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0"/>
  </p:notesMasterIdLst>
  <p:sldIdLst>
    <p:sldId id="256" r:id="rId5"/>
    <p:sldId id="257" r:id="rId6"/>
    <p:sldId id="258" r:id="rId7"/>
    <p:sldId id="259" r:id="rId8"/>
    <p:sldId id="260" r:id="rId9"/>
    <p:sldId id="262"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8" r:id="rId23"/>
    <p:sldId id="279" r:id="rId24"/>
    <p:sldId id="276" r:id="rId25"/>
    <p:sldId id="280" r:id="rId26"/>
    <p:sldId id="281" r:id="rId27"/>
    <p:sldId id="282" r:id="rId28"/>
    <p:sldId id="283" r:id="rId29"/>
    <p:sldId id="263" r:id="rId30"/>
    <p:sldId id="264" r:id="rId31"/>
    <p:sldId id="284" r:id="rId32"/>
    <p:sldId id="285" r:id="rId33"/>
    <p:sldId id="286" r:id="rId34"/>
    <p:sldId id="287" r:id="rId35"/>
    <p:sldId id="288" r:id="rId36"/>
    <p:sldId id="289" r:id="rId37"/>
    <p:sldId id="290" r:id="rId38"/>
    <p:sldId id="292" r:id="rId39"/>
    <p:sldId id="293" r:id="rId40"/>
    <p:sldId id="294" r:id="rId41"/>
    <p:sldId id="295"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4" r:id="rId56"/>
    <p:sldId id="315" r:id="rId57"/>
    <p:sldId id="316" r:id="rId58"/>
    <p:sldId id="317" r:id="rId59"/>
  </p:sldIdLst>
  <p:sldSz cx="9144000" cy="5143500" type="screen16x9"/>
  <p:notesSz cx="6858000" cy="9144000"/>
  <p:embeddedFontLst>
    <p:embeddedFont>
      <p:font typeface="Calibri" panose="020F0502020204030204" pitchFamily="34" charset="0"/>
      <p:regular r:id="rId61"/>
      <p:bold r:id="rId62"/>
      <p:italic r:id="rId63"/>
      <p:boldItalic r:id="rId64"/>
    </p:embeddedFont>
    <p:embeddedFont>
      <p:font typeface="Georgia" panose="02040502050405020303" pitchFamily="18" charset="0"/>
      <p:regular r:id="rId65"/>
      <p:bold r:id="rId66"/>
      <p:italic r:id="rId67"/>
      <p:boldItalic r:id="rId68"/>
    </p:embeddedFont>
    <p:embeddedFont>
      <p:font typeface="Poppins" panose="00000500000000000000" pitchFamily="2"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2">
          <p15:clr>
            <a:srgbClr val="A4A3A4"/>
          </p15:clr>
        </p15:guide>
        <p15:guide id="2" pos="2443">
          <p15:clr>
            <a:srgbClr val="A4A3A4"/>
          </p15:clr>
        </p15:guide>
        <p15:guide id="3" orient="horz" pos="2464">
          <p15:clr>
            <a:srgbClr val="A4A3A4"/>
          </p15:clr>
        </p15:guide>
        <p15:guide id="4" orient="horz" pos="3079">
          <p15:clr>
            <a:srgbClr val="A4A3A4"/>
          </p15:clr>
        </p15:guide>
        <p15:guide id="5" pos="3236">
          <p15:clr>
            <a:srgbClr val="A4A3A4"/>
          </p15:clr>
        </p15:guide>
        <p15:guide id="6" pos="1414">
          <p15:clr>
            <a:srgbClr val="A4A3A4"/>
          </p15:clr>
        </p15:guide>
        <p15:guide id="7" pos="1087">
          <p15:clr>
            <a:srgbClr val="A4A3A4"/>
          </p15:clr>
        </p15:guide>
        <p15:guide id="8" orient="horz" pos="188">
          <p15:clr>
            <a:srgbClr val="A4A3A4"/>
          </p15:clr>
        </p15:guide>
        <p15:guide id="9" pos="343">
          <p15:clr>
            <a:srgbClr val="A4A3A4"/>
          </p15:clr>
        </p15:guide>
        <p15:guide id="10" orient="horz" pos="2575">
          <p15:clr>
            <a:srgbClr val="A4A3A4"/>
          </p15:clr>
        </p15:guide>
        <p15:guide id="11" orient="horz" pos="128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1" roundtripDataSignature="AMtx7mgm3uGieotqPx/DNt4Jc561uxBy6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Harvei Sandvold (NO)" initials="" lastIdx="9" clrIdx="0"/>
  <p:cmAuthor id="1" name="Anders Kvamme (NO)" initials="" lastIdx="1" clrIdx="1"/>
  <p:cmAuthor id="2" name="Nina Harvei" initials="NH" lastIdx="3" clrIdx="2">
    <p:extLst>
      <p:ext uri="{19B8F6BF-5375-455C-9EA6-DF929625EA0E}">
        <p15:presenceInfo xmlns:p15="http://schemas.microsoft.com/office/powerpoint/2012/main" userId="Nina Harve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72BED8-3E83-4B8F-BAB0-41BCFF6AA978}" v="2" dt="2022-12-15T10:28:10.284"/>
  </p1510:revLst>
</p1510:revInfo>
</file>

<file path=ppt/tableStyles.xml><?xml version="1.0" encoding="utf-8"?>
<a:tblStyleLst xmlns:a="http://schemas.openxmlformats.org/drawingml/2006/main" def="{55029C76-8D77-45CF-A20A-C5378D615531}">
  <a:tblStyle styleId="{55029C76-8D77-45CF-A20A-C5378D615531}" styleName="Table_0">
    <a:wholeTbl>
      <a:tcTxStyle b="off" i="off">
        <a:font>
          <a:latin typeface="Georgia"/>
          <a:ea typeface="Georgia"/>
          <a:cs typeface="Georgia"/>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bottom>
            <a:ln w="9525" cap="flat" cmpd="sng">
              <a:solidFill>
                <a:srgbClr val="000000">
                  <a:alpha val="0"/>
                </a:srgbClr>
              </a:solidFill>
              <a:prstDash val="solid"/>
              <a:round/>
              <a:headEnd type="none" w="sm" len="sm"/>
              <a:tailEnd type="none" w="sm" len="sm"/>
            </a:ln>
          </a:bottom>
        </a:tcBdr>
      </a:tcStyle>
    </a:band1H>
    <a:band2H>
      <a:tcTxStyle b="off" i="off"/>
      <a:tcStyle>
        <a:tcBdr>
          <a:bottom>
            <a:ln w="9525" cap="flat" cmpd="sng">
              <a:solidFill>
                <a:srgbClr val="000000">
                  <a:alpha val="0"/>
                </a:srgbClr>
              </a:solidFill>
              <a:prstDash val="solid"/>
              <a:round/>
              <a:headEnd type="none" w="sm" len="sm"/>
              <a:tailEnd type="none" w="sm" len="sm"/>
            </a:ln>
          </a:bottom>
        </a:tcBdr>
      </a:tcStyle>
    </a:band2H>
    <a:band1V>
      <a:tcTxStyle b="off" i="off"/>
      <a:tcStyle>
        <a:tcBdr/>
      </a:tcStyle>
    </a:band1V>
    <a:band2V>
      <a:tcTxStyle b="off" i="off"/>
      <a:tcStyle>
        <a:tcBdr/>
      </a:tcStyle>
    </a:band2V>
    <a:lastCol>
      <a:tcTxStyle b="off" i="off"/>
      <a:tcStyle>
        <a:tcBdr/>
      </a:tcStyle>
    </a:lastCol>
    <a:firstCol>
      <a:tcTxStyle b="off" i="on">
        <a:font>
          <a:latin typeface="Georgia"/>
          <a:ea typeface="Georgia"/>
          <a:cs typeface="Georgia"/>
        </a:font>
        <a:srgbClr val="000000"/>
      </a:tcTxStyle>
      <a:tcStyle>
        <a:tcBdr/>
        <a:fill>
          <a:solidFill>
            <a:srgbClr val="FFFFFF">
              <a:alpha val="0"/>
            </a:srgbClr>
          </a:solidFill>
        </a:fill>
      </a:tcStyle>
    </a:firstCol>
    <a:lastRow>
      <a:tcTxStyle b="off" i="off"/>
      <a:tcStyle>
        <a:tcBdr/>
      </a:tcStyle>
    </a:lastRow>
    <a:seCell>
      <a:tcTxStyle b="off" i="off"/>
      <a:tcStyle>
        <a:tcBdr/>
      </a:tcStyle>
    </a:seCell>
    <a:swCell>
      <a:tcTxStyle b="off" i="off"/>
      <a:tcStyle>
        <a:tcBdr/>
      </a:tcStyle>
    </a:swCell>
    <a:firstRow>
      <a:tcTxStyle b="on" i="off">
        <a:font>
          <a:latin typeface="Georgia"/>
          <a:ea typeface="Georgia"/>
          <a:cs typeface="Georgia"/>
        </a:font>
        <a:srgbClr val="E0301E"/>
      </a:tcTxStyle>
      <a:tcStyle>
        <a:tcBdr>
          <a:bottom>
            <a:ln w="9525" cap="flat" cmpd="sng">
              <a:solidFill>
                <a:srgbClr val="000000">
                  <a:alpha val="0"/>
                </a:srgbClr>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FDBD5550-A2E3-486D-9E12-EBBC744DF660}"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C07A1F-583B-42E4-81C5-C98852267766}"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65EA2CC-6380-4003-8505-9799DF928392}"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57" autoAdjust="0"/>
  </p:normalViewPr>
  <p:slideViewPr>
    <p:cSldViewPr snapToGrid="0">
      <p:cViewPr varScale="1">
        <p:scale>
          <a:sx n="162" d="100"/>
          <a:sy n="162" d="100"/>
        </p:scale>
        <p:origin x="138" y="936"/>
      </p:cViewPr>
      <p:guideLst>
        <p:guide orient="horz" pos="1392"/>
        <p:guide pos="2443"/>
        <p:guide orient="horz" pos="2464"/>
        <p:guide orient="horz" pos="3079"/>
        <p:guide pos="3236"/>
        <p:guide pos="1414"/>
        <p:guide pos="1087"/>
        <p:guide orient="horz" pos="188"/>
        <p:guide pos="343"/>
        <p:guide orient="horz" pos="2575"/>
        <p:guide orient="horz" pos="12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3.fntdata"/><Relationship Id="rId68" Type="http://schemas.openxmlformats.org/officeDocument/2006/relationships/font" Target="fonts/font8.fntdata"/><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6.fntdata"/><Relationship Id="rId87"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font" Target="fonts/font1.fntdata"/><Relationship Id="rId82"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font" Target="fonts/font5.fntdata"/><Relationship Id="rId81" Type="http://customschemas.google.com/relationships/presentationmetadata" Target="metadata"/><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4.fntdata"/><Relationship Id="rId69"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2.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2.fntdata"/><Relationship Id="rId70" Type="http://schemas.openxmlformats.org/officeDocument/2006/relationships/font" Target="fonts/font10.fntdata"/><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1-24T14:31:06.113" idx="9">
    <p:pos x="6000" y="0"/>
    <p:text>Her må vi få enda bedre frem:
1. Betrygge behovshaver om hvor enkelt dette er
2. Sikre at vi får frem at den ansatte har veldig gode veiledninger</p:text>
    <p:extLst>
      <p:ext uri="{C676402C-5697-4E1C-873F-D02D1690AC5C}">
        <p15:threadingInfo xmlns:p15="http://schemas.microsoft.com/office/powerpoint/2012/main" timeZoneBias="0"/>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commentPostId="AAAAkU4Ef2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3f23a0c16b_1_8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13f23a0c16b_1_8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endParaRPr dirty="0"/>
          </a:p>
        </p:txBody>
      </p:sp>
      <p:sp>
        <p:nvSpPr>
          <p:cNvPr id="314" name="Google Shape;314;g13f23a0c16b_1_8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o-N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57cd871321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157cd871321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90000"/>
              </a:lnSpc>
              <a:spcBef>
                <a:spcPts val="0"/>
              </a:spcBef>
              <a:spcAft>
                <a:spcPts val="0"/>
              </a:spcAft>
              <a:buSzPts val="1400"/>
              <a:buChar char="●"/>
            </a:pPr>
            <a:endParaRPr lang="nb-NO" sz="1500">
              <a:latin typeface="Arial"/>
              <a:ea typeface="Arial"/>
              <a:cs typeface="Arial"/>
              <a:sym typeface="Arial"/>
            </a:endParaRPr>
          </a:p>
        </p:txBody>
      </p:sp>
      <p:sp>
        <p:nvSpPr>
          <p:cNvPr id="326" name="Google Shape;326;g157cd871321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57cd871321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157cd871321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nb-NO"/>
          </a:p>
        </p:txBody>
      </p:sp>
      <p:sp>
        <p:nvSpPr>
          <p:cNvPr id="338" name="Google Shape;338;g157cd871321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84eeb65790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84eeb65790_0_2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184eeb65790_0_2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57cd871321_0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157cd871321_0_2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a:p>
        </p:txBody>
      </p:sp>
      <p:sp>
        <p:nvSpPr>
          <p:cNvPr id="356" name="Google Shape;356;g157cd871321_0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o-NO"/>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84eeb65790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84eeb65790_0_1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g184eeb65790_0_1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ffbb0fa14a_1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ffbb0fa14a_1_3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85750" algn="l" rtl="0">
              <a:lnSpc>
                <a:spcPct val="115000"/>
              </a:lnSpc>
              <a:spcBef>
                <a:spcPts val="0"/>
              </a:spcBef>
              <a:spcAft>
                <a:spcPts val="0"/>
              </a:spcAft>
              <a:buSzPts val="900"/>
              <a:buFont typeface="Arial"/>
              <a:buChar char="●"/>
            </a:pPr>
            <a:endParaRPr lang="nb-NO" sz="900">
              <a:solidFill>
                <a:srgbClr val="444444"/>
              </a:solidFill>
              <a:highlight>
                <a:srgbClr val="FFFFFF"/>
              </a:highlight>
              <a:latin typeface="Arial"/>
              <a:ea typeface="Arial"/>
              <a:cs typeface="Arial"/>
              <a:sym typeface="Arial"/>
            </a:endParaRPr>
          </a:p>
        </p:txBody>
      </p:sp>
      <p:sp>
        <p:nvSpPr>
          <p:cNvPr id="492" name="Google Shape;492;gffbb0fa14a_1_3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ffbb0fa14a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ffbb0fa14a_1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ffbb0fa14a_1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ffbb0fa14a_1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ffbb0fa14a_1_2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endParaRPr lang="nb-NO" sz="1100">
              <a:latin typeface="Arial"/>
              <a:cs typeface="Arial"/>
              <a:sym typeface="Arial"/>
            </a:endParaRPr>
          </a:p>
        </p:txBody>
      </p:sp>
      <p:sp>
        <p:nvSpPr>
          <p:cNvPr id="448" name="Google Shape;448;gffbb0fa14a_1_2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ffbb0fa14a_1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ffbb0fa14a_1_3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nb-NO" sz="1100" dirty="0">
              <a:latin typeface="Arial"/>
              <a:ea typeface="Arial"/>
              <a:cs typeface="Arial"/>
              <a:sym typeface="Arial"/>
            </a:endParaRPr>
          </a:p>
        </p:txBody>
      </p:sp>
      <p:sp>
        <p:nvSpPr>
          <p:cNvPr id="584" name="Google Shape;584;gffbb0fa14a_1_3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57cd871321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157cd871321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nb-NO"/>
          </a:p>
          <a:p>
            <a:pPr marL="0" lvl="0" indent="0" algn="l" rtl="0">
              <a:lnSpc>
                <a:spcPct val="100000"/>
              </a:lnSpc>
              <a:spcBef>
                <a:spcPts val="0"/>
              </a:spcBef>
              <a:spcAft>
                <a:spcPts val="0"/>
              </a:spcAft>
              <a:buSzPts val="1400"/>
              <a:buNone/>
            </a:pPr>
            <a:endParaRPr/>
          </a:p>
        </p:txBody>
      </p:sp>
      <p:sp>
        <p:nvSpPr>
          <p:cNvPr id="72" name="Google Shape;72;g157cd871321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o-NO"/>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ffbb0fa14a_1_3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ffbb0fa14a_1_3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transaksjonstyper</a:t>
            </a:r>
            <a:endParaRPr/>
          </a:p>
        </p:txBody>
      </p:sp>
      <p:sp>
        <p:nvSpPr>
          <p:cNvPr id="592" name="Google Shape;592;gffbb0fa14a_1_3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949dab35d1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949dab35d1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
        <p:nvSpPr>
          <p:cNvPr id="470" name="Google Shape;470;g1949dab35d1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ffbb0fa14a_1_3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ffbb0fa14a_1_3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gffbb0fa14a_1_3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fbb0fa14a_1_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fbb0fa14a_1_4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gffbb0fa14a_1_4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ffbb0fa14a_1_4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ffbb0fa14a_1_4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622" name="Google Shape;622;gffbb0fa14a_1_4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ffbb0fa14a_1_4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ffbb0fa14a_1_4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gffbb0fa14a_1_4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3f23a0c16b_1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3f23a0c16b_1_2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79400" algn="l" rtl="0">
              <a:lnSpc>
                <a:spcPct val="110000"/>
              </a:lnSpc>
              <a:spcBef>
                <a:spcPts val="0"/>
              </a:spcBef>
              <a:spcAft>
                <a:spcPts val="0"/>
              </a:spcAft>
              <a:buSzPts val="800"/>
              <a:buFont typeface="Poppins"/>
              <a:buChar char="●"/>
            </a:pPr>
            <a:endParaRPr sz="800">
              <a:latin typeface="Poppins"/>
              <a:ea typeface="Poppins"/>
              <a:cs typeface="Poppins"/>
              <a:sym typeface="Poppins"/>
            </a:endParaRPr>
          </a:p>
        </p:txBody>
      </p:sp>
      <p:sp>
        <p:nvSpPr>
          <p:cNvPr id="212" name="Google Shape;212;g13f23a0c16b_1_2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fbb0fa14a_1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ffbb0fa14a_1_2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ffbb0fa14a_1_2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949dab35d1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949dab35d1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g1949dab35d1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949dab35d1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949dab35d1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nb-NO"/>
          </a:p>
        </p:txBody>
      </p:sp>
      <p:sp>
        <p:nvSpPr>
          <p:cNvPr id="652" name="Google Shape;652;g1949dab35d1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9d7aa53205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9d7aa53205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g19d7aa53205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ffbb0fa14a_1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ffbb0fa14a_1_2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gffbb0fa14a_1_2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ffbb0fa14a_1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ffbb0fa14a_1_3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p:txBody>
      </p:sp>
      <p:sp>
        <p:nvSpPr>
          <p:cNvPr id="680" name="Google Shape;680;gffbb0fa14a_1_3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949dab35d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949dab35d1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00050" indent="-171450" algn="l">
              <a:buFont typeface="Arial" panose="020B0604020202020204" pitchFamily="34" charset="0"/>
              <a:buChar char="•"/>
            </a:pPr>
            <a:endParaRPr/>
          </a:p>
        </p:txBody>
      </p:sp>
      <p:sp>
        <p:nvSpPr>
          <p:cNvPr id="703" name="Google Shape;703;g1949dab35d1_0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8743c4b280_1_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8743c4b280_1_3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5" name="Google Shape;725;g18743c4b280_1_3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957cafe98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957cafe98e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330200" lvl="0" indent="-171450" algn="l" rtl="0">
              <a:spcBef>
                <a:spcPts val="0"/>
              </a:spcBef>
              <a:spcAft>
                <a:spcPts val="0"/>
              </a:spcAft>
              <a:buFontTx/>
              <a:buChar char="-"/>
            </a:pPr>
            <a:endParaRPr/>
          </a:p>
        </p:txBody>
      </p:sp>
      <p:sp>
        <p:nvSpPr>
          <p:cNvPr id="731" name="Google Shape;731;g1957cafe98e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8d8d9eb39c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8d8d9eb39c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g18d8d9eb39c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9b72a6ce8e_1_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19b72a6ce8e_1_3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endParaRPr/>
          </a:p>
        </p:txBody>
      </p:sp>
      <p:sp>
        <p:nvSpPr>
          <p:cNvPr id="863" name="Google Shape;863;g19b72a6ce8e_1_3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18d8d9eb39c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18d8d9eb39c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8" name="Google Shape;948;g18d8d9eb39c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9b72a6ce8e_1_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19b72a6ce8e_1_5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endParaRPr/>
          </a:p>
        </p:txBody>
      </p:sp>
      <p:sp>
        <p:nvSpPr>
          <p:cNvPr id="954" name="Google Shape;954;g19b72a6ce8e_1_5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18d8d9eb39c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18d8d9eb39c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2" name="Google Shape;1102;g18d8d9eb39c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84eeb6579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84eeb6579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184eeb65790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1949dab35d1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7" name="Google Shape;1107;g1949dab35d1_0_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19d7aa5320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g19d7aa5320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19d7aa5320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3" name="Google Shape;1143;g19d7aa53205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992504b2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g1992504b24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solidFill>
                <a:srgbClr val="333333"/>
              </a:solidFill>
              <a:highlight>
                <a:schemeClr val="lt1"/>
              </a:highligh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1949dab35d1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0" name="Google Shape;1180;g1949dab35d1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1949dab35d1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1949dab35d1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Font typeface="Arial" panose="020B0604020202020204" pitchFamily="34" charset="0"/>
              <a:buChar char="•"/>
            </a:pPr>
            <a:endParaRPr sz="1100">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1949dab35d1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3" name="Google Shape;1203;g1949dab35d1_0_2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1949dab35d1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8" name="Google Shape;1208;g1949dab35d1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1949dab35d1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4" name="Google Shape;1254;g1949dab35d1_0_3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16895b9275a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0" name="Google Shape;1300;g16895b9275a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1" name="Google Shape;1301;g16895b9275a_0_1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84eeb65790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84eeb65790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nb-NO" b="0" i="0">
              <a:solidFill>
                <a:srgbClr val="2D3B45"/>
              </a:solidFill>
              <a:effectLst/>
              <a:latin typeface="Lato Extended"/>
              <a:ea typeface="Poppins"/>
              <a:cs typeface="Poppins"/>
              <a:sym typeface="Poppins"/>
            </a:endParaRPr>
          </a:p>
        </p:txBody>
      </p:sp>
      <p:sp>
        <p:nvSpPr>
          <p:cNvPr id="102" name="Google Shape;102;g184eeb65790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188caa04059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6" name="Google Shape;1306;g188caa04059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19a1d0a91a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19a1d0a91a8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7" name="Google Shape;1327;g19a1d0a91a8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19a1d0a91a8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19a1d0a91a8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0" name="Google Shape;1350;g19a1d0a91a8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1949dab35d1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1949dab35d1_0_3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2" name="Google Shape;1362;g1949dab35d1_0_3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1949dab35d1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7" name="Google Shape;1367;g1949dab35d1_0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8" name="Google Shape;1368;g1949dab35d1_0_1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1949dab35d1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1" name="Google Shape;1381;g1949dab35d1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2" name="Google Shape;1382;g1949dab35d1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FontTx/>
              <a:buChar char="-"/>
            </a:pPr>
            <a:endParaRPr lang="nb-NO" sz="1400">
              <a:latin typeface="Arial"/>
              <a:ea typeface="Arial"/>
              <a:cs typeface="Arial"/>
              <a:sym typeface="Arial"/>
            </a:endParaRPr>
          </a:p>
        </p:txBody>
      </p:sp>
      <p:sp>
        <p:nvSpPr>
          <p:cNvPr id="187" name="Google Shape;1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84eeb65790_0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84eeb65790_0_2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184eeb65790_0_2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88caa04059_0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88caa04059_0_2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188caa04059_0_2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84eeb65790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84eeb65790_0_2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endParaRPr lang="nb-NO" sz="1800" b="0" i="0" u="none" strike="noStrike">
              <a:solidFill>
                <a:srgbClr val="000000"/>
              </a:solidFill>
              <a:effectLst/>
              <a:latin typeface="Arial" panose="020B0604020202020204" pitchFamily="34" charset="0"/>
            </a:endParaRPr>
          </a:p>
        </p:txBody>
      </p:sp>
      <p:sp>
        <p:nvSpPr>
          <p:cNvPr id="302" name="Google Shape;302;g184eeb65790_0_2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13"/>
        <p:cNvGrpSpPr/>
        <p:nvPr/>
      </p:nvGrpSpPr>
      <p:grpSpPr>
        <a:xfrm>
          <a:off x="0" y="0"/>
          <a:ext cx="0" cy="0"/>
          <a:chOff x="0" y="0"/>
          <a:chExt cx="0" cy="0"/>
        </a:xfrm>
      </p:grpSpPr>
      <p:sp>
        <p:nvSpPr>
          <p:cNvPr id="14" name="Google Shape;14;p24"/>
          <p:cNvSpPr txBox="1">
            <a:spLocks noGrp="1"/>
          </p:cNvSpPr>
          <p:nvPr>
            <p:ph type="ctrTitle"/>
          </p:nvPr>
        </p:nvSpPr>
        <p:spPr>
          <a:xfrm>
            <a:off x="368315" y="2008061"/>
            <a:ext cx="7772400" cy="675821"/>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4"/>
          <p:cNvSpPr txBox="1">
            <a:spLocks noGrp="1"/>
          </p:cNvSpPr>
          <p:nvPr>
            <p:ph type="subTitle" idx="1"/>
          </p:nvPr>
        </p:nvSpPr>
        <p:spPr>
          <a:xfrm>
            <a:off x="368315" y="2733866"/>
            <a:ext cx="7772400" cy="13144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00"/>
              </a:spcBef>
              <a:spcAft>
                <a:spcPts val="0"/>
              </a:spcAft>
              <a:buClr>
                <a:srgbClr val="888888"/>
              </a:buClr>
              <a:buSzPts val="20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46"/>
        <p:cNvGrpSpPr/>
        <p:nvPr/>
      </p:nvGrpSpPr>
      <p:grpSpPr>
        <a:xfrm>
          <a:off x="0" y="0"/>
          <a:ext cx="0" cy="0"/>
          <a:chOff x="0" y="0"/>
          <a:chExt cx="0" cy="0"/>
        </a:xfrm>
      </p:grpSpPr>
      <p:sp>
        <p:nvSpPr>
          <p:cNvPr id="47" name="Google Shape;47;p3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body" idx="1"/>
          </p:nvPr>
        </p:nvSpPr>
        <p:spPr>
          <a:xfrm rot="5400000">
            <a:off x="2506121" y="-848770"/>
            <a:ext cx="3394472" cy="749231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rot="5400000">
            <a:off x="4922138" y="1773196"/>
            <a:ext cx="4388644" cy="1254211"/>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body" idx="1"/>
          </p:nvPr>
        </p:nvSpPr>
        <p:spPr>
          <a:xfrm rot="5400000">
            <a:off x="1185251" y="-522072"/>
            <a:ext cx="4388644" cy="584474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sp>
        <p:nvSpPr>
          <p:cNvPr id="53" name="Google Shape;53;g157cd871321_0_384"/>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chemeClr val="dk1"/>
              </a:buClr>
              <a:buSzPts val="2100"/>
              <a:buFont typeface="Calibri"/>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4" name="Google Shape;54;g157cd871321_0_384"/>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1600"/>
              </a:spcBef>
              <a:spcAft>
                <a:spcPts val="0"/>
              </a:spcAft>
              <a:buClr>
                <a:schemeClr val="dk1"/>
              </a:buClr>
              <a:buSzPts val="1100"/>
              <a:buChar char="○"/>
              <a:defRPr/>
            </a:lvl2pPr>
            <a:lvl3pPr marL="1371600" lvl="2" indent="-298450" algn="l">
              <a:lnSpc>
                <a:spcPct val="90000"/>
              </a:lnSpc>
              <a:spcBef>
                <a:spcPts val="1600"/>
              </a:spcBef>
              <a:spcAft>
                <a:spcPts val="0"/>
              </a:spcAft>
              <a:buClr>
                <a:schemeClr val="dk1"/>
              </a:buClr>
              <a:buSzPts val="1100"/>
              <a:buChar char="■"/>
              <a:defRPr/>
            </a:lvl3pPr>
            <a:lvl4pPr marL="1828800" lvl="3" indent="-298450" algn="l">
              <a:lnSpc>
                <a:spcPct val="90000"/>
              </a:lnSpc>
              <a:spcBef>
                <a:spcPts val="1600"/>
              </a:spcBef>
              <a:spcAft>
                <a:spcPts val="0"/>
              </a:spcAft>
              <a:buClr>
                <a:schemeClr val="dk1"/>
              </a:buClr>
              <a:buSzPts val="1100"/>
              <a:buChar char="●"/>
              <a:defRPr/>
            </a:lvl4pPr>
            <a:lvl5pPr marL="2286000" lvl="4" indent="-298450" algn="l">
              <a:lnSpc>
                <a:spcPct val="90000"/>
              </a:lnSpc>
              <a:spcBef>
                <a:spcPts val="1600"/>
              </a:spcBef>
              <a:spcAft>
                <a:spcPts val="0"/>
              </a:spcAft>
              <a:buClr>
                <a:schemeClr val="dk1"/>
              </a:buClr>
              <a:buSzPts val="1100"/>
              <a:buChar char="○"/>
              <a:defRPr/>
            </a:lvl5pPr>
            <a:lvl6pPr marL="2743200" lvl="5" indent="-298450" algn="l">
              <a:lnSpc>
                <a:spcPct val="90000"/>
              </a:lnSpc>
              <a:spcBef>
                <a:spcPts val="1600"/>
              </a:spcBef>
              <a:spcAft>
                <a:spcPts val="0"/>
              </a:spcAft>
              <a:buClr>
                <a:schemeClr val="dk1"/>
              </a:buClr>
              <a:buSzPts val="1100"/>
              <a:buChar char="■"/>
              <a:defRPr/>
            </a:lvl6pPr>
            <a:lvl7pPr marL="3200400" lvl="6" indent="-298450" algn="l">
              <a:lnSpc>
                <a:spcPct val="90000"/>
              </a:lnSpc>
              <a:spcBef>
                <a:spcPts val="1600"/>
              </a:spcBef>
              <a:spcAft>
                <a:spcPts val="0"/>
              </a:spcAft>
              <a:buClr>
                <a:schemeClr val="dk1"/>
              </a:buClr>
              <a:buSzPts val="1100"/>
              <a:buChar char="●"/>
              <a:defRPr/>
            </a:lvl7pPr>
            <a:lvl8pPr marL="3657600" lvl="7" indent="-298450" algn="l">
              <a:lnSpc>
                <a:spcPct val="90000"/>
              </a:lnSpc>
              <a:spcBef>
                <a:spcPts val="1600"/>
              </a:spcBef>
              <a:spcAft>
                <a:spcPts val="0"/>
              </a:spcAft>
              <a:buClr>
                <a:schemeClr val="dk1"/>
              </a:buClr>
              <a:buSzPts val="1100"/>
              <a:buChar char="○"/>
              <a:defRPr/>
            </a:lvl8pPr>
            <a:lvl9pPr marL="4114800" lvl="8" indent="-298450" algn="l">
              <a:lnSpc>
                <a:spcPct val="90000"/>
              </a:lnSpc>
              <a:spcBef>
                <a:spcPts val="1600"/>
              </a:spcBef>
              <a:spcAft>
                <a:spcPts val="1600"/>
              </a:spcAft>
              <a:buClr>
                <a:schemeClr val="dk1"/>
              </a:buClr>
              <a:buSzPts val="1100"/>
              <a:buChar char="■"/>
              <a:defRPr/>
            </a:lvl9pPr>
          </a:lstStyle>
          <a:p>
            <a:endParaRPr/>
          </a:p>
        </p:txBody>
      </p:sp>
      <p:sp>
        <p:nvSpPr>
          <p:cNvPr id="55" name="Google Shape;55;g157cd871321_0_38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16"/>
        <p:cNvGrpSpPr/>
        <p:nvPr/>
      </p:nvGrpSpPr>
      <p:grpSpPr>
        <a:xfrm>
          <a:off x="0" y="0"/>
          <a:ext cx="0" cy="0"/>
          <a:chOff x="0" y="0"/>
          <a:chExt cx="0" cy="0"/>
        </a:xfrm>
      </p:grpSpPr>
      <p:sp>
        <p:nvSpPr>
          <p:cNvPr id="17" name="Google Shape;17;p25"/>
          <p:cNvSpPr txBox="1">
            <a:spLocks noGrp="1"/>
          </p:cNvSpPr>
          <p:nvPr>
            <p:ph type="title"/>
          </p:nvPr>
        </p:nvSpPr>
        <p:spPr>
          <a:xfrm>
            <a:off x="457200" y="298339"/>
            <a:ext cx="7615382" cy="648512"/>
          </a:xfrm>
          <a:prstGeom prst="rect">
            <a:avLst/>
          </a:prstGeom>
          <a:noFill/>
          <a:ln>
            <a:noFill/>
          </a:ln>
        </p:spPr>
        <p:txBody>
          <a:bodyPr spcFirstLastPara="1" wrap="square" lIns="90000" tIns="46800" rIns="90000" bIns="468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body" idx="1"/>
          </p:nvPr>
        </p:nvSpPr>
        <p:spPr>
          <a:xfrm>
            <a:off x="457200" y="1021492"/>
            <a:ext cx="8229600" cy="3794443"/>
          </a:xfrm>
          <a:prstGeom prst="rect">
            <a:avLst/>
          </a:prstGeom>
          <a:noFill/>
          <a:ln>
            <a:noFill/>
          </a:ln>
        </p:spPr>
        <p:txBody>
          <a:bodyPr spcFirstLastPara="1" wrap="square" lIns="90000" tIns="46800" rIns="90000" bIns="468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9" name="Google Shape;19;p25"/>
          <p:cNvPicPr preferRelativeResize="0"/>
          <p:nvPr/>
        </p:nvPicPr>
        <p:blipFill rotWithShape="1">
          <a:blip r:embed="rId2">
            <a:alphaModFix/>
          </a:blip>
          <a:srcRect/>
          <a:stretch/>
        </p:blipFill>
        <p:spPr>
          <a:xfrm>
            <a:off x="4241800" y="2305050"/>
            <a:ext cx="647700" cy="523875"/>
          </a:xfrm>
          <a:prstGeom prst="rect">
            <a:avLst/>
          </a:prstGeom>
          <a:noFill/>
          <a:ln>
            <a:noFill/>
          </a:ln>
        </p:spPr>
      </p:pic>
      <p:pic>
        <p:nvPicPr>
          <p:cNvPr id="20" name="Google Shape;20;p25"/>
          <p:cNvPicPr preferRelativeResize="0"/>
          <p:nvPr/>
        </p:nvPicPr>
        <p:blipFill rotWithShape="1">
          <a:blip r:embed="rId2">
            <a:alphaModFix/>
          </a:blip>
          <a:srcRect/>
          <a:stretch/>
        </p:blipFill>
        <p:spPr>
          <a:xfrm>
            <a:off x="4241800" y="2305050"/>
            <a:ext cx="647700" cy="523875"/>
          </a:xfrm>
          <a:prstGeom prst="rect">
            <a:avLst/>
          </a:prstGeom>
          <a:noFill/>
          <a:ln>
            <a:noFill/>
          </a:ln>
        </p:spPr>
      </p:pic>
      <p:sp>
        <p:nvSpPr>
          <p:cNvPr id="21" name="Google Shape;21;p25"/>
          <p:cNvSpPr txBox="1"/>
          <p:nvPr/>
        </p:nvSpPr>
        <p:spPr>
          <a:xfrm>
            <a:off x="8474801" y="4815936"/>
            <a:ext cx="342081" cy="2738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no-NO" sz="1000" b="0" i="0" u="none" strike="noStrike" cap="none">
                <a:solidFill>
                  <a:schemeClr val="dk1"/>
                </a:solidFill>
                <a:latin typeface="Arial"/>
                <a:ea typeface="Arial"/>
                <a:cs typeface="Arial"/>
                <a:sym typeface="Arial"/>
              </a:rPr>
              <a:t>‹#›</a:t>
            </a:fld>
            <a:endParaRPr sz="10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 name="Google Shape;25;p26"/>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ndelingsoverskrift" type="secHead">
  <p:cSld name="SECTION_HEADER">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722313" y="3305175"/>
            <a:ext cx="7772400" cy="1431581"/>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p:cSld name="Sammenligning">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280219" y="205979"/>
            <a:ext cx="8229600" cy="646331"/>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280219" y="1444342"/>
            <a:ext cx="4040188" cy="336363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2" name="Google Shape;32;p28"/>
          <p:cNvSpPr txBox="1">
            <a:spLocks noGrp="1"/>
          </p:cNvSpPr>
          <p:nvPr>
            <p:ph type="body" idx="2"/>
          </p:nvPr>
        </p:nvSpPr>
        <p:spPr>
          <a:xfrm>
            <a:off x="4468045" y="964522"/>
            <a:ext cx="4041775" cy="4798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 name="Google Shape;33;p28"/>
          <p:cNvSpPr txBox="1">
            <a:spLocks noGrp="1"/>
          </p:cNvSpPr>
          <p:nvPr>
            <p:ph type="body" idx="3"/>
          </p:nvPr>
        </p:nvSpPr>
        <p:spPr>
          <a:xfrm>
            <a:off x="4468045" y="1444342"/>
            <a:ext cx="4041775" cy="336363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 name="Google Shape;34;p28"/>
          <p:cNvSpPr txBox="1">
            <a:spLocks noGrp="1"/>
          </p:cNvSpPr>
          <p:nvPr>
            <p:ph type="body" idx="4"/>
          </p:nvPr>
        </p:nvSpPr>
        <p:spPr>
          <a:xfrm>
            <a:off x="280218" y="964521"/>
            <a:ext cx="4041775" cy="4798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1" name="Google Shape;41;p3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42"/>
        <p:cNvGrpSpPr/>
        <p:nvPr/>
      </p:nvGrpSpPr>
      <p:grpSpPr>
        <a:xfrm>
          <a:off x="0" y="0"/>
          <a:ext cx="0" cy="0"/>
          <a:chOff x="0" y="0"/>
          <a:chExt cx="0" cy="0"/>
        </a:xfrm>
      </p:grpSpPr>
      <p:sp>
        <p:nvSpPr>
          <p:cNvPr id="43" name="Google Shape;43;p3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2"/>
          <p:cNvSpPr>
            <a:spLocks noGrp="1"/>
          </p:cNvSpPr>
          <p:nvPr>
            <p:ph type="pic" idx="2"/>
          </p:nvPr>
        </p:nvSpPr>
        <p:spPr>
          <a:xfrm>
            <a:off x="1792288" y="459581"/>
            <a:ext cx="5486400" cy="3086100"/>
          </a:xfrm>
          <a:prstGeom prst="rect">
            <a:avLst/>
          </a:prstGeom>
          <a:noFill/>
          <a:ln>
            <a:noFill/>
          </a:ln>
        </p:spPr>
      </p:sp>
      <p:sp>
        <p:nvSpPr>
          <p:cNvPr id="45" name="Google Shape;45;p3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200" y="307575"/>
            <a:ext cx="7643091" cy="646331"/>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chemeClr val="accent2"/>
              </a:buClr>
              <a:buSzPts val="3000"/>
              <a:buNone/>
              <a:defRPr sz="3000" i="0" u="none" strike="noStrike" cap="none">
                <a:solidFill>
                  <a:schemeClr val="accent2"/>
                </a:solidFill>
              </a:defRPr>
            </a:lvl1pPr>
            <a:lvl2pPr marR="0" lvl="1"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457200" y="1096834"/>
            <a:ext cx="8229600" cy="365826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23" descr="sirkler.jpg"/>
          <p:cNvPicPr preferRelativeResize="0"/>
          <p:nvPr/>
        </p:nvPicPr>
        <p:blipFill rotWithShape="1">
          <a:blip r:embed="rId14">
            <a:alphaModFix/>
          </a:blip>
          <a:srcRect r="18451"/>
          <a:stretch/>
        </p:blipFill>
        <p:spPr>
          <a:xfrm>
            <a:off x="7993703" y="379170"/>
            <a:ext cx="1151994" cy="11485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bott-samarbeidet.no/okonomi/opplering/lonn/ansettelse-til-avga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bott-samarbeidet.no/okonomi/opplering/lonn/ansettelse-til-avga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bott-samarbeidet.no/okonomi/opplering/lonn/ansettelse-til-avga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spk.no/Ord-og-uttrykk-om-pensjon/Pensjonistlonn/"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dfo.no/kundesider/lonnstjenester/tilsetting-og-arbeidskontrakt/signere-arbeidskontrakt"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dfo.no/kundesider/lonnstjenester/tilsetting-og-arbeidskontrakt/signere-arbeidskontrakt" TargetMode="Externa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dfo.no/kundesider/lonnstjenester/tilsetting-og-arbeidskontrakt/signere-arbeidskontrakt" TargetMode="Externa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ur02.safelinks.protection.outlook.com/?url=https%3A%2F%2Flogin.dfo.no%2F&amp;data=04%7C01%7C%7Cd9a7db93561e405ee1ce08d960abe01b%7C1a91f966247e497bbee609072f7ea02a%7C0%7C0%7C637647113584794115%7CUnknown%7CTWFpbGZsb3d8eyJWIjoiMC4wLjAwMDAiLCJQIjoiV2luMzIiLCJBTiI6Ik1haWwiLCJXVCI6Mn0%3D%7C1000&amp;sdata=iO4ktYeYx3gI0KzXcRcMwG1ZRxZfQOXTA%2BLTgPicVs0%3D&amp;reserved=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dfo.no/kundesider/lonn/selvbetjeningsportalen" TargetMode="External"/><Relationship Id="rId4" Type="http://schemas.openxmlformats.org/officeDocument/2006/relationships/hyperlink" Target="https://dfo.no/kundesider/lonn/dfo-app"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hjelp.ntnu.no/tas/public/login/saml"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hjelp.ntnu.no/tas/public/login/saml"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hyperlink" Target="https://i.ntnu.no/wiki/-/wiki/Norsk/Tilsetting+og+arbeidskontrakt" TargetMode="External"/><Relationship Id="rId5" Type="http://schemas.openxmlformats.org/officeDocument/2006/relationships/image" Target="../media/image32.png"/><Relationship Id="rId4" Type="http://schemas.openxmlformats.org/officeDocument/2006/relationships/hyperlink" Target="https://dfo.no/kundesider/lonnstjenester/tilsetting-og-arbeidskontrakt"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dfo.no/kundesider/lonn/tilsetting-og-arbeidskontrakt/bestill-ny-arbeidskontrakt-selvbetjeningsportal" TargetMode="External"/><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hyperlink" Target="https://universityofbergen.sharepoint.com/:b:/s/KvalitetsrammeverkokonomioglonnBOTT/EeAeLjShx1JCuEeB3epllzABw-0MHAzfvDXPo40nvaXWuA?e=eO0hck" TargetMode="External"/><Relationship Id="rId5" Type="http://schemas.openxmlformats.org/officeDocument/2006/relationships/image" Target="../media/image35.png"/><Relationship Id="rId10" Type="http://schemas.openxmlformats.org/officeDocument/2006/relationships/hyperlink" Target="https://uit.no/private/content/764982/cache=1645769721000/Bestilling%20av%20kontrakter%20-%20Intern%20veiledning.pdf" TargetMode="External"/><Relationship Id="rId4" Type="http://schemas.openxmlformats.org/officeDocument/2006/relationships/image" Target="../media/image34.png"/><Relationship Id="rId9" Type="http://schemas.openxmlformats.org/officeDocument/2006/relationships/hyperlink" Target="https://mitt.uib.no/enroll/YHPYK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1"/>
          <p:cNvSpPr txBox="1">
            <a:spLocks noGrp="1"/>
          </p:cNvSpPr>
          <p:nvPr>
            <p:ph type="ctrTitle"/>
          </p:nvPr>
        </p:nvSpPr>
        <p:spPr>
          <a:xfrm>
            <a:off x="517126" y="1878912"/>
            <a:ext cx="7772400" cy="5541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3600"/>
              <a:buFont typeface="Arial"/>
              <a:buNone/>
            </a:pPr>
            <a:r>
              <a:rPr lang="no-NO"/>
              <a:t>Tilsetting og arbeidskontrakt</a:t>
            </a:r>
            <a:endParaRPr/>
          </a:p>
        </p:txBody>
      </p:sp>
      <p:sp>
        <p:nvSpPr>
          <p:cNvPr id="62" name="Google Shape;62;p1"/>
          <p:cNvSpPr txBox="1">
            <a:spLocks noGrp="1"/>
          </p:cNvSpPr>
          <p:nvPr>
            <p:ph type="subTitle" idx="1"/>
          </p:nvPr>
        </p:nvSpPr>
        <p:spPr>
          <a:xfrm>
            <a:off x="496806" y="2600116"/>
            <a:ext cx="7772400" cy="1314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888888"/>
              </a:buClr>
              <a:buSzPts val="2400"/>
              <a:buNone/>
            </a:pPr>
            <a:r>
              <a:rPr lang="no-NO">
                <a:solidFill>
                  <a:srgbClr val="B4C8E9"/>
                </a:solidFill>
              </a:rPr>
              <a:t>Rolleopplæring for behovshaver kontrakt</a:t>
            </a:r>
            <a:endParaRPr>
              <a:solidFill>
                <a:srgbClr val="B4C8E9"/>
              </a:solidFill>
            </a:endParaRPr>
          </a:p>
          <a:p>
            <a:pPr marL="0" lvl="0" indent="0" algn="l" rtl="0">
              <a:lnSpc>
                <a:spcPct val="100000"/>
              </a:lnSpc>
              <a:spcBef>
                <a:spcPts val="0"/>
              </a:spcBef>
              <a:spcAft>
                <a:spcPts val="0"/>
              </a:spcAft>
              <a:buClr>
                <a:srgbClr val="888888"/>
              </a:buClr>
              <a:buSzPts val="2400"/>
              <a:buNone/>
            </a:pPr>
            <a:r>
              <a:rPr lang="no-NO">
                <a:solidFill>
                  <a:srgbClr val="B4C8E9"/>
                </a:solidFill>
              </a:rPr>
              <a:t>Desember 2022</a:t>
            </a:r>
            <a:endParaRPr>
              <a:solidFill>
                <a:srgbClr val="B4C8E9"/>
              </a:solidFill>
            </a:endParaRPr>
          </a:p>
        </p:txBody>
      </p:sp>
      <p:grpSp>
        <p:nvGrpSpPr>
          <p:cNvPr id="63" name="Google Shape;63;p1"/>
          <p:cNvGrpSpPr/>
          <p:nvPr/>
        </p:nvGrpSpPr>
        <p:grpSpPr>
          <a:xfrm>
            <a:off x="6517094" y="359678"/>
            <a:ext cx="2155389" cy="1751325"/>
            <a:chOff x="6429510" y="337780"/>
            <a:chExt cx="2155389" cy="1751325"/>
          </a:xfrm>
        </p:grpSpPr>
        <p:sp>
          <p:nvSpPr>
            <p:cNvPr id="64" name="Google Shape;64;p1"/>
            <p:cNvSpPr/>
            <p:nvPr/>
          </p:nvSpPr>
          <p:spPr>
            <a:xfrm>
              <a:off x="7596009" y="337780"/>
              <a:ext cx="988890" cy="988890"/>
            </a:xfrm>
            <a:prstGeom prst="ellipse">
              <a:avLst/>
            </a:prstGeom>
            <a:solidFill>
              <a:srgbClr val="0D3475">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1"/>
            <p:cNvSpPr/>
            <p:nvPr/>
          </p:nvSpPr>
          <p:spPr>
            <a:xfrm>
              <a:off x="6815720" y="641606"/>
              <a:ext cx="475240" cy="475240"/>
            </a:xfrm>
            <a:prstGeom prst="ellipse">
              <a:avLst/>
            </a:prstGeom>
            <a:solidFill>
              <a:srgbClr val="0D34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1"/>
            <p:cNvSpPr/>
            <p:nvPr/>
          </p:nvSpPr>
          <p:spPr>
            <a:xfrm>
              <a:off x="6995176" y="1326670"/>
              <a:ext cx="762435" cy="762435"/>
            </a:xfrm>
            <a:prstGeom prst="ellipse">
              <a:avLst/>
            </a:prstGeom>
            <a:solidFill>
              <a:srgbClr val="BBAC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1"/>
            <p:cNvSpPr/>
            <p:nvPr/>
          </p:nvSpPr>
          <p:spPr>
            <a:xfrm>
              <a:off x="6429510" y="1339986"/>
              <a:ext cx="218266" cy="218266"/>
            </a:xfrm>
            <a:prstGeom prst="ellipse">
              <a:avLst/>
            </a:prstGeom>
            <a:solidFill>
              <a:srgbClr val="BBAC76">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68" name="Google Shape;68;p1"/>
          <p:cNvPicPr preferRelativeResize="0"/>
          <p:nvPr/>
        </p:nvPicPr>
        <p:blipFill rotWithShape="1">
          <a:blip r:embed="rId3">
            <a:alphaModFix/>
          </a:blip>
          <a:srcRect/>
          <a:stretch/>
        </p:blipFill>
        <p:spPr>
          <a:xfrm>
            <a:off x="585679" y="625995"/>
            <a:ext cx="3214264" cy="8291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3f23a0c16b_1_854"/>
          <p:cNvSpPr txBox="1"/>
          <p:nvPr/>
        </p:nvSpPr>
        <p:spPr>
          <a:xfrm>
            <a:off x="212375" y="298350"/>
            <a:ext cx="8371500" cy="5877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rgbClr val="000000"/>
              </a:buClr>
              <a:buSzPct val="92592"/>
              <a:buFont typeface="Arial"/>
              <a:buNone/>
            </a:pPr>
            <a:r>
              <a:rPr lang="no-NO" sz="2700" b="1" i="0" u="none" strike="noStrike" cap="none" dirty="0">
                <a:solidFill>
                  <a:schemeClr val="dk2"/>
                </a:solidFill>
                <a:latin typeface="Arial"/>
                <a:ea typeface="Arial"/>
                <a:cs typeface="Arial"/>
                <a:sym typeface="Arial"/>
              </a:rPr>
              <a:t>Behovshaver kontrakt</a:t>
            </a:r>
            <a:r>
              <a:rPr lang="nb-NO" sz="2700" b="1" i="0" u="none" strike="noStrike" cap="none" dirty="0">
                <a:solidFill>
                  <a:schemeClr val="dk2"/>
                </a:solidFill>
                <a:latin typeface="Arial"/>
                <a:ea typeface="Arial"/>
                <a:cs typeface="Arial"/>
                <a:sym typeface="Arial"/>
              </a:rPr>
              <a:t> (lokal bestiller)</a:t>
            </a:r>
            <a:endParaRPr sz="2700" dirty="0">
              <a:solidFill>
                <a:schemeClr val="dk2"/>
              </a:solidFill>
            </a:endParaRPr>
          </a:p>
          <a:p>
            <a:pPr marL="0" marR="0" lvl="0" indent="0" algn="l" rtl="0">
              <a:lnSpc>
                <a:spcPct val="90000"/>
              </a:lnSpc>
              <a:spcBef>
                <a:spcPts val="0"/>
              </a:spcBef>
              <a:spcAft>
                <a:spcPts val="0"/>
              </a:spcAft>
              <a:buClr>
                <a:srgbClr val="000000"/>
              </a:buClr>
              <a:buSzPct val="92592"/>
              <a:buFont typeface="Arial"/>
              <a:buNone/>
            </a:pPr>
            <a:r>
              <a:rPr lang="no-NO" sz="2700" dirty="0">
                <a:solidFill>
                  <a:schemeClr val="dk2"/>
                </a:solidFill>
              </a:rPr>
              <a:t>L</a:t>
            </a:r>
            <a:r>
              <a:rPr lang="no-NO" sz="2700" b="0" i="0" u="none" strike="noStrike" cap="none" dirty="0">
                <a:solidFill>
                  <a:schemeClr val="dk2"/>
                </a:solidFill>
                <a:latin typeface="Arial"/>
                <a:ea typeface="Arial"/>
                <a:cs typeface="Arial"/>
                <a:sym typeface="Arial"/>
              </a:rPr>
              <a:t>egger inn bestill</a:t>
            </a:r>
            <a:r>
              <a:rPr lang="no-NO" sz="2700" dirty="0">
                <a:solidFill>
                  <a:schemeClr val="dk2"/>
                </a:solidFill>
              </a:rPr>
              <a:t>ing av</a:t>
            </a:r>
            <a:r>
              <a:rPr lang="no-NO" sz="2700" b="0" i="0" u="none" strike="noStrike" cap="none" dirty="0">
                <a:solidFill>
                  <a:schemeClr val="dk2"/>
                </a:solidFill>
                <a:latin typeface="Arial"/>
                <a:ea typeface="Arial"/>
                <a:cs typeface="Arial"/>
                <a:sym typeface="Arial"/>
              </a:rPr>
              <a:t> kontrakten</a:t>
            </a:r>
            <a:endParaRPr sz="2700" b="0" i="0" u="none" strike="noStrike" cap="none" dirty="0">
              <a:solidFill>
                <a:schemeClr val="dk2"/>
              </a:solidFill>
              <a:latin typeface="Arial"/>
              <a:ea typeface="Arial"/>
              <a:cs typeface="Arial"/>
              <a:sym typeface="Arial"/>
            </a:endParaRPr>
          </a:p>
        </p:txBody>
      </p:sp>
      <p:sp>
        <p:nvSpPr>
          <p:cNvPr id="317" name="Google Shape;317;g13f23a0c16b_1_854"/>
          <p:cNvSpPr/>
          <p:nvPr/>
        </p:nvSpPr>
        <p:spPr>
          <a:xfrm>
            <a:off x="1725000" y="2033425"/>
            <a:ext cx="6066900" cy="2054700"/>
          </a:xfrm>
          <a:prstGeom prst="rect">
            <a:avLst/>
          </a:prstGeom>
          <a:solidFill>
            <a:srgbClr val="B6C8E9">
              <a:alpha val="29411"/>
            </a:srgbClr>
          </a:solidFill>
          <a:ln>
            <a:noFill/>
          </a:ln>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o-NO" sz="1600" b="0" i="0" u="none" strike="noStrike" cap="none" dirty="0">
                <a:solidFill>
                  <a:schemeClr val="dk1"/>
                </a:solidFill>
                <a:latin typeface="Arial"/>
                <a:ea typeface="Arial"/>
                <a:cs typeface="Arial"/>
                <a:sym typeface="Arial"/>
              </a:rPr>
              <a:t>Legger inn bestilling i ToA-løsningen på:</a:t>
            </a:r>
            <a:endParaRPr sz="1600" b="0" i="0" u="none" strike="noStrike" cap="none" dirty="0">
              <a:solidFill>
                <a:schemeClr val="dk1"/>
              </a:solidFill>
              <a:latin typeface="Arial"/>
              <a:ea typeface="Arial"/>
              <a:cs typeface="Arial"/>
              <a:sym typeface="Arial"/>
            </a:endParaRPr>
          </a:p>
          <a:p>
            <a:pPr marL="628650" marR="0" lvl="1" indent="-171450" algn="l" rtl="0">
              <a:lnSpc>
                <a:spcPct val="100000"/>
              </a:lnSpc>
              <a:spcBef>
                <a:spcPts val="0"/>
              </a:spcBef>
              <a:spcAft>
                <a:spcPts val="0"/>
              </a:spcAft>
              <a:buClr>
                <a:schemeClr val="dk1"/>
              </a:buClr>
              <a:buSzPts val="1600"/>
              <a:buFont typeface="Arial"/>
              <a:buChar char="•"/>
            </a:pPr>
            <a:r>
              <a:rPr lang="no-NO" sz="1600" b="0" i="0" u="none" strike="noStrike" cap="none" dirty="0">
                <a:solidFill>
                  <a:schemeClr val="dk1"/>
                </a:solidFill>
                <a:latin typeface="Arial"/>
                <a:ea typeface="Arial"/>
                <a:cs typeface="Arial"/>
                <a:sym typeface="Arial"/>
              </a:rPr>
              <a:t>Oppdragskontrakter</a:t>
            </a:r>
            <a:endParaRPr sz="1600" b="0" i="0" u="none" strike="noStrike" cap="none" dirty="0">
              <a:solidFill>
                <a:schemeClr val="dk1"/>
              </a:solidFill>
              <a:latin typeface="Arial"/>
              <a:ea typeface="Arial"/>
              <a:cs typeface="Arial"/>
              <a:sym typeface="Arial"/>
            </a:endParaRPr>
          </a:p>
          <a:p>
            <a:pPr marL="628650" marR="0" lvl="1" indent="-171450" algn="l" rtl="0">
              <a:lnSpc>
                <a:spcPct val="100000"/>
              </a:lnSpc>
              <a:spcBef>
                <a:spcPts val="0"/>
              </a:spcBef>
              <a:spcAft>
                <a:spcPts val="0"/>
              </a:spcAft>
              <a:buClr>
                <a:schemeClr val="dk1"/>
              </a:buClr>
              <a:buSzPts val="1600"/>
              <a:buFont typeface="Arial"/>
              <a:buChar char="•"/>
            </a:pPr>
            <a:r>
              <a:rPr lang="no-NO" sz="1600" b="0" i="0" u="none" strike="noStrike" cap="none" dirty="0">
                <a:solidFill>
                  <a:schemeClr val="dk1"/>
                </a:solidFill>
                <a:latin typeface="Arial"/>
                <a:ea typeface="Arial"/>
                <a:cs typeface="Arial"/>
                <a:sym typeface="Arial"/>
              </a:rPr>
              <a:t>Timekontrakter </a:t>
            </a:r>
            <a:endParaRPr sz="1400" b="0" i="0" u="none" strike="noStrike" cap="none" dirty="0">
              <a:solidFill>
                <a:srgbClr val="000000"/>
              </a:solidFill>
              <a:latin typeface="Arial"/>
              <a:ea typeface="Arial"/>
              <a:cs typeface="Arial"/>
              <a:sym typeface="Arial"/>
            </a:endParaRPr>
          </a:p>
          <a:p>
            <a:pPr marL="628650" marR="0" lvl="1" indent="-171450" algn="l" rtl="0">
              <a:lnSpc>
                <a:spcPct val="100000"/>
              </a:lnSpc>
              <a:spcBef>
                <a:spcPts val="0"/>
              </a:spcBef>
              <a:spcAft>
                <a:spcPts val="0"/>
              </a:spcAft>
              <a:buClr>
                <a:schemeClr val="dk1"/>
              </a:buClr>
              <a:buSzPts val="1600"/>
              <a:buFont typeface="Arial"/>
              <a:buChar char="•"/>
            </a:pPr>
            <a:r>
              <a:rPr lang="no-NO" sz="1600" b="0" i="0" u="none" strike="noStrike" cap="none" dirty="0">
                <a:solidFill>
                  <a:schemeClr val="dk1"/>
                </a:solidFill>
                <a:latin typeface="Arial"/>
                <a:ea typeface="Arial"/>
                <a:cs typeface="Arial"/>
                <a:sym typeface="Arial"/>
              </a:rPr>
              <a:t>Månedskontrakter </a:t>
            </a:r>
            <a:endParaRPr sz="16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no-NO" sz="1600" b="0" i="0" u="none" strike="noStrike" cap="none" dirty="0">
                <a:solidFill>
                  <a:schemeClr val="dk1"/>
                </a:solidFill>
                <a:latin typeface="Arial"/>
                <a:ea typeface="Arial"/>
                <a:cs typeface="Arial"/>
                <a:sym typeface="Arial"/>
              </a:rPr>
              <a:t>Setter rammene for kontrakten</a:t>
            </a:r>
            <a:endParaRPr lang="nb-NO" sz="1600" b="0" i="0" u="none" strike="noStrike" cap="none" dirty="0">
              <a:solidFill>
                <a:schemeClr val="dk1"/>
              </a:solidFill>
              <a:latin typeface="Arial"/>
              <a:ea typeface="Arial"/>
              <a:cs typeface="Arial"/>
              <a:sym typeface="Arial"/>
            </a:endParaRPr>
          </a:p>
        </p:txBody>
      </p:sp>
      <p:grpSp>
        <p:nvGrpSpPr>
          <p:cNvPr id="318" name="Google Shape;318;g13f23a0c16b_1_854"/>
          <p:cNvGrpSpPr/>
          <p:nvPr/>
        </p:nvGrpSpPr>
        <p:grpSpPr>
          <a:xfrm>
            <a:off x="543803" y="2210407"/>
            <a:ext cx="1700728" cy="1700728"/>
            <a:chOff x="646421" y="2229035"/>
            <a:chExt cx="1333800" cy="1333800"/>
          </a:xfrm>
        </p:grpSpPr>
        <p:sp>
          <p:nvSpPr>
            <p:cNvPr id="319" name="Google Shape;319;g13f23a0c16b_1_854"/>
            <p:cNvSpPr/>
            <p:nvPr/>
          </p:nvSpPr>
          <p:spPr>
            <a:xfrm>
              <a:off x="646421" y="2229035"/>
              <a:ext cx="1333800" cy="13338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 name="Google Shape;320;g13f23a0c16b_1_854"/>
            <p:cNvPicPr preferRelativeResize="0"/>
            <p:nvPr/>
          </p:nvPicPr>
          <p:blipFill rotWithShape="1">
            <a:blip r:embed="rId3">
              <a:alphaModFix/>
            </a:blip>
            <a:srcRect/>
            <a:stretch/>
          </p:blipFill>
          <p:spPr>
            <a:xfrm>
              <a:off x="785939" y="2325979"/>
              <a:ext cx="1054772" cy="1073548"/>
            </a:xfrm>
            <a:prstGeom prst="rect">
              <a:avLst/>
            </a:prstGeom>
            <a:noFill/>
            <a:ln>
              <a:noFill/>
            </a:ln>
          </p:spPr>
        </p:pic>
      </p:grpSp>
      <p:sp>
        <p:nvSpPr>
          <p:cNvPr id="321" name="Google Shape;321;g13f23a0c16b_1_854"/>
          <p:cNvSpPr txBox="1"/>
          <p:nvPr/>
        </p:nvSpPr>
        <p:spPr>
          <a:xfrm>
            <a:off x="5713077" y="4814470"/>
            <a:ext cx="32763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no-NO" sz="800" b="0" i="1" u="none" strike="noStrike" cap="none">
                <a:solidFill>
                  <a:schemeClr val="dk1"/>
                </a:solidFill>
                <a:latin typeface="Arial"/>
                <a:ea typeface="Arial"/>
                <a:cs typeface="Arial"/>
                <a:sym typeface="Arial"/>
              </a:rPr>
              <a:t>*</a:t>
            </a:r>
            <a:r>
              <a:rPr lang="no-NO" sz="800" b="0" i="1"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Se fullstendige beskrivelse av oppgaver i rollebeskrivelse</a:t>
            </a:r>
            <a:r>
              <a:rPr lang="no-NO" sz="800" b="0" i="1"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2" name="Google Shape;322;g13f23a0c16b_1_854"/>
          <p:cNvSpPr txBox="1"/>
          <p:nvPr/>
        </p:nvSpPr>
        <p:spPr>
          <a:xfrm>
            <a:off x="2298075" y="1660525"/>
            <a:ext cx="306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Arial"/>
                <a:ea typeface="Arial"/>
                <a:cs typeface="Arial"/>
                <a:sym typeface="Arial"/>
              </a:rPr>
              <a:t>Sentrale ToA-oppgaver for rollen*</a:t>
            </a:r>
            <a:endParaRPr sz="1400" b="0" i="0" u="none" strike="noStrike" cap="none">
              <a:solidFill>
                <a:srgbClr val="000000"/>
              </a:solidFill>
              <a:latin typeface="Arial"/>
              <a:ea typeface="Arial"/>
              <a:cs typeface="Arial"/>
              <a:sym typeface="Arial"/>
            </a:endParaRPr>
          </a:p>
        </p:txBody>
      </p:sp>
      <p:sp>
        <p:nvSpPr>
          <p:cNvPr id="9" name="Google Shape;298;g188caa04059_0_241">
            <a:extLst>
              <a:ext uri="{FF2B5EF4-FFF2-40B4-BE49-F238E27FC236}">
                <a16:creationId xmlns:a16="http://schemas.microsoft.com/office/drawing/2014/main" id="{CF64900A-E57F-46F0-8FBC-BDA89B958C98}"/>
              </a:ext>
            </a:extLst>
          </p:cNvPr>
          <p:cNvSpPr txBox="1"/>
          <p:nvPr/>
        </p:nvSpPr>
        <p:spPr>
          <a:xfrm>
            <a:off x="37830" y="4625830"/>
            <a:ext cx="54588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b-NO" sz="1000" dirty="0"/>
              <a:t>Behovet kan i noen tilfeller oppstå her, som for eksempel ved sensur og eksamensvakter. Prosessen starter i de tilfellene med behovshaver kontrakt, og ikke rekvirent</a:t>
            </a:r>
            <a:endParaRPr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157cd871321_0_63"/>
          <p:cNvSpPr txBox="1"/>
          <p:nvPr/>
        </p:nvSpPr>
        <p:spPr>
          <a:xfrm>
            <a:off x="212375" y="298350"/>
            <a:ext cx="7932600" cy="587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no-NO" sz="2700" b="1" i="0" u="none" strike="noStrike" cap="none">
                <a:solidFill>
                  <a:schemeClr val="dk2"/>
                </a:solidFill>
                <a:latin typeface="Arial"/>
                <a:ea typeface="Arial"/>
                <a:cs typeface="Arial"/>
                <a:sym typeface="Arial"/>
              </a:rPr>
              <a:t>Koordinator kontrakt</a:t>
            </a:r>
            <a:r>
              <a:rPr lang="nb-NO" sz="2700" b="1" i="0" u="none" strike="noStrike" cap="none">
                <a:solidFill>
                  <a:schemeClr val="dk2"/>
                </a:solidFill>
                <a:latin typeface="Arial"/>
                <a:ea typeface="Arial"/>
                <a:cs typeface="Arial"/>
                <a:sym typeface="Arial"/>
              </a:rPr>
              <a:t> (tjenestesenteret)</a:t>
            </a:r>
            <a:endParaRPr sz="2700">
              <a:solidFill>
                <a:schemeClr val="dk2"/>
              </a:solidFill>
            </a:endParaRPr>
          </a:p>
          <a:p>
            <a:pPr marL="0" marR="0" lvl="0" indent="0" algn="l" rtl="0">
              <a:lnSpc>
                <a:spcPct val="90000"/>
              </a:lnSpc>
              <a:spcBef>
                <a:spcPts val="0"/>
              </a:spcBef>
              <a:spcAft>
                <a:spcPts val="0"/>
              </a:spcAft>
              <a:buClr>
                <a:srgbClr val="000000"/>
              </a:buClr>
              <a:buSzPts val="2500"/>
              <a:buFont typeface="Arial"/>
              <a:buNone/>
            </a:pPr>
            <a:r>
              <a:rPr lang="no-NO" sz="2700">
                <a:solidFill>
                  <a:schemeClr val="dk2"/>
                </a:solidFill>
              </a:rPr>
              <a:t>O</a:t>
            </a:r>
            <a:r>
              <a:rPr lang="no-NO" sz="2700" b="0" i="0" u="none" strike="noStrike" cap="none">
                <a:solidFill>
                  <a:schemeClr val="dk2"/>
                </a:solidFill>
                <a:latin typeface="Arial"/>
                <a:ea typeface="Arial"/>
                <a:cs typeface="Arial"/>
                <a:sym typeface="Arial"/>
              </a:rPr>
              <a:t>ppretter kontrakten og registrerer opplysninger</a:t>
            </a:r>
            <a:endParaRPr sz="2700" b="0" i="0" u="none" strike="noStrike" cap="none">
              <a:solidFill>
                <a:schemeClr val="dk2"/>
              </a:solidFill>
              <a:latin typeface="Arial"/>
              <a:ea typeface="Arial"/>
              <a:cs typeface="Arial"/>
              <a:sym typeface="Arial"/>
            </a:endParaRPr>
          </a:p>
        </p:txBody>
      </p:sp>
      <p:sp>
        <p:nvSpPr>
          <p:cNvPr id="329" name="Google Shape;329;g157cd871321_0_63"/>
          <p:cNvSpPr/>
          <p:nvPr/>
        </p:nvSpPr>
        <p:spPr>
          <a:xfrm>
            <a:off x="1725000" y="2033425"/>
            <a:ext cx="6066900" cy="2054700"/>
          </a:xfrm>
          <a:prstGeom prst="rect">
            <a:avLst/>
          </a:prstGeom>
          <a:solidFill>
            <a:srgbClr val="B6C8E9">
              <a:alpha val="29411"/>
            </a:srgbClr>
          </a:solidFill>
          <a:ln>
            <a:noFill/>
          </a:ln>
        </p:spPr>
        <p:txBody>
          <a:bodyPr spcFirstLastPara="1" wrap="square" lIns="720000" tIns="45700" rIns="91425" bIns="45700" anchor="ctr" anchorCtr="0">
            <a:noAutofit/>
          </a:bodyPr>
          <a:lstStyle/>
          <a:p>
            <a:pPr marL="171450" marR="0" lvl="0" indent="-171450" algn="l" rtl="0">
              <a:lnSpc>
                <a:spcPct val="100000"/>
              </a:lnSpc>
              <a:spcBef>
                <a:spcPts val="0"/>
              </a:spcBef>
              <a:spcAft>
                <a:spcPts val="0"/>
              </a:spcAft>
              <a:buClr>
                <a:schemeClr val="dk1"/>
              </a:buClr>
              <a:buSzPts val="1600"/>
              <a:buFont typeface="Arial"/>
              <a:buChar char="•"/>
            </a:pPr>
            <a:r>
              <a:rPr lang="nb-NO" sz="1600" b="0" i="0" u="none" strike="noStrike" cap="none">
                <a:solidFill>
                  <a:schemeClr val="dk1"/>
                </a:solidFill>
                <a:latin typeface="Arial"/>
                <a:ea typeface="Arial"/>
                <a:cs typeface="Arial"/>
                <a:sym typeface="Arial"/>
              </a:rPr>
              <a:t>Oppretter time-, oppdrag-, og månedskontrakter (De som kommer utenom rekruttering)​ </a:t>
            </a:r>
          </a:p>
          <a:p>
            <a:pPr marL="171450" marR="0" lvl="0" indent="-171450" algn="l" rtl="0">
              <a:lnSpc>
                <a:spcPct val="100000"/>
              </a:lnSpc>
              <a:spcBef>
                <a:spcPts val="0"/>
              </a:spcBef>
              <a:spcAft>
                <a:spcPts val="0"/>
              </a:spcAft>
              <a:buClr>
                <a:schemeClr val="dk1"/>
              </a:buClr>
              <a:buSzPts val="1600"/>
              <a:buFont typeface="Arial"/>
              <a:buChar char="•"/>
            </a:pPr>
            <a:r>
              <a:rPr lang="nb-NO" sz="16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Attestere timer som føres via ToA</a:t>
            </a:r>
            <a:endParaRPr lang="nb-NO" sz="16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171450" marR="0" lvl="0" indent="-171450" algn="l" rtl="0">
              <a:lnSpc>
                <a:spcPct val="100000"/>
              </a:lnSpc>
              <a:spcBef>
                <a:spcPts val="0"/>
              </a:spcBef>
              <a:spcAft>
                <a:spcPts val="0"/>
              </a:spcAft>
              <a:buClr>
                <a:schemeClr val="dk1"/>
              </a:buClr>
              <a:buSzPts val="1600"/>
              <a:buFont typeface="Arial"/>
              <a:buChar char="•"/>
            </a:pPr>
            <a:r>
              <a:rPr lang="nb-NO" sz="16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Godkjenne oppdrag når de er utført​</a:t>
            </a:r>
            <a:endParaRPr lang="nb-NO" sz="1600" b="0" i="0" u="none" strike="noStrike" cap="none">
              <a:solidFill>
                <a:schemeClr val="dk1"/>
              </a:solidFill>
              <a:latin typeface="Arial"/>
              <a:ea typeface="Arial"/>
              <a:cs typeface="Arial"/>
              <a:sym typeface="Arial"/>
            </a:endParaRPr>
          </a:p>
        </p:txBody>
      </p:sp>
      <p:grpSp>
        <p:nvGrpSpPr>
          <p:cNvPr id="330" name="Google Shape;330;g157cd871321_0_63"/>
          <p:cNvGrpSpPr/>
          <p:nvPr/>
        </p:nvGrpSpPr>
        <p:grpSpPr>
          <a:xfrm>
            <a:off x="543779" y="2210373"/>
            <a:ext cx="1700728" cy="1700728"/>
            <a:chOff x="646423" y="2229035"/>
            <a:chExt cx="1333800" cy="1333800"/>
          </a:xfrm>
        </p:grpSpPr>
        <p:sp>
          <p:nvSpPr>
            <p:cNvPr id="331" name="Google Shape;331;g157cd871321_0_63"/>
            <p:cNvSpPr/>
            <p:nvPr/>
          </p:nvSpPr>
          <p:spPr>
            <a:xfrm>
              <a:off x="646423" y="2229035"/>
              <a:ext cx="1333800" cy="13338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2" name="Google Shape;332;g157cd871321_0_63"/>
            <p:cNvPicPr preferRelativeResize="0"/>
            <p:nvPr/>
          </p:nvPicPr>
          <p:blipFill rotWithShape="1">
            <a:blip r:embed="rId3">
              <a:alphaModFix/>
            </a:blip>
            <a:srcRect/>
            <a:stretch/>
          </p:blipFill>
          <p:spPr>
            <a:xfrm>
              <a:off x="785948" y="2331588"/>
              <a:ext cx="1054758" cy="1073600"/>
            </a:xfrm>
            <a:prstGeom prst="rect">
              <a:avLst/>
            </a:prstGeom>
            <a:noFill/>
            <a:ln>
              <a:noFill/>
            </a:ln>
          </p:spPr>
        </p:pic>
      </p:grpSp>
      <p:sp>
        <p:nvSpPr>
          <p:cNvPr id="333" name="Google Shape;333;g157cd871321_0_63"/>
          <p:cNvSpPr txBox="1"/>
          <p:nvPr/>
        </p:nvSpPr>
        <p:spPr>
          <a:xfrm>
            <a:off x="5713077" y="4821194"/>
            <a:ext cx="32763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no-NO" sz="800" b="0" i="1" u="none" strike="noStrike" cap="none">
                <a:solidFill>
                  <a:schemeClr val="dk1"/>
                </a:solidFill>
                <a:latin typeface="Arial"/>
                <a:ea typeface="Arial"/>
                <a:cs typeface="Arial"/>
                <a:sym typeface="Arial"/>
              </a:rPr>
              <a:t>*</a:t>
            </a:r>
            <a:r>
              <a:rPr lang="no-NO" sz="800" b="0" i="1"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Se fullstendige beskrivelse av oppgaver i rollebeskrivelse</a:t>
            </a:r>
            <a:r>
              <a:rPr lang="no-NO" sz="800" b="0" i="1"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4" name="Google Shape;334;g157cd871321_0_63"/>
          <p:cNvSpPr txBox="1"/>
          <p:nvPr/>
        </p:nvSpPr>
        <p:spPr>
          <a:xfrm>
            <a:off x="2298075" y="1660525"/>
            <a:ext cx="306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Arial"/>
                <a:ea typeface="Arial"/>
                <a:cs typeface="Arial"/>
                <a:sym typeface="Arial"/>
              </a:rPr>
              <a:t>Sentrale ToA-oppgaver for rollen*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157cd871321_0_81"/>
          <p:cNvSpPr txBox="1"/>
          <p:nvPr/>
        </p:nvSpPr>
        <p:spPr>
          <a:xfrm>
            <a:off x="212375" y="298350"/>
            <a:ext cx="7932600" cy="587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no-NO" sz="2700" b="1" i="0" u="none" strike="noStrike" cap="none">
                <a:solidFill>
                  <a:schemeClr val="dk2"/>
                </a:solidFill>
                <a:latin typeface="Arial"/>
                <a:ea typeface="Arial"/>
                <a:cs typeface="Arial"/>
                <a:sym typeface="Arial"/>
              </a:rPr>
              <a:t>Kostnadsgodkjenner</a:t>
            </a:r>
            <a:r>
              <a:rPr lang="nb-NO" sz="2700" b="1" i="0" u="none" strike="noStrike" cap="none">
                <a:solidFill>
                  <a:schemeClr val="dk2"/>
                </a:solidFill>
                <a:latin typeface="Arial"/>
                <a:ea typeface="Arial"/>
                <a:cs typeface="Arial"/>
                <a:sym typeface="Arial"/>
              </a:rPr>
              <a:t> (lokal leder med BDM)</a:t>
            </a:r>
            <a:endParaRPr sz="2700">
              <a:solidFill>
                <a:schemeClr val="dk2"/>
              </a:solidFill>
            </a:endParaRPr>
          </a:p>
          <a:p>
            <a:pPr marL="0" marR="0" lvl="0" indent="0" algn="l" rtl="0">
              <a:lnSpc>
                <a:spcPct val="90000"/>
              </a:lnSpc>
              <a:spcBef>
                <a:spcPts val="0"/>
              </a:spcBef>
              <a:spcAft>
                <a:spcPts val="0"/>
              </a:spcAft>
              <a:buClr>
                <a:srgbClr val="000000"/>
              </a:buClr>
              <a:buSzPts val="2500"/>
              <a:buFont typeface="Arial"/>
              <a:buNone/>
            </a:pPr>
            <a:r>
              <a:rPr lang="no-NO" sz="2700">
                <a:solidFill>
                  <a:schemeClr val="dk2"/>
                </a:solidFill>
              </a:rPr>
              <a:t>K</a:t>
            </a:r>
            <a:r>
              <a:rPr lang="no-NO" sz="2700" b="0" i="0" u="none" strike="noStrike" cap="none">
                <a:solidFill>
                  <a:schemeClr val="dk2"/>
                </a:solidFill>
                <a:latin typeface="Arial"/>
                <a:ea typeface="Arial"/>
                <a:cs typeface="Arial"/>
                <a:sym typeface="Arial"/>
              </a:rPr>
              <a:t>ontrollerer og godkjenner kontrakten</a:t>
            </a:r>
            <a:endParaRPr sz="2700" b="0" i="0" u="none" strike="noStrike" cap="none">
              <a:solidFill>
                <a:schemeClr val="dk2"/>
              </a:solidFill>
              <a:latin typeface="Arial"/>
              <a:ea typeface="Arial"/>
              <a:cs typeface="Arial"/>
              <a:sym typeface="Arial"/>
            </a:endParaRPr>
          </a:p>
        </p:txBody>
      </p:sp>
      <p:sp>
        <p:nvSpPr>
          <p:cNvPr id="341" name="Google Shape;341;g157cd871321_0_81"/>
          <p:cNvSpPr/>
          <p:nvPr/>
        </p:nvSpPr>
        <p:spPr>
          <a:xfrm>
            <a:off x="1725000" y="2033425"/>
            <a:ext cx="6066900" cy="2054700"/>
          </a:xfrm>
          <a:prstGeom prst="rect">
            <a:avLst/>
          </a:prstGeom>
          <a:solidFill>
            <a:srgbClr val="B6C8E9">
              <a:alpha val="29411"/>
            </a:srgbClr>
          </a:solidFill>
          <a:ln>
            <a:noFill/>
          </a:ln>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o-NO" sz="1600" b="0" i="0" u="none" strike="noStrike" cap="none">
                <a:solidFill>
                  <a:schemeClr val="dk1"/>
                </a:solidFill>
                <a:latin typeface="Arial"/>
                <a:ea typeface="Arial"/>
                <a:cs typeface="Arial"/>
                <a:sym typeface="Arial"/>
              </a:rPr>
              <a:t>Kontrollerer og godkjenner</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no-NO" sz="1600" b="0" i="0" u="none" strike="noStrike" cap="none">
                <a:solidFill>
                  <a:schemeClr val="dk1"/>
                </a:solidFill>
                <a:latin typeface="Arial"/>
                <a:ea typeface="Arial"/>
                <a:cs typeface="Arial"/>
                <a:sym typeface="Arial"/>
              </a:rPr>
              <a:t>time-, oppdrag og månedskontrakter</a:t>
            </a:r>
            <a:r>
              <a:rPr lang="no-NO"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p:txBody>
      </p:sp>
      <p:grpSp>
        <p:nvGrpSpPr>
          <p:cNvPr id="342" name="Google Shape;342;g157cd871321_0_81"/>
          <p:cNvGrpSpPr/>
          <p:nvPr/>
        </p:nvGrpSpPr>
        <p:grpSpPr>
          <a:xfrm>
            <a:off x="543802" y="2210403"/>
            <a:ext cx="1700728" cy="1700728"/>
            <a:chOff x="646425" y="2229035"/>
            <a:chExt cx="1333800" cy="1333800"/>
          </a:xfrm>
        </p:grpSpPr>
        <p:sp>
          <p:nvSpPr>
            <p:cNvPr id="343" name="Google Shape;343;g157cd871321_0_81"/>
            <p:cNvSpPr/>
            <p:nvPr/>
          </p:nvSpPr>
          <p:spPr>
            <a:xfrm>
              <a:off x="646425" y="2229035"/>
              <a:ext cx="1333800" cy="13338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4" name="Google Shape;344;g157cd871321_0_81"/>
            <p:cNvPicPr preferRelativeResize="0"/>
            <p:nvPr/>
          </p:nvPicPr>
          <p:blipFill rotWithShape="1">
            <a:blip r:embed="rId3">
              <a:alphaModFix/>
            </a:blip>
            <a:srcRect/>
            <a:stretch/>
          </p:blipFill>
          <p:spPr>
            <a:xfrm>
              <a:off x="785951" y="2331588"/>
              <a:ext cx="1054758" cy="1073610"/>
            </a:xfrm>
            <a:prstGeom prst="rect">
              <a:avLst/>
            </a:prstGeom>
            <a:noFill/>
            <a:ln>
              <a:noFill/>
            </a:ln>
          </p:spPr>
        </p:pic>
      </p:grpSp>
      <p:sp>
        <p:nvSpPr>
          <p:cNvPr id="345" name="Google Shape;345;g157cd871321_0_81"/>
          <p:cNvSpPr txBox="1"/>
          <p:nvPr/>
        </p:nvSpPr>
        <p:spPr>
          <a:xfrm>
            <a:off x="5713077" y="4814470"/>
            <a:ext cx="32763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no-NO" sz="800" b="0" i="1" u="none" strike="noStrike" cap="none">
                <a:solidFill>
                  <a:schemeClr val="dk1"/>
                </a:solidFill>
                <a:latin typeface="Arial"/>
                <a:ea typeface="Arial"/>
                <a:cs typeface="Arial"/>
                <a:sym typeface="Arial"/>
              </a:rPr>
              <a:t>*</a:t>
            </a:r>
            <a:r>
              <a:rPr lang="no-NO" sz="800" b="0" i="1"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Se fullstendige beskrivelse av oppgaver i rollebeskrivelse</a:t>
            </a:r>
            <a:r>
              <a:rPr lang="no-NO" sz="800" b="0" i="1"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6" name="Google Shape;346;g157cd871321_0_81"/>
          <p:cNvSpPr txBox="1"/>
          <p:nvPr/>
        </p:nvSpPr>
        <p:spPr>
          <a:xfrm>
            <a:off x="2298075" y="1660525"/>
            <a:ext cx="306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Arial"/>
                <a:ea typeface="Arial"/>
                <a:cs typeface="Arial"/>
                <a:sym typeface="Arial"/>
              </a:rPr>
              <a:t>Sentrale ToA-oppgaver for rollen*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84eeb65790_0_289"/>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Prosessen</a:t>
            </a:r>
            <a:endParaRPr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57cd871321_0_260"/>
          <p:cNvSpPr/>
          <p:nvPr/>
        </p:nvSpPr>
        <p:spPr>
          <a:xfrm>
            <a:off x="5278449" y="1417685"/>
            <a:ext cx="1362900" cy="3453900"/>
          </a:xfrm>
          <a:prstGeom prst="rect">
            <a:avLst/>
          </a:prstGeom>
          <a:solidFill>
            <a:srgbClr val="EEF2F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b-NO" sz="900" b="1" i="0" u="none" strike="noStrike" cap="none">
                <a:solidFill>
                  <a:schemeClr val="accent2"/>
                </a:solidFill>
                <a:latin typeface="Poppins"/>
                <a:ea typeface="Poppins"/>
                <a:cs typeface="Poppins"/>
                <a:sym typeface="Poppins"/>
              </a:rPr>
              <a:t>Attestere</a:t>
            </a:r>
            <a:r>
              <a:rPr lang="nb-NO" sz="900" b="1" i="0" u="none" strike="noStrike" cap="none">
                <a:solidFill>
                  <a:schemeClr val="accent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oppdrag</a:t>
            </a:r>
            <a:endParaRPr lang="nb-NO" sz="900" b="1" i="0" u="none" strike="noStrike" cap="none">
              <a:solidFill>
                <a:schemeClr val="accent2"/>
              </a:solidFill>
              <a:latin typeface="Poppins"/>
              <a:ea typeface="Poppins"/>
              <a:cs typeface="Poppins"/>
              <a:sym typeface="Poppins"/>
            </a:endParaRPr>
          </a:p>
        </p:txBody>
      </p:sp>
      <p:sp>
        <p:nvSpPr>
          <p:cNvPr id="359" name="Google Shape;359;g157cd871321_0_260"/>
          <p:cNvSpPr/>
          <p:nvPr/>
        </p:nvSpPr>
        <p:spPr>
          <a:xfrm>
            <a:off x="6730468" y="1417709"/>
            <a:ext cx="1362900" cy="3453900"/>
          </a:xfrm>
          <a:prstGeom prst="rect">
            <a:avLst/>
          </a:prstGeom>
          <a:solidFill>
            <a:srgbClr val="EEF2F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o-NO" sz="900" b="1" i="0" u="none" strike="noStrike" cap="none">
                <a:solidFill>
                  <a:schemeClr val="accent2"/>
                </a:solidFill>
                <a:latin typeface="Poppins"/>
                <a:ea typeface="Poppins"/>
                <a:cs typeface="Poppins"/>
                <a:sym typeface="Poppins"/>
              </a:rPr>
              <a:t>Utbetale bonuslønn</a:t>
            </a:r>
            <a:endParaRPr sz="900" b="1" i="0" u="none" strike="noStrike" cap="none">
              <a:solidFill>
                <a:schemeClr val="accent2"/>
              </a:solidFill>
              <a:latin typeface="Poppins"/>
              <a:ea typeface="Poppins"/>
              <a:cs typeface="Poppins"/>
              <a:sym typeface="Poppins"/>
            </a:endParaRPr>
          </a:p>
        </p:txBody>
      </p:sp>
      <p:sp>
        <p:nvSpPr>
          <p:cNvPr id="360" name="Google Shape;360;g157cd871321_0_260"/>
          <p:cNvSpPr/>
          <p:nvPr/>
        </p:nvSpPr>
        <p:spPr>
          <a:xfrm>
            <a:off x="2374413" y="1417709"/>
            <a:ext cx="1362900" cy="3453900"/>
          </a:xfrm>
          <a:prstGeom prst="rect">
            <a:avLst/>
          </a:prstGeom>
          <a:solidFill>
            <a:srgbClr val="EEF2F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o-NO" sz="900" b="1" i="0" u="none" strike="noStrike" cap="none">
                <a:solidFill>
                  <a:schemeClr val="accent2"/>
                </a:solidFill>
                <a:latin typeface="Poppins"/>
                <a:ea typeface="Poppins"/>
                <a:cs typeface="Poppins"/>
                <a:sym typeface="Poppins"/>
              </a:rPr>
              <a:t>Opprette kontrakt</a:t>
            </a:r>
            <a:endParaRPr sz="900" b="1" i="0" u="none" strike="noStrike" cap="none">
              <a:solidFill>
                <a:schemeClr val="accent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2"/>
              </a:solidFill>
              <a:latin typeface="Poppins"/>
              <a:ea typeface="Poppins"/>
              <a:cs typeface="Poppins"/>
              <a:sym typeface="Poppins"/>
            </a:endParaRPr>
          </a:p>
        </p:txBody>
      </p:sp>
      <p:sp>
        <p:nvSpPr>
          <p:cNvPr id="361" name="Google Shape;361;g157cd871321_0_260"/>
          <p:cNvSpPr/>
          <p:nvPr/>
        </p:nvSpPr>
        <p:spPr>
          <a:xfrm>
            <a:off x="3826431" y="1417709"/>
            <a:ext cx="1362900" cy="3453900"/>
          </a:xfrm>
          <a:prstGeom prst="rect">
            <a:avLst/>
          </a:prstGeom>
          <a:solidFill>
            <a:srgbClr val="EEF2F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o-NO" sz="900" b="1" i="0" u="none" strike="noStrike" cap="none">
                <a:solidFill>
                  <a:schemeClr val="accent2"/>
                </a:solidFill>
                <a:latin typeface="Poppins"/>
                <a:ea typeface="Poppins"/>
                <a:cs typeface="Poppins"/>
                <a:sym typeface="Poppins"/>
              </a:rPr>
              <a:t>Arbeid utføres</a:t>
            </a:r>
            <a:endParaRPr sz="900" b="1" i="0" u="none" strike="noStrike" cap="none">
              <a:solidFill>
                <a:schemeClr val="accent2"/>
              </a:solidFill>
              <a:latin typeface="Poppins"/>
              <a:ea typeface="Poppins"/>
              <a:cs typeface="Poppins"/>
              <a:sym typeface="Poppins"/>
            </a:endParaRPr>
          </a:p>
        </p:txBody>
      </p:sp>
      <p:graphicFrame>
        <p:nvGraphicFramePr>
          <p:cNvPr id="362" name="Google Shape;362;g157cd871321_0_260"/>
          <p:cNvGraphicFramePr/>
          <p:nvPr/>
        </p:nvGraphicFramePr>
        <p:xfrm>
          <a:off x="1263300" y="1770407"/>
          <a:ext cx="6830075" cy="3116875"/>
        </p:xfrm>
        <a:graphic>
          <a:graphicData uri="http://schemas.openxmlformats.org/drawingml/2006/table">
            <a:tbl>
              <a:tblPr>
                <a:noFill/>
                <a:tableStyleId>{FDBD5550-A2E3-486D-9E12-EBBC744DF660}</a:tableStyleId>
              </a:tblPr>
              <a:tblGrid>
                <a:gridCol w="1100675">
                  <a:extLst>
                    <a:ext uri="{9D8B030D-6E8A-4147-A177-3AD203B41FA5}">
                      <a16:colId xmlns:a16="http://schemas.microsoft.com/office/drawing/2014/main" val="20000"/>
                    </a:ext>
                  </a:extLst>
                </a:gridCol>
                <a:gridCol w="5729400">
                  <a:extLst>
                    <a:ext uri="{9D8B030D-6E8A-4147-A177-3AD203B41FA5}">
                      <a16:colId xmlns:a16="http://schemas.microsoft.com/office/drawing/2014/main" val="20001"/>
                    </a:ext>
                  </a:extLst>
                </a:gridCol>
              </a:tblGrid>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pic>
        <p:nvPicPr>
          <p:cNvPr id="363" name="Google Shape;363;g157cd871321_0_260"/>
          <p:cNvPicPr preferRelativeResize="0"/>
          <p:nvPr/>
        </p:nvPicPr>
        <p:blipFill rotWithShape="1">
          <a:blip r:embed="rId3">
            <a:alphaModFix/>
          </a:blip>
          <a:srcRect/>
          <a:stretch/>
        </p:blipFill>
        <p:spPr>
          <a:xfrm>
            <a:off x="1296980" y="1892783"/>
            <a:ext cx="438501" cy="446319"/>
          </a:xfrm>
          <a:prstGeom prst="rect">
            <a:avLst/>
          </a:prstGeom>
          <a:noFill/>
          <a:ln>
            <a:noFill/>
          </a:ln>
        </p:spPr>
      </p:pic>
      <p:pic>
        <p:nvPicPr>
          <p:cNvPr id="364" name="Google Shape;364;g157cd871321_0_260"/>
          <p:cNvPicPr preferRelativeResize="0"/>
          <p:nvPr/>
        </p:nvPicPr>
        <p:blipFill rotWithShape="1">
          <a:blip r:embed="rId4">
            <a:alphaModFix/>
          </a:blip>
          <a:srcRect/>
          <a:stretch/>
        </p:blipFill>
        <p:spPr>
          <a:xfrm>
            <a:off x="1296979" y="2496710"/>
            <a:ext cx="438503" cy="446331"/>
          </a:xfrm>
          <a:prstGeom prst="rect">
            <a:avLst/>
          </a:prstGeom>
          <a:noFill/>
          <a:ln>
            <a:noFill/>
          </a:ln>
        </p:spPr>
      </p:pic>
      <p:pic>
        <p:nvPicPr>
          <p:cNvPr id="365" name="Google Shape;365;g157cd871321_0_260"/>
          <p:cNvPicPr preferRelativeResize="0"/>
          <p:nvPr/>
        </p:nvPicPr>
        <p:blipFill rotWithShape="1">
          <a:blip r:embed="rId5">
            <a:alphaModFix/>
          </a:blip>
          <a:srcRect/>
          <a:stretch/>
        </p:blipFill>
        <p:spPr>
          <a:xfrm>
            <a:off x="1296979" y="3111067"/>
            <a:ext cx="438503" cy="446331"/>
          </a:xfrm>
          <a:prstGeom prst="rect">
            <a:avLst/>
          </a:prstGeom>
          <a:noFill/>
          <a:ln>
            <a:noFill/>
          </a:ln>
        </p:spPr>
      </p:pic>
      <p:pic>
        <p:nvPicPr>
          <p:cNvPr id="366" name="Google Shape;366;g157cd871321_0_260"/>
          <p:cNvPicPr preferRelativeResize="0"/>
          <p:nvPr/>
        </p:nvPicPr>
        <p:blipFill rotWithShape="1">
          <a:blip r:embed="rId6">
            <a:alphaModFix/>
          </a:blip>
          <a:srcRect/>
          <a:stretch/>
        </p:blipFill>
        <p:spPr>
          <a:xfrm>
            <a:off x="1296989" y="4341210"/>
            <a:ext cx="438501" cy="446334"/>
          </a:xfrm>
          <a:prstGeom prst="rect">
            <a:avLst/>
          </a:prstGeom>
          <a:noFill/>
          <a:ln>
            <a:noFill/>
          </a:ln>
        </p:spPr>
      </p:pic>
      <p:sp>
        <p:nvSpPr>
          <p:cNvPr id="367" name="Google Shape;367;g157cd871321_0_260"/>
          <p:cNvSpPr txBox="1"/>
          <p:nvPr/>
        </p:nvSpPr>
        <p:spPr>
          <a:xfrm>
            <a:off x="1740079" y="1982816"/>
            <a:ext cx="649200"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o-NO" sz="600" b="0" i="0" u="none" strike="noStrike" cap="none">
                <a:solidFill>
                  <a:srgbClr val="888888"/>
                </a:solidFill>
                <a:latin typeface="Poppins"/>
                <a:ea typeface="Poppins"/>
                <a:cs typeface="Poppins"/>
                <a:sym typeface="Poppins"/>
              </a:rPr>
              <a:t>Behovshaver kontrakt</a:t>
            </a: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368" name="Google Shape;368;g157cd871321_0_260"/>
          <p:cNvSpPr txBox="1"/>
          <p:nvPr/>
        </p:nvSpPr>
        <p:spPr>
          <a:xfrm>
            <a:off x="1740079" y="2586739"/>
            <a:ext cx="649200"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o-NO" sz="600" b="0" i="0" u="none" strike="noStrike" cap="none">
                <a:solidFill>
                  <a:srgbClr val="888888"/>
                </a:solidFill>
                <a:latin typeface="Poppins"/>
                <a:ea typeface="Poppins"/>
                <a:cs typeface="Poppins"/>
                <a:sym typeface="Poppins"/>
              </a:rPr>
              <a:t>Koordinator kontrakt</a:t>
            </a: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369" name="Google Shape;369;g157cd871321_0_260"/>
          <p:cNvSpPr txBox="1"/>
          <p:nvPr/>
        </p:nvSpPr>
        <p:spPr>
          <a:xfrm>
            <a:off x="1740079" y="3201099"/>
            <a:ext cx="649200"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o-NO" sz="600" b="0" i="0" u="none" strike="noStrike" cap="none">
                <a:solidFill>
                  <a:srgbClr val="888888"/>
                </a:solidFill>
                <a:latin typeface="Poppins"/>
                <a:ea typeface="Poppins"/>
                <a:cs typeface="Poppins"/>
                <a:sym typeface="Poppins"/>
              </a:rPr>
              <a:t>Kostnads-  godkjenner</a:t>
            </a: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370" name="Google Shape;370;g157cd871321_0_260"/>
          <p:cNvSpPr txBox="1"/>
          <p:nvPr/>
        </p:nvSpPr>
        <p:spPr>
          <a:xfrm>
            <a:off x="1740079" y="3815483"/>
            <a:ext cx="649200"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o-NO" sz="600" b="0" i="0" u="none" strike="noStrike" cap="none">
                <a:solidFill>
                  <a:srgbClr val="888888"/>
                </a:solidFill>
                <a:latin typeface="Poppins"/>
                <a:ea typeface="Poppins"/>
                <a:cs typeface="Poppins"/>
                <a:sym typeface="Poppins"/>
              </a:rPr>
              <a:t>Ansatt</a:t>
            </a: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371" name="Google Shape;371;g157cd871321_0_260"/>
          <p:cNvSpPr txBox="1"/>
          <p:nvPr/>
        </p:nvSpPr>
        <p:spPr>
          <a:xfrm>
            <a:off x="2719662" y="1997503"/>
            <a:ext cx="6843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Registrerer bestilling</a:t>
            </a:r>
            <a:endParaRPr sz="800" b="0" i="0" u="none" strike="noStrike" cap="none">
              <a:solidFill>
                <a:srgbClr val="888888"/>
              </a:solidFill>
              <a:latin typeface="Poppins"/>
              <a:ea typeface="Poppins"/>
              <a:cs typeface="Poppins"/>
              <a:sym typeface="Poppins"/>
            </a:endParaRPr>
          </a:p>
        </p:txBody>
      </p:sp>
      <p:sp>
        <p:nvSpPr>
          <p:cNvPr id="372" name="Google Shape;372;g157cd871321_0_260"/>
          <p:cNvSpPr txBox="1"/>
          <p:nvPr/>
        </p:nvSpPr>
        <p:spPr>
          <a:xfrm>
            <a:off x="2682066" y="2601014"/>
            <a:ext cx="7596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Oppretter kontrakt</a:t>
            </a:r>
            <a:endParaRPr sz="800" b="0" i="0" u="none" strike="noStrike" cap="none">
              <a:solidFill>
                <a:srgbClr val="888888"/>
              </a:solidFill>
              <a:latin typeface="Poppins"/>
              <a:ea typeface="Poppins"/>
              <a:cs typeface="Poppins"/>
              <a:sym typeface="Poppins"/>
            </a:endParaRPr>
          </a:p>
        </p:txBody>
      </p:sp>
      <p:sp>
        <p:nvSpPr>
          <p:cNvPr id="373" name="Google Shape;373;g157cd871321_0_260"/>
          <p:cNvSpPr txBox="1"/>
          <p:nvPr/>
        </p:nvSpPr>
        <p:spPr>
          <a:xfrm>
            <a:off x="2592743" y="3210787"/>
            <a:ext cx="9381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Kontrollerer og anviser kontrakt</a:t>
            </a:r>
            <a:endParaRPr sz="800" b="0" i="0" u="none" strike="noStrike" cap="none">
              <a:solidFill>
                <a:srgbClr val="888888"/>
              </a:solidFill>
              <a:latin typeface="Poppins"/>
              <a:ea typeface="Poppins"/>
              <a:cs typeface="Poppins"/>
              <a:sym typeface="Poppins"/>
            </a:endParaRPr>
          </a:p>
        </p:txBody>
      </p:sp>
      <p:sp>
        <p:nvSpPr>
          <p:cNvPr id="374" name="Google Shape;374;g157cd871321_0_260"/>
          <p:cNvSpPr txBox="1"/>
          <p:nvPr/>
        </p:nvSpPr>
        <p:spPr>
          <a:xfrm>
            <a:off x="2719662" y="3820568"/>
            <a:ext cx="6843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Signerer kontrakt</a:t>
            </a:r>
            <a:endParaRPr sz="800" b="0" i="0" u="none" strike="noStrike" cap="none">
              <a:solidFill>
                <a:srgbClr val="888888"/>
              </a:solidFill>
              <a:latin typeface="Poppins"/>
              <a:ea typeface="Poppins"/>
              <a:cs typeface="Poppins"/>
              <a:sym typeface="Poppins"/>
            </a:endParaRPr>
          </a:p>
        </p:txBody>
      </p:sp>
      <p:cxnSp>
        <p:nvCxnSpPr>
          <p:cNvPr id="375" name="Google Shape;375;g157cd871321_0_260"/>
          <p:cNvCxnSpPr>
            <a:stCxn id="371" idx="2"/>
            <a:endCxn id="372" idx="0"/>
          </p:cNvCxnSpPr>
          <p:nvPr/>
        </p:nvCxnSpPr>
        <p:spPr>
          <a:xfrm>
            <a:off x="3061812" y="2243803"/>
            <a:ext cx="0" cy="357300"/>
          </a:xfrm>
          <a:prstGeom prst="straightConnector1">
            <a:avLst/>
          </a:prstGeom>
          <a:noFill/>
          <a:ln w="9525" cap="flat" cmpd="sng">
            <a:solidFill>
              <a:schemeClr val="dk2"/>
            </a:solidFill>
            <a:prstDash val="solid"/>
            <a:round/>
            <a:headEnd type="none" w="sm" len="sm"/>
            <a:tailEnd type="triangle" w="med" len="med"/>
          </a:ln>
        </p:spPr>
      </p:cxnSp>
      <p:cxnSp>
        <p:nvCxnSpPr>
          <p:cNvPr id="376" name="Google Shape;376;g157cd871321_0_260"/>
          <p:cNvCxnSpPr>
            <a:stCxn id="372" idx="2"/>
            <a:endCxn id="373" idx="0"/>
          </p:cNvCxnSpPr>
          <p:nvPr/>
        </p:nvCxnSpPr>
        <p:spPr>
          <a:xfrm>
            <a:off x="3061866" y="2847314"/>
            <a:ext cx="0" cy="363600"/>
          </a:xfrm>
          <a:prstGeom prst="straightConnector1">
            <a:avLst/>
          </a:prstGeom>
          <a:noFill/>
          <a:ln w="9525" cap="flat" cmpd="sng">
            <a:solidFill>
              <a:schemeClr val="dk2"/>
            </a:solidFill>
            <a:prstDash val="solid"/>
            <a:round/>
            <a:headEnd type="none" w="sm" len="sm"/>
            <a:tailEnd type="triangle" w="med" len="med"/>
          </a:ln>
        </p:spPr>
      </p:cxnSp>
      <p:cxnSp>
        <p:nvCxnSpPr>
          <p:cNvPr id="377" name="Google Shape;377;g157cd871321_0_260"/>
          <p:cNvCxnSpPr>
            <a:stCxn id="373" idx="2"/>
            <a:endCxn id="374" idx="0"/>
          </p:cNvCxnSpPr>
          <p:nvPr/>
        </p:nvCxnSpPr>
        <p:spPr>
          <a:xfrm>
            <a:off x="3061793" y="3457087"/>
            <a:ext cx="0" cy="363600"/>
          </a:xfrm>
          <a:prstGeom prst="straightConnector1">
            <a:avLst/>
          </a:prstGeom>
          <a:noFill/>
          <a:ln w="9525" cap="flat" cmpd="sng">
            <a:solidFill>
              <a:schemeClr val="dk2"/>
            </a:solidFill>
            <a:prstDash val="solid"/>
            <a:round/>
            <a:headEnd type="none" w="sm" len="sm"/>
            <a:tailEnd type="triangle" w="med" len="med"/>
          </a:ln>
        </p:spPr>
      </p:cxnSp>
      <p:sp>
        <p:nvSpPr>
          <p:cNvPr id="378" name="Google Shape;378;g157cd871321_0_260"/>
          <p:cNvSpPr txBox="1"/>
          <p:nvPr/>
        </p:nvSpPr>
        <p:spPr>
          <a:xfrm>
            <a:off x="5549187" y="2524118"/>
            <a:ext cx="909900" cy="36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Kontrollerer og godkjenner oppdraget</a:t>
            </a:r>
            <a:endParaRPr sz="800" b="0" i="0" u="none" strike="noStrike" cap="none">
              <a:solidFill>
                <a:srgbClr val="888888"/>
              </a:solidFill>
              <a:latin typeface="Poppins"/>
              <a:ea typeface="Poppins"/>
              <a:cs typeface="Poppins"/>
              <a:sym typeface="Poppins"/>
            </a:endParaRPr>
          </a:p>
        </p:txBody>
      </p:sp>
      <p:cxnSp>
        <p:nvCxnSpPr>
          <p:cNvPr id="379" name="Google Shape;379;g157cd871321_0_260"/>
          <p:cNvCxnSpPr>
            <a:stCxn id="380" idx="3"/>
            <a:endCxn id="378" idx="1"/>
          </p:cNvCxnSpPr>
          <p:nvPr/>
        </p:nvCxnSpPr>
        <p:spPr>
          <a:xfrm rot="10800000" flipH="1">
            <a:off x="4962611" y="2708918"/>
            <a:ext cx="586500" cy="1234800"/>
          </a:xfrm>
          <a:prstGeom prst="bentConnector3">
            <a:avLst>
              <a:gd name="adj1" fmla="val 44985"/>
            </a:avLst>
          </a:prstGeom>
          <a:noFill/>
          <a:ln w="9525" cap="flat" cmpd="sng">
            <a:solidFill>
              <a:schemeClr val="dk2"/>
            </a:solidFill>
            <a:prstDash val="solid"/>
            <a:round/>
            <a:headEnd type="none" w="sm" len="sm"/>
            <a:tailEnd type="triangle" w="med" len="med"/>
          </a:ln>
        </p:spPr>
      </p:cxnSp>
      <p:cxnSp>
        <p:nvCxnSpPr>
          <p:cNvPr id="381" name="Google Shape;381;g157cd871321_0_260"/>
          <p:cNvCxnSpPr>
            <a:stCxn id="378" idx="3"/>
            <a:endCxn id="382" idx="1"/>
          </p:cNvCxnSpPr>
          <p:nvPr/>
        </p:nvCxnSpPr>
        <p:spPr>
          <a:xfrm>
            <a:off x="6459087" y="2708768"/>
            <a:ext cx="419700" cy="1844400"/>
          </a:xfrm>
          <a:prstGeom prst="bentConnector3">
            <a:avLst>
              <a:gd name="adj1" fmla="val 55513"/>
            </a:avLst>
          </a:prstGeom>
          <a:noFill/>
          <a:ln w="9525" cap="flat" cmpd="sng">
            <a:solidFill>
              <a:schemeClr val="dk2"/>
            </a:solidFill>
            <a:prstDash val="solid"/>
            <a:round/>
            <a:headEnd type="none" w="sm" len="sm"/>
            <a:tailEnd type="triangle" w="med" len="med"/>
          </a:ln>
        </p:spPr>
      </p:cxnSp>
      <p:sp>
        <p:nvSpPr>
          <p:cNvPr id="382" name="Google Shape;382;g157cd871321_0_260"/>
          <p:cNvSpPr txBox="1"/>
          <p:nvPr/>
        </p:nvSpPr>
        <p:spPr>
          <a:xfrm>
            <a:off x="6878839" y="4368619"/>
            <a:ext cx="1112400" cy="36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Sørger for at oppdrag blir utbetalt til ansatte</a:t>
            </a:r>
            <a:endParaRPr sz="800" b="0" i="0" u="none" strike="noStrike" cap="none">
              <a:solidFill>
                <a:srgbClr val="888888"/>
              </a:solidFill>
              <a:latin typeface="Poppins"/>
              <a:ea typeface="Poppins"/>
              <a:cs typeface="Poppins"/>
              <a:sym typeface="Poppins"/>
            </a:endParaRPr>
          </a:p>
        </p:txBody>
      </p:sp>
      <p:sp>
        <p:nvSpPr>
          <p:cNvPr id="380" name="Google Shape;380;g157cd871321_0_260"/>
          <p:cNvSpPr txBox="1"/>
          <p:nvPr/>
        </p:nvSpPr>
        <p:spPr>
          <a:xfrm>
            <a:off x="4052711" y="3820568"/>
            <a:ext cx="9099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Gjennomfører oppdraget</a:t>
            </a:r>
            <a:endParaRPr sz="800" b="0" i="0" u="none" strike="noStrike" cap="none">
              <a:solidFill>
                <a:srgbClr val="888888"/>
              </a:solidFill>
              <a:latin typeface="Poppins"/>
              <a:ea typeface="Poppins"/>
              <a:cs typeface="Poppins"/>
              <a:sym typeface="Poppins"/>
            </a:endParaRPr>
          </a:p>
        </p:txBody>
      </p:sp>
      <p:cxnSp>
        <p:nvCxnSpPr>
          <p:cNvPr id="383" name="Google Shape;383;g157cd871321_0_260"/>
          <p:cNvCxnSpPr>
            <a:stCxn id="374" idx="3"/>
            <a:endCxn id="380" idx="1"/>
          </p:cNvCxnSpPr>
          <p:nvPr/>
        </p:nvCxnSpPr>
        <p:spPr>
          <a:xfrm>
            <a:off x="3403962" y="3943718"/>
            <a:ext cx="648600" cy="0"/>
          </a:xfrm>
          <a:prstGeom prst="straightConnector1">
            <a:avLst/>
          </a:prstGeom>
          <a:noFill/>
          <a:ln w="9525" cap="flat" cmpd="sng">
            <a:solidFill>
              <a:schemeClr val="dk2"/>
            </a:solidFill>
            <a:prstDash val="solid"/>
            <a:round/>
            <a:headEnd type="none" w="sm" len="sm"/>
            <a:tailEnd type="triangle" w="med" len="med"/>
          </a:ln>
        </p:spPr>
      </p:cxnSp>
      <p:sp>
        <p:nvSpPr>
          <p:cNvPr id="384" name="Google Shape;384;g157cd871321_0_260"/>
          <p:cNvSpPr txBox="1"/>
          <p:nvPr/>
        </p:nvSpPr>
        <p:spPr>
          <a:xfrm>
            <a:off x="1740079" y="4384700"/>
            <a:ext cx="649200"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o-NO" sz="600" b="0" i="0" u="none" strike="noStrike" cap="none">
                <a:solidFill>
                  <a:srgbClr val="888888"/>
                </a:solidFill>
                <a:latin typeface="Poppins"/>
                <a:ea typeface="Poppins"/>
                <a:cs typeface="Poppins"/>
                <a:sym typeface="Poppins"/>
              </a:rPr>
              <a:t>Fagspesialist utbetaling og offentlig rapportering</a:t>
            </a: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385" name="Google Shape;385;g157cd871321_0_260"/>
          <p:cNvSpPr/>
          <p:nvPr/>
        </p:nvSpPr>
        <p:spPr>
          <a:xfrm>
            <a:off x="1292389" y="3725549"/>
            <a:ext cx="447799" cy="447799"/>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g157cd871321_0_260"/>
          <p:cNvSpPr/>
          <p:nvPr/>
        </p:nvSpPr>
        <p:spPr>
          <a:xfrm>
            <a:off x="1385564" y="3776539"/>
            <a:ext cx="261441" cy="345832"/>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157cd871321_0_260"/>
          <p:cNvSpPr txBox="1">
            <a:spLocks noGrp="1"/>
          </p:cNvSpPr>
          <p:nvPr>
            <p:ph type="title"/>
          </p:nvPr>
        </p:nvSpPr>
        <p:spPr>
          <a:xfrm>
            <a:off x="-19" y="129094"/>
            <a:ext cx="9144000" cy="479400"/>
          </a:xfrm>
          <a:prstGeom prst="rect">
            <a:avLst/>
          </a:prstGeom>
        </p:spPr>
        <p:txBody>
          <a:bodyPr spcFirstLastPara="1" wrap="square" lIns="90000" tIns="46800" rIns="90000" bIns="46800" anchor="t" anchorCtr="0">
            <a:spAutoFit/>
          </a:bodyPr>
          <a:lstStyle/>
          <a:p>
            <a:pPr marL="0" lvl="0" indent="0" algn="ctr" rtl="0">
              <a:spcBef>
                <a:spcPts val="0"/>
              </a:spcBef>
              <a:spcAft>
                <a:spcPts val="0"/>
              </a:spcAft>
              <a:buNone/>
            </a:pPr>
            <a:r>
              <a:rPr lang="no-NO" sz="2500" b="0">
                <a:solidFill>
                  <a:schemeClr val="dk2"/>
                </a:solidFill>
              </a:rPr>
              <a:t>Inngå oppdragskontrakt</a:t>
            </a:r>
            <a:endParaRPr sz="2500" b="0"/>
          </a:p>
        </p:txBody>
      </p:sp>
      <p:sp>
        <p:nvSpPr>
          <p:cNvPr id="388" name="Google Shape;388;g157cd871321_0_260"/>
          <p:cNvSpPr/>
          <p:nvPr/>
        </p:nvSpPr>
        <p:spPr>
          <a:xfrm>
            <a:off x="455381" y="789844"/>
            <a:ext cx="872700" cy="872700"/>
          </a:xfrm>
          <a:prstGeom prst="ellipse">
            <a:avLst/>
          </a:prstGeom>
          <a:solidFill>
            <a:srgbClr val="B6C8E9">
              <a:alpha val="2940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g157cd871321_0_260"/>
          <p:cNvSpPr txBox="1"/>
          <p:nvPr/>
        </p:nvSpPr>
        <p:spPr>
          <a:xfrm>
            <a:off x="455381" y="817256"/>
            <a:ext cx="878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Behov oppstår</a:t>
            </a:r>
            <a:endParaRPr sz="800">
              <a:solidFill>
                <a:srgbClr val="888888"/>
              </a:solidFill>
              <a:latin typeface="Poppins"/>
              <a:ea typeface="Poppins"/>
              <a:cs typeface="Poppins"/>
              <a:sym typeface="Poppins"/>
            </a:endParaRPr>
          </a:p>
        </p:txBody>
      </p:sp>
      <p:sp>
        <p:nvSpPr>
          <p:cNvPr id="390" name="Google Shape;390;g157cd871321_0_260"/>
          <p:cNvSpPr txBox="1"/>
          <p:nvPr/>
        </p:nvSpPr>
        <p:spPr>
          <a:xfrm>
            <a:off x="1490077" y="1341960"/>
            <a:ext cx="641100" cy="323100"/>
          </a:xfrm>
          <a:prstGeom prst="rect">
            <a:avLst/>
          </a:prstGeom>
          <a:solidFill>
            <a:srgbClr val="EEF2F5"/>
          </a:solidFill>
          <a:ln>
            <a:noFill/>
          </a:ln>
        </p:spPr>
        <p:txBody>
          <a:bodyPr spcFirstLastPara="1" wrap="square" lIns="0" tIns="0" rIns="0" bIns="0" anchor="t" anchorCtr="0">
            <a:spAutoFit/>
          </a:bodyPr>
          <a:lstStyle/>
          <a:p>
            <a:pPr marL="0" lvl="0" indent="0" algn="ctr" rtl="0">
              <a:spcBef>
                <a:spcPts val="0"/>
              </a:spcBef>
              <a:spcAft>
                <a:spcPts val="0"/>
              </a:spcAft>
              <a:buNone/>
            </a:pPr>
            <a:r>
              <a:rPr lang="no-NO" sz="700">
                <a:solidFill>
                  <a:srgbClr val="888888"/>
                </a:solidFill>
                <a:latin typeface="Poppins"/>
                <a:ea typeface="Poppins"/>
                <a:cs typeface="Poppins"/>
                <a:sym typeface="Poppins"/>
              </a:rPr>
              <a:t>Sender inn skjema med bestilling</a:t>
            </a:r>
            <a:endParaRPr sz="700">
              <a:solidFill>
                <a:srgbClr val="888888"/>
              </a:solidFill>
              <a:latin typeface="Poppins"/>
              <a:ea typeface="Poppins"/>
              <a:cs typeface="Poppins"/>
              <a:sym typeface="Poppins"/>
            </a:endParaRPr>
          </a:p>
        </p:txBody>
      </p:sp>
      <p:cxnSp>
        <p:nvCxnSpPr>
          <p:cNvPr id="391" name="Google Shape;391;g157cd871321_0_260"/>
          <p:cNvCxnSpPr>
            <a:stCxn id="388" idx="6"/>
          </p:cNvCxnSpPr>
          <p:nvPr/>
        </p:nvCxnSpPr>
        <p:spPr>
          <a:xfrm rot="10800000" flipH="1">
            <a:off x="1328081" y="1225894"/>
            <a:ext cx="166800" cy="300"/>
          </a:xfrm>
          <a:prstGeom prst="straightConnector1">
            <a:avLst/>
          </a:prstGeom>
          <a:noFill/>
          <a:ln w="9525" cap="flat" cmpd="sng">
            <a:solidFill>
              <a:schemeClr val="dk2"/>
            </a:solidFill>
            <a:prstDash val="solid"/>
            <a:round/>
            <a:headEnd type="none" w="med" len="med"/>
            <a:tailEnd type="triangle" w="med" len="med"/>
          </a:ln>
        </p:spPr>
      </p:cxnSp>
      <p:cxnSp>
        <p:nvCxnSpPr>
          <p:cNvPr id="392" name="Google Shape;392;g157cd871321_0_260"/>
          <p:cNvCxnSpPr>
            <a:stCxn id="390" idx="2"/>
          </p:cNvCxnSpPr>
          <p:nvPr/>
        </p:nvCxnSpPr>
        <p:spPr>
          <a:xfrm flipH="1">
            <a:off x="1807327" y="1665060"/>
            <a:ext cx="3300" cy="144900"/>
          </a:xfrm>
          <a:prstGeom prst="straightConnector1">
            <a:avLst/>
          </a:prstGeom>
          <a:noFill/>
          <a:ln w="9525" cap="flat" cmpd="sng">
            <a:solidFill>
              <a:schemeClr val="dk2"/>
            </a:solidFill>
            <a:prstDash val="solid"/>
            <a:round/>
            <a:headEnd type="none" w="med" len="med"/>
            <a:tailEnd type="triangle" w="med" len="med"/>
          </a:ln>
        </p:spPr>
      </p:cxnSp>
      <p:pic>
        <p:nvPicPr>
          <p:cNvPr id="393" name="Google Shape;393;g157cd871321_0_260"/>
          <p:cNvPicPr preferRelativeResize="0"/>
          <p:nvPr/>
        </p:nvPicPr>
        <p:blipFill rotWithShape="1">
          <a:blip r:embed="rId7">
            <a:alphaModFix/>
          </a:blip>
          <a:srcRect b="26231"/>
          <a:stretch/>
        </p:blipFill>
        <p:spPr>
          <a:xfrm>
            <a:off x="1592367" y="714544"/>
            <a:ext cx="436370" cy="611841"/>
          </a:xfrm>
          <a:prstGeom prst="rect">
            <a:avLst/>
          </a:prstGeom>
          <a:noFill/>
          <a:ln>
            <a:noFill/>
          </a:ln>
        </p:spPr>
      </p:pic>
      <p:sp>
        <p:nvSpPr>
          <p:cNvPr id="394" name="Google Shape;394;g157cd871321_0_260"/>
          <p:cNvSpPr txBox="1"/>
          <p:nvPr/>
        </p:nvSpPr>
        <p:spPr>
          <a:xfrm>
            <a:off x="652598" y="1441668"/>
            <a:ext cx="472200" cy="144900"/>
          </a:xfrm>
          <a:prstGeom prst="rect">
            <a:avLst/>
          </a:prstGeom>
          <a:noFill/>
          <a:ln>
            <a:noFill/>
          </a:ln>
        </p:spPr>
        <p:txBody>
          <a:bodyPr spcFirstLastPara="1" wrap="square" lIns="53325" tIns="26650" rIns="53325" bIns="26650" anchor="t" anchorCtr="0">
            <a:noAutofit/>
          </a:bodyPr>
          <a:lstStyle/>
          <a:p>
            <a:pPr marL="0" lvl="0" indent="0" algn="ctr" rtl="0">
              <a:lnSpc>
                <a:spcPct val="90000"/>
              </a:lnSpc>
              <a:spcBef>
                <a:spcPts val="800"/>
              </a:spcBef>
              <a:spcAft>
                <a:spcPts val="0"/>
              </a:spcAft>
              <a:buNone/>
            </a:pPr>
            <a:r>
              <a:rPr lang="no-NO" sz="600">
                <a:solidFill>
                  <a:srgbClr val="888888"/>
                </a:solidFill>
                <a:latin typeface="Poppins"/>
                <a:ea typeface="Poppins"/>
                <a:cs typeface="Poppins"/>
                <a:sym typeface="Poppins"/>
              </a:rPr>
              <a:t>Rekvirent</a:t>
            </a:r>
            <a:endParaRPr sz="600">
              <a:solidFill>
                <a:srgbClr val="888888"/>
              </a:solidFill>
              <a:latin typeface="Poppins"/>
              <a:ea typeface="Poppins"/>
              <a:cs typeface="Poppins"/>
              <a:sym typeface="Poppins"/>
            </a:endParaRPr>
          </a:p>
        </p:txBody>
      </p:sp>
      <p:pic>
        <p:nvPicPr>
          <p:cNvPr id="395" name="Google Shape;395;g157cd871321_0_260"/>
          <p:cNvPicPr preferRelativeResize="0"/>
          <p:nvPr/>
        </p:nvPicPr>
        <p:blipFill>
          <a:blip r:embed="rId8">
            <a:alphaModFix/>
          </a:blip>
          <a:stretch>
            <a:fillRect/>
          </a:stretch>
        </p:blipFill>
        <p:spPr>
          <a:xfrm>
            <a:off x="746812" y="1160700"/>
            <a:ext cx="283775" cy="30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184eeb65790_0_165"/>
          <p:cNvSpPr/>
          <p:nvPr/>
        </p:nvSpPr>
        <p:spPr>
          <a:xfrm>
            <a:off x="5278449" y="1419265"/>
            <a:ext cx="1362900" cy="3453900"/>
          </a:xfrm>
          <a:prstGeom prst="rect">
            <a:avLst/>
          </a:prstGeom>
          <a:solidFill>
            <a:srgbClr val="EEF2F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b-NO" sz="900" b="1">
                <a:solidFill>
                  <a:schemeClr val="accent2"/>
                </a:solidFill>
                <a:latin typeface="Poppins"/>
                <a:ea typeface="Poppins"/>
                <a:cs typeface="Poppins"/>
                <a:sym typeface="Poppins"/>
              </a:rPr>
              <a:t>Attestere</a:t>
            </a:r>
            <a:r>
              <a:rPr lang="nb-NO" sz="900" b="1">
                <a:solidFill>
                  <a:schemeClr val="accent2"/>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r>
              <a:rPr lang="nb-NO" sz="900" b="1">
                <a:solidFill>
                  <a:schemeClr val="accent2"/>
                </a:solidFill>
                <a:latin typeface="Poppins"/>
                <a:ea typeface="Poppins"/>
                <a:cs typeface="Poppins"/>
                <a:sym typeface="Poppins"/>
              </a:rPr>
              <a:t>timelønn</a:t>
            </a:r>
          </a:p>
        </p:txBody>
      </p:sp>
      <p:sp>
        <p:nvSpPr>
          <p:cNvPr id="402" name="Google Shape;402;g184eeb65790_0_165"/>
          <p:cNvSpPr/>
          <p:nvPr/>
        </p:nvSpPr>
        <p:spPr>
          <a:xfrm>
            <a:off x="6730468" y="1419288"/>
            <a:ext cx="1362900" cy="3453900"/>
          </a:xfrm>
          <a:prstGeom prst="rect">
            <a:avLst/>
          </a:prstGeom>
          <a:solidFill>
            <a:srgbClr val="EEF2F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o-NO" sz="900" b="1">
                <a:solidFill>
                  <a:schemeClr val="accent2"/>
                </a:solidFill>
                <a:latin typeface="Poppins"/>
                <a:ea typeface="Poppins"/>
                <a:cs typeface="Poppins"/>
                <a:sym typeface="Poppins"/>
              </a:rPr>
              <a:t>Utbetale bonuslønn</a:t>
            </a:r>
            <a:endParaRPr sz="900" b="1">
              <a:solidFill>
                <a:schemeClr val="accent2"/>
              </a:solidFill>
              <a:latin typeface="Poppins"/>
              <a:ea typeface="Poppins"/>
              <a:cs typeface="Poppins"/>
              <a:sym typeface="Poppins"/>
            </a:endParaRPr>
          </a:p>
        </p:txBody>
      </p:sp>
      <p:sp>
        <p:nvSpPr>
          <p:cNvPr id="403" name="Google Shape;403;g184eeb65790_0_165"/>
          <p:cNvSpPr/>
          <p:nvPr/>
        </p:nvSpPr>
        <p:spPr>
          <a:xfrm>
            <a:off x="2374413" y="1419288"/>
            <a:ext cx="1362900" cy="3453900"/>
          </a:xfrm>
          <a:prstGeom prst="rect">
            <a:avLst/>
          </a:prstGeom>
          <a:solidFill>
            <a:srgbClr val="EEF2F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o-NO" sz="900" b="1">
                <a:solidFill>
                  <a:schemeClr val="accent2"/>
                </a:solidFill>
                <a:latin typeface="Poppins"/>
                <a:ea typeface="Poppins"/>
                <a:cs typeface="Poppins"/>
                <a:sym typeface="Poppins"/>
              </a:rPr>
              <a:t>Opprette kontrakt</a:t>
            </a:r>
            <a:endParaRPr sz="900" b="1">
              <a:solidFill>
                <a:schemeClr val="accent2"/>
              </a:solidFill>
              <a:latin typeface="Poppins"/>
              <a:ea typeface="Poppins"/>
              <a:cs typeface="Poppins"/>
              <a:sym typeface="Poppins"/>
            </a:endParaRPr>
          </a:p>
          <a:p>
            <a:pPr marL="0" lvl="0" indent="0" algn="ctr" rtl="0">
              <a:spcBef>
                <a:spcPts val="0"/>
              </a:spcBef>
              <a:spcAft>
                <a:spcPts val="0"/>
              </a:spcAft>
              <a:buNone/>
            </a:pPr>
            <a:endParaRPr sz="900" b="1">
              <a:solidFill>
                <a:schemeClr val="accent2"/>
              </a:solidFill>
              <a:latin typeface="Poppins"/>
              <a:ea typeface="Poppins"/>
              <a:cs typeface="Poppins"/>
              <a:sym typeface="Poppins"/>
            </a:endParaRPr>
          </a:p>
        </p:txBody>
      </p:sp>
      <p:sp>
        <p:nvSpPr>
          <p:cNvPr id="404" name="Google Shape;404;g184eeb65790_0_165"/>
          <p:cNvSpPr/>
          <p:nvPr/>
        </p:nvSpPr>
        <p:spPr>
          <a:xfrm>
            <a:off x="3826431" y="1419288"/>
            <a:ext cx="1362900" cy="3453900"/>
          </a:xfrm>
          <a:prstGeom prst="rect">
            <a:avLst/>
          </a:prstGeom>
          <a:solidFill>
            <a:srgbClr val="EEF2F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o-NO" sz="900" b="1">
                <a:solidFill>
                  <a:schemeClr val="accent2"/>
                </a:solidFill>
                <a:latin typeface="Poppins"/>
                <a:ea typeface="Poppins"/>
                <a:cs typeface="Poppins"/>
                <a:sym typeface="Poppins"/>
              </a:rPr>
              <a:t>Arbeid utføres</a:t>
            </a:r>
            <a:endParaRPr sz="900" b="1">
              <a:solidFill>
                <a:schemeClr val="accent2"/>
              </a:solidFill>
              <a:latin typeface="Poppins"/>
              <a:ea typeface="Poppins"/>
              <a:cs typeface="Poppins"/>
              <a:sym typeface="Poppins"/>
            </a:endParaRPr>
          </a:p>
        </p:txBody>
      </p:sp>
      <p:graphicFrame>
        <p:nvGraphicFramePr>
          <p:cNvPr id="405" name="Google Shape;405;g184eeb65790_0_165"/>
          <p:cNvGraphicFramePr/>
          <p:nvPr/>
        </p:nvGraphicFramePr>
        <p:xfrm>
          <a:off x="1263300" y="1771986"/>
          <a:ext cx="6830075" cy="3116875"/>
        </p:xfrm>
        <a:graphic>
          <a:graphicData uri="http://schemas.openxmlformats.org/drawingml/2006/table">
            <a:tbl>
              <a:tblPr>
                <a:noFill/>
                <a:tableStyleId>{69C07A1F-583B-42E4-81C5-C98852267766}</a:tableStyleId>
              </a:tblPr>
              <a:tblGrid>
                <a:gridCol w="1100675">
                  <a:extLst>
                    <a:ext uri="{9D8B030D-6E8A-4147-A177-3AD203B41FA5}">
                      <a16:colId xmlns:a16="http://schemas.microsoft.com/office/drawing/2014/main" val="20000"/>
                    </a:ext>
                  </a:extLst>
                </a:gridCol>
                <a:gridCol w="5729400">
                  <a:extLst>
                    <a:ext uri="{9D8B030D-6E8A-4147-A177-3AD203B41FA5}">
                      <a16:colId xmlns:a16="http://schemas.microsoft.com/office/drawing/2014/main" val="20001"/>
                    </a:ext>
                  </a:extLst>
                </a:gridCol>
              </a:tblGrid>
              <a:tr h="623375">
                <a:tc>
                  <a:txBody>
                    <a:bodyPr/>
                    <a:lstStyle/>
                    <a:p>
                      <a:pPr marL="0" lvl="0" indent="0" algn="l" rtl="0">
                        <a:spcBef>
                          <a:spcPts val="0"/>
                        </a:spcBef>
                        <a:spcAft>
                          <a:spcPts val="0"/>
                        </a:spcAft>
                        <a:buNone/>
                      </a:pPr>
                      <a:endParaRPr sz="1400"/>
                    </a:p>
                  </a:txBody>
                  <a:tcPr marL="91425" marR="91425" marT="91425" marB="91425">
                    <a:solidFill>
                      <a:srgbClr val="EEF2F5"/>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623375">
                <a:tc>
                  <a:txBody>
                    <a:bodyPr/>
                    <a:lstStyle/>
                    <a:p>
                      <a:pPr marL="0" lvl="0" indent="0" algn="l" rtl="0">
                        <a:spcBef>
                          <a:spcPts val="0"/>
                        </a:spcBef>
                        <a:spcAft>
                          <a:spcPts val="0"/>
                        </a:spcAft>
                        <a:buNone/>
                      </a:pPr>
                      <a:endParaRPr sz="1400"/>
                    </a:p>
                  </a:txBody>
                  <a:tcPr marL="91425" marR="91425" marT="91425" marB="91425">
                    <a:solidFill>
                      <a:srgbClr val="EEF2F5"/>
                    </a:solidFill>
                  </a:tcPr>
                </a:tc>
                <a:tc>
                  <a:txBody>
                    <a:bodyPr/>
                    <a:lstStyle/>
                    <a:p>
                      <a:pPr marL="0" lvl="0" indent="0" algn="l" rtl="0">
                        <a:spcBef>
                          <a:spcPts val="0"/>
                        </a:spcBef>
                        <a:spcAft>
                          <a:spcPts val="0"/>
                        </a:spcAft>
                        <a:buNone/>
                      </a:pPr>
                      <a:endParaRPr sz="1400"/>
                    </a:p>
                  </a:txBody>
                  <a:tcPr marL="91425" marR="91425" marT="91425" marB="91425"/>
                </a:tc>
                <a:extLst>
                  <a:ext uri="{0D108BD9-81ED-4DB2-BD59-A6C34878D82A}">
                    <a16:rowId xmlns:a16="http://schemas.microsoft.com/office/drawing/2014/main" val="10001"/>
                  </a:ext>
                </a:extLst>
              </a:tr>
              <a:tr h="623375">
                <a:tc>
                  <a:txBody>
                    <a:bodyPr/>
                    <a:lstStyle/>
                    <a:p>
                      <a:pPr marL="0" lvl="0" indent="0" algn="l" rtl="0">
                        <a:spcBef>
                          <a:spcPts val="0"/>
                        </a:spcBef>
                        <a:spcAft>
                          <a:spcPts val="0"/>
                        </a:spcAft>
                        <a:buNone/>
                      </a:pPr>
                      <a:endParaRPr/>
                    </a:p>
                  </a:txBody>
                  <a:tcPr marL="91425" marR="91425" marT="91425" marB="91425">
                    <a:solidFill>
                      <a:srgbClr val="EEF2F5"/>
                    </a:solidFill>
                  </a:tcPr>
                </a:tc>
                <a:tc>
                  <a:txBody>
                    <a:bodyPr/>
                    <a:lstStyle/>
                    <a:p>
                      <a:pPr marL="0" lvl="0" indent="0" algn="l" rtl="0">
                        <a:spcBef>
                          <a:spcPts val="0"/>
                        </a:spcBef>
                        <a:spcAft>
                          <a:spcPts val="0"/>
                        </a:spcAft>
                        <a:buNone/>
                      </a:pPr>
                      <a:endParaRPr sz="1400"/>
                    </a:p>
                  </a:txBody>
                  <a:tcPr marL="91425" marR="91425" marT="91425" marB="91425"/>
                </a:tc>
                <a:extLst>
                  <a:ext uri="{0D108BD9-81ED-4DB2-BD59-A6C34878D82A}">
                    <a16:rowId xmlns:a16="http://schemas.microsoft.com/office/drawing/2014/main" val="10002"/>
                  </a:ext>
                </a:extLst>
              </a:tr>
              <a:tr h="623375">
                <a:tc>
                  <a:txBody>
                    <a:bodyPr/>
                    <a:lstStyle/>
                    <a:p>
                      <a:pPr marL="0" lvl="0" indent="0" algn="l" rtl="0">
                        <a:spcBef>
                          <a:spcPts val="0"/>
                        </a:spcBef>
                        <a:spcAft>
                          <a:spcPts val="0"/>
                        </a:spcAft>
                        <a:buNone/>
                      </a:pPr>
                      <a:endParaRPr/>
                    </a:p>
                  </a:txBody>
                  <a:tcPr marL="91425" marR="91425" marT="91425" marB="91425">
                    <a:solidFill>
                      <a:srgbClr val="EEF2F5"/>
                    </a:solidFill>
                  </a:tcPr>
                </a:tc>
                <a:tc>
                  <a:txBody>
                    <a:bodyPr/>
                    <a:lstStyle/>
                    <a:p>
                      <a:pPr marL="0" lvl="0" indent="0" algn="l" rtl="0">
                        <a:spcBef>
                          <a:spcPts val="0"/>
                        </a:spcBef>
                        <a:spcAft>
                          <a:spcPts val="0"/>
                        </a:spcAft>
                        <a:buNone/>
                      </a:pPr>
                      <a:endParaRPr sz="1400"/>
                    </a:p>
                  </a:txBody>
                  <a:tcPr marL="91425" marR="91425" marT="91425" marB="91425"/>
                </a:tc>
                <a:extLst>
                  <a:ext uri="{0D108BD9-81ED-4DB2-BD59-A6C34878D82A}">
                    <a16:rowId xmlns:a16="http://schemas.microsoft.com/office/drawing/2014/main" val="10003"/>
                  </a:ext>
                </a:extLst>
              </a:tr>
              <a:tr h="623375">
                <a:tc>
                  <a:txBody>
                    <a:bodyPr/>
                    <a:lstStyle/>
                    <a:p>
                      <a:pPr marL="0" lvl="0" indent="0" algn="l" rtl="0">
                        <a:spcBef>
                          <a:spcPts val="0"/>
                        </a:spcBef>
                        <a:spcAft>
                          <a:spcPts val="0"/>
                        </a:spcAft>
                        <a:buNone/>
                      </a:pPr>
                      <a:endParaRPr/>
                    </a:p>
                  </a:txBody>
                  <a:tcPr marL="91425" marR="91425" marT="91425" marB="91425">
                    <a:solidFill>
                      <a:srgbClr val="EEF2F5"/>
                    </a:solidFill>
                  </a:tcPr>
                </a:tc>
                <a:tc>
                  <a:txBody>
                    <a:bodyPr/>
                    <a:lstStyle/>
                    <a:p>
                      <a:pPr marL="0" lvl="0" indent="0" algn="l" rtl="0">
                        <a:spcBef>
                          <a:spcPts val="0"/>
                        </a:spcBef>
                        <a:spcAft>
                          <a:spcPts val="0"/>
                        </a:spcAft>
                        <a:buNone/>
                      </a:pPr>
                      <a:endParaRPr sz="1400"/>
                    </a:p>
                  </a:txBody>
                  <a:tcPr marL="91425" marR="91425" marT="91425" marB="91425"/>
                </a:tc>
                <a:extLst>
                  <a:ext uri="{0D108BD9-81ED-4DB2-BD59-A6C34878D82A}">
                    <a16:rowId xmlns:a16="http://schemas.microsoft.com/office/drawing/2014/main" val="10004"/>
                  </a:ext>
                </a:extLst>
              </a:tr>
            </a:tbl>
          </a:graphicData>
        </a:graphic>
      </p:graphicFrame>
      <p:pic>
        <p:nvPicPr>
          <p:cNvPr id="406" name="Google Shape;406;g184eeb65790_0_165"/>
          <p:cNvPicPr preferRelativeResize="0"/>
          <p:nvPr/>
        </p:nvPicPr>
        <p:blipFill>
          <a:blip r:embed="rId3">
            <a:alphaModFix/>
          </a:blip>
          <a:stretch>
            <a:fillRect/>
          </a:stretch>
        </p:blipFill>
        <p:spPr>
          <a:xfrm>
            <a:off x="1296980" y="1894363"/>
            <a:ext cx="438501" cy="446319"/>
          </a:xfrm>
          <a:prstGeom prst="rect">
            <a:avLst/>
          </a:prstGeom>
          <a:noFill/>
          <a:ln>
            <a:noFill/>
          </a:ln>
        </p:spPr>
      </p:pic>
      <p:pic>
        <p:nvPicPr>
          <p:cNvPr id="407" name="Google Shape;407;g184eeb65790_0_165"/>
          <p:cNvPicPr preferRelativeResize="0"/>
          <p:nvPr/>
        </p:nvPicPr>
        <p:blipFill>
          <a:blip r:embed="rId4">
            <a:alphaModFix/>
          </a:blip>
          <a:stretch>
            <a:fillRect/>
          </a:stretch>
        </p:blipFill>
        <p:spPr>
          <a:xfrm>
            <a:off x="1296979" y="2498289"/>
            <a:ext cx="438503" cy="446331"/>
          </a:xfrm>
          <a:prstGeom prst="rect">
            <a:avLst/>
          </a:prstGeom>
          <a:noFill/>
          <a:ln>
            <a:noFill/>
          </a:ln>
        </p:spPr>
      </p:pic>
      <p:pic>
        <p:nvPicPr>
          <p:cNvPr id="408" name="Google Shape;408;g184eeb65790_0_165"/>
          <p:cNvPicPr preferRelativeResize="0"/>
          <p:nvPr/>
        </p:nvPicPr>
        <p:blipFill>
          <a:blip r:embed="rId5">
            <a:alphaModFix/>
          </a:blip>
          <a:stretch>
            <a:fillRect/>
          </a:stretch>
        </p:blipFill>
        <p:spPr>
          <a:xfrm>
            <a:off x="1296979" y="3112647"/>
            <a:ext cx="438503" cy="446331"/>
          </a:xfrm>
          <a:prstGeom prst="rect">
            <a:avLst/>
          </a:prstGeom>
          <a:noFill/>
          <a:ln>
            <a:noFill/>
          </a:ln>
        </p:spPr>
      </p:pic>
      <p:sp>
        <p:nvSpPr>
          <p:cNvPr id="409" name="Google Shape;409;g184eeb65790_0_165"/>
          <p:cNvSpPr/>
          <p:nvPr/>
        </p:nvSpPr>
        <p:spPr>
          <a:xfrm>
            <a:off x="1292389" y="3727128"/>
            <a:ext cx="447799" cy="447799"/>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g184eeb65790_0_165"/>
          <p:cNvSpPr/>
          <p:nvPr/>
        </p:nvSpPr>
        <p:spPr>
          <a:xfrm>
            <a:off x="1385564" y="3778118"/>
            <a:ext cx="261441" cy="345832"/>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1" name="Google Shape;411;g184eeb65790_0_165"/>
          <p:cNvPicPr preferRelativeResize="0"/>
          <p:nvPr/>
        </p:nvPicPr>
        <p:blipFill>
          <a:blip r:embed="rId6">
            <a:alphaModFix/>
          </a:blip>
          <a:stretch>
            <a:fillRect/>
          </a:stretch>
        </p:blipFill>
        <p:spPr>
          <a:xfrm>
            <a:off x="1296989" y="4342789"/>
            <a:ext cx="438501" cy="446334"/>
          </a:xfrm>
          <a:prstGeom prst="rect">
            <a:avLst/>
          </a:prstGeom>
          <a:noFill/>
          <a:ln>
            <a:noFill/>
          </a:ln>
        </p:spPr>
      </p:pic>
      <p:sp>
        <p:nvSpPr>
          <p:cNvPr id="412" name="Google Shape;412;g184eeb65790_0_165"/>
          <p:cNvSpPr txBox="1"/>
          <p:nvPr/>
        </p:nvSpPr>
        <p:spPr>
          <a:xfrm>
            <a:off x="1740079" y="1984396"/>
            <a:ext cx="649200" cy="266400"/>
          </a:xfrm>
          <a:prstGeom prst="rect">
            <a:avLst/>
          </a:prstGeom>
          <a:noFill/>
          <a:ln>
            <a:noFill/>
          </a:ln>
        </p:spPr>
        <p:txBody>
          <a:bodyPr spcFirstLastPara="1" wrap="square" lIns="53325" tIns="26650" rIns="53325" bIns="26650" anchor="t" anchorCtr="0">
            <a:noAutofit/>
          </a:bodyPr>
          <a:lstStyle/>
          <a:p>
            <a:pPr marL="0" lvl="0" indent="0" algn="l" rtl="0">
              <a:lnSpc>
                <a:spcPct val="90000"/>
              </a:lnSpc>
              <a:spcBef>
                <a:spcPts val="800"/>
              </a:spcBef>
              <a:spcAft>
                <a:spcPts val="0"/>
              </a:spcAft>
              <a:buNone/>
            </a:pPr>
            <a:r>
              <a:rPr lang="no-NO" sz="600">
                <a:solidFill>
                  <a:srgbClr val="888888"/>
                </a:solidFill>
                <a:latin typeface="Poppins"/>
                <a:ea typeface="Poppins"/>
                <a:cs typeface="Poppins"/>
                <a:sym typeface="Poppins"/>
              </a:rPr>
              <a:t>Behovshaver kontrakt</a:t>
            </a: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p:txBody>
      </p:sp>
      <p:sp>
        <p:nvSpPr>
          <p:cNvPr id="413" name="Google Shape;413;g184eeb65790_0_165"/>
          <p:cNvSpPr txBox="1"/>
          <p:nvPr/>
        </p:nvSpPr>
        <p:spPr>
          <a:xfrm>
            <a:off x="1740079" y="2588319"/>
            <a:ext cx="649200" cy="266400"/>
          </a:xfrm>
          <a:prstGeom prst="rect">
            <a:avLst/>
          </a:prstGeom>
          <a:noFill/>
          <a:ln>
            <a:noFill/>
          </a:ln>
        </p:spPr>
        <p:txBody>
          <a:bodyPr spcFirstLastPara="1" wrap="square" lIns="53325" tIns="26650" rIns="53325" bIns="26650" anchor="t" anchorCtr="0">
            <a:noAutofit/>
          </a:bodyPr>
          <a:lstStyle/>
          <a:p>
            <a:pPr marL="0" lvl="0" indent="0" algn="l" rtl="0">
              <a:lnSpc>
                <a:spcPct val="90000"/>
              </a:lnSpc>
              <a:spcBef>
                <a:spcPts val="800"/>
              </a:spcBef>
              <a:spcAft>
                <a:spcPts val="0"/>
              </a:spcAft>
              <a:buNone/>
            </a:pPr>
            <a:r>
              <a:rPr lang="no-NO" sz="600">
                <a:solidFill>
                  <a:srgbClr val="888888"/>
                </a:solidFill>
                <a:latin typeface="Poppins"/>
                <a:ea typeface="Poppins"/>
                <a:cs typeface="Poppins"/>
                <a:sym typeface="Poppins"/>
              </a:rPr>
              <a:t>Koordinator kontrakt</a:t>
            </a: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p:txBody>
      </p:sp>
      <p:sp>
        <p:nvSpPr>
          <p:cNvPr id="414" name="Google Shape;414;g184eeb65790_0_165"/>
          <p:cNvSpPr txBox="1"/>
          <p:nvPr/>
        </p:nvSpPr>
        <p:spPr>
          <a:xfrm>
            <a:off x="1740079" y="3202679"/>
            <a:ext cx="649200" cy="266400"/>
          </a:xfrm>
          <a:prstGeom prst="rect">
            <a:avLst/>
          </a:prstGeom>
          <a:noFill/>
          <a:ln>
            <a:noFill/>
          </a:ln>
        </p:spPr>
        <p:txBody>
          <a:bodyPr spcFirstLastPara="1" wrap="square" lIns="53325" tIns="26650" rIns="53325" bIns="26650" anchor="t" anchorCtr="0">
            <a:noAutofit/>
          </a:bodyPr>
          <a:lstStyle/>
          <a:p>
            <a:pPr marL="0" lvl="0" indent="0" algn="l" rtl="0">
              <a:lnSpc>
                <a:spcPct val="90000"/>
              </a:lnSpc>
              <a:spcBef>
                <a:spcPts val="800"/>
              </a:spcBef>
              <a:spcAft>
                <a:spcPts val="0"/>
              </a:spcAft>
              <a:buNone/>
            </a:pPr>
            <a:r>
              <a:rPr lang="no-NO" sz="600">
                <a:solidFill>
                  <a:srgbClr val="888888"/>
                </a:solidFill>
                <a:latin typeface="Poppins"/>
                <a:ea typeface="Poppins"/>
                <a:cs typeface="Poppins"/>
                <a:sym typeface="Poppins"/>
              </a:rPr>
              <a:t>Kostnads-  godkjenner</a:t>
            </a: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p:txBody>
      </p:sp>
      <p:sp>
        <p:nvSpPr>
          <p:cNvPr id="415" name="Google Shape;415;g184eeb65790_0_165"/>
          <p:cNvSpPr txBox="1"/>
          <p:nvPr/>
        </p:nvSpPr>
        <p:spPr>
          <a:xfrm>
            <a:off x="1740079" y="3817063"/>
            <a:ext cx="649200" cy="266400"/>
          </a:xfrm>
          <a:prstGeom prst="rect">
            <a:avLst/>
          </a:prstGeom>
          <a:noFill/>
          <a:ln>
            <a:noFill/>
          </a:ln>
        </p:spPr>
        <p:txBody>
          <a:bodyPr spcFirstLastPara="1" wrap="square" lIns="53325" tIns="26650" rIns="53325" bIns="26650" anchor="t" anchorCtr="0">
            <a:noAutofit/>
          </a:bodyPr>
          <a:lstStyle/>
          <a:p>
            <a:pPr marL="0" lvl="0" indent="0" algn="l" rtl="0">
              <a:lnSpc>
                <a:spcPct val="90000"/>
              </a:lnSpc>
              <a:spcBef>
                <a:spcPts val="800"/>
              </a:spcBef>
              <a:spcAft>
                <a:spcPts val="0"/>
              </a:spcAft>
              <a:buNone/>
            </a:pPr>
            <a:r>
              <a:rPr lang="no-NO" sz="600">
                <a:solidFill>
                  <a:srgbClr val="888888"/>
                </a:solidFill>
                <a:latin typeface="Poppins"/>
                <a:ea typeface="Poppins"/>
                <a:cs typeface="Poppins"/>
                <a:sym typeface="Poppins"/>
              </a:rPr>
              <a:t>Ansatt</a:t>
            </a: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p:txBody>
      </p:sp>
      <p:sp>
        <p:nvSpPr>
          <p:cNvPr id="416" name="Google Shape;416;g184eeb65790_0_165"/>
          <p:cNvSpPr txBox="1"/>
          <p:nvPr/>
        </p:nvSpPr>
        <p:spPr>
          <a:xfrm>
            <a:off x="2719662" y="1999083"/>
            <a:ext cx="684300" cy="246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Registrerer bestilling</a:t>
            </a:r>
            <a:endParaRPr sz="800">
              <a:solidFill>
                <a:srgbClr val="888888"/>
              </a:solidFill>
              <a:latin typeface="Poppins"/>
              <a:ea typeface="Poppins"/>
              <a:cs typeface="Poppins"/>
              <a:sym typeface="Poppins"/>
            </a:endParaRPr>
          </a:p>
        </p:txBody>
      </p:sp>
      <p:sp>
        <p:nvSpPr>
          <p:cNvPr id="417" name="Google Shape;417;g184eeb65790_0_165"/>
          <p:cNvSpPr txBox="1"/>
          <p:nvPr/>
        </p:nvSpPr>
        <p:spPr>
          <a:xfrm>
            <a:off x="2682066" y="2602594"/>
            <a:ext cx="7596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no-NO" sz="800">
                <a:solidFill>
                  <a:srgbClr val="888888"/>
                </a:solidFill>
                <a:latin typeface="Poppins"/>
                <a:ea typeface="Poppins"/>
                <a:cs typeface="Poppins"/>
                <a:sym typeface="Poppins"/>
              </a:rPr>
              <a:t>Oppretter kontrakt</a:t>
            </a:r>
            <a:endParaRPr sz="800">
              <a:solidFill>
                <a:srgbClr val="888888"/>
              </a:solidFill>
              <a:latin typeface="Poppins"/>
              <a:ea typeface="Poppins"/>
              <a:cs typeface="Poppins"/>
              <a:sym typeface="Poppins"/>
            </a:endParaRPr>
          </a:p>
        </p:txBody>
      </p:sp>
      <p:sp>
        <p:nvSpPr>
          <p:cNvPr id="418" name="Google Shape;418;g184eeb65790_0_165"/>
          <p:cNvSpPr txBox="1"/>
          <p:nvPr/>
        </p:nvSpPr>
        <p:spPr>
          <a:xfrm>
            <a:off x="2592743" y="3212367"/>
            <a:ext cx="938100" cy="246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Kontrollerer og anviser kontrakt</a:t>
            </a:r>
            <a:endParaRPr sz="800">
              <a:solidFill>
                <a:srgbClr val="888888"/>
              </a:solidFill>
              <a:latin typeface="Poppins"/>
              <a:ea typeface="Poppins"/>
              <a:cs typeface="Poppins"/>
              <a:sym typeface="Poppins"/>
            </a:endParaRPr>
          </a:p>
        </p:txBody>
      </p:sp>
      <p:sp>
        <p:nvSpPr>
          <p:cNvPr id="419" name="Google Shape;419;g184eeb65790_0_165"/>
          <p:cNvSpPr txBox="1"/>
          <p:nvPr/>
        </p:nvSpPr>
        <p:spPr>
          <a:xfrm>
            <a:off x="2719662" y="3822147"/>
            <a:ext cx="684300" cy="246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Signerer kontrakt</a:t>
            </a:r>
            <a:endParaRPr sz="800">
              <a:solidFill>
                <a:srgbClr val="888888"/>
              </a:solidFill>
              <a:latin typeface="Poppins"/>
              <a:ea typeface="Poppins"/>
              <a:cs typeface="Poppins"/>
              <a:sym typeface="Poppins"/>
            </a:endParaRPr>
          </a:p>
        </p:txBody>
      </p:sp>
      <p:cxnSp>
        <p:nvCxnSpPr>
          <p:cNvPr id="420" name="Google Shape;420;g184eeb65790_0_165"/>
          <p:cNvCxnSpPr>
            <a:stCxn id="416" idx="2"/>
            <a:endCxn id="417" idx="0"/>
          </p:cNvCxnSpPr>
          <p:nvPr/>
        </p:nvCxnSpPr>
        <p:spPr>
          <a:xfrm>
            <a:off x="3061812" y="2245383"/>
            <a:ext cx="0" cy="357300"/>
          </a:xfrm>
          <a:prstGeom prst="straightConnector1">
            <a:avLst/>
          </a:prstGeom>
          <a:noFill/>
          <a:ln w="9525" cap="flat" cmpd="sng">
            <a:solidFill>
              <a:schemeClr val="dk2"/>
            </a:solidFill>
            <a:prstDash val="solid"/>
            <a:round/>
            <a:headEnd type="none" w="med" len="med"/>
            <a:tailEnd type="triangle" w="med" len="med"/>
          </a:ln>
        </p:spPr>
      </p:cxnSp>
      <p:cxnSp>
        <p:nvCxnSpPr>
          <p:cNvPr id="421" name="Google Shape;421;g184eeb65790_0_165"/>
          <p:cNvCxnSpPr>
            <a:stCxn id="417" idx="2"/>
            <a:endCxn id="418" idx="0"/>
          </p:cNvCxnSpPr>
          <p:nvPr/>
        </p:nvCxnSpPr>
        <p:spPr>
          <a:xfrm>
            <a:off x="3061866" y="2848894"/>
            <a:ext cx="0" cy="363600"/>
          </a:xfrm>
          <a:prstGeom prst="straightConnector1">
            <a:avLst/>
          </a:prstGeom>
          <a:noFill/>
          <a:ln w="9525" cap="flat" cmpd="sng">
            <a:solidFill>
              <a:schemeClr val="dk2"/>
            </a:solidFill>
            <a:prstDash val="solid"/>
            <a:round/>
            <a:headEnd type="none" w="med" len="med"/>
            <a:tailEnd type="triangle" w="med" len="med"/>
          </a:ln>
        </p:spPr>
      </p:cxnSp>
      <p:cxnSp>
        <p:nvCxnSpPr>
          <p:cNvPr id="422" name="Google Shape;422;g184eeb65790_0_165"/>
          <p:cNvCxnSpPr>
            <a:stCxn id="418" idx="2"/>
            <a:endCxn id="419" idx="0"/>
          </p:cNvCxnSpPr>
          <p:nvPr/>
        </p:nvCxnSpPr>
        <p:spPr>
          <a:xfrm>
            <a:off x="3061793" y="3458667"/>
            <a:ext cx="0" cy="363600"/>
          </a:xfrm>
          <a:prstGeom prst="straightConnector1">
            <a:avLst/>
          </a:prstGeom>
          <a:noFill/>
          <a:ln w="9525" cap="flat" cmpd="sng">
            <a:solidFill>
              <a:schemeClr val="dk2"/>
            </a:solidFill>
            <a:prstDash val="solid"/>
            <a:round/>
            <a:headEnd type="none" w="med" len="med"/>
            <a:tailEnd type="triangle" w="med" len="med"/>
          </a:ln>
        </p:spPr>
      </p:cxnSp>
      <p:sp>
        <p:nvSpPr>
          <p:cNvPr id="423" name="Google Shape;423;g184eeb65790_0_165"/>
          <p:cNvSpPr txBox="1"/>
          <p:nvPr/>
        </p:nvSpPr>
        <p:spPr>
          <a:xfrm>
            <a:off x="5502245" y="2525698"/>
            <a:ext cx="909900" cy="369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Kontrollerer og godkjenner timeliste</a:t>
            </a:r>
            <a:endParaRPr sz="800">
              <a:solidFill>
                <a:srgbClr val="888888"/>
              </a:solidFill>
              <a:latin typeface="Poppins"/>
              <a:ea typeface="Poppins"/>
              <a:cs typeface="Poppins"/>
              <a:sym typeface="Poppins"/>
            </a:endParaRPr>
          </a:p>
        </p:txBody>
      </p:sp>
      <p:cxnSp>
        <p:nvCxnSpPr>
          <p:cNvPr id="424" name="Google Shape;424;g184eeb65790_0_165"/>
          <p:cNvCxnSpPr>
            <a:stCxn id="425" idx="3"/>
            <a:endCxn id="423" idx="1"/>
          </p:cNvCxnSpPr>
          <p:nvPr/>
        </p:nvCxnSpPr>
        <p:spPr>
          <a:xfrm rot="10800000" flipH="1">
            <a:off x="5136900" y="2710465"/>
            <a:ext cx="365400" cy="1236600"/>
          </a:xfrm>
          <a:prstGeom prst="bentConnector3">
            <a:avLst>
              <a:gd name="adj1" fmla="val 24507"/>
            </a:avLst>
          </a:prstGeom>
          <a:noFill/>
          <a:ln w="9525" cap="flat" cmpd="sng">
            <a:solidFill>
              <a:schemeClr val="dk2"/>
            </a:solidFill>
            <a:prstDash val="solid"/>
            <a:round/>
            <a:headEnd type="none" w="med" len="med"/>
            <a:tailEnd type="triangle" w="med" len="med"/>
          </a:ln>
        </p:spPr>
      </p:cxnSp>
      <p:cxnSp>
        <p:nvCxnSpPr>
          <p:cNvPr id="426" name="Google Shape;426;g184eeb65790_0_165"/>
          <p:cNvCxnSpPr>
            <a:stCxn id="423" idx="3"/>
            <a:endCxn id="427" idx="1"/>
          </p:cNvCxnSpPr>
          <p:nvPr/>
        </p:nvCxnSpPr>
        <p:spPr>
          <a:xfrm>
            <a:off x="6412145" y="2710348"/>
            <a:ext cx="466800" cy="1870800"/>
          </a:xfrm>
          <a:prstGeom prst="bentConnector3">
            <a:avLst>
              <a:gd name="adj1" fmla="val 58490"/>
            </a:avLst>
          </a:prstGeom>
          <a:noFill/>
          <a:ln w="9525" cap="flat" cmpd="sng">
            <a:solidFill>
              <a:schemeClr val="dk2"/>
            </a:solidFill>
            <a:prstDash val="solid"/>
            <a:round/>
            <a:headEnd type="none" w="med" len="med"/>
            <a:tailEnd type="triangle" w="med" len="med"/>
          </a:ln>
        </p:spPr>
      </p:cxnSp>
      <p:sp>
        <p:nvSpPr>
          <p:cNvPr id="427" name="Google Shape;427;g184eeb65790_0_165"/>
          <p:cNvSpPr txBox="1"/>
          <p:nvPr/>
        </p:nvSpPr>
        <p:spPr>
          <a:xfrm>
            <a:off x="6878839" y="4457972"/>
            <a:ext cx="1112400" cy="246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Sørger for at timer blir utbetalt til ansatte</a:t>
            </a:r>
            <a:endParaRPr sz="800">
              <a:solidFill>
                <a:srgbClr val="888888"/>
              </a:solidFill>
              <a:latin typeface="Poppins"/>
              <a:ea typeface="Poppins"/>
              <a:cs typeface="Poppins"/>
              <a:sym typeface="Poppins"/>
            </a:endParaRPr>
          </a:p>
        </p:txBody>
      </p:sp>
      <p:sp>
        <p:nvSpPr>
          <p:cNvPr id="425" name="Google Shape;425;g184eeb65790_0_165"/>
          <p:cNvSpPr txBox="1"/>
          <p:nvPr/>
        </p:nvSpPr>
        <p:spPr>
          <a:xfrm>
            <a:off x="3879000" y="3700765"/>
            <a:ext cx="12579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b-NO" sz="800">
                <a:solidFill>
                  <a:srgbClr val="888888"/>
                </a:solidFill>
                <a:latin typeface="Poppins"/>
                <a:ea typeface="Poppins"/>
                <a:cs typeface="Poppins"/>
                <a:sym typeface="Poppins"/>
              </a:rPr>
              <a:t>Fører timer </a:t>
            </a:r>
            <a:r>
              <a:rPr lang="nb-NO" sz="800">
                <a:solidFill>
                  <a:srgbClr val="888888"/>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fortløpende </a:t>
            </a:r>
            <a:r>
              <a:rPr lang="nb-NO" sz="800">
                <a:solidFill>
                  <a:srgbClr val="888888"/>
                </a:solidFill>
                <a:latin typeface="Poppins"/>
                <a:ea typeface="Poppins"/>
                <a:cs typeface="Poppins"/>
                <a:sym typeface="Poppins"/>
              </a:rPr>
              <a:t>og sender timeliste til godkjenning én gang i måneden</a:t>
            </a:r>
          </a:p>
        </p:txBody>
      </p:sp>
      <p:cxnSp>
        <p:nvCxnSpPr>
          <p:cNvPr id="428" name="Google Shape;428;g184eeb65790_0_165"/>
          <p:cNvCxnSpPr>
            <a:stCxn id="419" idx="3"/>
            <a:endCxn id="425" idx="1"/>
          </p:cNvCxnSpPr>
          <p:nvPr/>
        </p:nvCxnSpPr>
        <p:spPr>
          <a:xfrm>
            <a:off x="3403962" y="3945297"/>
            <a:ext cx="474900" cy="1800"/>
          </a:xfrm>
          <a:prstGeom prst="straightConnector1">
            <a:avLst/>
          </a:prstGeom>
          <a:noFill/>
          <a:ln w="9525" cap="flat" cmpd="sng">
            <a:solidFill>
              <a:schemeClr val="dk2"/>
            </a:solidFill>
            <a:prstDash val="solid"/>
            <a:round/>
            <a:headEnd type="none" w="med" len="med"/>
            <a:tailEnd type="triangle" w="med" len="med"/>
          </a:ln>
        </p:spPr>
      </p:cxnSp>
      <p:sp>
        <p:nvSpPr>
          <p:cNvPr id="429" name="Google Shape;429;g184eeb65790_0_165"/>
          <p:cNvSpPr txBox="1"/>
          <p:nvPr/>
        </p:nvSpPr>
        <p:spPr>
          <a:xfrm>
            <a:off x="1740079" y="4386279"/>
            <a:ext cx="649200" cy="266400"/>
          </a:xfrm>
          <a:prstGeom prst="rect">
            <a:avLst/>
          </a:prstGeom>
          <a:noFill/>
          <a:ln>
            <a:noFill/>
          </a:ln>
        </p:spPr>
        <p:txBody>
          <a:bodyPr spcFirstLastPara="1" wrap="square" lIns="53325" tIns="26650" rIns="53325" bIns="26650" anchor="t" anchorCtr="0">
            <a:noAutofit/>
          </a:bodyPr>
          <a:lstStyle/>
          <a:p>
            <a:pPr marL="0" lvl="0" indent="0" algn="l" rtl="0">
              <a:lnSpc>
                <a:spcPct val="90000"/>
              </a:lnSpc>
              <a:spcBef>
                <a:spcPts val="800"/>
              </a:spcBef>
              <a:spcAft>
                <a:spcPts val="0"/>
              </a:spcAft>
              <a:buNone/>
            </a:pPr>
            <a:r>
              <a:rPr lang="no-NO" sz="600">
                <a:solidFill>
                  <a:srgbClr val="888888"/>
                </a:solidFill>
                <a:latin typeface="Poppins"/>
                <a:ea typeface="Poppins"/>
                <a:cs typeface="Poppins"/>
                <a:sym typeface="Poppins"/>
              </a:rPr>
              <a:t>Fagspesialist utbetaling og offentlig rapportering</a:t>
            </a: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p:txBody>
      </p:sp>
      <p:sp>
        <p:nvSpPr>
          <p:cNvPr id="430" name="Google Shape;430;g184eeb65790_0_165"/>
          <p:cNvSpPr txBox="1">
            <a:spLocks noGrp="1"/>
          </p:cNvSpPr>
          <p:nvPr>
            <p:ph type="title"/>
          </p:nvPr>
        </p:nvSpPr>
        <p:spPr>
          <a:xfrm>
            <a:off x="-19" y="129094"/>
            <a:ext cx="9144000" cy="479400"/>
          </a:xfrm>
          <a:prstGeom prst="rect">
            <a:avLst/>
          </a:prstGeom>
        </p:spPr>
        <p:txBody>
          <a:bodyPr spcFirstLastPara="1" wrap="square" lIns="90000" tIns="46800" rIns="90000" bIns="46800" anchor="t" anchorCtr="0">
            <a:spAutoFit/>
          </a:bodyPr>
          <a:lstStyle/>
          <a:p>
            <a:pPr marL="0" lvl="0" indent="0" algn="ctr" rtl="0">
              <a:spcBef>
                <a:spcPts val="0"/>
              </a:spcBef>
              <a:spcAft>
                <a:spcPts val="0"/>
              </a:spcAft>
              <a:buNone/>
            </a:pPr>
            <a:r>
              <a:rPr lang="no-NO" sz="2500" b="0">
                <a:solidFill>
                  <a:schemeClr val="dk2"/>
                </a:solidFill>
              </a:rPr>
              <a:t>Inngå timelønnskontrakt</a:t>
            </a:r>
            <a:endParaRPr sz="2500" b="0"/>
          </a:p>
        </p:txBody>
      </p:sp>
      <p:sp>
        <p:nvSpPr>
          <p:cNvPr id="431" name="Google Shape;431;g184eeb65790_0_165"/>
          <p:cNvSpPr/>
          <p:nvPr/>
        </p:nvSpPr>
        <p:spPr>
          <a:xfrm>
            <a:off x="455381" y="789844"/>
            <a:ext cx="872700" cy="872700"/>
          </a:xfrm>
          <a:prstGeom prst="ellipse">
            <a:avLst/>
          </a:prstGeom>
          <a:solidFill>
            <a:srgbClr val="B6C8E9">
              <a:alpha val="2940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184eeb65790_0_165"/>
          <p:cNvSpPr txBox="1"/>
          <p:nvPr/>
        </p:nvSpPr>
        <p:spPr>
          <a:xfrm>
            <a:off x="455381" y="817256"/>
            <a:ext cx="878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Behov oppstår</a:t>
            </a:r>
            <a:endParaRPr sz="800">
              <a:solidFill>
                <a:srgbClr val="888888"/>
              </a:solidFill>
              <a:latin typeface="Poppins"/>
              <a:ea typeface="Poppins"/>
              <a:cs typeface="Poppins"/>
              <a:sym typeface="Poppins"/>
            </a:endParaRPr>
          </a:p>
        </p:txBody>
      </p:sp>
      <p:sp>
        <p:nvSpPr>
          <p:cNvPr id="433" name="Google Shape;433;g184eeb65790_0_165"/>
          <p:cNvSpPr txBox="1"/>
          <p:nvPr/>
        </p:nvSpPr>
        <p:spPr>
          <a:xfrm>
            <a:off x="1490077" y="1341960"/>
            <a:ext cx="641100" cy="323100"/>
          </a:xfrm>
          <a:prstGeom prst="rect">
            <a:avLst/>
          </a:prstGeom>
          <a:solidFill>
            <a:srgbClr val="EEF2F5"/>
          </a:solidFill>
          <a:ln>
            <a:noFill/>
          </a:ln>
        </p:spPr>
        <p:txBody>
          <a:bodyPr spcFirstLastPara="1" wrap="square" lIns="0" tIns="0" rIns="0" bIns="0" anchor="t" anchorCtr="0">
            <a:spAutoFit/>
          </a:bodyPr>
          <a:lstStyle/>
          <a:p>
            <a:pPr marL="0" lvl="0" indent="0" algn="ctr" rtl="0">
              <a:spcBef>
                <a:spcPts val="0"/>
              </a:spcBef>
              <a:spcAft>
                <a:spcPts val="0"/>
              </a:spcAft>
              <a:buNone/>
            </a:pPr>
            <a:r>
              <a:rPr lang="no-NO" sz="700">
                <a:solidFill>
                  <a:srgbClr val="888888"/>
                </a:solidFill>
                <a:latin typeface="Poppins"/>
                <a:ea typeface="Poppins"/>
                <a:cs typeface="Poppins"/>
                <a:sym typeface="Poppins"/>
              </a:rPr>
              <a:t>Sender inn skjema med bestilling</a:t>
            </a:r>
            <a:endParaRPr sz="700">
              <a:solidFill>
                <a:srgbClr val="888888"/>
              </a:solidFill>
              <a:latin typeface="Poppins"/>
              <a:ea typeface="Poppins"/>
              <a:cs typeface="Poppins"/>
              <a:sym typeface="Poppins"/>
            </a:endParaRPr>
          </a:p>
        </p:txBody>
      </p:sp>
      <p:cxnSp>
        <p:nvCxnSpPr>
          <p:cNvPr id="434" name="Google Shape;434;g184eeb65790_0_165"/>
          <p:cNvCxnSpPr>
            <a:stCxn id="431" idx="6"/>
          </p:cNvCxnSpPr>
          <p:nvPr/>
        </p:nvCxnSpPr>
        <p:spPr>
          <a:xfrm rot="10800000" flipH="1">
            <a:off x="1328081" y="1225894"/>
            <a:ext cx="166800" cy="300"/>
          </a:xfrm>
          <a:prstGeom prst="straightConnector1">
            <a:avLst/>
          </a:prstGeom>
          <a:noFill/>
          <a:ln w="9525" cap="flat" cmpd="sng">
            <a:solidFill>
              <a:schemeClr val="dk2"/>
            </a:solidFill>
            <a:prstDash val="solid"/>
            <a:round/>
            <a:headEnd type="none" w="med" len="med"/>
            <a:tailEnd type="triangle" w="med" len="med"/>
          </a:ln>
        </p:spPr>
      </p:cxnSp>
      <p:cxnSp>
        <p:nvCxnSpPr>
          <p:cNvPr id="435" name="Google Shape;435;g184eeb65790_0_165"/>
          <p:cNvCxnSpPr>
            <a:stCxn id="433" idx="2"/>
          </p:cNvCxnSpPr>
          <p:nvPr/>
        </p:nvCxnSpPr>
        <p:spPr>
          <a:xfrm flipH="1">
            <a:off x="1807327" y="1665060"/>
            <a:ext cx="3300" cy="144900"/>
          </a:xfrm>
          <a:prstGeom prst="straightConnector1">
            <a:avLst/>
          </a:prstGeom>
          <a:noFill/>
          <a:ln w="9525" cap="flat" cmpd="sng">
            <a:solidFill>
              <a:schemeClr val="dk2"/>
            </a:solidFill>
            <a:prstDash val="solid"/>
            <a:round/>
            <a:headEnd type="none" w="med" len="med"/>
            <a:tailEnd type="triangle" w="med" len="med"/>
          </a:ln>
        </p:spPr>
      </p:cxnSp>
      <p:pic>
        <p:nvPicPr>
          <p:cNvPr id="436" name="Google Shape;436;g184eeb65790_0_165"/>
          <p:cNvPicPr preferRelativeResize="0"/>
          <p:nvPr/>
        </p:nvPicPr>
        <p:blipFill rotWithShape="1">
          <a:blip r:embed="rId7">
            <a:alphaModFix/>
          </a:blip>
          <a:srcRect b="26231"/>
          <a:stretch/>
        </p:blipFill>
        <p:spPr>
          <a:xfrm>
            <a:off x="1592367" y="714544"/>
            <a:ext cx="436370" cy="611841"/>
          </a:xfrm>
          <a:prstGeom prst="rect">
            <a:avLst/>
          </a:prstGeom>
          <a:noFill/>
          <a:ln>
            <a:noFill/>
          </a:ln>
        </p:spPr>
      </p:pic>
      <p:sp>
        <p:nvSpPr>
          <p:cNvPr id="437" name="Google Shape;437;g184eeb65790_0_165"/>
          <p:cNvSpPr txBox="1"/>
          <p:nvPr/>
        </p:nvSpPr>
        <p:spPr>
          <a:xfrm>
            <a:off x="652598" y="1441668"/>
            <a:ext cx="472200" cy="144900"/>
          </a:xfrm>
          <a:prstGeom prst="rect">
            <a:avLst/>
          </a:prstGeom>
          <a:noFill/>
          <a:ln>
            <a:noFill/>
          </a:ln>
        </p:spPr>
        <p:txBody>
          <a:bodyPr spcFirstLastPara="1" wrap="square" lIns="53325" tIns="26650" rIns="53325" bIns="26650" anchor="t" anchorCtr="0">
            <a:noAutofit/>
          </a:bodyPr>
          <a:lstStyle/>
          <a:p>
            <a:pPr marL="0" lvl="0" indent="0" algn="ctr" rtl="0">
              <a:lnSpc>
                <a:spcPct val="90000"/>
              </a:lnSpc>
              <a:spcBef>
                <a:spcPts val="800"/>
              </a:spcBef>
              <a:spcAft>
                <a:spcPts val="0"/>
              </a:spcAft>
              <a:buNone/>
            </a:pPr>
            <a:r>
              <a:rPr lang="no-NO" sz="600">
                <a:solidFill>
                  <a:srgbClr val="888888"/>
                </a:solidFill>
                <a:latin typeface="Poppins"/>
                <a:ea typeface="Poppins"/>
                <a:cs typeface="Poppins"/>
                <a:sym typeface="Poppins"/>
              </a:rPr>
              <a:t>Rekvirent</a:t>
            </a:r>
            <a:endParaRPr sz="600">
              <a:solidFill>
                <a:srgbClr val="888888"/>
              </a:solidFill>
              <a:latin typeface="Poppins"/>
              <a:ea typeface="Poppins"/>
              <a:cs typeface="Poppins"/>
              <a:sym typeface="Poppins"/>
            </a:endParaRPr>
          </a:p>
        </p:txBody>
      </p:sp>
      <p:pic>
        <p:nvPicPr>
          <p:cNvPr id="438" name="Google Shape;438;g184eeb65790_0_165"/>
          <p:cNvPicPr preferRelativeResize="0"/>
          <p:nvPr/>
        </p:nvPicPr>
        <p:blipFill>
          <a:blip r:embed="rId8">
            <a:alphaModFix/>
          </a:blip>
          <a:stretch>
            <a:fillRect/>
          </a:stretch>
        </p:blipFill>
        <p:spPr>
          <a:xfrm>
            <a:off x="746812" y="1160700"/>
            <a:ext cx="283775" cy="30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ffbb0fa14a_1_307"/>
          <p:cNvSpPr txBox="1"/>
          <p:nvPr/>
        </p:nvSpPr>
        <p:spPr>
          <a:xfrm>
            <a:off x="212375" y="488950"/>
            <a:ext cx="7413300" cy="567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dirty="0">
                <a:solidFill>
                  <a:schemeClr val="dk2"/>
                </a:solidFill>
              </a:rPr>
              <a:t>Det er også mulig å </a:t>
            </a:r>
            <a:r>
              <a:rPr lang="nb-NO" sz="2700" dirty="0">
                <a:solidFill>
                  <a:schemeClr val="dk2"/>
                </a:solidFill>
              </a:rPr>
              <a:t>bestille</a:t>
            </a:r>
            <a:r>
              <a:rPr lang="no-NO" sz="2700" dirty="0">
                <a:solidFill>
                  <a:schemeClr val="dk2"/>
                </a:solidFill>
              </a:rPr>
              <a:t> månedskontrakter</a:t>
            </a:r>
            <a:endParaRPr sz="2700" dirty="0">
              <a:solidFill>
                <a:schemeClr val="dk2"/>
              </a:solidFill>
            </a:endParaRPr>
          </a:p>
        </p:txBody>
      </p:sp>
      <p:sp>
        <p:nvSpPr>
          <p:cNvPr id="495" name="Google Shape;495;gffbb0fa14a_1_307"/>
          <p:cNvSpPr/>
          <p:nvPr/>
        </p:nvSpPr>
        <p:spPr>
          <a:xfrm>
            <a:off x="838200" y="1605867"/>
            <a:ext cx="3135300" cy="2605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endParaRPr sz="1600" b="1" i="0" u="none" strike="noStrike" cap="none" dirty="0">
              <a:solidFill>
                <a:srgbClr val="32756D"/>
              </a:solidFill>
              <a:latin typeface="Arial"/>
              <a:ea typeface="Arial"/>
              <a:cs typeface="Arial"/>
              <a:sym typeface="Arial"/>
            </a:endParaRPr>
          </a:p>
          <a:p>
            <a:pPr marL="0" marR="0" lvl="0" indent="0" algn="l" rtl="0">
              <a:lnSpc>
                <a:spcPct val="100000"/>
              </a:lnSpc>
              <a:spcBef>
                <a:spcPts val="0"/>
              </a:spcBef>
              <a:spcAft>
                <a:spcPts val="0"/>
              </a:spcAft>
              <a:buNone/>
            </a:pPr>
            <a:endParaRPr sz="1600" b="1" i="0" u="none" strike="noStrike" cap="none" dirty="0">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r>
              <a:rPr lang="no-NO" sz="1600" b="1" i="0" u="none" strike="noStrike" cap="none" dirty="0">
                <a:solidFill>
                  <a:schemeClr val="dk2"/>
                </a:solidFill>
                <a:latin typeface="Arial"/>
                <a:ea typeface="Arial"/>
                <a:cs typeface="Arial"/>
                <a:sym typeface="Arial"/>
              </a:rPr>
              <a:t>Månedskontrakt</a:t>
            </a:r>
            <a:endParaRPr sz="1600" b="1" i="0" u="none" strike="noStrike" cap="none" dirty="0">
              <a:solidFill>
                <a:srgbClr val="32756D"/>
              </a:solidFill>
              <a:latin typeface="Arial"/>
              <a:ea typeface="Arial"/>
              <a:cs typeface="Arial"/>
              <a:sym typeface="Arial"/>
            </a:endParaRPr>
          </a:p>
        </p:txBody>
      </p:sp>
      <p:sp>
        <p:nvSpPr>
          <p:cNvPr id="496" name="Google Shape;496;gffbb0fa14a_1_307"/>
          <p:cNvSpPr txBox="1"/>
          <p:nvPr/>
        </p:nvSpPr>
        <p:spPr>
          <a:xfrm>
            <a:off x="1033011" y="2571750"/>
            <a:ext cx="2735100" cy="1769504"/>
          </a:xfrm>
          <a:prstGeom prst="rect">
            <a:avLst/>
          </a:prstGeom>
          <a:noFill/>
          <a:ln>
            <a:noFill/>
          </a:ln>
        </p:spPr>
        <p:txBody>
          <a:bodyPr spcFirstLastPara="1" wrap="square" lIns="121900" tIns="121900" rIns="121900" bIns="121900" anchor="t" anchorCtr="0">
            <a:noAutofit/>
          </a:bodyPr>
          <a:lstStyle/>
          <a:p>
            <a:pPr marL="228593" marR="0" lvl="0" indent="-215893" algn="l" rtl="0">
              <a:lnSpc>
                <a:spcPct val="115000"/>
              </a:lnSpc>
              <a:spcBef>
                <a:spcPts val="0"/>
              </a:spcBef>
              <a:spcAft>
                <a:spcPts val="0"/>
              </a:spcAft>
              <a:buClr>
                <a:srgbClr val="000000"/>
              </a:buClr>
              <a:buSzPts val="900"/>
              <a:buFont typeface="Poppins"/>
              <a:buChar char="●"/>
            </a:pPr>
            <a:r>
              <a:rPr lang="no-NO" sz="1267" b="0" i="0" u="none" strike="noStrike" cap="none" dirty="0">
                <a:solidFill>
                  <a:srgbClr val="000000"/>
                </a:solidFill>
                <a:latin typeface="Arial"/>
                <a:ea typeface="Arial"/>
                <a:cs typeface="Arial"/>
                <a:sym typeface="Arial"/>
              </a:rPr>
              <a:t>Inngås i tilfeller der arbeidet er kontinuerlig gjennom avtaleperioden og </a:t>
            </a:r>
            <a:r>
              <a:rPr lang="no-NO" sz="1267" dirty="0"/>
              <a:t>stillingsprosenten er av en viss størrelse</a:t>
            </a:r>
            <a:endParaRPr sz="1200" dirty="0"/>
          </a:p>
        </p:txBody>
      </p:sp>
      <p:sp>
        <p:nvSpPr>
          <p:cNvPr id="497" name="Google Shape;497;gffbb0fa14a_1_307"/>
          <p:cNvSpPr/>
          <p:nvPr/>
        </p:nvSpPr>
        <p:spPr>
          <a:xfrm>
            <a:off x="838200" y="4265848"/>
            <a:ext cx="3135300" cy="2202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grpSp>
        <p:nvGrpSpPr>
          <p:cNvPr id="498" name="Google Shape;498;gffbb0fa14a_1_307"/>
          <p:cNvGrpSpPr/>
          <p:nvPr/>
        </p:nvGrpSpPr>
        <p:grpSpPr>
          <a:xfrm>
            <a:off x="2249141" y="1798575"/>
            <a:ext cx="323770" cy="323443"/>
            <a:chOff x="5310690" y="4279755"/>
            <a:chExt cx="304210" cy="303902"/>
          </a:xfrm>
        </p:grpSpPr>
        <p:sp>
          <p:nvSpPr>
            <p:cNvPr id="499" name="Google Shape;499;gffbb0fa14a_1_307"/>
            <p:cNvSpPr/>
            <p:nvPr/>
          </p:nvSpPr>
          <p:spPr>
            <a:xfrm>
              <a:off x="5310690" y="4310483"/>
              <a:ext cx="304210" cy="273174"/>
            </a:xfrm>
            <a:custGeom>
              <a:avLst/>
              <a:gdLst/>
              <a:ahLst/>
              <a:cxnLst/>
              <a:rect l="l" t="t" r="r" b="b"/>
              <a:pathLst>
                <a:path w="990" h="889" extrusionOk="0">
                  <a:moveTo>
                    <a:pt x="873" y="32"/>
                  </a:moveTo>
                  <a:cubicBezTo>
                    <a:pt x="918" y="32"/>
                    <a:pt x="955" y="69"/>
                    <a:pt x="955" y="114"/>
                  </a:cubicBezTo>
                  <a:lnTo>
                    <a:pt x="955" y="773"/>
                  </a:lnTo>
                  <a:cubicBezTo>
                    <a:pt x="955" y="820"/>
                    <a:pt x="918" y="857"/>
                    <a:pt x="873" y="857"/>
                  </a:cubicBezTo>
                  <a:lnTo>
                    <a:pt x="114" y="857"/>
                  </a:lnTo>
                  <a:cubicBezTo>
                    <a:pt x="69" y="857"/>
                    <a:pt x="32" y="820"/>
                    <a:pt x="32" y="773"/>
                  </a:cubicBezTo>
                  <a:lnTo>
                    <a:pt x="32" y="114"/>
                  </a:lnTo>
                  <a:cubicBezTo>
                    <a:pt x="32" y="69"/>
                    <a:pt x="69" y="32"/>
                    <a:pt x="114" y="32"/>
                  </a:cubicBezTo>
                  <a:close/>
                  <a:moveTo>
                    <a:pt x="114" y="1"/>
                  </a:moveTo>
                  <a:cubicBezTo>
                    <a:pt x="54" y="1"/>
                    <a:pt x="1" y="53"/>
                    <a:pt x="1" y="114"/>
                  </a:cubicBezTo>
                  <a:lnTo>
                    <a:pt x="1" y="773"/>
                  </a:lnTo>
                  <a:cubicBezTo>
                    <a:pt x="1" y="836"/>
                    <a:pt x="54" y="889"/>
                    <a:pt x="114" y="889"/>
                  </a:cubicBezTo>
                  <a:lnTo>
                    <a:pt x="873" y="889"/>
                  </a:lnTo>
                  <a:cubicBezTo>
                    <a:pt x="936" y="889"/>
                    <a:pt x="989" y="836"/>
                    <a:pt x="989" y="773"/>
                  </a:cubicBezTo>
                  <a:lnTo>
                    <a:pt x="989" y="114"/>
                  </a:lnTo>
                  <a:cubicBezTo>
                    <a:pt x="989" y="53"/>
                    <a:pt x="936" y="1"/>
                    <a:pt x="87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00" name="Google Shape;500;gffbb0fa14a_1_307"/>
            <p:cNvSpPr/>
            <p:nvPr/>
          </p:nvSpPr>
          <p:spPr>
            <a:xfrm>
              <a:off x="5310690" y="4371325"/>
              <a:ext cx="304210" cy="9833"/>
            </a:xfrm>
            <a:custGeom>
              <a:avLst/>
              <a:gdLst/>
              <a:ahLst/>
              <a:cxnLst/>
              <a:rect l="l" t="t" r="r" b="b"/>
              <a:pathLst>
                <a:path w="990" h="32" extrusionOk="0">
                  <a:moveTo>
                    <a:pt x="17" y="0"/>
                  </a:moveTo>
                  <a:cubicBezTo>
                    <a:pt x="6" y="0"/>
                    <a:pt x="1" y="6"/>
                    <a:pt x="1" y="16"/>
                  </a:cubicBezTo>
                  <a:cubicBezTo>
                    <a:pt x="1" y="27"/>
                    <a:pt x="6" y="32"/>
                    <a:pt x="17" y="32"/>
                  </a:cubicBezTo>
                  <a:lnTo>
                    <a:pt x="971" y="32"/>
                  </a:lnTo>
                  <a:cubicBezTo>
                    <a:pt x="981" y="32"/>
                    <a:pt x="989" y="27"/>
                    <a:pt x="989" y="16"/>
                  </a:cubicBezTo>
                  <a:cubicBezTo>
                    <a:pt x="989" y="6"/>
                    <a:pt x="981" y="0"/>
                    <a:pt x="97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01" name="Google Shape;501;gffbb0fa14a_1_307"/>
            <p:cNvSpPr/>
            <p:nvPr/>
          </p:nvSpPr>
          <p:spPr>
            <a:xfrm>
              <a:off x="5391813" y="4279755"/>
              <a:ext cx="9833" cy="61149"/>
            </a:xfrm>
            <a:custGeom>
              <a:avLst/>
              <a:gdLst/>
              <a:ahLst/>
              <a:cxnLst/>
              <a:rect l="l" t="t" r="r" b="b"/>
              <a:pathLst>
                <a:path w="32" h="199" extrusionOk="0">
                  <a:moveTo>
                    <a:pt x="16" y="1"/>
                  </a:moveTo>
                  <a:cubicBezTo>
                    <a:pt x="6" y="1"/>
                    <a:pt x="0" y="8"/>
                    <a:pt x="0" y="16"/>
                  </a:cubicBezTo>
                  <a:lnTo>
                    <a:pt x="0" y="182"/>
                  </a:lnTo>
                  <a:cubicBezTo>
                    <a:pt x="0" y="193"/>
                    <a:pt x="6" y="198"/>
                    <a:pt x="16" y="198"/>
                  </a:cubicBezTo>
                  <a:cubicBezTo>
                    <a:pt x="27" y="198"/>
                    <a:pt x="32" y="193"/>
                    <a:pt x="32" y="182"/>
                  </a:cubicBezTo>
                  <a:lnTo>
                    <a:pt x="32" y="16"/>
                  </a:lnTo>
                  <a:cubicBezTo>
                    <a:pt x="32" y="8"/>
                    <a:pt x="27" y="1"/>
                    <a:pt x="1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02" name="Google Shape;502;gffbb0fa14a_1_307"/>
            <p:cNvSpPr/>
            <p:nvPr/>
          </p:nvSpPr>
          <p:spPr>
            <a:xfrm>
              <a:off x="5523022" y="4279755"/>
              <a:ext cx="10755" cy="61149"/>
            </a:xfrm>
            <a:custGeom>
              <a:avLst/>
              <a:gdLst/>
              <a:ahLst/>
              <a:cxnLst/>
              <a:rect l="l" t="t" r="r" b="b"/>
              <a:pathLst>
                <a:path w="35" h="199" extrusionOk="0">
                  <a:moveTo>
                    <a:pt x="16" y="1"/>
                  </a:moveTo>
                  <a:cubicBezTo>
                    <a:pt x="8" y="1"/>
                    <a:pt x="0" y="8"/>
                    <a:pt x="0" y="16"/>
                  </a:cubicBezTo>
                  <a:lnTo>
                    <a:pt x="0" y="182"/>
                  </a:lnTo>
                  <a:cubicBezTo>
                    <a:pt x="0" y="193"/>
                    <a:pt x="8" y="198"/>
                    <a:pt x="16" y="198"/>
                  </a:cubicBezTo>
                  <a:cubicBezTo>
                    <a:pt x="27" y="198"/>
                    <a:pt x="35" y="193"/>
                    <a:pt x="35" y="182"/>
                  </a:cubicBezTo>
                  <a:lnTo>
                    <a:pt x="35" y="16"/>
                  </a:lnTo>
                  <a:cubicBezTo>
                    <a:pt x="35" y="8"/>
                    <a:pt x="27" y="1"/>
                    <a:pt x="1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03" name="Google Shape;503;gffbb0fa14a_1_307"/>
            <p:cNvSpPr/>
            <p:nvPr/>
          </p:nvSpPr>
          <p:spPr>
            <a:xfrm>
              <a:off x="5391813" y="4422334"/>
              <a:ext cx="61149" cy="111236"/>
            </a:xfrm>
            <a:custGeom>
              <a:avLst/>
              <a:gdLst/>
              <a:ahLst/>
              <a:cxnLst/>
              <a:rect l="l" t="t" r="r" b="b"/>
              <a:pathLst>
                <a:path w="199" h="362" extrusionOk="0">
                  <a:moveTo>
                    <a:pt x="98" y="0"/>
                  </a:moveTo>
                  <a:cubicBezTo>
                    <a:pt x="43" y="0"/>
                    <a:pt x="0" y="45"/>
                    <a:pt x="0" y="101"/>
                  </a:cubicBezTo>
                  <a:cubicBezTo>
                    <a:pt x="0" y="111"/>
                    <a:pt x="6" y="116"/>
                    <a:pt x="16" y="116"/>
                  </a:cubicBezTo>
                  <a:cubicBezTo>
                    <a:pt x="27" y="116"/>
                    <a:pt x="32" y="111"/>
                    <a:pt x="32" y="101"/>
                  </a:cubicBezTo>
                  <a:cubicBezTo>
                    <a:pt x="32" y="64"/>
                    <a:pt x="61" y="35"/>
                    <a:pt x="98" y="35"/>
                  </a:cubicBezTo>
                  <a:cubicBezTo>
                    <a:pt x="135" y="35"/>
                    <a:pt x="164" y="64"/>
                    <a:pt x="164" y="101"/>
                  </a:cubicBezTo>
                  <a:cubicBezTo>
                    <a:pt x="164" y="137"/>
                    <a:pt x="135" y="166"/>
                    <a:pt x="98" y="166"/>
                  </a:cubicBezTo>
                  <a:lnTo>
                    <a:pt x="58" y="166"/>
                  </a:lnTo>
                  <a:cubicBezTo>
                    <a:pt x="48" y="166"/>
                    <a:pt x="43" y="172"/>
                    <a:pt x="43" y="182"/>
                  </a:cubicBezTo>
                  <a:cubicBezTo>
                    <a:pt x="43" y="193"/>
                    <a:pt x="48" y="198"/>
                    <a:pt x="58" y="198"/>
                  </a:cubicBezTo>
                  <a:lnTo>
                    <a:pt x="98" y="198"/>
                  </a:lnTo>
                  <a:cubicBezTo>
                    <a:pt x="135" y="198"/>
                    <a:pt x="164" y="224"/>
                    <a:pt x="164" y="261"/>
                  </a:cubicBezTo>
                  <a:cubicBezTo>
                    <a:pt x="164" y="298"/>
                    <a:pt x="137" y="327"/>
                    <a:pt x="101" y="327"/>
                  </a:cubicBezTo>
                  <a:lnTo>
                    <a:pt x="98" y="327"/>
                  </a:lnTo>
                  <a:cubicBezTo>
                    <a:pt x="61" y="327"/>
                    <a:pt x="32" y="298"/>
                    <a:pt x="32" y="261"/>
                  </a:cubicBezTo>
                  <a:cubicBezTo>
                    <a:pt x="32" y="251"/>
                    <a:pt x="27" y="245"/>
                    <a:pt x="16" y="245"/>
                  </a:cubicBezTo>
                  <a:cubicBezTo>
                    <a:pt x="6" y="245"/>
                    <a:pt x="0" y="251"/>
                    <a:pt x="0" y="261"/>
                  </a:cubicBezTo>
                  <a:cubicBezTo>
                    <a:pt x="0" y="314"/>
                    <a:pt x="43" y="356"/>
                    <a:pt x="98" y="361"/>
                  </a:cubicBezTo>
                  <a:cubicBezTo>
                    <a:pt x="151" y="361"/>
                    <a:pt x="198" y="317"/>
                    <a:pt x="198" y="264"/>
                  </a:cubicBezTo>
                  <a:cubicBezTo>
                    <a:pt x="198" y="232"/>
                    <a:pt x="180" y="203"/>
                    <a:pt x="153" y="185"/>
                  </a:cubicBezTo>
                  <a:cubicBezTo>
                    <a:pt x="180" y="166"/>
                    <a:pt x="198" y="137"/>
                    <a:pt x="198" y="101"/>
                  </a:cubicBezTo>
                  <a:cubicBezTo>
                    <a:pt x="198" y="45"/>
                    <a:pt x="153" y="0"/>
                    <a:pt x="9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04" name="Google Shape;504;gffbb0fa14a_1_307"/>
            <p:cNvSpPr/>
            <p:nvPr/>
          </p:nvSpPr>
          <p:spPr>
            <a:xfrm>
              <a:off x="5482461" y="4421105"/>
              <a:ext cx="31036" cy="106627"/>
            </a:xfrm>
            <a:custGeom>
              <a:avLst/>
              <a:gdLst/>
              <a:ahLst/>
              <a:cxnLst/>
              <a:rect l="l" t="t" r="r" b="b"/>
              <a:pathLst>
                <a:path w="101" h="347" extrusionOk="0">
                  <a:moveTo>
                    <a:pt x="86" y="1"/>
                  </a:moveTo>
                  <a:cubicBezTo>
                    <a:pt x="82" y="1"/>
                    <a:pt x="76" y="3"/>
                    <a:pt x="74" y="4"/>
                  </a:cubicBezTo>
                  <a:lnTo>
                    <a:pt x="8" y="70"/>
                  </a:lnTo>
                  <a:cubicBezTo>
                    <a:pt x="1" y="78"/>
                    <a:pt x="1" y="89"/>
                    <a:pt x="8" y="94"/>
                  </a:cubicBezTo>
                  <a:cubicBezTo>
                    <a:pt x="11" y="97"/>
                    <a:pt x="15" y="98"/>
                    <a:pt x="19" y="98"/>
                  </a:cubicBezTo>
                  <a:cubicBezTo>
                    <a:pt x="23" y="98"/>
                    <a:pt x="27" y="97"/>
                    <a:pt x="30" y="94"/>
                  </a:cubicBezTo>
                  <a:lnTo>
                    <a:pt x="66" y="57"/>
                  </a:lnTo>
                  <a:lnTo>
                    <a:pt x="66" y="331"/>
                  </a:lnTo>
                  <a:cubicBezTo>
                    <a:pt x="66" y="342"/>
                    <a:pt x="74" y="347"/>
                    <a:pt x="82" y="347"/>
                  </a:cubicBezTo>
                  <a:cubicBezTo>
                    <a:pt x="93" y="347"/>
                    <a:pt x="101" y="342"/>
                    <a:pt x="101" y="331"/>
                  </a:cubicBezTo>
                  <a:lnTo>
                    <a:pt x="101" y="18"/>
                  </a:lnTo>
                  <a:cubicBezTo>
                    <a:pt x="101" y="12"/>
                    <a:pt x="95" y="4"/>
                    <a:pt x="90" y="2"/>
                  </a:cubicBezTo>
                  <a:cubicBezTo>
                    <a:pt x="89" y="1"/>
                    <a:pt x="88" y="1"/>
                    <a:pt x="8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05" name="Google Shape;505;gffbb0fa14a_1_307"/>
            <p:cNvSpPr/>
            <p:nvPr/>
          </p:nvSpPr>
          <p:spPr>
            <a:xfrm>
              <a:off x="5482461" y="4522815"/>
              <a:ext cx="51316" cy="10755"/>
            </a:xfrm>
            <a:custGeom>
              <a:avLst/>
              <a:gdLst/>
              <a:ahLst/>
              <a:cxnLst/>
              <a:rect l="l" t="t" r="r" b="b"/>
              <a:pathLst>
                <a:path w="167" h="35" extrusionOk="0">
                  <a:moveTo>
                    <a:pt x="16" y="0"/>
                  </a:moveTo>
                  <a:cubicBezTo>
                    <a:pt x="8" y="0"/>
                    <a:pt x="1" y="8"/>
                    <a:pt x="1" y="16"/>
                  </a:cubicBezTo>
                  <a:cubicBezTo>
                    <a:pt x="1" y="27"/>
                    <a:pt x="8" y="34"/>
                    <a:pt x="16" y="34"/>
                  </a:cubicBezTo>
                  <a:lnTo>
                    <a:pt x="148" y="34"/>
                  </a:lnTo>
                  <a:cubicBezTo>
                    <a:pt x="159" y="34"/>
                    <a:pt x="167" y="27"/>
                    <a:pt x="167" y="16"/>
                  </a:cubicBezTo>
                  <a:cubicBezTo>
                    <a:pt x="167" y="8"/>
                    <a:pt x="159" y="0"/>
                    <a:pt x="1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sp>
        <p:nvSpPr>
          <p:cNvPr id="556" name="Google Shape;556;gffbb0fa14a_1_307"/>
          <p:cNvSpPr/>
          <p:nvPr/>
        </p:nvSpPr>
        <p:spPr>
          <a:xfrm>
            <a:off x="4633713" y="1605875"/>
            <a:ext cx="3569700" cy="2880300"/>
          </a:xfrm>
          <a:prstGeom prst="rect">
            <a:avLst/>
          </a:prstGeom>
          <a:solidFill>
            <a:srgbClr val="0D3475">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gffbb0fa14a_1_307"/>
          <p:cNvSpPr/>
          <p:nvPr/>
        </p:nvSpPr>
        <p:spPr>
          <a:xfrm>
            <a:off x="5826125" y="1908850"/>
            <a:ext cx="1091700" cy="2237400"/>
          </a:xfrm>
          <a:prstGeom prst="rect">
            <a:avLst/>
          </a:prstGeom>
          <a:solidFill>
            <a:srgbClr val="EEF2F5"/>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no-NO" sz="700" b="1">
                <a:solidFill>
                  <a:schemeClr val="dk2"/>
                </a:solidFill>
                <a:latin typeface="Poppins"/>
                <a:ea typeface="Poppins"/>
                <a:cs typeface="Poppins"/>
                <a:sym typeface="Poppins"/>
              </a:rPr>
              <a:t>Opprette kontrakt</a:t>
            </a:r>
            <a:endParaRPr sz="700" b="1">
              <a:solidFill>
                <a:schemeClr val="dk2"/>
              </a:solidFill>
              <a:latin typeface="Poppins"/>
              <a:ea typeface="Poppins"/>
              <a:cs typeface="Poppins"/>
              <a:sym typeface="Poppins"/>
            </a:endParaRPr>
          </a:p>
          <a:p>
            <a:pPr marL="0" lvl="0" indent="0" algn="ctr" rtl="0">
              <a:spcBef>
                <a:spcPts val="0"/>
              </a:spcBef>
              <a:spcAft>
                <a:spcPts val="0"/>
              </a:spcAft>
              <a:buNone/>
            </a:pPr>
            <a:endParaRPr sz="400" b="1">
              <a:solidFill>
                <a:srgbClr val="32756D"/>
              </a:solidFill>
              <a:latin typeface="Poppins"/>
              <a:ea typeface="Poppins"/>
              <a:cs typeface="Poppins"/>
              <a:sym typeface="Poppins"/>
            </a:endParaRPr>
          </a:p>
        </p:txBody>
      </p:sp>
      <p:sp>
        <p:nvSpPr>
          <p:cNvPr id="558" name="Google Shape;558;gffbb0fa14a_1_307"/>
          <p:cNvSpPr/>
          <p:nvPr/>
        </p:nvSpPr>
        <p:spPr>
          <a:xfrm>
            <a:off x="6979653" y="1908850"/>
            <a:ext cx="1091700" cy="2237400"/>
          </a:xfrm>
          <a:prstGeom prst="rect">
            <a:avLst/>
          </a:prstGeom>
          <a:solidFill>
            <a:srgbClr val="EEF2F5"/>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no-NO" sz="700" b="1">
                <a:solidFill>
                  <a:schemeClr val="dk2"/>
                </a:solidFill>
                <a:latin typeface="Poppins"/>
                <a:ea typeface="Poppins"/>
                <a:cs typeface="Poppins"/>
                <a:sym typeface="Poppins"/>
              </a:rPr>
              <a:t>Utbetale hovedlønn</a:t>
            </a:r>
            <a:endParaRPr sz="700" b="1">
              <a:solidFill>
                <a:schemeClr val="dk2"/>
              </a:solidFill>
              <a:latin typeface="Poppins"/>
              <a:ea typeface="Poppins"/>
              <a:cs typeface="Poppins"/>
              <a:sym typeface="Poppins"/>
            </a:endParaRPr>
          </a:p>
        </p:txBody>
      </p:sp>
      <p:graphicFrame>
        <p:nvGraphicFramePr>
          <p:cNvPr id="559" name="Google Shape;559;gffbb0fa14a_1_307"/>
          <p:cNvGraphicFramePr/>
          <p:nvPr/>
        </p:nvGraphicFramePr>
        <p:xfrm>
          <a:off x="4765729" y="2286400"/>
          <a:ext cx="3305675" cy="1859000"/>
        </p:xfrm>
        <a:graphic>
          <a:graphicData uri="http://schemas.openxmlformats.org/drawingml/2006/table">
            <a:tbl>
              <a:tblPr>
                <a:noFill/>
                <a:tableStyleId>{69C07A1F-583B-42E4-81C5-C98852267766}</a:tableStyleId>
              </a:tblPr>
              <a:tblGrid>
                <a:gridCol w="1060400">
                  <a:extLst>
                    <a:ext uri="{9D8B030D-6E8A-4147-A177-3AD203B41FA5}">
                      <a16:colId xmlns:a16="http://schemas.microsoft.com/office/drawing/2014/main" val="20000"/>
                    </a:ext>
                  </a:extLst>
                </a:gridCol>
                <a:gridCol w="2245275">
                  <a:extLst>
                    <a:ext uri="{9D8B030D-6E8A-4147-A177-3AD203B41FA5}">
                      <a16:colId xmlns:a16="http://schemas.microsoft.com/office/drawing/2014/main" val="20001"/>
                    </a:ext>
                  </a:extLst>
                </a:gridCol>
              </a:tblGrid>
              <a:tr h="371800">
                <a:tc>
                  <a:txBody>
                    <a:bodyPr/>
                    <a:lstStyle/>
                    <a:p>
                      <a:pPr marL="0" lvl="0" indent="0" algn="l" rtl="0">
                        <a:spcBef>
                          <a:spcPts val="0"/>
                        </a:spcBef>
                        <a:spcAft>
                          <a:spcPts val="0"/>
                        </a:spcAft>
                        <a:buNone/>
                      </a:pPr>
                      <a:endParaRPr sz="500"/>
                    </a:p>
                  </a:txBody>
                  <a:tcPr marL="121900" marR="121900" marT="121900" marB="121900">
                    <a:solidFill>
                      <a:srgbClr val="EEF2F5"/>
                    </a:solidFill>
                  </a:tcPr>
                </a:tc>
                <a:tc>
                  <a:txBody>
                    <a:bodyPr/>
                    <a:lstStyle/>
                    <a:p>
                      <a:pPr marL="0" lvl="0" indent="0" algn="l" rtl="0">
                        <a:spcBef>
                          <a:spcPts val="0"/>
                        </a:spcBef>
                        <a:spcAft>
                          <a:spcPts val="0"/>
                        </a:spcAft>
                        <a:buNone/>
                      </a:pPr>
                      <a:endParaRPr sz="500"/>
                    </a:p>
                  </a:txBody>
                  <a:tcPr marL="121900" marR="121900" marT="121900" marB="121900"/>
                </a:tc>
                <a:extLst>
                  <a:ext uri="{0D108BD9-81ED-4DB2-BD59-A6C34878D82A}">
                    <a16:rowId xmlns:a16="http://schemas.microsoft.com/office/drawing/2014/main" val="10000"/>
                  </a:ext>
                </a:extLst>
              </a:tr>
              <a:tr h="371800">
                <a:tc>
                  <a:txBody>
                    <a:bodyPr/>
                    <a:lstStyle/>
                    <a:p>
                      <a:pPr marL="0" lvl="0" indent="0" algn="l" rtl="0">
                        <a:spcBef>
                          <a:spcPts val="0"/>
                        </a:spcBef>
                        <a:spcAft>
                          <a:spcPts val="0"/>
                        </a:spcAft>
                        <a:buNone/>
                      </a:pPr>
                      <a:endParaRPr sz="500"/>
                    </a:p>
                  </a:txBody>
                  <a:tcPr marL="121900" marR="121900" marT="121900" marB="121900">
                    <a:solidFill>
                      <a:srgbClr val="EEF2F5"/>
                    </a:solidFill>
                  </a:tcPr>
                </a:tc>
                <a:tc>
                  <a:txBody>
                    <a:bodyPr/>
                    <a:lstStyle/>
                    <a:p>
                      <a:pPr marL="0" lvl="0" indent="0" algn="l" rtl="0">
                        <a:spcBef>
                          <a:spcPts val="0"/>
                        </a:spcBef>
                        <a:spcAft>
                          <a:spcPts val="0"/>
                        </a:spcAft>
                        <a:buNone/>
                      </a:pPr>
                      <a:endParaRPr sz="500"/>
                    </a:p>
                  </a:txBody>
                  <a:tcPr marL="121900" marR="121900" marT="121900" marB="121900"/>
                </a:tc>
                <a:extLst>
                  <a:ext uri="{0D108BD9-81ED-4DB2-BD59-A6C34878D82A}">
                    <a16:rowId xmlns:a16="http://schemas.microsoft.com/office/drawing/2014/main" val="10001"/>
                  </a:ext>
                </a:extLst>
              </a:tr>
              <a:tr h="371800">
                <a:tc>
                  <a:txBody>
                    <a:bodyPr/>
                    <a:lstStyle/>
                    <a:p>
                      <a:pPr marL="0" lvl="0" indent="0" algn="l" rtl="0">
                        <a:spcBef>
                          <a:spcPts val="0"/>
                        </a:spcBef>
                        <a:spcAft>
                          <a:spcPts val="0"/>
                        </a:spcAft>
                        <a:buNone/>
                      </a:pPr>
                      <a:endParaRPr sz="100"/>
                    </a:p>
                  </a:txBody>
                  <a:tcPr marL="121900" marR="121900" marT="121900" marB="121900">
                    <a:solidFill>
                      <a:srgbClr val="EEF2F5"/>
                    </a:solidFill>
                  </a:tcPr>
                </a:tc>
                <a:tc>
                  <a:txBody>
                    <a:bodyPr/>
                    <a:lstStyle/>
                    <a:p>
                      <a:pPr marL="0" lvl="0" indent="0" algn="l" rtl="0">
                        <a:spcBef>
                          <a:spcPts val="0"/>
                        </a:spcBef>
                        <a:spcAft>
                          <a:spcPts val="0"/>
                        </a:spcAft>
                        <a:buNone/>
                      </a:pPr>
                      <a:endParaRPr sz="500"/>
                    </a:p>
                  </a:txBody>
                  <a:tcPr marL="121900" marR="121900" marT="121900" marB="121900"/>
                </a:tc>
                <a:extLst>
                  <a:ext uri="{0D108BD9-81ED-4DB2-BD59-A6C34878D82A}">
                    <a16:rowId xmlns:a16="http://schemas.microsoft.com/office/drawing/2014/main" val="10002"/>
                  </a:ext>
                </a:extLst>
              </a:tr>
              <a:tr h="371800">
                <a:tc>
                  <a:txBody>
                    <a:bodyPr/>
                    <a:lstStyle/>
                    <a:p>
                      <a:pPr marL="0" lvl="0" indent="0" algn="l" rtl="0">
                        <a:spcBef>
                          <a:spcPts val="0"/>
                        </a:spcBef>
                        <a:spcAft>
                          <a:spcPts val="0"/>
                        </a:spcAft>
                        <a:buNone/>
                      </a:pPr>
                      <a:endParaRPr sz="100"/>
                    </a:p>
                  </a:txBody>
                  <a:tcPr marL="121900" marR="121900" marT="121900" marB="121900">
                    <a:solidFill>
                      <a:srgbClr val="EEF2F5"/>
                    </a:solidFill>
                  </a:tcPr>
                </a:tc>
                <a:tc>
                  <a:txBody>
                    <a:bodyPr/>
                    <a:lstStyle/>
                    <a:p>
                      <a:pPr marL="0" lvl="0" indent="0" algn="l" rtl="0">
                        <a:spcBef>
                          <a:spcPts val="0"/>
                        </a:spcBef>
                        <a:spcAft>
                          <a:spcPts val="0"/>
                        </a:spcAft>
                        <a:buNone/>
                      </a:pPr>
                      <a:endParaRPr sz="500"/>
                    </a:p>
                  </a:txBody>
                  <a:tcPr marL="121900" marR="121900" marT="121900" marB="121900"/>
                </a:tc>
                <a:extLst>
                  <a:ext uri="{0D108BD9-81ED-4DB2-BD59-A6C34878D82A}">
                    <a16:rowId xmlns:a16="http://schemas.microsoft.com/office/drawing/2014/main" val="10003"/>
                  </a:ext>
                </a:extLst>
              </a:tr>
              <a:tr h="371800">
                <a:tc>
                  <a:txBody>
                    <a:bodyPr/>
                    <a:lstStyle/>
                    <a:p>
                      <a:pPr marL="0" lvl="0" indent="0" algn="l" rtl="0">
                        <a:spcBef>
                          <a:spcPts val="0"/>
                        </a:spcBef>
                        <a:spcAft>
                          <a:spcPts val="0"/>
                        </a:spcAft>
                        <a:buNone/>
                      </a:pPr>
                      <a:endParaRPr sz="500"/>
                    </a:p>
                  </a:txBody>
                  <a:tcPr marL="121900" marR="121900" marT="121900" marB="121900">
                    <a:solidFill>
                      <a:srgbClr val="EEF2F5"/>
                    </a:solidFill>
                  </a:tcPr>
                </a:tc>
                <a:tc>
                  <a:txBody>
                    <a:bodyPr/>
                    <a:lstStyle/>
                    <a:p>
                      <a:pPr marL="0" lvl="0" indent="0" algn="l" rtl="0">
                        <a:spcBef>
                          <a:spcPts val="0"/>
                        </a:spcBef>
                        <a:spcAft>
                          <a:spcPts val="0"/>
                        </a:spcAft>
                        <a:buNone/>
                      </a:pPr>
                      <a:endParaRPr sz="500"/>
                    </a:p>
                  </a:txBody>
                  <a:tcPr marL="121900" marR="121900" marT="121900" marB="121900"/>
                </a:tc>
                <a:extLst>
                  <a:ext uri="{0D108BD9-81ED-4DB2-BD59-A6C34878D82A}">
                    <a16:rowId xmlns:a16="http://schemas.microsoft.com/office/drawing/2014/main" val="10004"/>
                  </a:ext>
                </a:extLst>
              </a:tr>
            </a:tbl>
          </a:graphicData>
        </a:graphic>
      </p:graphicFrame>
      <p:sp>
        <p:nvSpPr>
          <p:cNvPr id="560" name="Google Shape;560;gffbb0fa14a_1_307"/>
          <p:cNvSpPr txBox="1"/>
          <p:nvPr/>
        </p:nvSpPr>
        <p:spPr>
          <a:xfrm>
            <a:off x="5205800" y="2243710"/>
            <a:ext cx="808200" cy="376800"/>
          </a:xfrm>
          <a:prstGeom prst="rect">
            <a:avLst/>
          </a:prstGeom>
          <a:noFill/>
          <a:ln>
            <a:noFill/>
          </a:ln>
        </p:spPr>
        <p:txBody>
          <a:bodyPr spcFirstLastPara="1" wrap="square" lIns="71100" tIns="35525" rIns="71100" bIns="35525" anchor="t" anchorCtr="0">
            <a:noAutofit/>
          </a:bodyPr>
          <a:lstStyle/>
          <a:p>
            <a:pPr marL="0" lvl="0" indent="0" algn="l" rtl="0">
              <a:lnSpc>
                <a:spcPct val="90000"/>
              </a:lnSpc>
              <a:spcBef>
                <a:spcPts val="1100"/>
              </a:spcBef>
              <a:spcAft>
                <a:spcPts val="0"/>
              </a:spcAft>
              <a:buNone/>
            </a:pPr>
            <a:r>
              <a:rPr lang="no-NO" sz="600" dirty="0">
                <a:solidFill>
                  <a:srgbClr val="888888"/>
                </a:solidFill>
                <a:latin typeface="Poppins"/>
                <a:ea typeface="Poppins"/>
                <a:cs typeface="Poppins"/>
                <a:sym typeface="Poppins"/>
              </a:rPr>
              <a:t>Behovshaver kontrakt</a:t>
            </a:r>
            <a:endParaRPr sz="600" dirty="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dirty="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dirty="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dirty="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dirty="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dirty="0">
              <a:solidFill>
                <a:srgbClr val="888888"/>
              </a:solidFill>
              <a:latin typeface="Poppins"/>
              <a:ea typeface="Poppins"/>
              <a:cs typeface="Poppins"/>
              <a:sym typeface="Poppins"/>
            </a:endParaRPr>
          </a:p>
        </p:txBody>
      </p:sp>
      <p:pic>
        <p:nvPicPr>
          <p:cNvPr id="561" name="Google Shape;561;gffbb0fa14a_1_307"/>
          <p:cNvPicPr preferRelativeResize="0"/>
          <p:nvPr/>
        </p:nvPicPr>
        <p:blipFill>
          <a:blip r:embed="rId3">
            <a:alphaModFix/>
          </a:blip>
          <a:stretch>
            <a:fillRect/>
          </a:stretch>
        </p:blipFill>
        <p:spPr>
          <a:xfrm>
            <a:off x="4918065" y="2321200"/>
            <a:ext cx="313012" cy="318576"/>
          </a:xfrm>
          <a:prstGeom prst="rect">
            <a:avLst/>
          </a:prstGeom>
          <a:noFill/>
          <a:ln>
            <a:noFill/>
          </a:ln>
        </p:spPr>
      </p:pic>
      <p:pic>
        <p:nvPicPr>
          <p:cNvPr id="562" name="Google Shape;562;gffbb0fa14a_1_307"/>
          <p:cNvPicPr preferRelativeResize="0"/>
          <p:nvPr/>
        </p:nvPicPr>
        <p:blipFill>
          <a:blip r:embed="rId4">
            <a:alphaModFix/>
          </a:blip>
          <a:stretch>
            <a:fillRect/>
          </a:stretch>
        </p:blipFill>
        <p:spPr>
          <a:xfrm>
            <a:off x="4918065" y="2674493"/>
            <a:ext cx="313013" cy="318587"/>
          </a:xfrm>
          <a:prstGeom prst="rect">
            <a:avLst/>
          </a:prstGeom>
          <a:noFill/>
          <a:ln>
            <a:noFill/>
          </a:ln>
        </p:spPr>
      </p:pic>
      <p:sp>
        <p:nvSpPr>
          <p:cNvPr id="563" name="Google Shape;563;gffbb0fa14a_1_307"/>
          <p:cNvSpPr txBox="1"/>
          <p:nvPr/>
        </p:nvSpPr>
        <p:spPr>
          <a:xfrm>
            <a:off x="5234376" y="2611784"/>
            <a:ext cx="918900" cy="376800"/>
          </a:xfrm>
          <a:prstGeom prst="rect">
            <a:avLst/>
          </a:prstGeom>
          <a:noFill/>
          <a:ln>
            <a:noFill/>
          </a:ln>
        </p:spPr>
        <p:txBody>
          <a:bodyPr spcFirstLastPara="1" wrap="square" lIns="71100" tIns="35525" rIns="71100" bIns="35525" anchor="t" anchorCtr="0">
            <a:noAutofit/>
          </a:bodyPr>
          <a:lstStyle/>
          <a:p>
            <a:pPr marL="0" lvl="0" indent="0" algn="l" rtl="0">
              <a:lnSpc>
                <a:spcPct val="90000"/>
              </a:lnSpc>
              <a:spcBef>
                <a:spcPts val="1100"/>
              </a:spcBef>
              <a:spcAft>
                <a:spcPts val="0"/>
              </a:spcAft>
              <a:buNone/>
            </a:pPr>
            <a:r>
              <a:rPr lang="no-NO" sz="600" dirty="0">
                <a:solidFill>
                  <a:srgbClr val="888888"/>
                </a:solidFill>
                <a:latin typeface="Poppins"/>
                <a:ea typeface="Poppins"/>
                <a:cs typeface="Poppins"/>
                <a:sym typeface="Poppins"/>
              </a:rPr>
              <a:t>Koordinator kontrakt</a:t>
            </a:r>
            <a:endParaRPr sz="600" dirty="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dirty="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dirty="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dirty="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dirty="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dirty="0">
              <a:solidFill>
                <a:srgbClr val="888888"/>
              </a:solidFill>
              <a:latin typeface="Poppins"/>
              <a:ea typeface="Poppins"/>
              <a:cs typeface="Poppins"/>
              <a:sym typeface="Poppins"/>
            </a:endParaRPr>
          </a:p>
        </p:txBody>
      </p:sp>
      <p:pic>
        <p:nvPicPr>
          <p:cNvPr id="564" name="Google Shape;564;gffbb0fa14a_1_307"/>
          <p:cNvPicPr preferRelativeResize="0"/>
          <p:nvPr/>
        </p:nvPicPr>
        <p:blipFill>
          <a:blip r:embed="rId5">
            <a:alphaModFix/>
          </a:blip>
          <a:stretch>
            <a:fillRect/>
          </a:stretch>
        </p:blipFill>
        <p:spPr>
          <a:xfrm>
            <a:off x="4918073" y="3027796"/>
            <a:ext cx="313013" cy="318587"/>
          </a:xfrm>
          <a:prstGeom prst="rect">
            <a:avLst/>
          </a:prstGeom>
          <a:noFill/>
          <a:ln>
            <a:noFill/>
          </a:ln>
        </p:spPr>
      </p:pic>
      <p:sp>
        <p:nvSpPr>
          <p:cNvPr id="565" name="Google Shape;565;gffbb0fa14a_1_307"/>
          <p:cNvSpPr txBox="1"/>
          <p:nvPr/>
        </p:nvSpPr>
        <p:spPr>
          <a:xfrm>
            <a:off x="5234375" y="2956010"/>
            <a:ext cx="918900" cy="220200"/>
          </a:xfrm>
          <a:prstGeom prst="rect">
            <a:avLst/>
          </a:prstGeom>
          <a:noFill/>
          <a:ln>
            <a:noFill/>
          </a:ln>
        </p:spPr>
        <p:txBody>
          <a:bodyPr spcFirstLastPara="1" wrap="square" lIns="71100" tIns="35525" rIns="71100" bIns="35525" anchor="t" anchorCtr="0">
            <a:noAutofit/>
          </a:bodyPr>
          <a:lstStyle/>
          <a:p>
            <a:pPr marL="0" lvl="0" indent="0" algn="l" rtl="0">
              <a:lnSpc>
                <a:spcPct val="90000"/>
              </a:lnSpc>
              <a:spcBef>
                <a:spcPts val="1100"/>
              </a:spcBef>
              <a:spcAft>
                <a:spcPts val="0"/>
              </a:spcAft>
              <a:buNone/>
            </a:pPr>
            <a:r>
              <a:rPr lang="no-NO" sz="600">
                <a:solidFill>
                  <a:srgbClr val="888888"/>
                </a:solidFill>
                <a:latin typeface="Poppins"/>
                <a:ea typeface="Poppins"/>
                <a:cs typeface="Poppins"/>
                <a:sym typeface="Poppins"/>
              </a:rPr>
              <a:t>Kostnads-  godkjenner</a:t>
            </a: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p:txBody>
      </p:sp>
      <p:grpSp>
        <p:nvGrpSpPr>
          <p:cNvPr id="566" name="Google Shape;566;gffbb0fa14a_1_307"/>
          <p:cNvGrpSpPr/>
          <p:nvPr/>
        </p:nvGrpSpPr>
        <p:grpSpPr>
          <a:xfrm>
            <a:off x="4914760" y="3441305"/>
            <a:ext cx="319637" cy="319637"/>
            <a:chOff x="1102500" y="3823475"/>
            <a:chExt cx="731100" cy="731100"/>
          </a:xfrm>
        </p:grpSpPr>
        <p:sp>
          <p:nvSpPr>
            <p:cNvPr id="567" name="Google Shape;567;gffbb0fa14a_1_307"/>
            <p:cNvSpPr/>
            <p:nvPr/>
          </p:nvSpPr>
          <p:spPr>
            <a:xfrm>
              <a:off x="1102500" y="3823475"/>
              <a:ext cx="731100" cy="7311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68" name="Google Shape;568;gffbb0fa14a_1_307"/>
            <p:cNvSpPr/>
            <p:nvPr/>
          </p:nvSpPr>
          <p:spPr>
            <a:xfrm>
              <a:off x="1254623" y="3906724"/>
              <a:ext cx="426842" cy="564624"/>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569" name="Google Shape;569;gffbb0fa14a_1_307"/>
          <p:cNvSpPr txBox="1"/>
          <p:nvPr/>
        </p:nvSpPr>
        <p:spPr>
          <a:xfrm>
            <a:off x="5234376" y="3384560"/>
            <a:ext cx="918900" cy="376800"/>
          </a:xfrm>
          <a:prstGeom prst="rect">
            <a:avLst/>
          </a:prstGeom>
          <a:noFill/>
          <a:ln>
            <a:noFill/>
          </a:ln>
        </p:spPr>
        <p:txBody>
          <a:bodyPr spcFirstLastPara="1" wrap="square" lIns="71100" tIns="35525" rIns="71100" bIns="35525" anchor="t" anchorCtr="0">
            <a:noAutofit/>
          </a:bodyPr>
          <a:lstStyle/>
          <a:p>
            <a:pPr marL="0" lvl="0" indent="0" algn="l" rtl="0">
              <a:lnSpc>
                <a:spcPct val="90000"/>
              </a:lnSpc>
              <a:spcBef>
                <a:spcPts val="1100"/>
              </a:spcBef>
              <a:spcAft>
                <a:spcPts val="0"/>
              </a:spcAft>
              <a:buNone/>
            </a:pPr>
            <a:r>
              <a:rPr lang="no-NO" sz="600">
                <a:solidFill>
                  <a:srgbClr val="888888"/>
                </a:solidFill>
                <a:latin typeface="Poppins"/>
                <a:ea typeface="Poppins"/>
                <a:cs typeface="Poppins"/>
                <a:sym typeface="Poppins"/>
              </a:rPr>
              <a:t>Ansatt</a:t>
            </a: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p:txBody>
      </p:sp>
      <p:sp>
        <p:nvSpPr>
          <p:cNvPr id="570" name="Google Shape;570;gffbb0fa14a_1_307"/>
          <p:cNvSpPr txBox="1"/>
          <p:nvPr/>
        </p:nvSpPr>
        <p:spPr>
          <a:xfrm>
            <a:off x="5899271" y="2426638"/>
            <a:ext cx="968400" cy="92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600">
                <a:solidFill>
                  <a:srgbClr val="888888"/>
                </a:solidFill>
                <a:latin typeface="Poppins"/>
                <a:ea typeface="Poppins"/>
                <a:cs typeface="Poppins"/>
                <a:sym typeface="Poppins"/>
              </a:rPr>
              <a:t>Registrerer bestilling </a:t>
            </a:r>
            <a:endParaRPr sz="600">
              <a:solidFill>
                <a:srgbClr val="888888"/>
              </a:solidFill>
              <a:latin typeface="Poppins"/>
              <a:ea typeface="Poppins"/>
              <a:cs typeface="Poppins"/>
              <a:sym typeface="Poppins"/>
            </a:endParaRPr>
          </a:p>
        </p:txBody>
      </p:sp>
      <p:sp>
        <p:nvSpPr>
          <p:cNvPr id="571" name="Google Shape;571;gffbb0fa14a_1_307"/>
          <p:cNvSpPr txBox="1"/>
          <p:nvPr/>
        </p:nvSpPr>
        <p:spPr>
          <a:xfrm>
            <a:off x="6073263" y="3512838"/>
            <a:ext cx="6204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600">
                <a:solidFill>
                  <a:srgbClr val="888888"/>
                </a:solidFill>
                <a:latin typeface="Poppins"/>
                <a:ea typeface="Poppins"/>
                <a:cs typeface="Poppins"/>
                <a:sym typeface="Poppins"/>
              </a:rPr>
              <a:t>Signerer kontrakt</a:t>
            </a:r>
            <a:endParaRPr sz="600">
              <a:solidFill>
                <a:srgbClr val="888888"/>
              </a:solidFill>
              <a:latin typeface="Poppins"/>
              <a:ea typeface="Poppins"/>
              <a:cs typeface="Poppins"/>
              <a:sym typeface="Poppins"/>
            </a:endParaRPr>
          </a:p>
        </p:txBody>
      </p:sp>
      <p:cxnSp>
        <p:nvCxnSpPr>
          <p:cNvPr id="572" name="Google Shape;572;gffbb0fa14a_1_307"/>
          <p:cNvCxnSpPr>
            <a:stCxn id="570" idx="2"/>
            <a:endCxn id="573" idx="0"/>
          </p:cNvCxnSpPr>
          <p:nvPr/>
        </p:nvCxnSpPr>
        <p:spPr>
          <a:xfrm>
            <a:off x="6383471" y="2519038"/>
            <a:ext cx="0" cy="267600"/>
          </a:xfrm>
          <a:prstGeom prst="straightConnector1">
            <a:avLst/>
          </a:prstGeom>
          <a:noFill/>
          <a:ln w="9525" cap="flat" cmpd="sng">
            <a:solidFill>
              <a:schemeClr val="dk2"/>
            </a:solidFill>
            <a:prstDash val="solid"/>
            <a:round/>
            <a:headEnd type="none" w="med" len="med"/>
            <a:tailEnd type="triangle" w="med" len="med"/>
          </a:ln>
        </p:spPr>
      </p:cxnSp>
      <p:cxnSp>
        <p:nvCxnSpPr>
          <p:cNvPr id="574" name="Google Shape;574;gffbb0fa14a_1_307"/>
          <p:cNvCxnSpPr>
            <a:stCxn id="573" idx="2"/>
            <a:endCxn id="575" idx="0"/>
          </p:cNvCxnSpPr>
          <p:nvPr/>
        </p:nvCxnSpPr>
        <p:spPr>
          <a:xfrm>
            <a:off x="6383471" y="2879055"/>
            <a:ext cx="0" cy="246900"/>
          </a:xfrm>
          <a:prstGeom prst="straightConnector1">
            <a:avLst/>
          </a:prstGeom>
          <a:noFill/>
          <a:ln w="9525" cap="flat" cmpd="sng">
            <a:solidFill>
              <a:schemeClr val="dk2"/>
            </a:solidFill>
            <a:prstDash val="solid"/>
            <a:round/>
            <a:headEnd type="none" w="med" len="med"/>
            <a:tailEnd type="triangle" w="med" len="med"/>
          </a:ln>
        </p:spPr>
      </p:cxnSp>
      <p:cxnSp>
        <p:nvCxnSpPr>
          <p:cNvPr id="576" name="Google Shape;576;gffbb0fa14a_1_307"/>
          <p:cNvCxnSpPr>
            <a:stCxn id="575" idx="2"/>
            <a:endCxn id="571" idx="0"/>
          </p:cNvCxnSpPr>
          <p:nvPr/>
        </p:nvCxnSpPr>
        <p:spPr>
          <a:xfrm>
            <a:off x="6383475" y="3310675"/>
            <a:ext cx="0" cy="202200"/>
          </a:xfrm>
          <a:prstGeom prst="straightConnector1">
            <a:avLst/>
          </a:prstGeom>
          <a:noFill/>
          <a:ln w="9525" cap="flat" cmpd="sng">
            <a:solidFill>
              <a:schemeClr val="dk2"/>
            </a:solidFill>
            <a:prstDash val="solid"/>
            <a:round/>
            <a:headEnd type="none" w="med" len="med"/>
            <a:tailEnd type="triangle" w="med" len="med"/>
          </a:ln>
        </p:spPr>
      </p:cxnSp>
      <p:pic>
        <p:nvPicPr>
          <p:cNvPr id="577" name="Google Shape;577;gffbb0fa14a_1_307"/>
          <p:cNvPicPr preferRelativeResize="0"/>
          <p:nvPr/>
        </p:nvPicPr>
        <p:blipFill>
          <a:blip r:embed="rId6">
            <a:alphaModFix/>
          </a:blip>
          <a:stretch>
            <a:fillRect/>
          </a:stretch>
        </p:blipFill>
        <p:spPr>
          <a:xfrm>
            <a:off x="4901490" y="3798285"/>
            <a:ext cx="313012" cy="318590"/>
          </a:xfrm>
          <a:prstGeom prst="rect">
            <a:avLst/>
          </a:prstGeom>
          <a:noFill/>
          <a:ln>
            <a:noFill/>
          </a:ln>
        </p:spPr>
      </p:pic>
      <p:sp>
        <p:nvSpPr>
          <p:cNvPr id="578" name="Google Shape;578;gffbb0fa14a_1_307"/>
          <p:cNvSpPr txBox="1"/>
          <p:nvPr/>
        </p:nvSpPr>
        <p:spPr>
          <a:xfrm>
            <a:off x="5212576" y="3660702"/>
            <a:ext cx="918900" cy="376800"/>
          </a:xfrm>
          <a:prstGeom prst="rect">
            <a:avLst/>
          </a:prstGeom>
          <a:noFill/>
          <a:ln>
            <a:noFill/>
          </a:ln>
        </p:spPr>
        <p:txBody>
          <a:bodyPr spcFirstLastPara="1" wrap="square" lIns="71100" tIns="35525" rIns="71100" bIns="35525" anchor="t" anchorCtr="0">
            <a:noAutofit/>
          </a:bodyPr>
          <a:lstStyle/>
          <a:p>
            <a:pPr marL="0" lvl="0" indent="0" algn="l" rtl="0">
              <a:lnSpc>
                <a:spcPct val="90000"/>
              </a:lnSpc>
              <a:spcBef>
                <a:spcPts val="1100"/>
              </a:spcBef>
              <a:spcAft>
                <a:spcPts val="0"/>
              </a:spcAft>
              <a:buNone/>
            </a:pPr>
            <a:r>
              <a:rPr lang="no-NO" sz="600">
                <a:solidFill>
                  <a:srgbClr val="888888"/>
                </a:solidFill>
                <a:latin typeface="Poppins"/>
                <a:ea typeface="Poppins"/>
                <a:cs typeface="Poppins"/>
                <a:sym typeface="Poppins"/>
              </a:rPr>
              <a:t>Fagspesialist utbetaling og offentlig rapportering</a:t>
            </a:r>
            <a:endParaRPr sz="600">
              <a:solidFill>
                <a:srgbClr val="888888"/>
              </a:solidFill>
              <a:latin typeface="Poppins"/>
              <a:ea typeface="Poppins"/>
              <a:cs typeface="Poppins"/>
              <a:sym typeface="Poppins"/>
            </a:endParaRPr>
          </a:p>
        </p:txBody>
      </p:sp>
      <p:sp>
        <p:nvSpPr>
          <p:cNvPr id="579" name="Google Shape;579;gffbb0fa14a_1_307"/>
          <p:cNvSpPr txBox="1"/>
          <p:nvPr/>
        </p:nvSpPr>
        <p:spPr>
          <a:xfrm>
            <a:off x="7041288" y="3818975"/>
            <a:ext cx="968400" cy="277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600">
                <a:solidFill>
                  <a:srgbClr val="888888"/>
                </a:solidFill>
                <a:latin typeface="Poppins"/>
                <a:ea typeface="Poppins"/>
                <a:cs typeface="Poppins"/>
                <a:sym typeface="Poppins"/>
              </a:rPr>
              <a:t>Sørger for at lønn blir utbetalt frem til sluttdato i kontrakt</a:t>
            </a:r>
            <a:endParaRPr sz="600">
              <a:solidFill>
                <a:srgbClr val="888888"/>
              </a:solidFill>
              <a:latin typeface="Poppins"/>
              <a:ea typeface="Poppins"/>
              <a:cs typeface="Poppins"/>
              <a:sym typeface="Poppins"/>
            </a:endParaRPr>
          </a:p>
        </p:txBody>
      </p:sp>
      <p:cxnSp>
        <p:nvCxnSpPr>
          <p:cNvPr id="580" name="Google Shape;580;gffbb0fa14a_1_307"/>
          <p:cNvCxnSpPr>
            <a:stCxn id="571" idx="3"/>
            <a:endCxn id="579" idx="1"/>
          </p:cNvCxnSpPr>
          <p:nvPr/>
        </p:nvCxnSpPr>
        <p:spPr>
          <a:xfrm>
            <a:off x="6693663" y="3605238"/>
            <a:ext cx="347700" cy="352200"/>
          </a:xfrm>
          <a:prstGeom prst="bentConnector3">
            <a:avLst>
              <a:gd name="adj1" fmla="val 49989"/>
            </a:avLst>
          </a:prstGeom>
          <a:noFill/>
          <a:ln w="9525" cap="flat" cmpd="sng">
            <a:solidFill>
              <a:schemeClr val="dk2"/>
            </a:solidFill>
            <a:prstDash val="solid"/>
            <a:round/>
            <a:headEnd type="none" w="med" len="med"/>
            <a:tailEnd type="triangle" w="med" len="med"/>
          </a:ln>
        </p:spPr>
      </p:cxnSp>
      <p:sp>
        <p:nvSpPr>
          <p:cNvPr id="573" name="Google Shape;573;gffbb0fa14a_1_307"/>
          <p:cNvSpPr txBox="1"/>
          <p:nvPr/>
        </p:nvSpPr>
        <p:spPr>
          <a:xfrm>
            <a:off x="5846021" y="2786655"/>
            <a:ext cx="1074900" cy="92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no-NO" sz="600">
                <a:solidFill>
                  <a:srgbClr val="888888"/>
                </a:solidFill>
                <a:latin typeface="Poppins"/>
                <a:ea typeface="Poppins"/>
                <a:cs typeface="Poppins"/>
                <a:sym typeface="Poppins"/>
              </a:rPr>
              <a:t>Oppretter kontrakt</a:t>
            </a:r>
            <a:endParaRPr sz="600">
              <a:solidFill>
                <a:srgbClr val="888888"/>
              </a:solidFill>
              <a:latin typeface="Poppins"/>
              <a:ea typeface="Poppins"/>
              <a:cs typeface="Poppins"/>
              <a:sym typeface="Poppins"/>
            </a:endParaRPr>
          </a:p>
        </p:txBody>
      </p:sp>
      <p:sp>
        <p:nvSpPr>
          <p:cNvPr id="575" name="Google Shape;575;gffbb0fa14a_1_307"/>
          <p:cNvSpPr txBox="1"/>
          <p:nvPr/>
        </p:nvSpPr>
        <p:spPr>
          <a:xfrm>
            <a:off x="5810775" y="3125875"/>
            <a:ext cx="11454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600">
                <a:solidFill>
                  <a:srgbClr val="888888"/>
                </a:solidFill>
                <a:latin typeface="Poppins"/>
                <a:ea typeface="Poppins"/>
                <a:cs typeface="Poppins"/>
                <a:sym typeface="Poppins"/>
              </a:rPr>
              <a:t>Kontrollerer og anviser kontrakt</a:t>
            </a:r>
            <a:endParaRPr sz="600">
              <a:solidFill>
                <a:srgbClr val="888888"/>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ffbb0fa14a_1_70"/>
          <p:cNvSpPr txBox="1">
            <a:spLocks noGrp="1"/>
          </p:cNvSpPr>
          <p:nvPr>
            <p:ph type="title"/>
          </p:nvPr>
        </p:nvSpPr>
        <p:spPr>
          <a:xfrm>
            <a:off x="311700" y="2250800"/>
            <a:ext cx="8520600" cy="572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no-NO" b="0"/>
              <a:t>Veiledning for valg av type kontrakt</a:t>
            </a:r>
            <a:endParaRPr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ffbb0fa14a_1_286"/>
          <p:cNvSpPr txBox="1"/>
          <p:nvPr/>
        </p:nvSpPr>
        <p:spPr>
          <a:xfrm>
            <a:off x="212378" y="330151"/>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Du skal bestille oppdrag- eller timekontrakter</a:t>
            </a:r>
            <a:endParaRPr sz="2700">
              <a:solidFill>
                <a:schemeClr val="dk2"/>
              </a:solidFill>
            </a:endParaRPr>
          </a:p>
        </p:txBody>
      </p:sp>
      <p:sp>
        <p:nvSpPr>
          <p:cNvPr id="451" name="Google Shape;451;gffbb0fa14a_1_286"/>
          <p:cNvSpPr/>
          <p:nvPr/>
        </p:nvSpPr>
        <p:spPr>
          <a:xfrm>
            <a:off x="700750" y="1189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9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Oppdragskontrakt</a:t>
            </a:r>
            <a:endParaRPr sz="1600" b="1" i="0" u="none" strike="noStrike" cap="none">
              <a:solidFill>
                <a:schemeClr val="dk2"/>
              </a:solidFill>
              <a:latin typeface="Arial"/>
              <a:ea typeface="Arial"/>
              <a:cs typeface="Arial"/>
              <a:sym typeface="Arial"/>
            </a:endParaRPr>
          </a:p>
        </p:txBody>
      </p:sp>
      <p:sp>
        <p:nvSpPr>
          <p:cNvPr id="452" name="Google Shape;452;gffbb0fa14a_1_286"/>
          <p:cNvSpPr/>
          <p:nvPr/>
        </p:nvSpPr>
        <p:spPr>
          <a:xfrm>
            <a:off x="4335225" y="1190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a:solidFill>
                <a:srgbClr val="32756D"/>
              </a:solidFill>
            </a:endParaRPr>
          </a:p>
          <a:p>
            <a:pPr marL="0" marR="0" lvl="0" indent="0" algn="l" rtl="0">
              <a:lnSpc>
                <a:spcPct val="100000"/>
              </a:lnSpc>
              <a:spcBef>
                <a:spcPts val="0"/>
              </a:spcBef>
              <a:spcAft>
                <a:spcPts val="0"/>
              </a:spcAft>
              <a:buNone/>
            </a:pPr>
            <a:endParaRPr sz="900" b="1">
              <a:solidFill>
                <a:srgbClr val="32756D"/>
              </a:solidFil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Timekontrakt</a:t>
            </a:r>
            <a:endParaRPr sz="1600" b="1"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p:txBody>
      </p:sp>
      <p:grpSp>
        <p:nvGrpSpPr>
          <p:cNvPr id="453" name="Google Shape;453;gffbb0fa14a_1_286"/>
          <p:cNvGrpSpPr/>
          <p:nvPr/>
        </p:nvGrpSpPr>
        <p:grpSpPr>
          <a:xfrm>
            <a:off x="5918127" y="1337395"/>
            <a:ext cx="288261" cy="288261"/>
            <a:chOff x="3488815" y="2468327"/>
            <a:chExt cx="293455" cy="293455"/>
          </a:xfrm>
        </p:grpSpPr>
        <p:sp>
          <p:nvSpPr>
            <p:cNvPr id="454" name="Google Shape;454;gffbb0fa14a_1_286"/>
            <p:cNvSpPr/>
            <p:nvPr/>
          </p:nvSpPr>
          <p:spPr>
            <a:xfrm>
              <a:off x="3488815" y="2468327"/>
              <a:ext cx="293455" cy="293455"/>
            </a:xfrm>
            <a:custGeom>
              <a:avLst/>
              <a:gdLst/>
              <a:ahLst/>
              <a:cxnLst/>
              <a:rect l="l" t="t" r="r" b="b"/>
              <a:pathLst>
                <a:path w="955" h="955" extrusionOk="0">
                  <a:moveTo>
                    <a:pt x="477" y="32"/>
                  </a:moveTo>
                  <a:cubicBezTo>
                    <a:pt x="720" y="32"/>
                    <a:pt x="923" y="232"/>
                    <a:pt x="923" y="477"/>
                  </a:cubicBezTo>
                  <a:cubicBezTo>
                    <a:pt x="923" y="720"/>
                    <a:pt x="720" y="923"/>
                    <a:pt x="477" y="923"/>
                  </a:cubicBezTo>
                  <a:cubicBezTo>
                    <a:pt x="232" y="923"/>
                    <a:pt x="32" y="720"/>
                    <a:pt x="32" y="477"/>
                  </a:cubicBezTo>
                  <a:cubicBezTo>
                    <a:pt x="32" y="232"/>
                    <a:pt x="232" y="32"/>
                    <a:pt x="477" y="32"/>
                  </a:cubicBezTo>
                  <a:close/>
                  <a:moveTo>
                    <a:pt x="477" y="0"/>
                  </a:moveTo>
                  <a:cubicBezTo>
                    <a:pt x="214" y="0"/>
                    <a:pt x="0" y="214"/>
                    <a:pt x="0" y="477"/>
                  </a:cubicBezTo>
                  <a:cubicBezTo>
                    <a:pt x="0" y="741"/>
                    <a:pt x="214" y="954"/>
                    <a:pt x="477" y="954"/>
                  </a:cubicBezTo>
                  <a:cubicBezTo>
                    <a:pt x="741" y="954"/>
                    <a:pt x="954" y="741"/>
                    <a:pt x="954" y="477"/>
                  </a:cubicBezTo>
                  <a:cubicBezTo>
                    <a:pt x="954" y="214"/>
                    <a:pt x="741" y="0"/>
                    <a:pt x="4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55" name="Google Shape;455;gffbb0fa14a_1_286"/>
            <p:cNvSpPr/>
            <p:nvPr/>
          </p:nvSpPr>
          <p:spPr>
            <a:xfrm>
              <a:off x="3630472" y="2506430"/>
              <a:ext cx="69139" cy="171156"/>
            </a:xfrm>
            <a:custGeom>
              <a:avLst/>
              <a:gdLst/>
              <a:ahLst/>
              <a:cxnLst/>
              <a:rect l="l" t="t" r="r" b="b"/>
              <a:pathLst>
                <a:path w="225" h="557" extrusionOk="0">
                  <a:moveTo>
                    <a:pt x="16" y="0"/>
                  </a:moveTo>
                  <a:cubicBezTo>
                    <a:pt x="6" y="0"/>
                    <a:pt x="0" y="8"/>
                    <a:pt x="0" y="16"/>
                  </a:cubicBezTo>
                  <a:lnTo>
                    <a:pt x="0" y="353"/>
                  </a:lnTo>
                  <a:cubicBezTo>
                    <a:pt x="0" y="358"/>
                    <a:pt x="0" y="364"/>
                    <a:pt x="3" y="366"/>
                  </a:cubicBezTo>
                  <a:lnTo>
                    <a:pt x="190" y="553"/>
                  </a:lnTo>
                  <a:cubicBezTo>
                    <a:pt x="193" y="556"/>
                    <a:pt x="201" y="556"/>
                    <a:pt x="203" y="556"/>
                  </a:cubicBezTo>
                  <a:cubicBezTo>
                    <a:pt x="211" y="556"/>
                    <a:pt x="214" y="556"/>
                    <a:pt x="216" y="553"/>
                  </a:cubicBezTo>
                  <a:cubicBezTo>
                    <a:pt x="224" y="548"/>
                    <a:pt x="224" y="538"/>
                    <a:pt x="216" y="530"/>
                  </a:cubicBezTo>
                  <a:lnTo>
                    <a:pt x="32" y="345"/>
                  </a:lnTo>
                  <a:lnTo>
                    <a:pt x="32" y="16"/>
                  </a:lnTo>
                  <a:cubicBezTo>
                    <a:pt x="32" y="8"/>
                    <a:pt x="27"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grpSp>
        <p:nvGrpSpPr>
          <p:cNvPr id="456" name="Google Shape;456;gffbb0fa14a_1_286"/>
          <p:cNvGrpSpPr/>
          <p:nvPr/>
        </p:nvGrpSpPr>
        <p:grpSpPr>
          <a:xfrm>
            <a:off x="2282651" y="1336013"/>
            <a:ext cx="290409" cy="291016"/>
            <a:chOff x="432800" y="2507571"/>
            <a:chExt cx="295642" cy="296260"/>
          </a:xfrm>
        </p:grpSpPr>
        <p:sp>
          <p:nvSpPr>
            <p:cNvPr id="457" name="Google Shape;457;gffbb0fa14a_1_286"/>
            <p:cNvSpPr/>
            <p:nvPr/>
          </p:nvSpPr>
          <p:spPr>
            <a:xfrm>
              <a:off x="575823" y="2507571"/>
              <a:ext cx="9906" cy="36220"/>
            </a:xfrm>
            <a:custGeom>
              <a:avLst/>
              <a:gdLst/>
              <a:ahLst/>
              <a:cxnLst/>
              <a:rect l="l" t="t" r="r" b="b"/>
              <a:pathLst>
                <a:path w="32" h="117" extrusionOk="0">
                  <a:moveTo>
                    <a:pt x="16" y="0"/>
                  </a:moveTo>
                  <a:cubicBezTo>
                    <a:pt x="5" y="0"/>
                    <a:pt x="0" y="8"/>
                    <a:pt x="0" y="16"/>
                  </a:cubicBezTo>
                  <a:lnTo>
                    <a:pt x="0" y="100"/>
                  </a:lnTo>
                  <a:cubicBezTo>
                    <a:pt x="0" y="111"/>
                    <a:pt x="5" y="116"/>
                    <a:pt x="16" y="116"/>
                  </a:cubicBezTo>
                  <a:cubicBezTo>
                    <a:pt x="24" y="116"/>
                    <a:pt x="32" y="106"/>
                    <a:pt x="32" y="100"/>
                  </a:cubicBezTo>
                  <a:lnTo>
                    <a:pt x="32" y="16"/>
                  </a:lnTo>
                  <a:cubicBezTo>
                    <a:pt x="32" y="8"/>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58" name="Google Shape;458;gffbb0fa14a_1_286"/>
            <p:cNvSpPr/>
            <p:nvPr/>
          </p:nvSpPr>
          <p:spPr>
            <a:xfrm>
              <a:off x="687578" y="2650284"/>
              <a:ext cx="40864" cy="10835"/>
            </a:xfrm>
            <a:custGeom>
              <a:avLst/>
              <a:gdLst/>
              <a:ahLst/>
              <a:cxnLst/>
              <a:rect l="l" t="t" r="r" b="b"/>
              <a:pathLst>
                <a:path w="132" h="35" extrusionOk="0">
                  <a:moveTo>
                    <a:pt x="19" y="0"/>
                  </a:moveTo>
                  <a:cubicBezTo>
                    <a:pt x="8" y="0"/>
                    <a:pt x="0" y="8"/>
                    <a:pt x="0" y="16"/>
                  </a:cubicBezTo>
                  <a:cubicBezTo>
                    <a:pt x="0" y="27"/>
                    <a:pt x="8" y="35"/>
                    <a:pt x="19" y="35"/>
                  </a:cubicBezTo>
                  <a:lnTo>
                    <a:pt x="116" y="35"/>
                  </a:lnTo>
                  <a:cubicBezTo>
                    <a:pt x="124" y="35"/>
                    <a:pt x="132" y="27"/>
                    <a:pt x="132" y="16"/>
                  </a:cubicBezTo>
                  <a:cubicBezTo>
                    <a:pt x="132" y="8"/>
                    <a:pt x="127" y="0"/>
                    <a:pt x="1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59" name="Google Shape;459;gffbb0fa14a_1_286"/>
            <p:cNvSpPr/>
            <p:nvPr/>
          </p:nvSpPr>
          <p:spPr>
            <a:xfrm>
              <a:off x="432800" y="2650284"/>
              <a:ext cx="41173" cy="10835"/>
            </a:xfrm>
            <a:custGeom>
              <a:avLst/>
              <a:gdLst/>
              <a:ahLst/>
              <a:cxnLst/>
              <a:rect l="l" t="t" r="r" b="b"/>
              <a:pathLst>
                <a:path w="133" h="35" extrusionOk="0">
                  <a:moveTo>
                    <a:pt x="17" y="0"/>
                  </a:moveTo>
                  <a:cubicBezTo>
                    <a:pt x="6" y="0"/>
                    <a:pt x="1" y="8"/>
                    <a:pt x="1" y="16"/>
                  </a:cubicBezTo>
                  <a:cubicBezTo>
                    <a:pt x="1" y="27"/>
                    <a:pt x="6" y="35"/>
                    <a:pt x="17" y="35"/>
                  </a:cubicBezTo>
                  <a:lnTo>
                    <a:pt x="117" y="35"/>
                  </a:lnTo>
                  <a:cubicBezTo>
                    <a:pt x="122" y="35"/>
                    <a:pt x="133" y="27"/>
                    <a:pt x="133" y="16"/>
                  </a:cubicBezTo>
                  <a:cubicBezTo>
                    <a:pt x="133" y="8"/>
                    <a:pt x="125" y="0"/>
                    <a:pt x="11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60" name="Google Shape;460;gffbb0fa14a_1_286"/>
            <p:cNvSpPr/>
            <p:nvPr/>
          </p:nvSpPr>
          <p:spPr>
            <a:xfrm>
              <a:off x="575823" y="2762968"/>
              <a:ext cx="9906" cy="40863"/>
            </a:xfrm>
            <a:custGeom>
              <a:avLst/>
              <a:gdLst/>
              <a:ahLst/>
              <a:cxnLst/>
              <a:rect l="l" t="t" r="r" b="b"/>
              <a:pathLst>
                <a:path w="32" h="132" extrusionOk="0">
                  <a:moveTo>
                    <a:pt x="16" y="0"/>
                  </a:moveTo>
                  <a:cubicBezTo>
                    <a:pt x="5" y="0"/>
                    <a:pt x="0" y="5"/>
                    <a:pt x="0" y="16"/>
                  </a:cubicBezTo>
                  <a:lnTo>
                    <a:pt x="0" y="113"/>
                  </a:lnTo>
                  <a:cubicBezTo>
                    <a:pt x="0" y="124"/>
                    <a:pt x="5" y="132"/>
                    <a:pt x="16" y="132"/>
                  </a:cubicBezTo>
                  <a:cubicBezTo>
                    <a:pt x="24" y="132"/>
                    <a:pt x="32" y="121"/>
                    <a:pt x="32" y="113"/>
                  </a:cubicBezTo>
                  <a:lnTo>
                    <a:pt x="32" y="16"/>
                  </a:lnTo>
                  <a:cubicBezTo>
                    <a:pt x="32" y="5"/>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61" name="Google Shape;461;gffbb0fa14a_1_286"/>
            <p:cNvSpPr/>
            <p:nvPr/>
          </p:nvSpPr>
          <p:spPr>
            <a:xfrm>
              <a:off x="524124" y="2599514"/>
              <a:ext cx="112994" cy="112064"/>
            </a:xfrm>
            <a:custGeom>
              <a:avLst/>
              <a:gdLst/>
              <a:ahLst/>
              <a:cxnLst/>
              <a:rect l="l" t="t" r="r" b="b"/>
              <a:pathLst>
                <a:path w="365" h="362" extrusionOk="0">
                  <a:moveTo>
                    <a:pt x="183" y="33"/>
                  </a:moveTo>
                  <a:cubicBezTo>
                    <a:pt x="262" y="33"/>
                    <a:pt x="330" y="98"/>
                    <a:pt x="330" y="180"/>
                  </a:cubicBezTo>
                  <a:cubicBezTo>
                    <a:pt x="330" y="264"/>
                    <a:pt x="265" y="330"/>
                    <a:pt x="183" y="330"/>
                  </a:cubicBezTo>
                  <a:cubicBezTo>
                    <a:pt x="101" y="330"/>
                    <a:pt x="35" y="264"/>
                    <a:pt x="35" y="180"/>
                  </a:cubicBezTo>
                  <a:cubicBezTo>
                    <a:pt x="35" y="98"/>
                    <a:pt x="101" y="33"/>
                    <a:pt x="183" y="33"/>
                  </a:cubicBezTo>
                  <a:close/>
                  <a:moveTo>
                    <a:pt x="183" y="1"/>
                  </a:moveTo>
                  <a:cubicBezTo>
                    <a:pt x="85" y="1"/>
                    <a:pt x="1" y="83"/>
                    <a:pt x="1" y="180"/>
                  </a:cubicBezTo>
                  <a:cubicBezTo>
                    <a:pt x="1" y="280"/>
                    <a:pt x="85" y="362"/>
                    <a:pt x="183" y="362"/>
                  </a:cubicBezTo>
                  <a:cubicBezTo>
                    <a:pt x="283" y="362"/>
                    <a:pt x="365" y="280"/>
                    <a:pt x="365" y="180"/>
                  </a:cubicBezTo>
                  <a:cubicBezTo>
                    <a:pt x="365" y="83"/>
                    <a:pt x="283" y="1"/>
                    <a:pt x="1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62" name="Google Shape;462;gffbb0fa14a_1_286"/>
            <p:cNvSpPr/>
            <p:nvPr/>
          </p:nvSpPr>
          <p:spPr>
            <a:xfrm>
              <a:off x="463138" y="2538528"/>
              <a:ext cx="235275" cy="234344"/>
            </a:xfrm>
            <a:custGeom>
              <a:avLst/>
              <a:gdLst/>
              <a:ahLst/>
              <a:cxnLst/>
              <a:rect l="l" t="t" r="r" b="b"/>
              <a:pathLst>
                <a:path w="760" h="757" extrusionOk="0">
                  <a:moveTo>
                    <a:pt x="380" y="32"/>
                  </a:moveTo>
                  <a:cubicBezTo>
                    <a:pt x="567" y="32"/>
                    <a:pt x="725" y="187"/>
                    <a:pt x="725" y="377"/>
                  </a:cubicBezTo>
                  <a:cubicBezTo>
                    <a:pt x="725" y="570"/>
                    <a:pt x="572" y="725"/>
                    <a:pt x="380" y="725"/>
                  </a:cubicBezTo>
                  <a:cubicBezTo>
                    <a:pt x="190" y="725"/>
                    <a:pt x="35" y="570"/>
                    <a:pt x="35" y="377"/>
                  </a:cubicBezTo>
                  <a:cubicBezTo>
                    <a:pt x="35" y="187"/>
                    <a:pt x="190" y="32"/>
                    <a:pt x="380" y="32"/>
                  </a:cubicBezTo>
                  <a:close/>
                  <a:moveTo>
                    <a:pt x="380" y="0"/>
                  </a:moveTo>
                  <a:cubicBezTo>
                    <a:pt x="172" y="0"/>
                    <a:pt x="0" y="172"/>
                    <a:pt x="0" y="377"/>
                  </a:cubicBezTo>
                  <a:cubicBezTo>
                    <a:pt x="0" y="585"/>
                    <a:pt x="172" y="757"/>
                    <a:pt x="380" y="757"/>
                  </a:cubicBezTo>
                  <a:cubicBezTo>
                    <a:pt x="588" y="757"/>
                    <a:pt x="759" y="585"/>
                    <a:pt x="759" y="377"/>
                  </a:cubicBezTo>
                  <a:cubicBezTo>
                    <a:pt x="759" y="172"/>
                    <a:pt x="588" y="0"/>
                    <a:pt x="38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sp>
        <p:nvSpPr>
          <p:cNvPr id="463" name="Google Shape;463;gffbb0fa14a_1_286"/>
          <p:cNvSpPr txBox="1"/>
          <p:nvPr/>
        </p:nvSpPr>
        <p:spPr>
          <a:xfrm>
            <a:off x="785575" y="1988100"/>
            <a:ext cx="3160200" cy="25446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None/>
            </a:pPr>
            <a:r>
              <a:rPr lang="no-NO" sz="1100" b="0" i="0" u="none" strike="noStrike" cap="none">
                <a:solidFill>
                  <a:srgbClr val="000000"/>
                </a:solidFill>
                <a:latin typeface="Arial"/>
                <a:ea typeface="Arial"/>
                <a:cs typeface="Arial"/>
                <a:sym typeface="Arial"/>
              </a:rPr>
              <a:t>Inngås med personer som har påtatt seg å utføre et bestemt oppdrag for et avgrenset område (oppdragstaker) </a:t>
            </a:r>
            <a:endParaRPr sz="1100"/>
          </a:p>
          <a:p>
            <a:pPr marL="0" marR="0" lvl="0" indent="0" algn="l" rtl="0">
              <a:lnSpc>
                <a:spcPct val="115000"/>
              </a:lnSpc>
              <a:spcBef>
                <a:spcPts val="0"/>
              </a:spcBef>
              <a:spcAft>
                <a:spcPts val="0"/>
              </a:spcAft>
              <a:buNone/>
            </a:pPr>
            <a:endParaRPr sz="1100"/>
          </a:p>
          <a:p>
            <a:pPr marL="228593" marR="0" lvl="0" indent="-228593" algn="l" rtl="0">
              <a:lnSpc>
                <a:spcPct val="115000"/>
              </a:lnSpc>
              <a:spcBef>
                <a:spcPts val="0"/>
              </a:spcBef>
              <a:spcAft>
                <a:spcPts val="0"/>
              </a:spcAft>
              <a:buSzPts val="1100"/>
              <a:buChar char="●"/>
            </a:pPr>
            <a:r>
              <a:rPr lang="no-NO" sz="1100"/>
              <a:t>Oppdragstakeren har som regel ansvar for arbeidsresultatet</a:t>
            </a:r>
            <a:endParaRPr sz="1100"/>
          </a:p>
          <a:p>
            <a:pPr marL="228593" marR="0" lvl="0" indent="-228593" algn="l" rtl="0">
              <a:lnSpc>
                <a:spcPct val="115000"/>
              </a:lnSpc>
              <a:spcBef>
                <a:spcPts val="0"/>
              </a:spcBef>
              <a:spcAft>
                <a:spcPts val="0"/>
              </a:spcAft>
              <a:buSzPts val="1100"/>
              <a:buChar char="●"/>
            </a:pPr>
            <a:r>
              <a:rPr lang="no-NO" sz="1100"/>
              <a:t>NTNU har ingen styringsrett med hensyn til hvordan arbeidet utføres</a:t>
            </a:r>
            <a:endParaRPr sz="1100"/>
          </a:p>
          <a:p>
            <a:pPr marL="228593" marR="0" lvl="0" indent="-228593" algn="l" rtl="0">
              <a:lnSpc>
                <a:spcPct val="115000"/>
              </a:lnSpc>
              <a:spcBef>
                <a:spcPts val="0"/>
              </a:spcBef>
              <a:spcAft>
                <a:spcPts val="0"/>
              </a:spcAft>
              <a:buSzPts val="1100"/>
              <a:buChar char="●"/>
            </a:pPr>
            <a:r>
              <a:rPr lang="no-NO" sz="1100"/>
              <a:t>Arbeidet er kortvarig og utføres som regel som én arbeidsprosess</a:t>
            </a:r>
            <a:endParaRPr sz="1100"/>
          </a:p>
          <a:p>
            <a:pPr marL="228593" marR="0" lvl="0" indent="-228593" algn="l" rtl="0">
              <a:lnSpc>
                <a:spcPct val="115000"/>
              </a:lnSpc>
              <a:spcBef>
                <a:spcPts val="0"/>
              </a:spcBef>
              <a:spcAft>
                <a:spcPts val="0"/>
              </a:spcAft>
              <a:buSzPts val="1100"/>
              <a:buChar char="●"/>
            </a:pPr>
            <a:r>
              <a:rPr lang="no-NO" sz="1100"/>
              <a:t>NTNU stiller som regel ikke lokaler eller utstyr til rådighet</a:t>
            </a:r>
            <a:endParaRPr sz="1100"/>
          </a:p>
        </p:txBody>
      </p:sp>
      <p:sp>
        <p:nvSpPr>
          <p:cNvPr id="464" name="Google Shape;464;gffbb0fa14a_1_286"/>
          <p:cNvSpPr txBox="1"/>
          <p:nvPr/>
        </p:nvSpPr>
        <p:spPr>
          <a:xfrm>
            <a:off x="4442925" y="1988100"/>
            <a:ext cx="3238800" cy="2849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None/>
            </a:pPr>
            <a:r>
              <a:rPr lang="no-NO" sz="1100" b="0" i="0" u="none" strike="noStrike" cap="none">
                <a:solidFill>
                  <a:srgbClr val="000000"/>
                </a:solidFill>
                <a:latin typeface="Arial"/>
                <a:ea typeface="Arial"/>
                <a:cs typeface="Arial"/>
                <a:sym typeface="Arial"/>
              </a:rPr>
              <a:t>Inngås med personer som har påtatt seg å utføre et arbeid på timebasis (arbeidstaker) </a:t>
            </a:r>
            <a:endParaRPr sz="11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100"/>
          </a:p>
          <a:p>
            <a:pPr marL="0" marR="0" lvl="0" indent="0" algn="l" rtl="0">
              <a:lnSpc>
                <a:spcPct val="115000"/>
              </a:lnSpc>
              <a:spcBef>
                <a:spcPts val="0"/>
              </a:spcBef>
              <a:spcAft>
                <a:spcPts val="0"/>
              </a:spcAft>
              <a:buNone/>
            </a:pPr>
            <a:endParaRPr sz="1100"/>
          </a:p>
          <a:p>
            <a:pPr marL="228593" marR="0" lvl="0" indent="-228593" algn="l" rtl="0">
              <a:lnSpc>
                <a:spcPct val="115000"/>
              </a:lnSpc>
              <a:spcBef>
                <a:spcPts val="0"/>
              </a:spcBef>
              <a:spcAft>
                <a:spcPts val="0"/>
              </a:spcAft>
              <a:buSzPts val="1100"/>
              <a:buChar char="●"/>
            </a:pPr>
            <a:r>
              <a:rPr lang="no-NO" sz="1100"/>
              <a:t>NTNU har ansvar for arbeidsresultatet</a:t>
            </a:r>
            <a:endParaRPr sz="1100"/>
          </a:p>
          <a:p>
            <a:pPr marL="228593" marR="0" lvl="0" indent="-228593" algn="l" rtl="0">
              <a:lnSpc>
                <a:spcPct val="115000"/>
              </a:lnSpc>
              <a:spcBef>
                <a:spcPts val="0"/>
              </a:spcBef>
              <a:spcAft>
                <a:spcPts val="0"/>
              </a:spcAft>
              <a:buSzPts val="1100"/>
              <a:buChar char="●"/>
            </a:pPr>
            <a:r>
              <a:rPr lang="no-NO" sz="1100"/>
              <a:t>NTNU har adgang til å føre tilsyn med arbeidet og gi instrukser om hvordan dette utføres</a:t>
            </a:r>
            <a:endParaRPr sz="1100"/>
          </a:p>
          <a:p>
            <a:pPr marL="228593" marR="0" lvl="0" indent="-228593" algn="l" rtl="0">
              <a:lnSpc>
                <a:spcPct val="115000"/>
              </a:lnSpc>
              <a:spcBef>
                <a:spcPts val="0"/>
              </a:spcBef>
              <a:spcAft>
                <a:spcPts val="0"/>
              </a:spcAft>
              <a:buSzPts val="1100"/>
              <a:buChar char="●"/>
            </a:pPr>
            <a:r>
              <a:rPr lang="no-NO" sz="1100"/>
              <a:t>Arbeidet går som regel over tid med en viss regelmessighet</a:t>
            </a:r>
            <a:endParaRPr sz="1100"/>
          </a:p>
          <a:p>
            <a:pPr marL="228593" marR="0" lvl="0" indent="-228593" algn="l" rtl="0">
              <a:lnSpc>
                <a:spcPct val="115000"/>
              </a:lnSpc>
              <a:spcBef>
                <a:spcPts val="0"/>
              </a:spcBef>
              <a:spcAft>
                <a:spcPts val="0"/>
              </a:spcAft>
              <a:buSzPts val="1100"/>
              <a:buChar char="●"/>
            </a:pPr>
            <a:r>
              <a:rPr lang="no-NO" sz="1100"/>
              <a:t>NTNU stiller lokaler og utstyr til rådighet</a:t>
            </a:r>
            <a:endParaRPr sz="1100"/>
          </a:p>
        </p:txBody>
      </p:sp>
      <p:sp>
        <p:nvSpPr>
          <p:cNvPr id="465" name="Google Shape;465;gffbb0fa14a_1_286"/>
          <p:cNvSpPr/>
          <p:nvPr/>
        </p:nvSpPr>
        <p:spPr>
          <a:xfrm>
            <a:off x="696038" y="4591138"/>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
        <p:nvSpPr>
          <p:cNvPr id="466" name="Google Shape;466;gffbb0fa14a_1_286"/>
          <p:cNvSpPr/>
          <p:nvPr/>
        </p:nvSpPr>
        <p:spPr>
          <a:xfrm>
            <a:off x="4335228" y="4592067"/>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graphicFrame>
        <p:nvGraphicFramePr>
          <p:cNvPr id="586" name="Google Shape;586;gffbb0fa14a_1_325"/>
          <p:cNvGraphicFramePr/>
          <p:nvPr/>
        </p:nvGraphicFramePr>
        <p:xfrm>
          <a:off x="4215357" y="1576069"/>
          <a:ext cx="4803675" cy="3148390"/>
        </p:xfrm>
        <a:graphic>
          <a:graphicData uri="http://schemas.openxmlformats.org/drawingml/2006/table">
            <a:tbl>
              <a:tblPr>
                <a:noFill/>
                <a:tableStyleId>{D65EA2CC-6380-4003-8505-9799DF928392}</a:tableStyleId>
              </a:tblPr>
              <a:tblGrid>
                <a:gridCol w="1601225">
                  <a:extLst>
                    <a:ext uri="{9D8B030D-6E8A-4147-A177-3AD203B41FA5}">
                      <a16:colId xmlns:a16="http://schemas.microsoft.com/office/drawing/2014/main" val="20000"/>
                    </a:ext>
                  </a:extLst>
                </a:gridCol>
                <a:gridCol w="1601225">
                  <a:extLst>
                    <a:ext uri="{9D8B030D-6E8A-4147-A177-3AD203B41FA5}">
                      <a16:colId xmlns:a16="http://schemas.microsoft.com/office/drawing/2014/main" val="20001"/>
                    </a:ext>
                  </a:extLst>
                </a:gridCol>
                <a:gridCol w="1601225">
                  <a:extLst>
                    <a:ext uri="{9D8B030D-6E8A-4147-A177-3AD203B41FA5}">
                      <a16:colId xmlns:a16="http://schemas.microsoft.com/office/drawing/2014/main" val="20002"/>
                    </a:ext>
                  </a:extLst>
                </a:gridCol>
              </a:tblGrid>
              <a:tr h="405625">
                <a:tc>
                  <a:txBody>
                    <a:bodyPr/>
                    <a:lstStyle/>
                    <a:p>
                      <a:pPr marL="0" marR="0" lvl="0" indent="0" algn="l" rtl="0">
                        <a:lnSpc>
                          <a:spcPct val="100000"/>
                        </a:lnSpc>
                        <a:spcBef>
                          <a:spcPts val="0"/>
                        </a:spcBef>
                        <a:spcAft>
                          <a:spcPts val="0"/>
                        </a:spcAft>
                        <a:buNone/>
                      </a:pPr>
                      <a:endParaRPr sz="1700" b="1" i="0" u="none" strike="noStrike" cap="none">
                        <a:solidFill>
                          <a:srgbClr val="FFFFFF"/>
                        </a:solidFill>
                        <a:latin typeface="Arial"/>
                        <a:ea typeface="Arial"/>
                        <a:cs typeface="Arial"/>
                        <a:sym typeface="Arial"/>
                      </a:endParaRPr>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r>
                        <a:rPr lang="no-NO" sz="1300" b="1" i="0" u="none" strike="noStrike" cap="none">
                          <a:solidFill>
                            <a:srgbClr val="FFFFFF"/>
                          </a:solidFill>
                          <a:latin typeface="Arial"/>
                          <a:ea typeface="Arial"/>
                          <a:cs typeface="Arial"/>
                          <a:sym typeface="Arial"/>
                        </a:rPr>
                        <a:t>Oppdragstaker </a:t>
                      </a:r>
                      <a:endParaRPr sz="1700" b="1" i="0" u="none" strike="noStrike" cap="none">
                        <a:solidFill>
                          <a:srgbClr val="FFFFFF"/>
                        </a:solidFill>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r>
                        <a:rPr lang="no-NO" sz="1300" b="1" i="0" u="none" strike="noStrike" cap="none">
                          <a:solidFill>
                            <a:srgbClr val="FFFFFF"/>
                          </a:solidFill>
                          <a:latin typeface="Arial"/>
                          <a:ea typeface="Arial"/>
                          <a:cs typeface="Arial"/>
                          <a:sym typeface="Arial"/>
                        </a:rPr>
                        <a:t>Arbeidstaker</a:t>
                      </a:r>
                      <a:endParaRPr sz="1700" b="1" i="0" u="none" strike="noStrike" cap="none">
                        <a:solidFill>
                          <a:srgbClr val="FFFFFF"/>
                        </a:solidFill>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513975">
                <a:tc>
                  <a:txBody>
                    <a:bodyPr/>
                    <a:lstStyle/>
                    <a:p>
                      <a:pPr marL="0" marR="0" lvl="0" indent="0" algn="l"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Sykelønn fra universitetet</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Nei</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7150">
                <a:tc>
                  <a:txBody>
                    <a:bodyPr/>
                    <a:lstStyle/>
                    <a:p>
                      <a:pPr marL="0" marR="0" lvl="0" indent="0" algn="l"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Feriepenger</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Nei</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46800">
                <a:tc>
                  <a:txBody>
                    <a:bodyPr/>
                    <a:lstStyle/>
                    <a:p>
                      <a:pPr marL="0" marR="0" lvl="0" indent="0" algn="l"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Skatteplikt i forbindelse med utbetaling av arbeidsinntekten</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5475">
                <a:tc>
                  <a:txBody>
                    <a:bodyPr/>
                    <a:lstStyle/>
                    <a:p>
                      <a:pPr marL="0" marR="0" lvl="0" indent="0" algn="l"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Pensjonspremie SPK</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Nei</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7150">
                <a:tc>
                  <a:txBody>
                    <a:bodyPr/>
                    <a:lstStyle/>
                    <a:p>
                      <a:pPr marL="0" marR="0" lvl="0" indent="0" algn="l"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Arbeidsgiveravgift</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587" name="Google Shape;587;gffbb0fa14a_1_325"/>
          <p:cNvSpPr txBox="1"/>
          <p:nvPr/>
        </p:nvSpPr>
        <p:spPr>
          <a:xfrm>
            <a:off x="210950" y="1576075"/>
            <a:ext cx="3819900" cy="3155400"/>
          </a:xfrm>
          <a:prstGeom prst="rect">
            <a:avLst/>
          </a:prstGeom>
          <a:solidFill>
            <a:srgbClr val="B6C8E9">
              <a:alpha val="29409"/>
            </a:srgbClr>
          </a:solidFill>
          <a:ln>
            <a:noFill/>
          </a:ln>
        </p:spPr>
        <p:txBody>
          <a:bodyPr spcFirstLastPara="1" wrap="square" lIns="91425" tIns="45700" rIns="91425" bIns="45700" anchor="ctr" anchorCtr="0">
            <a:spAutoFit/>
          </a:bodyPr>
          <a:lstStyle/>
          <a:p>
            <a:pPr marL="0" lvl="0" indent="0" algn="l" rtl="0">
              <a:lnSpc>
                <a:spcPct val="150000"/>
              </a:lnSpc>
              <a:spcBef>
                <a:spcPts val="0"/>
              </a:spcBef>
              <a:spcAft>
                <a:spcPts val="0"/>
              </a:spcAft>
              <a:buNone/>
            </a:pPr>
            <a:r>
              <a:rPr lang="no-NO">
                <a:solidFill>
                  <a:srgbClr val="000000"/>
                </a:solidFill>
              </a:rPr>
              <a:t>I forbindelse med inngåelse av kontrakter i ToA-løsningen er det viktig å vite forskjellen mellom en </a:t>
            </a:r>
            <a:r>
              <a:rPr lang="no-NO" b="1">
                <a:solidFill>
                  <a:srgbClr val="000000"/>
                </a:solidFill>
              </a:rPr>
              <a:t>oppdragstaker </a:t>
            </a:r>
            <a:r>
              <a:rPr lang="no-NO">
                <a:solidFill>
                  <a:srgbClr val="000000"/>
                </a:solidFill>
              </a:rPr>
              <a:t>og en </a:t>
            </a:r>
            <a:r>
              <a:rPr lang="no-NO" b="1">
                <a:solidFill>
                  <a:srgbClr val="000000"/>
                </a:solidFill>
              </a:rPr>
              <a:t>arbeidstaker </a:t>
            </a:r>
            <a:r>
              <a:rPr lang="no-NO">
                <a:solidFill>
                  <a:srgbClr val="000000"/>
                </a:solidFill>
              </a:rPr>
              <a:t>(time- og månedslønnede). Dette er fordi valget blant annet har betydning for hvilke rettigheter og plikter som knyttes til disse. Oversikten til høyre viser noen av de viktigste rettighetene og pliktene knyttet til arbeidsforholdene.</a:t>
            </a:r>
            <a:endParaRPr sz="2600"/>
          </a:p>
          <a:p>
            <a:pPr marL="0" lvl="0" indent="0" algn="l" rtl="0">
              <a:lnSpc>
                <a:spcPct val="150000"/>
              </a:lnSpc>
              <a:spcBef>
                <a:spcPts val="0"/>
              </a:spcBef>
              <a:spcAft>
                <a:spcPts val="0"/>
              </a:spcAft>
              <a:buNone/>
            </a:pPr>
            <a:endParaRPr sz="1000"/>
          </a:p>
        </p:txBody>
      </p:sp>
      <p:sp>
        <p:nvSpPr>
          <p:cNvPr id="588" name="Google Shape;588;gffbb0fa14a_1_325"/>
          <p:cNvSpPr txBox="1"/>
          <p:nvPr/>
        </p:nvSpPr>
        <p:spPr>
          <a:xfrm>
            <a:off x="210950" y="406450"/>
            <a:ext cx="7839000" cy="71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Type kontrakt avgjør rettigheter og plikter knyttet til arbeidsforhold</a:t>
            </a:r>
            <a:endParaRPr sz="2700">
              <a:solidFill>
                <a:schemeClr val="dk2"/>
              </a:solidFill>
            </a:endParaRPr>
          </a:p>
        </p:txBody>
      </p:sp>
      <p:sp>
        <p:nvSpPr>
          <p:cNvPr id="6" name="TextBox 5">
            <a:extLst>
              <a:ext uri="{FF2B5EF4-FFF2-40B4-BE49-F238E27FC236}">
                <a16:creationId xmlns:a16="http://schemas.microsoft.com/office/drawing/2014/main" id="{107B8486-A12F-4A74-9258-2055864A7382}"/>
              </a:ext>
            </a:extLst>
          </p:cNvPr>
          <p:cNvSpPr txBox="1"/>
          <p:nvPr/>
        </p:nvSpPr>
        <p:spPr>
          <a:xfrm>
            <a:off x="4130450" y="4731475"/>
            <a:ext cx="4572000" cy="338554"/>
          </a:xfrm>
          <a:prstGeom prst="rect">
            <a:avLst/>
          </a:prstGeom>
          <a:noFill/>
        </p:spPr>
        <p:txBody>
          <a:bodyPr wrap="square">
            <a:spAutoFit/>
          </a:bodyPr>
          <a:lstStyle/>
          <a:p>
            <a:pPr algn="l" rtl="0" fontAlgn="base">
              <a:buFont typeface="Arial" panose="020B0604020202020204" pitchFamily="34" charset="0"/>
              <a:buChar char="•"/>
            </a:pPr>
            <a:r>
              <a:rPr lang="nb-NO" sz="800" b="0" i="0" u="none" strike="noStrike" dirty="0">
                <a:solidFill>
                  <a:srgbClr val="000000"/>
                </a:solidFill>
                <a:effectLst/>
                <a:latin typeface="Arial" panose="020B0604020202020204" pitchFamily="34" charset="0"/>
              </a:rPr>
              <a:t>Timelønnete opptjener ikke pensjon </a:t>
            </a:r>
            <a:r>
              <a:rPr lang="nb-NO" sz="800" dirty="0">
                <a:latin typeface="Arial" panose="020B0604020202020204" pitchFamily="34" charset="0"/>
              </a:rPr>
              <a:t>dersom</a:t>
            </a:r>
            <a:r>
              <a:rPr lang="nb-NO" sz="800" b="0" i="0" u="none" strike="noStrike" dirty="0">
                <a:solidFill>
                  <a:srgbClr val="000000"/>
                </a:solidFill>
                <a:effectLst/>
                <a:latin typeface="Arial" panose="020B0604020202020204" pitchFamily="34" charset="0"/>
              </a:rPr>
              <a:t> de har timer tilsvarende under 20% stiling</a:t>
            </a:r>
            <a:r>
              <a:rPr lang="nb-NO" sz="800" b="0" i="0" dirty="0">
                <a:solidFill>
                  <a:srgbClr val="000000"/>
                </a:solidFill>
                <a:effectLst/>
                <a:latin typeface="Arial" panose="020B0604020202020204" pitchFamily="34" charset="0"/>
              </a:rPr>
              <a:t> </a:t>
            </a:r>
          </a:p>
          <a:p>
            <a:pPr algn="l" rtl="0" fontAlgn="base">
              <a:buFont typeface="Arial" panose="020B0604020202020204" pitchFamily="34" charset="0"/>
              <a:buChar char="•"/>
            </a:pPr>
            <a:r>
              <a:rPr lang="nb-NO" sz="800" b="0" i="0" u="none" strike="noStrike" dirty="0">
                <a:solidFill>
                  <a:srgbClr val="000000"/>
                </a:solidFill>
                <a:effectLst/>
                <a:latin typeface="Arial" panose="020B0604020202020204" pitchFamily="34" charset="0"/>
              </a:rPr>
              <a:t>Alderspensjonister meldes ikke inn til SPK</a:t>
            </a:r>
            <a:r>
              <a:rPr lang="nb-NO" sz="800" b="0" i="0" dirty="0">
                <a:solidFill>
                  <a:srgbClr val="000000"/>
                </a:solidFill>
                <a:effectLst/>
                <a:latin typeface="Arial" panose="020B0604020202020204"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157cd871321_0_8"/>
          <p:cNvSpPr txBox="1">
            <a:spLocks noGrp="1"/>
          </p:cNvSpPr>
          <p:nvPr>
            <p:ph type="title"/>
          </p:nvPr>
        </p:nvSpPr>
        <p:spPr>
          <a:xfrm>
            <a:off x="457200" y="298339"/>
            <a:ext cx="7615500" cy="556200"/>
          </a:xfrm>
          <a:prstGeom prst="rect">
            <a:avLst/>
          </a:prstGeom>
          <a:noFill/>
          <a:ln>
            <a:noFill/>
          </a:ln>
        </p:spPr>
        <p:txBody>
          <a:bodyPr spcFirstLastPara="1" wrap="square" lIns="90000" tIns="46800" rIns="90000" bIns="46800" anchor="t" anchorCtr="0">
            <a:spAutoFit/>
          </a:bodyPr>
          <a:lstStyle/>
          <a:p>
            <a:pPr marL="0" lvl="0" indent="0" algn="l" rtl="0">
              <a:lnSpc>
                <a:spcPct val="100000"/>
              </a:lnSpc>
              <a:spcBef>
                <a:spcPts val="0"/>
              </a:spcBef>
              <a:spcAft>
                <a:spcPts val="0"/>
              </a:spcAft>
              <a:buSzPts val="1800"/>
              <a:buNone/>
            </a:pPr>
            <a:r>
              <a:rPr lang="no-NO" sz="3000" b="0">
                <a:solidFill>
                  <a:schemeClr val="dk2"/>
                </a:solidFill>
              </a:rPr>
              <a:t>Agenda</a:t>
            </a:r>
            <a:endParaRPr sz="3000" b="0">
              <a:solidFill>
                <a:schemeClr val="dk2"/>
              </a:solidFill>
            </a:endParaRPr>
          </a:p>
        </p:txBody>
      </p:sp>
      <p:graphicFrame>
        <p:nvGraphicFramePr>
          <p:cNvPr id="75" name="Google Shape;75;g157cd871321_0_8"/>
          <p:cNvGraphicFramePr/>
          <p:nvPr>
            <p:extLst>
              <p:ext uri="{D42A27DB-BD31-4B8C-83A1-F6EECF244321}">
                <p14:modId xmlns:p14="http://schemas.microsoft.com/office/powerpoint/2010/main" val="2032512529"/>
              </p:ext>
            </p:extLst>
          </p:nvPr>
        </p:nvGraphicFramePr>
        <p:xfrm>
          <a:off x="457198" y="1021502"/>
          <a:ext cx="6832550" cy="3866500"/>
        </p:xfrm>
        <a:graphic>
          <a:graphicData uri="http://schemas.openxmlformats.org/drawingml/2006/table">
            <a:tbl>
              <a:tblPr firstRow="1" bandRow="1">
                <a:noFill/>
                <a:tableStyleId>{55029C76-8D77-45CF-A20A-C5378D615531}</a:tableStyleId>
              </a:tblPr>
              <a:tblGrid>
                <a:gridCol w="778025">
                  <a:extLst>
                    <a:ext uri="{9D8B030D-6E8A-4147-A177-3AD203B41FA5}">
                      <a16:colId xmlns:a16="http://schemas.microsoft.com/office/drawing/2014/main" val="20000"/>
                    </a:ext>
                  </a:extLst>
                </a:gridCol>
                <a:gridCol w="6054525">
                  <a:extLst>
                    <a:ext uri="{9D8B030D-6E8A-4147-A177-3AD203B41FA5}">
                      <a16:colId xmlns:a16="http://schemas.microsoft.com/office/drawing/2014/main" val="20001"/>
                    </a:ext>
                  </a:extLst>
                </a:gridCol>
              </a:tblGrid>
              <a:tr h="570550">
                <a:tc>
                  <a:txBody>
                    <a:bodyPr/>
                    <a:lstStyle/>
                    <a:p>
                      <a:pPr marL="0" marR="0" lvl="0" indent="0" algn="ctr" rtl="0">
                        <a:lnSpc>
                          <a:spcPct val="100000"/>
                        </a:lnSpc>
                        <a:spcBef>
                          <a:spcPts val="0"/>
                        </a:spcBef>
                        <a:spcAft>
                          <a:spcPts val="0"/>
                        </a:spcAft>
                        <a:buClr>
                          <a:srgbClr val="000000"/>
                        </a:buClr>
                        <a:buSzPts val="1900"/>
                        <a:buFont typeface="Arial"/>
                        <a:buNone/>
                      </a:pPr>
                      <a:r>
                        <a:rPr lang="no-NO" sz="2000" b="0" i="1" u="none" strike="noStrike" cap="none">
                          <a:solidFill>
                            <a:srgbClr val="BBAC76"/>
                          </a:solidFill>
                        </a:rPr>
                        <a:t>1</a:t>
                      </a:r>
                      <a:endParaRPr sz="2000" b="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19050" cap="flat" cmpd="sng">
                      <a:solidFill>
                        <a:srgbClr val="4D4D4D">
                          <a:alpha val="0"/>
                        </a:srgbClr>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FFFFFF"/>
                        </a:buClr>
                        <a:buSzPts val="1900"/>
                        <a:buFont typeface="Georgia"/>
                        <a:buNone/>
                      </a:pPr>
                      <a:r>
                        <a:rPr lang="no-NO" sz="1300" b="0" i="1">
                          <a:solidFill>
                            <a:srgbClr val="000000"/>
                          </a:solidFill>
                        </a:rPr>
                        <a:t>Introduksjon til BOTT og Tilsetting og Arbeidskontrakt (ToA-løsningen)</a:t>
                      </a:r>
                      <a:endParaRPr sz="1300" b="0" i="1">
                        <a:solidFill>
                          <a:srgbClr val="000000"/>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19050" cap="flat" cmpd="sng">
                      <a:solidFill>
                        <a:srgbClr val="4D4D4D">
                          <a:alpha val="0"/>
                        </a:srgbClr>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0"/>
                  </a:ext>
                </a:extLst>
              </a:tr>
              <a:tr h="470850">
                <a:tc>
                  <a:txBody>
                    <a:bodyPr/>
                    <a:lstStyle/>
                    <a:p>
                      <a:pPr marL="0" marR="0" lvl="0" indent="0" algn="ctr" rtl="0">
                        <a:lnSpc>
                          <a:spcPct val="100000"/>
                        </a:lnSpc>
                        <a:spcBef>
                          <a:spcPts val="0"/>
                        </a:spcBef>
                        <a:spcAft>
                          <a:spcPts val="0"/>
                        </a:spcAft>
                        <a:buClr>
                          <a:srgbClr val="000000"/>
                        </a:buClr>
                        <a:buSzPts val="2000"/>
                        <a:buFont typeface="Arial"/>
                        <a:buNone/>
                      </a:pPr>
                      <a:r>
                        <a:rPr lang="no-NO" sz="2000" i="1" u="none" strike="noStrike" cap="none">
                          <a:solidFill>
                            <a:srgbClr val="BBAC76"/>
                          </a:solidFill>
                        </a:rPr>
                        <a:t>2</a:t>
                      </a:r>
                      <a:endParaRPr sz="200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FFFFFF"/>
                        </a:buClr>
                        <a:buSzPts val="1900"/>
                        <a:buFont typeface="Georgia"/>
                        <a:buNone/>
                      </a:pPr>
                      <a:r>
                        <a:rPr lang="no-NO" sz="1300" i="1" err="1"/>
                        <a:t>Rolleoversikt</a:t>
                      </a:r>
                      <a:endParaRPr sz="1000" b="0" i="1" u="none" strike="noStrike" cap="none">
                        <a:solidFill>
                          <a:srgbClr val="000000"/>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1"/>
                  </a:ext>
                </a:extLst>
              </a:tr>
              <a:tr h="470850">
                <a:tc>
                  <a:txBody>
                    <a:bodyPr/>
                    <a:lstStyle/>
                    <a:p>
                      <a:pPr marL="0" marR="0" lvl="0" indent="0" algn="ctr" rtl="0">
                        <a:lnSpc>
                          <a:spcPct val="100000"/>
                        </a:lnSpc>
                        <a:spcBef>
                          <a:spcPts val="0"/>
                        </a:spcBef>
                        <a:spcAft>
                          <a:spcPts val="0"/>
                        </a:spcAft>
                        <a:buClr>
                          <a:srgbClr val="000000"/>
                        </a:buClr>
                        <a:buSzPts val="1900"/>
                        <a:buFont typeface="Arial"/>
                        <a:buNone/>
                      </a:pPr>
                      <a:r>
                        <a:rPr lang="no-NO" sz="2000" i="1" u="none" strike="noStrike" cap="none">
                          <a:solidFill>
                            <a:srgbClr val="BBAC76"/>
                          </a:solidFill>
                        </a:rPr>
                        <a:t>3</a:t>
                      </a:r>
                      <a:endParaRPr sz="200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lvl="0" indent="0" algn="l" rtl="0">
                        <a:spcBef>
                          <a:spcPts val="0"/>
                        </a:spcBef>
                        <a:spcAft>
                          <a:spcPts val="0"/>
                        </a:spcAft>
                        <a:buNone/>
                      </a:pPr>
                      <a:r>
                        <a:rPr lang="no-NO" i="1" err="1"/>
                        <a:t>Prosessen</a:t>
                      </a:r>
                      <a:endParaRPr i="1"/>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2"/>
                  </a:ext>
                </a:extLst>
              </a:tr>
              <a:tr h="470850">
                <a:tc>
                  <a:txBody>
                    <a:bodyPr/>
                    <a:lstStyle/>
                    <a:p>
                      <a:pPr marL="0" marR="0" lvl="0" indent="0" algn="ctr" rtl="0">
                        <a:lnSpc>
                          <a:spcPct val="100000"/>
                        </a:lnSpc>
                        <a:spcBef>
                          <a:spcPts val="0"/>
                        </a:spcBef>
                        <a:spcAft>
                          <a:spcPts val="0"/>
                        </a:spcAft>
                        <a:buClr>
                          <a:srgbClr val="000000"/>
                        </a:buClr>
                        <a:buSzPts val="1900"/>
                        <a:buFont typeface="Arial"/>
                        <a:buNone/>
                      </a:pPr>
                      <a:r>
                        <a:rPr lang="no-NO" sz="2000" i="1" u="none" strike="noStrike" cap="none">
                          <a:solidFill>
                            <a:srgbClr val="BBAC76"/>
                          </a:solidFill>
                        </a:rPr>
                        <a:t>4</a:t>
                      </a:r>
                      <a:endParaRPr sz="200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no-NO" i="1" err="1">
                          <a:solidFill>
                            <a:schemeClr val="dk1"/>
                          </a:solidFill>
                        </a:rPr>
                        <a:t>Veiledning</a:t>
                      </a:r>
                      <a:r>
                        <a:rPr lang="no-NO" i="1">
                          <a:solidFill>
                            <a:schemeClr val="dk1"/>
                          </a:solidFill>
                        </a:rPr>
                        <a:t> for </a:t>
                      </a:r>
                      <a:r>
                        <a:rPr lang="no-NO" i="1" err="1">
                          <a:solidFill>
                            <a:schemeClr val="dk1"/>
                          </a:solidFill>
                        </a:rPr>
                        <a:t>valg</a:t>
                      </a:r>
                      <a:r>
                        <a:rPr lang="no-NO" i="1">
                          <a:solidFill>
                            <a:schemeClr val="dk1"/>
                          </a:solidFill>
                        </a:rPr>
                        <a:t> av type </a:t>
                      </a:r>
                      <a:r>
                        <a:rPr lang="no-NO" i="1" err="1">
                          <a:solidFill>
                            <a:schemeClr val="dk1"/>
                          </a:solidFill>
                        </a:rPr>
                        <a:t>kontrakt</a:t>
                      </a:r>
                      <a:endParaRPr i="1"/>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3"/>
                  </a:ext>
                </a:extLst>
              </a:tr>
              <a:tr h="470850">
                <a:tc>
                  <a:txBody>
                    <a:bodyPr/>
                    <a:lstStyle/>
                    <a:p>
                      <a:pPr marL="0" marR="0" lvl="0" indent="0" algn="ctr" rtl="0">
                        <a:lnSpc>
                          <a:spcPct val="100000"/>
                        </a:lnSpc>
                        <a:spcBef>
                          <a:spcPts val="0"/>
                        </a:spcBef>
                        <a:spcAft>
                          <a:spcPts val="0"/>
                        </a:spcAft>
                        <a:buClr>
                          <a:srgbClr val="000000"/>
                        </a:buClr>
                        <a:buSzPts val="1900"/>
                        <a:buFont typeface="Arial"/>
                        <a:buNone/>
                      </a:pPr>
                      <a:r>
                        <a:rPr lang="no-NO" sz="2000" i="1" u="none" strike="noStrike" cap="none">
                          <a:solidFill>
                            <a:srgbClr val="BBAC76"/>
                          </a:solidFill>
                        </a:rPr>
                        <a:t>5</a:t>
                      </a:r>
                      <a:endParaRPr sz="200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lvl="0" indent="0" algn="l" rtl="0">
                        <a:spcBef>
                          <a:spcPts val="0"/>
                        </a:spcBef>
                        <a:spcAft>
                          <a:spcPts val="0"/>
                        </a:spcAft>
                        <a:buNone/>
                      </a:pPr>
                      <a:r>
                        <a:rPr lang="no-NO" i="1" err="1"/>
                        <a:t>Gjennomgang</a:t>
                      </a:r>
                      <a:r>
                        <a:rPr lang="no-NO" i="1"/>
                        <a:t> av </a:t>
                      </a:r>
                      <a:r>
                        <a:rPr lang="no-NO" i="1" err="1"/>
                        <a:t>kontraktstyper</a:t>
                      </a:r>
                      <a:r>
                        <a:rPr lang="no-NO" i="1"/>
                        <a:t> </a:t>
                      </a:r>
                      <a:r>
                        <a:rPr lang="no-NO" i="1" err="1"/>
                        <a:t>og</a:t>
                      </a:r>
                      <a:r>
                        <a:rPr lang="no-NO" i="1"/>
                        <a:t> </a:t>
                      </a:r>
                      <a:r>
                        <a:rPr lang="no-NO" i="1" err="1"/>
                        <a:t>satser</a:t>
                      </a:r>
                      <a:endParaRPr i="1"/>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4"/>
                  </a:ext>
                </a:extLst>
              </a:tr>
              <a:tr h="470850">
                <a:tc>
                  <a:txBody>
                    <a:bodyPr/>
                    <a:lstStyle/>
                    <a:p>
                      <a:pPr marL="0" marR="0" lvl="0" indent="0" algn="ctr" rtl="0">
                        <a:lnSpc>
                          <a:spcPct val="100000"/>
                        </a:lnSpc>
                        <a:spcBef>
                          <a:spcPts val="0"/>
                        </a:spcBef>
                        <a:spcAft>
                          <a:spcPts val="0"/>
                        </a:spcAft>
                        <a:buClr>
                          <a:srgbClr val="000000"/>
                        </a:buClr>
                        <a:buSzPts val="2000"/>
                        <a:buFont typeface="Arial"/>
                        <a:buNone/>
                      </a:pPr>
                      <a:r>
                        <a:rPr lang="no-NO" sz="2000" i="1" u="none" strike="noStrike" cap="none">
                          <a:solidFill>
                            <a:srgbClr val="BBAC76"/>
                          </a:solidFill>
                        </a:rPr>
                        <a:t>6</a:t>
                      </a:r>
                      <a:endParaRPr sz="200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lvl="0" indent="0" algn="l" rtl="0">
                        <a:spcBef>
                          <a:spcPts val="0"/>
                        </a:spcBef>
                        <a:spcAft>
                          <a:spcPts val="0"/>
                        </a:spcAft>
                        <a:buNone/>
                      </a:pPr>
                      <a:r>
                        <a:rPr lang="no-NO" i="1" err="1"/>
                        <a:t>Informasjon</a:t>
                      </a:r>
                      <a:r>
                        <a:rPr lang="no-NO" i="1"/>
                        <a:t> </a:t>
                      </a:r>
                      <a:r>
                        <a:rPr lang="no-NO" i="1" err="1"/>
                        <a:t>som</a:t>
                      </a:r>
                      <a:r>
                        <a:rPr lang="no-NO" i="1"/>
                        <a:t> </a:t>
                      </a:r>
                      <a:r>
                        <a:rPr lang="no-NO" i="1" err="1"/>
                        <a:t>må</a:t>
                      </a:r>
                      <a:r>
                        <a:rPr lang="no-NO" i="1"/>
                        <a:t> </a:t>
                      </a:r>
                      <a:r>
                        <a:rPr lang="no-NO" i="1" err="1"/>
                        <a:t>være</a:t>
                      </a:r>
                      <a:r>
                        <a:rPr lang="no-NO" i="1"/>
                        <a:t> </a:t>
                      </a:r>
                      <a:r>
                        <a:rPr lang="no-NO" i="1" err="1"/>
                        <a:t>på</a:t>
                      </a:r>
                      <a:r>
                        <a:rPr lang="no-NO" i="1"/>
                        <a:t> </a:t>
                      </a:r>
                      <a:r>
                        <a:rPr lang="no-NO" i="1" err="1"/>
                        <a:t>plass</a:t>
                      </a:r>
                      <a:r>
                        <a:rPr lang="no-NO" i="1"/>
                        <a:t> </a:t>
                      </a:r>
                      <a:r>
                        <a:rPr lang="no-NO" i="1" err="1"/>
                        <a:t>før</a:t>
                      </a:r>
                      <a:r>
                        <a:rPr lang="no-NO" i="1"/>
                        <a:t> </a:t>
                      </a:r>
                      <a:r>
                        <a:rPr lang="no-NO" i="1" err="1"/>
                        <a:t>bestilling</a:t>
                      </a:r>
                      <a:r>
                        <a:rPr lang="no-NO" i="1"/>
                        <a:t> </a:t>
                      </a:r>
                      <a:r>
                        <a:rPr lang="no-NO" i="1" err="1"/>
                        <a:t>kan</a:t>
                      </a:r>
                      <a:r>
                        <a:rPr lang="no-NO" i="1"/>
                        <a:t> </a:t>
                      </a:r>
                      <a:r>
                        <a:rPr lang="no-NO" i="1" err="1"/>
                        <a:t>opprettes</a:t>
                      </a:r>
                      <a:endParaRPr i="1" err="1"/>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5"/>
                  </a:ext>
                </a:extLst>
              </a:tr>
              <a:tr h="470850">
                <a:tc>
                  <a:txBody>
                    <a:bodyPr/>
                    <a:lstStyle/>
                    <a:p>
                      <a:pPr marL="0" marR="0" lvl="0" indent="0" algn="ctr" rtl="0">
                        <a:lnSpc>
                          <a:spcPct val="100000"/>
                        </a:lnSpc>
                        <a:spcBef>
                          <a:spcPts val="0"/>
                        </a:spcBef>
                        <a:spcAft>
                          <a:spcPts val="0"/>
                        </a:spcAft>
                        <a:buNone/>
                      </a:pPr>
                      <a:r>
                        <a:rPr lang="no-NO" sz="2000" i="1">
                          <a:solidFill>
                            <a:srgbClr val="BBAC76"/>
                          </a:solidFill>
                        </a:rPr>
                        <a:t>7</a:t>
                      </a:r>
                      <a:endParaRPr sz="200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lvl="0" indent="0" algn="l" rtl="0">
                        <a:spcBef>
                          <a:spcPts val="0"/>
                        </a:spcBef>
                        <a:spcAft>
                          <a:spcPts val="0"/>
                        </a:spcAft>
                        <a:buNone/>
                      </a:pPr>
                      <a:r>
                        <a:rPr lang="no-NO" i="1" err="1"/>
                        <a:t>Prosessen</a:t>
                      </a:r>
                      <a:r>
                        <a:rPr lang="no-NO" i="1"/>
                        <a:t> for den </a:t>
                      </a:r>
                      <a:r>
                        <a:rPr lang="no-NO" i="1" err="1"/>
                        <a:t>som</a:t>
                      </a:r>
                      <a:r>
                        <a:rPr lang="no-NO" i="1"/>
                        <a:t> </a:t>
                      </a:r>
                      <a:r>
                        <a:rPr lang="no-NO" i="1" err="1"/>
                        <a:t>mottar</a:t>
                      </a:r>
                      <a:r>
                        <a:rPr lang="no-NO" i="1"/>
                        <a:t> </a:t>
                      </a:r>
                      <a:r>
                        <a:rPr lang="no-NO" i="1" err="1"/>
                        <a:t>kontrakt</a:t>
                      </a:r>
                      <a:r>
                        <a:rPr lang="no-NO" i="1"/>
                        <a:t> </a:t>
                      </a:r>
                      <a:r>
                        <a:rPr lang="no-NO" i="1" err="1"/>
                        <a:t>til</a:t>
                      </a:r>
                      <a:r>
                        <a:rPr lang="no-NO" i="1"/>
                        <a:t> </a:t>
                      </a:r>
                      <a:r>
                        <a:rPr lang="no-NO" i="1" err="1"/>
                        <a:t>signering</a:t>
                      </a:r>
                      <a:endParaRPr i="1" err="1"/>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6"/>
                  </a:ext>
                </a:extLst>
              </a:tr>
              <a:tr h="470850">
                <a:tc>
                  <a:txBody>
                    <a:bodyPr/>
                    <a:lstStyle/>
                    <a:p>
                      <a:pPr marL="0" marR="0" lvl="0" indent="0" algn="ctr" rtl="0">
                        <a:lnSpc>
                          <a:spcPct val="100000"/>
                        </a:lnSpc>
                        <a:spcBef>
                          <a:spcPts val="0"/>
                        </a:spcBef>
                        <a:spcAft>
                          <a:spcPts val="0"/>
                        </a:spcAft>
                        <a:buNone/>
                      </a:pPr>
                      <a:r>
                        <a:rPr lang="no-NO" sz="2000" i="1">
                          <a:solidFill>
                            <a:srgbClr val="BBAC76"/>
                          </a:solidFill>
                        </a:rPr>
                        <a:t>8</a:t>
                      </a:r>
                      <a:endParaRPr sz="2000" i="1">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lvl="0" indent="0" algn="l" rtl="0">
                        <a:spcBef>
                          <a:spcPts val="0"/>
                        </a:spcBef>
                        <a:spcAft>
                          <a:spcPts val="0"/>
                        </a:spcAft>
                        <a:buNone/>
                      </a:pPr>
                      <a:r>
                        <a:rPr lang="no-NO" i="1"/>
                        <a:t>Annen nyttig informasjon</a:t>
                      </a:r>
                      <a:endParaRPr i="1"/>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ffbb0fa14a_1_394"/>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Gjennomgang av kontraktstyper</a:t>
            </a:r>
            <a:endParaRPr b="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1949dab35d1_0_45"/>
          <p:cNvSpPr txBox="1"/>
          <p:nvPr/>
        </p:nvSpPr>
        <p:spPr>
          <a:xfrm>
            <a:off x="212378" y="330151"/>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b-NO" sz="270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Du skal bestille oppdrag- eller timekontrakter</a:t>
            </a:r>
            <a:endParaRPr lang="nb-NO" sz="2700">
              <a:solidFill>
                <a:schemeClr val="dk2"/>
              </a:solidFill>
            </a:endParaRPr>
          </a:p>
        </p:txBody>
      </p:sp>
      <p:sp>
        <p:nvSpPr>
          <p:cNvPr id="473" name="Google Shape;473;g1949dab35d1_0_45"/>
          <p:cNvSpPr/>
          <p:nvPr/>
        </p:nvSpPr>
        <p:spPr>
          <a:xfrm>
            <a:off x="700750" y="1189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9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Oppdragskontrakt</a:t>
            </a:r>
            <a:endParaRPr sz="1600" b="1" i="0" u="none" strike="noStrike" cap="none">
              <a:solidFill>
                <a:schemeClr val="dk2"/>
              </a:solidFill>
              <a:latin typeface="Arial"/>
              <a:ea typeface="Arial"/>
              <a:cs typeface="Arial"/>
              <a:sym typeface="Arial"/>
            </a:endParaRPr>
          </a:p>
        </p:txBody>
      </p:sp>
      <p:sp>
        <p:nvSpPr>
          <p:cNvPr id="474" name="Google Shape;474;g1949dab35d1_0_45"/>
          <p:cNvSpPr/>
          <p:nvPr/>
        </p:nvSpPr>
        <p:spPr>
          <a:xfrm>
            <a:off x="4335225" y="1190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a:solidFill>
                <a:srgbClr val="32756D"/>
              </a:solidFill>
            </a:endParaRPr>
          </a:p>
          <a:p>
            <a:pPr marL="0" marR="0" lvl="0" indent="0" algn="l" rtl="0">
              <a:lnSpc>
                <a:spcPct val="100000"/>
              </a:lnSpc>
              <a:spcBef>
                <a:spcPts val="0"/>
              </a:spcBef>
              <a:spcAft>
                <a:spcPts val="0"/>
              </a:spcAft>
              <a:buNone/>
            </a:pPr>
            <a:endParaRPr sz="900" b="1">
              <a:solidFill>
                <a:srgbClr val="32756D"/>
              </a:solidFil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Timekontrakt</a:t>
            </a:r>
            <a:endParaRPr sz="1600" b="1"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p:txBody>
      </p:sp>
      <p:grpSp>
        <p:nvGrpSpPr>
          <p:cNvPr id="475" name="Google Shape;475;g1949dab35d1_0_45"/>
          <p:cNvGrpSpPr/>
          <p:nvPr/>
        </p:nvGrpSpPr>
        <p:grpSpPr>
          <a:xfrm>
            <a:off x="5918127" y="1337395"/>
            <a:ext cx="288261" cy="288261"/>
            <a:chOff x="3488815" y="2468327"/>
            <a:chExt cx="293455" cy="293455"/>
          </a:xfrm>
        </p:grpSpPr>
        <p:sp>
          <p:nvSpPr>
            <p:cNvPr id="476" name="Google Shape;476;g1949dab35d1_0_45"/>
            <p:cNvSpPr/>
            <p:nvPr/>
          </p:nvSpPr>
          <p:spPr>
            <a:xfrm>
              <a:off x="3488815" y="2468327"/>
              <a:ext cx="293455" cy="293455"/>
            </a:xfrm>
            <a:custGeom>
              <a:avLst/>
              <a:gdLst/>
              <a:ahLst/>
              <a:cxnLst/>
              <a:rect l="l" t="t" r="r" b="b"/>
              <a:pathLst>
                <a:path w="955" h="955" extrusionOk="0">
                  <a:moveTo>
                    <a:pt x="477" y="32"/>
                  </a:moveTo>
                  <a:cubicBezTo>
                    <a:pt x="720" y="32"/>
                    <a:pt x="923" y="232"/>
                    <a:pt x="923" y="477"/>
                  </a:cubicBezTo>
                  <a:cubicBezTo>
                    <a:pt x="923" y="720"/>
                    <a:pt x="720" y="923"/>
                    <a:pt x="477" y="923"/>
                  </a:cubicBezTo>
                  <a:cubicBezTo>
                    <a:pt x="232" y="923"/>
                    <a:pt x="32" y="720"/>
                    <a:pt x="32" y="477"/>
                  </a:cubicBezTo>
                  <a:cubicBezTo>
                    <a:pt x="32" y="232"/>
                    <a:pt x="232" y="32"/>
                    <a:pt x="477" y="32"/>
                  </a:cubicBezTo>
                  <a:close/>
                  <a:moveTo>
                    <a:pt x="477" y="0"/>
                  </a:moveTo>
                  <a:cubicBezTo>
                    <a:pt x="214" y="0"/>
                    <a:pt x="0" y="214"/>
                    <a:pt x="0" y="477"/>
                  </a:cubicBezTo>
                  <a:cubicBezTo>
                    <a:pt x="0" y="741"/>
                    <a:pt x="214" y="954"/>
                    <a:pt x="477" y="954"/>
                  </a:cubicBezTo>
                  <a:cubicBezTo>
                    <a:pt x="741" y="954"/>
                    <a:pt x="954" y="741"/>
                    <a:pt x="954" y="477"/>
                  </a:cubicBezTo>
                  <a:cubicBezTo>
                    <a:pt x="954" y="214"/>
                    <a:pt x="741" y="0"/>
                    <a:pt x="4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77" name="Google Shape;477;g1949dab35d1_0_45"/>
            <p:cNvSpPr/>
            <p:nvPr/>
          </p:nvSpPr>
          <p:spPr>
            <a:xfrm>
              <a:off x="3630472" y="2506430"/>
              <a:ext cx="69139" cy="171156"/>
            </a:xfrm>
            <a:custGeom>
              <a:avLst/>
              <a:gdLst/>
              <a:ahLst/>
              <a:cxnLst/>
              <a:rect l="l" t="t" r="r" b="b"/>
              <a:pathLst>
                <a:path w="225" h="557" extrusionOk="0">
                  <a:moveTo>
                    <a:pt x="16" y="0"/>
                  </a:moveTo>
                  <a:cubicBezTo>
                    <a:pt x="6" y="0"/>
                    <a:pt x="0" y="8"/>
                    <a:pt x="0" y="16"/>
                  </a:cubicBezTo>
                  <a:lnTo>
                    <a:pt x="0" y="353"/>
                  </a:lnTo>
                  <a:cubicBezTo>
                    <a:pt x="0" y="358"/>
                    <a:pt x="0" y="364"/>
                    <a:pt x="3" y="366"/>
                  </a:cubicBezTo>
                  <a:lnTo>
                    <a:pt x="190" y="553"/>
                  </a:lnTo>
                  <a:cubicBezTo>
                    <a:pt x="193" y="556"/>
                    <a:pt x="201" y="556"/>
                    <a:pt x="203" y="556"/>
                  </a:cubicBezTo>
                  <a:cubicBezTo>
                    <a:pt x="211" y="556"/>
                    <a:pt x="214" y="556"/>
                    <a:pt x="216" y="553"/>
                  </a:cubicBezTo>
                  <a:cubicBezTo>
                    <a:pt x="224" y="548"/>
                    <a:pt x="224" y="538"/>
                    <a:pt x="216" y="530"/>
                  </a:cubicBezTo>
                  <a:lnTo>
                    <a:pt x="32" y="345"/>
                  </a:lnTo>
                  <a:lnTo>
                    <a:pt x="32" y="16"/>
                  </a:lnTo>
                  <a:cubicBezTo>
                    <a:pt x="32" y="8"/>
                    <a:pt x="27"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grpSp>
        <p:nvGrpSpPr>
          <p:cNvPr id="478" name="Google Shape;478;g1949dab35d1_0_45"/>
          <p:cNvGrpSpPr/>
          <p:nvPr/>
        </p:nvGrpSpPr>
        <p:grpSpPr>
          <a:xfrm>
            <a:off x="2282651" y="1336013"/>
            <a:ext cx="290409" cy="291016"/>
            <a:chOff x="432800" y="2507571"/>
            <a:chExt cx="295642" cy="296260"/>
          </a:xfrm>
        </p:grpSpPr>
        <p:sp>
          <p:nvSpPr>
            <p:cNvPr id="479" name="Google Shape;479;g1949dab35d1_0_45"/>
            <p:cNvSpPr/>
            <p:nvPr/>
          </p:nvSpPr>
          <p:spPr>
            <a:xfrm>
              <a:off x="575823" y="2507571"/>
              <a:ext cx="9906" cy="36220"/>
            </a:xfrm>
            <a:custGeom>
              <a:avLst/>
              <a:gdLst/>
              <a:ahLst/>
              <a:cxnLst/>
              <a:rect l="l" t="t" r="r" b="b"/>
              <a:pathLst>
                <a:path w="32" h="117" extrusionOk="0">
                  <a:moveTo>
                    <a:pt x="16" y="0"/>
                  </a:moveTo>
                  <a:cubicBezTo>
                    <a:pt x="5" y="0"/>
                    <a:pt x="0" y="8"/>
                    <a:pt x="0" y="16"/>
                  </a:cubicBezTo>
                  <a:lnTo>
                    <a:pt x="0" y="100"/>
                  </a:lnTo>
                  <a:cubicBezTo>
                    <a:pt x="0" y="111"/>
                    <a:pt x="5" y="116"/>
                    <a:pt x="16" y="116"/>
                  </a:cubicBezTo>
                  <a:cubicBezTo>
                    <a:pt x="24" y="116"/>
                    <a:pt x="32" y="106"/>
                    <a:pt x="32" y="100"/>
                  </a:cubicBezTo>
                  <a:lnTo>
                    <a:pt x="32" y="16"/>
                  </a:lnTo>
                  <a:cubicBezTo>
                    <a:pt x="32" y="8"/>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80" name="Google Shape;480;g1949dab35d1_0_45"/>
            <p:cNvSpPr/>
            <p:nvPr/>
          </p:nvSpPr>
          <p:spPr>
            <a:xfrm>
              <a:off x="687578" y="2650284"/>
              <a:ext cx="40864" cy="10835"/>
            </a:xfrm>
            <a:custGeom>
              <a:avLst/>
              <a:gdLst/>
              <a:ahLst/>
              <a:cxnLst/>
              <a:rect l="l" t="t" r="r" b="b"/>
              <a:pathLst>
                <a:path w="132" h="35" extrusionOk="0">
                  <a:moveTo>
                    <a:pt x="19" y="0"/>
                  </a:moveTo>
                  <a:cubicBezTo>
                    <a:pt x="8" y="0"/>
                    <a:pt x="0" y="8"/>
                    <a:pt x="0" y="16"/>
                  </a:cubicBezTo>
                  <a:cubicBezTo>
                    <a:pt x="0" y="27"/>
                    <a:pt x="8" y="35"/>
                    <a:pt x="19" y="35"/>
                  </a:cubicBezTo>
                  <a:lnTo>
                    <a:pt x="116" y="35"/>
                  </a:lnTo>
                  <a:cubicBezTo>
                    <a:pt x="124" y="35"/>
                    <a:pt x="132" y="27"/>
                    <a:pt x="132" y="16"/>
                  </a:cubicBezTo>
                  <a:cubicBezTo>
                    <a:pt x="132" y="8"/>
                    <a:pt x="127" y="0"/>
                    <a:pt x="1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81" name="Google Shape;481;g1949dab35d1_0_45"/>
            <p:cNvSpPr/>
            <p:nvPr/>
          </p:nvSpPr>
          <p:spPr>
            <a:xfrm>
              <a:off x="432800" y="2650284"/>
              <a:ext cx="41173" cy="10835"/>
            </a:xfrm>
            <a:custGeom>
              <a:avLst/>
              <a:gdLst/>
              <a:ahLst/>
              <a:cxnLst/>
              <a:rect l="l" t="t" r="r" b="b"/>
              <a:pathLst>
                <a:path w="133" h="35" extrusionOk="0">
                  <a:moveTo>
                    <a:pt x="17" y="0"/>
                  </a:moveTo>
                  <a:cubicBezTo>
                    <a:pt x="6" y="0"/>
                    <a:pt x="1" y="8"/>
                    <a:pt x="1" y="16"/>
                  </a:cubicBezTo>
                  <a:cubicBezTo>
                    <a:pt x="1" y="27"/>
                    <a:pt x="6" y="35"/>
                    <a:pt x="17" y="35"/>
                  </a:cubicBezTo>
                  <a:lnTo>
                    <a:pt x="117" y="35"/>
                  </a:lnTo>
                  <a:cubicBezTo>
                    <a:pt x="122" y="35"/>
                    <a:pt x="133" y="27"/>
                    <a:pt x="133" y="16"/>
                  </a:cubicBezTo>
                  <a:cubicBezTo>
                    <a:pt x="133" y="8"/>
                    <a:pt x="125" y="0"/>
                    <a:pt x="11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82" name="Google Shape;482;g1949dab35d1_0_45"/>
            <p:cNvSpPr/>
            <p:nvPr/>
          </p:nvSpPr>
          <p:spPr>
            <a:xfrm>
              <a:off x="575823" y="2762968"/>
              <a:ext cx="9906" cy="40863"/>
            </a:xfrm>
            <a:custGeom>
              <a:avLst/>
              <a:gdLst/>
              <a:ahLst/>
              <a:cxnLst/>
              <a:rect l="l" t="t" r="r" b="b"/>
              <a:pathLst>
                <a:path w="32" h="132" extrusionOk="0">
                  <a:moveTo>
                    <a:pt x="16" y="0"/>
                  </a:moveTo>
                  <a:cubicBezTo>
                    <a:pt x="5" y="0"/>
                    <a:pt x="0" y="5"/>
                    <a:pt x="0" y="16"/>
                  </a:cubicBezTo>
                  <a:lnTo>
                    <a:pt x="0" y="113"/>
                  </a:lnTo>
                  <a:cubicBezTo>
                    <a:pt x="0" y="124"/>
                    <a:pt x="5" y="132"/>
                    <a:pt x="16" y="132"/>
                  </a:cubicBezTo>
                  <a:cubicBezTo>
                    <a:pt x="24" y="132"/>
                    <a:pt x="32" y="121"/>
                    <a:pt x="32" y="113"/>
                  </a:cubicBezTo>
                  <a:lnTo>
                    <a:pt x="32" y="16"/>
                  </a:lnTo>
                  <a:cubicBezTo>
                    <a:pt x="32" y="5"/>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83" name="Google Shape;483;g1949dab35d1_0_45"/>
            <p:cNvSpPr/>
            <p:nvPr/>
          </p:nvSpPr>
          <p:spPr>
            <a:xfrm>
              <a:off x="524124" y="2599514"/>
              <a:ext cx="112994" cy="112064"/>
            </a:xfrm>
            <a:custGeom>
              <a:avLst/>
              <a:gdLst/>
              <a:ahLst/>
              <a:cxnLst/>
              <a:rect l="l" t="t" r="r" b="b"/>
              <a:pathLst>
                <a:path w="365" h="362" extrusionOk="0">
                  <a:moveTo>
                    <a:pt x="183" y="33"/>
                  </a:moveTo>
                  <a:cubicBezTo>
                    <a:pt x="262" y="33"/>
                    <a:pt x="330" y="98"/>
                    <a:pt x="330" y="180"/>
                  </a:cubicBezTo>
                  <a:cubicBezTo>
                    <a:pt x="330" y="264"/>
                    <a:pt x="265" y="330"/>
                    <a:pt x="183" y="330"/>
                  </a:cubicBezTo>
                  <a:cubicBezTo>
                    <a:pt x="101" y="330"/>
                    <a:pt x="35" y="264"/>
                    <a:pt x="35" y="180"/>
                  </a:cubicBezTo>
                  <a:cubicBezTo>
                    <a:pt x="35" y="98"/>
                    <a:pt x="101" y="33"/>
                    <a:pt x="183" y="33"/>
                  </a:cubicBezTo>
                  <a:close/>
                  <a:moveTo>
                    <a:pt x="183" y="1"/>
                  </a:moveTo>
                  <a:cubicBezTo>
                    <a:pt x="85" y="1"/>
                    <a:pt x="1" y="83"/>
                    <a:pt x="1" y="180"/>
                  </a:cubicBezTo>
                  <a:cubicBezTo>
                    <a:pt x="1" y="280"/>
                    <a:pt x="85" y="362"/>
                    <a:pt x="183" y="362"/>
                  </a:cubicBezTo>
                  <a:cubicBezTo>
                    <a:pt x="283" y="362"/>
                    <a:pt x="365" y="280"/>
                    <a:pt x="365" y="180"/>
                  </a:cubicBezTo>
                  <a:cubicBezTo>
                    <a:pt x="365" y="83"/>
                    <a:pt x="283" y="1"/>
                    <a:pt x="1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84" name="Google Shape;484;g1949dab35d1_0_45"/>
            <p:cNvSpPr/>
            <p:nvPr/>
          </p:nvSpPr>
          <p:spPr>
            <a:xfrm>
              <a:off x="463138" y="2538528"/>
              <a:ext cx="235275" cy="234344"/>
            </a:xfrm>
            <a:custGeom>
              <a:avLst/>
              <a:gdLst/>
              <a:ahLst/>
              <a:cxnLst/>
              <a:rect l="l" t="t" r="r" b="b"/>
              <a:pathLst>
                <a:path w="760" h="757" extrusionOk="0">
                  <a:moveTo>
                    <a:pt x="380" y="32"/>
                  </a:moveTo>
                  <a:cubicBezTo>
                    <a:pt x="567" y="32"/>
                    <a:pt x="725" y="187"/>
                    <a:pt x="725" y="377"/>
                  </a:cubicBezTo>
                  <a:cubicBezTo>
                    <a:pt x="725" y="570"/>
                    <a:pt x="572" y="725"/>
                    <a:pt x="380" y="725"/>
                  </a:cubicBezTo>
                  <a:cubicBezTo>
                    <a:pt x="190" y="725"/>
                    <a:pt x="35" y="570"/>
                    <a:pt x="35" y="377"/>
                  </a:cubicBezTo>
                  <a:cubicBezTo>
                    <a:pt x="35" y="187"/>
                    <a:pt x="190" y="32"/>
                    <a:pt x="380" y="32"/>
                  </a:cubicBezTo>
                  <a:close/>
                  <a:moveTo>
                    <a:pt x="380" y="0"/>
                  </a:moveTo>
                  <a:cubicBezTo>
                    <a:pt x="172" y="0"/>
                    <a:pt x="0" y="172"/>
                    <a:pt x="0" y="377"/>
                  </a:cubicBezTo>
                  <a:cubicBezTo>
                    <a:pt x="0" y="585"/>
                    <a:pt x="172" y="757"/>
                    <a:pt x="380" y="757"/>
                  </a:cubicBezTo>
                  <a:cubicBezTo>
                    <a:pt x="588" y="757"/>
                    <a:pt x="759" y="585"/>
                    <a:pt x="759" y="377"/>
                  </a:cubicBezTo>
                  <a:cubicBezTo>
                    <a:pt x="759" y="172"/>
                    <a:pt x="588" y="0"/>
                    <a:pt x="38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sp>
        <p:nvSpPr>
          <p:cNvPr id="485" name="Google Shape;485;g1949dab35d1_0_45"/>
          <p:cNvSpPr txBox="1"/>
          <p:nvPr/>
        </p:nvSpPr>
        <p:spPr>
          <a:xfrm>
            <a:off x="861775" y="1988100"/>
            <a:ext cx="3238800" cy="2849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None/>
            </a:pPr>
            <a:r>
              <a:rPr lang="nb-NO" b="1" i="0" u="none" strike="noStrike" cap="none">
                <a:solidFill>
                  <a:srgbClr val="000000"/>
                </a:solidFill>
                <a:latin typeface="Arial"/>
                <a:ea typeface="Arial"/>
                <a:cs typeface="Arial"/>
                <a:sym typeface="Arial"/>
              </a:rPr>
              <a:t>Eksempler (ikke uttømmende liste):</a:t>
            </a:r>
            <a:endParaRPr lang="nb-NO"/>
          </a:p>
          <a:p>
            <a:pPr marL="285750" marR="0" lvl="0" indent="-279400" algn="l" rtl="0">
              <a:lnSpc>
                <a:spcPct val="115000"/>
              </a:lnSpc>
              <a:spcBef>
                <a:spcPts val="0"/>
              </a:spcBef>
              <a:spcAft>
                <a:spcPts val="0"/>
              </a:spcAft>
              <a:buClr>
                <a:srgbClr val="000000"/>
              </a:buClr>
              <a:buSzPts val="1000"/>
              <a:buFont typeface="Arial"/>
              <a:buChar char="•"/>
            </a:pPr>
            <a:r>
              <a:rPr lang="nb-NO" b="0" i="0" u="none" strike="noStrike" cap="none">
                <a:solidFill>
                  <a:srgbClr val="000000"/>
                </a:solidFill>
                <a:latin typeface="Arial"/>
                <a:ea typeface="Arial"/>
                <a:cs typeface="Arial"/>
                <a:sym typeface="Arial"/>
              </a:rPr>
              <a:t>Sensur/veiledning/</a:t>
            </a:r>
            <a:r>
              <a:rPr lang="nb-NO"/>
              <a:t>retting</a:t>
            </a:r>
          </a:p>
          <a:p>
            <a:pPr marL="285750" marR="0" lvl="0" indent="-279400" algn="l" rtl="0">
              <a:lnSpc>
                <a:spcPct val="115000"/>
              </a:lnSpc>
              <a:spcBef>
                <a:spcPts val="0"/>
              </a:spcBef>
              <a:spcAft>
                <a:spcPts val="0"/>
              </a:spcAft>
              <a:buClr>
                <a:srgbClr val="000000"/>
              </a:buClr>
              <a:buSzPts val="1000"/>
              <a:buFont typeface="Arial"/>
              <a:buChar char="•"/>
            </a:pPr>
            <a:r>
              <a:rPr lang="nb-NO"/>
              <a:t>Bedømmelse av doktorgradsavhandling og disputas</a:t>
            </a:r>
          </a:p>
          <a:p>
            <a:pPr marL="285750" marR="0" lvl="0" indent="-279400" algn="l" rtl="0">
              <a:lnSpc>
                <a:spcPct val="115000"/>
              </a:lnSpc>
              <a:spcBef>
                <a:spcPts val="0"/>
              </a:spcBef>
              <a:spcAft>
                <a:spcPts val="0"/>
              </a:spcAft>
              <a:buClr>
                <a:srgbClr val="000000"/>
              </a:buClr>
              <a:buSzPts val="1000"/>
              <a:buFont typeface="Arial"/>
              <a:buChar char="•"/>
            </a:pPr>
            <a:r>
              <a:rPr lang="nb-NO"/>
              <a:t>Bedømmelse av kompetanseopprykk</a:t>
            </a:r>
          </a:p>
          <a:p>
            <a:pPr marL="285750" marR="0" lvl="0" indent="-279400" algn="l" rtl="0">
              <a:lnSpc>
                <a:spcPct val="115000"/>
              </a:lnSpc>
              <a:spcBef>
                <a:spcPts val="0"/>
              </a:spcBef>
              <a:spcAft>
                <a:spcPts val="0"/>
              </a:spcAft>
              <a:buClr>
                <a:srgbClr val="000000"/>
              </a:buClr>
              <a:buSzPts val="1000"/>
              <a:buFont typeface="Arial"/>
              <a:buChar char="•"/>
            </a:pPr>
            <a:r>
              <a:rPr lang="nb-NO"/>
              <a:t>Bedømmelse av søkere til stilling</a:t>
            </a:r>
          </a:p>
          <a:p>
            <a:pPr marL="285750" marR="0" lvl="0" indent="-279400" algn="l" rtl="0">
              <a:lnSpc>
                <a:spcPct val="115000"/>
              </a:lnSpc>
              <a:spcBef>
                <a:spcPts val="0"/>
              </a:spcBef>
              <a:spcAft>
                <a:spcPts val="0"/>
              </a:spcAft>
              <a:buClr>
                <a:srgbClr val="000000"/>
              </a:buClr>
              <a:buSzPts val="1000"/>
              <a:buFont typeface="Arial"/>
              <a:buChar char="•"/>
            </a:pPr>
            <a:r>
              <a:rPr lang="nb-NO"/>
              <a:t>Generelt (Annet)</a:t>
            </a:r>
          </a:p>
        </p:txBody>
      </p:sp>
      <p:sp>
        <p:nvSpPr>
          <p:cNvPr id="486" name="Google Shape;486;g1949dab35d1_0_45"/>
          <p:cNvSpPr txBox="1"/>
          <p:nvPr/>
        </p:nvSpPr>
        <p:spPr>
          <a:xfrm>
            <a:off x="4442925" y="1988100"/>
            <a:ext cx="3238800" cy="2849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None/>
            </a:pPr>
            <a:r>
              <a:rPr lang="nb-NO" b="1" i="0" u="none" strike="noStrike" cap="none">
                <a:solidFill>
                  <a:srgbClr val="000000"/>
                </a:solidFill>
                <a:latin typeface="Arial"/>
                <a:ea typeface="Arial"/>
                <a:cs typeface="Arial"/>
                <a:sym typeface="Arial"/>
              </a:rPr>
              <a:t>Eksempler (ikke uttømmende liste):</a:t>
            </a:r>
            <a:endParaRPr lang="nb-NO"/>
          </a:p>
          <a:p>
            <a:pPr marL="228593" marR="0" lvl="0" indent="-196843" algn="l" rtl="0">
              <a:lnSpc>
                <a:spcPct val="115000"/>
              </a:lnSpc>
              <a:spcBef>
                <a:spcPts val="0"/>
              </a:spcBef>
              <a:spcAft>
                <a:spcPts val="0"/>
              </a:spcAft>
              <a:buClr>
                <a:srgbClr val="000000"/>
              </a:buClr>
              <a:buSzPts val="600"/>
              <a:buChar char="●"/>
            </a:pPr>
            <a:r>
              <a:rPr lang="nb-NO" b="0" i="0" u="none" strike="noStrike" cap="none">
                <a:solidFill>
                  <a:srgbClr val="000000"/>
                </a:solidFill>
                <a:latin typeface="Arial"/>
                <a:ea typeface="Arial"/>
                <a:cs typeface="Arial"/>
                <a:sym typeface="Arial"/>
              </a:rPr>
              <a:t>Eksamensvakter </a:t>
            </a:r>
            <a:endParaRPr lang="nb-NO"/>
          </a:p>
          <a:p>
            <a:pPr marL="228593" marR="0" lvl="0" indent="-196843" algn="l" rtl="0">
              <a:lnSpc>
                <a:spcPct val="115000"/>
              </a:lnSpc>
              <a:spcBef>
                <a:spcPts val="0"/>
              </a:spcBef>
              <a:spcAft>
                <a:spcPts val="0"/>
              </a:spcAft>
              <a:buSzPts val="600"/>
              <a:buChar char="●"/>
            </a:pPr>
            <a:r>
              <a:rPr lang="nb-NO"/>
              <a:t>Studentassistenter</a:t>
            </a:r>
          </a:p>
          <a:p>
            <a:pPr marL="228593" marR="0" lvl="0" indent="-196843" algn="l" rtl="0">
              <a:lnSpc>
                <a:spcPct val="115000"/>
              </a:lnSpc>
              <a:spcBef>
                <a:spcPts val="0"/>
              </a:spcBef>
              <a:spcAft>
                <a:spcPts val="0"/>
              </a:spcAft>
              <a:buSzPts val="600"/>
              <a:buChar char="●"/>
            </a:pPr>
            <a:r>
              <a:rPr lang="nb-NO" b="0" i="0" u="none" strike="noStrike" cap="none">
                <a:solidFill>
                  <a:srgbClr val="000000"/>
                </a:solidFill>
                <a:latin typeface="Arial"/>
                <a:ea typeface="Arial"/>
                <a:cs typeface="Arial"/>
                <a:sym typeface="Arial"/>
              </a:rPr>
              <a:t>Vitensk</a:t>
            </a:r>
            <a:r>
              <a:rPr lang="nb-NO"/>
              <a:t>apelige assistenter</a:t>
            </a:r>
          </a:p>
          <a:p>
            <a:pPr marL="228593" marR="0" lvl="0" indent="-196843" algn="l" rtl="0">
              <a:lnSpc>
                <a:spcPct val="115000"/>
              </a:lnSpc>
              <a:spcBef>
                <a:spcPts val="0"/>
              </a:spcBef>
              <a:spcAft>
                <a:spcPts val="0"/>
              </a:spcAft>
              <a:buSzPts val="600"/>
              <a:buChar char="●"/>
            </a:pPr>
            <a:r>
              <a:rPr lang="nb-NO"/>
              <a:t>Alderspensjonister med pensjonistvilkår</a:t>
            </a:r>
          </a:p>
          <a:p>
            <a:pPr marL="228593" marR="0" lvl="0" indent="-196843" algn="l" rtl="0">
              <a:lnSpc>
                <a:spcPct val="115000"/>
              </a:lnSpc>
              <a:spcBef>
                <a:spcPts val="0"/>
              </a:spcBef>
              <a:spcAft>
                <a:spcPts val="0"/>
              </a:spcAft>
              <a:buSzPts val="600"/>
              <a:buChar char="●"/>
            </a:pPr>
            <a:r>
              <a:rPr lang="nb-NO"/>
              <a:t>Undervisning</a:t>
            </a:r>
          </a:p>
          <a:p>
            <a:pPr marL="228593" marR="0" lvl="0" indent="-196843" algn="l" rtl="0">
              <a:lnSpc>
                <a:spcPct val="115000"/>
              </a:lnSpc>
              <a:spcBef>
                <a:spcPts val="0"/>
              </a:spcBef>
              <a:spcAft>
                <a:spcPts val="0"/>
              </a:spcAft>
              <a:buSzPts val="600"/>
              <a:buChar char="●"/>
            </a:pPr>
            <a:r>
              <a:rPr lang="nb-NO"/>
              <a:t>Generell (Annet)</a:t>
            </a:r>
          </a:p>
        </p:txBody>
      </p:sp>
      <p:sp>
        <p:nvSpPr>
          <p:cNvPr id="487" name="Google Shape;487;g1949dab35d1_0_45"/>
          <p:cNvSpPr/>
          <p:nvPr/>
        </p:nvSpPr>
        <p:spPr>
          <a:xfrm>
            <a:off x="696038" y="4591138"/>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
        <p:nvSpPr>
          <p:cNvPr id="488" name="Google Shape;488;g1949dab35d1_0_45"/>
          <p:cNvSpPr/>
          <p:nvPr/>
        </p:nvSpPr>
        <p:spPr>
          <a:xfrm>
            <a:off x="4335228" y="4592067"/>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599"/>
        <p:cNvGrpSpPr/>
        <p:nvPr/>
      </p:nvGrpSpPr>
      <p:grpSpPr>
        <a:xfrm>
          <a:off x="0" y="0"/>
          <a:ext cx="0" cy="0"/>
          <a:chOff x="0" y="0"/>
          <a:chExt cx="0" cy="0"/>
        </a:xfrm>
      </p:grpSpPr>
      <p:sp>
        <p:nvSpPr>
          <p:cNvPr id="600" name="Google Shape;600;gffbb0fa14a_1_399"/>
          <p:cNvSpPr/>
          <p:nvPr/>
        </p:nvSpPr>
        <p:spPr>
          <a:xfrm>
            <a:off x="569675" y="1323975"/>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i="0" u="none" strike="noStrike" cap="none">
                <a:solidFill>
                  <a:srgbClr val="FFFFFF"/>
                </a:solidFill>
                <a:latin typeface="Arial"/>
                <a:ea typeface="Arial"/>
                <a:cs typeface="Arial"/>
                <a:sym typeface="Arial"/>
              </a:rPr>
              <a:t>Sensur/veiledning/</a:t>
            </a:r>
            <a:endParaRPr sz="1500" b="1" i="0" u="none" strike="noStrike" cap="none">
              <a:solidFill>
                <a:srgbClr val="FFFFFF"/>
              </a:solidFill>
              <a:latin typeface="Arial"/>
              <a:ea typeface="Arial"/>
              <a:cs typeface="Arial"/>
              <a:sym typeface="Arial"/>
            </a:endParaRPr>
          </a:p>
          <a:p>
            <a:pPr marL="0" marR="0" lvl="0" indent="0" algn="ctr" rtl="0">
              <a:lnSpc>
                <a:spcPct val="90000"/>
              </a:lnSpc>
              <a:spcBef>
                <a:spcPts val="0"/>
              </a:spcBef>
              <a:spcAft>
                <a:spcPts val="0"/>
              </a:spcAft>
              <a:buNone/>
            </a:pPr>
            <a:r>
              <a:rPr lang="no-NO" sz="1500" b="1" i="0" u="none" strike="noStrike" cap="none">
                <a:solidFill>
                  <a:srgbClr val="FFFFFF"/>
                </a:solidFill>
                <a:latin typeface="Arial"/>
                <a:ea typeface="Arial"/>
                <a:cs typeface="Arial"/>
                <a:sym typeface="Arial"/>
              </a:rPr>
              <a:t>retting</a:t>
            </a:r>
            <a:endParaRPr sz="15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None/>
            </a:pPr>
            <a:endParaRPr sz="100" b="0" i="0" u="none" strike="noStrike" cap="none">
              <a:solidFill>
                <a:srgbClr val="FFFFFF"/>
              </a:solidFill>
              <a:latin typeface="Arial"/>
              <a:ea typeface="Arial"/>
              <a:cs typeface="Arial"/>
              <a:sym typeface="Arial"/>
            </a:endParaRPr>
          </a:p>
        </p:txBody>
      </p:sp>
      <p:sp>
        <p:nvSpPr>
          <p:cNvPr id="601" name="Google Shape;601;gffbb0fa14a_1_399"/>
          <p:cNvSpPr/>
          <p:nvPr/>
        </p:nvSpPr>
        <p:spPr>
          <a:xfrm>
            <a:off x="569675" y="2453350"/>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i="0" u="none" strike="noStrike" cap="none">
                <a:solidFill>
                  <a:srgbClr val="FFFFFF"/>
                </a:solidFill>
                <a:latin typeface="Arial"/>
                <a:ea typeface="Arial"/>
                <a:cs typeface="Arial"/>
                <a:sym typeface="Arial"/>
              </a:rPr>
              <a:t>Bedømmelse av doktorgrads-</a:t>
            </a:r>
            <a:endParaRPr sz="1500" b="1" i="0" u="none" strike="noStrike" cap="none">
              <a:solidFill>
                <a:srgbClr val="FFFFFF"/>
              </a:solidFill>
              <a:latin typeface="Arial"/>
              <a:ea typeface="Arial"/>
              <a:cs typeface="Arial"/>
              <a:sym typeface="Arial"/>
            </a:endParaRPr>
          </a:p>
          <a:p>
            <a:pPr marL="0" marR="0" lvl="0" indent="0" algn="ctr" rtl="0">
              <a:lnSpc>
                <a:spcPct val="90000"/>
              </a:lnSpc>
              <a:spcBef>
                <a:spcPts val="0"/>
              </a:spcBef>
              <a:spcAft>
                <a:spcPts val="0"/>
              </a:spcAft>
              <a:buNone/>
            </a:pPr>
            <a:r>
              <a:rPr lang="no-NO" sz="1500" b="1" i="0" u="none" strike="noStrike" cap="none">
                <a:solidFill>
                  <a:srgbClr val="FFFFFF"/>
                </a:solidFill>
                <a:latin typeface="Arial"/>
                <a:ea typeface="Arial"/>
                <a:cs typeface="Arial"/>
                <a:sym typeface="Arial"/>
              </a:rPr>
              <a:t>avhandling og disputas</a:t>
            </a:r>
            <a:endParaRPr sz="1500" b="1" i="0" u="none" strike="noStrike" cap="none">
              <a:solidFill>
                <a:srgbClr val="FFFFFF"/>
              </a:solidFill>
              <a:latin typeface="Arial"/>
              <a:ea typeface="Arial"/>
              <a:cs typeface="Arial"/>
              <a:sym typeface="Arial"/>
            </a:endParaRPr>
          </a:p>
        </p:txBody>
      </p:sp>
      <p:sp>
        <p:nvSpPr>
          <p:cNvPr id="602" name="Google Shape;602;gffbb0fa14a_1_399"/>
          <p:cNvSpPr/>
          <p:nvPr/>
        </p:nvSpPr>
        <p:spPr>
          <a:xfrm>
            <a:off x="569675" y="3582725"/>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i="0" u="none" strike="noStrike" cap="none">
                <a:solidFill>
                  <a:srgbClr val="FFFFFF"/>
                </a:solidFill>
                <a:latin typeface="Arial"/>
                <a:ea typeface="Arial"/>
                <a:cs typeface="Arial"/>
                <a:sym typeface="Arial"/>
              </a:rPr>
              <a:t>Bedømmelse av kompetanseopprykk</a:t>
            </a:r>
            <a:endParaRPr sz="1500" b="1" i="0" u="none" strike="noStrike" cap="none">
              <a:solidFill>
                <a:srgbClr val="FFFFFF"/>
              </a:solidFill>
              <a:latin typeface="Arial"/>
              <a:ea typeface="Arial"/>
              <a:cs typeface="Arial"/>
              <a:sym typeface="Arial"/>
            </a:endParaRPr>
          </a:p>
        </p:txBody>
      </p:sp>
      <p:sp>
        <p:nvSpPr>
          <p:cNvPr id="603" name="Google Shape;603;gffbb0fa14a_1_399"/>
          <p:cNvSpPr/>
          <p:nvPr/>
        </p:nvSpPr>
        <p:spPr>
          <a:xfrm>
            <a:off x="2876927" y="1323975"/>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00" b="0" i="0" u="none" strike="noStrike" cap="none">
                <a:solidFill>
                  <a:srgbClr val="000000"/>
                </a:solidFill>
                <a:latin typeface="Arial"/>
                <a:ea typeface="Arial"/>
                <a:cs typeface="Arial"/>
                <a:sym typeface="Arial"/>
              </a:rPr>
              <a:t>Dette gjelder eksterne sensorer og eksterne veiledere. Sensur i tilfeller der man samme semester har undervist på samme emne utbetales som timelønn. Sensur omfatter både sensur av muntlig eksamen, skriftlig eksamen og oppgaveretting.</a:t>
            </a:r>
            <a:endParaRPr sz="1200" b="0" i="0" u="none" strike="noStrike" cap="none">
              <a:solidFill>
                <a:srgbClr val="000000"/>
              </a:solidFill>
              <a:latin typeface="Arial"/>
              <a:ea typeface="Arial"/>
              <a:cs typeface="Arial"/>
              <a:sym typeface="Arial"/>
            </a:endParaRPr>
          </a:p>
        </p:txBody>
      </p:sp>
      <p:sp>
        <p:nvSpPr>
          <p:cNvPr id="604" name="Google Shape;604;gffbb0fa14a_1_399"/>
          <p:cNvSpPr/>
          <p:nvPr/>
        </p:nvSpPr>
        <p:spPr>
          <a:xfrm>
            <a:off x="2876927" y="2453350"/>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00" b="0" i="0" u="none" strike="noStrike" cap="none">
                <a:solidFill>
                  <a:srgbClr val="000000"/>
                </a:solidFill>
                <a:latin typeface="Arial"/>
                <a:ea typeface="Arial"/>
                <a:cs typeface="Arial"/>
                <a:sym typeface="Arial"/>
              </a:rPr>
              <a:t>Denne har en egen kontraktstype fordi bedømmelsen her også innebærer deltakelse i disputas.</a:t>
            </a:r>
            <a:endParaRPr sz="1200" b="0" i="0" u="none" strike="noStrike" cap="none">
              <a:solidFill>
                <a:srgbClr val="000000"/>
              </a:solidFill>
              <a:latin typeface="Arial"/>
              <a:ea typeface="Arial"/>
              <a:cs typeface="Arial"/>
              <a:sym typeface="Arial"/>
            </a:endParaRPr>
          </a:p>
        </p:txBody>
      </p:sp>
      <p:sp>
        <p:nvSpPr>
          <p:cNvPr id="605" name="Google Shape;605;gffbb0fa14a_1_399"/>
          <p:cNvSpPr/>
          <p:nvPr/>
        </p:nvSpPr>
        <p:spPr>
          <a:xfrm>
            <a:off x="2876927" y="3582725"/>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00" b="0" i="0" u="none" strike="noStrike" cap="none">
                <a:solidFill>
                  <a:srgbClr val="000000"/>
                </a:solidFill>
                <a:latin typeface="Arial"/>
                <a:ea typeface="Arial"/>
                <a:cs typeface="Arial"/>
                <a:sym typeface="Arial"/>
              </a:rPr>
              <a:t>Denne benyttes ved kompetanseopprykk i vitenskapelig stilling i henhold til forskrift om ansettelse og opprykk i forsknings- og undervisningsstillinger.</a:t>
            </a:r>
            <a:endParaRPr sz="1200" b="0" i="0" u="none" strike="noStrike" cap="none">
              <a:solidFill>
                <a:srgbClr val="000000"/>
              </a:solidFill>
              <a:latin typeface="Arial"/>
              <a:ea typeface="Arial"/>
              <a:cs typeface="Arial"/>
              <a:sym typeface="Arial"/>
            </a:endParaRPr>
          </a:p>
        </p:txBody>
      </p:sp>
      <p:sp>
        <p:nvSpPr>
          <p:cNvPr id="606" name="Google Shape;606;gffbb0fa14a_1_399"/>
          <p:cNvSpPr txBox="1"/>
          <p:nvPr/>
        </p:nvSpPr>
        <p:spPr>
          <a:xfrm>
            <a:off x="212128" y="351489"/>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Oppdragskontrakter</a:t>
            </a:r>
            <a:endParaRPr sz="27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611"/>
        <p:cNvGrpSpPr/>
        <p:nvPr/>
      </p:nvGrpSpPr>
      <p:grpSpPr>
        <a:xfrm>
          <a:off x="0" y="0"/>
          <a:ext cx="0" cy="0"/>
          <a:chOff x="0" y="0"/>
          <a:chExt cx="0" cy="0"/>
        </a:xfrm>
      </p:grpSpPr>
      <p:sp>
        <p:nvSpPr>
          <p:cNvPr id="612" name="Google Shape;612;gffbb0fa14a_1_422"/>
          <p:cNvSpPr/>
          <p:nvPr/>
        </p:nvSpPr>
        <p:spPr>
          <a:xfrm>
            <a:off x="569675" y="1323975"/>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Bedømmelse av søkere til stilling</a:t>
            </a:r>
            <a:endParaRPr sz="15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None/>
            </a:pPr>
            <a:endParaRPr sz="100" b="0" i="0" u="none" strike="noStrike" cap="none">
              <a:solidFill>
                <a:srgbClr val="FFFFFF"/>
              </a:solidFill>
              <a:latin typeface="Arial"/>
              <a:ea typeface="Arial"/>
              <a:cs typeface="Arial"/>
              <a:sym typeface="Arial"/>
            </a:endParaRPr>
          </a:p>
        </p:txBody>
      </p:sp>
      <p:sp>
        <p:nvSpPr>
          <p:cNvPr id="613" name="Google Shape;613;gffbb0fa14a_1_422"/>
          <p:cNvSpPr/>
          <p:nvPr/>
        </p:nvSpPr>
        <p:spPr>
          <a:xfrm>
            <a:off x="569675" y="2453350"/>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Studentmentorer (Som refunderes av NAV)</a:t>
            </a:r>
            <a:endParaRPr sz="1500" b="1" i="0" u="none" strike="noStrike" cap="none">
              <a:solidFill>
                <a:srgbClr val="FFFFFF"/>
              </a:solidFill>
              <a:latin typeface="Arial"/>
              <a:ea typeface="Arial"/>
              <a:cs typeface="Arial"/>
              <a:sym typeface="Arial"/>
            </a:endParaRPr>
          </a:p>
        </p:txBody>
      </p:sp>
      <p:sp>
        <p:nvSpPr>
          <p:cNvPr id="614" name="Google Shape;614;gffbb0fa14a_1_422"/>
          <p:cNvSpPr/>
          <p:nvPr/>
        </p:nvSpPr>
        <p:spPr>
          <a:xfrm>
            <a:off x="569675" y="3582725"/>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Generell (annet)</a:t>
            </a:r>
            <a:endParaRPr sz="1500" b="1" i="0" u="none" strike="noStrike" cap="none">
              <a:solidFill>
                <a:srgbClr val="FFFFFF"/>
              </a:solidFill>
              <a:latin typeface="Arial"/>
              <a:ea typeface="Arial"/>
              <a:cs typeface="Arial"/>
              <a:sym typeface="Arial"/>
            </a:endParaRPr>
          </a:p>
        </p:txBody>
      </p:sp>
      <p:sp>
        <p:nvSpPr>
          <p:cNvPr id="615" name="Google Shape;615;gffbb0fa14a_1_422"/>
          <p:cNvSpPr/>
          <p:nvPr/>
        </p:nvSpPr>
        <p:spPr>
          <a:xfrm>
            <a:off x="2876927" y="1323975"/>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Med dette menes arbeidet til den sakkyndige komitéen som foretar bedømmelse av søkere til vitenskapelig stilling.</a:t>
            </a:r>
            <a:endParaRPr sz="800"/>
          </a:p>
        </p:txBody>
      </p:sp>
      <p:sp>
        <p:nvSpPr>
          <p:cNvPr id="616" name="Google Shape;616;gffbb0fa14a_1_422"/>
          <p:cNvSpPr/>
          <p:nvPr/>
        </p:nvSpPr>
        <p:spPr>
          <a:xfrm>
            <a:off x="2876927" y="2453350"/>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Denne kontraktstypen skal benyttes dersom du skal bestille kontrakt til en studentmentor dersom en student har fått vedtak fra NAV om hjelp.</a:t>
            </a:r>
            <a:endParaRPr sz="800"/>
          </a:p>
        </p:txBody>
      </p:sp>
      <p:sp>
        <p:nvSpPr>
          <p:cNvPr id="617" name="Google Shape;617;gffbb0fa14a_1_422"/>
          <p:cNvSpPr/>
          <p:nvPr/>
        </p:nvSpPr>
        <p:spPr>
          <a:xfrm>
            <a:off x="2876927" y="3582725"/>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Denne kan for eksempel brukes hvis du skal opprette kontrakt til en gjesteforeleser (enkeltstående forelesning utenom ordinær undervisning) eller dersom en ekstern oppdragstaker holder et innlegg på en konferanse.</a:t>
            </a:r>
            <a:endParaRPr sz="800"/>
          </a:p>
        </p:txBody>
      </p:sp>
      <p:sp>
        <p:nvSpPr>
          <p:cNvPr id="618" name="Google Shape;618;gffbb0fa14a_1_422"/>
          <p:cNvSpPr txBox="1"/>
          <p:nvPr/>
        </p:nvSpPr>
        <p:spPr>
          <a:xfrm>
            <a:off x="212128" y="351489"/>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Oppdragskontrakter</a:t>
            </a:r>
            <a:endParaRPr sz="27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623"/>
        <p:cNvGrpSpPr/>
        <p:nvPr/>
      </p:nvGrpSpPr>
      <p:grpSpPr>
        <a:xfrm>
          <a:off x="0" y="0"/>
          <a:ext cx="0" cy="0"/>
          <a:chOff x="0" y="0"/>
          <a:chExt cx="0" cy="0"/>
        </a:xfrm>
      </p:grpSpPr>
      <p:sp>
        <p:nvSpPr>
          <p:cNvPr id="624" name="Google Shape;624;gffbb0fa14a_1_433"/>
          <p:cNvSpPr/>
          <p:nvPr/>
        </p:nvSpPr>
        <p:spPr>
          <a:xfrm>
            <a:off x="569675" y="1323975"/>
            <a:ext cx="2266800" cy="17331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Alderspensjonist med pensjonistvilkår</a:t>
            </a:r>
            <a:endParaRPr sz="100" b="0" i="0" u="none" strike="noStrike" cap="none">
              <a:solidFill>
                <a:srgbClr val="FFFFFF"/>
              </a:solidFill>
              <a:latin typeface="Arial"/>
              <a:ea typeface="Arial"/>
              <a:cs typeface="Arial"/>
              <a:sym typeface="Arial"/>
            </a:endParaRPr>
          </a:p>
        </p:txBody>
      </p:sp>
      <p:sp>
        <p:nvSpPr>
          <p:cNvPr id="625" name="Google Shape;625;gffbb0fa14a_1_433"/>
          <p:cNvSpPr/>
          <p:nvPr/>
        </p:nvSpPr>
        <p:spPr>
          <a:xfrm>
            <a:off x="569675" y="3144550"/>
            <a:ext cx="2266800" cy="679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Eksamensvakt (ikke pensjonistvilkår)</a:t>
            </a:r>
            <a:endParaRPr sz="1500" b="1" i="0" u="none" strike="noStrike" cap="none">
              <a:solidFill>
                <a:srgbClr val="FFFFFF"/>
              </a:solidFill>
              <a:latin typeface="Arial"/>
              <a:ea typeface="Arial"/>
              <a:cs typeface="Arial"/>
              <a:sym typeface="Arial"/>
            </a:endParaRPr>
          </a:p>
        </p:txBody>
      </p:sp>
      <p:sp>
        <p:nvSpPr>
          <p:cNvPr id="626" name="Google Shape;626;gffbb0fa14a_1_433"/>
          <p:cNvSpPr/>
          <p:nvPr/>
        </p:nvSpPr>
        <p:spPr>
          <a:xfrm>
            <a:off x="569675" y="3911600"/>
            <a:ext cx="2266800" cy="679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Undervisning</a:t>
            </a:r>
            <a:endParaRPr sz="1500" b="1" i="0" u="none" strike="noStrike" cap="none">
              <a:solidFill>
                <a:srgbClr val="FFFFFF"/>
              </a:solidFill>
              <a:latin typeface="Arial"/>
              <a:ea typeface="Arial"/>
              <a:cs typeface="Arial"/>
              <a:sym typeface="Arial"/>
            </a:endParaRPr>
          </a:p>
        </p:txBody>
      </p:sp>
      <p:sp>
        <p:nvSpPr>
          <p:cNvPr id="627" name="Google Shape;627;gffbb0fa14a_1_433"/>
          <p:cNvSpPr/>
          <p:nvPr/>
        </p:nvSpPr>
        <p:spPr>
          <a:xfrm>
            <a:off x="2876925" y="1323975"/>
            <a:ext cx="5246700" cy="17331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Denne brukes når du skal inngå kontrakt med en alderspensjonist med offentlig tjenestepensjon. Det skal da gis en fastsatt timesats og ikke rapporteres til SPK. Disse kontraktene kan ikke opprettes med vekting, og må derfor opprettes time for time. SPKs definisjon på pensjonistlønn med kriteriene for å benytte dette finner du </a:t>
            </a:r>
            <a:r>
              <a:rPr lang="no-NO" sz="1200" u="sng">
                <a:solidFill>
                  <a:srgbClr val="0563C1"/>
                </a:solidFill>
                <a:hlinkClick r:id="rId3">
                  <a:extLst>
                    <a:ext uri="{A12FA001-AC4F-418D-AE19-62706E023703}">
                      <ahyp:hlinkClr xmlns:ahyp="http://schemas.microsoft.com/office/drawing/2018/hyperlinkcolor" val="tx"/>
                    </a:ext>
                  </a:extLst>
                </a:hlinkClick>
              </a:rPr>
              <a:t>her</a:t>
            </a:r>
            <a:r>
              <a:rPr lang="no-NO" sz="1200">
                <a:solidFill>
                  <a:schemeClr val="dk1"/>
                </a:solidFill>
              </a:rPr>
              <a: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no-NO" sz="1200">
                <a:solidFill>
                  <a:schemeClr val="dk1"/>
                </a:solidFill>
              </a:rPr>
              <a:t>Pensjonistavlønning skal gjelde kortvarig arbeid og ikke være oppgaver av fast og varig karakter. Det skal ikke være en videreføring av tidligere arbeidsforhold</a:t>
            </a:r>
            <a:r>
              <a:rPr lang="no-NO" sz="1200">
                <a:solidFill>
                  <a:schemeClr val="dk1"/>
                </a:solidFill>
                <a:latin typeface="Calibri"/>
                <a:ea typeface="Calibri"/>
                <a:cs typeface="Calibri"/>
                <a:sym typeface="Calibri"/>
              </a:rPr>
              <a:t>.</a:t>
            </a:r>
            <a:endParaRPr sz="800">
              <a:solidFill>
                <a:schemeClr val="dk1"/>
              </a:solidFill>
            </a:endParaRPr>
          </a:p>
        </p:txBody>
      </p:sp>
      <p:sp>
        <p:nvSpPr>
          <p:cNvPr id="628" name="Google Shape;628;gffbb0fa14a_1_433"/>
          <p:cNvSpPr/>
          <p:nvPr/>
        </p:nvSpPr>
        <p:spPr>
          <a:xfrm>
            <a:off x="2876925" y="3144550"/>
            <a:ext cx="5246700" cy="6795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Denne kontraktstypen skal benyttes for eksamensvakter som ikke har offentlig tjenestepensjon.</a:t>
            </a:r>
            <a:endParaRPr sz="800">
              <a:solidFill>
                <a:schemeClr val="dk1"/>
              </a:solidFill>
            </a:endParaRPr>
          </a:p>
        </p:txBody>
      </p:sp>
      <p:sp>
        <p:nvSpPr>
          <p:cNvPr id="629" name="Google Shape;629;gffbb0fa14a_1_433"/>
          <p:cNvSpPr/>
          <p:nvPr/>
        </p:nvSpPr>
        <p:spPr>
          <a:xfrm>
            <a:off x="2876925" y="3911525"/>
            <a:ext cx="5246700" cy="6795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Dette omfatter undervisning som er en del av institusjonens ordinære utdanningstilbud, normalt i tilknytning til et emne. Det omfatter alle undervisningsformer (forelesning, kurs, seminarer osv.).</a:t>
            </a:r>
            <a:endParaRPr sz="800">
              <a:solidFill>
                <a:schemeClr val="dk1"/>
              </a:solidFill>
            </a:endParaRPr>
          </a:p>
        </p:txBody>
      </p:sp>
      <p:sp>
        <p:nvSpPr>
          <p:cNvPr id="630" name="Google Shape;630;gffbb0fa14a_1_433"/>
          <p:cNvSpPr txBox="1"/>
          <p:nvPr/>
        </p:nvSpPr>
        <p:spPr>
          <a:xfrm>
            <a:off x="212128" y="351501"/>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Timekontrakter</a:t>
            </a:r>
            <a:endParaRPr sz="27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635"/>
        <p:cNvGrpSpPr/>
        <p:nvPr/>
      </p:nvGrpSpPr>
      <p:grpSpPr>
        <a:xfrm>
          <a:off x="0" y="0"/>
          <a:ext cx="0" cy="0"/>
          <a:chOff x="0" y="0"/>
          <a:chExt cx="0" cy="0"/>
        </a:xfrm>
      </p:grpSpPr>
      <p:sp>
        <p:nvSpPr>
          <p:cNvPr id="636" name="Google Shape;636;gffbb0fa14a_1_444"/>
          <p:cNvSpPr/>
          <p:nvPr/>
        </p:nvSpPr>
        <p:spPr>
          <a:xfrm>
            <a:off x="569675" y="1323975"/>
            <a:ext cx="2266800" cy="1213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Vitenskapelig assistent</a:t>
            </a:r>
            <a:endParaRPr sz="100" b="0" i="0" u="none" strike="noStrike" cap="none">
              <a:solidFill>
                <a:srgbClr val="FFFFFF"/>
              </a:solidFill>
              <a:latin typeface="Arial"/>
              <a:ea typeface="Arial"/>
              <a:cs typeface="Arial"/>
              <a:sym typeface="Arial"/>
            </a:endParaRPr>
          </a:p>
        </p:txBody>
      </p:sp>
      <p:sp>
        <p:nvSpPr>
          <p:cNvPr id="637" name="Google Shape;637;gffbb0fa14a_1_444"/>
          <p:cNvSpPr/>
          <p:nvPr/>
        </p:nvSpPr>
        <p:spPr>
          <a:xfrm>
            <a:off x="569675" y="2664850"/>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Studentassistent</a:t>
            </a:r>
            <a:endParaRPr sz="1500" b="1" i="0" u="none" strike="noStrike" cap="none">
              <a:solidFill>
                <a:srgbClr val="FFFFFF"/>
              </a:solidFill>
              <a:latin typeface="Arial"/>
              <a:ea typeface="Arial"/>
              <a:cs typeface="Arial"/>
              <a:sym typeface="Arial"/>
            </a:endParaRPr>
          </a:p>
        </p:txBody>
      </p:sp>
      <p:sp>
        <p:nvSpPr>
          <p:cNvPr id="638" name="Google Shape;638;gffbb0fa14a_1_444"/>
          <p:cNvSpPr/>
          <p:nvPr/>
        </p:nvSpPr>
        <p:spPr>
          <a:xfrm>
            <a:off x="569675" y="3800475"/>
            <a:ext cx="2266800" cy="790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Generell (annet)</a:t>
            </a:r>
            <a:endParaRPr sz="1500" b="1" i="0" u="none" strike="noStrike" cap="none">
              <a:solidFill>
                <a:srgbClr val="FFFFFF"/>
              </a:solidFill>
              <a:latin typeface="Arial"/>
              <a:ea typeface="Arial"/>
              <a:cs typeface="Arial"/>
              <a:sym typeface="Arial"/>
            </a:endParaRPr>
          </a:p>
        </p:txBody>
      </p:sp>
      <p:sp>
        <p:nvSpPr>
          <p:cNvPr id="639" name="Google Shape;639;gffbb0fa14a_1_444"/>
          <p:cNvSpPr/>
          <p:nvPr/>
        </p:nvSpPr>
        <p:spPr>
          <a:xfrm>
            <a:off x="2876925" y="1323975"/>
            <a:ext cx="5246700" cy="12135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150">
                <a:solidFill>
                  <a:schemeClr val="dk1"/>
                </a:solidFill>
              </a:rPr>
              <a:t>Utdanningsstilling som vitenskapelig assistent med stillingskode 1018, 1019 eller 1020 skal ifølge forskriften gi mulighet for innsikt i vitenskapelig eller kunstnerisk arbeid og metode. Arbeidsoppgavene skal ligge på et akademisk nivå og skal bestå av vitenskapelig eller kunstnerisk assistanse. Ansettelse i stilling som vitenskapelig assistent skjer for inntil to år. Samlet ansettelsestid kan ikke overstige to år. </a:t>
            </a:r>
            <a:endParaRPr sz="1150">
              <a:solidFill>
                <a:schemeClr val="dk1"/>
              </a:solidFill>
            </a:endParaRPr>
          </a:p>
        </p:txBody>
      </p:sp>
      <p:sp>
        <p:nvSpPr>
          <p:cNvPr id="640" name="Google Shape;640;gffbb0fa14a_1_444"/>
          <p:cNvSpPr/>
          <p:nvPr/>
        </p:nvSpPr>
        <p:spPr>
          <a:xfrm>
            <a:off x="2876925" y="2658550"/>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Denne kontraktstypen benyttes for å opprette kontrakter med studentassistenter som har administrative oppgaver. Her skal enten stillingskode 0389 Fagkonsulent eller stillingskode 1429 Aspirant benyttes. Kontraktstypen må ikke forveksles med vitenskapelig assistent, som er en åremålsstilling.</a:t>
            </a:r>
            <a:endParaRPr sz="800">
              <a:solidFill>
                <a:schemeClr val="dk1"/>
              </a:solidFill>
            </a:endParaRPr>
          </a:p>
        </p:txBody>
      </p:sp>
      <p:sp>
        <p:nvSpPr>
          <p:cNvPr id="641" name="Google Shape;641;gffbb0fa14a_1_444"/>
          <p:cNvSpPr/>
          <p:nvPr/>
        </p:nvSpPr>
        <p:spPr>
          <a:xfrm>
            <a:off x="2876925" y="3800525"/>
            <a:ext cx="5246700" cy="7905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Denne kontraktstypen kan brukes der man trenger kortvarig bistand eller der den ansatte selv har stor fleksibilitet til å velge når arbeidet utføres.</a:t>
            </a:r>
            <a:endParaRPr sz="800">
              <a:solidFill>
                <a:schemeClr val="dk1"/>
              </a:solidFill>
            </a:endParaRPr>
          </a:p>
        </p:txBody>
      </p:sp>
      <p:sp>
        <p:nvSpPr>
          <p:cNvPr id="642" name="Google Shape;642;gffbb0fa14a_1_444"/>
          <p:cNvSpPr txBox="1"/>
          <p:nvPr/>
        </p:nvSpPr>
        <p:spPr>
          <a:xfrm>
            <a:off x="212128" y="351501"/>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Timekontrakter</a:t>
            </a:r>
            <a:endParaRPr sz="27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14" name="Google Shape;214;g13f23a0c16b_1_206"/>
          <p:cNvGraphicFramePr/>
          <p:nvPr/>
        </p:nvGraphicFramePr>
        <p:xfrm>
          <a:off x="213450" y="1421650"/>
          <a:ext cx="8007600" cy="3578705"/>
        </p:xfrm>
        <a:graphic>
          <a:graphicData uri="http://schemas.openxmlformats.org/drawingml/2006/table">
            <a:tbl>
              <a:tblPr>
                <a:noFill/>
                <a:tableStyleId>{FDBD5550-A2E3-486D-9E12-EBBC744DF660}</a:tableStyleId>
              </a:tblPr>
              <a:tblGrid>
                <a:gridCol w="513275">
                  <a:extLst>
                    <a:ext uri="{9D8B030D-6E8A-4147-A177-3AD203B41FA5}">
                      <a16:colId xmlns:a16="http://schemas.microsoft.com/office/drawing/2014/main" val="20000"/>
                    </a:ext>
                  </a:extLst>
                </a:gridCol>
                <a:gridCol w="4530975">
                  <a:extLst>
                    <a:ext uri="{9D8B030D-6E8A-4147-A177-3AD203B41FA5}">
                      <a16:colId xmlns:a16="http://schemas.microsoft.com/office/drawing/2014/main" val="20001"/>
                    </a:ext>
                  </a:extLst>
                </a:gridCol>
                <a:gridCol w="2963350">
                  <a:extLst>
                    <a:ext uri="{9D8B030D-6E8A-4147-A177-3AD203B41FA5}">
                      <a16:colId xmlns:a16="http://schemas.microsoft.com/office/drawing/2014/main" val="20002"/>
                    </a:ext>
                  </a:extLst>
                </a:gridCol>
              </a:tblGrid>
              <a:tr h="481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Personer som allerede har en fast stilling hos universitetet</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Kan ikke inngå kontrakt, og går som før via </a:t>
                      </a:r>
                      <a:r>
                        <a:rPr lang="no-NO" sz="900">
                          <a:latin typeface="Poppins"/>
                          <a:ea typeface="Poppins"/>
                          <a:cs typeface="Poppins"/>
                          <a:sym typeface="Poppins"/>
                        </a:rPr>
                        <a:t>rekruttering</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500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Personer som allerede har 100%-stilling i den aktuelle perioden</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solidFill>
                            <a:srgbClr val="000000"/>
                          </a:solidFill>
                          <a:latin typeface="Poppins"/>
                          <a:ea typeface="Poppins"/>
                          <a:cs typeface="Poppins"/>
                          <a:sym typeface="Poppins"/>
                        </a:rPr>
                        <a:t>Kan ikke inngå kontrakt</a:t>
                      </a:r>
                      <a:r>
                        <a:rPr lang="no-NO" sz="900" u="none" strike="noStrike" cap="none">
                          <a:solidFill>
                            <a:schemeClr val="dk1"/>
                          </a:solidFill>
                          <a:latin typeface="Poppins"/>
                          <a:ea typeface="Poppins"/>
                          <a:cs typeface="Poppins"/>
                          <a:sym typeface="Poppins"/>
                        </a:rPr>
                        <a:t>, og går som før via </a:t>
                      </a:r>
                      <a:r>
                        <a:rPr lang="no-NO" sz="900">
                          <a:solidFill>
                            <a:schemeClr val="dk1"/>
                          </a:solidFill>
                          <a:latin typeface="Poppins"/>
                          <a:ea typeface="Poppins"/>
                          <a:cs typeface="Poppins"/>
                          <a:sym typeface="Poppins"/>
                        </a:rPr>
                        <a:t>rekruttering</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500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Selvstendige næringsdrivende som skal utføre arbeid for universitetet</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Skal faktureres </a:t>
                      </a:r>
                      <a:r>
                        <a:rPr lang="no-NO" sz="900">
                          <a:latin typeface="Poppins"/>
                          <a:ea typeface="Poppins"/>
                          <a:cs typeface="Poppins"/>
                          <a:sym typeface="Poppins"/>
                        </a:rPr>
                        <a:t>via ø</a:t>
                      </a:r>
                      <a:r>
                        <a:rPr lang="no-NO" sz="900" u="none" strike="noStrike" cap="none">
                          <a:latin typeface="Poppins"/>
                          <a:ea typeface="Poppins"/>
                          <a:cs typeface="Poppins"/>
                          <a:sym typeface="Poppins"/>
                        </a:rPr>
                        <a:t>konomi</a:t>
                      </a:r>
                      <a:r>
                        <a:rPr lang="no-NO" sz="900">
                          <a:latin typeface="Poppins"/>
                          <a:ea typeface="Poppins"/>
                          <a:cs typeface="Poppins"/>
                          <a:sym typeface="Poppins"/>
                        </a:rPr>
                        <a:t>systemet (Unit4)</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500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Studenter som får stipend av universitetet</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solidFill>
                            <a:srgbClr val="000000"/>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Må behandles gjennom manuelle lønnsbilag</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r h="500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Oppdrag med økonomisk ramme på under 1000 kr</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solidFill>
                            <a:srgbClr val="000000"/>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Må behandles gjennom manuelle lønnsbilag</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4"/>
                  </a:ext>
                </a:extLst>
              </a:tr>
              <a:tr h="500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Personer som deltar i forskningsforsøk</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solidFill>
                            <a:srgbClr val="000000"/>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Må behandles gjennom manuelle lønnsbilag (av personvernshensyn)</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5"/>
                  </a:ext>
                </a:extLst>
              </a:tr>
              <a:tr h="500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Administrative</a:t>
                      </a:r>
                      <a:r>
                        <a:rPr lang="no-NO" sz="900" u="none" strike="noStrike" cap="none">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ansettelser</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solidFill>
                            <a:srgbClr val="000000"/>
                          </a:solidFill>
                          <a:latin typeface="Poppins"/>
                          <a:ea typeface="Poppins"/>
                          <a:cs typeface="Poppins"/>
                          <a:sym typeface="Poppi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Kan ikke inngå kontrakt. Behandles av lønn i delprosessen for å registrere ansatte ansatt via rekruttering</a:t>
                      </a:r>
                      <a:endParaRPr sz="900" u="none" strike="noStrike" cap="none">
                        <a:solidFill>
                          <a:srgbClr val="000000"/>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pSp>
        <p:nvGrpSpPr>
          <p:cNvPr id="215" name="Google Shape;215;g13f23a0c16b_1_206"/>
          <p:cNvGrpSpPr/>
          <p:nvPr/>
        </p:nvGrpSpPr>
        <p:grpSpPr>
          <a:xfrm>
            <a:off x="345823" y="1519465"/>
            <a:ext cx="223176" cy="304336"/>
            <a:chOff x="1062548" y="1906915"/>
            <a:chExt cx="223176" cy="304336"/>
          </a:xfrm>
        </p:grpSpPr>
        <p:sp>
          <p:nvSpPr>
            <p:cNvPr id="216" name="Google Shape;216;g13f23a0c16b_1_206"/>
            <p:cNvSpPr/>
            <p:nvPr/>
          </p:nvSpPr>
          <p:spPr>
            <a:xfrm>
              <a:off x="1103127" y="2008363"/>
              <a:ext cx="142021" cy="9837"/>
            </a:xfrm>
            <a:custGeom>
              <a:avLst/>
              <a:gdLst/>
              <a:ahLst/>
              <a:cxnLst/>
              <a:rect l="l" t="t" r="r" b="b"/>
              <a:pathLst>
                <a:path w="462" h="32" extrusionOk="0">
                  <a:moveTo>
                    <a:pt x="16" y="0"/>
                  </a:moveTo>
                  <a:cubicBezTo>
                    <a:pt x="8" y="0"/>
                    <a:pt x="0" y="5"/>
                    <a:pt x="0" y="16"/>
                  </a:cubicBezTo>
                  <a:cubicBezTo>
                    <a:pt x="0" y="27"/>
                    <a:pt x="8" y="32"/>
                    <a:pt x="16" y="32"/>
                  </a:cubicBezTo>
                  <a:lnTo>
                    <a:pt x="446" y="32"/>
                  </a:lnTo>
                  <a:cubicBezTo>
                    <a:pt x="456" y="32"/>
                    <a:pt x="462" y="27"/>
                    <a:pt x="462" y="16"/>
                  </a:cubicBezTo>
                  <a:cubicBezTo>
                    <a:pt x="462" y="5"/>
                    <a:pt x="456" y="0"/>
                    <a:pt x="4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13f23a0c16b_1_206"/>
            <p:cNvSpPr/>
            <p:nvPr/>
          </p:nvSpPr>
          <p:spPr>
            <a:xfrm>
              <a:off x="1174447" y="1967784"/>
              <a:ext cx="70703" cy="10145"/>
            </a:xfrm>
            <a:custGeom>
              <a:avLst/>
              <a:gdLst/>
              <a:ahLst/>
              <a:cxnLst/>
              <a:rect l="l" t="t" r="r" b="b"/>
              <a:pathLst>
                <a:path w="230" h="33" extrusionOk="0">
                  <a:moveTo>
                    <a:pt x="16" y="0"/>
                  </a:moveTo>
                  <a:cubicBezTo>
                    <a:pt x="5" y="0"/>
                    <a:pt x="0" y="6"/>
                    <a:pt x="0" y="16"/>
                  </a:cubicBezTo>
                  <a:cubicBezTo>
                    <a:pt x="0" y="27"/>
                    <a:pt x="5" y="32"/>
                    <a:pt x="16" y="32"/>
                  </a:cubicBezTo>
                  <a:lnTo>
                    <a:pt x="214" y="32"/>
                  </a:lnTo>
                  <a:cubicBezTo>
                    <a:pt x="224" y="32"/>
                    <a:pt x="230" y="27"/>
                    <a:pt x="230" y="16"/>
                  </a:cubicBezTo>
                  <a:cubicBezTo>
                    <a:pt x="230" y="6"/>
                    <a:pt x="224" y="0"/>
                    <a:pt x="2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13f23a0c16b_1_206"/>
            <p:cNvSpPr/>
            <p:nvPr/>
          </p:nvSpPr>
          <p:spPr>
            <a:xfrm>
              <a:off x="1062548" y="1906915"/>
              <a:ext cx="223176" cy="304336"/>
            </a:xfrm>
            <a:custGeom>
              <a:avLst/>
              <a:gdLst/>
              <a:ahLst/>
              <a:cxnLst/>
              <a:rect l="l" t="t" r="r" b="b"/>
              <a:pathLst>
                <a:path w="726" h="990" extrusionOk="0">
                  <a:moveTo>
                    <a:pt x="694" y="32"/>
                  </a:moveTo>
                  <a:lnTo>
                    <a:pt x="694" y="955"/>
                  </a:lnTo>
                  <a:lnTo>
                    <a:pt x="35" y="955"/>
                  </a:lnTo>
                  <a:lnTo>
                    <a:pt x="35" y="288"/>
                  </a:lnTo>
                  <a:lnTo>
                    <a:pt x="288" y="32"/>
                  </a:lnTo>
                  <a:close/>
                  <a:moveTo>
                    <a:pt x="280" y="1"/>
                  </a:moveTo>
                  <a:cubicBezTo>
                    <a:pt x="275" y="1"/>
                    <a:pt x="272" y="1"/>
                    <a:pt x="267" y="3"/>
                  </a:cubicBezTo>
                  <a:lnTo>
                    <a:pt x="3" y="267"/>
                  </a:lnTo>
                  <a:cubicBezTo>
                    <a:pt x="3" y="270"/>
                    <a:pt x="1" y="277"/>
                    <a:pt x="1" y="280"/>
                  </a:cubicBezTo>
                  <a:lnTo>
                    <a:pt x="1" y="973"/>
                  </a:lnTo>
                  <a:cubicBezTo>
                    <a:pt x="1" y="981"/>
                    <a:pt x="8" y="989"/>
                    <a:pt x="16" y="989"/>
                  </a:cubicBezTo>
                  <a:lnTo>
                    <a:pt x="709" y="989"/>
                  </a:lnTo>
                  <a:cubicBezTo>
                    <a:pt x="720" y="989"/>
                    <a:pt x="725" y="981"/>
                    <a:pt x="725" y="973"/>
                  </a:cubicBezTo>
                  <a:lnTo>
                    <a:pt x="725" y="17"/>
                  </a:lnTo>
                  <a:cubicBezTo>
                    <a:pt x="725" y="6"/>
                    <a:pt x="720" y="1"/>
                    <a:pt x="7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13f23a0c16b_1_206"/>
            <p:cNvSpPr/>
            <p:nvPr/>
          </p:nvSpPr>
          <p:spPr>
            <a:xfrm>
              <a:off x="1062548" y="1906915"/>
              <a:ext cx="91914" cy="90993"/>
            </a:xfrm>
            <a:custGeom>
              <a:avLst/>
              <a:gdLst/>
              <a:ahLst/>
              <a:cxnLst/>
              <a:rect l="l" t="t" r="r" b="b"/>
              <a:pathLst>
                <a:path w="299" h="296" extrusionOk="0">
                  <a:moveTo>
                    <a:pt x="280" y="1"/>
                  </a:moveTo>
                  <a:cubicBezTo>
                    <a:pt x="272" y="1"/>
                    <a:pt x="264" y="6"/>
                    <a:pt x="264" y="17"/>
                  </a:cubicBezTo>
                  <a:lnTo>
                    <a:pt x="264" y="264"/>
                  </a:lnTo>
                  <a:lnTo>
                    <a:pt x="16" y="264"/>
                  </a:lnTo>
                  <a:cubicBezTo>
                    <a:pt x="8" y="264"/>
                    <a:pt x="1" y="270"/>
                    <a:pt x="1" y="280"/>
                  </a:cubicBezTo>
                  <a:cubicBezTo>
                    <a:pt x="1" y="291"/>
                    <a:pt x="8" y="296"/>
                    <a:pt x="16" y="296"/>
                  </a:cubicBezTo>
                  <a:lnTo>
                    <a:pt x="280" y="296"/>
                  </a:lnTo>
                  <a:cubicBezTo>
                    <a:pt x="290" y="296"/>
                    <a:pt x="298" y="291"/>
                    <a:pt x="298" y="280"/>
                  </a:cubicBezTo>
                  <a:lnTo>
                    <a:pt x="298" y="17"/>
                  </a:lnTo>
                  <a:cubicBezTo>
                    <a:pt x="298" y="6"/>
                    <a:pt x="290" y="1"/>
                    <a:pt x="2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13f23a0c16b_1_206"/>
            <p:cNvSpPr/>
            <p:nvPr/>
          </p:nvSpPr>
          <p:spPr>
            <a:xfrm>
              <a:off x="1103127" y="2048635"/>
              <a:ext cx="142021" cy="10145"/>
            </a:xfrm>
            <a:custGeom>
              <a:avLst/>
              <a:gdLst/>
              <a:ahLst/>
              <a:cxnLst/>
              <a:rect l="l" t="t" r="r" b="b"/>
              <a:pathLst>
                <a:path w="462" h="33" extrusionOk="0">
                  <a:moveTo>
                    <a:pt x="16" y="1"/>
                  </a:moveTo>
                  <a:cubicBezTo>
                    <a:pt x="8" y="1"/>
                    <a:pt x="0" y="6"/>
                    <a:pt x="0" y="17"/>
                  </a:cubicBezTo>
                  <a:cubicBezTo>
                    <a:pt x="0" y="27"/>
                    <a:pt x="8" y="33"/>
                    <a:pt x="16" y="33"/>
                  </a:cubicBezTo>
                  <a:lnTo>
                    <a:pt x="446" y="33"/>
                  </a:lnTo>
                  <a:cubicBezTo>
                    <a:pt x="456" y="33"/>
                    <a:pt x="462" y="27"/>
                    <a:pt x="462" y="17"/>
                  </a:cubicBezTo>
                  <a:cubicBezTo>
                    <a:pt x="462" y="6"/>
                    <a:pt x="456" y="1"/>
                    <a:pt x="4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g13f23a0c16b_1_206"/>
            <p:cNvSpPr/>
            <p:nvPr/>
          </p:nvSpPr>
          <p:spPr>
            <a:xfrm>
              <a:off x="1103127" y="2089214"/>
              <a:ext cx="142021" cy="10145"/>
            </a:xfrm>
            <a:custGeom>
              <a:avLst/>
              <a:gdLst/>
              <a:ahLst/>
              <a:cxnLst/>
              <a:rect l="l" t="t" r="r" b="b"/>
              <a:pathLst>
                <a:path w="462" h="33" extrusionOk="0">
                  <a:moveTo>
                    <a:pt x="16" y="1"/>
                  </a:moveTo>
                  <a:cubicBezTo>
                    <a:pt x="8" y="1"/>
                    <a:pt x="0" y="6"/>
                    <a:pt x="0" y="17"/>
                  </a:cubicBezTo>
                  <a:cubicBezTo>
                    <a:pt x="0" y="27"/>
                    <a:pt x="8" y="32"/>
                    <a:pt x="16" y="32"/>
                  </a:cubicBezTo>
                  <a:lnTo>
                    <a:pt x="446" y="32"/>
                  </a:lnTo>
                  <a:cubicBezTo>
                    <a:pt x="456" y="32"/>
                    <a:pt x="462" y="27"/>
                    <a:pt x="462" y="17"/>
                  </a:cubicBezTo>
                  <a:cubicBezTo>
                    <a:pt x="462" y="6"/>
                    <a:pt x="456" y="1"/>
                    <a:pt x="4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13f23a0c16b_1_206"/>
            <p:cNvSpPr/>
            <p:nvPr/>
          </p:nvSpPr>
          <p:spPr>
            <a:xfrm>
              <a:off x="1103127" y="2129794"/>
              <a:ext cx="142021" cy="10145"/>
            </a:xfrm>
            <a:custGeom>
              <a:avLst/>
              <a:gdLst/>
              <a:ahLst/>
              <a:cxnLst/>
              <a:rect l="l" t="t" r="r" b="b"/>
              <a:pathLst>
                <a:path w="462" h="33" extrusionOk="0">
                  <a:moveTo>
                    <a:pt x="16" y="0"/>
                  </a:moveTo>
                  <a:cubicBezTo>
                    <a:pt x="8" y="0"/>
                    <a:pt x="0" y="6"/>
                    <a:pt x="0" y="16"/>
                  </a:cubicBezTo>
                  <a:cubicBezTo>
                    <a:pt x="0" y="27"/>
                    <a:pt x="8" y="32"/>
                    <a:pt x="16" y="32"/>
                  </a:cubicBezTo>
                  <a:lnTo>
                    <a:pt x="446" y="32"/>
                  </a:lnTo>
                  <a:cubicBezTo>
                    <a:pt x="456" y="32"/>
                    <a:pt x="462" y="27"/>
                    <a:pt x="462" y="16"/>
                  </a:cubicBezTo>
                  <a:cubicBezTo>
                    <a:pt x="462" y="6"/>
                    <a:pt x="456" y="0"/>
                    <a:pt x="4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13f23a0c16b_1_206"/>
            <p:cNvSpPr/>
            <p:nvPr/>
          </p:nvSpPr>
          <p:spPr>
            <a:xfrm>
              <a:off x="1103127" y="2170373"/>
              <a:ext cx="142021" cy="9837"/>
            </a:xfrm>
            <a:custGeom>
              <a:avLst/>
              <a:gdLst/>
              <a:ahLst/>
              <a:cxnLst/>
              <a:rect l="l" t="t" r="r" b="b"/>
              <a:pathLst>
                <a:path w="462" h="32" extrusionOk="0">
                  <a:moveTo>
                    <a:pt x="16" y="0"/>
                  </a:moveTo>
                  <a:cubicBezTo>
                    <a:pt x="8" y="0"/>
                    <a:pt x="0" y="6"/>
                    <a:pt x="0" y="16"/>
                  </a:cubicBezTo>
                  <a:cubicBezTo>
                    <a:pt x="0" y="27"/>
                    <a:pt x="8" y="32"/>
                    <a:pt x="16" y="32"/>
                  </a:cubicBezTo>
                  <a:lnTo>
                    <a:pt x="446" y="32"/>
                  </a:lnTo>
                  <a:cubicBezTo>
                    <a:pt x="456" y="32"/>
                    <a:pt x="462" y="27"/>
                    <a:pt x="462" y="16"/>
                  </a:cubicBezTo>
                  <a:cubicBezTo>
                    <a:pt x="462" y="6"/>
                    <a:pt x="456" y="0"/>
                    <a:pt x="4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 name="Google Shape;224;g13f23a0c16b_1_206"/>
          <p:cNvSpPr/>
          <p:nvPr/>
        </p:nvSpPr>
        <p:spPr>
          <a:xfrm>
            <a:off x="345800" y="2048975"/>
            <a:ext cx="223200" cy="22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5" name="Google Shape;225;g13f23a0c16b_1_206"/>
          <p:cNvGrpSpPr/>
          <p:nvPr/>
        </p:nvGrpSpPr>
        <p:grpSpPr>
          <a:xfrm>
            <a:off x="341528" y="3521447"/>
            <a:ext cx="231772" cy="302710"/>
            <a:chOff x="2345565" y="2008422"/>
            <a:chExt cx="231772" cy="302710"/>
          </a:xfrm>
        </p:grpSpPr>
        <p:sp>
          <p:nvSpPr>
            <p:cNvPr id="226" name="Google Shape;226;g13f23a0c16b_1_206"/>
            <p:cNvSpPr/>
            <p:nvPr/>
          </p:nvSpPr>
          <p:spPr>
            <a:xfrm>
              <a:off x="2345565" y="2089145"/>
              <a:ext cx="231772" cy="221987"/>
            </a:xfrm>
            <a:custGeom>
              <a:avLst/>
              <a:gdLst/>
              <a:ahLst/>
              <a:cxnLst/>
              <a:rect l="l" t="t" r="r" b="b"/>
              <a:pathLst>
                <a:path w="758" h="726" extrusionOk="0">
                  <a:moveTo>
                    <a:pt x="454" y="32"/>
                  </a:moveTo>
                  <a:cubicBezTo>
                    <a:pt x="533" y="116"/>
                    <a:pt x="725" y="324"/>
                    <a:pt x="725" y="411"/>
                  </a:cubicBezTo>
                  <a:cubicBezTo>
                    <a:pt x="725" y="567"/>
                    <a:pt x="570" y="691"/>
                    <a:pt x="378" y="691"/>
                  </a:cubicBezTo>
                  <a:cubicBezTo>
                    <a:pt x="188" y="691"/>
                    <a:pt x="32" y="567"/>
                    <a:pt x="32" y="411"/>
                  </a:cubicBezTo>
                  <a:cubicBezTo>
                    <a:pt x="32" y="324"/>
                    <a:pt x="225" y="116"/>
                    <a:pt x="304" y="32"/>
                  </a:cubicBezTo>
                  <a:close/>
                  <a:moveTo>
                    <a:pt x="296" y="0"/>
                  </a:moveTo>
                  <a:cubicBezTo>
                    <a:pt x="291" y="0"/>
                    <a:pt x="285" y="0"/>
                    <a:pt x="283" y="3"/>
                  </a:cubicBezTo>
                  <a:cubicBezTo>
                    <a:pt x="256" y="32"/>
                    <a:pt x="1" y="293"/>
                    <a:pt x="1" y="411"/>
                  </a:cubicBezTo>
                  <a:cubicBezTo>
                    <a:pt x="1" y="583"/>
                    <a:pt x="172" y="725"/>
                    <a:pt x="380" y="725"/>
                  </a:cubicBezTo>
                  <a:cubicBezTo>
                    <a:pt x="591" y="725"/>
                    <a:pt x="757" y="583"/>
                    <a:pt x="757" y="411"/>
                  </a:cubicBezTo>
                  <a:cubicBezTo>
                    <a:pt x="757" y="293"/>
                    <a:pt x="504" y="32"/>
                    <a:pt x="475" y="3"/>
                  </a:cubicBezTo>
                  <a:cubicBezTo>
                    <a:pt x="472" y="3"/>
                    <a:pt x="465" y="0"/>
                    <a:pt x="4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13f23a0c16b_1_206"/>
            <p:cNvSpPr/>
            <p:nvPr/>
          </p:nvSpPr>
          <p:spPr>
            <a:xfrm>
              <a:off x="2406108" y="2089145"/>
              <a:ext cx="110688" cy="9785"/>
            </a:xfrm>
            <a:custGeom>
              <a:avLst/>
              <a:gdLst/>
              <a:ahLst/>
              <a:cxnLst/>
              <a:rect l="l" t="t" r="r" b="b"/>
              <a:pathLst>
                <a:path w="362" h="32" extrusionOk="0">
                  <a:moveTo>
                    <a:pt x="16" y="0"/>
                  </a:moveTo>
                  <a:cubicBezTo>
                    <a:pt x="6" y="0"/>
                    <a:pt x="0" y="6"/>
                    <a:pt x="0" y="16"/>
                  </a:cubicBezTo>
                  <a:cubicBezTo>
                    <a:pt x="0" y="27"/>
                    <a:pt x="6" y="32"/>
                    <a:pt x="16" y="32"/>
                  </a:cubicBezTo>
                  <a:lnTo>
                    <a:pt x="346" y="32"/>
                  </a:lnTo>
                  <a:cubicBezTo>
                    <a:pt x="356" y="32"/>
                    <a:pt x="361" y="27"/>
                    <a:pt x="361" y="16"/>
                  </a:cubicBezTo>
                  <a:cubicBezTo>
                    <a:pt x="361" y="6"/>
                    <a:pt x="356" y="0"/>
                    <a:pt x="3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13f23a0c16b_1_206"/>
            <p:cNvSpPr/>
            <p:nvPr/>
          </p:nvSpPr>
          <p:spPr>
            <a:xfrm>
              <a:off x="2365746" y="2008422"/>
              <a:ext cx="193857" cy="90507"/>
            </a:xfrm>
            <a:custGeom>
              <a:avLst/>
              <a:gdLst/>
              <a:ahLst/>
              <a:cxnLst/>
              <a:rect l="l" t="t" r="r" b="b"/>
              <a:pathLst>
                <a:path w="634" h="296" extrusionOk="0">
                  <a:moveTo>
                    <a:pt x="309" y="30"/>
                  </a:moveTo>
                  <a:cubicBezTo>
                    <a:pt x="322" y="32"/>
                    <a:pt x="362" y="77"/>
                    <a:pt x="396" y="122"/>
                  </a:cubicBezTo>
                  <a:cubicBezTo>
                    <a:pt x="399" y="125"/>
                    <a:pt x="404" y="130"/>
                    <a:pt x="409" y="130"/>
                  </a:cubicBezTo>
                  <a:cubicBezTo>
                    <a:pt x="411" y="131"/>
                    <a:pt x="412" y="131"/>
                    <a:pt x="413" y="131"/>
                  </a:cubicBezTo>
                  <a:cubicBezTo>
                    <a:pt x="416" y="131"/>
                    <a:pt x="418" y="129"/>
                    <a:pt x="422" y="125"/>
                  </a:cubicBezTo>
                  <a:cubicBezTo>
                    <a:pt x="456" y="91"/>
                    <a:pt x="517" y="43"/>
                    <a:pt x="544" y="43"/>
                  </a:cubicBezTo>
                  <a:cubicBezTo>
                    <a:pt x="545" y="43"/>
                    <a:pt x="545" y="43"/>
                    <a:pt x="546" y="43"/>
                  </a:cubicBezTo>
                  <a:cubicBezTo>
                    <a:pt x="570" y="69"/>
                    <a:pt x="483" y="177"/>
                    <a:pt x="388" y="264"/>
                  </a:cubicBezTo>
                  <a:lnTo>
                    <a:pt x="238" y="264"/>
                  </a:lnTo>
                  <a:cubicBezTo>
                    <a:pt x="143" y="177"/>
                    <a:pt x="56" y="69"/>
                    <a:pt x="74" y="40"/>
                  </a:cubicBezTo>
                  <a:cubicBezTo>
                    <a:pt x="101" y="40"/>
                    <a:pt x="161" y="90"/>
                    <a:pt x="198" y="125"/>
                  </a:cubicBezTo>
                  <a:cubicBezTo>
                    <a:pt x="201" y="130"/>
                    <a:pt x="206" y="130"/>
                    <a:pt x="211" y="130"/>
                  </a:cubicBezTo>
                  <a:cubicBezTo>
                    <a:pt x="217" y="130"/>
                    <a:pt x="219" y="125"/>
                    <a:pt x="225" y="122"/>
                  </a:cubicBezTo>
                  <a:cubicBezTo>
                    <a:pt x="256" y="77"/>
                    <a:pt x="296" y="30"/>
                    <a:pt x="309" y="30"/>
                  </a:cubicBezTo>
                  <a:close/>
                  <a:moveTo>
                    <a:pt x="317" y="1"/>
                  </a:moveTo>
                  <a:cubicBezTo>
                    <a:pt x="288" y="1"/>
                    <a:pt x="240" y="53"/>
                    <a:pt x="214" y="90"/>
                  </a:cubicBezTo>
                  <a:cubicBezTo>
                    <a:pt x="185" y="64"/>
                    <a:pt x="122" y="11"/>
                    <a:pt x="82" y="11"/>
                  </a:cubicBezTo>
                  <a:cubicBezTo>
                    <a:pt x="72" y="11"/>
                    <a:pt x="64" y="17"/>
                    <a:pt x="56" y="24"/>
                  </a:cubicBezTo>
                  <a:cubicBezTo>
                    <a:pt x="1" y="85"/>
                    <a:pt x="169" y="249"/>
                    <a:pt x="222" y="293"/>
                  </a:cubicBezTo>
                  <a:cubicBezTo>
                    <a:pt x="225" y="296"/>
                    <a:pt x="227" y="296"/>
                    <a:pt x="230" y="296"/>
                  </a:cubicBezTo>
                  <a:lnTo>
                    <a:pt x="396" y="296"/>
                  </a:lnTo>
                  <a:cubicBezTo>
                    <a:pt x="399" y="296"/>
                    <a:pt x="406" y="293"/>
                    <a:pt x="412" y="293"/>
                  </a:cubicBezTo>
                  <a:cubicBezTo>
                    <a:pt x="464" y="249"/>
                    <a:pt x="633" y="85"/>
                    <a:pt x="575" y="24"/>
                  </a:cubicBezTo>
                  <a:cubicBezTo>
                    <a:pt x="570" y="14"/>
                    <a:pt x="559" y="11"/>
                    <a:pt x="549" y="11"/>
                  </a:cubicBezTo>
                  <a:cubicBezTo>
                    <a:pt x="509" y="11"/>
                    <a:pt x="449" y="61"/>
                    <a:pt x="417" y="90"/>
                  </a:cubicBezTo>
                  <a:cubicBezTo>
                    <a:pt x="393" y="56"/>
                    <a:pt x="346" y="1"/>
                    <a:pt x="3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13f23a0c16b_1_206"/>
            <p:cNvSpPr/>
            <p:nvPr/>
          </p:nvSpPr>
          <p:spPr>
            <a:xfrm>
              <a:off x="2435767" y="2169562"/>
              <a:ext cx="51063" cy="85921"/>
            </a:xfrm>
            <a:custGeom>
              <a:avLst/>
              <a:gdLst/>
              <a:ahLst/>
              <a:cxnLst/>
              <a:rect l="l" t="t" r="r" b="b"/>
              <a:pathLst>
                <a:path w="167" h="281" extrusionOk="0">
                  <a:moveTo>
                    <a:pt x="85" y="1"/>
                  </a:moveTo>
                  <a:cubicBezTo>
                    <a:pt x="38" y="1"/>
                    <a:pt x="1" y="38"/>
                    <a:pt x="1" y="80"/>
                  </a:cubicBezTo>
                  <a:cubicBezTo>
                    <a:pt x="1" y="119"/>
                    <a:pt x="27" y="146"/>
                    <a:pt x="80" y="159"/>
                  </a:cubicBezTo>
                  <a:lnTo>
                    <a:pt x="85" y="159"/>
                  </a:lnTo>
                  <a:cubicBezTo>
                    <a:pt x="106" y="164"/>
                    <a:pt x="133" y="175"/>
                    <a:pt x="133" y="204"/>
                  </a:cubicBezTo>
                  <a:cubicBezTo>
                    <a:pt x="133" y="230"/>
                    <a:pt x="112" y="251"/>
                    <a:pt x="85" y="251"/>
                  </a:cubicBezTo>
                  <a:cubicBezTo>
                    <a:pt x="59" y="251"/>
                    <a:pt x="35" y="230"/>
                    <a:pt x="35" y="209"/>
                  </a:cubicBezTo>
                  <a:cubicBezTo>
                    <a:pt x="35" y="199"/>
                    <a:pt x="27" y="191"/>
                    <a:pt x="19" y="191"/>
                  </a:cubicBezTo>
                  <a:cubicBezTo>
                    <a:pt x="9" y="191"/>
                    <a:pt x="1" y="199"/>
                    <a:pt x="1" y="209"/>
                  </a:cubicBezTo>
                  <a:cubicBezTo>
                    <a:pt x="6" y="249"/>
                    <a:pt x="40" y="280"/>
                    <a:pt x="85" y="280"/>
                  </a:cubicBezTo>
                  <a:cubicBezTo>
                    <a:pt x="130" y="280"/>
                    <a:pt x="167" y="243"/>
                    <a:pt x="167" y="201"/>
                  </a:cubicBezTo>
                  <a:cubicBezTo>
                    <a:pt x="167" y="162"/>
                    <a:pt x="141" y="135"/>
                    <a:pt x="88" y="122"/>
                  </a:cubicBezTo>
                  <a:lnTo>
                    <a:pt x="85" y="122"/>
                  </a:lnTo>
                  <a:cubicBezTo>
                    <a:pt x="62" y="117"/>
                    <a:pt x="35" y="106"/>
                    <a:pt x="35" y="77"/>
                  </a:cubicBezTo>
                  <a:cubicBezTo>
                    <a:pt x="35" y="51"/>
                    <a:pt x="59" y="30"/>
                    <a:pt x="85" y="30"/>
                  </a:cubicBezTo>
                  <a:cubicBezTo>
                    <a:pt x="112" y="30"/>
                    <a:pt x="133" y="51"/>
                    <a:pt x="133" y="72"/>
                  </a:cubicBezTo>
                  <a:cubicBezTo>
                    <a:pt x="133" y="83"/>
                    <a:pt x="141" y="90"/>
                    <a:pt x="151" y="90"/>
                  </a:cubicBezTo>
                  <a:cubicBezTo>
                    <a:pt x="159" y="90"/>
                    <a:pt x="167" y="83"/>
                    <a:pt x="167" y="72"/>
                  </a:cubicBezTo>
                  <a:cubicBezTo>
                    <a:pt x="164" y="32"/>
                    <a:pt x="127" y="1"/>
                    <a:pt x="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13f23a0c16b_1_206"/>
            <p:cNvSpPr/>
            <p:nvPr/>
          </p:nvSpPr>
          <p:spPr>
            <a:xfrm>
              <a:off x="2455948" y="2159166"/>
              <a:ext cx="11008" cy="101209"/>
            </a:xfrm>
            <a:custGeom>
              <a:avLst/>
              <a:gdLst/>
              <a:ahLst/>
              <a:cxnLst/>
              <a:rect l="l" t="t" r="r" b="b"/>
              <a:pathLst>
                <a:path w="36" h="331" extrusionOk="0">
                  <a:moveTo>
                    <a:pt x="19" y="1"/>
                  </a:moveTo>
                  <a:cubicBezTo>
                    <a:pt x="9" y="1"/>
                    <a:pt x="1" y="9"/>
                    <a:pt x="1" y="19"/>
                  </a:cubicBezTo>
                  <a:lnTo>
                    <a:pt x="1" y="314"/>
                  </a:lnTo>
                  <a:cubicBezTo>
                    <a:pt x="1" y="325"/>
                    <a:pt x="9" y="330"/>
                    <a:pt x="19" y="330"/>
                  </a:cubicBezTo>
                  <a:cubicBezTo>
                    <a:pt x="27" y="330"/>
                    <a:pt x="35" y="325"/>
                    <a:pt x="35" y="314"/>
                  </a:cubicBezTo>
                  <a:lnTo>
                    <a:pt x="35" y="19"/>
                  </a:lnTo>
                  <a:cubicBezTo>
                    <a:pt x="35" y="9"/>
                    <a:pt x="27" y="1"/>
                    <a:pt x="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 name="Google Shape;231;g13f23a0c16b_1_206"/>
          <p:cNvGrpSpPr/>
          <p:nvPr/>
        </p:nvGrpSpPr>
        <p:grpSpPr>
          <a:xfrm>
            <a:off x="305395" y="4005837"/>
            <a:ext cx="303983" cy="307693"/>
            <a:chOff x="5311983" y="3085237"/>
            <a:chExt cx="303983" cy="307693"/>
          </a:xfrm>
        </p:grpSpPr>
        <p:sp>
          <p:nvSpPr>
            <p:cNvPr id="232" name="Google Shape;232;g13f23a0c16b_1_206"/>
            <p:cNvSpPr/>
            <p:nvPr/>
          </p:nvSpPr>
          <p:spPr>
            <a:xfrm>
              <a:off x="5311983" y="3085237"/>
              <a:ext cx="253883" cy="256981"/>
            </a:xfrm>
            <a:custGeom>
              <a:avLst/>
              <a:gdLst/>
              <a:ahLst/>
              <a:cxnLst/>
              <a:rect l="l" t="t" r="r" b="b"/>
              <a:pathLst>
                <a:path w="826" h="826" extrusionOk="0">
                  <a:moveTo>
                    <a:pt x="412" y="35"/>
                  </a:moveTo>
                  <a:cubicBezTo>
                    <a:pt x="620" y="35"/>
                    <a:pt x="791" y="206"/>
                    <a:pt x="791" y="414"/>
                  </a:cubicBezTo>
                  <a:cubicBezTo>
                    <a:pt x="791" y="620"/>
                    <a:pt x="620" y="791"/>
                    <a:pt x="412" y="791"/>
                  </a:cubicBezTo>
                  <a:cubicBezTo>
                    <a:pt x="206" y="791"/>
                    <a:pt x="35" y="620"/>
                    <a:pt x="35" y="414"/>
                  </a:cubicBezTo>
                  <a:cubicBezTo>
                    <a:pt x="35" y="206"/>
                    <a:pt x="206" y="35"/>
                    <a:pt x="412" y="35"/>
                  </a:cubicBezTo>
                  <a:close/>
                  <a:moveTo>
                    <a:pt x="412" y="0"/>
                  </a:moveTo>
                  <a:cubicBezTo>
                    <a:pt x="185" y="0"/>
                    <a:pt x="0" y="185"/>
                    <a:pt x="0" y="414"/>
                  </a:cubicBezTo>
                  <a:cubicBezTo>
                    <a:pt x="0" y="641"/>
                    <a:pt x="185" y="825"/>
                    <a:pt x="412" y="825"/>
                  </a:cubicBezTo>
                  <a:cubicBezTo>
                    <a:pt x="638" y="825"/>
                    <a:pt x="825" y="641"/>
                    <a:pt x="825" y="414"/>
                  </a:cubicBezTo>
                  <a:cubicBezTo>
                    <a:pt x="825" y="185"/>
                    <a:pt x="638" y="0"/>
                    <a:pt x="4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13f23a0c16b_1_206"/>
            <p:cNvSpPr/>
            <p:nvPr/>
          </p:nvSpPr>
          <p:spPr>
            <a:xfrm>
              <a:off x="5518531" y="3296484"/>
              <a:ext cx="97435" cy="96446"/>
            </a:xfrm>
            <a:custGeom>
              <a:avLst/>
              <a:gdLst/>
              <a:ahLst/>
              <a:cxnLst/>
              <a:rect l="l" t="t" r="r" b="b"/>
              <a:pathLst>
                <a:path w="317" h="310" extrusionOk="0">
                  <a:moveTo>
                    <a:pt x="19" y="0"/>
                  </a:moveTo>
                  <a:cubicBezTo>
                    <a:pt x="15" y="0"/>
                    <a:pt x="11" y="1"/>
                    <a:pt x="8" y="4"/>
                  </a:cubicBezTo>
                  <a:cubicBezTo>
                    <a:pt x="0" y="12"/>
                    <a:pt x="0" y="20"/>
                    <a:pt x="8" y="28"/>
                  </a:cubicBezTo>
                  <a:lnTo>
                    <a:pt x="288" y="307"/>
                  </a:lnTo>
                  <a:cubicBezTo>
                    <a:pt x="290" y="310"/>
                    <a:pt x="296" y="310"/>
                    <a:pt x="301" y="310"/>
                  </a:cubicBezTo>
                  <a:cubicBezTo>
                    <a:pt x="304" y="310"/>
                    <a:pt x="306" y="307"/>
                    <a:pt x="311" y="307"/>
                  </a:cubicBezTo>
                  <a:cubicBezTo>
                    <a:pt x="317" y="302"/>
                    <a:pt x="317" y="291"/>
                    <a:pt x="311" y="283"/>
                  </a:cubicBezTo>
                  <a:lnTo>
                    <a:pt x="29" y="4"/>
                  </a:lnTo>
                  <a:cubicBezTo>
                    <a:pt x="27" y="1"/>
                    <a:pt x="23" y="0"/>
                    <a:pt x="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13f23a0c16b_1_206"/>
            <p:cNvSpPr/>
            <p:nvPr/>
          </p:nvSpPr>
          <p:spPr>
            <a:xfrm>
              <a:off x="5365464" y="3127859"/>
              <a:ext cx="145384" cy="161158"/>
            </a:xfrm>
            <a:custGeom>
              <a:avLst/>
              <a:gdLst/>
              <a:ahLst/>
              <a:cxnLst/>
              <a:rect l="l" t="t" r="r" b="b"/>
              <a:pathLst>
                <a:path w="473" h="518" extrusionOk="0">
                  <a:moveTo>
                    <a:pt x="238" y="1"/>
                  </a:moveTo>
                  <a:cubicBezTo>
                    <a:pt x="185" y="1"/>
                    <a:pt x="74" y="51"/>
                    <a:pt x="74" y="203"/>
                  </a:cubicBezTo>
                  <a:cubicBezTo>
                    <a:pt x="74" y="338"/>
                    <a:pt x="27" y="377"/>
                    <a:pt x="27" y="377"/>
                  </a:cubicBezTo>
                  <a:cubicBezTo>
                    <a:pt x="24" y="380"/>
                    <a:pt x="21" y="385"/>
                    <a:pt x="21" y="391"/>
                  </a:cubicBezTo>
                  <a:cubicBezTo>
                    <a:pt x="21" y="398"/>
                    <a:pt x="24" y="401"/>
                    <a:pt x="27" y="404"/>
                  </a:cubicBezTo>
                  <a:cubicBezTo>
                    <a:pt x="27" y="404"/>
                    <a:pt x="64" y="425"/>
                    <a:pt x="132" y="438"/>
                  </a:cubicBezTo>
                  <a:lnTo>
                    <a:pt x="130" y="456"/>
                  </a:lnTo>
                  <a:lnTo>
                    <a:pt x="27" y="483"/>
                  </a:lnTo>
                  <a:cubicBezTo>
                    <a:pt x="24" y="483"/>
                    <a:pt x="21" y="488"/>
                    <a:pt x="19" y="488"/>
                  </a:cubicBezTo>
                  <a:lnTo>
                    <a:pt x="14" y="488"/>
                  </a:lnTo>
                  <a:cubicBezTo>
                    <a:pt x="6" y="491"/>
                    <a:pt x="0" y="496"/>
                    <a:pt x="6" y="507"/>
                  </a:cubicBezTo>
                  <a:cubicBezTo>
                    <a:pt x="8" y="515"/>
                    <a:pt x="11" y="518"/>
                    <a:pt x="17" y="518"/>
                  </a:cubicBezTo>
                  <a:cubicBezTo>
                    <a:pt x="19" y="518"/>
                    <a:pt x="22" y="518"/>
                    <a:pt x="24" y="517"/>
                  </a:cubicBezTo>
                  <a:lnTo>
                    <a:pt x="27" y="517"/>
                  </a:lnTo>
                  <a:cubicBezTo>
                    <a:pt x="32" y="514"/>
                    <a:pt x="32" y="514"/>
                    <a:pt x="35" y="514"/>
                  </a:cubicBezTo>
                  <a:lnTo>
                    <a:pt x="145" y="488"/>
                  </a:lnTo>
                  <a:cubicBezTo>
                    <a:pt x="153" y="483"/>
                    <a:pt x="159" y="480"/>
                    <a:pt x="159" y="475"/>
                  </a:cubicBezTo>
                  <a:lnTo>
                    <a:pt x="169" y="427"/>
                  </a:lnTo>
                  <a:cubicBezTo>
                    <a:pt x="169" y="425"/>
                    <a:pt x="169" y="417"/>
                    <a:pt x="166" y="414"/>
                  </a:cubicBezTo>
                  <a:cubicBezTo>
                    <a:pt x="166" y="412"/>
                    <a:pt x="159" y="409"/>
                    <a:pt x="156" y="409"/>
                  </a:cubicBezTo>
                  <a:cubicBezTo>
                    <a:pt x="111" y="401"/>
                    <a:pt x="77" y="391"/>
                    <a:pt x="61" y="385"/>
                  </a:cubicBezTo>
                  <a:cubicBezTo>
                    <a:pt x="77" y="362"/>
                    <a:pt x="103" y="306"/>
                    <a:pt x="103" y="203"/>
                  </a:cubicBezTo>
                  <a:cubicBezTo>
                    <a:pt x="103" y="61"/>
                    <a:pt x="209" y="32"/>
                    <a:pt x="235" y="32"/>
                  </a:cubicBezTo>
                  <a:cubicBezTo>
                    <a:pt x="269" y="32"/>
                    <a:pt x="274" y="40"/>
                    <a:pt x="290" y="56"/>
                  </a:cubicBezTo>
                  <a:cubicBezTo>
                    <a:pt x="296" y="56"/>
                    <a:pt x="301" y="58"/>
                    <a:pt x="303" y="58"/>
                  </a:cubicBezTo>
                  <a:lnTo>
                    <a:pt x="317" y="58"/>
                  </a:lnTo>
                  <a:cubicBezTo>
                    <a:pt x="348" y="58"/>
                    <a:pt x="367" y="111"/>
                    <a:pt x="367" y="203"/>
                  </a:cubicBezTo>
                  <a:cubicBezTo>
                    <a:pt x="367" y="306"/>
                    <a:pt x="393" y="359"/>
                    <a:pt x="409" y="385"/>
                  </a:cubicBezTo>
                  <a:cubicBezTo>
                    <a:pt x="390" y="391"/>
                    <a:pt x="361" y="401"/>
                    <a:pt x="314" y="409"/>
                  </a:cubicBezTo>
                  <a:cubicBezTo>
                    <a:pt x="311" y="409"/>
                    <a:pt x="309" y="412"/>
                    <a:pt x="303" y="414"/>
                  </a:cubicBezTo>
                  <a:cubicBezTo>
                    <a:pt x="301" y="417"/>
                    <a:pt x="301" y="425"/>
                    <a:pt x="301" y="427"/>
                  </a:cubicBezTo>
                  <a:lnTo>
                    <a:pt x="311" y="475"/>
                  </a:lnTo>
                  <a:cubicBezTo>
                    <a:pt x="314" y="480"/>
                    <a:pt x="317" y="488"/>
                    <a:pt x="325" y="488"/>
                  </a:cubicBezTo>
                  <a:lnTo>
                    <a:pt x="435" y="514"/>
                  </a:lnTo>
                  <a:cubicBezTo>
                    <a:pt x="438" y="517"/>
                    <a:pt x="438" y="517"/>
                    <a:pt x="443" y="517"/>
                  </a:cubicBezTo>
                  <a:lnTo>
                    <a:pt x="454" y="517"/>
                  </a:lnTo>
                  <a:cubicBezTo>
                    <a:pt x="459" y="517"/>
                    <a:pt x="464" y="514"/>
                    <a:pt x="469" y="507"/>
                  </a:cubicBezTo>
                  <a:cubicBezTo>
                    <a:pt x="472" y="501"/>
                    <a:pt x="469" y="491"/>
                    <a:pt x="459" y="488"/>
                  </a:cubicBezTo>
                  <a:lnTo>
                    <a:pt x="456" y="488"/>
                  </a:lnTo>
                  <a:cubicBezTo>
                    <a:pt x="454" y="488"/>
                    <a:pt x="448" y="483"/>
                    <a:pt x="446" y="483"/>
                  </a:cubicBezTo>
                  <a:lnTo>
                    <a:pt x="343" y="456"/>
                  </a:lnTo>
                  <a:lnTo>
                    <a:pt x="340" y="438"/>
                  </a:lnTo>
                  <a:cubicBezTo>
                    <a:pt x="409" y="427"/>
                    <a:pt x="446" y="404"/>
                    <a:pt x="446" y="404"/>
                  </a:cubicBezTo>
                  <a:cubicBezTo>
                    <a:pt x="448" y="401"/>
                    <a:pt x="454" y="398"/>
                    <a:pt x="454" y="391"/>
                  </a:cubicBezTo>
                  <a:cubicBezTo>
                    <a:pt x="454" y="388"/>
                    <a:pt x="448" y="383"/>
                    <a:pt x="446" y="377"/>
                  </a:cubicBezTo>
                  <a:cubicBezTo>
                    <a:pt x="446" y="377"/>
                    <a:pt x="401" y="338"/>
                    <a:pt x="401" y="203"/>
                  </a:cubicBezTo>
                  <a:cubicBezTo>
                    <a:pt x="401" y="85"/>
                    <a:pt x="375" y="27"/>
                    <a:pt x="317" y="27"/>
                  </a:cubicBezTo>
                  <a:lnTo>
                    <a:pt x="311" y="27"/>
                  </a:lnTo>
                  <a:cubicBezTo>
                    <a:pt x="296" y="8"/>
                    <a:pt x="277" y="1"/>
                    <a:pt x="2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g13f23a0c16b_1_206"/>
          <p:cNvGrpSpPr/>
          <p:nvPr/>
        </p:nvGrpSpPr>
        <p:grpSpPr>
          <a:xfrm>
            <a:off x="304481" y="3081336"/>
            <a:ext cx="305828" cy="164133"/>
            <a:chOff x="2844543" y="3174699"/>
            <a:chExt cx="305828" cy="164133"/>
          </a:xfrm>
        </p:grpSpPr>
        <p:sp>
          <p:nvSpPr>
            <p:cNvPr id="236" name="Google Shape;236;g13f23a0c16b_1_206"/>
            <p:cNvSpPr/>
            <p:nvPr/>
          </p:nvSpPr>
          <p:spPr>
            <a:xfrm>
              <a:off x="2906324" y="3277666"/>
              <a:ext cx="182267" cy="61166"/>
            </a:xfrm>
            <a:custGeom>
              <a:avLst/>
              <a:gdLst/>
              <a:ahLst/>
              <a:cxnLst/>
              <a:rect l="l" t="t" r="r" b="b"/>
              <a:pathLst>
                <a:path w="593" h="199" extrusionOk="0">
                  <a:moveTo>
                    <a:pt x="295" y="32"/>
                  </a:moveTo>
                  <a:cubicBezTo>
                    <a:pt x="466" y="32"/>
                    <a:pt x="559" y="77"/>
                    <a:pt x="559" y="98"/>
                  </a:cubicBezTo>
                  <a:cubicBezTo>
                    <a:pt x="559" y="122"/>
                    <a:pt x="472" y="164"/>
                    <a:pt x="295" y="164"/>
                  </a:cubicBezTo>
                  <a:cubicBezTo>
                    <a:pt x="121" y="164"/>
                    <a:pt x="32" y="122"/>
                    <a:pt x="32" y="98"/>
                  </a:cubicBezTo>
                  <a:cubicBezTo>
                    <a:pt x="32" y="77"/>
                    <a:pt x="121" y="32"/>
                    <a:pt x="295" y="32"/>
                  </a:cubicBezTo>
                  <a:close/>
                  <a:moveTo>
                    <a:pt x="295" y="1"/>
                  </a:moveTo>
                  <a:cubicBezTo>
                    <a:pt x="148" y="1"/>
                    <a:pt x="0" y="32"/>
                    <a:pt x="0" y="98"/>
                  </a:cubicBezTo>
                  <a:cubicBezTo>
                    <a:pt x="0" y="164"/>
                    <a:pt x="148" y="198"/>
                    <a:pt x="295" y="198"/>
                  </a:cubicBezTo>
                  <a:cubicBezTo>
                    <a:pt x="445" y="198"/>
                    <a:pt x="593" y="164"/>
                    <a:pt x="593" y="98"/>
                  </a:cubicBezTo>
                  <a:cubicBezTo>
                    <a:pt x="593" y="32"/>
                    <a:pt x="445" y="1"/>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13f23a0c16b_1_206"/>
            <p:cNvSpPr/>
            <p:nvPr/>
          </p:nvSpPr>
          <p:spPr>
            <a:xfrm>
              <a:off x="2844543" y="3174699"/>
              <a:ext cx="305828" cy="98357"/>
            </a:xfrm>
            <a:custGeom>
              <a:avLst/>
              <a:gdLst/>
              <a:ahLst/>
              <a:cxnLst/>
              <a:rect l="l" t="t" r="r" b="b"/>
              <a:pathLst>
                <a:path w="995" h="320" extrusionOk="0">
                  <a:moveTo>
                    <a:pt x="497" y="0"/>
                  </a:moveTo>
                  <a:cubicBezTo>
                    <a:pt x="490" y="0"/>
                    <a:pt x="482" y="2"/>
                    <a:pt x="472" y="6"/>
                  </a:cubicBezTo>
                  <a:lnTo>
                    <a:pt x="470" y="6"/>
                  </a:lnTo>
                  <a:lnTo>
                    <a:pt x="30" y="167"/>
                  </a:lnTo>
                  <a:cubicBezTo>
                    <a:pt x="27" y="167"/>
                    <a:pt x="22" y="170"/>
                    <a:pt x="22" y="170"/>
                  </a:cubicBezTo>
                  <a:cubicBezTo>
                    <a:pt x="17" y="175"/>
                    <a:pt x="14" y="178"/>
                    <a:pt x="9" y="183"/>
                  </a:cubicBezTo>
                  <a:cubicBezTo>
                    <a:pt x="6" y="183"/>
                    <a:pt x="6" y="188"/>
                    <a:pt x="6" y="188"/>
                  </a:cubicBezTo>
                  <a:cubicBezTo>
                    <a:pt x="3" y="193"/>
                    <a:pt x="1" y="201"/>
                    <a:pt x="1" y="207"/>
                  </a:cubicBezTo>
                  <a:cubicBezTo>
                    <a:pt x="1" y="215"/>
                    <a:pt x="3" y="220"/>
                    <a:pt x="6" y="228"/>
                  </a:cubicBezTo>
                  <a:cubicBezTo>
                    <a:pt x="9" y="228"/>
                    <a:pt x="9" y="230"/>
                    <a:pt x="9" y="230"/>
                  </a:cubicBezTo>
                  <a:cubicBezTo>
                    <a:pt x="11" y="236"/>
                    <a:pt x="17" y="241"/>
                    <a:pt x="22" y="244"/>
                  </a:cubicBezTo>
                  <a:lnTo>
                    <a:pt x="27" y="244"/>
                  </a:lnTo>
                  <a:lnTo>
                    <a:pt x="212" y="320"/>
                  </a:lnTo>
                  <a:lnTo>
                    <a:pt x="217" y="320"/>
                  </a:lnTo>
                  <a:cubicBezTo>
                    <a:pt x="225" y="320"/>
                    <a:pt x="230" y="315"/>
                    <a:pt x="233" y="307"/>
                  </a:cubicBezTo>
                  <a:cubicBezTo>
                    <a:pt x="238" y="296"/>
                    <a:pt x="233" y="286"/>
                    <a:pt x="225" y="283"/>
                  </a:cubicBezTo>
                  <a:lnTo>
                    <a:pt x="40" y="207"/>
                  </a:lnTo>
                  <a:lnTo>
                    <a:pt x="32" y="220"/>
                  </a:lnTo>
                  <a:lnTo>
                    <a:pt x="40" y="201"/>
                  </a:lnTo>
                  <a:lnTo>
                    <a:pt x="43" y="196"/>
                  </a:lnTo>
                  <a:lnTo>
                    <a:pt x="483" y="35"/>
                  </a:lnTo>
                  <a:lnTo>
                    <a:pt x="488" y="35"/>
                  </a:lnTo>
                  <a:cubicBezTo>
                    <a:pt x="492" y="34"/>
                    <a:pt x="497" y="33"/>
                    <a:pt x="502" y="33"/>
                  </a:cubicBezTo>
                  <a:cubicBezTo>
                    <a:pt x="507" y="33"/>
                    <a:pt x="512" y="34"/>
                    <a:pt x="517" y="35"/>
                  </a:cubicBezTo>
                  <a:lnTo>
                    <a:pt x="520" y="35"/>
                  </a:lnTo>
                  <a:lnTo>
                    <a:pt x="963" y="193"/>
                  </a:lnTo>
                  <a:lnTo>
                    <a:pt x="968" y="180"/>
                  </a:lnTo>
                  <a:lnTo>
                    <a:pt x="963" y="201"/>
                  </a:lnTo>
                  <a:lnTo>
                    <a:pt x="957" y="204"/>
                  </a:lnTo>
                  <a:lnTo>
                    <a:pt x="955" y="204"/>
                  </a:lnTo>
                  <a:lnTo>
                    <a:pt x="770" y="283"/>
                  </a:lnTo>
                  <a:cubicBezTo>
                    <a:pt x="760" y="288"/>
                    <a:pt x="757" y="296"/>
                    <a:pt x="760" y="307"/>
                  </a:cubicBezTo>
                  <a:cubicBezTo>
                    <a:pt x="765" y="312"/>
                    <a:pt x="770" y="317"/>
                    <a:pt x="776" y="317"/>
                  </a:cubicBezTo>
                  <a:cubicBezTo>
                    <a:pt x="778" y="317"/>
                    <a:pt x="781" y="316"/>
                    <a:pt x="783" y="315"/>
                  </a:cubicBezTo>
                  <a:lnTo>
                    <a:pt x="965" y="236"/>
                  </a:lnTo>
                  <a:cubicBezTo>
                    <a:pt x="968" y="236"/>
                    <a:pt x="971" y="233"/>
                    <a:pt x="971" y="233"/>
                  </a:cubicBezTo>
                  <a:cubicBezTo>
                    <a:pt x="978" y="230"/>
                    <a:pt x="981" y="228"/>
                    <a:pt x="984" y="220"/>
                  </a:cubicBezTo>
                  <a:cubicBezTo>
                    <a:pt x="989" y="220"/>
                    <a:pt x="989" y="217"/>
                    <a:pt x="989" y="217"/>
                  </a:cubicBezTo>
                  <a:cubicBezTo>
                    <a:pt x="992" y="209"/>
                    <a:pt x="994" y="201"/>
                    <a:pt x="994" y="196"/>
                  </a:cubicBezTo>
                  <a:cubicBezTo>
                    <a:pt x="994" y="193"/>
                    <a:pt x="992" y="188"/>
                    <a:pt x="989" y="180"/>
                  </a:cubicBezTo>
                  <a:lnTo>
                    <a:pt x="984" y="178"/>
                  </a:lnTo>
                  <a:cubicBezTo>
                    <a:pt x="981" y="170"/>
                    <a:pt x="978" y="167"/>
                    <a:pt x="971" y="164"/>
                  </a:cubicBezTo>
                  <a:lnTo>
                    <a:pt x="965" y="164"/>
                  </a:lnTo>
                  <a:lnTo>
                    <a:pt x="523" y="6"/>
                  </a:lnTo>
                  <a:lnTo>
                    <a:pt x="520" y="6"/>
                  </a:lnTo>
                  <a:cubicBezTo>
                    <a:pt x="512" y="2"/>
                    <a:pt x="505" y="0"/>
                    <a:pt x="4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13f23a0c16b_1_206"/>
            <p:cNvSpPr/>
            <p:nvPr/>
          </p:nvSpPr>
          <p:spPr>
            <a:xfrm>
              <a:off x="2906324" y="3226643"/>
              <a:ext cx="182267" cy="86984"/>
            </a:xfrm>
            <a:custGeom>
              <a:avLst/>
              <a:gdLst/>
              <a:ahLst/>
              <a:cxnLst/>
              <a:rect l="l" t="t" r="r" b="b"/>
              <a:pathLst>
                <a:path w="593" h="283" extrusionOk="0">
                  <a:moveTo>
                    <a:pt x="295" y="1"/>
                  </a:moveTo>
                  <a:cubicBezTo>
                    <a:pt x="148" y="1"/>
                    <a:pt x="0" y="35"/>
                    <a:pt x="0" y="101"/>
                  </a:cubicBezTo>
                  <a:lnTo>
                    <a:pt x="0" y="264"/>
                  </a:lnTo>
                  <a:cubicBezTo>
                    <a:pt x="0" y="275"/>
                    <a:pt x="5" y="283"/>
                    <a:pt x="16" y="283"/>
                  </a:cubicBezTo>
                  <a:cubicBezTo>
                    <a:pt x="26" y="283"/>
                    <a:pt x="32" y="275"/>
                    <a:pt x="32" y="264"/>
                  </a:cubicBezTo>
                  <a:lnTo>
                    <a:pt x="32" y="101"/>
                  </a:lnTo>
                  <a:cubicBezTo>
                    <a:pt x="32" y="77"/>
                    <a:pt x="121" y="35"/>
                    <a:pt x="295" y="35"/>
                  </a:cubicBezTo>
                  <a:cubicBezTo>
                    <a:pt x="472" y="35"/>
                    <a:pt x="559" y="77"/>
                    <a:pt x="559" y="101"/>
                  </a:cubicBezTo>
                  <a:lnTo>
                    <a:pt x="559" y="264"/>
                  </a:lnTo>
                  <a:cubicBezTo>
                    <a:pt x="559" y="275"/>
                    <a:pt x="567" y="283"/>
                    <a:pt x="577" y="283"/>
                  </a:cubicBezTo>
                  <a:cubicBezTo>
                    <a:pt x="585" y="283"/>
                    <a:pt x="593" y="275"/>
                    <a:pt x="593" y="264"/>
                  </a:cubicBezTo>
                  <a:lnTo>
                    <a:pt x="593" y="101"/>
                  </a:lnTo>
                  <a:cubicBezTo>
                    <a:pt x="593" y="35"/>
                    <a:pt x="445" y="1"/>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13f23a0c16b_1_206"/>
            <p:cNvSpPr/>
            <p:nvPr/>
          </p:nvSpPr>
          <p:spPr>
            <a:xfrm>
              <a:off x="3108569" y="3252769"/>
              <a:ext cx="10143" cy="65776"/>
            </a:xfrm>
            <a:custGeom>
              <a:avLst/>
              <a:gdLst/>
              <a:ahLst/>
              <a:cxnLst/>
              <a:rect l="l" t="t" r="r" b="b"/>
              <a:pathLst>
                <a:path w="33" h="214" extrusionOk="0">
                  <a:moveTo>
                    <a:pt x="17" y="0"/>
                  </a:moveTo>
                  <a:cubicBezTo>
                    <a:pt x="6" y="0"/>
                    <a:pt x="1" y="5"/>
                    <a:pt x="1" y="16"/>
                  </a:cubicBezTo>
                  <a:lnTo>
                    <a:pt x="1" y="198"/>
                  </a:lnTo>
                  <a:cubicBezTo>
                    <a:pt x="1" y="206"/>
                    <a:pt x="6" y="214"/>
                    <a:pt x="17" y="214"/>
                  </a:cubicBezTo>
                  <a:cubicBezTo>
                    <a:pt x="27" y="214"/>
                    <a:pt x="33" y="206"/>
                    <a:pt x="33" y="198"/>
                  </a:cubicBezTo>
                  <a:lnTo>
                    <a:pt x="33" y="16"/>
                  </a:lnTo>
                  <a:cubicBezTo>
                    <a:pt x="33" y="5"/>
                    <a:pt x="27" y="0"/>
                    <a:pt x="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13f23a0c16b_1_206"/>
            <p:cNvSpPr/>
            <p:nvPr/>
          </p:nvSpPr>
          <p:spPr>
            <a:xfrm>
              <a:off x="3097196" y="3307787"/>
              <a:ext cx="31966" cy="31044"/>
            </a:xfrm>
            <a:custGeom>
              <a:avLst/>
              <a:gdLst/>
              <a:ahLst/>
              <a:cxnLst/>
              <a:rect l="l" t="t" r="r" b="b"/>
              <a:pathLst>
                <a:path w="104" h="101" extrusionOk="0">
                  <a:moveTo>
                    <a:pt x="52" y="0"/>
                  </a:moveTo>
                  <a:cubicBezTo>
                    <a:pt x="46" y="0"/>
                    <a:pt x="41" y="3"/>
                    <a:pt x="38" y="8"/>
                  </a:cubicBezTo>
                  <a:lnTo>
                    <a:pt x="4" y="74"/>
                  </a:lnTo>
                  <a:cubicBezTo>
                    <a:pt x="1" y="85"/>
                    <a:pt x="4" y="93"/>
                    <a:pt x="12" y="98"/>
                  </a:cubicBezTo>
                  <a:cubicBezTo>
                    <a:pt x="14" y="98"/>
                    <a:pt x="17" y="99"/>
                    <a:pt x="19" y="99"/>
                  </a:cubicBezTo>
                  <a:cubicBezTo>
                    <a:pt x="26" y="99"/>
                    <a:pt x="31" y="96"/>
                    <a:pt x="35" y="90"/>
                  </a:cubicBezTo>
                  <a:lnTo>
                    <a:pt x="54" y="53"/>
                  </a:lnTo>
                  <a:lnTo>
                    <a:pt x="75" y="90"/>
                  </a:lnTo>
                  <a:cubicBezTo>
                    <a:pt x="75" y="98"/>
                    <a:pt x="80" y="100"/>
                    <a:pt x="88" y="100"/>
                  </a:cubicBezTo>
                  <a:cubicBezTo>
                    <a:pt x="91" y="100"/>
                    <a:pt x="91" y="100"/>
                    <a:pt x="93" y="98"/>
                  </a:cubicBezTo>
                  <a:cubicBezTo>
                    <a:pt x="101" y="90"/>
                    <a:pt x="104" y="79"/>
                    <a:pt x="101" y="74"/>
                  </a:cubicBezTo>
                  <a:lnTo>
                    <a:pt x="67" y="8"/>
                  </a:lnTo>
                  <a:cubicBezTo>
                    <a:pt x="64" y="3"/>
                    <a:pt x="58" y="0"/>
                    <a:pt x="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g13f23a0c16b_1_206"/>
          <p:cNvGrpSpPr/>
          <p:nvPr/>
        </p:nvGrpSpPr>
        <p:grpSpPr>
          <a:xfrm>
            <a:off x="396095" y="2497338"/>
            <a:ext cx="122639" cy="308003"/>
            <a:chOff x="5408495" y="1240325"/>
            <a:chExt cx="122639" cy="308003"/>
          </a:xfrm>
        </p:grpSpPr>
        <p:sp>
          <p:nvSpPr>
            <p:cNvPr id="242" name="Google Shape;242;g13f23a0c16b_1_206"/>
            <p:cNvSpPr/>
            <p:nvPr/>
          </p:nvSpPr>
          <p:spPr>
            <a:xfrm>
              <a:off x="5408495" y="1322459"/>
              <a:ext cx="122639" cy="225869"/>
            </a:xfrm>
            <a:custGeom>
              <a:avLst/>
              <a:gdLst/>
              <a:ahLst/>
              <a:cxnLst/>
              <a:rect l="l" t="t" r="r" b="b"/>
              <a:pathLst>
                <a:path w="399" h="726" extrusionOk="0">
                  <a:moveTo>
                    <a:pt x="266" y="29"/>
                  </a:moveTo>
                  <a:cubicBezTo>
                    <a:pt x="303" y="29"/>
                    <a:pt x="332" y="61"/>
                    <a:pt x="335" y="95"/>
                  </a:cubicBezTo>
                  <a:lnTo>
                    <a:pt x="361" y="332"/>
                  </a:lnTo>
                  <a:cubicBezTo>
                    <a:pt x="366" y="343"/>
                    <a:pt x="361" y="354"/>
                    <a:pt x="356" y="359"/>
                  </a:cubicBezTo>
                  <a:cubicBezTo>
                    <a:pt x="348" y="367"/>
                    <a:pt x="343" y="369"/>
                    <a:pt x="335" y="369"/>
                  </a:cubicBezTo>
                  <a:lnTo>
                    <a:pt x="319" y="369"/>
                  </a:lnTo>
                  <a:cubicBezTo>
                    <a:pt x="308" y="369"/>
                    <a:pt x="303" y="377"/>
                    <a:pt x="303" y="385"/>
                  </a:cubicBezTo>
                  <a:lnTo>
                    <a:pt x="279" y="693"/>
                  </a:lnTo>
                  <a:lnTo>
                    <a:pt x="111" y="693"/>
                  </a:lnTo>
                  <a:lnTo>
                    <a:pt x="92" y="385"/>
                  </a:lnTo>
                  <a:cubicBezTo>
                    <a:pt x="92" y="377"/>
                    <a:pt x="84" y="369"/>
                    <a:pt x="74" y="369"/>
                  </a:cubicBezTo>
                  <a:lnTo>
                    <a:pt x="58" y="369"/>
                  </a:lnTo>
                  <a:cubicBezTo>
                    <a:pt x="48" y="369"/>
                    <a:pt x="42" y="367"/>
                    <a:pt x="40" y="359"/>
                  </a:cubicBezTo>
                  <a:cubicBezTo>
                    <a:pt x="34" y="354"/>
                    <a:pt x="32" y="343"/>
                    <a:pt x="32" y="332"/>
                  </a:cubicBezTo>
                  <a:lnTo>
                    <a:pt x="58" y="95"/>
                  </a:lnTo>
                  <a:cubicBezTo>
                    <a:pt x="66" y="61"/>
                    <a:pt x="95" y="29"/>
                    <a:pt x="127" y="29"/>
                  </a:cubicBezTo>
                  <a:close/>
                  <a:moveTo>
                    <a:pt x="129" y="0"/>
                  </a:moveTo>
                  <a:cubicBezTo>
                    <a:pt x="76" y="0"/>
                    <a:pt x="32" y="40"/>
                    <a:pt x="26" y="98"/>
                  </a:cubicBezTo>
                  <a:lnTo>
                    <a:pt x="0" y="335"/>
                  </a:lnTo>
                  <a:cubicBezTo>
                    <a:pt x="0" y="351"/>
                    <a:pt x="3" y="369"/>
                    <a:pt x="16" y="382"/>
                  </a:cubicBezTo>
                  <a:cubicBezTo>
                    <a:pt x="26" y="396"/>
                    <a:pt x="42" y="404"/>
                    <a:pt x="58" y="404"/>
                  </a:cubicBezTo>
                  <a:lnTo>
                    <a:pt x="82" y="709"/>
                  </a:lnTo>
                  <a:cubicBezTo>
                    <a:pt x="82" y="720"/>
                    <a:pt x="90" y="725"/>
                    <a:pt x="98" y="725"/>
                  </a:cubicBezTo>
                  <a:lnTo>
                    <a:pt x="295" y="725"/>
                  </a:lnTo>
                  <a:cubicBezTo>
                    <a:pt x="303" y="725"/>
                    <a:pt x="308" y="720"/>
                    <a:pt x="314" y="709"/>
                  </a:cubicBezTo>
                  <a:lnTo>
                    <a:pt x="335" y="404"/>
                  </a:lnTo>
                  <a:cubicBezTo>
                    <a:pt x="353" y="404"/>
                    <a:pt x="369" y="396"/>
                    <a:pt x="380" y="382"/>
                  </a:cubicBezTo>
                  <a:cubicBezTo>
                    <a:pt x="393" y="369"/>
                    <a:pt x="398" y="354"/>
                    <a:pt x="395" y="335"/>
                  </a:cubicBezTo>
                  <a:lnTo>
                    <a:pt x="369" y="98"/>
                  </a:lnTo>
                  <a:cubicBezTo>
                    <a:pt x="361" y="40"/>
                    <a:pt x="319" y="0"/>
                    <a:pt x="2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g13f23a0c16b_1_206"/>
            <p:cNvSpPr/>
            <p:nvPr/>
          </p:nvSpPr>
          <p:spPr>
            <a:xfrm>
              <a:off x="5433391" y="1240325"/>
              <a:ext cx="71616" cy="72490"/>
            </a:xfrm>
            <a:custGeom>
              <a:avLst/>
              <a:gdLst/>
              <a:ahLst/>
              <a:cxnLst/>
              <a:rect l="l" t="t" r="r" b="b"/>
              <a:pathLst>
                <a:path w="233" h="233" extrusionOk="0">
                  <a:moveTo>
                    <a:pt x="117" y="35"/>
                  </a:moveTo>
                  <a:cubicBezTo>
                    <a:pt x="159" y="35"/>
                    <a:pt x="198" y="72"/>
                    <a:pt x="198" y="117"/>
                  </a:cubicBezTo>
                  <a:cubicBezTo>
                    <a:pt x="198" y="164"/>
                    <a:pt x="162" y="198"/>
                    <a:pt x="117" y="198"/>
                  </a:cubicBezTo>
                  <a:cubicBezTo>
                    <a:pt x="69" y="198"/>
                    <a:pt x="35" y="164"/>
                    <a:pt x="35" y="117"/>
                  </a:cubicBezTo>
                  <a:cubicBezTo>
                    <a:pt x="35" y="72"/>
                    <a:pt x="69" y="35"/>
                    <a:pt x="117" y="35"/>
                  </a:cubicBezTo>
                  <a:close/>
                  <a:moveTo>
                    <a:pt x="117" y="1"/>
                  </a:moveTo>
                  <a:cubicBezTo>
                    <a:pt x="53" y="1"/>
                    <a:pt x="1" y="54"/>
                    <a:pt x="1" y="117"/>
                  </a:cubicBezTo>
                  <a:cubicBezTo>
                    <a:pt x="1" y="180"/>
                    <a:pt x="53" y="233"/>
                    <a:pt x="117" y="233"/>
                  </a:cubicBezTo>
                  <a:cubicBezTo>
                    <a:pt x="177" y="233"/>
                    <a:pt x="233" y="180"/>
                    <a:pt x="233" y="117"/>
                  </a:cubicBezTo>
                  <a:cubicBezTo>
                    <a:pt x="233" y="54"/>
                    <a:pt x="177" y="1"/>
                    <a:pt x="1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4" name="Google Shape;244;g13f23a0c16b_1_206"/>
          <p:cNvSpPr/>
          <p:nvPr/>
        </p:nvSpPr>
        <p:spPr>
          <a:xfrm>
            <a:off x="167850" y="1042450"/>
            <a:ext cx="5036100" cy="308100"/>
          </a:xfrm>
          <a:prstGeom prst="rect">
            <a:avLst/>
          </a:prstGeom>
          <a:solidFill>
            <a:srgbClr val="EEF2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1200" b="1" i="0" u="none" strike="noStrike" cap="none">
                <a:solidFill>
                  <a:srgbClr val="000000"/>
                </a:solidFill>
                <a:latin typeface="Arial"/>
                <a:ea typeface="Arial"/>
                <a:cs typeface="Arial"/>
                <a:sym typeface="Arial"/>
              </a:rPr>
              <a:t>	  Tilfeller som må behandles utenfor ToA-løsningen</a:t>
            </a:r>
            <a:endParaRPr sz="1200" b="1" i="0" u="none" strike="noStrike" cap="none">
              <a:solidFill>
                <a:srgbClr val="000000"/>
              </a:solidFill>
              <a:latin typeface="Arial"/>
              <a:ea typeface="Arial"/>
              <a:cs typeface="Arial"/>
              <a:sym typeface="Arial"/>
            </a:endParaRPr>
          </a:p>
        </p:txBody>
      </p:sp>
      <p:sp>
        <p:nvSpPr>
          <p:cNvPr id="245" name="Google Shape;245;g13f23a0c16b_1_206"/>
          <p:cNvSpPr/>
          <p:nvPr/>
        </p:nvSpPr>
        <p:spPr>
          <a:xfrm>
            <a:off x="5257700" y="1042450"/>
            <a:ext cx="2963400" cy="308100"/>
          </a:xfrm>
          <a:prstGeom prst="rect">
            <a:avLst/>
          </a:prstGeom>
          <a:solidFill>
            <a:srgbClr val="EEF2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1200" b="1" i="0" u="none" strike="noStrike" cap="none">
                <a:solidFill>
                  <a:srgbClr val="000000"/>
                </a:solidFill>
                <a:latin typeface="Arial"/>
                <a:ea typeface="Arial"/>
                <a:cs typeface="Arial"/>
                <a:sym typeface="Arial"/>
              </a:rPr>
              <a:t>Behandling</a:t>
            </a:r>
            <a:endParaRPr sz="1200" b="1" i="0" u="none" strike="noStrike" cap="none">
              <a:solidFill>
                <a:srgbClr val="000000"/>
              </a:solidFill>
              <a:latin typeface="Arial"/>
              <a:ea typeface="Arial"/>
              <a:cs typeface="Arial"/>
              <a:sym typeface="Arial"/>
            </a:endParaRPr>
          </a:p>
        </p:txBody>
      </p:sp>
      <p:grpSp>
        <p:nvGrpSpPr>
          <p:cNvPr id="246" name="Google Shape;246;g13f23a0c16b_1_206"/>
          <p:cNvGrpSpPr/>
          <p:nvPr/>
        </p:nvGrpSpPr>
        <p:grpSpPr>
          <a:xfrm>
            <a:off x="305423" y="4495188"/>
            <a:ext cx="303983" cy="308626"/>
            <a:chOff x="4096974" y="3701866"/>
            <a:chExt cx="303983" cy="308626"/>
          </a:xfrm>
        </p:grpSpPr>
        <p:sp>
          <p:nvSpPr>
            <p:cNvPr id="247" name="Google Shape;247;g13f23a0c16b_1_206"/>
            <p:cNvSpPr/>
            <p:nvPr/>
          </p:nvSpPr>
          <p:spPr>
            <a:xfrm>
              <a:off x="4238669" y="3793645"/>
              <a:ext cx="131552" cy="132224"/>
            </a:xfrm>
            <a:custGeom>
              <a:avLst/>
              <a:gdLst/>
              <a:ahLst/>
              <a:cxnLst/>
              <a:rect l="l" t="t" r="r" b="b"/>
              <a:pathLst>
                <a:path w="428" h="425" extrusionOk="0">
                  <a:moveTo>
                    <a:pt x="261" y="24"/>
                  </a:moveTo>
                  <a:cubicBezTo>
                    <a:pt x="280" y="24"/>
                    <a:pt x="298" y="29"/>
                    <a:pt x="304" y="43"/>
                  </a:cubicBezTo>
                  <a:cubicBezTo>
                    <a:pt x="314" y="58"/>
                    <a:pt x="312" y="64"/>
                    <a:pt x="306" y="66"/>
                  </a:cubicBezTo>
                  <a:lnTo>
                    <a:pt x="298" y="77"/>
                  </a:lnTo>
                  <a:cubicBezTo>
                    <a:pt x="298" y="80"/>
                    <a:pt x="293" y="82"/>
                    <a:pt x="293" y="85"/>
                  </a:cubicBezTo>
                  <a:lnTo>
                    <a:pt x="290" y="130"/>
                  </a:lnTo>
                  <a:cubicBezTo>
                    <a:pt x="288" y="135"/>
                    <a:pt x="290" y="140"/>
                    <a:pt x="293" y="143"/>
                  </a:cubicBezTo>
                  <a:cubicBezTo>
                    <a:pt x="296" y="145"/>
                    <a:pt x="304" y="148"/>
                    <a:pt x="306" y="148"/>
                  </a:cubicBezTo>
                  <a:lnTo>
                    <a:pt x="301" y="185"/>
                  </a:lnTo>
                  <a:cubicBezTo>
                    <a:pt x="290" y="185"/>
                    <a:pt x="283" y="190"/>
                    <a:pt x="283" y="201"/>
                  </a:cubicBezTo>
                  <a:cubicBezTo>
                    <a:pt x="280" y="224"/>
                    <a:pt x="272" y="246"/>
                    <a:pt x="254" y="261"/>
                  </a:cubicBezTo>
                  <a:cubicBezTo>
                    <a:pt x="248" y="264"/>
                    <a:pt x="248" y="272"/>
                    <a:pt x="248" y="277"/>
                  </a:cubicBezTo>
                  <a:lnTo>
                    <a:pt x="254" y="311"/>
                  </a:lnTo>
                  <a:cubicBezTo>
                    <a:pt x="256" y="317"/>
                    <a:pt x="261" y="325"/>
                    <a:pt x="267" y="325"/>
                  </a:cubicBezTo>
                  <a:lnTo>
                    <a:pt x="340" y="340"/>
                  </a:lnTo>
                  <a:cubicBezTo>
                    <a:pt x="367" y="346"/>
                    <a:pt x="385" y="367"/>
                    <a:pt x="393" y="393"/>
                  </a:cubicBezTo>
                  <a:lnTo>
                    <a:pt x="35" y="393"/>
                  </a:lnTo>
                  <a:cubicBezTo>
                    <a:pt x="40" y="367"/>
                    <a:pt x="61" y="346"/>
                    <a:pt x="82" y="333"/>
                  </a:cubicBezTo>
                  <a:lnTo>
                    <a:pt x="156" y="317"/>
                  </a:lnTo>
                  <a:cubicBezTo>
                    <a:pt x="161" y="314"/>
                    <a:pt x="169" y="309"/>
                    <a:pt x="169" y="304"/>
                  </a:cubicBezTo>
                  <a:lnTo>
                    <a:pt x="180" y="269"/>
                  </a:lnTo>
                  <a:cubicBezTo>
                    <a:pt x="182" y="264"/>
                    <a:pt x="180" y="256"/>
                    <a:pt x="174" y="253"/>
                  </a:cubicBezTo>
                  <a:cubicBezTo>
                    <a:pt x="159" y="238"/>
                    <a:pt x="148" y="217"/>
                    <a:pt x="145" y="195"/>
                  </a:cubicBezTo>
                  <a:cubicBezTo>
                    <a:pt x="145" y="185"/>
                    <a:pt x="140" y="177"/>
                    <a:pt x="130" y="177"/>
                  </a:cubicBezTo>
                  <a:lnTo>
                    <a:pt x="127" y="177"/>
                  </a:lnTo>
                  <a:lnTo>
                    <a:pt x="122" y="143"/>
                  </a:lnTo>
                  <a:cubicBezTo>
                    <a:pt x="130" y="143"/>
                    <a:pt x="132" y="138"/>
                    <a:pt x="135" y="135"/>
                  </a:cubicBezTo>
                  <a:cubicBezTo>
                    <a:pt x="140" y="132"/>
                    <a:pt x="140" y="124"/>
                    <a:pt x="140" y="122"/>
                  </a:cubicBezTo>
                  <a:cubicBezTo>
                    <a:pt x="140" y="114"/>
                    <a:pt x="135" y="90"/>
                    <a:pt x="135" y="82"/>
                  </a:cubicBezTo>
                  <a:cubicBezTo>
                    <a:pt x="135" y="64"/>
                    <a:pt x="135" y="40"/>
                    <a:pt x="198" y="40"/>
                  </a:cubicBezTo>
                  <a:cubicBezTo>
                    <a:pt x="201" y="40"/>
                    <a:pt x="203" y="40"/>
                    <a:pt x="209" y="37"/>
                  </a:cubicBezTo>
                  <a:cubicBezTo>
                    <a:pt x="227" y="24"/>
                    <a:pt x="251" y="24"/>
                    <a:pt x="261" y="24"/>
                  </a:cubicBezTo>
                  <a:close/>
                  <a:moveTo>
                    <a:pt x="261" y="0"/>
                  </a:moveTo>
                  <a:cubicBezTo>
                    <a:pt x="248" y="0"/>
                    <a:pt x="217" y="0"/>
                    <a:pt x="190" y="16"/>
                  </a:cubicBezTo>
                  <a:cubicBezTo>
                    <a:pt x="111" y="19"/>
                    <a:pt x="103" y="58"/>
                    <a:pt x="103" y="93"/>
                  </a:cubicBezTo>
                  <a:cubicBezTo>
                    <a:pt x="103" y="101"/>
                    <a:pt x="106" y="111"/>
                    <a:pt x="106" y="122"/>
                  </a:cubicBezTo>
                  <a:cubicBezTo>
                    <a:pt x="103" y="122"/>
                    <a:pt x="101" y="124"/>
                    <a:pt x="95" y="130"/>
                  </a:cubicBezTo>
                  <a:cubicBezTo>
                    <a:pt x="93" y="135"/>
                    <a:pt x="90" y="145"/>
                    <a:pt x="90" y="156"/>
                  </a:cubicBezTo>
                  <a:lnTo>
                    <a:pt x="93" y="188"/>
                  </a:lnTo>
                  <a:cubicBezTo>
                    <a:pt x="95" y="201"/>
                    <a:pt x="103" y="211"/>
                    <a:pt x="116" y="214"/>
                  </a:cubicBezTo>
                  <a:cubicBezTo>
                    <a:pt x="119" y="235"/>
                    <a:pt x="130" y="259"/>
                    <a:pt x="145" y="275"/>
                  </a:cubicBezTo>
                  <a:lnTo>
                    <a:pt x="143" y="290"/>
                  </a:lnTo>
                  <a:lnTo>
                    <a:pt x="80" y="306"/>
                  </a:lnTo>
                  <a:cubicBezTo>
                    <a:pt x="35" y="319"/>
                    <a:pt x="1" y="359"/>
                    <a:pt x="1" y="409"/>
                  </a:cubicBezTo>
                  <a:cubicBezTo>
                    <a:pt x="1" y="417"/>
                    <a:pt x="1" y="422"/>
                    <a:pt x="3" y="422"/>
                  </a:cubicBezTo>
                  <a:cubicBezTo>
                    <a:pt x="8" y="422"/>
                    <a:pt x="14" y="425"/>
                    <a:pt x="16" y="425"/>
                  </a:cubicBezTo>
                  <a:lnTo>
                    <a:pt x="412" y="425"/>
                  </a:lnTo>
                  <a:cubicBezTo>
                    <a:pt x="422" y="425"/>
                    <a:pt x="427" y="419"/>
                    <a:pt x="427" y="409"/>
                  </a:cubicBezTo>
                  <a:cubicBezTo>
                    <a:pt x="427" y="359"/>
                    <a:pt x="396" y="319"/>
                    <a:pt x="348" y="306"/>
                  </a:cubicBezTo>
                  <a:lnTo>
                    <a:pt x="288" y="290"/>
                  </a:lnTo>
                  <a:lnTo>
                    <a:pt x="283" y="277"/>
                  </a:lnTo>
                  <a:cubicBezTo>
                    <a:pt x="301" y="261"/>
                    <a:pt x="314" y="238"/>
                    <a:pt x="317" y="214"/>
                  </a:cubicBezTo>
                  <a:cubicBezTo>
                    <a:pt x="327" y="211"/>
                    <a:pt x="335" y="201"/>
                    <a:pt x="335" y="188"/>
                  </a:cubicBezTo>
                  <a:lnTo>
                    <a:pt x="340" y="156"/>
                  </a:lnTo>
                  <a:cubicBezTo>
                    <a:pt x="343" y="145"/>
                    <a:pt x="340" y="135"/>
                    <a:pt x="333" y="130"/>
                  </a:cubicBezTo>
                  <a:cubicBezTo>
                    <a:pt x="333" y="124"/>
                    <a:pt x="330" y="124"/>
                    <a:pt x="327" y="122"/>
                  </a:cubicBezTo>
                  <a:lnTo>
                    <a:pt x="327" y="98"/>
                  </a:lnTo>
                  <a:lnTo>
                    <a:pt x="330" y="95"/>
                  </a:lnTo>
                  <a:cubicBezTo>
                    <a:pt x="340" y="85"/>
                    <a:pt x="354" y="66"/>
                    <a:pt x="333" y="32"/>
                  </a:cubicBezTo>
                  <a:cubicBezTo>
                    <a:pt x="322" y="16"/>
                    <a:pt x="304" y="0"/>
                    <a:pt x="2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13f23a0c16b_1_206"/>
            <p:cNvSpPr/>
            <p:nvPr/>
          </p:nvSpPr>
          <p:spPr>
            <a:xfrm>
              <a:off x="4208854" y="3761601"/>
              <a:ext cx="192103" cy="195380"/>
            </a:xfrm>
            <a:custGeom>
              <a:avLst/>
              <a:gdLst/>
              <a:ahLst/>
              <a:cxnLst/>
              <a:rect l="l" t="t" r="r" b="b"/>
              <a:pathLst>
                <a:path w="625" h="628" extrusionOk="0">
                  <a:moveTo>
                    <a:pt x="148" y="1"/>
                  </a:moveTo>
                  <a:cubicBezTo>
                    <a:pt x="137" y="1"/>
                    <a:pt x="132" y="9"/>
                    <a:pt x="132" y="16"/>
                  </a:cubicBezTo>
                  <a:cubicBezTo>
                    <a:pt x="132" y="27"/>
                    <a:pt x="137" y="35"/>
                    <a:pt x="148" y="35"/>
                  </a:cubicBezTo>
                  <a:lnTo>
                    <a:pt x="567" y="35"/>
                  </a:lnTo>
                  <a:cubicBezTo>
                    <a:pt x="580" y="35"/>
                    <a:pt x="593" y="48"/>
                    <a:pt x="593" y="61"/>
                  </a:cubicBezTo>
                  <a:lnTo>
                    <a:pt x="593" y="567"/>
                  </a:lnTo>
                  <a:cubicBezTo>
                    <a:pt x="593" y="580"/>
                    <a:pt x="577" y="594"/>
                    <a:pt x="567" y="594"/>
                  </a:cubicBezTo>
                  <a:lnTo>
                    <a:pt x="16" y="594"/>
                  </a:lnTo>
                  <a:cubicBezTo>
                    <a:pt x="5" y="594"/>
                    <a:pt x="0" y="602"/>
                    <a:pt x="0" y="612"/>
                  </a:cubicBezTo>
                  <a:cubicBezTo>
                    <a:pt x="0" y="620"/>
                    <a:pt x="5" y="628"/>
                    <a:pt x="16" y="628"/>
                  </a:cubicBezTo>
                  <a:lnTo>
                    <a:pt x="567" y="628"/>
                  </a:lnTo>
                  <a:cubicBezTo>
                    <a:pt x="598" y="628"/>
                    <a:pt x="625" y="602"/>
                    <a:pt x="625" y="567"/>
                  </a:cubicBezTo>
                  <a:lnTo>
                    <a:pt x="625" y="61"/>
                  </a:lnTo>
                  <a:cubicBezTo>
                    <a:pt x="625" y="27"/>
                    <a:pt x="598" y="1"/>
                    <a:pt x="5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g13f23a0c16b_1_206"/>
            <p:cNvSpPr/>
            <p:nvPr/>
          </p:nvSpPr>
          <p:spPr>
            <a:xfrm>
              <a:off x="4096974" y="3701866"/>
              <a:ext cx="162289" cy="308626"/>
            </a:xfrm>
            <a:custGeom>
              <a:avLst/>
              <a:gdLst/>
              <a:ahLst/>
              <a:cxnLst/>
              <a:rect l="l" t="t" r="r" b="b"/>
              <a:pathLst>
                <a:path w="528" h="992" extrusionOk="0">
                  <a:moveTo>
                    <a:pt x="469" y="27"/>
                  </a:moveTo>
                  <a:cubicBezTo>
                    <a:pt x="485" y="27"/>
                    <a:pt x="496" y="40"/>
                    <a:pt x="496" y="53"/>
                  </a:cubicBezTo>
                  <a:lnTo>
                    <a:pt x="496" y="272"/>
                  </a:lnTo>
                  <a:cubicBezTo>
                    <a:pt x="496" y="282"/>
                    <a:pt x="488" y="293"/>
                    <a:pt x="477" y="295"/>
                  </a:cubicBezTo>
                  <a:lnTo>
                    <a:pt x="404" y="319"/>
                  </a:lnTo>
                  <a:cubicBezTo>
                    <a:pt x="380" y="330"/>
                    <a:pt x="364" y="348"/>
                    <a:pt x="364" y="375"/>
                  </a:cubicBezTo>
                  <a:lnTo>
                    <a:pt x="364" y="917"/>
                  </a:lnTo>
                  <a:cubicBezTo>
                    <a:pt x="364" y="936"/>
                    <a:pt x="348" y="952"/>
                    <a:pt x="338" y="952"/>
                  </a:cubicBezTo>
                  <a:lnTo>
                    <a:pt x="319" y="952"/>
                  </a:lnTo>
                  <a:cubicBezTo>
                    <a:pt x="301" y="952"/>
                    <a:pt x="288" y="952"/>
                    <a:pt x="272" y="944"/>
                  </a:cubicBezTo>
                  <a:lnTo>
                    <a:pt x="77" y="846"/>
                  </a:lnTo>
                  <a:cubicBezTo>
                    <a:pt x="56" y="836"/>
                    <a:pt x="35" y="817"/>
                    <a:pt x="35" y="783"/>
                  </a:cubicBezTo>
                  <a:lnTo>
                    <a:pt x="35" y="198"/>
                  </a:lnTo>
                  <a:cubicBezTo>
                    <a:pt x="35" y="166"/>
                    <a:pt x="50" y="145"/>
                    <a:pt x="79" y="135"/>
                  </a:cubicBezTo>
                  <a:lnTo>
                    <a:pt x="314" y="53"/>
                  </a:lnTo>
                  <a:cubicBezTo>
                    <a:pt x="364" y="35"/>
                    <a:pt x="417" y="29"/>
                    <a:pt x="469" y="27"/>
                  </a:cubicBezTo>
                  <a:close/>
                  <a:moveTo>
                    <a:pt x="469" y="0"/>
                  </a:moveTo>
                  <a:cubicBezTo>
                    <a:pt x="411" y="0"/>
                    <a:pt x="356" y="6"/>
                    <a:pt x="303" y="21"/>
                  </a:cubicBezTo>
                  <a:lnTo>
                    <a:pt x="69" y="103"/>
                  </a:lnTo>
                  <a:cubicBezTo>
                    <a:pt x="29" y="116"/>
                    <a:pt x="0" y="156"/>
                    <a:pt x="0" y="201"/>
                  </a:cubicBezTo>
                  <a:lnTo>
                    <a:pt x="0" y="786"/>
                  </a:lnTo>
                  <a:cubicBezTo>
                    <a:pt x="0" y="825"/>
                    <a:pt x="24" y="859"/>
                    <a:pt x="64" y="878"/>
                  </a:cubicBezTo>
                  <a:lnTo>
                    <a:pt x="259" y="978"/>
                  </a:lnTo>
                  <a:cubicBezTo>
                    <a:pt x="277" y="983"/>
                    <a:pt x="290" y="983"/>
                    <a:pt x="306" y="983"/>
                  </a:cubicBezTo>
                  <a:cubicBezTo>
                    <a:pt x="309" y="983"/>
                    <a:pt x="314" y="983"/>
                    <a:pt x="319" y="991"/>
                  </a:cubicBezTo>
                  <a:lnTo>
                    <a:pt x="338" y="991"/>
                  </a:lnTo>
                  <a:cubicBezTo>
                    <a:pt x="369" y="991"/>
                    <a:pt x="396" y="954"/>
                    <a:pt x="396" y="925"/>
                  </a:cubicBezTo>
                  <a:lnTo>
                    <a:pt x="396" y="380"/>
                  </a:lnTo>
                  <a:cubicBezTo>
                    <a:pt x="396" y="372"/>
                    <a:pt x="404" y="361"/>
                    <a:pt x="411" y="359"/>
                  </a:cubicBezTo>
                  <a:lnTo>
                    <a:pt x="488" y="335"/>
                  </a:lnTo>
                  <a:cubicBezTo>
                    <a:pt x="512" y="324"/>
                    <a:pt x="527" y="306"/>
                    <a:pt x="527" y="280"/>
                  </a:cubicBezTo>
                  <a:lnTo>
                    <a:pt x="527" y="58"/>
                  </a:lnTo>
                  <a:cubicBezTo>
                    <a:pt x="527" y="27"/>
                    <a:pt x="501" y="0"/>
                    <a:pt x="4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13f23a0c16b_1_206"/>
            <p:cNvSpPr/>
            <p:nvPr/>
          </p:nvSpPr>
          <p:spPr>
            <a:xfrm>
              <a:off x="4249119" y="3720533"/>
              <a:ext cx="61166" cy="51956"/>
            </a:xfrm>
            <a:custGeom>
              <a:avLst/>
              <a:gdLst/>
              <a:ahLst/>
              <a:cxnLst/>
              <a:rect l="l" t="t" r="r" b="b"/>
              <a:pathLst>
                <a:path w="199" h="167" extrusionOk="0">
                  <a:moveTo>
                    <a:pt x="17" y="1"/>
                  </a:moveTo>
                  <a:cubicBezTo>
                    <a:pt x="6" y="1"/>
                    <a:pt x="1" y="9"/>
                    <a:pt x="1" y="19"/>
                  </a:cubicBezTo>
                  <a:cubicBezTo>
                    <a:pt x="1" y="27"/>
                    <a:pt x="6" y="35"/>
                    <a:pt x="17" y="35"/>
                  </a:cubicBezTo>
                  <a:lnTo>
                    <a:pt x="98" y="35"/>
                  </a:lnTo>
                  <a:cubicBezTo>
                    <a:pt x="135" y="35"/>
                    <a:pt x="164" y="64"/>
                    <a:pt x="164" y="101"/>
                  </a:cubicBezTo>
                  <a:lnTo>
                    <a:pt x="164" y="151"/>
                  </a:lnTo>
                  <a:cubicBezTo>
                    <a:pt x="164" y="159"/>
                    <a:pt x="172" y="167"/>
                    <a:pt x="180" y="167"/>
                  </a:cubicBezTo>
                  <a:cubicBezTo>
                    <a:pt x="188" y="167"/>
                    <a:pt x="198" y="159"/>
                    <a:pt x="198" y="151"/>
                  </a:cubicBezTo>
                  <a:lnTo>
                    <a:pt x="198" y="101"/>
                  </a:lnTo>
                  <a:cubicBezTo>
                    <a:pt x="198" y="46"/>
                    <a:pt x="154" y="1"/>
                    <a:pt x="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13f23a0c16b_1_206"/>
            <p:cNvSpPr/>
            <p:nvPr/>
          </p:nvSpPr>
          <p:spPr>
            <a:xfrm>
              <a:off x="4208854" y="3946092"/>
              <a:ext cx="101430" cy="31423"/>
            </a:xfrm>
            <a:custGeom>
              <a:avLst/>
              <a:gdLst/>
              <a:ahLst/>
              <a:cxnLst/>
              <a:rect l="l" t="t" r="r" b="b"/>
              <a:pathLst>
                <a:path w="330" h="101" extrusionOk="0">
                  <a:moveTo>
                    <a:pt x="311" y="1"/>
                  </a:moveTo>
                  <a:cubicBezTo>
                    <a:pt x="303" y="1"/>
                    <a:pt x="295" y="9"/>
                    <a:pt x="295" y="19"/>
                  </a:cubicBezTo>
                  <a:cubicBezTo>
                    <a:pt x="295" y="45"/>
                    <a:pt x="264" y="67"/>
                    <a:pt x="227" y="67"/>
                  </a:cubicBezTo>
                  <a:lnTo>
                    <a:pt x="16" y="67"/>
                  </a:lnTo>
                  <a:cubicBezTo>
                    <a:pt x="5" y="67"/>
                    <a:pt x="0" y="74"/>
                    <a:pt x="0" y="85"/>
                  </a:cubicBezTo>
                  <a:cubicBezTo>
                    <a:pt x="0" y="93"/>
                    <a:pt x="5" y="101"/>
                    <a:pt x="16" y="101"/>
                  </a:cubicBezTo>
                  <a:lnTo>
                    <a:pt x="227" y="101"/>
                  </a:lnTo>
                  <a:cubicBezTo>
                    <a:pt x="282" y="101"/>
                    <a:pt x="329" y="64"/>
                    <a:pt x="329" y="19"/>
                  </a:cubicBezTo>
                  <a:cubicBezTo>
                    <a:pt x="329" y="9"/>
                    <a:pt x="322" y="1"/>
                    <a:pt x="3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2" name="Google Shape;252;g13f23a0c16b_1_206"/>
          <p:cNvSpPr txBox="1">
            <a:spLocks noGrp="1"/>
          </p:cNvSpPr>
          <p:nvPr>
            <p:ph type="body" idx="1"/>
          </p:nvPr>
        </p:nvSpPr>
        <p:spPr>
          <a:xfrm>
            <a:off x="658450" y="-1497349"/>
            <a:ext cx="8862900" cy="1276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no-NO" sz="2300" b="1"/>
              <a:t>Disse skal ikke registeres via TOA:</a:t>
            </a:r>
            <a:br>
              <a:rPr lang="no-NO" sz="1100"/>
            </a:br>
            <a:endParaRPr sz="1100"/>
          </a:p>
          <a:p>
            <a:pPr marL="342900" lvl="0" indent="-285750" algn="l" rtl="0">
              <a:lnSpc>
                <a:spcPct val="110000"/>
              </a:lnSpc>
              <a:spcBef>
                <a:spcPts val="400"/>
              </a:spcBef>
              <a:spcAft>
                <a:spcPts val="0"/>
              </a:spcAft>
              <a:buClr>
                <a:schemeClr val="dk1"/>
              </a:buClr>
              <a:buSzPts val="1100"/>
              <a:buChar char="•"/>
            </a:pPr>
            <a:r>
              <a:rPr lang="no-NO" sz="1100"/>
              <a:t>Gjester/eksterne som ikke skal ha betaling. De skal ikke via TOA, </a:t>
            </a:r>
            <a:br>
              <a:rPr lang="no-NO" sz="1100"/>
            </a:br>
            <a:r>
              <a:rPr lang="no-NO" sz="1100"/>
              <a:t>men registreres </a:t>
            </a:r>
            <a:r>
              <a:rPr lang="no-NO" sz="1100" b="1"/>
              <a:t>via ITs nye tillgangssystem </a:t>
            </a:r>
            <a:r>
              <a:rPr lang="no-NO" sz="1100"/>
              <a:t>når det er klart. Disse går i dag via tilgangsavtaler.</a:t>
            </a:r>
            <a:endParaRPr sz="1100" b="0" i="0"/>
          </a:p>
        </p:txBody>
      </p:sp>
      <p:sp>
        <p:nvSpPr>
          <p:cNvPr id="253" name="Google Shape;253;g13f23a0c16b_1_206"/>
          <p:cNvSpPr txBox="1"/>
          <p:nvPr/>
        </p:nvSpPr>
        <p:spPr>
          <a:xfrm>
            <a:off x="212375" y="298350"/>
            <a:ext cx="8371500" cy="5877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rgbClr val="000000"/>
              </a:buClr>
              <a:buSzPct val="111111"/>
              <a:buFont typeface="Arial"/>
              <a:buNone/>
            </a:pPr>
            <a:r>
              <a:rPr lang="no-NO" sz="2700" b="0" i="0" u="none" strike="noStrike" cap="none">
                <a:solidFill>
                  <a:schemeClr val="dk2"/>
                </a:solidFill>
                <a:latin typeface="Arial"/>
                <a:ea typeface="Arial"/>
                <a:cs typeface="Arial"/>
                <a:sym typeface="Arial"/>
              </a:rPr>
              <a:t>Tilfeller hvor kontrakt </a:t>
            </a:r>
            <a:r>
              <a:rPr lang="no-NO" sz="2700" b="1" i="0" u="none" strike="noStrike" cap="none">
                <a:solidFill>
                  <a:schemeClr val="dk2"/>
                </a:solidFill>
              </a:rPr>
              <a:t>ikke</a:t>
            </a:r>
            <a:r>
              <a:rPr lang="no-NO" sz="2700" b="0" i="0" u="none" strike="noStrike" cap="none">
                <a:solidFill>
                  <a:schemeClr val="dk2"/>
                </a:solidFill>
                <a:latin typeface="Arial"/>
                <a:ea typeface="Arial"/>
                <a:cs typeface="Arial"/>
                <a:sym typeface="Arial"/>
              </a:rPr>
              <a:t> skal opprettes og hvordan dis</a:t>
            </a:r>
            <a:r>
              <a:rPr lang="no-NO" sz="2700">
                <a:solidFill>
                  <a:schemeClr val="dk2"/>
                </a:solidFill>
              </a:rPr>
              <a:t>se skal behandles</a:t>
            </a:r>
            <a:endParaRPr sz="2700" b="0" i="0" u="none" strike="noStrike" cap="none">
              <a:solidFill>
                <a:schemeClr val="dk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ffbb0fa14a_1_270"/>
          <p:cNvSpPr/>
          <p:nvPr/>
        </p:nvSpPr>
        <p:spPr>
          <a:xfrm>
            <a:off x="477459" y="1784335"/>
            <a:ext cx="5106300" cy="2685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60" name="Google Shape;260;gffbb0fa14a_1_270"/>
          <p:cNvSpPr/>
          <p:nvPr/>
        </p:nvSpPr>
        <p:spPr>
          <a:xfrm>
            <a:off x="637565" y="1632625"/>
            <a:ext cx="5106300" cy="26859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61" name="Google Shape;261;gffbb0fa14a_1_270"/>
          <p:cNvSpPr txBox="1"/>
          <p:nvPr/>
        </p:nvSpPr>
        <p:spPr>
          <a:xfrm>
            <a:off x="212125" y="107301"/>
            <a:ext cx="8310600" cy="1047600"/>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None/>
            </a:pPr>
            <a:r>
              <a:rPr lang="no-NO" sz="2700">
                <a:solidFill>
                  <a:schemeClr val="dk2"/>
                </a:solidFill>
              </a:rPr>
              <a:t>Hvem skal det </a:t>
            </a:r>
            <a:r>
              <a:rPr lang="no-NO" sz="2700" b="1">
                <a:solidFill>
                  <a:schemeClr val="dk2"/>
                </a:solidFill>
              </a:rPr>
              <a:t>ikke </a:t>
            </a:r>
            <a:r>
              <a:rPr lang="no-NO" sz="2700">
                <a:solidFill>
                  <a:schemeClr val="dk2"/>
                </a:solidFill>
              </a:rPr>
              <a:t>opprettes kontrakt for?</a:t>
            </a:r>
            <a:endParaRPr sz="2700">
              <a:solidFill>
                <a:schemeClr val="dk2"/>
              </a:solidFill>
            </a:endParaRPr>
          </a:p>
        </p:txBody>
      </p:sp>
      <p:pic>
        <p:nvPicPr>
          <p:cNvPr id="262" name="Google Shape;262;gffbb0fa14a_1_270"/>
          <p:cNvPicPr preferRelativeResize="0"/>
          <p:nvPr/>
        </p:nvPicPr>
        <p:blipFill rotWithShape="1">
          <a:blip r:embed="rId3">
            <a:alphaModFix/>
          </a:blip>
          <a:srcRect/>
          <a:stretch/>
        </p:blipFill>
        <p:spPr>
          <a:xfrm>
            <a:off x="6115512" y="1632625"/>
            <a:ext cx="2390923" cy="2686097"/>
          </a:xfrm>
          <a:prstGeom prst="rect">
            <a:avLst/>
          </a:prstGeom>
          <a:noFill/>
          <a:ln>
            <a:noFill/>
          </a:ln>
        </p:spPr>
      </p:pic>
      <p:sp>
        <p:nvSpPr>
          <p:cNvPr id="263" name="Google Shape;263;gffbb0fa14a_1_270"/>
          <p:cNvSpPr txBox="1"/>
          <p:nvPr/>
        </p:nvSpPr>
        <p:spPr>
          <a:xfrm>
            <a:off x="900752" y="1866234"/>
            <a:ext cx="4579800" cy="30150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SzPts val="1018"/>
              <a:buNone/>
            </a:pPr>
            <a:r>
              <a:rPr lang="no-NO" sz="1600">
                <a:solidFill>
                  <a:srgbClr val="000000"/>
                </a:solidFill>
              </a:rPr>
              <a:t>Personer som er ansatt ved </a:t>
            </a:r>
            <a:r>
              <a:rPr lang="no-NO" sz="1600"/>
              <a:t>NTNU </a:t>
            </a:r>
            <a:r>
              <a:rPr lang="no-NO" sz="1600">
                <a:solidFill>
                  <a:srgbClr val="000000"/>
                </a:solidFill>
              </a:rPr>
              <a:t>(spesielt vitenskapelig ansatte) kan ha oppgaver som inngår i oppdragskategoriene: bedømmelse, sensur, sakkyndig bedømmelse i rekruttering, opprykk, phd, veiledning og styreverv. Dette er oppgaver som inngår i stillingene deres og som de kan få uttelling for i “stillingsregnskap”, men som de ikke mottar honorar eller ekstra lønn for å utføre. Det presiseres at fulltidsansatte </a:t>
            </a:r>
            <a:r>
              <a:rPr lang="no-NO" sz="1600" b="1">
                <a:solidFill>
                  <a:srgbClr val="000000"/>
                </a:solidFill>
              </a:rPr>
              <a:t>ikke</a:t>
            </a:r>
            <a:r>
              <a:rPr lang="no-NO" sz="1600">
                <a:solidFill>
                  <a:srgbClr val="000000"/>
                </a:solidFill>
              </a:rPr>
              <a:t> kan få oppdragskontrakter ved universitet.</a:t>
            </a:r>
            <a:br>
              <a:rPr lang="no-NO" sz="1600">
                <a:solidFill>
                  <a:srgbClr val="000000"/>
                </a:solidFill>
              </a:rPr>
            </a:br>
            <a:endParaRPr sz="16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1949dab35d1_0_72"/>
          <p:cNvSpPr txBox="1">
            <a:spLocks noGrp="1"/>
          </p:cNvSpPr>
          <p:nvPr>
            <p:ph type="title"/>
          </p:nvPr>
        </p:nvSpPr>
        <p:spPr>
          <a:xfrm>
            <a:off x="311700" y="2250800"/>
            <a:ext cx="8520600" cy="572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no-NO" b="0"/>
              <a:t>Satser</a:t>
            </a:r>
            <a:endParaRPr b="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1949dab35d1_0_77"/>
          <p:cNvSpPr txBox="1"/>
          <p:nvPr/>
        </p:nvSpPr>
        <p:spPr>
          <a:xfrm>
            <a:off x="212378" y="330151"/>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Satser</a:t>
            </a:r>
            <a:endParaRPr sz="2700">
              <a:solidFill>
                <a:schemeClr val="dk2"/>
              </a:solidFill>
            </a:endParaRPr>
          </a:p>
        </p:txBody>
      </p:sp>
      <p:sp>
        <p:nvSpPr>
          <p:cNvPr id="655" name="Google Shape;655;g1949dab35d1_0_77"/>
          <p:cNvSpPr/>
          <p:nvPr/>
        </p:nvSpPr>
        <p:spPr>
          <a:xfrm>
            <a:off x="700750" y="1189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9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Oppdragskontrakt</a:t>
            </a:r>
            <a:endParaRPr sz="1600" b="1" i="0" u="none" strike="noStrike" cap="none">
              <a:solidFill>
                <a:schemeClr val="dk2"/>
              </a:solidFill>
              <a:latin typeface="Arial"/>
              <a:ea typeface="Arial"/>
              <a:cs typeface="Arial"/>
              <a:sym typeface="Arial"/>
            </a:endParaRPr>
          </a:p>
        </p:txBody>
      </p:sp>
      <p:sp>
        <p:nvSpPr>
          <p:cNvPr id="656" name="Google Shape;656;g1949dab35d1_0_77"/>
          <p:cNvSpPr/>
          <p:nvPr/>
        </p:nvSpPr>
        <p:spPr>
          <a:xfrm>
            <a:off x="4335225" y="1190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a:solidFill>
                <a:srgbClr val="32756D"/>
              </a:solidFill>
            </a:endParaRPr>
          </a:p>
          <a:p>
            <a:pPr marL="0" marR="0" lvl="0" indent="0" algn="l" rtl="0">
              <a:lnSpc>
                <a:spcPct val="100000"/>
              </a:lnSpc>
              <a:spcBef>
                <a:spcPts val="0"/>
              </a:spcBef>
              <a:spcAft>
                <a:spcPts val="0"/>
              </a:spcAft>
              <a:buNone/>
            </a:pPr>
            <a:endParaRPr sz="900" b="1">
              <a:solidFill>
                <a:srgbClr val="32756D"/>
              </a:solidFil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Timekontrakt</a:t>
            </a:r>
            <a:endParaRPr sz="1600" b="1"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p:txBody>
      </p:sp>
      <p:grpSp>
        <p:nvGrpSpPr>
          <p:cNvPr id="657" name="Google Shape;657;g1949dab35d1_0_77"/>
          <p:cNvGrpSpPr/>
          <p:nvPr/>
        </p:nvGrpSpPr>
        <p:grpSpPr>
          <a:xfrm>
            <a:off x="5918127" y="1337395"/>
            <a:ext cx="288261" cy="288261"/>
            <a:chOff x="3488815" y="2468327"/>
            <a:chExt cx="293455" cy="293455"/>
          </a:xfrm>
        </p:grpSpPr>
        <p:sp>
          <p:nvSpPr>
            <p:cNvPr id="658" name="Google Shape;658;g1949dab35d1_0_77"/>
            <p:cNvSpPr/>
            <p:nvPr/>
          </p:nvSpPr>
          <p:spPr>
            <a:xfrm>
              <a:off x="3488815" y="2468327"/>
              <a:ext cx="293455" cy="293455"/>
            </a:xfrm>
            <a:custGeom>
              <a:avLst/>
              <a:gdLst/>
              <a:ahLst/>
              <a:cxnLst/>
              <a:rect l="l" t="t" r="r" b="b"/>
              <a:pathLst>
                <a:path w="955" h="955" extrusionOk="0">
                  <a:moveTo>
                    <a:pt x="477" y="32"/>
                  </a:moveTo>
                  <a:cubicBezTo>
                    <a:pt x="720" y="32"/>
                    <a:pt x="923" y="232"/>
                    <a:pt x="923" y="477"/>
                  </a:cubicBezTo>
                  <a:cubicBezTo>
                    <a:pt x="923" y="720"/>
                    <a:pt x="720" y="923"/>
                    <a:pt x="477" y="923"/>
                  </a:cubicBezTo>
                  <a:cubicBezTo>
                    <a:pt x="232" y="923"/>
                    <a:pt x="32" y="720"/>
                    <a:pt x="32" y="477"/>
                  </a:cubicBezTo>
                  <a:cubicBezTo>
                    <a:pt x="32" y="232"/>
                    <a:pt x="232" y="32"/>
                    <a:pt x="477" y="32"/>
                  </a:cubicBezTo>
                  <a:close/>
                  <a:moveTo>
                    <a:pt x="477" y="0"/>
                  </a:moveTo>
                  <a:cubicBezTo>
                    <a:pt x="214" y="0"/>
                    <a:pt x="0" y="214"/>
                    <a:pt x="0" y="477"/>
                  </a:cubicBezTo>
                  <a:cubicBezTo>
                    <a:pt x="0" y="741"/>
                    <a:pt x="214" y="954"/>
                    <a:pt x="477" y="954"/>
                  </a:cubicBezTo>
                  <a:cubicBezTo>
                    <a:pt x="741" y="954"/>
                    <a:pt x="954" y="741"/>
                    <a:pt x="954" y="477"/>
                  </a:cubicBezTo>
                  <a:cubicBezTo>
                    <a:pt x="954" y="214"/>
                    <a:pt x="741" y="0"/>
                    <a:pt x="4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659" name="Google Shape;659;g1949dab35d1_0_77"/>
            <p:cNvSpPr/>
            <p:nvPr/>
          </p:nvSpPr>
          <p:spPr>
            <a:xfrm>
              <a:off x="3630472" y="2506430"/>
              <a:ext cx="69139" cy="171156"/>
            </a:xfrm>
            <a:custGeom>
              <a:avLst/>
              <a:gdLst/>
              <a:ahLst/>
              <a:cxnLst/>
              <a:rect l="l" t="t" r="r" b="b"/>
              <a:pathLst>
                <a:path w="225" h="557" extrusionOk="0">
                  <a:moveTo>
                    <a:pt x="16" y="0"/>
                  </a:moveTo>
                  <a:cubicBezTo>
                    <a:pt x="6" y="0"/>
                    <a:pt x="0" y="8"/>
                    <a:pt x="0" y="16"/>
                  </a:cubicBezTo>
                  <a:lnTo>
                    <a:pt x="0" y="353"/>
                  </a:lnTo>
                  <a:cubicBezTo>
                    <a:pt x="0" y="358"/>
                    <a:pt x="0" y="364"/>
                    <a:pt x="3" y="366"/>
                  </a:cubicBezTo>
                  <a:lnTo>
                    <a:pt x="190" y="553"/>
                  </a:lnTo>
                  <a:cubicBezTo>
                    <a:pt x="193" y="556"/>
                    <a:pt x="201" y="556"/>
                    <a:pt x="203" y="556"/>
                  </a:cubicBezTo>
                  <a:cubicBezTo>
                    <a:pt x="211" y="556"/>
                    <a:pt x="214" y="556"/>
                    <a:pt x="216" y="553"/>
                  </a:cubicBezTo>
                  <a:cubicBezTo>
                    <a:pt x="224" y="548"/>
                    <a:pt x="224" y="538"/>
                    <a:pt x="216" y="530"/>
                  </a:cubicBezTo>
                  <a:lnTo>
                    <a:pt x="32" y="345"/>
                  </a:lnTo>
                  <a:lnTo>
                    <a:pt x="32" y="16"/>
                  </a:lnTo>
                  <a:cubicBezTo>
                    <a:pt x="32" y="8"/>
                    <a:pt x="27"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grpSp>
        <p:nvGrpSpPr>
          <p:cNvPr id="660" name="Google Shape;660;g1949dab35d1_0_77"/>
          <p:cNvGrpSpPr/>
          <p:nvPr/>
        </p:nvGrpSpPr>
        <p:grpSpPr>
          <a:xfrm>
            <a:off x="2282651" y="1336013"/>
            <a:ext cx="290409" cy="291016"/>
            <a:chOff x="432800" y="2507571"/>
            <a:chExt cx="295642" cy="296260"/>
          </a:xfrm>
        </p:grpSpPr>
        <p:sp>
          <p:nvSpPr>
            <p:cNvPr id="661" name="Google Shape;661;g1949dab35d1_0_77"/>
            <p:cNvSpPr/>
            <p:nvPr/>
          </p:nvSpPr>
          <p:spPr>
            <a:xfrm>
              <a:off x="575823" y="2507571"/>
              <a:ext cx="9906" cy="36220"/>
            </a:xfrm>
            <a:custGeom>
              <a:avLst/>
              <a:gdLst/>
              <a:ahLst/>
              <a:cxnLst/>
              <a:rect l="l" t="t" r="r" b="b"/>
              <a:pathLst>
                <a:path w="32" h="117" extrusionOk="0">
                  <a:moveTo>
                    <a:pt x="16" y="0"/>
                  </a:moveTo>
                  <a:cubicBezTo>
                    <a:pt x="5" y="0"/>
                    <a:pt x="0" y="8"/>
                    <a:pt x="0" y="16"/>
                  </a:cubicBezTo>
                  <a:lnTo>
                    <a:pt x="0" y="100"/>
                  </a:lnTo>
                  <a:cubicBezTo>
                    <a:pt x="0" y="111"/>
                    <a:pt x="5" y="116"/>
                    <a:pt x="16" y="116"/>
                  </a:cubicBezTo>
                  <a:cubicBezTo>
                    <a:pt x="24" y="116"/>
                    <a:pt x="32" y="106"/>
                    <a:pt x="32" y="100"/>
                  </a:cubicBezTo>
                  <a:lnTo>
                    <a:pt x="32" y="16"/>
                  </a:lnTo>
                  <a:cubicBezTo>
                    <a:pt x="32" y="8"/>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662" name="Google Shape;662;g1949dab35d1_0_77"/>
            <p:cNvSpPr/>
            <p:nvPr/>
          </p:nvSpPr>
          <p:spPr>
            <a:xfrm>
              <a:off x="687578" y="2650284"/>
              <a:ext cx="40864" cy="10835"/>
            </a:xfrm>
            <a:custGeom>
              <a:avLst/>
              <a:gdLst/>
              <a:ahLst/>
              <a:cxnLst/>
              <a:rect l="l" t="t" r="r" b="b"/>
              <a:pathLst>
                <a:path w="132" h="35" extrusionOk="0">
                  <a:moveTo>
                    <a:pt x="19" y="0"/>
                  </a:moveTo>
                  <a:cubicBezTo>
                    <a:pt x="8" y="0"/>
                    <a:pt x="0" y="8"/>
                    <a:pt x="0" y="16"/>
                  </a:cubicBezTo>
                  <a:cubicBezTo>
                    <a:pt x="0" y="27"/>
                    <a:pt x="8" y="35"/>
                    <a:pt x="19" y="35"/>
                  </a:cubicBezTo>
                  <a:lnTo>
                    <a:pt x="116" y="35"/>
                  </a:lnTo>
                  <a:cubicBezTo>
                    <a:pt x="124" y="35"/>
                    <a:pt x="132" y="27"/>
                    <a:pt x="132" y="16"/>
                  </a:cubicBezTo>
                  <a:cubicBezTo>
                    <a:pt x="132" y="8"/>
                    <a:pt x="127" y="0"/>
                    <a:pt x="1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663" name="Google Shape;663;g1949dab35d1_0_77"/>
            <p:cNvSpPr/>
            <p:nvPr/>
          </p:nvSpPr>
          <p:spPr>
            <a:xfrm>
              <a:off x="432800" y="2650284"/>
              <a:ext cx="41173" cy="10835"/>
            </a:xfrm>
            <a:custGeom>
              <a:avLst/>
              <a:gdLst/>
              <a:ahLst/>
              <a:cxnLst/>
              <a:rect l="l" t="t" r="r" b="b"/>
              <a:pathLst>
                <a:path w="133" h="35" extrusionOk="0">
                  <a:moveTo>
                    <a:pt x="17" y="0"/>
                  </a:moveTo>
                  <a:cubicBezTo>
                    <a:pt x="6" y="0"/>
                    <a:pt x="1" y="8"/>
                    <a:pt x="1" y="16"/>
                  </a:cubicBezTo>
                  <a:cubicBezTo>
                    <a:pt x="1" y="27"/>
                    <a:pt x="6" y="35"/>
                    <a:pt x="17" y="35"/>
                  </a:cubicBezTo>
                  <a:lnTo>
                    <a:pt x="117" y="35"/>
                  </a:lnTo>
                  <a:cubicBezTo>
                    <a:pt x="122" y="35"/>
                    <a:pt x="133" y="27"/>
                    <a:pt x="133" y="16"/>
                  </a:cubicBezTo>
                  <a:cubicBezTo>
                    <a:pt x="133" y="8"/>
                    <a:pt x="125" y="0"/>
                    <a:pt x="11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664" name="Google Shape;664;g1949dab35d1_0_77"/>
            <p:cNvSpPr/>
            <p:nvPr/>
          </p:nvSpPr>
          <p:spPr>
            <a:xfrm>
              <a:off x="575823" y="2762968"/>
              <a:ext cx="9906" cy="40863"/>
            </a:xfrm>
            <a:custGeom>
              <a:avLst/>
              <a:gdLst/>
              <a:ahLst/>
              <a:cxnLst/>
              <a:rect l="l" t="t" r="r" b="b"/>
              <a:pathLst>
                <a:path w="32" h="132" extrusionOk="0">
                  <a:moveTo>
                    <a:pt x="16" y="0"/>
                  </a:moveTo>
                  <a:cubicBezTo>
                    <a:pt x="5" y="0"/>
                    <a:pt x="0" y="5"/>
                    <a:pt x="0" y="16"/>
                  </a:cubicBezTo>
                  <a:lnTo>
                    <a:pt x="0" y="113"/>
                  </a:lnTo>
                  <a:cubicBezTo>
                    <a:pt x="0" y="124"/>
                    <a:pt x="5" y="132"/>
                    <a:pt x="16" y="132"/>
                  </a:cubicBezTo>
                  <a:cubicBezTo>
                    <a:pt x="24" y="132"/>
                    <a:pt x="32" y="121"/>
                    <a:pt x="32" y="113"/>
                  </a:cubicBezTo>
                  <a:lnTo>
                    <a:pt x="32" y="16"/>
                  </a:lnTo>
                  <a:cubicBezTo>
                    <a:pt x="32" y="5"/>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665" name="Google Shape;665;g1949dab35d1_0_77"/>
            <p:cNvSpPr/>
            <p:nvPr/>
          </p:nvSpPr>
          <p:spPr>
            <a:xfrm>
              <a:off x="524124" y="2599514"/>
              <a:ext cx="112994" cy="112064"/>
            </a:xfrm>
            <a:custGeom>
              <a:avLst/>
              <a:gdLst/>
              <a:ahLst/>
              <a:cxnLst/>
              <a:rect l="l" t="t" r="r" b="b"/>
              <a:pathLst>
                <a:path w="365" h="362" extrusionOk="0">
                  <a:moveTo>
                    <a:pt x="183" y="33"/>
                  </a:moveTo>
                  <a:cubicBezTo>
                    <a:pt x="262" y="33"/>
                    <a:pt x="330" y="98"/>
                    <a:pt x="330" y="180"/>
                  </a:cubicBezTo>
                  <a:cubicBezTo>
                    <a:pt x="330" y="264"/>
                    <a:pt x="265" y="330"/>
                    <a:pt x="183" y="330"/>
                  </a:cubicBezTo>
                  <a:cubicBezTo>
                    <a:pt x="101" y="330"/>
                    <a:pt x="35" y="264"/>
                    <a:pt x="35" y="180"/>
                  </a:cubicBezTo>
                  <a:cubicBezTo>
                    <a:pt x="35" y="98"/>
                    <a:pt x="101" y="33"/>
                    <a:pt x="183" y="33"/>
                  </a:cubicBezTo>
                  <a:close/>
                  <a:moveTo>
                    <a:pt x="183" y="1"/>
                  </a:moveTo>
                  <a:cubicBezTo>
                    <a:pt x="85" y="1"/>
                    <a:pt x="1" y="83"/>
                    <a:pt x="1" y="180"/>
                  </a:cubicBezTo>
                  <a:cubicBezTo>
                    <a:pt x="1" y="280"/>
                    <a:pt x="85" y="362"/>
                    <a:pt x="183" y="362"/>
                  </a:cubicBezTo>
                  <a:cubicBezTo>
                    <a:pt x="283" y="362"/>
                    <a:pt x="365" y="280"/>
                    <a:pt x="365" y="180"/>
                  </a:cubicBezTo>
                  <a:cubicBezTo>
                    <a:pt x="365" y="83"/>
                    <a:pt x="283" y="1"/>
                    <a:pt x="1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666" name="Google Shape;666;g1949dab35d1_0_77"/>
            <p:cNvSpPr/>
            <p:nvPr/>
          </p:nvSpPr>
          <p:spPr>
            <a:xfrm>
              <a:off x="463138" y="2538528"/>
              <a:ext cx="235275" cy="234344"/>
            </a:xfrm>
            <a:custGeom>
              <a:avLst/>
              <a:gdLst/>
              <a:ahLst/>
              <a:cxnLst/>
              <a:rect l="l" t="t" r="r" b="b"/>
              <a:pathLst>
                <a:path w="760" h="757" extrusionOk="0">
                  <a:moveTo>
                    <a:pt x="380" y="32"/>
                  </a:moveTo>
                  <a:cubicBezTo>
                    <a:pt x="567" y="32"/>
                    <a:pt x="725" y="187"/>
                    <a:pt x="725" y="377"/>
                  </a:cubicBezTo>
                  <a:cubicBezTo>
                    <a:pt x="725" y="570"/>
                    <a:pt x="572" y="725"/>
                    <a:pt x="380" y="725"/>
                  </a:cubicBezTo>
                  <a:cubicBezTo>
                    <a:pt x="190" y="725"/>
                    <a:pt x="35" y="570"/>
                    <a:pt x="35" y="377"/>
                  </a:cubicBezTo>
                  <a:cubicBezTo>
                    <a:pt x="35" y="187"/>
                    <a:pt x="190" y="32"/>
                    <a:pt x="380" y="32"/>
                  </a:cubicBezTo>
                  <a:close/>
                  <a:moveTo>
                    <a:pt x="380" y="0"/>
                  </a:moveTo>
                  <a:cubicBezTo>
                    <a:pt x="172" y="0"/>
                    <a:pt x="0" y="172"/>
                    <a:pt x="0" y="377"/>
                  </a:cubicBezTo>
                  <a:cubicBezTo>
                    <a:pt x="0" y="585"/>
                    <a:pt x="172" y="757"/>
                    <a:pt x="380" y="757"/>
                  </a:cubicBezTo>
                  <a:cubicBezTo>
                    <a:pt x="588" y="757"/>
                    <a:pt x="759" y="585"/>
                    <a:pt x="759" y="377"/>
                  </a:cubicBezTo>
                  <a:cubicBezTo>
                    <a:pt x="759" y="172"/>
                    <a:pt x="588" y="0"/>
                    <a:pt x="38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sp>
        <p:nvSpPr>
          <p:cNvPr id="667" name="Google Shape;667;g1949dab35d1_0_77"/>
          <p:cNvSpPr txBox="1"/>
          <p:nvPr/>
        </p:nvSpPr>
        <p:spPr>
          <a:xfrm>
            <a:off x="785575" y="1988100"/>
            <a:ext cx="3160200" cy="2544600"/>
          </a:xfrm>
          <a:prstGeom prst="rect">
            <a:avLst/>
          </a:prstGeom>
          <a:noFill/>
          <a:ln>
            <a:noFill/>
          </a:ln>
        </p:spPr>
        <p:txBody>
          <a:bodyPr spcFirstLastPara="1" wrap="square" lIns="121900" tIns="121900" rIns="121900" bIns="121900" anchor="t" anchorCtr="0">
            <a:noAutofit/>
          </a:bodyPr>
          <a:lstStyle/>
          <a:p>
            <a:pPr marL="228593" marR="0" lvl="0" indent="-228593" algn="l" rtl="0">
              <a:lnSpc>
                <a:spcPct val="115000"/>
              </a:lnSpc>
              <a:spcBef>
                <a:spcPts val="0"/>
              </a:spcBef>
              <a:spcAft>
                <a:spcPts val="0"/>
              </a:spcAft>
              <a:buSzPts val="1100"/>
              <a:buChar char="●"/>
            </a:pPr>
            <a:r>
              <a:rPr lang="no-NO" sz="1100"/>
              <a:t>Satser og vekting fastsettes av enhetene</a:t>
            </a:r>
            <a:endParaRPr sz="1100"/>
          </a:p>
        </p:txBody>
      </p:sp>
      <p:sp>
        <p:nvSpPr>
          <p:cNvPr id="668" name="Google Shape;668;g1949dab35d1_0_77"/>
          <p:cNvSpPr txBox="1"/>
          <p:nvPr/>
        </p:nvSpPr>
        <p:spPr>
          <a:xfrm>
            <a:off x="4442925" y="1988100"/>
            <a:ext cx="3238800" cy="2849400"/>
          </a:xfrm>
          <a:prstGeom prst="rect">
            <a:avLst/>
          </a:prstGeom>
          <a:noFill/>
          <a:ln>
            <a:noFill/>
          </a:ln>
        </p:spPr>
        <p:txBody>
          <a:bodyPr spcFirstLastPara="1" wrap="square" lIns="121900" tIns="121900" rIns="121900" bIns="121900" anchor="t" anchorCtr="0">
            <a:noAutofit/>
          </a:bodyPr>
          <a:lstStyle/>
          <a:p>
            <a:pPr marL="228593" marR="0" lvl="0" indent="-222243" algn="l" rtl="0">
              <a:lnSpc>
                <a:spcPct val="115000"/>
              </a:lnSpc>
              <a:spcBef>
                <a:spcPts val="0"/>
              </a:spcBef>
              <a:spcAft>
                <a:spcPts val="0"/>
              </a:spcAft>
              <a:buSzPts val="1000"/>
              <a:buChar char="●"/>
            </a:pPr>
            <a:r>
              <a:rPr lang="nb-NO" sz="10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Plasseres i en stillingskode og et gitt lønnstrinn etter timelønn.</a:t>
            </a:r>
            <a:endParaRPr lang="nb-NO" sz="10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endParaRPr>
          </a:p>
          <a:p>
            <a:pPr marL="228593" marR="0" lvl="0" indent="-222243" algn="l" rtl="0">
              <a:lnSpc>
                <a:spcPct val="115000"/>
              </a:lnSpc>
              <a:spcBef>
                <a:spcPts val="0"/>
              </a:spcBef>
              <a:spcAft>
                <a:spcPts val="0"/>
              </a:spcAft>
              <a:buSzPts val="1000"/>
              <a:buChar char="●"/>
            </a:pPr>
            <a:r>
              <a:rPr lang="nb-NO" sz="10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Lønnssatser og vekting for undervisningsarbeid settes av fakulteter og tilsvarende enheter. </a:t>
            </a:r>
            <a:endParaRPr lang="nb-NO" sz="10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228593" marR="0" lvl="0" indent="-222243" algn="l" rtl="0">
              <a:lnSpc>
                <a:spcPct val="115000"/>
              </a:lnSpc>
              <a:spcBef>
                <a:spcPts val="0"/>
              </a:spcBef>
              <a:spcAft>
                <a:spcPts val="0"/>
              </a:spcAft>
              <a:buSzPts val="1000"/>
              <a:buChar char="●"/>
            </a:pPr>
            <a:r>
              <a:rPr lang="nb-NO" sz="10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For alderspensjonister hos Statens Pensjonskasse og andre offentlige pensjonskasser skal timekontrakt for alderspensjonister brukes</a:t>
            </a:r>
          </a:p>
          <a:p>
            <a:pPr marL="228593" marR="0" lvl="0" indent="-222243" algn="l" rtl="0">
              <a:lnSpc>
                <a:spcPct val="115000"/>
              </a:lnSpc>
              <a:spcBef>
                <a:spcPts val="0"/>
              </a:spcBef>
              <a:spcAft>
                <a:spcPts val="0"/>
              </a:spcAft>
              <a:buSzPts val="1000"/>
              <a:buChar char="●"/>
            </a:pPr>
            <a:r>
              <a:rPr lang="nb-NO" sz="10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Uføre- og AFP-pensjonister skal ha vanlig timekontrakt</a:t>
            </a:r>
            <a:endParaRPr lang="nb-NO" sz="1050"/>
          </a:p>
        </p:txBody>
      </p:sp>
      <p:sp>
        <p:nvSpPr>
          <p:cNvPr id="669" name="Google Shape;669;g1949dab35d1_0_77"/>
          <p:cNvSpPr/>
          <p:nvPr/>
        </p:nvSpPr>
        <p:spPr>
          <a:xfrm>
            <a:off x="696038" y="4591138"/>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
        <p:nvSpPr>
          <p:cNvPr id="670" name="Google Shape;670;g1949dab35d1_0_77"/>
          <p:cNvSpPr/>
          <p:nvPr/>
        </p:nvSpPr>
        <p:spPr>
          <a:xfrm>
            <a:off x="4335228" y="4592067"/>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9d7aa53205_0_104"/>
          <p:cNvSpPr txBox="1">
            <a:spLocks noGrp="1"/>
          </p:cNvSpPr>
          <p:nvPr>
            <p:ph type="title"/>
          </p:nvPr>
        </p:nvSpPr>
        <p:spPr>
          <a:xfrm>
            <a:off x="457200" y="298339"/>
            <a:ext cx="7615500" cy="1479900"/>
          </a:xfrm>
          <a:prstGeom prst="rect">
            <a:avLst/>
          </a:prstGeom>
        </p:spPr>
        <p:txBody>
          <a:bodyPr spcFirstLastPara="1" wrap="square" lIns="90000" tIns="46800" rIns="90000" bIns="46800" anchor="t" anchorCtr="0">
            <a:spAutoFit/>
          </a:bodyPr>
          <a:lstStyle/>
          <a:p>
            <a:pPr marL="0" lvl="0" indent="0" algn="l" rtl="0">
              <a:spcBef>
                <a:spcPts val="0"/>
              </a:spcBef>
              <a:spcAft>
                <a:spcPts val="0"/>
              </a:spcAft>
              <a:buNone/>
            </a:pPr>
            <a:r>
              <a:rPr lang="no-NO"/>
              <a:t>BOTT</a:t>
            </a:r>
            <a:endParaRPr/>
          </a:p>
          <a:p>
            <a:pPr marL="0" lvl="0" indent="0" algn="l" rtl="0">
              <a:spcBef>
                <a:spcPts val="0"/>
              </a:spcBef>
              <a:spcAft>
                <a:spcPts val="0"/>
              </a:spcAft>
              <a:buNone/>
            </a:pPr>
            <a:r>
              <a:rPr lang="no-NO" sz="1500"/>
              <a:t>er et samarbeid mellom universitetene i Bergen, Oslo, Trondheim og Tromsø med mål om å finne felles løsninger som kan brukes av hele universitets- og høyskolesektoren. Ett av prosjektene i BOTT har utviklet standardiserte arbeidsprosesser og et nytt digitalt system for økonomi- og lønnstjenester skreddersydd for UH-sektoren</a:t>
            </a:r>
            <a:endParaRPr sz="1500"/>
          </a:p>
        </p:txBody>
      </p:sp>
      <p:pic>
        <p:nvPicPr>
          <p:cNvPr id="82" name="Google Shape;82;g19d7aa53205_0_104" descr="System - Free business and finance icons"/>
          <p:cNvPicPr preferRelativeResize="0"/>
          <p:nvPr/>
        </p:nvPicPr>
        <p:blipFill rotWithShape="1">
          <a:blip r:embed="rId3">
            <a:alphaModFix/>
          </a:blip>
          <a:srcRect/>
          <a:stretch/>
        </p:blipFill>
        <p:spPr>
          <a:xfrm>
            <a:off x="818830" y="2602087"/>
            <a:ext cx="1051798" cy="1051798"/>
          </a:xfrm>
          <a:prstGeom prst="rect">
            <a:avLst/>
          </a:prstGeom>
          <a:noFill/>
          <a:ln>
            <a:noFill/>
          </a:ln>
        </p:spPr>
      </p:pic>
      <p:cxnSp>
        <p:nvCxnSpPr>
          <p:cNvPr id="83" name="Google Shape;83;g19d7aa53205_0_104"/>
          <p:cNvCxnSpPr/>
          <p:nvPr/>
        </p:nvCxnSpPr>
        <p:spPr>
          <a:xfrm>
            <a:off x="2608515" y="2001376"/>
            <a:ext cx="0" cy="2259300"/>
          </a:xfrm>
          <a:prstGeom prst="straightConnector1">
            <a:avLst/>
          </a:prstGeom>
          <a:noFill/>
          <a:ln w="9525" cap="flat" cmpd="sng">
            <a:solidFill>
              <a:srgbClr val="4472C4"/>
            </a:solidFill>
            <a:prstDash val="dash"/>
            <a:miter lim="800000"/>
            <a:headEnd type="none" w="sm" len="sm"/>
            <a:tailEnd type="none" w="sm" len="sm"/>
          </a:ln>
        </p:spPr>
      </p:cxnSp>
      <p:pic>
        <p:nvPicPr>
          <p:cNvPr id="84" name="Google Shape;84;g19d7aa53205_0_104" descr="Process, procedure, action, steps, list icon"/>
          <p:cNvPicPr preferRelativeResize="0"/>
          <p:nvPr/>
        </p:nvPicPr>
        <p:blipFill rotWithShape="1">
          <a:blip r:embed="rId4">
            <a:alphaModFix/>
          </a:blip>
          <a:srcRect/>
          <a:stretch/>
        </p:blipFill>
        <p:spPr>
          <a:xfrm>
            <a:off x="3018764" y="2602087"/>
            <a:ext cx="1051798" cy="1051798"/>
          </a:xfrm>
          <a:prstGeom prst="rect">
            <a:avLst/>
          </a:prstGeom>
          <a:noFill/>
          <a:ln>
            <a:noFill/>
          </a:ln>
        </p:spPr>
      </p:pic>
      <p:pic>
        <p:nvPicPr>
          <p:cNvPr id="85" name="Google Shape;85;g19d7aa53205_0_104"/>
          <p:cNvPicPr preferRelativeResize="0"/>
          <p:nvPr/>
        </p:nvPicPr>
        <p:blipFill rotWithShape="1">
          <a:blip r:embed="rId5">
            <a:alphaModFix/>
          </a:blip>
          <a:srcRect/>
          <a:stretch/>
        </p:blipFill>
        <p:spPr>
          <a:xfrm>
            <a:off x="5057220" y="2602884"/>
            <a:ext cx="1084902" cy="1050999"/>
          </a:xfrm>
          <a:prstGeom prst="rect">
            <a:avLst/>
          </a:prstGeom>
          <a:noFill/>
          <a:ln>
            <a:noFill/>
          </a:ln>
        </p:spPr>
      </p:pic>
      <p:pic>
        <p:nvPicPr>
          <p:cNvPr id="86" name="Google Shape;86;g19d7aa53205_0_104" descr="Organization Svg Png Icon Free Download (#458471) - OnlineWebFonts.COM"/>
          <p:cNvPicPr preferRelativeResize="0"/>
          <p:nvPr/>
        </p:nvPicPr>
        <p:blipFill rotWithShape="1">
          <a:blip r:embed="rId6">
            <a:alphaModFix/>
          </a:blip>
          <a:srcRect/>
          <a:stretch/>
        </p:blipFill>
        <p:spPr>
          <a:xfrm>
            <a:off x="7110617" y="2602884"/>
            <a:ext cx="990987" cy="1050999"/>
          </a:xfrm>
          <a:prstGeom prst="rect">
            <a:avLst/>
          </a:prstGeom>
          <a:noFill/>
          <a:ln>
            <a:noFill/>
          </a:ln>
        </p:spPr>
      </p:pic>
      <p:sp>
        <p:nvSpPr>
          <p:cNvPr id="87" name="Google Shape;87;g19d7aa53205_0_104"/>
          <p:cNvSpPr txBox="1"/>
          <p:nvPr/>
        </p:nvSpPr>
        <p:spPr>
          <a:xfrm>
            <a:off x="892241" y="3829932"/>
            <a:ext cx="8520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o-NO" sz="1200" b="1" i="0" u="none" strike="noStrike" cap="none">
                <a:solidFill>
                  <a:srgbClr val="000000"/>
                </a:solidFill>
                <a:latin typeface="Arial"/>
                <a:ea typeface="Arial"/>
                <a:cs typeface="Arial"/>
                <a:sym typeface="Arial"/>
              </a:rPr>
              <a:t>SYSTEM</a:t>
            </a:r>
            <a:endParaRPr sz="1100"/>
          </a:p>
        </p:txBody>
      </p:sp>
      <p:sp>
        <p:nvSpPr>
          <p:cNvPr id="88" name="Google Shape;88;g19d7aa53205_0_104"/>
          <p:cNvSpPr txBox="1"/>
          <p:nvPr/>
        </p:nvSpPr>
        <p:spPr>
          <a:xfrm>
            <a:off x="3007036" y="3829925"/>
            <a:ext cx="10221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o-NO" sz="1200" b="1" i="0" u="none" strike="noStrike" cap="none">
                <a:solidFill>
                  <a:srgbClr val="000000"/>
                </a:solidFill>
                <a:latin typeface="Arial"/>
                <a:ea typeface="Arial"/>
                <a:cs typeface="Arial"/>
                <a:sym typeface="Arial"/>
              </a:rPr>
              <a:t>PROSESS/</a:t>
            </a:r>
            <a:endParaRPr sz="1100"/>
          </a:p>
          <a:p>
            <a:pPr marL="0" marR="0" lvl="0" indent="0" algn="l" rtl="0">
              <a:spcBef>
                <a:spcPts val="0"/>
              </a:spcBef>
              <a:spcAft>
                <a:spcPts val="0"/>
              </a:spcAft>
              <a:buNone/>
            </a:pPr>
            <a:r>
              <a:rPr lang="no-NO" sz="1200" b="1" i="0" u="none" strike="noStrike" cap="none">
                <a:solidFill>
                  <a:srgbClr val="000000"/>
                </a:solidFill>
                <a:latin typeface="Arial"/>
                <a:ea typeface="Arial"/>
                <a:cs typeface="Arial"/>
                <a:sym typeface="Arial"/>
              </a:rPr>
              <a:t>RUTINE</a:t>
            </a:r>
            <a:endParaRPr sz="1100"/>
          </a:p>
        </p:txBody>
      </p:sp>
      <p:sp>
        <p:nvSpPr>
          <p:cNvPr id="89" name="Google Shape;89;g19d7aa53205_0_104"/>
          <p:cNvSpPr txBox="1"/>
          <p:nvPr/>
        </p:nvSpPr>
        <p:spPr>
          <a:xfrm>
            <a:off x="5055178" y="3829926"/>
            <a:ext cx="12123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o-NO" sz="1200" b="1" i="0" u="none" strike="noStrike" cap="none">
                <a:solidFill>
                  <a:srgbClr val="000000"/>
                </a:solidFill>
                <a:latin typeface="Arial"/>
                <a:ea typeface="Arial"/>
                <a:cs typeface="Arial"/>
                <a:sym typeface="Arial"/>
              </a:rPr>
              <a:t>OPPLÆRING</a:t>
            </a:r>
            <a:endParaRPr sz="1100"/>
          </a:p>
        </p:txBody>
      </p:sp>
      <p:sp>
        <p:nvSpPr>
          <p:cNvPr id="90" name="Google Shape;90;g19d7aa53205_0_104"/>
          <p:cNvSpPr txBox="1"/>
          <p:nvPr/>
        </p:nvSpPr>
        <p:spPr>
          <a:xfrm>
            <a:off x="7110617" y="3829924"/>
            <a:ext cx="8520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o-NO" sz="1200" b="1" i="0" u="none" strike="noStrike" cap="none">
                <a:solidFill>
                  <a:srgbClr val="000000"/>
                </a:solidFill>
                <a:latin typeface="Arial"/>
                <a:ea typeface="Arial"/>
                <a:cs typeface="Arial"/>
                <a:sym typeface="Arial"/>
              </a:rPr>
              <a:t>ROLLER</a:t>
            </a:r>
            <a:endParaRPr sz="1100"/>
          </a:p>
        </p:txBody>
      </p:sp>
      <p:sp>
        <p:nvSpPr>
          <p:cNvPr id="91" name="Google Shape;91;g19d7aa53205_0_104"/>
          <p:cNvSpPr/>
          <p:nvPr/>
        </p:nvSpPr>
        <p:spPr>
          <a:xfrm>
            <a:off x="544525" y="2001375"/>
            <a:ext cx="1937700" cy="260400"/>
          </a:xfrm>
          <a:prstGeom prst="roundRect">
            <a:avLst>
              <a:gd name="adj" fmla="val 16667"/>
            </a:avLst>
          </a:prstGeom>
          <a:solidFill>
            <a:srgbClr val="4A6A6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no-NO" sz="1100">
                <a:solidFill>
                  <a:srgbClr val="FFFFFF"/>
                </a:solidFill>
              </a:rPr>
              <a:t>BOTT-LØSNINGEN</a:t>
            </a:r>
            <a:endParaRPr sz="1100"/>
          </a:p>
        </p:txBody>
      </p:sp>
      <p:sp>
        <p:nvSpPr>
          <p:cNvPr id="92" name="Google Shape;92;g19d7aa53205_0_104"/>
          <p:cNvSpPr/>
          <p:nvPr/>
        </p:nvSpPr>
        <p:spPr>
          <a:xfrm>
            <a:off x="2734734" y="2001375"/>
            <a:ext cx="5688000" cy="260400"/>
          </a:xfrm>
          <a:prstGeom prst="roundRect">
            <a:avLst>
              <a:gd name="adj"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no-NO" sz="1100">
                <a:solidFill>
                  <a:srgbClr val="FFFFFF"/>
                </a:solidFill>
              </a:rPr>
              <a:t>STANDARDISERING</a:t>
            </a:r>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gffbb0fa14a_1_281"/>
          <p:cNvSpPr txBox="1">
            <a:spLocks noGrp="1"/>
          </p:cNvSpPr>
          <p:nvPr>
            <p:ph type="title"/>
          </p:nvPr>
        </p:nvSpPr>
        <p:spPr>
          <a:xfrm>
            <a:off x="311700" y="2250800"/>
            <a:ext cx="8520600" cy="572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no-NO" b="0"/>
              <a:t>Informasjon som må være på plass før bestilling kan opprettes</a:t>
            </a:r>
            <a:endParaRPr b="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ffbb0fa14a_1_337"/>
          <p:cNvSpPr/>
          <p:nvPr/>
        </p:nvSpPr>
        <p:spPr>
          <a:xfrm>
            <a:off x="505123" y="1594477"/>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1</a:t>
            </a:r>
            <a:endParaRPr sz="1867" b="1" i="0" u="none" strike="noStrike" cap="none">
              <a:solidFill>
                <a:srgbClr val="FFFFFF"/>
              </a:solidFill>
              <a:latin typeface="Arial"/>
              <a:ea typeface="Arial"/>
              <a:cs typeface="Arial"/>
              <a:sym typeface="Arial"/>
            </a:endParaRPr>
          </a:p>
        </p:txBody>
      </p:sp>
      <p:sp>
        <p:nvSpPr>
          <p:cNvPr id="683" name="Google Shape;683;gffbb0fa14a_1_337"/>
          <p:cNvSpPr/>
          <p:nvPr/>
        </p:nvSpPr>
        <p:spPr>
          <a:xfrm>
            <a:off x="902704" y="1594477"/>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Navn</a:t>
            </a:r>
            <a:endParaRPr sz="1300" b="1" i="0" u="none" strike="noStrike" cap="none">
              <a:solidFill>
                <a:srgbClr val="000000"/>
              </a:solidFill>
              <a:latin typeface="Arial"/>
              <a:ea typeface="Arial"/>
              <a:cs typeface="Arial"/>
              <a:sym typeface="Arial"/>
            </a:endParaRPr>
          </a:p>
        </p:txBody>
      </p:sp>
      <p:sp>
        <p:nvSpPr>
          <p:cNvPr id="684" name="Google Shape;684;gffbb0fa14a_1_337"/>
          <p:cNvSpPr/>
          <p:nvPr/>
        </p:nvSpPr>
        <p:spPr>
          <a:xfrm>
            <a:off x="505123" y="1980019"/>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2</a:t>
            </a:r>
            <a:endParaRPr sz="1867" b="1" i="0" u="none" strike="noStrike" cap="none">
              <a:solidFill>
                <a:srgbClr val="FFFFFF"/>
              </a:solidFill>
              <a:latin typeface="Arial"/>
              <a:ea typeface="Arial"/>
              <a:cs typeface="Arial"/>
              <a:sym typeface="Arial"/>
            </a:endParaRPr>
          </a:p>
        </p:txBody>
      </p:sp>
      <p:sp>
        <p:nvSpPr>
          <p:cNvPr id="685" name="Google Shape;685;gffbb0fa14a_1_337"/>
          <p:cNvSpPr/>
          <p:nvPr/>
        </p:nvSpPr>
        <p:spPr>
          <a:xfrm>
            <a:off x="902704" y="1980020"/>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dirty="0">
                <a:solidFill>
                  <a:srgbClr val="000000"/>
                </a:solidFill>
                <a:latin typeface="Arial"/>
                <a:ea typeface="Arial"/>
                <a:cs typeface="Arial"/>
                <a:sym typeface="Arial"/>
              </a:rPr>
              <a:t>E-post (</a:t>
            </a:r>
            <a:r>
              <a:rPr lang="nb-NO" sz="1300" b="1" i="0" u="none" strike="noStrike" cap="none" dirty="0">
                <a:solidFill>
                  <a:srgbClr val="000000"/>
                </a:solidFill>
                <a:latin typeface="Arial"/>
                <a:ea typeface="Arial"/>
                <a:cs typeface="Arial"/>
                <a:sym typeface="Arial"/>
              </a:rPr>
              <a:t>anbefaler registrering av privat e-postadresse</a:t>
            </a:r>
            <a:r>
              <a:rPr lang="no-NO" sz="1300" b="1" i="0" u="none" strike="noStrike" cap="none" dirty="0">
                <a:solidFill>
                  <a:srgbClr val="000000"/>
                </a:solidFill>
                <a:latin typeface="Arial"/>
                <a:ea typeface="Arial"/>
                <a:cs typeface="Arial"/>
                <a:sym typeface="Arial"/>
              </a:rPr>
              <a:t>)</a:t>
            </a:r>
            <a:endParaRPr sz="1300" b="1" i="0" u="none" strike="noStrike" cap="none" dirty="0">
              <a:solidFill>
                <a:srgbClr val="000000"/>
              </a:solidFill>
              <a:latin typeface="Arial"/>
              <a:ea typeface="Arial"/>
              <a:cs typeface="Arial"/>
              <a:sym typeface="Arial"/>
            </a:endParaRPr>
          </a:p>
        </p:txBody>
      </p:sp>
      <p:sp>
        <p:nvSpPr>
          <p:cNvPr id="686" name="Google Shape;686;gffbb0fa14a_1_337"/>
          <p:cNvSpPr/>
          <p:nvPr/>
        </p:nvSpPr>
        <p:spPr>
          <a:xfrm>
            <a:off x="505123" y="2365561"/>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3</a:t>
            </a:r>
            <a:endParaRPr sz="1867" b="1" i="0" u="none" strike="noStrike" cap="none">
              <a:solidFill>
                <a:srgbClr val="FFFFFF"/>
              </a:solidFill>
              <a:latin typeface="Arial"/>
              <a:ea typeface="Arial"/>
              <a:cs typeface="Arial"/>
              <a:sym typeface="Arial"/>
            </a:endParaRPr>
          </a:p>
        </p:txBody>
      </p:sp>
      <p:sp>
        <p:nvSpPr>
          <p:cNvPr id="687" name="Google Shape;687;gffbb0fa14a_1_337"/>
          <p:cNvSpPr/>
          <p:nvPr/>
        </p:nvSpPr>
        <p:spPr>
          <a:xfrm>
            <a:off x="902704" y="2365562"/>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dirty="0">
                <a:solidFill>
                  <a:srgbClr val="000000"/>
                </a:solidFill>
                <a:latin typeface="Arial"/>
                <a:ea typeface="Arial"/>
                <a:cs typeface="Arial"/>
                <a:sym typeface="Arial"/>
              </a:rPr>
              <a:t>Telefon (husk landkode ved registrering av utenlandsk nummer)</a:t>
            </a:r>
            <a:endParaRPr sz="1300" b="1" i="0" u="none" strike="noStrike" cap="none" dirty="0">
              <a:solidFill>
                <a:srgbClr val="000000"/>
              </a:solidFill>
              <a:latin typeface="Arial"/>
              <a:ea typeface="Arial"/>
              <a:cs typeface="Arial"/>
              <a:sym typeface="Arial"/>
            </a:endParaRPr>
          </a:p>
        </p:txBody>
      </p:sp>
      <p:sp>
        <p:nvSpPr>
          <p:cNvPr id="688" name="Google Shape;688;gffbb0fa14a_1_337"/>
          <p:cNvSpPr/>
          <p:nvPr/>
        </p:nvSpPr>
        <p:spPr>
          <a:xfrm>
            <a:off x="505123" y="2751104"/>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4</a:t>
            </a:r>
            <a:endParaRPr sz="1867" b="1" i="0" u="none" strike="noStrike" cap="none">
              <a:solidFill>
                <a:srgbClr val="FFFFFF"/>
              </a:solidFill>
              <a:latin typeface="Arial"/>
              <a:ea typeface="Arial"/>
              <a:cs typeface="Arial"/>
              <a:sym typeface="Arial"/>
            </a:endParaRPr>
          </a:p>
        </p:txBody>
      </p:sp>
      <p:sp>
        <p:nvSpPr>
          <p:cNvPr id="689" name="Google Shape;689;gffbb0fa14a_1_337"/>
          <p:cNvSpPr/>
          <p:nvPr/>
        </p:nvSpPr>
        <p:spPr>
          <a:xfrm>
            <a:off x="902704" y="2751105"/>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Nasjonalitet</a:t>
            </a:r>
            <a:endParaRPr sz="1300" b="1" i="0" u="none" strike="noStrike" cap="none">
              <a:solidFill>
                <a:srgbClr val="000000"/>
              </a:solidFill>
              <a:latin typeface="Arial"/>
              <a:ea typeface="Arial"/>
              <a:cs typeface="Arial"/>
              <a:sym typeface="Arial"/>
            </a:endParaRPr>
          </a:p>
        </p:txBody>
      </p:sp>
      <p:sp>
        <p:nvSpPr>
          <p:cNvPr id="690" name="Google Shape;690;gffbb0fa14a_1_337"/>
          <p:cNvSpPr/>
          <p:nvPr/>
        </p:nvSpPr>
        <p:spPr>
          <a:xfrm>
            <a:off x="505123" y="3136646"/>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5</a:t>
            </a:r>
            <a:endParaRPr sz="1867" b="1" i="0" u="none" strike="noStrike" cap="none">
              <a:solidFill>
                <a:srgbClr val="FFFFFF"/>
              </a:solidFill>
              <a:latin typeface="Arial"/>
              <a:ea typeface="Arial"/>
              <a:cs typeface="Arial"/>
              <a:sym typeface="Arial"/>
            </a:endParaRPr>
          </a:p>
        </p:txBody>
      </p:sp>
      <p:sp>
        <p:nvSpPr>
          <p:cNvPr id="691" name="Google Shape;691;gffbb0fa14a_1_337"/>
          <p:cNvSpPr/>
          <p:nvPr/>
        </p:nvSpPr>
        <p:spPr>
          <a:xfrm>
            <a:off x="902704" y="3136648"/>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Start- og sluttdato for kontrakten</a:t>
            </a:r>
            <a:endParaRPr sz="1300" b="1" i="0" u="none" strike="noStrike" cap="none">
              <a:solidFill>
                <a:srgbClr val="000000"/>
              </a:solidFill>
              <a:latin typeface="Arial"/>
              <a:ea typeface="Arial"/>
              <a:cs typeface="Arial"/>
              <a:sym typeface="Arial"/>
            </a:endParaRPr>
          </a:p>
        </p:txBody>
      </p:sp>
      <p:sp>
        <p:nvSpPr>
          <p:cNvPr id="692" name="Google Shape;692;gffbb0fa14a_1_337"/>
          <p:cNvSpPr/>
          <p:nvPr/>
        </p:nvSpPr>
        <p:spPr>
          <a:xfrm>
            <a:off x="505123" y="3522188"/>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6</a:t>
            </a:r>
            <a:endParaRPr sz="1867" b="1" i="0" u="none" strike="noStrike" cap="none">
              <a:solidFill>
                <a:srgbClr val="FFFFFF"/>
              </a:solidFill>
              <a:latin typeface="Arial"/>
              <a:ea typeface="Arial"/>
              <a:cs typeface="Arial"/>
              <a:sym typeface="Arial"/>
            </a:endParaRPr>
          </a:p>
        </p:txBody>
      </p:sp>
      <p:sp>
        <p:nvSpPr>
          <p:cNvPr id="693" name="Google Shape;693;gffbb0fa14a_1_337"/>
          <p:cNvSpPr/>
          <p:nvPr/>
        </p:nvSpPr>
        <p:spPr>
          <a:xfrm>
            <a:off x="902704" y="3522191"/>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Type kontrakt (oppdrag eller time)</a:t>
            </a:r>
            <a:endParaRPr sz="1300" b="1" i="0" u="none" strike="noStrike" cap="none">
              <a:solidFill>
                <a:srgbClr val="000000"/>
              </a:solidFill>
              <a:latin typeface="Arial"/>
              <a:ea typeface="Arial"/>
              <a:cs typeface="Arial"/>
              <a:sym typeface="Arial"/>
            </a:endParaRPr>
          </a:p>
        </p:txBody>
      </p:sp>
      <p:sp>
        <p:nvSpPr>
          <p:cNvPr id="694" name="Google Shape;694;gffbb0fa14a_1_337"/>
          <p:cNvSpPr/>
          <p:nvPr/>
        </p:nvSpPr>
        <p:spPr>
          <a:xfrm>
            <a:off x="505123" y="3907730"/>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7</a:t>
            </a:r>
            <a:endParaRPr sz="1867" b="1" i="0" u="none" strike="noStrike" cap="none">
              <a:solidFill>
                <a:srgbClr val="FFFFFF"/>
              </a:solidFill>
              <a:latin typeface="Arial"/>
              <a:ea typeface="Arial"/>
              <a:cs typeface="Arial"/>
              <a:sym typeface="Arial"/>
            </a:endParaRPr>
          </a:p>
        </p:txBody>
      </p:sp>
      <p:sp>
        <p:nvSpPr>
          <p:cNvPr id="695" name="Google Shape;695;gffbb0fa14a_1_337"/>
          <p:cNvSpPr/>
          <p:nvPr/>
        </p:nvSpPr>
        <p:spPr>
          <a:xfrm>
            <a:off x="902704" y="3907733"/>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Kontraktstype</a:t>
            </a:r>
            <a:endParaRPr sz="1300" b="1" i="0" u="none" strike="noStrike" cap="none">
              <a:solidFill>
                <a:srgbClr val="000000"/>
              </a:solidFill>
              <a:latin typeface="Arial"/>
              <a:ea typeface="Arial"/>
              <a:cs typeface="Arial"/>
              <a:sym typeface="Arial"/>
            </a:endParaRPr>
          </a:p>
        </p:txBody>
      </p:sp>
      <p:sp>
        <p:nvSpPr>
          <p:cNvPr id="696" name="Google Shape;696;gffbb0fa14a_1_337"/>
          <p:cNvSpPr/>
          <p:nvPr/>
        </p:nvSpPr>
        <p:spPr>
          <a:xfrm>
            <a:off x="505123" y="4293277"/>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8</a:t>
            </a:r>
            <a:endParaRPr sz="1867" b="1" i="0" u="none" strike="noStrike" cap="none">
              <a:solidFill>
                <a:srgbClr val="FFFFFF"/>
              </a:solidFill>
              <a:latin typeface="Arial"/>
              <a:ea typeface="Arial"/>
              <a:cs typeface="Arial"/>
              <a:sym typeface="Arial"/>
            </a:endParaRPr>
          </a:p>
        </p:txBody>
      </p:sp>
      <p:sp>
        <p:nvSpPr>
          <p:cNvPr id="697" name="Google Shape;697;gffbb0fa14a_1_337"/>
          <p:cNvSpPr/>
          <p:nvPr/>
        </p:nvSpPr>
        <p:spPr>
          <a:xfrm>
            <a:off x="902704" y="4293281"/>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Hvilket land arbeidet utføres i</a:t>
            </a:r>
            <a:endParaRPr sz="1300" b="1" i="0" u="none" strike="noStrike" cap="none">
              <a:solidFill>
                <a:srgbClr val="000000"/>
              </a:solidFill>
              <a:latin typeface="Arial"/>
              <a:ea typeface="Arial"/>
              <a:cs typeface="Arial"/>
              <a:sym typeface="Arial"/>
            </a:endParaRPr>
          </a:p>
        </p:txBody>
      </p:sp>
      <p:sp>
        <p:nvSpPr>
          <p:cNvPr id="698" name="Google Shape;698;gffbb0fa14a_1_337"/>
          <p:cNvSpPr/>
          <p:nvPr/>
        </p:nvSpPr>
        <p:spPr>
          <a:xfrm>
            <a:off x="6249367" y="1594476"/>
            <a:ext cx="2389500" cy="3036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00" b="1" i="0" u="none" strike="noStrike" cap="none">
                <a:solidFill>
                  <a:srgbClr val="FFFFFF"/>
                </a:solidFill>
                <a:latin typeface="Arial"/>
                <a:ea typeface="Arial"/>
                <a:cs typeface="Arial"/>
                <a:sym typeface="Arial"/>
              </a:rPr>
              <a:t>Det er viktig at telefonnummer og e-post</a:t>
            </a:r>
            <a:endParaRPr sz="1200" b="1">
              <a:solidFill>
                <a:srgbClr val="FFFFFF"/>
              </a:solidFill>
            </a:endParaRPr>
          </a:p>
          <a:p>
            <a:pPr marL="0" marR="0" lvl="0" indent="0" algn="l" rtl="0">
              <a:lnSpc>
                <a:spcPct val="100000"/>
              </a:lnSpc>
              <a:spcBef>
                <a:spcPts val="0"/>
              </a:spcBef>
              <a:spcAft>
                <a:spcPts val="0"/>
              </a:spcAft>
              <a:buNone/>
            </a:pPr>
            <a:r>
              <a:rPr lang="no-NO" sz="1200" b="1" i="0" u="none" strike="noStrike" cap="none">
                <a:solidFill>
                  <a:srgbClr val="FFFFFF"/>
                </a:solidFill>
                <a:latin typeface="Arial"/>
                <a:ea typeface="Arial"/>
                <a:cs typeface="Arial"/>
                <a:sym typeface="Arial"/>
              </a:rPr>
              <a:t>er riktig</a:t>
            </a:r>
            <a:r>
              <a:rPr lang="no-NO" sz="1200" b="1">
                <a:solidFill>
                  <a:srgbClr val="FFFFFF"/>
                </a:solidFill>
              </a:rPr>
              <a:t> </a:t>
            </a:r>
            <a:r>
              <a:rPr lang="no-NO" sz="1200" b="1" i="0" u="none" strike="noStrike" cap="none">
                <a:solidFill>
                  <a:srgbClr val="FFFFFF"/>
                </a:solidFill>
                <a:latin typeface="Arial"/>
                <a:ea typeface="Arial"/>
                <a:cs typeface="Arial"/>
                <a:sym typeface="Arial"/>
              </a:rPr>
              <a:t>for å sikre at arbeidstaker/oppdragstaker mottar informasjon fra </a:t>
            </a:r>
            <a:r>
              <a:rPr lang="no-NO" sz="1200" b="1">
                <a:solidFill>
                  <a:srgbClr val="FFFFFF"/>
                </a:solidFill>
              </a:rPr>
              <a:t>NTNU </a:t>
            </a:r>
            <a:r>
              <a:rPr lang="no-NO" sz="1200" b="1" i="0" u="none" strike="noStrike" cap="none">
                <a:solidFill>
                  <a:srgbClr val="FFFFFF"/>
                </a:solidFill>
                <a:latin typeface="Arial"/>
                <a:ea typeface="Arial"/>
                <a:cs typeface="Arial"/>
                <a:sym typeface="Arial"/>
              </a:rPr>
              <a:t>og kontrakt til signering.</a:t>
            </a:r>
            <a:endParaRPr sz="800"/>
          </a:p>
        </p:txBody>
      </p:sp>
      <p:sp>
        <p:nvSpPr>
          <p:cNvPr id="699" name="Google Shape;699;gffbb0fa14a_1_337"/>
          <p:cNvSpPr txBox="1"/>
          <p:nvPr/>
        </p:nvSpPr>
        <p:spPr>
          <a:xfrm>
            <a:off x="212125" y="231800"/>
            <a:ext cx="72900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no-NO" sz="2700">
                <a:solidFill>
                  <a:schemeClr val="dk2"/>
                </a:solidFill>
              </a:rPr>
              <a:t>Informasjon som trengs i alle kontrakter</a:t>
            </a:r>
            <a:endParaRPr sz="27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g1949dab35d1_0_102"/>
          <p:cNvSpPr txBox="1"/>
          <p:nvPr/>
        </p:nvSpPr>
        <p:spPr>
          <a:xfrm>
            <a:off x="212378" y="330151"/>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I merknadsfeltet må det fylles inn følgende informasjon</a:t>
            </a:r>
            <a:endParaRPr sz="2700">
              <a:solidFill>
                <a:schemeClr val="dk2"/>
              </a:solidFill>
            </a:endParaRPr>
          </a:p>
        </p:txBody>
      </p:sp>
      <p:sp>
        <p:nvSpPr>
          <p:cNvPr id="706" name="Google Shape;706;g1949dab35d1_0_102"/>
          <p:cNvSpPr/>
          <p:nvPr/>
        </p:nvSpPr>
        <p:spPr>
          <a:xfrm>
            <a:off x="700750" y="1189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9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Oppdragskontrakt</a:t>
            </a:r>
            <a:endParaRPr sz="1600" b="1" i="0" u="none" strike="noStrike" cap="none">
              <a:solidFill>
                <a:schemeClr val="dk2"/>
              </a:solidFill>
              <a:latin typeface="Arial"/>
              <a:ea typeface="Arial"/>
              <a:cs typeface="Arial"/>
              <a:sym typeface="Arial"/>
            </a:endParaRPr>
          </a:p>
        </p:txBody>
      </p:sp>
      <p:sp>
        <p:nvSpPr>
          <p:cNvPr id="707" name="Google Shape;707;g1949dab35d1_0_102"/>
          <p:cNvSpPr/>
          <p:nvPr/>
        </p:nvSpPr>
        <p:spPr>
          <a:xfrm>
            <a:off x="4335225" y="1190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a:solidFill>
                <a:srgbClr val="32756D"/>
              </a:solidFill>
            </a:endParaRPr>
          </a:p>
          <a:p>
            <a:pPr marL="0" marR="0" lvl="0" indent="0" algn="l" rtl="0">
              <a:lnSpc>
                <a:spcPct val="100000"/>
              </a:lnSpc>
              <a:spcBef>
                <a:spcPts val="0"/>
              </a:spcBef>
              <a:spcAft>
                <a:spcPts val="0"/>
              </a:spcAft>
              <a:buNone/>
            </a:pPr>
            <a:endParaRPr sz="900" b="1">
              <a:solidFill>
                <a:srgbClr val="32756D"/>
              </a:solidFil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Timekontrakt</a:t>
            </a:r>
            <a:endParaRPr sz="1600" b="1"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p:txBody>
      </p:sp>
      <p:grpSp>
        <p:nvGrpSpPr>
          <p:cNvPr id="708" name="Google Shape;708;g1949dab35d1_0_102"/>
          <p:cNvGrpSpPr/>
          <p:nvPr/>
        </p:nvGrpSpPr>
        <p:grpSpPr>
          <a:xfrm>
            <a:off x="5918127" y="1337395"/>
            <a:ext cx="288261" cy="288261"/>
            <a:chOff x="3488815" y="2468327"/>
            <a:chExt cx="293455" cy="293455"/>
          </a:xfrm>
        </p:grpSpPr>
        <p:sp>
          <p:nvSpPr>
            <p:cNvPr id="709" name="Google Shape;709;g1949dab35d1_0_102"/>
            <p:cNvSpPr/>
            <p:nvPr/>
          </p:nvSpPr>
          <p:spPr>
            <a:xfrm>
              <a:off x="3488815" y="2468327"/>
              <a:ext cx="293455" cy="293455"/>
            </a:xfrm>
            <a:custGeom>
              <a:avLst/>
              <a:gdLst/>
              <a:ahLst/>
              <a:cxnLst/>
              <a:rect l="l" t="t" r="r" b="b"/>
              <a:pathLst>
                <a:path w="955" h="955" extrusionOk="0">
                  <a:moveTo>
                    <a:pt x="477" y="32"/>
                  </a:moveTo>
                  <a:cubicBezTo>
                    <a:pt x="720" y="32"/>
                    <a:pt x="923" y="232"/>
                    <a:pt x="923" y="477"/>
                  </a:cubicBezTo>
                  <a:cubicBezTo>
                    <a:pt x="923" y="720"/>
                    <a:pt x="720" y="923"/>
                    <a:pt x="477" y="923"/>
                  </a:cubicBezTo>
                  <a:cubicBezTo>
                    <a:pt x="232" y="923"/>
                    <a:pt x="32" y="720"/>
                    <a:pt x="32" y="477"/>
                  </a:cubicBezTo>
                  <a:cubicBezTo>
                    <a:pt x="32" y="232"/>
                    <a:pt x="232" y="32"/>
                    <a:pt x="477" y="32"/>
                  </a:cubicBezTo>
                  <a:close/>
                  <a:moveTo>
                    <a:pt x="477" y="0"/>
                  </a:moveTo>
                  <a:cubicBezTo>
                    <a:pt x="214" y="0"/>
                    <a:pt x="0" y="214"/>
                    <a:pt x="0" y="477"/>
                  </a:cubicBezTo>
                  <a:cubicBezTo>
                    <a:pt x="0" y="741"/>
                    <a:pt x="214" y="954"/>
                    <a:pt x="477" y="954"/>
                  </a:cubicBezTo>
                  <a:cubicBezTo>
                    <a:pt x="741" y="954"/>
                    <a:pt x="954" y="741"/>
                    <a:pt x="954" y="477"/>
                  </a:cubicBezTo>
                  <a:cubicBezTo>
                    <a:pt x="954" y="214"/>
                    <a:pt x="741" y="0"/>
                    <a:pt x="4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710" name="Google Shape;710;g1949dab35d1_0_102"/>
            <p:cNvSpPr/>
            <p:nvPr/>
          </p:nvSpPr>
          <p:spPr>
            <a:xfrm>
              <a:off x="3630472" y="2506430"/>
              <a:ext cx="69139" cy="171156"/>
            </a:xfrm>
            <a:custGeom>
              <a:avLst/>
              <a:gdLst/>
              <a:ahLst/>
              <a:cxnLst/>
              <a:rect l="l" t="t" r="r" b="b"/>
              <a:pathLst>
                <a:path w="225" h="557" extrusionOk="0">
                  <a:moveTo>
                    <a:pt x="16" y="0"/>
                  </a:moveTo>
                  <a:cubicBezTo>
                    <a:pt x="6" y="0"/>
                    <a:pt x="0" y="8"/>
                    <a:pt x="0" y="16"/>
                  </a:cubicBezTo>
                  <a:lnTo>
                    <a:pt x="0" y="353"/>
                  </a:lnTo>
                  <a:cubicBezTo>
                    <a:pt x="0" y="358"/>
                    <a:pt x="0" y="364"/>
                    <a:pt x="3" y="366"/>
                  </a:cubicBezTo>
                  <a:lnTo>
                    <a:pt x="190" y="553"/>
                  </a:lnTo>
                  <a:cubicBezTo>
                    <a:pt x="193" y="556"/>
                    <a:pt x="201" y="556"/>
                    <a:pt x="203" y="556"/>
                  </a:cubicBezTo>
                  <a:cubicBezTo>
                    <a:pt x="211" y="556"/>
                    <a:pt x="214" y="556"/>
                    <a:pt x="216" y="553"/>
                  </a:cubicBezTo>
                  <a:cubicBezTo>
                    <a:pt x="224" y="548"/>
                    <a:pt x="224" y="538"/>
                    <a:pt x="216" y="530"/>
                  </a:cubicBezTo>
                  <a:lnTo>
                    <a:pt x="32" y="345"/>
                  </a:lnTo>
                  <a:lnTo>
                    <a:pt x="32" y="16"/>
                  </a:lnTo>
                  <a:cubicBezTo>
                    <a:pt x="32" y="8"/>
                    <a:pt x="27"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grpSp>
        <p:nvGrpSpPr>
          <p:cNvPr id="711" name="Google Shape;711;g1949dab35d1_0_102"/>
          <p:cNvGrpSpPr/>
          <p:nvPr/>
        </p:nvGrpSpPr>
        <p:grpSpPr>
          <a:xfrm>
            <a:off x="2282651" y="1336013"/>
            <a:ext cx="290409" cy="291016"/>
            <a:chOff x="432800" y="2507571"/>
            <a:chExt cx="295642" cy="296260"/>
          </a:xfrm>
        </p:grpSpPr>
        <p:sp>
          <p:nvSpPr>
            <p:cNvPr id="712" name="Google Shape;712;g1949dab35d1_0_102"/>
            <p:cNvSpPr/>
            <p:nvPr/>
          </p:nvSpPr>
          <p:spPr>
            <a:xfrm>
              <a:off x="575823" y="2507571"/>
              <a:ext cx="9906" cy="36220"/>
            </a:xfrm>
            <a:custGeom>
              <a:avLst/>
              <a:gdLst/>
              <a:ahLst/>
              <a:cxnLst/>
              <a:rect l="l" t="t" r="r" b="b"/>
              <a:pathLst>
                <a:path w="32" h="117" extrusionOk="0">
                  <a:moveTo>
                    <a:pt x="16" y="0"/>
                  </a:moveTo>
                  <a:cubicBezTo>
                    <a:pt x="5" y="0"/>
                    <a:pt x="0" y="8"/>
                    <a:pt x="0" y="16"/>
                  </a:cubicBezTo>
                  <a:lnTo>
                    <a:pt x="0" y="100"/>
                  </a:lnTo>
                  <a:cubicBezTo>
                    <a:pt x="0" y="111"/>
                    <a:pt x="5" y="116"/>
                    <a:pt x="16" y="116"/>
                  </a:cubicBezTo>
                  <a:cubicBezTo>
                    <a:pt x="24" y="116"/>
                    <a:pt x="32" y="106"/>
                    <a:pt x="32" y="100"/>
                  </a:cubicBezTo>
                  <a:lnTo>
                    <a:pt x="32" y="16"/>
                  </a:lnTo>
                  <a:cubicBezTo>
                    <a:pt x="32" y="8"/>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713" name="Google Shape;713;g1949dab35d1_0_102"/>
            <p:cNvSpPr/>
            <p:nvPr/>
          </p:nvSpPr>
          <p:spPr>
            <a:xfrm>
              <a:off x="687578" y="2650284"/>
              <a:ext cx="40864" cy="10835"/>
            </a:xfrm>
            <a:custGeom>
              <a:avLst/>
              <a:gdLst/>
              <a:ahLst/>
              <a:cxnLst/>
              <a:rect l="l" t="t" r="r" b="b"/>
              <a:pathLst>
                <a:path w="132" h="35" extrusionOk="0">
                  <a:moveTo>
                    <a:pt x="19" y="0"/>
                  </a:moveTo>
                  <a:cubicBezTo>
                    <a:pt x="8" y="0"/>
                    <a:pt x="0" y="8"/>
                    <a:pt x="0" y="16"/>
                  </a:cubicBezTo>
                  <a:cubicBezTo>
                    <a:pt x="0" y="27"/>
                    <a:pt x="8" y="35"/>
                    <a:pt x="19" y="35"/>
                  </a:cubicBezTo>
                  <a:lnTo>
                    <a:pt x="116" y="35"/>
                  </a:lnTo>
                  <a:cubicBezTo>
                    <a:pt x="124" y="35"/>
                    <a:pt x="132" y="27"/>
                    <a:pt x="132" y="16"/>
                  </a:cubicBezTo>
                  <a:cubicBezTo>
                    <a:pt x="132" y="8"/>
                    <a:pt x="127" y="0"/>
                    <a:pt x="1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714" name="Google Shape;714;g1949dab35d1_0_102"/>
            <p:cNvSpPr/>
            <p:nvPr/>
          </p:nvSpPr>
          <p:spPr>
            <a:xfrm>
              <a:off x="432800" y="2650284"/>
              <a:ext cx="41173" cy="10835"/>
            </a:xfrm>
            <a:custGeom>
              <a:avLst/>
              <a:gdLst/>
              <a:ahLst/>
              <a:cxnLst/>
              <a:rect l="l" t="t" r="r" b="b"/>
              <a:pathLst>
                <a:path w="133" h="35" extrusionOk="0">
                  <a:moveTo>
                    <a:pt x="17" y="0"/>
                  </a:moveTo>
                  <a:cubicBezTo>
                    <a:pt x="6" y="0"/>
                    <a:pt x="1" y="8"/>
                    <a:pt x="1" y="16"/>
                  </a:cubicBezTo>
                  <a:cubicBezTo>
                    <a:pt x="1" y="27"/>
                    <a:pt x="6" y="35"/>
                    <a:pt x="17" y="35"/>
                  </a:cubicBezTo>
                  <a:lnTo>
                    <a:pt x="117" y="35"/>
                  </a:lnTo>
                  <a:cubicBezTo>
                    <a:pt x="122" y="35"/>
                    <a:pt x="133" y="27"/>
                    <a:pt x="133" y="16"/>
                  </a:cubicBezTo>
                  <a:cubicBezTo>
                    <a:pt x="133" y="8"/>
                    <a:pt x="125" y="0"/>
                    <a:pt x="11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715" name="Google Shape;715;g1949dab35d1_0_102"/>
            <p:cNvSpPr/>
            <p:nvPr/>
          </p:nvSpPr>
          <p:spPr>
            <a:xfrm>
              <a:off x="575823" y="2762968"/>
              <a:ext cx="9906" cy="40863"/>
            </a:xfrm>
            <a:custGeom>
              <a:avLst/>
              <a:gdLst/>
              <a:ahLst/>
              <a:cxnLst/>
              <a:rect l="l" t="t" r="r" b="b"/>
              <a:pathLst>
                <a:path w="32" h="132" extrusionOk="0">
                  <a:moveTo>
                    <a:pt x="16" y="0"/>
                  </a:moveTo>
                  <a:cubicBezTo>
                    <a:pt x="5" y="0"/>
                    <a:pt x="0" y="5"/>
                    <a:pt x="0" y="16"/>
                  </a:cubicBezTo>
                  <a:lnTo>
                    <a:pt x="0" y="113"/>
                  </a:lnTo>
                  <a:cubicBezTo>
                    <a:pt x="0" y="124"/>
                    <a:pt x="5" y="132"/>
                    <a:pt x="16" y="132"/>
                  </a:cubicBezTo>
                  <a:cubicBezTo>
                    <a:pt x="24" y="132"/>
                    <a:pt x="32" y="121"/>
                    <a:pt x="32" y="113"/>
                  </a:cubicBezTo>
                  <a:lnTo>
                    <a:pt x="32" y="16"/>
                  </a:lnTo>
                  <a:cubicBezTo>
                    <a:pt x="32" y="5"/>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716" name="Google Shape;716;g1949dab35d1_0_102"/>
            <p:cNvSpPr/>
            <p:nvPr/>
          </p:nvSpPr>
          <p:spPr>
            <a:xfrm>
              <a:off x="524124" y="2599514"/>
              <a:ext cx="112994" cy="112064"/>
            </a:xfrm>
            <a:custGeom>
              <a:avLst/>
              <a:gdLst/>
              <a:ahLst/>
              <a:cxnLst/>
              <a:rect l="l" t="t" r="r" b="b"/>
              <a:pathLst>
                <a:path w="365" h="362" extrusionOk="0">
                  <a:moveTo>
                    <a:pt x="183" y="33"/>
                  </a:moveTo>
                  <a:cubicBezTo>
                    <a:pt x="262" y="33"/>
                    <a:pt x="330" y="98"/>
                    <a:pt x="330" y="180"/>
                  </a:cubicBezTo>
                  <a:cubicBezTo>
                    <a:pt x="330" y="264"/>
                    <a:pt x="265" y="330"/>
                    <a:pt x="183" y="330"/>
                  </a:cubicBezTo>
                  <a:cubicBezTo>
                    <a:pt x="101" y="330"/>
                    <a:pt x="35" y="264"/>
                    <a:pt x="35" y="180"/>
                  </a:cubicBezTo>
                  <a:cubicBezTo>
                    <a:pt x="35" y="98"/>
                    <a:pt x="101" y="33"/>
                    <a:pt x="183" y="33"/>
                  </a:cubicBezTo>
                  <a:close/>
                  <a:moveTo>
                    <a:pt x="183" y="1"/>
                  </a:moveTo>
                  <a:cubicBezTo>
                    <a:pt x="85" y="1"/>
                    <a:pt x="1" y="83"/>
                    <a:pt x="1" y="180"/>
                  </a:cubicBezTo>
                  <a:cubicBezTo>
                    <a:pt x="1" y="280"/>
                    <a:pt x="85" y="362"/>
                    <a:pt x="183" y="362"/>
                  </a:cubicBezTo>
                  <a:cubicBezTo>
                    <a:pt x="283" y="362"/>
                    <a:pt x="365" y="280"/>
                    <a:pt x="365" y="180"/>
                  </a:cubicBezTo>
                  <a:cubicBezTo>
                    <a:pt x="365" y="83"/>
                    <a:pt x="283" y="1"/>
                    <a:pt x="1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717" name="Google Shape;717;g1949dab35d1_0_102"/>
            <p:cNvSpPr/>
            <p:nvPr/>
          </p:nvSpPr>
          <p:spPr>
            <a:xfrm>
              <a:off x="463138" y="2538528"/>
              <a:ext cx="235275" cy="234344"/>
            </a:xfrm>
            <a:custGeom>
              <a:avLst/>
              <a:gdLst/>
              <a:ahLst/>
              <a:cxnLst/>
              <a:rect l="l" t="t" r="r" b="b"/>
              <a:pathLst>
                <a:path w="760" h="757" extrusionOk="0">
                  <a:moveTo>
                    <a:pt x="380" y="32"/>
                  </a:moveTo>
                  <a:cubicBezTo>
                    <a:pt x="567" y="32"/>
                    <a:pt x="725" y="187"/>
                    <a:pt x="725" y="377"/>
                  </a:cubicBezTo>
                  <a:cubicBezTo>
                    <a:pt x="725" y="570"/>
                    <a:pt x="572" y="725"/>
                    <a:pt x="380" y="725"/>
                  </a:cubicBezTo>
                  <a:cubicBezTo>
                    <a:pt x="190" y="725"/>
                    <a:pt x="35" y="570"/>
                    <a:pt x="35" y="377"/>
                  </a:cubicBezTo>
                  <a:cubicBezTo>
                    <a:pt x="35" y="187"/>
                    <a:pt x="190" y="32"/>
                    <a:pt x="380" y="32"/>
                  </a:cubicBezTo>
                  <a:close/>
                  <a:moveTo>
                    <a:pt x="380" y="0"/>
                  </a:moveTo>
                  <a:cubicBezTo>
                    <a:pt x="172" y="0"/>
                    <a:pt x="0" y="172"/>
                    <a:pt x="0" y="377"/>
                  </a:cubicBezTo>
                  <a:cubicBezTo>
                    <a:pt x="0" y="585"/>
                    <a:pt x="172" y="757"/>
                    <a:pt x="380" y="757"/>
                  </a:cubicBezTo>
                  <a:cubicBezTo>
                    <a:pt x="588" y="757"/>
                    <a:pt x="759" y="585"/>
                    <a:pt x="759" y="377"/>
                  </a:cubicBezTo>
                  <a:cubicBezTo>
                    <a:pt x="759" y="172"/>
                    <a:pt x="588" y="0"/>
                    <a:pt x="38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sp>
        <p:nvSpPr>
          <p:cNvPr id="718" name="Google Shape;718;g1949dab35d1_0_102"/>
          <p:cNvSpPr txBox="1"/>
          <p:nvPr/>
        </p:nvSpPr>
        <p:spPr>
          <a:xfrm>
            <a:off x="785575" y="1988100"/>
            <a:ext cx="3160200" cy="2544600"/>
          </a:xfrm>
          <a:prstGeom prst="rect">
            <a:avLst/>
          </a:prstGeom>
          <a:noFill/>
          <a:ln>
            <a:noFill/>
          </a:ln>
        </p:spPr>
        <p:txBody>
          <a:bodyPr spcFirstLastPara="1" wrap="square" lIns="121900" tIns="121900" rIns="121900" bIns="121900" anchor="t" anchorCtr="0">
            <a:noAutofit/>
          </a:bodyPr>
          <a:lstStyle/>
          <a:p>
            <a:pPr marL="228593" marR="0" lvl="0" indent="-222243" algn="l" rtl="0">
              <a:lnSpc>
                <a:spcPct val="115000"/>
              </a:lnSpc>
              <a:spcBef>
                <a:spcPts val="0"/>
              </a:spcBef>
              <a:spcAft>
                <a:spcPts val="0"/>
              </a:spcAft>
              <a:buSzPts val="1000"/>
              <a:buChar char="●"/>
            </a:pPr>
            <a:r>
              <a:rPr lang="no-NO" sz="1000"/>
              <a:t>Størrelse på oppdrag (antall oppgaver, vekting, sats pr. time) </a:t>
            </a:r>
            <a:endParaRPr sz="1000"/>
          </a:p>
          <a:p>
            <a:pPr marL="228593" marR="0" lvl="0" indent="-222243" algn="l" rtl="0">
              <a:lnSpc>
                <a:spcPct val="115000"/>
              </a:lnSpc>
              <a:spcBef>
                <a:spcPts val="0"/>
              </a:spcBef>
              <a:spcAft>
                <a:spcPts val="0"/>
              </a:spcAft>
              <a:buSzPts val="1000"/>
              <a:buChar char="●"/>
            </a:pPr>
            <a:r>
              <a:rPr lang="no-NO" sz="1000"/>
              <a:t>Totalbeløp som skal utbetales</a:t>
            </a:r>
            <a:endParaRPr sz="1000"/>
          </a:p>
          <a:p>
            <a:pPr marL="228593" marR="0" lvl="0" indent="-222243" algn="l" rtl="0">
              <a:lnSpc>
                <a:spcPct val="115000"/>
              </a:lnSpc>
              <a:spcBef>
                <a:spcPts val="0"/>
              </a:spcBef>
              <a:spcAft>
                <a:spcPts val="0"/>
              </a:spcAft>
              <a:buSzPts val="1000"/>
              <a:buChar char="●"/>
            </a:pPr>
            <a:r>
              <a:rPr lang="no-NO" sz="1000"/>
              <a:t>Beskrivelse av arbeidsoppgave (oversettelse, møtedeltakelse osv.) </a:t>
            </a:r>
            <a:endParaRPr sz="1000"/>
          </a:p>
          <a:p>
            <a:pPr marL="228593" marR="0" lvl="0" indent="-222243" algn="l" rtl="0">
              <a:lnSpc>
                <a:spcPct val="115000"/>
              </a:lnSpc>
              <a:spcBef>
                <a:spcPts val="0"/>
              </a:spcBef>
              <a:spcAft>
                <a:spcPts val="0"/>
              </a:spcAft>
              <a:buSzPts val="1000"/>
              <a:buChar char="●"/>
            </a:pPr>
            <a:r>
              <a:rPr lang="no-NO" sz="1000"/>
              <a:t>Kontering (husk både koststed og delprosjekt)</a:t>
            </a:r>
            <a:endParaRPr sz="1000"/>
          </a:p>
          <a:p>
            <a:pPr marL="228593" marR="0" lvl="0" indent="-222243" algn="l" rtl="0">
              <a:lnSpc>
                <a:spcPct val="115000"/>
              </a:lnSpc>
              <a:spcBef>
                <a:spcPts val="0"/>
              </a:spcBef>
              <a:spcAft>
                <a:spcPts val="0"/>
              </a:spcAft>
              <a:buSzPts val="1000"/>
              <a:buChar char="●"/>
            </a:pPr>
            <a:r>
              <a:rPr lang="no-NO" sz="1000"/>
              <a:t>Kontaktperson dersom dette er en annen enn du som bestiller </a:t>
            </a:r>
            <a:endParaRPr sz="1000"/>
          </a:p>
          <a:p>
            <a:pPr marL="228593" marR="0" lvl="0" indent="-222243" algn="l" rtl="0">
              <a:lnSpc>
                <a:spcPct val="115000"/>
              </a:lnSpc>
              <a:spcBef>
                <a:spcPts val="0"/>
              </a:spcBef>
              <a:spcAft>
                <a:spcPts val="0"/>
              </a:spcAft>
              <a:buSzPts val="1000"/>
              <a:buChar char="●"/>
            </a:pPr>
            <a:r>
              <a:rPr lang="no-NO" sz="1000"/>
              <a:t>Organisasjonsenheten hvor vedkommende skal tilsettes</a:t>
            </a:r>
            <a:endParaRPr sz="1000"/>
          </a:p>
        </p:txBody>
      </p:sp>
      <p:sp>
        <p:nvSpPr>
          <p:cNvPr id="719" name="Google Shape;719;g1949dab35d1_0_102"/>
          <p:cNvSpPr txBox="1"/>
          <p:nvPr/>
        </p:nvSpPr>
        <p:spPr>
          <a:xfrm>
            <a:off x="4442925" y="1988100"/>
            <a:ext cx="3238800" cy="2849400"/>
          </a:xfrm>
          <a:prstGeom prst="rect">
            <a:avLst/>
          </a:prstGeom>
          <a:noFill/>
          <a:ln>
            <a:noFill/>
          </a:ln>
        </p:spPr>
        <p:txBody>
          <a:bodyPr spcFirstLastPara="1" wrap="square" lIns="121900" tIns="121900" rIns="121900" bIns="121900" anchor="t" anchorCtr="0">
            <a:noAutofit/>
          </a:bodyPr>
          <a:lstStyle/>
          <a:p>
            <a:pPr marL="228593" marR="0" lvl="0" indent="-222243" algn="l" rtl="0">
              <a:lnSpc>
                <a:spcPct val="115000"/>
              </a:lnSpc>
              <a:spcBef>
                <a:spcPts val="0"/>
              </a:spcBef>
              <a:spcAft>
                <a:spcPts val="0"/>
              </a:spcAft>
              <a:buSzPts val="1000"/>
              <a:buChar char="●"/>
            </a:pPr>
            <a:r>
              <a:rPr lang="no-NO" sz="1000"/>
              <a:t>Stilling eks. 1009 Universitetslektor, 1019 Vitenskapelig assistent eventuelt kompetanse</a:t>
            </a:r>
            <a:endParaRPr sz="1000"/>
          </a:p>
          <a:p>
            <a:pPr marL="228593" marR="0" lvl="0" indent="-222243" algn="l" rtl="0">
              <a:lnSpc>
                <a:spcPct val="115000"/>
              </a:lnSpc>
              <a:spcBef>
                <a:spcPts val="0"/>
              </a:spcBef>
              <a:spcAft>
                <a:spcPts val="0"/>
              </a:spcAft>
              <a:buSzPts val="1000"/>
              <a:buChar char="●"/>
            </a:pPr>
            <a:r>
              <a:rPr lang="no-NO" sz="1000"/>
              <a:t>Omfang i timer og evt. vekting </a:t>
            </a:r>
            <a:endParaRPr sz="1000"/>
          </a:p>
          <a:p>
            <a:pPr marL="228593" marR="0" lvl="0" indent="-222243" algn="l" rtl="0">
              <a:lnSpc>
                <a:spcPct val="115000"/>
              </a:lnSpc>
              <a:spcBef>
                <a:spcPts val="0"/>
              </a:spcBef>
              <a:spcAft>
                <a:spcPts val="0"/>
              </a:spcAft>
              <a:buSzPts val="1000"/>
              <a:buChar char="●"/>
            </a:pPr>
            <a:r>
              <a:rPr lang="no-NO" sz="1000"/>
              <a:t>Emnekode (hvis relevant for timekontrakt ved undervisning) </a:t>
            </a:r>
            <a:endParaRPr sz="1000"/>
          </a:p>
          <a:p>
            <a:pPr marL="228593" marR="0" lvl="0" indent="-222243" algn="l" rtl="0">
              <a:lnSpc>
                <a:spcPct val="115000"/>
              </a:lnSpc>
              <a:spcBef>
                <a:spcPts val="0"/>
              </a:spcBef>
              <a:spcAft>
                <a:spcPts val="0"/>
              </a:spcAft>
              <a:buSzPts val="1000"/>
              <a:buChar char="●"/>
            </a:pPr>
            <a:r>
              <a:rPr lang="no-NO" sz="1000"/>
              <a:t>Lønnsinformasjon (lønnstrinn/årslønn) </a:t>
            </a:r>
            <a:endParaRPr sz="1000"/>
          </a:p>
          <a:p>
            <a:pPr marL="228593" marR="0" lvl="0" indent="-222243" algn="l" rtl="0">
              <a:lnSpc>
                <a:spcPct val="115000"/>
              </a:lnSpc>
              <a:spcBef>
                <a:spcPts val="0"/>
              </a:spcBef>
              <a:spcAft>
                <a:spcPts val="0"/>
              </a:spcAft>
              <a:buSzPts val="1000"/>
              <a:buChar char="●"/>
            </a:pPr>
            <a:r>
              <a:rPr lang="no-NO" sz="1000"/>
              <a:t>Beskrivelse av arbeidsoppgaver </a:t>
            </a:r>
            <a:endParaRPr sz="1000"/>
          </a:p>
          <a:p>
            <a:pPr marL="228593" marR="0" lvl="0" indent="-222243" algn="l" rtl="0">
              <a:lnSpc>
                <a:spcPct val="115000"/>
              </a:lnSpc>
              <a:spcBef>
                <a:spcPts val="0"/>
              </a:spcBef>
              <a:spcAft>
                <a:spcPts val="0"/>
              </a:spcAft>
              <a:buSzPts val="1000"/>
              <a:buChar char="●"/>
            </a:pPr>
            <a:r>
              <a:rPr lang="no-NO" sz="1000"/>
              <a:t>Kontering (husk både koststed og delprosjekt)</a:t>
            </a:r>
            <a:endParaRPr sz="1000"/>
          </a:p>
          <a:p>
            <a:pPr marL="228593" marR="0" lvl="0" indent="-222243" algn="l" rtl="0">
              <a:lnSpc>
                <a:spcPct val="115000"/>
              </a:lnSpc>
              <a:spcBef>
                <a:spcPts val="0"/>
              </a:spcBef>
              <a:spcAft>
                <a:spcPts val="0"/>
              </a:spcAft>
              <a:buSzPts val="1000"/>
              <a:buChar char="●"/>
            </a:pPr>
            <a:r>
              <a:rPr lang="no-NO" sz="1000"/>
              <a:t>Kontaktperson dersom dette er annen enn bestiller</a:t>
            </a:r>
            <a:endParaRPr sz="1000"/>
          </a:p>
          <a:p>
            <a:pPr marL="228593" marR="0" lvl="0" indent="-222243" algn="l" rtl="0">
              <a:lnSpc>
                <a:spcPct val="115000"/>
              </a:lnSpc>
              <a:spcBef>
                <a:spcPts val="0"/>
              </a:spcBef>
              <a:spcAft>
                <a:spcPts val="0"/>
              </a:spcAft>
              <a:buSzPts val="1000"/>
              <a:buChar char="●"/>
            </a:pPr>
            <a:r>
              <a:rPr lang="no-NO" sz="1000"/>
              <a:t>Informasjon om høyeste gjennomførte utdanning </a:t>
            </a:r>
            <a:endParaRPr sz="1000"/>
          </a:p>
          <a:p>
            <a:pPr marL="228593" marR="0" lvl="0" indent="-222243" algn="l" rtl="0">
              <a:lnSpc>
                <a:spcPct val="115000"/>
              </a:lnSpc>
              <a:spcBef>
                <a:spcPts val="0"/>
              </a:spcBef>
              <a:spcAft>
                <a:spcPts val="0"/>
              </a:spcAft>
              <a:buSzPts val="1000"/>
              <a:buChar char="●"/>
            </a:pPr>
            <a:r>
              <a:rPr lang="no-NO" sz="1000"/>
              <a:t>Organisasjonsenheten hvor vedkommende skal tilsettes</a:t>
            </a:r>
            <a:endParaRPr sz="1000"/>
          </a:p>
        </p:txBody>
      </p:sp>
      <p:sp>
        <p:nvSpPr>
          <p:cNvPr id="720" name="Google Shape;720;g1949dab35d1_0_102"/>
          <p:cNvSpPr/>
          <p:nvPr/>
        </p:nvSpPr>
        <p:spPr>
          <a:xfrm>
            <a:off x="696038" y="4591138"/>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
        <p:nvSpPr>
          <p:cNvPr id="721" name="Google Shape;721;g1949dab35d1_0_102"/>
          <p:cNvSpPr/>
          <p:nvPr/>
        </p:nvSpPr>
        <p:spPr>
          <a:xfrm>
            <a:off x="4335228" y="4592067"/>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18743c4b280_1_319"/>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Informasjon om oppdragskontrakter for sensur</a:t>
            </a:r>
            <a:endParaRPr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1957cafe98e_1_0"/>
          <p:cNvSpPr txBox="1"/>
          <p:nvPr/>
        </p:nvSpPr>
        <p:spPr>
          <a:xfrm>
            <a:off x="212125" y="351500"/>
            <a:ext cx="7543800" cy="95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no-NO" sz="2700">
                <a:solidFill>
                  <a:schemeClr val="dk2"/>
                </a:solidFill>
              </a:rPr>
              <a:t>Oppdragskontrakter for sensur krever noe tilleggsinformasjon</a:t>
            </a:r>
            <a:endParaRPr sz="2700">
              <a:solidFill>
                <a:schemeClr val="dk2"/>
              </a:solidFill>
            </a:endParaRPr>
          </a:p>
        </p:txBody>
      </p:sp>
      <p:grpSp>
        <p:nvGrpSpPr>
          <p:cNvPr id="734" name="Google Shape;734;g1957cafe98e_1_0"/>
          <p:cNvGrpSpPr/>
          <p:nvPr/>
        </p:nvGrpSpPr>
        <p:grpSpPr>
          <a:xfrm>
            <a:off x="1540920" y="1835661"/>
            <a:ext cx="2749701" cy="2231088"/>
            <a:chOff x="4353500" y="2038375"/>
            <a:chExt cx="3065100" cy="2487000"/>
          </a:xfrm>
        </p:grpSpPr>
        <p:sp>
          <p:nvSpPr>
            <p:cNvPr id="735" name="Google Shape;735;g1957cafe98e_1_0"/>
            <p:cNvSpPr/>
            <p:nvPr/>
          </p:nvSpPr>
          <p:spPr>
            <a:xfrm>
              <a:off x="4353500" y="2038375"/>
              <a:ext cx="3065100" cy="2487000"/>
            </a:xfrm>
            <a:prstGeom prst="rect">
              <a:avLst/>
            </a:prstGeom>
            <a:solidFill>
              <a:srgbClr val="ECF0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36" name="Google Shape;736;g1957cafe98e_1_0"/>
            <p:cNvSpPr txBox="1"/>
            <p:nvPr/>
          </p:nvSpPr>
          <p:spPr>
            <a:xfrm>
              <a:off x="4378100" y="2161075"/>
              <a:ext cx="3015900" cy="2148300"/>
            </a:xfrm>
            <a:prstGeom prst="rect">
              <a:avLst/>
            </a:prstGeom>
            <a:solidFill>
              <a:srgbClr val="ECF0F3"/>
            </a:solid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no-NO" sz="1000" u="sng">
                  <a:solidFill>
                    <a:schemeClr val="dk1"/>
                  </a:solidFill>
                </a:rPr>
                <a:t>Intern informasjon (til </a:t>
              </a:r>
              <a:r>
                <a:rPr lang="no-NO" sz="1000" i="1" u="sng">
                  <a:solidFill>
                    <a:schemeClr val="dk1"/>
                  </a:solidFill>
                </a:rPr>
                <a:t>koordinator kontrakt</a:t>
              </a:r>
              <a:r>
                <a:rPr lang="no-NO" sz="1000" u="sng">
                  <a:solidFill>
                    <a:schemeClr val="dk1"/>
                  </a:solidFill>
                </a:rPr>
                <a:t> og </a:t>
              </a:r>
              <a:r>
                <a:rPr lang="no-NO" sz="1000" i="1" u="sng">
                  <a:solidFill>
                    <a:schemeClr val="dk1"/>
                  </a:solidFill>
                </a:rPr>
                <a:t>kostnadsgodkjenner</a:t>
              </a:r>
              <a:r>
                <a:rPr lang="no-NO" sz="1000" u="sng">
                  <a:solidFill>
                    <a:schemeClr val="dk1"/>
                  </a:solidFill>
                </a:rPr>
                <a:t>): </a:t>
              </a:r>
              <a:endParaRPr sz="1000" u="sng">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no-NO" sz="1000">
                  <a:solidFill>
                    <a:schemeClr val="dk1"/>
                  </a:solidFill>
                </a:rPr>
                <a:t>Kontering/delprosjektnummer: XXXXXXXXX </a:t>
              </a:r>
              <a:endParaRPr sz="100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no-NO" sz="1000">
                  <a:solidFill>
                    <a:schemeClr val="dk1"/>
                  </a:solidFill>
                </a:rPr>
                <a:t>[</a:t>
              </a:r>
              <a:r>
                <a:rPr lang="no-NO" sz="1000">
                  <a:solidFill>
                    <a:schemeClr val="dk1"/>
                  </a:solidFill>
                  <a:highlight>
                    <a:srgbClr val="FFFF00"/>
                  </a:highlight>
                </a:rPr>
                <a:t>emnekode</a:t>
              </a:r>
              <a:r>
                <a:rPr lang="no-NO" sz="1000">
                  <a:solidFill>
                    <a:schemeClr val="dk1"/>
                  </a:solidFill>
                </a:rPr>
                <a:t>] – [</a:t>
              </a:r>
              <a:r>
                <a:rPr lang="no-NO" sz="1000">
                  <a:solidFill>
                    <a:schemeClr val="dk1"/>
                  </a:solidFill>
                  <a:highlight>
                    <a:srgbClr val="FFFF00"/>
                  </a:highlight>
                </a:rPr>
                <a:t>semester</a:t>
              </a:r>
              <a:r>
                <a:rPr lang="no-NO" sz="1000">
                  <a:solidFill>
                    <a:schemeClr val="dk1"/>
                  </a:solidFill>
                </a:rPr>
                <a:t>]– [</a:t>
              </a:r>
              <a:r>
                <a:rPr lang="no-NO" sz="1000">
                  <a:solidFill>
                    <a:schemeClr val="dk1"/>
                  </a:solidFill>
                  <a:highlight>
                    <a:srgbClr val="FFFF00"/>
                  </a:highlight>
                </a:rPr>
                <a:t>type sensur</a:t>
              </a:r>
              <a:r>
                <a:rPr lang="no-NO" sz="1000">
                  <a:solidFill>
                    <a:schemeClr val="dk1"/>
                  </a:solidFill>
                </a:rPr>
                <a:t>] </a:t>
              </a:r>
              <a:br>
                <a:rPr lang="no-NO" sz="1000">
                  <a:solidFill>
                    <a:schemeClr val="dk1"/>
                  </a:solidFill>
                </a:rPr>
              </a:br>
              <a:r>
                <a:rPr lang="no-NO" sz="1000">
                  <a:solidFill>
                    <a:schemeClr val="dk1"/>
                  </a:solidFill>
                </a:rPr>
                <a:t>Vurd. komb: [</a:t>
              </a:r>
              <a:r>
                <a:rPr lang="no-NO" sz="1000">
                  <a:solidFill>
                    <a:schemeClr val="dk1"/>
                  </a:solidFill>
                  <a:highlight>
                    <a:srgbClr val="FFFF00"/>
                  </a:highlight>
                </a:rPr>
                <a:t>vurderingsform</a:t>
              </a:r>
              <a:r>
                <a:rPr lang="no-NO" sz="1000">
                  <a:solidFill>
                    <a:schemeClr val="dk1"/>
                  </a:solidFill>
                </a:rPr>
                <a:t>]  </a:t>
              </a:r>
              <a:endParaRPr sz="100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no-NO" sz="1000">
                  <a:solidFill>
                    <a:schemeClr val="dk1"/>
                  </a:solidFill>
                </a:rPr>
                <a:t>Maks antall [</a:t>
              </a:r>
              <a:r>
                <a:rPr lang="no-NO" sz="1000">
                  <a:solidFill>
                    <a:schemeClr val="dk1"/>
                  </a:solidFill>
                  <a:highlight>
                    <a:srgbClr val="FFFF00"/>
                  </a:highlight>
                </a:rPr>
                <a:t>x</a:t>
              </a:r>
              <a:r>
                <a:rPr lang="no-NO" sz="1000">
                  <a:solidFill>
                    <a:schemeClr val="dk1"/>
                  </a:solidFill>
                </a:rPr>
                <a:t>] studenter </a:t>
              </a:r>
              <a:endParaRPr sz="1000">
                <a:solidFill>
                  <a:schemeClr val="dk1"/>
                </a:solidFill>
              </a:endParaRPr>
            </a:p>
            <a:p>
              <a:pPr marL="0" lvl="0" indent="0" algn="l" rtl="0">
                <a:lnSpc>
                  <a:spcPct val="107916"/>
                </a:lnSpc>
                <a:spcBef>
                  <a:spcPts val="800"/>
                </a:spcBef>
                <a:spcAft>
                  <a:spcPts val="800"/>
                </a:spcAft>
                <a:buClr>
                  <a:schemeClr val="dk1"/>
                </a:buClr>
                <a:buSzPts val="1100"/>
                <a:buFont typeface="Arial"/>
                <a:buNone/>
              </a:pPr>
              <a:r>
                <a:rPr lang="no-NO" sz="1000">
                  <a:solidFill>
                    <a:schemeClr val="dk1"/>
                  </a:solidFill>
                </a:rPr>
                <a:t>Sats: [</a:t>
              </a:r>
              <a:r>
                <a:rPr lang="no-NO" sz="1000">
                  <a:solidFill>
                    <a:schemeClr val="dk1"/>
                  </a:solidFill>
                  <a:highlight>
                    <a:srgbClr val="FFFF00"/>
                  </a:highlight>
                </a:rPr>
                <a:t>x</a:t>
              </a:r>
              <a:r>
                <a:rPr lang="no-NO" sz="1000">
                  <a:solidFill>
                    <a:schemeClr val="dk1"/>
                  </a:solidFill>
                </a:rPr>
                <a:t>] nok </a:t>
              </a:r>
              <a:br>
                <a:rPr lang="no-NO" sz="1000">
                  <a:solidFill>
                    <a:schemeClr val="dk1"/>
                  </a:solidFill>
                </a:rPr>
              </a:br>
              <a:r>
                <a:rPr lang="no-NO" sz="1000">
                  <a:solidFill>
                    <a:schemeClr val="dk1"/>
                  </a:solidFill>
                </a:rPr>
                <a:t>Maks beløp: [</a:t>
              </a:r>
              <a:r>
                <a:rPr lang="no-NO" sz="1000">
                  <a:solidFill>
                    <a:schemeClr val="dk1"/>
                  </a:solidFill>
                  <a:highlight>
                    <a:srgbClr val="FFFF00"/>
                  </a:highlight>
                </a:rPr>
                <a:t>x</a:t>
              </a:r>
              <a:r>
                <a:rPr lang="no-NO" sz="1000">
                  <a:solidFill>
                    <a:schemeClr val="dk1"/>
                  </a:solidFill>
                </a:rPr>
                <a:t>] ,-</a:t>
              </a:r>
              <a:r>
                <a:rPr lang="no-NO" sz="1100">
                  <a:solidFill>
                    <a:schemeClr val="dk1"/>
                  </a:solidFill>
                </a:rPr>
                <a:t> </a:t>
              </a:r>
              <a:endParaRPr sz="1300"/>
            </a:p>
          </p:txBody>
        </p:sp>
      </p:grpSp>
      <p:grpSp>
        <p:nvGrpSpPr>
          <p:cNvPr id="737" name="Google Shape;737;g1957cafe98e_1_0"/>
          <p:cNvGrpSpPr/>
          <p:nvPr/>
        </p:nvGrpSpPr>
        <p:grpSpPr>
          <a:xfrm>
            <a:off x="4853362" y="1835661"/>
            <a:ext cx="2749701" cy="2231088"/>
            <a:chOff x="4353500" y="2038375"/>
            <a:chExt cx="3065100" cy="2487000"/>
          </a:xfrm>
        </p:grpSpPr>
        <p:sp>
          <p:nvSpPr>
            <p:cNvPr id="738" name="Google Shape;738;g1957cafe98e_1_0"/>
            <p:cNvSpPr/>
            <p:nvPr/>
          </p:nvSpPr>
          <p:spPr>
            <a:xfrm>
              <a:off x="4353500" y="2038375"/>
              <a:ext cx="3065100" cy="2487000"/>
            </a:xfrm>
            <a:prstGeom prst="rect">
              <a:avLst/>
            </a:prstGeom>
            <a:solidFill>
              <a:srgbClr val="EEF2F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39" name="Google Shape;739;g1957cafe98e_1_0"/>
            <p:cNvSpPr txBox="1"/>
            <p:nvPr/>
          </p:nvSpPr>
          <p:spPr>
            <a:xfrm>
              <a:off x="4378100" y="2664175"/>
              <a:ext cx="3015900" cy="1281000"/>
            </a:xfrm>
            <a:prstGeom prst="rect">
              <a:avLst/>
            </a:prstGeom>
            <a:solidFill>
              <a:srgbClr val="EEF2F5"/>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o-NO" sz="1000" u="sng">
                  <a:solidFill>
                    <a:schemeClr val="dk1"/>
                  </a:solidFill>
                </a:rPr>
                <a:t>Ekstern informasjon (tekst som skal være med i selve kontrakten til </a:t>
              </a:r>
              <a:r>
                <a:rPr lang="no-NO" sz="1000" i="1" u="sng">
                  <a:solidFill>
                    <a:schemeClr val="dk1"/>
                  </a:solidFill>
                </a:rPr>
                <a:t>sensor</a:t>
              </a:r>
              <a:r>
                <a:rPr lang="no-NO" sz="1000" u="sng">
                  <a:solidFill>
                    <a:schemeClr val="dk1"/>
                  </a:solidFill>
                </a:rPr>
                <a:t>):</a:t>
              </a:r>
              <a:endParaRPr sz="1000" u="sng">
                <a:solidFill>
                  <a:schemeClr val="dk1"/>
                </a:solidFill>
              </a:endParaRPr>
            </a:p>
            <a:p>
              <a:pPr marL="0" lvl="0" indent="0" algn="l" rtl="0">
                <a:lnSpc>
                  <a:spcPct val="115000"/>
                </a:lnSpc>
                <a:spcBef>
                  <a:spcPts val="800"/>
                </a:spcBef>
                <a:spcAft>
                  <a:spcPts val="800"/>
                </a:spcAft>
                <a:buNone/>
              </a:pPr>
              <a:r>
                <a:rPr lang="no-NO" sz="1000">
                  <a:solidFill>
                    <a:schemeClr val="dk1"/>
                  </a:solidFill>
                </a:rPr>
                <a:t>[</a:t>
              </a:r>
              <a:r>
                <a:rPr lang="no-NO" sz="1000">
                  <a:solidFill>
                    <a:schemeClr val="dk1"/>
                  </a:solidFill>
                  <a:highlight>
                    <a:srgbClr val="FFFF00"/>
                  </a:highlight>
                </a:rPr>
                <a:t>emnekode</a:t>
              </a:r>
              <a:r>
                <a:rPr lang="no-NO" sz="1000">
                  <a:solidFill>
                    <a:schemeClr val="dk1"/>
                  </a:solidFill>
                </a:rPr>
                <a:t>] [</a:t>
              </a:r>
              <a:r>
                <a:rPr lang="no-NO" sz="1000">
                  <a:solidFill>
                    <a:schemeClr val="dk1"/>
                  </a:solidFill>
                  <a:highlight>
                    <a:srgbClr val="FFFF00"/>
                  </a:highlight>
                </a:rPr>
                <a:t>type sensur</a:t>
              </a:r>
              <a:r>
                <a:rPr lang="no-NO" sz="1000">
                  <a:solidFill>
                    <a:schemeClr val="dk1"/>
                  </a:solidFill>
                </a:rPr>
                <a:t>]: [</a:t>
              </a:r>
              <a:r>
                <a:rPr lang="no-NO" sz="1000">
                  <a:solidFill>
                    <a:schemeClr val="dk1"/>
                  </a:solidFill>
                  <a:highlight>
                    <a:srgbClr val="FFFF00"/>
                  </a:highlight>
                </a:rPr>
                <a:t>Max x</a:t>
              </a:r>
              <a:r>
                <a:rPr lang="no-NO" sz="1000">
                  <a:solidFill>
                    <a:schemeClr val="dk1"/>
                  </a:solidFill>
                </a:rPr>
                <a:t>] studenter x [</a:t>
              </a:r>
              <a:r>
                <a:rPr lang="no-NO" sz="1000">
                  <a:solidFill>
                    <a:schemeClr val="dk1"/>
                  </a:solidFill>
                  <a:highlight>
                    <a:srgbClr val="FFFF00"/>
                  </a:highlight>
                </a:rPr>
                <a:t>x</a:t>
              </a:r>
              <a:r>
                <a:rPr lang="no-NO" sz="1000">
                  <a:solidFill>
                    <a:schemeClr val="dk1"/>
                  </a:solidFill>
                </a:rPr>
                <a:t>] sats sensur = [</a:t>
              </a:r>
              <a:r>
                <a:rPr lang="no-NO" sz="1000">
                  <a:solidFill>
                    <a:schemeClr val="dk1"/>
                  </a:solidFill>
                  <a:highlight>
                    <a:srgbClr val="FFFF00"/>
                  </a:highlight>
                </a:rPr>
                <a:t>beløp</a:t>
              </a:r>
              <a:r>
                <a:rPr lang="no-NO" sz="1000">
                  <a:solidFill>
                    <a:schemeClr val="dk1"/>
                  </a:solidFill>
                </a:rPr>
                <a:t>],- </a:t>
              </a:r>
              <a:br>
                <a:rPr lang="no-NO" sz="1000">
                  <a:solidFill>
                    <a:schemeClr val="dk1"/>
                  </a:solidFill>
                </a:rPr>
              </a:br>
              <a:r>
                <a:rPr lang="no-NO" sz="1000">
                  <a:solidFill>
                    <a:schemeClr val="dk1"/>
                  </a:solidFill>
                </a:rPr>
                <a:t>Til sammen [</a:t>
              </a:r>
              <a:r>
                <a:rPr lang="no-NO" sz="1000">
                  <a:solidFill>
                    <a:schemeClr val="dk1"/>
                  </a:solidFill>
                  <a:highlight>
                    <a:srgbClr val="FFFF00"/>
                  </a:highlight>
                </a:rPr>
                <a:t>totalbeløp</a:t>
              </a:r>
              <a:r>
                <a:rPr lang="no-NO" sz="1000">
                  <a:solidFill>
                    <a:schemeClr val="dk1"/>
                  </a:solidFill>
                </a:rPr>
                <a:t>],-  </a:t>
              </a:r>
              <a:endParaRPr sz="1000" u="sng">
                <a:solidFill>
                  <a:schemeClr val="dk1"/>
                </a:solidFill>
              </a:endParaRPr>
            </a:p>
          </p:txBody>
        </p:sp>
      </p:grpSp>
      <p:sp>
        <p:nvSpPr>
          <p:cNvPr id="740" name="Google Shape;740;g1957cafe98e_1_0"/>
          <p:cNvSpPr txBox="1"/>
          <p:nvPr/>
        </p:nvSpPr>
        <p:spPr>
          <a:xfrm>
            <a:off x="544525" y="1302500"/>
            <a:ext cx="64485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o-NO" sz="1500" b="0" i="0" u="none" strike="noStrike" cap="none">
                <a:solidFill>
                  <a:srgbClr val="000000"/>
                </a:solidFill>
                <a:latin typeface="Arial"/>
                <a:ea typeface="Arial"/>
                <a:cs typeface="Arial"/>
                <a:sym typeface="Arial"/>
              </a:rPr>
              <a:t>I tillegg til totalbeløp skal følgende </a:t>
            </a:r>
            <a:r>
              <a:rPr lang="no-NO" sz="1500"/>
              <a:t>være fylt ut i</a:t>
            </a:r>
            <a:r>
              <a:rPr lang="no-NO" sz="1500" b="0" i="0" u="none" strike="noStrike" cap="none">
                <a:solidFill>
                  <a:srgbClr val="000000"/>
                </a:solidFill>
                <a:latin typeface="Arial"/>
                <a:ea typeface="Arial"/>
                <a:cs typeface="Arial"/>
                <a:sym typeface="Arial"/>
              </a:rPr>
              <a:t> </a:t>
            </a:r>
            <a:r>
              <a:rPr lang="no-NO" sz="1500"/>
              <a:t>merknads</a:t>
            </a:r>
            <a:r>
              <a:rPr lang="no-NO" sz="1500" b="0" i="0" u="none" strike="noStrike" cap="none">
                <a:solidFill>
                  <a:srgbClr val="000000"/>
                </a:solidFill>
                <a:latin typeface="Arial"/>
                <a:ea typeface="Arial"/>
                <a:cs typeface="Arial"/>
                <a:sym typeface="Arial"/>
              </a:rPr>
              <a:t>feltet:</a:t>
            </a:r>
            <a:endParaRPr sz="1300" b="0" i="0" u="none" strike="noStrike" cap="none">
              <a:solidFill>
                <a:srgbClr val="000000"/>
              </a:solidFill>
              <a:latin typeface="Arial"/>
              <a:ea typeface="Arial"/>
              <a:cs typeface="Arial"/>
              <a:sym typeface="Arial"/>
            </a:endParaRPr>
          </a:p>
        </p:txBody>
      </p:sp>
      <p:sp>
        <p:nvSpPr>
          <p:cNvPr id="741" name="Google Shape;741;g1957cafe98e_1_0"/>
          <p:cNvSpPr txBox="1"/>
          <p:nvPr/>
        </p:nvSpPr>
        <p:spPr>
          <a:xfrm>
            <a:off x="544525" y="4316375"/>
            <a:ext cx="6448500" cy="523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no-NO">
                <a:solidFill>
                  <a:schemeClr val="dk1"/>
                </a:solidFill>
              </a:rPr>
              <a:t>Dette må informeres om for at koordinator kontrakt skal kunne beregne endelig honorar basert på antall endelige besvarelser ved godkjenning av utbetaling.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g18d8d9eb39c_0_16"/>
          <p:cNvSpPr txBox="1">
            <a:spLocks noGrp="1"/>
          </p:cNvSpPr>
          <p:nvPr>
            <p:ph type="title"/>
          </p:nvPr>
        </p:nvSpPr>
        <p:spPr>
          <a:xfrm>
            <a:off x="457200" y="2248504"/>
            <a:ext cx="8229600" cy="10158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Informasjon om håndtering av hasteoppdrag og hastetimer</a:t>
            </a:r>
            <a:endParaRPr b="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g19b72a6ce8e_1_362"/>
          <p:cNvSpPr txBox="1"/>
          <p:nvPr/>
        </p:nvSpPr>
        <p:spPr>
          <a:xfrm>
            <a:off x="246774" y="192850"/>
            <a:ext cx="7190700" cy="48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Bestilling av kontrakt for hasteoppdrag</a:t>
            </a:r>
            <a:endParaRPr sz="2700">
              <a:solidFill>
                <a:schemeClr val="dk2"/>
              </a:solidFill>
            </a:endParaRPr>
          </a:p>
        </p:txBody>
      </p:sp>
      <p:sp>
        <p:nvSpPr>
          <p:cNvPr id="866" name="Google Shape;866;g19b72a6ce8e_1_362"/>
          <p:cNvSpPr txBox="1"/>
          <p:nvPr/>
        </p:nvSpPr>
        <p:spPr>
          <a:xfrm>
            <a:off x="544525" y="869225"/>
            <a:ext cx="71118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o-NO" sz="1500"/>
              <a:t>Prosessen med å bestille kontrakt for hasteoppdrag eller hastetimer er lik som for å bestille kontrakt for et ordinært oppdrag eller avtale, men med enkelte avvik:</a:t>
            </a:r>
            <a:endParaRPr sz="1300" b="0" i="0" u="none" strike="noStrike" cap="none">
              <a:solidFill>
                <a:srgbClr val="000000"/>
              </a:solidFill>
              <a:latin typeface="Arial"/>
              <a:ea typeface="Arial"/>
              <a:cs typeface="Arial"/>
              <a:sym typeface="Arial"/>
            </a:endParaRPr>
          </a:p>
        </p:txBody>
      </p:sp>
      <p:sp>
        <p:nvSpPr>
          <p:cNvPr id="867" name="Google Shape;867;g19b72a6ce8e_1_362"/>
          <p:cNvSpPr/>
          <p:nvPr/>
        </p:nvSpPr>
        <p:spPr>
          <a:xfrm>
            <a:off x="1624050" y="1534625"/>
            <a:ext cx="1026300" cy="32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g19b72a6ce8e_1_362"/>
          <p:cNvSpPr/>
          <p:nvPr/>
        </p:nvSpPr>
        <p:spPr>
          <a:xfrm>
            <a:off x="4707626" y="1728163"/>
            <a:ext cx="32016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g19b72a6ce8e_1_362"/>
          <p:cNvGrpSpPr/>
          <p:nvPr/>
        </p:nvGrpSpPr>
        <p:grpSpPr>
          <a:xfrm>
            <a:off x="4466339" y="1562564"/>
            <a:ext cx="475128" cy="475128"/>
            <a:chOff x="1979085" y="366875"/>
            <a:chExt cx="720000" cy="720000"/>
          </a:xfrm>
        </p:grpSpPr>
        <p:sp>
          <p:nvSpPr>
            <p:cNvPr id="870" name="Google Shape;870;g19b72a6ce8e_1_362"/>
            <p:cNvSpPr/>
            <p:nvPr/>
          </p:nvSpPr>
          <p:spPr>
            <a:xfrm>
              <a:off x="1979085" y="366875"/>
              <a:ext cx="720000" cy="720000"/>
            </a:xfrm>
            <a:prstGeom prst="ellipse">
              <a:avLst/>
            </a:prstGeom>
            <a:solidFill>
              <a:srgbClr val="014693"/>
            </a:solidFill>
            <a:ln w="28575" cap="flat" cmpd="sng">
              <a:solidFill>
                <a:srgbClr val="0146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871" name="Google Shape;871;g19b72a6ce8e_1_362"/>
            <p:cNvSpPr/>
            <p:nvPr/>
          </p:nvSpPr>
          <p:spPr>
            <a:xfrm>
              <a:off x="2183279" y="567476"/>
              <a:ext cx="311700" cy="318900"/>
            </a:xfrm>
            <a:custGeom>
              <a:avLst/>
              <a:gdLst/>
              <a:ahLst/>
              <a:cxnLst/>
              <a:rect l="l" t="t" r="r" b="b"/>
              <a:pathLst>
                <a:path w="120000" h="120000" extrusionOk="0">
                  <a:moveTo>
                    <a:pt x="55350" y="0"/>
                  </a:moveTo>
                  <a:cubicBezTo>
                    <a:pt x="72767" y="0"/>
                    <a:pt x="86845" y="2921"/>
                    <a:pt x="97583" y="8764"/>
                  </a:cubicBezTo>
                  <a:cubicBezTo>
                    <a:pt x="108321" y="14608"/>
                    <a:pt x="113690" y="24021"/>
                    <a:pt x="113690" y="37006"/>
                  </a:cubicBezTo>
                  <a:cubicBezTo>
                    <a:pt x="113690" y="43715"/>
                    <a:pt x="112269" y="49125"/>
                    <a:pt x="109428" y="53237"/>
                  </a:cubicBezTo>
                  <a:cubicBezTo>
                    <a:pt x="106586" y="57348"/>
                    <a:pt x="102398" y="60955"/>
                    <a:pt x="96863" y="64057"/>
                  </a:cubicBezTo>
                  <a:cubicBezTo>
                    <a:pt x="91918" y="66871"/>
                    <a:pt x="86438" y="69179"/>
                    <a:pt x="80424" y="70982"/>
                  </a:cubicBezTo>
                  <a:cubicBezTo>
                    <a:pt x="74409" y="72786"/>
                    <a:pt x="67970" y="74517"/>
                    <a:pt x="61107" y="76176"/>
                  </a:cubicBezTo>
                  <a:cubicBezTo>
                    <a:pt x="53800" y="77980"/>
                    <a:pt x="47435" y="79892"/>
                    <a:pt x="42011" y="81911"/>
                  </a:cubicBezTo>
                  <a:cubicBezTo>
                    <a:pt x="36586" y="83931"/>
                    <a:pt x="31771" y="86348"/>
                    <a:pt x="27564" y="89161"/>
                  </a:cubicBezTo>
                  <a:lnTo>
                    <a:pt x="27564" y="90351"/>
                  </a:lnTo>
                  <a:lnTo>
                    <a:pt x="120000" y="90351"/>
                  </a:lnTo>
                  <a:lnTo>
                    <a:pt x="120000" y="120000"/>
                  </a:lnTo>
                  <a:lnTo>
                    <a:pt x="0" y="120000"/>
                  </a:lnTo>
                  <a:lnTo>
                    <a:pt x="0" y="100414"/>
                  </a:lnTo>
                  <a:cubicBezTo>
                    <a:pt x="5248" y="95220"/>
                    <a:pt x="10994" y="90477"/>
                    <a:pt x="17240" y="86186"/>
                  </a:cubicBezTo>
                  <a:cubicBezTo>
                    <a:pt x="23487" y="81893"/>
                    <a:pt x="29824" y="78088"/>
                    <a:pt x="36254" y="74770"/>
                  </a:cubicBezTo>
                  <a:cubicBezTo>
                    <a:pt x="43128" y="71235"/>
                    <a:pt x="48894" y="68079"/>
                    <a:pt x="53550" y="65302"/>
                  </a:cubicBezTo>
                  <a:cubicBezTo>
                    <a:pt x="58207" y="62524"/>
                    <a:pt x="61866" y="59621"/>
                    <a:pt x="64526" y="56591"/>
                  </a:cubicBezTo>
                  <a:cubicBezTo>
                    <a:pt x="67188" y="53778"/>
                    <a:pt x="69091" y="50712"/>
                    <a:pt x="70237" y="47393"/>
                  </a:cubicBezTo>
                  <a:cubicBezTo>
                    <a:pt x="71383" y="44075"/>
                    <a:pt x="71955" y="40360"/>
                    <a:pt x="71955" y="36248"/>
                  </a:cubicBezTo>
                  <a:cubicBezTo>
                    <a:pt x="71955" y="27087"/>
                    <a:pt x="69735" y="20414"/>
                    <a:pt x="65293" y="16231"/>
                  </a:cubicBezTo>
                  <a:cubicBezTo>
                    <a:pt x="60852" y="12047"/>
                    <a:pt x="54967" y="9954"/>
                    <a:pt x="47639" y="9954"/>
                  </a:cubicBezTo>
                  <a:cubicBezTo>
                    <a:pt x="45344" y="9954"/>
                    <a:pt x="43179" y="10117"/>
                    <a:pt x="41144" y="10441"/>
                  </a:cubicBezTo>
                  <a:cubicBezTo>
                    <a:pt x="39109" y="10766"/>
                    <a:pt x="36981" y="11361"/>
                    <a:pt x="34760" y="12227"/>
                  </a:cubicBezTo>
                  <a:cubicBezTo>
                    <a:pt x="35867" y="15473"/>
                    <a:pt x="36937" y="18827"/>
                    <a:pt x="37970" y="22290"/>
                  </a:cubicBezTo>
                  <a:cubicBezTo>
                    <a:pt x="39003" y="25753"/>
                    <a:pt x="39520" y="29612"/>
                    <a:pt x="39520" y="33868"/>
                  </a:cubicBezTo>
                  <a:cubicBezTo>
                    <a:pt x="39520" y="38990"/>
                    <a:pt x="37638" y="43065"/>
                    <a:pt x="33874" y="46095"/>
                  </a:cubicBezTo>
                  <a:cubicBezTo>
                    <a:pt x="30110" y="49125"/>
                    <a:pt x="25313" y="50640"/>
                    <a:pt x="19483" y="50640"/>
                  </a:cubicBezTo>
                  <a:cubicBezTo>
                    <a:pt x="13948" y="50640"/>
                    <a:pt x="9539" y="48873"/>
                    <a:pt x="6254" y="45338"/>
                  </a:cubicBezTo>
                  <a:cubicBezTo>
                    <a:pt x="2970" y="41803"/>
                    <a:pt x="1328" y="37511"/>
                    <a:pt x="1328" y="32461"/>
                  </a:cubicBezTo>
                  <a:cubicBezTo>
                    <a:pt x="1328" y="23661"/>
                    <a:pt x="6568" y="16050"/>
                    <a:pt x="17047" y="9630"/>
                  </a:cubicBezTo>
                  <a:cubicBezTo>
                    <a:pt x="27527" y="3210"/>
                    <a:pt x="40295" y="0"/>
                    <a:pt x="5535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sp>
        <p:nvSpPr>
          <p:cNvPr id="872" name="Google Shape;872;g19b72a6ce8e_1_362"/>
          <p:cNvSpPr/>
          <p:nvPr/>
        </p:nvSpPr>
        <p:spPr>
          <a:xfrm>
            <a:off x="1112975" y="1728125"/>
            <a:ext cx="32016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g19b72a6ce8e_1_362"/>
          <p:cNvSpPr txBox="1"/>
          <p:nvPr/>
        </p:nvSpPr>
        <p:spPr>
          <a:xfrm>
            <a:off x="1380900" y="1686600"/>
            <a:ext cx="3004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Behovshaver kontrakt bestiller vanlig kontrakt og sender hastesak i NTNU Hjelp</a:t>
            </a:r>
            <a:endParaRPr sz="1100" b="1"/>
          </a:p>
        </p:txBody>
      </p:sp>
      <p:grpSp>
        <p:nvGrpSpPr>
          <p:cNvPr id="874" name="Google Shape;874;g19b72a6ce8e_1_362"/>
          <p:cNvGrpSpPr/>
          <p:nvPr/>
        </p:nvGrpSpPr>
        <p:grpSpPr>
          <a:xfrm>
            <a:off x="909878" y="1566673"/>
            <a:ext cx="466920" cy="466920"/>
            <a:chOff x="516854" y="366875"/>
            <a:chExt cx="720000" cy="720000"/>
          </a:xfrm>
        </p:grpSpPr>
        <p:sp>
          <p:nvSpPr>
            <p:cNvPr id="875" name="Google Shape;875;g19b72a6ce8e_1_362"/>
            <p:cNvSpPr/>
            <p:nvPr/>
          </p:nvSpPr>
          <p:spPr>
            <a:xfrm>
              <a:off x="516854"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876" name="Google Shape;876;g19b72a6ce8e_1_362"/>
            <p:cNvSpPr/>
            <p:nvPr/>
          </p:nvSpPr>
          <p:spPr>
            <a:xfrm>
              <a:off x="756502" y="571393"/>
              <a:ext cx="238200" cy="318300"/>
            </a:xfrm>
            <a:custGeom>
              <a:avLst/>
              <a:gdLst/>
              <a:ahLst/>
              <a:cxnLst/>
              <a:rect l="l" t="t" r="r" b="b"/>
              <a:pathLst>
                <a:path w="120000" h="120000" extrusionOk="0">
                  <a:moveTo>
                    <a:pt x="61520" y="0"/>
                  </a:moveTo>
                  <a:lnTo>
                    <a:pt x="86996" y="0"/>
                  </a:lnTo>
                  <a:cubicBezTo>
                    <a:pt x="86707" y="4697"/>
                    <a:pt x="86417" y="10189"/>
                    <a:pt x="86127" y="16476"/>
                  </a:cubicBezTo>
                  <a:cubicBezTo>
                    <a:pt x="85838" y="22764"/>
                    <a:pt x="85693" y="28401"/>
                    <a:pt x="85693" y="33387"/>
                  </a:cubicBezTo>
                  <a:lnTo>
                    <a:pt x="85693" y="96910"/>
                  </a:lnTo>
                  <a:cubicBezTo>
                    <a:pt x="85693" y="99512"/>
                    <a:pt x="86441" y="101770"/>
                    <a:pt x="87937" y="103685"/>
                  </a:cubicBezTo>
                  <a:cubicBezTo>
                    <a:pt x="89433" y="105600"/>
                    <a:pt x="91580" y="107064"/>
                    <a:pt x="94378" y="108075"/>
                  </a:cubicBezTo>
                  <a:cubicBezTo>
                    <a:pt x="96887" y="108943"/>
                    <a:pt x="101085" y="109737"/>
                    <a:pt x="106972" y="110460"/>
                  </a:cubicBezTo>
                  <a:cubicBezTo>
                    <a:pt x="112858" y="111183"/>
                    <a:pt x="117201" y="111617"/>
                    <a:pt x="119999" y="111761"/>
                  </a:cubicBezTo>
                  <a:lnTo>
                    <a:pt x="119999" y="120000"/>
                  </a:lnTo>
                  <a:lnTo>
                    <a:pt x="579" y="120000"/>
                  </a:lnTo>
                  <a:lnTo>
                    <a:pt x="579" y="111761"/>
                  </a:lnTo>
                  <a:cubicBezTo>
                    <a:pt x="3474" y="111617"/>
                    <a:pt x="8082" y="111255"/>
                    <a:pt x="14402" y="110677"/>
                  </a:cubicBezTo>
                  <a:cubicBezTo>
                    <a:pt x="20723" y="110099"/>
                    <a:pt x="25042" y="109521"/>
                    <a:pt x="27358" y="108943"/>
                  </a:cubicBezTo>
                  <a:cubicBezTo>
                    <a:pt x="30253" y="108220"/>
                    <a:pt x="32521" y="106991"/>
                    <a:pt x="34161" y="105257"/>
                  </a:cubicBezTo>
                  <a:cubicBezTo>
                    <a:pt x="35802" y="103523"/>
                    <a:pt x="36622" y="101138"/>
                    <a:pt x="36622" y="98103"/>
                  </a:cubicBezTo>
                  <a:lnTo>
                    <a:pt x="36622" y="29376"/>
                  </a:lnTo>
                  <a:lnTo>
                    <a:pt x="0" y="29376"/>
                  </a:lnTo>
                  <a:lnTo>
                    <a:pt x="0" y="19078"/>
                  </a:lnTo>
                  <a:lnTo>
                    <a:pt x="7961" y="19078"/>
                  </a:lnTo>
                  <a:cubicBezTo>
                    <a:pt x="16357" y="19078"/>
                    <a:pt x="23618" y="18392"/>
                    <a:pt x="29746" y="17018"/>
                  </a:cubicBezTo>
                  <a:cubicBezTo>
                    <a:pt x="35874" y="15646"/>
                    <a:pt x="40965" y="13983"/>
                    <a:pt x="45018" y="12032"/>
                  </a:cubicBezTo>
                  <a:cubicBezTo>
                    <a:pt x="49167" y="10009"/>
                    <a:pt x="52569" y="7913"/>
                    <a:pt x="55223" y="5745"/>
                  </a:cubicBezTo>
                  <a:cubicBezTo>
                    <a:pt x="57876" y="3577"/>
                    <a:pt x="59975" y="1662"/>
                    <a:pt x="6152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sp>
        <p:nvSpPr>
          <p:cNvPr id="877" name="Google Shape;877;g19b72a6ce8e_1_362"/>
          <p:cNvSpPr txBox="1"/>
          <p:nvPr/>
        </p:nvSpPr>
        <p:spPr>
          <a:xfrm>
            <a:off x="4937375" y="1686600"/>
            <a:ext cx="2891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Koordinator kontrakt finner sekvensnummer og prioriterer saken</a:t>
            </a:r>
            <a:endParaRPr sz="1100" b="1"/>
          </a:p>
        </p:txBody>
      </p:sp>
      <p:sp>
        <p:nvSpPr>
          <p:cNvPr id="878" name="Google Shape;878;g19b72a6ce8e_1_362"/>
          <p:cNvSpPr/>
          <p:nvPr/>
        </p:nvSpPr>
        <p:spPr>
          <a:xfrm>
            <a:off x="1112975" y="3431275"/>
            <a:ext cx="31914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g19b72a6ce8e_1_362"/>
          <p:cNvSpPr txBox="1"/>
          <p:nvPr/>
        </p:nvSpPr>
        <p:spPr>
          <a:xfrm>
            <a:off x="1380904" y="3388400"/>
            <a:ext cx="2833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Behovshaver kontrakt sørger for at kostnadsgodkjenner vet om kontrakten</a:t>
            </a:r>
            <a:endParaRPr sz="1000" b="1">
              <a:solidFill>
                <a:schemeClr val="dk1"/>
              </a:solidFill>
            </a:endParaRPr>
          </a:p>
        </p:txBody>
      </p:sp>
      <p:grpSp>
        <p:nvGrpSpPr>
          <p:cNvPr id="880" name="Google Shape;880;g19b72a6ce8e_1_362"/>
          <p:cNvGrpSpPr/>
          <p:nvPr/>
        </p:nvGrpSpPr>
        <p:grpSpPr>
          <a:xfrm>
            <a:off x="905773" y="3290039"/>
            <a:ext cx="475128" cy="475128"/>
            <a:chOff x="3441316" y="366875"/>
            <a:chExt cx="720000" cy="720000"/>
          </a:xfrm>
        </p:grpSpPr>
        <p:sp>
          <p:nvSpPr>
            <p:cNvPr id="881" name="Google Shape;881;g19b72a6ce8e_1_362"/>
            <p:cNvSpPr/>
            <p:nvPr/>
          </p:nvSpPr>
          <p:spPr>
            <a:xfrm>
              <a:off x="3441316" y="366875"/>
              <a:ext cx="720000" cy="720000"/>
            </a:xfrm>
            <a:prstGeom prst="ellipse">
              <a:avLst/>
            </a:prstGeom>
            <a:solidFill>
              <a:srgbClr val="014693"/>
            </a:solidFill>
            <a:ln w="28575" cap="flat" cmpd="sng">
              <a:solidFill>
                <a:srgbClr val="0146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882" name="Google Shape;882;g19b72a6ce8e_1_362"/>
            <p:cNvSpPr/>
            <p:nvPr/>
          </p:nvSpPr>
          <p:spPr>
            <a:xfrm>
              <a:off x="3637586" y="514438"/>
              <a:ext cx="323100" cy="424800"/>
            </a:xfrm>
            <a:custGeom>
              <a:avLst/>
              <a:gdLst/>
              <a:ahLst/>
              <a:cxnLst/>
              <a:rect l="l" t="t" r="r" b="b"/>
              <a:pathLst>
                <a:path w="120000" h="120000" extrusionOk="0">
                  <a:moveTo>
                    <a:pt x="59893" y="0"/>
                  </a:moveTo>
                  <a:cubicBezTo>
                    <a:pt x="70569" y="0"/>
                    <a:pt x="79412" y="947"/>
                    <a:pt x="86423" y="2841"/>
                  </a:cubicBezTo>
                  <a:cubicBezTo>
                    <a:pt x="93433" y="4736"/>
                    <a:pt x="98968" y="7063"/>
                    <a:pt x="103024" y="9824"/>
                  </a:cubicBezTo>
                  <a:cubicBezTo>
                    <a:pt x="107010" y="12530"/>
                    <a:pt x="109768" y="15440"/>
                    <a:pt x="111298" y="18552"/>
                  </a:cubicBezTo>
                  <a:cubicBezTo>
                    <a:pt x="112829" y="21664"/>
                    <a:pt x="113594" y="24465"/>
                    <a:pt x="113594" y="26955"/>
                  </a:cubicBezTo>
                  <a:cubicBezTo>
                    <a:pt x="113594" y="29337"/>
                    <a:pt x="112935" y="32029"/>
                    <a:pt x="111619" y="35034"/>
                  </a:cubicBezTo>
                  <a:cubicBezTo>
                    <a:pt x="110302" y="38038"/>
                    <a:pt x="108362" y="40676"/>
                    <a:pt x="105800" y="42950"/>
                  </a:cubicBezTo>
                  <a:cubicBezTo>
                    <a:pt x="102668" y="45710"/>
                    <a:pt x="98576" y="48092"/>
                    <a:pt x="93523" y="50094"/>
                  </a:cubicBezTo>
                  <a:cubicBezTo>
                    <a:pt x="88469" y="52097"/>
                    <a:pt x="82562" y="53640"/>
                    <a:pt x="75800" y="54722"/>
                  </a:cubicBezTo>
                  <a:lnTo>
                    <a:pt x="75800" y="56021"/>
                  </a:lnTo>
                  <a:cubicBezTo>
                    <a:pt x="80426" y="56238"/>
                    <a:pt x="85426" y="56887"/>
                    <a:pt x="90800" y="57970"/>
                  </a:cubicBezTo>
                  <a:cubicBezTo>
                    <a:pt x="96174" y="59052"/>
                    <a:pt x="100925" y="60649"/>
                    <a:pt x="105053" y="62760"/>
                  </a:cubicBezTo>
                  <a:cubicBezTo>
                    <a:pt x="109323" y="64925"/>
                    <a:pt x="112882" y="67808"/>
                    <a:pt x="115729" y="71407"/>
                  </a:cubicBezTo>
                  <a:cubicBezTo>
                    <a:pt x="118576" y="75006"/>
                    <a:pt x="120000" y="79431"/>
                    <a:pt x="120000" y="84682"/>
                  </a:cubicBezTo>
                  <a:cubicBezTo>
                    <a:pt x="120000" y="94803"/>
                    <a:pt x="113629" y="103220"/>
                    <a:pt x="100889" y="109932"/>
                  </a:cubicBezTo>
                  <a:cubicBezTo>
                    <a:pt x="88149" y="116644"/>
                    <a:pt x="71743" y="119999"/>
                    <a:pt x="51672" y="119999"/>
                  </a:cubicBezTo>
                  <a:cubicBezTo>
                    <a:pt x="37295" y="119999"/>
                    <a:pt x="25088" y="117659"/>
                    <a:pt x="15053" y="112977"/>
                  </a:cubicBezTo>
                  <a:cubicBezTo>
                    <a:pt x="5017" y="108295"/>
                    <a:pt x="0" y="102544"/>
                    <a:pt x="0" y="95724"/>
                  </a:cubicBezTo>
                  <a:cubicBezTo>
                    <a:pt x="0" y="91881"/>
                    <a:pt x="1619" y="88633"/>
                    <a:pt x="4857" y="85981"/>
                  </a:cubicBezTo>
                  <a:cubicBezTo>
                    <a:pt x="8096" y="83328"/>
                    <a:pt x="12419" y="82002"/>
                    <a:pt x="17829" y="82002"/>
                  </a:cubicBezTo>
                  <a:cubicBezTo>
                    <a:pt x="23451" y="82002"/>
                    <a:pt x="28060" y="83153"/>
                    <a:pt x="31654" y="85453"/>
                  </a:cubicBezTo>
                  <a:cubicBezTo>
                    <a:pt x="35248" y="87753"/>
                    <a:pt x="37046" y="90825"/>
                    <a:pt x="37046" y="94668"/>
                  </a:cubicBezTo>
                  <a:cubicBezTo>
                    <a:pt x="37046" y="97320"/>
                    <a:pt x="36423" y="100284"/>
                    <a:pt x="35177" y="103558"/>
                  </a:cubicBezTo>
                  <a:cubicBezTo>
                    <a:pt x="33932" y="106833"/>
                    <a:pt x="32953" y="109255"/>
                    <a:pt x="32241" y="110825"/>
                  </a:cubicBezTo>
                  <a:cubicBezTo>
                    <a:pt x="33807" y="111366"/>
                    <a:pt x="35836" y="111786"/>
                    <a:pt x="38327" y="112083"/>
                  </a:cubicBezTo>
                  <a:cubicBezTo>
                    <a:pt x="40818" y="112381"/>
                    <a:pt x="43736" y="112530"/>
                    <a:pt x="47081" y="112530"/>
                  </a:cubicBezTo>
                  <a:cubicBezTo>
                    <a:pt x="51209" y="112530"/>
                    <a:pt x="55249" y="112016"/>
                    <a:pt x="59199" y="110988"/>
                  </a:cubicBezTo>
                  <a:cubicBezTo>
                    <a:pt x="63149" y="109959"/>
                    <a:pt x="66583" y="108281"/>
                    <a:pt x="69501" y="105954"/>
                  </a:cubicBezTo>
                  <a:cubicBezTo>
                    <a:pt x="72562" y="103518"/>
                    <a:pt x="74928" y="100663"/>
                    <a:pt x="76601" y="97388"/>
                  </a:cubicBezTo>
                  <a:cubicBezTo>
                    <a:pt x="78273" y="94113"/>
                    <a:pt x="79110" y="89769"/>
                    <a:pt x="79110" y="84357"/>
                  </a:cubicBezTo>
                  <a:cubicBezTo>
                    <a:pt x="79110" y="81272"/>
                    <a:pt x="78736" y="78349"/>
                    <a:pt x="77989" y="75588"/>
                  </a:cubicBezTo>
                  <a:cubicBezTo>
                    <a:pt x="77242" y="72828"/>
                    <a:pt x="75871" y="70419"/>
                    <a:pt x="73878" y="68362"/>
                  </a:cubicBezTo>
                  <a:cubicBezTo>
                    <a:pt x="71886" y="66305"/>
                    <a:pt x="69163" y="64695"/>
                    <a:pt x="65711" y="63531"/>
                  </a:cubicBezTo>
                  <a:cubicBezTo>
                    <a:pt x="62259" y="62368"/>
                    <a:pt x="57864" y="61786"/>
                    <a:pt x="52526" y="61786"/>
                  </a:cubicBezTo>
                  <a:lnTo>
                    <a:pt x="38968" y="61786"/>
                  </a:lnTo>
                  <a:lnTo>
                    <a:pt x="38968" y="51962"/>
                  </a:lnTo>
                  <a:lnTo>
                    <a:pt x="48576" y="51962"/>
                  </a:lnTo>
                  <a:cubicBezTo>
                    <a:pt x="57544" y="51962"/>
                    <a:pt x="64038" y="49945"/>
                    <a:pt x="68060" y="45913"/>
                  </a:cubicBezTo>
                  <a:cubicBezTo>
                    <a:pt x="72081" y="41881"/>
                    <a:pt x="74092" y="35724"/>
                    <a:pt x="74092" y="27442"/>
                  </a:cubicBezTo>
                  <a:cubicBezTo>
                    <a:pt x="74092" y="20784"/>
                    <a:pt x="72152" y="15791"/>
                    <a:pt x="68273" y="12462"/>
                  </a:cubicBezTo>
                  <a:cubicBezTo>
                    <a:pt x="64394" y="9134"/>
                    <a:pt x="58789" y="7469"/>
                    <a:pt x="51459" y="7469"/>
                  </a:cubicBezTo>
                  <a:cubicBezTo>
                    <a:pt x="48683" y="7469"/>
                    <a:pt x="46263" y="7591"/>
                    <a:pt x="44199" y="7834"/>
                  </a:cubicBezTo>
                  <a:cubicBezTo>
                    <a:pt x="42135" y="8078"/>
                    <a:pt x="40035" y="8525"/>
                    <a:pt x="37900" y="9174"/>
                  </a:cubicBezTo>
                  <a:cubicBezTo>
                    <a:pt x="38683" y="11015"/>
                    <a:pt x="39644" y="13586"/>
                    <a:pt x="40783" y="16887"/>
                  </a:cubicBezTo>
                  <a:cubicBezTo>
                    <a:pt x="41921" y="20189"/>
                    <a:pt x="42491" y="23004"/>
                    <a:pt x="42491" y="25331"/>
                  </a:cubicBezTo>
                  <a:cubicBezTo>
                    <a:pt x="42491" y="29174"/>
                    <a:pt x="40747" y="32232"/>
                    <a:pt x="37259" y="34506"/>
                  </a:cubicBezTo>
                  <a:cubicBezTo>
                    <a:pt x="33772" y="36779"/>
                    <a:pt x="29217" y="37916"/>
                    <a:pt x="23594" y="37916"/>
                  </a:cubicBezTo>
                  <a:cubicBezTo>
                    <a:pt x="18256" y="37916"/>
                    <a:pt x="14003" y="36590"/>
                    <a:pt x="10836" y="33937"/>
                  </a:cubicBezTo>
                  <a:cubicBezTo>
                    <a:pt x="7668" y="31285"/>
                    <a:pt x="6085" y="28065"/>
                    <a:pt x="6085" y="24276"/>
                  </a:cubicBezTo>
                  <a:cubicBezTo>
                    <a:pt x="6085" y="17564"/>
                    <a:pt x="11191" y="11840"/>
                    <a:pt x="21405" y="7104"/>
                  </a:cubicBezTo>
                  <a:cubicBezTo>
                    <a:pt x="31619" y="2368"/>
                    <a:pt x="44448" y="0"/>
                    <a:pt x="59893"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sp>
        <p:nvSpPr>
          <p:cNvPr id="883" name="Google Shape;883;g19b72a6ce8e_1_362"/>
          <p:cNvSpPr/>
          <p:nvPr/>
        </p:nvSpPr>
        <p:spPr>
          <a:xfrm>
            <a:off x="4717605" y="3431275"/>
            <a:ext cx="31914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g19b72a6ce8e_1_362"/>
          <p:cNvSpPr txBox="1"/>
          <p:nvPr/>
        </p:nvSpPr>
        <p:spPr>
          <a:xfrm>
            <a:off x="4937375" y="3388400"/>
            <a:ext cx="2891400" cy="6924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Koordinator kontrakt sender mail til oppdrags</a:t>
            </a:r>
            <a:r>
              <a:rPr lang="nb-NO" sz="1100" b="1">
                <a:solidFill>
                  <a:schemeClr val="dk1"/>
                </a:solidFill>
              </a:rPr>
              <a:t>-/arbeids</a:t>
            </a:r>
            <a:r>
              <a:rPr lang="no-NO" sz="1100" b="1">
                <a:solidFill>
                  <a:schemeClr val="dk1"/>
                </a:solidFill>
              </a:rPr>
              <a:t>taker og ber om signering</a:t>
            </a:r>
            <a:endParaRPr sz="1100" b="1">
              <a:solidFill>
                <a:schemeClr val="dk1"/>
              </a:solidFill>
            </a:endParaRPr>
          </a:p>
        </p:txBody>
      </p:sp>
      <p:grpSp>
        <p:nvGrpSpPr>
          <p:cNvPr id="885" name="Google Shape;885;g19b72a6ce8e_1_362"/>
          <p:cNvGrpSpPr/>
          <p:nvPr/>
        </p:nvGrpSpPr>
        <p:grpSpPr>
          <a:xfrm>
            <a:off x="4470453" y="3294157"/>
            <a:ext cx="466920" cy="466920"/>
            <a:chOff x="4903552" y="366875"/>
            <a:chExt cx="720000" cy="720000"/>
          </a:xfrm>
        </p:grpSpPr>
        <p:sp>
          <p:nvSpPr>
            <p:cNvPr id="886" name="Google Shape;886;g19b72a6ce8e_1_362"/>
            <p:cNvSpPr/>
            <p:nvPr/>
          </p:nvSpPr>
          <p:spPr>
            <a:xfrm>
              <a:off x="4903552"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887" name="Google Shape;887;g19b72a6ce8e_1_362"/>
            <p:cNvSpPr/>
            <p:nvPr/>
          </p:nvSpPr>
          <p:spPr>
            <a:xfrm>
              <a:off x="5066911" y="511563"/>
              <a:ext cx="348300" cy="423000"/>
            </a:xfrm>
            <a:custGeom>
              <a:avLst/>
              <a:gdLst/>
              <a:ahLst/>
              <a:cxnLst/>
              <a:rect l="l" t="t" r="r" b="b"/>
              <a:pathLst>
                <a:path w="120000" h="120000" extrusionOk="0">
                  <a:moveTo>
                    <a:pt x="71088" y="0"/>
                  </a:moveTo>
                  <a:lnTo>
                    <a:pt x="98712" y="0"/>
                  </a:lnTo>
                  <a:lnTo>
                    <a:pt x="98712" y="71902"/>
                  </a:lnTo>
                  <a:lnTo>
                    <a:pt x="120000" y="71902"/>
                  </a:lnTo>
                  <a:lnTo>
                    <a:pt x="120000" y="89103"/>
                  </a:lnTo>
                  <a:lnTo>
                    <a:pt x="98712" y="89103"/>
                  </a:lnTo>
                  <a:lnTo>
                    <a:pt x="98712" y="120000"/>
                  </a:lnTo>
                  <a:lnTo>
                    <a:pt x="65544" y="120000"/>
                  </a:lnTo>
                  <a:lnTo>
                    <a:pt x="65544" y="89103"/>
                  </a:lnTo>
                  <a:lnTo>
                    <a:pt x="0" y="89103"/>
                  </a:lnTo>
                  <a:lnTo>
                    <a:pt x="0" y="74103"/>
                  </a:lnTo>
                  <a:lnTo>
                    <a:pt x="71088" y="0"/>
                  </a:lnTo>
                  <a:close/>
                  <a:moveTo>
                    <a:pt x="65544" y="19456"/>
                  </a:moveTo>
                  <a:lnTo>
                    <a:pt x="15233" y="71902"/>
                  </a:lnTo>
                  <a:lnTo>
                    <a:pt x="65544" y="71902"/>
                  </a:lnTo>
                  <a:lnTo>
                    <a:pt x="65544" y="1945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grpSp>
        <p:nvGrpSpPr>
          <p:cNvPr id="888" name="Google Shape;888;g19b72a6ce8e_1_362"/>
          <p:cNvGrpSpPr/>
          <p:nvPr/>
        </p:nvGrpSpPr>
        <p:grpSpPr>
          <a:xfrm>
            <a:off x="1624053" y="2370618"/>
            <a:ext cx="554063" cy="554063"/>
            <a:chOff x="3232431" y="1800535"/>
            <a:chExt cx="816600" cy="816600"/>
          </a:xfrm>
        </p:grpSpPr>
        <p:sp>
          <p:nvSpPr>
            <p:cNvPr id="889" name="Google Shape;889;g19b72a6ce8e_1_362"/>
            <p:cNvSpPr/>
            <p:nvPr/>
          </p:nvSpPr>
          <p:spPr>
            <a:xfrm>
              <a:off x="3232431" y="18005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0" name="Google Shape;890;g19b72a6ce8e_1_362"/>
            <p:cNvPicPr preferRelativeResize="0"/>
            <p:nvPr/>
          </p:nvPicPr>
          <p:blipFill rotWithShape="1">
            <a:blip r:embed="rId3">
              <a:alphaModFix/>
            </a:blip>
            <a:srcRect/>
            <a:stretch/>
          </p:blipFill>
          <p:spPr>
            <a:xfrm>
              <a:off x="3317860" y="1859895"/>
              <a:ext cx="645852" cy="657343"/>
            </a:xfrm>
            <a:prstGeom prst="rect">
              <a:avLst/>
            </a:prstGeom>
            <a:noFill/>
            <a:ln>
              <a:noFill/>
            </a:ln>
          </p:spPr>
        </p:pic>
      </p:grpSp>
      <p:grpSp>
        <p:nvGrpSpPr>
          <p:cNvPr id="891" name="Google Shape;891;g19b72a6ce8e_1_362"/>
          <p:cNvGrpSpPr/>
          <p:nvPr/>
        </p:nvGrpSpPr>
        <p:grpSpPr>
          <a:xfrm>
            <a:off x="5495099" y="2329501"/>
            <a:ext cx="554063" cy="554063"/>
            <a:chOff x="5190464" y="1783722"/>
            <a:chExt cx="816600" cy="816600"/>
          </a:xfrm>
        </p:grpSpPr>
        <p:sp>
          <p:nvSpPr>
            <p:cNvPr id="892" name="Google Shape;892;g19b72a6ce8e_1_362"/>
            <p:cNvSpPr/>
            <p:nvPr/>
          </p:nvSpPr>
          <p:spPr>
            <a:xfrm>
              <a:off x="5190464" y="178372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3" name="Google Shape;893;g19b72a6ce8e_1_362"/>
            <p:cNvPicPr preferRelativeResize="0"/>
            <p:nvPr/>
          </p:nvPicPr>
          <p:blipFill rotWithShape="1">
            <a:blip r:embed="rId4">
              <a:alphaModFix/>
            </a:blip>
            <a:srcRect/>
            <a:stretch/>
          </p:blipFill>
          <p:spPr>
            <a:xfrm>
              <a:off x="5275898" y="1846516"/>
              <a:ext cx="645842" cy="657376"/>
            </a:xfrm>
            <a:prstGeom prst="rect">
              <a:avLst/>
            </a:prstGeom>
            <a:noFill/>
            <a:ln>
              <a:noFill/>
            </a:ln>
          </p:spPr>
        </p:pic>
      </p:grpSp>
      <p:grpSp>
        <p:nvGrpSpPr>
          <p:cNvPr id="894" name="Google Shape;894;g19b72a6ce8e_1_362"/>
          <p:cNvGrpSpPr/>
          <p:nvPr/>
        </p:nvGrpSpPr>
        <p:grpSpPr>
          <a:xfrm>
            <a:off x="3222549" y="4051592"/>
            <a:ext cx="554061" cy="554061"/>
            <a:chOff x="1799707" y="2996055"/>
            <a:chExt cx="666900" cy="666900"/>
          </a:xfrm>
        </p:grpSpPr>
        <p:sp>
          <p:nvSpPr>
            <p:cNvPr id="895" name="Google Shape;895;g19b72a6ce8e_1_362"/>
            <p:cNvSpPr/>
            <p:nvPr/>
          </p:nvSpPr>
          <p:spPr>
            <a:xfrm>
              <a:off x="1799707" y="2996055"/>
              <a:ext cx="666900" cy="666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pic>
          <p:nvPicPr>
            <p:cNvPr id="896" name="Google Shape;896;g19b72a6ce8e_1_362"/>
            <p:cNvPicPr preferRelativeResize="0"/>
            <p:nvPr/>
          </p:nvPicPr>
          <p:blipFill rotWithShape="1">
            <a:blip r:embed="rId5">
              <a:alphaModFix/>
            </a:blip>
            <a:srcRect l="22357" t="9657" r="23324"/>
            <a:stretch/>
          </p:blipFill>
          <p:spPr>
            <a:xfrm>
              <a:off x="1942522" y="3081817"/>
              <a:ext cx="389182" cy="495046"/>
            </a:xfrm>
            <a:prstGeom prst="rect">
              <a:avLst/>
            </a:prstGeom>
            <a:noFill/>
            <a:ln>
              <a:noFill/>
            </a:ln>
          </p:spPr>
        </p:pic>
      </p:grpSp>
      <p:grpSp>
        <p:nvGrpSpPr>
          <p:cNvPr id="897" name="Google Shape;897;g19b72a6ce8e_1_362"/>
          <p:cNvGrpSpPr/>
          <p:nvPr/>
        </p:nvGrpSpPr>
        <p:grpSpPr>
          <a:xfrm>
            <a:off x="7030974" y="4087826"/>
            <a:ext cx="554063" cy="554063"/>
            <a:chOff x="923710" y="3356851"/>
            <a:chExt cx="816600" cy="816600"/>
          </a:xfrm>
        </p:grpSpPr>
        <p:sp>
          <p:nvSpPr>
            <p:cNvPr id="898" name="Google Shape;898;g19b72a6ce8e_1_362"/>
            <p:cNvSpPr/>
            <p:nvPr/>
          </p:nvSpPr>
          <p:spPr>
            <a:xfrm>
              <a:off x="923710" y="3356851"/>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g19b72a6ce8e_1_362"/>
            <p:cNvSpPr/>
            <p:nvPr/>
          </p:nvSpPr>
          <p:spPr>
            <a:xfrm>
              <a:off x="1093584" y="3449815"/>
              <a:ext cx="476651" cy="630514"/>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0" name="Google Shape;900;g19b72a6ce8e_1_362"/>
          <p:cNvGrpSpPr/>
          <p:nvPr/>
        </p:nvGrpSpPr>
        <p:grpSpPr>
          <a:xfrm>
            <a:off x="2394516" y="4051593"/>
            <a:ext cx="554063" cy="554063"/>
            <a:chOff x="3232431" y="1800535"/>
            <a:chExt cx="816600" cy="816600"/>
          </a:xfrm>
        </p:grpSpPr>
        <p:sp>
          <p:nvSpPr>
            <p:cNvPr id="901" name="Google Shape;901;g19b72a6ce8e_1_362"/>
            <p:cNvSpPr/>
            <p:nvPr/>
          </p:nvSpPr>
          <p:spPr>
            <a:xfrm>
              <a:off x="3232431" y="18005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2" name="Google Shape;902;g19b72a6ce8e_1_362"/>
            <p:cNvPicPr preferRelativeResize="0"/>
            <p:nvPr/>
          </p:nvPicPr>
          <p:blipFill rotWithShape="1">
            <a:blip r:embed="rId3">
              <a:alphaModFix/>
            </a:blip>
            <a:srcRect/>
            <a:stretch/>
          </p:blipFill>
          <p:spPr>
            <a:xfrm>
              <a:off x="3317860" y="1859895"/>
              <a:ext cx="645852" cy="657343"/>
            </a:xfrm>
            <a:prstGeom prst="rect">
              <a:avLst/>
            </a:prstGeom>
            <a:noFill/>
            <a:ln>
              <a:noFill/>
            </a:ln>
          </p:spPr>
        </p:pic>
      </p:grpSp>
      <p:grpSp>
        <p:nvGrpSpPr>
          <p:cNvPr id="903" name="Google Shape;903;g19b72a6ce8e_1_362"/>
          <p:cNvGrpSpPr/>
          <p:nvPr/>
        </p:nvGrpSpPr>
        <p:grpSpPr>
          <a:xfrm>
            <a:off x="5018637" y="4087826"/>
            <a:ext cx="554063" cy="554063"/>
            <a:chOff x="5190464" y="1783722"/>
            <a:chExt cx="816600" cy="816600"/>
          </a:xfrm>
        </p:grpSpPr>
        <p:sp>
          <p:nvSpPr>
            <p:cNvPr id="904" name="Google Shape;904;g19b72a6ce8e_1_362"/>
            <p:cNvSpPr/>
            <p:nvPr/>
          </p:nvSpPr>
          <p:spPr>
            <a:xfrm>
              <a:off x="5190464" y="178372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5" name="Google Shape;905;g19b72a6ce8e_1_362"/>
            <p:cNvPicPr preferRelativeResize="0"/>
            <p:nvPr/>
          </p:nvPicPr>
          <p:blipFill rotWithShape="1">
            <a:blip r:embed="rId4">
              <a:alphaModFix/>
            </a:blip>
            <a:srcRect/>
            <a:stretch/>
          </p:blipFill>
          <p:spPr>
            <a:xfrm>
              <a:off x="5275898" y="1846516"/>
              <a:ext cx="645842" cy="657376"/>
            </a:xfrm>
            <a:prstGeom prst="rect">
              <a:avLst/>
            </a:prstGeom>
            <a:noFill/>
            <a:ln>
              <a:noFill/>
            </a:ln>
          </p:spPr>
        </p:pic>
      </p:grpSp>
      <p:grpSp>
        <p:nvGrpSpPr>
          <p:cNvPr id="906" name="Google Shape;906;g19b72a6ce8e_1_362"/>
          <p:cNvGrpSpPr/>
          <p:nvPr/>
        </p:nvGrpSpPr>
        <p:grpSpPr>
          <a:xfrm rot="2123446">
            <a:off x="6325548" y="4065856"/>
            <a:ext cx="468857" cy="598011"/>
            <a:chOff x="559825" y="2523724"/>
            <a:chExt cx="1023900" cy="1305951"/>
          </a:xfrm>
        </p:grpSpPr>
        <p:grpSp>
          <p:nvGrpSpPr>
            <p:cNvPr id="907" name="Google Shape;907;g19b72a6ce8e_1_362"/>
            <p:cNvGrpSpPr/>
            <p:nvPr/>
          </p:nvGrpSpPr>
          <p:grpSpPr>
            <a:xfrm>
              <a:off x="559825" y="2523724"/>
              <a:ext cx="1023900" cy="1305951"/>
              <a:chOff x="636025" y="2523724"/>
              <a:chExt cx="1023900" cy="1305951"/>
            </a:xfrm>
          </p:grpSpPr>
          <p:sp>
            <p:nvSpPr>
              <p:cNvPr id="908" name="Google Shape;908;g19b72a6ce8e_1_362"/>
              <p:cNvSpPr/>
              <p:nvPr/>
            </p:nvSpPr>
            <p:spPr>
              <a:xfrm>
                <a:off x="636025" y="2613775"/>
                <a:ext cx="1023900" cy="12159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g19b72a6ce8e_1_362"/>
              <p:cNvSpPr txBox="1"/>
              <p:nvPr/>
            </p:nvSpPr>
            <p:spPr>
              <a:xfrm>
                <a:off x="762797" y="2523724"/>
                <a:ext cx="783300" cy="52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350"/>
                  <a:t>Kontrakt</a:t>
                </a:r>
                <a:endParaRPr sz="350"/>
              </a:p>
            </p:txBody>
          </p:sp>
          <p:sp>
            <p:nvSpPr>
              <p:cNvPr id="910" name="Google Shape;910;g19b72a6ce8e_1_362"/>
              <p:cNvSpPr/>
              <p:nvPr/>
            </p:nvSpPr>
            <p:spPr>
              <a:xfrm>
                <a:off x="781982" y="2901813"/>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g19b72a6ce8e_1_362"/>
              <p:cNvSpPr/>
              <p:nvPr/>
            </p:nvSpPr>
            <p:spPr>
              <a:xfrm>
                <a:off x="781982" y="2954238"/>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g19b72a6ce8e_1_362"/>
              <p:cNvSpPr/>
              <p:nvPr/>
            </p:nvSpPr>
            <p:spPr>
              <a:xfrm>
                <a:off x="781982" y="3083238"/>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g19b72a6ce8e_1_362"/>
              <p:cNvSpPr/>
              <p:nvPr/>
            </p:nvSpPr>
            <p:spPr>
              <a:xfrm>
                <a:off x="781982" y="31356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g19b72a6ce8e_1_362"/>
              <p:cNvSpPr/>
              <p:nvPr/>
            </p:nvSpPr>
            <p:spPr>
              <a:xfrm>
                <a:off x="781982" y="32671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g19b72a6ce8e_1_362"/>
              <p:cNvSpPr/>
              <p:nvPr/>
            </p:nvSpPr>
            <p:spPr>
              <a:xfrm>
                <a:off x="781982" y="3332913"/>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g19b72a6ce8e_1_362"/>
              <p:cNvSpPr/>
              <p:nvPr/>
            </p:nvSpPr>
            <p:spPr>
              <a:xfrm>
                <a:off x="781982" y="3466238"/>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17" name="Google Shape;917;g19b72a6ce8e_1_362"/>
            <p:cNvCxnSpPr/>
            <p:nvPr/>
          </p:nvCxnSpPr>
          <p:spPr>
            <a:xfrm>
              <a:off x="892975" y="3709700"/>
              <a:ext cx="357600" cy="0"/>
            </a:xfrm>
            <a:prstGeom prst="straightConnector1">
              <a:avLst/>
            </a:prstGeom>
            <a:noFill/>
            <a:ln w="9525" cap="flat" cmpd="sng">
              <a:solidFill>
                <a:schemeClr val="dk1"/>
              </a:solidFill>
              <a:prstDash val="solid"/>
              <a:round/>
              <a:headEnd type="none" w="med" len="med"/>
              <a:tailEnd type="none" w="med" len="med"/>
            </a:ln>
          </p:spPr>
        </p:cxnSp>
      </p:grpSp>
      <p:cxnSp>
        <p:nvCxnSpPr>
          <p:cNvPr id="918" name="Google Shape;918;g19b72a6ce8e_1_362"/>
          <p:cNvCxnSpPr/>
          <p:nvPr/>
        </p:nvCxnSpPr>
        <p:spPr>
          <a:xfrm>
            <a:off x="5775425" y="4328625"/>
            <a:ext cx="400800" cy="0"/>
          </a:xfrm>
          <a:prstGeom prst="straightConnector1">
            <a:avLst/>
          </a:prstGeom>
          <a:noFill/>
          <a:ln w="9525" cap="flat" cmpd="sng">
            <a:solidFill>
              <a:srgbClr val="4B4D4E"/>
            </a:solidFill>
            <a:prstDash val="solid"/>
            <a:round/>
            <a:headEnd type="none" w="med" len="med"/>
            <a:tailEnd type="none" w="med" len="med"/>
          </a:ln>
        </p:spPr>
      </p:cxnSp>
      <p:cxnSp>
        <p:nvCxnSpPr>
          <p:cNvPr id="919" name="Google Shape;919;g19b72a6ce8e_1_362"/>
          <p:cNvCxnSpPr/>
          <p:nvPr/>
        </p:nvCxnSpPr>
        <p:spPr>
          <a:xfrm>
            <a:off x="5718700" y="4425100"/>
            <a:ext cx="400800" cy="0"/>
          </a:xfrm>
          <a:prstGeom prst="straightConnector1">
            <a:avLst/>
          </a:prstGeom>
          <a:noFill/>
          <a:ln w="9525" cap="flat" cmpd="sng">
            <a:solidFill>
              <a:srgbClr val="4B4D4E"/>
            </a:solidFill>
            <a:prstDash val="solid"/>
            <a:round/>
            <a:headEnd type="none" w="med" len="med"/>
            <a:tailEnd type="none" w="med" len="med"/>
          </a:ln>
        </p:spPr>
      </p:cxnSp>
      <p:cxnSp>
        <p:nvCxnSpPr>
          <p:cNvPr id="920" name="Google Shape;920;g19b72a6ce8e_1_362"/>
          <p:cNvCxnSpPr/>
          <p:nvPr/>
        </p:nvCxnSpPr>
        <p:spPr>
          <a:xfrm>
            <a:off x="5805025" y="4533925"/>
            <a:ext cx="400800" cy="0"/>
          </a:xfrm>
          <a:prstGeom prst="straightConnector1">
            <a:avLst/>
          </a:prstGeom>
          <a:noFill/>
          <a:ln w="9525" cap="flat" cmpd="sng">
            <a:solidFill>
              <a:srgbClr val="4B4D4E"/>
            </a:solidFill>
            <a:prstDash val="solid"/>
            <a:round/>
            <a:headEnd type="none" w="med" len="med"/>
            <a:tailEnd type="none" w="med" len="med"/>
          </a:ln>
        </p:spPr>
      </p:cxnSp>
      <p:grpSp>
        <p:nvGrpSpPr>
          <p:cNvPr id="921" name="Google Shape;921;g19b72a6ce8e_1_362"/>
          <p:cNvGrpSpPr/>
          <p:nvPr/>
        </p:nvGrpSpPr>
        <p:grpSpPr>
          <a:xfrm>
            <a:off x="6164069" y="2243074"/>
            <a:ext cx="639426" cy="802963"/>
            <a:chOff x="636025" y="2543906"/>
            <a:chExt cx="1023900" cy="1285769"/>
          </a:xfrm>
        </p:grpSpPr>
        <p:sp>
          <p:nvSpPr>
            <p:cNvPr id="922" name="Google Shape;922;g19b72a6ce8e_1_362"/>
            <p:cNvSpPr/>
            <p:nvPr/>
          </p:nvSpPr>
          <p:spPr>
            <a:xfrm>
              <a:off x="636025" y="2613775"/>
              <a:ext cx="1023900" cy="12159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g19b72a6ce8e_1_362"/>
            <p:cNvSpPr txBox="1"/>
            <p:nvPr/>
          </p:nvSpPr>
          <p:spPr>
            <a:xfrm>
              <a:off x="716594" y="2543906"/>
              <a:ext cx="862800" cy="45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650"/>
                <a:t>Kontrakt</a:t>
              </a:r>
              <a:endParaRPr sz="650"/>
            </a:p>
          </p:txBody>
        </p:sp>
        <p:sp>
          <p:nvSpPr>
            <p:cNvPr id="924" name="Google Shape;924;g19b72a6ce8e_1_362"/>
            <p:cNvSpPr/>
            <p:nvPr/>
          </p:nvSpPr>
          <p:spPr>
            <a:xfrm>
              <a:off x="781982" y="2901813"/>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g19b72a6ce8e_1_362"/>
            <p:cNvSpPr/>
            <p:nvPr/>
          </p:nvSpPr>
          <p:spPr>
            <a:xfrm>
              <a:off x="781982" y="2954238"/>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g19b72a6ce8e_1_362"/>
            <p:cNvSpPr/>
            <p:nvPr/>
          </p:nvSpPr>
          <p:spPr>
            <a:xfrm>
              <a:off x="781982" y="3083238"/>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g19b72a6ce8e_1_362"/>
            <p:cNvSpPr/>
            <p:nvPr/>
          </p:nvSpPr>
          <p:spPr>
            <a:xfrm>
              <a:off x="781982" y="31356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g19b72a6ce8e_1_362"/>
            <p:cNvSpPr/>
            <p:nvPr/>
          </p:nvSpPr>
          <p:spPr>
            <a:xfrm>
              <a:off x="781982" y="32671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g19b72a6ce8e_1_362"/>
            <p:cNvSpPr/>
            <p:nvPr/>
          </p:nvSpPr>
          <p:spPr>
            <a:xfrm>
              <a:off x="781982" y="3332913"/>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g19b72a6ce8e_1_362"/>
            <p:cNvSpPr/>
            <p:nvPr/>
          </p:nvSpPr>
          <p:spPr>
            <a:xfrm>
              <a:off x="781982" y="3466238"/>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1" name="Google Shape;931;g19b72a6ce8e_1_362"/>
          <p:cNvSpPr/>
          <p:nvPr/>
        </p:nvSpPr>
        <p:spPr>
          <a:xfrm rot="1247241">
            <a:off x="6675376" y="2207298"/>
            <a:ext cx="330515" cy="352355"/>
          </a:xfrm>
          <a:custGeom>
            <a:avLst/>
            <a:gdLst/>
            <a:ahLst/>
            <a:cxnLst/>
            <a:rect l="l" t="t" r="r" b="b"/>
            <a:pathLst>
              <a:path w="120000" h="120000" extrusionOk="0">
                <a:moveTo>
                  <a:pt x="53314" y="73122"/>
                </a:moveTo>
                <a:lnTo>
                  <a:pt x="53314" y="86246"/>
                </a:lnTo>
                <a:lnTo>
                  <a:pt x="59937" y="86246"/>
                </a:lnTo>
                <a:cubicBezTo>
                  <a:pt x="63852" y="86246"/>
                  <a:pt x="66102" y="86246"/>
                  <a:pt x="66685" y="86246"/>
                </a:cubicBezTo>
                <a:lnTo>
                  <a:pt x="66685" y="73122"/>
                </a:lnTo>
                <a:close/>
                <a:moveTo>
                  <a:pt x="53314" y="33748"/>
                </a:moveTo>
                <a:lnTo>
                  <a:pt x="53314" y="66208"/>
                </a:lnTo>
                <a:lnTo>
                  <a:pt x="59937" y="66208"/>
                </a:lnTo>
                <a:cubicBezTo>
                  <a:pt x="63852" y="66208"/>
                  <a:pt x="66102" y="66208"/>
                  <a:pt x="66685" y="66208"/>
                </a:cubicBezTo>
                <a:lnTo>
                  <a:pt x="66685" y="33748"/>
                </a:lnTo>
                <a:close/>
                <a:moveTo>
                  <a:pt x="59937" y="0"/>
                </a:moveTo>
                <a:cubicBezTo>
                  <a:pt x="61437" y="0"/>
                  <a:pt x="62769" y="937"/>
                  <a:pt x="63936" y="2812"/>
                </a:cubicBezTo>
                <a:lnTo>
                  <a:pt x="70434" y="13710"/>
                </a:lnTo>
                <a:cubicBezTo>
                  <a:pt x="71683" y="15507"/>
                  <a:pt x="73328" y="16659"/>
                  <a:pt x="75369" y="17167"/>
                </a:cubicBezTo>
                <a:cubicBezTo>
                  <a:pt x="77410" y="17675"/>
                  <a:pt x="79389" y="17382"/>
                  <a:pt x="81305" y="16288"/>
                </a:cubicBezTo>
                <a:lnTo>
                  <a:pt x="99298" y="5859"/>
                </a:lnTo>
                <a:cubicBezTo>
                  <a:pt x="101298" y="4843"/>
                  <a:pt x="102672" y="4628"/>
                  <a:pt x="103422" y="5214"/>
                </a:cubicBezTo>
                <a:cubicBezTo>
                  <a:pt x="104172" y="5800"/>
                  <a:pt x="104172" y="7109"/>
                  <a:pt x="103422" y="9140"/>
                </a:cubicBezTo>
                <a:lnTo>
                  <a:pt x="95425" y="30233"/>
                </a:lnTo>
                <a:cubicBezTo>
                  <a:pt x="94675" y="32264"/>
                  <a:pt x="94800" y="34022"/>
                  <a:pt x="95800" y="35506"/>
                </a:cubicBezTo>
                <a:cubicBezTo>
                  <a:pt x="96799" y="36990"/>
                  <a:pt x="98424" y="37889"/>
                  <a:pt x="100673" y="38201"/>
                </a:cubicBezTo>
                <a:lnTo>
                  <a:pt x="115918" y="39490"/>
                </a:lnTo>
                <a:cubicBezTo>
                  <a:pt x="118167" y="39724"/>
                  <a:pt x="119479" y="40389"/>
                  <a:pt x="119854" y="41482"/>
                </a:cubicBezTo>
                <a:cubicBezTo>
                  <a:pt x="120229" y="42576"/>
                  <a:pt x="119583" y="43826"/>
                  <a:pt x="117917" y="45232"/>
                </a:cubicBezTo>
                <a:lnTo>
                  <a:pt x="106421" y="54958"/>
                </a:lnTo>
                <a:cubicBezTo>
                  <a:pt x="104755" y="56364"/>
                  <a:pt x="103922" y="58025"/>
                  <a:pt x="103922" y="59938"/>
                </a:cubicBezTo>
                <a:cubicBezTo>
                  <a:pt x="103922" y="61852"/>
                  <a:pt x="104755" y="63552"/>
                  <a:pt x="106421" y="65036"/>
                </a:cubicBezTo>
                <a:lnTo>
                  <a:pt x="112169" y="69840"/>
                </a:lnTo>
                <a:cubicBezTo>
                  <a:pt x="115501" y="72653"/>
                  <a:pt x="117417" y="74254"/>
                  <a:pt x="117917" y="74645"/>
                </a:cubicBezTo>
                <a:cubicBezTo>
                  <a:pt x="119583" y="76129"/>
                  <a:pt x="120249" y="77535"/>
                  <a:pt x="119916" y="78863"/>
                </a:cubicBezTo>
                <a:cubicBezTo>
                  <a:pt x="119583" y="80192"/>
                  <a:pt x="118333" y="81129"/>
                  <a:pt x="116168" y="81676"/>
                </a:cubicBezTo>
                <a:lnTo>
                  <a:pt x="105796" y="84254"/>
                </a:lnTo>
                <a:cubicBezTo>
                  <a:pt x="103630" y="84879"/>
                  <a:pt x="101860" y="86109"/>
                  <a:pt x="100486" y="87945"/>
                </a:cubicBezTo>
                <a:cubicBezTo>
                  <a:pt x="99111" y="89781"/>
                  <a:pt x="98465" y="91754"/>
                  <a:pt x="98549" y="93863"/>
                </a:cubicBezTo>
                <a:lnTo>
                  <a:pt x="99048" y="104058"/>
                </a:lnTo>
                <a:cubicBezTo>
                  <a:pt x="99132" y="106167"/>
                  <a:pt x="98528" y="107612"/>
                  <a:pt x="97237" y="108393"/>
                </a:cubicBezTo>
                <a:cubicBezTo>
                  <a:pt x="95945" y="109175"/>
                  <a:pt x="94300" y="109136"/>
                  <a:pt x="92301" y="108276"/>
                </a:cubicBezTo>
                <a:lnTo>
                  <a:pt x="80680" y="102886"/>
                </a:lnTo>
                <a:cubicBezTo>
                  <a:pt x="78681" y="101948"/>
                  <a:pt x="76640" y="101792"/>
                  <a:pt x="74557" y="102417"/>
                </a:cubicBezTo>
                <a:cubicBezTo>
                  <a:pt x="72474" y="103042"/>
                  <a:pt x="70850" y="104331"/>
                  <a:pt x="69684" y="106284"/>
                </a:cubicBezTo>
                <a:lnTo>
                  <a:pt x="63686" y="117065"/>
                </a:lnTo>
                <a:cubicBezTo>
                  <a:pt x="62603" y="118940"/>
                  <a:pt x="61291" y="119916"/>
                  <a:pt x="59750" y="119995"/>
                </a:cubicBezTo>
                <a:cubicBezTo>
                  <a:pt x="58208" y="120073"/>
                  <a:pt x="56772" y="119252"/>
                  <a:pt x="55439" y="117534"/>
                </a:cubicBezTo>
                <a:lnTo>
                  <a:pt x="48691" y="107925"/>
                </a:lnTo>
                <a:cubicBezTo>
                  <a:pt x="47358" y="106128"/>
                  <a:pt x="45609" y="104995"/>
                  <a:pt x="43443" y="104526"/>
                </a:cubicBezTo>
                <a:cubicBezTo>
                  <a:pt x="41277" y="104058"/>
                  <a:pt x="39194" y="104331"/>
                  <a:pt x="37195" y="105347"/>
                </a:cubicBezTo>
                <a:lnTo>
                  <a:pt x="20701" y="114253"/>
                </a:lnTo>
                <a:cubicBezTo>
                  <a:pt x="18785" y="115268"/>
                  <a:pt x="17410" y="115444"/>
                  <a:pt x="16577" y="114780"/>
                </a:cubicBezTo>
                <a:cubicBezTo>
                  <a:pt x="15744" y="114116"/>
                  <a:pt x="15661" y="112768"/>
                  <a:pt x="16327" y="110737"/>
                </a:cubicBezTo>
                <a:lnTo>
                  <a:pt x="23450" y="90347"/>
                </a:lnTo>
                <a:cubicBezTo>
                  <a:pt x="24116" y="88316"/>
                  <a:pt x="23929" y="86539"/>
                  <a:pt x="22888" y="85016"/>
                </a:cubicBezTo>
                <a:cubicBezTo>
                  <a:pt x="21846" y="83492"/>
                  <a:pt x="20201" y="82574"/>
                  <a:pt x="17952" y="82262"/>
                </a:cubicBezTo>
                <a:lnTo>
                  <a:pt x="4082" y="80621"/>
                </a:lnTo>
                <a:cubicBezTo>
                  <a:pt x="1832" y="80309"/>
                  <a:pt x="520" y="79586"/>
                  <a:pt x="145" y="78453"/>
                </a:cubicBezTo>
                <a:cubicBezTo>
                  <a:pt x="-228" y="77321"/>
                  <a:pt x="416" y="76051"/>
                  <a:pt x="2082" y="74645"/>
                </a:cubicBezTo>
                <a:lnTo>
                  <a:pt x="13578" y="65036"/>
                </a:lnTo>
                <a:cubicBezTo>
                  <a:pt x="15244" y="63552"/>
                  <a:pt x="16077" y="61852"/>
                  <a:pt x="16077" y="59938"/>
                </a:cubicBezTo>
                <a:cubicBezTo>
                  <a:pt x="16077" y="58025"/>
                  <a:pt x="15244" y="56364"/>
                  <a:pt x="13578" y="54958"/>
                </a:cubicBezTo>
                <a:lnTo>
                  <a:pt x="2082" y="45349"/>
                </a:lnTo>
                <a:cubicBezTo>
                  <a:pt x="416" y="43865"/>
                  <a:pt x="-249" y="42459"/>
                  <a:pt x="83" y="41131"/>
                </a:cubicBezTo>
                <a:cubicBezTo>
                  <a:pt x="416" y="39803"/>
                  <a:pt x="1666" y="38865"/>
                  <a:pt x="3832" y="38318"/>
                </a:cubicBezTo>
                <a:lnTo>
                  <a:pt x="14078" y="35623"/>
                </a:lnTo>
                <a:cubicBezTo>
                  <a:pt x="16327" y="35076"/>
                  <a:pt x="18139" y="33885"/>
                  <a:pt x="19514" y="32049"/>
                </a:cubicBezTo>
                <a:cubicBezTo>
                  <a:pt x="20888" y="30213"/>
                  <a:pt x="21534" y="28201"/>
                  <a:pt x="21451" y="26014"/>
                </a:cubicBezTo>
                <a:lnTo>
                  <a:pt x="20951" y="15936"/>
                </a:lnTo>
                <a:cubicBezTo>
                  <a:pt x="20867" y="13827"/>
                  <a:pt x="21471" y="12343"/>
                  <a:pt x="22763" y="11483"/>
                </a:cubicBezTo>
                <a:cubicBezTo>
                  <a:pt x="24054" y="10624"/>
                  <a:pt x="25741" y="10624"/>
                  <a:pt x="27823" y="11483"/>
                </a:cubicBezTo>
                <a:lnTo>
                  <a:pt x="38445" y="16054"/>
                </a:lnTo>
                <a:cubicBezTo>
                  <a:pt x="40527" y="16913"/>
                  <a:pt x="42651" y="17010"/>
                  <a:pt x="44817" y="16346"/>
                </a:cubicBezTo>
                <a:cubicBezTo>
                  <a:pt x="46983" y="15682"/>
                  <a:pt x="48649" y="14452"/>
                  <a:pt x="49816" y="12655"/>
                </a:cubicBezTo>
                <a:lnTo>
                  <a:pt x="55938" y="2695"/>
                </a:lnTo>
                <a:cubicBezTo>
                  <a:pt x="57105" y="898"/>
                  <a:pt x="58438" y="0"/>
                  <a:pt x="59937" y="0"/>
                </a:cubicBezTo>
                <a:close/>
              </a:path>
            </a:pathLst>
          </a:custGeom>
          <a:solidFill>
            <a:srgbClr val="BBAC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932" name="Google Shape;932;g19b72a6ce8e_1_362"/>
          <p:cNvSpPr/>
          <p:nvPr/>
        </p:nvSpPr>
        <p:spPr>
          <a:xfrm>
            <a:off x="1330225" y="4031850"/>
            <a:ext cx="855300" cy="645000"/>
          </a:xfrm>
          <a:prstGeom prst="wedgeRoundRectCallout">
            <a:avLst>
              <a:gd name="adj1" fmla="val 66892"/>
              <a:gd name="adj2" fmla="val -19174"/>
              <a:gd name="adj3" fmla="val 0"/>
            </a:avLst>
          </a:prstGeom>
          <a:solidFill>
            <a:srgbClr val="F7F7F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g19b72a6ce8e_1_362"/>
          <p:cNvGrpSpPr/>
          <p:nvPr/>
        </p:nvGrpSpPr>
        <p:grpSpPr>
          <a:xfrm>
            <a:off x="1507662" y="4105414"/>
            <a:ext cx="396454" cy="497850"/>
            <a:chOff x="636025" y="2543906"/>
            <a:chExt cx="1023900" cy="1285769"/>
          </a:xfrm>
        </p:grpSpPr>
        <p:sp>
          <p:nvSpPr>
            <p:cNvPr id="934" name="Google Shape;934;g19b72a6ce8e_1_362"/>
            <p:cNvSpPr/>
            <p:nvPr/>
          </p:nvSpPr>
          <p:spPr>
            <a:xfrm>
              <a:off x="636025" y="2613775"/>
              <a:ext cx="1023900" cy="12159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g19b72a6ce8e_1_362"/>
            <p:cNvSpPr txBox="1"/>
            <p:nvPr/>
          </p:nvSpPr>
          <p:spPr>
            <a:xfrm>
              <a:off x="716594" y="2543906"/>
              <a:ext cx="862800" cy="57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250"/>
                <a:t>Kontrakt</a:t>
              </a:r>
              <a:endParaRPr sz="250"/>
            </a:p>
          </p:txBody>
        </p:sp>
        <p:sp>
          <p:nvSpPr>
            <p:cNvPr id="936" name="Google Shape;936;g19b72a6ce8e_1_362"/>
            <p:cNvSpPr/>
            <p:nvPr/>
          </p:nvSpPr>
          <p:spPr>
            <a:xfrm>
              <a:off x="781982" y="2901813"/>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g19b72a6ce8e_1_362"/>
            <p:cNvSpPr/>
            <p:nvPr/>
          </p:nvSpPr>
          <p:spPr>
            <a:xfrm>
              <a:off x="781982" y="2954238"/>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g19b72a6ce8e_1_362"/>
            <p:cNvSpPr/>
            <p:nvPr/>
          </p:nvSpPr>
          <p:spPr>
            <a:xfrm>
              <a:off x="781982" y="3083238"/>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g19b72a6ce8e_1_362"/>
            <p:cNvSpPr/>
            <p:nvPr/>
          </p:nvSpPr>
          <p:spPr>
            <a:xfrm>
              <a:off x="781982" y="31356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g19b72a6ce8e_1_362"/>
            <p:cNvSpPr/>
            <p:nvPr/>
          </p:nvSpPr>
          <p:spPr>
            <a:xfrm>
              <a:off x="781982" y="32671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g19b72a6ce8e_1_362"/>
            <p:cNvSpPr/>
            <p:nvPr/>
          </p:nvSpPr>
          <p:spPr>
            <a:xfrm>
              <a:off x="781982" y="3332913"/>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g19b72a6ce8e_1_362"/>
            <p:cNvSpPr/>
            <p:nvPr/>
          </p:nvSpPr>
          <p:spPr>
            <a:xfrm>
              <a:off x="781982" y="3466238"/>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g19b72a6ce8e_1_362"/>
          <p:cNvSpPr/>
          <p:nvPr/>
        </p:nvSpPr>
        <p:spPr>
          <a:xfrm rot="1244551">
            <a:off x="1824633" y="4083141"/>
            <a:ext cx="204987" cy="218577"/>
          </a:xfrm>
          <a:custGeom>
            <a:avLst/>
            <a:gdLst/>
            <a:ahLst/>
            <a:cxnLst/>
            <a:rect l="l" t="t" r="r" b="b"/>
            <a:pathLst>
              <a:path w="120000" h="120000" extrusionOk="0">
                <a:moveTo>
                  <a:pt x="53314" y="73122"/>
                </a:moveTo>
                <a:lnTo>
                  <a:pt x="53314" y="86246"/>
                </a:lnTo>
                <a:lnTo>
                  <a:pt x="59937" y="86246"/>
                </a:lnTo>
                <a:cubicBezTo>
                  <a:pt x="63852" y="86246"/>
                  <a:pt x="66102" y="86246"/>
                  <a:pt x="66685" y="86246"/>
                </a:cubicBezTo>
                <a:lnTo>
                  <a:pt x="66685" y="73122"/>
                </a:lnTo>
                <a:close/>
                <a:moveTo>
                  <a:pt x="53314" y="33748"/>
                </a:moveTo>
                <a:lnTo>
                  <a:pt x="53314" y="66208"/>
                </a:lnTo>
                <a:lnTo>
                  <a:pt x="59937" y="66208"/>
                </a:lnTo>
                <a:cubicBezTo>
                  <a:pt x="63852" y="66208"/>
                  <a:pt x="66102" y="66208"/>
                  <a:pt x="66685" y="66208"/>
                </a:cubicBezTo>
                <a:lnTo>
                  <a:pt x="66685" y="33748"/>
                </a:lnTo>
                <a:close/>
                <a:moveTo>
                  <a:pt x="59937" y="0"/>
                </a:moveTo>
                <a:cubicBezTo>
                  <a:pt x="61437" y="0"/>
                  <a:pt x="62769" y="937"/>
                  <a:pt x="63936" y="2812"/>
                </a:cubicBezTo>
                <a:lnTo>
                  <a:pt x="70434" y="13710"/>
                </a:lnTo>
                <a:cubicBezTo>
                  <a:pt x="71683" y="15507"/>
                  <a:pt x="73328" y="16659"/>
                  <a:pt x="75369" y="17167"/>
                </a:cubicBezTo>
                <a:cubicBezTo>
                  <a:pt x="77410" y="17675"/>
                  <a:pt x="79389" y="17382"/>
                  <a:pt x="81305" y="16288"/>
                </a:cubicBezTo>
                <a:lnTo>
                  <a:pt x="99298" y="5859"/>
                </a:lnTo>
                <a:cubicBezTo>
                  <a:pt x="101298" y="4843"/>
                  <a:pt x="102672" y="4628"/>
                  <a:pt x="103422" y="5214"/>
                </a:cubicBezTo>
                <a:cubicBezTo>
                  <a:pt x="104172" y="5800"/>
                  <a:pt x="104172" y="7109"/>
                  <a:pt x="103422" y="9140"/>
                </a:cubicBezTo>
                <a:lnTo>
                  <a:pt x="95425" y="30233"/>
                </a:lnTo>
                <a:cubicBezTo>
                  <a:pt x="94675" y="32264"/>
                  <a:pt x="94800" y="34022"/>
                  <a:pt x="95800" y="35506"/>
                </a:cubicBezTo>
                <a:cubicBezTo>
                  <a:pt x="96799" y="36990"/>
                  <a:pt x="98424" y="37889"/>
                  <a:pt x="100673" y="38201"/>
                </a:cubicBezTo>
                <a:lnTo>
                  <a:pt x="115918" y="39490"/>
                </a:lnTo>
                <a:cubicBezTo>
                  <a:pt x="118167" y="39724"/>
                  <a:pt x="119479" y="40389"/>
                  <a:pt x="119854" y="41482"/>
                </a:cubicBezTo>
                <a:cubicBezTo>
                  <a:pt x="120229" y="42576"/>
                  <a:pt x="119583" y="43826"/>
                  <a:pt x="117917" y="45232"/>
                </a:cubicBezTo>
                <a:lnTo>
                  <a:pt x="106421" y="54958"/>
                </a:lnTo>
                <a:cubicBezTo>
                  <a:pt x="104755" y="56364"/>
                  <a:pt x="103922" y="58025"/>
                  <a:pt x="103922" y="59938"/>
                </a:cubicBezTo>
                <a:cubicBezTo>
                  <a:pt x="103922" y="61852"/>
                  <a:pt x="104755" y="63552"/>
                  <a:pt x="106421" y="65036"/>
                </a:cubicBezTo>
                <a:lnTo>
                  <a:pt x="112169" y="69840"/>
                </a:lnTo>
                <a:cubicBezTo>
                  <a:pt x="115501" y="72653"/>
                  <a:pt x="117417" y="74254"/>
                  <a:pt x="117917" y="74645"/>
                </a:cubicBezTo>
                <a:cubicBezTo>
                  <a:pt x="119583" y="76129"/>
                  <a:pt x="120249" y="77535"/>
                  <a:pt x="119916" y="78863"/>
                </a:cubicBezTo>
                <a:cubicBezTo>
                  <a:pt x="119583" y="80192"/>
                  <a:pt x="118333" y="81129"/>
                  <a:pt x="116168" y="81676"/>
                </a:cubicBezTo>
                <a:lnTo>
                  <a:pt x="105796" y="84254"/>
                </a:lnTo>
                <a:cubicBezTo>
                  <a:pt x="103630" y="84879"/>
                  <a:pt x="101860" y="86109"/>
                  <a:pt x="100486" y="87945"/>
                </a:cubicBezTo>
                <a:cubicBezTo>
                  <a:pt x="99111" y="89781"/>
                  <a:pt x="98465" y="91754"/>
                  <a:pt x="98549" y="93863"/>
                </a:cubicBezTo>
                <a:lnTo>
                  <a:pt x="99048" y="104058"/>
                </a:lnTo>
                <a:cubicBezTo>
                  <a:pt x="99132" y="106167"/>
                  <a:pt x="98528" y="107612"/>
                  <a:pt x="97237" y="108393"/>
                </a:cubicBezTo>
                <a:cubicBezTo>
                  <a:pt x="95945" y="109175"/>
                  <a:pt x="94300" y="109136"/>
                  <a:pt x="92301" y="108276"/>
                </a:cubicBezTo>
                <a:lnTo>
                  <a:pt x="80680" y="102886"/>
                </a:lnTo>
                <a:cubicBezTo>
                  <a:pt x="78681" y="101948"/>
                  <a:pt x="76640" y="101792"/>
                  <a:pt x="74557" y="102417"/>
                </a:cubicBezTo>
                <a:cubicBezTo>
                  <a:pt x="72474" y="103042"/>
                  <a:pt x="70850" y="104331"/>
                  <a:pt x="69684" y="106284"/>
                </a:cubicBezTo>
                <a:lnTo>
                  <a:pt x="63686" y="117065"/>
                </a:lnTo>
                <a:cubicBezTo>
                  <a:pt x="62603" y="118940"/>
                  <a:pt x="61291" y="119916"/>
                  <a:pt x="59750" y="119995"/>
                </a:cubicBezTo>
                <a:cubicBezTo>
                  <a:pt x="58208" y="120073"/>
                  <a:pt x="56772" y="119252"/>
                  <a:pt x="55439" y="117534"/>
                </a:cubicBezTo>
                <a:lnTo>
                  <a:pt x="48691" y="107925"/>
                </a:lnTo>
                <a:cubicBezTo>
                  <a:pt x="47358" y="106128"/>
                  <a:pt x="45609" y="104995"/>
                  <a:pt x="43443" y="104526"/>
                </a:cubicBezTo>
                <a:cubicBezTo>
                  <a:pt x="41277" y="104058"/>
                  <a:pt x="39194" y="104331"/>
                  <a:pt x="37195" y="105347"/>
                </a:cubicBezTo>
                <a:lnTo>
                  <a:pt x="20701" y="114253"/>
                </a:lnTo>
                <a:cubicBezTo>
                  <a:pt x="18785" y="115268"/>
                  <a:pt x="17410" y="115444"/>
                  <a:pt x="16577" y="114780"/>
                </a:cubicBezTo>
                <a:cubicBezTo>
                  <a:pt x="15744" y="114116"/>
                  <a:pt x="15661" y="112768"/>
                  <a:pt x="16327" y="110737"/>
                </a:cubicBezTo>
                <a:lnTo>
                  <a:pt x="23450" y="90347"/>
                </a:lnTo>
                <a:cubicBezTo>
                  <a:pt x="24116" y="88316"/>
                  <a:pt x="23929" y="86539"/>
                  <a:pt x="22888" y="85016"/>
                </a:cubicBezTo>
                <a:cubicBezTo>
                  <a:pt x="21846" y="83492"/>
                  <a:pt x="20201" y="82574"/>
                  <a:pt x="17952" y="82262"/>
                </a:cubicBezTo>
                <a:lnTo>
                  <a:pt x="4082" y="80621"/>
                </a:lnTo>
                <a:cubicBezTo>
                  <a:pt x="1832" y="80309"/>
                  <a:pt x="520" y="79586"/>
                  <a:pt x="145" y="78453"/>
                </a:cubicBezTo>
                <a:cubicBezTo>
                  <a:pt x="-228" y="77321"/>
                  <a:pt x="416" y="76051"/>
                  <a:pt x="2082" y="74645"/>
                </a:cubicBezTo>
                <a:lnTo>
                  <a:pt x="13578" y="65036"/>
                </a:lnTo>
                <a:cubicBezTo>
                  <a:pt x="15244" y="63552"/>
                  <a:pt x="16077" y="61852"/>
                  <a:pt x="16077" y="59938"/>
                </a:cubicBezTo>
                <a:cubicBezTo>
                  <a:pt x="16077" y="58025"/>
                  <a:pt x="15244" y="56364"/>
                  <a:pt x="13578" y="54958"/>
                </a:cubicBezTo>
                <a:lnTo>
                  <a:pt x="2082" y="45349"/>
                </a:lnTo>
                <a:cubicBezTo>
                  <a:pt x="416" y="43865"/>
                  <a:pt x="-249" y="42459"/>
                  <a:pt x="83" y="41131"/>
                </a:cubicBezTo>
                <a:cubicBezTo>
                  <a:pt x="416" y="39803"/>
                  <a:pt x="1666" y="38865"/>
                  <a:pt x="3832" y="38318"/>
                </a:cubicBezTo>
                <a:lnTo>
                  <a:pt x="14078" y="35623"/>
                </a:lnTo>
                <a:cubicBezTo>
                  <a:pt x="16327" y="35076"/>
                  <a:pt x="18139" y="33885"/>
                  <a:pt x="19514" y="32049"/>
                </a:cubicBezTo>
                <a:cubicBezTo>
                  <a:pt x="20888" y="30213"/>
                  <a:pt x="21534" y="28201"/>
                  <a:pt x="21451" y="26014"/>
                </a:cubicBezTo>
                <a:lnTo>
                  <a:pt x="20951" y="15936"/>
                </a:lnTo>
                <a:cubicBezTo>
                  <a:pt x="20867" y="13827"/>
                  <a:pt x="21471" y="12343"/>
                  <a:pt x="22763" y="11483"/>
                </a:cubicBezTo>
                <a:cubicBezTo>
                  <a:pt x="24054" y="10624"/>
                  <a:pt x="25741" y="10624"/>
                  <a:pt x="27823" y="11483"/>
                </a:cubicBezTo>
                <a:lnTo>
                  <a:pt x="38445" y="16054"/>
                </a:lnTo>
                <a:cubicBezTo>
                  <a:pt x="40527" y="16913"/>
                  <a:pt x="42651" y="17010"/>
                  <a:pt x="44817" y="16346"/>
                </a:cubicBezTo>
                <a:cubicBezTo>
                  <a:pt x="46983" y="15682"/>
                  <a:pt x="48649" y="14452"/>
                  <a:pt x="49816" y="12655"/>
                </a:cubicBezTo>
                <a:lnTo>
                  <a:pt x="55938" y="2695"/>
                </a:lnTo>
                <a:cubicBezTo>
                  <a:pt x="57105" y="898"/>
                  <a:pt x="58438" y="0"/>
                  <a:pt x="59937" y="0"/>
                </a:cubicBezTo>
                <a:close/>
              </a:path>
            </a:pathLst>
          </a:custGeom>
          <a:solidFill>
            <a:srgbClr val="BBAC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pic>
        <p:nvPicPr>
          <p:cNvPr id="944" name="Google Shape;944;g19b72a6ce8e_1_362"/>
          <p:cNvPicPr preferRelativeResize="0"/>
          <p:nvPr/>
        </p:nvPicPr>
        <p:blipFill>
          <a:blip r:embed="rId6">
            <a:alphaModFix/>
          </a:blip>
          <a:stretch>
            <a:fillRect/>
          </a:stretch>
        </p:blipFill>
        <p:spPr>
          <a:xfrm>
            <a:off x="2345551" y="2225414"/>
            <a:ext cx="1225696" cy="8444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949"/>
        <p:cNvGrpSpPr/>
        <p:nvPr/>
      </p:nvGrpSpPr>
      <p:grpSpPr>
        <a:xfrm>
          <a:off x="0" y="0"/>
          <a:ext cx="0" cy="0"/>
          <a:chOff x="0" y="0"/>
          <a:chExt cx="0" cy="0"/>
        </a:xfrm>
      </p:grpSpPr>
      <p:sp>
        <p:nvSpPr>
          <p:cNvPr id="950" name="Google Shape;950;g18d8d9eb39c_0_21"/>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Informasjon om oppdrag knyttet til disputas</a:t>
            </a:r>
            <a:endParaRPr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955"/>
        <p:cNvGrpSpPr/>
        <p:nvPr/>
      </p:nvGrpSpPr>
      <p:grpSpPr>
        <a:xfrm>
          <a:off x="0" y="0"/>
          <a:ext cx="0" cy="0"/>
          <a:chOff x="0" y="0"/>
          <a:chExt cx="0" cy="0"/>
        </a:xfrm>
      </p:grpSpPr>
      <p:sp>
        <p:nvSpPr>
          <p:cNvPr id="956" name="Google Shape;956;g19b72a6ce8e_1_510"/>
          <p:cNvSpPr txBox="1"/>
          <p:nvPr/>
        </p:nvSpPr>
        <p:spPr>
          <a:xfrm>
            <a:off x="246774" y="192850"/>
            <a:ext cx="7190700" cy="48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Bestilling av kontrakt knyttet til disputas</a:t>
            </a:r>
            <a:endParaRPr sz="2700">
              <a:solidFill>
                <a:schemeClr val="dk2"/>
              </a:solidFill>
            </a:endParaRPr>
          </a:p>
        </p:txBody>
      </p:sp>
      <p:sp>
        <p:nvSpPr>
          <p:cNvPr id="957" name="Google Shape;957;g19b72a6ce8e_1_510"/>
          <p:cNvSpPr/>
          <p:nvPr/>
        </p:nvSpPr>
        <p:spPr>
          <a:xfrm>
            <a:off x="1652350" y="1567200"/>
            <a:ext cx="1026300" cy="32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g19b72a6ce8e_1_510"/>
          <p:cNvSpPr/>
          <p:nvPr/>
        </p:nvSpPr>
        <p:spPr>
          <a:xfrm>
            <a:off x="4888325" y="1760750"/>
            <a:ext cx="33216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g19b72a6ce8e_1_510"/>
          <p:cNvSpPr/>
          <p:nvPr/>
        </p:nvSpPr>
        <p:spPr>
          <a:xfrm>
            <a:off x="1141275" y="1760700"/>
            <a:ext cx="33111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g19b72a6ce8e_1_510"/>
          <p:cNvSpPr txBox="1"/>
          <p:nvPr/>
        </p:nvSpPr>
        <p:spPr>
          <a:xfrm>
            <a:off x="1448450" y="1719175"/>
            <a:ext cx="3041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Behovshaver kontrakt bestiller kontrakt for bedømmelse av doktorgradsavhandling</a:t>
            </a:r>
            <a:endParaRPr sz="1100" b="1"/>
          </a:p>
        </p:txBody>
      </p:sp>
      <p:grpSp>
        <p:nvGrpSpPr>
          <p:cNvPr id="961" name="Google Shape;961;g19b72a6ce8e_1_510"/>
          <p:cNvGrpSpPr/>
          <p:nvPr/>
        </p:nvGrpSpPr>
        <p:grpSpPr>
          <a:xfrm>
            <a:off x="1074705" y="1715377"/>
            <a:ext cx="212340" cy="205747"/>
            <a:chOff x="516854" y="366875"/>
            <a:chExt cx="720000" cy="720000"/>
          </a:xfrm>
        </p:grpSpPr>
        <p:sp>
          <p:nvSpPr>
            <p:cNvPr id="962" name="Google Shape;962;g19b72a6ce8e_1_510"/>
            <p:cNvSpPr/>
            <p:nvPr/>
          </p:nvSpPr>
          <p:spPr>
            <a:xfrm>
              <a:off x="516854"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963" name="Google Shape;963;g19b72a6ce8e_1_510"/>
            <p:cNvSpPr/>
            <p:nvPr/>
          </p:nvSpPr>
          <p:spPr>
            <a:xfrm>
              <a:off x="756502" y="571393"/>
              <a:ext cx="238200" cy="318300"/>
            </a:xfrm>
            <a:custGeom>
              <a:avLst/>
              <a:gdLst/>
              <a:ahLst/>
              <a:cxnLst/>
              <a:rect l="l" t="t" r="r" b="b"/>
              <a:pathLst>
                <a:path w="120000" h="120000" extrusionOk="0">
                  <a:moveTo>
                    <a:pt x="61520" y="0"/>
                  </a:moveTo>
                  <a:lnTo>
                    <a:pt x="86996" y="0"/>
                  </a:lnTo>
                  <a:cubicBezTo>
                    <a:pt x="86707" y="4697"/>
                    <a:pt x="86417" y="10189"/>
                    <a:pt x="86127" y="16476"/>
                  </a:cubicBezTo>
                  <a:cubicBezTo>
                    <a:pt x="85838" y="22764"/>
                    <a:pt x="85693" y="28401"/>
                    <a:pt x="85693" y="33387"/>
                  </a:cubicBezTo>
                  <a:lnTo>
                    <a:pt x="85693" y="96910"/>
                  </a:lnTo>
                  <a:cubicBezTo>
                    <a:pt x="85693" y="99512"/>
                    <a:pt x="86441" y="101770"/>
                    <a:pt x="87937" y="103685"/>
                  </a:cubicBezTo>
                  <a:cubicBezTo>
                    <a:pt x="89433" y="105600"/>
                    <a:pt x="91580" y="107064"/>
                    <a:pt x="94378" y="108075"/>
                  </a:cubicBezTo>
                  <a:cubicBezTo>
                    <a:pt x="96887" y="108943"/>
                    <a:pt x="101085" y="109737"/>
                    <a:pt x="106972" y="110460"/>
                  </a:cubicBezTo>
                  <a:cubicBezTo>
                    <a:pt x="112858" y="111183"/>
                    <a:pt x="117201" y="111617"/>
                    <a:pt x="119999" y="111761"/>
                  </a:cubicBezTo>
                  <a:lnTo>
                    <a:pt x="119999" y="120000"/>
                  </a:lnTo>
                  <a:lnTo>
                    <a:pt x="579" y="120000"/>
                  </a:lnTo>
                  <a:lnTo>
                    <a:pt x="579" y="111761"/>
                  </a:lnTo>
                  <a:cubicBezTo>
                    <a:pt x="3474" y="111617"/>
                    <a:pt x="8082" y="111255"/>
                    <a:pt x="14402" y="110677"/>
                  </a:cubicBezTo>
                  <a:cubicBezTo>
                    <a:pt x="20723" y="110099"/>
                    <a:pt x="25042" y="109521"/>
                    <a:pt x="27358" y="108943"/>
                  </a:cubicBezTo>
                  <a:cubicBezTo>
                    <a:pt x="30253" y="108220"/>
                    <a:pt x="32521" y="106991"/>
                    <a:pt x="34161" y="105257"/>
                  </a:cubicBezTo>
                  <a:cubicBezTo>
                    <a:pt x="35802" y="103523"/>
                    <a:pt x="36622" y="101138"/>
                    <a:pt x="36622" y="98103"/>
                  </a:cubicBezTo>
                  <a:lnTo>
                    <a:pt x="36622" y="29376"/>
                  </a:lnTo>
                  <a:lnTo>
                    <a:pt x="0" y="29376"/>
                  </a:lnTo>
                  <a:lnTo>
                    <a:pt x="0" y="19078"/>
                  </a:lnTo>
                  <a:lnTo>
                    <a:pt x="7961" y="19078"/>
                  </a:lnTo>
                  <a:cubicBezTo>
                    <a:pt x="16357" y="19078"/>
                    <a:pt x="23618" y="18392"/>
                    <a:pt x="29746" y="17018"/>
                  </a:cubicBezTo>
                  <a:cubicBezTo>
                    <a:pt x="35874" y="15646"/>
                    <a:pt x="40965" y="13983"/>
                    <a:pt x="45018" y="12032"/>
                  </a:cubicBezTo>
                  <a:cubicBezTo>
                    <a:pt x="49167" y="10009"/>
                    <a:pt x="52569" y="7913"/>
                    <a:pt x="55223" y="5745"/>
                  </a:cubicBezTo>
                  <a:cubicBezTo>
                    <a:pt x="57876" y="3577"/>
                    <a:pt x="59975" y="1662"/>
                    <a:pt x="6152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sp>
        <p:nvSpPr>
          <p:cNvPr id="964" name="Google Shape;964;g19b72a6ce8e_1_510"/>
          <p:cNvSpPr txBox="1"/>
          <p:nvPr/>
        </p:nvSpPr>
        <p:spPr>
          <a:xfrm>
            <a:off x="5229400" y="1719175"/>
            <a:ext cx="3132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Koordinator kontrakt oppretter kontrakt basert på bestillingen</a:t>
            </a:r>
            <a:endParaRPr sz="1100" b="1"/>
          </a:p>
        </p:txBody>
      </p:sp>
      <p:sp>
        <p:nvSpPr>
          <p:cNvPr id="965" name="Google Shape;965;g19b72a6ce8e_1_510"/>
          <p:cNvSpPr/>
          <p:nvPr/>
        </p:nvSpPr>
        <p:spPr>
          <a:xfrm>
            <a:off x="1141275" y="3463850"/>
            <a:ext cx="33006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g19b72a6ce8e_1_510"/>
          <p:cNvSpPr txBox="1"/>
          <p:nvPr/>
        </p:nvSpPr>
        <p:spPr>
          <a:xfrm>
            <a:off x="1561604" y="3420975"/>
            <a:ext cx="2833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Behovshaver kontrakt bestiller kontrakt for disputering</a:t>
            </a:r>
            <a:endParaRPr sz="1000" b="1">
              <a:solidFill>
                <a:schemeClr val="dk1"/>
              </a:solidFill>
            </a:endParaRPr>
          </a:p>
        </p:txBody>
      </p:sp>
      <p:sp>
        <p:nvSpPr>
          <p:cNvPr id="967" name="Google Shape;967;g19b72a6ce8e_1_510"/>
          <p:cNvSpPr/>
          <p:nvPr/>
        </p:nvSpPr>
        <p:spPr>
          <a:xfrm>
            <a:off x="4898678" y="3463855"/>
            <a:ext cx="33111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g19b72a6ce8e_1_510"/>
          <p:cNvSpPr txBox="1"/>
          <p:nvPr/>
        </p:nvSpPr>
        <p:spPr>
          <a:xfrm>
            <a:off x="5270475" y="3420975"/>
            <a:ext cx="2891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Koordinator kontrakt oppretter kontrakt og velger personens arbeidsoppgave</a:t>
            </a:r>
            <a:endParaRPr sz="1100" b="1">
              <a:solidFill>
                <a:schemeClr val="dk1"/>
              </a:solidFill>
            </a:endParaRPr>
          </a:p>
        </p:txBody>
      </p:sp>
      <p:grpSp>
        <p:nvGrpSpPr>
          <p:cNvPr id="969" name="Google Shape;969;g19b72a6ce8e_1_510"/>
          <p:cNvGrpSpPr/>
          <p:nvPr/>
        </p:nvGrpSpPr>
        <p:grpSpPr>
          <a:xfrm>
            <a:off x="1306728" y="2381755"/>
            <a:ext cx="554063" cy="554063"/>
            <a:chOff x="3232431" y="1800535"/>
            <a:chExt cx="816600" cy="816600"/>
          </a:xfrm>
        </p:grpSpPr>
        <p:sp>
          <p:nvSpPr>
            <p:cNvPr id="970" name="Google Shape;970;g19b72a6ce8e_1_510"/>
            <p:cNvSpPr/>
            <p:nvPr/>
          </p:nvSpPr>
          <p:spPr>
            <a:xfrm>
              <a:off x="3232431" y="18005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1" name="Google Shape;971;g19b72a6ce8e_1_510"/>
            <p:cNvPicPr preferRelativeResize="0"/>
            <p:nvPr/>
          </p:nvPicPr>
          <p:blipFill rotWithShape="1">
            <a:blip r:embed="rId3">
              <a:alphaModFix/>
            </a:blip>
            <a:srcRect/>
            <a:stretch/>
          </p:blipFill>
          <p:spPr>
            <a:xfrm>
              <a:off x="3317860" y="1859895"/>
              <a:ext cx="645852" cy="657343"/>
            </a:xfrm>
            <a:prstGeom prst="rect">
              <a:avLst/>
            </a:prstGeom>
            <a:noFill/>
            <a:ln>
              <a:noFill/>
            </a:ln>
          </p:spPr>
        </p:pic>
      </p:grpSp>
      <p:sp>
        <p:nvSpPr>
          <p:cNvPr id="972" name="Google Shape;972;g19b72a6ce8e_1_510"/>
          <p:cNvSpPr txBox="1"/>
          <p:nvPr/>
        </p:nvSpPr>
        <p:spPr>
          <a:xfrm>
            <a:off x="406525" y="869225"/>
            <a:ext cx="7422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o-NO" sz="1350"/>
              <a:t>Prosessen med å bestille kontrakt til disputas skiller seg ikke betydelig fra ordinær kontrakt, men prosessen er todelt. Kostnadsgodkjenner vil kontrollere kontraktene etter standard rutine.</a:t>
            </a:r>
            <a:endParaRPr sz="1350" b="0" i="0" u="none" strike="noStrike" cap="none">
              <a:solidFill>
                <a:srgbClr val="000000"/>
              </a:solidFill>
              <a:latin typeface="Arial"/>
              <a:ea typeface="Arial"/>
              <a:cs typeface="Arial"/>
              <a:sym typeface="Arial"/>
            </a:endParaRPr>
          </a:p>
        </p:txBody>
      </p:sp>
      <p:grpSp>
        <p:nvGrpSpPr>
          <p:cNvPr id="973" name="Google Shape;973;g19b72a6ce8e_1_510"/>
          <p:cNvGrpSpPr/>
          <p:nvPr/>
        </p:nvGrpSpPr>
        <p:grpSpPr>
          <a:xfrm>
            <a:off x="5817699" y="2403188"/>
            <a:ext cx="554063" cy="554063"/>
            <a:chOff x="5190464" y="1783722"/>
            <a:chExt cx="816600" cy="816600"/>
          </a:xfrm>
        </p:grpSpPr>
        <p:sp>
          <p:nvSpPr>
            <p:cNvPr id="974" name="Google Shape;974;g19b72a6ce8e_1_510"/>
            <p:cNvSpPr/>
            <p:nvPr/>
          </p:nvSpPr>
          <p:spPr>
            <a:xfrm>
              <a:off x="5190464" y="178372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5" name="Google Shape;975;g19b72a6ce8e_1_510"/>
            <p:cNvPicPr preferRelativeResize="0"/>
            <p:nvPr/>
          </p:nvPicPr>
          <p:blipFill rotWithShape="1">
            <a:blip r:embed="rId4">
              <a:alphaModFix/>
            </a:blip>
            <a:srcRect/>
            <a:stretch/>
          </p:blipFill>
          <p:spPr>
            <a:xfrm>
              <a:off x="5275898" y="1846516"/>
              <a:ext cx="645842" cy="657376"/>
            </a:xfrm>
            <a:prstGeom prst="rect">
              <a:avLst/>
            </a:prstGeom>
            <a:noFill/>
            <a:ln>
              <a:noFill/>
            </a:ln>
          </p:spPr>
        </p:pic>
      </p:grpSp>
      <p:sp>
        <p:nvSpPr>
          <p:cNvPr id="976" name="Google Shape;976;g19b72a6ce8e_1_510"/>
          <p:cNvSpPr txBox="1"/>
          <p:nvPr/>
        </p:nvSpPr>
        <p:spPr>
          <a:xfrm rot="-5400000">
            <a:off x="40150" y="2291591"/>
            <a:ext cx="12144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1300" b="1">
                <a:solidFill>
                  <a:schemeClr val="accent2"/>
                </a:solidFill>
              </a:rPr>
              <a:t>Bedømmelse</a:t>
            </a:r>
            <a:endParaRPr sz="1300" b="1">
              <a:solidFill>
                <a:schemeClr val="accent2"/>
              </a:solidFill>
            </a:endParaRPr>
          </a:p>
        </p:txBody>
      </p:sp>
      <p:sp>
        <p:nvSpPr>
          <p:cNvPr id="977" name="Google Shape;977;g19b72a6ce8e_1_510"/>
          <p:cNvSpPr txBox="1"/>
          <p:nvPr/>
        </p:nvSpPr>
        <p:spPr>
          <a:xfrm rot="-5400000">
            <a:off x="40150" y="3994700"/>
            <a:ext cx="12144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1300" b="1">
                <a:solidFill>
                  <a:schemeClr val="accent2"/>
                </a:solidFill>
              </a:rPr>
              <a:t>Disputering</a:t>
            </a:r>
            <a:endParaRPr sz="1300" b="1">
              <a:solidFill>
                <a:schemeClr val="accent2"/>
              </a:solidFill>
            </a:endParaRPr>
          </a:p>
        </p:txBody>
      </p:sp>
      <p:pic>
        <p:nvPicPr>
          <p:cNvPr id="978" name="Google Shape;978;g19b72a6ce8e_1_510"/>
          <p:cNvPicPr preferRelativeResize="0"/>
          <p:nvPr/>
        </p:nvPicPr>
        <p:blipFill rotWithShape="1">
          <a:blip r:embed="rId5">
            <a:alphaModFix/>
          </a:blip>
          <a:srcRect l="1560" r="3840"/>
          <a:stretch/>
        </p:blipFill>
        <p:spPr>
          <a:xfrm>
            <a:off x="2047249" y="2240125"/>
            <a:ext cx="1860044" cy="880200"/>
          </a:xfrm>
          <a:prstGeom prst="rect">
            <a:avLst/>
          </a:prstGeom>
          <a:noFill/>
          <a:ln>
            <a:noFill/>
          </a:ln>
          <a:effectLst>
            <a:outerShdw blurRad="57150" dist="19050" dir="5400000" algn="bl" rotWithShape="0">
              <a:srgbClr val="000000">
                <a:alpha val="50000"/>
              </a:srgbClr>
            </a:outerShdw>
          </a:effectLst>
        </p:spPr>
      </p:pic>
      <p:grpSp>
        <p:nvGrpSpPr>
          <p:cNvPr id="979" name="Google Shape;979;g19b72a6ce8e_1_510"/>
          <p:cNvGrpSpPr/>
          <p:nvPr/>
        </p:nvGrpSpPr>
        <p:grpSpPr>
          <a:xfrm>
            <a:off x="1372253" y="4054705"/>
            <a:ext cx="554063" cy="554063"/>
            <a:chOff x="3232431" y="1800535"/>
            <a:chExt cx="816600" cy="816600"/>
          </a:xfrm>
        </p:grpSpPr>
        <p:sp>
          <p:nvSpPr>
            <p:cNvPr id="980" name="Google Shape;980;g19b72a6ce8e_1_510"/>
            <p:cNvSpPr/>
            <p:nvPr/>
          </p:nvSpPr>
          <p:spPr>
            <a:xfrm>
              <a:off x="3232431" y="18005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1" name="Google Shape;981;g19b72a6ce8e_1_510"/>
            <p:cNvPicPr preferRelativeResize="0"/>
            <p:nvPr/>
          </p:nvPicPr>
          <p:blipFill rotWithShape="1">
            <a:blip r:embed="rId3">
              <a:alphaModFix/>
            </a:blip>
            <a:srcRect/>
            <a:stretch/>
          </p:blipFill>
          <p:spPr>
            <a:xfrm>
              <a:off x="3317860" y="1859895"/>
              <a:ext cx="645852" cy="657343"/>
            </a:xfrm>
            <a:prstGeom prst="rect">
              <a:avLst/>
            </a:prstGeom>
            <a:noFill/>
            <a:ln>
              <a:noFill/>
            </a:ln>
          </p:spPr>
        </p:pic>
      </p:grpSp>
      <p:pic>
        <p:nvPicPr>
          <p:cNvPr id="982" name="Google Shape;982;g19b72a6ce8e_1_510"/>
          <p:cNvPicPr preferRelativeResize="0"/>
          <p:nvPr/>
        </p:nvPicPr>
        <p:blipFill rotWithShape="1">
          <a:blip r:embed="rId5">
            <a:alphaModFix/>
          </a:blip>
          <a:srcRect l="1560" r="3840"/>
          <a:stretch/>
        </p:blipFill>
        <p:spPr>
          <a:xfrm>
            <a:off x="2112774" y="3913075"/>
            <a:ext cx="1860044" cy="880200"/>
          </a:xfrm>
          <a:prstGeom prst="rect">
            <a:avLst/>
          </a:prstGeom>
          <a:noFill/>
          <a:ln>
            <a:noFill/>
          </a:ln>
          <a:effectLst>
            <a:outerShdw blurRad="57150" dist="19050" dir="5400000" algn="bl" rotWithShape="0">
              <a:srgbClr val="000000">
                <a:alpha val="50000"/>
              </a:srgbClr>
            </a:outerShdw>
          </a:effectLst>
        </p:spPr>
      </p:pic>
      <p:grpSp>
        <p:nvGrpSpPr>
          <p:cNvPr id="983" name="Google Shape;983;g19b72a6ce8e_1_510"/>
          <p:cNvGrpSpPr/>
          <p:nvPr/>
        </p:nvGrpSpPr>
        <p:grpSpPr>
          <a:xfrm>
            <a:off x="4821694" y="1714480"/>
            <a:ext cx="216073" cy="209364"/>
            <a:chOff x="1979085" y="366875"/>
            <a:chExt cx="720000" cy="720000"/>
          </a:xfrm>
        </p:grpSpPr>
        <p:sp>
          <p:nvSpPr>
            <p:cNvPr id="984" name="Google Shape;984;g19b72a6ce8e_1_510"/>
            <p:cNvSpPr/>
            <p:nvPr/>
          </p:nvSpPr>
          <p:spPr>
            <a:xfrm>
              <a:off x="1979085" y="366875"/>
              <a:ext cx="720000" cy="720000"/>
            </a:xfrm>
            <a:prstGeom prst="ellipse">
              <a:avLst/>
            </a:prstGeom>
            <a:solidFill>
              <a:srgbClr val="014693"/>
            </a:solidFill>
            <a:ln w="28575" cap="flat" cmpd="sng">
              <a:solidFill>
                <a:srgbClr val="0146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985" name="Google Shape;985;g19b72a6ce8e_1_510"/>
            <p:cNvSpPr/>
            <p:nvPr/>
          </p:nvSpPr>
          <p:spPr>
            <a:xfrm>
              <a:off x="2183279" y="567476"/>
              <a:ext cx="311700" cy="318900"/>
            </a:xfrm>
            <a:custGeom>
              <a:avLst/>
              <a:gdLst/>
              <a:ahLst/>
              <a:cxnLst/>
              <a:rect l="l" t="t" r="r" b="b"/>
              <a:pathLst>
                <a:path w="120000" h="120000" extrusionOk="0">
                  <a:moveTo>
                    <a:pt x="55350" y="0"/>
                  </a:moveTo>
                  <a:cubicBezTo>
                    <a:pt x="72767" y="0"/>
                    <a:pt x="86845" y="2921"/>
                    <a:pt x="97583" y="8764"/>
                  </a:cubicBezTo>
                  <a:cubicBezTo>
                    <a:pt x="108321" y="14608"/>
                    <a:pt x="113690" y="24021"/>
                    <a:pt x="113690" y="37006"/>
                  </a:cubicBezTo>
                  <a:cubicBezTo>
                    <a:pt x="113690" y="43715"/>
                    <a:pt x="112269" y="49125"/>
                    <a:pt x="109428" y="53237"/>
                  </a:cubicBezTo>
                  <a:cubicBezTo>
                    <a:pt x="106586" y="57348"/>
                    <a:pt x="102398" y="60955"/>
                    <a:pt x="96863" y="64057"/>
                  </a:cubicBezTo>
                  <a:cubicBezTo>
                    <a:pt x="91918" y="66871"/>
                    <a:pt x="86438" y="69179"/>
                    <a:pt x="80424" y="70982"/>
                  </a:cubicBezTo>
                  <a:cubicBezTo>
                    <a:pt x="74409" y="72786"/>
                    <a:pt x="67970" y="74517"/>
                    <a:pt x="61107" y="76176"/>
                  </a:cubicBezTo>
                  <a:cubicBezTo>
                    <a:pt x="53800" y="77980"/>
                    <a:pt x="47435" y="79892"/>
                    <a:pt x="42011" y="81911"/>
                  </a:cubicBezTo>
                  <a:cubicBezTo>
                    <a:pt x="36586" y="83931"/>
                    <a:pt x="31771" y="86348"/>
                    <a:pt x="27564" y="89161"/>
                  </a:cubicBezTo>
                  <a:lnTo>
                    <a:pt x="27564" y="90351"/>
                  </a:lnTo>
                  <a:lnTo>
                    <a:pt x="120000" y="90351"/>
                  </a:lnTo>
                  <a:lnTo>
                    <a:pt x="120000" y="120000"/>
                  </a:lnTo>
                  <a:lnTo>
                    <a:pt x="0" y="120000"/>
                  </a:lnTo>
                  <a:lnTo>
                    <a:pt x="0" y="100414"/>
                  </a:lnTo>
                  <a:cubicBezTo>
                    <a:pt x="5248" y="95220"/>
                    <a:pt x="10994" y="90477"/>
                    <a:pt x="17240" y="86186"/>
                  </a:cubicBezTo>
                  <a:cubicBezTo>
                    <a:pt x="23487" y="81893"/>
                    <a:pt x="29824" y="78088"/>
                    <a:pt x="36254" y="74770"/>
                  </a:cubicBezTo>
                  <a:cubicBezTo>
                    <a:pt x="43128" y="71235"/>
                    <a:pt x="48894" y="68079"/>
                    <a:pt x="53550" y="65302"/>
                  </a:cubicBezTo>
                  <a:cubicBezTo>
                    <a:pt x="58207" y="62524"/>
                    <a:pt x="61866" y="59621"/>
                    <a:pt x="64526" y="56591"/>
                  </a:cubicBezTo>
                  <a:cubicBezTo>
                    <a:pt x="67188" y="53778"/>
                    <a:pt x="69091" y="50712"/>
                    <a:pt x="70237" y="47393"/>
                  </a:cubicBezTo>
                  <a:cubicBezTo>
                    <a:pt x="71383" y="44075"/>
                    <a:pt x="71955" y="40360"/>
                    <a:pt x="71955" y="36248"/>
                  </a:cubicBezTo>
                  <a:cubicBezTo>
                    <a:pt x="71955" y="27087"/>
                    <a:pt x="69735" y="20414"/>
                    <a:pt x="65293" y="16231"/>
                  </a:cubicBezTo>
                  <a:cubicBezTo>
                    <a:pt x="60852" y="12047"/>
                    <a:pt x="54967" y="9954"/>
                    <a:pt x="47639" y="9954"/>
                  </a:cubicBezTo>
                  <a:cubicBezTo>
                    <a:pt x="45344" y="9954"/>
                    <a:pt x="43179" y="10117"/>
                    <a:pt x="41144" y="10441"/>
                  </a:cubicBezTo>
                  <a:cubicBezTo>
                    <a:pt x="39109" y="10766"/>
                    <a:pt x="36981" y="11361"/>
                    <a:pt x="34760" y="12227"/>
                  </a:cubicBezTo>
                  <a:cubicBezTo>
                    <a:pt x="35867" y="15473"/>
                    <a:pt x="36937" y="18827"/>
                    <a:pt x="37970" y="22290"/>
                  </a:cubicBezTo>
                  <a:cubicBezTo>
                    <a:pt x="39003" y="25753"/>
                    <a:pt x="39520" y="29612"/>
                    <a:pt x="39520" y="33868"/>
                  </a:cubicBezTo>
                  <a:cubicBezTo>
                    <a:pt x="39520" y="38990"/>
                    <a:pt x="37638" y="43065"/>
                    <a:pt x="33874" y="46095"/>
                  </a:cubicBezTo>
                  <a:cubicBezTo>
                    <a:pt x="30110" y="49125"/>
                    <a:pt x="25313" y="50640"/>
                    <a:pt x="19483" y="50640"/>
                  </a:cubicBezTo>
                  <a:cubicBezTo>
                    <a:pt x="13948" y="50640"/>
                    <a:pt x="9539" y="48873"/>
                    <a:pt x="6254" y="45338"/>
                  </a:cubicBezTo>
                  <a:cubicBezTo>
                    <a:pt x="2970" y="41803"/>
                    <a:pt x="1328" y="37511"/>
                    <a:pt x="1328" y="32461"/>
                  </a:cubicBezTo>
                  <a:cubicBezTo>
                    <a:pt x="1328" y="23661"/>
                    <a:pt x="6568" y="16050"/>
                    <a:pt x="17047" y="9630"/>
                  </a:cubicBezTo>
                  <a:cubicBezTo>
                    <a:pt x="27527" y="3210"/>
                    <a:pt x="40295" y="0"/>
                    <a:pt x="5535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grpSp>
        <p:nvGrpSpPr>
          <p:cNvPr id="986" name="Google Shape;986;g19b72a6ce8e_1_510"/>
          <p:cNvGrpSpPr/>
          <p:nvPr/>
        </p:nvGrpSpPr>
        <p:grpSpPr>
          <a:xfrm>
            <a:off x="5812587" y="4054701"/>
            <a:ext cx="554063" cy="554063"/>
            <a:chOff x="5190464" y="1783722"/>
            <a:chExt cx="816600" cy="816600"/>
          </a:xfrm>
        </p:grpSpPr>
        <p:sp>
          <p:nvSpPr>
            <p:cNvPr id="987" name="Google Shape;987;g19b72a6ce8e_1_510"/>
            <p:cNvSpPr/>
            <p:nvPr/>
          </p:nvSpPr>
          <p:spPr>
            <a:xfrm>
              <a:off x="5190464" y="178372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8" name="Google Shape;988;g19b72a6ce8e_1_510"/>
            <p:cNvPicPr preferRelativeResize="0"/>
            <p:nvPr/>
          </p:nvPicPr>
          <p:blipFill rotWithShape="1">
            <a:blip r:embed="rId4">
              <a:alphaModFix/>
            </a:blip>
            <a:srcRect/>
            <a:stretch/>
          </p:blipFill>
          <p:spPr>
            <a:xfrm>
              <a:off x="5275898" y="1846516"/>
              <a:ext cx="645842" cy="657376"/>
            </a:xfrm>
            <a:prstGeom prst="rect">
              <a:avLst/>
            </a:prstGeom>
            <a:noFill/>
            <a:ln>
              <a:noFill/>
            </a:ln>
          </p:spPr>
        </p:pic>
      </p:grpSp>
      <p:grpSp>
        <p:nvGrpSpPr>
          <p:cNvPr id="989" name="Google Shape;989;g19b72a6ce8e_1_510"/>
          <p:cNvGrpSpPr/>
          <p:nvPr/>
        </p:nvGrpSpPr>
        <p:grpSpPr>
          <a:xfrm>
            <a:off x="6651344" y="2278749"/>
            <a:ext cx="639426" cy="837776"/>
            <a:chOff x="6651344" y="2278749"/>
            <a:chExt cx="639426" cy="837776"/>
          </a:xfrm>
        </p:grpSpPr>
        <p:grpSp>
          <p:nvGrpSpPr>
            <p:cNvPr id="990" name="Google Shape;990;g19b72a6ce8e_1_510"/>
            <p:cNvGrpSpPr/>
            <p:nvPr/>
          </p:nvGrpSpPr>
          <p:grpSpPr>
            <a:xfrm>
              <a:off x="6651344" y="2278749"/>
              <a:ext cx="639426" cy="802963"/>
              <a:chOff x="636025" y="2543906"/>
              <a:chExt cx="1023900" cy="1285769"/>
            </a:xfrm>
          </p:grpSpPr>
          <p:sp>
            <p:nvSpPr>
              <p:cNvPr id="991" name="Google Shape;991;g19b72a6ce8e_1_510"/>
              <p:cNvSpPr/>
              <p:nvPr/>
            </p:nvSpPr>
            <p:spPr>
              <a:xfrm>
                <a:off x="636025" y="2613775"/>
                <a:ext cx="1023900" cy="12159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g19b72a6ce8e_1_510"/>
              <p:cNvSpPr txBox="1"/>
              <p:nvPr/>
            </p:nvSpPr>
            <p:spPr>
              <a:xfrm>
                <a:off x="716594" y="2543906"/>
                <a:ext cx="862800" cy="45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650"/>
                  <a:t>Kontrakt</a:t>
                </a:r>
                <a:endParaRPr sz="650"/>
              </a:p>
            </p:txBody>
          </p:sp>
          <p:sp>
            <p:nvSpPr>
              <p:cNvPr id="993" name="Google Shape;993;g19b72a6ce8e_1_510"/>
              <p:cNvSpPr/>
              <p:nvPr/>
            </p:nvSpPr>
            <p:spPr>
              <a:xfrm>
                <a:off x="781982" y="2901813"/>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g19b72a6ce8e_1_510"/>
              <p:cNvSpPr/>
              <p:nvPr/>
            </p:nvSpPr>
            <p:spPr>
              <a:xfrm>
                <a:off x="781982" y="2954238"/>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g19b72a6ce8e_1_510"/>
              <p:cNvSpPr/>
              <p:nvPr/>
            </p:nvSpPr>
            <p:spPr>
              <a:xfrm>
                <a:off x="781982" y="3083238"/>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g19b72a6ce8e_1_510"/>
              <p:cNvSpPr/>
              <p:nvPr/>
            </p:nvSpPr>
            <p:spPr>
              <a:xfrm>
                <a:off x="781982" y="31356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g19b72a6ce8e_1_510"/>
              <p:cNvSpPr/>
              <p:nvPr/>
            </p:nvSpPr>
            <p:spPr>
              <a:xfrm>
                <a:off x="781982" y="32671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g19b72a6ce8e_1_510"/>
              <p:cNvSpPr/>
              <p:nvPr/>
            </p:nvSpPr>
            <p:spPr>
              <a:xfrm>
                <a:off x="781982" y="3332913"/>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g19b72a6ce8e_1_510"/>
              <p:cNvSpPr/>
              <p:nvPr/>
            </p:nvSpPr>
            <p:spPr>
              <a:xfrm>
                <a:off x="781982" y="3466238"/>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g19b72a6ce8e_1_510"/>
            <p:cNvSpPr txBox="1"/>
            <p:nvPr/>
          </p:nvSpPr>
          <p:spPr>
            <a:xfrm>
              <a:off x="6651350" y="2847125"/>
              <a:ext cx="639300" cy="2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550"/>
                <a:t>Bedømmelse</a:t>
              </a:r>
              <a:endParaRPr sz="550"/>
            </a:p>
          </p:txBody>
        </p:sp>
      </p:grpSp>
      <p:grpSp>
        <p:nvGrpSpPr>
          <p:cNvPr id="1001" name="Google Shape;1001;g19b72a6ce8e_1_510"/>
          <p:cNvGrpSpPr/>
          <p:nvPr/>
        </p:nvGrpSpPr>
        <p:grpSpPr>
          <a:xfrm>
            <a:off x="6646231" y="3930262"/>
            <a:ext cx="639426" cy="832188"/>
            <a:chOff x="6646231" y="3930262"/>
            <a:chExt cx="639426" cy="832188"/>
          </a:xfrm>
        </p:grpSpPr>
        <p:grpSp>
          <p:nvGrpSpPr>
            <p:cNvPr id="1002" name="Google Shape;1002;g19b72a6ce8e_1_510"/>
            <p:cNvGrpSpPr/>
            <p:nvPr/>
          </p:nvGrpSpPr>
          <p:grpSpPr>
            <a:xfrm>
              <a:off x="6646231" y="3930262"/>
              <a:ext cx="639426" cy="802963"/>
              <a:chOff x="636025" y="2543906"/>
              <a:chExt cx="1023900" cy="1285769"/>
            </a:xfrm>
          </p:grpSpPr>
          <p:sp>
            <p:nvSpPr>
              <p:cNvPr id="1003" name="Google Shape;1003;g19b72a6ce8e_1_510"/>
              <p:cNvSpPr/>
              <p:nvPr/>
            </p:nvSpPr>
            <p:spPr>
              <a:xfrm>
                <a:off x="636025" y="2613775"/>
                <a:ext cx="1023900" cy="12159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g19b72a6ce8e_1_510"/>
              <p:cNvSpPr txBox="1"/>
              <p:nvPr/>
            </p:nvSpPr>
            <p:spPr>
              <a:xfrm>
                <a:off x="716594" y="2543906"/>
                <a:ext cx="862800" cy="45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650"/>
                  <a:t>Kontrakt</a:t>
                </a:r>
                <a:endParaRPr sz="650"/>
              </a:p>
            </p:txBody>
          </p:sp>
          <p:sp>
            <p:nvSpPr>
              <p:cNvPr id="1005" name="Google Shape;1005;g19b72a6ce8e_1_510"/>
              <p:cNvSpPr/>
              <p:nvPr/>
            </p:nvSpPr>
            <p:spPr>
              <a:xfrm>
                <a:off x="781982" y="2901813"/>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g19b72a6ce8e_1_510"/>
              <p:cNvSpPr/>
              <p:nvPr/>
            </p:nvSpPr>
            <p:spPr>
              <a:xfrm>
                <a:off x="781982" y="2954238"/>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g19b72a6ce8e_1_510"/>
              <p:cNvSpPr/>
              <p:nvPr/>
            </p:nvSpPr>
            <p:spPr>
              <a:xfrm>
                <a:off x="781982" y="3083238"/>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g19b72a6ce8e_1_510"/>
              <p:cNvSpPr/>
              <p:nvPr/>
            </p:nvSpPr>
            <p:spPr>
              <a:xfrm>
                <a:off x="781982" y="31356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g19b72a6ce8e_1_510"/>
              <p:cNvSpPr/>
              <p:nvPr/>
            </p:nvSpPr>
            <p:spPr>
              <a:xfrm>
                <a:off x="781982" y="32671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g19b72a6ce8e_1_510"/>
              <p:cNvSpPr/>
              <p:nvPr/>
            </p:nvSpPr>
            <p:spPr>
              <a:xfrm>
                <a:off x="781982" y="3332913"/>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g19b72a6ce8e_1_510"/>
              <p:cNvSpPr/>
              <p:nvPr/>
            </p:nvSpPr>
            <p:spPr>
              <a:xfrm>
                <a:off x="781982" y="3466238"/>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g19b72a6ce8e_1_510"/>
            <p:cNvSpPr txBox="1"/>
            <p:nvPr/>
          </p:nvSpPr>
          <p:spPr>
            <a:xfrm>
              <a:off x="6646275" y="4493050"/>
              <a:ext cx="639300" cy="2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550"/>
                <a:t>Disputasleder</a:t>
              </a:r>
              <a:endParaRPr sz="550"/>
            </a:p>
          </p:txBody>
        </p:sp>
      </p:grpSp>
      <p:cxnSp>
        <p:nvCxnSpPr>
          <p:cNvPr id="3" name="Straight Connector 2">
            <a:extLst>
              <a:ext uri="{FF2B5EF4-FFF2-40B4-BE49-F238E27FC236}">
                <a16:creationId xmlns:a16="http://schemas.microsoft.com/office/drawing/2014/main" id="{492F5ED1-8836-42AB-BABC-70E28C852343}"/>
              </a:ext>
            </a:extLst>
          </p:cNvPr>
          <p:cNvCxnSpPr>
            <a:cxnSpLocks/>
          </p:cNvCxnSpPr>
          <p:nvPr/>
        </p:nvCxnSpPr>
        <p:spPr>
          <a:xfrm>
            <a:off x="1118436" y="3289489"/>
            <a:ext cx="7091342" cy="0"/>
          </a:xfrm>
          <a:prstGeom prst="line">
            <a:avLst/>
          </a:prstGeom>
          <a:ln w="12700"/>
        </p:spPr>
        <p:style>
          <a:lnRef idx="1">
            <a:schemeClr val="accent2"/>
          </a:lnRef>
          <a:fillRef idx="0">
            <a:schemeClr val="accent2"/>
          </a:fillRef>
          <a:effectRef idx="0">
            <a:schemeClr val="accent2"/>
          </a:effectRef>
          <a:fontRef idx="minor">
            <a:schemeClr val="tx1"/>
          </a:fontRef>
        </p:style>
      </p:cxnSp>
      <p:grpSp>
        <p:nvGrpSpPr>
          <p:cNvPr id="67" name="Google Shape;961;g19b72a6ce8e_1_510">
            <a:extLst>
              <a:ext uri="{FF2B5EF4-FFF2-40B4-BE49-F238E27FC236}">
                <a16:creationId xmlns:a16="http://schemas.microsoft.com/office/drawing/2014/main" id="{2B739C86-6BD0-4084-9A0A-E8B9DDE64EDD}"/>
              </a:ext>
            </a:extLst>
          </p:cNvPr>
          <p:cNvGrpSpPr/>
          <p:nvPr/>
        </p:nvGrpSpPr>
        <p:grpSpPr>
          <a:xfrm>
            <a:off x="1074705" y="3408304"/>
            <a:ext cx="212340" cy="205747"/>
            <a:chOff x="516854" y="366875"/>
            <a:chExt cx="720000" cy="720000"/>
          </a:xfrm>
        </p:grpSpPr>
        <p:sp>
          <p:nvSpPr>
            <p:cNvPr id="68" name="Google Shape;962;g19b72a6ce8e_1_510">
              <a:extLst>
                <a:ext uri="{FF2B5EF4-FFF2-40B4-BE49-F238E27FC236}">
                  <a16:creationId xmlns:a16="http://schemas.microsoft.com/office/drawing/2014/main" id="{DAD54D02-1540-4E70-A99A-7C30C6983120}"/>
                </a:ext>
              </a:extLst>
            </p:cNvPr>
            <p:cNvSpPr/>
            <p:nvPr/>
          </p:nvSpPr>
          <p:spPr>
            <a:xfrm>
              <a:off x="516854"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69" name="Google Shape;963;g19b72a6ce8e_1_510">
              <a:extLst>
                <a:ext uri="{FF2B5EF4-FFF2-40B4-BE49-F238E27FC236}">
                  <a16:creationId xmlns:a16="http://schemas.microsoft.com/office/drawing/2014/main" id="{EC1629BA-E3CB-486A-BFDF-7B66520A4D1C}"/>
                </a:ext>
              </a:extLst>
            </p:cNvPr>
            <p:cNvSpPr/>
            <p:nvPr/>
          </p:nvSpPr>
          <p:spPr>
            <a:xfrm>
              <a:off x="756502" y="571393"/>
              <a:ext cx="238200" cy="318300"/>
            </a:xfrm>
            <a:custGeom>
              <a:avLst/>
              <a:gdLst/>
              <a:ahLst/>
              <a:cxnLst/>
              <a:rect l="l" t="t" r="r" b="b"/>
              <a:pathLst>
                <a:path w="120000" h="120000" extrusionOk="0">
                  <a:moveTo>
                    <a:pt x="61520" y="0"/>
                  </a:moveTo>
                  <a:lnTo>
                    <a:pt x="86996" y="0"/>
                  </a:lnTo>
                  <a:cubicBezTo>
                    <a:pt x="86707" y="4697"/>
                    <a:pt x="86417" y="10189"/>
                    <a:pt x="86127" y="16476"/>
                  </a:cubicBezTo>
                  <a:cubicBezTo>
                    <a:pt x="85838" y="22764"/>
                    <a:pt x="85693" y="28401"/>
                    <a:pt x="85693" y="33387"/>
                  </a:cubicBezTo>
                  <a:lnTo>
                    <a:pt x="85693" y="96910"/>
                  </a:lnTo>
                  <a:cubicBezTo>
                    <a:pt x="85693" y="99512"/>
                    <a:pt x="86441" y="101770"/>
                    <a:pt x="87937" y="103685"/>
                  </a:cubicBezTo>
                  <a:cubicBezTo>
                    <a:pt x="89433" y="105600"/>
                    <a:pt x="91580" y="107064"/>
                    <a:pt x="94378" y="108075"/>
                  </a:cubicBezTo>
                  <a:cubicBezTo>
                    <a:pt x="96887" y="108943"/>
                    <a:pt x="101085" y="109737"/>
                    <a:pt x="106972" y="110460"/>
                  </a:cubicBezTo>
                  <a:cubicBezTo>
                    <a:pt x="112858" y="111183"/>
                    <a:pt x="117201" y="111617"/>
                    <a:pt x="119999" y="111761"/>
                  </a:cubicBezTo>
                  <a:lnTo>
                    <a:pt x="119999" y="120000"/>
                  </a:lnTo>
                  <a:lnTo>
                    <a:pt x="579" y="120000"/>
                  </a:lnTo>
                  <a:lnTo>
                    <a:pt x="579" y="111761"/>
                  </a:lnTo>
                  <a:cubicBezTo>
                    <a:pt x="3474" y="111617"/>
                    <a:pt x="8082" y="111255"/>
                    <a:pt x="14402" y="110677"/>
                  </a:cubicBezTo>
                  <a:cubicBezTo>
                    <a:pt x="20723" y="110099"/>
                    <a:pt x="25042" y="109521"/>
                    <a:pt x="27358" y="108943"/>
                  </a:cubicBezTo>
                  <a:cubicBezTo>
                    <a:pt x="30253" y="108220"/>
                    <a:pt x="32521" y="106991"/>
                    <a:pt x="34161" y="105257"/>
                  </a:cubicBezTo>
                  <a:cubicBezTo>
                    <a:pt x="35802" y="103523"/>
                    <a:pt x="36622" y="101138"/>
                    <a:pt x="36622" y="98103"/>
                  </a:cubicBezTo>
                  <a:lnTo>
                    <a:pt x="36622" y="29376"/>
                  </a:lnTo>
                  <a:lnTo>
                    <a:pt x="0" y="29376"/>
                  </a:lnTo>
                  <a:lnTo>
                    <a:pt x="0" y="19078"/>
                  </a:lnTo>
                  <a:lnTo>
                    <a:pt x="7961" y="19078"/>
                  </a:lnTo>
                  <a:cubicBezTo>
                    <a:pt x="16357" y="19078"/>
                    <a:pt x="23618" y="18392"/>
                    <a:pt x="29746" y="17018"/>
                  </a:cubicBezTo>
                  <a:cubicBezTo>
                    <a:pt x="35874" y="15646"/>
                    <a:pt x="40965" y="13983"/>
                    <a:pt x="45018" y="12032"/>
                  </a:cubicBezTo>
                  <a:cubicBezTo>
                    <a:pt x="49167" y="10009"/>
                    <a:pt x="52569" y="7913"/>
                    <a:pt x="55223" y="5745"/>
                  </a:cubicBezTo>
                  <a:cubicBezTo>
                    <a:pt x="57876" y="3577"/>
                    <a:pt x="59975" y="1662"/>
                    <a:pt x="6152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grpSp>
        <p:nvGrpSpPr>
          <p:cNvPr id="70" name="Google Shape;983;g19b72a6ce8e_1_510">
            <a:extLst>
              <a:ext uri="{FF2B5EF4-FFF2-40B4-BE49-F238E27FC236}">
                <a16:creationId xmlns:a16="http://schemas.microsoft.com/office/drawing/2014/main" id="{FA88B4D5-E223-4F00-86A2-59D13BFA8D90}"/>
              </a:ext>
            </a:extLst>
          </p:cNvPr>
          <p:cNvGrpSpPr/>
          <p:nvPr/>
        </p:nvGrpSpPr>
        <p:grpSpPr>
          <a:xfrm>
            <a:off x="4821694" y="3407407"/>
            <a:ext cx="216073" cy="209364"/>
            <a:chOff x="1979085" y="366875"/>
            <a:chExt cx="720000" cy="720000"/>
          </a:xfrm>
        </p:grpSpPr>
        <p:sp>
          <p:nvSpPr>
            <p:cNvPr id="71" name="Google Shape;984;g19b72a6ce8e_1_510">
              <a:extLst>
                <a:ext uri="{FF2B5EF4-FFF2-40B4-BE49-F238E27FC236}">
                  <a16:creationId xmlns:a16="http://schemas.microsoft.com/office/drawing/2014/main" id="{5D9F32E4-8A2C-4E9B-8A94-52692880AECC}"/>
                </a:ext>
              </a:extLst>
            </p:cNvPr>
            <p:cNvSpPr/>
            <p:nvPr/>
          </p:nvSpPr>
          <p:spPr>
            <a:xfrm>
              <a:off x="1979085" y="366875"/>
              <a:ext cx="720000" cy="720000"/>
            </a:xfrm>
            <a:prstGeom prst="ellipse">
              <a:avLst/>
            </a:prstGeom>
            <a:solidFill>
              <a:srgbClr val="014693"/>
            </a:solidFill>
            <a:ln w="28575" cap="flat" cmpd="sng">
              <a:solidFill>
                <a:srgbClr val="0146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72" name="Google Shape;985;g19b72a6ce8e_1_510">
              <a:extLst>
                <a:ext uri="{FF2B5EF4-FFF2-40B4-BE49-F238E27FC236}">
                  <a16:creationId xmlns:a16="http://schemas.microsoft.com/office/drawing/2014/main" id="{CE24B598-D037-40B7-8072-8D9CE1EC98C8}"/>
                </a:ext>
              </a:extLst>
            </p:cNvPr>
            <p:cNvSpPr/>
            <p:nvPr/>
          </p:nvSpPr>
          <p:spPr>
            <a:xfrm>
              <a:off x="2183279" y="567476"/>
              <a:ext cx="311700" cy="318900"/>
            </a:xfrm>
            <a:custGeom>
              <a:avLst/>
              <a:gdLst/>
              <a:ahLst/>
              <a:cxnLst/>
              <a:rect l="l" t="t" r="r" b="b"/>
              <a:pathLst>
                <a:path w="120000" h="120000" extrusionOk="0">
                  <a:moveTo>
                    <a:pt x="55350" y="0"/>
                  </a:moveTo>
                  <a:cubicBezTo>
                    <a:pt x="72767" y="0"/>
                    <a:pt x="86845" y="2921"/>
                    <a:pt x="97583" y="8764"/>
                  </a:cubicBezTo>
                  <a:cubicBezTo>
                    <a:pt x="108321" y="14608"/>
                    <a:pt x="113690" y="24021"/>
                    <a:pt x="113690" y="37006"/>
                  </a:cubicBezTo>
                  <a:cubicBezTo>
                    <a:pt x="113690" y="43715"/>
                    <a:pt x="112269" y="49125"/>
                    <a:pt x="109428" y="53237"/>
                  </a:cubicBezTo>
                  <a:cubicBezTo>
                    <a:pt x="106586" y="57348"/>
                    <a:pt x="102398" y="60955"/>
                    <a:pt x="96863" y="64057"/>
                  </a:cubicBezTo>
                  <a:cubicBezTo>
                    <a:pt x="91918" y="66871"/>
                    <a:pt x="86438" y="69179"/>
                    <a:pt x="80424" y="70982"/>
                  </a:cubicBezTo>
                  <a:cubicBezTo>
                    <a:pt x="74409" y="72786"/>
                    <a:pt x="67970" y="74517"/>
                    <a:pt x="61107" y="76176"/>
                  </a:cubicBezTo>
                  <a:cubicBezTo>
                    <a:pt x="53800" y="77980"/>
                    <a:pt x="47435" y="79892"/>
                    <a:pt x="42011" y="81911"/>
                  </a:cubicBezTo>
                  <a:cubicBezTo>
                    <a:pt x="36586" y="83931"/>
                    <a:pt x="31771" y="86348"/>
                    <a:pt x="27564" y="89161"/>
                  </a:cubicBezTo>
                  <a:lnTo>
                    <a:pt x="27564" y="90351"/>
                  </a:lnTo>
                  <a:lnTo>
                    <a:pt x="120000" y="90351"/>
                  </a:lnTo>
                  <a:lnTo>
                    <a:pt x="120000" y="120000"/>
                  </a:lnTo>
                  <a:lnTo>
                    <a:pt x="0" y="120000"/>
                  </a:lnTo>
                  <a:lnTo>
                    <a:pt x="0" y="100414"/>
                  </a:lnTo>
                  <a:cubicBezTo>
                    <a:pt x="5248" y="95220"/>
                    <a:pt x="10994" y="90477"/>
                    <a:pt x="17240" y="86186"/>
                  </a:cubicBezTo>
                  <a:cubicBezTo>
                    <a:pt x="23487" y="81893"/>
                    <a:pt x="29824" y="78088"/>
                    <a:pt x="36254" y="74770"/>
                  </a:cubicBezTo>
                  <a:cubicBezTo>
                    <a:pt x="43128" y="71235"/>
                    <a:pt x="48894" y="68079"/>
                    <a:pt x="53550" y="65302"/>
                  </a:cubicBezTo>
                  <a:cubicBezTo>
                    <a:pt x="58207" y="62524"/>
                    <a:pt x="61866" y="59621"/>
                    <a:pt x="64526" y="56591"/>
                  </a:cubicBezTo>
                  <a:cubicBezTo>
                    <a:pt x="67188" y="53778"/>
                    <a:pt x="69091" y="50712"/>
                    <a:pt x="70237" y="47393"/>
                  </a:cubicBezTo>
                  <a:cubicBezTo>
                    <a:pt x="71383" y="44075"/>
                    <a:pt x="71955" y="40360"/>
                    <a:pt x="71955" y="36248"/>
                  </a:cubicBezTo>
                  <a:cubicBezTo>
                    <a:pt x="71955" y="27087"/>
                    <a:pt x="69735" y="20414"/>
                    <a:pt x="65293" y="16231"/>
                  </a:cubicBezTo>
                  <a:cubicBezTo>
                    <a:pt x="60852" y="12047"/>
                    <a:pt x="54967" y="9954"/>
                    <a:pt x="47639" y="9954"/>
                  </a:cubicBezTo>
                  <a:cubicBezTo>
                    <a:pt x="45344" y="9954"/>
                    <a:pt x="43179" y="10117"/>
                    <a:pt x="41144" y="10441"/>
                  </a:cubicBezTo>
                  <a:cubicBezTo>
                    <a:pt x="39109" y="10766"/>
                    <a:pt x="36981" y="11361"/>
                    <a:pt x="34760" y="12227"/>
                  </a:cubicBezTo>
                  <a:cubicBezTo>
                    <a:pt x="35867" y="15473"/>
                    <a:pt x="36937" y="18827"/>
                    <a:pt x="37970" y="22290"/>
                  </a:cubicBezTo>
                  <a:cubicBezTo>
                    <a:pt x="39003" y="25753"/>
                    <a:pt x="39520" y="29612"/>
                    <a:pt x="39520" y="33868"/>
                  </a:cubicBezTo>
                  <a:cubicBezTo>
                    <a:pt x="39520" y="38990"/>
                    <a:pt x="37638" y="43065"/>
                    <a:pt x="33874" y="46095"/>
                  </a:cubicBezTo>
                  <a:cubicBezTo>
                    <a:pt x="30110" y="49125"/>
                    <a:pt x="25313" y="50640"/>
                    <a:pt x="19483" y="50640"/>
                  </a:cubicBezTo>
                  <a:cubicBezTo>
                    <a:pt x="13948" y="50640"/>
                    <a:pt x="9539" y="48873"/>
                    <a:pt x="6254" y="45338"/>
                  </a:cubicBezTo>
                  <a:cubicBezTo>
                    <a:pt x="2970" y="41803"/>
                    <a:pt x="1328" y="37511"/>
                    <a:pt x="1328" y="32461"/>
                  </a:cubicBezTo>
                  <a:cubicBezTo>
                    <a:pt x="1328" y="23661"/>
                    <a:pt x="6568" y="16050"/>
                    <a:pt x="17047" y="9630"/>
                  </a:cubicBezTo>
                  <a:cubicBezTo>
                    <a:pt x="27527" y="3210"/>
                    <a:pt x="40295" y="0"/>
                    <a:pt x="5535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g18d8d9eb39c_0_31"/>
          <p:cNvSpPr txBox="1">
            <a:spLocks noGrp="1"/>
          </p:cNvSpPr>
          <p:nvPr>
            <p:ph type="title"/>
          </p:nvPr>
        </p:nvSpPr>
        <p:spPr>
          <a:xfrm>
            <a:off x="457200" y="2248504"/>
            <a:ext cx="8229600" cy="10158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Prosessen for den som mottar kontrakt til signering</a:t>
            </a:r>
            <a:endParaRPr b="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184eeb65790_0_6"/>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Hva er ToA-løsningen?</a:t>
            </a:r>
            <a:endParaRPr b="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g1949dab35d1_0_256"/>
          <p:cNvSpPr/>
          <p:nvPr/>
        </p:nvSpPr>
        <p:spPr>
          <a:xfrm>
            <a:off x="0" y="0"/>
            <a:ext cx="2660400" cy="5143500"/>
          </a:xfrm>
          <a:prstGeom prst="rect">
            <a:avLst/>
          </a:prstGeom>
          <a:solidFill>
            <a:srgbClr val="0D3475"/>
          </a:solid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None/>
            </a:pPr>
            <a:endParaRPr sz="1500" b="1">
              <a:solidFill>
                <a:srgbClr val="FFFFFF"/>
              </a:solidFill>
            </a:endParaRPr>
          </a:p>
          <a:p>
            <a:pPr marL="0" marR="0" lvl="0" indent="0" algn="l" rtl="0">
              <a:lnSpc>
                <a:spcPct val="90000"/>
              </a:lnSpc>
              <a:spcBef>
                <a:spcPts val="0"/>
              </a:spcBef>
              <a:spcAft>
                <a:spcPts val="0"/>
              </a:spcAft>
              <a:buNone/>
            </a:pPr>
            <a:endParaRPr sz="1600">
              <a:solidFill>
                <a:srgbClr val="FFFFFF"/>
              </a:solidFill>
            </a:endParaRPr>
          </a:p>
          <a:p>
            <a:pPr marL="0" marR="0" lvl="0" indent="0" algn="ctr" rtl="0">
              <a:lnSpc>
                <a:spcPct val="90000"/>
              </a:lnSpc>
              <a:spcBef>
                <a:spcPts val="0"/>
              </a:spcBef>
              <a:spcAft>
                <a:spcPts val="0"/>
              </a:spcAft>
              <a:buNone/>
            </a:pPr>
            <a:endParaRPr sz="1600">
              <a:solidFill>
                <a:srgbClr val="FFFFFF"/>
              </a:solidFill>
            </a:endParaRPr>
          </a:p>
          <a:p>
            <a:pPr marL="0" marR="0" lvl="0" indent="0" algn="ctr" rtl="0">
              <a:lnSpc>
                <a:spcPct val="90000"/>
              </a:lnSpc>
              <a:spcBef>
                <a:spcPts val="0"/>
              </a:spcBef>
              <a:spcAft>
                <a:spcPts val="0"/>
              </a:spcAft>
              <a:buNone/>
            </a:pPr>
            <a:r>
              <a:rPr lang="no-NO" sz="1600">
                <a:solidFill>
                  <a:srgbClr val="FFFFFF"/>
                </a:solidFill>
              </a:rPr>
              <a:t>Kontraktsinnehaver mottar en automatisk generert e-post fra DFØ. Denne e-posten sendes til privat e-postadresse. </a:t>
            </a:r>
            <a:endParaRPr sz="1600">
              <a:solidFill>
                <a:srgbClr val="FFFFFF"/>
              </a:solidFill>
            </a:endParaRPr>
          </a:p>
          <a:p>
            <a:pPr marL="0" marR="0" lvl="0" indent="0" algn="ctr" rtl="0">
              <a:lnSpc>
                <a:spcPct val="90000"/>
              </a:lnSpc>
              <a:spcBef>
                <a:spcPts val="0"/>
              </a:spcBef>
              <a:spcAft>
                <a:spcPts val="0"/>
              </a:spcAft>
              <a:buNone/>
            </a:pPr>
            <a:endParaRPr sz="1600">
              <a:solidFill>
                <a:srgbClr val="FFFFFF"/>
              </a:solidFill>
            </a:endParaRPr>
          </a:p>
          <a:p>
            <a:pPr marL="0" marR="0" lvl="0" indent="0" algn="ctr" rtl="0">
              <a:lnSpc>
                <a:spcPct val="90000"/>
              </a:lnSpc>
              <a:spcBef>
                <a:spcPts val="0"/>
              </a:spcBef>
              <a:spcAft>
                <a:spcPts val="0"/>
              </a:spcAft>
              <a:buNone/>
            </a:pPr>
            <a:r>
              <a:rPr lang="no-NO" sz="1600">
                <a:solidFill>
                  <a:srgbClr val="FFFFFF"/>
                </a:solidFill>
              </a:rPr>
              <a:t>Det er den som har bestilt kontrakten som er oppgitt som kontaktperson. </a:t>
            </a:r>
            <a:endParaRPr sz="1600">
              <a:solidFill>
                <a:srgbClr val="FFFFFF"/>
              </a:solidFill>
            </a:endParaRPr>
          </a:p>
        </p:txBody>
      </p:sp>
      <p:sp>
        <p:nvSpPr>
          <p:cNvPr id="1110" name="Google Shape;1110;g1949dab35d1_0_256"/>
          <p:cNvSpPr/>
          <p:nvPr/>
        </p:nvSpPr>
        <p:spPr>
          <a:xfrm>
            <a:off x="953300" y="3236900"/>
            <a:ext cx="7301400" cy="1404000"/>
          </a:xfrm>
          <a:prstGeom prst="rect">
            <a:avLst/>
          </a:prstGeom>
          <a:solidFill>
            <a:srgbClr val="B6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no-NO" sz="1500">
                <a:solidFill>
                  <a:srgbClr val="FFFFFF"/>
                </a:solidFill>
              </a:rPr>
              <a:t>Tjenestesenteret vil sende ut standardisert informasjon til alle kontraktsmottakere hvor de henviser til at det er de som skal kontaktes ved eventuelle spørsmål eller behov for hjelp ved kontraktsopprettelse.</a:t>
            </a:r>
            <a:endParaRPr sz="1500">
              <a:solidFill>
                <a:srgbClr val="FFFFFF"/>
              </a:solidFill>
            </a:endParaRPr>
          </a:p>
        </p:txBody>
      </p:sp>
      <p:sp>
        <p:nvSpPr>
          <p:cNvPr id="1111" name="Google Shape;1111;g1949dab35d1_0_256"/>
          <p:cNvSpPr/>
          <p:nvPr/>
        </p:nvSpPr>
        <p:spPr>
          <a:xfrm>
            <a:off x="7175700" y="126788"/>
            <a:ext cx="1968300" cy="1655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2" name="Google Shape;1112;g1949dab35d1_0_256"/>
          <p:cNvPicPr preferRelativeResize="0"/>
          <p:nvPr/>
        </p:nvPicPr>
        <p:blipFill>
          <a:blip r:embed="rId3">
            <a:alphaModFix/>
          </a:blip>
          <a:stretch>
            <a:fillRect/>
          </a:stretch>
        </p:blipFill>
        <p:spPr>
          <a:xfrm>
            <a:off x="2793425" y="529700"/>
            <a:ext cx="6178800" cy="2393059"/>
          </a:xfrm>
          <a:prstGeom prst="rect">
            <a:avLst/>
          </a:prstGeom>
          <a:noFill/>
          <a:ln>
            <a:noFill/>
          </a:ln>
        </p:spPr>
      </p:pic>
      <p:grpSp>
        <p:nvGrpSpPr>
          <p:cNvPr id="1113" name="Google Shape;1113;g1949dab35d1_0_256"/>
          <p:cNvGrpSpPr/>
          <p:nvPr/>
        </p:nvGrpSpPr>
        <p:grpSpPr>
          <a:xfrm>
            <a:off x="7988268" y="377296"/>
            <a:ext cx="1420773" cy="1154384"/>
            <a:chOff x="6429510" y="337780"/>
            <a:chExt cx="2155299" cy="1751190"/>
          </a:xfrm>
        </p:grpSpPr>
        <p:sp>
          <p:nvSpPr>
            <p:cNvPr id="1114" name="Google Shape;1114;g1949dab35d1_0_256"/>
            <p:cNvSpPr/>
            <p:nvPr/>
          </p:nvSpPr>
          <p:spPr>
            <a:xfrm>
              <a:off x="7596009" y="337780"/>
              <a:ext cx="988800" cy="988800"/>
            </a:xfrm>
            <a:prstGeom prst="ellipse">
              <a:avLst/>
            </a:prstGeom>
            <a:solidFill>
              <a:srgbClr val="0D3475">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15" name="Google Shape;1115;g1949dab35d1_0_256"/>
            <p:cNvSpPr/>
            <p:nvPr/>
          </p:nvSpPr>
          <p:spPr>
            <a:xfrm>
              <a:off x="6815720" y="641606"/>
              <a:ext cx="475200" cy="475200"/>
            </a:xfrm>
            <a:prstGeom prst="ellipse">
              <a:avLst/>
            </a:prstGeom>
            <a:solidFill>
              <a:srgbClr val="0D34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16" name="Google Shape;1116;g1949dab35d1_0_256"/>
            <p:cNvSpPr/>
            <p:nvPr/>
          </p:nvSpPr>
          <p:spPr>
            <a:xfrm>
              <a:off x="6995176" y="1326670"/>
              <a:ext cx="762300" cy="762300"/>
            </a:xfrm>
            <a:prstGeom prst="ellipse">
              <a:avLst/>
            </a:prstGeom>
            <a:solidFill>
              <a:srgbClr val="BBAC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17" name="Google Shape;1117;g1949dab35d1_0_256"/>
            <p:cNvSpPr/>
            <p:nvPr/>
          </p:nvSpPr>
          <p:spPr>
            <a:xfrm>
              <a:off x="6429510" y="1339986"/>
              <a:ext cx="218400" cy="218400"/>
            </a:xfrm>
            <a:prstGeom prst="ellipse">
              <a:avLst/>
            </a:prstGeom>
            <a:solidFill>
              <a:srgbClr val="BBAC76">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1121"/>
        <p:cNvGrpSpPr/>
        <p:nvPr/>
      </p:nvGrpSpPr>
      <p:grpSpPr>
        <a:xfrm>
          <a:off x="0" y="0"/>
          <a:ext cx="0" cy="0"/>
          <a:chOff x="0" y="0"/>
          <a:chExt cx="0" cy="0"/>
        </a:xfrm>
      </p:grpSpPr>
      <p:sp>
        <p:nvSpPr>
          <p:cNvPr id="1122" name="Google Shape;1122;g19d7aa53205_0_4"/>
          <p:cNvSpPr txBox="1"/>
          <p:nvPr/>
        </p:nvSpPr>
        <p:spPr>
          <a:xfrm>
            <a:off x="212125" y="298439"/>
            <a:ext cx="7615500" cy="5100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no-NO" sz="2700" b="0" i="0" u="none" strike="noStrike" cap="none">
                <a:solidFill>
                  <a:srgbClr val="014693"/>
                </a:solidFill>
                <a:latin typeface="Arial"/>
                <a:ea typeface="Arial"/>
                <a:cs typeface="Arial"/>
                <a:sym typeface="Arial"/>
              </a:rPr>
              <a:t>Signering av kontrakt</a:t>
            </a:r>
            <a:endParaRPr sz="2700" b="0" i="0" u="none" strike="noStrike" cap="none">
              <a:solidFill>
                <a:srgbClr val="014693"/>
              </a:solidFill>
              <a:latin typeface="Arial"/>
              <a:ea typeface="Arial"/>
              <a:cs typeface="Arial"/>
              <a:sym typeface="Arial"/>
            </a:endParaRPr>
          </a:p>
        </p:txBody>
      </p:sp>
      <p:sp>
        <p:nvSpPr>
          <p:cNvPr id="1123" name="Google Shape;1123;g19d7aa53205_0_4"/>
          <p:cNvSpPr txBox="1"/>
          <p:nvPr/>
        </p:nvSpPr>
        <p:spPr>
          <a:xfrm>
            <a:off x="273425" y="904875"/>
            <a:ext cx="61497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For å signere kontrakten må </a:t>
            </a:r>
            <a:r>
              <a:rPr lang="no-NO" sz="1200"/>
              <a:t>arbeidstaker/oppdragstaker</a:t>
            </a:r>
            <a:r>
              <a:rPr lang="no-NO" sz="1200" b="0" i="0" u="none" strike="noStrike" cap="none">
                <a:solidFill>
                  <a:srgbClr val="000000"/>
                </a:solidFill>
                <a:latin typeface="Arial"/>
                <a:ea typeface="Arial"/>
                <a:cs typeface="Arial"/>
                <a:sym typeface="Arial"/>
              </a:rPr>
              <a:t> logge inn på DFØs nettside. </a:t>
            </a:r>
            <a:r>
              <a:rPr lang="no-NO" sz="1200"/>
              <a:t>Linken</a:t>
            </a:r>
            <a:r>
              <a:rPr lang="no-NO" sz="1200" b="0" i="0" u="none" strike="noStrike" cap="none">
                <a:solidFill>
                  <a:srgbClr val="000000"/>
                </a:solidFill>
                <a:latin typeface="Arial"/>
                <a:ea typeface="Arial"/>
                <a:cs typeface="Arial"/>
                <a:sym typeface="Arial"/>
              </a:rPr>
              <a:t> til nettsiden vil </a:t>
            </a:r>
            <a:r>
              <a:rPr lang="no-NO" sz="1200"/>
              <a:t>sendes fra DFØ til privat</a:t>
            </a:r>
            <a:r>
              <a:rPr lang="no-NO" sz="1200" b="0" i="0" u="none" strike="noStrike" cap="none">
                <a:solidFill>
                  <a:srgbClr val="000000"/>
                </a:solidFill>
                <a:latin typeface="Arial"/>
                <a:ea typeface="Arial"/>
                <a:cs typeface="Arial"/>
                <a:sym typeface="Arial"/>
              </a:rPr>
              <a:t> e-postadres</a:t>
            </a:r>
            <a:r>
              <a:rPr lang="no-NO" sz="1200"/>
              <a:t>se</a:t>
            </a:r>
            <a:r>
              <a:rPr lang="no-NO"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
        <p:nvSpPr>
          <p:cNvPr id="1124" name="Google Shape;1124;g19d7aa53205_0_4"/>
          <p:cNvSpPr txBox="1"/>
          <p:nvPr/>
        </p:nvSpPr>
        <p:spPr>
          <a:xfrm>
            <a:off x="273425" y="1608950"/>
            <a:ext cx="37146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1" i="0" u="none" strike="noStrike" cap="none">
                <a:solidFill>
                  <a:srgbClr val="000000"/>
                </a:solidFill>
                <a:latin typeface="Arial"/>
                <a:ea typeface="Arial"/>
                <a:cs typeface="Arial"/>
                <a:sym typeface="Arial"/>
              </a:rPr>
              <a:t>Prosessen består i grove trekk av:</a:t>
            </a:r>
            <a:endParaRPr sz="1200" b="1" i="0" u="none" strike="noStrike" cap="none">
              <a:solidFill>
                <a:srgbClr val="000000"/>
              </a:solidFill>
              <a:latin typeface="Arial"/>
              <a:ea typeface="Arial"/>
              <a:cs typeface="Arial"/>
              <a:sym typeface="Arial"/>
            </a:endParaRPr>
          </a:p>
        </p:txBody>
      </p:sp>
      <p:pic>
        <p:nvPicPr>
          <p:cNvPr id="1125" name="Google Shape;1125;g19d7aa53205_0_4"/>
          <p:cNvPicPr preferRelativeResize="0"/>
          <p:nvPr/>
        </p:nvPicPr>
        <p:blipFill rotWithShape="1">
          <a:blip r:embed="rId3">
            <a:alphaModFix/>
          </a:blip>
          <a:srcRect/>
          <a:stretch/>
        </p:blipFill>
        <p:spPr>
          <a:xfrm>
            <a:off x="370162" y="2433625"/>
            <a:ext cx="2435239" cy="2219825"/>
          </a:xfrm>
          <a:prstGeom prst="rect">
            <a:avLst/>
          </a:prstGeom>
          <a:noFill/>
          <a:ln>
            <a:noFill/>
          </a:ln>
        </p:spPr>
      </p:pic>
      <p:grpSp>
        <p:nvGrpSpPr>
          <p:cNvPr id="1126" name="Google Shape;1126;g19d7aa53205_0_4"/>
          <p:cNvGrpSpPr/>
          <p:nvPr/>
        </p:nvGrpSpPr>
        <p:grpSpPr>
          <a:xfrm>
            <a:off x="200818" y="2172813"/>
            <a:ext cx="475128" cy="475128"/>
            <a:chOff x="516854" y="366875"/>
            <a:chExt cx="720000" cy="720000"/>
          </a:xfrm>
        </p:grpSpPr>
        <p:sp>
          <p:nvSpPr>
            <p:cNvPr id="1127" name="Google Shape;1127;g19d7aa53205_0_4"/>
            <p:cNvSpPr/>
            <p:nvPr/>
          </p:nvSpPr>
          <p:spPr>
            <a:xfrm>
              <a:off x="516854"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sp>
          <p:nvSpPr>
            <p:cNvPr id="1128" name="Google Shape;1128;g19d7aa53205_0_4"/>
            <p:cNvSpPr/>
            <p:nvPr/>
          </p:nvSpPr>
          <p:spPr>
            <a:xfrm>
              <a:off x="756502" y="571393"/>
              <a:ext cx="238200" cy="318300"/>
            </a:xfrm>
            <a:custGeom>
              <a:avLst/>
              <a:gdLst/>
              <a:ahLst/>
              <a:cxnLst/>
              <a:rect l="l" t="t" r="r" b="b"/>
              <a:pathLst>
                <a:path w="120000" h="120000" extrusionOk="0">
                  <a:moveTo>
                    <a:pt x="61520" y="0"/>
                  </a:moveTo>
                  <a:lnTo>
                    <a:pt x="86996" y="0"/>
                  </a:lnTo>
                  <a:cubicBezTo>
                    <a:pt x="86707" y="4697"/>
                    <a:pt x="86417" y="10189"/>
                    <a:pt x="86127" y="16476"/>
                  </a:cubicBezTo>
                  <a:cubicBezTo>
                    <a:pt x="85838" y="22764"/>
                    <a:pt x="85693" y="28401"/>
                    <a:pt x="85693" y="33387"/>
                  </a:cubicBezTo>
                  <a:lnTo>
                    <a:pt x="85693" y="96910"/>
                  </a:lnTo>
                  <a:cubicBezTo>
                    <a:pt x="85693" y="99512"/>
                    <a:pt x="86441" y="101770"/>
                    <a:pt x="87937" y="103685"/>
                  </a:cubicBezTo>
                  <a:cubicBezTo>
                    <a:pt x="89433" y="105600"/>
                    <a:pt x="91580" y="107064"/>
                    <a:pt x="94378" y="108075"/>
                  </a:cubicBezTo>
                  <a:cubicBezTo>
                    <a:pt x="96887" y="108943"/>
                    <a:pt x="101085" y="109737"/>
                    <a:pt x="106972" y="110460"/>
                  </a:cubicBezTo>
                  <a:cubicBezTo>
                    <a:pt x="112858" y="111183"/>
                    <a:pt x="117201" y="111617"/>
                    <a:pt x="119999" y="111761"/>
                  </a:cubicBezTo>
                  <a:lnTo>
                    <a:pt x="119999" y="120000"/>
                  </a:lnTo>
                  <a:lnTo>
                    <a:pt x="579" y="120000"/>
                  </a:lnTo>
                  <a:lnTo>
                    <a:pt x="579" y="111761"/>
                  </a:lnTo>
                  <a:cubicBezTo>
                    <a:pt x="3474" y="111617"/>
                    <a:pt x="8082" y="111255"/>
                    <a:pt x="14402" y="110677"/>
                  </a:cubicBezTo>
                  <a:cubicBezTo>
                    <a:pt x="20723" y="110099"/>
                    <a:pt x="25042" y="109521"/>
                    <a:pt x="27358" y="108943"/>
                  </a:cubicBezTo>
                  <a:cubicBezTo>
                    <a:pt x="30253" y="108220"/>
                    <a:pt x="32521" y="106991"/>
                    <a:pt x="34161" y="105257"/>
                  </a:cubicBezTo>
                  <a:cubicBezTo>
                    <a:pt x="35802" y="103523"/>
                    <a:pt x="36622" y="101138"/>
                    <a:pt x="36622" y="98103"/>
                  </a:cubicBezTo>
                  <a:lnTo>
                    <a:pt x="36622" y="29376"/>
                  </a:lnTo>
                  <a:lnTo>
                    <a:pt x="0" y="29376"/>
                  </a:lnTo>
                  <a:lnTo>
                    <a:pt x="0" y="19078"/>
                  </a:lnTo>
                  <a:lnTo>
                    <a:pt x="7961" y="19078"/>
                  </a:lnTo>
                  <a:cubicBezTo>
                    <a:pt x="16357" y="19078"/>
                    <a:pt x="23618" y="18392"/>
                    <a:pt x="29746" y="17018"/>
                  </a:cubicBezTo>
                  <a:cubicBezTo>
                    <a:pt x="35874" y="15646"/>
                    <a:pt x="40965" y="13983"/>
                    <a:pt x="45018" y="12032"/>
                  </a:cubicBezTo>
                  <a:cubicBezTo>
                    <a:pt x="49167" y="10009"/>
                    <a:pt x="52569" y="7913"/>
                    <a:pt x="55223" y="5745"/>
                  </a:cubicBezTo>
                  <a:cubicBezTo>
                    <a:pt x="57876" y="3577"/>
                    <a:pt x="59975" y="1662"/>
                    <a:pt x="6152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grpSp>
      <p:pic>
        <p:nvPicPr>
          <p:cNvPr id="1129" name="Google Shape;1129;g19d7aa53205_0_4"/>
          <p:cNvPicPr preferRelativeResize="0"/>
          <p:nvPr/>
        </p:nvPicPr>
        <p:blipFill rotWithShape="1">
          <a:blip r:embed="rId4">
            <a:alphaModFix/>
          </a:blip>
          <a:srcRect/>
          <a:stretch/>
        </p:blipFill>
        <p:spPr>
          <a:xfrm>
            <a:off x="6095786" y="2433625"/>
            <a:ext cx="2841139" cy="2219825"/>
          </a:xfrm>
          <a:prstGeom prst="rect">
            <a:avLst/>
          </a:prstGeom>
          <a:noFill/>
          <a:ln>
            <a:noFill/>
          </a:ln>
        </p:spPr>
      </p:pic>
      <p:grpSp>
        <p:nvGrpSpPr>
          <p:cNvPr id="1130" name="Google Shape;1130;g19d7aa53205_0_4"/>
          <p:cNvGrpSpPr/>
          <p:nvPr/>
        </p:nvGrpSpPr>
        <p:grpSpPr>
          <a:xfrm>
            <a:off x="5994511" y="2096627"/>
            <a:ext cx="475128" cy="475128"/>
            <a:chOff x="3441316" y="366875"/>
            <a:chExt cx="720000" cy="720000"/>
          </a:xfrm>
        </p:grpSpPr>
        <p:sp>
          <p:nvSpPr>
            <p:cNvPr id="1131" name="Google Shape;1131;g19d7aa53205_0_4"/>
            <p:cNvSpPr/>
            <p:nvPr/>
          </p:nvSpPr>
          <p:spPr>
            <a:xfrm>
              <a:off x="3441316"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sp>
          <p:nvSpPr>
            <p:cNvPr id="1132" name="Google Shape;1132;g19d7aa53205_0_4"/>
            <p:cNvSpPr/>
            <p:nvPr/>
          </p:nvSpPr>
          <p:spPr>
            <a:xfrm>
              <a:off x="3637586" y="514438"/>
              <a:ext cx="323100" cy="424800"/>
            </a:xfrm>
            <a:custGeom>
              <a:avLst/>
              <a:gdLst/>
              <a:ahLst/>
              <a:cxnLst/>
              <a:rect l="l" t="t" r="r" b="b"/>
              <a:pathLst>
                <a:path w="120000" h="120000" extrusionOk="0">
                  <a:moveTo>
                    <a:pt x="59893" y="0"/>
                  </a:moveTo>
                  <a:cubicBezTo>
                    <a:pt x="70569" y="0"/>
                    <a:pt x="79412" y="947"/>
                    <a:pt x="86423" y="2841"/>
                  </a:cubicBezTo>
                  <a:cubicBezTo>
                    <a:pt x="93433" y="4736"/>
                    <a:pt x="98968" y="7063"/>
                    <a:pt x="103024" y="9824"/>
                  </a:cubicBezTo>
                  <a:cubicBezTo>
                    <a:pt x="107010" y="12530"/>
                    <a:pt x="109768" y="15440"/>
                    <a:pt x="111298" y="18552"/>
                  </a:cubicBezTo>
                  <a:cubicBezTo>
                    <a:pt x="112829" y="21664"/>
                    <a:pt x="113594" y="24465"/>
                    <a:pt x="113594" y="26955"/>
                  </a:cubicBezTo>
                  <a:cubicBezTo>
                    <a:pt x="113594" y="29337"/>
                    <a:pt x="112935" y="32029"/>
                    <a:pt x="111619" y="35034"/>
                  </a:cubicBezTo>
                  <a:cubicBezTo>
                    <a:pt x="110302" y="38038"/>
                    <a:pt x="108362" y="40676"/>
                    <a:pt x="105800" y="42950"/>
                  </a:cubicBezTo>
                  <a:cubicBezTo>
                    <a:pt x="102668" y="45710"/>
                    <a:pt x="98576" y="48092"/>
                    <a:pt x="93523" y="50094"/>
                  </a:cubicBezTo>
                  <a:cubicBezTo>
                    <a:pt x="88469" y="52097"/>
                    <a:pt x="82562" y="53640"/>
                    <a:pt x="75800" y="54722"/>
                  </a:cubicBezTo>
                  <a:lnTo>
                    <a:pt x="75800" y="56021"/>
                  </a:lnTo>
                  <a:cubicBezTo>
                    <a:pt x="80426" y="56238"/>
                    <a:pt x="85426" y="56887"/>
                    <a:pt x="90800" y="57970"/>
                  </a:cubicBezTo>
                  <a:cubicBezTo>
                    <a:pt x="96174" y="59052"/>
                    <a:pt x="100925" y="60649"/>
                    <a:pt x="105053" y="62760"/>
                  </a:cubicBezTo>
                  <a:cubicBezTo>
                    <a:pt x="109323" y="64925"/>
                    <a:pt x="112882" y="67808"/>
                    <a:pt x="115729" y="71407"/>
                  </a:cubicBezTo>
                  <a:cubicBezTo>
                    <a:pt x="118576" y="75006"/>
                    <a:pt x="120000" y="79431"/>
                    <a:pt x="120000" y="84682"/>
                  </a:cubicBezTo>
                  <a:cubicBezTo>
                    <a:pt x="120000" y="94803"/>
                    <a:pt x="113629" y="103220"/>
                    <a:pt x="100889" y="109932"/>
                  </a:cubicBezTo>
                  <a:cubicBezTo>
                    <a:pt x="88149" y="116644"/>
                    <a:pt x="71743" y="119999"/>
                    <a:pt x="51672" y="119999"/>
                  </a:cubicBezTo>
                  <a:cubicBezTo>
                    <a:pt x="37295" y="119999"/>
                    <a:pt x="25088" y="117659"/>
                    <a:pt x="15053" y="112977"/>
                  </a:cubicBezTo>
                  <a:cubicBezTo>
                    <a:pt x="5017" y="108295"/>
                    <a:pt x="0" y="102544"/>
                    <a:pt x="0" y="95724"/>
                  </a:cubicBezTo>
                  <a:cubicBezTo>
                    <a:pt x="0" y="91881"/>
                    <a:pt x="1619" y="88633"/>
                    <a:pt x="4857" y="85981"/>
                  </a:cubicBezTo>
                  <a:cubicBezTo>
                    <a:pt x="8096" y="83328"/>
                    <a:pt x="12419" y="82002"/>
                    <a:pt x="17829" y="82002"/>
                  </a:cubicBezTo>
                  <a:cubicBezTo>
                    <a:pt x="23451" y="82002"/>
                    <a:pt x="28060" y="83153"/>
                    <a:pt x="31654" y="85453"/>
                  </a:cubicBezTo>
                  <a:cubicBezTo>
                    <a:pt x="35248" y="87753"/>
                    <a:pt x="37046" y="90825"/>
                    <a:pt x="37046" y="94668"/>
                  </a:cubicBezTo>
                  <a:cubicBezTo>
                    <a:pt x="37046" y="97320"/>
                    <a:pt x="36423" y="100284"/>
                    <a:pt x="35177" y="103558"/>
                  </a:cubicBezTo>
                  <a:cubicBezTo>
                    <a:pt x="33932" y="106833"/>
                    <a:pt x="32953" y="109255"/>
                    <a:pt x="32241" y="110825"/>
                  </a:cubicBezTo>
                  <a:cubicBezTo>
                    <a:pt x="33807" y="111366"/>
                    <a:pt x="35836" y="111786"/>
                    <a:pt x="38327" y="112083"/>
                  </a:cubicBezTo>
                  <a:cubicBezTo>
                    <a:pt x="40818" y="112381"/>
                    <a:pt x="43736" y="112530"/>
                    <a:pt x="47081" y="112530"/>
                  </a:cubicBezTo>
                  <a:cubicBezTo>
                    <a:pt x="51209" y="112530"/>
                    <a:pt x="55249" y="112016"/>
                    <a:pt x="59199" y="110988"/>
                  </a:cubicBezTo>
                  <a:cubicBezTo>
                    <a:pt x="63149" y="109959"/>
                    <a:pt x="66583" y="108281"/>
                    <a:pt x="69501" y="105954"/>
                  </a:cubicBezTo>
                  <a:cubicBezTo>
                    <a:pt x="72562" y="103518"/>
                    <a:pt x="74928" y="100663"/>
                    <a:pt x="76601" y="97388"/>
                  </a:cubicBezTo>
                  <a:cubicBezTo>
                    <a:pt x="78273" y="94113"/>
                    <a:pt x="79110" y="89769"/>
                    <a:pt x="79110" y="84357"/>
                  </a:cubicBezTo>
                  <a:cubicBezTo>
                    <a:pt x="79110" y="81272"/>
                    <a:pt x="78736" y="78349"/>
                    <a:pt x="77989" y="75588"/>
                  </a:cubicBezTo>
                  <a:cubicBezTo>
                    <a:pt x="77242" y="72828"/>
                    <a:pt x="75871" y="70419"/>
                    <a:pt x="73878" y="68362"/>
                  </a:cubicBezTo>
                  <a:cubicBezTo>
                    <a:pt x="71886" y="66305"/>
                    <a:pt x="69163" y="64695"/>
                    <a:pt x="65711" y="63531"/>
                  </a:cubicBezTo>
                  <a:cubicBezTo>
                    <a:pt x="62259" y="62368"/>
                    <a:pt x="57864" y="61786"/>
                    <a:pt x="52526" y="61786"/>
                  </a:cubicBezTo>
                  <a:lnTo>
                    <a:pt x="38968" y="61786"/>
                  </a:lnTo>
                  <a:lnTo>
                    <a:pt x="38968" y="51962"/>
                  </a:lnTo>
                  <a:lnTo>
                    <a:pt x="48576" y="51962"/>
                  </a:lnTo>
                  <a:cubicBezTo>
                    <a:pt x="57544" y="51962"/>
                    <a:pt x="64038" y="49945"/>
                    <a:pt x="68060" y="45913"/>
                  </a:cubicBezTo>
                  <a:cubicBezTo>
                    <a:pt x="72081" y="41881"/>
                    <a:pt x="74092" y="35724"/>
                    <a:pt x="74092" y="27442"/>
                  </a:cubicBezTo>
                  <a:cubicBezTo>
                    <a:pt x="74092" y="20784"/>
                    <a:pt x="72152" y="15791"/>
                    <a:pt x="68273" y="12462"/>
                  </a:cubicBezTo>
                  <a:cubicBezTo>
                    <a:pt x="64394" y="9134"/>
                    <a:pt x="58789" y="7469"/>
                    <a:pt x="51459" y="7469"/>
                  </a:cubicBezTo>
                  <a:cubicBezTo>
                    <a:pt x="48683" y="7469"/>
                    <a:pt x="46263" y="7591"/>
                    <a:pt x="44199" y="7834"/>
                  </a:cubicBezTo>
                  <a:cubicBezTo>
                    <a:pt x="42135" y="8078"/>
                    <a:pt x="40035" y="8525"/>
                    <a:pt x="37900" y="9174"/>
                  </a:cubicBezTo>
                  <a:cubicBezTo>
                    <a:pt x="38683" y="11015"/>
                    <a:pt x="39644" y="13586"/>
                    <a:pt x="40783" y="16887"/>
                  </a:cubicBezTo>
                  <a:cubicBezTo>
                    <a:pt x="41921" y="20189"/>
                    <a:pt x="42491" y="23004"/>
                    <a:pt x="42491" y="25331"/>
                  </a:cubicBezTo>
                  <a:cubicBezTo>
                    <a:pt x="42491" y="29174"/>
                    <a:pt x="40747" y="32232"/>
                    <a:pt x="37259" y="34506"/>
                  </a:cubicBezTo>
                  <a:cubicBezTo>
                    <a:pt x="33772" y="36779"/>
                    <a:pt x="29217" y="37916"/>
                    <a:pt x="23594" y="37916"/>
                  </a:cubicBezTo>
                  <a:cubicBezTo>
                    <a:pt x="18256" y="37916"/>
                    <a:pt x="14003" y="36590"/>
                    <a:pt x="10836" y="33937"/>
                  </a:cubicBezTo>
                  <a:cubicBezTo>
                    <a:pt x="7668" y="31285"/>
                    <a:pt x="6085" y="28065"/>
                    <a:pt x="6085" y="24276"/>
                  </a:cubicBezTo>
                  <a:cubicBezTo>
                    <a:pt x="6085" y="17564"/>
                    <a:pt x="11191" y="11840"/>
                    <a:pt x="21405" y="7104"/>
                  </a:cubicBezTo>
                  <a:cubicBezTo>
                    <a:pt x="31619" y="2368"/>
                    <a:pt x="44448" y="0"/>
                    <a:pt x="59893"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grpSp>
      <p:pic>
        <p:nvPicPr>
          <p:cNvPr id="1133" name="Google Shape;1133;g19d7aa53205_0_4"/>
          <p:cNvPicPr preferRelativeResize="0"/>
          <p:nvPr/>
        </p:nvPicPr>
        <p:blipFill rotWithShape="1">
          <a:blip r:embed="rId5">
            <a:alphaModFix/>
          </a:blip>
          <a:srcRect/>
          <a:stretch/>
        </p:blipFill>
        <p:spPr>
          <a:xfrm>
            <a:off x="3550676" y="2433626"/>
            <a:ext cx="1890260" cy="2219826"/>
          </a:xfrm>
          <a:prstGeom prst="rect">
            <a:avLst/>
          </a:prstGeom>
          <a:noFill/>
          <a:ln>
            <a:noFill/>
          </a:ln>
        </p:spPr>
      </p:pic>
      <p:grpSp>
        <p:nvGrpSpPr>
          <p:cNvPr id="1134" name="Google Shape;1134;g19d7aa53205_0_4"/>
          <p:cNvGrpSpPr/>
          <p:nvPr/>
        </p:nvGrpSpPr>
        <p:grpSpPr>
          <a:xfrm>
            <a:off x="3072089" y="2127002"/>
            <a:ext cx="475128" cy="475128"/>
            <a:chOff x="1979085" y="366875"/>
            <a:chExt cx="720000" cy="720000"/>
          </a:xfrm>
        </p:grpSpPr>
        <p:sp>
          <p:nvSpPr>
            <p:cNvPr id="1135" name="Google Shape;1135;g19d7aa53205_0_4"/>
            <p:cNvSpPr/>
            <p:nvPr/>
          </p:nvSpPr>
          <p:spPr>
            <a:xfrm>
              <a:off x="1979085"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sp>
          <p:nvSpPr>
            <p:cNvPr id="1136" name="Google Shape;1136;g19d7aa53205_0_4"/>
            <p:cNvSpPr/>
            <p:nvPr/>
          </p:nvSpPr>
          <p:spPr>
            <a:xfrm>
              <a:off x="2183279" y="567476"/>
              <a:ext cx="311700" cy="318900"/>
            </a:xfrm>
            <a:custGeom>
              <a:avLst/>
              <a:gdLst/>
              <a:ahLst/>
              <a:cxnLst/>
              <a:rect l="l" t="t" r="r" b="b"/>
              <a:pathLst>
                <a:path w="120000" h="120000" extrusionOk="0">
                  <a:moveTo>
                    <a:pt x="55350" y="0"/>
                  </a:moveTo>
                  <a:cubicBezTo>
                    <a:pt x="72767" y="0"/>
                    <a:pt x="86845" y="2921"/>
                    <a:pt x="97583" y="8764"/>
                  </a:cubicBezTo>
                  <a:cubicBezTo>
                    <a:pt x="108321" y="14608"/>
                    <a:pt x="113690" y="24021"/>
                    <a:pt x="113690" y="37006"/>
                  </a:cubicBezTo>
                  <a:cubicBezTo>
                    <a:pt x="113690" y="43715"/>
                    <a:pt x="112269" y="49125"/>
                    <a:pt x="109428" y="53237"/>
                  </a:cubicBezTo>
                  <a:cubicBezTo>
                    <a:pt x="106586" y="57348"/>
                    <a:pt x="102398" y="60955"/>
                    <a:pt x="96863" y="64057"/>
                  </a:cubicBezTo>
                  <a:cubicBezTo>
                    <a:pt x="91918" y="66871"/>
                    <a:pt x="86438" y="69179"/>
                    <a:pt x="80424" y="70982"/>
                  </a:cubicBezTo>
                  <a:cubicBezTo>
                    <a:pt x="74409" y="72786"/>
                    <a:pt x="67970" y="74517"/>
                    <a:pt x="61107" y="76176"/>
                  </a:cubicBezTo>
                  <a:cubicBezTo>
                    <a:pt x="53800" y="77980"/>
                    <a:pt x="47435" y="79892"/>
                    <a:pt x="42011" y="81911"/>
                  </a:cubicBezTo>
                  <a:cubicBezTo>
                    <a:pt x="36586" y="83931"/>
                    <a:pt x="31771" y="86348"/>
                    <a:pt x="27564" y="89161"/>
                  </a:cubicBezTo>
                  <a:lnTo>
                    <a:pt x="27564" y="90351"/>
                  </a:lnTo>
                  <a:lnTo>
                    <a:pt x="120000" y="90351"/>
                  </a:lnTo>
                  <a:lnTo>
                    <a:pt x="120000" y="120000"/>
                  </a:lnTo>
                  <a:lnTo>
                    <a:pt x="0" y="120000"/>
                  </a:lnTo>
                  <a:lnTo>
                    <a:pt x="0" y="100414"/>
                  </a:lnTo>
                  <a:cubicBezTo>
                    <a:pt x="5248" y="95220"/>
                    <a:pt x="10994" y="90477"/>
                    <a:pt x="17240" y="86186"/>
                  </a:cubicBezTo>
                  <a:cubicBezTo>
                    <a:pt x="23487" y="81893"/>
                    <a:pt x="29824" y="78088"/>
                    <a:pt x="36254" y="74770"/>
                  </a:cubicBezTo>
                  <a:cubicBezTo>
                    <a:pt x="43128" y="71235"/>
                    <a:pt x="48894" y="68079"/>
                    <a:pt x="53550" y="65302"/>
                  </a:cubicBezTo>
                  <a:cubicBezTo>
                    <a:pt x="58207" y="62524"/>
                    <a:pt x="61866" y="59621"/>
                    <a:pt x="64526" y="56591"/>
                  </a:cubicBezTo>
                  <a:cubicBezTo>
                    <a:pt x="67188" y="53778"/>
                    <a:pt x="69091" y="50712"/>
                    <a:pt x="70237" y="47393"/>
                  </a:cubicBezTo>
                  <a:cubicBezTo>
                    <a:pt x="71383" y="44075"/>
                    <a:pt x="71955" y="40360"/>
                    <a:pt x="71955" y="36248"/>
                  </a:cubicBezTo>
                  <a:cubicBezTo>
                    <a:pt x="71955" y="27087"/>
                    <a:pt x="69735" y="20414"/>
                    <a:pt x="65293" y="16231"/>
                  </a:cubicBezTo>
                  <a:cubicBezTo>
                    <a:pt x="60852" y="12047"/>
                    <a:pt x="54967" y="9954"/>
                    <a:pt x="47639" y="9954"/>
                  </a:cubicBezTo>
                  <a:cubicBezTo>
                    <a:pt x="45344" y="9954"/>
                    <a:pt x="43179" y="10117"/>
                    <a:pt x="41144" y="10441"/>
                  </a:cubicBezTo>
                  <a:cubicBezTo>
                    <a:pt x="39109" y="10766"/>
                    <a:pt x="36981" y="11361"/>
                    <a:pt x="34760" y="12227"/>
                  </a:cubicBezTo>
                  <a:cubicBezTo>
                    <a:pt x="35867" y="15473"/>
                    <a:pt x="36937" y="18827"/>
                    <a:pt x="37970" y="22290"/>
                  </a:cubicBezTo>
                  <a:cubicBezTo>
                    <a:pt x="39003" y="25753"/>
                    <a:pt x="39520" y="29612"/>
                    <a:pt x="39520" y="33868"/>
                  </a:cubicBezTo>
                  <a:cubicBezTo>
                    <a:pt x="39520" y="38990"/>
                    <a:pt x="37638" y="43065"/>
                    <a:pt x="33874" y="46095"/>
                  </a:cubicBezTo>
                  <a:cubicBezTo>
                    <a:pt x="30110" y="49125"/>
                    <a:pt x="25313" y="50640"/>
                    <a:pt x="19483" y="50640"/>
                  </a:cubicBezTo>
                  <a:cubicBezTo>
                    <a:pt x="13948" y="50640"/>
                    <a:pt x="9539" y="48873"/>
                    <a:pt x="6254" y="45338"/>
                  </a:cubicBezTo>
                  <a:cubicBezTo>
                    <a:pt x="2970" y="41803"/>
                    <a:pt x="1328" y="37511"/>
                    <a:pt x="1328" y="32461"/>
                  </a:cubicBezTo>
                  <a:cubicBezTo>
                    <a:pt x="1328" y="23661"/>
                    <a:pt x="6568" y="16050"/>
                    <a:pt x="17047" y="9630"/>
                  </a:cubicBezTo>
                  <a:cubicBezTo>
                    <a:pt x="27527" y="3210"/>
                    <a:pt x="40295" y="0"/>
                    <a:pt x="5535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grpSp>
      <p:sp>
        <p:nvSpPr>
          <p:cNvPr id="1137" name="Google Shape;1137;g19d7aa53205_0_4"/>
          <p:cNvSpPr txBox="1"/>
          <p:nvPr/>
        </p:nvSpPr>
        <p:spPr>
          <a:xfrm>
            <a:off x="640000" y="2096613"/>
            <a:ext cx="21654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Logge inn med kode fra SMS</a:t>
            </a:r>
            <a:endParaRPr sz="1200" b="0" i="0" u="none" strike="noStrike" cap="none">
              <a:solidFill>
                <a:srgbClr val="000000"/>
              </a:solidFill>
              <a:latin typeface="Arial"/>
              <a:ea typeface="Arial"/>
              <a:cs typeface="Arial"/>
              <a:sym typeface="Arial"/>
            </a:endParaRPr>
          </a:p>
        </p:txBody>
      </p:sp>
      <p:sp>
        <p:nvSpPr>
          <p:cNvPr id="1138" name="Google Shape;1138;g19d7aa53205_0_4"/>
          <p:cNvSpPr txBox="1"/>
          <p:nvPr/>
        </p:nvSpPr>
        <p:spPr>
          <a:xfrm>
            <a:off x="3488100" y="2096625"/>
            <a:ext cx="2294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Kontrollere personopplysninger</a:t>
            </a:r>
            <a:endParaRPr sz="1200" b="0" i="0" u="none" strike="noStrike" cap="none">
              <a:solidFill>
                <a:srgbClr val="000000"/>
              </a:solidFill>
              <a:latin typeface="Arial"/>
              <a:ea typeface="Arial"/>
              <a:cs typeface="Arial"/>
              <a:sym typeface="Arial"/>
            </a:endParaRPr>
          </a:p>
        </p:txBody>
      </p:sp>
      <p:sp>
        <p:nvSpPr>
          <p:cNvPr id="1139" name="Google Shape;1139;g19d7aa53205_0_4"/>
          <p:cNvSpPr txBox="1"/>
          <p:nvPr/>
        </p:nvSpPr>
        <p:spPr>
          <a:xfrm>
            <a:off x="6423225" y="2096625"/>
            <a:ext cx="2513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Godkjenn/avvis kontraktsforslaget</a:t>
            </a:r>
            <a:endParaRPr sz="1200" b="0" i="0" u="none" strike="noStrike" cap="none">
              <a:solidFill>
                <a:srgbClr val="000000"/>
              </a:solidFill>
              <a:latin typeface="Arial"/>
              <a:ea typeface="Arial"/>
              <a:cs typeface="Arial"/>
              <a:sym typeface="Arial"/>
            </a:endParaRPr>
          </a:p>
        </p:txBody>
      </p:sp>
      <p:sp>
        <p:nvSpPr>
          <p:cNvPr id="1140" name="Google Shape;1140;g19d7aa53205_0_4"/>
          <p:cNvSpPr txBox="1"/>
          <p:nvPr/>
        </p:nvSpPr>
        <p:spPr>
          <a:xfrm>
            <a:off x="5142500" y="4732675"/>
            <a:ext cx="33699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no-NO" sz="1000" b="1" i="1" u="none" strike="noStrike" cap="none">
                <a:solidFill>
                  <a:srgbClr val="000000"/>
                </a:solidFill>
                <a:latin typeface="Arial"/>
                <a:ea typeface="Arial"/>
                <a:cs typeface="Arial"/>
                <a:sym typeface="Arial"/>
              </a:rPr>
              <a:t>Fullstendig beskrivelse av prosessen kan finnes </a:t>
            </a:r>
            <a:r>
              <a:rPr lang="no-NO" sz="1000" b="1" i="1" u="sng" strike="noStrike" cap="none">
                <a:solidFill>
                  <a:schemeClr val="hlink"/>
                </a:solidFill>
                <a:latin typeface="Arial"/>
                <a:ea typeface="Arial"/>
                <a:cs typeface="Arial"/>
                <a:sym typeface="Arial"/>
                <a:hlinkClick r:id="rId6"/>
              </a:rPr>
              <a:t>her</a:t>
            </a:r>
            <a:endParaRPr sz="1000" b="1" i="1"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1144"/>
        <p:cNvGrpSpPr/>
        <p:nvPr/>
      </p:nvGrpSpPr>
      <p:grpSpPr>
        <a:xfrm>
          <a:off x="0" y="0"/>
          <a:ext cx="0" cy="0"/>
          <a:chOff x="0" y="0"/>
          <a:chExt cx="0" cy="0"/>
        </a:xfrm>
      </p:grpSpPr>
      <p:sp>
        <p:nvSpPr>
          <p:cNvPr id="1145" name="Google Shape;1145;g19d7aa53205_0_26"/>
          <p:cNvSpPr txBox="1"/>
          <p:nvPr/>
        </p:nvSpPr>
        <p:spPr>
          <a:xfrm>
            <a:off x="212125" y="298439"/>
            <a:ext cx="7615500" cy="5100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no-NO" sz="2700" b="0" i="0" u="none" strike="noStrike" cap="none">
                <a:solidFill>
                  <a:srgbClr val="014693"/>
                </a:solidFill>
                <a:latin typeface="Arial"/>
                <a:ea typeface="Arial"/>
                <a:cs typeface="Arial"/>
                <a:sym typeface="Arial"/>
              </a:rPr>
              <a:t>Utfylling av data i kontrakt</a:t>
            </a:r>
            <a:endParaRPr sz="2700" b="0" i="0" u="none" strike="noStrike" cap="none">
              <a:solidFill>
                <a:srgbClr val="014693"/>
              </a:solidFill>
              <a:latin typeface="Arial"/>
              <a:ea typeface="Arial"/>
              <a:cs typeface="Arial"/>
              <a:sym typeface="Arial"/>
            </a:endParaRPr>
          </a:p>
        </p:txBody>
      </p:sp>
      <p:sp>
        <p:nvSpPr>
          <p:cNvPr id="1146" name="Google Shape;1146;g19d7aa53205_0_26"/>
          <p:cNvSpPr txBox="1"/>
          <p:nvPr/>
        </p:nvSpPr>
        <p:spPr>
          <a:xfrm>
            <a:off x="273425" y="904875"/>
            <a:ext cx="5801400" cy="1154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Dersom personen allerede er registrert som aktiv i lønnssystemet, vil personopplysningene være fylt ut og ikke være redigerbare.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Hvis personen er nyansatt kan alle feltene redigeres, og noen felt er tomme.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no-NO" sz="1200" b="1" i="0" u="none" strike="noStrike" cap="none">
                <a:solidFill>
                  <a:srgbClr val="000000"/>
                </a:solidFill>
                <a:latin typeface="Arial"/>
                <a:ea typeface="Arial"/>
                <a:cs typeface="Arial"/>
                <a:sym typeface="Arial"/>
              </a:rPr>
              <a:t>Da vil følgende kunne måtte fylles ut og oppgis informasjon om:</a:t>
            </a:r>
            <a:endParaRPr sz="1200" b="1" i="0" u="none" strike="noStrike" cap="none">
              <a:solidFill>
                <a:srgbClr val="000000"/>
              </a:solidFill>
              <a:latin typeface="Arial"/>
              <a:ea typeface="Arial"/>
              <a:cs typeface="Arial"/>
              <a:sym typeface="Arial"/>
            </a:endParaRPr>
          </a:p>
        </p:txBody>
      </p:sp>
      <p:grpSp>
        <p:nvGrpSpPr>
          <p:cNvPr id="1147" name="Google Shape;1147;g19d7aa53205_0_26"/>
          <p:cNvGrpSpPr/>
          <p:nvPr/>
        </p:nvGrpSpPr>
        <p:grpSpPr>
          <a:xfrm>
            <a:off x="6074935" y="3973457"/>
            <a:ext cx="2831127" cy="665169"/>
            <a:chOff x="2350050" y="2239188"/>
            <a:chExt cx="6259400" cy="1470637"/>
          </a:xfrm>
        </p:grpSpPr>
        <p:pic>
          <p:nvPicPr>
            <p:cNvPr id="1148" name="Google Shape;1148;g19d7aa53205_0_26"/>
            <p:cNvPicPr preferRelativeResize="0"/>
            <p:nvPr/>
          </p:nvPicPr>
          <p:blipFill rotWithShape="1">
            <a:blip r:embed="rId3">
              <a:alphaModFix/>
            </a:blip>
            <a:srcRect l="54880" t="16013" r="4416" b="30375"/>
            <a:stretch/>
          </p:blipFill>
          <p:spPr>
            <a:xfrm>
              <a:off x="2350050" y="2239200"/>
              <a:ext cx="3148175" cy="1470625"/>
            </a:xfrm>
            <a:prstGeom prst="rect">
              <a:avLst/>
            </a:prstGeom>
            <a:noFill/>
            <a:ln>
              <a:noFill/>
            </a:ln>
          </p:spPr>
        </p:pic>
        <p:pic>
          <p:nvPicPr>
            <p:cNvPr id="1149" name="Google Shape;1149;g19d7aa53205_0_26"/>
            <p:cNvPicPr preferRelativeResize="0"/>
            <p:nvPr/>
          </p:nvPicPr>
          <p:blipFill rotWithShape="1">
            <a:blip r:embed="rId3">
              <a:alphaModFix/>
            </a:blip>
            <a:srcRect l="9593" t="17133" r="49702" b="29255"/>
            <a:stretch/>
          </p:blipFill>
          <p:spPr>
            <a:xfrm>
              <a:off x="5461275" y="2239188"/>
              <a:ext cx="3148175" cy="1470625"/>
            </a:xfrm>
            <a:prstGeom prst="rect">
              <a:avLst/>
            </a:prstGeom>
            <a:noFill/>
            <a:ln>
              <a:noFill/>
            </a:ln>
          </p:spPr>
        </p:pic>
      </p:grpSp>
      <p:pic>
        <p:nvPicPr>
          <p:cNvPr id="1150" name="Google Shape;1150;g19d7aa53205_0_26"/>
          <p:cNvPicPr preferRelativeResize="0"/>
          <p:nvPr/>
        </p:nvPicPr>
        <p:blipFill rotWithShape="1">
          <a:blip r:embed="rId4">
            <a:alphaModFix/>
          </a:blip>
          <a:srcRect l="3412" t="6654" r="4844" b="12589"/>
          <a:stretch/>
        </p:blipFill>
        <p:spPr>
          <a:xfrm>
            <a:off x="6074924" y="2505388"/>
            <a:ext cx="2831125" cy="801262"/>
          </a:xfrm>
          <a:prstGeom prst="rect">
            <a:avLst/>
          </a:prstGeom>
          <a:noFill/>
          <a:ln>
            <a:noFill/>
          </a:ln>
        </p:spPr>
      </p:pic>
      <p:sp>
        <p:nvSpPr>
          <p:cNvPr id="1151" name="Google Shape;1151;g19d7aa53205_0_26"/>
          <p:cNvSpPr txBox="1"/>
          <p:nvPr/>
        </p:nvSpPr>
        <p:spPr>
          <a:xfrm>
            <a:off x="334375" y="2136088"/>
            <a:ext cx="21654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i="0" u="none" strike="noStrike" cap="none">
                <a:solidFill>
                  <a:schemeClr val="dk2"/>
                </a:solidFill>
                <a:latin typeface="Arial"/>
                <a:ea typeface="Arial"/>
                <a:cs typeface="Arial"/>
                <a:sym typeface="Arial"/>
              </a:rPr>
              <a:t>Navn og adresse</a:t>
            </a:r>
            <a:endParaRPr sz="1200" b="1" i="0" u="none" strike="noStrike" cap="none">
              <a:solidFill>
                <a:schemeClr val="dk2"/>
              </a:solidFill>
              <a:latin typeface="Arial"/>
              <a:ea typeface="Arial"/>
              <a:cs typeface="Arial"/>
              <a:sym typeface="Arial"/>
            </a:endParaRPr>
          </a:p>
        </p:txBody>
      </p:sp>
      <p:sp>
        <p:nvSpPr>
          <p:cNvPr id="1152" name="Google Shape;1152;g19d7aa53205_0_26"/>
          <p:cNvSpPr txBox="1"/>
          <p:nvPr/>
        </p:nvSpPr>
        <p:spPr>
          <a:xfrm>
            <a:off x="2924288" y="2155700"/>
            <a:ext cx="25506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a:solidFill>
                  <a:schemeClr val="dk2"/>
                </a:solidFill>
              </a:rPr>
              <a:t>Bankk</a:t>
            </a:r>
            <a:r>
              <a:rPr lang="no-NO" sz="1200" b="1" i="0" u="none" strike="noStrike" cap="none">
                <a:solidFill>
                  <a:schemeClr val="dk2"/>
                </a:solidFill>
                <a:latin typeface="Arial"/>
                <a:ea typeface="Arial"/>
                <a:cs typeface="Arial"/>
                <a:sym typeface="Arial"/>
              </a:rPr>
              <a:t>ontonummer</a:t>
            </a:r>
            <a:endParaRPr sz="1200" b="1" i="0" u="none" strike="noStrike" cap="none">
              <a:solidFill>
                <a:schemeClr val="dk2"/>
              </a:solidFill>
              <a:latin typeface="Arial"/>
              <a:ea typeface="Arial"/>
              <a:cs typeface="Arial"/>
              <a:sym typeface="Arial"/>
            </a:endParaRPr>
          </a:p>
        </p:txBody>
      </p:sp>
      <p:sp>
        <p:nvSpPr>
          <p:cNvPr id="1153" name="Google Shape;1153;g19d7aa53205_0_26"/>
          <p:cNvSpPr txBox="1"/>
          <p:nvPr/>
        </p:nvSpPr>
        <p:spPr>
          <a:xfrm>
            <a:off x="6215188" y="2043700"/>
            <a:ext cx="25506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i="0" u="none" strike="noStrike" cap="none">
                <a:solidFill>
                  <a:schemeClr val="dk2"/>
                </a:solidFill>
                <a:latin typeface="Arial"/>
                <a:ea typeface="Arial"/>
                <a:cs typeface="Arial"/>
                <a:sym typeface="Arial"/>
              </a:rPr>
              <a:t>Om personen ønsker kontrakt på pensjonistvilkår</a:t>
            </a:r>
            <a:endParaRPr sz="1200" b="1" i="0" u="none" strike="noStrike" cap="none">
              <a:solidFill>
                <a:schemeClr val="dk2"/>
              </a:solidFill>
              <a:latin typeface="Arial"/>
              <a:ea typeface="Arial"/>
              <a:cs typeface="Arial"/>
              <a:sym typeface="Arial"/>
            </a:endParaRPr>
          </a:p>
        </p:txBody>
      </p:sp>
      <p:sp>
        <p:nvSpPr>
          <p:cNvPr id="1154" name="Google Shape;1154;g19d7aa53205_0_26"/>
          <p:cNvSpPr txBox="1"/>
          <p:nvPr/>
        </p:nvSpPr>
        <p:spPr>
          <a:xfrm>
            <a:off x="6215188" y="3604150"/>
            <a:ext cx="25506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i="0" u="none" strike="noStrike" cap="none">
                <a:solidFill>
                  <a:schemeClr val="dk2"/>
                </a:solidFill>
                <a:latin typeface="Arial"/>
                <a:ea typeface="Arial"/>
                <a:cs typeface="Arial"/>
                <a:sym typeface="Arial"/>
              </a:rPr>
              <a:t>Fagforeningstilhørighet</a:t>
            </a:r>
            <a:endParaRPr sz="1200" b="1" i="0" u="none" strike="noStrike" cap="none">
              <a:solidFill>
                <a:schemeClr val="dk2"/>
              </a:solidFill>
              <a:latin typeface="Arial"/>
              <a:ea typeface="Arial"/>
              <a:cs typeface="Arial"/>
              <a:sym typeface="Arial"/>
            </a:endParaRPr>
          </a:p>
        </p:txBody>
      </p:sp>
      <p:sp>
        <p:nvSpPr>
          <p:cNvPr id="1155" name="Google Shape;1155;g19d7aa53205_0_26"/>
          <p:cNvSpPr txBox="1"/>
          <p:nvPr/>
        </p:nvSpPr>
        <p:spPr>
          <a:xfrm>
            <a:off x="5142500" y="4732675"/>
            <a:ext cx="33699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no-NO" sz="1000" b="1" i="1" u="none" strike="noStrike" cap="none">
                <a:solidFill>
                  <a:srgbClr val="000000"/>
                </a:solidFill>
                <a:latin typeface="Arial"/>
                <a:ea typeface="Arial"/>
                <a:cs typeface="Arial"/>
                <a:sym typeface="Arial"/>
              </a:rPr>
              <a:t>Fullstendig beskrivelse av prosessen kan finnes </a:t>
            </a:r>
            <a:r>
              <a:rPr lang="no-NO" sz="1000" b="1" i="1" u="sng" strike="noStrike" cap="none">
                <a:solidFill>
                  <a:schemeClr val="hlink"/>
                </a:solidFill>
                <a:latin typeface="Arial"/>
                <a:ea typeface="Arial"/>
                <a:cs typeface="Arial"/>
                <a:sym typeface="Arial"/>
                <a:hlinkClick r:id="rId5"/>
              </a:rPr>
              <a:t>her</a:t>
            </a:r>
            <a:endParaRPr sz="1000" b="1" i="1" u="none" strike="noStrike" cap="none">
              <a:solidFill>
                <a:srgbClr val="000000"/>
              </a:solidFill>
              <a:latin typeface="Arial"/>
              <a:ea typeface="Arial"/>
              <a:cs typeface="Arial"/>
              <a:sym typeface="Arial"/>
            </a:endParaRPr>
          </a:p>
        </p:txBody>
      </p:sp>
      <p:pic>
        <p:nvPicPr>
          <p:cNvPr id="1156" name="Google Shape;1156;g19d7aa53205_0_26"/>
          <p:cNvPicPr preferRelativeResize="0"/>
          <p:nvPr/>
        </p:nvPicPr>
        <p:blipFill>
          <a:blip r:embed="rId6">
            <a:alphaModFix/>
          </a:blip>
          <a:stretch>
            <a:fillRect/>
          </a:stretch>
        </p:blipFill>
        <p:spPr>
          <a:xfrm>
            <a:off x="2866225" y="2507989"/>
            <a:ext cx="2666725" cy="820765"/>
          </a:xfrm>
          <a:prstGeom prst="rect">
            <a:avLst/>
          </a:prstGeom>
          <a:noFill/>
          <a:ln>
            <a:noFill/>
          </a:ln>
        </p:spPr>
      </p:pic>
      <p:pic>
        <p:nvPicPr>
          <p:cNvPr id="1157" name="Google Shape;1157;g19d7aa53205_0_26"/>
          <p:cNvPicPr preferRelativeResize="0"/>
          <p:nvPr/>
        </p:nvPicPr>
        <p:blipFill>
          <a:blip r:embed="rId7">
            <a:alphaModFix/>
          </a:blip>
          <a:stretch>
            <a:fillRect/>
          </a:stretch>
        </p:blipFill>
        <p:spPr>
          <a:xfrm>
            <a:off x="3159870" y="3872250"/>
            <a:ext cx="2079425" cy="762275"/>
          </a:xfrm>
          <a:prstGeom prst="rect">
            <a:avLst/>
          </a:prstGeom>
          <a:noFill/>
          <a:ln>
            <a:noFill/>
          </a:ln>
        </p:spPr>
      </p:pic>
      <p:sp>
        <p:nvSpPr>
          <p:cNvPr id="1158" name="Google Shape;1158;g19d7aa53205_0_26"/>
          <p:cNvSpPr txBox="1"/>
          <p:nvPr/>
        </p:nvSpPr>
        <p:spPr>
          <a:xfrm>
            <a:off x="2866213" y="3542300"/>
            <a:ext cx="25506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a:solidFill>
                  <a:schemeClr val="dk2"/>
                </a:solidFill>
              </a:rPr>
              <a:t>BankID for signering</a:t>
            </a:r>
            <a:endParaRPr sz="1200" b="1" i="0" u="none" strike="noStrike" cap="none">
              <a:solidFill>
                <a:schemeClr val="dk2"/>
              </a:solidFill>
              <a:latin typeface="Arial"/>
              <a:ea typeface="Arial"/>
              <a:cs typeface="Arial"/>
              <a:sym typeface="Arial"/>
            </a:endParaRPr>
          </a:p>
        </p:txBody>
      </p:sp>
      <p:grpSp>
        <p:nvGrpSpPr>
          <p:cNvPr id="1159" name="Google Shape;1159;g19d7aa53205_0_26"/>
          <p:cNvGrpSpPr/>
          <p:nvPr/>
        </p:nvGrpSpPr>
        <p:grpSpPr>
          <a:xfrm>
            <a:off x="473269" y="2508008"/>
            <a:ext cx="1887623" cy="2126552"/>
            <a:chOff x="509925" y="2508000"/>
            <a:chExt cx="1814324" cy="2043975"/>
          </a:xfrm>
        </p:grpSpPr>
        <p:pic>
          <p:nvPicPr>
            <p:cNvPr id="1160" name="Google Shape;1160;g19d7aa53205_0_26"/>
            <p:cNvPicPr preferRelativeResize="0"/>
            <p:nvPr/>
          </p:nvPicPr>
          <p:blipFill rotWithShape="1">
            <a:blip r:embed="rId8">
              <a:alphaModFix/>
            </a:blip>
            <a:srcRect b="49859"/>
            <a:stretch/>
          </p:blipFill>
          <p:spPr>
            <a:xfrm>
              <a:off x="509925" y="2508000"/>
              <a:ext cx="1814324" cy="1068276"/>
            </a:xfrm>
            <a:prstGeom prst="rect">
              <a:avLst/>
            </a:prstGeom>
            <a:noFill/>
            <a:ln>
              <a:noFill/>
            </a:ln>
          </p:spPr>
        </p:pic>
        <p:pic>
          <p:nvPicPr>
            <p:cNvPr id="1161" name="Google Shape;1161;g19d7aa53205_0_26"/>
            <p:cNvPicPr preferRelativeResize="0"/>
            <p:nvPr/>
          </p:nvPicPr>
          <p:blipFill rotWithShape="1">
            <a:blip r:embed="rId8">
              <a:alphaModFix/>
            </a:blip>
            <a:srcRect t="52613"/>
            <a:stretch/>
          </p:blipFill>
          <p:spPr>
            <a:xfrm>
              <a:off x="509925" y="3542300"/>
              <a:ext cx="1814324" cy="1009675"/>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1165"/>
        <p:cNvGrpSpPr/>
        <p:nvPr/>
      </p:nvGrpSpPr>
      <p:grpSpPr>
        <a:xfrm>
          <a:off x="0" y="0"/>
          <a:ext cx="0" cy="0"/>
          <a:chOff x="0" y="0"/>
          <a:chExt cx="0" cy="0"/>
        </a:xfrm>
      </p:grpSpPr>
      <p:pic>
        <p:nvPicPr>
          <p:cNvPr id="1166" name="Google Shape;1166;g1992504b24a_0_0"/>
          <p:cNvPicPr preferRelativeResize="0"/>
          <p:nvPr/>
        </p:nvPicPr>
        <p:blipFill>
          <a:blip r:embed="rId3">
            <a:alphaModFix/>
          </a:blip>
          <a:stretch>
            <a:fillRect/>
          </a:stretch>
        </p:blipFill>
        <p:spPr>
          <a:xfrm>
            <a:off x="6351750" y="2677462"/>
            <a:ext cx="2160650" cy="2125238"/>
          </a:xfrm>
          <a:prstGeom prst="rect">
            <a:avLst/>
          </a:prstGeom>
          <a:noFill/>
          <a:ln>
            <a:noFill/>
          </a:ln>
        </p:spPr>
      </p:pic>
      <p:grpSp>
        <p:nvGrpSpPr>
          <p:cNvPr id="1167" name="Google Shape;1167;g1992504b24a_0_0"/>
          <p:cNvGrpSpPr/>
          <p:nvPr/>
        </p:nvGrpSpPr>
        <p:grpSpPr>
          <a:xfrm>
            <a:off x="439901" y="2677448"/>
            <a:ext cx="2513528" cy="2036979"/>
            <a:chOff x="5317925" y="960845"/>
            <a:chExt cx="3673675" cy="2935128"/>
          </a:xfrm>
        </p:grpSpPr>
        <p:pic>
          <p:nvPicPr>
            <p:cNvPr id="1168" name="Google Shape;1168;g1992504b24a_0_0"/>
            <p:cNvPicPr preferRelativeResize="0"/>
            <p:nvPr/>
          </p:nvPicPr>
          <p:blipFill rotWithShape="1">
            <a:blip r:embed="rId4">
              <a:alphaModFix/>
            </a:blip>
            <a:srcRect b="48113"/>
            <a:stretch/>
          </p:blipFill>
          <p:spPr>
            <a:xfrm>
              <a:off x="5317925" y="960845"/>
              <a:ext cx="3673675" cy="1706975"/>
            </a:xfrm>
            <a:prstGeom prst="rect">
              <a:avLst/>
            </a:prstGeom>
            <a:noFill/>
            <a:ln>
              <a:noFill/>
            </a:ln>
          </p:spPr>
        </p:pic>
        <p:pic>
          <p:nvPicPr>
            <p:cNvPr id="1169" name="Google Shape;1169;g1992504b24a_0_0"/>
            <p:cNvPicPr preferRelativeResize="0"/>
            <p:nvPr/>
          </p:nvPicPr>
          <p:blipFill rotWithShape="1">
            <a:blip r:embed="rId4">
              <a:alphaModFix/>
            </a:blip>
            <a:srcRect t="62668"/>
            <a:stretch/>
          </p:blipFill>
          <p:spPr>
            <a:xfrm>
              <a:off x="5317925" y="2667823"/>
              <a:ext cx="3673675" cy="1228150"/>
            </a:xfrm>
            <a:prstGeom prst="rect">
              <a:avLst/>
            </a:prstGeom>
            <a:noFill/>
            <a:ln>
              <a:noFill/>
            </a:ln>
          </p:spPr>
        </p:pic>
      </p:grpSp>
      <p:sp>
        <p:nvSpPr>
          <p:cNvPr id="1170" name="Google Shape;1170;g1992504b24a_0_0"/>
          <p:cNvSpPr txBox="1"/>
          <p:nvPr/>
        </p:nvSpPr>
        <p:spPr>
          <a:xfrm>
            <a:off x="212125" y="298450"/>
            <a:ext cx="8300400" cy="9258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no-NO" sz="2700" b="0" i="0" u="none" strike="noStrike" cap="none">
                <a:solidFill>
                  <a:srgbClr val="014693"/>
                </a:solidFill>
                <a:latin typeface="Arial"/>
                <a:ea typeface="Arial"/>
                <a:cs typeface="Arial"/>
                <a:sym typeface="Arial"/>
              </a:rPr>
              <a:t>Signering av kontrakt for </a:t>
            </a:r>
            <a:r>
              <a:rPr lang="no-NO" sz="2700">
                <a:solidFill>
                  <a:srgbClr val="014693"/>
                </a:solidFill>
              </a:rPr>
              <a:t>personer som ikke er norske eller ikke har BankID</a:t>
            </a:r>
            <a:endParaRPr sz="2700" b="0" i="0" u="none" strike="noStrike" cap="none">
              <a:solidFill>
                <a:srgbClr val="014693"/>
              </a:solidFill>
              <a:latin typeface="Arial"/>
              <a:ea typeface="Arial"/>
              <a:cs typeface="Arial"/>
              <a:sym typeface="Arial"/>
            </a:endParaRPr>
          </a:p>
        </p:txBody>
      </p:sp>
      <p:sp>
        <p:nvSpPr>
          <p:cNvPr id="1171" name="Google Shape;1171;g1992504b24a_0_0"/>
          <p:cNvSpPr txBox="1"/>
          <p:nvPr/>
        </p:nvSpPr>
        <p:spPr>
          <a:xfrm>
            <a:off x="273425" y="1209675"/>
            <a:ext cx="61497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a:t>Innlogging vil være lik som for dem med BankID og norsk nasjonalitet, men prosessen vil være annerledes ved at en må oppgi ytterligere informasjon. </a:t>
            </a:r>
            <a:endParaRPr sz="1200" b="0" i="0" u="none" strike="noStrike" cap="none">
              <a:solidFill>
                <a:srgbClr val="000000"/>
              </a:solidFill>
              <a:latin typeface="Arial"/>
              <a:ea typeface="Arial"/>
              <a:cs typeface="Arial"/>
              <a:sym typeface="Arial"/>
            </a:endParaRPr>
          </a:p>
        </p:txBody>
      </p:sp>
      <p:sp>
        <p:nvSpPr>
          <p:cNvPr id="1172" name="Google Shape;1172;g1992504b24a_0_0"/>
          <p:cNvSpPr txBox="1"/>
          <p:nvPr/>
        </p:nvSpPr>
        <p:spPr>
          <a:xfrm>
            <a:off x="273425" y="1761350"/>
            <a:ext cx="37146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1"/>
              <a:t>Tilleggsinformasjon som må oppgis er:</a:t>
            </a:r>
            <a:endParaRPr sz="1200" b="1" i="0" u="none" strike="noStrike" cap="none">
              <a:solidFill>
                <a:srgbClr val="000000"/>
              </a:solidFill>
              <a:latin typeface="Arial"/>
              <a:ea typeface="Arial"/>
              <a:cs typeface="Arial"/>
              <a:sym typeface="Arial"/>
            </a:endParaRPr>
          </a:p>
        </p:txBody>
      </p:sp>
      <p:sp>
        <p:nvSpPr>
          <p:cNvPr id="1173" name="Google Shape;1173;g1992504b24a_0_0"/>
          <p:cNvSpPr txBox="1"/>
          <p:nvPr/>
        </p:nvSpPr>
        <p:spPr>
          <a:xfrm>
            <a:off x="544525" y="2279875"/>
            <a:ext cx="24783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a:solidFill>
                  <a:schemeClr val="dk2"/>
                </a:solidFill>
              </a:rPr>
              <a:t>Norsk fødsels- eller D-nummer</a:t>
            </a:r>
            <a:endParaRPr sz="1200" b="1" i="0" u="none" strike="noStrike" cap="none">
              <a:solidFill>
                <a:schemeClr val="dk2"/>
              </a:solidFill>
            </a:endParaRPr>
          </a:p>
        </p:txBody>
      </p:sp>
      <p:sp>
        <p:nvSpPr>
          <p:cNvPr id="1174" name="Google Shape;1174;g1992504b24a_0_0"/>
          <p:cNvSpPr txBox="1"/>
          <p:nvPr/>
        </p:nvSpPr>
        <p:spPr>
          <a:xfrm>
            <a:off x="3367488" y="2165538"/>
            <a:ext cx="24090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a:solidFill>
                  <a:schemeClr val="dk2"/>
                </a:solidFill>
              </a:rPr>
              <a:t>Informasjon om utenlandsk bankforbindelse</a:t>
            </a:r>
            <a:endParaRPr sz="1200" b="1" i="0" u="none" strike="noStrike" cap="none">
              <a:solidFill>
                <a:schemeClr val="dk2"/>
              </a:solidFill>
            </a:endParaRPr>
          </a:p>
        </p:txBody>
      </p:sp>
      <p:sp>
        <p:nvSpPr>
          <p:cNvPr id="1175" name="Google Shape;1175;g1992504b24a_0_0"/>
          <p:cNvSpPr txBox="1"/>
          <p:nvPr/>
        </p:nvSpPr>
        <p:spPr>
          <a:xfrm>
            <a:off x="6068725" y="2165550"/>
            <a:ext cx="27267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a:solidFill>
                  <a:schemeClr val="dk2"/>
                </a:solidFill>
              </a:rPr>
              <a:t>Dersom du ikke har BankID: </a:t>
            </a:r>
            <a:endParaRPr sz="1200" b="1">
              <a:solidFill>
                <a:schemeClr val="dk2"/>
              </a:solidFill>
            </a:endParaRPr>
          </a:p>
          <a:p>
            <a:pPr marL="0" marR="0" lvl="0" indent="0" algn="ctr" rtl="0">
              <a:lnSpc>
                <a:spcPct val="100000"/>
              </a:lnSpc>
              <a:spcBef>
                <a:spcPts val="0"/>
              </a:spcBef>
              <a:spcAft>
                <a:spcPts val="0"/>
              </a:spcAft>
              <a:buClr>
                <a:srgbClr val="000000"/>
              </a:buClr>
              <a:buSzPts val="1200"/>
              <a:buFont typeface="Arial"/>
              <a:buNone/>
            </a:pPr>
            <a:r>
              <a:rPr lang="no-NO" sz="1200" b="1">
                <a:solidFill>
                  <a:schemeClr val="dk2"/>
                </a:solidFill>
              </a:rPr>
              <a:t>Laste opp legitimasjon og signatur</a:t>
            </a:r>
            <a:endParaRPr sz="1200" b="1" i="0" u="none" strike="noStrike" cap="none">
              <a:solidFill>
                <a:schemeClr val="dk2"/>
              </a:solidFill>
            </a:endParaRPr>
          </a:p>
        </p:txBody>
      </p:sp>
      <p:sp>
        <p:nvSpPr>
          <p:cNvPr id="1176" name="Google Shape;1176;g1992504b24a_0_0"/>
          <p:cNvSpPr txBox="1"/>
          <p:nvPr/>
        </p:nvSpPr>
        <p:spPr>
          <a:xfrm>
            <a:off x="5142500" y="4732675"/>
            <a:ext cx="33699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no-NO" sz="1000" b="1" i="1" u="none" strike="noStrike" cap="none">
                <a:solidFill>
                  <a:srgbClr val="000000"/>
                </a:solidFill>
                <a:latin typeface="Arial"/>
                <a:ea typeface="Arial"/>
                <a:cs typeface="Arial"/>
                <a:sym typeface="Arial"/>
              </a:rPr>
              <a:t>Fullstendig beskrivelse av prosessen kan finnes </a:t>
            </a:r>
            <a:r>
              <a:rPr lang="no-NO" sz="1000" b="1" i="1" u="sng" strike="noStrike" cap="none">
                <a:solidFill>
                  <a:schemeClr val="hlink"/>
                </a:solidFill>
                <a:latin typeface="Arial"/>
                <a:ea typeface="Arial"/>
                <a:cs typeface="Arial"/>
                <a:sym typeface="Arial"/>
                <a:hlinkClick r:id="rId5"/>
              </a:rPr>
              <a:t>her</a:t>
            </a:r>
            <a:endParaRPr sz="1000" b="1" i="1" u="none" strike="noStrike" cap="none">
              <a:solidFill>
                <a:srgbClr val="000000"/>
              </a:solidFill>
              <a:latin typeface="Arial"/>
              <a:ea typeface="Arial"/>
              <a:cs typeface="Arial"/>
              <a:sym typeface="Arial"/>
            </a:endParaRPr>
          </a:p>
        </p:txBody>
      </p:sp>
      <p:pic>
        <p:nvPicPr>
          <p:cNvPr id="1177" name="Google Shape;1177;g1992504b24a_0_0"/>
          <p:cNvPicPr preferRelativeResize="0"/>
          <p:nvPr/>
        </p:nvPicPr>
        <p:blipFill>
          <a:blip r:embed="rId6">
            <a:alphaModFix/>
          </a:blip>
          <a:stretch>
            <a:fillRect/>
          </a:stretch>
        </p:blipFill>
        <p:spPr>
          <a:xfrm>
            <a:off x="3715863" y="2737325"/>
            <a:ext cx="1712275" cy="20054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1181"/>
        <p:cNvGrpSpPr/>
        <p:nvPr/>
      </p:nvGrpSpPr>
      <p:grpSpPr>
        <a:xfrm>
          <a:off x="0" y="0"/>
          <a:ext cx="0" cy="0"/>
          <a:chOff x="0" y="0"/>
          <a:chExt cx="0" cy="0"/>
        </a:xfrm>
      </p:grpSpPr>
      <p:sp>
        <p:nvSpPr>
          <p:cNvPr id="1182" name="Google Shape;1182;g1949dab35d1_0_267"/>
          <p:cNvSpPr txBox="1"/>
          <p:nvPr/>
        </p:nvSpPr>
        <p:spPr>
          <a:xfrm>
            <a:off x="246774" y="345250"/>
            <a:ext cx="7190700" cy="48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Kopi av kontrakt og lønnsslipp</a:t>
            </a:r>
            <a:endParaRPr sz="2700">
              <a:solidFill>
                <a:schemeClr val="dk2"/>
              </a:solidFill>
            </a:endParaRPr>
          </a:p>
        </p:txBody>
      </p:sp>
      <p:sp>
        <p:nvSpPr>
          <p:cNvPr id="1183" name="Google Shape;1183;g1949dab35d1_0_267"/>
          <p:cNvSpPr txBox="1"/>
          <p:nvPr/>
        </p:nvSpPr>
        <p:spPr>
          <a:xfrm>
            <a:off x="242700" y="2741750"/>
            <a:ext cx="4009800" cy="1485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no-NO" sz="1800" b="1">
                <a:solidFill>
                  <a:srgbClr val="014693"/>
                </a:solidFill>
              </a:rPr>
              <a:t>Kopi av kontrakt</a:t>
            </a:r>
            <a:endParaRPr sz="1800" b="1">
              <a:solidFill>
                <a:srgbClr val="014693"/>
              </a:solidFill>
            </a:endParaRPr>
          </a:p>
          <a:p>
            <a:pPr marL="0" lvl="0" indent="0" algn="ctr" rtl="0">
              <a:lnSpc>
                <a:spcPct val="90000"/>
              </a:lnSpc>
              <a:spcBef>
                <a:spcPts val="0"/>
              </a:spcBef>
              <a:spcAft>
                <a:spcPts val="0"/>
              </a:spcAft>
              <a:buNone/>
            </a:pPr>
            <a:endParaRPr sz="1000" b="1">
              <a:solidFill>
                <a:srgbClr val="007396"/>
              </a:solidFill>
            </a:endParaRPr>
          </a:p>
          <a:p>
            <a:pPr marL="0" lvl="0" indent="0" algn="ctr" rtl="0">
              <a:lnSpc>
                <a:spcPct val="90000"/>
              </a:lnSpc>
              <a:spcBef>
                <a:spcPts val="0"/>
              </a:spcBef>
              <a:spcAft>
                <a:spcPts val="0"/>
              </a:spcAft>
              <a:buNone/>
            </a:pPr>
            <a:r>
              <a:rPr lang="no-NO">
                <a:solidFill>
                  <a:srgbClr val="000000"/>
                </a:solidFill>
              </a:rPr>
              <a:t>Etter kontrakten er signert vil d</a:t>
            </a:r>
            <a:r>
              <a:rPr lang="no-NO"/>
              <a:t>e</a:t>
            </a:r>
            <a:r>
              <a:rPr lang="no-NO">
                <a:solidFill>
                  <a:srgbClr val="000000"/>
                </a:solidFill>
              </a:rPr>
              <a:t> få tilsendt en kopi av kontrakten i Altinn og de som bruker DFØ-appen eller selvbetjeningsportalen vil også finne den der.</a:t>
            </a:r>
            <a:endParaRPr>
              <a:solidFill>
                <a:srgbClr val="000000"/>
              </a:solidFill>
            </a:endParaRPr>
          </a:p>
          <a:p>
            <a:pPr marL="0" lvl="0" indent="0" algn="l" rtl="0">
              <a:lnSpc>
                <a:spcPct val="90000"/>
              </a:lnSpc>
              <a:spcBef>
                <a:spcPts val="1067"/>
              </a:spcBef>
              <a:spcAft>
                <a:spcPts val="0"/>
              </a:spcAft>
              <a:buNone/>
            </a:pPr>
            <a:endParaRPr sz="867">
              <a:solidFill>
                <a:srgbClr val="000000"/>
              </a:solidFill>
            </a:endParaRPr>
          </a:p>
        </p:txBody>
      </p:sp>
      <p:sp>
        <p:nvSpPr>
          <p:cNvPr id="1184" name="Google Shape;1184;g1949dab35d1_0_267"/>
          <p:cNvSpPr txBox="1"/>
          <p:nvPr/>
        </p:nvSpPr>
        <p:spPr>
          <a:xfrm>
            <a:off x="4732775" y="2741750"/>
            <a:ext cx="4168500" cy="1419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no-NO" sz="1800" b="1">
                <a:solidFill>
                  <a:srgbClr val="014693"/>
                </a:solidFill>
              </a:rPr>
              <a:t>Lønnsslipp</a:t>
            </a:r>
            <a:endParaRPr sz="1800" b="1">
              <a:solidFill>
                <a:srgbClr val="014693"/>
              </a:solidFill>
            </a:endParaRPr>
          </a:p>
          <a:p>
            <a:pPr marL="0" lvl="0" indent="0" algn="ctr" rtl="0">
              <a:lnSpc>
                <a:spcPct val="90000"/>
              </a:lnSpc>
              <a:spcBef>
                <a:spcPts val="0"/>
              </a:spcBef>
              <a:spcAft>
                <a:spcPts val="0"/>
              </a:spcAft>
              <a:buNone/>
            </a:pPr>
            <a:endParaRPr sz="1000" b="1">
              <a:solidFill>
                <a:srgbClr val="007396"/>
              </a:solidFill>
            </a:endParaRPr>
          </a:p>
          <a:p>
            <a:pPr marL="0" lvl="0" indent="0" algn="ctr" rtl="0">
              <a:lnSpc>
                <a:spcPct val="90000"/>
              </a:lnSpc>
              <a:spcBef>
                <a:spcPts val="0"/>
              </a:spcBef>
              <a:spcAft>
                <a:spcPts val="0"/>
              </a:spcAft>
              <a:buNone/>
            </a:pPr>
            <a:r>
              <a:rPr lang="no-NO">
                <a:solidFill>
                  <a:srgbClr val="000000"/>
                </a:solidFill>
              </a:rPr>
              <a:t>Lønnsslippen blir tilgjengelig i Altinn. D</a:t>
            </a:r>
            <a:r>
              <a:rPr lang="no-NO"/>
              <a:t>e</a:t>
            </a:r>
            <a:r>
              <a:rPr lang="no-NO">
                <a:solidFill>
                  <a:srgbClr val="000000"/>
                </a:solidFill>
              </a:rPr>
              <a:t> vil også finne lønnsslippen i DFØ-appen og i selvbetjeningsportalen</a:t>
            </a:r>
            <a:endParaRPr>
              <a:solidFill>
                <a:srgbClr val="000000"/>
              </a:solidFill>
            </a:endParaRPr>
          </a:p>
        </p:txBody>
      </p:sp>
      <p:grpSp>
        <p:nvGrpSpPr>
          <p:cNvPr id="1185" name="Google Shape;1185;g1949dab35d1_0_267"/>
          <p:cNvGrpSpPr/>
          <p:nvPr/>
        </p:nvGrpSpPr>
        <p:grpSpPr>
          <a:xfrm>
            <a:off x="1914150" y="1752601"/>
            <a:ext cx="666895" cy="909386"/>
            <a:chOff x="1062548" y="1906915"/>
            <a:chExt cx="223176" cy="304336"/>
          </a:xfrm>
        </p:grpSpPr>
        <p:sp>
          <p:nvSpPr>
            <p:cNvPr id="1186" name="Google Shape;1186;g1949dab35d1_0_267"/>
            <p:cNvSpPr/>
            <p:nvPr/>
          </p:nvSpPr>
          <p:spPr>
            <a:xfrm>
              <a:off x="1103127" y="2008363"/>
              <a:ext cx="142021" cy="9837"/>
            </a:xfrm>
            <a:custGeom>
              <a:avLst/>
              <a:gdLst/>
              <a:ahLst/>
              <a:cxnLst/>
              <a:rect l="l" t="t" r="r" b="b"/>
              <a:pathLst>
                <a:path w="462" h="32" extrusionOk="0">
                  <a:moveTo>
                    <a:pt x="16" y="0"/>
                  </a:moveTo>
                  <a:cubicBezTo>
                    <a:pt x="8" y="0"/>
                    <a:pt x="0" y="5"/>
                    <a:pt x="0" y="16"/>
                  </a:cubicBezTo>
                  <a:cubicBezTo>
                    <a:pt x="0" y="27"/>
                    <a:pt x="8" y="32"/>
                    <a:pt x="16" y="32"/>
                  </a:cubicBezTo>
                  <a:lnTo>
                    <a:pt x="446" y="32"/>
                  </a:lnTo>
                  <a:cubicBezTo>
                    <a:pt x="456" y="32"/>
                    <a:pt x="462" y="27"/>
                    <a:pt x="462" y="16"/>
                  </a:cubicBezTo>
                  <a:cubicBezTo>
                    <a:pt x="462" y="5"/>
                    <a:pt x="456" y="0"/>
                    <a:pt x="446" y="0"/>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g1949dab35d1_0_267"/>
            <p:cNvSpPr/>
            <p:nvPr/>
          </p:nvSpPr>
          <p:spPr>
            <a:xfrm>
              <a:off x="1174447" y="1967784"/>
              <a:ext cx="70703" cy="10145"/>
            </a:xfrm>
            <a:custGeom>
              <a:avLst/>
              <a:gdLst/>
              <a:ahLst/>
              <a:cxnLst/>
              <a:rect l="l" t="t" r="r" b="b"/>
              <a:pathLst>
                <a:path w="230" h="33" extrusionOk="0">
                  <a:moveTo>
                    <a:pt x="16" y="0"/>
                  </a:moveTo>
                  <a:cubicBezTo>
                    <a:pt x="5" y="0"/>
                    <a:pt x="0" y="6"/>
                    <a:pt x="0" y="16"/>
                  </a:cubicBezTo>
                  <a:cubicBezTo>
                    <a:pt x="0" y="27"/>
                    <a:pt x="5" y="32"/>
                    <a:pt x="16" y="32"/>
                  </a:cubicBezTo>
                  <a:lnTo>
                    <a:pt x="214" y="32"/>
                  </a:lnTo>
                  <a:cubicBezTo>
                    <a:pt x="224" y="32"/>
                    <a:pt x="230" y="27"/>
                    <a:pt x="230" y="16"/>
                  </a:cubicBezTo>
                  <a:cubicBezTo>
                    <a:pt x="230" y="6"/>
                    <a:pt x="224" y="0"/>
                    <a:pt x="214" y="0"/>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g1949dab35d1_0_267"/>
            <p:cNvSpPr/>
            <p:nvPr/>
          </p:nvSpPr>
          <p:spPr>
            <a:xfrm>
              <a:off x="1062548" y="1906915"/>
              <a:ext cx="223176" cy="304336"/>
            </a:xfrm>
            <a:custGeom>
              <a:avLst/>
              <a:gdLst/>
              <a:ahLst/>
              <a:cxnLst/>
              <a:rect l="l" t="t" r="r" b="b"/>
              <a:pathLst>
                <a:path w="726" h="990" extrusionOk="0">
                  <a:moveTo>
                    <a:pt x="694" y="32"/>
                  </a:moveTo>
                  <a:lnTo>
                    <a:pt x="694" y="955"/>
                  </a:lnTo>
                  <a:lnTo>
                    <a:pt x="35" y="955"/>
                  </a:lnTo>
                  <a:lnTo>
                    <a:pt x="35" y="288"/>
                  </a:lnTo>
                  <a:lnTo>
                    <a:pt x="288" y="32"/>
                  </a:lnTo>
                  <a:close/>
                  <a:moveTo>
                    <a:pt x="280" y="1"/>
                  </a:moveTo>
                  <a:cubicBezTo>
                    <a:pt x="275" y="1"/>
                    <a:pt x="272" y="1"/>
                    <a:pt x="267" y="3"/>
                  </a:cubicBezTo>
                  <a:lnTo>
                    <a:pt x="3" y="267"/>
                  </a:lnTo>
                  <a:cubicBezTo>
                    <a:pt x="3" y="270"/>
                    <a:pt x="1" y="277"/>
                    <a:pt x="1" y="280"/>
                  </a:cubicBezTo>
                  <a:lnTo>
                    <a:pt x="1" y="973"/>
                  </a:lnTo>
                  <a:cubicBezTo>
                    <a:pt x="1" y="981"/>
                    <a:pt x="8" y="989"/>
                    <a:pt x="16" y="989"/>
                  </a:cubicBezTo>
                  <a:lnTo>
                    <a:pt x="709" y="989"/>
                  </a:lnTo>
                  <a:cubicBezTo>
                    <a:pt x="720" y="989"/>
                    <a:pt x="725" y="981"/>
                    <a:pt x="725" y="973"/>
                  </a:cubicBezTo>
                  <a:lnTo>
                    <a:pt x="725" y="17"/>
                  </a:lnTo>
                  <a:cubicBezTo>
                    <a:pt x="725" y="6"/>
                    <a:pt x="720" y="1"/>
                    <a:pt x="709" y="1"/>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g1949dab35d1_0_267"/>
            <p:cNvSpPr/>
            <p:nvPr/>
          </p:nvSpPr>
          <p:spPr>
            <a:xfrm>
              <a:off x="1062548" y="1906915"/>
              <a:ext cx="91914" cy="90993"/>
            </a:xfrm>
            <a:custGeom>
              <a:avLst/>
              <a:gdLst/>
              <a:ahLst/>
              <a:cxnLst/>
              <a:rect l="l" t="t" r="r" b="b"/>
              <a:pathLst>
                <a:path w="299" h="296" extrusionOk="0">
                  <a:moveTo>
                    <a:pt x="280" y="1"/>
                  </a:moveTo>
                  <a:cubicBezTo>
                    <a:pt x="272" y="1"/>
                    <a:pt x="264" y="6"/>
                    <a:pt x="264" y="17"/>
                  </a:cubicBezTo>
                  <a:lnTo>
                    <a:pt x="264" y="264"/>
                  </a:lnTo>
                  <a:lnTo>
                    <a:pt x="16" y="264"/>
                  </a:lnTo>
                  <a:cubicBezTo>
                    <a:pt x="8" y="264"/>
                    <a:pt x="1" y="270"/>
                    <a:pt x="1" y="280"/>
                  </a:cubicBezTo>
                  <a:cubicBezTo>
                    <a:pt x="1" y="291"/>
                    <a:pt x="8" y="296"/>
                    <a:pt x="16" y="296"/>
                  </a:cubicBezTo>
                  <a:lnTo>
                    <a:pt x="280" y="296"/>
                  </a:lnTo>
                  <a:cubicBezTo>
                    <a:pt x="290" y="296"/>
                    <a:pt x="298" y="291"/>
                    <a:pt x="298" y="280"/>
                  </a:cubicBezTo>
                  <a:lnTo>
                    <a:pt x="298" y="17"/>
                  </a:lnTo>
                  <a:cubicBezTo>
                    <a:pt x="298" y="6"/>
                    <a:pt x="290" y="1"/>
                    <a:pt x="280" y="1"/>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g1949dab35d1_0_267"/>
            <p:cNvSpPr/>
            <p:nvPr/>
          </p:nvSpPr>
          <p:spPr>
            <a:xfrm>
              <a:off x="1103127" y="2048635"/>
              <a:ext cx="142021" cy="10145"/>
            </a:xfrm>
            <a:custGeom>
              <a:avLst/>
              <a:gdLst/>
              <a:ahLst/>
              <a:cxnLst/>
              <a:rect l="l" t="t" r="r" b="b"/>
              <a:pathLst>
                <a:path w="462" h="33" extrusionOk="0">
                  <a:moveTo>
                    <a:pt x="16" y="1"/>
                  </a:moveTo>
                  <a:cubicBezTo>
                    <a:pt x="8" y="1"/>
                    <a:pt x="0" y="6"/>
                    <a:pt x="0" y="17"/>
                  </a:cubicBezTo>
                  <a:cubicBezTo>
                    <a:pt x="0" y="27"/>
                    <a:pt x="8" y="33"/>
                    <a:pt x="16" y="33"/>
                  </a:cubicBezTo>
                  <a:lnTo>
                    <a:pt x="446" y="33"/>
                  </a:lnTo>
                  <a:cubicBezTo>
                    <a:pt x="456" y="33"/>
                    <a:pt x="462" y="27"/>
                    <a:pt x="462" y="17"/>
                  </a:cubicBezTo>
                  <a:cubicBezTo>
                    <a:pt x="462" y="6"/>
                    <a:pt x="456" y="1"/>
                    <a:pt x="446" y="1"/>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g1949dab35d1_0_267"/>
            <p:cNvSpPr/>
            <p:nvPr/>
          </p:nvSpPr>
          <p:spPr>
            <a:xfrm>
              <a:off x="1103127" y="2089214"/>
              <a:ext cx="142021" cy="10145"/>
            </a:xfrm>
            <a:custGeom>
              <a:avLst/>
              <a:gdLst/>
              <a:ahLst/>
              <a:cxnLst/>
              <a:rect l="l" t="t" r="r" b="b"/>
              <a:pathLst>
                <a:path w="462" h="33" extrusionOk="0">
                  <a:moveTo>
                    <a:pt x="16" y="1"/>
                  </a:moveTo>
                  <a:cubicBezTo>
                    <a:pt x="8" y="1"/>
                    <a:pt x="0" y="6"/>
                    <a:pt x="0" y="17"/>
                  </a:cubicBezTo>
                  <a:cubicBezTo>
                    <a:pt x="0" y="27"/>
                    <a:pt x="8" y="32"/>
                    <a:pt x="16" y="32"/>
                  </a:cubicBezTo>
                  <a:lnTo>
                    <a:pt x="446" y="32"/>
                  </a:lnTo>
                  <a:cubicBezTo>
                    <a:pt x="456" y="32"/>
                    <a:pt x="462" y="27"/>
                    <a:pt x="462" y="17"/>
                  </a:cubicBezTo>
                  <a:cubicBezTo>
                    <a:pt x="462" y="6"/>
                    <a:pt x="456" y="1"/>
                    <a:pt x="446" y="1"/>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g1949dab35d1_0_267"/>
            <p:cNvSpPr/>
            <p:nvPr/>
          </p:nvSpPr>
          <p:spPr>
            <a:xfrm>
              <a:off x="1103127" y="2129794"/>
              <a:ext cx="142021" cy="10145"/>
            </a:xfrm>
            <a:custGeom>
              <a:avLst/>
              <a:gdLst/>
              <a:ahLst/>
              <a:cxnLst/>
              <a:rect l="l" t="t" r="r" b="b"/>
              <a:pathLst>
                <a:path w="462" h="33" extrusionOk="0">
                  <a:moveTo>
                    <a:pt x="16" y="0"/>
                  </a:moveTo>
                  <a:cubicBezTo>
                    <a:pt x="8" y="0"/>
                    <a:pt x="0" y="6"/>
                    <a:pt x="0" y="16"/>
                  </a:cubicBezTo>
                  <a:cubicBezTo>
                    <a:pt x="0" y="27"/>
                    <a:pt x="8" y="32"/>
                    <a:pt x="16" y="32"/>
                  </a:cubicBezTo>
                  <a:lnTo>
                    <a:pt x="446" y="32"/>
                  </a:lnTo>
                  <a:cubicBezTo>
                    <a:pt x="456" y="32"/>
                    <a:pt x="462" y="27"/>
                    <a:pt x="462" y="16"/>
                  </a:cubicBezTo>
                  <a:cubicBezTo>
                    <a:pt x="462" y="6"/>
                    <a:pt x="456" y="0"/>
                    <a:pt x="446" y="0"/>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g1949dab35d1_0_267"/>
            <p:cNvSpPr/>
            <p:nvPr/>
          </p:nvSpPr>
          <p:spPr>
            <a:xfrm>
              <a:off x="1103127" y="2170373"/>
              <a:ext cx="142021" cy="9837"/>
            </a:xfrm>
            <a:custGeom>
              <a:avLst/>
              <a:gdLst/>
              <a:ahLst/>
              <a:cxnLst/>
              <a:rect l="l" t="t" r="r" b="b"/>
              <a:pathLst>
                <a:path w="462" h="32" extrusionOk="0">
                  <a:moveTo>
                    <a:pt x="16" y="0"/>
                  </a:moveTo>
                  <a:cubicBezTo>
                    <a:pt x="8" y="0"/>
                    <a:pt x="0" y="6"/>
                    <a:pt x="0" y="16"/>
                  </a:cubicBezTo>
                  <a:cubicBezTo>
                    <a:pt x="0" y="27"/>
                    <a:pt x="8" y="32"/>
                    <a:pt x="16" y="32"/>
                  </a:cubicBezTo>
                  <a:lnTo>
                    <a:pt x="446" y="32"/>
                  </a:lnTo>
                  <a:cubicBezTo>
                    <a:pt x="456" y="32"/>
                    <a:pt x="462" y="27"/>
                    <a:pt x="462" y="16"/>
                  </a:cubicBezTo>
                  <a:cubicBezTo>
                    <a:pt x="462" y="6"/>
                    <a:pt x="456" y="0"/>
                    <a:pt x="446" y="0"/>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4" name="Google Shape;1194;g1949dab35d1_0_267"/>
          <p:cNvSpPr/>
          <p:nvPr/>
        </p:nvSpPr>
        <p:spPr>
          <a:xfrm>
            <a:off x="6418081" y="1807197"/>
            <a:ext cx="797900" cy="800175"/>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2"/>
                </a:moveTo>
                <a:cubicBezTo>
                  <a:pt x="24" y="552"/>
                  <a:pt x="24" y="552"/>
                  <a:pt x="24" y="552"/>
                </a:cubicBezTo>
                <a:cubicBezTo>
                  <a:pt x="24" y="25"/>
                  <a:pt x="24" y="25"/>
                  <a:pt x="24" y="25"/>
                </a:cubicBezTo>
                <a:cubicBezTo>
                  <a:pt x="551" y="25"/>
                  <a:pt x="551" y="25"/>
                  <a:pt x="551" y="25"/>
                </a:cubicBezTo>
                <a:lnTo>
                  <a:pt x="551" y="552"/>
                </a:lnTo>
                <a:close/>
                <a:moveTo>
                  <a:pt x="301" y="153"/>
                </a:moveTo>
                <a:cubicBezTo>
                  <a:pt x="288" y="153"/>
                  <a:pt x="275" y="149"/>
                  <a:pt x="265" y="140"/>
                </a:cubicBezTo>
                <a:cubicBezTo>
                  <a:pt x="254" y="130"/>
                  <a:pt x="248" y="117"/>
                  <a:pt x="247" y="103"/>
                </a:cubicBezTo>
                <a:cubicBezTo>
                  <a:pt x="245" y="73"/>
                  <a:pt x="268" y="47"/>
                  <a:pt x="297" y="45"/>
                </a:cubicBezTo>
                <a:cubicBezTo>
                  <a:pt x="327" y="43"/>
                  <a:pt x="353" y="66"/>
                  <a:pt x="355" y="96"/>
                </a:cubicBezTo>
                <a:cubicBezTo>
                  <a:pt x="356" y="110"/>
                  <a:pt x="351" y="124"/>
                  <a:pt x="341" y="135"/>
                </a:cubicBezTo>
                <a:cubicBezTo>
                  <a:pt x="332" y="146"/>
                  <a:pt x="319" y="152"/>
                  <a:pt x="304" y="153"/>
                </a:cubicBezTo>
                <a:cubicBezTo>
                  <a:pt x="303" y="153"/>
                  <a:pt x="302" y="153"/>
                  <a:pt x="301" y="153"/>
                </a:cubicBezTo>
                <a:close/>
                <a:moveTo>
                  <a:pt x="301" y="70"/>
                </a:moveTo>
                <a:cubicBezTo>
                  <a:pt x="300" y="70"/>
                  <a:pt x="300" y="70"/>
                  <a:pt x="299" y="70"/>
                </a:cubicBezTo>
                <a:cubicBezTo>
                  <a:pt x="283" y="71"/>
                  <a:pt x="270" y="85"/>
                  <a:pt x="271" y="101"/>
                </a:cubicBezTo>
                <a:cubicBezTo>
                  <a:pt x="272" y="109"/>
                  <a:pt x="275" y="116"/>
                  <a:pt x="281" y="121"/>
                </a:cubicBezTo>
                <a:cubicBezTo>
                  <a:pt x="287" y="127"/>
                  <a:pt x="295" y="129"/>
                  <a:pt x="303" y="129"/>
                </a:cubicBezTo>
                <a:cubicBezTo>
                  <a:pt x="303" y="129"/>
                  <a:pt x="303" y="129"/>
                  <a:pt x="303" y="129"/>
                </a:cubicBezTo>
                <a:cubicBezTo>
                  <a:pt x="310" y="128"/>
                  <a:pt x="318" y="125"/>
                  <a:pt x="323" y="119"/>
                </a:cubicBezTo>
                <a:cubicBezTo>
                  <a:pt x="328" y="113"/>
                  <a:pt x="331" y="105"/>
                  <a:pt x="330" y="97"/>
                </a:cubicBezTo>
                <a:cubicBezTo>
                  <a:pt x="329" y="82"/>
                  <a:pt x="316" y="70"/>
                  <a:pt x="301" y="70"/>
                </a:cubicBezTo>
                <a:close/>
                <a:moveTo>
                  <a:pt x="253" y="525"/>
                </a:moveTo>
                <a:cubicBezTo>
                  <a:pt x="194" y="525"/>
                  <a:pt x="194" y="525"/>
                  <a:pt x="194" y="525"/>
                </a:cubicBezTo>
                <a:cubicBezTo>
                  <a:pt x="183" y="525"/>
                  <a:pt x="174" y="518"/>
                  <a:pt x="170" y="508"/>
                </a:cubicBezTo>
                <a:cubicBezTo>
                  <a:pt x="151" y="444"/>
                  <a:pt x="151" y="444"/>
                  <a:pt x="151" y="444"/>
                </a:cubicBezTo>
                <a:cubicBezTo>
                  <a:pt x="128" y="429"/>
                  <a:pt x="109" y="416"/>
                  <a:pt x="96" y="393"/>
                </a:cubicBezTo>
                <a:cubicBezTo>
                  <a:pt x="74" y="386"/>
                  <a:pt x="74" y="386"/>
                  <a:pt x="74" y="386"/>
                </a:cubicBezTo>
                <a:cubicBezTo>
                  <a:pt x="64" y="383"/>
                  <a:pt x="57" y="373"/>
                  <a:pt x="57" y="363"/>
                </a:cubicBezTo>
                <a:cubicBezTo>
                  <a:pt x="57" y="303"/>
                  <a:pt x="57" y="303"/>
                  <a:pt x="57" y="303"/>
                </a:cubicBezTo>
                <a:cubicBezTo>
                  <a:pt x="57" y="292"/>
                  <a:pt x="64" y="283"/>
                  <a:pt x="74" y="280"/>
                </a:cubicBezTo>
                <a:cubicBezTo>
                  <a:pt x="96" y="273"/>
                  <a:pt x="96" y="273"/>
                  <a:pt x="96" y="273"/>
                </a:cubicBezTo>
                <a:cubicBezTo>
                  <a:pt x="102" y="262"/>
                  <a:pt x="109" y="251"/>
                  <a:pt x="118" y="242"/>
                </a:cubicBezTo>
                <a:cubicBezTo>
                  <a:pt x="98" y="212"/>
                  <a:pt x="98" y="212"/>
                  <a:pt x="98" y="212"/>
                </a:cubicBezTo>
                <a:cubicBezTo>
                  <a:pt x="94" y="207"/>
                  <a:pt x="92" y="200"/>
                  <a:pt x="94" y="194"/>
                </a:cubicBezTo>
                <a:cubicBezTo>
                  <a:pt x="95" y="187"/>
                  <a:pt x="99" y="181"/>
                  <a:pt x="104" y="178"/>
                </a:cubicBezTo>
                <a:cubicBezTo>
                  <a:pt x="117" y="170"/>
                  <a:pt x="134" y="165"/>
                  <a:pt x="152" y="165"/>
                </a:cubicBezTo>
                <a:cubicBezTo>
                  <a:pt x="174" y="165"/>
                  <a:pt x="194" y="172"/>
                  <a:pt x="211" y="185"/>
                </a:cubicBezTo>
                <a:cubicBezTo>
                  <a:pt x="239" y="177"/>
                  <a:pt x="283" y="174"/>
                  <a:pt x="307" y="174"/>
                </a:cubicBezTo>
                <a:cubicBezTo>
                  <a:pt x="397" y="174"/>
                  <a:pt x="478" y="221"/>
                  <a:pt x="503" y="289"/>
                </a:cubicBezTo>
                <a:cubicBezTo>
                  <a:pt x="503" y="289"/>
                  <a:pt x="503" y="289"/>
                  <a:pt x="503" y="289"/>
                </a:cubicBezTo>
                <a:cubicBezTo>
                  <a:pt x="509" y="310"/>
                  <a:pt x="509" y="310"/>
                  <a:pt x="509" y="310"/>
                </a:cubicBezTo>
                <a:cubicBezTo>
                  <a:pt x="509" y="312"/>
                  <a:pt x="509" y="314"/>
                  <a:pt x="509" y="317"/>
                </a:cubicBezTo>
                <a:cubicBezTo>
                  <a:pt x="510" y="322"/>
                  <a:pt x="510" y="328"/>
                  <a:pt x="510" y="333"/>
                </a:cubicBezTo>
                <a:cubicBezTo>
                  <a:pt x="510" y="350"/>
                  <a:pt x="507" y="366"/>
                  <a:pt x="501" y="382"/>
                </a:cubicBezTo>
                <a:cubicBezTo>
                  <a:pt x="467" y="507"/>
                  <a:pt x="467" y="507"/>
                  <a:pt x="467" y="507"/>
                </a:cubicBezTo>
                <a:cubicBezTo>
                  <a:pt x="465" y="517"/>
                  <a:pt x="455" y="524"/>
                  <a:pt x="444" y="524"/>
                </a:cubicBezTo>
                <a:cubicBezTo>
                  <a:pt x="386" y="524"/>
                  <a:pt x="386" y="524"/>
                  <a:pt x="386" y="524"/>
                </a:cubicBezTo>
                <a:cubicBezTo>
                  <a:pt x="375" y="524"/>
                  <a:pt x="365" y="517"/>
                  <a:pt x="362" y="506"/>
                </a:cubicBezTo>
                <a:cubicBezTo>
                  <a:pt x="356" y="479"/>
                  <a:pt x="356" y="479"/>
                  <a:pt x="356" y="479"/>
                </a:cubicBezTo>
                <a:cubicBezTo>
                  <a:pt x="335" y="482"/>
                  <a:pt x="314" y="484"/>
                  <a:pt x="293" y="483"/>
                </a:cubicBezTo>
                <a:cubicBezTo>
                  <a:pt x="291" y="483"/>
                  <a:pt x="287" y="483"/>
                  <a:pt x="284" y="484"/>
                </a:cubicBezTo>
                <a:cubicBezTo>
                  <a:pt x="276" y="508"/>
                  <a:pt x="276" y="508"/>
                  <a:pt x="276" y="508"/>
                </a:cubicBezTo>
                <a:cubicBezTo>
                  <a:pt x="273" y="518"/>
                  <a:pt x="264" y="525"/>
                  <a:pt x="253" y="525"/>
                </a:cubicBezTo>
                <a:close/>
                <a:moveTo>
                  <a:pt x="295" y="455"/>
                </a:moveTo>
                <a:cubicBezTo>
                  <a:pt x="296" y="456"/>
                  <a:pt x="296" y="456"/>
                  <a:pt x="296" y="456"/>
                </a:cubicBezTo>
                <a:cubicBezTo>
                  <a:pt x="320" y="457"/>
                  <a:pt x="345" y="454"/>
                  <a:pt x="367" y="448"/>
                </a:cubicBezTo>
                <a:cubicBezTo>
                  <a:pt x="377" y="444"/>
                  <a:pt x="377" y="444"/>
                  <a:pt x="377" y="444"/>
                </a:cubicBezTo>
                <a:cubicBezTo>
                  <a:pt x="390" y="499"/>
                  <a:pt x="390" y="499"/>
                  <a:pt x="390" y="499"/>
                </a:cubicBezTo>
                <a:cubicBezTo>
                  <a:pt x="443" y="499"/>
                  <a:pt x="443" y="499"/>
                  <a:pt x="443" y="499"/>
                </a:cubicBezTo>
                <a:cubicBezTo>
                  <a:pt x="477" y="374"/>
                  <a:pt x="477" y="374"/>
                  <a:pt x="477" y="374"/>
                </a:cubicBezTo>
                <a:cubicBezTo>
                  <a:pt x="482" y="361"/>
                  <a:pt x="485" y="348"/>
                  <a:pt x="485" y="335"/>
                </a:cubicBezTo>
                <a:cubicBezTo>
                  <a:pt x="485" y="330"/>
                  <a:pt x="484" y="325"/>
                  <a:pt x="484" y="321"/>
                </a:cubicBezTo>
                <a:cubicBezTo>
                  <a:pt x="483" y="318"/>
                  <a:pt x="483" y="318"/>
                  <a:pt x="483" y="318"/>
                </a:cubicBezTo>
                <a:cubicBezTo>
                  <a:pt x="483" y="317"/>
                  <a:pt x="483" y="317"/>
                  <a:pt x="483" y="317"/>
                </a:cubicBezTo>
                <a:cubicBezTo>
                  <a:pt x="483" y="315"/>
                  <a:pt x="483" y="315"/>
                  <a:pt x="483" y="315"/>
                </a:cubicBezTo>
                <a:cubicBezTo>
                  <a:pt x="478" y="301"/>
                  <a:pt x="478" y="301"/>
                  <a:pt x="478" y="301"/>
                </a:cubicBezTo>
                <a:cubicBezTo>
                  <a:pt x="458" y="245"/>
                  <a:pt x="387" y="204"/>
                  <a:pt x="309" y="204"/>
                </a:cubicBezTo>
                <a:cubicBezTo>
                  <a:pt x="283" y="204"/>
                  <a:pt x="235" y="209"/>
                  <a:pt x="211" y="217"/>
                </a:cubicBezTo>
                <a:cubicBezTo>
                  <a:pt x="201" y="220"/>
                  <a:pt x="201" y="220"/>
                  <a:pt x="201" y="220"/>
                </a:cubicBezTo>
                <a:cubicBezTo>
                  <a:pt x="194" y="213"/>
                  <a:pt x="194" y="213"/>
                  <a:pt x="194" y="213"/>
                </a:cubicBezTo>
                <a:cubicBezTo>
                  <a:pt x="182" y="202"/>
                  <a:pt x="166" y="196"/>
                  <a:pt x="148" y="196"/>
                </a:cubicBezTo>
                <a:cubicBezTo>
                  <a:pt x="141" y="196"/>
                  <a:pt x="133" y="197"/>
                  <a:pt x="127" y="199"/>
                </a:cubicBezTo>
                <a:cubicBezTo>
                  <a:pt x="150" y="231"/>
                  <a:pt x="150" y="231"/>
                  <a:pt x="150" y="231"/>
                </a:cubicBezTo>
                <a:cubicBezTo>
                  <a:pt x="152" y="244"/>
                  <a:pt x="152" y="244"/>
                  <a:pt x="152" y="244"/>
                </a:cubicBezTo>
                <a:cubicBezTo>
                  <a:pt x="140" y="254"/>
                  <a:pt x="140" y="254"/>
                  <a:pt x="140" y="254"/>
                </a:cubicBezTo>
                <a:cubicBezTo>
                  <a:pt x="127" y="267"/>
                  <a:pt x="118" y="280"/>
                  <a:pt x="111" y="294"/>
                </a:cubicBezTo>
                <a:cubicBezTo>
                  <a:pt x="108" y="302"/>
                  <a:pt x="108" y="302"/>
                  <a:pt x="108" y="302"/>
                </a:cubicBezTo>
                <a:cubicBezTo>
                  <a:pt x="85" y="311"/>
                  <a:pt x="85" y="311"/>
                  <a:pt x="85" y="311"/>
                </a:cubicBezTo>
                <a:cubicBezTo>
                  <a:pt x="85" y="359"/>
                  <a:pt x="85" y="359"/>
                  <a:pt x="85" y="359"/>
                </a:cubicBezTo>
                <a:cubicBezTo>
                  <a:pt x="116" y="368"/>
                  <a:pt x="116" y="368"/>
                  <a:pt x="116" y="368"/>
                </a:cubicBezTo>
                <a:cubicBezTo>
                  <a:pt x="119" y="375"/>
                  <a:pt x="119" y="375"/>
                  <a:pt x="119" y="375"/>
                </a:cubicBezTo>
                <a:cubicBezTo>
                  <a:pt x="128" y="397"/>
                  <a:pt x="146" y="408"/>
                  <a:pt x="171" y="424"/>
                </a:cubicBezTo>
                <a:cubicBezTo>
                  <a:pt x="176" y="427"/>
                  <a:pt x="176" y="427"/>
                  <a:pt x="176" y="427"/>
                </a:cubicBezTo>
                <a:cubicBezTo>
                  <a:pt x="179" y="434"/>
                  <a:pt x="179" y="434"/>
                  <a:pt x="179" y="434"/>
                </a:cubicBezTo>
                <a:cubicBezTo>
                  <a:pt x="199" y="499"/>
                  <a:pt x="199" y="499"/>
                  <a:pt x="199" y="499"/>
                </a:cubicBezTo>
                <a:cubicBezTo>
                  <a:pt x="246" y="499"/>
                  <a:pt x="246" y="499"/>
                  <a:pt x="246" y="499"/>
                </a:cubicBezTo>
                <a:cubicBezTo>
                  <a:pt x="259" y="453"/>
                  <a:pt x="259" y="453"/>
                  <a:pt x="259" y="453"/>
                </a:cubicBezTo>
                <a:lnTo>
                  <a:pt x="295" y="455"/>
                </a:lnTo>
                <a:close/>
                <a:moveTo>
                  <a:pt x="476" y="317"/>
                </a:moveTo>
                <a:cubicBezTo>
                  <a:pt x="476" y="317"/>
                  <a:pt x="476" y="317"/>
                  <a:pt x="476" y="318"/>
                </a:cubicBezTo>
                <a:lnTo>
                  <a:pt x="476" y="317"/>
                </a:lnTo>
                <a:close/>
                <a:moveTo>
                  <a:pt x="125" y="193"/>
                </a:moveTo>
                <a:cubicBezTo>
                  <a:pt x="125" y="193"/>
                  <a:pt x="125" y="193"/>
                  <a:pt x="125" y="193"/>
                </a:cubicBezTo>
                <a:cubicBezTo>
                  <a:pt x="125" y="193"/>
                  <a:pt x="125" y="193"/>
                  <a:pt x="125" y="193"/>
                </a:cubicBezTo>
                <a:close/>
                <a:moveTo>
                  <a:pt x="205" y="292"/>
                </a:moveTo>
                <a:cubicBezTo>
                  <a:pt x="205" y="305"/>
                  <a:pt x="195" y="316"/>
                  <a:pt x="181" y="316"/>
                </a:cubicBezTo>
                <a:cubicBezTo>
                  <a:pt x="168" y="316"/>
                  <a:pt x="157" y="305"/>
                  <a:pt x="157" y="292"/>
                </a:cubicBezTo>
                <a:cubicBezTo>
                  <a:pt x="157" y="279"/>
                  <a:pt x="168" y="268"/>
                  <a:pt x="181" y="268"/>
                </a:cubicBezTo>
                <a:cubicBezTo>
                  <a:pt x="195" y="268"/>
                  <a:pt x="205" y="279"/>
                  <a:pt x="205" y="292"/>
                </a:cubicBezTo>
                <a:close/>
                <a:moveTo>
                  <a:pt x="352" y="264"/>
                </a:moveTo>
                <a:cubicBezTo>
                  <a:pt x="303" y="246"/>
                  <a:pt x="262" y="261"/>
                  <a:pt x="262" y="261"/>
                </a:cubicBezTo>
                <a:cubicBezTo>
                  <a:pt x="251" y="233"/>
                  <a:pt x="251" y="233"/>
                  <a:pt x="251" y="233"/>
                </a:cubicBezTo>
                <a:cubicBezTo>
                  <a:pt x="253" y="232"/>
                  <a:pt x="303" y="213"/>
                  <a:pt x="362" y="236"/>
                </a:cubicBezTo>
                <a:lnTo>
                  <a:pt x="352" y="264"/>
                </a:lnTo>
                <a:close/>
              </a:path>
            </a:pathLst>
          </a:custGeom>
          <a:solidFill>
            <a:srgbClr val="0146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a:solidFill>
                <a:srgbClr val="D04A02"/>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g1949dab35d1_0_123"/>
          <p:cNvSpPr/>
          <p:nvPr/>
        </p:nvSpPr>
        <p:spPr>
          <a:xfrm>
            <a:off x="0" y="0"/>
            <a:ext cx="2660400" cy="5143500"/>
          </a:xfrm>
          <a:prstGeom prst="rect">
            <a:avLst/>
          </a:prstGeom>
          <a:solidFill>
            <a:srgbClr val="0D3475"/>
          </a:solid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500"/>
              <a:buFont typeface="Arial"/>
              <a:buNone/>
            </a:pPr>
            <a:endParaRPr sz="1500" b="1">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ctr" rtl="0">
              <a:lnSpc>
                <a:spcPct val="90000"/>
              </a:lnSpc>
              <a:spcBef>
                <a:spcPts val="0"/>
              </a:spcBef>
              <a:spcAft>
                <a:spcPts val="0"/>
              </a:spcAft>
              <a:buClr>
                <a:schemeClr val="dk1"/>
              </a:buClr>
              <a:buSzPts val="1600"/>
              <a:buFont typeface="Arial"/>
              <a:buNone/>
            </a:pPr>
            <a:r>
              <a:rPr lang="no-NO" sz="1600">
                <a:solidFill>
                  <a:schemeClr val="lt1"/>
                </a:solidFill>
              </a:rPr>
              <a:t>Kontraktsinnehaveren vil også motta en automatisk generert e-post fra DFØ når kontrakten er signert. </a:t>
            </a:r>
            <a:endParaRPr sz="1600">
              <a:solidFill>
                <a:schemeClr val="lt1"/>
              </a:solidFill>
            </a:endParaRPr>
          </a:p>
          <a:p>
            <a:pPr marL="0" marR="0" lvl="0" indent="0" algn="l" rtl="0">
              <a:lnSpc>
                <a:spcPct val="90000"/>
              </a:lnSpc>
              <a:spcBef>
                <a:spcPts val="0"/>
              </a:spcBef>
              <a:spcAft>
                <a:spcPts val="0"/>
              </a:spcAft>
              <a:buNone/>
            </a:pPr>
            <a:endParaRPr sz="1500" b="1">
              <a:solidFill>
                <a:srgbClr val="FFFFFF"/>
              </a:solidFill>
            </a:endParaRPr>
          </a:p>
        </p:txBody>
      </p:sp>
      <p:sp>
        <p:nvSpPr>
          <p:cNvPr id="1200" name="Google Shape;1200;g1949dab35d1_0_123"/>
          <p:cNvSpPr/>
          <p:nvPr/>
        </p:nvSpPr>
        <p:spPr>
          <a:xfrm>
            <a:off x="3259050" y="446550"/>
            <a:ext cx="4818300" cy="4250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no-NO" sz="1000" b="1" i="0" u="none" strike="noStrike" cap="none">
                <a:solidFill>
                  <a:srgbClr val="000000"/>
                </a:solidFill>
                <a:latin typeface="Arial"/>
                <a:ea typeface="Arial"/>
                <a:cs typeface="Arial"/>
                <a:sym typeface="Arial"/>
              </a:rPr>
              <a:t>Tittel</a:t>
            </a: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Informasjon fra DFØs brukeradministrasjonssystem / Information from DFØs user management system</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1" i="0" u="none" strike="noStrike" cap="none">
                <a:solidFill>
                  <a:srgbClr val="000000"/>
                </a:solidFill>
                <a:latin typeface="Arial"/>
                <a:ea typeface="Arial"/>
                <a:cs typeface="Arial"/>
                <a:sym typeface="Arial"/>
              </a:rPr>
              <a:t>Tekst</a:t>
            </a: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Velkommen som bruker i selvbetjeningsportalen. Løsningen er levert av Direktoratet for forvaltning og økonomistyring (DFØ).</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Selvbetjeningsportalen gir deg mulighet til å se egen lønnsslipp, vedlikeholde egne data, og benytte andre tjenester din virksomhet har tatt i bruk.</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For å logge på, følg lokale rutiner eller gå til DFØ-ID: </a:t>
            </a:r>
            <a:r>
              <a:rPr lang="no-NO" sz="1000" b="0" i="0"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https://login.dfo.no</a:t>
            </a:r>
            <a:r>
              <a:rPr lang="no-NO" sz="1000" b="0" i="0" u="none" strike="noStrike" cap="none">
                <a:solidFill>
                  <a:srgbClr val="000000"/>
                </a:solidFill>
                <a:latin typeface="Arial"/>
                <a:ea typeface="Arial"/>
                <a:cs typeface="Arial"/>
                <a:sym typeface="Arial"/>
              </a:rPr>
              <a:t>. Her vil du finne din virksomhet eller sektor i nedtrekksmenyen.</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Tjenester som timeføring og reiseregning kan du også benytte i DFØ-appen på mobil: </a:t>
            </a:r>
            <a:r>
              <a:rPr lang="no-NO" sz="1000" b="0" i="0" u="sng" strike="noStrike" cap="non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https://dfo.no/kundesider/lonn/dfo-app</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Denne eposten kan ikke besvares.</a:t>
            </a: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Dersom noe er uklart bør du kontakte intern brukerstøtte i din virksomhet.</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Brukerdokumentasjon til selvbetjeningsportalen finner du her: </a:t>
            </a:r>
            <a:r>
              <a:rPr lang="no-NO" sz="1000" b="0" i="0" u="sng" strike="noStrike" cap="non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https://dfo.no/kundesider/lonn/selvbetjeningsportalen</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Med vennlig hilsen</a:t>
            </a: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Direktoratet for forvaltning og økonomistyring</a:t>
            </a:r>
            <a:br>
              <a:rPr lang="no-NO" sz="1000" b="0" i="0" u="none" strike="noStrike" cap="none">
                <a:solidFill>
                  <a:srgbClr val="000000"/>
                </a:solidFill>
                <a:latin typeface="Arial"/>
                <a:ea typeface="Arial"/>
                <a:cs typeface="Arial"/>
                <a:sym typeface="Arial"/>
              </a:rPr>
            </a:b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g1949dab35d1_0_277"/>
          <p:cNvSpPr txBox="1">
            <a:spLocks noGrp="1"/>
          </p:cNvSpPr>
          <p:nvPr>
            <p:ph type="title"/>
          </p:nvPr>
        </p:nvSpPr>
        <p:spPr>
          <a:xfrm>
            <a:off x="628650" y="22169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no-NO" b="0"/>
              <a:t>Hvordan foregår utbetalingen</a:t>
            </a:r>
            <a:endParaRPr b="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g1949dab35d1_0_281"/>
          <p:cNvSpPr/>
          <p:nvPr/>
        </p:nvSpPr>
        <p:spPr>
          <a:xfrm>
            <a:off x="628650" y="3747750"/>
            <a:ext cx="7837500" cy="818700"/>
          </a:xfrm>
          <a:prstGeom prst="roundRect">
            <a:avLst>
              <a:gd name="adj" fmla="val 20841"/>
            </a:avLst>
          </a:prstGeom>
          <a:solidFill>
            <a:srgbClr val="ECF0F3"/>
          </a:solidFill>
          <a:ln>
            <a:noFill/>
          </a:ln>
        </p:spPr>
        <p:txBody>
          <a:bodyPr spcFirstLastPara="1" wrap="square" lIns="91425" tIns="91425" rIns="91425" bIns="91425" anchor="ctr" anchorCtr="0">
            <a:noAutofit/>
          </a:bodyPr>
          <a:lstStyle/>
          <a:p>
            <a:pPr marL="1143000" marR="0" lvl="0" indent="0" algn="l" rtl="0">
              <a:lnSpc>
                <a:spcPct val="100000"/>
              </a:lnSpc>
              <a:spcBef>
                <a:spcPts val="0"/>
              </a:spcBef>
              <a:spcAft>
                <a:spcPts val="0"/>
              </a:spcAft>
              <a:buNone/>
            </a:pPr>
            <a:r>
              <a:rPr lang="no-NO" sz="1200" b="0" i="0" u="none" strike="noStrike" cap="none">
                <a:solidFill>
                  <a:srgbClr val="000000"/>
                </a:solidFill>
                <a:latin typeface="Arial"/>
                <a:ea typeface="Arial"/>
                <a:cs typeface="Arial"/>
                <a:sym typeface="Arial"/>
              </a:rPr>
              <a:t>Kostnadsgodkjenner har ikke noe ansvar i forbindelse med utbetaling av </a:t>
            </a:r>
            <a:r>
              <a:rPr lang="no-NO" sz="1200"/>
              <a:t>oppdrag</a:t>
            </a:r>
            <a:r>
              <a:rPr lang="no-NO" sz="1200" b="0" i="0" u="none" strike="noStrike" cap="none">
                <a:solidFill>
                  <a:srgbClr val="000000"/>
                </a:solidFill>
                <a:latin typeface="Arial"/>
                <a:ea typeface="Arial"/>
                <a:cs typeface="Arial"/>
                <a:sym typeface="Arial"/>
              </a:rPr>
              <a:t>. Etter at de har gitt sin budsjettdisponering til en kontrakt kan de følge denne opp ved hjelp av rapporter.</a:t>
            </a:r>
            <a:endParaRPr sz="1200" b="0" i="0" u="none" strike="noStrike" cap="none">
              <a:solidFill>
                <a:srgbClr val="000000"/>
              </a:solidFill>
              <a:latin typeface="Arial"/>
              <a:ea typeface="Arial"/>
              <a:cs typeface="Arial"/>
              <a:sym typeface="Arial"/>
            </a:endParaRPr>
          </a:p>
        </p:txBody>
      </p:sp>
      <p:sp>
        <p:nvSpPr>
          <p:cNvPr id="1211" name="Google Shape;1211;g1949dab35d1_0_281"/>
          <p:cNvSpPr txBox="1">
            <a:spLocks noGrp="1"/>
          </p:cNvSpPr>
          <p:nvPr>
            <p:ph type="title"/>
          </p:nvPr>
        </p:nvSpPr>
        <p:spPr>
          <a:xfrm>
            <a:off x="175350" y="298339"/>
            <a:ext cx="7615500" cy="510000"/>
          </a:xfrm>
          <a:prstGeom prst="rect">
            <a:avLst/>
          </a:prstGeom>
        </p:spPr>
        <p:txBody>
          <a:bodyPr spcFirstLastPara="1" wrap="square" lIns="90000" tIns="46800" rIns="90000" bIns="46800" anchor="t" anchorCtr="0">
            <a:spAutoFit/>
          </a:bodyPr>
          <a:lstStyle/>
          <a:p>
            <a:pPr marL="0" lvl="0" indent="0" algn="l" rtl="0">
              <a:spcBef>
                <a:spcPts val="0"/>
              </a:spcBef>
              <a:spcAft>
                <a:spcPts val="0"/>
              </a:spcAft>
              <a:buNone/>
            </a:pPr>
            <a:r>
              <a:rPr lang="no-NO" sz="2700" b="0">
                <a:solidFill>
                  <a:schemeClr val="dk2"/>
                </a:solidFill>
              </a:rPr>
              <a:t>Utbetaling av oppdrag</a:t>
            </a:r>
            <a:endParaRPr sz="2700" b="0">
              <a:solidFill>
                <a:schemeClr val="dk2"/>
              </a:solidFill>
            </a:endParaRPr>
          </a:p>
        </p:txBody>
      </p:sp>
      <p:sp>
        <p:nvSpPr>
          <p:cNvPr id="1212" name="Google Shape;1212;g1949dab35d1_0_281"/>
          <p:cNvSpPr/>
          <p:nvPr/>
        </p:nvSpPr>
        <p:spPr>
          <a:xfrm>
            <a:off x="419000" y="3627151"/>
            <a:ext cx="1059900" cy="1059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13" name="Google Shape;1213;g1949dab35d1_0_281"/>
          <p:cNvPicPr preferRelativeResize="0"/>
          <p:nvPr/>
        </p:nvPicPr>
        <p:blipFill rotWithShape="1">
          <a:blip r:embed="rId3">
            <a:alphaModFix/>
          </a:blip>
          <a:srcRect/>
          <a:stretch/>
        </p:blipFill>
        <p:spPr>
          <a:xfrm>
            <a:off x="546800" y="3740716"/>
            <a:ext cx="804302" cy="818679"/>
          </a:xfrm>
          <a:prstGeom prst="rect">
            <a:avLst/>
          </a:prstGeom>
          <a:noFill/>
          <a:ln>
            <a:noFill/>
          </a:ln>
        </p:spPr>
      </p:pic>
      <p:sp>
        <p:nvSpPr>
          <p:cNvPr id="1214" name="Google Shape;1214;g1949dab35d1_0_281"/>
          <p:cNvSpPr txBox="1"/>
          <p:nvPr/>
        </p:nvSpPr>
        <p:spPr>
          <a:xfrm>
            <a:off x="753625" y="1415231"/>
            <a:ext cx="7119600" cy="1625400"/>
          </a:xfrm>
          <a:prstGeom prst="rect">
            <a:avLst/>
          </a:prstGeom>
          <a:noFill/>
          <a:ln>
            <a:noFill/>
          </a:ln>
        </p:spPr>
        <p:txBody>
          <a:bodyPr spcFirstLastPara="1" wrap="square" lIns="91425" tIns="91425" rIns="91425" bIns="91425" anchor="t" anchorCtr="0">
            <a:spAutoFit/>
          </a:bodyPr>
          <a:lstStyle/>
          <a:p>
            <a:pPr marL="457200" marR="0" lvl="0" indent="0" algn="l" rtl="0">
              <a:lnSpc>
                <a:spcPct val="90000"/>
              </a:lnSpc>
              <a:spcBef>
                <a:spcPts val="0"/>
              </a:spcBef>
              <a:spcAft>
                <a:spcPts val="0"/>
              </a:spcAft>
              <a:buNone/>
            </a:pPr>
            <a:r>
              <a:rPr lang="no-NO" sz="1300">
                <a:solidFill>
                  <a:schemeClr val="dk1"/>
                </a:solidFill>
              </a:rPr>
              <a:t>Oppdragstakere får utbetalt etter passert sluttdato.</a:t>
            </a:r>
            <a:endParaRPr sz="1300" b="0" i="0" u="none" strike="noStrike" cap="none">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endParaRPr sz="1300" b="0" i="0" u="none" strike="noStrike" cap="none">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r>
              <a:rPr lang="no-NO" sz="1300">
                <a:solidFill>
                  <a:schemeClr val="dk1"/>
                </a:solidFill>
              </a:rPr>
              <a:t>Dersom du får informasjon om avvik i kontrakt så er det veldig viktig at dette meldes inn til koordinator kontrakt via NTNU Hjelp fortløpende.</a:t>
            </a:r>
            <a:endParaRPr sz="1300" b="0" i="0" u="none" strike="noStrike" cap="none">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endParaRPr sz="1300" b="0" i="0" u="none" strike="noStrike" cap="none">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r>
              <a:rPr lang="no-NO" sz="1300">
                <a:solidFill>
                  <a:schemeClr val="dk1"/>
                </a:solidFill>
              </a:rPr>
              <a:t>Ved sensoroppdrag kontrollerer koordinator kontrakt antall besvarelser som er levert i FS før utbetalingen godkjennes. </a:t>
            </a:r>
            <a:endParaRPr sz="1300">
              <a:solidFill>
                <a:schemeClr val="dk1"/>
              </a:solidFill>
            </a:endParaRPr>
          </a:p>
          <a:p>
            <a:pPr marL="457200" marR="0" lvl="0" indent="0" algn="l" rtl="0">
              <a:lnSpc>
                <a:spcPct val="90000"/>
              </a:lnSpc>
              <a:spcBef>
                <a:spcPts val="0"/>
              </a:spcBef>
              <a:spcAft>
                <a:spcPts val="0"/>
              </a:spcAft>
              <a:buNone/>
            </a:pPr>
            <a:r>
              <a:rPr lang="no-NO" sz="1300" b="1">
                <a:solidFill>
                  <a:schemeClr val="dk1"/>
                </a:solidFill>
              </a:rPr>
              <a:t>Du trenger altså ikke gjøre noe for at disse skal få sin utbetaling.</a:t>
            </a:r>
            <a:endParaRPr sz="1300" b="1">
              <a:solidFill>
                <a:schemeClr val="dk1"/>
              </a:solidFill>
            </a:endParaRPr>
          </a:p>
        </p:txBody>
      </p:sp>
      <p:grpSp>
        <p:nvGrpSpPr>
          <p:cNvPr id="1215" name="Google Shape;1215;g1949dab35d1_0_281"/>
          <p:cNvGrpSpPr/>
          <p:nvPr/>
        </p:nvGrpSpPr>
        <p:grpSpPr>
          <a:xfrm>
            <a:off x="721870" y="2500897"/>
            <a:ext cx="294115" cy="294115"/>
            <a:chOff x="1647630" y="2535168"/>
            <a:chExt cx="294115" cy="294115"/>
          </a:xfrm>
        </p:grpSpPr>
        <p:sp>
          <p:nvSpPr>
            <p:cNvPr id="1216" name="Google Shape;1216;g1949dab35d1_0_281"/>
            <p:cNvSpPr/>
            <p:nvPr/>
          </p:nvSpPr>
          <p:spPr>
            <a:xfrm>
              <a:off x="1647630" y="2535168"/>
              <a:ext cx="294115" cy="294115"/>
            </a:xfrm>
            <a:custGeom>
              <a:avLst/>
              <a:gdLst/>
              <a:ahLst/>
              <a:cxnLst/>
              <a:rect l="l" t="t" r="r" b="b"/>
              <a:pathLst>
                <a:path w="957" h="957" extrusionOk="0">
                  <a:moveTo>
                    <a:pt x="844" y="29"/>
                  </a:moveTo>
                  <a:cubicBezTo>
                    <a:pt x="891" y="29"/>
                    <a:pt x="928" y="66"/>
                    <a:pt x="928" y="111"/>
                  </a:cubicBezTo>
                  <a:lnTo>
                    <a:pt x="928" y="672"/>
                  </a:lnTo>
                  <a:cubicBezTo>
                    <a:pt x="928" y="699"/>
                    <a:pt x="904" y="722"/>
                    <a:pt x="878" y="722"/>
                  </a:cubicBezTo>
                  <a:lnTo>
                    <a:pt x="812" y="722"/>
                  </a:lnTo>
                  <a:cubicBezTo>
                    <a:pt x="801" y="722"/>
                    <a:pt x="796" y="728"/>
                    <a:pt x="796" y="738"/>
                  </a:cubicBezTo>
                  <a:lnTo>
                    <a:pt x="796" y="896"/>
                  </a:lnTo>
                  <a:lnTo>
                    <a:pt x="627" y="728"/>
                  </a:lnTo>
                  <a:cubicBezTo>
                    <a:pt x="625" y="728"/>
                    <a:pt x="617" y="725"/>
                    <a:pt x="614" y="725"/>
                  </a:cubicBezTo>
                  <a:lnTo>
                    <a:pt x="119" y="725"/>
                  </a:lnTo>
                  <a:cubicBezTo>
                    <a:pt x="74" y="725"/>
                    <a:pt x="37" y="688"/>
                    <a:pt x="37" y="643"/>
                  </a:cubicBezTo>
                  <a:lnTo>
                    <a:pt x="37" y="116"/>
                  </a:lnTo>
                  <a:cubicBezTo>
                    <a:pt x="37" y="69"/>
                    <a:pt x="74" y="34"/>
                    <a:pt x="119" y="34"/>
                  </a:cubicBezTo>
                  <a:lnTo>
                    <a:pt x="119" y="29"/>
                  </a:lnTo>
                  <a:close/>
                  <a:moveTo>
                    <a:pt x="116" y="0"/>
                  </a:moveTo>
                  <a:cubicBezTo>
                    <a:pt x="53" y="0"/>
                    <a:pt x="0" y="53"/>
                    <a:pt x="0" y="116"/>
                  </a:cubicBezTo>
                  <a:lnTo>
                    <a:pt x="0" y="643"/>
                  </a:lnTo>
                  <a:cubicBezTo>
                    <a:pt x="0" y="706"/>
                    <a:pt x="53" y="759"/>
                    <a:pt x="116" y="759"/>
                  </a:cubicBezTo>
                  <a:lnTo>
                    <a:pt x="604" y="759"/>
                  </a:lnTo>
                  <a:lnTo>
                    <a:pt x="799" y="952"/>
                  </a:lnTo>
                  <a:cubicBezTo>
                    <a:pt x="801" y="952"/>
                    <a:pt x="809" y="957"/>
                    <a:pt x="812" y="957"/>
                  </a:cubicBezTo>
                  <a:lnTo>
                    <a:pt x="815" y="957"/>
                  </a:lnTo>
                  <a:cubicBezTo>
                    <a:pt x="822" y="952"/>
                    <a:pt x="825" y="946"/>
                    <a:pt x="825" y="938"/>
                  </a:cubicBezTo>
                  <a:lnTo>
                    <a:pt x="825" y="759"/>
                  </a:lnTo>
                  <a:lnTo>
                    <a:pt x="875" y="759"/>
                  </a:lnTo>
                  <a:cubicBezTo>
                    <a:pt x="920" y="759"/>
                    <a:pt x="957" y="722"/>
                    <a:pt x="957" y="675"/>
                  </a:cubicBezTo>
                  <a:lnTo>
                    <a:pt x="957" y="116"/>
                  </a:lnTo>
                  <a:cubicBezTo>
                    <a:pt x="957" y="53"/>
                    <a:pt x="904" y="0"/>
                    <a:pt x="8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7" name="Google Shape;1217;g1949dab35d1_0_281"/>
            <p:cNvSpPr/>
            <p:nvPr/>
          </p:nvSpPr>
          <p:spPr>
            <a:xfrm>
              <a:off x="1775480" y="2687297"/>
              <a:ext cx="40875" cy="40875"/>
            </a:xfrm>
            <a:custGeom>
              <a:avLst/>
              <a:gdLst/>
              <a:ahLst/>
              <a:cxnLst/>
              <a:rect l="l" t="t" r="r" b="b"/>
              <a:pathLst>
                <a:path w="133" h="133" extrusionOk="0">
                  <a:moveTo>
                    <a:pt x="66" y="32"/>
                  </a:moveTo>
                  <a:cubicBezTo>
                    <a:pt x="85" y="32"/>
                    <a:pt x="98" y="45"/>
                    <a:pt x="98" y="67"/>
                  </a:cubicBezTo>
                  <a:cubicBezTo>
                    <a:pt x="98" y="85"/>
                    <a:pt x="85" y="98"/>
                    <a:pt x="66" y="98"/>
                  </a:cubicBezTo>
                  <a:cubicBezTo>
                    <a:pt x="45" y="98"/>
                    <a:pt x="32" y="85"/>
                    <a:pt x="32" y="67"/>
                  </a:cubicBezTo>
                  <a:cubicBezTo>
                    <a:pt x="32" y="45"/>
                    <a:pt x="45" y="32"/>
                    <a:pt x="66" y="32"/>
                  </a:cubicBezTo>
                  <a:close/>
                  <a:moveTo>
                    <a:pt x="66" y="1"/>
                  </a:moveTo>
                  <a:cubicBezTo>
                    <a:pt x="30" y="1"/>
                    <a:pt x="1" y="30"/>
                    <a:pt x="1" y="67"/>
                  </a:cubicBezTo>
                  <a:cubicBezTo>
                    <a:pt x="1" y="101"/>
                    <a:pt x="30" y="132"/>
                    <a:pt x="66" y="132"/>
                  </a:cubicBezTo>
                  <a:cubicBezTo>
                    <a:pt x="103" y="132"/>
                    <a:pt x="132" y="101"/>
                    <a:pt x="132" y="67"/>
                  </a:cubicBezTo>
                  <a:cubicBezTo>
                    <a:pt x="132" y="30"/>
                    <a:pt x="103" y="1"/>
                    <a:pt x="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8" name="Google Shape;1218;g1949dab35d1_0_281"/>
            <p:cNvSpPr/>
            <p:nvPr/>
          </p:nvSpPr>
          <p:spPr>
            <a:xfrm>
              <a:off x="1770562" y="2575428"/>
              <a:ext cx="50709" cy="101726"/>
            </a:xfrm>
            <a:custGeom>
              <a:avLst/>
              <a:gdLst/>
              <a:ahLst/>
              <a:cxnLst/>
              <a:rect l="l" t="t" r="r" b="b"/>
              <a:pathLst>
                <a:path w="165" h="331" extrusionOk="0">
                  <a:moveTo>
                    <a:pt x="59" y="35"/>
                  </a:moveTo>
                  <a:lnTo>
                    <a:pt x="59" y="38"/>
                  </a:lnTo>
                  <a:lnTo>
                    <a:pt x="101" y="38"/>
                  </a:lnTo>
                  <a:cubicBezTo>
                    <a:pt x="109" y="38"/>
                    <a:pt x="114" y="40"/>
                    <a:pt x="122" y="48"/>
                  </a:cubicBezTo>
                  <a:cubicBezTo>
                    <a:pt x="125" y="51"/>
                    <a:pt x="127" y="56"/>
                    <a:pt x="127" y="64"/>
                  </a:cubicBezTo>
                  <a:lnTo>
                    <a:pt x="109" y="272"/>
                  </a:lnTo>
                  <a:cubicBezTo>
                    <a:pt x="109" y="286"/>
                    <a:pt x="96" y="301"/>
                    <a:pt x="80" y="301"/>
                  </a:cubicBezTo>
                  <a:cubicBezTo>
                    <a:pt x="67" y="301"/>
                    <a:pt x="48" y="288"/>
                    <a:pt x="48" y="272"/>
                  </a:cubicBezTo>
                  <a:lnTo>
                    <a:pt x="30" y="62"/>
                  </a:lnTo>
                  <a:cubicBezTo>
                    <a:pt x="30" y="54"/>
                    <a:pt x="32" y="48"/>
                    <a:pt x="35" y="43"/>
                  </a:cubicBezTo>
                  <a:cubicBezTo>
                    <a:pt x="43" y="38"/>
                    <a:pt x="48" y="35"/>
                    <a:pt x="59" y="35"/>
                  </a:cubicBezTo>
                  <a:close/>
                  <a:moveTo>
                    <a:pt x="59" y="1"/>
                  </a:moveTo>
                  <a:cubicBezTo>
                    <a:pt x="43" y="1"/>
                    <a:pt x="22" y="9"/>
                    <a:pt x="14" y="22"/>
                  </a:cubicBezTo>
                  <a:cubicBezTo>
                    <a:pt x="3" y="30"/>
                    <a:pt x="1" y="43"/>
                    <a:pt x="1" y="62"/>
                  </a:cubicBezTo>
                  <a:lnTo>
                    <a:pt x="19" y="272"/>
                  </a:lnTo>
                  <a:cubicBezTo>
                    <a:pt x="19" y="304"/>
                    <a:pt x="48" y="330"/>
                    <a:pt x="82" y="330"/>
                  </a:cubicBezTo>
                  <a:cubicBezTo>
                    <a:pt x="114" y="330"/>
                    <a:pt x="140" y="301"/>
                    <a:pt x="143" y="272"/>
                  </a:cubicBezTo>
                  <a:lnTo>
                    <a:pt x="164" y="64"/>
                  </a:lnTo>
                  <a:cubicBezTo>
                    <a:pt x="164" y="48"/>
                    <a:pt x="156" y="35"/>
                    <a:pt x="148" y="22"/>
                  </a:cubicBezTo>
                  <a:cubicBezTo>
                    <a:pt x="135" y="9"/>
                    <a:pt x="119" y="1"/>
                    <a:pt x="1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19" name="Google Shape;1219;g1949dab35d1_0_281"/>
          <p:cNvGrpSpPr/>
          <p:nvPr/>
        </p:nvGrpSpPr>
        <p:grpSpPr>
          <a:xfrm>
            <a:off x="716777" y="1907750"/>
            <a:ext cx="304292" cy="303986"/>
            <a:chOff x="2255160" y="1864036"/>
            <a:chExt cx="304292" cy="303986"/>
          </a:xfrm>
        </p:grpSpPr>
        <p:sp>
          <p:nvSpPr>
            <p:cNvPr id="1220" name="Google Shape;1220;g1949dab35d1_0_281"/>
            <p:cNvSpPr/>
            <p:nvPr/>
          </p:nvSpPr>
          <p:spPr>
            <a:xfrm>
              <a:off x="2326468" y="1954709"/>
              <a:ext cx="131553" cy="10758"/>
            </a:xfrm>
            <a:custGeom>
              <a:avLst/>
              <a:gdLst/>
              <a:ahLst/>
              <a:cxnLst/>
              <a:rect l="l" t="t" r="r" b="b"/>
              <a:pathLst>
                <a:path w="428" h="35" extrusionOk="0">
                  <a:moveTo>
                    <a:pt x="17" y="0"/>
                  </a:moveTo>
                  <a:cubicBezTo>
                    <a:pt x="6" y="0"/>
                    <a:pt x="1" y="8"/>
                    <a:pt x="1" y="19"/>
                  </a:cubicBezTo>
                  <a:cubicBezTo>
                    <a:pt x="1" y="27"/>
                    <a:pt x="6" y="34"/>
                    <a:pt x="17" y="34"/>
                  </a:cubicBezTo>
                  <a:lnTo>
                    <a:pt x="412" y="34"/>
                  </a:lnTo>
                  <a:cubicBezTo>
                    <a:pt x="417" y="34"/>
                    <a:pt x="428" y="27"/>
                    <a:pt x="428" y="19"/>
                  </a:cubicBezTo>
                  <a:cubicBezTo>
                    <a:pt x="428" y="8"/>
                    <a:pt x="423" y="0"/>
                    <a:pt x="4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1" name="Google Shape;1221;g1949dab35d1_0_281"/>
            <p:cNvSpPr/>
            <p:nvPr/>
          </p:nvSpPr>
          <p:spPr>
            <a:xfrm>
              <a:off x="2275446" y="1944873"/>
              <a:ext cx="31044" cy="30429"/>
            </a:xfrm>
            <a:custGeom>
              <a:avLst/>
              <a:gdLst/>
              <a:ahLst/>
              <a:cxnLst/>
              <a:rect l="l" t="t" r="r" b="b"/>
              <a:pathLst>
                <a:path w="101" h="99" extrusionOk="0">
                  <a:moveTo>
                    <a:pt x="51" y="32"/>
                  </a:moveTo>
                  <a:cubicBezTo>
                    <a:pt x="56" y="32"/>
                    <a:pt x="67" y="40"/>
                    <a:pt x="67" y="51"/>
                  </a:cubicBezTo>
                  <a:cubicBezTo>
                    <a:pt x="67" y="59"/>
                    <a:pt x="61" y="66"/>
                    <a:pt x="51" y="66"/>
                  </a:cubicBezTo>
                  <a:cubicBezTo>
                    <a:pt x="40" y="66"/>
                    <a:pt x="35" y="59"/>
                    <a:pt x="35" y="51"/>
                  </a:cubicBezTo>
                  <a:cubicBezTo>
                    <a:pt x="35" y="40"/>
                    <a:pt x="40" y="32"/>
                    <a:pt x="51" y="32"/>
                  </a:cubicBezTo>
                  <a:close/>
                  <a:moveTo>
                    <a:pt x="51" y="1"/>
                  </a:moveTo>
                  <a:cubicBezTo>
                    <a:pt x="25" y="1"/>
                    <a:pt x="1" y="22"/>
                    <a:pt x="1" y="51"/>
                  </a:cubicBezTo>
                  <a:cubicBezTo>
                    <a:pt x="1" y="77"/>
                    <a:pt x="25" y="98"/>
                    <a:pt x="51" y="98"/>
                  </a:cubicBezTo>
                  <a:cubicBezTo>
                    <a:pt x="77" y="98"/>
                    <a:pt x="101" y="77"/>
                    <a:pt x="101" y="51"/>
                  </a:cubicBezTo>
                  <a:cubicBezTo>
                    <a:pt x="101" y="22"/>
                    <a:pt x="77" y="1"/>
                    <a:pt x="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2" name="Google Shape;1222;g1949dab35d1_0_281"/>
            <p:cNvSpPr/>
            <p:nvPr/>
          </p:nvSpPr>
          <p:spPr>
            <a:xfrm>
              <a:off x="2326468" y="2005731"/>
              <a:ext cx="122025" cy="9836"/>
            </a:xfrm>
            <a:custGeom>
              <a:avLst/>
              <a:gdLst/>
              <a:ahLst/>
              <a:cxnLst/>
              <a:rect l="l" t="t" r="r" b="b"/>
              <a:pathLst>
                <a:path w="397" h="32" extrusionOk="0">
                  <a:moveTo>
                    <a:pt x="17" y="0"/>
                  </a:moveTo>
                  <a:cubicBezTo>
                    <a:pt x="6" y="0"/>
                    <a:pt x="1" y="5"/>
                    <a:pt x="1" y="16"/>
                  </a:cubicBezTo>
                  <a:cubicBezTo>
                    <a:pt x="1" y="27"/>
                    <a:pt x="6" y="32"/>
                    <a:pt x="17" y="32"/>
                  </a:cubicBezTo>
                  <a:lnTo>
                    <a:pt x="378" y="32"/>
                  </a:lnTo>
                  <a:cubicBezTo>
                    <a:pt x="386" y="32"/>
                    <a:pt x="396" y="27"/>
                    <a:pt x="396" y="16"/>
                  </a:cubicBezTo>
                  <a:cubicBezTo>
                    <a:pt x="396" y="5"/>
                    <a:pt x="388" y="0"/>
                    <a:pt x="3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3" name="Google Shape;1223;g1949dab35d1_0_281"/>
            <p:cNvSpPr/>
            <p:nvPr/>
          </p:nvSpPr>
          <p:spPr>
            <a:xfrm>
              <a:off x="2275446" y="1994973"/>
              <a:ext cx="31044" cy="31351"/>
            </a:xfrm>
            <a:custGeom>
              <a:avLst/>
              <a:gdLst/>
              <a:ahLst/>
              <a:cxnLst/>
              <a:rect l="l" t="t" r="r" b="b"/>
              <a:pathLst>
                <a:path w="101" h="102" extrusionOk="0">
                  <a:moveTo>
                    <a:pt x="51" y="35"/>
                  </a:moveTo>
                  <a:cubicBezTo>
                    <a:pt x="56" y="35"/>
                    <a:pt x="67" y="40"/>
                    <a:pt x="67" y="51"/>
                  </a:cubicBezTo>
                  <a:cubicBezTo>
                    <a:pt x="67" y="62"/>
                    <a:pt x="61" y="67"/>
                    <a:pt x="51" y="67"/>
                  </a:cubicBezTo>
                  <a:cubicBezTo>
                    <a:pt x="40" y="67"/>
                    <a:pt x="35" y="62"/>
                    <a:pt x="35" y="51"/>
                  </a:cubicBezTo>
                  <a:cubicBezTo>
                    <a:pt x="35" y="40"/>
                    <a:pt x="40" y="35"/>
                    <a:pt x="51" y="35"/>
                  </a:cubicBezTo>
                  <a:close/>
                  <a:moveTo>
                    <a:pt x="51" y="1"/>
                  </a:moveTo>
                  <a:cubicBezTo>
                    <a:pt x="25" y="1"/>
                    <a:pt x="1" y="25"/>
                    <a:pt x="1" y="51"/>
                  </a:cubicBezTo>
                  <a:cubicBezTo>
                    <a:pt x="1" y="77"/>
                    <a:pt x="25" y="101"/>
                    <a:pt x="51" y="101"/>
                  </a:cubicBezTo>
                  <a:cubicBezTo>
                    <a:pt x="77" y="101"/>
                    <a:pt x="101" y="77"/>
                    <a:pt x="101" y="51"/>
                  </a:cubicBezTo>
                  <a:cubicBezTo>
                    <a:pt x="101" y="25"/>
                    <a:pt x="77" y="1"/>
                    <a:pt x="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4" name="Google Shape;1224;g1949dab35d1_0_281"/>
            <p:cNvSpPr/>
            <p:nvPr/>
          </p:nvSpPr>
          <p:spPr>
            <a:xfrm>
              <a:off x="2326468" y="2055832"/>
              <a:ext cx="71002" cy="10758"/>
            </a:xfrm>
            <a:custGeom>
              <a:avLst/>
              <a:gdLst/>
              <a:ahLst/>
              <a:cxnLst/>
              <a:rect l="l" t="t" r="r" b="b"/>
              <a:pathLst>
                <a:path w="231" h="35" extrusionOk="0">
                  <a:moveTo>
                    <a:pt x="17" y="1"/>
                  </a:moveTo>
                  <a:cubicBezTo>
                    <a:pt x="6" y="1"/>
                    <a:pt x="1" y="9"/>
                    <a:pt x="1" y="19"/>
                  </a:cubicBezTo>
                  <a:cubicBezTo>
                    <a:pt x="1" y="27"/>
                    <a:pt x="6" y="35"/>
                    <a:pt x="17" y="35"/>
                  </a:cubicBezTo>
                  <a:lnTo>
                    <a:pt x="214" y="35"/>
                  </a:lnTo>
                  <a:cubicBezTo>
                    <a:pt x="220" y="35"/>
                    <a:pt x="230" y="27"/>
                    <a:pt x="230" y="19"/>
                  </a:cubicBezTo>
                  <a:cubicBezTo>
                    <a:pt x="230" y="9"/>
                    <a:pt x="225" y="1"/>
                    <a:pt x="2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5" name="Google Shape;1225;g1949dab35d1_0_281"/>
            <p:cNvSpPr/>
            <p:nvPr/>
          </p:nvSpPr>
          <p:spPr>
            <a:xfrm>
              <a:off x="2275446" y="2045996"/>
              <a:ext cx="31044" cy="30429"/>
            </a:xfrm>
            <a:custGeom>
              <a:avLst/>
              <a:gdLst/>
              <a:ahLst/>
              <a:cxnLst/>
              <a:rect l="l" t="t" r="r" b="b"/>
              <a:pathLst>
                <a:path w="101" h="99" extrusionOk="0">
                  <a:moveTo>
                    <a:pt x="51" y="33"/>
                  </a:moveTo>
                  <a:cubicBezTo>
                    <a:pt x="56" y="33"/>
                    <a:pt x="67" y="41"/>
                    <a:pt x="67" y="51"/>
                  </a:cubicBezTo>
                  <a:cubicBezTo>
                    <a:pt x="67" y="59"/>
                    <a:pt x="61" y="67"/>
                    <a:pt x="51" y="67"/>
                  </a:cubicBezTo>
                  <a:cubicBezTo>
                    <a:pt x="40" y="67"/>
                    <a:pt x="35" y="59"/>
                    <a:pt x="35" y="51"/>
                  </a:cubicBezTo>
                  <a:cubicBezTo>
                    <a:pt x="35" y="41"/>
                    <a:pt x="40" y="33"/>
                    <a:pt x="51" y="33"/>
                  </a:cubicBezTo>
                  <a:close/>
                  <a:moveTo>
                    <a:pt x="51" y="1"/>
                  </a:moveTo>
                  <a:cubicBezTo>
                    <a:pt x="25" y="1"/>
                    <a:pt x="1" y="22"/>
                    <a:pt x="1" y="51"/>
                  </a:cubicBezTo>
                  <a:cubicBezTo>
                    <a:pt x="1" y="77"/>
                    <a:pt x="25" y="98"/>
                    <a:pt x="51" y="98"/>
                  </a:cubicBezTo>
                  <a:cubicBezTo>
                    <a:pt x="77" y="98"/>
                    <a:pt x="101" y="77"/>
                    <a:pt x="101" y="51"/>
                  </a:cubicBezTo>
                  <a:cubicBezTo>
                    <a:pt x="101" y="22"/>
                    <a:pt x="77" y="1"/>
                    <a:pt x="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6" name="Google Shape;1226;g1949dab35d1_0_281"/>
            <p:cNvSpPr/>
            <p:nvPr/>
          </p:nvSpPr>
          <p:spPr>
            <a:xfrm>
              <a:off x="2326468" y="2106854"/>
              <a:ext cx="61166" cy="10143"/>
            </a:xfrm>
            <a:custGeom>
              <a:avLst/>
              <a:gdLst/>
              <a:ahLst/>
              <a:cxnLst/>
              <a:rect l="l" t="t" r="r" b="b"/>
              <a:pathLst>
                <a:path w="199" h="33" extrusionOk="0">
                  <a:moveTo>
                    <a:pt x="17" y="1"/>
                  </a:moveTo>
                  <a:cubicBezTo>
                    <a:pt x="6" y="1"/>
                    <a:pt x="1" y="6"/>
                    <a:pt x="1" y="16"/>
                  </a:cubicBezTo>
                  <a:cubicBezTo>
                    <a:pt x="1" y="27"/>
                    <a:pt x="6" y="32"/>
                    <a:pt x="17" y="32"/>
                  </a:cubicBezTo>
                  <a:lnTo>
                    <a:pt x="180" y="32"/>
                  </a:lnTo>
                  <a:cubicBezTo>
                    <a:pt x="188" y="32"/>
                    <a:pt x="198" y="27"/>
                    <a:pt x="198" y="16"/>
                  </a:cubicBezTo>
                  <a:cubicBezTo>
                    <a:pt x="198" y="6"/>
                    <a:pt x="191" y="1"/>
                    <a:pt x="1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7" name="Google Shape;1227;g1949dab35d1_0_281"/>
            <p:cNvSpPr/>
            <p:nvPr/>
          </p:nvSpPr>
          <p:spPr>
            <a:xfrm>
              <a:off x="2275446" y="2096404"/>
              <a:ext cx="31044" cy="31044"/>
            </a:xfrm>
            <a:custGeom>
              <a:avLst/>
              <a:gdLst/>
              <a:ahLst/>
              <a:cxnLst/>
              <a:rect l="l" t="t" r="r" b="b"/>
              <a:pathLst>
                <a:path w="101" h="101" extrusionOk="0">
                  <a:moveTo>
                    <a:pt x="51" y="35"/>
                  </a:moveTo>
                  <a:cubicBezTo>
                    <a:pt x="56" y="35"/>
                    <a:pt x="67" y="40"/>
                    <a:pt x="67" y="50"/>
                  </a:cubicBezTo>
                  <a:cubicBezTo>
                    <a:pt x="67" y="61"/>
                    <a:pt x="61" y="66"/>
                    <a:pt x="51" y="66"/>
                  </a:cubicBezTo>
                  <a:cubicBezTo>
                    <a:pt x="40" y="66"/>
                    <a:pt x="35" y="61"/>
                    <a:pt x="35" y="50"/>
                  </a:cubicBezTo>
                  <a:cubicBezTo>
                    <a:pt x="35" y="40"/>
                    <a:pt x="40" y="35"/>
                    <a:pt x="51" y="35"/>
                  </a:cubicBezTo>
                  <a:close/>
                  <a:moveTo>
                    <a:pt x="51" y="0"/>
                  </a:moveTo>
                  <a:cubicBezTo>
                    <a:pt x="25" y="0"/>
                    <a:pt x="1" y="24"/>
                    <a:pt x="1" y="50"/>
                  </a:cubicBezTo>
                  <a:cubicBezTo>
                    <a:pt x="1" y="77"/>
                    <a:pt x="25" y="101"/>
                    <a:pt x="51" y="101"/>
                  </a:cubicBezTo>
                  <a:cubicBezTo>
                    <a:pt x="77" y="101"/>
                    <a:pt x="101" y="77"/>
                    <a:pt x="101" y="50"/>
                  </a:cubicBezTo>
                  <a:cubicBezTo>
                    <a:pt x="101" y="24"/>
                    <a:pt x="77" y="0"/>
                    <a:pt x="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8" name="Google Shape;1228;g1949dab35d1_0_281"/>
            <p:cNvSpPr/>
            <p:nvPr/>
          </p:nvSpPr>
          <p:spPr>
            <a:xfrm>
              <a:off x="2306182" y="1864036"/>
              <a:ext cx="122025" cy="50408"/>
            </a:xfrm>
            <a:custGeom>
              <a:avLst/>
              <a:gdLst/>
              <a:ahLst/>
              <a:cxnLst/>
              <a:rect l="l" t="t" r="r" b="b"/>
              <a:pathLst>
                <a:path w="397" h="164" extrusionOk="0">
                  <a:moveTo>
                    <a:pt x="199" y="32"/>
                  </a:moveTo>
                  <a:cubicBezTo>
                    <a:pt x="212" y="32"/>
                    <a:pt x="225" y="42"/>
                    <a:pt x="228" y="55"/>
                  </a:cubicBezTo>
                  <a:cubicBezTo>
                    <a:pt x="230" y="63"/>
                    <a:pt x="238" y="66"/>
                    <a:pt x="243" y="66"/>
                  </a:cubicBezTo>
                  <a:lnTo>
                    <a:pt x="312" y="66"/>
                  </a:lnTo>
                  <a:cubicBezTo>
                    <a:pt x="338" y="66"/>
                    <a:pt x="362" y="87"/>
                    <a:pt x="362" y="116"/>
                  </a:cubicBezTo>
                  <a:lnTo>
                    <a:pt x="362" y="132"/>
                  </a:lnTo>
                  <a:lnTo>
                    <a:pt x="33" y="132"/>
                  </a:lnTo>
                  <a:lnTo>
                    <a:pt x="33" y="116"/>
                  </a:lnTo>
                  <a:cubicBezTo>
                    <a:pt x="33" y="87"/>
                    <a:pt x="56" y="66"/>
                    <a:pt x="83" y="66"/>
                  </a:cubicBezTo>
                  <a:lnTo>
                    <a:pt x="151" y="66"/>
                  </a:lnTo>
                  <a:cubicBezTo>
                    <a:pt x="159" y="66"/>
                    <a:pt x="164" y="61"/>
                    <a:pt x="167" y="55"/>
                  </a:cubicBezTo>
                  <a:cubicBezTo>
                    <a:pt x="172" y="42"/>
                    <a:pt x="185" y="32"/>
                    <a:pt x="199" y="32"/>
                  </a:cubicBezTo>
                  <a:close/>
                  <a:moveTo>
                    <a:pt x="199" y="0"/>
                  </a:moveTo>
                  <a:cubicBezTo>
                    <a:pt x="175" y="0"/>
                    <a:pt x="154" y="13"/>
                    <a:pt x="141" y="32"/>
                  </a:cubicBezTo>
                  <a:lnTo>
                    <a:pt x="83" y="32"/>
                  </a:lnTo>
                  <a:cubicBezTo>
                    <a:pt x="35" y="32"/>
                    <a:pt x="1" y="69"/>
                    <a:pt x="1" y="116"/>
                  </a:cubicBezTo>
                  <a:lnTo>
                    <a:pt x="1" y="148"/>
                  </a:lnTo>
                  <a:cubicBezTo>
                    <a:pt x="1" y="158"/>
                    <a:pt x="6" y="163"/>
                    <a:pt x="17" y="163"/>
                  </a:cubicBezTo>
                  <a:lnTo>
                    <a:pt x="378" y="163"/>
                  </a:lnTo>
                  <a:cubicBezTo>
                    <a:pt x="386" y="163"/>
                    <a:pt x="396" y="158"/>
                    <a:pt x="396" y="148"/>
                  </a:cubicBezTo>
                  <a:lnTo>
                    <a:pt x="396" y="116"/>
                  </a:lnTo>
                  <a:cubicBezTo>
                    <a:pt x="396" y="69"/>
                    <a:pt x="359" y="32"/>
                    <a:pt x="312" y="32"/>
                  </a:cubicBezTo>
                  <a:lnTo>
                    <a:pt x="254" y="32"/>
                  </a:lnTo>
                  <a:cubicBezTo>
                    <a:pt x="243" y="13"/>
                    <a:pt x="220" y="0"/>
                    <a:pt x="1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9" name="Google Shape;1229;g1949dab35d1_0_281"/>
            <p:cNvSpPr/>
            <p:nvPr/>
          </p:nvSpPr>
          <p:spPr>
            <a:xfrm>
              <a:off x="2486912" y="1960549"/>
              <a:ext cx="47335" cy="45490"/>
            </a:xfrm>
            <a:custGeom>
              <a:avLst/>
              <a:gdLst/>
              <a:ahLst/>
              <a:cxnLst/>
              <a:rect l="l" t="t" r="r" b="b"/>
              <a:pathLst>
                <a:path w="154" h="148" extrusionOk="0">
                  <a:moveTo>
                    <a:pt x="19" y="1"/>
                  </a:moveTo>
                  <a:cubicBezTo>
                    <a:pt x="15" y="1"/>
                    <a:pt x="11" y="2"/>
                    <a:pt x="9" y="5"/>
                  </a:cubicBezTo>
                  <a:cubicBezTo>
                    <a:pt x="1" y="13"/>
                    <a:pt x="1" y="21"/>
                    <a:pt x="9" y="29"/>
                  </a:cubicBezTo>
                  <a:lnTo>
                    <a:pt x="125" y="145"/>
                  </a:lnTo>
                  <a:cubicBezTo>
                    <a:pt x="127" y="147"/>
                    <a:pt x="132" y="147"/>
                    <a:pt x="138" y="147"/>
                  </a:cubicBezTo>
                  <a:cubicBezTo>
                    <a:pt x="140" y="147"/>
                    <a:pt x="143" y="145"/>
                    <a:pt x="146" y="145"/>
                  </a:cubicBezTo>
                  <a:cubicBezTo>
                    <a:pt x="154" y="137"/>
                    <a:pt x="154" y="126"/>
                    <a:pt x="146" y="121"/>
                  </a:cubicBezTo>
                  <a:lnTo>
                    <a:pt x="32" y="5"/>
                  </a:lnTo>
                  <a:cubicBezTo>
                    <a:pt x="28" y="2"/>
                    <a:pt x="24" y="1"/>
                    <a:pt x="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0" name="Google Shape;1230;g1949dab35d1_0_281"/>
            <p:cNvSpPr/>
            <p:nvPr/>
          </p:nvSpPr>
          <p:spPr>
            <a:xfrm>
              <a:off x="2387326" y="2055832"/>
              <a:ext cx="50408" cy="51330"/>
            </a:xfrm>
            <a:custGeom>
              <a:avLst/>
              <a:gdLst/>
              <a:ahLst/>
              <a:cxnLst/>
              <a:rect l="l" t="t" r="r" b="b"/>
              <a:pathLst>
                <a:path w="164" h="167" extrusionOk="0">
                  <a:moveTo>
                    <a:pt x="16" y="1"/>
                  </a:moveTo>
                  <a:cubicBezTo>
                    <a:pt x="8" y="1"/>
                    <a:pt x="0" y="9"/>
                    <a:pt x="0" y="19"/>
                  </a:cubicBezTo>
                  <a:cubicBezTo>
                    <a:pt x="0" y="27"/>
                    <a:pt x="6" y="35"/>
                    <a:pt x="16" y="35"/>
                  </a:cubicBezTo>
                  <a:cubicBezTo>
                    <a:pt x="16" y="35"/>
                    <a:pt x="56" y="38"/>
                    <a:pt x="93" y="74"/>
                  </a:cubicBezTo>
                  <a:cubicBezTo>
                    <a:pt x="127" y="111"/>
                    <a:pt x="132" y="151"/>
                    <a:pt x="132" y="151"/>
                  </a:cubicBezTo>
                  <a:cubicBezTo>
                    <a:pt x="132" y="159"/>
                    <a:pt x="138" y="167"/>
                    <a:pt x="148" y="167"/>
                  </a:cubicBezTo>
                  <a:cubicBezTo>
                    <a:pt x="159" y="167"/>
                    <a:pt x="164" y="156"/>
                    <a:pt x="164" y="151"/>
                  </a:cubicBezTo>
                  <a:cubicBezTo>
                    <a:pt x="164" y="146"/>
                    <a:pt x="161" y="98"/>
                    <a:pt x="114" y="51"/>
                  </a:cubicBezTo>
                  <a:cubicBezTo>
                    <a:pt x="69" y="6"/>
                    <a:pt x="19" y="1"/>
                    <a:pt x="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1" name="Google Shape;1231;g1949dab35d1_0_281"/>
            <p:cNvSpPr/>
            <p:nvPr/>
          </p:nvSpPr>
          <p:spPr>
            <a:xfrm>
              <a:off x="2418063" y="1893850"/>
              <a:ext cx="60244" cy="88522"/>
            </a:xfrm>
            <a:custGeom>
              <a:avLst/>
              <a:gdLst/>
              <a:ahLst/>
              <a:cxnLst/>
              <a:rect l="l" t="t" r="r" b="b"/>
              <a:pathLst>
                <a:path w="196" h="288" extrusionOk="0">
                  <a:moveTo>
                    <a:pt x="19" y="1"/>
                  </a:moveTo>
                  <a:cubicBezTo>
                    <a:pt x="9" y="1"/>
                    <a:pt x="1" y="8"/>
                    <a:pt x="1" y="19"/>
                  </a:cubicBezTo>
                  <a:cubicBezTo>
                    <a:pt x="1" y="27"/>
                    <a:pt x="9" y="35"/>
                    <a:pt x="19" y="35"/>
                  </a:cubicBezTo>
                  <a:lnTo>
                    <a:pt x="140" y="35"/>
                  </a:lnTo>
                  <a:cubicBezTo>
                    <a:pt x="153" y="35"/>
                    <a:pt x="164" y="45"/>
                    <a:pt x="164" y="59"/>
                  </a:cubicBezTo>
                  <a:lnTo>
                    <a:pt x="164" y="272"/>
                  </a:lnTo>
                  <a:cubicBezTo>
                    <a:pt x="164" y="283"/>
                    <a:pt x="169" y="288"/>
                    <a:pt x="180" y="288"/>
                  </a:cubicBezTo>
                  <a:cubicBezTo>
                    <a:pt x="185" y="288"/>
                    <a:pt x="196" y="283"/>
                    <a:pt x="196" y="272"/>
                  </a:cubicBezTo>
                  <a:lnTo>
                    <a:pt x="196" y="59"/>
                  </a:lnTo>
                  <a:cubicBezTo>
                    <a:pt x="196" y="27"/>
                    <a:pt x="172" y="1"/>
                    <a:pt x="1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2" name="Google Shape;1232;g1949dab35d1_0_281"/>
            <p:cNvSpPr/>
            <p:nvPr/>
          </p:nvSpPr>
          <p:spPr>
            <a:xfrm>
              <a:off x="2255160" y="1895387"/>
              <a:ext cx="223149" cy="272635"/>
            </a:xfrm>
            <a:custGeom>
              <a:avLst/>
              <a:gdLst/>
              <a:ahLst/>
              <a:cxnLst/>
              <a:rect l="l" t="t" r="r" b="b"/>
              <a:pathLst>
                <a:path w="726" h="887" extrusionOk="0">
                  <a:moveTo>
                    <a:pt x="56" y="1"/>
                  </a:moveTo>
                  <a:cubicBezTo>
                    <a:pt x="27" y="1"/>
                    <a:pt x="1" y="22"/>
                    <a:pt x="1" y="56"/>
                  </a:cubicBezTo>
                  <a:lnTo>
                    <a:pt x="1" y="831"/>
                  </a:lnTo>
                  <a:cubicBezTo>
                    <a:pt x="1" y="860"/>
                    <a:pt x="25" y="886"/>
                    <a:pt x="56" y="886"/>
                  </a:cubicBezTo>
                  <a:lnTo>
                    <a:pt x="668" y="886"/>
                  </a:lnTo>
                  <a:cubicBezTo>
                    <a:pt x="699" y="886"/>
                    <a:pt x="726" y="860"/>
                    <a:pt x="723" y="831"/>
                  </a:cubicBezTo>
                  <a:lnTo>
                    <a:pt x="723" y="541"/>
                  </a:lnTo>
                  <a:cubicBezTo>
                    <a:pt x="723" y="531"/>
                    <a:pt x="715" y="523"/>
                    <a:pt x="705" y="523"/>
                  </a:cubicBezTo>
                  <a:cubicBezTo>
                    <a:pt x="697" y="523"/>
                    <a:pt x="689" y="531"/>
                    <a:pt x="689" y="541"/>
                  </a:cubicBezTo>
                  <a:lnTo>
                    <a:pt x="689" y="831"/>
                  </a:lnTo>
                  <a:cubicBezTo>
                    <a:pt x="689" y="841"/>
                    <a:pt x="681" y="852"/>
                    <a:pt x="668" y="852"/>
                  </a:cubicBezTo>
                  <a:lnTo>
                    <a:pt x="56" y="852"/>
                  </a:lnTo>
                  <a:cubicBezTo>
                    <a:pt x="43" y="852"/>
                    <a:pt x="35" y="844"/>
                    <a:pt x="35" y="831"/>
                  </a:cubicBezTo>
                  <a:lnTo>
                    <a:pt x="35" y="56"/>
                  </a:lnTo>
                  <a:cubicBezTo>
                    <a:pt x="35" y="43"/>
                    <a:pt x="43" y="32"/>
                    <a:pt x="56" y="32"/>
                  </a:cubicBezTo>
                  <a:lnTo>
                    <a:pt x="177" y="32"/>
                  </a:lnTo>
                  <a:cubicBezTo>
                    <a:pt x="188" y="32"/>
                    <a:pt x="196" y="27"/>
                    <a:pt x="196" y="17"/>
                  </a:cubicBezTo>
                  <a:cubicBezTo>
                    <a:pt x="196" y="6"/>
                    <a:pt x="188" y="1"/>
                    <a:pt x="1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3" name="Google Shape;1233;g1949dab35d1_0_281"/>
            <p:cNvSpPr/>
            <p:nvPr/>
          </p:nvSpPr>
          <p:spPr>
            <a:xfrm>
              <a:off x="2375954" y="1934423"/>
              <a:ext cx="183498" cy="182576"/>
            </a:xfrm>
            <a:custGeom>
              <a:avLst/>
              <a:gdLst/>
              <a:ahLst/>
              <a:cxnLst/>
              <a:rect l="l" t="t" r="r" b="b"/>
              <a:pathLst>
                <a:path w="597" h="594" extrusionOk="0">
                  <a:moveTo>
                    <a:pt x="491" y="32"/>
                  </a:moveTo>
                  <a:cubicBezTo>
                    <a:pt x="530" y="32"/>
                    <a:pt x="559" y="64"/>
                    <a:pt x="559" y="100"/>
                  </a:cubicBezTo>
                  <a:cubicBezTo>
                    <a:pt x="559" y="119"/>
                    <a:pt x="554" y="137"/>
                    <a:pt x="541" y="151"/>
                  </a:cubicBezTo>
                  <a:lnTo>
                    <a:pt x="175" y="527"/>
                  </a:lnTo>
                  <a:lnTo>
                    <a:pt x="40" y="554"/>
                  </a:lnTo>
                  <a:lnTo>
                    <a:pt x="66" y="419"/>
                  </a:lnTo>
                  <a:lnTo>
                    <a:pt x="441" y="50"/>
                  </a:lnTo>
                  <a:cubicBezTo>
                    <a:pt x="454" y="37"/>
                    <a:pt x="472" y="32"/>
                    <a:pt x="491" y="32"/>
                  </a:cubicBezTo>
                  <a:close/>
                  <a:moveTo>
                    <a:pt x="493" y="0"/>
                  </a:moveTo>
                  <a:cubicBezTo>
                    <a:pt x="464" y="0"/>
                    <a:pt x="441" y="11"/>
                    <a:pt x="422" y="32"/>
                  </a:cubicBezTo>
                  <a:lnTo>
                    <a:pt x="40" y="401"/>
                  </a:lnTo>
                  <a:cubicBezTo>
                    <a:pt x="40" y="404"/>
                    <a:pt x="37" y="406"/>
                    <a:pt x="37" y="409"/>
                  </a:cubicBezTo>
                  <a:lnTo>
                    <a:pt x="3" y="575"/>
                  </a:lnTo>
                  <a:cubicBezTo>
                    <a:pt x="1" y="580"/>
                    <a:pt x="3" y="588"/>
                    <a:pt x="6" y="591"/>
                  </a:cubicBezTo>
                  <a:cubicBezTo>
                    <a:pt x="11" y="591"/>
                    <a:pt x="16" y="593"/>
                    <a:pt x="19" y="593"/>
                  </a:cubicBezTo>
                  <a:lnTo>
                    <a:pt x="188" y="562"/>
                  </a:lnTo>
                  <a:cubicBezTo>
                    <a:pt x="190" y="562"/>
                    <a:pt x="196" y="562"/>
                    <a:pt x="198" y="556"/>
                  </a:cubicBezTo>
                  <a:lnTo>
                    <a:pt x="567" y="174"/>
                  </a:lnTo>
                  <a:cubicBezTo>
                    <a:pt x="586" y="156"/>
                    <a:pt x="596" y="129"/>
                    <a:pt x="596" y="103"/>
                  </a:cubicBezTo>
                  <a:cubicBezTo>
                    <a:pt x="596" y="48"/>
                    <a:pt x="549" y="0"/>
                    <a:pt x="4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34" name="Google Shape;1234;g1949dab35d1_0_281"/>
          <p:cNvGrpSpPr/>
          <p:nvPr/>
        </p:nvGrpSpPr>
        <p:grpSpPr>
          <a:xfrm>
            <a:off x="720796" y="1443694"/>
            <a:ext cx="296265" cy="246837"/>
            <a:chOff x="4108014" y="3872080"/>
            <a:chExt cx="302404" cy="251952"/>
          </a:xfrm>
        </p:grpSpPr>
        <p:sp>
          <p:nvSpPr>
            <p:cNvPr id="1235" name="Google Shape;1235;g1949dab35d1_0_281"/>
            <p:cNvSpPr/>
            <p:nvPr/>
          </p:nvSpPr>
          <p:spPr>
            <a:xfrm>
              <a:off x="4108014" y="3872080"/>
              <a:ext cx="131480" cy="50452"/>
            </a:xfrm>
            <a:custGeom>
              <a:avLst/>
              <a:gdLst/>
              <a:ahLst/>
              <a:cxnLst/>
              <a:rect l="l" t="t" r="r" b="b"/>
              <a:pathLst>
                <a:path w="430" h="165" extrusionOk="0">
                  <a:moveTo>
                    <a:pt x="216" y="33"/>
                  </a:moveTo>
                  <a:cubicBezTo>
                    <a:pt x="335" y="33"/>
                    <a:pt x="396" y="70"/>
                    <a:pt x="396" y="83"/>
                  </a:cubicBezTo>
                  <a:cubicBezTo>
                    <a:pt x="396" y="96"/>
                    <a:pt x="335" y="131"/>
                    <a:pt x="216" y="131"/>
                  </a:cubicBezTo>
                  <a:cubicBezTo>
                    <a:pt x="98" y="131"/>
                    <a:pt x="35" y="96"/>
                    <a:pt x="35" y="83"/>
                  </a:cubicBezTo>
                  <a:cubicBezTo>
                    <a:pt x="35" y="70"/>
                    <a:pt x="98" y="33"/>
                    <a:pt x="216" y="33"/>
                  </a:cubicBezTo>
                  <a:close/>
                  <a:moveTo>
                    <a:pt x="215" y="0"/>
                  </a:moveTo>
                  <a:cubicBezTo>
                    <a:pt x="108" y="0"/>
                    <a:pt x="0" y="28"/>
                    <a:pt x="0" y="83"/>
                  </a:cubicBezTo>
                  <a:cubicBezTo>
                    <a:pt x="0" y="136"/>
                    <a:pt x="111" y="165"/>
                    <a:pt x="216" y="165"/>
                  </a:cubicBezTo>
                  <a:cubicBezTo>
                    <a:pt x="319" y="165"/>
                    <a:pt x="430" y="136"/>
                    <a:pt x="430" y="83"/>
                  </a:cubicBezTo>
                  <a:cubicBezTo>
                    <a:pt x="430" y="28"/>
                    <a:pt x="323" y="0"/>
                    <a:pt x="215"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1236" name="Google Shape;1236;g1949dab35d1_0_281"/>
            <p:cNvGrpSpPr/>
            <p:nvPr/>
          </p:nvGrpSpPr>
          <p:grpSpPr>
            <a:xfrm>
              <a:off x="4108014" y="3891649"/>
              <a:ext cx="302404" cy="232383"/>
              <a:chOff x="4108014" y="3891649"/>
              <a:chExt cx="302404" cy="232383"/>
            </a:xfrm>
          </p:grpSpPr>
          <p:sp>
            <p:nvSpPr>
              <p:cNvPr id="1237" name="Google Shape;1237;g1949dab35d1_0_281"/>
              <p:cNvSpPr/>
              <p:nvPr/>
            </p:nvSpPr>
            <p:spPr>
              <a:xfrm>
                <a:off x="4108014" y="3906937"/>
                <a:ext cx="131480" cy="55955"/>
              </a:xfrm>
              <a:custGeom>
                <a:avLst/>
                <a:gdLst/>
                <a:ahLst/>
                <a:cxnLst/>
                <a:rect l="l" t="t" r="r" b="b"/>
                <a:pathLst>
                  <a:path w="430" h="183" extrusionOk="0">
                    <a:moveTo>
                      <a:pt x="19" y="1"/>
                    </a:moveTo>
                    <a:cubicBezTo>
                      <a:pt x="8" y="1"/>
                      <a:pt x="0" y="9"/>
                      <a:pt x="0" y="17"/>
                    </a:cubicBezTo>
                    <a:lnTo>
                      <a:pt x="0" y="101"/>
                    </a:lnTo>
                    <a:cubicBezTo>
                      <a:pt x="0" y="154"/>
                      <a:pt x="111" y="183"/>
                      <a:pt x="216" y="183"/>
                    </a:cubicBezTo>
                    <a:cubicBezTo>
                      <a:pt x="319" y="183"/>
                      <a:pt x="430" y="154"/>
                      <a:pt x="430" y="101"/>
                    </a:cubicBezTo>
                    <a:lnTo>
                      <a:pt x="430" y="17"/>
                    </a:lnTo>
                    <a:cubicBezTo>
                      <a:pt x="430" y="9"/>
                      <a:pt x="422" y="1"/>
                      <a:pt x="414" y="1"/>
                    </a:cubicBezTo>
                    <a:cubicBezTo>
                      <a:pt x="404" y="1"/>
                      <a:pt x="396" y="9"/>
                      <a:pt x="396" y="17"/>
                    </a:cubicBezTo>
                    <a:lnTo>
                      <a:pt x="396" y="101"/>
                    </a:lnTo>
                    <a:cubicBezTo>
                      <a:pt x="396" y="114"/>
                      <a:pt x="335" y="148"/>
                      <a:pt x="216" y="148"/>
                    </a:cubicBezTo>
                    <a:cubicBezTo>
                      <a:pt x="98" y="148"/>
                      <a:pt x="35" y="114"/>
                      <a:pt x="35" y="101"/>
                    </a:cubicBezTo>
                    <a:lnTo>
                      <a:pt x="35" y="17"/>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38" name="Google Shape;1238;g1949dab35d1_0_281"/>
              <p:cNvSpPr/>
              <p:nvPr/>
            </p:nvSpPr>
            <p:spPr>
              <a:xfrm>
                <a:off x="4108014" y="3891649"/>
                <a:ext cx="131480" cy="51063"/>
              </a:xfrm>
              <a:custGeom>
                <a:avLst/>
                <a:gdLst/>
                <a:ahLst/>
                <a:cxnLst/>
                <a:rect l="l" t="t" r="r" b="b"/>
                <a:pathLst>
                  <a:path w="430" h="167" extrusionOk="0">
                    <a:moveTo>
                      <a:pt x="19" y="1"/>
                    </a:moveTo>
                    <a:cubicBezTo>
                      <a:pt x="8" y="1"/>
                      <a:pt x="0" y="9"/>
                      <a:pt x="0" y="19"/>
                    </a:cubicBezTo>
                    <a:lnTo>
                      <a:pt x="0" y="85"/>
                    </a:lnTo>
                    <a:cubicBezTo>
                      <a:pt x="0" y="138"/>
                      <a:pt x="111" y="167"/>
                      <a:pt x="216" y="167"/>
                    </a:cubicBezTo>
                    <a:cubicBezTo>
                      <a:pt x="319" y="167"/>
                      <a:pt x="430" y="138"/>
                      <a:pt x="430" y="85"/>
                    </a:cubicBezTo>
                    <a:lnTo>
                      <a:pt x="430" y="19"/>
                    </a:lnTo>
                    <a:cubicBezTo>
                      <a:pt x="430" y="9"/>
                      <a:pt x="422" y="1"/>
                      <a:pt x="414" y="1"/>
                    </a:cubicBezTo>
                    <a:cubicBezTo>
                      <a:pt x="404" y="1"/>
                      <a:pt x="396" y="9"/>
                      <a:pt x="396" y="19"/>
                    </a:cubicBezTo>
                    <a:lnTo>
                      <a:pt x="396" y="85"/>
                    </a:lnTo>
                    <a:cubicBezTo>
                      <a:pt x="396" y="98"/>
                      <a:pt x="335" y="132"/>
                      <a:pt x="216" y="132"/>
                    </a:cubicBezTo>
                    <a:cubicBezTo>
                      <a:pt x="98" y="132"/>
                      <a:pt x="35" y="98"/>
                      <a:pt x="35" y="85"/>
                    </a:cubicBezTo>
                    <a:lnTo>
                      <a:pt x="35" y="19"/>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39" name="Google Shape;1239;g1949dab35d1_0_281"/>
              <p:cNvSpPr/>
              <p:nvPr/>
            </p:nvSpPr>
            <p:spPr>
              <a:xfrm>
                <a:off x="4108014" y="3917639"/>
                <a:ext cx="131480" cy="65434"/>
              </a:xfrm>
              <a:custGeom>
                <a:avLst/>
                <a:gdLst/>
                <a:ahLst/>
                <a:cxnLst/>
                <a:rect l="l" t="t" r="r" b="b"/>
                <a:pathLst>
                  <a:path w="430" h="214" extrusionOk="0">
                    <a:moveTo>
                      <a:pt x="19" y="0"/>
                    </a:moveTo>
                    <a:cubicBezTo>
                      <a:pt x="8" y="0"/>
                      <a:pt x="0" y="5"/>
                      <a:pt x="0" y="16"/>
                    </a:cubicBezTo>
                    <a:lnTo>
                      <a:pt x="0" y="132"/>
                    </a:lnTo>
                    <a:cubicBezTo>
                      <a:pt x="0" y="185"/>
                      <a:pt x="111" y="214"/>
                      <a:pt x="216" y="214"/>
                    </a:cubicBezTo>
                    <a:cubicBezTo>
                      <a:pt x="319" y="214"/>
                      <a:pt x="430" y="185"/>
                      <a:pt x="430" y="132"/>
                    </a:cubicBezTo>
                    <a:lnTo>
                      <a:pt x="430" y="16"/>
                    </a:lnTo>
                    <a:cubicBezTo>
                      <a:pt x="430" y="5"/>
                      <a:pt x="422" y="0"/>
                      <a:pt x="414" y="0"/>
                    </a:cubicBezTo>
                    <a:cubicBezTo>
                      <a:pt x="404" y="0"/>
                      <a:pt x="396" y="5"/>
                      <a:pt x="396" y="16"/>
                    </a:cubicBezTo>
                    <a:lnTo>
                      <a:pt x="396" y="132"/>
                    </a:lnTo>
                    <a:cubicBezTo>
                      <a:pt x="396" y="145"/>
                      <a:pt x="335" y="179"/>
                      <a:pt x="216" y="179"/>
                    </a:cubicBezTo>
                    <a:cubicBezTo>
                      <a:pt x="98" y="179"/>
                      <a:pt x="35" y="145"/>
                      <a:pt x="35" y="132"/>
                    </a:cubicBezTo>
                    <a:lnTo>
                      <a:pt x="35" y="16"/>
                    </a:lnTo>
                    <a:cubicBezTo>
                      <a:pt x="35" y="5"/>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0" name="Google Shape;1240;g1949dab35d1_0_281"/>
              <p:cNvSpPr/>
              <p:nvPr/>
            </p:nvSpPr>
            <p:spPr>
              <a:xfrm>
                <a:off x="4259369" y="4012733"/>
                <a:ext cx="151049" cy="51063"/>
              </a:xfrm>
              <a:custGeom>
                <a:avLst/>
                <a:gdLst/>
                <a:ahLst/>
                <a:cxnLst/>
                <a:rect l="l" t="t" r="r" b="b"/>
                <a:pathLst>
                  <a:path w="494" h="167" extrusionOk="0">
                    <a:moveTo>
                      <a:pt x="249" y="34"/>
                    </a:moveTo>
                    <a:cubicBezTo>
                      <a:pt x="367" y="34"/>
                      <a:pt x="459" y="66"/>
                      <a:pt x="462" y="84"/>
                    </a:cubicBezTo>
                    <a:cubicBezTo>
                      <a:pt x="459" y="100"/>
                      <a:pt x="362" y="132"/>
                      <a:pt x="249" y="132"/>
                    </a:cubicBezTo>
                    <a:cubicBezTo>
                      <a:pt x="133" y="132"/>
                      <a:pt x="38" y="84"/>
                      <a:pt x="32" y="66"/>
                    </a:cubicBezTo>
                    <a:cubicBezTo>
                      <a:pt x="38" y="58"/>
                      <a:pt x="106" y="34"/>
                      <a:pt x="249" y="34"/>
                    </a:cubicBezTo>
                    <a:close/>
                    <a:moveTo>
                      <a:pt x="249" y="0"/>
                    </a:moveTo>
                    <a:cubicBezTo>
                      <a:pt x="156" y="0"/>
                      <a:pt x="1" y="11"/>
                      <a:pt x="1" y="66"/>
                    </a:cubicBezTo>
                    <a:cubicBezTo>
                      <a:pt x="1" y="119"/>
                      <a:pt x="138" y="166"/>
                      <a:pt x="249" y="166"/>
                    </a:cubicBezTo>
                    <a:cubicBezTo>
                      <a:pt x="346" y="166"/>
                      <a:pt x="494" y="140"/>
                      <a:pt x="494" y="84"/>
                    </a:cubicBezTo>
                    <a:cubicBezTo>
                      <a:pt x="494" y="26"/>
                      <a:pt x="346" y="0"/>
                      <a:pt x="24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1" name="Google Shape;1241;g1949dab35d1_0_281"/>
              <p:cNvSpPr/>
              <p:nvPr/>
            </p:nvSpPr>
            <p:spPr>
              <a:xfrm>
                <a:off x="4259369" y="4028021"/>
                <a:ext cx="151049" cy="55650"/>
              </a:xfrm>
              <a:custGeom>
                <a:avLst/>
                <a:gdLst/>
                <a:ahLst/>
                <a:cxnLst/>
                <a:rect l="l" t="t" r="r" b="b"/>
                <a:pathLst>
                  <a:path w="494" h="182" extrusionOk="0">
                    <a:moveTo>
                      <a:pt x="17" y="0"/>
                    </a:moveTo>
                    <a:cubicBezTo>
                      <a:pt x="6" y="0"/>
                      <a:pt x="1" y="8"/>
                      <a:pt x="1" y="16"/>
                    </a:cubicBezTo>
                    <a:lnTo>
                      <a:pt x="1" y="100"/>
                    </a:lnTo>
                    <a:cubicBezTo>
                      <a:pt x="1" y="156"/>
                      <a:pt x="148" y="182"/>
                      <a:pt x="249" y="182"/>
                    </a:cubicBezTo>
                    <a:cubicBezTo>
                      <a:pt x="346" y="182"/>
                      <a:pt x="494" y="156"/>
                      <a:pt x="494" y="100"/>
                    </a:cubicBezTo>
                    <a:lnTo>
                      <a:pt x="494" y="34"/>
                    </a:lnTo>
                    <a:cubicBezTo>
                      <a:pt x="494" y="24"/>
                      <a:pt x="488" y="16"/>
                      <a:pt x="478" y="16"/>
                    </a:cubicBezTo>
                    <a:cubicBezTo>
                      <a:pt x="467" y="16"/>
                      <a:pt x="462" y="24"/>
                      <a:pt x="462" y="34"/>
                    </a:cubicBezTo>
                    <a:lnTo>
                      <a:pt x="462" y="100"/>
                    </a:lnTo>
                    <a:cubicBezTo>
                      <a:pt x="459" y="116"/>
                      <a:pt x="367" y="148"/>
                      <a:pt x="249" y="148"/>
                    </a:cubicBezTo>
                    <a:cubicBezTo>
                      <a:pt x="130" y="148"/>
                      <a:pt x="38" y="116"/>
                      <a:pt x="32" y="100"/>
                    </a:cubicBezTo>
                    <a:lnTo>
                      <a:pt x="32" y="16"/>
                    </a:lnTo>
                    <a:cubicBezTo>
                      <a:pt x="32" y="8"/>
                      <a:pt x="27" y="0"/>
                      <a:pt x="17"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2" name="Google Shape;1242;g1949dab35d1_0_281"/>
              <p:cNvSpPr/>
              <p:nvPr/>
            </p:nvSpPr>
            <p:spPr>
              <a:xfrm>
                <a:off x="4259369" y="4052789"/>
                <a:ext cx="151049" cy="51063"/>
              </a:xfrm>
              <a:custGeom>
                <a:avLst/>
                <a:gdLst/>
                <a:ahLst/>
                <a:cxnLst/>
                <a:rect l="l" t="t" r="r" b="b"/>
                <a:pathLst>
                  <a:path w="494" h="167" extrusionOk="0">
                    <a:moveTo>
                      <a:pt x="17" y="1"/>
                    </a:moveTo>
                    <a:cubicBezTo>
                      <a:pt x="6" y="1"/>
                      <a:pt x="1" y="9"/>
                      <a:pt x="1" y="19"/>
                    </a:cubicBezTo>
                    <a:lnTo>
                      <a:pt x="1" y="85"/>
                    </a:lnTo>
                    <a:cubicBezTo>
                      <a:pt x="1" y="140"/>
                      <a:pt x="148" y="167"/>
                      <a:pt x="249" y="167"/>
                    </a:cubicBezTo>
                    <a:cubicBezTo>
                      <a:pt x="346" y="167"/>
                      <a:pt x="494" y="140"/>
                      <a:pt x="494" y="85"/>
                    </a:cubicBezTo>
                    <a:lnTo>
                      <a:pt x="494" y="19"/>
                    </a:lnTo>
                    <a:cubicBezTo>
                      <a:pt x="494" y="9"/>
                      <a:pt x="488" y="1"/>
                      <a:pt x="478" y="1"/>
                    </a:cubicBezTo>
                    <a:cubicBezTo>
                      <a:pt x="467" y="1"/>
                      <a:pt x="462" y="9"/>
                      <a:pt x="462" y="19"/>
                    </a:cubicBezTo>
                    <a:lnTo>
                      <a:pt x="462" y="85"/>
                    </a:lnTo>
                    <a:cubicBezTo>
                      <a:pt x="459" y="101"/>
                      <a:pt x="367" y="133"/>
                      <a:pt x="249" y="133"/>
                    </a:cubicBezTo>
                    <a:cubicBezTo>
                      <a:pt x="130" y="133"/>
                      <a:pt x="38" y="101"/>
                      <a:pt x="32" y="85"/>
                    </a:cubicBezTo>
                    <a:lnTo>
                      <a:pt x="32" y="19"/>
                    </a:lnTo>
                    <a:cubicBezTo>
                      <a:pt x="32" y="9"/>
                      <a:pt x="27" y="1"/>
                      <a:pt x="17"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3" name="Google Shape;1243;g1949dab35d1_0_281"/>
              <p:cNvSpPr/>
              <p:nvPr/>
            </p:nvSpPr>
            <p:spPr>
              <a:xfrm>
                <a:off x="4259369" y="4068077"/>
                <a:ext cx="151049" cy="55955"/>
              </a:xfrm>
              <a:custGeom>
                <a:avLst/>
                <a:gdLst/>
                <a:ahLst/>
                <a:cxnLst/>
                <a:rect l="l" t="t" r="r" b="b"/>
                <a:pathLst>
                  <a:path w="494" h="183" extrusionOk="0">
                    <a:moveTo>
                      <a:pt x="17" y="1"/>
                    </a:moveTo>
                    <a:cubicBezTo>
                      <a:pt x="6" y="1"/>
                      <a:pt x="1" y="9"/>
                      <a:pt x="1" y="17"/>
                    </a:cubicBezTo>
                    <a:lnTo>
                      <a:pt x="1" y="101"/>
                    </a:lnTo>
                    <a:cubicBezTo>
                      <a:pt x="1" y="156"/>
                      <a:pt x="148" y="183"/>
                      <a:pt x="249" y="183"/>
                    </a:cubicBezTo>
                    <a:cubicBezTo>
                      <a:pt x="346" y="183"/>
                      <a:pt x="494" y="156"/>
                      <a:pt x="494" y="101"/>
                    </a:cubicBezTo>
                    <a:lnTo>
                      <a:pt x="494" y="17"/>
                    </a:lnTo>
                    <a:cubicBezTo>
                      <a:pt x="494" y="9"/>
                      <a:pt x="488" y="1"/>
                      <a:pt x="478" y="1"/>
                    </a:cubicBezTo>
                    <a:cubicBezTo>
                      <a:pt x="467" y="1"/>
                      <a:pt x="462" y="9"/>
                      <a:pt x="462" y="17"/>
                    </a:cubicBezTo>
                    <a:lnTo>
                      <a:pt x="462" y="101"/>
                    </a:lnTo>
                    <a:cubicBezTo>
                      <a:pt x="459" y="117"/>
                      <a:pt x="367" y="148"/>
                      <a:pt x="249" y="148"/>
                    </a:cubicBezTo>
                    <a:cubicBezTo>
                      <a:pt x="130" y="148"/>
                      <a:pt x="38" y="117"/>
                      <a:pt x="32" y="101"/>
                    </a:cubicBezTo>
                    <a:lnTo>
                      <a:pt x="32" y="17"/>
                    </a:lnTo>
                    <a:cubicBezTo>
                      <a:pt x="32" y="9"/>
                      <a:pt x="27" y="1"/>
                      <a:pt x="17"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4" name="Google Shape;1244;g1949dab35d1_0_281"/>
              <p:cNvSpPr/>
              <p:nvPr/>
            </p:nvSpPr>
            <p:spPr>
              <a:xfrm>
                <a:off x="4108014" y="3952191"/>
                <a:ext cx="131480" cy="71244"/>
              </a:xfrm>
              <a:custGeom>
                <a:avLst/>
                <a:gdLst/>
                <a:ahLst/>
                <a:cxnLst/>
                <a:rect l="l" t="t" r="r" b="b"/>
                <a:pathLst>
                  <a:path w="430" h="233" extrusionOk="0">
                    <a:moveTo>
                      <a:pt x="414" y="0"/>
                    </a:moveTo>
                    <a:cubicBezTo>
                      <a:pt x="404" y="0"/>
                      <a:pt x="396" y="8"/>
                      <a:pt x="396" y="19"/>
                    </a:cubicBezTo>
                    <a:lnTo>
                      <a:pt x="396" y="151"/>
                    </a:lnTo>
                    <a:cubicBezTo>
                      <a:pt x="396" y="164"/>
                      <a:pt x="335" y="198"/>
                      <a:pt x="216" y="198"/>
                    </a:cubicBezTo>
                    <a:cubicBezTo>
                      <a:pt x="98" y="198"/>
                      <a:pt x="35" y="164"/>
                      <a:pt x="35" y="151"/>
                    </a:cubicBezTo>
                    <a:lnTo>
                      <a:pt x="35" y="21"/>
                    </a:lnTo>
                    <a:cubicBezTo>
                      <a:pt x="35" y="11"/>
                      <a:pt x="27" y="6"/>
                      <a:pt x="19" y="6"/>
                    </a:cubicBezTo>
                    <a:cubicBezTo>
                      <a:pt x="8" y="6"/>
                      <a:pt x="0" y="11"/>
                      <a:pt x="0" y="21"/>
                    </a:cubicBezTo>
                    <a:lnTo>
                      <a:pt x="0" y="151"/>
                    </a:lnTo>
                    <a:cubicBezTo>
                      <a:pt x="0" y="203"/>
                      <a:pt x="111" y="232"/>
                      <a:pt x="216" y="232"/>
                    </a:cubicBezTo>
                    <a:cubicBezTo>
                      <a:pt x="319" y="232"/>
                      <a:pt x="430" y="203"/>
                      <a:pt x="430" y="151"/>
                    </a:cubicBezTo>
                    <a:lnTo>
                      <a:pt x="430" y="19"/>
                    </a:lnTo>
                    <a:cubicBezTo>
                      <a:pt x="430" y="8"/>
                      <a:pt x="422" y="0"/>
                      <a:pt x="414"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5" name="Google Shape;1245;g1949dab35d1_0_281"/>
              <p:cNvSpPr/>
              <p:nvPr/>
            </p:nvSpPr>
            <p:spPr>
              <a:xfrm>
                <a:off x="4108014" y="3962587"/>
                <a:ext cx="131480" cy="40667"/>
              </a:xfrm>
              <a:custGeom>
                <a:avLst/>
                <a:gdLst/>
                <a:ahLst/>
                <a:cxnLst/>
                <a:rect l="l" t="t" r="r" b="b"/>
                <a:pathLst>
                  <a:path w="430" h="133" extrusionOk="0">
                    <a:moveTo>
                      <a:pt x="19" y="1"/>
                    </a:moveTo>
                    <a:cubicBezTo>
                      <a:pt x="8" y="1"/>
                      <a:pt x="0" y="6"/>
                      <a:pt x="0" y="16"/>
                    </a:cubicBezTo>
                    <a:lnTo>
                      <a:pt x="0" y="51"/>
                    </a:lnTo>
                    <a:cubicBezTo>
                      <a:pt x="0" y="103"/>
                      <a:pt x="111" y="132"/>
                      <a:pt x="216" y="132"/>
                    </a:cubicBezTo>
                    <a:cubicBezTo>
                      <a:pt x="319" y="132"/>
                      <a:pt x="430" y="103"/>
                      <a:pt x="430" y="51"/>
                    </a:cubicBezTo>
                    <a:lnTo>
                      <a:pt x="430" y="16"/>
                    </a:lnTo>
                    <a:cubicBezTo>
                      <a:pt x="430" y="6"/>
                      <a:pt x="422" y="1"/>
                      <a:pt x="414" y="1"/>
                    </a:cubicBezTo>
                    <a:cubicBezTo>
                      <a:pt x="404" y="1"/>
                      <a:pt x="396" y="6"/>
                      <a:pt x="396" y="16"/>
                    </a:cubicBezTo>
                    <a:lnTo>
                      <a:pt x="396" y="51"/>
                    </a:lnTo>
                    <a:cubicBezTo>
                      <a:pt x="396" y="64"/>
                      <a:pt x="335" y="98"/>
                      <a:pt x="216" y="98"/>
                    </a:cubicBezTo>
                    <a:cubicBezTo>
                      <a:pt x="98" y="98"/>
                      <a:pt x="35" y="64"/>
                      <a:pt x="35" y="51"/>
                    </a:cubicBezTo>
                    <a:lnTo>
                      <a:pt x="35" y="16"/>
                    </a:lnTo>
                    <a:cubicBezTo>
                      <a:pt x="35" y="6"/>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6" name="Google Shape;1246;g1949dab35d1_0_281"/>
              <p:cNvSpPr/>
              <p:nvPr/>
            </p:nvSpPr>
            <p:spPr>
              <a:xfrm>
                <a:off x="4108014" y="3973900"/>
                <a:ext cx="10702" cy="29354"/>
              </a:xfrm>
              <a:custGeom>
                <a:avLst/>
                <a:gdLst/>
                <a:ahLst/>
                <a:cxnLst/>
                <a:rect l="l" t="t" r="r" b="b"/>
                <a:pathLst>
                  <a:path w="35" h="96" extrusionOk="0">
                    <a:moveTo>
                      <a:pt x="19" y="1"/>
                    </a:moveTo>
                    <a:cubicBezTo>
                      <a:pt x="8" y="1"/>
                      <a:pt x="0" y="6"/>
                      <a:pt x="0" y="16"/>
                    </a:cubicBezTo>
                    <a:lnTo>
                      <a:pt x="0" y="80"/>
                    </a:lnTo>
                    <a:cubicBezTo>
                      <a:pt x="0" y="87"/>
                      <a:pt x="8" y="95"/>
                      <a:pt x="19" y="95"/>
                    </a:cubicBezTo>
                    <a:cubicBezTo>
                      <a:pt x="27" y="95"/>
                      <a:pt x="35" y="87"/>
                      <a:pt x="35" y="80"/>
                    </a:cubicBezTo>
                    <a:lnTo>
                      <a:pt x="35" y="16"/>
                    </a:lnTo>
                    <a:cubicBezTo>
                      <a:pt x="35" y="6"/>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7" name="Google Shape;1247;g1949dab35d1_0_281"/>
              <p:cNvSpPr/>
              <p:nvPr/>
            </p:nvSpPr>
            <p:spPr>
              <a:xfrm>
                <a:off x="4228793" y="3972372"/>
                <a:ext cx="10702" cy="30883"/>
              </a:xfrm>
              <a:custGeom>
                <a:avLst/>
                <a:gdLst/>
                <a:ahLst/>
                <a:cxnLst/>
                <a:rect l="l" t="t" r="r" b="b"/>
                <a:pathLst>
                  <a:path w="35" h="101" extrusionOk="0">
                    <a:moveTo>
                      <a:pt x="19" y="0"/>
                    </a:moveTo>
                    <a:cubicBezTo>
                      <a:pt x="9" y="0"/>
                      <a:pt x="1" y="8"/>
                      <a:pt x="1" y="19"/>
                    </a:cubicBezTo>
                    <a:lnTo>
                      <a:pt x="1" y="85"/>
                    </a:lnTo>
                    <a:cubicBezTo>
                      <a:pt x="1" y="92"/>
                      <a:pt x="9" y="100"/>
                      <a:pt x="19" y="100"/>
                    </a:cubicBezTo>
                    <a:cubicBezTo>
                      <a:pt x="27" y="100"/>
                      <a:pt x="35" y="92"/>
                      <a:pt x="35" y="85"/>
                    </a:cubicBezTo>
                    <a:lnTo>
                      <a:pt x="35" y="19"/>
                    </a:lnTo>
                    <a:cubicBezTo>
                      <a:pt x="35" y="8"/>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8" name="Google Shape;1248;g1949dab35d1_0_281"/>
              <p:cNvSpPr/>
              <p:nvPr/>
            </p:nvSpPr>
            <p:spPr>
              <a:xfrm>
                <a:off x="4108014" y="3992552"/>
                <a:ext cx="131480" cy="51063"/>
              </a:xfrm>
              <a:custGeom>
                <a:avLst/>
                <a:gdLst/>
                <a:ahLst/>
                <a:cxnLst/>
                <a:rect l="l" t="t" r="r" b="b"/>
                <a:pathLst>
                  <a:path w="430" h="167" extrusionOk="0">
                    <a:moveTo>
                      <a:pt x="19" y="0"/>
                    </a:moveTo>
                    <a:cubicBezTo>
                      <a:pt x="8" y="0"/>
                      <a:pt x="0" y="8"/>
                      <a:pt x="0" y="19"/>
                    </a:cubicBezTo>
                    <a:lnTo>
                      <a:pt x="0" y="84"/>
                    </a:lnTo>
                    <a:cubicBezTo>
                      <a:pt x="0" y="137"/>
                      <a:pt x="111" y="166"/>
                      <a:pt x="216" y="166"/>
                    </a:cubicBezTo>
                    <a:cubicBezTo>
                      <a:pt x="319" y="166"/>
                      <a:pt x="430" y="137"/>
                      <a:pt x="430" y="84"/>
                    </a:cubicBezTo>
                    <a:lnTo>
                      <a:pt x="430" y="19"/>
                    </a:lnTo>
                    <a:cubicBezTo>
                      <a:pt x="430" y="8"/>
                      <a:pt x="422" y="0"/>
                      <a:pt x="414" y="0"/>
                    </a:cubicBezTo>
                    <a:cubicBezTo>
                      <a:pt x="404" y="0"/>
                      <a:pt x="396" y="8"/>
                      <a:pt x="396" y="19"/>
                    </a:cubicBezTo>
                    <a:lnTo>
                      <a:pt x="396" y="84"/>
                    </a:lnTo>
                    <a:cubicBezTo>
                      <a:pt x="396" y="98"/>
                      <a:pt x="335" y="132"/>
                      <a:pt x="216" y="132"/>
                    </a:cubicBezTo>
                    <a:cubicBezTo>
                      <a:pt x="98" y="132"/>
                      <a:pt x="35" y="98"/>
                      <a:pt x="35" y="84"/>
                    </a:cubicBezTo>
                    <a:lnTo>
                      <a:pt x="35" y="19"/>
                    </a:lnTo>
                    <a:cubicBezTo>
                      <a:pt x="35" y="8"/>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9" name="Google Shape;1249;g1949dab35d1_0_281"/>
              <p:cNvSpPr/>
              <p:nvPr/>
            </p:nvSpPr>
            <p:spPr>
              <a:xfrm>
                <a:off x="4108014" y="4012733"/>
                <a:ext cx="131480" cy="51063"/>
              </a:xfrm>
              <a:custGeom>
                <a:avLst/>
                <a:gdLst/>
                <a:ahLst/>
                <a:cxnLst/>
                <a:rect l="l" t="t" r="r" b="b"/>
                <a:pathLst>
                  <a:path w="430" h="167" extrusionOk="0">
                    <a:moveTo>
                      <a:pt x="19" y="0"/>
                    </a:moveTo>
                    <a:cubicBezTo>
                      <a:pt x="8" y="0"/>
                      <a:pt x="0" y="8"/>
                      <a:pt x="0" y="18"/>
                    </a:cubicBezTo>
                    <a:lnTo>
                      <a:pt x="0" y="84"/>
                    </a:lnTo>
                    <a:cubicBezTo>
                      <a:pt x="0" y="137"/>
                      <a:pt x="111" y="166"/>
                      <a:pt x="216" y="166"/>
                    </a:cubicBezTo>
                    <a:cubicBezTo>
                      <a:pt x="319" y="166"/>
                      <a:pt x="430" y="137"/>
                      <a:pt x="430" y="84"/>
                    </a:cubicBezTo>
                    <a:lnTo>
                      <a:pt x="430" y="18"/>
                    </a:lnTo>
                    <a:cubicBezTo>
                      <a:pt x="430" y="8"/>
                      <a:pt x="422" y="0"/>
                      <a:pt x="414" y="0"/>
                    </a:cubicBezTo>
                    <a:cubicBezTo>
                      <a:pt x="404" y="0"/>
                      <a:pt x="396" y="8"/>
                      <a:pt x="396" y="18"/>
                    </a:cubicBezTo>
                    <a:lnTo>
                      <a:pt x="396" y="84"/>
                    </a:lnTo>
                    <a:cubicBezTo>
                      <a:pt x="396" y="98"/>
                      <a:pt x="335" y="132"/>
                      <a:pt x="216" y="132"/>
                    </a:cubicBezTo>
                    <a:cubicBezTo>
                      <a:pt x="98" y="132"/>
                      <a:pt x="35" y="98"/>
                      <a:pt x="35" y="84"/>
                    </a:cubicBezTo>
                    <a:lnTo>
                      <a:pt x="35" y="18"/>
                    </a:lnTo>
                    <a:cubicBezTo>
                      <a:pt x="35" y="8"/>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50" name="Google Shape;1250;g1949dab35d1_0_281"/>
              <p:cNvSpPr/>
              <p:nvPr/>
            </p:nvSpPr>
            <p:spPr>
              <a:xfrm>
                <a:off x="4108014" y="4032608"/>
                <a:ext cx="131480" cy="51063"/>
              </a:xfrm>
              <a:custGeom>
                <a:avLst/>
                <a:gdLst/>
                <a:ahLst/>
                <a:cxnLst/>
                <a:rect l="l" t="t" r="r" b="b"/>
                <a:pathLst>
                  <a:path w="430" h="167" extrusionOk="0">
                    <a:moveTo>
                      <a:pt x="19" y="1"/>
                    </a:moveTo>
                    <a:cubicBezTo>
                      <a:pt x="8" y="1"/>
                      <a:pt x="0" y="9"/>
                      <a:pt x="0" y="19"/>
                    </a:cubicBezTo>
                    <a:lnTo>
                      <a:pt x="0" y="85"/>
                    </a:lnTo>
                    <a:cubicBezTo>
                      <a:pt x="0" y="138"/>
                      <a:pt x="111" y="167"/>
                      <a:pt x="216" y="167"/>
                    </a:cubicBezTo>
                    <a:cubicBezTo>
                      <a:pt x="319" y="167"/>
                      <a:pt x="430" y="138"/>
                      <a:pt x="430" y="85"/>
                    </a:cubicBezTo>
                    <a:lnTo>
                      <a:pt x="430" y="19"/>
                    </a:lnTo>
                    <a:cubicBezTo>
                      <a:pt x="430" y="9"/>
                      <a:pt x="422" y="1"/>
                      <a:pt x="414" y="1"/>
                    </a:cubicBezTo>
                    <a:cubicBezTo>
                      <a:pt x="404" y="1"/>
                      <a:pt x="396" y="9"/>
                      <a:pt x="396" y="19"/>
                    </a:cubicBezTo>
                    <a:lnTo>
                      <a:pt x="396" y="85"/>
                    </a:lnTo>
                    <a:cubicBezTo>
                      <a:pt x="396" y="98"/>
                      <a:pt x="335" y="133"/>
                      <a:pt x="216" y="133"/>
                    </a:cubicBezTo>
                    <a:cubicBezTo>
                      <a:pt x="98" y="133"/>
                      <a:pt x="35" y="98"/>
                      <a:pt x="35" y="85"/>
                    </a:cubicBezTo>
                    <a:lnTo>
                      <a:pt x="35" y="19"/>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51" name="Google Shape;1251;g1949dab35d1_0_281"/>
              <p:cNvSpPr/>
              <p:nvPr/>
            </p:nvSpPr>
            <p:spPr>
              <a:xfrm>
                <a:off x="4108014" y="4052789"/>
                <a:ext cx="131480" cy="51063"/>
              </a:xfrm>
              <a:custGeom>
                <a:avLst/>
                <a:gdLst/>
                <a:ahLst/>
                <a:cxnLst/>
                <a:rect l="l" t="t" r="r" b="b"/>
                <a:pathLst>
                  <a:path w="430" h="167" extrusionOk="0">
                    <a:moveTo>
                      <a:pt x="19" y="1"/>
                    </a:moveTo>
                    <a:cubicBezTo>
                      <a:pt x="8" y="1"/>
                      <a:pt x="0" y="9"/>
                      <a:pt x="0" y="19"/>
                    </a:cubicBezTo>
                    <a:lnTo>
                      <a:pt x="0" y="72"/>
                    </a:lnTo>
                    <a:cubicBezTo>
                      <a:pt x="0" y="125"/>
                      <a:pt x="101" y="167"/>
                      <a:pt x="216" y="167"/>
                    </a:cubicBezTo>
                    <a:cubicBezTo>
                      <a:pt x="327" y="167"/>
                      <a:pt x="430" y="117"/>
                      <a:pt x="430" y="67"/>
                    </a:cubicBezTo>
                    <a:lnTo>
                      <a:pt x="430" y="19"/>
                    </a:lnTo>
                    <a:cubicBezTo>
                      <a:pt x="430" y="9"/>
                      <a:pt x="422" y="1"/>
                      <a:pt x="414" y="1"/>
                    </a:cubicBezTo>
                    <a:cubicBezTo>
                      <a:pt x="404" y="1"/>
                      <a:pt x="396" y="9"/>
                      <a:pt x="396" y="19"/>
                    </a:cubicBezTo>
                    <a:lnTo>
                      <a:pt x="396" y="67"/>
                    </a:lnTo>
                    <a:cubicBezTo>
                      <a:pt x="396" y="88"/>
                      <a:pt x="327" y="133"/>
                      <a:pt x="216" y="133"/>
                    </a:cubicBezTo>
                    <a:cubicBezTo>
                      <a:pt x="103" y="133"/>
                      <a:pt x="35" y="90"/>
                      <a:pt x="35" y="72"/>
                    </a:cubicBezTo>
                    <a:lnTo>
                      <a:pt x="35" y="19"/>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g1949dab35d1_0_314"/>
          <p:cNvSpPr txBox="1"/>
          <p:nvPr/>
        </p:nvSpPr>
        <p:spPr>
          <a:xfrm>
            <a:off x="747450" y="1339032"/>
            <a:ext cx="7119600" cy="1985700"/>
          </a:xfrm>
          <a:prstGeom prst="rect">
            <a:avLst/>
          </a:prstGeom>
          <a:noFill/>
          <a:ln>
            <a:noFill/>
          </a:ln>
        </p:spPr>
        <p:txBody>
          <a:bodyPr spcFirstLastPara="1" wrap="square" lIns="91425" tIns="91425" rIns="91425" bIns="91425" anchor="t" anchorCtr="0">
            <a:spAutoFit/>
          </a:bodyPr>
          <a:lstStyle/>
          <a:p>
            <a:pPr marL="457200" marR="0" lvl="0" indent="0" algn="l" rtl="0">
              <a:lnSpc>
                <a:spcPct val="90000"/>
              </a:lnSpc>
              <a:spcBef>
                <a:spcPts val="0"/>
              </a:spcBef>
              <a:spcAft>
                <a:spcPts val="0"/>
              </a:spcAft>
              <a:buNone/>
            </a:pPr>
            <a:r>
              <a:rPr lang="no-NO" sz="1300" b="0" i="0" u="none" strike="noStrike" cap="none">
                <a:solidFill>
                  <a:schemeClr val="dk1"/>
                </a:solidFill>
                <a:latin typeface="Arial"/>
                <a:ea typeface="Arial"/>
                <a:cs typeface="Arial"/>
                <a:sym typeface="Arial"/>
              </a:rPr>
              <a:t>Timelønnede må føre timer enten i DFØ-appen eller selvbetjeningsportalen og levere timeliste for å få utbetalt lønn.</a:t>
            </a:r>
            <a:endParaRPr sz="1300" b="0" i="0" u="none" strike="noStrike" cap="none">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endParaRPr sz="1300" b="0" i="0" u="none" strike="noStrike" cap="none">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r>
              <a:rPr lang="no-NO" sz="1300" b="0" i="0" u="none" strike="noStrike" cap="none">
                <a:solidFill>
                  <a:schemeClr val="dk1"/>
                </a:solidFill>
                <a:latin typeface="Arial"/>
                <a:ea typeface="Arial"/>
                <a:cs typeface="Arial"/>
                <a:sym typeface="Arial"/>
              </a:rPr>
              <a:t>Systemet er tillitsbasert og det vil derfor kun bli gjennomført stikkprøvekontroller av innleverte timelister. Når det gjennomføres slike kontroller kan du bli kontaktet for å få bekreftet at arbeidet er levert i henhold til det som er meldt inn til utbetaling. Den ansatte vil ikke ha mulighet for å føre flere timer enn det antallet det er inngått kontrakt for.</a:t>
            </a:r>
            <a:endParaRPr sz="1300" b="0" i="0" u="none" strike="noStrike" cap="none">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endParaRPr sz="1300" b="0" i="0" u="none" strike="noStrike" cap="none">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r>
              <a:rPr lang="no-NO" sz="1300" b="0" i="0" u="none" strike="noStrike" cap="none">
                <a:solidFill>
                  <a:schemeClr val="dk1"/>
                </a:solidFill>
                <a:latin typeface="Arial"/>
                <a:ea typeface="Arial"/>
                <a:cs typeface="Arial"/>
                <a:sym typeface="Arial"/>
              </a:rPr>
              <a:t>Dersom du får informasjon om avvik i kontrakt så er det veldig viktig at dette meldes inn til koordinator kontrakt via NTNU Hjelp</a:t>
            </a:r>
            <a:r>
              <a:rPr lang="no-NO" sz="1300">
                <a:solidFill>
                  <a:schemeClr val="dk1"/>
                </a:solidFill>
              </a:rPr>
              <a:t> </a:t>
            </a:r>
            <a:r>
              <a:rPr lang="no-NO" sz="1300" b="0" i="0" u="none" strike="noStrike" cap="none">
                <a:solidFill>
                  <a:schemeClr val="dk1"/>
                </a:solidFill>
                <a:latin typeface="Arial"/>
                <a:ea typeface="Arial"/>
                <a:cs typeface="Arial"/>
                <a:sym typeface="Arial"/>
              </a:rPr>
              <a:t>fortløpende.</a:t>
            </a:r>
            <a:endParaRPr sz="1300" b="0" i="0" u="none" strike="noStrike" cap="none">
              <a:solidFill>
                <a:schemeClr val="dk1"/>
              </a:solidFill>
              <a:latin typeface="Arial"/>
              <a:ea typeface="Arial"/>
              <a:cs typeface="Arial"/>
              <a:sym typeface="Arial"/>
            </a:endParaRPr>
          </a:p>
        </p:txBody>
      </p:sp>
      <p:sp>
        <p:nvSpPr>
          <p:cNvPr id="1257" name="Google Shape;1257;g1949dab35d1_0_314"/>
          <p:cNvSpPr/>
          <p:nvPr/>
        </p:nvSpPr>
        <p:spPr>
          <a:xfrm>
            <a:off x="628650" y="3747750"/>
            <a:ext cx="7837500" cy="818700"/>
          </a:xfrm>
          <a:prstGeom prst="roundRect">
            <a:avLst>
              <a:gd name="adj" fmla="val 20841"/>
            </a:avLst>
          </a:prstGeom>
          <a:solidFill>
            <a:srgbClr val="ECF0F3"/>
          </a:solidFill>
          <a:ln>
            <a:noFill/>
          </a:ln>
        </p:spPr>
        <p:txBody>
          <a:bodyPr spcFirstLastPara="1" wrap="square" lIns="91425" tIns="91425" rIns="91425" bIns="91425" anchor="ctr" anchorCtr="0">
            <a:noAutofit/>
          </a:bodyPr>
          <a:lstStyle/>
          <a:p>
            <a:pPr marL="1143000" marR="0" lvl="0" indent="0" algn="l" rtl="0">
              <a:lnSpc>
                <a:spcPct val="100000"/>
              </a:lnSpc>
              <a:spcBef>
                <a:spcPts val="0"/>
              </a:spcBef>
              <a:spcAft>
                <a:spcPts val="0"/>
              </a:spcAft>
              <a:buNone/>
            </a:pPr>
            <a:r>
              <a:rPr lang="no-NO" sz="1200" b="0" i="0" u="none" strike="noStrike" cap="none">
                <a:solidFill>
                  <a:srgbClr val="000000"/>
                </a:solidFill>
                <a:latin typeface="Arial"/>
                <a:ea typeface="Arial"/>
                <a:cs typeface="Arial"/>
                <a:sym typeface="Arial"/>
              </a:rPr>
              <a:t>Kostnadsgodkjenner har ikke noe ansvar i forbindelse med utbetaling av timelønn og månedslønn. Etter at de har gitt sin budsjettdisponering til en kontrakt kan de følge denne opp ved hjelp av rapporter.</a:t>
            </a:r>
            <a:endParaRPr sz="1200" b="0" i="0" u="none" strike="noStrike" cap="none">
              <a:solidFill>
                <a:srgbClr val="000000"/>
              </a:solidFill>
              <a:latin typeface="Arial"/>
              <a:ea typeface="Arial"/>
              <a:cs typeface="Arial"/>
              <a:sym typeface="Arial"/>
            </a:endParaRPr>
          </a:p>
        </p:txBody>
      </p:sp>
      <p:sp>
        <p:nvSpPr>
          <p:cNvPr id="1258" name="Google Shape;1258;g1949dab35d1_0_314"/>
          <p:cNvSpPr/>
          <p:nvPr/>
        </p:nvSpPr>
        <p:spPr>
          <a:xfrm>
            <a:off x="419000" y="3627151"/>
            <a:ext cx="1059900" cy="1059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59" name="Google Shape;1259;g1949dab35d1_0_314"/>
          <p:cNvPicPr preferRelativeResize="0"/>
          <p:nvPr/>
        </p:nvPicPr>
        <p:blipFill rotWithShape="1">
          <a:blip r:embed="rId3">
            <a:alphaModFix/>
          </a:blip>
          <a:srcRect/>
          <a:stretch/>
        </p:blipFill>
        <p:spPr>
          <a:xfrm>
            <a:off x="546800" y="3740716"/>
            <a:ext cx="804302" cy="818679"/>
          </a:xfrm>
          <a:prstGeom prst="rect">
            <a:avLst/>
          </a:prstGeom>
          <a:noFill/>
          <a:ln>
            <a:noFill/>
          </a:ln>
        </p:spPr>
      </p:pic>
      <p:grpSp>
        <p:nvGrpSpPr>
          <p:cNvPr id="1260" name="Google Shape;1260;g1949dab35d1_0_314"/>
          <p:cNvGrpSpPr/>
          <p:nvPr/>
        </p:nvGrpSpPr>
        <p:grpSpPr>
          <a:xfrm>
            <a:off x="721870" y="2923710"/>
            <a:ext cx="294115" cy="294115"/>
            <a:chOff x="1647630" y="2535168"/>
            <a:chExt cx="294115" cy="294115"/>
          </a:xfrm>
        </p:grpSpPr>
        <p:sp>
          <p:nvSpPr>
            <p:cNvPr id="1261" name="Google Shape;1261;g1949dab35d1_0_314"/>
            <p:cNvSpPr/>
            <p:nvPr/>
          </p:nvSpPr>
          <p:spPr>
            <a:xfrm>
              <a:off x="1647630" y="2535168"/>
              <a:ext cx="294115" cy="294115"/>
            </a:xfrm>
            <a:custGeom>
              <a:avLst/>
              <a:gdLst/>
              <a:ahLst/>
              <a:cxnLst/>
              <a:rect l="l" t="t" r="r" b="b"/>
              <a:pathLst>
                <a:path w="957" h="957" extrusionOk="0">
                  <a:moveTo>
                    <a:pt x="844" y="29"/>
                  </a:moveTo>
                  <a:cubicBezTo>
                    <a:pt x="891" y="29"/>
                    <a:pt x="928" y="66"/>
                    <a:pt x="928" y="111"/>
                  </a:cubicBezTo>
                  <a:lnTo>
                    <a:pt x="928" y="672"/>
                  </a:lnTo>
                  <a:cubicBezTo>
                    <a:pt x="928" y="699"/>
                    <a:pt x="904" y="722"/>
                    <a:pt x="878" y="722"/>
                  </a:cubicBezTo>
                  <a:lnTo>
                    <a:pt x="812" y="722"/>
                  </a:lnTo>
                  <a:cubicBezTo>
                    <a:pt x="801" y="722"/>
                    <a:pt x="796" y="728"/>
                    <a:pt x="796" y="738"/>
                  </a:cubicBezTo>
                  <a:lnTo>
                    <a:pt x="796" y="896"/>
                  </a:lnTo>
                  <a:lnTo>
                    <a:pt x="627" y="728"/>
                  </a:lnTo>
                  <a:cubicBezTo>
                    <a:pt x="625" y="728"/>
                    <a:pt x="617" y="725"/>
                    <a:pt x="614" y="725"/>
                  </a:cubicBezTo>
                  <a:lnTo>
                    <a:pt x="119" y="725"/>
                  </a:lnTo>
                  <a:cubicBezTo>
                    <a:pt x="74" y="725"/>
                    <a:pt x="37" y="688"/>
                    <a:pt x="37" y="643"/>
                  </a:cubicBezTo>
                  <a:lnTo>
                    <a:pt x="37" y="116"/>
                  </a:lnTo>
                  <a:cubicBezTo>
                    <a:pt x="37" y="69"/>
                    <a:pt x="74" y="34"/>
                    <a:pt x="119" y="34"/>
                  </a:cubicBezTo>
                  <a:lnTo>
                    <a:pt x="119" y="29"/>
                  </a:lnTo>
                  <a:close/>
                  <a:moveTo>
                    <a:pt x="116" y="0"/>
                  </a:moveTo>
                  <a:cubicBezTo>
                    <a:pt x="53" y="0"/>
                    <a:pt x="0" y="53"/>
                    <a:pt x="0" y="116"/>
                  </a:cubicBezTo>
                  <a:lnTo>
                    <a:pt x="0" y="643"/>
                  </a:lnTo>
                  <a:cubicBezTo>
                    <a:pt x="0" y="706"/>
                    <a:pt x="53" y="759"/>
                    <a:pt x="116" y="759"/>
                  </a:cubicBezTo>
                  <a:lnTo>
                    <a:pt x="604" y="759"/>
                  </a:lnTo>
                  <a:lnTo>
                    <a:pt x="799" y="952"/>
                  </a:lnTo>
                  <a:cubicBezTo>
                    <a:pt x="801" y="952"/>
                    <a:pt x="809" y="957"/>
                    <a:pt x="812" y="957"/>
                  </a:cubicBezTo>
                  <a:lnTo>
                    <a:pt x="815" y="957"/>
                  </a:lnTo>
                  <a:cubicBezTo>
                    <a:pt x="822" y="952"/>
                    <a:pt x="825" y="946"/>
                    <a:pt x="825" y="938"/>
                  </a:cubicBezTo>
                  <a:lnTo>
                    <a:pt x="825" y="759"/>
                  </a:lnTo>
                  <a:lnTo>
                    <a:pt x="875" y="759"/>
                  </a:lnTo>
                  <a:cubicBezTo>
                    <a:pt x="920" y="759"/>
                    <a:pt x="957" y="722"/>
                    <a:pt x="957" y="675"/>
                  </a:cubicBezTo>
                  <a:lnTo>
                    <a:pt x="957" y="116"/>
                  </a:lnTo>
                  <a:cubicBezTo>
                    <a:pt x="957" y="53"/>
                    <a:pt x="904" y="0"/>
                    <a:pt x="8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2" name="Google Shape;1262;g1949dab35d1_0_314"/>
            <p:cNvSpPr/>
            <p:nvPr/>
          </p:nvSpPr>
          <p:spPr>
            <a:xfrm>
              <a:off x="1775480" y="2687297"/>
              <a:ext cx="40875" cy="40875"/>
            </a:xfrm>
            <a:custGeom>
              <a:avLst/>
              <a:gdLst/>
              <a:ahLst/>
              <a:cxnLst/>
              <a:rect l="l" t="t" r="r" b="b"/>
              <a:pathLst>
                <a:path w="133" h="133" extrusionOk="0">
                  <a:moveTo>
                    <a:pt x="66" y="32"/>
                  </a:moveTo>
                  <a:cubicBezTo>
                    <a:pt x="85" y="32"/>
                    <a:pt x="98" y="45"/>
                    <a:pt x="98" y="67"/>
                  </a:cubicBezTo>
                  <a:cubicBezTo>
                    <a:pt x="98" y="85"/>
                    <a:pt x="85" y="98"/>
                    <a:pt x="66" y="98"/>
                  </a:cubicBezTo>
                  <a:cubicBezTo>
                    <a:pt x="45" y="98"/>
                    <a:pt x="32" y="85"/>
                    <a:pt x="32" y="67"/>
                  </a:cubicBezTo>
                  <a:cubicBezTo>
                    <a:pt x="32" y="45"/>
                    <a:pt x="45" y="32"/>
                    <a:pt x="66" y="32"/>
                  </a:cubicBezTo>
                  <a:close/>
                  <a:moveTo>
                    <a:pt x="66" y="1"/>
                  </a:moveTo>
                  <a:cubicBezTo>
                    <a:pt x="30" y="1"/>
                    <a:pt x="1" y="30"/>
                    <a:pt x="1" y="67"/>
                  </a:cubicBezTo>
                  <a:cubicBezTo>
                    <a:pt x="1" y="101"/>
                    <a:pt x="30" y="132"/>
                    <a:pt x="66" y="132"/>
                  </a:cubicBezTo>
                  <a:cubicBezTo>
                    <a:pt x="103" y="132"/>
                    <a:pt x="132" y="101"/>
                    <a:pt x="132" y="67"/>
                  </a:cubicBezTo>
                  <a:cubicBezTo>
                    <a:pt x="132" y="30"/>
                    <a:pt x="103" y="1"/>
                    <a:pt x="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3" name="Google Shape;1263;g1949dab35d1_0_314"/>
            <p:cNvSpPr/>
            <p:nvPr/>
          </p:nvSpPr>
          <p:spPr>
            <a:xfrm>
              <a:off x="1770562" y="2575428"/>
              <a:ext cx="50709" cy="101726"/>
            </a:xfrm>
            <a:custGeom>
              <a:avLst/>
              <a:gdLst/>
              <a:ahLst/>
              <a:cxnLst/>
              <a:rect l="l" t="t" r="r" b="b"/>
              <a:pathLst>
                <a:path w="165" h="331" extrusionOk="0">
                  <a:moveTo>
                    <a:pt x="59" y="35"/>
                  </a:moveTo>
                  <a:lnTo>
                    <a:pt x="59" y="38"/>
                  </a:lnTo>
                  <a:lnTo>
                    <a:pt x="101" y="38"/>
                  </a:lnTo>
                  <a:cubicBezTo>
                    <a:pt x="109" y="38"/>
                    <a:pt x="114" y="40"/>
                    <a:pt x="122" y="48"/>
                  </a:cubicBezTo>
                  <a:cubicBezTo>
                    <a:pt x="125" y="51"/>
                    <a:pt x="127" y="56"/>
                    <a:pt x="127" y="64"/>
                  </a:cubicBezTo>
                  <a:lnTo>
                    <a:pt x="109" y="272"/>
                  </a:lnTo>
                  <a:cubicBezTo>
                    <a:pt x="109" y="286"/>
                    <a:pt x="96" y="301"/>
                    <a:pt x="80" y="301"/>
                  </a:cubicBezTo>
                  <a:cubicBezTo>
                    <a:pt x="67" y="301"/>
                    <a:pt x="48" y="288"/>
                    <a:pt x="48" y="272"/>
                  </a:cubicBezTo>
                  <a:lnTo>
                    <a:pt x="30" y="62"/>
                  </a:lnTo>
                  <a:cubicBezTo>
                    <a:pt x="30" y="54"/>
                    <a:pt x="32" y="48"/>
                    <a:pt x="35" y="43"/>
                  </a:cubicBezTo>
                  <a:cubicBezTo>
                    <a:pt x="43" y="38"/>
                    <a:pt x="48" y="35"/>
                    <a:pt x="59" y="35"/>
                  </a:cubicBezTo>
                  <a:close/>
                  <a:moveTo>
                    <a:pt x="59" y="1"/>
                  </a:moveTo>
                  <a:cubicBezTo>
                    <a:pt x="43" y="1"/>
                    <a:pt x="22" y="9"/>
                    <a:pt x="14" y="22"/>
                  </a:cubicBezTo>
                  <a:cubicBezTo>
                    <a:pt x="3" y="30"/>
                    <a:pt x="1" y="43"/>
                    <a:pt x="1" y="62"/>
                  </a:cubicBezTo>
                  <a:lnTo>
                    <a:pt x="19" y="272"/>
                  </a:lnTo>
                  <a:cubicBezTo>
                    <a:pt x="19" y="304"/>
                    <a:pt x="48" y="330"/>
                    <a:pt x="82" y="330"/>
                  </a:cubicBezTo>
                  <a:cubicBezTo>
                    <a:pt x="114" y="330"/>
                    <a:pt x="140" y="301"/>
                    <a:pt x="143" y="272"/>
                  </a:cubicBezTo>
                  <a:lnTo>
                    <a:pt x="164" y="64"/>
                  </a:lnTo>
                  <a:cubicBezTo>
                    <a:pt x="164" y="48"/>
                    <a:pt x="156" y="35"/>
                    <a:pt x="148" y="22"/>
                  </a:cubicBezTo>
                  <a:cubicBezTo>
                    <a:pt x="135" y="9"/>
                    <a:pt x="119" y="1"/>
                    <a:pt x="1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64" name="Google Shape;1264;g1949dab35d1_0_314"/>
          <p:cNvGrpSpPr/>
          <p:nvPr/>
        </p:nvGrpSpPr>
        <p:grpSpPr>
          <a:xfrm>
            <a:off x="716777" y="2119225"/>
            <a:ext cx="304292" cy="303986"/>
            <a:chOff x="2255160" y="1864036"/>
            <a:chExt cx="304292" cy="303986"/>
          </a:xfrm>
        </p:grpSpPr>
        <p:sp>
          <p:nvSpPr>
            <p:cNvPr id="1265" name="Google Shape;1265;g1949dab35d1_0_314"/>
            <p:cNvSpPr/>
            <p:nvPr/>
          </p:nvSpPr>
          <p:spPr>
            <a:xfrm>
              <a:off x="2326468" y="1954709"/>
              <a:ext cx="131553" cy="10758"/>
            </a:xfrm>
            <a:custGeom>
              <a:avLst/>
              <a:gdLst/>
              <a:ahLst/>
              <a:cxnLst/>
              <a:rect l="l" t="t" r="r" b="b"/>
              <a:pathLst>
                <a:path w="428" h="35" extrusionOk="0">
                  <a:moveTo>
                    <a:pt x="17" y="0"/>
                  </a:moveTo>
                  <a:cubicBezTo>
                    <a:pt x="6" y="0"/>
                    <a:pt x="1" y="8"/>
                    <a:pt x="1" y="19"/>
                  </a:cubicBezTo>
                  <a:cubicBezTo>
                    <a:pt x="1" y="27"/>
                    <a:pt x="6" y="34"/>
                    <a:pt x="17" y="34"/>
                  </a:cubicBezTo>
                  <a:lnTo>
                    <a:pt x="412" y="34"/>
                  </a:lnTo>
                  <a:cubicBezTo>
                    <a:pt x="417" y="34"/>
                    <a:pt x="428" y="27"/>
                    <a:pt x="428" y="19"/>
                  </a:cubicBezTo>
                  <a:cubicBezTo>
                    <a:pt x="428" y="8"/>
                    <a:pt x="423" y="0"/>
                    <a:pt x="4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6" name="Google Shape;1266;g1949dab35d1_0_314"/>
            <p:cNvSpPr/>
            <p:nvPr/>
          </p:nvSpPr>
          <p:spPr>
            <a:xfrm>
              <a:off x="2275446" y="1944873"/>
              <a:ext cx="31044" cy="30429"/>
            </a:xfrm>
            <a:custGeom>
              <a:avLst/>
              <a:gdLst/>
              <a:ahLst/>
              <a:cxnLst/>
              <a:rect l="l" t="t" r="r" b="b"/>
              <a:pathLst>
                <a:path w="101" h="99" extrusionOk="0">
                  <a:moveTo>
                    <a:pt x="51" y="32"/>
                  </a:moveTo>
                  <a:cubicBezTo>
                    <a:pt x="56" y="32"/>
                    <a:pt x="67" y="40"/>
                    <a:pt x="67" y="51"/>
                  </a:cubicBezTo>
                  <a:cubicBezTo>
                    <a:pt x="67" y="59"/>
                    <a:pt x="61" y="66"/>
                    <a:pt x="51" y="66"/>
                  </a:cubicBezTo>
                  <a:cubicBezTo>
                    <a:pt x="40" y="66"/>
                    <a:pt x="35" y="59"/>
                    <a:pt x="35" y="51"/>
                  </a:cubicBezTo>
                  <a:cubicBezTo>
                    <a:pt x="35" y="40"/>
                    <a:pt x="40" y="32"/>
                    <a:pt x="51" y="32"/>
                  </a:cubicBezTo>
                  <a:close/>
                  <a:moveTo>
                    <a:pt x="51" y="1"/>
                  </a:moveTo>
                  <a:cubicBezTo>
                    <a:pt x="25" y="1"/>
                    <a:pt x="1" y="22"/>
                    <a:pt x="1" y="51"/>
                  </a:cubicBezTo>
                  <a:cubicBezTo>
                    <a:pt x="1" y="77"/>
                    <a:pt x="25" y="98"/>
                    <a:pt x="51" y="98"/>
                  </a:cubicBezTo>
                  <a:cubicBezTo>
                    <a:pt x="77" y="98"/>
                    <a:pt x="101" y="77"/>
                    <a:pt x="101" y="51"/>
                  </a:cubicBezTo>
                  <a:cubicBezTo>
                    <a:pt x="101" y="22"/>
                    <a:pt x="77" y="1"/>
                    <a:pt x="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7" name="Google Shape;1267;g1949dab35d1_0_314"/>
            <p:cNvSpPr/>
            <p:nvPr/>
          </p:nvSpPr>
          <p:spPr>
            <a:xfrm>
              <a:off x="2326468" y="2005731"/>
              <a:ext cx="122025" cy="9836"/>
            </a:xfrm>
            <a:custGeom>
              <a:avLst/>
              <a:gdLst/>
              <a:ahLst/>
              <a:cxnLst/>
              <a:rect l="l" t="t" r="r" b="b"/>
              <a:pathLst>
                <a:path w="397" h="32" extrusionOk="0">
                  <a:moveTo>
                    <a:pt x="17" y="0"/>
                  </a:moveTo>
                  <a:cubicBezTo>
                    <a:pt x="6" y="0"/>
                    <a:pt x="1" y="5"/>
                    <a:pt x="1" y="16"/>
                  </a:cubicBezTo>
                  <a:cubicBezTo>
                    <a:pt x="1" y="27"/>
                    <a:pt x="6" y="32"/>
                    <a:pt x="17" y="32"/>
                  </a:cubicBezTo>
                  <a:lnTo>
                    <a:pt x="378" y="32"/>
                  </a:lnTo>
                  <a:cubicBezTo>
                    <a:pt x="386" y="32"/>
                    <a:pt x="396" y="27"/>
                    <a:pt x="396" y="16"/>
                  </a:cubicBezTo>
                  <a:cubicBezTo>
                    <a:pt x="396" y="5"/>
                    <a:pt x="388" y="0"/>
                    <a:pt x="3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8" name="Google Shape;1268;g1949dab35d1_0_314"/>
            <p:cNvSpPr/>
            <p:nvPr/>
          </p:nvSpPr>
          <p:spPr>
            <a:xfrm>
              <a:off x="2275446" y="1994973"/>
              <a:ext cx="31044" cy="31351"/>
            </a:xfrm>
            <a:custGeom>
              <a:avLst/>
              <a:gdLst/>
              <a:ahLst/>
              <a:cxnLst/>
              <a:rect l="l" t="t" r="r" b="b"/>
              <a:pathLst>
                <a:path w="101" h="102" extrusionOk="0">
                  <a:moveTo>
                    <a:pt x="51" y="35"/>
                  </a:moveTo>
                  <a:cubicBezTo>
                    <a:pt x="56" y="35"/>
                    <a:pt x="67" y="40"/>
                    <a:pt x="67" y="51"/>
                  </a:cubicBezTo>
                  <a:cubicBezTo>
                    <a:pt x="67" y="62"/>
                    <a:pt x="61" y="67"/>
                    <a:pt x="51" y="67"/>
                  </a:cubicBezTo>
                  <a:cubicBezTo>
                    <a:pt x="40" y="67"/>
                    <a:pt x="35" y="62"/>
                    <a:pt x="35" y="51"/>
                  </a:cubicBezTo>
                  <a:cubicBezTo>
                    <a:pt x="35" y="40"/>
                    <a:pt x="40" y="35"/>
                    <a:pt x="51" y="35"/>
                  </a:cubicBezTo>
                  <a:close/>
                  <a:moveTo>
                    <a:pt x="51" y="1"/>
                  </a:moveTo>
                  <a:cubicBezTo>
                    <a:pt x="25" y="1"/>
                    <a:pt x="1" y="25"/>
                    <a:pt x="1" y="51"/>
                  </a:cubicBezTo>
                  <a:cubicBezTo>
                    <a:pt x="1" y="77"/>
                    <a:pt x="25" y="101"/>
                    <a:pt x="51" y="101"/>
                  </a:cubicBezTo>
                  <a:cubicBezTo>
                    <a:pt x="77" y="101"/>
                    <a:pt x="101" y="77"/>
                    <a:pt x="101" y="51"/>
                  </a:cubicBezTo>
                  <a:cubicBezTo>
                    <a:pt x="101" y="25"/>
                    <a:pt x="77" y="1"/>
                    <a:pt x="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9" name="Google Shape;1269;g1949dab35d1_0_314"/>
            <p:cNvSpPr/>
            <p:nvPr/>
          </p:nvSpPr>
          <p:spPr>
            <a:xfrm>
              <a:off x="2326468" y="2055832"/>
              <a:ext cx="71002" cy="10758"/>
            </a:xfrm>
            <a:custGeom>
              <a:avLst/>
              <a:gdLst/>
              <a:ahLst/>
              <a:cxnLst/>
              <a:rect l="l" t="t" r="r" b="b"/>
              <a:pathLst>
                <a:path w="231" h="35" extrusionOk="0">
                  <a:moveTo>
                    <a:pt x="17" y="1"/>
                  </a:moveTo>
                  <a:cubicBezTo>
                    <a:pt x="6" y="1"/>
                    <a:pt x="1" y="9"/>
                    <a:pt x="1" y="19"/>
                  </a:cubicBezTo>
                  <a:cubicBezTo>
                    <a:pt x="1" y="27"/>
                    <a:pt x="6" y="35"/>
                    <a:pt x="17" y="35"/>
                  </a:cubicBezTo>
                  <a:lnTo>
                    <a:pt x="214" y="35"/>
                  </a:lnTo>
                  <a:cubicBezTo>
                    <a:pt x="220" y="35"/>
                    <a:pt x="230" y="27"/>
                    <a:pt x="230" y="19"/>
                  </a:cubicBezTo>
                  <a:cubicBezTo>
                    <a:pt x="230" y="9"/>
                    <a:pt x="225" y="1"/>
                    <a:pt x="2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0" name="Google Shape;1270;g1949dab35d1_0_314"/>
            <p:cNvSpPr/>
            <p:nvPr/>
          </p:nvSpPr>
          <p:spPr>
            <a:xfrm>
              <a:off x="2275446" y="2045996"/>
              <a:ext cx="31044" cy="30429"/>
            </a:xfrm>
            <a:custGeom>
              <a:avLst/>
              <a:gdLst/>
              <a:ahLst/>
              <a:cxnLst/>
              <a:rect l="l" t="t" r="r" b="b"/>
              <a:pathLst>
                <a:path w="101" h="99" extrusionOk="0">
                  <a:moveTo>
                    <a:pt x="51" y="33"/>
                  </a:moveTo>
                  <a:cubicBezTo>
                    <a:pt x="56" y="33"/>
                    <a:pt x="67" y="41"/>
                    <a:pt x="67" y="51"/>
                  </a:cubicBezTo>
                  <a:cubicBezTo>
                    <a:pt x="67" y="59"/>
                    <a:pt x="61" y="67"/>
                    <a:pt x="51" y="67"/>
                  </a:cubicBezTo>
                  <a:cubicBezTo>
                    <a:pt x="40" y="67"/>
                    <a:pt x="35" y="59"/>
                    <a:pt x="35" y="51"/>
                  </a:cubicBezTo>
                  <a:cubicBezTo>
                    <a:pt x="35" y="41"/>
                    <a:pt x="40" y="33"/>
                    <a:pt x="51" y="33"/>
                  </a:cubicBezTo>
                  <a:close/>
                  <a:moveTo>
                    <a:pt x="51" y="1"/>
                  </a:moveTo>
                  <a:cubicBezTo>
                    <a:pt x="25" y="1"/>
                    <a:pt x="1" y="22"/>
                    <a:pt x="1" y="51"/>
                  </a:cubicBezTo>
                  <a:cubicBezTo>
                    <a:pt x="1" y="77"/>
                    <a:pt x="25" y="98"/>
                    <a:pt x="51" y="98"/>
                  </a:cubicBezTo>
                  <a:cubicBezTo>
                    <a:pt x="77" y="98"/>
                    <a:pt x="101" y="77"/>
                    <a:pt x="101" y="51"/>
                  </a:cubicBezTo>
                  <a:cubicBezTo>
                    <a:pt x="101" y="22"/>
                    <a:pt x="77" y="1"/>
                    <a:pt x="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1" name="Google Shape;1271;g1949dab35d1_0_314"/>
            <p:cNvSpPr/>
            <p:nvPr/>
          </p:nvSpPr>
          <p:spPr>
            <a:xfrm>
              <a:off x="2326468" y="2106854"/>
              <a:ext cx="61166" cy="10143"/>
            </a:xfrm>
            <a:custGeom>
              <a:avLst/>
              <a:gdLst/>
              <a:ahLst/>
              <a:cxnLst/>
              <a:rect l="l" t="t" r="r" b="b"/>
              <a:pathLst>
                <a:path w="199" h="33" extrusionOk="0">
                  <a:moveTo>
                    <a:pt x="17" y="1"/>
                  </a:moveTo>
                  <a:cubicBezTo>
                    <a:pt x="6" y="1"/>
                    <a:pt x="1" y="6"/>
                    <a:pt x="1" y="16"/>
                  </a:cubicBezTo>
                  <a:cubicBezTo>
                    <a:pt x="1" y="27"/>
                    <a:pt x="6" y="32"/>
                    <a:pt x="17" y="32"/>
                  </a:cubicBezTo>
                  <a:lnTo>
                    <a:pt x="180" y="32"/>
                  </a:lnTo>
                  <a:cubicBezTo>
                    <a:pt x="188" y="32"/>
                    <a:pt x="198" y="27"/>
                    <a:pt x="198" y="16"/>
                  </a:cubicBezTo>
                  <a:cubicBezTo>
                    <a:pt x="198" y="6"/>
                    <a:pt x="191" y="1"/>
                    <a:pt x="1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2" name="Google Shape;1272;g1949dab35d1_0_314"/>
            <p:cNvSpPr/>
            <p:nvPr/>
          </p:nvSpPr>
          <p:spPr>
            <a:xfrm>
              <a:off x="2275446" y="2096404"/>
              <a:ext cx="31044" cy="31044"/>
            </a:xfrm>
            <a:custGeom>
              <a:avLst/>
              <a:gdLst/>
              <a:ahLst/>
              <a:cxnLst/>
              <a:rect l="l" t="t" r="r" b="b"/>
              <a:pathLst>
                <a:path w="101" h="101" extrusionOk="0">
                  <a:moveTo>
                    <a:pt x="51" y="35"/>
                  </a:moveTo>
                  <a:cubicBezTo>
                    <a:pt x="56" y="35"/>
                    <a:pt x="67" y="40"/>
                    <a:pt x="67" y="50"/>
                  </a:cubicBezTo>
                  <a:cubicBezTo>
                    <a:pt x="67" y="61"/>
                    <a:pt x="61" y="66"/>
                    <a:pt x="51" y="66"/>
                  </a:cubicBezTo>
                  <a:cubicBezTo>
                    <a:pt x="40" y="66"/>
                    <a:pt x="35" y="61"/>
                    <a:pt x="35" y="50"/>
                  </a:cubicBezTo>
                  <a:cubicBezTo>
                    <a:pt x="35" y="40"/>
                    <a:pt x="40" y="35"/>
                    <a:pt x="51" y="35"/>
                  </a:cubicBezTo>
                  <a:close/>
                  <a:moveTo>
                    <a:pt x="51" y="0"/>
                  </a:moveTo>
                  <a:cubicBezTo>
                    <a:pt x="25" y="0"/>
                    <a:pt x="1" y="24"/>
                    <a:pt x="1" y="50"/>
                  </a:cubicBezTo>
                  <a:cubicBezTo>
                    <a:pt x="1" y="77"/>
                    <a:pt x="25" y="101"/>
                    <a:pt x="51" y="101"/>
                  </a:cubicBezTo>
                  <a:cubicBezTo>
                    <a:pt x="77" y="101"/>
                    <a:pt x="101" y="77"/>
                    <a:pt x="101" y="50"/>
                  </a:cubicBezTo>
                  <a:cubicBezTo>
                    <a:pt x="101" y="24"/>
                    <a:pt x="77" y="0"/>
                    <a:pt x="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3" name="Google Shape;1273;g1949dab35d1_0_314"/>
            <p:cNvSpPr/>
            <p:nvPr/>
          </p:nvSpPr>
          <p:spPr>
            <a:xfrm>
              <a:off x="2306182" y="1864036"/>
              <a:ext cx="122025" cy="50408"/>
            </a:xfrm>
            <a:custGeom>
              <a:avLst/>
              <a:gdLst/>
              <a:ahLst/>
              <a:cxnLst/>
              <a:rect l="l" t="t" r="r" b="b"/>
              <a:pathLst>
                <a:path w="397" h="164" extrusionOk="0">
                  <a:moveTo>
                    <a:pt x="199" y="32"/>
                  </a:moveTo>
                  <a:cubicBezTo>
                    <a:pt x="212" y="32"/>
                    <a:pt x="225" y="42"/>
                    <a:pt x="228" y="55"/>
                  </a:cubicBezTo>
                  <a:cubicBezTo>
                    <a:pt x="230" y="63"/>
                    <a:pt x="238" y="66"/>
                    <a:pt x="243" y="66"/>
                  </a:cubicBezTo>
                  <a:lnTo>
                    <a:pt x="312" y="66"/>
                  </a:lnTo>
                  <a:cubicBezTo>
                    <a:pt x="338" y="66"/>
                    <a:pt x="362" y="87"/>
                    <a:pt x="362" y="116"/>
                  </a:cubicBezTo>
                  <a:lnTo>
                    <a:pt x="362" y="132"/>
                  </a:lnTo>
                  <a:lnTo>
                    <a:pt x="33" y="132"/>
                  </a:lnTo>
                  <a:lnTo>
                    <a:pt x="33" y="116"/>
                  </a:lnTo>
                  <a:cubicBezTo>
                    <a:pt x="33" y="87"/>
                    <a:pt x="56" y="66"/>
                    <a:pt x="83" y="66"/>
                  </a:cubicBezTo>
                  <a:lnTo>
                    <a:pt x="151" y="66"/>
                  </a:lnTo>
                  <a:cubicBezTo>
                    <a:pt x="159" y="66"/>
                    <a:pt x="164" y="61"/>
                    <a:pt x="167" y="55"/>
                  </a:cubicBezTo>
                  <a:cubicBezTo>
                    <a:pt x="172" y="42"/>
                    <a:pt x="185" y="32"/>
                    <a:pt x="199" y="32"/>
                  </a:cubicBezTo>
                  <a:close/>
                  <a:moveTo>
                    <a:pt x="199" y="0"/>
                  </a:moveTo>
                  <a:cubicBezTo>
                    <a:pt x="175" y="0"/>
                    <a:pt x="154" y="13"/>
                    <a:pt x="141" y="32"/>
                  </a:cubicBezTo>
                  <a:lnTo>
                    <a:pt x="83" y="32"/>
                  </a:lnTo>
                  <a:cubicBezTo>
                    <a:pt x="35" y="32"/>
                    <a:pt x="1" y="69"/>
                    <a:pt x="1" y="116"/>
                  </a:cubicBezTo>
                  <a:lnTo>
                    <a:pt x="1" y="148"/>
                  </a:lnTo>
                  <a:cubicBezTo>
                    <a:pt x="1" y="158"/>
                    <a:pt x="6" y="163"/>
                    <a:pt x="17" y="163"/>
                  </a:cubicBezTo>
                  <a:lnTo>
                    <a:pt x="378" y="163"/>
                  </a:lnTo>
                  <a:cubicBezTo>
                    <a:pt x="386" y="163"/>
                    <a:pt x="396" y="158"/>
                    <a:pt x="396" y="148"/>
                  </a:cubicBezTo>
                  <a:lnTo>
                    <a:pt x="396" y="116"/>
                  </a:lnTo>
                  <a:cubicBezTo>
                    <a:pt x="396" y="69"/>
                    <a:pt x="359" y="32"/>
                    <a:pt x="312" y="32"/>
                  </a:cubicBezTo>
                  <a:lnTo>
                    <a:pt x="254" y="32"/>
                  </a:lnTo>
                  <a:cubicBezTo>
                    <a:pt x="243" y="13"/>
                    <a:pt x="220" y="0"/>
                    <a:pt x="1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4" name="Google Shape;1274;g1949dab35d1_0_314"/>
            <p:cNvSpPr/>
            <p:nvPr/>
          </p:nvSpPr>
          <p:spPr>
            <a:xfrm>
              <a:off x="2486912" y="1960549"/>
              <a:ext cx="47335" cy="45490"/>
            </a:xfrm>
            <a:custGeom>
              <a:avLst/>
              <a:gdLst/>
              <a:ahLst/>
              <a:cxnLst/>
              <a:rect l="l" t="t" r="r" b="b"/>
              <a:pathLst>
                <a:path w="154" h="148" extrusionOk="0">
                  <a:moveTo>
                    <a:pt x="19" y="1"/>
                  </a:moveTo>
                  <a:cubicBezTo>
                    <a:pt x="15" y="1"/>
                    <a:pt x="11" y="2"/>
                    <a:pt x="9" y="5"/>
                  </a:cubicBezTo>
                  <a:cubicBezTo>
                    <a:pt x="1" y="13"/>
                    <a:pt x="1" y="21"/>
                    <a:pt x="9" y="29"/>
                  </a:cubicBezTo>
                  <a:lnTo>
                    <a:pt x="125" y="145"/>
                  </a:lnTo>
                  <a:cubicBezTo>
                    <a:pt x="127" y="147"/>
                    <a:pt x="132" y="147"/>
                    <a:pt x="138" y="147"/>
                  </a:cubicBezTo>
                  <a:cubicBezTo>
                    <a:pt x="140" y="147"/>
                    <a:pt x="143" y="145"/>
                    <a:pt x="146" y="145"/>
                  </a:cubicBezTo>
                  <a:cubicBezTo>
                    <a:pt x="154" y="137"/>
                    <a:pt x="154" y="126"/>
                    <a:pt x="146" y="121"/>
                  </a:cubicBezTo>
                  <a:lnTo>
                    <a:pt x="32" y="5"/>
                  </a:lnTo>
                  <a:cubicBezTo>
                    <a:pt x="28" y="2"/>
                    <a:pt x="24" y="1"/>
                    <a:pt x="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5" name="Google Shape;1275;g1949dab35d1_0_314"/>
            <p:cNvSpPr/>
            <p:nvPr/>
          </p:nvSpPr>
          <p:spPr>
            <a:xfrm>
              <a:off x="2387326" y="2055832"/>
              <a:ext cx="50408" cy="51330"/>
            </a:xfrm>
            <a:custGeom>
              <a:avLst/>
              <a:gdLst/>
              <a:ahLst/>
              <a:cxnLst/>
              <a:rect l="l" t="t" r="r" b="b"/>
              <a:pathLst>
                <a:path w="164" h="167" extrusionOk="0">
                  <a:moveTo>
                    <a:pt x="16" y="1"/>
                  </a:moveTo>
                  <a:cubicBezTo>
                    <a:pt x="8" y="1"/>
                    <a:pt x="0" y="9"/>
                    <a:pt x="0" y="19"/>
                  </a:cubicBezTo>
                  <a:cubicBezTo>
                    <a:pt x="0" y="27"/>
                    <a:pt x="6" y="35"/>
                    <a:pt x="16" y="35"/>
                  </a:cubicBezTo>
                  <a:cubicBezTo>
                    <a:pt x="16" y="35"/>
                    <a:pt x="56" y="38"/>
                    <a:pt x="93" y="74"/>
                  </a:cubicBezTo>
                  <a:cubicBezTo>
                    <a:pt x="127" y="111"/>
                    <a:pt x="132" y="151"/>
                    <a:pt x="132" y="151"/>
                  </a:cubicBezTo>
                  <a:cubicBezTo>
                    <a:pt x="132" y="159"/>
                    <a:pt x="138" y="167"/>
                    <a:pt x="148" y="167"/>
                  </a:cubicBezTo>
                  <a:cubicBezTo>
                    <a:pt x="159" y="167"/>
                    <a:pt x="164" y="156"/>
                    <a:pt x="164" y="151"/>
                  </a:cubicBezTo>
                  <a:cubicBezTo>
                    <a:pt x="164" y="146"/>
                    <a:pt x="161" y="98"/>
                    <a:pt x="114" y="51"/>
                  </a:cubicBezTo>
                  <a:cubicBezTo>
                    <a:pt x="69" y="6"/>
                    <a:pt x="19" y="1"/>
                    <a:pt x="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6" name="Google Shape;1276;g1949dab35d1_0_314"/>
            <p:cNvSpPr/>
            <p:nvPr/>
          </p:nvSpPr>
          <p:spPr>
            <a:xfrm>
              <a:off x="2418063" y="1893850"/>
              <a:ext cx="60244" cy="88522"/>
            </a:xfrm>
            <a:custGeom>
              <a:avLst/>
              <a:gdLst/>
              <a:ahLst/>
              <a:cxnLst/>
              <a:rect l="l" t="t" r="r" b="b"/>
              <a:pathLst>
                <a:path w="196" h="288" extrusionOk="0">
                  <a:moveTo>
                    <a:pt x="19" y="1"/>
                  </a:moveTo>
                  <a:cubicBezTo>
                    <a:pt x="9" y="1"/>
                    <a:pt x="1" y="8"/>
                    <a:pt x="1" y="19"/>
                  </a:cubicBezTo>
                  <a:cubicBezTo>
                    <a:pt x="1" y="27"/>
                    <a:pt x="9" y="35"/>
                    <a:pt x="19" y="35"/>
                  </a:cubicBezTo>
                  <a:lnTo>
                    <a:pt x="140" y="35"/>
                  </a:lnTo>
                  <a:cubicBezTo>
                    <a:pt x="153" y="35"/>
                    <a:pt x="164" y="45"/>
                    <a:pt x="164" y="59"/>
                  </a:cubicBezTo>
                  <a:lnTo>
                    <a:pt x="164" y="272"/>
                  </a:lnTo>
                  <a:cubicBezTo>
                    <a:pt x="164" y="283"/>
                    <a:pt x="169" y="288"/>
                    <a:pt x="180" y="288"/>
                  </a:cubicBezTo>
                  <a:cubicBezTo>
                    <a:pt x="185" y="288"/>
                    <a:pt x="196" y="283"/>
                    <a:pt x="196" y="272"/>
                  </a:cubicBezTo>
                  <a:lnTo>
                    <a:pt x="196" y="59"/>
                  </a:lnTo>
                  <a:cubicBezTo>
                    <a:pt x="196" y="27"/>
                    <a:pt x="172" y="1"/>
                    <a:pt x="1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7" name="Google Shape;1277;g1949dab35d1_0_314"/>
            <p:cNvSpPr/>
            <p:nvPr/>
          </p:nvSpPr>
          <p:spPr>
            <a:xfrm>
              <a:off x="2255160" y="1895387"/>
              <a:ext cx="223149" cy="272635"/>
            </a:xfrm>
            <a:custGeom>
              <a:avLst/>
              <a:gdLst/>
              <a:ahLst/>
              <a:cxnLst/>
              <a:rect l="l" t="t" r="r" b="b"/>
              <a:pathLst>
                <a:path w="726" h="887" extrusionOk="0">
                  <a:moveTo>
                    <a:pt x="56" y="1"/>
                  </a:moveTo>
                  <a:cubicBezTo>
                    <a:pt x="27" y="1"/>
                    <a:pt x="1" y="22"/>
                    <a:pt x="1" y="56"/>
                  </a:cubicBezTo>
                  <a:lnTo>
                    <a:pt x="1" y="831"/>
                  </a:lnTo>
                  <a:cubicBezTo>
                    <a:pt x="1" y="860"/>
                    <a:pt x="25" y="886"/>
                    <a:pt x="56" y="886"/>
                  </a:cubicBezTo>
                  <a:lnTo>
                    <a:pt x="668" y="886"/>
                  </a:lnTo>
                  <a:cubicBezTo>
                    <a:pt x="699" y="886"/>
                    <a:pt x="726" y="860"/>
                    <a:pt x="723" y="831"/>
                  </a:cubicBezTo>
                  <a:lnTo>
                    <a:pt x="723" y="541"/>
                  </a:lnTo>
                  <a:cubicBezTo>
                    <a:pt x="723" y="531"/>
                    <a:pt x="715" y="523"/>
                    <a:pt x="705" y="523"/>
                  </a:cubicBezTo>
                  <a:cubicBezTo>
                    <a:pt x="697" y="523"/>
                    <a:pt x="689" y="531"/>
                    <a:pt x="689" y="541"/>
                  </a:cubicBezTo>
                  <a:lnTo>
                    <a:pt x="689" y="831"/>
                  </a:lnTo>
                  <a:cubicBezTo>
                    <a:pt x="689" y="841"/>
                    <a:pt x="681" y="852"/>
                    <a:pt x="668" y="852"/>
                  </a:cubicBezTo>
                  <a:lnTo>
                    <a:pt x="56" y="852"/>
                  </a:lnTo>
                  <a:cubicBezTo>
                    <a:pt x="43" y="852"/>
                    <a:pt x="35" y="844"/>
                    <a:pt x="35" y="831"/>
                  </a:cubicBezTo>
                  <a:lnTo>
                    <a:pt x="35" y="56"/>
                  </a:lnTo>
                  <a:cubicBezTo>
                    <a:pt x="35" y="43"/>
                    <a:pt x="43" y="32"/>
                    <a:pt x="56" y="32"/>
                  </a:cubicBezTo>
                  <a:lnTo>
                    <a:pt x="177" y="32"/>
                  </a:lnTo>
                  <a:cubicBezTo>
                    <a:pt x="188" y="32"/>
                    <a:pt x="196" y="27"/>
                    <a:pt x="196" y="17"/>
                  </a:cubicBezTo>
                  <a:cubicBezTo>
                    <a:pt x="196" y="6"/>
                    <a:pt x="188" y="1"/>
                    <a:pt x="1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g1949dab35d1_0_314"/>
            <p:cNvSpPr/>
            <p:nvPr/>
          </p:nvSpPr>
          <p:spPr>
            <a:xfrm>
              <a:off x="2375954" y="1934423"/>
              <a:ext cx="183498" cy="182576"/>
            </a:xfrm>
            <a:custGeom>
              <a:avLst/>
              <a:gdLst/>
              <a:ahLst/>
              <a:cxnLst/>
              <a:rect l="l" t="t" r="r" b="b"/>
              <a:pathLst>
                <a:path w="597" h="594" extrusionOk="0">
                  <a:moveTo>
                    <a:pt x="491" y="32"/>
                  </a:moveTo>
                  <a:cubicBezTo>
                    <a:pt x="530" y="32"/>
                    <a:pt x="559" y="64"/>
                    <a:pt x="559" y="100"/>
                  </a:cubicBezTo>
                  <a:cubicBezTo>
                    <a:pt x="559" y="119"/>
                    <a:pt x="554" y="137"/>
                    <a:pt x="541" y="151"/>
                  </a:cubicBezTo>
                  <a:lnTo>
                    <a:pt x="175" y="527"/>
                  </a:lnTo>
                  <a:lnTo>
                    <a:pt x="40" y="554"/>
                  </a:lnTo>
                  <a:lnTo>
                    <a:pt x="66" y="419"/>
                  </a:lnTo>
                  <a:lnTo>
                    <a:pt x="441" y="50"/>
                  </a:lnTo>
                  <a:cubicBezTo>
                    <a:pt x="454" y="37"/>
                    <a:pt x="472" y="32"/>
                    <a:pt x="491" y="32"/>
                  </a:cubicBezTo>
                  <a:close/>
                  <a:moveTo>
                    <a:pt x="493" y="0"/>
                  </a:moveTo>
                  <a:cubicBezTo>
                    <a:pt x="464" y="0"/>
                    <a:pt x="441" y="11"/>
                    <a:pt x="422" y="32"/>
                  </a:cubicBezTo>
                  <a:lnTo>
                    <a:pt x="40" y="401"/>
                  </a:lnTo>
                  <a:cubicBezTo>
                    <a:pt x="40" y="404"/>
                    <a:pt x="37" y="406"/>
                    <a:pt x="37" y="409"/>
                  </a:cubicBezTo>
                  <a:lnTo>
                    <a:pt x="3" y="575"/>
                  </a:lnTo>
                  <a:cubicBezTo>
                    <a:pt x="1" y="580"/>
                    <a:pt x="3" y="588"/>
                    <a:pt x="6" y="591"/>
                  </a:cubicBezTo>
                  <a:cubicBezTo>
                    <a:pt x="11" y="591"/>
                    <a:pt x="16" y="593"/>
                    <a:pt x="19" y="593"/>
                  </a:cubicBezTo>
                  <a:lnTo>
                    <a:pt x="188" y="562"/>
                  </a:lnTo>
                  <a:cubicBezTo>
                    <a:pt x="190" y="562"/>
                    <a:pt x="196" y="562"/>
                    <a:pt x="198" y="556"/>
                  </a:cubicBezTo>
                  <a:lnTo>
                    <a:pt x="567" y="174"/>
                  </a:lnTo>
                  <a:cubicBezTo>
                    <a:pt x="586" y="156"/>
                    <a:pt x="596" y="129"/>
                    <a:pt x="596" y="103"/>
                  </a:cubicBezTo>
                  <a:cubicBezTo>
                    <a:pt x="596" y="48"/>
                    <a:pt x="549" y="0"/>
                    <a:pt x="4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9" name="Google Shape;1279;g1949dab35d1_0_314"/>
          <p:cNvGrpSpPr/>
          <p:nvPr/>
        </p:nvGrpSpPr>
        <p:grpSpPr>
          <a:xfrm>
            <a:off x="720796" y="1497019"/>
            <a:ext cx="296265" cy="246837"/>
            <a:chOff x="4108014" y="3872080"/>
            <a:chExt cx="302404" cy="251952"/>
          </a:xfrm>
        </p:grpSpPr>
        <p:sp>
          <p:nvSpPr>
            <p:cNvPr id="1280" name="Google Shape;1280;g1949dab35d1_0_314"/>
            <p:cNvSpPr/>
            <p:nvPr/>
          </p:nvSpPr>
          <p:spPr>
            <a:xfrm>
              <a:off x="4108014" y="3872080"/>
              <a:ext cx="131480" cy="50452"/>
            </a:xfrm>
            <a:custGeom>
              <a:avLst/>
              <a:gdLst/>
              <a:ahLst/>
              <a:cxnLst/>
              <a:rect l="l" t="t" r="r" b="b"/>
              <a:pathLst>
                <a:path w="430" h="165" extrusionOk="0">
                  <a:moveTo>
                    <a:pt x="216" y="33"/>
                  </a:moveTo>
                  <a:cubicBezTo>
                    <a:pt x="335" y="33"/>
                    <a:pt x="396" y="70"/>
                    <a:pt x="396" y="83"/>
                  </a:cubicBezTo>
                  <a:cubicBezTo>
                    <a:pt x="396" y="96"/>
                    <a:pt x="335" y="131"/>
                    <a:pt x="216" y="131"/>
                  </a:cubicBezTo>
                  <a:cubicBezTo>
                    <a:pt x="98" y="131"/>
                    <a:pt x="35" y="96"/>
                    <a:pt x="35" y="83"/>
                  </a:cubicBezTo>
                  <a:cubicBezTo>
                    <a:pt x="35" y="70"/>
                    <a:pt x="98" y="33"/>
                    <a:pt x="216" y="33"/>
                  </a:cubicBezTo>
                  <a:close/>
                  <a:moveTo>
                    <a:pt x="215" y="0"/>
                  </a:moveTo>
                  <a:cubicBezTo>
                    <a:pt x="108" y="0"/>
                    <a:pt x="0" y="28"/>
                    <a:pt x="0" y="83"/>
                  </a:cubicBezTo>
                  <a:cubicBezTo>
                    <a:pt x="0" y="136"/>
                    <a:pt x="111" y="165"/>
                    <a:pt x="216" y="165"/>
                  </a:cubicBezTo>
                  <a:cubicBezTo>
                    <a:pt x="319" y="165"/>
                    <a:pt x="430" y="136"/>
                    <a:pt x="430" y="83"/>
                  </a:cubicBezTo>
                  <a:cubicBezTo>
                    <a:pt x="430" y="28"/>
                    <a:pt x="323" y="0"/>
                    <a:pt x="215"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1281" name="Google Shape;1281;g1949dab35d1_0_314"/>
            <p:cNvGrpSpPr/>
            <p:nvPr/>
          </p:nvGrpSpPr>
          <p:grpSpPr>
            <a:xfrm>
              <a:off x="4108014" y="3891649"/>
              <a:ext cx="302404" cy="232383"/>
              <a:chOff x="4108014" y="3891649"/>
              <a:chExt cx="302404" cy="232383"/>
            </a:xfrm>
          </p:grpSpPr>
          <p:sp>
            <p:nvSpPr>
              <p:cNvPr id="1282" name="Google Shape;1282;g1949dab35d1_0_314"/>
              <p:cNvSpPr/>
              <p:nvPr/>
            </p:nvSpPr>
            <p:spPr>
              <a:xfrm>
                <a:off x="4108014" y="3906937"/>
                <a:ext cx="131480" cy="55955"/>
              </a:xfrm>
              <a:custGeom>
                <a:avLst/>
                <a:gdLst/>
                <a:ahLst/>
                <a:cxnLst/>
                <a:rect l="l" t="t" r="r" b="b"/>
                <a:pathLst>
                  <a:path w="430" h="183" extrusionOk="0">
                    <a:moveTo>
                      <a:pt x="19" y="1"/>
                    </a:moveTo>
                    <a:cubicBezTo>
                      <a:pt x="8" y="1"/>
                      <a:pt x="0" y="9"/>
                      <a:pt x="0" y="17"/>
                    </a:cubicBezTo>
                    <a:lnTo>
                      <a:pt x="0" y="101"/>
                    </a:lnTo>
                    <a:cubicBezTo>
                      <a:pt x="0" y="154"/>
                      <a:pt x="111" y="183"/>
                      <a:pt x="216" y="183"/>
                    </a:cubicBezTo>
                    <a:cubicBezTo>
                      <a:pt x="319" y="183"/>
                      <a:pt x="430" y="154"/>
                      <a:pt x="430" y="101"/>
                    </a:cubicBezTo>
                    <a:lnTo>
                      <a:pt x="430" y="17"/>
                    </a:lnTo>
                    <a:cubicBezTo>
                      <a:pt x="430" y="9"/>
                      <a:pt x="422" y="1"/>
                      <a:pt x="414" y="1"/>
                    </a:cubicBezTo>
                    <a:cubicBezTo>
                      <a:pt x="404" y="1"/>
                      <a:pt x="396" y="9"/>
                      <a:pt x="396" y="17"/>
                    </a:cubicBezTo>
                    <a:lnTo>
                      <a:pt x="396" y="101"/>
                    </a:lnTo>
                    <a:cubicBezTo>
                      <a:pt x="396" y="114"/>
                      <a:pt x="335" y="148"/>
                      <a:pt x="216" y="148"/>
                    </a:cubicBezTo>
                    <a:cubicBezTo>
                      <a:pt x="98" y="148"/>
                      <a:pt x="35" y="114"/>
                      <a:pt x="35" y="101"/>
                    </a:cubicBezTo>
                    <a:lnTo>
                      <a:pt x="35" y="17"/>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3" name="Google Shape;1283;g1949dab35d1_0_314"/>
              <p:cNvSpPr/>
              <p:nvPr/>
            </p:nvSpPr>
            <p:spPr>
              <a:xfrm>
                <a:off x="4108014" y="3891649"/>
                <a:ext cx="131480" cy="51063"/>
              </a:xfrm>
              <a:custGeom>
                <a:avLst/>
                <a:gdLst/>
                <a:ahLst/>
                <a:cxnLst/>
                <a:rect l="l" t="t" r="r" b="b"/>
                <a:pathLst>
                  <a:path w="430" h="167" extrusionOk="0">
                    <a:moveTo>
                      <a:pt x="19" y="1"/>
                    </a:moveTo>
                    <a:cubicBezTo>
                      <a:pt x="8" y="1"/>
                      <a:pt x="0" y="9"/>
                      <a:pt x="0" y="19"/>
                    </a:cubicBezTo>
                    <a:lnTo>
                      <a:pt x="0" y="85"/>
                    </a:lnTo>
                    <a:cubicBezTo>
                      <a:pt x="0" y="138"/>
                      <a:pt x="111" y="167"/>
                      <a:pt x="216" y="167"/>
                    </a:cubicBezTo>
                    <a:cubicBezTo>
                      <a:pt x="319" y="167"/>
                      <a:pt x="430" y="138"/>
                      <a:pt x="430" y="85"/>
                    </a:cubicBezTo>
                    <a:lnTo>
                      <a:pt x="430" y="19"/>
                    </a:lnTo>
                    <a:cubicBezTo>
                      <a:pt x="430" y="9"/>
                      <a:pt x="422" y="1"/>
                      <a:pt x="414" y="1"/>
                    </a:cubicBezTo>
                    <a:cubicBezTo>
                      <a:pt x="404" y="1"/>
                      <a:pt x="396" y="9"/>
                      <a:pt x="396" y="19"/>
                    </a:cubicBezTo>
                    <a:lnTo>
                      <a:pt x="396" y="85"/>
                    </a:lnTo>
                    <a:cubicBezTo>
                      <a:pt x="396" y="98"/>
                      <a:pt x="335" y="132"/>
                      <a:pt x="216" y="132"/>
                    </a:cubicBezTo>
                    <a:cubicBezTo>
                      <a:pt x="98" y="132"/>
                      <a:pt x="35" y="98"/>
                      <a:pt x="35" y="85"/>
                    </a:cubicBezTo>
                    <a:lnTo>
                      <a:pt x="35" y="19"/>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4" name="Google Shape;1284;g1949dab35d1_0_314"/>
              <p:cNvSpPr/>
              <p:nvPr/>
            </p:nvSpPr>
            <p:spPr>
              <a:xfrm>
                <a:off x="4108014" y="3917639"/>
                <a:ext cx="131480" cy="65434"/>
              </a:xfrm>
              <a:custGeom>
                <a:avLst/>
                <a:gdLst/>
                <a:ahLst/>
                <a:cxnLst/>
                <a:rect l="l" t="t" r="r" b="b"/>
                <a:pathLst>
                  <a:path w="430" h="214" extrusionOk="0">
                    <a:moveTo>
                      <a:pt x="19" y="0"/>
                    </a:moveTo>
                    <a:cubicBezTo>
                      <a:pt x="8" y="0"/>
                      <a:pt x="0" y="5"/>
                      <a:pt x="0" y="16"/>
                    </a:cubicBezTo>
                    <a:lnTo>
                      <a:pt x="0" y="132"/>
                    </a:lnTo>
                    <a:cubicBezTo>
                      <a:pt x="0" y="185"/>
                      <a:pt x="111" y="214"/>
                      <a:pt x="216" y="214"/>
                    </a:cubicBezTo>
                    <a:cubicBezTo>
                      <a:pt x="319" y="214"/>
                      <a:pt x="430" y="185"/>
                      <a:pt x="430" y="132"/>
                    </a:cubicBezTo>
                    <a:lnTo>
                      <a:pt x="430" y="16"/>
                    </a:lnTo>
                    <a:cubicBezTo>
                      <a:pt x="430" y="5"/>
                      <a:pt x="422" y="0"/>
                      <a:pt x="414" y="0"/>
                    </a:cubicBezTo>
                    <a:cubicBezTo>
                      <a:pt x="404" y="0"/>
                      <a:pt x="396" y="5"/>
                      <a:pt x="396" y="16"/>
                    </a:cubicBezTo>
                    <a:lnTo>
                      <a:pt x="396" y="132"/>
                    </a:lnTo>
                    <a:cubicBezTo>
                      <a:pt x="396" y="145"/>
                      <a:pt x="335" y="179"/>
                      <a:pt x="216" y="179"/>
                    </a:cubicBezTo>
                    <a:cubicBezTo>
                      <a:pt x="98" y="179"/>
                      <a:pt x="35" y="145"/>
                      <a:pt x="35" y="132"/>
                    </a:cubicBezTo>
                    <a:lnTo>
                      <a:pt x="35" y="16"/>
                    </a:lnTo>
                    <a:cubicBezTo>
                      <a:pt x="35" y="5"/>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5" name="Google Shape;1285;g1949dab35d1_0_314"/>
              <p:cNvSpPr/>
              <p:nvPr/>
            </p:nvSpPr>
            <p:spPr>
              <a:xfrm>
                <a:off x="4259369" y="4012733"/>
                <a:ext cx="151049" cy="51063"/>
              </a:xfrm>
              <a:custGeom>
                <a:avLst/>
                <a:gdLst/>
                <a:ahLst/>
                <a:cxnLst/>
                <a:rect l="l" t="t" r="r" b="b"/>
                <a:pathLst>
                  <a:path w="494" h="167" extrusionOk="0">
                    <a:moveTo>
                      <a:pt x="249" y="34"/>
                    </a:moveTo>
                    <a:cubicBezTo>
                      <a:pt x="367" y="34"/>
                      <a:pt x="459" y="66"/>
                      <a:pt x="462" y="84"/>
                    </a:cubicBezTo>
                    <a:cubicBezTo>
                      <a:pt x="459" y="100"/>
                      <a:pt x="362" y="132"/>
                      <a:pt x="249" y="132"/>
                    </a:cubicBezTo>
                    <a:cubicBezTo>
                      <a:pt x="133" y="132"/>
                      <a:pt x="38" y="84"/>
                      <a:pt x="32" y="66"/>
                    </a:cubicBezTo>
                    <a:cubicBezTo>
                      <a:pt x="38" y="58"/>
                      <a:pt x="106" y="34"/>
                      <a:pt x="249" y="34"/>
                    </a:cubicBezTo>
                    <a:close/>
                    <a:moveTo>
                      <a:pt x="249" y="0"/>
                    </a:moveTo>
                    <a:cubicBezTo>
                      <a:pt x="156" y="0"/>
                      <a:pt x="1" y="11"/>
                      <a:pt x="1" y="66"/>
                    </a:cubicBezTo>
                    <a:cubicBezTo>
                      <a:pt x="1" y="119"/>
                      <a:pt x="138" y="166"/>
                      <a:pt x="249" y="166"/>
                    </a:cubicBezTo>
                    <a:cubicBezTo>
                      <a:pt x="346" y="166"/>
                      <a:pt x="494" y="140"/>
                      <a:pt x="494" y="84"/>
                    </a:cubicBezTo>
                    <a:cubicBezTo>
                      <a:pt x="494" y="26"/>
                      <a:pt x="346" y="0"/>
                      <a:pt x="24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6" name="Google Shape;1286;g1949dab35d1_0_314"/>
              <p:cNvSpPr/>
              <p:nvPr/>
            </p:nvSpPr>
            <p:spPr>
              <a:xfrm>
                <a:off x="4259369" y="4028021"/>
                <a:ext cx="151049" cy="55650"/>
              </a:xfrm>
              <a:custGeom>
                <a:avLst/>
                <a:gdLst/>
                <a:ahLst/>
                <a:cxnLst/>
                <a:rect l="l" t="t" r="r" b="b"/>
                <a:pathLst>
                  <a:path w="494" h="182" extrusionOk="0">
                    <a:moveTo>
                      <a:pt x="17" y="0"/>
                    </a:moveTo>
                    <a:cubicBezTo>
                      <a:pt x="6" y="0"/>
                      <a:pt x="1" y="8"/>
                      <a:pt x="1" y="16"/>
                    </a:cubicBezTo>
                    <a:lnTo>
                      <a:pt x="1" y="100"/>
                    </a:lnTo>
                    <a:cubicBezTo>
                      <a:pt x="1" y="156"/>
                      <a:pt x="148" y="182"/>
                      <a:pt x="249" y="182"/>
                    </a:cubicBezTo>
                    <a:cubicBezTo>
                      <a:pt x="346" y="182"/>
                      <a:pt x="494" y="156"/>
                      <a:pt x="494" y="100"/>
                    </a:cubicBezTo>
                    <a:lnTo>
                      <a:pt x="494" y="34"/>
                    </a:lnTo>
                    <a:cubicBezTo>
                      <a:pt x="494" y="24"/>
                      <a:pt x="488" y="16"/>
                      <a:pt x="478" y="16"/>
                    </a:cubicBezTo>
                    <a:cubicBezTo>
                      <a:pt x="467" y="16"/>
                      <a:pt x="462" y="24"/>
                      <a:pt x="462" y="34"/>
                    </a:cubicBezTo>
                    <a:lnTo>
                      <a:pt x="462" y="100"/>
                    </a:lnTo>
                    <a:cubicBezTo>
                      <a:pt x="459" y="116"/>
                      <a:pt x="367" y="148"/>
                      <a:pt x="249" y="148"/>
                    </a:cubicBezTo>
                    <a:cubicBezTo>
                      <a:pt x="130" y="148"/>
                      <a:pt x="38" y="116"/>
                      <a:pt x="32" y="100"/>
                    </a:cubicBezTo>
                    <a:lnTo>
                      <a:pt x="32" y="16"/>
                    </a:lnTo>
                    <a:cubicBezTo>
                      <a:pt x="32" y="8"/>
                      <a:pt x="27" y="0"/>
                      <a:pt x="17"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7" name="Google Shape;1287;g1949dab35d1_0_314"/>
              <p:cNvSpPr/>
              <p:nvPr/>
            </p:nvSpPr>
            <p:spPr>
              <a:xfrm>
                <a:off x="4259369" y="4052789"/>
                <a:ext cx="151049" cy="51063"/>
              </a:xfrm>
              <a:custGeom>
                <a:avLst/>
                <a:gdLst/>
                <a:ahLst/>
                <a:cxnLst/>
                <a:rect l="l" t="t" r="r" b="b"/>
                <a:pathLst>
                  <a:path w="494" h="167" extrusionOk="0">
                    <a:moveTo>
                      <a:pt x="17" y="1"/>
                    </a:moveTo>
                    <a:cubicBezTo>
                      <a:pt x="6" y="1"/>
                      <a:pt x="1" y="9"/>
                      <a:pt x="1" y="19"/>
                    </a:cubicBezTo>
                    <a:lnTo>
                      <a:pt x="1" y="85"/>
                    </a:lnTo>
                    <a:cubicBezTo>
                      <a:pt x="1" y="140"/>
                      <a:pt x="148" y="167"/>
                      <a:pt x="249" y="167"/>
                    </a:cubicBezTo>
                    <a:cubicBezTo>
                      <a:pt x="346" y="167"/>
                      <a:pt x="494" y="140"/>
                      <a:pt x="494" y="85"/>
                    </a:cubicBezTo>
                    <a:lnTo>
                      <a:pt x="494" y="19"/>
                    </a:lnTo>
                    <a:cubicBezTo>
                      <a:pt x="494" y="9"/>
                      <a:pt x="488" y="1"/>
                      <a:pt x="478" y="1"/>
                    </a:cubicBezTo>
                    <a:cubicBezTo>
                      <a:pt x="467" y="1"/>
                      <a:pt x="462" y="9"/>
                      <a:pt x="462" y="19"/>
                    </a:cubicBezTo>
                    <a:lnTo>
                      <a:pt x="462" y="85"/>
                    </a:lnTo>
                    <a:cubicBezTo>
                      <a:pt x="459" y="101"/>
                      <a:pt x="367" y="133"/>
                      <a:pt x="249" y="133"/>
                    </a:cubicBezTo>
                    <a:cubicBezTo>
                      <a:pt x="130" y="133"/>
                      <a:pt x="38" y="101"/>
                      <a:pt x="32" y="85"/>
                    </a:cubicBezTo>
                    <a:lnTo>
                      <a:pt x="32" y="19"/>
                    </a:lnTo>
                    <a:cubicBezTo>
                      <a:pt x="32" y="9"/>
                      <a:pt x="27" y="1"/>
                      <a:pt x="17"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8" name="Google Shape;1288;g1949dab35d1_0_314"/>
              <p:cNvSpPr/>
              <p:nvPr/>
            </p:nvSpPr>
            <p:spPr>
              <a:xfrm>
                <a:off x="4259369" y="4068077"/>
                <a:ext cx="151049" cy="55955"/>
              </a:xfrm>
              <a:custGeom>
                <a:avLst/>
                <a:gdLst/>
                <a:ahLst/>
                <a:cxnLst/>
                <a:rect l="l" t="t" r="r" b="b"/>
                <a:pathLst>
                  <a:path w="494" h="183" extrusionOk="0">
                    <a:moveTo>
                      <a:pt x="17" y="1"/>
                    </a:moveTo>
                    <a:cubicBezTo>
                      <a:pt x="6" y="1"/>
                      <a:pt x="1" y="9"/>
                      <a:pt x="1" y="17"/>
                    </a:cubicBezTo>
                    <a:lnTo>
                      <a:pt x="1" y="101"/>
                    </a:lnTo>
                    <a:cubicBezTo>
                      <a:pt x="1" y="156"/>
                      <a:pt x="148" y="183"/>
                      <a:pt x="249" y="183"/>
                    </a:cubicBezTo>
                    <a:cubicBezTo>
                      <a:pt x="346" y="183"/>
                      <a:pt x="494" y="156"/>
                      <a:pt x="494" y="101"/>
                    </a:cubicBezTo>
                    <a:lnTo>
                      <a:pt x="494" y="17"/>
                    </a:lnTo>
                    <a:cubicBezTo>
                      <a:pt x="494" y="9"/>
                      <a:pt x="488" y="1"/>
                      <a:pt x="478" y="1"/>
                    </a:cubicBezTo>
                    <a:cubicBezTo>
                      <a:pt x="467" y="1"/>
                      <a:pt x="462" y="9"/>
                      <a:pt x="462" y="17"/>
                    </a:cubicBezTo>
                    <a:lnTo>
                      <a:pt x="462" y="101"/>
                    </a:lnTo>
                    <a:cubicBezTo>
                      <a:pt x="459" y="117"/>
                      <a:pt x="367" y="148"/>
                      <a:pt x="249" y="148"/>
                    </a:cubicBezTo>
                    <a:cubicBezTo>
                      <a:pt x="130" y="148"/>
                      <a:pt x="38" y="117"/>
                      <a:pt x="32" y="101"/>
                    </a:cubicBezTo>
                    <a:lnTo>
                      <a:pt x="32" y="17"/>
                    </a:lnTo>
                    <a:cubicBezTo>
                      <a:pt x="32" y="9"/>
                      <a:pt x="27" y="1"/>
                      <a:pt x="17"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9" name="Google Shape;1289;g1949dab35d1_0_314"/>
              <p:cNvSpPr/>
              <p:nvPr/>
            </p:nvSpPr>
            <p:spPr>
              <a:xfrm>
                <a:off x="4108014" y="3952191"/>
                <a:ext cx="131480" cy="71244"/>
              </a:xfrm>
              <a:custGeom>
                <a:avLst/>
                <a:gdLst/>
                <a:ahLst/>
                <a:cxnLst/>
                <a:rect l="l" t="t" r="r" b="b"/>
                <a:pathLst>
                  <a:path w="430" h="233" extrusionOk="0">
                    <a:moveTo>
                      <a:pt x="414" y="0"/>
                    </a:moveTo>
                    <a:cubicBezTo>
                      <a:pt x="404" y="0"/>
                      <a:pt x="396" y="8"/>
                      <a:pt x="396" y="19"/>
                    </a:cubicBezTo>
                    <a:lnTo>
                      <a:pt x="396" y="151"/>
                    </a:lnTo>
                    <a:cubicBezTo>
                      <a:pt x="396" y="164"/>
                      <a:pt x="335" y="198"/>
                      <a:pt x="216" y="198"/>
                    </a:cubicBezTo>
                    <a:cubicBezTo>
                      <a:pt x="98" y="198"/>
                      <a:pt x="35" y="164"/>
                      <a:pt x="35" y="151"/>
                    </a:cubicBezTo>
                    <a:lnTo>
                      <a:pt x="35" y="21"/>
                    </a:lnTo>
                    <a:cubicBezTo>
                      <a:pt x="35" y="11"/>
                      <a:pt x="27" y="6"/>
                      <a:pt x="19" y="6"/>
                    </a:cubicBezTo>
                    <a:cubicBezTo>
                      <a:pt x="8" y="6"/>
                      <a:pt x="0" y="11"/>
                      <a:pt x="0" y="21"/>
                    </a:cubicBezTo>
                    <a:lnTo>
                      <a:pt x="0" y="151"/>
                    </a:lnTo>
                    <a:cubicBezTo>
                      <a:pt x="0" y="203"/>
                      <a:pt x="111" y="232"/>
                      <a:pt x="216" y="232"/>
                    </a:cubicBezTo>
                    <a:cubicBezTo>
                      <a:pt x="319" y="232"/>
                      <a:pt x="430" y="203"/>
                      <a:pt x="430" y="151"/>
                    </a:cubicBezTo>
                    <a:lnTo>
                      <a:pt x="430" y="19"/>
                    </a:lnTo>
                    <a:cubicBezTo>
                      <a:pt x="430" y="8"/>
                      <a:pt x="422" y="0"/>
                      <a:pt x="414"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0" name="Google Shape;1290;g1949dab35d1_0_314"/>
              <p:cNvSpPr/>
              <p:nvPr/>
            </p:nvSpPr>
            <p:spPr>
              <a:xfrm>
                <a:off x="4108014" y="3962587"/>
                <a:ext cx="131480" cy="40667"/>
              </a:xfrm>
              <a:custGeom>
                <a:avLst/>
                <a:gdLst/>
                <a:ahLst/>
                <a:cxnLst/>
                <a:rect l="l" t="t" r="r" b="b"/>
                <a:pathLst>
                  <a:path w="430" h="133" extrusionOk="0">
                    <a:moveTo>
                      <a:pt x="19" y="1"/>
                    </a:moveTo>
                    <a:cubicBezTo>
                      <a:pt x="8" y="1"/>
                      <a:pt x="0" y="6"/>
                      <a:pt x="0" y="16"/>
                    </a:cubicBezTo>
                    <a:lnTo>
                      <a:pt x="0" y="51"/>
                    </a:lnTo>
                    <a:cubicBezTo>
                      <a:pt x="0" y="103"/>
                      <a:pt x="111" y="132"/>
                      <a:pt x="216" y="132"/>
                    </a:cubicBezTo>
                    <a:cubicBezTo>
                      <a:pt x="319" y="132"/>
                      <a:pt x="430" y="103"/>
                      <a:pt x="430" y="51"/>
                    </a:cubicBezTo>
                    <a:lnTo>
                      <a:pt x="430" y="16"/>
                    </a:lnTo>
                    <a:cubicBezTo>
                      <a:pt x="430" y="6"/>
                      <a:pt x="422" y="1"/>
                      <a:pt x="414" y="1"/>
                    </a:cubicBezTo>
                    <a:cubicBezTo>
                      <a:pt x="404" y="1"/>
                      <a:pt x="396" y="6"/>
                      <a:pt x="396" y="16"/>
                    </a:cubicBezTo>
                    <a:lnTo>
                      <a:pt x="396" y="51"/>
                    </a:lnTo>
                    <a:cubicBezTo>
                      <a:pt x="396" y="64"/>
                      <a:pt x="335" y="98"/>
                      <a:pt x="216" y="98"/>
                    </a:cubicBezTo>
                    <a:cubicBezTo>
                      <a:pt x="98" y="98"/>
                      <a:pt x="35" y="64"/>
                      <a:pt x="35" y="51"/>
                    </a:cubicBezTo>
                    <a:lnTo>
                      <a:pt x="35" y="16"/>
                    </a:lnTo>
                    <a:cubicBezTo>
                      <a:pt x="35" y="6"/>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1" name="Google Shape;1291;g1949dab35d1_0_314"/>
              <p:cNvSpPr/>
              <p:nvPr/>
            </p:nvSpPr>
            <p:spPr>
              <a:xfrm>
                <a:off x="4108014" y="3973900"/>
                <a:ext cx="10702" cy="29354"/>
              </a:xfrm>
              <a:custGeom>
                <a:avLst/>
                <a:gdLst/>
                <a:ahLst/>
                <a:cxnLst/>
                <a:rect l="l" t="t" r="r" b="b"/>
                <a:pathLst>
                  <a:path w="35" h="96" extrusionOk="0">
                    <a:moveTo>
                      <a:pt x="19" y="1"/>
                    </a:moveTo>
                    <a:cubicBezTo>
                      <a:pt x="8" y="1"/>
                      <a:pt x="0" y="6"/>
                      <a:pt x="0" y="16"/>
                    </a:cubicBezTo>
                    <a:lnTo>
                      <a:pt x="0" y="80"/>
                    </a:lnTo>
                    <a:cubicBezTo>
                      <a:pt x="0" y="87"/>
                      <a:pt x="8" y="95"/>
                      <a:pt x="19" y="95"/>
                    </a:cubicBezTo>
                    <a:cubicBezTo>
                      <a:pt x="27" y="95"/>
                      <a:pt x="35" y="87"/>
                      <a:pt x="35" y="80"/>
                    </a:cubicBezTo>
                    <a:lnTo>
                      <a:pt x="35" y="16"/>
                    </a:lnTo>
                    <a:cubicBezTo>
                      <a:pt x="35" y="6"/>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2" name="Google Shape;1292;g1949dab35d1_0_314"/>
              <p:cNvSpPr/>
              <p:nvPr/>
            </p:nvSpPr>
            <p:spPr>
              <a:xfrm>
                <a:off x="4228793" y="3972372"/>
                <a:ext cx="10702" cy="30883"/>
              </a:xfrm>
              <a:custGeom>
                <a:avLst/>
                <a:gdLst/>
                <a:ahLst/>
                <a:cxnLst/>
                <a:rect l="l" t="t" r="r" b="b"/>
                <a:pathLst>
                  <a:path w="35" h="101" extrusionOk="0">
                    <a:moveTo>
                      <a:pt x="19" y="0"/>
                    </a:moveTo>
                    <a:cubicBezTo>
                      <a:pt x="9" y="0"/>
                      <a:pt x="1" y="8"/>
                      <a:pt x="1" y="19"/>
                    </a:cubicBezTo>
                    <a:lnTo>
                      <a:pt x="1" y="85"/>
                    </a:lnTo>
                    <a:cubicBezTo>
                      <a:pt x="1" y="92"/>
                      <a:pt x="9" y="100"/>
                      <a:pt x="19" y="100"/>
                    </a:cubicBezTo>
                    <a:cubicBezTo>
                      <a:pt x="27" y="100"/>
                      <a:pt x="35" y="92"/>
                      <a:pt x="35" y="85"/>
                    </a:cubicBezTo>
                    <a:lnTo>
                      <a:pt x="35" y="19"/>
                    </a:lnTo>
                    <a:cubicBezTo>
                      <a:pt x="35" y="8"/>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3" name="Google Shape;1293;g1949dab35d1_0_314"/>
              <p:cNvSpPr/>
              <p:nvPr/>
            </p:nvSpPr>
            <p:spPr>
              <a:xfrm>
                <a:off x="4108014" y="3992552"/>
                <a:ext cx="131480" cy="51063"/>
              </a:xfrm>
              <a:custGeom>
                <a:avLst/>
                <a:gdLst/>
                <a:ahLst/>
                <a:cxnLst/>
                <a:rect l="l" t="t" r="r" b="b"/>
                <a:pathLst>
                  <a:path w="430" h="167" extrusionOk="0">
                    <a:moveTo>
                      <a:pt x="19" y="0"/>
                    </a:moveTo>
                    <a:cubicBezTo>
                      <a:pt x="8" y="0"/>
                      <a:pt x="0" y="8"/>
                      <a:pt x="0" y="19"/>
                    </a:cubicBezTo>
                    <a:lnTo>
                      <a:pt x="0" y="84"/>
                    </a:lnTo>
                    <a:cubicBezTo>
                      <a:pt x="0" y="137"/>
                      <a:pt x="111" y="166"/>
                      <a:pt x="216" y="166"/>
                    </a:cubicBezTo>
                    <a:cubicBezTo>
                      <a:pt x="319" y="166"/>
                      <a:pt x="430" y="137"/>
                      <a:pt x="430" y="84"/>
                    </a:cubicBezTo>
                    <a:lnTo>
                      <a:pt x="430" y="19"/>
                    </a:lnTo>
                    <a:cubicBezTo>
                      <a:pt x="430" y="8"/>
                      <a:pt x="422" y="0"/>
                      <a:pt x="414" y="0"/>
                    </a:cubicBezTo>
                    <a:cubicBezTo>
                      <a:pt x="404" y="0"/>
                      <a:pt x="396" y="8"/>
                      <a:pt x="396" y="19"/>
                    </a:cubicBezTo>
                    <a:lnTo>
                      <a:pt x="396" y="84"/>
                    </a:lnTo>
                    <a:cubicBezTo>
                      <a:pt x="396" y="98"/>
                      <a:pt x="335" y="132"/>
                      <a:pt x="216" y="132"/>
                    </a:cubicBezTo>
                    <a:cubicBezTo>
                      <a:pt x="98" y="132"/>
                      <a:pt x="35" y="98"/>
                      <a:pt x="35" y="84"/>
                    </a:cubicBezTo>
                    <a:lnTo>
                      <a:pt x="35" y="19"/>
                    </a:lnTo>
                    <a:cubicBezTo>
                      <a:pt x="35" y="8"/>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4" name="Google Shape;1294;g1949dab35d1_0_314"/>
              <p:cNvSpPr/>
              <p:nvPr/>
            </p:nvSpPr>
            <p:spPr>
              <a:xfrm>
                <a:off x="4108014" y="4012733"/>
                <a:ext cx="131480" cy="51063"/>
              </a:xfrm>
              <a:custGeom>
                <a:avLst/>
                <a:gdLst/>
                <a:ahLst/>
                <a:cxnLst/>
                <a:rect l="l" t="t" r="r" b="b"/>
                <a:pathLst>
                  <a:path w="430" h="167" extrusionOk="0">
                    <a:moveTo>
                      <a:pt x="19" y="0"/>
                    </a:moveTo>
                    <a:cubicBezTo>
                      <a:pt x="8" y="0"/>
                      <a:pt x="0" y="8"/>
                      <a:pt x="0" y="18"/>
                    </a:cubicBezTo>
                    <a:lnTo>
                      <a:pt x="0" y="84"/>
                    </a:lnTo>
                    <a:cubicBezTo>
                      <a:pt x="0" y="137"/>
                      <a:pt x="111" y="166"/>
                      <a:pt x="216" y="166"/>
                    </a:cubicBezTo>
                    <a:cubicBezTo>
                      <a:pt x="319" y="166"/>
                      <a:pt x="430" y="137"/>
                      <a:pt x="430" y="84"/>
                    </a:cubicBezTo>
                    <a:lnTo>
                      <a:pt x="430" y="18"/>
                    </a:lnTo>
                    <a:cubicBezTo>
                      <a:pt x="430" y="8"/>
                      <a:pt x="422" y="0"/>
                      <a:pt x="414" y="0"/>
                    </a:cubicBezTo>
                    <a:cubicBezTo>
                      <a:pt x="404" y="0"/>
                      <a:pt x="396" y="8"/>
                      <a:pt x="396" y="18"/>
                    </a:cubicBezTo>
                    <a:lnTo>
                      <a:pt x="396" y="84"/>
                    </a:lnTo>
                    <a:cubicBezTo>
                      <a:pt x="396" y="98"/>
                      <a:pt x="335" y="132"/>
                      <a:pt x="216" y="132"/>
                    </a:cubicBezTo>
                    <a:cubicBezTo>
                      <a:pt x="98" y="132"/>
                      <a:pt x="35" y="98"/>
                      <a:pt x="35" y="84"/>
                    </a:cubicBezTo>
                    <a:lnTo>
                      <a:pt x="35" y="18"/>
                    </a:lnTo>
                    <a:cubicBezTo>
                      <a:pt x="35" y="8"/>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5" name="Google Shape;1295;g1949dab35d1_0_314"/>
              <p:cNvSpPr/>
              <p:nvPr/>
            </p:nvSpPr>
            <p:spPr>
              <a:xfrm>
                <a:off x="4108014" y="4032608"/>
                <a:ext cx="131480" cy="51063"/>
              </a:xfrm>
              <a:custGeom>
                <a:avLst/>
                <a:gdLst/>
                <a:ahLst/>
                <a:cxnLst/>
                <a:rect l="l" t="t" r="r" b="b"/>
                <a:pathLst>
                  <a:path w="430" h="167" extrusionOk="0">
                    <a:moveTo>
                      <a:pt x="19" y="1"/>
                    </a:moveTo>
                    <a:cubicBezTo>
                      <a:pt x="8" y="1"/>
                      <a:pt x="0" y="9"/>
                      <a:pt x="0" y="19"/>
                    </a:cubicBezTo>
                    <a:lnTo>
                      <a:pt x="0" y="85"/>
                    </a:lnTo>
                    <a:cubicBezTo>
                      <a:pt x="0" y="138"/>
                      <a:pt x="111" y="167"/>
                      <a:pt x="216" y="167"/>
                    </a:cubicBezTo>
                    <a:cubicBezTo>
                      <a:pt x="319" y="167"/>
                      <a:pt x="430" y="138"/>
                      <a:pt x="430" y="85"/>
                    </a:cubicBezTo>
                    <a:lnTo>
                      <a:pt x="430" y="19"/>
                    </a:lnTo>
                    <a:cubicBezTo>
                      <a:pt x="430" y="9"/>
                      <a:pt x="422" y="1"/>
                      <a:pt x="414" y="1"/>
                    </a:cubicBezTo>
                    <a:cubicBezTo>
                      <a:pt x="404" y="1"/>
                      <a:pt x="396" y="9"/>
                      <a:pt x="396" y="19"/>
                    </a:cubicBezTo>
                    <a:lnTo>
                      <a:pt x="396" y="85"/>
                    </a:lnTo>
                    <a:cubicBezTo>
                      <a:pt x="396" y="98"/>
                      <a:pt x="335" y="133"/>
                      <a:pt x="216" y="133"/>
                    </a:cubicBezTo>
                    <a:cubicBezTo>
                      <a:pt x="98" y="133"/>
                      <a:pt x="35" y="98"/>
                      <a:pt x="35" y="85"/>
                    </a:cubicBezTo>
                    <a:lnTo>
                      <a:pt x="35" y="19"/>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6" name="Google Shape;1296;g1949dab35d1_0_314"/>
              <p:cNvSpPr/>
              <p:nvPr/>
            </p:nvSpPr>
            <p:spPr>
              <a:xfrm>
                <a:off x="4108014" y="4052789"/>
                <a:ext cx="131480" cy="51063"/>
              </a:xfrm>
              <a:custGeom>
                <a:avLst/>
                <a:gdLst/>
                <a:ahLst/>
                <a:cxnLst/>
                <a:rect l="l" t="t" r="r" b="b"/>
                <a:pathLst>
                  <a:path w="430" h="167" extrusionOk="0">
                    <a:moveTo>
                      <a:pt x="19" y="1"/>
                    </a:moveTo>
                    <a:cubicBezTo>
                      <a:pt x="8" y="1"/>
                      <a:pt x="0" y="9"/>
                      <a:pt x="0" y="19"/>
                    </a:cubicBezTo>
                    <a:lnTo>
                      <a:pt x="0" y="72"/>
                    </a:lnTo>
                    <a:cubicBezTo>
                      <a:pt x="0" y="125"/>
                      <a:pt x="101" y="167"/>
                      <a:pt x="216" y="167"/>
                    </a:cubicBezTo>
                    <a:cubicBezTo>
                      <a:pt x="327" y="167"/>
                      <a:pt x="430" y="117"/>
                      <a:pt x="430" y="67"/>
                    </a:cubicBezTo>
                    <a:lnTo>
                      <a:pt x="430" y="19"/>
                    </a:lnTo>
                    <a:cubicBezTo>
                      <a:pt x="430" y="9"/>
                      <a:pt x="422" y="1"/>
                      <a:pt x="414" y="1"/>
                    </a:cubicBezTo>
                    <a:cubicBezTo>
                      <a:pt x="404" y="1"/>
                      <a:pt x="396" y="9"/>
                      <a:pt x="396" y="19"/>
                    </a:cubicBezTo>
                    <a:lnTo>
                      <a:pt x="396" y="67"/>
                    </a:lnTo>
                    <a:cubicBezTo>
                      <a:pt x="396" y="88"/>
                      <a:pt x="327" y="133"/>
                      <a:pt x="216" y="133"/>
                    </a:cubicBezTo>
                    <a:cubicBezTo>
                      <a:pt x="103" y="133"/>
                      <a:pt x="35" y="90"/>
                      <a:pt x="35" y="72"/>
                    </a:cubicBezTo>
                    <a:lnTo>
                      <a:pt x="35" y="19"/>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sp>
        <p:nvSpPr>
          <p:cNvPr id="1297" name="Google Shape;1297;g1949dab35d1_0_314"/>
          <p:cNvSpPr txBox="1">
            <a:spLocks noGrp="1"/>
          </p:cNvSpPr>
          <p:nvPr>
            <p:ph type="title"/>
          </p:nvPr>
        </p:nvSpPr>
        <p:spPr>
          <a:xfrm>
            <a:off x="175350" y="298339"/>
            <a:ext cx="7615500" cy="510000"/>
          </a:xfrm>
          <a:prstGeom prst="rect">
            <a:avLst/>
          </a:prstGeom>
        </p:spPr>
        <p:txBody>
          <a:bodyPr spcFirstLastPara="1" wrap="square" lIns="90000" tIns="46800" rIns="90000" bIns="46800" anchor="t" anchorCtr="0">
            <a:spAutoFit/>
          </a:bodyPr>
          <a:lstStyle/>
          <a:p>
            <a:pPr marL="0" lvl="0" indent="0" algn="l" rtl="0">
              <a:spcBef>
                <a:spcPts val="0"/>
              </a:spcBef>
              <a:spcAft>
                <a:spcPts val="0"/>
              </a:spcAft>
              <a:buNone/>
            </a:pPr>
            <a:r>
              <a:rPr lang="no-NO" sz="2700" b="0">
                <a:solidFill>
                  <a:schemeClr val="dk2"/>
                </a:solidFill>
              </a:rPr>
              <a:t>Utbetaling av timelønn og månedslønn</a:t>
            </a:r>
            <a:endParaRPr sz="2700" b="0">
              <a:solidFill>
                <a:schemeClr val="dk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g16895b9275a_0_142"/>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Nyttig informasjon</a:t>
            </a:r>
            <a:endParaRPr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184eeb65790_0_12" descr="Some notes for businesses to hire and recruit outside short-term personnel"/>
          <p:cNvPicPr preferRelativeResize="0"/>
          <p:nvPr/>
        </p:nvPicPr>
        <p:blipFill rotWithShape="1">
          <a:blip r:embed="rId3">
            <a:alphaModFix/>
          </a:blip>
          <a:srcRect l="18700" r="15592"/>
          <a:stretch/>
        </p:blipFill>
        <p:spPr>
          <a:xfrm>
            <a:off x="4732774" y="1705450"/>
            <a:ext cx="3504624" cy="2666850"/>
          </a:xfrm>
          <a:prstGeom prst="rect">
            <a:avLst/>
          </a:prstGeom>
          <a:solidFill>
            <a:srgbClr val="FFFFFF"/>
          </a:solidFill>
          <a:ln>
            <a:noFill/>
          </a:ln>
        </p:spPr>
      </p:pic>
      <p:sp>
        <p:nvSpPr>
          <p:cNvPr id="105" name="Google Shape;105;g184eeb65790_0_12"/>
          <p:cNvSpPr txBox="1"/>
          <p:nvPr/>
        </p:nvSpPr>
        <p:spPr>
          <a:xfrm>
            <a:off x="368300" y="1828275"/>
            <a:ext cx="4301400" cy="291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no-NO" sz="2300">
                <a:solidFill>
                  <a:srgbClr val="444444"/>
                </a:solidFill>
                <a:latin typeface="Poppins"/>
                <a:ea typeface="Poppins"/>
                <a:cs typeface="Poppins"/>
                <a:sym typeface="Poppins"/>
              </a:rPr>
              <a:t>er en</a:t>
            </a:r>
            <a:endParaRPr sz="2300">
              <a:solidFill>
                <a:srgbClr val="444444"/>
              </a:solidFill>
              <a:latin typeface="Poppins"/>
              <a:ea typeface="Poppins"/>
              <a:cs typeface="Poppins"/>
              <a:sym typeface="Poppins"/>
            </a:endParaRPr>
          </a:p>
          <a:p>
            <a:pPr marL="0" lvl="0" indent="0" algn="ctr" rtl="0">
              <a:lnSpc>
                <a:spcPct val="90000"/>
              </a:lnSpc>
              <a:spcBef>
                <a:spcPts val="0"/>
              </a:spcBef>
              <a:spcAft>
                <a:spcPts val="0"/>
              </a:spcAft>
              <a:buNone/>
            </a:pPr>
            <a:r>
              <a:rPr lang="no-NO" sz="2300">
                <a:solidFill>
                  <a:srgbClr val="014693"/>
                </a:solidFill>
                <a:latin typeface="Poppins"/>
                <a:ea typeface="Poppins"/>
                <a:cs typeface="Poppins"/>
                <a:sym typeface="Poppins"/>
              </a:rPr>
              <a:t>ny digital løsning</a:t>
            </a:r>
            <a:endParaRPr sz="2300">
              <a:solidFill>
                <a:srgbClr val="014693"/>
              </a:solidFill>
              <a:latin typeface="Poppins"/>
              <a:ea typeface="Poppins"/>
              <a:cs typeface="Poppins"/>
              <a:sym typeface="Poppins"/>
            </a:endParaRPr>
          </a:p>
          <a:p>
            <a:pPr marL="0" lvl="0" indent="0" algn="ctr" rtl="0">
              <a:lnSpc>
                <a:spcPct val="90000"/>
              </a:lnSpc>
              <a:spcBef>
                <a:spcPts val="0"/>
              </a:spcBef>
              <a:spcAft>
                <a:spcPts val="0"/>
              </a:spcAft>
              <a:buNone/>
            </a:pPr>
            <a:r>
              <a:rPr lang="no-NO" sz="2300">
                <a:solidFill>
                  <a:srgbClr val="444444"/>
                </a:solidFill>
                <a:latin typeface="Poppins"/>
                <a:ea typeface="Poppins"/>
                <a:cs typeface="Poppins"/>
                <a:sym typeface="Poppins"/>
              </a:rPr>
              <a:t>utviklet for universitetene i</a:t>
            </a:r>
            <a:endParaRPr sz="2300">
              <a:solidFill>
                <a:srgbClr val="444444"/>
              </a:solidFill>
              <a:latin typeface="Poppins"/>
              <a:ea typeface="Poppins"/>
              <a:cs typeface="Poppins"/>
              <a:sym typeface="Poppins"/>
            </a:endParaRPr>
          </a:p>
          <a:p>
            <a:pPr marL="0" lvl="0" indent="0" algn="ctr" rtl="0">
              <a:lnSpc>
                <a:spcPct val="90000"/>
              </a:lnSpc>
              <a:spcBef>
                <a:spcPts val="0"/>
              </a:spcBef>
              <a:spcAft>
                <a:spcPts val="0"/>
              </a:spcAft>
              <a:buNone/>
            </a:pPr>
            <a:r>
              <a:rPr lang="no-NO" sz="2300">
                <a:solidFill>
                  <a:srgbClr val="444444"/>
                </a:solidFill>
                <a:latin typeface="Poppins"/>
                <a:ea typeface="Poppins"/>
                <a:cs typeface="Poppins"/>
                <a:sym typeface="Poppins"/>
              </a:rPr>
              <a:t>Bergen, Oslo, Tromsø og Trondheim (BOTT)</a:t>
            </a:r>
            <a:endParaRPr sz="2300">
              <a:solidFill>
                <a:srgbClr val="444444"/>
              </a:solidFill>
              <a:latin typeface="Poppins"/>
              <a:ea typeface="Poppins"/>
              <a:cs typeface="Poppins"/>
              <a:sym typeface="Poppins"/>
            </a:endParaRPr>
          </a:p>
          <a:p>
            <a:pPr marL="0" lvl="0" indent="0" algn="ctr" rtl="0">
              <a:lnSpc>
                <a:spcPct val="90000"/>
              </a:lnSpc>
              <a:spcBef>
                <a:spcPts val="0"/>
              </a:spcBef>
              <a:spcAft>
                <a:spcPts val="0"/>
              </a:spcAft>
              <a:buNone/>
            </a:pPr>
            <a:r>
              <a:rPr lang="no-NO" sz="2300">
                <a:solidFill>
                  <a:srgbClr val="014693"/>
                </a:solidFill>
                <a:latin typeface="Poppins"/>
                <a:ea typeface="Poppins"/>
                <a:cs typeface="Poppins"/>
                <a:sym typeface="Poppins"/>
              </a:rPr>
              <a:t>for å inngå midlertidige timelønns-, måneds- og oppdragsavtaler</a:t>
            </a:r>
            <a:endParaRPr sz="2300">
              <a:solidFill>
                <a:srgbClr val="014693"/>
              </a:solidFill>
              <a:latin typeface="Poppins"/>
              <a:ea typeface="Poppins"/>
              <a:cs typeface="Poppins"/>
              <a:sym typeface="Poppins"/>
            </a:endParaRPr>
          </a:p>
        </p:txBody>
      </p:sp>
      <p:sp>
        <p:nvSpPr>
          <p:cNvPr id="106" name="Google Shape;106;g184eeb65790_0_12"/>
          <p:cNvSpPr txBox="1"/>
          <p:nvPr/>
        </p:nvSpPr>
        <p:spPr>
          <a:xfrm>
            <a:off x="287600" y="852950"/>
            <a:ext cx="4781700" cy="822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no-NO" sz="2300" b="1">
                <a:solidFill>
                  <a:srgbClr val="014693"/>
                </a:solidFill>
                <a:latin typeface="Poppins"/>
                <a:ea typeface="Poppins"/>
                <a:cs typeface="Poppins"/>
                <a:sym typeface="Poppins"/>
              </a:rPr>
              <a:t>Tilsetting og Arbeidskontrakt (ToA-løsningen)</a:t>
            </a:r>
            <a:endParaRPr>
              <a:solidFill>
                <a:srgbClr val="014693"/>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g188caa04059_0_217"/>
          <p:cNvSpPr txBox="1"/>
          <p:nvPr/>
        </p:nvSpPr>
        <p:spPr>
          <a:xfrm>
            <a:off x="212125" y="390900"/>
            <a:ext cx="7290000" cy="7635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700"/>
              <a:buFont typeface="Arial"/>
              <a:buNone/>
            </a:pPr>
            <a:r>
              <a:rPr lang="no-NO" sz="2700">
                <a:solidFill>
                  <a:srgbClr val="014693"/>
                </a:solidFill>
              </a:rPr>
              <a:t>Merk deg at</a:t>
            </a:r>
            <a:endParaRPr sz="2700" b="0" i="0" u="none" strike="noStrike" cap="none">
              <a:solidFill>
                <a:srgbClr val="014693"/>
              </a:solidFill>
              <a:latin typeface="Arial"/>
              <a:ea typeface="Arial"/>
              <a:cs typeface="Arial"/>
              <a:sym typeface="Arial"/>
            </a:endParaRPr>
          </a:p>
        </p:txBody>
      </p:sp>
      <p:sp>
        <p:nvSpPr>
          <p:cNvPr id="1309" name="Google Shape;1309;g188caa04059_0_217"/>
          <p:cNvSpPr txBox="1"/>
          <p:nvPr/>
        </p:nvSpPr>
        <p:spPr>
          <a:xfrm>
            <a:off x="1069250" y="1606800"/>
            <a:ext cx="7750500" cy="3183600"/>
          </a:xfrm>
          <a:prstGeom prst="rect">
            <a:avLst/>
          </a:prstGeom>
          <a:noFill/>
          <a:ln>
            <a:noFill/>
          </a:ln>
        </p:spPr>
        <p:txBody>
          <a:bodyPr spcFirstLastPara="1" wrap="square" lIns="91425" tIns="45700" rIns="91425" bIns="45700" anchor="t" anchorCtr="0">
            <a:normAutofit/>
          </a:bodyPr>
          <a:lstStyle/>
          <a:p>
            <a:pPr marL="50800" lvl="0" indent="0" algn="l" rtl="0">
              <a:lnSpc>
                <a:spcPct val="70000"/>
              </a:lnSpc>
              <a:spcBef>
                <a:spcPts val="1000"/>
              </a:spcBef>
              <a:spcAft>
                <a:spcPts val="0"/>
              </a:spcAft>
              <a:buSzPts val="770"/>
              <a:buNone/>
            </a:pPr>
            <a:r>
              <a:rPr lang="no-NO" sz="1800">
                <a:solidFill>
                  <a:srgbClr val="000000"/>
                </a:solidFill>
              </a:rPr>
              <a:t>Dersom reiseregning skal leveres i tillegg til kontrakt må start- og sluttdato settes </a:t>
            </a:r>
            <a:r>
              <a:rPr lang="no-NO" sz="1800"/>
              <a:t>i</a:t>
            </a:r>
            <a:r>
              <a:rPr lang="no-NO" sz="1800">
                <a:solidFill>
                  <a:srgbClr val="000000"/>
                </a:solidFill>
              </a:rPr>
              <a:t> henhold til dette slik at personen får registrert reiseregningen innenfor korrekt periode</a:t>
            </a:r>
            <a:endParaRPr sz="1800">
              <a:solidFill>
                <a:srgbClr val="000000"/>
              </a:solidFill>
            </a:endParaRPr>
          </a:p>
          <a:p>
            <a:pPr marL="50800" lvl="0" indent="0" algn="l" rtl="0">
              <a:lnSpc>
                <a:spcPct val="70000"/>
              </a:lnSpc>
              <a:spcBef>
                <a:spcPts val="1000"/>
              </a:spcBef>
              <a:spcAft>
                <a:spcPts val="0"/>
              </a:spcAft>
              <a:buSzPts val="770"/>
              <a:buNone/>
            </a:pPr>
            <a:endParaRPr sz="1800">
              <a:solidFill>
                <a:srgbClr val="000000"/>
              </a:solidFill>
            </a:endParaRPr>
          </a:p>
          <a:p>
            <a:pPr marL="50800" lvl="0" indent="0" algn="l" rtl="0">
              <a:lnSpc>
                <a:spcPct val="70000"/>
              </a:lnSpc>
              <a:spcBef>
                <a:spcPts val="1000"/>
              </a:spcBef>
              <a:spcAft>
                <a:spcPts val="0"/>
              </a:spcAft>
              <a:buSzPts val="770"/>
              <a:buNone/>
            </a:pPr>
            <a:r>
              <a:rPr lang="no-NO" sz="1800">
                <a:solidFill>
                  <a:srgbClr val="000000"/>
                </a:solidFill>
              </a:rPr>
              <a:t>Det kan lages en kontrakt på timelærer som skal ha flere forelesninger ett semester (Da unngår vi mange kontrakter på samme</a:t>
            </a:r>
            <a:r>
              <a:rPr lang="no-NO" sz="1800"/>
              <a:t> </a:t>
            </a:r>
            <a:r>
              <a:rPr lang="no-NO" sz="1800">
                <a:solidFill>
                  <a:srgbClr val="000000"/>
                </a:solidFill>
              </a:rPr>
              <a:t>person/ltr. med ulike forelesningsdatoer)</a:t>
            </a:r>
            <a:endParaRPr sz="1800">
              <a:solidFill>
                <a:srgbClr val="000000"/>
              </a:solidFill>
            </a:endParaRPr>
          </a:p>
          <a:p>
            <a:pPr marL="0" lvl="0" indent="0" algn="l" rtl="0">
              <a:lnSpc>
                <a:spcPct val="70000"/>
              </a:lnSpc>
              <a:spcBef>
                <a:spcPts val="1000"/>
              </a:spcBef>
              <a:spcAft>
                <a:spcPts val="0"/>
              </a:spcAft>
              <a:buSzPts val="770"/>
              <a:buNone/>
            </a:pPr>
            <a:endParaRPr sz="1800"/>
          </a:p>
          <a:p>
            <a:pPr marL="50800" lvl="0" indent="0" algn="l" rtl="0">
              <a:lnSpc>
                <a:spcPct val="70000"/>
              </a:lnSpc>
              <a:spcBef>
                <a:spcPts val="1000"/>
              </a:spcBef>
              <a:spcAft>
                <a:spcPts val="0"/>
              </a:spcAft>
              <a:buSzPts val="770"/>
              <a:buNone/>
            </a:pPr>
            <a:r>
              <a:rPr lang="no-NO" sz="1800">
                <a:solidFill>
                  <a:srgbClr val="000000"/>
                </a:solidFill>
              </a:rPr>
              <a:t>Det kan ikke være ulik vekting og avlønning på samme kontrakt, men man kan registrere flere emner på en kontrakt</a:t>
            </a:r>
            <a:endParaRPr sz="1800">
              <a:solidFill>
                <a:srgbClr val="000000"/>
              </a:solidFill>
            </a:endParaRPr>
          </a:p>
        </p:txBody>
      </p:sp>
      <p:grpSp>
        <p:nvGrpSpPr>
          <p:cNvPr id="1310" name="Google Shape;1310;g188caa04059_0_217"/>
          <p:cNvGrpSpPr/>
          <p:nvPr/>
        </p:nvGrpSpPr>
        <p:grpSpPr>
          <a:xfrm>
            <a:off x="440750" y="3680050"/>
            <a:ext cx="569525" cy="566700"/>
            <a:chOff x="440750" y="3969875"/>
            <a:chExt cx="569525" cy="566700"/>
          </a:xfrm>
        </p:grpSpPr>
        <p:sp>
          <p:nvSpPr>
            <p:cNvPr id="1311" name="Google Shape;1311;g188caa04059_0_217"/>
            <p:cNvSpPr/>
            <p:nvPr/>
          </p:nvSpPr>
          <p:spPr>
            <a:xfrm>
              <a:off x="498334" y="3998025"/>
              <a:ext cx="457200" cy="457200"/>
            </a:xfrm>
            <a:custGeom>
              <a:avLst/>
              <a:gdLst/>
              <a:ahLst/>
              <a:cxnLst/>
              <a:rect l="l" t="t" r="r" b="b"/>
              <a:pathLst>
                <a:path w="346" h="346" extrusionOk="0">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rgbClr val="01469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800">
                <a:solidFill>
                  <a:srgbClr val="D04A02"/>
                </a:solidFill>
                <a:latin typeface="Arial"/>
                <a:ea typeface="Arial"/>
                <a:cs typeface="Arial"/>
                <a:sym typeface="Arial"/>
              </a:endParaRPr>
            </a:p>
          </p:txBody>
        </p:sp>
        <p:sp>
          <p:nvSpPr>
            <p:cNvPr id="1312" name="Google Shape;1312;g188caa04059_0_217"/>
            <p:cNvSpPr/>
            <p:nvPr/>
          </p:nvSpPr>
          <p:spPr>
            <a:xfrm>
              <a:off x="443575" y="3969875"/>
              <a:ext cx="566700" cy="68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g188caa04059_0_217"/>
            <p:cNvSpPr/>
            <p:nvPr/>
          </p:nvSpPr>
          <p:spPr>
            <a:xfrm>
              <a:off x="443575" y="4424450"/>
              <a:ext cx="566700" cy="68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g188caa04059_0_217"/>
            <p:cNvSpPr/>
            <p:nvPr/>
          </p:nvSpPr>
          <p:spPr>
            <a:xfrm rot="5400000">
              <a:off x="204500" y="4206125"/>
              <a:ext cx="566700" cy="94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g188caa04059_0_217"/>
            <p:cNvSpPr/>
            <p:nvPr/>
          </p:nvSpPr>
          <p:spPr>
            <a:xfrm rot="5400000">
              <a:off x="679825" y="4206125"/>
              <a:ext cx="566700" cy="94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g188caa04059_0_217"/>
          <p:cNvGrpSpPr/>
          <p:nvPr/>
        </p:nvGrpSpPr>
        <p:grpSpPr>
          <a:xfrm>
            <a:off x="440688" y="1684925"/>
            <a:ext cx="569650" cy="566700"/>
            <a:chOff x="259650" y="1945425"/>
            <a:chExt cx="569650" cy="566700"/>
          </a:xfrm>
        </p:grpSpPr>
        <p:sp>
          <p:nvSpPr>
            <p:cNvPr id="1317" name="Google Shape;1317;g188caa04059_0_217"/>
            <p:cNvSpPr/>
            <p:nvPr/>
          </p:nvSpPr>
          <p:spPr>
            <a:xfrm>
              <a:off x="315925" y="2000175"/>
              <a:ext cx="457200" cy="457200"/>
            </a:xfrm>
            <a:custGeom>
              <a:avLst/>
              <a:gdLst/>
              <a:ahLst/>
              <a:cxnLst/>
              <a:rect l="l" t="t" r="r" b="b"/>
              <a:pathLst>
                <a:path w="457200" h="457200" extrusionOk="0">
                  <a:moveTo>
                    <a:pt x="0" y="0"/>
                  </a:moveTo>
                  <a:lnTo>
                    <a:pt x="0" y="457200"/>
                  </a:lnTo>
                  <a:lnTo>
                    <a:pt x="457200" y="457200"/>
                  </a:lnTo>
                  <a:lnTo>
                    <a:pt x="457200" y="0"/>
                  </a:lnTo>
                  <a:close/>
                  <a:moveTo>
                    <a:pt x="437579" y="437706"/>
                  </a:moveTo>
                  <a:lnTo>
                    <a:pt x="19368" y="437706"/>
                  </a:lnTo>
                  <a:lnTo>
                    <a:pt x="19368" y="19495"/>
                  </a:lnTo>
                  <a:lnTo>
                    <a:pt x="437579" y="19495"/>
                  </a:lnTo>
                  <a:close/>
                  <a:moveTo>
                    <a:pt x="384810" y="100076"/>
                  </a:moveTo>
                  <a:lnTo>
                    <a:pt x="295561" y="100076"/>
                  </a:lnTo>
                  <a:cubicBezTo>
                    <a:pt x="292558" y="77315"/>
                    <a:pt x="273577" y="60037"/>
                    <a:pt x="250635" y="59182"/>
                  </a:cubicBezTo>
                  <a:lnTo>
                    <a:pt x="206375" y="59182"/>
                  </a:lnTo>
                  <a:cubicBezTo>
                    <a:pt x="183413" y="60020"/>
                    <a:pt x="164405" y="77298"/>
                    <a:pt x="161385" y="100076"/>
                  </a:cubicBezTo>
                  <a:lnTo>
                    <a:pt x="72136" y="100076"/>
                  </a:lnTo>
                  <a:cubicBezTo>
                    <a:pt x="51382" y="100093"/>
                    <a:pt x="34561" y="116914"/>
                    <a:pt x="34544" y="137668"/>
                  </a:cubicBezTo>
                  <a:lnTo>
                    <a:pt x="34544" y="333915"/>
                  </a:lnTo>
                  <a:cubicBezTo>
                    <a:pt x="34579" y="354657"/>
                    <a:pt x="51394" y="371456"/>
                    <a:pt x="72136" y="371475"/>
                  </a:cubicBezTo>
                  <a:lnTo>
                    <a:pt x="384810" y="371475"/>
                  </a:lnTo>
                  <a:cubicBezTo>
                    <a:pt x="405501" y="371389"/>
                    <a:pt x="422240" y="354606"/>
                    <a:pt x="422275" y="333915"/>
                  </a:cubicBezTo>
                  <a:lnTo>
                    <a:pt x="422275" y="137668"/>
                  </a:lnTo>
                  <a:cubicBezTo>
                    <a:pt x="422259" y="116963"/>
                    <a:pt x="405514" y="100163"/>
                    <a:pt x="384810" y="100076"/>
                  </a:cubicBezTo>
                  <a:close/>
                  <a:moveTo>
                    <a:pt x="200025" y="81883"/>
                  </a:moveTo>
                  <a:lnTo>
                    <a:pt x="254000" y="81883"/>
                  </a:lnTo>
                  <a:cubicBezTo>
                    <a:pt x="265240" y="81883"/>
                    <a:pt x="271526" y="89059"/>
                    <a:pt x="271526" y="100076"/>
                  </a:cubicBezTo>
                  <a:lnTo>
                    <a:pt x="185801" y="100076"/>
                  </a:lnTo>
                  <a:cubicBezTo>
                    <a:pt x="185611" y="84677"/>
                    <a:pt x="197549" y="81883"/>
                    <a:pt x="200025" y="81883"/>
                  </a:cubicBezTo>
                  <a:close/>
                  <a:moveTo>
                    <a:pt x="50387" y="137668"/>
                  </a:moveTo>
                  <a:cubicBezTo>
                    <a:pt x="50387" y="125657"/>
                    <a:pt x="60124" y="115919"/>
                    <a:pt x="72136" y="115919"/>
                  </a:cubicBezTo>
                  <a:lnTo>
                    <a:pt x="82169" y="115919"/>
                  </a:lnTo>
                  <a:cubicBezTo>
                    <a:pt x="79026" y="131974"/>
                    <a:pt x="66474" y="144526"/>
                    <a:pt x="50419" y="147669"/>
                  </a:cubicBezTo>
                  <a:close/>
                  <a:moveTo>
                    <a:pt x="72136" y="355600"/>
                  </a:moveTo>
                  <a:cubicBezTo>
                    <a:pt x="60119" y="355581"/>
                    <a:pt x="50387" y="345837"/>
                    <a:pt x="50387" y="333820"/>
                  </a:cubicBezTo>
                  <a:lnTo>
                    <a:pt x="50387" y="323977"/>
                  </a:lnTo>
                  <a:cubicBezTo>
                    <a:pt x="66442" y="327120"/>
                    <a:pt x="78994" y="339671"/>
                    <a:pt x="82137" y="355727"/>
                  </a:cubicBezTo>
                  <a:close/>
                  <a:moveTo>
                    <a:pt x="109283" y="355600"/>
                  </a:moveTo>
                  <a:lnTo>
                    <a:pt x="98235" y="355600"/>
                  </a:lnTo>
                  <a:cubicBezTo>
                    <a:pt x="94761" y="330797"/>
                    <a:pt x="75207" y="311333"/>
                    <a:pt x="50387" y="307975"/>
                  </a:cubicBezTo>
                  <a:lnTo>
                    <a:pt x="50387" y="163544"/>
                  </a:lnTo>
                  <a:cubicBezTo>
                    <a:pt x="75212" y="160196"/>
                    <a:pt x="94771" y="140728"/>
                    <a:pt x="98235" y="115919"/>
                  </a:cubicBezTo>
                  <a:lnTo>
                    <a:pt x="109283" y="115919"/>
                  </a:lnTo>
                  <a:lnTo>
                    <a:pt x="109283" y="161925"/>
                  </a:lnTo>
                  <a:lnTo>
                    <a:pt x="83884" y="168275"/>
                  </a:lnTo>
                  <a:lnTo>
                    <a:pt x="99346" y="229235"/>
                  </a:lnTo>
                  <a:lnTo>
                    <a:pt x="109283" y="226727"/>
                  </a:lnTo>
                  <a:close/>
                  <a:moveTo>
                    <a:pt x="106998" y="181991"/>
                  </a:moveTo>
                  <a:lnTo>
                    <a:pt x="156528" y="169291"/>
                  </a:lnTo>
                  <a:lnTo>
                    <a:pt x="162655" y="193675"/>
                  </a:lnTo>
                  <a:lnTo>
                    <a:pt x="113125" y="206216"/>
                  </a:lnTo>
                  <a:close/>
                  <a:moveTo>
                    <a:pt x="331819" y="355600"/>
                  </a:moveTo>
                  <a:lnTo>
                    <a:pt x="125127" y="355600"/>
                  </a:lnTo>
                  <a:lnTo>
                    <a:pt x="125127" y="222695"/>
                  </a:lnTo>
                  <a:lnTo>
                    <a:pt x="185801" y="207328"/>
                  </a:lnTo>
                  <a:lnTo>
                    <a:pt x="170307" y="146272"/>
                  </a:lnTo>
                  <a:lnTo>
                    <a:pt x="125127" y="157734"/>
                  </a:lnTo>
                  <a:lnTo>
                    <a:pt x="125127" y="115919"/>
                  </a:lnTo>
                  <a:lnTo>
                    <a:pt x="331819" y="115919"/>
                  </a:lnTo>
                  <a:close/>
                  <a:moveTo>
                    <a:pt x="406559" y="333820"/>
                  </a:moveTo>
                  <a:cubicBezTo>
                    <a:pt x="406559" y="345837"/>
                    <a:pt x="396827" y="355581"/>
                    <a:pt x="384810" y="355600"/>
                  </a:cubicBezTo>
                  <a:lnTo>
                    <a:pt x="374650" y="355600"/>
                  </a:lnTo>
                  <a:cubicBezTo>
                    <a:pt x="377793" y="339544"/>
                    <a:pt x="390344" y="326993"/>
                    <a:pt x="406400" y="323850"/>
                  </a:cubicBezTo>
                  <a:close/>
                  <a:moveTo>
                    <a:pt x="406559" y="307943"/>
                  </a:moveTo>
                  <a:cubicBezTo>
                    <a:pt x="381752" y="311331"/>
                    <a:pt x="362229" y="330803"/>
                    <a:pt x="358775" y="355600"/>
                  </a:cubicBezTo>
                  <a:lnTo>
                    <a:pt x="347663" y="355600"/>
                  </a:lnTo>
                  <a:lnTo>
                    <a:pt x="347663" y="115919"/>
                  </a:lnTo>
                  <a:lnTo>
                    <a:pt x="358775" y="115919"/>
                  </a:lnTo>
                  <a:cubicBezTo>
                    <a:pt x="362239" y="140728"/>
                    <a:pt x="381797" y="160196"/>
                    <a:pt x="406622" y="163544"/>
                  </a:cubicBezTo>
                  <a:close/>
                  <a:moveTo>
                    <a:pt x="406559" y="147415"/>
                  </a:moveTo>
                  <a:cubicBezTo>
                    <a:pt x="390503" y="144272"/>
                    <a:pt x="377952" y="131720"/>
                    <a:pt x="374809" y="115665"/>
                  </a:cubicBezTo>
                  <a:lnTo>
                    <a:pt x="384842" y="115665"/>
                  </a:lnTo>
                  <a:cubicBezTo>
                    <a:pt x="396853" y="115665"/>
                    <a:pt x="406591" y="125402"/>
                    <a:pt x="406591" y="137414"/>
                  </a:cubicBezTo>
                  <a:close/>
                  <a:moveTo>
                    <a:pt x="240379" y="154559"/>
                  </a:moveTo>
                  <a:lnTo>
                    <a:pt x="222250" y="238125"/>
                  </a:lnTo>
                  <a:lnTo>
                    <a:pt x="305689" y="256254"/>
                  </a:lnTo>
                  <a:lnTo>
                    <a:pt x="323850" y="172688"/>
                  </a:lnTo>
                  <a:close/>
                  <a:moveTo>
                    <a:pt x="291179" y="233490"/>
                  </a:moveTo>
                  <a:lnTo>
                    <a:pt x="244920" y="223456"/>
                  </a:lnTo>
                  <a:lnTo>
                    <a:pt x="254953" y="177229"/>
                  </a:lnTo>
                  <a:lnTo>
                    <a:pt x="301181" y="187325"/>
                  </a:lnTo>
                  <a:close/>
                  <a:moveTo>
                    <a:pt x="142589" y="254572"/>
                  </a:moveTo>
                  <a:lnTo>
                    <a:pt x="134874" y="317087"/>
                  </a:lnTo>
                  <a:lnTo>
                    <a:pt x="223393" y="328009"/>
                  </a:lnTo>
                  <a:lnTo>
                    <a:pt x="231108" y="265494"/>
                  </a:lnTo>
                  <a:close/>
                  <a:moveTo>
                    <a:pt x="206820" y="306769"/>
                  </a:moveTo>
                  <a:lnTo>
                    <a:pt x="156020" y="300419"/>
                  </a:lnTo>
                  <a:lnTo>
                    <a:pt x="159195" y="275717"/>
                  </a:lnTo>
                  <a:lnTo>
                    <a:pt x="209995" y="282067"/>
                  </a:lnTo>
                  <a:close/>
                </a:path>
              </a:pathLst>
            </a:custGeom>
            <a:solidFill>
              <a:srgbClr val="0146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318" name="Google Shape;1318;g188caa04059_0_217"/>
            <p:cNvGrpSpPr/>
            <p:nvPr/>
          </p:nvGrpSpPr>
          <p:grpSpPr>
            <a:xfrm>
              <a:off x="259650" y="1945425"/>
              <a:ext cx="569650" cy="566700"/>
              <a:chOff x="440638" y="3969875"/>
              <a:chExt cx="569650" cy="566700"/>
            </a:xfrm>
          </p:grpSpPr>
          <p:sp>
            <p:nvSpPr>
              <p:cNvPr id="1319" name="Google Shape;1319;g188caa04059_0_217"/>
              <p:cNvSpPr/>
              <p:nvPr/>
            </p:nvSpPr>
            <p:spPr>
              <a:xfrm>
                <a:off x="443588" y="3969875"/>
                <a:ext cx="566700" cy="88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g188caa04059_0_217"/>
              <p:cNvSpPr/>
              <p:nvPr/>
            </p:nvSpPr>
            <p:spPr>
              <a:xfrm>
                <a:off x="443575" y="4424450"/>
                <a:ext cx="566700" cy="68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g188caa04059_0_217"/>
              <p:cNvSpPr/>
              <p:nvPr/>
            </p:nvSpPr>
            <p:spPr>
              <a:xfrm rot="5400000">
                <a:off x="198688" y="4211825"/>
                <a:ext cx="566700" cy="82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g188caa04059_0_217"/>
              <p:cNvSpPr/>
              <p:nvPr/>
            </p:nvSpPr>
            <p:spPr>
              <a:xfrm rot="5400000">
                <a:off x="685986" y="4212275"/>
                <a:ext cx="566700" cy="81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3" name="Google Shape;1323;g188caa04059_0_217"/>
          <p:cNvSpPr/>
          <p:nvPr/>
        </p:nvSpPr>
        <p:spPr>
          <a:xfrm>
            <a:off x="550102" y="2782149"/>
            <a:ext cx="350824" cy="421224"/>
          </a:xfrm>
          <a:custGeom>
            <a:avLst/>
            <a:gdLst/>
            <a:ahLst/>
            <a:cxnLst/>
            <a:rect l="l" t="t" r="r" b="b"/>
            <a:pathLst>
              <a:path w="704" h="706" extrusionOk="0">
                <a:moveTo>
                  <a:pt x="430" y="178"/>
                </a:moveTo>
                <a:lnTo>
                  <a:pt x="131" y="178"/>
                </a:lnTo>
                <a:lnTo>
                  <a:pt x="131" y="148"/>
                </a:lnTo>
                <a:lnTo>
                  <a:pt x="430" y="148"/>
                </a:lnTo>
                <a:lnTo>
                  <a:pt x="430" y="178"/>
                </a:lnTo>
                <a:close/>
                <a:moveTo>
                  <a:pt x="131" y="305"/>
                </a:moveTo>
                <a:lnTo>
                  <a:pt x="571" y="305"/>
                </a:lnTo>
                <a:lnTo>
                  <a:pt x="571" y="275"/>
                </a:lnTo>
                <a:lnTo>
                  <a:pt x="131" y="275"/>
                </a:lnTo>
                <a:lnTo>
                  <a:pt x="131" y="305"/>
                </a:lnTo>
                <a:close/>
                <a:moveTo>
                  <a:pt x="131" y="431"/>
                </a:moveTo>
                <a:lnTo>
                  <a:pt x="571" y="431"/>
                </a:lnTo>
                <a:lnTo>
                  <a:pt x="571" y="402"/>
                </a:lnTo>
                <a:lnTo>
                  <a:pt x="131" y="402"/>
                </a:lnTo>
                <a:lnTo>
                  <a:pt x="131" y="431"/>
                </a:lnTo>
                <a:close/>
                <a:moveTo>
                  <a:pt x="131" y="559"/>
                </a:moveTo>
                <a:lnTo>
                  <a:pt x="571" y="559"/>
                </a:lnTo>
                <a:lnTo>
                  <a:pt x="571" y="528"/>
                </a:lnTo>
                <a:lnTo>
                  <a:pt x="131" y="528"/>
                </a:lnTo>
                <a:lnTo>
                  <a:pt x="131" y="559"/>
                </a:lnTo>
                <a:close/>
                <a:moveTo>
                  <a:pt x="704" y="150"/>
                </a:moveTo>
                <a:lnTo>
                  <a:pt x="704" y="706"/>
                </a:lnTo>
                <a:lnTo>
                  <a:pt x="0" y="706"/>
                </a:lnTo>
                <a:lnTo>
                  <a:pt x="0" y="0"/>
                </a:lnTo>
                <a:lnTo>
                  <a:pt x="555" y="0"/>
                </a:lnTo>
                <a:lnTo>
                  <a:pt x="704" y="150"/>
                </a:lnTo>
                <a:close/>
                <a:moveTo>
                  <a:pt x="564" y="146"/>
                </a:moveTo>
                <a:lnTo>
                  <a:pt x="658" y="146"/>
                </a:lnTo>
                <a:lnTo>
                  <a:pt x="564" y="52"/>
                </a:lnTo>
                <a:lnTo>
                  <a:pt x="564" y="146"/>
                </a:lnTo>
                <a:close/>
                <a:moveTo>
                  <a:pt x="675" y="675"/>
                </a:moveTo>
                <a:lnTo>
                  <a:pt x="675" y="177"/>
                </a:lnTo>
                <a:lnTo>
                  <a:pt x="533" y="177"/>
                </a:lnTo>
                <a:lnTo>
                  <a:pt x="533" y="31"/>
                </a:lnTo>
                <a:lnTo>
                  <a:pt x="31" y="31"/>
                </a:lnTo>
                <a:lnTo>
                  <a:pt x="31" y="675"/>
                </a:lnTo>
                <a:lnTo>
                  <a:pt x="675" y="675"/>
                </a:lnTo>
                <a:close/>
              </a:path>
            </a:pathLst>
          </a:custGeom>
          <a:solidFill>
            <a:srgbClr val="0146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a:solidFill>
                <a:srgbClr val="D04A02"/>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g19a1d0a91a8_0_18"/>
          <p:cNvSpPr/>
          <p:nvPr/>
        </p:nvSpPr>
        <p:spPr>
          <a:xfrm>
            <a:off x="2461247" y="2058559"/>
            <a:ext cx="5741700" cy="7098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609584" marR="0" lvl="0" indent="0" algn="l" rtl="0">
              <a:lnSpc>
                <a:spcPct val="90000"/>
              </a:lnSpc>
              <a:spcBef>
                <a:spcPts val="0"/>
              </a:spcBef>
              <a:spcAft>
                <a:spcPts val="0"/>
              </a:spcAft>
              <a:buNone/>
            </a:pPr>
            <a:r>
              <a:rPr lang="nb-NO" sz="1200" b="0" i="0" u="none" strike="noStrike" cap="none">
                <a:solidFill>
                  <a:srgbClr val="000000"/>
                </a:solidFill>
                <a:latin typeface="Arial"/>
                <a:ea typeface="Arial"/>
                <a:cs typeface="Arial"/>
                <a:sym typeface="Arial"/>
              </a:rPr>
              <a:t>Du kan ikke endre bestillingen etter at du har sendt den fra deg. Dersom kontrakten er opprettet eller du ønsker å endre men ikke slette kontrakten må du sende sak via </a:t>
            </a:r>
            <a:r>
              <a:rPr lang="nb-NO" sz="1200"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NTNU Hjelp</a:t>
            </a:r>
            <a:r>
              <a:rPr lang="nb-NO" sz="1200" b="0" i="0" u="none" strike="noStrike" cap="none">
                <a:solidFill>
                  <a:srgbClr val="000000"/>
                </a:solidFill>
                <a:latin typeface="Arial"/>
                <a:ea typeface="Arial"/>
                <a:cs typeface="Arial"/>
                <a:sym typeface="Arial"/>
              </a:rPr>
              <a:t>.</a:t>
            </a:r>
            <a:endParaRPr lang="nb-NO" sz="1000"/>
          </a:p>
          <a:p>
            <a:pPr marL="609584" marR="0" lvl="0" indent="0" algn="l" rtl="0">
              <a:lnSpc>
                <a:spcPct val="100000"/>
              </a:lnSpc>
              <a:spcBef>
                <a:spcPts val="0"/>
              </a:spcBef>
              <a:spcAft>
                <a:spcPts val="0"/>
              </a:spcAft>
              <a:buNone/>
            </a:pPr>
            <a:endParaRPr lang="nb-NO" sz="100" b="0" i="0" u="none" strike="noStrike" cap="none">
              <a:solidFill>
                <a:srgbClr val="000000"/>
              </a:solidFill>
              <a:latin typeface="Arial"/>
              <a:ea typeface="Arial"/>
              <a:cs typeface="Arial"/>
              <a:sym typeface="Arial"/>
            </a:endParaRPr>
          </a:p>
        </p:txBody>
      </p:sp>
      <p:sp>
        <p:nvSpPr>
          <p:cNvPr id="1330" name="Google Shape;1330;g19a1d0a91a8_0_18"/>
          <p:cNvSpPr/>
          <p:nvPr/>
        </p:nvSpPr>
        <p:spPr>
          <a:xfrm>
            <a:off x="2461247" y="2825277"/>
            <a:ext cx="5741700" cy="709800"/>
          </a:xfrm>
          <a:prstGeom prst="rect">
            <a:avLst/>
          </a:prstGeom>
          <a:solidFill>
            <a:srgbClr val="B6C8E9">
              <a:alpha val="29409"/>
            </a:srgbClr>
          </a:solidFill>
          <a:ln>
            <a:noFill/>
          </a:ln>
        </p:spPr>
        <p:txBody>
          <a:bodyPr spcFirstLastPara="1" wrap="square" lIns="762000" tIns="121900" rIns="121900" bIns="121900" anchor="ctr" anchorCtr="0">
            <a:noAutofit/>
          </a:bodyPr>
          <a:lstStyle/>
          <a:p>
            <a:pPr marL="0" marR="0" lvl="0" indent="0" algn="l" rtl="0">
              <a:lnSpc>
                <a:spcPct val="90000"/>
              </a:lnSpc>
              <a:spcBef>
                <a:spcPts val="0"/>
              </a:spcBef>
              <a:spcAft>
                <a:spcPts val="0"/>
              </a:spcAft>
              <a:buNone/>
            </a:pPr>
            <a:r>
              <a:rPr lang="no-NO" sz="1200" b="0" i="0" u="none" strike="noStrike" cap="none">
                <a:solidFill>
                  <a:srgbClr val="000000"/>
                </a:solidFill>
                <a:latin typeface="Arial"/>
                <a:ea typeface="Arial"/>
                <a:cs typeface="Arial"/>
                <a:sym typeface="Arial"/>
              </a:rPr>
              <a:t>Du har mulighet for å slette bestillingen dersom den ikke er sendt til </a:t>
            </a:r>
            <a:r>
              <a:rPr lang="no-NO" sz="1200"/>
              <a:t>koordinator</a:t>
            </a:r>
            <a:r>
              <a:rPr lang="no-NO" sz="1200" b="0" i="0" u="none" strike="noStrike" cap="none">
                <a:solidFill>
                  <a:srgbClr val="000000"/>
                </a:solidFill>
                <a:latin typeface="Arial"/>
                <a:ea typeface="Arial"/>
                <a:cs typeface="Arial"/>
                <a:sym typeface="Arial"/>
              </a:rPr>
              <a:t> kontrakt enda. Dersom kontrakten er sendt videre og du ønsker å slette bestillingen må du sende sak via </a:t>
            </a:r>
            <a:r>
              <a:rPr lang="no-NO" sz="1200" u="sng">
                <a:solidFill>
                  <a:schemeClr val="hlink"/>
                </a:solidFill>
                <a:hlinkClick r:id="rId3"/>
              </a:rPr>
              <a:t>NTNU Hjelp</a:t>
            </a:r>
            <a:r>
              <a:rPr lang="no-NO" sz="1200" b="0" i="0" u="none" strike="noStrike" cap="none">
                <a:solidFill>
                  <a:srgbClr val="000000"/>
                </a:solidFill>
                <a:latin typeface="Arial"/>
                <a:ea typeface="Arial"/>
                <a:cs typeface="Arial"/>
                <a:sym typeface="Arial"/>
              </a:rPr>
              <a:t>.</a:t>
            </a:r>
            <a:endParaRPr sz="1000"/>
          </a:p>
        </p:txBody>
      </p:sp>
      <p:sp>
        <p:nvSpPr>
          <p:cNvPr id="1331" name="Google Shape;1331;g19a1d0a91a8_0_18"/>
          <p:cNvSpPr txBox="1"/>
          <p:nvPr/>
        </p:nvSpPr>
        <p:spPr>
          <a:xfrm>
            <a:off x="212125" y="131700"/>
            <a:ext cx="7601100" cy="9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b-NO" sz="2700">
                <a:solidFill>
                  <a:schemeClr val="dk2"/>
                </a:solidFill>
              </a:rPr>
              <a:t>Behov for å endre eller slette kontrakt?</a:t>
            </a:r>
            <a:endParaRPr sz="2700">
              <a:solidFill>
                <a:schemeClr val="dk2"/>
              </a:solidFill>
            </a:endParaRPr>
          </a:p>
        </p:txBody>
      </p:sp>
      <p:sp>
        <p:nvSpPr>
          <p:cNvPr id="1332" name="Google Shape;1332;g19a1d0a91a8_0_18"/>
          <p:cNvSpPr/>
          <p:nvPr/>
        </p:nvSpPr>
        <p:spPr>
          <a:xfrm>
            <a:off x="544526" y="2058425"/>
            <a:ext cx="2322600" cy="709800"/>
          </a:xfrm>
          <a:prstGeom prst="homePlate">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None/>
            </a:pPr>
            <a:r>
              <a:rPr lang="no-NO" sz="1267" b="1" i="0" u="none" strike="noStrike" cap="none">
                <a:solidFill>
                  <a:srgbClr val="FFFFFF"/>
                </a:solidFill>
                <a:latin typeface="Arial"/>
                <a:ea typeface="Arial"/>
                <a:cs typeface="Arial"/>
                <a:sym typeface="Arial"/>
              </a:rPr>
              <a:t>Behov for å endre i bestilling</a:t>
            </a:r>
            <a:endParaRPr sz="1267"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200" b="1" i="0" u="none" strike="noStrike" cap="none">
              <a:solidFill>
                <a:srgbClr val="FFFFFF"/>
              </a:solidFill>
              <a:latin typeface="Arial"/>
              <a:ea typeface="Arial"/>
              <a:cs typeface="Arial"/>
              <a:sym typeface="Arial"/>
            </a:endParaRPr>
          </a:p>
        </p:txBody>
      </p:sp>
      <p:sp>
        <p:nvSpPr>
          <p:cNvPr id="1333" name="Google Shape;1333;g19a1d0a91a8_0_18"/>
          <p:cNvSpPr/>
          <p:nvPr/>
        </p:nvSpPr>
        <p:spPr>
          <a:xfrm>
            <a:off x="544526" y="2825274"/>
            <a:ext cx="2322600" cy="709800"/>
          </a:xfrm>
          <a:prstGeom prst="homePlate">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67" b="1" i="0" u="none" strike="noStrike" cap="none">
                <a:solidFill>
                  <a:srgbClr val="FFFFFF"/>
                </a:solidFill>
                <a:latin typeface="Arial"/>
                <a:ea typeface="Arial"/>
                <a:cs typeface="Arial"/>
                <a:sym typeface="Arial"/>
              </a:rPr>
              <a:t>Slette kontraktsbestilling</a:t>
            </a:r>
            <a:endParaRPr sz="1267" b="1" i="0" u="none" strike="noStrike" cap="none">
              <a:solidFill>
                <a:srgbClr val="FFFFFF"/>
              </a:solidFill>
              <a:latin typeface="Arial"/>
              <a:ea typeface="Arial"/>
              <a:cs typeface="Arial"/>
              <a:sym typeface="Arial"/>
            </a:endParaRPr>
          </a:p>
        </p:txBody>
      </p:sp>
      <p:sp>
        <p:nvSpPr>
          <p:cNvPr id="10" name="Google Shape;1343;g19a1d0a91a8_0_44">
            <a:extLst>
              <a:ext uri="{FF2B5EF4-FFF2-40B4-BE49-F238E27FC236}">
                <a16:creationId xmlns:a16="http://schemas.microsoft.com/office/drawing/2014/main" id="{AAE3B889-9A01-496B-89EA-45442215B438}"/>
              </a:ext>
            </a:extLst>
          </p:cNvPr>
          <p:cNvSpPr/>
          <p:nvPr/>
        </p:nvSpPr>
        <p:spPr>
          <a:xfrm>
            <a:off x="2514275" y="3603491"/>
            <a:ext cx="5688600" cy="6174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542925" lvl="0" indent="0" algn="l" rtl="0">
              <a:spcBef>
                <a:spcPts val="0"/>
              </a:spcBef>
              <a:spcAft>
                <a:spcPts val="0"/>
              </a:spcAft>
              <a:buSzPts val="1600"/>
              <a:buNone/>
            </a:pPr>
            <a:r>
              <a:rPr lang="no-NO" sz="1200">
                <a:solidFill>
                  <a:schemeClr val="dk1"/>
                </a:solidFill>
              </a:rPr>
              <a:t>Når man får en bestilling i retur må man trykke på «åpne oppgave» for å registrere endring. Dersom du dobbeltklikker på oppgaven får du ikke mulighet til å redigere den.</a:t>
            </a:r>
            <a:endParaRPr sz="1200"/>
          </a:p>
        </p:txBody>
      </p:sp>
      <p:sp>
        <p:nvSpPr>
          <p:cNvPr id="11" name="Google Shape;1344;g19a1d0a91a8_0_44">
            <a:extLst>
              <a:ext uri="{FF2B5EF4-FFF2-40B4-BE49-F238E27FC236}">
                <a16:creationId xmlns:a16="http://schemas.microsoft.com/office/drawing/2014/main" id="{9874EB7C-440D-49D5-9FE5-C47E99F9BA0E}"/>
              </a:ext>
            </a:extLst>
          </p:cNvPr>
          <p:cNvSpPr/>
          <p:nvPr/>
        </p:nvSpPr>
        <p:spPr>
          <a:xfrm>
            <a:off x="544525" y="3603496"/>
            <a:ext cx="2322600" cy="617400"/>
          </a:xfrm>
          <a:prstGeom prst="homePlate">
            <a:avLst>
              <a:gd name="adj" fmla="val 50000"/>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50" b="1">
                <a:solidFill>
                  <a:schemeClr val="lt1"/>
                </a:solidFill>
              </a:rPr>
              <a:t>Bestillinger i retur</a:t>
            </a:r>
            <a:endParaRPr sz="1250" b="1" i="0" u="none" strike="noStrike" cap="none">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g19a1d0a91a8_0_5"/>
          <p:cNvSpPr/>
          <p:nvPr/>
        </p:nvSpPr>
        <p:spPr>
          <a:xfrm>
            <a:off x="2094400" y="1561800"/>
            <a:ext cx="6184800" cy="1284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990574" marR="0" lvl="0" indent="0" algn="l" rtl="0">
              <a:lnSpc>
                <a:spcPct val="90000"/>
              </a:lnSpc>
              <a:spcBef>
                <a:spcPts val="0"/>
              </a:spcBef>
              <a:spcAft>
                <a:spcPts val="0"/>
              </a:spcAft>
              <a:buNone/>
            </a:pPr>
            <a:r>
              <a:rPr lang="no-NO" sz="1300" b="0" i="0" u="none" strike="noStrike" cap="none">
                <a:solidFill>
                  <a:srgbClr val="000000"/>
                </a:solidFill>
                <a:latin typeface="Arial"/>
                <a:ea typeface="Arial"/>
                <a:cs typeface="Arial"/>
                <a:sym typeface="Arial"/>
              </a:rPr>
              <a:t>Hvis du blir kontaktet og de sier at de får feilmeldingen «Det oppsto et problem med å sende passord, vennligst forsøk igjen» så skyldes dette vanligvis feil med telefonnummer. Enten er det lagt inn feil telefonnummer eller feil landkode. Dersom dette er feil må koordinator kontrakt rette opp feilen. Feilen meldes inn via </a:t>
            </a:r>
            <a:r>
              <a:rPr lang="no-NO" sz="1300" u="sng">
                <a:solidFill>
                  <a:schemeClr val="hlink"/>
                </a:solidFill>
                <a:hlinkClick r:id="rId3"/>
              </a:rPr>
              <a:t>NTNU Hjelp</a:t>
            </a:r>
            <a:r>
              <a:rPr lang="no-NO" sz="1300" b="0" i="0" u="none" strike="noStrike" cap="none">
                <a:solidFill>
                  <a:srgbClr val="000000"/>
                </a:solidFill>
                <a:latin typeface="Arial"/>
                <a:ea typeface="Arial"/>
                <a:cs typeface="Arial"/>
                <a:sym typeface="Arial"/>
              </a:rPr>
              <a:t>.</a:t>
            </a:r>
            <a:endParaRPr sz="1300" b="0" i="0" u="none" strike="noStrike" cap="none">
              <a:solidFill>
                <a:srgbClr val="000000"/>
              </a:solidFill>
              <a:latin typeface="Arial"/>
              <a:ea typeface="Arial"/>
              <a:cs typeface="Arial"/>
              <a:sym typeface="Arial"/>
            </a:endParaRPr>
          </a:p>
        </p:txBody>
      </p:sp>
      <p:sp>
        <p:nvSpPr>
          <p:cNvPr id="1353" name="Google Shape;1353;g19a1d0a91a8_0_5"/>
          <p:cNvSpPr/>
          <p:nvPr/>
        </p:nvSpPr>
        <p:spPr>
          <a:xfrm>
            <a:off x="544525" y="1561575"/>
            <a:ext cx="2329500" cy="1284300"/>
          </a:xfrm>
          <a:prstGeom prst="homePlate">
            <a:avLst>
              <a:gd name="adj" fmla="val 27904"/>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50" b="1" i="0" u="none" strike="noStrike" cap="none">
                <a:solidFill>
                  <a:srgbClr val="FFFFFF"/>
                </a:solidFill>
                <a:latin typeface="Arial"/>
                <a:ea typeface="Arial"/>
                <a:cs typeface="Arial"/>
                <a:sym typeface="Arial"/>
              </a:rPr>
              <a:t>Kontraktsinnehaver tar kontakt og sier at de ikke får tilsendt passord på SMS og dermed ikke klarer å signere kontrakten.</a:t>
            </a:r>
            <a:endParaRPr sz="1250" b="1" i="0" u="none" strike="noStrike" cap="none">
              <a:solidFill>
                <a:srgbClr val="FFFFFF"/>
              </a:solidFill>
              <a:latin typeface="Arial"/>
              <a:ea typeface="Arial"/>
              <a:cs typeface="Arial"/>
              <a:sym typeface="Arial"/>
            </a:endParaRPr>
          </a:p>
        </p:txBody>
      </p:sp>
      <p:sp>
        <p:nvSpPr>
          <p:cNvPr id="1354" name="Google Shape;1354;g19a1d0a91a8_0_5"/>
          <p:cNvSpPr txBox="1"/>
          <p:nvPr/>
        </p:nvSpPr>
        <p:spPr>
          <a:xfrm>
            <a:off x="212125" y="131700"/>
            <a:ext cx="7601100" cy="9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b-NO" sz="2700">
                <a:solidFill>
                  <a:schemeClr val="dk2"/>
                </a:solidFill>
              </a:rPr>
              <a:t>Kontraktsinnehaver fått utfordringer?</a:t>
            </a:r>
            <a:endParaRPr sz="2700">
              <a:solidFill>
                <a:schemeClr val="dk2"/>
              </a:solidFill>
            </a:endParaRPr>
          </a:p>
        </p:txBody>
      </p:sp>
      <p:sp>
        <p:nvSpPr>
          <p:cNvPr id="1355" name="Google Shape;1355;g19a1d0a91a8_0_5"/>
          <p:cNvSpPr/>
          <p:nvPr/>
        </p:nvSpPr>
        <p:spPr>
          <a:xfrm>
            <a:off x="2467000" y="2924150"/>
            <a:ext cx="5812200" cy="7950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628650" marR="0" lvl="0" indent="0" algn="l"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Det kan være lurt å bytte nettleser. Microsoft Edge, Firefox og Google Chrome skal fungere. Internet Explorer fungerer ikke.</a:t>
            </a:r>
            <a:endParaRPr sz="1100"/>
          </a:p>
        </p:txBody>
      </p:sp>
      <p:sp>
        <p:nvSpPr>
          <p:cNvPr id="1356" name="Google Shape;1356;g19a1d0a91a8_0_5"/>
          <p:cNvSpPr/>
          <p:nvPr/>
        </p:nvSpPr>
        <p:spPr>
          <a:xfrm>
            <a:off x="544524" y="2924156"/>
            <a:ext cx="2329500" cy="795000"/>
          </a:xfrm>
          <a:prstGeom prst="homePlate">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67" b="1" i="0" u="none" strike="noStrike" cap="none">
                <a:solidFill>
                  <a:srgbClr val="FFFFFF"/>
                </a:solidFill>
                <a:latin typeface="Arial"/>
                <a:ea typeface="Arial"/>
                <a:cs typeface="Arial"/>
                <a:sym typeface="Arial"/>
              </a:rPr>
              <a:t>Kontraktsinnehaver klarer ikke åpne kontrakten via lenken i e-posten</a:t>
            </a:r>
            <a:endParaRPr sz="1200"/>
          </a:p>
        </p:txBody>
      </p:sp>
      <p:sp>
        <p:nvSpPr>
          <p:cNvPr id="1357" name="Google Shape;1357;g19a1d0a91a8_0_5"/>
          <p:cNvSpPr/>
          <p:nvPr/>
        </p:nvSpPr>
        <p:spPr>
          <a:xfrm>
            <a:off x="2467000" y="3783071"/>
            <a:ext cx="5812200" cy="7950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609584" marR="0" lvl="0" indent="0" algn="l" rtl="0">
              <a:lnSpc>
                <a:spcPct val="90000"/>
              </a:lnSpc>
              <a:spcBef>
                <a:spcPts val="0"/>
              </a:spcBef>
              <a:spcAft>
                <a:spcPts val="0"/>
              </a:spcAft>
              <a:buNone/>
            </a:pPr>
            <a:r>
              <a:rPr lang="no-NO" sz="1300" b="0" i="0" u="none" strike="noStrike" cap="none">
                <a:solidFill>
                  <a:srgbClr val="000000"/>
                </a:solidFill>
                <a:latin typeface="Arial"/>
                <a:ea typeface="Arial"/>
                <a:cs typeface="Arial"/>
                <a:sym typeface="Arial"/>
              </a:rPr>
              <a:t>Dersom noen opplever problemer med å se kontrakten på engelsk skal man kunne endre språk øverst til høyre på kontraktssigneringssiden.</a:t>
            </a:r>
            <a:endParaRPr sz="1100"/>
          </a:p>
          <a:p>
            <a:pPr marL="609584" marR="0" lvl="0" indent="0" algn="l" rtl="0">
              <a:lnSpc>
                <a:spcPct val="100000"/>
              </a:lnSpc>
              <a:spcBef>
                <a:spcPts val="0"/>
              </a:spcBef>
              <a:spcAft>
                <a:spcPts val="0"/>
              </a:spcAft>
              <a:buNone/>
            </a:pPr>
            <a:endParaRPr sz="100" b="0" i="0" u="none" strike="noStrike" cap="none">
              <a:solidFill>
                <a:srgbClr val="000000"/>
              </a:solidFill>
              <a:latin typeface="Arial"/>
              <a:ea typeface="Arial"/>
              <a:cs typeface="Arial"/>
              <a:sym typeface="Arial"/>
            </a:endParaRPr>
          </a:p>
        </p:txBody>
      </p:sp>
      <p:sp>
        <p:nvSpPr>
          <p:cNvPr id="1358" name="Google Shape;1358;g19a1d0a91a8_0_5"/>
          <p:cNvSpPr/>
          <p:nvPr/>
        </p:nvSpPr>
        <p:spPr>
          <a:xfrm>
            <a:off x="544524" y="3783074"/>
            <a:ext cx="2329500" cy="795000"/>
          </a:xfrm>
          <a:prstGeom prst="homePlate">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67" b="1" i="0" u="none" strike="noStrike" cap="none">
                <a:solidFill>
                  <a:srgbClr val="FFFFFF"/>
                </a:solidFill>
                <a:latin typeface="Arial"/>
                <a:ea typeface="Arial"/>
                <a:cs typeface="Arial"/>
                <a:sym typeface="Arial"/>
              </a:rPr>
              <a:t>Signering av kontrakt på engelsk</a:t>
            </a:r>
            <a:endParaRPr sz="1267" b="1" i="0" u="none" strike="noStrike" cap="none">
              <a:solidFill>
                <a:srgbClr val="FFFFFF"/>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g1949dab35d1_0_387"/>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Hvilket hjelpemateriale har dere tilgjengelig?</a:t>
            </a:r>
            <a:endParaRPr b="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g1949dab35d1_0_177"/>
          <p:cNvSpPr/>
          <p:nvPr/>
        </p:nvSpPr>
        <p:spPr>
          <a:xfrm>
            <a:off x="4468850" y="1379825"/>
            <a:ext cx="3401100" cy="33744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g1949dab35d1_0_177"/>
          <p:cNvSpPr/>
          <p:nvPr/>
        </p:nvSpPr>
        <p:spPr>
          <a:xfrm>
            <a:off x="696950" y="1379825"/>
            <a:ext cx="3401100" cy="33744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g1949dab35d1_0_177"/>
          <p:cNvSpPr txBox="1"/>
          <p:nvPr/>
        </p:nvSpPr>
        <p:spPr>
          <a:xfrm>
            <a:off x="212125" y="390900"/>
            <a:ext cx="7290000" cy="7635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700"/>
              <a:buFont typeface="Arial"/>
              <a:buNone/>
            </a:pPr>
            <a:r>
              <a:rPr lang="no-NO" sz="2700" b="0" i="0" u="none" strike="noStrike" cap="none">
                <a:solidFill>
                  <a:srgbClr val="014693"/>
                </a:solidFill>
                <a:latin typeface="Arial"/>
                <a:ea typeface="Arial"/>
                <a:cs typeface="Arial"/>
                <a:sym typeface="Arial"/>
              </a:rPr>
              <a:t>Tilgjengelig opplæringsmateriale</a:t>
            </a:r>
            <a:endParaRPr sz="2700" b="0" i="0" u="none" strike="noStrike" cap="none">
              <a:solidFill>
                <a:srgbClr val="014693"/>
              </a:solidFill>
              <a:latin typeface="Arial"/>
              <a:ea typeface="Arial"/>
              <a:cs typeface="Arial"/>
              <a:sym typeface="Arial"/>
            </a:endParaRPr>
          </a:p>
        </p:txBody>
      </p:sp>
      <p:pic>
        <p:nvPicPr>
          <p:cNvPr id="1373" name="Google Shape;1373;g1949dab35d1_0_177"/>
          <p:cNvPicPr preferRelativeResize="0"/>
          <p:nvPr/>
        </p:nvPicPr>
        <p:blipFill rotWithShape="1">
          <a:blip r:embed="rId3">
            <a:alphaModFix/>
          </a:blip>
          <a:srcRect/>
          <a:stretch/>
        </p:blipFill>
        <p:spPr>
          <a:xfrm>
            <a:off x="1122166" y="1517525"/>
            <a:ext cx="2668651" cy="1873675"/>
          </a:xfrm>
          <a:prstGeom prst="rect">
            <a:avLst/>
          </a:prstGeom>
          <a:noFill/>
          <a:ln>
            <a:noFill/>
          </a:ln>
          <a:effectLst>
            <a:outerShdw blurRad="57150" dist="19050" dir="5400000" algn="bl" rotWithShape="0">
              <a:srgbClr val="000000">
                <a:alpha val="49800"/>
              </a:srgbClr>
            </a:outerShdw>
          </a:effectLst>
        </p:spPr>
      </p:pic>
      <p:sp>
        <p:nvSpPr>
          <p:cNvPr id="1374" name="Google Shape;1374;g1949dab35d1_0_177"/>
          <p:cNvSpPr txBox="1"/>
          <p:nvPr/>
        </p:nvSpPr>
        <p:spPr>
          <a:xfrm>
            <a:off x="971330" y="3472630"/>
            <a:ext cx="29703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
              <a:buFont typeface="Arial"/>
              <a:buNone/>
            </a:pPr>
            <a:r>
              <a:rPr lang="no-NO" sz="1300" b="0" i="0" u="sng" strike="noStrike" cap="none">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DFØ landingsside Tilsetting og arbeidskontrakt (ToA)</a:t>
            </a:r>
            <a:endParaRPr sz="200" b="0" i="0" u="none" strike="noStrike" cap="none">
              <a:solidFill>
                <a:schemeClr val="dk2"/>
              </a:solidFill>
              <a:latin typeface="Poppins"/>
              <a:ea typeface="Poppins"/>
              <a:cs typeface="Poppins"/>
              <a:sym typeface="Poppins"/>
            </a:endParaRPr>
          </a:p>
        </p:txBody>
      </p:sp>
      <p:sp>
        <p:nvSpPr>
          <p:cNvPr id="1375" name="Google Shape;1375;g1949dab35d1_0_177"/>
          <p:cNvSpPr txBox="1"/>
          <p:nvPr/>
        </p:nvSpPr>
        <p:spPr>
          <a:xfrm>
            <a:off x="971330" y="4015330"/>
            <a:ext cx="29703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
              <a:buFont typeface="Arial"/>
              <a:buNone/>
            </a:pPr>
            <a:r>
              <a:rPr lang="no-NO" sz="1200" b="0" i="0" u="none" strike="noStrike" cap="none">
                <a:solidFill>
                  <a:srgbClr val="000000"/>
                </a:solidFill>
                <a:latin typeface="Arial"/>
                <a:ea typeface="Arial"/>
                <a:cs typeface="Arial"/>
                <a:sym typeface="Arial"/>
              </a:rPr>
              <a:t>Nettside hvor du finner veiledning til hvordan du bruker DFØs digitale løsning for tilsetting og arbeidskontrakt</a:t>
            </a:r>
            <a:endParaRPr sz="100" b="0" i="0" u="none" strike="noStrike" cap="none">
              <a:solidFill>
                <a:srgbClr val="000000"/>
              </a:solidFill>
              <a:latin typeface="Poppins"/>
              <a:ea typeface="Poppins"/>
              <a:cs typeface="Poppins"/>
              <a:sym typeface="Poppins"/>
            </a:endParaRPr>
          </a:p>
        </p:txBody>
      </p:sp>
      <p:pic>
        <p:nvPicPr>
          <p:cNvPr id="1376" name="Google Shape;1376;g1949dab35d1_0_177"/>
          <p:cNvPicPr preferRelativeResize="0"/>
          <p:nvPr/>
        </p:nvPicPr>
        <p:blipFill rotWithShape="1">
          <a:blip r:embed="rId5">
            <a:alphaModFix/>
          </a:blip>
          <a:srcRect/>
          <a:stretch/>
        </p:blipFill>
        <p:spPr>
          <a:xfrm>
            <a:off x="4854171" y="1500817"/>
            <a:ext cx="2668649" cy="1907077"/>
          </a:xfrm>
          <a:prstGeom prst="rect">
            <a:avLst/>
          </a:prstGeom>
          <a:noFill/>
          <a:ln>
            <a:noFill/>
          </a:ln>
          <a:effectLst>
            <a:outerShdw blurRad="57150" dist="19050" dir="5400000" algn="bl" rotWithShape="0">
              <a:srgbClr val="000000">
                <a:alpha val="49800"/>
              </a:srgbClr>
            </a:outerShdw>
          </a:effectLst>
        </p:spPr>
      </p:pic>
      <p:sp>
        <p:nvSpPr>
          <p:cNvPr id="1377" name="Google Shape;1377;g1949dab35d1_0_177"/>
          <p:cNvSpPr txBox="1"/>
          <p:nvPr/>
        </p:nvSpPr>
        <p:spPr>
          <a:xfrm>
            <a:off x="4703338" y="3472630"/>
            <a:ext cx="29703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
              <a:buFont typeface="Arial"/>
              <a:buNone/>
            </a:pPr>
            <a:r>
              <a:rPr lang="no-NO" sz="1300" b="0"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NTNU landingsside Tilsetting og arbeidskontrakt (ToA)</a:t>
            </a:r>
            <a:endParaRPr sz="200" b="0" i="0" u="none" strike="noStrike" cap="none">
              <a:solidFill>
                <a:schemeClr val="dk2"/>
              </a:solidFill>
              <a:latin typeface="Poppins"/>
              <a:ea typeface="Poppins"/>
              <a:cs typeface="Poppins"/>
              <a:sym typeface="Poppins"/>
            </a:endParaRPr>
          </a:p>
        </p:txBody>
      </p:sp>
      <p:sp>
        <p:nvSpPr>
          <p:cNvPr id="1378" name="Google Shape;1378;g1949dab35d1_0_177"/>
          <p:cNvSpPr txBox="1"/>
          <p:nvPr/>
        </p:nvSpPr>
        <p:spPr>
          <a:xfrm>
            <a:off x="4703338" y="4015330"/>
            <a:ext cx="29703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
              <a:buFont typeface="Arial"/>
              <a:buNone/>
            </a:pPr>
            <a:r>
              <a:rPr lang="no-NO" sz="1200" b="0" i="0" u="none" strike="noStrike" cap="none">
                <a:solidFill>
                  <a:srgbClr val="000000"/>
                </a:solidFill>
                <a:latin typeface="Arial"/>
                <a:ea typeface="Arial"/>
                <a:cs typeface="Arial"/>
                <a:sym typeface="Arial"/>
              </a:rPr>
              <a:t>Nettside hvor du finner hvem som har hvilket ansvar når en time-, måneds- eller oppdragskontrakt inngås på NTNU</a:t>
            </a:r>
            <a:endParaRPr sz="100" b="0" i="0" u="none" strike="noStrike" cap="none">
              <a:solidFill>
                <a:srgbClr val="000000"/>
              </a:solidFill>
              <a:latin typeface="Poppins"/>
              <a:ea typeface="Poppins"/>
              <a:cs typeface="Poppins"/>
              <a:sym typeface="Poppi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pic>
        <p:nvPicPr>
          <p:cNvPr id="1384" name="Google Shape;1384;g1949dab35d1_0_190"/>
          <p:cNvPicPr preferRelativeResize="0"/>
          <p:nvPr/>
        </p:nvPicPr>
        <p:blipFill rotWithShape="1">
          <a:blip r:embed="rId3">
            <a:alphaModFix/>
          </a:blip>
          <a:srcRect/>
          <a:stretch/>
        </p:blipFill>
        <p:spPr>
          <a:xfrm>
            <a:off x="5251687" y="2219081"/>
            <a:ext cx="1382335" cy="976272"/>
          </a:xfrm>
          <a:prstGeom prst="rect">
            <a:avLst/>
          </a:prstGeom>
          <a:noFill/>
          <a:ln>
            <a:noFill/>
          </a:ln>
          <a:effectLst>
            <a:outerShdw blurRad="57150" dist="19050" dir="5400000" algn="bl" rotWithShape="0">
              <a:srgbClr val="000000">
                <a:alpha val="49410"/>
              </a:srgbClr>
            </a:outerShdw>
          </a:effectLst>
        </p:spPr>
      </p:pic>
      <p:pic>
        <p:nvPicPr>
          <p:cNvPr id="1385" name="Google Shape;1385;g1949dab35d1_0_190"/>
          <p:cNvPicPr preferRelativeResize="0"/>
          <p:nvPr/>
        </p:nvPicPr>
        <p:blipFill rotWithShape="1">
          <a:blip r:embed="rId4">
            <a:alphaModFix/>
          </a:blip>
          <a:srcRect/>
          <a:stretch/>
        </p:blipFill>
        <p:spPr>
          <a:xfrm>
            <a:off x="574835" y="2076233"/>
            <a:ext cx="1781139" cy="1113848"/>
          </a:xfrm>
          <a:prstGeom prst="rect">
            <a:avLst/>
          </a:prstGeom>
          <a:noFill/>
          <a:ln>
            <a:noFill/>
          </a:ln>
          <a:effectLst>
            <a:outerShdw blurRad="57150" dist="19050" dir="5400000" algn="bl" rotWithShape="0">
              <a:srgbClr val="000000">
                <a:alpha val="49410"/>
              </a:srgbClr>
            </a:outerShdw>
          </a:effectLst>
        </p:spPr>
      </p:pic>
      <p:pic>
        <p:nvPicPr>
          <p:cNvPr id="1386" name="Google Shape;1386;g1949dab35d1_0_190"/>
          <p:cNvPicPr preferRelativeResize="0"/>
          <p:nvPr/>
        </p:nvPicPr>
        <p:blipFill rotWithShape="1">
          <a:blip r:embed="rId5">
            <a:alphaModFix/>
          </a:blip>
          <a:srcRect/>
          <a:stretch/>
        </p:blipFill>
        <p:spPr>
          <a:xfrm>
            <a:off x="4881369" y="2040233"/>
            <a:ext cx="1479665" cy="1045943"/>
          </a:xfrm>
          <a:prstGeom prst="rect">
            <a:avLst/>
          </a:prstGeom>
          <a:noFill/>
          <a:ln>
            <a:noFill/>
          </a:ln>
          <a:effectLst>
            <a:outerShdw blurRad="57150" dist="19050" dir="5400000" algn="bl" rotWithShape="0">
              <a:srgbClr val="000000">
                <a:alpha val="49410"/>
              </a:srgbClr>
            </a:outerShdw>
          </a:effectLst>
        </p:spPr>
      </p:pic>
      <p:pic>
        <p:nvPicPr>
          <p:cNvPr id="1387" name="Google Shape;1387;g1949dab35d1_0_190"/>
          <p:cNvPicPr preferRelativeResize="0"/>
          <p:nvPr/>
        </p:nvPicPr>
        <p:blipFill rotWithShape="1">
          <a:blip r:embed="rId6">
            <a:alphaModFix/>
          </a:blip>
          <a:srcRect/>
          <a:stretch/>
        </p:blipFill>
        <p:spPr>
          <a:xfrm>
            <a:off x="2600747" y="2058634"/>
            <a:ext cx="1908582" cy="1134854"/>
          </a:xfrm>
          <a:prstGeom prst="rect">
            <a:avLst/>
          </a:prstGeom>
          <a:noFill/>
          <a:ln>
            <a:noFill/>
          </a:ln>
          <a:effectLst>
            <a:outerShdw blurRad="57150" dist="19050" dir="5400000" algn="bl" rotWithShape="0">
              <a:srgbClr val="000000">
                <a:alpha val="49410"/>
              </a:srgbClr>
            </a:outerShdw>
          </a:effectLst>
        </p:spPr>
      </p:pic>
      <p:pic>
        <p:nvPicPr>
          <p:cNvPr id="1388" name="Google Shape;1388;g1949dab35d1_0_190"/>
          <p:cNvPicPr preferRelativeResize="0"/>
          <p:nvPr/>
        </p:nvPicPr>
        <p:blipFill rotWithShape="1">
          <a:blip r:embed="rId7">
            <a:alphaModFix/>
          </a:blip>
          <a:srcRect/>
          <a:stretch/>
        </p:blipFill>
        <p:spPr>
          <a:xfrm>
            <a:off x="7401306" y="2103152"/>
            <a:ext cx="821753" cy="1162140"/>
          </a:xfrm>
          <a:prstGeom prst="rect">
            <a:avLst/>
          </a:prstGeom>
          <a:noFill/>
          <a:ln>
            <a:noFill/>
          </a:ln>
          <a:effectLst>
            <a:outerShdw blurRad="57150" dist="19050" dir="5400000" algn="bl" rotWithShape="0">
              <a:srgbClr val="000000">
                <a:alpha val="49410"/>
              </a:srgbClr>
            </a:outerShdw>
          </a:effectLst>
        </p:spPr>
      </p:pic>
      <p:sp>
        <p:nvSpPr>
          <p:cNvPr id="1389" name="Google Shape;1389;g1949dab35d1_0_190"/>
          <p:cNvSpPr txBox="1"/>
          <p:nvPr/>
        </p:nvSpPr>
        <p:spPr>
          <a:xfrm>
            <a:off x="539651" y="3409296"/>
            <a:ext cx="1851600" cy="96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no-NO" sz="1400" b="0" i="0" u="sng" strike="noStrike" cap="none">
                <a:solidFill>
                  <a:srgbClr val="0563C1"/>
                </a:solidFill>
                <a:latin typeface="Arial"/>
                <a:ea typeface="Arial"/>
                <a:cs typeface="Arial"/>
                <a:sym typeface="Arial"/>
                <a:hlinkClick r:id="rId8">
                  <a:extLst>
                    <a:ext uri="{A12FA001-AC4F-418D-AE19-62706E023703}">
                      <ahyp:hlinkClr xmlns:ahyp="http://schemas.microsoft.com/office/drawing/2018/hyperlinkcolor" val="tx"/>
                    </a:ext>
                  </a:extLst>
                </a:hlinkClick>
              </a:rPr>
              <a:t>Brukerveiledning fra DFØ på Bestilling av arbeidskontrakt</a:t>
            </a:r>
            <a:endParaRPr sz="1400" b="0" i="0" u="sng" strike="noStrike" cap="none">
              <a:solidFill>
                <a:srgbClr val="0563C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
              <a:buFont typeface="Arial"/>
              <a:buNone/>
            </a:pPr>
            <a:endParaRPr sz="100" b="0" i="0" u="none" strike="noStrike" cap="none">
              <a:solidFill>
                <a:srgbClr val="000000"/>
              </a:solidFill>
              <a:latin typeface="Poppins"/>
              <a:ea typeface="Poppins"/>
              <a:cs typeface="Poppins"/>
              <a:sym typeface="Poppins"/>
            </a:endParaRPr>
          </a:p>
        </p:txBody>
      </p:sp>
      <p:sp>
        <p:nvSpPr>
          <p:cNvPr id="1390" name="Google Shape;1390;g1949dab35d1_0_190"/>
          <p:cNvSpPr txBox="1"/>
          <p:nvPr/>
        </p:nvSpPr>
        <p:spPr>
          <a:xfrm>
            <a:off x="2646553" y="3409295"/>
            <a:ext cx="1816800" cy="96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no-NO" u="sng">
                <a:solidFill>
                  <a:srgbClr val="0563C1"/>
                </a:solidFill>
                <a:hlinkClick r:id="rId9">
                  <a:extLst>
                    <a:ext uri="{A12FA001-AC4F-418D-AE19-62706E023703}">
                      <ahyp:hlinkClr xmlns:ahyp="http://schemas.microsoft.com/office/drawing/2018/hyperlinkcolor" val="tx"/>
                    </a:ext>
                  </a:extLst>
                </a:hlinkClick>
              </a:rPr>
              <a:t>E-læringskurs via NTNU sine opplæringssider</a:t>
            </a:r>
            <a:endParaRPr sz="1400" b="0" i="0" u="none" strike="noStrike" cap="none">
              <a:solidFill>
                <a:srgbClr val="0563C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
              <a:buFont typeface="Arial"/>
              <a:buNone/>
            </a:pPr>
            <a:endParaRPr sz="100" b="0" i="0" u="none" strike="noStrike" cap="none">
              <a:solidFill>
                <a:srgbClr val="0563C1"/>
              </a:solidFill>
              <a:latin typeface="Poppins"/>
              <a:ea typeface="Poppins"/>
              <a:cs typeface="Poppins"/>
              <a:sym typeface="Poppins"/>
            </a:endParaRPr>
          </a:p>
        </p:txBody>
      </p:sp>
      <p:sp>
        <p:nvSpPr>
          <p:cNvPr id="1391" name="Google Shape;1391;g1949dab35d1_0_190"/>
          <p:cNvSpPr txBox="1"/>
          <p:nvPr/>
        </p:nvSpPr>
        <p:spPr>
          <a:xfrm>
            <a:off x="7015578" y="3416796"/>
            <a:ext cx="1593300" cy="96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no-NO" sz="1400" b="0" i="0" u="sng" strike="noStrike" cap="none">
                <a:solidFill>
                  <a:srgbClr val="0563C1"/>
                </a:solidFill>
                <a:latin typeface="Arial"/>
                <a:ea typeface="Arial"/>
                <a:cs typeface="Arial"/>
                <a:sym typeface="Arial"/>
                <a:hlinkClick r:id="rId10">
                  <a:extLst>
                    <a:ext uri="{A12FA001-AC4F-418D-AE19-62706E023703}">
                      <ahyp:hlinkClr xmlns:ahyp="http://schemas.microsoft.com/office/drawing/2018/hyperlinkcolor" val="tx"/>
                    </a:ext>
                  </a:extLst>
                </a:hlinkClick>
              </a:rPr>
              <a:t>Intern veiledning for behovshaver kontrakt</a:t>
            </a:r>
            <a:endParaRPr sz="1400" b="0" i="0" u="none" strike="noStrike" cap="none">
              <a:solidFill>
                <a:srgbClr val="0563C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
              <a:buFont typeface="Arial"/>
              <a:buNone/>
            </a:pPr>
            <a:endParaRPr sz="100" b="0" i="0" u="none" strike="noStrike" cap="none">
              <a:solidFill>
                <a:srgbClr val="000000"/>
              </a:solidFill>
              <a:latin typeface="Poppins"/>
              <a:ea typeface="Poppins"/>
              <a:cs typeface="Poppins"/>
              <a:sym typeface="Poppins"/>
            </a:endParaRPr>
          </a:p>
        </p:txBody>
      </p:sp>
      <p:sp>
        <p:nvSpPr>
          <p:cNvPr id="1392" name="Google Shape;1392;g1949dab35d1_0_190"/>
          <p:cNvSpPr txBox="1"/>
          <p:nvPr/>
        </p:nvSpPr>
        <p:spPr>
          <a:xfrm>
            <a:off x="4942944" y="3409295"/>
            <a:ext cx="1593300" cy="648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no-NO" sz="1400" b="0" i="0" u="none" strike="noStrike" cap="none">
                <a:solidFill>
                  <a:srgbClr val="000000"/>
                </a:solidFill>
                <a:latin typeface="Arial"/>
                <a:ea typeface="Arial"/>
                <a:cs typeface="Arial"/>
                <a:sym typeface="Arial"/>
              </a:rPr>
              <a:t>BOTT rutiner:</a:t>
            </a:r>
            <a:br>
              <a:rPr lang="no-NO" sz="1400" b="0" i="0" u="none" strike="noStrike" cap="none">
                <a:solidFill>
                  <a:srgbClr val="000000"/>
                </a:solidFill>
                <a:latin typeface="Arial"/>
                <a:ea typeface="Arial"/>
                <a:cs typeface="Arial"/>
                <a:sym typeface="Arial"/>
              </a:rPr>
            </a:br>
            <a:r>
              <a:rPr lang="no-NO" sz="1400" b="0" i="0" u="sng" strike="noStrike" cap="none">
                <a:solidFill>
                  <a:srgbClr val="0563C1"/>
                </a:solidFill>
                <a:latin typeface="Arial"/>
                <a:ea typeface="Arial"/>
                <a:cs typeface="Arial"/>
                <a:sym typeface="Arial"/>
                <a:hlinkClick r:id="rId11">
                  <a:extLst>
                    <a:ext uri="{A12FA001-AC4F-418D-AE19-62706E023703}">
                      <ahyp:hlinkClr xmlns:ahyp="http://schemas.microsoft.com/office/drawing/2018/hyperlinkcolor" val="tx"/>
                    </a:ext>
                  </a:extLst>
                </a:hlinkClick>
              </a:rPr>
              <a:t>Opprette kontrakt</a:t>
            </a:r>
            <a:endParaRPr sz="100" b="0" i="0" u="none" strike="noStrike" cap="none">
              <a:solidFill>
                <a:srgbClr val="000000"/>
              </a:solidFill>
              <a:latin typeface="Poppins"/>
              <a:ea typeface="Poppins"/>
              <a:cs typeface="Poppins"/>
              <a:sym typeface="Poppins"/>
            </a:endParaRPr>
          </a:p>
        </p:txBody>
      </p:sp>
      <p:sp>
        <p:nvSpPr>
          <p:cNvPr id="1393" name="Google Shape;1393;g1949dab35d1_0_190"/>
          <p:cNvSpPr txBox="1"/>
          <p:nvPr/>
        </p:nvSpPr>
        <p:spPr>
          <a:xfrm>
            <a:off x="212125" y="390900"/>
            <a:ext cx="7290000" cy="7635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700"/>
              <a:buFont typeface="Arial"/>
              <a:buNone/>
            </a:pPr>
            <a:r>
              <a:rPr lang="no-NO" sz="2700" b="0" i="0" u="none" strike="noStrike" cap="none">
                <a:solidFill>
                  <a:srgbClr val="014693"/>
                </a:solidFill>
                <a:latin typeface="Arial"/>
                <a:ea typeface="Arial"/>
                <a:cs typeface="Arial"/>
                <a:sym typeface="Arial"/>
              </a:rPr>
              <a:t>Tilgjengelig opplæringsmateriale</a:t>
            </a:r>
            <a:endParaRPr sz="2700" b="0" i="0" u="none" strike="noStrike" cap="none">
              <a:solidFill>
                <a:srgbClr val="014693"/>
              </a:solidFill>
              <a:latin typeface="Arial"/>
              <a:ea typeface="Arial"/>
              <a:cs typeface="Arial"/>
              <a:sym typeface="Arial"/>
            </a:endParaRPr>
          </a:p>
        </p:txBody>
      </p:sp>
      <p:pic>
        <p:nvPicPr>
          <p:cNvPr id="1394" name="Google Shape;1394;g1949dab35d1_0_190"/>
          <p:cNvPicPr preferRelativeResize="0"/>
          <p:nvPr/>
        </p:nvPicPr>
        <p:blipFill>
          <a:blip r:embed="rId12">
            <a:alphaModFix/>
          </a:blip>
          <a:stretch>
            <a:fillRect/>
          </a:stretch>
        </p:blipFill>
        <p:spPr>
          <a:xfrm>
            <a:off x="7221550" y="1990525"/>
            <a:ext cx="821725" cy="116245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p:nvPr/>
        </p:nvSpPr>
        <p:spPr>
          <a:xfrm>
            <a:off x="954875" y="3786831"/>
            <a:ext cx="6276900" cy="676500"/>
          </a:xfrm>
          <a:prstGeom prst="rect">
            <a:avLst/>
          </a:prstGeom>
          <a:noFill/>
          <a:ln w="9525" cap="flat" cmpd="sng">
            <a:solidFill>
              <a:srgbClr val="EC7D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90" name="Google Shape;190;p10"/>
          <p:cNvSpPr/>
          <p:nvPr/>
        </p:nvSpPr>
        <p:spPr>
          <a:xfrm>
            <a:off x="440500" y="2674650"/>
            <a:ext cx="837300" cy="831000"/>
          </a:xfrm>
          <a:prstGeom prst="rect">
            <a:avLst/>
          </a:pr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0"/>
          <p:cNvSpPr/>
          <p:nvPr/>
        </p:nvSpPr>
        <p:spPr>
          <a:xfrm>
            <a:off x="440500" y="1672650"/>
            <a:ext cx="837300" cy="831000"/>
          </a:xfrm>
          <a:prstGeom prst="rect">
            <a:avLst/>
          </a:pr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0"/>
          <p:cNvSpPr/>
          <p:nvPr/>
        </p:nvSpPr>
        <p:spPr>
          <a:xfrm>
            <a:off x="1259300" y="2667675"/>
            <a:ext cx="6834600" cy="846000"/>
          </a:xfrm>
          <a:prstGeom prst="rect">
            <a:avLst/>
          </a:prstGeom>
          <a:solidFill>
            <a:srgbClr val="B6C8E9">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o-NO" sz="1600" b="0" i="0" u="none" strike="noStrike" cap="none">
                <a:solidFill>
                  <a:schemeClr val="dk1"/>
                </a:solidFill>
                <a:latin typeface="Arial"/>
                <a:ea typeface="Arial"/>
                <a:cs typeface="Arial"/>
                <a:sym typeface="Arial"/>
              </a:rPr>
              <a:t>Alle avtaler godkjennes med en ramme av kostnadsgodkjenner før oppstart. Det betyr at beløp for oppdrag og timer må estimeres før inngåelse av avtalen. </a:t>
            </a:r>
            <a:endParaRPr sz="1600" b="0" i="0" u="none" strike="noStrike" cap="none">
              <a:solidFill>
                <a:srgbClr val="000000"/>
              </a:solidFill>
              <a:latin typeface="Arial"/>
              <a:ea typeface="Arial"/>
              <a:cs typeface="Arial"/>
              <a:sym typeface="Arial"/>
            </a:endParaRPr>
          </a:p>
        </p:txBody>
      </p:sp>
      <p:sp>
        <p:nvSpPr>
          <p:cNvPr id="193" name="Google Shape;193;p10"/>
          <p:cNvSpPr/>
          <p:nvPr/>
        </p:nvSpPr>
        <p:spPr>
          <a:xfrm>
            <a:off x="1259298" y="1664725"/>
            <a:ext cx="6834600" cy="846000"/>
          </a:xfrm>
          <a:prstGeom prst="rect">
            <a:avLst/>
          </a:prstGeom>
          <a:solidFill>
            <a:srgbClr val="B6C8E9">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o-NO" sz="1600" b="0" i="0" u="none" strike="noStrike" cap="none">
                <a:solidFill>
                  <a:schemeClr val="dk1"/>
                </a:solidFill>
                <a:latin typeface="Arial"/>
                <a:ea typeface="Arial"/>
                <a:cs typeface="Arial"/>
                <a:sym typeface="Arial"/>
              </a:rPr>
              <a:t>Avtaler skal inngås før oppdrag og timearbeid utføres. Det gjelder også i dag, men vil være ekstra viktig i nytt system for å få utbetalt riktig lønn til riktig tid.  </a:t>
            </a:r>
            <a:endParaRPr sz="1600" b="0" i="0" u="none" strike="noStrike" cap="none">
              <a:solidFill>
                <a:srgbClr val="000000"/>
              </a:solidFill>
              <a:latin typeface="Arial"/>
              <a:ea typeface="Arial"/>
              <a:cs typeface="Arial"/>
              <a:sym typeface="Arial"/>
            </a:endParaRPr>
          </a:p>
        </p:txBody>
      </p:sp>
      <p:sp>
        <p:nvSpPr>
          <p:cNvPr id="194" name="Google Shape;194;p10"/>
          <p:cNvSpPr/>
          <p:nvPr/>
        </p:nvSpPr>
        <p:spPr>
          <a:xfrm>
            <a:off x="1765301" y="3786825"/>
            <a:ext cx="5466300" cy="676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chemeClr val="dk1"/>
                </a:solidFill>
                <a:latin typeface="Arial"/>
                <a:ea typeface="Arial"/>
                <a:cs typeface="Arial"/>
                <a:sym typeface="Arial"/>
              </a:rPr>
              <a:t>God datakvalitet er kritisk. Feil informasjon kan føre til at kontrakter ikke mottas eller at utbetaling kommer til feil tid, eller ikke i det hele tatt.</a:t>
            </a:r>
            <a:endParaRPr sz="1200" b="0" i="0" u="none" strike="noStrike" cap="none">
              <a:solidFill>
                <a:srgbClr val="000000"/>
              </a:solidFill>
              <a:latin typeface="Arial"/>
              <a:ea typeface="Arial"/>
              <a:cs typeface="Arial"/>
              <a:sym typeface="Arial"/>
            </a:endParaRPr>
          </a:p>
        </p:txBody>
      </p:sp>
      <p:sp>
        <p:nvSpPr>
          <p:cNvPr id="195" name="Google Shape;195;p10"/>
          <p:cNvSpPr/>
          <p:nvPr/>
        </p:nvSpPr>
        <p:spPr>
          <a:xfrm>
            <a:off x="1088090" y="3874548"/>
            <a:ext cx="500400" cy="500400"/>
          </a:xfrm>
          <a:prstGeom prst="mathMultiply">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96" name="Google Shape;196;p10"/>
          <p:cNvSpPr txBox="1"/>
          <p:nvPr/>
        </p:nvSpPr>
        <p:spPr>
          <a:xfrm>
            <a:off x="212375" y="298350"/>
            <a:ext cx="8371500" cy="587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000"/>
              <a:buFont typeface="Arial"/>
              <a:buNone/>
            </a:pPr>
            <a:r>
              <a:rPr lang="no-NO" sz="2700" b="0" i="0" u="none" strike="noStrike" cap="none">
                <a:solidFill>
                  <a:schemeClr val="dk2"/>
                </a:solidFill>
                <a:latin typeface="Arial"/>
                <a:ea typeface="Arial"/>
                <a:cs typeface="Arial"/>
                <a:sym typeface="Arial"/>
              </a:rPr>
              <a:t>Hovedendringer fra dagens prosess</a:t>
            </a:r>
            <a:endParaRPr sz="2700" b="0" i="0" u="none" strike="noStrike" cap="none">
              <a:solidFill>
                <a:schemeClr val="dk2"/>
              </a:solidFill>
              <a:latin typeface="Arial"/>
              <a:ea typeface="Arial"/>
              <a:cs typeface="Arial"/>
              <a:sym typeface="Arial"/>
            </a:endParaRPr>
          </a:p>
        </p:txBody>
      </p:sp>
      <p:sp>
        <p:nvSpPr>
          <p:cNvPr id="197" name="Google Shape;197;p10"/>
          <p:cNvSpPr/>
          <p:nvPr/>
        </p:nvSpPr>
        <p:spPr>
          <a:xfrm>
            <a:off x="608950" y="1851200"/>
            <a:ext cx="500408" cy="500316"/>
          </a:xfrm>
          <a:custGeom>
            <a:avLst/>
            <a:gdLst/>
            <a:ahLst/>
            <a:cxnLst/>
            <a:rect l="l" t="t" r="r" b="b"/>
            <a:pathLst>
              <a:path w="6709" h="6708" extrusionOk="0">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dk2"/>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nvGrpSpPr>
          <p:cNvPr id="198" name="Google Shape;198;p10"/>
          <p:cNvGrpSpPr/>
          <p:nvPr/>
        </p:nvGrpSpPr>
        <p:grpSpPr>
          <a:xfrm>
            <a:off x="608949" y="2817794"/>
            <a:ext cx="500405" cy="502752"/>
            <a:chOff x="496085" y="618207"/>
            <a:chExt cx="211686" cy="212688"/>
          </a:xfrm>
        </p:grpSpPr>
        <p:sp>
          <p:nvSpPr>
            <p:cNvPr id="199" name="Google Shape;199;p10"/>
            <p:cNvSpPr/>
            <p:nvPr/>
          </p:nvSpPr>
          <p:spPr>
            <a:xfrm>
              <a:off x="496085" y="618207"/>
              <a:ext cx="211686" cy="212688"/>
            </a:xfrm>
            <a:custGeom>
              <a:avLst/>
              <a:gdLst/>
              <a:ahLst/>
              <a:cxnLst/>
              <a:rect l="l" t="t" r="r" b="b"/>
              <a:pathLst>
                <a:path w="634" h="635" extrusionOk="0">
                  <a:moveTo>
                    <a:pt x="0" y="0"/>
                  </a:moveTo>
                  <a:lnTo>
                    <a:pt x="0" y="635"/>
                  </a:lnTo>
                  <a:lnTo>
                    <a:pt x="634" y="635"/>
                  </a:lnTo>
                  <a:lnTo>
                    <a:pt x="634" y="0"/>
                  </a:lnTo>
                  <a:lnTo>
                    <a:pt x="0" y="0"/>
                  </a:lnTo>
                  <a:close/>
                  <a:moveTo>
                    <a:pt x="607" y="607"/>
                  </a:moveTo>
                  <a:lnTo>
                    <a:pt x="27" y="607"/>
                  </a:lnTo>
                  <a:lnTo>
                    <a:pt x="27" y="28"/>
                  </a:lnTo>
                  <a:lnTo>
                    <a:pt x="607" y="28"/>
                  </a:lnTo>
                  <a:lnTo>
                    <a:pt x="607" y="607"/>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0" name="Google Shape;200;p10"/>
            <p:cNvSpPr/>
            <p:nvPr/>
          </p:nvSpPr>
          <p:spPr>
            <a:xfrm>
              <a:off x="522170" y="646298"/>
              <a:ext cx="159517" cy="65211"/>
            </a:xfrm>
            <a:custGeom>
              <a:avLst/>
              <a:gdLst/>
              <a:ahLst/>
              <a:cxnLst/>
              <a:rect l="l" t="t" r="r" b="b"/>
              <a:pathLst>
                <a:path w="478" h="194" extrusionOk="0">
                  <a:moveTo>
                    <a:pt x="478" y="0"/>
                  </a:moveTo>
                  <a:lnTo>
                    <a:pt x="0" y="0"/>
                  </a:lnTo>
                  <a:lnTo>
                    <a:pt x="0" y="194"/>
                  </a:lnTo>
                  <a:lnTo>
                    <a:pt x="478" y="194"/>
                  </a:lnTo>
                  <a:lnTo>
                    <a:pt x="478" y="0"/>
                  </a:lnTo>
                  <a:close/>
                  <a:moveTo>
                    <a:pt x="451" y="166"/>
                  </a:moveTo>
                  <a:lnTo>
                    <a:pt x="27" y="166"/>
                  </a:lnTo>
                  <a:lnTo>
                    <a:pt x="27" y="27"/>
                  </a:lnTo>
                  <a:lnTo>
                    <a:pt x="451" y="27"/>
                  </a:lnTo>
                  <a:lnTo>
                    <a:pt x="451" y="16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1" name="Google Shape;201;p10"/>
            <p:cNvSpPr/>
            <p:nvPr/>
          </p:nvSpPr>
          <p:spPr>
            <a:xfrm>
              <a:off x="522170" y="725555"/>
              <a:ext cx="31101" cy="31101"/>
            </a:xfrm>
            <a:custGeom>
              <a:avLst/>
              <a:gdLst/>
              <a:ahLst/>
              <a:cxnLst/>
              <a:rect l="l" t="t" r="r" b="b"/>
              <a:pathLst>
                <a:path w="94" h="93" extrusionOk="0">
                  <a:moveTo>
                    <a:pt x="94" y="0"/>
                  </a:moveTo>
                  <a:lnTo>
                    <a:pt x="0" y="0"/>
                  </a:lnTo>
                  <a:lnTo>
                    <a:pt x="0" y="93"/>
                  </a:lnTo>
                  <a:lnTo>
                    <a:pt x="94" y="93"/>
                  </a:lnTo>
                  <a:lnTo>
                    <a:pt x="94" y="0"/>
                  </a:lnTo>
                  <a:close/>
                  <a:moveTo>
                    <a:pt x="66" y="66"/>
                  </a:moveTo>
                  <a:lnTo>
                    <a:pt x="27" y="66"/>
                  </a:lnTo>
                  <a:lnTo>
                    <a:pt x="27" y="27"/>
                  </a:lnTo>
                  <a:lnTo>
                    <a:pt x="66" y="27"/>
                  </a:lnTo>
                  <a:lnTo>
                    <a:pt x="66" y="6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2" name="Google Shape;202;p10"/>
            <p:cNvSpPr/>
            <p:nvPr/>
          </p:nvSpPr>
          <p:spPr>
            <a:xfrm>
              <a:off x="565309" y="725555"/>
              <a:ext cx="31101" cy="31101"/>
            </a:xfrm>
            <a:custGeom>
              <a:avLst/>
              <a:gdLst/>
              <a:ahLst/>
              <a:cxnLst/>
              <a:rect l="l" t="t" r="r" b="b"/>
              <a:pathLst>
                <a:path w="92" h="93" extrusionOk="0">
                  <a:moveTo>
                    <a:pt x="0" y="93"/>
                  </a:moveTo>
                  <a:lnTo>
                    <a:pt x="92" y="93"/>
                  </a:lnTo>
                  <a:lnTo>
                    <a:pt x="92" y="0"/>
                  </a:lnTo>
                  <a:lnTo>
                    <a:pt x="0" y="0"/>
                  </a:lnTo>
                  <a:lnTo>
                    <a:pt x="0" y="93"/>
                  </a:lnTo>
                  <a:close/>
                  <a:moveTo>
                    <a:pt x="26" y="27"/>
                  </a:moveTo>
                  <a:lnTo>
                    <a:pt x="65" y="27"/>
                  </a:lnTo>
                  <a:lnTo>
                    <a:pt x="65" y="66"/>
                  </a:lnTo>
                  <a:lnTo>
                    <a:pt x="26" y="66"/>
                  </a:lnTo>
                  <a:lnTo>
                    <a:pt x="26" y="27"/>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3" name="Google Shape;203;p10"/>
            <p:cNvSpPr/>
            <p:nvPr/>
          </p:nvSpPr>
          <p:spPr>
            <a:xfrm>
              <a:off x="608449" y="725555"/>
              <a:ext cx="30097" cy="31101"/>
            </a:xfrm>
            <a:custGeom>
              <a:avLst/>
              <a:gdLst/>
              <a:ahLst/>
              <a:cxnLst/>
              <a:rect l="l" t="t" r="r" b="b"/>
              <a:pathLst>
                <a:path w="92" h="93" extrusionOk="0">
                  <a:moveTo>
                    <a:pt x="0" y="93"/>
                  </a:moveTo>
                  <a:lnTo>
                    <a:pt x="92" y="93"/>
                  </a:lnTo>
                  <a:lnTo>
                    <a:pt x="92" y="0"/>
                  </a:lnTo>
                  <a:lnTo>
                    <a:pt x="0" y="0"/>
                  </a:lnTo>
                  <a:lnTo>
                    <a:pt x="0" y="93"/>
                  </a:lnTo>
                  <a:close/>
                  <a:moveTo>
                    <a:pt x="27" y="27"/>
                  </a:moveTo>
                  <a:lnTo>
                    <a:pt x="66" y="27"/>
                  </a:lnTo>
                  <a:lnTo>
                    <a:pt x="66" y="66"/>
                  </a:lnTo>
                  <a:lnTo>
                    <a:pt x="27" y="66"/>
                  </a:lnTo>
                  <a:lnTo>
                    <a:pt x="27" y="27"/>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4" name="Google Shape;204;p10"/>
            <p:cNvSpPr/>
            <p:nvPr/>
          </p:nvSpPr>
          <p:spPr>
            <a:xfrm>
              <a:off x="650586" y="725555"/>
              <a:ext cx="31101" cy="31101"/>
            </a:xfrm>
            <a:custGeom>
              <a:avLst/>
              <a:gdLst/>
              <a:ahLst/>
              <a:cxnLst/>
              <a:rect l="l" t="t" r="r" b="b"/>
              <a:pathLst>
                <a:path w="94" h="93" extrusionOk="0">
                  <a:moveTo>
                    <a:pt x="0" y="93"/>
                  </a:moveTo>
                  <a:lnTo>
                    <a:pt x="94" y="93"/>
                  </a:lnTo>
                  <a:lnTo>
                    <a:pt x="94" y="0"/>
                  </a:lnTo>
                  <a:lnTo>
                    <a:pt x="0" y="0"/>
                  </a:lnTo>
                  <a:lnTo>
                    <a:pt x="0" y="93"/>
                  </a:lnTo>
                  <a:close/>
                  <a:moveTo>
                    <a:pt x="28" y="27"/>
                  </a:moveTo>
                  <a:lnTo>
                    <a:pt x="67" y="27"/>
                  </a:lnTo>
                  <a:lnTo>
                    <a:pt x="67" y="66"/>
                  </a:lnTo>
                  <a:lnTo>
                    <a:pt x="28" y="66"/>
                  </a:lnTo>
                  <a:lnTo>
                    <a:pt x="28" y="27"/>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5" name="Google Shape;205;p10"/>
            <p:cNvSpPr/>
            <p:nvPr/>
          </p:nvSpPr>
          <p:spPr>
            <a:xfrm>
              <a:off x="522170" y="770701"/>
              <a:ext cx="31101" cy="32104"/>
            </a:xfrm>
            <a:custGeom>
              <a:avLst/>
              <a:gdLst/>
              <a:ahLst/>
              <a:cxnLst/>
              <a:rect l="l" t="t" r="r" b="b"/>
              <a:pathLst>
                <a:path w="94" h="94" extrusionOk="0">
                  <a:moveTo>
                    <a:pt x="94" y="0"/>
                  </a:moveTo>
                  <a:lnTo>
                    <a:pt x="0" y="0"/>
                  </a:lnTo>
                  <a:lnTo>
                    <a:pt x="0" y="94"/>
                  </a:lnTo>
                  <a:lnTo>
                    <a:pt x="94" y="94"/>
                  </a:lnTo>
                  <a:lnTo>
                    <a:pt x="94" y="0"/>
                  </a:lnTo>
                  <a:close/>
                  <a:moveTo>
                    <a:pt x="66" y="66"/>
                  </a:moveTo>
                  <a:lnTo>
                    <a:pt x="27" y="66"/>
                  </a:lnTo>
                  <a:lnTo>
                    <a:pt x="27" y="28"/>
                  </a:lnTo>
                  <a:lnTo>
                    <a:pt x="66" y="28"/>
                  </a:lnTo>
                  <a:lnTo>
                    <a:pt x="66" y="6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6" name="Google Shape;206;p10"/>
            <p:cNvSpPr/>
            <p:nvPr/>
          </p:nvSpPr>
          <p:spPr>
            <a:xfrm>
              <a:off x="565309" y="770701"/>
              <a:ext cx="31101" cy="32104"/>
            </a:xfrm>
            <a:custGeom>
              <a:avLst/>
              <a:gdLst/>
              <a:ahLst/>
              <a:cxnLst/>
              <a:rect l="l" t="t" r="r" b="b"/>
              <a:pathLst>
                <a:path w="92" h="94" extrusionOk="0">
                  <a:moveTo>
                    <a:pt x="0" y="94"/>
                  </a:moveTo>
                  <a:lnTo>
                    <a:pt x="92" y="94"/>
                  </a:lnTo>
                  <a:lnTo>
                    <a:pt x="92" y="0"/>
                  </a:lnTo>
                  <a:lnTo>
                    <a:pt x="0" y="0"/>
                  </a:lnTo>
                  <a:lnTo>
                    <a:pt x="0" y="94"/>
                  </a:lnTo>
                  <a:close/>
                  <a:moveTo>
                    <a:pt x="26" y="28"/>
                  </a:moveTo>
                  <a:lnTo>
                    <a:pt x="65" y="28"/>
                  </a:lnTo>
                  <a:lnTo>
                    <a:pt x="65" y="66"/>
                  </a:lnTo>
                  <a:lnTo>
                    <a:pt x="26" y="66"/>
                  </a:lnTo>
                  <a:lnTo>
                    <a:pt x="26" y="2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7" name="Google Shape;207;p10"/>
            <p:cNvSpPr/>
            <p:nvPr/>
          </p:nvSpPr>
          <p:spPr>
            <a:xfrm>
              <a:off x="608449" y="770701"/>
              <a:ext cx="30097" cy="32104"/>
            </a:xfrm>
            <a:custGeom>
              <a:avLst/>
              <a:gdLst/>
              <a:ahLst/>
              <a:cxnLst/>
              <a:rect l="l" t="t" r="r" b="b"/>
              <a:pathLst>
                <a:path w="92" h="94" extrusionOk="0">
                  <a:moveTo>
                    <a:pt x="0" y="94"/>
                  </a:moveTo>
                  <a:lnTo>
                    <a:pt x="92" y="94"/>
                  </a:lnTo>
                  <a:lnTo>
                    <a:pt x="92" y="0"/>
                  </a:lnTo>
                  <a:lnTo>
                    <a:pt x="0" y="0"/>
                  </a:lnTo>
                  <a:lnTo>
                    <a:pt x="0" y="94"/>
                  </a:lnTo>
                  <a:close/>
                  <a:moveTo>
                    <a:pt x="27" y="28"/>
                  </a:moveTo>
                  <a:lnTo>
                    <a:pt x="66" y="28"/>
                  </a:lnTo>
                  <a:lnTo>
                    <a:pt x="66" y="66"/>
                  </a:lnTo>
                  <a:lnTo>
                    <a:pt x="27" y="66"/>
                  </a:lnTo>
                  <a:lnTo>
                    <a:pt x="27" y="2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8" name="Google Shape;208;p10"/>
            <p:cNvSpPr/>
            <p:nvPr/>
          </p:nvSpPr>
          <p:spPr>
            <a:xfrm>
              <a:off x="650586" y="770701"/>
              <a:ext cx="31101" cy="32104"/>
            </a:xfrm>
            <a:custGeom>
              <a:avLst/>
              <a:gdLst/>
              <a:ahLst/>
              <a:cxnLst/>
              <a:rect l="l" t="t" r="r" b="b"/>
              <a:pathLst>
                <a:path w="94" h="94" extrusionOk="0">
                  <a:moveTo>
                    <a:pt x="0" y="94"/>
                  </a:moveTo>
                  <a:lnTo>
                    <a:pt x="94" y="94"/>
                  </a:lnTo>
                  <a:lnTo>
                    <a:pt x="94" y="0"/>
                  </a:lnTo>
                  <a:lnTo>
                    <a:pt x="0" y="0"/>
                  </a:lnTo>
                  <a:lnTo>
                    <a:pt x="0" y="94"/>
                  </a:lnTo>
                  <a:close/>
                  <a:moveTo>
                    <a:pt x="28" y="28"/>
                  </a:moveTo>
                  <a:lnTo>
                    <a:pt x="67" y="28"/>
                  </a:lnTo>
                  <a:lnTo>
                    <a:pt x="67" y="66"/>
                  </a:lnTo>
                  <a:lnTo>
                    <a:pt x="28" y="66"/>
                  </a:lnTo>
                  <a:lnTo>
                    <a:pt x="28" y="2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84eeb65790_0_282"/>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Rolleoversikt</a:t>
            </a:r>
            <a:endParaRPr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188caa04059_0_241"/>
          <p:cNvSpPr txBox="1">
            <a:spLocks noGrp="1"/>
          </p:cNvSpPr>
          <p:nvPr>
            <p:ph type="title"/>
          </p:nvPr>
        </p:nvSpPr>
        <p:spPr>
          <a:xfrm>
            <a:off x="212125" y="298439"/>
            <a:ext cx="7615500" cy="510000"/>
          </a:xfrm>
          <a:prstGeom prst="rect">
            <a:avLst/>
          </a:prstGeom>
        </p:spPr>
        <p:txBody>
          <a:bodyPr spcFirstLastPara="1" wrap="square" lIns="90000" tIns="46800" rIns="90000" bIns="46800" anchor="t" anchorCtr="0">
            <a:spAutoFit/>
          </a:bodyPr>
          <a:lstStyle/>
          <a:p>
            <a:pPr marL="0" lvl="0" indent="0" algn="l" rtl="0">
              <a:spcBef>
                <a:spcPts val="0"/>
              </a:spcBef>
              <a:spcAft>
                <a:spcPts val="0"/>
              </a:spcAft>
              <a:buNone/>
            </a:pPr>
            <a:r>
              <a:rPr lang="no-NO" sz="2700" b="0">
                <a:solidFill>
                  <a:schemeClr val="dk2"/>
                </a:solidFill>
              </a:rPr>
              <a:t>De ulike rollene i tilsetting og arbeidskontrakt</a:t>
            </a:r>
            <a:endParaRPr sz="2700" b="0">
              <a:solidFill>
                <a:schemeClr val="dk2"/>
              </a:solidFill>
            </a:endParaRPr>
          </a:p>
        </p:txBody>
      </p:sp>
      <p:sp>
        <p:nvSpPr>
          <p:cNvPr id="276" name="Google Shape;276;g188caa04059_0_241"/>
          <p:cNvSpPr/>
          <p:nvPr/>
        </p:nvSpPr>
        <p:spPr>
          <a:xfrm>
            <a:off x="3931425" y="1665700"/>
            <a:ext cx="1441200" cy="2339100"/>
          </a:xfrm>
          <a:prstGeom prst="roundRect">
            <a:avLst>
              <a:gd name="adj" fmla="val 16667"/>
            </a:avLst>
          </a:prstGeom>
          <a:solidFill>
            <a:srgbClr val="B6C8E9">
              <a:alpha val="29409"/>
            </a:srgbClr>
          </a:solidFill>
          <a:ln w="25400" cap="flat" cmpd="sng">
            <a:solidFill>
              <a:schemeClr val="dk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77" name="Google Shape;277;g188caa04059_0_241"/>
          <p:cNvGrpSpPr/>
          <p:nvPr/>
        </p:nvGrpSpPr>
        <p:grpSpPr>
          <a:xfrm>
            <a:off x="711759" y="1867335"/>
            <a:ext cx="816600" cy="816600"/>
            <a:chOff x="909034" y="1780272"/>
            <a:chExt cx="816600" cy="816600"/>
          </a:xfrm>
        </p:grpSpPr>
        <p:sp>
          <p:nvSpPr>
            <p:cNvPr id="278" name="Google Shape;278;g188caa04059_0_241"/>
            <p:cNvSpPr/>
            <p:nvPr/>
          </p:nvSpPr>
          <p:spPr>
            <a:xfrm>
              <a:off x="909034" y="178027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188caa04059_0_241"/>
            <p:cNvSpPr/>
            <p:nvPr/>
          </p:nvSpPr>
          <p:spPr>
            <a:xfrm>
              <a:off x="1090500" y="1918050"/>
              <a:ext cx="453778" cy="600226"/>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0" name="Google Shape;280;g188caa04059_0_241"/>
          <p:cNvGrpSpPr/>
          <p:nvPr/>
        </p:nvGrpSpPr>
        <p:grpSpPr>
          <a:xfrm>
            <a:off x="4243747" y="1867335"/>
            <a:ext cx="816600" cy="816600"/>
            <a:chOff x="3232431" y="1800535"/>
            <a:chExt cx="816600" cy="816600"/>
          </a:xfrm>
        </p:grpSpPr>
        <p:sp>
          <p:nvSpPr>
            <p:cNvPr id="281" name="Google Shape;281;g188caa04059_0_241"/>
            <p:cNvSpPr/>
            <p:nvPr/>
          </p:nvSpPr>
          <p:spPr>
            <a:xfrm>
              <a:off x="3232431" y="18005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Google Shape;282;g188caa04059_0_241"/>
            <p:cNvPicPr preferRelativeResize="0"/>
            <p:nvPr/>
          </p:nvPicPr>
          <p:blipFill rotWithShape="1">
            <a:blip r:embed="rId3">
              <a:alphaModFix/>
            </a:blip>
            <a:srcRect/>
            <a:stretch/>
          </p:blipFill>
          <p:spPr>
            <a:xfrm>
              <a:off x="3317860" y="1859895"/>
              <a:ext cx="645852" cy="657343"/>
            </a:xfrm>
            <a:prstGeom prst="rect">
              <a:avLst/>
            </a:prstGeom>
            <a:noFill/>
            <a:ln>
              <a:noFill/>
            </a:ln>
          </p:spPr>
        </p:pic>
      </p:grpSp>
      <p:grpSp>
        <p:nvGrpSpPr>
          <p:cNvPr id="283" name="Google Shape;283;g188caa04059_0_241"/>
          <p:cNvGrpSpPr/>
          <p:nvPr/>
        </p:nvGrpSpPr>
        <p:grpSpPr>
          <a:xfrm>
            <a:off x="6054635" y="1867322"/>
            <a:ext cx="816600" cy="816600"/>
            <a:chOff x="5190464" y="1783722"/>
            <a:chExt cx="816600" cy="816600"/>
          </a:xfrm>
        </p:grpSpPr>
        <p:sp>
          <p:nvSpPr>
            <p:cNvPr id="284" name="Google Shape;284;g188caa04059_0_241"/>
            <p:cNvSpPr/>
            <p:nvPr/>
          </p:nvSpPr>
          <p:spPr>
            <a:xfrm>
              <a:off x="5190464" y="178372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5" name="Google Shape;285;g188caa04059_0_241"/>
            <p:cNvPicPr preferRelativeResize="0"/>
            <p:nvPr/>
          </p:nvPicPr>
          <p:blipFill rotWithShape="1">
            <a:blip r:embed="rId4">
              <a:alphaModFix/>
            </a:blip>
            <a:srcRect/>
            <a:stretch/>
          </p:blipFill>
          <p:spPr>
            <a:xfrm>
              <a:off x="5275898" y="1846516"/>
              <a:ext cx="645842" cy="657376"/>
            </a:xfrm>
            <a:prstGeom prst="rect">
              <a:avLst/>
            </a:prstGeom>
            <a:noFill/>
            <a:ln>
              <a:noFill/>
            </a:ln>
          </p:spPr>
        </p:pic>
      </p:grpSp>
      <p:grpSp>
        <p:nvGrpSpPr>
          <p:cNvPr id="286" name="Google Shape;286;g188caa04059_0_241"/>
          <p:cNvGrpSpPr/>
          <p:nvPr/>
        </p:nvGrpSpPr>
        <p:grpSpPr>
          <a:xfrm>
            <a:off x="7713123" y="1850522"/>
            <a:ext cx="816600" cy="816600"/>
            <a:chOff x="7256098" y="1766922"/>
            <a:chExt cx="816600" cy="816600"/>
          </a:xfrm>
        </p:grpSpPr>
        <p:sp>
          <p:nvSpPr>
            <p:cNvPr id="287" name="Google Shape;287;g188caa04059_0_241"/>
            <p:cNvSpPr/>
            <p:nvPr/>
          </p:nvSpPr>
          <p:spPr>
            <a:xfrm>
              <a:off x="7256098" y="176692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g188caa04059_0_241"/>
            <p:cNvPicPr preferRelativeResize="0"/>
            <p:nvPr/>
          </p:nvPicPr>
          <p:blipFill rotWithShape="1">
            <a:blip r:embed="rId5">
              <a:alphaModFix/>
            </a:blip>
            <a:srcRect/>
            <a:stretch/>
          </p:blipFill>
          <p:spPr>
            <a:xfrm>
              <a:off x="7341531" y="1829716"/>
              <a:ext cx="645842" cy="657381"/>
            </a:xfrm>
            <a:prstGeom prst="rect">
              <a:avLst/>
            </a:prstGeom>
            <a:noFill/>
            <a:ln>
              <a:noFill/>
            </a:ln>
          </p:spPr>
        </p:pic>
      </p:grpSp>
      <p:sp>
        <p:nvSpPr>
          <p:cNvPr id="289" name="Google Shape;289;g188caa04059_0_241"/>
          <p:cNvSpPr txBox="1"/>
          <p:nvPr/>
        </p:nvSpPr>
        <p:spPr>
          <a:xfrm>
            <a:off x="205975" y="2765838"/>
            <a:ext cx="18282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100" b="1" i="0" u="none" strike="noStrike" cap="none">
                <a:solidFill>
                  <a:srgbClr val="000000"/>
                </a:solidFill>
                <a:latin typeface="Arial"/>
                <a:ea typeface="Arial"/>
                <a:cs typeface="Arial"/>
                <a:sym typeface="Arial"/>
              </a:rPr>
              <a:t>Oppdragstaker/</a:t>
            </a:r>
            <a:br>
              <a:rPr lang="no-NO" sz="1100" b="1" i="0" u="none" strike="noStrike" cap="none">
                <a:solidFill>
                  <a:srgbClr val="000000"/>
                </a:solidFill>
                <a:latin typeface="Arial"/>
                <a:ea typeface="Arial"/>
                <a:cs typeface="Arial"/>
                <a:sym typeface="Arial"/>
              </a:rPr>
            </a:br>
            <a:r>
              <a:rPr lang="no-NO" sz="1100" b="1" i="0" u="none" strike="noStrike" cap="none">
                <a:solidFill>
                  <a:srgbClr val="000000"/>
                </a:solidFill>
                <a:latin typeface="Arial"/>
                <a:ea typeface="Arial"/>
                <a:cs typeface="Arial"/>
                <a:sym typeface="Arial"/>
              </a:rPr>
              <a:t>arbeidstaker</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no-NO" sz="1100" b="0" i="0" u="none" strike="noStrike" cap="none">
                <a:solidFill>
                  <a:srgbClr val="000000"/>
                </a:solidFill>
                <a:latin typeface="Arial"/>
                <a:ea typeface="Arial"/>
                <a:cs typeface="Arial"/>
                <a:sym typeface="Arial"/>
              </a:rPr>
              <a:t>Den du bestiller kontrakt til (for eksempel sensor eller timelærer)</a:t>
            </a:r>
            <a:endParaRPr sz="1100" b="0" i="0" u="none" strike="noStrike" cap="none">
              <a:solidFill>
                <a:srgbClr val="000000"/>
              </a:solidFill>
              <a:latin typeface="Arial"/>
              <a:ea typeface="Arial"/>
              <a:cs typeface="Arial"/>
              <a:sym typeface="Arial"/>
            </a:endParaRPr>
          </a:p>
        </p:txBody>
      </p:sp>
      <p:sp>
        <p:nvSpPr>
          <p:cNvPr id="290" name="Google Shape;290;g188caa04059_0_241"/>
          <p:cNvSpPr txBox="1"/>
          <p:nvPr/>
        </p:nvSpPr>
        <p:spPr>
          <a:xfrm>
            <a:off x="3884200" y="2765850"/>
            <a:ext cx="15357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100" b="1" i="0" u="none" strike="noStrike" cap="none">
                <a:solidFill>
                  <a:srgbClr val="000000"/>
                </a:solidFill>
                <a:latin typeface="Arial"/>
                <a:ea typeface="Arial"/>
                <a:cs typeface="Arial"/>
                <a:sym typeface="Arial"/>
              </a:rPr>
              <a:t>Behovshaver kontrakt</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no-NO" sz="1100"/>
              <a:t>Dette er din rolle</a:t>
            </a:r>
            <a:endParaRPr sz="1100"/>
          </a:p>
          <a:p>
            <a:pPr marL="0" marR="0" lvl="0" indent="0" algn="ctr"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Arial"/>
              <a:ea typeface="Arial"/>
              <a:cs typeface="Arial"/>
              <a:sym typeface="Arial"/>
            </a:endParaRPr>
          </a:p>
        </p:txBody>
      </p:sp>
      <p:sp>
        <p:nvSpPr>
          <p:cNvPr id="291" name="Google Shape;291;g188caa04059_0_241"/>
          <p:cNvSpPr txBox="1"/>
          <p:nvPr/>
        </p:nvSpPr>
        <p:spPr>
          <a:xfrm>
            <a:off x="5676924" y="2765850"/>
            <a:ext cx="15720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100" b="1" i="0" u="none" strike="noStrike" cap="none">
                <a:solidFill>
                  <a:srgbClr val="000000"/>
                </a:solidFill>
                <a:latin typeface="Arial"/>
                <a:ea typeface="Arial"/>
                <a:cs typeface="Arial"/>
                <a:sym typeface="Arial"/>
              </a:rPr>
              <a:t>Koordinator kontrakt</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no-NO" sz="1100" b="0" i="0" u="none" strike="noStrike" cap="none">
                <a:solidFill>
                  <a:srgbClr val="000000"/>
                </a:solidFill>
                <a:latin typeface="Arial"/>
                <a:ea typeface="Arial"/>
                <a:cs typeface="Arial"/>
                <a:sym typeface="Arial"/>
              </a:rPr>
              <a:t>Den som oppretter kontrakten i </a:t>
            </a:r>
            <a:r>
              <a:rPr lang="no-NO" sz="1100"/>
              <a:t>tjenestesenteret</a:t>
            </a:r>
            <a:endParaRPr sz="1100" b="0" i="0" u="none" strike="noStrike" cap="none">
              <a:solidFill>
                <a:srgbClr val="000000"/>
              </a:solidFill>
              <a:latin typeface="Arial"/>
              <a:ea typeface="Arial"/>
              <a:cs typeface="Arial"/>
              <a:sym typeface="Arial"/>
            </a:endParaRPr>
          </a:p>
        </p:txBody>
      </p:sp>
      <p:sp>
        <p:nvSpPr>
          <p:cNvPr id="292" name="Google Shape;292;g188caa04059_0_241"/>
          <p:cNvSpPr txBox="1"/>
          <p:nvPr/>
        </p:nvSpPr>
        <p:spPr>
          <a:xfrm>
            <a:off x="7304825" y="2765850"/>
            <a:ext cx="1633200" cy="1200600"/>
          </a:xfrm>
          <a:prstGeom prst="rect">
            <a:avLst/>
          </a:prstGeom>
          <a:noFill/>
          <a:ln>
            <a:noFill/>
          </a:ln>
        </p:spPr>
        <p:txBody>
          <a:bodyPr spcFirstLastPara="1" wrap="square" lIns="91425" tIns="91425" rIns="0"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100" b="1" i="0" u="none" strike="noStrike" cap="none">
                <a:solidFill>
                  <a:srgbClr val="000000"/>
                </a:solidFill>
                <a:latin typeface="Arial"/>
                <a:ea typeface="Arial"/>
                <a:cs typeface="Arial"/>
                <a:sym typeface="Arial"/>
              </a:rPr>
              <a:t>Kostnadsgodkjenner</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no-NO" sz="1100" b="0" i="0" u="none" strike="noStrike" cap="none">
                <a:solidFill>
                  <a:srgbClr val="000000"/>
                </a:solidFill>
                <a:latin typeface="Arial"/>
                <a:ea typeface="Arial"/>
                <a:cs typeface="Arial"/>
                <a:sym typeface="Arial"/>
              </a:rPr>
              <a:t>Den som har budsjettdisponerings- myndighet ved ditt institutt/fakultet/</a:t>
            </a:r>
            <a:br>
              <a:rPr lang="no-NO" sz="1100" b="0" i="0" u="none" strike="noStrike" cap="none">
                <a:solidFill>
                  <a:srgbClr val="000000"/>
                </a:solidFill>
                <a:latin typeface="Arial"/>
                <a:ea typeface="Arial"/>
                <a:cs typeface="Arial"/>
                <a:sym typeface="Arial"/>
              </a:rPr>
            </a:br>
            <a:r>
              <a:rPr lang="no-NO" sz="1100" b="0" i="0" u="none" strike="noStrike" cap="none">
                <a:solidFill>
                  <a:srgbClr val="000000"/>
                </a:solidFill>
                <a:latin typeface="Arial"/>
                <a:ea typeface="Arial"/>
                <a:cs typeface="Arial"/>
                <a:sym typeface="Arial"/>
              </a:rPr>
              <a:t>avdeling </a:t>
            </a:r>
            <a:endParaRPr sz="1100" b="0" i="0" u="none" strike="noStrike" cap="none">
              <a:solidFill>
                <a:srgbClr val="000000"/>
              </a:solidFill>
              <a:latin typeface="Arial"/>
              <a:ea typeface="Arial"/>
              <a:cs typeface="Arial"/>
              <a:sym typeface="Arial"/>
            </a:endParaRPr>
          </a:p>
        </p:txBody>
      </p:sp>
      <p:sp>
        <p:nvSpPr>
          <p:cNvPr id="293" name="Google Shape;293;g188caa04059_0_241"/>
          <p:cNvSpPr txBox="1"/>
          <p:nvPr/>
        </p:nvSpPr>
        <p:spPr>
          <a:xfrm>
            <a:off x="1971950" y="2765850"/>
            <a:ext cx="18282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100" b="1"/>
              <a:t>Rekvirent*</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no-NO" sz="1100" b="0" i="0" u="none" strike="noStrike" cap="none">
                <a:solidFill>
                  <a:srgbClr val="000000"/>
                </a:solidFill>
                <a:latin typeface="Arial"/>
                <a:ea typeface="Arial"/>
                <a:cs typeface="Arial"/>
                <a:sym typeface="Arial"/>
              </a:rPr>
              <a:t>Den </a:t>
            </a:r>
            <a:r>
              <a:rPr lang="no-NO" sz="1100"/>
              <a:t>som melder inn behovet</a:t>
            </a:r>
            <a:endParaRPr sz="1100" b="0" i="0" u="none" strike="noStrike" cap="none">
              <a:solidFill>
                <a:srgbClr val="000000"/>
              </a:solidFill>
              <a:latin typeface="Arial"/>
              <a:ea typeface="Arial"/>
              <a:cs typeface="Arial"/>
              <a:sym typeface="Arial"/>
            </a:endParaRPr>
          </a:p>
        </p:txBody>
      </p:sp>
      <p:grpSp>
        <p:nvGrpSpPr>
          <p:cNvPr id="294" name="Google Shape;294;g188caa04059_0_241"/>
          <p:cNvGrpSpPr/>
          <p:nvPr/>
        </p:nvGrpSpPr>
        <p:grpSpPr>
          <a:xfrm>
            <a:off x="2477747" y="1850535"/>
            <a:ext cx="816600" cy="816600"/>
            <a:chOff x="2275322" y="4084435"/>
            <a:chExt cx="816600" cy="816600"/>
          </a:xfrm>
        </p:grpSpPr>
        <p:sp>
          <p:nvSpPr>
            <p:cNvPr id="295" name="Google Shape;295;g188caa04059_0_241"/>
            <p:cNvSpPr/>
            <p:nvPr/>
          </p:nvSpPr>
          <p:spPr>
            <a:xfrm>
              <a:off x="2275322" y="40844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g188caa04059_0_241"/>
            <p:cNvPicPr preferRelativeResize="0"/>
            <p:nvPr/>
          </p:nvPicPr>
          <p:blipFill>
            <a:blip r:embed="rId6">
              <a:alphaModFix/>
            </a:blip>
            <a:stretch>
              <a:fillRect/>
            </a:stretch>
          </p:blipFill>
          <p:spPr>
            <a:xfrm>
              <a:off x="2360699" y="4121657"/>
              <a:ext cx="645850" cy="684981"/>
            </a:xfrm>
            <a:prstGeom prst="rect">
              <a:avLst/>
            </a:prstGeom>
            <a:noFill/>
            <a:ln>
              <a:noFill/>
            </a:ln>
          </p:spPr>
        </p:pic>
      </p:grpSp>
      <p:pic>
        <p:nvPicPr>
          <p:cNvPr id="297" name="Google Shape;297;g188caa04059_0_241"/>
          <p:cNvPicPr preferRelativeResize="0"/>
          <p:nvPr/>
        </p:nvPicPr>
        <p:blipFill rotWithShape="1">
          <a:blip r:embed="rId7">
            <a:alphaModFix/>
          </a:blip>
          <a:srcRect t="-289590" b="289590"/>
          <a:stretch/>
        </p:blipFill>
        <p:spPr>
          <a:xfrm>
            <a:off x="385763" y="2295525"/>
            <a:ext cx="8372475" cy="552450"/>
          </a:xfrm>
          <a:prstGeom prst="rect">
            <a:avLst/>
          </a:prstGeom>
          <a:noFill/>
          <a:ln>
            <a:noFill/>
          </a:ln>
        </p:spPr>
      </p:pic>
      <p:sp>
        <p:nvSpPr>
          <p:cNvPr id="298" name="Google Shape;298;g188caa04059_0_241"/>
          <p:cNvSpPr txBox="1"/>
          <p:nvPr/>
        </p:nvSpPr>
        <p:spPr>
          <a:xfrm>
            <a:off x="37830" y="4765312"/>
            <a:ext cx="5458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200"/>
              <a:t>*Rollen er utenfor TOA-løsningen, men er en del av arbeidsflyten på NTNU</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184eeb65790_0_258"/>
          <p:cNvSpPr txBox="1"/>
          <p:nvPr/>
        </p:nvSpPr>
        <p:spPr>
          <a:xfrm>
            <a:off x="212375" y="298350"/>
            <a:ext cx="8371500" cy="5877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rgbClr val="000000"/>
              </a:buClr>
              <a:buSzPct val="92592"/>
              <a:buFont typeface="Arial"/>
              <a:buNone/>
            </a:pPr>
            <a:r>
              <a:rPr lang="no-NO" sz="2700" b="1">
                <a:solidFill>
                  <a:schemeClr val="dk2"/>
                </a:solidFill>
              </a:rPr>
              <a:t>Rekvirenten</a:t>
            </a:r>
            <a:r>
              <a:rPr lang="nb-NO" sz="2700" b="1">
                <a:solidFill>
                  <a:schemeClr val="dk2"/>
                </a:solidFill>
              </a:rPr>
              <a:t> (Lokal innmelder)</a:t>
            </a:r>
            <a:endParaRPr sz="2700">
              <a:solidFill>
                <a:schemeClr val="dk2"/>
              </a:solidFill>
            </a:endParaRPr>
          </a:p>
          <a:p>
            <a:pPr marL="0" marR="0" lvl="0" indent="0" algn="l" rtl="0">
              <a:lnSpc>
                <a:spcPct val="90000"/>
              </a:lnSpc>
              <a:spcBef>
                <a:spcPts val="0"/>
              </a:spcBef>
              <a:spcAft>
                <a:spcPts val="0"/>
              </a:spcAft>
              <a:buClr>
                <a:srgbClr val="000000"/>
              </a:buClr>
              <a:buSzPct val="92592"/>
              <a:buFont typeface="Arial"/>
              <a:buNone/>
            </a:pPr>
            <a:r>
              <a:rPr lang="no-NO" sz="2700">
                <a:solidFill>
                  <a:schemeClr val="dk2"/>
                </a:solidFill>
              </a:rPr>
              <a:t>Sender inn bestilling av kontrakt via bestillingsskjema</a:t>
            </a:r>
            <a:endParaRPr sz="2700" b="0" i="0" u="none" strike="noStrike" cap="none">
              <a:solidFill>
                <a:schemeClr val="dk2"/>
              </a:solidFill>
              <a:latin typeface="Arial"/>
              <a:ea typeface="Arial"/>
              <a:cs typeface="Arial"/>
              <a:sym typeface="Arial"/>
            </a:endParaRPr>
          </a:p>
        </p:txBody>
      </p:sp>
      <p:sp>
        <p:nvSpPr>
          <p:cNvPr id="305" name="Google Shape;305;g184eeb65790_0_258"/>
          <p:cNvSpPr/>
          <p:nvPr/>
        </p:nvSpPr>
        <p:spPr>
          <a:xfrm>
            <a:off x="1725000" y="2033425"/>
            <a:ext cx="5129700" cy="2054700"/>
          </a:xfrm>
          <a:prstGeom prst="rect">
            <a:avLst/>
          </a:prstGeom>
          <a:solidFill>
            <a:srgbClr val="B6C8E9">
              <a:alpha val="29409"/>
            </a:srgbClr>
          </a:solidFill>
          <a:ln>
            <a:noFill/>
          </a:ln>
        </p:spPr>
        <p:txBody>
          <a:bodyPr spcFirstLastPara="1" wrap="square" lIns="720000" tIns="45700" rIns="91425" bIns="45700" anchor="ctr" anchorCtr="0">
            <a:noAutofit/>
          </a:bodyPr>
          <a:lstStyle/>
          <a:p>
            <a:pPr marL="179999" marR="0" lvl="1" indent="-168275" algn="l" rtl="0">
              <a:lnSpc>
                <a:spcPct val="100000"/>
              </a:lnSpc>
              <a:spcBef>
                <a:spcPts val="0"/>
              </a:spcBef>
              <a:spcAft>
                <a:spcPts val="0"/>
              </a:spcAft>
              <a:buClr>
                <a:schemeClr val="dk1"/>
              </a:buClr>
              <a:buSzPts val="1600"/>
              <a:buChar char="•"/>
            </a:pPr>
            <a:r>
              <a:rPr lang="no-NO" sz="1600">
                <a:solidFill>
                  <a:schemeClr val="dk1"/>
                </a:solidFill>
              </a:rPr>
              <a:t>Hos rekvirenten oppstår behovet for kontrakt.</a:t>
            </a:r>
            <a:endParaRPr sz="1600">
              <a:solidFill>
                <a:schemeClr val="dk1"/>
              </a:solidFill>
            </a:endParaRPr>
          </a:p>
          <a:p>
            <a:pPr marL="179999" marR="0" lvl="1" indent="-168275" algn="l" rtl="0">
              <a:lnSpc>
                <a:spcPct val="100000"/>
              </a:lnSpc>
              <a:spcBef>
                <a:spcPts val="0"/>
              </a:spcBef>
              <a:spcAft>
                <a:spcPts val="0"/>
              </a:spcAft>
              <a:buClr>
                <a:schemeClr val="dk1"/>
              </a:buClr>
              <a:buSzPts val="1600"/>
              <a:buChar char="•"/>
            </a:pPr>
            <a:r>
              <a:rPr lang="no-NO" sz="1600">
                <a:solidFill>
                  <a:schemeClr val="dk1"/>
                </a:solidFill>
              </a:rPr>
              <a:t>Rollen rekvirerer kontrakt til lokal behovshaver kontrakt via skjema for bestilling av timelønns- eller oppdragsavtale</a:t>
            </a:r>
            <a:endParaRPr sz="16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600"/>
              <a:buFont typeface="Arial"/>
              <a:buNone/>
            </a:pPr>
            <a:r>
              <a:rPr lang="no-NO" sz="1600">
                <a:solidFill>
                  <a:schemeClr val="dk1"/>
                </a:solidFill>
              </a:rPr>
              <a:t>Sikrer at kontrakten har god datakvalitet</a:t>
            </a:r>
            <a:endParaRPr sz="1600" b="0" i="0" u="none" strike="noStrike" cap="none">
              <a:solidFill>
                <a:schemeClr val="dk1"/>
              </a:solidFill>
              <a:latin typeface="Arial"/>
              <a:ea typeface="Arial"/>
              <a:cs typeface="Arial"/>
              <a:sym typeface="Arial"/>
            </a:endParaRPr>
          </a:p>
        </p:txBody>
      </p:sp>
      <p:grpSp>
        <p:nvGrpSpPr>
          <p:cNvPr id="306" name="Google Shape;306;g184eeb65790_0_258"/>
          <p:cNvGrpSpPr/>
          <p:nvPr/>
        </p:nvGrpSpPr>
        <p:grpSpPr>
          <a:xfrm>
            <a:off x="543800" y="2210404"/>
            <a:ext cx="1700733" cy="1700733"/>
            <a:chOff x="2275322" y="4084435"/>
            <a:chExt cx="816600" cy="816600"/>
          </a:xfrm>
        </p:grpSpPr>
        <p:sp>
          <p:nvSpPr>
            <p:cNvPr id="307" name="Google Shape;307;g184eeb65790_0_258"/>
            <p:cNvSpPr/>
            <p:nvPr/>
          </p:nvSpPr>
          <p:spPr>
            <a:xfrm>
              <a:off x="2275322" y="40844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 name="Google Shape;308;g184eeb65790_0_258"/>
            <p:cNvPicPr preferRelativeResize="0"/>
            <p:nvPr/>
          </p:nvPicPr>
          <p:blipFill>
            <a:blip r:embed="rId3">
              <a:alphaModFix/>
            </a:blip>
            <a:stretch>
              <a:fillRect/>
            </a:stretch>
          </p:blipFill>
          <p:spPr>
            <a:xfrm>
              <a:off x="2360699" y="4121657"/>
              <a:ext cx="645850" cy="684981"/>
            </a:xfrm>
            <a:prstGeom prst="rect">
              <a:avLst/>
            </a:prstGeom>
            <a:noFill/>
            <a:ln>
              <a:noFill/>
            </a:ln>
          </p:spPr>
        </p:pic>
      </p:grpSp>
      <p:sp>
        <p:nvSpPr>
          <p:cNvPr id="309" name="Google Shape;309;g184eeb65790_0_258"/>
          <p:cNvSpPr txBox="1"/>
          <p:nvPr/>
        </p:nvSpPr>
        <p:spPr>
          <a:xfrm>
            <a:off x="2298075" y="1660525"/>
            <a:ext cx="306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b="1"/>
              <a:t>Oppgave</a:t>
            </a:r>
            <a:r>
              <a:rPr lang="no-NO" sz="1400" b="1" i="0" u="none" strike="noStrike" cap="none">
                <a:solidFill>
                  <a:srgbClr val="000000"/>
                </a:solidFill>
                <a:latin typeface="Arial"/>
                <a:ea typeface="Arial"/>
                <a:cs typeface="Arial"/>
                <a:sym typeface="Arial"/>
              </a:rPr>
              <a:t> for rollen</a:t>
            </a:r>
            <a:endParaRPr sz="1400" b="0" i="0" u="none" strike="noStrike" cap="none">
              <a:solidFill>
                <a:srgbClr val="000000"/>
              </a:solidFill>
              <a:latin typeface="Arial"/>
              <a:ea typeface="Arial"/>
              <a:cs typeface="Arial"/>
              <a:sym typeface="Arial"/>
            </a:endParaRPr>
          </a:p>
        </p:txBody>
      </p:sp>
      <p:pic>
        <p:nvPicPr>
          <p:cNvPr id="310" name="Google Shape;310;g184eeb65790_0_258"/>
          <p:cNvPicPr preferRelativeResize="0"/>
          <p:nvPr/>
        </p:nvPicPr>
        <p:blipFill rotWithShape="1">
          <a:blip r:embed="rId4">
            <a:alphaModFix/>
          </a:blip>
          <a:srcRect b="26231"/>
          <a:stretch/>
        </p:blipFill>
        <p:spPr>
          <a:xfrm>
            <a:off x="6925738" y="1846975"/>
            <a:ext cx="1731406" cy="2427601"/>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9706c01-7ecb-4ae7-83af-a099a46d0e90">
      <UserInfo>
        <DisplayName>Ingvild Oxaas Wie</DisplayName>
        <AccountId>35</AccountId>
        <AccountType/>
      </UserInfo>
      <UserInfo>
        <DisplayName>Kari Klepp</DisplayName>
        <AccountId>29</AccountId>
        <AccountType/>
      </UserInfo>
      <UserInfo>
        <DisplayName>Eva Terese Voldhagen</DisplayName>
        <AccountId>38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55B396B58B0741BB116AFF87098BC6" ma:contentTypeVersion="4" ma:contentTypeDescription="Create a new document." ma:contentTypeScope="" ma:versionID="e1aa60db6ee988c15b0f10089af2f28f">
  <xsd:schema xmlns:xsd="http://www.w3.org/2001/XMLSchema" xmlns:xs="http://www.w3.org/2001/XMLSchema" xmlns:p="http://schemas.microsoft.com/office/2006/metadata/properties" xmlns:ns2="caf70c22-9bd6-477b-bbf2-a40d065a3137" xmlns:ns3="69706c01-7ecb-4ae7-83af-a099a46d0e90" targetNamespace="http://schemas.microsoft.com/office/2006/metadata/properties" ma:root="true" ma:fieldsID="da5d3f953d278c754b9f92b40d76d3ec" ns2:_="" ns3:_="">
    <xsd:import namespace="caf70c22-9bd6-477b-bbf2-a40d065a3137"/>
    <xsd:import namespace="69706c01-7ecb-4ae7-83af-a099a46d0e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f70c22-9bd6-477b-bbf2-a40d065a3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706c01-7ecb-4ae7-83af-a099a46d0e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975F43-15A0-46E6-B351-258ACFAA330D}">
  <ds:schemaRefs>
    <ds:schemaRef ds:uri="http://purl.org/dc/terms/"/>
    <ds:schemaRef ds:uri="http://schemas.openxmlformats.org/package/2006/metadata/core-properties"/>
    <ds:schemaRef ds:uri="http://schemas.microsoft.com/office/2006/documentManagement/types"/>
    <ds:schemaRef ds:uri="69706c01-7ecb-4ae7-83af-a099a46d0e90"/>
    <ds:schemaRef ds:uri="http://purl.org/dc/elements/1.1/"/>
    <ds:schemaRef ds:uri="http://schemas.microsoft.com/office/2006/metadata/properties"/>
    <ds:schemaRef ds:uri="http://schemas.microsoft.com/office/infopath/2007/PartnerControls"/>
    <ds:schemaRef ds:uri="caf70c22-9bd6-477b-bbf2-a40d065a3137"/>
    <ds:schemaRef ds:uri="http://www.w3.org/XML/1998/namespace"/>
    <ds:schemaRef ds:uri="http://purl.org/dc/dcmitype/"/>
  </ds:schemaRefs>
</ds:datastoreItem>
</file>

<file path=customXml/itemProps2.xml><?xml version="1.0" encoding="utf-8"?>
<ds:datastoreItem xmlns:ds="http://schemas.openxmlformats.org/officeDocument/2006/customXml" ds:itemID="{09DD1BE8-32E1-417A-8D75-A1C4606C3D1C}">
  <ds:schemaRefs>
    <ds:schemaRef ds:uri="69706c01-7ecb-4ae7-83af-a099a46d0e90"/>
    <ds:schemaRef ds:uri="caf70c22-9bd6-477b-bbf2-a40d065a31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BE19DB-4948-4821-BD2A-D4A296E7D7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3494</Words>
  <Application>Microsoft Office PowerPoint</Application>
  <PresentationFormat>On-screen Show (16:9)</PresentationFormat>
  <Paragraphs>533</Paragraphs>
  <Slides>55</Slides>
  <Notes>55</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Georgia</vt:lpstr>
      <vt:lpstr>Lato Extended</vt:lpstr>
      <vt:lpstr>Poppins</vt:lpstr>
      <vt:lpstr>Calibri</vt:lpstr>
      <vt:lpstr>Arial</vt:lpstr>
      <vt:lpstr>Office-tema</vt:lpstr>
      <vt:lpstr>Tilsetting og arbeidskontrakt</vt:lpstr>
      <vt:lpstr>Agenda</vt:lpstr>
      <vt:lpstr>BOTT er et samarbeid mellom universitetene i Bergen, Oslo, Trondheim og Tromsø med mål om å finne felles løsninger som kan brukes av hele universitets- og høyskolesektoren. Ett av prosjektene i BOTT har utviklet standardiserte arbeidsprosesser og et nytt digitalt system for økonomi- og lønnstjenester skreddersydd for UH-sektoren</vt:lpstr>
      <vt:lpstr>Hva er ToA-løsningen?</vt:lpstr>
      <vt:lpstr>PowerPoint Presentation</vt:lpstr>
      <vt:lpstr>PowerPoint Presentation</vt:lpstr>
      <vt:lpstr>Rolleoversikt</vt:lpstr>
      <vt:lpstr>De ulike rollene i tilsetting og arbeidskontrakt</vt:lpstr>
      <vt:lpstr>PowerPoint Presentation</vt:lpstr>
      <vt:lpstr>PowerPoint Presentation</vt:lpstr>
      <vt:lpstr>PowerPoint Presentation</vt:lpstr>
      <vt:lpstr>PowerPoint Presentation</vt:lpstr>
      <vt:lpstr>Prosessen</vt:lpstr>
      <vt:lpstr>Inngå oppdragskontrakt</vt:lpstr>
      <vt:lpstr>Inngå timelønnskontrakt</vt:lpstr>
      <vt:lpstr>PowerPoint Presentation</vt:lpstr>
      <vt:lpstr>Veiledning for valg av type kontrakt</vt:lpstr>
      <vt:lpstr>PowerPoint Presentation</vt:lpstr>
      <vt:lpstr>PowerPoint Presentation</vt:lpstr>
      <vt:lpstr>Gjennomgang av kontraktstyper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Satser</vt:lpstr>
      <vt:lpstr>PowerPoint Presentation</vt:lpstr>
      <vt:lpstr>Informasjon som må være på plass før bestilling kan opprettes</vt:lpstr>
      <vt:lpstr>PowerPoint Presentation</vt:lpstr>
      <vt:lpstr>PowerPoint Presentation</vt:lpstr>
      <vt:lpstr>Informasjon om oppdragskontrakter for sensur</vt:lpstr>
      <vt:lpstr>PowerPoint Presentation</vt:lpstr>
      <vt:lpstr>Informasjon om håndtering av hasteoppdrag og hastetimer</vt:lpstr>
      <vt:lpstr>PowerPoint Presentation</vt:lpstr>
      <vt:lpstr>Informasjon om oppdrag knyttet til disputas</vt:lpstr>
      <vt:lpstr>PowerPoint Presentation</vt:lpstr>
      <vt:lpstr>Prosessen for den som mottar kontrakt til signering</vt:lpstr>
      <vt:lpstr>PowerPoint Presentation</vt:lpstr>
      <vt:lpstr>PowerPoint Presentation</vt:lpstr>
      <vt:lpstr>PowerPoint Presentation</vt:lpstr>
      <vt:lpstr>PowerPoint Presentation</vt:lpstr>
      <vt:lpstr>PowerPoint Presentation</vt:lpstr>
      <vt:lpstr>PowerPoint Presentation</vt:lpstr>
      <vt:lpstr>Hvordan foregår utbetalingen</vt:lpstr>
      <vt:lpstr>Utbetaling av oppdrag</vt:lpstr>
      <vt:lpstr>Utbetaling av timelønn og månedslønn</vt:lpstr>
      <vt:lpstr>Nyttig informasjon</vt:lpstr>
      <vt:lpstr>PowerPoint Presentation</vt:lpstr>
      <vt:lpstr>PowerPoint Presentation</vt:lpstr>
      <vt:lpstr>PowerPoint Presentation</vt:lpstr>
      <vt:lpstr>Hvilket hjelpemateriale har dere tilgjengelig?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Tilsetting og arbeidskontrakt</dc:title>
  <dc:creator>Thomas Bendik Hagen</dc:creator>
  <cp:lastModifiedBy>Ingvild Oxaas Wie</cp:lastModifiedBy>
  <cp:revision>2</cp:revision>
  <dcterms:created xsi:type="dcterms:W3CDTF">2022-09-06T09:49:18Z</dcterms:created>
  <dcterms:modified xsi:type="dcterms:W3CDTF">2022-12-16T08:21:25Z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0x0101007A55B396B58B0741BB116AFF87098BC6</vt:lpwstr>
  </property>
</Properties>
</file>