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0.xml" ContentType="application/vnd.openxmlformats-officedocument.presentationml.notesSlide+xml"/>
  <Override PartName="/ppt/comments/comment2.xml" ContentType="application/vnd.openxmlformats-officedocument.presentationml.comments+xml"/>
  <Override PartName="/ppt/tags/tag23.xml" ContentType="application/vnd.openxmlformats-officedocument.presentationml.tags+xml"/>
  <Override PartName="/ppt/comments/comment3.xml" ContentType="application/vnd.openxmlformats-officedocument.presentationml.comment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ink/ink1.xml" ContentType="application/inkml+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22"/>
    <p:sldMasterId id="2147483839" r:id="rId23"/>
    <p:sldMasterId id="2147483851" r:id="rId24"/>
    <p:sldMasterId id="2147483864" r:id="rId25"/>
  </p:sldMasterIdLst>
  <p:notesMasterIdLst>
    <p:notesMasterId r:id="rId67"/>
  </p:notesMasterIdLst>
  <p:handoutMasterIdLst>
    <p:handoutMasterId r:id="rId68"/>
  </p:handoutMasterIdLst>
  <p:sldIdLst>
    <p:sldId id="256" r:id="rId26"/>
    <p:sldId id="2147309249" r:id="rId27"/>
    <p:sldId id="2147309250" r:id="rId28"/>
    <p:sldId id="2147309258" r:id="rId29"/>
    <p:sldId id="5196" r:id="rId30"/>
    <p:sldId id="2147309251" r:id="rId31"/>
    <p:sldId id="2147309220" r:id="rId32"/>
    <p:sldId id="3633" r:id="rId33"/>
    <p:sldId id="2147309221" r:id="rId34"/>
    <p:sldId id="2147309241" r:id="rId35"/>
    <p:sldId id="2147309252" r:id="rId36"/>
    <p:sldId id="6883" r:id="rId37"/>
    <p:sldId id="6929" r:id="rId38"/>
    <p:sldId id="2147309233" r:id="rId39"/>
    <p:sldId id="6933" r:id="rId40"/>
    <p:sldId id="2147309232" r:id="rId41"/>
    <p:sldId id="2147309246" r:id="rId42"/>
    <p:sldId id="2147309235" r:id="rId43"/>
    <p:sldId id="2147309253" r:id="rId44"/>
    <p:sldId id="2147309240" r:id="rId45"/>
    <p:sldId id="3635" r:id="rId46"/>
    <p:sldId id="2147309238" r:id="rId47"/>
    <p:sldId id="2147309239" r:id="rId48"/>
    <p:sldId id="2147309254" r:id="rId49"/>
    <p:sldId id="2147309198" r:id="rId50"/>
    <p:sldId id="2147309199" r:id="rId51"/>
    <p:sldId id="2147309209" r:id="rId52"/>
    <p:sldId id="2147309223" r:id="rId53"/>
    <p:sldId id="2147309224" r:id="rId54"/>
    <p:sldId id="2147309255" r:id="rId55"/>
    <p:sldId id="3596" r:id="rId56"/>
    <p:sldId id="5192" r:id="rId57"/>
    <p:sldId id="5207" r:id="rId58"/>
    <p:sldId id="5197" r:id="rId59"/>
    <p:sldId id="5203" r:id="rId60"/>
    <p:sldId id="5205" r:id="rId61"/>
    <p:sldId id="5210" r:id="rId62"/>
    <p:sldId id="2147309245" r:id="rId63"/>
    <p:sldId id="2147309259" r:id="rId64"/>
    <p:sldId id="2147309248" r:id="rId65"/>
    <p:sldId id="2147309257" r:id="rId66"/>
  </p:sldIdLst>
  <p:sldSz cx="12192000" cy="6858000"/>
  <p:notesSz cx="6797675" cy="9926638"/>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6" orient="horz" pos="1457" userDrawn="1">
          <p15:clr>
            <a:srgbClr val="A4A3A4"/>
          </p15:clr>
        </p15:guide>
        <p15:guide id="17"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B3AD25-6746-36B8-DD50-CD9E23AAFC3E}" name="Trude Wictoria Bersvendsen" initials="TWB" userId="S::trudeber@ntnu.no::b0bd4654-ae9e-4d2a-ac5e-f9ef4df2258d" providerId="AD"/>
  <p188:author id="{2273F832-6C13-68EF-6B7B-ABA9C5EDE550}" name="Gry-Lene Johansen" initials="GLJ" userId="S::grylj@ntnu.no::acbf094c-51cb-4117-b367-2a5f9274475b" providerId="AD"/>
  <p188:author id="{D239229E-55E8-F07D-18DB-A4D7FB8ADB62}" name="Tore Hugubakken" initials="TH" userId="S::torehu@ntnu.no::e28649f4-614d-401c-adf6-30b64fe97553" providerId="AD"/>
  <p188:author id="{E36AC4F8-D8F5-D378-D27E-C2CB0C4D9ADF}" name="Prestegard, Tor Sivertsen" initials="PTS" userId="S::toprestegard@deloitte.no::799e702e-8b8c-44e0-982e-450794514f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e, Harald" initials="LH" lastIdx="1" clrIdx="0">
    <p:extLst>
      <p:ext uri="{19B8F6BF-5375-455C-9EA6-DF929625EA0E}">
        <p15:presenceInfo xmlns:p15="http://schemas.microsoft.com/office/powerpoint/2012/main" userId="S::hlie@deloitte.no::6eaf4526-8e81-4b3d-ba16-767687c218e8" providerId="AD"/>
      </p:ext>
    </p:extLst>
  </p:cmAuthor>
  <p:cmAuthor id="2" name="Merete Aagesen" initials="MA" lastIdx="1" clrIdx="1">
    <p:extLst>
      <p:ext uri="{19B8F6BF-5375-455C-9EA6-DF929625EA0E}">
        <p15:presenceInfo xmlns:p15="http://schemas.microsoft.com/office/powerpoint/2012/main" userId="S::meretaag@ntnu.no::dd0db193-4486-4ece-9864-002dc8be9c8f" providerId="AD"/>
      </p:ext>
    </p:extLst>
  </p:cmAuthor>
  <p:cmAuthor id="3" name="Terje Ruud" initials="TR" lastIdx="2" clrIdx="2">
    <p:extLst>
      <p:ext uri="{19B8F6BF-5375-455C-9EA6-DF929625EA0E}">
        <p15:presenceInfo xmlns:p15="http://schemas.microsoft.com/office/powerpoint/2012/main" userId="S::terjru@ntnu.no::80210fc6-dbb7-49cc-ba3b-9524c1a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1CFDA"/>
    <a:srgbClr val="62A0AA"/>
    <a:srgbClr val="A8CAD6"/>
    <a:srgbClr val="660066"/>
    <a:srgbClr val="FFFFFF"/>
    <a:srgbClr val="014693"/>
    <a:srgbClr val="004F8B"/>
    <a:srgbClr val="92D050"/>
    <a:srgbClr val="016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F7185-CE93-40D9-B06F-0981D4EB323E}" v="3087" vWet="3091" dt="2022-08-31T10:15:30.299"/>
    <p1510:client id="{3360CD21-3C1E-4D79-ADC8-70B23BDFE5A0}" v="2012" dt="2022-08-31T10:46:19.560"/>
    <p1510:client id="{5433810A-3C3F-4602-9ECE-964E4C6B1019}" v="226" dt="2022-08-31T10:00:47.586"/>
    <p1510:client id="{56A801F9-F5BB-4BEF-946C-3D268179A591}" v="737" dt="2022-09-01T08:57:59.727"/>
    <p1510:client id="{913064C7-920F-4C0B-9CA1-02DA0B92073E}" vWet="6" dt="2022-08-31T11:06:04.488"/>
    <p1510:client id="{B873230E-40E4-4D56-A333-C0E5094E2856}" v="7" dt="2022-09-05T21:00:26.177"/>
    <p1510:client id="{BB48F6C1-D6C9-47E6-B487-5F55E7D64432}" v="6348" dt="2022-08-31T09:47:23.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handoutMaster" Target="handoutMasters/handoutMaster1.xml"/><Relationship Id="rId76" Type="http://schemas.microsoft.com/office/2018/10/relationships/authors" Target="authors.xml"/><Relationship Id="rId7" Type="http://schemas.openxmlformats.org/officeDocument/2006/relationships/customXml" Target="../customXml/item7.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4.xml"/><Relationship Id="rId11" Type="http://schemas.openxmlformats.org/officeDocument/2006/relationships/customXml" Target="../customXml/item11.xml"/><Relationship Id="rId24" Type="http://schemas.openxmlformats.org/officeDocument/2006/relationships/slideMaster" Target="slideMasters/slideMaster3.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2.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slide" Target="slides/slide3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slide" Target="slides/slide2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4.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28T09:20:25.459" idx="1">
    <p:pos x="10" y="10"/>
    <p:text>Christina / Gry-Lene har vi et klart budskap til innføringslederne om hva ledelsen må gjøre for at vi bedre skal lykkes?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6-15T12:51:20.594" idx="1">
    <p:pos x="7738" y="1192"/>
    <p:text>Det som sto om fordel med PreAward tror jeg blir litt oversalg, og da er jeg usikker på hva vi skal si er fordelene. 
Må i tilfelle bli noe om at han vil finne all økonomisk informasjon om sine prosjekter i BEVISST</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6-15T12:53:04.134" idx="2">
    <p:pos x="10" y="10"/>
    <p:text>Patrick vil ikke være involvert i 3.4.5.
Han vil være involvert i 3.4.6.2 (som en prosjektressurs på linje med andre prosjektressurser), og muligens 3.4.6.3 (med info til prosjektøkonom).
Han vil være involvert i 3.4.6.5,  3.4.6.6 og 3.4.6.7 (ved å gi info til prosjektøkonom), men jeg ser ikke at han vil være involvert i 3.4.6.8
Han vil ikke være involvert i 3.3.1.1</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99751-E627-443E-86C2-E1F8E53D452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b-NO"/>
        </a:p>
      </dgm:t>
    </dgm:pt>
    <dgm:pt modelId="{C9EFFB27-0EB2-416B-AC91-600A41FCF8BE}">
      <dgm:prSet phldrT="[Text]" custT="1"/>
      <dgm:spPr>
        <a:solidFill>
          <a:schemeClr val="accent1">
            <a:lumMod val="75000"/>
          </a:schemeClr>
        </a:solidFill>
      </dgm:spPr>
      <dgm:t>
        <a:bodyPr/>
        <a:lstStyle/>
        <a:p>
          <a:r>
            <a:rPr lang="nb-NO" sz="2000" b="1">
              <a:solidFill>
                <a:schemeClr val="bg1"/>
              </a:solidFill>
            </a:rPr>
            <a:t>Opplæringsplan</a:t>
          </a:r>
        </a:p>
        <a:p>
          <a:endParaRPr lang="nb-NO" sz="2000" b="1">
            <a:solidFill>
              <a:schemeClr val="bg1"/>
            </a:solidFill>
          </a:endParaRPr>
        </a:p>
        <a:p>
          <a:endParaRPr lang="nb-NO" sz="2000" b="1">
            <a:solidFill>
              <a:schemeClr val="bg1"/>
            </a:solidFill>
          </a:endParaRPr>
        </a:p>
      </dgm:t>
    </dgm:pt>
    <dgm:pt modelId="{DDC05AC6-6FDE-45D5-B6D0-91F63CFA3D0B}" type="parTrans" cxnId="{5EB6997E-2515-4492-9ED9-DD997A465287}">
      <dgm:prSet/>
      <dgm:spPr/>
      <dgm:t>
        <a:bodyPr/>
        <a:lstStyle/>
        <a:p>
          <a:endParaRPr lang="nb-NO"/>
        </a:p>
      </dgm:t>
    </dgm:pt>
    <dgm:pt modelId="{7D514737-E564-49EC-B82C-C49065456AFE}" type="sibTrans" cxnId="{5EB6997E-2515-4492-9ED9-DD997A465287}">
      <dgm:prSet/>
      <dgm:spPr/>
      <dgm:t>
        <a:bodyPr/>
        <a:lstStyle/>
        <a:p>
          <a:endParaRPr lang="nb-NO"/>
        </a:p>
      </dgm:t>
    </dgm:pt>
    <dgm:pt modelId="{A0E0BC68-5B44-44FC-9DDD-9A5AFD158759}">
      <dgm:prSet phldrT="[Text]" custT="1"/>
      <dgm:spPr>
        <a:solidFill>
          <a:schemeClr val="accent1">
            <a:lumMod val="90000"/>
          </a:schemeClr>
        </a:solidFill>
      </dgm:spPr>
      <dgm:t>
        <a:bodyPr/>
        <a:lstStyle/>
        <a:p>
          <a:pPr>
            <a:lnSpc>
              <a:spcPct val="90000"/>
            </a:lnSpc>
            <a:spcAft>
              <a:spcPct val="35000"/>
            </a:spcAft>
            <a:buNone/>
          </a:pPr>
          <a:endParaRPr lang="nb-NO" sz="2600"/>
        </a:p>
        <a:p>
          <a:pPr>
            <a:lnSpc>
              <a:spcPct val="90000"/>
            </a:lnSpc>
            <a:spcAft>
              <a:spcPct val="35000"/>
            </a:spcAft>
            <a:buNone/>
          </a:pPr>
          <a:r>
            <a:rPr lang="nb-NO" sz="2400" b="1"/>
            <a:t>Brukerstøtte</a:t>
          </a:r>
        </a:p>
        <a:p>
          <a:pPr>
            <a:lnSpc>
              <a:spcPct val="100000"/>
            </a:lnSpc>
            <a:spcAft>
              <a:spcPts val="0"/>
            </a:spcAft>
            <a:buFont typeface="Arial" panose="020B0604020202020204" pitchFamily="34" charset="0"/>
            <a:buChar char="•"/>
          </a:pPr>
          <a:r>
            <a:rPr lang="nb-NO" sz="2600"/>
            <a:t>- </a:t>
          </a:r>
          <a:r>
            <a:rPr lang="nb-NO" sz="1600"/>
            <a:t>Ekstra brukerstøtte ved oppstart</a:t>
          </a:r>
        </a:p>
        <a:p>
          <a:pPr>
            <a:lnSpc>
              <a:spcPct val="100000"/>
            </a:lnSpc>
            <a:spcAft>
              <a:spcPts val="0"/>
            </a:spcAft>
            <a:buFont typeface="Arial" panose="020B0604020202020204" pitchFamily="34" charset="0"/>
            <a:buChar char="•"/>
          </a:pPr>
          <a:r>
            <a:rPr lang="nb-NO" sz="1600"/>
            <a:t>- Teams-rom/ kanaler for utvalgte roller </a:t>
          </a:r>
        </a:p>
        <a:p>
          <a:pPr>
            <a:lnSpc>
              <a:spcPct val="100000"/>
            </a:lnSpc>
            <a:spcAft>
              <a:spcPts val="0"/>
            </a:spcAft>
            <a:buFont typeface="Arial" panose="020B0604020202020204" pitchFamily="34" charset="0"/>
            <a:buChar char="•"/>
          </a:pPr>
          <a:r>
            <a:rPr lang="nb-NO" sz="1600"/>
            <a:t>- Nettsider</a:t>
          </a:r>
        </a:p>
        <a:p>
          <a:pPr>
            <a:lnSpc>
              <a:spcPct val="100000"/>
            </a:lnSpc>
            <a:spcAft>
              <a:spcPts val="0"/>
            </a:spcAft>
            <a:buFont typeface="Arial" panose="020B0604020202020204" pitchFamily="34" charset="0"/>
            <a:buChar char="•"/>
          </a:pPr>
          <a:r>
            <a:rPr lang="nb-NO" sz="1600"/>
            <a:t>- Mulighet for </a:t>
          </a:r>
          <a:r>
            <a:rPr lang="nb-NO" sz="1600" err="1"/>
            <a:t>webinar</a:t>
          </a:r>
          <a:r>
            <a:rPr lang="nb-NO" sz="1600"/>
            <a:t> for utvalgte tema</a:t>
          </a:r>
        </a:p>
      </dgm:t>
    </dgm:pt>
    <dgm:pt modelId="{EDA9A6F0-DCBB-4DA8-9FF3-1738EE242D9C}" type="parTrans" cxnId="{4E76275F-998F-4C50-813D-EBB38F6E743A}">
      <dgm:prSet/>
      <dgm:spPr/>
      <dgm:t>
        <a:bodyPr/>
        <a:lstStyle/>
        <a:p>
          <a:endParaRPr lang="nb-NO"/>
        </a:p>
      </dgm:t>
    </dgm:pt>
    <dgm:pt modelId="{F8BBE20C-11CE-4858-85E6-8D8C11B01E73}" type="sibTrans" cxnId="{4E76275F-998F-4C50-813D-EBB38F6E743A}">
      <dgm:prSet/>
      <dgm:spPr/>
      <dgm:t>
        <a:bodyPr/>
        <a:lstStyle/>
        <a:p>
          <a:endParaRPr lang="nb-NO"/>
        </a:p>
      </dgm:t>
    </dgm:pt>
    <dgm:pt modelId="{ACB6EBE2-8678-4135-983A-A50260ADE38B}">
      <dgm:prSet phldrT="[Text]" custT="1"/>
      <dgm:spPr>
        <a:solidFill>
          <a:schemeClr val="accent1">
            <a:lumMod val="90000"/>
          </a:schemeClr>
        </a:solidFill>
      </dgm:spPr>
      <dgm:t>
        <a:bodyPr/>
        <a:lstStyle/>
        <a:p>
          <a:endParaRPr lang="nb-NO" sz="2600"/>
        </a:p>
        <a:p>
          <a:endParaRPr lang="nb-NO" sz="2600"/>
        </a:p>
        <a:p>
          <a:r>
            <a:rPr lang="nb-NO" sz="2400" b="1"/>
            <a:t>NTNU Spesifikt</a:t>
          </a:r>
        </a:p>
        <a:p>
          <a:r>
            <a:rPr lang="nb-NO" sz="1600"/>
            <a:t>- NTNU Kurs før og etter DFØ systemopplæring</a:t>
          </a:r>
        </a:p>
        <a:p>
          <a:r>
            <a:rPr lang="nb-NO" sz="1600" b="0">
              <a:latin typeface="Arial" panose="020B0604020202020204"/>
            </a:rPr>
            <a:t>- Informasjonsmøter og </a:t>
          </a:r>
          <a:r>
            <a:rPr lang="nb-NO" sz="1600" b="0" err="1">
              <a:latin typeface="Arial" panose="020B0604020202020204"/>
            </a:rPr>
            <a:t>webinar</a:t>
          </a:r>
          <a:r>
            <a:rPr lang="nb-NO" sz="1600" b="0">
              <a:latin typeface="Arial" panose="020B0604020202020204"/>
            </a:rPr>
            <a:t> om spesielle tema</a:t>
          </a:r>
        </a:p>
        <a:p>
          <a:endParaRPr lang="nb-NO" sz="1600" b="0">
            <a:latin typeface="Arial" panose="020B0604020202020204"/>
          </a:endParaRPr>
        </a:p>
        <a:p>
          <a:endParaRPr lang="nb-NO" sz="2600" b="0">
            <a:latin typeface="Arial" panose="020B0604020202020204"/>
          </a:endParaRPr>
        </a:p>
      </dgm:t>
    </dgm:pt>
    <dgm:pt modelId="{14E0E4D6-713C-4368-BBA4-48B82212E626}" type="parTrans" cxnId="{6ACC1866-D71F-4F59-ADA9-6F6E6720F719}">
      <dgm:prSet/>
      <dgm:spPr/>
      <dgm:t>
        <a:bodyPr/>
        <a:lstStyle/>
        <a:p>
          <a:endParaRPr lang="nb-NO"/>
        </a:p>
      </dgm:t>
    </dgm:pt>
    <dgm:pt modelId="{DBDD4AFB-E753-4B96-B280-EFD60741C05C}" type="sibTrans" cxnId="{6ACC1866-D71F-4F59-ADA9-6F6E6720F719}">
      <dgm:prSet/>
      <dgm:spPr/>
      <dgm:t>
        <a:bodyPr/>
        <a:lstStyle/>
        <a:p>
          <a:endParaRPr lang="nb-NO"/>
        </a:p>
      </dgm:t>
    </dgm:pt>
    <dgm:pt modelId="{6E13336A-1061-4597-829A-457963054662}">
      <dgm:prSet phldrT="[Text]" custT="1"/>
      <dgm:spPr>
        <a:solidFill>
          <a:schemeClr val="accent1">
            <a:lumMod val="90000"/>
          </a:schemeClr>
        </a:solidFill>
      </dgm:spPr>
      <dgm:t>
        <a:bodyPr/>
        <a:lstStyle/>
        <a:p>
          <a:pPr>
            <a:lnSpc>
              <a:spcPct val="90000"/>
            </a:lnSpc>
            <a:spcAft>
              <a:spcPct val="35000"/>
            </a:spcAft>
          </a:pPr>
          <a:r>
            <a:rPr lang="nb-NO" sz="2400" b="1"/>
            <a:t>DFØ Systemopplæring </a:t>
          </a:r>
        </a:p>
        <a:p>
          <a:pPr>
            <a:lnSpc>
              <a:spcPct val="100000"/>
            </a:lnSpc>
            <a:spcAft>
              <a:spcPts val="0"/>
            </a:spcAft>
          </a:pPr>
          <a:r>
            <a:rPr lang="nb-NO" sz="1600" b="0"/>
            <a:t>- Webinarer</a:t>
          </a:r>
        </a:p>
        <a:p>
          <a:pPr>
            <a:lnSpc>
              <a:spcPct val="100000"/>
            </a:lnSpc>
            <a:spcAft>
              <a:spcPts val="0"/>
            </a:spcAft>
          </a:pPr>
          <a:r>
            <a:rPr lang="nb-NO" sz="1600" b="0"/>
            <a:t>- Trykkekurs for noen roller</a:t>
          </a:r>
        </a:p>
        <a:p>
          <a:pPr>
            <a:lnSpc>
              <a:spcPct val="90000"/>
            </a:lnSpc>
            <a:spcAft>
              <a:spcPct val="35000"/>
            </a:spcAft>
          </a:pPr>
          <a:endParaRPr lang="nb-NO" sz="2600"/>
        </a:p>
      </dgm:t>
    </dgm:pt>
    <dgm:pt modelId="{0F6F06C4-C879-4D38-A2F6-C248597D04B8}" type="parTrans" cxnId="{A0B73495-747A-4C3F-A337-3E262EE9F610}">
      <dgm:prSet/>
      <dgm:spPr/>
      <dgm:t>
        <a:bodyPr/>
        <a:lstStyle/>
        <a:p>
          <a:endParaRPr lang="nb-NO"/>
        </a:p>
      </dgm:t>
    </dgm:pt>
    <dgm:pt modelId="{C5353622-0F71-47C8-845F-B9F64907EAA9}" type="sibTrans" cxnId="{A0B73495-747A-4C3F-A337-3E262EE9F610}">
      <dgm:prSet/>
      <dgm:spPr/>
      <dgm:t>
        <a:bodyPr/>
        <a:lstStyle/>
        <a:p>
          <a:endParaRPr lang="nb-NO"/>
        </a:p>
      </dgm:t>
    </dgm:pt>
    <dgm:pt modelId="{6A239C10-29D5-4CE5-B783-1125FD68868F}">
      <dgm:prSet phldrT="[Text]" custT="1"/>
      <dgm:spPr>
        <a:solidFill>
          <a:schemeClr val="accent1">
            <a:lumMod val="90000"/>
          </a:schemeClr>
        </a:solidFill>
      </dgm:spPr>
      <dgm:t>
        <a:bodyPr/>
        <a:lstStyle/>
        <a:p>
          <a:pPr>
            <a:spcAft>
              <a:spcPct val="35000"/>
            </a:spcAft>
          </a:pPr>
          <a:r>
            <a:rPr lang="nb-NO" sz="2400" b="1"/>
            <a:t>Egenlæring</a:t>
          </a:r>
        </a:p>
        <a:p>
          <a:pPr>
            <a:spcAft>
              <a:spcPts val="0"/>
            </a:spcAft>
          </a:pPr>
          <a:r>
            <a:rPr lang="nb-NO" sz="1600"/>
            <a:t>- BOTT ØL e-læring</a:t>
          </a:r>
        </a:p>
        <a:p>
          <a:pPr>
            <a:spcAft>
              <a:spcPts val="0"/>
            </a:spcAft>
          </a:pPr>
          <a:r>
            <a:rPr lang="nb-NO" sz="1600"/>
            <a:t>- DFØ Systemvideoer</a:t>
          </a:r>
          <a:br>
            <a:rPr lang="nb-NO" sz="1600"/>
          </a:br>
          <a:r>
            <a:rPr lang="nb-NO" sz="1600"/>
            <a:t>- DFØ e-læring</a:t>
          </a:r>
          <a:br>
            <a:rPr lang="nb-NO" sz="1600"/>
          </a:br>
          <a:r>
            <a:rPr lang="nb-NO" sz="1600"/>
            <a:t>- NTNU videokurs</a:t>
          </a:r>
        </a:p>
      </dgm:t>
    </dgm:pt>
    <dgm:pt modelId="{849EF6D6-C63A-4E4B-B8BF-05070F945AEF}" type="parTrans" cxnId="{D2D1D463-5007-4DDC-8F36-4C982BCFB9C3}">
      <dgm:prSet/>
      <dgm:spPr/>
      <dgm:t>
        <a:bodyPr/>
        <a:lstStyle/>
        <a:p>
          <a:endParaRPr lang="nb-NO"/>
        </a:p>
      </dgm:t>
    </dgm:pt>
    <dgm:pt modelId="{5B4C81A0-08F9-402C-AC69-2CFDF13AF752}" type="sibTrans" cxnId="{D2D1D463-5007-4DDC-8F36-4C982BCFB9C3}">
      <dgm:prSet/>
      <dgm:spPr/>
      <dgm:t>
        <a:bodyPr/>
        <a:lstStyle/>
        <a:p>
          <a:endParaRPr lang="nb-NO"/>
        </a:p>
      </dgm:t>
    </dgm:pt>
    <dgm:pt modelId="{18C14600-A4AE-4ED2-BBC8-91E08359B20F}" type="pres">
      <dgm:prSet presAssocID="{F6899751-E627-443E-86C2-E1F8E53D4523}" presName="diagram" presStyleCnt="0">
        <dgm:presLayoutVars>
          <dgm:chMax val="1"/>
          <dgm:dir/>
          <dgm:animLvl val="ctr"/>
          <dgm:resizeHandles val="exact"/>
        </dgm:presLayoutVars>
      </dgm:prSet>
      <dgm:spPr/>
    </dgm:pt>
    <dgm:pt modelId="{616AB38C-CFDC-4DB6-B676-4DAF679346F9}" type="pres">
      <dgm:prSet presAssocID="{F6899751-E627-443E-86C2-E1F8E53D4523}" presName="matrix" presStyleCnt="0"/>
      <dgm:spPr/>
    </dgm:pt>
    <dgm:pt modelId="{59AE269F-53FC-4308-A828-F361FB26BBFE}" type="pres">
      <dgm:prSet presAssocID="{F6899751-E627-443E-86C2-E1F8E53D4523}" presName="tile1" presStyleLbl="node1" presStyleIdx="0" presStyleCnt="4"/>
      <dgm:spPr/>
    </dgm:pt>
    <dgm:pt modelId="{5E81395F-1121-45A0-BC8B-7C1D973BE623}" type="pres">
      <dgm:prSet presAssocID="{F6899751-E627-443E-86C2-E1F8E53D4523}" presName="tile1text" presStyleLbl="node1" presStyleIdx="0" presStyleCnt="4">
        <dgm:presLayoutVars>
          <dgm:chMax val="0"/>
          <dgm:chPref val="0"/>
          <dgm:bulletEnabled val="1"/>
        </dgm:presLayoutVars>
      </dgm:prSet>
      <dgm:spPr/>
    </dgm:pt>
    <dgm:pt modelId="{C641786F-1105-4E7D-B43F-59DDA91D0A9C}" type="pres">
      <dgm:prSet presAssocID="{F6899751-E627-443E-86C2-E1F8E53D4523}" presName="tile2" presStyleLbl="node1" presStyleIdx="1" presStyleCnt="4" custLinFactNeighborX="-446" custLinFactNeighborY="-26733"/>
      <dgm:spPr/>
    </dgm:pt>
    <dgm:pt modelId="{17729412-17DD-495B-9324-66D116D07F43}" type="pres">
      <dgm:prSet presAssocID="{F6899751-E627-443E-86C2-E1F8E53D4523}" presName="tile2text" presStyleLbl="node1" presStyleIdx="1" presStyleCnt="4">
        <dgm:presLayoutVars>
          <dgm:chMax val="0"/>
          <dgm:chPref val="0"/>
          <dgm:bulletEnabled val="1"/>
        </dgm:presLayoutVars>
      </dgm:prSet>
      <dgm:spPr/>
    </dgm:pt>
    <dgm:pt modelId="{B552DEAA-B732-4475-A930-7DF6F868DE27}" type="pres">
      <dgm:prSet presAssocID="{F6899751-E627-443E-86C2-E1F8E53D4523}" presName="tile3" presStyleLbl="node1" presStyleIdx="2" presStyleCnt="4" custLinFactNeighborX="-1656" custLinFactNeighborY="-414"/>
      <dgm:spPr/>
    </dgm:pt>
    <dgm:pt modelId="{BC0ABCDE-F2CB-4E53-8646-385B81A90F34}" type="pres">
      <dgm:prSet presAssocID="{F6899751-E627-443E-86C2-E1F8E53D4523}" presName="tile3text" presStyleLbl="node1" presStyleIdx="2" presStyleCnt="4">
        <dgm:presLayoutVars>
          <dgm:chMax val="0"/>
          <dgm:chPref val="0"/>
          <dgm:bulletEnabled val="1"/>
        </dgm:presLayoutVars>
      </dgm:prSet>
      <dgm:spPr/>
    </dgm:pt>
    <dgm:pt modelId="{733116BF-33AC-40D9-ABAB-F1408D18153E}" type="pres">
      <dgm:prSet presAssocID="{F6899751-E627-443E-86C2-E1F8E53D4523}" presName="tile4" presStyleLbl="node1" presStyleIdx="3" presStyleCnt="4"/>
      <dgm:spPr/>
    </dgm:pt>
    <dgm:pt modelId="{B29EB35F-0CC2-429B-A8D3-3984220EE9D3}" type="pres">
      <dgm:prSet presAssocID="{F6899751-E627-443E-86C2-E1F8E53D4523}" presName="tile4text" presStyleLbl="node1" presStyleIdx="3" presStyleCnt="4">
        <dgm:presLayoutVars>
          <dgm:chMax val="0"/>
          <dgm:chPref val="0"/>
          <dgm:bulletEnabled val="1"/>
        </dgm:presLayoutVars>
      </dgm:prSet>
      <dgm:spPr/>
    </dgm:pt>
    <dgm:pt modelId="{81375138-22FA-4DF7-935E-8921C252465F}" type="pres">
      <dgm:prSet presAssocID="{F6899751-E627-443E-86C2-E1F8E53D4523}" presName="centerTile" presStyleLbl="fgShp" presStyleIdx="0" presStyleCnt="1">
        <dgm:presLayoutVars>
          <dgm:chMax val="0"/>
          <dgm:chPref val="0"/>
        </dgm:presLayoutVars>
      </dgm:prSet>
      <dgm:spPr/>
    </dgm:pt>
  </dgm:ptLst>
  <dgm:cxnLst>
    <dgm:cxn modelId="{B884D408-3C55-4250-B759-64DA334E0359}" type="presOf" srcId="{C9EFFB27-0EB2-416B-AC91-600A41FCF8BE}" destId="{81375138-22FA-4DF7-935E-8921C252465F}" srcOrd="0" destOrd="0" presId="urn:microsoft.com/office/officeart/2005/8/layout/matrix1"/>
    <dgm:cxn modelId="{6BD1DC0C-22D7-467D-B119-C57331DF7FA8}" type="presOf" srcId="{6A239C10-29D5-4CE5-B783-1125FD68868F}" destId="{733116BF-33AC-40D9-ABAB-F1408D18153E}" srcOrd="0" destOrd="0" presId="urn:microsoft.com/office/officeart/2005/8/layout/matrix1"/>
    <dgm:cxn modelId="{94799E12-8515-4421-AA37-9D018CE6BDA1}" type="presOf" srcId="{F6899751-E627-443E-86C2-E1F8E53D4523}" destId="{18C14600-A4AE-4ED2-BBC8-91E08359B20F}" srcOrd="0" destOrd="0" presId="urn:microsoft.com/office/officeart/2005/8/layout/matrix1"/>
    <dgm:cxn modelId="{A78CC640-3497-4D15-8FDC-B5450E179A7C}" type="presOf" srcId="{ACB6EBE2-8678-4135-983A-A50260ADE38B}" destId="{C641786F-1105-4E7D-B43F-59DDA91D0A9C}" srcOrd="0" destOrd="0" presId="urn:microsoft.com/office/officeart/2005/8/layout/matrix1"/>
    <dgm:cxn modelId="{4E76275F-998F-4C50-813D-EBB38F6E743A}" srcId="{C9EFFB27-0EB2-416B-AC91-600A41FCF8BE}" destId="{A0E0BC68-5B44-44FC-9DDD-9A5AFD158759}" srcOrd="0" destOrd="0" parTransId="{EDA9A6F0-DCBB-4DA8-9FF3-1738EE242D9C}" sibTransId="{F8BBE20C-11CE-4858-85E6-8D8C11B01E73}"/>
    <dgm:cxn modelId="{D2D1D463-5007-4DDC-8F36-4C982BCFB9C3}" srcId="{C9EFFB27-0EB2-416B-AC91-600A41FCF8BE}" destId="{6A239C10-29D5-4CE5-B783-1125FD68868F}" srcOrd="3" destOrd="0" parTransId="{849EF6D6-C63A-4E4B-B8BF-05070F945AEF}" sibTransId="{5B4C81A0-08F9-402C-AC69-2CFDF13AF752}"/>
    <dgm:cxn modelId="{6ACC1866-D71F-4F59-ADA9-6F6E6720F719}" srcId="{C9EFFB27-0EB2-416B-AC91-600A41FCF8BE}" destId="{ACB6EBE2-8678-4135-983A-A50260ADE38B}" srcOrd="1" destOrd="0" parTransId="{14E0E4D6-713C-4368-BBA4-48B82212E626}" sibTransId="{DBDD4AFB-E753-4B96-B280-EFD60741C05C}"/>
    <dgm:cxn modelId="{D2032A6B-0BB6-4DA8-9D47-089D06243E48}" type="presOf" srcId="{6E13336A-1061-4597-829A-457963054662}" destId="{B552DEAA-B732-4475-A930-7DF6F868DE27}" srcOrd="0" destOrd="0" presId="urn:microsoft.com/office/officeart/2005/8/layout/matrix1"/>
    <dgm:cxn modelId="{5EB6997E-2515-4492-9ED9-DD997A465287}" srcId="{F6899751-E627-443E-86C2-E1F8E53D4523}" destId="{C9EFFB27-0EB2-416B-AC91-600A41FCF8BE}" srcOrd="0" destOrd="0" parTransId="{DDC05AC6-6FDE-45D5-B6D0-91F63CFA3D0B}" sibTransId="{7D514737-E564-49EC-B82C-C49065456AFE}"/>
    <dgm:cxn modelId="{A0B73495-747A-4C3F-A337-3E262EE9F610}" srcId="{C9EFFB27-0EB2-416B-AC91-600A41FCF8BE}" destId="{6E13336A-1061-4597-829A-457963054662}" srcOrd="2" destOrd="0" parTransId="{0F6F06C4-C879-4D38-A2F6-C248597D04B8}" sibTransId="{C5353622-0F71-47C8-845F-B9F64907EAA9}"/>
    <dgm:cxn modelId="{FC0A52B2-EE2D-4397-9E82-A492AB2B3528}" type="presOf" srcId="{A0E0BC68-5B44-44FC-9DDD-9A5AFD158759}" destId="{59AE269F-53FC-4308-A828-F361FB26BBFE}" srcOrd="0" destOrd="0" presId="urn:microsoft.com/office/officeart/2005/8/layout/matrix1"/>
    <dgm:cxn modelId="{15DCA0C9-4251-48EA-AEC7-A5B21208CC30}" type="presOf" srcId="{6A239C10-29D5-4CE5-B783-1125FD68868F}" destId="{B29EB35F-0CC2-429B-A8D3-3984220EE9D3}" srcOrd="1" destOrd="0" presId="urn:microsoft.com/office/officeart/2005/8/layout/matrix1"/>
    <dgm:cxn modelId="{94E730DA-FB50-4708-9F1D-D963070A7A31}" type="presOf" srcId="{6E13336A-1061-4597-829A-457963054662}" destId="{BC0ABCDE-F2CB-4E53-8646-385B81A90F34}" srcOrd="1" destOrd="0" presId="urn:microsoft.com/office/officeart/2005/8/layout/matrix1"/>
    <dgm:cxn modelId="{EE2391E0-0D47-4F7F-A7E9-1669DD21C3D6}" type="presOf" srcId="{A0E0BC68-5B44-44FC-9DDD-9A5AFD158759}" destId="{5E81395F-1121-45A0-BC8B-7C1D973BE623}" srcOrd="1" destOrd="0" presId="urn:microsoft.com/office/officeart/2005/8/layout/matrix1"/>
    <dgm:cxn modelId="{6E17CCE1-40D5-4EF4-87E2-10746512F8D8}" type="presOf" srcId="{ACB6EBE2-8678-4135-983A-A50260ADE38B}" destId="{17729412-17DD-495B-9324-66D116D07F43}" srcOrd="1" destOrd="0" presId="urn:microsoft.com/office/officeart/2005/8/layout/matrix1"/>
    <dgm:cxn modelId="{245845D6-CC7C-40FD-A7C6-AD34D3E91428}" type="presParOf" srcId="{18C14600-A4AE-4ED2-BBC8-91E08359B20F}" destId="{616AB38C-CFDC-4DB6-B676-4DAF679346F9}" srcOrd="0" destOrd="0" presId="urn:microsoft.com/office/officeart/2005/8/layout/matrix1"/>
    <dgm:cxn modelId="{80116A87-1209-4181-893F-9EAC53131393}" type="presParOf" srcId="{616AB38C-CFDC-4DB6-B676-4DAF679346F9}" destId="{59AE269F-53FC-4308-A828-F361FB26BBFE}" srcOrd="0" destOrd="0" presId="urn:microsoft.com/office/officeart/2005/8/layout/matrix1"/>
    <dgm:cxn modelId="{31F437C1-68DE-4FEC-AA8E-F723D9E60B0D}" type="presParOf" srcId="{616AB38C-CFDC-4DB6-B676-4DAF679346F9}" destId="{5E81395F-1121-45A0-BC8B-7C1D973BE623}" srcOrd="1" destOrd="0" presId="urn:microsoft.com/office/officeart/2005/8/layout/matrix1"/>
    <dgm:cxn modelId="{A869D1D5-8966-4DD0-84A3-314EB05462F3}" type="presParOf" srcId="{616AB38C-CFDC-4DB6-B676-4DAF679346F9}" destId="{C641786F-1105-4E7D-B43F-59DDA91D0A9C}" srcOrd="2" destOrd="0" presId="urn:microsoft.com/office/officeart/2005/8/layout/matrix1"/>
    <dgm:cxn modelId="{D24040CC-799E-4208-9E7A-D7576AAC1D1B}" type="presParOf" srcId="{616AB38C-CFDC-4DB6-B676-4DAF679346F9}" destId="{17729412-17DD-495B-9324-66D116D07F43}" srcOrd="3" destOrd="0" presId="urn:microsoft.com/office/officeart/2005/8/layout/matrix1"/>
    <dgm:cxn modelId="{C82ACA8A-BD41-43BB-B027-E15550AC70BB}" type="presParOf" srcId="{616AB38C-CFDC-4DB6-B676-4DAF679346F9}" destId="{B552DEAA-B732-4475-A930-7DF6F868DE27}" srcOrd="4" destOrd="0" presId="urn:microsoft.com/office/officeart/2005/8/layout/matrix1"/>
    <dgm:cxn modelId="{5828148D-2D41-4755-ADBB-104315127780}" type="presParOf" srcId="{616AB38C-CFDC-4DB6-B676-4DAF679346F9}" destId="{BC0ABCDE-F2CB-4E53-8646-385B81A90F34}" srcOrd="5" destOrd="0" presId="urn:microsoft.com/office/officeart/2005/8/layout/matrix1"/>
    <dgm:cxn modelId="{59D10E7A-A302-4477-B1F3-280DC13F24C5}" type="presParOf" srcId="{616AB38C-CFDC-4DB6-B676-4DAF679346F9}" destId="{733116BF-33AC-40D9-ABAB-F1408D18153E}" srcOrd="6" destOrd="0" presId="urn:microsoft.com/office/officeart/2005/8/layout/matrix1"/>
    <dgm:cxn modelId="{5E8F580E-415A-444F-A00E-8D7E4230AC6E}" type="presParOf" srcId="{616AB38C-CFDC-4DB6-B676-4DAF679346F9}" destId="{B29EB35F-0CC2-429B-A8D3-3984220EE9D3}" srcOrd="7" destOrd="0" presId="urn:microsoft.com/office/officeart/2005/8/layout/matrix1"/>
    <dgm:cxn modelId="{C0B748F6-3F1C-45FE-83CF-0C8141043241}" type="presParOf" srcId="{18C14600-A4AE-4ED2-BBC8-91E08359B20F}" destId="{81375138-22FA-4DF7-935E-8921C252465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10DCF-F6C7-4F55-BB5C-90DAF0DE14B1}" type="doc">
      <dgm:prSet loTypeId="urn:microsoft.com/office/officeart/2005/8/layout/hProcess9" loCatId="process" qsTypeId="urn:microsoft.com/office/officeart/2005/8/quickstyle/simple1" qsCatId="simple" csTypeId="urn:microsoft.com/office/officeart/2005/8/colors/accent1_2" csCatId="accent1" phldr="1"/>
      <dgm:spPr/>
    </dgm:pt>
    <dgm:pt modelId="{019DCE1C-6D6F-4FFE-91DD-81AADD7AFBAD}">
      <dgm:prSet phldrT="[Text]" custT="1"/>
      <dgm:spPr/>
      <dgm:t>
        <a:bodyPr/>
        <a:lstStyle/>
        <a:p>
          <a:r>
            <a:rPr lang="nb-NO" sz="1400" b="1"/>
            <a:t>NTNU Kurs 1</a:t>
          </a:r>
        </a:p>
        <a:p>
          <a:r>
            <a:rPr lang="nb-NO" sz="1200"/>
            <a:t>Introduksjon til opplæring og egenlæring for rolle og prosess</a:t>
          </a:r>
        </a:p>
      </dgm:t>
    </dgm:pt>
    <dgm:pt modelId="{D4EF899C-C643-404C-B1D5-54EEF1D5643E}" type="parTrans" cxnId="{EF360807-9D82-4204-BAFE-4A1E88F87784}">
      <dgm:prSet/>
      <dgm:spPr/>
      <dgm:t>
        <a:bodyPr/>
        <a:lstStyle/>
        <a:p>
          <a:endParaRPr lang="nb-NO"/>
        </a:p>
      </dgm:t>
    </dgm:pt>
    <dgm:pt modelId="{877FE54A-EDFC-46A5-9170-6F4DD04C5FC7}" type="sibTrans" cxnId="{EF360807-9D82-4204-BAFE-4A1E88F87784}">
      <dgm:prSet/>
      <dgm:spPr/>
      <dgm:t>
        <a:bodyPr/>
        <a:lstStyle/>
        <a:p>
          <a:endParaRPr lang="nb-NO"/>
        </a:p>
      </dgm:t>
    </dgm:pt>
    <dgm:pt modelId="{92E89340-0D76-47FB-AFFB-3CC9E14D5D7C}">
      <dgm:prSet phldrT="[Text]" custT="1"/>
      <dgm:spPr/>
      <dgm:t>
        <a:bodyPr/>
        <a:lstStyle/>
        <a:p>
          <a:r>
            <a:rPr lang="nb-NO" sz="1400" b="1"/>
            <a:t>NTNU Kurs 2</a:t>
          </a:r>
        </a:p>
        <a:p>
          <a:r>
            <a:rPr lang="nb-NO" sz="1200"/>
            <a:t>Refleksjon, spørsmål fra egenlæring, økonomimodell for rolle, nye rutiner og prosesser forberedelse til systemkurs</a:t>
          </a:r>
        </a:p>
      </dgm:t>
    </dgm:pt>
    <dgm:pt modelId="{F875E23E-7E0C-437B-A834-28B269E7BD4E}" type="parTrans" cxnId="{49720E9C-3284-41FE-9B55-8EFA6A5A5E68}">
      <dgm:prSet/>
      <dgm:spPr/>
      <dgm:t>
        <a:bodyPr/>
        <a:lstStyle/>
        <a:p>
          <a:endParaRPr lang="nb-NO"/>
        </a:p>
      </dgm:t>
    </dgm:pt>
    <dgm:pt modelId="{5D2AB3AB-ACDC-4BA1-B152-C4ACEADAB04F}" type="sibTrans" cxnId="{49720E9C-3284-41FE-9B55-8EFA6A5A5E68}">
      <dgm:prSet/>
      <dgm:spPr/>
      <dgm:t>
        <a:bodyPr/>
        <a:lstStyle/>
        <a:p>
          <a:endParaRPr lang="nb-NO"/>
        </a:p>
      </dgm:t>
    </dgm:pt>
    <dgm:pt modelId="{7DA3CFE7-7D89-4913-BC3F-2CA3C079F89B}">
      <dgm:prSet phldrT="[Text]" custT="1"/>
      <dgm:spPr/>
      <dgm:t>
        <a:bodyPr/>
        <a:lstStyle/>
        <a:p>
          <a:r>
            <a:rPr lang="nb-NO" sz="1400" b="1"/>
            <a:t>DFØ Systemkurs for aktuell rolle</a:t>
          </a:r>
        </a:p>
      </dgm:t>
    </dgm:pt>
    <dgm:pt modelId="{72C5A94F-9B0B-4158-A235-5400083F509A}" type="parTrans" cxnId="{A6A97208-54C0-40A1-8650-9F20C646B0B8}">
      <dgm:prSet/>
      <dgm:spPr/>
      <dgm:t>
        <a:bodyPr/>
        <a:lstStyle/>
        <a:p>
          <a:endParaRPr lang="nb-NO"/>
        </a:p>
      </dgm:t>
    </dgm:pt>
    <dgm:pt modelId="{E507EA99-562E-4706-B34B-8AD4B1E89C3A}" type="sibTrans" cxnId="{A6A97208-54C0-40A1-8650-9F20C646B0B8}">
      <dgm:prSet/>
      <dgm:spPr/>
      <dgm:t>
        <a:bodyPr/>
        <a:lstStyle/>
        <a:p>
          <a:endParaRPr lang="nb-NO"/>
        </a:p>
      </dgm:t>
    </dgm:pt>
    <dgm:pt modelId="{4DE5FC12-B9CD-4A02-BDE0-39B691768F20}">
      <dgm:prSet phldrT="[Text]" custT="1"/>
      <dgm:spPr/>
      <dgm:t>
        <a:bodyPr/>
        <a:lstStyle/>
        <a:p>
          <a:r>
            <a:rPr lang="nb-NO" sz="1400" b="1"/>
            <a:t>NTNU Kurs 3</a:t>
          </a:r>
        </a:p>
        <a:p>
          <a:r>
            <a:rPr lang="nb-NO" sz="1200"/>
            <a:t>Oppsummering, refleksjon, spørsmål fra egenlæring og system-opplæring</a:t>
          </a:r>
        </a:p>
      </dgm:t>
    </dgm:pt>
    <dgm:pt modelId="{9D817DC7-AAB1-4058-B8C8-E3D459ED4A18}" type="parTrans" cxnId="{6508A972-8F63-4362-B5E0-51EF2FB243CC}">
      <dgm:prSet/>
      <dgm:spPr/>
      <dgm:t>
        <a:bodyPr/>
        <a:lstStyle/>
        <a:p>
          <a:endParaRPr lang="nb-NO"/>
        </a:p>
      </dgm:t>
    </dgm:pt>
    <dgm:pt modelId="{4017AB02-F3AF-439D-BB6B-5BE31340E0A5}" type="sibTrans" cxnId="{6508A972-8F63-4362-B5E0-51EF2FB243CC}">
      <dgm:prSet/>
      <dgm:spPr/>
      <dgm:t>
        <a:bodyPr/>
        <a:lstStyle/>
        <a:p>
          <a:endParaRPr lang="nb-NO"/>
        </a:p>
      </dgm:t>
    </dgm:pt>
    <dgm:pt modelId="{5F31299C-3D36-4E2F-95A4-53DE2E77D1D3}">
      <dgm:prSet phldrT="[Text]" custT="1"/>
      <dgm:spPr/>
      <dgm:t>
        <a:bodyPr/>
        <a:lstStyle/>
        <a:p>
          <a:r>
            <a:rPr lang="nb-NO" sz="1400" b="1"/>
            <a:t>Brukerstøtte</a:t>
          </a:r>
        </a:p>
        <a:p>
          <a:r>
            <a:rPr lang="nb-NO" sz="1200"/>
            <a:t>Innsida</a:t>
          </a:r>
        </a:p>
        <a:p>
          <a:r>
            <a:rPr lang="nb-NO" sz="1200"/>
            <a:t>Teamskanal for rollen</a:t>
          </a:r>
        </a:p>
        <a:p>
          <a:r>
            <a:rPr lang="nb-NO" sz="1200"/>
            <a:t>Teams-rom</a:t>
          </a:r>
        </a:p>
      </dgm:t>
    </dgm:pt>
    <dgm:pt modelId="{8A7D7BF1-E0FB-4FA6-8926-0228C83DDB83}" type="parTrans" cxnId="{EDFCF0B9-87F3-4C3E-8C9E-CB6B6E53CC23}">
      <dgm:prSet/>
      <dgm:spPr/>
      <dgm:t>
        <a:bodyPr/>
        <a:lstStyle/>
        <a:p>
          <a:endParaRPr lang="nb-NO"/>
        </a:p>
      </dgm:t>
    </dgm:pt>
    <dgm:pt modelId="{FB85289F-621D-4B71-B6F9-9798E79DCC43}" type="sibTrans" cxnId="{EDFCF0B9-87F3-4C3E-8C9E-CB6B6E53CC23}">
      <dgm:prSet/>
      <dgm:spPr/>
      <dgm:t>
        <a:bodyPr/>
        <a:lstStyle/>
        <a:p>
          <a:endParaRPr lang="nb-NO"/>
        </a:p>
      </dgm:t>
    </dgm:pt>
    <dgm:pt modelId="{91F15A80-5AC6-4574-8AD5-30D6516C9E2F}">
      <dgm:prSet phldrT="[Text]" custT="1"/>
      <dgm:spPr/>
      <dgm:t>
        <a:bodyPr/>
        <a:lstStyle/>
        <a:p>
          <a:r>
            <a:rPr lang="nb-NO" sz="1600" b="1"/>
            <a:t>Egenlæring</a:t>
          </a:r>
        </a:p>
        <a:p>
          <a:r>
            <a:rPr lang="nb-NO" sz="1200"/>
            <a:t>E-læring for rolle og prosess</a:t>
          </a:r>
        </a:p>
        <a:p>
          <a:r>
            <a:rPr lang="nb-NO" sz="1200"/>
            <a:t>Økonomimodell - videokurs</a:t>
          </a:r>
        </a:p>
        <a:p>
          <a:r>
            <a:rPr lang="nb-NO" sz="1200"/>
            <a:t>DFØ systemvideoer</a:t>
          </a:r>
        </a:p>
      </dgm:t>
    </dgm:pt>
    <dgm:pt modelId="{F838931F-A534-4025-A61E-3AD886558946}" type="parTrans" cxnId="{8CB4C099-A7BC-4416-A59F-B96370F971D8}">
      <dgm:prSet/>
      <dgm:spPr/>
      <dgm:t>
        <a:bodyPr/>
        <a:lstStyle/>
        <a:p>
          <a:endParaRPr lang="nb-NO"/>
        </a:p>
      </dgm:t>
    </dgm:pt>
    <dgm:pt modelId="{CD8E1CE9-C192-4286-B36A-0804F55D2603}" type="sibTrans" cxnId="{8CB4C099-A7BC-4416-A59F-B96370F971D8}">
      <dgm:prSet/>
      <dgm:spPr/>
      <dgm:t>
        <a:bodyPr/>
        <a:lstStyle/>
        <a:p>
          <a:endParaRPr lang="nb-NO"/>
        </a:p>
      </dgm:t>
    </dgm:pt>
    <dgm:pt modelId="{8C30EEEE-0037-4F23-960A-F3B8C2B0271A}">
      <dgm:prSet phldrT="[Text]" custT="1"/>
      <dgm:spPr/>
      <dgm:t>
        <a:bodyPr/>
        <a:lstStyle/>
        <a:p>
          <a:r>
            <a:rPr lang="nb-NO" sz="1400" b="1"/>
            <a:t>Egenlæring</a:t>
          </a:r>
        </a:p>
        <a:p>
          <a:r>
            <a:rPr lang="nb-NO" sz="1200"/>
            <a:t>Repetisjon / oppslag etter opplæring og ved oppstart</a:t>
          </a:r>
        </a:p>
      </dgm:t>
    </dgm:pt>
    <dgm:pt modelId="{2ECB347E-C9E3-47E1-9989-C50F39149050}" type="parTrans" cxnId="{C2D57AAF-F314-4A91-89F3-69BA988A0677}">
      <dgm:prSet/>
      <dgm:spPr/>
      <dgm:t>
        <a:bodyPr/>
        <a:lstStyle/>
        <a:p>
          <a:endParaRPr lang="nb-NO"/>
        </a:p>
      </dgm:t>
    </dgm:pt>
    <dgm:pt modelId="{98BCD1D1-EAF3-425C-B6F6-E04AA99EC169}" type="sibTrans" cxnId="{C2D57AAF-F314-4A91-89F3-69BA988A0677}">
      <dgm:prSet/>
      <dgm:spPr/>
      <dgm:t>
        <a:bodyPr/>
        <a:lstStyle/>
        <a:p>
          <a:endParaRPr lang="nb-NO"/>
        </a:p>
      </dgm:t>
    </dgm:pt>
    <dgm:pt modelId="{EB2B9690-5C09-4F4C-9B90-6DD703578653}" type="pres">
      <dgm:prSet presAssocID="{D4510DCF-F6C7-4F55-BB5C-90DAF0DE14B1}" presName="CompostProcess" presStyleCnt="0">
        <dgm:presLayoutVars>
          <dgm:dir/>
          <dgm:resizeHandles val="exact"/>
        </dgm:presLayoutVars>
      </dgm:prSet>
      <dgm:spPr/>
    </dgm:pt>
    <dgm:pt modelId="{26AE0105-133E-4FF4-8816-8B4F92E66E75}" type="pres">
      <dgm:prSet presAssocID="{D4510DCF-F6C7-4F55-BB5C-90DAF0DE14B1}" presName="arrow" presStyleLbl="bgShp" presStyleIdx="0" presStyleCnt="1" custScaleX="117647" custLinFactNeighborX="87629" custLinFactNeighborY="-18148"/>
      <dgm:spPr/>
    </dgm:pt>
    <dgm:pt modelId="{9D6D4CED-C3A2-46AF-B90D-B5F7A9C8DC25}" type="pres">
      <dgm:prSet presAssocID="{D4510DCF-F6C7-4F55-BB5C-90DAF0DE14B1}" presName="linearProcess" presStyleCnt="0"/>
      <dgm:spPr/>
    </dgm:pt>
    <dgm:pt modelId="{8A073C8C-7751-4CB9-A524-00CE45ACE0B6}" type="pres">
      <dgm:prSet presAssocID="{019DCE1C-6D6F-4FFE-91DD-81AADD7AFBAD}" presName="textNode" presStyleLbl="node1" presStyleIdx="0" presStyleCnt="7">
        <dgm:presLayoutVars>
          <dgm:bulletEnabled val="1"/>
        </dgm:presLayoutVars>
      </dgm:prSet>
      <dgm:spPr/>
    </dgm:pt>
    <dgm:pt modelId="{7F614FA5-81E8-4590-B8C8-9F80AA04ED7F}" type="pres">
      <dgm:prSet presAssocID="{877FE54A-EDFC-46A5-9170-6F4DD04C5FC7}" presName="sibTrans" presStyleCnt="0"/>
      <dgm:spPr/>
    </dgm:pt>
    <dgm:pt modelId="{6DCCF6FC-0881-4755-8B41-48B9DE698B30}" type="pres">
      <dgm:prSet presAssocID="{91F15A80-5AC6-4574-8AD5-30D6516C9E2F}" presName="textNode" presStyleLbl="node1" presStyleIdx="1" presStyleCnt="7">
        <dgm:presLayoutVars>
          <dgm:bulletEnabled val="1"/>
        </dgm:presLayoutVars>
      </dgm:prSet>
      <dgm:spPr/>
    </dgm:pt>
    <dgm:pt modelId="{85D7877B-9A68-44EE-BEDB-2C3587001E54}" type="pres">
      <dgm:prSet presAssocID="{CD8E1CE9-C192-4286-B36A-0804F55D2603}" presName="sibTrans" presStyleCnt="0"/>
      <dgm:spPr/>
    </dgm:pt>
    <dgm:pt modelId="{2CBB4BEF-1A89-49D3-9B59-B25A5049F2EB}" type="pres">
      <dgm:prSet presAssocID="{92E89340-0D76-47FB-AFFB-3CC9E14D5D7C}" presName="textNode" presStyleLbl="node1" presStyleIdx="2" presStyleCnt="7">
        <dgm:presLayoutVars>
          <dgm:bulletEnabled val="1"/>
        </dgm:presLayoutVars>
      </dgm:prSet>
      <dgm:spPr/>
    </dgm:pt>
    <dgm:pt modelId="{42CAEE9A-7FFB-4C42-B1ED-16A2059EA047}" type="pres">
      <dgm:prSet presAssocID="{5D2AB3AB-ACDC-4BA1-B152-C4ACEADAB04F}" presName="sibTrans" presStyleCnt="0"/>
      <dgm:spPr/>
    </dgm:pt>
    <dgm:pt modelId="{80FF13B9-9E37-40F6-9F8E-2F3C6B915A0F}" type="pres">
      <dgm:prSet presAssocID="{7DA3CFE7-7D89-4913-BC3F-2CA3C079F89B}" presName="textNode" presStyleLbl="node1" presStyleIdx="3" presStyleCnt="7">
        <dgm:presLayoutVars>
          <dgm:bulletEnabled val="1"/>
        </dgm:presLayoutVars>
      </dgm:prSet>
      <dgm:spPr/>
    </dgm:pt>
    <dgm:pt modelId="{8DEA0620-39AA-49D8-A548-D1B5BD5E626E}" type="pres">
      <dgm:prSet presAssocID="{E507EA99-562E-4706-B34B-8AD4B1E89C3A}" presName="sibTrans" presStyleCnt="0"/>
      <dgm:spPr/>
    </dgm:pt>
    <dgm:pt modelId="{62201053-D849-4FCD-B993-571EBFA5243E}" type="pres">
      <dgm:prSet presAssocID="{4DE5FC12-B9CD-4A02-BDE0-39B691768F20}" presName="textNode" presStyleLbl="node1" presStyleIdx="4" presStyleCnt="7" custLinFactNeighborX="-39556" custLinFactNeighborY="-3483">
        <dgm:presLayoutVars>
          <dgm:bulletEnabled val="1"/>
        </dgm:presLayoutVars>
      </dgm:prSet>
      <dgm:spPr/>
    </dgm:pt>
    <dgm:pt modelId="{578FC630-A1E1-479C-99C2-977F66AFC56D}" type="pres">
      <dgm:prSet presAssocID="{4017AB02-F3AF-439D-BB6B-5BE31340E0A5}" presName="sibTrans" presStyleCnt="0"/>
      <dgm:spPr/>
    </dgm:pt>
    <dgm:pt modelId="{62F2A9AF-22A1-407C-B1ED-D4475DDEF1DC}" type="pres">
      <dgm:prSet presAssocID="{8C30EEEE-0037-4F23-960A-F3B8C2B0271A}" presName="textNode" presStyleLbl="node1" presStyleIdx="5" presStyleCnt="7">
        <dgm:presLayoutVars>
          <dgm:bulletEnabled val="1"/>
        </dgm:presLayoutVars>
      </dgm:prSet>
      <dgm:spPr/>
    </dgm:pt>
    <dgm:pt modelId="{8E5AC1BF-75AF-4708-8D92-7D62F28A9D8F}" type="pres">
      <dgm:prSet presAssocID="{98BCD1D1-EAF3-425C-B6F6-E04AA99EC169}" presName="sibTrans" presStyleCnt="0"/>
      <dgm:spPr/>
    </dgm:pt>
    <dgm:pt modelId="{0A6D497F-5BA8-4CAA-B35A-2062CC40F0B1}" type="pres">
      <dgm:prSet presAssocID="{5F31299C-3D36-4E2F-95A4-53DE2E77D1D3}" presName="textNode" presStyleLbl="node1" presStyleIdx="6" presStyleCnt="7">
        <dgm:presLayoutVars>
          <dgm:bulletEnabled val="1"/>
        </dgm:presLayoutVars>
      </dgm:prSet>
      <dgm:spPr/>
    </dgm:pt>
  </dgm:ptLst>
  <dgm:cxnLst>
    <dgm:cxn modelId="{EF360807-9D82-4204-BAFE-4A1E88F87784}" srcId="{D4510DCF-F6C7-4F55-BB5C-90DAF0DE14B1}" destId="{019DCE1C-6D6F-4FFE-91DD-81AADD7AFBAD}" srcOrd="0" destOrd="0" parTransId="{D4EF899C-C643-404C-B1D5-54EEF1D5643E}" sibTransId="{877FE54A-EDFC-46A5-9170-6F4DD04C5FC7}"/>
    <dgm:cxn modelId="{A6A97208-54C0-40A1-8650-9F20C646B0B8}" srcId="{D4510DCF-F6C7-4F55-BB5C-90DAF0DE14B1}" destId="{7DA3CFE7-7D89-4913-BC3F-2CA3C079F89B}" srcOrd="3" destOrd="0" parTransId="{72C5A94F-9B0B-4158-A235-5400083F509A}" sibTransId="{E507EA99-562E-4706-B34B-8AD4B1E89C3A}"/>
    <dgm:cxn modelId="{1BC64411-C5D4-4301-AFCF-0DD4E5231BC2}" type="presOf" srcId="{7DA3CFE7-7D89-4913-BC3F-2CA3C079F89B}" destId="{80FF13B9-9E37-40F6-9F8E-2F3C6B915A0F}" srcOrd="0" destOrd="0" presId="urn:microsoft.com/office/officeart/2005/8/layout/hProcess9"/>
    <dgm:cxn modelId="{3E18DC17-301B-445D-AF1B-B6A736FEA796}" type="presOf" srcId="{8C30EEEE-0037-4F23-960A-F3B8C2B0271A}" destId="{62F2A9AF-22A1-407C-B1ED-D4475DDEF1DC}" srcOrd="0" destOrd="0" presId="urn:microsoft.com/office/officeart/2005/8/layout/hProcess9"/>
    <dgm:cxn modelId="{9A9F152F-AA75-4B97-9279-7DEC79E1BD10}" type="presOf" srcId="{92E89340-0D76-47FB-AFFB-3CC9E14D5D7C}" destId="{2CBB4BEF-1A89-49D3-9B59-B25A5049F2EB}" srcOrd="0" destOrd="0" presId="urn:microsoft.com/office/officeart/2005/8/layout/hProcess9"/>
    <dgm:cxn modelId="{5443AD32-0715-4C29-BB82-3DAD1DAC3285}" type="presOf" srcId="{4DE5FC12-B9CD-4A02-BDE0-39B691768F20}" destId="{62201053-D849-4FCD-B993-571EBFA5243E}" srcOrd="0" destOrd="0" presId="urn:microsoft.com/office/officeart/2005/8/layout/hProcess9"/>
    <dgm:cxn modelId="{6508A972-8F63-4362-B5E0-51EF2FB243CC}" srcId="{D4510DCF-F6C7-4F55-BB5C-90DAF0DE14B1}" destId="{4DE5FC12-B9CD-4A02-BDE0-39B691768F20}" srcOrd="4" destOrd="0" parTransId="{9D817DC7-AAB1-4058-B8C8-E3D459ED4A18}" sibTransId="{4017AB02-F3AF-439D-BB6B-5BE31340E0A5}"/>
    <dgm:cxn modelId="{ABF00C5A-47F3-4B0D-ACC4-F00163C96BA9}" type="presOf" srcId="{019DCE1C-6D6F-4FFE-91DD-81AADD7AFBAD}" destId="{8A073C8C-7751-4CB9-A524-00CE45ACE0B6}" srcOrd="0" destOrd="0" presId="urn:microsoft.com/office/officeart/2005/8/layout/hProcess9"/>
    <dgm:cxn modelId="{8CB4C099-A7BC-4416-A59F-B96370F971D8}" srcId="{D4510DCF-F6C7-4F55-BB5C-90DAF0DE14B1}" destId="{91F15A80-5AC6-4574-8AD5-30D6516C9E2F}" srcOrd="1" destOrd="0" parTransId="{F838931F-A534-4025-A61E-3AD886558946}" sibTransId="{CD8E1CE9-C192-4286-B36A-0804F55D2603}"/>
    <dgm:cxn modelId="{49720E9C-3284-41FE-9B55-8EFA6A5A5E68}" srcId="{D4510DCF-F6C7-4F55-BB5C-90DAF0DE14B1}" destId="{92E89340-0D76-47FB-AFFB-3CC9E14D5D7C}" srcOrd="2" destOrd="0" parTransId="{F875E23E-7E0C-437B-A834-28B269E7BD4E}" sibTransId="{5D2AB3AB-ACDC-4BA1-B152-C4ACEADAB04F}"/>
    <dgm:cxn modelId="{C2D57AAF-F314-4A91-89F3-69BA988A0677}" srcId="{D4510DCF-F6C7-4F55-BB5C-90DAF0DE14B1}" destId="{8C30EEEE-0037-4F23-960A-F3B8C2B0271A}" srcOrd="5" destOrd="0" parTransId="{2ECB347E-C9E3-47E1-9989-C50F39149050}" sibTransId="{98BCD1D1-EAF3-425C-B6F6-E04AA99EC169}"/>
    <dgm:cxn modelId="{EDFCF0B9-87F3-4C3E-8C9E-CB6B6E53CC23}" srcId="{D4510DCF-F6C7-4F55-BB5C-90DAF0DE14B1}" destId="{5F31299C-3D36-4E2F-95A4-53DE2E77D1D3}" srcOrd="6" destOrd="0" parTransId="{8A7D7BF1-E0FB-4FA6-8926-0228C83DDB83}" sibTransId="{FB85289F-621D-4B71-B6F9-9798E79DCC43}"/>
    <dgm:cxn modelId="{B6D2F8BF-D37B-41AC-BCBE-817DD7DEC03B}" type="presOf" srcId="{5F31299C-3D36-4E2F-95A4-53DE2E77D1D3}" destId="{0A6D497F-5BA8-4CAA-B35A-2062CC40F0B1}" srcOrd="0" destOrd="0" presId="urn:microsoft.com/office/officeart/2005/8/layout/hProcess9"/>
    <dgm:cxn modelId="{3909EAE9-D0AF-4C01-BBAD-4673024FD61B}" type="presOf" srcId="{D4510DCF-F6C7-4F55-BB5C-90DAF0DE14B1}" destId="{EB2B9690-5C09-4F4C-9B90-6DD703578653}" srcOrd="0" destOrd="0" presId="urn:microsoft.com/office/officeart/2005/8/layout/hProcess9"/>
    <dgm:cxn modelId="{F6BBA8FD-7D2D-4F0F-933E-6848F5C08D7C}" type="presOf" srcId="{91F15A80-5AC6-4574-8AD5-30D6516C9E2F}" destId="{6DCCF6FC-0881-4755-8B41-48B9DE698B30}" srcOrd="0" destOrd="0" presId="urn:microsoft.com/office/officeart/2005/8/layout/hProcess9"/>
    <dgm:cxn modelId="{7688571B-5400-445A-9ADA-F52E3CC81272}" type="presParOf" srcId="{EB2B9690-5C09-4F4C-9B90-6DD703578653}" destId="{26AE0105-133E-4FF4-8816-8B4F92E66E75}" srcOrd="0" destOrd="0" presId="urn:microsoft.com/office/officeart/2005/8/layout/hProcess9"/>
    <dgm:cxn modelId="{75119976-26C3-4361-A867-94E73E446D3B}" type="presParOf" srcId="{EB2B9690-5C09-4F4C-9B90-6DD703578653}" destId="{9D6D4CED-C3A2-46AF-B90D-B5F7A9C8DC25}" srcOrd="1" destOrd="0" presId="urn:microsoft.com/office/officeart/2005/8/layout/hProcess9"/>
    <dgm:cxn modelId="{5B2D1C20-1E80-4B07-995C-59D2BBA156CB}" type="presParOf" srcId="{9D6D4CED-C3A2-46AF-B90D-B5F7A9C8DC25}" destId="{8A073C8C-7751-4CB9-A524-00CE45ACE0B6}" srcOrd="0" destOrd="0" presId="urn:microsoft.com/office/officeart/2005/8/layout/hProcess9"/>
    <dgm:cxn modelId="{E8BC1A3A-37C2-4160-91C1-0406B543ED85}" type="presParOf" srcId="{9D6D4CED-C3A2-46AF-B90D-B5F7A9C8DC25}" destId="{7F614FA5-81E8-4590-B8C8-9F80AA04ED7F}" srcOrd="1" destOrd="0" presId="urn:microsoft.com/office/officeart/2005/8/layout/hProcess9"/>
    <dgm:cxn modelId="{5564C4F2-DBF7-4846-BC2C-ACF65A81EC67}" type="presParOf" srcId="{9D6D4CED-C3A2-46AF-B90D-B5F7A9C8DC25}" destId="{6DCCF6FC-0881-4755-8B41-48B9DE698B30}" srcOrd="2" destOrd="0" presId="urn:microsoft.com/office/officeart/2005/8/layout/hProcess9"/>
    <dgm:cxn modelId="{FED67021-AE75-46F4-A0E7-92C833A28079}" type="presParOf" srcId="{9D6D4CED-C3A2-46AF-B90D-B5F7A9C8DC25}" destId="{85D7877B-9A68-44EE-BEDB-2C3587001E54}" srcOrd="3" destOrd="0" presId="urn:microsoft.com/office/officeart/2005/8/layout/hProcess9"/>
    <dgm:cxn modelId="{F1230E02-D780-42BF-A8E2-F2A29EAD9C57}" type="presParOf" srcId="{9D6D4CED-C3A2-46AF-B90D-B5F7A9C8DC25}" destId="{2CBB4BEF-1A89-49D3-9B59-B25A5049F2EB}" srcOrd="4" destOrd="0" presId="urn:microsoft.com/office/officeart/2005/8/layout/hProcess9"/>
    <dgm:cxn modelId="{78DCF646-BDE0-4D83-8F78-29EDFEAD5AF7}" type="presParOf" srcId="{9D6D4CED-C3A2-46AF-B90D-B5F7A9C8DC25}" destId="{42CAEE9A-7FFB-4C42-B1ED-16A2059EA047}" srcOrd="5" destOrd="0" presId="urn:microsoft.com/office/officeart/2005/8/layout/hProcess9"/>
    <dgm:cxn modelId="{4E43A739-90AA-4E25-A021-964A002F4E2B}" type="presParOf" srcId="{9D6D4CED-C3A2-46AF-B90D-B5F7A9C8DC25}" destId="{80FF13B9-9E37-40F6-9F8E-2F3C6B915A0F}" srcOrd="6" destOrd="0" presId="urn:microsoft.com/office/officeart/2005/8/layout/hProcess9"/>
    <dgm:cxn modelId="{D4F8C891-386F-4865-A6C2-E10F04B22DE3}" type="presParOf" srcId="{9D6D4CED-C3A2-46AF-B90D-B5F7A9C8DC25}" destId="{8DEA0620-39AA-49D8-A548-D1B5BD5E626E}" srcOrd="7" destOrd="0" presId="urn:microsoft.com/office/officeart/2005/8/layout/hProcess9"/>
    <dgm:cxn modelId="{3D482222-2752-4DFB-9D01-2AE5306C70BE}" type="presParOf" srcId="{9D6D4CED-C3A2-46AF-B90D-B5F7A9C8DC25}" destId="{62201053-D849-4FCD-B993-571EBFA5243E}" srcOrd="8" destOrd="0" presId="urn:microsoft.com/office/officeart/2005/8/layout/hProcess9"/>
    <dgm:cxn modelId="{FEAFEF48-D5E7-4307-B51E-B90CD2DFF2DF}" type="presParOf" srcId="{9D6D4CED-C3A2-46AF-B90D-B5F7A9C8DC25}" destId="{578FC630-A1E1-479C-99C2-977F66AFC56D}" srcOrd="9" destOrd="0" presId="urn:microsoft.com/office/officeart/2005/8/layout/hProcess9"/>
    <dgm:cxn modelId="{06100EBB-F505-49D0-A0A3-6130EC69B616}" type="presParOf" srcId="{9D6D4CED-C3A2-46AF-B90D-B5F7A9C8DC25}" destId="{62F2A9AF-22A1-407C-B1ED-D4475DDEF1DC}" srcOrd="10" destOrd="0" presId="urn:microsoft.com/office/officeart/2005/8/layout/hProcess9"/>
    <dgm:cxn modelId="{5DBD0B83-395A-4E6B-8C2A-29B2F2EA8C26}" type="presParOf" srcId="{9D6D4CED-C3A2-46AF-B90D-B5F7A9C8DC25}" destId="{8E5AC1BF-75AF-4708-8D92-7D62F28A9D8F}" srcOrd="11" destOrd="0" presId="urn:microsoft.com/office/officeart/2005/8/layout/hProcess9"/>
    <dgm:cxn modelId="{896F6208-2167-4BCB-A7A4-C3908EBEC4B0}" type="presParOf" srcId="{9D6D4CED-C3A2-46AF-B90D-B5F7A9C8DC25}" destId="{0A6D497F-5BA8-4CAA-B35A-2062CC40F0B1}"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D25BA-ABE8-4306-8A5D-CF547A98703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nb-NO"/>
        </a:p>
      </dgm:t>
    </dgm:pt>
    <dgm:pt modelId="{A14FF94A-0D18-4039-81D1-5DCDCEC0291E}">
      <dgm:prSet phldrT="[Text]"/>
      <dgm:spPr/>
      <dgm:t>
        <a:bodyPr/>
        <a:lstStyle/>
        <a:p>
          <a:r>
            <a:rPr lang="nb-NO" b="1">
              <a:solidFill>
                <a:schemeClr val="tx1"/>
              </a:solidFill>
            </a:rPr>
            <a:t>Prosessrådgiver</a:t>
          </a:r>
        </a:p>
        <a:p>
          <a:endParaRPr lang="nb-NO" b="1">
            <a:solidFill>
              <a:schemeClr val="tx1"/>
            </a:solidFill>
          </a:endParaRPr>
        </a:p>
        <a:p>
          <a:endParaRPr lang="nb-NO" b="1">
            <a:solidFill>
              <a:schemeClr val="tx1"/>
            </a:solidFill>
          </a:endParaRPr>
        </a:p>
      </dgm:t>
    </dgm:pt>
    <dgm:pt modelId="{54AE84C8-331F-47D5-879E-480DD400BBE4}" type="parTrans" cxnId="{26070161-4215-4186-918F-0778C0AE9A87}">
      <dgm:prSet/>
      <dgm:spPr/>
      <dgm:t>
        <a:bodyPr/>
        <a:lstStyle/>
        <a:p>
          <a:endParaRPr lang="nb-NO"/>
        </a:p>
      </dgm:t>
    </dgm:pt>
    <dgm:pt modelId="{652C3194-2DAD-4860-8ED9-90D5C535326D}" type="sibTrans" cxnId="{26070161-4215-4186-918F-0778C0AE9A87}">
      <dgm:prSet/>
      <dgm:spPr/>
      <dgm:t>
        <a:bodyPr/>
        <a:lstStyle/>
        <a:p>
          <a:endParaRPr lang="nb-NO"/>
        </a:p>
      </dgm:t>
    </dgm:pt>
    <dgm:pt modelId="{E0EC90F8-8D22-4C9E-B1CF-D8E429A2B13A}">
      <dgm:prSet phldrT="[Text]" custT="1"/>
      <dgm:spPr/>
      <dgm:t>
        <a:bodyPr/>
        <a:lstStyle/>
        <a:p>
          <a:r>
            <a:rPr lang="nb-NO" sz="1000" b="1">
              <a:solidFill>
                <a:schemeClr val="tx1"/>
              </a:solidFill>
            </a:rPr>
            <a:t>Prosessansvarlig</a:t>
          </a:r>
        </a:p>
        <a:p>
          <a:r>
            <a:rPr lang="nb-NO" sz="900" b="0">
              <a:solidFill>
                <a:schemeClr val="tx1"/>
              </a:solidFill>
            </a:rPr>
            <a:t>Nært samarbeid med prosessansvarlig i forbindelse med endring, forbedring og lokale behov </a:t>
          </a:r>
        </a:p>
      </dgm:t>
    </dgm:pt>
    <dgm:pt modelId="{1545F2EB-183E-4614-B031-7A5CCEDFE093}" type="parTrans" cxnId="{914096AD-CD6C-46DE-A67F-02360DC932FD}">
      <dgm:prSet/>
      <dgm:spPr/>
      <dgm:t>
        <a:bodyPr/>
        <a:lstStyle/>
        <a:p>
          <a:endParaRPr lang="nb-NO"/>
        </a:p>
      </dgm:t>
    </dgm:pt>
    <dgm:pt modelId="{AB8C36AA-02FA-4454-913F-8C27B110C574}" type="sibTrans" cxnId="{914096AD-CD6C-46DE-A67F-02360DC932FD}">
      <dgm:prSet/>
      <dgm:spPr/>
      <dgm:t>
        <a:bodyPr/>
        <a:lstStyle/>
        <a:p>
          <a:endParaRPr lang="nb-NO"/>
        </a:p>
      </dgm:t>
    </dgm:pt>
    <dgm:pt modelId="{3492DD0F-F4BD-41F6-A991-32DC358D5313}">
      <dgm:prSet phldrT="[Text]" custT="1"/>
      <dgm:spPr/>
      <dgm:t>
        <a:bodyPr/>
        <a:lstStyle/>
        <a:p>
          <a:pPr algn="ctr"/>
          <a:r>
            <a:rPr lang="nb-NO" sz="1000" b="1">
              <a:solidFill>
                <a:schemeClr val="tx1"/>
              </a:solidFill>
            </a:rPr>
            <a:t>Lokale fagnettverk</a:t>
          </a:r>
        </a:p>
        <a:p>
          <a:pPr algn="ctr"/>
          <a:r>
            <a:rPr lang="nb-NO" sz="900" b="0">
              <a:solidFill>
                <a:schemeClr val="tx1"/>
              </a:solidFill>
            </a:rPr>
            <a:t>Oppfordres til å etablere lokale nettverk innenfor området</a:t>
          </a:r>
        </a:p>
        <a:p>
          <a:pPr algn="ctr"/>
          <a:r>
            <a:rPr lang="nb-NO" sz="900" b="0">
              <a:solidFill>
                <a:schemeClr val="tx1"/>
              </a:solidFill>
            </a:rPr>
            <a:t> Lokal opplæring og oppfølging av medarbeidere med roller i prosessen</a:t>
          </a:r>
        </a:p>
      </dgm:t>
    </dgm:pt>
    <dgm:pt modelId="{447EE61C-EDAA-4C75-B24A-628CCA6D8D17}" type="parTrans" cxnId="{57EF6C93-28A2-4FE6-959F-4ACE38A7FFE9}">
      <dgm:prSet/>
      <dgm:spPr/>
      <dgm:t>
        <a:bodyPr/>
        <a:lstStyle/>
        <a:p>
          <a:endParaRPr lang="nb-NO"/>
        </a:p>
      </dgm:t>
    </dgm:pt>
    <dgm:pt modelId="{35C7D6FD-8BFA-459B-B113-F1D25882B62B}" type="sibTrans" cxnId="{57EF6C93-28A2-4FE6-959F-4ACE38A7FFE9}">
      <dgm:prSet/>
      <dgm:spPr/>
      <dgm:t>
        <a:bodyPr/>
        <a:lstStyle/>
        <a:p>
          <a:endParaRPr lang="nb-NO"/>
        </a:p>
      </dgm:t>
    </dgm:pt>
    <dgm:pt modelId="{035A7D9A-056A-487F-BC12-7E94256DF71A}">
      <dgm:prSet phldrT="[Text]" custT="1"/>
      <dgm:spPr/>
      <dgm:t>
        <a:bodyPr/>
        <a:lstStyle/>
        <a:p>
          <a:r>
            <a:rPr lang="nb-NO" sz="1000" b="1">
              <a:solidFill>
                <a:schemeClr val="tx1"/>
              </a:solidFill>
            </a:rPr>
            <a:t>Lokal ledelse</a:t>
          </a:r>
        </a:p>
        <a:p>
          <a:r>
            <a:rPr lang="nb-NO" sz="900">
              <a:solidFill>
                <a:schemeClr val="tx1"/>
              </a:solidFill>
            </a:rPr>
            <a:t>Forankre arbeid i prosessen, resultater, ressursbehov, problemstillinger etc.</a:t>
          </a:r>
        </a:p>
      </dgm:t>
    </dgm:pt>
    <dgm:pt modelId="{24EE5D65-A267-4354-8737-FB8C8EF9A2FF}" type="parTrans" cxnId="{65A9BECD-6225-4888-A8B7-60BCA2C773D0}">
      <dgm:prSet/>
      <dgm:spPr/>
      <dgm:t>
        <a:bodyPr/>
        <a:lstStyle/>
        <a:p>
          <a:endParaRPr lang="nb-NO"/>
        </a:p>
      </dgm:t>
    </dgm:pt>
    <dgm:pt modelId="{C7D67CF5-4D04-4A07-9F9B-64EC3877784C}" type="sibTrans" cxnId="{65A9BECD-6225-4888-A8B7-60BCA2C773D0}">
      <dgm:prSet/>
      <dgm:spPr/>
      <dgm:t>
        <a:bodyPr/>
        <a:lstStyle/>
        <a:p>
          <a:endParaRPr lang="nb-NO"/>
        </a:p>
      </dgm:t>
    </dgm:pt>
    <dgm:pt modelId="{384CE807-8021-400A-8217-3BCD2F684986}">
      <dgm:prSet phldrT="[Text]" custT="1"/>
      <dgm:spPr/>
      <dgm:t>
        <a:bodyPr/>
        <a:lstStyle/>
        <a:p>
          <a:r>
            <a:rPr lang="nb-NO" sz="1000" b="1">
              <a:solidFill>
                <a:schemeClr val="tx1"/>
              </a:solidFill>
            </a:rPr>
            <a:t>Prosessrådgiver-nettverk</a:t>
          </a:r>
          <a:r>
            <a:rPr lang="nb-NO" sz="900" b="1">
              <a:solidFill>
                <a:schemeClr val="tx1"/>
              </a:solidFill>
            </a:rPr>
            <a:t> NTNU</a:t>
          </a:r>
        </a:p>
        <a:p>
          <a:r>
            <a:rPr lang="nb-NO" sz="900">
              <a:solidFill>
                <a:schemeClr val="tx1"/>
              </a:solidFill>
            </a:rPr>
            <a:t>Dele lokale erfaringer, løsninger, problemstillinger, kompentanseheving  </a:t>
          </a:r>
        </a:p>
      </dgm:t>
    </dgm:pt>
    <dgm:pt modelId="{85647A79-0B4F-4480-8028-551AD9A77CA0}" type="parTrans" cxnId="{EED29459-F163-441B-9CAA-41B45192D137}">
      <dgm:prSet/>
      <dgm:spPr/>
      <dgm:t>
        <a:bodyPr/>
        <a:lstStyle/>
        <a:p>
          <a:endParaRPr lang="nb-NO"/>
        </a:p>
      </dgm:t>
    </dgm:pt>
    <dgm:pt modelId="{A3DB4E04-F471-4398-BAB1-1D7CA8A750D4}" type="sibTrans" cxnId="{EED29459-F163-441B-9CAA-41B45192D137}">
      <dgm:prSet/>
      <dgm:spPr/>
      <dgm:t>
        <a:bodyPr/>
        <a:lstStyle/>
        <a:p>
          <a:endParaRPr lang="nb-NO"/>
        </a:p>
      </dgm:t>
    </dgm:pt>
    <dgm:pt modelId="{05F70A1B-80F9-4118-88BC-D069F36C4398}">
      <dgm:prSet phldrT="[Text]" custT="1"/>
      <dgm:spPr/>
      <dgm:t>
        <a:bodyPr/>
        <a:lstStyle/>
        <a:p>
          <a:r>
            <a:rPr lang="nb-NO" sz="1000" b="1">
              <a:solidFill>
                <a:schemeClr val="tx1"/>
              </a:solidFill>
            </a:rPr>
            <a:t>Opplæring og brukerstøtte</a:t>
          </a:r>
        </a:p>
        <a:p>
          <a:r>
            <a:rPr lang="nb-NO" sz="900" b="0">
              <a:solidFill>
                <a:schemeClr val="tx1"/>
              </a:solidFill>
            </a:rPr>
            <a:t>Tidligopplæring, erfaringer fra opplæring bukes i videre opplæring</a:t>
          </a:r>
        </a:p>
        <a:p>
          <a:r>
            <a:rPr lang="nb-NO" sz="900" b="0">
              <a:solidFill>
                <a:schemeClr val="tx1"/>
              </a:solidFill>
            </a:rPr>
            <a:t>Bidragsytere ved opplæring av roller i prosessen og brukes </a:t>
          </a:r>
        </a:p>
      </dgm:t>
    </dgm:pt>
    <dgm:pt modelId="{D90DBFAF-4889-4FA7-B929-B679E9C829C8}" type="parTrans" cxnId="{65B9DFFA-ED0B-4164-90F1-6DAD1D6B131C}">
      <dgm:prSet/>
      <dgm:spPr/>
      <dgm:t>
        <a:bodyPr/>
        <a:lstStyle/>
        <a:p>
          <a:endParaRPr lang="nb-NO"/>
        </a:p>
      </dgm:t>
    </dgm:pt>
    <dgm:pt modelId="{E0F930AA-D0FD-4421-9A31-8D3A949BBCAD}" type="sibTrans" cxnId="{65B9DFFA-ED0B-4164-90F1-6DAD1D6B131C}">
      <dgm:prSet/>
      <dgm:spPr/>
      <dgm:t>
        <a:bodyPr/>
        <a:lstStyle/>
        <a:p>
          <a:endParaRPr lang="nb-NO"/>
        </a:p>
      </dgm:t>
    </dgm:pt>
    <dgm:pt modelId="{858D7340-5F9B-4E0F-8CE4-E631A078C10F}">
      <dgm:prSet phldrT="[Text]" custT="1"/>
      <dgm:spPr/>
      <dgm:t>
        <a:bodyPr/>
        <a:lstStyle/>
        <a:p>
          <a:endParaRPr lang="nb-NO" sz="700"/>
        </a:p>
      </dgm:t>
    </dgm:pt>
    <dgm:pt modelId="{68B9B07C-06B2-4B99-97F1-7DF56BB2785B}" type="parTrans" cxnId="{AD48F579-2488-45CB-AAC3-6BB9A8FD872C}">
      <dgm:prSet/>
      <dgm:spPr/>
      <dgm:t>
        <a:bodyPr/>
        <a:lstStyle/>
        <a:p>
          <a:endParaRPr lang="nb-NO"/>
        </a:p>
      </dgm:t>
    </dgm:pt>
    <dgm:pt modelId="{0CD36F5E-43ED-48C5-8DC2-E403E3EF385A}" type="sibTrans" cxnId="{AD48F579-2488-45CB-AAC3-6BB9A8FD872C}">
      <dgm:prSet/>
      <dgm:spPr/>
      <dgm:t>
        <a:bodyPr/>
        <a:lstStyle/>
        <a:p>
          <a:endParaRPr lang="nb-NO"/>
        </a:p>
      </dgm:t>
    </dgm:pt>
    <dgm:pt modelId="{63E26891-05F6-4B0D-A4F7-AB3FE76C3ED1}" type="pres">
      <dgm:prSet presAssocID="{4A5D25BA-ABE8-4306-8A5D-CF547A98703B}" presName="Name0" presStyleCnt="0">
        <dgm:presLayoutVars>
          <dgm:chMax val="1"/>
          <dgm:dir/>
          <dgm:animLvl val="ctr"/>
          <dgm:resizeHandles val="exact"/>
        </dgm:presLayoutVars>
      </dgm:prSet>
      <dgm:spPr/>
    </dgm:pt>
    <dgm:pt modelId="{5623EC2C-3F01-4020-A20A-F73E70E8BF43}" type="pres">
      <dgm:prSet presAssocID="{A14FF94A-0D18-4039-81D1-5DCDCEC0291E}" presName="centerShape" presStyleLbl="node0" presStyleIdx="0" presStyleCnt="1"/>
      <dgm:spPr/>
    </dgm:pt>
    <dgm:pt modelId="{F697F282-641E-4B0F-A28E-AC1D5293B315}" type="pres">
      <dgm:prSet presAssocID="{1545F2EB-183E-4614-B031-7A5CCEDFE093}" presName="parTrans" presStyleLbl="sibTrans2D1" presStyleIdx="0" presStyleCnt="5"/>
      <dgm:spPr/>
    </dgm:pt>
    <dgm:pt modelId="{4457CE87-0CE7-42DF-BD66-5CB193941E4E}" type="pres">
      <dgm:prSet presAssocID="{1545F2EB-183E-4614-B031-7A5CCEDFE093}" presName="connectorText" presStyleLbl="sibTrans2D1" presStyleIdx="0" presStyleCnt="5"/>
      <dgm:spPr/>
    </dgm:pt>
    <dgm:pt modelId="{0BB113E3-4B7C-4AED-99C5-8DECD2385741}" type="pres">
      <dgm:prSet presAssocID="{E0EC90F8-8D22-4C9E-B1CF-D8E429A2B13A}" presName="node" presStyleLbl="node1" presStyleIdx="0" presStyleCnt="5" custRadScaleRad="100223">
        <dgm:presLayoutVars>
          <dgm:bulletEnabled val="1"/>
        </dgm:presLayoutVars>
      </dgm:prSet>
      <dgm:spPr/>
    </dgm:pt>
    <dgm:pt modelId="{CC545587-7712-402F-A3A5-CAC669F3FDB3}" type="pres">
      <dgm:prSet presAssocID="{447EE61C-EDAA-4C75-B24A-628CCA6D8D17}" presName="parTrans" presStyleLbl="sibTrans2D1" presStyleIdx="1" presStyleCnt="5"/>
      <dgm:spPr/>
    </dgm:pt>
    <dgm:pt modelId="{410C4BE3-B176-4273-A70C-F2E514E9977F}" type="pres">
      <dgm:prSet presAssocID="{447EE61C-EDAA-4C75-B24A-628CCA6D8D17}" presName="connectorText" presStyleLbl="sibTrans2D1" presStyleIdx="1" presStyleCnt="5"/>
      <dgm:spPr/>
    </dgm:pt>
    <dgm:pt modelId="{1A8D2F1D-449D-4480-B186-4FF3AE0063B1}" type="pres">
      <dgm:prSet presAssocID="{3492DD0F-F4BD-41F6-A991-32DC358D5313}" presName="node" presStyleLbl="node1" presStyleIdx="1" presStyleCnt="5">
        <dgm:presLayoutVars>
          <dgm:bulletEnabled val="1"/>
        </dgm:presLayoutVars>
      </dgm:prSet>
      <dgm:spPr/>
    </dgm:pt>
    <dgm:pt modelId="{2695D7D1-E931-40AC-BBFA-134875B0E4A4}" type="pres">
      <dgm:prSet presAssocID="{24EE5D65-A267-4354-8737-FB8C8EF9A2FF}" presName="parTrans" presStyleLbl="sibTrans2D1" presStyleIdx="2" presStyleCnt="5"/>
      <dgm:spPr/>
    </dgm:pt>
    <dgm:pt modelId="{2DE0C96F-609C-457B-B774-58EE2C304B4E}" type="pres">
      <dgm:prSet presAssocID="{24EE5D65-A267-4354-8737-FB8C8EF9A2FF}" presName="connectorText" presStyleLbl="sibTrans2D1" presStyleIdx="2" presStyleCnt="5"/>
      <dgm:spPr/>
    </dgm:pt>
    <dgm:pt modelId="{D7EFE53C-D281-4F00-A493-10345ADE409D}" type="pres">
      <dgm:prSet presAssocID="{035A7D9A-056A-487F-BC12-7E94256DF71A}" presName="node" presStyleLbl="node1" presStyleIdx="2" presStyleCnt="5">
        <dgm:presLayoutVars>
          <dgm:bulletEnabled val="1"/>
        </dgm:presLayoutVars>
      </dgm:prSet>
      <dgm:spPr/>
    </dgm:pt>
    <dgm:pt modelId="{3705B9FA-64FF-43F2-AB45-12D5206EFE0E}" type="pres">
      <dgm:prSet presAssocID="{85647A79-0B4F-4480-8028-551AD9A77CA0}" presName="parTrans" presStyleLbl="sibTrans2D1" presStyleIdx="3" presStyleCnt="5"/>
      <dgm:spPr/>
    </dgm:pt>
    <dgm:pt modelId="{B2CE614E-6F00-44C6-92CF-465566E6C006}" type="pres">
      <dgm:prSet presAssocID="{85647A79-0B4F-4480-8028-551AD9A77CA0}" presName="connectorText" presStyleLbl="sibTrans2D1" presStyleIdx="3" presStyleCnt="5"/>
      <dgm:spPr/>
    </dgm:pt>
    <dgm:pt modelId="{D88468DA-F5B3-4F9B-9FDF-C02A455100DF}" type="pres">
      <dgm:prSet presAssocID="{384CE807-8021-400A-8217-3BCD2F684986}" presName="node" presStyleLbl="node1" presStyleIdx="3" presStyleCnt="5">
        <dgm:presLayoutVars>
          <dgm:bulletEnabled val="1"/>
        </dgm:presLayoutVars>
      </dgm:prSet>
      <dgm:spPr/>
    </dgm:pt>
    <dgm:pt modelId="{04D67CE2-282A-43D2-996B-DA5096EBB433}" type="pres">
      <dgm:prSet presAssocID="{D90DBFAF-4889-4FA7-B929-B679E9C829C8}" presName="parTrans" presStyleLbl="sibTrans2D1" presStyleIdx="4" presStyleCnt="5"/>
      <dgm:spPr/>
    </dgm:pt>
    <dgm:pt modelId="{2405FC02-7D66-43D1-A52E-8DDF886D9110}" type="pres">
      <dgm:prSet presAssocID="{D90DBFAF-4889-4FA7-B929-B679E9C829C8}" presName="connectorText" presStyleLbl="sibTrans2D1" presStyleIdx="4" presStyleCnt="5"/>
      <dgm:spPr/>
    </dgm:pt>
    <dgm:pt modelId="{1C4CAB15-3BD4-4171-A80D-C7484F6BA1DE}" type="pres">
      <dgm:prSet presAssocID="{05F70A1B-80F9-4118-88BC-D069F36C4398}" presName="node" presStyleLbl="node1" presStyleIdx="4" presStyleCnt="5">
        <dgm:presLayoutVars>
          <dgm:bulletEnabled val="1"/>
        </dgm:presLayoutVars>
      </dgm:prSet>
      <dgm:spPr/>
    </dgm:pt>
  </dgm:ptLst>
  <dgm:cxnLst>
    <dgm:cxn modelId="{41E03004-294C-4359-BD8F-34673330E7AB}" type="presOf" srcId="{447EE61C-EDAA-4C75-B24A-628CCA6D8D17}" destId="{410C4BE3-B176-4273-A70C-F2E514E9977F}" srcOrd="1" destOrd="0" presId="urn:microsoft.com/office/officeart/2005/8/layout/radial5"/>
    <dgm:cxn modelId="{67E0F304-4355-4240-A31B-BCBD9ED2EF93}" type="presOf" srcId="{24EE5D65-A267-4354-8737-FB8C8EF9A2FF}" destId="{2DE0C96F-609C-457B-B774-58EE2C304B4E}" srcOrd="1" destOrd="0" presId="urn:microsoft.com/office/officeart/2005/8/layout/radial5"/>
    <dgm:cxn modelId="{57B3AB05-194D-4CDA-84C5-3D69C0EBB945}" type="presOf" srcId="{1545F2EB-183E-4614-B031-7A5CCEDFE093}" destId="{4457CE87-0CE7-42DF-BD66-5CB193941E4E}" srcOrd="1" destOrd="0" presId="urn:microsoft.com/office/officeart/2005/8/layout/radial5"/>
    <dgm:cxn modelId="{9C063E36-507F-4746-B54E-30F26496C013}" type="presOf" srcId="{24EE5D65-A267-4354-8737-FB8C8EF9A2FF}" destId="{2695D7D1-E931-40AC-BBFA-134875B0E4A4}" srcOrd="0" destOrd="0" presId="urn:microsoft.com/office/officeart/2005/8/layout/radial5"/>
    <dgm:cxn modelId="{067BF240-9D3E-48AD-9D65-3950E8FA5623}" type="presOf" srcId="{447EE61C-EDAA-4C75-B24A-628CCA6D8D17}" destId="{CC545587-7712-402F-A3A5-CAC669F3FDB3}" srcOrd="0" destOrd="0" presId="urn:microsoft.com/office/officeart/2005/8/layout/radial5"/>
    <dgm:cxn modelId="{26070161-4215-4186-918F-0778C0AE9A87}" srcId="{4A5D25BA-ABE8-4306-8A5D-CF547A98703B}" destId="{A14FF94A-0D18-4039-81D1-5DCDCEC0291E}" srcOrd="0" destOrd="0" parTransId="{54AE84C8-331F-47D5-879E-480DD400BBE4}" sibTransId="{652C3194-2DAD-4860-8ED9-90D5C535326D}"/>
    <dgm:cxn modelId="{852C6B66-311F-4123-9935-D161B5C6FF98}" type="presOf" srcId="{85647A79-0B4F-4480-8028-551AD9A77CA0}" destId="{B2CE614E-6F00-44C6-92CF-465566E6C006}" srcOrd="1" destOrd="0" presId="urn:microsoft.com/office/officeart/2005/8/layout/radial5"/>
    <dgm:cxn modelId="{7C07FB71-4E05-4341-9D8D-3233E64AEE44}" type="presOf" srcId="{D90DBFAF-4889-4FA7-B929-B679E9C829C8}" destId="{04D67CE2-282A-43D2-996B-DA5096EBB433}" srcOrd="0" destOrd="0" presId="urn:microsoft.com/office/officeart/2005/8/layout/radial5"/>
    <dgm:cxn modelId="{4D658B52-8379-4CC2-BF61-2C83B24A874C}" type="presOf" srcId="{3492DD0F-F4BD-41F6-A991-32DC358D5313}" destId="{1A8D2F1D-449D-4480-B186-4FF3AE0063B1}" srcOrd="0" destOrd="0" presId="urn:microsoft.com/office/officeart/2005/8/layout/radial5"/>
    <dgm:cxn modelId="{E0305C54-C152-4C4D-9BB1-2822B6F84EE7}" type="presOf" srcId="{1545F2EB-183E-4614-B031-7A5CCEDFE093}" destId="{F697F282-641E-4B0F-A28E-AC1D5293B315}" srcOrd="0" destOrd="0" presId="urn:microsoft.com/office/officeart/2005/8/layout/radial5"/>
    <dgm:cxn modelId="{EED29459-F163-441B-9CAA-41B45192D137}" srcId="{A14FF94A-0D18-4039-81D1-5DCDCEC0291E}" destId="{384CE807-8021-400A-8217-3BCD2F684986}" srcOrd="3" destOrd="0" parTransId="{85647A79-0B4F-4480-8028-551AD9A77CA0}" sibTransId="{A3DB4E04-F471-4398-BAB1-1D7CA8A750D4}"/>
    <dgm:cxn modelId="{AD48F579-2488-45CB-AAC3-6BB9A8FD872C}" srcId="{4A5D25BA-ABE8-4306-8A5D-CF547A98703B}" destId="{858D7340-5F9B-4E0F-8CE4-E631A078C10F}" srcOrd="1" destOrd="0" parTransId="{68B9B07C-06B2-4B99-97F1-7DF56BB2785B}" sibTransId="{0CD36F5E-43ED-48C5-8DC2-E403E3EF385A}"/>
    <dgm:cxn modelId="{831EB97A-AFF4-4CE3-9C03-2C0CC9CF5CC4}" type="presOf" srcId="{035A7D9A-056A-487F-BC12-7E94256DF71A}" destId="{D7EFE53C-D281-4F00-A493-10345ADE409D}" srcOrd="0" destOrd="0" presId="urn:microsoft.com/office/officeart/2005/8/layout/radial5"/>
    <dgm:cxn modelId="{4441CC80-B00B-4CCB-A9BC-A265D8AB8C6A}" type="presOf" srcId="{384CE807-8021-400A-8217-3BCD2F684986}" destId="{D88468DA-F5B3-4F9B-9FDF-C02A455100DF}" srcOrd="0" destOrd="0" presId="urn:microsoft.com/office/officeart/2005/8/layout/radial5"/>
    <dgm:cxn modelId="{71EF0B88-F085-487F-94B4-F8B5A9232A4C}" type="presOf" srcId="{4A5D25BA-ABE8-4306-8A5D-CF547A98703B}" destId="{63E26891-05F6-4B0D-A4F7-AB3FE76C3ED1}" srcOrd="0" destOrd="0" presId="urn:microsoft.com/office/officeart/2005/8/layout/radial5"/>
    <dgm:cxn modelId="{57EF6C93-28A2-4FE6-959F-4ACE38A7FFE9}" srcId="{A14FF94A-0D18-4039-81D1-5DCDCEC0291E}" destId="{3492DD0F-F4BD-41F6-A991-32DC358D5313}" srcOrd="1" destOrd="0" parTransId="{447EE61C-EDAA-4C75-B24A-628CCA6D8D17}" sibTransId="{35C7D6FD-8BFA-459B-B113-F1D25882B62B}"/>
    <dgm:cxn modelId="{914096AD-CD6C-46DE-A67F-02360DC932FD}" srcId="{A14FF94A-0D18-4039-81D1-5DCDCEC0291E}" destId="{E0EC90F8-8D22-4C9E-B1CF-D8E429A2B13A}" srcOrd="0" destOrd="0" parTransId="{1545F2EB-183E-4614-B031-7A5CCEDFE093}" sibTransId="{AB8C36AA-02FA-4454-913F-8C27B110C574}"/>
    <dgm:cxn modelId="{B6B84FC3-B19C-4605-B327-32A6FC63135D}" type="presOf" srcId="{05F70A1B-80F9-4118-88BC-D069F36C4398}" destId="{1C4CAB15-3BD4-4171-A80D-C7484F6BA1DE}" srcOrd="0" destOrd="0" presId="urn:microsoft.com/office/officeart/2005/8/layout/radial5"/>
    <dgm:cxn modelId="{B4B7AFC4-49BD-43ED-AC74-E18E90FDF390}" type="presOf" srcId="{D90DBFAF-4889-4FA7-B929-B679E9C829C8}" destId="{2405FC02-7D66-43D1-A52E-8DDF886D9110}" srcOrd="1" destOrd="0" presId="urn:microsoft.com/office/officeart/2005/8/layout/radial5"/>
    <dgm:cxn modelId="{65A9BECD-6225-4888-A8B7-60BCA2C773D0}" srcId="{A14FF94A-0D18-4039-81D1-5DCDCEC0291E}" destId="{035A7D9A-056A-487F-BC12-7E94256DF71A}" srcOrd="2" destOrd="0" parTransId="{24EE5D65-A267-4354-8737-FB8C8EF9A2FF}" sibTransId="{C7D67CF5-4D04-4A07-9F9B-64EC3877784C}"/>
    <dgm:cxn modelId="{CEA2CEEE-BFE2-4AD8-A66F-5A7A15421DBB}" type="presOf" srcId="{A14FF94A-0D18-4039-81D1-5DCDCEC0291E}" destId="{5623EC2C-3F01-4020-A20A-F73E70E8BF43}" srcOrd="0" destOrd="0" presId="urn:microsoft.com/office/officeart/2005/8/layout/radial5"/>
    <dgm:cxn modelId="{32B0E3EE-6A43-4CFF-A1F7-D48DA83DCA90}" type="presOf" srcId="{E0EC90F8-8D22-4C9E-B1CF-D8E429A2B13A}" destId="{0BB113E3-4B7C-4AED-99C5-8DECD2385741}" srcOrd="0" destOrd="0" presId="urn:microsoft.com/office/officeart/2005/8/layout/radial5"/>
    <dgm:cxn modelId="{65B9DFFA-ED0B-4164-90F1-6DAD1D6B131C}" srcId="{A14FF94A-0D18-4039-81D1-5DCDCEC0291E}" destId="{05F70A1B-80F9-4118-88BC-D069F36C4398}" srcOrd="4" destOrd="0" parTransId="{D90DBFAF-4889-4FA7-B929-B679E9C829C8}" sibTransId="{E0F930AA-D0FD-4421-9A31-8D3A949BBCAD}"/>
    <dgm:cxn modelId="{26C62CFD-2B84-455B-858C-2987DF260962}" type="presOf" srcId="{85647A79-0B4F-4480-8028-551AD9A77CA0}" destId="{3705B9FA-64FF-43F2-AB45-12D5206EFE0E}" srcOrd="0" destOrd="0" presId="urn:microsoft.com/office/officeart/2005/8/layout/radial5"/>
    <dgm:cxn modelId="{97543870-33AA-4A3A-827E-E48AAF27666C}" type="presParOf" srcId="{63E26891-05F6-4B0D-A4F7-AB3FE76C3ED1}" destId="{5623EC2C-3F01-4020-A20A-F73E70E8BF43}" srcOrd="0" destOrd="0" presId="urn:microsoft.com/office/officeart/2005/8/layout/radial5"/>
    <dgm:cxn modelId="{B2C799AE-328A-4FFA-9831-6E612D680647}" type="presParOf" srcId="{63E26891-05F6-4B0D-A4F7-AB3FE76C3ED1}" destId="{F697F282-641E-4B0F-A28E-AC1D5293B315}" srcOrd="1" destOrd="0" presId="urn:microsoft.com/office/officeart/2005/8/layout/radial5"/>
    <dgm:cxn modelId="{429C6D1A-B06C-45FB-9C00-BA2E8F35A0C5}" type="presParOf" srcId="{F697F282-641E-4B0F-A28E-AC1D5293B315}" destId="{4457CE87-0CE7-42DF-BD66-5CB193941E4E}" srcOrd="0" destOrd="0" presId="urn:microsoft.com/office/officeart/2005/8/layout/radial5"/>
    <dgm:cxn modelId="{01F51CF3-CEAA-4245-ABE3-9BFB92860436}" type="presParOf" srcId="{63E26891-05F6-4B0D-A4F7-AB3FE76C3ED1}" destId="{0BB113E3-4B7C-4AED-99C5-8DECD2385741}" srcOrd="2" destOrd="0" presId="urn:microsoft.com/office/officeart/2005/8/layout/radial5"/>
    <dgm:cxn modelId="{29EA52C6-CFAD-44F7-923C-219A80C17299}" type="presParOf" srcId="{63E26891-05F6-4B0D-A4F7-AB3FE76C3ED1}" destId="{CC545587-7712-402F-A3A5-CAC669F3FDB3}" srcOrd="3" destOrd="0" presId="urn:microsoft.com/office/officeart/2005/8/layout/radial5"/>
    <dgm:cxn modelId="{8D5AFF52-6518-4D64-B648-8C9B92229264}" type="presParOf" srcId="{CC545587-7712-402F-A3A5-CAC669F3FDB3}" destId="{410C4BE3-B176-4273-A70C-F2E514E9977F}" srcOrd="0" destOrd="0" presId="urn:microsoft.com/office/officeart/2005/8/layout/radial5"/>
    <dgm:cxn modelId="{823B41B2-66E4-41F6-8289-E13CBCF1B3D3}" type="presParOf" srcId="{63E26891-05F6-4B0D-A4F7-AB3FE76C3ED1}" destId="{1A8D2F1D-449D-4480-B186-4FF3AE0063B1}" srcOrd="4" destOrd="0" presId="urn:microsoft.com/office/officeart/2005/8/layout/radial5"/>
    <dgm:cxn modelId="{EE0024BD-5261-45B6-B715-005F12D06D9E}" type="presParOf" srcId="{63E26891-05F6-4B0D-A4F7-AB3FE76C3ED1}" destId="{2695D7D1-E931-40AC-BBFA-134875B0E4A4}" srcOrd="5" destOrd="0" presId="urn:microsoft.com/office/officeart/2005/8/layout/radial5"/>
    <dgm:cxn modelId="{75DD9E14-2A37-4FD3-A5A2-011D4F2BBA78}" type="presParOf" srcId="{2695D7D1-E931-40AC-BBFA-134875B0E4A4}" destId="{2DE0C96F-609C-457B-B774-58EE2C304B4E}" srcOrd="0" destOrd="0" presId="urn:microsoft.com/office/officeart/2005/8/layout/radial5"/>
    <dgm:cxn modelId="{CAC0092C-4746-4042-A3E9-BA2A777005A6}" type="presParOf" srcId="{63E26891-05F6-4B0D-A4F7-AB3FE76C3ED1}" destId="{D7EFE53C-D281-4F00-A493-10345ADE409D}" srcOrd="6" destOrd="0" presId="urn:microsoft.com/office/officeart/2005/8/layout/radial5"/>
    <dgm:cxn modelId="{CCF44237-70BD-4EFA-8755-A3D89A40BBF3}" type="presParOf" srcId="{63E26891-05F6-4B0D-A4F7-AB3FE76C3ED1}" destId="{3705B9FA-64FF-43F2-AB45-12D5206EFE0E}" srcOrd="7" destOrd="0" presId="urn:microsoft.com/office/officeart/2005/8/layout/radial5"/>
    <dgm:cxn modelId="{BE5FC5F2-6302-4AD0-8F80-194C60914949}" type="presParOf" srcId="{3705B9FA-64FF-43F2-AB45-12D5206EFE0E}" destId="{B2CE614E-6F00-44C6-92CF-465566E6C006}" srcOrd="0" destOrd="0" presId="urn:microsoft.com/office/officeart/2005/8/layout/radial5"/>
    <dgm:cxn modelId="{E6BF5414-E3DF-4E00-9659-01BA3CEBAFD1}" type="presParOf" srcId="{63E26891-05F6-4B0D-A4F7-AB3FE76C3ED1}" destId="{D88468DA-F5B3-4F9B-9FDF-C02A455100DF}" srcOrd="8" destOrd="0" presId="urn:microsoft.com/office/officeart/2005/8/layout/radial5"/>
    <dgm:cxn modelId="{CD671D51-1D9E-43C1-9919-05AB9EF00A2D}" type="presParOf" srcId="{63E26891-05F6-4B0D-A4F7-AB3FE76C3ED1}" destId="{04D67CE2-282A-43D2-996B-DA5096EBB433}" srcOrd="9" destOrd="0" presId="urn:microsoft.com/office/officeart/2005/8/layout/radial5"/>
    <dgm:cxn modelId="{3C195D80-FB59-419B-9C71-7AA217161B8C}" type="presParOf" srcId="{04D67CE2-282A-43D2-996B-DA5096EBB433}" destId="{2405FC02-7D66-43D1-A52E-8DDF886D9110}" srcOrd="0" destOrd="0" presId="urn:microsoft.com/office/officeart/2005/8/layout/radial5"/>
    <dgm:cxn modelId="{C1E0EE40-E523-4E33-9345-C696FF564711}" type="presParOf" srcId="{63E26891-05F6-4B0D-A4F7-AB3FE76C3ED1}" destId="{1C4CAB15-3BD4-4171-A80D-C7484F6BA1DE}" srcOrd="1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E269F-53FC-4308-A828-F361FB26BBFE}">
      <dsp:nvSpPr>
        <dsp:cNvPr id="0" name=""/>
        <dsp:cNvSpPr/>
      </dsp:nvSpPr>
      <dsp:spPr>
        <a:xfrm rot="16200000">
          <a:off x="677333" y="-677333"/>
          <a:ext cx="2709333" cy="4064000"/>
        </a:xfrm>
        <a:prstGeom prst="round1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nb-NO" sz="2600" kern="1200"/>
        </a:p>
        <a:p>
          <a:pPr marL="0" lvl="0" indent="0" algn="ctr" defTabSz="1155700">
            <a:lnSpc>
              <a:spcPct val="90000"/>
            </a:lnSpc>
            <a:spcBef>
              <a:spcPct val="0"/>
            </a:spcBef>
            <a:spcAft>
              <a:spcPct val="35000"/>
            </a:spcAft>
            <a:buNone/>
          </a:pPr>
          <a:r>
            <a:rPr lang="nb-NO" sz="2400" b="1" kern="1200"/>
            <a:t>Brukerstøtte</a:t>
          </a:r>
        </a:p>
        <a:p>
          <a:pPr marL="0" lvl="0" indent="0" algn="ctr" defTabSz="1155700">
            <a:lnSpc>
              <a:spcPct val="100000"/>
            </a:lnSpc>
            <a:spcBef>
              <a:spcPct val="0"/>
            </a:spcBef>
            <a:spcAft>
              <a:spcPts val="0"/>
            </a:spcAft>
            <a:buFont typeface="Arial" panose="020B0604020202020204" pitchFamily="34" charset="0"/>
            <a:buNone/>
          </a:pPr>
          <a:r>
            <a:rPr lang="nb-NO" sz="2600" kern="1200"/>
            <a:t>- </a:t>
          </a:r>
          <a:r>
            <a:rPr lang="nb-NO" sz="1600" kern="1200"/>
            <a:t>Ekstra brukerstøtte ved oppstart</a:t>
          </a:r>
        </a:p>
        <a:p>
          <a:pPr marL="0" lvl="0" indent="0" algn="ctr" defTabSz="1155700">
            <a:lnSpc>
              <a:spcPct val="100000"/>
            </a:lnSpc>
            <a:spcBef>
              <a:spcPct val="0"/>
            </a:spcBef>
            <a:spcAft>
              <a:spcPts val="0"/>
            </a:spcAft>
            <a:buFont typeface="Arial" panose="020B0604020202020204" pitchFamily="34" charset="0"/>
            <a:buNone/>
          </a:pPr>
          <a:r>
            <a:rPr lang="nb-NO" sz="1600" kern="1200"/>
            <a:t>- Teams-rom/ kanaler for utvalgte roller </a:t>
          </a:r>
        </a:p>
        <a:p>
          <a:pPr marL="0" lvl="0" indent="0" algn="ctr" defTabSz="1155700">
            <a:lnSpc>
              <a:spcPct val="100000"/>
            </a:lnSpc>
            <a:spcBef>
              <a:spcPct val="0"/>
            </a:spcBef>
            <a:spcAft>
              <a:spcPts val="0"/>
            </a:spcAft>
            <a:buFont typeface="Arial" panose="020B0604020202020204" pitchFamily="34" charset="0"/>
            <a:buNone/>
          </a:pPr>
          <a:r>
            <a:rPr lang="nb-NO" sz="1600" kern="1200"/>
            <a:t>- Nettsider</a:t>
          </a:r>
        </a:p>
        <a:p>
          <a:pPr marL="0" lvl="0" indent="0" algn="ctr" defTabSz="1155700">
            <a:lnSpc>
              <a:spcPct val="100000"/>
            </a:lnSpc>
            <a:spcBef>
              <a:spcPct val="0"/>
            </a:spcBef>
            <a:spcAft>
              <a:spcPts val="0"/>
            </a:spcAft>
            <a:buFont typeface="Arial" panose="020B0604020202020204" pitchFamily="34" charset="0"/>
            <a:buNone/>
          </a:pPr>
          <a:r>
            <a:rPr lang="nb-NO" sz="1600" kern="1200"/>
            <a:t>- Mulighet for </a:t>
          </a:r>
          <a:r>
            <a:rPr lang="nb-NO" sz="1600" kern="1200" err="1"/>
            <a:t>webinar</a:t>
          </a:r>
          <a:r>
            <a:rPr lang="nb-NO" sz="1600" kern="1200"/>
            <a:t> for utvalgte tema</a:t>
          </a:r>
        </a:p>
      </dsp:txBody>
      <dsp:txXfrm rot="5400000">
        <a:off x="-1" y="1"/>
        <a:ext cx="4064000" cy="2032000"/>
      </dsp:txXfrm>
    </dsp:sp>
    <dsp:sp modelId="{C641786F-1105-4E7D-B43F-59DDA91D0A9C}">
      <dsp:nvSpPr>
        <dsp:cNvPr id="0" name=""/>
        <dsp:cNvSpPr/>
      </dsp:nvSpPr>
      <dsp:spPr>
        <a:xfrm>
          <a:off x="4045874" y="0"/>
          <a:ext cx="4064000" cy="2709333"/>
        </a:xfrm>
        <a:prstGeom prst="round1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nb-NO" sz="2600" kern="1200"/>
        </a:p>
        <a:p>
          <a:pPr marL="0" lvl="0" indent="0" algn="ctr" defTabSz="1155700">
            <a:lnSpc>
              <a:spcPct val="90000"/>
            </a:lnSpc>
            <a:spcBef>
              <a:spcPct val="0"/>
            </a:spcBef>
            <a:spcAft>
              <a:spcPct val="35000"/>
            </a:spcAft>
            <a:buNone/>
          </a:pPr>
          <a:endParaRPr lang="nb-NO" sz="2600" kern="1200"/>
        </a:p>
        <a:p>
          <a:pPr marL="0" lvl="0" indent="0" algn="ctr" defTabSz="1155700">
            <a:lnSpc>
              <a:spcPct val="90000"/>
            </a:lnSpc>
            <a:spcBef>
              <a:spcPct val="0"/>
            </a:spcBef>
            <a:spcAft>
              <a:spcPct val="35000"/>
            </a:spcAft>
            <a:buNone/>
          </a:pPr>
          <a:r>
            <a:rPr lang="nb-NO" sz="2400" b="1" kern="1200"/>
            <a:t>NTNU Spesifikt</a:t>
          </a:r>
        </a:p>
        <a:p>
          <a:pPr marL="0" lvl="0" indent="0" algn="ctr" defTabSz="1155700">
            <a:lnSpc>
              <a:spcPct val="90000"/>
            </a:lnSpc>
            <a:spcBef>
              <a:spcPct val="0"/>
            </a:spcBef>
            <a:spcAft>
              <a:spcPct val="35000"/>
            </a:spcAft>
            <a:buNone/>
          </a:pPr>
          <a:r>
            <a:rPr lang="nb-NO" sz="1600" kern="1200"/>
            <a:t>- NTNU Kurs før og etter DFØ systemopplæring</a:t>
          </a:r>
        </a:p>
        <a:p>
          <a:pPr marL="0" lvl="0" indent="0" algn="ctr" defTabSz="1155700">
            <a:lnSpc>
              <a:spcPct val="90000"/>
            </a:lnSpc>
            <a:spcBef>
              <a:spcPct val="0"/>
            </a:spcBef>
            <a:spcAft>
              <a:spcPct val="35000"/>
            </a:spcAft>
            <a:buNone/>
          </a:pPr>
          <a:r>
            <a:rPr lang="nb-NO" sz="1600" b="0" kern="1200">
              <a:latin typeface="Arial" panose="020B0604020202020204"/>
            </a:rPr>
            <a:t>- Informasjonsmøter og </a:t>
          </a:r>
          <a:r>
            <a:rPr lang="nb-NO" sz="1600" b="0" kern="1200" err="1">
              <a:latin typeface="Arial" panose="020B0604020202020204"/>
            </a:rPr>
            <a:t>webinar</a:t>
          </a:r>
          <a:r>
            <a:rPr lang="nb-NO" sz="1600" b="0" kern="1200">
              <a:latin typeface="Arial" panose="020B0604020202020204"/>
            </a:rPr>
            <a:t> om spesielle tema</a:t>
          </a:r>
        </a:p>
        <a:p>
          <a:pPr marL="0" lvl="0" indent="0" algn="ctr" defTabSz="1155700">
            <a:lnSpc>
              <a:spcPct val="90000"/>
            </a:lnSpc>
            <a:spcBef>
              <a:spcPct val="0"/>
            </a:spcBef>
            <a:spcAft>
              <a:spcPct val="35000"/>
            </a:spcAft>
            <a:buNone/>
          </a:pPr>
          <a:endParaRPr lang="nb-NO" sz="1600" b="0" kern="1200">
            <a:latin typeface="Arial" panose="020B0604020202020204"/>
          </a:endParaRPr>
        </a:p>
        <a:p>
          <a:pPr marL="0" lvl="0" indent="0" algn="ctr" defTabSz="1155700">
            <a:lnSpc>
              <a:spcPct val="90000"/>
            </a:lnSpc>
            <a:spcBef>
              <a:spcPct val="0"/>
            </a:spcBef>
            <a:spcAft>
              <a:spcPct val="35000"/>
            </a:spcAft>
            <a:buNone/>
          </a:pPr>
          <a:endParaRPr lang="nb-NO" sz="2600" b="0" kern="1200">
            <a:latin typeface="Arial" panose="020B0604020202020204"/>
          </a:endParaRPr>
        </a:p>
      </dsp:txBody>
      <dsp:txXfrm>
        <a:off x="4045874" y="0"/>
        <a:ext cx="4064000" cy="2032000"/>
      </dsp:txXfrm>
    </dsp:sp>
    <dsp:sp modelId="{B552DEAA-B732-4475-A930-7DF6F868DE27}">
      <dsp:nvSpPr>
        <dsp:cNvPr id="0" name=""/>
        <dsp:cNvSpPr/>
      </dsp:nvSpPr>
      <dsp:spPr>
        <a:xfrm rot="10800000">
          <a:off x="0" y="2698116"/>
          <a:ext cx="4064000" cy="2709333"/>
        </a:xfrm>
        <a:prstGeom prst="round1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b-NO" sz="2400" b="1" kern="1200"/>
            <a:t>DFØ Systemopplæring </a:t>
          </a:r>
        </a:p>
        <a:p>
          <a:pPr marL="0" lvl="0" indent="0" algn="ctr" defTabSz="1066800">
            <a:lnSpc>
              <a:spcPct val="100000"/>
            </a:lnSpc>
            <a:spcBef>
              <a:spcPct val="0"/>
            </a:spcBef>
            <a:spcAft>
              <a:spcPts val="0"/>
            </a:spcAft>
            <a:buNone/>
          </a:pPr>
          <a:r>
            <a:rPr lang="nb-NO" sz="1600" b="0" kern="1200"/>
            <a:t>- Webinarer</a:t>
          </a:r>
        </a:p>
        <a:p>
          <a:pPr marL="0" lvl="0" indent="0" algn="ctr" defTabSz="1066800">
            <a:lnSpc>
              <a:spcPct val="100000"/>
            </a:lnSpc>
            <a:spcBef>
              <a:spcPct val="0"/>
            </a:spcBef>
            <a:spcAft>
              <a:spcPts val="0"/>
            </a:spcAft>
            <a:buNone/>
          </a:pPr>
          <a:r>
            <a:rPr lang="nb-NO" sz="1600" b="0" kern="1200"/>
            <a:t>- Trykkekurs for noen roller</a:t>
          </a:r>
        </a:p>
        <a:p>
          <a:pPr marL="0" lvl="0" indent="0" algn="ctr" defTabSz="1066800">
            <a:lnSpc>
              <a:spcPct val="90000"/>
            </a:lnSpc>
            <a:spcBef>
              <a:spcPct val="0"/>
            </a:spcBef>
            <a:spcAft>
              <a:spcPct val="35000"/>
            </a:spcAft>
            <a:buNone/>
          </a:pPr>
          <a:endParaRPr lang="nb-NO" sz="2600" kern="1200"/>
        </a:p>
      </dsp:txBody>
      <dsp:txXfrm rot="10800000">
        <a:off x="0" y="3375450"/>
        <a:ext cx="4064000" cy="2032000"/>
      </dsp:txXfrm>
    </dsp:sp>
    <dsp:sp modelId="{733116BF-33AC-40D9-ABAB-F1408D18153E}">
      <dsp:nvSpPr>
        <dsp:cNvPr id="0" name=""/>
        <dsp:cNvSpPr/>
      </dsp:nvSpPr>
      <dsp:spPr>
        <a:xfrm rot="5400000">
          <a:off x="4741333" y="2032000"/>
          <a:ext cx="2709333" cy="4064000"/>
        </a:xfrm>
        <a:prstGeom prst="round1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b-NO" sz="2400" b="1" kern="1200"/>
            <a:t>Egenlæring</a:t>
          </a:r>
        </a:p>
        <a:p>
          <a:pPr marL="0" lvl="0" indent="0" algn="ctr" defTabSz="1066800">
            <a:lnSpc>
              <a:spcPct val="90000"/>
            </a:lnSpc>
            <a:spcBef>
              <a:spcPct val="0"/>
            </a:spcBef>
            <a:spcAft>
              <a:spcPts val="0"/>
            </a:spcAft>
            <a:buNone/>
          </a:pPr>
          <a:r>
            <a:rPr lang="nb-NO" sz="1600" kern="1200"/>
            <a:t>- BOTT ØL e-læring</a:t>
          </a:r>
        </a:p>
        <a:p>
          <a:pPr marL="0" lvl="0" indent="0" algn="ctr" defTabSz="1066800">
            <a:lnSpc>
              <a:spcPct val="90000"/>
            </a:lnSpc>
            <a:spcBef>
              <a:spcPct val="0"/>
            </a:spcBef>
            <a:spcAft>
              <a:spcPts val="0"/>
            </a:spcAft>
            <a:buNone/>
          </a:pPr>
          <a:r>
            <a:rPr lang="nb-NO" sz="1600" kern="1200"/>
            <a:t>- DFØ Systemvideoer</a:t>
          </a:r>
          <a:br>
            <a:rPr lang="nb-NO" sz="1600" kern="1200"/>
          </a:br>
          <a:r>
            <a:rPr lang="nb-NO" sz="1600" kern="1200"/>
            <a:t>- DFØ e-læring</a:t>
          </a:r>
          <a:br>
            <a:rPr lang="nb-NO" sz="1600" kern="1200"/>
          </a:br>
          <a:r>
            <a:rPr lang="nb-NO" sz="1600" kern="1200"/>
            <a:t>- NTNU videokurs</a:t>
          </a:r>
        </a:p>
      </dsp:txBody>
      <dsp:txXfrm rot="-5400000">
        <a:off x="4063999" y="3386666"/>
        <a:ext cx="4064000" cy="2032000"/>
      </dsp:txXfrm>
    </dsp:sp>
    <dsp:sp modelId="{81375138-22FA-4DF7-935E-8921C252465F}">
      <dsp:nvSpPr>
        <dsp:cNvPr id="0" name=""/>
        <dsp:cNvSpPr/>
      </dsp:nvSpPr>
      <dsp:spPr>
        <a:xfrm>
          <a:off x="2844799" y="2032000"/>
          <a:ext cx="2438400" cy="1354666"/>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1" kern="1200">
              <a:solidFill>
                <a:schemeClr val="bg1"/>
              </a:solidFill>
            </a:rPr>
            <a:t>Opplæringsplan</a:t>
          </a:r>
        </a:p>
        <a:p>
          <a:pPr marL="0" lvl="0" indent="0" algn="ctr" defTabSz="889000">
            <a:lnSpc>
              <a:spcPct val="90000"/>
            </a:lnSpc>
            <a:spcBef>
              <a:spcPct val="0"/>
            </a:spcBef>
            <a:spcAft>
              <a:spcPct val="35000"/>
            </a:spcAft>
            <a:buNone/>
          </a:pPr>
          <a:endParaRPr lang="nb-NO" sz="2000" b="1" kern="1200">
            <a:solidFill>
              <a:schemeClr val="bg1"/>
            </a:solidFill>
          </a:endParaRPr>
        </a:p>
        <a:p>
          <a:pPr marL="0" lvl="0" indent="0" algn="ctr" defTabSz="889000">
            <a:lnSpc>
              <a:spcPct val="90000"/>
            </a:lnSpc>
            <a:spcBef>
              <a:spcPct val="0"/>
            </a:spcBef>
            <a:spcAft>
              <a:spcPct val="35000"/>
            </a:spcAft>
            <a:buNone/>
          </a:pPr>
          <a:endParaRPr lang="nb-NO" sz="2000" b="1" kern="1200">
            <a:solidFill>
              <a:schemeClr val="bg1"/>
            </a:solidFill>
          </a:endParaRPr>
        </a:p>
      </dsp:txBody>
      <dsp:txXfrm>
        <a:off x="2910928" y="2098129"/>
        <a:ext cx="2306142" cy="1222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E0105-133E-4FF4-8816-8B4F92E66E75}">
      <dsp:nvSpPr>
        <dsp:cNvPr id="0" name=""/>
        <dsp:cNvSpPr/>
      </dsp:nvSpPr>
      <dsp:spPr>
        <a:xfrm>
          <a:off x="5" y="0"/>
          <a:ext cx="11225206" cy="48180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73C8C-7751-4CB9-A524-00CE45ACE0B6}">
      <dsp:nvSpPr>
        <dsp:cNvPr id="0" name=""/>
        <dsp:cNvSpPr/>
      </dsp:nvSpPr>
      <dsp:spPr>
        <a:xfrm>
          <a:off x="2192" y="1445418"/>
          <a:ext cx="1402603" cy="1927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kern="1200"/>
            <a:t>NTNU Kurs 1</a:t>
          </a:r>
        </a:p>
        <a:p>
          <a:pPr marL="0" lvl="0" indent="0" algn="ctr" defTabSz="622300">
            <a:lnSpc>
              <a:spcPct val="90000"/>
            </a:lnSpc>
            <a:spcBef>
              <a:spcPct val="0"/>
            </a:spcBef>
            <a:spcAft>
              <a:spcPct val="35000"/>
            </a:spcAft>
            <a:buNone/>
          </a:pPr>
          <a:r>
            <a:rPr lang="nb-NO" sz="1200" kern="1200"/>
            <a:t>Introduksjon til opplæring og egenlæring for rolle og prosess</a:t>
          </a:r>
        </a:p>
      </dsp:txBody>
      <dsp:txXfrm>
        <a:off x="70661" y="1513887"/>
        <a:ext cx="1265665" cy="1790286"/>
      </dsp:txXfrm>
    </dsp:sp>
    <dsp:sp modelId="{6DCCF6FC-0881-4755-8B41-48B9DE698B30}">
      <dsp:nvSpPr>
        <dsp:cNvPr id="0" name=""/>
        <dsp:cNvSpPr/>
      </dsp:nvSpPr>
      <dsp:spPr>
        <a:xfrm>
          <a:off x="1638563" y="1445418"/>
          <a:ext cx="1402603" cy="1927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kern="1200"/>
            <a:t>Egenlæring</a:t>
          </a:r>
        </a:p>
        <a:p>
          <a:pPr marL="0" lvl="0" indent="0" algn="ctr" defTabSz="711200">
            <a:lnSpc>
              <a:spcPct val="90000"/>
            </a:lnSpc>
            <a:spcBef>
              <a:spcPct val="0"/>
            </a:spcBef>
            <a:spcAft>
              <a:spcPct val="35000"/>
            </a:spcAft>
            <a:buNone/>
          </a:pPr>
          <a:r>
            <a:rPr lang="nb-NO" sz="1200" kern="1200"/>
            <a:t>E-læring for rolle og prosess</a:t>
          </a:r>
        </a:p>
        <a:p>
          <a:pPr marL="0" lvl="0" indent="0" algn="ctr" defTabSz="711200">
            <a:lnSpc>
              <a:spcPct val="90000"/>
            </a:lnSpc>
            <a:spcBef>
              <a:spcPct val="0"/>
            </a:spcBef>
            <a:spcAft>
              <a:spcPct val="35000"/>
            </a:spcAft>
            <a:buNone/>
          </a:pPr>
          <a:r>
            <a:rPr lang="nb-NO" sz="1200" kern="1200"/>
            <a:t>Økonomimodell - videokurs</a:t>
          </a:r>
        </a:p>
        <a:p>
          <a:pPr marL="0" lvl="0" indent="0" algn="ctr" defTabSz="711200">
            <a:lnSpc>
              <a:spcPct val="90000"/>
            </a:lnSpc>
            <a:spcBef>
              <a:spcPct val="0"/>
            </a:spcBef>
            <a:spcAft>
              <a:spcPct val="35000"/>
            </a:spcAft>
            <a:buNone/>
          </a:pPr>
          <a:r>
            <a:rPr lang="nb-NO" sz="1200" kern="1200"/>
            <a:t>DFØ systemvideoer</a:t>
          </a:r>
        </a:p>
      </dsp:txBody>
      <dsp:txXfrm>
        <a:off x="1707032" y="1513887"/>
        <a:ext cx="1265665" cy="1790286"/>
      </dsp:txXfrm>
    </dsp:sp>
    <dsp:sp modelId="{2CBB4BEF-1A89-49D3-9B59-B25A5049F2EB}">
      <dsp:nvSpPr>
        <dsp:cNvPr id="0" name=""/>
        <dsp:cNvSpPr/>
      </dsp:nvSpPr>
      <dsp:spPr>
        <a:xfrm>
          <a:off x="3274933" y="1445418"/>
          <a:ext cx="1402603" cy="1927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kern="1200"/>
            <a:t>NTNU Kurs 2</a:t>
          </a:r>
        </a:p>
        <a:p>
          <a:pPr marL="0" lvl="0" indent="0" algn="ctr" defTabSz="622300">
            <a:lnSpc>
              <a:spcPct val="90000"/>
            </a:lnSpc>
            <a:spcBef>
              <a:spcPct val="0"/>
            </a:spcBef>
            <a:spcAft>
              <a:spcPct val="35000"/>
            </a:spcAft>
            <a:buNone/>
          </a:pPr>
          <a:r>
            <a:rPr lang="nb-NO" sz="1200" kern="1200"/>
            <a:t>Refleksjon, spørsmål fra egenlæring, økonomimodell for rolle, nye rutiner og prosesser forberedelse til systemkurs</a:t>
          </a:r>
        </a:p>
      </dsp:txBody>
      <dsp:txXfrm>
        <a:off x="3343402" y="1513887"/>
        <a:ext cx="1265665" cy="1790286"/>
      </dsp:txXfrm>
    </dsp:sp>
    <dsp:sp modelId="{80FF13B9-9E37-40F6-9F8E-2F3C6B915A0F}">
      <dsp:nvSpPr>
        <dsp:cNvPr id="0" name=""/>
        <dsp:cNvSpPr/>
      </dsp:nvSpPr>
      <dsp:spPr>
        <a:xfrm>
          <a:off x="4911304" y="1445418"/>
          <a:ext cx="1402603" cy="1927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kern="1200"/>
            <a:t>DFØ Systemkurs for aktuell rolle</a:t>
          </a:r>
        </a:p>
      </dsp:txBody>
      <dsp:txXfrm>
        <a:off x="4979773" y="1513887"/>
        <a:ext cx="1265665" cy="1790286"/>
      </dsp:txXfrm>
    </dsp:sp>
    <dsp:sp modelId="{62201053-D849-4FCD-B993-571EBFA5243E}">
      <dsp:nvSpPr>
        <dsp:cNvPr id="0" name=""/>
        <dsp:cNvSpPr/>
      </dsp:nvSpPr>
      <dsp:spPr>
        <a:xfrm>
          <a:off x="6455205" y="1378293"/>
          <a:ext cx="1402603" cy="1927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kern="1200"/>
            <a:t>NTNU Kurs 3</a:t>
          </a:r>
        </a:p>
        <a:p>
          <a:pPr marL="0" lvl="0" indent="0" algn="ctr" defTabSz="622300">
            <a:lnSpc>
              <a:spcPct val="90000"/>
            </a:lnSpc>
            <a:spcBef>
              <a:spcPct val="0"/>
            </a:spcBef>
            <a:spcAft>
              <a:spcPct val="35000"/>
            </a:spcAft>
            <a:buNone/>
          </a:pPr>
          <a:r>
            <a:rPr lang="nb-NO" sz="1200" kern="1200"/>
            <a:t>Oppsummering, refleksjon, spørsmål fra egenlæring og system-opplæring</a:t>
          </a:r>
        </a:p>
      </dsp:txBody>
      <dsp:txXfrm>
        <a:off x="6523674" y="1446762"/>
        <a:ext cx="1265665" cy="1790286"/>
      </dsp:txXfrm>
    </dsp:sp>
    <dsp:sp modelId="{62F2A9AF-22A1-407C-B1ED-D4475DDEF1DC}">
      <dsp:nvSpPr>
        <dsp:cNvPr id="0" name=""/>
        <dsp:cNvSpPr/>
      </dsp:nvSpPr>
      <dsp:spPr>
        <a:xfrm>
          <a:off x="8184045" y="1445418"/>
          <a:ext cx="1402603" cy="1927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kern="1200"/>
            <a:t>Egenlæring</a:t>
          </a:r>
        </a:p>
        <a:p>
          <a:pPr marL="0" lvl="0" indent="0" algn="ctr" defTabSz="622300">
            <a:lnSpc>
              <a:spcPct val="90000"/>
            </a:lnSpc>
            <a:spcBef>
              <a:spcPct val="0"/>
            </a:spcBef>
            <a:spcAft>
              <a:spcPct val="35000"/>
            </a:spcAft>
            <a:buNone/>
          </a:pPr>
          <a:r>
            <a:rPr lang="nb-NO" sz="1200" kern="1200"/>
            <a:t>Repetisjon / oppslag etter opplæring og ved oppstart</a:t>
          </a:r>
        </a:p>
      </dsp:txBody>
      <dsp:txXfrm>
        <a:off x="8252514" y="1513887"/>
        <a:ext cx="1265665" cy="1790286"/>
      </dsp:txXfrm>
    </dsp:sp>
    <dsp:sp modelId="{0A6D497F-5BA8-4CAA-B35A-2062CC40F0B1}">
      <dsp:nvSpPr>
        <dsp:cNvPr id="0" name=""/>
        <dsp:cNvSpPr/>
      </dsp:nvSpPr>
      <dsp:spPr>
        <a:xfrm>
          <a:off x="9820416" y="1445418"/>
          <a:ext cx="1402603" cy="1927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b="1" kern="1200"/>
            <a:t>Brukerstøtte</a:t>
          </a:r>
        </a:p>
        <a:p>
          <a:pPr marL="0" lvl="0" indent="0" algn="ctr" defTabSz="622300">
            <a:lnSpc>
              <a:spcPct val="90000"/>
            </a:lnSpc>
            <a:spcBef>
              <a:spcPct val="0"/>
            </a:spcBef>
            <a:spcAft>
              <a:spcPct val="35000"/>
            </a:spcAft>
            <a:buNone/>
          </a:pPr>
          <a:r>
            <a:rPr lang="nb-NO" sz="1200" kern="1200"/>
            <a:t>Innsida</a:t>
          </a:r>
        </a:p>
        <a:p>
          <a:pPr marL="0" lvl="0" indent="0" algn="ctr" defTabSz="622300">
            <a:lnSpc>
              <a:spcPct val="90000"/>
            </a:lnSpc>
            <a:spcBef>
              <a:spcPct val="0"/>
            </a:spcBef>
            <a:spcAft>
              <a:spcPct val="35000"/>
            </a:spcAft>
            <a:buNone/>
          </a:pPr>
          <a:r>
            <a:rPr lang="nb-NO" sz="1200" kern="1200"/>
            <a:t>Teamskanal for rollen</a:t>
          </a:r>
        </a:p>
        <a:p>
          <a:pPr marL="0" lvl="0" indent="0" algn="ctr" defTabSz="622300">
            <a:lnSpc>
              <a:spcPct val="90000"/>
            </a:lnSpc>
            <a:spcBef>
              <a:spcPct val="0"/>
            </a:spcBef>
            <a:spcAft>
              <a:spcPct val="35000"/>
            </a:spcAft>
            <a:buNone/>
          </a:pPr>
          <a:r>
            <a:rPr lang="nb-NO" sz="1200" kern="1200"/>
            <a:t>Teams-rom</a:t>
          </a:r>
        </a:p>
      </dsp:txBody>
      <dsp:txXfrm>
        <a:off x="9888885" y="1513887"/>
        <a:ext cx="1265665" cy="1790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3EC2C-3F01-4020-A20A-F73E70E8BF43}">
      <dsp:nvSpPr>
        <dsp:cNvPr id="0" name=""/>
        <dsp:cNvSpPr/>
      </dsp:nvSpPr>
      <dsp:spPr>
        <a:xfrm>
          <a:off x="3298031" y="2148196"/>
          <a:ext cx="1531937" cy="1531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a:solidFill>
                <a:schemeClr val="tx1"/>
              </a:solidFill>
            </a:rPr>
            <a:t>Prosessrådgiver</a:t>
          </a:r>
        </a:p>
        <a:p>
          <a:pPr marL="0" lvl="0" indent="0" algn="ctr" defTabSz="444500">
            <a:lnSpc>
              <a:spcPct val="90000"/>
            </a:lnSpc>
            <a:spcBef>
              <a:spcPct val="0"/>
            </a:spcBef>
            <a:spcAft>
              <a:spcPct val="35000"/>
            </a:spcAft>
            <a:buNone/>
          </a:pPr>
          <a:endParaRPr lang="nb-NO" sz="1000" b="1" kern="1200">
            <a:solidFill>
              <a:schemeClr val="tx1"/>
            </a:solidFill>
          </a:endParaRPr>
        </a:p>
        <a:p>
          <a:pPr marL="0" lvl="0" indent="0" algn="ctr" defTabSz="444500">
            <a:lnSpc>
              <a:spcPct val="90000"/>
            </a:lnSpc>
            <a:spcBef>
              <a:spcPct val="0"/>
            </a:spcBef>
            <a:spcAft>
              <a:spcPct val="35000"/>
            </a:spcAft>
            <a:buNone/>
          </a:pPr>
          <a:endParaRPr lang="nb-NO" sz="1000" b="1" kern="1200">
            <a:solidFill>
              <a:schemeClr val="tx1"/>
            </a:solidFill>
          </a:endParaRPr>
        </a:p>
      </dsp:txBody>
      <dsp:txXfrm>
        <a:off x="3522378" y="2372543"/>
        <a:ext cx="1083243" cy="1083243"/>
      </dsp:txXfrm>
    </dsp:sp>
    <dsp:sp modelId="{F697F282-641E-4B0F-A28E-AC1D5293B315}">
      <dsp:nvSpPr>
        <dsp:cNvPr id="0" name=""/>
        <dsp:cNvSpPr/>
      </dsp:nvSpPr>
      <dsp:spPr>
        <a:xfrm rot="16200000">
          <a:off x="3900691" y="1588881"/>
          <a:ext cx="326617" cy="520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a:off x="3949684" y="1742046"/>
        <a:ext cx="228632" cy="312514"/>
      </dsp:txXfrm>
    </dsp:sp>
    <dsp:sp modelId="{0BB113E3-4B7C-4AED-99C5-8DECD2385741}">
      <dsp:nvSpPr>
        <dsp:cNvPr id="0" name=""/>
        <dsp:cNvSpPr/>
      </dsp:nvSpPr>
      <dsp:spPr>
        <a:xfrm>
          <a:off x="3298031" y="0"/>
          <a:ext cx="1531937" cy="1531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a:solidFill>
                <a:schemeClr val="tx1"/>
              </a:solidFill>
            </a:rPr>
            <a:t>Prosessansvarlig</a:t>
          </a:r>
        </a:p>
        <a:p>
          <a:pPr marL="0" lvl="0" indent="0" algn="ctr" defTabSz="444500">
            <a:lnSpc>
              <a:spcPct val="90000"/>
            </a:lnSpc>
            <a:spcBef>
              <a:spcPct val="0"/>
            </a:spcBef>
            <a:spcAft>
              <a:spcPct val="35000"/>
            </a:spcAft>
            <a:buNone/>
          </a:pPr>
          <a:r>
            <a:rPr lang="nb-NO" sz="900" b="0" kern="1200">
              <a:solidFill>
                <a:schemeClr val="tx1"/>
              </a:solidFill>
            </a:rPr>
            <a:t>Nært samarbeid med prosessansvarlig i forbindelse med endring, forbedring og lokale behov </a:t>
          </a:r>
        </a:p>
      </dsp:txBody>
      <dsp:txXfrm>
        <a:off x="3522378" y="224347"/>
        <a:ext cx="1083243" cy="1083243"/>
      </dsp:txXfrm>
    </dsp:sp>
    <dsp:sp modelId="{CC545587-7712-402F-A3A5-CAC669F3FDB3}">
      <dsp:nvSpPr>
        <dsp:cNvPr id="0" name=""/>
        <dsp:cNvSpPr/>
      </dsp:nvSpPr>
      <dsp:spPr>
        <a:xfrm rot="20520000">
          <a:off x="4912806" y="2325152"/>
          <a:ext cx="324937" cy="520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a:off x="4915192" y="2444386"/>
        <a:ext cx="227456" cy="312514"/>
      </dsp:txXfrm>
    </dsp:sp>
    <dsp:sp modelId="{1A8D2F1D-449D-4480-B186-4FF3AE0063B1}">
      <dsp:nvSpPr>
        <dsp:cNvPr id="0" name=""/>
        <dsp:cNvSpPr/>
      </dsp:nvSpPr>
      <dsp:spPr>
        <a:xfrm>
          <a:off x="5338073" y="1485346"/>
          <a:ext cx="1531937" cy="1531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a:solidFill>
                <a:schemeClr val="tx1"/>
              </a:solidFill>
            </a:rPr>
            <a:t>Lokale fagnettverk</a:t>
          </a:r>
        </a:p>
        <a:p>
          <a:pPr marL="0" lvl="0" indent="0" algn="ctr" defTabSz="444500">
            <a:lnSpc>
              <a:spcPct val="90000"/>
            </a:lnSpc>
            <a:spcBef>
              <a:spcPct val="0"/>
            </a:spcBef>
            <a:spcAft>
              <a:spcPct val="35000"/>
            </a:spcAft>
            <a:buNone/>
          </a:pPr>
          <a:r>
            <a:rPr lang="nb-NO" sz="900" b="0" kern="1200">
              <a:solidFill>
                <a:schemeClr val="tx1"/>
              </a:solidFill>
            </a:rPr>
            <a:t>Oppfordres til å etablere lokale nettverk innenfor området</a:t>
          </a:r>
        </a:p>
        <a:p>
          <a:pPr marL="0" lvl="0" indent="0" algn="ctr" defTabSz="444500">
            <a:lnSpc>
              <a:spcPct val="90000"/>
            </a:lnSpc>
            <a:spcBef>
              <a:spcPct val="0"/>
            </a:spcBef>
            <a:spcAft>
              <a:spcPct val="35000"/>
            </a:spcAft>
            <a:buNone/>
          </a:pPr>
          <a:r>
            <a:rPr lang="nb-NO" sz="900" b="0" kern="1200">
              <a:solidFill>
                <a:schemeClr val="tx1"/>
              </a:solidFill>
            </a:rPr>
            <a:t> Lokal opplæring og oppfølging av medarbeidere med roller i prosessen</a:t>
          </a:r>
        </a:p>
      </dsp:txBody>
      <dsp:txXfrm>
        <a:off x="5562420" y="1709693"/>
        <a:ext cx="1083243" cy="1083243"/>
      </dsp:txXfrm>
    </dsp:sp>
    <dsp:sp modelId="{2695D7D1-E931-40AC-BBFA-134875B0E4A4}">
      <dsp:nvSpPr>
        <dsp:cNvPr id="0" name=""/>
        <dsp:cNvSpPr/>
      </dsp:nvSpPr>
      <dsp:spPr>
        <a:xfrm rot="3240000">
          <a:off x="4526533" y="3513977"/>
          <a:ext cx="324937" cy="520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a:off x="4546625" y="3578717"/>
        <a:ext cx="227456" cy="312514"/>
      </dsp:txXfrm>
    </dsp:sp>
    <dsp:sp modelId="{D7EFE53C-D281-4F00-A493-10345ADE409D}">
      <dsp:nvSpPr>
        <dsp:cNvPr id="0" name=""/>
        <dsp:cNvSpPr/>
      </dsp:nvSpPr>
      <dsp:spPr>
        <a:xfrm>
          <a:off x="4558846" y="3883560"/>
          <a:ext cx="1531937" cy="1531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a:solidFill>
                <a:schemeClr val="tx1"/>
              </a:solidFill>
            </a:rPr>
            <a:t>Lokal ledelse</a:t>
          </a:r>
        </a:p>
        <a:p>
          <a:pPr marL="0" lvl="0" indent="0" algn="ctr" defTabSz="444500">
            <a:lnSpc>
              <a:spcPct val="90000"/>
            </a:lnSpc>
            <a:spcBef>
              <a:spcPct val="0"/>
            </a:spcBef>
            <a:spcAft>
              <a:spcPct val="35000"/>
            </a:spcAft>
            <a:buNone/>
          </a:pPr>
          <a:r>
            <a:rPr lang="nb-NO" sz="900" kern="1200">
              <a:solidFill>
                <a:schemeClr val="tx1"/>
              </a:solidFill>
            </a:rPr>
            <a:t>Forankre arbeid i prosessen, resultater, ressursbehov, problemstillinger etc.</a:t>
          </a:r>
        </a:p>
      </dsp:txBody>
      <dsp:txXfrm>
        <a:off x="4783193" y="4107907"/>
        <a:ext cx="1083243" cy="1083243"/>
      </dsp:txXfrm>
    </dsp:sp>
    <dsp:sp modelId="{3705B9FA-64FF-43F2-AB45-12D5206EFE0E}">
      <dsp:nvSpPr>
        <dsp:cNvPr id="0" name=""/>
        <dsp:cNvSpPr/>
      </dsp:nvSpPr>
      <dsp:spPr>
        <a:xfrm rot="7560000">
          <a:off x="3276528" y="3513977"/>
          <a:ext cx="324937" cy="520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rot="10800000">
        <a:off x="3353917" y="3578717"/>
        <a:ext cx="227456" cy="312514"/>
      </dsp:txXfrm>
    </dsp:sp>
    <dsp:sp modelId="{D88468DA-F5B3-4F9B-9FDF-C02A455100DF}">
      <dsp:nvSpPr>
        <dsp:cNvPr id="0" name=""/>
        <dsp:cNvSpPr/>
      </dsp:nvSpPr>
      <dsp:spPr>
        <a:xfrm>
          <a:off x="2037215" y="3883560"/>
          <a:ext cx="1531937" cy="1531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a:solidFill>
                <a:schemeClr val="tx1"/>
              </a:solidFill>
            </a:rPr>
            <a:t>Prosessrådgiver-nettverk</a:t>
          </a:r>
          <a:r>
            <a:rPr lang="nb-NO" sz="900" b="1" kern="1200">
              <a:solidFill>
                <a:schemeClr val="tx1"/>
              </a:solidFill>
            </a:rPr>
            <a:t> NTNU</a:t>
          </a:r>
        </a:p>
        <a:p>
          <a:pPr marL="0" lvl="0" indent="0" algn="ctr" defTabSz="444500">
            <a:lnSpc>
              <a:spcPct val="90000"/>
            </a:lnSpc>
            <a:spcBef>
              <a:spcPct val="0"/>
            </a:spcBef>
            <a:spcAft>
              <a:spcPct val="35000"/>
            </a:spcAft>
            <a:buNone/>
          </a:pPr>
          <a:r>
            <a:rPr lang="nb-NO" sz="900" kern="1200">
              <a:solidFill>
                <a:schemeClr val="tx1"/>
              </a:solidFill>
            </a:rPr>
            <a:t>Dele lokale erfaringer, løsninger, problemstillinger, kompentanseheving  </a:t>
          </a:r>
        </a:p>
      </dsp:txBody>
      <dsp:txXfrm>
        <a:off x="2261562" y="4107907"/>
        <a:ext cx="1083243" cy="1083243"/>
      </dsp:txXfrm>
    </dsp:sp>
    <dsp:sp modelId="{04D67CE2-282A-43D2-996B-DA5096EBB433}">
      <dsp:nvSpPr>
        <dsp:cNvPr id="0" name=""/>
        <dsp:cNvSpPr/>
      </dsp:nvSpPr>
      <dsp:spPr>
        <a:xfrm rot="11880000">
          <a:off x="2890256" y="2325152"/>
          <a:ext cx="324937" cy="520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rot="10800000">
        <a:off x="2985351" y="2444386"/>
        <a:ext cx="227456" cy="312514"/>
      </dsp:txXfrm>
    </dsp:sp>
    <dsp:sp modelId="{1C4CAB15-3BD4-4171-A80D-C7484F6BA1DE}">
      <dsp:nvSpPr>
        <dsp:cNvPr id="0" name=""/>
        <dsp:cNvSpPr/>
      </dsp:nvSpPr>
      <dsp:spPr>
        <a:xfrm>
          <a:off x="1257988" y="1485346"/>
          <a:ext cx="1531937" cy="1531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a:solidFill>
                <a:schemeClr val="tx1"/>
              </a:solidFill>
            </a:rPr>
            <a:t>Opplæring og brukerstøtte</a:t>
          </a:r>
        </a:p>
        <a:p>
          <a:pPr marL="0" lvl="0" indent="0" algn="ctr" defTabSz="444500">
            <a:lnSpc>
              <a:spcPct val="90000"/>
            </a:lnSpc>
            <a:spcBef>
              <a:spcPct val="0"/>
            </a:spcBef>
            <a:spcAft>
              <a:spcPct val="35000"/>
            </a:spcAft>
            <a:buNone/>
          </a:pPr>
          <a:r>
            <a:rPr lang="nb-NO" sz="900" b="0" kern="1200">
              <a:solidFill>
                <a:schemeClr val="tx1"/>
              </a:solidFill>
            </a:rPr>
            <a:t>Tidligopplæring, erfaringer fra opplæring bukes i videre opplæring</a:t>
          </a:r>
        </a:p>
        <a:p>
          <a:pPr marL="0" lvl="0" indent="0" algn="ctr" defTabSz="444500">
            <a:lnSpc>
              <a:spcPct val="90000"/>
            </a:lnSpc>
            <a:spcBef>
              <a:spcPct val="0"/>
            </a:spcBef>
            <a:spcAft>
              <a:spcPct val="35000"/>
            </a:spcAft>
            <a:buNone/>
          </a:pPr>
          <a:r>
            <a:rPr lang="nb-NO" sz="900" b="0" kern="1200">
              <a:solidFill>
                <a:schemeClr val="tx1"/>
              </a:solidFill>
            </a:rPr>
            <a:t>Bidragsytere ved opplæring av roller i prosessen og brukes </a:t>
          </a:r>
        </a:p>
      </dsp:txBody>
      <dsp:txXfrm>
        <a:off x="1482335" y="1709693"/>
        <a:ext cx="1083243" cy="108324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1" cy="495794"/>
          </a:xfrm>
          <a:prstGeom prst="rect">
            <a:avLst/>
          </a:prstGeom>
        </p:spPr>
        <p:txBody>
          <a:bodyPr vert="horz" lIns="90477" tIns="45239" rIns="90477" bIns="45239"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50294" y="1"/>
            <a:ext cx="2945861" cy="495794"/>
          </a:xfrm>
          <a:prstGeom prst="rect">
            <a:avLst/>
          </a:prstGeom>
        </p:spPr>
        <p:txBody>
          <a:bodyPr vert="horz" lIns="90477" tIns="45239" rIns="90477" bIns="45239" rtlCol="0"/>
          <a:lstStyle>
            <a:lvl1pPr algn="r">
              <a:defRPr sz="1100"/>
            </a:lvl1pPr>
          </a:lstStyle>
          <a:p>
            <a:fld id="{B4AD245C-091B-44E2-BFB0-BD94217887F7}" type="datetimeFigureOut">
              <a:rPr lang="en-US" smtClean="0">
                <a:latin typeface="Arial" panose="020B0604020202020204" pitchFamily="34" charset="0"/>
              </a:rPr>
              <a:t>8/31/2022</a:t>
            </a:fld>
            <a:endParaRPr lang="en-US">
              <a:latin typeface="Arial" panose="020B0604020202020204" pitchFamily="34" charset="0"/>
            </a:endParaRPr>
          </a:p>
        </p:txBody>
      </p:sp>
      <p:sp>
        <p:nvSpPr>
          <p:cNvPr id="4" name="Footer Placeholder 3"/>
          <p:cNvSpPr>
            <a:spLocks noGrp="1"/>
          </p:cNvSpPr>
          <p:nvPr>
            <p:ph type="ftr" sz="quarter" idx="2"/>
          </p:nvPr>
        </p:nvSpPr>
        <p:spPr>
          <a:xfrm>
            <a:off x="4" y="9429307"/>
            <a:ext cx="2945861" cy="495794"/>
          </a:xfrm>
          <a:prstGeom prst="rect">
            <a:avLst/>
          </a:prstGeom>
        </p:spPr>
        <p:txBody>
          <a:bodyPr vert="horz" lIns="90477" tIns="45239" rIns="90477" bIns="45239"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50294" y="9429307"/>
            <a:ext cx="2945861" cy="495794"/>
          </a:xfrm>
          <a:prstGeom prst="rect">
            <a:avLst/>
          </a:prstGeom>
        </p:spPr>
        <p:txBody>
          <a:bodyPr vert="horz" lIns="90477" tIns="45239" rIns="90477" bIns="45239"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5760" units="cm"/>
          <inkml:channel name="Y" type="integer" min="-196" max="1096" units="cm"/>
          <inkml:channel name="T" type="integer" max="2.14748E9" units="dev"/>
        </inkml:traceFormat>
        <inkml:channelProperties>
          <inkml:channelProperty channel="X" name="resolution" value="186.40776" units="1/cm"/>
          <inkml:channelProperty channel="Y" name="resolution" value="74.25288" units="1/cm"/>
          <inkml:channelProperty channel="T" name="resolution" value="1" units="1/dev"/>
        </inkml:channelProperties>
      </inkml:inkSource>
      <inkml:timestamp xml:id="ts0" timeString="2021-04-22T11:31:19.751"/>
    </inkml:context>
    <inkml:brush xml:id="br0">
      <inkml:brushProperty name="width" value="0.05292" units="cm"/>
      <inkml:brushProperty name="height" value="0.05292" units="cm"/>
      <inkml:brushProperty name="color" value="#FF0000"/>
    </inkml:brush>
  </inkml:definitions>
  <inkml:trace contextRef="#ctx0" brushRef="#br0">13388 9578 0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8005" tIns="49002" rIns="98005" bIns="49002"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50445" y="1"/>
            <a:ext cx="2945659" cy="496332"/>
          </a:xfrm>
          <a:prstGeom prst="rect">
            <a:avLst/>
          </a:prstGeom>
        </p:spPr>
        <p:txBody>
          <a:bodyPr vert="horz" lIns="98005" tIns="49002" rIns="98005" bIns="49002" rtlCol="0"/>
          <a:lstStyle>
            <a:lvl1pPr algn="r">
              <a:defRPr sz="1200">
                <a:latin typeface="Arial" panose="020B0604020202020204" pitchFamily="34" charset="0"/>
              </a:defRPr>
            </a:lvl1pPr>
          </a:lstStyle>
          <a:p>
            <a:fld id="{0BA5BBE4-AEA3-489A-A28E-0C2FAF2506E3}" type="datetimeFigureOut">
              <a:rPr lang="en-US" smtClean="0"/>
              <a:pPr/>
              <a:t>8/31/2022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8005" tIns="49002" rIns="98005" bIns="49002"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8005" tIns="49002" rIns="98005" bIns="490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8005" tIns="49002" rIns="98005" bIns="49002"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8005" tIns="49002" rIns="98005" bIns="49002"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a:t>
            </a:fld>
            <a:endParaRPr lang="en-US"/>
          </a:p>
        </p:txBody>
      </p:sp>
    </p:spTree>
    <p:extLst>
      <p:ext uri="{BB962C8B-B14F-4D97-AF65-F5344CB8AC3E}">
        <p14:creationId xmlns:p14="http://schemas.microsoft.com/office/powerpoint/2010/main" val="175934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13</a:t>
            </a:fld>
            <a:endParaRPr lang="en-US"/>
          </a:p>
        </p:txBody>
      </p:sp>
    </p:spTree>
    <p:extLst>
      <p:ext uri="{BB962C8B-B14F-4D97-AF65-F5344CB8AC3E}">
        <p14:creationId xmlns:p14="http://schemas.microsoft.com/office/powerpoint/2010/main" val="172449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52B9380-F281-4D6C-8840-6EA95F8EE5CD}" type="slidenum">
              <a:rPr lang="nb-NO" smtClean="0"/>
              <a:t>14</a:t>
            </a:fld>
            <a:endParaRPr lang="nb-NO"/>
          </a:p>
        </p:txBody>
      </p:sp>
    </p:spTree>
    <p:extLst>
      <p:ext uri="{BB962C8B-B14F-4D97-AF65-F5344CB8AC3E}">
        <p14:creationId xmlns:p14="http://schemas.microsoft.com/office/powerpoint/2010/main" val="28293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19</a:t>
            </a:fld>
            <a:endParaRPr lang="en-US"/>
          </a:p>
        </p:txBody>
      </p:sp>
    </p:spTree>
    <p:extLst>
      <p:ext uri="{BB962C8B-B14F-4D97-AF65-F5344CB8AC3E}">
        <p14:creationId xmlns:p14="http://schemas.microsoft.com/office/powerpoint/2010/main" val="94773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20</a:t>
            </a:fld>
            <a:endParaRPr lang="en-US"/>
          </a:p>
        </p:txBody>
      </p:sp>
    </p:spTree>
    <p:extLst>
      <p:ext uri="{BB962C8B-B14F-4D97-AF65-F5344CB8AC3E}">
        <p14:creationId xmlns:p14="http://schemas.microsoft.com/office/powerpoint/2010/main" val="940821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nb-NO" sz="2667"/>
              <a:t>Opprettholde 	</a:t>
            </a:r>
          </a:p>
          <a:p>
            <a:pPr lvl="1"/>
            <a:r>
              <a:rPr lang="nb-NO" sz="2400"/>
              <a:t>Møteplan</a:t>
            </a:r>
          </a:p>
          <a:p>
            <a:pPr lvl="1"/>
            <a:r>
              <a:rPr lang="nb-NO" sz="2400"/>
              <a:t>LOSAM</a:t>
            </a:r>
          </a:p>
          <a:p>
            <a:pPr lvl="1"/>
            <a:endParaRPr lang="nb-NO" sz="2400"/>
          </a:p>
          <a:p>
            <a:pPr lvl="1"/>
            <a:r>
              <a:rPr lang="nb-NO" sz="2400"/>
              <a:t>øke aktivitetsnivå</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2400"/>
              <a:t>Nettside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2000"/>
              <a:t>Opplæring</a:t>
            </a:r>
            <a:endParaRPr lang="nb-NO" sz="2400"/>
          </a:p>
          <a:p>
            <a:r>
              <a:rPr lang="nb-NO" sz="2667"/>
              <a:t>Aktiviteter mot «den vanlige ansatt» vil ta seg opp utover høsten</a:t>
            </a:r>
          </a:p>
          <a:p>
            <a:pPr lvl="1"/>
            <a:r>
              <a:rPr lang="nb-NO" sz="2133"/>
              <a:t>Hvorfor BOTT-video i produksjon</a:t>
            </a:r>
          </a:p>
          <a:p>
            <a:pPr lvl="1"/>
            <a:r>
              <a:rPr lang="nb-NO" sz="2133"/>
              <a:t>Informasjon til alle ansatte – e-post</a:t>
            </a:r>
          </a:p>
          <a:p>
            <a:pPr lvl="1"/>
            <a:r>
              <a:rPr lang="nb-NO" sz="2400"/>
              <a:t>Ansvarliggjøring av lederlinja</a:t>
            </a:r>
          </a:p>
          <a:p>
            <a:pPr lvl="1"/>
            <a:r>
              <a:rPr lang="nb-NO" sz="2400"/>
              <a:t>Involvering</a:t>
            </a:r>
          </a:p>
          <a:p>
            <a:pPr lvl="1"/>
            <a:r>
              <a:rPr lang="nb-NO" sz="2400"/>
              <a:t>Forventningsstyring - brukerhistorier</a:t>
            </a:r>
          </a:p>
          <a:p>
            <a:pPr lvl="1"/>
            <a:endParaRPr lang="nb-NO" sz="2400"/>
          </a:p>
          <a:p>
            <a:r>
              <a:rPr lang="nb-NO" sz="2667"/>
              <a:t>Prosjektet vil i enda større grad </a:t>
            </a:r>
            <a:r>
              <a:rPr lang="nb-NO" sz="2667" err="1"/>
              <a:t>ansvarliggjøre</a:t>
            </a:r>
            <a:r>
              <a:rPr lang="nb-NO" sz="2667"/>
              <a:t> lederlinja i endringsarbeidet og gi støtte lokalt </a:t>
            </a:r>
          </a:p>
          <a:p>
            <a:pPr lvl="1"/>
            <a:r>
              <a:rPr lang="nb-NO" sz="2133"/>
              <a:t>Eks prosessboka, videreformidle informasjonsmateriell</a:t>
            </a:r>
          </a:p>
          <a:p>
            <a:pPr lvl="1"/>
            <a:r>
              <a:rPr lang="nb-NO" sz="2133"/>
              <a:t>Ansatte, LOSAM</a:t>
            </a:r>
          </a:p>
          <a:p>
            <a:pPr lvl="1"/>
            <a:r>
              <a:rPr lang="nb-NO" sz="2134"/>
              <a:t>støtte lokalt </a:t>
            </a:r>
          </a:p>
          <a:p>
            <a:pPr lvl="1"/>
            <a:r>
              <a:rPr lang="nb-NO" sz="2134"/>
              <a:t>Tilrettelegge og produsere</a:t>
            </a:r>
          </a:p>
          <a:p>
            <a:pPr lvl="1"/>
            <a:r>
              <a:rPr lang="nb-NO" sz="2134"/>
              <a:t>Tilbakemeldinger fra organisasjonen</a:t>
            </a:r>
          </a:p>
          <a:p>
            <a:pPr lvl="1"/>
            <a:endParaRPr lang="nb-NO" sz="2133"/>
          </a:p>
          <a:p>
            <a:r>
              <a:rPr lang="nb-NO" sz="2667"/>
              <a:t>Jobber i Team med kommunikasjonsrådgivere fra linja</a:t>
            </a:r>
          </a:p>
          <a:p>
            <a:r>
              <a:rPr lang="nb-NO" sz="2667"/>
              <a:t>- Felles kommunikasjonsplan</a:t>
            </a:r>
          </a:p>
          <a:p>
            <a:r>
              <a:rPr lang="nb-NO" sz="2667"/>
              <a:t>Samarbeid med NTNU Sak</a:t>
            </a:r>
          </a:p>
          <a:p>
            <a:endParaRPr lang="nb-NO"/>
          </a:p>
        </p:txBody>
      </p:sp>
      <p:sp>
        <p:nvSpPr>
          <p:cNvPr id="4" name="Slide Number Placeholder 3"/>
          <p:cNvSpPr>
            <a:spLocks noGrp="1"/>
          </p:cNvSpPr>
          <p:nvPr>
            <p:ph type="sldNum" sz="quarter" idx="5"/>
          </p:nvPr>
        </p:nvSpPr>
        <p:spPr/>
        <p:txBody>
          <a:bodyPr/>
          <a:lstStyle/>
          <a:p>
            <a:fld id="{A6E2E074-5176-4753-9A9B-4C8257B90D1B}" type="slidenum">
              <a:rPr lang="nb-NO" smtClean="0"/>
              <a:t>21</a:t>
            </a:fld>
            <a:endParaRPr lang="nb-NO"/>
          </a:p>
        </p:txBody>
      </p:sp>
    </p:spTree>
    <p:extLst>
      <p:ext uri="{BB962C8B-B14F-4D97-AF65-F5344CB8AC3E}">
        <p14:creationId xmlns:p14="http://schemas.microsoft.com/office/powerpoint/2010/main" val="208799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22</a:t>
            </a:fld>
            <a:endParaRPr lang="en-US"/>
          </a:p>
        </p:txBody>
      </p:sp>
    </p:spTree>
    <p:extLst>
      <p:ext uri="{BB962C8B-B14F-4D97-AF65-F5344CB8AC3E}">
        <p14:creationId xmlns:p14="http://schemas.microsoft.com/office/powerpoint/2010/main" val="138172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23</a:t>
            </a:fld>
            <a:endParaRPr lang="en-US"/>
          </a:p>
        </p:txBody>
      </p:sp>
    </p:spTree>
    <p:extLst>
      <p:ext uri="{BB962C8B-B14F-4D97-AF65-F5344CB8AC3E}">
        <p14:creationId xmlns:p14="http://schemas.microsoft.com/office/powerpoint/2010/main" val="156330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24</a:t>
            </a:fld>
            <a:endParaRPr lang="en-US"/>
          </a:p>
        </p:txBody>
      </p:sp>
    </p:spTree>
    <p:extLst>
      <p:ext uri="{BB962C8B-B14F-4D97-AF65-F5344CB8AC3E}">
        <p14:creationId xmlns:p14="http://schemas.microsoft.com/office/powerpoint/2010/main" val="140703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Tx/>
              <a:buNone/>
            </a:pPr>
            <a:r>
              <a:rPr lang="nb-NO" err="1"/>
              <a:t>Personas</a:t>
            </a:r>
            <a:r>
              <a:rPr lang="nb-NO"/>
              <a:t> – viktig som en del av å starte med å forstå endringene som kommer og hvordan hverdagen ser ut</a:t>
            </a:r>
            <a:br>
              <a:rPr lang="nb-NO"/>
            </a:br>
            <a:r>
              <a:rPr lang="nb-NO"/>
              <a:t>Oppdatert pakke to, men unntak av inga </a:t>
            </a:r>
            <a:r>
              <a:rPr lang="nb-NO" err="1"/>
              <a:t>instiuttleder</a:t>
            </a:r>
            <a:r>
              <a:rPr lang="nb-NO"/>
              <a:t> som vi må komme litt tilbake til. </a:t>
            </a:r>
          </a:p>
          <a:p>
            <a:pPr marL="0" indent="0">
              <a:buFontTx/>
              <a:buNone/>
            </a:pPr>
            <a:r>
              <a:rPr lang="nb-NO"/>
              <a:t>Utarbeidet pakke to med bistand fra fagressurser og noen rundt de. Understreker at hovedpoenget med disse er å understreke noen hovedforskjeller fra dagens system og prosesser. Det er ikke en fasit og det vil være et eksempel på hvordan noen kan treffes av endringene. </a:t>
            </a:r>
          </a:p>
          <a:p>
            <a:pPr marL="0" indent="0">
              <a:buFontTx/>
              <a:buNone/>
            </a:pPr>
            <a:endParaRPr lang="nb-NO"/>
          </a:p>
          <a:p>
            <a:pPr marL="0" indent="0">
              <a:buFontTx/>
              <a:buNone/>
            </a:pPr>
            <a:r>
              <a:rPr lang="nb-NO" err="1"/>
              <a:t>Poentere</a:t>
            </a:r>
            <a:r>
              <a:rPr lang="nb-NO"/>
              <a:t> forskjellen mellom en stilling, roller og en </a:t>
            </a:r>
            <a:r>
              <a:rPr lang="nb-NO" err="1"/>
              <a:t>personas</a:t>
            </a:r>
            <a:r>
              <a:rPr lang="nb-NO"/>
              <a:t>. </a:t>
            </a:r>
          </a:p>
          <a:p>
            <a:pPr marL="0" indent="0">
              <a:buFontTx/>
              <a:buNone/>
            </a:pPr>
            <a:r>
              <a:rPr lang="nb-NO"/>
              <a:t>En stilling kan bestå av flere roller. En </a:t>
            </a:r>
            <a:r>
              <a:rPr lang="nb-NO" err="1"/>
              <a:t>personas</a:t>
            </a:r>
            <a:r>
              <a:rPr lang="nb-NO"/>
              <a:t> er på en måte et utsnitt av noen stillinger og derav et mulig oppsett av hverdagen for en som har en stilling</a:t>
            </a:r>
          </a:p>
          <a:p>
            <a:pPr marL="0" indent="0">
              <a:buFontTx/>
              <a:buNone/>
            </a:pPr>
            <a:endParaRPr lang="nb-NO"/>
          </a:p>
          <a:p>
            <a:pPr marL="0" indent="0">
              <a:buFontTx/>
              <a:buNone/>
            </a:pPr>
            <a:r>
              <a:rPr lang="nb-NO"/>
              <a:t>Eks. </a:t>
            </a:r>
            <a:r>
              <a:rPr lang="nb-NO" err="1"/>
              <a:t>vitenskaplig</a:t>
            </a:r>
            <a:r>
              <a:rPr lang="nb-NO"/>
              <a:t> ansatte. Det er klart at det er flere </a:t>
            </a:r>
            <a:r>
              <a:rPr lang="nb-NO" err="1"/>
              <a:t>vitenskaplige</a:t>
            </a:r>
            <a:r>
              <a:rPr lang="nb-NO"/>
              <a:t> ansatte som vil ha flere andre roller utover å være bare en ansatt. Men i </a:t>
            </a:r>
            <a:r>
              <a:rPr lang="nb-NO" err="1"/>
              <a:t>persona</a:t>
            </a:r>
            <a:r>
              <a:rPr lang="nb-NO"/>
              <a:t> vi tegnet så valgte vi å prøve å synliggjøre det tilfellet hvor man IKKE har noen andre roller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193-156D-49E0-8F8B-B7BDA735AE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639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193-156D-49E0-8F8B-B7BDA735AE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57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nb-NO">
              <a:latin typeface="Arial"/>
              <a:cs typeface="Arial"/>
            </a:endParaRPr>
          </a:p>
          <a:p>
            <a:r>
              <a:rPr lang="nb-NO">
                <a:latin typeface="Arial"/>
                <a:cs typeface="Arial"/>
              </a:rPr>
              <a:t>Kjøreplan</a:t>
            </a:r>
          </a:p>
          <a:p>
            <a:r>
              <a:rPr lang="nb-NO">
                <a:latin typeface="Arial"/>
                <a:cs typeface="Arial"/>
              </a:rPr>
              <a:t>Velkommen v/Anne </a:t>
            </a:r>
            <a:endParaRPr lang="en-US">
              <a:cs typeface="Arial"/>
            </a:endParaRPr>
          </a:p>
          <a:p>
            <a:r>
              <a:rPr lang="nb-NO">
                <a:latin typeface="Arial"/>
                <a:cs typeface="Arial"/>
              </a:rPr>
              <a:t>Status prosjektleder 15 min. 13.02-13.15</a:t>
            </a:r>
            <a:br>
              <a:rPr lang="nb-NO">
                <a:latin typeface="Arial"/>
                <a:cs typeface="Arial"/>
              </a:rPr>
            </a:br>
            <a:r>
              <a:rPr lang="nb-NO">
                <a:latin typeface="Arial"/>
                <a:cs typeface="Arial"/>
              </a:rPr>
              <a:t>Opplæring 20 min. 13.15-13.35</a:t>
            </a:r>
            <a:endParaRPr lang="nb-NO">
              <a:cs typeface="Arial"/>
            </a:endParaRPr>
          </a:p>
          <a:p>
            <a:r>
              <a:rPr lang="nb-NO">
                <a:latin typeface="Arial"/>
                <a:cs typeface="Arial"/>
              </a:rPr>
              <a:t>Kommunikasjon og aktiviteter 15 min 13.35-13.50</a:t>
            </a:r>
          </a:p>
          <a:p>
            <a:br>
              <a:rPr lang="nb-NO">
                <a:latin typeface="Arial"/>
                <a:cs typeface="Arial"/>
              </a:rPr>
            </a:br>
            <a:r>
              <a:rPr lang="nb-NO">
                <a:latin typeface="Arial"/>
                <a:cs typeface="Arial"/>
              </a:rPr>
              <a:t>Pause 5 min.</a:t>
            </a:r>
            <a:endParaRPr lang="nb-NO">
              <a:cs typeface="Arial"/>
            </a:endParaRPr>
          </a:p>
          <a:p>
            <a:r>
              <a:rPr lang="nb-NO">
                <a:latin typeface="Arial"/>
                <a:cs typeface="Arial"/>
              </a:rPr>
              <a:t>Brukerhistorier: 15 min. 13.55-14.10</a:t>
            </a:r>
          </a:p>
          <a:p>
            <a:endParaRPr lang="nb-NO">
              <a:cs typeface="Arial"/>
            </a:endParaRPr>
          </a:p>
          <a:p>
            <a:r>
              <a:rPr lang="nb-NO">
                <a:latin typeface="Arial"/>
                <a:cs typeface="Arial"/>
              </a:rPr>
              <a:t>Prosessboka: 15 min. 14.10-14.25</a:t>
            </a:r>
            <a:endParaRPr lang="nb-NO">
              <a:cs typeface="Arial"/>
            </a:endParaRPr>
          </a:p>
          <a:p>
            <a:r>
              <a:rPr lang="nb-NO"/>
              <a:t>  </a:t>
            </a:r>
            <a:endParaRPr lang="nb-NO">
              <a:cs typeface="Arial"/>
            </a:endParaRPr>
          </a:p>
          <a:p>
            <a:r>
              <a:rPr lang="nb-NO">
                <a:latin typeface="Arial"/>
                <a:cs typeface="Arial"/>
              </a:rPr>
              <a:t>Lokalt arbeid – Bernt: 10 min 14.25-14.35</a:t>
            </a:r>
            <a:endParaRPr lang="nb-NO">
              <a:cs typeface="Arial"/>
            </a:endParaRPr>
          </a:p>
          <a:p>
            <a:r>
              <a:rPr lang="nb-NO">
                <a:latin typeface="Arial"/>
                <a:cs typeface="Arial"/>
              </a:rPr>
              <a:t>Status lokalt: Felles diskusjon15 min – 14.35 14.35-14.50</a:t>
            </a:r>
            <a:endParaRPr lang="en-US">
              <a:latin typeface="Arial"/>
              <a:cs typeface="Arial"/>
            </a:endParaRPr>
          </a:p>
          <a:p>
            <a:br>
              <a:rPr lang="nb-NO">
                <a:cs typeface="Arial"/>
              </a:rPr>
            </a:br>
            <a:r>
              <a:rPr lang="nb-NO">
                <a:latin typeface="Arial"/>
                <a:cs typeface="Arial"/>
              </a:rPr>
              <a:t>Felles info fra Anne kun til innføringslederne 14.50-14.55</a:t>
            </a:r>
          </a:p>
          <a:p>
            <a:endParaRPr lang="nb-NO">
              <a:latin typeface="Arial"/>
              <a:cs typeface="Arial"/>
            </a:endParaRPr>
          </a:p>
          <a:p>
            <a:r>
              <a:rPr lang="nb-NO">
                <a:latin typeface="Arial"/>
                <a:cs typeface="Arial"/>
              </a:rPr>
              <a:t>Agenda</a:t>
            </a:r>
          </a:p>
          <a:p>
            <a:pPr marL="0" marR="0" indent="0"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Velkommen ved styringsgruppeleder</a:t>
            </a:r>
            <a:endParaRPr lang="nb-NO" sz="1800"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Status prosjektleder</a:t>
            </a:r>
            <a:endParaRPr lang="nb-NO" sz="1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Milepeler</a:t>
            </a:r>
            <a:endParaRPr lang="nb-NO" sz="1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Systemgjennomgang DFØ</a:t>
            </a:r>
            <a:endParaRPr lang="nb-NO" sz="1800"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Planer høst 2022</a:t>
            </a:r>
            <a:endParaRPr lang="nb-NO" sz="1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Opplæringsplan</a:t>
            </a:r>
            <a:endParaRPr lang="nb-NO" sz="1800" b="0" i="0" u="none" strike="noStrike">
              <a:effectLst/>
              <a:latin typeface="Arial" panose="020B0604020202020204" pitchFamily="34" charset="0"/>
            </a:endParaRPr>
          </a:p>
          <a:p>
            <a:pPr marL="283464" marR="0" indent="-283464" algn="l" rtl="0" eaLnBrk="1" fontAlgn="t"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Kommunikasjonsplan</a:t>
            </a:r>
            <a:endParaRPr lang="nb-NO" sz="1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Brukerhistorier</a:t>
            </a:r>
            <a:endParaRPr lang="nb-NO" sz="1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Prosessboka</a:t>
            </a:r>
            <a:endParaRPr lang="nb-NO" sz="1800"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Lokalt arbeid</a:t>
            </a:r>
            <a:endParaRPr lang="nb-NO" sz="1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Eksempel fakultet</a:t>
            </a:r>
            <a:endParaRPr lang="nb-NO" sz="1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Status lokalt arbeid</a:t>
            </a:r>
            <a:endParaRPr lang="nb-NO" sz="1800"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a:solidFill>
                  <a:srgbClr val="000000"/>
                </a:solidFill>
                <a:effectLst/>
                <a:latin typeface="Arial" panose="020B0604020202020204" pitchFamily="34" charset="0"/>
              </a:rPr>
              <a:t>Diskusjon og innspill</a:t>
            </a:r>
            <a:endParaRPr lang="nb-NO" sz="1800" b="0" i="0" u="none" strike="noStrike">
              <a:effectLst/>
              <a:latin typeface="Arial" panose="020B0604020202020204" pitchFamily="34" charset="0"/>
            </a:endParaRPr>
          </a:p>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3246945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a:effectLst/>
                <a:latin typeface="Segoe UI" panose="020B0502040204020203" pitchFamily="34" charset="0"/>
              </a:rPr>
              <a:t>Ja - det kan være at det også kan være administrative som er prosjektledere. Det kan være både reelle administrative, men også f.eks. instituttledere som er fagpersoner (vitenskapelige) men som anses som administrative fordi de har stilling som instituttleder.</a:t>
            </a:r>
            <a:r>
              <a:rPr lang="nb-NO" sz="1800">
                <a:effectLst/>
                <a:latin typeface="Arial" panose="020B0604020202020204" pitchFamily="34" charset="0"/>
              </a:rPr>
              <a:t> </a:t>
            </a:r>
            <a:r>
              <a:rPr lang="nb-NO" sz="1800">
                <a:effectLst/>
                <a:latin typeface="Segoe UI" panose="020B0502040204020203" pitchFamily="34" charset="0"/>
              </a:rPr>
              <a:t>Patrik (som prosjektleder) vil ikke bli truffet ulikt av endringene. </a:t>
            </a:r>
          </a:p>
          <a:p>
            <a:endParaRPr lang="nb-NO" sz="1800">
              <a:effectLst/>
              <a:latin typeface="Segoe UI" panose="020B0502040204020203" pitchFamily="34" charset="0"/>
            </a:endParaRPr>
          </a:p>
          <a:p>
            <a:endParaRPr lang="nb-NO" sz="1800">
              <a:effectLst/>
              <a:latin typeface="Arial" panose="020B0604020202020204" pitchFamily="34" charset="0"/>
            </a:endParaRPr>
          </a:p>
          <a:p>
            <a:pPr marL="0" indent="0">
              <a:buFontTx/>
              <a:buNone/>
            </a:pPr>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193-156D-49E0-8F8B-B7BDA735AE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30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30</a:t>
            </a:fld>
            <a:endParaRPr lang="en-US"/>
          </a:p>
        </p:txBody>
      </p:sp>
    </p:spTree>
    <p:extLst>
      <p:ext uri="{BB962C8B-B14F-4D97-AF65-F5344CB8AC3E}">
        <p14:creationId xmlns:p14="http://schemas.microsoft.com/office/powerpoint/2010/main" val="3401865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Minner om hva dere finner her – og at den kan bygges ut med input fram dem </a:t>
            </a:r>
          </a:p>
        </p:txBody>
      </p:sp>
      <p:sp>
        <p:nvSpPr>
          <p:cNvPr id="4" name="Slide Number Placeholder 3"/>
          <p:cNvSpPr>
            <a:spLocks noGrp="1"/>
          </p:cNvSpPr>
          <p:nvPr>
            <p:ph type="sldNum" sz="quarter" idx="5"/>
          </p:nvPr>
        </p:nvSpPr>
        <p:spPr/>
        <p:txBody>
          <a:bodyPr/>
          <a:lstStyle/>
          <a:p>
            <a:fld id="{C0F4A2C8-6C88-4E71-83EE-698B9D4FE22F}" type="slidenum">
              <a:rPr lang="en-US" smtClean="0"/>
              <a:pPr/>
              <a:t>31</a:t>
            </a:fld>
            <a:endParaRPr lang="en-US"/>
          </a:p>
        </p:txBody>
      </p:sp>
    </p:spTree>
    <p:extLst>
      <p:ext uri="{BB962C8B-B14F-4D97-AF65-F5344CB8AC3E}">
        <p14:creationId xmlns:p14="http://schemas.microsoft.com/office/powerpoint/2010/main" val="3871716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a:t>Denne er </a:t>
            </a:r>
            <a:r>
              <a:rPr lang="nb-NO" err="1"/>
              <a:t>forå</a:t>
            </a:r>
            <a:r>
              <a:rPr lang="nb-NO"/>
              <a:t> prøve å gi en liten oversikt – samlet bilde</a:t>
            </a:r>
          </a:p>
          <a:p>
            <a:pPr marL="0" indent="0">
              <a:buFont typeface="Arial" panose="020B0604020202020204" pitchFamily="34" charset="0"/>
              <a:buNone/>
            </a:pPr>
            <a:r>
              <a:rPr lang="nb-NO" err="1"/>
              <a:t>Hovedendringer</a:t>
            </a:r>
            <a:r>
              <a:rPr lang="nb-NO"/>
              <a:t> siden sist: Oppdatering av datoer, litt spissing av hva som er viktig å ha fokus på </a:t>
            </a:r>
          </a:p>
          <a:p>
            <a:pPr marL="0" indent="0">
              <a:buFont typeface="Arial" panose="020B0604020202020204" pitchFamily="34" charset="0"/>
              <a:buNone/>
            </a:pPr>
            <a:r>
              <a:rPr lang="nb-NO"/>
              <a:t>Blir litt mye </a:t>
            </a:r>
            <a:r>
              <a:rPr lang="nb-NO" err="1"/>
              <a:t>leveransedokus</a:t>
            </a:r>
            <a:r>
              <a:rPr lang="nb-NO"/>
              <a:t> her, så bør å se litt mykere sider i </a:t>
            </a:r>
            <a:br>
              <a:rPr lang="nb-NO"/>
            </a:br>
            <a:br>
              <a:rPr lang="nb-NO"/>
            </a:br>
            <a:endParaRPr lang="nb-NO"/>
          </a:p>
          <a:p>
            <a:pPr algn="l" fontAlgn="base"/>
            <a:r>
              <a:rPr lang="nb-NO" sz="1800" b="0" i="0">
                <a:solidFill>
                  <a:srgbClr val="000000"/>
                </a:solidFill>
                <a:effectLst/>
                <a:latin typeface="inherit"/>
              </a:rPr>
              <a:t>Viktig: Opprydding i arbeidsforhold er avgjørende også for systemtilgang. Som du sikkert vet, eventuelle justeringer til arbeidsforhold som oppstår etter filen er levert i september vil kreve ekstra behandling for å sikre tilgang i januar:</a:t>
            </a:r>
            <a:endParaRPr lang="nb-NO" b="0" i="0">
              <a:solidFill>
                <a:srgbClr val="000000"/>
              </a:solidFill>
              <a:effectLst/>
              <a:latin typeface="Segoe UI" panose="020B0502040204020203" pitchFamily="34" charset="0"/>
            </a:endParaRPr>
          </a:p>
          <a:p>
            <a:pPr algn="l" fontAlgn="base">
              <a:buFont typeface="Arial" panose="020B0604020202020204" pitchFamily="34" charset="0"/>
              <a:buChar char="•"/>
            </a:pPr>
            <a:r>
              <a:rPr lang="nb-NO" sz="1800" b="0" i="0">
                <a:solidFill>
                  <a:srgbClr val="000000"/>
                </a:solidFill>
                <a:effectLst/>
                <a:latin typeface="inherit"/>
              </a:rPr>
              <a:t>enten en registrering av arbeidsforhold i </a:t>
            </a:r>
            <a:r>
              <a:rPr lang="nb-NO" sz="1800" b="0" i="0" err="1">
                <a:solidFill>
                  <a:srgbClr val="000000"/>
                </a:solidFill>
                <a:effectLst/>
                <a:latin typeface="inherit"/>
              </a:rPr>
              <a:t>Gjestereg</a:t>
            </a:r>
            <a:r>
              <a:rPr lang="nb-NO" sz="1800" b="0" i="0">
                <a:solidFill>
                  <a:srgbClr val="000000"/>
                </a:solidFill>
                <a:effectLst/>
                <a:latin typeface="inherit"/>
              </a:rPr>
              <a:t> (GREG)</a:t>
            </a:r>
            <a:endParaRPr lang="nb-NO" sz="1800" b="0" i="0">
              <a:solidFill>
                <a:srgbClr val="000000"/>
              </a:solidFill>
              <a:effectLst/>
              <a:latin typeface="Segoe UI" panose="020B0502040204020203" pitchFamily="34" charset="0"/>
            </a:endParaRPr>
          </a:p>
          <a:p>
            <a:pPr algn="l" fontAlgn="base">
              <a:buFont typeface="Arial" panose="020B0604020202020204" pitchFamily="34" charset="0"/>
              <a:buChar char="•"/>
            </a:pPr>
            <a:r>
              <a:rPr lang="nb-NO" sz="1800" b="0" i="0">
                <a:solidFill>
                  <a:srgbClr val="000000"/>
                </a:solidFill>
                <a:effectLst/>
                <a:latin typeface="inherit"/>
              </a:rPr>
              <a:t>eller en etterregistrering i SAP/TOA ved første anledning i januar.</a:t>
            </a:r>
            <a:endParaRPr lang="nb-NO" sz="1800" b="0" i="0">
              <a:solidFill>
                <a:srgbClr val="000000"/>
              </a:solidFill>
              <a:effectLst/>
              <a:latin typeface="Segoe UI" panose="020B0502040204020203" pitchFamily="34" charset="0"/>
            </a:endParaRPr>
          </a:p>
          <a:p>
            <a:pPr marL="0" indent="0">
              <a:buFont typeface="Arial" panose="020B0604020202020204" pitchFamily="34" charset="0"/>
              <a:buNone/>
            </a:pPr>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183B9-F656-48B6-943E-5D1C1A77CD1E}"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535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err="1"/>
              <a:t>Poentere</a:t>
            </a:r>
            <a:r>
              <a:rPr lang="nb-NO"/>
              <a:t> budskap på sliden og viktigheten av godt ryddearbeid</a:t>
            </a:r>
          </a:p>
          <a:p>
            <a:r>
              <a:rPr lang="nb-NO"/>
              <a:t>Poengtere at man også er avhengig av å </a:t>
            </a:r>
          </a:p>
        </p:txBody>
      </p:sp>
      <p:sp>
        <p:nvSpPr>
          <p:cNvPr id="4" name="Slide Number Placeholder 3"/>
          <p:cNvSpPr>
            <a:spLocks noGrp="1"/>
          </p:cNvSpPr>
          <p:nvPr>
            <p:ph type="sldNum" sz="quarter" idx="5"/>
          </p:nvPr>
        </p:nvSpPr>
        <p:spPr/>
        <p:txBody>
          <a:bodyPr/>
          <a:lstStyle/>
          <a:p>
            <a:fld id="{C0F4A2C8-6C88-4E71-83EE-698B9D4FE22F}" type="slidenum">
              <a:rPr lang="en-US" smtClean="0"/>
              <a:pPr/>
              <a:t>33</a:t>
            </a:fld>
            <a:endParaRPr lang="en-US"/>
          </a:p>
        </p:txBody>
      </p:sp>
    </p:spTree>
    <p:extLst>
      <p:ext uri="{BB962C8B-B14F-4D97-AF65-F5344CB8AC3E}">
        <p14:creationId xmlns:p14="http://schemas.microsoft.com/office/powerpoint/2010/main" val="2871230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Må vurdere å også legge inn gjennomføring av samtaler med den enkelte – hvordan se vi får oss det </a:t>
            </a:r>
            <a:endParaRPr lang="nb-NO" sz="1200">
              <a:solidFill>
                <a:schemeClr val="tx1"/>
              </a:solidFill>
            </a:endParaRPr>
          </a:p>
          <a:p>
            <a:r>
              <a:rPr lang="nb-NO"/>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183B9-F656-48B6-943E-5D1C1A77CD1E}"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039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Dette prøver vi stadig å bygge ut – nå er det mye </a:t>
            </a:r>
            <a:r>
              <a:rPr lang="nb-NO" err="1"/>
              <a:t>genrelt</a:t>
            </a:r>
            <a:r>
              <a:rPr lang="nb-NO"/>
              <a:t>, men her håper vi å dele mer og mer spisset materialet også – kom gjerne med innspill. </a:t>
            </a:r>
          </a:p>
          <a:p>
            <a:br>
              <a:rPr lang="nb-NO"/>
            </a:br>
            <a:endParaRPr lang="nb-NO"/>
          </a:p>
          <a:p>
            <a:r>
              <a:rPr lang="nb-NO"/>
              <a:t>Merk at mange av disse kildene er kun tilgjengelig via innføringslederteams – bør ha en vurdering av hvor mye vi kan legge på </a:t>
            </a:r>
            <a:r>
              <a:rPr lang="nb-NO" err="1"/>
              <a:t>instranettside</a:t>
            </a:r>
            <a:r>
              <a:rPr lang="nb-NO"/>
              <a:t> som er mer åpen </a:t>
            </a:r>
          </a:p>
          <a:p>
            <a:endParaRPr lang="nb-NO"/>
          </a:p>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183B9-F656-48B6-943E-5D1C1A77CD1E}"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27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183B9-F656-48B6-943E-5D1C1A77CD1E}"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98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Oktober mangler noen detaljer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183B9-F656-48B6-943E-5D1C1A77CD1E}"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161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52B9380-F281-4D6C-8840-6EA95F8EE5CD}" type="slidenum">
              <a:rPr lang="nb-NO" smtClean="0"/>
              <a:t>40</a:t>
            </a:fld>
            <a:endParaRPr lang="nb-NO"/>
          </a:p>
        </p:txBody>
      </p:sp>
    </p:spTree>
    <p:extLst>
      <p:ext uri="{BB962C8B-B14F-4D97-AF65-F5344CB8AC3E}">
        <p14:creationId xmlns:p14="http://schemas.microsoft.com/office/powerpoint/2010/main" val="60026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3675614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41</a:t>
            </a:fld>
            <a:endParaRPr lang="en-US"/>
          </a:p>
        </p:txBody>
      </p:sp>
    </p:spTree>
    <p:extLst>
      <p:ext uri="{BB962C8B-B14F-4D97-AF65-F5344CB8AC3E}">
        <p14:creationId xmlns:p14="http://schemas.microsoft.com/office/powerpoint/2010/main" val="110157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190874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cs typeface="Calibri"/>
            </a:endParaRPr>
          </a:p>
        </p:txBody>
      </p:sp>
      <p:sp>
        <p:nvSpPr>
          <p:cNvPr id="4" name="Slide Number Placeholder 3"/>
          <p:cNvSpPr>
            <a:spLocks noGrp="1"/>
          </p:cNvSpPr>
          <p:nvPr>
            <p:ph type="sldNum" sz="quarter" idx="5"/>
          </p:nvPr>
        </p:nvSpPr>
        <p:spPr/>
        <p:txBody>
          <a:bodyPr/>
          <a:lstStyle/>
          <a:p>
            <a:pPr defTabSz="455005">
              <a:defRPr/>
            </a:pPr>
            <a:fld id="{3EAA06FE-FD85-4F94-A508-555A8DF5A76A}" type="slidenum">
              <a:rPr lang="nb-NO">
                <a:solidFill>
                  <a:prstClr val="black"/>
                </a:solidFill>
                <a:latin typeface="Calibri" panose="020F0502020204030204"/>
              </a:rPr>
              <a:pPr defTabSz="455005">
                <a:defRPr/>
              </a:pPr>
              <a:t>5</a:t>
            </a:fld>
            <a:endParaRPr lang="nb-NO">
              <a:solidFill>
                <a:prstClr val="black"/>
              </a:solidFill>
              <a:latin typeface="Calibri" panose="020F0502020204030204"/>
            </a:endParaRPr>
          </a:p>
        </p:txBody>
      </p:sp>
    </p:spTree>
    <p:extLst>
      <p:ext uri="{BB962C8B-B14F-4D97-AF65-F5344CB8AC3E}">
        <p14:creationId xmlns:p14="http://schemas.microsoft.com/office/powerpoint/2010/main" val="367878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a:p>
        </p:txBody>
      </p:sp>
    </p:spTree>
    <p:extLst>
      <p:ext uri="{BB962C8B-B14F-4D97-AF65-F5344CB8AC3E}">
        <p14:creationId xmlns:p14="http://schemas.microsoft.com/office/powerpoint/2010/main" val="409950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8F3C3AC-4638-4488-96B4-68FD54516EFE}" type="slidenum">
              <a:rPr lang="nb-NO" smtClean="0"/>
              <a:t>7</a:t>
            </a:fld>
            <a:endParaRPr lang="nb-NO"/>
          </a:p>
        </p:txBody>
      </p:sp>
    </p:spTree>
    <p:extLst>
      <p:ext uri="{BB962C8B-B14F-4D97-AF65-F5344CB8AC3E}">
        <p14:creationId xmlns:p14="http://schemas.microsoft.com/office/powerpoint/2010/main" val="120011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11</a:t>
            </a:fld>
            <a:endParaRPr lang="en-US"/>
          </a:p>
        </p:txBody>
      </p:sp>
    </p:spTree>
    <p:extLst>
      <p:ext uri="{BB962C8B-B14F-4D97-AF65-F5344CB8AC3E}">
        <p14:creationId xmlns:p14="http://schemas.microsoft.com/office/powerpoint/2010/main" val="92176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52B9380-F281-4D6C-8840-6EA95F8EE5CD}" type="slidenum">
              <a:rPr lang="nb-NO" smtClean="0"/>
              <a:t>12</a:t>
            </a:fld>
            <a:endParaRPr lang="nb-NO"/>
          </a:p>
        </p:txBody>
      </p:sp>
    </p:spTree>
    <p:extLst>
      <p:ext uri="{BB962C8B-B14F-4D97-AF65-F5344CB8AC3E}">
        <p14:creationId xmlns:p14="http://schemas.microsoft.com/office/powerpoint/2010/main" val="298027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68965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592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352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6350118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37109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63177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40852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93287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759206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82926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36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8941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31476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702592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9506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17881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633981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1958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87636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57866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3852419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801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403686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435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28045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405466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41709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34069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page no log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019705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Tree>
    <p:extLst>
      <p:ext uri="{BB962C8B-B14F-4D97-AF65-F5344CB8AC3E}">
        <p14:creationId xmlns:p14="http://schemas.microsoft.com/office/powerpoint/2010/main" val="3263642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915746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10786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298710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916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4809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1910146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34629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21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35939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3829001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49376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1145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26987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6441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90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81586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76450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3.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7.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9.xml"/><Relationship Id="rId18" Type="http://schemas.openxmlformats.org/officeDocument/2006/relationships/slide" Target="../slides/slide2.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2.jpeg"/><Relationship Id="rId2" Type="http://schemas.openxmlformats.org/officeDocument/2006/relationships/slideLayout" Target="../slideLayouts/slideLayout37.xml"/><Relationship Id="rId16" Type="http://schemas.openxmlformats.org/officeDocument/2006/relationships/image" Target="../media/image1.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oleObject" Target="../embeddings/oleObject5.bin"/><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21125302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119508855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192857336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1" y="6401225"/>
            <a:ext cx="3360060" cy="273079"/>
          </a:xfrm>
          <a:prstGeom prst="rect">
            <a:avLst/>
          </a:prstGeom>
        </p:spPr>
      </p:pic>
    </p:spTree>
    <p:extLst>
      <p:ext uri="{BB962C8B-B14F-4D97-AF65-F5344CB8AC3E}">
        <p14:creationId xmlns:p14="http://schemas.microsoft.com/office/powerpoint/2010/main" val="148644227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276152089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317417329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142577057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8" name="Arrow: Pentagon 7">
            <a:hlinkClick r:id="" action="ppaction://hlinkshowjump?jump=nextslide"/>
            <a:extLst>
              <a:ext uri="{FF2B5EF4-FFF2-40B4-BE49-F238E27FC236}">
                <a16:creationId xmlns:a16="http://schemas.microsoft.com/office/drawing/2014/main" id="{3F64A65D-DBE3-45A0-B220-920A9128E8E2}"/>
              </a:ext>
            </a:extLst>
          </p:cNvPr>
          <p:cNvSpPr/>
          <p:nvPr userDrawn="1"/>
        </p:nvSpPr>
        <p:spPr>
          <a:xfrm>
            <a:off x="11221008" y="130214"/>
            <a:ext cx="791548" cy="198970"/>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a:t>Frem</a:t>
            </a:r>
          </a:p>
        </p:txBody>
      </p:sp>
      <p:sp>
        <p:nvSpPr>
          <p:cNvPr id="9" name="Arrow: Pentagon 8">
            <a:hlinkClick r:id="" action="ppaction://hlinkshowjump?jump=nextslide"/>
            <a:extLst>
              <a:ext uri="{FF2B5EF4-FFF2-40B4-BE49-F238E27FC236}">
                <a16:creationId xmlns:a16="http://schemas.microsoft.com/office/drawing/2014/main" id="{5D848AF9-5415-435D-A009-F83A4F185669}"/>
              </a:ext>
            </a:extLst>
          </p:cNvPr>
          <p:cNvSpPr/>
          <p:nvPr userDrawn="1"/>
        </p:nvSpPr>
        <p:spPr>
          <a:xfrm flipH="1">
            <a:off x="9619490" y="127392"/>
            <a:ext cx="717473" cy="198970"/>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200"/>
              <a:t>Tilbake</a:t>
            </a:r>
          </a:p>
        </p:txBody>
      </p:sp>
      <p:sp>
        <p:nvSpPr>
          <p:cNvPr id="10" name="Rectangle 9">
            <a:hlinkClick r:id="rId18" action="ppaction://hlinksldjump"/>
            <a:extLst>
              <a:ext uri="{FF2B5EF4-FFF2-40B4-BE49-F238E27FC236}">
                <a16:creationId xmlns:a16="http://schemas.microsoft.com/office/drawing/2014/main" id="{1DFF4362-C0AC-4D85-8AD5-1DBF54291986}"/>
              </a:ext>
            </a:extLst>
          </p:cNvPr>
          <p:cNvSpPr/>
          <p:nvPr userDrawn="1"/>
        </p:nvSpPr>
        <p:spPr>
          <a:xfrm>
            <a:off x="10480310" y="136631"/>
            <a:ext cx="614523" cy="198970"/>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00"/>
              <a:t>Meny</a:t>
            </a:r>
          </a:p>
        </p:txBody>
      </p:sp>
    </p:spTree>
    <p:extLst>
      <p:ext uri="{BB962C8B-B14F-4D97-AF65-F5344CB8AC3E}">
        <p14:creationId xmlns:p14="http://schemas.microsoft.com/office/powerpoint/2010/main" val="82041277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3.xml"/><Relationship Id="rId12"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Layout" Target="../diagrams/layout3.xml"/><Relationship Id="rId11" Type="http://schemas.openxmlformats.org/officeDocument/2006/relationships/image" Target="../media/image12.svg"/><Relationship Id="rId5" Type="http://schemas.openxmlformats.org/officeDocument/2006/relationships/diagramData" Target="../diagrams/data3.xml"/><Relationship Id="rId10" Type="http://schemas.openxmlformats.org/officeDocument/2006/relationships/image" Target="../media/image11.png"/><Relationship Id="rId4" Type="http://schemas.openxmlformats.org/officeDocument/2006/relationships/image" Target="../media/image10.sv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1.bin"/><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i.ntnu.no/wiki/-/wiki/Norsk/BOTT+%c3%98konomi+og+l%c3%b8nn+innf%c3%b8ringsprosjekt" TargetMode="External"/><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hyperlink" Target="https://i.ntnu.no/wiki/-/wiki/Norsk/Bott+%C3%B8konomi+og+l%C3%B8nn+-+Oppl%C3%A6ring"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nEN5W6Y-brc?feature=oembed" TargetMode="External"/><Relationship Id="rId5" Type="http://schemas.openxmlformats.org/officeDocument/2006/relationships/hyperlink" Target="https://youtu.be/nEN5W6Y-brc"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eams.microsoft.com/l/team/19%3a64e143d90cab4cfdade4096ed8c01525%40thread.tacv2/conversations?groupId=7aa7b996-7b2b-4b3f-8ca1-470d4a9295f1&amp;tenantId=09a10672-822f-4467-a5ba-5bb375967c0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innsida.ntnu.no/start#/feed/610592a9-1fa5-3581-96bf-a1b92e13c58a" TargetMode="External"/><Relationship Id="rId4" Type="http://schemas.openxmlformats.org/officeDocument/2006/relationships/hyperlink" Target="s.ntnu.no/bott-o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slide" Target="slide3.xml"/><Relationship Id="rId26" Type="http://schemas.openxmlformats.org/officeDocument/2006/relationships/image" Target="../media/image43.png"/><Relationship Id="rId3" Type="http://schemas.openxmlformats.org/officeDocument/2006/relationships/notesSlide" Target="../notesSlides/notesSlide18.xml"/><Relationship Id="rId21" Type="http://schemas.openxmlformats.org/officeDocument/2006/relationships/slide" Target="slide5.xml"/><Relationship Id="rId34" Type="http://schemas.openxmlformats.org/officeDocument/2006/relationships/image" Target="../media/image51.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2.svg"/><Relationship Id="rId33" Type="http://schemas.openxmlformats.org/officeDocument/2006/relationships/image" Target="../media/image50.svg"/><Relationship Id="rId2" Type="http://schemas.openxmlformats.org/officeDocument/2006/relationships/slideLayout" Target="../slideLayouts/slideLayout39.xml"/><Relationship Id="rId16" Type="http://schemas.openxmlformats.org/officeDocument/2006/relationships/image" Target="../media/image35.png"/><Relationship Id="rId20" Type="http://schemas.openxmlformats.org/officeDocument/2006/relationships/image" Target="../media/image38.svg"/><Relationship Id="rId29" Type="http://schemas.openxmlformats.org/officeDocument/2006/relationships/image" Target="../media/image46.svg"/><Relationship Id="rId1" Type="http://schemas.openxmlformats.org/officeDocument/2006/relationships/tags" Target="../tags/tag19.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svg"/><Relationship Id="rId5" Type="http://schemas.openxmlformats.org/officeDocument/2006/relationships/image" Target="../media/image24.emf"/><Relationship Id="rId15" Type="http://schemas.openxmlformats.org/officeDocument/2006/relationships/image" Target="../media/image34.svg"/><Relationship Id="rId23" Type="http://schemas.openxmlformats.org/officeDocument/2006/relationships/image" Target="../media/image40.sv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9.png"/><Relationship Id="rId19" Type="http://schemas.openxmlformats.org/officeDocument/2006/relationships/image" Target="../media/image37.png"/><Relationship Id="rId31" Type="http://schemas.openxmlformats.org/officeDocument/2006/relationships/image" Target="../media/image48.svg"/><Relationship Id="rId4" Type="http://schemas.openxmlformats.org/officeDocument/2006/relationships/oleObject" Target="../embeddings/oleObject13.bin"/><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39.png"/><Relationship Id="rId27" Type="http://schemas.openxmlformats.org/officeDocument/2006/relationships/image" Target="../media/image44.svg"/><Relationship Id="rId30" Type="http://schemas.openxmlformats.org/officeDocument/2006/relationships/image" Target="../media/image47.png"/><Relationship Id="rId35" Type="http://schemas.openxmlformats.org/officeDocument/2006/relationships/image" Target="../media/image52.svg"/></Relationships>
</file>

<file path=ppt/slides/_rels/slide2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notesSlide" Target="../notesSlides/notesSlide19.xml"/><Relationship Id="rId7" Type="http://schemas.openxmlformats.org/officeDocument/2006/relationships/image" Target="../media/image41.png"/><Relationship Id="rId2" Type="http://schemas.openxmlformats.org/officeDocument/2006/relationships/slideLayout" Target="../slideLayouts/slideLayout36.xml"/><Relationship Id="rId1" Type="http://schemas.openxmlformats.org/officeDocument/2006/relationships/tags" Target="../tags/tag20.xml"/><Relationship Id="rId6" Type="http://schemas.openxmlformats.org/officeDocument/2006/relationships/slide" Target="slide2.xml"/><Relationship Id="rId5" Type="http://schemas.openxmlformats.org/officeDocument/2006/relationships/image" Target="../media/image1.emf"/><Relationship Id="rId10" Type="http://schemas.openxmlformats.org/officeDocument/2006/relationships/hyperlink" Target="https://universityofbergen.sharepoint.com/:b:/s/KvalitetsrammeverkokonomioglonnBOTT/EUYmLXR3Z09Hl6_JFJaRyrUBOet3U2HTHR_czQcyOQp8wQ?e=Duo0Nc" TargetMode="External"/><Relationship Id="rId4" Type="http://schemas.openxmlformats.org/officeDocument/2006/relationships/oleObject" Target="../embeddings/oleObject14.bin"/><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oleObject" Target="../embeddings/oleObject15.bin"/><Relationship Id="rId7" Type="http://schemas.openxmlformats.org/officeDocument/2006/relationships/image" Target="../media/image42.svg"/><Relationship Id="rId2" Type="http://schemas.openxmlformats.org/officeDocument/2006/relationships/slideLayout" Target="../slideLayouts/slideLayout39.xml"/><Relationship Id="rId1" Type="http://schemas.openxmlformats.org/officeDocument/2006/relationships/tags" Target="../tags/tag21.xml"/><Relationship Id="rId6" Type="http://schemas.openxmlformats.org/officeDocument/2006/relationships/image" Target="../media/image41.png"/><Relationship Id="rId5" Type="http://schemas.openxmlformats.org/officeDocument/2006/relationships/hyperlink" Target="https://www.bott-samarbeidet.no/okonomi/opplering/okonomi/behov-til-betaling/" TargetMode="Externa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59.png"/><Relationship Id="rId3" Type="http://schemas.openxmlformats.org/officeDocument/2006/relationships/notesSlide" Target="../notesSlides/notesSlide20.xml"/><Relationship Id="rId7" Type="http://schemas.openxmlformats.org/officeDocument/2006/relationships/image" Target="../media/image33.png"/><Relationship Id="rId12" Type="http://schemas.openxmlformats.org/officeDocument/2006/relationships/hyperlink" Target="https://universityofbergen.sharepoint.com/:b:/s/KvalitetsrammeverkokonomioglonnBOTT/EQT1-80PgMxMiGQtaIphM7YBQzVDgUmL93ItVSUyqqNTKQ?e=ecgMj0" TargetMode="External"/><Relationship Id="rId17" Type="http://schemas.openxmlformats.org/officeDocument/2006/relationships/comments" Target="../comments/comment2.xml"/><Relationship Id="rId2" Type="http://schemas.openxmlformats.org/officeDocument/2006/relationships/slideLayout" Target="../slideLayouts/slideLayout36.xml"/><Relationship Id="rId16" Type="http://schemas.openxmlformats.org/officeDocument/2006/relationships/hyperlink" Target="https://universityofbergen.sharepoint.com/:b:/s/KvalitetsrammeverkokonomioglonnBOTT/ET_-d8A44chDqUMNazX-iUsB5iBm_ilYfevQYzJWffzjAw?e=Fj9fzO" TargetMode="External"/><Relationship Id="rId1" Type="http://schemas.openxmlformats.org/officeDocument/2006/relationships/tags" Target="../tags/tag22.xml"/><Relationship Id="rId6" Type="http://schemas.openxmlformats.org/officeDocument/2006/relationships/slide" Target="slide2.xml"/><Relationship Id="rId11" Type="http://schemas.openxmlformats.org/officeDocument/2006/relationships/image" Target="../media/image58.png"/><Relationship Id="rId5" Type="http://schemas.openxmlformats.org/officeDocument/2006/relationships/image" Target="../media/image1.emf"/><Relationship Id="rId15" Type="http://schemas.openxmlformats.org/officeDocument/2006/relationships/image" Target="../media/image60.png"/><Relationship Id="rId10" Type="http://schemas.openxmlformats.org/officeDocument/2006/relationships/hyperlink" Target="https://universityofbergen.sharepoint.com/sites/KvalitetsrammeverkokonomioglonnBOTT/Kvalitetsrammeverk/Behovshaver%20-%20Rollebeskrivelse.pdf?ga=1" TargetMode="External"/><Relationship Id="rId4" Type="http://schemas.openxmlformats.org/officeDocument/2006/relationships/oleObject" Target="../embeddings/oleObject16.bin"/><Relationship Id="rId9" Type="http://schemas.openxmlformats.org/officeDocument/2006/relationships/image" Target="../media/image57.png"/><Relationship Id="rId14" Type="http://schemas.openxmlformats.org/officeDocument/2006/relationships/hyperlink" Target="https://universityofbergen.sharepoint.com/:b:/s/KvalitetsrammeverkokonomioglonnBOTT/EXvYkOs4Fr1Lqs2VqxgCmVABMH_EVigjqkzOqkmU1jGg2A?e=eJJNuX"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oleObject" Target="../embeddings/oleObject17.bin"/><Relationship Id="rId7" Type="http://schemas.openxmlformats.org/officeDocument/2006/relationships/image" Target="../media/image34.svg"/><Relationship Id="rId12" Type="http://schemas.openxmlformats.org/officeDocument/2006/relationships/comments" Target="../comments/comment3.xml"/><Relationship Id="rId2" Type="http://schemas.openxmlformats.org/officeDocument/2006/relationships/slideLayout" Target="../slideLayouts/slideLayout39.xml"/><Relationship Id="rId1" Type="http://schemas.openxmlformats.org/officeDocument/2006/relationships/tags" Target="../tags/tag23.xml"/><Relationship Id="rId6" Type="http://schemas.openxmlformats.org/officeDocument/2006/relationships/image" Target="../media/image33.png"/><Relationship Id="rId11" Type="http://schemas.openxmlformats.org/officeDocument/2006/relationships/image" Target="../media/image56.png"/><Relationship Id="rId5" Type="http://schemas.openxmlformats.org/officeDocument/2006/relationships/hyperlink" Target="https://www.bott-samarbeidet.no/okonomi/opplering/okonomi/behov-til-betaling/" TargetMode="External"/><Relationship Id="rId10" Type="http://schemas.openxmlformats.org/officeDocument/2006/relationships/image" Target="../media/image62.png"/><Relationship Id="rId4" Type="http://schemas.openxmlformats.org/officeDocument/2006/relationships/image" Target="../media/image1.emf"/><Relationship Id="rId9" Type="http://schemas.openxmlformats.org/officeDocument/2006/relationships/hyperlink" Target="https://www.bott-samarbeidet.no/okonomi/opplering/okonomi/prosjektokonomi/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3.png"/><Relationship Id="rId2" Type="http://schemas.openxmlformats.org/officeDocument/2006/relationships/slideLayout" Target="../slideLayouts/slideLayout19.xml"/><Relationship Id="rId1" Type="http://schemas.openxmlformats.org/officeDocument/2006/relationships/tags" Target="../tags/tag25.xml"/><Relationship Id="rId6" Type="http://schemas.openxmlformats.org/officeDocument/2006/relationships/customXml" Target="../ink/ink1.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8" Type="http://schemas.openxmlformats.org/officeDocument/2006/relationships/hyperlink" Target="mailto:https://studntnu.sharepoint.com/:x:/r/sites/o365_BOTTLInnfringsledere/Shared%20Documents/General/09%20Bestillinger/Rydding%20og%20fristar%20-%20BOTT%20%C3%98L%20-%202022.xlsx?d=wa48ecd0e07c24965b9c2be8695614db0&amp;csf=1&amp;web=1&amp;e=4pDcht" TargetMode="External"/><Relationship Id="rId3" Type="http://schemas.openxmlformats.org/officeDocument/2006/relationships/notesSlide" Target="../notesSlides/notesSlide24.xml"/><Relationship Id="rId7" Type="http://schemas.openxmlformats.org/officeDocument/2006/relationships/image" Target="../media/image65.svg"/><Relationship Id="rId2" Type="http://schemas.openxmlformats.org/officeDocument/2006/relationships/slideLayout" Target="../slideLayouts/slideLayout29.xml"/><Relationship Id="rId1" Type="http://schemas.openxmlformats.org/officeDocument/2006/relationships/tags" Target="../tags/tag26.xml"/><Relationship Id="rId6" Type="http://schemas.openxmlformats.org/officeDocument/2006/relationships/image" Target="../media/image64.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8" Type="http://schemas.openxmlformats.org/officeDocument/2006/relationships/hyperlink" Target="mailto:https://www.bott-samarbeidet.no/okonomi/" TargetMode="External"/><Relationship Id="rId13" Type="http://schemas.openxmlformats.org/officeDocument/2006/relationships/hyperlink" Target="https://studntnu.sharepoint.com/:p:/r/sites/o365_BOTTLInnfringsledere/Shared%20Documents/General/04%20Kommunikasjonsmateriell/M%C3%A5nedlig%20informasjon/Siste%20statusark%20-%20BOTT%20%C3%98L.pptx?d=wb1f62af21c4847b08a928a74683c229a&amp;csf=1&amp;web=1&amp;e=cZAOqo" TargetMode="External"/><Relationship Id="rId3" Type="http://schemas.openxmlformats.org/officeDocument/2006/relationships/notesSlide" Target="../notesSlides/notesSlide26.xml"/><Relationship Id="rId7" Type="http://schemas.openxmlformats.org/officeDocument/2006/relationships/hyperlink" Target="https://www.bott-samarbeidet.no/okonomi/" TargetMode="External"/><Relationship Id="rId12" Type="http://schemas.openxmlformats.org/officeDocument/2006/relationships/hyperlink" Target="mailto:https://studntnu.sharepoint.com/:p:/r/sites/o365_BOTTLInnfringsledere/Shared%20Documents/General/04%20Kommunikasjonsmateriell/M%C3%A5nedlig%20informasjon/Siste%20statusark%20-%20BOTT%20%C3%98L.pptx?d=wb1f62af21c4847b08a928a74683c229a&amp;csf=1&amp;web=1&amp;e=Ld0RgQ" TargetMode="External"/><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hyperlink" Target="https://studntnu.sharepoint.com/:p:/r/sites/o365_BOTTLInnfringsledere/Shared%20Documents/General/04%20Kommunikasjonsmateriell/M%C3%A5nedlig%20informasjon/Mars%20BOTT%20%C3%98L.pptx?d=w1fd8305493634409a92f9f97ab1e1fe1&amp;csf=1&amp;web=1&amp;e=Cgo4QR" TargetMode="External"/><Relationship Id="rId11" Type="http://schemas.openxmlformats.org/officeDocument/2006/relationships/hyperlink" Target="https://studntnu.sharepoint.com/:p:/r/sites/o365_BOTTLInnfringsledere/Shared%20Documents/General/100%20Arbeidsdokumenter%20innf%C3%B8ringsledere/Prosessbok%20-%20Innf%C3%B8ringsledere/Prosessbok%20BOTT%20%C3%98L%20-%20Innf%C3%B8ringsledere%20v.0.8%20(under%20arbeid).pptx?d=w612773e9fc4f4d2292ad3e1d2db6f0bb&amp;csf=1&amp;web=1&amp;e=LX9sYT" TargetMode="External"/><Relationship Id="rId5" Type="http://schemas.openxmlformats.org/officeDocument/2006/relationships/image" Target="../media/image1.emf"/><Relationship Id="rId10" Type="http://schemas.openxmlformats.org/officeDocument/2006/relationships/hyperlink" Target="https://i.ntnu.no/wiki/-/wiki/Norsk/Bott+%C3%B8konomi+og+l%C3%B8nn+-+Oppl%C3%A6ring" TargetMode="External"/><Relationship Id="rId4" Type="http://schemas.openxmlformats.org/officeDocument/2006/relationships/oleObject" Target="../embeddings/oleObject22.bin"/><Relationship Id="rId9" Type="http://schemas.openxmlformats.org/officeDocument/2006/relationships/hyperlink" Target="https://i.ntnu.no/wiki/-/wiki/Norsk/BOTT+%C3%98konomi+og+l%C3%B8nn+innf%C3%B8ringsprosjekt"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extLst>
              <p:ext uri="{D42A27DB-BD31-4B8C-83A1-F6EECF244321}">
                <p14:modId xmlns:p14="http://schemas.microsoft.com/office/powerpoint/2010/main" val="18538050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85"/>
            <a:endParaRPr lang="nb-NO" sz="54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ktangel 10"/>
          <p:cNvSpPr/>
          <p:nvPr/>
        </p:nvSpPr>
        <p:spPr>
          <a:xfrm>
            <a:off x="0" y="0"/>
            <a:ext cx="15532298" cy="703217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nb-NO" sz="2400">
              <a:solidFill>
                <a:srgbClr val="FFFFFF"/>
              </a:solidFill>
              <a:latin typeface="Arial" panose="020B0604020202020204"/>
            </a:endParaRPr>
          </a:p>
        </p:txBody>
      </p:sp>
      <p:sp>
        <p:nvSpPr>
          <p:cNvPr id="9" name="Tittel 1"/>
          <p:cNvSpPr>
            <a:spLocks noGrp="1"/>
          </p:cNvSpPr>
          <p:nvPr>
            <p:ph type="ctrTitle"/>
          </p:nvPr>
        </p:nvSpPr>
        <p:spPr>
          <a:xfrm>
            <a:off x="686608" y="2984914"/>
            <a:ext cx="10818784" cy="923330"/>
          </a:xfrm>
        </p:spPr>
        <p:txBody>
          <a:bodyPr/>
          <a:lstStyle/>
          <a:p>
            <a:pPr algn="ctr"/>
            <a:r>
              <a:rPr lang="nb-NO" sz="5400" err="1">
                <a:solidFill>
                  <a:schemeClr val="bg1"/>
                </a:solidFill>
              </a:rPr>
              <a:t>Kickoff</a:t>
            </a:r>
            <a:r>
              <a:rPr lang="nb-NO" sz="5400">
                <a:solidFill>
                  <a:schemeClr val="bg1"/>
                </a:solidFill>
              </a:rPr>
              <a:t> høst 2022</a:t>
            </a:r>
          </a:p>
        </p:txBody>
      </p:sp>
      <p:sp>
        <p:nvSpPr>
          <p:cNvPr id="10" name="Undertittel 2"/>
          <p:cNvSpPr>
            <a:spLocks noGrp="1"/>
          </p:cNvSpPr>
          <p:nvPr>
            <p:ph type="subTitle" idx="1"/>
          </p:nvPr>
        </p:nvSpPr>
        <p:spPr>
          <a:xfrm>
            <a:off x="686608" y="4092910"/>
            <a:ext cx="10818785" cy="797463"/>
          </a:xfrm>
        </p:spPr>
        <p:txBody>
          <a:bodyPr vert="horz" lIns="91440" tIns="45720" rIns="91440" bIns="45720" rtlCol="0" anchor="t">
            <a:noAutofit/>
          </a:bodyPr>
          <a:lstStyle/>
          <a:p>
            <a:pPr algn="ctr"/>
            <a:r>
              <a:rPr lang="nb-NO" sz="3600" b="1">
                <a:solidFill>
                  <a:schemeClr val="bg1"/>
                </a:solidFill>
              </a:rPr>
              <a:t>BOTT ØL Innføring</a:t>
            </a:r>
            <a:endParaRPr lang="nb-NO" sz="3600">
              <a:solidFill>
                <a:schemeClr val="bg1"/>
              </a:solidFill>
            </a:endParaRP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7"/>
          <a:stretch>
            <a:fillRect/>
          </a:stretch>
        </p:blipFill>
        <p:spPr>
          <a:xfrm>
            <a:off x="2491761" y="1547553"/>
            <a:ext cx="7208479" cy="577729"/>
          </a:xfrm>
          <a:prstGeom prst="rect">
            <a:avLst/>
          </a:prstGeom>
        </p:spPr>
      </p:pic>
      <p:sp>
        <p:nvSpPr>
          <p:cNvPr id="3" name="Rectangle 2">
            <a:extLst>
              <a:ext uri="{FF2B5EF4-FFF2-40B4-BE49-F238E27FC236}">
                <a16:creationId xmlns:a16="http://schemas.microsoft.com/office/drawing/2014/main" id="{991FC646-4967-4503-A60F-7C8FA1187E7C}"/>
              </a:ext>
            </a:extLst>
          </p:cNvPr>
          <p:cNvSpPr/>
          <p:nvPr/>
        </p:nvSpPr>
        <p:spPr>
          <a:xfrm>
            <a:off x="4487120" y="5683171"/>
            <a:ext cx="3217761" cy="492443"/>
          </a:xfrm>
          <a:prstGeom prst="rect">
            <a:avLst/>
          </a:prstGeom>
        </p:spPr>
        <p:txBody>
          <a:bodyPr wrap="square" lIns="121920" tIns="60960" rIns="121920" bIns="60960" anchor="t">
            <a:spAutoFit/>
          </a:bodyPr>
          <a:lstStyle/>
          <a:p>
            <a:pPr algn="ctr" defTabSz="609585">
              <a:defRPr/>
            </a:pPr>
            <a:r>
              <a:rPr lang="nb-NO" sz="2400">
                <a:solidFill>
                  <a:srgbClr val="FFFFFF"/>
                </a:solidFill>
                <a:latin typeface="Arial" panose="020B0604020202020204"/>
              </a:rPr>
              <a:t>31. August 2022</a:t>
            </a:r>
            <a:endParaRPr lang="nb-NO" sz="2000">
              <a:solidFill>
                <a:srgbClr val="000000"/>
              </a:solidFill>
              <a:latin typeface="Arial" panose="020B0604020202020204"/>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F42A5-B4EE-432A-A26F-B213A6FEA737}"/>
              </a:ext>
            </a:extLst>
          </p:cNvPr>
          <p:cNvGraphicFramePr>
            <a:graphicFrameLocks noChangeAspect="1"/>
          </p:cNvGraphicFramePr>
          <p:nvPr>
            <p:custDataLst>
              <p:tags r:id="rId1"/>
            </p:custDataLst>
            <p:extLst>
              <p:ext uri="{D42A27DB-BD31-4B8C-83A1-F6EECF244321}">
                <p14:modId xmlns:p14="http://schemas.microsoft.com/office/powerpoint/2010/main" val="961126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90F42A5-B4EE-432A-A26F-B213A6FEA7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57EEE0-B0F1-4AF0-A98C-A524358CF402}"/>
              </a:ext>
            </a:extLst>
          </p:cNvPr>
          <p:cNvSpPr>
            <a:spLocks noGrp="1"/>
          </p:cNvSpPr>
          <p:nvPr>
            <p:ph type="title"/>
          </p:nvPr>
        </p:nvSpPr>
        <p:spPr/>
        <p:txBody>
          <a:bodyPr vert="horz"/>
          <a:lstStyle/>
          <a:p>
            <a:r>
              <a:rPr lang="nb-NO" sz="4000"/>
              <a:t>Nyttige tips fra gjennomgang DFØ</a:t>
            </a:r>
          </a:p>
        </p:txBody>
      </p:sp>
      <p:sp>
        <p:nvSpPr>
          <p:cNvPr id="4" name="Content Placeholder 3">
            <a:extLst>
              <a:ext uri="{FF2B5EF4-FFF2-40B4-BE49-F238E27FC236}">
                <a16:creationId xmlns:a16="http://schemas.microsoft.com/office/drawing/2014/main" id="{2CEFA83B-E15D-459B-A12A-A9319A445BDD}"/>
              </a:ext>
            </a:extLst>
          </p:cNvPr>
          <p:cNvSpPr>
            <a:spLocks noGrp="1"/>
          </p:cNvSpPr>
          <p:nvPr>
            <p:ph idx="1"/>
          </p:nvPr>
        </p:nvSpPr>
        <p:spPr>
          <a:xfrm>
            <a:off x="498584" y="1569584"/>
            <a:ext cx="11165416" cy="4678986"/>
          </a:xfrm>
        </p:spPr>
        <p:txBody>
          <a:bodyPr vert="horz" lIns="0" tIns="0" rIns="0" bIns="0" rtlCol="0" anchor="t">
            <a:normAutofit lnSpcReduction="10000"/>
          </a:bodyPr>
          <a:lstStyle/>
          <a:p>
            <a:r>
              <a:rPr lang="nb-NO" sz="2400"/>
              <a:t>Kommunikasjon med brukerne</a:t>
            </a:r>
          </a:p>
          <a:p>
            <a:pPr lvl="1"/>
            <a:r>
              <a:rPr lang="nb-NO" sz="1867"/>
              <a:t>Tett oppfølgning </a:t>
            </a:r>
            <a:r>
              <a:rPr lang="nb-NO" sz="1867" err="1"/>
              <a:t>ifbm</a:t>
            </a:r>
            <a:r>
              <a:rPr lang="nb-NO" sz="1867"/>
              <a:t> overgang, spesielt knyttet til arbeidstid </a:t>
            </a:r>
          </a:p>
          <a:p>
            <a:pPr lvl="1"/>
            <a:r>
              <a:rPr lang="nb-NO" sz="1867"/>
              <a:t>Lønnsrelaterte prosesser – sørg for å ha kartlagt og om mulig løst alle «særavtaler»</a:t>
            </a:r>
          </a:p>
          <a:p>
            <a:pPr lvl="1"/>
            <a:r>
              <a:rPr lang="nb-NO" sz="1867"/>
              <a:t>God beredskap </a:t>
            </a:r>
          </a:p>
          <a:p>
            <a:pPr lvl="1"/>
            <a:r>
              <a:rPr lang="nb-NO" sz="1867"/>
              <a:t>Tilgjengelig brukerstøtte</a:t>
            </a:r>
          </a:p>
          <a:p>
            <a:pPr lvl="1"/>
            <a:endParaRPr lang="nb-NO" sz="1867"/>
          </a:p>
          <a:p>
            <a:r>
              <a:rPr lang="nb-NO" sz="2400"/>
              <a:t>Kvalitet i konvertering og forberedelser prosesser</a:t>
            </a:r>
          </a:p>
          <a:p>
            <a:pPr lvl="1"/>
            <a:r>
              <a:rPr lang="nb-NO" sz="1867"/>
              <a:t>Rydd opp i «gammelt moro» </a:t>
            </a:r>
          </a:p>
          <a:p>
            <a:pPr lvl="1"/>
            <a:r>
              <a:rPr lang="nb-NO" sz="1867"/>
              <a:t>Feil i verdier inn skaper alltid mye merarbeid i ettertid</a:t>
            </a:r>
          </a:p>
          <a:p>
            <a:pPr lvl="1"/>
            <a:r>
              <a:rPr lang="nb-NO" sz="1867"/>
              <a:t>Forberede organisasjonen på endring i prosess, roller og rutiner</a:t>
            </a:r>
          </a:p>
          <a:p>
            <a:pPr marL="0" indent="0">
              <a:buNone/>
            </a:pPr>
            <a:endParaRPr lang="nb-NO" sz="2400"/>
          </a:p>
          <a:p>
            <a:r>
              <a:rPr lang="nb-NO" sz="2400"/>
              <a:t>Avklaringer</a:t>
            </a:r>
          </a:p>
          <a:p>
            <a:pPr lvl="1"/>
            <a:r>
              <a:rPr lang="nb-NO" sz="1867"/>
              <a:t>Behov for å føre timer for at PØ skal få riktig data</a:t>
            </a:r>
          </a:p>
          <a:p>
            <a:pPr lvl="1"/>
            <a:r>
              <a:rPr lang="nb-NO" sz="1867"/>
              <a:t>Bruk av Innsikt i HR og lønn </a:t>
            </a:r>
          </a:p>
          <a:p>
            <a:pPr lvl="1"/>
            <a:endParaRPr lang="nb-NO" sz="1867"/>
          </a:p>
        </p:txBody>
      </p:sp>
    </p:spTree>
    <p:extLst>
      <p:ext uri="{BB962C8B-B14F-4D97-AF65-F5344CB8AC3E}">
        <p14:creationId xmlns:p14="http://schemas.microsoft.com/office/powerpoint/2010/main" val="7942261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3486160985"/>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1" i="0">
                          <a:solidFill>
                            <a:schemeClr val="bg1"/>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3887633469"/>
                  </a:ext>
                </a:extLst>
              </a:tr>
              <a:tr h="329184">
                <a:tc>
                  <a:txBody>
                    <a:bodyPr/>
                    <a:lstStyle/>
                    <a:p>
                      <a:pPr algn="l" rtl="0" fontAlgn="base"/>
                      <a:r>
                        <a:rPr lang="nb-NO" b="0" i="0">
                          <a:solidFill>
                            <a:srgbClr val="000000"/>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0206893"/>
                  </a:ext>
                </a:extLst>
              </a:tr>
              <a:tr h="329184">
                <a:tc>
                  <a:txBody>
                    <a:bodyPr/>
                    <a:lstStyle/>
                    <a:p>
                      <a:pPr algn="l" rtl="0" fontAlgn="base"/>
                      <a:r>
                        <a:rPr lang="nb-NO" b="0" i="0">
                          <a:solidFill>
                            <a:srgbClr val="000000"/>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2051723"/>
                  </a:ext>
                </a:extLst>
              </a:tr>
              <a:tr h="329184">
                <a:tc>
                  <a:txBody>
                    <a:bodyPr/>
                    <a:lstStyle/>
                    <a:p>
                      <a:pPr algn="l" rtl="0" fontAlgn="base"/>
                      <a:r>
                        <a:rPr lang="nb-NO" b="0" i="0">
                          <a:solidFill>
                            <a:srgbClr val="000000"/>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A165952-38CD-4D86-8DEC-D7905CA9C2B2}"/>
              </a:ext>
            </a:extLst>
          </p:cNvPr>
          <p:cNvGraphicFramePr/>
          <p:nvPr/>
        </p:nvGraphicFramePr>
        <p:xfrm>
          <a:off x="2032000" y="59291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Group brainstorm outline">
            <a:extLst>
              <a:ext uri="{FF2B5EF4-FFF2-40B4-BE49-F238E27FC236}">
                <a16:creationId xmlns:a16="http://schemas.microsoft.com/office/drawing/2014/main" id="{3DA5C5A7-04F2-D008-FFE1-E2EF873EA9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76390" y="2980216"/>
            <a:ext cx="1039219" cy="1039219"/>
          </a:xfrm>
          <a:prstGeom prst="rect">
            <a:avLst/>
          </a:prstGeom>
        </p:spPr>
      </p:pic>
    </p:spTree>
    <p:extLst>
      <p:ext uri="{BB962C8B-B14F-4D97-AF65-F5344CB8AC3E}">
        <p14:creationId xmlns:p14="http://schemas.microsoft.com/office/powerpoint/2010/main" val="377106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EEB9E95D-9B33-172C-2F83-4E2AE9A676B4}"/>
              </a:ext>
            </a:extLst>
          </p:cNvPr>
          <p:cNvSpPr/>
          <p:nvPr/>
        </p:nvSpPr>
        <p:spPr>
          <a:xfrm>
            <a:off x="199224" y="4251100"/>
            <a:ext cx="11152436" cy="1252662"/>
          </a:xfrm>
          <a:prstGeom prst="rightArrow">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a:extLst>
              <a:ext uri="{FF2B5EF4-FFF2-40B4-BE49-F238E27FC236}">
                <a16:creationId xmlns:a16="http://schemas.microsoft.com/office/drawing/2014/main" id="{EBE1A74C-07DA-4D65-28C1-306302214185}"/>
              </a:ext>
            </a:extLst>
          </p:cNvPr>
          <p:cNvSpPr>
            <a:spLocks noGrp="1"/>
          </p:cNvSpPr>
          <p:nvPr>
            <p:ph type="title"/>
          </p:nvPr>
        </p:nvSpPr>
        <p:spPr>
          <a:xfrm>
            <a:off x="0" y="313624"/>
            <a:ext cx="11224996" cy="463846"/>
          </a:xfrm>
        </p:spPr>
        <p:txBody>
          <a:bodyPr/>
          <a:lstStyle/>
          <a:p>
            <a:r>
              <a:rPr lang="nb-NO" sz="2400" b="0">
                <a:solidFill>
                  <a:schemeClr val="accent2">
                    <a:lumMod val="50000"/>
                  </a:schemeClr>
                </a:solidFill>
              </a:rPr>
              <a:t>Eksempel</a:t>
            </a:r>
            <a:r>
              <a:rPr lang="nb-NO" sz="2400"/>
              <a:t> </a:t>
            </a:r>
            <a:r>
              <a:rPr lang="nb-NO" sz="2400" b="0">
                <a:solidFill>
                  <a:schemeClr val="accent2">
                    <a:lumMod val="50000"/>
                  </a:schemeClr>
                </a:solidFill>
              </a:rPr>
              <a:t>opplæringsløp</a:t>
            </a:r>
            <a:r>
              <a:rPr lang="nb-NO" sz="2400"/>
              <a:t> </a:t>
            </a:r>
            <a:r>
              <a:rPr lang="nb-NO" sz="2400" b="0">
                <a:solidFill>
                  <a:schemeClr val="accent2">
                    <a:lumMod val="50000"/>
                  </a:schemeClr>
                </a:solidFill>
              </a:rPr>
              <a:t>med</a:t>
            </a:r>
            <a:r>
              <a:rPr lang="nb-NO" sz="2400"/>
              <a:t> </a:t>
            </a:r>
            <a:r>
              <a:rPr lang="nb-NO" sz="2400" b="0">
                <a:solidFill>
                  <a:schemeClr val="accent2">
                    <a:lumMod val="50000"/>
                  </a:schemeClr>
                </a:solidFill>
              </a:rPr>
              <a:t>DFØ</a:t>
            </a:r>
            <a:r>
              <a:rPr lang="nb-NO" sz="2400"/>
              <a:t> </a:t>
            </a:r>
            <a:r>
              <a:rPr lang="nb-NO" sz="2400" b="0">
                <a:solidFill>
                  <a:schemeClr val="accent2">
                    <a:lumMod val="50000"/>
                  </a:schemeClr>
                </a:solidFill>
              </a:rPr>
              <a:t>systemkurs</a:t>
            </a:r>
            <a:r>
              <a:rPr lang="nb-NO" sz="2400"/>
              <a:t> </a:t>
            </a:r>
          </a:p>
        </p:txBody>
      </p:sp>
      <p:graphicFrame>
        <p:nvGraphicFramePr>
          <p:cNvPr id="4" name="Content Placeholder 3">
            <a:extLst>
              <a:ext uri="{FF2B5EF4-FFF2-40B4-BE49-F238E27FC236}">
                <a16:creationId xmlns:a16="http://schemas.microsoft.com/office/drawing/2014/main" id="{C2BDC43A-29B4-D506-081D-0172FB27B0F9}"/>
              </a:ext>
            </a:extLst>
          </p:cNvPr>
          <p:cNvGraphicFramePr>
            <a:graphicFrameLocks noGrp="1"/>
          </p:cNvGraphicFramePr>
          <p:nvPr>
            <p:ph idx="1"/>
          </p:nvPr>
        </p:nvGraphicFramePr>
        <p:xfrm>
          <a:off x="199224" y="107357"/>
          <a:ext cx="11225212" cy="481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39E6CAE-DF79-AF67-D566-B1D8D16675E8}"/>
              </a:ext>
            </a:extLst>
          </p:cNvPr>
          <p:cNvSpPr txBox="1"/>
          <p:nvPr/>
        </p:nvSpPr>
        <p:spPr>
          <a:xfrm>
            <a:off x="199224" y="4786918"/>
            <a:ext cx="1710725" cy="276999"/>
          </a:xfrm>
          <a:prstGeom prst="rect">
            <a:avLst/>
          </a:prstGeom>
          <a:noFill/>
        </p:spPr>
        <p:txBody>
          <a:bodyPr wrap="square" rtlCol="0">
            <a:spAutoFit/>
          </a:bodyPr>
          <a:lstStyle/>
          <a:p>
            <a:r>
              <a:rPr lang="nb-NO" sz="1200">
                <a:solidFill>
                  <a:schemeClr val="tx2">
                    <a:lumMod val="75000"/>
                  </a:schemeClr>
                </a:solidFill>
              </a:rPr>
              <a:t>Medio september</a:t>
            </a:r>
          </a:p>
        </p:txBody>
      </p:sp>
      <p:sp>
        <p:nvSpPr>
          <p:cNvPr id="13" name="TextBox 12">
            <a:extLst>
              <a:ext uri="{FF2B5EF4-FFF2-40B4-BE49-F238E27FC236}">
                <a16:creationId xmlns:a16="http://schemas.microsoft.com/office/drawing/2014/main" id="{B05A7FE0-AA5A-925B-509E-C1E9CC1F7E5B}"/>
              </a:ext>
            </a:extLst>
          </p:cNvPr>
          <p:cNvSpPr txBox="1"/>
          <p:nvPr/>
        </p:nvSpPr>
        <p:spPr>
          <a:xfrm>
            <a:off x="3094326" y="4577847"/>
            <a:ext cx="1819274" cy="646331"/>
          </a:xfrm>
          <a:prstGeom prst="rect">
            <a:avLst/>
          </a:prstGeom>
          <a:noFill/>
        </p:spPr>
        <p:txBody>
          <a:bodyPr wrap="square" rtlCol="0">
            <a:spAutoFit/>
          </a:bodyPr>
          <a:lstStyle/>
          <a:p>
            <a:pPr algn="ctr"/>
            <a:r>
              <a:rPr lang="nb-NO" sz="1200">
                <a:solidFill>
                  <a:schemeClr val="tx2">
                    <a:lumMod val="75000"/>
                  </a:schemeClr>
                </a:solidFill>
              </a:rPr>
              <a:t>Ca. 1 uke </a:t>
            </a:r>
          </a:p>
          <a:p>
            <a:pPr algn="ctr"/>
            <a:r>
              <a:rPr lang="nb-NO" sz="1200">
                <a:solidFill>
                  <a:schemeClr val="tx2">
                    <a:lumMod val="75000"/>
                  </a:schemeClr>
                </a:solidFill>
              </a:rPr>
              <a:t>før </a:t>
            </a:r>
          </a:p>
          <a:p>
            <a:pPr algn="ctr"/>
            <a:r>
              <a:rPr lang="nb-NO" sz="1200">
                <a:solidFill>
                  <a:schemeClr val="tx2">
                    <a:lumMod val="75000"/>
                  </a:schemeClr>
                </a:solidFill>
              </a:rPr>
              <a:t>systemkurs</a:t>
            </a:r>
          </a:p>
        </p:txBody>
      </p:sp>
      <p:sp>
        <p:nvSpPr>
          <p:cNvPr id="14" name="TextBox 13">
            <a:extLst>
              <a:ext uri="{FF2B5EF4-FFF2-40B4-BE49-F238E27FC236}">
                <a16:creationId xmlns:a16="http://schemas.microsoft.com/office/drawing/2014/main" id="{58615161-BEE8-EFB3-D6F0-FE1CE4DDCB53}"/>
              </a:ext>
            </a:extLst>
          </p:cNvPr>
          <p:cNvSpPr txBox="1"/>
          <p:nvPr/>
        </p:nvSpPr>
        <p:spPr>
          <a:xfrm>
            <a:off x="5185864" y="4797799"/>
            <a:ext cx="1454550" cy="276999"/>
          </a:xfrm>
          <a:prstGeom prst="rect">
            <a:avLst/>
          </a:prstGeom>
          <a:noFill/>
        </p:spPr>
        <p:txBody>
          <a:bodyPr wrap="square" rtlCol="0">
            <a:spAutoFit/>
          </a:bodyPr>
          <a:lstStyle/>
          <a:p>
            <a:r>
              <a:rPr lang="nb-NO" sz="1200">
                <a:solidFill>
                  <a:schemeClr val="tx2">
                    <a:lumMod val="75000"/>
                  </a:schemeClr>
                </a:solidFill>
              </a:rPr>
              <a:t>november-januar</a:t>
            </a:r>
          </a:p>
        </p:txBody>
      </p:sp>
      <p:sp>
        <p:nvSpPr>
          <p:cNvPr id="16" name="TextBox 15">
            <a:extLst>
              <a:ext uri="{FF2B5EF4-FFF2-40B4-BE49-F238E27FC236}">
                <a16:creationId xmlns:a16="http://schemas.microsoft.com/office/drawing/2014/main" id="{44A68437-2E32-CAD4-CB53-4C3806FF84BB}"/>
              </a:ext>
            </a:extLst>
          </p:cNvPr>
          <p:cNvSpPr txBox="1"/>
          <p:nvPr/>
        </p:nvSpPr>
        <p:spPr>
          <a:xfrm>
            <a:off x="10589972" y="4780780"/>
            <a:ext cx="635024" cy="276999"/>
          </a:xfrm>
          <a:prstGeom prst="rect">
            <a:avLst/>
          </a:prstGeom>
          <a:noFill/>
        </p:spPr>
        <p:txBody>
          <a:bodyPr wrap="square" rtlCol="0">
            <a:spAutoFit/>
          </a:bodyPr>
          <a:lstStyle/>
          <a:p>
            <a:r>
              <a:rPr lang="nb-NO" sz="1200">
                <a:solidFill>
                  <a:schemeClr val="tx2">
                    <a:lumMod val="75000"/>
                  </a:schemeClr>
                </a:solidFill>
              </a:rPr>
              <a:t>1.1.23</a:t>
            </a:r>
          </a:p>
        </p:txBody>
      </p:sp>
      <p:sp>
        <p:nvSpPr>
          <p:cNvPr id="17" name="TextBox 16">
            <a:extLst>
              <a:ext uri="{FF2B5EF4-FFF2-40B4-BE49-F238E27FC236}">
                <a16:creationId xmlns:a16="http://schemas.microsoft.com/office/drawing/2014/main" id="{3AAB1E82-11BC-45F9-73C1-9B24E3AEB26E}"/>
              </a:ext>
            </a:extLst>
          </p:cNvPr>
          <p:cNvSpPr txBox="1"/>
          <p:nvPr/>
        </p:nvSpPr>
        <p:spPr>
          <a:xfrm>
            <a:off x="6912432" y="4577847"/>
            <a:ext cx="1144599" cy="646331"/>
          </a:xfrm>
          <a:prstGeom prst="rect">
            <a:avLst/>
          </a:prstGeom>
          <a:noFill/>
        </p:spPr>
        <p:txBody>
          <a:bodyPr wrap="square" rtlCol="0">
            <a:spAutoFit/>
          </a:bodyPr>
          <a:lstStyle/>
          <a:p>
            <a:pPr algn="ctr"/>
            <a:r>
              <a:rPr lang="nb-NO" sz="1200">
                <a:solidFill>
                  <a:schemeClr val="tx2">
                    <a:lumMod val="75000"/>
                  </a:schemeClr>
                </a:solidFill>
              </a:rPr>
              <a:t>Ca. 1 uke </a:t>
            </a:r>
          </a:p>
          <a:p>
            <a:pPr algn="ctr"/>
            <a:r>
              <a:rPr lang="nb-NO" sz="1200">
                <a:solidFill>
                  <a:schemeClr val="tx2">
                    <a:lumMod val="75000"/>
                  </a:schemeClr>
                </a:solidFill>
              </a:rPr>
              <a:t>etter </a:t>
            </a:r>
          </a:p>
          <a:p>
            <a:pPr algn="ctr"/>
            <a:r>
              <a:rPr lang="nb-NO" sz="1200">
                <a:solidFill>
                  <a:schemeClr val="tx2">
                    <a:lumMod val="75000"/>
                  </a:schemeClr>
                </a:solidFill>
              </a:rPr>
              <a:t>systemkurs</a:t>
            </a:r>
          </a:p>
        </p:txBody>
      </p:sp>
      <p:sp>
        <p:nvSpPr>
          <p:cNvPr id="3" name="Oval 2">
            <a:extLst>
              <a:ext uri="{FF2B5EF4-FFF2-40B4-BE49-F238E27FC236}">
                <a16:creationId xmlns:a16="http://schemas.microsoft.com/office/drawing/2014/main" id="{DC61B02D-F356-4489-BB07-01E950FEED4F}"/>
              </a:ext>
            </a:extLst>
          </p:cNvPr>
          <p:cNvSpPr/>
          <p:nvPr/>
        </p:nvSpPr>
        <p:spPr>
          <a:xfrm>
            <a:off x="4924426" y="983737"/>
            <a:ext cx="1819274" cy="293103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1" name="Oval 10">
            <a:extLst>
              <a:ext uri="{FF2B5EF4-FFF2-40B4-BE49-F238E27FC236}">
                <a16:creationId xmlns:a16="http://schemas.microsoft.com/office/drawing/2014/main" id="{73737A82-BEA7-4E40-8DDC-5F8431882B3E}"/>
              </a:ext>
            </a:extLst>
          </p:cNvPr>
          <p:cNvSpPr/>
          <p:nvPr/>
        </p:nvSpPr>
        <p:spPr>
          <a:xfrm>
            <a:off x="9877426" y="1026875"/>
            <a:ext cx="1819274" cy="293103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2" name="Oval 11">
            <a:extLst>
              <a:ext uri="{FF2B5EF4-FFF2-40B4-BE49-F238E27FC236}">
                <a16:creationId xmlns:a16="http://schemas.microsoft.com/office/drawing/2014/main" id="{C1D9A97E-352A-4A58-A7BA-EDF9AEE51AB6}"/>
              </a:ext>
            </a:extLst>
          </p:cNvPr>
          <p:cNvSpPr/>
          <p:nvPr/>
        </p:nvSpPr>
        <p:spPr>
          <a:xfrm>
            <a:off x="1652188" y="931631"/>
            <a:ext cx="1819274" cy="293103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5" name="Oval 14">
            <a:extLst>
              <a:ext uri="{FF2B5EF4-FFF2-40B4-BE49-F238E27FC236}">
                <a16:creationId xmlns:a16="http://schemas.microsoft.com/office/drawing/2014/main" id="{A15024F7-4AEB-4814-9539-F6B6611C8F37}"/>
              </a:ext>
            </a:extLst>
          </p:cNvPr>
          <p:cNvSpPr/>
          <p:nvPr/>
        </p:nvSpPr>
        <p:spPr>
          <a:xfrm>
            <a:off x="5307795" y="5470977"/>
            <a:ext cx="526268" cy="115915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TextBox 4">
            <a:extLst>
              <a:ext uri="{FF2B5EF4-FFF2-40B4-BE49-F238E27FC236}">
                <a16:creationId xmlns:a16="http://schemas.microsoft.com/office/drawing/2014/main" id="{F6905467-6780-4A75-A789-5F900BED30C3}"/>
              </a:ext>
            </a:extLst>
          </p:cNvPr>
          <p:cNvSpPr txBox="1"/>
          <p:nvPr/>
        </p:nvSpPr>
        <p:spPr>
          <a:xfrm>
            <a:off x="5913139" y="5803503"/>
            <a:ext cx="2630185" cy="369332"/>
          </a:xfrm>
          <a:prstGeom prst="rect">
            <a:avLst/>
          </a:prstGeom>
          <a:noFill/>
        </p:spPr>
        <p:txBody>
          <a:bodyPr wrap="square" rtlCol="0">
            <a:spAutoFit/>
          </a:bodyPr>
          <a:lstStyle/>
          <a:p>
            <a:r>
              <a:rPr lang="nb-NO" i="1"/>
              <a:t>Opplæring andre BOTT</a:t>
            </a:r>
          </a:p>
        </p:txBody>
      </p:sp>
    </p:spTree>
    <p:extLst>
      <p:ext uri="{BB962C8B-B14F-4D97-AF65-F5344CB8AC3E}">
        <p14:creationId xmlns:p14="http://schemas.microsoft.com/office/powerpoint/2010/main" val="2321897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711C-F251-5A8B-88EF-72A6FA9A8BAE}"/>
              </a:ext>
            </a:extLst>
          </p:cNvPr>
          <p:cNvSpPr>
            <a:spLocks noGrp="1"/>
          </p:cNvSpPr>
          <p:nvPr>
            <p:ph type="title"/>
          </p:nvPr>
        </p:nvSpPr>
        <p:spPr>
          <a:xfrm>
            <a:off x="43009" y="44879"/>
            <a:ext cx="10972800" cy="673178"/>
          </a:xfrm>
        </p:spPr>
        <p:txBody>
          <a:bodyPr/>
          <a:lstStyle/>
          <a:p>
            <a:r>
              <a:rPr lang="nb-NO" sz="2000" b="0">
                <a:solidFill>
                  <a:schemeClr val="accent2">
                    <a:lumMod val="50000"/>
                  </a:schemeClr>
                </a:solidFill>
              </a:rPr>
              <a:t>Prosessrådgiverens</a:t>
            </a:r>
            <a:r>
              <a:rPr lang="nb-NO"/>
              <a:t> </a:t>
            </a:r>
            <a:r>
              <a:rPr lang="nb-NO" sz="2000" b="0">
                <a:solidFill>
                  <a:schemeClr val="accent2">
                    <a:lumMod val="50000"/>
                  </a:schemeClr>
                </a:solidFill>
              </a:rPr>
              <a:t>rolle</a:t>
            </a:r>
            <a:r>
              <a:rPr lang="nb-NO"/>
              <a:t> </a:t>
            </a:r>
            <a:r>
              <a:rPr lang="nb-NO" sz="2000" b="0">
                <a:solidFill>
                  <a:schemeClr val="accent2">
                    <a:lumMod val="50000"/>
                  </a:schemeClr>
                </a:solidFill>
              </a:rPr>
              <a:t>i</a:t>
            </a:r>
            <a:r>
              <a:rPr lang="nb-NO"/>
              <a:t> </a:t>
            </a:r>
            <a:r>
              <a:rPr lang="nb-NO" sz="2000" b="0">
                <a:solidFill>
                  <a:schemeClr val="accent2">
                    <a:lumMod val="50000"/>
                  </a:schemeClr>
                </a:solidFill>
              </a:rPr>
              <a:t>opplæring</a:t>
            </a:r>
          </a:p>
        </p:txBody>
      </p:sp>
      <p:pic>
        <p:nvPicPr>
          <p:cNvPr id="5" name="Graphic 4" descr="Target Audience outline">
            <a:extLst>
              <a:ext uri="{FF2B5EF4-FFF2-40B4-BE49-F238E27FC236}">
                <a16:creationId xmlns:a16="http://schemas.microsoft.com/office/drawing/2014/main" id="{199DB86A-A038-646E-87A0-91FDAEA1DF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0302" y="2870823"/>
            <a:ext cx="1204899" cy="1116353"/>
          </a:xfrm>
          <a:prstGeom prst="rect">
            <a:avLst/>
          </a:prstGeom>
        </p:spPr>
      </p:pic>
      <p:graphicFrame>
        <p:nvGraphicFramePr>
          <p:cNvPr id="7" name="Diagram 6">
            <a:extLst>
              <a:ext uri="{FF2B5EF4-FFF2-40B4-BE49-F238E27FC236}">
                <a16:creationId xmlns:a16="http://schemas.microsoft.com/office/drawing/2014/main" id="{9FF545A0-8379-48FA-4DCF-BA81E6C2E84A}"/>
              </a:ext>
            </a:extLst>
          </p:cNvPr>
          <p:cNvGraphicFramePr/>
          <p:nvPr/>
        </p:nvGraphicFramePr>
        <p:xfrm>
          <a:off x="3583709" y="812029"/>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Gears with solid fill">
            <a:extLst>
              <a:ext uri="{FF2B5EF4-FFF2-40B4-BE49-F238E27FC236}">
                <a16:creationId xmlns:a16="http://schemas.microsoft.com/office/drawing/2014/main" id="{4C9BCC58-5C2D-65AD-F9D6-DA1A72E9B7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794211">
            <a:off x="5725993" y="3535584"/>
            <a:ext cx="740014" cy="723626"/>
          </a:xfrm>
          <a:prstGeom prst="rect">
            <a:avLst/>
          </a:prstGeom>
        </p:spPr>
      </p:pic>
      <p:sp>
        <p:nvSpPr>
          <p:cNvPr id="3" name="TextBox 2">
            <a:extLst>
              <a:ext uri="{FF2B5EF4-FFF2-40B4-BE49-F238E27FC236}">
                <a16:creationId xmlns:a16="http://schemas.microsoft.com/office/drawing/2014/main" id="{A6D910C0-C47B-4DB3-AD54-9E9D729FBB07}"/>
              </a:ext>
            </a:extLst>
          </p:cNvPr>
          <p:cNvSpPr txBox="1"/>
          <p:nvPr/>
        </p:nvSpPr>
        <p:spPr>
          <a:xfrm>
            <a:off x="480291" y="1716661"/>
            <a:ext cx="3463635" cy="3139321"/>
          </a:xfrm>
          <a:prstGeom prst="rect">
            <a:avLst/>
          </a:prstGeom>
          <a:noFill/>
        </p:spPr>
        <p:txBody>
          <a:bodyPr wrap="square" rtlCol="0">
            <a:spAutoFit/>
          </a:bodyPr>
          <a:lstStyle/>
          <a:p>
            <a:r>
              <a:rPr lang="nb-NO" i="1">
                <a:solidFill>
                  <a:schemeClr val="bg1">
                    <a:lumMod val="50000"/>
                  </a:schemeClr>
                </a:solidFill>
              </a:rPr>
              <a:t>For at prosessrådgiverne skal lykkes er det viktig at dette støttes av linjen og at en jobber tett sammen med ledelsen</a:t>
            </a:r>
          </a:p>
          <a:p>
            <a:endParaRPr lang="nb-NO" i="1">
              <a:solidFill>
                <a:schemeClr val="bg1">
                  <a:lumMod val="50000"/>
                </a:schemeClr>
              </a:solidFill>
            </a:endParaRPr>
          </a:p>
          <a:p>
            <a:r>
              <a:rPr lang="nb-NO" i="1">
                <a:solidFill>
                  <a:schemeClr val="bg1">
                    <a:lumMod val="50000"/>
                  </a:schemeClr>
                </a:solidFill>
              </a:rPr>
              <a:t>Lokal ledelse og kontrollere må sammen med prosessrådgiverne forstå flyt og roller knyttet til hvordan prosessene skal gjennomføres best mulig</a:t>
            </a:r>
          </a:p>
        </p:txBody>
      </p:sp>
    </p:spTree>
    <p:extLst>
      <p:ext uri="{BB962C8B-B14F-4D97-AF65-F5344CB8AC3E}">
        <p14:creationId xmlns:p14="http://schemas.microsoft.com/office/powerpoint/2010/main" val="320635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B51C40-9930-A0FA-F53E-8D937E2104C1}"/>
              </a:ext>
            </a:extLst>
          </p:cNvPr>
          <p:cNvSpPr txBox="1">
            <a:spLocks/>
          </p:cNvSpPr>
          <p:nvPr/>
        </p:nvSpPr>
        <p:spPr>
          <a:xfrm>
            <a:off x="480575" y="354619"/>
            <a:ext cx="4635578" cy="913199"/>
          </a:xfrm>
          <a:prstGeom prst="rect">
            <a:avLst/>
          </a:prstGeom>
        </p:spPr>
        <p:txBody>
          <a:bodyPr vert="horz" lIns="91440" tIns="45720" rIns="91440" bIns="45720" rtlCol="0" anchor="t" anchorCtr="0">
            <a:norm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pPr>
              <a:lnSpc>
                <a:spcPct val="90000"/>
              </a:lnSpc>
              <a:spcAft>
                <a:spcPts val="600"/>
              </a:spcAft>
            </a:pPr>
            <a:r>
              <a:rPr lang="nb-NO" sz="2300">
                <a:solidFill>
                  <a:srgbClr val="002060"/>
                </a:solidFill>
              </a:rPr>
              <a:t>Tiltak basert på erfaringer fra de andre BOTT-universitetene</a:t>
            </a:r>
          </a:p>
        </p:txBody>
      </p:sp>
      <p:pic>
        <p:nvPicPr>
          <p:cNvPr id="7" name="Graphic 6" descr="Arrow circle with solid fill">
            <a:extLst>
              <a:ext uri="{FF2B5EF4-FFF2-40B4-BE49-F238E27FC236}">
                <a16:creationId xmlns:a16="http://schemas.microsoft.com/office/drawing/2014/main" id="{EAB7CCFB-1C81-CA6B-9330-9FE490D31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17078">
            <a:off x="7780814" y="1727824"/>
            <a:ext cx="3730529" cy="3730529"/>
          </a:xfrm>
          <a:prstGeom prst="rect">
            <a:avLst/>
          </a:prstGeom>
        </p:spPr>
      </p:pic>
      <p:sp>
        <p:nvSpPr>
          <p:cNvPr id="5" name="Content Placeholder 4">
            <a:extLst>
              <a:ext uri="{FF2B5EF4-FFF2-40B4-BE49-F238E27FC236}">
                <a16:creationId xmlns:a16="http://schemas.microsoft.com/office/drawing/2014/main" id="{191F7DBA-BDE8-D1DF-2560-24C552E986A7}"/>
              </a:ext>
            </a:extLst>
          </p:cNvPr>
          <p:cNvSpPr>
            <a:spLocks noGrp="1"/>
          </p:cNvSpPr>
          <p:nvPr>
            <p:ph type="body" sz="half" idx="2"/>
          </p:nvPr>
        </p:nvSpPr>
        <p:spPr>
          <a:xfrm>
            <a:off x="480575" y="1145755"/>
            <a:ext cx="7396485" cy="5485048"/>
          </a:xfrm>
        </p:spPr>
        <p:txBody>
          <a:bodyPr vert="horz" lIns="91440" tIns="45720" rIns="91440" bIns="45720" rtlCol="0" anchor="t">
            <a:normAutofit/>
          </a:bodyPr>
          <a:lstStyle/>
          <a:p>
            <a:pPr>
              <a:lnSpc>
                <a:spcPct val="90000"/>
              </a:lnSpc>
            </a:pPr>
            <a:endParaRPr lang="en-US" sz="1300" kern="1200">
              <a:latin typeface="Arial"/>
              <a:ea typeface="+mn-ea"/>
              <a:cs typeface="Arial"/>
            </a:endParaRPr>
          </a:p>
          <a:p>
            <a:pPr>
              <a:lnSpc>
                <a:spcPct val="90000"/>
              </a:lnSpc>
            </a:pPr>
            <a:r>
              <a:rPr lang="en-US" sz="1200" b="1" kern="1200" err="1">
                <a:solidFill>
                  <a:srgbClr val="002060"/>
                </a:solidFill>
                <a:latin typeface="Arial"/>
                <a:ea typeface="+mn-ea"/>
                <a:cs typeface="Arial"/>
              </a:rPr>
              <a:t>Prosessansvarlige</a:t>
            </a:r>
            <a:r>
              <a:rPr lang="en-US" sz="1200" b="1" kern="1200">
                <a:solidFill>
                  <a:srgbClr val="002060"/>
                </a:solidFill>
                <a:latin typeface="Arial"/>
                <a:ea typeface="+mn-ea"/>
                <a:cs typeface="Arial"/>
              </a:rPr>
              <a:t> og </a:t>
            </a:r>
            <a:r>
              <a:rPr lang="en-US" sz="1200" b="1" kern="1200" err="1">
                <a:solidFill>
                  <a:srgbClr val="002060"/>
                </a:solidFill>
                <a:latin typeface="Arial"/>
                <a:ea typeface="+mn-ea"/>
                <a:cs typeface="Arial"/>
              </a:rPr>
              <a:t>prosessrådgivere</a:t>
            </a:r>
            <a:r>
              <a:rPr lang="en-US" sz="1200" b="1" kern="1200">
                <a:solidFill>
                  <a:srgbClr val="002060"/>
                </a:solidFill>
                <a:latin typeface="Arial"/>
                <a:ea typeface="+mn-ea"/>
                <a:cs typeface="Arial"/>
              </a:rPr>
              <a:t> </a:t>
            </a:r>
            <a:r>
              <a:rPr lang="en-US" sz="1200" b="1" kern="1200" err="1">
                <a:solidFill>
                  <a:srgbClr val="002060"/>
                </a:solidFill>
                <a:latin typeface="Arial"/>
                <a:ea typeface="+mn-ea"/>
                <a:cs typeface="Arial"/>
              </a:rPr>
              <a:t>på</a:t>
            </a:r>
            <a:r>
              <a:rPr lang="en-US" sz="1200" b="1" kern="1200">
                <a:solidFill>
                  <a:srgbClr val="002060"/>
                </a:solidFill>
                <a:latin typeface="Arial"/>
                <a:ea typeface="+mn-ea"/>
                <a:cs typeface="Arial"/>
              </a:rPr>
              <a:t> </a:t>
            </a:r>
            <a:r>
              <a:rPr lang="en-US" sz="1200" b="1" kern="1200" err="1">
                <a:solidFill>
                  <a:srgbClr val="002060"/>
                </a:solidFill>
                <a:latin typeface="Arial"/>
                <a:ea typeface="+mn-ea"/>
                <a:cs typeface="Arial"/>
              </a:rPr>
              <a:t>plass</a:t>
            </a:r>
            <a:r>
              <a:rPr lang="en-US" sz="1200" b="1" kern="1200">
                <a:solidFill>
                  <a:srgbClr val="002060"/>
                </a:solidFill>
                <a:latin typeface="Arial"/>
                <a:ea typeface="+mn-ea"/>
                <a:cs typeface="Arial"/>
              </a:rPr>
              <a:t> </a:t>
            </a:r>
            <a:r>
              <a:rPr lang="en-US" sz="1200" b="1" kern="1200" err="1">
                <a:solidFill>
                  <a:srgbClr val="002060"/>
                </a:solidFill>
                <a:latin typeface="Arial"/>
                <a:ea typeface="+mn-ea"/>
                <a:cs typeface="Arial"/>
              </a:rPr>
              <a:t>tidlig</a:t>
            </a:r>
            <a:endParaRPr lang="en-US" sz="1200" b="1" kern="1200">
              <a:solidFill>
                <a:srgbClr val="002060"/>
              </a:solidFill>
              <a:latin typeface="Arial"/>
              <a:ea typeface="+mn-ea"/>
              <a:cs typeface="Arial"/>
            </a:endParaRPr>
          </a:p>
          <a:p>
            <a:pPr marL="285750" indent="-285750">
              <a:lnSpc>
                <a:spcPct val="90000"/>
              </a:lnSpc>
              <a:buFont typeface="Arial" panose="020B0604020202020204" pitchFamily="34" charset="0"/>
              <a:buChar char="•"/>
            </a:pPr>
            <a:r>
              <a:rPr lang="en-US" sz="1200" kern="1200">
                <a:solidFill>
                  <a:srgbClr val="002060"/>
                </a:solidFill>
                <a:latin typeface="Arial"/>
                <a:ea typeface="+mn-ea"/>
                <a:cs typeface="Arial"/>
              </a:rPr>
              <a:t>Det er </a:t>
            </a:r>
            <a:r>
              <a:rPr lang="en-US" sz="1200" err="1">
                <a:solidFill>
                  <a:srgbClr val="002060"/>
                </a:solidFill>
              </a:rPr>
              <a:t>e</a:t>
            </a:r>
            <a:r>
              <a:rPr lang="en-US" sz="1200" kern="1200" err="1">
                <a:solidFill>
                  <a:srgbClr val="002060"/>
                </a:solidFill>
                <a:latin typeface="Arial"/>
                <a:ea typeface="+mn-ea"/>
                <a:cs typeface="Arial"/>
              </a:rPr>
              <a:t>tablert</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nettverk</a:t>
            </a:r>
            <a:r>
              <a:rPr lang="en-US" sz="1200" kern="1200">
                <a:solidFill>
                  <a:srgbClr val="002060"/>
                </a:solidFill>
                <a:latin typeface="Arial"/>
                <a:ea typeface="+mn-ea"/>
                <a:cs typeface="Arial"/>
              </a:rPr>
              <a:t> for </a:t>
            </a:r>
            <a:r>
              <a:rPr lang="en-US" sz="1200" kern="1200" err="1">
                <a:solidFill>
                  <a:srgbClr val="002060"/>
                </a:solidFill>
                <a:latin typeface="Arial"/>
                <a:ea typeface="+mn-ea"/>
                <a:cs typeface="Arial"/>
              </a:rPr>
              <a:t>prosessrådgivere</a:t>
            </a:r>
            <a:r>
              <a:rPr lang="en-US" sz="1200" kern="1200">
                <a:solidFill>
                  <a:srgbClr val="002060"/>
                </a:solidFill>
                <a:latin typeface="Arial"/>
                <a:ea typeface="+mn-ea"/>
                <a:cs typeface="Arial"/>
              </a:rPr>
              <a:t> 	</a:t>
            </a:r>
            <a:endParaRPr lang="en-US" sz="1200" kern="1200">
              <a:solidFill>
                <a:srgbClr val="002060"/>
              </a:solidFill>
              <a:latin typeface="Arial"/>
              <a:cs typeface="Arial"/>
            </a:endParaRPr>
          </a:p>
          <a:p>
            <a:pPr marL="285750" indent="-285750">
              <a:lnSpc>
                <a:spcPct val="90000"/>
              </a:lnSpc>
              <a:buFont typeface="Arial" panose="020B0604020202020204" pitchFamily="34" charset="0"/>
              <a:buChar char="•"/>
            </a:pPr>
            <a:r>
              <a:rPr lang="en-US" sz="1200" kern="1200">
                <a:solidFill>
                  <a:srgbClr val="002060"/>
                </a:solidFill>
                <a:latin typeface="Arial"/>
                <a:ea typeface="+mn-ea"/>
                <a:cs typeface="Arial"/>
              </a:rPr>
              <a:t>Det er </a:t>
            </a:r>
            <a:r>
              <a:rPr lang="en-US" sz="1200" kern="1200" err="1">
                <a:solidFill>
                  <a:srgbClr val="002060"/>
                </a:solidFill>
                <a:latin typeface="Arial"/>
                <a:ea typeface="+mn-ea"/>
                <a:cs typeface="Arial"/>
              </a:rPr>
              <a:t>gjennomført</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tidligopplæring</a:t>
            </a:r>
            <a:r>
              <a:rPr lang="en-US" sz="1200" kern="1200">
                <a:solidFill>
                  <a:srgbClr val="002060"/>
                </a:solidFill>
                <a:latin typeface="Arial"/>
                <a:ea typeface="+mn-ea"/>
                <a:cs typeface="Arial"/>
              </a:rPr>
              <a:t> i system, roller og </a:t>
            </a:r>
            <a:r>
              <a:rPr lang="en-US" sz="1200" kern="1200" err="1">
                <a:solidFill>
                  <a:srgbClr val="002060"/>
                </a:solidFill>
                <a:latin typeface="Arial"/>
                <a:ea typeface="+mn-ea"/>
                <a:cs typeface="Arial"/>
              </a:rPr>
              <a:t>prosesser</a:t>
            </a:r>
            <a:r>
              <a:rPr lang="en-US" sz="1200" kern="1200">
                <a:solidFill>
                  <a:srgbClr val="002060"/>
                </a:solidFill>
                <a:latin typeface="Arial"/>
                <a:ea typeface="+mn-ea"/>
                <a:cs typeface="Arial"/>
              </a:rPr>
              <a:t>, </a:t>
            </a:r>
            <a:r>
              <a:rPr lang="en-US" sz="1200" err="1">
                <a:solidFill>
                  <a:srgbClr val="002060"/>
                </a:solidFill>
              </a:rPr>
              <a:t>opplæringen</a:t>
            </a:r>
            <a:r>
              <a:rPr lang="en-US" sz="1200">
                <a:solidFill>
                  <a:srgbClr val="002060"/>
                </a:solidFill>
              </a:rPr>
              <a:t> </a:t>
            </a:r>
            <a:r>
              <a:rPr lang="en-US" sz="1200" err="1">
                <a:solidFill>
                  <a:srgbClr val="002060"/>
                </a:solidFill>
              </a:rPr>
              <a:t>fortsetter</a:t>
            </a:r>
            <a:r>
              <a:rPr lang="en-US" sz="1200">
                <a:solidFill>
                  <a:srgbClr val="002060"/>
                </a:solidFill>
              </a:rPr>
              <a:t> </a:t>
            </a:r>
            <a:r>
              <a:rPr lang="en-US" sz="1200" err="1">
                <a:solidFill>
                  <a:srgbClr val="002060"/>
                </a:solidFill>
              </a:rPr>
              <a:t>utover</a:t>
            </a:r>
            <a:r>
              <a:rPr lang="en-US" sz="1200">
                <a:solidFill>
                  <a:srgbClr val="002060"/>
                </a:solidFill>
              </a:rPr>
              <a:t> </a:t>
            </a:r>
            <a:r>
              <a:rPr lang="en-US" sz="1200" err="1">
                <a:solidFill>
                  <a:srgbClr val="002060"/>
                </a:solidFill>
              </a:rPr>
              <a:t>høsten</a:t>
            </a:r>
            <a:endParaRPr lang="en-US" sz="1200">
              <a:solidFill>
                <a:srgbClr val="002060"/>
              </a:solidFill>
            </a:endParaRPr>
          </a:p>
          <a:p>
            <a:pPr marL="285750" indent="-285750">
              <a:lnSpc>
                <a:spcPct val="90000"/>
              </a:lnSpc>
              <a:buFont typeface="Arial" panose="020B0604020202020204" pitchFamily="34" charset="0"/>
              <a:buChar char="•"/>
            </a:pPr>
            <a:r>
              <a:rPr lang="en-US" sz="1200" kern="1200" err="1">
                <a:solidFill>
                  <a:srgbClr val="002060"/>
                </a:solidFill>
                <a:latin typeface="Arial"/>
                <a:ea typeface="+mn-ea"/>
                <a:cs typeface="Arial"/>
              </a:rPr>
              <a:t>Prosssrådgivere</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har</a:t>
            </a:r>
            <a:r>
              <a:rPr lang="en-US" sz="1200" kern="1200">
                <a:solidFill>
                  <a:srgbClr val="002060"/>
                </a:solidFill>
                <a:latin typeface="Arial"/>
                <a:ea typeface="+mn-ea"/>
                <a:cs typeface="Arial"/>
              </a:rPr>
              <a:t> </a:t>
            </a:r>
            <a:r>
              <a:rPr lang="en-US" sz="1200" err="1">
                <a:solidFill>
                  <a:srgbClr val="002060"/>
                </a:solidFill>
              </a:rPr>
              <a:t>t</a:t>
            </a:r>
            <a:r>
              <a:rPr lang="en-US" sz="1200" kern="1200" err="1">
                <a:solidFill>
                  <a:srgbClr val="002060"/>
                </a:solidFill>
                <a:latin typeface="Arial"/>
                <a:ea typeface="+mn-ea"/>
                <a:cs typeface="Arial"/>
              </a:rPr>
              <a:t>ilgang</a:t>
            </a:r>
            <a:r>
              <a:rPr lang="en-US" sz="1200" kern="1200">
                <a:solidFill>
                  <a:srgbClr val="002060"/>
                </a:solidFill>
                <a:latin typeface="Arial"/>
                <a:ea typeface="+mn-ea"/>
                <a:cs typeface="Arial"/>
              </a:rPr>
              <a:t> til </a:t>
            </a:r>
            <a:r>
              <a:rPr lang="en-US" sz="1200" kern="1200" err="1">
                <a:solidFill>
                  <a:srgbClr val="002060"/>
                </a:solidFill>
                <a:latin typeface="Arial"/>
                <a:ea typeface="+mn-ea"/>
                <a:cs typeface="Arial"/>
              </a:rPr>
              <a:t>testsystem</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før</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oppgang</a:t>
            </a:r>
            <a:r>
              <a:rPr lang="en-US" sz="1200" kern="1200">
                <a:solidFill>
                  <a:srgbClr val="002060"/>
                </a:solidFill>
                <a:latin typeface="Arial"/>
                <a:ea typeface="+mn-ea"/>
                <a:cs typeface="Arial"/>
              </a:rPr>
              <a:t> og </a:t>
            </a:r>
            <a:r>
              <a:rPr lang="en-US" sz="1200" kern="1200" err="1">
                <a:solidFill>
                  <a:srgbClr val="002060"/>
                </a:solidFill>
                <a:latin typeface="Arial"/>
                <a:ea typeface="+mn-ea"/>
                <a:cs typeface="Arial"/>
              </a:rPr>
              <a:t>mulighet</a:t>
            </a:r>
            <a:r>
              <a:rPr lang="en-US" sz="1200" kern="1200">
                <a:solidFill>
                  <a:srgbClr val="002060"/>
                </a:solidFill>
                <a:latin typeface="Arial"/>
                <a:ea typeface="+mn-ea"/>
                <a:cs typeface="Arial"/>
              </a:rPr>
              <a:t> for </a:t>
            </a:r>
            <a:r>
              <a:rPr lang="en-US" sz="1200" kern="1200" err="1">
                <a:solidFill>
                  <a:srgbClr val="002060"/>
                </a:solidFill>
                <a:latin typeface="Arial"/>
                <a:ea typeface="+mn-ea"/>
                <a:cs typeface="Arial"/>
              </a:rPr>
              <a:t>utforsking</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sammen</a:t>
            </a:r>
            <a:r>
              <a:rPr lang="en-US" sz="1200" kern="1200">
                <a:solidFill>
                  <a:srgbClr val="002060"/>
                </a:solidFill>
                <a:latin typeface="Arial"/>
                <a:ea typeface="+mn-ea"/>
                <a:cs typeface="Arial"/>
              </a:rPr>
              <a:t> med </a:t>
            </a:r>
            <a:r>
              <a:rPr lang="en-US" sz="1200" kern="1200" err="1">
                <a:solidFill>
                  <a:srgbClr val="002060"/>
                </a:solidFill>
                <a:latin typeface="Arial"/>
                <a:ea typeface="+mn-ea"/>
                <a:cs typeface="Arial"/>
              </a:rPr>
              <a:t>andre</a:t>
            </a:r>
            <a:r>
              <a:rPr lang="en-US" sz="1200" kern="1200">
                <a:solidFill>
                  <a:srgbClr val="002060"/>
                </a:solidFill>
                <a:latin typeface="Arial"/>
                <a:ea typeface="+mn-ea"/>
                <a:cs typeface="Arial"/>
              </a:rPr>
              <a:t> roller i </a:t>
            </a:r>
            <a:r>
              <a:rPr lang="en-US" sz="1200" kern="1200" err="1">
                <a:solidFill>
                  <a:srgbClr val="002060"/>
                </a:solidFill>
                <a:latin typeface="Arial"/>
                <a:ea typeface="+mn-ea"/>
                <a:cs typeface="Arial"/>
              </a:rPr>
              <a:t>prosessen</a:t>
            </a:r>
            <a:endParaRPr lang="en-US" sz="1200" kern="1200">
              <a:solidFill>
                <a:srgbClr val="002060"/>
              </a:solidFill>
              <a:latin typeface="Arial"/>
              <a:ea typeface="+mn-ea"/>
              <a:cs typeface="Arial"/>
            </a:endParaRPr>
          </a:p>
          <a:p>
            <a:pPr>
              <a:lnSpc>
                <a:spcPct val="90000"/>
              </a:lnSpc>
            </a:pPr>
            <a:endParaRPr lang="en-US" sz="1200" kern="1200">
              <a:solidFill>
                <a:srgbClr val="002060"/>
              </a:solidFill>
              <a:latin typeface="Arial"/>
              <a:ea typeface="+mn-ea"/>
              <a:cs typeface="Arial"/>
            </a:endParaRPr>
          </a:p>
          <a:p>
            <a:pPr>
              <a:lnSpc>
                <a:spcPct val="90000"/>
              </a:lnSpc>
            </a:pPr>
            <a:r>
              <a:rPr lang="en-US" sz="1200" b="1" err="1">
                <a:solidFill>
                  <a:srgbClr val="002060"/>
                </a:solidFill>
              </a:rPr>
              <a:t>Trykkekurs</a:t>
            </a:r>
            <a:r>
              <a:rPr lang="en-US" sz="1200" b="1" kern="1200">
                <a:solidFill>
                  <a:srgbClr val="002060"/>
                </a:solidFill>
                <a:latin typeface="Arial"/>
                <a:ea typeface="+mn-ea"/>
                <a:cs typeface="Arial"/>
              </a:rPr>
              <a:t> for </a:t>
            </a:r>
            <a:r>
              <a:rPr lang="en-US" sz="1200" b="1" err="1">
                <a:solidFill>
                  <a:srgbClr val="002060"/>
                </a:solidFill>
              </a:rPr>
              <a:t>kritiske</a:t>
            </a:r>
            <a:r>
              <a:rPr lang="en-US" sz="1200" b="1" kern="1200">
                <a:solidFill>
                  <a:srgbClr val="002060"/>
                </a:solidFill>
                <a:latin typeface="Arial"/>
                <a:ea typeface="+mn-ea"/>
                <a:cs typeface="Arial"/>
              </a:rPr>
              <a:t> roller</a:t>
            </a:r>
            <a:endParaRPr lang="en-US" sz="1200" b="1" kern="1200">
              <a:solidFill>
                <a:srgbClr val="002060"/>
              </a:solidFill>
              <a:latin typeface="Arial"/>
              <a:cs typeface="Arial"/>
            </a:endParaRPr>
          </a:p>
          <a:p>
            <a:pPr marL="285750" indent="-285750">
              <a:lnSpc>
                <a:spcPct val="90000"/>
              </a:lnSpc>
              <a:buFont typeface="Arial" panose="020B0604020202020204" pitchFamily="34" charset="0"/>
              <a:buChar char="•"/>
            </a:pPr>
            <a:r>
              <a:rPr lang="en-US" sz="1200" kern="1200">
                <a:solidFill>
                  <a:srgbClr val="002060"/>
                </a:solidFill>
                <a:latin typeface="Arial"/>
                <a:ea typeface="+mn-ea"/>
                <a:cs typeface="Arial"/>
              </a:rPr>
              <a:t>Det arrangers </a:t>
            </a:r>
            <a:r>
              <a:rPr lang="en-US" sz="1200" kern="1200" err="1">
                <a:solidFill>
                  <a:srgbClr val="002060"/>
                </a:solidFill>
                <a:latin typeface="Arial"/>
                <a:ea typeface="+mn-ea"/>
                <a:cs typeface="Arial"/>
              </a:rPr>
              <a:t>trykkekurs</a:t>
            </a:r>
            <a:r>
              <a:rPr lang="en-US" sz="1200" kern="1200">
                <a:solidFill>
                  <a:srgbClr val="002060"/>
                </a:solidFill>
                <a:latin typeface="Arial"/>
                <a:ea typeface="+mn-ea"/>
                <a:cs typeface="Arial"/>
              </a:rPr>
              <a:t> for </a:t>
            </a:r>
            <a:r>
              <a:rPr lang="en-US" sz="1200" kern="1200" err="1">
                <a:solidFill>
                  <a:srgbClr val="002060"/>
                </a:solidFill>
                <a:latin typeface="Arial"/>
                <a:ea typeface="+mn-ea"/>
                <a:cs typeface="Arial"/>
              </a:rPr>
              <a:t>innkjøpere</a:t>
            </a:r>
            <a:r>
              <a:rPr lang="en-US" sz="1200" kern="1200">
                <a:solidFill>
                  <a:srgbClr val="002060"/>
                </a:solidFill>
                <a:latin typeface="Arial"/>
                <a:ea typeface="+mn-ea"/>
                <a:cs typeface="Arial"/>
              </a:rPr>
              <a:t> og </a:t>
            </a:r>
            <a:r>
              <a:rPr lang="en-US" sz="1200" kern="1200" err="1">
                <a:solidFill>
                  <a:srgbClr val="002060"/>
                </a:solidFill>
                <a:latin typeface="Arial"/>
                <a:ea typeface="+mn-ea"/>
                <a:cs typeface="Arial"/>
              </a:rPr>
              <a:t>prosjektøkonomer</a:t>
            </a:r>
            <a:r>
              <a:rPr lang="en-US" sz="1200" kern="1200">
                <a:solidFill>
                  <a:srgbClr val="002060"/>
                </a:solidFill>
                <a:latin typeface="Arial"/>
                <a:ea typeface="+mn-ea"/>
                <a:cs typeface="Arial"/>
              </a:rPr>
              <a:t> </a:t>
            </a:r>
          </a:p>
          <a:p>
            <a:pPr marL="285750" indent="-285750">
              <a:lnSpc>
                <a:spcPct val="90000"/>
              </a:lnSpc>
              <a:buFont typeface="Arial" panose="020B0604020202020204" pitchFamily="34" charset="0"/>
              <a:buChar char="•"/>
            </a:pPr>
            <a:r>
              <a:rPr lang="en-US" sz="1200" err="1">
                <a:solidFill>
                  <a:srgbClr val="002060"/>
                </a:solidFill>
              </a:rPr>
              <a:t>Tilgang</a:t>
            </a:r>
            <a:r>
              <a:rPr lang="en-US" sz="1200">
                <a:solidFill>
                  <a:srgbClr val="002060"/>
                </a:solidFill>
              </a:rPr>
              <a:t> til </a:t>
            </a:r>
            <a:r>
              <a:rPr lang="en-US" sz="1200" err="1">
                <a:solidFill>
                  <a:srgbClr val="002060"/>
                </a:solidFill>
              </a:rPr>
              <a:t>testsystem</a:t>
            </a:r>
            <a:r>
              <a:rPr lang="en-US" sz="1200">
                <a:solidFill>
                  <a:srgbClr val="002060"/>
                </a:solidFill>
              </a:rPr>
              <a:t> </a:t>
            </a:r>
            <a:r>
              <a:rPr lang="en-US" sz="1200" err="1">
                <a:solidFill>
                  <a:srgbClr val="002060"/>
                </a:solidFill>
              </a:rPr>
              <a:t>før</a:t>
            </a:r>
            <a:r>
              <a:rPr lang="en-US" sz="1200">
                <a:solidFill>
                  <a:srgbClr val="002060"/>
                </a:solidFill>
              </a:rPr>
              <a:t> </a:t>
            </a:r>
            <a:r>
              <a:rPr lang="en-US" sz="1200" err="1">
                <a:solidFill>
                  <a:srgbClr val="002060"/>
                </a:solidFill>
              </a:rPr>
              <a:t>oppgang</a:t>
            </a:r>
            <a:endParaRPr lang="en-US" sz="1200" kern="1200">
              <a:solidFill>
                <a:srgbClr val="002060"/>
              </a:solidFill>
              <a:latin typeface="Arial"/>
              <a:ea typeface="+mn-ea"/>
              <a:cs typeface="Arial"/>
            </a:endParaRPr>
          </a:p>
          <a:p>
            <a:pPr>
              <a:lnSpc>
                <a:spcPct val="90000"/>
              </a:lnSpc>
            </a:pPr>
            <a:endParaRPr lang="en-US" sz="1200" b="1" kern="1200">
              <a:solidFill>
                <a:srgbClr val="002060"/>
              </a:solidFill>
              <a:latin typeface="Arial"/>
              <a:ea typeface="+mn-ea"/>
              <a:cs typeface="Arial"/>
            </a:endParaRPr>
          </a:p>
          <a:p>
            <a:pPr>
              <a:lnSpc>
                <a:spcPct val="90000"/>
              </a:lnSpc>
            </a:pPr>
            <a:r>
              <a:rPr lang="en-US" sz="1200" b="1" err="1">
                <a:solidFill>
                  <a:srgbClr val="002060"/>
                </a:solidFill>
              </a:rPr>
              <a:t>Differensierte</a:t>
            </a:r>
            <a:r>
              <a:rPr lang="en-US" sz="1200" b="1">
                <a:solidFill>
                  <a:srgbClr val="002060"/>
                </a:solidFill>
              </a:rPr>
              <a:t> </a:t>
            </a:r>
            <a:r>
              <a:rPr lang="en-US" sz="1200" b="1" err="1">
                <a:solidFill>
                  <a:srgbClr val="002060"/>
                </a:solidFill>
              </a:rPr>
              <a:t>kurs</a:t>
            </a:r>
            <a:r>
              <a:rPr lang="en-US" sz="1200" b="1">
                <a:solidFill>
                  <a:srgbClr val="002060"/>
                </a:solidFill>
              </a:rPr>
              <a:t> </a:t>
            </a:r>
            <a:r>
              <a:rPr lang="en-US" sz="1200" b="1" kern="1200">
                <a:solidFill>
                  <a:srgbClr val="002060"/>
                </a:solidFill>
                <a:latin typeface="Arial"/>
                <a:ea typeface="+mn-ea"/>
                <a:cs typeface="Arial"/>
              </a:rPr>
              <a:t>pr. </a:t>
            </a:r>
            <a:r>
              <a:rPr lang="en-US" sz="1200" b="1" kern="1200" err="1">
                <a:solidFill>
                  <a:srgbClr val="002060"/>
                </a:solidFill>
                <a:latin typeface="Arial"/>
                <a:ea typeface="+mn-ea"/>
                <a:cs typeface="Arial"/>
              </a:rPr>
              <a:t>rolle</a:t>
            </a:r>
            <a:endParaRPr lang="en-US" sz="1200" b="1" kern="1200">
              <a:solidFill>
                <a:srgbClr val="002060"/>
              </a:solidFill>
              <a:latin typeface="Arial"/>
              <a:ea typeface="+mn-ea"/>
              <a:cs typeface="Arial"/>
            </a:endParaRPr>
          </a:p>
          <a:p>
            <a:pPr marL="285750" indent="-285750">
              <a:lnSpc>
                <a:spcPct val="90000"/>
              </a:lnSpc>
              <a:buFont typeface="Arial" panose="020B0604020202020204" pitchFamily="34" charset="0"/>
              <a:buChar char="•"/>
            </a:pPr>
            <a:r>
              <a:rPr lang="en-US" sz="1200" kern="1200" err="1">
                <a:solidFill>
                  <a:srgbClr val="002060"/>
                </a:solidFill>
                <a:latin typeface="Arial"/>
                <a:ea typeface="+mn-ea"/>
                <a:cs typeface="Arial"/>
              </a:rPr>
              <a:t>Istedet</a:t>
            </a:r>
            <a:r>
              <a:rPr lang="en-US" sz="1200" kern="1200">
                <a:solidFill>
                  <a:srgbClr val="002060"/>
                </a:solidFill>
                <a:latin typeface="Arial"/>
                <a:ea typeface="+mn-ea"/>
                <a:cs typeface="Arial"/>
              </a:rPr>
              <a:t> for å </a:t>
            </a:r>
            <a:r>
              <a:rPr lang="en-US" sz="1200" kern="1200" err="1">
                <a:solidFill>
                  <a:srgbClr val="002060"/>
                </a:solidFill>
                <a:latin typeface="Arial"/>
                <a:ea typeface="+mn-ea"/>
                <a:cs typeface="Arial"/>
              </a:rPr>
              <a:t>samle</a:t>
            </a:r>
            <a:r>
              <a:rPr lang="en-US" sz="1200" kern="1200">
                <a:solidFill>
                  <a:srgbClr val="002060"/>
                </a:solidFill>
                <a:latin typeface="Arial"/>
                <a:ea typeface="+mn-ea"/>
                <a:cs typeface="Arial"/>
              </a:rPr>
              <a:t> mange roller </a:t>
            </a:r>
            <a:r>
              <a:rPr lang="en-US" sz="1200" kern="1200" err="1">
                <a:solidFill>
                  <a:srgbClr val="002060"/>
                </a:solidFill>
                <a:latin typeface="Arial"/>
                <a:ea typeface="+mn-ea"/>
                <a:cs typeface="Arial"/>
              </a:rPr>
              <a:t>på</a:t>
            </a:r>
            <a:r>
              <a:rPr lang="en-US" sz="1200" kern="1200">
                <a:solidFill>
                  <a:srgbClr val="002060"/>
                </a:solidFill>
                <a:latin typeface="Arial"/>
                <a:ea typeface="+mn-ea"/>
                <a:cs typeface="Arial"/>
              </a:rPr>
              <a:t> </a:t>
            </a:r>
            <a:r>
              <a:rPr lang="en-US" sz="1200">
                <a:solidFill>
                  <a:srgbClr val="002060"/>
                </a:solidFill>
              </a:rPr>
              <a:t>samme </a:t>
            </a:r>
            <a:r>
              <a:rPr lang="en-US" sz="1200" err="1">
                <a:solidFill>
                  <a:srgbClr val="002060"/>
                </a:solidFill>
              </a:rPr>
              <a:t>kurs</a:t>
            </a:r>
            <a:r>
              <a:rPr lang="en-US" sz="1200">
                <a:solidFill>
                  <a:srgbClr val="002060"/>
                </a:solidFill>
              </a:rPr>
              <a:t> </a:t>
            </a:r>
            <a:r>
              <a:rPr lang="en-US" sz="1200" err="1">
                <a:solidFill>
                  <a:srgbClr val="002060"/>
                </a:solidFill>
              </a:rPr>
              <a:t>deler</a:t>
            </a:r>
            <a:r>
              <a:rPr lang="en-US" sz="1200">
                <a:solidFill>
                  <a:srgbClr val="002060"/>
                </a:solidFill>
              </a:rPr>
              <a:t> vi </a:t>
            </a:r>
            <a:r>
              <a:rPr lang="en-US" sz="1200" err="1">
                <a:solidFill>
                  <a:srgbClr val="002060"/>
                </a:solidFill>
              </a:rPr>
              <a:t>opp</a:t>
            </a:r>
            <a:r>
              <a:rPr lang="en-US" sz="1200">
                <a:solidFill>
                  <a:srgbClr val="002060"/>
                </a:solidFill>
              </a:rPr>
              <a:t> for </a:t>
            </a:r>
            <a:r>
              <a:rPr lang="en-US" sz="1200" err="1">
                <a:solidFill>
                  <a:srgbClr val="002060"/>
                </a:solidFill>
              </a:rPr>
              <a:t>enkeltroller</a:t>
            </a:r>
            <a:r>
              <a:rPr lang="en-US" sz="1200">
                <a:solidFill>
                  <a:srgbClr val="002060"/>
                </a:solidFill>
              </a:rPr>
              <a:t>, </a:t>
            </a:r>
            <a:r>
              <a:rPr lang="en-US" sz="1200" kern="1200" err="1">
                <a:solidFill>
                  <a:srgbClr val="002060"/>
                </a:solidFill>
                <a:latin typeface="Arial"/>
                <a:ea typeface="+mn-ea"/>
                <a:cs typeface="Arial"/>
              </a:rPr>
              <a:t>f.eks</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innkjøper</a:t>
            </a:r>
            <a:r>
              <a:rPr lang="en-US" sz="1200" kern="1200">
                <a:solidFill>
                  <a:srgbClr val="002060"/>
                </a:solidFill>
                <a:latin typeface="Arial"/>
                <a:ea typeface="+mn-ea"/>
                <a:cs typeface="Arial"/>
              </a:rPr>
              <a:t> og </a:t>
            </a:r>
            <a:r>
              <a:rPr lang="en-US" sz="1200" kern="1200" err="1">
                <a:solidFill>
                  <a:srgbClr val="002060"/>
                </a:solidFill>
                <a:latin typeface="Arial"/>
                <a:ea typeface="+mn-ea"/>
                <a:cs typeface="Arial"/>
              </a:rPr>
              <a:t>fagrekvirent</a:t>
            </a:r>
            <a:r>
              <a:rPr lang="en-US" sz="1200">
                <a:solidFill>
                  <a:srgbClr val="002060"/>
                </a:solidFill>
              </a:rPr>
              <a:t> </a:t>
            </a:r>
          </a:p>
          <a:p>
            <a:pPr>
              <a:lnSpc>
                <a:spcPct val="90000"/>
              </a:lnSpc>
            </a:pPr>
            <a:endParaRPr lang="en-US" sz="1200" b="1">
              <a:solidFill>
                <a:srgbClr val="002060"/>
              </a:solidFill>
            </a:endParaRPr>
          </a:p>
          <a:p>
            <a:pPr>
              <a:lnSpc>
                <a:spcPct val="90000"/>
              </a:lnSpc>
            </a:pPr>
            <a:r>
              <a:rPr lang="en-US" sz="1200" b="1" kern="1200">
                <a:solidFill>
                  <a:srgbClr val="002060"/>
                </a:solidFill>
                <a:latin typeface="Arial"/>
                <a:ea typeface="+mn-ea"/>
                <a:cs typeface="Arial"/>
              </a:rPr>
              <a:t>Alle </a:t>
            </a:r>
            <a:r>
              <a:rPr lang="en-US" sz="1200" b="1" kern="1200" err="1">
                <a:solidFill>
                  <a:srgbClr val="002060"/>
                </a:solidFill>
                <a:latin typeface="Arial"/>
                <a:ea typeface="+mn-ea"/>
                <a:cs typeface="Arial"/>
              </a:rPr>
              <a:t>ansatte</a:t>
            </a:r>
            <a:r>
              <a:rPr lang="en-US" sz="1200" b="1">
                <a:solidFill>
                  <a:srgbClr val="002060"/>
                </a:solidFill>
              </a:rPr>
              <a:t> </a:t>
            </a:r>
            <a:endParaRPr lang="en-US" sz="1200" b="1" kern="1200">
              <a:solidFill>
                <a:srgbClr val="002060"/>
              </a:solidFill>
              <a:latin typeface="Arial"/>
              <a:cs typeface="Arial"/>
            </a:endParaRPr>
          </a:p>
          <a:p>
            <a:pPr marL="285750" indent="-285750">
              <a:lnSpc>
                <a:spcPct val="90000"/>
              </a:lnSpc>
              <a:buFont typeface="Arial" panose="020B0604020202020204" pitchFamily="34" charset="0"/>
              <a:buChar char="•"/>
            </a:pPr>
            <a:r>
              <a:rPr lang="en-US" sz="1200" kern="1200">
                <a:solidFill>
                  <a:srgbClr val="002060"/>
                </a:solidFill>
                <a:latin typeface="Arial"/>
                <a:ea typeface="+mn-ea"/>
                <a:cs typeface="Arial"/>
              </a:rPr>
              <a:t>E-</a:t>
            </a:r>
            <a:r>
              <a:rPr lang="en-US" sz="1200" kern="1200" err="1">
                <a:solidFill>
                  <a:srgbClr val="002060"/>
                </a:solidFill>
                <a:latin typeface="Arial"/>
                <a:ea typeface="+mn-ea"/>
                <a:cs typeface="Arial"/>
              </a:rPr>
              <a:t>læring</a:t>
            </a:r>
            <a:r>
              <a:rPr lang="en-US" sz="1200" kern="1200">
                <a:solidFill>
                  <a:srgbClr val="002060"/>
                </a:solidFill>
                <a:latin typeface="Arial"/>
                <a:ea typeface="+mn-ea"/>
                <a:cs typeface="Arial"/>
              </a:rPr>
              <a:t> fra DFØ (</a:t>
            </a:r>
            <a:r>
              <a:rPr lang="en-US" sz="1200" kern="1200" err="1">
                <a:solidFill>
                  <a:srgbClr val="002060"/>
                </a:solidFill>
                <a:latin typeface="Arial"/>
                <a:ea typeface="+mn-ea"/>
                <a:cs typeface="Arial"/>
              </a:rPr>
              <a:t>norsk</a:t>
            </a:r>
            <a:r>
              <a:rPr lang="en-US" sz="1200" kern="1200">
                <a:solidFill>
                  <a:srgbClr val="002060"/>
                </a:solidFill>
                <a:latin typeface="Arial"/>
                <a:ea typeface="+mn-ea"/>
                <a:cs typeface="Arial"/>
              </a:rPr>
              <a:t> og </a:t>
            </a:r>
            <a:r>
              <a:rPr lang="en-US" sz="1200" kern="1200" err="1">
                <a:solidFill>
                  <a:srgbClr val="002060"/>
                </a:solidFill>
                <a:latin typeface="Arial"/>
                <a:ea typeface="+mn-ea"/>
                <a:cs typeface="Arial"/>
              </a:rPr>
              <a:t>engelsk</a:t>
            </a:r>
            <a:r>
              <a:rPr lang="en-US" sz="1200" kern="1200">
                <a:solidFill>
                  <a:srgbClr val="002060"/>
                </a:solidFill>
                <a:latin typeface="Arial"/>
                <a:ea typeface="+mn-ea"/>
                <a:cs typeface="Arial"/>
              </a:rPr>
              <a:t>)</a:t>
            </a:r>
            <a:endParaRPr lang="en-US" sz="1200" kern="1200">
              <a:solidFill>
                <a:srgbClr val="002060"/>
              </a:solidFill>
              <a:latin typeface="Arial"/>
              <a:cs typeface="Arial"/>
            </a:endParaRPr>
          </a:p>
          <a:p>
            <a:pPr marL="285750" indent="-285750">
              <a:lnSpc>
                <a:spcPct val="90000"/>
              </a:lnSpc>
              <a:buFont typeface="Arial" panose="020B0604020202020204" pitchFamily="34" charset="0"/>
              <a:buChar char="•"/>
            </a:pPr>
            <a:r>
              <a:rPr lang="en-US" sz="1200" kern="1200" err="1">
                <a:solidFill>
                  <a:srgbClr val="002060"/>
                </a:solidFill>
                <a:latin typeface="Arial"/>
                <a:ea typeface="+mn-ea"/>
                <a:cs typeface="Arial"/>
              </a:rPr>
              <a:t>Mulighet</a:t>
            </a:r>
            <a:r>
              <a:rPr lang="en-US" sz="1200" kern="1200">
                <a:solidFill>
                  <a:srgbClr val="002060"/>
                </a:solidFill>
                <a:latin typeface="Arial"/>
                <a:ea typeface="+mn-ea"/>
                <a:cs typeface="Arial"/>
              </a:rPr>
              <a:t> for webinar for </a:t>
            </a:r>
            <a:r>
              <a:rPr lang="en-US" sz="1200" kern="1200" err="1">
                <a:solidFill>
                  <a:srgbClr val="002060"/>
                </a:solidFill>
                <a:latin typeface="Arial"/>
                <a:ea typeface="+mn-ea"/>
                <a:cs typeface="Arial"/>
              </a:rPr>
              <a:t>utvalgte</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problemstillinger</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etter</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oppgang</a:t>
            </a:r>
            <a:endParaRPr lang="en-US" sz="1200" kern="1200">
              <a:solidFill>
                <a:srgbClr val="002060"/>
              </a:solidFill>
              <a:latin typeface="Arial"/>
              <a:ea typeface="+mn-ea"/>
              <a:cs typeface="Arial"/>
            </a:endParaRPr>
          </a:p>
          <a:p>
            <a:pPr>
              <a:lnSpc>
                <a:spcPct val="90000"/>
              </a:lnSpc>
            </a:pPr>
            <a:endParaRPr lang="en-US" sz="1200" b="1" kern="1200">
              <a:solidFill>
                <a:srgbClr val="002060"/>
              </a:solidFill>
              <a:latin typeface="Arial"/>
              <a:ea typeface="+mn-ea"/>
              <a:cs typeface="Arial"/>
            </a:endParaRPr>
          </a:p>
          <a:p>
            <a:pPr>
              <a:lnSpc>
                <a:spcPct val="90000"/>
              </a:lnSpc>
            </a:pPr>
            <a:r>
              <a:rPr lang="en-US" sz="1200" b="1" kern="1200" err="1">
                <a:solidFill>
                  <a:srgbClr val="002060"/>
                </a:solidFill>
                <a:latin typeface="Arial"/>
                <a:ea typeface="+mn-ea"/>
                <a:cs typeface="Arial"/>
              </a:rPr>
              <a:t>Lederopplæring</a:t>
            </a:r>
            <a:endParaRPr lang="en-US" sz="1200" b="1" kern="1200">
              <a:solidFill>
                <a:srgbClr val="002060"/>
              </a:solidFill>
              <a:latin typeface="Arial"/>
              <a:ea typeface="+mn-ea"/>
              <a:cs typeface="Arial"/>
            </a:endParaRPr>
          </a:p>
          <a:p>
            <a:pPr marL="285750" indent="-285750">
              <a:lnSpc>
                <a:spcPct val="90000"/>
              </a:lnSpc>
              <a:buFont typeface="Arial" panose="020B0604020202020204" pitchFamily="34" charset="0"/>
              <a:buChar char="•"/>
            </a:pPr>
            <a:r>
              <a:rPr lang="en-US" sz="1200" kern="1200">
                <a:solidFill>
                  <a:srgbClr val="002060"/>
                </a:solidFill>
                <a:latin typeface="Arial"/>
                <a:ea typeface="+mn-ea"/>
                <a:cs typeface="Arial"/>
              </a:rPr>
              <a:t>E-</a:t>
            </a:r>
            <a:r>
              <a:rPr lang="en-US" sz="1200" kern="1200" err="1">
                <a:solidFill>
                  <a:srgbClr val="002060"/>
                </a:solidFill>
                <a:latin typeface="Arial"/>
                <a:ea typeface="+mn-ea"/>
                <a:cs typeface="Arial"/>
              </a:rPr>
              <a:t>læring</a:t>
            </a:r>
            <a:r>
              <a:rPr lang="en-US" sz="1200" kern="1200">
                <a:solidFill>
                  <a:srgbClr val="002060"/>
                </a:solidFill>
                <a:latin typeface="Arial"/>
                <a:ea typeface="+mn-ea"/>
                <a:cs typeface="Arial"/>
              </a:rPr>
              <a:t> fra DFØ (</a:t>
            </a:r>
            <a:r>
              <a:rPr lang="en-US" sz="1200" kern="1200" err="1">
                <a:solidFill>
                  <a:srgbClr val="002060"/>
                </a:solidFill>
                <a:latin typeface="Arial"/>
                <a:ea typeface="+mn-ea"/>
                <a:cs typeface="Arial"/>
              </a:rPr>
              <a:t>norsk</a:t>
            </a:r>
            <a:r>
              <a:rPr lang="en-US" sz="1200" kern="1200">
                <a:solidFill>
                  <a:srgbClr val="002060"/>
                </a:solidFill>
                <a:latin typeface="Arial"/>
                <a:ea typeface="+mn-ea"/>
                <a:cs typeface="Arial"/>
              </a:rPr>
              <a:t> og </a:t>
            </a:r>
            <a:r>
              <a:rPr lang="en-US" sz="1200" kern="1200" err="1">
                <a:solidFill>
                  <a:srgbClr val="002060"/>
                </a:solidFill>
                <a:latin typeface="Arial"/>
                <a:ea typeface="+mn-ea"/>
                <a:cs typeface="Arial"/>
              </a:rPr>
              <a:t>engelsk</a:t>
            </a:r>
            <a:r>
              <a:rPr lang="en-US" sz="1200" kern="1200">
                <a:solidFill>
                  <a:srgbClr val="002060"/>
                </a:solidFill>
                <a:latin typeface="Arial"/>
                <a:ea typeface="+mn-ea"/>
                <a:cs typeface="Arial"/>
              </a:rPr>
              <a:t>)</a:t>
            </a:r>
            <a:endParaRPr lang="en-US" sz="1200" kern="1200">
              <a:solidFill>
                <a:srgbClr val="002060"/>
              </a:solidFill>
              <a:latin typeface="Arial"/>
              <a:cs typeface="Arial"/>
            </a:endParaRPr>
          </a:p>
          <a:p>
            <a:pPr marL="285750" indent="-285750">
              <a:lnSpc>
                <a:spcPct val="90000"/>
              </a:lnSpc>
              <a:buFont typeface="Arial" panose="020B0604020202020204" pitchFamily="34" charset="0"/>
              <a:buChar char="•"/>
            </a:pPr>
            <a:r>
              <a:rPr lang="en-US" sz="1200" kern="1200" err="1">
                <a:solidFill>
                  <a:srgbClr val="002060"/>
                </a:solidFill>
                <a:latin typeface="Arial"/>
                <a:ea typeface="+mn-ea"/>
                <a:cs typeface="Arial"/>
              </a:rPr>
              <a:t>Mulighet</a:t>
            </a:r>
            <a:r>
              <a:rPr lang="en-US" sz="1200" kern="1200">
                <a:solidFill>
                  <a:srgbClr val="002060"/>
                </a:solidFill>
                <a:latin typeface="Arial"/>
                <a:ea typeface="+mn-ea"/>
                <a:cs typeface="Arial"/>
              </a:rPr>
              <a:t> for webinar for </a:t>
            </a:r>
            <a:r>
              <a:rPr lang="en-US" sz="1200" kern="1200" err="1">
                <a:solidFill>
                  <a:srgbClr val="002060"/>
                </a:solidFill>
                <a:latin typeface="Arial"/>
                <a:ea typeface="+mn-ea"/>
                <a:cs typeface="Arial"/>
              </a:rPr>
              <a:t>utvalgte</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problemstillinger</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etter</a:t>
            </a:r>
            <a:r>
              <a:rPr lang="en-US" sz="1200" kern="1200">
                <a:solidFill>
                  <a:srgbClr val="002060"/>
                </a:solidFill>
                <a:latin typeface="Arial"/>
                <a:ea typeface="+mn-ea"/>
                <a:cs typeface="Arial"/>
              </a:rPr>
              <a:t> </a:t>
            </a:r>
            <a:r>
              <a:rPr lang="en-US" sz="1200" kern="1200" err="1">
                <a:solidFill>
                  <a:srgbClr val="002060"/>
                </a:solidFill>
                <a:latin typeface="Arial"/>
                <a:ea typeface="+mn-ea"/>
                <a:cs typeface="Arial"/>
              </a:rPr>
              <a:t>oppgang</a:t>
            </a:r>
            <a:endParaRPr lang="en-US" sz="1200" kern="1200">
              <a:solidFill>
                <a:srgbClr val="002060"/>
              </a:solidFill>
              <a:latin typeface="Arial"/>
              <a:ea typeface="+mn-ea"/>
              <a:cs typeface="Arial"/>
            </a:endParaRPr>
          </a:p>
          <a:p>
            <a:pPr>
              <a:lnSpc>
                <a:spcPct val="90000"/>
              </a:lnSpc>
            </a:pPr>
            <a:endParaRPr lang="en-US" sz="1300" kern="1200">
              <a:latin typeface="Arial"/>
              <a:ea typeface="+mn-ea"/>
              <a:cs typeface="Arial"/>
            </a:endParaRPr>
          </a:p>
          <a:p>
            <a:pPr>
              <a:lnSpc>
                <a:spcPct val="90000"/>
              </a:lnSpc>
            </a:pPr>
            <a:endParaRPr lang="en-US" sz="1300" kern="1200">
              <a:latin typeface="Arial"/>
              <a:ea typeface="+mn-ea"/>
              <a:cs typeface="Arial"/>
            </a:endParaRPr>
          </a:p>
          <a:p>
            <a:pPr>
              <a:lnSpc>
                <a:spcPct val="90000"/>
              </a:lnSpc>
            </a:pPr>
            <a:endParaRPr lang="en-US" sz="1300" kern="1200">
              <a:latin typeface="Arial"/>
              <a:ea typeface="+mn-ea"/>
              <a:cs typeface="Arial"/>
            </a:endParaRPr>
          </a:p>
        </p:txBody>
      </p:sp>
    </p:spTree>
    <p:extLst>
      <p:ext uri="{BB962C8B-B14F-4D97-AF65-F5344CB8AC3E}">
        <p14:creationId xmlns:p14="http://schemas.microsoft.com/office/powerpoint/2010/main" val="309267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916E2C-F168-4A57-A70C-8EA4F0C252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B1916E2C-F168-4A57-A70C-8EA4F0C252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0B444C-C03A-47D2-9C7A-0088E7F7B1FD}"/>
              </a:ext>
            </a:extLst>
          </p:cNvPr>
          <p:cNvSpPr>
            <a:spLocks noGrp="1"/>
          </p:cNvSpPr>
          <p:nvPr>
            <p:ph type="title"/>
          </p:nvPr>
        </p:nvSpPr>
        <p:spPr/>
        <p:txBody>
          <a:bodyPr vert="horz"/>
          <a:lstStyle/>
          <a:p>
            <a:r>
              <a:rPr lang="nb-NO"/>
              <a:t>Omfattende plan</a:t>
            </a:r>
          </a:p>
        </p:txBody>
      </p:sp>
      <p:pic>
        <p:nvPicPr>
          <p:cNvPr id="6" name="Picture 5">
            <a:extLst>
              <a:ext uri="{FF2B5EF4-FFF2-40B4-BE49-F238E27FC236}">
                <a16:creationId xmlns:a16="http://schemas.microsoft.com/office/drawing/2014/main" id="{6BCDB945-2FF3-4C13-9D00-2BE24253EA3B}"/>
              </a:ext>
            </a:extLst>
          </p:cNvPr>
          <p:cNvPicPr>
            <a:picLocks noChangeAspect="1"/>
          </p:cNvPicPr>
          <p:nvPr/>
        </p:nvPicPr>
        <p:blipFill>
          <a:blip r:embed="rId5"/>
          <a:stretch>
            <a:fillRect/>
          </a:stretch>
        </p:blipFill>
        <p:spPr>
          <a:xfrm>
            <a:off x="319934" y="2750571"/>
            <a:ext cx="3042777" cy="2030792"/>
          </a:xfrm>
          <a:prstGeom prst="rect">
            <a:avLst/>
          </a:prstGeom>
        </p:spPr>
      </p:pic>
      <p:sp>
        <p:nvSpPr>
          <p:cNvPr id="7" name="TextBox 6">
            <a:extLst>
              <a:ext uri="{FF2B5EF4-FFF2-40B4-BE49-F238E27FC236}">
                <a16:creationId xmlns:a16="http://schemas.microsoft.com/office/drawing/2014/main" id="{C07A8530-3D94-4CE3-BCD9-0BF56B986077}"/>
              </a:ext>
            </a:extLst>
          </p:cNvPr>
          <p:cNvSpPr txBox="1"/>
          <p:nvPr/>
        </p:nvSpPr>
        <p:spPr>
          <a:xfrm>
            <a:off x="319934" y="2246417"/>
            <a:ext cx="2885084" cy="369332"/>
          </a:xfrm>
          <a:prstGeom prst="rect">
            <a:avLst/>
          </a:prstGeom>
          <a:noFill/>
        </p:spPr>
        <p:txBody>
          <a:bodyPr wrap="square" rtlCol="0">
            <a:spAutoFit/>
          </a:bodyPr>
          <a:lstStyle/>
          <a:p>
            <a:pPr algn="ctr"/>
            <a:r>
              <a:rPr lang="nb-NO" b="1"/>
              <a:t>Helhetlig</a:t>
            </a:r>
          </a:p>
        </p:txBody>
      </p:sp>
      <p:pic>
        <p:nvPicPr>
          <p:cNvPr id="8" name="Picture 7">
            <a:extLst>
              <a:ext uri="{FF2B5EF4-FFF2-40B4-BE49-F238E27FC236}">
                <a16:creationId xmlns:a16="http://schemas.microsoft.com/office/drawing/2014/main" id="{593175D2-0198-4618-8763-9FF0F09C27D5}"/>
              </a:ext>
            </a:extLst>
          </p:cNvPr>
          <p:cNvPicPr>
            <a:picLocks noChangeAspect="1"/>
          </p:cNvPicPr>
          <p:nvPr/>
        </p:nvPicPr>
        <p:blipFill>
          <a:blip r:embed="rId6"/>
          <a:stretch>
            <a:fillRect/>
          </a:stretch>
        </p:blipFill>
        <p:spPr>
          <a:xfrm>
            <a:off x="4224914" y="1841387"/>
            <a:ext cx="3117996" cy="2080994"/>
          </a:xfrm>
          <a:prstGeom prst="rect">
            <a:avLst/>
          </a:prstGeom>
        </p:spPr>
      </p:pic>
      <p:sp>
        <p:nvSpPr>
          <p:cNvPr id="9" name="TextBox 8">
            <a:extLst>
              <a:ext uri="{FF2B5EF4-FFF2-40B4-BE49-F238E27FC236}">
                <a16:creationId xmlns:a16="http://schemas.microsoft.com/office/drawing/2014/main" id="{DB731275-7C12-46B2-BE6F-B5E23316A5EB}"/>
              </a:ext>
            </a:extLst>
          </p:cNvPr>
          <p:cNvSpPr txBox="1"/>
          <p:nvPr/>
        </p:nvSpPr>
        <p:spPr>
          <a:xfrm>
            <a:off x="4224914" y="1387435"/>
            <a:ext cx="2885084" cy="369332"/>
          </a:xfrm>
          <a:prstGeom prst="rect">
            <a:avLst/>
          </a:prstGeom>
          <a:noFill/>
        </p:spPr>
        <p:txBody>
          <a:bodyPr wrap="square" rtlCol="0">
            <a:spAutoFit/>
          </a:bodyPr>
          <a:lstStyle/>
          <a:p>
            <a:pPr algn="ctr"/>
            <a:r>
              <a:rPr lang="nb-NO" b="1"/>
              <a:t>Ansatte</a:t>
            </a:r>
          </a:p>
        </p:txBody>
      </p:sp>
      <p:pic>
        <p:nvPicPr>
          <p:cNvPr id="10" name="Picture 9">
            <a:extLst>
              <a:ext uri="{FF2B5EF4-FFF2-40B4-BE49-F238E27FC236}">
                <a16:creationId xmlns:a16="http://schemas.microsoft.com/office/drawing/2014/main" id="{27D01ACB-DC61-4DE6-AC06-7E42C21AA45D}"/>
              </a:ext>
            </a:extLst>
          </p:cNvPr>
          <p:cNvPicPr>
            <a:picLocks noChangeAspect="1"/>
          </p:cNvPicPr>
          <p:nvPr/>
        </p:nvPicPr>
        <p:blipFill>
          <a:blip r:embed="rId7"/>
          <a:stretch>
            <a:fillRect/>
          </a:stretch>
        </p:blipFill>
        <p:spPr>
          <a:xfrm>
            <a:off x="7993349" y="1828539"/>
            <a:ext cx="3117997" cy="2080995"/>
          </a:xfrm>
          <a:prstGeom prst="rect">
            <a:avLst/>
          </a:prstGeom>
        </p:spPr>
      </p:pic>
      <p:sp>
        <p:nvSpPr>
          <p:cNvPr id="11" name="TextBox 10">
            <a:extLst>
              <a:ext uri="{FF2B5EF4-FFF2-40B4-BE49-F238E27FC236}">
                <a16:creationId xmlns:a16="http://schemas.microsoft.com/office/drawing/2014/main" id="{0B85FDD9-A42C-4828-BB03-5193E04C1888}"/>
              </a:ext>
            </a:extLst>
          </p:cNvPr>
          <p:cNvSpPr txBox="1"/>
          <p:nvPr/>
        </p:nvSpPr>
        <p:spPr>
          <a:xfrm>
            <a:off x="7993349" y="1374588"/>
            <a:ext cx="2885084" cy="369332"/>
          </a:xfrm>
          <a:prstGeom prst="rect">
            <a:avLst/>
          </a:prstGeom>
          <a:noFill/>
        </p:spPr>
        <p:txBody>
          <a:bodyPr wrap="square" rtlCol="0">
            <a:spAutoFit/>
          </a:bodyPr>
          <a:lstStyle/>
          <a:p>
            <a:pPr algn="ctr"/>
            <a:r>
              <a:rPr lang="nb-NO" b="1"/>
              <a:t>Lederne</a:t>
            </a:r>
          </a:p>
        </p:txBody>
      </p:sp>
      <p:pic>
        <p:nvPicPr>
          <p:cNvPr id="12" name="Picture 11">
            <a:extLst>
              <a:ext uri="{FF2B5EF4-FFF2-40B4-BE49-F238E27FC236}">
                <a16:creationId xmlns:a16="http://schemas.microsoft.com/office/drawing/2014/main" id="{192ED312-798B-4898-8ADE-D84E058091F0}"/>
              </a:ext>
            </a:extLst>
          </p:cNvPr>
          <p:cNvPicPr>
            <a:picLocks noChangeAspect="1"/>
          </p:cNvPicPr>
          <p:nvPr/>
        </p:nvPicPr>
        <p:blipFill>
          <a:blip r:embed="rId8"/>
          <a:stretch>
            <a:fillRect/>
          </a:stretch>
        </p:blipFill>
        <p:spPr>
          <a:xfrm>
            <a:off x="4252748" y="4763514"/>
            <a:ext cx="3311276" cy="1819847"/>
          </a:xfrm>
          <a:prstGeom prst="rect">
            <a:avLst/>
          </a:prstGeom>
        </p:spPr>
      </p:pic>
      <p:sp>
        <p:nvSpPr>
          <p:cNvPr id="13" name="TextBox 12">
            <a:extLst>
              <a:ext uri="{FF2B5EF4-FFF2-40B4-BE49-F238E27FC236}">
                <a16:creationId xmlns:a16="http://schemas.microsoft.com/office/drawing/2014/main" id="{2FE12401-1514-40A0-811E-DE76FD8995C6}"/>
              </a:ext>
            </a:extLst>
          </p:cNvPr>
          <p:cNvSpPr txBox="1"/>
          <p:nvPr/>
        </p:nvSpPr>
        <p:spPr>
          <a:xfrm>
            <a:off x="4097050" y="4394182"/>
            <a:ext cx="3466974" cy="338554"/>
          </a:xfrm>
          <a:prstGeom prst="rect">
            <a:avLst/>
          </a:prstGeom>
          <a:noFill/>
        </p:spPr>
        <p:txBody>
          <a:bodyPr wrap="square" rtlCol="0">
            <a:spAutoFit/>
          </a:bodyPr>
          <a:lstStyle/>
          <a:p>
            <a:pPr algn="ctr"/>
            <a:r>
              <a:rPr lang="nb-NO" sz="1600" b="1" err="1"/>
              <a:t>Skreddsøm</a:t>
            </a:r>
            <a:r>
              <a:rPr lang="nb-NO" sz="1600" b="1"/>
              <a:t> pr </a:t>
            </a:r>
            <a:r>
              <a:rPr lang="nb-NO" sz="1600" b="1" err="1"/>
              <a:t>hovedproses</a:t>
            </a:r>
            <a:r>
              <a:rPr lang="nb-NO" sz="1600" b="1"/>
              <a:t>/rolle</a:t>
            </a:r>
          </a:p>
        </p:txBody>
      </p:sp>
      <p:pic>
        <p:nvPicPr>
          <p:cNvPr id="15" name="Picture 14">
            <a:extLst>
              <a:ext uri="{FF2B5EF4-FFF2-40B4-BE49-F238E27FC236}">
                <a16:creationId xmlns:a16="http://schemas.microsoft.com/office/drawing/2014/main" id="{3A958877-7A5D-414C-AC1B-F92FA569E7A2}"/>
              </a:ext>
            </a:extLst>
          </p:cNvPr>
          <p:cNvPicPr>
            <a:picLocks noChangeAspect="1"/>
          </p:cNvPicPr>
          <p:nvPr/>
        </p:nvPicPr>
        <p:blipFill>
          <a:blip r:embed="rId9"/>
          <a:stretch>
            <a:fillRect/>
          </a:stretch>
        </p:blipFill>
        <p:spPr>
          <a:xfrm>
            <a:off x="8094951" y="4690508"/>
            <a:ext cx="3016395" cy="2008676"/>
          </a:xfrm>
          <a:prstGeom prst="rect">
            <a:avLst/>
          </a:prstGeom>
        </p:spPr>
      </p:pic>
      <p:sp>
        <p:nvSpPr>
          <p:cNvPr id="16" name="TextBox 15">
            <a:extLst>
              <a:ext uri="{FF2B5EF4-FFF2-40B4-BE49-F238E27FC236}">
                <a16:creationId xmlns:a16="http://schemas.microsoft.com/office/drawing/2014/main" id="{B62419B3-C173-4E2A-8D7C-4DC29E39E73B}"/>
              </a:ext>
            </a:extLst>
          </p:cNvPr>
          <p:cNvSpPr txBox="1"/>
          <p:nvPr/>
        </p:nvSpPr>
        <p:spPr>
          <a:xfrm>
            <a:off x="8160606" y="4321176"/>
            <a:ext cx="2885084" cy="369332"/>
          </a:xfrm>
          <a:prstGeom prst="rect">
            <a:avLst/>
          </a:prstGeom>
          <a:noFill/>
        </p:spPr>
        <p:txBody>
          <a:bodyPr wrap="square" rtlCol="0">
            <a:spAutoFit/>
          </a:bodyPr>
          <a:lstStyle/>
          <a:p>
            <a:pPr algn="ctr"/>
            <a:r>
              <a:rPr lang="nb-NO" b="1"/>
              <a:t>Lønn og lønnsnær HR</a:t>
            </a:r>
          </a:p>
        </p:txBody>
      </p:sp>
    </p:spTree>
    <p:extLst>
      <p:ext uri="{BB962C8B-B14F-4D97-AF65-F5344CB8AC3E}">
        <p14:creationId xmlns:p14="http://schemas.microsoft.com/office/powerpoint/2010/main" val="172713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10AE-4A99-C80D-A8B3-3091F3E81BA0}"/>
              </a:ext>
            </a:extLst>
          </p:cNvPr>
          <p:cNvSpPr>
            <a:spLocks noGrp="1"/>
          </p:cNvSpPr>
          <p:nvPr>
            <p:ph type="title"/>
          </p:nvPr>
        </p:nvSpPr>
        <p:spPr>
          <a:xfrm>
            <a:off x="609602" y="521901"/>
            <a:ext cx="4011084" cy="913199"/>
          </a:xfrm>
        </p:spPr>
        <p:txBody>
          <a:bodyPr anchor="b">
            <a:normAutofit/>
          </a:bodyPr>
          <a:lstStyle/>
          <a:p>
            <a:r>
              <a:rPr lang="nb-NO"/>
              <a:t>Nettside</a:t>
            </a:r>
          </a:p>
        </p:txBody>
      </p:sp>
      <p:pic>
        <p:nvPicPr>
          <p:cNvPr id="5" name="Picture 4" descr="Graphical user interface, text, application, email&#10;&#10;Description automatically generated">
            <a:extLst>
              <a:ext uri="{FF2B5EF4-FFF2-40B4-BE49-F238E27FC236}">
                <a16:creationId xmlns:a16="http://schemas.microsoft.com/office/drawing/2014/main" id="{4626B794-B52C-566B-B785-59D1296C3B34}"/>
              </a:ext>
            </a:extLst>
          </p:cNvPr>
          <p:cNvPicPr>
            <a:picLocks noChangeAspect="1"/>
          </p:cNvPicPr>
          <p:nvPr/>
        </p:nvPicPr>
        <p:blipFill>
          <a:blip r:embed="rId2"/>
          <a:stretch>
            <a:fillRect/>
          </a:stretch>
        </p:blipFill>
        <p:spPr>
          <a:xfrm>
            <a:off x="4766733" y="584097"/>
            <a:ext cx="6815667" cy="5231023"/>
          </a:xfrm>
          <a:prstGeom prst="rect">
            <a:avLst/>
          </a:prstGeom>
          <a:noFill/>
        </p:spPr>
      </p:pic>
      <p:sp>
        <p:nvSpPr>
          <p:cNvPr id="3" name="Content Placeholder 2">
            <a:extLst>
              <a:ext uri="{FF2B5EF4-FFF2-40B4-BE49-F238E27FC236}">
                <a16:creationId xmlns:a16="http://schemas.microsoft.com/office/drawing/2014/main" id="{E7CEAB5B-89F9-4E88-00D6-CD6B8760A56D}"/>
              </a:ext>
            </a:extLst>
          </p:cNvPr>
          <p:cNvSpPr>
            <a:spLocks noGrp="1"/>
          </p:cNvSpPr>
          <p:nvPr>
            <p:ph type="body" sz="half" idx="2"/>
          </p:nvPr>
        </p:nvSpPr>
        <p:spPr>
          <a:xfrm>
            <a:off x="609602" y="1435102"/>
            <a:ext cx="4011084" cy="4691063"/>
          </a:xfrm>
        </p:spPr>
        <p:txBody>
          <a:bodyPr>
            <a:normAutofit/>
          </a:bodyPr>
          <a:lstStyle/>
          <a:p>
            <a:r>
              <a:rPr lang="nb-NO">
                <a:hlinkClick r:id="rId3"/>
              </a:rPr>
              <a:t>Prosjektets nettside</a:t>
            </a:r>
            <a:endParaRPr lang="nb-NO"/>
          </a:p>
          <a:p>
            <a:r>
              <a:rPr lang="nb-NO">
                <a:hlinkClick r:id="rId4"/>
              </a:rPr>
              <a:t>Opplæringsside</a:t>
            </a:r>
            <a:endParaRPr lang="nb-NO">
              <a:hlinkClick r:id="rId3"/>
            </a:endParaRPr>
          </a:p>
        </p:txBody>
      </p:sp>
      <p:sp>
        <p:nvSpPr>
          <p:cNvPr id="6" name="Oval 5">
            <a:extLst>
              <a:ext uri="{FF2B5EF4-FFF2-40B4-BE49-F238E27FC236}">
                <a16:creationId xmlns:a16="http://schemas.microsoft.com/office/drawing/2014/main" id="{D6FA2531-2FE0-B9D4-C417-D48BED63A27C}"/>
              </a:ext>
            </a:extLst>
          </p:cNvPr>
          <p:cNvSpPr/>
          <p:nvPr/>
        </p:nvSpPr>
        <p:spPr>
          <a:xfrm>
            <a:off x="4855029" y="3211286"/>
            <a:ext cx="1654628" cy="71845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1" name="Oval 10">
            <a:extLst>
              <a:ext uri="{FF2B5EF4-FFF2-40B4-BE49-F238E27FC236}">
                <a16:creationId xmlns:a16="http://schemas.microsoft.com/office/drawing/2014/main" id="{1B05565A-798E-BA1B-C54E-513B7ED76C76}"/>
              </a:ext>
            </a:extLst>
          </p:cNvPr>
          <p:cNvSpPr/>
          <p:nvPr/>
        </p:nvSpPr>
        <p:spPr>
          <a:xfrm>
            <a:off x="6672943" y="4463143"/>
            <a:ext cx="3037114" cy="71845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73979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059673F-F413-48D9-8ABF-66EE263F3A5D}"/>
              </a:ext>
            </a:extLst>
          </p:cNvPr>
          <p:cNvGraphicFramePr>
            <a:graphicFrameLocks noChangeAspect="1"/>
          </p:cNvGraphicFramePr>
          <p:nvPr>
            <p:custDataLst>
              <p:tags r:id="rId1"/>
            </p:custDataLst>
            <p:extLst>
              <p:ext uri="{D42A27DB-BD31-4B8C-83A1-F6EECF244321}">
                <p14:modId xmlns:p14="http://schemas.microsoft.com/office/powerpoint/2010/main" val="3503970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8059673F-F413-48D9-8ABF-66EE263F3A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E01EA60-F07E-466A-9020-98E170D8BBF5}"/>
              </a:ext>
            </a:extLst>
          </p:cNvPr>
          <p:cNvSpPr>
            <a:spLocks noGrp="1"/>
          </p:cNvSpPr>
          <p:nvPr>
            <p:ph type="title"/>
          </p:nvPr>
        </p:nvSpPr>
        <p:spPr>
          <a:xfrm>
            <a:off x="1001486" y="2386467"/>
            <a:ext cx="10972800" cy="1569660"/>
          </a:xfrm>
        </p:spPr>
        <p:txBody>
          <a:bodyPr vert="horz"/>
          <a:lstStyle/>
          <a:p>
            <a:r>
              <a:rPr lang="nb-NO"/>
              <a:t>Innspill eller spørsmål til opplæringsplan?</a:t>
            </a:r>
          </a:p>
        </p:txBody>
      </p:sp>
    </p:spTree>
    <p:extLst>
      <p:ext uri="{BB962C8B-B14F-4D97-AF65-F5344CB8AC3E}">
        <p14:creationId xmlns:p14="http://schemas.microsoft.com/office/powerpoint/2010/main" val="83821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3495439538"/>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1" i="0">
                          <a:solidFill>
                            <a:schemeClr val="bg1"/>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040206893"/>
                  </a:ext>
                </a:extLst>
              </a:tr>
              <a:tr h="329184">
                <a:tc>
                  <a:txBody>
                    <a:bodyPr/>
                    <a:lstStyle/>
                    <a:p>
                      <a:pPr algn="l" rtl="0" fontAlgn="base"/>
                      <a:r>
                        <a:rPr lang="nb-NO" b="0" i="0">
                          <a:solidFill>
                            <a:srgbClr val="000000"/>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2051723"/>
                  </a:ext>
                </a:extLst>
              </a:tr>
              <a:tr h="329184">
                <a:tc>
                  <a:txBody>
                    <a:bodyPr/>
                    <a:lstStyle/>
                    <a:p>
                      <a:pPr algn="l" rtl="0" fontAlgn="base"/>
                      <a:r>
                        <a:rPr lang="nb-NO" b="0" i="0">
                          <a:solidFill>
                            <a:srgbClr val="000000"/>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12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457355906"/>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rgbClr val="000000"/>
                          </a:solidFill>
                          <a:effectLst/>
                          <a:latin typeface="Arial" panose="020B0604020202020204" pitchFamily="34" charset="0"/>
                        </a:rPr>
                        <a:t>Velkommen ​</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rgbClr val="000000"/>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0206893"/>
                  </a:ext>
                </a:extLst>
              </a:tr>
              <a:tr h="329184">
                <a:tc>
                  <a:txBody>
                    <a:bodyPr/>
                    <a:lstStyle/>
                    <a:p>
                      <a:pPr algn="l" rtl="0" fontAlgn="base"/>
                      <a:r>
                        <a:rPr lang="nb-NO" b="0" i="0">
                          <a:solidFill>
                            <a:srgbClr val="000000"/>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2051723"/>
                  </a:ext>
                </a:extLst>
              </a:tr>
              <a:tr h="329184">
                <a:tc>
                  <a:txBody>
                    <a:bodyPr/>
                    <a:lstStyle/>
                    <a:p>
                      <a:pPr algn="l" rtl="0" fontAlgn="base"/>
                      <a:r>
                        <a:rPr lang="nb-NO" b="0" i="0">
                          <a:solidFill>
                            <a:srgbClr val="000000"/>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1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0D2E-2C53-9D9E-3F36-EFECEE95FE6F}"/>
              </a:ext>
            </a:extLst>
          </p:cNvPr>
          <p:cNvSpPr>
            <a:spLocks noGrp="1"/>
          </p:cNvSpPr>
          <p:nvPr>
            <p:ph type="title"/>
          </p:nvPr>
        </p:nvSpPr>
        <p:spPr>
          <a:xfrm>
            <a:off x="401847" y="397785"/>
            <a:ext cx="11224996" cy="1571842"/>
          </a:xfrm>
        </p:spPr>
        <p:txBody>
          <a:bodyPr/>
          <a:lstStyle/>
          <a:p>
            <a:r>
              <a:rPr lang="nb-NO">
                <a:solidFill>
                  <a:schemeClr val="tx1"/>
                </a:solidFill>
              </a:rPr>
              <a:t>Premiere «Hvorfor BOTT ØL?»</a:t>
            </a:r>
            <a:br>
              <a:rPr lang="nb-NO">
                <a:solidFill>
                  <a:schemeClr val="tx1"/>
                </a:solidFill>
              </a:rPr>
            </a:br>
            <a:endParaRPr lang="nb-NO"/>
          </a:p>
        </p:txBody>
      </p:sp>
      <p:pic>
        <p:nvPicPr>
          <p:cNvPr id="4" name="Online Media 3" title="Hvorfor BOTT ØL?">
            <a:hlinkClick r:id="" action="ppaction://media"/>
            <a:extLst>
              <a:ext uri="{FF2B5EF4-FFF2-40B4-BE49-F238E27FC236}">
                <a16:creationId xmlns:a16="http://schemas.microsoft.com/office/drawing/2014/main" id="{7B412893-1220-A60D-4E74-4DCE24E8C211}"/>
              </a:ext>
            </a:extLst>
          </p:cNvPr>
          <p:cNvPicPr>
            <a:picLocks noGrp="1" noRot="1" noChangeAspect="1"/>
          </p:cNvPicPr>
          <p:nvPr>
            <p:ph idx="1"/>
            <a:videoFile r:link="rId1"/>
          </p:nvPr>
        </p:nvPicPr>
        <p:blipFill>
          <a:blip r:embed="rId4"/>
          <a:stretch>
            <a:fillRect/>
          </a:stretch>
        </p:blipFill>
        <p:spPr>
          <a:xfrm>
            <a:off x="2514316" y="1594757"/>
            <a:ext cx="6521751" cy="3668485"/>
          </a:xfrm>
          <a:prstGeom prst="rect">
            <a:avLst/>
          </a:prstGeom>
        </p:spPr>
      </p:pic>
      <p:sp>
        <p:nvSpPr>
          <p:cNvPr id="5" name="TextBox 4">
            <a:extLst>
              <a:ext uri="{FF2B5EF4-FFF2-40B4-BE49-F238E27FC236}">
                <a16:creationId xmlns:a16="http://schemas.microsoft.com/office/drawing/2014/main" id="{2BDC623B-6BA6-CCF1-1A78-CFC52526E859}"/>
              </a:ext>
            </a:extLst>
          </p:cNvPr>
          <p:cNvSpPr txBox="1"/>
          <p:nvPr/>
        </p:nvSpPr>
        <p:spPr>
          <a:xfrm>
            <a:off x="3233057" y="5529944"/>
            <a:ext cx="4767943"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nb-NO" sz="2000"/>
          </a:p>
          <a:p>
            <a:pPr algn="ctr"/>
            <a:r>
              <a:rPr lang="nb-NO" sz="2000">
                <a:hlinkClick r:id="rId5"/>
              </a:rPr>
              <a:t>Link til video</a:t>
            </a:r>
            <a:endParaRPr lang="nb-NO" sz="2000"/>
          </a:p>
        </p:txBody>
      </p:sp>
    </p:spTree>
    <p:extLst>
      <p:ext uri="{BB962C8B-B14F-4D97-AF65-F5344CB8AC3E}">
        <p14:creationId xmlns:p14="http://schemas.microsoft.com/office/powerpoint/2010/main" val="25026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92E6-24B8-A4A0-2E38-42443BB01305}"/>
              </a:ext>
            </a:extLst>
          </p:cNvPr>
          <p:cNvSpPr>
            <a:spLocks noGrp="1"/>
          </p:cNvSpPr>
          <p:nvPr>
            <p:ph type="title"/>
          </p:nvPr>
        </p:nvSpPr>
        <p:spPr>
          <a:xfrm>
            <a:off x="373625" y="274639"/>
            <a:ext cx="10972800" cy="861775"/>
          </a:xfrm>
        </p:spPr>
        <p:txBody>
          <a:bodyPr anchor="t">
            <a:normAutofit/>
          </a:bodyPr>
          <a:lstStyle/>
          <a:p>
            <a:r>
              <a:rPr lang="nb-NO"/>
              <a:t>Kommunikasjon høsten 2022</a:t>
            </a:r>
          </a:p>
        </p:txBody>
      </p:sp>
      <p:sp>
        <p:nvSpPr>
          <p:cNvPr id="3" name="Content Placeholder 2">
            <a:extLst>
              <a:ext uri="{FF2B5EF4-FFF2-40B4-BE49-F238E27FC236}">
                <a16:creationId xmlns:a16="http://schemas.microsoft.com/office/drawing/2014/main" id="{13822775-A02F-79EB-E701-B0BDA6A501C0}"/>
              </a:ext>
            </a:extLst>
          </p:cNvPr>
          <p:cNvSpPr>
            <a:spLocks noGrp="1"/>
          </p:cNvSpPr>
          <p:nvPr>
            <p:ph sz="half" idx="2"/>
          </p:nvPr>
        </p:nvSpPr>
        <p:spPr>
          <a:xfrm>
            <a:off x="373626" y="1925790"/>
            <a:ext cx="5192181" cy="3767439"/>
          </a:xfrm>
        </p:spPr>
        <p:style>
          <a:lnRef idx="2">
            <a:schemeClr val="dk1"/>
          </a:lnRef>
          <a:fillRef idx="1">
            <a:schemeClr val="lt1"/>
          </a:fillRef>
          <a:effectRef idx="0">
            <a:schemeClr val="dk1"/>
          </a:effectRef>
          <a:fontRef idx="minor">
            <a:schemeClr val="dk1"/>
          </a:fontRef>
        </p:style>
        <p:txBody>
          <a:bodyPr>
            <a:normAutofit/>
          </a:bodyPr>
          <a:lstStyle/>
          <a:p>
            <a:pPr>
              <a:lnSpc>
                <a:spcPct val="90000"/>
              </a:lnSpc>
            </a:pPr>
            <a:r>
              <a:rPr lang="nb-NO" sz="2200"/>
              <a:t>Opprettholde aktiviteter </a:t>
            </a:r>
          </a:p>
          <a:p>
            <a:pPr>
              <a:lnSpc>
                <a:spcPct val="90000"/>
              </a:lnSpc>
            </a:pPr>
            <a:r>
              <a:rPr lang="nb-NO" sz="2200"/>
              <a:t>Jobber i Team med kommunikasjonsrådgivere fra linja </a:t>
            </a:r>
          </a:p>
          <a:p>
            <a:pPr>
              <a:lnSpc>
                <a:spcPct val="90000"/>
              </a:lnSpc>
            </a:pPr>
            <a:r>
              <a:rPr lang="nb-NO" sz="2200"/>
              <a:t>Øke aktivitetsnivå gjennom høsten</a:t>
            </a:r>
          </a:p>
          <a:p>
            <a:pPr>
              <a:lnSpc>
                <a:spcPct val="90000"/>
              </a:lnSpc>
            </a:pPr>
            <a:r>
              <a:rPr lang="nb-NO" sz="2200"/>
              <a:t>Involvering</a:t>
            </a:r>
          </a:p>
          <a:p>
            <a:pPr>
              <a:lnSpc>
                <a:spcPct val="90000"/>
              </a:lnSpc>
            </a:pPr>
            <a:r>
              <a:rPr lang="nb-NO" sz="2200"/>
              <a:t>Forventningsstyring</a:t>
            </a:r>
          </a:p>
          <a:p>
            <a:pPr>
              <a:lnSpc>
                <a:spcPct val="90000"/>
              </a:lnSpc>
            </a:pPr>
            <a:r>
              <a:rPr lang="nb-NO" sz="2200"/>
              <a:t>Samarbeid med NTNU Sak</a:t>
            </a:r>
          </a:p>
          <a:p>
            <a:pPr marL="0" indent="0">
              <a:lnSpc>
                <a:spcPct val="90000"/>
              </a:lnSpc>
              <a:buNone/>
            </a:pPr>
            <a:endParaRPr lang="nb-NO" sz="2200"/>
          </a:p>
          <a:p>
            <a:pPr marL="0" indent="0">
              <a:lnSpc>
                <a:spcPct val="90000"/>
              </a:lnSpc>
              <a:buNone/>
            </a:pPr>
            <a:r>
              <a:rPr lang="nb-NO" sz="2200" b="1"/>
              <a:t>Ansvarliggjøring av lederlinja i endring og kommunikasjon lokalt</a:t>
            </a:r>
          </a:p>
          <a:p>
            <a:pPr marL="0" indent="0">
              <a:lnSpc>
                <a:spcPct val="90000"/>
              </a:lnSpc>
              <a:buNone/>
            </a:pPr>
            <a:endParaRPr lang="nb-NO" sz="2200"/>
          </a:p>
        </p:txBody>
      </p:sp>
      <p:sp>
        <p:nvSpPr>
          <p:cNvPr id="1031" name="Text Placeholder 3">
            <a:extLst>
              <a:ext uri="{FF2B5EF4-FFF2-40B4-BE49-F238E27FC236}">
                <a16:creationId xmlns:a16="http://schemas.microsoft.com/office/drawing/2014/main" id="{8DB068EE-A385-EA64-DE8D-AC78EEBFF02D}"/>
              </a:ext>
            </a:extLst>
          </p:cNvPr>
          <p:cNvSpPr>
            <a:spLocks noGrp="1"/>
          </p:cNvSpPr>
          <p:nvPr>
            <p:ph type="body" sz="quarter" idx="3"/>
          </p:nvPr>
        </p:nvSpPr>
        <p:spPr>
          <a:xfrm>
            <a:off x="5957394" y="1286029"/>
            <a:ext cx="5389033" cy="639763"/>
          </a:xfrm>
        </p:spPr>
        <p:txBody>
          <a:bodyPr/>
          <a:lstStyle/>
          <a:p>
            <a:endParaRPr lang="en-US"/>
          </a:p>
        </p:txBody>
      </p:sp>
      <p:pic>
        <p:nvPicPr>
          <p:cNvPr id="1026" name="Picture 2">
            <a:extLst>
              <a:ext uri="{FF2B5EF4-FFF2-40B4-BE49-F238E27FC236}">
                <a16:creationId xmlns:a16="http://schemas.microsoft.com/office/drawing/2014/main" id="{55E030E6-C68D-8EF6-2C15-B59AEFB96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876" b="-3"/>
          <a:stretch/>
        </p:blipFill>
        <p:spPr bwMode="auto">
          <a:xfrm>
            <a:off x="5760543" y="1136414"/>
            <a:ext cx="6302379" cy="5446947"/>
          </a:xfrm>
          <a:prstGeom prst="rect">
            <a:avLst/>
          </a:prstGeom>
          <a:solidFill>
            <a:srgbClr val="FFFFFF"/>
          </a:solidFill>
        </p:spPr>
      </p:pic>
      <p:sp>
        <p:nvSpPr>
          <p:cNvPr id="1033" name="Text Placeholder 5">
            <a:extLst>
              <a:ext uri="{FF2B5EF4-FFF2-40B4-BE49-F238E27FC236}">
                <a16:creationId xmlns:a16="http://schemas.microsoft.com/office/drawing/2014/main" id="{093229AD-3E9E-227F-B706-A18234237D36}"/>
              </a:ext>
            </a:extLst>
          </p:cNvPr>
          <p:cNvSpPr>
            <a:spLocks noGrp="1"/>
          </p:cNvSpPr>
          <p:nvPr>
            <p:ph type="body" sz="quarter" idx="10"/>
          </p:nvPr>
        </p:nvSpPr>
        <p:spPr>
          <a:xfrm>
            <a:off x="373625" y="1286028"/>
            <a:ext cx="5389033" cy="639763"/>
          </a:xfrm>
        </p:spPr>
        <p:txBody>
          <a:bodyPr/>
          <a:lstStyle/>
          <a:p>
            <a:endParaRPr lang="en-US"/>
          </a:p>
        </p:txBody>
      </p:sp>
    </p:spTree>
    <p:extLst>
      <p:ext uri="{BB962C8B-B14F-4D97-AF65-F5344CB8AC3E}">
        <p14:creationId xmlns:p14="http://schemas.microsoft.com/office/powerpoint/2010/main" val="187879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57FA24-B0C8-6382-AC4C-81BF61349259}"/>
              </a:ext>
            </a:extLst>
          </p:cNvPr>
          <p:cNvPicPr>
            <a:picLocks noChangeAspect="1"/>
          </p:cNvPicPr>
          <p:nvPr/>
        </p:nvPicPr>
        <p:blipFill>
          <a:blip r:embed="rId3"/>
          <a:stretch>
            <a:fillRect/>
          </a:stretch>
        </p:blipFill>
        <p:spPr>
          <a:xfrm>
            <a:off x="0" y="0"/>
            <a:ext cx="12192001" cy="6899419"/>
          </a:xfrm>
          <a:prstGeom prst="rect">
            <a:avLst/>
          </a:prstGeom>
        </p:spPr>
      </p:pic>
      <p:sp>
        <p:nvSpPr>
          <p:cNvPr id="2" name="Title 1">
            <a:extLst>
              <a:ext uri="{FF2B5EF4-FFF2-40B4-BE49-F238E27FC236}">
                <a16:creationId xmlns:a16="http://schemas.microsoft.com/office/drawing/2014/main" id="{FF4E12B2-33E5-A727-6C33-382397418190}"/>
              </a:ext>
            </a:extLst>
          </p:cNvPr>
          <p:cNvSpPr>
            <a:spLocks noGrp="1"/>
          </p:cNvSpPr>
          <p:nvPr>
            <p:ph type="title"/>
          </p:nvPr>
        </p:nvSpPr>
        <p:spPr>
          <a:xfrm>
            <a:off x="3428999" y="397785"/>
            <a:ext cx="8197843" cy="710067"/>
          </a:xfrm>
        </p:spPr>
        <p:txBody>
          <a:bodyPr/>
          <a:lstStyle/>
          <a:p>
            <a:r>
              <a:rPr lang="nb-NO" sz="4000"/>
              <a:t>Møteplan høst 2022</a:t>
            </a:r>
          </a:p>
        </p:txBody>
      </p:sp>
      <p:sp>
        <p:nvSpPr>
          <p:cNvPr id="7" name="TextBox 6">
            <a:extLst>
              <a:ext uri="{FF2B5EF4-FFF2-40B4-BE49-F238E27FC236}">
                <a16:creationId xmlns:a16="http://schemas.microsoft.com/office/drawing/2014/main" id="{7F87AF0A-F890-7542-B047-61342C557EA2}"/>
              </a:ext>
            </a:extLst>
          </p:cNvPr>
          <p:cNvSpPr txBox="1"/>
          <p:nvPr/>
        </p:nvSpPr>
        <p:spPr>
          <a:xfrm>
            <a:off x="2922802" y="1226833"/>
            <a:ext cx="6346396" cy="400110"/>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L="0" indent="0">
              <a:buNone/>
            </a:pPr>
            <a:r>
              <a:rPr lang="nb-NO" sz="2000">
                <a:solidFill>
                  <a:schemeClr val="tx1"/>
                </a:solidFill>
              </a:rPr>
              <a:t>Møte med innføringsledere hver 14. dag</a:t>
            </a:r>
          </a:p>
        </p:txBody>
      </p:sp>
      <p:sp>
        <p:nvSpPr>
          <p:cNvPr id="8" name="TextBox 7">
            <a:extLst>
              <a:ext uri="{FF2B5EF4-FFF2-40B4-BE49-F238E27FC236}">
                <a16:creationId xmlns:a16="http://schemas.microsoft.com/office/drawing/2014/main" id="{285DFFD5-8EBF-DC00-FB6E-27544799EDEC}"/>
              </a:ext>
            </a:extLst>
          </p:cNvPr>
          <p:cNvSpPr txBox="1"/>
          <p:nvPr/>
        </p:nvSpPr>
        <p:spPr>
          <a:xfrm>
            <a:off x="2922801" y="1745021"/>
            <a:ext cx="6346396" cy="707886"/>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L="0" indent="0">
              <a:buNone/>
            </a:pPr>
            <a:r>
              <a:rPr lang="nb-NO" sz="2000">
                <a:solidFill>
                  <a:schemeClr val="tx1"/>
                </a:solidFill>
              </a:rPr>
              <a:t>Månedlig informasjonsmøte for ledere med NTNU Sak</a:t>
            </a:r>
          </a:p>
          <a:p>
            <a:pPr marL="342900" indent="-342900">
              <a:buFont typeface="Arial" panose="020B0604020202020204" pitchFamily="34" charset="0"/>
              <a:buChar char="•"/>
            </a:pPr>
            <a:r>
              <a:rPr lang="nb-NO" sz="2000">
                <a:solidFill>
                  <a:schemeClr val="tx1"/>
                </a:solidFill>
              </a:rPr>
              <a:t>Informasjonsmøte onsdag 7. september </a:t>
            </a:r>
            <a:r>
              <a:rPr lang="nb-NO" sz="2000" err="1">
                <a:solidFill>
                  <a:schemeClr val="tx1"/>
                </a:solidFill>
              </a:rPr>
              <a:t>kl</a:t>
            </a:r>
            <a:r>
              <a:rPr lang="nb-NO" sz="2000">
                <a:solidFill>
                  <a:schemeClr val="tx1"/>
                </a:solidFill>
              </a:rPr>
              <a:t> 9-10</a:t>
            </a:r>
          </a:p>
        </p:txBody>
      </p:sp>
      <p:sp>
        <p:nvSpPr>
          <p:cNvPr id="9" name="TextBox 8">
            <a:extLst>
              <a:ext uri="{FF2B5EF4-FFF2-40B4-BE49-F238E27FC236}">
                <a16:creationId xmlns:a16="http://schemas.microsoft.com/office/drawing/2014/main" id="{60F74064-85B7-0EAC-01AD-71B779C22621}"/>
              </a:ext>
            </a:extLst>
          </p:cNvPr>
          <p:cNvSpPr txBox="1"/>
          <p:nvPr/>
        </p:nvSpPr>
        <p:spPr>
          <a:xfrm>
            <a:off x="2922801" y="2562865"/>
            <a:ext cx="6346395" cy="707886"/>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L="0" indent="0">
              <a:buNone/>
            </a:pPr>
            <a:r>
              <a:rPr lang="nb-NO" sz="2000">
                <a:solidFill>
                  <a:schemeClr val="tx1"/>
                </a:solidFill>
              </a:rPr>
              <a:t>Månedlig </a:t>
            </a:r>
            <a:r>
              <a:rPr lang="nb-NO" sz="2000" err="1">
                <a:solidFill>
                  <a:schemeClr val="tx1"/>
                </a:solidFill>
              </a:rPr>
              <a:t>kafè</a:t>
            </a:r>
            <a:r>
              <a:rPr lang="nb-NO" sz="2000">
                <a:solidFill>
                  <a:schemeClr val="tx1"/>
                </a:solidFill>
              </a:rPr>
              <a:t> </a:t>
            </a:r>
          </a:p>
          <a:p>
            <a:pPr marL="742950" lvl="1" indent="-285750">
              <a:buFont typeface="Arial" panose="020B0604020202020204" pitchFamily="34" charset="0"/>
              <a:buChar char="•"/>
            </a:pPr>
            <a:r>
              <a:rPr lang="nb-NO" sz="2000" err="1">
                <a:solidFill>
                  <a:schemeClr val="tx1"/>
                </a:solidFill>
              </a:rPr>
              <a:t>Fagkafè</a:t>
            </a:r>
            <a:r>
              <a:rPr lang="nb-NO" sz="2000">
                <a:solidFill>
                  <a:schemeClr val="tx1"/>
                </a:solidFill>
              </a:rPr>
              <a:t> TOA fredag 2. september </a:t>
            </a:r>
            <a:r>
              <a:rPr lang="nb-NO" sz="2000" err="1">
                <a:solidFill>
                  <a:schemeClr val="tx1"/>
                </a:solidFill>
              </a:rPr>
              <a:t>kl</a:t>
            </a:r>
            <a:r>
              <a:rPr lang="nb-NO" sz="2000">
                <a:solidFill>
                  <a:schemeClr val="tx1"/>
                </a:solidFill>
              </a:rPr>
              <a:t> 9-10.30</a:t>
            </a:r>
          </a:p>
        </p:txBody>
      </p:sp>
      <p:sp>
        <p:nvSpPr>
          <p:cNvPr id="11" name="TextBox 10">
            <a:extLst>
              <a:ext uri="{FF2B5EF4-FFF2-40B4-BE49-F238E27FC236}">
                <a16:creationId xmlns:a16="http://schemas.microsoft.com/office/drawing/2014/main" id="{C21BABA8-9DCD-17F8-0031-CE32665FFFE3}"/>
              </a:ext>
            </a:extLst>
          </p:cNvPr>
          <p:cNvSpPr txBox="1"/>
          <p:nvPr/>
        </p:nvSpPr>
        <p:spPr>
          <a:xfrm>
            <a:off x="2922802" y="3341268"/>
            <a:ext cx="6346394" cy="400110"/>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L="0" indent="0">
              <a:buNone/>
            </a:pPr>
            <a:r>
              <a:rPr lang="nb-NO" sz="2000">
                <a:solidFill>
                  <a:schemeClr val="tx1"/>
                </a:solidFill>
              </a:rPr>
              <a:t>Prosessrådgivernettverk</a:t>
            </a:r>
          </a:p>
        </p:txBody>
      </p:sp>
    </p:spTree>
    <p:extLst>
      <p:ext uri="{BB962C8B-B14F-4D97-AF65-F5344CB8AC3E}">
        <p14:creationId xmlns:p14="http://schemas.microsoft.com/office/powerpoint/2010/main" val="299198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4BF2A-CAD4-0A95-7513-A4C35A81CFE0}"/>
              </a:ext>
            </a:extLst>
          </p:cNvPr>
          <p:cNvSpPr>
            <a:spLocks noGrp="1"/>
          </p:cNvSpPr>
          <p:nvPr>
            <p:ph type="title"/>
          </p:nvPr>
        </p:nvSpPr>
        <p:spPr/>
        <p:txBody>
          <a:bodyPr/>
          <a:lstStyle/>
          <a:p>
            <a:r>
              <a:rPr lang="nb-NO"/>
              <a:t>Informasjon om BOTT ØL</a:t>
            </a:r>
          </a:p>
        </p:txBody>
      </p:sp>
      <p:sp>
        <p:nvSpPr>
          <p:cNvPr id="3" name="Content Placeholder 2">
            <a:extLst>
              <a:ext uri="{FF2B5EF4-FFF2-40B4-BE49-F238E27FC236}">
                <a16:creationId xmlns:a16="http://schemas.microsoft.com/office/drawing/2014/main" id="{3E968D38-C74F-B320-09A6-6718CD15A812}"/>
              </a:ext>
            </a:extLst>
          </p:cNvPr>
          <p:cNvSpPr>
            <a:spLocks noGrp="1"/>
          </p:cNvSpPr>
          <p:nvPr>
            <p:ph idx="1"/>
          </p:nvPr>
        </p:nvSpPr>
        <p:spPr/>
        <p:txBody>
          <a:bodyPr/>
          <a:lstStyle/>
          <a:p>
            <a:r>
              <a:rPr lang="nb-NO" sz="2400">
                <a:hlinkClick r:id="rId3"/>
              </a:rPr>
              <a:t>Teams - </a:t>
            </a:r>
            <a:r>
              <a:rPr lang="nb-NO" sz="2000">
                <a:hlinkClick r:id="rId3"/>
              </a:rPr>
              <a:t>BOTT ØL Innføring</a:t>
            </a:r>
            <a:endParaRPr lang="nb-NO" sz="2000"/>
          </a:p>
          <a:p>
            <a:pPr lvl="1"/>
            <a:r>
              <a:rPr lang="nb-NO" sz="2000"/>
              <a:t>Invitere kontorsjefer og kommunikasjonsrådgivere</a:t>
            </a:r>
          </a:p>
          <a:p>
            <a:r>
              <a:rPr lang="nb-NO" sz="2400">
                <a:hlinkClick r:id="rId4"/>
              </a:rPr>
              <a:t>Nettside</a:t>
            </a:r>
            <a:endParaRPr lang="nb-NO" sz="2400"/>
          </a:p>
          <a:p>
            <a:pPr lvl="1"/>
            <a:r>
              <a:rPr lang="nb-NO" sz="2000"/>
              <a:t>Siste nytt</a:t>
            </a:r>
          </a:p>
          <a:p>
            <a:pPr lvl="1"/>
            <a:r>
              <a:rPr lang="nb-NO" sz="2000"/>
              <a:t>Opplæringsside</a:t>
            </a:r>
          </a:p>
          <a:p>
            <a:r>
              <a:rPr lang="nb-NO" sz="2400"/>
              <a:t>Innsida</a:t>
            </a:r>
          </a:p>
          <a:p>
            <a:pPr lvl="1"/>
            <a:r>
              <a:rPr lang="nb-NO" sz="2000">
                <a:hlinkClick r:id="rId5"/>
              </a:rPr>
              <a:t>Følg med på BOTT- og UH-samarbeidet</a:t>
            </a:r>
            <a:endParaRPr lang="nb-NO" sz="2000"/>
          </a:p>
          <a:p>
            <a:r>
              <a:rPr lang="nb-NO" sz="2400"/>
              <a:t>Månedsinformasjon</a:t>
            </a:r>
          </a:p>
          <a:p>
            <a:pPr lvl="1"/>
            <a:r>
              <a:rPr lang="nb-NO" sz="2000"/>
              <a:t>LOSAM juni og august sendes ut innen fredag</a:t>
            </a:r>
          </a:p>
          <a:p>
            <a:pPr lvl="1"/>
            <a:r>
              <a:rPr lang="nb-NO" sz="2000"/>
              <a:t>Lastes opp på teams</a:t>
            </a:r>
          </a:p>
          <a:p>
            <a:endParaRPr lang="nb-NO"/>
          </a:p>
        </p:txBody>
      </p:sp>
    </p:spTree>
    <p:extLst>
      <p:ext uri="{BB962C8B-B14F-4D97-AF65-F5344CB8AC3E}">
        <p14:creationId xmlns:p14="http://schemas.microsoft.com/office/powerpoint/2010/main" val="275413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248357220"/>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chemeClr val="tx1"/>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040206893"/>
                  </a:ext>
                </a:extLst>
              </a:tr>
              <a:tr h="329184">
                <a:tc>
                  <a:txBody>
                    <a:bodyPr/>
                    <a:lstStyle/>
                    <a:p>
                      <a:pPr algn="l" rtl="0" fontAlgn="base"/>
                      <a:r>
                        <a:rPr lang="nb-NO" b="1" i="0">
                          <a:solidFill>
                            <a:schemeClr val="bg1"/>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952051723"/>
                  </a:ext>
                </a:extLst>
              </a:tr>
              <a:tr h="329184">
                <a:tc>
                  <a:txBody>
                    <a:bodyPr/>
                    <a:lstStyle/>
                    <a:p>
                      <a:pPr algn="l" rtl="0" fontAlgn="base"/>
                      <a:r>
                        <a:rPr lang="nb-NO" b="0" i="0">
                          <a:solidFill>
                            <a:srgbClr val="000000"/>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65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AE09A1-1EC2-475E-90D9-BB70BC9D0F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18" progId="TCLayout.ActiveDocument.1">
                  <p:embed/>
                </p:oleObj>
              </mc:Choice>
              <mc:Fallback>
                <p:oleObj name="think-cell Slide" r:id="rId4" imgW="353" imgH="318" progId="TCLayout.ActiveDocument.1">
                  <p:embed/>
                  <p:pic>
                    <p:nvPicPr>
                      <p:cNvPr id="5" name="Object 4" hidden="1">
                        <a:extLst>
                          <a:ext uri="{FF2B5EF4-FFF2-40B4-BE49-F238E27FC236}">
                            <a16:creationId xmlns:a16="http://schemas.microsoft.com/office/drawing/2014/main" id="{42AE09A1-1EC2-475E-90D9-BB70BC9D0F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538EFDE9-5576-4CCF-A38A-CF34D121C017}"/>
              </a:ext>
            </a:extLst>
          </p:cNvPr>
          <p:cNvSpPr/>
          <p:nvPr/>
        </p:nvSpPr>
        <p:spPr>
          <a:xfrm>
            <a:off x="6344756" y="1983637"/>
            <a:ext cx="5170415" cy="3965370"/>
          </a:xfrm>
          <a:prstGeom prst="rect">
            <a:avLst/>
          </a:prstGeom>
          <a:solidFill>
            <a:schemeClr val="tx2">
              <a:lumMod val="50000"/>
            </a:schemeClr>
          </a:solidFill>
          <a:ln w="28575">
            <a:solidFill>
              <a:schemeClr val="bg1">
                <a:lumMod val="95000"/>
              </a:schemeClr>
            </a:solidFill>
            <a:extLst>
              <a:ext uri="{C807C97D-BFC1-408E-A445-0C87EB9F89A2}">
                <ask:lineSketchStyleProps xmlns:ask="http://schemas.microsoft.com/office/drawing/2018/sketchyshapes" sd="1218447764">
                  <a:custGeom>
                    <a:avLst/>
                    <a:gdLst>
                      <a:gd name="connsiteX0" fmla="*/ 0 w 5170415"/>
                      <a:gd name="connsiteY0" fmla="*/ 0 h 3965370"/>
                      <a:gd name="connsiteX1" fmla="*/ 626195 w 5170415"/>
                      <a:gd name="connsiteY1" fmla="*/ 0 h 3965370"/>
                      <a:gd name="connsiteX2" fmla="*/ 1200685 w 5170415"/>
                      <a:gd name="connsiteY2" fmla="*/ 0 h 3965370"/>
                      <a:gd name="connsiteX3" fmla="*/ 1620063 w 5170415"/>
                      <a:gd name="connsiteY3" fmla="*/ 0 h 3965370"/>
                      <a:gd name="connsiteX4" fmla="*/ 2039441 w 5170415"/>
                      <a:gd name="connsiteY4" fmla="*/ 0 h 3965370"/>
                      <a:gd name="connsiteX5" fmla="*/ 2717340 w 5170415"/>
                      <a:gd name="connsiteY5" fmla="*/ 0 h 3965370"/>
                      <a:gd name="connsiteX6" fmla="*/ 3240127 w 5170415"/>
                      <a:gd name="connsiteY6" fmla="*/ 0 h 3965370"/>
                      <a:gd name="connsiteX7" fmla="*/ 3659505 w 5170415"/>
                      <a:gd name="connsiteY7" fmla="*/ 0 h 3965370"/>
                      <a:gd name="connsiteX8" fmla="*/ 4078883 w 5170415"/>
                      <a:gd name="connsiteY8" fmla="*/ 0 h 3965370"/>
                      <a:gd name="connsiteX9" fmla="*/ 4653374 w 5170415"/>
                      <a:gd name="connsiteY9" fmla="*/ 0 h 3965370"/>
                      <a:gd name="connsiteX10" fmla="*/ 5170415 w 5170415"/>
                      <a:gd name="connsiteY10" fmla="*/ 0 h 3965370"/>
                      <a:gd name="connsiteX11" fmla="*/ 5170415 w 5170415"/>
                      <a:gd name="connsiteY11" fmla="*/ 645789 h 3965370"/>
                      <a:gd name="connsiteX12" fmla="*/ 5170415 w 5170415"/>
                      <a:gd name="connsiteY12" fmla="*/ 1093309 h 3965370"/>
                      <a:gd name="connsiteX13" fmla="*/ 5170415 w 5170415"/>
                      <a:gd name="connsiteY13" fmla="*/ 1659791 h 3965370"/>
                      <a:gd name="connsiteX14" fmla="*/ 5170415 w 5170415"/>
                      <a:gd name="connsiteY14" fmla="*/ 2305579 h 3965370"/>
                      <a:gd name="connsiteX15" fmla="*/ 5170415 w 5170415"/>
                      <a:gd name="connsiteY15" fmla="*/ 2951368 h 3965370"/>
                      <a:gd name="connsiteX16" fmla="*/ 5170415 w 5170415"/>
                      <a:gd name="connsiteY16" fmla="*/ 3965370 h 3965370"/>
                      <a:gd name="connsiteX17" fmla="*/ 4595924 w 5170415"/>
                      <a:gd name="connsiteY17" fmla="*/ 3965370 h 3965370"/>
                      <a:gd name="connsiteX18" fmla="*/ 4176546 w 5170415"/>
                      <a:gd name="connsiteY18" fmla="*/ 3965370 h 3965370"/>
                      <a:gd name="connsiteX19" fmla="*/ 3653760 w 5170415"/>
                      <a:gd name="connsiteY19" fmla="*/ 3965370 h 3965370"/>
                      <a:gd name="connsiteX20" fmla="*/ 2975861 w 5170415"/>
                      <a:gd name="connsiteY20" fmla="*/ 3965370 h 3965370"/>
                      <a:gd name="connsiteX21" fmla="*/ 2401371 w 5170415"/>
                      <a:gd name="connsiteY21" fmla="*/ 3965370 h 3965370"/>
                      <a:gd name="connsiteX22" fmla="*/ 1981992 w 5170415"/>
                      <a:gd name="connsiteY22" fmla="*/ 3965370 h 3965370"/>
                      <a:gd name="connsiteX23" fmla="*/ 1355798 w 5170415"/>
                      <a:gd name="connsiteY23" fmla="*/ 3965370 h 3965370"/>
                      <a:gd name="connsiteX24" fmla="*/ 677899 w 5170415"/>
                      <a:gd name="connsiteY24" fmla="*/ 3965370 h 3965370"/>
                      <a:gd name="connsiteX25" fmla="*/ 0 w 5170415"/>
                      <a:gd name="connsiteY25" fmla="*/ 3965370 h 3965370"/>
                      <a:gd name="connsiteX26" fmla="*/ 0 w 5170415"/>
                      <a:gd name="connsiteY26" fmla="*/ 3438542 h 3965370"/>
                      <a:gd name="connsiteX27" fmla="*/ 0 w 5170415"/>
                      <a:gd name="connsiteY27" fmla="*/ 2911715 h 3965370"/>
                      <a:gd name="connsiteX28" fmla="*/ 0 w 5170415"/>
                      <a:gd name="connsiteY28" fmla="*/ 2265926 h 3965370"/>
                      <a:gd name="connsiteX29" fmla="*/ 0 w 5170415"/>
                      <a:gd name="connsiteY29" fmla="*/ 1659791 h 3965370"/>
                      <a:gd name="connsiteX30" fmla="*/ 0 w 5170415"/>
                      <a:gd name="connsiteY30" fmla="*/ 1212270 h 3965370"/>
                      <a:gd name="connsiteX31" fmla="*/ 0 w 5170415"/>
                      <a:gd name="connsiteY31" fmla="*/ 606135 h 3965370"/>
                      <a:gd name="connsiteX32" fmla="*/ 0 w 5170415"/>
                      <a:gd name="connsiteY32" fmla="*/ 0 h 396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70415" h="3965370" fill="none" extrusionOk="0">
                        <a:moveTo>
                          <a:pt x="0" y="0"/>
                        </a:moveTo>
                        <a:cubicBezTo>
                          <a:pt x="217320" y="-42168"/>
                          <a:pt x="442506" y="41200"/>
                          <a:pt x="626195" y="0"/>
                        </a:cubicBezTo>
                        <a:cubicBezTo>
                          <a:pt x="809884" y="-41200"/>
                          <a:pt x="1039839" y="45321"/>
                          <a:pt x="1200685" y="0"/>
                        </a:cubicBezTo>
                        <a:cubicBezTo>
                          <a:pt x="1361531" y="-45321"/>
                          <a:pt x="1510729" y="48332"/>
                          <a:pt x="1620063" y="0"/>
                        </a:cubicBezTo>
                        <a:cubicBezTo>
                          <a:pt x="1729397" y="-48332"/>
                          <a:pt x="1870561" y="11321"/>
                          <a:pt x="2039441" y="0"/>
                        </a:cubicBezTo>
                        <a:cubicBezTo>
                          <a:pt x="2208321" y="-11321"/>
                          <a:pt x="2407100" y="66431"/>
                          <a:pt x="2717340" y="0"/>
                        </a:cubicBezTo>
                        <a:cubicBezTo>
                          <a:pt x="3027580" y="-66431"/>
                          <a:pt x="3128246" y="15263"/>
                          <a:pt x="3240127" y="0"/>
                        </a:cubicBezTo>
                        <a:cubicBezTo>
                          <a:pt x="3352008" y="-15263"/>
                          <a:pt x="3551959" y="44111"/>
                          <a:pt x="3659505" y="0"/>
                        </a:cubicBezTo>
                        <a:cubicBezTo>
                          <a:pt x="3767051" y="-44111"/>
                          <a:pt x="3988374" y="22743"/>
                          <a:pt x="4078883" y="0"/>
                        </a:cubicBezTo>
                        <a:cubicBezTo>
                          <a:pt x="4169392" y="-22743"/>
                          <a:pt x="4517600" y="36543"/>
                          <a:pt x="4653374" y="0"/>
                        </a:cubicBezTo>
                        <a:cubicBezTo>
                          <a:pt x="4789148" y="-36543"/>
                          <a:pt x="4914827" y="1424"/>
                          <a:pt x="5170415" y="0"/>
                        </a:cubicBezTo>
                        <a:cubicBezTo>
                          <a:pt x="5238056" y="293312"/>
                          <a:pt x="5127213" y="428944"/>
                          <a:pt x="5170415" y="645789"/>
                        </a:cubicBezTo>
                        <a:cubicBezTo>
                          <a:pt x="5213617" y="862634"/>
                          <a:pt x="5127085" y="988206"/>
                          <a:pt x="5170415" y="1093309"/>
                        </a:cubicBezTo>
                        <a:cubicBezTo>
                          <a:pt x="5213745" y="1198412"/>
                          <a:pt x="5160067" y="1542387"/>
                          <a:pt x="5170415" y="1659791"/>
                        </a:cubicBezTo>
                        <a:cubicBezTo>
                          <a:pt x="5180763" y="1777195"/>
                          <a:pt x="5138010" y="2174705"/>
                          <a:pt x="5170415" y="2305579"/>
                        </a:cubicBezTo>
                        <a:cubicBezTo>
                          <a:pt x="5202820" y="2436453"/>
                          <a:pt x="5113042" y="2764230"/>
                          <a:pt x="5170415" y="2951368"/>
                        </a:cubicBezTo>
                        <a:cubicBezTo>
                          <a:pt x="5227788" y="3138506"/>
                          <a:pt x="5098522" y="3500546"/>
                          <a:pt x="5170415" y="3965370"/>
                        </a:cubicBezTo>
                        <a:cubicBezTo>
                          <a:pt x="5021405" y="4023149"/>
                          <a:pt x="4783886" y="3930249"/>
                          <a:pt x="4595924" y="3965370"/>
                        </a:cubicBezTo>
                        <a:cubicBezTo>
                          <a:pt x="4407962" y="4000491"/>
                          <a:pt x="4313905" y="3959805"/>
                          <a:pt x="4176546" y="3965370"/>
                        </a:cubicBezTo>
                        <a:cubicBezTo>
                          <a:pt x="4039187" y="3970935"/>
                          <a:pt x="3881032" y="3947561"/>
                          <a:pt x="3653760" y="3965370"/>
                        </a:cubicBezTo>
                        <a:cubicBezTo>
                          <a:pt x="3426488" y="3983179"/>
                          <a:pt x="3168163" y="3902285"/>
                          <a:pt x="2975861" y="3965370"/>
                        </a:cubicBezTo>
                        <a:cubicBezTo>
                          <a:pt x="2783559" y="4028455"/>
                          <a:pt x="2618532" y="3934187"/>
                          <a:pt x="2401371" y="3965370"/>
                        </a:cubicBezTo>
                        <a:cubicBezTo>
                          <a:pt x="2184210" y="3996553"/>
                          <a:pt x="2163263" y="3941195"/>
                          <a:pt x="1981992" y="3965370"/>
                        </a:cubicBezTo>
                        <a:cubicBezTo>
                          <a:pt x="1800721" y="3989545"/>
                          <a:pt x="1505939" y="3954935"/>
                          <a:pt x="1355798" y="3965370"/>
                        </a:cubicBezTo>
                        <a:cubicBezTo>
                          <a:pt x="1205657" y="3975805"/>
                          <a:pt x="981788" y="3961392"/>
                          <a:pt x="677899" y="3965370"/>
                        </a:cubicBezTo>
                        <a:cubicBezTo>
                          <a:pt x="374010" y="3969348"/>
                          <a:pt x="239971" y="3930956"/>
                          <a:pt x="0" y="3965370"/>
                        </a:cubicBezTo>
                        <a:cubicBezTo>
                          <a:pt x="-42557" y="3815142"/>
                          <a:pt x="62468" y="3578317"/>
                          <a:pt x="0" y="3438542"/>
                        </a:cubicBezTo>
                        <a:cubicBezTo>
                          <a:pt x="-62468" y="3298767"/>
                          <a:pt x="24326" y="3037729"/>
                          <a:pt x="0" y="2911715"/>
                        </a:cubicBezTo>
                        <a:cubicBezTo>
                          <a:pt x="-24326" y="2785701"/>
                          <a:pt x="68817" y="2549031"/>
                          <a:pt x="0" y="2265926"/>
                        </a:cubicBezTo>
                        <a:cubicBezTo>
                          <a:pt x="-68817" y="1982821"/>
                          <a:pt x="28721" y="1863275"/>
                          <a:pt x="0" y="1659791"/>
                        </a:cubicBezTo>
                        <a:cubicBezTo>
                          <a:pt x="-28721" y="1456307"/>
                          <a:pt x="26827" y="1315092"/>
                          <a:pt x="0" y="1212270"/>
                        </a:cubicBezTo>
                        <a:cubicBezTo>
                          <a:pt x="-26827" y="1109448"/>
                          <a:pt x="62670" y="789540"/>
                          <a:pt x="0" y="606135"/>
                        </a:cubicBezTo>
                        <a:cubicBezTo>
                          <a:pt x="-62670" y="422731"/>
                          <a:pt x="58318" y="130412"/>
                          <a:pt x="0" y="0"/>
                        </a:cubicBezTo>
                        <a:close/>
                      </a:path>
                      <a:path w="5170415" h="3965370" stroke="0" extrusionOk="0">
                        <a:moveTo>
                          <a:pt x="0" y="0"/>
                        </a:moveTo>
                        <a:cubicBezTo>
                          <a:pt x="144375" y="-8976"/>
                          <a:pt x="303755" y="54547"/>
                          <a:pt x="522786" y="0"/>
                        </a:cubicBezTo>
                        <a:cubicBezTo>
                          <a:pt x="741817" y="-54547"/>
                          <a:pt x="905991" y="8665"/>
                          <a:pt x="1200685" y="0"/>
                        </a:cubicBezTo>
                        <a:cubicBezTo>
                          <a:pt x="1495379" y="-8665"/>
                          <a:pt x="1735121" y="15125"/>
                          <a:pt x="1878584" y="0"/>
                        </a:cubicBezTo>
                        <a:cubicBezTo>
                          <a:pt x="2022047" y="-15125"/>
                          <a:pt x="2184746" y="4009"/>
                          <a:pt x="2349666" y="0"/>
                        </a:cubicBezTo>
                        <a:cubicBezTo>
                          <a:pt x="2514586" y="-4009"/>
                          <a:pt x="2708516" y="28969"/>
                          <a:pt x="2820749" y="0"/>
                        </a:cubicBezTo>
                        <a:cubicBezTo>
                          <a:pt x="2932982" y="-28969"/>
                          <a:pt x="3338889" y="65530"/>
                          <a:pt x="3498647" y="0"/>
                        </a:cubicBezTo>
                        <a:cubicBezTo>
                          <a:pt x="3658405" y="-65530"/>
                          <a:pt x="3819176" y="44823"/>
                          <a:pt x="3918026" y="0"/>
                        </a:cubicBezTo>
                        <a:cubicBezTo>
                          <a:pt x="4016876" y="-44823"/>
                          <a:pt x="4360368" y="43811"/>
                          <a:pt x="4595924" y="0"/>
                        </a:cubicBezTo>
                        <a:cubicBezTo>
                          <a:pt x="4831480" y="-43811"/>
                          <a:pt x="5014988" y="38141"/>
                          <a:pt x="5170415" y="0"/>
                        </a:cubicBezTo>
                        <a:cubicBezTo>
                          <a:pt x="5193480" y="190007"/>
                          <a:pt x="5145695" y="410339"/>
                          <a:pt x="5170415" y="645789"/>
                        </a:cubicBezTo>
                        <a:cubicBezTo>
                          <a:pt x="5195135" y="881239"/>
                          <a:pt x="5115942" y="1060425"/>
                          <a:pt x="5170415" y="1251924"/>
                        </a:cubicBezTo>
                        <a:cubicBezTo>
                          <a:pt x="5224888" y="1443423"/>
                          <a:pt x="5132893" y="1598547"/>
                          <a:pt x="5170415" y="1699444"/>
                        </a:cubicBezTo>
                        <a:cubicBezTo>
                          <a:pt x="5207937" y="1800341"/>
                          <a:pt x="5160767" y="2063176"/>
                          <a:pt x="5170415" y="2186618"/>
                        </a:cubicBezTo>
                        <a:cubicBezTo>
                          <a:pt x="5180063" y="2310060"/>
                          <a:pt x="5163138" y="2548506"/>
                          <a:pt x="5170415" y="2753100"/>
                        </a:cubicBezTo>
                        <a:cubicBezTo>
                          <a:pt x="5177692" y="2957694"/>
                          <a:pt x="5104551" y="3115864"/>
                          <a:pt x="5170415" y="3398889"/>
                        </a:cubicBezTo>
                        <a:cubicBezTo>
                          <a:pt x="5236279" y="3681914"/>
                          <a:pt x="5119641" y="3738821"/>
                          <a:pt x="5170415" y="3965370"/>
                        </a:cubicBezTo>
                        <a:cubicBezTo>
                          <a:pt x="4962006" y="3986325"/>
                          <a:pt x="4826749" y="3965089"/>
                          <a:pt x="4699333" y="3965370"/>
                        </a:cubicBezTo>
                        <a:cubicBezTo>
                          <a:pt x="4571917" y="3965651"/>
                          <a:pt x="4328193" y="3895162"/>
                          <a:pt x="4021434" y="3965370"/>
                        </a:cubicBezTo>
                        <a:cubicBezTo>
                          <a:pt x="3714675" y="4035578"/>
                          <a:pt x="3539430" y="3964105"/>
                          <a:pt x="3343535" y="3965370"/>
                        </a:cubicBezTo>
                        <a:cubicBezTo>
                          <a:pt x="3147640" y="3966635"/>
                          <a:pt x="3031522" y="3937573"/>
                          <a:pt x="2924157" y="3965370"/>
                        </a:cubicBezTo>
                        <a:cubicBezTo>
                          <a:pt x="2816792" y="3993167"/>
                          <a:pt x="2521424" y="3939388"/>
                          <a:pt x="2349666" y="3965370"/>
                        </a:cubicBezTo>
                        <a:cubicBezTo>
                          <a:pt x="2177908" y="3991352"/>
                          <a:pt x="1982206" y="3914050"/>
                          <a:pt x="1826880" y="3965370"/>
                        </a:cubicBezTo>
                        <a:cubicBezTo>
                          <a:pt x="1671554" y="4016690"/>
                          <a:pt x="1588680" y="3937950"/>
                          <a:pt x="1355798" y="3965370"/>
                        </a:cubicBezTo>
                        <a:cubicBezTo>
                          <a:pt x="1122916" y="3992790"/>
                          <a:pt x="1028846" y="3938935"/>
                          <a:pt x="833011" y="3965370"/>
                        </a:cubicBezTo>
                        <a:cubicBezTo>
                          <a:pt x="637176" y="3991805"/>
                          <a:pt x="242908" y="3936561"/>
                          <a:pt x="0" y="3965370"/>
                        </a:cubicBezTo>
                        <a:cubicBezTo>
                          <a:pt x="-27766" y="3716812"/>
                          <a:pt x="44402" y="3612231"/>
                          <a:pt x="0" y="3398889"/>
                        </a:cubicBezTo>
                        <a:cubicBezTo>
                          <a:pt x="-44402" y="3185547"/>
                          <a:pt x="3279" y="2965171"/>
                          <a:pt x="0" y="2753100"/>
                        </a:cubicBezTo>
                        <a:cubicBezTo>
                          <a:pt x="-3279" y="2541029"/>
                          <a:pt x="43948" y="2317993"/>
                          <a:pt x="0" y="2146965"/>
                        </a:cubicBezTo>
                        <a:cubicBezTo>
                          <a:pt x="-43948" y="1975938"/>
                          <a:pt x="42953" y="1889357"/>
                          <a:pt x="0" y="1699444"/>
                        </a:cubicBezTo>
                        <a:cubicBezTo>
                          <a:pt x="-42953" y="1509531"/>
                          <a:pt x="48044" y="1298052"/>
                          <a:pt x="0" y="1132963"/>
                        </a:cubicBezTo>
                        <a:cubicBezTo>
                          <a:pt x="-48044" y="967874"/>
                          <a:pt x="46182" y="844228"/>
                          <a:pt x="0" y="566481"/>
                        </a:cubicBezTo>
                        <a:cubicBezTo>
                          <a:pt x="-46182" y="288734"/>
                          <a:pt x="58974" y="242365"/>
                          <a:pt x="0" y="0"/>
                        </a:cubicBezTo>
                        <a:close/>
                      </a:path>
                    </a:pathLst>
                  </a:custGeom>
                  <ask:type>
                    <ask:lineSketchNone/>
                  </ask:type>
                </ask:lineSketchStyleProps>
              </a:ext>
            </a:extLs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7F937E1D-688A-4E70-B02E-F8002FD539EB}"/>
              </a:ext>
            </a:extLst>
          </p:cNvPr>
          <p:cNvSpPr/>
          <p:nvPr/>
        </p:nvSpPr>
        <p:spPr>
          <a:xfrm>
            <a:off x="649670" y="1983637"/>
            <a:ext cx="5170415" cy="3965370"/>
          </a:xfrm>
          <a:prstGeom prst="rect">
            <a:avLst/>
          </a:prstGeom>
          <a:solidFill>
            <a:schemeClr val="tx2">
              <a:lumMod val="50000"/>
            </a:schemeClr>
          </a:solidFill>
          <a:ln w="28575">
            <a:solidFill>
              <a:schemeClr val="bg1">
                <a:lumMod val="95000"/>
              </a:schemeClr>
            </a:solidFill>
            <a:extLst>
              <a:ext uri="{C807C97D-BFC1-408E-A445-0C87EB9F89A2}">
                <ask:lineSketchStyleProps xmlns:ask="http://schemas.microsoft.com/office/drawing/2018/sketchyshapes" sd="1218447764">
                  <a:custGeom>
                    <a:avLst/>
                    <a:gdLst>
                      <a:gd name="connsiteX0" fmla="*/ 0 w 5170415"/>
                      <a:gd name="connsiteY0" fmla="*/ 0 h 3965370"/>
                      <a:gd name="connsiteX1" fmla="*/ 626195 w 5170415"/>
                      <a:gd name="connsiteY1" fmla="*/ 0 h 3965370"/>
                      <a:gd name="connsiteX2" fmla="*/ 1200685 w 5170415"/>
                      <a:gd name="connsiteY2" fmla="*/ 0 h 3965370"/>
                      <a:gd name="connsiteX3" fmla="*/ 1620063 w 5170415"/>
                      <a:gd name="connsiteY3" fmla="*/ 0 h 3965370"/>
                      <a:gd name="connsiteX4" fmla="*/ 2039441 w 5170415"/>
                      <a:gd name="connsiteY4" fmla="*/ 0 h 3965370"/>
                      <a:gd name="connsiteX5" fmla="*/ 2717340 w 5170415"/>
                      <a:gd name="connsiteY5" fmla="*/ 0 h 3965370"/>
                      <a:gd name="connsiteX6" fmla="*/ 3240127 w 5170415"/>
                      <a:gd name="connsiteY6" fmla="*/ 0 h 3965370"/>
                      <a:gd name="connsiteX7" fmla="*/ 3659505 w 5170415"/>
                      <a:gd name="connsiteY7" fmla="*/ 0 h 3965370"/>
                      <a:gd name="connsiteX8" fmla="*/ 4078883 w 5170415"/>
                      <a:gd name="connsiteY8" fmla="*/ 0 h 3965370"/>
                      <a:gd name="connsiteX9" fmla="*/ 4653374 w 5170415"/>
                      <a:gd name="connsiteY9" fmla="*/ 0 h 3965370"/>
                      <a:gd name="connsiteX10" fmla="*/ 5170415 w 5170415"/>
                      <a:gd name="connsiteY10" fmla="*/ 0 h 3965370"/>
                      <a:gd name="connsiteX11" fmla="*/ 5170415 w 5170415"/>
                      <a:gd name="connsiteY11" fmla="*/ 645789 h 3965370"/>
                      <a:gd name="connsiteX12" fmla="*/ 5170415 w 5170415"/>
                      <a:gd name="connsiteY12" fmla="*/ 1093309 h 3965370"/>
                      <a:gd name="connsiteX13" fmla="*/ 5170415 w 5170415"/>
                      <a:gd name="connsiteY13" fmla="*/ 1659791 h 3965370"/>
                      <a:gd name="connsiteX14" fmla="*/ 5170415 w 5170415"/>
                      <a:gd name="connsiteY14" fmla="*/ 2305579 h 3965370"/>
                      <a:gd name="connsiteX15" fmla="*/ 5170415 w 5170415"/>
                      <a:gd name="connsiteY15" fmla="*/ 2951368 h 3965370"/>
                      <a:gd name="connsiteX16" fmla="*/ 5170415 w 5170415"/>
                      <a:gd name="connsiteY16" fmla="*/ 3965370 h 3965370"/>
                      <a:gd name="connsiteX17" fmla="*/ 4595924 w 5170415"/>
                      <a:gd name="connsiteY17" fmla="*/ 3965370 h 3965370"/>
                      <a:gd name="connsiteX18" fmla="*/ 4176546 w 5170415"/>
                      <a:gd name="connsiteY18" fmla="*/ 3965370 h 3965370"/>
                      <a:gd name="connsiteX19" fmla="*/ 3653760 w 5170415"/>
                      <a:gd name="connsiteY19" fmla="*/ 3965370 h 3965370"/>
                      <a:gd name="connsiteX20" fmla="*/ 2975861 w 5170415"/>
                      <a:gd name="connsiteY20" fmla="*/ 3965370 h 3965370"/>
                      <a:gd name="connsiteX21" fmla="*/ 2401371 w 5170415"/>
                      <a:gd name="connsiteY21" fmla="*/ 3965370 h 3965370"/>
                      <a:gd name="connsiteX22" fmla="*/ 1981992 w 5170415"/>
                      <a:gd name="connsiteY22" fmla="*/ 3965370 h 3965370"/>
                      <a:gd name="connsiteX23" fmla="*/ 1355798 w 5170415"/>
                      <a:gd name="connsiteY23" fmla="*/ 3965370 h 3965370"/>
                      <a:gd name="connsiteX24" fmla="*/ 677899 w 5170415"/>
                      <a:gd name="connsiteY24" fmla="*/ 3965370 h 3965370"/>
                      <a:gd name="connsiteX25" fmla="*/ 0 w 5170415"/>
                      <a:gd name="connsiteY25" fmla="*/ 3965370 h 3965370"/>
                      <a:gd name="connsiteX26" fmla="*/ 0 w 5170415"/>
                      <a:gd name="connsiteY26" fmla="*/ 3438542 h 3965370"/>
                      <a:gd name="connsiteX27" fmla="*/ 0 w 5170415"/>
                      <a:gd name="connsiteY27" fmla="*/ 2911715 h 3965370"/>
                      <a:gd name="connsiteX28" fmla="*/ 0 w 5170415"/>
                      <a:gd name="connsiteY28" fmla="*/ 2265926 h 3965370"/>
                      <a:gd name="connsiteX29" fmla="*/ 0 w 5170415"/>
                      <a:gd name="connsiteY29" fmla="*/ 1659791 h 3965370"/>
                      <a:gd name="connsiteX30" fmla="*/ 0 w 5170415"/>
                      <a:gd name="connsiteY30" fmla="*/ 1212270 h 3965370"/>
                      <a:gd name="connsiteX31" fmla="*/ 0 w 5170415"/>
                      <a:gd name="connsiteY31" fmla="*/ 606135 h 3965370"/>
                      <a:gd name="connsiteX32" fmla="*/ 0 w 5170415"/>
                      <a:gd name="connsiteY32" fmla="*/ 0 h 396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70415" h="3965370" fill="none" extrusionOk="0">
                        <a:moveTo>
                          <a:pt x="0" y="0"/>
                        </a:moveTo>
                        <a:cubicBezTo>
                          <a:pt x="217320" y="-42168"/>
                          <a:pt x="442506" y="41200"/>
                          <a:pt x="626195" y="0"/>
                        </a:cubicBezTo>
                        <a:cubicBezTo>
                          <a:pt x="809884" y="-41200"/>
                          <a:pt x="1039839" y="45321"/>
                          <a:pt x="1200685" y="0"/>
                        </a:cubicBezTo>
                        <a:cubicBezTo>
                          <a:pt x="1361531" y="-45321"/>
                          <a:pt x="1510729" y="48332"/>
                          <a:pt x="1620063" y="0"/>
                        </a:cubicBezTo>
                        <a:cubicBezTo>
                          <a:pt x="1729397" y="-48332"/>
                          <a:pt x="1870561" y="11321"/>
                          <a:pt x="2039441" y="0"/>
                        </a:cubicBezTo>
                        <a:cubicBezTo>
                          <a:pt x="2208321" y="-11321"/>
                          <a:pt x="2407100" y="66431"/>
                          <a:pt x="2717340" y="0"/>
                        </a:cubicBezTo>
                        <a:cubicBezTo>
                          <a:pt x="3027580" y="-66431"/>
                          <a:pt x="3128246" y="15263"/>
                          <a:pt x="3240127" y="0"/>
                        </a:cubicBezTo>
                        <a:cubicBezTo>
                          <a:pt x="3352008" y="-15263"/>
                          <a:pt x="3551959" y="44111"/>
                          <a:pt x="3659505" y="0"/>
                        </a:cubicBezTo>
                        <a:cubicBezTo>
                          <a:pt x="3767051" y="-44111"/>
                          <a:pt x="3988374" y="22743"/>
                          <a:pt x="4078883" y="0"/>
                        </a:cubicBezTo>
                        <a:cubicBezTo>
                          <a:pt x="4169392" y="-22743"/>
                          <a:pt x="4517600" y="36543"/>
                          <a:pt x="4653374" y="0"/>
                        </a:cubicBezTo>
                        <a:cubicBezTo>
                          <a:pt x="4789148" y="-36543"/>
                          <a:pt x="4914827" y="1424"/>
                          <a:pt x="5170415" y="0"/>
                        </a:cubicBezTo>
                        <a:cubicBezTo>
                          <a:pt x="5238056" y="293312"/>
                          <a:pt x="5127213" y="428944"/>
                          <a:pt x="5170415" y="645789"/>
                        </a:cubicBezTo>
                        <a:cubicBezTo>
                          <a:pt x="5213617" y="862634"/>
                          <a:pt x="5127085" y="988206"/>
                          <a:pt x="5170415" y="1093309"/>
                        </a:cubicBezTo>
                        <a:cubicBezTo>
                          <a:pt x="5213745" y="1198412"/>
                          <a:pt x="5160067" y="1542387"/>
                          <a:pt x="5170415" y="1659791"/>
                        </a:cubicBezTo>
                        <a:cubicBezTo>
                          <a:pt x="5180763" y="1777195"/>
                          <a:pt x="5138010" y="2174705"/>
                          <a:pt x="5170415" y="2305579"/>
                        </a:cubicBezTo>
                        <a:cubicBezTo>
                          <a:pt x="5202820" y="2436453"/>
                          <a:pt x="5113042" y="2764230"/>
                          <a:pt x="5170415" y="2951368"/>
                        </a:cubicBezTo>
                        <a:cubicBezTo>
                          <a:pt x="5227788" y="3138506"/>
                          <a:pt x="5098522" y="3500546"/>
                          <a:pt x="5170415" y="3965370"/>
                        </a:cubicBezTo>
                        <a:cubicBezTo>
                          <a:pt x="5021405" y="4023149"/>
                          <a:pt x="4783886" y="3930249"/>
                          <a:pt x="4595924" y="3965370"/>
                        </a:cubicBezTo>
                        <a:cubicBezTo>
                          <a:pt x="4407962" y="4000491"/>
                          <a:pt x="4313905" y="3959805"/>
                          <a:pt x="4176546" y="3965370"/>
                        </a:cubicBezTo>
                        <a:cubicBezTo>
                          <a:pt x="4039187" y="3970935"/>
                          <a:pt x="3881032" y="3947561"/>
                          <a:pt x="3653760" y="3965370"/>
                        </a:cubicBezTo>
                        <a:cubicBezTo>
                          <a:pt x="3426488" y="3983179"/>
                          <a:pt x="3168163" y="3902285"/>
                          <a:pt x="2975861" y="3965370"/>
                        </a:cubicBezTo>
                        <a:cubicBezTo>
                          <a:pt x="2783559" y="4028455"/>
                          <a:pt x="2618532" y="3934187"/>
                          <a:pt x="2401371" y="3965370"/>
                        </a:cubicBezTo>
                        <a:cubicBezTo>
                          <a:pt x="2184210" y="3996553"/>
                          <a:pt x="2163263" y="3941195"/>
                          <a:pt x="1981992" y="3965370"/>
                        </a:cubicBezTo>
                        <a:cubicBezTo>
                          <a:pt x="1800721" y="3989545"/>
                          <a:pt x="1505939" y="3954935"/>
                          <a:pt x="1355798" y="3965370"/>
                        </a:cubicBezTo>
                        <a:cubicBezTo>
                          <a:pt x="1205657" y="3975805"/>
                          <a:pt x="981788" y="3961392"/>
                          <a:pt x="677899" y="3965370"/>
                        </a:cubicBezTo>
                        <a:cubicBezTo>
                          <a:pt x="374010" y="3969348"/>
                          <a:pt x="239971" y="3930956"/>
                          <a:pt x="0" y="3965370"/>
                        </a:cubicBezTo>
                        <a:cubicBezTo>
                          <a:pt x="-42557" y="3815142"/>
                          <a:pt x="62468" y="3578317"/>
                          <a:pt x="0" y="3438542"/>
                        </a:cubicBezTo>
                        <a:cubicBezTo>
                          <a:pt x="-62468" y="3298767"/>
                          <a:pt x="24326" y="3037729"/>
                          <a:pt x="0" y="2911715"/>
                        </a:cubicBezTo>
                        <a:cubicBezTo>
                          <a:pt x="-24326" y="2785701"/>
                          <a:pt x="68817" y="2549031"/>
                          <a:pt x="0" y="2265926"/>
                        </a:cubicBezTo>
                        <a:cubicBezTo>
                          <a:pt x="-68817" y="1982821"/>
                          <a:pt x="28721" y="1863275"/>
                          <a:pt x="0" y="1659791"/>
                        </a:cubicBezTo>
                        <a:cubicBezTo>
                          <a:pt x="-28721" y="1456307"/>
                          <a:pt x="26827" y="1315092"/>
                          <a:pt x="0" y="1212270"/>
                        </a:cubicBezTo>
                        <a:cubicBezTo>
                          <a:pt x="-26827" y="1109448"/>
                          <a:pt x="62670" y="789540"/>
                          <a:pt x="0" y="606135"/>
                        </a:cubicBezTo>
                        <a:cubicBezTo>
                          <a:pt x="-62670" y="422731"/>
                          <a:pt x="58318" y="130412"/>
                          <a:pt x="0" y="0"/>
                        </a:cubicBezTo>
                        <a:close/>
                      </a:path>
                      <a:path w="5170415" h="3965370" stroke="0" extrusionOk="0">
                        <a:moveTo>
                          <a:pt x="0" y="0"/>
                        </a:moveTo>
                        <a:cubicBezTo>
                          <a:pt x="144375" y="-8976"/>
                          <a:pt x="303755" y="54547"/>
                          <a:pt x="522786" y="0"/>
                        </a:cubicBezTo>
                        <a:cubicBezTo>
                          <a:pt x="741817" y="-54547"/>
                          <a:pt x="905991" y="8665"/>
                          <a:pt x="1200685" y="0"/>
                        </a:cubicBezTo>
                        <a:cubicBezTo>
                          <a:pt x="1495379" y="-8665"/>
                          <a:pt x="1735121" y="15125"/>
                          <a:pt x="1878584" y="0"/>
                        </a:cubicBezTo>
                        <a:cubicBezTo>
                          <a:pt x="2022047" y="-15125"/>
                          <a:pt x="2184746" y="4009"/>
                          <a:pt x="2349666" y="0"/>
                        </a:cubicBezTo>
                        <a:cubicBezTo>
                          <a:pt x="2514586" y="-4009"/>
                          <a:pt x="2708516" y="28969"/>
                          <a:pt x="2820749" y="0"/>
                        </a:cubicBezTo>
                        <a:cubicBezTo>
                          <a:pt x="2932982" y="-28969"/>
                          <a:pt x="3338889" y="65530"/>
                          <a:pt x="3498647" y="0"/>
                        </a:cubicBezTo>
                        <a:cubicBezTo>
                          <a:pt x="3658405" y="-65530"/>
                          <a:pt x="3819176" y="44823"/>
                          <a:pt x="3918026" y="0"/>
                        </a:cubicBezTo>
                        <a:cubicBezTo>
                          <a:pt x="4016876" y="-44823"/>
                          <a:pt x="4360368" y="43811"/>
                          <a:pt x="4595924" y="0"/>
                        </a:cubicBezTo>
                        <a:cubicBezTo>
                          <a:pt x="4831480" y="-43811"/>
                          <a:pt x="5014988" y="38141"/>
                          <a:pt x="5170415" y="0"/>
                        </a:cubicBezTo>
                        <a:cubicBezTo>
                          <a:pt x="5193480" y="190007"/>
                          <a:pt x="5145695" y="410339"/>
                          <a:pt x="5170415" y="645789"/>
                        </a:cubicBezTo>
                        <a:cubicBezTo>
                          <a:pt x="5195135" y="881239"/>
                          <a:pt x="5115942" y="1060425"/>
                          <a:pt x="5170415" y="1251924"/>
                        </a:cubicBezTo>
                        <a:cubicBezTo>
                          <a:pt x="5224888" y="1443423"/>
                          <a:pt x="5132893" y="1598547"/>
                          <a:pt x="5170415" y="1699444"/>
                        </a:cubicBezTo>
                        <a:cubicBezTo>
                          <a:pt x="5207937" y="1800341"/>
                          <a:pt x="5160767" y="2063176"/>
                          <a:pt x="5170415" y="2186618"/>
                        </a:cubicBezTo>
                        <a:cubicBezTo>
                          <a:pt x="5180063" y="2310060"/>
                          <a:pt x="5163138" y="2548506"/>
                          <a:pt x="5170415" y="2753100"/>
                        </a:cubicBezTo>
                        <a:cubicBezTo>
                          <a:pt x="5177692" y="2957694"/>
                          <a:pt x="5104551" y="3115864"/>
                          <a:pt x="5170415" y="3398889"/>
                        </a:cubicBezTo>
                        <a:cubicBezTo>
                          <a:pt x="5236279" y="3681914"/>
                          <a:pt x="5119641" y="3738821"/>
                          <a:pt x="5170415" y="3965370"/>
                        </a:cubicBezTo>
                        <a:cubicBezTo>
                          <a:pt x="4962006" y="3986325"/>
                          <a:pt x="4826749" y="3965089"/>
                          <a:pt x="4699333" y="3965370"/>
                        </a:cubicBezTo>
                        <a:cubicBezTo>
                          <a:pt x="4571917" y="3965651"/>
                          <a:pt x="4328193" y="3895162"/>
                          <a:pt x="4021434" y="3965370"/>
                        </a:cubicBezTo>
                        <a:cubicBezTo>
                          <a:pt x="3714675" y="4035578"/>
                          <a:pt x="3539430" y="3964105"/>
                          <a:pt x="3343535" y="3965370"/>
                        </a:cubicBezTo>
                        <a:cubicBezTo>
                          <a:pt x="3147640" y="3966635"/>
                          <a:pt x="3031522" y="3937573"/>
                          <a:pt x="2924157" y="3965370"/>
                        </a:cubicBezTo>
                        <a:cubicBezTo>
                          <a:pt x="2816792" y="3993167"/>
                          <a:pt x="2521424" y="3939388"/>
                          <a:pt x="2349666" y="3965370"/>
                        </a:cubicBezTo>
                        <a:cubicBezTo>
                          <a:pt x="2177908" y="3991352"/>
                          <a:pt x="1982206" y="3914050"/>
                          <a:pt x="1826880" y="3965370"/>
                        </a:cubicBezTo>
                        <a:cubicBezTo>
                          <a:pt x="1671554" y="4016690"/>
                          <a:pt x="1588680" y="3937950"/>
                          <a:pt x="1355798" y="3965370"/>
                        </a:cubicBezTo>
                        <a:cubicBezTo>
                          <a:pt x="1122916" y="3992790"/>
                          <a:pt x="1028846" y="3938935"/>
                          <a:pt x="833011" y="3965370"/>
                        </a:cubicBezTo>
                        <a:cubicBezTo>
                          <a:pt x="637176" y="3991805"/>
                          <a:pt x="242908" y="3936561"/>
                          <a:pt x="0" y="3965370"/>
                        </a:cubicBezTo>
                        <a:cubicBezTo>
                          <a:pt x="-27766" y="3716812"/>
                          <a:pt x="44402" y="3612231"/>
                          <a:pt x="0" y="3398889"/>
                        </a:cubicBezTo>
                        <a:cubicBezTo>
                          <a:pt x="-44402" y="3185547"/>
                          <a:pt x="3279" y="2965171"/>
                          <a:pt x="0" y="2753100"/>
                        </a:cubicBezTo>
                        <a:cubicBezTo>
                          <a:pt x="-3279" y="2541029"/>
                          <a:pt x="43948" y="2317993"/>
                          <a:pt x="0" y="2146965"/>
                        </a:cubicBezTo>
                        <a:cubicBezTo>
                          <a:pt x="-43948" y="1975938"/>
                          <a:pt x="42953" y="1889357"/>
                          <a:pt x="0" y="1699444"/>
                        </a:cubicBezTo>
                        <a:cubicBezTo>
                          <a:pt x="-42953" y="1509531"/>
                          <a:pt x="48044" y="1298052"/>
                          <a:pt x="0" y="1132963"/>
                        </a:cubicBezTo>
                        <a:cubicBezTo>
                          <a:pt x="-48044" y="967874"/>
                          <a:pt x="46182" y="844228"/>
                          <a:pt x="0" y="566481"/>
                        </a:cubicBezTo>
                        <a:cubicBezTo>
                          <a:pt x="-46182" y="288734"/>
                          <a:pt x="58974" y="242365"/>
                          <a:pt x="0" y="0"/>
                        </a:cubicBezTo>
                        <a:close/>
                      </a:path>
                    </a:pathLst>
                  </a:custGeom>
                  <ask:type>
                    <ask:lineSketchNone/>
                  </ask:type>
                </ask:lineSketchStyleProps>
              </a:ext>
            </a:extLs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D62527D-169F-4884-A4DB-BE3CBAEF2504}"/>
              </a:ext>
            </a:extLst>
          </p:cNvPr>
          <p:cNvSpPr>
            <a:spLocks noGrp="1"/>
          </p:cNvSpPr>
          <p:nvPr>
            <p:ph type="title"/>
          </p:nvPr>
        </p:nvSpPr>
        <p:spPr>
          <a:xfrm>
            <a:off x="609600" y="274639"/>
            <a:ext cx="10972800" cy="1077218"/>
          </a:xfrm>
        </p:spPr>
        <p:txBody>
          <a:bodyPr vert="horz"/>
          <a:lstStyle/>
          <a:p>
            <a:r>
              <a:rPr lang="nb-NO" sz="3200"/>
              <a:t>Vi har laget «brukere» som viser hvordan hverdagen blir for ansatte ved NTNU etter 01.01.23</a:t>
            </a:r>
          </a:p>
        </p:txBody>
      </p:sp>
      <p:pic>
        <p:nvPicPr>
          <p:cNvPr id="20" name="Grafikk 8" descr="Bearded man in a robe">
            <a:extLst>
              <a:ext uri="{FF2B5EF4-FFF2-40B4-BE49-F238E27FC236}">
                <a16:creationId xmlns:a16="http://schemas.microsoft.com/office/drawing/2014/main" id="{ED629625-7058-4D27-9E04-373D5A9917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4947" y="4150199"/>
            <a:ext cx="850231" cy="1068861"/>
          </a:xfrm>
          <a:prstGeom prst="rect">
            <a:avLst/>
          </a:prstGeom>
        </p:spPr>
      </p:pic>
      <p:sp>
        <p:nvSpPr>
          <p:cNvPr id="21" name="TextBox 20">
            <a:extLst>
              <a:ext uri="{FF2B5EF4-FFF2-40B4-BE49-F238E27FC236}">
                <a16:creationId xmlns:a16="http://schemas.microsoft.com/office/drawing/2014/main" id="{0FE31471-BE15-4F9D-9443-B4E27D0DCD9C}"/>
              </a:ext>
            </a:extLst>
          </p:cNvPr>
          <p:cNvSpPr txBox="1"/>
          <p:nvPr/>
        </p:nvSpPr>
        <p:spPr>
          <a:xfrm>
            <a:off x="603238" y="5346475"/>
            <a:ext cx="16136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Kristian Kontorsjef</a:t>
            </a:r>
          </a:p>
        </p:txBody>
      </p:sp>
      <p:pic>
        <p:nvPicPr>
          <p:cNvPr id="26" name="Grafikk 7" descr="Man with facial hair">
            <a:extLst>
              <a:ext uri="{FF2B5EF4-FFF2-40B4-BE49-F238E27FC236}">
                <a16:creationId xmlns:a16="http://schemas.microsoft.com/office/drawing/2014/main" id="{39FD5737-AEF6-4418-AFB3-134D007A55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49776" y="4233562"/>
            <a:ext cx="735902" cy="997200"/>
          </a:xfrm>
          <a:prstGeom prst="rect">
            <a:avLst/>
          </a:prstGeom>
        </p:spPr>
      </p:pic>
      <p:sp>
        <p:nvSpPr>
          <p:cNvPr id="27" name="TextBox 26">
            <a:extLst>
              <a:ext uri="{FF2B5EF4-FFF2-40B4-BE49-F238E27FC236}">
                <a16:creationId xmlns:a16="http://schemas.microsoft.com/office/drawing/2014/main" id="{0E48B1C0-2FCC-404A-8AC5-230EF62F0EBD}"/>
              </a:ext>
            </a:extLst>
          </p:cNvPr>
          <p:cNvSpPr txBox="1"/>
          <p:nvPr/>
        </p:nvSpPr>
        <p:spPr>
          <a:xfrm>
            <a:off x="2551961" y="5219060"/>
            <a:ext cx="13809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Per Prosjektøkonom</a:t>
            </a:r>
          </a:p>
        </p:txBody>
      </p:sp>
      <p:pic>
        <p:nvPicPr>
          <p:cNvPr id="29" name="Graphic 28" descr="Man in business attire">
            <a:extLst>
              <a:ext uri="{FF2B5EF4-FFF2-40B4-BE49-F238E27FC236}">
                <a16:creationId xmlns:a16="http://schemas.microsoft.com/office/drawing/2014/main" id="{D67D839E-FC05-495F-8278-C3951DAA80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1816" y="4175565"/>
            <a:ext cx="720971" cy="973574"/>
          </a:xfrm>
          <a:prstGeom prst="rect">
            <a:avLst/>
          </a:prstGeom>
        </p:spPr>
      </p:pic>
      <p:sp>
        <p:nvSpPr>
          <p:cNvPr id="30" name="TextBox 29">
            <a:extLst>
              <a:ext uri="{FF2B5EF4-FFF2-40B4-BE49-F238E27FC236}">
                <a16:creationId xmlns:a16="http://schemas.microsoft.com/office/drawing/2014/main" id="{322E548E-2004-453A-A985-B8135ED72185}"/>
              </a:ext>
            </a:extLst>
          </p:cNvPr>
          <p:cNvSpPr txBox="1"/>
          <p:nvPr/>
        </p:nvSpPr>
        <p:spPr>
          <a:xfrm>
            <a:off x="4260328" y="5382896"/>
            <a:ext cx="12647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Ivar Innkjøper</a:t>
            </a:r>
          </a:p>
        </p:txBody>
      </p:sp>
      <p:sp>
        <p:nvSpPr>
          <p:cNvPr id="39" name="Rectangle 38">
            <a:extLst>
              <a:ext uri="{FF2B5EF4-FFF2-40B4-BE49-F238E27FC236}">
                <a16:creationId xmlns:a16="http://schemas.microsoft.com/office/drawing/2014/main" id="{91B4B38F-BBE1-4C9A-817E-F7C9F3A701BE}"/>
              </a:ext>
            </a:extLst>
          </p:cNvPr>
          <p:cNvSpPr/>
          <p:nvPr/>
        </p:nvSpPr>
        <p:spPr>
          <a:xfrm>
            <a:off x="2139193" y="1679266"/>
            <a:ext cx="2157068" cy="628848"/>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Pakke 1</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41" name="Rectangle 40">
            <a:extLst>
              <a:ext uri="{FF2B5EF4-FFF2-40B4-BE49-F238E27FC236}">
                <a16:creationId xmlns:a16="http://schemas.microsoft.com/office/drawing/2014/main" id="{83AC2A6B-5B68-47E3-91A8-3B7B87B5B847}"/>
              </a:ext>
            </a:extLst>
          </p:cNvPr>
          <p:cNvSpPr/>
          <p:nvPr/>
        </p:nvSpPr>
        <p:spPr>
          <a:xfrm>
            <a:off x="7883308" y="1679266"/>
            <a:ext cx="2157068" cy="628848"/>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Pakke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0000"/>
                </a:solidFill>
                <a:effectLst/>
                <a:uLnTx/>
                <a:uFillTx/>
                <a:latin typeface="Arial" panose="020B0604020202020204"/>
                <a:ea typeface="+mn-ea"/>
                <a:cs typeface="+mn-cs"/>
              </a:rPr>
              <a:t>Under arbeid</a:t>
            </a:r>
          </a:p>
        </p:txBody>
      </p:sp>
      <p:sp>
        <p:nvSpPr>
          <p:cNvPr id="34" name="TextBox 33">
            <a:extLst>
              <a:ext uri="{FF2B5EF4-FFF2-40B4-BE49-F238E27FC236}">
                <a16:creationId xmlns:a16="http://schemas.microsoft.com/office/drawing/2014/main" id="{FFC4B18A-FF79-4B88-AB2C-DC6F83B8B04E}"/>
              </a:ext>
            </a:extLst>
          </p:cNvPr>
          <p:cNvSpPr txBox="1"/>
          <p:nvPr/>
        </p:nvSpPr>
        <p:spPr>
          <a:xfrm>
            <a:off x="6364137" y="3571045"/>
            <a:ext cx="14669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Fredrikke Fagrekvirent</a:t>
            </a:r>
          </a:p>
        </p:txBody>
      </p:sp>
      <p:pic>
        <p:nvPicPr>
          <p:cNvPr id="35" name="Graphic 34" descr="Man wearing a hoodie">
            <a:extLst>
              <a:ext uri="{FF2B5EF4-FFF2-40B4-BE49-F238E27FC236}">
                <a16:creationId xmlns:a16="http://schemas.microsoft.com/office/drawing/2014/main" id="{0B469840-9CE5-4C58-8D26-308B521CC6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21120" y="2593862"/>
            <a:ext cx="739681" cy="997200"/>
          </a:xfrm>
          <a:prstGeom prst="rect">
            <a:avLst/>
          </a:prstGeom>
        </p:spPr>
      </p:pic>
      <p:sp>
        <p:nvSpPr>
          <p:cNvPr id="40" name="TextBox 39">
            <a:extLst>
              <a:ext uri="{FF2B5EF4-FFF2-40B4-BE49-F238E27FC236}">
                <a16:creationId xmlns:a16="http://schemas.microsoft.com/office/drawing/2014/main" id="{411FD645-B22D-43EA-9E76-221F02BEC671}"/>
              </a:ext>
            </a:extLst>
          </p:cNvPr>
          <p:cNvSpPr txBox="1"/>
          <p:nvPr/>
        </p:nvSpPr>
        <p:spPr>
          <a:xfrm>
            <a:off x="8157461" y="3562645"/>
            <a:ext cx="14669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Carl Controller</a:t>
            </a:r>
          </a:p>
        </p:txBody>
      </p:sp>
      <p:sp>
        <p:nvSpPr>
          <p:cNvPr id="33" name="TextBox 32">
            <a:extLst>
              <a:ext uri="{FF2B5EF4-FFF2-40B4-BE49-F238E27FC236}">
                <a16:creationId xmlns:a16="http://schemas.microsoft.com/office/drawing/2014/main" id="{09A899F9-8B36-40FF-8F1D-24BD1C8FB9E0}"/>
              </a:ext>
            </a:extLst>
          </p:cNvPr>
          <p:cNvSpPr txBox="1"/>
          <p:nvPr/>
        </p:nvSpPr>
        <p:spPr>
          <a:xfrm>
            <a:off x="9926555" y="3570403"/>
            <a:ext cx="16106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Anton anskaffelsesrådgiver</a:t>
            </a:r>
          </a:p>
        </p:txBody>
      </p:sp>
      <p:sp>
        <p:nvSpPr>
          <p:cNvPr id="42" name="TextBox 41">
            <a:extLst>
              <a:ext uri="{FF2B5EF4-FFF2-40B4-BE49-F238E27FC236}">
                <a16:creationId xmlns:a16="http://schemas.microsoft.com/office/drawing/2014/main" id="{C8528305-3839-4591-87CC-36BC928D176E}"/>
              </a:ext>
            </a:extLst>
          </p:cNvPr>
          <p:cNvSpPr txBox="1"/>
          <p:nvPr/>
        </p:nvSpPr>
        <p:spPr>
          <a:xfrm>
            <a:off x="9986498" y="5169757"/>
            <a:ext cx="16106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Instituttleder</a:t>
            </a:r>
          </a:p>
        </p:txBody>
      </p:sp>
      <p:pic>
        <p:nvPicPr>
          <p:cNvPr id="47" name="Graphic 46" descr="Man in pirate attire">
            <a:extLst>
              <a:ext uri="{FF2B5EF4-FFF2-40B4-BE49-F238E27FC236}">
                <a16:creationId xmlns:a16="http://schemas.microsoft.com/office/drawing/2014/main" id="{097F9059-84B3-4BAA-8376-106114D5ED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98505" y="4143155"/>
            <a:ext cx="711485" cy="997200"/>
          </a:xfrm>
          <a:prstGeom prst="rect">
            <a:avLst/>
          </a:prstGeom>
        </p:spPr>
      </p:pic>
      <p:pic>
        <p:nvPicPr>
          <p:cNvPr id="48" name="Graphic 47" descr="Woman holding a laptop">
            <a:extLst>
              <a:ext uri="{FF2B5EF4-FFF2-40B4-BE49-F238E27FC236}">
                <a16:creationId xmlns:a16="http://schemas.microsoft.com/office/drawing/2014/main" id="{1DF0B565-72B4-46CA-AFB1-300D14ABA0B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26022" y="4124645"/>
            <a:ext cx="981454" cy="997200"/>
          </a:xfrm>
          <a:prstGeom prst="rect">
            <a:avLst/>
          </a:prstGeom>
        </p:spPr>
      </p:pic>
      <p:sp>
        <p:nvSpPr>
          <p:cNvPr id="49" name="TextBox 48">
            <a:extLst>
              <a:ext uri="{FF2B5EF4-FFF2-40B4-BE49-F238E27FC236}">
                <a16:creationId xmlns:a16="http://schemas.microsoft.com/office/drawing/2014/main" id="{64276E49-BDB9-4C59-93EF-917F616F743D}"/>
              </a:ext>
            </a:extLst>
          </p:cNvPr>
          <p:cNvSpPr txBox="1"/>
          <p:nvPr/>
        </p:nvSpPr>
        <p:spPr>
          <a:xfrm>
            <a:off x="6248927" y="5182833"/>
            <a:ext cx="16106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Patrik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Prosjektleder</a:t>
            </a:r>
          </a:p>
        </p:txBody>
      </p:sp>
      <p:grpSp>
        <p:nvGrpSpPr>
          <p:cNvPr id="3" name="Group 2">
            <a:extLst>
              <a:ext uri="{FF2B5EF4-FFF2-40B4-BE49-F238E27FC236}">
                <a16:creationId xmlns:a16="http://schemas.microsoft.com/office/drawing/2014/main" id="{6FF2471E-44CA-4B42-BDFB-B82A8CF9BBEC}"/>
              </a:ext>
            </a:extLst>
          </p:cNvPr>
          <p:cNvGrpSpPr/>
          <p:nvPr/>
        </p:nvGrpSpPr>
        <p:grpSpPr>
          <a:xfrm>
            <a:off x="1515944" y="2527285"/>
            <a:ext cx="1613650" cy="1541665"/>
            <a:chOff x="649670" y="2527285"/>
            <a:chExt cx="1613650" cy="1541665"/>
          </a:xfrm>
        </p:grpSpPr>
        <p:sp>
          <p:nvSpPr>
            <p:cNvPr id="17" name="TextBox 16">
              <a:extLst>
                <a:ext uri="{FF2B5EF4-FFF2-40B4-BE49-F238E27FC236}">
                  <a16:creationId xmlns:a16="http://schemas.microsoft.com/office/drawing/2014/main" id="{DC4BAF52-BA3D-44E4-9207-2C5CB8288E03}"/>
                </a:ext>
              </a:extLst>
            </p:cNvPr>
            <p:cNvSpPr txBox="1"/>
            <p:nvPr/>
          </p:nvSpPr>
          <p:spPr>
            <a:xfrm>
              <a:off x="649670" y="3607285"/>
              <a:ext cx="16136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Viktoria Vitenskapelig ansatt</a:t>
              </a:r>
            </a:p>
          </p:txBody>
        </p:sp>
        <p:pic>
          <p:nvPicPr>
            <p:cNvPr id="50" name="Graphic 49" descr="Girl wearing necklace">
              <a:hlinkClick r:id="rId18" action="ppaction://hlinksldjump"/>
              <a:extLst>
                <a:ext uri="{FF2B5EF4-FFF2-40B4-BE49-F238E27FC236}">
                  <a16:creationId xmlns:a16="http://schemas.microsoft.com/office/drawing/2014/main" id="{9708424D-8127-4112-B6DB-B41D61A15F05}"/>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t="-1" b="66582"/>
            <a:stretch/>
          </p:blipFill>
          <p:spPr>
            <a:xfrm>
              <a:off x="973141" y="2527285"/>
              <a:ext cx="966709" cy="1080000"/>
            </a:xfrm>
            <a:prstGeom prst="rect">
              <a:avLst/>
            </a:prstGeom>
          </p:spPr>
        </p:pic>
      </p:grpSp>
      <p:grpSp>
        <p:nvGrpSpPr>
          <p:cNvPr id="4" name="Group 3">
            <a:extLst>
              <a:ext uri="{FF2B5EF4-FFF2-40B4-BE49-F238E27FC236}">
                <a16:creationId xmlns:a16="http://schemas.microsoft.com/office/drawing/2014/main" id="{0852F817-9E64-4F14-AAE6-57BC5FC67D5A}"/>
              </a:ext>
            </a:extLst>
          </p:cNvPr>
          <p:cNvGrpSpPr/>
          <p:nvPr/>
        </p:nvGrpSpPr>
        <p:grpSpPr>
          <a:xfrm>
            <a:off x="3370866" y="2481996"/>
            <a:ext cx="1613650" cy="1586954"/>
            <a:chOff x="2504592" y="2481996"/>
            <a:chExt cx="1613650" cy="1586954"/>
          </a:xfrm>
        </p:grpSpPr>
        <p:pic>
          <p:nvPicPr>
            <p:cNvPr id="51" name="Graphic 50" descr="Man riding a scooter">
              <a:hlinkClick r:id="rId21" action="ppaction://hlinksldjump"/>
              <a:extLst>
                <a:ext uri="{FF2B5EF4-FFF2-40B4-BE49-F238E27FC236}">
                  <a16:creationId xmlns:a16="http://schemas.microsoft.com/office/drawing/2014/main" id="{94ED2614-E18B-4DB3-86B6-D273E9EF1291}"/>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b="66015"/>
            <a:stretch/>
          </p:blipFill>
          <p:spPr>
            <a:xfrm>
              <a:off x="2690932" y="2481996"/>
              <a:ext cx="1160689" cy="1080000"/>
            </a:xfrm>
            <a:prstGeom prst="rect">
              <a:avLst/>
            </a:prstGeom>
          </p:spPr>
        </p:pic>
        <p:sp>
          <p:nvSpPr>
            <p:cNvPr id="52" name="TextBox 51">
              <a:extLst>
                <a:ext uri="{FF2B5EF4-FFF2-40B4-BE49-F238E27FC236}">
                  <a16:creationId xmlns:a16="http://schemas.microsoft.com/office/drawing/2014/main" id="{91958FF8-A95E-4998-85B3-154ED22C0204}"/>
                </a:ext>
              </a:extLst>
            </p:cNvPr>
            <p:cNvSpPr txBox="1"/>
            <p:nvPr/>
          </p:nvSpPr>
          <p:spPr>
            <a:xfrm>
              <a:off x="2504592" y="3607285"/>
              <a:ext cx="16136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Truls teknisk-vitenskapelig ansatt</a:t>
              </a:r>
            </a:p>
          </p:txBody>
        </p:sp>
      </p:grpSp>
      <p:sp>
        <p:nvSpPr>
          <p:cNvPr id="6" name="Rectangle 5">
            <a:extLst>
              <a:ext uri="{FF2B5EF4-FFF2-40B4-BE49-F238E27FC236}">
                <a16:creationId xmlns:a16="http://schemas.microsoft.com/office/drawing/2014/main" id="{6BCB9EB6-C949-34C2-7024-8AE07B720D29}"/>
              </a:ext>
            </a:extLst>
          </p:cNvPr>
          <p:cNvSpPr/>
          <p:nvPr/>
        </p:nvSpPr>
        <p:spPr>
          <a:xfrm>
            <a:off x="291858" y="1627238"/>
            <a:ext cx="5794827" cy="4742541"/>
          </a:xfrm>
          <a:prstGeom prst="rect">
            <a:avLst/>
          </a:prstGeom>
          <a:solidFill>
            <a:srgbClr val="000000">
              <a:alpha val="31000"/>
            </a:srgb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5" name="Graphic 44" descr="Woman with prosthetic hand">
            <a:extLst>
              <a:ext uri="{FF2B5EF4-FFF2-40B4-BE49-F238E27FC236}">
                <a16:creationId xmlns:a16="http://schemas.microsoft.com/office/drawing/2014/main" id="{AEA1EBDD-2770-4476-8232-73BEF1C9D1E7}"/>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b="62471"/>
          <a:stretch/>
        </p:blipFill>
        <p:spPr>
          <a:xfrm>
            <a:off x="6741016" y="2564796"/>
            <a:ext cx="722118" cy="997200"/>
          </a:xfrm>
          <a:prstGeom prst="rect">
            <a:avLst/>
          </a:prstGeom>
        </p:spPr>
      </p:pic>
      <p:pic>
        <p:nvPicPr>
          <p:cNvPr id="46" name="Graphic 45" descr="Man wearing necklace">
            <a:extLst>
              <a:ext uri="{FF2B5EF4-FFF2-40B4-BE49-F238E27FC236}">
                <a16:creationId xmlns:a16="http://schemas.microsoft.com/office/drawing/2014/main" id="{6716E28A-4BE6-4CEF-BCAE-46F45CE604B2}"/>
              </a:ext>
            </a:extLst>
          </p:cNvPr>
          <p:cNvPicPr>
            <a:picLocks noChangeAspect="1"/>
          </p:cNvPicPr>
          <p:nvPr/>
        </p:nvPicPr>
        <p:blipFill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b="58844"/>
          <a:stretch/>
        </p:blipFill>
        <p:spPr>
          <a:xfrm>
            <a:off x="10318786" y="2576486"/>
            <a:ext cx="1086357" cy="997200"/>
          </a:xfrm>
          <a:prstGeom prst="rect">
            <a:avLst/>
          </a:prstGeom>
        </p:spPr>
      </p:pic>
      <p:sp>
        <p:nvSpPr>
          <p:cNvPr id="37" name="TextBox 36">
            <a:extLst>
              <a:ext uri="{FF2B5EF4-FFF2-40B4-BE49-F238E27FC236}">
                <a16:creationId xmlns:a16="http://schemas.microsoft.com/office/drawing/2014/main" id="{C43A045C-C5EE-4E73-BEC1-8EC8839EC687}"/>
              </a:ext>
            </a:extLst>
          </p:cNvPr>
          <p:cNvSpPr txBox="1"/>
          <p:nvPr/>
        </p:nvSpPr>
        <p:spPr>
          <a:xfrm>
            <a:off x="7618716" y="5179316"/>
            <a:ext cx="14669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Hans HR-medarbeider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FFFFFF"/>
                </a:solidFill>
                <a:effectLst/>
                <a:uLnTx/>
                <a:uFillTx/>
                <a:latin typeface="Arial" panose="020B0604020202020204"/>
                <a:ea typeface="+mn-ea"/>
                <a:cs typeface="+mn-cs"/>
              </a:rPr>
              <a:t>(tjenestesenteret)</a:t>
            </a:r>
          </a:p>
        </p:txBody>
      </p:sp>
      <p:pic>
        <p:nvPicPr>
          <p:cNvPr id="36" name="Graphic 35" descr="Woman wearing blazer">
            <a:extLst>
              <a:ext uri="{FF2B5EF4-FFF2-40B4-BE49-F238E27FC236}">
                <a16:creationId xmlns:a16="http://schemas.microsoft.com/office/drawing/2014/main" id="{64BA4341-0F17-42F0-A661-5B2EDF3F775E}"/>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b="60868"/>
          <a:stretch/>
        </p:blipFill>
        <p:spPr>
          <a:xfrm>
            <a:off x="9043828" y="4145631"/>
            <a:ext cx="978350" cy="997972"/>
          </a:xfrm>
          <a:prstGeom prst="rect">
            <a:avLst/>
          </a:prstGeom>
        </p:spPr>
      </p:pic>
      <p:sp>
        <p:nvSpPr>
          <p:cNvPr id="43" name="TextBox 42">
            <a:extLst>
              <a:ext uri="{FF2B5EF4-FFF2-40B4-BE49-F238E27FC236}">
                <a16:creationId xmlns:a16="http://schemas.microsoft.com/office/drawing/2014/main" id="{E28822A4-5E97-4A20-9306-3F614FA2480C}"/>
              </a:ext>
            </a:extLst>
          </p:cNvPr>
          <p:cNvSpPr txBox="1"/>
          <p:nvPr/>
        </p:nvSpPr>
        <p:spPr>
          <a:xfrm>
            <a:off x="8911971" y="5170897"/>
            <a:ext cx="14669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Hilde HR-medarbeider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FFFFFF"/>
                </a:solidFill>
                <a:effectLst/>
                <a:uLnTx/>
                <a:uFillTx/>
                <a:latin typeface="Arial" panose="020B0604020202020204"/>
                <a:ea typeface="+mn-ea"/>
                <a:cs typeface="+mn-cs"/>
              </a:rPr>
              <a:t>(lokal)</a:t>
            </a:r>
            <a:endParaRPr kumimoji="0" lang="nb-NO"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D9D4E1E5-C4F0-4710-B1A1-3F6C23EF211F}"/>
              </a:ext>
            </a:extLst>
          </p:cNvPr>
          <p:cNvGrpSpPr/>
          <p:nvPr/>
        </p:nvGrpSpPr>
        <p:grpSpPr>
          <a:xfrm>
            <a:off x="7936847" y="4219446"/>
            <a:ext cx="775575" cy="1035206"/>
            <a:chOff x="4581236" y="1843234"/>
            <a:chExt cx="2143414" cy="3100530"/>
          </a:xfrm>
        </p:grpSpPr>
        <p:pic>
          <p:nvPicPr>
            <p:cNvPr id="53" name="Graphic 52" descr="Male wearing a polo shirt">
              <a:extLst>
                <a:ext uri="{FF2B5EF4-FFF2-40B4-BE49-F238E27FC236}">
                  <a16:creationId xmlns:a16="http://schemas.microsoft.com/office/drawing/2014/main" id="{A9CD6339-3263-4EDC-8291-07D21730BE7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581236" y="2800350"/>
              <a:ext cx="2143414" cy="2143414"/>
            </a:xfrm>
            <a:prstGeom prst="rect">
              <a:avLst/>
            </a:prstGeom>
          </p:spPr>
        </p:pic>
        <p:pic>
          <p:nvPicPr>
            <p:cNvPr id="55" name="Graphic 54" descr="Man with a mohawk">
              <a:extLst>
                <a:ext uri="{FF2B5EF4-FFF2-40B4-BE49-F238E27FC236}">
                  <a16:creationId xmlns:a16="http://schemas.microsoft.com/office/drawing/2014/main" id="{C711D959-1A4F-4978-A14C-C8E9E6CB14B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266573" y="1843234"/>
              <a:ext cx="1006755" cy="1331515"/>
            </a:xfrm>
            <a:prstGeom prst="rect">
              <a:avLst/>
            </a:prstGeom>
          </p:spPr>
        </p:pic>
        <p:pic>
          <p:nvPicPr>
            <p:cNvPr id="56" name="Graphic 55" descr="A smiling face">
              <a:extLst>
                <a:ext uri="{FF2B5EF4-FFF2-40B4-BE49-F238E27FC236}">
                  <a16:creationId xmlns:a16="http://schemas.microsoft.com/office/drawing/2014/main" id="{9AC3F582-6E75-4B5F-82BB-ACCFDF853A7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471779" y="2314185"/>
              <a:ext cx="656628" cy="677148"/>
            </a:xfrm>
            <a:prstGeom prst="rect">
              <a:avLst/>
            </a:prstGeom>
          </p:spPr>
        </p:pic>
        <p:pic>
          <p:nvPicPr>
            <p:cNvPr id="57" name="Graphic 56" descr="Dark eyeglasses">
              <a:extLst>
                <a:ext uri="{FF2B5EF4-FFF2-40B4-BE49-F238E27FC236}">
                  <a16:creationId xmlns:a16="http://schemas.microsoft.com/office/drawing/2014/main" id="{3424B8C9-3BD5-47EA-9BC8-A7176B9E81C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125208" y="2433877"/>
              <a:ext cx="1055469" cy="340998"/>
            </a:xfrm>
            <a:prstGeom prst="rect">
              <a:avLst/>
            </a:prstGeom>
          </p:spPr>
        </p:pic>
      </p:grpSp>
    </p:spTree>
    <p:extLst>
      <p:ext uri="{BB962C8B-B14F-4D97-AF65-F5344CB8AC3E}">
        <p14:creationId xmlns:p14="http://schemas.microsoft.com/office/powerpoint/2010/main" val="371209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5CB456-B878-472C-A60A-33EF45B11A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385CB456-B878-472C-A60A-33EF45B11A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6" name="Rectangle 135">
            <a:extLst>
              <a:ext uri="{FF2B5EF4-FFF2-40B4-BE49-F238E27FC236}">
                <a16:creationId xmlns:a16="http://schemas.microsoft.com/office/drawing/2014/main" id="{3A3CF64A-C426-4F61-B3D5-56448F1DB97C}"/>
              </a:ext>
            </a:extLst>
          </p:cNvPr>
          <p:cNvSpPr/>
          <p:nvPr/>
        </p:nvSpPr>
        <p:spPr>
          <a:xfrm>
            <a:off x="8173694" y="4140575"/>
            <a:ext cx="3751724" cy="2164433"/>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Anbefalte tiltak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Prosjektet vil sikre: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God opplæring i prosess, rutiner og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btb</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-løsningen i Unit4 ERP både før og etter overgang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Faglig dyktige innkjøpere på institutt/fakultet som kan veilede fagrekvirentene, samt som vil kvalitetssikre bestillingene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God brukerstøtte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Et godt kompetansemiljø rundt den ansatte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Fredrikke bør bruke systemet hyppig for å bli god (ca. 20 % av stillingen 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2168CD55-CDE3-49F6-8410-4E6AEB7A9188}"/>
              </a:ext>
            </a:extLst>
          </p:cNvPr>
          <p:cNvSpPr/>
          <p:nvPr/>
        </p:nvSpPr>
        <p:spPr>
          <a:xfrm>
            <a:off x="193099" y="622043"/>
            <a:ext cx="4085546" cy="2079427"/>
          </a:xfrm>
          <a:prstGeom prst="rect">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TextBox 115">
            <a:extLst>
              <a:ext uri="{FF2B5EF4-FFF2-40B4-BE49-F238E27FC236}">
                <a16:creationId xmlns:a16="http://schemas.microsoft.com/office/drawing/2014/main" id="{67F0077F-5922-41AA-AEF4-71F8D5A337EE}"/>
              </a:ext>
            </a:extLst>
          </p:cNvPr>
          <p:cNvSpPr txBox="1"/>
          <p:nvPr/>
        </p:nvSpPr>
        <p:spPr>
          <a:xfrm>
            <a:off x="1066460" y="605845"/>
            <a:ext cx="29434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FFFFFF"/>
                </a:solidFill>
                <a:effectLst/>
                <a:uLnTx/>
                <a:uFillTx/>
                <a:latin typeface="Arial" panose="020B0604020202020204"/>
                <a:ea typeface="+mn-ea"/>
                <a:cs typeface="+mn-cs"/>
              </a:rPr>
              <a:t>Fredrikke Fagrekvirent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(Tidligere systemrekvirent)</a:t>
            </a:r>
          </a:p>
        </p:txBody>
      </p:sp>
      <p:sp>
        <p:nvSpPr>
          <p:cNvPr id="175" name="TextBox 174">
            <a:extLst>
              <a:ext uri="{FF2B5EF4-FFF2-40B4-BE49-F238E27FC236}">
                <a16:creationId xmlns:a16="http://schemas.microsoft.com/office/drawing/2014/main" id="{3CD4D47D-E9F0-438C-BFDC-7B47B830BB8C}"/>
              </a:ext>
            </a:extLst>
          </p:cNvPr>
          <p:cNvSpPr txBox="1"/>
          <p:nvPr/>
        </p:nvSpPr>
        <p:spPr>
          <a:xfrm>
            <a:off x="280198" y="1193366"/>
            <a:ext cx="3855858" cy="21929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Arial"/>
              </a:rPr>
              <a:t>Fredrikke jobber som fagrekvirent på et MH-institutt. Hun er leder for en forskningsgruppe, og bruker mesteparten av arbeidsdagen sin på labaktiviteter. Hun er ansvarlig for å gjøre innkjøp av varer og tjenester både til sin egen og andre forskningsgrupper på instituttet.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I tillegg til endringene beskrevet her, vil Fredrikke i kraft av å være vitenskapelig ansatt på NTNU også treffes av endringene beskrevet for Viktoria Vitenskapelig ansatt.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7" name="Rectangle 206">
            <a:extLst>
              <a:ext uri="{FF2B5EF4-FFF2-40B4-BE49-F238E27FC236}">
                <a16:creationId xmlns:a16="http://schemas.microsoft.com/office/drawing/2014/main" id="{A33AE5DF-717E-495F-AD25-F0976E9C6116}"/>
              </a:ext>
            </a:extLst>
          </p:cNvPr>
          <p:cNvSpPr/>
          <p:nvPr/>
        </p:nvSpPr>
        <p:spPr>
          <a:xfrm>
            <a:off x="184436" y="2804129"/>
            <a:ext cx="4091443" cy="3500878"/>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3" name="Rectangle 212">
            <a:extLst>
              <a:ext uri="{FF2B5EF4-FFF2-40B4-BE49-F238E27FC236}">
                <a16:creationId xmlns:a16="http://schemas.microsoft.com/office/drawing/2014/main" id="{D620E20C-4947-45B6-82F8-DE5C7F833DF3}"/>
              </a:ext>
            </a:extLst>
          </p:cNvPr>
          <p:cNvSpPr/>
          <p:nvPr/>
        </p:nvSpPr>
        <p:spPr>
          <a:xfrm>
            <a:off x="4345604" y="614442"/>
            <a:ext cx="3764949" cy="1194545"/>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Dagens systemer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Basware</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PM</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215" name="Group 214">
            <a:extLst>
              <a:ext uri="{FF2B5EF4-FFF2-40B4-BE49-F238E27FC236}">
                <a16:creationId xmlns:a16="http://schemas.microsoft.com/office/drawing/2014/main" id="{E22CB4BE-C58C-4AC8-BE9F-676731D31441}"/>
              </a:ext>
            </a:extLst>
          </p:cNvPr>
          <p:cNvGrpSpPr/>
          <p:nvPr/>
        </p:nvGrpSpPr>
        <p:grpSpPr>
          <a:xfrm>
            <a:off x="7580108" y="658864"/>
            <a:ext cx="510490" cy="488061"/>
            <a:chOff x="7650163" y="5060950"/>
            <a:chExt cx="565150" cy="541338"/>
          </a:xfrm>
          <a:solidFill>
            <a:srgbClr val="253A55"/>
          </a:solidFill>
        </p:grpSpPr>
        <p:sp>
          <p:nvSpPr>
            <p:cNvPr id="216" name="Freeform 460">
              <a:extLst>
                <a:ext uri="{FF2B5EF4-FFF2-40B4-BE49-F238E27FC236}">
                  <a16:creationId xmlns:a16="http://schemas.microsoft.com/office/drawing/2014/main" id="{71619537-AFCD-4987-8C71-4E28F15FF890}"/>
                </a:ext>
              </a:extLst>
            </p:cNvPr>
            <p:cNvSpPr>
              <a:spLocks noEditPoints="1"/>
            </p:cNvSpPr>
            <p:nvPr/>
          </p:nvSpPr>
          <p:spPr bwMode="auto">
            <a:xfrm>
              <a:off x="7926388" y="5060950"/>
              <a:ext cx="288925" cy="288925"/>
            </a:xfrm>
            <a:custGeom>
              <a:avLst/>
              <a:gdLst>
                <a:gd name="T0" fmla="*/ 44 w 49"/>
                <a:gd name="T1" fmla="*/ 27 h 49"/>
                <a:gd name="T2" fmla="*/ 45 w 49"/>
                <a:gd name="T3" fmla="*/ 37 h 49"/>
                <a:gd name="T4" fmla="*/ 36 w 49"/>
                <a:gd name="T5" fmla="*/ 40 h 49"/>
                <a:gd name="T6" fmla="*/ 29 w 49"/>
                <a:gd name="T7" fmla="*/ 48 h 49"/>
                <a:gd name="T8" fmla="*/ 20 w 49"/>
                <a:gd name="T9" fmla="*/ 43 h 49"/>
                <a:gd name="T10" fmla="*/ 9 w 49"/>
                <a:gd name="T11" fmla="*/ 43 h 49"/>
                <a:gd name="T12" fmla="*/ 5 w 49"/>
                <a:gd name="T13" fmla="*/ 28 h 49"/>
                <a:gd name="T14" fmla="*/ 6 w 49"/>
                <a:gd name="T15" fmla="*/ 19 h 49"/>
                <a:gd name="T16" fmla="*/ 6 w 49"/>
                <a:gd name="T17" fmla="*/ 10 h 49"/>
                <a:gd name="T18" fmla="*/ 14 w 49"/>
                <a:gd name="T19" fmla="*/ 8 h 49"/>
                <a:gd name="T20" fmla="*/ 20 w 49"/>
                <a:gd name="T21" fmla="*/ 0 h 49"/>
                <a:gd name="T22" fmla="*/ 29 w 49"/>
                <a:gd name="T23" fmla="*/ 5 h 49"/>
                <a:gd name="T24" fmla="*/ 38 w 49"/>
                <a:gd name="T25" fmla="*/ 4 h 49"/>
                <a:gd name="T26" fmla="*/ 40 w 49"/>
                <a:gd name="T27" fmla="*/ 13 h 49"/>
                <a:gd name="T28" fmla="*/ 49 w 49"/>
                <a:gd name="T29" fmla="*/ 18 h 49"/>
                <a:gd name="T30" fmla="*/ 41 w 49"/>
                <a:gd name="T31" fmla="*/ 24 h 49"/>
                <a:gd name="T32" fmla="*/ 41 w 49"/>
                <a:gd name="T33" fmla="*/ 24 h 49"/>
                <a:gd name="T34" fmla="*/ 40 w 49"/>
                <a:gd name="T35" fmla="*/ 39 h 49"/>
                <a:gd name="T36" fmla="*/ 38 w 49"/>
                <a:gd name="T37" fmla="*/ 13 h 49"/>
                <a:gd name="T38" fmla="*/ 36 w 49"/>
                <a:gd name="T39" fmla="*/ 8 h 49"/>
                <a:gd name="T40" fmla="*/ 35 w 49"/>
                <a:gd name="T41" fmla="*/ 15 h 49"/>
                <a:gd name="T42" fmla="*/ 35 w 49"/>
                <a:gd name="T43" fmla="*/ 15 h 49"/>
                <a:gd name="T44" fmla="*/ 34 w 49"/>
                <a:gd name="T45" fmla="*/ 22 h 49"/>
                <a:gd name="T46" fmla="*/ 35 w 49"/>
                <a:gd name="T47" fmla="*/ 22 h 49"/>
                <a:gd name="T48" fmla="*/ 33 w 49"/>
                <a:gd name="T49" fmla="*/ 36 h 49"/>
                <a:gd name="T50" fmla="*/ 34 w 49"/>
                <a:gd name="T51" fmla="*/ 36 h 49"/>
                <a:gd name="T52" fmla="*/ 33 w 49"/>
                <a:gd name="T53" fmla="*/ 26 h 49"/>
                <a:gd name="T54" fmla="*/ 33 w 49"/>
                <a:gd name="T55" fmla="*/ 26 h 49"/>
                <a:gd name="T56" fmla="*/ 18 w 49"/>
                <a:gd name="T57" fmla="*/ 26 h 49"/>
                <a:gd name="T58" fmla="*/ 29 w 49"/>
                <a:gd name="T59" fmla="*/ 23 h 49"/>
                <a:gd name="T60" fmla="*/ 28 w 49"/>
                <a:gd name="T61" fmla="*/ 17 h 49"/>
                <a:gd name="T62" fmla="*/ 24 w 49"/>
                <a:gd name="T63" fmla="*/ 6 h 49"/>
                <a:gd name="T64" fmla="*/ 22 w 49"/>
                <a:gd name="T65" fmla="*/ 31 h 49"/>
                <a:gd name="T66" fmla="*/ 22 w 49"/>
                <a:gd name="T67" fmla="*/ 31 h 49"/>
                <a:gd name="T68" fmla="*/ 23 w 49"/>
                <a:gd name="T69" fmla="*/ 16 h 49"/>
                <a:gd name="T70" fmla="*/ 23 w 49"/>
                <a:gd name="T71" fmla="*/ 39 h 49"/>
                <a:gd name="T72" fmla="*/ 22 w 49"/>
                <a:gd name="T73" fmla="*/ 4 h 49"/>
                <a:gd name="T74" fmla="*/ 19 w 49"/>
                <a:gd name="T75" fmla="*/ 41 h 49"/>
                <a:gd name="T76" fmla="*/ 19 w 49"/>
                <a:gd name="T77" fmla="*/ 41 h 49"/>
                <a:gd name="T78" fmla="*/ 21 w 49"/>
                <a:gd name="T79" fmla="*/ 30 h 49"/>
                <a:gd name="T80" fmla="*/ 20 w 49"/>
                <a:gd name="T81" fmla="*/ 38 h 49"/>
                <a:gd name="T82" fmla="*/ 17 w 49"/>
                <a:gd name="T83" fmla="*/ 20 h 49"/>
                <a:gd name="T84" fmla="*/ 18 w 49"/>
                <a:gd name="T85" fmla="*/ 20 h 49"/>
                <a:gd name="T86" fmla="*/ 17 w 49"/>
                <a:gd name="T87" fmla="*/ 27 h 49"/>
                <a:gd name="T88" fmla="*/ 15 w 49"/>
                <a:gd name="T89" fmla="*/ 39 h 49"/>
                <a:gd name="T90" fmla="*/ 14 w 49"/>
                <a:gd name="T91" fmla="*/ 10 h 49"/>
                <a:gd name="T92" fmla="*/ 14 w 49"/>
                <a:gd name="T93" fmla="*/ 10 h 49"/>
                <a:gd name="T94" fmla="*/ 10 w 49"/>
                <a:gd name="T95" fmla="*/ 7 h 49"/>
                <a:gd name="T96" fmla="*/ 10 w 49"/>
                <a:gd name="T9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9">
                  <a:moveTo>
                    <a:pt x="48" y="28"/>
                  </a:moveTo>
                  <a:cubicBezTo>
                    <a:pt x="47" y="29"/>
                    <a:pt x="45" y="27"/>
                    <a:pt x="44" y="27"/>
                  </a:cubicBezTo>
                  <a:cubicBezTo>
                    <a:pt x="43" y="29"/>
                    <a:pt x="43" y="32"/>
                    <a:pt x="42" y="34"/>
                  </a:cubicBezTo>
                  <a:cubicBezTo>
                    <a:pt x="43" y="35"/>
                    <a:pt x="45" y="35"/>
                    <a:pt x="45" y="37"/>
                  </a:cubicBezTo>
                  <a:cubicBezTo>
                    <a:pt x="44" y="39"/>
                    <a:pt x="42" y="41"/>
                    <a:pt x="41" y="43"/>
                  </a:cubicBezTo>
                  <a:cubicBezTo>
                    <a:pt x="39" y="42"/>
                    <a:pt x="38" y="41"/>
                    <a:pt x="36" y="40"/>
                  </a:cubicBezTo>
                  <a:cubicBezTo>
                    <a:pt x="34" y="41"/>
                    <a:pt x="31" y="42"/>
                    <a:pt x="29" y="42"/>
                  </a:cubicBezTo>
                  <a:cubicBezTo>
                    <a:pt x="29" y="44"/>
                    <a:pt x="30" y="46"/>
                    <a:pt x="29" y="48"/>
                  </a:cubicBezTo>
                  <a:cubicBezTo>
                    <a:pt x="26" y="48"/>
                    <a:pt x="24" y="49"/>
                    <a:pt x="21" y="49"/>
                  </a:cubicBezTo>
                  <a:cubicBezTo>
                    <a:pt x="20" y="47"/>
                    <a:pt x="20" y="44"/>
                    <a:pt x="20" y="43"/>
                  </a:cubicBezTo>
                  <a:cubicBezTo>
                    <a:pt x="16" y="42"/>
                    <a:pt x="15" y="40"/>
                    <a:pt x="13" y="39"/>
                  </a:cubicBezTo>
                  <a:cubicBezTo>
                    <a:pt x="11" y="40"/>
                    <a:pt x="11" y="42"/>
                    <a:pt x="9" y="43"/>
                  </a:cubicBezTo>
                  <a:cubicBezTo>
                    <a:pt x="7" y="42"/>
                    <a:pt x="5" y="40"/>
                    <a:pt x="4" y="38"/>
                  </a:cubicBezTo>
                  <a:cubicBezTo>
                    <a:pt x="7" y="36"/>
                    <a:pt x="6" y="32"/>
                    <a:pt x="5" y="28"/>
                  </a:cubicBezTo>
                  <a:cubicBezTo>
                    <a:pt x="0" y="31"/>
                    <a:pt x="0" y="25"/>
                    <a:pt x="0" y="20"/>
                  </a:cubicBezTo>
                  <a:cubicBezTo>
                    <a:pt x="3" y="21"/>
                    <a:pt x="3" y="20"/>
                    <a:pt x="6" y="19"/>
                  </a:cubicBezTo>
                  <a:cubicBezTo>
                    <a:pt x="6" y="17"/>
                    <a:pt x="7" y="15"/>
                    <a:pt x="8" y="13"/>
                  </a:cubicBezTo>
                  <a:cubicBezTo>
                    <a:pt x="8" y="12"/>
                    <a:pt x="6" y="12"/>
                    <a:pt x="6" y="10"/>
                  </a:cubicBezTo>
                  <a:cubicBezTo>
                    <a:pt x="5" y="7"/>
                    <a:pt x="9" y="6"/>
                    <a:pt x="11" y="4"/>
                  </a:cubicBezTo>
                  <a:cubicBezTo>
                    <a:pt x="13" y="5"/>
                    <a:pt x="13" y="7"/>
                    <a:pt x="14" y="8"/>
                  </a:cubicBezTo>
                  <a:cubicBezTo>
                    <a:pt x="17" y="8"/>
                    <a:pt x="18" y="6"/>
                    <a:pt x="21" y="5"/>
                  </a:cubicBezTo>
                  <a:cubicBezTo>
                    <a:pt x="21" y="3"/>
                    <a:pt x="19" y="2"/>
                    <a:pt x="20" y="0"/>
                  </a:cubicBezTo>
                  <a:cubicBezTo>
                    <a:pt x="23" y="0"/>
                    <a:pt x="25" y="0"/>
                    <a:pt x="28" y="0"/>
                  </a:cubicBezTo>
                  <a:cubicBezTo>
                    <a:pt x="29" y="1"/>
                    <a:pt x="29" y="3"/>
                    <a:pt x="29" y="5"/>
                  </a:cubicBezTo>
                  <a:cubicBezTo>
                    <a:pt x="30" y="6"/>
                    <a:pt x="32" y="7"/>
                    <a:pt x="34" y="8"/>
                  </a:cubicBezTo>
                  <a:cubicBezTo>
                    <a:pt x="36" y="7"/>
                    <a:pt x="36" y="5"/>
                    <a:pt x="38" y="4"/>
                  </a:cubicBezTo>
                  <a:cubicBezTo>
                    <a:pt x="39" y="7"/>
                    <a:pt x="42" y="8"/>
                    <a:pt x="42" y="10"/>
                  </a:cubicBezTo>
                  <a:cubicBezTo>
                    <a:pt x="42" y="12"/>
                    <a:pt x="41" y="11"/>
                    <a:pt x="40" y="13"/>
                  </a:cubicBezTo>
                  <a:cubicBezTo>
                    <a:pt x="41" y="15"/>
                    <a:pt x="42" y="16"/>
                    <a:pt x="42" y="18"/>
                  </a:cubicBezTo>
                  <a:cubicBezTo>
                    <a:pt x="45" y="19"/>
                    <a:pt x="46" y="19"/>
                    <a:pt x="49" y="18"/>
                  </a:cubicBezTo>
                  <a:cubicBezTo>
                    <a:pt x="49" y="21"/>
                    <a:pt x="49" y="25"/>
                    <a:pt x="48" y="28"/>
                  </a:cubicBezTo>
                  <a:close/>
                  <a:moveTo>
                    <a:pt x="41" y="24"/>
                  </a:moveTo>
                  <a:cubicBezTo>
                    <a:pt x="40" y="25"/>
                    <a:pt x="42" y="25"/>
                    <a:pt x="42" y="24"/>
                  </a:cubicBezTo>
                  <a:cubicBezTo>
                    <a:pt x="41" y="24"/>
                    <a:pt x="41" y="24"/>
                    <a:pt x="41" y="24"/>
                  </a:cubicBezTo>
                  <a:close/>
                  <a:moveTo>
                    <a:pt x="40" y="40"/>
                  </a:moveTo>
                  <a:cubicBezTo>
                    <a:pt x="40" y="40"/>
                    <a:pt x="41" y="39"/>
                    <a:pt x="40" y="39"/>
                  </a:cubicBezTo>
                  <a:cubicBezTo>
                    <a:pt x="40" y="40"/>
                    <a:pt x="40" y="40"/>
                    <a:pt x="40" y="40"/>
                  </a:cubicBezTo>
                  <a:close/>
                  <a:moveTo>
                    <a:pt x="38" y="13"/>
                  </a:moveTo>
                  <a:cubicBezTo>
                    <a:pt x="38" y="14"/>
                    <a:pt x="38" y="13"/>
                    <a:pt x="38" y="13"/>
                  </a:cubicBezTo>
                  <a:close/>
                  <a:moveTo>
                    <a:pt x="36" y="8"/>
                  </a:moveTo>
                  <a:cubicBezTo>
                    <a:pt x="36" y="8"/>
                    <a:pt x="36" y="8"/>
                    <a:pt x="36" y="8"/>
                  </a:cubicBezTo>
                  <a:close/>
                  <a:moveTo>
                    <a:pt x="35" y="15"/>
                  </a:moveTo>
                  <a:cubicBezTo>
                    <a:pt x="35" y="15"/>
                    <a:pt x="37" y="16"/>
                    <a:pt x="36" y="15"/>
                  </a:cubicBezTo>
                  <a:cubicBezTo>
                    <a:pt x="36" y="15"/>
                    <a:pt x="35" y="15"/>
                    <a:pt x="35" y="15"/>
                  </a:cubicBezTo>
                  <a:close/>
                  <a:moveTo>
                    <a:pt x="34" y="22"/>
                  </a:moveTo>
                  <a:cubicBezTo>
                    <a:pt x="34" y="22"/>
                    <a:pt x="34" y="22"/>
                    <a:pt x="34" y="22"/>
                  </a:cubicBezTo>
                  <a:cubicBezTo>
                    <a:pt x="34" y="22"/>
                    <a:pt x="35" y="22"/>
                    <a:pt x="35" y="22"/>
                  </a:cubicBezTo>
                  <a:cubicBezTo>
                    <a:pt x="35" y="22"/>
                    <a:pt x="35" y="22"/>
                    <a:pt x="35" y="22"/>
                  </a:cubicBezTo>
                  <a:cubicBezTo>
                    <a:pt x="34" y="22"/>
                    <a:pt x="34" y="21"/>
                    <a:pt x="34" y="22"/>
                  </a:cubicBezTo>
                  <a:close/>
                  <a:moveTo>
                    <a:pt x="33" y="36"/>
                  </a:moveTo>
                  <a:cubicBezTo>
                    <a:pt x="34" y="36"/>
                    <a:pt x="34" y="36"/>
                    <a:pt x="34" y="36"/>
                  </a:cubicBezTo>
                  <a:cubicBezTo>
                    <a:pt x="34" y="36"/>
                    <a:pt x="34" y="36"/>
                    <a:pt x="34" y="36"/>
                  </a:cubicBezTo>
                  <a:cubicBezTo>
                    <a:pt x="34" y="36"/>
                    <a:pt x="33" y="36"/>
                    <a:pt x="33" y="36"/>
                  </a:cubicBezTo>
                  <a:close/>
                  <a:moveTo>
                    <a:pt x="33" y="26"/>
                  </a:moveTo>
                  <a:cubicBezTo>
                    <a:pt x="33" y="26"/>
                    <a:pt x="33" y="25"/>
                    <a:pt x="33" y="25"/>
                  </a:cubicBezTo>
                  <a:cubicBezTo>
                    <a:pt x="33" y="26"/>
                    <a:pt x="33" y="26"/>
                    <a:pt x="33" y="26"/>
                  </a:cubicBezTo>
                  <a:close/>
                  <a:moveTo>
                    <a:pt x="24" y="18"/>
                  </a:moveTo>
                  <a:cubicBezTo>
                    <a:pt x="21" y="18"/>
                    <a:pt x="17" y="22"/>
                    <a:pt x="18" y="26"/>
                  </a:cubicBezTo>
                  <a:cubicBezTo>
                    <a:pt x="19" y="28"/>
                    <a:pt x="23" y="30"/>
                    <a:pt x="25" y="30"/>
                  </a:cubicBezTo>
                  <a:cubicBezTo>
                    <a:pt x="28" y="30"/>
                    <a:pt x="30" y="27"/>
                    <a:pt x="29" y="23"/>
                  </a:cubicBezTo>
                  <a:cubicBezTo>
                    <a:pt x="28" y="20"/>
                    <a:pt x="27" y="18"/>
                    <a:pt x="24" y="18"/>
                  </a:cubicBezTo>
                  <a:close/>
                  <a:moveTo>
                    <a:pt x="28" y="17"/>
                  </a:moveTo>
                  <a:cubicBezTo>
                    <a:pt x="27" y="17"/>
                    <a:pt x="29" y="17"/>
                    <a:pt x="28" y="17"/>
                  </a:cubicBezTo>
                  <a:close/>
                  <a:moveTo>
                    <a:pt x="24" y="6"/>
                  </a:moveTo>
                  <a:cubicBezTo>
                    <a:pt x="24" y="6"/>
                    <a:pt x="24" y="6"/>
                    <a:pt x="24" y="6"/>
                  </a:cubicBezTo>
                  <a:close/>
                  <a:moveTo>
                    <a:pt x="22" y="31"/>
                  </a:moveTo>
                  <a:cubicBezTo>
                    <a:pt x="22" y="32"/>
                    <a:pt x="24" y="32"/>
                    <a:pt x="24" y="31"/>
                  </a:cubicBezTo>
                  <a:cubicBezTo>
                    <a:pt x="23" y="32"/>
                    <a:pt x="23" y="31"/>
                    <a:pt x="22" y="31"/>
                  </a:cubicBezTo>
                  <a:close/>
                  <a:moveTo>
                    <a:pt x="22" y="17"/>
                  </a:moveTo>
                  <a:cubicBezTo>
                    <a:pt x="23" y="17"/>
                    <a:pt x="23" y="17"/>
                    <a:pt x="23" y="16"/>
                  </a:cubicBezTo>
                  <a:cubicBezTo>
                    <a:pt x="23" y="16"/>
                    <a:pt x="22" y="16"/>
                    <a:pt x="22" y="17"/>
                  </a:cubicBezTo>
                  <a:close/>
                  <a:moveTo>
                    <a:pt x="23" y="39"/>
                  </a:moveTo>
                  <a:cubicBezTo>
                    <a:pt x="23" y="39"/>
                    <a:pt x="23" y="39"/>
                    <a:pt x="23" y="39"/>
                  </a:cubicBezTo>
                  <a:close/>
                  <a:moveTo>
                    <a:pt x="22" y="4"/>
                  </a:moveTo>
                  <a:cubicBezTo>
                    <a:pt x="22" y="5"/>
                    <a:pt x="22" y="4"/>
                    <a:pt x="22" y="4"/>
                  </a:cubicBezTo>
                  <a:close/>
                  <a:moveTo>
                    <a:pt x="19" y="41"/>
                  </a:moveTo>
                  <a:cubicBezTo>
                    <a:pt x="21" y="41"/>
                    <a:pt x="21" y="42"/>
                    <a:pt x="22" y="41"/>
                  </a:cubicBezTo>
                  <a:cubicBezTo>
                    <a:pt x="22" y="41"/>
                    <a:pt x="19" y="40"/>
                    <a:pt x="19" y="41"/>
                  </a:cubicBezTo>
                  <a:close/>
                  <a:moveTo>
                    <a:pt x="21" y="30"/>
                  </a:moveTo>
                  <a:cubicBezTo>
                    <a:pt x="20" y="30"/>
                    <a:pt x="22" y="30"/>
                    <a:pt x="21" y="30"/>
                  </a:cubicBezTo>
                  <a:close/>
                  <a:moveTo>
                    <a:pt x="20" y="38"/>
                  </a:moveTo>
                  <a:cubicBezTo>
                    <a:pt x="20" y="38"/>
                    <a:pt x="20" y="38"/>
                    <a:pt x="20" y="38"/>
                  </a:cubicBezTo>
                  <a:close/>
                  <a:moveTo>
                    <a:pt x="17" y="20"/>
                  </a:moveTo>
                  <a:cubicBezTo>
                    <a:pt x="17" y="20"/>
                    <a:pt x="17" y="20"/>
                    <a:pt x="17" y="20"/>
                  </a:cubicBezTo>
                  <a:cubicBezTo>
                    <a:pt x="17" y="20"/>
                    <a:pt x="18" y="20"/>
                    <a:pt x="18" y="20"/>
                  </a:cubicBezTo>
                  <a:cubicBezTo>
                    <a:pt x="18" y="20"/>
                    <a:pt x="18" y="20"/>
                    <a:pt x="18" y="20"/>
                  </a:cubicBezTo>
                  <a:cubicBezTo>
                    <a:pt x="18" y="20"/>
                    <a:pt x="17" y="20"/>
                    <a:pt x="17" y="20"/>
                  </a:cubicBezTo>
                  <a:close/>
                  <a:moveTo>
                    <a:pt x="17" y="27"/>
                  </a:moveTo>
                  <a:cubicBezTo>
                    <a:pt x="17" y="27"/>
                    <a:pt x="18" y="27"/>
                    <a:pt x="17" y="27"/>
                  </a:cubicBezTo>
                  <a:close/>
                  <a:moveTo>
                    <a:pt x="15" y="39"/>
                  </a:moveTo>
                  <a:cubicBezTo>
                    <a:pt x="15" y="38"/>
                    <a:pt x="16" y="40"/>
                    <a:pt x="15" y="39"/>
                  </a:cubicBezTo>
                  <a:close/>
                  <a:moveTo>
                    <a:pt x="14" y="10"/>
                  </a:moveTo>
                  <a:cubicBezTo>
                    <a:pt x="15" y="10"/>
                    <a:pt x="16" y="9"/>
                    <a:pt x="15" y="9"/>
                  </a:cubicBezTo>
                  <a:cubicBezTo>
                    <a:pt x="15" y="10"/>
                    <a:pt x="14" y="10"/>
                    <a:pt x="14" y="10"/>
                  </a:cubicBezTo>
                  <a:close/>
                  <a:moveTo>
                    <a:pt x="10" y="7"/>
                  </a:moveTo>
                  <a:cubicBezTo>
                    <a:pt x="10" y="7"/>
                    <a:pt x="10" y="7"/>
                    <a:pt x="10" y="7"/>
                  </a:cubicBezTo>
                  <a:close/>
                  <a:moveTo>
                    <a:pt x="10" y="18"/>
                  </a:moveTo>
                  <a:cubicBezTo>
                    <a:pt x="9" y="19"/>
                    <a:pt x="11" y="19"/>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7" name="Freeform 461">
              <a:extLst>
                <a:ext uri="{FF2B5EF4-FFF2-40B4-BE49-F238E27FC236}">
                  <a16:creationId xmlns:a16="http://schemas.microsoft.com/office/drawing/2014/main" id="{FD130DF9-B842-4161-B60D-854DCF6F7BFD}"/>
                </a:ext>
              </a:extLst>
            </p:cNvPr>
            <p:cNvSpPr>
              <a:spLocks noEditPoints="1"/>
            </p:cNvSpPr>
            <p:nvPr/>
          </p:nvSpPr>
          <p:spPr bwMode="auto">
            <a:xfrm>
              <a:off x="8021638" y="5356225"/>
              <a:ext cx="152400" cy="134938"/>
            </a:xfrm>
            <a:custGeom>
              <a:avLst/>
              <a:gdLst>
                <a:gd name="T0" fmla="*/ 26 w 26"/>
                <a:gd name="T1" fmla="*/ 9 h 23"/>
                <a:gd name="T2" fmla="*/ 25 w 26"/>
                <a:gd name="T3" fmla="*/ 14 h 23"/>
                <a:gd name="T4" fmla="*/ 23 w 26"/>
                <a:gd name="T5" fmla="*/ 14 h 23"/>
                <a:gd name="T6" fmla="*/ 22 w 26"/>
                <a:gd name="T7" fmla="*/ 17 h 23"/>
                <a:gd name="T8" fmla="*/ 24 w 26"/>
                <a:gd name="T9" fmla="*/ 19 h 23"/>
                <a:gd name="T10" fmla="*/ 21 w 26"/>
                <a:gd name="T11" fmla="*/ 23 h 23"/>
                <a:gd name="T12" fmla="*/ 16 w 26"/>
                <a:gd name="T13" fmla="*/ 23 h 23"/>
                <a:gd name="T14" fmla="*/ 11 w 26"/>
                <a:gd name="T15" fmla="*/ 23 h 23"/>
                <a:gd name="T16" fmla="*/ 10 w 26"/>
                <a:gd name="T17" fmla="*/ 21 h 23"/>
                <a:gd name="T18" fmla="*/ 8 w 26"/>
                <a:gd name="T19" fmla="*/ 20 h 23"/>
                <a:gd name="T20" fmla="*/ 5 w 26"/>
                <a:gd name="T21" fmla="*/ 22 h 23"/>
                <a:gd name="T22" fmla="*/ 2 w 26"/>
                <a:gd name="T23" fmla="*/ 19 h 23"/>
                <a:gd name="T24" fmla="*/ 1 w 26"/>
                <a:gd name="T25" fmla="*/ 13 h 23"/>
                <a:gd name="T26" fmla="*/ 0 w 26"/>
                <a:gd name="T27" fmla="*/ 9 h 23"/>
                <a:gd name="T28" fmla="*/ 3 w 26"/>
                <a:gd name="T29" fmla="*/ 8 h 23"/>
                <a:gd name="T30" fmla="*/ 2 w 26"/>
                <a:gd name="T31" fmla="*/ 4 h 23"/>
                <a:gd name="T32" fmla="*/ 6 w 26"/>
                <a:gd name="T33" fmla="*/ 1 h 23"/>
                <a:gd name="T34" fmla="*/ 9 w 26"/>
                <a:gd name="T35" fmla="*/ 3 h 23"/>
                <a:gd name="T36" fmla="*/ 10 w 26"/>
                <a:gd name="T37" fmla="*/ 1 h 23"/>
                <a:gd name="T38" fmla="*/ 14 w 26"/>
                <a:gd name="T39" fmla="*/ 0 h 23"/>
                <a:gd name="T40" fmla="*/ 14 w 26"/>
                <a:gd name="T41" fmla="*/ 2 h 23"/>
                <a:gd name="T42" fmla="*/ 18 w 26"/>
                <a:gd name="T43" fmla="*/ 1 h 23"/>
                <a:gd name="T44" fmla="*/ 22 w 26"/>
                <a:gd name="T45" fmla="*/ 3 h 23"/>
                <a:gd name="T46" fmla="*/ 22 w 26"/>
                <a:gd name="T47" fmla="*/ 8 h 23"/>
                <a:gd name="T48" fmla="*/ 26 w 26"/>
                <a:gd name="T49" fmla="*/ 9 h 23"/>
                <a:gd name="T50" fmla="*/ 12 w 26"/>
                <a:gd name="T51" fmla="*/ 10 h 23"/>
                <a:gd name="T52" fmla="*/ 11 w 26"/>
                <a:gd name="T53" fmla="*/ 13 h 23"/>
                <a:gd name="T54" fmla="*/ 15 w 26"/>
                <a:gd name="T55" fmla="*/ 14 h 23"/>
                <a:gd name="T56" fmla="*/ 12 w 26"/>
                <a:gd name="T57" fmla="*/ 10 h 23"/>
                <a:gd name="T58" fmla="*/ 5 w 26"/>
                <a:gd name="T59" fmla="*/ 14 h 23"/>
                <a:gd name="T60" fmla="*/ 6 w 26"/>
                <a:gd name="T61" fmla="*/ 15 h 23"/>
                <a:gd name="T62" fmla="*/ 5 w 26"/>
                <a:gd name="T6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3">
                  <a:moveTo>
                    <a:pt x="26" y="9"/>
                  </a:moveTo>
                  <a:cubicBezTo>
                    <a:pt x="26" y="10"/>
                    <a:pt x="26" y="13"/>
                    <a:pt x="25" y="14"/>
                  </a:cubicBezTo>
                  <a:cubicBezTo>
                    <a:pt x="25" y="14"/>
                    <a:pt x="24" y="14"/>
                    <a:pt x="23" y="14"/>
                  </a:cubicBezTo>
                  <a:cubicBezTo>
                    <a:pt x="23" y="15"/>
                    <a:pt x="23" y="16"/>
                    <a:pt x="22" y="17"/>
                  </a:cubicBezTo>
                  <a:cubicBezTo>
                    <a:pt x="22" y="18"/>
                    <a:pt x="24" y="18"/>
                    <a:pt x="24" y="19"/>
                  </a:cubicBezTo>
                  <a:cubicBezTo>
                    <a:pt x="23" y="21"/>
                    <a:pt x="22" y="22"/>
                    <a:pt x="21" y="23"/>
                  </a:cubicBezTo>
                  <a:cubicBezTo>
                    <a:pt x="20" y="21"/>
                    <a:pt x="16" y="19"/>
                    <a:pt x="16" y="23"/>
                  </a:cubicBezTo>
                  <a:cubicBezTo>
                    <a:pt x="14" y="23"/>
                    <a:pt x="13" y="23"/>
                    <a:pt x="11" y="23"/>
                  </a:cubicBezTo>
                  <a:cubicBezTo>
                    <a:pt x="11" y="23"/>
                    <a:pt x="10" y="22"/>
                    <a:pt x="10" y="21"/>
                  </a:cubicBezTo>
                  <a:cubicBezTo>
                    <a:pt x="10" y="20"/>
                    <a:pt x="9" y="20"/>
                    <a:pt x="8" y="20"/>
                  </a:cubicBezTo>
                  <a:cubicBezTo>
                    <a:pt x="7" y="20"/>
                    <a:pt x="7" y="22"/>
                    <a:pt x="5" y="22"/>
                  </a:cubicBezTo>
                  <a:cubicBezTo>
                    <a:pt x="4" y="21"/>
                    <a:pt x="3" y="20"/>
                    <a:pt x="2" y="19"/>
                  </a:cubicBezTo>
                  <a:cubicBezTo>
                    <a:pt x="4" y="17"/>
                    <a:pt x="5" y="13"/>
                    <a:pt x="1" y="13"/>
                  </a:cubicBezTo>
                  <a:cubicBezTo>
                    <a:pt x="0" y="12"/>
                    <a:pt x="0" y="10"/>
                    <a:pt x="0" y="9"/>
                  </a:cubicBezTo>
                  <a:cubicBezTo>
                    <a:pt x="1" y="9"/>
                    <a:pt x="2" y="8"/>
                    <a:pt x="3" y="8"/>
                  </a:cubicBezTo>
                  <a:cubicBezTo>
                    <a:pt x="4" y="6"/>
                    <a:pt x="3" y="6"/>
                    <a:pt x="2" y="4"/>
                  </a:cubicBezTo>
                  <a:cubicBezTo>
                    <a:pt x="3" y="3"/>
                    <a:pt x="5" y="2"/>
                    <a:pt x="6" y="1"/>
                  </a:cubicBezTo>
                  <a:cubicBezTo>
                    <a:pt x="7" y="1"/>
                    <a:pt x="7" y="3"/>
                    <a:pt x="9" y="3"/>
                  </a:cubicBezTo>
                  <a:cubicBezTo>
                    <a:pt x="10" y="2"/>
                    <a:pt x="9" y="1"/>
                    <a:pt x="10" y="1"/>
                  </a:cubicBezTo>
                  <a:cubicBezTo>
                    <a:pt x="11" y="0"/>
                    <a:pt x="12" y="0"/>
                    <a:pt x="14" y="0"/>
                  </a:cubicBezTo>
                  <a:cubicBezTo>
                    <a:pt x="14" y="1"/>
                    <a:pt x="14" y="2"/>
                    <a:pt x="14" y="2"/>
                  </a:cubicBezTo>
                  <a:cubicBezTo>
                    <a:pt x="17" y="3"/>
                    <a:pt x="17" y="1"/>
                    <a:pt x="18" y="1"/>
                  </a:cubicBezTo>
                  <a:cubicBezTo>
                    <a:pt x="20" y="1"/>
                    <a:pt x="21" y="2"/>
                    <a:pt x="22" y="3"/>
                  </a:cubicBezTo>
                  <a:cubicBezTo>
                    <a:pt x="20" y="5"/>
                    <a:pt x="22" y="7"/>
                    <a:pt x="22" y="8"/>
                  </a:cubicBezTo>
                  <a:cubicBezTo>
                    <a:pt x="24" y="8"/>
                    <a:pt x="25" y="8"/>
                    <a:pt x="26" y="9"/>
                  </a:cubicBezTo>
                  <a:close/>
                  <a:moveTo>
                    <a:pt x="12" y="10"/>
                  </a:moveTo>
                  <a:cubicBezTo>
                    <a:pt x="11" y="10"/>
                    <a:pt x="11" y="11"/>
                    <a:pt x="11" y="13"/>
                  </a:cubicBezTo>
                  <a:cubicBezTo>
                    <a:pt x="12" y="13"/>
                    <a:pt x="14" y="13"/>
                    <a:pt x="15" y="14"/>
                  </a:cubicBezTo>
                  <a:cubicBezTo>
                    <a:pt x="17" y="12"/>
                    <a:pt x="15" y="9"/>
                    <a:pt x="12" y="10"/>
                  </a:cubicBezTo>
                  <a:close/>
                  <a:moveTo>
                    <a:pt x="5" y="14"/>
                  </a:moveTo>
                  <a:cubicBezTo>
                    <a:pt x="5" y="15"/>
                    <a:pt x="6" y="15"/>
                    <a:pt x="6" y="15"/>
                  </a:cubicBezTo>
                  <a:cubicBezTo>
                    <a:pt x="6" y="15"/>
                    <a:pt x="6"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8" name="Freeform 462">
              <a:extLst>
                <a:ext uri="{FF2B5EF4-FFF2-40B4-BE49-F238E27FC236}">
                  <a16:creationId xmlns:a16="http://schemas.microsoft.com/office/drawing/2014/main" id="{F7AD16A8-F2E7-463B-A443-C4A721B3491B}"/>
                </a:ext>
              </a:extLst>
            </p:cNvPr>
            <p:cNvSpPr>
              <a:spLocks noEditPoints="1"/>
            </p:cNvSpPr>
            <p:nvPr/>
          </p:nvSpPr>
          <p:spPr bwMode="auto">
            <a:xfrm>
              <a:off x="7650163" y="5256213"/>
              <a:ext cx="358775" cy="346075"/>
            </a:xfrm>
            <a:custGeom>
              <a:avLst/>
              <a:gdLst>
                <a:gd name="T0" fmla="*/ 53 w 61"/>
                <a:gd name="T1" fmla="*/ 33 h 59"/>
                <a:gd name="T2" fmla="*/ 54 w 61"/>
                <a:gd name="T3" fmla="*/ 47 h 59"/>
                <a:gd name="T4" fmla="*/ 42 w 61"/>
                <a:gd name="T5" fmla="*/ 49 h 59"/>
                <a:gd name="T6" fmla="*/ 35 w 61"/>
                <a:gd name="T7" fmla="*/ 58 h 59"/>
                <a:gd name="T8" fmla="*/ 25 w 61"/>
                <a:gd name="T9" fmla="*/ 53 h 59"/>
                <a:gd name="T10" fmla="*/ 13 w 61"/>
                <a:gd name="T11" fmla="*/ 53 h 59"/>
                <a:gd name="T12" fmla="*/ 5 w 61"/>
                <a:gd name="T13" fmla="*/ 46 h 59"/>
                <a:gd name="T14" fmla="*/ 6 w 61"/>
                <a:gd name="T15" fmla="*/ 35 h 59"/>
                <a:gd name="T16" fmla="*/ 1 w 61"/>
                <a:gd name="T17" fmla="*/ 25 h 59"/>
                <a:gd name="T18" fmla="*/ 9 w 61"/>
                <a:gd name="T19" fmla="*/ 18 h 59"/>
                <a:gd name="T20" fmla="*/ 12 w 61"/>
                <a:gd name="T21" fmla="*/ 6 h 59"/>
                <a:gd name="T22" fmla="*/ 25 w 61"/>
                <a:gd name="T23" fmla="*/ 7 h 59"/>
                <a:gd name="T24" fmla="*/ 25 w 61"/>
                <a:gd name="T25" fmla="*/ 1 h 59"/>
                <a:gd name="T26" fmla="*/ 35 w 61"/>
                <a:gd name="T27" fmla="*/ 7 h 59"/>
                <a:gd name="T28" fmla="*/ 53 w 61"/>
                <a:gd name="T29" fmla="*/ 12 h 59"/>
                <a:gd name="T30" fmla="*/ 58 w 61"/>
                <a:gd name="T31" fmla="*/ 23 h 59"/>
                <a:gd name="T32" fmla="*/ 51 w 61"/>
                <a:gd name="T33" fmla="*/ 23 h 59"/>
                <a:gd name="T34" fmla="*/ 51 w 61"/>
                <a:gd name="T35" fmla="*/ 23 h 59"/>
                <a:gd name="T36" fmla="*/ 49 w 61"/>
                <a:gd name="T37" fmla="*/ 41 h 59"/>
                <a:gd name="T38" fmla="*/ 46 w 61"/>
                <a:gd name="T39" fmla="*/ 37 h 59"/>
                <a:gd name="T40" fmla="*/ 44 w 61"/>
                <a:gd name="T41" fmla="*/ 48 h 59"/>
                <a:gd name="T42" fmla="*/ 45 w 61"/>
                <a:gd name="T43" fmla="*/ 48 h 59"/>
                <a:gd name="T44" fmla="*/ 44 w 61"/>
                <a:gd name="T45" fmla="*/ 48 h 59"/>
                <a:gd name="T46" fmla="*/ 44 w 61"/>
                <a:gd name="T47" fmla="*/ 46 h 59"/>
                <a:gd name="T48" fmla="*/ 43 w 61"/>
                <a:gd name="T49" fmla="*/ 13 h 59"/>
                <a:gd name="T50" fmla="*/ 37 w 61"/>
                <a:gd name="T51" fmla="*/ 22 h 59"/>
                <a:gd name="T52" fmla="*/ 37 w 61"/>
                <a:gd name="T53" fmla="*/ 22 h 59"/>
                <a:gd name="T54" fmla="*/ 37 w 61"/>
                <a:gd name="T55" fmla="*/ 34 h 59"/>
                <a:gd name="T56" fmla="*/ 23 w 61"/>
                <a:gd name="T57" fmla="*/ 36 h 59"/>
                <a:gd name="T58" fmla="*/ 34 w 61"/>
                <a:gd name="T59" fmla="*/ 39 h 59"/>
                <a:gd name="T60" fmla="*/ 34 w 61"/>
                <a:gd name="T61" fmla="*/ 39 h 59"/>
                <a:gd name="T62" fmla="*/ 35 w 61"/>
                <a:gd name="T63" fmla="*/ 51 h 59"/>
                <a:gd name="T64" fmla="*/ 34 w 61"/>
                <a:gd name="T65" fmla="*/ 56 h 59"/>
                <a:gd name="T66" fmla="*/ 29 w 61"/>
                <a:gd name="T67" fmla="*/ 44 h 59"/>
                <a:gd name="T68" fmla="*/ 30 w 61"/>
                <a:gd name="T69" fmla="*/ 45 h 59"/>
                <a:gd name="T70" fmla="*/ 29 w 61"/>
                <a:gd name="T71" fmla="*/ 44 h 59"/>
                <a:gd name="T72" fmla="*/ 28 w 61"/>
                <a:gd name="T73" fmla="*/ 16 h 59"/>
                <a:gd name="T74" fmla="*/ 28 w 61"/>
                <a:gd name="T75" fmla="*/ 45 h 59"/>
                <a:gd name="T76" fmla="*/ 27 w 61"/>
                <a:gd name="T77" fmla="*/ 17 h 59"/>
                <a:gd name="T78" fmla="*/ 26 w 61"/>
                <a:gd name="T79" fmla="*/ 3 h 59"/>
                <a:gd name="T80" fmla="*/ 26 w 61"/>
                <a:gd name="T81" fmla="*/ 3 h 59"/>
                <a:gd name="T82" fmla="*/ 26 w 61"/>
                <a:gd name="T83" fmla="*/ 38 h 59"/>
                <a:gd name="T84" fmla="*/ 25 w 61"/>
                <a:gd name="T85" fmla="*/ 51 h 59"/>
                <a:gd name="T86" fmla="*/ 26 w 61"/>
                <a:gd name="T87" fmla="*/ 50 h 59"/>
                <a:gd name="T88" fmla="*/ 21 w 61"/>
                <a:gd name="T89" fmla="*/ 25 h 59"/>
                <a:gd name="T90" fmla="*/ 21 w 61"/>
                <a:gd name="T91" fmla="*/ 25 h 59"/>
                <a:gd name="T92" fmla="*/ 20 w 61"/>
                <a:gd name="T93" fmla="*/ 48 h 59"/>
                <a:gd name="T94" fmla="*/ 15 w 61"/>
                <a:gd name="T95" fmla="*/ 41 h 59"/>
                <a:gd name="T96" fmla="*/ 15 w 61"/>
                <a:gd name="T97" fmla="*/ 41 h 59"/>
                <a:gd name="T98" fmla="*/ 10 w 61"/>
                <a:gd name="T99" fmla="*/ 43 h 59"/>
                <a:gd name="T100" fmla="*/ 10 w 61"/>
                <a:gd name="T101" fmla="*/ 42 h 59"/>
                <a:gd name="T102" fmla="*/ 6 w 61"/>
                <a:gd name="T103" fmla="*/ 26 h 59"/>
                <a:gd name="T104" fmla="*/ 6 w 61"/>
                <a:gd name="T105" fmla="*/ 26 h 59"/>
                <a:gd name="T106" fmla="*/ 5 w 61"/>
                <a:gd name="T107"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59">
                  <a:moveTo>
                    <a:pt x="58" y="34"/>
                  </a:moveTo>
                  <a:cubicBezTo>
                    <a:pt x="56" y="34"/>
                    <a:pt x="55" y="33"/>
                    <a:pt x="53" y="33"/>
                  </a:cubicBezTo>
                  <a:cubicBezTo>
                    <a:pt x="52" y="36"/>
                    <a:pt x="52" y="39"/>
                    <a:pt x="50" y="42"/>
                  </a:cubicBezTo>
                  <a:cubicBezTo>
                    <a:pt x="52" y="43"/>
                    <a:pt x="53" y="45"/>
                    <a:pt x="54" y="47"/>
                  </a:cubicBezTo>
                  <a:cubicBezTo>
                    <a:pt x="52" y="50"/>
                    <a:pt x="50" y="52"/>
                    <a:pt x="47" y="54"/>
                  </a:cubicBezTo>
                  <a:cubicBezTo>
                    <a:pt x="45" y="53"/>
                    <a:pt x="44" y="51"/>
                    <a:pt x="42" y="49"/>
                  </a:cubicBezTo>
                  <a:cubicBezTo>
                    <a:pt x="40" y="50"/>
                    <a:pt x="39" y="52"/>
                    <a:pt x="36" y="52"/>
                  </a:cubicBezTo>
                  <a:cubicBezTo>
                    <a:pt x="35" y="54"/>
                    <a:pt x="36" y="57"/>
                    <a:pt x="35" y="58"/>
                  </a:cubicBezTo>
                  <a:cubicBezTo>
                    <a:pt x="32" y="59"/>
                    <a:pt x="27" y="59"/>
                    <a:pt x="25" y="57"/>
                  </a:cubicBezTo>
                  <a:cubicBezTo>
                    <a:pt x="25" y="56"/>
                    <a:pt x="25" y="54"/>
                    <a:pt x="25" y="53"/>
                  </a:cubicBezTo>
                  <a:cubicBezTo>
                    <a:pt x="22" y="52"/>
                    <a:pt x="18" y="51"/>
                    <a:pt x="16" y="49"/>
                  </a:cubicBezTo>
                  <a:cubicBezTo>
                    <a:pt x="14" y="50"/>
                    <a:pt x="14" y="52"/>
                    <a:pt x="13" y="53"/>
                  </a:cubicBezTo>
                  <a:cubicBezTo>
                    <a:pt x="11" y="53"/>
                    <a:pt x="10" y="51"/>
                    <a:pt x="9" y="50"/>
                  </a:cubicBezTo>
                  <a:cubicBezTo>
                    <a:pt x="8" y="50"/>
                    <a:pt x="5" y="48"/>
                    <a:pt x="5" y="46"/>
                  </a:cubicBezTo>
                  <a:cubicBezTo>
                    <a:pt x="5" y="44"/>
                    <a:pt x="8" y="43"/>
                    <a:pt x="8" y="42"/>
                  </a:cubicBezTo>
                  <a:cubicBezTo>
                    <a:pt x="9" y="39"/>
                    <a:pt x="6" y="38"/>
                    <a:pt x="6" y="35"/>
                  </a:cubicBezTo>
                  <a:cubicBezTo>
                    <a:pt x="4" y="34"/>
                    <a:pt x="3" y="35"/>
                    <a:pt x="0" y="35"/>
                  </a:cubicBezTo>
                  <a:cubicBezTo>
                    <a:pt x="0" y="32"/>
                    <a:pt x="0" y="27"/>
                    <a:pt x="1" y="25"/>
                  </a:cubicBezTo>
                  <a:cubicBezTo>
                    <a:pt x="3" y="24"/>
                    <a:pt x="5" y="25"/>
                    <a:pt x="6" y="24"/>
                  </a:cubicBezTo>
                  <a:cubicBezTo>
                    <a:pt x="7" y="22"/>
                    <a:pt x="7" y="19"/>
                    <a:pt x="9" y="18"/>
                  </a:cubicBezTo>
                  <a:cubicBezTo>
                    <a:pt x="8" y="16"/>
                    <a:pt x="6" y="15"/>
                    <a:pt x="5" y="14"/>
                  </a:cubicBezTo>
                  <a:cubicBezTo>
                    <a:pt x="6" y="10"/>
                    <a:pt x="9" y="8"/>
                    <a:pt x="12" y="6"/>
                  </a:cubicBezTo>
                  <a:cubicBezTo>
                    <a:pt x="13" y="8"/>
                    <a:pt x="14" y="9"/>
                    <a:pt x="15" y="10"/>
                  </a:cubicBezTo>
                  <a:cubicBezTo>
                    <a:pt x="19" y="10"/>
                    <a:pt x="21" y="7"/>
                    <a:pt x="25" y="7"/>
                  </a:cubicBezTo>
                  <a:cubicBezTo>
                    <a:pt x="25" y="5"/>
                    <a:pt x="24" y="3"/>
                    <a:pt x="24" y="1"/>
                  </a:cubicBezTo>
                  <a:cubicBezTo>
                    <a:pt x="24" y="1"/>
                    <a:pt x="25" y="1"/>
                    <a:pt x="25" y="1"/>
                  </a:cubicBezTo>
                  <a:cubicBezTo>
                    <a:pt x="27" y="1"/>
                    <a:pt x="31" y="1"/>
                    <a:pt x="34" y="0"/>
                  </a:cubicBezTo>
                  <a:cubicBezTo>
                    <a:pt x="34" y="3"/>
                    <a:pt x="34" y="5"/>
                    <a:pt x="35" y="7"/>
                  </a:cubicBezTo>
                  <a:cubicBezTo>
                    <a:pt x="38" y="8"/>
                    <a:pt x="42" y="10"/>
                    <a:pt x="44" y="6"/>
                  </a:cubicBezTo>
                  <a:cubicBezTo>
                    <a:pt x="48" y="5"/>
                    <a:pt x="53" y="8"/>
                    <a:pt x="53" y="12"/>
                  </a:cubicBezTo>
                  <a:cubicBezTo>
                    <a:pt x="48" y="15"/>
                    <a:pt x="50" y="20"/>
                    <a:pt x="53" y="23"/>
                  </a:cubicBezTo>
                  <a:cubicBezTo>
                    <a:pt x="54" y="23"/>
                    <a:pt x="56" y="24"/>
                    <a:pt x="58" y="23"/>
                  </a:cubicBezTo>
                  <a:cubicBezTo>
                    <a:pt x="61" y="24"/>
                    <a:pt x="59" y="31"/>
                    <a:pt x="58" y="34"/>
                  </a:cubicBezTo>
                  <a:close/>
                  <a:moveTo>
                    <a:pt x="51" y="23"/>
                  </a:moveTo>
                  <a:cubicBezTo>
                    <a:pt x="51" y="22"/>
                    <a:pt x="51" y="22"/>
                    <a:pt x="50" y="22"/>
                  </a:cubicBezTo>
                  <a:cubicBezTo>
                    <a:pt x="50" y="22"/>
                    <a:pt x="50" y="23"/>
                    <a:pt x="51" y="23"/>
                  </a:cubicBezTo>
                  <a:close/>
                  <a:moveTo>
                    <a:pt x="48" y="42"/>
                  </a:moveTo>
                  <a:cubicBezTo>
                    <a:pt x="49" y="42"/>
                    <a:pt x="49" y="42"/>
                    <a:pt x="49" y="41"/>
                  </a:cubicBezTo>
                  <a:cubicBezTo>
                    <a:pt x="48" y="41"/>
                    <a:pt x="48" y="42"/>
                    <a:pt x="48" y="42"/>
                  </a:cubicBezTo>
                  <a:close/>
                  <a:moveTo>
                    <a:pt x="46" y="37"/>
                  </a:moveTo>
                  <a:cubicBezTo>
                    <a:pt x="45" y="37"/>
                    <a:pt x="46" y="37"/>
                    <a:pt x="46" y="37"/>
                  </a:cubicBezTo>
                  <a:close/>
                  <a:moveTo>
                    <a:pt x="44" y="48"/>
                  </a:moveTo>
                  <a:cubicBezTo>
                    <a:pt x="44" y="48"/>
                    <a:pt x="44" y="48"/>
                    <a:pt x="44" y="48"/>
                  </a:cubicBezTo>
                  <a:cubicBezTo>
                    <a:pt x="44" y="48"/>
                    <a:pt x="45" y="48"/>
                    <a:pt x="45" y="48"/>
                  </a:cubicBezTo>
                  <a:cubicBezTo>
                    <a:pt x="45" y="48"/>
                    <a:pt x="45" y="48"/>
                    <a:pt x="45" y="48"/>
                  </a:cubicBezTo>
                  <a:cubicBezTo>
                    <a:pt x="45" y="48"/>
                    <a:pt x="44" y="48"/>
                    <a:pt x="44" y="48"/>
                  </a:cubicBezTo>
                  <a:close/>
                  <a:moveTo>
                    <a:pt x="44" y="46"/>
                  </a:moveTo>
                  <a:cubicBezTo>
                    <a:pt x="43" y="47"/>
                    <a:pt x="45" y="47"/>
                    <a:pt x="44" y="46"/>
                  </a:cubicBezTo>
                  <a:close/>
                  <a:moveTo>
                    <a:pt x="43" y="12"/>
                  </a:moveTo>
                  <a:cubicBezTo>
                    <a:pt x="43" y="13"/>
                    <a:pt x="43" y="13"/>
                    <a:pt x="43" y="13"/>
                  </a:cubicBezTo>
                  <a:cubicBezTo>
                    <a:pt x="43" y="13"/>
                    <a:pt x="43" y="12"/>
                    <a:pt x="43" y="12"/>
                  </a:cubicBezTo>
                  <a:close/>
                  <a:moveTo>
                    <a:pt x="37" y="22"/>
                  </a:moveTo>
                  <a:cubicBezTo>
                    <a:pt x="36" y="23"/>
                    <a:pt x="37" y="24"/>
                    <a:pt x="37" y="24"/>
                  </a:cubicBezTo>
                  <a:cubicBezTo>
                    <a:pt x="38" y="23"/>
                    <a:pt x="37" y="22"/>
                    <a:pt x="37" y="22"/>
                  </a:cubicBezTo>
                  <a:close/>
                  <a:moveTo>
                    <a:pt x="28" y="38"/>
                  </a:moveTo>
                  <a:cubicBezTo>
                    <a:pt x="32" y="37"/>
                    <a:pt x="36" y="37"/>
                    <a:pt x="37" y="34"/>
                  </a:cubicBezTo>
                  <a:cubicBezTo>
                    <a:pt x="41" y="24"/>
                    <a:pt x="29" y="17"/>
                    <a:pt x="23" y="24"/>
                  </a:cubicBezTo>
                  <a:cubicBezTo>
                    <a:pt x="20" y="27"/>
                    <a:pt x="20" y="32"/>
                    <a:pt x="23" y="36"/>
                  </a:cubicBezTo>
                  <a:cubicBezTo>
                    <a:pt x="25" y="36"/>
                    <a:pt x="26" y="38"/>
                    <a:pt x="28" y="38"/>
                  </a:cubicBezTo>
                  <a:close/>
                  <a:moveTo>
                    <a:pt x="34" y="39"/>
                  </a:moveTo>
                  <a:cubicBezTo>
                    <a:pt x="34" y="40"/>
                    <a:pt x="35" y="40"/>
                    <a:pt x="35" y="39"/>
                  </a:cubicBezTo>
                  <a:cubicBezTo>
                    <a:pt x="35" y="39"/>
                    <a:pt x="34" y="39"/>
                    <a:pt x="34" y="39"/>
                  </a:cubicBezTo>
                  <a:close/>
                  <a:moveTo>
                    <a:pt x="35" y="51"/>
                  </a:moveTo>
                  <a:cubicBezTo>
                    <a:pt x="34" y="51"/>
                    <a:pt x="35" y="50"/>
                    <a:pt x="35" y="51"/>
                  </a:cubicBezTo>
                  <a:close/>
                  <a:moveTo>
                    <a:pt x="33" y="57"/>
                  </a:moveTo>
                  <a:cubicBezTo>
                    <a:pt x="33" y="57"/>
                    <a:pt x="34" y="57"/>
                    <a:pt x="34" y="56"/>
                  </a:cubicBezTo>
                  <a:cubicBezTo>
                    <a:pt x="33" y="56"/>
                    <a:pt x="33" y="56"/>
                    <a:pt x="33" y="57"/>
                  </a:cubicBezTo>
                  <a:close/>
                  <a:moveTo>
                    <a:pt x="29" y="44"/>
                  </a:moveTo>
                  <a:cubicBezTo>
                    <a:pt x="29" y="44"/>
                    <a:pt x="29" y="45"/>
                    <a:pt x="29" y="45"/>
                  </a:cubicBezTo>
                  <a:cubicBezTo>
                    <a:pt x="29" y="45"/>
                    <a:pt x="30" y="45"/>
                    <a:pt x="30" y="45"/>
                  </a:cubicBezTo>
                  <a:cubicBezTo>
                    <a:pt x="30" y="45"/>
                    <a:pt x="30" y="44"/>
                    <a:pt x="30" y="44"/>
                  </a:cubicBezTo>
                  <a:cubicBezTo>
                    <a:pt x="30" y="44"/>
                    <a:pt x="29" y="44"/>
                    <a:pt x="29" y="44"/>
                  </a:cubicBezTo>
                  <a:close/>
                  <a:moveTo>
                    <a:pt x="28" y="16"/>
                  </a:moveTo>
                  <a:cubicBezTo>
                    <a:pt x="28" y="17"/>
                    <a:pt x="28" y="16"/>
                    <a:pt x="28" y="16"/>
                  </a:cubicBezTo>
                  <a:close/>
                  <a:moveTo>
                    <a:pt x="28" y="45"/>
                  </a:moveTo>
                  <a:cubicBezTo>
                    <a:pt x="28" y="43"/>
                    <a:pt x="27" y="45"/>
                    <a:pt x="28" y="45"/>
                  </a:cubicBezTo>
                  <a:close/>
                  <a:moveTo>
                    <a:pt x="27" y="17"/>
                  </a:moveTo>
                  <a:cubicBezTo>
                    <a:pt x="27" y="17"/>
                    <a:pt x="27" y="18"/>
                    <a:pt x="27" y="17"/>
                  </a:cubicBezTo>
                  <a:cubicBezTo>
                    <a:pt x="28" y="17"/>
                    <a:pt x="27" y="17"/>
                    <a:pt x="27" y="17"/>
                  </a:cubicBezTo>
                  <a:close/>
                  <a:moveTo>
                    <a:pt x="26" y="3"/>
                  </a:moveTo>
                  <a:cubicBezTo>
                    <a:pt x="26" y="4"/>
                    <a:pt x="25" y="5"/>
                    <a:pt x="26" y="5"/>
                  </a:cubicBezTo>
                  <a:cubicBezTo>
                    <a:pt x="26" y="4"/>
                    <a:pt x="26" y="3"/>
                    <a:pt x="26" y="3"/>
                  </a:cubicBezTo>
                  <a:close/>
                  <a:moveTo>
                    <a:pt x="26" y="38"/>
                  </a:moveTo>
                  <a:cubicBezTo>
                    <a:pt x="25" y="38"/>
                    <a:pt x="27" y="38"/>
                    <a:pt x="26" y="38"/>
                  </a:cubicBezTo>
                  <a:close/>
                  <a:moveTo>
                    <a:pt x="25" y="50"/>
                  </a:moveTo>
                  <a:cubicBezTo>
                    <a:pt x="25" y="50"/>
                    <a:pt x="25" y="51"/>
                    <a:pt x="25" y="51"/>
                  </a:cubicBezTo>
                  <a:cubicBezTo>
                    <a:pt x="26" y="51"/>
                    <a:pt x="26" y="51"/>
                    <a:pt x="26" y="51"/>
                  </a:cubicBezTo>
                  <a:cubicBezTo>
                    <a:pt x="26" y="51"/>
                    <a:pt x="26" y="50"/>
                    <a:pt x="26" y="50"/>
                  </a:cubicBezTo>
                  <a:cubicBezTo>
                    <a:pt x="26" y="50"/>
                    <a:pt x="26" y="50"/>
                    <a:pt x="25" y="50"/>
                  </a:cubicBezTo>
                  <a:close/>
                  <a:moveTo>
                    <a:pt x="21" y="25"/>
                  </a:moveTo>
                  <a:cubicBezTo>
                    <a:pt x="21" y="25"/>
                    <a:pt x="21" y="23"/>
                    <a:pt x="21" y="23"/>
                  </a:cubicBezTo>
                  <a:cubicBezTo>
                    <a:pt x="21" y="24"/>
                    <a:pt x="20" y="25"/>
                    <a:pt x="21" y="25"/>
                  </a:cubicBezTo>
                  <a:close/>
                  <a:moveTo>
                    <a:pt x="20" y="46"/>
                  </a:moveTo>
                  <a:cubicBezTo>
                    <a:pt x="20" y="46"/>
                    <a:pt x="20" y="47"/>
                    <a:pt x="20" y="48"/>
                  </a:cubicBezTo>
                  <a:cubicBezTo>
                    <a:pt x="21" y="48"/>
                    <a:pt x="21" y="45"/>
                    <a:pt x="20" y="46"/>
                  </a:cubicBezTo>
                  <a:close/>
                  <a:moveTo>
                    <a:pt x="15" y="41"/>
                  </a:moveTo>
                  <a:cubicBezTo>
                    <a:pt x="15" y="41"/>
                    <a:pt x="15" y="41"/>
                    <a:pt x="15" y="41"/>
                  </a:cubicBezTo>
                  <a:cubicBezTo>
                    <a:pt x="15" y="41"/>
                    <a:pt x="15" y="41"/>
                    <a:pt x="15" y="41"/>
                  </a:cubicBezTo>
                  <a:close/>
                  <a:moveTo>
                    <a:pt x="10" y="42"/>
                  </a:moveTo>
                  <a:cubicBezTo>
                    <a:pt x="10" y="42"/>
                    <a:pt x="10" y="42"/>
                    <a:pt x="10" y="43"/>
                  </a:cubicBezTo>
                  <a:cubicBezTo>
                    <a:pt x="10" y="43"/>
                    <a:pt x="10" y="43"/>
                    <a:pt x="10" y="43"/>
                  </a:cubicBezTo>
                  <a:cubicBezTo>
                    <a:pt x="10" y="42"/>
                    <a:pt x="10" y="42"/>
                    <a:pt x="10" y="42"/>
                  </a:cubicBezTo>
                  <a:cubicBezTo>
                    <a:pt x="10" y="42"/>
                    <a:pt x="10" y="42"/>
                    <a:pt x="10" y="42"/>
                  </a:cubicBezTo>
                  <a:close/>
                  <a:moveTo>
                    <a:pt x="6" y="26"/>
                  </a:moveTo>
                  <a:cubicBezTo>
                    <a:pt x="6" y="26"/>
                    <a:pt x="6" y="26"/>
                    <a:pt x="6" y="26"/>
                  </a:cubicBezTo>
                  <a:cubicBezTo>
                    <a:pt x="6" y="26"/>
                    <a:pt x="6" y="26"/>
                    <a:pt x="6" y="26"/>
                  </a:cubicBezTo>
                  <a:close/>
                  <a:moveTo>
                    <a:pt x="5" y="32"/>
                  </a:moveTo>
                  <a:cubicBezTo>
                    <a:pt x="5" y="32"/>
                    <a:pt x="6" y="32"/>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9" name="Freeform 463">
              <a:extLst>
                <a:ext uri="{FF2B5EF4-FFF2-40B4-BE49-F238E27FC236}">
                  <a16:creationId xmlns:a16="http://schemas.microsoft.com/office/drawing/2014/main" id="{0EC820B5-E07D-446F-B77F-8D3EABEC5275}"/>
                </a:ext>
              </a:extLst>
            </p:cNvPr>
            <p:cNvSpPr>
              <a:spLocks noEditPoints="1"/>
            </p:cNvSpPr>
            <p:nvPr/>
          </p:nvSpPr>
          <p:spPr bwMode="auto">
            <a:xfrm>
              <a:off x="7732713" y="5067300"/>
              <a:ext cx="188913" cy="188913"/>
            </a:xfrm>
            <a:custGeom>
              <a:avLst/>
              <a:gdLst>
                <a:gd name="T0" fmla="*/ 31 w 32"/>
                <a:gd name="T1" fmla="*/ 19 h 32"/>
                <a:gd name="T2" fmla="*/ 26 w 32"/>
                <a:gd name="T3" fmla="*/ 22 h 32"/>
                <a:gd name="T4" fmla="*/ 28 w 32"/>
                <a:gd name="T5" fmla="*/ 24 h 32"/>
                <a:gd name="T6" fmla="*/ 24 w 32"/>
                <a:gd name="T7" fmla="*/ 28 h 32"/>
                <a:gd name="T8" fmla="*/ 21 w 32"/>
                <a:gd name="T9" fmla="*/ 26 h 32"/>
                <a:gd name="T10" fmla="*/ 18 w 32"/>
                <a:gd name="T11" fmla="*/ 27 h 32"/>
                <a:gd name="T12" fmla="*/ 18 w 32"/>
                <a:gd name="T13" fmla="*/ 31 h 32"/>
                <a:gd name="T14" fmla="*/ 12 w 32"/>
                <a:gd name="T15" fmla="*/ 32 h 32"/>
                <a:gd name="T16" fmla="*/ 11 w 32"/>
                <a:gd name="T17" fmla="*/ 26 h 32"/>
                <a:gd name="T18" fmla="*/ 7 w 32"/>
                <a:gd name="T19" fmla="*/ 28 h 32"/>
                <a:gd name="T20" fmla="*/ 4 w 32"/>
                <a:gd name="T21" fmla="*/ 25 h 32"/>
                <a:gd name="T22" fmla="*/ 1 w 32"/>
                <a:gd name="T23" fmla="*/ 19 h 32"/>
                <a:gd name="T24" fmla="*/ 1 w 32"/>
                <a:gd name="T25" fmla="*/ 13 h 32"/>
                <a:gd name="T26" fmla="*/ 4 w 32"/>
                <a:gd name="T27" fmla="*/ 13 h 32"/>
                <a:gd name="T28" fmla="*/ 3 w 32"/>
                <a:gd name="T29" fmla="*/ 8 h 32"/>
                <a:gd name="T30" fmla="*/ 6 w 32"/>
                <a:gd name="T31" fmla="*/ 4 h 32"/>
                <a:gd name="T32" fmla="*/ 9 w 32"/>
                <a:gd name="T33" fmla="*/ 6 h 32"/>
                <a:gd name="T34" fmla="*/ 13 w 32"/>
                <a:gd name="T35" fmla="*/ 4 h 32"/>
                <a:gd name="T36" fmla="*/ 13 w 32"/>
                <a:gd name="T37" fmla="*/ 0 h 32"/>
                <a:gd name="T38" fmla="*/ 18 w 32"/>
                <a:gd name="T39" fmla="*/ 1 h 32"/>
                <a:gd name="T40" fmla="*/ 18 w 32"/>
                <a:gd name="T41" fmla="*/ 4 h 32"/>
                <a:gd name="T42" fmla="*/ 23 w 32"/>
                <a:gd name="T43" fmla="*/ 3 h 32"/>
                <a:gd name="T44" fmla="*/ 27 w 32"/>
                <a:gd name="T45" fmla="*/ 9 h 32"/>
                <a:gd name="T46" fmla="*/ 28 w 32"/>
                <a:gd name="T47" fmla="*/ 13 h 32"/>
                <a:gd name="T48" fmla="*/ 31 w 32"/>
                <a:gd name="T49" fmla="*/ 19 h 32"/>
                <a:gd name="T50" fmla="*/ 22 w 32"/>
                <a:gd name="T51" fmla="*/ 8 h 32"/>
                <a:gd name="T52" fmla="*/ 21 w 32"/>
                <a:gd name="T53" fmla="*/ 7 h 32"/>
                <a:gd name="T54" fmla="*/ 22 w 32"/>
                <a:gd name="T55" fmla="*/ 8 h 32"/>
                <a:gd name="T56" fmla="*/ 20 w 32"/>
                <a:gd name="T57" fmla="*/ 25 h 32"/>
                <a:gd name="T58" fmla="*/ 20 w 32"/>
                <a:gd name="T59" fmla="*/ 25 h 32"/>
                <a:gd name="T60" fmla="*/ 14 w 32"/>
                <a:gd name="T61" fmla="*/ 13 h 32"/>
                <a:gd name="T62" fmla="*/ 13 w 32"/>
                <a:gd name="T63" fmla="*/ 18 h 32"/>
                <a:gd name="T64" fmla="*/ 14 w 32"/>
                <a:gd name="T65" fmla="*/ 13 h 32"/>
                <a:gd name="T66" fmla="*/ 16 w 32"/>
                <a:gd name="T67" fmla="*/ 28 h 32"/>
                <a:gd name="T68" fmla="*/ 16 w 32"/>
                <a:gd name="T69" fmla="*/ 28 h 32"/>
                <a:gd name="T70" fmla="*/ 13 w 32"/>
                <a:gd name="T71" fmla="*/ 28 h 32"/>
                <a:gd name="T72" fmla="*/ 14 w 32"/>
                <a:gd name="T73" fmla="*/ 29 h 32"/>
                <a:gd name="T74" fmla="*/ 13 w 32"/>
                <a:gd name="T75" fmla="*/ 28 h 32"/>
                <a:gd name="T76" fmla="*/ 6 w 32"/>
                <a:gd name="T77" fmla="*/ 19 h 32"/>
                <a:gd name="T78" fmla="*/ 6 w 32"/>
                <a:gd name="T7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19"/>
                  </a:moveTo>
                  <a:cubicBezTo>
                    <a:pt x="29" y="18"/>
                    <a:pt x="27" y="20"/>
                    <a:pt x="26" y="22"/>
                  </a:cubicBezTo>
                  <a:cubicBezTo>
                    <a:pt x="26" y="23"/>
                    <a:pt x="28" y="23"/>
                    <a:pt x="28" y="24"/>
                  </a:cubicBezTo>
                  <a:cubicBezTo>
                    <a:pt x="27" y="26"/>
                    <a:pt x="26" y="27"/>
                    <a:pt x="24" y="28"/>
                  </a:cubicBezTo>
                  <a:cubicBezTo>
                    <a:pt x="23" y="28"/>
                    <a:pt x="22" y="27"/>
                    <a:pt x="21" y="26"/>
                  </a:cubicBezTo>
                  <a:cubicBezTo>
                    <a:pt x="20" y="27"/>
                    <a:pt x="19" y="27"/>
                    <a:pt x="18" y="27"/>
                  </a:cubicBezTo>
                  <a:cubicBezTo>
                    <a:pt x="18" y="28"/>
                    <a:pt x="18" y="30"/>
                    <a:pt x="18" y="31"/>
                  </a:cubicBezTo>
                  <a:cubicBezTo>
                    <a:pt x="16" y="32"/>
                    <a:pt x="14" y="31"/>
                    <a:pt x="12" y="32"/>
                  </a:cubicBezTo>
                  <a:cubicBezTo>
                    <a:pt x="11" y="30"/>
                    <a:pt x="13" y="26"/>
                    <a:pt x="11" y="26"/>
                  </a:cubicBezTo>
                  <a:cubicBezTo>
                    <a:pt x="9" y="26"/>
                    <a:pt x="9" y="28"/>
                    <a:pt x="7" y="28"/>
                  </a:cubicBezTo>
                  <a:cubicBezTo>
                    <a:pt x="7" y="26"/>
                    <a:pt x="5" y="26"/>
                    <a:pt x="4" y="25"/>
                  </a:cubicBezTo>
                  <a:cubicBezTo>
                    <a:pt x="5" y="22"/>
                    <a:pt x="5" y="18"/>
                    <a:pt x="1" y="19"/>
                  </a:cubicBezTo>
                  <a:cubicBezTo>
                    <a:pt x="0" y="18"/>
                    <a:pt x="1" y="15"/>
                    <a:pt x="1" y="13"/>
                  </a:cubicBezTo>
                  <a:cubicBezTo>
                    <a:pt x="2" y="13"/>
                    <a:pt x="3" y="13"/>
                    <a:pt x="4" y="13"/>
                  </a:cubicBezTo>
                  <a:cubicBezTo>
                    <a:pt x="6" y="12"/>
                    <a:pt x="4" y="9"/>
                    <a:pt x="3" y="8"/>
                  </a:cubicBezTo>
                  <a:cubicBezTo>
                    <a:pt x="3" y="6"/>
                    <a:pt x="5" y="6"/>
                    <a:pt x="6" y="4"/>
                  </a:cubicBezTo>
                  <a:cubicBezTo>
                    <a:pt x="8" y="4"/>
                    <a:pt x="8" y="5"/>
                    <a:pt x="9" y="6"/>
                  </a:cubicBezTo>
                  <a:cubicBezTo>
                    <a:pt x="10" y="5"/>
                    <a:pt x="11" y="4"/>
                    <a:pt x="13" y="4"/>
                  </a:cubicBezTo>
                  <a:cubicBezTo>
                    <a:pt x="13" y="3"/>
                    <a:pt x="11" y="1"/>
                    <a:pt x="13" y="0"/>
                  </a:cubicBezTo>
                  <a:cubicBezTo>
                    <a:pt x="15" y="1"/>
                    <a:pt x="17" y="0"/>
                    <a:pt x="18" y="1"/>
                  </a:cubicBezTo>
                  <a:cubicBezTo>
                    <a:pt x="18" y="3"/>
                    <a:pt x="18" y="3"/>
                    <a:pt x="18" y="4"/>
                  </a:cubicBezTo>
                  <a:cubicBezTo>
                    <a:pt x="20" y="6"/>
                    <a:pt x="22" y="4"/>
                    <a:pt x="23" y="3"/>
                  </a:cubicBezTo>
                  <a:cubicBezTo>
                    <a:pt x="26" y="4"/>
                    <a:pt x="30" y="6"/>
                    <a:pt x="27" y="9"/>
                  </a:cubicBezTo>
                  <a:cubicBezTo>
                    <a:pt x="27" y="10"/>
                    <a:pt x="27" y="12"/>
                    <a:pt x="28" y="13"/>
                  </a:cubicBezTo>
                  <a:cubicBezTo>
                    <a:pt x="32" y="12"/>
                    <a:pt x="32" y="16"/>
                    <a:pt x="31" y="19"/>
                  </a:cubicBezTo>
                  <a:close/>
                  <a:moveTo>
                    <a:pt x="22" y="8"/>
                  </a:moveTo>
                  <a:cubicBezTo>
                    <a:pt x="22" y="7"/>
                    <a:pt x="22" y="7"/>
                    <a:pt x="21" y="7"/>
                  </a:cubicBezTo>
                  <a:cubicBezTo>
                    <a:pt x="22" y="7"/>
                    <a:pt x="21" y="8"/>
                    <a:pt x="22" y="8"/>
                  </a:cubicBezTo>
                  <a:close/>
                  <a:moveTo>
                    <a:pt x="20" y="25"/>
                  </a:moveTo>
                  <a:cubicBezTo>
                    <a:pt x="19" y="25"/>
                    <a:pt x="20" y="25"/>
                    <a:pt x="20" y="25"/>
                  </a:cubicBezTo>
                  <a:close/>
                  <a:moveTo>
                    <a:pt x="14" y="13"/>
                  </a:moveTo>
                  <a:cubicBezTo>
                    <a:pt x="13" y="13"/>
                    <a:pt x="12" y="16"/>
                    <a:pt x="13" y="18"/>
                  </a:cubicBezTo>
                  <a:cubicBezTo>
                    <a:pt x="18" y="21"/>
                    <a:pt x="20" y="12"/>
                    <a:pt x="14" y="13"/>
                  </a:cubicBezTo>
                  <a:close/>
                  <a:moveTo>
                    <a:pt x="16" y="28"/>
                  </a:moveTo>
                  <a:cubicBezTo>
                    <a:pt x="16" y="29"/>
                    <a:pt x="16" y="28"/>
                    <a:pt x="16" y="28"/>
                  </a:cubicBezTo>
                  <a:close/>
                  <a:moveTo>
                    <a:pt x="13" y="28"/>
                  </a:moveTo>
                  <a:cubicBezTo>
                    <a:pt x="13" y="29"/>
                    <a:pt x="13" y="29"/>
                    <a:pt x="14" y="29"/>
                  </a:cubicBezTo>
                  <a:cubicBezTo>
                    <a:pt x="14" y="29"/>
                    <a:pt x="14" y="28"/>
                    <a:pt x="13" y="28"/>
                  </a:cubicBezTo>
                  <a:close/>
                  <a:moveTo>
                    <a:pt x="6" y="19"/>
                  </a:move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63" name="Rectangle 262">
            <a:extLst>
              <a:ext uri="{FF2B5EF4-FFF2-40B4-BE49-F238E27FC236}">
                <a16:creationId xmlns:a16="http://schemas.microsoft.com/office/drawing/2014/main" id="{26CDBE41-0CE0-4839-9F21-A35F23CA57A0}"/>
              </a:ext>
            </a:extLst>
          </p:cNvPr>
          <p:cNvSpPr/>
          <p:nvPr/>
        </p:nvSpPr>
        <p:spPr>
          <a:xfrm>
            <a:off x="4349498" y="1892957"/>
            <a:ext cx="3751724" cy="4412050"/>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Forventede fordeler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Fredrikke vil oppleve at innkjøpsløsningen i Unit4 ERP inneholder ny funksjonalitet:</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Plankjøp</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Mulighet for periodisering</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Flere og bedre rapporter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Brukerveiledninger (videoer) i systemet</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Innkjøpsforespørslene som Fredrikke oppretter vil sendes videre til en innkjøpergruppe. Hun vil derfor kunne oppleve kortere behandlingstid i dette leddet enn tidligere da det blir mindre sårbarhet ifm. fravær og et sterkere fagmiljø blant innkjøperne.</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Systemet vil videreutvikles og forbedres i årene som kommer, og vil få vesentlig bedre funksjonalitet en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Basware</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på sikt. </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Ett system med en sammenhengende prosess som fører til bedre flyt og tydeligere ansvar og roller</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4" name="Freeform 364">
            <a:extLst>
              <a:ext uri="{FF2B5EF4-FFF2-40B4-BE49-F238E27FC236}">
                <a16:creationId xmlns:a16="http://schemas.microsoft.com/office/drawing/2014/main" id="{53A89A28-FFD9-42E6-B27B-336EDAA339D7}"/>
              </a:ext>
            </a:extLst>
          </p:cNvPr>
          <p:cNvSpPr>
            <a:spLocks noEditPoints="1"/>
          </p:cNvSpPr>
          <p:nvPr/>
        </p:nvSpPr>
        <p:spPr bwMode="auto">
          <a:xfrm>
            <a:off x="7688084" y="1892957"/>
            <a:ext cx="384573" cy="422958"/>
          </a:xfrm>
          <a:custGeom>
            <a:avLst/>
            <a:gdLst>
              <a:gd name="T0" fmla="*/ 83 w 89"/>
              <a:gd name="T1" fmla="*/ 18 h 81"/>
              <a:gd name="T2" fmla="*/ 46 w 89"/>
              <a:gd name="T3" fmla="*/ 80 h 81"/>
              <a:gd name="T4" fmla="*/ 5 w 89"/>
              <a:gd name="T5" fmla="*/ 59 h 81"/>
              <a:gd name="T6" fmla="*/ 13 w 89"/>
              <a:gd name="T7" fmla="*/ 32 h 81"/>
              <a:gd name="T8" fmla="*/ 38 w 89"/>
              <a:gd name="T9" fmla="*/ 2 h 81"/>
              <a:gd name="T10" fmla="*/ 40 w 89"/>
              <a:gd name="T11" fmla="*/ 29 h 81"/>
              <a:gd name="T12" fmla="*/ 40 w 89"/>
              <a:gd name="T13" fmla="*/ 38 h 81"/>
              <a:gd name="T14" fmla="*/ 57 w 89"/>
              <a:gd name="T15" fmla="*/ 58 h 81"/>
              <a:gd name="T16" fmla="*/ 66 w 89"/>
              <a:gd name="T17" fmla="*/ 35 h 81"/>
              <a:gd name="T18" fmla="*/ 58 w 89"/>
              <a:gd name="T19" fmla="*/ 22 h 81"/>
              <a:gd name="T20" fmla="*/ 35 w 89"/>
              <a:gd name="T21" fmla="*/ 12 h 81"/>
              <a:gd name="T22" fmla="*/ 34 w 89"/>
              <a:gd name="T23" fmla="*/ 13 h 81"/>
              <a:gd name="T24" fmla="*/ 31 w 89"/>
              <a:gd name="T25" fmla="*/ 17 h 81"/>
              <a:gd name="T26" fmla="*/ 33 w 89"/>
              <a:gd name="T27" fmla="*/ 14 h 81"/>
              <a:gd name="T28" fmla="*/ 35 w 89"/>
              <a:gd name="T29" fmla="*/ 12 h 81"/>
              <a:gd name="T30" fmla="*/ 36 w 89"/>
              <a:gd name="T31" fmla="*/ 15 h 81"/>
              <a:gd name="T32" fmla="*/ 31 w 89"/>
              <a:gd name="T33" fmla="*/ 23 h 81"/>
              <a:gd name="T34" fmla="*/ 32 w 89"/>
              <a:gd name="T35" fmla="*/ 21 h 81"/>
              <a:gd name="T36" fmla="*/ 34 w 89"/>
              <a:gd name="T37" fmla="*/ 25 h 81"/>
              <a:gd name="T38" fmla="*/ 12 w 89"/>
              <a:gd name="T39" fmla="*/ 38 h 81"/>
              <a:gd name="T40" fmla="*/ 14 w 89"/>
              <a:gd name="T41" fmla="*/ 33 h 81"/>
              <a:gd name="T42" fmla="*/ 65 w 89"/>
              <a:gd name="T43" fmla="*/ 40 h 81"/>
              <a:gd name="T44" fmla="*/ 69 w 89"/>
              <a:gd name="T45" fmla="*/ 46 h 81"/>
              <a:gd name="T46" fmla="*/ 7 w 89"/>
              <a:gd name="T47" fmla="*/ 52 h 81"/>
              <a:gd name="T48" fmla="*/ 7 w 89"/>
              <a:gd name="T49" fmla="*/ 52 h 81"/>
              <a:gd name="T50" fmla="*/ 19 w 89"/>
              <a:gd name="T51" fmla="*/ 55 h 81"/>
              <a:gd name="T52" fmla="*/ 12 w 89"/>
              <a:gd name="T53" fmla="*/ 55 h 81"/>
              <a:gd name="T54" fmla="*/ 28 w 89"/>
              <a:gd name="T55" fmla="*/ 55 h 81"/>
              <a:gd name="T56" fmla="*/ 61 w 89"/>
              <a:gd name="T57" fmla="*/ 50 h 81"/>
              <a:gd name="T58" fmla="*/ 61 w 89"/>
              <a:gd name="T59" fmla="*/ 50 h 81"/>
              <a:gd name="T60" fmla="*/ 31 w 89"/>
              <a:gd name="T61" fmla="*/ 44 h 81"/>
              <a:gd name="T62" fmla="*/ 38 w 89"/>
              <a:gd name="T63" fmla="*/ 48 h 81"/>
              <a:gd name="T64" fmla="*/ 18 w 89"/>
              <a:gd name="T65" fmla="*/ 51 h 81"/>
              <a:gd name="T66" fmla="*/ 25 w 89"/>
              <a:gd name="T67" fmla="*/ 54 h 81"/>
              <a:gd name="T68" fmla="*/ 27 w 89"/>
              <a:gd name="T69" fmla="*/ 51 h 81"/>
              <a:gd name="T70" fmla="*/ 16 w 89"/>
              <a:gd name="T71" fmla="*/ 55 h 81"/>
              <a:gd name="T72" fmla="*/ 35 w 89"/>
              <a:gd name="T73" fmla="*/ 59 h 81"/>
              <a:gd name="T74" fmla="*/ 33 w 89"/>
              <a:gd name="T75" fmla="*/ 57 h 81"/>
              <a:gd name="T76" fmla="*/ 35 w 89"/>
              <a:gd name="T77" fmla="*/ 64 h 81"/>
              <a:gd name="T78" fmla="*/ 44 w 89"/>
              <a:gd name="T79" fmla="*/ 67 h 81"/>
              <a:gd name="T80" fmla="*/ 46 w 89"/>
              <a:gd name="T81" fmla="*/ 68 h 81"/>
              <a:gd name="T82" fmla="*/ 51 w 89"/>
              <a:gd name="T83" fmla="*/ 68 h 81"/>
              <a:gd name="T84" fmla="*/ 47 w 89"/>
              <a:gd name="T85" fmla="*/ 75 h 81"/>
              <a:gd name="T86" fmla="*/ 51 w 89"/>
              <a:gd name="T87"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81">
                <a:moveTo>
                  <a:pt x="58" y="0"/>
                </a:moveTo>
                <a:cubicBezTo>
                  <a:pt x="59" y="6"/>
                  <a:pt x="58" y="14"/>
                  <a:pt x="61" y="19"/>
                </a:cubicBezTo>
                <a:cubicBezTo>
                  <a:pt x="70" y="20"/>
                  <a:pt x="75" y="19"/>
                  <a:pt x="83" y="18"/>
                </a:cubicBezTo>
                <a:cubicBezTo>
                  <a:pt x="89" y="36"/>
                  <a:pt x="73" y="48"/>
                  <a:pt x="64" y="57"/>
                </a:cubicBezTo>
                <a:cubicBezTo>
                  <a:pt x="62" y="57"/>
                  <a:pt x="63" y="55"/>
                  <a:pt x="60" y="56"/>
                </a:cubicBezTo>
                <a:cubicBezTo>
                  <a:pt x="59" y="67"/>
                  <a:pt x="51" y="72"/>
                  <a:pt x="46" y="80"/>
                </a:cubicBezTo>
                <a:cubicBezTo>
                  <a:pt x="41" y="79"/>
                  <a:pt x="37" y="81"/>
                  <a:pt x="32" y="78"/>
                </a:cubicBezTo>
                <a:cubicBezTo>
                  <a:pt x="34" y="72"/>
                  <a:pt x="31" y="64"/>
                  <a:pt x="30" y="58"/>
                </a:cubicBezTo>
                <a:cubicBezTo>
                  <a:pt x="22" y="57"/>
                  <a:pt x="13" y="59"/>
                  <a:pt x="5" y="59"/>
                </a:cubicBezTo>
                <a:cubicBezTo>
                  <a:pt x="3" y="57"/>
                  <a:pt x="4" y="51"/>
                  <a:pt x="1" y="50"/>
                </a:cubicBezTo>
                <a:cubicBezTo>
                  <a:pt x="0" y="42"/>
                  <a:pt x="7" y="39"/>
                  <a:pt x="9" y="32"/>
                </a:cubicBezTo>
                <a:cubicBezTo>
                  <a:pt x="11" y="31"/>
                  <a:pt x="12" y="31"/>
                  <a:pt x="13" y="32"/>
                </a:cubicBezTo>
                <a:cubicBezTo>
                  <a:pt x="13" y="30"/>
                  <a:pt x="13" y="27"/>
                  <a:pt x="15" y="27"/>
                </a:cubicBezTo>
                <a:cubicBezTo>
                  <a:pt x="18" y="27"/>
                  <a:pt x="21" y="26"/>
                  <a:pt x="24" y="25"/>
                </a:cubicBezTo>
                <a:cubicBezTo>
                  <a:pt x="23" y="13"/>
                  <a:pt x="33" y="10"/>
                  <a:pt x="38" y="2"/>
                </a:cubicBezTo>
                <a:cubicBezTo>
                  <a:pt x="45" y="2"/>
                  <a:pt x="51" y="1"/>
                  <a:pt x="58" y="0"/>
                </a:cubicBezTo>
                <a:close/>
                <a:moveTo>
                  <a:pt x="41" y="5"/>
                </a:moveTo>
                <a:cubicBezTo>
                  <a:pt x="39" y="12"/>
                  <a:pt x="43" y="22"/>
                  <a:pt x="40" y="29"/>
                </a:cubicBezTo>
                <a:cubicBezTo>
                  <a:pt x="33" y="26"/>
                  <a:pt x="26" y="30"/>
                  <a:pt x="17" y="29"/>
                </a:cubicBezTo>
                <a:cubicBezTo>
                  <a:pt x="16" y="31"/>
                  <a:pt x="17" y="36"/>
                  <a:pt x="18" y="39"/>
                </a:cubicBezTo>
                <a:cubicBezTo>
                  <a:pt x="26" y="39"/>
                  <a:pt x="32" y="38"/>
                  <a:pt x="40" y="38"/>
                </a:cubicBezTo>
                <a:cubicBezTo>
                  <a:pt x="44" y="41"/>
                  <a:pt x="40" y="49"/>
                  <a:pt x="42" y="55"/>
                </a:cubicBezTo>
                <a:cubicBezTo>
                  <a:pt x="42" y="57"/>
                  <a:pt x="46" y="57"/>
                  <a:pt x="43" y="59"/>
                </a:cubicBezTo>
                <a:cubicBezTo>
                  <a:pt x="47" y="57"/>
                  <a:pt x="54" y="63"/>
                  <a:pt x="57" y="58"/>
                </a:cubicBezTo>
                <a:cubicBezTo>
                  <a:pt x="57" y="56"/>
                  <a:pt x="54" y="57"/>
                  <a:pt x="54" y="55"/>
                </a:cubicBezTo>
                <a:cubicBezTo>
                  <a:pt x="60" y="52"/>
                  <a:pt x="54" y="40"/>
                  <a:pt x="58" y="36"/>
                </a:cubicBezTo>
                <a:cubicBezTo>
                  <a:pt x="61" y="37"/>
                  <a:pt x="64" y="36"/>
                  <a:pt x="66" y="35"/>
                </a:cubicBezTo>
                <a:cubicBezTo>
                  <a:pt x="70" y="38"/>
                  <a:pt x="75" y="37"/>
                  <a:pt x="79" y="36"/>
                </a:cubicBezTo>
                <a:cubicBezTo>
                  <a:pt x="81" y="32"/>
                  <a:pt x="81" y="28"/>
                  <a:pt x="81" y="22"/>
                </a:cubicBezTo>
                <a:cubicBezTo>
                  <a:pt x="74" y="21"/>
                  <a:pt x="65" y="22"/>
                  <a:pt x="58" y="22"/>
                </a:cubicBezTo>
                <a:cubicBezTo>
                  <a:pt x="57" y="17"/>
                  <a:pt x="56" y="10"/>
                  <a:pt x="56" y="4"/>
                </a:cubicBezTo>
                <a:cubicBezTo>
                  <a:pt x="51" y="3"/>
                  <a:pt x="45" y="4"/>
                  <a:pt x="41" y="5"/>
                </a:cubicBezTo>
                <a:close/>
                <a:moveTo>
                  <a:pt x="35" y="12"/>
                </a:moveTo>
                <a:cubicBezTo>
                  <a:pt x="35" y="12"/>
                  <a:pt x="35" y="12"/>
                  <a:pt x="35" y="12"/>
                </a:cubicBezTo>
                <a:cubicBezTo>
                  <a:pt x="34" y="12"/>
                  <a:pt x="34" y="12"/>
                  <a:pt x="34" y="13"/>
                </a:cubicBezTo>
                <a:cubicBezTo>
                  <a:pt x="34" y="13"/>
                  <a:pt x="34" y="13"/>
                  <a:pt x="34" y="13"/>
                </a:cubicBezTo>
                <a:cubicBezTo>
                  <a:pt x="33" y="13"/>
                  <a:pt x="33" y="14"/>
                  <a:pt x="33" y="14"/>
                </a:cubicBezTo>
                <a:cubicBezTo>
                  <a:pt x="33" y="14"/>
                  <a:pt x="33" y="14"/>
                  <a:pt x="32" y="14"/>
                </a:cubicBezTo>
                <a:cubicBezTo>
                  <a:pt x="32" y="16"/>
                  <a:pt x="30" y="15"/>
                  <a:pt x="31" y="17"/>
                </a:cubicBezTo>
                <a:cubicBezTo>
                  <a:pt x="29" y="18"/>
                  <a:pt x="26" y="21"/>
                  <a:pt x="28" y="23"/>
                </a:cubicBezTo>
                <a:cubicBezTo>
                  <a:pt x="28" y="21"/>
                  <a:pt x="30" y="20"/>
                  <a:pt x="31" y="17"/>
                </a:cubicBezTo>
                <a:cubicBezTo>
                  <a:pt x="32" y="16"/>
                  <a:pt x="33" y="16"/>
                  <a:pt x="33" y="14"/>
                </a:cubicBezTo>
                <a:cubicBezTo>
                  <a:pt x="34" y="14"/>
                  <a:pt x="34" y="14"/>
                  <a:pt x="34" y="13"/>
                </a:cubicBezTo>
                <a:cubicBezTo>
                  <a:pt x="35" y="13"/>
                  <a:pt x="35" y="13"/>
                  <a:pt x="35" y="12"/>
                </a:cubicBezTo>
                <a:cubicBezTo>
                  <a:pt x="35" y="12"/>
                  <a:pt x="35" y="12"/>
                  <a:pt x="35" y="12"/>
                </a:cubicBezTo>
                <a:cubicBezTo>
                  <a:pt x="36" y="11"/>
                  <a:pt x="35" y="11"/>
                  <a:pt x="35" y="12"/>
                </a:cubicBezTo>
                <a:close/>
                <a:moveTo>
                  <a:pt x="36" y="15"/>
                </a:moveTo>
                <a:cubicBezTo>
                  <a:pt x="37" y="15"/>
                  <a:pt x="36" y="15"/>
                  <a:pt x="36" y="15"/>
                </a:cubicBezTo>
                <a:close/>
                <a:moveTo>
                  <a:pt x="32" y="21"/>
                </a:moveTo>
                <a:cubicBezTo>
                  <a:pt x="32" y="21"/>
                  <a:pt x="31" y="21"/>
                  <a:pt x="31" y="21"/>
                </a:cubicBezTo>
                <a:cubicBezTo>
                  <a:pt x="31" y="21"/>
                  <a:pt x="30" y="23"/>
                  <a:pt x="31" y="23"/>
                </a:cubicBezTo>
                <a:cubicBezTo>
                  <a:pt x="32" y="22"/>
                  <a:pt x="32" y="22"/>
                  <a:pt x="32" y="21"/>
                </a:cubicBezTo>
                <a:cubicBezTo>
                  <a:pt x="33" y="21"/>
                  <a:pt x="34" y="19"/>
                  <a:pt x="34" y="18"/>
                </a:cubicBezTo>
                <a:cubicBezTo>
                  <a:pt x="33" y="18"/>
                  <a:pt x="32" y="20"/>
                  <a:pt x="32" y="21"/>
                </a:cubicBezTo>
                <a:close/>
                <a:moveTo>
                  <a:pt x="34" y="25"/>
                </a:moveTo>
                <a:cubicBezTo>
                  <a:pt x="34" y="23"/>
                  <a:pt x="39" y="22"/>
                  <a:pt x="37" y="19"/>
                </a:cubicBezTo>
                <a:cubicBezTo>
                  <a:pt x="36" y="21"/>
                  <a:pt x="32" y="23"/>
                  <a:pt x="34" y="25"/>
                </a:cubicBezTo>
                <a:close/>
                <a:moveTo>
                  <a:pt x="30" y="24"/>
                </a:moveTo>
                <a:cubicBezTo>
                  <a:pt x="30" y="25"/>
                  <a:pt x="29" y="24"/>
                  <a:pt x="30" y="24"/>
                </a:cubicBezTo>
                <a:close/>
                <a:moveTo>
                  <a:pt x="12" y="38"/>
                </a:moveTo>
                <a:cubicBezTo>
                  <a:pt x="9" y="40"/>
                  <a:pt x="5" y="44"/>
                  <a:pt x="6" y="48"/>
                </a:cubicBezTo>
                <a:cubicBezTo>
                  <a:pt x="7" y="45"/>
                  <a:pt x="11" y="42"/>
                  <a:pt x="12" y="38"/>
                </a:cubicBezTo>
                <a:cubicBezTo>
                  <a:pt x="14" y="37"/>
                  <a:pt x="14" y="35"/>
                  <a:pt x="14" y="33"/>
                </a:cubicBezTo>
                <a:cubicBezTo>
                  <a:pt x="11" y="34"/>
                  <a:pt x="13" y="37"/>
                  <a:pt x="12" y="38"/>
                </a:cubicBezTo>
                <a:close/>
                <a:moveTo>
                  <a:pt x="60" y="48"/>
                </a:moveTo>
                <a:cubicBezTo>
                  <a:pt x="61" y="45"/>
                  <a:pt x="64" y="43"/>
                  <a:pt x="65" y="40"/>
                </a:cubicBezTo>
                <a:cubicBezTo>
                  <a:pt x="61" y="40"/>
                  <a:pt x="58" y="45"/>
                  <a:pt x="60" y="48"/>
                </a:cubicBezTo>
                <a:close/>
                <a:moveTo>
                  <a:pt x="63" y="53"/>
                </a:moveTo>
                <a:cubicBezTo>
                  <a:pt x="66" y="52"/>
                  <a:pt x="67" y="49"/>
                  <a:pt x="69" y="46"/>
                </a:cubicBezTo>
                <a:cubicBezTo>
                  <a:pt x="71" y="44"/>
                  <a:pt x="74" y="42"/>
                  <a:pt x="73" y="40"/>
                </a:cubicBezTo>
                <a:cubicBezTo>
                  <a:pt x="70" y="44"/>
                  <a:pt x="65" y="48"/>
                  <a:pt x="63" y="53"/>
                </a:cubicBezTo>
                <a:close/>
                <a:moveTo>
                  <a:pt x="7" y="52"/>
                </a:moveTo>
                <a:cubicBezTo>
                  <a:pt x="11" y="50"/>
                  <a:pt x="13" y="44"/>
                  <a:pt x="15" y="41"/>
                </a:cubicBezTo>
                <a:cubicBezTo>
                  <a:pt x="15" y="40"/>
                  <a:pt x="15" y="40"/>
                  <a:pt x="14" y="40"/>
                </a:cubicBezTo>
                <a:cubicBezTo>
                  <a:pt x="12" y="45"/>
                  <a:pt x="8" y="47"/>
                  <a:pt x="7" y="52"/>
                </a:cubicBezTo>
                <a:close/>
                <a:moveTo>
                  <a:pt x="19" y="55"/>
                </a:moveTo>
                <a:cubicBezTo>
                  <a:pt x="23" y="54"/>
                  <a:pt x="27" y="45"/>
                  <a:pt x="28" y="41"/>
                </a:cubicBezTo>
                <a:cubicBezTo>
                  <a:pt x="25" y="46"/>
                  <a:pt x="21" y="50"/>
                  <a:pt x="19" y="55"/>
                </a:cubicBezTo>
                <a:close/>
                <a:moveTo>
                  <a:pt x="12" y="55"/>
                </a:moveTo>
                <a:cubicBezTo>
                  <a:pt x="14" y="51"/>
                  <a:pt x="20" y="45"/>
                  <a:pt x="20" y="42"/>
                </a:cubicBezTo>
                <a:cubicBezTo>
                  <a:pt x="17" y="46"/>
                  <a:pt x="11" y="50"/>
                  <a:pt x="12" y="55"/>
                </a:cubicBezTo>
                <a:close/>
                <a:moveTo>
                  <a:pt x="28" y="55"/>
                </a:moveTo>
                <a:cubicBezTo>
                  <a:pt x="32" y="51"/>
                  <a:pt x="35" y="47"/>
                  <a:pt x="38" y="42"/>
                </a:cubicBezTo>
                <a:cubicBezTo>
                  <a:pt x="32" y="44"/>
                  <a:pt x="30" y="49"/>
                  <a:pt x="28" y="55"/>
                </a:cubicBezTo>
                <a:close/>
                <a:moveTo>
                  <a:pt x="67" y="42"/>
                </a:moveTo>
                <a:cubicBezTo>
                  <a:pt x="67" y="42"/>
                  <a:pt x="67" y="42"/>
                  <a:pt x="66" y="42"/>
                </a:cubicBezTo>
                <a:cubicBezTo>
                  <a:pt x="65" y="45"/>
                  <a:pt x="62" y="47"/>
                  <a:pt x="61" y="50"/>
                </a:cubicBezTo>
                <a:cubicBezTo>
                  <a:pt x="61" y="50"/>
                  <a:pt x="61" y="50"/>
                  <a:pt x="61" y="50"/>
                </a:cubicBezTo>
                <a:cubicBezTo>
                  <a:pt x="61" y="51"/>
                  <a:pt x="59" y="52"/>
                  <a:pt x="60" y="53"/>
                </a:cubicBezTo>
                <a:cubicBezTo>
                  <a:pt x="60" y="52"/>
                  <a:pt x="61" y="52"/>
                  <a:pt x="61" y="50"/>
                </a:cubicBezTo>
                <a:cubicBezTo>
                  <a:pt x="64" y="48"/>
                  <a:pt x="65" y="45"/>
                  <a:pt x="67" y="42"/>
                </a:cubicBezTo>
                <a:cubicBezTo>
                  <a:pt x="68" y="42"/>
                  <a:pt x="67" y="42"/>
                  <a:pt x="67" y="42"/>
                </a:cubicBezTo>
                <a:close/>
                <a:moveTo>
                  <a:pt x="31" y="44"/>
                </a:moveTo>
                <a:cubicBezTo>
                  <a:pt x="32" y="46"/>
                  <a:pt x="32" y="41"/>
                  <a:pt x="31" y="44"/>
                </a:cubicBezTo>
                <a:close/>
                <a:moveTo>
                  <a:pt x="37" y="51"/>
                </a:moveTo>
                <a:cubicBezTo>
                  <a:pt x="37" y="50"/>
                  <a:pt x="38" y="49"/>
                  <a:pt x="38" y="48"/>
                </a:cubicBezTo>
                <a:cubicBezTo>
                  <a:pt x="37" y="48"/>
                  <a:pt x="36" y="51"/>
                  <a:pt x="37" y="51"/>
                </a:cubicBezTo>
                <a:close/>
                <a:moveTo>
                  <a:pt x="18" y="51"/>
                </a:moveTo>
                <a:cubicBezTo>
                  <a:pt x="18" y="51"/>
                  <a:pt x="18" y="50"/>
                  <a:pt x="18" y="51"/>
                </a:cubicBezTo>
                <a:close/>
                <a:moveTo>
                  <a:pt x="27" y="51"/>
                </a:moveTo>
                <a:cubicBezTo>
                  <a:pt x="26" y="51"/>
                  <a:pt x="26" y="51"/>
                  <a:pt x="26" y="51"/>
                </a:cubicBezTo>
                <a:cubicBezTo>
                  <a:pt x="25" y="51"/>
                  <a:pt x="23" y="53"/>
                  <a:pt x="25" y="54"/>
                </a:cubicBezTo>
                <a:cubicBezTo>
                  <a:pt x="25" y="53"/>
                  <a:pt x="26" y="53"/>
                  <a:pt x="26" y="51"/>
                </a:cubicBezTo>
                <a:cubicBezTo>
                  <a:pt x="27" y="51"/>
                  <a:pt x="27" y="51"/>
                  <a:pt x="27" y="51"/>
                </a:cubicBezTo>
                <a:cubicBezTo>
                  <a:pt x="28" y="50"/>
                  <a:pt x="27" y="50"/>
                  <a:pt x="27" y="51"/>
                </a:cubicBezTo>
                <a:close/>
                <a:moveTo>
                  <a:pt x="16" y="55"/>
                </a:moveTo>
                <a:cubicBezTo>
                  <a:pt x="16" y="54"/>
                  <a:pt x="20" y="52"/>
                  <a:pt x="17" y="51"/>
                </a:cubicBezTo>
                <a:cubicBezTo>
                  <a:pt x="17" y="53"/>
                  <a:pt x="14" y="54"/>
                  <a:pt x="16" y="55"/>
                </a:cubicBezTo>
                <a:close/>
                <a:moveTo>
                  <a:pt x="35" y="59"/>
                </a:moveTo>
                <a:cubicBezTo>
                  <a:pt x="35" y="57"/>
                  <a:pt x="40" y="54"/>
                  <a:pt x="38" y="52"/>
                </a:cubicBezTo>
                <a:cubicBezTo>
                  <a:pt x="38" y="55"/>
                  <a:pt x="33" y="57"/>
                  <a:pt x="35" y="59"/>
                </a:cubicBezTo>
                <a:close/>
                <a:moveTo>
                  <a:pt x="33" y="57"/>
                </a:moveTo>
                <a:cubicBezTo>
                  <a:pt x="34" y="56"/>
                  <a:pt x="34" y="55"/>
                  <a:pt x="35" y="53"/>
                </a:cubicBezTo>
                <a:cubicBezTo>
                  <a:pt x="33" y="53"/>
                  <a:pt x="32" y="56"/>
                  <a:pt x="33" y="57"/>
                </a:cubicBezTo>
                <a:close/>
                <a:moveTo>
                  <a:pt x="35" y="64"/>
                </a:moveTo>
                <a:cubicBezTo>
                  <a:pt x="37" y="63"/>
                  <a:pt x="40" y="60"/>
                  <a:pt x="39" y="58"/>
                </a:cubicBezTo>
                <a:cubicBezTo>
                  <a:pt x="38" y="60"/>
                  <a:pt x="36" y="61"/>
                  <a:pt x="35" y="64"/>
                </a:cubicBezTo>
                <a:close/>
                <a:moveTo>
                  <a:pt x="44" y="67"/>
                </a:moveTo>
                <a:cubicBezTo>
                  <a:pt x="44" y="66"/>
                  <a:pt x="48" y="63"/>
                  <a:pt x="45" y="63"/>
                </a:cubicBezTo>
                <a:cubicBezTo>
                  <a:pt x="46" y="65"/>
                  <a:pt x="42" y="66"/>
                  <a:pt x="44" y="67"/>
                </a:cubicBezTo>
                <a:close/>
                <a:moveTo>
                  <a:pt x="46" y="68"/>
                </a:moveTo>
                <a:cubicBezTo>
                  <a:pt x="45" y="69"/>
                  <a:pt x="43" y="72"/>
                  <a:pt x="44" y="73"/>
                </a:cubicBezTo>
                <a:cubicBezTo>
                  <a:pt x="45" y="72"/>
                  <a:pt x="46" y="71"/>
                  <a:pt x="46" y="68"/>
                </a:cubicBezTo>
                <a:cubicBezTo>
                  <a:pt x="48" y="69"/>
                  <a:pt x="49" y="66"/>
                  <a:pt x="47" y="66"/>
                </a:cubicBezTo>
                <a:cubicBezTo>
                  <a:pt x="47" y="67"/>
                  <a:pt x="47" y="67"/>
                  <a:pt x="46" y="68"/>
                </a:cubicBezTo>
                <a:close/>
                <a:moveTo>
                  <a:pt x="51" y="68"/>
                </a:moveTo>
                <a:cubicBezTo>
                  <a:pt x="51" y="68"/>
                  <a:pt x="51" y="68"/>
                  <a:pt x="50" y="68"/>
                </a:cubicBezTo>
                <a:cubicBezTo>
                  <a:pt x="50" y="69"/>
                  <a:pt x="48" y="69"/>
                  <a:pt x="49" y="72"/>
                </a:cubicBezTo>
                <a:cubicBezTo>
                  <a:pt x="48" y="72"/>
                  <a:pt x="45" y="74"/>
                  <a:pt x="47" y="75"/>
                </a:cubicBezTo>
                <a:cubicBezTo>
                  <a:pt x="47" y="73"/>
                  <a:pt x="49" y="73"/>
                  <a:pt x="49" y="72"/>
                </a:cubicBezTo>
                <a:cubicBezTo>
                  <a:pt x="50" y="71"/>
                  <a:pt x="50" y="69"/>
                  <a:pt x="51" y="68"/>
                </a:cubicBezTo>
                <a:cubicBezTo>
                  <a:pt x="52" y="67"/>
                  <a:pt x="51" y="67"/>
                  <a:pt x="51" y="68"/>
                </a:cubicBezTo>
                <a:close/>
              </a:path>
            </a:pathLst>
          </a:custGeom>
          <a:solidFill>
            <a:srgbClr val="253A55"/>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66" name="Group 265">
            <a:extLst>
              <a:ext uri="{FF2B5EF4-FFF2-40B4-BE49-F238E27FC236}">
                <a16:creationId xmlns:a16="http://schemas.microsoft.com/office/drawing/2014/main" id="{83A88826-705D-466C-A203-459D9670C9C6}"/>
              </a:ext>
            </a:extLst>
          </p:cNvPr>
          <p:cNvGrpSpPr/>
          <p:nvPr/>
        </p:nvGrpSpPr>
        <p:grpSpPr>
          <a:xfrm>
            <a:off x="3864974" y="2876504"/>
            <a:ext cx="335925" cy="612450"/>
            <a:chOff x="1702451" y="3025396"/>
            <a:chExt cx="1902897" cy="3816252"/>
          </a:xfrm>
          <a:solidFill>
            <a:srgbClr val="253A55"/>
          </a:solidFill>
        </p:grpSpPr>
        <p:sp>
          <p:nvSpPr>
            <p:cNvPr id="267" name="Freeform 2619">
              <a:extLst>
                <a:ext uri="{FF2B5EF4-FFF2-40B4-BE49-F238E27FC236}">
                  <a16:creationId xmlns:a16="http://schemas.microsoft.com/office/drawing/2014/main" id="{4FD548FC-66AA-44F9-A39E-883EDA5E6E41}"/>
                </a:ext>
              </a:extLst>
            </p:cNvPr>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8" name="Freeform 2620">
              <a:extLst>
                <a:ext uri="{FF2B5EF4-FFF2-40B4-BE49-F238E27FC236}">
                  <a16:creationId xmlns:a16="http://schemas.microsoft.com/office/drawing/2014/main" id="{901FD8A5-741D-44D1-89CA-3460FA33845A}"/>
                </a:ext>
              </a:extLst>
            </p:cNvPr>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9" name="Freeform 2625">
              <a:extLst>
                <a:ext uri="{FF2B5EF4-FFF2-40B4-BE49-F238E27FC236}">
                  <a16:creationId xmlns:a16="http://schemas.microsoft.com/office/drawing/2014/main" id="{AFE084BF-7860-4950-83A7-F7281CEDC2D7}"/>
                </a:ext>
              </a:extLst>
            </p:cNvPr>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71" name="Rectangle 270">
            <a:extLst>
              <a:ext uri="{FF2B5EF4-FFF2-40B4-BE49-F238E27FC236}">
                <a16:creationId xmlns:a16="http://schemas.microsoft.com/office/drawing/2014/main" id="{46483B6E-7410-4382-B306-D3016A78A91F}"/>
              </a:ext>
            </a:extLst>
          </p:cNvPr>
          <p:cNvSpPr/>
          <p:nvPr/>
        </p:nvSpPr>
        <p:spPr>
          <a:xfrm>
            <a:off x="8172712" y="1882668"/>
            <a:ext cx="3751724" cy="2176148"/>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Spesielt fokus i overgang</a:t>
            </a: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Fredrikke vil oppleve at innkjøpsløsningen i Unit4 ERP har et mer krevende brukergrensesnitt og trenger flere klikk enn dagens løsninger.</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Innkjøpsløsningen har noen mangler og systemet er fortsatt under utvikling</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Som fagrekvirent må Fredrikke ha et mer bevisst forhold til momskoder enn tidligere.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Med systemet følger nye prosesser og roller. Dersom en ikke har forståelse for disse, vil ikke systemet gi den støtten man ønsker. </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3" name="Rectangle 222">
            <a:extLst>
              <a:ext uri="{FF2B5EF4-FFF2-40B4-BE49-F238E27FC236}">
                <a16:creationId xmlns:a16="http://schemas.microsoft.com/office/drawing/2014/main" id="{5160EB55-1128-44FE-8E83-AE5D460C8574}"/>
              </a:ext>
            </a:extLst>
          </p:cNvPr>
          <p:cNvSpPr/>
          <p:nvPr/>
        </p:nvSpPr>
        <p:spPr>
          <a:xfrm>
            <a:off x="8172712" y="619519"/>
            <a:ext cx="3780000" cy="1181390"/>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Systemer etter 01.01.23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Unit4 ERP innkjøpsløsning</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17272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212" name="TextBox 211">
            <a:extLst>
              <a:ext uri="{FF2B5EF4-FFF2-40B4-BE49-F238E27FC236}">
                <a16:creationId xmlns:a16="http://schemas.microsoft.com/office/drawing/2014/main" id="{0246D392-E73B-4843-9565-02554130AB00}"/>
              </a:ext>
            </a:extLst>
          </p:cNvPr>
          <p:cNvSpPr txBox="1"/>
          <p:nvPr/>
        </p:nvSpPr>
        <p:spPr>
          <a:xfrm>
            <a:off x="151212" y="2804128"/>
            <a:ext cx="37560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Mulige BOTT-roller og prosesser etter 01.01.23</a:t>
            </a:r>
            <a:endParaRPr kumimoji="0" lang="nb-NO"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5" name="Arrow: Pentagon 204">
            <a:extLst>
              <a:ext uri="{FF2B5EF4-FFF2-40B4-BE49-F238E27FC236}">
                <a16:creationId xmlns:a16="http://schemas.microsoft.com/office/drawing/2014/main" id="{B3D29656-3842-418D-8C2E-946A41E00497}"/>
              </a:ext>
            </a:extLst>
          </p:cNvPr>
          <p:cNvSpPr/>
          <p:nvPr/>
        </p:nvSpPr>
        <p:spPr>
          <a:xfrm>
            <a:off x="327791" y="3656497"/>
            <a:ext cx="1335649" cy="1086293"/>
          </a:xfrm>
          <a:prstGeom prst="homePlate">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FFFFFF"/>
                </a:solidFill>
                <a:effectLst/>
                <a:uLnTx/>
                <a:uFillTx/>
                <a:latin typeface="Arial" panose="020B0604020202020204"/>
                <a:ea typeface="+mn-ea"/>
                <a:cs typeface="Poppins" panose="00000500000000000000" pitchFamily="50" charset="0"/>
              </a:rPr>
              <a:t>Behov til betaling</a:t>
            </a:r>
          </a:p>
        </p:txBody>
      </p:sp>
      <p:grpSp>
        <p:nvGrpSpPr>
          <p:cNvPr id="220" name="Group 219">
            <a:extLst>
              <a:ext uri="{FF2B5EF4-FFF2-40B4-BE49-F238E27FC236}">
                <a16:creationId xmlns:a16="http://schemas.microsoft.com/office/drawing/2014/main" id="{E32DF703-BB2B-44BA-9F46-9384802DFDAB}"/>
              </a:ext>
            </a:extLst>
          </p:cNvPr>
          <p:cNvGrpSpPr/>
          <p:nvPr/>
        </p:nvGrpSpPr>
        <p:grpSpPr>
          <a:xfrm flipV="1">
            <a:off x="1147127" y="1104141"/>
            <a:ext cx="2914289" cy="45719"/>
            <a:chOff x="814388" y="4745038"/>
            <a:chExt cx="7493000" cy="112713"/>
          </a:xfrm>
          <a:solidFill>
            <a:schemeClr val="bg1"/>
          </a:solidFill>
        </p:grpSpPr>
        <p:sp>
          <p:nvSpPr>
            <p:cNvPr id="221" name="Freeform 12">
              <a:extLst>
                <a:ext uri="{FF2B5EF4-FFF2-40B4-BE49-F238E27FC236}">
                  <a16:creationId xmlns:a16="http://schemas.microsoft.com/office/drawing/2014/main" id="{E6CB075B-E35F-43D8-8151-3A58FECA5952}"/>
                </a:ext>
              </a:extLst>
            </p:cNvPr>
            <p:cNvSpPr>
              <a:spLocks/>
            </p:cNvSpPr>
            <p:nvPr/>
          </p:nvSpPr>
          <p:spPr bwMode="auto">
            <a:xfrm>
              <a:off x="8285163" y="4813301"/>
              <a:ext cx="22225" cy="11113"/>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1" y="0"/>
                  </a:cubicBezTo>
                  <a:cubicBezTo>
                    <a:pt x="0"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Freeform 13">
              <a:extLst>
                <a:ext uri="{FF2B5EF4-FFF2-40B4-BE49-F238E27FC236}">
                  <a16:creationId xmlns:a16="http://schemas.microsoft.com/office/drawing/2014/main" id="{79337003-7398-4FAB-80C4-F989A622040E}"/>
                </a:ext>
              </a:extLst>
            </p:cNvPr>
            <p:cNvSpPr>
              <a:spLocks/>
            </p:cNvSpPr>
            <p:nvPr/>
          </p:nvSpPr>
          <p:spPr bwMode="auto">
            <a:xfrm>
              <a:off x="8205788" y="4802188"/>
              <a:ext cx="79375" cy="22225"/>
            </a:xfrm>
            <a:custGeom>
              <a:avLst/>
              <a:gdLst>
                <a:gd name="T0" fmla="*/ 2 w 7"/>
                <a:gd name="T1" fmla="*/ 0 h 2"/>
                <a:gd name="T2" fmla="*/ 0 w 7"/>
                <a:gd name="T3" fmla="*/ 2 h 2"/>
                <a:gd name="T4" fmla="*/ 3 w 7"/>
                <a:gd name="T5" fmla="*/ 0 h 2"/>
                <a:gd name="T6" fmla="*/ 5 w 7"/>
                <a:gd name="T7" fmla="*/ 1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1" y="0"/>
                    <a:pt x="0" y="1"/>
                    <a:pt x="0" y="2"/>
                  </a:cubicBezTo>
                  <a:cubicBezTo>
                    <a:pt x="2" y="1"/>
                    <a:pt x="2" y="1"/>
                    <a:pt x="3" y="0"/>
                  </a:cubicBezTo>
                  <a:cubicBezTo>
                    <a:pt x="4" y="0"/>
                    <a:pt x="5" y="1"/>
                    <a:pt x="5" y="1"/>
                  </a:cubicBezTo>
                  <a:cubicBezTo>
                    <a:pt x="5" y="1"/>
                    <a:pt x="6" y="1"/>
                    <a:pt x="7" y="1"/>
                  </a:cubicBezTo>
                  <a:cubicBezTo>
                    <a:pt x="5" y="0"/>
                    <a:pt x="4"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Freeform 14">
              <a:extLst>
                <a:ext uri="{FF2B5EF4-FFF2-40B4-BE49-F238E27FC236}">
                  <a16:creationId xmlns:a16="http://schemas.microsoft.com/office/drawing/2014/main" id="{9E57F9C7-BB97-4B0A-8CAF-7CCE687D274E}"/>
                </a:ext>
              </a:extLst>
            </p:cNvPr>
            <p:cNvSpPr>
              <a:spLocks/>
            </p:cNvSpPr>
            <p:nvPr/>
          </p:nvSpPr>
          <p:spPr bwMode="auto">
            <a:xfrm>
              <a:off x="7169150" y="4778376"/>
              <a:ext cx="11113" cy="1111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Freeform 15">
              <a:extLst>
                <a:ext uri="{FF2B5EF4-FFF2-40B4-BE49-F238E27FC236}">
                  <a16:creationId xmlns:a16="http://schemas.microsoft.com/office/drawing/2014/main" id="{BD410D98-262A-44BD-B55F-C9152BB55407}"/>
                </a:ext>
              </a:extLst>
            </p:cNvPr>
            <p:cNvSpPr>
              <a:spLocks/>
            </p:cNvSpPr>
            <p:nvPr/>
          </p:nvSpPr>
          <p:spPr bwMode="auto">
            <a:xfrm>
              <a:off x="6515100"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9" name="Freeform 16">
              <a:extLst>
                <a:ext uri="{FF2B5EF4-FFF2-40B4-BE49-F238E27FC236}">
                  <a16:creationId xmlns:a16="http://schemas.microsoft.com/office/drawing/2014/main" id="{03E9740D-7AFA-4E60-9304-F1E473D4A4D3}"/>
                </a:ext>
              </a:extLst>
            </p:cNvPr>
            <p:cNvSpPr>
              <a:spLocks/>
            </p:cNvSpPr>
            <p:nvPr/>
          </p:nvSpPr>
          <p:spPr bwMode="auto">
            <a:xfrm>
              <a:off x="6402388"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0" name="Freeform 17">
              <a:extLst>
                <a:ext uri="{FF2B5EF4-FFF2-40B4-BE49-F238E27FC236}">
                  <a16:creationId xmlns:a16="http://schemas.microsoft.com/office/drawing/2014/main" id="{D038B893-5ED3-4979-9C1B-332E15A7203C}"/>
                </a:ext>
              </a:extLst>
            </p:cNvPr>
            <p:cNvSpPr>
              <a:spLocks/>
            </p:cNvSpPr>
            <p:nvPr/>
          </p:nvSpPr>
          <p:spPr bwMode="auto">
            <a:xfrm>
              <a:off x="7146925" y="4778376"/>
              <a:ext cx="2222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1" name="Freeform 18">
              <a:extLst>
                <a:ext uri="{FF2B5EF4-FFF2-40B4-BE49-F238E27FC236}">
                  <a16:creationId xmlns:a16="http://schemas.microsoft.com/office/drawing/2014/main" id="{4678F797-7B0C-46F9-B2FD-6C17D8C33339}"/>
                </a:ext>
              </a:extLst>
            </p:cNvPr>
            <p:cNvSpPr>
              <a:spLocks/>
            </p:cNvSpPr>
            <p:nvPr/>
          </p:nvSpPr>
          <p:spPr bwMode="auto">
            <a:xfrm>
              <a:off x="8081963" y="4824413"/>
              <a:ext cx="1111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2" name="Freeform 19">
              <a:extLst>
                <a:ext uri="{FF2B5EF4-FFF2-40B4-BE49-F238E27FC236}">
                  <a16:creationId xmlns:a16="http://schemas.microsoft.com/office/drawing/2014/main" id="{3B163707-BFE3-4DA0-9F12-6BB98FE88145}"/>
                </a:ext>
              </a:extLst>
            </p:cNvPr>
            <p:cNvSpPr>
              <a:spLocks/>
            </p:cNvSpPr>
            <p:nvPr/>
          </p:nvSpPr>
          <p:spPr bwMode="auto">
            <a:xfrm>
              <a:off x="7462838" y="4767263"/>
              <a:ext cx="11113" cy="11113"/>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0" name="Freeform 20">
              <a:extLst>
                <a:ext uri="{FF2B5EF4-FFF2-40B4-BE49-F238E27FC236}">
                  <a16:creationId xmlns:a16="http://schemas.microsoft.com/office/drawing/2014/main" id="{5EE37D9D-D2CA-434E-B8B9-143FB9A939B4}"/>
                </a:ext>
              </a:extLst>
            </p:cNvPr>
            <p:cNvSpPr>
              <a:spLocks/>
            </p:cNvSpPr>
            <p:nvPr/>
          </p:nvSpPr>
          <p:spPr bwMode="auto">
            <a:xfrm>
              <a:off x="7675563" y="4778376"/>
              <a:ext cx="12700" cy="1111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2" name="Freeform 21">
              <a:extLst>
                <a:ext uri="{FF2B5EF4-FFF2-40B4-BE49-F238E27FC236}">
                  <a16:creationId xmlns:a16="http://schemas.microsoft.com/office/drawing/2014/main" id="{BAB0477E-F718-4C89-B40F-8E687FCA0DED}"/>
                </a:ext>
              </a:extLst>
            </p:cNvPr>
            <p:cNvSpPr>
              <a:spLocks/>
            </p:cNvSpPr>
            <p:nvPr/>
          </p:nvSpPr>
          <p:spPr bwMode="auto">
            <a:xfrm>
              <a:off x="8037513" y="4789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3" name="Freeform 22">
              <a:extLst>
                <a:ext uri="{FF2B5EF4-FFF2-40B4-BE49-F238E27FC236}">
                  <a16:creationId xmlns:a16="http://schemas.microsoft.com/office/drawing/2014/main" id="{3E0C28DC-FDB2-46C5-B969-9027BBB12B58}"/>
                </a:ext>
              </a:extLst>
            </p:cNvPr>
            <p:cNvSpPr>
              <a:spLocks/>
            </p:cNvSpPr>
            <p:nvPr/>
          </p:nvSpPr>
          <p:spPr bwMode="auto">
            <a:xfrm>
              <a:off x="7292975" y="4767263"/>
              <a:ext cx="11113"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5" name="Freeform 23">
              <a:extLst>
                <a:ext uri="{FF2B5EF4-FFF2-40B4-BE49-F238E27FC236}">
                  <a16:creationId xmlns:a16="http://schemas.microsoft.com/office/drawing/2014/main" id="{CEFC8446-8F8F-43E6-B1D4-576085D0326D}"/>
                </a:ext>
              </a:extLst>
            </p:cNvPr>
            <p:cNvSpPr>
              <a:spLocks/>
            </p:cNvSpPr>
            <p:nvPr/>
          </p:nvSpPr>
          <p:spPr bwMode="auto">
            <a:xfrm>
              <a:off x="108426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6" name="Freeform 24">
              <a:extLst>
                <a:ext uri="{FF2B5EF4-FFF2-40B4-BE49-F238E27FC236}">
                  <a16:creationId xmlns:a16="http://schemas.microsoft.com/office/drawing/2014/main" id="{9DCEF495-6647-4F8B-99B2-7DD285B0B311}"/>
                </a:ext>
              </a:extLst>
            </p:cNvPr>
            <p:cNvSpPr>
              <a:spLocks/>
            </p:cNvSpPr>
            <p:nvPr/>
          </p:nvSpPr>
          <p:spPr bwMode="auto">
            <a:xfrm>
              <a:off x="825500" y="4789488"/>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7" name="Freeform 25">
              <a:extLst>
                <a:ext uri="{FF2B5EF4-FFF2-40B4-BE49-F238E27FC236}">
                  <a16:creationId xmlns:a16="http://schemas.microsoft.com/office/drawing/2014/main" id="{6D7B00B0-1017-450D-8A82-B04BC732B11A}"/>
                </a:ext>
              </a:extLst>
            </p:cNvPr>
            <p:cNvSpPr>
              <a:spLocks/>
            </p:cNvSpPr>
            <p:nvPr/>
          </p:nvSpPr>
          <p:spPr bwMode="auto">
            <a:xfrm>
              <a:off x="6200775" y="4756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8" name="Freeform 26">
              <a:extLst>
                <a:ext uri="{FF2B5EF4-FFF2-40B4-BE49-F238E27FC236}">
                  <a16:creationId xmlns:a16="http://schemas.microsoft.com/office/drawing/2014/main" id="{A37FB4AE-6C71-49A8-AD60-FEB1F562533B}"/>
                </a:ext>
              </a:extLst>
            </p:cNvPr>
            <p:cNvSpPr>
              <a:spLocks/>
            </p:cNvSpPr>
            <p:nvPr/>
          </p:nvSpPr>
          <p:spPr bwMode="auto">
            <a:xfrm>
              <a:off x="4273550" y="4767263"/>
              <a:ext cx="66675" cy="11113"/>
            </a:xfrm>
            <a:custGeom>
              <a:avLst/>
              <a:gdLst>
                <a:gd name="T0" fmla="*/ 3 w 6"/>
                <a:gd name="T1" fmla="*/ 0 h 1"/>
                <a:gd name="T2" fmla="*/ 3 w 6"/>
                <a:gd name="T3" fmla="*/ 1 h 1"/>
                <a:gd name="T4" fmla="*/ 3 w 6"/>
                <a:gd name="T5" fmla="*/ 0 h 1"/>
              </a:gdLst>
              <a:ahLst/>
              <a:cxnLst>
                <a:cxn ang="0">
                  <a:pos x="T0" y="T1"/>
                </a:cxn>
                <a:cxn ang="0">
                  <a:pos x="T2" y="T3"/>
                </a:cxn>
                <a:cxn ang="0">
                  <a:pos x="T4" y="T5"/>
                </a:cxn>
              </a:cxnLst>
              <a:rect l="0" t="0" r="r" b="b"/>
              <a:pathLst>
                <a:path w="6" h="1">
                  <a:moveTo>
                    <a:pt x="3" y="0"/>
                  </a:moveTo>
                  <a:cubicBezTo>
                    <a:pt x="5" y="0"/>
                    <a:pt x="0" y="0"/>
                    <a:pt x="3" y="1"/>
                  </a:cubicBezTo>
                  <a:cubicBezTo>
                    <a:pt x="3" y="1"/>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9" name="Freeform 27">
              <a:extLst>
                <a:ext uri="{FF2B5EF4-FFF2-40B4-BE49-F238E27FC236}">
                  <a16:creationId xmlns:a16="http://schemas.microsoft.com/office/drawing/2014/main" id="{3BEDAA0D-78A6-47B4-87DA-88856CC4DD8A}"/>
                </a:ext>
              </a:extLst>
            </p:cNvPr>
            <p:cNvSpPr>
              <a:spLocks/>
            </p:cNvSpPr>
            <p:nvPr/>
          </p:nvSpPr>
          <p:spPr bwMode="auto">
            <a:xfrm>
              <a:off x="8070850"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0" name="Freeform 28">
              <a:extLst>
                <a:ext uri="{FF2B5EF4-FFF2-40B4-BE49-F238E27FC236}">
                  <a16:creationId xmlns:a16="http://schemas.microsoft.com/office/drawing/2014/main" id="{BDEFF951-9E9E-4F21-B720-DBD89C26B5C1}"/>
                </a:ext>
              </a:extLst>
            </p:cNvPr>
            <p:cNvSpPr>
              <a:spLocks/>
            </p:cNvSpPr>
            <p:nvPr/>
          </p:nvSpPr>
          <p:spPr bwMode="auto">
            <a:xfrm>
              <a:off x="4306888" y="4778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1" name="Freeform 29">
              <a:extLst>
                <a:ext uri="{FF2B5EF4-FFF2-40B4-BE49-F238E27FC236}">
                  <a16:creationId xmlns:a16="http://schemas.microsoft.com/office/drawing/2014/main" id="{E4A9F09F-C0FB-4AB1-A34C-66F576DBF6F9}"/>
                </a:ext>
              </a:extLst>
            </p:cNvPr>
            <p:cNvSpPr>
              <a:spLocks/>
            </p:cNvSpPr>
            <p:nvPr/>
          </p:nvSpPr>
          <p:spPr bwMode="auto">
            <a:xfrm>
              <a:off x="5727700" y="475615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2" name="Freeform 30">
              <a:extLst>
                <a:ext uri="{FF2B5EF4-FFF2-40B4-BE49-F238E27FC236}">
                  <a16:creationId xmlns:a16="http://schemas.microsoft.com/office/drawing/2014/main" id="{3939911D-C06E-49BF-AB75-1D7DCC8F3501}"/>
                </a:ext>
              </a:extLst>
            </p:cNvPr>
            <p:cNvSpPr>
              <a:spLocks/>
            </p:cNvSpPr>
            <p:nvPr/>
          </p:nvSpPr>
          <p:spPr bwMode="auto">
            <a:xfrm>
              <a:off x="6064250" y="4767263"/>
              <a:ext cx="12700"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3" name="Freeform 31">
              <a:extLst>
                <a:ext uri="{FF2B5EF4-FFF2-40B4-BE49-F238E27FC236}">
                  <a16:creationId xmlns:a16="http://schemas.microsoft.com/office/drawing/2014/main" id="{DC7C2A5C-1FC8-4BBC-A44C-7065E9D33B3B}"/>
                </a:ext>
              </a:extLst>
            </p:cNvPr>
            <p:cNvSpPr>
              <a:spLocks/>
            </p:cNvSpPr>
            <p:nvPr/>
          </p:nvSpPr>
          <p:spPr bwMode="auto">
            <a:xfrm>
              <a:off x="5524500" y="4767263"/>
              <a:ext cx="11113"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1"/>
                    <a:pt x="0" y="1"/>
                    <a:pt x="0"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4" name="Freeform 32">
              <a:extLst>
                <a:ext uri="{FF2B5EF4-FFF2-40B4-BE49-F238E27FC236}">
                  <a16:creationId xmlns:a16="http://schemas.microsoft.com/office/drawing/2014/main" id="{6FE1DE7A-7E10-4617-A8B5-4C914B2B9CF7}"/>
                </a:ext>
              </a:extLst>
            </p:cNvPr>
            <p:cNvSpPr>
              <a:spLocks/>
            </p:cNvSpPr>
            <p:nvPr/>
          </p:nvSpPr>
          <p:spPr bwMode="auto">
            <a:xfrm>
              <a:off x="5354638"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5" name="Freeform 33">
              <a:extLst>
                <a:ext uri="{FF2B5EF4-FFF2-40B4-BE49-F238E27FC236}">
                  <a16:creationId xmlns:a16="http://schemas.microsoft.com/office/drawing/2014/main" id="{B625D74B-22A3-49B0-9C2F-81347D2450AF}"/>
                </a:ext>
              </a:extLst>
            </p:cNvPr>
            <p:cNvSpPr>
              <a:spLocks/>
            </p:cNvSpPr>
            <p:nvPr/>
          </p:nvSpPr>
          <p:spPr bwMode="auto">
            <a:xfrm>
              <a:off x="1625600" y="4824413"/>
              <a:ext cx="33338" cy="11113"/>
            </a:xfrm>
            <a:custGeom>
              <a:avLst/>
              <a:gdLst>
                <a:gd name="T0" fmla="*/ 3 w 3"/>
                <a:gd name="T1" fmla="*/ 1 h 1"/>
                <a:gd name="T2" fmla="*/ 3 w 3"/>
                <a:gd name="T3" fmla="*/ 0 h 1"/>
                <a:gd name="T4" fmla="*/ 3 w 3"/>
                <a:gd name="T5" fmla="*/ 1 h 1"/>
              </a:gdLst>
              <a:ahLst/>
              <a:cxnLst>
                <a:cxn ang="0">
                  <a:pos x="T0" y="T1"/>
                </a:cxn>
                <a:cxn ang="0">
                  <a:pos x="T2" y="T3"/>
                </a:cxn>
                <a:cxn ang="0">
                  <a:pos x="T4" y="T5"/>
                </a:cxn>
              </a:cxnLst>
              <a:rect l="0" t="0" r="r" b="b"/>
              <a:pathLst>
                <a:path w="3" h="1">
                  <a:moveTo>
                    <a:pt x="3" y="1"/>
                  </a:moveTo>
                  <a:cubicBezTo>
                    <a:pt x="3" y="1"/>
                    <a:pt x="3" y="0"/>
                    <a:pt x="3" y="0"/>
                  </a:cubicBezTo>
                  <a:cubicBezTo>
                    <a:pt x="3" y="1"/>
                    <a:pt x="0"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6" name="Freeform 34">
              <a:extLst>
                <a:ext uri="{FF2B5EF4-FFF2-40B4-BE49-F238E27FC236}">
                  <a16:creationId xmlns:a16="http://schemas.microsoft.com/office/drawing/2014/main" id="{61391665-F860-4C60-9A9F-4C4D6B15ACC0}"/>
                </a:ext>
              </a:extLst>
            </p:cNvPr>
            <p:cNvSpPr>
              <a:spLocks/>
            </p:cNvSpPr>
            <p:nvPr/>
          </p:nvSpPr>
          <p:spPr bwMode="auto">
            <a:xfrm>
              <a:off x="8081963" y="4824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7" name="Freeform 35">
              <a:extLst>
                <a:ext uri="{FF2B5EF4-FFF2-40B4-BE49-F238E27FC236}">
                  <a16:creationId xmlns:a16="http://schemas.microsoft.com/office/drawing/2014/main" id="{ECD10460-6F88-43B7-A218-ECDF4AE2F6E4}"/>
                </a:ext>
              </a:extLst>
            </p:cNvPr>
            <p:cNvSpPr>
              <a:spLocks/>
            </p:cNvSpPr>
            <p:nvPr/>
          </p:nvSpPr>
          <p:spPr bwMode="auto">
            <a:xfrm>
              <a:off x="5502275" y="4835526"/>
              <a:ext cx="333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8" name="Freeform 36">
              <a:extLst>
                <a:ext uri="{FF2B5EF4-FFF2-40B4-BE49-F238E27FC236}">
                  <a16:creationId xmlns:a16="http://schemas.microsoft.com/office/drawing/2014/main" id="{51793603-4EFB-4707-B921-2C69C5374259}"/>
                </a:ext>
              </a:extLst>
            </p:cNvPr>
            <p:cNvSpPr>
              <a:spLocks/>
            </p:cNvSpPr>
            <p:nvPr/>
          </p:nvSpPr>
          <p:spPr bwMode="auto">
            <a:xfrm>
              <a:off x="3022600" y="4835526"/>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9" name="Freeform 37">
              <a:extLst>
                <a:ext uri="{FF2B5EF4-FFF2-40B4-BE49-F238E27FC236}">
                  <a16:creationId xmlns:a16="http://schemas.microsoft.com/office/drawing/2014/main" id="{6FD77EB1-AA6C-4A8C-92C8-E8CCE83D8EDA}"/>
                </a:ext>
              </a:extLst>
            </p:cNvPr>
            <p:cNvSpPr>
              <a:spLocks/>
            </p:cNvSpPr>
            <p:nvPr/>
          </p:nvSpPr>
          <p:spPr bwMode="auto">
            <a:xfrm>
              <a:off x="5389563" y="4835526"/>
              <a:ext cx="2222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1"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0" name="Freeform 38">
              <a:extLst>
                <a:ext uri="{FF2B5EF4-FFF2-40B4-BE49-F238E27FC236}">
                  <a16:creationId xmlns:a16="http://schemas.microsoft.com/office/drawing/2014/main" id="{93148246-5DA1-4FA2-9EC6-1DD1483BC4AD}"/>
                </a:ext>
              </a:extLst>
            </p:cNvPr>
            <p:cNvSpPr>
              <a:spLocks/>
            </p:cNvSpPr>
            <p:nvPr/>
          </p:nvSpPr>
          <p:spPr bwMode="auto">
            <a:xfrm>
              <a:off x="1658938"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1" name="Freeform 39">
              <a:extLst>
                <a:ext uri="{FF2B5EF4-FFF2-40B4-BE49-F238E27FC236}">
                  <a16:creationId xmlns:a16="http://schemas.microsoft.com/office/drawing/2014/main" id="{75D8B2D7-2F50-49B8-AD3C-59AFE257D1AE}"/>
                </a:ext>
              </a:extLst>
            </p:cNvPr>
            <p:cNvSpPr>
              <a:spLocks noEditPoints="1"/>
            </p:cNvSpPr>
            <p:nvPr/>
          </p:nvSpPr>
          <p:spPr bwMode="auto">
            <a:xfrm>
              <a:off x="814388" y="4745038"/>
              <a:ext cx="7380288" cy="112713"/>
            </a:xfrm>
            <a:custGeom>
              <a:avLst/>
              <a:gdLst>
                <a:gd name="T0" fmla="*/ 75 w 655"/>
                <a:gd name="T1" fmla="*/ 7 h 10"/>
                <a:gd name="T2" fmla="*/ 80 w 655"/>
                <a:gd name="T3" fmla="*/ 7 h 10"/>
                <a:gd name="T4" fmla="*/ 97 w 655"/>
                <a:gd name="T5" fmla="*/ 8 h 10"/>
                <a:gd name="T6" fmla="*/ 133 w 655"/>
                <a:gd name="T7" fmla="*/ 8 h 10"/>
                <a:gd name="T8" fmla="*/ 156 w 655"/>
                <a:gd name="T9" fmla="*/ 7 h 10"/>
                <a:gd name="T10" fmla="*/ 193 w 655"/>
                <a:gd name="T11" fmla="*/ 7 h 10"/>
                <a:gd name="T12" fmla="*/ 208 w 655"/>
                <a:gd name="T13" fmla="*/ 8 h 10"/>
                <a:gd name="T14" fmla="*/ 229 w 655"/>
                <a:gd name="T15" fmla="*/ 7 h 10"/>
                <a:gd name="T16" fmla="*/ 250 w 655"/>
                <a:gd name="T17" fmla="*/ 7 h 10"/>
                <a:gd name="T18" fmla="*/ 274 w 655"/>
                <a:gd name="T19" fmla="*/ 7 h 10"/>
                <a:gd name="T20" fmla="*/ 326 w 655"/>
                <a:gd name="T21" fmla="*/ 8 h 10"/>
                <a:gd name="T22" fmla="*/ 385 w 655"/>
                <a:gd name="T23" fmla="*/ 8 h 10"/>
                <a:gd name="T24" fmla="*/ 412 w 655"/>
                <a:gd name="T25" fmla="*/ 7 h 10"/>
                <a:gd name="T26" fmla="*/ 456 w 655"/>
                <a:gd name="T27" fmla="*/ 7 h 10"/>
                <a:gd name="T28" fmla="*/ 474 w 655"/>
                <a:gd name="T29" fmla="*/ 8 h 10"/>
                <a:gd name="T30" fmla="*/ 496 w 655"/>
                <a:gd name="T31" fmla="*/ 6 h 10"/>
                <a:gd name="T32" fmla="*/ 505 w 655"/>
                <a:gd name="T33" fmla="*/ 6 h 10"/>
                <a:gd name="T34" fmla="*/ 521 w 655"/>
                <a:gd name="T35" fmla="*/ 6 h 10"/>
                <a:gd name="T36" fmla="*/ 547 w 655"/>
                <a:gd name="T37" fmla="*/ 6 h 10"/>
                <a:gd name="T38" fmla="*/ 569 w 655"/>
                <a:gd name="T39" fmla="*/ 6 h 10"/>
                <a:gd name="T40" fmla="*/ 593 w 655"/>
                <a:gd name="T41" fmla="*/ 6 h 10"/>
                <a:gd name="T42" fmla="*/ 604 w 655"/>
                <a:gd name="T43" fmla="*/ 6 h 10"/>
                <a:gd name="T44" fmla="*/ 620 w 655"/>
                <a:gd name="T45" fmla="*/ 7 h 10"/>
                <a:gd name="T46" fmla="*/ 645 w 655"/>
                <a:gd name="T47" fmla="*/ 6 h 10"/>
                <a:gd name="T48" fmla="*/ 654 w 655"/>
                <a:gd name="T49" fmla="*/ 6 h 10"/>
                <a:gd name="T50" fmla="*/ 641 w 655"/>
                <a:gd name="T51" fmla="*/ 4 h 10"/>
                <a:gd name="T52" fmla="*/ 628 w 655"/>
                <a:gd name="T53" fmla="*/ 3 h 10"/>
                <a:gd name="T54" fmla="*/ 615 w 655"/>
                <a:gd name="T55" fmla="*/ 3 h 10"/>
                <a:gd name="T56" fmla="*/ 590 w 655"/>
                <a:gd name="T57" fmla="*/ 3 h 10"/>
                <a:gd name="T58" fmla="*/ 580 w 655"/>
                <a:gd name="T59" fmla="*/ 4 h 10"/>
                <a:gd name="T60" fmla="*/ 570 w 655"/>
                <a:gd name="T61" fmla="*/ 3 h 10"/>
                <a:gd name="T62" fmla="*/ 552 w 655"/>
                <a:gd name="T63" fmla="*/ 4 h 10"/>
                <a:gd name="T64" fmla="*/ 532 w 655"/>
                <a:gd name="T65" fmla="*/ 2 h 10"/>
                <a:gd name="T66" fmla="*/ 509 w 655"/>
                <a:gd name="T67" fmla="*/ 3 h 10"/>
                <a:gd name="T68" fmla="*/ 504 w 655"/>
                <a:gd name="T69" fmla="*/ 2 h 10"/>
                <a:gd name="T70" fmla="*/ 485 w 655"/>
                <a:gd name="T71" fmla="*/ 1 h 10"/>
                <a:gd name="T72" fmla="*/ 477 w 655"/>
                <a:gd name="T73" fmla="*/ 1 h 10"/>
                <a:gd name="T74" fmla="*/ 465 w 655"/>
                <a:gd name="T75" fmla="*/ 3 h 10"/>
                <a:gd name="T76" fmla="*/ 453 w 655"/>
                <a:gd name="T77" fmla="*/ 3 h 10"/>
                <a:gd name="T78" fmla="*/ 437 w 655"/>
                <a:gd name="T79" fmla="*/ 3 h 10"/>
                <a:gd name="T80" fmla="*/ 418 w 655"/>
                <a:gd name="T81" fmla="*/ 3 h 10"/>
                <a:gd name="T82" fmla="*/ 390 w 655"/>
                <a:gd name="T83" fmla="*/ 4 h 10"/>
                <a:gd name="T84" fmla="*/ 369 w 655"/>
                <a:gd name="T85" fmla="*/ 3 h 10"/>
                <a:gd name="T86" fmla="*/ 355 w 655"/>
                <a:gd name="T87" fmla="*/ 4 h 10"/>
                <a:gd name="T88" fmla="*/ 339 w 655"/>
                <a:gd name="T89" fmla="*/ 4 h 10"/>
                <a:gd name="T90" fmla="*/ 304 w 655"/>
                <a:gd name="T91" fmla="*/ 0 h 10"/>
                <a:gd name="T92" fmla="*/ 272 w 655"/>
                <a:gd name="T93" fmla="*/ 2 h 10"/>
                <a:gd name="T94" fmla="*/ 249 w 655"/>
                <a:gd name="T95" fmla="*/ 1 h 10"/>
                <a:gd name="T96" fmla="*/ 207 w 655"/>
                <a:gd name="T97" fmla="*/ 1 h 10"/>
                <a:gd name="T98" fmla="*/ 172 w 655"/>
                <a:gd name="T99" fmla="*/ 3 h 10"/>
                <a:gd name="T100" fmla="*/ 141 w 655"/>
                <a:gd name="T101" fmla="*/ 3 h 10"/>
                <a:gd name="T102" fmla="*/ 128 w 655"/>
                <a:gd name="T103" fmla="*/ 3 h 10"/>
                <a:gd name="T104" fmla="*/ 116 w 655"/>
                <a:gd name="T105" fmla="*/ 2 h 10"/>
                <a:gd name="T106" fmla="*/ 110 w 655"/>
                <a:gd name="T107" fmla="*/ 2 h 10"/>
                <a:gd name="T108" fmla="*/ 92 w 655"/>
                <a:gd name="T109" fmla="*/ 2 h 10"/>
                <a:gd name="T110" fmla="*/ 34 w 655"/>
                <a:gd name="T111" fmla="*/ 4 h 10"/>
                <a:gd name="T112" fmla="*/ 14 w 655"/>
                <a:gd name="T113" fmla="*/ 3 h 10"/>
                <a:gd name="T114" fmla="*/ 7 w 655"/>
                <a:gd name="T115" fmla="*/ 7 h 10"/>
                <a:gd name="T116" fmla="*/ 14 w 655"/>
                <a:gd name="T117" fmla="*/ 7 h 10"/>
                <a:gd name="T118" fmla="*/ 41 w 655"/>
                <a:gd name="T119" fmla="*/ 7 h 10"/>
                <a:gd name="T120" fmla="*/ 55 w 655"/>
                <a:gd name="T121" fmla="*/ 7 h 10"/>
                <a:gd name="T122" fmla="*/ 122 w 655"/>
                <a:gd name="T123" fmla="*/ 7 h 10"/>
                <a:gd name="T124" fmla="*/ 111 w 655"/>
                <a:gd name="T1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10">
                  <a:moveTo>
                    <a:pt x="57" y="9"/>
                  </a:moveTo>
                  <a:cubicBezTo>
                    <a:pt x="60" y="9"/>
                    <a:pt x="58" y="8"/>
                    <a:pt x="59" y="7"/>
                  </a:cubicBezTo>
                  <a:cubicBezTo>
                    <a:pt x="62" y="7"/>
                    <a:pt x="60" y="8"/>
                    <a:pt x="61" y="9"/>
                  </a:cubicBezTo>
                  <a:cubicBezTo>
                    <a:pt x="63" y="8"/>
                    <a:pt x="65" y="7"/>
                    <a:pt x="66" y="8"/>
                  </a:cubicBezTo>
                  <a:cubicBezTo>
                    <a:pt x="66" y="8"/>
                    <a:pt x="66" y="8"/>
                    <a:pt x="66" y="8"/>
                  </a:cubicBezTo>
                  <a:cubicBezTo>
                    <a:pt x="68" y="7"/>
                    <a:pt x="72" y="8"/>
                    <a:pt x="74" y="7"/>
                  </a:cubicBezTo>
                  <a:cubicBezTo>
                    <a:pt x="75" y="7"/>
                    <a:pt x="75" y="7"/>
                    <a:pt x="75" y="7"/>
                  </a:cubicBezTo>
                  <a:cubicBezTo>
                    <a:pt x="74" y="7"/>
                    <a:pt x="74" y="6"/>
                    <a:pt x="74" y="6"/>
                  </a:cubicBezTo>
                  <a:cubicBezTo>
                    <a:pt x="75" y="6"/>
                    <a:pt x="76" y="5"/>
                    <a:pt x="77" y="6"/>
                  </a:cubicBezTo>
                  <a:cubicBezTo>
                    <a:pt x="76" y="6"/>
                    <a:pt x="76" y="6"/>
                    <a:pt x="76" y="6"/>
                  </a:cubicBezTo>
                  <a:cubicBezTo>
                    <a:pt x="77" y="6"/>
                    <a:pt x="77" y="6"/>
                    <a:pt x="77" y="6"/>
                  </a:cubicBezTo>
                  <a:cubicBezTo>
                    <a:pt x="78" y="7"/>
                    <a:pt x="75" y="6"/>
                    <a:pt x="75" y="7"/>
                  </a:cubicBezTo>
                  <a:cubicBezTo>
                    <a:pt x="78" y="7"/>
                    <a:pt x="80" y="6"/>
                    <a:pt x="82" y="6"/>
                  </a:cubicBezTo>
                  <a:cubicBezTo>
                    <a:pt x="83" y="7"/>
                    <a:pt x="78" y="7"/>
                    <a:pt x="80" y="7"/>
                  </a:cubicBezTo>
                  <a:cubicBezTo>
                    <a:pt x="78" y="7"/>
                    <a:pt x="78" y="7"/>
                    <a:pt x="78" y="7"/>
                  </a:cubicBezTo>
                  <a:cubicBezTo>
                    <a:pt x="80" y="8"/>
                    <a:pt x="76" y="7"/>
                    <a:pt x="78" y="8"/>
                  </a:cubicBezTo>
                  <a:cubicBezTo>
                    <a:pt x="82" y="9"/>
                    <a:pt x="82" y="8"/>
                    <a:pt x="86" y="8"/>
                  </a:cubicBezTo>
                  <a:cubicBezTo>
                    <a:pt x="86" y="8"/>
                    <a:pt x="85" y="7"/>
                    <a:pt x="86" y="7"/>
                  </a:cubicBezTo>
                  <a:cubicBezTo>
                    <a:pt x="91" y="6"/>
                    <a:pt x="90" y="9"/>
                    <a:pt x="94" y="8"/>
                  </a:cubicBezTo>
                  <a:cubicBezTo>
                    <a:pt x="95" y="7"/>
                    <a:pt x="95" y="6"/>
                    <a:pt x="98" y="7"/>
                  </a:cubicBezTo>
                  <a:cubicBezTo>
                    <a:pt x="97" y="8"/>
                    <a:pt x="97" y="8"/>
                    <a:pt x="97" y="8"/>
                  </a:cubicBezTo>
                  <a:cubicBezTo>
                    <a:pt x="101" y="8"/>
                    <a:pt x="99" y="6"/>
                    <a:pt x="103" y="7"/>
                  </a:cubicBezTo>
                  <a:cubicBezTo>
                    <a:pt x="102" y="8"/>
                    <a:pt x="100" y="7"/>
                    <a:pt x="101" y="8"/>
                  </a:cubicBezTo>
                  <a:cubicBezTo>
                    <a:pt x="103" y="8"/>
                    <a:pt x="102" y="7"/>
                    <a:pt x="104" y="7"/>
                  </a:cubicBezTo>
                  <a:cubicBezTo>
                    <a:pt x="105" y="8"/>
                    <a:pt x="105" y="8"/>
                    <a:pt x="105" y="8"/>
                  </a:cubicBezTo>
                  <a:cubicBezTo>
                    <a:pt x="108" y="8"/>
                    <a:pt x="113" y="7"/>
                    <a:pt x="117" y="7"/>
                  </a:cubicBezTo>
                  <a:cubicBezTo>
                    <a:pt x="116" y="7"/>
                    <a:pt x="116" y="7"/>
                    <a:pt x="117" y="8"/>
                  </a:cubicBezTo>
                  <a:cubicBezTo>
                    <a:pt x="122" y="7"/>
                    <a:pt x="128" y="8"/>
                    <a:pt x="133" y="8"/>
                  </a:cubicBezTo>
                  <a:cubicBezTo>
                    <a:pt x="135" y="8"/>
                    <a:pt x="135" y="8"/>
                    <a:pt x="135" y="8"/>
                  </a:cubicBezTo>
                  <a:cubicBezTo>
                    <a:pt x="135" y="8"/>
                    <a:pt x="136" y="8"/>
                    <a:pt x="135" y="8"/>
                  </a:cubicBezTo>
                  <a:cubicBezTo>
                    <a:pt x="137" y="8"/>
                    <a:pt x="135" y="8"/>
                    <a:pt x="136" y="7"/>
                  </a:cubicBezTo>
                  <a:cubicBezTo>
                    <a:pt x="138" y="7"/>
                    <a:pt x="138" y="8"/>
                    <a:pt x="137" y="8"/>
                  </a:cubicBezTo>
                  <a:cubicBezTo>
                    <a:pt x="141" y="7"/>
                    <a:pt x="147" y="7"/>
                    <a:pt x="151" y="7"/>
                  </a:cubicBezTo>
                  <a:cubicBezTo>
                    <a:pt x="150" y="8"/>
                    <a:pt x="150" y="8"/>
                    <a:pt x="150" y="8"/>
                  </a:cubicBezTo>
                  <a:cubicBezTo>
                    <a:pt x="153" y="8"/>
                    <a:pt x="153" y="6"/>
                    <a:pt x="156" y="7"/>
                  </a:cubicBezTo>
                  <a:cubicBezTo>
                    <a:pt x="155" y="7"/>
                    <a:pt x="155" y="7"/>
                    <a:pt x="155" y="7"/>
                  </a:cubicBezTo>
                  <a:cubicBezTo>
                    <a:pt x="162" y="7"/>
                    <a:pt x="169" y="7"/>
                    <a:pt x="173" y="8"/>
                  </a:cubicBezTo>
                  <a:cubicBezTo>
                    <a:pt x="174" y="7"/>
                    <a:pt x="179" y="8"/>
                    <a:pt x="180" y="7"/>
                  </a:cubicBezTo>
                  <a:cubicBezTo>
                    <a:pt x="183" y="7"/>
                    <a:pt x="182" y="8"/>
                    <a:pt x="187" y="8"/>
                  </a:cubicBezTo>
                  <a:cubicBezTo>
                    <a:pt x="189" y="8"/>
                    <a:pt x="189" y="7"/>
                    <a:pt x="191" y="7"/>
                  </a:cubicBezTo>
                  <a:cubicBezTo>
                    <a:pt x="191" y="8"/>
                    <a:pt x="191" y="8"/>
                    <a:pt x="191" y="8"/>
                  </a:cubicBezTo>
                  <a:cubicBezTo>
                    <a:pt x="193" y="7"/>
                    <a:pt x="193" y="7"/>
                    <a:pt x="193" y="7"/>
                  </a:cubicBezTo>
                  <a:cubicBezTo>
                    <a:pt x="194" y="8"/>
                    <a:pt x="194" y="8"/>
                    <a:pt x="194" y="8"/>
                  </a:cubicBezTo>
                  <a:cubicBezTo>
                    <a:pt x="196" y="8"/>
                    <a:pt x="196" y="8"/>
                    <a:pt x="196" y="8"/>
                  </a:cubicBezTo>
                  <a:cubicBezTo>
                    <a:pt x="195" y="8"/>
                    <a:pt x="195" y="7"/>
                    <a:pt x="195" y="7"/>
                  </a:cubicBezTo>
                  <a:cubicBezTo>
                    <a:pt x="197" y="7"/>
                    <a:pt x="201" y="8"/>
                    <a:pt x="201" y="8"/>
                  </a:cubicBezTo>
                  <a:cubicBezTo>
                    <a:pt x="207" y="8"/>
                    <a:pt x="207" y="8"/>
                    <a:pt x="207" y="8"/>
                  </a:cubicBezTo>
                  <a:cubicBezTo>
                    <a:pt x="206" y="8"/>
                    <a:pt x="205" y="8"/>
                    <a:pt x="205" y="8"/>
                  </a:cubicBezTo>
                  <a:cubicBezTo>
                    <a:pt x="208" y="7"/>
                    <a:pt x="205" y="9"/>
                    <a:pt x="208" y="8"/>
                  </a:cubicBezTo>
                  <a:cubicBezTo>
                    <a:pt x="208" y="8"/>
                    <a:pt x="208" y="8"/>
                    <a:pt x="208" y="8"/>
                  </a:cubicBezTo>
                  <a:cubicBezTo>
                    <a:pt x="210" y="8"/>
                    <a:pt x="213" y="8"/>
                    <a:pt x="215" y="8"/>
                  </a:cubicBezTo>
                  <a:cubicBezTo>
                    <a:pt x="215" y="8"/>
                    <a:pt x="215" y="8"/>
                    <a:pt x="215" y="8"/>
                  </a:cubicBezTo>
                  <a:cubicBezTo>
                    <a:pt x="219" y="9"/>
                    <a:pt x="224" y="8"/>
                    <a:pt x="228" y="8"/>
                  </a:cubicBezTo>
                  <a:cubicBezTo>
                    <a:pt x="227" y="8"/>
                    <a:pt x="227" y="7"/>
                    <a:pt x="229" y="7"/>
                  </a:cubicBezTo>
                  <a:cubicBezTo>
                    <a:pt x="229" y="8"/>
                    <a:pt x="229" y="8"/>
                    <a:pt x="229" y="8"/>
                  </a:cubicBezTo>
                  <a:cubicBezTo>
                    <a:pt x="230" y="7"/>
                    <a:pt x="228" y="7"/>
                    <a:pt x="229" y="7"/>
                  </a:cubicBezTo>
                  <a:cubicBezTo>
                    <a:pt x="231" y="7"/>
                    <a:pt x="231" y="8"/>
                    <a:pt x="230" y="8"/>
                  </a:cubicBezTo>
                  <a:cubicBezTo>
                    <a:pt x="232" y="8"/>
                    <a:pt x="232" y="8"/>
                    <a:pt x="232" y="8"/>
                  </a:cubicBezTo>
                  <a:cubicBezTo>
                    <a:pt x="232" y="8"/>
                    <a:pt x="231" y="8"/>
                    <a:pt x="231" y="8"/>
                  </a:cubicBezTo>
                  <a:cubicBezTo>
                    <a:pt x="232" y="8"/>
                    <a:pt x="235" y="9"/>
                    <a:pt x="236" y="8"/>
                  </a:cubicBezTo>
                  <a:cubicBezTo>
                    <a:pt x="236" y="9"/>
                    <a:pt x="236" y="9"/>
                    <a:pt x="236" y="9"/>
                  </a:cubicBezTo>
                  <a:cubicBezTo>
                    <a:pt x="241" y="9"/>
                    <a:pt x="243" y="8"/>
                    <a:pt x="247" y="8"/>
                  </a:cubicBezTo>
                  <a:cubicBezTo>
                    <a:pt x="247" y="8"/>
                    <a:pt x="249" y="8"/>
                    <a:pt x="250" y="7"/>
                  </a:cubicBezTo>
                  <a:cubicBezTo>
                    <a:pt x="253" y="7"/>
                    <a:pt x="256" y="8"/>
                    <a:pt x="259" y="8"/>
                  </a:cubicBezTo>
                  <a:cubicBezTo>
                    <a:pt x="262" y="8"/>
                    <a:pt x="260" y="7"/>
                    <a:pt x="261" y="7"/>
                  </a:cubicBezTo>
                  <a:cubicBezTo>
                    <a:pt x="261" y="7"/>
                    <a:pt x="265" y="7"/>
                    <a:pt x="263" y="8"/>
                  </a:cubicBezTo>
                  <a:cubicBezTo>
                    <a:pt x="267" y="8"/>
                    <a:pt x="268" y="8"/>
                    <a:pt x="274" y="7"/>
                  </a:cubicBezTo>
                  <a:cubicBezTo>
                    <a:pt x="273" y="7"/>
                    <a:pt x="272" y="7"/>
                    <a:pt x="273" y="7"/>
                  </a:cubicBezTo>
                  <a:cubicBezTo>
                    <a:pt x="274" y="6"/>
                    <a:pt x="275" y="7"/>
                    <a:pt x="275" y="7"/>
                  </a:cubicBezTo>
                  <a:cubicBezTo>
                    <a:pt x="274" y="7"/>
                    <a:pt x="274" y="7"/>
                    <a:pt x="274" y="7"/>
                  </a:cubicBezTo>
                  <a:cubicBezTo>
                    <a:pt x="280" y="6"/>
                    <a:pt x="288" y="9"/>
                    <a:pt x="293" y="8"/>
                  </a:cubicBezTo>
                  <a:cubicBezTo>
                    <a:pt x="292" y="8"/>
                    <a:pt x="292" y="8"/>
                    <a:pt x="292" y="8"/>
                  </a:cubicBezTo>
                  <a:cubicBezTo>
                    <a:pt x="297" y="7"/>
                    <a:pt x="297" y="7"/>
                    <a:pt x="297" y="7"/>
                  </a:cubicBezTo>
                  <a:cubicBezTo>
                    <a:pt x="299" y="7"/>
                    <a:pt x="296" y="8"/>
                    <a:pt x="297" y="8"/>
                  </a:cubicBezTo>
                  <a:cubicBezTo>
                    <a:pt x="303" y="7"/>
                    <a:pt x="306" y="8"/>
                    <a:pt x="310" y="8"/>
                  </a:cubicBezTo>
                  <a:cubicBezTo>
                    <a:pt x="313" y="10"/>
                    <a:pt x="322" y="7"/>
                    <a:pt x="326" y="9"/>
                  </a:cubicBezTo>
                  <a:cubicBezTo>
                    <a:pt x="326" y="8"/>
                    <a:pt x="326" y="8"/>
                    <a:pt x="326" y="8"/>
                  </a:cubicBezTo>
                  <a:cubicBezTo>
                    <a:pt x="327" y="8"/>
                    <a:pt x="327" y="8"/>
                    <a:pt x="328" y="9"/>
                  </a:cubicBezTo>
                  <a:cubicBezTo>
                    <a:pt x="328" y="8"/>
                    <a:pt x="327" y="8"/>
                    <a:pt x="328" y="8"/>
                  </a:cubicBezTo>
                  <a:cubicBezTo>
                    <a:pt x="338" y="7"/>
                    <a:pt x="348" y="9"/>
                    <a:pt x="358" y="9"/>
                  </a:cubicBezTo>
                  <a:cubicBezTo>
                    <a:pt x="362" y="9"/>
                    <a:pt x="360" y="7"/>
                    <a:pt x="365" y="8"/>
                  </a:cubicBezTo>
                  <a:cubicBezTo>
                    <a:pt x="364" y="9"/>
                    <a:pt x="364" y="9"/>
                    <a:pt x="364" y="9"/>
                  </a:cubicBezTo>
                  <a:cubicBezTo>
                    <a:pt x="371" y="8"/>
                    <a:pt x="379" y="9"/>
                    <a:pt x="386" y="8"/>
                  </a:cubicBezTo>
                  <a:cubicBezTo>
                    <a:pt x="386" y="8"/>
                    <a:pt x="386" y="8"/>
                    <a:pt x="385" y="8"/>
                  </a:cubicBezTo>
                  <a:cubicBezTo>
                    <a:pt x="386" y="9"/>
                    <a:pt x="390" y="8"/>
                    <a:pt x="391" y="8"/>
                  </a:cubicBezTo>
                  <a:cubicBezTo>
                    <a:pt x="392" y="8"/>
                    <a:pt x="391" y="8"/>
                    <a:pt x="391" y="8"/>
                  </a:cubicBezTo>
                  <a:cubicBezTo>
                    <a:pt x="393" y="9"/>
                    <a:pt x="395" y="8"/>
                    <a:pt x="396" y="8"/>
                  </a:cubicBezTo>
                  <a:cubicBezTo>
                    <a:pt x="396" y="8"/>
                    <a:pt x="396" y="8"/>
                    <a:pt x="395" y="8"/>
                  </a:cubicBezTo>
                  <a:cubicBezTo>
                    <a:pt x="396" y="8"/>
                    <a:pt x="400" y="9"/>
                    <a:pt x="399" y="8"/>
                  </a:cubicBezTo>
                  <a:cubicBezTo>
                    <a:pt x="402" y="8"/>
                    <a:pt x="404" y="8"/>
                    <a:pt x="407" y="8"/>
                  </a:cubicBezTo>
                  <a:cubicBezTo>
                    <a:pt x="408" y="7"/>
                    <a:pt x="411" y="8"/>
                    <a:pt x="412" y="7"/>
                  </a:cubicBezTo>
                  <a:cubicBezTo>
                    <a:pt x="412" y="8"/>
                    <a:pt x="416" y="8"/>
                    <a:pt x="418" y="8"/>
                  </a:cubicBezTo>
                  <a:cubicBezTo>
                    <a:pt x="418" y="8"/>
                    <a:pt x="420" y="8"/>
                    <a:pt x="419" y="8"/>
                  </a:cubicBezTo>
                  <a:cubicBezTo>
                    <a:pt x="421" y="8"/>
                    <a:pt x="423" y="8"/>
                    <a:pt x="422" y="8"/>
                  </a:cubicBezTo>
                  <a:cubicBezTo>
                    <a:pt x="426" y="9"/>
                    <a:pt x="430" y="6"/>
                    <a:pt x="432" y="8"/>
                  </a:cubicBezTo>
                  <a:cubicBezTo>
                    <a:pt x="438" y="8"/>
                    <a:pt x="443" y="7"/>
                    <a:pt x="448" y="7"/>
                  </a:cubicBezTo>
                  <a:cubicBezTo>
                    <a:pt x="448" y="8"/>
                    <a:pt x="443" y="7"/>
                    <a:pt x="443" y="8"/>
                  </a:cubicBezTo>
                  <a:cubicBezTo>
                    <a:pt x="448" y="8"/>
                    <a:pt x="451" y="7"/>
                    <a:pt x="456" y="7"/>
                  </a:cubicBezTo>
                  <a:cubicBezTo>
                    <a:pt x="457" y="7"/>
                    <a:pt x="455" y="8"/>
                    <a:pt x="454" y="8"/>
                  </a:cubicBezTo>
                  <a:cubicBezTo>
                    <a:pt x="459" y="7"/>
                    <a:pt x="464" y="8"/>
                    <a:pt x="468" y="7"/>
                  </a:cubicBezTo>
                  <a:cubicBezTo>
                    <a:pt x="468" y="7"/>
                    <a:pt x="468" y="7"/>
                    <a:pt x="468" y="8"/>
                  </a:cubicBezTo>
                  <a:cubicBezTo>
                    <a:pt x="468" y="8"/>
                    <a:pt x="470" y="8"/>
                    <a:pt x="469" y="7"/>
                  </a:cubicBezTo>
                  <a:cubicBezTo>
                    <a:pt x="469" y="7"/>
                    <a:pt x="469" y="7"/>
                    <a:pt x="469" y="7"/>
                  </a:cubicBezTo>
                  <a:cubicBezTo>
                    <a:pt x="467" y="7"/>
                    <a:pt x="472" y="6"/>
                    <a:pt x="472" y="5"/>
                  </a:cubicBezTo>
                  <a:cubicBezTo>
                    <a:pt x="471" y="7"/>
                    <a:pt x="477" y="6"/>
                    <a:pt x="474" y="8"/>
                  </a:cubicBezTo>
                  <a:cubicBezTo>
                    <a:pt x="475" y="8"/>
                    <a:pt x="476" y="7"/>
                    <a:pt x="475" y="7"/>
                  </a:cubicBezTo>
                  <a:cubicBezTo>
                    <a:pt x="476" y="7"/>
                    <a:pt x="477" y="7"/>
                    <a:pt x="476" y="8"/>
                  </a:cubicBezTo>
                  <a:cubicBezTo>
                    <a:pt x="479" y="7"/>
                    <a:pt x="478" y="7"/>
                    <a:pt x="481" y="7"/>
                  </a:cubicBezTo>
                  <a:cubicBezTo>
                    <a:pt x="481" y="7"/>
                    <a:pt x="480" y="7"/>
                    <a:pt x="480" y="7"/>
                  </a:cubicBezTo>
                  <a:cubicBezTo>
                    <a:pt x="481" y="7"/>
                    <a:pt x="483" y="6"/>
                    <a:pt x="485" y="7"/>
                  </a:cubicBezTo>
                  <a:cubicBezTo>
                    <a:pt x="485" y="7"/>
                    <a:pt x="485" y="7"/>
                    <a:pt x="484" y="7"/>
                  </a:cubicBezTo>
                  <a:cubicBezTo>
                    <a:pt x="489" y="7"/>
                    <a:pt x="491" y="6"/>
                    <a:pt x="496" y="6"/>
                  </a:cubicBezTo>
                  <a:cubicBezTo>
                    <a:pt x="495" y="7"/>
                    <a:pt x="497" y="7"/>
                    <a:pt x="498" y="8"/>
                  </a:cubicBezTo>
                  <a:cubicBezTo>
                    <a:pt x="500" y="7"/>
                    <a:pt x="500" y="7"/>
                    <a:pt x="500" y="7"/>
                  </a:cubicBezTo>
                  <a:cubicBezTo>
                    <a:pt x="499" y="7"/>
                    <a:pt x="499" y="7"/>
                    <a:pt x="499" y="7"/>
                  </a:cubicBezTo>
                  <a:cubicBezTo>
                    <a:pt x="501" y="7"/>
                    <a:pt x="503" y="6"/>
                    <a:pt x="505" y="6"/>
                  </a:cubicBezTo>
                  <a:cubicBezTo>
                    <a:pt x="503" y="7"/>
                    <a:pt x="503" y="7"/>
                    <a:pt x="503" y="7"/>
                  </a:cubicBezTo>
                  <a:cubicBezTo>
                    <a:pt x="507" y="7"/>
                    <a:pt x="507" y="7"/>
                    <a:pt x="507" y="7"/>
                  </a:cubicBezTo>
                  <a:cubicBezTo>
                    <a:pt x="505" y="6"/>
                    <a:pt x="505" y="6"/>
                    <a:pt x="505" y="6"/>
                  </a:cubicBezTo>
                  <a:cubicBezTo>
                    <a:pt x="507" y="6"/>
                    <a:pt x="505" y="5"/>
                    <a:pt x="508" y="5"/>
                  </a:cubicBezTo>
                  <a:cubicBezTo>
                    <a:pt x="507" y="5"/>
                    <a:pt x="510" y="5"/>
                    <a:pt x="511" y="6"/>
                  </a:cubicBezTo>
                  <a:cubicBezTo>
                    <a:pt x="511" y="6"/>
                    <a:pt x="511" y="6"/>
                    <a:pt x="511" y="6"/>
                  </a:cubicBezTo>
                  <a:cubicBezTo>
                    <a:pt x="512" y="5"/>
                    <a:pt x="513" y="5"/>
                    <a:pt x="515" y="5"/>
                  </a:cubicBezTo>
                  <a:cubicBezTo>
                    <a:pt x="515" y="6"/>
                    <a:pt x="514" y="7"/>
                    <a:pt x="515" y="7"/>
                  </a:cubicBezTo>
                  <a:cubicBezTo>
                    <a:pt x="516" y="6"/>
                    <a:pt x="520" y="6"/>
                    <a:pt x="521" y="6"/>
                  </a:cubicBezTo>
                  <a:cubicBezTo>
                    <a:pt x="521" y="6"/>
                    <a:pt x="520" y="6"/>
                    <a:pt x="521" y="6"/>
                  </a:cubicBezTo>
                  <a:cubicBezTo>
                    <a:pt x="522" y="6"/>
                    <a:pt x="522" y="6"/>
                    <a:pt x="522" y="6"/>
                  </a:cubicBezTo>
                  <a:cubicBezTo>
                    <a:pt x="522" y="6"/>
                    <a:pt x="523" y="6"/>
                    <a:pt x="522" y="7"/>
                  </a:cubicBezTo>
                  <a:cubicBezTo>
                    <a:pt x="525" y="7"/>
                    <a:pt x="522" y="5"/>
                    <a:pt x="525" y="6"/>
                  </a:cubicBezTo>
                  <a:cubicBezTo>
                    <a:pt x="525" y="6"/>
                    <a:pt x="525" y="6"/>
                    <a:pt x="524" y="6"/>
                  </a:cubicBezTo>
                  <a:cubicBezTo>
                    <a:pt x="528" y="6"/>
                    <a:pt x="531" y="6"/>
                    <a:pt x="534" y="6"/>
                  </a:cubicBezTo>
                  <a:cubicBezTo>
                    <a:pt x="535" y="7"/>
                    <a:pt x="532" y="6"/>
                    <a:pt x="533" y="7"/>
                  </a:cubicBezTo>
                  <a:cubicBezTo>
                    <a:pt x="537" y="7"/>
                    <a:pt x="542" y="6"/>
                    <a:pt x="547" y="6"/>
                  </a:cubicBezTo>
                  <a:cubicBezTo>
                    <a:pt x="546" y="6"/>
                    <a:pt x="546" y="6"/>
                    <a:pt x="546" y="6"/>
                  </a:cubicBezTo>
                  <a:cubicBezTo>
                    <a:pt x="547" y="5"/>
                    <a:pt x="549" y="7"/>
                    <a:pt x="552" y="6"/>
                  </a:cubicBezTo>
                  <a:cubicBezTo>
                    <a:pt x="551" y="6"/>
                    <a:pt x="551" y="7"/>
                    <a:pt x="551" y="7"/>
                  </a:cubicBezTo>
                  <a:cubicBezTo>
                    <a:pt x="554" y="7"/>
                    <a:pt x="558" y="6"/>
                    <a:pt x="562" y="6"/>
                  </a:cubicBezTo>
                  <a:cubicBezTo>
                    <a:pt x="562" y="6"/>
                    <a:pt x="562" y="6"/>
                    <a:pt x="562" y="6"/>
                  </a:cubicBezTo>
                  <a:cubicBezTo>
                    <a:pt x="563" y="7"/>
                    <a:pt x="566" y="6"/>
                    <a:pt x="568" y="7"/>
                  </a:cubicBezTo>
                  <a:cubicBezTo>
                    <a:pt x="569" y="6"/>
                    <a:pt x="570" y="6"/>
                    <a:pt x="569" y="6"/>
                  </a:cubicBezTo>
                  <a:cubicBezTo>
                    <a:pt x="576" y="8"/>
                    <a:pt x="581" y="5"/>
                    <a:pt x="586" y="6"/>
                  </a:cubicBezTo>
                  <a:cubicBezTo>
                    <a:pt x="586" y="6"/>
                    <a:pt x="585" y="7"/>
                    <a:pt x="585" y="7"/>
                  </a:cubicBezTo>
                  <a:cubicBezTo>
                    <a:pt x="590" y="6"/>
                    <a:pt x="590" y="6"/>
                    <a:pt x="590" y="6"/>
                  </a:cubicBezTo>
                  <a:cubicBezTo>
                    <a:pt x="590" y="6"/>
                    <a:pt x="589" y="6"/>
                    <a:pt x="588" y="5"/>
                  </a:cubicBezTo>
                  <a:cubicBezTo>
                    <a:pt x="589" y="5"/>
                    <a:pt x="590" y="5"/>
                    <a:pt x="592" y="5"/>
                  </a:cubicBezTo>
                  <a:cubicBezTo>
                    <a:pt x="589" y="5"/>
                    <a:pt x="592" y="6"/>
                    <a:pt x="592" y="6"/>
                  </a:cubicBezTo>
                  <a:cubicBezTo>
                    <a:pt x="592" y="6"/>
                    <a:pt x="593" y="6"/>
                    <a:pt x="593" y="6"/>
                  </a:cubicBezTo>
                  <a:cubicBezTo>
                    <a:pt x="595" y="7"/>
                    <a:pt x="593" y="4"/>
                    <a:pt x="596" y="5"/>
                  </a:cubicBezTo>
                  <a:cubicBezTo>
                    <a:pt x="596" y="5"/>
                    <a:pt x="596" y="5"/>
                    <a:pt x="596" y="5"/>
                  </a:cubicBezTo>
                  <a:cubicBezTo>
                    <a:pt x="597" y="5"/>
                    <a:pt x="598" y="5"/>
                    <a:pt x="600" y="5"/>
                  </a:cubicBezTo>
                  <a:cubicBezTo>
                    <a:pt x="600" y="6"/>
                    <a:pt x="598" y="5"/>
                    <a:pt x="598" y="6"/>
                  </a:cubicBezTo>
                  <a:cubicBezTo>
                    <a:pt x="600" y="6"/>
                    <a:pt x="602" y="4"/>
                    <a:pt x="604" y="5"/>
                  </a:cubicBezTo>
                  <a:cubicBezTo>
                    <a:pt x="603" y="5"/>
                    <a:pt x="602" y="5"/>
                    <a:pt x="601" y="6"/>
                  </a:cubicBezTo>
                  <a:cubicBezTo>
                    <a:pt x="603" y="6"/>
                    <a:pt x="603" y="6"/>
                    <a:pt x="604" y="6"/>
                  </a:cubicBezTo>
                  <a:cubicBezTo>
                    <a:pt x="604" y="6"/>
                    <a:pt x="604" y="6"/>
                    <a:pt x="604" y="6"/>
                  </a:cubicBezTo>
                  <a:cubicBezTo>
                    <a:pt x="607" y="7"/>
                    <a:pt x="607" y="7"/>
                    <a:pt x="607" y="7"/>
                  </a:cubicBezTo>
                  <a:cubicBezTo>
                    <a:pt x="607" y="6"/>
                    <a:pt x="607" y="6"/>
                    <a:pt x="607" y="6"/>
                  </a:cubicBezTo>
                  <a:cubicBezTo>
                    <a:pt x="609" y="5"/>
                    <a:pt x="611" y="6"/>
                    <a:pt x="614" y="5"/>
                  </a:cubicBezTo>
                  <a:cubicBezTo>
                    <a:pt x="611" y="6"/>
                    <a:pt x="614" y="6"/>
                    <a:pt x="614" y="6"/>
                  </a:cubicBezTo>
                  <a:cubicBezTo>
                    <a:pt x="615" y="7"/>
                    <a:pt x="616" y="7"/>
                    <a:pt x="615" y="7"/>
                  </a:cubicBezTo>
                  <a:cubicBezTo>
                    <a:pt x="617" y="6"/>
                    <a:pt x="618" y="8"/>
                    <a:pt x="620" y="7"/>
                  </a:cubicBezTo>
                  <a:cubicBezTo>
                    <a:pt x="620" y="7"/>
                    <a:pt x="622" y="7"/>
                    <a:pt x="621" y="7"/>
                  </a:cubicBezTo>
                  <a:cubicBezTo>
                    <a:pt x="623" y="7"/>
                    <a:pt x="621" y="7"/>
                    <a:pt x="621" y="7"/>
                  </a:cubicBezTo>
                  <a:cubicBezTo>
                    <a:pt x="624" y="6"/>
                    <a:pt x="628" y="8"/>
                    <a:pt x="632" y="6"/>
                  </a:cubicBezTo>
                  <a:cubicBezTo>
                    <a:pt x="636" y="6"/>
                    <a:pt x="637" y="5"/>
                    <a:pt x="640" y="5"/>
                  </a:cubicBezTo>
                  <a:cubicBezTo>
                    <a:pt x="641" y="5"/>
                    <a:pt x="639" y="6"/>
                    <a:pt x="639" y="6"/>
                  </a:cubicBezTo>
                  <a:cubicBezTo>
                    <a:pt x="641" y="6"/>
                    <a:pt x="642" y="6"/>
                    <a:pt x="644" y="6"/>
                  </a:cubicBezTo>
                  <a:cubicBezTo>
                    <a:pt x="644" y="6"/>
                    <a:pt x="644" y="6"/>
                    <a:pt x="645" y="6"/>
                  </a:cubicBezTo>
                  <a:cubicBezTo>
                    <a:pt x="646" y="6"/>
                    <a:pt x="646" y="5"/>
                    <a:pt x="647" y="6"/>
                  </a:cubicBezTo>
                  <a:cubicBezTo>
                    <a:pt x="647" y="6"/>
                    <a:pt x="647" y="6"/>
                    <a:pt x="646" y="7"/>
                  </a:cubicBezTo>
                  <a:cubicBezTo>
                    <a:pt x="648" y="6"/>
                    <a:pt x="649" y="6"/>
                    <a:pt x="651" y="6"/>
                  </a:cubicBezTo>
                  <a:cubicBezTo>
                    <a:pt x="651" y="6"/>
                    <a:pt x="650" y="6"/>
                    <a:pt x="649" y="7"/>
                  </a:cubicBezTo>
                  <a:cubicBezTo>
                    <a:pt x="651" y="7"/>
                    <a:pt x="654" y="6"/>
                    <a:pt x="655" y="6"/>
                  </a:cubicBezTo>
                  <a:cubicBezTo>
                    <a:pt x="654" y="5"/>
                    <a:pt x="654" y="5"/>
                    <a:pt x="654" y="5"/>
                  </a:cubicBezTo>
                  <a:cubicBezTo>
                    <a:pt x="654" y="5"/>
                    <a:pt x="654" y="6"/>
                    <a:pt x="654" y="6"/>
                  </a:cubicBezTo>
                  <a:cubicBezTo>
                    <a:pt x="652" y="7"/>
                    <a:pt x="651" y="6"/>
                    <a:pt x="651" y="6"/>
                  </a:cubicBezTo>
                  <a:cubicBezTo>
                    <a:pt x="652" y="5"/>
                    <a:pt x="652" y="5"/>
                    <a:pt x="652" y="5"/>
                  </a:cubicBezTo>
                  <a:cubicBezTo>
                    <a:pt x="651" y="4"/>
                    <a:pt x="647" y="6"/>
                    <a:pt x="645" y="6"/>
                  </a:cubicBezTo>
                  <a:cubicBezTo>
                    <a:pt x="646" y="4"/>
                    <a:pt x="646" y="4"/>
                    <a:pt x="646" y="4"/>
                  </a:cubicBezTo>
                  <a:cubicBezTo>
                    <a:pt x="643" y="5"/>
                    <a:pt x="643" y="5"/>
                    <a:pt x="643" y="5"/>
                  </a:cubicBezTo>
                  <a:cubicBezTo>
                    <a:pt x="643" y="5"/>
                    <a:pt x="643" y="4"/>
                    <a:pt x="644" y="4"/>
                  </a:cubicBezTo>
                  <a:cubicBezTo>
                    <a:pt x="642" y="4"/>
                    <a:pt x="642" y="5"/>
                    <a:pt x="641" y="4"/>
                  </a:cubicBezTo>
                  <a:cubicBezTo>
                    <a:pt x="641" y="4"/>
                    <a:pt x="641" y="4"/>
                    <a:pt x="641" y="4"/>
                  </a:cubicBezTo>
                  <a:cubicBezTo>
                    <a:pt x="639" y="4"/>
                    <a:pt x="639" y="4"/>
                    <a:pt x="639" y="4"/>
                  </a:cubicBezTo>
                  <a:cubicBezTo>
                    <a:pt x="639" y="4"/>
                    <a:pt x="639" y="3"/>
                    <a:pt x="640" y="4"/>
                  </a:cubicBezTo>
                  <a:cubicBezTo>
                    <a:pt x="637" y="3"/>
                    <a:pt x="635" y="4"/>
                    <a:pt x="634" y="4"/>
                  </a:cubicBezTo>
                  <a:cubicBezTo>
                    <a:pt x="634" y="4"/>
                    <a:pt x="634" y="4"/>
                    <a:pt x="634" y="4"/>
                  </a:cubicBezTo>
                  <a:cubicBezTo>
                    <a:pt x="630" y="4"/>
                    <a:pt x="633" y="4"/>
                    <a:pt x="630" y="5"/>
                  </a:cubicBezTo>
                  <a:cubicBezTo>
                    <a:pt x="628" y="3"/>
                    <a:pt x="628" y="3"/>
                    <a:pt x="628" y="3"/>
                  </a:cubicBezTo>
                  <a:cubicBezTo>
                    <a:pt x="628" y="4"/>
                    <a:pt x="628" y="4"/>
                    <a:pt x="628" y="4"/>
                  </a:cubicBezTo>
                  <a:cubicBezTo>
                    <a:pt x="627" y="4"/>
                    <a:pt x="626" y="4"/>
                    <a:pt x="627" y="4"/>
                  </a:cubicBezTo>
                  <a:cubicBezTo>
                    <a:pt x="625" y="4"/>
                    <a:pt x="627" y="4"/>
                    <a:pt x="626" y="5"/>
                  </a:cubicBezTo>
                  <a:cubicBezTo>
                    <a:pt x="624" y="4"/>
                    <a:pt x="620" y="5"/>
                    <a:pt x="619" y="4"/>
                  </a:cubicBezTo>
                  <a:cubicBezTo>
                    <a:pt x="619" y="4"/>
                    <a:pt x="622" y="4"/>
                    <a:pt x="619" y="5"/>
                  </a:cubicBezTo>
                  <a:cubicBezTo>
                    <a:pt x="619" y="3"/>
                    <a:pt x="617" y="5"/>
                    <a:pt x="615" y="4"/>
                  </a:cubicBezTo>
                  <a:cubicBezTo>
                    <a:pt x="615" y="3"/>
                    <a:pt x="617" y="4"/>
                    <a:pt x="615" y="3"/>
                  </a:cubicBezTo>
                  <a:cubicBezTo>
                    <a:pt x="614" y="4"/>
                    <a:pt x="611" y="3"/>
                    <a:pt x="610" y="3"/>
                  </a:cubicBezTo>
                  <a:cubicBezTo>
                    <a:pt x="610" y="4"/>
                    <a:pt x="606" y="4"/>
                    <a:pt x="603" y="4"/>
                  </a:cubicBezTo>
                  <a:cubicBezTo>
                    <a:pt x="604" y="4"/>
                    <a:pt x="598" y="3"/>
                    <a:pt x="596" y="3"/>
                  </a:cubicBezTo>
                  <a:cubicBezTo>
                    <a:pt x="596" y="3"/>
                    <a:pt x="596" y="3"/>
                    <a:pt x="596" y="3"/>
                  </a:cubicBezTo>
                  <a:cubicBezTo>
                    <a:pt x="595" y="4"/>
                    <a:pt x="593" y="4"/>
                    <a:pt x="591" y="4"/>
                  </a:cubicBezTo>
                  <a:cubicBezTo>
                    <a:pt x="591" y="3"/>
                    <a:pt x="591" y="3"/>
                    <a:pt x="592" y="3"/>
                  </a:cubicBezTo>
                  <a:cubicBezTo>
                    <a:pt x="590" y="3"/>
                    <a:pt x="590" y="3"/>
                    <a:pt x="590" y="3"/>
                  </a:cubicBezTo>
                  <a:cubicBezTo>
                    <a:pt x="590" y="3"/>
                    <a:pt x="589" y="3"/>
                    <a:pt x="588" y="3"/>
                  </a:cubicBezTo>
                  <a:cubicBezTo>
                    <a:pt x="589" y="3"/>
                    <a:pt x="589" y="3"/>
                    <a:pt x="589" y="3"/>
                  </a:cubicBezTo>
                  <a:cubicBezTo>
                    <a:pt x="586" y="3"/>
                    <a:pt x="584" y="3"/>
                    <a:pt x="581" y="3"/>
                  </a:cubicBezTo>
                  <a:cubicBezTo>
                    <a:pt x="580" y="4"/>
                    <a:pt x="583" y="5"/>
                    <a:pt x="580" y="5"/>
                  </a:cubicBezTo>
                  <a:cubicBezTo>
                    <a:pt x="580" y="5"/>
                    <a:pt x="580" y="4"/>
                    <a:pt x="580" y="4"/>
                  </a:cubicBezTo>
                  <a:cubicBezTo>
                    <a:pt x="580" y="4"/>
                    <a:pt x="579" y="4"/>
                    <a:pt x="579" y="4"/>
                  </a:cubicBezTo>
                  <a:cubicBezTo>
                    <a:pt x="580" y="4"/>
                    <a:pt x="580" y="4"/>
                    <a:pt x="580" y="4"/>
                  </a:cubicBezTo>
                  <a:cubicBezTo>
                    <a:pt x="579" y="3"/>
                    <a:pt x="579" y="4"/>
                    <a:pt x="578" y="4"/>
                  </a:cubicBezTo>
                  <a:cubicBezTo>
                    <a:pt x="578" y="4"/>
                    <a:pt x="577" y="4"/>
                    <a:pt x="578" y="3"/>
                  </a:cubicBezTo>
                  <a:cubicBezTo>
                    <a:pt x="578" y="3"/>
                    <a:pt x="579" y="4"/>
                    <a:pt x="579" y="3"/>
                  </a:cubicBezTo>
                  <a:cubicBezTo>
                    <a:pt x="578" y="3"/>
                    <a:pt x="576" y="3"/>
                    <a:pt x="576" y="3"/>
                  </a:cubicBezTo>
                  <a:cubicBezTo>
                    <a:pt x="576" y="3"/>
                    <a:pt x="576" y="3"/>
                    <a:pt x="575" y="3"/>
                  </a:cubicBezTo>
                  <a:cubicBezTo>
                    <a:pt x="572" y="3"/>
                    <a:pt x="574" y="3"/>
                    <a:pt x="572" y="2"/>
                  </a:cubicBezTo>
                  <a:cubicBezTo>
                    <a:pt x="572" y="3"/>
                    <a:pt x="570" y="2"/>
                    <a:pt x="570" y="3"/>
                  </a:cubicBezTo>
                  <a:cubicBezTo>
                    <a:pt x="570" y="3"/>
                    <a:pt x="569" y="3"/>
                    <a:pt x="569" y="3"/>
                  </a:cubicBezTo>
                  <a:cubicBezTo>
                    <a:pt x="568" y="3"/>
                    <a:pt x="563" y="3"/>
                    <a:pt x="565" y="4"/>
                  </a:cubicBezTo>
                  <a:cubicBezTo>
                    <a:pt x="565" y="4"/>
                    <a:pt x="565" y="4"/>
                    <a:pt x="565" y="4"/>
                  </a:cubicBezTo>
                  <a:cubicBezTo>
                    <a:pt x="565" y="4"/>
                    <a:pt x="565" y="4"/>
                    <a:pt x="565" y="4"/>
                  </a:cubicBezTo>
                  <a:cubicBezTo>
                    <a:pt x="565" y="4"/>
                    <a:pt x="565" y="4"/>
                    <a:pt x="565" y="4"/>
                  </a:cubicBezTo>
                  <a:cubicBezTo>
                    <a:pt x="565" y="4"/>
                    <a:pt x="565" y="4"/>
                    <a:pt x="565" y="4"/>
                  </a:cubicBezTo>
                  <a:cubicBezTo>
                    <a:pt x="561" y="4"/>
                    <a:pt x="556" y="3"/>
                    <a:pt x="552" y="4"/>
                  </a:cubicBezTo>
                  <a:cubicBezTo>
                    <a:pt x="552" y="3"/>
                    <a:pt x="552" y="3"/>
                    <a:pt x="552" y="3"/>
                  </a:cubicBezTo>
                  <a:cubicBezTo>
                    <a:pt x="550" y="4"/>
                    <a:pt x="547" y="3"/>
                    <a:pt x="545" y="4"/>
                  </a:cubicBezTo>
                  <a:cubicBezTo>
                    <a:pt x="544" y="4"/>
                    <a:pt x="544" y="4"/>
                    <a:pt x="544" y="3"/>
                  </a:cubicBezTo>
                  <a:cubicBezTo>
                    <a:pt x="542" y="3"/>
                    <a:pt x="542" y="4"/>
                    <a:pt x="539" y="3"/>
                  </a:cubicBezTo>
                  <a:cubicBezTo>
                    <a:pt x="541" y="3"/>
                    <a:pt x="538" y="3"/>
                    <a:pt x="541" y="3"/>
                  </a:cubicBezTo>
                  <a:cubicBezTo>
                    <a:pt x="539" y="3"/>
                    <a:pt x="538" y="2"/>
                    <a:pt x="535" y="3"/>
                  </a:cubicBezTo>
                  <a:cubicBezTo>
                    <a:pt x="536" y="2"/>
                    <a:pt x="534" y="2"/>
                    <a:pt x="532" y="2"/>
                  </a:cubicBezTo>
                  <a:cubicBezTo>
                    <a:pt x="534" y="3"/>
                    <a:pt x="534" y="3"/>
                    <a:pt x="534" y="3"/>
                  </a:cubicBezTo>
                  <a:cubicBezTo>
                    <a:pt x="533" y="3"/>
                    <a:pt x="532" y="3"/>
                    <a:pt x="531" y="3"/>
                  </a:cubicBezTo>
                  <a:cubicBezTo>
                    <a:pt x="531" y="2"/>
                    <a:pt x="531" y="2"/>
                    <a:pt x="531" y="2"/>
                  </a:cubicBezTo>
                  <a:cubicBezTo>
                    <a:pt x="526" y="1"/>
                    <a:pt x="522" y="4"/>
                    <a:pt x="519" y="2"/>
                  </a:cubicBezTo>
                  <a:cubicBezTo>
                    <a:pt x="517" y="3"/>
                    <a:pt x="521" y="2"/>
                    <a:pt x="520" y="3"/>
                  </a:cubicBezTo>
                  <a:cubicBezTo>
                    <a:pt x="518" y="3"/>
                    <a:pt x="515" y="2"/>
                    <a:pt x="515" y="2"/>
                  </a:cubicBezTo>
                  <a:cubicBezTo>
                    <a:pt x="512" y="1"/>
                    <a:pt x="512" y="3"/>
                    <a:pt x="509" y="3"/>
                  </a:cubicBezTo>
                  <a:cubicBezTo>
                    <a:pt x="509" y="3"/>
                    <a:pt x="509" y="4"/>
                    <a:pt x="507" y="4"/>
                  </a:cubicBezTo>
                  <a:cubicBezTo>
                    <a:pt x="505" y="4"/>
                    <a:pt x="504" y="3"/>
                    <a:pt x="506" y="3"/>
                  </a:cubicBezTo>
                  <a:cubicBezTo>
                    <a:pt x="506" y="3"/>
                    <a:pt x="506" y="3"/>
                    <a:pt x="506" y="3"/>
                  </a:cubicBezTo>
                  <a:cubicBezTo>
                    <a:pt x="507" y="3"/>
                    <a:pt x="508" y="3"/>
                    <a:pt x="507" y="2"/>
                  </a:cubicBezTo>
                  <a:cubicBezTo>
                    <a:pt x="507" y="3"/>
                    <a:pt x="507" y="3"/>
                    <a:pt x="507" y="3"/>
                  </a:cubicBezTo>
                  <a:cubicBezTo>
                    <a:pt x="506" y="2"/>
                    <a:pt x="503" y="2"/>
                    <a:pt x="503" y="2"/>
                  </a:cubicBezTo>
                  <a:cubicBezTo>
                    <a:pt x="502" y="2"/>
                    <a:pt x="503" y="2"/>
                    <a:pt x="504" y="2"/>
                  </a:cubicBezTo>
                  <a:cubicBezTo>
                    <a:pt x="501" y="2"/>
                    <a:pt x="499" y="2"/>
                    <a:pt x="496" y="2"/>
                  </a:cubicBezTo>
                  <a:cubicBezTo>
                    <a:pt x="497" y="2"/>
                    <a:pt x="497" y="3"/>
                    <a:pt x="497" y="3"/>
                  </a:cubicBezTo>
                  <a:cubicBezTo>
                    <a:pt x="492" y="2"/>
                    <a:pt x="495" y="3"/>
                    <a:pt x="492" y="3"/>
                  </a:cubicBezTo>
                  <a:cubicBezTo>
                    <a:pt x="490" y="3"/>
                    <a:pt x="493" y="2"/>
                    <a:pt x="490" y="3"/>
                  </a:cubicBezTo>
                  <a:cubicBezTo>
                    <a:pt x="488" y="2"/>
                    <a:pt x="489" y="2"/>
                    <a:pt x="490" y="1"/>
                  </a:cubicBezTo>
                  <a:cubicBezTo>
                    <a:pt x="487" y="2"/>
                    <a:pt x="485" y="1"/>
                    <a:pt x="483" y="1"/>
                  </a:cubicBezTo>
                  <a:cubicBezTo>
                    <a:pt x="485" y="1"/>
                    <a:pt x="485" y="1"/>
                    <a:pt x="485" y="1"/>
                  </a:cubicBezTo>
                  <a:cubicBezTo>
                    <a:pt x="484" y="1"/>
                    <a:pt x="483" y="1"/>
                    <a:pt x="482" y="1"/>
                  </a:cubicBezTo>
                  <a:cubicBezTo>
                    <a:pt x="483" y="2"/>
                    <a:pt x="483" y="2"/>
                    <a:pt x="483" y="2"/>
                  </a:cubicBezTo>
                  <a:cubicBezTo>
                    <a:pt x="482" y="1"/>
                    <a:pt x="482" y="1"/>
                    <a:pt x="482" y="1"/>
                  </a:cubicBezTo>
                  <a:cubicBezTo>
                    <a:pt x="481" y="2"/>
                    <a:pt x="482" y="2"/>
                    <a:pt x="481" y="3"/>
                  </a:cubicBezTo>
                  <a:cubicBezTo>
                    <a:pt x="479" y="2"/>
                    <a:pt x="477" y="3"/>
                    <a:pt x="477" y="2"/>
                  </a:cubicBezTo>
                  <a:cubicBezTo>
                    <a:pt x="480" y="3"/>
                    <a:pt x="476" y="1"/>
                    <a:pt x="479" y="1"/>
                  </a:cubicBezTo>
                  <a:cubicBezTo>
                    <a:pt x="479" y="1"/>
                    <a:pt x="478" y="1"/>
                    <a:pt x="477" y="1"/>
                  </a:cubicBezTo>
                  <a:cubicBezTo>
                    <a:pt x="477" y="1"/>
                    <a:pt x="477" y="1"/>
                    <a:pt x="478" y="1"/>
                  </a:cubicBezTo>
                  <a:cubicBezTo>
                    <a:pt x="474" y="0"/>
                    <a:pt x="476" y="2"/>
                    <a:pt x="473" y="2"/>
                  </a:cubicBezTo>
                  <a:cubicBezTo>
                    <a:pt x="473" y="1"/>
                    <a:pt x="472" y="1"/>
                    <a:pt x="471" y="1"/>
                  </a:cubicBezTo>
                  <a:cubicBezTo>
                    <a:pt x="473" y="1"/>
                    <a:pt x="472" y="2"/>
                    <a:pt x="471" y="2"/>
                  </a:cubicBezTo>
                  <a:cubicBezTo>
                    <a:pt x="468" y="2"/>
                    <a:pt x="468" y="3"/>
                    <a:pt x="467" y="3"/>
                  </a:cubicBezTo>
                  <a:cubicBezTo>
                    <a:pt x="468" y="3"/>
                    <a:pt x="468" y="3"/>
                    <a:pt x="468" y="3"/>
                  </a:cubicBezTo>
                  <a:cubicBezTo>
                    <a:pt x="468" y="3"/>
                    <a:pt x="467" y="3"/>
                    <a:pt x="465" y="3"/>
                  </a:cubicBezTo>
                  <a:cubicBezTo>
                    <a:pt x="465" y="3"/>
                    <a:pt x="467" y="3"/>
                    <a:pt x="466" y="3"/>
                  </a:cubicBezTo>
                  <a:cubicBezTo>
                    <a:pt x="464" y="4"/>
                    <a:pt x="462" y="2"/>
                    <a:pt x="460" y="3"/>
                  </a:cubicBezTo>
                  <a:cubicBezTo>
                    <a:pt x="458" y="2"/>
                    <a:pt x="460" y="2"/>
                    <a:pt x="459" y="1"/>
                  </a:cubicBezTo>
                  <a:cubicBezTo>
                    <a:pt x="456" y="2"/>
                    <a:pt x="456" y="1"/>
                    <a:pt x="453" y="1"/>
                  </a:cubicBezTo>
                  <a:cubicBezTo>
                    <a:pt x="454" y="2"/>
                    <a:pt x="454" y="2"/>
                    <a:pt x="452" y="2"/>
                  </a:cubicBezTo>
                  <a:cubicBezTo>
                    <a:pt x="456" y="2"/>
                    <a:pt x="456" y="2"/>
                    <a:pt x="456" y="2"/>
                  </a:cubicBezTo>
                  <a:cubicBezTo>
                    <a:pt x="453" y="3"/>
                    <a:pt x="453" y="3"/>
                    <a:pt x="453" y="3"/>
                  </a:cubicBezTo>
                  <a:cubicBezTo>
                    <a:pt x="455" y="3"/>
                    <a:pt x="456" y="2"/>
                    <a:pt x="457" y="3"/>
                  </a:cubicBezTo>
                  <a:cubicBezTo>
                    <a:pt x="456" y="3"/>
                    <a:pt x="456" y="3"/>
                    <a:pt x="457" y="3"/>
                  </a:cubicBezTo>
                  <a:cubicBezTo>
                    <a:pt x="455" y="3"/>
                    <a:pt x="453" y="4"/>
                    <a:pt x="450" y="3"/>
                  </a:cubicBezTo>
                  <a:cubicBezTo>
                    <a:pt x="451" y="2"/>
                    <a:pt x="451" y="2"/>
                    <a:pt x="451" y="2"/>
                  </a:cubicBezTo>
                  <a:cubicBezTo>
                    <a:pt x="447" y="1"/>
                    <a:pt x="445" y="3"/>
                    <a:pt x="440" y="2"/>
                  </a:cubicBezTo>
                  <a:cubicBezTo>
                    <a:pt x="442" y="3"/>
                    <a:pt x="442" y="3"/>
                    <a:pt x="442" y="3"/>
                  </a:cubicBezTo>
                  <a:cubicBezTo>
                    <a:pt x="441" y="3"/>
                    <a:pt x="439" y="3"/>
                    <a:pt x="437" y="3"/>
                  </a:cubicBezTo>
                  <a:cubicBezTo>
                    <a:pt x="438" y="2"/>
                    <a:pt x="437" y="2"/>
                    <a:pt x="436" y="2"/>
                  </a:cubicBezTo>
                  <a:cubicBezTo>
                    <a:pt x="436" y="2"/>
                    <a:pt x="433" y="2"/>
                    <a:pt x="432" y="3"/>
                  </a:cubicBezTo>
                  <a:cubicBezTo>
                    <a:pt x="431" y="2"/>
                    <a:pt x="431" y="2"/>
                    <a:pt x="431" y="2"/>
                  </a:cubicBezTo>
                  <a:cubicBezTo>
                    <a:pt x="427" y="2"/>
                    <a:pt x="426" y="4"/>
                    <a:pt x="423" y="3"/>
                  </a:cubicBezTo>
                  <a:cubicBezTo>
                    <a:pt x="424" y="3"/>
                    <a:pt x="423" y="3"/>
                    <a:pt x="425" y="2"/>
                  </a:cubicBezTo>
                  <a:cubicBezTo>
                    <a:pt x="424" y="2"/>
                    <a:pt x="423" y="2"/>
                    <a:pt x="423" y="2"/>
                  </a:cubicBezTo>
                  <a:cubicBezTo>
                    <a:pt x="422" y="2"/>
                    <a:pt x="420" y="3"/>
                    <a:pt x="418" y="3"/>
                  </a:cubicBezTo>
                  <a:cubicBezTo>
                    <a:pt x="418" y="3"/>
                    <a:pt x="418" y="3"/>
                    <a:pt x="417" y="3"/>
                  </a:cubicBezTo>
                  <a:cubicBezTo>
                    <a:pt x="416" y="3"/>
                    <a:pt x="417" y="3"/>
                    <a:pt x="417" y="3"/>
                  </a:cubicBezTo>
                  <a:cubicBezTo>
                    <a:pt x="417" y="3"/>
                    <a:pt x="415" y="3"/>
                    <a:pt x="416" y="4"/>
                  </a:cubicBezTo>
                  <a:cubicBezTo>
                    <a:pt x="412" y="2"/>
                    <a:pt x="406" y="4"/>
                    <a:pt x="403" y="3"/>
                  </a:cubicBezTo>
                  <a:cubicBezTo>
                    <a:pt x="400" y="3"/>
                    <a:pt x="397" y="3"/>
                    <a:pt x="395" y="3"/>
                  </a:cubicBezTo>
                  <a:cubicBezTo>
                    <a:pt x="395" y="3"/>
                    <a:pt x="395" y="3"/>
                    <a:pt x="396" y="3"/>
                  </a:cubicBezTo>
                  <a:cubicBezTo>
                    <a:pt x="392" y="2"/>
                    <a:pt x="394" y="4"/>
                    <a:pt x="390" y="4"/>
                  </a:cubicBezTo>
                  <a:cubicBezTo>
                    <a:pt x="388" y="3"/>
                    <a:pt x="392" y="3"/>
                    <a:pt x="391" y="3"/>
                  </a:cubicBezTo>
                  <a:cubicBezTo>
                    <a:pt x="390" y="1"/>
                    <a:pt x="387" y="3"/>
                    <a:pt x="384" y="2"/>
                  </a:cubicBezTo>
                  <a:cubicBezTo>
                    <a:pt x="385" y="2"/>
                    <a:pt x="385" y="2"/>
                    <a:pt x="385" y="2"/>
                  </a:cubicBezTo>
                  <a:cubicBezTo>
                    <a:pt x="383" y="2"/>
                    <a:pt x="380" y="3"/>
                    <a:pt x="377" y="3"/>
                  </a:cubicBezTo>
                  <a:cubicBezTo>
                    <a:pt x="377" y="3"/>
                    <a:pt x="378" y="3"/>
                    <a:pt x="377" y="2"/>
                  </a:cubicBezTo>
                  <a:cubicBezTo>
                    <a:pt x="375" y="3"/>
                    <a:pt x="372" y="4"/>
                    <a:pt x="369" y="4"/>
                  </a:cubicBezTo>
                  <a:cubicBezTo>
                    <a:pt x="370" y="3"/>
                    <a:pt x="370" y="4"/>
                    <a:pt x="369" y="3"/>
                  </a:cubicBezTo>
                  <a:cubicBezTo>
                    <a:pt x="368" y="3"/>
                    <a:pt x="370" y="4"/>
                    <a:pt x="367" y="4"/>
                  </a:cubicBezTo>
                  <a:cubicBezTo>
                    <a:pt x="366" y="4"/>
                    <a:pt x="365" y="3"/>
                    <a:pt x="364" y="3"/>
                  </a:cubicBezTo>
                  <a:cubicBezTo>
                    <a:pt x="367" y="3"/>
                    <a:pt x="367" y="3"/>
                    <a:pt x="367" y="3"/>
                  </a:cubicBezTo>
                  <a:cubicBezTo>
                    <a:pt x="366" y="2"/>
                    <a:pt x="364" y="3"/>
                    <a:pt x="362" y="3"/>
                  </a:cubicBezTo>
                  <a:cubicBezTo>
                    <a:pt x="363" y="2"/>
                    <a:pt x="363" y="2"/>
                    <a:pt x="363" y="2"/>
                  </a:cubicBezTo>
                  <a:cubicBezTo>
                    <a:pt x="359" y="2"/>
                    <a:pt x="359" y="3"/>
                    <a:pt x="355" y="3"/>
                  </a:cubicBezTo>
                  <a:cubicBezTo>
                    <a:pt x="355" y="4"/>
                    <a:pt x="355" y="4"/>
                    <a:pt x="355" y="4"/>
                  </a:cubicBezTo>
                  <a:cubicBezTo>
                    <a:pt x="353" y="5"/>
                    <a:pt x="353" y="3"/>
                    <a:pt x="351" y="4"/>
                  </a:cubicBezTo>
                  <a:cubicBezTo>
                    <a:pt x="351" y="3"/>
                    <a:pt x="351" y="3"/>
                    <a:pt x="351" y="3"/>
                  </a:cubicBezTo>
                  <a:cubicBezTo>
                    <a:pt x="349" y="3"/>
                    <a:pt x="346" y="4"/>
                    <a:pt x="343" y="4"/>
                  </a:cubicBezTo>
                  <a:cubicBezTo>
                    <a:pt x="344" y="3"/>
                    <a:pt x="347" y="3"/>
                    <a:pt x="349" y="2"/>
                  </a:cubicBezTo>
                  <a:cubicBezTo>
                    <a:pt x="348" y="2"/>
                    <a:pt x="344" y="2"/>
                    <a:pt x="344" y="3"/>
                  </a:cubicBezTo>
                  <a:cubicBezTo>
                    <a:pt x="344" y="3"/>
                    <a:pt x="345" y="2"/>
                    <a:pt x="346" y="3"/>
                  </a:cubicBezTo>
                  <a:cubicBezTo>
                    <a:pt x="344" y="3"/>
                    <a:pt x="342" y="4"/>
                    <a:pt x="339" y="4"/>
                  </a:cubicBezTo>
                  <a:cubicBezTo>
                    <a:pt x="339" y="2"/>
                    <a:pt x="331" y="3"/>
                    <a:pt x="329" y="2"/>
                  </a:cubicBezTo>
                  <a:cubicBezTo>
                    <a:pt x="324" y="3"/>
                    <a:pt x="319" y="1"/>
                    <a:pt x="314" y="2"/>
                  </a:cubicBezTo>
                  <a:cubicBezTo>
                    <a:pt x="316" y="3"/>
                    <a:pt x="312" y="2"/>
                    <a:pt x="312" y="3"/>
                  </a:cubicBezTo>
                  <a:cubicBezTo>
                    <a:pt x="311" y="3"/>
                    <a:pt x="310" y="3"/>
                    <a:pt x="310" y="3"/>
                  </a:cubicBezTo>
                  <a:cubicBezTo>
                    <a:pt x="306" y="2"/>
                    <a:pt x="306" y="2"/>
                    <a:pt x="306" y="2"/>
                  </a:cubicBezTo>
                  <a:cubicBezTo>
                    <a:pt x="305" y="2"/>
                    <a:pt x="307" y="2"/>
                    <a:pt x="307" y="1"/>
                  </a:cubicBezTo>
                  <a:cubicBezTo>
                    <a:pt x="304" y="1"/>
                    <a:pt x="306" y="1"/>
                    <a:pt x="304" y="0"/>
                  </a:cubicBezTo>
                  <a:cubicBezTo>
                    <a:pt x="304" y="1"/>
                    <a:pt x="303" y="1"/>
                    <a:pt x="301" y="1"/>
                  </a:cubicBezTo>
                  <a:cubicBezTo>
                    <a:pt x="304" y="2"/>
                    <a:pt x="304" y="2"/>
                    <a:pt x="304" y="2"/>
                  </a:cubicBezTo>
                  <a:cubicBezTo>
                    <a:pt x="300" y="3"/>
                    <a:pt x="300" y="0"/>
                    <a:pt x="296" y="1"/>
                  </a:cubicBezTo>
                  <a:cubicBezTo>
                    <a:pt x="297" y="1"/>
                    <a:pt x="297" y="1"/>
                    <a:pt x="297" y="1"/>
                  </a:cubicBezTo>
                  <a:cubicBezTo>
                    <a:pt x="295" y="1"/>
                    <a:pt x="289" y="1"/>
                    <a:pt x="287" y="2"/>
                  </a:cubicBezTo>
                  <a:cubicBezTo>
                    <a:pt x="287" y="2"/>
                    <a:pt x="286" y="1"/>
                    <a:pt x="287" y="1"/>
                  </a:cubicBezTo>
                  <a:cubicBezTo>
                    <a:pt x="282" y="1"/>
                    <a:pt x="276" y="3"/>
                    <a:pt x="272" y="2"/>
                  </a:cubicBezTo>
                  <a:cubicBezTo>
                    <a:pt x="272" y="1"/>
                    <a:pt x="272" y="1"/>
                    <a:pt x="272" y="1"/>
                  </a:cubicBezTo>
                  <a:cubicBezTo>
                    <a:pt x="271" y="2"/>
                    <a:pt x="271" y="2"/>
                    <a:pt x="269" y="2"/>
                  </a:cubicBezTo>
                  <a:cubicBezTo>
                    <a:pt x="269" y="2"/>
                    <a:pt x="270" y="1"/>
                    <a:pt x="269" y="1"/>
                  </a:cubicBezTo>
                  <a:cubicBezTo>
                    <a:pt x="269" y="2"/>
                    <a:pt x="267" y="2"/>
                    <a:pt x="265" y="2"/>
                  </a:cubicBezTo>
                  <a:cubicBezTo>
                    <a:pt x="267" y="1"/>
                    <a:pt x="267" y="1"/>
                    <a:pt x="267" y="1"/>
                  </a:cubicBezTo>
                  <a:cubicBezTo>
                    <a:pt x="262" y="1"/>
                    <a:pt x="259" y="2"/>
                    <a:pt x="255" y="3"/>
                  </a:cubicBezTo>
                  <a:cubicBezTo>
                    <a:pt x="255" y="2"/>
                    <a:pt x="251" y="1"/>
                    <a:pt x="249" y="1"/>
                  </a:cubicBezTo>
                  <a:cubicBezTo>
                    <a:pt x="249" y="1"/>
                    <a:pt x="249" y="1"/>
                    <a:pt x="249" y="1"/>
                  </a:cubicBezTo>
                  <a:cubicBezTo>
                    <a:pt x="243" y="1"/>
                    <a:pt x="239" y="2"/>
                    <a:pt x="234" y="2"/>
                  </a:cubicBezTo>
                  <a:cubicBezTo>
                    <a:pt x="230" y="1"/>
                    <a:pt x="222" y="2"/>
                    <a:pt x="217" y="1"/>
                  </a:cubicBezTo>
                  <a:cubicBezTo>
                    <a:pt x="218" y="1"/>
                    <a:pt x="217" y="2"/>
                    <a:pt x="216" y="2"/>
                  </a:cubicBezTo>
                  <a:cubicBezTo>
                    <a:pt x="214" y="2"/>
                    <a:pt x="212" y="3"/>
                    <a:pt x="212" y="2"/>
                  </a:cubicBezTo>
                  <a:cubicBezTo>
                    <a:pt x="213" y="2"/>
                    <a:pt x="213" y="2"/>
                    <a:pt x="213" y="2"/>
                  </a:cubicBezTo>
                  <a:cubicBezTo>
                    <a:pt x="212" y="1"/>
                    <a:pt x="209" y="1"/>
                    <a:pt x="207" y="1"/>
                  </a:cubicBezTo>
                  <a:cubicBezTo>
                    <a:pt x="207" y="2"/>
                    <a:pt x="207" y="2"/>
                    <a:pt x="207" y="2"/>
                  </a:cubicBezTo>
                  <a:cubicBezTo>
                    <a:pt x="202" y="0"/>
                    <a:pt x="193" y="3"/>
                    <a:pt x="190" y="1"/>
                  </a:cubicBezTo>
                  <a:cubicBezTo>
                    <a:pt x="189" y="2"/>
                    <a:pt x="187" y="2"/>
                    <a:pt x="186" y="2"/>
                  </a:cubicBezTo>
                  <a:cubicBezTo>
                    <a:pt x="186" y="1"/>
                    <a:pt x="186" y="1"/>
                    <a:pt x="186" y="1"/>
                  </a:cubicBezTo>
                  <a:cubicBezTo>
                    <a:pt x="183" y="1"/>
                    <a:pt x="181" y="1"/>
                    <a:pt x="176" y="1"/>
                  </a:cubicBezTo>
                  <a:cubicBezTo>
                    <a:pt x="177" y="1"/>
                    <a:pt x="177" y="1"/>
                    <a:pt x="177" y="1"/>
                  </a:cubicBezTo>
                  <a:cubicBezTo>
                    <a:pt x="175" y="1"/>
                    <a:pt x="174" y="3"/>
                    <a:pt x="172" y="3"/>
                  </a:cubicBezTo>
                  <a:cubicBezTo>
                    <a:pt x="171" y="2"/>
                    <a:pt x="171" y="2"/>
                    <a:pt x="171" y="2"/>
                  </a:cubicBezTo>
                  <a:cubicBezTo>
                    <a:pt x="167" y="2"/>
                    <a:pt x="162" y="1"/>
                    <a:pt x="158" y="2"/>
                  </a:cubicBezTo>
                  <a:cubicBezTo>
                    <a:pt x="158" y="2"/>
                    <a:pt x="158" y="1"/>
                    <a:pt x="159" y="1"/>
                  </a:cubicBezTo>
                  <a:cubicBezTo>
                    <a:pt x="157" y="1"/>
                    <a:pt x="151" y="0"/>
                    <a:pt x="152" y="2"/>
                  </a:cubicBezTo>
                  <a:cubicBezTo>
                    <a:pt x="152" y="1"/>
                    <a:pt x="148" y="2"/>
                    <a:pt x="145" y="2"/>
                  </a:cubicBezTo>
                  <a:cubicBezTo>
                    <a:pt x="146" y="2"/>
                    <a:pt x="146" y="2"/>
                    <a:pt x="146" y="2"/>
                  </a:cubicBezTo>
                  <a:cubicBezTo>
                    <a:pt x="144" y="3"/>
                    <a:pt x="144" y="3"/>
                    <a:pt x="141" y="3"/>
                  </a:cubicBezTo>
                  <a:cubicBezTo>
                    <a:pt x="140" y="3"/>
                    <a:pt x="140" y="3"/>
                    <a:pt x="141" y="3"/>
                  </a:cubicBezTo>
                  <a:cubicBezTo>
                    <a:pt x="139" y="2"/>
                    <a:pt x="139" y="3"/>
                    <a:pt x="137" y="3"/>
                  </a:cubicBezTo>
                  <a:cubicBezTo>
                    <a:pt x="138" y="3"/>
                    <a:pt x="138" y="3"/>
                    <a:pt x="138" y="3"/>
                  </a:cubicBezTo>
                  <a:cubicBezTo>
                    <a:pt x="135" y="2"/>
                    <a:pt x="136" y="3"/>
                    <a:pt x="134" y="3"/>
                  </a:cubicBezTo>
                  <a:cubicBezTo>
                    <a:pt x="133" y="4"/>
                    <a:pt x="130" y="3"/>
                    <a:pt x="130" y="2"/>
                  </a:cubicBezTo>
                  <a:cubicBezTo>
                    <a:pt x="130" y="3"/>
                    <a:pt x="128" y="3"/>
                    <a:pt x="127" y="3"/>
                  </a:cubicBezTo>
                  <a:cubicBezTo>
                    <a:pt x="127" y="3"/>
                    <a:pt x="127" y="3"/>
                    <a:pt x="128" y="3"/>
                  </a:cubicBezTo>
                  <a:cubicBezTo>
                    <a:pt x="124" y="2"/>
                    <a:pt x="122" y="4"/>
                    <a:pt x="119" y="3"/>
                  </a:cubicBezTo>
                  <a:cubicBezTo>
                    <a:pt x="119" y="3"/>
                    <a:pt x="119" y="2"/>
                    <a:pt x="119" y="2"/>
                  </a:cubicBezTo>
                  <a:cubicBezTo>
                    <a:pt x="122" y="2"/>
                    <a:pt x="124" y="2"/>
                    <a:pt x="124" y="3"/>
                  </a:cubicBezTo>
                  <a:cubicBezTo>
                    <a:pt x="124" y="2"/>
                    <a:pt x="122" y="2"/>
                    <a:pt x="124" y="1"/>
                  </a:cubicBezTo>
                  <a:cubicBezTo>
                    <a:pt x="122" y="1"/>
                    <a:pt x="118" y="2"/>
                    <a:pt x="116" y="2"/>
                  </a:cubicBezTo>
                  <a:cubicBezTo>
                    <a:pt x="116" y="2"/>
                    <a:pt x="116" y="2"/>
                    <a:pt x="116" y="2"/>
                  </a:cubicBezTo>
                  <a:cubicBezTo>
                    <a:pt x="116" y="2"/>
                    <a:pt x="116" y="2"/>
                    <a:pt x="116" y="2"/>
                  </a:cubicBezTo>
                  <a:cubicBezTo>
                    <a:pt x="115" y="2"/>
                    <a:pt x="115" y="2"/>
                    <a:pt x="115" y="2"/>
                  </a:cubicBezTo>
                  <a:cubicBezTo>
                    <a:pt x="114" y="2"/>
                    <a:pt x="113" y="2"/>
                    <a:pt x="113" y="2"/>
                  </a:cubicBezTo>
                  <a:cubicBezTo>
                    <a:pt x="112" y="1"/>
                    <a:pt x="110" y="1"/>
                    <a:pt x="109" y="1"/>
                  </a:cubicBezTo>
                  <a:cubicBezTo>
                    <a:pt x="109" y="2"/>
                    <a:pt x="107" y="2"/>
                    <a:pt x="109" y="3"/>
                  </a:cubicBezTo>
                  <a:cubicBezTo>
                    <a:pt x="108" y="3"/>
                    <a:pt x="109" y="2"/>
                    <a:pt x="110" y="2"/>
                  </a:cubicBezTo>
                  <a:cubicBezTo>
                    <a:pt x="110" y="2"/>
                    <a:pt x="110" y="2"/>
                    <a:pt x="110" y="2"/>
                  </a:cubicBezTo>
                  <a:cubicBezTo>
                    <a:pt x="110" y="2"/>
                    <a:pt x="110" y="2"/>
                    <a:pt x="110" y="2"/>
                  </a:cubicBezTo>
                  <a:cubicBezTo>
                    <a:pt x="111" y="2"/>
                    <a:pt x="112" y="2"/>
                    <a:pt x="113" y="2"/>
                  </a:cubicBezTo>
                  <a:cubicBezTo>
                    <a:pt x="112" y="3"/>
                    <a:pt x="111" y="3"/>
                    <a:pt x="110" y="3"/>
                  </a:cubicBezTo>
                  <a:cubicBezTo>
                    <a:pt x="109" y="3"/>
                    <a:pt x="109" y="4"/>
                    <a:pt x="108" y="4"/>
                  </a:cubicBezTo>
                  <a:cubicBezTo>
                    <a:pt x="107" y="3"/>
                    <a:pt x="103" y="2"/>
                    <a:pt x="103" y="2"/>
                  </a:cubicBezTo>
                  <a:cubicBezTo>
                    <a:pt x="99" y="2"/>
                    <a:pt x="94" y="2"/>
                    <a:pt x="92" y="3"/>
                  </a:cubicBezTo>
                  <a:cubicBezTo>
                    <a:pt x="91" y="4"/>
                    <a:pt x="91" y="3"/>
                    <a:pt x="90" y="3"/>
                  </a:cubicBezTo>
                  <a:cubicBezTo>
                    <a:pt x="91" y="3"/>
                    <a:pt x="92" y="3"/>
                    <a:pt x="92" y="2"/>
                  </a:cubicBezTo>
                  <a:cubicBezTo>
                    <a:pt x="90" y="3"/>
                    <a:pt x="86" y="3"/>
                    <a:pt x="85" y="4"/>
                  </a:cubicBezTo>
                  <a:cubicBezTo>
                    <a:pt x="83" y="3"/>
                    <a:pt x="87" y="3"/>
                    <a:pt x="83" y="3"/>
                  </a:cubicBezTo>
                  <a:cubicBezTo>
                    <a:pt x="84" y="2"/>
                    <a:pt x="84" y="2"/>
                    <a:pt x="84" y="2"/>
                  </a:cubicBezTo>
                  <a:cubicBezTo>
                    <a:pt x="77" y="1"/>
                    <a:pt x="72" y="5"/>
                    <a:pt x="65" y="3"/>
                  </a:cubicBezTo>
                  <a:cubicBezTo>
                    <a:pt x="65" y="3"/>
                    <a:pt x="65" y="3"/>
                    <a:pt x="65" y="3"/>
                  </a:cubicBezTo>
                  <a:cubicBezTo>
                    <a:pt x="57" y="2"/>
                    <a:pt x="47" y="4"/>
                    <a:pt x="38" y="3"/>
                  </a:cubicBezTo>
                  <a:cubicBezTo>
                    <a:pt x="36" y="2"/>
                    <a:pt x="35" y="3"/>
                    <a:pt x="34" y="4"/>
                  </a:cubicBezTo>
                  <a:cubicBezTo>
                    <a:pt x="33" y="3"/>
                    <a:pt x="33" y="3"/>
                    <a:pt x="33" y="3"/>
                  </a:cubicBezTo>
                  <a:cubicBezTo>
                    <a:pt x="31" y="4"/>
                    <a:pt x="31" y="4"/>
                    <a:pt x="31" y="4"/>
                  </a:cubicBezTo>
                  <a:cubicBezTo>
                    <a:pt x="27" y="4"/>
                    <a:pt x="24" y="2"/>
                    <a:pt x="20" y="3"/>
                  </a:cubicBezTo>
                  <a:cubicBezTo>
                    <a:pt x="20" y="4"/>
                    <a:pt x="20" y="4"/>
                    <a:pt x="20" y="4"/>
                  </a:cubicBezTo>
                  <a:cubicBezTo>
                    <a:pt x="19" y="3"/>
                    <a:pt x="15" y="4"/>
                    <a:pt x="15" y="3"/>
                  </a:cubicBezTo>
                  <a:cubicBezTo>
                    <a:pt x="15" y="3"/>
                    <a:pt x="15" y="4"/>
                    <a:pt x="14" y="3"/>
                  </a:cubicBezTo>
                  <a:cubicBezTo>
                    <a:pt x="14" y="3"/>
                    <a:pt x="14" y="3"/>
                    <a:pt x="14" y="3"/>
                  </a:cubicBezTo>
                  <a:cubicBezTo>
                    <a:pt x="10" y="4"/>
                    <a:pt x="10" y="4"/>
                    <a:pt x="10" y="4"/>
                  </a:cubicBezTo>
                  <a:cubicBezTo>
                    <a:pt x="7" y="3"/>
                    <a:pt x="10" y="2"/>
                    <a:pt x="6" y="2"/>
                  </a:cubicBezTo>
                  <a:cubicBezTo>
                    <a:pt x="4" y="2"/>
                    <a:pt x="1" y="3"/>
                    <a:pt x="1" y="4"/>
                  </a:cubicBezTo>
                  <a:cubicBezTo>
                    <a:pt x="2" y="4"/>
                    <a:pt x="3" y="4"/>
                    <a:pt x="3" y="4"/>
                  </a:cubicBezTo>
                  <a:cubicBezTo>
                    <a:pt x="2" y="4"/>
                    <a:pt x="2" y="4"/>
                    <a:pt x="2" y="4"/>
                  </a:cubicBezTo>
                  <a:cubicBezTo>
                    <a:pt x="1" y="6"/>
                    <a:pt x="0" y="7"/>
                    <a:pt x="4" y="8"/>
                  </a:cubicBezTo>
                  <a:cubicBezTo>
                    <a:pt x="7" y="7"/>
                    <a:pt x="7" y="7"/>
                    <a:pt x="7" y="7"/>
                  </a:cubicBezTo>
                  <a:cubicBezTo>
                    <a:pt x="8" y="8"/>
                    <a:pt x="8" y="8"/>
                    <a:pt x="8" y="8"/>
                  </a:cubicBezTo>
                  <a:cubicBezTo>
                    <a:pt x="5" y="8"/>
                    <a:pt x="5" y="8"/>
                    <a:pt x="5" y="8"/>
                  </a:cubicBezTo>
                  <a:cubicBezTo>
                    <a:pt x="7" y="8"/>
                    <a:pt x="7" y="8"/>
                    <a:pt x="8" y="7"/>
                  </a:cubicBezTo>
                  <a:cubicBezTo>
                    <a:pt x="9" y="8"/>
                    <a:pt x="9" y="8"/>
                    <a:pt x="9" y="8"/>
                  </a:cubicBezTo>
                  <a:cubicBezTo>
                    <a:pt x="12" y="7"/>
                    <a:pt x="12" y="7"/>
                    <a:pt x="12" y="7"/>
                  </a:cubicBezTo>
                  <a:cubicBezTo>
                    <a:pt x="12" y="7"/>
                    <a:pt x="11" y="8"/>
                    <a:pt x="13" y="8"/>
                  </a:cubicBezTo>
                  <a:cubicBezTo>
                    <a:pt x="14" y="8"/>
                    <a:pt x="12" y="7"/>
                    <a:pt x="14" y="7"/>
                  </a:cubicBezTo>
                  <a:cubicBezTo>
                    <a:pt x="15" y="7"/>
                    <a:pt x="15" y="8"/>
                    <a:pt x="16" y="7"/>
                  </a:cubicBezTo>
                  <a:cubicBezTo>
                    <a:pt x="16" y="8"/>
                    <a:pt x="16" y="8"/>
                    <a:pt x="15" y="8"/>
                  </a:cubicBezTo>
                  <a:cubicBezTo>
                    <a:pt x="17" y="8"/>
                    <a:pt x="19" y="8"/>
                    <a:pt x="20" y="7"/>
                  </a:cubicBezTo>
                  <a:cubicBezTo>
                    <a:pt x="21" y="8"/>
                    <a:pt x="24" y="7"/>
                    <a:pt x="24" y="8"/>
                  </a:cubicBezTo>
                  <a:cubicBezTo>
                    <a:pt x="25" y="8"/>
                    <a:pt x="27" y="7"/>
                    <a:pt x="28" y="7"/>
                  </a:cubicBezTo>
                  <a:cubicBezTo>
                    <a:pt x="25" y="9"/>
                    <a:pt x="32" y="7"/>
                    <a:pt x="32" y="9"/>
                  </a:cubicBezTo>
                  <a:cubicBezTo>
                    <a:pt x="34" y="7"/>
                    <a:pt x="38" y="8"/>
                    <a:pt x="41" y="7"/>
                  </a:cubicBezTo>
                  <a:cubicBezTo>
                    <a:pt x="41" y="8"/>
                    <a:pt x="40" y="8"/>
                    <a:pt x="40" y="8"/>
                  </a:cubicBezTo>
                  <a:cubicBezTo>
                    <a:pt x="42" y="8"/>
                    <a:pt x="42" y="8"/>
                    <a:pt x="43" y="8"/>
                  </a:cubicBezTo>
                  <a:cubicBezTo>
                    <a:pt x="44" y="7"/>
                    <a:pt x="46" y="7"/>
                    <a:pt x="48" y="6"/>
                  </a:cubicBezTo>
                  <a:cubicBezTo>
                    <a:pt x="50" y="7"/>
                    <a:pt x="46" y="8"/>
                    <a:pt x="47" y="9"/>
                  </a:cubicBezTo>
                  <a:cubicBezTo>
                    <a:pt x="47" y="8"/>
                    <a:pt x="51" y="8"/>
                    <a:pt x="50" y="7"/>
                  </a:cubicBezTo>
                  <a:cubicBezTo>
                    <a:pt x="52" y="8"/>
                    <a:pt x="51" y="7"/>
                    <a:pt x="52" y="8"/>
                  </a:cubicBezTo>
                  <a:cubicBezTo>
                    <a:pt x="52" y="7"/>
                    <a:pt x="54" y="8"/>
                    <a:pt x="55" y="7"/>
                  </a:cubicBezTo>
                  <a:cubicBezTo>
                    <a:pt x="57" y="8"/>
                    <a:pt x="56" y="8"/>
                    <a:pt x="58" y="8"/>
                  </a:cubicBezTo>
                  <a:cubicBezTo>
                    <a:pt x="59" y="8"/>
                    <a:pt x="57" y="9"/>
                    <a:pt x="57" y="9"/>
                  </a:cubicBezTo>
                  <a:close/>
                  <a:moveTo>
                    <a:pt x="117" y="7"/>
                  </a:moveTo>
                  <a:cubicBezTo>
                    <a:pt x="117" y="7"/>
                    <a:pt x="117" y="7"/>
                    <a:pt x="117" y="7"/>
                  </a:cubicBezTo>
                  <a:cubicBezTo>
                    <a:pt x="116" y="7"/>
                    <a:pt x="116" y="7"/>
                    <a:pt x="115" y="7"/>
                  </a:cubicBezTo>
                  <a:cubicBezTo>
                    <a:pt x="116" y="7"/>
                    <a:pt x="116" y="7"/>
                    <a:pt x="117" y="7"/>
                  </a:cubicBezTo>
                  <a:close/>
                  <a:moveTo>
                    <a:pt x="122" y="7"/>
                  </a:moveTo>
                  <a:cubicBezTo>
                    <a:pt x="121" y="7"/>
                    <a:pt x="120" y="7"/>
                    <a:pt x="120" y="7"/>
                  </a:cubicBezTo>
                  <a:cubicBezTo>
                    <a:pt x="119" y="6"/>
                    <a:pt x="120" y="6"/>
                    <a:pt x="120" y="6"/>
                  </a:cubicBezTo>
                  <a:cubicBezTo>
                    <a:pt x="120" y="6"/>
                    <a:pt x="121" y="6"/>
                    <a:pt x="122" y="7"/>
                  </a:cubicBezTo>
                  <a:close/>
                  <a:moveTo>
                    <a:pt x="111" y="1"/>
                  </a:moveTo>
                  <a:cubicBezTo>
                    <a:pt x="112" y="1"/>
                    <a:pt x="112" y="2"/>
                    <a:pt x="112" y="2"/>
                  </a:cubicBezTo>
                  <a:cubicBezTo>
                    <a:pt x="112" y="2"/>
                    <a:pt x="111" y="2"/>
                    <a:pt x="111" y="2"/>
                  </a:cubicBezTo>
                  <a:cubicBezTo>
                    <a:pt x="111" y="2"/>
                    <a:pt x="111" y="2"/>
                    <a:pt x="111" y="2"/>
                  </a:cubicBezTo>
                  <a:cubicBezTo>
                    <a:pt x="111" y="2"/>
                    <a:pt x="111" y="2"/>
                    <a:pt x="1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2" name="Freeform 40">
              <a:extLst>
                <a:ext uri="{FF2B5EF4-FFF2-40B4-BE49-F238E27FC236}">
                  <a16:creationId xmlns:a16="http://schemas.microsoft.com/office/drawing/2014/main" id="{18199453-E846-446F-AF9B-97C08389A5A9}"/>
                </a:ext>
              </a:extLst>
            </p:cNvPr>
            <p:cNvSpPr>
              <a:spLocks/>
            </p:cNvSpPr>
            <p:nvPr/>
          </p:nvSpPr>
          <p:spPr bwMode="auto">
            <a:xfrm>
              <a:off x="2043113" y="4767263"/>
              <a:ext cx="11113" cy="11113"/>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3" name="Freeform 41">
              <a:extLst>
                <a:ext uri="{FF2B5EF4-FFF2-40B4-BE49-F238E27FC236}">
                  <a16:creationId xmlns:a16="http://schemas.microsoft.com/office/drawing/2014/main" id="{D1CD8878-F223-4437-B64B-AD774C19171B}"/>
                </a:ext>
              </a:extLst>
            </p:cNvPr>
            <p:cNvSpPr>
              <a:spLocks/>
            </p:cNvSpPr>
            <p:nvPr/>
          </p:nvSpPr>
          <p:spPr bwMode="auto">
            <a:xfrm>
              <a:off x="7180263" y="4789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4" name="Rectangle 293">
              <a:extLst>
                <a:ext uri="{FF2B5EF4-FFF2-40B4-BE49-F238E27FC236}">
                  <a16:creationId xmlns:a16="http://schemas.microsoft.com/office/drawing/2014/main" id="{6EDE89FD-644D-45C0-A100-66C36D81B225}"/>
                </a:ext>
              </a:extLst>
            </p:cNvPr>
            <p:cNvSpPr>
              <a:spLocks noChangeArrowheads="1"/>
            </p:cNvSpPr>
            <p:nvPr/>
          </p:nvSpPr>
          <p:spPr bwMode="auto">
            <a:xfrm>
              <a:off x="2967038" y="48355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5" name="Freeform 43">
              <a:extLst>
                <a:ext uri="{FF2B5EF4-FFF2-40B4-BE49-F238E27FC236}">
                  <a16:creationId xmlns:a16="http://schemas.microsoft.com/office/drawing/2014/main" id="{75B8585F-4196-44B0-BE6B-AF9490B3938C}"/>
                </a:ext>
              </a:extLst>
            </p:cNvPr>
            <p:cNvSpPr>
              <a:spLocks/>
            </p:cNvSpPr>
            <p:nvPr/>
          </p:nvSpPr>
          <p:spPr bwMode="auto">
            <a:xfrm>
              <a:off x="7485063" y="4813301"/>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6" name="Freeform 44">
              <a:extLst>
                <a:ext uri="{FF2B5EF4-FFF2-40B4-BE49-F238E27FC236}">
                  <a16:creationId xmlns:a16="http://schemas.microsoft.com/office/drawing/2014/main" id="{6A418B69-F0B4-4A4F-A488-459C87F601AF}"/>
                </a:ext>
              </a:extLst>
            </p:cNvPr>
            <p:cNvSpPr>
              <a:spLocks/>
            </p:cNvSpPr>
            <p:nvPr/>
          </p:nvSpPr>
          <p:spPr bwMode="auto">
            <a:xfrm>
              <a:off x="7620000" y="4813301"/>
              <a:ext cx="22225" cy="1111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7" name="Freeform 45">
              <a:extLst>
                <a:ext uri="{FF2B5EF4-FFF2-40B4-BE49-F238E27FC236}">
                  <a16:creationId xmlns:a16="http://schemas.microsoft.com/office/drawing/2014/main" id="{271332AE-83AE-43A8-872E-A007CFA1859F}"/>
                </a:ext>
              </a:extLst>
            </p:cNvPr>
            <p:cNvSpPr>
              <a:spLocks/>
            </p:cNvSpPr>
            <p:nvPr/>
          </p:nvSpPr>
          <p:spPr bwMode="auto">
            <a:xfrm>
              <a:off x="7732713" y="4813301"/>
              <a:ext cx="0" cy="1111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8" name="Freeform 46">
              <a:extLst>
                <a:ext uri="{FF2B5EF4-FFF2-40B4-BE49-F238E27FC236}">
                  <a16:creationId xmlns:a16="http://schemas.microsoft.com/office/drawing/2014/main" id="{814FBB21-D565-43E4-B6E9-713C2E5F7BC7}"/>
                </a:ext>
              </a:extLst>
            </p:cNvPr>
            <p:cNvSpPr>
              <a:spLocks/>
            </p:cNvSpPr>
            <p:nvPr/>
          </p:nvSpPr>
          <p:spPr bwMode="auto">
            <a:xfrm>
              <a:off x="6064250" y="4835526"/>
              <a:ext cx="23813"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9" name="Freeform 47">
              <a:extLst>
                <a:ext uri="{FF2B5EF4-FFF2-40B4-BE49-F238E27FC236}">
                  <a16:creationId xmlns:a16="http://schemas.microsoft.com/office/drawing/2014/main" id="{CB74B830-5F56-48D8-A617-7386CE46341A}"/>
                </a:ext>
              </a:extLst>
            </p:cNvPr>
            <p:cNvSpPr>
              <a:spLocks/>
            </p:cNvSpPr>
            <p:nvPr/>
          </p:nvSpPr>
          <p:spPr bwMode="auto">
            <a:xfrm>
              <a:off x="6561138" y="4813301"/>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0" name="Freeform 48">
              <a:extLst>
                <a:ext uri="{FF2B5EF4-FFF2-40B4-BE49-F238E27FC236}">
                  <a16:creationId xmlns:a16="http://schemas.microsoft.com/office/drawing/2014/main" id="{EF30C7B3-102B-482D-8883-F29996236AC1}"/>
                </a:ext>
              </a:extLst>
            </p:cNvPr>
            <p:cNvSpPr>
              <a:spLocks/>
            </p:cNvSpPr>
            <p:nvPr/>
          </p:nvSpPr>
          <p:spPr bwMode="auto">
            <a:xfrm>
              <a:off x="553561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1" name="Freeform 49">
              <a:extLst>
                <a:ext uri="{FF2B5EF4-FFF2-40B4-BE49-F238E27FC236}">
                  <a16:creationId xmlns:a16="http://schemas.microsoft.com/office/drawing/2014/main" id="{2C26A48B-88CC-44C9-A519-031A369F55BD}"/>
                </a:ext>
              </a:extLst>
            </p:cNvPr>
            <p:cNvSpPr>
              <a:spLocks/>
            </p:cNvSpPr>
            <p:nvPr/>
          </p:nvSpPr>
          <p:spPr bwMode="auto">
            <a:xfrm>
              <a:off x="6538913" y="4813301"/>
              <a:ext cx="2222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4" name="Freeform 50">
              <a:extLst>
                <a:ext uri="{FF2B5EF4-FFF2-40B4-BE49-F238E27FC236}">
                  <a16:creationId xmlns:a16="http://schemas.microsoft.com/office/drawing/2014/main" id="{991C1D23-03B0-4749-92A2-BFDD4A464520}"/>
                </a:ext>
              </a:extLst>
            </p:cNvPr>
            <p:cNvSpPr>
              <a:spLocks/>
            </p:cNvSpPr>
            <p:nvPr/>
          </p:nvSpPr>
          <p:spPr bwMode="auto">
            <a:xfrm>
              <a:off x="8172450" y="4824413"/>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5" name="Freeform 51">
              <a:extLst>
                <a:ext uri="{FF2B5EF4-FFF2-40B4-BE49-F238E27FC236}">
                  <a16:creationId xmlns:a16="http://schemas.microsoft.com/office/drawing/2014/main" id="{C180BB0A-6AE3-4138-8DB6-6D3806B9FE52}"/>
                </a:ext>
              </a:extLst>
            </p:cNvPr>
            <p:cNvSpPr>
              <a:spLocks/>
            </p:cNvSpPr>
            <p:nvPr/>
          </p:nvSpPr>
          <p:spPr bwMode="auto">
            <a:xfrm>
              <a:off x="818356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6" name="Freeform 52">
              <a:extLst>
                <a:ext uri="{FF2B5EF4-FFF2-40B4-BE49-F238E27FC236}">
                  <a16:creationId xmlns:a16="http://schemas.microsoft.com/office/drawing/2014/main" id="{1DB075AC-C95F-487C-B683-695DBD12487A}"/>
                </a:ext>
              </a:extLst>
            </p:cNvPr>
            <p:cNvSpPr>
              <a:spLocks/>
            </p:cNvSpPr>
            <p:nvPr/>
          </p:nvSpPr>
          <p:spPr bwMode="auto">
            <a:xfrm>
              <a:off x="8183563"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7" name="Freeform 53">
              <a:extLst>
                <a:ext uri="{FF2B5EF4-FFF2-40B4-BE49-F238E27FC236}">
                  <a16:creationId xmlns:a16="http://schemas.microsoft.com/office/drawing/2014/main" id="{29149A05-ACE6-4B10-92AE-0939C079CF9B}"/>
                </a:ext>
              </a:extLst>
            </p:cNvPr>
            <p:cNvSpPr>
              <a:spLocks/>
            </p:cNvSpPr>
            <p:nvPr/>
          </p:nvSpPr>
          <p:spPr bwMode="auto">
            <a:xfrm>
              <a:off x="803751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8" name="Freeform 54">
              <a:extLst>
                <a:ext uri="{FF2B5EF4-FFF2-40B4-BE49-F238E27FC236}">
                  <a16:creationId xmlns:a16="http://schemas.microsoft.com/office/drawing/2014/main" id="{177DCDC3-A3B2-4BFD-BD90-ECFF9894094C}"/>
                </a:ext>
              </a:extLst>
            </p:cNvPr>
            <p:cNvSpPr>
              <a:spLocks/>
            </p:cNvSpPr>
            <p:nvPr/>
          </p:nvSpPr>
          <p:spPr bwMode="auto">
            <a:xfrm>
              <a:off x="8002588" y="4813301"/>
              <a:ext cx="34925" cy="11113"/>
            </a:xfrm>
            <a:custGeom>
              <a:avLst/>
              <a:gdLst>
                <a:gd name="T0" fmla="*/ 0 w 3"/>
                <a:gd name="T1" fmla="*/ 1 h 1"/>
                <a:gd name="T2" fmla="*/ 3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9" name="Freeform 55">
              <a:extLst>
                <a:ext uri="{FF2B5EF4-FFF2-40B4-BE49-F238E27FC236}">
                  <a16:creationId xmlns:a16="http://schemas.microsoft.com/office/drawing/2014/main" id="{EC29BF16-6B01-4C63-A4D2-93BAC3BEBF79}"/>
                </a:ext>
              </a:extLst>
            </p:cNvPr>
            <p:cNvSpPr>
              <a:spLocks/>
            </p:cNvSpPr>
            <p:nvPr/>
          </p:nvSpPr>
          <p:spPr bwMode="auto">
            <a:xfrm>
              <a:off x="7812088" y="4767263"/>
              <a:ext cx="55563" cy="22225"/>
            </a:xfrm>
            <a:custGeom>
              <a:avLst/>
              <a:gdLst>
                <a:gd name="T0" fmla="*/ 1 w 5"/>
                <a:gd name="T1" fmla="*/ 1 h 2"/>
                <a:gd name="T2" fmla="*/ 4 w 5"/>
                <a:gd name="T3" fmla="*/ 2 h 2"/>
                <a:gd name="T4" fmla="*/ 4 w 5"/>
                <a:gd name="T5" fmla="*/ 1 h 2"/>
                <a:gd name="T6" fmla="*/ 1 w 5"/>
                <a:gd name="T7" fmla="*/ 1 h 2"/>
              </a:gdLst>
              <a:ahLst/>
              <a:cxnLst>
                <a:cxn ang="0">
                  <a:pos x="T0" y="T1"/>
                </a:cxn>
                <a:cxn ang="0">
                  <a:pos x="T2" y="T3"/>
                </a:cxn>
                <a:cxn ang="0">
                  <a:pos x="T4" y="T5"/>
                </a:cxn>
                <a:cxn ang="0">
                  <a:pos x="T6" y="T7"/>
                </a:cxn>
              </a:cxnLst>
              <a:rect l="0" t="0" r="r" b="b"/>
              <a:pathLst>
                <a:path w="5" h="2">
                  <a:moveTo>
                    <a:pt x="1" y="1"/>
                  </a:moveTo>
                  <a:cubicBezTo>
                    <a:pt x="4" y="2"/>
                    <a:pt x="4" y="2"/>
                    <a:pt x="4" y="2"/>
                  </a:cubicBezTo>
                  <a:cubicBezTo>
                    <a:pt x="4" y="1"/>
                    <a:pt x="3" y="1"/>
                    <a:pt x="4" y="1"/>
                  </a:cubicBezTo>
                  <a:cubicBezTo>
                    <a:pt x="0" y="0"/>
                    <a:pt x="5"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0" name="Freeform 56">
              <a:extLst>
                <a:ext uri="{FF2B5EF4-FFF2-40B4-BE49-F238E27FC236}">
                  <a16:creationId xmlns:a16="http://schemas.microsoft.com/office/drawing/2014/main" id="{666AD6F4-3AB0-410C-81BC-77D6F0023379}"/>
                </a:ext>
              </a:extLst>
            </p:cNvPr>
            <p:cNvSpPr>
              <a:spLocks/>
            </p:cNvSpPr>
            <p:nvPr/>
          </p:nvSpPr>
          <p:spPr bwMode="auto">
            <a:xfrm>
              <a:off x="7699375" y="4767263"/>
              <a:ext cx="33338" cy="11113"/>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3" y="1"/>
                    <a:pt x="1" y="1"/>
                    <a:pt x="2"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1" name="Freeform 57">
              <a:extLst>
                <a:ext uri="{FF2B5EF4-FFF2-40B4-BE49-F238E27FC236}">
                  <a16:creationId xmlns:a16="http://schemas.microsoft.com/office/drawing/2014/main" id="{81B1D321-E6EA-4BEA-8D38-B1B3F7C1B5A5}"/>
                </a:ext>
              </a:extLst>
            </p:cNvPr>
            <p:cNvSpPr>
              <a:spLocks/>
            </p:cNvSpPr>
            <p:nvPr/>
          </p:nvSpPr>
          <p:spPr bwMode="auto">
            <a:xfrm>
              <a:off x="6921500" y="4767263"/>
              <a:ext cx="11113" cy="1111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2" name="Freeform 58">
              <a:extLst>
                <a:ext uri="{FF2B5EF4-FFF2-40B4-BE49-F238E27FC236}">
                  <a16:creationId xmlns:a16="http://schemas.microsoft.com/office/drawing/2014/main" id="{52EECCDD-F1E6-4D43-A876-5FB49564C9B6}"/>
                </a:ext>
              </a:extLst>
            </p:cNvPr>
            <p:cNvSpPr>
              <a:spLocks/>
            </p:cNvSpPr>
            <p:nvPr/>
          </p:nvSpPr>
          <p:spPr bwMode="auto">
            <a:xfrm>
              <a:off x="6786563" y="4813301"/>
              <a:ext cx="22225" cy="11113"/>
            </a:xfrm>
            <a:custGeom>
              <a:avLst/>
              <a:gdLst>
                <a:gd name="T0" fmla="*/ 0 w 14"/>
                <a:gd name="T1" fmla="*/ 7 h 7"/>
                <a:gd name="T2" fmla="*/ 7 w 14"/>
                <a:gd name="T3" fmla="*/ 7 h 7"/>
                <a:gd name="T4" fmla="*/ 14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lnTo>
                    <a:pt x="7" y="7"/>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3" name="Freeform 59">
              <a:extLst>
                <a:ext uri="{FF2B5EF4-FFF2-40B4-BE49-F238E27FC236}">
                  <a16:creationId xmlns:a16="http://schemas.microsoft.com/office/drawing/2014/main" id="{32689E05-D8F2-4519-BB93-B574F29BA990}"/>
                </a:ext>
              </a:extLst>
            </p:cNvPr>
            <p:cNvSpPr>
              <a:spLocks/>
            </p:cNvSpPr>
            <p:nvPr/>
          </p:nvSpPr>
          <p:spPr bwMode="auto">
            <a:xfrm>
              <a:off x="6673850" y="4767263"/>
              <a:ext cx="33338" cy="0"/>
            </a:xfrm>
            <a:custGeom>
              <a:avLst/>
              <a:gdLst>
                <a:gd name="T0" fmla="*/ 14 w 21"/>
                <a:gd name="T1" fmla="*/ 21 w 21"/>
                <a:gd name="T2" fmla="*/ 0 w 21"/>
                <a:gd name="T3" fmla="*/ 14 w 21"/>
              </a:gdLst>
              <a:ahLst/>
              <a:cxnLst>
                <a:cxn ang="0">
                  <a:pos x="T0" y="0"/>
                </a:cxn>
                <a:cxn ang="0">
                  <a:pos x="T1" y="0"/>
                </a:cxn>
                <a:cxn ang="0">
                  <a:pos x="T2" y="0"/>
                </a:cxn>
                <a:cxn ang="0">
                  <a:pos x="T3" y="0"/>
                </a:cxn>
              </a:cxnLst>
              <a:rect l="0" t="0" r="r" b="b"/>
              <a:pathLst>
                <a:path w="21">
                  <a:moveTo>
                    <a:pt x="14" y="0"/>
                  </a:moveTo>
                  <a:lnTo>
                    <a:pt x="21" y="0"/>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4" name="Freeform 60">
              <a:extLst>
                <a:ext uri="{FF2B5EF4-FFF2-40B4-BE49-F238E27FC236}">
                  <a16:creationId xmlns:a16="http://schemas.microsoft.com/office/drawing/2014/main" id="{5E3513F5-B9FB-456B-9A32-960295E0485F}"/>
                </a:ext>
              </a:extLst>
            </p:cNvPr>
            <p:cNvSpPr>
              <a:spLocks/>
            </p:cNvSpPr>
            <p:nvPr/>
          </p:nvSpPr>
          <p:spPr bwMode="auto">
            <a:xfrm>
              <a:off x="5389563" y="4767263"/>
              <a:ext cx="11113" cy="1111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5" name="Freeform 61">
              <a:extLst>
                <a:ext uri="{FF2B5EF4-FFF2-40B4-BE49-F238E27FC236}">
                  <a16:creationId xmlns:a16="http://schemas.microsoft.com/office/drawing/2014/main" id="{F6302304-0F99-41EE-A416-90B98139823C}"/>
                </a:ext>
              </a:extLst>
            </p:cNvPr>
            <p:cNvSpPr>
              <a:spLocks/>
            </p:cNvSpPr>
            <p:nvPr/>
          </p:nvSpPr>
          <p:spPr bwMode="auto">
            <a:xfrm>
              <a:off x="4779963" y="4767263"/>
              <a:ext cx="34925" cy="1111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3" y="0"/>
                    <a:pt x="1" y="0"/>
                    <a:pt x="0" y="0"/>
                  </a:cubicBezTo>
                  <a:cubicBezTo>
                    <a:pt x="2"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6" name="Freeform 62">
              <a:extLst>
                <a:ext uri="{FF2B5EF4-FFF2-40B4-BE49-F238E27FC236}">
                  <a16:creationId xmlns:a16="http://schemas.microsoft.com/office/drawing/2014/main" id="{C98CD976-5DA4-4E5D-B75E-00F864E61C1F}"/>
                </a:ext>
              </a:extLst>
            </p:cNvPr>
            <p:cNvSpPr>
              <a:spLocks/>
            </p:cNvSpPr>
            <p:nvPr/>
          </p:nvSpPr>
          <p:spPr bwMode="auto">
            <a:xfrm>
              <a:off x="3113088" y="4756151"/>
              <a:ext cx="11113" cy="0"/>
            </a:xfrm>
            <a:custGeom>
              <a:avLst/>
              <a:gdLst>
                <a:gd name="T0" fmla="*/ 0 w 7"/>
                <a:gd name="T1" fmla="*/ 7 w 7"/>
                <a:gd name="T2" fmla="*/ 0 w 7"/>
                <a:gd name="T3" fmla="*/ 0 w 7"/>
              </a:gdLst>
              <a:ahLst/>
              <a:cxnLst>
                <a:cxn ang="0">
                  <a:pos x="T0" y="0"/>
                </a:cxn>
                <a:cxn ang="0">
                  <a:pos x="T1" y="0"/>
                </a:cxn>
                <a:cxn ang="0">
                  <a:pos x="T2" y="0"/>
                </a:cxn>
                <a:cxn ang="0">
                  <a:pos x="T3" y="0"/>
                </a:cxn>
              </a:cxnLst>
              <a:rect l="0" t="0" r="r" b="b"/>
              <a:pathLst>
                <a:path w="7">
                  <a:moveTo>
                    <a:pt x="0" y="0"/>
                  </a:moveTo>
                  <a:lnTo>
                    <a:pt x="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24" name="Group 223">
            <a:extLst>
              <a:ext uri="{FF2B5EF4-FFF2-40B4-BE49-F238E27FC236}">
                <a16:creationId xmlns:a16="http://schemas.microsoft.com/office/drawing/2014/main" id="{F26D4404-220C-4371-B9C9-49C2B17244DC}"/>
              </a:ext>
            </a:extLst>
          </p:cNvPr>
          <p:cNvGrpSpPr/>
          <p:nvPr/>
        </p:nvGrpSpPr>
        <p:grpSpPr>
          <a:xfrm>
            <a:off x="11371508" y="664923"/>
            <a:ext cx="510491" cy="466621"/>
            <a:chOff x="7526338" y="5778500"/>
            <a:chExt cx="406400" cy="371475"/>
          </a:xfrm>
          <a:solidFill>
            <a:srgbClr val="253A55"/>
          </a:solidFill>
        </p:grpSpPr>
        <p:sp>
          <p:nvSpPr>
            <p:cNvPr id="225" name="Freeform 413">
              <a:extLst>
                <a:ext uri="{FF2B5EF4-FFF2-40B4-BE49-F238E27FC236}">
                  <a16:creationId xmlns:a16="http://schemas.microsoft.com/office/drawing/2014/main" id="{1A0A9889-F793-4F53-92EA-8C22FB5E9CE1}"/>
                </a:ext>
              </a:extLst>
            </p:cNvPr>
            <p:cNvSpPr>
              <a:spLocks noEditPoints="1"/>
            </p:cNvSpPr>
            <p:nvPr/>
          </p:nvSpPr>
          <p:spPr bwMode="auto">
            <a:xfrm>
              <a:off x="7526338" y="5778500"/>
              <a:ext cx="406400" cy="371475"/>
            </a:xfrm>
            <a:custGeom>
              <a:avLst/>
              <a:gdLst>
                <a:gd name="T0" fmla="*/ 66 w 69"/>
                <a:gd name="T1" fmla="*/ 6 h 63"/>
                <a:gd name="T2" fmla="*/ 67 w 69"/>
                <a:gd name="T3" fmla="*/ 46 h 63"/>
                <a:gd name="T4" fmla="*/ 64 w 69"/>
                <a:gd name="T5" fmla="*/ 7 h 63"/>
                <a:gd name="T6" fmla="*/ 5 w 69"/>
                <a:gd name="T7" fmla="*/ 6 h 63"/>
                <a:gd name="T8" fmla="*/ 6 w 69"/>
                <a:gd name="T9" fmla="*/ 36 h 63"/>
                <a:gd name="T10" fmla="*/ 20 w 69"/>
                <a:gd name="T11" fmla="*/ 7 h 63"/>
                <a:gd name="T12" fmla="*/ 21 w 69"/>
                <a:gd name="T13" fmla="*/ 15 h 63"/>
                <a:gd name="T14" fmla="*/ 14 w 69"/>
                <a:gd name="T15" fmla="*/ 34 h 63"/>
                <a:gd name="T16" fmla="*/ 12 w 69"/>
                <a:gd name="T17" fmla="*/ 37 h 63"/>
                <a:gd name="T18" fmla="*/ 13 w 69"/>
                <a:gd name="T19" fmla="*/ 30 h 63"/>
                <a:gd name="T20" fmla="*/ 6 w 69"/>
                <a:gd name="T21" fmla="*/ 41 h 63"/>
                <a:gd name="T22" fmla="*/ 54 w 69"/>
                <a:gd name="T23" fmla="*/ 44 h 63"/>
                <a:gd name="T24" fmla="*/ 37 w 69"/>
                <a:gd name="T25" fmla="*/ 46 h 63"/>
                <a:gd name="T26" fmla="*/ 41 w 69"/>
                <a:gd name="T27" fmla="*/ 57 h 63"/>
                <a:gd name="T28" fmla="*/ 48 w 69"/>
                <a:gd name="T29" fmla="*/ 60 h 63"/>
                <a:gd name="T30" fmla="*/ 22 w 69"/>
                <a:gd name="T31" fmla="*/ 62 h 63"/>
                <a:gd name="T32" fmla="*/ 25 w 69"/>
                <a:gd name="T33" fmla="*/ 58 h 63"/>
                <a:gd name="T34" fmla="*/ 33 w 69"/>
                <a:gd name="T35" fmla="*/ 58 h 63"/>
                <a:gd name="T36" fmla="*/ 5 w 69"/>
                <a:gd name="T37" fmla="*/ 48 h 63"/>
                <a:gd name="T38" fmla="*/ 1 w 69"/>
                <a:gd name="T39" fmla="*/ 43 h 63"/>
                <a:gd name="T40" fmla="*/ 2 w 69"/>
                <a:gd name="T41" fmla="*/ 7 h 63"/>
                <a:gd name="T42" fmla="*/ 0 w 69"/>
                <a:gd name="T43" fmla="*/ 4 h 63"/>
                <a:gd name="T44" fmla="*/ 33 w 69"/>
                <a:gd name="T45" fmla="*/ 2 h 63"/>
                <a:gd name="T46" fmla="*/ 66 w 69"/>
                <a:gd name="T47" fmla="*/ 11 h 63"/>
                <a:gd name="T48" fmla="*/ 66 w 69"/>
                <a:gd name="T49" fmla="*/ 11 h 63"/>
                <a:gd name="T50" fmla="*/ 45 w 69"/>
                <a:gd name="T51" fmla="*/ 4 h 63"/>
                <a:gd name="T52" fmla="*/ 64 w 69"/>
                <a:gd name="T53" fmla="*/ 4 h 63"/>
                <a:gd name="T54" fmla="*/ 10 w 69"/>
                <a:gd name="T55" fmla="*/ 44 h 63"/>
                <a:gd name="T56" fmla="*/ 19 w 69"/>
                <a:gd name="T57" fmla="*/ 45 h 63"/>
                <a:gd name="T58" fmla="*/ 18 w 69"/>
                <a:gd name="T59" fmla="*/ 43 h 63"/>
                <a:gd name="T60" fmla="*/ 8 w 69"/>
                <a:gd name="T61" fmla="*/ 34 h 63"/>
                <a:gd name="T62" fmla="*/ 5 w 69"/>
                <a:gd name="T63" fmla="*/ 14 h 63"/>
                <a:gd name="T64" fmla="*/ 5 w 69"/>
                <a:gd name="T65" fmla="*/ 14 h 63"/>
                <a:gd name="T66" fmla="*/ 4 w 69"/>
                <a:gd name="T67" fmla="*/ 17 h 63"/>
                <a:gd name="T68" fmla="*/ 4 w 69"/>
                <a:gd name="T69"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3">
                  <a:moveTo>
                    <a:pt x="68" y="4"/>
                  </a:moveTo>
                  <a:cubicBezTo>
                    <a:pt x="69" y="6"/>
                    <a:pt x="67" y="4"/>
                    <a:pt x="66" y="6"/>
                  </a:cubicBezTo>
                  <a:cubicBezTo>
                    <a:pt x="68" y="7"/>
                    <a:pt x="68" y="9"/>
                    <a:pt x="68" y="12"/>
                  </a:cubicBezTo>
                  <a:cubicBezTo>
                    <a:pt x="67" y="22"/>
                    <a:pt x="69" y="36"/>
                    <a:pt x="67" y="46"/>
                  </a:cubicBezTo>
                  <a:cubicBezTo>
                    <a:pt x="65" y="45"/>
                    <a:pt x="64" y="41"/>
                    <a:pt x="64" y="38"/>
                  </a:cubicBezTo>
                  <a:cubicBezTo>
                    <a:pt x="63" y="29"/>
                    <a:pt x="63" y="16"/>
                    <a:pt x="64" y="7"/>
                  </a:cubicBezTo>
                  <a:cubicBezTo>
                    <a:pt x="60" y="8"/>
                    <a:pt x="55" y="6"/>
                    <a:pt x="51" y="6"/>
                  </a:cubicBezTo>
                  <a:cubicBezTo>
                    <a:pt x="36" y="4"/>
                    <a:pt x="19" y="6"/>
                    <a:pt x="5" y="6"/>
                  </a:cubicBezTo>
                  <a:cubicBezTo>
                    <a:pt x="5" y="7"/>
                    <a:pt x="7" y="6"/>
                    <a:pt x="7" y="7"/>
                  </a:cubicBezTo>
                  <a:cubicBezTo>
                    <a:pt x="6" y="19"/>
                    <a:pt x="6" y="25"/>
                    <a:pt x="6" y="36"/>
                  </a:cubicBezTo>
                  <a:cubicBezTo>
                    <a:pt x="10" y="29"/>
                    <a:pt x="13" y="21"/>
                    <a:pt x="15" y="13"/>
                  </a:cubicBezTo>
                  <a:cubicBezTo>
                    <a:pt x="17" y="12"/>
                    <a:pt x="17" y="7"/>
                    <a:pt x="20" y="7"/>
                  </a:cubicBezTo>
                  <a:cubicBezTo>
                    <a:pt x="16" y="16"/>
                    <a:pt x="12" y="24"/>
                    <a:pt x="9" y="33"/>
                  </a:cubicBezTo>
                  <a:cubicBezTo>
                    <a:pt x="13" y="28"/>
                    <a:pt x="17" y="21"/>
                    <a:pt x="21" y="15"/>
                  </a:cubicBezTo>
                  <a:cubicBezTo>
                    <a:pt x="22" y="13"/>
                    <a:pt x="23" y="10"/>
                    <a:pt x="25" y="9"/>
                  </a:cubicBezTo>
                  <a:cubicBezTo>
                    <a:pt x="21" y="17"/>
                    <a:pt x="17" y="25"/>
                    <a:pt x="14" y="34"/>
                  </a:cubicBezTo>
                  <a:cubicBezTo>
                    <a:pt x="16" y="33"/>
                    <a:pt x="17" y="29"/>
                    <a:pt x="20" y="27"/>
                  </a:cubicBezTo>
                  <a:cubicBezTo>
                    <a:pt x="17" y="30"/>
                    <a:pt x="16" y="35"/>
                    <a:pt x="12" y="37"/>
                  </a:cubicBezTo>
                  <a:cubicBezTo>
                    <a:pt x="12" y="32"/>
                    <a:pt x="15" y="28"/>
                    <a:pt x="17" y="24"/>
                  </a:cubicBezTo>
                  <a:cubicBezTo>
                    <a:pt x="16" y="25"/>
                    <a:pt x="14" y="27"/>
                    <a:pt x="13" y="30"/>
                  </a:cubicBezTo>
                  <a:cubicBezTo>
                    <a:pt x="10" y="31"/>
                    <a:pt x="9" y="34"/>
                    <a:pt x="8" y="37"/>
                  </a:cubicBezTo>
                  <a:cubicBezTo>
                    <a:pt x="7" y="38"/>
                    <a:pt x="5" y="39"/>
                    <a:pt x="6" y="41"/>
                  </a:cubicBezTo>
                  <a:cubicBezTo>
                    <a:pt x="14" y="42"/>
                    <a:pt x="23" y="42"/>
                    <a:pt x="31" y="42"/>
                  </a:cubicBezTo>
                  <a:cubicBezTo>
                    <a:pt x="39" y="41"/>
                    <a:pt x="46" y="43"/>
                    <a:pt x="54" y="44"/>
                  </a:cubicBezTo>
                  <a:cubicBezTo>
                    <a:pt x="58" y="44"/>
                    <a:pt x="63" y="43"/>
                    <a:pt x="65" y="46"/>
                  </a:cubicBezTo>
                  <a:cubicBezTo>
                    <a:pt x="55" y="48"/>
                    <a:pt x="47" y="46"/>
                    <a:pt x="37" y="46"/>
                  </a:cubicBezTo>
                  <a:cubicBezTo>
                    <a:pt x="35" y="49"/>
                    <a:pt x="36" y="54"/>
                    <a:pt x="37" y="57"/>
                  </a:cubicBezTo>
                  <a:cubicBezTo>
                    <a:pt x="38" y="57"/>
                    <a:pt x="40" y="57"/>
                    <a:pt x="41" y="57"/>
                  </a:cubicBezTo>
                  <a:cubicBezTo>
                    <a:pt x="42" y="58"/>
                    <a:pt x="41" y="58"/>
                    <a:pt x="41" y="60"/>
                  </a:cubicBezTo>
                  <a:cubicBezTo>
                    <a:pt x="43" y="60"/>
                    <a:pt x="45" y="60"/>
                    <a:pt x="48" y="60"/>
                  </a:cubicBezTo>
                  <a:cubicBezTo>
                    <a:pt x="47" y="63"/>
                    <a:pt x="41" y="61"/>
                    <a:pt x="37" y="61"/>
                  </a:cubicBezTo>
                  <a:cubicBezTo>
                    <a:pt x="33" y="62"/>
                    <a:pt x="25" y="62"/>
                    <a:pt x="22" y="62"/>
                  </a:cubicBezTo>
                  <a:cubicBezTo>
                    <a:pt x="25" y="59"/>
                    <a:pt x="31" y="60"/>
                    <a:pt x="35" y="60"/>
                  </a:cubicBezTo>
                  <a:cubicBezTo>
                    <a:pt x="34" y="58"/>
                    <a:pt x="27" y="60"/>
                    <a:pt x="25" y="58"/>
                  </a:cubicBezTo>
                  <a:cubicBezTo>
                    <a:pt x="24" y="56"/>
                    <a:pt x="29" y="58"/>
                    <a:pt x="29" y="56"/>
                  </a:cubicBezTo>
                  <a:cubicBezTo>
                    <a:pt x="29" y="57"/>
                    <a:pt x="31" y="58"/>
                    <a:pt x="33" y="58"/>
                  </a:cubicBezTo>
                  <a:cubicBezTo>
                    <a:pt x="33" y="54"/>
                    <a:pt x="32" y="49"/>
                    <a:pt x="33" y="46"/>
                  </a:cubicBezTo>
                  <a:cubicBezTo>
                    <a:pt x="24" y="46"/>
                    <a:pt x="15" y="47"/>
                    <a:pt x="5" y="48"/>
                  </a:cubicBezTo>
                  <a:cubicBezTo>
                    <a:pt x="4" y="48"/>
                    <a:pt x="4" y="49"/>
                    <a:pt x="3" y="49"/>
                  </a:cubicBezTo>
                  <a:cubicBezTo>
                    <a:pt x="2" y="48"/>
                    <a:pt x="2" y="44"/>
                    <a:pt x="1" y="43"/>
                  </a:cubicBezTo>
                  <a:cubicBezTo>
                    <a:pt x="1" y="42"/>
                    <a:pt x="2" y="42"/>
                    <a:pt x="2" y="40"/>
                  </a:cubicBezTo>
                  <a:cubicBezTo>
                    <a:pt x="2" y="28"/>
                    <a:pt x="2" y="17"/>
                    <a:pt x="2" y="7"/>
                  </a:cubicBezTo>
                  <a:cubicBezTo>
                    <a:pt x="3" y="6"/>
                    <a:pt x="4" y="7"/>
                    <a:pt x="4" y="6"/>
                  </a:cubicBezTo>
                  <a:cubicBezTo>
                    <a:pt x="4" y="5"/>
                    <a:pt x="0" y="6"/>
                    <a:pt x="0" y="4"/>
                  </a:cubicBezTo>
                  <a:cubicBezTo>
                    <a:pt x="2" y="3"/>
                    <a:pt x="6" y="4"/>
                    <a:pt x="7" y="3"/>
                  </a:cubicBezTo>
                  <a:cubicBezTo>
                    <a:pt x="13" y="3"/>
                    <a:pt x="25" y="2"/>
                    <a:pt x="33" y="2"/>
                  </a:cubicBezTo>
                  <a:cubicBezTo>
                    <a:pt x="44" y="2"/>
                    <a:pt x="59" y="0"/>
                    <a:pt x="68" y="4"/>
                  </a:cubicBezTo>
                  <a:close/>
                  <a:moveTo>
                    <a:pt x="66" y="11"/>
                  </a:moveTo>
                  <a:cubicBezTo>
                    <a:pt x="65" y="14"/>
                    <a:pt x="64" y="19"/>
                    <a:pt x="66" y="21"/>
                  </a:cubicBezTo>
                  <a:cubicBezTo>
                    <a:pt x="66" y="18"/>
                    <a:pt x="66" y="14"/>
                    <a:pt x="66" y="11"/>
                  </a:cubicBezTo>
                  <a:close/>
                  <a:moveTo>
                    <a:pt x="64" y="4"/>
                  </a:moveTo>
                  <a:cubicBezTo>
                    <a:pt x="59" y="3"/>
                    <a:pt x="50" y="3"/>
                    <a:pt x="45" y="4"/>
                  </a:cubicBezTo>
                  <a:cubicBezTo>
                    <a:pt x="51" y="4"/>
                    <a:pt x="58" y="7"/>
                    <a:pt x="64" y="5"/>
                  </a:cubicBezTo>
                  <a:cubicBezTo>
                    <a:pt x="64" y="5"/>
                    <a:pt x="64" y="5"/>
                    <a:pt x="64" y="4"/>
                  </a:cubicBezTo>
                  <a:close/>
                  <a:moveTo>
                    <a:pt x="18" y="43"/>
                  </a:moveTo>
                  <a:cubicBezTo>
                    <a:pt x="15" y="43"/>
                    <a:pt x="12" y="43"/>
                    <a:pt x="10" y="44"/>
                  </a:cubicBezTo>
                  <a:cubicBezTo>
                    <a:pt x="8" y="44"/>
                    <a:pt x="5" y="44"/>
                    <a:pt x="4" y="45"/>
                  </a:cubicBezTo>
                  <a:cubicBezTo>
                    <a:pt x="8" y="48"/>
                    <a:pt x="14" y="45"/>
                    <a:pt x="19" y="45"/>
                  </a:cubicBezTo>
                  <a:cubicBezTo>
                    <a:pt x="28" y="44"/>
                    <a:pt x="37" y="44"/>
                    <a:pt x="44" y="44"/>
                  </a:cubicBezTo>
                  <a:cubicBezTo>
                    <a:pt x="36" y="43"/>
                    <a:pt x="27" y="43"/>
                    <a:pt x="18" y="43"/>
                  </a:cubicBezTo>
                  <a:close/>
                  <a:moveTo>
                    <a:pt x="8" y="35"/>
                  </a:moveTo>
                  <a:cubicBezTo>
                    <a:pt x="8" y="35"/>
                    <a:pt x="9" y="34"/>
                    <a:pt x="8" y="34"/>
                  </a:cubicBezTo>
                  <a:cubicBezTo>
                    <a:pt x="8" y="34"/>
                    <a:pt x="8" y="34"/>
                    <a:pt x="8" y="35"/>
                  </a:cubicBezTo>
                  <a:close/>
                  <a:moveTo>
                    <a:pt x="5" y="14"/>
                  </a:moveTo>
                  <a:cubicBezTo>
                    <a:pt x="5" y="14"/>
                    <a:pt x="5" y="14"/>
                    <a:pt x="5" y="14"/>
                  </a:cubicBezTo>
                  <a:cubicBezTo>
                    <a:pt x="5" y="14"/>
                    <a:pt x="5" y="14"/>
                    <a:pt x="5" y="14"/>
                  </a:cubicBezTo>
                  <a:close/>
                  <a:moveTo>
                    <a:pt x="4" y="16"/>
                  </a:moveTo>
                  <a:cubicBezTo>
                    <a:pt x="4" y="16"/>
                    <a:pt x="4" y="16"/>
                    <a:pt x="4" y="17"/>
                  </a:cubicBezTo>
                  <a:cubicBezTo>
                    <a:pt x="3" y="21"/>
                    <a:pt x="4" y="25"/>
                    <a:pt x="4" y="29"/>
                  </a:cubicBezTo>
                  <a:cubicBezTo>
                    <a:pt x="4" y="34"/>
                    <a:pt x="3" y="38"/>
                    <a:pt x="4" y="41"/>
                  </a:cubicBezTo>
                  <a:cubicBezTo>
                    <a:pt x="4" y="33"/>
                    <a:pt x="5" y="24"/>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6" name="Freeform 414">
              <a:extLst>
                <a:ext uri="{FF2B5EF4-FFF2-40B4-BE49-F238E27FC236}">
                  <a16:creationId xmlns:a16="http://schemas.microsoft.com/office/drawing/2014/main" id="{96EEA061-E31B-4E4A-883C-8004B1C68ACB}"/>
                </a:ext>
              </a:extLst>
            </p:cNvPr>
            <p:cNvSpPr>
              <a:spLocks/>
            </p:cNvSpPr>
            <p:nvPr/>
          </p:nvSpPr>
          <p:spPr bwMode="auto">
            <a:xfrm>
              <a:off x="7815263" y="5873750"/>
              <a:ext cx="58738" cy="111125"/>
            </a:xfrm>
            <a:custGeom>
              <a:avLst/>
              <a:gdLst>
                <a:gd name="T0" fmla="*/ 7 w 10"/>
                <a:gd name="T1" fmla="*/ 2 h 19"/>
                <a:gd name="T2" fmla="*/ 10 w 10"/>
                <a:gd name="T3" fmla="*/ 0 h 19"/>
                <a:gd name="T4" fmla="*/ 4 w 10"/>
                <a:gd name="T5" fmla="*/ 13 h 19"/>
                <a:gd name="T6" fmla="*/ 8 w 10"/>
                <a:gd name="T7" fmla="*/ 9 h 19"/>
                <a:gd name="T8" fmla="*/ 7 w 10"/>
                <a:gd name="T9" fmla="*/ 17 h 19"/>
                <a:gd name="T10" fmla="*/ 5 w 10"/>
                <a:gd name="T11" fmla="*/ 15 h 19"/>
                <a:gd name="T12" fmla="*/ 2 w 10"/>
                <a:gd name="T13" fmla="*/ 19 h 19"/>
                <a:gd name="T14" fmla="*/ 2 w 10"/>
                <a:gd name="T15" fmla="*/ 13 h 19"/>
                <a:gd name="T16" fmla="*/ 9 w 10"/>
                <a:gd name="T17" fmla="*/ 2 h 19"/>
                <a:gd name="T18" fmla="*/ 7 w 10"/>
                <a:gd name="T1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9">
                  <a:moveTo>
                    <a:pt x="7" y="2"/>
                  </a:moveTo>
                  <a:cubicBezTo>
                    <a:pt x="8" y="1"/>
                    <a:pt x="9" y="0"/>
                    <a:pt x="10" y="0"/>
                  </a:cubicBezTo>
                  <a:cubicBezTo>
                    <a:pt x="10" y="5"/>
                    <a:pt x="5" y="8"/>
                    <a:pt x="4" y="13"/>
                  </a:cubicBezTo>
                  <a:cubicBezTo>
                    <a:pt x="5" y="13"/>
                    <a:pt x="6" y="10"/>
                    <a:pt x="8" y="9"/>
                  </a:cubicBezTo>
                  <a:cubicBezTo>
                    <a:pt x="10" y="11"/>
                    <a:pt x="4" y="14"/>
                    <a:pt x="7" y="17"/>
                  </a:cubicBezTo>
                  <a:cubicBezTo>
                    <a:pt x="5" y="18"/>
                    <a:pt x="4" y="17"/>
                    <a:pt x="5" y="15"/>
                  </a:cubicBezTo>
                  <a:cubicBezTo>
                    <a:pt x="3" y="16"/>
                    <a:pt x="3" y="18"/>
                    <a:pt x="2" y="19"/>
                  </a:cubicBezTo>
                  <a:cubicBezTo>
                    <a:pt x="0" y="17"/>
                    <a:pt x="2" y="14"/>
                    <a:pt x="2" y="13"/>
                  </a:cubicBezTo>
                  <a:cubicBezTo>
                    <a:pt x="4" y="9"/>
                    <a:pt x="8" y="5"/>
                    <a:pt x="9" y="2"/>
                  </a:cubicBezTo>
                  <a:cubicBezTo>
                    <a:pt x="9" y="1"/>
                    <a:pt x="8"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7" name="Freeform 415">
              <a:extLst>
                <a:ext uri="{FF2B5EF4-FFF2-40B4-BE49-F238E27FC236}">
                  <a16:creationId xmlns:a16="http://schemas.microsoft.com/office/drawing/2014/main" id="{BCF07BC6-62CF-491D-92C8-5162E71ED917}"/>
                </a:ext>
              </a:extLst>
            </p:cNvPr>
            <p:cNvSpPr>
              <a:spLocks/>
            </p:cNvSpPr>
            <p:nvPr/>
          </p:nvSpPr>
          <p:spPr bwMode="auto">
            <a:xfrm>
              <a:off x="7791450" y="5832475"/>
              <a:ext cx="76200" cy="134938"/>
            </a:xfrm>
            <a:custGeom>
              <a:avLst/>
              <a:gdLst>
                <a:gd name="T0" fmla="*/ 4 w 13"/>
                <a:gd name="T1" fmla="*/ 19 h 23"/>
                <a:gd name="T2" fmla="*/ 2 w 13"/>
                <a:gd name="T3" fmla="*/ 23 h 23"/>
                <a:gd name="T4" fmla="*/ 1 w 13"/>
                <a:gd name="T5" fmla="*/ 19 h 23"/>
                <a:gd name="T6" fmla="*/ 10 w 13"/>
                <a:gd name="T7" fmla="*/ 4 h 23"/>
                <a:gd name="T8" fmla="*/ 12 w 13"/>
                <a:gd name="T9" fmla="*/ 2 h 23"/>
                <a:gd name="T10" fmla="*/ 8 w 13"/>
                <a:gd name="T11" fmla="*/ 5 h 23"/>
                <a:gd name="T12" fmla="*/ 13 w 13"/>
                <a:gd name="T13" fmla="*/ 0 h 23"/>
                <a:gd name="T14" fmla="*/ 10 w 13"/>
                <a:gd name="T15" fmla="*/ 6 h 23"/>
                <a:gd name="T16" fmla="*/ 6 w 13"/>
                <a:gd name="T17" fmla="*/ 12 h 23"/>
                <a:gd name="T18" fmla="*/ 4 w 13"/>
                <a:gd name="T19" fmla="*/ 15 h 23"/>
                <a:gd name="T20" fmla="*/ 3 w 13"/>
                <a:gd name="T21" fmla="*/ 20 h 23"/>
                <a:gd name="T22" fmla="*/ 4 w 13"/>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3">
                  <a:moveTo>
                    <a:pt x="4" y="19"/>
                  </a:moveTo>
                  <a:cubicBezTo>
                    <a:pt x="3" y="21"/>
                    <a:pt x="3" y="22"/>
                    <a:pt x="2" y="23"/>
                  </a:cubicBezTo>
                  <a:cubicBezTo>
                    <a:pt x="0" y="23"/>
                    <a:pt x="1" y="20"/>
                    <a:pt x="1" y="19"/>
                  </a:cubicBezTo>
                  <a:cubicBezTo>
                    <a:pt x="3" y="14"/>
                    <a:pt x="8" y="9"/>
                    <a:pt x="10" y="4"/>
                  </a:cubicBezTo>
                  <a:cubicBezTo>
                    <a:pt x="11" y="3"/>
                    <a:pt x="12" y="3"/>
                    <a:pt x="12" y="2"/>
                  </a:cubicBezTo>
                  <a:cubicBezTo>
                    <a:pt x="10" y="2"/>
                    <a:pt x="9" y="4"/>
                    <a:pt x="8" y="5"/>
                  </a:cubicBezTo>
                  <a:cubicBezTo>
                    <a:pt x="9" y="3"/>
                    <a:pt x="11" y="1"/>
                    <a:pt x="13" y="0"/>
                  </a:cubicBezTo>
                  <a:cubicBezTo>
                    <a:pt x="13" y="2"/>
                    <a:pt x="11" y="4"/>
                    <a:pt x="10" y="6"/>
                  </a:cubicBezTo>
                  <a:cubicBezTo>
                    <a:pt x="8" y="8"/>
                    <a:pt x="7" y="10"/>
                    <a:pt x="6" y="12"/>
                  </a:cubicBezTo>
                  <a:cubicBezTo>
                    <a:pt x="6" y="14"/>
                    <a:pt x="5" y="14"/>
                    <a:pt x="4" y="15"/>
                  </a:cubicBezTo>
                  <a:cubicBezTo>
                    <a:pt x="4" y="17"/>
                    <a:pt x="3" y="18"/>
                    <a:pt x="3" y="20"/>
                  </a:cubicBezTo>
                  <a:cubicBezTo>
                    <a:pt x="3" y="21"/>
                    <a:pt x="3" y="19"/>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8" name="Freeform 416">
              <a:extLst>
                <a:ext uri="{FF2B5EF4-FFF2-40B4-BE49-F238E27FC236}">
                  <a16:creationId xmlns:a16="http://schemas.microsoft.com/office/drawing/2014/main" id="{9F6EF9A7-0565-4725-9213-CCB71B1351F8}"/>
                </a:ext>
              </a:extLst>
            </p:cNvPr>
            <p:cNvSpPr>
              <a:spLocks/>
            </p:cNvSpPr>
            <p:nvPr/>
          </p:nvSpPr>
          <p:spPr bwMode="auto">
            <a:xfrm>
              <a:off x="7856538" y="5884863"/>
              <a:ext cx="0" cy="6350"/>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 name="Freeform 417">
              <a:extLst>
                <a:ext uri="{FF2B5EF4-FFF2-40B4-BE49-F238E27FC236}">
                  <a16:creationId xmlns:a16="http://schemas.microsoft.com/office/drawing/2014/main" id="{01D752CA-7577-4D75-8B4E-9280DC8F04B5}"/>
                </a:ext>
              </a:extLst>
            </p:cNvPr>
            <p:cNvSpPr>
              <a:spLocks/>
            </p:cNvSpPr>
            <p:nvPr/>
          </p:nvSpPr>
          <p:spPr bwMode="auto">
            <a:xfrm>
              <a:off x="7821613" y="5861050"/>
              <a:ext cx="17463" cy="23813"/>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1" y="3"/>
                    <a:pt x="0" y="4"/>
                  </a:cubicBezTo>
                  <a:cubicBezTo>
                    <a:pt x="0" y="2"/>
                    <a:pt x="1"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Freeform 418">
              <a:extLst>
                <a:ext uri="{FF2B5EF4-FFF2-40B4-BE49-F238E27FC236}">
                  <a16:creationId xmlns:a16="http://schemas.microsoft.com/office/drawing/2014/main" id="{B1D99CCB-15A8-4EE9-8F3B-7DC592C66461}"/>
                </a:ext>
              </a:extLst>
            </p:cNvPr>
            <p:cNvSpPr>
              <a:spLocks/>
            </p:cNvSpPr>
            <p:nvPr/>
          </p:nvSpPr>
          <p:spPr bwMode="auto">
            <a:xfrm>
              <a:off x="7732713" y="5826125"/>
              <a:ext cx="93663" cy="165100"/>
            </a:xfrm>
            <a:custGeom>
              <a:avLst/>
              <a:gdLst>
                <a:gd name="T0" fmla="*/ 12 w 16"/>
                <a:gd name="T1" fmla="*/ 13 h 28"/>
                <a:gd name="T2" fmla="*/ 1 w 16"/>
                <a:gd name="T3" fmla="*/ 28 h 28"/>
                <a:gd name="T4" fmla="*/ 6 w 16"/>
                <a:gd name="T5" fmla="*/ 15 h 28"/>
                <a:gd name="T6" fmla="*/ 0 w 16"/>
                <a:gd name="T7" fmla="*/ 22 h 28"/>
                <a:gd name="T8" fmla="*/ 16 w 16"/>
                <a:gd name="T9" fmla="*/ 0 h 28"/>
                <a:gd name="T10" fmla="*/ 2 w 16"/>
                <a:gd name="T11" fmla="*/ 25 h 28"/>
                <a:gd name="T12" fmla="*/ 12 w 16"/>
                <a:gd name="T13" fmla="*/ 13 h 28"/>
                <a:gd name="T14" fmla="*/ 12 w 16"/>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2" y="13"/>
                  </a:moveTo>
                  <a:cubicBezTo>
                    <a:pt x="8" y="17"/>
                    <a:pt x="5" y="25"/>
                    <a:pt x="1" y="28"/>
                  </a:cubicBezTo>
                  <a:cubicBezTo>
                    <a:pt x="1" y="23"/>
                    <a:pt x="4" y="19"/>
                    <a:pt x="6" y="15"/>
                  </a:cubicBezTo>
                  <a:cubicBezTo>
                    <a:pt x="3" y="17"/>
                    <a:pt x="2" y="21"/>
                    <a:pt x="0" y="22"/>
                  </a:cubicBezTo>
                  <a:cubicBezTo>
                    <a:pt x="5" y="15"/>
                    <a:pt x="10" y="7"/>
                    <a:pt x="16" y="0"/>
                  </a:cubicBezTo>
                  <a:cubicBezTo>
                    <a:pt x="11" y="8"/>
                    <a:pt x="6" y="16"/>
                    <a:pt x="2" y="25"/>
                  </a:cubicBezTo>
                  <a:cubicBezTo>
                    <a:pt x="5" y="22"/>
                    <a:pt x="9" y="16"/>
                    <a:pt x="12" y="13"/>
                  </a:cubicBezTo>
                  <a:cubicBezTo>
                    <a:pt x="12" y="13"/>
                    <a:pt x="12" y="13"/>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1" name="Freeform 419">
              <a:extLst>
                <a:ext uri="{FF2B5EF4-FFF2-40B4-BE49-F238E27FC236}">
                  <a16:creationId xmlns:a16="http://schemas.microsoft.com/office/drawing/2014/main" id="{AB2736A9-D2F6-4BBB-8258-064E59E176B9}"/>
                </a:ext>
              </a:extLst>
            </p:cNvPr>
            <p:cNvSpPr>
              <a:spLocks/>
            </p:cNvSpPr>
            <p:nvPr/>
          </p:nvSpPr>
          <p:spPr bwMode="auto">
            <a:xfrm>
              <a:off x="7821613" y="5932488"/>
              <a:ext cx="4763"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Freeform 420">
              <a:extLst>
                <a:ext uri="{FF2B5EF4-FFF2-40B4-BE49-F238E27FC236}">
                  <a16:creationId xmlns:a16="http://schemas.microsoft.com/office/drawing/2014/main" id="{C9E5A20E-2244-4056-A56B-F816A2B1091C}"/>
                </a:ext>
              </a:extLst>
            </p:cNvPr>
            <p:cNvSpPr>
              <a:spLocks/>
            </p:cNvSpPr>
            <p:nvPr/>
          </p:nvSpPr>
          <p:spPr bwMode="auto">
            <a:xfrm>
              <a:off x="7821613" y="5932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Freeform 421">
              <a:extLst>
                <a:ext uri="{FF2B5EF4-FFF2-40B4-BE49-F238E27FC236}">
                  <a16:creationId xmlns:a16="http://schemas.microsoft.com/office/drawing/2014/main" id="{3E5D57B4-D729-4924-B6E9-AEEB84924715}"/>
                </a:ext>
              </a:extLst>
            </p:cNvPr>
            <p:cNvSpPr>
              <a:spLocks/>
            </p:cNvSpPr>
            <p:nvPr/>
          </p:nvSpPr>
          <p:spPr bwMode="auto">
            <a:xfrm>
              <a:off x="7821613" y="5932488"/>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 name="Freeform 422">
              <a:extLst>
                <a:ext uri="{FF2B5EF4-FFF2-40B4-BE49-F238E27FC236}">
                  <a16:creationId xmlns:a16="http://schemas.microsoft.com/office/drawing/2014/main" id="{EAE014B4-09A3-412F-AF72-B2055493B893}"/>
                </a:ext>
              </a:extLst>
            </p:cNvPr>
            <p:cNvSpPr>
              <a:spLocks/>
            </p:cNvSpPr>
            <p:nvPr/>
          </p:nvSpPr>
          <p:spPr bwMode="auto">
            <a:xfrm>
              <a:off x="7815263" y="5937250"/>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5" name="Freeform 423">
              <a:extLst>
                <a:ext uri="{FF2B5EF4-FFF2-40B4-BE49-F238E27FC236}">
                  <a16:creationId xmlns:a16="http://schemas.microsoft.com/office/drawing/2014/main" id="{1652846E-5F51-4453-9A7F-6E664695BBCA}"/>
                </a:ext>
              </a:extLst>
            </p:cNvPr>
            <p:cNvSpPr>
              <a:spLocks/>
            </p:cNvSpPr>
            <p:nvPr/>
          </p:nvSpPr>
          <p:spPr bwMode="auto">
            <a:xfrm>
              <a:off x="7808913" y="5884863"/>
              <a:ext cx="12700" cy="6350"/>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6" name="Freeform 424">
              <a:extLst>
                <a:ext uri="{FF2B5EF4-FFF2-40B4-BE49-F238E27FC236}">
                  <a16:creationId xmlns:a16="http://schemas.microsoft.com/office/drawing/2014/main" id="{7FEEF828-DDA2-4D23-9440-1B3100414393}"/>
                </a:ext>
              </a:extLst>
            </p:cNvPr>
            <p:cNvSpPr>
              <a:spLocks/>
            </p:cNvSpPr>
            <p:nvPr/>
          </p:nvSpPr>
          <p:spPr bwMode="auto">
            <a:xfrm>
              <a:off x="7815263" y="5937250"/>
              <a:ext cx="0" cy="635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Freeform 425">
              <a:extLst>
                <a:ext uri="{FF2B5EF4-FFF2-40B4-BE49-F238E27FC236}">
                  <a16:creationId xmlns:a16="http://schemas.microsoft.com/office/drawing/2014/main" id="{AD6E027C-080E-4D97-A1DF-2883DAC8DFF0}"/>
                </a:ext>
              </a:extLst>
            </p:cNvPr>
            <p:cNvSpPr>
              <a:spLocks/>
            </p:cNvSpPr>
            <p:nvPr/>
          </p:nvSpPr>
          <p:spPr bwMode="auto">
            <a:xfrm>
              <a:off x="7808913" y="5891213"/>
              <a:ext cx="0" cy="635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Freeform 426">
              <a:extLst>
                <a:ext uri="{FF2B5EF4-FFF2-40B4-BE49-F238E27FC236}">
                  <a16:creationId xmlns:a16="http://schemas.microsoft.com/office/drawing/2014/main" id="{36DBC596-4333-412A-8FEB-42CA68A43EA9}"/>
                </a:ext>
              </a:extLst>
            </p:cNvPr>
            <p:cNvSpPr>
              <a:spLocks/>
            </p:cNvSpPr>
            <p:nvPr/>
          </p:nvSpPr>
          <p:spPr bwMode="auto">
            <a:xfrm>
              <a:off x="7802563" y="5897563"/>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Freeform 427">
              <a:extLst>
                <a:ext uri="{FF2B5EF4-FFF2-40B4-BE49-F238E27FC236}">
                  <a16:creationId xmlns:a16="http://schemas.microsoft.com/office/drawing/2014/main" id="{F79A58E8-D537-40B6-ABF6-3BDAE1F17DA8}"/>
                </a:ext>
              </a:extLst>
            </p:cNvPr>
            <p:cNvSpPr>
              <a:spLocks/>
            </p:cNvSpPr>
            <p:nvPr/>
          </p:nvSpPr>
          <p:spPr bwMode="auto">
            <a:xfrm>
              <a:off x="7802563" y="5897563"/>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0" name="Freeform 428">
              <a:extLst>
                <a:ext uri="{FF2B5EF4-FFF2-40B4-BE49-F238E27FC236}">
                  <a16:creationId xmlns:a16="http://schemas.microsoft.com/office/drawing/2014/main" id="{19332B38-C60E-4715-92AC-D030701DA816}"/>
                </a:ext>
              </a:extLst>
            </p:cNvPr>
            <p:cNvSpPr>
              <a:spLocks/>
            </p:cNvSpPr>
            <p:nvPr/>
          </p:nvSpPr>
          <p:spPr bwMode="auto">
            <a:xfrm>
              <a:off x="7691438" y="5837238"/>
              <a:ext cx="93663" cy="165100"/>
            </a:xfrm>
            <a:custGeom>
              <a:avLst/>
              <a:gdLst>
                <a:gd name="T0" fmla="*/ 7 w 16"/>
                <a:gd name="T1" fmla="*/ 20 h 28"/>
                <a:gd name="T2" fmla="*/ 0 w 16"/>
                <a:gd name="T3" fmla="*/ 28 h 28"/>
                <a:gd name="T4" fmla="*/ 6 w 16"/>
                <a:gd name="T5" fmla="*/ 14 h 28"/>
                <a:gd name="T6" fmla="*/ 6 w 16"/>
                <a:gd name="T7" fmla="*/ 14 h 28"/>
                <a:gd name="T8" fmla="*/ 6 w 16"/>
                <a:gd name="T9" fmla="*/ 14 h 28"/>
                <a:gd name="T10" fmla="*/ 5 w 16"/>
                <a:gd name="T11" fmla="*/ 14 h 28"/>
                <a:gd name="T12" fmla="*/ 10 w 16"/>
                <a:gd name="T13" fmla="*/ 6 h 28"/>
                <a:gd name="T14" fmla="*/ 16 w 16"/>
                <a:gd name="T15" fmla="*/ 0 h 28"/>
                <a:gd name="T16" fmla="*/ 2 w 16"/>
                <a:gd name="T17" fmla="*/ 26 h 28"/>
                <a:gd name="T18" fmla="*/ 6 w 16"/>
                <a:gd name="T19" fmla="*/ 20 h 28"/>
                <a:gd name="T20" fmla="*/ 7 w 16"/>
                <a:gd name="T2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7" y="20"/>
                  </a:moveTo>
                  <a:cubicBezTo>
                    <a:pt x="5" y="23"/>
                    <a:pt x="3" y="27"/>
                    <a:pt x="0" y="28"/>
                  </a:cubicBezTo>
                  <a:cubicBezTo>
                    <a:pt x="0" y="23"/>
                    <a:pt x="4" y="19"/>
                    <a:pt x="6" y="14"/>
                  </a:cubicBezTo>
                  <a:cubicBezTo>
                    <a:pt x="6" y="14"/>
                    <a:pt x="6" y="14"/>
                    <a:pt x="6" y="14"/>
                  </a:cubicBezTo>
                  <a:cubicBezTo>
                    <a:pt x="6" y="13"/>
                    <a:pt x="6" y="14"/>
                    <a:pt x="6" y="14"/>
                  </a:cubicBezTo>
                  <a:cubicBezTo>
                    <a:pt x="6" y="14"/>
                    <a:pt x="5" y="14"/>
                    <a:pt x="5" y="14"/>
                  </a:cubicBezTo>
                  <a:cubicBezTo>
                    <a:pt x="7" y="11"/>
                    <a:pt x="8" y="9"/>
                    <a:pt x="10" y="6"/>
                  </a:cubicBezTo>
                  <a:cubicBezTo>
                    <a:pt x="12" y="4"/>
                    <a:pt x="13" y="1"/>
                    <a:pt x="16" y="0"/>
                  </a:cubicBezTo>
                  <a:cubicBezTo>
                    <a:pt x="11" y="8"/>
                    <a:pt x="5" y="15"/>
                    <a:pt x="2" y="26"/>
                  </a:cubicBezTo>
                  <a:cubicBezTo>
                    <a:pt x="4" y="24"/>
                    <a:pt x="5" y="22"/>
                    <a:pt x="6" y="20"/>
                  </a:cubicBezTo>
                  <a:cubicBezTo>
                    <a:pt x="6" y="20"/>
                    <a:pt x="7" y="20"/>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Freeform 429">
              <a:extLst>
                <a:ext uri="{FF2B5EF4-FFF2-40B4-BE49-F238E27FC236}">
                  <a16:creationId xmlns:a16="http://schemas.microsoft.com/office/drawing/2014/main" id="{0FAC0E21-FC2F-4FF8-AA33-71A9A18A9703}"/>
                </a:ext>
              </a:extLst>
            </p:cNvPr>
            <p:cNvSpPr>
              <a:spLocks noEditPoints="1"/>
            </p:cNvSpPr>
            <p:nvPr/>
          </p:nvSpPr>
          <p:spPr bwMode="auto">
            <a:xfrm>
              <a:off x="7662863" y="5861050"/>
              <a:ext cx="69850" cy="136525"/>
            </a:xfrm>
            <a:custGeom>
              <a:avLst/>
              <a:gdLst>
                <a:gd name="T0" fmla="*/ 3 w 12"/>
                <a:gd name="T1" fmla="*/ 20 h 23"/>
                <a:gd name="T2" fmla="*/ 0 w 12"/>
                <a:gd name="T3" fmla="*/ 22 h 23"/>
                <a:gd name="T4" fmla="*/ 7 w 12"/>
                <a:gd name="T5" fmla="*/ 7 h 23"/>
                <a:gd name="T6" fmla="*/ 5 w 12"/>
                <a:gd name="T7" fmla="*/ 9 h 23"/>
                <a:gd name="T8" fmla="*/ 12 w 12"/>
                <a:gd name="T9" fmla="*/ 0 h 23"/>
                <a:gd name="T10" fmla="*/ 1 w 12"/>
                <a:gd name="T11" fmla="*/ 20 h 23"/>
                <a:gd name="T12" fmla="*/ 3 w 12"/>
                <a:gd name="T13" fmla="*/ 20 h 23"/>
                <a:gd name="T14" fmla="*/ 8 w 12"/>
                <a:gd name="T15" fmla="*/ 5 h 23"/>
                <a:gd name="T16" fmla="*/ 8 w 12"/>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3" y="20"/>
                  </a:moveTo>
                  <a:cubicBezTo>
                    <a:pt x="3" y="21"/>
                    <a:pt x="2" y="23"/>
                    <a:pt x="0" y="22"/>
                  </a:cubicBezTo>
                  <a:cubicBezTo>
                    <a:pt x="0" y="16"/>
                    <a:pt x="5" y="12"/>
                    <a:pt x="7" y="7"/>
                  </a:cubicBezTo>
                  <a:cubicBezTo>
                    <a:pt x="6" y="7"/>
                    <a:pt x="6" y="8"/>
                    <a:pt x="5" y="9"/>
                  </a:cubicBezTo>
                  <a:cubicBezTo>
                    <a:pt x="6" y="6"/>
                    <a:pt x="9" y="2"/>
                    <a:pt x="12" y="0"/>
                  </a:cubicBezTo>
                  <a:cubicBezTo>
                    <a:pt x="9" y="7"/>
                    <a:pt x="4" y="12"/>
                    <a:pt x="1" y="20"/>
                  </a:cubicBezTo>
                  <a:cubicBezTo>
                    <a:pt x="2" y="21"/>
                    <a:pt x="3" y="20"/>
                    <a:pt x="3" y="20"/>
                  </a:cubicBezTo>
                  <a:close/>
                  <a:moveTo>
                    <a:pt x="8" y="5"/>
                  </a:moveTo>
                  <a:cubicBezTo>
                    <a:pt x="7" y="6"/>
                    <a:pt x="8"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Freeform 430">
              <a:extLst>
                <a:ext uri="{FF2B5EF4-FFF2-40B4-BE49-F238E27FC236}">
                  <a16:creationId xmlns:a16="http://schemas.microsoft.com/office/drawing/2014/main" id="{A207AE4F-24F0-4954-90E5-436FE3143DD9}"/>
                </a:ext>
              </a:extLst>
            </p:cNvPr>
            <p:cNvSpPr>
              <a:spLocks/>
            </p:cNvSpPr>
            <p:nvPr/>
          </p:nvSpPr>
          <p:spPr bwMode="auto">
            <a:xfrm>
              <a:off x="7715250" y="5919788"/>
              <a:ext cx="6350" cy="6350"/>
            </a:xfrm>
            <a:custGeom>
              <a:avLst/>
              <a:gdLst>
                <a:gd name="T0" fmla="*/ 1 w 1"/>
                <a:gd name="T1" fmla="*/ 0 h 1"/>
                <a:gd name="T2" fmla="*/ 1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1" y="1"/>
                    <a:pt x="0" y="1"/>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Freeform 431">
              <a:extLst>
                <a:ext uri="{FF2B5EF4-FFF2-40B4-BE49-F238E27FC236}">
                  <a16:creationId xmlns:a16="http://schemas.microsoft.com/office/drawing/2014/main" id="{83879562-C107-45DF-86B4-BC150DA2AF1A}"/>
                </a:ext>
              </a:extLst>
            </p:cNvPr>
            <p:cNvSpPr>
              <a:spLocks/>
            </p:cNvSpPr>
            <p:nvPr/>
          </p:nvSpPr>
          <p:spPr bwMode="auto">
            <a:xfrm>
              <a:off x="7715250" y="5926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Rectangle 246">
              <a:extLst>
                <a:ext uri="{FF2B5EF4-FFF2-40B4-BE49-F238E27FC236}">
                  <a16:creationId xmlns:a16="http://schemas.microsoft.com/office/drawing/2014/main" id="{532CE893-ACF1-4ECE-A994-03EC02AA38EB}"/>
                </a:ext>
              </a:extLst>
            </p:cNvPr>
            <p:cNvSpPr>
              <a:spLocks noChangeArrowheads="1"/>
            </p:cNvSpPr>
            <p:nvPr/>
          </p:nvSpPr>
          <p:spPr bwMode="auto">
            <a:xfrm>
              <a:off x="7715250" y="5926138"/>
              <a:ext cx="158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Freeform 433">
              <a:extLst>
                <a:ext uri="{FF2B5EF4-FFF2-40B4-BE49-F238E27FC236}">
                  <a16:creationId xmlns:a16="http://schemas.microsoft.com/office/drawing/2014/main" id="{913BD293-36AE-48D1-B538-21B8BE3775B3}"/>
                </a:ext>
              </a:extLst>
            </p:cNvPr>
            <p:cNvSpPr>
              <a:spLocks/>
            </p:cNvSpPr>
            <p:nvPr/>
          </p:nvSpPr>
          <p:spPr bwMode="auto">
            <a:xfrm>
              <a:off x="7702550" y="5943600"/>
              <a:ext cx="6350"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9" name="Freeform 434">
              <a:extLst>
                <a:ext uri="{FF2B5EF4-FFF2-40B4-BE49-F238E27FC236}">
                  <a16:creationId xmlns:a16="http://schemas.microsoft.com/office/drawing/2014/main" id="{80E54B46-5D1A-430A-B63E-3CFC9A51DE40}"/>
                </a:ext>
              </a:extLst>
            </p:cNvPr>
            <p:cNvSpPr>
              <a:spLocks noEditPoints="1"/>
            </p:cNvSpPr>
            <p:nvPr/>
          </p:nvSpPr>
          <p:spPr bwMode="auto">
            <a:xfrm>
              <a:off x="7639050" y="5849938"/>
              <a:ext cx="63500" cy="123825"/>
            </a:xfrm>
            <a:custGeom>
              <a:avLst/>
              <a:gdLst>
                <a:gd name="T0" fmla="*/ 6 w 11"/>
                <a:gd name="T1" fmla="*/ 15 h 21"/>
                <a:gd name="T2" fmla="*/ 0 w 11"/>
                <a:gd name="T3" fmla="*/ 21 h 21"/>
                <a:gd name="T4" fmla="*/ 5 w 11"/>
                <a:gd name="T5" fmla="*/ 9 h 21"/>
                <a:gd name="T6" fmla="*/ 2 w 11"/>
                <a:gd name="T7" fmla="*/ 13 h 21"/>
                <a:gd name="T8" fmla="*/ 11 w 11"/>
                <a:gd name="T9" fmla="*/ 0 h 21"/>
                <a:gd name="T10" fmla="*/ 1 w 11"/>
                <a:gd name="T11" fmla="*/ 19 h 21"/>
                <a:gd name="T12" fmla="*/ 5 w 11"/>
                <a:gd name="T13" fmla="*/ 15 h 21"/>
                <a:gd name="T14" fmla="*/ 6 w 11"/>
                <a:gd name="T15" fmla="*/ 15 h 21"/>
                <a:gd name="T16" fmla="*/ 5 w 11"/>
                <a:gd name="T17" fmla="*/ 9 h 21"/>
                <a:gd name="T18" fmla="*/ 5 w 11"/>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1">
                  <a:moveTo>
                    <a:pt x="6" y="15"/>
                  </a:moveTo>
                  <a:cubicBezTo>
                    <a:pt x="4" y="17"/>
                    <a:pt x="3" y="21"/>
                    <a:pt x="0" y="21"/>
                  </a:cubicBezTo>
                  <a:cubicBezTo>
                    <a:pt x="0" y="17"/>
                    <a:pt x="4" y="13"/>
                    <a:pt x="5" y="9"/>
                  </a:cubicBezTo>
                  <a:cubicBezTo>
                    <a:pt x="3" y="10"/>
                    <a:pt x="3" y="12"/>
                    <a:pt x="2" y="13"/>
                  </a:cubicBezTo>
                  <a:cubicBezTo>
                    <a:pt x="5" y="8"/>
                    <a:pt x="7" y="3"/>
                    <a:pt x="11" y="0"/>
                  </a:cubicBezTo>
                  <a:cubicBezTo>
                    <a:pt x="9" y="7"/>
                    <a:pt x="4" y="12"/>
                    <a:pt x="1" y="19"/>
                  </a:cubicBezTo>
                  <a:cubicBezTo>
                    <a:pt x="3" y="18"/>
                    <a:pt x="4" y="16"/>
                    <a:pt x="5" y="15"/>
                  </a:cubicBezTo>
                  <a:cubicBezTo>
                    <a:pt x="6" y="15"/>
                    <a:pt x="6" y="15"/>
                    <a:pt x="6" y="15"/>
                  </a:cubicBezTo>
                  <a:close/>
                  <a:moveTo>
                    <a:pt x="5" y="9"/>
                  </a:moveTo>
                  <a:cubicBezTo>
                    <a:pt x="5" y="9"/>
                    <a:pt x="5" y="8"/>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0" name="Freeform 435">
              <a:extLst>
                <a:ext uri="{FF2B5EF4-FFF2-40B4-BE49-F238E27FC236}">
                  <a16:creationId xmlns:a16="http://schemas.microsoft.com/office/drawing/2014/main" id="{0E5FD5CA-29D4-47B6-BDF9-5837CC61CD64}"/>
                </a:ext>
              </a:extLst>
            </p:cNvPr>
            <p:cNvSpPr>
              <a:spLocks/>
            </p:cNvSpPr>
            <p:nvPr/>
          </p:nvSpPr>
          <p:spPr bwMode="auto">
            <a:xfrm>
              <a:off x="7691438" y="5956300"/>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1" name="Freeform 436">
              <a:extLst>
                <a:ext uri="{FF2B5EF4-FFF2-40B4-BE49-F238E27FC236}">
                  <a16:creationId xmlns:a16="http://schemas.microsoft.com/office/drawing/2014/main" id="{29E47EC4-546A-45B0-8892-97BD2F4B23E1}"/>
                </a:ext>
              </a:extLst>
            </p:cNvPr>
            <p:cNvSpPr>
              <a:spLocks/>
            </p:cNvSpPr>
            <p:nvPr/>
          </p:nvSpPr>
          <p:spPr bwMode="auto">
            <a:xfrm>
              <a:off x="7691438" y="5961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2" name="Freeform 437">
              <a:extLst>
                <a:ext uri="{FF2B5EF4-FFF2-40B4-BE49-F238E27FC236}">
                  <a16:creationId xmlns:a16="http://schemas.microsoft.com/office/drawing/2014/main" id="{C73AFDD6-BCA3-478D-9D2A-80D05443E3D8}"/>
                </a:ext>
              </a:extLst>
            </p:cNvPr>
            <p:cNvSpPr>
              <a:spLocks/>
            </p:cNvSpPr>
            <p:nvPr/>
          </p:nvSpPr>
          <p:spPr bwMode="auto">
            <a:xfrm>
              <a:off x="7680325" y="5961063"/>
              <a:ext cx="11113" cy="17463"/>
            </a:xfrm>
            <a:custGeom>
              <a:avLst/>
              <a:gdLst>
                <a:gd name="T0" fmla="*/ 2 w 2"/>
                <a:gd name="T1" fmla="*/ 0 h 3"/>
                <a:gd name="T2" fmla="*/ 0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1" y="2"/>
                    <a:pt x="0" y="3"/>
                  </a:cubicBezTo>
                  <a:cubicBezTo>
                    <a:pt x="0" y="1"/>
                    <a:pt x="1"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3" name="Freeform 438">
              <a:extLst>
                <a:ext uri="{FF2B5EF4-FFF2-40B4-BE49-F238E27FC236}">
                  <a16:creationId xmlns:a16="http://schemas.microsoft.com/office/drawing/2014/main" id="{E3A40923-3FE6-4DB6-BBE9-BC9F27A3A3DD}"/>
                </a:ext>
              </a:extLst>
            </p:cNvPr>
            <p:cNvSpPr>
              <a:spLocks/>
            </p:cNvSpPr>
            <p:nvPr/>
          </p:nvSpPr>
          <p:spPr bwMode="auto">
            <a:xfrm>
              <a:off x="7685088" y="5915025"/>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4" name="Freeform 439">
              <a:extLst>
                <a:ext uri="{FF2B5EF4-FFF2-40B4-BE49-F238E27FC236}">
                  <a16:creationId xmlns:a16="http://schemas.microsoft.com/office/drawing/2014/main" id="{7907B1B4-C0ED-44AE-8FE2-465BE8B4CF46}"/>
                </a:ext>
              </a:extLst>
            </p:cNvPr>
            <p:cNvSpPr>
              <a:spLocks/>
            </p:cNvSpPr>
            <p:nvPr/>
          </p:nvSpPr>
          <p:spPr bwMode="auto">
            <a:xfrm>
              <a:off x="7673975" y="5919788"/>
              <a:ext cx="11113" cy="635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0"/>
                    <a:pt x="1"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5" name="Freeform 440">
              <a:extLst>
                <a:ext uri="{FF2B5EF4-FFF2-40B4-BE49-F238E27FC236}">
                  <a16:creationId xmlns:a16="http://schemas.microsoft.com/office/drawing/2014/main" id="{B8B17B24-ED08-4348-8595-44A5062A1188}"/>
                </a:ext>
              </a:extLst>
            </p:cNvPr>
            <p:cNvSpPr>
              <a:spLocks/>
            </p:cNvSpPr>
            <p:nvPr/>
          </p:nvSpPr>
          <p:spPr bwMode="auto">
            <a:xfrm>
              <a:off x="7680325" y="5973763"/>
              <a:ext cx="0" cy="476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6" name="Rectangle 255">
              <a:extLst>
                <a:ext uri="{FF2B5EF4-FFF2-40B4-BE49-F238E27FC236}">
                  <a16:creationId xmlns:a16="http://schemas.microsoft.com/office/drawing/2014/main" id="{0CD372DB-684F-4B42-9AFC-F4AAE712611F}"/>
                </a:ext>
              </a:extLst>
            </p:cNvPr>
            <p:cNvSpPr>
              <a:spLocks noChangeArrowheads="1"/>
            </p:cNvSpPr>
            <p:nvPr/>
          </p:nvSpPr>
          <p:spPr bwMode="auto">
            <a:xfrm>
              <a:off x="7673975" y="5932488"/>
              <a:ext cx="15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7" name="Freeform 442">
              <a:extLst>
                <a:ext uri="{FF2B5EF4-FFF2-40B4-BE49-F238E27FC236}">
                  <a16:creationId xmlns:a16="http://schemas.microsoft.com/office/drawing/2014/main" id="{BB3395A1-8136-4FCB-B1E7-331E6DEB1D0B}"/>
                </a:ext>
              </a:extLst>
            </p:cNvPr>
            <p:cNvSpPr>
              <a:spLocks/>
            </p:cNvSpPr>
            <p:nvPr/>
          </p:nvSpPr>
          <p:spPr bwMode="auto">
            <a:xfrm>
              <a:off x="7643813" y="5926138"/>
              <a:ext cx="6350" cy="635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8" name="Freeform 443">
              <a:extLst>
                <a:ext uri="{FF2B5EF4-FFF2-40B4-BE49-F238E27FC236}">
                  <a16:creationId xmlns:a16="http://schemas.microsoft.com/office/drawing/2014/main" id="{2C2E1941-D38B-4F21-8C04-EC81CC35E824}"/>
                </a:ext>
              </a:extLst>
            </p:cNvPr>
            <p:cNvSpPr>
              <a:spLocks/>
            </p:cNvSpPr>
            <p:nvPr/>
          </p:nvSpPr>
          <p:spPr bwMode="auto">
            <a:xfrm>
              <a:off x="7639050" y="5932488"/>
              <a:ext cx="4763" cy="4763"/>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1"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03" name="Freeform 220">
            <a:extLst>
              <a:ext uri="{FF2B5EF4-FFF2-40B4-BE49-F238E27FC236}">
                <a16:creationId xmlns:a16="http://schemas.microsoft.com/office/drawing/2014/main" id="{EDB93CF5-DAAF-4FDB-A881-07CA3A3AA8AD}"/>
              </a:ext>
            </a:extLst>
          </p:cNvPr>
          <p:cNvSpPr>
            <a:spLocks/>
          </p:cNvSpPr>
          <p:nvPr/>
        </p:nvSpPr>
        <p:spPr bwMode="auto">
          <a:xfrm>
            <a:off x="7567919" y="1439274"/>
            <a:ext cx="970792" cy="30374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253A55"/>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Arrow: Pentagon 1">
            <a:hlinkClick r:id="" action="ppaction://hlinkshowjump?jump=nextslide"/>
            <a:extLst>
              <a:ext uri="{FF2B5EF4-FFF2-40B4-BE49-F238E27FC236}">
                <a16:creationId xmlns:a16="http://schemas.microsoft.com/office/drawing/2014/main" id="{79616B35-A437-4B06-9B9A-EA4E3AAB58B2}"/>
              </a:ext>
            </a:extLst>
          </p:cNvPr>
          <p:cNvSpPr/>
          <p:nvPr/>
        </p:nvSpPr>
        <p:spPr>
          <a:xfrm>
            <a:off x="11221008" y="130214"/>
            <a:ext cx="791548" cy="198970"/>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Frem</a:t>
            </a:r>
          </a:p>
        </p:txBody>
      </p:sp>
      <p:sp>
        <p:nvSpPr>
          <p:cNvPr id="134" name="Arrow: Pentagon 133">
            <a:hlinkClick r:id="" action="ppaction://hlinkshowjump?jump=nextslide"/>
            <a:extLst>
              <a:ext uri="{FF2B5EF4-FFF2-40B4-BE49-F238E27FC236}">
                <a16:creationId xmlns:a16="http://schemas.microsoft.com/office/drawing/2014/main" id="{B07E8048-5978-41B3-8F65-AFF8D5155E08}"/>
              </a:ext>
            </a:extLst>
          </p:cNvPr>
          <p:cNvSpPr/>
          <p:nvPr/>
        </p:nvSpPr>
        <p:spPr>
          <a:xfrm flipH="1">
            <a:off x="9619490" y="127392"/>
            <a:ext cx="717473" cy="198970"/>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Tilbake</a:t>
            </a:r>
          </a:p>
        </p:txBody>
      </p:sp>
      <p:sp>
        <p:nvSpPr>
          <p:cNvPr id="3" name="Rectangle 2">
            <a:hlinkClick r:id="rId6" action="ppaction://hlinksldjump"/>
            <a:extLst>
              <a:ext uri="{FF2B5EF4-FFF2-40B4-BE49-F238E27FC236}">
                <a16:creationId xmlns:a16="http://schemas.microsoft.com/office/drawing/2014/main" id="{DC741516-33D9-4E78-969F-F66C67658931}"/>
              </a:ext>
            </a:extLst>
          </p:cNvPr>
          <p:cNvSpPr/>
          <p:nvPr/>
        </p:nvSpPr>
        <p:spPr>
          <a:xfrm>
            <a:off x="10480310" y="136631"/>
            <a:ext cx="614523" cy="198970"/>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Meny</a:t>
            </a:r>
          </a:p>
        </p:txBody>
      </p:sp>
      <p:pic>
        <p:nvPicPr>
          <p:cNvPr id="147" name="Graphic 146" descr="Woman with prosthetic hand">
            <a:extLst>
              <a:ext uri="{FF2B5EF4-FFF2-40B4-BE49-F238E27FC236}">
                <a16:creationId xmlns:a16="http://schemas.microsoft.com/office/drawing/2014/main" id="{C4499C00-0604-4348-B63D-C2B3F538B87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62471"/>
          <a:stretch/>
        </p:blipFill>
        <p:spPr>
          <a:xfrm>
            <a:off x="363636" y="91613"/>
            <a:ext cx="782077" cy="1080000"/>
          </a:xfrm>
          <a:prstGeom prst="rect">
            <a:avLst/>
          </a:prstGeom>
        </p:spPr>
      </p:pic>
      <p:pic>
        <p:nvPicPr>
          <p:cNvPr id="21" name="Picture 20" descr="Icon&#10;&#10;Description automatically generated">
            <a:extLst>
              <a:ext uri="{FF2B5EF4-FFF2-40B4-BE49-F238E27FC236}">
                <a16:creationId xmlns:a16="http://schemas.microsoft.com/office/drawing/2014/main" id="{3AA3CF27-5AE6-49F0-86B6-4742379945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060" y="3409308"/>
            <a:ext cx="1051642" cy="1116510"/>
          </a:xfrm>
          <a:prstGeom prst="rect">
            <a:avLst/>
          </a:prstGeom>
        </p:spPr>
      </p:pic>
      <p:sp>
        <p:nvSpPr>
          <p:cNvPr id="150" name="TextBox 149">
            <a:extLst>
              <a:ext uri="{FF2B5EF4-FFF2-40B4-BE49-F238E27FC236}">
                <a16:creationId xmlns:a16="http://schemas.microsoft.com/office/drawing/2014/main" id="{C38455CE-48FB-4F26-ADE3-F1F693C709E7}"/>
              </a:ext>
            </a:extLst>
          </p:cNvPr>
          <p:cNvSpPr txBox="1"/>
          <p:nvPr/>
        </p:nvSpPr>
        <p:spPr>
          <a:xfrm>
            <a:off x="1804608" y="4488874"/>
            <a:ext cx="98961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hlinkClick r:id="rId10"/>
              </a:rPr>
              <a:t>Fagrekvirent</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2" name="Freeform 176">
            <a:extLst>
              <a:ext uri="{FF2B5EF4-FFF2-40B4-BE49-F238E27FC236}">
                <a16:creationId xmlns:a16="http://schemas.microsoft.com/office/drawing/2014/main" id="{F58B2346-2D28-4D11-BA8A-70169A2D7F4F}"/>
              </a:ext>
            </a:extLst>
          </p:cNvPr>
          <p:cNvSpPr>
            <a:spLocks noEditPoints="1"/>
          </p:cNvSpPr>
          <p:nvPr/>
        </p:nvSpPr>
        <p:spPr bwMode="auto">
          <a:xfrm>
            <a:off x="11464435" y="1703080"/>
            <a:ext cx="417513" cy="576263"/>
          </a:xfrm>
          <a:custGeom>
            <a:avLst/>
            <a:gdLst>
              <a:gd name="T0" fmla="*/ 10 w 71"/>
              <a:gd name="T1" fmla="*/ 83 h 98"/>
              <a:gd name="T2" fmla="*/ 22 w 71"/>
              <a:gd name="T3" fmla="*/ 85 h 98"/>
              <a:gd name="T4" fmla="*/ 36 w 71"/>
              <a:gd name="T5" fmla="*/ 84 h 98"/>
              <a:gd name="T6" fmla="*/ 56 w 71"/>
              <a:gd name="T7" fmla="*/ 82 h 98"/>
              <a:gd name="T8" fmla="*/ 60 w 71"/>
              <a:gd name="T9" fmla="*/ 21 h 98"/>
              <a:gd name="T10" fmla="*/ 31 w 71"/>
              <a:gd name="T11" fmla="*/ 33 h 98"/>
              <a:gd name="T12" fmla="*/ 31 w 71"/>
              <a:gd name="T13" fmla="*/ 36 h 98"/>
              <a:gd name="T14" fmla="*/ 28 w 71"/>
              <a:gd name="T15" fmla="*/ 34 h 98"/>
              <a:gd name="T16" fmla="*/ 4 w 71"/>
              <a:gd name="T17" fmla="*/ 33 h 98"/>
              <a:gd name="T18" fmla="*/ 4 w 71"/>
              <a:gd name="T19" fmla="*/ 78 h 98"/>
              <a:gd name="T20" fmla="*/ 10 w 71"/>
              <a:gd name="T21" fmla="*/ 83 h 98"/>
              <a:gd name="T22" fmla="*/ 1 w 71"/>
              <a:gd name="T23" fmla="*/ 80 h 98"/>
              <a:gd name="T24" fmla="*/ 2 w 71"/>
              <a:gd name="T25" fmla="*/ 55 h 98"/>
              <a:gd name="T26" fmla="*/ 3 w 71"/>
              <a:gd name="T27" fmla="*/ 36 h 98"/>
              <a:gd name="T28" fmla="*/ 2 w 71"/>
              <a:gd name="T29" fmla="*/ 31 h 98"/>
              <a:gd name="T30" fmla="*/ 25 w 71"/>
              <a:gd name="T31" fmla="*/ 32 h 98"/>
              <a:gd name="T32" fmla="*/ 24 w 71"/>
              <a:gd name="T33" fmla="*/ 28 h 98"/>
              <a:gd name="T34" fmla="*/ 11 w 71"/>
              <a:gd name="T35" fmla="*/ 23 h 98"/>
              <a:gd name="T36" fmla="*/ 10 w 71"/>
              <a:gd name="T37" fmla="*/ 14 h 98"/>
              <a:gd name="T38" fmla="*/ 8 w 71"/>
              <a:gd name="T39" fmla="*/ 15 h 98"/>
              <a:gd name="T40" fmla="*/ 3 w 71"/>
              <a:gd name="T41" fmla="*/ 12 h 98"/>
              <a:gd name="T42" fmla="*/ 14 w 71"/>
              <a:gd name="T43" fmla="*/ 0 h 98"/>
              <a:gd name="T44" fmla="*/ 17 w 71"/>
              <a:gd name="T45" fmla="*/ 8 h 98"/>
              <a:gd name="T46" fmla="*/ 21 w 71"/>
              <a:gd name="T47" fmla="*/ 13 h 98"/>
              <a:gd name="T48" fmla="*/ 28 w 71"/>
              <a:gd name="T49" fmla="*/ 24 h 98"/>
              <a:gd name="T50" fmla="*/ 30 w 71"/>
              <a:gd name="T51" fmla="*/ 30 h 98"/>
              <a:gd name="T52" fmla="*/ 63 w 71"/>
              <a:gd name="T53" fmla="*/ 18 h 98"/>
              <a:gd name="T54" fmla="*/ 62 w 71"/>
              <a:gd name="T55" fmla="*/ 27 h 98"/>
              <a:gd name="T56" fmla="*/ 70 w 71"/>
              <a:gd name="T57" fmla="*/ 28 h 98"/>
              <a:gd name="T58" fmla="*/ 66 w 71"/>
              <a:gd name="T59" fmla="*/ 53 h 98"/>
              <a:gd name="T60" fmla="*/ 69 w 71"/>
              <a:gd name="T61" fmla="*/ 89 h 98"/>
              <a:gd name="T62" fmla="*/ 70 w 71"/>
              <a:gd name="T63" fmla="*/ 98 h 98"/>
              <a:gd name="T64" fmla="*/ 41 w 71"/>
              <a:gd name="T65" fmla="*/ 94 h 98"/>
              <a:gd name="T66" fmla="*/ 41 w 71"/>
              <a:gd name="T67" fmla="*/ 93 h 98"/>
              <a:gd name="T68" fmla="*/ 40 w 71"/>
              <a:gd name="T69" fmla="*/ 94 h 98"/>
              <a:gd name="T70" fmla="*/ 14 w 71"/>
              <a:gd name="T71" fmla="*/ 95 h 98"/>
              <a:gd name="T72" fmla="*/ 10 w 71"/>
              <a:gd name="T73" fmla="*/ 83 h 98"/>
              <a:gd name="T74" fmla="*/ 7 w 71"/>
              <a:gd name="T75" fmla="*/ 13 h 98"/>
              <a:gd name="T76" fmla="*/ 7 w 71"/>
              <a:gd name="T77" fmla="*/ 13 h 98"/>
              <a:gd name="T78" fmla="*/ 17 w 71"/>
              <a:gd name="T79" fmla="*/ 4 h 98"/>
              <a:gd name="T80" fmla="*/ 5 w 71"/>
              <a:gd name="T81" fmla="*/ 12 h 98"/>
              <a:gd name="T82" fmla="*/ 7 w 71"/>
              <a:gd name="T83" fmla="*/ 13 h 98"/>
              <a:gd name="T84" fmla="*/ 13 w 71"/>
              <a:gd name="T85" fmla="*/ 13 h 98"/>
              <a:gd name="T86" fmla="*/ 21 w 71"/>
              <a:gd name="T87" fmla="*/ 16 h 98"/>
              <a:gd name="T88" fmla="*/ 13 w 71"/>
              <a:gd name="T89" fmla="*/ 13 h 98"/>
              <a:gd name="T90" fmla="*/ 22 w 71"/>
              <a:gd name="T91" fmla="*/ 15 h 98"/>
              <a:gd name="T92" fmla="*/ 23 w 71"/>
              <a:gd name="T93" fmla="*/ 17 h 98"/>
              <a:gd name="T94" fmla="*/ 17 w 71"/>
              <a:gd name="T95" fmla="*/ 22 h 98"/>
              <a:gd name="T96" fmla="*/ 14 w 71"/>
              <a:gd name="T97" fmla="*/ 20 h 98"/>
              <a:gd name="T98" fmla="*/ 16 w 71"/>
              <a:gd name="T99" fmla="*/ 27 h 98"/>
              <a:gd name="T100" fmla="*/ 22 w 71"/>
              <a:gd name="T101" fmla="*/ 15 h 98"/>
              <a:gd name="T102" fmla="*/ 16 w 71"/>
              <a:gd name="T103" fmla="*/ 87 h 98"/>
              <a:gd name="T104" fmla="*/ 16 w 71"/>
              <a:gd name="T105" fmla="*/ 87 h 98"/>
              <a:gd name="T106" fmla="*/ 67 w 71"/>
              <a:gd name="T107" fmla="*/ 91 h 98"/>
              <a:gd name="T108" fmla="*/ 67 w 71"/>
              <a:gd name="T109" fmla="*/ 89 h 98"/>
              <a:gd name="T110" fmla="*/ 67 w 71"/>
              <a:gd name="T111" fmla="*/ 91 h 98"/>
              <a:gd name="T112" fmla="*/ 37 w 71"/>
              <a:gd name="T113" fmla="*/ 93 h 98"/>
              <a:gd name="T114" fmla="*/ 37 w 71"/>
              <a:gd name="T115" fmla="*/ 93 h 98"/>
              <a:gd name="T116" fmla="*/ 56 w 71"/>
              <a:gd name="T117" fmla="*/ 93 h 98"/>
              <a:gd name="T118" fmla="*/ 55 w 71"/>
              <a:gd name="T119" fmla="*/ 93 h 98"/>
              <a:gd name="T120" fmla="*/ 56 w 71"/>
              <a:gd name="T121"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98">
                <a:moveTo>
                  <a:pt x="10" y="83"/>
                </a:moveTo>
                <a:cubicBezTo>
                  <a:pt x="14" y="83"/>
                  <a:pt x="17" y="85"/>
                  <a:pt x="22" y="85"/>
                </a:cubicBezTo>
                <a:cubicBezTo>
                  <a:pt x="27" y="86"/>
                  <a:pt x="31" y="85"/>
                  <a:pt x="36" y="84"/>
                </a:cubicBezTo>
                <a:cubicBezTo>
                  <a:pt x="43" y="84"/>
                  <a:pt x="50" y="84"/>
                  <a:pt x="56" y="82"/>
                </a:cubicBezTo>
                <a:cubicBezTo>
                  <a:pt x="67" y="67"/>
                  <a:pt x="59" y="41"/>
                  <a:pt x="60" y="21"/>
                </a:cubicBezTo>
                <a:cubicBezTo>
                  <a:pt x="51" y="25"/>
                  <a:pt x="43" y="31"/>
                  <a:pt x="31" y="33"/>
                </a:cubicBezTo>
                <a:cubicBezTo>
                  <a:pt x="30" y="33"/>
                  <a:pt x="32" y="35"/>
                  <a:pt x="31" y="36"/>
                </a:cubicBezTo>
                <a:cubicBezTo>
                  <a:pt x="29" y="37"/>
                  <a:pt x="29" y="34"/>
                  <a:pt x="28" y="34"/>
                </a:cubicBezTo>
                <a:cubicBezTo>
                  <a:pt x="21" y="35"/>
                  <a:pt x="10" y="36"/>
                  <a:pt x="4" y="33"/>
                </a:cubicBezTo>
                <a:cubicBezTo>
                  <a:pt x="0" y="48"/>
                  <a:pt x="7" y="63"/>
                  <a:pt x="4" y="78"/>
                </a:cubicBezTo>
                <a:cubicBezTo>
                  <a:pt x="6" y="80"/>
                  <a:pt x="8" y="82"/>
                  <a:pt x="10" y="83"/>
                </a:cubicBezTo>
                <a:cubicBezTo>
                  <a:pt x="6" y="84"/>
                  <a:pt x="4" y="81"/>
                  <a:pt x="1" y="80"/>
                </a:cubicBezTo>
                <a:cubicBezTo>
                  <a:pt x="5" y="73"/>
                  <a:pt x="3" y="64"/>
                  <a:pt x="2" y="55"/>
                </a:cubicBezTo>
                <a:cubicBezTo>
                  <a:pt x="1" y="48"/>
                  <a:pt x="3" y="42"/>
                  <a:pt x="3" y="36"/>
                </a:cubicBezTo>
                <a:cubicBezTo>
                  <a:pt x="3" y="34"/>
                  <a:pt x="1" y="32"/>
                  <a:pt x="2" y="31"/>
                </a:cubicBezTo>
                <a:cubicBezTo>
                  <a:pt x="8" y="33"/>
                  <a:pt x="17" y="34"/>
                  <a:pt x="25" y="32"/>
                </a:cubicBezTo>
                <a:cubicBezTo>
                  <a:pt x="26" y="30"/>
                  <a:pt x="24" y="29"/>
                  <a:pt x="24" y="28"/>
                </a:cubicBezTo>
                <a:cubicBezTo>
                  <a:pt x="18" y="31"/>
                  <a:pt x="11" y="29"/>
                  <a:pt x="11" y="23"/>
                </a:cubicBezTo>
                <a:cubicBezTo>
                  <a:pt x="11" y="19"/>
                  <a:pt x="14" y="16"/>
                  <a:pt x="10" y="14"/>
                </a:cubicBezTo>
                <a:cubicBezTo>
                  <a:pt x="9" y="14"/>
                  <a:pt x="8" y="15"/>
                  <a:pt x="8" y="15"/>
                </a:cubicBezTo>
                <a:cubicBezTo>
                  <a:pt x="7" y="15"/>
                  <a:pt x="5" y="13"/>
                  <a:pt x="3" y="12"/>
                </a:cubicBezTo>
                <a:cubicBezTo>
                  <a:pt x="4" y="5"/>
                  <a:pt x="9" y="3"/>
                  <a:pt x="14" y="0"/>
                </a:cubicBezTo>
                <a:cubicBezTo>
                  <a:pt x="18" y="1"/>
                  <a:pt x="20" y="5"/>
                  <a:pt x="17" y="8"/>
                </a:cubicBezTo>
                <a:cubicBezTo>
                  <a:pt x="18" y="10"/>
                  <a:pt x="20" y="12"/>
                  <a:pt x="21" y="13"/>
                </a:cubicBezTo>
                <a:cubicBezTo>
                  <a:pt x="30" y="10"/>
                  <a:pt x="33" y="20"/>
                  <a:pt x="28" y="24"/>
                </a:cubicBezTo>
                <a:cubicBezTo>
                  <a:pt x="28" y="27"/>
                  <a:pt x="30" y="28"/>
                  <a:pt x="30" y="30"/>
                </a:cubicBezTo>
                <a:cubicBezTo>
                  <a:pt x="44" y="30"/>
                  <a:pt x="51" y="21"/>
                  <a:pt x="63" y="18"/>
                </a:cubicBezTo>
                <a:cubicBezTo>
                  <a:pt x="64" y="21"/>
                  <a:pt x="62" y="24"/>
                  <a:pt x="62" y="27"/>
                </a:cubicBezTo>
                <a:cubicBezTo>
                  <a:pt x="64" y="28"/>
                  <a:pt x="67" y="28"/>
                  <a:pt x="70" y="28"/>
                </a:cubicBezTo>
                <a:cubicBezTo>
                  <a:pt x="69" y="36"/>
                  <a:pt x="65" y="44"/>
                  <a:pt x="66" y="53"/>
                </a:cubicBezTo>
                <a:cubicBezTo>
                  <a:pt x="67" y="65"/>
                  <a:pt x="68" y="77"/>
                  <a:pt x="69" y="89"/>
                </a:cubicBezTo>
                <a:cubicBezTo>
                  <a:pt x="70" y="92"/>
                  <a:pt x="71" y="95"/>
                  <a:pt x="70" y="98"/>
                </a:cubicBezTo>
                <a:cubicBezTo>
                  <a:pt x="62" y="95"/>
                  <a:pt x="53" y="94"/>
                  <a:pt x="41" y="94"/>
                </a:cubicBezTo>
                <a:cubicBezTo>
                  <a:pt x="40" y="94"/>
                  <a:pt x="42" y="93"/>
                  <a:pt x="41" y="93"/>
                </a:cubicBezTo>
                <a:cubicBezTo>
                  <a:pt x="39" y="93"/>
                  <a:pt x="41" y="94"/>
                  <a:pt x="40" y="94"/>
                </a:cubicBezTo>
                <a:cubicBezTo>
                  <a:pt x="31" y="95"/>
                  <a:pt x="24" y="95"/>
                  <a:pt x="14" y="95"/>
                </a:cubicBezTo>
                <a:cubicBezTo>
                  <a:pt x="11" y="92"/>
                  <a:pt x="15" y="84"/>
                  <a:pt x="10" y="83"/>
                </a:cubicBezTo>
                <a:close/>
                <a:moveTo>
                  <a:pt x="7" y="13"/>
                </a:moveTo>
                <a:cubicBezTo>
                  <a:pt x="7" y="14"/>
                  <a:pt x="7" y="13"/>
                  <a:pt x="7" y="13"/>
                </a:cubicBezTo>
                <a:cubicBezTo>
                  <a:pt x="10" y="10"/>
                  <a:pt x="18" y="11"/>
                  <a:pt x="17" y="4"/>
                </a:cubicBezTo>
                <a:cubicBezTo>
                  <a:pt x="11" y="1"/>
                  <a:pt x="5" y="7"/>
                  <a:pt x="5" y="12"/>
                </a:cubicBezTo>
                <a:cubicBezTo>
                  <a:pt x="5" y="13"/>
                  <a:pt x="6" y="13"/>
                  <a:pt x="7" y="13"/>
                </a:cubicBezTo>
                <a:close/>
                <a:moveTo>
                  <a:pt x="13" y="13"/>
                </a:moveTo>
                <a:cubicBezTo>
                  <a:pt x="12" y="16"/>
                  <a:pt x="19" y="21"/>
                  <a:pt x="21" y="16"/>
                </a:cubicBezTo>
                <a:cubicBezTo>
                  <a:pt x="20" y="14"/>
                  <a:pt x="13" y="7"/>
                  <a:pt x="13" y="13"/>
                </a:cubicBezTo>
                <a:close/>
                <a:moveTo>
                  <a:pt x="22" y="15"/>
                </a:moveTo>
                <a:cubicBezTo>
                  <a:pt x="22" y="15"/>
                  <a:pt x="24" y="16"/>
                  <a:pt x="23" y="17"/>
                </a:cubicBezTo>
                <a:cubicBezTo>
                  <a:pt x="22" y="19"/>
                  <a:pt x="19" y="20"/>
                  <a:pt x="17" y="22"/>
                </a:cubicBezTo>
                <a:cubicBezTo>
                  <a:pt x="15" y="22"/>
                  <a:pt x="16" y="20"/>
                  <a:pt x="14" y="20"/>
                </a:cubicBezTo>
                <a:cubicBezTo>
                  <a:pt x="12" y="22"/>
                  <a:pt x="14" y="26"/>
                  <a:pt x="16" y="27"/>
                </a:cubicBezTo>
                <a:cubicBezTo>
                  <a:pt x="25" y="29"/>
                  <a:pt x="35" y="14"/>
                  <a:pt x="22" y="15"/>
                </a:cubicBezTo>
                <a:close/>
                <a:moveTo>
                  <a:pt x="16" y="87"/>
                </a:moveTo>
                <a:cubicBezTo>
                  <a:pt x="17" y="87"/>
                  <a:pt x="16" y="86"/>
                  <a:pt x="16" y="87"/>
                </a:cubicBezTo>
                <a:close/>
                <a:moveTo>
                  <a:pt x="67" y="91"/>
                </a:moveTo>
                <a:cubicBezTo>
                  <a:pt x="67" y="90"/>
                  <a:pt x="68" y="89"/>
                  <a:pt x="67" y="89"/>
                </a:cubicBezTo>
                <a:cubicBezTo>
                  <a:pt x="67" y="90"/>
                  <a:pt x="67" y="91"/>
                  <a:pt x="67" y="91"/>
                </a:cubicBezTo>
                <a:close/>
                <a:moveTo>
                  <a:pt x="37" y="93"/>
                </a:moveTo>
                <a:cubicBezTo>
                  <a:pt x="36" y="92"/>
                  <a:pt x="36" y="95"/>
                  <a:pt x="37" y="93"/>
                </a:cubicBezTo>
                <a:close/>
                <a:moveTo>
                  <a:pt x="56" y="93"/>
                </a:moveTo>
                <a:cubicBezTo>
                  <a:pt x="55" y="93"/>
                  <a:pt x="55" y="93"/>
                  <a:pt x="55" y="93"/>
                </a:cubicBezTo>
                <a:cubicBezTo>
                  <a:pt x="55" y="93"/>
                  <a:pt x="56" y="93"/>
                  <a:pt x="56" y="93"/>
                </a:cubicBezTo>
                <a:close/>
              </a:path>
            </a:pathLst>
          </a:custGeom>
          <a:solidFill>
            <a:srgbClr val="253A5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56" name="Group 155">
            <a:extLst>
              <a:ext uri="{FF2B5EF4-FFF2-40B4-BE49-F238E27FC236}">
                <a16:creationId xmlns:a16="http://schemas.microsoft.com/office/drawing/2014/main" id="{F4487983-625A-4187-8B7A-4956CDEC749A}"/>
              </a:ext>
            </a:extLst>
          </p:cNvPr>
          <p:cNvGrpSpPr/>
          <p:nvPr/>
        </p:nvGrpSpPr>
        <p:grpSpPr>
          <a:xfrm>
            <a:off x="11557460" y="4035673"/>
            <a:ext cx="337391" cy="348934"/>
            <a:chOff x="7307263" y="3144838"/>
            <a:chExt cx="550863" cy="609601"/>
          </a:xfrm>
          <a:solidFill>
            <a:schemeClr val="accent2">
              <a:lumMod val="50000"/>
            </a:schemeClr>
          </a:solidFill>
        </p:grpSpPr>
        <p:sp>
          <p:nvSpPr>
            <p:cNvPr id="157" name="Freeform 616">
              <a:extLst>
                <a:ext uri="{FF2B5EF4-FFF2-40B4-BE49-F238E27FC236}">
                  <a16:creationId xmlns:a16="http://schemas.microsoft.com/office/drawing/2014/main" id="{8D9BFE39-BA53-4A8A-B365-FDFC260017F9}"/>
                </a:ext>
              </a:extLst>
            </p:cNvPr>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8" name="Freeform 617">
              <a:extLst>
                <a:ext uri="{FF2B5EF4-FFF2-40B4-BE49-F238E27FC236}">
                  <a16:creationId xmlns:a16="http://schemas.microsoft.com/office/drawing/2014/main" id="{0CF67B62-2D46-4A97-82F0-56C038BE6565}"/>
                </a:ext>
              </a:extLst>
            </p:cNvPr>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9" name="Freeform 618">
              <a:extLst>
                <a:ext uri="{FF2B5EF4-FFF2-40B4-BE49-F238E27FC236}">
                  <a16:creationId xmlns:a16="http://schemas.microsoft.com/office/drawing/2014/main" id="{56B54256-0620-4DAD-BAC4-7F76C5B7F894}"/>
                </a:ext>
              </a:extLst>
            </p:cNvPr>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0" name="Freeform 619">
              <a:extLst>
                <a:ext uri="{FF2B5EF4-FFF2-40B4-BE49-F238E27FC236}">
                  <a16:creationId xmlns:a16="http://schemas.microsoft.com/office/drawing/2014/main" id="{E3C38255-10F8-4E26-A12D-225CD0A88BB1}"/>
                </a:ext>
              </a:extLst>
            </p:cNvPr>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1" name="Freeform 620">
              <a:extLst>
                <a:ext uri="{FF2B5EF4-FFF2-40B4-BE49-F238E27FC236}">
                  <a16:creationId xmlns:a16="http://schemas.microsoft.com/office/drawing/2014/main" id="{D4DC0F5E-0575-475A-8118-E7A6FB763035}"/>
                </a:ext>
              </a:extLst>
            </p:cNvPr>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2" name="Freeform 621">
              <a:extLst>
                <a:ext uri="{FF2B5EF4-FFF2-40B4-BE49-F238E27FC236}">
                  <a16:creationId xmlns:a16="http://schemas.microsoft.com/office/drawing/2014/main" id="{599E8AE1-07CD-4851-8B2C-47E1969459C1}"/>
                </a:ext>
              </a:extLst>
            </p:cNvPr>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3" name="Freeform 622">
              <a:extLst>
                <a:ext uri="{FF2B5EF4-FFF2-40B4-BE49-F238E27FC236}">
                  <a16:creationId xmlns:a16="http://schemas.microsoft.com/office/drawing/2014/main" id="{B1AA5238-E91E-45A3-86D8-CB9FC26BE6ED}"/>
                </a:ext>
              </a:extLst>
            </p:cNvPr>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56352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B44A61-5FCC-4DC5-BD2A-71C5424A04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3B44A61-5FCC-4DC5-BD2A-71C5424A0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D1176997-04CD-440D-BFFF-70857DCE0E71}"/>
              </a:ext>
            </a:extLst>
          </p:cNvPr>
          <p:cNvSpPr/>
          <p:nvPr/>
        </p:nvSpPr>
        <p:spPr>
          <a:xfrm>
            <a:off x="1" y="661851"/>
            <a:ext cx="12192000" cy="713170"/>
          </a:xfrm>
          <a:prstGeom prst="rect">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b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Fredrikke Fagrekvirent vil ha ansvar og arbeidsoppgaver innenfor prosessen Behov til Betaling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2" name="TextBox 1">
            <a:extLst>
              <a:ext uri="{FF2B5EF4-FFF2-40B4-BE49-F238E27FC236}">
                <a16:creationId xmlns:a16="http://schemas.microsoft.com/office/drawing/2014/main" id="{FF777239-59B3-41DA-BDB8-8D9BAEC584AF}"/>
              </a:ext>
            </a:extLst>
          </p:cNvPr>
          <p:cNvSpPr txBox="1"/>
          <p:nvPr/>
        </p:nvSpPr>
        <p:spPr>
          <a:xfrm>
            <a:off x="8718747" y="5810436"/>
            <a:ext cx="369454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hlinkClick r:id="rId5"/>
              </a:rPr>
              <a:t>Lenke til Behov til betaling på BOTT-samarbeidet.no </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 name="Graphic 5" descr="Woman with prosthetic hand">
            <a:extLst>
              <a:ext uri="{FF2B5EF4-FFF2-40B4-BE49-F238E27FC236}">
                <a16:creationId xmlns:a16="http://schemas.microsoft.com/office/drawing/2014/main" id="{1824D6FC-0D47-4B50-9E14-7218155A7CB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62471"/>
          <a:stretch/>
        </p:blipFill>
        <p:spPr>
          <a:xfrm>
            <a:off x="363636" y="91613"/>
            <a:ext cx="782077" cy="1080000"/>
          </a:xfrm>
          <a:prstGeom prst="rect">
            <a:avLst/>
          </a:prstGeom>
        </p:spPr>
      </p:pic>
      <p:pic>
        <p:nvPicPr>
          <p:cNvPr id="7" name="Picture 6">
            <a:extLst>
              <a:ext uri="{FF2B5EF4-FFF2-40B4-BE49-F238E27FC236}">
                <a16:creationId xmlns:a16="http://schemas.microsoft.com/office/drawing/2014/main" id="{FCCD1979-8EB0-4AEB-BCEC-8B704F0D2E0B}"/>
              </a:ext>
            </a:extLst>
          </p:cNvPr>
          <p:cNvPicPr>
            <a:picLocks noChangeAspect="1"/>
          </p:cNvPicPr>
          <p:nvPr/>
        </p:nvPicPr>
        <p:blipFill>
          <a:blip r:embed="rId8"/>
          <a:stretch>
            <a:fillRect/>
          </a:stretch>
        </p:blipFill>
        <p:spPr>
          <a:xfrm>
            <a:off x="4126330" y="1516326"/>
            <a:ext cx="3353456" cy="4679823"/>
          </a:xfrm>
          <a:prstGeom prst="rect">
            <a:avLst/>
          </a:prstGeom>
        </p:spPr>
      </p:pic>
      <p:sp>
        <p:nvSpPr>
          <p:cNvPr id="8" name="Rectangle 7">
            <a:extLst>
              <a:ext uri="{FF2B5EF4-FFF2-40B4-BE49-F238E27FC236}">
                <a16:creationId xmlns:a16="http://schemas.microsoft.com/office/drawing/2014/main" id="{FB53E7BA-8870-4109-BF55-8D41F4F54DF5}"/>
              </a:ext>
            </a:extLst>
          </p:cNvPr>
          <p:cNvSpPr/>
          <p:nvPr/>
        </p:nvSpPr>
        <p:spPr>
          <a:xfrm>
            <a:off x="4048125" y="4876800"/>
            <a:ext cx="1688585" cy="1319349"/>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070DEC17-B668-4605-BB69-3DEE6C905AEA}"/>
              </a:ext>
            </a:extLst>
          </p:cNvPr>
          <p:cNvSpPr/>
          <p:nvPr/>
        </p:nvSpPr>
        <p:spPr>
          <a:xfrm>
            <a:off x="5786341" y="1897925"/>
            <a:ext cx="1743076" cy="850851"/>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456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5CB456-B878-472C-A60A-33EF45B11A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385CB456-B878-472C-A60A-33EF45B11A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168CD55-CDE3-49F6-8410-4E6AEB7A9188}"/>
              </a:ext>
            </a:extLst>
          </p:cNvPr>
          <p:cNvSpPr/>
          <p:nvPr/>
        </p:nvSpPr>
        <p:spPr>
          <a:xfrm>
            <a:off x="193099" y="622043"/>
            <a:ext cx="4085546" cy="2079427"/>
          </a:xfrm>
          <a:prstGeom prst="rect">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TextBox 115">
            <a:extLst>
              <a:ext uri="{FF2B5EF4-FFF2-40B4-BE49-F238E27FC236}">
                <a16:creationId xmlns:a16="http://schemas.microsoft.com/office/drawing/2014/main" id="{67F0077F-5922-41AA-AEF4-71F8D5A337EE}"/>
              </a:ext>
            </a:extLst>
          </p:cNvPr>
          <p:cNvSpPr txBox="1"/>
          <p:nvPr/>
        </p:nvSpPr>
        <p:spPr>
          <a:xfrm>
            <a:off x="1058469" y="811478"/>
            <a:ext cx="31294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FFFFFF"/>
                </a:solidFill>
                <a:effectLst/>
                <a:uLnTx/>
                <a:uFillTx/>
                <a:latin typeface="Arial" panose="020B0604020202020204"/>
                <a:ea typeface="+mn-ea"/>
                <a:cs typeface="+mn-cs"/>
              </a:rPr>
              <a:t>Patrik Prosjektleder (med BOA)</a:t>
            </a:r>
          </a:p>
        </p:txBody>
      </p:sp>
      <p:sp>
        <p:nvSpPr>
          <p:cNvPr id="175" name="TextBox 174">
            <a:extLst>
              <a:ext uri="{FF2B5EF4-FFF2-40B4-BE49-F238E27FC236}">
                <a16:creationId xmlns:a16="http://schemas.microsoft.com/office/drawing/2014/main" id="{3CD4D47D-E9F0-438C-BFDC-7B47B830BB8C}"/>
              </a:ext>
            </a:extLst>
          </p:cNvPr>
          <p:cNvSpPr txBox="1"/>
          <p:nvPr/>
        </p:nvSpPr>
        <p:spPr>
          <a:xfrm>
            <a:off x="280198" y="1165373"/>
            <a:ext cx="3855858" cy="1869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FFFFFF"/>
                </a:solidFill>
                <a:effectLst/>
                <a:uLnTx/>
                <a:uFillTx/>
                <a:latin typeface="Arial" panose="020B0604020202020204"/>
                <a:ea typeface="+mn-ea"/>
                <a:cs typeface="Arial"/>
              </a:rPr>
              <a:t>Patrik er prosjektleder for flere prosjekter på et SU-institutt. Han er ansvarlig for å følge opp prosjektene fra start til slutt når det gjelder søknader, økonomi, ressurser, behovsdekning og faglig innhold.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FFFFFF"/>
                </a:solidFill>
                <a:effectLst/>
                <a:uLnTx/>
                <a:uFillTx/>
                <a:latin typeface="Arial" panose="020B0604020202020204"/>
                <a:ea typeface="+mn-ea"/>
                <a:cs typeface="Arial"/>
              </a:rPr>
              <a:t>Patrik kan både være en teknisk-administrativ og vitenskapelig ansatt, og vil også treffes av endringene beskrevet for Truls teknisk-administrativ ansatt eller Viktoria vitenskapelig ansatt.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FFFFFF"/>
                </a:solidFill>
                <a:effectLst/>
                <a:uLnTx/>
                <a:uFillTx/>
                <a:latin typeface="Arial" panose="020B0604020202020204"/>
                <a:ea typeface="+mn-ea"/>
                <a:cs typeface="Arial"/>
              </a:rPr>
              <a:t> </a:t>
            </a:r>
            <a:endParaRPr kumimoji="0" lang="nb-NO"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7" name="Rectangle 206">
            <a:extLst>
              <a:ext uri="{FF2B5EF4-FFF2-40B4-BE49-F238E27FC236}">
                <a16:creationId xmlns:a16="http://schemas.microsoft.com/office/drawing/2014/main" id="{A33AE5DF-717E-495F-AD25-F0976E9C6116}"/>
              </a:ext>
            </a:extLst>
          </p:cNvPr>
          <p:cNvSpPr/>
          <p:nvPr/>
        </p:nvSpPr>
        <p:spPr>
          <a:xfrm>
            <a:off x="183755" y="2777171"/>
            <a:ext cx="4091443" cy="3527836"/>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3" name="Rectangle 212">
            <a:extLst>
              <a:ext uri="{FF2B5EF4-FFF2-40B4-BE49-F238E27FC236}">
                <a16:creationId xmlns:a16="http://schemas.microsoft.com/office/drawing/2014/main" id="{D620E20C-4947-45B6-82F8-DE5C7F833DF3}"/>
              </a:ext>
            </a:extLst>
          </p:cNvPr>
          <p:cNvSpPr/>
          <p:nvPr/>
        </p:nvSpPr>
        <p:spPr>
          <a:xfrm>
            <a:off x="4345604" y="614442"/>
            <a:ext cx="3764949" cy="1194545"/>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Dagens systemer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Maconomy</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(timer)</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ReseachPro</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(prosjektsøknad)</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2720" marR="0" lvl="0" indent="-1727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iAccess</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prosjektrappport</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i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Maconomy</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15" name="Group 214">
            <a:extLst>
              <a:ext uri="{FF2B5EF4-FFF2-40B4-BE49-F238E27FC236}">
                <a16:creationId xmlns:a16="http://schemas.microsoft.com/office/drawing/2014/main" id="{E22CB4BE-C58C-4AC8-BE9F-676731D31441}"/>
              </a:ext>
            </a:extLst>
          </p:cNvPr>
          <p:cNvGrpSpPr/>
          <p:nvPr/>
        </p:nvGrpSpPr>
        <p:grpSpPr>
          <a:xfrm>
            <a:off x="7580108" y="658864"/>
            <a:ext cx="510490" cy="488061"/>
            <a:chOff x="7650163" y="5060950"/>
            <a:chExt cx="565150" cy="541338"/>
          </a:xfrm>
          <a:solidFill>
            <a:srgbClr val="253A55"/>
          </a:solidFill>
        </p:grpSpPr>
        <p:sp>
          <p:nvSpPr>
            <p:cNvPr id="216" name="Freeform 460">
              <a:extLst>
                <a:ext uri="{FF2B5EF4-FFF2-40B4-BE49-F238E27FC236}">
                  <a16:creationId xmlns:a16="http://schemas.microsoft.com/office/drawing/2014/main" id="{71619537-AFCD-4987-8C71-4E28F15FF890}"/>
                </a:ext>
              </a:extLst>
            </p:cNvPr>
            <p:cNvSpPr>
              <a:spLocks noEditPoints="1"/>
            </p:cNvSpPr>
            <p:nvPr/>
          </p:nvSpPr>
          <p:spPr bwMode="auto">
            <a:xfrm>
              <a:off x="7926388" y="5060950"/>
              <a:ext cx="288925" cy="288925"/>
            </a:xfrm>
            <a:custGeom>
              <a:avLst/>
              <a:gdLst>
                <a:gd name="T0" fmla="*/ 44 w 49"/>
                <a:gd name="T1" fmla="*/ 27 h 49"/>
                <a:gd name="T2" fmla="*/ 45 w 49"/>
                <a:gd name="T3" fmla="*/ 37 h 49"/>
                <a:gd name="T4" fmla="*/ 36 w 49"/>
                <a:gd name="T5" fmla="*/ 40 h 49"/>
                <a:gd name="T6" fmla="*/ 29 w 49"/>
                <a:gd name="T7" fmla="*/ 48 h 49"/>
                <a:gd name="T8" fmla="*/ 20 w 49"/>
                <a:gd name="T9" fmla="*/ 43 h 49"/>
                <a:gd name="T10" fmla="*/ 9 w 49"/>
                <a:gd name="T11" fmla="*/ 43 h 49"/>
                <a:gd name="T12" fmla="*/ 5 w 49"/>
                <a:gd name="T13" fmla="*/ 28 h 49"/>
                <a:gd name="T14" fmla="*/ 6 w 49"/>
                <a:gd name="T15" fmla="*/ 19 h 49"/>
                <a:gd name="T16" fmla="*/ 6 w 49"/>
                <a:gd name="T17" fmla="*/ 10 h 49"/>
                <a:gd name="T18" fmla="*/ 14 w 49"/>
                <a:gd name="T19" fmla="*/ 8 h 49"/>
                <a:gd name="T20" fmla="*/ 20 w 49"/>
                <a:gd name="T21" fmla="*/ 0 h 49"/>
                <a:gd name="T22" fmla="*/ 29 w 49"/>
                <a:gd name="T23" fmla="*/ 5 h 49"/>
                <a:gd name="T24" fmla="*/ 38 w 49"/>
                <a:gd name="T25" fmla="*/ 4 h 49"/>
                <a:gd name="T26" fmla="*/ 40 w 49"/>
                <a:gd name="T27" fmla="*/ 13 h 49"/>
                <a:gd name="T28" fmla="*/ 49 w 49"/>
                <a:gd name="T29" fmla="*/ 18 h 49"/>
                <a:gd name="T30" fmla="*/ 41 w 49"/>
                <a:gd name="T31" fmla="*/ 24 h 49"/>
                <a:gd name="T32" fmla="*/ 41 w 49"/>
                <a:gd name="T33" fmla="*/ 24 h 49"/>
                <a:gd name="T34" fmla="*/ 40 w 49"/>
                <a:gd name="T35" fmla="*/ 39 h 49"/>
                <a:gd name="T36" fmla="*/ 38 w 49"/>
                <a:gd name="T37" fmla="*/ 13 h 49"/>
                <a:gd name="T38" fmla="*/ 36 w 49"/>
                <a:gd name="T39" fmla="*/ 8 h 49"/>
                <a:gd name="T40" fmla="*/ 35 w 49"/>
                <a:gd name="T41" fmla="*/ 15 h 49"/>
                <a:gd name="T42" fmla="*/ 35 w 49"/>
                <a:gd name="T43" fmla="*/ 15 h 49"/>
                <a:gd name="T44" fmla="*/ 34 w 49"/>
                <a:gd name="T45" fmla="*/ 22 h 49"/>
                <a:gd name="T46" fmla="*/ 35 w 49"/>
                <a:gd name="T47" fmla="*/ 22 h 49"/>
                <a:gd name="T48" fmla="*/ 33 w 49"/>
                <a:gd name="T49" fmla="*/ 36 h 49"/>
                <a:gd name="T50" fmla="*/ 34 w 49"/>
                <a:gd name="T51" fmla="*/ 36 h 49"/>
                <a:gd name="T52" fmla="*/ 33 w 49"/>
                <a:gd name="T53" fmla="*/ 26 h 49"/>
                <a:gd name="T54" fmla="*/ 33 w 49"/>
                <a:gd name="T55" fmla="*/ 26 h 49"/>
                <a:gd name="T56" fmla="*/ 18 w 49"/>
                <a:gd name="T57" fmla="*/ 26 h 49"/>
                <a:gd name="T58" fmla="*/ 29 w 49"/>
                <a:gd name="T59" fmla="*/ 23 h 49"/>
                <a:gd name="T60" fmla="*/ 28 w 49"/>
                <a:gd name="T61" fmla="*/ 17 h 49"/>
                <a:gd name="T62" fmla="*/ 24 w 49"/>
                <a:gd name="T63" fmla="*/ 6 h 49"/>
                <a:gd name="T64" fmla="*/ 22 w 49"/>
                <a:gd name="T65" fmla="*/ 31 h 49"/>
                <a:gd name="T66" fmla="*/ 22 w 49"/>
                <a:gd name="T67" fmla="*/ 31 h 49"/>
                <a:gd name="T68" fmla="*/ 23 w 49"/>
                <a:gd name="T69" fmla="*/ 16 h 49"/>
                <a:gd name="T70" fmla="*/ 23 w 49"/>
                <a:gd name="T71" fmla="*/ 39 h 49"/>
                <a:gd name="T72" fmla="*/ 22 w 49"/>
                <a:gd name="T73" fmla="*/ 4 h 49"/>
                <a:gd name="T74" fmla="*/ 19 w 49"/>
                <a:gd name="T75" fmla="*/ 41 h 49"/>
                <a:gd name="T76" fmla="*/ 19 w 49"/>
                <a:gd name="T77" fmla="*/ 41 h 49"/>
                <a:gd name="T78" fmla="*/ 21 w 49"/>
                <a:gd name="T79" fmla="*/ 30 h 49"/>
                <a:gd name="T80" fmla="*/ 20 w 49"/>
                <a:gd name="T81" fmla="*/ 38 h 49"/>
                <a:gd name="T82" fmla="*/ 17 w 49"/>
                <a:gd name="T83" fmla="*/ 20 h 49"/>
                <a:gd name="T84" fmla="*/ 18 w 49"/>
                <a:gd name="T85" fmla="*/ 20 h 49"/>
                <a:gd name="T86" fmla="*/ 17 w 49"/>
                <a:gd name="T87" fmla="*/ 27 h 49"/>
                <a:gd name="T88" fmla="*/ 15 w 49"/>
                <a:gd name="T89" fmla="*/ 39 h 49"/>
                <a:gd name="T90" fmla="*/ 14 w 49"/>
                <a:gd name="T91" fmla="*/ 10 h 49"/>
                <a:gd name="T92" fmla="*/ 14 w 49"/>
                <a:gd name="T93" fmla="*/ 10 h 49"/>
                <a:gd name="T94" fmla="*/ 10 w 49"/>
                <a:gd name="T95" fmla="*/ 7 h 49"/>
                <a:gd name="T96" fmla="*/ 10 w 49"/>
                <a:gd name="T9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9">
                  <a:moveTo>
                    <a:pt x="48" y="28"/>
                  </a:moveTo>
                  <a:cubicBezTo>
                    <a:pt x="47" y="29"/>
                    <a:pt x="45" y="27"/>
                    <a:pt x="44" y="27"/>
                  </a:cubicBezTo>
                  <a:cubicBezTo>
                    <a:pt x="43" y="29"/>
                    <a:pt x="43" y="32"/>
                    <a:pt x="42" y="34"/>
                  </a:cubicBezTo>
                  <a:cubicBezTo>
                    <a:pt x="43" y="35"/>
                    <a:pt x="45" y="35"/>
                    <a:pt x="45" y="37"/>
                  </a:cubicBezTo>
                  <a:cubicBezTo>
                    <a:pt x="44" y="39"/>
                    <a:pt x="42" y="41"/>
                    <a:pt x="41" y="43"/>
                  </a:cubicBezTo>
                  <a:cubicBezTo>
                    <a:pt x="39" y="42"/>
                    <a:pt x="38" y="41"/>
                    <a:pt x="36" y="40"/>
                  </a:cubicBezTo>
                  <a:cubicBezTo>
                    <a:pt x="34" y="41"/>
                    <a:pt x="31" y="42"/>
                    <a:pt x="29" y="42"/>
                  </a:cubicBezTo>
                  <a:cubicBezTo>
                    <a:pt x="29" y="44"/>
                    <a:pt x="30" y="46"/>
                    <a:pt x="29" y="48"/>
                  </a:cubicBezTo>
                  <a:cubicBezTo>
                    <a:pt x="26" y="48"/>
                    <a:pt x="24" y="49"/>
                    <a:pt x="21" y="49"/>
                  </a:cubicBezTo>
                  <a:cubicBezTo>
                    <a:pt x="20" y="47"/>
                    <a:pt x="20" y="44"/>
                    <a:pt x="20" y="43"/>
                  </a:cubicBezTo>
                  <a:cubicBezTo>
                    <a:pt x="16" y="42"/>
                    <a:pt x="15" y="40"/>
                    <a:pt x="13" y="39"/>
                  </a:cubicBezTo>
                  <a:cubicBezTo>
                    <a:pt x="11" y="40"/>
                    <a:pt x="11" y="42"/>
                    <a:pt x="9" y="43"/>
                  </a:cubicBezTo>
                  <a:cubicBezTo>
                    <a:pt x="7" y="42"/>
                    <a:pt x="5" y="40"/>
                    <a:pt x="4" y="38"/>
                  </a:cubicBezTo>
                  <a:cubicBezTo>
                    <a:pt x="7" y="36"/>
                    <a:pt x="6" y="32"/>
                    <a:pt x="5" y="28"/>
                  </a:cubicBezTo>
                  <a:cubicBezTo>
                    <a:pt x="0" y="31"/>
                    <a:pt x="0" y="25"/>
                    <a:pt x="0" y="20"/>
                  </a:cubicBezTo>
                  <a:cubicBezTo>
                    <a:pt x="3" y="21"/>
                    <a:pt x="3" y="20"/>
                    <a:pt x="6" y="19"/>
                  </a:cubicBezTo>
                  <a:cubicBezTo>
                    <a:pt x="6" y="17"/>
                    <a:pt x="7" y="15"/>
                    <a:pt x="8" y="13"/>
                  </a:cubicBezTo>
                  <a:cubicBezTo>
                    <a:pt x="8" y="12"/>
                    <a:pt x="6" y="12"/>
                    <a:pt x="6" y="10"/>
                  </a:cubicBezTo>
                  <a:cubicBezTo>
                    <a:pt x="5" y="7"/>
                    <a:pt x="9" y="6"/>
                    <a:pt x="11" y="4"/>
                  </a:cubicBezTo>
                  <a:cubicBezTo>
                    <a:pt x="13" y="5"/>
                    <a:pt x="13" y="7"/>
                    <a:pt x="14" y="8"/>
                  </a:cubicBezTo>
                  <a:cubicBezTo>
                    <a:pt x="17" y="8"/>
                    <a:pt x="18" y="6"/>
                    <a:pt x="21" y="5"/>
                  </a:cubicBezTo>
                  <a:cubicBezTo>
                    <a:pt x="21" y="3"/>
                    <a:pt x="19" y="2"/>
                    <a:pt x="20" y="0"/>
                  </a:cubicBezTo>
                  <a:cubicBezTo>
                    <a:pt x="23" y="0"/>
                    <a:pt x="25" y="0"/>
                    <a:pt x="28" y="0"/>
                  </a:cubicBezTo>
                  <a:cubicBezTo>
                    <a:pt x="29" y="1"/>
                    <a:pt x="29" y="3"/>
                    <a:pt x="29" y="5"/>
                  </a:cubicBezTo>
                  <a:cubicBezTo>
                    <a:pt x="30" y="6"/>
                    <a:pt x="32" y="7"/>
                    <a:pt x="34" y="8"/>
                  </a:cubicBezTo>
                  <a:cubicBezTo>
                    <a:pt x="36" y="7"/>
                    <a:pt x="36" y="5"/>
                    <a:pt x="38" y="4"/>
                  </a:cubicBezTo>
                  <a:cubicBezTo>
                    <a:pt x="39" y="7"/>
                    <a:pt x="42" y="8"/>
                    <a:pt x="42" y="10"/>
                  </a:cubicBezTo>
                  <a:cubicBezTo>
                    <a:pt x="42" y="12"/>
                    <a:pt x="41" y="11"/>
                    <a:pt x="40" y="13"/>
                  </a:cubicBezTo>
                  <a:cubicBezTo>
                    <a:pt x="41" y="15"/>
                    <a:pt x="42" y="16"/>
                    <a:pt x="42" y="18"/>
                  </a:cubicBezTo>
                  <a:cubicBezTo>
                    <a:pt x="45" y="19"/>
                    <a:pt x="46" y="19"/>
                    <a:pt x="49" y="18"/>
                  </a:cubicBezTo>
                  <a:cubicBezTo>
                    <a:pt x="49" y="21"/>
                    <a:pt x="49" y="25"/>
                    <a:pt x="48" y="28"/>
                  </a:cubicBezTo>
                  <a:close/>
                  <a:moveTo>
                    <a:pt x="41" y="24"/>
                  </a:moveTo>
                  <a:cubicBezTo>
                    <a:pt x="40" y="25"/>
                    <a:pt x="42" y="25"/>
                    <a:pt x="42" y="24"/>
                  </a:cubicBezTo>
                  <a:cubicBezTo>
                    <a:pt x="41" y="24"/>
                    <a:pt x="41" y="24"/>
                    <a:pt x="41" y="24"/>
                  </a:cubicBezTo>
                  <a:close/>
                  <a:moveTo>
                    <a:pt x="40" y="40"/>
                  </a:moveTo>
                  <a:cubicBezTo>
                    <a:pt x="40" y="40"/>
                    <a:pt x="41" y="39"/>
                    <a:pt x="40" y="39"/>
                  </a:cubicBezTo>
                  <a:cubicBezTo>
                    <a:pt x="40" y="40"/>
                    <a:pt x="40" y="40"/>
                    <a:pt x="40" y="40"/>
                  </a:cubicBezTo>
                  <a:close/>
                  <a:moveTo>
                    <a:pt x="38" y="13"/>
                  </a:moveTo>
                  <a:cubicBezTo>
                    <a:pt x="38" y="14"/>
                    <a:pt x="38" y="13"/>
                    <a:pt x="38" y="13"/>
                  </a:cubicBezTo>
                  <a:close/>
                  <a:moveTo>
                    <a:pt x="36" y="8"/>
                  </a:moveTo>
                  <a:cubicBezTo>
                    <a:pt x="36" y="8"/>
                    <a:pt x="36" y="8"/>
                    <a:pt x="36" y="8"/>
                  </a:cubicBezTo>
                  <a:close/>
                  <a:moveTo>
                    <a:pt x="35" y="15"/>
                  </a:moveTo>
                  <a:cubicBezTo>
                    <a:pt x="35" y="15"/>
                    <a:pt x="37" y="16"/>
                    <a:pt x="36" y="15"/>
                  </a:cubicBezTo>
                  <a:cubicBezTo>
                    <a:pt x="36" y="15"/>
                    <a:pt x="35" y="15"/>
                    <a:pt x="35" y="15"/>
                  </a:cubicBezTo>
                  <a:close/>
                  <a:moveTo>
                    <a:pt x="34" y="22"/>
                  </a:moveTo>
                  <a:cubicBezTo>
                    <a:pt x="34" y="22"/>
                    <a:pt x="34" y="22"/>
                    <a:pt x="34" y="22"/>
                  </a:cubicBezTo>
                  <a:cubicBezTo>
                    <a:pt x="34" y="22"/>
                    <a:pt x="35" y="22"/>
                    <a:pt x="35" y="22"/>
                  </a:cubicBezTo>
                  <a:cubicBezTo>
                    <a:pt x="35" y="22"/>
                    <a:pt x="35" y="22"/>
                    <a:pt x="35" y="22"/>
                  </a:cubicBezTo>
                  <a:cubicBezTo>
                    <a:pt x="34" y="22"/>
                    <a:pt x="34" y="21"/>
                    <a:pt x="34" y="22"/>
                  </a:cubicBezTo>
                  <a:close/>
                  <a:moveTo>
                    <a:pt x="33" y="36"/>
                  </a:moveTo>
                  <a:cubicBezTo>
                    <a:pt x="34" y="36"/>
                    <a:pt x="34" y="36"/>
                    <a:pt x="34" y="36"/>
                  </a:cubicBezTo>
                  <a:cubicBezTo>
                    <a:pt x="34" y="36"/>
                    <a:pt x="34" y="36"/>
                    <a:pt x="34" y="36"/>
                  </a:cubicBezTo>
                  <a:cubicBezTo>
                    <a:pt x="34" y="36"/>
                    <a:pt x="33" y="36"/>
                    <a:pt x="33" y="36"/>
                  </a:cubicBezTo>
                  <a:close/>
                  <a:moveTo>
                    <a:pt x="33" y="26"/>
                  </a:moveTo>
                  <a:cubicBezTo>
                    <a:pt x="33" y="26"/>
                    <a:pt x="33" y="25"/>
                    <a:pt x="33" y="25"/>
                  </a:cubicBezTo>
                  <a:cubicBezTo>
                    <a:pt x="33" y="26"/>
                    <a:pt x="33" y="26"/>
                    <a:pt x="33" y="26"/>
                  </a:cubicBezTo>
                  <a:close/>
                  <a:moveTo>
                    <a:pt x="24" y="18"/>
                  </a:moveTo>
                  <a:cubicBezTo>
                    <a:pt x="21" y="18"/>
                    <a:pt x="17" y="22"/>
                    <a:pt x="18" y="26"/>
                  </a:cubicBezTo>
                  <a:cubicBezTo>
                    <a:pt x="19" y="28"/>
                    <a:pt x="23" y="30"/>
                    <a:pt x="25" y="30"/>
                  </a:cubicBezTo>
                  <a:cubicBezTo>
                    <a:pt x="28" y="30"/>
                    <a:pt x="30" y="27"/>
                    <a:pt x="29" y="23"/>
                  </a:cubicBezTo>
                  <a:cubicBezTo>
                    <a:pt x="28" y="20"/>
                    <a:pt x="27" y="18"/>
                    <a:pt x="24" y="18"/>
                  </a:cubicBezTo>
                  <a:close/>
                  <a:moveTo>
                    <a:pt x="28" y="17"/>
                  </a:moveTo>
                  <a:cubicBezTo>
                    <a:pt x="27" y="17"/>
                    <a:pt x="29" y="17"/>
                    <a:pt x="28" y="17"/>
                  </a:cubicBezTo>
                  <a:close/>
                  <a:moveTo>
                    <a:pt x="24" y="6"/>
                  </a:moveTo>
                  <a:cubicBezTo>
                    <a:pt x="24" y="6"/>
                    <a:pt x="24" y="6"/>
                    <a:pt x="24" y="6"/>
                  </a:cubicBezTo>
                  <a:close/>
                  <a:moveTo>
                    <a:pt x="22" y="31"/>
                  </a:moveTo>
                  <a:cubicBezTo>
                    <a:pt x="22" y="32"/>
                    <a:pt x="24" y="32"/>
                    <a:pt x="24" y="31"/>
                  </a:cubicBezTo>
                  <a:cubicBezTo>
                    <a:pt x="23" y="32"/>
                    <a:pt x="23" y="31"/>
                    <a:pt x="22" y="31"/>
                  </a:cubicBezTo>
                  <a:close/>
                  <a:moveTo>
                    <a:pt x="22" y="17"/>
                  </a:moveTo>
                  <a:cubicBezTo>
                    <a:pt x="23" y="17"/>
                    <a:pt x="23" y="17"/>
                    <a:pt x="23" y="16"/>
                  </a:cubicBezTo>
                  <a:cubicBezTo>
                    <a:pt x="23" y="16"/>
                    <a:pt x="22" y="16"/>
                    <a:pt x="22" y="17"/>
                  </a:cubicBezTo>
                  <a:close/>
                  <a:moveTo>
                    <a:pt x="23" y="39"/>
                  </a:moveTo>
                  <a:cubicBezTo>
                    <a:pt x="23" y="39"/>
                    <a:pt x="23" y="39"/>
                    <a:pt x="23" y="39"/>
                  </a:cubicBezTo>
                  <a:close/>
                  <a:moveTo>
                    <a:pt x="22" y="4"/>
                  </a:moveTo>
                  <a:cubicBezTo>
                    <a:pt x="22" y="5"/>
                    <a:pt x="22" y="4"/>
                    <a:pt x="22" y="4"/>
                  </a:cubicBezTo>
                  <a:close/>
                  <a:moveTo>
                    <a:pt x="19" y="41"/>
                  </a:moveTo>
                  <a:cubicBezTo>
                    <a:pt x="21" y="41"/>
                    <a:pt x="21" y="42"/>
                    <a:pt x="22" y="41"/>
                  </a:cubicBezTo>
                  <a:cubicBezTo>
                    <a:pt x="22" y="41"/>
                    <a:pt x="19" y="40"/>
                    <a:pt x="19" y="41"/>
                  </a:cubicBezTo>
                  <a:close/>
                  <a:moveTo>
                    <a:pt x="21" y="30"/>
                  </a:moveTo>
                  <a:cubicBezTo>
                    <a:pt x="20" y="30"/>
                    <a:pt x="22" y="30"/>
                    <a:pt x="21" y="30"/>
                  </a:cubicBezTo>
                  <a:close/>
                  <a:moveTo>
                    <a:pt x="20" y="38"/>
                  </a:moveTo>
                  <a:cubicBezTo>
                    <a:pt x="20" y="38"/>
                    <a:pt x="20" y="38"/>
                    <a:pt x="20" y="38"/>
                  </a:cubicBezTo>
                  <a:close/>
                  <a:moveTo>
                    <a:pt x="17" y="20"/>
                  </a:moveTo>
                  <a:cubicBezTo>
                    <a:pt x="17" y="20"/>
                    <a:pt x="17" y="20"/>
                    <a:pt x="17" y="20"/>
                  </a:cubicBezTo>
                  <a:cubicBezTo>
                    <a:pt x="17" y="20"/>
                    <a:pt x="18" y="20"/>
                    <a:pt x="18" y="20"/>
                  </a:cubicBezTo>
                  <a:cubicBezTo>
                    <a:pt x="18" y="20"/>
                    <a:pt x="18" y="20"/>
                    <a:pt x="18" y="20"/>
                  </a:cubicBezTo>
                  <a:cubicBezTo>
                    <a:pt x="18" y="20"/>
                    <a:pt x="17" y="20"/>
                    <a:pt x="17" y="20"/>
                  </a:cubicBezTo>
                  <a:close/>
                  <a:moveTo>
                    <a:pt x="17" y="27"/>
                  </a:moveTo>
                  <a:cubicBezTo>
                    <a:pt x="17" y="27"/>
                    <a:pt x="18" y="27"/>
                    <a:pt x="17" y="27"/>
                  </a:cubicBezTo>
                  <a:close/>
                  <a:moveTo>
                    <a:pt x="15" y="39"/>
                  </a:moveTo>
                  <a:cubicBezTo>
                    <a:pt x="15" y="38"/>
                    <a:pt x="16" y="40"/>
                    <a:pt x="15" y="39"/>
                  </a:cubicBezTo>
                  <a:close/>
                  <a:moveTo>
                    <a:pt x="14" y="10"/>
                  </a:moveTo>
                  <a:cubicBezTo>
                    <a:pt x="15" y="10"/>
                    <a:pt x="16" y="9"/>
                    <a:pt x="15" y="9"/>
                  </a:cubicBezTo>
                  <a:cubicBezTo>
                    <a:pt x="15" y="10"/>
                    <a:pt x="14" y="10"/>
                    <a:pt x="14" y="10"/>
                  </a:cubicBezTo>
                  <a:close/>
                  <a:moveTo>
                    <a:pt x="10" y="7"/>
                  </a:moveTo>
                  <a:cubicBezTo>
                    <a:pt x="10" y="7"/>
                    <a:pt x="10" y="7"/>
                    <a:pt x="10" y="7"/>
                  </a:cubicBezTo>
                  <a:close/>
                  <a:moveTo>
                    <a:pt x="10" y="18"/>
                  </a:moveTo>
                  <a:cubicBezTo>
                    <a:pt x="9" y="19"/>
                    <a:pt x="11" y="19"/>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7" name="Freeform 461">
              <a:extLst>
                <a:ext uri="{FF2B5EF4-FFF2-40B4-BE49-F238E27FC236}">
                  <a16:creationId xmlns:a16="http://schemas.microsoft.com/office/drawing/2014/main" id="{FD130DF9-B842-4161-B60D-854DCF6F7BFD}"/>
                </a:ext>
              </a:extLst>
            </p:cNvPr>
            <p:cNvSpPr>
              <a:spLocks noEditPoints="1"/>
            </p:cNvSpPr>
            <p:nvPr/>
          </p:nvSpPr>
          <p:spPr bwMode="auto">
            <a:xfrm>
              <a:off x="8021638" y="5356225"/>
              <a:ext cx="152400" cy="134938"/>
            </a:xfrm>
            <a:custGeom>
              <a:avLst/>
              <a:gdLst>
                <a:gd name="T0" fmla="*/ 26 w 26"/>
                <a:gd name="T1" fmla="*/ 9 h 23"/>
                <a:gd name="T2" fmla="*/ 25 w 26"/>
                <a:gd name="T3" fmla="*/ 14 h 23"/>
                <a:gd name="T4" fmla="*/ 23 w 26"/>
                <a:gd name="T5" fmla="*/ 14 h 23"/>
                <a:gd name="T6" fmla="*/ 22 w 26"/>
                <a:gd name="T7" fmla="*/ 17 h 23"/>
                <a:gd name="T8" fmla="*/ 24 w 26"/>
                <a:gd name="T9" fmla="*/ 19 h 23"/>
                <a:gd name="T10" fmla="*/ 21 w 26"/>
                <a:gd name="T11" fmla="*/ 23 h 23"/>
                <a:gd name="T12" fmla="*/ 16 w 26"/>
                <a:gd name="T13" fmla="*/ 23 h 23"/>
                <a:gd name="T14" fmla="*/ 11 w 26"/>
                <a:gd name="T15" fmla="*/ 23 h 23"/>
                <a:gd name="T16" fmla="*/ 10 w 26"/>
                <a:gd name="T17" fmla="*/ 21 h 23"/>
                <a:gd name="T18" fmla="*/ 8 w 26"/>
                <a:gd name="T19" fmla="*/ 20 h 23"/>
                <a:gd name="T20" fmla="*/ 5 w 26"/>
                <a:gd name="T21" fmla="*/ 22 h 23"/>
                <a:gd name="T22" fmla="*/ 2 w 26"/>
                <a:gd name="T23" fmla="*/ 19 h 23"/>
                <a:gd name="T24" fmla="*/ 1 w 26"/>
                <a:gd name="T25" fmla="*/ 13 h 23"/>
                <a:gd name="T26" fmla="*/ 0 w 26"/>
                <a:gd name="T27" fmla="*/ 9 h 23"/>
                <a:gd name="T28" fmla="*/ 3 w 26"/>
                <a:gd name="T29" fmla="*/ 8 h 23"/>
                <a:gd name="T30" fmla="*/ 2 w 26"/>
                <a:gd name="T31" fmla="*/ 4 h 23"/>
                <a:gd name="T32" fmla="*/ 6 w 26"/>
                <a:gd name="T33" fmla="*/ 1 h 23"/>
                <a:gd name="T34" fmla="*/ 9 w 26"/>
                <a:gd name="T35" fmla="*/ 3 h 23"/>
                <a:gd name="T36" fmla="*/ 10 w 26"/>
                <a:gd name="T37" fmla="*/ 1 h 23"/>
                <a:gd name="T38" fmla="*/ 14 w 26"/>
                <a:gd name="T39" fmla="*/ 0 h 23"/>
                <a:gd name="T40" fmla="*/ 14 w 26"/>
                <a:gd name="T41" fmla="*/ 2 h 23"/>
                <a:gd name="T42" fmla="*/ 18 w 26"/>
                <a:gd name="T43" fmla="*/ 1 h 23"/>
                <a:gd name="T44" fmla="*/ 22 w 26"/>
                <a:gd name="T45" fmla="*/ 3 h 23"/>
                <a:gd name="T46" fmla="*/ 22 w 26"/>
                <a:gd name="T47" fmla="*/ 8 h 23"/>
                <a:gd name="T48" fmla="*/ 26 w 26"/>
                <a:gd name="T49" fmla="*/ 9 h 23"/>
                <a:gd name="T50" fmla="*/ 12 w 26"/>
                <a:gd name="T51" fmla="*/ 10 h 23"/>
                <a:gd name="T52" fmla="*/ 11 w 26"/>
                <a:gd name="T53" fmla="*/ 13 h 23"/>
                <a:gd name="T54" fmla="*/ 15 w 26"/>
                <a:gd name="T55" fmla="*/ 14 h 23"/>
                <a:gd name="T56" fmla="*/ 12 w 26"/>
                <a:gd name="T57" fmla="*/ 10 h 23"/>
                <a:gd name="T58" fmla="*/ 5 w 26"/>
                <a:gd name="T59" fmla="*/ 14 h 23"/>
                <a:gd name="T60" fmla="*/ 6 w 26"/>
                <a:gd name="T61" fmla="*/ 15 h 23"/>
                <a:gd name="T62" fmla="*/ 5 w 26"/>
                <a:gd name="T6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3">
                  <a:moveTo>
                    <a:pt x="26" y="9"/>
                  </a:moveTo>
                  <a:cubicBezTo>
                    <a:pt x="26" y="10"/>
                    <a:pt x="26" y="13"/>
                    <a:pt x="25" y="14"/>
                  </a:cubicBezTo>
                  <a:cubicBezTo>
                    <a:pt x="25" y="14"/>
                    <a:pt x="24" y="14"/>
                    <a:pt x="23" y="14"/>
                  </a:cubicBezTo>
                  <a:cubicBezTo>
                    <a:pt x="23" y="15"/>
                    <a:pt x="23" y="16"/>
                    <a:pt x="22" y="17"/>
                  </a:cubicBezTo>
                  <a:cubicBezTo>
                    <a:pt x="22" y="18"/>
                    <a:pt x="24" y="18"/>
                    <a:pt x="24" y="19"/>
                  </a:cubicBezTo>
                  <a:cubicBezTo>
                    <a:pt x="23" y="21"/>
                    <a:pt x="22" y="22"/>
                    <a:pt x="21" y="23"/>
                  </a:cubicBezTo>
                  <a:cubicBezTo>
                    <a:pt x="20" y="21"/>
                    <a:pt x="16" y="19"/>
                    <a:pt x="16" y="23"/>
                  </a:cubicBezTo>
                  <a:cubicBezTo>
                    <a:pt x="14" y="23"/>
                    <a:pt x="13" y="23"/>
                    <a:pt x="11" y="23"/>
                  </a:cubicBezTo>
                  <a:cubicBezTo>
                    <a:pt x="11" y="23"/>
                    <a:pt x="10" y="22"/>
                    <a:pt x="10" y="21"/>
                  </a:cubicBezTo>
                  <a:cubicBezTo>
                    <a:pt x="10" y="20"/>
                    <a:pt x="9" y="20"/>
                    <a:pt x="8" y="20"/>
                  </a:cubicBezTo>
                  <a:cubicBezTo>
                    <a:pt x="7" y="20"/>
                    <a:pt x="7" y="22"/>
                    <a:pt x="5" y="22"/>
                  </a:cubicBezTo>
                  <a:cubicBezTo>
                    <a:pt x="4" y="21"/>
                    <a:pt x="3" y="20"/>
                    <a:pt x="2" y="19"/>
                  </a:cubicBezTo>
                  <a:cubicBezTo>
                    <a:pt x="4" y="17"/>
                    <a:pt x="5" y="13"/>
                    <a:pt x="1" y="13"/>
                  </a:cubicBezTo>
                  <a:cubicBezTo>
                    <a:pt x="0" y="12"/>
                    <a:pt x="0" y="10"/>
                    <a:pt x="0" y="9"/>
                  </a:cubicBezTo>
                  <a:cubicBezTo>
                    <a:pt x="1" y="9"/>
                    <a:pt x="2" y="8"/>
                    <a:pt x="3" y="8"/>
                  </a:cubicBezTo>
                  <a:cubicBezTo>
                    <a:pt x="4" y="6"/>
                    <a:pt x="3" y="6"/>
                    <a:pt x="2" y="4"/>
                  </a:cubicBezTo>
                  <a:cubicBezTo>
                    <a:pt x="3" y="3"/>
                    <a:pt x="5" y="2"/>
                    <a:pt x="6" y="1"/>
                  </a:cubicBezTo>
                  <a:cubicBezTo>
                    <a:pt x="7" y="1"/>
                    <a:pt x="7" y="3"/>
                    <a:pt x="9" y="3"/>
                  </a:cubicBezTo>
                  <a:cubicBezTo>
                    <a:pt x="10" y="2"/>
                    <a:pt x="9" y="1"/>
                    <a:pt x="10" y="1"/>
                  </a:cubicBezTo>
                  <a:cubicBezTo>
                    <a:pt x="11" y="0"/>
                    <a:pt x="12" y="0"/>
                    <a:pt x="14" y="0"/>
                  </a:cubicBezTo>
                  <a:cubicBezTo>
                    <a:pt x="14" y="1"/>
                    <a:pt x="14" y="2"/>
                    <a:pt x="14" y="2"/>
                  </a:cubicBezTo>
                  <a:cubicBezTo>
                    <a:pt x="17" y="3"/>
                    <a:pt x="17" y="1"/>
                    <a:pt x="18" y="1"/>
                  </a:cubicBezTo>
                  <a:cubicBezTo>
                    <a:pt x="20" y="1"/>
                    <a:pt x="21" y="2"/>
                    <a:pt x="22" y="3"/>
                  </a:cubicBezTo>
                  <a:cubicBezTo>
                    <a:pt x="20" y="5"/>
                    <a:pt x="22" y="7"/>
                    <a:pt x="22" y="8"/>
                  </a:cubicBezTo>
                  <a:cubicBezTo>
                    <a:pt x="24" y="8"/>
                    <a:pt x="25" y="8"/>
                    <a:pt x="26" y="9"/>
                  </a:cubicBezTo>
                  <a:close/>
                  <a:moveTo>
                    <a:pt x="12" y="10"/>
                  </a:moveTo>
                  <a:cubicBezTo>
                    <a:pt x="11" y="10"/>
                    <a:pt x="11" y="11"/>
                    <a:pt x="11" y="13"/>
                  </a:cubicBezTo>
                  <a:cubicBezTo>
                    <a:pt x="12" y="13"/>
                    <a:pt x="14" y="13"/>
                    <a:pt x="15" y="14"/>
                  </a:cubicBezTo>
                  <a:cubicBezTo>
                    <a:pt x="17" y="12"/>
                    <a:pt x="15" y="9"/>
                    <a:pt x="12" y="10"/>
                  </a:cubicBezTo>
                  <a:close/>
                  <a:moveTo>
                    <a:pt x="5" y="14"/>
                  </a:moveTo>
                  <a:cubicBezTo>
                    <a:pt x="5" y="15"/>
                    <a:pt x="6" y="15"/>
                    <a:pt x="6" y="15"/>
                  </a:cubicBezTo>
                  <a:cubicBezTo>
                    <a:pt x="6" y="15"/>
                    <a:pt x="6"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8" name="Freeform 462">
              <a:extLst>
                <a:ext uri="{FF2B5EF4-FFF2-40B4-BE49-F238E27FC236}">
                  <a16:creationId xmlns:a16="http://schemas.microsoft.com/office/drawing/2014/main" id="{F7AD16A8-F2E7-463B-A443-C4A721B3491B}"/>
                </a:ext>
              </a:extLst>
            </p:cNvPr>
            <p:cNvSpPr>
              <a:spLocks noEditPoints="1"/>
            </p:cNvSpPr>
            <p:nvPr/>
          </p:nvSpPr>
          <p:spPr bwMode="auto">
            <a:xfrm>
              <a:off x="7650163" y="5256213"/>
              <a:ext cx="358775" cy="346075"/>
            </a:xfrm>
            <a:custGeom>
              <a:avLst/>
              <a:gdLst>
                <a:gd name="T0" fmla="*/ 53 w 61"/>
                <a:gd name="T1" fmla="*/ 33 h 59"/>
                <a:gd name="T2" fmla="*/ 54 w 61"/>
                <a:gd name="T3" fmla="*/ 47 h 59"/>
                <a:gd name="T4" fmla="*/ 42 w 61"/>
                <a:gd name="T5" fmla="*/ 49 h 59"/>
                <a:gd name="T6" fmla="*/ 35 w 61"/>
                <a:gd name="T7" fmla="*/ 58 h 59"/>
                <a:gd name="T8" fmla="*/ 25 w 61"/>
                <a:gd name="T9" fmla="*/ 53 h 59"/>
                <a:gd name="T10" fmla="*/ 13 w 61"/>
                <a:gd name="T11" fmla="*/ 53 h 59"/>
                <a:gd name="T12" fmla="*/ 5 w 61"/>
                <a:gd name="T13" fmla="*/ 46 h 59"/>
                <a:gd name="T14" fmla="*/ 6 w 61"/>
                <a:gd name="T15" fmla="*/ 35 h 59"/>
                <a:gd name="T16" fmla="*/ 1 w 61"/>
                <a:gd name="T17" fmla="*/ 25 h 59"/>
                <a:gd name="T18" fmla="*/ 9 w 61"/>
                <a:gd name="T19" fmla="*/ 18 h 59"/>
                <a:gd name="T20" fmla="*/ 12 w 61"/>
                <a:gd name="T21" fmla="*/ 6 h 59"/>
                <a:gd name="T22" fmla="*/ 25 w 61"/>
                <a:gd name="T23" fmla="*/ 7 h 59"/>
                <a:gd name="T24" fmla="*/ 25 w 61"/>
                <a:gd name="T25" fmla="*/ 1 h 59"/>
                <a:gd name="T26" fmla="*/ 35 w 61"/>
                <a:gd name="T27" fmla="*/ 7 h 59"/>
                <a:gd name="T28" fmla="*/ 53 w 61"/>
                <a:gd name="T29" fmla="*/ 12 h 59"/>
                <a:gd name="T30" fmla="*/ 58 w 61"/>
                <a:gd name="T31" fmla="*/ 23 h 59"/>
                <a:gd name="T32" fmla="*/ 51 w 61"/>
                <a:gd name="T33" fmla="*/ 23 h 59"/>
                <a:gd name="T34" fmla="*/ 51 w 61"/>
                <a:gd name="T35" fmla="*/ 23 h 59"/>
                <a:gd name="T36" fmla="*/ 49 w 61"/>
                <a:gd name="T37" fmla="*/ 41 h 59"/>
                <a:gd name="T38" fmla="*/ 46 w 61"/>
                <a:gd name="T39" fmla="*/ 37 h 59"/>
                <a:gd name="T40" fmla="*/ 44 w 61"/>
                <a:gd name="T41" fmla="*/ 48 h 59"/>
                <a:gd name="T42" fmla="*/ 45 w 61"/>
                <a:gd name="T43" fmla="*/ 48 h 59"/>
                <a:gd name="T44" fmla="*/ 44 w 61"/>
                <a:gd name="T45" fmla="*/ 48 h 59"/>
                <a:gd name="T46" fmla="*/ 44 w 61"/>
                <a:gd name="T47" fmla="*/ 46 h 59"/>
                <a:gd name="T48" fmla="*/ 43 w 61"/>
                <a:gd name="T49" fmla="*/ 13 h 59"/>
                <a:gd name="T50" fmla="*/ 37 w 61"/>
                <a:gd name="T51" fmla="*/ 22 h 59"/>
                <a:gd name="T52" fmla="*/ 37 w 61"/>
                <a:gd name="T53" fmla="*/ 22 h 59"/>
                <a:gd name="T54" fmla="*/ 37 w 61"/>
                <a:gd name="T55" fmla="*/ 34 h 59"/>
                <a:gd name="T56" fmla="*/ 23 w 61"/>
                <a:gd name="T57" fmla="*/ 36 h 59"/>
                <a:gd name="T58" fmla="*/ 34 w 61"/>
                <a:gd name="T59" fmla="*/ 39 h 59"/>
                <a:gd name="T60" fmla="*/ 34 w 61"/>
                <a:gd name="T61" fmla="*/ 39 h 59"/>
                <a:gd name="T62" fmla="*/ 35 w 61"/>
                <a:gd name="T63" fmla="*/ 51 h 59"/>
                <a:gd name="T64" fmla="*/ 34 w 61"/>
                <a:gd name="T65" fmla="*/ 56 h 59"/>
                <a:gd name="T66" fmla="*/ 29 w 61"/>
                <a:gd name="T67" fmla="*/ 44 h 59"/>
                <a:gd name="T68" fmla="*/ 30 w 61"/>
                <a:gd name="T69" fmla="*/ 45 h 59"/>
                <a:gd name="T70" fmla="*/ 29 w 61"/>
                <a:gd name="T71" fmla="*/ 44 h 59"/>
                <a:gd name="T72" fmla="*/ 28 w 61"/>
                <a:gd name="T73" fmla="*/ 16 h 59"/>
                <a:gd name="T74" fmla="*/ 28 w 61"/>
                <a:gd name="T75" fmla="*/ 45 h 59"/>
                <a:gd name="T76" fmla="*/ 27 w 61"/>
                <a:gd name="T77" fmla="*/ 17 h 59"/>
                <a:gd name="T78" fmla="*/ 26 w 61"/>
                <a:gd name="T79" fmla="*/ 3 h 59"/>
                <a:gd name="T80" fmla="*/ 26 w 61"/>
                <a:gd name="T81" fmla="*/ 3 h 59"/>
                <a:gd name="T82" fmla="*/ 26 w 61"/>
                <a:gd name="T83" fmla="*/ 38 h 59"/>
                <a:gd name="T84" fmla="*/ 25 w 61"/>
                <a:gd name="T85" fmla="*/ 51 h 59"/>
                <a:gd name="T86" fmla="*/ 26 w 61"/>
                <a:gd name="T87" fmla="*/ 50 h 59"/>
                <a:gd name="T88" fmla="*/ 21 w 61"/>
                <a:gd name="T89" fmla="*/ 25 h 59"/>
                <a:gd name="T90" fmla="*/ 21 w 61"/>
                <a:gd name="T91" fmla="*/ 25 h 59"/>
                <a:gd name="T92" fmla="*/ 20 w 61"/>
                <a:gd name="T93" fmla="*/ 48 h 59"/>
                <a:gd name="T94" fmla="*/ 15 w 61"/>
                <a:gd name="T95" fmla="*/ 41 h 59"/>
                <a:gd name="T96" fmla="*/ 15 w 61"/>
                <a:gd name="T97" fmla="*/ 41 h 59"/>
                <a:gd name="T98" fmla="*/ 10 w 61"/>
                <a:gd name="T99" fmla="*/ 43 h 59"/>
                <a:gd name="T100" fmla="*/ 10 w 61"/>
                <a:gd name="T101" fmla="*/ 42 h 59"/>
                <a:gd name="T102" fmla="*/ 6 w 61"/>
                <a:gd name="T103" fmla="*/ 26 h 59"/>
                <a:gd name="T104" fmla="*/ 6 w 61"/>
                <a:gd name="T105" fmla="*/ 26 h 59"/>
                <a:gd name="T106" fmla="*/ 5 w 61"/>
                <a:gd name="T107"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59">
                  <a:moveTo>
                    <a:pt x="58" y="34"/>
                  </a:moveTo>
                  <a:cubicBezTo>
                    <a:pt x="56" y="34"/>
                    <a:pt x="55" y="33"/>
                    <a:pt x="53" y="33"/>
                  </a:cubicBezTo>
                  <a:cubicBezTo>
                    <a:pt x="52" y="36"/>
                    <a:pt x="52" y="39"/>
                    <a:pt x="50" y="42"/>
                  </a:cubicBezTo>
                  <a:cubicBezTo>
                    <a:pt x="52" y="43"/>
                    <a:pt x="53" y="45"/>
                    <a:pt x="54" y="47"/>
                  </a:cubicBezTo>
                  <a:cubicBezTo>
                    <a:pt x="52" y="50"/>
                    <a:pt x="50" y="52"/>
                    <a:pt x="47" y="54"/>
                  </a:cubicBezTo>
                  <a:cubicBezTo>
                    <a:pt x="45" y="53"/>
                    <a:pt x="44" y="51"/>
                    <a:pt x="42" y="49"/>
                  </a:cubicBezTo>
                  <a:cubicBezTo>
                    <a:pt x="40" y="50"/>
                    <a:pt x="39" y="52"/>
                    <a:pt x="36" y="52"/>
                  </a:cubicBezTo>
                  <a:cubicBezTo>
                    <a:pt x="35" y="54"/>
                    <a:pt x="36" y="57"/>
                    <a:pt x="35" y="58"/>
                  </a:cubicBezTo>
                  <a:cubicBezTo>
                    <a:pt x="32" y="59"/>
                    <a:pt x="27" y="59"/>
                    <a:pt x="25" y="57"/>
                  </a:cubicBezTo>
                  <a:cubicBezTo>
                    <a:pt x="25" y="56"/>
                    <a:pt x="25" y="54"/>
                    <a:pt x="25" y="53"/>
                  </a:cubicBezTo>
                  <a:cubicBezTo>
                    <a:pt x="22" y="52"/>
                    <a:pt x="18" y="51"/>
                    <a:pt x="16" y="49"/>
                  </a:cubicBezTo>
                  <a:cubicBezTo>
                    <a:pt x="14" y="50"/>
                    <a:pt x="14" y="52"/>
                    <a:pt x="13" y="53"/>
                  </a:cubicBezTo>
                  <a:cubicBezTo>
                    <a:pt x="11" y="53"/>
                    <a:pt x="10" y="51"/>
                    <a:pt x="9" y="50"/>
                  </a:cubicBezTo>
                  <a:cubicBezTo>
                    <a:pt x="8" y="50"/>
                    <a:pt x="5" y="48"/>
                    <a:pt x="5" y="46"/>
                  </a:cubicBezTo>
                  <a:cubicBezTo>
                    <a:pt x="5" y="44"/>
                    <a:pt x="8" y="43"/>
                    <a:pt x="8" y="42"/>
                  </a:cubicBezTo>
                  <a:cubicBezTo>
                    <a:pt x="9" y="39"/>
                    <a:pt x="6" y="38"/>
                    <a:pt x="6" y="35"/>
                  </a:cubicBezTo>
                  <a:cubicBezTo>
                    <a:pt x="4" y="34"/>
                    <a:pt x="3" y="35"/>
                    <a:pt x="0" y="35"/>
                  </a:cubicBezTo>
                  <a:cubicBezTo>
                    <a:pt x="0" y="32"/>
                    <a:pt x="0" y="27"/>
                    <a:pt x="1" y="25"/>
                  </a:cubicBezTo>
                  <a:cubicBezTo>
                    <a:pt x="3" y="24"/>
                    <a:pt x="5" y="25"/>
                    <a:pt x="6" y="24"/>
                  </a:cubicBezTo>
                  <a:cubicBezTo>
                    <a:pt x="7" y="22"/>
                    <a:pt x="7" y="19"/>
                    <a:pt x="9" y="18"/>
                  </a:cubicBezTo>
                  <a:cubicBezTo>
                    <a:pt x="8" y="16"/>
                    <a:pt x="6" y="15"/>
                    <a:pt x="5" y="14"/>
                  </a:cubicBezTo>
                  <a:cubicBezTo>
                    <a:pt x="6" y="10"/>
                    <a:pt x="9" y="8"/>
                    <a:pt x="12" y="6"/>
                  </a:cubicBezTo>
                  <a:cubicBezTo>
                    <a:pt x="13" y="8"/>
                    <a:pt x="14" y="9"/>
                    <a:pt x="15" y="10"/>
                  </a:cubicBezTo>
                  <a:cubicBezTo>
                    <a:pt x="19" y="10"/>
                    <a:pt x="21" y="7"/>
                    <a:pt x="25" y="7"/>
                  </a:cubicBezTo>
                  <a:cubicBezTo>
                    <a:pt x="25" y="5"/>
                    <a:pt x="24" y="3"/>
                    <a:pt x="24" y="1"/>
                  </a:cubicBezTo>
                  <a:cubicBezTo>
                    <a:pt x="24" y="1"/>
                    <a:pt x="25" y="1"/>
                    <a:pt x="25" y="1"/>
                  </a:cubicBezTo>
                  <a:cubicBezTo>
                    <a:pt x="27" y="1"/>
                    <a:pt x="31" y="1"/>
                    <a:pt x="34" y="0"/>
                  </a:cubicBezTo>
                  <a:cubicBezTo>
                    <a:pt x="34" y="3"/>
                    <a:pt x="34" y="5"/>
                    <a:pt x="35" y="7"/>
                  </a:cubicBezTo>
                  <a:cubicBezTo>
                    <a:pt x="38" y="8"/>
                    <a:pt x="42" y="10"/>
                    <a:pt x="44" y="6"/>
                  </a:cubicBezTo>
                  <a:cubicBezTo>
                    <a:pt x="48" y="5"/>
                    <a:pt x="53" y="8"/>
                    <a:pt x="53" y="12"/>
                  </a:cubicBezTo>
                  <a:cubicBezTo>
                    <a:pt x="48" y="15"/>
                    <a:pt x="50" y="20"/>
                    <a:pt x="53" y="23"/>
                  </a:cubicBezTo>
                  <a:cubicBezTo>
                    <a:pt x="54" y="23"/>
                    <a:pt x="56" y="24"/>
                    <a:pt x="58" y="23"/>
                  </a:cubicBezTo>
                  <a:cubicBezTo>
                    <a:pt x="61" y="24"/>
                    <a:pt x="59" y="31"/>
                    <a:pt x="58" y="34"/>
                  </a:cubicBezTo>
                  <a:close/>
                  <a:moveTo>
                    <a:pt x="51" y="23"/>
                  </a:moveTo>
                  <a:cubicBezTo>
                    <a:pt x="51" y="22"/>
                    <a:pt x="51" y="22"/>
                    <a:pt x="50" y="22"/>
                  </a:cubicBezTo>
                  <a:cubicBezTo>
                    <a:pt x="50" y="22"/>
                    <a:pt x="50" y="23"/>
                    <a:pt x="51" y="23"/>
                  </a:cubicBezTo>
                  <a:close/>
                  <a:moveTo>
                    <a:pt x="48" y="42"/>
                  </a:moveTo>
                  <a:cubicBezTo>
                    <a:pt x="49" y="42"/>
                    <a:pt x="49" y="42"/>
                    <a:pt x="49" y="41"/>
                  </a:cubicBezTo>
                  <a:cubicBezTo>
                    <a:pt x="48" y="41"/>
                    <a:pt x="48" y="42"/>
                    <a:pt x="48" y="42"/>
                  </a:cubicBezTo>
                  <a:close/>
                  <a:moveTo>
                    <a:pt x="46" y="37"/>
                  </a:moveTo>
                  <a:cubicBezTo>
                    <a:pt x="45" y="37"/>
                    <a:pt x="46" y="37"/>
                    <a:pt x="46" y="37"/>
                  </a:cubicBezTo>
                  <a:close/>
                  <a:moveTo>
                    <a:pt x="44" y="48"/>
                  </a:moveTo>
                  <a:cubicBezTo>
                    <a:pt x="44" y="48"/>
                    <a:pt x="44" y="48"/>
                    <a:pt x="44" y="48"/>
                  </a:cubicBezTo>
                  <a:cubicBezTo>
                    <a:pt x="44" y="48"/>
                    <a:pt x="45" y="48"/>
                    <a:pt x="45" y="48"/>
                  </a:cubicBezTo>
                  <a:cubicBezTo>
                    <a:pt x="45" y="48"/>
                    <a:pt x="45" y="48"/>
                    <a:pt x="45" y="48"/>
                  </a:cubicBezTo>
                  <a:cubicBezTo>
                    <a:pt x="45" y="48"/>
                    <a:pt x="44" y="48"/>
                    <a:pt x="44" y="48"/>
                  </a:cubicBezTo>
                  <a:close/>
                  <a:moveTo>
                    <a:pt x="44" y="46"/>
                  </a:moveTo>
                  <a:cubicBezTo>
                    <a:pt x="43" y="47"/>
                    <a:pt x="45" y="47"/>
                    <a:pt x="44" y="46"/>
                  </a:cubicBezTo>
                  <a:close/>
                  <a:moveTo>
                    <a:pt x="43" y="12"/>
                  </a:moveTo>
                  <a:cubicBezTo>
                    <a:pt x="43" y="13"/>
                    <a:pt x="43" y="13"/>
                    <a:pt x="43" y="13"/>
                  </a:cubicBezTo>
                  <a:cubicBezTo>
                    <a:pt x="43" y="13"/>
                    <a:pt x="43" y="12"/>
                    <a:pt x="43" y="12"/>
                  </a:cubicBezTo>
                  <a:close/>
                  <a:moveTo>
                    <a:pt x="37" y="22"/>
                  </a:moveTo>
                  <a:cubicBezTo>
                    <a:pt x="36" y="23"/>
                    <a:pt x="37" y="24"/>
                    <a:pt x="37" y="24"/>
                  </a:cubicBezTo>
                  <a:cubicBezTo>
                    <a:pt x="38" y="23"/>
                    <a:pt x="37" y="22"/>
                    <a:pt x="37" y="22"/>
                  </a:cubicBezTo>
                  <a:close/>
                  <a:moveTo>
                    <a:pt x="28" y="38"/>
                  </a:moveTo>
                  <a:cubicBezTo>
                    <a:pt x="32" y="37"/>
                    <a:pt x="36" y="37"/>
                    <a:pt x="37" y="34"/>
                  </a:cubicBezTo>
                  <a:cubicBezTo>
                    <a:pt x="41" y="24"/>
                    <a:pt x="29" y="17"/>
                    <a:pt x="23" y="24"/>
                  </a:cubicBezTo>
                  <a:cubicBezTo>
                    <a:pt x="20" y="27"/>
                    <a:pt x="20" y="32"/>
                    <a:pt x="23" y="36"/>
                  </a:cubicBezTo>
                  <a:cubicBezTo>
                    <a:pt x="25" y="36"/>
                    <a:pt x="26" y="38"/>
                    <a:pt x="28" y="38"/>
                  </a:cubicBezTo>
                  <a:close/>
                  <a:moveTo>
                    <a:pt x="34" y="39"/>
                  </a:moveTo>
                  <a:cubicBezTo>
                    <a:pt x="34" y="40"/>
                    <a:pt x="35" y="40"/>
                    <a:pt x="35" y="39"/>
                  </a:cubicBezTo>
                  <a:cubicBezTo>
                    <a:pt x="35" y="39"/>
                    <a:pt x="34" y="39"/>
                    <a:pt x="34" y="39"/>
                  </a:cubicBezTo>
                  <a:close/>
                  <a:moveTo>
                    <a:pt x="35" y="51"/>
                  </a:moveTo>
                  <a:cubicBezTo>
                    <a:pt x="34" y="51"/>
                    <a:pt x="35" y="50"/>
                    <a:pt x="35" y="51"/>
                  </a:cubicBezTo>
                  <a:close/>
                  <a:moveTo>
                    <a:pt x="33" y="57"/>
                  </a:moveTo>
                  <a:cubicBezTo>
                    <a:pt x="33" y="57"/>
                    <a:pt x="34" y="57"/>
                    <a:pt x="34" y="56"/>
                  </a:cubicBezTo>
                  <a:cubicBezTo>
                    <a:pt x="33" y="56"/>
                    <a:pt x="33" y="56"/>
                    <a:pt x="33" y="57"/>
                  </a:cubicBezTo>
                  <a:close/>
                  <a:moveTo>
                    <a:pt x="29" y="44"/>
                  </a:moveTo>
                  <a:cubicBezTo>
                    <a:pt x="29" y="44"/>
                    <a:pt x="29" y="45"/>
                    <a:pt x="29" y="45"/>
                  </a:cubicBezTo>
                  <a:cubicBezTo>
                    <a:pt x="29" y="45"/>
                    <a:pt x="30" y="45"/>
                    <a:pt x="30" y="45"/>
                  </a:cubicBezTo>
                  <a:cubicBezTo>
                    <a:pt x="30" y="45"/>
                    <a:pt x="30" y="44"/>
                    <a:pt x="30" y="44"/>
                  </a:cubicBezTo>
                  <a:cubicBezTo>
                    <a:pt x="30" y="44"/>
                    <a:pt x="29" y="44"/>
                    <a:pt x="29" y="44"/>
                  </a:cubicBezTo>
                  <a:close/>
                  <a:moveTo>
                    <a:pt x="28" y="16"/>
                  </a:moveTo>
                  <a:cubicBezTo>
                    <a:pt x="28" y="17"/>
                    <a:pt x="28" y="16"/>
                    <a:pt x="28" y="16"/>
                  </a:cubicBezTo>
                  <a:close/>
                  <a:moveTo>
                    <a:pt x="28" y="45"/>
                  </a:moveTo>
                  <a:cubicBezTo>
                    <a:pt x="28" y="43"/>
                    <a:pt x="27" y="45"/>
                    <a:pt x="28" y="45"/>
                  </a:cubicBezTo>
                  <a:close/>
                  <a:moveTo>
                    <a:pt x="27" y="17"/>
                  </a:moveTo>
                  <a:cubicBezTo>
                    <a:pt x="27" y="17"/>
                    <a:pt x="27" y="18"/>
                    <a:pt x="27" y="17"/>
                  </a:cubicBezTo>
                  <a:cubicBezTo>
                    <a:pt x="28" y="17"/>
                    <a:pt x="27" y="17"/>
                    <a:pt x="27" y="17"/>
                  </a:cubicBezTo>
                  <a:close/>
                  <a:moveTo>
                    <a:pt x="26" y="3"/>
                  </a:moveTo>
                  <a:cubicBezTo>
                    <a:pt x="26" y="4"/>
                    <a:pt x="25" y="5"/>
                    <a:pt x="26" y="5"/>
                  </a:cubicBezTo>
                  <a:cubicBezTo>
                    <a:pt x="26" y="4"/>
                    <a:pt x="26" y="3"/>
                    <a:pt x="26" y="3"/>
                  </a:cubicBezTo>
                  <a:close/>
                  <a:moveTo>
                    <a:pt x="26" y="38"/>
                  </a:moveTo>
                  <a:cubicBezTo>
                    <a:pt x="25" y="38"/>
                    <a:pt x="27" y="38"/>
                    <a:pt x="26" y="38"/>
                  </a:cubicBezTo>
                  <a:close/>
                  <a:moveTo>
                    <a:pt x="25" y="50"/>
                  </a:moveTo>
                  <a:cubicBezTo>
                    <a:pt x="25" y="50"/>
                    <a:pt x="25" y="51"/>
                    <a:pt x="25" y="51"/>
                  </a:cubicBezTo>
                  <a:cubicBezTo>
                    <a:pt x="26" y="51"/>
                    <a:pt x="26" y="51"/>
                    <a:pt x="26" y="51"/>
                  </a:cubicBezTo>
                  <a:cubicBezTo>
                    <a:pt x="26" y="51"/>
                    <a:pt x="26" y="50"/>
                    <a:pt x="26" y="50"/>
                  </a:cubicBezTo>
                  <a:cubicBezTo>
                    <a:pt x="26" y="50"/>
                    <a:pt x="26" y="50"/>
                    <a:pt x="25" y="50"/>
                  </a:cubicBezTo>
                  <a:close/>
                  <a:moveTo>
                    <a:pt x="21" y="25"/>
                  </a:moveTo>
                  <a:cubicBezTo>
                    <a:pt x="21" y="25"/>
                    <a:pt x="21" y="23"/>
                    <a:pt x="21" y="23"/>
                  </a:cubicBezTo>
                  <a:cubicBezTo>
                    <a:pt x="21" y="24"/>
                    <a:pt x="20" y="25"/>
                    <a:pt x="21" y="25"/>
                  </a:cubicBezTo>
                  <a:close/>
                  <a:moveTo>
                    <a:pt x="20" y="46"/>
                  </a:moveTo>
                  <a:cubicBezTo>
                    <a:pt x="20" y="46"/>
                    <a:pt x="20" y="47"/>
                    <a:pt x="20" y="48"/>
                  </a:cubicBezTo>
                  <a:cubicBezTo>
                    <a:pt x="21" y="48"/>
                    <a:pt x="21" y="45"/>
                    <a:pt x="20" y="46"/>
                  </a:cubicBezTo>
                  <a:close/>
                  <a:moveTo>
                    <a:pt x="15" y="41"/>
                  </a:moveTo>
                  <a:cubicBezTo>
                    <a:pt x="15" y="41"/>
                    <a:pt x="15" y="41"/>
                    <a:pt x="15" y="41"/>
                  </a:cubicBezTo>
                  <a:cubicBezTo>
                    <a:pt x="15" y="41"/>
                    <a:pt x="15" y="41"/>
                    <a:pt x="15" y="41"/>
                  </a:cubicBezTo>
                  <a:close/>
                  <a:moveTo>
                    <a:pt x="10" y="42"/>
                  </a:moveTo>
                  <a:cubicBezTo>
                    <a:pt x="10" y="42"/>
                    <a:pt x="10" y="42"/>
                    <a:pt x="10" y="43"/>
                  </a:cubicBezTo>
                  <a:cubicBezTo>
                    <a:pt x="10" y="43"/>
                    <a:pt x="10" y="43"/>
                    <a:pt x="10" y="43"/>
                  </a:cubicBezTo>
                  <a:cubicBezTo>
                    <a:pt x="10" y="42"/>
                    <a:pt x="10" y="42"/>
                    <a:pt x="10" y="42"/>
                  </a:cubicBezTo>
                  <a:cubicBezTo>
                    <a:pt x="10" y="42"/>
                    <a:pt x="10" y="42"/>
                    <a:pt x="10" y="42"/>
                  </a:cubicBezTo>
                  <a:close/>
                  <a:moveTo>
                    <a:pt x="6" y="26"/>
                  </a:moveTo>
                  <a:cubicBezTo>
                    <a:pt x="6" y="26"/>
                    <a:pt x="6" y="26"/>
                    <a:pt x="6" y="26"/>
                  </a:cubicBezTo>
                  <a:cubicBezTo>
                    <a:pt x="6" y="26"/>
                    <a:pt x="6" y="26"/>
                    <a:pt x="6" y="26"/>
                  </a:cubicBezTo>
                  <a:close/>
                  <a:moveTo>
                    <a:pt x="5" y="32"/>
                  </a:moveTo>
                  <a:cubicBezTo>
                    <a:pt x="5" y="32"/>
                    <a:pt x="6" y="32"/>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9" name="Freeform 463">
              <a:extLst>
                <a:ext uri="{FF2B5EF4-FFF2-40B4-BE49-F238E27FC236}">
                  <a16:creationId xmlns:a16="http://schemas.microsoft.com/office/drawing/2014/main" id="{0EC820B5-E07D-446F-B77F-8D3EABEC5275}"/>
                </a:ext>
              </a:extLst>
            </p:cNvPr>
            <p:cNvSpPr>
              <a:spLocks noEditPoints="1"/>
            </p:cNvSpPr>
            <p:nvPr/>
          </p:nvSpPr>
          <p:spPr bwMode="auto">
            <a:xfrm>
              <a:off x="7732713" y="5067300"/>
              <a:ext cx="188913" cy="188913"/>
            </a:xfrm>
            <a:custGeom>
              <a:avLst/>
              <a:gdLst>
                <a:gd name="T0" fmla="*/ 31 w 32"/>
                <a:gd name="T1" fmla="*/ 19 h 32"/>
                <a:gd name="T2" fmla="*/ 26 w 32"/>
                <a:gd name="T3" fmla="*/ 22 h 32"/>
                <a:gd name="T4" fmla="*/ 28 w 32"/>
                <a:gd name="T5" fmla="*/ 24 h 32"/>
                <a:gd name="T6" fmla="*/ 24 w 32"/>
                <a:gd name="T7" fmla="*/ 28 h 32"/>
                <a:gd name="T8" fmla="*/ 21 w 32"/>
                <a:gd name="T9" fmla="*/ 26 h 32"/>
                <a:gd name="T10" fmla="*/ 18 w 32"/>
                <a:gd name="T11" fmla="*/ 27 h 32"/>
                <a:gd name="T12" fmla="*/ 18 w 32"/>
                <a:gd name="T13" fmla="*/ 31 h 32"/>
                <a:gd name="T14" fmla="*/ 12 w 32"/>
                <a:gd name="T15" fmla="*/ 32 h 32"/>
                <a:gd name="T16" fmla="*/ 11 w 32"/>
                <a:gd name="T17" fmla="*/ 26 h 32"/>
                <a:gd name="T18" fmla="*/ 7 w 32"/>
                <a:gd name="T19" fmla="*/ 28 h 32"/>
                <a:gd name="T20" fmla="*/ 4 w 32"/>
                <a:gd name="T21" fmla="*/ 25 h 32"/>
                <a:gd name="T22" fmla="*/ 1 w 32"/>
                <a:gd name="T23" fmla="*/ 19 h 32"/>
                <a:gd name="T24" fmla="*/ 1 w 32"/>
                <a:gd name="T25" fmla="*/ 13 h 32"/>
                <a:gd name="T26" fmla="*/ 4 w 32"/>
                <a:gd name="T27" fmla="*/ 13 h 32"/>
                <a:gd name="T28" fmla="*/ 3 w 32"/>
                <a:gd name="T29" fmla="*/ 8 h 32"/>
                <a:gd name="T30" fmla="*/ 6 w 32"/>
                <a:gd name="T31" fmla="*/ 4 h 32"/>
                <a:gd name="T32" fmla="*/ 9 w 32"/>
                <a:gd name="T33" fmla="*/ 6 h 32"/>
                <a:gd name="T34" fmla="*/ 13 w 32"/>
                <a:gd name="T35" fmla="*/ 4 h 32"/>
                <a:gd name="T36" fmla="*/ 13 w 32"/>
                <a:gd name="T37" fmla="*/ 0 h 32"/>
                <a:gd name="T38" fmla="*/ 18 w 32"/>
                <a:gd name="T39" fmla="*/ 1 h 32"/>
                <a:gd name="T40" fmla="*/ 18 w 32"/>
                <a:gd name="T41" fmla="*/ 4 h 32"/>
                <a:gd name="T42" fmla="*/ 23 w 32"/>
                <a:gd name="T43" fmla="*/ 3 h 32"/>
                <a:gd name="T44" fmla="*/ 27 w 32"/>
                <a:gd name="T45" fmla="*/ 9 h 32"/>
                <a:gd name="T46" fmla="*/ 28 w 32"/>
                <a:gd name="T47" fmla="*/ 13 h 32"/>
                <a:gd name="T48" fmla="*/ 31 w 32"/>
                <a:gd name="T49" fmla="*/ 19 h 32"/>
                <a:gd name="T50" fmla="*/ 22 w 32"/>
                <a:gd name="T51" fmla="*/ 8 h 32"/>
                <a:gd name="T52" fmla="*/ 21 w 32"/>
                <a:gd name="T53" fmla="*/ 7 h 32"/>
                <a:gd name="T54" fmla="*/ 22 w 32"/>
                <a:gd name="T55" fmla="*/ 8 h 32"/>
                <a:gd name="T56" fmla="*/ 20 w 32"/>
                <a:gd name="T57" fmla="*/ 25 h 32"/>
                <a:gd name="T58" fmla="*/ 20 w 32"/>
                <a:gd name="T59" fmla="*/ 25 h 32"/>
                <a:gd name="T60" fmla="*/ 14 w 32"/>
                <a:gd name="T61" fmla="*/ 13 h 32"/>
                <a:gd name="T62" fmla="*/ 13 w 32"/>
                <a:gd name="T63" fmla="*/ 18 h 32"/>
                <a:gd name="T64" fmla="*/ 14 w 32"/>
                <a:gd name="T65" fmla="*/ 13 h 32"/>
                <a:gd name="T66" fmla="*/ 16 w 32"/>
                <a:gd name="T67" fmla="*/ 28 h 32"/>
                <a:gd name="T68" fmla="*/ 16 w 32"/>
                <a:gd name="T69" fmla="*/ 28 h 32"/>
                <a:gd name="T70" fmla="*/ 13 w 32"/>
                <a:gd name="T71" fmla="*/ 28 h 32"/>
                <a:gd name="T72" fmla="*/ 14 w 32"/>
                <a:gd name="T73" fmla="*/ 29 h 32"/>
                <a:gd name="T74" fmla="*/ 13 w 32"/>
                <a:gd name="T75" fmla="*/ 28 h 32"/>
                <a:gd name="T76" fmla="*/ 6 w 32"/>
                <a:gd name="T77" fmla="*/ 19 h 32"/>
                <a:gd name="T78" fmla="*/ 6 w 32"/>
                <a:gd name="T7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19"/>
                  </a:moveTo>
                  <a:cubicBezTo>
                    <a:pt x="29" y="18"/>
                    <a:pt x="27" y="20"/>
                    <a:pt x="26" y="22"/>
                  </a:cubicBezTo>
                  <a:cubicBezTo>
                    <a:pt x="26" y="23"/>
                    <a:pt x="28" y="23"/>
                    <a:pt x="28" y="24"/>
                  </a:cubicBezTo>
                  <a:cubicBezTo>
                    <a:pt x="27" y="26"/>
                    <a:pt x="26" y="27"/>
                    <a:pt x="24" y="28"/>
                  </a:cubicBezTo>
                  <a:cubicBezTo>
                    <a:pt x="23" y="28"/>
                    <a:pt x="22" y="27"/>
                    <a:pt x="21" y="26"/>
                  </a:cubicBezTo>
                  <a:cubicBezTo>
                    <a:pt x="20" y="27"/>
                    <a:pt x="19" y="27"/>
                    <a:pt x="18" y="27"/>
                  </a:cubicBezTo>
                  <a:cubicBezTo>
                    <a:pt x="18" y="28"/>
                    <a:pt x="18" y="30"/>
                    <a:pt x="18" y="31"/>
                  </a:cubicBezTo>
                  <a:cubicBezTo>
                    <a:pt x="16" y="32"/>
                    <a:pt x="14" y="31"/>
                    <a:pt x="12" y="32"/>
                  </a:cubicBezTo>
                  <a:cubicBezTo>
                    <a:pt x="11" y="30"/>
                    <a:pt x="13" y="26"/>
                    <a:pt x="11" y="26"/>
                  </a:cubicBezTo>
                  <a:cubicBezTo>
                    <a:pt x="9" y="26"/>
                    <a:pt x="9" y="28"/>
                    <a:pt x="7" y="28"/>
                  </a:cubicBezTo>
                  <a:cubicBezTo>
                    <a:pt x="7" y="26"/>
                    <a:pt x="5" y="26"/>
                    <a:pt x="4" y="25"/>
                  </a:cubicBezTo>
                  <a:cubicBezTo>
                    <a:pt x="5" y="22"/>
                    <a:pt x="5" y="18"/>
                    <a:pt x="1" y="19"/>
                  </a:cubicBezTo>
                  <a:cubicBezTo>
                    <a:pt x="0" y="18"/>
                    <a:pt x="1" y="15"/>
                    <a:pt x="1" y="13"/>
                  </a:cubicBezTo>
                  <a:cubicBezTo>
                    <a:pt x="2" y="13"/>
                    <a:pt x="3" y="13"/>
                    <a:pt x="4" y="13"/>
                  </a:cubicBezTo>
                  <a:cubicBezTo>
                    <a:pt x="6" y="12"/>
                    <a:pt x="4" y="9"/>
                    <a:pt x="3" y="8"/>
                  </a:cubicBezTo>
                  <a:cubicBezTo>
                    <a:pt x="3" y="6"/>
                    <a:pt x="5" y="6"/>
                    <a:pt x="6" y="4"/>
                  </a:cubicBezTo>
                  <a:cubicBezTo>
                    <a:pt x="8" y="4"/>
                    <a:pt x="8" y="5"/>
                    <a:pt x="9" y="6"/>
                  </a:cubicBezTo>
                  <a:cubicBezTo>
                    <a:pt x="10" y="5"/>
                    <a:pt x="11" y="4"/>
                    <a:pt x="13" y="4"/>
                  </a:cubicBezTo>
                  <a:cubicBezTo>
                    <a:pt x="13" y="3"/>
                    <a:pt x="11" y="1"/>
                    <a:pt x="13" y="0"/>
                  </a:cubicBezTo>
                  <a:cubicBezTo>
                    <a:pt x="15" y="1"/>
                    <a:pt x="17" y="0"/>
                    <a:pt x="18" y="1"/>
                  </a:cubicBezTo>
                  <a:cubicBezTo>
                    <a:pt x="18" y="3"/>
                    <a:pt x="18" y="3"/>
                    <a:pt x="18" y="4"/>
                  </a:cubicBezTo>
                  <a:cubicBezTo>
                    <a:pt x="20" y="6"/>
                    <a:pt x="22" y="4"/>
                    <a:pt x="23" y="3"/>
                  </a:cubicBezTo>
                  <a:cubicBezTo>
                    <a:pt x="26" y="4"/>
                    <a:pt x="30" y="6"/>
                    <a:pt x="27" y="9"/>
                  </a:cubicBezTo>
                  <a:cubicBezTo>
                    <a:pt x="27" y="10"/>
                    <a:pt x="27" y="12"/>
                    <a:pt x="28" y="13"/>
                  </a:cubicBezTo>
                  <a:cubicBezTo>
                    <a:pt x="32" y="12"/>
                    <a:pt x="32" y="16"/>
                    <a:pt x="31" y="19"/>
                  </a:cubicBezTo>
                  <a:close/>
                  <a:moveTo>
                    <a:pt x="22" y="8"/>
                  </a:moveTo>
                  <a:cubicBezTo>
                    <a:pt x="22" y="7"/>
                    <a:pt x="22" y="7"/>
                    <a:pt x="21" y="7"/>
                  </a:cubicBezTo>
                  <a:cubicBezTo>
                    <a:pt x="22" y="7"/>
                    <a:pt x="21" y="8"/>
                    <a:pt x="22" y="8"/>
                  </a:cubicBezTo>
                  <a:close/>
                  <a:moveTo>
                    <a:pt x="20" y="25"/>
                  </a:moveTo>
                  <a:cubicBezTo>
                    <a:pt x="19" y="25"/>
                    <a:pt x="20" y="25"/>
                    <a:pt x="20" y="25"/>
                  </a:cubicBezTo>
                  <a:close/>
                  <a:moveTo>
                    <a:pt x="14" y="13"/>
                  </a:moveTo>
                  <a:cubicBezTo>
                    <a:pt x="13" y="13"/>
                    <a:pt x="12" y="16"/>
                    <a:pt x="13" y="18"/>
                  </a:cubicBezTo>
                  <a:cubicBezTo>
                    <a:pt x="18" y="21"/>
                    <a:pt x="20" y="12"/>
                    <a:pt x="14" y="13"/>
                  </a:cubicBezTo>
                  <a:close/>
                  <a:moveTo>
                    <a:pt x="16" y="28"/>
                  </a:moveTo>
                  <a:cubicBezTo>
                    <a:pt x="16" y="29"/>
                    <a:pt x="16" y="28"/>
                    <a:pt x="16" y="28"/>
                  </a:cubicBezTo>
                  <a:close/>
                  <a:moveTo>
                    <a:pt x="13" y="28"/>
                  </a:moveTo>
                  <a:cubicBezTo>
                    <a:pt x="13" y="29"/>
                    <a:pt x="13" y="29"/>
                    <a:pt x="14" y="29"/>
                  </a:cubicBezTo>
                  <a:cubicBezTo>
                    <a:pt x="14" y="29"/>
                    <a:pt x="14" y="28"/>
                    <a:pt x="13" y="28"/>
                  </a:cubicBezTo>
                  <a:close/>
                  <a:moveTo>
                    <a:pt x="6" y="19"/>
                  </a:move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63" name="Rectangle 262">
            <a:extLst>
              <a:ext uri="{FF2B5EF4-FFF2-40B4-BE49-F238E27FC236}">
                <a16:creationId xmlns:a16="http://schemas.microsoft.com/office/drawing/2014/main" id="{26CDBE41-0CE0-4839-9F21-A35F23CA57A0}"/>
              </a:ext>
            </a:extLst>
          </p:cNvPr>
          <p:cNvSpPr/>
          <p:nvPr/>
        </p:nvSpPr>
        <p:spPr>
          <a:xfrm>
            <a:off x="4349498" y="1892957"/>
            <a:ext cx="3751724" cy="2383014"/>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Forventede fordeler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Det vil være en fordel for Patrik at han vil finne all økonomisk informasjon om alle sine prosjekter (både eksterne og interne) i Bevisst (tidligst tilgjengelig i 2024).</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En fordel for Patrik er at mye vil fungere likt som tidligere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4" name="Freeform 364">
            <a:extLst>
              <a:ext uri="{FF2B5EF4-FFF2-40B4-BE49-F238E27FC236}">
                <a16:creationId xmlns:a16="http://schemas.microsoft.com/office/drawing/2014/main" id="{53A89A28-FFD9-42E6-B27B-336EDAA339D7}"/>
              </a:ext>
            </a:extLst>
          </p:cNvPr>
          <p:cNvSpPr>
            <a:spLocks noEditPoints="1"/>
          </p:cNvSpPr>
          <p:nvPr/>
        </p:nvSpPr>
        <p:spPr bwMode="auto">
          <a:xfrm>
            <a:off x="7688084" y="1892957"/>
            <a:ext cx="384573" cy="422958"/>
          </a:xfrm>
          <a:custGeom>
            <a:avLst/>
            <a:gdLst>
              <a:gd name="T0" fmla="*/ 83 w 89"/>
              <a:gd name="T1" fmla="*/ 18 h 81"/>
              <a:gd name="T2" fmla="*/ 46 w 89"/>
              <a:gd name="T3" fmla="*/ 80 h 81"/>
              <a:gd name="T4" fmla="*/ 5 w 89"/>
              <a:gd name="T5" fmla="*/ 59 h 81"/>
              <a:gd name="T6" fmla="*/ 13 w 89"/>
              <a:gd name="T7" fmla="*/ 32 h 81"/>
              <a:gd name="T8" fmla="*/ 38 w 89"/>
              <a:gd name="T9" fmla="*/ 2 h 81"/>
              <a:gd name="T10" fmla="*/ 40 w 89"/>
              <a:gd name="T11" fmla="*/ 29 h 81"/>
              <a:gd name="T12" fmla="*/ 40 w 89"/>
              <a:gd name="T13" fmla="*/ 38 h 81"/>
              <a:gd name="T14" fmla="*/ 57 w 89"/>
              <a:gd name="T15" fmla="*/ 58 h 81"/>
              <a:gd name="T16" fmla="*/ 66 w 89"/>
              <a:gd name="T17" fmla="*/ 35 h 81"/>
              <a:gd name="T18" fmla="*/ 58 w 89"/>
              <a:gd name="T19" fmla="*/ 22 h 81"/>
              <a:gd name="T20" fmla="*/ 35 w 89"/>
              <a:gd name="T21" fmla="*/ 12 h 81"/>
              <a:gd name="T22" fmla="*/ 34 w 89"/>
              <a:gd name="T23" fmla="*/ 13 h 81"/>
              <a:gd name="T24" fmla="*/ 31 w 89"/>
              <a:gd name="T25" fmla="*/ 17 h 81"/>
              <a:gd name="T26" fmla="*/ 33 w 89"/>
              <a:gd name="T27" fmla="*/ 14 h 81"/>
              <a:gd name="T28" fmla="*/ 35 w 89"/>
              <a:gd name="T29" fmla="*/ 12 h 81"/>
              <a:gd name="T30" fmla="*/ 36 w 89"/>
              <a:gd name="T31" fmla="*/ 15 h 81"/>
              <a:gd name="T32" fmla="*/ 31 w 89"/>
              <a:gd name="T33" fmla="*/ 23 h 81"/>
              <a:gd name="T34" fmla="*/ 32 w 89"/>
              <a:gd name="T35" fmla="*/ 21 h 81"/>
              <a:gd name="T36" fmla="*/ 34 w 89"/>
              <a:gd name="T37" fmla="*/ 25 h 81"/>
              <a:gd name="T38" fmla="*/ 12 w 89"/>
              <a:gd name="T39" fmla="*/ 38 h 81"/>
              <a:gd name="T40" fmla="*/ 14 w 89"/>
              <a:gd name="T41" fmla="*/ 33 h 81"/>
              <a:gd name="T42" fmla="*/ 65 w 89"/>
              <a:gd name="T43" fmla="*/ 40 h 81"/>
              <a:gd name="T44" fmla="*/ 69 w 89"/>
              <a:gd name="T45" fmla="*/ 46 h 81"/>
              <a:gd name="T46" fmla="*/ 7 w 89"/>
              <a:gd name="T47" fmla="*/ 52 h 81"/>
              <a:gd name="T48" fmla="*/ 7 w 89"/>
              <a:gd name="T49" fmla="*/ 52 h 81"/>
              <a:gd name="T50" fmla="*/ 19 w 89"/>
              <a:gd name="T51" fmla="*/ 55 h 81"/>
              <a:gd name="T52" fmla="*/ 12 w 89"/>
              <a:gd name="T53" fmla="*/ 55 h 81"/>
              <a:gd name="T54" fmla="*/ 28 w 89"/>
              <a:gd name="T55" fmla="*/ 55 h 81"/>
              <a:gd name="T56" fmla="*/ 61 w 89"/>
              <a:gd name="T57" fmla="*/ 50 h 81"/>
              <a:gd name="T58" fmla="*/ 61 w 89"/>
              <a:gd name="T59" fmla="*/ 50 h 81"/>
              <a:gd name="T60" fmla="*/ 31 w 89"/>
              <a:gd name="T61" fmla="*/ 44 h 81"/>
              <a:gd name="T62" fmla="*/ 38 w 89"/>
              <a:gd name="T63" fmla="*/ 48 h 81"/>
              <a:gd name="T64" fmla="*/ 18 w 89"/>
              <a:gd name="T65" fmla="*/ 51 h 81"/>
              <a:gd name="T66" fmla="*/ 25 w 89"/>
              <a:gd name="T67" fmla="*/ 54 h 81"/>
              <a:gd name="T68" fmla="*/ 27 w 89"/>
              <a:gd name="T69" fmla="*/ 51 h 81"/>
              <a:gd name="T70" fmla="*/ 16 w 89"/>
              <a:gd name="T71" fmla="*/ 55 h 81"/>
              <a:gd name="T72" fmla="*/ 35 w 89"/>
              <a:gd name="T73" fmla="*/ 59 h 81"/>
              <a:gd name="T74" fmla="*/ 33 w 89"/>
              <a:gd name="T75" fmla="*/ 57 h 81"/>
              <a:gd name="T76" fmla="*/ 35 w 89"/>
              <a:gd name="T77" fmla="*/ 64 h 81"/>
              <a:gd name="T78" fmla="*/ 44 w 89"/>
              <a:gd name="T79" fmla="*/ 67 h 81"/>
              <a:gd name="T80" fmla="*/ 46 w 89"/>
              <a:gd name="T81" fmla="*/ 68 h 81"/>
              <a:gd name="T82" fmla="*/ 51 w 89"/>
              <a:gd name="T83" fmla="*/ 68 h 81"/>
              <a:gd name="T84" fmla="*/ 47 w 89"/>
              <a:gd name="T85" fmla="*/ 75 h 81"/>
              <a:gd name="T86" fmla="*/ 51 w 89"/>
              <a:gd name="T87"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81">
                <a:moveTo>
                  <a:pt x="58" y="0"/>
                </a:moveTo>
                <a:cubicBezTo>
                  <a:pt x="59" y="6"/>
                  <a:pt x="58" y="14"/>
                  <a:pt x="61" y="19"/>
                </a:cubicBezTo>
                <a:cubicBezTo>
                  <a:pt x="70" y="20"/>
                  <a:pt x="75" y="19"/>
                  <a:pt x="83" y="18"/>
                </a:cubicBezTo>
                <a:cubicBezTo>
                  <a:pt x="89" y="36"/>
                  <a:pt x="73" y="48"/>
                  <a:pt x="64" y="57"/>
                </a:cubicBezTo>
                <a:cubicBezTo>
                  <a:pt x="62" y="57"/>
                  <a:pt x="63" y="55"/>
                  <a:pt x="60" y="56"/>
                </a:cubicBezTo>
                <a:cubicBezTo>
                  <a:pt x="59" y="67"/>
                  <a:pt x="51" y="72"/>
                  <a:pt x="46" y="80"/>
                </a:cubicBezTo>
                <a:cubicBezTo>
                  <a:pt x="41" y="79"/>
                  <a:pt x="37" y="81"/>
                  <a:pt x="32" y="78"/>
                </a:cubicBezTo>
                <a:cubicBezTo>
                  <a:pt x="34" y="72"/>
                  <a:pt x="31" y="64"/>
                  <a:pt x="30" y="58"/>
                </a:cubicBezTo>
                <a:cubicBezTo>
                  <a:pt x="22" y="57"/>
                  <a:pt x="13" y="59"/>
                  <a:pt x="5" y="59"/>
                </a:cubicBezTo>
                <a:cubicBezTo>
                  <a:pt x="3" y="57"/>
                  <a:pt x="4" y="51"/>
                  <a:pt x="1" y="50"/>
                </a:cubicBezTo>
                <a:cubicBezTo>
                  <a:pt x="0" y="42"/>
                  <a:pt x="7" y="39"/>
                  <a:pt x="9" y="32"/>
                </a:cubicBezTo>
                <a:cubicBezTo>
                  <a:pt x="11" y="31"/>
                  <a:pt x="12" y="31"/>
                  <a:pt x="13" y="32"/>
                </a:cubicBezTo>
                <a:cubicBezTo>
                  <a:pt x="13" y="30"/>
                  <a:pt x="13" y="27"/>
                  <a:pt x="15" y="27"/>
                </a:cubicBezTo>
                <a:cubicBezTo>
                  <a:pt x="18" y="27"/>
                  <a:pt x="21" y="26"/>
                  <a:pt x="24" y="25"/>
                </a:cubicBezTo>
                <a:cubicBezTo>
                  <a:pt x="23" y="13"/>
                  <a:pt x="33" y="10"/>
                  <a:pt x="38" y="2"/>
                </a:cubicBezTo>
                <a:cubicBezTo>
                  <a:pt x="45" y="2"/>
                  <a:pt x="51" y="1"/>
                  <a:pt x="58" y="0"/>
                </a:cubicBezTo>
                <a:close/>
                <a:moveTo>
                  <a:pt x="41" y="5"/>
                </a:moveTo>
                <a:cubicBezTo>
                  <a:pt x="39" y="12"/>
                  <a:pt x="43" y="22"/>
                  <a:pt x="40" y="29"/>
                </a:cubicBezTo>
                <a:cubicBezTo>
                  <a:pt x="33" y="26"/>
                  <a:pt x="26" y="30"/>
                  <a:pt x="17" y="29"/>
                </a:cubicBezTo>
                <a:cubicBezTo>
                  <a:pt x="16" y="31"/>
                  <a:pt x="17" y="36"/>
                  <a:pt x="18" y="39"/>
                </a:cubicBezTo>
                <a:cubicBezTo>
                  <a:pt x="26" y="39"/>
                  <a:pt x="32" y="38"/>
                  <a:pt x="40" y="38"/>
                </a:cubicBezTo>
                <a:cubicBezTo>
                  <a:pt x="44" y="41"/>
                  <a:pt x="40" y="49"/>
                  <a:pt x="42" y="55"/>
                </a:cubicBezTo>
                <a:cubicBezTo>
                  <a:pt x="42" y="57"/>
                  <a:pt x="46" y="57"/>
                  <a:pt x="43" y="59"/>
                </a:cubicBezTo>
                <a:cubicBezTo>
                  <a:pt x="47" y="57"/>
                  <a:pt x="54" y="63"/>
                  <a:pt x="57" y="58"/>
                </a:cubicBezTo>
                <a:cubicBezTo>
                  <a:pt x="57" y="56"/>
                  <a:pt x="54" y="57"/>
                  <a:pt x="54" y="55"/>
                </a:cubicBezTo>
                <a:cubicBezTo>
                  <a:pt x="60" y="52"/>
                  <a:pt x="54" y="40"/>
                  <a:pt x="58" y="36"/>
                </a:cubicBezTo>
                <a:cubicBezTo>
                  <a:pt x="61" y="37"/>
                  <a:pt x="64" y="36"/>
                  <a:pt x="66" y="35"/>
                </a:cubicBezTo>
                <a:cubicBezTo>
                  <a:pt x="70" y="38"/>
                  <a:pt x="75" y="37"/>
                  <a:pt x="79" y="36"/>
                </a:cubicBezTo>
                <a:cubicBezTo>
                  <a:pt x="81" y="32"/>
                  <a:pt x="81" y="28"/>
                  <a:pt x="81" y="22"/>
                </a:cubicBezTo>
                <a:cubicBezTo>
                  <a:pt x="74" y="21"/>
                  <a:pt x="65" y="22"/>
                  <a:pt x="58" y="22"/>
                </a:cubicBezTo>
                <a:cubicBezTo>
                  <a:pt x="57" y="17"/>
                  <a:pt x="56" y="10"/>
                  <a:pt x="56" y="4"/>
                </a:cubicBezTo>
                <a:cubicBezTo>
                  <a:pt x="51" y="3"/>
                  <a:pt x="45" y="4"/>
                  <a:pt x="41" y="5"/>
                </a:cubicBezTo>
                <a:close/>
                <a:moveTo>
                  <a:pt x="35" y="12"/>
                </a:moveTo>
                <a:cubicBezTo>
                  <a:pt x="35" y="12"/>
                  <a:pt x="35" y="12"/>
                  <a:pt x="35" y="12"/>
                </a:cubicBezTo>
                <a:cubicBezTo>
                  <a:pt x="34" y="12"/>
                  <a:pt x="34" y="12"/>
                  <a:pt x="34" y="13"/>
                </a:cubicBezTo>
                <a:cubicBezTo>
                  <a:pt x="34" y="13"/>
                  <a:pt x="34" y="13"/>
                  <a:pt x="34" y="13"/>
                </a:cubicBezTo>
                <a:cubicBezTo>
                  <a:pt x="33" y="13"/>
                  <a:pt x="33" y="14"/>
                  <a:pt x="33" y="14"/>
                </a:cubicBezTo>
                <a:cubicBezTo>
                  <a:pt x="33" y="14"/>
                  <a:pt x="33" y="14"/>
                  <a:pt x="32" y="14"/>
                </a:cubicBezTo>
                <a:cubicBezTo>
                  <a:pt x="32" y="16"/>
                  <a:pt x="30" y="15"/>
                  <a:pt x="31" y="17"/>
                </a:cubicBezTo>
                <a:cubicBezTo>
                  <a:pt x="29" y="18"/>
                  <a:pt x="26" y="21"/>
                  <a:pt x="28" y="23"/>
                </a:cubicBezTo>
                <a:cubicBezTo>
                  <a:pt x="28" y="21"/>
                  <a:pt x="30" y="20"/>
                  <a:pt x="31" y="17"/>
                </a:cubicBezTo>
                <a:cubicBezTo>
                  <a:pt x="32" y="16"/>
                  <a:pt x="33" y="16"/>
                  <a:pt x="33" y="14"/>
                </a:cubicBezTo>
                <a:cubicBezTo>
                  <a:pt x="34" y="14"/>
                  <a:pt x="34" y="14"/>
                  <a:pt x="34" y="13"/>
                </a:cubicBezTo>
                <a:cubicBezTo>
                  <a:pt x="35" y="13"/>
                  <a:pt x="35" y="13"/>
                  <a:pt x="35" y="12"/>
                </a:cubicBezTo>
                <a:cubicBezTo>
                  <a:pt x="35" y="12"/>
                  <a:pt x="35" y="12"/>
                  <a:pt x="35" y="12"/>
                </a:cubicBezTo>
                <a:cubicBezTo>
                  <a:pt x="36" y="11"/>
                  <a:pt x="35" y="11"/>
                  <a:pt x="35" y="12"/>
                </a:cubicBezTo>
                <a:close/>
                <a:moveTo>
                  <a:pt x="36" y="15"/>
                </a:moveTo>
                <a:cubicBezTo>
                  <a:pt x="37" y="15"/>
                  <a:pt x="36" y="15"/>
                  <a:pt x="36" y="15"/>
                </a:cubicBezTo>
                <a:close/>
                <a:moveTo>
                  <a:pt x="32" y="21"/>
                </a:moveTo>
                <a:cubicBezTo>
                  <a:pt x="32" y="21"/>
                  <a:pt x="31" y="21"/>
                  <a:pt x="31" y="21"/>
                </a:cubicBezTo>
                <a:cubicBezTo>
                  <a:pt x="31" y="21"/>
                  <a:pt x="30" y="23"/>
                  <a:pt x="31" y="23"/>
                </a:cubicBezTo>
                <a:cubicBezTo>
                  <a:pt x="32" y="22"/>
                  <a:pt x="32" y="22"/>
                  <a:pt x="32" y="21"/>
                </a:cubicBezTo>
                <a:cubicBezTo>
                  <a:pt x="33" y="21"/>
                  <a:pt x="34" y="19"/>
                  <a:pt x="34" y="18"/>
                </a:cubicBezTo>
                <a:cubicBezTo>
                  <a:pt x="33" y="18"/>
                  <a:pt x="32" y="20"/>
                  <a:pt x="32" y="21"/>
                </a:cubicBezTo>
                <a:close/>
                <a:moveTo>
                  <a:pt x="34" y="25"/>
                </a:moveTo>
                <a:cubicBezTo>
                  <a:pt x="34" y="23"/>
                  <a:pt x="39" y="22"/>
                  <a:pt x="37" y="19"/>
                </a:cubicBezTo>
                <a:cubicBezTo>
                  <a:pt x="36" y="21"/>
                  <a:pt x="32" y="23"/>
                  <a:pt x="34" y="25"/>
                </a:cubicBezTo>
                <a:close/>
                <a:moveTo>
                  <a:pt x="30" y="24"/>
                </a:moveTo>
                <a:cubicBezTo>
                  <a:pt x="30" y="25"/>
                  <a:pt x="29" y="24"/>
                  <a:pt x="30" y="24"/>
                </a:cubicBezTo>
                <a:close/>
                <a:moveTo>
                  <a:pt x="12" y="38"/>
                </a:moveTo>
                <a:cubicBezTo>
                  <a:pt x="9" y="40"/>
                  <a:pt x="5" y="44"/>
                  <a:pt x="6" y="48"/>
                </a:cubicBezTo>
                <a:cubicBezTo>
                  <a:pt x="7" y="45"/>
                  <a:pt x="11" y="42"/>
                  <a:pt x="12" y="38"/>
                </a:cubicBezTo>
                <a:cubicBezTo>
                  <a:pt x="14" y="37"/>
                  <a:pt x="14" y="35"/>
                  <a:pt x="14" y="33"/>
                </a:cubicBezTo>
                <a:cubicBezTo>
                  <a:pt x="11" y="34"/>
                  <a:pt x="13" y="37"/>
                  <a:pt x="12" y="38"/>
                </a:cubicBezTo>
                <a:close/>
                <a:moveTo>
                  <a:pt x="60" y="48"/>
                </a:moveTo>
                <a:cubicBezTo>
                  <a:pt x="61" y="45"/>
                  <a:pt x="64" y="43"/>
                  <a:pt x="65" y="40"/>
                </a:cubicBezTo>
                <a:cubicBezTo>
                  <a:pt x="61" y="40"/>
                  <a:pt x="58" y="45"/>
                  <a:pt x="60" y="48"/>
                </a:cubicBezTo>
                <a:close/>
                <a:moveTo>
                  <a:pt x="63" y="53"/>
                </a:moveTo>
                <a:cubicBezTo>
                  <a:pt x="66" y="52"/>
                  <a:pt x="67" y="49"/>
                  <a:pt x="69" y="46"/>
                </a:cubicBezTo>
                <a:cubicBezTo>
                  <a:pt x="71" y="44"/>
                  <a:pt x="74" y="42"/>
                  <a:pt x="73" y="40"/>
                </a:cubicBezTo>
                <a:cubicBezTo>
                  <a:pt x="70" y="44"/>
                  <a:pt x="65" y="48"/>
                  <a:pt x="63" y="53"/>
                </a:cubicBezTo>
                <a:close/>
                <a:moveTo>
                  <a:pt x="7" y="52"/>
                </a:moveTo>
                <a:cubicBezTo>
                  <a:pt x="11" y="50"/>
                  <a:pt x="13" y="44"/>
                  <a:pt x="15" y="41"/>
                </a:cubicBezTo>
                <a:cubicBezTo>
                  <a:pt x="15" y="40"/>
                  <a:pt x="15" y="40"/>
                  <a:pt x="14" y="40"/>
                </a:cubicBezTo>
                <a:cubicBezTo>
                  <a:pt x="12" y="45"/>
                  <a:pt x="8" y="47"/>
                  <a:pt x="7" y="52"/>
                </a:cubicBezTo>
                <a:close/>
                <a:moveTo>
                  <a:pt x="19" y="55"/>
                </a:moveTo>
                <a:cubicBezTo>
                  <a:pt x="23" y="54"/>
                  <a:pt x="27" y="45"/>
                  <a:pt x="28" y="41"/>
                </a:cubicBezTo>
                <a:cubicBezTo>
                  <a:pt x="25" y="46"/>
                  <a:pt x="21" y="50"/>
                  <a:pt x="19" y="55"/>
                </a:cubicBezTo>
                <a:close/>
                <a:moveTo>
                  <a:pt x="12" y="55"/>
                </a:moveTo>
                <a:cubicBezTo>
                  <a:pt x="14" y="51"/>
                  <a:pt x="20" y="45"/>
                  <a:pt x="20" y="42"/>
                </a:cubicBezTo>
                <a:cubicBezTo>
                  <a:pt x="17" y="46"/>
                  <a:pt x="11" y="50"/>
                  <a:pt x="12" y="55"/>
                </a:cubicBezTo>
                <a:close/>
                <a:moveTo>
                  <a:pt x="28" y="55"/>
                </a:moveTo>
                <a:cubicBezTo>
                  <a:pt x="32" y="51"/>
                  <a:pt x="35" y="47"/>
                  <a:pt x="38" y="42"/>
                </a:cubicBezTo>
                <a:cubicBezTo>
                  <a:pt x="32" y="44"/>
                  <a:pt x="30" y="49"/>
                  <a:pt x="28" y="55"/>
                </a:cubicBezTo>
                <a:close/>
                <a:moveTo>
                  <a:pt x="67" y="42"/>
                </a:moveTo>
                <a:cubicBezTo>
                  <a:pt x="67" y="42"/>
                  <a:pt x="67" y="42"/>
                  <a:pt x="66" y="42"/>
                </a:cubicBezTo>
                <a:cubicBezTo>
                  <a:pt x="65" y="45"/>
                  <a:pt x="62" y="47"/>
                  <a:pt x="61" y="50"/>
                </a:cubicBezTo>
                <a:cubicBezTo>
                  <a:pt x="61" y="50"/>
                  <a:pt x="61" y="50"/>
                  <a:pt x="61" y="50"/>
                </a:cubicBezTo>
                <a:cubicBezTo>
                  <a:pt x="61" y="51"/>
                  <a:pt x="59" y="52"/>
                  <a:pt x="60" y="53"/>
                </a:cubicBezTo>
                <a:cubicBezTo>
                  <a:pt x="60" y="52"/>
                  <a:pt x="61" y="52"/>
                  <a:pt x="61" y="50"/>
                </a:cubicBezTo>
                <a:cubicBezTo>
                  <a:pt x="64" y="48"/>
                  <a:pt x="65" y="45"/>
                  <a:pt x="67" y="42"/>
                </a:cubicBezTo>
                <a:cubicBezTo>
                  <a:pt x="68" y="42"/>
                  <a:pt x="67" y="42"/>
                  <a:pt x="67" y="42"/>
                </a:cubicBezTo>
                <a:close/>
                <a:moveTo>
                  <a:pt x="31" y="44"/>
                </a:moveTo>
                <a:cubicBezTo>
                  <a:pt x="32" y="46"/>
                  <a:pt x="32" y="41"/>
                  <a:pt x="31" y="44"/>
                </a:cubicBezTo>
                <a:close/>
                <a:moveTo>
                  <a:pt x="37" y="51"/>
                </a:moveTo>
                <a:cubicBezTo>
                  <a:pt x="37" y="50"/>
                  <a:pt x="38" y="49"/>
                  <a:pt x="38" y="48"/>
                </a:cubicBezTo>
                <a:cubicBezTo>
                  <a:pt x="37" y="48"/>
                  <a:pt x="36" y="51"/>
                  <a:pt x="37" y="51"/>
                </a:cubicBezTo>
                <a:close/>
                <a:moveTo>
                  <a:pt x="18" y="51"/>
                </a:moveTo>
                <a:cubicBezTo>
                  <a:pt x="18" y="51"/>
                  <a:pt x="18" y="50"/>
                  <a:pt x="18" y="51"/>
                </a:cubicBezTo>
                <a:close/>
                <a:moveTo>
                  <a:pt x="27" y="51"/>
                </a:moveTo>
                <a:cubicBezTo>
                  <a:pt x="26" y="51"/>
                  <a:pt x="26" y="51"/>
                  <a:pt x="26" y="51"/>
                </a:cubicBezTo>
                <a:cubicBezTo>
                  <a:pt x="25" y="51"/>
                  <a:pt x="23" y="53"/>
                  <a:pt x="25" y="54"/>
                </a:cubicBezTo>
                <a:cubicBezTo>
                  <a:pt x="25" y="53"/>
                  <a:pt x="26" y="53"/>
                  <a:pt x="26" y="51"/>
                </a:cubicBezTo>
                <a:cubicBezTo>
                  <a:pt x="27" y="51"/>
                  <a:pt x="27" y="51"/>
                  <a:pt x="27" y="51"/>
                </a:cubicBezTo>
                <a:cubicBezTo>
                  <a:pt x="28" y="50"/>
                  <a:pt x="27" y="50"/>
                  <a:pt x="27" y="51"/>
                </a:cubicBezTo>
                <a:close/>
                <a:moveTo>
                  <a:pt x="16" y="55"/>
                </a:moveTo>
                <a:cubicBezTo>
                  <a:pt x="16" y="54"/>
                  <a:pt x="20" y="52"/>
                  <a:pt x="17" y="51"/>
                </a:cubicBezTo>
                <a:cubicBezTo>
                  <a:pt x="17" y="53"/>
                  <a:pt x="14" y="54"/>
                  <a:pt x="16" y="55"/>
                </a:cubicBezTo>
                <a:close/>
                <a:moveTo>
                  <a:pt x="35" y="59"/>
                </a:moveTo>
                <a:cubicBezTo>
                  <a:pt x="35" y="57"/>
                  <a:pt x="40" y="54"/>
                  <a:pt x="38" y="52"/>
                </a:cubicBezTo>
                <a:cubicBezTo>
                  <a:pt x="38" y="55"/>
                  <a:pt x="33" y="57"/>
                  <a:pt x="35" y="59"/>
                </a:cubicBezTo>
                <a:close/>
                <a:moveTo>
                  <a:pt x="33" y="57"/>
                </a:moveTo>
                <a:cubicBezTo>
                  <a:pt x="34" y="56"/>
                  <a:pt x="34" y="55"/>
                  <a:pt x="35" y="53"/>
                </a:cubicBezTo>
                <a:cubicBezTo>
                  <a:pt x="33" y="53"/>
                  <a:pt x="32" y="56"/>
                  <a:pt x="33" y="57"/>
                </a:cubicBezTo>
                <a:close/>
                <a:moveTo>
                  <a:pt x="35" y="64"/>
                </a:moveTo>
                <a:cubicBezTo>
                  <a:pt x="37" y="63"/>
                  <a:pt x="40" y="60"/>
                  <a:pt x="39" y="58"/>
                </a:cubicBezTo>
                <a:cubicBezTo>
                  <a:pt x="38" y="60"/>
                  <a:pt x="36" y="61"/>
                  <a:pt x="35" y="64"/>
                </a:cubicBezTo>
                <a:close/>
                <a:moveTo>
                  <a:pt x="44" y="67"/>
                </a:moveTo>
                <a:cubicBezTo>
                  <a:pt x="44" y="66"/>
                  <a:pt x="48" y="63"/>
                  <a:pt x="45" y="63"/>
                </a:cubicBezTo>
                <a:cubicBezTo>
                  <a:pt x="46" y="65"/>
                  <a:pt x="42" y="66"/>
                  <a:pt x="44" y="67"/>
                </a:cubicBezTo>
                <a:close/>
                <a:moveTo>
                  <a:pt x="46" y="68"/>
                </a:moveTo>
                <a:cubicBezTo>
                  <a:pt x="45" y="69"/>
                  <a:pt x="43" y="72"/>
                  <a:pt x="44" y="73"/>
                </a:cubicBezTo>
                <a:cubicBezTo>
                  <a:pt x="45" y="72"/>
                  <a:pt x="46" y="71"/>
                  <a:pt x="46" y="68"/>
                </a:cubicBezTo>
                <a:cubicBezTo>
                  <a:pt x="48" y="69"/>
                  <a:pt x="49" y="66"/>
                  <a:pt x="47" y="66"/>
                </a:cubicBezTo>
                <a:cubicBezTo>
                  <a:pt x="47" y="67"/>
                  <a:pt x="47" y="67"/>
                  <a:pt x="46" y="68"/>
                </a:cubicBezTo>
                <a:close/>
                <a:moveTo>
                  <a:pt x="51" y="68"/>
                </a:moveTo>
                <a:cubicBezTo>
                  <a:pt x="51" y="68"/>
                  <a:pt x="51" y="68"/>
                  <a:pt x="50" y="68"/>
                </a:cubicBezTo>
                <a:cubicBezTo>
                  <a:pt x="50" y="69"/>
                  <a:pt x="48" y="69"/>
                  <a:pt x="49" y="72"/>
                </a:cubicBezTo>
                <a:cubicBezTo>
                  <a:pt x="48" y="72"/>
                  <a:pt x="45" y="74"/>
                  <a:pt x="47" y="75"/>
                </a:cubicBezTo>
                <a:cubicBezTo>
                  <a:pt x="47" y="73"/>
                  <a:pt x="49" y="73"/>
                  <a:pt x="49" y="72"/>
                </a:cubicBezTo>
                <a:cubicBezTo>
                  <a:pt x="50" y="71"/>
                  <a:pt x="50" y="69"/>
                  <a:pt x="51" y="68"/>
                </a:cubicBezTo>
                <a:cubicBezTo>
                  <a:pt x="52" y="67"/>
                  <a:pt x="51" y="67"/>
                  <a:pt x="51" y="68"/>
                </a:cubicBezTo>
                <a:close/>
              </a:path>
            </a:pathLst>
          </a:custGeom>
          <a:solidFill>
            <a:srgbClr val="253A55"/>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66" name="Group 265">
            <a:extLst>
              <a:ext uri="{FF2B5EF4-FFF2-40B4-BE49-F238E27FC236}">
                <a16:creationId xmlns:a16="http://schemas.microsoft.com/office/drawing/2014/main" id="{83A88826-705D-466C-A203-459D9670C9C6}"/>
              </a:ext>
            </a:extLst>
          </p:cNvPr>
          <p:cNvGrpSpPr/>
          <p:nvPr/>
        </p:nvGrpSpPr>
        <p:grpSpPr>
          <a:xfrm>
            <a:off x="3864974" y="2876504"/>
            <a:ext cx="335925" cy="612450"/>
            <a:chOff x="1702451" y="3025396"/>
            <a:chExt cx="1902897" cy="3816252"/>
          </a:xfrm>
          <a:solidFill>
            <a:srgbClr val="253A55"/>
          </a:solidFill>
        </p:grpSpPr>
        <p:sp>
          <p:nvSpPr>
            <p:cNvPr id="267" name="Freeform 2619">
              <a:extLst>
                <a:ext uri="{FF2B5EF4-FFF2-40B4-BE49-F238E27FC236}">
                  <a16:creationId xmlns:a16="http://schemas.microsoft.com/office/drawing/2014/main" id="{4FD548FC-66AA-44F9-A39E-883EDA5E6E41}"/>
                </a:ext>
              </a:extLst>
            </p:cNvPr>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8" name="Freeform 2620">
              <a:extLst>
                <a:ext uri="{FF2B5EF4-FFF2-40B4-BE49-F238E27FC236}">
                  <a16:creationId xmlns:a16="http://schemas.microsoft.com/office/drawing/2014/main" id="{901FD8A5-741D-44D1-89CA-3460FA33845A}"/>
                </a:ext>
              </a:extLst>
            </p:cNvPr>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9" name="Freeform 2625">
              <a:extLst>
                <a:ext uri="{FF2B5EF4-FFF2-40B4-BE49-F238E27FC236}">
                  <a16:creationId xmlns:a16="http://schemas.microsoft.com/office/drawing/2014/main" id="{AFE084BF-7860-4950-83A7-F7281CEDC2D7}"/>
                </a:ext>
              </a:extLst>
            </p:cNvPr>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71" name="Rectangle 270">
            <a:extLst>
              <a:ext uri="{FF2B5EF4-FFF2-40B4-BE49-F238E27FC236}">
                <a16:creationId xmlns:a16="http://schemas.microsoft.com/office/drawing/2014/main" id="{46483B6E-7410-4382-B306-D3016A78A91F}"/>
              </a:ext>
            </a:extLst>
          </p:cNvPr>
          <p:cNvSpPr/>
          <p:nvPr/>
        </p:nvSpPr>
        <p:spPr>
          <a:xfrm>
            <a:off x="8172712" y="1882668"/>
            <a:ext cx="3751724" cy="2393303"/>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Spesielt fokus i overgang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Med bytte av system følger nye prosesser og roller for alle involvert i prosjektgjennomføringen, både prosjektleder, prosjektmedarbeidere og prosjektøkonom. Dersom en ikke har forståelse for disse, vil ikke systemet og personene kunne gi den støtten man ønsker.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chemeClr val="tx1"/>
                </a:solidFill>
                <a:effectLst/>
                <a:uLnTx/>
                <a:uFillTx/>
                <a:latin typeface="Arial" panose="020B0604020202020204"/>
                <a:ea typeface="+mn-ea"/>
                <a:cs typeface="+mn-cs"/>
              </a:rPr>
              <a:t>Bevisst som rapportverktøy blir enda viktigere og for noen prosjektledere vil det bety mer bruk av Bevisst enn de tidligere har vært vandt til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Økt profesjonalisering av prosjektlederrollen, mer administrative krav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2" name="Freeform 176">
            <a:extLst>
              <a:ext uri="{FF2B5EF4-FFF2-40B4-BE49-F238E27FC236}">
                <a16:creationId xmlns:a16="http://schemas.microsoft.com/office/drawing/2014/main" id="{F58B2346-2D28-4D11-BA8A-70169A2D7F4F}"/>
              </a:ext>
            </a:extLst>
          </p:cNvPr>
          <p:cNvSpPr>
            <a:spLocks noEditPoints="1"/>
          </p:cNvSpPr>
          <p:nvPr/>
        </p:nvSpPr>
        <p:spPr bwMode="auto">
          <a:xfrm>
            <a:off x="11464435" y="1833711"/>
            <a:ext cx="417513" cy="576263"/>
          </a:xfrm>
          <a:custGeom>
            <a:avLst/>
            <a:gdLst>
              <a:gd name="T0" fmla="*/ 10 w 71"/>
              <a:gd name="T1" fmla="*/ 83 h 98"/>
              <a:gd name="T2" fmla="*/ 22 w 71"/>
              <a:gd name="T3" fmla="*/ 85 h 98"/>
              <a:gd name="T4" fmla="*/ 36 w 71"/>
              <a:gd name="T5" fmla="*/ 84 h 98"/>
              <a:gd name="T6" fmla="*/ 56 w 71"/>
              <a:gd name="T7" fmla="*/ 82 h 98"/>
              <a:gd name="T8" fmla="*/ 60 w 71"/>
              <a:gd name="T9" fmla="*/ 21 h 98"/>
              <a:gd name="T10" fmla="*/ 31 w 71"/>
              <a:gd name="T11" fmla="*/ 33 h 98"/>
              <a:gd name="T12" fmla="*/ 31 w 71"/>
              <a:gd name="T13" fmla="*/ 36 h 98"/>
              <a:gd name="T14" fmla="*/ 28 w 71"/>
              <a:gd name="T15" fmla="*/ 34 h 98"/>
              <a:gd name="T16" fmla="*/ 4 w 71"/>
              <a:gd name="T17" fmla="*/ 33 h 98"/>
              <a:gd name="T18" fmla="*/ 4 w 71"/>
              <a:gd name="T19" fmla="*/ 78 h 98"/>
              <a:gd name="T20" fmla="*/ 10 w 71"/>
              <a:gd name="T21" fmla="*/ 83 h 98"/>
              <a:gd name="T22" fmla="*/ 1 w 71"/>
              <a:gd name="T23" fmla="*/ 80 h 98"/>
              <a:gd name="T24" fmla="*/ 2 w 71"/>
              <a:gd name="T25" fmla="*/ 55 h 98"/>
              <a:gd name="T26" fmla="*/ 3 w 71"/>
              <a:gd name="T27" fmla="*/ 36 h 98"/>
              <a:gd name="T28" fmla="*/ 2 w 71"/>
              <a:gd name="T29" fmla="*/ 31 h 98"/>
              <a:gd name="T30" fmla="*/ 25 w 71"/>
              <a:gd name="T31" fmla="*/ 32 h 98"/>
              <a:gd name="T32" fmla="*/ 24 w 71"/>
              <a:gd name="T33" fmla="*/ 28 h 98"/>
              <a:gd name="T34" fmla="*/ 11 w 71"/>
              <a:gd name="T35" fmla="*/ 23 h 98"/>
              <a:gd name="T36" fmla="*/ 10 w 71"/>
              <a:gd name="T37" fmla="*/ 14 h 98"/>
              <a:gd name="T38" fmla="*/ 8 w 71"/>
              <a:gd name="T39" fmla="*/ 15 h 98"/>
              <a:gd name="T40" fmla="*/ 3 w 71"/>
              <a:gd name="T41" fmla="*/ 12 h 98"/>
              <a:gd name="T42" fmla="*/ 14 w 71"/>
              <a:gd name="T43" fmla="*/ 0 h 98"/>
              <a:gd name="T44" fmla="*/ 17 w 71"/>
              <a:gd name="T45" fmla="*/ 8 h 98"/>
              <a:gd name="T46" fmla="*/ 21 w 71"/>
              <a:gd name="T47" fmla="*/ 13 h 98"/>
              <a:gd name="T48" fmla="*/ 28 w 71"/>
              <a:gd name="T49" fmla="*/ 24 h 98"/>
              <a:gd name="T50" fmla="*/ 30 w 71"/>
              <a:gd name="T51" fmla="*/ 30 h 98"/>
              <a:gd name="T52" fmla="*/ 63 w 71"/>
              <a:gd name="T53" fmla="*/ 18 h 98"/>
              <a:gd name="T54" fmla="*/ 62 w 71"/>
              <a:gd name="T55" fmla="*/ 27 h 98"/>
              <a:gd name="T56" fmla="*/ 70 w 71"/>
              <a:gd name="T57" fmla="*/ 28 h 98"/>
              <a:gd name="T58" fmla="*/ 66 w 71"/>
              <a:gd name="T59" fmla="*/ 53 h 98"/>
              <a:gd name="T60" fmla="*/ 69 w 71"/>
              <a:gd name="T61" fmla="*/ 89 h 98"/>
              <a:gd name="T62" fmla="*/ 70 w 71"/>
              <a:gd name="T63" fmla="*/ 98 h 98"/>
              <a:gd name="T64" fmla="*/ 41 w 71"/>
              <a:gd name="T65" fmla="*/ 94 h 98"/>
              <a:gd name="T66" fmla="*/ 41 w 71"/>
              <a:gd name="T67" fmla="*/ 93 h 98"/>
              <a:gd name="T68" fmla="*/ 40 w 71"/>
              <a:gd name="T69" fmla="*/ 94 h 98"/>
              <a:gd name="T70" fmla="*/ 14 w 71"/>
              <a:gd name="T71" fmla="*/ 95 h 98"/>
              <a:gd name="T72" fmla="*/ 10 w 71"/>
              <a:gd name="T73" fmla="*/ 83 h 98"/>
              <a:gd name="T74" fmla="*/ 7 w 71"/>
              <a:gd name="T75" fmla="*/ 13 h 98"/>
              <a:gd name="T76" fmla="*/ 7 w 71"/>
              <a:gd name="T77" fmla="*/ 13 h 98"/>
              <a:gd name="T78" fmla="*/ 17 w 71"/>
              <a:gd name="T79" fmla="*/ 4 h 98"/>
              <a:gd name="T80" fmla="*/ 5 w 71"/>
              <a:gd name="T81" fmla="*/ 12 h 98"/>
              <a:gd name="T82" fmla="*/ 7 w 71"/>
              <a:gd name="T83" fmla="*/ 13 h 98"/>
              <a:gd name="T84" fmla="*/ 13 w 71"/>
              <a:gd name="T85" fmla="*/ 13 h 98"/>
              <a:gd name="T86" fmla="*/ 21 w 71"/>
              <a:gd name="T87" fmla="*/ 16 h 98"/>
              <a:gd name="T88" fmla="*/ 13 w 71"/>
              <a:gd name="T89" fmla="*/ 13 h 98"/>
              <a:gd name="T90" fmla="*/ 22 w 71"/>
              <a:gd name="T91" fmla="*/ 15 h 98"/>
              <a:gd name="T92" fmla="*/ 23 w 71"/>
              <a:gd name="T93" fmla="*/ 17 h 98"/>
              <a:gd name="T94" fmla="*/ 17 w 71"/>
              <a:gd name="T95" fmla="*/ 22 h 98"/>
              <a:gd name="T96" fmla="*/ 14 w 71"/>
              <a:gd name="T97" fmla="*/ 20 h 98"/>
              <a:gd name="T98" fmla="*/ 16 w 71"/>
              <a:gd name="T99" fmla="*/ 27 h 98"/>
              <a:gd name="T100" fmla="*/ 22 w 71"/>
              <a:gd name="T101" fmla="*/ 15 h 98"/>
              <a:gd name="T102" fmla="*/ 16 w 71"/>
              <a:gd name="T103" fmla="*/ 87 h 98"/>
              <a:gd name="T104" fmla="*/ 16 w 71"/>
              <a:gd name="T105" fmla="*/ 87 h 98"/>
              <a:gd name="T106" fmla="*/ 67 w 71"/>
              <a:gd name="T107" fmla="*/ 91 h 98"/>
              <a:gd name="T108" fmla="*/ 67 w 71"/>
              <a:gd name="T109" fmla="*/ 89 h 98"/>
              <a:gd name="T110" fmla="*/ 67 w 71"/>
              <a:gd name="T111" fmla="*/ 91 h 98"/>
              <a:gd name="T112" fmla="*/ 37 w 71"/>
              <a:gd name="T113" fmla="*/ 93 h 98"/>
              <a:gd name="T114" fmla="*/ 37 w 71"/>
              <a:gd name="T115" fmla="*/ 93 h 98"/>
              <a:gd name="T116" fmla="*/ 56 w 71"/>
              <a:gd name="T117" fmla="*/ 93 h 98"/>
              <a:gd name="T118" fmla="*/ 55 w 71"/>
              <a:gd name="T119" fmla="*/ 93 h 98"/>
              <a:gd name="T120" fmla="*/ 56 w 71"/>
              <a:gd name="T121"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98">
                <a:moveTo>
                  <a:pt x="10" y="83"/>
                </a:moveTo>
                <a:cubicBezTo>
                  <a:pt x="14" y="83"/>
                  <a:pt x="17" y="85"/>
                  <a:pt x="22" y="85"/>
                </a:cubicBezTo>
                <a:cubicBezTo>
                  <a:pt x="27" y="86"/>
                  <a:pt x="31" y="85"/>
                  <a:pt x="36" y="84"/>
                </a:cubicBezTo>
                <a:cubicBezTo>
                  <a:pt x="43" y="84"/>
                  <a:pt x="50" y="84"/>
                  <a:pt x="56" y="82"/>
                </a:cubicBezTo>
                <a:cubicBezTo>
                  <a:pt x="67" y="67"/>
                  <a:pt x="59" y="41"/>
                  <a:pt x="60" y="21"/>
                </a:cubicBezTo>
                <a:cubicBezTo>
                  <a:pt x="51" y="25"/>
                  <a:pt x="43" y="31"/>
                  <a:pt x="31" y="33"/>
                </a:cubicBezTo>
                <a:cubicBezTo>
                  <a:pt x="30" y="33"/>
                  <a:pt x="32" y="35"/>
                  <a:pt x="31" y="36"/>
                </a:cubicBezTo>
                <a:cubicBezTo>
                  <a:pt x="29" y="37"/>
                  <a:pt x="29" y="34"/>
                  <a:pt x="28" y="34"/>
                </a:cubicBezTo>
                <a:cubicBezTo>
                  <a:pt x="21" y="35"/>
                  <a:pt x="10" y="36"/>
                  <a:pt x="4" y="33"/>
                </a:cubicBezTo>
                <a:cubicBezTo>
                  <a:pt x="0" y="48"/>
                  <a:pt x="7" y="63"/>
                  <a:pt x="4" y="78"/>
                </a:cubicBezTo>
                <a:cubicBezTo>
                  <a:pt x="6" y="80"/>
                  <a:pt x="8" y="82"/>
                  <a:pt x="10" y="83"/>
                </a:cubicBezTo>
                <a:cubicBezTo>
                  <a:pt x="6" y="84"/>
                  <a:pt x="4" y="81"/>
                  <a:pt x="1" y="80"/>
                </a:cubicBezTo>
                <a:cubicBezTo>
                  <a:pt x="5" y="73"/>
                  <a:pt x="3" y="64"/>
                  <a:pt x="2" y="55"/>
                </a:cubicBezTo>
                <a:cubicBezTo>
                  <a:pt x="1" y="48"/>
                  <a:pt x="3" y="42"/>
                  <a:pt x="3" y="36"/>
                </a:cubicBezTo>
                <a:cubicBezTo>
                  <a:pt x="3" y="34"/>
                  <a:pt x="1" y="32"/>
                  <a:pt x="2" y="31"/>
                </a:cubicBezTo>
                <a:cubicBezTo>
                  <a:pt x="8" y="33"/>
                  <a:pt x="17" y="34"/>
                  <a:pt x="25" y="32"/>
                </a:cubicBezTo>
                <a:cubicBezTo>
                  <a:pt x="26" y="30"/>
                  <a:pt x="24" y="29"/>
                  <a:pt x="24" y="28"/>
                </a:cubicBezTo>
                <a:cubicBezTo>
                  <a:pt x="18" y="31"/>
                  <a:pt x="11" y="29"/>
                  <a:pt x="11" y="23"/>
                </a:cubicBezTo>
                <a:cubicBezTo>
                  <a:pt x="11" y="19"/>
                  <a:pt x="14" y="16"/>
                  <a:pt x="10" y="14"/>
                </a:cubicBezTo>
                <a:cubicBezTo>
                  <a:pt x="9" y="14"/>
                  <a:pt x="8" y="15"/>
                  <a:pt x="8" y="15"/>
                </a:cubicBezTo>
                <a:cubicBezTo>
                  <a:pt x="7" y="15"/>
                  <a:pt x="5" y="13"/>
                  <a:pt x="3" y="12"/>
                </a:cubicBezTo>
                <a:cubicBezTo>
                  <a:pt x="4" y="5"/>
                  <a:pt x="9" y="3"/>
                  <a:pt x="14" y="0"/>
                </a:cubicBezTo>
                <a:cubicBezTo>
                  <a:pt x="18" y="1"/>
                  <a:pt x="20" y="5"/>
                  <a:pt x="17" y="8"/>
                </a:cubicBezTo>
                <a:cubicBezTo>
                  <a:pt x="18" y="10"/>
                  <a:pt x="20" y="12"/>
                  <a:pt x="21" y="13"/>
                </a:cubicBezTo>
                <a:cubicBezTo>
                  <a:pt x="30" y="10"/>
                  <a:pt x="33" y="20"/>
                  <a:pt x="28" y="24"/>
                </a:cubicBezTo>
                <a:cubicBezTo>
                  <a:pt x="28" y="27"/>
                  <a:pt x="30" y="28"/>
                  <a:pt x="30" y="30"/>
                </a:cubicBezTo>
                <a:cubicBezTo>
                  <a:pt x="44" y="30"/>
                  <a:pt x="51" y="21"/>
                  <a:pt x="63" y="18"/>
                </a:cubicBezTo>
                <a:cubicBezTo>
                  <a:pt x="64" y="21"/>
                  <a:pt x="62" y="24"/>
                  <a:pt x="62" y="27"/>
                </a:cubicBezTo>
                <a:cubicBezTo>
                  <a:pt x="64" y="28"/>
                  <a:pt x="67" y="28"/>
                  <a:pt x="70" y="28"/>
                </a:cubicBezTo>
                <a:cubicBezTo>
                  <a:pt x="69" y="36"/>
                  <a:pt x="65" y="44"/>
                  <a:pt x="66" y="53"/>
                </a:cubicBezTo>
                <a:cubicBezTo>
                  <a:pt x="67" y="65"/>
                  <a:pt x="68" y="77"/>
                  <a:pt x="69" y="89"/>
                </a:cubicBezTo>
                <a:cubicBezTo>
                  <a:pt x="70" y="92"/>
                  <a:pt x="71" y="95"/>
                  <a:pt x="70" y="98"/>
                </a:cubicBezTo>
                <a:cubicBezTo>
                  <a:pt x="62" y="95"/>
                  <a:pt x="53" y="94"/>
                  <a:pt x="41" y="94"/>
                </a:cubicBezTo>
                <a:cubicBezTo>
                  <a:pt x="40" y="94"/>
                  <a:pt x="42" y="93"/>
                  <a:pt x="41" y="93"/>
                </a:cubicBezTo>
                <a:cubicBezTo>
                  <a:pt x="39" y="93"/>
                  <a:pt x="41" y="94"/>
                  <a:pt x="40" y="94"/>
                </a:cubicBezTo>
                <a:cubicBezTo>
                  <a:pt x="31" y="95"/>
                  <a:pt x="24" y="95"/>
                  <a:pt x="14" y="95"/>
                </a:cubicBezTo>
                <a:cubicBezTo>
                  <a:pt x="11" y="92"/>
                  <a:pt x="15" y="84"/>
                  <a:pt x="10" y="83"/>
                </a:cubicBezTo>
                <a:close/>
                <a:moveTo>
                  <a:pt x="7" y="13"/>
                </a:moveTo>
                <a:cubicBezTo>
                  <a:pt x="7" y="14"/>
                  <a:pt x="7" y="13"/>
                  <a:pt x="7" y="13"/>
                </a:cubicBezTo>
                <a:cubicBezTo>
                  <a:pt x="10" y="10"/>
                  <a:pt x="18" y="11"/>
                  <a:pt x="17" y="4"/>
                </a:cubicBezTo>
                <a:cubicBezTo>
                  <a:pt x="11" y="1"/>
                  <a:pt x="5" y="7"/>
                  <a:pt x="5" y="12"/>
                </a:cubicBezTo>
                <a:cubicBezTo>
                  <a:pt x="5" y="13"/>
                  <a:pt x="6" y="13"/>
                  <a:pt x="7" y="13"/>
                </a:cubicBezTo>
                <a:close/>
                <a:moveTo>
                  <a:pt x="13" y="13"/>
                </a:moveTo>
                <a:cubicBezTo>
                  <a:pt x="12" y="16"/>
                  <a:pt x="19" y="21"/>
                  <a:pt x="21" y="16"/>
                </a:cubicBezTo>
                <a:cubicBezTo>
                  <a:pt x="20" y="14"/>
                  <a:pt x="13" y="7"/>
                  <a:pt x="13" y="13"/>
                </a:cubicBezTo>
                <a:close/>
                <a:moveTo>
                  <a:pt x="22" y="15"/>
                </a:moveTo>
                <a:cubicBezTo>
                  <a:pt x="22" y="15"/>
                  <a:pt x="24" y="16"/>
                  <a:pt x="23" y="17"/>
                </a:cubicBezTo>
                <a:cubicBezTo>
                  <a:pt x="22" y="19"/>
                  <a:pt x="19" y="20"/>
                  <a:pt x="17" y="22"/>
                </a:cubicBezTo>
                <a:cubicBezTo>
                  <a:pt x="15" y="22"/>
                  <a:pt x="16" y="20"/>
                  <a:pt x="14" y="20"/>
                </a:cubicBezTo>
                <a:cubicBezTo>
                  <a:pt x="12" y="22"/>
                  <a:pt x="14" y="26"/>
                  <a:pt x="16" y="27"/>
                </a:cubicBezTo>
                <a:cubicBezTo>
                  <a:pt x="25" y="29"/>
                  <a:pt x="35" y="14"/>
                  <a:pt x="22" y="15"/>
                </a:cubicBezTo>
                <a:close/>
                <a:moveTo>
                  <a:pt x="16" y="87"/>
                </a:moveTo>
                <a:cubicBezTo>
                  <a:pt x="17" y="87"/>
                  <a:pt x="16" y="86"/>
                  <a:pt x="16" y="87"/>
                </a:cubicBezTo>
                <a:close/>
                <a:moveTo>
                  <a:pt x="67" y="91"/>
                </a:moveTo>
                <a:cubicBezTo>
                  <a:pt x="67" y="90"/>
                  <a:pt x="68" y="89"/>
                  <a:pt x="67" y="89"/>
                </a:cubicBezTo>
                <a:cubicBezTo>
                  <a:pt x="67" y="90"/>
                  <a:pt x="67" y="91"/>
                  <a:pt x="67" y="91"/>
                </a:cubicBezTo>
                <a:close/>
                <a:moveTo>
                  <a:pt x="37" y="93"/>
                </a:moveTo>
                <a:cubicBezTo>
                  <a:pt x="36" y="92"/>
                  <a:pt x="36" y="95"/>
                  <a:pt x="37" y="93"/>
                </a:cubicBezTo>
                <a:close/>
                <a:moveTo>
                  <a:pt x="56" y="93"/>
                </a:moveTo>
                <a:cubicBezTo>
                  <a:pt x="55" y="93"/>
                  <a:pt x="55" y="93"/>
                  <a:pt x="55" y="93"/>
                </a:cubicBezTo>
                <a:cubicBezTo>
                  <a:pt x="55" y="93"/>
                  <a:pt x="56" y="93"/>
                  <a:pt x="56" y="93"/>
                </a:cubicBezTo>
                <a:close/>
              </a:path>
            </a:pathLst>
          </a:custGeom>
          <a:solidFill>
            <a:srgbClr val="253A5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3" name="Rectangle 222">
            <a:extLst>
              <a:ext uri="{FF2B5EF4-FFF2-40B4-BE49-F238E27FC236}">
                <a16:creationId xmlns:a16="http://schemas.microsoft.com/office/drawing/2014/main" id="{5160EB55-1128-44FE-8E83-AE5D460C8574}"/>
              </a:ext>
            </a:extLst>
          </p:cNvPr>
          <p:cNvSpPr/>
          <p:nvPr/>
        </p:nvSpPr>
        <p:spPr>
          <a:xfrm>
            <a:off x="8172712" y="619519"/>
            <a:ext cx="3780000" cy="1181390"/>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1295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Systemer etter 01.01.23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Unit4 ERP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Søknadsmodulen (muligens)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SAP (timeføring prosjekt)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Bevisst (økonomi)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570150" marR="0" lvl="1"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1728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2" name="TextBox 211">
            <a:extLst>
              <a:ext uri="{FF2B5EF4-FFF2-40B4-BE49-F238E27FC236}">
                <a16:creationId xmlns:a16="http://schemas.microsoft.com/office/drawing/2014/main" id="{0246D392-E73B-4843-9565-02554130AB00}"/>
              </a:ext>
            </a:extLst>
          </p:cNvPr>
          <p:cNvSpPr txBox="1"/>
          <p:nvPr/>
        </p:nvSpPr>
        <p:spPr>
          <a:xfrm>
            <a:off x="151212" y="2804128"/>
            <a:ext cx="37560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Mulige BOTT-roller og prosesser etter 01.01.23</a:t>
            </a:r>
            <a:endParaRPr kumimoji="0" lang="nb-NO"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5" name="Arrow: Pentagon 204">
            <a:extLst>
              <a:ext uri="{FF2B5EF4-FFF2-40B4-BE49-F238E27FC236}">
                <a16:creationId xmlns:a16="http://schemas.microsoft.com/office/drawing/2014/main" id="{B3D29656-3842-418D-8C2E-946A41E00497}"/>
              </a:ext>
            </a:extLst>
          </p:cNvPr>
          <p:cNvSpPr/>
          <p:nvPr/>
        </p:nvSpPr>
        <p:spPr>
          <a:xfrm>
            <a:off x="280198" y="3336702"/>
            <a:ext cx="1273956" cy="656911"/>
          </a:xfrm>
          <a:prstGeom prst="homePlate">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Poppins" panose="00000500000000000000" pitchFamily="50" charset="0"/>
              </a:rPr>
              <a:t>Prosjektidé til prosjekt-avslutning</a:t>
            </a:r>
          </a:p>
        </p:txBody>
      </p:sp>
      <p:sp>
        <p:nvSpPr>
          <p:cNvPr id="206" name="Arrow: Pentagon 205">
            <a:extLst>
              <a:ext uri="{FF2B5EF4-FFF2-40B4-BE49-F238E27FC236}">
                <a16:creationId xmlns:a16="http://schemas.microsoft.com/office/drawing/2014/main" id="{8F2960C7-88A6-49B2-BB0F-E941251CCFD6}"/>
              </a:ext>
            </a:extLst>
          </p:cNvPr>
          <p:cNvSpPr/>
          <p:nvPr/>
        </p:nvSpPr>
        <p:spPr>
          <a:xfrm>
            <a:off x="273585" y="4356949"/>
            <a:ext cx="1273956" cy="656911"/>
          </a:xfrm>
          <a:prstGeom prst="homePlate">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Poppins" panose="00000500000000000000" pitchFamily="50" charset="0"/>
              </a:rPr>
              <a:t>Behov til betaling</a:t>
            </a:r>
          </a:p>
        </p:txBody>
      </p:sp>
      <p:sp>
        <p:nvSpPr>
          <p:cNvPr id="208" name="Arrow: Pentagon 207">
            <a:extLst>
              <a:ext uri="{FF2B5EF4-FFF2-40B4-BE49-F238E27FC236}">
                <a16:creationId xmlns:a16="http://schemas.microsoft.com/office/drawing/2014/main" id="{E94D0324-C7E9-435C-8526-5FDF4EC57326}"/>
              </a:ext>
            </a:extLst>
          </p:cNvPr>
          <p:cNvSpPr/>
          <p:nvPr/>
        </p:nvSpPr>
        <p:spPr>
          <a:xfrm>
            <a:off x="278507" y="5388364"/>
            <a:ext cx="1273956" cy="656911"/>
          </a:xfrm>
          <a:prstGeom prst="homePlate">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Poppins" panose="00000500000000000000" pitchFamily="50" charset="0"/>
              </a:rPr>
              <a:t>Fordring til innbetaling</a:t>
            </a:r>
          </a:p>
        </p:txBody>
      </p:sp>
      <p:grpSp>
        <p:nvGrpSpPr>
          <p:cNvPr id="220" name="Group 219">
            <a:extLst>
              <a:ext uri="{FF2B5EF4-FFF2-40B4-BE49-F238E27FC236}">
                <a16:creationId xmlns:a16="http://schemas.microsoft.com/office/drawing/2014/main" id="{E32DF703-BB2B-44BA-9F46-9384802DFDAB}"/>
              </a:ext>
            </a:extLst>
          </p:cNvPr>
          <p:cNvGrpSpPr/>
          <p:nvPr/>
        </p:nvGrpSpPr>
        <p:grpSpPr>
          <a:xfrm flipV="1">
            <a:off x="1147127" y="1104141"/>
            <a:ext cx="2914289" cy="45719"/>
            <a:chOff x="814388" y="4745038"/>
            <a:chExt cx="7493000" cy="112713"/>
          </a:xfrm>
          <a:solidFill>
            <a:schemeClr val="bg1"/>
          </a:solidFill>
        </p:grpSpPr>
        <p:sp>
          <p:nvSpPr>
            <p:cNvPr id="221" name="Freeform 12">
              <a:extLst>
                <a:ext uri="{FF2B5EF4-FFF2-40B4-BE49-F238E27FC236}">
                  <a16:creationId xmlns:a16="http://schemas.microsoft.com/office/drawing/2014/main" id="{E6CB075B-E35F-43D8-8151-3A58FECA5952}"/>
                </a:ext>
              </a:extLst>
            </p:cNvPr>
            <p:cNvSpPr>
              <a:spLocks/>
            </p:cNvSpPr>
            <p:nvPr/>
          </p:nvSpPr>
          <p:spPr bwMode="auto">
            <a:xfrm>
              <a:off x="8285163" y="4813301"/>
              <a:ext cx="22225" cy="11113"/>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1" y="0"/>
                  </a:cubicBezTo>
                  <a:cubicBezTo>
                    <a:pt x="0"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Freeform 13">
              <a:extLst>
                <a:ext uri="{FF2B5EF4-FFF2-40B4-BE49-F238E27FC236}">
                  <a16:creationId xmlns:a16="http://schemas.microsoft.com/office/drawing/2014/main" id="{79337003-7398-4FAB-80C4-F989A622040E}"/>
                </a:ext>
              </a:extLst>
            </p:cNvPr>
            <p:cNvSpPr>
              <a:spLocks/>
            </p:cNvSpPr>
            <p:nvPr/>
          </p:nvSpPr>
          <p:spPr bwMode="auto">
            <a:xfrm>
              <a:off x="8205788" y="4802188"/>
              <a:ext cx="79375" cy="22225"/>
            </a:xfrm>
            <a:custGeom>
              <a:avLst/>
              <a:gdLst>
                <a:gd name="T0" fmla="*/ 2 w 7"/>
                <a:gd name="T1" fmla="*/ 0 h 2"/>
                <a:gd name="T2" fmla="*/ 0 w 7"/>
                <a:gd name="T3" fmla="*/ 2 h 2"/>
                <a:gd name="T4" fmla="*/ 3 w 7"/>
                <a:gd name="T5" fmla="*/ 0 h 2"/>
                <a:gd name="T6" fmla="*/ 5 w 7"/>
                <a:gd name="T7" fmla="*/ 1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1" y="0"/>
                    <a:pt x="0" y="1"/>
                    <a:pt x="0" y="2"/>
                  </a:cubicBezTo>
                  <a:cubicBezTo>
                    <a:pt x="2" y="1"/>
                    <a:pt x="2" y="1"/>
                    <a:pt x="3" y="0"/>
                  </a:cubicBezTo>
                  <a:cubicBezTo>
                    <a:pt x="4" y="0"/>
                    <a:pt x="5" y="1"/>
                    <a:pt x="5" y="1"/>
                  </a:cubicBezTo>
                  <a:cubicBezTo>
                    <a:pt x="5" y="1"/>
                    <a:pt x="6" y="1"/>
                    <a:pt x="7" y="1"/>
                  </a:cubicBezTo>
                  <a:cubicBezTo>
                    <a:pt x="5" y="0"/>
                    <a:pt x="4"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Freeform 14">
              <a:extLst>
                <a:ext uri="{FF2B5EF4-FFF2-40B4-BE49-F238E27FC236}">
                  <a16:creationId xmlns:a16="http://schemas.microsoft.com/office/drawing/2014/main" id="{9E57F9C7-BB97-4B0A-8CAF-7CCE687D274E}"/>
                </a:ext>
              </a:extLst>
            </p:cNvPr>
            <p:cNvSpPr>
              <a:spLocks/>
            </p:cNvSpPr>
            <p:nvPr/>
          </p:nvSpPr>
          <p:spPr bwMode="auto">
            <a:xfrm>
              <a:off x="7169150" y="4778376"/>
              <a:ext cx="11113" cy="1111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Freeform 15">
              <a:extLst>
                <a:ext uri="{FF2B5EF4-FFF2-40B4-BE49-F238E27FC236}">
                  <a16:creationId xmlns:a16="http://schemas.microsoft.com/office/drawing/2014/main" id="{BD410D98-262A-44BD-B55F-C9152BB55407}"/>
                </a:ext>
              </a:extLst>
            </p:cNvPr>
            <p:cNvSpPr>
              <a:spLocks/>
            </p:cNvSpPr>
            <p:nvPr/>
          </p:nvSpPr>
          <p:spPr bwMode="auto">
            <a:xfrm>
              <a:off x="6515100"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9" name="Freeform 16">
              <a:extLst>
                <a:ext uri="{FF2B5EF4-FFF2-40B4-BE49-F238E27FC236}">
                  <a16:creationId xmlns:a16="http://schemas.microsoft.com/office/drawing/2014/main" id="{03E9740D-7AFA-4E60-9304-F1E473D4A4D3}"/>
                </a:ext>
              </a:extLst>
            </p:cNvPr>
            <p:cNvSpPr>
              <a:spLocks/>
            </p:cNvSpPr>
            <p:nvPr/>
          </p:nvSpPr>
          <p:spPr bwMode="auto">
            <a:xfrm>
              <a:off x="6402388"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0" name="Freeform 17">
              <a:extLst>
                <a:ext uri="{FF2B5EF4-FFF2-40B4-BE49-F238E27FC236}">
                  <a16:creationId xmlns:a16="http://schemas.microsoft.com/office/drawing/2014/main" id="{D038B893-5ED3-4979-9C1B-332E15A7203C}"/>
                </a:ext>
              </a:extLst>
            </p:cNvPr>
            <p:cNvSpPr>
              <a:spLocks/>
            </p:cNvSpPr>
            <p:nvPr/>
          </p:nvSpPr>
          <p:spPr bwMode="auto">
            <a:xfrm>
              <a:off x="7146925" y="4778376"/>
              <a:ext cx="2222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1" name="Freeform 18">
              <a:extLst>
                <a:ext uri="{FF2B5EF4-FFF2-40B4-BE49-F238E27FC236}">
                  <a16:creationId xmlns:a16="http://schemas.microsoft.com/office/drawing/2014/main" id="{4678F797-7B0C-46F9-B2FD-6C17D8C33339}"/>
                </a:ext>
              </a:extLst>
            </p:cNvPr>
            <p:cNvSpPr>
              <a:spLocks/>
            </p:cNvSpPr>
            <p:nvPr/>
          </p:nvSpPr>
          <p:spPr bwMode="auto">
            <a:xfrm>
              <a:off x="8081963" y="4824413"/>
              <a:ext cx="1111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2" name="Freeform 19">
              <a:extLst>
                <a:ext uri="{FF2B5EF4-FFF2-40B4-BE49-F238E27FC236}">
                  <a16:creationId xmlns:a16="http://schemas.microsoft.com/office/drawing/2014/main" id="{3B163707-BFE3-4DA0-9F12-6BB98FE88145}"/>
                </a:ext>
              </a:extLst>
            </p:cNvPr>
            <p:cNvSpPr>
              <a:spLocks/>
            </p:cNvSpPr>
            <p:nvPr/>
          </p:nvSpPr>
          <p:spPr bwMode="auto">
            <a:xfrm>
              <a:off x="7462838" y="4767263"/>
              <a:ext cx="11113" cy="11113"/>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0" name="Freeform 20">
              <a:extLst>
                <a:ext uri="{FF2B5EF4-FFF2-40B4-BE49-F238E27FC236}">
                  <a16:creationId xmlns:a16="http://schemas.microsoft.com/office/drawing/2014/main" id="{5EE37D9D-D2CA-434E-B8B9-143FB9A939B4}"/>
                </a:ext>
              </a:extLst>
            </p:cNvPr>
            <p:cNvSpPr>
              <a:spLocks/>
            </p:cNvSpPr>
            <p:nvPr/>
          </p:nvSpPr>
          <p:spPr bwMode="auto">
            <a:xfrm>
              <a:off x="7675563" y="4778376"/>
              <a:ext cx="12700" cy="1111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2" name="Freeform 21">
              <a:extLst>
                <a:ext uri="{FF2B5EF4-FFF2-40B4-BE49-F238E27FC236}">
                  <a16:creationId xmlns:a16="http://schemas.microsoft.com/office/drawing/2014/main" id="{BAB0477E-F718-4C89-B40F-8E687FCA0DED}"/>
                </a:ext>
              </a:extLst>
            </p:cNvPr>
            <p:cNvSpPr>
              <a:spLocks/>
            </p:cNvSpPr>
            <p:nvPr/>
          </p:nvSpPr>
          <p:spPr bwMode="auto">
            <a:xfrm>
              <a:off x="8037513" y="4789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3" name="Freeform 22">
              <a:extLst>
                <a:ext uri="{FF2B5EF4-FFF2-40B4-BE49-F238E27FC236}">
                  <a16:creationId xmlns:a16="http://schemas.microsoft.com/office/drawing/2014/main" id="{3E0C28DC-FDB2-46C5-B969-9027BBB12B58}"/>
                </a:ext>
              </a:extLst>
            </p:cNvPr>
            <p:cNvSpPr>
              <a:spLocks/>
            </p:cNvSpPr>
            <p:nvPr/>
          </p:nvSpPr>
          <p:spPr bwMode="auto">
            <a:xfrm>
              <a:off x="7292975" y="4767263"/>
              <a:ext cx="11113"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5" name="Freeform 23">
              <a:extLst>
                <a:ext uri="{FF2B5EF4-FFF2-40B4-BE49-F238E27FC236}">
                  <a16:creationId xmlns:a16="http://schemas.microsoft.com/office/drawing/2014/main" id="{CEFC8446-8F8F-43E6-B1D4-576085D0326D}"/>
                </a:ext>
              </a:extLst>
            </p:cNvPr>
            <p:cNvSpPr>
              <a:spLocks/>
            </p:cNvSpPr>
            <p:nvPr/>
          </p:nvSpPr>
          <p:spPr bwMode="auto">
            <a:xfrm>
              <a:off x="108426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6" name="Freeform 24">
              <a:extLst>
                <a:ext uri="{FF2B5EF4-FFF2-40B4-BE49-F238E27FC236}">
                  <a16:creationId xmlns:a16="http://schemas.microsoft.com/office/drawing/2014/main" id="{9DCEF495-6647-4F8B-99B2-7DD285B0B311}"/>
                </a:ext>
              </a:extLst>
            </p:cNvPr>
            <p:cNvSpPr>
              <a:spLocks/>
            </p:cNvSpPr>
            <p:nvPr/>
          </p:nvSpPr>
          <p:spPr bwMode="auto">
            <a:xfrm>
              <a:off x="825500" y="4789488"/>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7" name="Freeform 25">
              <a:extLst>
                <a:ext uri="{FF2B5EF4-FFF2-40B4-BE49-F238E27FC236}">
                  <a16:creationId xmlns:a16="http://schemas.microsoft.com/office/drawing/2014/main" id="{6D7B00B0-1017-450D-8A82-B04BC732B11A}"/>
                </a:ext>
              </a:extLst>
            </p:cNvPr>
            <p:cNvSpPr>
              <a:spLocks/>
            </p:cNvSpPr>
            <p:nvPr/>
          </p:nvSpPr>
          <p:spPr bwMode="auto">
            <a:xfrm>
              <a:off x="6200775" y="4756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8" name="Freeform 26">
              <a:extLst>
                <a:ext uri="{FF2B5EF4-FFF2-40B4-BE49-F238E27FC236}">
                  <a16:creationId xmlns:a16="http://schemas.microsoft.com/office/drawing/2014/main" id="{A37FB4AE-6C71-49A8-AD60-FEB1F562533B}"/>
                </a:ext>
              </a:extLst>
            </p:cNvPr>
            <p:cNvSpPr>
              <a:spLocks/>
            </p:cNvSpPr>
            <p:nvPr/>
          </p:nvSpPr>
          <p:spPr bwMode="auto">
            <a:xfrm>
              <a:off x="4273550" y="4767263"/>
              <a:ext cx="66675" cy="11113"/>
            </a:xfrm>
            <a:custGeom>
              <a:avLst/>
              <a:gdLst>
                <a:gd name="T0" fmla="*/ 3 w 6"/>
                <a:gd name="T1" fmla="*/ 0 h 1"/>
                <a:gd name="T2" fmla="*/ 3 w 6"/>
                <a:gd name="T3" fmla="*/ 1 h 1"/>
                <a:gd name="T4" fmla="*/ 3 w 6"/>
                <a:gd name="T5" fmla="*/ 0 h 1"/>
              </a:gdLst>
              <a:ahLst/>
              <a:cxnLst>
                <a:cxn ang="0">
                  <a:pos x="T0" y="T1"/>
                </a:cxn>
                <a:cxn ang="0">
                  <a:pos x="T2" y="T3"/>
                </a:cxn>
                <a:cxn ang="0">
                  <a:pos x="T4" y="T5"/>
                </a:cxn>
              </a:cxnLst>
              <a:rect l="0" t="0" r="r" b="b"/>
              <a:pathLst>
                <a:path w="6" h="1">
                  <a:moveTo>
                    <a:pt x="3" y="0"/>
                  </a:moveTo>
                  <a:cubicBezTo>
                    <a:pt x="5" y="0"/>
                    <a:pt x="0" y="0"/>
                    <a:pt x="3" y="1"/>
                  </a:cubicBezTo>
                  <a:cubicBezTo>
                    <a:pt x="3" y="1"/>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9" name="Freeform 27">
              <a:extLst>
                <a:ext uri="{FF2B5EF4-FFF2-40B4-BE49-F238E27FC236}">
                  <a16:creationId xmlns:a16="http://schemas.microsoft.com/office/drawing/2014/main" id="{3BEDAA0D-78A6-47B4-87DA-88856CC4DD8A}"/>
                </a:ext>
              </a:extLst>
            </p:cNvPr>
            <p:cNvSpPr>
              <a:spLocks/>
            </p:cNvSpPr>
            <p:nvPr/>
          </p:nvSpPr>
          <p:spPr bwMode="auto">
            <a:xfrm>
              <a:off x="8070850"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0" name="Freeform 28">
              <a:extLst>
                <a:ext uri="{FF2B5EF4-FFF2-40B4-BE49-F238E27FC236}">
                  <a16:creationId xmlns:a16="http://schemas.microsoft.com/office/drawing/2014/main" id="{BDEFF951-9E9E-4F21-B720-DBD89C26B5C1}"/>
                </a:ext>
              </a:extLst>
            </p:cNvPr>
            <p:cNvSpPr>
              <a:spLocks/>
            </p:cNvSpPr>
            <p:nvPr/>
          </p:nvSpPr>
          <p:spPr bwMode="auto">
            <a:xfrm>
              <a:off x="4306888" y="4778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1" name="Freeform 29">
              <a:extLst>
                <a:ext uri="{FF2B5EF4-FFF2-40B4-BE49-F238E27FC236}">
                  <a16:creationId xmlns:a16="http://schemas.microsoft.com/office/drawing/2014/main" id="{E4A9F09F-C0FB-4AB1-A34C-66F576DBF6F9}"/>
                </a:ext>
              </a:extLst>
            </p:cNvPr>
            <p:cNvSpPr>
              <a:spLocks/>
            </p:cNvSpPr>
            <p:nvPr/>
          </p:nvSpPr>
          <p:spPr bwMode="auto">
            <a:xfrm>
              <a:off x="5727700" y="475615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2" name="Freeform 30">
              <a:extLst>
                <a:ext uri="{FF2B5EF4-FFF2-40B4-BE49-F238E27FC236}">
                  <a16:creationId xmlns:a16="http://schemas.microsoft.com/office/drawing/2014/main" id="{3939911D-C06E-49BF-AB75-1D7DCC8F3501}"/>
                </a:ext>
              </a:extLst>
            </p:cNvPr>
            <p:cNvSpPr>
              <a:spLocks/>
            </p:cNvSpPr>
            <p:nvPr/>
          </p:nvSpPr>
          <p:spPr bwMode="auto">
            <a:xfrm>
              <a:off x="6064250" y="4767263"/>
              <a:ext cx="12700"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3" name="Freeform 31">
              <a:extLst>
                <a:ext uri="{FF2B5EF4-FFF2-40B4-BE49-F238E27FC236}">
                  <a16:creationId xmlns:a16="http://schemas.microsoft.com/office/drawing/2014/main" id="{DC7C2A5C-1FC8-4BBC-A44C-7065E9D33B3B}"/>
                </a:ext>
              </a:extLst>
            </p:cNvPr>
            <p:cNvSpPr>
              <a:spLocks/>
            </p:cNvSpPr>
            <p:nvPr/>
          </p:nvSpPr>
          <p:spPr bwMode="auto">
            <a:xfrm>
              <a:off x="5524500" y="4767263"/>
              <a:ext cx="11113"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1"/>
                    <a:pt x="0" y="1"/>
                    <a:pt x="0"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4" name="Freeform 32">
              <a:extLst>
                <a:ext uri="{FF2B5EF4-FFF2-40B4-BE49-F238E27FC236}">
                  <a16:creationId xmlns:a16="http://schemas.microsoft.com/office/drawing/2014/main" id="{6FE1DE7A-7E10-4617-A8B5-4C914B2B9CF7}"/>
                </a:ext>
              </a:extLst>
            </p:cNvPr>
            <p:cNvSpPr>
              <a:spLocks/>
            </p:cNvSpPr>
            <p:nvPr/>
          </p:nvSpPr>
          <p:spPr bwMode="auto">
            <a:xfrm>
              <a:off x="5354638"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5" name="Freeform 33">
              <a:extLst>
                <a:ext uri="{FF2B5EF4-FFF2-40B4-BE49-F238E27FC236}">
                  <a16:creationId xmlns:a16="http://schemas.microsoft.com/office/drawing/2014/main" id="{B625D74B-22A3-49B0-9C2F-81347D2450AF}"/>
                </a:ext>
              </a:extLst>
            </p:cNvPr>
            <p:cNvSpPr>
              <a:spLocks/>
            </p:cNvSpPr>
            <p:nvPr/>
          </p:nvSpPr>
          <p:spPr bwMode="auto">
            <a:xfrm>
              <a:off x="1625600" y="4824413"/>
              <a:ext cx="33338" cy="11113"/>
            </a:xfrm>
            <a:custGeom>
              <a:avLst/>
              <a:gdLst>
                <a:gd name="T0" fmla="*/ 3 w 3"/>
                <a:gd name="T1" fmla="*/ 1 h 1"/>
                <a:gd name="T2" fmla="*/ 3 w 3"/>
                <a:gd name="T3" fmla="*/ 0 h 1"/>
                <a:gd name="T4" fmla="*/ 3 w 3"/>
                <a:gd name="T5" fmla="*/ 1 h 1"/>
              </a:gdLst>
              <a:ahLst/>
              <a:cxnLst>
                <a:cxn ang="0">
                  <a:pos x="T0" y="T1"/>
                </a:cxn>
                <a:cxn ang="0">
                  <a:pos x="T2" y="T3"/>
                </a:cxn>
                <a:cxn ang="0">
                  <a:pos x="T4" y="T5"/>
                </a:cxn>
              </a:cxnLst>
              <a:rect l="0" t="0" r="r" b="b"/>
              <a:pathLst>
                <a:path w="3" h="1">
                  <a:moveTo>
                    <a:pt x="3" y="1"/>
                  </a:moveTo>
                  <a:cubicBezTo>
                    <a:pt x="3" y="1"/>
                    <a:pt x="3" y="0"/>
                    <a:pt x="3" y="0"/>
                  </a:cubicBezTo>
                  <a:cubicBezTo>
                    <a:pt x="3" y="1"/>
                    <a:pt x="0"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6" name="Freeform 34">
              <a:extLst>
                <a:ext uri="{FF2B5EF4-FFF2-40B4-BE49-F238E27FC236}">
                  <a16:creationId xmlns:a16="http://schemas.microsoft.com/office/drawing/2014/main" id="{61391665-F860-4C60-9A9F-4C4D6B15ACC0}"/>
                </a:ext>
              </a:extLst>
            </p:cNvPr>
            <p:cNvSpPr>
              <a:spLocks/>
            </p:cNvSpPr>
            <p:nvPr/>
          </p:nvSpPr>
          <p:spPr bwMode="auto">
            <a:xfrm>
              <a:off x="8081963" y="4824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7" name="Freeform 35">
              <a:extLst>
                <a:ext uri="{FF2B5EF4-FFF2-40B4-BE49-F238E27FC236}">
                  <a16:creationId xmlns:a16="http://schemas.microsoft.com/office/drawing/2014/main" id="{ECD10460-6F88-43B7-A218-ECDF4AE2F6E4}"/>
                </a:ext>
              </a:extLst>
            </p:cNvPr>
            <p:cNvSpPr>
              <a:spLocks/>
            </p:cNvSpPr>
            <p:nvPr/>
          </p:nvSpPr>
          <p:spPr bwMode="auto">
            <a:xfrm>
              <a:off x="5502275" y="4835526"/>
              <a:ext cx="333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8" name="Freeform 36">
              <a:extLst>
                <a:ext uri="{FF2B5EF4-FFF2-40B4-BE49-F238E27FC236}">
                  <a16:creationId xmlns:a16="http://schemas.microsoft.com/office/drawing/2014/main" id="{51793603-4EFB-4707-B921-2C69C5374259}"/>
                </a:ext>
              </a:extLst>
            </p:cNvPr>
            <p:cNvSpPr>
              <a:spLocks/>
            </p:cNvSpPr>
            <p:nvPr/>
          </p:nvSpPr>
          <p:spPr bwMode="auto">
            <a:xfrm>
              <a:off x="3022600" y="4835526"/>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9" name="Freeform 37">
              <a:extLst>
                <a:ext uri="{FF2B5EF4-FFF2-40B4-BE49-F238E27FC236}">
                  <a16:creationId xmlns:a16="http://schemas.microsoft.com/office/drawing/2014/main" id="{6FD77EB1-AA6C-4A8C-92C8-E8CCE83D8EDA}"/>
                </a:ext>
              </a:extLst>
            </p:cNvPr>
            <p:cNvSpPr>
              <a:spLocks/>
            </p:cNvSpPr>
            <p:nvPr/>
          </p:nvSpPr>
          <p:spPr bwMode="auto">
            <a:xfrm>
              <a:off x="5389563" y="4835526"/>
              <a:ext cx="2222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1"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0" name="Freeform 38">
              <a:extLst>
                <a:ext uri="{FF2B5EF4-FFF2-40B4-BE49-F238E27FC236}">
                  <a16:creationId xmlns:a16="http://schemas.microsoft.com/office/drawing/2014/main" id="{93148246-5DA1-4FA2-9EC6-1DD1483BC4AD}"/>
                </a:ext>
              </a:extLst>
            </p:cNvPr>
            <p:cNvSpPr>
              <a:spLocks/>
            </p:cNvSpPr>
            <p:nvPr/>
          </p:nvSpPr>
          <p:spPr bwMode="auto">
            <a:xfrm>
              <a:off x="1658938"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1" name="Freeform 39">
              <a:extLst>
                <a:ext uri="{FF2B5EF4-FFF2-40B4-BE49-F238E27FC236}">
                  <a16:creationId xmlns:a16="http://schemas.microsoft.com/office/drawing/2014/main" id="{75D8B2D7-2F50-49B8-AD3C-59AFE257D1AE}"/>
                </a:ext>
              </a:extLst>
            </p:cNvPr>
            <p:cNvSpPr>
              <a:spLocks noEditPoints="1"/>
            </p:cNvSpPr>
            <p:nvPr/>
          </p:nvSpPr>
          <p:spPr bwMode="auto">
            <a:xfrm>
              <a:off x="814388" y="4745038"/>
              <a:ext cx="7380288" cy="112713"/>
            </a:xfrm>
            <a:custGeom>
              <a:avLst/>
              <a:gdLst>
                <a:gd name="T0" fmla="*/ 75 w 655"/>
                <a:gd name="T1" fmla="*/ 7 h 10"/>
                <a:gd name="T2" fmla="*/ 80 w 655"/>
                <a:gd name="T3" fmla="*/ 7 h 10"/>
                <a:gd name="T4" fmla="*/ 97 w 655"/>
                <a:gd name="T5" fmla="*/ 8 h 10"/>
                <a:gd name="T6" fmla="*/ 133 w 655"/>
                <a:gd name="T7" fmla="*/ 8 h 10"/>
                <a:gd name="T8" fmla="*/ 156 w 655"/>
                <a:gd name="T9" fmla="*/ 7 h 10"/>
                <a:gd name="T10" fmla="*/ 193 w 655"/>
                <a:gd name="T11" fmla="*/ 7 h 10"/>
                <a:gd name="T12" fmla="*/ 208 w 655"/>
                <a:gd name="T13" fmla="*/ 8 h 10"/>
                <a:gd name="T14" fmla="*/ 229 w 655"/>
                <a:gd name="T15" fmla="*/ 7 h 10"/>
                <a:gd name="T16" fmla="*/ 250 w 655"/>
                <a:gd name="T17" fmla="*/ 7 h 10"/>
                <a:gd name="T18" fmla="*/ 274 w 655"/>
                <a:gd name="T19" fmla="*/ 7 h 10"/>
                <a:gd name="T20" fmla="*/ 326 w 655"/>
                <a:gd name="T21" fmla="*/ 8 h 10"/>
                <a:gd name="T22" fmla="*/ 385 w 655"/>
                <a:gd name="T23" fmla="*/ 8 h 10"/>
                <a:gd name="T24" fmla="*/ 412 w 655"/>
                <a:gd name="T25" fmla="*/ 7 h 10"/>
                <a:gd name="T26" fmla="*/ 456 w 655"/>
                <a:gd name="T27" fmla="*/ 7 h 10"/>
                <a:gd name="T28" fmla="*/ 474 w 655"/>
                <a:gd name="T29" fmla="*/ 8 h 10"/>
                <a:gd name="T30" fmla="*/ 496 w 655"/>
                <a:gd name="T31" fmla="*/ 6 h 10"/>
                <a:gd name="T32" fmla="*/ 505 w 655"/>
                <a:gd name="T33" fmla="*/ 6 h 10"/>
                <a:gd name="T34" fmla="*/ 521 w 655"/>
                <a:gd name="T35" fmla="*/ 6 h 10"/>
                <a:gd name="T36" fmla="*/ 547 w 655"/>
                <a:gd name="T37" fmla="*/ 6 h 10"/>
                <a:gd name="T38" fmla="*/ 569 w 655"/>
                <a:gd name="T39" fmla="*/ 6 h 10"/>
                <a:gd name="T40" fmla="*/ 593 w 655"/>
                <a:gd name="T41" fmla="*/ 6 h 10"/>
                <a:gd name="T42" fmla="*/ 604 w 655"/>
                <a:gd name="T43" fmla="*/ 6 h 10"/>
                <a:gd name="T44" fmla="*/ 620 w 655"/>
                <a:gd name="T45" fmla="*/ 7 h 10"/>
                <a:gd name="T46" fmla="*/ 645 w 655"/>
                <a:gd name="T47" fmla="*/ 6 h 10"/>
                <a:gd name="T48" fmla="*/ 654 w 655"/>
                <a:gd name="T49" fmla="*/ 6 h 10"/>
                <a:gd name="T50" fmla="*/ 641 w 655"/>
                <a:gd name="T51" fmla="*/ 4 h 10"/>
                <a:gd name="T52" fmla="*/ 628 w 655"/>
                <a:gd name="T53" fmla="*/ 3 h 10"/>
                <a:gd name="T54" fmla="*/ 615 w 655"/>
                <a:gd name="T55" fmla="*/ 3 h 10"/>
                <a:gd name="T56" fmla="*/ 590 w 655"/>
                <a:gd name="T57" fmla="*/ 3 h 10"/>
                <a:gd name="T58" fmla="*/ 580 w 655"/>
                <a:gd name="T59" fmla="*/ 4 h 10"/>
                <a:gd name="T60" fmla="*/ 570 w 655"/>
                <a:gd name="T61" fmla="*/ 3 h 10"/>
                <a:gd name="T62" fmla="*/ 552 w 655"/>
                <a:gd name="T63" fmla="*/ 4 h 10"/>
                <a:gd name="T64" fmla="*/ 532 w 655"/>
                <a:gd name="T65" fmla="*/ 2 h 10"/>
                <a:gd name="T66" fmla="*/ 509 w 655"/>
                <a:gd name="T67" fmla="*/ 3 h 10"/>
                <a:gd name="T68" fmla="*/ 504 w 655"/>
                <a:gd name="T69" fmla="*/ 2 h 10"/>
                <a:gd name="T70" fmla="*/ 485 w 655"/>
                <a:gd name="T71" fmla="*/ 1 h 10"/>
                <a:gd name="T72" fmla="*/ 477 w 655"/>
                <a:gd name="T73" fmla="*/ 1 h 10"/>
                <a:gd name="T74" fmla="*/ 465 w 655"/>
                <a:gd name="T75" fmla="*/ 3 h 10"/>
                <a:gd name="T76" fmla="*/ 453 w 655"/>
                <a:gd name="T77" fmla="*/ 3 h 10"/>
                <a:gd name="T78" fmla="*/ 437 w 655"/>
                <a:gd name="T79" fmla="*/ 3 h 10"/>
                <a:gd name="T80" fmla="*/ 418 w 655"/>
                <a:gd name="T81" fmla="*/ 3 h 10"/>
                <a:gd name="T82" fmla="*/ 390 w 655"/>
                <a:gd name="T83" fmla="*/ 4 h 10"/>
                <a:gd name="T84" fmla="*/ 369 w 655"/>
                <a:gd name="T85" fmla="*/ 3 h 10"/>
                <a:gd name="T86" fmla="*/ 355 w 655"/>
                <a:gd name="T87" fmla="*/ 4 h 10"/>
                <a:gd name="T88" fmla="*/ 339 w 655"/>
                <a:gd name="T89" fmla="*/ 4 h 10"/>
                <a:gd name="T90" fmla="*/ 304 w 655"/>
                <a:gd name="T91" fmla="*/ 0 h 10"/>
                <a:gd name="T92" fmla="*/ 272 w 655"/>
                <a:gd name="T93" fmla="*/ 2 h 10"/>
                <a:gd name="T94" fmla="*/ 249 w 655"/>
                <a:gd name="T95" fmla="*/ 1 h 10"/>
                <a:gd name="T96" fmla="*/ 207 w 655"/>
                <a:gd name="T97" fmla="*/ 1 h 10"/>
                <a:gd name="T98" fmla="*/ 172 w 655"/>
                <a:gd name="T99" fmla="*/ 3 h 10"/>
                <a:gd name="T100" fmla="*/ 141 w 655"/>
                <a:gd name="T101" fmla="*/ 3 h 10"/>
                <a:gd name="T102" fmla="*/ 128 w 655"/>
                <a:gd name="T103" fmla="*/ 3 h 10"/>
                <a:gd name="T104" fmla="*/ 116 w 655"/>
                <a:gd name="T105" fmla="*/ 2 h 10"/>
                <a:gd name="T106" fmla="*/ 110 w 655"/>
                <a:gd name="T107" fmla="*/ 2 h 10"/>
                <a:gd name="T108" fmla="*/ 92 w 655"/>
                <a:gd name="T109" fmla="*/ 2 h 10"/>
                <a:gd name="T110" fmla="*/ 34 w 655"/>
                <a:gd name="T111" fmla="*/ 4 h 10"/>
                <a:gd name="T112" fmla="*/ 14 w 655"/>
                <a:gd name="T113" fmla="*/ 3 h 10"/>
                <a:gd name="T114" fmla="*/ 7 w 655"/>
                <a:gd name="T115" fmla="*/ 7 h 10"/>
                <a:gd name="T116" fmla="*/ 14 w 655"/>
                <a:gd name="T117" fmla="*/ 7 h 10"/>
                <a:gd name="T118" fmla="*/ 41 w 655"/>
                <a:gd name="T119" fmla="*/ 7 h 10"/>
                <a:gd name="T120" fmla="*/ 55 w 655"/>
                <a:gd name="T121" fmla="*/ 7 h 10"/>
                <a:gd name="T122" fmla="*/ 122 w 655"/>
                <a:gd name="T123" fmla="*/ 7 h 10"/>
                <a:gd name="T124" fmla="*/ 111 w 655"/>
                <a:gd name="T1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10">
                  <a:moveTo>
                    <a:pt x="57" y="9"/>
                  </a:moveTo>
                  <a:cubicBezTo>
                    <a:pt x="60" y="9"/>
                    <a:pt x="58" y="8"/>
                    <a:pt x="59" y="7"/>
                  </a:cubicBezTo>
                  <a:cubicBezTo>
                    <a:pt x="62" y="7"/>
                    <a:pt x="60" y="8"/>
                    <a:pt x="61" y="9"/>
                  </a:cubicBezTo>
                  <a:cubicBezTo>
                    <a:pt x="63" y="8"/>
                    <a:pt x="65" y="7"/>
                    <a:pt x="66" y="8"/>
                  </a:cubicBezTo>
                  <a:cubicBezTo>
                    <a:pt x="66" y="8"/>
                    <a:pt x="66" y="8"/>
                    <a:pt x="66" y="8"/>
                  </a:cubicBezTo>
                  <a:cubicBezTo>
                    <a:pt x="68" y="7"/>
                    <a:pt x="72" y="8"/>
                    <a:pt x="74" y="7"/>
                  </a:cubicBezTo>
                  <a:cubicBezTo>
                    <a:pt x="75" y="7"/>
                    <a:pt x="75" y="7"/>
                    <a:pt x="75" y="7"/>
                  </a:cubicBezTo>
                  <a:cubicBezTo>
                    <a:pt x="74" y="7"/>
                    <a:pt x="74" y="6"/>
                    <a:pt x="74" y="6"/>
                  </a:cubicBezTo>
                  <a:cubicBezTo>
                    <a:pt x="75" y="6"/>
                    <a:pt x="76" y="5"/>
                    <a:pt x="77" y="6"/>
                  </a:cubicBezTo>
                  <a:cubicBezTo>
                    <a:pt x="76" y="6"/>
                    <a:pt x="76" y="6"/>
                    <a:pt x="76" y="6"/>
                  </a:cubicBezTo>
                  <a:cubicBezTo>
                    <a:pt x="77" y="6"/>
                    <a:pt x="77" y="6"/>
                    <a:pt x="77" y="6"/>
                  </a:cubicBezTo>
                  <a:cubicBezTo>
                    <a:pt x="78" y="7"/>
                    <a:pt x="75" y="6"/>
                    <a:pt x="75" y="7"/>
                  </a:cubicBezTo>
                  <a:cubicBezTo>
                    <a:pt x="78" y="7"/>
                    <a:pt x="80" y="6"/>
                    <a:pt x="82" y="6"/>
                  </a:cubicBezTo>
                  <a:cubicBezTo>
                    <a:pt x="83" y="7"/>
                    <a:pt x="78" y="7"/>
                    <a:pt x="80" y="7"/>
                  </a:cubicBezTo>
                  <a:cubicBezTo>
                    <a:pt x="78" y="7"/>
                    <a:pt x="78" y="7"/>
                    <a:pt x="78" y="7"/>
                  </a:cubicBezTo>
                  <a:cubicBezTo>
                    <a:pt x="80" y="8"/>
                    <a:pt x="76" y="7"/>
                    <a:pt x="78" y="8"/>
                  </a:cubicBezTo>
                  <a:cubicBezTo>
                    <a:pt x="82" y="9"/>
                    <a:pt x="82" y="8"/>
                    <a:pt x="86" y="8"/>
                  </a:cubicBezTo>
                  <a:cubicBezTo>
                    <a:pt x="86" y="8"/>
                    <a:pt x="85" y="7"/>
                    <a:pt x="86" y="7"/>
                  </a:cubicBezTo>
                  <a:cubicBezTo>
                    <a:pt x="91" y="6"/>
                    <a:pt x="90" y="9"/>
                    <a:pt x="94" y="8"/>
                  </a:cubicBezTo>
                  <a:cubicBezTo>
                    <a:pt x="95" y="7"/>
                    <a:pt x="95" y="6"/>
                    <a:pt x="98" y="7"/>
                  </a:cubicBezTo>
                  <a:cubicBezTo>
                    <a:pt x="97" y="8"/>
                    <a:pt x="97" y="8"/>
                    <a:pt x="97" y="8"/>
                  </a:cubicBezTo>
                  <a:cubicBezTo>
                    <a:pt x="101" y="8"/>
                    <a:pt x="99" y="6"/>
                    <a:pt x="103" y="7"/>
                  </a:cubicBezTo>
                  <a:cubicBezTo>
                    <a:pt x="102" y="8"/>
                    <a:pt x="100" y="7"/>
                    <a:pt x="101" y="8"/>
                  </a:cubicBezTo>
                  <a:cubicBezTo>
                    <a:pt x="103" y="8"/>
                    <a:pt x="102" y="7"/>
                    <a:pt x="104" y="7"/>
                  </a:cubicBezTo>
                  <a:cubicBezTo>
                    <a:pt x="105" y="8"/>
                    <a:pt x="105" y="8"/>
                    <a:pt x="105" y="8"/>
                  </a:cubicBezTo>
                  <a:cubicBezTo>
                    <a:pt x="108" y="8"/>
                    <a:pt x="113" y="7"/>
                    <a:pt x="117" y="7"/>
                  </a:cubicBezTo>
                  <a:cubicBezTo>
                    <a:pt x="116" y="7"/>
                    <a:pt x="116" y="7"/>
                    <a:pt x="117" y="8"/>
                  </a:cubicBezTo>
                  <a:cubicBezTo>
                    <a:pt x="122" y="7"/>
                    <a:pt x="128" y="8"/>
                    <a:pt x="133" y="8"/>
                  </a:cubicBezTo>
                  <a:cubicBezTo>
                    <a:pt x="135" y="8"/>
                    <a:pt x="135" y="8"/>
                    <a:pt x="135" y="8"/>
                  </a:cubicBezTo>
                  <a:cubicBezTo>
                    <a:pt x="135" y="8"/>
                    <a:pt x="136" y="8"/>
                    <a:pt x="135" y="8"/>
                  </a:cubicBezTo>
                  <a:cubicBezTo>
                    <a:pt x="137" y="8"/>
                    <a:pt x="135" y="8"/>
                    <a:pt x="136" y="7"/>
                  </a:cubicBezTo>
                  <a:cubicBezTo>
                    <a:pt x="138" y="7"/>
                    <a:pt x="138" y="8"/>
                    <a:pt x="137" y="8"/>
                  </a:cubicBezTo>
                  <a:cubicBezTo>
                    <a:pt x="141" y="7"/>
                    <a:pt x="147" y="7"/>
                    <a:pt x="151" y="7"/>
                  </a:cubicBezTo>
                  <a:cubicBezTo>
                    <a:pt x="150" y="8"/>
                    <a:pt x="150" y="8"/>
                    <a:pt x="150" y="8"/>
                  </a:cubicBezTo>
                  <a:cubicBezTo>
                    <a:pt x="153" y="8"/>
                    <a:pt x="153" y="6"/>
                    <a:pt x="156" y="7"/>
                  </a:cubicBezTo>
                  <a:cubicBezTo>
                    <a:pt x="155" y="7"/>
                    <a:pt x="155" y="7"/>
                    <a:pt x="155" y="7"/>
                  </a:cubicBezTo>
                  <a:cubicBezTo>
                    <a:pt x="162" y="7"/>
                    <a:pt x="169" y="7"/>
                    <a:pt x="173" y="8"/>
                  </a:cubicBezTo>
                  <a:cubicBezTo>
                    <a:pt x="174" y="7"/>
                    <a:pt x="179" y="8"/>
                    <a:pt x="180" y="7"/>
                  </a:cubicBezTo>
                  <a:cubicBezTo>
                    <a:pt x="183" y="7"/>
                    <a:pt x="182" y="8"/>
                    <a:pt x="187" y="8"/>
                  </a:cubicBezTo>
                  <a:cubicBezTo>
                    <a:pt x="189" y="8"/>
                    <a:pt x="189" y="7"/>
                    <a:pt x="191" y="7"/>
                  </a:cubicBezTo>
                  <a:cubicBezTo>
                    <a:pt x="191" y="8"/>
                    <a:pt x="191" y="8"/>
                    <a:pt x="191" y="8"/>
                  </a:cubicBezTo>
                  <a:cubicBezTo>
                    <a:pt x="193" y="7"/>
                    <a:pt x="193" y="7"/>
                    <a:pt x="193" y="7"/>
                  </a:cubicBezTo>
                  <a:cubicBezTo>
                    <a:pt x="194" y="8"/>
                    <a:pt x="194" y="8"/>
                    <a:pt x="194" y="8"/>
                  </a:cubicBezTo>
                  <a:cubicBezTo>
                    <a:pt x="196" y="8"/>
                    <a:pt x="196" y="8"/>
                    <a:pt x="196" y="8"/>
                  </a:cubicBezTo>
                  <a:cubicBezTo>
                    <a:pt x="195" y="8"/>
                    <a:pt x="195" y="7"/>
                    <a:pt x="195" y="7"/>
                  </a:cubicBezTo>
                  <a:cubicBezTo>
                    <a:pt x="197" y="7"/>
                    <a:pt x="201" y="8"/>
                    <a:pt x="201" y="8"/>
                  </a:cubicBezTo>
                  <a:cubicBezTo>
                    <a:pt x="207" y="8"/>
                    <a:pt x="207" y="8"/>
                    <a:pt x="207" y="8"/>
                  </a:cubicBezTo>
                  <a:cubicBezTo>
                    <a:pt x="206" y="8"/>
                    <a:pt x="205" y="8"/>
                    <a:pt x="205" y="8"/>
                  </a:cubicBezTo>
                  <a:cubicBezTo>
                    <a:pt x="208" y="7"/>
                    <a:pt x="205" y="9"/>
                    <a:pt x="208" y="8"/>
                  </a:cubicBezTo>
                  <a:cubicBezTo>
                    <a:pt x="208" y="8"/>
                    <a:pt x="208" y="8"/>
                    <a:pt x="208" y="8"/>
                  </a:cubicBezTo>
                  <a:cubicBezTo>
                    <a:pt x="210" y="8"/>
                    <a:pt x="213" y="8"/>
                    <a:pt x="215" y="8"/>
                  </a:cubicBezTo>
                  <a:cubicBezTo>
                    <a:pt x="215" y="8"/>
                    <a:pt x="215" y="8"/>
                    <a:pt x="215" y="8"/>
                  </a:cubicBezTo>
                  <a:cubicBezTo>
                    <a:pt x="219" y="9"/>
                    <a:pt x="224" y="8"/>
                    <a:pt x="228" y="8"/>
                  </a:cubicBezTo>
                  <a:cubicBezTo>
                    <a:pt x="227" y="8"/>
                    <a:pt x="227" y="7"/>
                    <a:pt x="229" y="7"/>
                  </a:cubicBezTo>
                  <a:cubicBezTo>
                    <a:pt x="229" y="8"/>
                    <a:pt x="229" y="8"/>
                    <a:pt x="229" y="8"/>
                  </a:cubicBezTo>
                  <a:cubicBezTo>
                    <a:pt x="230" y="7"/>
                    <a:pt x="228" y="7"/>
                    <a:pt x="229" y="7"/>
                  </a:cubicBezTo>
                  <a:cubicBezTo>
                    <a:pt x="231" y="7"/>
                    <a:pt x="231" y="8"/>
                    <a:pt x="230" y="8"/>
                  </a:cubicBezTo>
                  <a:cubicBezTo>
                    <a:pt x="232" y="8"/>
                    <a:pt x="232" y="8"/>
                    <a:pt x="232" y="8"/>
                  </a:cubicBezTo>
                  <a:cubicBezTo>
                    <a:pt x="232" y="8"/>
                    <a:pt x="231" y="8"/>
                    <a:pt x="231" y="8"/>
                  </a:cubicBezTo>
                  <a:cubicBezTo>
                    <a:pt x="232" y="8"/>
                    <a:pt x="235" y="9"/>
                    <a:pt x="236" y="8"/>
                  </a:cubicBezTo>
                  <a:cubicBezTo>
                    <a:pt x="236" y="9"/>
                    <a:pt x="236" y="9"/>
                    <a:pt x="236" y="9"/>
                  </a:cubicBezTo>
                  <a:cubicBezTo>
                    <a:pt x="241" y="9"/>
                    <a:pt x="243" y="8"/>
                    <a:pt x="247" y="8"/>
                  </a:cubicBezTo>
                  <a:cubicBezTo>
                    <a:pt x="247" y="8"/>
                    <a:pt x="249" y="8"/>
                    <a:pt x="250" y="7"/>
                  </a:cubicBezTo>
                  <a:cubicBezTo>
                    <a:pt x="253" y="7"/>
                    <a:pt x="256" y="8"/>
                    <a:pt x="259" y="8"/>
                  </a:cubicBezTo>
                  <a:cubicBezTo>
                    <a:pt x="262" y="8"/>
                    <a:pt x="260" y="7"/>
                    <a:pt x="261" y="7"/>
                  </a:cubicBezTo>
                  <a:cubicBezTo>
                    <a:pt x="261" y="7"/>
                    <a:pt x="265" y="7"/>
                    <a:pt x="263" y="8"/>
                  </a:cubicBezTo>
                  <a:cubicBezTo>
                    <a:pt x="267" y="8"/>
                    <a:pt x="268" y="8"/>
                    <a:pt x="274" y="7"/>
                  </a:cubicBezTo>
                  <a:cubicBezTo>
                    <a:pt x="273" y="7"/>
                    <a:pt x="272" y="7"/>
                    <a:pt x="273" y="7"/>
                  </a:cubicBezTo>
                  <a:cubicBezTo>
                    <a:pt x="274" y="6"/>
                    <a:pt x="275" y="7"/>
                    <a:pt x="275" y="7"/>
                  </a:cubicBezTo>
                  <a:cubicBezTo>
                    <a:pt x="274" y="7"/>
                    <a:pt x="274" y="7"/>
                    <a:pt x="274" y="7"/>
                  </a:cubicBezTo>
                  <a:cubicBezTo>
                    <a:pt x="280" y="6"/>
                    <a:pt x="288" y="9"/>
                    <a:pt x="293" y="8"/>
                  </a:cubicBezTo>
                  <a:cubicBezTo>
                    <a:pt x="292" y="8"/>
                    <a:pt x="292" y="8"/>
                    <a:pt x="292" y="8"/>
                  </a:cubicBezTo>
                  <a:cubicBezTo>
                    <a:pt x="297" y="7"/>
                    <a:pt x="297" y="7"/>
                    <a:pt x="297" y="7"/>
                  </a:cubicBezTo>
                  <a:cubicBezTo>
                    <a:pt x="299" y="7"/>
                    <a:pt x="296" y="8"/>
                    <a:pt x="297" y="8"/>
                  </a:cubicBezTo>
                  <a:cubicBezTo>
                    <a:pt x="303" y="7"/>
                    <a:pt x="306" y="8"/>
                    <a:pt x="310" y="8"/>
                  </a:cubicBezTo>
                  <a:cubicBezTo>
                    <a:pt x="313" y="10"/>
                    <a:pt x="322" y="7"/>
                    <a:pt x="326" y="9"/>
                  </a:cubicBezTo>
                  <a:cubicBezTo>
                    <a:pt x="326" y="8"/>
                    <a:pt x="326" y="8"/>
                    <a:pt x="326" y="8"/>
                  </a:cubicBezTo>
                  <a:cubicBezTo>
                    <a:pt x="327" y="8"/>
                    <a:pt x="327" y="8"/>
                    <a:pt x="328" y="9"/>
                  </a:cubicBezTo>
                  <a:cubicBezTo>
                    <a:pt x="328" y="8"/>
                    <a:pt x="327" y="8"/>
                    <a:pt x="328" y="8"/>
                  </a:cubicBezTo>
                  <a:cubicBezTo>
                    <a:pt x="338" y="7"/>
                    <a:pt x="348" y="9"/>
                    <a:pt x="358" y="9"/>
                  </a:cubicBezTo>
                  <a:cubicBezTo>
                    <a:pt x="362" y="9"/>
                    <a:pt x="360" y="7"/>
                    <a:pt x="365" y="8"/>
                  </a:cubicBezTo>
                  <a:cubicBezTo>
                    <a:pt x="364" y="9"/>
                    <a:pt x="364" y="9"/>
                    <a:pt x="364" y="9"/>
                  </a:cubicBezTo>
                  <a:cubicBezTo>
                    <a:pt x="371" y="8"/>
                    <a:pt x="379" y="9"/>
                    <a:pt x="386" y="8"/>
                  </a:cubicBezTo>
                  <a:cubicBezTo>
                    <a:pt x="386" y="8"/>
                    <a:pt x="386" y="8"/>
                    <a:pt x="385" y="8"/>
                  </a:cubicBezTo>
                  <a:cubicBezTo>
                    <a:pt x="386" y="9"/>
                    <a:pt x="390" y="8"/>
                    <a:pt x="391" y="8"/>
                  </a:cubicBezTo>
                  <a:cubicBezTo>
                    <a:pt x="392" y="8"/>
                    <a:pt x="391" y="8"/>
                    <a:pt x="391" y="8"/>
                  </a:cubicBezTo>
                  <a:cubicBezTo>
                    <a:pt x="393" y="9"/>
                    <a:pt x="395" y="8"/>
                    <a:pt x="396" y="8"/>
                  </a:cubicBezTo>
                  <a:cubicBezTo>
                    <a:pt x="396" y="8"/>
                    <a:pt x="396" y="8"/>
                    <a:pt x="395" y="8"/>
                  </a:cubicBezTo>
                  <a:cubicBezTo>
                    <a:pt x="396" y="8"/>
                    <a:pt x="400" y="9"/>
                    <a:pt x="399" y="8"/>
                  </a:cubicBezTo>
                  <a:cubicBezTo>
                    <a:pt x="402" y="8"/>
                    <a:pt x="404" y="8"/>
                    <a:pt x="407" y="8"/>
                  </a:cubicBezTo>
                  <a:cubicBezTo>
                    <a:pt x="408" y="7"/>
                    <a:pt x="411" y="8"/>
                    <a:pt x="412" y="7"/>
                  </a:cubicBezTo>
                  <a:cubicBezTo>
                    <a:pt x="412" y="8"/>
                    <a:pt x="416" y="8"/>
                    <a:pt x="418" y="8"/>
                  </a:cubicBezTo>
                  <a:cubicBezTo>
                    <a:pt x="418" y="8"/>
                    <a:pt x="420" y="8"/>
                    <a:pt x="419" y="8"/>
                  </a:cubicBezTo>
                  <a:cubicBezTo>
                    <a:pt x="421" y="8"/>
                    <a:pt x="423" y="8"/>
                    <a:pt x="422" y="8"/>
                  </a:cubicBezTo>
                  <a:cubicBezTo>
                    <a:pt x="426" y="9"/>
                    <a:pt x="430" y="6"/>
                    <a:pt x="432" y="8"/>
                  </a:cubicBezTo>
                  <a:cubicBezTo>
                    <a:pt x="438" y="8"/>
                    <a:pt x="443" y="7"/>
                    <a:pt x="448" y="7"/>
                  </a:cubicBezTo>
                  <a:cubicBezTo>
                    <a:pt x="448" y="8"/>
                    <a:pt x="443" y="7"/>
                    <a:pt x="443" y="8"/>
                  </a:cubicBezTo>
                  <a:cubicBezTo>
                    <a:pt x="448" y="8"/>
                    <a:pt x="451" y="7"/>
                    <a:pt x="456" y="7"/>
                  </a:cubicBezTo>
                  <a:cubicBezTo>
                    <a:pt x="457" y="7"/>
                    <a:pt x="455" y="8"/>
                    <a:pt x="454" y="8"/>
                  </a:cubicBezTo>
                  <a:cubicBezTo>
                    <a:pt x="459" y="7"/>
                    <a:pt x="464" y="8"/>
                    <a:pt x="468" y="7"/>
                  </a:cubicBezTo>
                  <a:cubicBezTo>
                    <a:pt x="468" y="7"/>
                    <a:pt x="468" y="7"/>
                    <a:pt x="468" y="8"/>
                  </a:cubicBezTo>
                  <a:cubicBezTo>
                    <a:pt x="468" y="8"/>
                    <a:pt x="470" y="8"/>
                    <a:pt x="469" y="7"/>
                  </a:cubicBezTo>
                  <a:cubicBezTo>
                    <a:pt x="469" y="7"/>
                    <a:pt x="469" y="7"/>
                    <a:pt x="469" y="7"/>
                  </a:cubicBezTo>
                  <a:cubicBezTo>
                    <a:pt x="467" y="7"/>
                    <a:pt x="472" y="6"/>
                    <a:pt x="472" y="5"/>
                  </a:cubicBezTo>
                  <a:cubicBezTo>
                    <a:pt x="471" y="7"/>
                    <a:pt x="477" y="6"/>
                    <a:pt x="474" y="8"/>
                  </a:cubicBezTo>
                  <a:cubicBezTo>
                    <a:pt x="475" y="8"/>
                    <a:pt x="476" y="7"/>
                    <a:pt x="475" y="7"/>
                  </a:cubicBezTo>
                  <a:cubicBezTo>
                    <a:pt x="476" y="7"/>
                    <a:pt x="477" y="7"/>
                    <a:pt x="476" y="8"/>
                  </a:cubicBezTo>
                  <a:cubicBezTo>
                    <a:pt x="479" y="7"/>
                    <a:pt x="478" y="7"/>
                    <a:pt x="481" y="7"/>
                  </a:cubicBezTo>
                  <a:cubicBezTo>
                    <a:pt x="481" y="7"/>
                    <a:pt x="480" y="7"/>
                    <a:pt x="480" y="7"/>
                  </a:cubicBezTo>
                  <a:cubicBezTo>
                    <a:pt x="481" y="7"/>
                    <a:pt x="483" y="6"/>
                    <a:pt x="485" y="7"/>
                  </a:cubicBezTo>
                  <a:cubicBezTo>
                    <a:pt x="485" y="7"/>
                    <a:pt x="485" y="7"/>
                    <a:pt x="484" y="7"/>
                  </a:cubicBezTo>
                  <a:cubicBezTo>
                    <a:pt x="489" y="7"/>
                    <a:pt x="491" y="6"/>
                    <a:pt x="496" y="6"/>
                  </a:cubicBezTo>
                  <a:cubicBezTo>
                    <a:pt x="495" y="7"/>
                    <a:pt x="497" y="7"/>
                    <a:pt x="498" y="8"/>
                  </a:cubicBezTo>
                  <a:cubicBezTo>
                    <a:pt x="500" y="7"/>
                    <a:pt x="500" y="7"/>
                    <a:pt x="500" y="7"/>
                  </a:cubicBezTo>
                  <a:cubicBezTo>
                    <a:pt x="499" y="7"/>
                    <a:pt x="499" y="7"/>
                    <a:pt x="499" y="7"/>
                  </a:cubicBezTo>
                  <a:cubicBezTo>
                    <a:pt x="501" y="7"/>
                    <a:pt x="503" y="6"/>
                    <a:pt x="505" y="6"/>
                  </a:cubicBezTo>
                  <a:cubicBezTo>
                    <a:pt x="503" y="7"/>
                    <a:pt x="503" y="7"/>
                    <a:pt x="503" y="7"/>
                  </a:cubicBezTo>
                  <a:cubicBezTo>
                    <a:pt x="507" y="7"/>
                    <a:pt x="507" y="7"/>
                    <a:pt x="507" y="7"/>
                  </a:cubicBezTo>
                  <a:cubicBezTo>
                    <a:pt x="505" y="6"/>
                    <a:pt x="505" y="6"/>
                    <a:pt x="505" y="6"/>
                  </a:cubicBezTo>
                  <a:cubicBezTo>
                    <a:pt x="507" y="6"/>
                    <a:pt x="505" y="5"/>
                    <a:pt x="508" y="5"/>
                  </a:cubicBezTo>
                  <a:cubicBezTo>
                    <a:pt x="507" y="5"/>
                    <a:pt x="510" y="5"/>
                    <a:pt x="511" y="6"/>
                  </a:cubicBezTo>
                  <a:cubicBezTo>
                    <a:pt x="511" y="6"/>
                    <a:pt x="511" y="6"/>
                    <a:pt x="511" y="6"/>
                  </a:cubicBezTo>
                  <a:cubicBezTo>
                    <a:pt x="512" y="5"/>
                    <a:pt x="513" y="5"/>
                    <a:pt x="515" y="5"/>
                  </a:cubicBezTo>
                  <a:cubicBezTo>
                    <a:pt x="515" y="6"/>
                    <a:pt x="514" y="7"/>
                    <a:pt x="515" y="7"/>
                  </a:cubicBezTo>
                  <a:cubicBezTo>
                    <a:pt x="516" y="6"/>
                    <a:pt x="520" y="6"/>
                    <a:pt x="521" y="6"/>
                  </a:cubicBezTo>
                  <a:cubicBezTo>
                    <a:pt x="521" y="6"/>
                    <a:pt x="520" y="6"/>
                    <a:pt x="521" y="6"/>
                  </a:cubicBezTo>
                  <a:cubicBezTo>
                    <a:pt x="522" y="6"/>
                    <a:pt x="522" y="6"/>
                    <a:pt x="522" y="6"/>
                  </a:cubicBezTo>
                  <a:cubicBezTo>
                    <a:pt x="522" y="6"/>
                    <a:pt x="523" y="6"/>
                    <a:pt x="522" y="7"/>
                  </a:cubicBezTo>
                  <a:cubicBezTo>
                    <a:pt x="525" y="7"/>
                    <a:pt x="522" y="5"/>
                    <a:pt x="525" y="6"/>
                  </a:cubicBezTo>
                  <a:cubicBezTo>
                    <a:pt x="525" y="6"/>
                    <a:pt x="525" y="6"/>
                    <a:pt x="524" y="6"/>
                  </a:cubicBezTo>
                  <a:cubicBezTo>
                    <a:pt x="528" y="6"/>
                    <a:pt x="531" y="6"/>
                    <a:pt x="534" y="6"/>
                  </a:cubicBezTo>
                  <a:cubicBezTo>
                    <a:pt x="535" y="7"/>
                    <a:pt x="532" y="6"/>
                    <a:pt x="533" y="7"/>
                  </a:cubicBezTo>
                  <a:cubicBezTo>
                    <a:pt x="537" y="7"/>
                    <a:pt x="542" y="6"/>
                    <a:pt x="547" y="6"/>
                  </a:cubicBezTo>
                  <a:cubicBezTo>
                    <a:pt x="546" y="6"/>
                    <a:pt x="546" y="6"/>
                    <a:pt x="546" y="6"/>
                  </a:cubicBezTo>
                  <a:cubicBezTo>
                    <a:pt x="547" y="5"/>
                    <a:pt x="549" y="7"/>
                    <a:pt x="552" y="6"/>
                  </a:cubicBezTo>
                  <a:cubicBezTo>
                    <a:pt x="551" y="6"/>
                    <a:pt x="551" y="7"/>
                    <a:pt x="551" y="7"/>
                  </a:cubicBezTo>
                  <a:cubicBezTo>
                    <a:pt x="554" y="7"/>
                    <a:pt x="558" y="6"/>
                    <a:pt x="562" y="6"/>
                  </a:cubicBezTo>
                  <a:cubicBezTo>
                    <a:pt x="562" y="6"/>
                    <a:pt x="562" y="6"/>
                    <a:pt x="562" y="6"/>
                  </a:cubicBezTo>
                  <a:cubicBezTo>
                    <a:pt x="563" y="7"/>
                    <a:pt x="566" y="6"/>
                    <a:pt x="568" y="7"/>
                  </a:cubicBezTo>
                  <a:cubicBezTo>
                    <a:pt x="569" y="6"/>
                    <a:pt x="570" y="6"/>
                    <a:pt x="569" y="6"/>
                  </a:cubicBezTo>
                  <a:cubicBezTo>
                    <a:pt x="576" y="8"/>
                    <a:pt x="581" y="5"/>
                    <a:pt x="586" y="6"/>
                  </a:cubicBezTo>
                  <a:cubicBezTo>
                    <a:pt x="586" y="6"/>
                    <a:pt x="585" y="7"/>
                    <a:pt x="585" y="7"/>
                  </a:cubicBezTo>
                  <a:cubicBezTo>
                    <a:pt x="590" y="6"/>
                    <a:pt x="590" y="6"/>
                    <a:pt x="590" y="6"/>
                  </a:cubicBezTo>
                  <a:cubicBezTo>
                    <a:pt x="590" y="6"/>
                    <a:pt x="589" y="6"/>
                    <a:pt x="588" y="5"/>
                  </a:cubicBezTo>
                  <a:cubicBezTo>
                    <a:pt x="589" y="5"/>
                    <a:pt x="590" y="5"/>
                    <a:pt x="592" y="5"/>
                  </a:cubicBezTo>
                  <a:cubicBezTo>
                    <a:pt x="589" y="5"/>
                    <a:pt x="592" y="6"/>
                    <a:pt x="592" y="6"/>
                  </a:cubicBezTo>
                  <a:cubicBezTo>
                    <a:pt x="592" y="6"/>
                    <a:pt x="593" y="6"/>
                    <a:pt x="593" y="6"/>
                  </a:cubicBezTo>
                  <a:cubicBezTo>
                    <a:pt x="595" y="7"/>
                    <a:pt x="593" y="4"/>
                    <a:pt x="596" y="5"/>
                  </a:cubicBezTo>
                  <a:cubicBezTo>
                    <a:pt x="596" y="5"/>
                    <a:pt x="596" y="5"/>
                    <a:pt x="596" y="5"/>
                  </a:cubicBezTo>
                  <a:cubicBezTo>
                    <a:pt x="597" y="5"/>
                    <a:pt x="598" y="5"/>
                    <a:pt x="600" y="5"/>
                  </a:cubicBezTo>
                  <a:cubicBezTo>
                    <a:pt x="600" y="6"/>
                    <a:pt x="598" y="5"/>
                    <a:pt x="598" y="6"/>
                  </a:cubicBezTo>
                  <a:cubicBezTo>
                    <a:pt x="600" y="6"/>
                    <a:pt x="602" y="4"/>
                    <a:pt x="604" y="5"/>
                  </a:cubicBezTo>
                  <a:cubicBezTo>
                    <a:pt x="603" y="5"/>
                    <a:pt x="602" y="5"/>
                    <a:pt x="601" y="6"/>
                  </a:cubicBezTo>
                  <a:cubicBezTo>
                    <a:pt x="603" y="6"/>
                    <a:pt x="603" y="6"/>
                    <a:pt x="604" y="6"/>
                  </a:cubicBezTo>
                  <a:cubicBezTo>
                    <a:pt x="604" y="6"/>
                    <a:pt x="604" y="6"/>
                    <a:pt x="604" y="6"/>
                  </a:cubicBezTo>
                  <a:cubicBezTo>
                    <a:pt x="607" y="7"/>
                    <a:pt x="607" y="7"/>
                    <a:pt x="607" y="7"/>
                  </a:cubicBezTo>
                  <a:cubicBezTo>
                    <a:pt x="607" y="6"/>
                    <a:pt x="607" y="6"/>
                    <a:pt x="607" y="6"/>
                  </a:cubicBezTo>
                  <a:cubicBezTo>
                    <a:pt x="609" y="5"/>
                    <a:pt x="611" y="6"/>
                    <a:pt x="614" y="5"/>
                  </a:cubicBezTo>
                  <a:cubicBezTo>
                    <a:pt x="611" y="6"/>
                    <a:pt x="614" y="6"/>
                    <a:pt x="614" y="6"/>
                  </a:cubicBezTo>
                  <a:cubicBezTo>
                    <a:pt x="615" y="7"/>
                    <a:pt x="616" y="7"/>
                    <a:pt x="615" y="7"/>
                  </a:cubicBezTo>
                  <a:cubicBezTo>
                    <a:pt x="617" y="6"/>
                    <a:pt x="618" y="8"/>
                    <a:pt x="620" y="7"/>
                  </a:cubicBezTo>
                  <a:cubicBezTo>
                    <a:pt x="620" y="7"/>
                    <a:pt x="622" y="7"/>
                    <a:pt x="621" y="7"/>
                  </a:cubicBezTo>
                  <a:cubicBezTo>
                    <a:pt x="623" y="7"/>
                    <a:pt x="621" y="7"/>
                    <a:pt x="621" y="7"/>
                  </a:cubicBezTo>
                  <a:cubicBezTo>
                    <a:pt x="624" y="6"/>
                    <a:pt x="628" y="8"/>
                    <a:pt x="632" y="6"/>
                  </a:cubicBezTo>
                  <a:cubicBezTo>
                    <a:pt x="636" y="6"/>
                    <a:pt x="637" y="5"/>
                    <a:pt x="640" y="5"/>
                  </a:cubicBezTo>
                  <a:cubicBezTo>
                    <a:pt x="641" y="5"/>
                    <a:pt x="639" y="6"/>
                    <a:pt x="639" y="6"/>
                  </a:cubicBezTo>
                  <a:cubicBezTo>
                    <a:pt x="641" y="6"/>
                    <a:pt x="642" y="6"/>
                    <a:pt x="644" y="6"/>
                  </a:cubicBezTo>
                  <a:cubicBezTo>
                    <a:pt x="644" y="6"/>
                    <a:pt x="644" y="6"/>
                    <a:pt x="645" y="6"/>
                  </a:cubicBezTo>
                  <a:cubicBezTo>
                    <a:pt x="646" y="6"/>
                    <a:pt x="646" y="5"/>
                    <a:pt x="647" y="6"/>
                  </a:cubicBezTo>
                  <a:cubicBezTo>
                    <a:pt x="647" y="6"/>
                    <a:pt x="647" y="6"/>
                    <a:pt x="646" y="7"/>
                  </a:cubicBezTo>
                  <a:cubicBezTo>
                    <a:pt x="648" y="6"/>
                    <a:pt x="649" y="6"/>
                    <a:pt x="651" y="6"/>
                  </a:cubicBezTo>
                  <a:cubicBezTo>
                    <a:pt x="651" y="6"/>
                    <a:pt x="650" y="6"/>
                    <a:pt x="649" y="7"/>
                  </a:cubicBezTo>
                  <a:cubicBezTo>
                    <a:pt x="651" y="7"/>
                    <a:pt x="654" y="6"/>
                    <a:pt x="655" y="6"/>
                  </a:cubicBezTo>
                  <a:cubicBezTo>
                    <a:pt x="654" y="5"/>
                    <a:pt x="654" y="5"/>
                    <a:pt x="654" y="5"/>
                  </a:cubicBezTo>
                  <a:cubicBezTo>
                    <a:pt x="654" y="5"/>
                    <a:pt x="654" y="6"/>
                    <a:pt x="654" y="6"/>
                  </a:cubicBezTo>
                  <a:cubicBezTo>
                    <a:pt x="652" y="7"/>
                    <a:pt x="651" y="6"/>
                    <a:pt x="651" y="6"/>
                  </a:cubicBezTo>
                  <a:cubicBezTo>
                    <a:pt x="652" y="5"/>
                    <a:pt x="652" y="5"/>
                    <a:pt x="652" y="5"/>
                  </a:cubicBezTo>
                  <a:cubicBezTo>
                    <a:pt x="651" y="4"/>
                    <a:pt x="647" y="6"/>
                    <a:pt x="645" y="6"/>
                  </a:cubicBezTo>
                  <a:cubicBezTo>
                    <a:pt x="646" y="4"/>
                    <a:pt x="646" y="4"/>
                    <a:pt x="646" y="4"/>
                  </a:cubicBezTo>
                  <a:cubicBezTo>
                    <a:pt x="643" y="5"/>
                    <a:pt x="643" y="5"/>
                    <a:pt x="643" y="5"/>
                  </a:cubicBezTo>
                  <a:cubicBezTo>
                    <a:pt x="643" y="5"/>
                    <a:pt x="643" y="4"/>
                    <a:pt x="644" y="4"/>
                  </a:cubicBezTo>
                  <a:cubicBezTo>
                    <a:pt x="642" y="4"/>
                    <a:pt x="642" y="5"/>
                    <a:pt x="641" y="4"/>
                  </a:cubicBezTo>
                  <a:cubicBezTo>
                    <a:pt x="641" y="4"/>
                    <a:pt x="641" y="4"/>
                    <a:pt x="641" y="4"/>
                  </a:cubicBezTo>
                  <a:cubicBezTo>
                    <a:pt x="639" y="4"/>
                    <a:pt x="639" y="4"/>
                    <a:pt x="639" y="4"/>
                  </a:cubicBezTo>
                  <a:cubicBezTo>
                    <a:pt x="639" y="4"/>
                    <a:pt x="639" y="3"/>
                    <a:pt x="640" y="4"/>
                  </a:cubicBezTo>
                  <a:cubicBezTo>
                    <a:pt x="637" y="3"/>
                    <a:pt x="635" y="4"/>
                    <a:pt x="634" y="4"/>
                  </a:cubicBezTo>
                  <a:cubicBezTo>
                    <a:pt x="634" y="4"/>
                    <a:pt x="634" y="4"/>
                    <a:pt x="634" y="4"/>
                  </a:cubicBezTo>
                  <a:cubicBezTo>
                    <a:pt x="630" y="4"/>
                    <a:pt x="633" y="4"/>
                    <a:pt x="630" y="5"/>
                  </a:cubicBezTo>
                  <a:cubicBezTo>
                    <a:pt x="628" y="3"/>
                    <a:pt x="628" y="3"/>
                    <a:pt x="628" y="3"/>
                  </a:cubicBezTo>
                  <a:cubicBezTo>
                    <a:pt x="628" y="4"/>
                    <a:pt x="628" y="4"/>
                    <a:pt x="628" y="4"/>
                  </a:cubicBezTo>
                  <a:cubicBezTo>
                    <a:pt x="627" y="4"/>
                    <a:pt x="626" y="4"/>
                    <a:pt x="627" y="4"/>
                  </a:cubicBezTo>
                  <a:cubicBezTo>
                    <a:pt x="625" y="4"/>
                    <a:pt x="627" y="4"/>
                    <a:pt x="626" y="5"/>
                  </a:cubicBezTo>
                  <a:cubicBezTo>
                    <a:pt x="624" y="4"/>
                    <a:pt x="620" y="5"/>
                    <a:pt x="619" y="4"/>
                  </a:cubicBezTo>
                  <a:cubicBezTo>
                    <a:pt x="619" y="4"/>
                    <a:pt x="622" y="4"/>
                    <a:pt x="619" y="5"/>
                  </a:cubicBezTo>
                  <a:cubicBezTo>
                    <a:pt x="619" y="3"/>
                    <a:pt x="617" y="5"/>
                    <a:pt x="615" y="4"/>
                  </a:cubicBezTo>
                  <a:cubicBezTo>
                    <a:pt x="615" y="3"/>
                    <a:pt x="617" y="4"/>
                    <a:pt x="615" y="3"/>
                  </a:cubicBezTo>
                  <a:cubicBezTo>
                    <a:pt x="614" y="4"/>
                    <a:pt x="611" y="3"/>
                    <a:pt x="610" y="3"/>
                  </a:cubicBezTo>
                  <a:cubicBezTo>
                    <a:pt x="610" y="4"/>
                    <a:pt x="606" y="4"/>
                    <a:pt x="603" y="4"/>
                  </a:cubicBezTo>
                  <a:cubicBezTo>
                    <a:pt x="604" y="4"/>
                    <a:pt x="598" y="3"/>
                    <a:pt x="596" y="3"/>
                  </a:cubicBezTo>
                  <a:cubicBezTo>
                    <a:pt x="596" y="3"/>
                    <a:pt x="596" y="3"/>
                    <a:pt x="596" y="3"/>
                  </a:cubicBezTo>
                  <a:cubicBezTo>
                    <a:pt x="595" y="4"/>
                    <a:pt x="593" y="4"/>
                    <a:pt x="591" y="4"/>
                  </a:cubicBezTo>
                  <a:cubicBezTo>
                    <a:pt x="591" y="3"/>
                    <a:pt x="591" y="3"/>
                    <a:pt x="592" y="3"/>
                  </a:cubicBezTo>
                  <a:cubicBezTo>
                    <a:pt x="590" y="3"/>
                    <a:pt x="590" y="3"/>
                    <a:pt x="590" y="3"/>
                  </a:cubicBezTo>
                  <a:cubicBezTo>
                    <a:pt x="590" y="3"/>
                    <a:pt x="589" y="3"/>
                    <a:pt x="588" y="3"/>
                  </a:cubicBezTo>
                  <a:cubicBezTo>
                    <a:pt x="589" y="3"/>
                    <a:pt x="589" y="3"/>
                    <a:pt x="589" y="3"/>
                  </a:cubicBezTo>
                  <a:cubicBezTo>
                    <a:pt x="586" y="3"/>
                    <a:pt x="584" y="3"/>
                    <a:pt x="581" y="3"/>
                  </a:cubicBezTo>
                  <a:cubicBezTo>
                    <a:pt x="580" y="4"/>
                    <a:pt x="583" y="5"/>
                    <a:pt x="580" y="5"/>
                  </a:cubicBezTo>
                  <a:cubicBezTo>
                    <a:pt x="580" y="5"/>
                    <a:pt x="580" y="4"/>
                    <a:pt x="580" y="4"/>
                  </a:cubicBezTo>
                  <a:cubicBezTo>
                    <a:pt x="580" y="4"/>
                    <a:pt x="579" y="4"/>
                    <a:pt x="579" y="4"/>
                  </a:cubicBezTo>
                  <a:cubicBezTo>
                    <a:pt x="580" y="4"/>
                    <a:pt x="580" y="4"/>
                    <a:pt x="580" y="4"/>
                  </a:cubicBezTo>
                  <a:cubicBezTo>
                    <a:pt x="579" y="3"/>
                    <a:pt x="579" y="4"/>
                    <a:pt x="578" y="4"/>
                  </a:cubicBezTo>
                  <a:cubicBezTo>
                    <a:pt x="578" y="4"/>
                    <a:pt x="577" y="4"/>
                    <a:pt x="578" y="3"/>
                  </a:cubicBezTo>
                  <a:cubicBezTo>
                    <a:pt x="578" y="3"/>
                    <a:pt x="579" y="4"/>
                    <a:pt x="579" y="3"/>
                  </a:cubicBezTo>
                  <a:cubicBezTo>
                    <a:pt x="578" y="3"/>
                    <a:pt x="576" y="3"/>
                    <a:pt x="576" y="3"/>
                  </a:cubicBezTo>
                  <a:cubicBezTo>
                    <a:pt x="576" y="3"/>
                    <a:pt x="576" y="3"/>
                    <a:pt x="575" y="3"/>
                  </a:cubicBezTo>
                  <a:cubicBezTo>
                    <a:pt x="572" y="3"/>
                    <a:pt x="574" y="3"/>
                    <a:pt x="572" y="2"/>
                  </a:cubicBezTo>
                  <a:cubicBezTo>
                    <a:pt x="572" y="3"/>
                    <a:pt x="570" y="2"/>
                    <a:pt x="570" y="3"/>
                  </a:cubicBezTo>
                  <a:cubicBezTo>
                    <a:pt x="570" y="3"/>
                    <a:pt x="569" y="3"/>
                    <a:pt x="569" y="3"/>
                  </a:cubicBezTo>
                  <a:cubicBezTo>
                    <a:pt x="568" y="3"/>
                    <a:pt x="563" y="3"/>
                    <a:pt x="565" y="4"/>
                  </a:cubicBezTo>
                  <a:cubicBezTo>
                    <a:pt x="565" y="4"/>
                    <a:pt x="565" y="4"/>
                    <a:pt x="565" y="4"/>
                  </a:cubicBezTo>
                  <a:cubicBezTo>
                    <a:pt x="565" y="4"/>
                    <a:pt x="565" y="4"/>
                    <a:pt x="565" y="4"/>
                  </a:cubicBezTo>
                  <a:cubicBezTo>
                    <a:pt x="565" y="4"/>
                    <a:pt x="565" y="4"/>
                    <a:pt x="565" y="4"/>
                  </a:cubicBezTo>
                  <a:cubicBezTo>
                    <a:pt x="565" y="4"/>
                    <a:pt x="565" y="4"/>
                    <a:pt x="565" y="4"/>
                  </a:cubicBezTo>
                  <a:cubicBezTo>
                    <a:pt x="561" y="4"/>
                    <a:pt x="556" y="3"/>
                    <a:pt x="552" y="4"/>
                  </a:cubicBezTo>
                  <a:cubicBezTo>
                    <a:pt x="552" y="3"/>
                    <a:pt x="552" y="3"/>
                    <a:pt x="552" y="3"/>
                  </a:cubicBezTo>
                  <a:cubicBezTo>
                    <a:pt x="550" y="4"/>
                    <a:pt x="547" y="3"/>
                    <a:pt x="545" y="4"/>
                  </a:cubicBezTo>
                  <a:cubicBezTo>
                    <a:pt x="544" y="4"/>
                    <a:pt x="544" y="4"/>
                    <a:pt x="544" y="3"/>
                  </a:cubicBezTo>
                  <a:cubicBezTo>
                    <a:pt x="542" y="3"/>
                    <a:pt x="542" y="4"/>
                    <a:pt x="539" y="3"/>
                  </a:cubicBezTo>
                  <a:cubicBezTo>
                    <a:pt x="541" y="3"/>
                    <a:pt x="538" y="3"/>
                    <a:pt x="541" y="3"/>
                  </a:cubicBezTo>
                  <a:cubicBezTo>
                    <a:pt x="539" y="3"/>
                    <a:pt x="538" y="2"/>
                    <a:pt x="535" y="3"/>
                  </a:cubicBezTo>
                  <a:cubicBezTo>
                    <a:pt x="536" y="2"/>
                    <a:pt x="534" y="2"/>
                    <a:pt x="532" y="2"/>
                  </a:cubicBezTo>
                  <a:cubicBezTo>
                    <a:pt x="534" y="3"/>
                    <a:pt x="534" y="3"/>
                    <a:pt x="534" y="3"/>
                  </a:cubicBezTo>
                  <a:cubicBezTo>
                    <a:pt x="533" y="3"/>
                    <a:pt x="532" y="3"/>
                    <a:pt x="531" y="3"/>
                  </a:cubicBezTo>
                  <a:cubicBezTo>
                    <a:pt x="531" y="2"/>
                    <a:pt x="531" y="2"/>
                    <a:pt x="531" y="2"/>
                  </a:cubicBezTo>
                  <a:cubicBezTo>
                    <a:pt x="526" y="1"/>
                    <a:pt x="522" y="4"/>
                    <a:pt x="519" y="2"/>
                  </a:cubicBezTo>
                  <a:cubicBezTo>
                    <a:pt x="517" y="3"/>
                    <a:pt x="521" y="2"/>
                    <a:pt x="520" y="3"/>
                  </a:cubicBezTo>
                  <a:cubicBezTo>
                    <a:pt x="518" y="3"/>
                    <a:pt x="515" y="2"/>
                    <a:pt x="515" y="2"/>
                  </a:cubicBezTo>
                  <a:cubicBezTo>
                    <a:pt x="512" y="1"/>
                    <a:pt x="512" y="3"/>
                    <a:pt x="509" y="3"/>
                  </a:cubicBezTo>
                  <a:cubicBezTo>
                    <a:pt x="509" y="3"/>
                    <a:pt x="509" y="4"/>
                    <a:pt x="507" y="4"/>
                  </a:cubicBezTo>
                  <a:cubicBezTo>
                    <a:pt x="505" y="4"/>
                    <a:pt x="504" y="3"/>
                    <a:pt x="506" y="3"/>
                  </a:cubicBezTo>
                  <a:cubicBezTo>
                    <a:pt x="506" y="3"/>
                    <a:pt x="506" y="3"/>
                    <a:pt x="506" y="3"/>
                  </a:cubicBezTo>
                  <a:cubicBezTo>
                    <a:pt x="507" y="3"/>
                    <a:pt x="508" y="3"/>
                    <a:pt x="507" y="2"/>
                  </a:cubicBezTo>
                  <a:cubicBezTo>
                    <a:pt x="507" y="3"/>
                    <a:pt x="507" y="3"/>
                    <a:pt x="507" y="3"/>
                  </a:cubicBezTo>
                  <a:cubicBezTo>
                    <a:pt x="506" y="2"/>
                    <a:pt x="503" y="2"/>
                    <a:pt x="503" y="2"/>
                  </a:cubicBezTo>
                  <a:cubicBezTo>
                    <a:pt x="502" y="2"/>
                    <a:pt x="503" y="2"/>
                    <a:pt x="504" y="2"/>
                  </a:cubicBezTo>
                  <a:cubicBezTo>
                    <a:pt x="501" y="2"/>
                    <a:pt x="499" y="2"/>
                    <a:pt x="496" y="2"/>
                  </a:cubicBezTo>
                  <a:cubicBezTo>
                    <a:pt x="497" y="2"/>
                    <a:pt x="497" y="3"/>
                    <a:pt x="497" y="3"/>
                  </a:cubicBezTo>
                  <a:cubicBezTo>
                    <a:pt x="492" y="2"/>
                    <a:pt x="495" y="3"/>
                    <a:pt x="492" y="3"/>
                  </a:cubicBezTo>
                  <a:cubicBezTo>
                    <a:pt x="490" y="3"/>
                    <a:pt x="493" y="2"/>
                    <a:pt x="490" y="3"/>
                  </a:cubicBezTo>
                  <a:cubicBezTo>
                    <a:pt x="488" y="2"/>
                    <a:pt x="489" y="2"/>
                    <a:pt x="490" y="1"/>
                  </a:cubicBezTo>
                  <a:cubicBezTo>
                    <a:pt x="487" y="2"/>
                    <a:pt x="485" y="1"/>
                    <a:pt x="483" y="1"/>
                  </a:cubicBezTo>
                  <a:cubicBezTo>
                    <a:pt x="485" y="1"/>
                    <a:pt x="485" y="1"/>
                    <a:pt x="485" y="1"/>
                  </a:cubicBezTo>
                  <a:cubicBezTo>
                    <a:pt x="484" y="1"/>
                    <a:pt x="483" y="1"/>
                    <a:pt x="482" y="1"/>
                  </a:cubicBezTo>
                  <a:cubicBezTo>
                    <a:pt x="483" y="2"/>
                    <a:pt x="483" y="2"/>
                    <a:pt x="483" y="2"/>
                  </a:cubicBezTo>
                  <a:cubicBezTo>
                    <a:pt x="482" y="1"/>
                    <a:pt x="482" y="1"/>
                    <a:pt x="482" y="1"/>
                  </a:cubicBezTo>
                  <a:cubicBezTo>
                    <a:pt x="481" y="2"/>
                    <a:pt x="482" y="2"/>
                    <a:pt x="481" y="3"/>
                  </a:cubicBezTo>
                  <a:cubicBezTo>
                    <a:pt x="479" y="2"/>
                    <a:pt x="477" y="3"/>
                    <a:pt x="477" y="2"/>
                  </a:cubicBezTo>
                  <a:cubicBezTo>
                    <a:pt x="480" y="3"/>
                    <a:pt x="476" y="1"/>
                    <a:pt x="479" y="1"/>
                  </a:cubicBezTo>
                  <a:cubicBezTo>
                    <a:pt x="479" y="1"/>
                    <a:pt x="478" y="1"/>
                    <a:pt x="477" y="1"/>
                  </a:cubicBezTo>
                  <a:cubicBezTo>
                    <a:pt x="477" y="1"/>
                    <a:pt x="477" y="1"/>
                    <a:pt x="478" y="1"/>
                  </a:cubicBezTo>
                  <a:cubicBezTo>
                    <a:pt x="474" y="0"/>
                    <a:pt x="476" y="2"/>
                    <a:pt x="473" y="2"/>
                  </a:cubicBezTo>
                  <a:cubicBezTo>
                    <a:pt x="473" y="1"/>
                    <a:pt x="472" y="1"/>
                    <a:pt x="471" y="1"/>
                  </a:cubicBezTo>
                  <a:cubicBezTo>
                    <a:pt x="473" y="1"/>
                    <a:pt x="472" y="2"/>
                    <a:pt x="471" y="2"/>
                  </a:cubicBezTo>
                  <a:cubicBezTo>
                    <a:pt x="468" y="2"/>
                    <a:pt x="468" y="3"/>
                    <a:pt x="467" y="3"/>
                  </a:cubicBezTo>
                  <a:cubicBezTo>
                    <a:pt x="468" y="3"/>
                    <a:pt x="468" y="3"/>
                    <a:pt x="468" y="3"/>
                  </a:cubicBezTo>
                  <a:cubicBezTo>
                    <a:pt x="468" y="3"/>
                    <a:pt x="467" y="3"/>
                    <a:pt x="465" y="3"/>
                  </a:cubicBezTo>
                  <a:cubicBezTo>
                    <a:pt x="465" y="3"/>
                    <a:pt x="467" y="3"/>
                    <a:pt x="466" y="3"/>
                  </a:cubicBezTo>
                  <a:cubicBezTo>
                    <a:pt x="464" y="4"/>
                    <a:pt x="462" y="2"/>
                    <a:pt x="460" y="3"/>
                  </a:cubicBezTo>
                  <a:cubicBezTo>
                    <a:pt x="458" y="2"/>
                    <a:pt x="460" y="2"/>
                    <a:pt x="459" y="1"/>
                  </a:cubicBezTo>
                  <a:cubicBezTo>
                    <a:pt x="456" y="2"/>
                    <a:pt x="456" y="1"/>
                    <a:pt x="453" y="1"/>
                  </a:cubicBezTo>
                  <a:cubicBezTo>
                    <a:pt x="454" y="2"/>
                    <a:pt x="454" y="2"/>
                    <a:pt x="452" y="2"/>
                  </a:cubicBezTo>
                  <a:cubicBezTo>
                    <a:pt x="456" y="2"/>
                    <a:pt x="456" y="2"/>
                    <a:pt x="456" y="2"/>
                  </a:cubicBezTo>
                  <a:cubicBezTo>
                    <a:pt x="453" y="3"/>
                    <a:pt x="453" y="3"/>
                    <a:pt x="453" y="3"/>
                  </a:cubicBezTo>
                  <a:cubicBezTo>
                    <a:pt x="455" y="3"/>
                    <a:pt x="456" y="2"/>
                    <a:pt x="457" y="3"/>
                  </a:cubicBezTo>
                  <a:cubicBezTo>
                    <a:pt x="456" y="3"/>
                    <a:pt x="456" y="3"/>
                    <a:pt x="457" y="3"/>
                  </a:cubicBezTo>
                  <a:cubicBezTo>
                    <a:pt x="455" y="3"/>
                    <a:pt x="453" y="4"/>
                    <a:pt x="450" y="3"/>
                  </a:cubicBezTo>
                  <a:cubicBezTo>
                    <a:pt x="451" y="2"/>
                    <a:pt x="451" y="2"/>
                    <a:pt x="451" y="2"/>
                  </a:cubicBezTo>
                  <a:cubicBezTo>
                    <a:pt x="447" y="1"/>
                    <a:pt x="445" y="3"/>
                    <a:pt x="440" y="2"/>
                  </a:cubicBezTo>
                  <a:cubicBezTo>
                    <a:pt x="442" y="3"/>
                    <a:pt x="442" y="3"/>
                    <a:pt x="442" y="3"/>
                  </a:cubicBezTo>
                  <a:cubicBezTo>
                    <a:pt x="441" y="3"/>
                    <a:pt x="439" y="3"/>
                    <a:pt x="437" y="3"/>
                  </a:cubicBezTo>
                  <a:cubicBezTo>
                    <a:pt x="438" y="2"/>
                    <a:pt x="437" y="2"/>
                    <a:pt x="436" y="2"/>
                  </a:cubicBezTo>
                  <a:cubicBezTo>
                    <a:pt x="436" y="2"/>
                    <a:pt x="433" y="2"/>
                    <a:pt x="432" y="3"/>
                  </a:cubicBezTo>
                  <a:cubicBezTo>
                    <a:pt x="431" y="2"/>
                    <a:pt x="431" y="2"/>
                    <a:pt x="431" y="2"/>
                  </a:cubicBezTo>
                  <a:cubicBezTo>
                    <a:pt x="427" y="2"/>
                    <a:pt x="426" y="4"/>
                    <a:pt x="423" y="3"/>
                  </a:cubicBezTo>
                  <a:cubicBezTo>
                    <a:pt x="424" y="3"/>
                    <a:pt x="423" y="3"/>
                    <a:pt x="425" y="2"/>
                  </a:cubicBezTo>
                  <a:cubicBezTo>
                    <a:pt x="424" y="2"/>
                    <a:pt x="423" y="2"/>
                    <a:pt x="423" y="2"/>
                  </a:cubicBezTo>
                  <a:cubicBezTo>
                    <a:pt x="422" y="2"/>
                    <a:pt x="420" y="3"/>
                    <a:pt x="418" y="3"/>
                  </a:cubicBezTo>
                  <a:cubicBezTo>
                    <a:pt x="418" y="3"/>
                    <a:pt x="418" y="3"/>
                    <a:pt x="417" y="3"/>
                  </a:cubicBezTo>
                  <a:cubicBezTo>
                    <a:pt x="416" y="3"/>
                    <a:pt x="417" y="3"/>
                    <a:pt x="417" y="3"/>
                  </a:cubicBezTo>
                  <a:cubicBezTo>
                    <a:pt x="417" y="3"/>
                    <a:pt x="415" y="3"/>
                    <a:pt x="416" y="4"/>
                  </a:cubicBezTo>
                  <a:cubicBezTo>
                    <a:pt x="412" y="2"/>
                    <a:pt x="406" y="4"/>
                    <a:pt x="403" y="3"/>
                  </a:cubicBezTo>
                  <a:cubicBezTo>
                    <a:pt x="400" y="3"/>
                    <a:pt x="397" y="3"/>
                    <a:pt x="395" y="3"/>
                  </a:cubicBezTo>
                  <a:cubicBezTo>
                    <a:pt x="395" y="3"/>
                    <a:pt x="395" y="3"/>
                    <a:pt x="396" y="3"/>
                  </a:cubicBezTo>
                  <a:cubicBezTo>
                    <a:pt x="392" y="2"/>
                    <a:pt x="394" y="4"/>
                    <a:pt x="390" y="4"/>
                  </a:cubicBezTo>
                  <a:cubicBezTo>
                    <a:pt x="388" y="3"/>
                    <a:pt x="392" y="3"/>
                    <a:pt x="391" y="3"/>
                  </a:cubicBezTo>
                  <a:cubicBezTo>
                    <a:pt x="390" y="1"/>
                    <a:pt x="387" y="3"/>
                    <a:pt x="384" y="2"/>
                  </a:cubicBezTo>
                  <a:cubicBezTo>
                    <a:pt x="385" y="2"/>
                    <a:pt x="385" y="2"/>
                    <a:pt x="385" y="2"/>
                  </a:cubicBezTo>
                  <a:cubicBezTo>
                    <a:pt x="383" y="2"/>
                    <a:pt x="380" y="3"/>
                    <a:pt x="377" y="3"/>
                  </a:cubicBezTo>
                  <a:cubicBezTo>
                    <a:pt x="377" y="3"/>
                    <a:pt x="378" y="3"/>
                    <a:pt x="377" y="2"/>
                  </a:cubicBezTo>
                  <a:cubicBezTo>
                    <a:pt x="375" y="3"/>
                    <a:pt x="372" y="4"/>
                    <a:pt x="369" y="4"/>
                  </a:cubicBezTo>
                  <a:cubicBezTo>
                    <a:pt x="370" y="3"/>
                    <a:pt x="370" y="4"/>
                    <a:pt x="369" y="3"/>
                  </a:cubicBezTo>
                  <a:cubicBezTo>
                    <a:pt x="368" y="3"/>
                    <a:pt x="370" y="4"/>
                    <a:pt x="367" y="4"/>
                  </a:cubicBezTo>
                  <a:cubicBezTo>
                    <a:pt x="366" y="4"/>
                    <a:pt x="365" y="3"/>
                    <a:pt x="364" y="3"/>
                  </a:cubicBezTo>
                  <a:cubicBezTo>
                    <a:pt x="367" y="3"/>
                    <a:pt x="367" y="3"/>
                    <a:pt x="367" y="3"/>
                  </a:cubicBezTo>
                  <a:cubicBezTo>
                    <a:pt x="366" y="2"/>
                    <a:pt x="364" y="3"/>
                    <a:pt x="362" y="3"/>
                  </a:cubicBezTo>
                  <a:cubicBezTo>
                    <a:pt x="363" y="2"/>
                    <a:pt x="363" y="2"/>
                    <a:pt x="363" y="2"/>
                  </a:cubicBezTo>
                  <a:cubicBezTo>
                    <a:pt x="359" y="2"/>
                    <a:pt x="359" y="3"/>
                    <a:pt x="355" y="3"/>
                  </a:cubicBezTo>
                  <a:cubicBezTo>
                    <a:pt x="355" y="4"/>
                    <a:pt x="355" y="4"/>
                    <a:pt x="355" y="4"/>
                  </a:cubicBezTo>
                  <a:cubicBezTo>
                    <a:pt x="353" y="5"/>
                    <a:pt x="353" y="3"/>
                    <a:pt x="351" y="4"/>
                  </a:cubicBezTo>
                  <a:cubicBezTo>
                    <a:pt x="351" y="3"/>
                    <a:pt x="351" y="3"/>
                    <a:pt x="351" y="3"/>
                  </a:cubicBezTo>
                  <a:cubicBezTo>
                    <a:pt x="349" y="3"/>
                    <a:pt x="346" y="4"/>
                    <a:pt x="343" y="4"/>
                  </a:cubicBezTo>
                  <a:cubicBezTo>
                    <a:pt x="344" y="3"/>
                    <a:pt x="347" y="3"/>
                    <a:pt x="349" y="2"/>
                  </a:cubicBezTo>
                  <a:cubicBezTo>
                    <a:pt x="348" y="2"/>
                    <a:pt x="344" y="2"/>
                    <a:pt x="344" y="3"/>
                  </a:cubicBezTo>
                  <a:cubicBezTo>
                    <a:pt x="344" y="3"/>
                    <a:pt x="345" y="2"/>
                    <a:pt x="346" y="3"/>
                  </a:cubicBezTo>
                  <a:cubicBezTo>
                    <a:pt x="344" y="3"/>
                    <a:pt x="342" y="4"/>
                    <a:pt x="339" y="4"/>
                  </a:cubicBezTo>
                  <a:cubicBezTo>
                    <a:pt x="339" y="2"/>
                    <a:pt x="331" y="3"/>
                    <a:pt x="329" y="2"/>
                  </a:cubicBezTo>
                  <a:cubicBezTo>
                    <a:pt x="324" y="3"/>
                    <a:pt x="319" y="1"/>
                    <a:pt x="314" y="2"/>
                  </a:cubicBezTo>
                  <a:cubicBezTo>
                    <a:pt x="316" y="3"/>
                    <a:pt x="312" y="2"/>
                    <a:pt x="312" y="3"/>
                  </a:cubicBezTo>
                  <a:cubicBezTo>
                    <a:pt x="311" y="3"/>
                    <a:pt x="310" y="3"/>
                    <a:pt x="310" y="3"/>
                  </a:cubicBezTo>
                  <a:cubicBezTo>
                    <a:pt x="306" y="2"/>
                    <a:pt x="306" y="2"/>
                    <a:pt x="306" y="2"/>
                  </a:cubicBezTo>
                  <a:cubicBezTo>
                    <a:pt x="305" y="2"/>
                    <a:pt x="307" y="2"/>
                    <a:pt x="307" y="1"/>
                  </a:cubicBezTo>
                  <a:cubicBezTo>
                    <a:pt x="304" y="1"/>
                    <a:pt x="306" y="1"/>
                    <a:pt x="304" y="0"/>
                  </a:cubicBezTo>
                  <a:cubicBezTo>
                    <a:pt x="304" y="1"/>
                    <a:pt x="303" y="1"/>
                    <a:pt x="301" y="1"/>
                  </a:cubicBezTo>
                  <a:cubicBezTo>
                    <a:pt x="304" y="2"/>
                    <a:pt x="304" y="2"/>
                    <a:pt x="304" y="2"/>
                  </a:cubicBezTo>
                  <a:cubicBezTo>
                    <a:pt x="300" y="3"/>
                    <a:pt x="300" y="0"/>
                    <a:pt x="296" y="1"/>
                  </a:cubicBezTo>
                  <a:cubicBezTo>
                    <a:pt x="297" y="1"/>
                    <a:pt x="297" y="1"/>
                    <a:pt x="297" y="1"/>
                  </a:cubicBezTo>
                  <a:cubicBezTo>
                    <a:pt x="295" y="1"/>
                    <a:pt x="289" y="1"/>
                    <a:pt x="287" y="2"/>
                  </a:cubicBezTo>
                  <a:cubicBezTo>
                    <a:pt x="287" y="2"/>
                    <a:pt x="286" y="1"/>
                    <a:pt x="287" y="1"/>
                  </a:cubicBezTo>
                  <a:cubicBezTo>
                    <a:pt x="282" y="1"/>
                    <a:pt x="276" y="3"/>
                    <a:pt x="272" y="2"/>
                  </a:cubicBezTo>
                  <a:cubicBezTo>
                    <a:pt x="272" y="1"/>
                    <a:pt x="272" y="1"/>
                    <a:pt x="272" y="1"/>
                  </a:cubicBezTo>
                  <a:cubicBezTo>
                    <a:pt x="271" y="2"/>
                    <a:pt x="271" y="2"/>
                    <a:pt x="269" y="2"/>
                  </a:cubicBezTo>
                  <a:cubicBezTo>
                    <a:pt x="269" y="2"/>
                    <a:pt x="270" y="1"/>
                    <a:pt x="269" y="1"/>
                  </a:cubicBezTo>
                  <a:cubicBezTo>
                    <a:pt x="269" y="2"/>
                    <a:pt x="267" y="2"/>
                    <a:pt x="265" y="2"/>
                  </a:cubicBezTo>
                  <a:cubicBezTo>
                    <a:pt x="267" y="1"/>
                    <a:pt x="267" y="1"/>
                    <a:pt x="267" y="1"/>
                  </a:cubicBezTo>
                  <a:cubicBezTo>
                    <a:pt x="262" y="1"/>
                    <a:pt x="259" y="2"/>
                    <a:pt x="255" y="3"/>
                  </a:cubicBezTo>
                  <a:cubicBezTo>
                    <a:pt x="255" y="2"/>
                    <a:pt x="251" y="1"/>
                    <a:pt x="249" y="1"/>
                  </a:cubicBezTo>
                  <a:cubicBezTo>
                    <a:pt x="249" y="1"/>
                    <a:pt x="249" y="1"/>
                    <a:pt x="249" y="1"/>
                  </a:cubicBezTo>
                  <a:cubicBezTo>
                    <a:pt x="243" y="1"/>
                    <a:pt x="239" y="2"/>
                    <a:pt x="234" y="2"/>
                  </a:cubicBezTo>
                  <a:cubicBezTo>
                    <a:pt x="230" y="1"/>
                    <a:pt x="222" y="2"/>
                    <a:pt x="217" y="1"/>
                  </a:cubicBezTo>
                  <a:cubicBezTo>
                    <a:pt x="218" y="1"/>
                    <a:pt x="217" y="2"/>
                    <a:pt x="216" y="2"/>
                  </a:cubicBezTo>
                  <a:cubicBezTo>
                    <a:pt x="214" y="2"/>
                    <a:pt x="212" y="3"/>
                    <a:pt x="212" y="2"/>
                  </a:cubicBezTo>
                  <a:cubicBezTo>
                    <a:pt x="213" y="2"/>
                    <a:pt x="213" y="2"/>
                    <a:pt x="213" y="2"/>
                  </a:cubicBezTo>
                  <a:cubicBezTo>
                    <a:pt x="212" y="1"/>
                    <a:pt x="209" y="1"/>
                    <a:pt x="207" y="1"/>
                  </a:cubicBezTo>
                  <a:cubicBezTo>
                    <a:pt x="207" y="2"/>
                    <a:pt x="207" y="2"/>
                    <a:pt x="207" y="2"/>
                  </a:cubicBezTo>
                  <a:cubicBezTo>
                    <a:pt x="202" y="0"/>
                    <a:pt x="193" y="3"/>
                    <a:pt x="190" y="1"/>
                  </a:cubicBezTo>
                  <a:cubicBezTo>
                    <a:pt x="189" y="2"/>
                    <a:pt x="187" y="2"/>
                    <a:pt x="186" y="2"/>
                  </a:cubicBezTo>
                  <a:cubicBezTo>
                    <a:pt x="186" y="1"/>
                    <a:pt x="186" y="1"/>
                    <a:pt x="186" y="1"/>
                  </a:cubicBezTo>
                  <a:cubicBezTo>
                    <a:pt x="183" y="1"/>
                    <a:pt x="181" y="1"/>
                    <a:pt x="176" y="1"/>
                  </a:cubicBezTo>
                  <a:cubicBezTo>
                    <a:pt x="177" y="1"/>
                    <a:pt x="177" y="1"/>
                    <a:pt x="177" y="1"/>
                  </a:cubicBezTo>
                  <a:cubicBezTo>
                    <a:pt x="175" y="1"/>
                    <a:pt x="174" y="3"/>
                    <a:pt x="172" y="3"/>
                  </a:cubicBezTo>
                  <a:cubicBezTo>
                    <a:pt x="171" y="2"/>
                    <a:pt x="171" y="2"/>
                    <a:pt x="171" y="2"/>
                  </a:cubicBezTo>
                  <a:cubicBezTo>
                    <a:pt x="167" y="2"/>
                    <a:pt x="162" y="1"/>
                    <a:pt x="158" y="2"/>
                  </a:cubicBezTo>
                  <a:cubicBezTo>
                    <a:pt x="158" y="2"/>
                    <a:pt x="158" y="1"/>
                    <a:pt x="159" y="1"/>
                  </a:cubicBezTo>
                  <a:cubicBezTo>
                    <a:pt x="157" y="1"/>
                    <a:pt x="151" y="0"/>
                    <a:pt x="152" y="2"/>
                  </a:cubicBezTo>
                  <a:cubicBezTo>
                    <a:pt x="152" y="1"/>
                    <a:pt x="148" y="2"/>
                    <a:pt x="145" y="2"/>
                  </a:cubicBezTo>
                  <a:cubicBezTo>
                    <a:pt x="146" y="2"/>
                    <a:pt x="146" y="2"/>
                    <a:pt x="146" y="2"/>
                  </a:cubicBezTo>
                  <a:cubicBezTo>
                    <a:pt x="144" y="3"/>
                    <a:pt x="144" y="3"/>
                    <a:pt x="141" y="3"/>
                  </a:cubicBezTo>
                  <a:cubicBezTo>
                    <a:pt x="140" y="3"/>
                    <a:pt x="140" y="3"/>
                    <a:pt x="141" y="3"/>
                  </a:cubicBezTo>
                  <a:cubicBezTo>
                    <a:pt x="139" y="2"/>
                    <a:pt x="139" y="3"/>
                    <a:pt x="137" y="3"/>
                  </a:cubicBezTo>
                  <a:cubicBezTo>
                    <a:pt x="138" y="3"/>
                    <a:pt x="138" y="3"/>
                    <a:pt x="138" y="3"/>
                  </a:cubicBezTo>
                  <a:cubicBezTo>
                    <a:pt x="135" y="2"/>
                    <a:pt x="136" y="3"/>
                    <a:pt x="134" y="3"/>
                  </a:cubicBezTo>
                  <a:cubicBezTo>
                    <a:pt x="133" y="4"/>
                    <a:pt x="130" y="3"/>
                    <a:pt x="130" y="2"/>
                  </a:cubicBezTo>
                  <a:cubicBezTo>
                    <a:pt x="130" y="3"/>
                    <a:pt x="128" y="3"/>
                    <a:pt x="127" y="3"/>
                  </a:cubicBezTo>
                  <a:cubicBezTo>
                    <a:pt x="127" y="3"/>
                    <a:pt x="127" y="3"/>
                    <a:pt x="128" y="3"/>
                  </a:cubicBezTo>
                  <a:cubicBezTo>
                    <a:pt x="124" y="2"/>
                    <a:pt x="122" y="4"/>
                    <a:pt x="119" y="3"/>
                  </a:cubicBezTo>
                  <a:cubicBezTo>
                    <a:pt x="119" y="3"/>
                    <a:pt x="119" y="2"/>
                    <a:pt x="119" y="2"/>
                  </a:cubicBezTo>
                  <a:cubicBezTo>
                    <a:pt x="122" y="2"/>
                    <a:pt x="124" y="2"/>
                    <a:pt x="124" y="3"/>
                  </a:cubicBezTo>
                  <a:cubicBezTo>
                    <a:pt x="124" y="2"/>
                    <a:pt x="122" y="2"/>
                    <a:pt x="124" y="1"/>
                  </a:cubicBezTo>
                  <a:cubicBezTo>
                    <a:pt x="122" y="1"/>
                    <a:pt x="118" y="2"/>
                    <a:pt x="116" y="2"/>
                  </a:cubicBezTo>
                  <a:cubicBezTo>
                    <a:pt x="116" y="2"/>
                    <a:pt x="116" y="2"/>
                    <a:pt x="116" y="2"/>
                  </a:cubicBezTo>
                  <a:cubicBezTo>
                    <a:pt x="116" y="2"/>
                    <a:pt x="116" y="2"/>
                    <a:pt x="116" y="2"/>
                  </a:cubicBezTo>
                  <a:cubicBezTo>
                    <a:pt x="115" y="2"/>
                    <a:pt x="115" y="2"/>
                    <a:pt x="115" y="2"/>
                  </a:cubicBezTo>
                  <a:cubicBezTo>
                    <a:pt x="114" y="2"/>
                    <a:pt x="113" y="2"/>
                    <a:pt x="113" y="2"/>
                  </a:cubicBezTo>
                  <a:cubicBezTo>
                    <a:pt x="112" y="1"/>
                    <a:pt x="110" y="1"/>
                    <a:pt x="109" y="1"/>
                  </a:cubicBezTo>
                  <a:cubicBezTo>
                    <a:pt x="109" y="2"/>
                    <a:pt x="107" y="2"/>
                    <a:pt x="109" y="3"/>
                  </a:cubicBezTo>
                  <a:cubicBezTo>
                    <a:pt x="108" y="3"/>
                    <a:pt x="109" y="2"/>
                    <a:pt x="110" y="2"/>
                  </a:cubicBezTo>
                  <a:cubicBezTo>
                    <a:pt x="110" y="2"/>
                    <a:pt x="110" y="2"/>
                    <a:pt x="110" y="2"/>
                  </a:cubicBezTo>
                  <a:cubicBezTo>
                    <a:pt x="110" y="2"/>
                    <a:pt x="110" y="2"/>
                    <a:pt x="110" y="2"/>
                  </a:cubicBezTo>
                  <a:cubicBezTo>
                    <a:pt x="111" y="2"/>
                    <a:pt x="112" y="2"/>
                    <a:pt x="113" y="2"/>
                  </a:cubicBezTo>
                  <a:cubicBezTo>
                    <a:pt x="112" y="3"/>
                    <a:pt x="111" y="3"/>
                    <a:pt x="110" y="3"/>
                  </a:cubicBezTo>
                  <a:cubicBezTo>
                    <a:pt x="109" y="3"/>
                    <a:pt x="109" y="4"/>
                    <a:pt x="108" y="4"/>
                  </a:cubicBezTo>
                  <a:cubicBezTo>
                    <a:pt x="107" y="3"/>
                    <a:pt x="103" y="2"/>
                    <a:pt x="103" y="2"/>
                  </a:cubicBezTo>
                  <a:cubicBezTo>
                    <a:pt x="99" y="2"/>
                    <a:pt x="94" y="2"/>
                    <a:pt x="92" y="3"/>
                  </a:cubicBezTo>
                  <a:cubicBezTo>
                    <a:pt x="91" y="4"/>
                    <a:pt x="91" y="3"/>
                    <a:pt x="90" y="3"/>
                  </a:cubicBezTo>
                  <a:cubicBezTo>
                    <a:pt x="91" y="3"/>
                    <a:pt x="92" y="3"/>
                    <a:pt x="92" y="2"/>
                  </a:cubicBezTo>
                  <a:cubicBezTo>
                    <a:pt x="90" y="3"/>
                    <a:pt x="86" y="3"/>
                    <a:pt x="85" y="4"/>
                  </a:cubicBezTo>
                  <a:cubicBezTo>
                    <a:pt x="83" y="3"/>
                    <a:pt x="87" y="3"/>
                    <a:pt x="83" y="3"/>
                  </a:cubicBezTo>
                  <a:cubicBezTo>
                    <a:pt x="84" y="2"/>
                    <a:pt x="84" y="2"/>
                    <a:pt x="84" y="2"/>
                  </a:cubicBezTo>
                  <a:cubicBezTo>
                    <a:pt x="77" y="1"/>
                    <a:pt x="72" y="5"/>
                    <a:pt x="65" y="3"/>
                  </a:cubicBezTo>
                  <a:cubicBezTo>
                    <a:pt x="65" y="3"/>
                    <a:pt x="65" y="3"/>
                    <a:pt x="65" y="3"/>
                  </a:cubicBezTo>
                  <a:cubicBezTo>
                    <a:pt x="57" y="2"/>
                    <a:pt x="47" y="4"/>
                    <a:pt x="38" y="3"/>
                  </a:cubicBezTo>
                  <a:cubicBezTo>
                    <a:pt x="36" y="2"/>
                    <a:pt x="35" y="3"/>
                    <a:pt x="34" y="4"/>
                  </a:cubicBezTo>
                  <a:cubicBezTo>
                    <a:pt x="33" y="3"/>
                    <a:pt x="33" y="3"/>
                    <a:pt x="33" y="3"/>
                  </a:cubicBezTo>
                  <a:cubicBezTo>
                    <a:pt x="31" y="4"/>
                    <a:pt x="31" y="4"/>
                    <a:pt x="31" y="4"/>
                  </a:cubicBezTo>
                  <a:cubicBezTo>
                    <a:pt x="27" y="4"/>
                    <a:pt x="24" y="2"/>
                    <a:pt x="20" y="3"/>
                  </a:cubicBezTo>
                  <a:cubicBezTo>
                    <a:pt x="20" y="4"/>
                    <a:pt x="20" y="4"/>
                    <a:pt x="20" y="4"/>
                  </a:cubicBezTo>
                  <a:cubicBezTo>
                    <a:pt x="19" y="3"/>
                    <a:pt x="15" y="4"/>
                    <a:pt x="15" y="3"/>
                  </a:cubicBezTo>
                  <a:cubicBezTo>
                    <a:pt x="15" y="3"/>
                    <a:pt x="15" y="4"/>
                    <a:pt x="14" y="3"/>
                  </a:cubicBezTo>
                  <a:cubicBezTo>
                    <a:pt x="14" y="3"/>
                    <a:pt x="14" y="3"/>
                    <a:pt x="14" y="3"/>
                  </a:cubicBezTo>
                  <a:cubicBezTo>
                    <a:pt x="10" y="4"/>
                    <a:pt x="10" y="4"/>
                    <a:pt x="10" y="4"/>
                  </a:cubicBezTo>
                  <a:cubicBezTo>
                    <a:pt x="7" y="3"/>
                    <a:pt x="10" y="2"/>
                    <a:pt x="6" y="2"/>
                  </a:cubicBezTo>
                  <a:cubicBezTo>
                    <a:pt x="4" y="2"/>
                    <a:pt x="1" y="3"/>
                    <a:pt x="1" y="4"/>
                  </a:cubicBezTo>
                  <a:cubicBezTo>
                    <a:pt x="2" y="4"/>
                    <a:pt x="3" y="4"/>
                    <a:pt x="3" y="4"/>
                  </a:cubicBezTo>
                  <a:cubicBezTo>
                    <a:pt x="2" y="4"/>
                    <a:pt x="2" y="4"/>
                    <a:pt x="2" y="4"/>
                  </a:cubicBezTo>
                  <a:cubicBezTo>
                    <a:pt x="1" y="6"/>
                    <a:pt x="0" y="7"/>
                    <a:pt x="4" y="8"/>
                  </a:cubicBezTo>
                  <a:cubicBezTo>
                    <a:pt x="7" y="7"/>
                    <a:pt x="7" y="7"/>
                    <a:pt x="7" y="7"/>
                  </a:cubicBezTo>
                  <a:cubicBezTo>
                    <a:pt x="8" y="8"/>
                    <a:pt x="8" y="8"/>
                    <a:pt x="8" y="8"/>
                  </a:cubicBezTo>
                  <a:cubicBezTo>
                    <a:pt x="5" y="8"/>
                    <a:pt x="5" y="8"/>
                    <a:pt x="5" y="8"/>
                  </a:cubicBezTo>
                  <a:cubicBezTo>
                    <a:pt x="7" y="8"/>
                    <a:pt x="7" y="8"/>
                    <a:pt x="8" y="7"/>
                  </a:cubicBezTo>
                  <a:cubicBezTo>
                    <a:pt x="9" y="8"/>
                    <a:pt x="9" y="8"/>
                    <a:pt x="9" y="8"/>
                  </a:cubicBezTo>
                  <a:cubicBezTo>
                    <a:pt x="12" y="7"/>
                    <a:pt x="12" y="7"/>
                    <a:pt x="12" y="7"/>
                  </a:cubicBezTo>
                  <a:cubicBezTo>
                    <a:pt x="12" y="7"/>
                    <a:pt x="11" y="8"/>
                    <a:pt x="13" y="8"/>
                  </a:cubicBezTo>
                  <a:cubicBezTo>
                    <a:pt x="14" y="8"/>
                    <a:pt x="12" y="7"/>
                    <a:pt x="14" y="7"/>
                  </a:cubicBezTo>
                  <a:cubicBezTo>
                    <a:pt x="15" y="7"/>
                    <a:pt x="15" y="8"/>
                    <a:pt x="16" y="7"/>
                  </a:cubicBezTo>
                  <a:cubicBezTo>
                    <a:pt x="16" y="8"/>
                    <a:pt x="16" y="8"/>
                    <a:pt x="15" y="8"/>
                  </a:cubicBezTo>
                  <a:cubicBezTo>
                    <a:pt x="17" y="8"/>
                    <a:pt x="19" y="8"/>
                    <a:pt x="20" y="7"/>
                  </a:cubicBezTo>
                  <a:cubicBezTo>
                    <a:pt x="21" y="8"/>
                    <a:pt x="24" y="7"/>
                    <a:pt x="24" y="8"/>
                  </a:cubicBezTo>
                  <a:cubicBezTo>
                    <a:pt x="25" y="8"/>
                    <a:pt x="27" y="7"/>
                    <a:pt x="28" y="7"/>
                  </a:cubicBezTo>
                  <a:cubicBezTo>
                    <a:pt x="25" y="9"/>
                    <a:pt x="32" y="7"/>
                    <a:pt x="32" y="9"/>
                  </a:cubicBezTo>
                  <a:cubicBezTo>
                    <a:pt x="34" y="7"/>
                    <a:pt x="38" y="8"/>
                    <a:pt x="41" y="7"/>
                  </a:cubicBezTo>
                  <a:cubicBezTo>
                    <a:pt x="41" y="8"/>
                    <a:pt x="40" y="8"/>
                    <a:pt x="40" y="8"/>
                  </a:cubicBezTo>
                  <a:cubicBezTo>
                    <a:pt x="42" y="8"/>
                    <a:pt x="42" y="8"/>
                    <a:pt x="43" y="8"/>
                  </a:cubicBezTo>
                  <a:cubicBezTo>
                    <a:pt x="44" y="7"/>
                    <a:pt x="46" y="7"/>
                    <a:pt x="48" y="6"/>
                  </a:cubicBezTo>
                  <a:cubicBezTo>
                    <a:pt x="50" y="7"/>
                    <a:pt x="46" y="8"/>
                    <a:pt x="47" y="9"/>
                  </a:cubicBezTo>
                  <a:cubicBezTo>
                    <a:pt x="47" y="8"/>
                    <a:pt x="51" y="8"/>
                    <a:pt x="50" y="7"/>
                  </a:cubicBezTo>
                  <a:cubicBezTo>
                    <a:pt x="52" y="8"/>
                    <a:pt x="51" y="7"/>
                    <a:pt x="52" y="8"/>
                  </a:cubicBezTo>
                  <a:cubicBezTo>
                    <a:pt x="52" y="7"/>
                    <a:pt x="54" y="8"/>
                    <a:pt x="55" y="7"/>
                  </a:cubicBezTo>
                  <a:cubicBezTo>
                    <a:pt x="57" y="8"/>
                    <a:pt x="56" y="8"/>
                    <a:pt x="58" y="8"/>
                  </a:cubicBezTo>
                  <a:cubicBezTo>
                    <a:pt x="59" y="8"/>
                    <a:pt x="57" y="9"/>
                    <a:pt x="57" y="9"/>
                  </a:cubicBezTo>
                  <a:close/>
                  <a:moveTo>
                    <a:pt x="117" y="7"/>
                  </a:moveTo>
                  <a:cubicBezTo>
                    <a:pt x="117" y="7"/>
                    <a:pt x="117" y="7"/>
                    <a:pt x="117" y="7"/>
                  </a:cubicBezTo>
                  <a:cubicBezTo>
                    <a:pt x="116" y="7"/>
                    <a:pt x="116" y="7"/>
                    <a:pt x="115" y="7"/>
                  </a:cubicBezTo>
                  <a:cubicBezTo>
                    <a:pt x="116" y="7"/>
                    <a:pt x="116" y="7"/>
                    <a:pt x="117" y="7"/>
                  </a:cubicBezTo>
                  <a:close/>
                  <a:moveTo>
                    <a:pt x="122" y="7"/>
                  </a:moveTo>
                  <a:cubicBezTo>
                    <a:pt x="121" y="7"/>
                    <a:pt x="120" y="7"/>
                    <a:pt x="120" y="7"/>
                  </a:cubicBezTo>
                  <a:cubicBezTo>
                    <a:pt x="119" y="6"/>
                    <a:pt x="120" y="6"/>
                    <a:pt x="120" y="6"/>
                  </a:cubicBezTo>
                  <a:cubicBezTo>
                    <a:pt x="120" y="6"/>
                    <a:pt x="121" y="6"/>
                    <a:pt x="122" y="7"/>
                  </a:cubicBezTo>
                  <a:close/>
                  <a:moveTo>
                    <a:pt x="111" y="1"/>
                  </a:moveTo>
                  <a:cubicBezTo>
                    <a:pt x="112" y="1"/>
                    <a:pt x="112" y="2"/>
                    <a:pt x="112" y="2"/>
                  </a:cubicBezTo>
                  <a:cubicBezTo>
                    <a:pt x="112" y="2"/>
                    <a:pt x="111" y="2"/>
                    <a:pt x="111" y="2"/>
                  </a:cubicBezTo>
                  <a:cubicBezTo>
                    <a:pt x="111" y="2"/>
                    <a:pt x="111" y="2"/>
                    <a:pt x="111" y="2"/>
                  </a:cubicBezTo>
                  <a:cubicBezTo>
                    <a:pt x="111" y="2"/>
                    <a:pt x="111" y="2"/>
                    <a:pt x="1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2" name="Freeform 40">
              <a:extLst>
                <a:ext uri="{FF2B5EF4-FFF2-40B4-BE49-F238E27FC236}">
                  <a16:creationId xmlns:a16="http://schemas.microsoft.com/office/drawing/2014/main" id="{18199453-E846-446F-AF9B-97C08389A5A9}"/>
                </a:ext>
              </a:extLst>
            </p:cNvPr>
            <p:cNvSpPr>
              <a:spLocks/>
            </p:cNvSpPr>
            <p:nvPr/>
          </p:nvSpPr>
          <p:spPr bwMode="auto">
            <a:xfrm>
              <a:off x="2043113" y="4767263"/>
              <a:ext cx="11113" cy="11113"/>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3" name="Freeform 41">
              <a:extLst>
                <a:ext uri="{FF2B5EF4-FFF2-40B4-BE49-F238E27FC236}">
                  <a16:creationId xmlns:a16="http://schemas.microsoft.com/office/drawing/2014/main" id="{D1CD8878-F223-4437-B64B-AD774C19171B}"/>
                </a:ext>
              </a:extLst>
            </p:cNvPr>
            <p:cNvSpPr>
              <a:spLocks/>
            </p:cNvSpPr>
            <p:nvPr/>
          </p:nvSpPr>
          <p:spPr bwMode="auto">
            <a:xfrm>
              <a:off x="7180263" y="4789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4" name="Rectangle 293">
              <a:extLst>
                <a:ext uri="{FF2B5EF4-FFF2-40B4-BE49-F238E27FC236}">
                  <a16:creationId xmlns:a16="http://schemas.microsoft.com/office/drawing/2014/main" id="{6EDE89FD-644D-45C0-A100-66C36D81B225}"/>
                </a:ext>
              </a:extLst>
            </p:cNvPr>
            <p:cNvSpPr>
              <a:spLocks noChangeArrowheads="1"/>
            </p:cNvSpPr>
            <p:nvPr/>
          </p:nvSpPr>
          <p:spPr bwMode="auto">
            <a:xfrm>
              <a:off x="2967038" y="48355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5" name="Freeform 43">
              <a:extLst>
                <a:ext uri="{FF2B5EF4-FFF2-40B4-BE49-F238E27FC236}">
                  <a16:creationId xmlns:a16="http://schemas.microsoft.com/office/drawing/2014/main" id="{75B8585F-4196-44B0-BE6B-AF9490B3938C}"/>
                </a:ext>
              </a:extLst>
            </p:cNvPr>
            <p:cNvSpPr>
              <a:spLocks/>
            </p:cNvSpPr>
            <p:nvPr/>
          </p:nvSpPr>
          <p:spPr bwMode="auto">
            <a:xfrm>
              <a:off x="7485063" y="4813301"/>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6" name="Freeform 44">
              <a:extLst>
                <a:ext uri="{FF2B5EF4-FFF2-40B4-BE49-F238E27FC236}">
                  <a16:creationId xmlns:a16="http://schemas.microsoft.com/office/drawing/2014/main" id="{6A418B69-F0B4-4A4F-A488-459C87F601AF}"/>
                </a:ext>
              </a:extLst>
            </p:cNvPr>
            <p:cNvSpPr>
              <a:spLocks/>
            </p:cNvSpPr>
            <p:nvPr/>
          </p:nvSpPr>
          <p:spPr bwMode="auto">
            <a:xfrm>
              <a:off x="7620000" y="4813301"/>
              <a:ext cx="22225" cy="1111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7" name="Freeform 45">
              <a:extLst>
                <a:ext uri="{FF2B5EF4-FFF2-40B4-BE49-F238E27FC236}">
                  <a16:creationId xmlns:a16="http://schemas.microsoft.com/office/drawing/2014/main" id="{271332AE-83AE-43A8-872E-A007CFA1859F}"/>
                </a:ext>
              </a:extLst>
            </p:cNvPr>
            <p:cNvSpPr>
              <a:spLocks/>
            </p:cNvSpPr>
            <p:nvPr/>
          </p:nvSpPr>
          <p:spPr bwMode="auto">
            <a:xfrm>
              <a:off x="7732713" y="4813301"/>
              <a:ext cx="0" cy="1111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8" name="Freeform 46">
              <a:extLst>
                <a:ext uri="{FF2B5EF4-FFF2-40B4-BE49-F238E27FC236}">
                  <a16:creationId xmlns:a16="http://schemas.microsoft.com/office/drawing/2014/main" id="{814FBB21-D565-43E4-B6E9-713C2E5F7BC7}"/>
                </a:ext>
              </a:extLst>
            </p:cNvPr>
            <p:cNvSpPr>
              <a:spLocks/>
            </p:cNvSpPr>
            <p:nvPr/>
          </p:nvSpPr>
          <p:spPr bwMode="auto">
            <a:xfrm>
              <a:off x="6064250" y="4835526"/>
              <a:ext cx="23813"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9" name="Freeform 47">
              <a:extLst>
                <a:ext uri="{FF2B5EF4-FFF2-40B4-BE49-F238E27FC236}">
                  <a16:creationId xmlns:a16="http://schemas.microsoft.com/office/drawing/2014/main" id="{CB74B830-5F56-48D8-A617-7386CE46341A}"/>
                </a:ext>
              </a:extLst>
            </p:cNvPr>
            <p:cNvSpPr>
              <a:spLocks/>
            </p:cNvSpPr>
            <p:nvPr/>
          </p:nvSpPr>
          <p:spPr bwMode="auto">
            <a:xfrm>
              <a:off x="6561138" y="4813301"/>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0" name="Freeform 48">
              <a:extLst>
                <a:ext uri="{FF2B5EF4-FFF2-40B4-BE49-F238E27FC236}">
                  <a16:creationId xmlns:a16="http://schemas.microsoft.com/office/drawing/2014/main" id="{EF30C7B3-102B-482D-8883-F29996236AC1}"/>
                </a:ext>
              </a:extLst>
            </p:cNvPr>
            <p:cNvSpPr>
              <a:spLocks/>
            </p:cNvSpPr>
            <p:nvPr/>
          </p:nvSpPr>
          <p:spPr bwMode="auto">
            <a:xfrm>
              <a:off x="553561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1" name="Freeform 49">
              <a:extLst>
                <a:ext uri="{FF2B5EF4-FFF2-40B4-BE49-F238E27FC236}">
                  <a16:creationId xmlns:a16="http://schemas.microsoft.com/office/drawing/2014/main" id="{2C26A48B-88CC-44C9-A519-031A369F55BD}"/>
                </a:ext>
              </a:extLst>
            </p:cNvPr>
            <p:cNvSpPr>
              <a:spLocks/>
            </p:cNvSpPr>
            <p:nvPr/>
          </p:nvSpPr>
          <p:spPr bwMode="auto">
            <a:xfrm>
              <a:off x="6538913" y="4813301"/>
              <a:ext cx="2222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4" name="Freeform 50">
              <a:extLst>
                <a:ext uri="{FF2B5EF4-FFF2-40B4-BE49-F238E27FC236}">
                  <a16:creationId xmlns:a16="http://schemas.microsoft.com/office/drawing/2014/main" id="{991C1D23-03B0-4749-92A2-BFDD4A464520}"/>
                </a:ext>
              </a:extLst>
            </p:cNvPr>
            <p:cNvSpPr>
              <a:spLocks/>
            </p:cNvSpPr>
            <p:nvPr/>
          </p:nvSpPr>
          <p:spPr bwMode="auto">
            <a:xfrm>
              <a:off x="8172450" y="4824413"/>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5" name="Freeform 51">
              <a:extLst>
                <a:ext uri="{FF2B5EF4-FFF2-40B4-BE49-F238E27FC236}">
                  <a16:creationId xmlns:a16="http://schemas.microsoft.com/office/drawing/2014/main" id="{C180BB0A-6AE3-4138-8DB6-6D3806B9FE52}"/>
                </a:ext>
              </a:extLst>
            </p:cNvPr>
            <p:cNvSpPr>
              <a:spLocks/>
            </p:cNvSpPr>
            <p:nvPr/>
          </p:nvSpPr>
          <p:spPr bwMode="auto">
            <a:xfrm>
              <a:off x="818356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6" name="Freeform 52">
              <a:extLst>
                <a:ext uri="{FF2B5EF4-FFF2-40B4-BE49-F238E27FC236}">
                  <a16:creationId xmlns:a16="http://schemas.microsoft.com/office/drawing/2014/main" id="{1DB075AC-C95F-487C-B683-695DBD12487A}"/>
                </a:ext>
              </a:extLst>
            </p:cNvPr>
            <p:cNvSpPr>
              <a:spLocks/>
            </p:cNvSpPr>
            <p:nvPr/>
          </p:nvSpPr>
          <p:spPr bwMode="auto">
            <a:xfrm>
              <a:off x="8183563"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7" name="Freeform 53">
              <a:extLst>
                <a:ext uri="{FF2B5EF4-FFF2-40B4-BE49-F238E27FC236}">
                  <a16:creationId xmlns:a16="http://schemas.microsoft.com/office/drawing/2014/main" id="{29149A05-ACE6-4B10-92AE-0939C079CF9B}"/>
                </a:ext>
              </a:extLst>
            </p:cNvPr>
            <p:cNvSpPr>
              <a:spLocks/>
            </p:cNvSpPr>
            <p:nvPr/>
          </p:nvSpPr>
          <p:spPr bwMode="auto">
            <a:xfrm>
              <a:off x="803751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8" name="Freeform 54">
              <a:extLst>
                <a:ext uri="{FF2B5EF4-FFF2-40B4-BE49-F238E27FC236}">
                  <a16:creationId xmlns:a16="http://schemas.microsoft.com/office/drawing/2014/main" id="{177DCDC3-A3B2-4BFD-BD90-ECFF9894094C}"/>
                </a:ext>
              </a:extLst>
            </p:cNvPr>
            <p:cNvSpPr>
              <a:spLocks/>
            </p:cNvSpPr>
            <p:nvPr/>
          </p:nvSpPr>
          <p:spPr bwMode="auto">
            <a:xfrm>
              <a:off x="8002588" y="4813301"/>
              <a:ext cx="34925" cy="11113"/>
            </a:xfrm>
            <a:custGeom>
              <a:avLst/>
              <a:gdLst>
                <a:gd name="T0" fmla="*/ 0 w 3"/>
                <a:gd name="T1" fmla="*/ 1 h 1"/>
                <a:gd name="T2" fmla="*/ 3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9" name="Freeform 55">
              <a:extLst>
                <a:ext uri="{FF2B5EF4-FFF2-40B4-BE49-F238E27FC236}">
                  <a16:creationId xmlns:a16="http://schemas.microsoft.com/office/drawing/2014/main" id="{EC29BF16-6B01-4C63-A4D2-93BAC3BEBF79}"/>
                </a:ext>
              </a:extLst>
            </p:cNvPr>
            <p:cNvSpPr>
              <a:spLocks/>
            </p:cNvSpPr>
            <p:nvPr/>
          </p:nvSpPr>
          <p:spPr bwMode="auto">
            <a:xfrm>
              <a:off x="7812088" y="4767263"/>
              <a:ext cx="55563" cy="22225"/>
            </a:xfrm>
            <a:custGeom>
              <a:avLst/>
              <a:gdLst>
                <a:gd name="T0" fmla="*/ 1 w 5"/>
                <a:gd name="T1" fmla="*/ 1 h 2"/>
                <a:gd name="T2" fmla="*/ 4 w 5"/>
                <a:gd name="T3" fmla="*/ 2 h 2"/>
                <a:gd name="T4" fmla="*/ 4 w 5"/>
                <a:gd name="T5" fmla="*/ 1 h 2"/>
                <a:gd name="T6" fmla="*/ 1 w 5"/>
                <a:gd name="T7" fmla="*/ 1 h 2"/>
              </a:gdLst>
              <a:ahLst/>
              <a:cxnLst>
                <a:cxn ang="0">
                  <a:pos x="T0" y="T1"/>
                </a:cxn>
                <a:cxn ang="0">
                  <a:pos x="T2" y="T3"/>
                </a:cxn>
                <a:cxn ang="0">
                  <a:pos x="T4" y="T5"/>
                </a:cxn>
                <a:cxn ang="0">
                  <a:pos x="T6" y="T7"/>
                </a:cxn>
              </a:cxnLst>
              <a:rect l="0" t="0" r="r" b="b"/>
              <a:pathLst>
                <a:path w="5" h="2">
                  <a:moveTo>
                    <a:pt x="1" y="1"/>
                  </a:moveTo>
                  <a:cubicBezTo>
                    <a:pt x="4" y="2"/>
                    <a:pt x="4" y="2"/>
                    <a:pt x="4" y="2"/>
                  </a:cubicBezTo>
                  <a:cubicBezTo>
                    <a:pt x="4" y="1"/>
                    <a:pt x="3" y="1"/>
                    <a:pt x="4" y="1"/>
                  </a:cubicBezTo>
                  <a:cubicBezTo>
                    <a:pt x="0" y="0"/>
                    <a:pt x="5"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0" name="Freeform 56">
              <a:extLst>
                <a:ext uri="{FF2B5EF4-FFF2-40B4-BE49-F238E27FC236}">
                  <a16:creationId xmlns:a16="http://schemas.microsoft.com/office/drawing/2014/main" id="{666AD6F4-3AB0-410C-81BC-77D6F0023379}"/>
                </a:ext>
              </a:extLst>
            </p:cNvPr>
            <p:cNvSpPr>
              <a:spLocks/>
            </p:cNvSpPr>
            <p:nvPr/>
          </p:nvSpPr>
          <p:spPr bwMode="auto">
            <a:xfrm>
              <a:off x="7699375" y="4767263"/>
              <a:ext cx="33338" cy="11113"/>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3" y="1"/>
                    <a:pt x="1" y="1"/>
                    <a:pt x="2"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1" name="Freeform 57">
              <a:extLst>
                <a:ext uri="{FF2B5EF4-FFF2-40B4-BE49-F238E27FC236}">
                  <a16:creationId xmlns:a16="http://schemas.microsoft.com/office/drawing/2014/main" id="{81B1D321-E6EA-4BEA-8D38-B1B3F7C1B5A5}"/>
                </a:ext>
              </a:extLst>
            </p:cNvPr>
            <p:cNvSpPr>
              <a:spLocks/>
            </p:cNvSpPr>
            <p:nvPr/>
          </p:nvSpPr>
          <p:spPr bwMode="auto">
            <a:xfrm>
              <a:off x="6921500" y="4767263"/>
              <a:ext cx="11113" cy="1111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2" name="Freeform 58">
              <a:extLst>
                <a:ext uri="{FF2B5EF4-FFF2-40B4-BE49-F238E27FC236}">
                  <a16:creationId xmlns:a16="http://schemas.microsoft.com/office/drawing/2014/main" id="{52EECCDD-F1E6-4D43-A876-5FB49564C9B6}"/>
                </a:ext>
              </a:extLst>
            </p:cNvPr>
            <p:cNvSpPr>
              <a:spLocks/>
            </p:cNvSpPr>
            <p:nvPr/>
          </p:nvSpPr>
          <p:spPr bwMode="auto">
            <a:xfrm>
              <a:off x="6786563" y="4813301"/>
              <a:ext cx="22225" cy="11113"/>
            </a:xfrm>
            <a:custGeom>
              <a:avLst/>
              <a:gdLst>
                <a:gd name="T0" fmla="*/ 0 w 14"/>
                <a:gd name="T1" fmla="*/ 7 h 7"/>
                <a:gd name="T2" fmla="*/ 7 w 14"/>
                <a:gd name="T3" fmla="*/ 7 h 7"/>
                <a:gd name="T4" fmla="*/ 14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lnTo>
                    <a:pt x="7" y="7"/>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3" name="Freeform 59">
              <a:extLst>
                <a:ext uri="{FF2B5EF4-FFF2-40B4-BE49-F238E27FC236}">
                  <a16:creationId xmlns:a16="http://schemas.microsoft.com/office/drawing/2014/main" id="{32689E05-D8F2-4519-BB93-B574F29BA990}"/>
                </a:ext>
              </a:extLst>
            </p:cNvPr>
            <p:cNvSpPr>
              <a:spLocks/>
            </p:cNvSpPr>
            <p:nvPr/>
          </p:nvSpPr>
          <p:spPr bwMode="auto">
            <a:xfrm>
              <a:off x="6673850" y="4767263"/>
              <a:ext cx="33338" cy="0"/>
            </a:xfrm>
            <a:custGeom>
              <a:avLst/>
              <a:gdLst>
                <a:gd name="T0" fmla="*/ 14 w 21"/>
                <a:gd name="T1" fmla="*/ 21 w 21"/>
                <a:gd name="T2" fmla="*/ 0 w 21"/>
                <a:gd name="T3" fmla="*/ 14 w 21"/>
              </a:gdLst>
              <a:ahLst/>
              <a:cxnLst>
                <a:cxn ang="0">
                  <a:pos x="T0" y="0"/>
                </a:cxn>
                <a:cxn ang="0">
                  <a:pos x="T1" y="0"/>
                </a:cxn>
                <a:cxn ang="0">
                  <a:pos x="T2" y="0"/>
                </a:cxn>
                <a:cxn ang="0">
                  <a:pos x="T3" y="0"/>
                </a:cxn>
              </a:cxnLst>
              <a:rect l="0" t="0" r="r" b="b"/>
              <a:pathLst>
                <a:path w="21">
                  <a:moveTo>
                    <a:pt x="14" y="0"/>
                  </a:moveTo>
                  <a:lnTo>
                    <a:pt x="21" y="0"/>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4" name="Freeform 60">
              <a:extLst>
                <a:ext uri="{FF2B5EF4-FFF2-40B4-BE49-F238E27FC236}">
                  <a16:creationId xmlns:a16="http://schemas.microsoft.com/office/drawing/2014/main" id="{5E3513F5-B9FB-456B-9A32-960295E0485F}"/>
                </a:ext>
              </a:extLst>
            </p:cNvPr>
            <p:cNvSpPr>
              <a:spLocks/>
            </p:cNvSpPr>
            <p:nvPr/>
          </p:nvSpPr>
          <p:spPr bwMode="auto">
            <a:xfrm>
              <a:off x="5389563" y="4767263"/>
              <a:ext cx="11113" cy="1111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5" name="Freeform 61">
              <a:extLst>
                <a:ext uri="{FF2B5EF4-FFF2-40B4-BE49-F238E27FC236}">
                  <a16:creationId xmlns:a16="http://schemas.microsoft.com/office/drawing/2014/main" id="{F6302304-0F99-41EE-A416-90B98139823C}"/>
                </a:ext>
              </a:extLst>
            </p:cNvPr>
            <p:cNvSpPr>
              <a:spLocks/>
            </p:cNvSpPr>
            <p:nvPr/>
          </p:nvSpPr>
          <p:spPr bwMode="auto">
            <a:xfrm>
              <a:off x="4779963" y="4767263"/>
              <a:ext cx="34925" cy="1111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3" y="0"/>
                    <a:pt x="1" y="0"/>
                    <a:pt x="0" y="0"/>
                  </a:cubicBezTo>
                  <a:cubicBezTo>
                    <a:pt x="2"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6" name="Freeform 62">
              <a:extLst>
                <a:ext uri="{FF2B5EF4-FFF2-40B4-BE49-F238E27FC236}">
                  <a16:creationId xmlns:a16="http://schemas.microsoft.com/office/drawing/2014/main" id="{C98CD976-5DA4-4E5D-B75E-00F864E61C1F}"/>
                </a:ext>
              </a:extLst>
            </p:cNvPr>
            <p:cNvSpPr>
              <a:spLocks/>
            </p:cNvSpPr>
            <p:nvPr/>
          </p:nvSpPr>
          <p:spPr bwMode="auto">
            <a:xfrm>
              <a:off x="3113088" y="4756151"/>
              <a:ext cx="11113" cy="0"/>
            </a:xfrm>
            <a:custGeom>
              <a:avLst/>
              <a:gdLst>
                <a:gd name="T0" fmla="*/ 0 w 7"/>
                <a:gd name="T1" fmla="*/ 7 w 7"/>
                <a:gd name="T2" fmla="*/ 0 w 7"/>
                <a:gd name="T3" fmla="*/ 0 w 7"/>
              </a:gdLst>
              <a:ahLst/>
              <a:cxnLst>
                <a:cxn ang="0">
                  <a:pos x="T0" y="0"/>
                </a:cxn>
                <a:cxn ang="0">
                  <a:pos x="T1" y="0"/>
                </a:cxn>
                <a:cxn ang="0">
                  <a:pos x="T2" y="0"/>
                </a:cxn>
                <a:cxn ang="0">
                  <a:pos x="T3" y="0"/>
                </a:cxn>
              </a:cxnLst>
              <a:rect l="0" t="0" r="r" b="b"/>
              <a:pathLst>
                <a:path w="7">
                  <a:moveTo>
                    <a:pt x="0" y="0"/>
                  </a:moveTo>
                  <a:lnTo>
                    <a:pt x="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24" name="Group 223">
            <a:extLst>
              <a:ext uri="{FF2B5EF4-FFF2-40B4-BE49-F238E27FC236}">
                <a16:creationId xmlns:a16="http://schemas.microsoft.com/office/drawing/2014/main" id="{F26D4404-220C-4371-B9C9-49C2B17244DC}"/>
              </a:ext>
            </a:extLst>
          </p:cNvPr>
          <p:cNvGrpSpPr/>
          <p:nvPr/>
        </p:nvGrpSpPr>
        <p:grpSpPr>
          <a:xfrm>
            <a:off x="11371508" y="664923"/>
            <a:ext cx="510491" cy="466621"/>
            <a:chOff x="7526338" y="5778500"/>
            <a:chExt cx="406400" cy="371475"/>
          </a:xfrm>
          <a:solidFill>
            <a:srgbClr val="253A55"/>
          </a:solidFill>
        </p:grpSpPr>
        <p:sp>
          <p:nvSpPr>
            <p:cNvPr id="225" name="Freeform 413">
              <a:extLst>
                <a:ext uri="{FF2B5EF4-FFF2-40B4-BE49-F238E27FC236}">
                  <a16:creationId xmlns:a16="http://schemas.microsoft.com/office/drawing/2014/main" id="{1A0A9889-F793-4F53-92EA-8C22FB5E9CE1}"/>
                </a:ext>
              </a:extLst>
            </p:cNvPr>
            <p:cNvSpPr>
              <a:spLocks noEditPoints="1"/>
            </p:cNvSpPr>
            <p:nvPr/>
          </p:nvSpPr>
          <p:spPr bwMode="auto">
            <a:xfrm>
              <a:off x="7526338" y="5778500"/>
              <a:ext cx="406400" cy="371475"/>
            </a:xfrm>
            <a:custGeom>
              <a:avLst/>
              <a:gdLst>
                <a:gd name="T0" fmla="*/ 66 w 69"/>
                <a:gd name="T1" fmla="*/ 6 h 63"/>
                <a:gd name="T2" fmla="*/ 67 w 69"/>
                <a:gd name="T3" fmla="*/ 46 h 63"/>
                <a:gd name="T4" fmla="*/ 64 w 69"/>
                <a:gd name="T5" fmla="*/ 7 h 63"/>
                <a:gd name="T6" fmla="*/ 5 w 69"/>
                <a:gd name="T7" fmla="*/ 6 h 63"/>
                <a:gd name="T8" fmla="*/ 6 w 69"/>
                <a:gd name="T9" fmla="*/ 36 h 63"/>
                <a:gd name="T10" fmla="*/ 20 w 69"/>
                <a:gd name="T11" fmla="*/ 7 h 63"/>
                <a:gd name="T12" fmla="*/ 21 w 69"/>
                <a:gd name="T13" fmla="*/ 15 h 63"/>
                <a:gd name="T14" fmla="*/ 14 w 69"/>
                <a:gd name="T15" fmla="*/ 34 h 63"/>
                <a:gd name="T16" fmla="*/ 12 w 69"/>
                <a:gd name="T17" fmla="*/ 37 h 63"/>
                <a:gd name="T18" fmla="*/ 13 w 69"/>
                <a:gd name="T19" fmla="*/ 30 h 63"/>
                <a:gd name="T20" fmla="*/ 6 w 69"/>
                <a:gd name="T21" fmla="*/ 41 h 63"/>
                <a:gd name="T22" fmla="*/ 54 w 69"/>
                <a:gd name="T23" fmla="*/ 44 h 63"/>
                <a:gd name="T24" fmla="*/ 37 w 69"/>
                <a:gd name="T25" fmla="*/ 46 h 63"/>
                <a:gd name="T26" fmla="*/ 41 w 69"/>
                <a:gd name="T27" fmla="*/ 57 h 63"/>
                <a:gd name="T28" fmla="*/ 48 w 69"/>
                <a:gd name="T29" fmla="*/ 60 h 63"/>
                <a:gd name="T30" fmla="*/ 22 w 69"/>
                <a:gd name="T31" fmla="*/ 62 h 63"/>
                <a:gd name="T32" fmla="*/ 25 w 69"/>
                <a:gd name="T33" fmla="*/ 58 h 63"/>
                <a:gd name="T34" fmla="*/ 33 w 69"/>
                <a:gd name="T35" fmla="*/ 58 h 63"/>
                <a:gd name="T36" fmla="*/ 5 w 69"/>
                <a:gd name="T37" fmla="*/ 48 h 63"/>
                <a:gd name="T38" fmla="*/ 1 w 69"/>
                <a:gd name="T39" fmla="*/ 43 h 63"/>
                <a:gd name="T40" fmla="*/ 2 w 69"/>
                <a:gd name="T41" fmla="*/ 7 h 63"/>
                <a:gd name="T42" fmla="*/ 0 w 69"/>
                <a:gd name="T43" fmla="*/ 4 h 63"/>
                <a:gd name="T44" fmla="*/ 33 w 69"/>
                <a:gd name="T45" fmla="*/ 2 h 63"/>
                <a:gd name="T46" fmla="*/ 66 w 69"/>
                <a:gd name="T47" fmla="*/ 11 h 63"/>
                <a:gd name="T48" fmla="*/ 66 w 69"/>
                <a:gd name="T49" fmla="*/ 11 h 63"/>
                <a:gd name="T50" fmla="*/ 45 w 69"/>
                <a:gd name="T51" fmla="*/ 4 h 63"/>
                <a:gd name="T52" fmla="*/ 64 w 69"/>
                <a:gd name="T53" fmla="*/ 4 h 63"/>
                <a:gd name="T54" fmla="*/ 10 w 69"/>
                <a:gd name="T55" fmla="*/ 44 h 63"/>
                <a:gd name="T56" fmla="*/ 19 w 69"/>
                <a:gd name="T57" fmla="*/ 45 h 63"/>
                <a:gd name="T58" fmla="*/ 18 w 69"/>
                <a:gd name="T59" fmla="*/ 43 h 63"/>
                <a:gd name="T60" fmla="*/ 8 w 69"/>
                <a:gd name="T61" fmla="*/ 34 h 63"/>
                <a:gd name="T62" fmla="*/ 5 w 69"/>
                <a:gd name="T63" fmla="*/ 14 h 63"/>
                <a:gd name="T64" fmla="*/ 5 w 69"/>
                <a:gd name="T65" fmla="*/ 14 h 63"/>
                <a:gd name="T66" fmla="*/ 4 w 69"/>
                <a:gd name="T67" fmla="*/ 17 h 63"/>
                <a:gd name="T68" fmla="*/ 4 w 69"/>
                <a:gd name="T69"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3">
                  <a:moveTo>
                    <a:pt x="68" y="4"/>
                  </a:moveTo>
                  <a:cubicBezTo>
                    <a:pt x="69" y="6"/>
                    <a:pt x="67" y="4"/>
                    <a:pt x="66" y="6"/>
                  </a:cubicBezTo>
                  <a:cubicBezTo>
                    <a:pt x="68" y="7"/>
                    <a:pt x="68" y="9"/>
                    <a:pt x="68" y="12"/>
                  </a:cubicBezTo>
                  <a:cubicBezTo>
                    <a:pt x="67" y="22"/>
                    <a:pt x="69" y="36"/>
                    <a:pt x="67" y="46"/>
                  </a:cubicBezTo>
                  <a:cubicBezTo>
                    <a:pt x="65" y="45"/>
                    <a:pt x="64" y="41"/>
                    <a:pt x="64" y="38"/>
                  </a:cubicBezTo>
                  <a:cubicBezTo>
                    <a:pt x="63" y="29"/>
                    <a:pt x="63" y="16"/>
                    <a:pt x="64" y="7"/>
                  </a:cubicBezTo>
                  <a:cubicBezTo>
                    <a:pt x="60" y="8"/>
                    <a:pt x="55" y="6"/>
                    <a:pt x="51" y="6"/>
                  </a:cubicBezTo>
                  <a:cubicBezTo>
                    <a:pt x="36" y="4"/>
                    <a:pt x="19" y="6"/>
                    <a:pt x="5" y="6"/>
                  </a:cubicBezTo>
                  <a:cubicBezTo>
                    <a:pt x="5" y="7"/>
                    <a:pt x="7" y="6"/>
                    <a:pt x="7" y="7"/>
                  </a:cubicBezTo>
                  <a:cubicBezTo>
                    <a:pt x="6" y="19"/>
                    <a:pt x="6" y="25"/>
                    <a:pt x="6" y="36"/>
                  </a:cubicBezTo>
                  <a:cubicBezTo>
                    <a:pt x="10" y="29"/>
                    <a:pt x="13" y="21"/>
                    <a:pt x="15" y="13"/>
                  </a:cubicBezTo>
                  <a:cubicBezTo>
                    <a:pt x="17" y="12"/>
                    <a:pt x="17" y="7"/>
                    <a:pt x="20" y="7"/>
                  </a:cubicBezTo>
                  <a:cubicBezTo>
                    <a:pt x="16" y="16"/>
                    <a:pt x="12" y="24"/>
                    <a:pt x="9" y="33"/>
                  </a:cubicBezTo>
                  <a:cubicBezTo>
                    <a:pt x="13" y="28"/>
                    <a:pt x="17" y="21"/>
                    <a:pt x="21" y="15"/>
                  </a:cubicBezTo>
                  <a:cubicBezTo>
                    <a:pt x="22" y="13"/>
                    <a:pt x="23" y="10"/>
                    <a:pt x="25" y="9"/>
                  </a:cubicBezTo>
                  <a:cubicBezTo>
                    <a:pt x="21" y="17"/>
                    <a:pt x="17" y="25"/>
                    <a:pt x="14" y="34"/>
                  </a:cubicBezTo>
                  <a:cubicBezTo>
                    <a:pt x="16" y="33"/>
                    <a:pt x="17" y="29"/>
                    <a:pt x="20" y="27"/>
                  </a:cubicBezTo>
                  <a:cubicBezTo>
                    <a:pt x="17" y="30"/>
                    <a:pt x="16" y="35"/>
                    <a:pt x="12" y="37"/>
                  </a:cubicBezTo>
                  <a:cubicBezTo>
                    <a:pt x="12" y="32"/>
                    <a:pt x="15" y="28"/>
                    <a:pt x="17" y="24"/>
                  </a:cubicBezTo>
                  <a:cubicBezTo>
                    <a:pt x="16" y="25"/>
                    <a:pt x="14" y="27"/>
                    <a:pt x="13" y="30"/>
                  </a:cubicBezTo>
                  <a:cubicBezTo>
                    <a:pt x="10" y="31"/>
                    <a:pt x="9" y="34"/>
                    <a:pt x="8" y="37"/>
                  </a:cubicBezTo>
                  <a:cubicBezTo>
                    <a:pt x="7" y="38"/>
                    <a:pt x="5" y="39"/>
                    <a:pt x="6" y="41"/>
                  </a:cubicBezTo>
                  <a:cubicBezTo>
                    <a:pt x="14" y="42"/>
                    <a:pt x="23" y="42"/>
                    <a:pt x="31" y="42"/>
                  </a:cubicBezTo>
                  <a:cubicBezTo>
                    <a:pt x="39" y="41"/>
                    <a:pt x="46" y="43"/>
                    <a:pt x="54" y="44"/>
                  </a:cubicBezTo>
                  <a:cubicBezTo>
                    <a:pt x="58" y="44"/>
                    <a:pt x="63" y="43"/>
                    <a:pt x="65" y="46"/>
                  </a:cubicBezTo>
                  <a:cubicBezTo>
                    <a:pt x="55" y="48"/>
                    <a:pt x="47" y="46"/>
                    <a:pt x="37" y="46"/>
                  </a:cubicBezTo>
                  <a:cubicBezTo>
                    <a:pt x="35" y="49"/>
                    <a:pt x="36" y="54"/>
                    <a:pt x="37" y="57"/>
                  </a:cubicBezTo>
                  <a:cubicBezTo>
                    <a:pt x="38" y="57"/>
                    <a:pt x="40" y="57"/>
                    <a:pt x="41" y="57"/>
                  </a:cubicBezTo>
                  <a:cubicBezTo>
                    <a:pt x="42" y="58"/>
                    <a:pt x="41" y="58"/>
                    <a:pt x="41" y="60"/>
                  </a:cubicBezTo>
                  <a:cubicBezTo>
                    <a:pt x="43" y="60"/>
                    <a:pt x="45" y="60"/>
                    <a:pt x="48" y="60"/>
                  </a:cubicBezTo>
                  <a:cubicBezTo>
                    <a:pt x="47" y="63"/>
                    <a:pt x="41" y="61"/>
                    <a:pt x="37" y="61"/>
                  </a:cubicBezTo>
                  <a:cubicBezTo>
                    <a:pt x="33" y="62"/>
                    <a:pt x="25" y="62"/>
                    <a:pt x="22" y="62"/>
                  </a:cubicBezTo>
                  <a:cubicBezTo>
                    <a:pt x="25" y="59"/>
                    <a:pt x="31" y="60"/>
                    <a:pt x="35" y="60"/>
                  </a:cubicBezTo>
                  <a:cubicBezTo>
                    <a:pt x="34" y="58"/>
                    <a:pt x="27" y="60"/>
                    <a:pt x="25" y="58"/>
                  </a:cubicBezTo>
                  <a:cubicBezTo>
                    <a:pt x="24" y="56"/>
                    <a:pt x="29" y="58"/>
                    <a:pt x="29" y="56"/>
                  </a:cubicBezTo>
                  <a:cubicBezTo>
                    <a:pt x="29" y="57"/>
                    <a:pt x="31" y="58"/>
                    <a:pt x="33" y="58"/>
                  </a:cubicBezTo>
                  <a:cubicBezTo>
                    <a:pt x="33" y="54"/>
                    <a:pt x="32" y="49"/>
                    <a:pt x="33" y="46"/>
                  </a:cubicBezTo>
                  <a:cubicBezTo>
                    <a:pt x="24" y="46"/>
                    <a:pt x="15" y="47"/>
                    <a:pt x="5" y="48"/>
                  </a:cubicBezTo>
                  <a:cubicBezTo>
                    <a:pt x="4" y="48"/>
                    <a:pt x="4" y="49"/>
                    <a:pt x="3" y="49"/>
                  </a:cubicBezTo>
                  <a:cubicBezTo>
                    <a:pt x="2" y="48"/>
                    <a:pt x="2" y="44"/>
                    <a:pt x="1" y="43"/>
                  </a:cubicBezTo>
                  <a:cubicBezTo>
                    <a:pt x="1" y="42"/>
                    <a:pt x="2" y="42"/>
                    <a:pt x="2" y="40"/>
                  </a:cubicBezTo>
                  <a:cubicBezTo>
                    <a:pt x="2" y="28"/>
                    <a:pt x="2" y="17"/>
                    <a:pt x="2" y="7"/>
                  </a:cubicBezTo>
                  <a:cubicBezTo>
                    <a:pt x="3" y="6"/>
                    <a:pt x="4" y="7"/>
                    <a:pt x="4" y="6"/>
                  </a:cubicBezTo>
                  <a:cubicBezTo>
                    <a:pt x="4" y="5"/>
                    <a:pt x="0" y="6"/>
                    <a:pt x="0" y="4"/>
                  </a:cubicBezTo>
                  <a:cubicBezTo>
                    <a:pt x="2" y="3"/>
                    <a:pt x="6" y="4"/>
                    <a:pt x="7" y="3"/>
                  </a:cubicBezTo>
                  <a:cubicBezTo>
                    <a:pt x="13" y="3"/>
                    <a:pt x="25" y="2"/>
                    <a:pt x="33" y="2"/>
                  </a:cubicBezTo>
                  <a:cubicBezTo>
                    <a:pt x="44" y="2"/>
                    <a:pt x="59" y="0"/>
                    <a:pt x="68" y="4"/>
                  </a:cubicBezTo>
                  <a:close/>
                  <a:moveTo>
                    <a:pt x="66" y="11"/>
                  </a:moveTo>
                  <a:cubicBezTo>
                    <a:pt x="65" y="14"/>
                    <a:pt x="64" y="19"/>
                    <a:pt x="66" y="21"/>
                  </a:cubicBezTo>
                  <a:cubicBezTo>
                    <a:pt x="66" y="18"/>
                    <a:pt x="66" y="14"/>
                    <a:pt x="66" y="11"/>
                  </a:cubicBezTo>
                  <a:close/>
                  <a:moveTo>
                    <a:pt x="64" y="4"/>
                  </a:moveTo>
                  <a:cubicBezTo>
                    <a:pt x="59" y="3"/>
                    <a:pt x="50" y="3"/>
                    <a:pt x="45" y="4"/>
                  </a:cubicBezTo>
                  <a:cubicBezTo>
                    <a:pt x="51" y="4"/>
                    <a:pt x="58" y="7"/>
                    <a:pt x="64" y="5"/>
                  </a:cubicBezTo>
                  <a:cubicBezTo>
                    <a:pt x="64" y="5"/>
                    <a:pt x="64" y="5"/>
                    <a:pt x="64" y="4"/>
                  </a:cubicBezTo>
                  <a:close/>
                  <a:moveTo>
                    <a:pt x="18" y="43"/>
                  </a:moveTo>
                  <a:cubicBezTo>
                    <a:pt x="15" y="43"/>
                    <a:pt x="12" y="43"/>
                    <a:pt x="10" y="44"/>
                  </a:cubicBezTo>
                  <a:cubicBezTo>
                    <a:pt x="8" y="44"/>
                    <a:pt x="5" y="44"/>
                    <a:pt x="4" y="45"/>
                  </a:cubicBezTo>
                  <a:cubicBezTo>
                    <a:pt x="8" y="48"/>
                    <a:pt x="14" y="45"/>
                    <a:pt x="19" y="45"/>
                  </a:cubicBezTo>
                  <a:cubicBezTo>
                    <a:pt x="28" y="44"/>
                    <a:pt x="37" y="44"/>
                    <a:pt x="44" y="44"/>
                  </a:cubicBezTo>
                  <a:cubicBezTo>
                    <a:pt x="36" y="43"/>
                    <a:pt x="27" y="43"/>
                    <a:pt x="18" y="43"/>
                  </a:cubicBezTo>
                  <a:close/>
                  <a:moveTo>
                    <a:pt x="8" y="35"/>
                  </a:moveTo>
                  <a:cubicBezTo>
                    <a:pt x="8" y="35"/>
                    <a:pt x="9" y="34"/>
                    <a:pt x="8" y="34"/>
                  </a:cubicBezTo>
                  <a:cubicBezTo>
                    <a:pt x="8" y="34"/>
                    <a:pt x="8" y="34"/>
                    <a:pt x="8" y="35"/>
                  </a:cubicBezTo>
                  <a:close/>
                  <a:moveTo>
                    <a:pt x="5" y="14"/>
                  </a:moveTo>
                  <a:cubicBezTo>
                    <a:pt x="5" y="14"/>
                    <a:pt x="5" y="14"/>
                    <a:pt x="5" y="14"/>
                  </a:cubicBezTo>
                  <a:cubicBezTo>
                    <a:pt x="5" y="14"/>
                    <a:pt x="5" y="14"/>
                    <a:pt x="5" y="14"/>
                  </a:cubicBezTo>
                  <a:close/>
                  <a:moveTo>
                    <a:pt x="4" y="16"/>
                  </a:moveTo>
                  <a:cubicBezTo>
                    <a:pt x="4" y="16"/>
                    <a:pt x="4" y="16"/>
                    <a:pt x="4" y="17"/>
                  </a:cubicBezTo>
                  <a:cubicBezTo>
                    <a:pt x="3" y="21"/>
                    <a:pt x="4" y="25"/>
                    <a:pt x="4" y="29"/>
                  </a:cubicBezTo>
                  <a:cubicBezTo>
                    <a:pt x="4" y="34"/>
                    <a:pt x="3" y="38"/>
                    <a:pt x="4" y="41"/>
                  </a:cubicBezTo>
                  <a:cubicBezTo>
                    <a:pt x="4" y="33"/>
                    <a:pt x="5" y="24"/>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6" name="Freeform 414">
              <a:extLst>
                <a:ext uri="{FF2B5EF4-FFF2-40B4-BE49-F238E27FC236}">
                  <a16:creationId xmlns:a16="http://schemas.microsoft.com/office/drawing/2014/main" id="{96EEA061-E31B-4E4A-883C-8004B1C68ACB}"/>
                </a:ext>
              </a:extLst>
            </p:cNvPr>
            <p:cNvSpPr>
              <a:spLocks/>
            </p:cNvSpPr>
            <p:nvPr/>
          </p:nvSpPr>
          <p:spPr bwMode="auto">
            <a:xfrm>
              <a:off x="7815263" y="5873750"/>
              <a:ext cx="58738" cy="111125"/>
            </a:xfrm>
            <a:custGeom>
              <a:avLst/>
              <a:gdLst>
                <a:gd name="T0" fmla="*/ 7 w 10"/>
                <a:gd name="T1" fmla="*/ 2 h 19"/>
                <a:gd name="T2" fmla="*/ 10 w 10"/>
                <a:gd name="T3" fmla="*/ 0 h 19"/>
                <a:gd name="T4" fmla="*/ 4 w 10"/>
                <a:gd name="T5" fmla="*/ 13 h 19"/>
                <a:gd name="T6" fmla="*/ 8 w 10"/>
                <a:gd name="T7" fmla="*/ 9 h 19"/>
                <a:gd name="T8" fmla="*/ 7 w 10"/>
                <a:gd name="T9" fmla="*/ 17 h 19"/>
                <a:gd name="T10" fmla="*/ 5 w 10"/>
                <a:gd name="T11" fmla="*/ 15 h 19"/>
                <a:gd name="T12" fmla="*/ 2 w 10"/>
                <a:gd name="T13" fmla="*/ 19 h 19"/>
                <a:gd name="T14" fmla="*/ 2 w 10"/>
                <a:gd name="T15" fmla="*/ 13 h 19"/>
                <a:gd name="T16" fmla="*/ 9 w 10"/>
                <a:gd name="T17" fmla="*/ 2 h 19"/>
                <a:gd name="T18" fmla="*/ 7 w 10"/>
                <a:gd name="T1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9">
                  <a:moveTo>
                    <a:pt x="7" y="2"/>
                  </a:moveTo>
                  <a:cubicBezTo>
                    <a:pt x="8" y="1"/>
                    <a:pt x="9" y="0"/>
                    <a:pt x="10" y="0"/>
                  </a:cubicBezTo>
                  <a:cubicBezTo>
                    <a:pt x="10" y="5"/>
                    <a:pt x="5" y="8"/>
                    <a:pt x="4" y="13"/>
                  </a:cubicBezTo>
                  <a:cubicBezTo>
                    <a:pt x="5" y="13"/>
                    <a:pt x="6" y="10"/>
                    <a:pt x="8" y="9"/>
                  </a:cubicBezTo>
                  <a:cubicBezTo>
                    <a:pt x="10" y="11"/>
                    <a:pt x="4" y="14"/>
                    <a:pt x="7" y="17"/>
                  </a:cubicBezTo>
                  <a:cubicBezTo>
                    <a:pt x="5" y="18"/>
                    <a:pt x="4" y="17"/>
                    <a:pt x="5" y="15"/>
                  </a:cubicBezTo>
                  <a:cubicBezTo>
                    <a:pt x="3" y="16"/>
                    <a:pt x="3" y="18"/>
                    <a:pt x="2" y="19"/>
                  </a:cubicBezTo>
                  <a:cubicBezTo>
                    <a:pt x="0" y="17"/>
                    <a:pt x="2" y="14"/>
                    <a:pt x="2" y="13"/>
                  </a:cubicBezTo>
                  <a:cubicBezTo>
                    <a:pt x="4" y="9"/>
                    <a:pt x="8" y="5"/>
                    <a:pt x="9" y="2"/>
                  </a:cubicBezTo>
                  <a:cubicBezTo>
                    <a:pt x="9" y="1"/>
                    <a:pt x="8"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7" name="Freeform 415">
              <a:extLst>
                <a:ext uri="{FF2B5EF4-FFF2-40B4-BE49-F238E27FC236}">
                  <a16:creationId xmlns:a16="http://schemas.microsoft.com/office/drawing/2014/main" id="{BCF07BC6-62CF-491D-92C8-5162E71ED917}"/>
                </a:ext>
              </a:extLst>
            </p:cNvPr>
            <p:cNvSpPr>
              <a:spLocks/>
            </p:cNvSpPr>
            <p:nvPr/>
          </p:nvSpPr>
          <p:spPr bwMode="auto">
            <a:xfrm>
              <a:off x="7791450" y="5832475"/>
              <a:ext cx="76200" cy="134938"/>
            </a:xfrm>
            <a:custGeom>
              <a:avLst/>
              <a:gdLst>
                <a:gd name="T0" fmla="*/ 4 w 13"/>
                <a:gd name="T1" fmla="*/ 19 h 23"/>
                <a:gd name="T2" fmla="*/ 2 w 13"/>
                <a:gd name="T3" fmla="*/ 23 h 23"/>
                <a:gd name="T4" fmla="*/ 1 w 13"/>
                <a:gd name="T5" fmla="*/ 19 h 23"/>
                <a:gd name="T6" fmla="*/ 10 w 13"/>
                <a:gd name="T7" fmla="*/ 4 h 23"/>
                <a:gd name="T8" fmla="*/ 12 w 13"/>
                <a:gd name="T9" fmla="*/ 2 h 23"/>
                <a:gd name="T10" fmla="*/ 8 w 13"/>
                <a:gd name="T11" fmla="*/ 5 h 23"/>
                <a:gd name="T12" fmla="*/ 13 w 13"/>
                <a:gd name="T13" fmla="*/ 0 h 23"/>
                <a:gd name="T14" fmla="*/ 10 w 13"/>
                <a:gd name="T15" fmla="*/ 6 h 23"/>
                <a:gd name="T16" fmla="*/ 6 w 13"/>
                <a:gd name="T17" fmla="*/ 12 h 23"/>
                <a:gd name="T18" fmla="*/ 4 w 13"/>
                <a:gd name="T19" fmla="*/ 15 h 23"/>
                <a:gd name="T20" fmla="*/ 3 w 13"/>
                <a:gd name="T21" fmla="*/ 20 h 23"/>
                <a:gd name="T22" fmla="*/ 4 w 13"/>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3">
                  <a:moveTo>
                    <a:pt x="4" y="19"/>
                  </a:moveTo>
                  <a:cubicBezTo>
                    <a:pt x="3" y="21"/>
                    <a:pt x="3" y="22"/>
                    <a:pt x="2" y="23"/>
                  </a:cubicBezTo>
                  <a:cubicBezTo>
                    <a:pt x="0" y="23"/>
                    <a:pt x="1" y="20"/>
                    <a:pt x="1" y="19"/>
                  </a:cubicBezTo>
                  <a:cubicBezTo>
                    <a:pt x="3" y="14"/>
                    <a:pt x="8" y="9"/>
                    <a:pt x="10" y="4"/>
                  </a:cubicBezTo>
                  <a:cubicBezTo>
                    <a:pt x="11" y="3"/>
                    <a:pt x="12" y="3"/>
                    <a:pt x="12" y="2"/>
                  </a:cubicBezTo>
                  <a:cubicBezTo>
                    <a:pt x="10" y="2"/>
                    <a:pt x="9" y="4"/>
                    <a:pt x="8" y="5"/>
                  </a:cubicBezTo>
                  <a:cubicBezTo>
                    <a:pt x="9" y="3"/>
                    <a:pt x="11" y="1"/>
                    <a:pt x="13" y="0"/>
                  </a:cubicBezTo>
                  <a:cubicBezTo>
                    <a:pt x="13" y="2"/>
                    <a:pt x="11" y="4"/>
                    <a:pt x="10" y="6"/>
                  </a:cubicBezTo>
                  <a:cubicBezTo>
                    <a:pt x="8" y="8"/>
                    <a:pt x="7" y="10"/>
                    <a:pt x="6" y="12"/>
                  </a:cubicBezTo>
                  <a:cubicBezTo>
                    <a:pt x="6" y="14"/>
                    <a:pt x="5" y="14"/>
                    <a:pt x="4" y="15"/>
                  </a:cubicBezTo>
                  <a:cubicBezTo>
                    <a:pt x="4" y="17"/>
                    <a:pt x="3" y="18"/>
                    <a:pt x="3" y="20"/>
                  </a:cubicBezTo>
                  <a:cubicBezTo>
                    <a:pt x="3" y="21"/>
                    <a:pt x="3" y="19"/>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8" name="Freeform 416">
              <a:extLst>
                <a:ext uri="{FF2B5EF4-FFF2-40B4-BE49-F238E27FC236}">
                  <a16:creationId xmlns:a16="http://schemas.microsoft.com/office/drawing/2014/main" id="{9F6EF9A7-0565-4725-9213-CCB71B1351F8}"/>
                </a:ext>
              </a:extLst>
            </p:cNvPr>
            <p:cNvSpPr>
              <a:spLocks/>
            </p:cNvSpPr>
            <p:nvPr/>
          </p:nvSpPr>
          <p:spPr bwMode="auto">
            <a:xfrm>
              <a:off x="7856538" y="5884863"/>
              <a:ext cx="0" cy="6350"/>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 name="Freeform 417">
              <a:extLst>
                <a:ext uri="{FF2B5EF4-FFF2-40B4-BE49-F238E27FC236}">
                  <a16:creationId xmlns:a16="http://schemas.microsoft.com/office/drawing/2014/main" id="{01D752CA-7577-4D75-8B4E-9280DC8F04B5}"/>
                </a:ext>
              </a:extLst>
            </p:cNvPr>
            <p:cNvSpPr>
              <a:spLocks/>
            </p:cNvSpPr>
            <p:nvPr/>
          </p:nvSpPr>
          <p:spPr bwMode="auto">
            <a:xfrm>
              <a:off x="7821613" y="5861050"/>
              <a:ext cx="17463" cy="23813"/>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1" y="3"/>
                    <a:pt x="0" y="4"/>
                  </a:cubicBezTo>
                  <a:cubicBezTo>
                    <a:pt x="0" y="2"/>
                    <a:pt x="1"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Freeform 418">
              <a:extLst>
                <a:ext uri="{FF2B5EF4-FFF2-40B4-BE49-F238E27FC236}">
                  <a16:creationId xmlns:a16="http://schemas.microsoft.com/office/drawing/2014/main" id="{B1D99CCB-15A8-4EE9-8F3B-7DC592C66461}"/>
                </a:ext>
              </a:extLst>
            </p:cNvPr>
            <p:cNvSpPr>
              <a:spLocks/>
            </p:cNvSpPr>
            <p:nvPr/>
          </p:nvSpPr>
          <p:spPr bwMode="auto">
            <a:xfrm>
              <a:off x="7732713" y="5826125"/>
              <a:ext cx="93663" cy="165100"/>
            </a:xfrm>
            <a:custGeom>
              <a:avLst/>
              <a:gdLst>
                <a:gd name="T0" fmla="*/ 12 w 16"/>
                <a:gd name="T1" fmla="*/ 13 h 28"/>
                <a:gd name="T2" fmla="*/ 1 w 16"/>
                <a:gd name="T3" fmla="*/ 28 h 28"/>
                <a:gd name="T4" fmla="*/ 6 w 16"/>
                <a:gd name="T5" fmla="*/ 15 h 28"/>
                <a:gd name="T6" fmla="*/ 0 w 16"/>
                <a:gd name="T7" fmla="*/ 22 h 28"/>
                <a:gd name="T8" fmla="*/ 16 w 16"/>
                <a:gd name="T9" fmla="*/ 0 h 28"/>
                <a:gd name="T10" fmla="*/ 2 w 16"/>
                <a:gd name="T11" fmla="*/ 25 h 28"/>
                <a:gd name="T12" fmla="*/ 12 w 16"/>
                <a:gd name="T13" fmla="*/ 13 h 28"/>
                <a:gd name="T14" fmla="*/ 12 w 16"/>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2" y="13"/>
                  </a:moveTo>
                  <a:cubicBezTo>
                    <a:pt x="8" y="17"/>
                    <a:pt x="5" y="25"/>
                    <a:pt x="1" y="28"/>
                  </a:cubicBezTo>
                  <a:cubicBezTo>
                    <a:pt x="1" y="23"/>
                    <a:pt x="4" y="19"/>
                    <a:pt x="6" y="15"/>
                  </a:cubicBezTo>
                  <a:cubicBezTo>
                    <a:pt x="3" y="17"/>
                    <a:pt x="2" y="21"/>
                    <a:pt x="0" y="22"/>
                  </a:cubicBezTo>
                  <a:cubicBezTo>
                    <a:pt x="5" y="15"/>
                    <a:pt x="10" y="7"/>
                    <a:pt x="16" y="0"/>
                  </a:cubicBezTo>
                  <a:cubicBezTo>
                    <a:pt x="11" y="8"/>
                    <a:pt x="6" y="16"/>
                    <a:pt x="2" y="25"/>
                  </a:cubicBezTo>
                  <a:cubicBezTo>
                    <a:pt x="5" y="22"/>
                    <a:pt x="9" y="16"/>
                    <a:pt x="12" y="13"/>
                  </a:cubicBezTo>
                  <a:cubicBezTo>
                    <a:pt x="12" y="13"/>
                    <a:pt x="12" y="13"/>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1" name="Freeform 419">
              <a:extLst>
                <a:ext uri="{FF2B5EF4-FFF2-40B4-BE49-F238E27FC236}">
                  <a16:creationId xmlns:a16="http://schemas.microsoft.com/office/drawing/2014/main" id="{AB2736A9-D2F6-4BBB-8258-064E59E176B9}"/>
                </a:ext>
              </a:extLst>
            </p:cNvPr>
            <p:cNvSpPr>
              <a:spLocks/>
            </p:cNvSpPr>
            <p:nvPr/>
          </p:nvSpPr>
          <p:spPr bwMode="auto">
            <a:xfrm>
              <a:off x="7821613" y="5932488"/>
              <a:ext cx="4763"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Freeform 420">
              <a:extLst>
                <a:ext uri="{FF2B5EF4-FFF2-40B4-BE49-F238E27FC236}">
                  <a16:creationId xmlns:a16="http://schemas.microsoft.com/office/drawing/2014/main" id="{C9E5A20E-2244-4056-A56B-F816A2B1091C}"/>
                </a:ext>
              </a:extLst>
            </p:cNvPr>
            <p:cNvSpPr>
              <a:spLocks/>
            </p:cNvSpPr>
            <p:nvPr/>
          </p:nvSpPr>
          <p:spPr bwMode="auto">
            <a:xfrm>
              <a:off x="7821613" y="5932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Freeform 421">
              <a:extLst>
                <a:ext uri="{FF2B5EF4-FFF2-40B4-BE49-F238E27FC236}">
                  <a16:creationId xmlns:a16="http://schemas.microsoft.com/office/drawing/2014/main" id="{3E5D57B4-D729-4924-B6E9-AEEB84924715}"/>
                </a:ext>
              </a:extLst>
            </p:cNvPr>
            <p:cNvSpPr>
              <a:spLocks/>
            </p:cNvSpPr>
            <p:nvPr/>
          </p:nvSpPr>
          <p:spPr bwMode="auto">
            <a:xfrm>
              <a:off x="7821613" y="5932488"/>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 name="Freeform 422">
              <a:extLst>
                <a:ext uri="{FF2B5EF4-FFF2-40B4-BE49-F238E27FC236}">
                  <a16:creationId xmlns:a16="http://schemas.microsoft.com/office/drawing/2014/main" id="{EAE014B4-09A3-412F-AF72-B2055493B893}"/>
                </a:ext>
              </a:extLst>
            </p:cNvPr>
            <p:cNvSpPr>
              <a:spLocks/>
            </p:cNvSpPr>
            <p:nvPr/>
          </p:nvSpPr>
          <p:spPr bwMode="auto">
            <a:xfrm>
              <a:off x="7815263" y="5937250"/>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5" name="Freeform 423">
              <a:extLst>
                <a:ext uri="{FF2B5EF4-FFF2-40B4-BE49-F238E27FC236}">
                  <a16:creationId xmlns:a16="http://schemas.microsoft.com/office/drawing/2014/main" id="{1652846E-5F51-4453-9A7F-6E664695BBCA}"/>
                </a:ext>
              </a:extLst>
            </p:cNvPr>
            <p:cNvSpPr>
              <a:spLocks/>
            </p:cNvSpPr>
            <p:nvPr/>
          </p:nvSpPr>
          <p:spPr bwMode="auto">
            <a:xfrm>
              <a:off x="7808913" y="5884863"/>
              <a:ext cx="12700" cy="6350"/>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6" name="Freeform 424">
              <a:extLst>
                <a:ext uri="{FF2B5EF4-FFF2-40B4-BE49-F238E27FC236}">
                  <a16:creationId xmlns:a16="http://schemas.microsoft.com/office/drawing/2014/main" id="{7FEEF828-DDA2-4D23-9440-1B3100414393}"/>
                </a:ext>
              </a:extLst>
            </p:cNvPr>
            <p:cNvSpPr>
              <a:spLocks/>
            </p:cNvSpPr>
            <p:nvPr/>
          </p:nvSpPr>
          <p:spPr bwMode="auto">
            <a:xfrm>
              <a:off x="7815263" y="5937250"/>
              <a:ext cx="0" cy="635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Freeform 425">
              <a:extLst>
                <a:ext uri="{FF2B5EF4-FFF2-40B4-BE49-F238E27FC236}">
                  <a16:creationId xmlns:a16="http://schemas.microsoft.com/office/drawing/2014/main" id="{AD6E027C-080E-4D97-A1DF-2883DAC8DFF0}"/>
                </a:ext>
              </a:extLst>
            </p:cNvPr>
            <p:cNvSpPr>
              <a:spLocks/>
            </p:cNvSpPr>
            <p:nvPr/>
          </p:nvSpPr>
          <p:spPr bwMode="auto">
            <a:xfrm>
              <a:off x="7808913" y="5891213"/>
              <a:ext cx="0" cy="635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Freeform 426">
              <a:extLst>
                <a:ext uri="{FF2B5EF4-FFF2-40B4-BE49-F238E27FC236}">
                  <a16:creationId xmlns:a16="http://schemas.microsoft.com/office/drawing/2014/main" id="{36DBC596-4333-412A-8FEB-42CA68A43EA9}"/>
                </a:ext>
              </a:extLst>
            </p:cNvPr>
            <p:cNvSpPr>
              <a:spLocks/>
            </p:cNvSpPr>
            <p:nvPr/>
          </p:nvSpPr>
          <p:spPr bwMode="auto">
            <a:xfrm>
              <a:off x="7802563" y="5897563"/>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Freeform 427">
              <a:extLst>
                <a:ext uri="{FF2B5EF4-FFF2-40B4-BE49-F238E27FC236}">
                  <a16:creationId xmlns:a16="http://schemas.microsoft.com/office/drawing/2014/main" id="{F79A58E8-D537-40B6-ABF6-3BDAE1F17DA8}"/>
                </a:ext>
              </a:extLst>
            </p:cNvPr>
            <p:cNvSpPr>
              <a:spLocks/>
            </p:cNvSpPr>
            <p:nvPr/>
          </p:nvSpPr>
          <p:spPr bwMode="auto">
            <a:xfrm>
              <a:off x="7802563" y="5897563"/>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0" name="Freeform 428">
              <a:extLst>
                <a:ext uri="{FF2B5EF4-FFF2-40B4-BE49-F238E27FC236}">
                  <a16:creationId xmlns:a16="http://schemas.microsoft.com/office/drawing/2014/main" id="{19332B38-C60E-4715-92AC-D030701DA816}"/>
                </a:ext>
              </a:extLst>
            </p:cNvPr>
            <p:cNvSpPr>
              <a:spLocks/>
            </p:cNvSpPr>
            <p:nvPr/>
          </p:nvSpPr>
          <p:spPr bwMode="auto">
            <a:xfrm>
              <a:off x="7691438" y="5837238"/>
              <a:ext cx="93663" cy="165100"/>
            </a:xfrm>
            <a:custGeom>
              <a:avLst/>
              <a:gdLst>
                <a:gd name="T0" fmla="*/ 7 w 16"/>
                <a:gd name="T1" fmla="*/ 20 h 28"/>
                <a:gd name="T2" fmla="*/ 0 w 16"/>
                <a:gd name="T3" fmla="*/ 28 h 28"/>
                <a:gd name="T4" fmla="*/ 6 w 16"/>
                <a:gd name="T5" fmla="*/ 14 h 28"/>
                <a:gd name="T6" fmla="*/ 6 w 16"/>
                <a:gd name="T7" fmla="*/ 14 h 28"/>
                <a:gd name="T8" fmla="*/ 6 w 16"/>
                <a:gd name="T9" fmla="*/ 14 h 28"/>
                <a:gd name="T10" fmla="*/ 5 w 16"/>
                <a:gd name="T11" fmla="*/ 14 h 28"/>
                <a:gd name="T12" fmla="*/ 10 w 16"/>
                <a:gd name="T13" fmla="*/ 6 h 28"/>
                <a:gd name="T14" fmla="*/ 16 w 16"/>
                <a:gd name="T15" fmla="*/ 0 h 28"/>
                <a:gd name="T16" fmla="*/ 2 w 16"/>
                <a:gd name="T17" fmla="*/ 26 h 28"/>
                <a:gd name="T18" fmla="*/ 6 w 16"/>
                <a:gd name="T19" fmla="*/ 20 h 28"/>
                <a:gd name="T20" fmla="*/ 7 w 16"/>
                <a:gd name="T2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7" y="20"/>
                  </a:moveTo>
                  <a:cubicBezTo>
                    <a:pt x="5" y="23"/>
                    <a:pt x="3" y="27"/>
                    <a:pt x="0" y="28"/>
                  </a:cubicBezTo>
                  <a:cubicBezTo>
                    <a:pt x="0" y="23"/>
                    <a:pt x="4" y="19"/>
                    <a:pt x="6" y="14"/>
                  </a:cubicBezTo>
                  <a:cubicBezTo>
                    <a:pt x="6" y="14"/>
                    <a:pt x="6" y="14"/>
                    <a:pt x="6" y="14"/>
                  </a:cubicBezTo>
                  <a:cubicBezTo>
                    <a:pt x="6" y="13"/>
                    <a:pt x="6" y="14"/>
                    <a:pt x="6" y="14"/>
                  </a:cubicBezTo>
                  <a:cubicBezTo>
                    <a:pt x="6" y="14"/>
                    <a:pt x="5" y="14"/>
                    <a:pt x="5" y="14"/>
                  </a:cubicBezTo>
                  <a:cubicBezTo>
                    <a:pt x="7" y="11"/>
                    <a:pt x="8" y="9"/>
                    <a:pt x="10" y="6"/>
                  </a:cubicBezTo>
                  <a:cubicBezTo>
                    <a:pt x="12" y="4"/>
                    <a:pt x="13" y="1"/>
                    <a:pt x="16" y="0"/>
                  </a:cubicBezTo>
                  <a:cubicBezTo>
                    <a:pt x="11" y="8"/>
                    <a:pt x="5" y="15"/>
                    <a:pt x="2" y="26"/>
                  </a:cubicBezTo>
                  <a:cubicBezTo>
                    <a:pt x="4" y="24"/>
                    <a:pt x="5" y="22"/>
                    <a:pt x="6" y="20"/>
                  </a:cubicBezTo>
                  <a:cubicBezTo>
                    <a:pt x="6" y="20"/>
                    <a:pt x="7" y="20"/>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Freeform 429">
              <a:extLst>
                <a:ext uri="{FF2B5EF4-FFF2-40B4-BE49-F238E27FC236}">
                  <a16:creationId xmlns:a16="http://schemas.microsoft.com/office/drawing/2014/main" id="{0FAC0E21-FC2F-4FF8-AA33-71A9A18A9703}"/>
                </a:ext>
              </a:extLst>
            </p:cNvPr>
            <p:cNvSpPr>
              <a:spLocks noEditPoints="1"/>
            </p:cNvSpPr>
            <p:nvPr/>
          </p:nvSpPr>
          <p:spPr bwMode="auto">
            <a:xfrm>
              <a:off x="7662863" y="5861050"/>
              <a:ext cx="69850" cy="136525"/>
            </a:xfrm>
            <a:custGeom>
              <a:avLst/>
              <a:gdLst>
                <a:gd name="T0" fmla="*/ 3 w 12"/>
                <a:gd name="T1" fmla="*/ 20 h 23"/>
                <a:gd name="T2" fmla="*/ 0 w 12"/>
                <a:gd name="T3" fmla="*/ 22 h 23"/>
                <a:gd name="T4" fmla="*/ 7 w 12"/>
                <a:gd name="T5" fmla="*/ 7 h 23"/>
                <a:gd name="T6" fmla="*/ 5 w 12"/>
                <a:gd name="T7" fmla="*/ 9 h 23"/>
                <a:gd name="T8" fmla="*/ 12 w 12"/>
                <a:gd name="T9" fmla="*/ 0 h 23"/>
                <a:gd name="T10" fmla="*/ 1 w 12"/>
                <a:gd name="T11" fmla="*/ 20 h 23"/>
                <a:gd name="T12" fmla="*/ 3 w 12"/>
                <a:gd name="T13" fmla="*/ 20 h 23"/>
                <a:gd name="T14" fmla="*/ 8 w 12"/>
                <a:gd name="T15" fmla="*/ 5 h 23"/>
                <a:gd name="T16" fmla="*/ 8 w 12"/>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3" y="20"/>
                  </a:moveTo>
                  <a:cubicBezTo>
                    <a:pt x="3" y="21"/>
                    <a:pt x="2" y="23"/>
                    <a:pt x="0" y="22"/>
                  </a:cubicBezTo>
                  <a:cubicBezTo>
                    <a:pt x="0" y="16"/>
                    <a:pt x="5" y="12"/>
                    <a:pt x="7" y="7"/>
                  </a:cubicBezTo>
                  <a:cubicBezTo>
                    <a:pt x="6" y="7"/>
                    <a:pt x="6" y="8"/>
                    <a:pt x="5" y="9"/>
                  </a:cubicBezTo>
                  <a:cubicBezTo>
                    <a:pt x="6" y="6"/>
                    <a:pt x="9" y="2"/>
                    <a:pt x="12" y="0"/>
                  </a:cubicBezTo>
                  <a:cubicBezTo>
                    <a:pt x="9" y="7"/>
                    <a:pt x="4" y="12"/>
                    <a:pt x="1" y="20"/>
                  </a:cubicBezTo>
                  <a:cubicBezTo>
                    <a:pt x="2" y="21"/>
                    <a:pt x="3" y="20"/>
                    <a:pt x="3" y="20"/>
                  </a:cubicBezTo>
                  <a:close/>
                  <a:moveTo>
                    <a:pt x="8" y="5"/>
                  </a:moveTo>
                  <a:cubicBezTo>
                    <a:pt x="7" y="6"/>
                    <a:pt x="8"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Freeform 430">
              <a:extLst>
                <a:ext uri="{FF2B5EF4-FFF2-40B4-BE49-F238E27FC236}">
                  <a16:creationId xmlns:a16="http://schemas.microsoft.com/office/drawing/2014/main" id="{A207AE4F-24F0-4954-90E5-436FE3143DD9}"/>
                </a:ext>
              </a:extLst>
            </p:cNvPr>
            <p:cNvSpPr>
              <a:spLocks/>
            </p:cNvSpPr>
            <p:nvPr/>
          </p:nvSpPr>
          <p:spPr bwMode="auto">
            <a:xfrm>
              <a:off x="7715250" y="5919788"/>
              <a:ext cx="6350" cy="6350"/>
            </a:xfrm>
            <a:custGeom>
              <a:avLst/>
              <a:gdLst>
                <a:gd name="T0" fmla="*/ 1 w 1"/>
                <a:gd name="T1" fmla="*/ 0 h 1"/>
                <a:gd name="T2" fmla="*/ 1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1" y="1"/>
                    <a:pt x="0" y="1"/>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Freeform 431">
              <a:extLst>
                <a:ext uri="{FF2B5EF4-FFF2-40B4-BE49-F238E27FC236}">
                  <a16:creationId xmlns:a16="http://schemas.microsoft.com/office/drawing/2014/main" id="{83879562-C107-45DF-86B4-BC150DA2AF1A}"/>
                </a:ext>
              </a:extLst>
            </p:cNvPr>
            <p:cNvSpPr>
              <a:spLocks/>
            </p:cNvSpPr>
            <p:nvPr/>
          </p:nvSpPr>
          <p:spPr bwMode="auto">
            <a:xfrm>
              <a:off x="7715250" y="5926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Rectangle 246">
              <a:extLst>
                <a:ext uri="{FF2B5EF4-FFF2-40B4-BE49-F238E27FC236}">
                  <a16:creationId xmlns:a16="http://schemas.microsoft.com/office/drawing/2014/main" id="{532CE893-ACF1-4ECE-A994-03EC02AA38EB}"/>
                </a:ext>
              </a:extLst>
            </p:cNvPr>
            <p:cNvSpPr>
              <a:spLocks noChangeArrowheads="1"/>
            </p:cNvSpPr>
            <p:nvPr/>
          </p:nvSpPr>
          <p:spPr bwMode="auto">
            <a:xfrm>
              <a:off x="7715250" y="5926138"/>
              <a:ext cx="158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Freeform 433">
              <a:extLst>
                <a:ext uri="{FF2B5EF4-FFF2-40B4-BE49-F238E27FC236}">
                  <a16:creationId xmlns:a16="http://schemas.microsoft.com/office/drawing/2014/main" id="{913BD293-36AE-48D1-B538-21B8BE3775B3}"/>
                </a:ext>
              </a:extLst>
            </p:cNvPr>
            <p:cNvSpPr>
              <a:spLocks/>
            </p:cNvSpPr>
            <p:nvPr/>
          </p:nvSpPr>
          <p:spPr bwMode="auto">
            <a:xfrm>
              <a:off x="7702550" y="5943600"/>
              <a:ext cx="6350"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9" name="Freeform 434">
              <a:extLst>
                <a:ext uri="{FF2B5EF4-FFF2-40B4-BE49-F238E27FC236}">
                  <a16:creationId xmlns:a16="http://schemas.microsoft.com/office/drawing/2014/main" id="{80E54B46-5D1A-430A-B63E-3CFC9A51DE40}"/>
                </a:ext>
              </a:extLst>
            </p:cNvPr>
            <p:cNvSpPr>
              <a:spLocks noEditPoints="1"/>
            </p:cNvSpPr>
            <p:nvPr/>
          </p:nvSpPr>
          <p:spPr bwMode="auto">
            <a:xfrm>
              <a:off x="7639050" y="5849938"/>
              <a:ext cx="63500" cy="123825"/>
            </a:xfrm>
            <a:custGeom>
              <a:avLst/>
              <a:gdLst>
                <a:gd name="T0" fmla="*/ 6 w 11"/>
                <a:gd name="T1" fmla="*/ 15 h 21"/>
                <a:gd name="T2" fmla="*/ 0 w 11"/>
                <a:gd name="T3" fmla="*/ 21 h 21"/>
                <a:gd name="T4" fmla="*/ 5 w 11"/>
                <a:gd name="T5" fmla="*/ 9 h 21"/>
                <a:gd name="T6" fmla="*/ 2 w 11"/>
                <a:gd name="T7" fmla="*/ 13 h 21"/>
                <a:gd name="T8" fmla="*/ 11 w 11"/>
                <a:gd name="T9" fmla="*/ 0 h 21"/>
                <a:gd name="T10" fmla="*/ 1 w 11"/>
                <a:gd name="T11" fmla="*/ 19 h 21"/>
                <a:gd name="T12" fmla="*/ 5 w 11"/>
                <a:gd name="T13" fmla="*/ 15 h 21"/>
                <a:gd name="T14" fmla="*/ 6 w 11"/>
                <a:gd name="T15" fmla="*/ 15 h 21"/>
                <a:gd name="T16" fmla="*/ 5 w 11"/>
                <a:gd name="T17" fmla="*/ 9 h 21"/>
                <a:gd name="T18" fmla="*/ 5 w 11"/>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1">
                  <a:moveTo>
                    <a:pt x="6" y="15"/>
                  </a:moveTo>
                  <a:cubicBezTo>
                    <a:pt x="4" y="17"/>
                    <a:pt x="3" y="21"/>
                    <a:pt x="0" y="21"/>
                  </a:cubicBezTo>
                  <a:cubicBezTo>
                    <a:pt x="0" y="17"/>
                    <a:pt x="4" y="13"/>
                    <a:pt x="5" y="9"/>
                  </a:cubicBezTo>
                  <a:cubicBezTo>
                    <a:pt x="3" y="10"/>
                    <a:pt x="3" y="12"/>
                    <a:pt x="2" y="13"/>
                  </a:cubicBezTo>
                  <a:cubicBezTo>
                    <a:pt x="5" y="8"/>
                    <a:pt x="7" y="3"/>
                    <a:pt x="11" y="0"/>
                  </a:cubicBezTo>
                  <a:cubicBezTo>
                    <a:pt x="9" y="7"/>
                    <a:pt x="4" y="12"/>
                    <a:pt x="1" y="19"/>
                  </a:cubicBezTo>
                  <a:cubicBezTo>
                    <a:pt x="3" y="18"/>
                    <a:pt x="4" y="16"/>
                    <a:pt x="5" y="15"/>
                  </a:cubicBezTo>
                  <a:cubicBezTo>
                    <a:pt x="6" y="15"/>
                    <a:pt x="6" y="15"/>
                    <a:pt x="6" y="15"/>
                  </a:cubicBezTo>
                  <a:close/>
                  <a:moveTo>
                    <a:pt x="5" y="9"/>
                  </a:moveTo>
                  <a:cubicBezTo>
                    <a:pt x="5" y="9"/>
                    <a:pt x="5" y="8"/>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0" name="Freeform 435">
              <a:extLst>
                <a:ext uri="{FF2B5EF4-FFF2-40B4-BE49-F238E27FC236}">
                  <a16:creationId xmlns:a16="http://schemas.microsoft.com/office/drawing/2014/main" id="{0E5FD5CA-29D4-47B6-BDF9-5837CC61CD64}"/>
                </a:ext>
              </a:extLst>
            </p:cNvPr>
            <p:cNvSpPr>
              <a:spLocks/>
            </p:cNvSpPr>
            <p:nvPr/>
          </p:nvSpPr>
          <p:spPr bwMode="auto">
            <a:xfrm>
              <a:off x="7691438" y="5956300"/>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1" name="Freeform 436">
              <a:extLst>
                <a:ext uri="{FF2B5EF4-FFF2-40B4-BE49-F238E27FC236}">
                  <a16:creationId xmlns:a16="http://schemas.microsoft.com/office/drawing/2014/main" id="{29E47EC4-546A-45B0-8892-97BD2F4B23E1}"/>
                </a:ext>
              </a:extLst>
            </p:cNvPr>
            <p:cNvSpPr>
              <a:spLocks/>
            </p:cNvSpPr>
            <p:nvPr/>
          </p:nvSpPr>
          <p:spPr bwMode="auto">
            <a:xfrm>
              <a:off x="7691438" y="5961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2" name="Freeform 437">
              <a:extLst>
                <a:ext uri="{FF2B5EF4-FFF2-40B4-BE49-F238E27FC236}">
                  <a16:creationId xmlns:a16="http://schemas.microsoft.com/office/drawing/2014/main" id="{C73AFDD6-BCA3-478D-9D2A-80D05443E3D8}"/>
                </a:ext>
              </a:extLst>
            </p:cNvPr>
            <p:cNvSpPr>
              <a:spLocks/>
            </p:cNvSpPr>
            <p:nvPr/>
          </p:nvSpPr>
          <p:spPr bwMode="auto">
            <a:xfrm>
              <a:off x="7680325" y="5961063"/>
              <a:ext cx="11113" cy="17463"/>
            </a:xfrm>
            <a:custGeom>
              <a:avLst/>
              <a:gdLst>
                <a:gd name="T0" fmla="*/ 2 w 2"/>
                <a:gd name="T1" fmla="*/ 0 h 3"/>
                <a:gd name="T2" fmla="*/ 0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1" y="2"/>
                    <a:pt x="0" y="3"/>
                  </a:cubicBezTo>
                  <a:cubicBezTo>
                    <a:pt x="0" y="1"/>
                    <a:pt x="1"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3" name="Freeform 438">
              <a:extLst>
                <a:ext uri="{FF2B5EF4-FFF2-40B4-BE49-F238E27FC236}">
                  <a16:creationId xmlns:a16="http://schemas.microsoft.com/office/drawing/2014/main" id="{E3A40923-3FE6-4DB6-BBE9-BC9F27A3A3DD}"/>
                </a:ext>
              </a:extLst>
            </p:cNvPr>
            <p:cNvSpPr>
              <a:spLocks/>
            </p:cNvSpPr>
            <p:nvPr/>
          </p:nvSpPr>
          <p:spPr bwMode="auto">
            <a:xfrm>
              <a:off x="7685088" y="5915025"/>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4" name="Freeform 439">
              <a:extLst>
                <a:ext uri="{FF2B5EF4-FFF2-40B4-BE49-F238E27FC236}">
                  <a16:creationId xmlns:a16="http://schemas.microsoft.com/office/drawing/2014/main" id="{7907B1B4-C0ED-44AE-8FE2-465BE8B4CF46}"/>
                </a:ext>
              </a:extLst>
            </p:cNvPr>
            <p:cNvSpPr>
              <a:spLocks/>
            </p:cNvSpPr>
            <p:nvPr/>
          </p:nvSpPr>
          <p:spPr bwMode="auto">
            <a:xfrm>
              <a:off x="7673975" y="5919788"/>
              <a:ext cx="11113" cy="635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0"/>
                    <a:pt x="1"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5" name="Freeform 440">
              <a:extLst>
                <a:ext uri="{FF2B5EF4-FFF2-40B4-BE49-F238E27FC236}">
                  <a16:creationId xmlns:a16="http://schemas.microsoft.com/office/drawing/2014/main" id="{B8B17B24-ED08-4348-8595-44A5062A1188}"/>
                </a:ext>
              </a:extLst>
            </p:cNvPr>
            <p:cNvSpPr>
              <a:spLocks/>
            </p:cNvSpPr>
            <p:nvPr/>
          </p:nvSpPr>
          <p:spPr bwMode="auto">
            <a:xfrm>
              <a:off x="7680325" y="5973763"/>
              <a:ext cx="0" cy="476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6" name="Rectangle 255">
              <a:extLst>
                <a:ext uri="{FF2B5EF4-FFF2-40B4-BE49-F238E27FC236}">
                  <a16:creationId xmlns:a16="http://schemas.microsoft.com/office/drawing/2014/main" id="{0CD372DB-684F-4B42-9AFC-F4AAE712611F}"/>
                </a:ext>
              </a:extLst>
            </p:cNvPr>
            <p:cNvSpPr>
              <a:spLocks noChangeArrowheads="1"/>
            </p:cNvSpPr>
            <p:nvPr/>
          </p:nvSpPr>
          <p:spPr bwMode="auto">
            <a:xfrm>
              <a:off x="7673975" y="5932488"/>
              <a:ext cx="15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7" name="Freeform 442">
              <a:extLst>
                <a:ext uri="{FF2B5EF4-FFF2-40B4-BE49-F238E27FC236}">
                  <a16:creationId xmlns:a16="http://schemas.microsoft.com/office/drawing/2014/main" id="{BB3395A1-8136-4FCB-B1E7-331E6DEB1D0B}"/>
                </a:ext>
              </a:extLst>
            </p:cNvPr>
            <p:cNvSpPr>
              <a:spLocks/>
            </p:cNvSpPr>
            <p:nvPr/>
          </p:nvSpPr>
          <p:spPr bwMode="auto">
            <a:xfrm>
              <a:off x="7643813" y="5926138"/>
              <a:ext cx="6350" cy="635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8" name="Freeform 443">
              <a:extLst>
                <a:ext uri="{FF2B5EF4-FFF2-40B4-BE49-F238E27FC236}">
                  <a16:creationId xmlns:a16="http://schemas.microsoft.com/office/drawing/2014/main" id="{2C2E1941-D38B-4F21-8C04-EC81CC35E824}"/>
                </a:ext>
              </a:extLst>
            </p:cNvPr>
            <p:cNvSpPr>
              <a:spLocks/>
            </p:cNvSpPr>
            <p:nvPr/>
          </p:nvSpPr>
          <p:spPr bwMode="auto">
            <a:xfrm>
              <a:off x="7639050" y="5932488"/>
              <a:ext cx="4763" cy="4763"/>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1"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03" name="Freeform 220">
            <a:extLst>
              <a:ext uri="{FF2B5EF4-FFF2-40B4-BE49-F238E27FC236}">
                <a16:creationId xmlns:a16="http://schemas.microsoft.com/office/drawing/2014/main" id="{EDB93CF5-DAAF-4FDB-A881-07CA3A3AA8AD}"/>
              </a:ext>
            </a:extLst>
          </p:cNvPr>
          <p:cNvSpPr>
            <a:spLocks/>
          </p:cNvSpPr>
          <p:nvPr/>
        </p:nvSpPr>
        <p:spPr bwMode="auto">
          <a:xfrm>
            <a:off x="7302199" y="1478349"/>
            <a:ext cx="970792" cy="30374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253A55"/>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Arrow: Pentagon 1">
            <a:hlinkClick r:id="" action="ppaction://hlinkshowjump?jump=nextslide"/>
            <a:extLst>
              <a:ext uri="{FF2B5EF4-FFF2-40B4-BE49-F238E27FC236}">
                <a16:creationId xmlns:a16="http://schemas.microsoft.com/office/drawing/2014/main" id="{79616B35-A437-4B06-9B9A-EA4E3AAB58B2}"/>
              </a:ext>
            </a:extLst>
          </p:cNvPr>
          <p:cNvSpPr/>
          <p:nvPr/>
        </p:nvSpPr>
        <p:spPr>
          <a:xfrm>
            <a:off x="11221008" y="130214"/>
            <a:ext cx="791548" cy="198970"/>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Frem</a:t>
            </a:r>
          </a:p>
        </p:txBody>
      </p:sp>
      <p:sp>
        <p:nvSpPr>
          <p:cNvPr id="134" name="Arrow: Pentagon 133">
            <a:hlinkClick r:id="" action="ppaction://hlinkshowjump?jump=nextslide"/>
            <a:extLst>
              <a:ext uri="{FF2B5EF4-FFF2-40B4-BE49-F238E27FC236}">
                <a16:creationId xmlns:a16="http://schemas.microsoft.com/office/drawing/2014/main" id="{B07E8048-5978-41B3-8F65-AFF8D5155E08}"/>
              </a:ext>
            </a:extLst>
          </p:cNvPr>
          <p:cNvSpPr/>
          <p:nvPr/>
        </p:nvSpPr>
        <p:spPr>
          <a:xfrm flipH="1">
            <a:off x="9619490" y="127392"/>
            <a:ext cx="717473" cy="198970"/>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a:ea typeface="+mn-ea"/>
                <a:cs typeface="+mn-cs"/>
              </a:rPr>
              <a:t>Tilbake</a:t>
            </a:r>
          </a:p>
        </p:txBody>
      </p:sp>
      <p:sp>
        <p:nvSpPr>
          <p:cNvPr id="3" name="Rectangle 2">
            <a:hlinkClick r:id="rId6" action="ppaction://hlinksldjump"/>
            <a:extLst>
              <a:ext uri="{FF2B5EF4-FFF2-40B4-BE49-F238E27FC236}">
                <a16:creationId xmlns:a16="http://schemas.microsoft.com/office/drawing/2014/main" id="{DC741516-33D9-4E78-969F-F66C67658931}"/>
              </a:ext>
            </a:extLst>
          </p:cNvPr>
          <p:cNvSpPr/>
          <p:nvPr/>
        </p:nvSpPr>
        <p:spPr>
          <a:xfrm>
            <a:off x="10480310" y="136631"/>
            <a:ext cx="614523" cy="198970"/>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Meny</a:t>
            </a:r>
          </a:p>
        </p:txBody>
      </p:sp>
      <p:sp>
        <p:nvSpPr>
          <p:cNvPr id="136" name="Rectangle 135">
            <a:extLst>
              <a:ext uri="{FF2B5EF4-FFF2-40B4-BE49-F238E27FC236}">
                <a16:creationId xmlns:a16="http://schemas.microsoft.com/office/drawing/2014/main" id="{3A3CF64A-C426-4F61-B3D5-56448F1DB97C}"/>
              </a:ext>
            </a:extLst>
          </p:cNvPr>
          <p:cNvSpPr/>
          <p:nvPr/>
        </p:nvSpPr>
        <p:spPr>
          <a:xfrm>
            <a:off x="4345604" y="4357038"/>
            <a:ext cx="7579814" cy="1947970"/>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Anbefalte tiltak</a:t>
            </a: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Prosjektet vil sikre at Patrik får god opplæring, god brukerstøtte, samt et godt kompetansemiljø rundt seg.</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Prosjektet vil også sikre at det etableres et nettverk av faglig dyktige prosjektøkonomer som Patrik kan støtte seg på i søknadsfasen og prosjektgjennomføringen - for planlegging og oppfølging av økonomien i prosjektene, samt faglig dyktige fagrekvirenter og innkjøpere som vil kunne sørge for god behovsdekning.</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 opplæringen ha fokus på prosjektlederstøtte utover tekniske forhold f.eks. Forskningsrådgivere, HR, juridisk, infrastruktur (lab) </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19" name="Graphic 118" descr="Man in pirate attire">
            <a:extLst>
              <a:ext uri="{FF2B5EF4-FFF2-40B4-BE49-F238E27FC236}">
                <a16:creationId xmlns:a16="http://schemas.microsoft.com/office/drawing/2014/main" id="{33B0F98F-3B99-44FF-8802-BEC4FA242E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691" y="187699"/>
            <a:ext cx="711485" cy="997200"/>
          </a:xfrm>
          <a:prstGeom prst="rect">
            <a:avLst/>
          </a:prstGeom>
        </p:spPr>
      </p:pic>
      <p:pic>
        <p:nvPicPr>
          <p:cNvPr id="6" name="Picture 5" descr="Icon&#10;&#10;Description automatically generated">
            <a:extLst>
              <a:ext uri="{FF2B5EF4-FFF2-40B4-BE49-F238E27FC236}">
                <a16:creationId xmlns:a16="http://schemas.microsoft.com/office/drawing/2014/main" id="{6355CA9C-4978-479B-9158-10BE18C928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8526" y="4291773"/>
            <a:ext cx="576501" cy="612000"/>
          </a:xfrm>
          <a:prstGeom prst="rect">
            <a:avLst/>
          </a:prstGeom>
        </p:spPr>
      </p:pic>
      <p:sp>
        <p:nvSpPr>
          <p:cNvPr id="120" name="TextBox 119">
            <a:extLst>
              <a:ext uri="{FF2B5EF4-FFF2-40B4-BE49-F238E27FC236}">
                <a16:creationId xmlns:a16="http://schemas.microsoft.com/office/drawing/2014/main" id="{7583D8E1-DB64-47F9-84BC-23C64E8EF63E}"/>
              </a:ext>
            </a:extLst>
          </p:cNvPr>
          <p:cNvSpPr txBox="1"/>
          <p:nvPr/>
        </p:nvSpPr>
        <p:spPr>
          <a:xfrm>
            <a:off x="1391235" y="4900481"/>
            <a:ext cx="147725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hlinkClick r:id="rId10"/>
              </a:rPr>
              <a:t>Behovshaver innkjøp</a:t>
            </a:r>
            <a:endParaRPr kumimoji="0" lang="nb-NO"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25" name="Picture 124" descr="A picture containing text, vector graphics&#10;&#10;Description automatically generated">
            <a:extLst>
              <a:ext uri="{FF2B5EF4-FFF2-40B4-BE49-F238E27FC236}">
                <a16:creationId xmlns:a16="http://schemas.microsoft.com/office/drawing/2014/main" id="{8AE40DDA-88DD-4F01-93BB-7D967DCBD389}"/>
              </a:ext>
            </a:extLst>
          </p:cNvPr>
          <p:cNvPicPr>
            <a:picLocks noChangeAspect="1"/>
          </p:cNvPicPr>
          <p:nvPr/>
        </p:nvPicPr>
        <p:blipFill>
          <a:blip r:embed="rId11"/>
          <a:stretch>
            <a:fillRect/>
          </a:stretch>
        </p:blipFill>
        <p:spPr>
          <a:xfrm>
            <a:off x="2622998" y="3273901"/>
            <a:ext cx="577417" cy="612412"/>
          </a:xfrm>
          <a:prstGeom prst="rect">
            <a:avLst/>
          </a:prstGeom>
        </p:spPr>
      </p:pic>
      <p:sp>
        <p:nvSpPr>
          <p:cNvPr id="126" name="TextBox 125">
            <a:extLst>
              <a:ext uri="{FF2B5EF4-FFF2-40B4-BE49-F238E27FC236}">
                <a16:creationId xmlns:a16="http://schemas.microsoft.com/office/drawing/2014/main" id="{5A898CE1-1873-4160-8962-9B15C1DD1DD9}"/>
              </a:ext>
            </a:extLst>
          </p:cNvPr>
          <p:cNvSpPr txBox="1"/>
          <p:nvPr/>
        </p:nvSpPr>
        <p:spPr>
          <a:xfrm>
            <a:off x="2356077" y="3878042"/>
            <a:ext cx="12660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hlinkClick r:id="rId12"/>
              </a:rPr>
              <a:t>Søknadsregistrerer</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27" name="Picture 126" descr="A picture containing text, light&#10;&#10;Description automatically generated">
            <a:extLst>
              <a:ext uri="{FF2B5EF4-FFF2-40B4-BE49-F238E27FC236}">
                <a16:creationId xmlns:a16="http://schemas.microsoft.com/office/drawing/2014/main" id="{F102E7B8-555A-43C7-ACB6-67C01D5FB08D}"/>
              </a:ext>
            </a:extLst>
          </p:cNvPr>
          <p:cNvPicPr>
            <a:picLocks noChangeAspect="1"/>
          </p:cNvPicPr>
          <p:nvPr/>
        </p:nvPicPr>
        <p:blipFill>
          <a:blip r:embed="rId13"/>
          <a:stretch>
            <a:fillRect/>
          </a:stretch>
        </p:blipFill>
        <p:spPr>
          <a:xfrm>
            <a:off x="1673042" y="3273901"/>
            <a:ext cx="577029" cy="612000"/>
          </a:xfrm>
          <a:prstGeom prst="rect">
            <a:avLst/>
          </a:prstGeom>
        </p:spPr>
      </p:pic>
      <p:sp>
        <p:nvSpPr>
          <p:cNvPr id="128" name="TextBox 127">
            <a:extLst>
              <a:ext uri="{FF2B5EF4-FFF2-40B4-BE49-F238E27FC236}">
                <a16:creationId xmlns:a16="http://schemas.microsoft.com/office/drawing/2014/main" id="{CF37B153-543A-4170-BE39-8DDA49211B76}"/>
              </a:ext>
            </a:extLst>
          </p:cNvPr>
          <p:cNvSpPr txBox="1"/>
          <p:nvPr/>
        </p:nvSpPr>
        <p:spPr>
          <a:xfrm>
            <a:off x="1554154" y="3878197"/>
            <a:ext cx="12660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hlinkClick r:id="rId14"/>
              </a:rPr>
              <a:t>Prosjektleder</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29" name="Group 128">
            <a:extLst>
              <a:ext uri="{FF2B5EF4-FFF2-40B4-BE49-F238E27FC236}">
                <a16:creationId xmlns:a16="http://schemas.microsoft.com/office/drawing/2014/main" id="{6ADC251D-8F6A-4561-B643-D21B5DDA4E1C}"/>
              </a:ext>
            </a:extLst>
          </p:cNvPr>
          <p:cNvGrpSpPr/>
          <p:nvPr/>
        </p:nvGrpSpPr>
        <p:grpSpPr>
          <a:xfrm>
            <a:off x="11557460" y="4371741"/>
            <a:ext cx="337391" cy="348934"/>
            <a:chOff x="7307263" y="3144838"/>
            <a:chExt cx="550863" cy="609601"/>
          </a:xfrm>
          <a:solidFill>
            <a:schemeClr val="accent2">
              <a:lumMod val="50000"/>
            </a:schemeClr>
          </a:solidFill>
        </p:grpSpPr>
        <p:sp>
          <p:nvSpPr>
            <p:cNvPr id="130" name="Freeform 616">
              <a:extLst>
                <a:ext uri="{FF2B5EF4-FFF2-40B4-BE49-F238E27FC236}">
                  <a16:creationId xmlns:a16="http://schemas.microsoft.com/office/drawing/2014/main" id="{C9540439-6161-4C1C-A562-E36BDDA412BB}"/>
                </a:ext>
              </a:extLst>
            </p:cNvPr>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1" name="Freeform 617">
              <a:extLst>
                <a:ext uri="{FF2B5EF4-FFF2-40B4-BE49-F238E27FC236}">
                  <a16:creationId xmlns:a16="http://schemas.microsoft.com/office/drawing/2014/main" id="{6EEC4DBE-7B4D-4938-896D-2E16B3978556}"/>
                </a:ext>
              </a:extLst>
            </p:cNvPr>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2" name="Freeform 618">
              <a:extLst>
                <a:ext uri="{FF2B5EF4-FFF2-40B4-BE49-F238E27FC236}">
                  <a16:creationId xmlns:a16="http://schemas.microsoft.com/office/drawing/2014/main" id="{B27C2DCE-E77E-4AF4-8FB2-49595C0EB0D3}"/>
                </a:ext>
              </a:extLst>
            </p:cNvPr>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3" name="Freeform 619">
              <a:extLst>
                <a:ext uri="{FF2B5EF4-FFF2-40B4-BE49-F238E27FC236}">
                  <a16:creationId xmlns:a16="http://schemas.microsoft.com/office/drawing/2014/main" id="{0633A1B5-287A-4E92-B6BF-5E7C3A490153}"/>
                </a:ext>
              </a:extLst>
            </p:cNvPr>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5" name="Freeform 620">
              <a:extLst>
                <a:ext uri="{FF2B5EF4-FFF2-40B4-BE49-F238E27FC236}">
                  <a16:creationId xmlns:a16="http://schemas.microsoft.com/office/drawing/2014/main" id="{67836444-2FF0-4FF8-84D6-9AA97DF7763D}"/>
                </a:ext>
              </a:extLst>
            </p:cNvPr>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7" name="Freeform 621">
              <a:extLst>
                <a:ext uri="{FF2B5EF4-FFF2-40B4-BE49-F238E27FC236}">
                  <a16:creationId xmlns:a16="http://schemas.microsoft.com/office/drawing/2014/main" id="{500D820A-3E0B-43EE-B8F5-9D8780D8F1A2}"/>
                </a:ext>
              </a:extLst>
            </p:cNvPr>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8" name="Freeform 622">
              <a:extLst>
                <a:ext uri="{FF2B5EF4-FFF2-40B4-BE49-F238E27FC236}">
                  <a16:creationId xmlns:a16="http://schemas.microsoft.com/office/drawing/2014/main" id="{44482C59-15D8-4CE9-91B6-CE22C1A575DF}"/>
                </a:ext>
              </a:extLst>
            </p:cNvPr>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139" name="Picture 138" descr="Icon&#10;&#10;Description automatically generated">
            <a:extLst>
              <a:ext uri="{FF2B5EF4-FFF2-40B4-BE49-F238E27FC236}">
                <a16:creationId xmlns:a16="http://schemas.microsoft.com/office/drawing/2014/main" id="{9A59D34D-B041-4DE3-A71D-BB18CD95C18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17464" y="5340141"/>
            <a:ext cx="577028" cy="612000"/>
          </a:xfrm>
          <a:prstGeom prst="rect">
            <a:avLst/>
          </a:prstGeom>
        </p:spPr>
      </p:pic>
      <p:sp>
        <p:nvSpPr>
          <p:cNvPr id="141" name="TextBox 140">
            <a:extLst>
              <a:ext uri="{FF2B5EF4-FFF2-40B4-BE49-F238E27FC236}">
                <a16:creationId xmlns:a16="http://schemas.microsoft.com/office/drawing/2014/main" id="{22D2CE62-997F-4C41-ABEE-C619A4026B91}"/>
              </a:ext>
            </a:extLst>
          </p:cNvPr>
          <p:cNvSpPr txBox="1"/>
          <p:nvPr/>
        </p:nvSpPr>
        <p:spPr>
          <a:xfrm>
            <a:off x="1533395" y="5930137"/>
            <a:ext cx="10896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hlinkClick r:id="rId16"/>
              </a:rPr>
              <a:t>Ordremottaker</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6241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B44A61-5FCC-4DC5-BD2A-71C5424A04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3B44A61-5FCC-4DC5-BD2A-71C5424A0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D1176997-04CD-440D-BFFF-70857DCE0E71}"/>
              </a:ext>
            </a:extLst>
          </p:cNvPr>
          <p:cNvSpPr/>
          <p:nvPr/>
        </p:nvSpPr>
        <p:spPr>
          <a:xfrm>
            <a:off x="1" y="661851"/>
            <a:ext cx="12192000" cy="713170"/>
          </a:xfrm>
          <a:prstGeom prst="rect">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b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Patrik Prosjektleder vil ha ansvar og arbeidsoppgaver innenfor prosessene Prosjektidé til prosjektavslutning, Behov til betaling og Fordring til innbetaling</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2" name="TextBox 1">
            <a:extLst>
              <a:ext uri="{FF2B5EF4-FFF2-40B4-BE49-F238E27FC236}">
                <a16:creationId xmlns:a16="http://schemas.microsoft.com/office/drawing/2014/main" id="{FF777239-59B3-41DA-BDB8-8D9BAEC584AF}"/>
              </a:ext>
            </a:extLst>
          </p:cNvPr>
          <p:cNvSpPr txBox="1"/>
          <p:nvPr/>
        </p:nvSpPr>
        <p:spPr>
          <a:xfrm>
            <a:off x="8718747" y="5810436"/>
            <a:ext cx="369454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hlinkClick r:id="rId5"/>
              </a:rPr>
              <a:t>Lenke til Behov til betaling på BOTT-samarbeidet.no </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 name="Graphic 5" descr="Man in pirate attire">
            <a:extLst>
              <a:ext uri="{FF2B5EF4-FFF2-40B4-BE49-F238E27FC236}">
                <a16:creationId xmlns:a16="http://schemas.microsoft.com/office/drawing/2014/main" id="{EA0D047A-F818-45B2-9598-A7F9B067CA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691" y="187699"/>
            <a:ext cx="711485" cy="997200"/>
          </a:xfrm>
          <a:prstGeom prst="rect">
            <a:avLst/>
          </a:prstGeom>
        </p:spPr>
      </p:pic>
      <p:pic>
        <p:nvPicPr>
          <p:cNvPr id="8" name="Picture 7">
            <a:extLst>
              <a:ext uri="{FF2B5EF4-FFF2-40B4-BE49-F238E27FC236}">
                <a16:creationId xmlns:a16="http://schemas.microsoft.com/office/drawing/2014/main" id="{9A15EFBD-55F9-459C-88B1-D413BA0EB20D}"/>
              </a:ext>
            </a:extLst>
          </p:cNvPr>
          <p:cNvPicPr>
            <a:picLocks noChangeAspect="1"/>
          </p:cNvPicPr>
          <p:nvPr/>
        </p:nvPicPr>
        <p:blipFill rotWithShape="1">
          <a:blip r:embed="rId8"/>
          <a:srcRect/>
          <a:stretch/>
        </p:blipFill>
        <p:spPr>
          <a:xfrm>
            <a:off x="4997627" y="1426999"/>
            <a:ext cx="2946312" cy="3400824"/>
          </a:xfrm>
          <a:prstGeom prst="rect">
            <a:avLst/>
          </a:prstGeom>
        </p:spPr>
      </p:pic>
      <p:pic>
        <p:nvPicPr>
          <p:cNvPr id="11" name="Picture 10">
            <a:hlinkClick r:id="rId9"/>
            <a:extLst>
              <a:ext uri="{FF2B5EF4-FFF2-40B4-BE49-F238E27FC236}">
                <a16:creationId xmlns:a16="http://schemas.microsoft.com/office/drawing/2014/main" id="{16B778B7-3973-4910-A52C-F6E9FEA58D74}"/>
              </a:ext>
            </a:extLst>
          </p:cNvPr>
          <p:cNvPicPr>
            <a:picLocks noChangeAspect="1"/>
          </p:cNvPicPr>
          <p:nvPr/>
        </p:nvPicPr>
        <p:blipFill>
          <a:blip r:embed="rId10"/>
          <a:stretch>
            <a:fillRect/>
          </a:stretch>
        </p:blipFill>
        <p:spPr>
          <a:xfrm>
            <a:off x="2007351" y="1452595"/>
            <a:ext cx="3036760" cy="4577468"/>
          </a:xfrm>
          <a:prstGeom prst="rect">
            <a:avLst/>
          </a:prstGeom>
        </p:spPr>
      </p:pic>
      <p:grpSp>
        <p:nvGrpSpPr>
          <p:cNvPr id="12" name="Group 11">
            <a:extLst>
              <a:ext uri="{FF2B5EF4-FFF2-40B4-BE49-F238E27FC236}">
                <a16:creationId xmlns:a16="http://schemas.microsoft.com/office/drawing/2014/main" id="{903671FC-1F36-4CBB-863B-8A27227B3A0B}"/>
              </a:ext>
            </a:extLst>
          </p:cNvPr>
          <p:cNvGrpSpPr/>
          <p:nvPr/>
        </p:nvGrpSpPr>
        <p:grpSpPr>
          <a:xfrm>
            <a:off x="7894171" y="1466519"/>
            <a:ext cx="2798345" cy="3905153"/>
            <a:chOff x="77202" y="1496893"/>
            <a:chExt cx="2798345" cy="3905153"/>
          </a:xfrm>
        </p:grpSpPr>
        <p:pic>
          <p:nvPicPr>
            <p:cNvPr id="13" name="Picture 12">
              <a:extLst>
                <a:ext uri="{FF2B5EF4-FFF2-40B4-BE49-F238E27FC236}">
                  <a16:creationId xmlns:a16="http://schemas.microsoft.com/office/drawing/2014/main" id="{AA309560-7274-4A9E-BC35-8E7CBAAAD000}"/>
                </a:ext>
              </a:extLst>
            </p:cNvPr>
            <p:cNvPicPr>
              <a:picLocks noChangeAspect="1"/>
            </p:cNvPicPr>
            <p:nvPr/>
          </p:nvPicPr>
          <p:blipFill>
            <a:blip r:embed="rId11"/>
            <a:stretch>
              <a:fillRect/>
            </a:stretch>
          </p:blipFill>
          <p:spPr>
            <a:xfrm>
              <a:off x="77202" y="1496893"/>
              <a:ext cx="2798345" cy="3905153"/>
            </a:xfrm>
            <a:prstGeom prst="rect">
              <a:avLst/>
            </a:prstGeom>
          </p:spPr>
        </p:pic>
        <p:sp>
          <p:nvSpPr>
            <p:cNvPr id="14" name="Rectangle 13">
              <a:extLst>
                <a:ext uri="{FF2B5EF4-FFF2-40B4-BE49-F238E27FC236}">
                  <a16:creationId xmlns:a16="http://schemas.microsoft.com/office/drawing/2014/main" id="{19A422A4-E2D9-41D4-8479-9A6320B4E365}"/>
                </a:ext>
              </a:extLst>
            </p:cNvPr>
            <p:cNvSpPr/>
            <p:nvPr/>
          </p:nvSpPr>
          <p:spPr>
            <a:xfrm>
              <a:off x="88870" y="3587524"/>
              <a:ext cx="1330355" cy="384401"/>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5" name="Rectangle 14">
            <a:extLst>
              <a:ext uri="{FF2B5EF4-FFF2-40B4-BE49-F238E27FC236}">
                <a16:creationId xmlns:a16="http://schemas.microsoft.com/office/drawing/2014/main" id="{9725CE6F-D8F3-413B-A614-01313A4DE989}"/>
              </a:ext>
            </a:extLst>
          </p:cNvPr>
          <p:cNvSpPr/>
          <p:nvPr/>
        </p:nvSpPr>
        <p:spPr>
          <a:xfrm>
            <a:off x="2007507" y="2570057"/>
            <a:ext cx="1491903" cy="1134678"/>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FA1FD054-43C0-4DDE-8CE0-174D9C822348}"/>
              </a:ext>
            </a:extLst>
          </p:cNvPr>
          <p:cNvSpPr/>
          <p:nvPr/>
        </p:nvSpPr>
        <p:spPr>
          <a:xfrm>
            <a:off x="3550651" y="1803063"/>
            <a:ext cx="1491903" cy="1134678"/>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32F1781-EB6A-4033-9025-F881557E18F6}"/>
              </a:ext>
            </a:extLst>
          </p:cNvPr>
          <p:cNvSpPr/>
          <p:nvPr/>
        </p:nvSpPr>
        <p:spPr>
          <a:xfrm>
            <a:off x="3562874" y="4853419"/>
            <a:ext cx="1491903" cy="1143796"/>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DD8AE07A-5879-49F4-B049-B604C6A17CC4}"/>
              </a:ext>
            </a:extLst>
          </p:cNvPr>
          <p:cNvSpPr/>
          <p:nvPr/>
        </p:nvSpPr>
        <p:spPr>
          <a:xfrm>
            <a:off x="1996685" y="4853419"/>
            <a:ext cx="1491903" cy="369030"/>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31B14A84-B7F0-40E6-9CE0-CBA61EFE7446}"/>
              </a:ext>
            </a:extLst>
          </p:cNvPr>
          <p:cNvSpPr/>
          <p:nvPr/>
        </p:nvSpPr>
        <p:spPr>
          <a:xfrm>
            <a:off x="5042554" y="3236799"/>
            <a:ext cx="1330355" cy="384401"/>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734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2936235254"/>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1" i="0">
                          <a:solidFill>
                            <a:schemeClr val="bg1"/>
                          </a:solidFill>
                          <a:effectLst/>
                          <a:latin typeface="Arial" panose="020B0604020202020204" pitchFamily="34" charset="0"/>
                        </a:rPr>
                        <a:t>Velkommen ​</a:t>
                      </a:r>
                      <a:endParaRPr lang="nb-NO" b="1" i="0">
                        <a:solidFill>
                          <a:schemeClr val="bg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rgbClr val="000000"/>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0206893"/>
                  </a:ext>
                </a:extLst>
              </a:tr>
              <a:tr h="329184">
                <a:tc>
                  <a:txBody>
                    <a:bodyPr/>
                    <a:lstStyle/>
                    <a:p>
                      <a:pPr algn="l" rtl="0" fontAlgn="base"/>
                      <a:r>
                        <a:rPr lang="nb-NO" b="0" i="0">
                          <a:solidFill>
                            <a:srgbClr val="000000"/>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2051723"/>
                  </a:ext>
                </a:extLst>
              </a:tr>
              <a:tr h="329184">
                <a:tc>
                  <a:txBody>
                    <a:bodyPr/>
                    <a:lstStyle/>
                    <a:p>
                      <a:pPr algn="l" rtl="0" fontAlgn="base"/>
                      <a:r>
                        <a:rPr lang="nb-NO" b="0" i="0">
                          <a:solidFill>
                            <a:srgbClr val="000000"/>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59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2232775673"/>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chemeClr val="tx1"/>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040206893"/>
                  </a:ext>
                </a:extLst>
              </a:tr>
              <a:tr h="329184">
                <a:tc>
                  <a:txBody>
                    <a:bodyPr/>
                    <a:lstStyle/>
                    <a:p>
                      <a:pPr algn="l" rtl="0" fontAlgn="base"/>
                      <a:r>
                        <a:rPr lang="nb-NO" b="0" i="0">
                          <a:solidFill>
                            <a:schemeClr val="tx1"/>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952051723"/>
                  </a:ext>
                </a:extLst>
              </a:tr>
              <a:tr h="329184">
                <a:tc>
                  <a:txBody>
                    <a:bodyPr/>
                    <a:lstStyle/>
                    <a:p>
                      <a:pPr algn="l" rtl="0" fontAlgn="base"/>
                      <a:r>
                        <a:rPr lang="nb-NO" b="1" i="0">
                          <a:solidFill>
                            <a:schemeClr val="bg1"/>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7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D4B980-3C3B-40F8-A152-F5F7F70B72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EAD4B980-3C3B-40F8-A152-F5F7F70B72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BF7F6D-169C-4292-8BEC-07DB4A16DEB1}"/>
              </a:ext>
            </a:extLst>
          </p:cNvPr>
          <p:cNvSpPr>
            <a:spLocks noGrp="1"/>
          </p:cNvSpPr>
          <p:nvPr>
            <p:ph type="title"/>
          </p:nvPr>
        </p:nvSpPr>
        <p:spPr/>
        <p:txBody>
          <a:bodyPr vert="horz"/>
          <a:lstStyle/>
          <a:p>
            <a:r>
              <a:rPr lang="nb-NO"/>
              <a:t>Hva er prosessboken</a:t>
            </a:r>
          </a:p>
        </p:txBody>
      </p:sp>
      <p:sp>
        <p:nvSpPr>
          <p:cNvPr id="3" name="Content Placeholder 2">
            <a:extLst>
              <a:ext uri="{FF2B5EF4-FFF2-40B4-BE49-F238E27FC236}">
                <a16:creationId xmlns:a16="http://schemas.microsoft.com/office/drawing/2014/main" id="{42F39802-BDC5-43C7-8192-BFAC19D5C5FE}"/>
              </a:ext>
            </a:extLst>
          </p:cNvPr>
          <p:cNvSpPr>
            <a:spLocks noGrp="1"/>
          </p:cNvSpPr>
          <p:nvPr>
            <p:ph idx="1"/>
          </p:nvPr>
        </p:nvSpPr>
        <p:spPr>
          <a:xfrm>
            <a:off x="401847" y="1672135"/>
            <a:ext cx="11224996" cy="4818365"/>
          </a:xfrm>
        </p:spPr>
        <p:txBody>
          <a:bodyPr vert="horz" lIns="90000" tIns="46800" rIns="90000" bIns="46800" rtlCol="0" anchor="t">
            <a:normAutofit/>
          </a:bodyPr>
          <a:lstStyle/>
          <a:p>
            <a:pPr marL="0" indent="0">
              <a:buNone/>
            </a:pPr>
            <a:r>
              <a:rPr lang="nb-NO" sz="1600" b="1"/>
              <a:t>En «oppskrift» for hvordan gå frem:</a:t>
            </a:r>
            <a:br>
              <a:rPr lang="nb-NO" sz="1600"/>
            </a:br>
            <a:r>
              <a:rPr lang="nb-NO" sz="1600"/>
              <a:t>Rammeverket er et forslag til hvordan man kan strukturere arbeidet med prosjektets leveranser, samt forankring og kommunikasjonsarbeid lokalt. Prosessboken inneholder også noen praktiske verktøy som kan støtte innføringsledere i arbeidet med innføring av BOTT ØL. Dokumentet må ses på som en støtte i prosjektarbeidet, ikke en fasit. Rammeverket er laget med ønsket om å gi innføringsledere et verktøy å ta utgangspunkt i og kan tilpasses lokale behov. </a:t>
            </a:r>
            <a:br>
              <a:rPr lang="nb-NO" sz="1600"/>
            </a:br>
            <a:br>
              <a:rPr lang="nb-NO" sz="1600"/>
            </a:br>
            <a:br>
              <a:rPr lang="nb-NO" sz="1600" b="1"/>
            </a:br>
            <a:r>
              <a:rPr lang="nb-NO" sz="1600" b="1"/>
              <a:t>Struktur for prosessboken</a:t>
            </a:r>
          </a:p>
          <a:p>
            <a:pPr marL="0" indent="0">
              <a:buNone/>
            </a:pPr>
            <a:r>
              <a:rPr lang="nb-NO" sz="1600" b="1"/>
              <a:t>DEL 1: </a:t>
            </a:r>
            <a:r>
              <a:rPr lang="nb-NO" sz="1600"/>
              <a:t>Suksesskriterier for innføring</a:t>
            </a:r>
          </a:p>
          <a:p>
            <a:pPr marL="0" indent="0">
              <a:buNone/>
            </a:pPr>
            <a:r>
              <a:rPr lang="nb-NO" sz="1600" b="1"/>
              <a:t>DEL 2: </a:t>
            </a:r>
            <a:r>
              <a:rPr lang="nb-NO" sz="1600"/>
              <a:t>Beskrivelse av ansvarsforhold </a:t>
            </a:r>
          </a:p>
          <a:p>
            <a:pPr marL="0" indent="0">
              <a:buNone/>
            </a:pPr>
            <a:r>
              <a:rPr lang="nb-NO" sz="1600" b="1"/>
              <a:t>DEL 2</a:t>
            </a:r>
            <a:r>
              <a:rPr lang="nb-NO" sz="1600"/>
              <a:t>: Overordnet faseplan / periodeplan  - </a:t>
            </a:r>
            <a:r>
              <a:rPr lang="nb-NO" sz="1600" i="1"/>
              <a:t>Eies og oppdateres av prosjektet fortløpende</a:t>
            </a:r>
            <a:endParaRPr lang="nb-NO" sz="1600" i="1">
              <a:highlight>
                <a:srgbClr val="FFFF00"/>
              </a:highlight>
            </a:endParaRPr>
          </a:p>
          <a:p>
            <a:pPr marL="0" indent="0">
              <a:buNone/>
            </a:pPr>
            <a:r>
              <a:rPr lang="nb-NO" sz="1600" b="1"/>
              <a:t>DEL 3: </a:t>
            </a:r>
            <a:r>
              <a:rPr lang="nb-NO" sz="1600"/>
              <a:t>Detaljert faseplan / periodeplan - </a:t>
            </a:r>
            <a:r>
              <a:rPr lang="nb-NO" sz="1600" i="1"/>
              <a:t>Eies og oppdateres av nivå 2 og 3</a:t>
            </a:r>
          </a:p>
          <a:p>
            <a:pPr marL="0" indent="0">
              <a:buNone/>
            </a:pPr>
            <a:r>
              <a:rPr lang="nb-NO" sz="1600" b="1"/>
              <a:t>DEL 4: </a:t>
            </a:r>
            <a:r>
              <a:rPr lang="nb-NO" sz="1600"/>
              <a:t>Overordnet interessentanalyse og kommunikasjonsplan (kan tilpasses ved behov)</a:t>
            </a:r>
          </a:p>
          <a:p>
            <a:pPr marL="0" indent="0">
              <a:buNone/>
            </a:pPr>
            <a:r>
              <a:rPr lang="nb-NO" sz="1600" b="1"/>
              <a:t>DEL 5: </a:t>
            </a:r>
            <a:r>
              <a:rPr lang="nb-NO" sz="1600" err="1"/>
              <a:t>Malverktøy</a:t>
            </a:r>
            <a:r>
              <a:rPr lang="nb-NO" sz="1600"/>
              <a:t> for risikostyring som kan benyttes lokalt ved behov</a:t>
            </a:r>
          </a:p>
          <a:p>
            <a:pPr marL="0" indent="0">
              <a:buNone/>
            </a:pPr>
            <a:r>
              <a:rPr lang="nb-NO" sz="1600" b="1"/>
              <a:t>DEL 6: </a:t>
            </a:r>
            <a:r>
              <a:rPr lang="nb-NO" sz="1600"/>
              <a:t>Noen </a:t>
            </a:r>
            <a:r>
              <a:rPr lang="nb-NO" sz="1600" err="1"/>
              <a:t>endringsledelseverktøy</a:t>
            </a:r>
            <a:endParaRPr lang="nb-NO" sz="1600"/>
          </a:p>
          <a:p>
            <a:pPr marL="0" indent="0">
              <a:buNone/>
            </a:pPr>
            <a:endParaRPr lang="nb-NO" sz="1600"/>
          </a:p>
          <a:p>
            <a:pPr marL="0" indent="0">
              <a:buNone/>
            </a:pPr>
            <a:endParaRPr lang="nb-NO" sz="1600" b="1"/>
          </a:p>
        </p:txBody>
      </p:sp>
    </p:spTree>
    <p:extLst>
      <p:ext uri="{BB962C8B-B14F-4D97-AF65-F5344CB8AC3E}">
        <p14:creationId xmlns:p14="http://schemas.microsoft.com/office/powerpoint/2010/main" val="2778428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a:extLst>
              <a:ext uri="{FF2B5EF4-FFF2-40B4-BE49-F238E27FC236}">
                <a16:creationId xmlns:a16="http://schemas.microsoft.com/office/drawing/2014/main" id="{0B9FD335-E78E-45F6-AC14-C8E02D33ACCB}"/>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4" name="Object 63" hidden="1">
                        <a:extLst>
                          <a:ext uri="{FF2B5EF4-FFF2-40B4-BE49-F238E27FC236}">
                            <a16:creationId xmlns:a16="http://schemas.microsoft.com/office/drawing/2014/main" id="{0B9FD335-E78E-45F6-AC14-C8E02D33ACCB}"/>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37" name="Ink 36">
                <a:extLst>
                  <a:ext uri="{FF2B5EF4-FFF2-40B4-BE49-F238E27FC236}">
                    <a16:creationId xmlns:a16="http://schemas.microsoft.com/office/drawing/2014/main" id="{DABB4A5A-4AE7-42C3-BAC8-31CFD8EE1521}"/>
                  </a:ext>
                </a:extLst>
              </p14:cNvPr>
              <p14:cNvContentPartPr/>
              <p14:nvPr/>
            </p14:nvContentPartPr>
            <p14:xfrm>
              <a:off x="4819680" y="3448080"/>
              <a:ext cx="360" cy="360"/>
            </p14:xfrm>
          </p:contentPart>
        </mc:Choice>
        <mc:Fallback>
          <p:pic>
            <p:nvPicPr>
              <p:cNvPr id="37" name="Ink 36">
                <a:extLst>
                  <a:ext uri="{FF2B5EF4-FFF2-40B4-BE49-F238E27FC236}">
                    <a16:creationId xmlns:a16="http://schemas.microsoft.com/office/drawing/2014/main" id="{DABB4A5A-4AE7-42C3-BAC8-31CFD8EE1521}"/>
                  </a:ext>
                </a:extLst>
              </p:cNvPr>
              <p:cNvPicPr/>
              <p:nvPr/>
            </p:nvPicPr>
            <p:blipFill>
              <a:blip r:embed="rId7"/>
              <a:stretch>
                <a:fillRect/>
              </a:stretch>
            </p:blipFill>
            <p:spPr>
              <a:xfrm>
                <a:off x="4810320" y="3438720"/>
                <a:ext cx="19080" cy="19080"/>
              </a:xfrm>
              <a:prstGeom prst="rect">
                <a:avLst/>
              </a:prstGeom>
            </p:spPr>
          </p:pic>
        </mc:Fallback>
      </mc:AlternateContent>
      <p:graphicFrame>
        <p:nvGraphicFramePr>
          <p:cNvPr id="2" name="Table 2">
            <a:extLst>
              <a:ext uri="{FF2B5EF4-FFF2-40B4-BE49-F238E27FC236}">
                <a16:creationId xmlns:a16="http://schemas.microsoft.com/office/drawing/2014/main" id="{51FC3B50-0CC1-4C80-89A0-BB711CD82973}"/>
              </a:ext>
            </a:extLst>
          </p:cNvPr>
          <p:cNvGraphicFramePr>
            <a:graphicFrameLocks noGrp="1"/>
          </p:cNvGraphicFramePr>
          <p:nvPr>
            <p:extLst>
              <p:ext uri="{D42A27DB-BD31-4B8C-83A1-F6EECF244321}">
                <p14:modId xmlns:p14="http://schemas.microsoft.com/office/powerpoint/2010/main" val="339438731"/>
              </p:ext>
            </p:extLst>
          </p:nvPr>
        </p:nvGraphicFramePr>
        <p:xfrm>
          <a:off x="0" y="0"/>
          <a:ext cx="12192000" cy="7429207"/>
        </p:xfrm>
        <a:graphic>
          <a:graphicData uri="http://schemas.openxmlformats.org/drawingml/2006/table">
            <a:tbl>
              <a:tblPr firstRow="1" bandRow="1">
                <a:tableStyleId>{5C22544A-7EE6-4342-B048-85BDC9FD1C3A}</a:tableStyleId>
              </a:tblPr>
              <a:tblGrid>
                <a:gridCol w="862977">
                  <a:extLst>
                    <a:ext uri="{9D8B030D-6E8A-4147-A177-3AD203B41FA5}">
                      <a16:colId xmlns:a16="http://schemas.microsoft.com/office/drawing/2014/main" val="1930586881"/>
                    </a:ext>
                  </a:extLst>
                </a:gridCol>
                <a:gridCol w="1209104">
                  <a:extLst>
                    <a:ext uri="{9D8B030D-6E8A-4147-A177-3AD203B41FA5}">
                      <a16:colId xmlns:a16="http://schemas.microsoft.com/office/drawing/2014/main" val="65136109"/>
                    </a:ext>
                  </a:extLst>
                </a:gridCol>
                <a:gridCol w="1459684">
                  <a:extLst>
                    <a:ext uri="{9D8B030D-6E8A-4147-A177-3AD203B41FA5}">
                      <a16:colId xmlns:a16="http://schemas.microsoft.com/office/drawing/2014/main" val="3481832030"/>
                    </a:ext>
                  </a:extLst>
                </a:gridCol>
                <a:gridCol w="461395">
                  <a:extLst>
                    <a:ext uri="{9D8B030D-6E8A-4147-A177-3AD203B41FA5}">
                      <a16:colId xmlns:a16="http://schemas.microsoft.com/office/drawing/2014/main" val="4206636380"/>
                    </a:ext>
                  </a:extLst>
                </a:gridCol>
                <a:gridCol w="1526796">
                  <a:extLst>
                    <a:ext uri="{9D8B030D-6E8A-4147-A177-3AD203B41FA5}">
                      <a16:colId xmlns:a16="http://schemas.microsoft.com/office/drawing/2014/main" val="94298075"/>
                    </a:ext>
                  </a:extLst>
                </a:gridCol>
                <a:gridCol w="1291905">
                  <a:extLst>
                    <a:ext uri="{9D8B030D-6E8A-4147-A177-3AD203B41FA5}">
                      <a16:colId xmlns:a16="http://schemas.microsoft.com/office/drawing/2014/main" val="2756843541"/>
                    </a:ext>
                  </a:extLst>
                </a:gridCol>
                <a:gridCol w="1476462">
                  <a:extLst>
                    <a:ext uri="{9D8B030D-6E8A-4147-A177-3AD203B41FA5}">
                      <a16:colId xmlns:a16="http://schemas.microsoft.com/office/drawing/2014/main" val="438639913"/>
                    </a:ext>
                  </a:extLst>
                </a:gridCol>
                <a:gridCol w="1585519">
                  <a:extLst>
                    <a:ext uri="{9D8B030D-6E8A-4147-A177-3AD203B41FA5}">
                      <a16:colId xmlns:a16="http://schemas.microsoft.com/office/drawing/2014/main" val="3424421003"/>
                    </a:ext>
                  </a:extLst>
                </a:gridCol>
                <a:gridCol w="1233182">
                  <a:extLst>
                    <a:ext uri="{9D8B030D-6E8A-4147-A177-3AD203B41FA5}">
                      <a16:colId xmlns:a16="http://schemas.microsoft.com/office/drawing/2014/main" val="2139200057"/>
                    </a:ext>
                  </a:extLst>
                </a:gridCol>
                <a:gridCol w="1084976">
                  <a:extLst>
                    <a:ext uri="{9D8B030D-6E8A-4147-A177-3AD203B41FA5}">
                      <a16:colId xmlns:a16="http://schemas.microsoft.com/office/drawing/2014/main" val="3983636210"/>
                    </a:ext>
                  </a:extLst>
                </a:gridCol>
              </a:tblGrid>
              <a:tr h="428503">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a:solidFill>
                            <a:schemeClr val="tx1"/>
                          </a:solidFill>
                          <a:latin typeface="+mn-lt"/>
                          <a:cs typeface="Arial"/>
                        </a:rPr>
                        <a:t>Fase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tx1"/>
                          </a:solidFill>
                          <a:latin typeface="+mn-lt"/>
                          <a:cs typeface="Arial"/>
                        </a:rPr>
                        <a:t>Mai</a:t>
                      </a:r>
                    </a:p>
                  </a:txBody>
                  <a:tcPr anchor="ctr">
                    <a:solidFill>
                      <a:srgbClr val="ED8B00"/>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tx1"/>
                          </a:solidFill>
                          <a:cs typeface="Arial"/>
                        </a:rPr>
                        <a:t>Juni</a:t>
                      </a:r>
                    </a:p>
                  </a:txBody>
                  <a:tcPr anchor="ctr">
                    <a:solidFill>
                      <a:srgbClr val="C4D600"/>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tx1"/>
                          </a:solidFill>
                          <a:cs typeface="Arial"/>
                        </a:rPr>
                        <a:t>Juli</a:t>
                      </a:r>
                    </a:p>
                  </a:txBody>
                  <a:tcPr anchor="ctr">
                    <a:solidFill>
                      <a:schemeClr val="tx1">
                        <a:lumMod val="50000"/>
                        <a:lumOff val="50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bg1"/>
                          </a:solidFill>
                        </a:rPr>
                        <a:t>August</a:t>
                      </a:r>
                    </a:p>
                  </a:txBody>
                  <a:tcPr anchor="ctr">
                    <a:solidFill>
                      <a:srgbClr val="0076A8"/>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bg1"/>
                          </a:solidFill>
                        </a:rPr>
                        <a:t>September</a:t>
                      </a:r>
                    </a:p>
                  </a:txBody>
                  <a:tcPr anchor="ctr">
                    <a:solidFill>
                      <a:srgbClr val="B01B8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tx1"/>
                          </a:solidFill>
                          <a:latin typeface="+mn-lt"/>
                          <a:cs typeface="Arial"/>
                        </a:rPr>
                        <a:t>Oktober</a:t>
                      </a:r>
                    </a:p>
                  </a:txBody>
                  <a:tcPr anchor="ctr">
                    <a:solidFill>
                      <a:srgbClr val="F7D019"/>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tx1"/>
                          </a:solidFill>
                          <a:cs typeface="Arial"/>
                        </a:rPr>
                        <a:t>November</a:t>
                      </a:r>
                    </a:p>
                  </a:txBody>
                  <a:tcPr anchor="ctr">
                    <a:solidFill>
                      <a:srgbClr val="009A44"/>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tx1"/>
                          </a:solidFill>
                          <a:cs typeface="Arial"/>
                        </a:rPr>
                        <a:t>Desember</a:t>
                      </a:r>
                    </a:p>
                  </a:txBody>
                  <a:tcPr anchor="ctr">
                    <a:solidFill>
                      <a:srgbClr val="DA291C"/>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00" b="1" i="0" u="none">
                          <a:solidFill>
                            <a:schemeClr val="tx1"/>
                          </a:solidFill>
                          <a:cs typeface="Arial"/>
                        </a:rPr>
                        <a:t>Januar</a:t>
                      </a:r>
                    </a:p>
                  </a:txBody>
                  <a:tcPr anchor="ctr">
                    <a:solidFill>
                      <a:srgbClr val="86BC25"/>
                    </a:solidFill>
                  </a:tcPr>
                </a:tc>
                <a:extLst>
                  <a:ext uri="{0D108BD9-81ED-4DB2-BD59-A6C34878D82A}">
                    <a16:rowId xmlns:a16="http://schemas.microsoft.com/office/drawing/2014/main" val="2535228098"/>
                  </a:ext>
                </a:extLst>
              </a:tr>
              <a:tr h="429022">
                <a:tc>
                  <a:txBody>
                    <a:bodyPr/>
                    <a:lstStyle/>
                    <a:p>
                      <a:r>
                        <a:rPr lang="nb-NO" sz="900" b="1"/>
                        <a:t>Prosjekt - Hovedfokus</a:t>
                      </a:r>
                    </a:p>
                  </a:txBody>
                  <a:tcPr anchor="ctr">
                    <a:solidFill>
                      <a:schemeClr val="accent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noProof="0">
                          <a:ln>
                            <a:noFill/>
                          </a:ln>
                          <a:solidFill>
                            <a:srgbClr val="000000"/>
                          </a:solidFill>
                          <a:effectLst/>
                          <a:uLnTx/>
                          <a:uFillTx/>
                          <a:latin typeface="+mn-lt"/>
                          <a:ea typeface="+mn-ea"/>
                          <a:cs typeface="+mn-cs"/>
                        </a:rPr>
                        <a:t>Planlegging, innsikt, testing, prosesser </a:t>
                      </a: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noProof="0">
                          <a:ln>
                            <a:noFill/>
                          </a:ln>
                          <a:solidFill>
                            <a:srgbClr val="000000"/>
                          </a:solidFill>
                          <a:effectLst/>
                          <a:uLnTx/>
                          <a:uFillTx/>
                          <a:latin typeface="+mn-lt"/>
                          <a:ea typeface="+mn-ea"/>
                          <a:cs typeface="+mn-cs"/>
                        </a:rPr>
                        <a:t>Planlegging, innsikt, testing, prosesser </a:t>
                      </a:r>
                    </a:p>
                  </a:txBody>
                  <a:tcPr anchor="ctr">
                    <a:solidFill>
                      <a:schemeClr val="bg1">
                        <a:lumMod val="85000"/>
                      </a:schemeClr>
                    </a:solidFill>
                  </a:tcPr>
                </a:tc>
                <a:tc>
                  <a:txBody>
                    <a:bodyPr/>
                    <a:lstStyle/>
                    <a:p>
                      <a:pPr marL="742950" marR="0" lvl="1"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900" b="0" i="0" u="none" strike="noStrike" kern="1200" cap="none" spc="0" normalizeH="0" baseline="0" noProof="0">
                        <a:ln>
                          <a:noFill/>
                        </a:ln>
                        <a:solidFill>
                          <a:srgbClr val="000000"/>
                        </a:solidFill>
                        <a:effectLst/>
                        <a:uLnTx/>
                        <a:uFillTx/>
                        <a:latin typeface="+mn-lt"/>
                        <a:ea typeface="+mn-ea"/>
                        <a:cs typeface="+mn-cs"/>
                      </a:endParaRPr>
                    </a:p>
                  </a:txBody>
                  <a:tcPr anchor="ctr">
                    <a:solidFill>
                      <a:schemeClr val="tx1">
                        <a:lumMod val="50000"/>
                        <a:lumOff val="50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a:ln>
                            <a:noFill/>
                          </a:ln>
                          <a:solidFill>
                            <a:srgbClr val="000000"/>
                          </a:solidFill>
                          <a:effectLst/>
                          <a:uLnTx/>
                          <a:uFillTx/>
                          <a:latin typeface="+mn-lt"/>
                          <a:ea typeface="+mn-ea"/>
                          <a:cs typeface="+mn-cs"/>
                        </a:rPr>
                        <a:t>Konvertering</a:t>
                      </a: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a:ln>
                            <a:noFill/>
                          </a:ln>
                          <a:solidFill>
                            <a:srgbClr val="000000"/>
                          </a:solidFill>
                          <a:effectLst/>
                          <a:uLnTx/>
                          <a:uFillTx/>
                          <a:latin typeface="+mn-lt"/>
                          <a:ea typeface="+mn-ea"/>
                          <a:cs typeface="+mn-cs"/>
                        </a:rPr>
                        <a:t>Konvertering og opplæring</a:t>
                      </a: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a:ln>
                            <a:noFill/>
                          </a:ln>
                          <a:solidFill>
                            <a:srgbClr val="000000"/>
                          </a:solidFill>
                          <a:effectLst/>
                          <a:uLnTx/>
                          <a:uFillTx/>
                          <a:latin typeface="+mn-lt"/>
                          <a:ea typeface="+mn-ea"/>
                          <a:cs typeface="+mn-cs"/>
                        </a:rPr>
                        <a:t>Konvertering og opplæring</a:t>
                      </a: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a:ln>
                            <a:noFill/>
                          </a:ln>
                          <a:solidFill>
                            <a:srgbClr val="000000"/>
                          </a:solidFill>
                          <a:effectLst/>
                          <a:uLnTx/>
                          <a:uFillTx/>
                          <a:latin typeface="+mn-lt"/>
                          <a:ea typeface="+mn-ea"/>
                          <a:cs typeface="+mn-cs"/>
                        </a:rPr>
                        <a:t>Opplæring og sikker drift</a:t>
                      </a: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a:ln>
                            <a:noFill/>
                          </a:ln>
                          <a:solidFill>
                            <a:srgbClr val="000000"/>
                          </a:solidFill>
                          <a:effectLst/>
                          <a:uLnTx/>
                          <a:uFillTx/>
                          <a:latin typeface="+mn-lt"/>
                          <a:ea typeface="+mn-ea"/>
                          <a:cs typeface="+mn-cs"/>
                        </a:rPr>
                        <a:t>Sikker drift </a:t>
                      </a: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900" b="0" i="0" u="none" strike="noStrike" kern="1200" cap="none" spc="0" normalizeH="0" baseline="0">
                          <a:ln>
                            <a:noFill/>
                          </a:ln>
                          <a:solidFill>
                            <a:srgbClr val="000000"/>
                          </a:solidFill>
                          <a:effectLst/>
                          <a:uLnTx/>
                          <a:uFillTx/>
                          <a:latin typeface="+mn-lt"/>
                          <a:ea typeface="+mn-ea"/>
                          <a:cs typeface="+mn-cs"/>
                        </a:rPr>
                        <a:t>Sikker drift </a:t>
                      </a:r>
                    </a:p>
                  </a:txBody>
                  <a:tcPr anchor="ctr">
                    <a:solidFill>
                      <a:schemeClr val="bg1">
                        <a:lumMod val="85000"/>
                      </a:schemeClr>
                    </a:solidFill>
                  </a:tcPr>
                </a:tc>
                <a:extLst>
                  <a:ext uri="{0D108BD9-81ED-4DB2-BD59-A6C34878D82A}">
                    <a16:rowId xmlns:a16="http://schemas.microsoft.com/office/drawing/2014/main" val="3159543973"/>
                  </a:ext>
                </a:extLst>
              </a:tr>
              <a:tr h="2924904">
                <a:tc>
                  <a:txBody>
                    <a:bodyPr/>
                    <a:lstStyle/>
                    <a:p>
                      <a:pPr marL="0" algn="l" defTabSz="609585" rtl="0" eaLnBrk="1" latinLnBrk="0" hangingPunct="1"/>
                      <a:r>
                        <a:rPr lang="nb-NO" sz="900" b="1" kern="1200">
                          <a:solidFill>
                            <a:schemeClr val="dk1"/>
                          </a:solidFill>
                          <a:latin typeface="+mn-lt"/>
                          <a:ea typeface="+mn-ea"/>
                          <a:cs typeface="+mn-cs"/>
                        </a:rPr>
                        <a:t>Milepeler/</a:t>
                      </a:r>
                      <a:br>
                        <a:rPr lang="nb-NO" sz="900" b="1" kern="1200">
                          <a:solidFill>
                            <a:schemeClr val="dk1"/>
                          </a:solidFill>
                          <a:latin typeface="+mn-lt"/>
                          <a:ea typeface="+mn-ea"/>
                          <a:cs typeface="+mn-cs"/>
                        </a:rPr>
                      </a:br>
                      <a:r>
                        <a:rPr lang="nb-NO" sz="900" b="1" kern="1200">
                          <a:solidFill>
                            <a:schemeClr val="dk1"/>
                          </a:solidFill>
                          <a:latin typeface="+mn-lt"/>
                          <a:ea typeface="+mn-ea"/>
                          <a:cs typeface="+mn-cs"/>
                        </a:rPr>
                        <a:t>frister (relevant for fakultet/</a:t>
                      </a:r>
                      <a:br>
                        <a:rPr lang="nb-NO" sz="900" b="1" kern="1200">
                          <a:solidFill>
                            <a:schemeClr val="dk1"/>
                          </a:solidFill>
                          <a:latin typeface="+mn-lt"/>
                          <a:ea typeface="+mn-ea"/>
                          <a:cs typeface="+mn-cs"/>
                        </a:rPr>
                      </a:br>
                      <a:r>
                        <a:rPr lang="nb-NO" sz="900" b="1" kern="1200">
                          <a:solidFill>
                            <a:schemeClr val="dk1"/>
                          </a:solidFill>
                          <a:latin typeface="+mn-lt"/>
                          <a:ea typeface="+mn-ea"/>
                          <a:cs typeface="+mn-cs"/>
                        </a:rPr>
                        <a:t>Felles adm.)*</a:t>
                      </a:r>
                    </a:p>
                  </a:txBody>
                  <a:tcPr anchor="ctr">
                    <a:solidFill>
                      <a:schemeClr val="accent1"/>
                    </a:solidFill>
                  </a:tcPr>
                </a:tc>
                <a:tc>
                  <a:txBody>
                    <a:bodyPr/>
                    <a:lstStyle/>
                    <a:p>
                      <a:pPr marL="85725" indent="-85725" algn="l" defTabSz="609585" rtl="0" eaLnBrk="1" latinLnBrk="0" hangingPunct="1">
                        <a:buFont typeface="Arial" panose="020B0604020202020204" pitchFamily="34" charset="0"/>
                        <a:buChar char="•"/>
                      </a:pPr>
                      <a:r>
                        <a:rPr lang="nb-NO" sz="900" b="1" kern="1200">
                          <a:solidFill>
                            <a:schemeClr val="dk1"/>
                          </a:solidFill>
                          <a:latin typeface="+mn-lt"/>
                          <a:ea typeface="+mn-ea"/>
                          <a:cs typeface="+mn-cs"/>
                        </a:rPr>
                        <a:t>16.05</a:t>
                      </a:r>
                      <a:r>
                        <a:rPr lang="nb-NO" sz="900" kern="1200">
                          <a:solidFill>
                            <a:schemeClr val="dk1"/>
                          </a:solidFill>
                          <a:latin typeface="+mn-lt"/>
                          <a:ea typeface="+mn-ea"/>
                          <a:cs typeface="+mn-cs"/>
                        </a:rPr>
                        <a:t>: Når alle transaksjoner er lagt inn i testmiljø </a:t>
                      </a:r>
                    </a:p>
                    <a:p>
                      <a:pPr marL="85725" indent="-85725" algn="l" defTabSz="609585" rtl="0" eaLnBrk="1" latinLnBrk="0" hangingPunct="1">
                        <a:buFont typeface="Arial" panose="020B0604020202020204" pitchFamily="34" charset="0"/>
                        <a:buChar char="•"/>
                      </a:pPr>
                      <a:r>
                        <a:rPr lang="nb-NO" sz="900" kern="1200">
                          <a:solidFill>
                            <a:schemeClr val="dk1"/>
                          </a:solidFill>
                          <a:latin typeface="+mn-lt"/>
                          <a:ea typeface="+mn-ea"/>
                          <a:cs typeface="+mn-cs"/>
                        </a:rPr>
                        <a:t>Ajourhold </a:t>
                      </a:r>
                      <a:r>
                        <a:rPr lang="nb-NO" sz="900" kern="1200" err="1">
                          <a:solidFill>
                            <a:schemeClr val="dk1"/>
                          </a:solidFill>
                          <a:latin typeface="+mn-lt"/>
                          <a:ea typeface="+mn-ea"/>
                          <a:cs typeface="+mn-cs"/>
                        </a:rPr>
                        <a:t>btb</a:t>
                      </a:r>
                      <a:r>
                        <a:rPr lang="nb-NO" sz="900" kern="1200">
                          <a:solidFill>
                            <a:schemeClr val="dk1"/>
                          </a:solidFill>
                          <a:latin typeface="+mn-lt"/>
                          <a:ea typeface="+mn-ea"/>
                          <a:cs typeface="+mn-cs"/>
                        </a:rPr>
                        <a:t> (faktura/kreditnota, utferdige bestillinger)</a:t>
                      </a:r>
                    </a:p>
                    <a:p>
                      <a:pPr marL="85725" indent="-85725" algn="l" defTabSz="609585" rtl="0" eaLnBrk="1" latinLnBrk="0" hangingPunct="1">
                        <a:buFont typeface="Arial" panose="020B0604020202020204" pitchFamily="34" charset="0"/>
                        <a:buChar char="•"/>
                      </a:pPr>
                      <a:endParaRPr lang="nb-NO" sz="900" kern="1200">
                        <a:solidFill>
                          <a:schemeClr val="dk1"/>
                        </a:solidFill>
                        <a:latin typeface="+mn-lt"/>
                        <a:ea typeface="+mn-ea"/>
                        <a:cs typeface="+mn-cs"/>
                      </a:endParaRPr>
                    </a:p>
                  </a:txBody>
                  <a:tcPr/>
                </a:tc>
                <a:tc>
                  <a:txBody>
                    <a:bodyPr/>
                    <a:lstStyle/>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01.06: </a:t>
                      </a:r>
                      <a:r>
                        <a:rPr lang="nb-NO" sz="900" b="0" kern="1200">
                          <a:solidFill>
                            <a:schemeClr val="dk1"/>
                          </a:solidFill>
                          <a:latin typeface="+mn-lt"/>
                          <a:ea typeface="+mn-ea"/>
                          <a:cs typeface="+mn-cs"/>
                        </a:rPr>
                        <a:t>Frist for endringer i </a:t>
                      </a:r>
                      <a:r>
                        <a:rPr lang="nb-NO" sz="900" b="0" kern="1200" err="1">
                          <a:solidFill>
                            <a:schemeClr val="dk1"/>
                          </a:solidFill>
                          <a:latin typeface="+mn-lt"/>
                          <a:ea typeface="+mn-ea"/>
                          <a:cs typeface="+mn-cs"/>
                        </a:rPr>
                        <a:t>org.struktur</a:t>
                      </a:r>
                      <a:r>
                        <a:rPr lang="nb-NO" sz="900" b="0" kern="1200">
                          <a:solidFill>
                            <a:schemeClr val="dk1"/>
                          </a:solidFill>
                          <a:latin typeface="+mn-lt"/>
                          <a:ea typeface="+mn-ea"/>
                          <a:cs typeface="+mn-cs"/>
                        </a:rPr>
                        <a:t> nivå 1-3</a:t>
                      </a: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21.06 (intern): </a:t>
                      </a:r>
                      <a:r>
                        <a:rPr lang="nb-NO" sz="900" b="0" kern="1200">
                          <a:solidFill>
                            <a:schemeClr val="dk1"/>
                          </a:solidFill>
                          <a:latin typeface="+mn-lt"/>
                          <a:ea typeface="+mn-ea"/>
                          <a:cs typeface="+mn-cs"/>
                        </a:rPr>
                        <a:t>Innlevering av oppdatert kostnadssted og </a:t>
                      </a:r>
                      <a:r>
                        <a:rPr lang="nb-NO" sz="900" b="0" kern="1200" err="1">
                          <a:solidFill>
                            <a:schemeClr val="dk1"/>
                          </a:solidFill>
                          <a:latin typeface="+mn-lt"/>
                          <a:ea typeface="+mn-ea"/>
                          <a:cs typeface="+mn-cs"/>
                        </a:rPr>
                        <a:t>org.enhet</a:t>
                      </a:r>
                      <a:r>
                        <a:rPr lang="nb-NO" sz="900" b="0" kern="1200">
                          <a:solidFill>
                            <a:schemeClr val="dk1"/>
                          </a:solidFill>
                          <a:latin typeface="+mn-lt"/>
                          <a:ea typeface="+mn-ea"/>
                          <a:cs typeface="+mn-cs"/>
                        </a:rPr>
                        <a:t> i SAP</a:t>
                      </a: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15.06</a:t>
                      </a:r>
                      <a:r>
                        <a:rPr lang="nb-NO" sz="900" kern="1200">
                          <a:solidFill>
                            <a:schemeClr val="dk1"/>
                          </a:solidFill>
                          <a:latin typeface="+mn-lt"/>
                          <a:ea typeface="+mn-ea"/>
                          <a:cs typeface="+mn-cs"/>
                        </a:rPr>
                        <a:t>: Innplassering av roller, sertifisert og  verifisert </a:t>
                      </a: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15.06: </a:t>
                      </a:r>
                      <a:r>
                        <a:rPr lang="nb-NO" sz="900" b="0" kern="1200">
                          <a:solidFill>
                            <a:schemeClr val="dk1"/>
                          </a:solidFill>
                          <a:latin typeface="+mn-lt"/>
                          <a:ea typeface="+mn-ea"/>
                          <a:cs typeface="+mn-cs"/>
                        </a:rPr>
                        <a:t>Frist for innmelding av ressurser med pliktig bistilling</a:t>
                      </a: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21.06</a:t>
                      </a:r>
                      <a:r>
                        <a:rPr lang="nb-NO" sz="900" kern="1200">
                          <a:solidFill>
                            <a:schemeClr val="dk1"/>
                          </a:solidFill>
                          <a:latin typeface="+mn-lt"/>
                          <a:ea typeface="+mn-ea"/>
                          <a:cs typeface="+mn-cs"/>
                        </a:rPr>
                        <a:t>: Rolleinnmelding </a:t>
                      </a:r>
                      <a:r>
                        <a:rPr lang="nb-NO" sz="900" kern="1200" err="1">
                          <a:solidFill>
                            <a:schemeClr val="dk1"/>
                          </a:solidFill>
                          <a:latin typeface="+mn-lt"/>
                          <a:ea typeface="+mn-ea"/>
                          <a:cs typeface="+mn-cs"/>
                        </a:rPr>
                        <a:t>personalgodkjenner</a:t>
                      </a:r>
                      <a:endParaRPr lang="nb-NO" sz="900" kern="1200">
                        <a:solidFill>
                          <a:schemeClr val="dk1"/>
                        </a:solidFill>
                        <a:latin typeface="+mn-lt"/>
                        <a:ea typeface="+mn-ea"/>
                        <a:cs typeface="+mn-cs"/>
                      </a:endParaRP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Tidligopplæring</a:t>
                      </a:r>
                    </a:p>
                  </a:txBody>
                  <a:tcPr/>
                </a:tc>
                <a:tc>
                  <a:txBody>
                    <a:bodyPr/>
                    <a:lstStyle/>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900" kern="1200" noProof="0">
                        <a:solidFill>
                          <a:schemeClr val="dk1"/>
                        </a:solidFill>
                        <a:latin typeface="+mn-lt"/>
                        <a:ea typeface="+mn-ea"/>
                        <a:cs typeface="+mn-cs"/>
                      </a:endParaRPr>
                    </a:p>
                  </a:txBody>
                  <a:tcPr>
                    <a:solidFill>
                      <a:schemeClr val="tx1">
                        <a:lumMod val="50000"/>
                        <a:lumOff val="50000"/>
                      </a:schemeClr>
                    </a:solidFill>
                  </a:tcPr>
                </a:tc>
                <a:tc>
                  <a:txBody>
                    <a:bodyPr/>
                    <a:lstStyle/>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20.08: </a:t>
                      </a:r>
                      <a:r>
                        <a:rPr lang="nb-NO" sz="900" b="0" kern="1200" noProof="0">
                          <a:solidFill>
                            <a:schemeClr val="dk1"/>
                          </a:solidFill>
                          <a:latin typeface="+mn-lt"/>
                          <a:ea typeface="+mn-ea"/>
                          <a:cs typeface="+mn-cs"/>
                        </a:rPr>
                        <a:t>Frist for rydding i ansattavtaler (eks. tilleggslønn/B-tillegg)</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22.08: </a:t>
                      </a:r>
                      <a:r>
                        <a:rPr lang="nb-NO" sz="900" b="0" kern="1200" noProof="0">
                          <a:solidFill>
                            <a:schemeClr val="dk1"/>
                          </a:solidFill>
                          <a:latin typeface="+mn-lt"/>
                          <a:ea typeface="+mn-ea"/>
                          <a:cs typeface="+mn-cs"/>
                        </a:rPr>
                        <a:t>Frist for </a:t>
                      </a:r>
                      <a:r>
                        <a:rPr lang="nb-NO" sz="900" b="0" kern="1200" noProof="0" err="1">
                          <a:solidFill>
                            <a:schemeClr val="dk1"/>
                          </a:solidFill>
                          <a:latin typeface="+mn-lt"/>
                          <a:ea typeface="+mn-ea"/>
                          <a:cs typeface="+mn-cs"/>
                        </a:rPr>
                        <a:t>hovedendringer</a:t>
                      </a:r>
                      <a:r>
                        <a:rPr lang="nb-NO" sz="900" b="0" kern="1200" noProof="0">
                          <a:solidFill>
                            <a:schemeClr val="dk1"/>
                          </a:solidFill>
                          <a:latin typeface="+mn-lt"/>
                          <a:ea typeface="+mn-ea"/>
                          <a:cs typeface="+mn-cs"/>
                        </a:rPr>
                        <a:t> i rolleinnmelding</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22.08</a:t>
                      </a:r>
                      <a:r>
                        <a:rPr lang="nb-NO" sz="900" kern="1200" noProof="0">
                          <a:solidFill>
                            <a:schemeClr val="dk1"/>
                          </a:solidFill>
                          <a:latin typeface="+mn-lt"/>
                          <a:ea typeface="+mn-ea"/>
                          <a:cs typeface="+mn-cs"/>
                        </a:rPr>
                        <a:t>: Når helhetlig opplæringsplan er klar </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31.08: </a:t>
                      </a:r>
                      <a:r>
                        <a:rPr lang="nb-NO" sz="900" kern="1200" noProof="0">
                          <a:solidFill>
                            <a:schemeClr val="dk1"/>
                          </a:solidFill>
                          <a:latin typeface="+mn-lt"/>
                          <a:ea typeface="+mn-ea"/>
                          <a:cs typeface="+mn-cs"/>
                        </a:rPr>
                        <a:t>Frist for ompostering av finansieringskategorier</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Tidligopplæring</a:t>
                      </a:r>
                    </a:p>
                  </a:txBody>
                  <a:tcPr/>
                </a:tc>
                <a:tc>
                  <a:txBody>
                    <a:bodyPr/>
                    <a:lstStyle/>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01.09</a:t>
                      </a:r>
                      <a:r>
                        <a:rPr lang="nb-NO" sz="900" b="0" kern="1200" noProof="0">
                          <a:solidFill>
                            <a:schemeClr val="dk1"/>
                          </a:solidFill>
                          <a:latin typeface="+mn-lt"/>
                          <a:ea typeface="+mn-ea"/>
                          <a:cs typeface="+mn-cs"/>
                        </a:rPr>
                        <a:t>: Kvaltetssikre og rydde data i Paga (flere arbeidsforhold /tilleggsstilling)</a:t>
                      </a:r>
                      <a:endParaRPr lang="nb-NO" sz="900" b="0" kern="1200">
                        <a:solidFill>
                          <a:schemeClr val="dk1"/>
                        </a:solidFill>
                        <a:latin typeface="+mn-lt"/>
                        <a:ea typeface="+mn-ea"/>
                        <a:cs typeface="+mn-cs"/>
                      </a:endParaRP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15.09 (intern frist)</a:t>
                      </a:r>
                      <a:r>
                        <a:rPr lang="nb-NO" sz="900" kern="1200" noProof="0">
                          <a:solidFill>
                            <a:schemeClr val="dk1"/>
                          </a:solidFill>
                          <a:latin typeface="+mn-lt"/>
                          <a:ea typeface="+mn-ea"/>
                          <a:cs typeface="+mn-cs"/>
                        </a:rPr>
                        <a:t>: Frist for innlevering av koststed- og SAP-strukturer (inkludert godkjennerroller)</a:t>
                      </a: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Tidligopplæring / Hovedopplæring BOTT / NTNU</a:t>
                      </a:r>
                      <a:endParaRPr lang="nb-NO" sz="900" kern="1200">
                        <a:solidFill>
                          <a:schemeClr val="dk1"/>
                        </a:solidFill>
                        <a:latin typeface="+mn-lt"/>
                        <a:ea typeface="+mn-ea"/>
                        <a:cs typeface="+mn-cs"/>
                      </a:endParaRPr>
                    </a:p>
                  </a:txBody>
                  <a:tcPr/>
                </a:tc>
                <a:tc>
                  <a:txBody>
                    <a:bodyPr/>
                    <a:lstStyle/>
                    <a:p>
                      <a:pPr marL="85725" marR="0" lvl="1" indent="-85725" algn="l" rtl="0" eaLnBrk="1" fontAlgn="auto" latinLnBrk="0" hangingPunct="1">
                        <a:lnSpc>
                          <a:spcPct val="100000"/>
                        </a:lnSpc>
                        <a:spcBef>
                          <a:spcPts val="0"/>
                        </a:spcBef>
                        <a:spcAft>
                          <a:spcPts val="0"/>
                        </a:spcAft>
                        <a:buClrTx/>
                        <a:buSzTx/>
                        <a:buFont typeface="Arial" panose="020B0604020202020204" pitchFamily="34" charset="0"/>
                        <a:buChar char="•"/>
                      </a:pPr>
                      <a:r>
                        <a:rPr lang="nb-NO" sz="900" b="1" kern="1200" noProof="0">
                          <a:solidFill>
                            <a:schemeClr val="dk1"/>
                          </a:solidFill>
                          <a:latin typeface="+mn-lt"/>
                          <a:ea typeface="+mn-ea"/>
                          <a:cs typeface="+mn-cs"/>
                        </a:rPr>
                        <a:t>01.10: </a:t>
                      </a:r>
                      <a:r>
                        <a:rPr lang="nb-NO" sz="900" b="0" kern="1200" noProof="0">
                          <a:solidFill>
                            <a:schemeClr val="dk1"/>
                          </a:solidFill>
                          <a:latin typeface="+mn-lt"/>
                          <a:ea typeface="+mn-ea"/>
                          <a:cs typeface="+mn-cs"/>
                        </a:rPr>
                        <a:t>Absolutt frist for </a:t>
                      </a:r>
                      <a:r>
                        <a:rPr lang="nb-NO" sz="900" b="0" i="0" kern="1200" noProof="0">
                          <a:solidFill>
                            <a:schemeClr val="dk1"/>
                          </a:solidFill>
                          <a:latin typeface="+mn-lt"/>
                          <a:ea typeface="+mn-ea"/>
                          <a:cs typeface="+mn-cs"/>
                        </a:rPr>
                        <a:t>endringer i godkjenningsstruktur</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01.10: </a:t>
                      </a:r>
                      <a:r>
                        <a:rPr lang="nb-NO" sz="900" b="0" kern="1200" noProof="0">
                          <a:solidFill>
                            <a:schemeClr val="dk1"/>
                          </a:solidFill>
                          <a:latin typeface="+mn-lt"/>
                          <a:ea typeface="+mn-ea"/>
                          <a:cs typeface="+mn-cs"/>
                        </a:rPr>
                        <a:t>Frist for avstemming/opprydning av 685-prosjekter som ikke skal avsluttes før 31.12.22 </a:t>
                      </a:r>
                      <a:endParaRPr lang="nb-NO" sz="900" b="0" i="0" kern="1200" noProof="0">
                        <a:solidFill>
                          <a:schemeClr val="dk1"/>
                        </a:solidFill>
                        <a:latin typeface="+mn-lt"/>
                        <a:ea typeface="+mn-ea"/>
                        <a:cs typeface="+mn-cs"/>
                      </a:endParaRPr>
                    </a:p>
                    <a:p>
                      <a:pPr marL="85725" marR="0" lvl="1" indent="-85725" algn="l" rtl="0" eaLnBrk="1" fontAlgn="auto" latinLnBrk="0" hangingPunct="1">
                        <a:lnSpc>
                          <a:spcPct val="100000"/>
                        </a:lnSpc>
                        <a:spcBef>
                          <a:spcPts val="0"/>
                        </a:spcBef>
                        <a:spcAft>
                          <a:spcPts val="0"/>
                        </a:spcAft>
                        <a:buClrTx/>
                        <a:buSzTx/>
                        <a:buFont typeface="Arial" panose="020B0604020202020204" pitchFamily="34" charset="0"/>
                        <a:buChar char="•"/>
                      </a:pPr>
                      <a:r>
                        <a:rPr lang="nb-NO" sz="900" b="1" kern="1200" noProof="0">
                          <a:solidFill>
                            <a:schemeClr val="dk1"/>
                          </a:solidFill>
                          <a:latin typeface="+mn-lt"/>
                          <a:ea typeface="+mn-ea"/>
                          <a:cs typeface="+mn-cs"/>
                        </a:rPr>
                        <a:t>01.10</a:t>
                      </a:r>
                      <a:r>
                        <a:rPr lang="nb-NO" sz="900" kern="1200" noProof="0">
                          <a:solidFill>
                            <a:schemeClr val="dk1"/>
                          </a:solidFill>
                          <a:latin typeface="+mn-lt"/>
                          <a:ea typeface="+mn-ea"/>
                          <a:cs typeface="+mn-cs"/>
                        </a:rPr>
                        <a:t>: Frist avslutning av prosjekter</a:t>
                      </a:r>
                    </a:p>
                    <a:p>
                      <a:pPr marL="85725" marR="0" lvl="1" indent="-85725" algn="l" rtl="0" eaLnBrk="1" fontAlgn="auto" latinLnBrk="0" hangingPunct="1">
                        <a:lnSpc>
                          <a:spcPct val="100000"/>
                        </a:lnSpc>
                        <a:spcBef>
                          <a:spcPts val="0"/>
                        </a:spcBef>
                        <a:spcAft>
                          <a:spcPts val="0"/>
                        </a:spcAft>
                        <a:buClrTx/>
                        <a:buSzTx/>
                        <a:buFont typeface="Arial" panose="020B0604020202020204" pitchFamily="34" charset="0"/>
                        <a:buChar char="•"/>
                      </a:pPr>
                      <a:r>
                        <a:rPr lang="nb-NO" sz="900" b="1" kern="1200" noProof="0">
                          <a:solidFill>
                            <a:schemeClr val="dk1"/>
                          </a:solidFill>
                          <a:latin typeface="+mn-lt"/>
                          <a:ea typeface="+mn-ea"/>
                          <a:cs typeface="+mn-cs"/>
                        </a:rPr>
                        <a:t>01.10: </a:t>
                      </a:r>
                      <a:r>
                        <a:rPr lang="nb-NO" sz="900" kern="1200" noProof="0">
                          <a:solidFill>
                            <a:schemeClr val="dk1"/>
                          </a:solidFill>
                          <a:latin typeface="+mn-lt"/>
                          <a:ea typeface="+mn-ea"/>
                          <a:cs typeface="+mn-cs"/>
                        </a:rPr>
                        <a:t>Frist for rydding av anleggsregister</a:t>
                      </a:r>
                    </a:p>
                    <a:p>
                      <a:pPr marL="85725" marR="0" lvl="1" indent="-85725" algn="l" rtl="0" eaLnBrk="1" fontAlgn="auto" latinLnBrk="0" hangingPunct="1">
                        <a:lnSpc>
                          <a:spcPct val="100000"/>
                        </a:lnSpc>
                        <a:spcBef>
                          <a:spcPts val="0"/>
                        </a:spcBef>
                        <a:spcAft>
                          <a:spcPts val="0"/>
                        </a:spcAft>
                        <a:buClrTx/>
                        <a:buSzTx/>
                        <a:buFont typeface="Arial" panose="020B0604020202020204" pitchFamily="34" charset="0"/>
                        <a:buChar char="•"/>
                      </a:pPr>
                      <a:r>
                        <a:rPr lang="nb-NO" sz="900" b="1" kern="1200" noProof="0">
                          <a:solidFill>
                            <a:schemeClr val="dk1"/>
                          </a:solidFill>
                          <a:latin typeface="+mn-lt"/>
                          <a:ea typeface="+mn-ea"/>
                          <a:cs typeface="+mn-cs"/>
                        </a:rPr>
                        <a:t>15.10: </a:t>
                      </a:r>
                      <a:r>
                        <a:rPr lang="nb-NO" sz="900" kern="1200" noProof="0">
                          <a:solidFill>
                            <a:schemeClr val="dk1"/>
                          </a:solidFill>
                          <a:latin typeface="+mn-lt"/>
                          <a:ea typeface="+mn-ea"/>
                          <a:cs typeface="+mn-cs"/>
                        </a:rPr>
                        <a:t>Frist for kvalitetssikring av organisatorisk tilknytning per ansatt </a:t>
                      </a:r>
                    </a:p>
                    <a:p>
                      <a:pPr marL="85725" marR="0" lvl="1" indent="-85725" algn="l" rtl="0" eaLnBrk="1" fontAlgn="auto" latinLnBrk="0" hangingPunct="1">
                        <a:lnSpc>
                          <a:spcPct val="100000"/>
                        </a:lnSpc>
                        <a:spcBef>
                          <a:spcPts val="0"/>
                        </a:spcBef>
                        <a:spcAft>
                          <a:spcPts val="0"/>
                        </a:spcAft>
                        <a:buClrTx/>
                        <a:buSzTx/>
                        <a:buFont typeface="Arial" panose="020B0604020202020204" pitchFamily="34" charset="0"/>
                        <a:buChar char="•"/>
                      </a:pPr>
                      <a:r>
                        <a:rPr lang="nb-NO" sz="900" b="1" kern="1200" noProof="0">
                          <a:solidFill>
                            <a:schemeClr val="dk1"/>
                          </a:solidFill>
                          <a:latin typeface="+mn-lt"/>
                          <a:ea typeface="+mn-ea"/>
                          <a:cs typeface="+mn-cs"/>
                        </a:rPr>
                        <a:t>19.10</a:t>
                      </a:r>
                      <a:r>
                        <a:rPr lang="nb-NO" sz="900" kern="1200" noProof="0">
                          <a:solidFill>
                            <a:schemeClr val="dk1"/>
                          </a:solidFill>
                          <a:latin typeface="+mn-lt"/>
                          <a:ea typeface="+mn-ea"/>
                          <a:cs typeface="+mn-cs"/>
                        </a:rPr>
                        <a:t>: Frist for konvertering av prosjekter</a:t>
                      </a:r>
                      <a:endParaRPr lang="nb-NO" sz="900" kern="1200">
                        <a:solidFill>
                          <a:schemeClr val="dk1"/>
                        </a:solidFill>
                        <a:latin typeface="+mn-lt"/>
                        <a:ea typeface="+mn-ea"/>
                        <a:cs typeface="+mn-cs"/>
                      </a:endParaRPr>
                    </a:p>
                    <a:p>
                      <a:pPr marL="85725" marR="0" lvl="0"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err="1">
                          <a:solidFill>
                            <a:schemeClr val="dk1"/>
                          </a:solidFill>
                          <a:latin typeface="+mn-lt"/>
                          <a:ea typeface="+mn-ea"/>
                          <a:cs typeface="+mn-cs"/>
                        </a:rPr>
                        <a:t>Hovedopplæring</a:t>
                      </a:r>
                      <a:r>
                        <a:rPr lang="nb-NO" sz="900" b="1" kern="1200">
                          <a:solidFill>
                            <a:schemeClr val="dk1"/>
                          </a:solidFill>
                          <a:latin typeface="+mn-lt"/>
                          <a:ea typeface="+mn-ea"/>
                          <a:cs typeface="+mn-cs"/>
                        </a:rPr>
                        <a:t> BOTT / NTNU</a:t>
                      </a:r>
                      <a:endParaRPr lang="nb-NO" sz="900" kern="1200">
                        <a:solidFill>
                          <a:schemeClr val="dk1"/>
                        </a:solidFill>
                        <a:latin typeface="+mn-lt"/>
                        <a:ea typeface="+mn-ea"/>
                        <a:cs typeface="+mn-cs"/>
                      </a:endParaRPr>
                    </a:p>
                  </a:txBody>
                  <a:tcPr/>
                </a:tc>
                <a:tc>
                  <a:txBody>
                    <a:bodyPr/>
                    <a:lstStyle/>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01.11:</a:t>
                      </a:r>
                      <a:r>
                        <a:rPr lang="nb-NO" sz="900" b="0" kern="1200" noProof="0">
                          <a:solidFill>
                            <a:schemeClr val="dk1"/>
                          </a:solidFill>
                          <a:latin typeface="+mn-lt"/>
                          <a:ea typeface="+mn-ea"/>
                          <a:cs typeface="+mn-cs"/>
                        </a:rPr>
                        <a:t> Frist for avslutning av 685-prosjekter (som ikke lenger må benyttes)</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01.11: </a:t>
                      </a:r>
                      <a:r>
                        <a:rPr lang="nb-NO" sz="900" b="0" kern="1200" noProof="0">
                          <a:solidFill>
                            <a:schemeClr val="dk1"/>
                          </a:solidFill>
                          <a:latin typeface="+mn-lt"/>
                          <a:ea typeface="+mn-ea"/>
                          <a:cs typeface="+mn-cs"/>
                        </a:rPr>
                        <a:t>Ryddet kundereskontro</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08.11</a:t>
                      </a:r>
                      <a:r>
                        <a:rPr lang="nb-NO" sz="900" b="0" kern="1200" noProof="0">
                          <a:solidFill>
                            <a:schemeClr val="dk1"/>
                          </a:solidFill>
                          <a:latin typeface="+mn-lt"/>
                          <a:ea typeface="+mn-ea"/>
                          <a:cs typeface="+mn-cs"/>
                        </a:rPr>
                        <a:t>: Kunder og leverandører klar for innlesing</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Ca. 15.11: </a:t>
                      </a:r>
                      <a:r>
                        <a:rPr lang="nb-NO" sz="900" b="0" kern="1200" noProof="0">
                          <a:solidFill>
                            <a:schemeClr val="dk1"/>
                          </a:solidFill>
                          <a:latin typeface="+mn-lt"/>
                          <a:ea typeface="+mn-ea"/>
                          <a:cs typeface="+mn-cs"/>
                        </a:rPr>
                        <a:t>Kvalitetssikring av riktig lønnskontering per ansatt i SAP</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17.11</a:t>
                      </a:r>
                      <a:r>
                        <a:rPr lang="nb-NO" sz="900" b="0" kern="1200" noProof="0">
                          <a:solidFill>
                            <a:schemeClr val="dk1"/>
                          </a:solidFill>
                          <a:latin typeface="+mn-lt"/>
                          <a:ea typeface="+mn-ea"/>
                          <a:cs typeface="+mn-cs"/>
                        </a:rPr>
                        <a:t>: Prosjekter klart for innlesning til prod.miljø (BOA/BFV)</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24.11</a:t>
                      </a:r>
                      <a:r>
                        <a:rPr lang="nb-NO" sz="900" b="0" kern="1200" noProof="0">
                          <a:solidFill>
                            <a:schemeClr val="dk1"/>
                          </a:solidFill>
                          <a:latin typeface="+mn-lt"/>
                          <a:ea typeface="+mn-ea"/>
                          <a:cs typeface="+mn-cs"/>
                        </a:rPr>
                        <a:t>: Frist for godkjent konvertering i SAP</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Systemopplæring DFØ /NTNU-opplæring</a:t>
                      </a:r>
                    </a:p>
                  </a:txBody>
                  <a:tcPr/>
                </a:tc>
                <a:tc>
                  <a:txBody>
                    <a:bodyPr/>
                    <a:lstStyle/>
                    <a:p>
                      <a:pPr marL="171450" marR="0" lvl="1"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09.12: </a:t>
                      </a:r>
                      <a:r>
                        <a:rPr lang="nb-NO" sz="900" b="0" kern="1200" noProof="0">
                          <a:solidFill>
                            <a:schemeClr val="dk1"/>
                          </a:solidFill>
                          <a:latin typeface="+mn-lt"/>
                          <a:ea typeface="+mn-ea"/>
                          <a:cs typeface="+mn-cs"/>
                        </a:rPr>
                        <a:t>Frist forklargjøring av masseinnlesning lønn</a:t>
                      </a:r>
                    </a:p>
                    <a:p>
                      <a:pPr marL="171450" marR="0" lvl="1"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a:solidFill>
                            <a:schemeClr val="dk1"/>
                          </a:solidFill>
                          <a:latin typeface="+mn-lt"/>
                          <a:ea typeface="+mn-ea"/>
                          <a:cs typeface="+mn-cs"/>
                        </a:rPr>
                        <a:t>12.12: </a:t>
                      </a:r>
                      <a:r>
                        <a:rPr lang="nb-NO" sz="900" b="0" kern="1200">
                          <a:solidFill>
                            <a:schemeClr val="dk1"/>
                          </a:solidFill>
                          <a:latin typeface="+mn-lt"/>
                          <a:ea typeface="+mn-ea"/>
                          <a:cs typeface="+mn-cs"/>
                        </a:rPr>
                        <a:t>Frist for NTNU-kontroll av SAP i prod.miljø</a:t>
                      </a:r>
                    </a:p>
                    <a:p>
                      <a:pPr marL="171450" marR="0" lvl="1"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System-opplæring DFØ/ NTNU-opplæring </a:t>
                      </a:r>
                    </a:p>
                    <a:p>
                      <a:pPr marL="171450" marR="0" lvl="1"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900" b="0" kern="1200">
                        <a:solidFill>
                          <a:schemeClr val="dk1"/>
                        </a:solidFill>
                        <a:latin typeface="+mn-lt"/>
                        <a:ea typeface="+mn-ea"/>
                        <a:cs typeface="+mn-cs"/>
                      </a:endParaRPr>
                    </a:p>
                    <a:p>
                      <a:pPr marL="0" marR="0" lvl="1"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kern="1200" noProof="0">
                        <a:solidFill>
                          <a:schemeClr val="dk1"/>
                        </a:solidFill>
                        <a:latin typeface="+mn-lt"/>
                        <a:ea typeface="+mn-ea"/>
                        <a:cs typeface="+mn-cs"/>
                      </a:endParaRPr>
                    </a:p>
                  </a:txBody>
                  <a:tcPr/>
                </a:tc>
                <a:tc>
                  <a:txBody>
                    <a:bodyPr/>
                    <a:lstStyle/>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01.01: </a:t>
                      </a:r>
                      <a:r>
                        <a:rPr lang="nb-NO" sz="900" kern="1200" noProof="0">
                          <a:solidFill>
                            <a:schemeClr val="dk1"/>
                          </a:solidFill>
                          <a:latin typeface="+mn-lt"/>
                          <a:ea typeface="+mn-ea"/>
                          <a:cs typeface="+mn-cs"/>
                        </a:rPr>
                        <a:t>GO-LIVE </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12.01: </a:t>
                      </a:r>
                      <a:r>
                        <a:rPr lang="nb-NO" sz="900" kern="1200" noProof="0">
                          <a:solidFill>
                            <a:schemeClr val="dk1"/>
                          </a:solidFill>
                          <a:latin typeface="+mn-lt"/>
                          <a:ea typeface="+mn-ea"/>
                          <a:cs typeface="+mn-cs"/>
                        </a:rPr>
                        <a:t>Når lønnskjøring i produksjonsmiljø er ferdig</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15.01: </a:t>
                      </a:r>
                      <a:r>
                        <a:rPr lang="nb-NO" sz="900" kern="1200" noProof="0">
                          <a:solidFill>
                            <a:schemeClr val="dk1"/>
                          </a:solidFill>
                          <a:latin typeface="+mn-lt"/>
                          <a:ea typeface="+mn-ea"/>
                          <a:cs typeface="+mn-cs"/>
                        </a:rPr>
                        <a:t>Når BEVISST Plan er klargjort for budsjettering</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Oppfølging av arbeidsforhold</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1" kern="1200" noProof="0">
                          <a:solidFill>
                            <a:schemeClr val="dk1"/>
                          </a:solidFill>
                          <a:latin typeface="+mn-lt"/>
                          <a:ea typeface="+mn-ea"/>
                          <a:cs typeface="+mn-cs"/>
                        </a:rPr>
                        <a:t>System-opplæring DFØ/ brukerstøtte </a:t>
                      </a:r>
                    </a:p>
                    <a:p>
                      <a:pPr marL="85725" marR="0" lvl="1" indent="-857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900" kern="1200" noProof="0">
                        <a:solidFill>
                          <a:schemeClr val="dk1"/>
                        </a:solidFill>
                        <a:latin typeface="+mn-lt"/>
                        <a:ea typeface="+mn-ea"/>
                        <a:cs typeface="+mn-cs"/>
                      </a:endParaRPr>
                    </a:p>
                  </a:txBody>
                  <a:tcPr/>
                </a:tc>
                <a:extLst>
                  <a:ext uri="{0D108BD9-81ED-4DB2-BD59-A6C34878D82A}">
                    <a16:rowId xmlns:a16="http://schemas.microsoft.com/office/drawing/2014/main" val="281763977"/>
                  </a:ext>
                </a:extLst>
              </a:tr>
              <a:tr h="3599882">
                <a:tc>
                  <a:txBody>
                    <a:bodyPr/>
                    <a:lstStyle/>
                    <a:p>
                      <a:r>
                        <a:rPr lang="nb-NO" sz="900" b="1" i="1"/>
                        <a:t> Fakultet/</a:t>
                      </a:r>
                      <a:br>
                        <a:rPr lang="nb-NO" sz="900" b="1" i="1"/>
                      </a:br>
                      <a:r>
                        <a:rPr lang="nb-NO" sz="900" b="1" i="1"/>
                        <a:t>Felles adm. – Hovedfokus i innførings-arbeid </a:t>
                      </a:r>
                    </a:p>
                  </a:txBody>
                  <a:tcPr anchor="ctr">
                    <a:solidFill>
                      <a:schemeClr val="accent1"/>
                    </a:solidFill>
                  </a:tcPr>
                </a:tc>
                <a:tc>
                  <a:txBody>
                    <a:bodyPr/>
                    <a:lstStyle/>
                    <a:p>
                      <a:pPr marL="171450" indent="-171450">
                        <a:buFont typeface="Arial" panose="020B0604020202020204" pitchFamily="34" charset="0"/>
                        <a:buChar char="•"/>
                      </a:pPr>
                      <a:r>
                        <a:rPr lang="nb-NO" sz="900" i="0"/>
                        <a:t>Forstå nye roller og prosesser</a:t>
                      </a:r>
                    </a:p>
                    <a:p>
                      <a:pPr marL="171450" indent="-171450">
                        <a:buFont typeface="Arial" panose="020B0604020202020204" pitchFamily="34" charset="0"/>
                        <a:buChar char="•"/>
                      </a:pPr>
                      <a:r>
                        <a:rPr lang="nb-NO" sz="900" i="0"/>
                        <a:t>Innplassere roller</a:t>
                      </a:r>
                    </a:p>
                    <a:p>
                      <a:pPr marL="171450" indent="-171450">
                        <a:buFont typeface="Arial" panose="020B0604020202020204" pitchFamily="34" charset="0"/>
                        <a:buChar char="•"/>
                      </a:pPr>
                      <a:r>
                        <a:rPr lang="nb-NO" sz="900" i="0"/>
                        <a:t>Rydde i data i </a:t>
                      </a:r>
                      <a:r>
                        <a:rPr lang="nb-NO" sz="900" i="0" err="1"/>
                        <a:t>paga</a:t>
                      </a:r>
                      <a:r>
                        <a:rPr lang="nb-NO" sz="900" i="0"/>
                        <a:t> (timelønn)</a:t>
                      </a:r>
                    </a:p>
                    <a:p>
                      <a:pPr marL="171450" indent="-171450">
                        <a:buFont typeface="Arial" panose="020B0604020202020204" pitchFamily="34" charset="0"/>
                        <a:buChar char="•"/>
                      </a:pPr>
                      <a:r>
                        <a:rPr lang="nb-NO" sz="900" i="0"/>
                        <a:t>Utarbeide kommunikasjons-plan</a:t>
                      </a:r>
                    </a:p>
                    <a:p>
                      <a:pPr marL="171450" indent="-171450">
                        <a:buFont typeface="Arial" panose="020B0604020202020204" pitchFamily="34" charset="0"/>
                        <a:buChar char="•"/>
                      </a:pPr>
                      <a:r>
                        <a:rPr lang="nb-NO" sz="900" i="0"/>
                        <a:t>Ajourhold pliktig bistilling</a:t>
                      </a:r>
                    </a:p>
                    <a:p>
                      <a:pPr marL="171450" indent="-171450">
                        <a:buFont typeface="Arial" panose="020B0604020202020204" pitchFamily="34" charset="0"/>
                        <a:buChar char="•"/>
                      </a:pPr>
                      <a:r>
                        <a:rPr lang="nb-NO" sz="900" i="0"/>
                        <a:t>Operasjonalisere prosessrådgiverrolle</a:t>
                      </a:r>
                    </a:p>
                    <a:p>
                      <a:pPr marL="171450" indent="-171450">
                        <a:buFont typeface="Arial" panose="020B0604020202020204" pitchFamily="34" charset="0"/>
                        <a:buChar char="•"/>
                      </a:pPr>
                      <a:r>
                        <a:rPr lang="nb-NO" sz="900" i="0"/>
                        <a:t>Vurdere endringer i </a:t>
                      </a:r>
                      <a:r>
                        <a:rPr lang="nb-NO" sz="900" i="0" err="1"/>
                        <a:t>org.struktur</a:t>
                      </a:r>
                      <a:endParaRPr lang="nb-NO" sz="900" i="0"/>
                    </a:p>
                    <a:p>
                      <a:pPr marL="171450" indent="-171450">
                        <a:buFont typeface="Arial" panose="020B0604020202020204" pitchFamily="34" charset="0"/>
                        <a:buChar char="•"/>
                      </a:pPr>
                      <a:r>
                        <a:rPr lang="nb-NO" sz="900" i="0"/>
                        <a:t>Informere iht. lokal kommunikasjons-plan</a:t>
                      </a:r>
                    </a:p>
                    <a:p>
                      <a:pPr marL="171450" indent="-171450">
                        <a:buFont typeface="Arial" panose="020B0604020202020204" pitchFamily="34" charset="0"/>
                        <a:buChar char="•"/>
                      </a:pPr>
                      <a:endParaRPr lang="nb-NO" sz="900" i="0"/>
                    </a:p>
                  </a:txBody>
                  <a:tcPr>
                    <a:solidFill>
                      <a:schemeClr val="bg1">
                        <a:lumMod val="85000"/>
                      </a:schemeClr>
                    </a:solidFill>
                  </a:tcPr>
                </a:tc>
                <a:tc>
                  <a:txBody>
                    <a:bodyPr/>
                    <a:lstStyle/>
                    <a:p>
                      <a:pPr marL="171450" indent="-171450">
                        <a:buFont typeface="Arial" panose="020B0604020202020204" pitchFamily="34" charset="0"/>
                        <a:buChar char="•"/>
                      </a:pPr>
                      <a:r>
                        <a:rPr lang="nb-NO" sz="900" i="0"/>
                        <a:t>Utarbeide lokal plan for konvertering</a:t>
                      </a:r>
                    </a:p>
                    <a:p>
                      <a:pPr marL="171450" indent="-171450">
                        <a:buFont typeface="Arial" panose="020B0604020202020204" pitchFamily="34" charset="0"/>
                        <a:buChar char="•"/>
                      </a:pPr>
                      <a:r>
                        <a:rPr lang="nb-NO" sz="900" i="0"/>
                        <a:t>Avklare endringer i k-sted og SAP-struktur</a:t>
                      </a:r>
                    </a:p>
                    <a:p>
                      <a:pPr marL="171450" indent="-171450">
                        <a:buFont typeface="Arial" panose="020B0604020202020204" pitchFamily="34" charset="0"/>
                        <a:buChar char="•"/>
                      </a:pPr>
                      <a:r>
                        <a:rPr lang="nb-NO" sz="900" i="0"/>
                        <a:t>Bygge forståelse og innplassere roller </a:t>
                      </a:r>
                    </a:p>
                    <a:p>
                      <a:pPr marL="171450" indent="-171450">
                        <a:buFont typeface="Arial" panose="020B0604020202020204" pitchFamily="34" charset="0"/>
                        <a:buChar char="•"/>
                      </a:pPr>
                      <a:r>
                        <a:rPr lang="nb-NO" sz="900" i="0"/>
                        <a:t>Aktivere kommunikasjons-plan – etablere kanaler </a:t>
                      </a:r>
                    </a:p>
                    <a:p>
                      <a:pPr marL="171450" indent="-171450">
                        <a:buFont typeface="Arial" panose="020B0604020202020204" pitchFamily="34" charset="0"/>
                        <a:buChar char="•"/>
                      </a:pPr>
                      <a:r>
                        <a:rPr lang="nb-NO" sz="900" i="0"/>
                        <a:t>Opplæring-prosessrådgivere, konvertering</a:t>
                      </a:r>
                    </a:p>
                    <a:p>
                      <a:pPr marL="171450" indent="-171450">
                        <a:buFont typeface="Arial" panose="020B0604020202020204" pitchFamily="34" charset="0"/>
                        <a:buChar char="•"/>
                      </a:pPr>
                      <a:r>
                        <a:rPr lang="nb-NO" sz="900" i="0"/>
                        <a:t>Rydde i data – </a:t>
                      </a:r>
                      <a:r>
                        <a:rPr lang="nb-NO" sz="900" i="0" err="1"/>
                        <a:t>Paga</a:t>
                      </a:r>
                      <a:r>
                        <a:rPr lang="nb-NO" sz="900" i="0"/>
                        <a:t> (ansattavtaler, arbeidsforhold, eksterne oppdragstakere)</a:t>
                      </a:r>
                    </a:p>
                    <a:p>
                      <a:pPr marL="171450" indent="-171450">
                        <a:buFont typeface="Arial" panose="020B0604020202020204" pitchFamily="34" charset="0"/>
                        <a:buChar char="•"/>
                      </a:pPr>
                      <a:r>
                        <a:rPr lang="nb-NO" sz="900" i="0"/>
                        <a:t>Identifisere kandidater for bevisstopplæring</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iht. lokal kommunikasjonsplan</a:t>
                      </a:r>
                    </a:p>
                  </a:txBody>
                  <a:tcPr>
                    <a:solidFill>
                      <a:schemeClr val="bg1">
                        <a:lumMod val="85000"/>
                      </a:schemeClr>
                    </a:solidFill>
                  </a:tcPr>
                </a:tc>
                <a:tc>
                  <a:txBody>
                    <a:bodyPr/>
                    <a:lstStyle/>
                    <a:p>
                      <a:endParaRPr lang="nb-NO" sz="900" i="1"/>
                    </a:p>
                  </a:txBody>
                  <a:tcPr>
                    <a:solidFill>
                      <a:schemeClr val="tx1">
                        <a:lumMod val="50000"/>
                        <a:lumOff val="50000"/>
                      </a:schemeClr>
                    </a:solidFill>
                  </a:tcPr>
                </a:tc>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mn-lt"/>
                          <a:ea typeface="+mn-ea"/>
                          <a:cs typeface="+mn-cs"/>
                        </a:rPr>
                        <a:t>Rydding i ansattavtaler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mn-lt"/>
                          <a:ea typeface="+mn-ea"/>
                          <a:cs typeface="+mn-cs"/>
                        </a:rPr>
                        <a:t>Gjennomgå finansierings-kategorier </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mn-lt"/>
                          <a:ea typeface="+mn-ea"/>
                          <a:cs typeface="+mn-cs"/>
                        </a:rPr>
                        <a:t>Avklare oppdatering av rolleendringer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ansatte om innplassering i roller og planlegge ev. omstillingssamtaler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Ajourhold lønn/HR (se liste)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Avklare endringer i koststed- og SAP-strukturer, samt godkjennerroller og  stedfortredere </a:t>
                      </a:r>
                    </a:p>
                    <a:p>
                      <a:pPr marL="171450" indent="-171450">
                        <a:buFont typeface="Arial" panose="020B0604020202020204" pitchFamily="34" charset="0"/>
                        <a:buChar char="•"/>
                      </a:pPr>
                      <a:r>
                        <a:rPr lang="nb-NO" sz="900" i="0"/>
                        <a:t>Ajourhold økonomi (se liste)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Rydde i anleggsregister og prosjekter </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og forventningsstyre</a:t>
                      </a:r>
                    </a:p>
                  </a:txBody>
                  <a:tcPr>
                    <a:solidFill>
                      <a:schemeClr val="bg1">
                        <a:lumMod val="85000"/>
                      </a:schemeClr>
                    </a:solidFill>
                  </a:tcPr>
                </a:tc>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Avklare endringer i koststed- og SAP-strukturer og godkjennerroller </a:t>
                      </a:r>
                    </a:p>
                    <a:p>
                      <a:pPr marL="171450" indent="-171450">
                        <a:buFont typeface="Arial" panose="020B0604020202020204" pitchFamily="34" charset="0"/>
                        <a:buChar char="•"/>
                      </a:pPr>
                      <a:r>
                        <a:rPr lang="nb-NO" sz="900" i="0"/>
                        <a:t>Ajourhold paga</a:t>
                      </a:r>
                    </a:p>
                    <a:p>
                      <a:pPr marL="171450" indent="-171450">
                        <a:buFont typeface="Arial" panose="020B0604020202020204" pitchFamily="34" charset="0"/>
                        <a:buChar char="•"/>
                      </a:pPr>
                      <a:r>
                        <a:rPr lang="nb-NO" sz="900" i="0"/>
                        <a:t>Ajourhold økonomi</a:t>
                      </a:r>
                    </a:p>
                    <a:p>
                      <a:pPr marL="171450" indent="-171450">
                        <a:buFont typeface="Arial" panose="020B0604020202020204" pitchFamily="34" charset="0"/>
                        <a:buChar char="•"/>
                      </a:pPr>
                      <a:r>
                        <a:rPr lang="nb-NO" sz="900" i="0"/>
                        <a:t>Rydding i anleggsregister og prosjekter (inkludert 685)</a:t>
                      </a:r>
                    </a:p>
                    <a:p>
                      <a:pPr marL="171450" indent="-171450">
                        <a:buFont typeface="Arial" panose="020B0604020202020204" pitchFamily="34" charset="0"/>
                        <a:buChar char="•"/>
                      </a:pPr>
                      <a:r>
                        <a:rPr lang="nb-NO" sz="900" i="0"/>
                        <a:t>Gjennomføre ev. omstillingssamtaler med ansatte om nye roller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Planlegge og iverksette lokale opplærings-aktiviteter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Forstå lokalt endringsbehov</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og forventningsstyre</a:t>
                      </a:r>
                    </a:p>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i="0"/>
                    </a:p>
                  </a:txBody>
                  <a:tcPr>
                    <a:solidFill>
                      <a:schemeClr val="bg1">
                        <a:lumMod val="85000"/>
                      </a:schemeClr>
                    </a:solidFill>
                  </a:tcPr>
                </a:tc>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Rydde i data -  økonomi (685-prosjekter som ikke lenger skal benyttes)</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0" kern="1200" noProof="0">
                          <a:solidFill>
                            <a:schemeClr val="dk1"/>
                          </a:solidFill>
                          <a:latin typeface="+mn-lt"/>
                          <a:ea typeface="+mn-ea"/>
                          <a:cs typeface="+mn-cs"/>
                        </a:rPr>
                        <a:t>Klargjøre for innlesning av kunder og leverandører </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0" kern="1200" noProof="0">
                          <a:solidFill>
                            <a:schemeClr val="dk1"/>
                          </a:solidFill>
                          <a:latin typeface="+mn-lt"/>
                          <a:ea typeface="+mn-ea"/>
                          <a:cs typeface="+mn-cs"/>
                        </a:rPr>
                        <a:t>Kvalitetssikre </a:t>
                      </a:r>
                      <a:r>
                        <a:rPr lang="nb-NO" sz="900" b="0" kern="1200" noProof="0" err="1">
                          <a:solidFill>
                            <a:schemeClr val="dk1"/>
                          </a:solidFill>
                          <a:latin typeface="+mn-lt"/>
                          <a:ea typeface="+mn-ea"/>
                          <a:cs typeface="+mn-cs"/>
                        </a:rPr>
                        <a:t>org.tilknytning</a:t>
                      </a:r>
                      <a:endParaRPr lang="nb-NO" sz="900" b="0" kern="1200" noProof="0">
                        <a:solidFill>
                          <a:schemeClr val="dk1"/>
                        </a:solidFill>
                        <a:latin typeface="+mn-lt"/>
                        <a:ea typeface="+mn-ea"/>
                        <a:cs typeface="+mn-cs"/>
                      </a:endParaRP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Iverksette lokale opplæringsaktiviteter og følge opp opplæring </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Sørge for at kundereskontro er mest mulig korrekt </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og forventningsstyre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900" i="0"/>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900" i="0"/>
                    </a:p>
                    <a:p>
                      <a:endParaRPr lang="nb-NO" sz="900" i="0"/>
                    </a:p>
                  </a:txBody>
                  <a:tcPr>
                    <a:solidFill>
                      <a:schemeClr val="bg1">
                        <a:lumMod val="85000"/>
                      </a:schemeClr>
                    </a:solidFill>
                  </a:tcPr>
                </a:tc>
                <a:tc>
                  <a:txBody>
                    <a:bodyPr/>
                    <a:lstStyle/>
                    <a:p>
                      <a:pPr marL="171450" indent="-171450">
                        <a:buFont typeface="Arial" panose="020B0604020202020204" pitchFamily="34" charset="0"/>
                        <a:buChar char="•"/>
                      </a:pPr>
                      <a:r>
                        <a:rPr lang="nb-NO" sz="900" i="0"/>
                        <a:t>Strukturere rydding av kundereskontro</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0" kern="1200" noProof="0">
                          <a:solidFill>
                            <a:schemeClr val="dk1"/>
                          </a:solidFill>
                          <a:latin typeface="+mn-lt"/>
                          <a:ea typeface="+mn-ea"/>
                          <a:cs typeface="+mn-cs"/>
                        </a:rPr>
                        <a:t>Ajourhold økonomi</a:t>
                      </a:r>
                      <a:endParaRPr lang="nb-NO" sz="900" i="0"/>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b="0" kern="1200" noProof="0">
                          <a:solidFill>
                            <a:schemeClr val="dk1"/>
                          </a:solidFill>
                          <a:latin typeface="+mn-lt"/>
                          <a:ea typeface="+mn-ea"/>
                          <a:cs typeface="+mn-cs"/>
                        </a:rPr>
                        <a:t>Kvalitetssikre lønnskontering </a:t>
                      </a:r>
                      <a:endParaRPr lang="nb-NO" sz="900" b="0" i="0"/>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Følge opp  opplæringsaktiviteter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Planlegge lokal brukerstøtte </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og forventningsstyre</a:t>
                      </a:r>
                    </a:p>
                    <a:p>
                      <a:pPr marL="171450" indent="-171450">
                        <a:buFont typeface="Arial" panose="020B0604020202020204" pitchFamily="34" charset="0"/>
                        <a:buChar char="•"/>
                      </a:pPr>
                      <a:endParaRPr lang="nb-NO" sz="900" i="0"/>
                    </a:p>
                  </a:txBody>
                  <a:tcPr>
                    <a:solidFill>
                      <a:schemeClr val="bg1">
                        <a:lumMod val="85000"/>
                      </a:schemeClr>
                    </a:solidFill>
                  </a:tcPr>
                </a:tc>
                <a:tc>
                  <a:txBody>
                    <a:bodyPr/>
                    <a:lstStyle/>
                    <a:p>
                      <a:pPr marL="171450" indent="-171450">
                        <a:buFont typeface="Arial" panose="020B0604020202020204" pitchFamily="34" charset="0"/>
                        <a:buChar char="•"/>
                      </a:pPr>
                      <a:r>
                        <a:rPr lang="nb-NO" sz="900" i="0"/>
                        <a:t>Gjennomføre systemopplæring</a:t>
                      </a:r>
                    </a:p>
                    <a:p>
                      <a:pPr marL="171450" indent="-171450">
                        <a:buFont typeface="Arial" panose="020B0604020202020204" pitchFamily="34" charset="0"/>
                        <a:buChar char="•"/>
                      </a:pPr>
                      <a:r>
                        <a:rPr lang="nb-NO" sz="900" i="0"/>
                        <a:t>Tilrettelegge for lokal brukerstøtte </a:t>
                      </a:r>
                    </a:p>
                    <a:p>
                      <a:pPr marL="171450" indent="-171450">
                        <a:buFont typeface="Arial" panose="020B0604020202020204" pitchFamily="34" charset="0"/>
                        <a:buChar char="•"/>
                      </a:pPr>
                      <a:r>
                        <a:rPr lang="nb-NO" sz="900" i="0"/>
                        <a:t>Etablere lokal brukerstøtte/bruker-forum</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iht. lokal kommunikasjons-plan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Oppfølging av systemopplæring</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og forventningsstyre</a:t>
                      </a:r>
                    </a:p>
                    <a:p>
                      <a:pPr marL="171450" indent="-171450">
                        <a:buFont typeface="Arial" panose="020B0604020202020204" pitchFamily="34" charset="0"/>
                        <a:buChar char="•"/>
                      </a:pPr>
                      <a:endParaRPr lang="nb-NO" sz="900" i="0"/>
                    </a:p>
                  </a:txBody>
                  <a:tcPr>
                    <a:solidFill>
                      <a:schemeClr val="bg1">
                        <a:lumMod val="85000"/>
                      </a:schemeClr>
                    </a:solidFill>
                  </a:tcPr>
                </a:tc>
                <a:tc>
                  <a:txBody>
                    <a:bodyPr/>
                    <a:lstStyle/>
                    <a:p>
                      <a:pPr marL="171450" indent="-171450">
                        <a:buFont typeface="Arial" panose="020B0604020202020204" pitchFamily="34" charset="0"/>
                        <a:buChar char="•"/>
                      </a:pPr>
                      <a:r>
                        <a:rPr lang="nb-NO" sz="900" i="0"/>
                        <a:t>Operere lokal brukerstøtte/ brukerforum</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Håndtere henvendelser knyttet til tilgangsstyring i </a:t>
                      </a:r>
                      <a:r>
                        <a:rPr lang="nb-NO" sz="900" i="0" err="1"/>
                        <a:t>Paga</a:t>
                      </a:r>
                      <a:r>
                        <a:rPr lang="nb-NO" sz="900" i="0"/>
                        <a:t> (gjester, </a:t>
                      </a:r>
                      <a:r>
                        <a:rPr lang="nb-NO" sz="900" i="0" err="1"/>
                        <a:t>timelønnnede</a:t>
                      </a:r>
                      <a:r>
                        <a:rPr lang="nb-NO" sz="900" i="0"/>
                        <a:t>, fiktive fødselsnummer personer med ekstra arbeidsforhold)</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Brukerstøtte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Oppfølging av system-opplæring</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i="0"/>
                        <a:t>Informere </a:t>
                      </a:r>
                    </a:p>
                  </a:txBody>
                  <a:tcPr>
                    <a:solidFill>
                      <a:schemeClr val="bg1">
                        <a:lumMod val="85000"/>
                      </a:schemeClr>
                    </a:solidFill>
                  </a:tcPr>
                </a:tc>
                <a:extLst>
                  <a:ext uri="{0D108BD9-81ED-4DB2-BD59-A6C34878D82A}">
                    <a16:rowId xmlns:a16="http://schemas.microsoft.com/office/drawing/2014/main" val="671077517"/>
                  </a:ext>
                </a:extLst>
              </a:tr>
            </a:tbl>
          </a:graphicData>
        </a:graphic>
      </p:graphicFrame>
      <p:sp>
        <p:nvSpPr>
          <p:cNvPr id="4" name="TextBox 3">
            <a:extLst>
              <a:ext uri="{FF2B5EF4-FFF2-40B4-BE49-F238E27FC236}">
                <a16:creationId xmlns:a16="http://schemas.microsoft.com/office/drawing/2014/main" id="{A9D88311-DBE7-48D0-8030-C0F815940177}"/>
              </a:ext>
            </a:extLst>
          </p:cNvPr>
          <p:cNvSpPr txBox="1"/>
          <p:nvPr/>
        </p:nvSpPr>
        <p:spPr>
          <a:xfrm>
            <a:off x="8598675" y="7614678"/>
            <a:ext cx="35933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1" u="none" strike="noStrike" kern="1200" cap="none" spc="0" normalizeH="0" baseline="0" noProof="0">
                <a:ln>
                  <a:noFill/>
                </a:ln>
                <a:solidFill>
                  <a:srgbClr val="000000"/>
                </a:solidFill>
                <a:effectLst/>
                <a:uLnTx/>
                <a:uFillTx/>
                <a:latin typeface="Arial" panose="020B0604020202020204"/>
                <a:ea typeface="+mn-ea"/>
                <a:cs typeface="+mn-cs"/>
              </a:rPr>
              <a:t>*Hentet fra </a:t>
            </a:r>
            <a:r>
              <a:rPr kumimoji="0" lang="nb-NO" sz="800" b="0" i="1" u="none" strike="noStrike" kern="1200" cap="none" spc="0" normalizeH="0" baseline="0" noProof="0" err="1">
                <a:ln>
                  <a:noFill/>
                </a:ln>
                <a:solidFill>
                  <a:srgbClr val="000000"/>
                </a:solidFill>
                <a:effectLst/>
                <a:uLnTx/>
                <a:uFillTx/>
                <a:latin typeface="Arial" panose="020B0604020202020204"/>
                <a:ea typeface="+mn-ea"/>
                <a:cs typeface="+mn-cs"/>
              </a:rPr>
              <a:t>milpælsplan</a:t>
            </a:r>
            <a:r>
              <a:rPr kumimoji="0" lang="nb-NO" sz="800" b="0" i="1" u="none" strike="noStrike" kern="1200" cap="none" spc="0" normalizeH="0" baseline="0" noProof="0">
                <a:ln>
                  <a:noFill/>
                </a:ln>
                <a:solidFill>
                  <a:srgbClr val="000000"/>
                </a:solidFill>
                <a:effectLst/>
                <a:uLnTx/>
                <a:uFillTx/>
                <a:latin typeface="Arial" panose="020B0604020202020204"/>
                <a:ea typeface="+mn-ea"/>
                <a:cs typeface="+mn-cs"/>
              </a:rPr>
              <a:t> og ryddeark og justert etter relevans for nivå1/2</a:t>
            </a:r>
          </a:p>
        </p:txBody>
      </p:sp>
      <p:sp>
        <p:nvSpPr>
          <p:cNvPr id="3" name="Rectangle 2">
            <a:extLst>
              <a:ext uri="{FF2B5EF4-FFF2-40B4-BE49-F238E27FC236}">
                <a16:creationId xmlns:a16="http://schemas.microsoft.com/office/drawing/2014/main" id="{0837EE42-E6D3-4F40-86E3-9C8090DAE695}"/>
              </a:ext>
            </a:extLst>
          </p:cNvPr>
          <p:cNvSpPr/>
          <p:nvPr/>
        </p:nvSpPr>
        <p:spPr>
          <a:xfrm>
            <a:off x="-1073791" y="-1"/>
            <a:ext cx="964734" cy="469783"/>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Sist endret: 31-08</a:t>
            </a:r>
          </a:p>
        </p:txBody>
      </p:sp>
    </p:spTree>
    <p:extLst>
      <p:ext uri="{BB962C8B-B14F-4D97-AF65-F5344CB8AC3E}">
        <p14:creationId xmlns:p14="http://schemas.microsoft.com/office/powerpoint/2010/main" val="1492404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3F20C6-3DD0-4350-A293-C329F13248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BA3F20C6-3DD0-4350-A293-C329F13248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Graphic 9" descr="Comment Important outline">
            <a:extLst>
              <a:ext uri="{FF2B5EF4-FFF2-40B4-BE49-F238E27FC236}">
                <a16:creationId xmlns:a16="http://schemas.microsoft.com/office/drawing/2014/main" id="{5D1DCF79-2B57-401D-8C25-69FED3B2A7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7782" y="2734962"/>
            <a:ext cx="4790304" cy="4790304"/>
          </a:xfrm>
          <a:prstGeom prst="rect">
            <a:avLst/>
          </a:prstGeom>
        </p:spPr>
      </p:pic>
      <p:sp>
        <p:nvSpPr>
          <p:cNvPr id="2" name="Title 1">
            <a:extLst>
              <a:ext uri="{FF2B5EF4-FFF2-40B4-BE49-F238E27FC236}">
                <a16:creationId xmlns:a16="http://schemas.microsoft.com/office/drawing/2014/main" id="{BB3388FD-DAE5-49B5-853F-E94A82424D57}"/>
              </a:ext>
            </a:extLst>
          </p:cNvPr>
          <p:cNvSpPr>
            <a:spLocks noGrp="1"/>
          </p:cNvSpPr>
          <p:nvPr>
            <p:ph type="title"/>
          </p:nvPr>
        </p:nvSpPr>
        <p:spPr/>
        <p:txBody>
          <a:bodyPr vert="horz"/>
          <a:lstStyle/>
          <a:p>
            <a:r>
              <a:rPr lang="nb-NO"/>
              <a:t>Løpende ajourhold</a:t>
            </a:r>
          </a:p>
        </p:txBody>
      </p:sp>
      <p:sp>
        <p:nvSpPr>
          <p:cNvPr id="8" name="TextBox 7">
            <a:extLst>
              <a:ext uri="{FF2B5EF4-FFF2-40B4-BE49-F238E27FC236}">
                <a16:creationId xmlns:a16="http://schemas.microsoft.com/office/drawing/2014/main" id="{A65DCA57-8A2A-47D8-BCEF-485A26C1A45C}"/>
              </a:ext>
            </a:extLst>
          </p:cNvPr>
          <p:cNvSpPr txBox="1"/>
          <p:nvPr/>
        </p:nvSpPr>
        <p:spPr>
          <a:xfrm>
            <a:off x="609600" y="1540476"/>
            <a:ext cx="1016549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Merk at i tillegg til de leveransene som nevnes i overordnet faseplan (slide 12) så er det en del ryddeoppgaver / ajourhold som må gjøres løpende gjennom hele året. Dette er typisk oppgaver som sikrer at NTNU har mest mulig korrekt og ren data før overgang til nye systemer. Selv om det ikke foreløpig er noen konkret frist, så er det svært viktig at dette gjøres fortløpende. </a:t>
            </a:r>
            <a:b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Oversikt over alle ryddeoppgaver som bør jobbes med løpende finner dere i arket </a:t>
            </a:r>
            <a:r>
              <a:rPr kumimoji="0" lang="nb-NO" sz="1400" b="1" i="0" u="none" strike="noStrike" kern="1200" cap="none" spc="0" normalizeH="0" baseline="0" noProof="0">
                <a:ln>
                  <a:noFill/>
                </a:ln>
                <a:solidFill>
                  <a:srgbClr val="000000"/>
                </a:solidFill>
                <a:effectLst/>
                <a:uLnTx/>
                <a:uFillTx/>
                <a:latin typeface="Arial" panose="020B0604020202020204"/>
                <a:ea typeface="+mn-ea"/>
                <a:cs typeface="+mn-cs"/>
                <a:hlinkClick r:id="rId8"/>
              </a:rPr>
              <a:t>Rydding og frister – BOTT ØL </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som ligger på teams. Løpende ryddeoppgaver er også synliggjort i Del 4 – Detaljert faseplan.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9223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E6474E-7A36-4456-839F-0D3F6E285F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EAE6474E-7A36-4456-839F-0D3F6E285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2" name="Rectangle 141" hidden="1">
            <a:extLst>
              <a:ext uri="{FF2B5EF4-FFF2-40B4-BE49-F238E27FC236}">
                <a16:creationId xmlns:a16="http://schemas.microsoft.com/office/drawing/2014/main" id="{1DDBB3A6-2CC7-47D1-B4D8-0159A2F5A9EE}"/>
              </a:ext>
            </a:extLst>
          </p:cNvPr>
          <p:cNvSpPr/>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Rectangle 181" hidden="1">
            <a:extLst>
              <a:ext uri="{FF2B5EF4-FFF2-40B4-BE49-F238E27FC236}">
                <a16:creationId xmlns:a16="http://schemas.microsoft.com/office/drawing/2014/main" id="{3DB8DB2D-6EDE-4548-B3F2-D10F100A7D35}"/>
              </a:ext>
            </a:extLst>
          </p:cNvPr>
          <p:cNvSpPr/>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3" name="Rectangle 262">
            <a:extLst>
              <a:ext uri="{FF2B5EF4-FFF2-40B4-BE49-F238E27FC236}">
                <a16:creationId xmlns:a16="http://schemas.microsoft.com/office/drawing/2014/main" id="{480E8F46-4501-4902-90E5-2D375993D6A4}"/>
              </a:ext>
            </a:extLst>
          </p:cNvPr>
          <p:cNvSpPr/>
          <p:nvPr/>
        </p:nvSpPr>
        <p:spPr>
          <a:xfrm>
            <a:off x="111124" y="2019617"/>
            <a:ext cx="11969752" cy="2269770"/>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4" name="Rectangle 263">
            <a:extLst>
              <a:ext uri="{FF2B5EF4-FFF2-40B4-BE49-F238E27FC236}">
                <a16:creationId xmlns:a16="http://schemas.microsoft.com/office/drawing/2014/main" id="{5244B7EC-D7B2-4A37-8DA7-C23446755982}"/>
              </a:ext>
            </a:extLst>
          </p:cNvPr>
          <p:cNvSpPr/>
          <p:nvPr/>
        </p:nvSpPr>
        <p:spPr>
          <a:xfrm>
            <a:off x="111124" y="755285"/>
            <a:ext cx="7971868" cy="1158183"/>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Hovedfokus i perioden – nivå 2 og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a:ln>
                <a:noFill/>
              </a:ln>
              <a:solidFill>
                <a:srgbClr val="014693"/>
              </a:solidFill>
              <a:effectLst/>
              <a:uLnTx/>
              <a:uFillTx/>
              <a:latin typeface="Arial" panose="020B0604020202020204"/>
              <a:ea typeface="+mn-ea"/>
              <a:cs typeface="+mn-cs"/>
            </a:endParaRPr>
          </a:p>
        </p:txBody>
      </p:sp>
      <p:sp>
        <p:nvSpPr>
          <p:cNvPr id="265" name="Rectangle 264">
            <a:extLst>
              <a:ext uri="{FF2B5EF4-FFF2-40B4-BE49-F238E27FC236}">
                <a16:creationId xmlns:a16="http://schemas.microsoft.com/office/drawing/2014/main" id="{BDDFF152-5153-48EC-8C62-B9D32D38A9D2}"/>
              </a:ext>
            </a:extLst>
          </p:cNvPr>
          <p:cNvSpPr/>
          <p:nvPr/>
        </p:nvSpPr>
        <p:spPr>
          <a:xfrm>
            <a:off x="8159391" y="760528"/>
            <a:ext cx="3921486" cy="1152940"/>
          </a:xfrm>
          <a:prstGeom prst="rect">
            <a:avLst/>
          </a:prstGeom>
          <a:solidFill>
            <a:schemeClr val="bg1"/>
          </a:solidFill>
          <a:ln>
            <a:solidFill>
              <a:schemeClr val="tx2"/>
            </a:solidFill>
            <a:prstDash val="sysDash"/>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Prosjektstatus lokalt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Fremdrift:		        Risiko: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A631F21E-19B6-4AA8-B88E-6AABBA045DE5}"/>
              </a:ext>
            </a:extLst>
          </p:cNvPr>
          <p:cNvGraphicFramePr>
            <a:graphicFrameLocks noGrp="1"/>
          </p:cNvGraphicFramePr>
          <p:nvPr/>
        </p:nvGraphicFramePr>
        <p:xfrm>
          <a:off x="111126" y="73342"/>
          <a:ext cx="12004672" cy="609677"/>
        </p:xfrm>
        <a:graphic>
          <a:graphicData uri="http://schemas.openxmlformats.org/drawingml/2006/table">
            <a:tbl>
              <a:tblPr firstRow="1" bandRow="1">
                <a:tableStyleId>{5C22544A-7EE6-4342-B048-85BDC9FD1C3A}</a:tableStyleId>
              </a:tblPr>
              <a:tblGrid>
                <a:gridCol w="1395800">
                  <a:extLst>
                    <a:ext uri="{9D8B030D-6E8A-4147-A177-3AD203B41FA5}">
                      <a16:colId xmlns:a16="http://schemas.microsoft.com/office/drawing/2014/main" val="4067136508"/>
                    </a:ext>
                  </a:extLst>
                </a:gridCol>
                <a:gridCol w="1326109">
                  <a:extLst>
                    <a:ext uri="{9D8B030D-6E8A-4147-A177-3AD203B41FA5}">
                      <a16:colId xmlns:a16="http://schemas.microsoft.com/office/drawing/2014/main" val="719865309"/>
                    </a:ext>
                  </a:extLst>
                </a:gridCol>
                <a:gridCol w="1326109">
                  <a:extLst>
                    <a:ext uri="{9D8B030D-6E8A-4147-A177-3AD203B41FA5}">
                      <a16:colId xmlns:a16="http://schemas.microsoft.com/office/drawing/2014/main" val="565873337"/>
                    </a:ext>
                  </a:extLst>
                </a:gridCol>
                <a:gridCol w="1326109">
                  <a:extLst>
                    <a:ext uri="{9D8B030D-6E8A-4147-A177-3AD203B41FA5}">
                      <a16:colId xmlns:a16="http://schemas.microsoft.com/office/drawing/2014/main" val="745897871"/>
                    </a:ext>
                  </a:extLst>
                </a:gridCol>
                <a:gridCol w="1326109">
                  <a:extLst>
                    <a:ext uri="{9D8B030D-6E8A-4147-A177-3AD203B41FA5}">
                      <a16:colId xmlns:a16="http://schemas.microsoft.com/office/drawing/2014/main" val="1245719088"/>
                    </a:ext>
                  </a:extLst>
                </a:gridCol>
                <a:gridCol w="1326109">
                  <a:extLst>
                    <a:ext uri="{9D8B030D-6E8A-4147-A177-3AD203B41FA5}">
                      <a16:colId xmlns:a16="http://schemas.microsoft.com/office/drawing/2014/main" val="740747146"/>
                    </a:ext>
                  </a:extLst>
                </a:gridCol>
                <a:gridCol w="1326109">
                  <a:extLst>
                    <a:ext uri="{9D8B030D-6E8A-4147-A177-3AD203B41FA5}">
                      <a16:colId xmlns:a16="http://schemas.microsoft.com/office/drawing/2014/main" val="638805356"/>
                    </a:ext>
                  </a:extLst>
                </a:gridCol>
                <a:gridCol w="1326109">
                  <a:extLst>
                    <a:ext uri="{9D8B030D-6E8A-4147-A177-3AD203B41FA5}">
                      <a16:colId xmlns:a16="http://schemas.microsoft.com/office/drawing/2014/main" val="1770744546"/>
                    </a:ext>
                  </a:extLst>
                </a:gridCol>
                <a:gridCol w="1326109">
                  <a:extLst>
                    <a:ext uri="{9D8B030D-6E8A-4147-A177-3AD203B41FA5}">
                      <a16:colId xmlns:a16="http://schemas.microsoft.com/office/drawing/2014/main" val="1610833690"/>
                    </a:ext>
                  </a:extLst>
                </a:gridCol>
              </a:tblGrid>
              <a:tr h="609677">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1" u="none">
                        <a:solidFill>
                          <a:schemeClr val="tx1"/>
                        </a:solidFill>
                        <a:latin typeface="+mn-lt"/>
                        <a:cs typeface="Arial" panose="020B0604020202020204" pitchFamily="34" charset="0"/>
                      </a:endParaRPr>
                    </a:p>
                  </a:txBody>
                  <a:tcPr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1">
                        <a:solidFill>
                          <a:schemeClr val="tx1"/>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50" b="0">
                          <a:solidFill>
                            <a:schemeClr val="bg1"/>
                          </a:solidFill>
                        </a:rPr>
                        <a:t>August</a:t>
                      </a:r>
                    </a:p>
                  </a:txBody>
                  <a:tcPr anchor="ctr">
                    <a:solidFill>
                      <a:srgbClr val="0076A8"/>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u="sng">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u="sng">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latin typeface="+mn-lt"/>
                        <a:cs typeface="Arial" panose="020B0604020202020204" pitchFamily="34" charset="0"/>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extLst>
                  <a:ext uri="{0D108BD9-81ED-4DB2-BD59-A6C34878D82A}">
                    <a16:rowId xmlns:a16="http://schemas.microsoft.com/office/drawing/2014/main" val="2293952835"/>
                  </a:ext>
                </a:extLst>
              </a:tr>
            </a:tbl>
          </a:graphicData>
        </a:graphic>
      </p:graphicFrame>
      <p:sp>
        <p:nvSpPr>
          <p:cNvPr id="9" name="Rectangle 8">
            <a:extLst>
              <a:ext uri="{FF2B5EF4-FFF2-40B4-BE49-F238E27FC236}">
                <a16:creationId xmlns:a16="http://schemas.microsoft.com/office/drawing/2014/main" id="{858ACFDB-4BF8-4D6B-B66B-F09E61D5B332}"/>
              </a:ext>
            </a:extLst>
          </p:cNvPr>
          <p:cNvSpPr/>
          <p:nvPr/>
        </p:nvSpPr>
        <p:spPr>
          <a:xfrm>
            <a:off x="111124" y="4370752"/>
            <a:ext cx="12004672" cy="1939613"/>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Informasjonsbehov – målgrupper/interessentgrupper: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a:ln>
                <a:noFill/>
              </a:ln>
              <a:solidFill>
                <a:srgbClr val="014693"/>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C4F2B5A-A442-4A70-839A-5F464DA4E869}"/>
              </a:ext>
            </a:extLst>
          </p:cNvPr>
          <p:cNvSpPr/>
          <p:nvPr/>
        </p:nvSpPr>
        <p:spPr>
          <a:xfrm>
            <a:off x="2180902"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Instituttleder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Forankre ev. endringer i K-sted og SAP-struktur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Orientere om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prosjekstatus</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og ressurssituasjon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Forventningsstyring</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18" name="Rectangle 17">
            <a:extLst>
              <a:ext uri="{FF2B5EF4-FFF2-40B4-BE49-F238E27FC236}">
                <a16:creationId xmlns:a16="http://schemas.microsoft.com/office/drawing/2014/main" id="{9BA6818F-7E07-4FD7-9874-312CEFDB3521}"/>
              </a:ext>
            </a:extLst>
          </p:cNvPr>
          <p:cNvSpPr/>
          <p:nvPr/>
        </p:nvSpPr>
        <p:spPr>
          <a:xfrm>
            <a:off x="229849"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LOSAM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Informere om prosjektstatus og opplæringsløp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Forventningsstyring</a:t>
            </a:r>
          </a:p>
        </p:txBody>
      </p:sp>
      <p:sp>
        <p:nvSpPr>
          <p:cNvPr id="19" name="Rectangle 18">
            <a:extLst>
              <a:ext uri="{FF2B5EF4-FFF2-40B4-BE49-F238E27FC236}">
                <a16:creationId xmlns:a16="http://schemas.microsoft.com/office/drawing/2014/main" id="{92E2638A-E34D-43AB-BC9F-721F9B98A097}"/>
              </a:ext>
            </a:extLst>
          </p:cNvPr>
          <p:cNvSpPr/>
          <p:nvPr/>
        </p:nvSpPr>
        <p:spPr>
          <a:xfrm>
            <a:off x="4131955"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Kontor-/seksjonssjef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God endringsledelse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Orientere om prosjektstatus og tydeliggjøring av leveranser og planer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Dialog rundt ressurssituasjon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Forventningsstyring</a:t>
            </a:r>
          </a:p>
        </p:txBody>
      </p:sp>
      <p:sp>
        <p:nvSpPr>
          <p:cNvPr id="20" name="Rectangle 19">
            <a:extLst>
              <a:ext uri="{FF2B5EF4-FFF2-40B4-BE49-F238E27FC236}">
                <a16:creationId xmlns:a16="http://schemas.microsoft.com/office/drawing/2014/main" id="{EA4A20E0-1AEB-416F-8690-F33A36F20110}"/>
              </a:ext>
            </a:extLst>
          </p:cNvPr>
          <p:cNvSpPr/>
          <p:nvPr/>
        </p:nvSpPr>
        <p:spPr>
          <a:xfrm>
            <a:off x="6107474"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Prosessrådgiver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nnsikt</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i prosesser roller og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Erfaringsdeling og læring med andre prosessrådgivere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79E00E4E-B6EE-40AB-9D34-6662F244D7FC}"/>
              </a:ext>
            </a:extLst>
          </p:cNvPr>
          <p:cNvSpPr/>
          <p:nvPr/>
        </p:nvSpPr>
        <p:spPr>
          <a:xfrm>
            <a:off x="8082993"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Lokal fagressurs / fagnettverk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Info om rolletildeling og opplæringsaktiviteter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Innsikt i system gjennom prosessrådgivere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Oppgaver </a:t>
            </a:r>
            <a:r>
              <a:rPr kumimoji="0" lang="nb-NO" sz="1050" b="0" i="0" u="none" strike="noStrike" kern="1200" cap="none" spc="0" normalizeH="0" baseline="0" noProof="0" err="1">
                <a:ln>
                  <a:noFill/>
                </a:ln>
                <a:solidFill>
                  <a:srgbClr val="000000"/>
                </a:solidFill>
                <a:effectLst/>
                <a:uLnTx/>
                <a:uFillTx/>
                <a:latin typeface="Arial" panose="020B0604020202020204"/>
                <a:ea typeface="+mn-ea"/>
                <a:cs typeface="+mn-cs"/>
              </a:rPr>
              <a:t>ifm</a:t>
            </a: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 ajourhold av data</a:t>
            </a:r>
          </a:p>
        </p:txBody>
      </p:sp>
      <p:sp>
        <p:nvSpPr>
          <p:cNvPr id="22" name="Rectangle 21">
            <a:extLst>
              <a:ext uri="{FF2B5EF4-FFF2-40B4-BE49-F238E27FC236}">
                <a16:creationId xmlns:a16="http://schemas.microsoft.com/office/drawing/2014/main" id="{87D29B90-C0E6-45B9-A7D1-8CD0C3A7E630}"/>
              </a:ext>
            </a:extLst>
          </p:cNvPr>
          <p:cNvSpPr/>
          <p:nvPr/>
        </p:nvSpPr>
        <p:spPr>
          <a:xfrm>
            <a:off x="10089458"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Ansatt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Orientering om hovedaktiviteter til høsten </a:t>
            </a:r>
          </a:p>
        </p:txBody>
      </p:sp>
      <p:sp>
        <p:nvSpPr>
          <p:cNvPr id="3" name="Oval 2">
            <a:extLst>
              <a:ext uri="{FF2B5EF4-FFF2-40B4-BE49-F238E27FC236}">
                <a16:creationId xmlns:a16="http://schemas.microsoft.com/office/drawing/2014/main" id="{868FA75D-DE0B-47C5-BD39-D05873BCB637}"/>
              </a:ext>
            </a:extLst>
          </p:cNvPr>
          <p:cNvSpPr/>
          <p:nvPr/>
        </p:nvSpPr>
        <p:spPr>
          <a:xfrm>
            <a:off x="9396435" y="1231928"/>
            <a:ext cx="268941" cy="268942"/>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37E100D0-762E-4B77-BDF8-7668E8D29728}"/>
              </a:ext>
            </a:extLst>
          </p:cNvPr>
          <p:cNvSpPr/>
          <p:nvPr/>
        </p:nvSpPr>
        <p:spPr>
          <a:xfrm>
            <a:off x="11298056" y="1297184"/>
            <a:ext cx="268941" cy="268942"/>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6" name="Table 7">
            <a:extLst>
              <a:ext uri="{FF2B5EF4-FFF2-40B4-BE49-F238E27FC236}">
                <a16:creationId xmlns:a16="http://schemas.microsoft.com/office/drawing/2014/main" id="{AD372CE2-31AB-4CFC-8563-491B815CF910}"/>
              </a:ext>
            </a:extLst>
          </p:cNvPr>
          <p:cNvGraphicFramePr>
            <a:graphicFrameLocks noGrp="1"/>
          </p:cNvGraphicFramePr>
          <p:nvPr>
            <p:extLst>
              <p:ext uri="{D42A27DB-BD31-4B8C-83A1-F6EECF244321}">
                <p14:modId xmlns:p14="http://schemas.microsoft.com/office/powerpoint/2010/main" val="1668167809"/>
              </p:ext>
            </p:extLst>
          </p:nvPr>
        </p:nvGraphicFramePr>
        <p:xfrm>
          <a:off x="167694" y="2349262"/>
          <a:ext cx="5688327" cy="1847776"/>
        </p:xfrm>
        <a:graphic>
          <a:graphicData uri="http://schemas.openxmlformats.org/drawingml/2006/table">
            <a:tbl>
              <a:tblPr firstRow="1" bandRow="1">
                <a:tableStyleId>{2D5ABB26-0587-4C30-8999-92F81FD0307C}</a:tableStyleId>
              </a:tblPr>
              <a:tblGrid>
                <a:gridCol w="4458157">
                  <a:extLst>
                    <a:ext uri="{9D8B030D-6E8A-4147-A177-3AD203B41FA5}">
                      <a16:colId xmlns:a16="http://schemas.microsoft.com/office/drawing/2014/main" val="1114275643"/>
                    </a:ext>
                  </a:extLst>
                </a:gridCol>
                <a:gridCol w="615085">
                  <a:extLst>
                    <a:ext uri="{9D8B030D-6E8A-4147-A177-3AD203B41FA5}">
                      <a16:colId xmlns:a16="http://schemas.microsoft.com/office/drawing/2014/main" val="1473739436"/>
                    </a:ext>
                  </a:extLst>
                </a:gridCol>
                <a:gridCol w="615085">
                  <a:extLst>
                    <a:ext uri="{9D8B030D-6E8A-4147-A177-3AD203B41FA5}">
                      <a16:colId xmlns:a16="http://schemas.microsoft.com/office/drawing/2014/main" val="1807013994"/>
                    </a:ext>
                  </a:extLst>
                </a:gridCol>
              </a:tblGrid>
              <a:tr h="265642">
                <a:tc>
                  <a:txBody>
                    <a:bodyPr/>
                    <a:lstStyle/>
                    <a:p>
                      <a:r>
                        <a:rPr lang="nb-NO" sz="1100" b="1"/>
                        <a:t>Vurdere og avklare endringer i koststed- og SAP-strukturer</a:t>
                      </a:r>
                    </a:p>
                  </a:txBody>
                  <a:tcPr/>
                </a:tc>
                <a:tc>
                  <a:txBody>
                    <a:bodyPr/>
                    <a:lstStyle/>
                    <a:p>
                      <a:endParaRPr lang="nb-NO" sz="1100"/>
                    </a:p>
                  </a:txBody>
                  <a:tcPr>
                    <a:noFill/>
                  </a:tcPr>
                </a:tc>
                <a:tc>
                  <a:txBody>
                    <a:bodyPr/>
                    <a:lstStyle/>
                    <a:p>
                      <a:r>
                        <a:rPr lang="nb-NO" sz="1100"/>
                        <a:t>15.09</a:t>
                      </a:r>
                    </a:p>
                  </a:txBody>
                  <a:tcPr>
                    <a:solidFill>
                      <a:schemeClr val="bg1">
                        <a:lumMod val="95000"/>
                      </a:schemeClr>
                    </a:solidFill>
                  </a:tcPr>
                </a:tc>
                <a:extLst>
                  <a:ext uri="{0D108BD9-81ED-4DB2-BD59-A6C34878D82A}">
                    <a16:rowId xmlns:a16="http://schemas.microsoft.com/office/drawing/2014/main" val="141256891"/>
                  </a:ext>
                </a:extLst>
              </a:tr>
              <a:tr h="265642">
                <a:tc>
                  <a:txBody>
                    <a:bodyPr/>
                    <a:lstStyle/>
                    <a:p>
                      <a:r>
                        <a:rPr lang="nb-NO" sz="1100" b="1"/>
                        <a:t>Innplassering av godkjennerroller</a:t>
                      </a:r>
                    </a:p>
                  </a:txBody>
                  <a:tcPr/>
                </a:tc>
                <a:tc>
                  <a:txBody>
                    <a:bodyPr/>
                    <a:lstStyle/>
                    <a:p>
                      <a:endParaRPr lang="nb-NO" sz="1100"/>
                    </a:p>
                  </a:txBody>
                  <a:tcPr>
                    <a:noFill/>
                  </a:tcPr>
                </a:tc>
                <a:tc>
                  <a:txBody>
                    <a:bodyPr/>
                    <a:lstStyle/>
                    <a:p>
                      <a:r>
                        <a:rPr lang="nb-NO" sz="1100"/>
                        <a:t>15.09</a:t>
                      </a:r>
                    </a:p>
                  </a:txBody>
                  <a:tcPr>
                    <a:solidFill>
                      <a:schemeClr val="bg1">
                        <a:lumMod val="95000"/>
                      </a:schemeClr>
                    </a:solidFill>
                  </a:tcPr>
                </a:tc>
                <a:extLst>
                  <a:ext uri="{0D108BD9-81ED-4DB2-BD59-A6C34878D82A}">
                    <a16:rowId xmlns:a16="http://schemas.microsoft.com/office/drawing/2014/main" val="363976854"/>
                  </a:ext>
                </a:extLst>
              </a:tr>
              <a:tr h="265642">
                <a:tc>
                  <a:txBody>
                    <a:bodyPr/>
                    <a:lstStyle/>
                    <a:p>
                      <a:r>
                        <a:rPr lang="nb-NO" sz="1100" b="1"/>
                        <a:t>Opplæring</a:t>
                      </a:r>
                    </a:p>
                  </a:txBody>
                  <a:tcPr/>
                </a:tc>
                <a:tc>
                  <a:txBody>
                    <a:bodyPr/>
                    <a:lstStyle/>
                    <a:p>
                      <a:endParaRPr lang="nb-NO" sz="1100"/>
                    </a:p>
                  </a:txBody>
                  <a:tcPr>
                    <a:noFill/>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3531849513"/>
                  </a:ext>
                </a:extLst>
              </a:tr>
              <a:tr h="265642">
                <a:tc>
                  <a:txBody>
                    <a:bodyPr/>
                    <a:lstStyle/>
                    <a:p>
                      <a:pPr marL="171450" indent="-171450">
                        <a:buFont typeface="Arial" panose="020B0604020202020204" pitchFamily="34" charset="0"/>
                        <a:buChar char="•"/>
                      </a:pPr>
                      <a:r>
                        <a:rPr lang="nb-NO" sz="1050" i="1"/>
                        <a:t>Egenlæring og opplæring i fagnettverkene (prosess og roller)</a:t>
                      </a:r>
                    </a:p>
                  </a:txBody>
                  <a:tcPr/>
                </a:tc>
                <a:tc>
                  <a:txBody>
                    <a:bodyPr/>
                    <a:lstStyle/>
                    <a:p>
                      <a:endParaRPr lang="nb-NO" sz="1100"/>
                    </a:p>
                  </a:txBody>
                  <a:tcPr>
                    <a:noFill/>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2049591217"/>
                  </a:ext>
                </a:extLst>
              </a:tr>
              <a:tr h="260486">
                <a:tc>
                  <a:txBody>
                    <a:bodyPr/>
                    <a:lstStyle/>
                    <a:p>
                      <a:pPr marL="171450" indent="-171450">
                        <a:buFont typeface="Arial" panose="020B0604020202020204" pitchFamily="34" charset="0"/>
                        <a:buChar char="•"/>
                      </a:pPr>
                      <a:r>
                        <a:rPr lang="nb-NO" sz="1050" i="1"/>
                        <a:t>Tilrettelegge for bruk av innsikt gjennom prosessrådgivere </a:t>
                      </a:r>
                    </a:p>
                  </a:txBody>
                  <a:tcPr/>
                </a:tc>
                <a:tc>
                  <a:txBody>
                    <a:bodyPr/>
                    <a:lstStyle/>
                    <a:p>
                      <a:endParaRPr lang="nb-NO" sz="1100"/>
                    </a:p>
                  </a:txBody>
                  <a:tcPr>
                    <a:noFill/>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2573840834"/>
                  </a:ext>
                </a:extLst>
              </a:tr>
              <a:tr h="265642">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i="1"/>
                        <a:t>Tidligopplæring prosessrådgivere</a:t>
                      </a:r>
                    </a:p>
                  </a:txBody>
                  <a:tcPr/>
                </a:tc>
                <a:tc>
                  <a:txBody>
                    <a:bodyPr/>
                    <a:lstStyle/>
                    <a:p>
                      <a:endParaRPr lang="nb-NO" sz="1100"/>
                    </a:p>
                  </a:txBody>
                  <a:tcPr>
                    <a:noFill/>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3712373920"/>
                  </a:ext>
                </a:extLst>
              </a:tr>
              <a:tr h="226869">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050" b="1" i="0"/>
                        <a:t>Få oversikt over ressursbehov og nødvendig tilrettelegging</a:t>
                      </a:r>
                    </a:p>
                  </a:txBody>
                  <a:tcPr/>
                </a:tc>
                <a:tc>
                  <a:txBody>
                    <a:bodyPr/>
                    <a:lstStyle/>
                    <a:p>
                      <a:endParaRPr lang="nb-NO" sz="1100"/>
                    </a:p>
                  </a:txBody>
                  <a:tcPr>
                    <a:noFill/>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3237773113"/>
                  </a:ext>
                </a:extLst>
              </a:tr>
            </a:tbl>
          </a:graphicData>
        </a:graphic>
      </p:graphicFrame>
      <p:graphicFrame>
        <p:nvGraphicFramePr>
          <p:cNvPr id="24" name="Table 7">
            <a:extLst>
              <a:ext uri="{FF2B5EF4-FFF2-40B4-BE49-F238E27FC236}">
                <a16:creationId xmlns:a16="http://schemas.microsoft.com/office/drawing/2014/main" id="{9DB1C5C4-BE4E-4924-AD00-28C660EE254E}"/>
              </a:ext>
            </a:extLst>
          </p:cNvPr>
          <p:cNvGraphicFramePr>
            <a:graphicFrameLocks noGrp="1"/>
          </p:cNvGraphicFramePr>
          <p:nvPr/>
        </p:nvGraphicFramePr>
        <p:xfrm>
          <a:off x="6204522" y="2271144"/>
          <a:ext cx="5629229" cy="1965960"/>
        </p:xfrm>
        <a:graphic>
          <a:graphicData uri="http://schemas.openxmlformats.org/drawingml/2006/table">
            <a:tbl>
              <a:tblPr firstRow="1" bandRow="1">
                <a:tableStyleId>{2D5ABB26-0587-4C30-8999-92F81FD0307C}</a:tableStyleId>
              </a:tblPr>
              <a:tblGrid>
                <a:gridCol w="4994623">
                  <a:extLst>
                    <a:ext uri="{9D8B030D-6E8A-4147-A177-3AD203B41FA5}">
                      <a16:colId xmlns:a16="http://schemas.microsoft.com/office/drawing/2014/main" val="1114275643"/>
                    </a:ext>
                  </a:extLst>
                </a:gridCol>
                <a:gridCol w="634606">
                  <a:extLst>
                    <a:ext uri="{9D8B030D-6E8A-4147-A177-3AD203B41FA5}">
                      <a16:colId xmlns:a16="http://schemas.microsoft.com/office/drawing/2014/main" val="1807013994"/>
                    </a:ext>
                  </a:extLst>
                </a:gridCol>
              </a:tblGrid>
              <a:tr h="215526">
                <a:tc>
                  <a:txBody>
                    <a:bodyPr/>
                    <a:lstStyle/>
                    <a:p>
                      <a:r>
                        <a:rPr lang="nb-NO" sz="1100" b="1"/>
                        <a:t>Rydde i data økonomi</a:t>
                      </a:r>
                    </a:p>
                  </a:txBody>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141256891"/>
                  </a:ext>
                </a:extLst>
              </a:tr>
              <a:tr h="215526">
                <a:tc>
                  <a:txBody>
                    <a:bodyPr/>
                    <a:lstStyle/>
                    <a:p>
                      <a:pPr marL="171450" indent="-171450">
                        <a:buFont typeface="Arial" panose="020B0604020202020204" pitchFamily="34" charset="0"/>
                        <a:buChar char="•"/>
                      </a:pPr>
                      <a:r>
                        <a:rPr lang="nb-NO" sz="1050" i="1"/>
                        <a:t>Ompostering av finansieringskategorier </a:t>
                      </a:r>
                    </a:p>
                  </a:txBody>
                  <a:tcPr/>
                </a:tc>
                <a:tc>
                  <a:txBody>
                    <a:bodyPr/>
                    <a:lstStyle/>
                    <a:p>
                      <a:r>
                        <a:rPr lang="nb-NO" sz="1100"/>
                        <a:t>31.08</a:t>
                      </a:r>
                    </a:p>
                  </a:txBody>
                  <a:tcPr>
                    <a:solidFill>
                      <a:schemeClr val="bg1">
                        <a:lumMod val="95000"/>
                      </a:schemeClr>
                    </a:solidFill>
                  </a:tcPr>
                </a:tc>
                <a:extLst>
                  <a:ext uri="{0D108BD9-81ED-4DB2-BD59-A6C34878D82A}">
                    <a16:rowId xmlns:a16="http://schemas.microsoft.com/office/drawing/2014/main" val="3531849513"/>
                  </a:ext>
                </a:extLst>
              </a:tr>
              <a:tr h="215526">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i="1"/>
                        <a:t>Rydde og avslutte prosjekter </a:t>
                      </a:r>
                    </a:p>
                  </a:txBody>
                  <a:tcPr/>
                </a:tc>
                <a:tc>
                  <a:txBody>
                    <a:bodyPr/>
                    <a:lstStyle/>
                    <a:p>
                      <a:r>
                        <a:rPr lang="nb-NO" sz="1100"/>
                        <a:t>01.10</a:t>
                      </a:r>
                    </a:p>
                  </a:txBody>
                  <a:tcPr>
                    <a:solidFill>
                      <a:schemeClr val="bg1">
                        <a:lumMod val="95000"/>
                      </a:schemeClr>
                    </a:solidFill>
                  </a:tcPr>
                </a:tc>
                <a:extLst>
                  <a:ext uri="{0D108BD9-81ED-4DB2-BD59-A6C34878D82A}">
                    <a16:rowId xmlns:a16="http://schemas.microsoft.com/office/drawing/2014/main" val="2049591217"/>
                  </a:ext>
                </a:extLst>
              </a:tr>
              <a:tr h="215526">
                <a:tc>
                  <a:txBody>
                    <a:bodyPr/>
                    <a:lstStyle/>
                    <a:p>
                      <a:pPr marL="171450" indent="-171450">
                        <a:buFont typeface="Arial" panose="020B0604020202020204" pitchFamily="34" charset="0"/>
                        <a:buChar char="•"/>
                      </a:pPr>
                      <a:r>
                        <a:rPr lang="nb-NO" sz="1050" i="1" kern="1200">
                          <a:solidFill>
                            <a:schemeClr val="tx1"/>
                          </a:solidFill>
                          <a:latin typeface="+mn-lt"/>
                          <a:ea typeface="+mn-ea"/>
                          <a:cs typeface="+mn-cs"/>
                        </a:rPr>
                        <a:t>Rydde i anleggsregister</a:t>
                      </a:r>
                    </a:p>
                  </a:txBody>
                  <a:tcPr/>
                </a:tc>
                <a:tc>
                  <a:txBody>
                    <a:bodyPr/>
                    <a:lstStyle/>
                    <a:p>
                      <a:r>
                        <a:rPr lang="nb-NO" sz="1100"/>
                        <a:t>01.10</a:t>
                      </a:r>
                    </a:p>
                  </a:txBody>
                  <a:tcPr>
                    <a:solidFill>
                      <a:schemeClr val="bg1">
                        <a:lumMod val="95000"/>
                      </a:schemeClr>
                    </a:solidFill>
                  </a:tcPr>
                </a:tc>
                <a:extLst>
                  <a:ext uri="{0D108BD9-81ED-4DB2-BD59-A6C34878D82A}">
                    <a16:rowId xmlns:a16="http://schemas.microsoft.com/office/drawing/2014/main" val="2651085510"/>
                  </a:ext>
                </a:extLst>
              </a:tr>
              <a:tr h="215526">
                <a:tc>
                  <a:txBody>
                    <a:bodyPr/>
                    <a:lstStyle/>
                    <a:p>
                      <a:r>
                        <a:rPr lang="nb-NO" sz="1100" b="1"/>
                        <a:t>Rydde i data i </a:t>
                      </a:r>
                      <a:r>
                        <a:rPr lang="nb-NO" sz="1100" b="1" err="1"/>
                        <a:t>Paga</a:t>
                      </a:r>
                      <a:endParaRPr lang="nb-NO" sz="1100" b="1"/>
                    </a:p>
                  </a:txBody>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3727946625"/>
                  </a:ext>
                </a:extLst>
              </a:tr>
              <a:tr h="215526">
                <a:tc>
                  <a:txBody>
                    <a:bodyPr/>
                    <a:lstStyle/>
                    <a:p>
                      <a:pPr marL="171450" indent="-171450">
                        <a:buFont typeface="Arial" panose="020B0604020202020204" pitchFamily="34" charset="0"/>
                        <a:buChar char="•"/>
                      </a:pPr>
                      <a:r>
                        <a:rPr lang="nb-NO" sz="1050" i="1"/>
                        <a:t>Rydding i ansattavtaler (eks. tilleggslønn/B-tillegg)</a:t>
                      </a:r>
                    </a:p>
                  </a:txBody>
                  <a:tcPr/>
                </a:tc>
                <a:tc>
                  <a:txBody>
                    <a:bodyPr/>
                    <a:lstStyle/>
                    <a:p>
                      <a:r>
                        <a:rPr lang="nb-NO" sz="1100"/>
                        <a:t>20.08</a:t>
                      </a:r>
                    </a:p>
                  </a:txBody>
                  <a:tcPr>
                    <a:solidFill>
                      <a:schemeClr val="bg1">
                        <a:lumMod val="95000"/>
                      </a:schemeClr>
                    </a:solidFill>
                  </a:tcPr>
                </a:tc>
                <a:extLst>
                  <a:ext uri="{0D108BD9-81ED-4DB2-BD59-A6C34878D82A}">
                    <a16:rowId xmlns:a16="http://schemas.microsoft.com/office/drawing/2014/main" val="1186283794"/>
                  </a:ext>
                </a:extLst>
              </a:tr>
              <a:tr h="215526">
                <a:tc>
                  <a:txBody>
                    <a:bodyPr/>
                    <a:lstStyle/>
                    <a:p>
                      <a:pPr marL="171450" indent="-171450">
                        <a:buFont typeface="Arial" panose="020B0604020202020204" pitchFamily="34" charset="0"/>
                        <a:buChar char="•"/>
                      </a:pPr>
                      <a:r>
                        <a:rPr lang="nb-NO" sz="1050" b="0" i="1"/>
                        <a:t>Ajourhold: Timelønnede, eksterne oppdragstakere, feriesaldo, reiseregninger, skjema i HR –portal, personinformasjon)</a:t>
                      </a:r>
                    </a:p>
                  </a:txBody>
                  <a:tcPr/>
                </a:tc>
                <a:tc>
                  <a:txBody>
                    <a:bodyPr/>
                    <a:lstStyle/>
                    <a:p>
                      <a:endParaRPr lang="nb-NO" sz="1100"/>
                    </a:p>
                  </a:txBody>
                  <a:tcPr>
                    <a:solidFill>
                      <a:schemeClr val="bg1">
                        <a:lumMod val="95000"/>
                      </a:schemeClr>
                    </a:solidFill>
                  </a:tcPr>
                </a:tc>
                <a:extLst>
                  <a:ext uri="{0D108BD9-81ED-4DB2-BD59-A6C34878D82A}">
                    <a16:rowId xmlns:a16="http://schemas.microsoft.com/office/drawing/2014/main" val="2243944918"/>
                  </a:ext>
                </a:extLst>
              </a:tr>
            </a:tbl>
          </a:graphicData>
        </a:graphic>
      </p:graphicFrame>
      <p:sp>
        <p:nvSpPr>
          <p:cNvPr id="2" name="TextBox 1">
            <a:extLst>
              <a:ext uri="{FF2B5EF4-FFF2-40B4-BE49-F238E27FC236}">
                <a16:creationId xmlns:a16="http://schemas.microsoft.com/office/drawing/2014/main" id="{37C70347-3C43-4ED8-840C-83565F33053F}"/>
              </a:ext>
            </a:extLst>
          </p:cNvPr>
          <p:cNvSpPr txBox="1"/>
          <p:nvPr/>
        </p:nvSpPr>
        <p:spPr>
          <a:xfrm>
            <a:off x="6204522" y="1980717"/>
            <a:ext cx="42307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Lokale aktiviteter i perioden (nivå 2 og 3)</a:t>
            </a:r>
          </a:p>
        </p:txBody>
      </p:sp>
      <p:sp>
        <p:nvSpPr>
          <p:cNvPr id="25" name="TextBox 24">
            <a:extLst>
              <a:ext uri="{FF2B5EF4-FFF2-40B4-BE49-F238E27FC236}">
                <a16:creationId xmlns:a16="http://schemas.microsoft.com/office/drawing/2014/main" id="{A0ADB80D-F562-4360-9FDB-40DC4A06AB16}"/>
              </a:ext>
            </a:extLst>
          </p:cNvPr>
          <p:cNvSpPr txBox="1"/>
          <p:nvPr/>
        </p:nvSpPr>
        <p:spPr>
          <a:xfrm>
            <a:off x="11054196" y="1980717"/>
            <a:ext cx="12097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Status</a:t>
            </a:r>
          </a:p>
        </p:txBody>
      </p:sp>
      <p:sp>
        <p:nvSpPr>
          <p:cNvPr id="27" name="TextBox 26">
            <a:extLst>
              <a:ext uri="{FF2B5EF4-FFF2-40B4-BE49-F238E27FC236}">
                <a16:creationId xmlns:a16="http://schemas.microsoft.com/office/drawing/2014/main" id="{9AF6DE74-78B0-4C66-94AE-6E5DB7C989DF}"/>
              </a:ext>
            </a:extLst>
          </p:cNvPr>
          <p:cNvSpPr txBox="1"/>
          <p:nvPr/>
        </p:nvSpPr>
        <p:spPr>
          <a:xfrm>
            <a:off x="111124" y="1980717"/>
            <a:ext cx="42307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Lokale aktiviteter i perioden (nivå 2 og 3)</a:t>
            </a:r>
          </a:p>
        </p:txBody>
      </p:sp>
      <p:sp>
        <p:nvSpPr>
          <p:cNvPr id="23" name="TextBox 22">
            <a:extLst>
              <a:ext uri="{FF2B5EF4-FFF2-40B4-BE49-F238E27FC236}">
                <a16:creationId xmlns:a16="http://schemas.microsoft.com/office/drawing/2014/main" id="{1856006F-67AB-4111-9A9C-B7124A03B7D0}"/>
              </a:ext>
            </a:extLst>
          </p:cNvPr>
          <p:cNvSpPr txBox="1"/>
          <p:nvPr/>
        </p:nvSpPr>
        <p:spPr>
          <a:xfrm>
            <a:off x="5168210" y="1980717"/>
            <a:ext cx="12097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Status</a:t>
            </a:r>
          </a:p>
        </p:txBody>
      </p:sp>
      <p:sp>
        <p:nvSpPr>
          <p:cNvPr id="28" name="TextBox 27">
            <a:extLst>
              <a:ext uri="{FF2B5EF4-FFF2-40B4-BE49-F238E27FC236}">
                <a16:creationId xmlns:a16="http://schemas.microsoft.com/office/drawing/2014/main" id="{A805E185-42E1-404E-9F1F-E69D1907143E}"/>
              </a:ext>
            </a:extLst>
          </p:cNvPr>
          <p:cNvSpPr txBox="1"/>
          <p:nvPr/>
        </p:nvSpPr>
        <p:spPr>
          <a:xfrm>
            <a:off x="122891" y="882902"/>
            <a:ext cx="3904557"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Rydding i ansattavtaler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Gjennomgå finansierings-kategorier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Avklare oppdatering av rolleendringer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Informere ansatte om innplassering i roller og planlegge ev. omstillingssamtaler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Ajourhold lønn/HR (se liste)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8C6BD8A2-8E8C-46DC-B648-4A1114B16DC3}"/>
              </a:ext>
            </a:extLst>
          </p:cNvPr>
          <p:cNvSpPr/>
          <p:nvPr/>
        </p:nvSpPr>
        <p:spPr>
          <a:xfrm>
            <a:off x="6441948" y="6432899"/>
            <a:ext cx="704088" cy="24669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712BF061-BB2F-4923-BA84-3FEF3DF96482}"/>
              </a:ext>
            </a:extLst>
          </p:cNvPr>
          <p:cNvSpPr/>
          <p:nvPr/>
        </p:nvSpPr>
        <p:spPr>
          <a:xfrm>
            <a:off x="8097499" y="6467856"/>
            <a:ext cx="704088" cy="211741"/>
          </a:xfrm>
          <a:prstGeom prst="rect">
            <a:avLst/>
          </a:prstGeom>
          <a:solidFill>
            <a:srgbClr val="FFFF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84EE6183-938F-4752-B34B-39245596E057}"/>
              </a:ext>
            </a:extLst>
          </p:cNvPr>
          <p:cNvSpPr/>
          <p:nvPr/>
        </p:nvSpPr>
        <p:spPr>
          <a:xfrm>
            <a:off x="9661611" y="6467856"/>
            <a:ext cx="704088" cy="211741"/>
          </a:xfrm>
          <a:prstGeom prst="rect">
            <a:avLst/>
          </a:prstGeom>
          <a:solidFill>
            <a:srgbClr val="92D05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535C0BF8-FF35-4ACE-9D25-2965D017BD8C}"/>
              </a:ext>
            </a:extLst>
          </p:cNvPr>
          <p:cNvSpPr txBox="1"/>
          <p:nvPr/>
        </p:nvSpPr>
        <p:spPr>
          <a:xfrm>
            <a:off x="7146035" y="6434402"/>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Identifisert</a:t>
            </a:r>
          </a:p>
        </p:txBody>
      </p:sp>
      <p:sp>
        <p:nvSpPr>
          <p:cNvPr id="33" name="TextBox 32">
            <a:extLst>
              <a:ext uri="{FF2B5EF4-FFF2-40B4-BE49-F238E27FC236}">
                <a16:creationId xmlns:a16="http://schemas.microsoft.com/office/drawing/2014/main" id="{BCEA2021-2205-4129-92FB-363ECAF16E8C}"/>
              </a:ext>
            </a:extLst>
          </p:cNvPr>
          <p:cNvSpPr txBox="1"/>
          <p:nvPr/>
        </p:nvSpPr>
        <p:spPr>
          <a:xfrm>
            <a:off x="8801587" y="6439049"/>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Påbegynt</a:t>
            </a:r>
          </a:p>
        </p:txBody>
      </p:sp>
      <p:sp>
        <p:nvSpPr>
          <p:cNvPr id="34" name="TextBox 33">
            <a:extLst>
              <a:ext uri="{FF2B5EF4-FFF2-40B4-BE49-F238E27FC236}">
                <a16:creationId xmlns:a16="http://schemas.microsoft.com/office/drawing/2014/main" id="{16035C69-3706-4DA2-8DB8-59F96E380FCF}"/>
              </a:ext>
            </a:extLst>
          </p:cNvPr>
          <p:cNvSpPr txBox="1"/>
          <p:nvPr/>
        </p:nvSpPr>
        <p:spPr>
          <a:xfrm>
            <a:off x="10452568" y="6463189"/>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Fullført</a:t>
            </a:r>
          </a:p>
        </p:txBody>
      </p:sp>
      <p:sp>
        <p:nvSpPr>
          <p:cNvPr id="35" name="TextBox 34">
            <a:extLst>
              <a:ext uri="{FF2B5EF4-FFF2-40B4-BE49-F238E27FC236}">
                <a16:creationId xmlns:a16="http://schemas.microsoft.com/office/drawing/2014/main" id="{2CFFA021-8AC2-454F-A099-7CF76956B765}"/>
              </a:ext>
            </a:extLst>
          </p:cNvPr>
          <p:cNvSpPr txBox="1"/>
          <p:nvPr/>
        </p:nvSpPr>
        <p:spPr>
          <a:xfrm>
            <a:off x="4303589" y="1014108"/>
            <a:ext cx="3929858"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Avklare endringer i koststed- og SAP-strukturer, samt godkjennerroller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Ajourhold økonomi (se liste)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Rydde i anleggsregister og prosjekter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Informere og forventningsstyre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9088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538114-3D27-447F-A8DF-A813E60F48F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B3538114-3D27-447F-A8DF-A813E60F4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6D98F83-A777-49E9-8F33-ACB605B7573E}"/>
              </a:ext>
            </a:extLst>
          </p:cNvPr>
          <p:cNvSpPr/>
          <p:nvPr/>
        </p:nvSpPr>
        <p:spPr>
          <a:xfrm>
            <a:off x="103531" y="235092"/>
            <a:ext cx="11899897" cy="5930294"/>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a:t>
            </a:r>
            <a:b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b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a:t>
            </a:r>
            <a:r>
              <a:rPr kumimoji="0" lang="nb-NO" sz="2000" b="1" i="0" u="none" strike="noStrike" kern="1200" cap="none" spc="0" normalizeH="0" baseline="0" noProof="0">
                <a:ln>
                  <a:noFill/>
                </a:ln>
                <a:solidFill>
                  <a:srgbClr val="014693"/>
                </a:solidFill>
                <a:effectLst/>
                <a:uLnTx/>
                <a:uFillTx/>
                <a:latin typeface="Arial" panose="020B0604020202020204"/>
                <a:ea typeface="+mn-ea"/>
                <a:cs typeface="+mn-cs"/>
              </a:rPr>
              <a:t>Informasjonsbehov – målgrupper/interessentgrupper: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a:ln>
                <a:noFill/>
              </a:ln>
              <a:solidFill>
                <a:srgbClr val="014693"/>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18D4B9C-5721-4B55-8936-9180DD4FA4B1}"/>
              </a:ext>
            </a:extLst>
          </p:cNvPr>
          <p:cNvSpPr/>
          <p:nvPr/>
        </p:nvSpPr>
        <p:spPr>
          <a:xfrm>
            <a:off x="2201775" y="1045558"/>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Instituttleder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Forankre ev. endringer i K-sted og SAP-struktur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Orientere om prosjektstatus og ressurssituasjon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Forventningsstyring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8" name="Rectangle 7">
            <a:extLst>
              <a:ext uri="{FF2B5EF4-FFF2-40B4-BE49-F238E27FC236}">
                <a16:creationId xmlns:a16="http://schemas.microsoft.com/office/drawing/2014/main" id="{3EF4C0B2-48A5-4208-89DF-A3AE8F8E5348}"/>
              </a:ext>
            </a:extLst>
          </p:cNvPr>
          <p:cNvSpPr/>
          <p:nvPr/>
        </p:nvSpPr>
        <p:spPr>
          <a:xfrm>
            <a:off x="229853" y="1045558"/>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LOSAM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Informere om prosjektstatus og opplæringsløp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Forventningsstyring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9CAA4B4-8755-4127-B0F8-C13E246F3A48}"/>
              </a:ext>
            </a:extLst>
          </p:cNvPr>
          <p:cNvSpPr/>
          <p:nvPr/>
        </p:nvSpPr>
        <p:spPr>
          <a:xfrm>
            <a:off x="4173697" y="1045558"/>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Kontor- / seksjonssjef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God endringsledelse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Orientere om prosjektstatus og tydeliggjøring av leveranser og planer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Dialog rundt ressurssituasjon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Forventningsstyring</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F79F473-4059-4EAC-AD23-D13274338367}"/>
              </a:ext>
            </a:extLst>
          </p:cNvPr>
          <p:cNvSpPr/>
          <p:nvPr/>
        </p:nvSpPr>
        <p:spPr>
          <a:xfrm>
            <a:off x="6145619" y="1045558"/>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Prosessrådgiver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Innsikt i prosesser roller og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Erfaringsdeling og læring med andre prosessrådgivere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0725588-98F5-4244-87E1-6A73690985FE}"/>
              </a:ext>
            </a:extLst>
          </p:cNvPr>
          <p:cNvSpPr/>
          <p:nvPr/>
        </p:nvSpPr>
        <p:spPr>
          <a:xfrm>
            <a:off x="8117541" y="1045558"/>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Lokal fagressurs / fagnettverk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Info om rolletildeling og opplæringsaktiviteter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Innsikt i system gjennom prosessrådgivere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Oppgaver </a:t>
            </a:r>
            <a:r>
              <a:rPr kumimoji="0" lang="nb-NO" sz="1050" b="0" i="0" u="none" strike="noStrike" kern="1200" cap="none" spc="0" normalizeH="0" baseline="0" noProof="0" err="1">
                <a:ln>
                  <a:noFill/>
                </a:ln>
                <a:solidFill>
                  <a:srgbClr val="000000"/>
                </a:solidFill>
                <a:effectLst/>
                <a:uLnTx/>
                <a:uFillTx/>
                <a:latin typeface="Arial" panose="020B0604020202020204"/>
                <a:ea typeface="+mn-ea"/>
                <a:cs typeface="+mn-cs"/>
              </a:rPr>
              <a:t>ifm</a:t>
            </a: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 ajourhold av data</a:t>
            </a:r>
          </a:p>
        </p:txBody>
      </p:sp>
      <p:sp>
        <p:nvSpPr>
          <p:cNvPr id="12" name="Rectangle 11">
            <a:extLst>
              <a:ext uri="{FF2B5EF4-FFF2-40B4-BE49-F238E27FC236}">
                <a16:creationId xmlns:a16="http://schemas.microsoft.com/office/drawing/2014/main" id="{C648D352-68B7-4FD7-9E3D-CABDDF7178F7}"/>
              </a:ext>
            </a:extLst>
          </p:cNvPr>
          <p:cNvSpPr/>
          <p:nvPr/>
        </p:nvSpPr>
        <p:spPr>
          <a:xfrm>
            <a:off x="10089462" y="1045558"/>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Ansatt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Orientering om hovedaktiviteter til høsten </a:t>
            </a:r>
          </a:p>
        </p:txBody>
      </p:sp>
      <p:sp>
        <p:nvSpPr>
          <p:cNvPr id="16" name="Rectangle 15">
            <a:extLst>
              <a:ext uri="{FF2B5EF4-FFF2-40B4-BE49-F238E27FC236}">
                <a16:creationId xmlns:a16="http://schemas.microsoft.com/office/drawing/2014/main" id="{EE510394-37B9-400C-AE66-C216DF951112}"/>
              </a:ext>
            </a:extLst>
          </p:cNvPr>
          <p:cNvSpPr/>
          <p:nvPr/>
        </p:nvSpPr>
        <p:spPr>
          <a:xfrm>
            <a:off x="229853" y="2762249"/>
            <a:ext cx="1845321" cy="3267075"/>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Isosceles Triangle 16">
            <a:extLst>
              <a:ext uri="{FF2B5EF4-FFF2-40B4-BE49-F238E27FC236}">
                <a16:creationId xmlns:a16="http://schemas.microsoft.com/office/drawing/2014/main" id="{361CB93F-7B7D-4AC1-90CB-04A9038AA308}"/>
              </a:ext>
            </a:extLst>
          </p:cNvPr>
          <p:cNvSpPr/>
          <p:nvPr/>
        </p:nvSpPr>
        <p:spPr>
          <a:xfrm rot="10800000">
            <a:off x="904863" y="2480068"/>
            <a:ext cx="495300" cy="217600"/>
          </a:xfrm>
          <a:prstGeom prst="triangl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03F30D26-2E0D-4719-9BD8-5C2067CCF4E2}"/>
              </a:ext>
            </a:extLst>
          </p:cNvPr>
          <p:cNvSpPr/>
          <p:nvPr/>
        </p:nvSpPr>
        <p:spPr>
          <a:xfrm>
            <a:off x="2219005" y="2762249"/>
            <a:ext cx="1845321" cy="3267075"/>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Isosceles Triangle 18">
            <a:extLst>
              <a:ext uri="{FF2B5EF4-FFF2-40B4-BE49-F238E27FC236}">
                <a16:creationId xmlns:a16="http://schemas.microsoft.com/office/drawing/2014/main" id="{54D190B6-DAA2-4594-A49E-CABDC408E150}"/>
              </a:ext>
            </a:extLst>
          </p:cNvPr>
          <p:cNvSpPr/>
          <p:nvPr/>
        </p:nvSpPr>
        <p:spPr>
          <a:xfrm rot="10800000">
            <a:off x="2894015" y="2480068"/>
            <a:ext cx="495300" cy="217600"/>
          </a:xfrm>
          <a:prstGeom prst="triangl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3D94B3D5-FF85-4A06-9145-9D5238B9BD47}"/>
              </a:ext>
            </a:extLst>
          </p:cNvPr>
          <p:cNvSpPr/>
          <p:nvPr/>
        </p:nvSpPr>
        <p:spPr>
          <a:xfrm>
            <a:off x="4208159" y="2762249"/>
            <a:ext cx="1845321" cy="3267075"/>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Isosceles Triangle 20">
            <a:extLst>
              <a:ext uri="{FF2B5EF4-FFF2-40B4-BE49-F238E27FC236}">
                <a16:creationId xmlns:a16="http://schemas.microsoft.com/office/drawing/2014/main" id="{1903355A-D8FF-4EFA-B159-5CE79B3A59B0}"/>
              </a:ext>
            </a:extLst>
          </p:cNvPr>
          <p:cNvSpPr/>
          <p:nvPr/>
        </p:nvSpPr>
        <p:spPr>
          <a:xfrm rot="10800000">
            <a:off x="4883169" y="2480068"/>
            <a:ext cx="495300" cy="217600"/>
          </a:xfrm>
          <a:prstGeom prst="triangl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F1A0547F-A39B-48AF-8B9B-3D70A4D0D829}"/>
              </a:ext>
            </a:extLst>
          </p:cNvPr>
          <p:cNvSpPr/>
          <p:nvPr/>
        </p:nvSpPr>
        <p:spPr>
          <a:xfrm>
            <a:off x="6182348" y="2762249"/>
            <a:ext cx="1845321" cy="3267075"/>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Isosceles Triangle 22">
            <a:extLst>
              <a:ext uri="{FF2B5EF4-FFF2-40B4-BE49-F238E27FC236}">
                <a16:creationId xmlns:a16="http://schemas.microsoft.com/office/drawing/2014/main" id="{96C8542C-6011-4ACF-BC41-A16A81C0B86B}"/>
              </a:ext>
            </a:extLst>
          </p:cNvPr>
          <p:cNvSpPr/>
          <p:nvPr/>
        </p:nvSpPr>
        <p:spPr>
          <a:xfrm rot="10800000">
            <a:off x="6857358" y="2480068"/>
            <a:ext cx="495300" cy="217600"/>
          </a:xfrm>
          <a:prstGeom prst="triangl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EAF2F98E-8765-45D4-B83D-8009E8D0A70F}"/>
              </a:ext>
            </a:extLst>
          </p:cNvPr>
          <p:cNvSpPr/>
          <p:nvPr/>
        </p:nvSpPr>
        <p:spPr>
          <a:xfrm>
            <a:off x="8127676" y="2762249"/>
            <a:ext cx="1845321" cy="3267075"/>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Isosceles Triangle 24">
            <a:extLst>
              <a:ext uri="{FF2B5EF4-FFF2-40B4-BE49-F238E27FC236}">
                <a16:creationId xmlns:a16="http://schemas.microsoft.com/office/drawing/2014/main" id="{E15E7860-8521-4360-AE97-20EF8AF00180}"/>
              </a:ext>
            </a:extLst>
          </p:cNvPr>
          <p:cNvSpPr/>
          <p:nvPr/>
        </p:nvSpPr>
        <p:spPr>
          <a:xfrm rot="10800000">
            <a:off x="8802686" y="2480068"/>
            <a:ext cx="495300" cy="217600"/>
          </a:xfrm>
          <a:prstGeom prst="triangl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FC9CCC41-FAC3-4B47-B11A-3900CF716AC8}"/>
              </a:ext>
            </a:extLst>
          </p:cNvPr>
          <p:cNvSpPr/>
          <p:nvPr/>
        </p:nvSpPr>
        <p:spPr>
          <a:xfrm>
            <a:off x="10089462" y="2794113"/>
            <a:ext cx="1845321" cy="3267075"/>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Isosceles Triangle 26">
            <a:extLst>
              <a:ext uri="{FF2B5EF4-FFF2-40B4-BE49-F238E27FC236}">
                <a16:creationId xmlns:a16="http://schemas.microsoft.com/office/drawing/2014/main" id="{94ECD246-A3F3-4EEE-9984-D114C3169C73}"/>
              </a:ext>
            </a:extLst>
          </p:cNvPr>
          <p:cNvSpPr/>
          <p:nvPr/>
        </p:nvSpPr>
        <p:spPr>
          <a:xfrm rot="10800000">
            <a:off x="10764472" y="2511932"/>
            <a:ext cx="495300" cy="217600"/>
          </a:xfrm>
          <a:prstGeom prst="triangl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B1607324-2A8B-4FA6-99BF-D79A0369F2A9}"/>
              </a:ext>
            </a:extLst>
          </p:cNvPr>
          <p:cNvSpPr txBox="1"/>
          <p:nvPr/>
        </p:nvSpPr>
        <p:spPr>
          <a:xfrm>
            <a:off x="276255" y="2860813"/>
            <a:ext cx="1798917"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6"/>
              </a:rPr>
              <a:t>Måneds-rapportering LOSAM</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9B26F75D-4A1A-4A88-86BB-1BEA87A1076C}"/>
              </a:ext>
            </a:extLst>
          </p:cNvPr>
          <p:cNvSpPr txBox="1"/>
          <p:nvPr/>
        </p:nvSpPr>
        <p:spPr>
          <a:xfrm>
            <a:off x="6224123" y="2827197"/>
            <a:ext cx="1798917"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Prosess-rådgivermøter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BOTT ØL </a:t>
            </a: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Kafè</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Teamskanal</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per prosessområde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7"/>
              </a:rPr>
              <a:t>BOTT-samarbeidet.no</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7B386BE4-B09A-4F15-A5C7-01F63C43927C}"/>
              </a:ext>
            </a:extLst>
          </p:cNvPr>
          <p:cNvSpPr txBox="1"/>
          <p:nvPr/>
        </p:nvSpPr>
        <p:spPr>
          <a:xfrm>
            <a:off x="8169750" y="2794113"/>
            <a:ext cx="1861479"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Personas/ brukerhistorier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Lokale nettverksmøter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BOTT ØL </a:t>
            </a: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Kafè</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8"/>
              </a:rPr>
              <a:t>BOTT-samarbeidet.no</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9"/>
              </a:rPr>
              <a:t>Generell info om prosjektet, prosjektstatus og presentasjoner</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10"/>
              </a:rPr>
              <a:t>Info om opplæring</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7"/>
              </a:rPr>
              <a:t>BOTT-samarbeidet.no</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Hvorfor BOTT ØL - videoer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09B485A0-01AE-4B84-A369-8BFD8B5DC824}"/>
              </a:ext>
            </a:extLst>
          </p:cNvPr>
          <p:cNvSpPr txBox="1"/>
          <p:nvPr/>
        </p:nvSpPr>
        <p:spPr>
          <a:xfrm>
            <a:off x="10135866" y="2860813"/>
            <a:ext cx="1798917"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BOTT ØL </a:t>
            </a: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Kafè</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9"/>
              </a:rPr>
              <a:t>Generell info om prosjektet, prosjektstatus og presentasjoner</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10"/>
              </a:rPr>
              <a:t>Info om opplæring</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Hvorfor BOTT ØL - videoer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B450F6FC-FD16-419E-B6F7-C9B4378BFED8}"/>
              </a:ext>
            </a:extLst>
          </p:cNvPr>
          <p:cNvSpPr txBox="1"/>
          <p:nvPr/>
        </p:nvSpPr>
        <p:spPr>
          <a:xfrm>
            <a:off x="4231930" y="2794113"/>
            <a:ext cx="1892186" cy="30315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Personas/ brukerhistorier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11"/>
              </a:rPr>
              <a:t>Prosessbok – Innføringsledere</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9"/>
              </a:rPr>
              <a:t>Generell info om prosjektet, prosjektstatus og presentasjoner</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10"/>
              </a:rPr>
              <a:t>Info om opplæring</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12"/>
              </a:rPr>
              <a:t>Månedsrapport – status</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Hvorfor BOTT ØL – videoer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7"/>
              </a:rPr>
              <a:t>BOTT-samarbeidet.no</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BA57759C-316A-4EC4-9D73-C88213798EE5}"/>
              </a:ext>
            </a:extLst>
          </p:cNvPr>
          <p:cNvSpPr txBox="1"/>
          <p:nvPr/>
        </p:nvSpPr>
        <p:spPr>
          <a:xfrm>
            <a:off x="2332227" y="2917650"/>
            <a:ext cx="1798917"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6"/>
              </a:rPr>
              <a:t>Måneds-rapportering LOSAM</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13"/>
              </a:rPr>
              <a:t>Prosjektstatus per måned</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Hvorfor BOTT ØL – videoer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692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E6474E-7A36-4456-839F-0D3F6E285F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EAE6474E-7A36-4456-839F-0D3F6E285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2" name="Rectangle 141" hidden="1">
            <a:extLst>
              <a:ext uri="{FF2B5EF4-FFF2-40B4-BE49-F238E27FC236}">
                <a16:creationId xmlns:a16="http://schemas.microsoft.com/office/drawing/2014/main" id="{1DDBB3A6-2CC7-47D1-B4D8-0159A2F5A9EE}"/>
              </a:ext>
            </a:extLst>
          </p:cNvPr>
          <p:cNvSpPr/>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Rectangle 181" hidden="1">
            <a:extLst>
              <a:ext uri="{FF2B5EF4-FFF2-40B4-BE49-F238E27FC236}">
                <a16:creationId xmlns:a16="http://schemas.microsoft.com/office/drawing/2014/main" id="{3DB8DB2D-6EDE-4548-B3F2-D10F100A7D35}"/>
              </a:ext>
            </a:extLst>
          </p:cNvPr>
          <p:cNvSpPr/>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3" name="Rectangle 262">
            <a:extLst>
              <a:ext uri="{FF2B5EF4-FFF2-40B4-BE49-F238E27FC236}">
                <a16:creationId xmlns:a16="http://schemas.microsoft.com/office/drawing/2014/main" id="{480E8F46-4501-4902-90E5-2D375993D6A4}"/>
              </a:ext>
            </a:extLst>
          </p:cNvPr>
          <p:cNvSpPr/>
          <p:nvPr/>
        </p:nvSpPr>
        <p:spPr>
          <a:xfrm>
            <a:off x="111124" y="2019617"/>
            <a:ext cx="11969752" cy="2269770"/>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4" name="Rectangle 263">
            <a:extLst>
              <a:ext uri="{FF2B5EF4-FFF2-40B4-BE49-F238E27FC236}">
                <a16:creationId xmlns:a16="http://schemas.microsoft.com/office/drawing/2014/main" id="{5244B7EC-D7B2-4A37-8DA7-C23446755982}"/>
              </a:ext>
            </a:extLst>
          </p:cNvPr>
          <p:cNvSpPr/>
          <p:nvPr/>
        </p:nvSpPr>
        <p:spPr>
          <a:xfrm>
            <a:off x="111124" y="755285"/>
            <a:ext cx="7971868" cy="1158183"/>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Hovedfokus i perioden – nivå 2 og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a:ln>
                <a:noFill/>
              </a:ln>
              <a:solidFill>
                <a:srgbClr val="014693"/>
              </a:solidFill>
              <a:effectLst/>
              <a:uLnTx/>
              <a:uFillTx/>
              <a:latin typeface="Arial" panose="020B0604020202020204"/>
              <a:ea typeface="+mn-ea"/>
              <a:cs typeface="+mn-cs"/>
            </a:endParaRPr>
          </a:p>
        </p:txBody>
      </p:sp>
      <p:sp>
        <p:nvSpPr>
          <p:cNvPr id="265" name="Rectangle 264">
            <a:extLst>
              <a:ext uri="{FF2B5EF4-FFF2-40B4-BE49-F238E27FC236}">
                <a16:creationId xmlns:a16="http://schemas.microsoft.com/office/drawing/2014/main" id="{BDDFF152-5153-48EC-8C62-B9D32D38A9D2}"/>
              </a:ext>
            </a:extLst>
          </p:cNvPr>
          <p:cNvSpPr/>
          <p:nvPr/>
        </p:nvSpPr>
        <p:spPr>
          <a:xfrm>
            <a:off x="8159391" y="760528"/>
            <a:ext cx="3921486" cy="1152940"/>
          </a:xfrm>
          <a:prstGeom prst="rect">
            <a:avLst/>
          </a:prstGeom>
          <a:solidFill>
            <a:schemeClr val="bg1"/>
          </a:solidFill>
          <a:ln>
            <a:solidFill>
              <a:schemeClr val="tx2"/>
            </a:solidFill>
            <a:prstDash val="sysDash"/>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Prosjektstatus lokalt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Fremdrift:		        Risiko: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A631F21E-19B6-4AA8-B88E-6AABBA045DE5}"/>
              </a:ext>
            </a:extLst>
          </p:cNvPr>
          <p:cNvGraphicFramePr>
            <a:graphicFrameLocks noGrp="1"/>
          </p:cNvGraphicFramePr>
          <p:nvPr/>
        </p:nvGraphicFramePr>
        <p:xfrm>
          <a:off x="111126" y="73342"/>
          <a:ext cx="12004672" cy="609677"/>
        </p:xfrm>
        <a:graphic>
          <a:graphicData uri="http://schemas.openxmlformats.org/drawingml/2006/table">
            <a:tbl>
              <a:tblPr firstRow="1" bandRow="1">
                <a:tableStyleId>{5C22544A-7EE6-4342-B048-85BDC9FD1C3A}</a:tableStyleId>
              </a:tblPr>
              <a:tblGrid>
                <a:gridCol w="1395800">
                  <a:extLst>
                    <a:ext uri="{9D8B030D-6E8A-4147-A177-3AD203B41FA5}">
                      <a16:colId xmlns:a16="http://schemas.microsoft.com/office/drawing/2014/main" val="4067136508"/>
                    </a:ext>
                  </a:extLst>
                </a:gridCol>
                <a:gridCol w="1326109">
                  <a:extLst>
                    <a:ext uri="{9D8B030D-6E8A-4147-A177-3AD203B41FA5}">
                      <a16:colId xmlns:a16="http://schemas.microsoft.com/office/drawing/2014/main" val="719865309"/>
                    </a:ext>
                  </a:extLst>
                </a:gridCol>
                <a:gridCol w="1326109">
                  <a:extLst>
                    <a:ext uri="{9D8B030D-6E8A-4147-A177-3AD203B41FA5}">
                      <a16:colId xmlns:a16="http://schemas.microsoft.com/office/drawing/2014/main" val="565873337"/>
                    </a:ext>
                  </a:extLst>
                </a:gridCol>
                <a:gridCol w="1326109">
                  <a:extLst>
                    <a:ext uri="{9D8B030D-6E8A-4147-A177-3AD203B41FA5}">
                      <a16:colId xmlns:a16="http://schemas.microsoft.com/office/drawing/2014/main" val="745897871"/>
                    </a:ext>
                  </a:extLst>
                </a:gridCol>
                <a:gridCol w="1326109">
                  <a:extLst>
                    <a:ext uri="{9D8B030D-6E8A-4147-A177-3AD203B41FA5}">
                      <a16:colId xmlns:a16="http://schemas.microsoft.com/office/drawing/2014/main" val="1245719088"/>
                    </a:ext>
                  </a:extLst>
                </a:gridCol>
                <a:gridCol w="1326109">
                  <a:extLst>
                    <a:ext uri="{9D8B030D-6E8A-4147-A177-3AD203B41FA5}">
                      <a16:colId xmlns:a16="http://schemas.microsoft.com/office/drawing/2014/main" val="740747146"/>
                    </a:ext>
                  </a:extLst>
                </a:gridCol>
                <a:gridCol w="1326109">
                  <a:extLst>
                    <a:ext uri="{9D8B030D-6E8A-4147-A177-3AD203B41FA5}">
                      <a16:colId xmlns:a16="http://schemas.microsoft.com/office/drawing/2014/main" val="638805356"/>
                    </a:ext>
                  </a:extLst>
                </a:gridCol>
                <a:gridCol w="1326109">
                  <a:extLst>
                    <a:ext uri="{9D8B030D-6E8A-4147-A177-3AD203B41FA5}">
                      <a16:colId xmlns:a16="http://schemas.microsoft.com/office/drawing/2014/main" val="1770744546"/>
                    </a:ext>
                  </a:extLst>
                </a:gridCol>
                <a:gridCol w="1326109">
                  <a:extLst>
                    <a:ext uri="{9D8B030D-6E8A-4147-A177-3AD203B41FA5}">
                      <a16:colId xmlns:a16="http://schemas.microsoft.com/office/drawing/2014/main" val="1610833690"/>
                    </a:ext>
                  </a:extLst>
                </a:gridCol>
              </a:tblGrid>
              <a:tr h="609677">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1" u="none">
                        <a:solidFill>
                          <a:schemeClr val="tx1"/>
                        </a:solidFill>
                        <a:latin typeface="+mn-lt"/>
                        <a:cs typeface="Arial" panose="020B0604020202020204" pitchFamily="34" charset="0"/>
                      </a:endParaRPr>
                    </a:p>
                  </a:txBody>
                  <a:tcPr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1">
                        <a:solidFill>
                          <a:schemeClr val="tx1"/>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u="none">
                        <a:solidFill>
                          <a:schemeClr val="bg1"/>
                        </a:solidFill>
                      </a:endParaRPr>
                    </a:p>
                  </a:txBody>
                  <a:tcPr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50" b="0" u="none">
                          <a:solidFill>
                            <a:schemeClr val="bg1"/>
                          </a:solidFill>
                        </a:rPr>
                        <a:t>September</a:t>
                      </a:r>
                    </a:p>
                  </a:txBody>
                  <a:tcPr anchor="ctr">
                    <a:solidFill>
                      <a:srgbClr val="B01B8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u="sng">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latin typeface="+mn-lt"/>
                        <a:cs typeface="Arial" panose="020B0604020202020204" pitchFamily="34" charset="0"/>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extLst>
                  <a:ext uri="{0D108BD9-81ED-4DB2-BD59-A6C34878D82A}">
                    <a16:rowId xmlns:a16="http://schemas.microsoft.com/office/drawing/2014/main" val="2293952835"/>
                  </a:ext>
                </a:extLst>
              </a:tr>
            </a:tbl>
          </a:graphicData>
        </a:graphic>
      </p:graphicFrame>
      <p:sp>
        <p:nvSpPr>
          <p:cNvPr id="9" name="Rectangle 8">
            <a:extLst>
              <a:ext uri="{FF2B5EF4-FFF2-40B4-BE49-F238E27FC236}">
                <a16:creationId xmlns:a16="http://schemas.microsoft.com/office/drawing/2014/main" id="{858ACFDB-4BF8-4D6B-B66B-F09E61D5B332}"/>
              </a:ext>
            </a:extLst>
          </p:cNvPr>
          <p:cNvSpPr/>
          <p:nvPr/>
        </p:nvSpPr>
        <p:spPr>
          <a:xfrm>
            <a:off x="111124" y="4370752"/>
            <a:ext cx="12004672" cy="1939613"/>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Informasjonsbehov – målgrupper/interessentgrupper: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a:ln>
                <a:noFill/>
              </a:ln>
              <a:solidFill>
                <a:srgbClr val="014693"/>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C4F2B5A-A442-4A70-839A-5F464DA4E869}"/>
              </a:ext>
            </a:extLst>
          </p:cNvPr>
          <p:cNvSpPr/>
          <p:nvPr/>
        </p:nvSpPr>
        <p:spPr>
          <a:xfrm>
            <a:off x="2180902"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Instituttleder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Orientere om prosjektstatus,  hovedaktiviteter og ressurssituasjon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Forventningsstyring og bevisstgjøring rundt hvorfor BOTT ØL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18" name="Rectangle 17">
            <a:extLst>
              <a:ext uri="{FF2B5EF4-FFF2-40B4-BE49-F238E27FC236}">
                <a16:creationId xmlns:a16="http://schemas.microsoft.com/office/drawing/2014/main" id="{9BA6818F-7E07-4FD7-9874-312CEFDB3521}"/>
              </a:ext>
            </a:extLst>
          </p:cNvPr>
          <p:cNvSpPr/>
          <p:nvPr/>
        </p:nvSpPr>
        <p:spPr>
          <a:xfrm>
            <a:off x="223353"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LOSAM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Informere om prosjektstatus og opplæringsløp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Forventningsstyring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mht</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utfordringer i et innføringsløp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92E2638A-E34D-43AB-BC9F-721F9B98A097}"/>
              </a:ext>
            </a:extLst>
          </p:cNvPr>
          <p:cNvSpPr/>
          <p:nvPr/>
        </p:nvSpPr>
        <p:spPr>
          <a:xfrm>
            <a:off x="4092627" y="4772967"/>
            <a:ext cx="1952572"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Kontor-/ seksjonssjef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Tydeliggjøring av ansvar i innføringsarbeidet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Orientere om prosjektstatus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Tydeliggjøring av leveranser og planer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Forventningsstyring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Forståelse for lokale endringsbehov</a:t>
            </a:r>
          </a:p>
        </p:txBody>
      </p:sp>
      <p:sp>
        <p:nvSpPr>
          <p:cNvPr id="20" name="Rectangle 19">
            <a:extLst>
              <a:ext uri="{FF2B5EF4-FFF2-40B4-BE49-F238E27FC236}">
                <a16:creationId xmlns:a16="http://schemas.microsoft.com/office/drawing/2014/main" id="{EA4A20E0-1AEB-416F-8690-F33A36F20110}"/>
              </a:ext>
            </a:extLst>
          </p:cNvPr>
          <p:cNvSpPr/>
          <p:nvPr/>
        </p:nvSpPr>
        <p:spPr>
          <a:xfrm>
            <a:off x="6107474"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Prosessrådgiver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Innsikt i prosesser, roller og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Erfaringsdeling og læring med andre prosessrådgivere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79E00E4E-B6EE-40AB-9D34-6662F244D7FC}"/>
              </a:ext>
            </a:extLst>
          </p:cNvPr>
          <p:cNvSpPr/>
          <p:nvPr/>
        </p:nvSpPr>
        <p:spPr>
          <a:xfrm>
            <a:off x="8063120"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Lokal fagressurs / fagnettverk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Info om rolletildeling og opplæringsaktiviteter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Innsikt i systemløsning gjennom prosessrådgivere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Info om oppgaver </a:t>
            </a:r>
            <a:r>
              <a:rPr kumimoji="0" lang="nb-NO" sz="1000" b="0" i="0" u="none" strike="noStrike" kern="1200" cap="none" spc="0" normalizeH="0" baseline="0" noProof="0" err="1">
                <a:ln>
                  <a:noFill/>
                </a:ln>
                <a:solidFill>
                  <a:srgbClr val="000000"/>
                </a:solidFill>
                <a:effectLst/>
                <a:uLnTx/>
                <a:uFillTx/>
                <a:latin typeface="Arial" panose="020B0604020202020204"/>
                <a:ea typeface="+mn-ea"/>
                <a:cs typeface="+mn-cs"/>
              </a:rPr>
              <a:t>ifm</a:t>
            </a: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 ajourhold av data</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87D29B90-C0E6-45B9-A7D1-8CD0C3A7E630}"/>
              </a:ext>
            </a:extLst>
          </p:cNvPr>
          <p:cNvSpPr/>
          <p:nvPr/>
        </p:nvSpPr>
        <p:spPr>
          <a:xfrm>
            <a:off x="10089458"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Ansatt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Info om ajourhold av reiseregninger og persondata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Forventningsstyring knyttet til oppgang 1.1.23 og ev. kapasitetsutfordringer </a:t>
            </a:r>
          </a:p>
        </p:txBody>
      </p:sp>
      <p:sp>
        <p:nvSpPr>
          <p:cNvPr id="3" name="Oval 2">
            <a:extLst>
              <a:ext uri="{FF2B5EF4-FFF2-40B4-BE49-F238E27FC236}">
                <a16:creationId xmlns:a16="http://schemas.microsoft.com/office/drawing/2014/main" id="{868FA75D-DE0B-47C5-BD39-D05873BCB637}"/>
              </a:ext>
            </a:extLst>
          </p:cNvPr>
          <p:cNvSpPr/>
          <p:nvPr/>
        </p:nvSpPr>
        <p:spPr>
          <a:xfrm>
            <a:off x="9396435" y="1231928"/>
            <a:ext cx="268941" cy="268942"/>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37E100D0-762E-4B77-BDF8-7668E8D29728}"/>
              </a:ext>
            </a:extLst>
          </p:cNvPr>
          <p:cNvSpPr/>
          <p:nvPr/>
        </p:nvSpPr>
        <p:spPr>
          <a:xfrm>
            <a:off x="11298056" y="1297184"/>
            <a:ext cx="268941" cy="268942"/>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6" name="Table 7">
            <a:extLst>
              <a:ext uri="{FF2B5EF4-FFF2-40B4-BE49-F238E27FC236}">
                <a16:creationId xmlns:a16="http://schemas.microsoft.com/office/drawing/2014/main" id="{AD372CE2-31AB-4CFC-8563-491B815CF910}"/>
              </a:ext>
            </a:extLst>
          </p:cNvPr>
          <p:cNvGraphicFramePr>
            <a:graphicFrameLocks noGrp="1"/>
          </p:cNvGraphicFramePr>
          <p:nvPr>
            <p:extLst>
              <p:ext uri="{D42A27DB-BD31-4B8C-83A1-F6EECF244321}">
                <p14:modId xmlns:p14="http://schemas.microsoft.com/office/powerpoint/2010/main" val="3110074259"/>
              </p:ext>
            </p:extLst>
          </p:nvPr>
        </p:nvGraphicFramePr>
        <p:xfrm>
          <a:off x="167694" y="2321721"/>
          <a:ext cx="5688327" cy="2005332"/>
        </p:xfrm>
        <a:graphic>
          <a:graphicData uri="http://schemas.openxmlformats.org/drawingml/2006/table">
            <a:tbl>
              <a:tblPr firstRow="1" bandRow="1">
                <a:tableStyleId>{2D5ABB26-0587-4C30-8999-92F81FD0307C}</a:tableStyleId>
              </a:tblPr>
              <a:tblGrid>
                <a:gridCol w="4458157">
                  <a:extLst>
                    <a:ext uri="{9D8B030D-6E8A-4147-A177-3AD203B41FA5}">
                      <a16:colId xmlns:a16="http://schemas.microsoft.com/office/drawing/2014/main" val="1114275643"/>
                    </a:ext>
                  </a:extLst>
                </a:gridCol>
                <a:gridCol w="615085">
                  <a:extLst>
                    <a:ext uri="{9D8B030D-6E8A-4147-A177-3AD203B41FA5}">
                      <a16:colId xmlns:a16="http://schemas.microsoft.com/office/drawing/2014/main" val="1473739436"/>
                    </a:ext>
                  </a:extLst>
                </a:gridCol>
                <a:gridCol w="615085">
                  <a:extLst>
                    <a:ext uri="{9D8B030D-6E8A-4147-A177-3AD203B41FA5}">
                      <a16:colId xmlns:a16="http://schemas.microsoft.com/office/drawing/2014/main" val="1807013994"/>
                    </a:ext>
                  </a:extLst>
                </a:gridCol>
              </a:tblGrid>
              <a:tr h="265642">
                <a:tc>
                  <a:txBody>
                    <a:bodyPr/>
                    <a:lstStyle/>
                    <a:p>
                      <a:r>
                        <a:rPr lang="nb-NO" sz="1050" b="1"/>
                        <a:t>Vurdere og avklare endringer i koststed- og SAP-strukturer</a:t>
                      </a:r>
                    </a:p>
                  </a:txBody>
                  <a:tcPr/>
                </a:tc>
                <a:tc>
                  <a:txBody>
                    <a:bodyPr/>
                    <a:lstStyle/>
                    <a:p>
                      <a:endParaRPr lang="nb-NO" sz="1050"/>
                    </a:p>
                  </a:txBody>
                  <a:tcPr>
                    <a:noFill/>
                  </a:tcPr>
                </a:tc>
                <a:tc>
                  <a:txBody>
                    <a:bodyPr/>
                    <a:lstStyle/>
                    <a:p>
                      <a:r>
                        <a:rPr lang="nb-NO" sz="1050"/>
                        <a:t>15.09</a:t>
                      </a:r>
                    </a:p>
                  </a:txBody>
                  <a:tcPr>
                    <a:solidFill>
                      <a:schemeClr val="bg1">
                        <a:lumMod val="95000"/>
                      </a:schemeClr>
                    </a:solidFill>
                  </a:tcPr>
                </a:tc>
                <a:extLst>
                  <a:ext uri="{0D108BD9-81ED-4DB2-BD59-A6C34878D82A}">
                    <a16:rowId xmlns:a16="http://schemas.microsoft.com/office/drawing/2014/main" val="141256891"/>
                  </a:ext>
                </a:extLst>
              </a:tr>
              <a:tr h="265642">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nb-NO" sz="1050" b="1"/>
                        <a:t>Innplassering av godkjennerroller</a:t>
                      </a:r>
                    </a:p>
                  </a:txBody>
                  <a:tcPr/>
                </a:tc>
                <a:tc>
                  <a:txBody>
                    <a:bodyPr/>
                    <a:lstStyle/>
                    <a:p>
                      <a:endParaRPr lang="nb-NO" sz="1050"/>
                    </a:p>
                  </a:txBody>
                  <a:tcPr>
                    <a:noFill/>
                  </a:tcPr>
                </a:tc>
                <a:tc>
                  <a:txBody>
                    <a:bodyPr/>
                    <a:lstStyle/>
                    <a:p>
                      <a:r>
                        <a:rPr lang="nb-NO" sz="1050"/>
                        <a:t>15.09</a:t>
                      </a:r>
                    </a:p>
                  </a:txBody>
                  <a:tcPr>
                    <a:solidFill>
                      <a:schemeClr val="bg1">
                        <a:lumMod val="95000"/>
                      </a:schemeClr>
                    </a:solidFill>
                  </a:tcPr>
                </a:tc>
                <a:extLst>
                  <a:ext uri="{0D108BD9-81ED-4DB2-BD59-A6C34878D82A}">
                    <a16:rowId xmlns:a16="http://schemas.microsoft.com/office/drawing/2014/main" val="3531849513"/>
                  </a:ext>
                </a:extLst>
              </a:tr>
              <a:tr h="265642">
                <a:tc>
                  <a:txBody>
                    <a:bodyPr/>
                    <a:lstStyle/>
                    <a:p>
                      <a:r>
                        <a:rPr lang="nb-NO" sz="1050" b="1"/>
                        <a:t>Forstå lokalt endringsbehov – hvordan BOTT ØL treffer enheten</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2049591217"/>
                  </a:ext>
                </a:extLst>
              </a:tr>
              <a:tr h="265642">
                <a:tc>
                  <a:txBody>
                    <a:bodyPr/>
                    <a:lstStyle/>
                    <a:p>
                      <a:pPr marL="171450" indent="-171450">
                        <a:buFont typeface="Arial" panose="020B0604020202020204" pitchFamily="34" charset="0"/>
                        <a:buChar char="•"/>
                      </a:pPr>
                      <a:r>
                        <a:rPr lang="nb-NO" sz="1050" b="0" i="1"/>
                        <a:t>Forstå nye prosesser, roller og rutiner og kartlegge gap mot nåværende organisering og prosessflyt</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2573840834"/>
                  </a:ext>
                </a:extLst>
              </a:tr>
              <a:tr h="265642">
                <a:tc>
                  <a:txBody>
                    <a:bodyPr/>
                    <a:lstStyle/>
                    <a:p>
                      <a:r>
                        <a:rPr lang="nb-NO" sz="1050" b="1"/>
                        <a:t>Opplæring</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2696417778"/>
                  </a:ext>
                </a:extLst>
              </a:tr>
              <a:tr h="265642">
                <a:tc>
                  <a:txBody>
                    <a:bodyPr/>
                    <a:lstStyle/>
                    <a:p>
                      <a:pPr marL="171450" indent="-171450">
                        <a:buFont typeface="Arial" panose="020B0604020202020204" pitchFamily="34" charset="0"/>
                        <a:buChar char="•"/>
                      </a:pPr>
                      <a:r>
                        <a:rPr lang="nb-NO" sz="1050" i="1"/>
                        <a:t>Planlegge og iverksette lokale opplæringsaktiviteter </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712373920"/>
                  </a:ext>
                </a:extLst>
              </a:tr>
              <a:tr h="265642">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i="1"/>
                        <a:t>Oppfølging av rolletildeling og egenlæring</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237773113"/>
                  </a:ext>
                </a:extLst>
              </a:tr>
            </a:tbl>
          </a:graphicData>
        </a:graphic>
      </p:graphicFrame>
      <p:graphicFrame>
        <p:nvGraphicFramePr>
          <p:cNvPr id="24" name="Table 7">
            <a:extLst>
              <a:ext uri="{FF2B5EF4-FFF2-40B4-BE49-F238E27FC236}">
                <a16:creationId xmlns:a16="http://schemas.microsoft.com/office/drawing/2014/main" id="{9DB1C5C4-BE4E-4924-AD00-28C660EE254E}"/>
              </a:ext>
            </a:extLst>
          </p:cNvPr>
          <p:cNvGraphicFramePr>
            <a:graphicFrameLocks noGrp="1"/>
          </p:cNvGraphicFramePr>
          <p:nvPr/>
        </p:nvGraphicFramePr>
        <p:xfrm>
          <a:off x="6204522" y="2262730"/>
          <a:ext cx="5629229" cy="2080260"/>
        </p:xfrm>
        <a:graphic>
          <a:graphicData uri="http://schemas.openxmlformats.org/drawingml/2006/table">
            <a:tbl>
              <a:tblPr firstRow="1" bandRow="1">
                <a:tableStyleId>{2D5ABB26-0587-4C30-8999-92F81FD0307C}</a:tableStyleId>
              </a:tblPr>
              <a:tblGrid>
                <a:gridCol w="4994623">
                  <a:extLst>
                    <a:ext uri="{9D8B030D-6E8A-4147-A177-3AD203B41FA5}">
                      <a16:colId xmlns:a16="http://schemas.microsoft.com/office/drawing/2014/main" val="1114275643"/>
                    </a:ext>
                  </a:extLst>
                </a:gridCol>
                <a:gridCol w="634606">
                  <a:extLst>
                    <a:ext uri="{9D8B030D-6E8A-4147-A177-3AD203B41FA5}">
                      <a16:colId xmlns:a16="http://schemas.microsoft.com/office/drawing/2014/main" val="1807013994"/>
                    </a:ext>
                  </a:extLst>
                </a:gridCol>
              </a:tblGrid>
              <a:tr h="235778">
                <a:tc>
                  <a:txBody>
                    <a:bodyPr/>
                    <a:lstStyle/>
                    <a:p>
                      <a:r>
                        <a:rPr lang="nb-NO" sz="1050" b="1"/>
                        <a:t>Rydde i data  - økonomi</a:t>
                      </a:r>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141256891"/>
                  </a:ext>
                </a:extLst>
              </a:tr>
              <a:tr h="235778">
                <a:tc>
                  <a:txBody>
                    <a:bodyPr/>
                    <a:lstStyle/>
                    <a:p>
                      <a:pPr marL="171450" indent="-171450">
                        <a:buFont typeface="Arial" panose="020B0604020202020204" pitchFamily="34" charset="0"/>
                        <a:buChar char="•"/>
                      </a:pPr>
                      <a:r>
                        <a:rPr lang="nb-NO" sz="1050" i="1"/>
                        <a:t>Rydde og avslutte prosjekter </a:t>
                      </a:r>
                    </a:p>
                  </a:txBody>
                  <a:tcPr/>
                </a:tc>
                <a:tc>
                  <a:txBody>
                    <a:bodyPr/>
                    <a:lstStyle/>
                    <a:p>
                      <a:r>
                        <a:rPr lang="nb-NO" sz="1050"/>
                        <a:t>01.10</a:t>
                      </a:r>
                    </a:p>
                  </a:txBody>
                  <a:tcPr>
                    <a:solidFill>
                      <a:schemeClr val="bg1">
                        <a:lumMod val="95000"/>
                      </a:schemeClr>
                    </a:solidFill>
                  </a:tcPr>
                </a:tc>
                <a:extLst>
                  <a:ext uri="{0D108BD9-81ED-4DB2-BD59-A6C34878D82A}">
                    <a16:rowId xmlns:a16="http://schemas.microsoft.com/office/drawing/2014/main" val="3531849513"/>
                  </a:ext>
                </a:extLst>
              </a:tr>
              <a:tr h="235778">
                <a:tc>
                  <a:txBody>
                    <a:bodyPr/>
                    <a:lstStyle/>
                    <a:p>
                      <a:pPr marL="171450" indent="-171450">
                        <a:buFont typeface="Arial" panose="020B0604020202020204" pitchFamily="34" charset="0"/>
                        <a:buChar char="•"/>
                      </a:pPr>
                      <a:r>
                        <a:rPr lang="nb-NO" sz="1050" i="1"/>
                        <a:t>Rydde anleggsregister </a:t>
                      </a:r>
                    </a:p>
                  </a:txBody>
                  <a:tcPr/>
                </a:tc>
                <a:tc>
                  <a:txBody>
                    <a:bodyPr/>
                    <a:lstStyle/>
                    <a:p>
                      <a:r>
                        <a:rPr lang="nb-NO" sz="1050"/>
                        <a:t>01.10</a:t>
                      </a:r>
                    </a:p>
                  </a:txBody>
                  <a:tcPr>
                    <a:solidFill>
                      <a:schemeClr val="bg1">
                        <a:lumMod val="95000"/>
                      </a:schemeClr>
                    </a:solidFill>
                  </a:tcPr>
                </a:tc>
                <a:extLst>
                  <a:ext uri="{0D108BD9-81ED-4DB2-BD59-A6C34878D82A}">
                    <a16:rowId xmlns:a16="http://schemas.microsoft.com/office/drawing/2014/main" val="2049591217"/>
                  </a:ext>
                </a:extLst>
              </a:tr>
              <a:tr h="235778">
                <a:tc>
                  <a:txBody>
                    <a:bodyPr/>
                    <a:lstStyle/>
                    <a:p>
                      <a:pPr marL="171450" indent="-171450">
                        <a:buFont typeface="Arial" panose="020B0604020202020204" pitchFamily="34" charset="0"/>
                        <a:buChar char="•"/>
                      </a:pPr>
                      <a:r>
                        <a:rPr lang="nb-NO" sz="1050" i="1"/>
                        <a:t>Rydde og avstemme 685-prosjekter som ikke skal avsluttes før 31.12</a:t>
                      </a:r>
                    </a:p>
                  </a:txBody>
                  <a:tcPr/>
                </a:tc>
                <a:tc>
                  <a:txBody>
                    <a:bodyPr/>
                    <a:lstStyle/>
                    <a:p>
                      <a:r>
                        <a:rPr lang="nb-NO" sz="1050"/>
                        <a:t>01.10</a:t>
                      </a:r>
                    </a:p>
                  </a:txBody>
                  <a:tcPr>
                    <a:solidFill>
                      <a:schemeClr val="bg1">
                        <a:lumMod val="95000"/>
                      </a:schemeClr>
                    </a:solidFill>
                  </a:tcPr>
                </a:tc>
                <a:extLst>
                  <a:ext uri="{0D108BD9-81ED-4DB2-BD59-A6C34878D82A}">
                    <a16:rowId xmlns:a16="http://schemas.microsoft.com/office/drawing/2014/main" val="2573840834"/>
                  </a:ext>
                </a:extLst>
              </a:tr>
              <a:tr h="385819">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b="0" i="1"/>
                        <a:t>Ajourhold økonomi (faktura/kreditnota, uferdige bestillinger anleggsregister, finansieringskategorier)</a:t>
                      </a:r>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712373920"/>
                  </a:ext>
                </a:extLst>
              </a:tr>
              <a:tr h="235778">
                <a:tc>
                  <a:txBody>
                    <a:bodyPr/>
                    <a:lstStyle/>
                    <a:p>
                      <a:r>
                        <a:rPr lang="nb-NO" sz="1050" b="1"/>
                        <a:t>Rydde i data - </a:t>
                      </a:r>
                      <a:r>
                        <a:rPr lang="nb-NO" sz="1050" b="1" err="1"/>
                        <a:t>Paga</a:t>
                      </a:r>
                      <a:endParaRPr lang="nb-NO" sz="1050" b="1"/>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2915909384"/>
                  </a:ext>
                </a:extLst>
              </a:tr>
              <a:tr h="385819">
                <a:tc>
                  <a:txBody>
                    <a:bodyPr/>
                    <a:lstStyle/>
                    <a:p>
                      <a:pPr marL="171450" indent="-171450">
                        <a:buFont typeface="Arial" panose="020B0604020202020204" pitchFamily="34" charset="0"/>
                        <a:buChar char="•"/>
                      </a:pPr>
                      <a:r>
                        <a:rPr lang="nb-NO" sz="1050" b="0" i="1"/>
                        <a:t>Ajourhold: Timelønnede, eksterne oppdragstakere, feriesaldo, reiseregninger, skjema i HR –portal, personinformasjon)</a:t>
                      </a:r>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245973525"/>
                  </a:ext>
                </a:extLst>
              </a:tr>
            </a:tbl>
          </a:graphicData>
        </a:graphic>
      </p:graphicFrame>
      <p:sp>
        <p:nvSpPr>
          <p:cNvPr id="2" name="TextBox 1">
            <a:extLst>
              <a:ext uri="{FF2B5EF4-FFF2-40B4-BE49-F238E27FC236}">
                <a16:creationId xmlns:a16="http://schemas.microsoft.com/office/drawing/2014/main" id="{37C70347-3C43-4ED8-840C-83565F33053F}"/>
              </a:ext>
            </a:extLst>
          </p:cNvPr>
          <p:cNvSpPr txBox="1"/>
          <p:nvPr/>
        </p:nvSpPr>
        <p:spPr>
          <a:xfrm>
            <a:off x="6204522" y="2046621"/>
            <a:ext cx="42307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Lokale aktiviteter i perioden (nivå 2 og 3)</a:t>
            </a:r>
          </a:p>
        </p:txBody>
      </p:sp>
      <p:sp>
        <p:nvSpPr>
          <p:cNvPr id="25" name="TextBox 24">
            <a:extLst>
              <a:ext uri="{FF2B5EF4-FFF2-40B4-BE49-F238E27FC236}">
                <a16:creationId xmlns:a16="http://schemas.microsoft.com/office/drawing/2014/main" id="{A0ADB80D-F562-4360-9FDB-40DC4A06AB16}"/>
              </a:ext>
            </a:extLst>
          </p:cNvPr>
          <p:cNvSpPr txBox="1"/>
          <p:nvPr/>
        </p:nvSpPr>
        <p:spPr>
          <a:xfrm>
            <a:off x="11054196" y="2046621"/>
            <a:ext cx="12097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Status</a:t>
            </a:r>
          </a:p>
        </p:txBody>
      </p:sp>
      <p:sp>
        <p:nvSpPr>
          <p:cNvPr id="27" name="TextBox 26">
            <a:extLst>
              <a:ext uri="{FF2B5EF4-FFF2-40B4-BE49-F238E27FC236}">
                <a16:creationId xmlns:a16="http://schemas.microsoft.com/office/drawing/2014/main" id="{9AF6DE74-78B0-4C66-94AE-6E5DB7C989DF}"/>
              </a:ext>
            </a:extLst>
          </p:cNvPr>
          <p:cNvSpPr txBox="1"/>
          <p:nvPr/>
        </p:nvSpPr>
        <p:spPr>
          <a:xfrm>
            <a:off x="111124" y="2046621"/>
            <a:ext cx="42307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Lokale aktiviteter i perioden (nivå 2 og 3)</a:t>
            </a:r>
          </a:p>
        </p:txBody>
      </p:sp>
      <p:sp>
        <p:nvSpPr>
          <p:cNvPr id="23" name="TextBox 22">
            <a:extLst>
              <a:ext uri="{FF2B5EF4-FFF2-40B4-BE49-F238E27FC236}">
                <a16:creationId xmlns:a16="http://schemas.microsoft.com/office/drawing/2014/main" id="{1856006F-67AB-4111-9A9C-B7124A03B7D0}"/>
              </a:ext>
            </a:extLst>
          </p:cNvPr>
          <p:cNvSpPr txBox="1"/>
          <p:nvPr/>
        </p:nvSpPr>
        <p:spPr>
          <a:xfrm>
            <a:off x="5168210" y="2046621"/>
            <a:ext cx="12097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Status</a:t>
            </a:r>
          </a:p>
        </p:txBody>
      </p:sp>
      <p:sp>
        <p:nvSpPr>
          <p:cNvPr id="28" name="TextBox 27">
            <a:extLst>
              <a:ext uri="{FF2B5EF4-FFF2-40B4-BE49-F238E27FC236}">
                <a16:creationId xmlns:a16="http://schemas.microsoft.com/office/drawing/2014/main" id="{A805E185-42E1-404E-9F1F-E69D1907143E}"/>
              </a:ext>
            </a:extLst>
          </p:cNvPr>
          <p:cNvSpPr txBox="1"/>
          <p:nvPr/>
        </p:nvSpPr>
        <p:spPr>
          <a:xfrm>
            <a:off x="204221" y="1020916"/>
            <a:ext cx="4109318" cy="11079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Avklare endringer i koststed- og SAP-strukturer, samt godkjennerroller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Ajourhold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paga</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Ajourhold økonomi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Rydding i anleggsregister og prosjekter (inkludert 685)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8C6BD8A2-8E8C-46DC-B648-4A1114B16DC3}"/>
              </a:ext>
            </a:extLst>
          </p:cNvPr>
          <p:cNvSpPr/>
          <p:nvPr/>
        </p:nvSpPr>
        <p:spPr>
          <a:xfrm>
            <a:off x="6441948" y="6432899"/>
            <a:ext cx="704088" cy="24669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712BF061-BB2F-4923-BA84-3FEF3DF96482}"/>
              </a:ext>
            </a:extLst>
          </p:cNvPr>
          <p:cNvSpPr/>
          <p:nvPr/>
        </p:nvSpPr>
        <p:spPr>
          <a:xfrm>
            <a:off x="8097499" y="6467856"/>
            <a:ext cx="704088" cy="211741"/>
          </a:xfrm>
          <a:prstGeom prst="rect">
            <a:avLst/>
          </a:prstGeom>
          <a:solidFill>
            <a:srgbClr val="FFFF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84EE6183-938F-4752-B34B-39245596E057}"/>
              </a:ext>
            </a:extLst>
          </p:cNvPr>
          <p:cNvSpPr/>
          <p:nvPr/>
        </p:nvSpPr>
        <p:spPr>
          <a:xfrm>
            <a:off x="9661611" y="6467856"/>
            <a:ext cx="704088" cy="211741"/>
          </a:xfrm>
          <a:prstGeom prst="rect">
            <a:avLst/>
          </a:prstGeom>
          <a:solidFill>
            <a:srgbClr val="92D05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535C0BF8-FF35-4ACE-9D25-2965D017BD8C}"/>
              </a:ext>
            </a:extLst>
          </p:cNvPr>
          <p:cNvSpPr txBox="1"/>
          <p:nvPr/>
        </p:nvSpPr>
        <p:spPr>
          <a:xfrm>
            <a:off x="7146035" y="6434402"/>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Identifisert</a:t>
            </a:r>
          </a:p>
        </p:txBody>
      </p:sp>
      <p:sp>
        <p:nvSpPr>
          <p:cNvPr id="33" name="TextBox 32">
            <a:extLst>
              <a:ext uri="{FF2B5EF4-FFF2-40B4-BE49-F238E27FC236}">
                <a16:creationId xmlns:a16="http://schemas.microsoft.com/office/drawing/2014/main" id="{BCEA2021-2205-4129-92FB-363ECAF16E8C}"/>
              </a:ext>
            </a:extLst>
          </p:cNvPr>
          <p:cNvSpPr txBox="1"/>
          <p:nvPr/>
        </p:nvSpPr>
        <p:spPr>
          <a:xfrm>
            <a:off x="8801587" y="6439049"/>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Påbegynt</a:t>
            </a:r>
          </a:p>
        </p:txBody>
      </p:sp>
      <p:sp>
        <p:nvSpPr>
          <p:cNvPr id="34" name="TextBox 33">
            <a:extLst>
              <a:ext uri="{FF2B5EF4-FFF2-40B4-BE49-F238E27FC236}">
                <a16:creationId xmlns:a16="http://schemas.microsoft.com/office/drawing/2014/main" id="{16035C69-3706-4DA2-8DB8-59F96E380FCF}"/>
              </a:ext>
            </a:extLst>
          </p:cNvPr>
          <p:cNvSpPr txBox="1"/>
          <p:nvPr/>
        </p:nvSpPr>
        <p:spPr>
          <a:xfrm>
            <a:off x="10452568" y="6463189"/>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Fullført</a:t>
            </a:r>
          </a:p>
        </p:txBody>
      </p:sp>
      <p:sp>
        <p:nvSpPr>
          <p:cNvPr id="35" name="TextBox 34">
            <a:extLst>
              <a:ext uri="{FF2B5EF4-FFF2-40B4-BE49-F238E27FC236}">
                <a16:creationId xmlns:a16="http://schemas.microsoft.com/office/drawing/2014/main" id="{225C0733-840E-4798-8487-A911664CCF19}"/>
              </a:ext>
            </a:extLst>
          </p:cNvPr>
          <p:cNvSpPr txBox="1"/>
          <p:nvPr/>
        </p:nvSpPr>
        <p:spPr>
          <a:xfrm>
            <a:off x="4239262" y="1045376"/>
            <a:ext cx="3881930" cy="1107996"/>
          </a:xfrm>
          <a:prstGeom prst="rect">
            <a:avLst/>
          </a:prstGeom>
          <a:noFill/>
        </p:spPr>
        <p:txBody>
          <a:bodyPr wrap="square" rtlCol="0">
            <a:spAutoFit/>
          </a:bodyPr>
          <a:lstStyle/>
          <a:p>
            <a:pPr marL="285750" indent="-285750">
              <a:buFont typeface="Arial" panose="020B0604020202020204" pitchFamily="34" charset="0"/>
              <a:buChar char="•"/>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Forstå lokalt endringsbehov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Gjennomføre ev. omstillingssamtaler med ansatte om nye roller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Planlegge og iverksette lokale opplæringsaktiviteter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Informere og forventningsstyre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224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E6474E-7A36-4456-839F-0D3F6E285F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EAE6474E-7A36-4456-839F-0D3F6E285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2" name="Rectangle 141" hidden="1">
            <a:extLst>
              <a:ext uri="{FF2B5EF4-FFF2-40B4-BE49-F238E27FC236}">
                <a16:creationId xmlns:a16="http://schemas.microsoft.com/office/drawing/2014/main" id="{1DDBB3A6-2CC7-47D1-B4D8-0159A2F5A9EE}"/>
              </a:ext>
            </a:extLst>
          </p:cNvPr>
          <p:cNvSpPr/>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Rectangle 181" hidden="1">
            <a:extLst>
              <a:ext uri="{FF2B5EF4-FFF2-40B4-BE49-F238E27FC236}">
                <a16:creationId xmlns:a16="http://schemas.microsoft.com/office/drawing/2014/main" id="{3DB8DB2D-6EDE-4548-B3F2-D10F100A7D35}"/>
              </a:ext>
            </a:extLst>
          </p:cNvPr>
          <p:cNvSpPr/>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3" name="Rectangle 262">
            <a:extLst>
              <a:ext uri="{FF2B5EF4-FFF2-40B4-BE49-F238E27FC236}">
                <a16:creationId xmlns:a16="http://schemas.microsoft.com/office/drawing/2014/main" id="{480E8F46-4501-4902-90E5-2D375993D6A4}"/>
              </a:ext>
            </a:extLst>
          </p:cNvPr>
          <p:cNvSpPr/>
          <p:nvPr/>
        </p:nvSpPr>
        <p:spPr>
          <a:xfrm>
            <a:off x="111124" y="2019617"/>
            <a:ext cx="11969752" cy="2269770"/>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4" name="Rectangle 263">
            <a:extLst>
              <a:ext uri="{FF2B5EF4-FFF2-40B4-BE49-F238E27FC236}">
                <a16:creationId xmlns:a16="http://schemas.microsoft.com/office/drawing/2014/main" id="{5244B7EC-D7B2-4A37-8DA7-C23446755982}"/>
              </a:ext>
            </a:extLst>
          </p:cNvPr>
          <p:cNvSpPr/>
          <p:nvPr/>
        </p:nvSpPr>
        <p:spPr>
          <a:xfrm>
            <a:off x="111124" y="755285"/>
            <a:ext cx="7971868" cy="1158183"/>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Hovedfokus i perioden – nivå 2 og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a:ln>
                <a:noFill/>
              </a:ln>
              <a:solidFill>
                <a:srgbClr val="014693"/>
              </a:solidFill>
              <a:effectLst/>
              <a:uLnTx/>
              <a:uFillTx/>
              <a:latin typeface="Arial" panose="020B0604020202020204"/>
              <a:ea typeface="+mn-ea"/>
              <a:cs typeface="+mn-cs"/>
            </a:endParaRPr>
          </a:p>
        </p:txBody>
      </p:sp>
      <p:sp>
        <p:nvSpPr>
          <p:cNvPr id="265" name="Rectangle 264">
            <a:extLst>
              <a:ext uri="{FF2B5EF4-FFF2-40B4-BE49-F238E27FC236}">
                <a16:creationId xmlns:a16="http://schemas.microsoft.com/office/drawing/2014/main" id="{BDDFF152-5153-48EC-8C62-B9D32D38A9D2}"/>
              </a:ext>
            </a:extLst>
          </p:cNvPr>
          <p:cNvSpPr/>
          <p:nvPr/>
        </p:nvSpPr>
        <p:spPr>
          <a:xfrm>
            <a:off x="8159391" y="760528"/>
            <a:ext cx="3921486" cy="1152940"/>
          </a:xfrm>
          <a:prstGeom prst="rect">
            <a:avLst/>
          </a:prstGeom>
          <a:solidFill>
            <a:schemeClr val="bg1"/>
          </a:solidFill>
          <a:ln>
            <a:solidFill>
              <a:schemeClr val="tx2"/>
            </a:solidFill>
            <a:prstDash val="sysDash"/>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Prosjektstatus lokalt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Fremdrift:		        Risiko: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A631F21E-19B6-4AA8-B88E-6AABBA045DE5}"/>
              </a:ext>
            </a:extLst>
          </p:cNvPr>
          <p:cNvGraphicFramePr>
            <a:graphicFrameLocks noGrp="1"/>
          </p:cNvGraphicFramePr>
          <p:nvPr/>
        </p:nvGraphicFramePr>
        <p:xfrm>
          <a:off x="111126" y="73342"/>
          <a:ext cx="12004672" cy="609677"/>
        </p:xfrm>
        <a:graphic>
          <a:graphicData uri="http://schemas.openxmlformats.org/drawingml/2006/table">
            <a:tbl>
              <a:tblPr firstRow="1" bandRow="1">
                <a:tableStyleId>{5C22544A-7EE6-4342-B048-85BDC9FD1C3A}</a:tableStyleId>
              </a:tblPr>
              <a:tblGrid>
                <a:gridCol w="1395800">
                  <a:extLst>
                    <a:ext uri="{9D8B030D-6E8A-4147-A177-3AD203B41FA5}">
                      <a16:colId xmlns:a16="http://schemas.microsoft.com/office/drawing/2014/main" val="4067136508"/>
                    </a:ext>
                  </a:extLst>
                </a:gridCol>
                <a:gridCol w="1326109">
                  <a:extLst>
                    <a:ext uri="{9D8B030D-6E8A-4147-A177-3AD203B41FA5}">
                      <a16:colId xmlns:a16="http://schemas.microsoft.com/office/drawing/2014/main" val="719865309"/>
                    </a:ext>
                  </a:extLst>
                </a:gridCol>
                <a:gridCol w="1326109">
                  <a:extLst>
                    <a:ext uri="{9D8B030D-6E8A-4147-A177-3AD203B41FA5}">
                      <a16:colId xmlns:a16="http://schemas.microsoft.com/office/drawing/2014/main" val="565873337"/>
                    </a:ext>
                  </a:extLst>
                </a:gridCol>
                <a:gridCol w="1326109">
                  <a:extLst>
                    <a:ext uri="{9D8B030D-6E8A-4147-A177-3AD203B41FA5}">
                      <a16:colId xmlns:a16="http://schemas.microsoft.com/office/drawing/2014/main" val="745897871"/>
                    </a:ext>
                  </a:extLst>
                </a:gridCol>
                <a:gridCol w="1326109">
                  <a:extLst>
                    <a:ext uri="{9D8B030D-6E8A-4147-A177-3AD203B41FA5}">
                      <a16:colId xmlns:a16="http://schemas.microsoft.com/office/drawing/2014/main" val="1245719088"/>
                    </a:ext>
                  </a:extLst>
                </a:gridCol>
                <a:gridCol w="1326109">
                  <a:extLst>
                    <a:ext uri="{9D8B030D-6E8A-4147-A177-3AD203B41FA5}">
                      <a16:colId xmlns:a16="http://schemas.microsoft.com/office/drawing/2014/main" val="740747146"/>
                    </a:ext>
                  </a:extLst>
                </a:gridCol>
                <a:gridCol w="1326109">
                  <a:extLst>
                    <a:ext uri="{9D8B030D-6E8A-4147-A177-3AD203B41FA5}">
                      <a16:colId xmlns:a16="http://schemas.microsoft.com/office/drawing/2014/main" val="638805356"/>
                    </a:ext>
                  </a:extLst>
                </a:gridCol>
                <a:gridCol w="1326109">
                  <a:extLst>
                    <a:ext uri="{9D8B030D-6E8A-4147-A177-3AD203B41FA5}">
                      <a16:colId xmlns:a16="http://schemas.microsoft.com/office/drawing/2014/main" val="1770744546"/>
                    </a:ext>
                  </a:extLst>
                </a:gridCol>
                <a:gridCol w="1326109">
                  <a:extLst>
                    <a:ext uri="{9D8B030D-6E8A-4147-A177-3AD203B41FA5}">
                      <a16:colId xmlns:a16="http://schemas.microsoft.com/office/drawing/2014/main" val="1610833690"/>
                    </a:ext>
                  </a:extLst>
                </a:gridCol>
              </a:tblGrid>
              <a:tr h="609677">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1" u="none">
                        <a:solidFill>
                          <a:schemeClr val="tx1"/>
                        </a:solidFill>
                        <a:latin typeface="+mn-lt"/>
                        <a:cs typeface="Arial" panose="020B0604020202020204" pitchFamily="34" charset="0"/>
                      </a:endParaRPr>
                    </a:p>
                  </a:txBody>
                  <a:tcPr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1">
                        <a:solidFill>
                          <a:schemeClr val="tx1"/>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u="none">
                        <a:solidFill>
                          <a:schemeClr val="bg1"/>
                        </a:solidFill>
                      </a:endParaRPr>
                    </a:p>
                  </a:txBody>
                  <a:tcPr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u="none">
                        <a:solidFill>
                          <a:schemeClr val="bg1"/>
                        </a:solidFill>
                      </a:endParaRPr>
                    </a:p>
                  </a:txBody>
                  <a:tcPr anchor="c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b-NO" sz="1050" b="0" u="none">
                          <a:solidFill>
                            <a:schemeClr val="tx1"/>
                          </a:solidFill>
                        </a:rPr>
                        <a:t>Oktober</a:t>
                      </a:r>
                    </a:p>
                  </a:txBody>
                  <a:tcPr anchor="ctr">
                    <a:solidFill>
                      <a:srgbClr val="F7D019"/>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latin typeface="+mn-lt"/>
                        <a:cs typeface="Arial" panose="020B0604020202020204" pitchFamily="34" charset="0"/>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nb-NO" sz="1050" b="0">
                        <a:solidFill>
                          <a:schemeClr val="bg1">
                            <a:lumMod val="65000"/>
                          </a:schemeClr>
                        </a:solidFill>
                      </a:endParaRPr>
                    </a:p>
                  </a:txBody>
                  <a:tcPr anchor="ctr">
                    <a:solidFill>
                      <a:schemeClr val="bg1">
                        <a:lumMod val="85000"/>
                      </a:schemeClr>
                    </a:solidFill>
                  </a:tcPr>
                </a:tc>
                <a:extLst>
                  <a:ext uri="{0D108BD9-81ED-4DB2-BD59-A6C34878D82A}">
                    <a16:rowId xmlns:a16="http://schemas.microsoft.com/office/drawing/2014/main" val="2293952835"/>
                  </a:ext>
                </a:extLst>
              </a:tr>
            </a:tbl>
          </a:graphicData>
        </a:graphic>
      </p:graphicFrame>
      <p:sp>
        <p:nvSpPr>
          <p:cNvPr id="9" name="Rectangle 8">
            <a:extLst>
              <a:ext uri="{FF2B5EF4-FFF2-40B4-BE49-F238E27FC236}">
                <a16:creationId xmlns:a16="http://schemas.microsoft.com/office/drawing/2014/main" id="{858ACFDB-4BF8-4D6B-B66B-F09E61D5B332}"/>
              </a:ext>
            </a:extLst>
          </p:cNvPr>
          <p:cNvSpPr/>
          <p:nvPr/>
        </p:nvSpPr>
        <p:spPr>
          <a:xfrm>
            <a:off x="111124" y="4370752"/>
            <a:ext cx="12004672" cy="1939613"/>
          </a:xfrm>
          <a:prstGeom prst="rect">
            <a:avLst/>
          </a:prstGeom>
          <a:solidFill>
            <a:schemeClr val="bg1"/>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				Informasjonsbehov – målgrupper/interessentgrupper: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a:ln>
                <a:noFill/>
              </a:ln>
              <a:solidFill>
                <a:srgbClr val="014693"/>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C4F2B5A-A442-4A70-839A-5F464DA4E869}"/>
              </a:ext>
            </a:extLst>
          </p:cNvPr>
          <p:cNvSpPr/>
          <p:nvPr/>
        </p:nvSpPr>
        <p:spPr>
          <a:xfrm>
            <a:off x="2180902"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Instituttleder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Orientere om prosjektstatus,  hovedaktiviteter og ressurssituasjon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Forventningsstyring og bevisstgjøring rundt hvorfor BOTT ØL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18" name="Rectangle 17">
            <a:extLst>
              <a:ext uri="{FF2B5EF4-FFF2-40B4-BE49-F238E27FC236}">
                <a16:creationId xmlns:a16="http://schemas.microsoft.com/office/drawing/2014/main" id="{9BA6818F-7E07-4FD7-9874-312CEFDB3521}"/>
              </a:ext>
            </a:extLst>
          </p:cNvPr>
          <p:cNvSpPr/>
          <p:nvPr/>
        </p:nvSpPr>
        <p:spPr>
          <a:xfrm>
            <a:off x="223353"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LOSAM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Informere om prosjektstatus og opplæringsløp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Forventningsstyring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mht</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utfordringer i et innføringsløp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92E2638A-E34D-43AB-BC9F-721F9B98A097}"/>
              </a:ext>
            </a:extLst>
          </p:cNvPr>
          <p:cNvSpPr/>
          <p:nvPr/>
        </p:nvSpPr>
        <p:spPr>
          <a:xfrm>
            <a:off x="4092627" y="4772967"/>
            <a:ext cx="1952572"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Kontor-/ seksjonssjef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Tydeliggjøring av ansvar i innføringsarbeidet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Orientere om prosjektstatus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Tydeliggjøring av leveranser og planer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Forventningsstyring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Forståelse for lokale endringsbehov</a:t>
            </a:r>
          </a:p>
        </p:txBody>
      </p:sp>
      <p:sp>
        <p:nvSpPr>
          <p:cNvPr id="20" name="Rectangle 19">
            <a:extLst>
              <a:ext uri="{FF2B5EF4-FFF2-40B4-BE49-F238E27FC236}">
                <a16:creationId xmlns:a16="http://schemas.microsoft.com/office/drawing/2014/main" id="{EA4A20E0-1AEB-416F-8690-F33A36F20110}"/>
              </a:ext>
            </a:extLst>
          </p:cNvPr>
          <p:cNvSpPr/>
          <p:nvPr/>
        </p:nvSpPr>
        <p:spPr>
          <a:xfrm>
            <a:off x="6107474"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Prosessrådgiver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Innsikt i prosesser, roller og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Erfaringsdeling og læring med andre prosessrådgivere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79E00E4E-B6EE-40AB-9D34-6662F244D7FC}"/>
              </a:ext>
            </a:extLst>
          </p:cNvPr>
          <p:cNvSpPr/>
          <p:nvPr/>
        </p:nvSpPr>
        <p:spPr>
          <a:xfrm>
            <a:off x="8063120"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Lokal fagressurs / fagnettverk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Info om opplæringsaktiviteter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Innsikt i systemløsning gjennom prosessrådgivere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Info om oppgaver </a:t>
            </a:r>
            <a:r>
              <a:rPr kumimoji="0" lang="nb-NO" sz="1000" b="0" i="0" u="none" strike="noStrike" kern="1200" cap="none" spc="0" normalizeH="0" baseline="0" noProof="0" err="1">
                <a:ln>
                  <a:noFill/>
                </a:ln>
                <a:solidFill>
                  <a:srgbClr val="000000"/>
                </a:solidFill>
                <a:effectLst/>
                <a:uLnTx/>
                <a:uFillTx/>
                <a:latin typeface="Arial" panose="020B0604020202020204"/>
                <a:ea typeface="+mn-ea"/>
                <a:cs typeface="+mn-cs"/>
              </a:rPr>
              <a:t>ifm</a:t>
            </a:r>
            <a:r>
              <a:rPr kumimoji="0" lang="nb-NO" sz="1000" b="0" i="0" u="none" strike="noStrike" kern="1200" cap="none" spc="0" normalizeH="0" baseline="0" noProof="0">
                <a:ln>
                  <a:noFill/>
                </a:ln>
                <a:solidFill>
                  <a:srgbClr val="000000"/>
                </a:solidFill>
                <a:effectLst/>
                <a:uLnTx/>
                <a:uFillTx/>
                <a:latin typeface="Arial" panose="020B0604020202020204"/>
                <a:ea typeface="+mn-ea"/>
                <a:cs typeface="+mn-cs"/>
              </a:rPr>
              <a:t> ajourhold av data</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87D29B90-C0E6-45B9-A7D1-8CD0C3A7E630}"/>
              </a:ext>
            </a:extLst>
          </p:cNvPr>
          <p:cNvSpPr/>
          <p:nvPr/>
        </p:nvSpPr>
        <p:spPr>
          <a:xfrm>
            <a:off x="10089458" y="4772967"/>
            <a:ext cx="1845321" cy="1384792"/>
          </a:xfrm>
          <a:prstGeom prst="rect">
            <a:avLst/>
          </a:prstGeom>
          <a:noFill/>
          <a:ln>
            <a:solidFill>
              <a:schemeClr val="bg1">
                <a:lumMod val="85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Ansatt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Info om ajourhold av reiseregninger og persondata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Forventningsstyring knyttet til oppgang 1.1.23 og ev. kapasitetsutfordringer </a:t>
            </a:r>
          </a:p>
        </p:txBody>
      </p:sp>
      <p:sp>
        <p:nvSpPr>
          <p:cNvPr id="3" name="Oval 2">
            <a:extLst>
              <a:ext uri="{FF2B5EF4-FFF2-40B4-BE49-F238E27FC236}">
                <a16:creationId xmlns:a16="http://schemas.microsoft.com/office/drawing/2014/main" id="{868FA75D-DE0B-47C5-BD39-D05873BCB637}"/>
              </a:ext>
            </a:extLst>
          </p:cNvPr>
          <p:cNvSpPr/>
          <p:nvPr/>
        </p:nvSpPr>
        <p:spPr>
          <a:xfrm>
            <a:off x="9396435" y="1231928"/>
            <a:ext cx="268941" cy="268942"/>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37E100D0-762E-4B77-BDF8-7668E8D29728}"/>
              </a:ext>
            </a:extLst>
          </p:cNvPr>
          <p:cNvSpPr/>
          <p:nvPr/>
        </p:nvSpPr>
        <p:spPr>
          <a:xfrm>
            <a:off x="11298056" y="1297184"/>
            <a:ext cx="268941" cy="268942"/>
          </a:xfrm>
          <a:prstGeom prst="ellipse">
            <a:avLst/>
          </a:prstGeom>
          <a:solidFill>
            <a:srgbClr val="86BC2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6" name="Table 7">
            <a:extLst>
              <a:ext uri="{FF2B5EF4-FFF2-40B4-BE49-F238E27FC236}">
                <a16:creationId xmlns:a16="http://schemas.microsoft.com/office/drawing/2014/main" id="{AD372CE2-31AB-4CFC-8563-491B815CF910}"/>
              </a:ext>
            </a:extLst>
          </p:cNvPr>
          <p:cNvGraphicFramePr>
            <a:graphicFrameLocks noGrp="1"/>
          </p:cNvGraphicFramePr>
          <p:nvPr/>
        </p:nvGraphicFramePr>
        <p:xfrm>
          <a:off x="167694" y="2331553"/>
          <a:ext cx="5688327" cy="1885528"/>
        </p:xfrm>
        <a:graphic>
          <a:graphicData uri="http://schemas.openxmlformats.org/drawingml/2006/table">
            <a:tbl>
              <a:tblPr firstRow="1" bandRow="1">
                <a:tableStyleId>{2D5ABB26-0587-4C30-8999-92F81FD0307C}</a:tableStyleId>
              </a:tblPr>
              <a:tblGrid>
                <a:gridCol w="4458157">
                  <a:extLst>
                    <a:ext uri="{9D8B030D-6E8A-4147-A177-3AD203B41FA5}">
                      <a16:colId xmlns:a16="http://schemas.microsoft.com/office/drawing/2014/main" val="1114275643"/>
                    </a:ext>
                  </a:extLst>
                </a:gridCol>
                <a:gridCol w="615085">
                  <a:extLst>
                    <a:ext uri="{9D8B030D-6E8A-4147-A177-3AD203B41FA5}">
                      <a16:colId xmlns:a16="http://schemas.microsoft.com/office/drawing/2014/main" val="1473739436"/>
                    </a:ext>
                  </a:extLst>
                </a:gridCol>
                <a:gridCol w="615085">
                  <a:extLst>
                    <a:ext uri="{9D8B030D-6E8A-4147-A177-3AD203B41FA5}">
                      <a16:colId xmlns:a16="http://schemas.microsoft.com/office/drawing/2014/main" val="1807013994"/>
                    </a:ext>
                  </a:extLst>
                </a:gridCol>
              </a:tblGrid>
              <a:tr h="265642">
                <a:tc>
                  <a:txBody>
                    <a:bodyPr/>
                    <a:lstStyle/>
                    <a:p>
                      <a:r>
                        <a:rPr lang="nb-NO" sz="1050" b="1"/>
                        <a:t>Forstå lokalt endringsbehov – hvordan BOTT ØL treffer enheten</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141256891"/>
                  </a:ext>
                </a:extLst>
              </a:tr>
              <a:tr h="265642">
                <a:tc>
                  <a:txBody>
                    <a:bodyPr/>
                    <a:lstStyle/>
                    <a:p>
                      <a:pPr marL="171450" indent="-171450">
                        <a:buFont typeface="Arial" panose="020B0604020202020204" pitchFamily="34" charset="0"/>
                        <a:buChar char="•"/>
                      </a:pPr>
                      <a:r>
                        <a:rPr lang="nb-NO" sz="1050" b="0" i="1"/>
                        <a:t>Forstå nye prosesser, roller og rutiner og kartlegge gap mot nåværende organisering og prosessflyt</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531849513"/>
                  </a:ext>
                </a:extLst>
              </a:tr>
              <a:tr h="265642">
                <a:tc>
                  <a:txBody>
                    <a:bodyPr/>
                    <a:lstStyle/>
                    <a:p>
                      <a:pPr marL="171450" indent="-171450">
                        <a:buFont typeface="Arial" panose="020B0604020202020204" pitchFamily="34" charset="0"/>
                        <a:buChar char="•"/>
                      </a:pPr>
                      <a:r>
                        <a:rPr lang="nb-NO" sz="1050" b="0" i="1"/>
                        <a:t>Identifisere ev. manglende rutiner eller retningslinjer</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2696417778"/>
                  </a:ext>
                </a:extLst>
              </a:tr>
              <a:tr h="265642">
                <a:tc>
                  <a:txBody>
                    <a:bodyPr/>
                    <a:lstStyle/>
                    <a:p>
                      <a:r>
                        <a:rPr lang="nb-NO" sz="1050" b="1"/>
                        <a:t>Opplæring</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712373920"/>
                  </a:ext>
                </a:extLst>
              </a:tr>
              <a:tr h="265642">
                <a:tc>
                  <a:txBody>
                    <a:bodyPr/>
                    <a:lstStyle/>
                    <a:p>
                      <a:pPr marL="171450" indent="-171450">
                        <a:buFont typeface="Arial" panose="020B0604020202020204" pitchFamily="34" charset="0"/>
                        <a:buChar char="•"/>
                      </a:pPr>
                      <a:r>
                        <a:rPr lang="nb-NO" sz="1050" i="1"/>
                        <a:t>Iverksette og følge opp lokale opplæringsaktiviteter </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237773113"/>
                  </a:ext>
                </a:extLst>
              </a:tr>
              <a:tr h="265642">
                <a:tc>
                  <a:txBody>
                    <a:bodyPr/>
                    <a:lstStyle/>
                    <a:p>
                      <a:pPr marL="171450" indent="-171450">
                        <a:buFont typeface="Arial" panose="020B0604020202020204" pitchFamily="34" charset="0"/>
                        <a:buChar char="•"/>
                      </a:pPr>
                      <a:r>
                        <a:rPr lang="nb-NO" sz="1050" i="1"/>
                        <a:t>Følge opp at opplæringsløp følges og identifisere ytterligere opplæringsbehov</a:t>
                      </a:r>
                    </a:p>
                  </a:txBody>
                  <a:tcPr/>
                </a:tc>
                <a:tc>
                  <a:txBody>
                    <a:bodyPr/>
                    <a:lstStyle/>
                    <a:p>
                      <a:endParaRPr lang="nb-NO" sz="1050"/>
                    </a:p>
                  </a:txBody>
                  <a:tcPr>
                    <a:noFill/>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473575341"/>
                  </a:ext>
                </a:extLst>
              </a:tr>
            </a:tbl>
          </a:graphicData>
        </a:graphic>
      </p:graphicFrame>
      <p:graphicFrame>
        <p:nvGraphicFramePr>
          <p:cNvPr id="24" name="Table 7">
            <a:extLst>
              <a:ext uri="{FF2B5EF4-FFF2-40B4-BE49-F238E27FC236}">
                <a16:creationId xmlns:a16="http://schemas.microsoft.com/office/drawing/2014/main" id="{9DB1C5C4-BE4E-4924-AD00-28C660EE254E}"/>
              </a:ext>
            </a:extLst>
          </p:cNvPr>
          <p:cNvGraphicFramePr>
            <a:graphicFrameLocks noGrp="1"/>
          </p:cNvGraphicFramePr>
          <p:nvPr/>
        </p:nvGraphicFramePr>
        <p:xfrm>
          <a:off x="6204522" y="2302058"/>
          <a:ext cx="5629229" cy="1988820"/>
        </p:xfrm>
        <a:graphic>
          <a:graphicData uri="http://schemas.openxmlformats.org/drawingml/2006/table">
            <a:tbl>
              <a:tblPr firstRow="1" bandRow="1">
                <a:tableStyleId>{2D5ABB26-0587-4C30-8999-92F81FD0307C}</a:tableStyleId>
              </a:tblPr>
              <a:tblGrid>
                <a:gridCol w="4994623">
                  <a:extLst>
                    <a:ext uri="{9D8B030D-6E8A-4147-A177-3AD203B41FA5}">
                      <a16:colId xmlns:a16="http://schemas.microsoft.com/office/drawing/2014/main" val="1114275643"/>
                    </a:ext>
                  </a:extLst>
                </a:gridCol>
                <a:gridCol w="634606">
                  <a:extLst>
                    <a:ext uri="{9D8B030D-6E8A-4147-A177-3AD203B41FA5}">
                      <a16:colId xmlns:a16="http://schemas.microsoft.com/office/drawing/2014/main" val="1807013994"/>
                    </a:ext>
                  </a:extLst>
                </a:gridCol>
              </a:tblGrid>
              <a:tr h="167168">
                <a:tc>
                  <a:txBody>
                    <a:bodyPr/>
                    <a:lstStyle/>
                    <a:p>
                      <a:r>
                        <a:rPr lang="nb-NO" sz="1050" b="1"/>
                        <a:t>Rydde i data  - økonomi</a:t>
                      </a:r>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141256891"/>
                  </a:ext>
                </a:extLst>
              </a:tr>
              <a:tr h="167168">
                <a:tc>
                  <a:txBody>
                    <a:bodyPr/>
                    <a:lstStyle/>
                    <a:p>
                      <a:pPr marL="171450" indent="-171450">
                        <a:buFont typeface="Arial" panose="020B0604020202020204" pitchFamily="34" charset="0"/>
                        <a:buChar char="•"/>
                      </a:pPr>
                      <a:r>
                        <a:rPr lang="nb-NO" sz="1050" b="0" i="1"/>
                        <a:t>Rydde i kundereskontro</a:t>
                      </a:r>
                    </a:p>
                  </a:txBody>
                  <a:tcPr/>
                </a:tc>
                <a:tc>
                  <a:txBody>
                    <a:bodyPr/>
                    <a:lstStyle/>
                    <a:p>
                      <a:r>
                        <a:rPr lang="nb-NO" sz="1050"/>
                        <a:t>01.11</a:t>
                      </a:r>
                    </a:p>
                  </a:txBody>
                  <a:tcPr>
                    <a:solidFill>
                      <a:schemeClr val="bg1">
                        <a:lumMod val="95000"/>
                      </a:schemeClr>
                    </a:solidFill>
                  </a:tcPr>
                </a:tc>
                <a:extLst>
                  <a:ext uri="{0D108BD9-81ED-4DB2-BD59-A6C34878D82A}">
                    <a16:rowId xmlns:a16="http://schemas.microsoft.com/office/drawing/2014/main" val="1294722326"/>
                  </a:ext>
                </a:extLst>
              </a:tr>
              <a:tr h="167168">
                <a:tc>
                  <a:txBody>
                    <a:bodyPr/>
                    <a:lstStyle/>
                    <a:p>
                      <a:pPr marL="171450" indent="-171450">
                        <a:buFont typeface="Arial" panose="020B0604020202020204" pitchFamily="34" charset="0"/>
                        <a:buChar char="•"/>
                      </a:pPr>
                      <a:r>
                        <a:rPr lang="nb-NO" sz="1050" b="0" i="1"/>
                        <a:t>Ajourhold økonomi (faktura/kreditnota, uferdige bestillinger, anleggsregister, finansieringskategorier, avslutte prosjekter)</a:t>
                      </a:r>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712373920"/>
                  </a:ext>
                </a:extLst>
              </a:tr>
              <a:tr h="167168">
                <a:tc>
                  <a:txBody>
                    <a:bodyPr/>
                    <a:lstStyle/>
                    <a:p>
                      <a:r>
                        <a:rPr lang="nb-NO" sz="1050" b="1"/>
                        <a:t>Rydde i data - </a:t>
                      </a:r>
                      <a:r>
                        <a:rPr lang="nb-NO" sz="1050" b="1" err="1"/>
                        <a:t>Paga</a:t>
                      </a:r>
                      <a:endParaRPr lang="nb-NO" sz="1050" b="1"/>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2915909384"/>
                  </a:ext>
                </a:extLst>
              </a:tr>
              <a:tr h="275336">
                <a:tc>
                  <a:txBody>
                    <a:bodyPr/>
                    <a:lstStyle/>
                    <a:p>
                      <a:pPr marL="171450" indent="-171450">
                        <a:buFont typeface="Arial" panose="020B0604020202020204" pitchFamily="34" charset="0"/>
                        <a:buChar char="•"/>
                      </a:pPr>
                      <a:r>
                        <a:rPr lang="nb-NO" sz="1050" b="0" i="1"/>
                        <a:t>Ajourhold: Timelønnede, eksterne oppdragstakere, feriesaldo, reiseregninger, skjema i HR –portal, personinformasjon)</a:t>
                      </a:r>
                    </a:p>
                  </a:txBody>
                  <a:tcPr/>
                </a:tc>
                <a:tc>
                  <a:txBody>
                    <a:bodyPr/>
                    <a:lstStyle/>
                    <a:p>
                      <a:endParaRPr lang="nb-NO" sz="1050"/>
                    </a:p>
                  </a:txBody>
                  <a:tcPr>
                    <a:solidFill>
                      <a:schemeClr val="bg1">
                        <a:lumMod val="95000"/>
                      </a:schemeClr>
                    </a:solidFill>
                  </a:tcPr>
                </a:tc>
                <a:extLst>
                  <a:ext uri="{0D108BD9-81ED-4DB2-BD59-A6C34878D82A}">
                    <a16:rowId xmlns:a16="http://schemas.microsoft.com/office/drawing/2014/main" val="3245973525"/>
                  </a:ext>
                </a:extLst>
              </a:tr>
              <a:tr h="275336">
                <a:tc>
                  <a:txBody>
                    <a:bodyPr/>
                    <a:lstStyle/>
                    <a:p>
                      <a:pPr marL="0" indent="0">
                        <a:buFont typeface="Arial" panose="020B0604020202020204" pitchFamily="34" charset="0"/>
                        <a:buNone/>
                      </a:pPr>
                      <a:r>
                        <a:rPr lang="nb-NO" sz="1050" b="1" i="0"/>
                        <a:t>Kvalitetssikre organisatorisk tilknytning per ansatt i SAP </a:t>
                      </a:r>
                      <a:r>
                        <a:rPr lang="nb-NO" sz="1050" b="1" i="0" err="1"/>
                        <a:t>mht</a:t>
                      </a:r>
                      <a:r>
                        <a:rPr lang="nb-NO" sz="1050" b="1" i="0"/>
                        <a:t> korrekt koststed og prosjekt</a:t>
                      </a:r>
                    </a:p>
                  </a:txBody>
                  <a:tcPr/>
                </a:tc>
                <a:tc>
                  <a:txBody>
                    <a:bodyPr/>
                    <a:lstStyle/>
                    <a:p>
                      <a:r>
                        <a:rPr lang="nb-NO" sz="1050"/>
                        <a:t>15.10</a:t>
                      </a:r>
                    </a:p>
                  </a:txBody>
                  <a:tcPr>
                    <a:solidFill>
                      <a:schemeClr val="bg1">
                        <a:lumMod val="95000"/>
                      </a:schemeClr>
                    </a:solidFill>
                  </a:tcPr>
                </a:tc>
                <a:extLst>
                  <a:ext uri="{0D108BD9-81ED-4DB2-BD59-A6C34878D82A}">
                    <a16:rowId xmlns:a16="http://schemas.microsoft.com/office/drawing/2014/main" val="4011251085"/>
                  </a:ext>
                </a:extLst>
              </a:tr>
            </a:tbl>
          </a:graphicData>
        </a:graphic>
      </p:graphicFrame>
      <p:sp>
        <p:nvSpPr>
          <p:cNvPr id="2" name="TextBox 1">
            <a:extLst>
              <a:ext uri="{FF2B5EF4-FFF2-40B4-BE49-F238E27FC236}">
                <a16:creationId xmlns:a16="http://schemas.microsoft.com/office/drawing/2014/main" id="{37C70347-3C43-4ED8-840C-83565F33053F}"/>
              </a:ext>
            </a:extLst>
          </p:cNvPr>
          <p:cNvSpPr txBox="1"/>
          <p:nvPr/>
        </p:nvSpPr>
        <p:spPr>
          <a:xfrm>
            <a:off x="6204522" y="2046621"/>
            <a:ext cx="42307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Lokale aktiviteter i perioden (nivå 2 og 3)</a:t>
            </a:r>
          </a:p>
        </p:txBody>
      </p:sp>
      <p:sp>
        <p:nvSpPr>
          <p:cNvPr id="25" name="TextBox 24">
            <a:extLst>
              <a:ext uri="{FF2B5EF4-FFF2-40B4-BE49-F238E27FC236}">
                <a16:creationId xmlns:a16="http://schemas.microsoft.com/office/drawing/2014/main" id="{A0ADB80D-F562-4360-9FDB-40DC4A06AB16}"/>
              </a:ext>
            </a:extLst>
          </p:cNvPr>
          <p:cNvSpPr txBox="1"/>
          <p:nvPr/>
        </p:nvSpPr>
        <p:spPr>
          <a:xfrm>
            <a:off x="11054196" y="2046621"/>
            <a:ext cx="12097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Status</a:t>
            </a:r>
          </a:p>
        </p:txBody>
      </p:sp>
      <p:sp>
        <p:nvSpPr>
          <p:cNvPr id="27" name="TextBox 26">
            <a:extLst>
              <a:ext uri="{FF2B5EF4-FFF2-40B4-BE49-F238E27FC236}">
                <a16:creationId xmlns:a16="http://schemas.microsoft.com/office/drawing/2014/main" id="{9AF6DE74-78B0-4C66-94AE-6E5DB7C989DF}"/>
              </a:ext>
            </a:extLst>
          </p:cNvPr>
          <p:cNvSpPr txBox="1"/>
          <p:nvPr/>
        </p:nvSpPr>
        <p:spPr>
          <a:xfrm>
            <a:off x="111124" y="2046621"/>
            <a:ext cx="42307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Lokale aktiviteter i perioden (nivå 2 og 3)</a:t>
            </a:r>
          </a:p>
        </p:txBody>
      </p:sp>
      <p:sp>
        <p:nvSpPr>
          <p:cNvPr id="23" name="TextBox 22">
            <a:extLst>
              <a:ext uri="{FF2B5EF4-FFF2-40B4-BE49-F238E27FC236}">
                <a16:creationId xmlns:a16="http://schemas.microsoft.com/office/drawing/2014/main" id="{1856006F-67AB-4111-9A9C-B7124A03B7D0}"/>
              </a:ext>
            </a:extLst>
          </p:cNvPr>
          <p:cNvSpPr txBox="1"/>
          <p:nvPr/>
        </p:nvSpPr>
        <p:spPr>
          <a:xfrm>
            <a:off x="5168210" y="2046621"/>
            <a:ext cx="12097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3"/>
                </a:solidFill>
                <a:effectLst/>
                <a:uLnTx/>
                <a:uFillTx/>
                <a:latin typeface="Arial" panose="020B0604020202020204"/>
                <a:ea typeface="+mn-ea"/>
                <a:cs typeface="+mn-cs"/>
              </a:rPr>
              <a:t>Status</a:t>
            </a:r>
          </a:p>
        </p:txBody>
      </p:sp>
      <p:sp>
        <p:nvSpPr>
          <p:cNvPr id="28" name="TextBox 27">
            <a:extLst>
              <a:ext uri="{FF2B5EF4-FFF2-40B4-BE49-F238E27FC236}">
                <a16:creationId xmlns:a16="http://schemas.microsoft.com/office/drawing/2014/main" id="{A805E185-42E1-404E-9F1F-E69D1907143E}"/>
              </a:ext>
            </a:extLst>
          </p:cNvPr>
          <p:cNvSpPr txBox="1"/>
          <p:nvPr/>
        </p:nvSpPr>
        <p:spPr>
          <a:xfrm>
            <a:off x="204221" y="1020916"/>
            <a:ext cx="4109318" cy="9387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Rydde i data -  økonomi (685-prosjekter som ikke lenger skal benyttes)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Klargjøre for innlesning av kunder og leverandører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Kvalitetssikre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org.tilknytning</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8C6BD8A2-8E8C-46DC-B648-4A1114B16DC3}"/>
              </a:ext>
            </a:extLst>
          </p:cNvPr>
          <p:cNvSpPr/>
          <p:nvPr/>
        </p:nvSpPr>
        <p:spPr>
          <a:xfrm>
            <a:off x="6441948" y="6432899"/>
            <a:ext cx="704088" cy="24669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712BF061-BB2F-4923-BA84-3FEF3DF96482}"/>
              </a:ext>
            </a:extLst>
          </p:cNvPr>
          <p:cNvSpPr/>
          <p:nvPr/>
        </p:nvSpPr>
        <p:spPr>
          <a:xfrm>
            <a:off x="8097499" y="6467856"/>
            <a:ext cx="704088" cy="211741"/>
          </a:xfrm>
          <a:prstGeom prst="rect">
            <a:avLst/>
          </a:prstGeom>
          <a:solidFill>
            <a:srgbClr val="FFFF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84EE6183-938F-4752-B34B-39245596E057}"/>
              </a:ext>
            </a:extLst>
          </p:cNvPr>
          <p:cNvSpPr/>
          <p:nvPr/>
        </p:nvSpPr>
        <p:spPr>
          <a:xfrm>
            <a:off x="9661611" y="6467856"/>
            <a:ext cx="704088" cy="211741"/>
          </a:xfrm>
          <a:prstGeom prst="rect">
            <a:avLst/>
          </a:prstGeom>
          <a:solidFill>
            <a:srgbClr val="92D05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535C0BF8-FF35-4ACE-9D25-2965D017BD8C}"/>
              </a:ext>
            </a:extLst>
          </p:cNvPr>
          <p:cNvSpPr txBox="1"/>
          <p:nvPr/>
        </p:nvSpPr>
        <p:spPr>
          <a:xfrm>
            <a:off x="7146035" y="6434402"/>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Identifisert</a:t>
            </a:r>
          </a:p>
        </p:txBody>
      </p:sp>
      <p:sp>
        <p:nvSpPr>
          <p:cNvPr id="33" name="TextBox 32">
            <a:extLst>
              <a:ext uri="{FF2B5EF4-FFF2-40B4-BE49-F238E27FC236}">
                <a16:creationId xmlns:a16="http://schemas.microsoft.com/office/drawing/2014/main" id="{BCEA2021-2205-4129-92FB-363ECAF16E8C}"/>
              </a:ext>
            </a:extLst>
          </p:cNvPr>
          <p:cNvSpPr txBox="1"/>
          <p:nvPr/>
        </p:nvSpPr>
        <p:spPr>
          <a:xfrm>
            <a:off x="8801587" y="6439049"/>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Påbegynt</a:t>
            </a:r>
          </a:p>
        </p:txBody>
      </p:sp>
      <p:sp>
        <p:nvSpPr>
          <p:cNvPr id="34" name="TextBox 33">
            <a:extLst>
              <a:ext uri="{FF2B5EF4-FFF2-40B4-BE49-F238E27FC236}">
                <a16:creationId xmlns:a16="http://schemas.microsoft.com/office/drawing/2014/main" id="{16035C69-3706-4DA2-8DB8-59F96E380FCF}"/>
              </a:ext>
            </a:extLst>
          </p:cNvPr>
          <p:cNvSpPr txBox="1"/>
          <p:nvPr/>
        </p:nvSpPr>
        <p:spPr>
          <a:xfrm>
            <a:off x="10452568" y="6463189"/>
            <a:ext cx="125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Fullført</a:t>
            </a:r>
          </a:p>
        </p:txBody>
      </p:sp>
      <p:sp>
        <p:nvSpPr>
          <p:cNvPr id="35" name="TextBox 34">
            <a:extLst>
              <a:ext uri="{FF2B5EF4-FFF2-40B4-BE49-F238E27FC236}">
                <a16:creationId xmlns:a16="http://schemas.microsoft.com/office/drawing/2014/main" id="{225C0733-840E-4798-8487-A911664CCF19}"/>
              </a:ext>
            </a:extLst>
          </p:cNvPr>
          <p:cNvSpPr txBox="1"/>
          <p:nvPr/>
        </p:nvSpPr>
        <p:spPr>
          <a:xfrm>
            <a:off x="4239262" y="1045376"/>
            <a:ext cx="3881930" cy="9387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Iverksette lokale opplæringsaktiviteter og følge opp opplæring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Sørge for at kundereskontro er mest mulig korrekt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Informere og forventningsstyre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7084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FEA5-D5E2-CEA3-826D-EA200FBC2B26}"/>
              </a:ext>
            </a:extLst>
          </p:cNvPr>
          <p:cNvSpPr>
            <a:spLocks noGrp="1"/>
          </p:cNvSpPr>
          <p:nvPr>
            <p:ph type="title"/>
          </p:nvPr>
        </p:nvSpPr>
        <p:spPr/>
        <p:txBody>
          <a:bodyPr/>
          <a:lstStyle/>
          <a:p>
            <a:r>
              <a:rPr lang="nb-NO"/>
              <a:t>Oppfølging</a:t>
            </a:r>
          </a:p>
        </p:txBody>
      </p:sp>
      <p:sp>
        <p:nvSpPr>
          <p:cNvPr id="3" name="Content Placeholder 2">
            <a:extLst>
              <a:ext uri="{FF2B5EF4-FFF2-40B4-BE49-F238E27FC236}">
                <a16:creationId xmlns:a16="http://schemas.microsoft.com/office/drawing/2014/main" id="{CCFE0446-7212-8152-2BB3-083C88FAAF18}"/>
              </a:ext>
            </a:extLst>
          </p:cNvPr>
          <p:cNvSpPr>
            <a:spLocks noGrp="1"/>
          </p:cNvSpPr>
          <p:nvPr>
            <p:ph idx="1"/>
          </p:nvPr>
        </p:nvSpPr>
        <p:spPr/>
        <p:txBody>
          <a:bodyPr/>
          <a:lstStyle/>
          <a:p>
            <a:r>
              <a:rPr lang="nb-NO"/>
              <a:t>Lage tips og råd til lokal innføring på nettside</a:t>
            </a:r>
          </a:p>
          <a:p>
            <a:pPr lvl="1"/>
            <a:r>
              <a:rPr lang="nb-NO"/>
              <a:t>Erfaringsdeling innføringsledere</a:t>
            </a:r>
          </a:p>
          <a:p>
            <a:pPr lvl="1"/>
            <a:r>
              <a:rPr lang="nb-NO"/>
              <a:t>Lenke til prosessbok</a:t>
            </a:r>
          </a:p>
          <a:p>
            <a:pPr lvl="1"/>
            <a:r>
              <a:rPr lang="nb-NO"/>
              <a:t>Kommunikasjonspakker</a:t>
            </a:r>
          </a:p>
        </p:txBody>
      </p:sp>
    </p:spTree>
    <p:extLst>
      <p:ext uri="{BB962C8B-B14F-4D97-AF65-F5344CB8AC3E}">
        <p14:creationId xmlns:p14="http://schemas.microsoft.com/office/powerpoint/2010/main" val="324809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C2F51FF-0349-44BD-A285-60ED0DFD6E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5C2F51FF-0349-44BD-A285-60ED0DFD6E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3FC888-D82A-4E06-8D26-2DB4A3DA39DF}"/>
              </a:ext>
            </a:extLst>
          </p:cNvPr>
          <p:cNvSpPr>
            <a:spLocks noGrp="1"/>
          </p:cNvSpPr>
          <p:nvPr>
            <p:ph type="title"/>
          </p:nvPr>
        </p:nvSpPr>
        <p:spPr/>
        <p:txBody>
          <a:bodyPr vert="horz"/>
          <a:lstStyle/>
          <a:p>
            <a:r>
              <a:rPr lang="nb-NO"/>
              <a:t>Agenda</a:t>
            </a:r>
          </a:p>
        </p:txBody>
      </p:sp>
      <p:graphicFrame>
        <p:nvGraphicFramePr>
          <p:cNvPr id="5" name="Content Placeholder 3">
            <a:extLst>
              <a:ext uri="{FF2B5EF4-FFF2-40B4-BE49-F238E27FC236}">
                <a16:creationId xmlns:a16="http://schemas.microsoft.com/office/drawing/2014/main" id="{AC90F531-7458-4EFD-A847-3CE10E60E72C}"/>
              </a:ext>
            </a:extLst>
          </p:cNvPr>
          <p:cNvGraphicFramePr>
            <a:graphicFrameLocks noGrp="1"/>
          </p:cNvGraphicFramePr>
          <p:nvPr>
            <p:ph idx="1"/>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chemeClr val="tx1"/>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040206893"/>
                  </a:ext>
                </a:extLst>
              </a:tr>
              <a:tr h="329184">
                <a:tc>
                  <a:txBody>
                    <a:bodyPr/>
                    <a:lstStyle/>
                    <a:p>
                      <a:pPr algn="l" rtl="0" fontAlgn="base"/>
                      <a:r>
                        <a:rPr lang="nb-NO" b="0" i="0">
                          <a:solidFill>
                            <a:schemeClr val="tx1"/>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952051723"/>
                  </a:ext>
                </a:extLst>
              </a:tr>
              <a:tr h="329184">
                <a:tc>
                  <a:txBody>
                    <a:bodyPr/>
                    <a:lstStyle/>
                    <a:p>
                      <a:pPr algn="l" rtl="0" fontAlgn="base"/>
                      <a:r>
                        <a:rPr lang="nb-NO" b="0" i="0">
                          <a:solidFill>
                            <a:schemeClr val="tx1"/>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4220880383"/>
                  </a:ext>
                </a:extLst>
              </a:tr>
              <a:tr h="329184">
                <a:tc>
                  <a:txBody>
                    <a:bodyPr/>
                    <a:lstStyle/>
                    <a:p>
                      <a:pPr algn="l" rtl="0" fontAlgn="base"/>
                      <a:r>
                        <a:rPr lang="nb-NO" b="1" i="0">
                          <a:solidFill>
                            <a:schemeClr val="bg1"/>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6" name="Picture 2">
            <a:extLst>
              <a:ext uri="{FF2B5EF4-FFF2-40B4-BE49-F238E27FC236}">
                <a16:creationId xmlns:a16="http://schemas.microsoft.com/office/drawing/2014/main" id="{0C784EF9-F8AD-408D-9145-70CC19DA1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0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3083295580"/>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1" i="0">
                          <a:solidFill>
                            <a:schemeClr val="bg1"/>
                          </a:solidFill>
                          <a:effectLst/>
                          <a:latin typeface="Arial" panose="020B0604020202020204" pitchFamily="34" charset="0"/>
                        </a:rPr>
                        <a:t>Mål for dagen​</a:t>
                      </a:r>
                      <a:endParaRPr lang="nb-NO" b="1" i="0">
                        <a:solidFill>
                          <a:schemeClr val="bg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rgbClr val="000000"/>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0206893"/>
                  </a:ext>
                </a:extLst>
              </a:tr>
              <a:tr h="329184">
                <a:tc>
                  <a:txBody>
                    <a:bodyPr/>
                    <a:lstStyle/>
                    <a:p>
                      <a:pPr algn="l" rtl="0" fontAlgn="base"/>
                      <a:r>
                        <a:rPr lang="nb-NO" b="0" i="0">
                          <a:solidFill>
                            <a:srgbClr val="000000"/>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2051723"/>
                  </a:ext>
                </a:extLst>
              </a:tr>
              <a:tr h="329184">
                <a:tc>
                  <a:txBody>
                    <a:bodyPr/>
                    <a:lstStyle/>
                    <a:p>
                      <a:pPr algn="l" rtl="0" fontAlgn="base"/>
                      <a:r>
                        <a:rPr lang="nb-NO" b="0" i="0">
                          <a:solidFill>
                            <a:srgbClr val="000000"/>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05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85"/>
            <a:endParaRPr lang="nb-NO" sz="48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ktangel 10"/>
          <p:cNvSpPr/>
          <p:nvPr/>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nb-NO" sz="2400">
              <a:solidFill>
                <a:srgbClr val="FFFFFF"/>
              </a:solidFill>
              <a:latin typeface="Arial" panose="020B0604020202020204"/>
            </a:endParaRPr>
          </a:p>
        </p:txBody>
      </p:sp>
      <p:sp>
        <p:nvSpPr>
          <p:cNvPr id="9" name="Tittel 1"/>
          <p:cNvSpPr>
            <a:spLocks noGrp="1"/>
          </p:cNvSpPr>
          <p:nvPr>
            <p:ph type="ctrTitle"/>
          </p:nvPr>
        </p:nvSpPr>
        <p:spPr>
          <a:xfrm>
            <a:off x="784580" y="2598643"/>
            <a:ext cx="10818784" cy="861775"/>
          </a:xfrm>
        </p:spPr>
        <p:txBody>
          <a:bodyPr vert="horz"/>
          <a:lstStyle/>
          <a:p>
            <a:pPr algn="ctr"/>
            <a:r>
              <a:rPr lang="nb-NO">
                <a:solidFill>
                  <a:schemeClr val="bg1"/>
                </a:solidFill>
              </a:rPr>
              <a:t>Innspill/spørsmål?</a:t>
            </a:r>
          </a:p>
        </p:txBody>
      </p:sp>
    </p:spTree>
    <p:extLst>
      <p:ext uri="{BB962C8B-B14F-4D97-AF65-F5344CB8AC3E}">
        <p14:creationId xmlns:p14="http://schemas.microsoft.com/office/powerpoint/2010/main" val="1505412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1728409821"/>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0" i="0">
                          <a:solidFill>
                            <a:srgbClr val="000000"/>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chemeClr val="tx1"/>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040206893"/>
                  </a:ext>
                </a:extLst>
              </a:tr>
              <a:tr h="329184">
                <a:tc>
                  <a:txBody>
                    <a:bodyPr/>
                    <a:lstStyle/>
                    <a:p>
                      <a:pPr algn="l" rtl="0" fontAlgn="base"/>
                      <a:r>
                        <a:rPr lang="nb-NO" b="0" i="0">
                          <a:solidFill>
                            <a:schemeClr val="tx1"/>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952051723"/>
                  </a:ext>
                </a:extLst>
              </a:tr>
              <a:tr h="329184">
                <a:tc>
                  <a:txBody>
                    <a:bodyPr/>
                    <a:lstStyle/>
                    <a:p>
                      <a:pPr algn="l" rtl="0" fontAlgn="base"/>
                      <a:r>
                        <a:rPr lang="nb-NO" b="0" i="0">
                          <a:solidFill>
                            <a:schemeClr val="tx1"/>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4220880383"/>
                  </a:ext>
                </a:extLst>
              </a:tr>
              <a:tr h="329184">
                <a:tc>
                  <a:txBody>
                    <a:bodyPr/>
                    <a:lstStyle/>
                    <a:p>
                      <a:pPr algn="l" rtl="0" fontAlgn="base"/>
                      <a:r>
                        <a:rPr lang="nb-NO" b="0" i="0">
                          <a:solidFill>
                            <a:schemeClr val="tx1"/>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604541152"/>
                  </a:ext>
                </a:extLst>
              </a:tr>
              <a:tr h="329184">
                <a:tc>
                  <a:txBody>
                    <a:bodyPr/>
                    <a:lstStyle/>
                    <a:p>
                      <a:pPr algn="l" rtl="0" fontAlgn="base"/>
                      <a:r>
                        <a:rPr lang="nb-NO" b="1" i="0">
                          <a:solidFill>
                            <a:schemeClr val="bg1"/>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5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2380-6CA1-492C-94DF-216A8AE32532}"/>
              </a:ext>
            </a:extLst>
          </p:cNvPr>
          <p:cNvSpPr>
            <a:spLocks noGrp="1"/>
          </p:cNvSpPr>
          <p:nvPr>
            <p:ph type="title"/>
          </p:nvPr>
        </p:nvSpPr>
        <p:spPr>
          <a:xfrm>
            <a:off x="609600" y="274641"/>
            <a:ext cx="10972800" cy="1600439"/>
          </a:xfrm>
        </p:spPr>
        <p:txBody>
          <a:bodyPr/>
          <a:lstStyle/>
          <a:p>
            <a:r>
              <a:rPr lang="nb-NO"/>
              <a:t>Mål for møtet</a:t>
            </a:r>
            <a:br>
              <a:rPr lang="nb-NO"/>
            </a:br>
            <a:endParaRPr lang="nb-NO"/>
          </a:p>
        </p:txBody>
      </p:sp>
      <p:sp>
        <p:nvSpPr>
          <p:cNvPr id="3" name="Content Placeholder 2">
            <a:extLst>
              <a:ext uri="{FF2B5EF4-FFF2-40B4-BE49-F238E27FC236}">
                <a16:creationId xmlns:a16="http://schemas.microsoft.com/office/drawing/2014/main" id="{BB0D4E38-4997-4E30-B4BB-F092D3CC5C04}"/>
              </a:ext>
            </a:extLst>
          </p:cNvPr>
          <p:cNvSpPr>
            <a:spLocks noGrp="1"/>
          </p:cNvSpPr>
          <p:nvPr>
            <p:ph sz="half" idx="1"/>
          </p:nvPr>
        </p:nvSpPr>
        <p:spPr/>
        <p:txBody>
          <a:bodyPr vert="horz" lIns="121920" tIns="60960" rIns="121920" bIns="60960" rtlCol="0" anchor="t">
            <a:normAutofit/>
          </a:bodyPr>
          <a:lstStyle/>
          <a:p>
            <a:pPr marL="380981" indent="-380981">
              <a:spcBef>
                <a:spcPts val="0"/>
              </a:spcBef>
              <a:buFont typeface="Arial,Sans-Serif"/>
              <a:buChar char="•"/>
            </a:pPr>
            <a:endParaRPr lang="nb-NO"/>
          </a:p>
        </p:txBody>
      </p:sp>
      <p:sp>
        <p:nvSpPr>
          <p:cNvPr id="6" name="TextBox 5">
            <a:extLst>
              <a:ext uri="{FF2B5EF4-FFF2-40B4-BE49-F238E27FC236}">
                <a16:creationId xmlns:a16="http://schemas.microsoft.com/office/drawing/2014/main" id="{D22C879B-C79A-4758-9213-30729E474039}"/>
              </a:ext>
            </a:extLst>
          </p:cNvPr>
          <p:cNvSpPr txBox="1"/>
          <p:nvPr/>
        </p:nvSpPr>
        <p:spPr>
          <a:xfrm>
            <a:off x="2487087" y="2813607"/>
            <a:ext cx="5486399" cy="1938992"/>
          </a:xfrm>
          <a:prstGeom prst="rect">
            <a:avLst/>
          </a:prstGeom>
          <a:noFill/>
        </p:spPr>
        <p:txBody>
          <a:bodyPr wrap="square" rtlCol="0">
            <a:spAutoFit/>
          </a:bodyPr>
          <a:lstStyle/>
          <a:p>
            <a:pPr marL="380981" indent="-380981" defTabSz="609570">
              <a:buFont typeface="Arial" panose="020B0604020202020204" pitchFamily="34" charset="0"/>
              <a:buChar char="•"/>
              <a:defRPr/>
            </a:pPr>
            <a:r>
              <a:rPr lang="nb-NO" sz="2400">
                <a:solidFill>
                  <a:srgbClr val="FFFFFF"/>
                </a:solidFill>
                <a:latin typeface="Arial" panose="020B0604020202020204"/>
              </a:rPr>
              <a:t>Få en felles forståelse for BOTT ØL</a:t>
            </a:r>
          </a:p>
          <a:p>
            <a:pPr marL="380981" indent="-380981" defTabSz="609570">
              <a:buFont typeface="Arial" panose="020B0604020202020204" pitchFamily="34" charset="0"/>
              <a:buChar char="•"/>
              <a:defRPr/>
            </a:pPr>
            <a:r>
              <a:rPr lang="nb-NO" sz="2400">
                <a:solidFill>
                  <a:srgbClr val="FFFFFF"/>
                </a:solidFill>
                <a:latin typeface="Arial" panose="020B0604020202020204"/>
              </a:rPr>
              <a:t>Innspill til ambisjonsnivå</a:t>
            </a:r>
          </a:p>
          <a:p>
            <a:pPr marL="609570" lvl="1" defTabSz="609570">
              <a:defRPr/>
            </a:pPr>
            <a:r>
              <a:rPr lang="nb-NO" sz="2400">
                <a:solidFill>
                  <a:srgbClr val="FFFFFF"/>
                </a:solidFill>
                <a:latin typeface="Arial" panose="020B0604020202020204"/>
              </a:rPr>
              <a:t>- For 2021</a:t>
            </a:r>
          </a:p>
          <a:p>
            <a:pPr marL="609570" lvl="1" defTabSz="609570">
              <a:defRPr/>
            </a:pPr>
            <a:r>
              <a:rPr lang="nb-NO" sz="2400">
                <a:solidFill>
                  <a:srgbClr val="FFFFFF"/>
                </a:solidFill>
                <a:latin typeface="Arial" panose="020B0604020202020204"/>
              </a:rPr>
              <a:t>- Fram til 2025</a:t>
            </a:r>
          </a:p>
          <a:p>
            <a:pPr defTabSz="609570">
              <a:defRPr/>
            </a:pPr>
            <a:endParaRPr lang="nb-NO" sz="2400">
              <a:solidFill>
                <a:srgbClr val="000000"/>
              </a:solidFill>
              <a:latin typeface="Arial" panose="020B0604020202020204"/>
            </a:endParaRPr>
          </a:p>
        </p:txBody>
      </p:sp>
      <p:pic>
        <p:nvPicPr>
          <p:cNvPr id="7" name="Picture 7" descr="A close up of a person&#10;&#10;Description automatically generated">
            <a:extLst>
              <a:ext uri="{FF2B5EF4-FFF2-40B4-BE49-F238E27FC236}">
                <a16:creationId xmlns:a16="http://schemas.microsoft.com/office/drawing/2014/main" id="{A866E86E-CDF0-44EA-B7FB-B2DADCCCD4A5}"/>
              </a:ext>
            </a:extLst>
          </p:cNvPr>
          <p:cNvPicPr>
            <a:picLocks noChangeAspect="1"/>
          </p:cNvPicPr>
          <p:nvPr/>
        </p:nvPicPr>
        <p:blipFill>
          <a:blip r:embed="rId3"/>
          <a:stretch>
            <a:fillRect/>
          </a:stretch>
        </p:blipFill>
        <p:spPr>
          <a:xfrm>
            <a:off x="752794" y="1075545"/>
            <a:ext cx="10828636" cy="5140583"/>
          </a:xfrm>
          <a:prstGeom prst="rect">
            <a:avLst/>
          </a:prstGeom>
        </p:spPr>
      </p:pic>
      <p:sp>
        <p:nvSpPr>
          <p:cNvPr id="8" name="Oval 7">
            <a:extLst>
              <a:ext uri="{FF2B5EF4-FFF2-40B4-BE49-F238E27FC236}">
                <a16:creationId xmlns:a16="http://schemas.microsoft.com/office/drawing/2014/main" id="{BDCB3128-E062-42F9-8C82-A46881858251}"/>
              </a:ext>
            </a:extLst>
          </p:cNvPr>
          <p:cNvSpPr/>
          <p:nvPr/>
        </p:nvSpPr>
        <p:spPr>
          <a:xfrm>
            <a:off x="4038114" y="1172901"/>
            <a:ext cx="6916573" cy="4747328"/>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a:defRPr/>
            </a:pPr>
            <a:endParaRPr lang="en-US" sz="2400">
              <a:solidFill>
                <a:srgbClr val="FFFFFF"/>
              </a:solidFill>
              <a:latin typeface="Arial" panose="020B0604020202020204"/>
            </a:endParaRPr>
          </a:p>
        </p:txBody>
      </p:sp>
      <p:sp>
        <p:nvSpPr>
          <p:cNvPr id="9" name="TextBox 8">
            <a:extLst>
              <a:ext uri="{FF2B5EF4-FFF2-40B4-BE49-F238E27FC236}">
                <a16:creationId xmlns:a16="http://schemas.microsoft.com/office/drawing/2014/main" id="{064FEDE8-BA72-4241-B240-0F6E538EDC9C}"/>
              </a:ext>
            </a:extLst>
          </p:cNvPr>
          <p:cNvSpPr txBox="1"/>
          <p:nvPr/>
        </p:nvSpPr>
        <p:spPr>
          <a:xfrm>
            <a:off x="4694101" y="1697659"/>
            <a:ext cx="5604597" cy="677108"/>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endParaRPr lang="nb-NO" sz="1900" b="1">
              <a:solidFill>
                <a:srgbClr val="000000"/>
              </a:solidFill>
              <a:effectLst/>
              <a:latin typeface="Calibri" panose="020F0502020204030204" pitchFamily="34" charset="0"/>
              <a:cs typeface="Calibri" panose="020F0502020204030204" pitchFamily="34" charset="0"/>
            </a:endParaRPr>
          </a:p>
          <a:p>
            <a:pPr algn="ctr"/>
            <a:endParaRPr lang="nb-NO" sz="1700" b="1">
              <a:solidFill>
                <a:srgbClr val="242424"/>
              </a:solidFill>
              <a:effectLst/>
            </a:endParaRPr>
          </a:p>
        </p:txBody>
      </p:sp>
      <p:sp>
        <p:nvSpPr>
          <p:cNvPr id="4" name="TextBox 3">
            <a:extLst>
              <a:ext uri="{FF2B5EF4-FFF2-40B4-BE49-F238E27FC236}">
                <a16:creationId xmlns:a16="http://schemas.microsoft.com/office/drawing/2014/main" id="{20CBA1E8-C827-0929-C3AD-DF6E405E4BBF}"/>
              </a:ext>
            </a:extLst>
          </p:cNvPr>
          <p:cNvSpPr txBox="1"/>
          <p:nvPr/>
        </p:nvSpPr>
        <p:spPr>
          <a:xfrm>
            <a:off x="4372574" y="2444275"/>
            <a:ext cx="6047232" cy="2062103"/>
          </a:xfrm>
          <a:prstGeom prst="rect">
            <a:avLst/>
          </a:prstGeom>
          <a:noFill/>
        </p:spPr>
        <p:txBody>
          <a:bodyPr wrap="square" rtlCol="0">
            <a:spAutoFit/>
          </a:bodyPr>
          <a:lstStyle/>
          <a:p>
            <a:pPr algn="ctr"/>
            <a:r>
              <a:rPr lang="nb-NO" sz="3200"/>
              <a:t>Forberede og koble på innføringsledere og seksjonssjefer til høstens arbeid med innføringen av BOTT ØL</a:t>
            </a:r>
          </a:p>
        </p:txBody>
      </p:sp>
    </p:spTree>
    <p:extLst>
      <p:ext uri="{BB962C8B-B14F-4D97-AF65-F5344CB8AC3E}">
        <p14:creationId xmlns:p14="http://schemas.microsoft.com/office/powerpoint/2010/main" val="122787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2941-61D3-9460-4C22-9AAD222DA2F5}"/>
              </a:ext>
            </a:extLst>
          </p:cNvPr>
          <p:cNvSpPr>
            <a:spLocks noGrp="1"/>
          </p:cNvSpPr>
          <p:nvPr>
            <p:ph type="title"/>
          </p:nvPr>
        </p:nvSpPr>
        <p:spPr/>
        <p:txBody>
          <a:bodyPr/>
          <a:lstStyle/>
          <a:p>
            <a:r>
              <a:rPr lang="nb-NO"/>
              <a:t>Agenda</a:t>
            </a:r>
          </a:p>
        </p:txBody>
      </p:sp>
      <p:graphicFrame>
        <p:nvGraphicFramePr>
          <p:cNvPr id="4" name="Content Placeholder 3">
            <a:extLst>
              <a:ext uri="{FF2B5EF4-FFF2-40B4-BE49-F238E27FC236}">
                <a16:creationId xmlns:a16="http://schemas.microsoft.com/office/drawing/2014/main" id="{E9CA687C-4953-6FA9-FEDF-359DACBA0C52}"/>
              </a:ext>
            </a:extLst>
          </p:cNvPr>
          <p:cNvGraphicFramePr>
            <a:graphicFrameLocks noGrp="1"/>
          </p:cNvGraphicFramePr>
          <p:nvPr>
            <p:ph idx="1"/>
            <p:extLst>
              <p:ext uri="{D42A27DB-BD31-4B8C-83A1-F6EECF244321}">
                <p14:modId xmlns:p14="http://schemas.microsoft.com/office/powerpoint/2010/main" val="2187174675"/>
              </p:ext>
            </p:extLst>
          </p:nvPr>
        </p:nvGraphicFramePr>
        <p:xfrm>
          <a:off x="585858" y="1560921"/>
          <a:ext cx="5326132" cy="4572000"/>
        </p:xfrm>
        <a:graphic>
          <a:graphicData uri="http://schemas.openxmlformats.org/drawingml/2006/table">
            <a:tbl>
              <a:tblPr/>
              <a:tblGrid>
                <a:gridCol w="5326132">
                  <a:extLst>
                    <a:ext uri="{9D8B030D-6E8A-4147-A177-3AD203B41FA5}">
                      <a16:colId xmlns:a16="http://schemas.microsoft.com/office/drawing/2014/main" val="408417181"/>
                    </a:ext>
                  </a:extLst>
                </a:gridCol>
              </a:tblGrid>
              <a:tr h="329184">
                <a:tc>
                  <a:txBody>
                    <a:bodyPr/>
                    <a:lstStyle/>
                    <a:p>
                      <a:pPr algn="l" rtl="0" fontAlgn="base"/>
                      <a:r>
                        <a:rPr lang="nb-NO" b="0" i="0">
                          <a:solidFill>
                            <a:schemeClr val="tx1"/>
                          </a:solidFill>
                          <a:effectLst/>
                          <a:latin typeface="Arial" panose="020B0604020202020204" pitchFamily="34" charset="0"/>
                        </a:rPr>
                        <a:t>Velkommen ​</a:t>
                      </a:r>
                      <a:endParaRPr lang="nb-NO" b="0" i="0">
                        <a:solidFill>
                          <a:schemeClr val="tx1"/>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267731730"/>
                  </a:ext>
                </a:extLst>
              </a:tr>
              <a:tr h="329184">
                <a:tc>
                  <a:txBody>
                    <a:bodyPr/>
                    <a:lstStyle/>
                    <a:p>
                      <a:pPr algn="l" rtl="0" fontAlgn="base"/>
                      <a:r>
                        <a:rPr lang="nb-NO" b="0" i="0">
                          <a:solidFill>
                            <a:srgbClr val="000000"/>
                          </a:solidFill>
                          <a:effectLst/>
                          <a:latin typeface="Arial" panose="020B0604020202020204" pitchFamily="34" charset="0"/>
                        </a:rPr>
                        <a:t>Mål for dagen​</a:t>
                      </a:r>
                      <a:endParaRPr lang="nb-NO"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965940"/>
                  </a:ext>
                </a:extLst>
              </a:tr>
              <a:tr h="329184">
                <a:tc>
                  <a:txBody>
                    <a:bodyPr/>
                    <a:lstStyle/>
                    <a:p>
                      <a:pPr algn="l" rtl="0" fontAlgn="base"/>
                      <a:r>
                        <a:rPr lang="nb-NO" b="1" i="0">
                          <a:solidFill>
                            <a:schemeClr val="bg1"/>
                          </a:solidFill>
                          <a:effectLst/>
                          <a:latin typeface="Arial" panose="020B0604020202020204" pitchFamily="34" charset="0"/>
                        </a:rPr>
                        <a:t>Status BOTT ØL Innføring​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4193072898"/>
                  </a:ext>
                </a:extLst>
              </a:tr>
              <a:tr h="329184">
                <a:tc>
                  <a:txBody>
                    <a:bodyPr/>
                    <a:lstStyle/>
                    <a:p>
                      <a:pPr algn="l" rtl="0" fontAlgn="base"/>
                      <a:r>
                        <a:rPr lang="nb-NO" b="0" i="0">
                          <a:solidFill>
                            <a:srgbClr val="000000"/>
                          </a:solidFill>
                          <a:effectLst/>
                        </a:rPr>
                        <a:t>Planer høst 2022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89373162"/>
                  </a:ext>
                </a:extLst>
              </a:tr>
              <a:tr h="329184">
                <a:tc>
                  <a:txBody>
                    <a:bodyPr/>
                    <a:lstStyle/>
                    <a:p>
                      <a:pPr algn="l" rtl="0" fontAlgn="base"/>
                      <a:r>
                        <a:rPr lang="nb-NO" b="0" i="0">
                          <a:solidFill>
                            <a:srgbClr val="000000"/>
                          </a:solidFill>
                          <a:effectLst/>
                        </a:rPr>
                        <a:t>Opplæring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633469"/>
                  </a:ext>
                </a:extLst>
              </a:tr>
              <a:tr h="329184">
                <a:tc>
                  <a:txBody>
                    <a:bodyPr/>
                    <a:lstStyle/>
                    <a:p>
                      <a:pPr algn="l" rtl="0" fontAlgn="base"/>
                      <a:r>
                        <a:rPr lang="nb-NO" b="0" i="0">
                          <a:solidFill>
                            <a:srgbClr val="000000"/>
                          </a:solidFill>
                          <a:effectLst/>
                        </a:rPr>
                        <a:t>Kommunikasjon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0206893"/>
                  </a:ext>
                </a:extLst>
              </a:tr>
              <a:tr h="329184">
                <a:tc>
                  <a:txBody>
                    <a:bodyPr/>
                    <a:lstStyle/>
                    <a:p>
                      <a:pPr algn="l" rtl="0" fontAlgn="base"/>
                      <a:r>
                        <a:rPr lang="nb-NO" b="0" i="0">
                          <a:solidFill>
                            <a:srgbClr val="000000"/>
                          </a:solidFill>
                          <a:effectLst/>
                        </a:rPr>
                        <a:t>Brukerhistorier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2051723"/>
                  </a:ext>
                </a:extLst>
              </a:tr>
              <a:tr h="329184">
                <a:tc>
                  <a:txBody>
                    <a:bodyPr/>
                    <a:lstStyle/>
                    <a:p>
                      <a:pPr algn="l" rtl="0" fontAlgn="base"/>
                      <a:r>
                        <a:rPr lang="nb-NO" b="0" i="0">
                          <a:solidFill>
                            <a:srgbClr val="000000"/>
                          </a:solidFill>
                          <a:effectLst/>
                        </a:rPr>
                        <a:t>Prosessboka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20880383"/>
                  </a:ext>
                </a:extLst>
              </a:tr>
              <a:tr h="329184">
                <a:tc>
                  <a:txBody>
                    <a:bodyPr/>
                    <a:lstStyle/>
                    <a:p>
                      <a:pPr algn="l" rtl="0" fontAlgn="base"/>
                      <a:r>
                        <a:rPr lang="nb-NO" b="0" i="0">
                          <a:solidFill>
                            <a:srgbClr val="000000"/>
                          </a:solidFill>
                          <a:effectLst/>
                        </a:rPr>
                        <a:t>Lokalt arbeid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4541152"/>
                  </a:ext>
                </a:extLst>
              </a:tr>
              <a:tr h="329184">
                <a:tc>
                  <a:txBody>
                    <a:bodyPr/>
                    <a:lstStyle/>
                    <a:p>
                      <a:pPr algn="l" rtl="0" fontAlgn="base"/>
                      <a:r>
                        <a:rPr lang="nb-NO" b="0" i="0">
                          <a:solidFill>
                            <a:srgbClr val="000000"/>
                          </a:solidFill>
                          <a:effectLst/>
                        </a:rPr>
                        <a:t>Informasjon til innføringsledere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7740103"/>
                  </a:ext>
                </a:extLst>
              </a:tr>
            </a:tbl>
          </a:graphicData>
        </a:graphic>
      </p:graphicFrame>
      <p:pic>
        <p:nvPicPr>
          <p:cNvPr id="2050" name="Picture 2">
            <a:extLst>
              <a:ext uri="{FF2B5EF4-FFF2-40B4-BE49-F238E27FC236}">
                <a16:creationId xmlns:a16="http://schemas.microsoft.com/office/drawing/2014/main" id="{E2F85938-AE32-03A9-FD84-0CFE9407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7785"/>
            <a:ext cx="5400675"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92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29102CE-CE1C-4F4A-A162-2B55C67B3E3C}"/>
              </a:ext>
            </a:extLst>
          </p:cNvPr>
          <p:cNvGraphicFramePr>
            <a:graphicFrameLocks noGrp="1"/>
          </p:cNvGraphicFramePr>
          <p:nvPr/>
        </p:nvGraphicFramePr>
        <p:xfrm>
          <a:off x="9420425" y="783007"/>
          <a:ext cx="2592000" cy="411480"/>
        </p:xfrm>
        <a:graphic>
          <a:graphicData uri="http://schemas.openxmlformats.org/drawingml/2006/table">
            <a:tbl>
              <a:tblPr/>
              <a:tblGrid>
                <a:gridCol w="2592000">
                  <a:extLst>
                    <a:ext uri="{9D8B030D-6E8A-4147-A177-3AD203B41FA5}">
                      <a16:colId xmlns:a16="http://schemas.microsoft.com/office/drawing/2014/main" val="3014484910"/>
                    </a:ext>
                  </a:extLst>
                </a:gridCol>
              </a:tblGrid>
              <a:tr h="41148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3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Overordnet status</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7" name="Object 6" hidden="1">
            <a:extLst>
              <a:ext uri="{FF2B5EF4-FFF2-40B4-BE49-F238E27FC236}">
                <a16:creationId xmlns:a16="http://schemas.microsoft.com/office/drawing/2014/main" id="{E14D96C9-0742-497F-8889-19409489A1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E14D96C9-0742-497F-8889-19409489A1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1ACDD7B-C24F-4389-BB65-A6F6FFE0B283}"/>
              </a:ext>
            </a:extLst>
          </p:cNvPr>
          <p:cNvSpPr>
            <a:spLocks noGrp="1"/>
          </p:cNvSpPr>
          <p:nvPr>
            <p:ph type="body" sz="quarter" idx="13"/>
          </p:nvPr>
        </p:nvSpPr>
        <p:spPr>
          <a:xfrm>
            <a:off x="1064592" y="651600"/>
            <a:ext cx="3738608" cy="757255"/>
          </a:xfrm>
        </p:spPr>
        <p:txBody>
          <a:bodyPr/>
          <a:lstStyle/>
          <a:p>
            <a:r>
              <a:rPr lang="nb-NO">
                <a:latin typeface="Arial" panose="020B0604020202020204" pitchFamily="34" charset="0"/>
                <a:cs typeface="Arial" panose="020B0604020202020204" pitchFamily="34" charset="0"/>
              </a:rPr>
              <a:t>BOTT ØL Hovedprosjektet</a:t>
            </a:r>
          </a:p>
        </p:txBody>
      </p:sp>
      <p:graphicFrame>
        <p:nvGraphicFramePr>
          <p:cNvPr id="15" name="Table 14">
            <a:extLst>
              <a:ext uri="{FF2B5EF4-FFF2-40B4-BE49-F238E27FC236}">
                <a16:creationId xmlns:a16="http://schemas.microsoft.com/office/drawing/2014/main" id="{8760E7EF-7A77-4973-9293-F010CA902A26}"/>
              </a:ext>
            </a:extLst>
          </p:cNvPr>
          <p:cNvGraphicFramePr>
            <a:graphicFrameLocks noGrp="1"/>
          </p:cNvGraphicFramePr>
          <p:nvPr/>
        </p:nvGraphicFramePr>
        <p:xfrm>
          <a:off x="6597052" y="783006"/>
          <a:ext cx="2592000" cy="411480"/>
        </p:xfrm>
        <a:graphic>
          <a:graphicData uri="http://schemas.openxmlformats.org/drawingml/2006/table">
            <a:tbl>
              <a:tblPr/>
              <a:tblGrid>
                <a:gridCol w="2592000">
                  <a:extLst>
                    <a:ext uri="{9D8B030D-6E8A-4147-A177-3AD203B41FA5}">
                      <a16:colId xmlns:a16="http://schemas.microsoft.com/office/drawing/2014/main" val="1973345947"/>
                    </a:ext>
                  </a:extLst>
                </a:gridCol>
              </a:tblGrid>
              <a:tr h="41148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3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Fremdrift</a:t>
                      </a:r>
                    </a:p>
                  </a:txBody>
                  <a:tcPr marT="91440" marB="9144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54" name="Table 53">
            <a:extLst>
              <a:ext uri="{FF2B5EF4-FFF2-40B4-BE49-F238E27FC236}">
                <a16:creationId xmlns:a16="http://schemas.microsoft.com/office/drawing/2014/main" id="{C29950D2-642E-4512-8C38-5433238EB590}"/>
              </a:ext>
            </a:extLst>
          </p:cNvPr>
          <p:cNvGraphicFramePr>
            <a:graphicFrameLocks noGrp="1"/>
          </p:cNvGraphicFramePr>
          <p:nvPr>
            <p:extLst>
              <p:ext uri="{D42A27DB-BD31-4B8C-83A1-F6EECF244321}">
                <p14:modId xmlns:p14="http://schemas.microsoft.com/office/powerpoint/2010/main" val="3807917050"/>
              </p:ext>
            </p:extLst>
          </p:nvPr>
        </p:nvGraphicFramePr>
        <p:xfrm>
          <a:off x="1060455" y="910555"/>
          <a:ext cx="5423252" cy="3443859"/>
        </p:xfrm>
        <a:graphic>
          <a:graphicData uri="http://schemas.openxmlformats.org/drawingml/2006/table">
            <a:tbl>
              <a:tblPr/>
              <a:tblGrid>
                <a:gridCol w="5423252">
                  <a:extLst>
                    <a:ext uri="{9D8B030D-6E8A-4147-A177-3AD203B41FA5}">
                      <a16:colId xmlns:a16="http://schemas.microsoft.com/office/drawing/2014/main" val="79375080"/>
                    </a:ext>
                  </a:extLst>
                </a:gridCol>
              </a:tblGrid>
              <a:tr h="311168">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kumimoji="0" lang="nb-NO" sz="1100" b="0" i="0" u="none" strike="noStrike" cap="none" normalizeH="0" baseline="0" noProof="0">
                          <a:ln>
                            <a:noFill/>
                          </a:ln>
                          <a:solidFill>
                            <a:schemeClr val="bg1"/>
                          </a:solidFill>
                          <a:effectLst/>
                          <a:latin typeface="Arial"/>
                          <a:cs typeface="Arial"/>
                        </a:rPr>
                        <a:t>Aktiviteter inneværende periode </a:t>
                      </a:r>
                      <a:r>
                        <a:rPr lang="nb-NO" sz="1100" b="0" i="0" u="none" strike="noStrike" cap="none" normalizeH="0" baseline="0" noProof="0">
                          <a:ln>
                            <a:noFill/>
                          </a:ln>
                          <a:solidFill>
                            <a:schemeClr val="bg1"/>
                          </a:solidFill>
                          <a:effectLst/>
                          <a:latin typeface="Arial"/>
                          <a:cs typeface="Arial"/>
                        </a:rPr>
                        <a:t>14.06 – 14.08</a:t>
                      </a:r>
                      <a:endParaRPr kumimoji="0" lang="nb-NO" sz="1100" b="0" i="0" u="none" strike="noStrike" cap="none" normalizeH="0" baseline="0" noProof="0">
                        <a:ln>
                          <a:noFill/>
                        </a:ln>
                        <a:solidFill>
                          <a:schemeClr val="bg1"/>
                        </a:solidFill>
                        <a:effectLst/>
                        <a:latin typeface="Arial"/>
                        <a:cs typeface="Arial"/>
                      </a:endParaRPr>
                    </a:p>
                  </a:txBody>
                  <a:tcPr marT="91440" marB="9144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2770883">
                <a:tc>
                  <a:txBody>
                    <a:bodyPr/>
                    <a:lstStyle/>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Videre innlesning av data og testing av samme i tekstdatabasene</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Inngått avtale med DFØ om utvidet leveranse av lønnsdata (SAP) som møter våre behov (BEVISST og teknisk dataflyt). Avklart rammer for systemgjennomgang.</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Statusgjennomganger presentert rektorat og dekanmøte</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Gjennomført BOTT-ØL-kafé åpen for alle</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Ferdigstilt arbeid med innmelding av roller </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Arbeid med ferdigstilling av opplæringsplan</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Statusmøter før sommeren og oppstartsmøter etter sommeren for ulike fora og arbeidsgrupper</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1050" b="0" i="0" u="none" strike="noStrike" cap="none" normalizeH="0" baseline="0" noProof="0">
                          <a:ln>
                            <a:noFill/>
                          </a:ln>
                          <a:solidFill>
                            <a:schemeClr val="tx1"/>
                          </a:solidFill>
                          <a:effectLst/>
                          <a:latin typeface="Arial"/>
                          <a:cs typeface="Arial"/>
                        </a:rPr>
                        <a:t>Videreført arbeid med Prosessveileder (august og september) og brukerhistorier (pakke 2)</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endParaRPr lang="nb-NO" sz="1050" b="0" i="0" u="none" strike="noStrike" cap="none" normalizeH="0" baseline="0" noProof="0">
                        <a:ln>
                          <a:noFill/>
                        </a:ln>
                        <a:solidFill>
                          <a:schemeClr val="tx1"/>
                        </a:solidFill>
                        <a:effectLst/>
                        <a:latin typeface="Arial"/>
                        <a:cs typeface="Arial"/>
                      </a:endParaRP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endParaRPr lang="nb-NO" sz="1050" b="0" i="0" u="none" strike="noStrike" cap="none" normalizeH="0" baseline="0" noProof="0">
                        <a:ln>
                          <a:noFill/>
                        </a:ln>
                        <a:solidFill>
                          <a:schemeClr val="tx1"/>
                        </a:solidFill>
                        <a:effectLst/>
                        <a:latin typeface="+mn-lt"/>
                      </a:endParaRPr>
                    </a:p>
                  </a:txBody>
                  <a:tcPr marT="91440" marB="9144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5" name="Table 54">
            <a:extLst>
              <a:ext uri="{FF2B5EF4-FFF2-40B4-BE49-F238E27FC236}">
                <a16:creationId xmlns:a16="http://schemas.microsoft.com/office/drawing/2014/main" id="{5ED5296F-0ADE-4F0F-AE87-EEB57F166A67}"/>
              </a:ext>
            </a:extLst>
          </p:cNvPr>
          <p:cNvGraphicFramePr>
            <a:graphicFrameLocks noGrp="1"/>
          </p:cNvGraphicFramePr>
          <p:nvPr>
            <p:extLst>
              <p:ext uri="{D42A27DB-BD31-4B8C-83A1-F6EECF244321}">
                <p14:modId xmlns:p14="http://schemas.microsoft.com/office/powerpoint/2010/main" val="2300146015"/>
              </p:ext>
            </p:extLst>
          </p:nvPr>
        </p:nvGraphicFramePr>
        <p:xfrm>
          <a:off x="6597052" y="1237131"/>
          <a:ext cx="5413727" cy="2279968"/>
        </p:xfrm>
        <a:graphic>
          <a:graphicData uri="http://schemas.openxmlformats.org/drawingml/2006/table">
            <a:tbl>
              <a:tblPr/>
              <a:tblGrid>
                <a:gridCol w="5413727">
                  <a:extLst>
                    <a:ext uri="{9D8B030D-6E8A-4147-A177-3AD203B41FA5}">
                      <a16:colId xmlns:a16="http://schemas.microsoft.com/office/drawing/2014/main" val="79375080"/>
                    </a:ext>
                  </a:extLst>
                </a:gridCol>
              </a:tblGrid>
              <a:tr h="275693">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lang="nb-NO" sz="1200" b="0" i="0" u="none" strike="noStrike" cap="none" normalizeH="0" baseline="0" noProof="0">
                          <a:ln>
                            <a:noFill/>
                          </a:ln>
                          <a:solidFill>
                            <a:schemeClr val="bg1"/>
                          </a:solidFill>
                          <a:effectLst/>
                          <a:latin typeface="Arial"/>
                          <a:cs typeface="Arial"/>
                        </a:rPr>
                        <a:t>Små seiere siden sist</a:t>
                      </a:r>
                      <a:endParaRPr kumimoji="0" lang="nb-NO" sz="1200" b="0" i="0" u="none" strike="noStrike" cap="none" normalizeH="0" baseline="0" noProof="0">
                        <a:ln>
                          <a:noFill/>
                        </a:ln>
                        <a:solidFill>
                          <a:schemeClr val="bg1"/>
                        </a:solidFill>
                        <a:effectLst/>
                        <a:latin typeface="Arial"/>
                        <a:cs typeface="Arial"/>
                      </a:endParaRPr>
                    </a:p>
                  </a:txBody>
                  <a:tcPr marT="91440" marB="9144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708941">
                <a:tc>
                  <a:txBody>
                    <a:bodyPr/>
                    <a:lstStyle/>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cap="none" normalizeH="0" baseline="0" noProof="0">
                          <a:ln>
                            <a:noFill/>
                          </a:ln>
                          <a:solidFill>
                            <a:schemeClr val="tx1"/>
                          </a:solidFill>
                          <a:effectLst/>
                          <a:latin typeface="Arial"/>
                          <a:cs typeface="Arial"/>
                        </a:rPr>
                        <a:t>Avtaler landet med DFØ. </a:t>
                      </a:r>
                      <a:endParaRPr lang="nb-NO"/>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cap="none" normalizeH="0" baseline="0" noProof="0">
                          <a:ln>
                            <a:noFill/>
                          </a:ln>
                          <a:solidFill>
                            <a:schemeClr val="tx1"/>
                          </a:solidFill>
                          <a:effectLst/>
                          <a:latin typeface="Arial"/>
                          <a:cs typeface="Arial"/>
                        </a:rPr>
                        <a:t>God stemning i prosjektet og opplevd god forankring i organisasjonen</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cap="none" normalizeH="0" baseline="0" noProof="0">
                          <a:ln>
                            <a:noFill/>
                          </a:ln>
                          <a:solidFill>
                            <a:schemeClr val="tx1"/>
                          </a:solidFill>
                          <a:effectLst/>
                          <a:latin typeface="Arial"/>
                          <a:cs typeface="Arial"/>
                        </a:rPr>
                        <a:t>Rydding gir oss bedre datakvalitet i overgang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cap="none" normalizeH="0" baseline="0" noProof="0">
                          <a:ln>
                            <a:noFill/>
                          </a:ln>
                          <a:solidFill>
                            <a:schemeClr val="tx1"/>
                          </a:solidFill>
                          <a:effectLst/>
                          <a:latin typeface="Arial"/>
                          <a:cs typeface="Arial"/>
                        </a:rPr>
                        <a:t>Mer innsikt og økt synlighet</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cap="none" normalizeH="0" baseline="0" noProof="0">
                          <a:ln>
                            <a:noFill/>
                          </a:ln>
                          <a:solidFill>
                            <a:schemeClr val="tx1"/>
                          </a:solidFill>
                          <a:effectLst/>
                          <a:latin typeface="Arial"/>
                          <a:cs typeface="Arial"/>
                        </a:rPr>
                        <a:t>Godt samarbeid og koordinering med SAK</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cap="none" normalizeH="0" baseline="0" noProof="0">
                          <a:ln>
                            <a:noFill/>
                          </a:ln>
                          <a:solidFill>
                            <a:schemeClr val="tx1"/>
                          </a:solidFill>
                          <a:effectLst/>
                          <a:latin typeface="Arial"/>
                          <a:cs typeface="Arial"/>
                        </a:rPr>
                        <a:t>Samlet krefter gjennom sommeren </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endParaRPr lang="nb-NO" sz="1100" b="0" i="0" u="none" strike="noStrike" cap="none" normalizeH="0" baseline="0" noProof="0">
                        <a:ln>
                          <a:noFill/>
                        </a:ln>
                        <a:solidFill>
                          <a:schemeClr val="tx1"/>
                        </a:solidFill>
                        <a:effectLst/>
                        <a:latin typeface="Arial"/>
                        <a:cs typeface="Arial"/>
                      </a:endParaRPr>
                    </a:p>
                  </a:txBody>
                  <a:tcPr marT="91440" marB="9144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8" name="Table 57">
            <a:extLst>
              <a:ext uri="{FF2B5EF4-FFF2-40B4-BE49-F238E27FC236}">
                <a16:creationId xmlns:a16="http://schemas.microsoft.com/office/drawing/2014/main" id="{98C7C119-5689-4DE0-8254-EC0D6B9F4BF0}"/>
              </a:ext>
            </a:extLst>
          </p:cNvPr>
          <p:cNvGraphicFramePr>
            <a:graphicFrameLocks noGrp="1"/>
          </p:cNvGraphicFramePr>
          <p:nvPr>
            <p:extLst>
              <p:ext uri="{D42A27DB-BD31-4B8C-83A1-F6EECF244321}">
                <p14:modId xmlns:p14="http://schemas.microsoft.com/office/powerpoint/2010/main" val="570418995"/>
              </p:ext>
            </p:extLst>
          </p:nvPr>
        </p:nvGraphicFramePr>
        <p:xfrm>
          <a:off x="1069980" y="3959911"/>
          <a:ext cx="5413727" cy="2479958"/>
        </p:xfrm>
        <a:graphic>
          <a:graphicData uri="http://schemas.openxmlformats.org/drawingml/2006/table">
            <a:tbl>
              <a:tblPr/>
              <a:tblGrid>
                <a:gridCol w="5413727">
                  <a:extLst>
                    <a:ext uri="{9D8B030D-6E8A-4147-A177-3AD203B41FA5}">
                      <a16:colId xmlns:a16="http://schemas.microsoft.com/office/drawing/2014/main" val="79375080"/>
                    </a:ext>
                  </a:extLst>
                </a:gridCol>
              </a:tblGrid>
              <a:tr h="394210">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kumimoji="0" lang="nb-NO" sz="1050" b="0" i="0" u="none" strike="noStrike" cap="none" normalizeH="0" baseline="0" noProof="0">
                          <a:ln>
                            <a:noFill/>
                          </a:ln>
                          <a:solidFill>
                            <a:schemeClr val="bg1"/>
                          </a:solidFill>
                          <a:effectLst/>
                          <a:latin typeface="Arial"/>
                          <a:cs typeface="Arial"/>
                        </a:rPr>
                        <a:t>Sentrale aktiviteter neste periode</a:t>
                      </a:r>
                      <a:r>
                        <a:rPr lang="nb-NO" sz="1050" b="0" i="0" u="none" strike="noStrike" cap="none" normalizeH="0" baseline="0" noProof="0">
                          <a:ln>
                            <a:noFill/>
                          </a:ln>
                          <a:solidFill>
                            <a:schemeClr val="bg1"/>
                          </a:solidFill>
                          <a:effectLst/>
                          <a:latin typeface="Arial"/>
                          <a:cs typeface="Arial"/>
                        </a:rPr>
                        <a:t> 22.08 - 12.09</a:t>
                      </a:r>
                      <a:endParaRPr kumimoji="0" lang="nb-NO" sz="1050" b="0" i="0" u="none" strike="noStrike" cap="none" normalizeH="0" baseline="0" noProof="0">
                        <a:ln>
                          <a:noFill/>
                        </a:ln>
                        <a:solidFill>
                          <a:schemeClr val="bg1"/>
                        </a:solidFill>
                        <a:effectLst/>
                        <a:latin typeface="Arial"/>
                        <a:cs typeface="Arial"/>
                      </a:endParaRPr>
                    </a:p>
                  </a:txBody>
                  <a:tcPr marT="91440" marB="9144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2085748">
                <a:tc>
                  <a:txBody>
                    <a:bodyPr/>
                    <a:lstStyle/>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000" b="0" i="0" u="none" strike="noStrike" kern="1200" cap="none" normalizeH="0" baseline="0" noProof="0">
                          <a:ln>
                            <a:noFill/>
                          </a:ln>
                          <a:solidFill>
                            <a:schemeClr val="tx1"/>
                          </a:solidFill>
                          <a:effectLst/>
                          <a:latin typeface="Arial"/>
                          <a:ea typeface="+mn-ea"/>
                          <a:cs typeface="+mn-cs"/>
                        </a:rPr>
                        <a:t>Systemgjennomgang med DFØ, starte opp ukentlige konverteringsmøter SAP (Lønn) og UNIT4 (Regnskap)</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000" b="0" i="0" u="none" strike="noStrike" kern="1200" cap="none" normalizeH="0" baseline="0" noProof="0">
                          <a:ln>
                            <a:noFill/>
                          </a:ln>
                          <a:solidFill>
                            <a:schemeClr val="tx1"/>
                          </a:solidFill>
                          <a:effectLst/>
                          <a:latin typeface="Arial"/>
                          <a:ea typeface="+mn-ea"/>
                          <a:cs typeface="+mn-cs"/>
                        </a:rPr>
                        <a:t>Oppstartsamling med innføringslederne</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000" b="0" i="0" u="none" strike="noStrike" kern="1200" cap="none" normalizeH="0" baseline="0" noProof="0">
                          <a:ln>
                            <a:noFill/>
                          </a:ln>
                          <a:solidFill>
                            <a:schemeClr val="tx1"/>
                          </a:solidFill>
                          <a:effectLst/>
                          <a:latin typeface="Arial"/>
                          <a:ea typeface="+mn-ea"/>
                          <a:cs typeface="+mn-cs"/>
                        </a:rPr>
                        <a:t>Videreføre rydding av data</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000" b="0" i="0" u="none" strike="noStrike" kern="1200" cap="none" normalizeH="0" baseline="0" noProof="0">
                          <a:ln>
                            <a:noFill/>
                          </a:ln>
                          <a:solidFill>
                            <a:schemeClr val="tx1"/>
                          </a:solidFill>
                          <a:effectLst/>
                          <a:latin typeface="Arial"/>
                          <a:ea typeface="+mn-ea"/>
                          <a:cs typeface="+mn-cs"/>
                        </a:rPr>
                        <a:t>Videreføre arbeid i henhold til planer i ulike delprosjekter og arbeidsgrupper</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000" b="0" i="0" u="none" strike="noStrike" kern="1200" cap="none" normalizeH="0" baseline="0" noProof="0">
                          <a:ln>
                            <a:noFill/>
                          </a:ln>
                          <a:solidFill>
                            <a:schemeClr val="tx1"/>
                          </a:solidFill>
                          <a:effectLst/>
                          <a:latin typeface="Arial"/>
                          <a:ea typeface="+mn-ea"/>
                          <a:cs typeface="+mn-cs"/>
                        </a:rPr>
                        <a:t>Ferdigstille arbeid med (i tett samarbeid med fakultet og FA) organisasjonsstruktur, KSTED og SAP struktur (15.09 intern frist/1.10 frist leveranse DFØ)</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000" b="0" i="0" u="none" strike="noStrike" kern="1200" cap="none" normalizeH="0" baseline="0" noProof="0">
                          <a:ln>
                            <a:noFill/>
                          </a:ln>
                          <a:solidFill>
                            <a:schemeClr val="tx1"/>
                          </a:solidFill>
                          <a:effectLst/>
                          <a:latin typeface="Arial"/>
                          <a:ea typeface="+mn-ea"/>
                          <a:cs typeface="+mn-cs"/>
                        </a:rPr>
                        <a:t>Implementere opplæringsplan med fokus på tidligopplæring for prosessveiledere</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000" b="0" i="0" u="none" strike="noStrike" cap="none" normalizeH="0" baseline="0" noProof="0">
                          <a:ln>
                            <a:noFill/>
                          </a:ln>
                          <a:solidFill>
                            <a:schemeClr val="tx1"/>
                          </a:solidFill>
                          <a:effectLst/>
                          <a:latin typeface="Arial"/>
                        </a:rPr>
                        <a:t>Videreføre systematisk kommunikasjonsarbeid tilpasset interessentgrupper </a:t>
                      </a:r>
                    </a:p>
                  </a:txBody>
                  <a:tcPr marT="91440" marB="9144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9" name="Table 58">
            <a:extLst>
              <a:ext uri="{FF2B5EF4-FFF2-40B4-BE49-F238E27FC236}">
                <a16:creationId xmlns:a16="http://schemas.microsoft.com/office/drawing/2014/main" id="{DEDFA25C-16FE-49F0-9563-24E9F533099A}"/>
              </a:ext>
            </a:extLst>
          </p:cNvPr>
          <p:cNvGraphicFramePr>
            <a:graphicFrameLocks noGrp="1"/>
          </p:cNvGraphicFramePr>
          <p:nvPr>
            <p:extLst>
              <p:ext uri="{D42A27DB-BD31-4B8C-83A1-F6EECF244321}">
                <p14:modId xmlns:p14="http://schemas.microsoft.com/office/powerpoint/2010/main" val="2156507960"/>
              </p:ext>
            </p:extLst>
          </p:nvPr>
        </p:nvGraphicFramePr>
        <p:xfrm>
          <a:off x="6544713" y="3959911"/>
          <a:ext cx="5413727" cy="2406524"/>
        </p:xfrm>
        <a:graphic>
          <a:graphicData uri="http://schemas.openxmlformats.org/drawingml/2006/table">
            <a:tbl>
              <a:tblPr/>
              <a:tblGrid>
                <a:gridCol w="5413727">
                  <a:extLst>
                    <a:ext uri="{9D8B030D-6E8A-4147-A177-3AD203B41FA5}">
                      <a16:colId xmlns:a16="http://schemas.microsoft.com/office/drawing/2014/main" val="79375080"/>
                    </a:ext>
                  </a:extLst>
                </a:gridCol>
              </a:tblGrid>
              <a:tr h="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200" b="0" i="0" u="none" strike="noStrike" cap="none" normalizeH="0" baseline="0" noProof="0">
                          <a:ln>
                            <a:noFill/>
                          </a:ln>
                          <a:solidFill>
                            <a:schemeClr val="bg1"/>
                          </a:solidFill>
                          <a:effectLst/>
                          <a:latin typeface="Arial"/>
                          <a:cs typeface="Arial"/>
                        </a:rPr>
                        <a:t>Bekymringer, risiko, nødvendige beslutninger</a:t>
                      </a:r>
                    </a:p>
                  </a:txBody>
                  <a:tcPr marT="91440" marB="9144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498485">
                <a:tc>
                  <a:txBody>
                    <a:bodyPr/>
                    <a:lstStyle/>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kern="1200" cap="none" normalizeH="0" baseline="0" noProof="0">
                          <a:ln>
                            <a:noFill/>
                          </a:ln>
                          <a:solidFill>
                            <a:schemeClr val="tx1"/>
                          </a:solidFill>
                          <a:effectLst/>
                          <a:latin typeface="Arial"/>
                          <a:ea typeface="+mn-ea"/>
                          <a:cs typeface="Arial"/>
                        </a:rPr>
                        <a:t>Tempo i å rette opp mangler og feil ved eksisterende løsninger fra DFØ, spesielt </a:t>
                      </a:r>
                      <a:r>
                        <a:rPr lang="nb-NO" sz="1100" b="0" i="0" u="none" strike="noStrike" kern="1200" cap="none" normalizeH="0" baseline="0" noProof="0" err="1">
                          <a:ln>
                            <a:noFill/>
                          </a:ln>
                          <a:solidFill>
                            <a:schemeClr val="tx1"/>
                          </a:solidFill>
                          <a:effectLst/>
                          <a:latin typeface="Arial"/>
                          <a:ea typeface="+mn-ea"/>
                          <a:cs typeface="Arial"/>
                        </a:rPr>
                        <a:t>BtB</a:t>
                      </a:r>
                      <a:r>
                        <a:rPr lang="nb-NO" sz="1100" b="0" i="0" u="none" strike="noStrike" kern="1200" cap="none" normalizeH="0" baseline="0" noProof="0">
                          <a:ln>
                            <a:noFill/>
                          </a:ln>
                          <a:solidFill>
                            <a:schemeClr val="tx1"/>
                          </a:solidFill>
                          <a:effectLst/>
                          <a:latin typeface="Arial"/>
                          <a:ea typeface="+mn-ea"/>
                          <a:cs typeface="Arial"/>
                        </a:rPr>
                        <a:t> har tatt lengre tid enn ønskelig og er nå forventet ny </a:t>
                      </a:r>
                      <a:r>
                        <a:rPr lang="nb-NO" sz="1100" b="0" i="0" u="none" strike="noStrike" kern="1200" cap="none" normalizeH="0" baseline="0" noProof="0" err="1">
                          <a:ln>
                            <a:noFill/>
                          </a:ln>
                          <a:solidFill>
                            <a:schemeClr val="tx1"/>
                          </a:solidFill>
                          <a:effectLst/>
                          <a:latin typeface="Arial"/>
                          <a:ea typeface="+mn-ea"/>
                          <a:cs typeface="Arial"/>
                        </a:rPr>
                        <a:t>release</a:t>
                      </a:r>
                      <a:r>
                        <a:rPr lang="nb-NO" sz="1100" b="0" i="0" u="none" strike="noStrike" kern="1200" cap="none" normalizeH="0" baseline="0" noProof="0">
                          <a:ln>
                            <a:noFill/>
                          </a:ln>
                          <a:solidFill>
                            <a:schemeClr val="tx1"/>
                          </a:solidFill>
                          <a:effectLst/>
                          <a:latin typeface="Arial"/>
                          <a:ea typeface="+mn-ea"/>
                          <a:cs typeface="Arial"/>
                        </a:rPr>
                        <a:t> i september</a:t>
                      </a:r>
                      <a:endParaRPr lang="nb-NO" sz="1100" b="0" i="0" u="none" strike="noStrike" kern="1200" cap="none" normalizeH="0" baseline="0">
                        <a:ln>
                          <a:noFill/>
                        </a:ln>
                        <a:solidFill>
                          <a:schemeClr val="tx1"/>
                        </a:solidFill>
                        <a:effectLst/>
                        <a:latin typeface="Arial"/>
                        <a:ea typeface="+mn-ea"/>
                        <a:cs typeface="Arial"/>
                      </a:endParaRP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kern="1200" cap="none" normalizeH="0" baseline="0" noProof="0">
                          <a:ln>
                            <a:noFill/>
                          </a:ln>
                          <a:solidFill>
                            <a:schemeClr val="tx1"/>
                          </a:solidFill>
                          <a:effectLst/>
                          <a:latin typeface="Arial"/>
                          <a:ea typeface="+mn-ea"/>
                          <a:cs typeface="Arial"/>
                        </a:rPr>
                        <a:t>Kvalitet og brukervennlighet i løsningene kan bli avdekket i tidligopplæring/utforsking og vil kunne kaste opp saker vi må løse eller diskutere i perioden fremover. Det er lite mulighet til å gjøre endringer i systemene før oppgang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1100" b="0" i="0" u="none" strike="noStrike" kern="1200" cap="none" normalizeH="0" baseline="0" noProof="0">
                          <a:ln>
                            <a:noFill/>
                          </a:ln>
                          <a:solidFill>
                            <a:schemeClr val="tx1"/>
                          </a:solidFill>
                          <a:effectLst/>
                          <a:latin typeface="Arial"/>
                          <a:ea typeface="+mn-ea"/>
                          <a:cs typeface="Arial"/>
                        </a:rPr>
                        <a:t>Betydelig arbeid som skal gjøres i høst og i forbindelse med oppgang/overgang og belastning dette vil medføre for sentrale medarbeidere</a:t>
                      </a:r>
                    </a:p>
                    <a:p>
                      <a:pPr marL="0" marR="0" lvl="0" indent="0" algn="l" rtl="0" eaLnBrk="1" fontAlgn="base" latinLnBrk="0" hangingPunct="1">
                        <a:lnSpc>
                          <a:spcPct val="106000"/>
                        </a:lnSpc>
                        <a:spcBef>
                          <a:spcPct val="50000"/>
                        </a:spcBef>
                        <a:spcAft>
                          <a:spcPct val="0"/>
                        </a:spcAft>
                        <a:buClr>
                          <a:schemeClr val="tx1"/>
                        </a:buClr>
                        <a:buSzTx/>
                        <a:buFont typeface="Arial" panose="020B0604020202020204" pitchFamily="34" charset="0"/>
                        <a:buNone/>
                      </a:pPr>
                      <a:endParaRPr lang="nb-NO" sz="1200" b="0" i="0" u="none" strike="noStrike" cap="none" normalizeH="0" baseline="0" noProof="0">
                        <a:ln>
                          <a:noFill/>
                        </a:ln>
                        <a:solidFill>
                          <a:schemeClr val="tx1"/>
                        </a:solidFill>
                        <a:effectLst/>
                        <a:latin typeface="Arial" panose="020B0604020202020204" pitchFamily="34" charset="0"/>
                        <a:cs typeface="Arial" panose="020B0604020202020204" pitchFamily="34" charset="0"/>
                      </a:endParaRPr>
                    </a:p>
                  </a:txBody>
                  <a:tcPr marT="91440" marB="9144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49" name="Table 48">
            <a:extLst>
              <a:ext uri="{FF2B5EF4-FFF2-40B4-BE49-F238E27FC236}">
                <a16:creationId xmlns:a16="http://schemas.microsoft.com/office/drawing/2014/main" id="{ADF530C2-9C70-49BF-9519-DEE31FEDBAEF}"/>
              </a:ext>
            </a:extLst>
          </p:cNvPr>
          <p:cNvGraphicFramePr>
            <a:graphicFrameLocks noGrp="1"/>
          </p:cNvGraphicFramePr>
          <p:nvPr/>
        </p:nvGraphicFramePr>
        <p:xfrm>
          <a:off x="6597052" y="314839"/>
          <a:ext cx="2592000" cy="411480"/>
        </p:xfrm>
        <a:graphic>
          <a:graphicData uri="http://schemas.openxmlformats.org/drawingml/2006/table">
            <a:tbl>
              <a:tblPr/>
              <a:tblGrid>
                <a:gridCol w="2592000">
                  <a:extLst>
                    <a:ext uri="{9D8B030D-6E8A-4147-A177-3AD203B41FA5}">
                      <a16:colId xmlns:a16="http://schemas.microsoft.com/office/drawing/2014/main" val="1244777604"/>
                    </a:ext>
                  </a:extLst>
                </a:gridCol>
              </a:tblGrid>
              <a:tr h="41148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3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Prosjektrisiko</a:t>
                      </a:r>
                    </a:p>
                  </a:txBody>
                  <a:tcPr marT="91440" marB="9144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51" name="Table 50">
            <a:extLst>
              <a:ext uri="{FF2B5EF4-FFF2-40B4-BE49-F238E27FC236}">
                <a16:creationId xmlns:a16="http://schemas.microsoft.com/office/drawing/2014/main" id="{A156A9D6-4721-47D8-8A2F-88EB66FF09F3}"/>
              </a:ext>
            </a:extLst>
          </p:cNvPr>
          <p:cNvGraphicFramePr>
            <a:graphicFrameLocks noGrp="1"/>
          </p:cNvGraphicFramePr>
          <p:nvPr/>
        </p:nvGraphicFramePr>
        <p:xfrm>
          <a:off x="9420425" y="308033"/>
          <a:ext cx="2592000" cy="411480"/>
        </p:xfrm>
        <a:graphic>
          <a:graphicData uri="http://schemas.openxmlformats.org/drawingml/2006/table">
            <a:tbl>
              <a:tblPr/>
              <a:tblGrid>
                <a:gridCol w="1418349">
                  <a:extLst>
                    <a:ext uri="{9D8B030D-6E8A-4147-A177-3AD203B41FA5}">
                      <a16:colId xmlns:a16="http://schemas.microsoft.com/office/drawing/2014/main" val="1244777604"/>
                    </a:ext>
                  </a:extLst>
                </a:gridCol>
                <a:gridCol w="1173651">
                  <a:extLst>
                    <a:ext uri="{9D8B030D-6E8A-4147-A177-3AD203B41FA5}">
                      <a16:colId xmlns:a16="http://schemas.microsoft.com/office/drawing/2014/main" val="1874488101"/>
                    </a:ext>
                  </a:extLst>
                </a:gridCol>
              </a:tblGrid>
              <a:tr h="41148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300" b="0" i="0" u="none" strike="noStrike" kern="1200" cap="none" normalizeH="0" baseline="0" noProof="0">
                          <a:ln>
                            <a:noFill/>
                          </a:ln>
                          <a:solidFill>
                            <a:schemeClr val="tx1"/>
                          </a:solidFill>
                          <a:effectLst/>
                          <a:latin typeface="Arial"/>
                          <a:ea typeface="+mn-ea"/>
                          <a:cs typeface="Arial"/>
                        </a:rPr>
                        <a:t>Dato</a:t>
                      </a:r>
                    </a:p>
                  </a:txBody>
                  <a:tcPr marT="91440" marB="9144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lang="nb-NO" sz="1300" b="0" i="0" u="none" strike="noStrike" kern="1200" cap="none" normalizeH="0" baseline="0" noProof="0">
                          <a:ln>
                            <a:noFill/>
                          </a:ln>
                          <a:solidFill>
                            <a:schemeClr val="tx1"/>
                          </a:solidFill>
                          <a:effectLst/>
                          <a:latin typeface="Arial"/>
                          <a:ea typeface="+mn-ea"/>
                          <a:cs typeface="Arial"/>
                        </a:rPr>
                        <a:t>12.08.2022</a:t>
                      </a:r>
                      <a:endParaRPr kumimoji="0" lang="nb-NO" sz="13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T="91440" marB="9144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sp>
        <p:nvSpPr>
          <p:cNvPr id="31" name="Title 13">
            <a:extLst>
              <a:ext uri="{FF2B5EF4-FFF2-40B4-BE49-F238E27FC236}">
                <a16:creationId xmlns:a16="http://schemas.microsoft.com/office/drawing/2014/main" id="{FB98550C-7E16-4BFA-84A7-B18FCCB03C22}"/>
              </a:ext>
            </a:extLst>
          </p:cNvPr>
          <p:cNvSpPr txBox="1">
            <a:spLocks/>
          </p:cNvSpPr>
          <p:nvPr/>
        </p:nvSpPr>
        <p:spPr>
          <a:xfrm>
            <a:off x="985283" y="90531"/>
            <a:ext cx="4236957" cy="427943"/>
          </a:xfrm>
          <a:prstGeom prst="rect">
            <a:avLst/>
          </a:prstGeom>
        </p:spPr>
        <p:txBody>
          <a:bodyPr vert="horz" lIns="91440" tIns="45720" rIns="91440" bIns="45720" rtlCol="0" anchor="ctr">
            <a:noAutofit/>
          </a:bodyPr>
          <a:lstStyle>
            <a:lvl1pPr algn="l" defTabSz="609585" rtl="0" eaLnBrk="1" latinLnBrk="0" hangingPunct="1">
              <a:spcBef>
                <a:spcPct val="0"/>
              </a:spcBef>
              <a:buNone/>
              <a:defRPr sz="3600" b="1" i="0" kern="1200">
                <a:solidFill>
                  <a:schemeClr val="tx1"/>
                </a:solidFill>
                <a:latin typeface="Arial"/>
                <a:ea typeface="+mj-ea"/>
                <a:cs typeface="Arial"/>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nb-NO" sz="3600" b="1" i="0" u="none" strike="noStrike" kern="1200" cap="none" spc="0" normalizeH="0" baseline="0" noProof="0">
                <a:ln>
                  <a:noFill/>
                </a:ln>
                <a:solidFill>
                  <a:sysClr val="windowText" lastClr="000000"/>
                </a:solidFill>
                <a:effectLst/>
                <a:uLnTx/>
                <a:uFillTx/>
                <a:latin typeface="Arial"/>
                <a:ea typeface="+mj-ea"/>
                <a:cs typeface="Arial"/>
              </a:rPr>
              <a:t>Statusoppdatering</a:t>
            </a:r>
          </a:p>
        </p:txBody>
      </p:sp>
      <p:sp>
        <p:nvSpPr>
          <p:cNvPr id="36" name="Slide Number Placeholder 5">
            <a:extLst>
              <a:ext uri="{FF2B5EF4-FFF2-40B4-BE49-F238E27FC236}">
                <a16:creationId xmlns:a16="http://schemas.microsoft.com/office/drawing/2014/main" id="{1EBAC813-DB5D-45DF-B5FE-546058E28272}"/>
              </a:ext>
            </a:extLst>
          </p:cNvPr>
          <p:cNvSpPr>
            <a:spLocks noGrp="1"/>
          </p:cNvSpPr>
          <p:nvPr/>
        </p:nvSpPr>
        <p:spPr>
          <a:xfrm>
            <a:off x="11734834" y="436621"/>
            <a:ext cx="288215" cy="136911"/>
          </a:xfrm>
          <a:prstGeom prst="rect">
            <a:avLst/>
          </a:prstGeom>
        </p:spPr>
        <p:txBody>
          <a:bodyPr vert="horz" lIns="91440" tIns="45720" rIns="91440" bIns="45720" rtlCol="0"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2">
            <a:extLst>
              <a:ext uri="{FF2B5EF4-FFF2-40B4-BE49-F238E27FC236}">
                <a16:creationId xmlns:a16="http://schemas.microsoft.com/office/drawing/2014/main" id="{B5B6164F-A602-476D-A3CB-088F9A399C71}"/>
              </a:ext>
            </a:extLst>
          </p:cNvPr>
          <p:cNvSpPr txBox="1"/>
          <p:nvPr/>
        </p:nvSpPr>
        <p:spPr>
          <a:xfrm>
            <a:off x="7235127" y="25400"/>
            <a:ext cx="1816122" cy="230832"/>
          </a:xfrm>
          <a:prstGeom prst="rect">
            <a:avLst/>
          </a:prstGeom>
          <a:solidFill>
            <a:schemeClr val="bg1"/>
          </a:solidFill>
        </p:spPr>
        <p:txBody>
          <a:bodyPr wrap="square" lIns="36000" rIns="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5197"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Kritiske avvik, tiltak må iverksettes</a:t>
            </a:r>
          </a:p>
        </p:txBody>
      </p:sp>
      <p:sp>
        <p:nvSpPr>
          <p:cNvPr id="38" name="TextBox 3">
            <a:extLst>
              <a:ext uri="{FF2B5EF4-FFF2-40B4-BE49-F238E27FC236}">
                <a16:creationId xmlns:a16="http://schemas.microsoft.com/office/drawing/2014/main" id="{D6C73D5C-2709-4F78-8AA6-7C52780AF6F1}"/>
              </a:ext>
            </a:extLst>
          </p:cNvPr>
          <p:cNvSpPr txBox="1"/>
          <p:nvPr/>
        </p:nvSpPr>
        <p:spPr>
          <a:xfrm>
            <a:off x="9361333" y="25400"/>
            <a:ext cx="944737" cy="230832"/>
          </a:xfrm>
          <a:prstGeom prst="rect">
            <a:avLst/>
          </a:prstGeom>
          <a:solidFill>
            <a:schemeClr val="bg1"/>
          </a:solidFill>
        </p:spPr>
        <p:txBody>
          <a:bodyPr wrap="none" lIns="36000" rIns="3600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5197"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Avvik, ikke kritisk</a:t>
            </a:r>
          </a:p>
        </p:txBody>
      </p:sp>
      <p:sp>
        <p:nvSpPr>
          <p:cNvPr id="40" name="TextBox 4">
            <a:extLst>
              <a:ext uri="{FF2B5EF4-FFF2-40B4-BE49-F238E27FC236}">
                <a16:creationId xmlns:a16="http://schemas.microsoft.com/office/drawing/2014/main" id="{DC218BD6-0642-4446-81EF-A2E901A66611}"/>
              </a:ext>
            </a:extLst>
          </p:cNvPr>
          <p:cNvSpPr txBox="1"/>
          <p:nvPr/>
        </p:nvSpPr>
        <p:spPr>
          <a:xfrm>
            <a:off x="10729400" y="0"/>
            <a:ext cx="912677" cy="230832"/>
          </a:xfrm>
          <a:prstGeom prst="rect">
            <a:avLst/>
          </a:prstGeom>
          <a:solidFill>
            <a:schemeClr val="bg1"/>
          </a:solidFill>
        </p:spPr>
        <p:txBody>
          <a:bodyPr wrap="none" lIns="36000" rIns="3600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5197"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 henhold til plan</a:t>
            </a:r>
          </a:p>
        </p:txBody>
      </p:sp>
      <p:sp>
        <p:nvSpPr>
          <p:cNvPr id="41" name="Oval 40">
            <a:extLst>
              <a:ext uri="{FF2B5EF4-FFF2-40B4-BE49-F238E27FC236}">
                <a16:creationId xmlns:a16="http://schemas.microsoft.com/office/drawing/2014/main" id="{B393FAFE-C915-41B7-986D-7FD2158BA6B8}"/>
              </a:ext>
            </a:extLst>
          </p:cNvPr>
          <p:cNvSpPr>
            <a:spLocks noChangeArrowheads="1"/>
          </p:cNvSpPr>
          <p:nvPr/>
        </p:nvSpPr>
        <p:spPr bwMode="auto">
          <a:xfrm>
            <a:off x="7055127" y="50816"/>
            <a:ext cx="180000" cy="180000"/>
          </a:xfrm>
          <a:prstGeom prst="ellipse">
            <a:avLst/>
          </a:prstGeom>
          <a:solidFill>
            <a:srgbClr val="DA291C"/>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Oval 42">
            <a:extLst>
              <a:ext uri="{FF2B5EF4-FFF2-40B4-BE49-F238E27FC236}">
                <a16:creationId xmlns:a16="http://schemas.microsoft.com/office/drawing/2014/main" id="{83C25739-0569-4C50-8411-F7E0FB63E884}"/>
              </a:ext>
            </a:extLst>
          </p:cNvPr>
          <p:cNvSpPr>
            <a:spLocks noChangeArrowheads="1"/>
          </p:cNvSpPr>
          <p:nvPr/>
        </p:nvSpPr>
        <p:spPr bwMode="auto">
          <a:xfrm>
            <a:off x="9127262" y="76216"/>
            <a:ext cx="180000" cy="180000"/>
          </a:xfrm>
          <a:prstGeom prst="ellipse">
            <a:avLst/>
          </a:prstGeom>
          <a:solidFill>
            <a:srgbClr val="ED8B0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Oval 43">
            <a:extLst>
              <a:ext uri="{FF2B5EF4-FFF2-40B4-BE49-F238E27FC236}">
                <a16:creationId xmlns:a16="http://schemas.microsoft.com/office/drawing/2014/main" id="{E83FD1C3-051A-4DAC-83A1-0242A30CD2A9}"/>
              </a:ext>
            </a:extLst>
          </p:cNvPr>
          <p:cNvSpPr>
            <a:spLocks noChangeArrowheads="1"/>
          </p:cNvSpPr>
          <p:nvPr/>
        </p:nvSpPr>
        <p:spPr bwMode="auto">
          <a:xfrm>
            <a:off x="10416875" y="25416"/>
            <a:ext cx="180000" cy="180000"/>
          </a:xfrm>
          <a:prstGeom prst="ellipse">
            <a:avLst/>
          </a:prstGeom>
          <a:solidFill>
            <a:srgbClr val="009A44"/>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Oval 27">
            <a:extLst>
              <a:ext uri="{FF2B5EF4-FFF2-40B4-BE49-F238E27FC236}">
                <a16:creationId xmlns:a16="http://schemas.microsoft.com/office/drawing/2014/main" id="{1702F561-D9C9-43F1-A4DD-F0B6432B0C32}"/>
              </a:ext>
            </a:extLst>
          </p:cNvPr>
          <p:cNvSpPr>
            <a:spLocks noChangeArrowheads="1"/>
          </p:cNvSpPr>
          <p:nvPr/>
        </p:nvSpPr>
        <p:spPr bwMode="auto">
          <a:xfrm>
            <a:off x="8752821" y="372476"/>
            <a:ext cx="298936" cy="298936"/>
          </a:xfrm>
          <a:prstGeom prst="ellipse">
            <a:avLst/>
          </a:prstGeom>
          <a:solidFill>
            <a:srgbClr val="ED8B0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22435665-5B01-438D-BA09-2289B904B074}"/>
              </a:ext>
            </a:extLst>
          </p:cNvPr>
          <p:cNvSpPr>
            <a:spLocks noChangeArrowheads="1"/>
          </p:cNvSpPr>
          <p:nvPr/>
        </p:nvSpPr>
        <p:spPr bwMode="auto">
          <a:xfrm>
            <a:off x="8752820" y="840066"/>
            <a:ext cx="298936" cy="298936"/>
          </a:xfrm>
          <a:prstGeom prst="ellipse">
            <a:avLst/>
          </a:prstGeom>
          <a:solidFill>
            <a:srgbClr val="00B05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5C714FF2-D8A9-4894-86C8-2A231A011B51}"/>
              </a:ext>
            </a:extLst>
          </p:cNvPr>
          <p:cNvSpPr>
            <a:spLocks noChangeArrowheads="1"/>
          </p:cNvSpPr>
          <p:nvPr/>
        </p:nvSpPr>
        <p:spPr bwMode="auto">
          <a:xfrm>
            <a:off x="11584343" y="840066"/>
            <a:ext cx="298936" cy="298936"/>
          </a:xfrm>
          <a:prstGeom prst="ellipse">
            <a:avLst/>
          </a:prstGeom>
          <a:solidFill>
            <a:srgbClr val="00B05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94010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208A51-219E-4700-B3F6-B16C64DB311A}"/>
              </a:ext>
            </a:extLst>
          </p:cNvPr>
          <p:cNvGraphicFramePr>
            <a:graphicFrameLocks noChangeAspect="1"/>
          </p:cNvGraphicFramePr>
          <p:nvPr>
            <p:custDataLst>
              <p:tags r:id="rId1"/>
            </p:custDataLst>
            <p:extLst>
              <p:ext uri="{D42A27DB-BD31-4B8C-83A1-F6EECF244321}">
                <p14:modId xmlns:p14="http://schemas.microsoft.com/office/powerpoint/2010/main" val="427752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208A51-219E-4700-B3F6-B16C64DB3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8B00318-8C4A-4297-80B7-4DE4FBEAEFB4}"/>
              </a:ext>
            </a:extLst>
          </p:cNvPr>
          <p:cNvSpPr>
            <a:spLocks noGrp="1"/>
          </p:cNvSpPr>
          <p:nvPr>
            <p:ph type="title"/>
          </p:nvPr>
        </p:nvSpPr>
        <p:spPr>
          <a:xfrm>
            <a:off x="446948" y="159598"/>
            <a:ext cx="10972800" cy="830997"/>
          </a:xfrm>
        </p:spPr>
        <p:txBody>
          <a:bodyPr vert="horz"/>
          <a:lstStyle/>
          <a:p>
            <a:r>
              <a:rPr lang="nb-NO"/>
              <a:t>Milepeler</a:t>
            </a:r>
          </a:p>
        </p:txBody>
      </p:sp>
      <p:sp>
        <p:nvSpPr>
          <p:cNvPr id="8" name="TextBox 7">
            <a:extLst>
              <a:ext uri="{FF2B5EF4-FFF2-40B4-BE49-F238E27FC236}">
                <a16:creationId xmlns:a16="http://schemas.microsoft.com/office/drawing/2014/main" id="{04C61597-BDF9-4DAC-9EE8-FF96DBE2DBF3}"/>
              </a:ext>
            </a:extLst>
          </p:cNvPr>
          <p:cNvSpPr txBox="1"/>
          <p:nvPr/>
        </p:nvSpPr>
        <p:spPr>
          <a:xfrm>
            <a:off x="7148416" y="910805"/>
            <a:ext cx="840511" cy="338554"/>
          </a:xfrm>
          <a:prstGeom prst="rect">
            <a:avLst/>
          </a:prstGeom>
          <a:noFill/>
        </p:spPr>
        <p:txBody>
          <a:bodyPr wrap="square" rtlCol="0">
            <a:spAutoFit/>
          </a:bodyPr>
          <a:lstStyle/>
          <a:p>
            <a:r>
              <a:rPr lang="en-US" sz="800" err="1">
                <a:solidFill>
                  <a:srgbClr val="FF0000"/>
                </a:solidFill>
              </a:rPr>
              <a:t>Rød</a:t>
            </a:r>
            <a:r>
              <a:rPr lang="en-US" sz="800">
                <a:solidFill>
                  <a:srgbClr val="FF0000"/>
                </a:solidFill>
              </a:rPr>
              <a:t> </a:t>
            </a:r>
            <a:r>
              <a:rPr lang="en-US" sz="800" err="1">
                <a:solidFill>
                  <a:srgbClr val="FF0000"/>
                </a:solidFill>
              </a:rPr>
              <a:t>skrift</a:t>
            </a:r>
            <a:r>
              <a:rPr lang="en-US" sz="800">
                <a:solidFill>
                  <a:srgbClr val="FF0000"/>
                </a:solidFill>
              </a:rPr>
              <a:t> </a:t>
            </a:r>
            <a:r>
              <a:rPr lang="en-US" sz="800"/>
              <a:t>–</a:t>
            </a:r>
          </a:p>
          <a:p>
            <a:r>
              <a:rPr lang="en-US" sz="800"/>
              <a:t> </a:t>
            </a:r>
            <a:r>
              <a:rPr lang="en-US" sz="800" err="1"/>
              <a:t>endret</a:t>
            </a:r>
            <a:r>
              <a:rPr lang="en-US" sz="800"/>
              <a:t> </a:t>
            </a:r>
            <a:r>
              <a:rPr lang="en-US" sz="800" err="1"/>
              <a:t>dato</a:t>
            </a:r>
            <a:r>
              <a:rPr lang="en-US" sz="800"/>
              <a:t> </a:t>
            </a:r>
            <a:endParaRPr lang="nb-NO" sz="800"/>
          </a:p>
        </p:txBody>
      </p:sp>
      <p:graphicFrame>
        <p:nvGraphicFramePr>
          <p:cNvPr id="10" name="Table 9">
            <a:extLst>
              <a:ext uri="{FF2B5EF4-FFF2-40B4-BE49-F238E27FC236}">
                <a16:creationId xmlns:a16="http://schemas.microsoft.com/office/drawing/2014/main" id="{A8D5937E-8E49-4C17-887D-171209CBCD7B}"/>
              </a:ext>
            </a:extLst>
          </p:cNvPr>
          <p:cNvGraphicFramePr>
            <a:graphicFrameLocks noGrp="1"/>
          </p:cNvGraphicFramePr>
          <p:nvPr>
            <p:extLst>
              <p:ext uri="{D42A27DB-BD31-4B8C-83A1-F6EECF244321}">
                <p14:modId xmlns:p14="http://schemas.microsoft.com/office/powerpoint/2010/main" val="3110903260"/>
              </p:ext>
            </p:extLst>
          </p:nvPr>
        </p:nvGraphicFramePr>
        <p:xfrm>
          <a:off x="879961" y="1249359"/>
          <a:ext cx="10811296" cy="5098863"/>
        </p:xfrm>
        <a:graphic>
          <a:graphicData uri="http://schemas.openxmlformats.org/drawingml/2006/table">
            <a:tbl>
              <a:tblPr/>
              <a:tblGrid>
                <a:gridCol w="382218">
                  <a:extLst>
                    <a:ext uri="{9D8B030D-6E8A-4147-A177-3AD203B41FA5}">
                      <a16:colId xmlns:a16="http://schemas.microsoft.com/office/drawing/2014/main" val="2240460014"/>
                    </a:ext>
                  </a:extLst>
                </a:gridCol>
                <a:gridCol w="1070209">
                  <a:extLst>
                    <a:ext uri="{9D8B030D-6E8A-4147-A177-3AD203B41FA5}">
                      <a16:colId xmlns:a16="http://schemas.microsoft.com/office/drawing/2014/main" val="1718639721"/>
                    </a:ext>
                  </a:extLst>
                </a:gridCol>
                <a:gridCol w="600628">
                  <a:extLst>
                    <a:ext uri="{9D8B030D-6E8A-4147-A177-3AD203B41FA5}">
                      <a16:colId xmlns:a16="http://schemas.microsoft.com/office/drawing/2014/main" val="74155536"/>
                    </a:ext>
                  </a:extLst>
                </a:gridCol>
                <a:gridCol w="4368200">
                  <a:extLst>
                    <a:ext uri="{9D8B030D-6E8A-4147-A177-3AD203B41FA5}">
                      <a16:colId xmlns:a16="http://schemas.microsoft.com/office/drawing/2014/main" val="2759744427"/>
                    </a:ext>
                  </a:extLst>
                </a:gridCol>
                <a:gridCol w="546025">
                  <a:extLst>
                    <a:ext uri="{9D8B030D-6E8A-4147-A177-3AD203B41FA5}">
                      <a16:colId xmlns:a16="http://schemas.microsoft.com/office/drawing/2014/main" val="3960043925"/>
                    </a:ext>
                  </a:extLst>
                </a:gridCol>
                <a:gridCol w="524184">
                  <a:extLst>
                    <a:ext uri="{9D8B030D-6E8A-4147-A177-3AD203B41FA5}">
                      <a16:colId xmlns:a16="http://schemas.microsoft.com/office/drawing/2014/main" val="1366819303"/>
                    </a:ext>
                  </a:extLst>
                </a:gridCol>
                <a:gridCol w="3319832">
                  <a:extLst>
                    <a:ext uri="{9D8B030D-6E8A-4147-A177-3AD203B41FA5}">
                      <a16:colId xmlns:a16="http://schemas.microsoft.com/office/drawing/2014/main" val="3653740524"/>
                    </a:ext>
                  </a:extLst>
                </a:gridCol>
              </a:tblGrid>
              <a:tr h="124912">
                <a:tc>
                  <a:txBody>
                    <a:bodyPr/>
                    <a:lstStyle/>
                    <a:p>
                      <a:pPr algn="l" fontAlgn="b"/>
                      <a:r>
                        <a:rPr lang="nb-NO" sz="800" b="0" i="0" u="none" strike="noStrike">
                          <a:solidFill>
                            <a:srgbClr val="FFFFFF"/>
                          </a:solidFill>
                          <a:effectLst/>
                          <a:latin typeface="Verdana" panose="020B0604030504040204" pitchFamily="34" charset="0"/>
                        </a:rPr>
                        <a:t>Milepel</a:t>
                      </a:r>
                    </a:p>
                  </a:txBody>
                  <a:tcPr marL="5244" marR="5244" marT="5244" marB="0" anchor="b">
                    <a:lnL>
                      <a:noFill/>
                    </a:lnL>
                    <a:lnR>
                      <a:noFill/>
                    </a:lnR>
                    <a:lnT>
                      <a:noFill/>
                    </a:lnT>
                    <a:lnB>
                      <a:noFill/>
                    </a:lnB>
                    <a:solidFill>
                      <a:srgbClr val="0070C0"/>
                    </a:solidFill>
                  </a:tcPr>
                </a:tc>
                <a:tc>
                  <a:txBody>
                    <a:bodyPr/>
                    <a:lstStyle/>
                    <a:p>
                      <a:pPr algn="l" fontAlgn="b"/>
                      <a:r>
                        <a:rPr lang="nb-NO" sz="800" b="0" i="0" u="none" strike="noStrike">
                          <a:solidFill>
                            <a:srgbClr val="FFFFFF"/>
                          </a:solidFill>
                          <a:effectLst/>
                          <a:latin typeface="Verdana" panose="020B0604030504040204" pitchFamily="34" charset="0"/>
                        </a:rPr>
                        <a:t>Fase/hovedaktivitet</a:t>
                      </a:r>
                    </a:p>
                  </a:txBody>
                  <a:tcPr marL="5244" marR="5244" marT="5244" marB="0" anchor="b">
                    <a:lnL>
                      <a:noFill/>
                    </a:lnL>
                    <a:lnR>
                      <a:noFill/>
                    </a:lnR>
                    <a:lnT>
                      <a:noFill/>
                    </a:lnT>
                    <a:lnB>
                      <a:noFill/>
                    </a:lnB>
                    <a:solidFill>
                      <a:srgbClr val="0070C0"/>
                    </a:solidFill>
                  </a:tcPr>
                </a:tc>
                <a:tc>
                  <a:txBody>
                    <a:bodyPr/>
                    <a:lstStyle/>
                    <a:p>
                      <a:pPr algn="ctr" fontAlgn="b"/>
                      <a:r>
                        <a:rPr lang="nb-NO" sz="800" b="0" i="0" u="none" strike="noStrike">
                          <a:solidFill>
                            <a:srgbClr val="FFFFFF"/>
                          </a:solidFill>
                          <a:effectLst/>
                          <a:latin typeface="Verdana" panose="020B0604030504040204" pitchFamily="34" charset="0"/>
                        </a:rPr>
                        <a:t>Ansvar</a:t>
                      </a:r>
                    </a:p>
                  </a:txBody>
                  <a:tcPr marL="5244" marR="5244" marT="5244" marB="0" anchor="b">
                    <a:lnL>
                      <a:noFill/>
                    </a:lnL>
                    <a:lnR>
                      <a:noFill/>
                    </a:lnR>
                    <a:lnT>
                      <a:noFill/>
                    </a:lnT>
                    <a:lnB>
                      <a:noFill/>
                    </a:lnB>
                    <a:solidFill>
                      <a:srgbClr val="0070C0"/>
                    </a:solidFill>
                  </a:tcPr>
                </a:tc>
                <a:tc>
                  <a:txBody>
                    <a:bodyPr/>
                    <a:lstStyle/>
                    <a:p>
                      <a:pPr algn="l" fontAlgn="b"/>
                      <a:r>
                        <a:rPr lang="nb-NO" sz="800" b="0" i="0" u="none" strike="noStrike">
                          <a:solidFill>
                            <a:srgbClr val="FFFFFF"/>
                          </a:solidFill>
                          <a:effectLst/>
                          <a:latin typeface="Verdana" panose="020B0604030504040204" pitchFamily="34" charset="0"/>
                        </a:rPr>
                        <a:t>Beskrivelse</a:t>
                      </a:r>
                    </a:p>
                  </a:txBody>
                  <a:tcPr marL="5244" marR="5244" marT="5244" marB="0" anchor="b">
                    <a:lnL>
                      <a:noFill/>
                    </a:lnL>
                    <a:lnR>
                      <a:noFill/>
                    </a:lnR>
                    <a:lnT>
                      <a:noFill/>
                    </a:lnT>
                    <a:lnB>
                      <a:noFill/>
                    </a:lnB>
                    <a:solidFill>
                      <a:srgbClr val="0070C0"/>
                    </a:solidFill>
                  </a:tcPr>
                </a:tc>
                <a:tc>
                  <a:txBody>
                    <a:bodyPr/>
                    <a:lstStyle/>
                    <a:p>
                      <a:pPr algn="ctr" fontAlgn="b"/>
                      <a:r>
                        <a:rPr lang="nb-NO" sz="800" b="0" i="0" u="none" strike="noStrike">
                          <a:solidFill>
                            <a:srgbClr val="FFFFFF"/>
                          </a:solidFill>
                          <a:effectLst/>
                          <a:latin typeface="Verdana" panose="020B0604030504040204" pitchFamily="34" charset="0"/>
                        </a:rPr>
                        <a:t>Dato</a:t>
                      </a:r>
                    </a:p>
                  </a:txBody>
                  <a:tcPr marL="5244" marR="5244" marT="5244" marB="0" anchor="b">
                    <a:lnL>
                      <a:noFill/>
                    </a:lnL>
                    <a:lnR>
                      <a:noFill/>
                    </a:lnR>
                    <a:lnT>
                      <a:noFill/>
                    </a:lnT>
                    <a:lnB>
                      <a:noFill/>
                    </a:lnB>
                    <a:solidFill>
                      <a:srgbClr val="0070C0"/>
                    </a:solidFill>
                  </a:tcPr>
                </a:tc>
                <a:tc>
                  <a:txBody>
                    <a:bodyPr/>
                    <a:lstStyle/>
                    <a:p>
                      <a:pPr algn="l" fontAlgn="b"/>
                      <a:r>
                        <a:rPr lang="nb-NO" sz="800" b="0" i="0" u="none" strike="noStrike">
                          <a:solidFill>
                            <a:srgbClr val="FFFFFF"/>
                          </a:solidFill>
                          <a:effectLst/>
                          <a:latin typeface="Verdana" panose="020B0604030504040204" pitchFamily="34" charset="0"/>
                        </a:rPr>
                        <a:t>Status</a:t>
                      </a:r>
                    </a:p>
                  </a:txBody>
                  <a:tcPr marL="5244" marR="5244" marT="5244" marB="0" anchor="b">
                    <a:lnL>
                      <a:noFill/>
                    </a:lnL>
                    <a:lnR>
                      <a:noFill/>
                    </a:lnR>
                    <a:lnT>
                      <a:noFill/>
                    </a:lnT>
                    <a:lnB>
                      <a:noFill/>
                    </a:lnB>
                    <a:solidFill>
                      <a:srgbClr val="0070C0"/>
                    </a:solidFill>
                  </a:tcPr>
                </a:tc>
                <a:tc>
                  <a:txBody>
                    <a:bodyPr/>
                    <a:lstStyle/>
                    <a:p>
                      <a:pPr algn="l" fontAlgn="b"/>
                      <a:r>
                        <a:rPr lang="nb-NO" sz="800" b="0" i="0" u="none" strike="noStrike">
                          <a:solidFill>
                            <a:srgbClr val="FFFFFF"/>
                          </a:solidFill>
                          <a:effectLst/>
                          <a:latin typeface="Verdana" panose="020B0604030504040204" pitchFamily="34" charset="0"/>
                        </a:rPr>
                        <a:t>Kommentar</a:t>
                      </a:r>
                    </a:p>
                  </a:txBody>
                  <a:tcPr marL="5244" marR="5244" marT="5244" marB="0" anchor="b">
                    <a:lnL>
                      <a:noFill/>
                    </a:lnL>
                    <a:lnR>
                      <a:noFill/>
                    </a:lnR>
                    <a:lnT>
                      <a:noFill/>
                    </a:lnT>
                    <a:lnB>
                      <a:noFill/>
                    </a:lnB>
                    <a:solidFill>
                      <a:srgbClr val="0070C0"/>
                    </a:solidFill>
                  </a:tcPr>
                </a:tc>
                <a:extLst>
                  <a:ext uri="{0D108BD9-81ED-4DB2-BD59-A6C34878D82A}">
                    <a16:rowId xmlns:a16="http://schemas.microsoft.com/office/drawing/2014/main" val="87197983"/>
                  </a:ext>
                </a:extLst>
              </a:tr>
              <a:tr h="282409">
                <a:tc>
                  <a:txBody>
                    <a:bodyPr/>
                    <a:lstStyle/>
                    <a:p>
                      <a:pPr algn="l" fontAlgn="ctr"/>
                      <a:r>
                        <a:rPr lang="nb-NO" sz="900" b="0" i="0" u="none" strike="noStrike">
                          <a:solidFill>
                            <a:srgbClr val="000000"/>
                          </a:solidFill>
                          <a:effectLst/>
                          <a:latin typeface="Calibri" panose="020F0502020204030204" pitchFamily="34" charset="0"/>
                        </a:rPr>
                        <a:t>1</a:t>
                      </a:r>
                    </a:p>
                  </a:txBody>
                  <a:tcPr marL="5244" marR="5244" marT="5244" marB="0" anchor="ctr">
                    <a:lnL>
                      <a:noFill/>
                    </a:lnL>
                    <a:lnR>
                      <a:noFill/>
                    </a:lnR>
                    <a:lnT>
                      <a:noFill/>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Kontrollport</a:t>
                      </a:r>
                    </a:p>
                  </a:txBody>
                  <a:tcPr marL="5244" marR="5244" marT="5244" marB="0" anchor="ctr">
                    <a:lnL>
                      <a:noFill/>
                    </a:lnL>
                    <a:lnR>
                      <a:noFill/>
                    </a:lnR>
                    <a:lnT>
                      <a:noFill/>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PL/PK</a:t>
                      </a:r>
                    </a:p>
                  </a:txBody>
                  <a:tcPr marL="5244" marR="5244" marT="5244" marB="0" anchor="ctr">
                    <a:lnL>
                      <a:noFill/>
                    </a:lnL>
                    <a:lnR>
                      <a:noFill/>
                    </a:lnR>
                    <a:lnT>
                      <a:noFill/>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NTNU har avklart portefølje og prosjektet har tilstrekkelig ressurser til å gjennomføre i tråd med kvalitet og tid</a:t>
                      </a:r>
                    </a:p>
                  </a:txBody>
                  <a:tcPr marL="5244" marR="5244" marT="5244" marB="0" anchor="ctr">
                    <a:lnL>
                      <a:noFill/>
                    </a:lnL>
                    <a:lnR>
                      <a:noFill/>
                    </a:lnR>
                    <a:lnT>
                      <a:noFill/>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01.mar</a:t>
                      </a:r>
                    </a:p>
                  </a:txBody>
                  <a:tcPr marL="5244" marR="5244" marT="5244" marB="0" anchor="ctr">
                    <a:lnL>
                      <a:noFill/>
                    </a:lnL>
                    <a:lnR>
                      <a:noFill/>
                    </a:lnR>
                    <a:lnT>
                      <a:noFill/>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a:noFill/>
                    </a:lnT>
                    <a:lnB w="6350" cap="flat" cmpd="sng" algn="ctr">
                      <a:solidFill>
                        <a:srgbClr val="818486"/>
                      </a:solidFill>
                      <a:prstDash val="solid"/>
                      <a:round/>
                      <a:headEnd type="none" w="med" len="med"/>
                      <a:tailEnd type="none" w="med" len="med"/>
                    </a:lnB>
                    <a:solidFill>
                      <a:srgbClr val="70AD47"/>
                    </a:solidFill>
                  </a:tcPr>
                </a:tc>
                <a:tc>
                  <a:txBody>
                    <a:bodyPr/>
                    <a:lstStyle/>
                    <a:p>
                      <a:pPr algn="l" fontAlgn="ctr"/>
                      <a:r>
                        <a:rPr lang="nb-NO" sz="900" b="0" i="0" u="none" strike="noStrike">
                          <a:solidFill>
                            <a:srgbClr val="000000"/>
                          </a:solidFill>
                          <a:effectLst/>
                          <a:latin typeface="Calibri" panose="020F0502020204030204" pitchFamily="34" charset="0"/>
                        </a:rPr>
                        <a:t>Prosjektet er rigget tilnærmet ihht behov </a:t>
                      </a:r>
                    </a:p>
                  </a:txBody>
                  <a:tcPr marL="5244" marR="5244" marT="5244" marB="0" anchor="ctr">
                    <a:lnL>
                      <a:noFill/>
                    </a:lnL>
                    <a:lnR>
                      <a:noFill/>
                    </a:lnR>
                    <a:lnT>
                      <a:noFill/>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764345368"/>
                  </a:ext>
                </a:extLst>
              </a:tr>
              <a:tr h="141205">
                <a:tc>
                  <a:txBody>
                    <a:bodyPr/>
                    <a:lstStyle/>
                    <a:p>
                      <a:pPr algn="l" fontAlgn="ctr"/>
                      <a:r>
                        <a:rPr lang="nb-NO" sz="900" b="0" i="0" u="none" strike="noStrike">
                          <a:solidFill>
                            <a:srgbClr val="000000"/>
                          </a:solidFill>
                          <a:effectLst/>
                          <a:latin typeface="Calibri" panose="020F0502020204030204" pitchFamily="34" charset="0"/>
                        </a:rPr>
                        <a:t>2</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Prosess</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P2</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alle prosessrådgiverne er utpekt og aktive</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31.mar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43B02A"/>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2551607870"/>
                  </a:ext>
                </a:extLst>
              </a:tr>
              <a:tr h="141205">
                <a:tc>
                  <a:txBody>
                    <a:bodyPr/>
                    <a:lstStyle/>
                    <a:p>
                      <a:pPr algn="l" fontAlgn="ctr"/>
                      <a:r>
                        <a:rPr lang="nb-NO" sz="900" b="0" i="0" u="none" strike="noStrike">
                          <a:solidFill>
                            <a:srgbClr val="000000"/>
                          </a:solidFill>
                          <a:effectLst/>
                          <a:latin typeface="Calibri" panose="020F0502020204030204" pitchFamily="34" charset="0"/>
                        </a:rPr>
                        <a:t>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Testmiljø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alle prosjektdata, koststed- og SAP-struktur er levert DFØ for innlesning i testmiljø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02.mai</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43B02A"/>
                    </a:solidFill>
                  </a:tcPr>
                </a:tc>
                <a:tc>
                  <a:txBody>
                    <a:bodyPr/>
                    <a:lstStyle/>
                    <a:p>
                      <a:pPr algn="l" fontAlgn="ctr"/>
                      <a:r>
                        <a:rPr lang="nb-NO" sz="900" b="0" i="0" u="none" strike="noStrike">
                          <a:solidFill>
                            <a:srgbClr val="000000"/>
                          </a:solidFill>
                          <a:effectLst/>
                          <a:latin typeface="Calibri" panose="020F0502020204030204" pitchFamily="34" charset="0"/>
                        </a:rPr>
                        <a:t>Leveres 2 mai ihht plan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735130540"/>
                  </a:ext>
                </a:extLst>
              </a:tr>
              <a:tr h="141205">
                <a:tc>
                  <a:txBody>
                    <a:bodyPr/>
                    <a:lstStyle/>
                    <a:p>
                      <a:pPr algn="l" fontAlgn="ctr"/>
                      <a:r>
                        <a:rPr lang="nb-NO" sz="900" b="0" i="0" u="none" strike="noStrike">
                          <a:solidFill>
                            <a:srgbClr val="000000"/>
                          </a:solidFill>
                          <a:effectLst/>
                          <a:latin typeface="Calibri" panose="020F0502020204030204" pitchFamily="34" charset="0"/>
                        </a:rPr>
                        <a:t>4</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Testmiljø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alle transaksjoner er lagt inn i testmiljø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16.mai</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43B02A"/>
                    </a:solidFill>
                  </a:tcPr>
                </a:tc>
                <a:tc>
                  <a:txBody>
                    <a:bodyPr/>
                    <a:lstStyle/>
                    <a:p>
                      <a:pPr algn="l" fontAlgn="ctr"/>
                      <a:r>
                        <a:rPr lang="nb-NO" sz="900" b="0" i="0" u="none" strike="noStrike">
                          <a:solidFill>
                            <a:srgbClr val="000000"/>
                          </a:solidFill>
                          <a:effectLst/>
                          <a:latin typeface="Calibri" panose="020F0502020204030204" pitchFamily="34" charset="0"/>
                        </a:rPr>
                        <a:t>Mindre forsinkelser, men god læring ifht skarp 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972017461"/>
                  </a:ext>
                </a:extLst>
              </a:tr>
              <a:tr h="141205">
                <a:tc>
                  <a:txBody>
                    <a:bodyPr/>
                    <a:lstStyle/>
                    <a:p>
                      <a:pPr algn="l" fontAlgn="ctr"/>
                      <a:r>
                        <a:rPr lang="nb-NO" sz="900" b="0" i="0" u="none" strike="noStrike">
                          <a:solidFill>
                            <a:srgbClr val="000000"/>
                          </a:solidFill>
                          <a:effectLst/>
                          <a:latin typeface="Calibri" panose="020F0502020204030204" pitchFamily="34" charset="0"/>
                        </a:rPr>
                        <a:t>5</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Prosess</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P2</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innplassering i roller er innplassert, sertifisert og verfisert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15.jun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b"/>
                      <a:r>
                        <a:rPr lang="nb-NO" sz="800" b="0" i="0" u="none" strike="noStrike">
                          <a:solidFill>
                            <a:srgbClr val="000000"/>
                          </a:solidFill>
                          <a:effectLst/>
                          <a:latin typeface="Verdana" panose="020B0604030504040204" pitchFamily="34" charset="0"/>
                        </a:rPr>
                        <a:t> </a:t>
                      </a:r>
                    </a:p>
                  </a:txBody>
                  <a:tcPr marL="5244" marR="5244" marT="5244" marB="0" anchor="b">
                    <a:lnL>
                      <a:noFill/>
                    </a:lnL>
                    <a:lnR>
                      <a:noFill/>
                    </a:lnR>
                    <a:lnT w="6350" cap="flat" cmpd="sng" algn="ctr">
                      <a:solidFill>
                        <a:srgbClr val="818486"/>
                      </a:solidFill>
                      <a:prstDash val="solid"/>
                      <a:round/>
                      <a:headEnd type="none" w="med" len="med"/>
                      <a:tailEnd type="none" w="med" len="med"/>
                    </a:lnT>
                    <a:lnB w="6350" cap="flat" cmpd="sng" algn="ctr">
                      <a:solidFill>
                        <a:srgbClr val="3DDBED"/>
                      </a:solidFill>
                      <a:prstDash val="solid"/>
                      <a:round/>
                      <a:headEnd type="none" w="med" len="med"/>
                      <a:tailEnd type="none" w="med" len="med"/>
                    </a:lnB>
                    <a:solidFill>
                      <a:srgbClr val="FFFF00"/>
                    </a:solidFill>
                  </a:tcPr>
                </a:tc>
                <a:tc>
                  <a:txBody>
                    <a:bodyPr/>
                    <a:lstStyle/>
                    <a:p>
                      <a:pPr algn="l" fontAlgn="ctr"/>
                      <a:r>
                        <a:rPr lang="nb-NO" sz="900" b="0" i="0" u="none" strike="noStrike">
                          <a:solidFill>
                            <a:srgbClr val="000000"/>
                          </a:solidFill>
                          <a:effectLst/>
                          <a:latin typeface="Calibri" panose="020F0502020204030204" pitchFamily="34" charset="0"/>
                        </a:rPr>
                        <a:t>Ikke verfisert alle roller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606023231"/>
                  </a:ext>
                </a:extLst>
              </a:tr>
              <a:tr h="141205">
                <a:tc>
                  <a:txBody>
                    <a:bodyPr/>
                    <a:lstStyle/>
                    <a:p>
                      <a:pPr algn="l" fontAlgn="ctr"/>
                      <a:r>
                        <a:rPr lang="nb-NO" sz="900" b="0" i="0" u="none" strike="noStrike">
                          <a:solidFill>
                            <a:srgbClr val="000000"/>
                          </a:solidFill>
                          <a:effectLst/>
                          <a:latin typeface="Calibri" panose="020F0502020204030204" pitchFamily="34" charset="0"/>
                        </a:rPr>
                        <a:t>6</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BEVISST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SAP-data tatt inn og bygd i datavarehuset fra testmiljø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23.jun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b"/>
                      <a:r>
                        <a:rPr lang="nb-NO" sz="800" b="0" i="0" u="none" strike="noStrike">
                          <a:solidFill>
                            <a:srgbClr val="000000"/>
                          </a:solidFill>
                          <a:effectLst/>
                          <a:latin typeface="Verdana" panose="020B0604030504040204" pitchFamily="34" charset="0"/>
                        </a:rPr>
                        <a:t> </a:t>
                      </a:r>
                    </a:p>
                  </a:txBody>
                  <a:tcPr marL="5244" marR="5244" marT="5244" marB="0" anchor="b">
                    <a:lnL>
                      <a:noFill/>
                    </a:lnL>
                    <a:lnR>
                      <a:noFill/>
                    </a:lnR>
                    <a:lnT w="6350" cap="flat" cmpd="sng" algn="ctr">
                      <a:solidFill>
                        <a:srgbClr val="3DDBED"/>
                      </a:solidFill>
                      <a:prstDash val="solid"/>
                      <a:round/>
                      <a:headEnd type="none" w="med" len="med"/>
                      <a:tailEnd type="none" w="med" len="med"/>
                    </a:lnT>
                    <a:lnB w="6350" cap="flat" cmpd="sng" algn="ctr">
                      <a:solidFill>
                        <a:srgbClr val="3DDBED"/>
                      </a:solidFill>
                      <a:prstDash val="solid"/>
                      <a:round/>
                      <a:headEnd type="none" w="med" len="med"/>
                      <a:tailEnd type="none" w="med" len="med"/>
                    </a:lnB>
                    <a:solidFill>
                      <a:srgbClr val="FF7C80"/>
                    </a:solidFill>
                  </a:tcPr>
                </a:tc>
                <a:tc>
                  <a:txBody>
                    <a:bodyPr/>
                    <a:lstStyle/>
                    <a:p>
                      <a:pPr algn="l" fontAlgn="ctr"/>
                      <a:r>
                        <a:rPr lang="nb-NO" sz="900" b="0" i="0" u="none" strike="noStrike">
                          <a:solidFill>
                            <a:srgbClr val="000000"/>
                          </a:solidFill>
                          <a:effectLst/>
                          <a:latin typeface="Calibri" panose="020F0502020204030204" pitchFamily="34" charset="0"/>
                        </a:rPr>
                        <a:t>Forsinket pga kapasitet og tilgang til kompetanse og data</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2755847296"/>
                  </a:ext>
                </a:extLst>
              </a:tr>
              <a:tr h="141205">
                <a:tc>
                  <a:txBody>
                    <a:bodyPr/>
                    <a:lstStyle/>
                    <a:p>
                      <a:pPr algn="l" fontAlgn="ctr"/>
                      <a:r>
                        <a:rPr lang="nb-NO" sz="900" b="0" i="0" u="none" strike="noStrike">
                          <a:solidFill>
                            <a:srgbClr val="000000"/>
                          </a:solidFill>
                          <a:effectLst/>
                          <a:latin typeface="Calibri" panose="020F0502020204030204" pitchFamily="34" charset="0"/>
                        </a:rPr>
                        <a:t>7</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BEVISST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UNIT4-data tatt inn og bygd i datavarehuset fra testmiljø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23.jun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b"/>
                      <a:r>
                        <a:rPr lang="nb-NO" sz="800" b="0" i="0" u="none" strike="noStrike">
                          <a:solidFill>
                            <a:srgbClr val="000000"/>
                          </a:solidFill>
                          <a:effectLst/>
                          <a:latin typeface="Verdana" panose="020B0604030504040204" pitchFamily="34" charset="0"/>
                        </a:rPr>
                        <a:t> </a:t>
                      </a:r>
                    </a:p>
                  </a:txBody>
                  <a:tcPr marL="5244" marR="5244" marT="5244" marB="0" anchor="b">
                    <a:lnL>
                      <a:noFill/>
                    </a:lnL>
                    <a:lnR>
                      <a:noFill/>
                    </a:lnR>
                    <a:lnT w="6350" cap="flat" cmpd="sng" algn="ctr">
                      <a:solidFill>
                        <a:srgbClr val="3DDBED"/>
                      </a:solidFill>
                      <a:prstDash val="solid"/>
                      <a:round/>
                      <a:headEnd type="none" w="med" len="med"/>
                      <a:tailEnd type="none" w="med" len="med"/>
                    </a:lnT>
                    <a:lnB>
                      <a:noFill/>
                    </a:lnB>
                    <a:solidFill>
                      <a:srgbClr val="318420"/>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648288303"/>
                  </a:ext>
                </a:extLst>
              </a:tr>
              <a:tr h="141205">
                <a:tc>
                  <a:txBody>
                    <a:bodyPr/>
                    <a:lstStyle/>
                    <a:p>
                      <a:pPr algn="l" fontAlgn="ctr"/>
                      <a:r>
                        <a:rPr lang="nb-NO" sz="900" b="0" i="0" u="none" strike="noStrike">
                          <a:solidFill>
                            <a:srgbClr val="000000"/>
                          </a:solidFill>
                          <a:effectLst/>
                          <a:latin typeface="Calibri" panose="020F0502020204030204" pitchFamily="34" charset="0"/>
                        </a:rPr>
                        <a:t>8</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Kontrollport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PL/PK</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kvalitetsmål og krav til DFØ/løsning er gjennomført og godkjent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09.sep</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b"/>
                      <a:r>
                        <a:rPr lang="nb-NO" sz="800" b="0" i="0" u="none" strike="noStrike">
                          <a:solidFill>
                            <a:srgbClr val="000000"/>
                          </a:solidFill>
                          <a:effectLst/>
                          <a:latin typeface="Verdana" panose="020B0604030504040204" pitchFamily="34" charset="0"/>
                        </a:rPr>
                        <a:t> </a:t>
                      </a:r>
                    </a:p>
                  </a:txBody>
                  <a:tcPr marL="5244" marR="5244" marT="5244" marB="0" anchor="b">
                    <a:lnL>
                      <a:noFill/>
                    </a:lnL>
                    <a:lnR>
                      <a:noFill/>
                    </a:lnR>
                    <a:lnT>
                      <a:noFill/>
                    </a:lnT>
                    <a:lnB>
                      <a:noFill/>
                    </a:lnB>
                    <a:solidFill>
                      <a:srgbClr val="FFFF00"/>
                    </a:solidFill>
                  </a:tcPr>
                </a:tc>
                <a:tc>
                  <a:txBody>
                    <a:bodyPr/>
                    <a:lstStyle/>
                    <a:p>
                      <a:pPr algn="l" fontAlgn="ctr"/>
                      <a:r>
                        <a:rPr lang="nb-NO" sz="900" b="0" i="0" u="none" strike="noStrike">
                          <a:solidFill>
                            <a:srgbClr val="000000"/>
                          </a:solidFill>
                          <a:effectLst/>
                          <a:latin typeface="Calibri" panose="020F0502020204030204" pitchFamily="34" charset="0"/>
                        </a:rPr>
                        <a:t>Frist for gjennomgang er utsatt til 9 sep etter avtale</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4012816473"/>
                  </a:ext>
                </a:extLst>
              </a:tr>
              <a:tr h="282409">
                <a:tc>
                  <a:txBody>
                    <a:bodyPr/>
                    <a:lstStyle/>
                    <a:p>
                      <a:pPr algn="l" fontAlgn="ctr"/>
                      <a:r>
                        <a:rPr lang="nb-NO" sz="900" b="0" i="0" u="none" strike="noStrike">
                          <a:solidFill>
                            <a:srgbClr val="000000"/>
                          </a:solidFill>
                          <a:effectLst/>
                          <a:latin typeface="Calibri" panose="020F0502020204030204" pitchFamily="34" charset="0"/>
                        </a:rPr>
                        <a:t>9</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Historiske data</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P3 (DMI)</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Avklart metode, løsning og omfang av historiske HR-data  som skal tas vare på</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01.feb</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b"/>
                      <a:r>
                        <a:rPr lang="nb-NO" sz="800" b="0" i="0" u="none" strike="noStrike">
                          <a:solidFill>
                            <a:srgbClr val="000000"/>
                          </a:solidFill>
                          <a:effectLst/>
                          <a:latin typeface="Verdana" panose="020B0604030504040204" pitchFamily="34" charset="0"/>
                        </a:rPr>
                        <a:t> </a:t>
                      </a:r>
                    </a:p>
                  </a:txBody>
                  <a:tcPr marL="5244" marR="5244" marT="5244" marB="0" anchor="b">
                    <a:lnL>
                      <a:noFill/>
                    </a:lnL>
                    <a:lnR>
                      <a:noFill/>
                    </a:lnR>
                    <a:lnT>
                      <a:noFill/>
                    </a:lnT>
                    <a:lnB>
                      <a:noFill/>
                    </a:lnB>
                    <a:solidFill>
                      <a:srgbClr val="FFFF00"/>
                    </a:solidFill>
                  </a:tcPr>
                </a:tc>
                <a:tc>
                  <a:txBody>
                    <a:bodyPr/>
                    <a:lstStyle/>
                    <a:p>
                      <a:pPr algn="l" fontAlgn="ctr"/>
                      <a:r>
                        <a:rPr lang="nb-NO" sz="900" b="0" i="0" u="none" strike="noStrike">
                          <a:solidFill>
                            <a:srgbClr val="000000"/>
                          </a:solidFill>
                          <a:effectLst/>
                          <a:latin typeface="Calibri" panose="020F0502020204030204" pitchFamily="34" charset="0"/>
                        </a:rPr>
                        <a:t>Plan og gjennomføring utføres av HR-innføring. Plan utsatt pga kapasitet av brukere av data. PAGA videreføres ut 2023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309696425"/>
                  </a:ext>
                </a:extLst>
              </a:tr>
              <a:tr h="141205">
                <a:tc>
                  <a:txBody>
                    <a:bodyPr/>
                    <a:lstStyle/>
                    <a:p>
                      <a:pPr algn="l" fontAlgn="ctr"/>
                      <a:r>
                        <a:rPr lang="nb-NO" sz="900" b="0" i="0" u="none" strike="noStrike">
                          <a:solidFill>
                            <a:srgbClr val="000000"/>
                          </a:solidFill>
                          <a:effectLst/>
                          <a:latin typeface="Calibri" panose="020F0502020204030204" pitchFamily="34" charset="0"/>
                        </a:rPr>
                        <a:t>10</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Opplæring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P2</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helhetlig opplæringsplan er klar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29.aug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b"/>
                      <a:r>
                        <a:rPr lang="nb-NO" sz="800" b="0" i="0" u="none" strike="noStrike">
                          <a:solidFill>
                            <a:srgbClr val="000000"/>
                          </a:solidFill>
                          <a:effectLst/>
                          <a:latin typeface="Verdana" panose="020B0604030504040204" pitchFamily="34" charset="0"/>
                        </a:rPr>
                        <a:t> </a:t>
                      </a:r>
                    </a:p>
                  </a:txBody>
                  <a:tcPr marL="5244" marR="5244" marT="5244" marB="0" anchor="b">
                    <a:lnL>
                      <a:noFill/>
                    </a:lnL>
                    <a:lnR>
                      <a:noFill/>
                    </a:lnR>
                    <a:lnT>
                      <a:noFill/>
                    </a:lnT>
                    <a:lnB w="6350" cap="flat" cmpd="sng" algn="ctr">
                      <a:solidFill>
                        <a:srgbClr val="818486"/>
                      </a:solidFill>
                      <a:prstDash val="solid"/>
                      <a:round/>
                      <a:headEnd type="none" w="med" len="med"/>
                      <a:tailEnd type="none" w="med" len="med"/>
                    </a:lnB>
                    <a:solidFill>
                      <a:srgbClr val="318420"/>
                    </a:solidFill>
                  </a:tcPr>
                </a:tc>
                <a:tc>
                  <a:txBody>
                    <a:bodyPr/>
                    <a:lstStyle/>
                    <a:p>
                      <a:pPr algn="l" fontAlgn="ctr"/>
                      <a:r>
                        <a:rPr lang="nb-NO" sz="900" b="0" i="0" u="none" strike="noStrike">
                          <a:solidFill>
                            <a:srgbClr val="000000"/>
                          </a:solidFill>
                          <a:effectLst/>
                          <a:latin typeface="Calibri" panose="020F0502020204030204" pitchFamily="34" charset="0"/>
                        </a:rPr>
                        <a:t>Utarbeides i tett dialog med DFØ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3400897360"/>
                  </a:ext>
                </a:extLst>
              </a:tr>
              <a:tr h="266116">
                <a:tc>
                  <a:txBody>
                    <a:bodyPr/>
                    <a:lstStyle/>
                    <a:p>
                      <a:pPr algn="l" fontAlgn="ctr"/>
                      <a:r>
                        <a:rPr lang="nb-NO" sz="900" b="0" i="0" u="none" strike="noStrike">
                          <a:solidFill>
                            <a:srgbClr val="000000"/>
                          </a:solidFill>
                          <a:effectLst/>
                          <a:latin typeface="Calibri" panose="020F0502020204030204" pitchFamily="34" charset="0"/>
                        </a:rPr>
                        <a:t>11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Opplæring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introduksjon/kurs til nye produkter i BEVISST for å utforske bruk av ny økonomimodell er gjennomført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15.sep</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385388744"/>
                  </a:ext>
                </a:extLst>
              </a:tr>
              <a:tr h="141205">
                <a:tc>
                  <a:txBody>
                    <a:bodyPr/>
                    <a:lstStyle/>
                    <a:p>
                      <a:pPr algn="l" fontAlgn="ctr"/>
                      <a:r>
                        <a:rPr lang="nb-NO" sz="900" b="0" i="0" u="none" strike="noStrike">
                          <a:solidFill>
                            <a:srgbClr val="000000"/>
                          </a:solidFill>
                          <a:effectLst/>
                          <a:latin typeface="Calibri" panose="020F0502020204030204" pitchFamily="34" charset="0"/>
                        </a:rPr>
                        <a:t>12</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Testmiljø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dataflyt til andre NTNU er testet og verifisert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15.sep</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Denne aktiviteten vil pågå hele våren og sommeren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2704935903"/>
                  </a:ext>
                </a:extLst>
              </a:tr>
              <a:tr h="141205">
                <a:tc>
                  <a:txBody>
                    <a:bodyPr/>
                    <a:lstStyle/>
                    <a:p>
                      <a:pPr algn="l" fontAlgn="ctr"/>
                      <a:r>
                        <a:rPr lang="nb-NO" sz="900" b="0" i="0" u="none" strike="noStrike">
                          <a:solidFill>
                            <a:srgbClr val="000000"/>
                          </a:solidFill>
                          <a:effectLst/>
                          <a:latin typeface="Calibri" panose="020F0502020204030204" pitchFamily="34" charset="0"/>
                        </a:rPr>
                        <a:t>13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koststed- og SAP struktur er levert DFØ til innlesning i produksjonsmiljø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01.okt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783734043"/>
                  </a:ext>
                </a:extLst>
              </a:tr>
              <a:tr h="141205">
                <a:tc>
                  <a:txBody>
                    <a:bodyPr/>
                    <a:lstStyle/>
                    <a:p>
                      <a:pPr algn="l" fontAlgn="ctr"/>
                      <a:r>
                        <a:rPr lang="nb-NO" sz="900" b="0" i="0" u="none" strike="noStrike">
                          <a:solidFill>
                            <a:srgbClr val="000000"/>
                          </a:solidFill>
                          <a:effectLst/>
                          <a:latin typeface="Calibri" panose="020F0502020204030204" pitchFamily="34" charset="0"/>
                        </a:rPr>
                        <a:t>14</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Kontrollport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PL/PK</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dataflyt og integrasjoner andre BOTT prosjekter er sjekket ut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01.okt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4288773619"/>
                  </a:ext>
                </a:extLst>
              </a:tr>
              <a:tr h="141205">
                <a:tc>
                  <a:txBody>
                    <a:bodyPr/>
                    <a:lstStyle/>
                    <a:p>
                      <a:pPr algn="l" fontAlgn="ctr"/>
                      <a:r>
                        <a:rPr lang="nb-NO" sz="900" b="0" i="0" u="none" strike="noStrike">
                          <a:solidFill>
                            <a:srgbClr val="000000"/>
                          </a:solidFill>
                          <a:effectLst/>
                          <a:latin typeface="Calibri" panose="020F0502020204030204" pitchFamily="34" charset="0"/>
                        </a:rPr>
                        <a:t>15</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BEVISST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utforskning og justering av øk modell gjennomført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19.okt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480601697"/>
                  </a:ext>
                </a:extLst>
              </a:tr>
              <a:tr h="282409">
                <a:tc>
                  <a:txBody>
                    <a:bodyPr/>
                    <a:lstStyle/>
                    <a:p>
                      <a:pPr algn="l" fontAlgn="ctr"/>
                      <a:r>
                        <a:rPr lang="nb-NO" sz="900" b="0" i="0" u="none" strike="noStrike">
                          <a:solidFill>
                            <a:srgbClr val="000000"/>
                          </a:solidFill>
                          <a:effectLst/>
                          <a:latin typeface="Calibri" panose="020F0502020204030204" pitchFamily="34" charset="0"/>
                        </a:rPr>
                        <a:t>16</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BEVISST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SAP-data tatt inn og bygd i datavarehuset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31.jan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Avhegner av når DFØ kan levere tilfredsstillende SAP-data, estimert ila oktober. Utfordringer med å bygge om BEVISST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927092628"/>
                  </a:ext>
                </a:extLst>
              </a:tr>
              <a:tr h="141205">
                <a:tc>
                  <a:txBody>
                    <a:bodyPr/>
                    <a:lstStyle/>
                    <a:p>
                      <a:pPr algn="l" fontAlgn="ctr"/>
                      <a:r>
                        <a:rPr lang="nb-NO" sz="900" b="0" i="0" u="none" strike="noStrike">
                          <a:solidFill>
                            <a:srgbClr val="000000"/>
                          </a:solidFill>
                          <a:effectLst/>
                          <a:latin typeface="Calibri" panose="020F0502020204030204" pitchFamily="34" charset="0"/>
                        </a:rPr>
                        <a:t>17</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kunder og leverandører er klar for leveranse til DFØ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08.nov</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464733423"/>
                  </a:ext>
                </a:extLst>
              </a:tr>
              <a:tr h="141205">
                <a:tc>
                  <a:txBody>
                    <a:bodyPr/>
                    <a:lstStyle/>
                    <a:p>
                      <a:pPr algn="l" fontAlgn="ctr"/>
                      <a:r>
                        <a:rPr lang="nb-NO" sz="900" b="0" i="0" u="none" strike="noStrike">
                          <a:solidFill>
                            <a:srgbClr val="000000"/>
                          </a:solidFill>
                          <a:effectLst/>
                          <a:latin typeface="Calibri" panose="020F0502020204030204" pitchFamily="34" charset="0"/>
                        </a:rPr>
                        <a:t>18</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Integrasjoner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dataflyt til alle bakenforliggende målsystemer/konsumenter er testet og verifisert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15.nov</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4248610185"/>
                  </a:ext>
                </a:extLst>
              </a:tr>
              <a:tr h="141205">
                <a:tc>
                  <a:txBody>
                    <a:bodyPr/>
                    <a:lstStyle/>
                    <a:p>
                      <a:pPr algn="l" fontAlgn="ctr"/>
                      <a:r>
                        <a:rPr lang="nb-NO" sz="900" b="0" i="0" u="none" strike="noStrike">
                          <a:solidFill>
                            <a:srgbClr val="000000"/>
                          </a:solidFill>
                          <a:effectLst/>
                          <a:latin typeface="Calibri" panose="020F0502020204030204" pitchFamily="34" charset="0"/>
                        </a:rPr>
                        <a:t>19</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prosjekter er klar til innleggelse i prod miljø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17.nov</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3249751253"/>
                  </a:ext>
                </a:extLst>
              </a:tr>
              <a:tr h="141205">
                <a:tc>
                  <a:txBody>
                    <a:bodyPr/>
                    <a:lstStyle/>
                    <a:p>
                      <a:pPr algn="l" fontAlgn="ctr"/>
                      <a:r>
                        <a:rPr lang="nb-NO" sz="900" b="0" i="0" u="none" strike="noStrike">
                          <a:solidFill>
                            <a:srgbClr val="000000"/>
                          </a:solidFill>
                          <a:effectLst/>
                          <a:latin typeface="Calibri" panose="020F0502020204030204" pitchFamily="34" charset="0"/>
                        </a:rPr>
                        <a:t>20</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masseinnlesning lønn med delprosjekt klar DFØ</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09.des</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921881816"/>
                  </a:ext>
                </a:extLst>
              </a:tr>
              <a:tr h="141205">
                <a:tc>
                  <a:txBody>
                    <a:bodyPr/>
                    <a:lstStyle/>
                    <a:p>
                      <a:pPr algn="l" fontAlgn="ctr"/>
                      <a:r>
                        <a:rPr lang="nb-NO" sz="900" b="0" i="0" u="none" strike="noStrike">
                          <a:solidFill>
                            <a:srgbClr val="000000"/>
                          </a:solidFill>
                          <a:effectLst/>
                          <a:latin typeface="Calibri" panose="020F0502020204030204" pitchFamily="34" charset="0"/>
                        </a:rPr>
                        <a:t>21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Preaward data er klar for levering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01.mar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Tidspunkt blir sannsynligvis utsatt til 2023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2631178165"/>
                  </a:ext>
                </a:extLst>
              </a:tr>
              <a:tr h="141205">
                <a:tc>
                  <a:txBody>
                    <a:bodyPr/>
                    <a:lstStyle/>
                    <a:p>
                      <a:pPr algn="l" fontAlgn="ctr"/>
                      <a:r>
                        <a:rPr lang="nb-NO" sz="900" b="0" i="0" u="none" strike="noStrike">
                          <a:solidFill>
                            <a:srgbClr val="000000"/>
                          </a:solidFill>
                          <a:effectLst/>
                          <a:latin typeface="Calibri" panose="020F0502020204030204" pitchFamily="34" charset="0"/>
                        </a:rPr>
                        <a:t>22</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BEVISST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BEVISST plan er klargjort for budsjettering 2023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15.feb</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Dato ikke fastsatt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2168409273"/>
                  </a:ext>
                </a:extLst>
              </a:tr>
              <a:tr h="141205">
                <a:tc>
                  <a:txBody>
                    <a:bodyPr/>
                    <a:lstStyle/>
                    <a:p>
                      <a:pPr algn="l" fontAlgn="ctr"/>
                      <a:r>
                        <a:rPr lang="nb-NO" sz="900" b="0" i="0" u="none" strike="noStrike">
                          <a:solidFill>
                            <a:srgbClr val="000000"/>
                          </a:solidFill>
                          <a:effectLst/>
                          <a:latin typeface="Calibri" panose="020F0502020204030204" pitchFamily="34" charset="0"/>
                        </a:rPr>
                        <a:t>23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NTNU har godkjent konvertering i SAP</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24.nov</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3462829934"/>
                  </a:ext>
                </a:extLst>
              </a:tr>
              <a:tr h="141205">
                <a:tc>
                  <a:txBody>
                    <a:bodyPr/>
                    <a:lstStyle/>
                    <a:p>
                      <a:pPr algn="l" fontAlgn="ctr"/>
                      <a:r>
                        <a:rPr lang="nb-NO" sz="900" b="0" i="0" u="none" strike="noStrike">
                          <a:solidFill>
                            <a:srgbClr val="000000"/>
                          </a:solidFill>
                          <a:effectLst/>
                          <a:latin typeface="Calibri" panose="020F0502020204030204" pitchFamily="34" charset="0"/>
                        </a:rPr>
                        <a:t>24</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Opplæring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P2</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all opplæring er gjennomført i henhold til plan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01.mar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Dato ikke satt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815067919"/>
                  </a:ext>
                </a:extLst>
              </a:tr>
              <a:tr h="141205">
                <a:tc>
                  <a:txBody>
                    <a:bodyPr/>
                    <a:lstStyle/>
                    <a:p>
                      <a:pPr algn="l" fontAlgn="ctr"/>
                      <a:r>
                        <a:rPr lang="nb-NO" sz="900" b="0" i="0" u="none" strike="noStrike">
                          <a:solidFill>
                            <a:srgbClr val="000000"/>
                          </a:solidFill>
                          <a:effectLst/>
                          <a:latin typeface="Calibri" panose="020F0502020204030204" pitchFamily="34" charset="0"/>
                        </a:rPr>
                        <a:t>25</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Integrasjoner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P3</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alle integrasjoner er klar for produksjon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15.des</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2840096965"/>
                  </a:ext>
                </a:extLst>
              </a:tr>
              <a:tr h="141205">
                <a:tc>
                  <a:txBody>
                    <a:bodyPr/>
                    <a:lstStyle/>
                    <a:p>
                      <a:pPr algn="l" fontAlgn="ctr"/>
                      <a:r>
                        <a:rPr lang="nb-NO" sz="900" b="0" i="0" u="none" strike="noStrike">
                          <a:solidFill>
                            <a:srgbClr val="000000"/>
                          </a:solidFill>
                          <a:effectLst/>
                          <a:latin typeface="Calibri" panose="020F0502020204030204" pitchFamily="34" charset="0"/>
                        </a:rPr>
                        <a:t>26</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Produksjon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Alle</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Produksjon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01.jan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314827773"/>
                  </a:ext>
                </a:extLst>
              </a:tr>
              <a:tr h="141205">
                <a:tc>
                  <a:txBody>
                    <a:bodyPr/>
                    <a:lstStyle/>
                    <a:p>
                      <a:pPr algn="l" fontAlgn="ctr"/>
                      <a:r>
                        <a:rPr lang="nb-NO" sz="900" b="0" i="0" u="none" strike="noStrike">
                          <a:solidFill>
                            <a:srgbClr val="000000"/>
                          </a:solidFill>
                          <a:effectLst/>
                          <a:latin typeface="Calibri" panose="020F0502020204030204" pitchFamily="34" charset="0"/>
                        </a:rPr>
                        <a:t>27</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Produksjon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Alle</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Go-live aktiviteter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01.jan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567809327"/>
                  </a:ext>
                </a:extLst>
              </a:tr>
              <a:tr h="141205">
                <a:tc>
                  <a:txBody>
                    <a:bodyPr/>
                    <a:lstStyle/>
                    <a:p>
                      <a:pPr algn="l" fontAlgn="ctr"/>
                      <a:r>
                        <a:rPr lang="nb-NO" sz="900" b="0" i="0" u="none" strike="noStrike">
                          <a:solidFill>
                            <a:srgbClr val="000000"/>
                          </a:solidFill>
                          <a:effectLst/>
                          <a:latin typeface="Calibri" panose="020F0502020204030204" pitchFamily="34" charset="0"/>
                        </a:rPr>
                        <a:t>28</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lønnskjøring i produksjonsmiljø ferdig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12.jan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725752755"/>
                  </a:ext>
                </a:extLst>
              </a:tr>
              <a:tr h="141205">
                <a:tc>
                  <a:txBody>
                    <a:bodyPr/>
                    <a:lstStyle/>
                    <a:p>
                      <a:pPr algn="l" fontAlgn="ctr"/>
                      <a:r>
                        <a:rPr lang="nb-NO" sz="900" b="0" i="0" u="none" strike="noStrike">
                          <a:solidFill>
                            <a:srgbClr val="000000"/>
                          </a:solidFill>
                          <a:effectLst/>
                          <a:latin typeface="Calibri" panose="020F0502020204030204" pitchFamily="34" charset="0"/>
                        </a:rPr>
                        <a:t>29</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alle resterende data til SAP er levert (om noen)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24.feb</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Rapportere til SPK i feb</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3518142156"/>
                  </a:ext>
                </a:extLst>
              </a:tr>
              <a:tr h="141205">
                <a:tc>
                  <a:txBody>
                    <a:bodyPr/>
                    <a:lstStyle/>
                    <a:p>
                      <a:pPr algn="l" fontAlgn="ctr"/>
                      <a:r>
                        <a:rPr lang="nb-NO" sz="900" b="0" i="0" u="none" strike="noStrike">
                          <a:solidFill>
                            <a:srgbClr val="000000"/>
                          </a:solidFill>
                          <a:effectLst/>
                          <a:latin typeface="Calibri" panose="020F0502020204030204" pitchFamily="34" charset="0"/>
                        </a:rPr>
                        <a:t>30</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Konvertering</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alle resterende data til UNIT4 er levert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15.mar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Godkjenne første P-rapport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2949164427"/>
                  </a:ext>
                </a:extLst>
              </a:tr>
              <a:tr h="141205">
                <a:tc>
                  <a:txBody>
                    <a:bodyPr/>
                    <a:lstStyle/>
                    <a:p>
                      <a:pPr algn="l" fontAlgn="ctr"/>
                      <a:r>
                        <a:rPr lang="nb-NO" sz="900" b="0" i="0" u="none" strike="noStrike">
                          <a:solidFill>
                            <a:srgbClr val="000000"/>
                          </a:solidFill>
                          <a:effectLst/>
                          <a:latin typeface="Calibri" panose="020F0502020204030204" pitchFamily="34" charset="0"/>
                        </a:rPr>
                        <a:t>31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BEVISST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000000"/>
                          </a:solidFill>
                          <a:effectLst/>
                          <a:latin typeface="Calibri" panose="020F0502020204030204" pitchFamily="34" charset="0"/>
                        </a:rPr>
                        <a:t>P1</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000000"/>
                          </a:solidFill>
                          <a:effectLst/>
                          <a:latin typeface="Calibri" panose="020F0502020204030204" pitchFamily="34" charset="0"/>
                        </a:rPr>
                        <a:t>Når budsjett med ny økonomimodell er lagt i BEVISST Plan</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ctr" fontAlgn="ctr"/>
                      <a:r>
                        <a:rPr lang="nb-NO" sz="900" b="0" i="0" u="none" strike="noStrike">
                          <a:solidFill>
                            <a:srgbClr val="FF0000"/>
                          </a:solidFill>
                          <a:effectLst/>
                          <a:latin typeface="Calibri" panose="020F0502020204030204" pitchFamily="34" charset="0"/>
                        </a:rPr>
                        <a:t>15.mar</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FF0000"/>
                          </a:solidFill>
                          <a:effectLst/>
                          <a:latin typeface="Calibri" panose="020F0502020204030204" pitchFamily="34" charset="0"/>
                        </a:rPr>
                        <a:t> </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tc>
                  <a:txBody>
                    <a:bodyPr/>
                    <a:lstStyle/>
                    <a:p>
                      <a:pPr algn="l" fontAlgn="ctr"/>
                      <a:r>
                        <a:rPr lang="nb-NO" sz="900" b="0" i="0" u="none" strike="noStrike">
                          <a:solidFill>
                            <a:srgbClr val="FF0000"/>
                          </a:solidFill>
                          <a:effectLst/>
                          <a:latin typeface="Calibri" panose="020F0502020204030204" pitchFamily="34" charset="0"/>
                        </a:rPr>
                        <a:t>Dato ikke fastsatt</a:t>
                      </a:r>
                    </a:p>
                  </a:txBody>
                  <a:tcPr marL="5244" marR="5244" marT="5244" marB="0" anchor="ctr">
                    <a:lnL>
                      <a:noFill/>
                    </a:lnL>
                    <a:lnR>
                      <a:noFill/>
                    </a:lnR>
                    <a:lnT w="6350" cap="flat" cmpd="sng" algn="ctr">
                      <a:solidFill>
                        <a:srgbClr val="818486"/>
                      </a:solidFill>
                      <a:prstDash val="solid"/>
                      <a:round/>
                      <a:headEnd type="none" w="med" len="med"/>
                      <a:tailEnd type="none" w="med" len="med"/>
                    </a:lnT>
                    <a:lnB w="6350" cap="flat" cmpd="sng" algn="ctr">
                      <a:solidFill>
                        <a:srgbClr val="818486"/>
                      </a:solidFill>
                      <a:prstDash val="solid"/>
                      <a:round/>
                      <a:headEnd type="none" w="med" len="med"/>
                      <a:tailEnd type="none" w="med" len="med"/>
                    </a:lnB>
                    <a:solidFill>
                      <a:srgbClr val="FFFFFF"/>
                    </a:solidFill>
                  </a:tcPr>
                </a:tc>
                <a:extLst>
                  <a:ext uri="{0D108BD9-81ED-4DB2-BD59-A6C34878D82A}">
                    <a16:rowId xmlns:a16="http://schemas.microsoft.com/office/drawing/2014/main" val="1963312534"/>
                  </a:ext>
                </a:extLst>
              </a:tr>
            </a:tbl>
          </a:graphicData>
        </a:graphic>
      </p:graphicFrame>
    </p:spTree>
    <p:extLst>
      <p:ext uri="{BB962C8B-B14F-4D97-AF65-F5344CB8AC3E}">
        <p14:creationId xmlns:p14="http://schemas.microsoft.com/office/powerpoint/2010/main" val="365685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F42A5-B4EE-432A-A26F-B213A6FEA737}"/>
              </a:ext>
            </a:extLst>
          </p:cNvPr>
          <p:cNvGraphicFramePr>
            <a:graphicFrameLocks noChangeAspect="1"/>
          </p:cNvGraphicFramePr>
          <p:nvPr>
            <p:custDataLst>
              <p:tags r:id="rId1"/>
            </p:custDataLst>
            <p:extLst>
              <p:ext uri="{D42A27DB-BD31-4B8C-83A1-F6EECF244321}">
                <p14:modId xmlns:p14="http://schemas.microsoft.com/office/powerpoint/2010/main" val="97987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90F42A5-B4EE-432A-A26F-B213A6FEA7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57EEE0-B0F1-4AF0-A98C-A524358CF402}"/>
              </a:ext>
            </a:extLst>
          </p:cNvPr>
          <p:cNvSpPr>
            <a:spLocks noGrp="1"/>
          </p:cNvSpPr>
          <p:nvPr>
            <p:ph type="title"/>
          </p:nvPr>
        </p:nvSpPr>
        <p:spPr/>
        <p:txBody>
          <a:bodyPr vert="horz"/>
          <a:lstStyle/>
          <a:p>
            <a:r>
              <a:rPr lang="nb-NO" sz="4000"/>
              <a:t>Oppsummering fra systemgjennomgang</a:t>
            </a:r>
          </a:p>
        </p:txBody>
      </p:sp>
      <p:sp>
        <p:nvSpPr>
          <p:cNvPr id="4" name="Content Placeholder 3">
            <a:extLst>
              <a:ext uri="{FF2B5EF4-FFF2-40B4-BE49-F238E27FC236}">
                <a16:creationId xmlns:a16="http://schemas.microsoft.com/office/drawing/2014/main" id="{2CEFA83B-E15D-459B-A12A-A9319A445BDD}"/>
              </a:ext>
            </a:extLst>
          </p:cNvPr>
          <p:cNvSpPr>
            <a:spLocks noGrp="1"/>
          </p:cNvSpPr>
          <p:nvPr>
            <p:ph idx="1"/>
          </p:nvPr>
        </p:nvSpPr>
        <p:spPr/>
        <p:txBody>
          <a:bodyPr vert="horz" lIns="0" tIns="0" rIns="0" bIns="0" rtlCol="0" anchor="t">
            <a:normAutofit/>
          </a:bodyPr>
          <a:lstStyle/>
          <a:p>
            <a:r>
              <a:rPr lang="nb-NO" sz="2400"/>
              <a:t>Systemgjennomgang ble gjennomført 30 august for alle områder med unntak behov til betaling prosessen (BTB) som gjennomføres 9 september</a:t>
            </a:r>
          </a:p>
          <a:p>
            <a:pPr marL="456565" indent="-456565"/>
            <a:r>
              <a:rPr lang="nb-NO" sz="2400"/>
              <a:t>Fokus under gjennomgangen var </a:t>
            </a:r>
          </a:p>
          <a:p>
            <a:pPr marL="989951" lvl="1" indent="-456565"/>
            <a:r>
              <a:rPr lang="nb-NO" sz="1867"/>
              <a:t>status i utvikling</a:t>
            </a:r>
          </a:p>
          <a:p>
            <a:pPr marL="989951" lvl="1" indent="-456565"/>
            <a:r>
              <a:rPr lang="nb-NO" sz="1867"/>
              <a:t>spesielle områder som har skapt utfordringer for andre universitet</a:t>
            </a:r>
          </a:p>
          <a:p>
            <a:pPr marL="989951" lvl="1" indent="-456565"/>
            <a:r>
              <a:rPr lang="nb-NO" sz="1867"/>
              <a:t>tiltak som kan bøte på utfordringer og </a:t>
            </a:r>
          </a:p>
          <a:p>
            <a:pPr marL="989951" lvl="1" indent="-456565"/>
            <a:r>
              <a:rPr lang="nb-NO" sz="1867"/>
              <a:t>tips fra DFØ for at overgang skal gå best mulig</a:t>
            </a:r>
          </a:p>
          <a:p>
            <a:pPr marL="456565" indent="-456565"/>
            <a:r>
              <a:rPr lang="nb-NO" sz="2400"/>
              <a:t>Stor deltakelse fra NTNU med fra 10 til 20+ deltakere på ulike tema</a:t>
            </a:r>
          </a:p>
          <a:p>
            <a:pPr marL="456565" indent="-456565"/>
            <a:r>
              <a:rPr lang="nb-NO" sz="2400"/>
              <a:t>Generelt – DFØ mener</a:t>
            </a:r>
          </a:p>
          <a:p>
            <a:pPr marL="989951" lvl="1" indent="-456565"/>
            <a:r>
              <a:rPr lang="nb-NO" sz="1867"/>
              <a:t>Mange feil er rettet opp</a:t>
            </a:r>
          </a:p>
          <a:p>
            <a:pPr marL="989951" lvl="1" indent="-456565"/>
            <a:r>
              <a:rPr lang="nb-NO" sz="1867"/>
              <a:t>Løsningene fungerer bedre og er mer brukervennlige</a:t>
            </a:r>
          </a:p>
          <a:p>
            <a:pPr marL="989951" lvl="1" indent="-456565"/>
            <a:r>
              <a:rPr lang="nb-NO" sz="1867"/>
              <a:t>NTNU er godt forberedt – tror på en god oppgang</a:t>
            </a:r>
          </a:p>
          <a:p>
            <a:pPr marL="989951" lvl="1" indent="-456565"/>
            <a:endParaRPr lang="nb-NO" sz="1867"/>
          </a:p>
          <a:p>
            <a:pPr marL="456565" indent="-456565"/>
            <a:endParaRPr lang="nb-NO" sz="2400"/>
          </a:p>
        </p:txBody>
      </p:sp>
    </p:spTree>
    <p:extLst>
      <p:ext uri="{BB962C8B-B14F-4D97-AF65-F5344CB8AC3E}">
        <p14:creationId xmlns:p14="http://schemas.microsoft.com/office/powerpoint/2010/main" val="364495200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274689482285485","enableDocumentContentUpdater":true,"version":"1.1"}]]></TemplafySlideTemplateConfiguration>
</file>

<file path=customXml/item10.xml><?xml version="1.0" encoding="utf-8"?>
<TemplafySlideTemplateConfiguration><![CDATA[{"documentContentValidatorConfiguration":{"enableDocumentContentValidator":false,"documentContentValidatorVersion":0},"elementsMetadata":[],"slideId":"637274689481644961","enableDocumentContentUpdater":true,"version":"1.1"}]]></TemplafySlideTemplateConfiguration>
</file>

<file path=customXml/item11.xml><?xml version="1.0" encoding="utf-8"?>
<TemplafyFormConfiguration><![CDATA[{"formFields":[{"dataSource":"Audience","displayColumn":"audience","hideIfNoUserInteractionRequired":false,"distinct":true,"required":true,"autoSelectFirstOption":false,"type":"dropDown","name":"Audience","label":"External/internal","helpTexts":{"prefix":"","postfix":""},"spacing":{},"fullyQualifiedName":"Audience"}],"formDataEntries":[]}]]></Templafy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15.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16.xml><?xml version="1.0" encoding="utf-8"?>
<TemplafySlideTemplateConfiguration><![CDATA[{"documentContentValidatorConfiguration":{"enableDocumentContentValidator":false,"documentContentValidatorVersion":0},"elementsMetadata":[],"slideId":"637274689481801232","enableDocumentContentUpdater":true,"version":"1.1"}]]></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documentContentValidatorConfiguration":{"enableDocumentContentValidator":false,"documentContentValidatorVersion":0},"elementsMetadata":[],"slideId":"637274689482113909","enableDocumentContentUpdater":true,"version":"1.1"}]]></TemplafySlideTemplateConfiguration>
</file>

<file path=customXml/item2.xml><?xml version="1.0" encoding="utf-8"?>
<TemplafyTemplateConfiguration><![CDATA[{"elementsMetadata":[],"transformationConfigurations":[{"language":"{{UserProfile.DocumentLanguage.Iana}}","disableUpdates":false,"type":"proofingLanguage"}],"templateName":"Presentation screen (16-9)","templateDescription":"","enableDocumentContentUpdater":true,"version":"1.1"}]]></TemplafyTemplateConfiguration>
</file>

<file path=customXml/item20.xml><?xml version="1.0" encoding="utf-8"?>
<ct:contentTypeSchema xmlns:ct="http://schemas.microsoft.com/office/2006/metadata/contentType" xmlns:ma="http://schemas.microsoft.com/office/2006/metadata/properties/metaAttributes" ct:_="" ma:_="" ma:contentTypeName="Document" ma:contentTypeID="0x01010054E7B34652ADC749A2AB15E997B3C6EA" ma:contentTypeVersion="8" ma:contentTypeDescription="Create a new document." ma:contentTypeScope="" ma:versionID="dc80cfa376517e07bee57ae7cd31c794">
  <xsd:schema xmlns:xsd="http://www.w3.org/2001/XMLSchema" xmlns:xs="http://www.w3.org/2001/XMLSchema" xmlns:p="http://schemas.microsoft.com/office/2006/metadata/properties" xmlns:ns2="8f21d330-e887-4cc7-9942-696b08255880" xmlns:ns3="f4a8ecaf-ab75-4c18-86dd-1d5ebc4f4b49" targetNamespace="http://schemas.microsoft.com/office/2006/metadata/properties" ma:root="true" ma:fieldsID="6fa885c36135a83845f92c257960f7f2" ns2:_="" ns3:_="">
    <xsd:import namespace="8f21d330-e887-4cc7-9942-696b08255880"/>
    <xsd:import namespace="f4a8ecaf-ab75-4c18-86dd-1d5ebc4f4b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1d330-e887-4cc7-9942-696b082558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8ecaf-ab75-4c18-86dd-1d5ebc4f4b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1.xml><?xml version="1.0" encoding="utf-8"?>
<p:properties xmlns:p="http://schemas.microsoft.com/office/2006/metadata/properties" xmlns:xsi="http://www.w3.org/2001/XMLSchema-instance" xmlns:pc="http://schemas.microsoft.com/office/infopath/2007/PartnerControls">
  <documentManagement>
    <SharedWithUsers xmlns="8f21d330-e887-4cc7-9942-696b08255880">
      <UserInfo>
        <DisplayName/>
        <AccountId xsi:nil="true"/>
        <AccountType/>
      </UserInfo>
    </SharedWithUsers>
  </documentManagement>
</p:properties>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274689481644962","enableDocumentContentUpdater":true,"version":"1.1"}]]></TemplafySlideTemplateConfiguration>
</file>

<file path=customXml/item6.xml><?xml version="1.0" encoding="utf-8"?>
<TemplafySlideFormConfiguration><![CDATA[{"formFields":[],"formDataEntries":[]}]]></TemplafySlideFormConfiguration>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TemplafySlideFormConfiguration><![CDATA[{"formFields":[],"formDataEntries":[]}]]></TemplafySlideFormConfiguration>
</file>

<file path=customXml/item9.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Props1.xml><?xml version="1.0" encoding="utf-8"?>
<ds:datastoreItem xmlns:ds="http://schemas.openxmlformats.org/officeDocument/2006/customXml" ds:itemID="{D095A0A8-BBFC-46BD-B6C9-F9F771063A0C}">
  <ds:schemaRefs/>
</ds:datastoreItem>
</file>

<file path=customXml/itemProps10.xml><?xml version="1.0" encoding="utf-8"?>
<ds:datastoreItem xmlns:ds="http://schemas.openxmlformats.org/officeDocument/2006/customXml" ds:itemID="{01E8759C-33B8-4AFE-B1FD-690677E2D93B}">
  <ds:schemaRefs/>
</ds:datastoreItem>
</file>

<file path=customXml/itemProps11.xml><?xml version="1.0" encoding="utf-8"?>
<ds:datastoreItem xmlns:ds="http://schemas.openxmlformats.org/officeDocument/2006/customXml" ds:itemID="{EBD3D5FB-AEE0-46A7-8289-818A621CDF36}">
  <ds:schemaRefs/>
</ds:datastoreItem>
</file>

<file path=customXml/itemProps12.xml><?xml version="1.0" encoding="utf-8"?>
<ds:datastoreItem xmlns:ds="http://schemas.openxmlformats.org/officeDocument/2006/customXml" ds:itemID="{B25CBE9C-579C-4D62-9791-670FFEF0C740}">
  <ds:schemaRefs/>
</ds:datastoreItem>
</file>

<file path=customXml/itemProps13.xml><?xml version="1.0" encoding="utf-8"?>
<ds:datastoreItem xmlns:ds="http://schemas.openxmlformats.org/officeDocument/2006/customXml" ds:itemID="{74DD7968-5338-4A7C-9AB7-71E317FAD14A}">
  <ds:schemaRefs/>
</ds:datastoreItem>
</file>

<file path=customXml/itemProps14.xml><?xml version="1.0" encoding="utf-8"?>
<ds:datastoreItem xmlns:ds="http://schemas.openxmlformats.org/officeDocument/2006/customXml" ds:itemID="{6C87A078-5F40-4D7F-9BEF-6750FB94DC63}">
  <ds:schemaRefs/>
</ds:datastoreItem>
</file>

<file path=customXml/itemProps15.xml><?xml version="1.0" encoding="utf-8"?>
<ds:datastoreItem xmlns:ds="http://schemas.openxmlformats.org/officeDocument/2006/customXml" ds:itemID="{33A9D2B1-910A-4890-A149-E85A43544B5D}">
  <ds:schemaRefs/>
</ds:datastoreItem>
</file>

<file path=customXml/itemProps16.xml><?xml version="1.0" encoding="utf-8"?>
<ds:datastoreItem xmlns:ds="http://schemas.openxmlformats.org/officeDocument/2006/customXml" ds:itemID="{48FCFEE4-2E78-40CD-A932-180CFC151F96}">
  <ds:schemaRefs/>
</ds:datastoreItem>
</file>

<file path=customXml/itemProps17.xml><?xml version="1.0" encoding="utf-8"?>
<ds:datastoreItem xmlns:ds="http://schemas.openxmlformats.org/officeDocument/2006/customXml" ds:itemID="{98A6CD30-0308-49AC-9087-7CF9A48AE377}">
  <ds:schemaRefs/>
</ds:datastoreItem>
</file>

<file path=customXml/itemProps18.xml><?xml version="1.0" encoding="utf-8"?>
<ds:datastoreItem xmlns:ds="http://schemas.openxmlformats.org/officeDocument/2006/customXml" ds:itemID="{EE03465F-F7D7-4591-B744-AA3FB7C55319}">
  <ds:schemaRefs/>
</ds:datastoreItem>
</file>

<file path=customXml/itemProps19.xml><?xml version="1.0" encoding="utf-8"?>
<ds:datastoreItem xmlns:ds="http://schemas.openxmlformats.org/officeDocument/2006/customXml" ds:itemID="{8F10D2E3-BD5E-41A7-9B58-448C4704E426}">
  <ds:schemaRefs/>
</ds:datastoreItem>
</file>

<file path=customXml/itemProps2.xml><?xml version="1.0" encoding="utf-8"?>
<ds:datastoreItem xmlns:ds="http://schemas.openxmlformats.org/officeDocument/2006/customXml" ds:itemID="{D49E55AD-80F4-4EC9-8430-FD8E8D9201DC}">
  <ds:schemaRefs/>
</ds:datastoreItem>
</file>

<file path=customXml/itemProps20.xml><?xml version="1.0" encoding="utf-8"?>
<ds:datastoreItem xmlns:ds="http://schemas.openxmlformats.org/officeDocument/2006/customXml" ds:itemID="{6BEDB8C9-91A0-4E09-BB1E-66AD255F527E}">
  <ds:schemaRefs>
    <ds:schemaRef ds:uri="8f21d330-e887-4cc7-9942-696b08255880"/>
    <ds:schemaRef ds:uri="f4a8ecaf-ab75-4c18-86dd-1d5ebc4f4b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1.xml><?xml version="1.0" encoding="utf-8"?>
<ds:datastoreItem xmlns:ds="http://schemas.openxmlformats.org/officeDocument/2006/customXml" ds:itemID="{BA05E49B-70B5-4FEC-89D5-F69F52BE5B81}">
  <ds:schemaRefs>
    <ds:schemaRef ds:uri="8f21d330-e887-4cc7-9942-696b08255880"/>
    <ds:schemaRef ds:uri="f4a8ecaf-ab75-4c18-86dd-1d5ebc4f4b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206C3F-9075-4ED1-A9D7-768CD599C06F}">
  <ds:schemaRefs/>
</ds:datastoreItem>
</file>

<file path=customXml/itemProps4.xml><?xml version="1.0" encoding="utf-8"?>
<ds:datastoreItem xmlns:ds="http://schemas.openxmlformats.org/officeDocument/2006/customXml" ds:itemID="{B8637C36-4996-4BF0-9817-9AE4E45FB3C9}">
  <ds:schemaRefs/>
</ds:datastoreItem>
</file>

<file path=customXml/itemProps5.xml><?xml version="1.0" encoding="utf-8"?>
<ds:datastoreItem xmlns:ds="http://schemas.openxmlformats.org/officeDocument/2006/customXml" ds:itemID="{4212848C-530B-4852-8730-679B69C20DA2}">
  <ds:schemaRefs/>
</ds:datastoreItem>
</file>

<file path=customXml/itemProps6.xml><?xml version="1.0" encoding="utf-8"?>
<ds:datastoreItem xmlns:ds="http://schemas.openxmlformats.org/officeDocument/2006/customXml" ds:itemID="{A010FBFC-ED9D-4776-849D-81EABF9D112A}">
  <ds:schemaRefs/>
</ds:datastoreItem>
</file>

<file path=customXml/itemProps7.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8.xml><?xml version="1.0" encoding="utf-8"?>
<ds:datastoreItem xmlns:ds="http://schemas.openxmlformats.org/officeDocument/2006/customXml" ds:itemID="{73E560EA-D040-407D-89F2-11DBB1CFF549}">
  <ds:schemaRefs/>
</ds:datastoreItem>
</file>

<file path=customXml/itemProps9.xml><?xml version="1.0" encoding="utf-8"?>
<ds:datastoreItem xmlns:ds="http://schemas.openxmlformats.org/officeDocument/2006/customXml" ds:itemID="{70F4ED2E-503E-45E3-825C-9B04A23593E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5556</Words>
  <Application>Microsoft Office PowerPoint</Application>
  <PresentationFormat>Widescreen</PresentationFormat>
  <Paragraphs>1159</Paragraphs>
  <Slides>41</Slides>
  <Notes>30</Notes>
  <HiddenSlides>0</HiddenSlides>
  <MMClips>1</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2" baseType="lpstr">
      <vt:lpstr>Arial</vt:lpstr>
      <vt:lpstr>Arial,Sans-Serif</vt:lpstr>
      <vt:lpstr>Calibri</vt:lpstr>
      <vt:lpstr>inherit</vt:lpstr>
      <vt:lpstr>Segoe UI</vt:lpstr>
      <vt:lpstr>Verdana</vt:lpstr>
      <vt:lpstr>1_Office-tema</vt:lpstr>
      <vt:lpstr>2_Office-tema</vt:lpstr>
      <vt:lpstr>5_Office-tema</vt:lpstr>
      <vt:lpstr>3_Office-tema</vt:lpstr>
      <vt:lpstr>think-cell Slide</vt:lpstr>
      <vt:lpstr>Kickoff høst 2022</vt:lpstr>
      <vt:lpstr>Agenda</vt:lpstr>
      <vt:lpstr>Agenda</vt:lpstr>
      <vt:lpstr>Agenda</vt:lpstr>
      <vt:lpstr>Mål for møtet </vt:lpstr>
      <vt:lpstr>Agenda</vt:lpstr>
      <vt:lpstr>PowerPoint Presentation</vt:lpstr>
      <vt:lpstr>Milepeler</vt:lpstr>
      <vt:lpstr>Oppsummering fra systemgjennomgang</vt:lpstr>
      <vt:lpstr>Nyttige tips fra gjennomgang DFØ</vt:lpstr>
      <vt:lpstr>Agenda</vt:lpstr>
      <vt:lpstr>PowerPoint Presentation</vt:lpstr>
      <vt:lpstr>Eksempel opplæringsløp med DFØ systemkurs </vt:lpstr>
      <vt:lpstr>Prosessrådgiverens rolle i opplæring</vt:lpstr>
      <vt:lpstr>PowerPoint Presentation</vt:lpstr>
      <vt:lpstr>Omfattende plan</vt:lpstr>
      <vt:lpstr>Nettside</vt:lpstr>
      <vt:lpstr>Innspill eller spørsmål til opplæringsplan?</vt:lpstr>
      <vt:lpstr>Agenda</vt:lpstr>
      <vt:lpstr>Premiere «Hvorfor BOTT ØL?» </vt:lpstr>
      <vt:lpstr>Kommunikasjon høsten 2022</vt:lpstr>
      <vt:lpstr>Møteplan høst 2022</vt:lpstr>
      <vt:lpstr>Informasjon om BOTT ØL</vt:lpstr>
      <vt:lpstr>Agenda</vt:lpstr>
      <vt:lpstr>Vi har laget «brukere» som viser hvordan hverdagen blir for ansatte ved NTNU etter 01.01.23</vt:lpstr>
      <vt:lpstr>PowerPoint Presentation</vt:lpstr>
      <vt:lpstr>PowerPoint Presentation</vt:lpstr>
      <vt:lpstr>PowerPoint Presentation</vt:lpstr>
      <vt:lpstr>PowerPoint Presentation</vt:lpstr>
      <vt:lpstr>Agenda</vt:lpstr>
      <vt:lpstr>Hva er prosessboken</vt:lpstr>
      <vt:lpstr>PowerPoint Presentation</vt:lpstr>
      <vt:lpstr>Løpende ajourhold</vt:lpstr>
      <vt:lpstr>PowerPoint Presentation</vt:lpstr>
      <vt:lpstr>PowerPoint Presentation</vt:lpstr>
      <vt:lpstr>PowerPoint Presentation</vt:lpstr>
      <vt:lpstr>PowerPoint Presentation</vt:lpstr>
      <vt:lpstr>Oppfølging</vt:lpstr>
      <vt:lpstr>Agenda</vt:lpstr>
      <vt:lpstr>Innspill/spørsmål?</vt:lpstr>
      <vt:lpstr>Agenda</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 ØL Innføring</dc:title>
  <dc:creator>Prestegard, Tor Sivertsen</dc:creator>
  <cp:lastModifiedBy>Merete Aagesen</cp:lastModifiedBy>
  <cp:revision>2</cp:revision>
  <cp:lastPrinted>2014-06-25T02:16:22Z</cp:lastPrinted>
  <dcterms:created xsi:type="dcterms:W3CDTF">2021-02-05T11:28:59Z</dcterms:created>
  <dcterms:modified xsi:type="dcterms:W3CDTF">2022-09-05T21:00:27Z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0x01010054E7B34652ADC749A2AB15E997B3C6EA</vt:lpwstr>
  </property>
  <property fmtid="{D5CDD505-2E9C-101B-9397-08002B2CF9AE}" pid="3" name="TemplafyTimeStamp">
    <vt:lpwstr>2020-07-31T08:45:09.5009950Z</vt:lpwstr>
  </property>
  <property fmtid="{D5CDD505-2E9C-101B-9397-08002B2CF9AE}" pid="4" name="MSIP_Label_ea60d57e-af5b-4752-ac57-3e4f28ca11dc_SiteId">
    <vt:lpwstr>36da45f1-dd2c-4d1f-af13-5abe46b99921</vt:lpwstr>
  </property>
  <property fmtid="{D5CDD505-2E9C-101B-9397-08002B2CF9AE}" pid="5" name="MSIP_Label_ea60d57e-af5b-4752-ac57-3e4f28ca11dc_Method">
    <vt:lpwstr>Standard</vt:lpwstr>
  </property>
  <property fmtid="{D5CDD505-2E9C-101B-9397-08002B2CF9AE}" pid="6" name="MSIP_Label_ea60d57e-af5b-4752-ac57-3e4f28ca11dc_Enabled">
    <vt:lpwstr>true</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etDate">
    <vt:lpwstr>2022-05-02T12:15:50Z</vt:lpwstr>
  </property>
  <property fmtid="{D5CDD505-2E9C-101B-9397-08002B2CF9AE}" pid="9" name="MSIP_Label_ea60d57e-af5b-4752-ac57-3e4f28ca11dc_ContentBits">
    <vt:lpwstr>0</vt:lpwstr>
  </property>
  <property fmtid="{D5CDD505-2E9C-101B-9397-08002B2CF9AE}" pid="10" name="MSIP_Label_ea60d57e-af5b-4752-ac57-3e4f28ca11dc_ActionId">
    <vt:lpwstr>90ffa8a3-c158-4b4e-85f3-e5875a381f84</vt:lpwstr>
  </property>
  <property fmtid="{D5CDD505-2E9C-101B-9397-08002B2CF9AE}" pid="11" name="MediaServiceImageTags">
    <vt:lpwstr/>
  </property>
  <property fmtid="{D5CDD505-2E9C-101B-9397-08002B2CF9AE}" pid="12" name="Order">
    <vt:r8>785000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