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8" r:id="rId5"/>
    <p:sldId id="259" r:id="rId6"/>
    <p:sldId id="274" r:id="rId7"/>
    <p:sldId id="275" r:id="rId8"/>
    <p:sldId id="276" r:id="rId9"/>
    <p:sldId id="269" r:id="rId10"/>
    <p:sldId id="268" r:id="rId11"/>
    <p:sldId id="260" r:id="rId12"/>
    <p:sldId id="270" r:id="rId13"/>
    <p:sldId id="261" r:id="rId14"/>
    <p:sldId id="262" r:id="rId15"/>
    <p:sldId id="263" r:id="rId16"/>
    <p:sldId id="264" r:id="rId17"/>
    <p:sldId id="265" r:id="rId18"/>
    <p:sldId id="267" r:id="rId19"/>
    <p:sldId id="279" r:id="rId20"/>
    <p:sldId id="277" r:id="rId21"/>
    <p:sldId id="278" r:id="rId22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024"/>
    <a:srgbClr val="43B7B0"/>
    <a:srgbClr val="EBEBEB"/>
    <a:srgbClr val="E6E6E6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27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E4A57-0FE4-2D4C-A2A3-03B89BE22D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F375E-59A7-004D-9E35-DAEA249B1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EF38-7CD7-2348-A742-408507303B09}" type="datetimeFigureOut">
              <a:rPr lang="en-NO" smtClean="0"/>
              <a:t>02/29/2024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C3FBC-6EEC-3B42-B638-71AE5045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C080F-DA8E-524A-A944-C2CD96DB2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6532-9842-AB40-B4DB-5C382FE0FA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3667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07A-55DD-B847-8376-306FC873B9BF}" type="datetimeFigureOut">
              <a:rPr lang="en-NO" smtClean="0"/>
              <a:t>02/29/2024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B302-9660-F344-8E4C-44B4ECEB709A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30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tnu.n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8" y="-11575"/>
            <a:ext cx="11182703" cy="6901254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1753026" y="3427171"/>
            <a:ext cx="43395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363" y="3741824"/>
            <a:ext cx="4339542" cy="196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  <p:grpSp>
        <p:nvGrpSpPr>
          <p:cNvPr id="17" name="Group 16" descr="Bilde av Hovedbygningen fra Trondheim, Gneis-bygget i Gjøvik og Ankeret i Ålesund">
            <a:extLst>
              <a:ext uri="{FF2B5EF4-FFF2-40B4-BE49-F238E27FC236}">
                <a16:creationId xmlns:a16="http://schemas.microsoft.com/office/drawing/2014/main" id="{EFE48AA9-33DE-0049-923F-811972B1BB9E}"/>
              </a:ext>
            </a:extLst>
          </p:cNvPr>
          <p:cNvGrpSpPr/>
          <p:nvPr userDrawn="1"/>
        </p:nvGrpSpPr>
        <p:grpSpPr>
          <a:xfrm>
            <a:off x="6823650" y="0"/>
            <a:ext cx="4353265" cy="6975914"/>
            <a:chOff x="6850553" y="-11576"/>
            <a:chExt cx="4353265" cy="6975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5F9CF-9BFC-D849-9DC7-B8C7E2989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89CAC-BCCA-2740-B035-B66AEC2C0D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10452-FD0F-2446-ACB3-A546FA77C1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NTNU logo, kunnskap for en bedre verden">
            <a:extLst>
              <a:ext uri="{FF2B5EF4-FFF2-40B4-BE49-F238E27FC236}">
                <a16:creationId xmlns:a16="http://schemas.microsoft.com/office/drawing/2014/main" id="{8AEC5E4B-C24E-234D-8C52-2C6E356DD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98" y="1485259"/>
            <a:ext cx="5375802" cy="1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961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1" y="731154"/>
            <a:ext cx="11336616" cy="8331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443082"/>
            <a:ext cx="11336615" cy="486627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60761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>
            <a:off x="4581993" y="569725"/>
            <a:ext cx="828749" cy="5800153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134 w 936944"/>
              <a:gd name="connsiteY0" fmla="*/ 2829966 h 5708078"/>
              <a:gd name="connsiteX1" fmla="*/ 875174 w 936944"/>
              <a:gd name="connsiteY1" fmla="*/ 0 h 5708078"/>
              <a:gd name="connsiteX2" fmla="*/ 548626 w 936944"/>
              <a:gd name="connsiteY2" fmla="*/ 2829966 h 5708078"/>
              <a:gd name="connsiteX3" fmla="*/ 936944 w 936944"/>
              <a:gd name="connsiteY3" fmla="*/ 5708078 h 5708078"/>
              <a:gd name="connsiteX4" fmla="*/ 134 w 936944"/>
              <a:gd name="connsiteY4" fmla="*/ 2829966 h 5708078"/>
              <a:gd name="connsiteX0" fmla="*/ 133 w 936943"/>
              <a:gd name="connsiteY0" fmla="*/ 2829966 h 5708078"/>
              <a:gd name="connsiteX1" fmla="*/ 875173 w 936943"/>
              <a:gd name="connsiteY1" fmla="*/ 0 h 5708078"/>
              <a:gd name="connsiteX2" fmla="*/ 548625 w 936943"/>
              <a:gd name="connsiteY2" fmla="*/ 2829966 h 5708078"/>
              <a:gd name="connsiteX3" fmla="*/ 936943 w 936943"/>
              <a:gd name="connsiteY3" fmla="*/ 5708078 h 5708078"/>
              <a:gd name="connsiteX4" fmla="*/ 133 w 936943"/>
              <a:gd name="connsiteY4" fmla="*/ 2829966 h 570807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48531 w 936849"/>
              <a:gd name="connsiteY2" fmla="*/ 291251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34497 w 936849"/>
              <a:gd name="connsiteY2" fmla="*/ 286806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02889 w 915766"/>
              <a:gd name="connsiteY2" fmla="*/ 2858541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6" h="5800153">
                <a:moveTo>
                  <a:pt x="6" y="2912516"/>
                </a:moveTo>
                <a:cubicBezTo>
                  <a:pt x="-2103" y="1945824"/>
                  <a:pt x="612006" y="434715"/>
                  <a:pt x="903112" y="0"/>
                </a:cubicBezTo>
                <a:cubicBezTo>
                  <a:pt x="826515" y="351019"/>
                  <a:pt x="502889" y="1264864"/>
                  <a:pt x="502889" y="2858541"/>
                </a:cubicBezTo>
                <a:cubicBezTo>
                  <a:pt x="502889" y="4452218"/>
                  <a:pt x="761623" y="5250982"/>
                  <a:pt x="915766" y="5800153"/>
                </a:cubicBezTo>
                <a:cubicBezTo>
                  <a:pt x="602175" y="5297982"/>
                  <a:pt x="2115" y="3879208"/>
                  <a:pt x="6" y="29125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FC2BC-32E9-144F-A493-1C7DD9278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5" y="93421"/>
            <a:ext cx="5563625" cy="6629886"/>
          </a:xfrm>
          <a:custGeom>
            <a:avLst/>
            <a:gdLst>
              <a:gd name="connsiteX0" fmla="*/ 0 w 5554663"/>
              <a:gd name="connsiteY0" fmla="*/ 0 h 4162425"/>
              <a:gd name="connsiteX1" fmla="*/ 5554663 w 5554663"/>
              <a:gd name="connsiteY1" fmla="*/ 0 h 4162425"/>
              <a:gd name="connsiteX2" fmla="*/ 5554663 w 5554663"/>
              <a:gd name="connsiteY2" fmla="*/ 4162425 h 4162425"/>
              <a:gd name="connsiteX3" fmla="*/ 0 w 5554663"/>
              <a:gd name="connsiteY3" fmla="*/ 4162425 h 4162425"/>
              <a:gd name="connsiteX4" fmla="*/ 0 w 5554663"/>
              <a:gd name="connsiteY4" fmla="*/ 0 h 4162425"/>
              <a:gd name="connsiteX0" fmla="*/ 0 w 5554663"/>
              <a:gd name="connsiteY0" fmla="*/ 0 h 6135909"/>
              <a:gd name="connsiteX1" fmla="*/ 5554663 w 5554663"/>
              <a:gd name="connsiteY1" fmla="*/ 0 h 6135909"/>
              <a:gd name="connsiteX2" fmla="*/ 5554663 w 5554663"/>
              <a:gd name="connsiteY2" fmla="*/ 4162425 h 6135909"/>
              <a:gd name="connsiteX3" fmla="*/ 0 w 5554663"/>
              <a:gd name="connsiteY3" fmla="*/ 6135909 h 6135909"/>
              <a:gd name="connsiteX4" fmla="*/ 0 w 5554663"/>
              <a:gd name="connsiteY4" fmla="*/ 0 h 6135909"/>
              <a:gd name="connsiteX0" fmla="*/ 0 w 5560450"/>
              <a:gd name="connsiteY0" fmla="*/ 231493 h 6367402"/>
              <a:gd name="connsiteX1" fmla="*/ 5560450 w 5560450"/>
              <a:gd name="connsiteY1" fmla="*/ 0 h 6367402"/>
              <a:gd name="connsiteX2" fmla="*/ 5554663 w 5560450"/>
              <a:gd name="connsiteY2" fmla="*/ 4393918 h 6367402"/>
              <a:gd name="connsiteX3" fmla="*/ 0 w 5560450"/>
              <a:gd name="connsiteY3" fmla="*/ 6367402 h 6367402"/>
              <a:gd name="connsiteX4" fmla="*/ 0 w 5560450"/>
              <a:gd name="connsiteY4" fmla="*/ 231493 h 6367402"/>
              <a:gd name="connsiteX0" fmla="*/ 0 w 5560450"/>
              <a:gd name="connsiteY0" fmla="*/ 244108 h 6380017"/>
              <a:gd name="connsiteX1" fmla="*/ 5560450 w 5560450"/>
              <a:gd name="connsiteY1" fmla="*/ 12615 h 6380017"/>
              <a:gd name="connsiteX2" fmla="*/ 5554663 w 5560450"/>
              <a:gd name="connsiteY2" fmla="*/ 4406533 h 6380017"/>
              <a:gd name="connsiteX3" fmla="*/ 0 w 5560450"/>
              <a:gd name="connsiteY3" fmla="*/ 6380017 h 6380017"/>
              <a:gd name="connsiteX4" fmla="*/ 0 w 5560450"/>
              <a:gd name="connsiteY4" fmla="*/ 244108 h 6380017"/>
              <a:gd name="connsiteX0" fmla="*/ 0 w 5560450"/>
              <a:gd name="connsiteY0" fmla="*/ 252469 h 6388378"/>
              <a:gd name="connsiteX1" fmla="*/ 5560450 w 5560450"/>
              <a:gd name="connsiteY1" fmla="*/ 20976 h 6388378"/>
              <a:gd name="connsiteX2" fmla="*/ 5554663 w 5560450"/>
              <a:gd name="connsiteY2" fmla="*/ 4414894 h 6388378"/>
              <a:gd name="connsiteX3" fmla="*/ 0 w 5560450"/>
              <a:gd name="connsiteY3" fmla="*/ 6388378 h 6388378"/>
              <a:gd name="connsiteX4" fmla="*/ 0 w 5560450"/>
              <a:gd name="connsiteY4" fmla="*/ 252469 h 6388378"/>
              <a:gd name="connsiteX0" fmla="*/ 0 w 5563625"/>
              <a:gd name="connsiteY0" fmla="*/ 189244 h 6401353"/>
              <a:gd name="connsiteX1" fmla="*/ 5563625 w 5563625"/>
              <a:gd name="connsiteY1" fmla="*/ 33951 h 6401353"/>
              <a:gd name="connsiteX2" fmla="*/ 5557838 w 5563625"/>
              <a:gd name="connsiteY2" fmla="*/ 4427869 h 6401353"/>
              <a:gd name="connsiteX3" fmla="*/ 3175 w 5563625"/>
              <a:gd name="connsiteY3" fmla="*/ 6401353 h 6401353"/>
              <a:gd name="connsiteX4" fmla="*/ 0 w 5563625"/>
              <a:gd name="connsiteY4" fmla="*/ 189244 h 6401353"/>
              <a:gd name="connsiteX0" fmla="*/ 0 w 5563625"/>
              <a:gd name="connsiteY0" fmla="*/ 249661 h 6461770"/>
              <a:gd name="connsiteX1" fmla="*/ 5563625 w 5563625"/>
              <a:gd name="connsiteY1" fmla="*/ 21343 h 6461770"/>
              <a:gd name="connsiteX2" fmla="*/ 5557838 w 5563625"/>
              <a:gd name="connsiteY2" fmla="*/ 4488286 h 6461770"/>
              <a:gd name="connsiteX3" fmla="*/ 3175 w 5563625"/>
              <a:gd name="connsiteY3" fmla="*/ 6461770 h 6461770"/>
              <a:gd name="connsiteX4" fmla="*/ 0 w 5563625"/>
              <a:gd name="connsiteY4" fmla="*/ 249661 h 6461770"/>
              <a:gd name="connsiteX0" fmla="*/ 0 w 5563625"/>
              <a:gd name="connsiteY0" fmla="*/ 228318 h 6440427"/>
              <a:gd name="connsiteX1" fmla="*/ 5563625 w 5563625"/>
              <a:gd name="connsiteY1" fmla="*/ 0 h 6440427"/>
              <a:gd name="connsiteX2" fmla="*/ 5557838 w 5563625"/>
              <a:gd name="connsiteY2" fmla="*/ 4466943 h 6440427"/>
              <a:gd name="connsiteX3" fmla="*/ 3175 w 5563625"/>
              <a:gd name="connsiteY3" fmla="*/ 6440427 h 6440427"/>
              <a:gd name="connsiteX4" fmla="*/ 0 w 5563625"/>
              <a:gd name="connsiteY4" fmla="*/ 228318 h 6440427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1804 h 6443913"/>
              <a:gd name="connsiteX1" fmla="*/ 5563625 w 5563625"/>
              <a:gd name="connsiteY1" fmla="*/ 3486 h 6443913"/>
              <a:gd name="connsiteX2" fmla="*/ 5557838 w 5563625"/>
              <a:gd name="connsiteY2" fmla="*/ 4470429 h 6443913"/>
              <a:gd name="connsiteX3" fmla="*/ 3175 w 5563625"/>
              <a:gd name="connsiteY3" fmla="*/ 6443913 h 6443913"/>
              <a:gd name="connsiteX4" fmla="*/ 0 w 5563625"/>
              <a:gd name="connsiteY4" fmla="*/ 231804 h 6443913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5436 h 6511045"/>
              <a:gd name="connsiteX1" fmla="*/ 5563625 w 5563625"/>
              <a:gd name="connsiteY1" fmla="*/ 7118 h 6511045"/>
              <a:gd name="connsiteX2" fmla="*/ 5557838 w 5563625"/>
              <a:gd name="connsiteY2" fmla="*/ 4474061 h 6511045"/>
              <a:gd name="connsiteX3" fmla="*/ 3175 w 5563625"/>
              <a:gd name="connsiteY3" fmla="*/ 6511045 h 6511045"/>
              <a:gd name="connsiteX4" fmla="*/ 0 w 5563625"/>
              <a:gd name="connsiteY4" fmla="*/ 235436 h 6511045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625" h="6629886">
                <a:moveTo>
                  <a:pt x="0" y="235436"/>
                </a:moveTo>
                <a:cubicBezTo>
                  <a:pt x="1801879" y="36738"/>
                  <a:pt x="3376164" y="-22302"/>
                  <a:pt x="5563625" y="7118"/>
                </a:cubicBezTo>
                <a:cubicBezTo>
                  <a:pt x="4678334" y="2387094"/>
                  <a:pt x="4587523" y="4452277"/>
                  <a:pt x="5561013" y="6629886"/>
                </a:cubicBezTo>
                <a:cubicBezTo>
                  <a:pt x="3530600" y="6564872"/>
                  <a:pt x="1646238" y="6509384"/>
                  <a:pt x="3175" y="6511045"/>
                </a:cubicBezTo>
                <a:cubicBezTo>
                  <a:pt x="2117" y="4440342"/>
                  <a:pt x="1058" y="2306139"/>
                  <a:pt x="0" y="235436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   Trykk på ikonet</a:t>
            </a:r>
            <a:br>
              <a:rPr lang="nb-NO"/>
            </a:br>
            <a:r>
              <a:rPr lang="nb-NO"/>
              <a:t>   for å sette inn bilde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0638" y="2148369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0638" y="3038552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5699628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 flipH="1">
            <a:off x="6698304" y="477498"/>
            <a:ext cx="902838" cy="5919734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16867 w 998143"/>
              <a:gd name="connsiteY2" fmla="*/ 2734386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410 w 997845"/>
              <a:gd name="connsiteY0" fmla="*/ 2928238 h 5799034"/>
              <a:gd name="connsiteX1" fmla="*/ 886731 w 997845"/>
              <a:gd name="connsiteY1" fmla="*/ 0 h 5799034"/>
              <a:gd name="connsiteX2" fmla="*/ 516569 w 997845"/>
              <a:gd name="connsiteY2" fmla="*/ 2829483 h 5799034"/>
              <a:gd name="connsiteX3" fmla="*/ 997845 w 997845"/>
              <a:gd name="connsiteY3" fmla="*/ 5799034 h 5799034"/>
              <a:gd name="connsiteX4" fmla="*/ 410 w 997845"/>
              <a:gd name="connsiteY4" fmla="*/ 2928238 h 5799034"/>
              <a:gd name="connsiteX0" fmla="*/ 511 w 997946"/>
              <a:gd name="connsiteY0" fmla="*/ 2928238 h 5799034"/>
              <a:gd name="connsiteX1" fmla="*/ 874707 w 997946"/>
              <a:gd name="connsiteY1" fmla="*/ 0 h 5799034"/>
              <a:gd name="connsiteX2" fmla="*/ 516670 w 997946"/>
              <a:gd name="connsiteY2" fmla="*/ 2829483 h 5799034"/>
              <a:gd name="connsiteX3" fmla="*/ 997946 w 997946"/>
              <a:gd name="connsiteY3" fmla="*/ 5799034 h 5799034"/>
              <a:gd name="connsiteX4" fmla="*/ 511 w 997946"/>
              <a:gd name="connsiteY4" fmla="*/ 2928238 h 57990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634" h="5919734">
                <a:moveTo>
                  <a:pt x="199" y="3048938"/>
                </a:moveTo>
                <a:cubicBezTo>
                  <a:pt x="-12931" y="2062316"/>
                  <a:pt x="627746" y="434715"/>
                  <a:pt x="918852" y="0"/>
                </a:cubicBezTo>
                <a:cubicBezTo>
                  <a:pt x="849889" y="324806"/>
                  <a:pt x="516358" y="1356506"/>
                  <a:pt x="516358" y="2950183"/>
                </a:cubicBezTo>
                <a:cubicBezTo>
                  <a:pt x="516358" y="4543860"/>
                  <a:pt x="838159" y="5413006"/>
                  <a:pt x="997634" y="5919734"/>
                </a:cubicBezTo>
                <a:cubicBezTo>
                  <a:pt x="684043" y="5417563"/>
                  <a:pt x="13329" y="4035560"/>
                  <a:pt x="199" y="30489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1994946"/>
            <a:ext cx="5416241" cy="87637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885129"/>
            <a:ext cx="5416241" cy="2017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F7AC50-5F34-E246-B5AC-ECB2A589D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851" y="124588"/>
            <a:ext cx="5646674" cy="6631092"/>
          </a:xfrm>
          <a:custGeom>
            <a:avLst/>
            <a:gdLst>
              <a:gd name="connsiteX0" fmla="*/ 91440 w 5646674"/>
              <a:gd name="connsiteY0" fmla="*/ 0 h 6631092"/>
              <a:gd name="connsiteX1" fmla="*/ 4230624 w 5646674"/>
              <a:gd name="connsiteY1" fmla="*/ 81848 h 6631092"/>
              <a:gd name="connsiteX2" fmla="*/ 4230624 w 5646674"/>
              <a:gd name="connsiteY2" fmla="*/ 932104 h 6631092"/>
              <a:gd name="connsiteX3" fmla="*/ 4297548 w 5646674"/>
              <a:gd name="connsiteY3" fmla="*/ 999028 h 6631092"/>
              <a:gd name="connsiteX4" fmla="*/ 5079592 w 5646674"/>
              <a:gd name="connsiteY4" fmla="*/ 999028 h 6631092"/>
              <a:gd name="connsiteX5" fmla="*/ 5146516 w 5646674"/>
              <a:gd name="connsiteY5" fmla="*/ 932104 h 6631092"/>
              <a:gd name="connsiteX6" fmla="*/ 5146516 w 5646674"/>
              <a:gd name="connsiteY6" fmla="*/ 99959 h 6631092"/>
              <a:gd name="connsiteX7" fmla="*/ 5640578 w 5646674"/>
              <a:gd name="connsiteY7" fmla="*/ 109728 h 6631092"/>
              <a:gd name="connsiteX8" fmla="*/ 5646674 w 5646674"/>
              <a:gd name="connsiteY8" fmla="*/ 6407531 h 6631092"/>
              <a:gd name="connsiteX9" fmla="*/ 2930525 w 5646674"/>
              <a:gd name="connsiteY9" fmla="*/ 6611493 h 6631092"/>
              <a:gd name="connsiteX10" fmla="*/ 0 w 5646674"/>
              <a:gd name="connsiteY10" fmla="*/ 6620891 h 6631092"/>
              <a:gd name="connsiteX11" fmla="*/ 91440 w 5646674"/>
              <a:gd name="connsiteY11" fmla="*/ 0 h 6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6674" h="6631092">
                <a:moveTo>
                  <a:pt x="91440" y="0"/>
                </a:moveTo>
                <a:lnTo>
                  <a:pt x="4230624" y="81848"/>
                </a:lnTo>
                <a:lnTo>
                  <a:pt x="4230624" y="932104"/>
                </a:lnTo>
                <a:cubicBezTo>
                  <a:pt x="4230624" y="969065"/>
                  <a:pt x="4260587" y="999028"/>
                  <a:pt x="4297548" y="999028"/>
                </a:cubicBezTo>
                <a:lnTo>
                  <a:pt x="5079592" y="999028"/>
                </a:lnTo>
                <a:cubicBezTo>
                  <a:pt x="5116553" y="999028"/>
                  <a:pt x="5146516" y="969065"/>
                  <a:pt x="5146516" y="932104"/>
                </a:cubicBezTo>
                <a:lnTo>
                  <a:pt x="5146516" y="99959"/>
                </a:lnTo>
                <a:lnTo>
                  <a:pt x="5640578" y="109728"/>
                </a:lnTo>
                <a:lnTo>
                  <a:pt x="5646674" y="6407531"/>
                </a:lnTo>
                <a:cubicBezTo>
                  <a:pt x="4779899" y="6479582"/>
                  <a:pt x="4583684" y="6557730"/>
                  <a:pt x="2930525" y="6611493"/>
                </a:cubicBezTo>
                <a:cubicBezTo>
                  <a:pt x="1892723" y="6651202"/>
                  <a:pt x="976842" y="6617758"/>
                  <a:pt x="0" y="6620891"/>
                </a:cubicBezTo>
                <a:cubicBezTo>
                  <a:pt x="1048512" y="4176183"/>
                  <a:pt x="883920" y="2261828"/>
                  <a:pt x="91440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92690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F7113D-DE20-4946-8D6D-B9F333F05B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3" y="89536"/>
            <a:ext cx="12213430" cy="6668949"/>
          </a:xfrm>
          <a:custGeom>
            <a:avLst/>
            <a:gdLst>
              <a:gd name="connsiteX0" fmla="*/ 3846824 w 12206597"/>
              <a:gd name="connsiteY0" fmla="*/ 170 h 6647837"/>
              <a:gd name="connsiteX1" fmla="*/ 10334943 w 12206597"/>
              <a:gd name="connsiteY1" fmla="*/ 125535 h 6647837"/>
              <a:gd name="connsiteX2" fmla="*/ 10785474 w 12206597"/>
              <a:gd name="connsiteY2" fmla="*/ 131718 h 6647837"/>
              <a:gd name="connsiteX3" fmla="*/ 10785474 w 12206597"/>
              <a:gd name="connsiteY3" fmla="*/ 954097 h 6647837"/>
              <a:gd name="connsiteX4" fmla="*/ 10856104 w 12206597"/>
              <a:gd name="connsiteY4" fmla="*/ 1024727 h 6647837"/>
              <a:gd name="connsiteX5" fmla="*/ 11633911 w 12206597"/>
              <a:gd name="connsiteY5" fmla="*/ 1024727 h 6647837"/>
              <a:gd name="connsiteX6" fmla="*/ 11704541 w 12206597"/>
              <a:gd name="connsiteY6" fmla="*/ 954097 h 6647837"/>
              <a:gd name="connsiteX7" fmla="*/ 11704541 w 12206597"/>
              <a:gd name="connsiteY7" fmla="*/ 141117 h 6647837"/>
              <a:gd name="connsiteX8" fmla="*/ 12184919 w 12206597"/>
              <a:gd name="connsiteY8" fmla="*/ 144322 h 6647837"/>
              <a:gd name="connsiteX9" fmla="*/ 12200352 w 12206597"/>
              <a:gd name="connsiteY9" fmla="*/ 6417683 h 6647837"/>
              <a:gd name="connsiteX10" fmla="*/ 3175 w 12206597"/>
              <a:gd name="connsiteY10" fmla="*/ 6505576 h 6647837"/>
              <a:gd name="connsiteX11" fmla="*/ 0 w 12206597"/>
              <a:gd name="connsiteY11" fmla="*/ 229967 h 6647837"/>
              <a:gd name="connsiteX12" fmla="*/ 3846824 w 12206597"/>
              <a:gd name="connsiteY12" fmla="*/ 170 h 6647837"/>
              <a:gd name="connsiteX0" fmla="*/ 3846824 w 12207535"/>
              <a:gd name="connsiteY0" fmla="*/ 170 h 6647837"/>
              <a:gd name="connsiteX1" fmla="*/ 10334943 w 12207535"/>
              <a:gd name="connsiteY1" fmla="*/ 125535 h 6647837"/>
              <a:gd name="connsiteX2" fmla="*/ 10785474 w 12207535"/>
              <a:gd name="connsiteY2" fmla="*/ 131718 h 6647837"/>
              <a:gd name="connsiteX3" fmla="*/ 10785474 w 12207535"/>
              <a:gd name="connsiteY3" fmla="*/ 954097 h 6647837"/>
              <a:gd name="connsiteX4" fmla="*/ 10856104 w 12207535"/>
              <a:gd name="connsiteY4" fmla="*/ 1024727 h 6647837"/>
              <a:gd name="connsiteX5" fmla="*/ 11633911 w 12207535"/>
              <a:gd name="connsiteY5" fmla="*/ 1024727 h 6647837"/>
              <a:gd name="connsiteX6" fmla="*/ 11704541 w 12207535"/>
              <a:gd name="connsiteY6" fmla="*/ 954097 h 6647837"/>
              <a:gd name="connsiteX7" fmla="*/ 11704541 w 12207535"/>
              <a:gd name="connsiteY7" fmla="*/ 141117 h 6647837"/>
              <a:gd name="connsiteX8" fmla="*/ 12188094 w 12207535"/>
              <a:gd name="connsiteY8" fmla="*/ 147497 h 6647837"/>
              <a:gd name="connsiteX9" fmla="*/ 12200352 w 12207535"/>
              <a:gd name="connsiteY9" fmla="*/ 6417683 h 6647837"/>
              <a:gd name="connsiteX10" fmla="*/ 3175 w 12207535"/>
              <a:gd name="connsiteY10" fmla="*/ 6505576 h 6647837"/>
              <a:gd name="connsiteX11" fmla="*/ 0 w 12207535"/>
              <a:gd name="connsiteY11" fmla="*/ 229967 h 6647837"/>
              <a:gd name="connsiteX12" fmla="*/ 3846824 w 12207535"/>
              <a:gd name="connsiteY12" fmla="*/ 170 h 6647837"/>
              <a:gd name="connsiteX0" fmla="*/ 3846824 w 12213430"/>
              <a:gd name="connsiteY0" fmla="*/ 170 h 6647837"/>
              <a:gd name="connsiteX1" fmla="*/ 10334943 w 12213430"/>
              <a:gd name="connsiteY1" fmla="*/ 125535 h 6647837"/>
              <a:gd name="connsiteX2" fmla="*/ 10785474 w 12213430"/>
              <a:gd name="connsiteY2" fmla="*/ 131718 h 6647837"/>
              <a:gd name="connsiteX3" fmla="*/ 10785474 w 12213430"/>
              <a:gd name="connsiteY3" fmla="*/ 954097 h 6647837"/>
              <a:gd name="connsiteX4" fmla="*/ 10856104 w 12213430"/>
              <a:gd name="connsiteY4" fmla="*/ 1024727 h 6647837"/>
              <a:gd name="connsiteX5" fmla="*/ 11633911 w 12213430"/>
              <a:gd name="connsiteY5" fmla="*/ 1024727 h 6647837"/>
              <a:gd name="connsiteX6" fmla="*/ 11704541 w 12213430"/>
              <a:gd name="connsiteY6" fmla="*/ 954097 h 6647837"/>
              <a:gd name="connsiteX7" fmla="*/ 11704541 w 12213430"/>
              <a:gd name="connsiteY7" fmla="*/ 141117 h 6647837"/>
              <a:gd name="connsiteX8" fmla="*/ 12200794 w 12213430"/>
              <a:gd name="connsiteY8" fmla="*/ 141147 h 6647837"/>
              <a:gd name="connsiteX9" fmla="*/ 12200352 w 12213430"/>
              <a:gd name="connsiteY9" fmla="*/ 6417683 h 6647837"/>
              <a:gd name="connsiteX10" fmla="*/ 3175 w 12213430"/>
              <a:gd name="connsiteY10" fmla="*/ 6505576 h 6647837"/>
              <a:gd name="connsiteX11" fmla="*/ 0 w 12213430"/>
              <a:gd name="connsiteY11" fmla="*/ 229967 h 6647837"/>
              <a:gd name="connsiteX12" fmla="*/ 3846824 w 12213430"/>
              <a:gd name="connsiteY12" fmla="*/ 170 h 6647837"/>
              <a:gd name="connsiteX0" fmla="*/ 3846824 w 12213430"/>
              <a:gd name="connsiteY0" fmla="*/ 170 h 6656234"/>
              <a:gd name="connsiteX1" fmla="*/ 10334943 w 12213430"/>
              <a:gd name="connsiteY1" fmla="*/ 125535 h 6656234"/>
              <a:gd name="connsiteX2" fmla="*/ 10785474 w 12213430"/>
              <a:gd name="connsiteY2" fmla="*/ 131718 h 6656234"/>
              <a:gd name="connsiteX3" fmla="*/ 10785474 w 12213430"/>
              <a:gd name="connsiteY3" fmla="*/ 954097 h 6656234"/>
              <a:gd name="connsiteX4" fmla="*/ 10856104 w 12213430"/>
              <a:gd name="connsiteY4" fmla="*/ 1024727 h 6656234"/>
              <a:gd name="connsiteX5" fmla="*/ 11633911 w 12213430"/>
              <a:gd name="connsiteY5" fmla="*/ 1024727 h 6656234"/>
              <a:gd name="connsiteX6" fmla="*/ 11704541 w 12213430"/>
              <a:gd name="connsiteY6" fmla="*/ 954097 h 6656234"/>
              <a:gd name="connsiteX7" fmla="*/ 11704541 w 12213430"/>
              <a:gd name="connsiteY7" fmla="*/ 141117 h 6656234"/>
              <a:gd name="connsiteX8" fmla="*/ 12200794 w 12213430"/>
              <a:gd name="connsiteY8" fmla="*/ 141147 h 6656234"/>
              <a:gd name="connsiteX9" fmla="*/ 12200352 w 12213430"/>
              <a:gd name="connsiteY9" fmla="*/ 6417683 h 6656234"/>
              <a:gd name="connsiteX10" fmla="*/ 3175 w 12213430"/>
              <a:gd name="connsiteY10" fmla="*/ 6505576 h 6656234"/>
              <a:gd name="connsiteX11" fmla="*/ 0 w 12213430"/>
              <a:gd name="connsiteY11" fmla="*/ 229967 h 6656234"/>
              <a:gd name="connsiteX12" fmla="*/ 3846824 w 12213430"/>
              <a:gd name="connsiteY12" fmla="*/ 170 h 6656234"/>
              <a:gd name="connsiteX0" fmla="*/ 3846824 w 12213430"/>
              <a:gd name="connsiteY0" fmla="*/ 170 h 6657635"/>
              <a:gd name="connsiteX1" fmla="*/ 10334943 w 12213430"/>
              <a:gd name="connsiteY1" fmla="*/ 125535 h 6657635"/>
              <a:gd name="connsiteX2" fmla="*/ 10785474 w 12213430"/>
              <a:gd name="connsiteY2" fmla="*/ 131718 h 6657635"/>
              <a:gd name="connsiteX3" fmla="*/ 10785474 w 12213430"/>
              <a:gd name="connsiteY3" fmla="*/ 954097 h 6657635"/>
              <a:gd name="connsiteX4" fmla="*/ 10856104 w 12213430"/>
              <a:gd name="connsiteY4" fmla="*/ 1024727 h 6657635"/>
              <a:gd name="connsiteX5" fmla="*/ 11633911 w 12213430"/>
              <a:gd name="connsiteY5" fmla="*/ 1024727 h 6657635"/>
              <a:gd name="connsiteX6" fmla="*/ 11704541 w 12213430"/>
              <a:gd name="connsiteY6" fmla="*/ 954097 h 6657635"/>
              <a:gd name="connsiteX7" fmla="*/ 11704541 w 12213430"/>
              <a:gd name="connsiteY7" fmla="*/ 141117 h 6657635"/>
              <a:gd name="connsiteX8" fmla="*/ 12200794 w 12213430"/>
              <a:gd name="connsiteY8" fmla="*/ 141147 h 6657635"/>
              <a:gd name="connsiteX9" fmla="*/ 12200352 w 12213430"/>
              <a:gd name="connsiteY9" fmla="*/ 6417683 h 6657635"/>
              <a:gd name="connsiteX10" fmla="*/ 3175 w 12213430"/>
              <a:gd name="connsiteY10" fmla="*/ 6505576 h 6657635"/>
              <a:gd name="connsiteX11" fmla="*/ 0 w 12213430"/>
              <a:gd name="connsiteY11" fmla="*/ 229967 h 6657635"/>
              <a:gd name="connsiteX12" fmla="*/ 3846824 w 12213430"/>
              <a:gd name="connsiteY12" fmla="*/ 170 h 6657635"/>
              <a:gd name="connsiteX0" fmla="*/ 3846824 w 12213430"/>
              <a:gd name="connsiteY0" fmla="*/ 170 h 6659594"/>
              <a:gd name="connsiteX1" fmla="*/ 10334943 w 12213430"/>
              <a:gd name="connsiteY1" fmla="*/ 125535 h 6659594"/>
              <a:gd name="connsiteX2" fmla="*/ 10785474 w 12213430"/>
              <a:gd name="connsiteY2" fmla="*/ 131718 h 6659594"/>
              <a:gd name="connsiteX3" fmla="*/ 10785474 w 12213430"/>
              <a:gd name="connsiteY3" fmla="*/ 954097 h 6659594"/>
              <a:gd name="connsiteX4" fmla="*/ 10856104 w 12213430"/>
              <a:gd name="connsiteY4" fmla="*/ 1024727 h 6659594"/>
              <a:gd name="connsiteX5" fmla="*/ 11633911 w 12213430"/>
              <a:gd name="connsiteY5" fmla="*/ 1024727 h 6659594"/>
              <a:gd name="connsiteX6" fmla="*/ 11704541 w 12213430"/>
              <a:gd name="connsiteY6" fmla="*/ 954097 h 6659594"/>
              <a:gd name="connsiteX7" fmla="*/ 11704541 w 12213430"/>
              <a:gd name="connsiteY7" fmla="*/ 141117 h 6659594"/>
              <a:gd name="connsiteX8" fmla="*/ 12200794 w 12213430"/>
              <a:gd name="connsiteY8" fmla="*/ 141147 h 6659594"/>
              <a:gd name="connsiteX9" fmla="*/ 12200352 w 12213430"/>
              <a:gd name="connsiteY9" fmla="*/ 6417683 h 6659594"/>
              <a:gd name="connsiteX10" fmla="*/ 3175 w 12213430"/>
              <a:gd name="connsiteY10" fmla="*/ 6511926 h 6659594"/>
              <a:gd name="connsiteX11" fmla="*/ 0 w 12213430"/>
              <a:gd name="connsiteY11" fmla="*/ 229967 h 6659594"/>
              <a:gd name="connsiteX12" fmla="*/ 3846824 w 12213430"/>
              <a:gd name="connsiteY12" fmla="*/ 170 h 6659594"/>
              <a:gd name="connsiteX0" fmla="*/ 3846824 w 12213430"/>
              <a:gd name="connsiteY0" fmla="*/ 1364 h 6660788"/>
              <a:gd name="connsiteX1" fmla="*/ 10334943 w 12213430"/>
              <a:gd name="connsiteY1" fmla="*/ 126729 h 6660788"/>
              <a:gd name="connsiteX2" fmla="*/ 10785474 w 12213430"/>
              <a:gd name="connsiteY2" fmla="*/ 132912 h 6660788"/>
              <a:gd name="connsiteX3" fmla="*/ 10785474 w 12213430"/>
              <a:gd name="connsiteY3" fmla="*/ 955291 h 6660788"/>
              <a:gd name="connsiteX4" fmla="*/ 10856104 w 12213430"/>
              <a:gd name="connsiteY4" fmla="*/ 1025921 h 6660788"/>
              <a:gd name="connsiteX5" fmla="*/ 11633911 w 12213430"/>
              <a:gd name="connsiteY5" fmla="*/ 1025921 h 6660788"/>
              <a:gd name="connsiteX6" fmla="*/ 11704541 w 12213430"/>
              <a:gd name="connsiteY6" fmla="*/ 955291 h 6660788"/>
              <a:gd name="connsiteX7" fmla="*/ 11704541 w 12213430"/>
              <a:gd name="connsiteY7" fmla="*/ 142311 h 6660788"/>
              <a:gd name="connsiteX8" fmla="*/ 12200794 w 12213430"/>
              <a:gd name="connsiteY8" fmla="*/ 142341 h 6660788"/>
              <a:gd name="connsiteX9" fmla="*/ 12200352 w 12213430"/>
              <a:gd name="connsiteY9" fmla="*/ 6418877 h 6660788"/>
              <a:gd name="connsiteX10" fmla="*/ 3175 w 12213430"/>
              <a:gd name="connsiteY10" fmla="*/ 6513120 h 6660788"/>
              <a:gd name="connsiteX11" fmla="*/ 0 w 12213430"/>
              <a:gd name="connsiteY11" fmla="*/ 231161 h 6660788"/>
              <a:gd name="connsiteX12" fmla="*/ 3846824 w 12213430"/>
              <a:gd name="connsiteY12" fmla="*/ 1364 h 6660788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5864223 w 12213430"/>
              <a:gd name="connsiteY1" fmla="*/ 8888 h 6659424"/>
              <a:gd name="connsiteX2" fmla="*/ 10334943 w 12213430"/>
              <a:gd name="connsiteY2" fmla="*/ 125365 h 6659424"/>
              <a:gd name="connsiteX3" fmla="*/ 10785474 w 12213430"/>
              <a:gd name="connsiteY3" fmla="*/ 131548 h 6659424"/>
              <a:gd name="connsiteX4" fmla="*/ 10785474 w 12213430"/>
              <a:gd name="connsiteY4" fmla="*/ 953927 h 6659424"/>
              <a:gd name="connsiteX5" fmla="*/ 10856104 w 12213430"/>
              <a:gd name="connsiteY5" fmla="*/ 1024557 h 6659424"/>
              <a:gd name="connsiteX6" fmla="*/ 11633911 w 12213430"/>
              <a:gd name="connsiteY6" fmla="*/ 1024557 h 6659424"/>
              <a:gd name="connsiteX7" fmla="*/ 11704541 w 12213430"/>
              <a:gd name="connsiteY7" fmla="*/ 953927 h 6659424"/>
              <a:gd name="connsiteX8" fmla="*/ 11704541 w 12213430"/>
              <a:gd name="connsiteY8" fmla="*/ 140947 h 6659424"/>
              <a:gd name="connsiteX9" fmla="*/ 12200794 w 12213430"/>
              <a:gd name="connsiteY9" fmla="*/ 140977 h 6659424"/>
              <a:gd name="connsiteX10" fmla="*/ 12200352 w 12213430"/>
              <a:gd name="connsiteY10" fmla="*/ 6417513 h 6659424"/>
              <a:gd name="connsiteX11" fmla="*/ 3175 w 12213430"/>
              <a:gd name="connsiteY11" fmla="*/ 6511756 h 6659424"/>
              <a:gd name="connsiteX12" fmla="*/ 0 w 12213430"/>
              <a:gd name="connsiteY12" fmla="*/ 229797 h 6659424"/>
              <a:gd name="connsiteX13" fmla="*/ 3846824 w 12213430"/>
              <a:gd name="connsiteY13" fmla="*/ 0 h 6659424"/>
              <a:gd name="connsiteX0" fmla="*/ 4173849 w 12213430"/>
              <a:gd name="connsiteY0" fmla="*/ 0 h 6668949"/>
              <a:gd name="connsiteX1" fmla="*/ 5864223 w 12213430"/>
              <a:gd name="connsiteY1" fmla="*/ 18413 h 6668949"/>
              <a:gd name="connsiteX2" fmla="*/ 10334943 w 12213430"/>
              <a:gd name="connsiteY2" fmla="*/ 134890 h 6668949"/>
              <a:gd name="connsiteX3" fmla="*/ 10785474 w 12213430"/>
              <a:gd name="connsiteY3" fmla="*/ 141073 h 6668949"/>
              <a:gd name="connsiteX4" fmla="*/ 10785474 w 12213430"/>
              <a:gd name="connsiteY4" fmla="*/ 963452 h 6668949"/>
              <a:gd name="connsiteX5" fmla="*/ 10856104 w 12213430"/>
              <a:gd name="connsiteY5" fmla="*/ 1034082 h 6668949"/>
              <a:gd name="connsiteX6" fmla="*/ 11633911 w 12213430"/>
              <a:gd name="connsiteY6" fmla="*/ 1034082 h 6668949"/>
              <a:gd name="connsiteX7" fmla="*/ 11704541 w 12213430"/>
              <a:gd name="connsiteY7" fmla="*/ 963452 h 6668949"/>
              <a:gd name="connsiteX8" fmla="*/ 11704541 w 12213430"/>
              <a:gd name="connsiteY8" fmla="*/ 150472 h 6668949"/>
              <a:gd name="connsiteX9" fmla="*/ 12200794 w 12213430"/>
              <a:gd name="connsiteY9" fmla="*/ 150502 h 6668949"/>
              <a:gd name="connsiteX10" fmla="*/ 12200352 w 12213430"/>
              <a:gd name="connsiteY10" fmla="*/ 6427038 h 6668949"/>
              <a:gd name="connsiteX11" fmla="*/ 3175 w 12213430"/>
              <a:gd name="connsiteY11" fmla="*/ 6521281 h 6668949"/>
              <a:gd name="connsiteX12" fmla="*/ 0 w 12213430"/>
              <a:gd name="connsiteY12" fmla="*/ 239322 h 6668949"/>
              <a:gd name="connsiteX13" fmla="*/ 4173849 w 12213430"/>
              <a:gd name="connsiteY13" fmla="*/ 0 h 66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3430" h="6668949">
                <a:moveTo>
                  <a:pt x="4173849" y="0"/>
                </a:moveTo>
                <a:lnTo>
                  <a:pt x="5864223" y="18413"/>
                </a:lnTo>
                <a:lnTo>
                  <a:pt x="10334943" y="134890"/>
                </a:lnTo>
                <a:lnTo>
                  <a:pt x="10785474" y="141073"/>
                </a:lnTo>
                <a:lnTo>
                  <a:pt x="10785474" y="963452"/>
                </a:lnTo>
                <a:cubicBezTo>
                  <a:pt x="10785474" y="1002460"/>
                  <a:pt x="10817096" y="1034082"/>
                  <a:pt x="10856104" y="1034082"/>
                </a:cubicBezTo>
                <a:lnTo>
                  <a:pt x="11633911" y="1034082"/>
                </a:lnTo>
                <a:cubicBezTo>
                  <a:pt x="11672919" y="1034082"/>
                  <a:pt x="11704541" y="1002460"/>
                  <a:pt x="11704541" y="963452"/>
                </a:cubicBezTo>
                <a:lnTo>
                  <a:pt x="11704541" y="150472"/>
                </a:lnTo>
                <a:lnTo>
                  <a:pt x="12200794" y="150502"/>
                </a:lnTo>
                <a:cubicBezTo>
                  <a:pt x="12221951" y="2609991"/>
                  <a:pt x="12212824" y="4233526"/>
                  <a:pt x="12200352" y="6427038"/>
                </a:cubicBezTo>
                <a:cubicBezTo>
                  <a:pt x="8292381" y="6924937"/>
                  <a:pt x="3832847" y="6495765"/>
                  <a:pt x="3175" y="6521281"/>
                </a:cubicBezTo>
                <a:cubicBezTo>
                  <a:pt x="2117" y="4450578"/>
                  <a:pt x="1058" y="2310025"/>
                  <a:pt x="0" y="239322"/>
                </a:cubicBezTo>
                <a:cubicBezTo>
                  <a:pt x="1481354" y="69395"/>
                  <a:pt x="3313044" y="9793"/>
                  <a:pt x="4173849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br>
              <a:rPr lang="nb-NO"/>
            </a:br>
            <a:r>
              <a:rPr lang="nb-NO"/>
              <a:t>              Trykk på ikonet får å sette inn bilde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B4EA86-E703-DC40-81E1-563572BAE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6" y="1623379"/>
            <a:ext cx="10296525" cy="8763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B741-2AD2-8F4D-996C-F33E5B10A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76" y="3872435"/>
            <a:ext cx="8593137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err="1"/>
              <a:t>Mengde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bør</a:t>
            </a:r>
            <a:r>
              <a:rPr lang="en-GB"/>
              <a:t> </a:t>
            </a:r>
            <a:r>
              <a:rPr lang="en-GB" err="1"/>
              <a:t>begrenses</a:t>
            </a:r>
            <a:r>
              <a:rPr lang="en-GB"/>
              <a:t>. </a:t>
            </a:r>
            <a:r>
              <a:rPr lang="en-GB" err="1"/>
              <a:t>Brukt</a:t>
            </a:r>
            <a:r>
              <a:rPr lang="en-GB"/>
              <a:t> </a:t>
            </a:r>
            <a:r>
              <a:rPr lang="en-GB" err="1"/>
              <a:t>notatfeltet</a:t>
            </a:r>
            <a:r>
              <a:rPr lang="en-GB"/>
              <a:t> </a:t>
            </a:r>
            <a:r>
              <a:rPr lang="en-GB" err="1"/>
              <a:t>aktivt</a:t>
            </a:r>
            <a:r>
              <a:rPr lang="en-GB"/>
              <a:t>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 err="1"/>
              <a:t>mottaker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lytte</a:t>
            </a:r>
            <a:r>
              <a:rPr lang="en-GB"/>
              <a:t> </a:t>
            </a:r>
            <a:r>
              <a:rPr lang="en-GB" err="1"/>
              <a:t>istedenfor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lese.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også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lesbarheten</a:t>
            </a:r>
            <a:r>
              <a:rPr lang="en-GB"/>
              <a:t>, </a:t>
            </a:r>
            <a:r>
              <a:rPr lang="en-GB" err="1"/>
              <a:t>bruk</a:t>
            </a:r>
            <a:r>
              <a:rPr lang="en-GB"/>
              <a:t> </a:t>
            </a:r>
            <a:r>
              <a:rPr lang="en-GB" err="1"/>
              <a:t>helst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mindre</a:t>
            </a:r>
            <a:r>
              <a:rPr lang="en-GB"/>
              <a:t> </a:t>
            </a:r>
            <a:r>
              <a:rPr lang="en-GB" err="1"/>
              <a:t>skriftstørrelse</a:t>
            </a:r>
            <a:r>
              <a:rPr lang="en-GB"/>
              <a:t> </a:t>
            </a:r>
            <a:r>
              <a:rPr lang="en-GB" err="1"/>
              <a:t>enn</a:t>
            </a:r>
            <a:r>
              <a:rPr lang="en-GB"/>
              <a:t> 20. Husk at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påvirker</a:t>
            </a:r>
            <a:r>
              <a:rPr lang="en-GB"/>
              <a:t> </a:t>
            </a:r>
            <a:r>
              <a:rPr lang="en-GB" err="1"/>
              <a:t>kontrast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lesbarhet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plasseres</a:t>
            </a:r>
            <a:r>
              <a:rPr lang="en-GB"/>
              <a:t> der det er </a:t>
            </a:r>
            <a:r>
              <a:rPr lang="en-GB" err="1"/>
              <a:t>hensiktsmessig</a:t>
            </a:r>
            <a:r>
              <a:rPr lang="en-GB"/>
              <a:t>. </a:t>
            </a: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1556641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665E623C-94E5-8945-9866-E6D264106E59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3173" y="89536"/>
            <a:ext cx="12213430" cy="6668949"/>
          </a:xfrm>
          <a:custGeom>
            <a:avLst/>
            <a:gdLst>
              <a:gd name="connsiteX0" fmla="*/ 4173849 w 12213430"/>
              <a:gd name="connsiteY0" fmla="*/ 0 h 6668949"/>
              <a:gd name="connsiteX1" fmla="*/ 5864223 w 12213430"/>
              <a:gd name="connsiteY1" fmla="*/ 18413 h 6668949"/>
              <a:gd name="connsiteX2" fmla="*/ 10334943 w 12213430"/>
              <a:gd name="connsiteY2" fmla="*/ 134890 h 6668949"/>
              <a:gd name="connsiteX3" fmla="*/ 10785474 w 12213430"/>
              <a:gd name="connsiteY3" fmla="*/ 141073 h 6668949"/>
              <a:gd name="connsiteX4" fmla="*/ 10785474 w 12213430"/>
              <a:gd name="connsiteY4" fmla="*/ 963452 h 6668949"/>
              <a:gd name="connsiteX5" fmla="*/ 10856104 w 12213430"/>
              <a:gd name="connsiteY5" fmla="*/ 1034082 h 6668949"/>
              <a:gd name="connsiteX6" fmla="*/ 11633911 w 12213430"/>
              <a:gd name="connsiteY6" fmla="*/ 1034082 h 6668949"/>
              <a:gd name="connsiteX7" fmla="*/ 11704541 w 12213430"/>
              <a:gd name="connsiteY7" fmla="*/ 963452 h 6668949"/>
              <a:gd name="connsiteX8" fmla="*/ 11704541 w 12213430"/>
              <a:gd name="connsiteY8" fmla="*/ 150472 h 6668949"/>
              <a:gd name="connsiteX9" fmla="*/ 12200794 w 12213430"/>
              <a:gd name="connsiteY9" fmla="*/ 150502 h 6668949"/>
              <a:gd name="connsiteX10" fmla="*/ 12200352 w 12213430"/>
              <a:gd name="connsiteY10" fmla="*/ 6427038 h 6668949"/>
              <a:gd name="connsiteX11" fmla="*/ 3175 w 12213430"/>
              <a:gd name="connsiteY11" fmla="*/ 6521281 h 6668949"/>
              <a:gd name="connsiteX12" fmla="*/ 0 w 12213430"/>
              <a:gd name="connsiteY12" fmla="*/ 239322 h 6668949"/>
              <a:gd name="connsiteX13" fmla="*/ 4173849 w 12213430"/>
              <a:gd name="connsiteY13" fmla="*/ 0 h 66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3430" h="6668949">
                <a:moveTo>
                  <a:pt x="4173849" y="0"/>
                </a:moveTo>
                <a:lnTo>
                  <a:pt x="5864223" y="18413"/>
                </a:lnTo>
                <a:lnTo>
                  <a:pt x="10334943" y="134890"/>
                </a:lnTo>
                <a:lnTo>
                  <a:pt x="10785474" y="141073"/>
                </a:lnTo>
                <a:lnTo>
                  <a:pt x="10785474" y="963452"/>
                </a:lnTo>
                <a:cubicBezTo>
                  <a:pt x="10785474" y="1002460"/>
                  <a:pt x="10817096" y="1034082"/>
                  <a:pt x="10856104" y="1034082"/>
                </a:cubicBezTo>
                <a:lnTo>
                  <a:pt x="11633911" y="1034082"/>
                </a:lnTo>
                <a:cubicBezTo>
                  <a:pt x="11672919" y="1034082"/>
                  <a:pt x="11704541" y="1002460"/>
                  <a:pt x="11704541" y="963452"/>
                </a:cubicBezTo>
                <a:lnTo>
                  <a:pt x="11704541" y="150472"/>
                </a:lnTo>
                <a:lnTo>
                  <a:pt x="12200794" y="150502"/>
                </a:lnTo>
                <a:cubicBezTo>
                  <a:pt x="12221951" y="2609991"/>
                  <a:pt x="12212824" y="4233526"/>
                  <a:pt x="12200352" y="6427038"/>
                </a:cubicBezTo>
                <a:cubicBezTo>
                  <a:pt x="8292381" y="6924937"/>
                  <a:pt x="3832847" y="6495765"/>
                  <a:pt x="3175" y="6521281"/>
                </a:cubicBezTo>
                <a:cubicBezTo>
                  <a:pt x="2117" y="4450578"/>
                  <a:pt x="1058" y="2310025"/>
                  <a:pt x="0" y="239322"/>
                </a:cubicBezTo>
                <a:cubicBezTo>
                  <a:pt x="1481354" y="69395"/>
                  <a:pt x="3313044" y="9793"/>
                  <a:pt x="4173849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		</a:t>
            </a:r>
          </a:p>
          <a:p>
            <a:endParaRPr lang="nb-NO"/>
          </a:p>
          <a:p>
            <a:r>
              <a:rPr lang="nb-NO"/>
              <a:t>		</a:t>
            </a:r>
          </a:p>
          <a:p>
            <a:endParaRPr lang="nb-NO"/>
          </a:p>
          <a:p>
            <a:r>
              <a:rPr lang="nb-NO"/>
              <a:t>					Trykk på ikonet får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253994021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76C7B2-1516-3E4F-A044-785CAEBB6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6762" y="206093"/>
            <a:ext cx="4008947" cy="6557775"/>
          </a:xfrm>
          <a:custGeom>
            <a:avLst/>
            <a:gdLst>
              <a:gd name="connsiteX0" fmla="*/ 1671904 w 4008947"/>
              <a:gd name="connsiteY0" fmla="*/ 0 h 6557775"/>
              <a:gd name="connsiteX1" fmla="*/ 3194878 w 4008947"/>
              <a:gd name="connsiteY1" fmla="*/ 36537 h 6557775"/>
              <a:gd name="connsiteX2" fmla="*/ 3342363 w 4008947"/>
              <a:gd name="connsiteY2" fmla="*/ 37168 h 6557775"/>
              <a:gd name="connsiteX3" fmla="*/ 3348713 w 4008947"/>
              <a:gd name="connsiteY3" fmla="*/ 850063 h 6557775"/>
              <a:gd name="connsiteX4" fmla="*/ 3416173 w 4008947"/>
              <a:gd name="connsiteY4" fmla="*/ 917523 h 6557775"/>
              <a:gd name="connsiteX5" fmla="*/ 4008947 w 4008947"/>
              <a:gd name="connsiteY5" fmla="*/ 917523 h 6557775"/>
              <a:gd name="connsiteX6" fmla="*/ 3700290 w 4008947"/>
              <a:gd name="connsiteY6" fmla="*/ 2138772 h 6557775"/>
              <a:gd name="connsiteX7" fmla="*/ 3696964 w 4008947"/>
              <a:gd name="connsiteY7" fmla="*/ 2138772 h 6557775"/>
              <a:gd name="connsiteX8" fmla="*/ 3142479 w 4008947"/>
              <a:gd name="connsiteY8" fmla="*/ 4349958 h 6557775"/>
              <a:gd name="connsiteX9" fmla="*/ 3143397 w 4008947"/>
              <a:gd name="connsiteY9" fmla="*/ 4349958 h 6557775"/>
              <a:gd name="connsiteX10" fmla="*/ 2610068 w 4008947"/>
              <a:gd name="connsiteY10" fmla="*/ 6495080 h 6557775"/>
              <a:gd name="connsiteX11" fmla="*/ 0 w 4008947"/>
              <a:gd name="connsiteY11" fmla="*/ 6549055 h 6557775"/>
              <a:gd name="connsiteX12" fmla="*/ 562632 w 4008947"/>
              <a:gd name="connsiteY12" fmla="*/ 4349958 h 6557775"/>
              <a:gd name="connsiteX13" fmla="*/ 560986 w 4008947"/>
              <a:gd name="connsiteY13" fmla="*/ 4349958 h 6557775"/>
              <a:gd name="connsiteX14" fmla="*/ 1117268 w 4008947"/>
              <a:gd name="connsiteY14" fmla="*/ 2134509 h 6557775"/>
              <a:gd name="connsiteX15" fmla="*/ 1119891 w 4008947"/>
              <a:gd name="connsiteY15" fmla="*/ 2134509 h 6557775"/>
              <a:gd name="connsiteX16" fmla="*/ 1257371 w 4008947"/>
              <a:gd name="connsiteY16" fmla="*/ 1598721 h 6557775"/>
              <a:gd name="connsiteX17" fmla="*/ 1671904 w 4008947"/>
              <a:gd name="connsiteY17" fmla="*/ 0 h 65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8947" h="6557775">
                <a:moveTo>
                  <a:pt x="1671904" y="0"/>
                </a:moveTo>
                <a:lnTo>
                  <a:pt x="3194878" y="36537"/>
                </a:lnTo>
                <a:lnTo>
                  <a:pt x="3342363" y="37168"/>
                </a:lnTo>
                <a:cubicBezTo>
                  <a:pt x="3343421" y="304958"/>
                  <a:pt x="3347655" y="582273"/>
                  <a:pt x="3348713" y="850063"/>
                </a:cubicBezTo>
                <a:cubicBezTo>
                  <a:pt x="3348713" y="887320"/>
                  <a:pt x="3378916" y="917523"/>
                  <a:pt x="3416173" y="917523"/>
                </a:cubicBezTo>
                <a:lnTo>
                  <a:pt x="4008947" y="917523"/>
                </a:lnTo>
                <a:lnTo>
                  <a:pt x="3700290" y="2138772"/>
                </a:lnTo>
                <a:lnTo>
                  <a:pt x="3696964" y="2138772"/>
                </a:lnTo>
                <a:lnTo>
                  <a:pt x="3142479" y="4349958"/>
                </a:lnTo>
                <a:lnTo>
                  <a:pt x="3143397" y="4349958"/>
                </a:lnTo>
                <a:lnTo>
                  <a:pt x="2610068" y="6495080"/>
                </a:lnTo>
                <a:cubicBezTo>
                  <a:pt x="1682895" y="6517305"/>
                  <a:pt x="1060523" y="6580805"/>
                  <a:pt x="0" y="6549055"/>
                </a:cubicBezTo>
                <a:lnTo>
                  <a:pt x="562632" y="4349958"/>
                </a:lnTo>
                <a:lnTo>
                  <a:pt x="560986" y="4349958"/>
                </a:lnTo>
                <a:lnTo>
                  <a:pt x="1117268" y="2134509"/>
                </a:lnTo>
                <a:lnTo>
                  <a:pt x="1119891" y="2134509"/>
                </a:lnTo>
                <a:lnTo>
                  <a:pt x="1257371" y="1598721"/>
                </a:lnTo>
                <a:cubicBezTo>
                  <a:pt x="1395549" y="1065814"/>
                  <a:pt x="1532834" y="548981"/>
                  <a:pt x="1671904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		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		Trykk på ikonet</a:t>
            </a:r>
            <a:br>
              <a:rPr lang="nb-NO"/>
            </a:br>
            <a:r>
              <a:rPr lang="nb-NO"/>
              <a:t>		får å sette inn bilde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1906676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413EE75-C434-F048-A403-D8E34533E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796859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9355780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9266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7" y="-11575"/>
            <a:ext cx="11145170" cy="6908972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>
            <a:cxnSpLocks/>
          </p:cNvCxnSpPr>
          <p:nvPr userDrawn="1"/>
        </p:nvCxnSpPr>
        <p:spPr>
          <a:xfrm>
            <a:off x="955119" y="3662651"/>
            <a:ext cx="615041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4003392"/>
            <a:ext cx="4339542" cy="9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Avsluttende tekst eller kanskje kontaktinformasjon.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98765-4D04-A240-A1CA-4D22222578E7}"/>
              </a:ext>
            </a:extLst>
          </p:cNvPr>
          <p:cNvGrpSpPr/>
          <p:nvPr userDrawn="1"/>
        </p:nvGrpSpPr>
        <p:grpSpPr>
          <a:xfrm>
            <a:off x="707705" y="1520393"/>
            <a:ext cx="7666996" cy="2028014"/>
            <a:chOff x="600568" y="2449857"/>
            <a:chExt cx="7666996" cy="2028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7A3FE-1B85-044F-8601-1722B646A412}"/>
                </a:ext>
              </a:extLst>
            </p:cNvPr>
            <p:cNvSpPr txBox="1"/>
            <p:nvPr userDrawn="1"/>
          </p:nvSpPr>
          <p:spPr>
            <a:xfrm>
              <a:off x="2800701" y="2493760"/>
              <a:ext cx="546686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4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For mer informasjon se:</a:t>
              </a:r>
              <a:br>
                <a:rPr lang="en-NO" sz="5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NO" sz="280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www.ntnu.no</a:t>
              </a:r>
            </a:p>
          </p:txBody>
        </p:sp>
        <p:pic>
          <p:nvPicPr>
            <p:cNvPr id="15" name="Picture 14" descr="QR-kode med link til ntnu.no">
              <a:hlinkClick r:id="rId2"/>
              <a:extLst>
                <a:ext uri="{FF2B5EF4-FFF2-40B4-BE49-F238E27FC236}">
                  <a16:creationId xmlns:a16="http://schemas.microsoft.com/office/drawing/2014/main" id="{B3DD55C2-73F3-D64D-B847-73777262F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00568" y="2449857"/>
              <a:ext cx="2028014" cy="2028014"/>
            </a:xfrm>
            <a:prstGeom prst="rect">
              <a:avLst/>
            </a:prstGeom>
          </p:spPr>
        </p:pic>
      </p:grpSp>
      <p:grpSp>
        <p:nvGrpSpPr>
          <p:cNvPr id="20" name="Group 19" descr="Bilde av Hovedbygningen fra Trondheim, Gneis-bygget i Gjøvik og Ankeret i Ålesund.">
            <a:extLst>
              <a:ext uri="{FF2B5EF4-FFF2-40B4-BE49-F238E27FC236}">
                <a16:creationId xmlns:a16="http://schemas.microsoft.com/office/drawing/2014/main" id="{EF2C9705-DF6A-E545-A00E-46A6E97CBDC9}"/>
              </a:ext>
            </a:extLst>
          </p:cNvPr>
          <p:cNvGrpSpPr/>
          <p:nvPr userDrawn="1"/>
        </p:nvGrpSpPr>
        <p:grpSpPr>
          <a:xfrm>
            <a:off x="6850553" y="-11576"/>
            <a:ext cx="4353265" cy="6975914"/>
            <a:chOff x="6850553" y="-11576"/>
            <a:chExt cx="4353265" cy="69759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9E9650-7725-144B-92F4-A214A47A4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C2325E-003E-A548-9F83-98A116DD31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CDC42B-0307-5B46-94D7-F05DACB7C35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02499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E28842A-71EB-7348-B20C-4E2C6F14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519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D9E8-43B4-EF43-A770-91272F2CC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6520251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4" name="TextBox 3" descr="Sidenummer">
            <a:extLst>
              <a:ext uri="{FF2B5EF4-FFF2-40B4-BE49-F238E27FC236}">
                <a16:creationId xmlns:a16="http://schemas.microsoft.com/office/drawing/2014/main" id="{FB94DF09-4857-DE42-8023-5A11DB4897A7}"/>
              </a:ext>
            </a:extLst>
          </p:cNvPr>
          <p:cNvSpPr txBox="1"/>
          <p:nvPr userDrawn="1"/>
        </p:nvSpPr>
        <p:spPr>
          <a:xfrm>
            <a:off x="10947083" y="615091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4FCAE7-F3FB-8A47-8F25-E38F3A8BCB3B}" type="slidenum">
              <a:rPr lang="en-NO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NO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NTNU logo">
            <a:extLst>
              <a:ext uri="{FF2B5EF4-FFF2-40B4-BE49-F238E27FC236}">
                <a16:creationId xmlns:a16="http://schemas.microsoft.com/office/drawing/2014/main" id="{0B4324C8-2CD5-A04C-BEEC-EB40A21E85A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49432" y="101007"/>
            <a:ext cx="1051935" cy="1022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3093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5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2" r:id="rId3"/>
    <p:sldLayoutId id="2147483668" r:id="rId4"/>
    <p:sldLayoutId id="2147483664" r:id="rId5"/>
    <p:sldLayoutId id="2147483670" r:id="rId6"/>
    <p:sldLayoutId id="2147483669" r:id="rId7"/>
    <p:sldLayoutId id="2147483661" r:id="rId8"/>
    <p:sldLayoutId id="2147483667" r:id="rId9"/>
  </p:sldLayoutIdLst>
  <p:transition spd="slow">
    <p:cover/>
  </p:transition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083" userDrawn="1">
          <p15:clr>
            <a:srgbClr val="F26B43"/>
          </p15:clr>
        </p15:guide>
        <p15:guide id="3" pos="59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C9C60-20A1-D71E-66D2-EF8A376BC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Instituttstruktur ved NV fra august 2025</a:t>
            </a:r>
          </a:p>
        </p:txBody>
      </p:sp>
    </p:spTree>
    <p:extLst>
      <p:ext uri="{BB962C8B-B14F-4D97-AF65-F5344CB8AC3E}">
        <p14:creationId xmlns:p14="http://schemas.microsoft.com/office/powerpoint/2010/main" val="38448138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A94F-3D63-7C91-AEE1-999B01AE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Dekanens forslag til 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3845-20DD-47CB-1233-3CD66B7D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 struktur med 5 institutt med </a:t>
            </a:r>
            <a:r>
              <a:rPr lang="nb-NO" dirty="0" err="1"/>
              <a:t>hovedenehetene</a:t>
            </a:r>
            <a:endParaRPr lang="nb-NO" dirty="0"/>
          </a:p>
          <a:p>
            <a:r>
              <a:rPr lang="nb-NO" dirty="0"/>
              <a:t>Denne modellen vil blir fremmet for </a:t>
            </a:r>
            <a:r>
              <a:rPr lang="nb-NO" dirty="0" err="1"/>
              <a:t>fakultetstyret</a:t>
            </a:r>
            <a:r>
              <a:rPr lang="nb-NO" dirty="0"/>
              <a:t> 6/6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b="1" dirty="0"/>
              <a:t>Dagens institutt	Årsverk?		Ansatte?</a:t>
            </a:r>
          </a:p>
          <a:p>
            <a:pPr lvl="1"/>
            <a:r>
              <a:rPr lang="nb-NO" dirty="0"/>
              <a:t>IMA + IKJ - </a:t>
            </a:r>
            <a:r>
              <a:rPr lang="nb-NO" dirty="0" err="1"/>
              <a:t>X</a:t>
            </a:r>
            <a:r>
              <a:rPr lang="nb-NO" dirty="0"/>
              <a:t>				220	 			242</a:t>
            </a:r>
          </a:p>
          <a:p>
            <a:pPr lvl="1"/>
            <a:r>
              <a:rPr lang="nb-NO" dirty="0"/>
              <a:t>IBT + IBF + IBA (hele)	177				198</a:t>
            </a:r>
          </a:p>
          <a:p>
            <a:pPr lvl="1"/>
            <a:r>
              <a:rPr lang="nb-NO" dirty="0"/>
              <a:t>IKP + </a:t>
            </a:r>
            <a:r>
              <a:rPr lang="nb-NO" dirty="0" err="1"/>
              <a:t>X</a:t>
            </a:r>
            <a:r>
              <a:rPr lang="nb-NO" dirty="0"/>
              <a:t>					119				132</a:t>
            </a:r>
          </a:p>
          <a:p>
            <a:pPr lvl="1"/>
            <a:r>
              <a:rPr lang="nb-NO" dirty="0"/>
              <a:t>IBI						157				170</a:t>
            </a:r>
          </a:p>
          <a:p>
            <a:pPr lvl="1"/>
            <a:r>
              <a:rPr lang="nb-NO" dirty="0"/>
              <a:t>IFY						171				187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40718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4975-AA9B-D0F0-DE40-30DEBBB6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Hovedbegrunnelse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EBF7-CD50-2FA2-98C4-5424100B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IKJ og IMA har grunnundervisning innen kjemi og delvis overlappende fagmiljø. Generell kjemi, analytisk kjemi, organisk kjemi og uorganisk kjemi samles i et institutt</a:t>
            </a:r>
          </a:p>
          <a:p>
            <a:r>
              <a:rPr lang="nb-NO" dirty="0"/>
              <a:t>IBT og IBA har studieprogram innen bioteknologi</a:t>
            </a:r>
          </a:p>
          <a:p>
            <a:r>
              <a:rPr lang="nb-NO" dirty="0"/>
              <a:t>IBA og IBF har bioingeniørutdanning felles</a:t>
            </a:r>
          </a:p>
          <a:p>
            <a:r>
              <a:rPr lang="nb-NO" dirty="0"/>
              <a:t>Forslaget lager relativt jevnstore institutt (mindre enn 2x forskjell)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559197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9455-6AAA-EB50-FE5B-99ABDEA9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grep/avklaringer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6AA1-A669-33F4-1C48-B8AF206D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Beholder biofysikk innen IFY </a:t>
            </a:r>
            <a:r>
              <a:rPr lang="nb-NO" sz="2800" dirty="0" err="1"/>
              <a:t>pga</a:t>
            </a:r>
            <a:r>
              <a:rPr lang="nb-NO" sz="2800" dirty="0"/>
              <a:t> undervisningsfellesskap med resten av fysikk</a:t>
            </a:r>
          </a:p>
          <a:p>
            <a:r>
              <a:rPr lang="nb-NO" sz="2800" dirty="0"/>
              <a:t>IMA+IKJ avgir emner innen bioteknologi og eventuelt fagpersoner som jobber med bioteknologi til IBT+IBF+IBA</a:t>
            </a:r>
          </a:p>
          <a:p>
            <a:r>
              <a:rPr lang="nb-NO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skal diskuteres om IKP skal overta ansvaret for et eller flere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</a:rPr>
              <a:t>grunnleggende emner med lab innen termodynamikk</a:t>
            </a:r>
            <a:r>
              <a:rPr lang="nb-NO" sz="2800" dirty="0">
                <a:latin typeface="+mn-lt"/>
              </a:rPr>
              <a:t>. </a:t>
            </a:r>
            <a:r>
              <a:rPr lang="nb-NO" sz="2800" dirty="0"/>
              <a:t>IKP og IMA+IKJ vurderer balansen innen kjemiundervisning og eventuelle justeringer i faggruppe/enkeltpersoner mellom de to instituttene.</a:t>
            </a:r>
          </a:p>
          <a:p>
            <a:r>
              <a:rPr lang="nb-NO" sz="2800" dirty="0"/>
              <a:t>Molekylærbiologi/bioteknologi og marinbiologi ved IBI </a:t>
            </a:r>
            <a:r>
              <a:rPr lang="nb-NO" sz="2800" dirty="0" err="1"/>
              <a:t>vs</a:t>
            </a:r>
            <a:r>
              <a:rPr lang="nb-NO" sz="2800" dirty="0"/>
              <a:t> IBT+IBF+IBA og IKP. Etablere team med medlemmer fra flere institutt for samarbeid innen forskning og undervisning.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926729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06D6-C1D7-C95E-8959-17D40A6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4D4E-41D2-9399-F486-472B3BBD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Skal diskuteres ved alle enheter</a:t>
            </a:r>
          </a:p>
          <a:p>
            <a:r>
              <a:rPr lang="nb-NO" dirty="0"/>
              <a:t>Inngang fra dekan – Vi bør ha stedlig personalleder i henholdsvis Ålesund, på Øya og Gløshaugen i konstellasjonen IBT+IBA+IBF. Instituttleder kan sitte i Ålesund eller Trondheim. Stedlig personalleder der instituttleder ikke har hovedsete.</a:t>
            </a:r>
          </a:p>
        </p:txBody>
      </p:sp>
    </p:spTree>
    <p:extLst>
      <p:ext uri="{BB962C8B-B14F-4D97-AF65-F5344CB8AC3E}">
        <p14:creationId xmlns:p14="http://schemas.microsoft.com/office/powerpoint/2010/main" val="34160997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A615-C71E-3631-8A21-4EEF612B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Administrativ organisering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995E-248D-31CC-1DEE-CCCFC0AC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bør tilstrebe likest mulig modell mellom instituttene</a:t>
            </a:r>
          </a:p>
          <a:p>
            <a:r>
              <a:rPr lang="nb-NO" dirty="0"/>
              <a:t>Bemanning vurderes først etter en modell basert på aktivitet</a:t>
            </a:r>
          </a:p>
          <a:p>
            <a:r>
              <a:rPr lang="nb-NO" dirty="0"/>
              <a:t>Utgangspunktet fra denne øvelsen justeres ut fra ønsker ved hver enhet samt ønsket om å lage hele administrative stillinger</a:t>
            </a:r>
          </a:p>
          <a:p>
            <a:r>
              <a:rPr lang="nb-NO" dirty="0"/>
              <a:t>Vi skal fortsette å ha rammestyring – </a:t>
            </a:r>
            <a:r>
              <a:rPr lang="nb-NO" dirty="0" err="1"/>
              <a:t>dvs</a:t>
            </a:r>
            <a:r>
              <a:rPr lang="nb-NO" dirty="0"/>
              <a:t> hver enhet prioriterer selv mellom stillingstyper</a:t>
            </a:r>
          </a:p>
        </p:txBody>
      </p:sp>
    </p:spTree>
    <p:extLst>
      <p:ext uri="{BB962C8B-B14F-4D97-AF65-F5344CB8AC3E}">
        <p14:creationId xmlns:p14="http://schemas.microsoft.com/office/powerpoint/2010/main" val="319952218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9E12-3423-85F1-A04B-46E65200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728B-1C45-2480-72F4-44152A41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711F8-82AF-E053-7FE3-F175C2CE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0" y="472711"/>
            <a:ext cx="10254965" cy="5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450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122F-0A9B-F733-F749-7D96D5F5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Premisser i prosessen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F5FF-89AE-4BEB-DA26-44B9BD2D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745028"/>
          </a:xfrm>
        </p:spPr>
        <p:txBody>
          <a:bodyPr/>
          <a:lstStyle/>
          <a:p>
            <a:r>
              <a:rPr lang="nb-NO" dirty="0"/>
              <a:t>Dialogmøter med alle institutt før påske</a:t>
            </a:r>
          </a:p>
          <a:p>
            <a:r>
              <a:rPr lang="nb-NO" dirty="0"/>
              <a:t>Ingen skal sies opp som følge av omorganiseringsprosessen</a:t>
            </a:r>
          </a:p>
          <a:p>
            <a:r>
              <a:rPr lang="nb-NO" dirty="0"/>
              <a:t>Ingen skal flyttes mellom Trondheim og Ålesund</a:t>
            </a:r>
          </a:p>
        </p:txBody>
      </p:sp>
    </p:spTree>
    <p:extLst>
      <p:ext uri="{BB962C8B-B14F-4D97-AF65-F5344CB8AC3E}">
        <p14:creationId xmlns:p14="http://schemas.microsoft.com/office/powerpoint/2010/main" val="385380353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2967-9A35-9A31-5FD0-7FC3BAFA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2ADC-9439-5662-F4BB-8F74E588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Dialogmøte med hvert institutt</a:t>
            </a:r>
          </a:p>
          <a:p>
            <a:r>
              <a:rPr lang="nb-NO" dirty="0"/>
              <a:t>Ledelsen ved institutt og fakultet jobber videre med detaljene i 5-instituttstrukturen</a:t>
            </a:r>
          </a:p>
          <a:p>
            <a:r>
              <a:rPr lang="nb-NO" dirty="0"/>
              <a:t>Vedtak i </a:t>
            </a:r>
            <a:r>
              <a:rPr lang="nb-NO" dirty="0" err="1"/>
              <a:t>fakultetstyret</a:t>
            </a:r>
            <a:r>
              <a:rPr lang="nb-NO" dirty="0"/>
              <a:t> 6/6</a:t>
            </a:r>
          </a:p>
          <a:p>
            <a:r>
              <a:rPr lang="nb-NO" dirty="0"/>
              <a:t>Vedtak i NTNU-styret 11-12/9</a:t>
            </a:r>
          </a:p>
          <a:p>
            <a:r>
              <a:rPr lang="nb-NO" dirty="0"/>
              <a:t>Bemanningsplan for hvert institutt og innplassering av ansatte i stillinger </a:t>
            </a:r>
            <a:r>
              <a:rPr lang="nb-NO" dirty="0" err="1"/>
              <a:t>fom</a:t>
            </a:r>
            <a:r>
              <a:rPr lang="nb-NO" dirty="0"/>
              <a:t> september 24</a:t>
            </a:r>
          </a:p>
          <a:p>
            <a:r>
              <a:rPr lang="nb-NO" dirty="0"/>
              <a:t>Ny struktur i virksomhet fra 1/8 2025</a:t>
            </a:r>
          </a:p>
          <a:p>
            <a:r>
              <a:rPr lang="nb-NO" dirty="0"/>
              <a:t>Ny strategi for fakultetet og hvert institutt 1/12 2025</a:t>
            </a:r>
          </a:p>
        </p:txBody>
      </p:sp>
    </p:spTree>
    <p:extLst>
      <p:ext uri="{BB962C8B-B14F-4D97-AF65-F5344CB8AC3E}">
        <p14:creationId xmlns:p14="http://schemas.microsoft.com/office/powerpoint/2010/main" val="361553562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F6E5-C4FB-A855-DA5F-C65F9257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2A3E-8F1E-2E0D-C320-5F638AF2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Dekanen går gjennom dette på allmøte mandag 4/3</a:t>
            </a:r>
          </a:p>
          <a:p>
            <a:r>
              <a:rPr lang="nb-NO" dirty="0"/>
              <a:t>Snakk gjerne med instituttleder hvis du har spørsmål eller er urolig for noe</a:t>
            </a:r>
          </a:p>
          <a:p>
            <a:r>
              <a:rPr lang="nb-NO" dirty="0"/>
              <a:t>Verneombud eller fagforeningsrepresentant er også personer du kan kontakte i denne prosessen.</a:t>
            </a:r>
          </a:p>
        </p:txBody>
      </p:sp>
    </p:spTree>
    <p:extLst>
      <p:ext uri="{BB962C8B-B14F-4D97-AF65-F5344CB8AC3E}">
        <p14:creationId xmlns:p14="http://schemas.microsoft.com/office/powerpoint/2010/main" val="42105320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09434-92B8-86DC-41EA-5B82B927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Sammenfatning av høringssvar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D93F93-BC9B-2848-2DE5-DF65BED5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Gode høringssvar</a:t>
            </a:r>
          </a:p>
          <a:p>
            <a:r>
              <a:rPr lang="nb-NO" dirty="0"/>
              <a:t>8 institutt, fakultetsadministrasjonen, FTV og ITV IBA har levert svar</a:t>
            </a:r>
          </a:p>
          <a:p>
            <a:r>
              <a:rPr lang="nb-NO" dirty="0"/>
              <a:t>Ikke alle høringsinstanser har utalt seg om alle spørsmål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+mn-lt"/>
              </a:rPr>
              <a:t>Det har ikke kommet forslag/kombinasjoner til nye strukturmodeller, men noen få justeringer er foreslått.</a:t>
            </a:r>
            <a:endParaRPr lang="nb-NO" dirty="0">
              <a:latin typeface="+mn-lt"/>
            </a:endParaRPr>
          </a:p>
          <a:p>
            <a:r>
              <a:rPr lang="nb-NO" dirty="0"/>
              <a:t>De fleste institutt ønsker modeller der de selv er lite berørt. Dette bidrar til at høringssvarene spriker </a:t>
            </a:r>
            <a:r>
              <a:rPr lang="nb-NO" dirty="0" err="1"/>
              <a:t>mht</a:t>
            </a:r>
            <a:r>
              <a:rPr lang="nb-NO" dirty="0"/>
              <a:t> valg av modell.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73439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78F3-9DDE-82C2-5DFF-69D17313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Kortversjon høringssvar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C978-35FA-90F8-6F8A-C214F6B7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IBA </a:t>
            </a:r>
            <a:r>
              <a:rPr lang="nb-NO" b="1" dirty="0"/>
              <a:t>ønsker ikke sammenslåing</a:t>
            </a:r>
            <a:r>
              <a:rPr lang="nb-NO" dirty="0"/>
              <a:t>, men ettersom en slik modell ikke finnes, kan de vurdere en alternativ 6B-løsning bestående av IBA, IBF og miljø som er knyttet til akvakultur</a:t>
            </a:r>
          </a:p>
          <a:p>
            <a:r>
              <a:rPr lang="nb-NO" dirty="0"/>
              <a:t>IBT </a:t>
            </a:r>
            <a:r>
              <a:rPr lang="nb-NO" b="1" dirty="0"/>
              <a:t>ønsker 6B </a:t>
            </a:r>
            <a:r>
              <a:rPr lang="nb-NO" dirty="0"/>
              <a:t>for å bevare teknologisk profil ved å synliggjøre bioteknologi og matvitenskap i fremtiden. Alternativt noe justert 5B </a:t>
            </a:r>
          </a:p>
          <a:p>
            <a:r>
              <a:rPr lang="nb-NO" dirty="0"/>
              <a:t>IMA ønsker </a:t>
            </a:r>
            <a:r>
              <a:rPr lang="nb-NO" b="1" dirty="0"/>
              <a:t>5 institutt </a:t>
            </a:r>
            <a:r>
              <a:rPr lang="nb-NO" dirty="0"/>
              <a:t>og ønsker å være som i dag, noe som innebærer 5A, eventuelt 6A (6B nevnes også, men da med uønsket nivå 4)</a:t>
            </a:r>
          </a:p>
        </p:txBody>
      </p:sp>
    </p:spTree>
    <p:extLst>
      <p:ext uri="{BB962C8B-B14F-4D97-AF65-F5344CB8AC3E}">
        <p14:creationId xmlns:p14="http://schemas.microsoft.com/office/powerpoint/2010/main" val="144678660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76F6-74F7-4665-D52B-E998B3D3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Høringssvar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3972-6FFE-4DE3-428A-C32035854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IKP </a:t>
            </a:r>
            <a:r>
              <a:rPr lang="nb-NO" sz="2800" b="1" dirty="0"/>
              <a:t>ønsker 6A for </a:t>
            </a:r>
            <a:r>
              <a:rPr lang="nb-NO" sz="2800" dirty="0"/>
              <a:t>å bevare teknologisk profil, eventuelt 5B som også bevarer dette </a:t>
            </a:r>
          </a:p>
          <a:p>
            <a:r>
              <a:rPr lang="nb-NO" sz="2800" dirty="0"/>
              <a:t>IKJ </a:t>
            </a:r>
            <a:r>
              <a:rPr lang="nb-NO" sz="2800" b="1" dirty="0"/>
              <a:t>ønsker 6A</a:t>
            </a:r>
            <a:r>
              <a:rPr lang="nb-NO" sz="2800" dirty="0"/>
              <a:t>, men uten undervisningsoverlapp, </a:t>
            </a:r>
            <a:r>
              <a:rPr lang="nb-NO" sz="2800" dirty="0" err="1"/>
              <a:t>evt</a:t>
            </a:r>
            <a:r>
              <a:rPr lang="nb-NO" sz="2800" dirty="0"/>
              <a:t> 5B (som tar hånd om undervisningsoverlapp, men utløser nivå 4 og svekker IKJ/IMA-identitet) </a:t>
            </a:r>
          </a:p>
          <a:p>
            <a:r>
              <a:rPr lang="nb-NO" sz="2800" dirty="0"/>
              <a:t>IFY </a:t>
            </a:r>
            <a:r>
              <a:rPr lang="nb-NO" sz="2800" b="1" dirty="0"/>
              <a:t>ønsker 5 institutt</a:t>
            </a:r>
            <a:r>
              <a:rPr lang="nb-NO" sz="2800" dirty="0"/>
              <a:t>, men ønsker ikke at biofysikk tas ut, dermed 5A </a:t>
            </a:r>
          </a:p>
          <a:p>
            <a:r>
              <a:rPr lang="nb-NO" sz="2800" dirty="0"/>
              <a:t>IBI </a:t>
            </a:r>
            <a:r>
              <a:rPr lang="nb-NO" sz="2800" b="1" dirty="0"/>
              <a:t>rangerer 5A som best </a:t>
            </a:r>
            <a:r>
              <a:rPr lang="nb-NO" sz="2800" dirty="0" err="1"/>
              <a:t>pga</a:t>
            </a:r>
            <a:r>
              <a:rPr lang="nb-NO" sz="2800" dirty="0"/>
              <a:t> økonomisk besparelse, tydelig faglig profil og jevnstore institutt ved at både hhv. kjemiområdet og fagområdene bioteknologi, matvitenskap og bioingeniørfag blir samlet, alternativt ønskes modell 6A.</a:t>
            </a:r>
          </a:p>
        </p:txBody>
      </p:sp>
    </p:spTree>
    <p:extLst>
      <p:ext uri="{BB962C8B-B14F-4D97-AF65-F5344CB8AC3E}">
        <p14:creationId xmlns:p14="http://schemas.microsoft.com/office/powerpoint/2010/main" val="110642593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4359-8027-9E30-E8C3-270F7BC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Høringssvar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C738-194A-56C3-EF9F-F0D6AF12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IBF ønsker å være en del av Livsvitenskap/bioteknologi i 5B, men ser også muligheter i et større institutt med IBT og IBA (5A/6A)</a:t>
            </a:r>
          </a:p>
          <a:p>
            <a:r>
              <a:rPr lang="nb-NO" sz="2800" dirty="0"/>
              <a:t>Fakultetsadministrasjonen </a:t>
            </a:r>
            <a:r>
              <a:rPr lang="nb-NO" sz="2800" b="1" dirty="0"/>
              <a:t>ønsker 5 institutt </a:t>
            </a:r>
            <a:r>
              <a:rPr lang="nb-NO" sz="2800" dirty="0" err="1"/>
              <a:t>pga</a:t>
            </a:r>
            <a:r>
              <a:rPr lang="nb-NO" sz="2800" dirty="0"/>
              <a:t> større robusthet, færre delte stillinger og kvalitet i de administrative leveransene, fortrinnsvis 5A, ettersom 5B gir geografiske ekstrautfordringer </a:t>
            </a:r>
          </a:p>
          <a:p>
            <a:r>
              <a:rPr lang="nb-NO" sz="2800" dirty="0"/>
              <a:t>FTV/ITV ønsker ikke å anbefale spesifikke modeller, men begge instanser er bekymret for </a:t>
            </a:r>
            <a:r>
              <a:rPr lang="nb-NO" sz="2800" dirty="0" err="1"/>
              <a:t>evt</a:t>
            </a:r>
            <a:r>
              <a:rPr lang="nb-NO" sz="2800" dirty="0"/>
              <a:t> redusert læringsutbytte ved digital undervisning og endret studentrepresentasjon som konsekvens av strukturprosessen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5114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56CC-EFB0-99D0-9F67-C543C4A7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</a:t>
            </a:r>
            <a:r>
              <a:rPr lang="nb-NO" dirty="0" err="1"/>
              <a:t>målbilde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3133-B88B-BEC9-6CDC-D1CC23CC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866278"/>
          </a:xfrm>
        </p:spPr>
        <p:txBody>
          <a:bodyPr/>
          <a:lstStyle/>
          <a:p>
            <a:r>
              <a:rPr lang="nb-NO" dirty="0"/>
              <a:t>Bruk anledningen til å lage en logisk faglig struktur</a:t>
            </a:r>
          </a:p>
          <a:p>
            <a:r>
              <a:rPr lang="nb-NO" dirty="0"/>
              <a:t>Bruk overlappende undervisningsoppgaver som </a:t>
            </a:r>
            <a:r>
              <a:rPr lang="nb-NO" dirty="0" err="1"/>
              <a:t>hovedkriterie</a:t>
            </a:r>
            <a:endParaRPr lang="nb-NO" dirty="0"/>
          </a:p>
          <a:p>
            <a:r>
              <a:rPr lang="nb-NO" dirty="0"/>
              <a:t>Lag institutt som har en robust og mest mulig lik administrativ organisering</a:t>
            </a:r>
          </a:p>
          <a:p>
            <a:r>
              <a:rPr lang="nb-NO" dirty="0"/>
              <a:t>Ikke overvurder potensialet for direkte økonomisk besparelse, gevinsten vil heller ligge i bedre faglig struktur og administrativ/teknisk støtte.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71319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6A13-6CAD-239C-14F8-06BFBA8D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antall institutt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E480-051F-D2C1-2376-B85B214D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Ingen ønsket 3 institutt fordi instituttene blir svært store, gir utydelig faglig profil og gjør formalisering av nivå 4 ledelse helt nødvendig.</a:t>
            </a:r>
          </a:p>
          <a:p>
            <a:r>
              <a:rPr lang="nb-NO" dirty="0"/>
              <a:t>5 enheter ønsket en modell med 5 institutt, mens 4 ønsket en med 6.</a:t>
            </a:r>
          </a:p>
          <a:p>
            <a:r>
              <a:rPr lang="nb-NO" dirty="0"/>
              <a:t>Det blir trukket fram at både 5A og 5B har svakheter og at andre 5 instituttløsninger er mulig.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04448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883-082B-593B-AFDF-D5720E12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Ålesund og Øya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5664-B7DF-6883-4765-620FF45B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745028"/>
          </a:xfrm>
        </p:spPr>
        <p:txBody>
          <a:bodyPr/>
          <a:lstStyle/>
          <a:p>
            <a:r>
              <a:rPr lang="nb-NO" sz="2800" dirty="0"/>
              <a:t>Ta hensyn til fagmiljø som ligger fysisk separert fra Gløshaugen</a:t>
            </a:r>
          </a:p>
          <a:p>
            <a:r>
              <a:rPr lang="nb-NO" sz="2800" dirty="0"/>
              <a:t>Bør ha stedlig personalledelse</a:t>
            </a:r>
          </a:p>
          <a:p>
            <a:r>
              <a:rPr lang="nb-NO" sz="2800" dirty="0"/>
              <a:t>Bør ha stedlig verneombud og HMS-koordinator</a:t>
            </a:r>
          </a:p>
          <a:p>
            <a:r>
              <a:rPr lang="nb-NO" sz="2800" dirty="0"/>
              <a:t>Bør ha stedlig tillitsvalgt student</a:t>
            </a:r>
          </a:p>
          <a:p>
            <a:r>
              <a:rPr lang="nb-NO" sz="2800" dirty="0"/>
              <a:t>Bør ha stedlig studiekonsulent</a:t>
            </a:r>
          </a:p>
          <a:p>
            <a:r>
              <a:rPr lang="nb-NO" sz="2800" dirty="0"/>
              <a:t>Svært sterk motstand i Ålesund mot splitting av miljøet til to institutt</a:t>
            </a:r>
          </a:p>
          <a:p>
            <a:r>
              <a:rPr lang="nb-NO" sz="2800" dirty="0"/>
              <a:t>Uro for redusert undervisningskvalitet ved fjernundervisning av emner</a:t>
            </a:r>
          </a:p>
        </p:txBody>
      </p:sp>
    </p:spTree>
    <p:extLst>
      <p:ext uri="{BB962C8B-B14F-4D97-AF65-F5344CB8AC3E}">
        <p14:creationId xmlns:p14="http://schemas.microsoft.com/office/powerpoint/2010/main" val="9421782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48F8-9121-3C0F-0B67-CF7A1DCE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Dekanen og ledergruppas vurdering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834D-5D94-D190-BB7F-93103527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Basert på høringsinnspillene og rapporten fra arbeidsgruppen har dekanen og </a:t>
            </a:r>
            <a:r>
              <a:rPr lang="nb-NO" dirty="0" err="1"/>
              <a:t>lederguppa</a:t>
            </a:r>
            <a:r>
              <a:rPr lang="nb-NO" dirty="0"/>
              <a:t> utarbeidet et noe modifisert forslag til en instituttstruktur med </a:t>
            </a:r>
            <a:r>
              <a:rPr lang="nb-NO" b="1" dirty="0"/>
              <a:t>5 institutt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04250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NTNU Mal - 2021">
  <a:themeElements>
    <a:clrScheme name="NTNU farger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59595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kmålmal.pptx" id="{EC071237-0CD5-4256-8352-F3268C457FDA}" vid="{EC63358C-A31B-41CC-A272-3412BF83E7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28648A522184EA36A2635563BFE17" ma:contentTypeVersion="11" ma:contentTypeDescription="Create a new document." ma:contentTypeScope="" ma:versionID="d1534136fceb264713be298793b8324a">
  <xsd:schema xmlns:xsd="http://www.w3.org/2001/XMLSchema" xmlns:xs="http://www.w3.org/2001/XMLSchema" xmlns:p="http://schemas.microsoft.com/office/2006/metadata/properties" xmlns:ns3="a610463c-cf77-4be4-9cab-a37d6e5b2b79" xmlns:ns4="70404a6c-3db2-4fe3-97dd-ea7ac57d8e39" targetNamespace="http://schemas.microsoft.com/office/2006/metadata/properties" ma:root="true" ma:fieldsID="c67445ad124704675ca10f52264fc10a" ns3:_="" ns4:_="">
    <xsd:import namespace="a610463c-cf77-4be4-9cab-a37d6e5b2b79"/>
    <xsd:import namespace="70404a6c-3db2-4fe3-97dd-ea7ac57d8e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0463c-cf77-4be4-9cab-a37d6e5b2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04a6c-3db2-4fe3-97dd-ea7ac57d8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969B56-9208-48E2-BAB9-367A2E0B8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17193-5E94-4372-AFDE-0330C61FFB00}">
  <ds:schemaRefs>
    <ds:schemaRef ds:uri="70404a6c-3db2-4fe3-97dd-ea7ac57d8e39"/>
    <ds:schemaRef ds:uri="a610463c-cf77-4be4-9cab-a37d6e5b2b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730278-8214-41FD-8701-84B09B6881A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70404a6c-3db2-4fe3-97dd-ea7ac57d8e39"/>
    <ds:schemaRef ds:uri="a610463c-cf77-4be4-9cab-a37d6e5b2b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NTNU_mal_widescreen_16_9_bokm</Template>
  <TotalTime>0</TotalTime>
  <Words>1004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NTNU Mal - 2021</vt:lpstr>
      <vt:lpstr>PowerPoint Presentation</vt:lpstr>
      <vt:lpstr>Sammenfatning av høringssvar</vt:lpstr>
      <vt:lpstr>Kortversjon høringssvar</vt:lpstr>
      <vt:lpstr>Høringssvar forts.</vt:lpstr>
      <vt:lpstr>Høringssvar forts.</vt:lpstr>
      <vt:lpstr>Anbefalinger målbilde</vt:lpstr>
      <vt:lpstr>Anbefalinger antall institutt</vt:lpstr>
      <vt:lpstr>Anbefalinger Ålesund og Øya</vt:lpstr>
      <vt:lpstr>Dekanen og ledergruppas vurdering</vt:lpstr>
      <vt:lpstr>Dekanens forslag til struktur</vt:lpstr>
      <vt:lpstr>Hovedbegrunnelse</vt:lpstr>
      <vt:lpstr>Andre grep/avklaringer</vt:lpstr>
      <vt:lpstr>Nivå 4</vt:lpstr>
      <vt:lpstr>Administrativ organisering</vt:lpstr>
      <vt:lpstr>PowerPoint Presentation</vt:lpstr>
      <vt:lpstr>Premisser i prosessen</vt:lpstr>
      <vt:lpstr>Veien videre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Øyvind Weiby Gregersen</dc:creator>
  <cp:lastModifiedBy>Øyvind Weiby Gregersen</cp:lastModifiedBy>
  <cp:revision>21</cp:revision>
  <dcterms:created xsi:type="dcterms:W3CDTF">2024-02-16T09:58:01Z</dcterms:created>
  <dcterms:modified xsi:type="dcterms:W3CDTF">2024-03-01T10:04:05Z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0x010100AAC28648A522184EA36A2635563BFE17</vt:lpwstr>
  </property>
</Properties>
</file>