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Lst>
  <p:notesMasterIdLst>
    <p:notesMasterId r:id="rId35"/>
  </p:notesMasterIdLst>
  <p:handoutMasterIdLst>
    <p:handoutMasterId r:id="rId36"/>
  </p:handoutMasterIdLst>
  <p:sldIdLst>
    <p:sldId id="1725" r:id="rId2"/>
    <p:sldId id="1726" r:id="rId3"/>
    <p:sldId id="1727" r:id="rId4"/>
    <p:sldId id="1713" r:id="rId5"/>
    <p:sldId id="1766" r:id="rId6"/>
    <p:sldId id="1770" r:id="rId7"/>
    <p:sldId id="1771" r:id="rId8"/>
    <p:sldId id="1729" r:id="rId9"/>
    <p:sldId id="1730" r:id="rId10"/>
    <p:sldId id="1731" r:id="rId11"/>
    <p:sldId id="1734" r:id="rId12"/>
    <p:sldId id="1735" r:id="rId13"/>
    <p:sldId id="1736" r:id="rId14"/>
    <p:sldId id="1738" r:id="rId15"/>
    <p:sldId id="1740" r:id="rId16"/>
    <p:sldId id="1741" r:id="rId17"/>
    <p:sldId id="1742" r:id="rId18"/>
    <p:sldId id="1743" r:id="rId19"/>
    <p:sldId id="1744" r:id="rId20"/>
    <p:sldId id="1745" r:id="rId21"/>
    <p:sldId id="1746" r:id="rId22"/>
    <p:sldId id="1747" r:id="rId23"/>
    <p:sldId id="1748" r:id="rId24"/>
    <p:sldId id="1751" r:id="rId25"/>
    <p:sldId id="1753" r:id="rId26"/>
    <p:sldId id="1755" r:id="rId27"/>
    <p:sldId id="1757" r:id="rId28"/>
    <p:sldId id="1759" r:id="rId29"/>
    <p:sldId id="1760" r:id="rId30"/>
    <p:sldId id="1761" r:id="rId31"/>
    <p:sldId id="1762" r:id="rId32"/>
    <p:sldId id="1772" r:id="rId33"/>
    <p:sldId id="176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7" userDrawn="1">
          <p15:clr>
            <a:srgbClr val="A4A3A4"/>
          </p15:clr>
        </p15:guide>
        <p15:guide id="2" pos="438" userDrawn="1">
          <p15:clr>
            <a:srgbClr val="A4A3A4"/>
          </p15:clr>
        </p15:guide>
        <p15:guide id="5" pos="4021" userDrawn="1">
          <p15:clr>
            <a:srgbClr val="A4A3A4"/>
          </p15:clr>
        </p15:guide>
        <p15:guide id="7" orient="horz" pos="95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5DA7"/>
    <a:srgbClr val="FAFAF8"/>
    <a:srgbClr val="D4DADC"/>
    <a:srgbClr val="00A5AA"/>
    <a:srgbClr val="DE5523"/>
    <a:srgbClr val="3D80BE"/>
    <a:srgbClr val="007434"/>
    <a:srgbClr val="D4ECBA"/>
    <a:srgbClr val="011E47"/>
    <a:srgbClr val="0165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192" autoAdjust="0"/>
    <p:restoredTop sz="96374" autoAdjust="0"/>
  </p:normalViewPr>
  <p:slideViewPr>
    <p:cSldViewPr snapToGrid="0">
      <p:cViewPr varScale="1">
        <p:scale>
          <a:sx n="73" d="100"/>
          <a:sy n="73" d="100"/>
        </p:scale>
        <p:origin x="204" y="72"/>
      </p:cViewPr>
      <p:guideLst>
        <p:guide orient="horz" pos="3317"/>
        <p:guide pos="438"/>
        <p:guide pos="4021"/>
        <p:guide orient="horz" pos="95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393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11BF5F-9B5E-4A61-B321-72E32560B2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3C366C2-4D01-4962-8E2D-2437E4EA14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6671CBD-7626-4544-AC78-4681521E4F54}" type="datetimeFigureOut">
              <a:rPr lang="en-US" smtClean="0"/>
              <a:t>8/22/2019</a:t>
            </a:fld>
            <a:endParaRPr lang="en-US"/>
          </a:p>
        </p:txBody>
      </p:sp>
      <p:sp>
        <p:nvSpPr>
          <p:cNvPr id="4" name="Footer Placeholder 3">
            <a:extLst>
              <a:ext uri="{FF2B5EF4-FFF2-40B4-BE49-F238E27FC236}">
                <a16:creationId xmlns:a16="http://schemas.microsoft.com/office/drawing/2014/main" id="{D774447E-66D8-4460-8CDC-A8FF59139F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1F16CF-0E4D-4F18-8F70-F47538C5D5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B4826C-8D82-4FD7-BD7D-5A4EF20F622A}" type="slidenum">
              <a:rPr lang="en-US" smtClean="0"/>
              <a:t>‹#›</a:t>
            </a:fld>
            <a:endParaRPr lang="en-US"/>
          </a:p>
        </p:txBody>
      </p:sp>
    </p:spTree>
    <p:extLst>
      <p:ext uri="{BB962C8B-B14F-4D97-AF65-F5344CB8AC3E}">
        <p14:creationId xmlns:p14="http://schemas.microsoft.com/office/powerpoint/2010/main" val="2800618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86A379-011A-44FD-8283-9052D334678E}" type="datetimeFigureOut">
              <a:rPr lang="en-US" smtClean="0"/>
              <a:t>8/22/2019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1AF163-23AD-49DE-B979-37C9F2698D44}" type="slidenum">
              <a:rPr lang="en-US" smtClean="0"/>
              <a:t>‹#›</a:t>
            </a:fld>
            <a:endParaRPr lang="en-US"/>
          </a:p>
        </p:txBody>
      </p:sp>
    </p:spTree>
    <p:extLst>
      <p:ext uri="{BB962C8B-B14F-4D97-AF65-F5344CB8AC3E}">
        <p14:creationId xmlns:p14="http://schemas.microsoft.com/office/powerpoint/2010/main" val="4001968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6024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10</a:t>
            </a:fld>
            <a:endParaRPr lang="en-GB"/>
          </a:p>
        </p:txBody>
      </p:sp>
    </p:spTree>
    <p:extLst>
      <p:ext uri="{BB962C8B-B14F-4D97-AF65-F5344CB8AC3E}">
        <p14:creationId xmlns:p14="http://schemas.microsoft.com/office/powerpoint/2010/main" val="104942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0821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12</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8596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720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0513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419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16</a:t>
            </a:fld>
            <a:endParaRPr lang="en-GB"/>
          </a:p>
        </p:txBody>
      </p:sp>
    </p:spTree>
    <p:extLst>
      <p:ext uri="{BB962C8B-B14F-4D97-AF65-F5344CB8AC3E}">
        <p14:creationId xmlns:p14="http://schemas.microsoft.com/office/powerpoint/2010/main" val="1291311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0603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0926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2323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6075" y="809625"/>
            <a:ext cx="7177088" cy="4038600"/>
          </a:xfrm>
        </p:spPr>
      </p:sp>
      <p:sp>
        <p:nvSpPr>
          <p:cNvPr id="3" name="Notes Placeholder 2"/>
          <p:cNvSpPr>
            <a:spLocks noGrp="1"/>
          </p:cNvSpPr>
          <p:nvPr>
            <p:ph type="body" idx="1"/>
          </p:nvPr>
        </p:nvSpPr>
        <p:spPr/>
        <p:txBody>
          <a:bodyPr/>
          <a:lstStyle/>
          <a:p>
            <a:pPr>
              <a:spcAft>
                <a:spcPts val="568"/>
              </a:spcAft>
            </a:pPr>
            <a:endParaRPr lang="en-US" dirty="0"/>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7BD41AF2-7DEF-4BF8-B0E0-84FD5DA08764}"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0086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4184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7428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22</a:t>
            </a:fld>
            <a:endParaRPr lang="en-GB"/>
          </a:p>
        </p:txBody>
      </p:sp>
    </p:spTree>
    <p:extLst>
      <p:ext uri="{BB962C8B-B14F-4D97-AF65-F5344CB8AC3E}">
        <p14:creationId xmlns:p14="http://schemas.microsoft.com/office/powerpoint/2010/main" val="4024460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1296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24</a:t>
            </a:fld>
            <a:endParaRPr lang="en-GB"/>
          </a:p>
        </p:txBody>
      </p:sp>
    </p:spTree>
    <p:extLst>
      <p:ext uri="{BB962C8B-B14F-4D97-AF65-F5344CB8AC3E}">
        <p14:creationId xmlns:p14="http://schemas.microsoft.com/office/powerpoint/2010/main" val="3445929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069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26</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1666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260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28</a:t>
            </a:fld>
            <a:endParaRPr lang="en-GB"/>
          </a:p>
        </p:txBody>
      </p:sp>
    </p:spTree>
    <p:extLst>
      <p:ext uri="{BB962C8B-B14F-4D97-AF65-F5344CB8AC3E}">
        <p14:creationId xmlns:p14="http://schemas.microsoft.com/office/powerpoint/2010/main" val="3981240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6520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3</a:t>
            </a:fld>
            <a:endParaRPr lang="en-GB"/>
          </a:p>
        </p:txBody>
      </p:sp>
    </p:spTree>
    <p:extLst>
      <p:ext uri="{BB962C8B-B14F-4D97-AF65-F5344CB8AC3E}">
        <p14:creationId xmlns:p14="http://schemas.microsoft.com/office/powerpoint/2010/main" val="3990732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78174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1751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32</a:t>
            </a:fld>
            <a:endParaRPr lang="en-GB"/>
          </a:p>
        </p:txBody>
      </p:sp>
    </p:spTree>
    <p:extLst>
      <p:ext uri="{BB962C8B-B14F-4D97-AF65-F5344CB8AC3E}">
        <p14:creationId xmlns:p14="http://schemas.microsoft.com/office/powerpoint/2010/main" val="1086892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33</a:t>
            </a:fld>
            <a:endParaRPr lang="en-GB"/>
          </a:p>
        </p:txBody>
      </p:sp>
    </p:spTree>
    <p:extLst>
      <p:ext uri="{BB962C8B-B14F-4D97-AF65-F5344CB8AC3E}">
        <p14:creationId xmlns:p14="http://schemas.microsoft.com/office/powerpoint/2010/main" val="2123712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4</a:t>
            </a:fld>
            <a:endParaRPr lang="en-GB"/>
          </a:p>
        </p:txBody>
      </p:sp>
    </p:spTree>
    <p:extLst>
      <p:ext uri="{BB962C8B-B14F-4D97-AF65-F5344CB8AC3E}">
        <p14:creationId xmlns:p14="http://schemas.microsoft.com/office/powerpoint/2010/main" val="837852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5</a:t>
            </a:fld>
            <a:endParaRPr lang="en-GB"/>
          </a:p>
        </p:txBody>
      </p:sp>
    </p:spTree>
    <p:extLst>
      <p:ext uri="{BB962C8B-B14F-4D97-AF65-F5344CB8AC3E}">
        <p14:creationId xmlns:p14="http://schemas.microsoft.com/office/powerpoint/2010/main" val="3070365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6</a:t>
            </a:fld>
            <a:endParaRPr lang="en-GB"/>
          </a:p>
        </p:txBody>
      </p:sp>
    </p:spTree>
    <p:extLst>
      <p:ext uri="{BB962C8B-B14F-4D97-AF65-F5344CB8AC3E}">
        <p14:creationId xmlns:p14="http://schemas.microsoft.com/office/powerpoint/2010/main" val="3811080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7</a:t>
            </a:fld>
            <a:endParaRPr lang="en-GB"/>
          </a:p>
        </p:txBody>
      </p:sp>
    </p:spTree>
    <p:extLst>
      <p:ext uri="{BB962C8B-B14F-4D97-AF65-F5344CB8AC3E}">
        <p14:creationId xmlns:p14="http://schemas.microsoft.com/office/powerpoint/2010/main" val="2899527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8</a:t>
            </a:fld>
            <a:endParaRPr lang="en-GB"/>
          </a:p>
        </p:txBody>
      </p:sp>
    </p:spTree>
    <p:extLst>
      <p:ext uri="{BB962C8B-B14F-4D97-AF65-F5344CB8AC3E}">
        <p14:creationId xmlns:p14="http://schemas.microsoft.com/office/powerpoint/2010/main" val="4104270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9</a:t>
            </a:fld>
            <a:endParaRPr lang="en-GB"/>
          </a:p>
        </p:txBody>
      </p:sp>
    </p:spTree>
    <p:extLst>
      <p:ext uri="{BB962C8B-B14F-4D97-AF65-F5344CB8AC3E}">
        <p14:creationId xmlns:p14="http://schemas.microsoft.com/office/powerpoint/2010/main" val="3881827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615397"/>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57556" cy="590215"/>
          </a:xfrm>
        </p:spPr>
        <p:txBody>
          <a:bodyPr anchor="b">
            <a:no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Text Placeholder 6"/>
          <p:cNvSpPr>
            <a:spLocks noGrp="1"/>
          </p:cNvSpPr>
          <p:nvPr>
            <p:ph type="body" sz="quarter" idx="16" hasCustomPrompt="1"/>
          </p:nvPr>
        </p:nvSpPr>
        <p:spPr>
          <a:xfrm>
            <a:off x="299465" y="5620954"/>
            <a:ext cx="8957433" cy="424383"/>
          </a:xfrm>
        </p:spPr>
        <p:txBody>
          <a:bodyPr anchor="b">
            <a:normAutofit/>
          </a:bodyPr>
          <a:lstStyle>
            <a:lvl1pPr algn="l">
              <a:lnSpc>
                <a:spcPct val="95000"/>
              </a:lnSpc>
              <a:spcBef>
                <a:spcPts val="272"/>
              </a:spcBef>
              <a:defRPr sz="1333" cap="none" baseline="0">
                <a:solidFill>
                  <a:schemeClr val="bg2">
                    <a:lumMod val="50000"/>
                  </a:schemeClr>
                </a:solidFill>
              </a:defRPr>
            </a:lvl1pPr>
          </a:lstStyle>
          <a:p>
            <a:pPr lvl="0"/>
            <a:r>
              <a:rPr lang="en-US" dirty="0"/>
              <a:t>Question and Base</a:t>
            </a:r>
            <a:endParaRPr lang="en-GB" dirty="0"/>
          </a:p>
        </p:txBody>
      </p:sp>
    </p:spTree>
    <p:extLst>
      <p:ext uri="{BB962C8B-B14F-4D97-AF65-F5344CB8AC3E}">
        <p14:creationId xmlns:p14="http://schemas.microsoft.com/office/powerpoint/2010/main" val="185317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1_Triangles and Blob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
        <p:nvSpPr>
          <p:cNvPr id="6" name="Picture Placeholder 5"/>
          <p:cNvSpPr>
            <a:spLocks noGrp="1"/>
          </p:cNvSpPr>
          <p:nvPr>
            <p:ph type="pic" sz="quarter" idx="15"/>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Tree>
    <p:extLst>
      <p:ext uri="{BB962C8B-B14F-4D97-AF65-F5344CB8AC3E}">
        <p14:creationId xmlns:p14="http://schemas.microsoft.com/office/powerpoint/2010/main" val="2441820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 wide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8584221" cy="6858000"/>
          </a:xfrm>
        </p:spPr>
        <p:txBody>
          <a:bodyPr/>
          <a:lstStyle/>
          <a:p>
            <a:r>
              <a:rPr lang="en-US"/>
              <a:t>Click icon to add picture</a:t>
            </a:r>
            <a:endParaRPr lang="en-GB"/>
          </a:p>
        </p:txBody>
      </p:sp>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Tree>
    <p:extLst>
      <p:ext uri="{BB962C8B-B14F-4D97-AF65-F5344CB8AC3E}">
        <p14:creationId xmlns:p14="http://schemas.microsoft.com/office/powerpoint/2010/main" val="1155544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1 -Wide image">
    <p:spTree>
      <p:nvGrpSpPr>
        <p:cNvPr id="1" name=""/>
        <p:cNvGrpSpPr/>
        <p:nvPr/>
      </p:nvGrpSpPr>
      <p:grpSpPr>
        <a:xfrm>
          <a:off x="0" y="0"/>
          <a:ext cx="0" cy="0"/>
          <a:chOff x="0" y="0"/>
          <a:chExt cx="0" cy="0"/>
        </a:xfrm>
      </p:grpSpPr>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4" name="Picture Placeholder 3"/>
          <p:cNvSpPr>
            <a:spLocks noGrp="1"/>
          </p:cNvSpPr>
          <p:nvPr>
            <p:ph type="pic" sz="quarter" idx="10"/>
          </p:nvPr>
        </p:nvSpPr>
        <p:spPr>
          <a:xfrm>
            <a:off x="0" y="0"/>
            <a:ext cx="8453717" cy="6858000"/>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288" h="5143500">
                <a:moveTo>
                  <a:pt x="0" y="0"/>
                </a:moveTo>
                <a:lnTo>
                  <a:pt x="4654924" y="0"/>
                </a:lnTo>
                <a:lnTo>
                  <a:pt x="6340288" y="5143500"/>
                </a:lnTo>
                <a:lnTo>
                  <a:pt x="0" y="5143500"/>
                </a:lnTo>
                <a:lnTo>
                  <a:pt x="0" y="0"/>
                </a:lnTo>
                <a:close/>
              </a:path>
            </a:pathLst>
          </a:custGeom>
        </p:spPr>
        <p:txBody>
          <a:bodyPr/>
          <a:lstStyle/>
          <a:p>
            <a:r>
              <a:rPr lang="en-US"/>
              <a:t>Click icon to add picture</a:t>
            </a:r>
            <a:endParaRPr lang="en-GB"/>
          </a:p>
        </p:txBody>
      </p:sp>
    </p:spTree>
    <p:extLst>
      <p:ext uri="{BB962C8B-B14F-4D97-AF65-F5344CB8AC3E}">
        <p14:creationId xmlns:p14="http://schemas.microsoft.com/office/powerpoint/2010/main" val="1039228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ub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001" y="2047037"/>
            <a:ext cx="4759348" cy="1356388"/>
          </a:xfrm>
        </p:spPr>
        <p:txBody>
          <a:bodyPr anchor="ctr"/>
          <a:lstStyle>
            <a:lvl1pPr>
              <a:defRPr sz="4933" baseline="0"/>
            </a:lvl1pPr>
          </a:lstStyle>
          <a:p>
            <a:r>
              <a:rPr lang="en-US" dirty="0"/>
              <a:t>Subject</a:t>
            </a:r>
            <a:br>
              <a:rPr lang="en-US" dirty="0"/>
            </a:br>
            <a:r>
              <a:rPr lang="en-US" dirty="0"/>
              <a:t>Title</a:t>
            </a:r>
          </a:p>
        </p:txBody>
      </p:sp>
      <p:sp>
        <p:nvSpPr>
          <p:cNvPr id="3" name="Subtitle 2"/>
          <p:cNvSpPr>
            <a:spLocks noGrp="1"/>
          </p:cNvSpPr>
          <p:nvPr>
            <p:ph type="subTitle" idx="1" hasCustomPrompt="1"/>
          </p:nvPr>
        </p:nvSpPr>
        <p:spPr>
          <a:xfrm>
            <a:off x="312001" y="3632697"/>
            <a:ext cx="4759348" cy="2422039"/>
          </a:xfrm>
        </p:spPr>
        <p:txBody>
          <a:bodyPr/>
          <a:lstStyle>
            <a:lvl1pPr marL="0" indent="0" algn="l">
              <a:buNone/>
              <a:defRPr baseline="0">
                <a:solidFill>
                  <a:schemeClr val="bg2"/>
                </a:solidFill>
              </a:defRPr>
            </a:lvl1pPr>
            <a:lvl2pPr marL="4320" indent="0" algn="l">
              <a:spcBef>
                <a:spcPts val="1088"/>
              </a:spcBef>
              <a:buNone/>
              <a:tabLst/>
              <a:defRPr baseline="0">
                <a:solidFill>
                  <a:schemeClr val="tx1"/>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MORE COMPLETE TITLE</a:t>
            </a:r>
          </a:p>
          <a:p>
            <a:pPr lvl="1"/>
            <a:r>
              <a:rPr lang="en-US" dirty="0"/>
              <a:t>Body text: Lorem ipsum dolor sit amet, consectetuer adipiscing elit. Maecenas porttitor congue massa. </a:t>
            </a:r>
            <a:r>
              <a:rPr lang="en-US" dirty="0" err="1"/>
              <a:t>Fusce</a:t>
            </a:r>
            <a:r>
              <a:rPr lang="en-US" dirty="0"/>
              <a:t> </a:t>
            </a:r>
            <a:r>
              <a:rPr lang="en-US" dirty="0" err="1"/>
              <a:t>posuere</a:t>
            </a:r>
            <a:r>
              <a:rPr lang="en-US" dirty="0"/>
              <a:t>.</a:t>
            </a:r>
          </a:p>
          <a:p>
            <a:pPr lvl="1"/>
            <a:r>
              <a:rPr lang="en-US" dirty="0"/>
              <a:t>Pellentesque habitant morbi tristique senectus et netus et malesuada fames ac turpis egestas. Proin pharetra nonummy pede. Mauris et </a:t>
            </a:r>
            <a:r>
              <a:rPr lang="en-US" dirty="0" err="1"/>
              <a:t>orci</a:t>
            </a:r>
            <a:r>
              <a:rPr lang="en-US" dirty="0"/>
              <a:t>.</a:t>
            </a:r>
          </a:p>
        </p:txBody>
      </p:sp>
      <p:sp>
        <p:nvSpPr>
          <p:cNvPr id="20" name="Text Placeholder 19"/>
          <p:cNvSpPr>
            <a:spLocks noGrp="1"/>
          </p:cNvSpPr>
          <p:nvPr>
            <p:ph type="body" sz="quarter" idx="13" hasCustomPrompt="1"/>
          </p:nvPr>
        </p:nvSpPr>
        <p:spPr>
          <a:xfrm>
            <a:off x="312000" y="331097"/>
            <a:ext cx="4759347" cy="1563900"/>
          </a:xfrm>
        </p:spPr>
        <p:txBody>
          <a:bodyPr anchor="b">
            <a:normAutofit/>
          </a:bodyPr>
          <a:lstStyle>
            <a:lvl1pPr>
              <a:defRPr sz="2933" b="0" cap="none" baseline="0">
                <a:solidFill>
                  <a:schemeClr val="bg2"/>
                </a:solidFill>
              </a:defRPr>
            </a:lvl1pPr>
          </a:lstStyle>
          <a:p>
            <a:pPr lvl="0"/>
            <a:r>
              <a:rPr lang="en-US" dirty="0"/>
              <a:t>Related phrase</a:t>
            </a:r>
            <a:endParaRPr lang="en-GB" dirty="0"/>
          </a:p>
        </p:txBody>
      </p:sp>
      <p:sp>
        <p:nvSpPr>
          <p:cNvPr id="19" name="Oval 18"/>
          <p:cNvSpPr/>
          <p:nvPr/>
        </p:nvSpPr>
        <p:spPr>
          <a:xfrm>
            <a:off x="9554786" y="1230059"/>
            <a:ext cx="1441615" cy="144121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21" name="Oval 20"/>
          <p:cNvSpPr/>
          <p:nvPr/>
        </p:nvSpPr>
        <p:spPr>
          <a:xfrm>
            <a:off x="7180218" y="3983105"/>
            <a:ext cx="1846613" cy="18461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22" name="Oval 21"/>
          <p:cNvSpPr/>
          <p:nvPr/>
        </p:nvSpPr>
        <p:spPr>
          <a:xfrm>
            <a:off x="6994892" y="4130895"/>
            <a:ext cx="508411" cy="5082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24" name="Oval 23"/>
          <p:cNvSpPr/>
          <p:nvPr/>
        </p:nvSpPr>
        <p:spPr>
          <a:xfrm>
            <a:off x="10884946" y="1118638"/>
            <a:ext cx="222908" cy="2228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7" name="Picture Placeholder 6"/>
          <p:cNvSpPr>
            <a:spLocks noGrp="1"/>
          </p:cNvSpPr>
          <p:nvPr>
            <p:ph type="pic" sz="quarter" idx="14"/>
          </p:nvPr>
        </p:nvSpPr>
        <p:spPr>
          <a:xfrm>
            <a:off x="6856289" y="1079662"/>
            <a:ext cx="3972803" cy="3971708"/>
          </a:xfrm>
          <a:prstGeom prst="ellipse">
            <a:avLst/>
          </a:prstGeom>
          <a:ln w="38100">
            <a:solidFill>
              <a:schemeClr val="accent3"/>
            </a:solidFill>
          </a:ln>
        </p:spPr>
        <p:txBody>
          <a:bodyPr/>
          <a:lstStyle/>
          <a:p>
            <a:r>
              <a:rPr lang="en-US"/>
              <a:t>Click icon to add picture</a:t>
            </a:r>
            <a:endParaRPr lang="en-GB"/>
          </a:p>
        </p:txBody>
      </p:sp>
    </p:spTree>
    <p:extLst>
      <p:ext uri="{BB962C8B-B14F-4D97-AF65-F5344CB8AC3E}">
        <p14:creationId xmlns:p14="http://schemas.microsoft.com/office/powerpoint/2010/main" val="3853105438"/>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23584" y="4648361"/>
            <a:ext cx="5125005" cy="876140"/>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6724095" y="4648361"/>
            <a:ext cx="5125005" cy="876140"/>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23584" y="2441471"/>
            <a:ext cx="5125005" cy="2067189"/>
          </a:xfrm>
        </p:spPr>
        <p:txBody>
          <a:bodyPr>
            <a:normAutofit/>
          </a:bodyPr>
          <a:lstStyle>
            <a:lvl1pPr>
              <a:defRPr sz="1467">
                <a:solidFill>
                  <a:schemeClr val="bg2"/>
                </a:solidFill>
              </a:defRPr>
            </a:lvl1pPr>
          </a:lstStyle>
          <a:p>
            <a:r>
              <a:rPr lang="en-US"/>
              <a:t>Click icon to add picture</a:t>
            </a:r>
            <a:endParaRPr lang="en-GB"/>
          </a:p>
        </p:txBody>
      </p:sp>
      <p:sp>
        <p:nvSpPr>
          <p:cNvPr id="12" name="Picture Placeholder 6"/>
          <p:cNvSpPr>
            <a:spLocks noGrp="1"/>
          </p:cNvSpPr>
          <p:nvPr>
            <p:ph type="pic" sz="quarter" idx="17"/>
          </p:nvPr>
        </p:nvSpPr>
        <p:spPr>
          <a:xfrm>
            <a:off x="6724095" y="2441471"/>
            <a:ext cx="5125005" cy="2067189"/>
          </a:xfrm>
        </p:spPr>
        <p:txBody>
          <a:bodyPr>
            <a:normAutofit/>
          </a:bodyPr>
          <a:lstStyle>
            <a:lvl1pPr>
              <a:defRPr sz="1467">
                <a:solidFill>
                  <a:schemeClr val="bg2"/>
                </a:solidFill>
              </a:defRPr>
            </a:lvl1pPr>
          </a:lstStyle>
          <a:p>
            <a:r>
              <a:rPr lang="en-US"/>
              <a:t>Click icon to add picture</a:t>
            </a:r>
            <a:endParaRPr lang="en-GB" dirty="0"/>
          </a:p>
        </p:txBody>
      </p:sp>
      <p:sp>
        <p:nvSpPr>
          <p:cNvPr id="13" name="Text Placeholder 10"/>
          <p:cNvSpPr>
            <a:spLocks noGrp="1"/>
          </p:cNvSpPr>
          <p:nvPr>
            <p:ph type="body" sz="quarter" idx="18"/>
          </p:nvPr>
        </p:nvSpPr>
        <p:spPr>
          <a:xfrm>
            <a:off x="323584" y="1851258"/>
            <a:ext cx="5125005"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6724095" y="1851258"/>
            <a:ext cx="5125005"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21272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0" y="331098"/>
            <a:ext cx="8926877"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26044" y="4641740"/>
            <a:ext cx="3415485" cy="1047349"/>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4400274" y="4641740"/>
            <a:ext cx="3415485" cy="1047349"/>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26044" y="2441471"/>
            <a:ext cx="3415485" cy="2067189"/>
          </a:xfrm>
        </p:spPr>
        <p:txBody>
          <a:bodyPr>
            <a:normAutofit/>
          </a:bodyPr>
          <a:lstStyle>
            <a:lvl1pPr>
              <a:defRPr sz="1467">
                <a:solidFill>
                  <a:schemeClr val="bg2"/>
                </a:solidFill>
              </a:defRPr>
            </a:lvl1pPr>
          </a:lstStyle>
          <a:p>
            <a:r>
              <a:rPr lang="en-US"/>
              <a:t>Click icon to add picture</a:t>
            </a:r>
            <a:endParaRPr lang="en-GB"/>
          </a:p>
        </p:txBody>
      </p:sp>
      <p:sp>
        <p:nvSpPr>
          <p:cNvPr id="12" name="Picture Placeholder 6"/>
          <p:cNvSpPr>
            <a:spLocks noGrp="1"/>
          </p:cNvSpPr>
          <p:nvPr>
            <p:ph type="pic" sz="quarter" idx="17"/>
          </p:nvPr>
        </p:nvSpPr>
        <p:spPr>
          <a:xfrm>
            <a:off x="4400274" y="2441471"/>
            <a:ext cx="3415485" cy="2067189"/>
          </a:xfrm>
        </p:spPr>
        <p:txBody>
          <a:bodyPr>
            <a:normAutofit/>
          </a:bodyPr>
          <a:lstStyle>
            <a:lvl1pPr>
              <a:defRPr sz="1467">
                <a:solidFill>
                  <a:schemeClr val="bg2"/>
                </a:solidFill>
              </a:defRPr>
            </a:lvl1pPr>
          </a:lstStyle>
          <a:p>
            <a:r>
              <a:rPr lang="en-US"/>
              <a:t>Click icon to add picture</a:t>
            </a:r>
            <a:endParaRPr lang="en-GB"/>
          </a:p>
        </p:txBody>
      </p:sp>
      <p:sp>
        <p:nvSpPr>
          <p:cNvPr id="13" name="Text Placeholder 10"/>
          <p:cNvSpPr>
            <a:spLocks noGrp="1"/>
          </p:cNvSpPr>
          <p:nvPr>
            <p:ph type="body" sz="quarter" idx="18"/>
          </p:nvPr>
        </p:nvSpPr>
        <p:spPr>
          <a:xfrm>
            <a:off x="326044" y="1851258"/>
            <a:ext cx="3415485"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4400274" y="1851258"/>
            <a:ext cx="3415485"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5" name="Text Placeholder 10"/>
          <p:cNvSpPr>
            <a:spLocks noGrp="1"/>
          </p:cNvSpPr>
          <p:nvPr>
            <p:ph type="body" sz="quarter" idx="20"/>
          </p:nvPr>
        </p:nvSpPr>
        <p:spPr>
          <a:xfrm>
            <a:off x="8401372" y="4641740"/>
            <a:ext cx="3415485" cy="1047349"/>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16" name="Picture Placeholder 6"/>
          <p:cNvSpPr>
            <a:spLocks noGrp="1"/>
          </p:cNvSpPr>
          <p:nvPr>
            <p:ph type="pic" sz="quarter" idx="21"/>
          </p:nvPr>
        </p:nvSpPr>
        <p:spPr>
          <a:xfrm>
            <a:off x="8401372" y="2441471"/>
            <a:ext cx="3415485" cy="2067189"/>
          </a:xfrm>
        </p:spPr>
        <p:txBody>
          <a:bodyPr>
            <a:normAutofit/>
          </a:bodyPr>
          <a:lstStyle>
            <a:lvl1pPr>
              <a:defRPr sz="1467">
                <a:solidFill>
                  <a:schemeClr val="bg2"/>
                </a:solidFill>
              </a:defRPr>
            </a:lvl1pPr>
          </a:lstStyle>
          <a:p>
            <a:r>
              <a:rPr lang="en-US"/>
              <a:t>Click icon to add picture</a:t>
            </a:r>
            <a:endParaRPr lang="en-GB"/>
          </a:p>
        </p:txBody>
      </p:sp>
      <p:sp>
        <p:nvSpPr>
          <p:cNvPr id="17" name="Text Placeholder 10"/>
          <p:cNvSpPr>
            <a:spLocks noGrp="1"/>
          </p:cNvSpPr>
          <p:nvPr>
            <p:ph type="body" sz="quarter" idx="22"/>
          </p:nvPr>
        </p:nvSpPr>
        <p:spPr>
          <a:xfrm>
            <a:off x="8401372" y="1851258"/>
            <a:ext cx="3415485"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3500378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0" y="857958"/>
            <a:ext cx="8964213"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820377"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13343"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3292448"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13343"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dirty="0"/>
          </a:p>
        </p:txBody>
      </p:sp>
      <p:sp>
        <p:nvSpPr>
          <p:cNvPr id="13" name="Text Placeholder 10"/>
          <p:cNvSpPr>
            <a:spLocks noGrp="1"/>
          </p:cNvSpPr>
          <p:nvPr>
            <p:ph type="body" sz="quarter" idx="18"/>
          </p:nvPr>
        </p:nvSpPr>
        <p:spPr>
          <a:xfrm>
            <a:off x="313343" y="1851258"/>
            <a:ext cx="2598440" cy="590213"/>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292448" y="1851258"/>
            <a:ext cx="2598440" cy="590213"/>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2" name="Picture Placeholder 6"/>
          <p:cNvSpPr>
            <a:spLocks noGrp="1"/>
          </p:cNvSpPr>
          <p:nvPr>
            <p:ph type="pic" sz="quarter" idx="17"/>
          </p:nvPr>
        </p:nvSpPr>
        <p:spPr>
          <a:xfrm>
            <a:off x="3292448"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dirty="0"/>
          </a:p>
        </p:txBody>
      </p:sp>
      <p:sp>
        <p:nvSpPr>
          <p:cNvPr id="15" name="Text Placeholder 10"/>
          <p:cNvSpPr>
            <a:spLocks noGrp="1"/>
          </p:cNvSpPr>
          <p:nvPr>
            <p:ph type="body" sz="quarter" idx="20"/>
          </p:nvPr>
        </p:nvSpPr>
        <p:spPr>
          <a:xfrm>
            <a:off x="6271553"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17" name="Text Placeholder 10"/>
          <p:cNvSpPr>
            <a:spLocks noGrp="1"/>
          </p:cNvSpPr>
          <p:nvPr>
            <p:ph type="body" sz="quarter" idx="22"/>
          </p:nvPr>
        </p:nvSpPr>
        <p:spPr>
          <a:xfrm>
            <a:off x="6271553" y="1851258"/>
            <a:ext cx="2598440" cy="590213"/>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6" name="Picture Placeholder 6"/>
          <p:cNvSpPr>
            <a:spLocks noGrp="1"/>
          </p:cNvSpPr>
          <p:nvPr>
            <p:ph type="pic" sz="quarter" idx="21"/>
          </p:nvPr>
        </p:nvSpPr>
        <p:spPr>
          <a:xfrm>
            <a:off x="6271553"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a:p>
        </p:txBody>
      </p:sp>
      <p:sp>
        <p:nvSpPr>
          <p:cNvPr id="18" name="Text Placeholder 10"/>
          <p:cNvSpPr>
            <a:spLocks noGrp="1"/>
          </p:cNvSpPr>
          <p:nvPr>
            <p:ph type="body" sz="quarter" idx="23"/>
          </p:nvPr>
        </p:nvSpPr>
        <p:spPr>
          <a:xfrm>
            <a:off x="9250660"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20" name="Text Placeholder 10"/>
          <p:cNvSpPr>
            <a:spLocks noGrp="1"/>
          </p:cNvSpPr>
          <p:nvPr>
            <p:ph type="body" sz="quarter" idx="25"/>
          </p:nvPr>
        </p:nvSpPr>
        <p:spPr>
          <a:xfrm>
            <a:off x="9250660" y="1851258"/>
            <a:ext cx="2598440" cy="590213"/>
          </a:xfrm>
          <a:solidFill>
            <a:schemeClr val="accent3"/>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9" name="Picture Placeholder 6"/>
          <p:cNvSpPr>
            <a:spLocks noGrp="1"/>
          </p:cNvSpPr>
          <p:nvPr>
            <p:ph type="pic" sz="quarter" idx="24"/>
          </p:nvPr>
        </p:nvSpPr>
        <p:spPr>
          <a:xfrm>
            <a:off x="9250660"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a:p>
        </p:txBody>
      </p:sp>
    </p:spTree>
    <p:extLst>
      <p:ext uri="{BB962C8B-B14F-4D97-AF65-F5344CB8AC3E}">
        <p14:creationId xmlns:p14="http://schemas.microsoft.com/office/powerpoint/2010/main" val="3639796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3583" y="1851258"/>
            <a:ext cx="5152463"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6683903" y="1851258"/>
            <a:ext cx="5165197"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0" name="Text Placeholder 9"/>
          <p:cNvSpPr>
            <a:spLocks noGrp="1"/>
          </p:cNvSpPr>
          <p:nvPr>
            <p:ph type="body" sz="quarter" idx="20"/>
          </p:nvPr>
        </p:nvSpPr>
        <p:spPr>
          <a:xfrm>
            <a:off x="323583" y="2668922"/>
            <a:ext cx="5152463"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9"/>
          <p:cNvSpPr>
            <a:spLocks noGrp="1"/>
          </p:cNvSpPr>
          <p:nvPr>
            <p:ph type="body" sz="quarter" idx="21"/>
          </p:nvPr>
        </p:nvSpPr>
        <p:spPr>
          <a:xfrm>
            <a:off x="6683903" y="2668922"/>
            <a:ext cx="5165197"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6"/>
          <p:cNvSpPr>
            <a:spLocks noGrp="1"/>
          </p:cNvSpPr>
          <p:nvPr>
            <p:ph type="body" sz="quarter" idx="16" hasCustomPrompt="1"/>
          </p:nvPr>
        </p:nvSpPr>
        <p:spPr>
          <a:xfrm>
            <a:off x="309836" y="5620954"/>
            <a:ext cx="8967721"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678567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3582" y="1851259"/>
            <a:ext cx="3538780"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4340353" y="1851258"/>
            <a:ext cx="3538780"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8310317" y="1851259"/>
            <a:ext cx="3538780"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8" name="Text Placeholder 9"/>
          <p:cNvSpPr>
            <a:spLocks noGrp="1"/>
          </p:cNvSpPr>
          <p:nvPr>
            <p:ph type="body" sz="quarter" idx="23"/>
          </p:nvPr>
        </p:nvSpPr>
        <p:spPr>
          <a:xfrm>
            <a:off x="333824" y="2668922"/>
            <a:ext cx="3538781"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9"/>
          <p:cNvSpPr>
            <a:spLocks noGrp="1"/>
          </p:cNvSpPr>
          <p:nvPr>
            <p:ph type="body" sz="quarter" idx="21"/>
          </p:nvPr>
        </p:nvSpPr>
        <p:spPr>
          <a:xfrm>
            <a:off x="4340355" y="2668922"/>
            <a:ext cx="3538781"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9"/>
          <p:cNvSpPr>
            <a:spLocks noGrp="1"/>
          </p:cNvSpPr>
          <p:nvPr>
            <p:ph type="body" sz="quarter" idx="24"/>
          </p:nvPr>
        </p:nvSpPr>
        <p:spPr>
          <a:xfrm>
            <a:off x="8310319" y="2668922"/>
            <a:ext cx="3538781"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6"/>
          <p:cNvSpPr>
            <a:spLocks noGrp="1"/>
          </p:cNvSpPr>
          <p:nvPr>
            <p:ph type="body" sz="quarter" idx="16" hasCustomPrompt="1"/>
          </p:nvPr>
        </p:nvSpPr>
        <p:spPr>
          <a:xfrm>
            <a:off x="309836" y="5620954"/>
            <a:ext cx="10507021"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4201458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0493855"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0703" y="1851258"/>
            <a:ext cx="2549492"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302923" y="1851258"/>
            <a:ext cx="2549492"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6285143" y="1851258"/>
            <a:ext cx="2549492"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20" name="Text Placeholder 10"/>
          <p:cNvSpPr>
            <a:spLocks noGrp="1"/>
          </p:cNvSpPr>
          <p:nvPr>
            <p:ph type="body" sz="quarter" idx="25"/>
          </p:nvPr>
        </p:nvSpPr>
        <p:spPr>
          <a:xfrm>
            <a:off x="9267365" y="1851258"/>
            <a:ext cx="2549492" cy="590215"/>
          </a:xfrm>
          <a:solidFill>
            <a:schemeClr val="accent3"/>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21" name="Text Placeholder 9"/>
          <p:cNvSpPr>
            <a:spLocks noGrp="1"/>
          </p:cNvSpPr>
          <p:nvPr>
            <p:ph type="body" sz="quarter" idx="20"/>
          </p:nvPr>
        </p:nvSpPr>
        <p:spPr>
          <a:xfrm>
            <a:off x="320703"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p:cNvSpPr>
            <a:spLocks noGrp="1"/>
          </p:cNvSpPr>
          <p:nvPr>
            <p:ph type="body" sz="quarter" idx="21"/>
          </p:nvPr>
        </p:nvSpPr>
        <p:spPr>
          <a:xfrm>
            <a:off x="3302923"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9"/>
          <p:cNvSpPr>
            <a:spLocks noGrp="1"/>
          </p:cNvSpPr>
          <p:nvPr>
            <p:ph type="body" sz="quarter" idx="26"/>
          </p:nvPr>
        </p:nvSpPr>
        <p:spPr>
          <a:xfrm>
            <a:off x="6285143"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9"/>
          <p:cNvSpPr>
            <a:spLocks noGrp="1"/>
          </p:cNvSpPr>
          <p:nvPr>
            <p:ph type="body" sz="quarter" idx="27"/>
          </p:nvPr>
        </p:nvSpPr>
        <p:spPr>
          <a:xfrm>
            <a:off x="9267365"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6"/>
          <p:cNvSpPr>
            <a:spLocks noGrp="1"/>
          </p:cNvSpPr>
          <p:nvPr>
            <p:ph type="body" sz="quarter" idx="16" hasCustomPrompt="1"/>
          </p:nvPr>
        </p:nvSpPr>
        <p:spPr>
          <a:xfrm>
            <a:off x="320703" y="5620954"/>
            <a:ext cx="8956852"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374032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Op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30201" y="1851257"/>
            <a:ext cx="10493855" cy="35240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552665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obil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Picture Placeholder 6"/>
          <p:cNvSpPr>
            <a:spLocks noGrp="1"/>
          </p:cNvSpPr>
          <p:nvPr>
            <p:ph type="pic" sz="quarter" idx="16"/>
          </p:nvPr>
        </p:nvSpPr>
        <p:spPr>
          <a:xfrm rot="420000">
            <a:off x="8640323" y="2157938"/>
            <a:ext cx="2020453" cy="3268431"/>
          </a:xfrm>
        </p:spPr>
        <p:txBody>
          <a:bodyPr/>
          <a:lstStyle/>
          <a:p>
            <a:r>
              <a:rPr lang="en-US"/>
              <a:t>Click icon to add picture</a:t>
            </a:r>
            <a:endParaRPr lang="en-GB" dirty="0"/>
          </a:p>
        </p:txBody>
      </p:sp>
    </p:spTree>
    <p:extLst>
      <p:ext uri="{BB962C8B-B14F-4D97-AF65-F5344CB8AC3E}">
        <p14:creationId xmlns:p14="http://schemas.microsoft.com/office/powerpoint/2010/main" val="2786848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Picture Section Header">
    <p:spTree>
      <p:nvGrpSpPr>
        <p:cNvPr id="1" name=""/>
        <p:cNvGrpSpPr/>
        <p:nvPr/>
      </p:nvGrpSpPr>
      <p:grpSpPr>
        <a:xfrm>
          <a:off x="0" y="0"/>
          <a:ext cx="0" cy="0"/>
          <a:chOff x="0" y="0"/>
          <a:chExt cx="0" cy="0"/>
        </a:xfrm>
      </p:grpSpPr>
      <p:sp>
        <p:nvSpPr>
          <p:cNvPr id="8" name="Picture Placeholder 7"/>
          <p:cNvSpPr>
            <a:spLocks noGrp="1"/>
          </p:cNvSpPr>
          <p:nvPr>
            <p:ph type="pic" sz="quarter" idx="14" hasCustomPrompt="1"/>
          </p:nvPr>
        </p:nvSpPr>
        <p:spPr>
          <a:xfrm>
            <a:off x="3" y="0"/>
            <a:ext cx="12191999" cy="6858000"/>
          </a:xfrm>
          <a:effectLst/>
        </p:spPr>
        <p:txBody>
          <a:bodyPr/>
          <a:lstStyle>
            <a:lvl1pPr>
              <a:defRPr baseline="0"/>
            </a:lvl1pPr>
          </a:lstStyle>
          <a:p>
            <a:r>
              <a:rPr lang="en-GB" dirty="0"/>
              <a:t/>
            </a:r>
            <a:br>
              <a:rPr lang="en-GB" dirty="0"/>
            </a:br>
            <a:r>
              <a:rPr lang="en-GB" dirty="0"/>
              <a:t>     Copy Desired Image, Select this placeholder, Paste &amp; Then “Send to back”</a:t>
            </a:r>
          </a:p>
        </p:txBody>
      </p:sp>
      <p:sp>
        <p:nvSpPr>
          <p:cNvPr id="2" name="Title 1"/>
          <p:cNvSpPr>
            <a:spLocks noGrp="1"/>
          </p:cNvSpPr>
          <p:nvPr>
            <p:ph type="title" hasCustomPrompt="1"/>
          </p:nvPr>
        </p:nvSpPr>
        <p:spPr>
          <a:xfrm>
            <a:off x="752125" y="3305915"/>
            <a:ext cx="9457547" cy="1312347"/>
          </a:xfrm>
          <a:effectLst>
            <a:outerShdw blurRad="825500" algn="ctr" rotWithShape="0">
              <a:prstClr val="black">
                <a:alpha val="20000"/>
              </a:prstClr>
            </a:outerShdw>
          </a:effectLst>
        </p:spPr>
        <p:txBody>
          <a:bodyPr anchor="t"/>
          <a:lstStyle>
            <a:lvl1pPr>
              <a:lnSpc>
                <a:spcPct val="80000"/>
              </a:lnSpc>
              <a:spcBef>
                <a:spcPts val="1088"/>
              </a:spcBef>
              <a:defRPr sz="10400" cap="all" baseline="0">
                <a:solidFill>
                  <a:schemeClr val="bg1"/>
                </a:solidFill>
              </a:defRPr>
            </a:lvl1pPr>
          </a:lstStyle>
          <a:p>
            <a:r>
              <a:rPr lang="en-US" dirty="0"/>
              <a:t>DOLOR SIT</a:t>
            </a:r>
            <a:endParaRPr lang="en-GB" dirty="0"/>
          </a:p>
        </p:txBody>
      </p:sp>
      <p:sp>
        <p:nvSpPr>
          <p:cNvPr id="7" name="Text Placeholder 6"/>
          <p:cNvSpPr>
            <a:spLocks noGrp="1"/>
          </p:cNvSpPr>
          <p:nvPr>
            <p:ph type="body" sz="quarter" idx="13" hasCustomPrompt="1"/>
          </p:nvPr>
        </p:nvSpPr>
        <p:spPr>
          <a:xfrm>
            <a:off x="837697" y="2476735"/>
            <a:ext cx="8044963" cy="829179"/>
          </a:xfrm>
        </p:spPr>
        <p:txBody>
          <a:bodyPr anchor="b">
            <a:normAutofit/>
          </a:bodyPr>
          <a:lstStyle>
            <a:lvl1pPr>
              <a:spcBef>
                <a:spcPts val="1632"/>
              </a:spcBef>
              <a:defRPr sz="3600" b="0" cap="none" baseline="0">
                <a:solidFill>
                  <a:schemeClr val="bg1"/>
                </a:solidFill>
                <a:effectLst>
                  <a:outerShdw blurRad="228600" algn="ctr" rotWithShape="0">
                    <a:prstClr val="black">
                      <a:alpha val="40000"/>
                    </a:prstClr>
                  </a:outerShdw>
                </a:effectLst>
              </a:defRPr>
            </a:lvl1pPr>
          </a:lstStyle>
          <a:p>
            <a:pPr lvl="0"/>
            <a:r>
              <a:rPr lang="en-US" dirty="0"/>
              <a:t>Lorem Ipsum</a:t>
            </a:r>
            <a:endParaRPr lang="en-GB" dirty="0"/>
          </a:p>
        </p:txBody>
      </p:sp>
      <p:sp>
        <p:nvSpPr>
          <p:cNvPr id="4" name="Footer Placeholder 3"/>
          <p:cNvSpPr>
            <a:spLocks noGrp="1"/>
          </p:cNvSpPr>
          <p:nvPr>
            <p:ph type="ftr" sz="quarter" idx="16"/>
          </p:nvPr>
        </p:nvSpPr>
        <p:spPr>
          <a:xfrm>
            <a:off x="819166" y="6200607"/>
            <a:ext cx="6602617" cy="346923"/>
          </a:xfrm>
          <a:prstGeom prst="rect">
            <a:avLst/>
          </a:prstGeom>
        </p:spPr>
        <p:txBody>
          <a:bodyPr vert="horz" lIns="0" tIns="0" rIns="0" bIns="0" rtlCol="0" anchor="b"/>
          <a:lstStyle>
            <a:lvl1pPr>
              <a:defRPr lang="en-GB" sz="1067" smtClean="0">
                <a:solidFill>
                  <a:schemeClr val="bg1"/>
                </a:solidFill>
              </a:defRPr>
            </a:lvl1pPr>
          </a:lstStyle>
          <a:p>
            <a:pPr>
              <a:lnSpc>
                <a:spcPct val="85000"/>
              </a:lnSpc>
              <a:spcBef>
                <a:spcPts val="272"/>
              </a:spcBef>
            </a:pPr>
            <a:r>
              <a:rPr lang="nb-NO"/>
              <a:t>© 2015 Ipsos. </a:t>
            </a:r>
            <a:endParaRPr lang="nb-NO" dirty="0"/>
          </a:p>
        </p:txBody>
      </p:sp>
      <p:sp>
        <p:nvSpPr>
          <p:cNvPr id="5" name="Slide Number Placeholder 4"/>
          <p:cNvSpPr>
            <a:spLocks noGrp="1"/>
          </p:cNvSpPr>
          <p:nvPr>
            <p:ph type="sldNum" sz="quarter" idx="17"/>
          </p:nvPr>
        </p:nvSpPr>
        <p:spPr>
          <a:xfrm>
            <a:off x="329750" y="6200607"/>
            <a:ext cx="509900" cy="346923"/>
          </a:xfrm>
          <a:prstGeom prst="rect">
            <a:avLst/>
          </a:prstGeom>
        </p:spPr>
        <p:txBody>
          <a:bodyPr vert="horz" lIns="0" tIns="0" rIns="0" bIns="0" rtlCol="0" anchor="b"/>
          <a:lstStyle>
            <a:lvl1pPr>
              <a:defRPr lang="en-US" sz="1067" smtClean="0">
                <a:solidFill>
                  <a:schemeClr val="bg1"/>
                </a:solidFill>
              </a:defRPr>
            </a:lvl1pPr>
          </a:lstStyle>
          <a:p>
            <a:pPr>
              <a:lnSpc>
                <a:spcPct val="85000"/>
              </a:lnSpc>
              <a:spcBef>
                <a:spcPts val="272"/>
              </a:spcBef>
            </a:pPr>
            <a:fld id="{7F034911-0302-4AAB-AEF0-815419E29289}" type="slidenum">
              <a:rPr lang="en-GB" smtClean="0"/>
              <a:pPr>
                <a:lnSpc>
                  <a:spcPct val="85000"/>
                </a:lnSpc>
                <a:spcBef>
                  <a:spcPts val="272"/>
                </a:spcBef>
              </a:pPr>
              <a:t>‹#›</a:t>
            </a:fld>
            <a:endParaRPr lang="en-GB" dirty="0"/>
          </a:p>
        </p:txBody>
      </p:sp>
    </p:spTree>
    <p:extLst>
      <p:ext uri="{BB962C8B-B14F-4D97-AF65-F5344CB8AC3E}">
        <p14:creationId xmlns:p14="http://schemas.microsoft.com/office/powerpoint/2010/main" val="418913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obile Up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Picture Placeholder 6"/>
          <p:cNvSpPr>
            <a:spLocks noGrp="1"/>
          </p:cNvSpPr>
          <p:nvPr>
            <p:ph type="pic" sz="quarter" idx="16"/>
          </p:nvPr>
        </p:nvSpPr>
        <p:spPr>
          <a:xfrm>
            <a:off x="9078361" y="2276391"/>
            <a:ext cx="2001815" cy="3227173"/>
          </a:xfrm>
        </p:spPr>
        <p:txBody>
          <a:bodyPr/>
          <a:lstStyle/>
          <a:p>
            <a:r>
              <a:rPr lang="en-US"/>
              <a:t>Click icon to add picture</a:t>
            </a:r>
            <a:endParaRPr lang="en-GB" dirty="0"/>
          </a:p>
        </p:txBody>
      </p:sp>
      <p:sp>
        <p:nvSpPr>
          <p:cNvPr id="9" name="Text Placeholder 6"/>
          <p:cNvSpPr>
            <a:spLocks noGrp="1"/>
          </p:cNvSpPr>
          <p:nvPr>
            <p:ph type="body" sz="quarter" idx="17" hasCustomPrompt="1"/>
          </p:nvPr>
        </p:nvSpPr>
        <p:spPr>
          <a:xfrm>
            <a:off x="842519" y="5626409"/>
            <a:ext cx="8435037" cy="424383"/>
          </a:xfrm>
        </p:spPr>
        <p:txBody>
          <a:bodyPr anchor="b">
            <a:normAutofit/>
          </a:bodyPr>
          <a:lstStyle>
            <a:lvl1pPr algn="l">
              <a:lnSpc>
                <a:spcPct val="95000"/>
              </a:lnSpc>
              <a:spcBef>
                <a:spcPts val="272"/>
              </a:spcBef>
              <a:defRPr sz="1333" cap="none" baseline="0">
                <a:solidFill>
                  <a:schemeClr val="bg2"/>
                </a:solidFill>
              </a:defRPr>
            </a:lvl1pPr>
          </a:lstStyle>
          <a:p>
            <a:pPr lvl="0"/>
            <a:r>
              <a:rPr lang="en-US" dirty="0"/>
              <a:t>Question and Base</a:t>
            </a:r>
            <a:endParaRPr lang="en-GB" dirty="0"/>
          </a:p>
        </p:txBody>
      </p:sp>
    </p:spTree>
    <p:extLst>
      <p:ext uri="{BB962C8B-B14F-4D97-AF65-F5344CB8AC3E}">
        <p14:creationId xmlns:p14="http://schemas.microsoft.com/office/powerpoint/2010/main" val="2271481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Green]">
    <p:bg>
      <p:bgPr>
        <a:solidFill>
          <a:schemeClr val="accent6"/>
        </a:solidFill>
        <a:effectLst/>
      </p:bgPr>
    </p:bg>
    <p:spTree>
      <p:nvGrpSpPr>
        <p:cNvPr id="1" name=""/>
        <p:cNvGrpSpPr/>
        <p:nvPr/>
      </p:nvGrpSpPr>
      <p:grpSpPr>
        <a:xfrm>
          <a:off x="0" y="0"/>
          <a:ext cx="0" cy="0"/>
          <a:chOff x="0" y="0"/>
          <a:chExt cx="0" cy="0"/>
        </a:xfrm>
      </p:grpSpPr>
      <p:sp>
        <p:nvSpPr>
          <p:cNvPr id="12" name="Picture Placeholder 5"/>
          <p:cNvSpPr>
            <a:spLocks noGrp="1"/>
          </p:cNvSpPr>
          <p:nvPr>
            <p:ph type="pic" sz="quarter" idx="18"/>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6203689" y="1851259"/>
            <a:ext cx="5622567" cy="2997135"/>
          </a:xfrm>
        </p:spPr>
        <p:txBody>
          <a:bodyPr anchor="ctr">
            <a:normAutofit/>
          </a:bodyPr>
          <a:lstStyle>
            <a:lvl1pPr marL="0" indent="0" algn="l">
              <a:buNone/>
              <a:defRPr sz="3600" baseline="0">
                <a:solidFill>
                  <a:schemeClr val="bg1"/>
                </a:solidFill>
              </a:defRPr>
            </a:lvl1pPr>
            <a:lvl2pPr marL="4320" indent="0" algn="l">
              <a:lnSpc>
                <a:spcPct val="90000"/>
              </a:lnSpc>
              <a:spcBef>
                <a:spcPts val="544"/>
              </a:spcBef>
              <a:buNone/>
              <a:tabLst/>
              <a:defRPr sz="2933" baseline="0">
                <a:solidFill>
                  <a:schemeClr val="bg1">
                    <a:alpha val="70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7" name="Picture 6"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11" name="Picture 10" descr="IPSOS_GAMECHANGERS_blue.pn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9" name="Footer Placeholder 3"/>
          <p:cNvSpPr>
            <a:spLocks noGrp="1"/>
          </p:cNvSpPr>
          <p:nvPr>
            <p:ph type="ftr" sz="quarter" idx="15"/>
          </p:nvPr>
        </p:nvSpPr>
        <p:spPr>
          <a:xfrm>
            <a:off x="819167" y="6221081"/>
            <a:ext cx="4219216" cy="359320"/>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0"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682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Green]">
    <p:bg>
      <p:bgPr>
        <a:solidFill>
          <a:schemeClr val="accent6"/>
        </a:solidFill>
        <a:effectLst/>
      </p:bgPr>
    </p:bg>
    <p:spTree>
      <p:nvGrpSpPr>
        <p:cNvPr id="1" name=""/>
        <p:cNvGrpSpPr/>
        <p:nvPr/>
      </p:nvGrpSpPr>
      <p:grpSpPr>
        <a:xfrm>
          <a:off x="0" y="0"/>
          <a:ext cx="0" cy="0"/>
          <a:chOff x="0" y="0"/>
          <a:chExt cx="0" cy="0"/>
        </a:xfrm>
      </p:grpSpPr>
      <p:sp>
        <p:nvSpPr>
          <p:cNvPr id="16" name="Picture Placeholder 3"/>
          <p:cNvSpPr>
            <a:spLocks noGrp="1"/>
          </p:cNvSpPr>
          <p:nvPr>
            <p:ph type="pic" sz="quarter" idx="10"/>
          </p:nvPr>
        </p:nvSpPr>
        <p:spPr>
          <a:xfrm>
            <a:off x="0" y="-11952"/>
            <a:ext cx="8298331" cy="6869952"/>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205818"/>
              <a:gd name="connsiteY0" fmla="*/ 0 h 5143500"/>
              <a:gd name="connsiteX1" fmla="*/ 4654924 w 6205818"/>
              <a:gd name="connsiteY1" fmla="*/ 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493559 w 6205818"/>
              <a:gd name="connsiteY1" fmla="*/ 1793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26895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1 h 5143500"/>
              <a:gd name="connsiteX2" fmla="*/ 6205818 w 6205818"/>
              <a:gd name="connsiteY2" fmla="*/ 5134535 h 5143500"/>
              <a:gd name="connsiteX3" fmla="*/ 0 w 6205818"/>
              <a:gd name="connsiteY3" fmla="*/ 5143500 h 5143500"/>
              <a:gd name="connsiteX4" fmla="*/ 0 w 6205818"/>
              <a:gd name="connsiteY4" fmla="*/ 0 h 5143500"/>
              <a:gd name="connsiteX0" fmla="*/ 0 w 6223748"/>
              <a:gd name="connsiteY0" fmla="*/ 0 h 5143500"/>
              <a:gd name="connsiteX1" fmla="*/ 4502524 w 6223748"/>
              <a:gd name="connsiteY1" fmla="*/ 1 h 5143500"/>
              <a:gd name="connsiteX2" fmla="*/ 6223748 w 6223748"/>
              <a:gd name="connsiteY2" fmla="*/ 5143499 h 5143500"/>
              <a:gd name="connsiteX3" fmla="*/ 0 w 6223748"/>
              <a:gd name="connsiteY3" fmla="*/ 5143500 h 5143500"/>
              <a:gd name="connsiteX4" fmla="*/ 0 w 6223748"/>
              <a:gd name="connsiteY4" fmla="*/ 0 h 5143500"/>
              <a:gd name="connsiteX0" fmla="*/ 0 w 6223748"/>
              <a:gd name="connsiteY0" fmla="*/ 8964 h 5152464"/>
              <a:gd name="connsiteX1" fmla="*/ 4529418 w 6223748"/>
              <a:gd name="connsiteY1" fmla="*/ 0 h 5152464"/>
              <a:gd name="connsiteX2" fmla="*/ 6223748 w 6223748"/>
              <a:gd name="connsiteY2" fmla="*/ 5152463 h 5152464"/>
              <a:gd name="connsiteX3" fmla="*/ 0 w 6223748"/>
              <a:gd name="connsiteY3" fmla="*/ 5152464 h 5152464"/>
              <a:gd name="connsiteX4" fmla="*/ 0 w 6223748"/>
              <a:gd name="connsiteY4" fmla="*/ 8964 h 515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748" h="5152464">
                <a:moveTo>
                  <a:pt x="0" y="8964"/>
                </a:moveTo>
                <a:lnTo>
                  <a:pt x="4529418" y="0"/>
                </a:lnTo>
                <a:lnTo>
                  <a:pt x="6223748" y="5152463"/>
                </a:lnTo>
                <a:lnTo>
                  <a:pt x="0" y="5152464"/>
                </a:lnTo>
                <a:lnTo>
                  <a:pt x="0" y="8964"/>
                </a:lnTo>
                <a:close/>
              </a:path>
            </a:pathLst>
          </a:custGeom>
        </p:spPr>
        <p:txBody>
          <a:bodyPr/>
          <a:lstStyle/>
          <a:p>
            <a:r>
              <a:rPr lang="en-US"/>
              <a:t>Click icon to add picture</a:t>
            </a:r>
            <a:endParaRPr lang="en-GB"/>
          </a:p>
        </p:txBody>
      </p:sp>
      <p:sp>
        <p:nvSpPr>
          <p:cNvPr id="2" name="Title 1"/>
          <p:cNvSpPr>
            <a:spLocks noGrp="1"/>
          </p:cNvSpPr>
          <p:nvPr>
            <p:ph type="ctrTitle" hasCustomPrompt="1"/>
          </p:nvPr>
        </p:nvSpPr>
        <p:spPr>
          <a:xfrm>
            <a:off x="8905333" y="2803721"/>
            <a:ext cx="2920924" cy="997196"/>
          </a:xfrm>
        </p:spPr>
        <p:txBody>
          <a:bodyPr anchor="ctr"/>
          <a:lstStyle>
            <a:lvl1pPr>
              <a:defRPr sz="3600" baseline="0">
                <a:solidFill>
                  <a:schemeClr val="bg1"/>
                </a:solidFill>
              </a:defRPr>
            </a:lvl1pPr>
          </a:lstStyle>
          <a:p>
            <a:r>
              <a:rPr lang="en-US" dirty="0"/>
              <a:t>TITLE </a:t>
            </a:r>
            <a:r>
              <a:rPr lang="en-US" dirty="0" err="1"/>
              <a:t>TITLE</a:t>
            </a:r>
            <a:r>
              <a:rPr lang="en-US" dirty="0"/>
              <a:t> </a:t>
            </a:r>
            <a:r>
              <a:rPr lang="en-US" dirty="0" err="1"/>
              <a:t>TITLE</a:t>
            </a:r>
            <a:r>
              <a:rPr lang="en-US" dirty="0"/>
              <a:t> </a:t>
            </a:r>
            <a:r>
              <a:rPr lang="en-US" dirty="0" err="1"/>
              <a:t>TITLE</a:t>
            </a:r>
            <a:endParaRPr lang="en-US" dirty="0"/>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3"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4"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5" name="Picture 14"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88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Red]">
    <p:bg>
      <p:bgPr>
        <a:solidFill>
          <a:schemeClr val="accent1"/>
        </a:solidFill>
        <a:effectLst/>
      </p:bgPr>
    </p:bg>
    <p:spTree>
      <p:nvGrpSpPr>
        <p:cNvPr id="1" name=""/>
        <p:cNvGrpSpPr/>
        <p:nvPr/>
      </p:nvGrpSpPr>
      <p:grpSpPr>
        <a:xfrm>
          <a:off x="0" y="0"/>
          <a:ext cx="0" cy="0"/>
          <a:chOff x="0" y="0"/>
          <a:chExt cx="0" cy="0"/>
        </a:xfrm>
      </p:grpSpPr>
      <p:sp>
        <p:nvSpPr>
          <p:cNvPr id="17" name="Picture Placeholder 5"/>
          <p:cNvSpPr>
            <a:spLocks noGrp="1"/>
          </p:cNvSpPr>
          <p:nvPr>
            <p:ph type="pic" sz="quarter" idx="18"/>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6226729" y="1851259"/>
            <a:ext cx="5622567" cy="2997135"/>
          </a:xfrm>
        </p:spPr>
        <p:txBody>
          <a:bodyPr anchor="ctr">
            <a:normAutofit/>
          </a:bodyPr>
          <a:lstStyle>
            <a:lvl1pPr marL="0" indent="0" algn="l">
              <a:buNone/>
              <a:defRPr sz="3600" b="1" baseline="0">
                <a:solidFill>
                  <a:schemeClr val="bg1"/>
                </a:solidFill>
              </a:defRPr>
            </a:lvl1pPr>
            <a:lvl2pPr marL="4320" indent="0" algn="l">
              <a:lnSpc>
                <a:spcPct val="90000"/>
              </a:lnSpc>
              <a:spcBef>
                <a:spcPts val="544"/>
              </a:spcBef>
              <a:buNone/>
              <a:tabLst/>
              <a:defRPr sz="2933" baseline="0">
                <a:solidFill>
                  <a:schemeClr val="bg1">
                    <a:alpha val="70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0"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2"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3" name="Picture 12"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723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85400" y="2711391"/>
            <a:ext cx="2643779" cy="1181863"/>
          </a:xfrm>
        </p:spPr>
        <p:txBody>
          <a:bodyPr anchor="ctr"/>
          <a:lstStyle>
            <a:lvl1pPr>
              <a:defRPr sz="4267" baseline="0">
                <a:solidFill>
                  <a:schemeClr val="bg1"/>
                </a:solidFill>
              </a:defRPr>
            </a:lvl1pPr>
          </a:lstStyle>
          <a:p>
            <a:r>
              <a:rPr lang="en-US" dirty="0"/>
              <a:t>Title </a:t>
            </a:r>
            <a:r>
              <a:rPr lang="en-US" dirty="0" err="1"/>
              <a:t>title</a:t>
            </a:r>
            <a:r>
              <a:rPr lang="en-US" dirty="0"/>
              <a:t> </a:t>
            </a:r>
            <a:r>
              <a:rPr lang="en-US" dirty="0" err="1"/>
              <a:t>title</a:t>
            </a:r>
            <a:r>
              <a:rPr lang="en-US" dirty="0"/>
              <a:t> </a:t>
            </a:r>
            <a:r>
              <a:rPr lang="en-US" dirty="0" err="1"/>
              <a:t>title</a:t>
            </a:r>
            <a:endParaRPr lang="en-US" dirty="0"/>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2"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3"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7" name="Picture 16"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7"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758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Fill1_Text Option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470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Fill1_Bullets Onl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483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ll2_Bullets Only">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67721"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pic>
        <p:nvPicPr>
          <p:cNvPr id="22" name="Picture 21"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12" name="Text Placeholder 4"/>
          <p:cNvSpPr>
            <a:spLocks noGrp="1"/>
          </p:cNvSpPr>
          <p:nvPr>
            <p:ph type="body" sz="quarter" idx="14" hasCustomPrompt="1"/>
          </p:nvPr>
        </p:nvSpPr>
        <p:spPr>
          <a:xfrm>
            <a:off x="311151" y="1865605"/>
            <a:ext cx="11537949" cy="3519196"/>
          </a:xfrm>
        </p:spPr>
        <p:txBody>
          <a:bodyPr/>
          <a:lstStyle>
            <a:lvl1pPr marL="234945" indent="-234945">
              <a:lnSpc>
                <a:spcPct val="100000"/>
              </a:lnSpc>
              <a:spcBef>
                <a:spcPts val="400"/>
              </a:spcBef>
              <a:spcAft>
                <a:spcPts val="400"/>
              </a:spcAft>
              <a:buFont typeface="Arial" panose="020B0604020202020204" pitchFamily="34" charset="0"/>
              <a:buChar char="•"/>
              <a:defRPr sz="1600" cap="none">
                <a:solidFill>
                  <a:schemeClr val="bg1"/>
                </a:solidFill>
              </a:defRPr>
            </a:lvl1pPr>
            <a:lvl2pPr marL="634984" indent="-222245">
              <a:lnSpc>
                <a:spcPct val="100000"/>
              </a:lnSpc>
              <a:spcBef>
                <a:spcPts val="400"/>
              </a:spcBef>
              <a:spcAft>
                <a:spcPts val="400"/>
              </a:spcAft>
              <a:buFont typeface="Arial" panose="020B0604020202020204" pitchFamily="34" charset="0"/>
              <a:buChar char="–"/>
              <a:tabLst/>
              <a:defRPr sz="1600">
                <a:solidFill>
                  <a:schemeClr val="bg1"/>
                </a:solidFill>
              </a:defRPr>
            </a:lvl2pPr>
            <a:lvl3pPr marL="922844" indent="-237061">
              <a:lnSpc>
                <a:spcPct val="100000"/>
              </a:lnSpc>
              <a:spcBef>
                <a:spcPts val="400"/>
              </a:spcBef>
              <a:spcAft>
                <a:spcPts val="400"/>
              </a:spcAft>
              <a:buSzPct val="85000"/>
              <a:buFont typeface="Arial" panose="020B0604020202020204" pitchFamily="34" charset="0"/>
              <a:buChar char="•"/>
              <a:defRPr sz="1600">
                <a:solidFill>
                  <a:schemeClr val="bg1"/>
                </a:solidFill>
              </a:defRPr>
            </a:lvl3pPr>
            <a:lvl5pPr marL="1291134" indent="-232828">
              <a:lnSpc>
                <a:spcPct val="100000"/>
              </a:lnSpc>
              <a:spcBef>
                <a:spcPts val="400"/>
              </a:spcBef>
              <a:spcAft>
                <a:spcPts val="400"/>
              </a:spcAft>
              <a:buSzPct val="85000"/>
              <a:buFont typeface="Arial" panose="020B0604020202020204" pitchFamily="34" charset="0"/>
              <a:buChar char="-"/>
              <a:defRPr sz="1600">
                <a:solidFill>
                  <a:schemeClr val="bg1"/>
                </a:solidFill>
              </a:defRPr>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583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5" name="Text Placeholder 4"/>
          <p:cNvSpPr>
            <a:spLocks noGrp="1"/>
          </p:cNvSpPr>
          <p:nvPr>
            <p:ph type="body" sz="quarter" idx="14" hasCustomPrompt="1"/>
          </p:nvPr>
        </p:nvSpPr>
        <p:spPr>
          <a:xfrm>
            <a:off x="311151" y="1865605"/>
            <a:ext cx="11051116" cy="3519196"/>
          </a:xfrm>
        </p:spPr>
        <p:txBody>
          <a:bodyPr/>
          <a:lstStyle>
            <a:lvl1pPr marL="234945" indent="-234945">
              <a:lnSpc>
                <a:spcPct val="100000"/>
              </a:lnSpc>
              <a:spcBef>
                <a:spcPts val="400"/>
              </a:spcBef>
              <a:spcAft>
                <a:spcPts val="400"/>
              </a:spcAft>
              <a:buFont typeface="Arial" panose="020B0604020202020204" pitchFamily="34" charset="0"/>
              <a:buChar char="•"/>
              <a:defRPr sz="1600" cap="none"/>
            </a:lvl1pPr>
            <a:lvl2pPr marL="634984" indent="-222245">
              <a:lnSpc>
                <a:spcPct val="100000"/>
              </a:lnSpc>
              <a:spcBef>
                <a:spcPts val="400"/>
              </a:spcBef>
              <a:spcAft>
                <a:spcPts val="400"/>
              </a:spcAft>
              <a:buFont typeface="Arial" panose="020B0604020202020204" pitchFamily="34" charset="0"/>
              <a:buChar char="–"/>
              <a:tabLst/>
              <a:defRPr sz="1600"/>
            </a:lvl2pPr>
            <a:lvl3pPr marL="922844" indent="-237061">
              <a:lnSpc>
                <a:spcPct val="100000"/>
              </a:lnSpc>
              <a:spcBef>
                <a:spcPts val="400"/>
              </a:spcBef>
              <a:spcAft>
                <a:spcPts val="400"/>
              </a:spcAft>
              <a:buSzPct val="85000"/>
              <a:buFont typeface="Arial" panose="020B0604020202020204" pitchFamily="34" charset="0"/>
              <a:buChar char="•"/>
              <a:defRPr sz="1600"/>
            </a:lvl3pPr>
            <a:lvl5pPr marL="1291134" indent="-232828">
              <a:lnSpc>
                <a:spcPct val="100000"/>
              </a:lnSpc>
              <a:spcBef>
                <a:spcPts val="400"/>
              </a:spcBef>
              <a:spcAft>
                <a:spcPts val="400"/>
              </a:spcAft>
              <a:buSzPct val="85000"/>
              <a:buFont typeface="Arial" panose="020B0604020202020204" pitchFamily="34" charset="0"/>
              <a:buChar char="-"/>
              <a:defRPr sz="1600"/>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Tree>
    <p:extLst>
      <p:ext uri="{BB962C8B-B14F-4D97-AF65-F5344CB8AC3E}">
        <p14:creationId xmlns:p14="http://schemas.microsoft.com/office/powerpoint/2010/main" val="8468290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Fill3_Title Only">
    <p:bg bwMode="inv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
        <p:txBody>
          <a:bodyPr/>
          <a:lstStyle>
            <a:lvl1pPr>
              <a:defRPr baseline="0">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bwMode="black">
          <a:xfrm>
            <a:off x="309836" y="331098"/>
            <a:ext cx="8977801" cy="590215"/>
          </a:xfrm>
        </p:spPr>
        <p:txBody>
          <a:bodyPr anchor="b">
            <a:normAutofit/>
          </a:bodyPr>
          <a:lstStyle>
            <a:lvl1pPr marL="0" indent="0">
              <a:buNone/>
              <a:defRPr sz="2533" b="0" baseline="0">
                <a:solidFill>
                  <a:schemeClr val="bg1"/>
                </a:solidFill>
              </a:defRPr>
            </a:lvl1pPr>
          </a:lstStyle>
          <a:p>
            <a:pPr lvl="0"/>
            <a:r>
              <a:rPr lang="en-US" dirty="0"/>
              <a:t>CLICK TO ADD TAG LINE OR BEGINNING OF TITLE</a:t>
            </a:r>
            <a:endParaRPr lang="en-GB" dirty="0"/>
          </a:p>
        </p:txBody>
      </p:sp>
      <p:pic>
        <p:nvPicPr>
          <p:cNvPr id="20" name="Picture 19"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bwMode="black">
          <a:xfrm>
            <a:off x="9287635" y="6210844"/>
            <a:ext cx="1840248" cy="369557"/>
          </a:xfrm>
          <a:prstGeom prst="rect">
            <a:avLst/>
          </a:prstGeom>
        </p:spPr>
      </p:pic>
      <p:sp>
        <p:nvSpPr>
          <p:cNvPr id="13" name="TextBox 12"/>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8" name="Picture 17"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238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Fill3_Text Option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038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ill3_Bullets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12" name="Text Placeholder 4"/>
          <p:cNvSpPr>
            <a:spLocks noGrp="1"/>
          </p:cNvSpPr>
          <p:nvPr>
            <p:ph type="body" sz="quarter" idx="14" hasCustomPrompt="1"/>
          </p:nvPr>
        </p:nvSpPr>
        <p:spPr>
          <a:xfrm>
            <a:off x="311151" y="1865605"/>
            <a:ext cx="11051116" cy="3519196"/>
          </a:xfrm>
        </p:spPr>
        <p:txBody>
          <a:bodyPr/>
          <a:lstStyle>
            <a:lvl1pPr marL="234945" indent="-234945">
              <a:lnSpc>
                <a:spcPct val="100000"/>
              </a:lnSpc>
              <a:spcBef>
                <a:spcPts val="400"/>
              </a:spcBef>
              <a:spcAft>
                <a:spcPts val="400"/>
              </a:spcAft>
              <a:buFont typeface="Arial" panose="020B0604020202020204" pitchFamily="34" charset="0"/>
              <a:buChar char="•"/>
              <a:defRPr sz="1600" cap="none">
                <a:solidFill>
                  <a:schemeClr val="bg1"/>
                </a:solidFill>
              </a:defRPr>
            </a:lvl1pPr>
            <a:lvl2pPr marL="634984" indent="-222245">
              <a:lnSpc>
                <a:spcPct val="100000"/>
              </a:lnSpc>
              <a:spcBef>
                <a:spcPts val="400"/>
              </a:spcBef>
              <a:spcAft>
                <a:spcPts val="400"/>
              </a:spcAft>
              <a:buFont typeface="Arial" panose="020B0604020202020204" pitchFamily="34" charset="0"/>
              <a:buChar char="–"/>
              <a:tabLst/>
              <a:defRPr sz="1600">
                <a:solidFill>
                  <a:schemeClr val="bg1"/>
                </a:solidFill>
              </a:defRPr>
            </a:lvl2pPr>
            <a:lvl3pPr marL="922844" indent="-237061">
              <a:lnSpc>
                <a:spcPct val="100000"/>
              </a:lnSpc>
              <a:spcBef>
                <a:spcPts val="400"/>
              </a:spcBef>
              <a:spcAft>
                <a:spcPts val="400"/>
              </a:spcAft>
              <a:buSzPct val="85000"/>
              <a:buFont typeface="Arial" panose="020B0604020202020204" pitchFamily="34" charset="0"/>
              <a:buChar char="•"/>
              <a:defRPr sz="1600">
                <a:solidFill>
                  <a:schemeClr val="bg1"/>
                </a:solidFill>
              </a:defRPr>
            </a:lvl3pPr>
            <a:lvl5pPr marL="1291134" indent="-232828">
              <a:lnSpc>
                <a:spcPct val="100000"/>
              </a:lnSpc>
              <a:spcBef>
                <a:spcPts val="400"/>
              </a:spcBef>
              <a:spcAft>
                <a:spcPts val="400"/>
              </a:spcAft>
              <a:buSzPct val="85000"/>
              <a:buFont typeface="Arial" panose="020B0604020202020204" pitchFamily="34" charset="0"/>
              <a:buChar char="-"/>
              <a:defRPr sz="1600">
                <a:solidFill>
                  <a:schemeClr val="bg1"/>
                </a:solidFill>
              </a:defRPr>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844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Main Title - 1/3 Image">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1" y="-11955"/>
            <a:ext cx="4987364" cy="6869955"/>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523" h="5152466">
                <a:moveTo>
                  <a:pt x="0" y="8966"/>
                </a:moveTo>
                <a:lnTo>
                  <a:pt x="441511" y="0"/>
                </a:lnTo>
                <a:lnTo>
                  <a:pt x="3740523" y="5152466"/>
                </a:lnTo>
                <a:lnTo>
                  <a:pt x="0" y="5152466"/>
                </a:lnTo>
                <a:lnTo>
                  <a:pt x="0" y="8966"/>
                </a:lnTo>
                <a:close/>
              </a:path>
            </a:pathLst>
          </a:custGeom>
        </p:spPr>
        <p:txBody>
          <a:bodyPr/>
          <a:lstStyle/>
          <a:p>
            <a:r>
              <a:rPr lang="en-US"/>
              <a:t>Click icon to add picture</a:t>
            </a:r>
            <a:endParaRPr lang="en-GB"/>
          </a:p>
        </p:txBody>
      </p:sp>
      <p:sp>
        <p:nvSpPr>
          <p:cNvPr id="2" name="Title 1"/>
          <p:cNvSpPr>
            <a:spLocks noGrp="1"/>
          </p:cNvSpPr>
          <p:nvPr>
            <p:ph type="ctrTitle" hasCustomPrompt="1"/>
          </p:nvPr>
        </p:nvSpPr>
        <p:spPr>
          <a:xfrm>
            <a:off x="5568001" y="2869646"/>
            <a:ext cx="6265412" cy="678193"/>
          </a:xfrm>
        </p:spPr>
        <p:txBody>
          <a:bodyPr anchor="ctr"/>
          <a:lstStyle>
            <a:lvl1pPr>
              <a:defRPr sz="4933" baseline="0"/>
            </a:lvl1pPr>
          </a:lstStyle>
          <a:p>
            <a:r>
              <a:rPr lang="en-US" dirty="0"/>
              <a:t>Impact word(s)</a:t>
            </a:r>
          </a:p>
        </p:txBody>
      </p:sp>
      <p:sp>
        <p:nvSpPr>
          <p:cNvPr id="3" name="Subtitle 2"/>
          <p:cNvSpPr>
            <a:spLocks noGrp="1"/>
          </p:cNvSpPr>
          <p:nvPr>
            <p:ph type="subTitle" idx="1" hasCustomPrompt="1"/>
          </p:nvPr>
        </p:nvSpPr>
        <p:spPr>
          <a:xfrm>
            <a:off x="5568001" y="3819109"/>
            <a:ext cx="6265412" cy="1776400"/>
          </a:xfrm>
        </p:spPr>
        <p:txBody>
          <a:bodyPr/>
          <a:lstStyle>
            <a:lvl1pPr marL="0" indent="0" algn="l">
              <a:buNone/>
              <a:defRPr baseline="0">
                <a:solidFill>
                  <a:schemeClr val="bg2">
                    <a:lumMod val="75000"/>
                  </a:schemeClr>
                </a:solidFill>
              </a:defRPr>
            </a:lvl1pPr>
            <a:lvl2pPr marL="4320" indent="0" algn="l">
              <a:spcBef>
                <a:spcPts val="0"/>
              </a:spcBef>
              <a:buNone/>
              <a:tabLst/>
              <a:defRPr baseline="0">
                <a:solidFill>
                  <a:schemeClr val="bg2">
                    <a:lumMod val="75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20" name="Text Placeholder 19"/>
          <p:cNvSpPr>
            <a:spLocks noGrp="1"/>
          </p:cNvSpPr>
          <p:nvPr>
            <p:ph type="body" sz="quarter" idx="13" hasCustomPrompt="1"/>
          </p:nvPr>
        </p:nvSpPr>
        <p:spPr>
          <a:xfrm>
            <a:off x="5568001" y="1852084"/>
            <a:ext cx="6265412" cy="849939"/>
          </a:xfrm>
        </p:spPr>
        <p:txBody>
          <a:bodyPr anchor="b">
            <a:normAutofit/>
          </a:bodyPr>
          <a:lstStyle>
            <a:lvl1pPr>
              <a:defRPr sz="2933" b="0" cap="none" baseline="0">
                <a:solidFill>
                  <a:schemeClr val="bg2"/>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10252048" y="897171"/>
            <a:ext cx="1553701" cy="844549"/>
          </a:xfrm>
          <a:solidFill>
            <a:schemeClr val="bg1"/>
          </a:solidFill>
        </p:spPr>
        <p:txBody>
          <a:bodyPr/>
          <a:lstStyle>
            <a:lvl1pPr algn="ctr">
              <a:defRPr sz="1867"/>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329749" y="6169896"/>
            <a:ext cx="747175" cy="346923"/>
          </a:xfrm>
          <a:prstGeom prst="rect">
            <a:avLst/>
          </a:prstGeom>
        </p:spPr>
        <p:txBody>
          <a:bodyPr lIns="0" tIns="0" rIns="0" bIns="0" anchor="b"/>
          <a:lstStyle>
            <a:lvl1pPr>
              <a:defRPr sz="1067">
                <a:solidFill>
                  <a:schemeClr val="bg1">
                    <a:lumMod val="95000"/>
                  </a:schemeClr>
                </a:solidFill>
              </a:defRPr>
            </a:lvl1pPr>
          </a:lstStyle>
          <a:p>
            <a:fld id="{7F034911-0302-4AAB-AEF0-815419E29289}" type="slidenum">
              <a:rPr lang="en-US" smtClean="0"/>
              <a:pPr/>
              <a:t>‹#›</a:t>
            </a:fld>
            <a:endParaRPr lang="en-US"/>
          </a:p>
        </p:txBody>
      </p:sp>
      <p:sp>
        <p:nvSpPr>
          <p:cNvPr id="14" name="Footer Placeholder 10"/>
          <p:cNvSpPr>
            <a:spLocks noGrp="1"/>
          </p:cNvSpPr>
          <p:nvPr>
            <p:ph type="ftr" sz="quarter" idx="11"/>
          </p:nvPr>
        </p:nvSpPr>
        <p:spPr>
          <a:xfrm>
            <a:off x="5568001" y="5375267"/>
            <a:ext cx="6265412" cy="794629"/>
          </a:xfrm>
          <a:prstGeom prst="rect">
            <a:avLst/>
          </a:prstGeom>
        </p:spPr>
        <p:txBody>
          <a:bodyPr lIns="0" tIns="0" rIns="0" bIns="0"/>
          <a:lstStyle>
            <a:lvl1pPr>
              <a:defRPr sz="1333">
                <a:solidFill>
                  <a:schemeClr val="accent4">
                    <a:lumMod val="75000"/>
                  </a:schemeClr>
                </a:solidFill>
              </a:defRPr>
            </a:lvl1pPr>
          </a:lstStyle>
          <a:p>
            <a:r>
              <a:rPr lang="en-GB" dirty="0"/>
              <a:t>© 2015 Ipsos.  All rights reserved. Contains Ipsos' Confidential and Proprietary information and may not be disclosed or reproduced without the prior written consent of Ipsos.</a:t>
            </a:r>
          </a:p>
        </p:txBody>
      </p:sp>
      <p:sp>
        <p:nvSpPr>
          <p:cNvPr id="21" name="TextBox 20"/>
          <p:cNvSpPr txBox="1"/>
          <p:nvPr userDrawn="1"/>
        </p:nvSpPr>
        <p:spPr>
          <a:xfrm>
            <a:off x="319512" y="6249103"/>
            <a:ext cx="409584" cy="317340"/>
          </a:xfrm>
          <a:prstGeom prst="rect">
            <a:avLst/>
          </a:prstGeom>
        </p:spPr>
        <p:txBody>
          <a:bodyPr vert="horz" wrap="none" lIns="0" tIns="0" rIns="0" bIns="0" rtlCol="0" anchor="b">
            <a:normAutofit/>
          </a:bodyPr>
          <a:lstStyle/>
          <a:p>
            <a:pPr>
              <a:lnSpc>
                <a:spcPct val="85000"/>
              </a:lnSpc>
              <a:spcBef>
                <a:spcPts val="272"/>
              </a:spcBef>
            </a:pPr>
            <a:fld id="{01990C03-C3A3-48FE-AF6D-3AE397C89625}" type="slidenum">
              <a:rPr lang="en-GB" sz="1333">
                <a:solidFill>
                  <a:schemeClr val="bg1"/>
                </a:solidFill>
              </a:rPr>
              <a:pPr>
                <a:lnSpc>
                  <a:spcPct val="85000"/>
                </a:lnSpc>
                <a:spcBef>
                  <a:spcPts val="272"/>
                </a:spcBef>
              </a:pPr>
              <a:t>‹#›</a:t>
            </a:fld>
            <a:endParaRPr lang="en-GB" sz="1333" dirty="0">
              <a:solidFill>
                <a:schemeClr val="bg1"/>
              </a:solidFill>
            </a:endParaRPr>
          </a:p>
        </p:txBody>
      </p:sp>
    </p:spTree>
    <p:extLst>
      <p:ext uri="{BB962C8B-B14F-4D97-AF65-F5344CB8AC3E}">
        <p14:creationId xmlns:p14="http://schemas.microsoft.com/office/powerpoint/2010/main" val="1265744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acts">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bg1"/>
                </a:solidFill>
              </a:defRPr>
            </a:lvl1pPr>
          </a:lstStyle>
          <a:p>
            <a:r>
              <a:rPr lang="en-US" dirty="0"/>
              <a:t>Click to add emphasis part of title</a:t>
            </a:r>
          </a:p>
        </p:txBody>
      </p:sp>
      <p:pic>
        <p:nvPicPr>
          <p:cNvPr id="20" name="Picture 19"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21" name="TextBox 20"/>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22" name="TextBox 21"/>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2019 Ipsos.</a:t>
            </a:r>
            <a:endParaRPr lang="en-GB" sz="1600" dirty="0">
              <a:solidFill>
                <a:schemeClr val="bg1"/>
              </a:solidFill>
            </a:endParaRPr>
          </a:p>
        </p:txBody>
      </p:sp>
      <p:pic>
        <p:nvPicPr>
          <p:cNvPr id="23" name="Picture 22"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6" name="Picture Placeholder 5"/>
          <p:cNvSpPr>
            <a:spLocks noGrp="1"/>
          </p:cNvSpPr>
          <p:nvPr>
            <p:ph type="pic" sz="quarter" idx="10"/>
          </p:nvPr>
        </p:nvSpPr>
        <p:spPr>
          <a:xfrm>
            <a:off x="991176"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
        <p:nvSpPr>
          <p:cNvPr id="16" name="Picture Placeholder 5"/>
          <p:cNvSpPr>
            <a:spLocks noGrp="1"/>
          </p:cNvSpPr>
          <p:nvPr>
            <p:ph type="pic" sz="quarter" idx="11"/>
          </p:nvPr>
        </p:nvSpPr>
        <p:spPr>
          <a:xfrm>
            <a:off x="5090969"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
        <p:nvSpPr>
          <p:cNvPr id="19" name="Picture Placeholder 5"/>
          <p:cNvSpPr>
            <a:spLocks noGrp="1"/>
          </p:cNvSpPr>
          <p:nvPr>
            <p:ph type="pic" sz="quarter" idx="12"/>
          </p:nvPr>
        </p:nvSpPr>
        <p:spPr>
          <a:xfrm>
            <a:off x="9190764"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Tree>
    <p:extLst>
      <p:ext uri="{BB962C8B-B14F-4D97-AF65-F5344CB8AC3E}">
        <p14:creationId xmlns:p14="http://schemas.microsoft.com/office/powerpoint/2010/main" val="3721673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Bl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endParaRPr lang="en-GB" dirty="0"/>
          </a:p>
        </p:txBody>
      </p:sp>
      <p:sp>
        <p:nvSpPr>
          <p:cNvPr id="11" name="Text Placeholder 7"/>
          <p:cNvSpPr>
            <a:spLocks noGrp="1"/>
          </p:cNvSpPr>
          <p:nvPr>
            <p:ph type="body" sz="quarter" idx="13" hasCustomPrompt="1"/>
          </p:nvPr>
        </p:nvSpPr>
        <p:spPr>
          <a:xfrm>
            <a:off x="312000" y="331098"/>
            <a:ext cx="10516893"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Tree>
    <p:extLst>
      <p:ext uri="{BB962C8B-B14F-4D97-AF65-F5344CB8AC3E}">
        <p14:creationId xmlns:p14="http://schemas.microsoft.com/office/powerpoint/2010/main" val="1981067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amp; Bl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30201" y="1851257"/>
            <a:ext cx="10493855" cy="35240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36" name="Group 35"/>
          <p:cNvGrpSpPr/>
          <p:nvPr userDrawn="1"/>
        </p:nvGrpSpPr>
        <p:grpSpPr>
          <a:xfrm>
            <a:off x="11003329" y="3429000"/>
            <a:ext cx="1188673" cy="3429000"/>
            <a:chOff x="12130881" y="3781425"/>
            <a:chExt cx="1310482" cy="3781425"/>
          </a:xfrm>
        </p:grpSpPr>
        <p:sp>
          <p:nvSpPr>
            <p:cNvPr id="37" name="Oval 36"/>
            <p:cNvSpPr>
              <a:spLocks/>
            </p:cNvSpPr>
            <p:nvPr/>
          </p:nvSpPr>
          <p:spPr bwMode="auto">
            <a:xfrm rot="3900000" flipH="1">
              <a:off x="12448596" y="5001406"/>
              <a:ext cx="698400" cy="69763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sz="2400" dirty="0"/>
            </a:p>
          </p:txBody>
        </p:sp>
        <p:sp>
          <p:nvSpPr>
            <p:cNvPr id="38" name="Oval 37"/>
            <p:cNvSpPr/>
            <p:nvPr/>
          </p:nvSpPr>
          <p:spPr>
            <a:xfrm>
              <a:off x="12613164" y="4367456"/>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9" name="Oval 38"/>
            <p:cNvSpPr/>
            <p:nvPr/>
          </p:nvSpPr>
          <p:spPr>
            <a:xfrm>
              <a:off x="12346781" y="4200525"/>
              <a:ext cx="172831" cy="172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0" name="Right Triangle 39"/>
            <p:cNvSpPr/>
            <p:nvPr/>
          </p:nvSpPr>
          <p:spPr>
            <a:xfrm flipH="1">
              <a:off x="12130881" y="3781425"/>
              <a:ext cx="1310482" cy="3781425"/>
            </a:xfrm>
            <a:prstGeom prst="r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pic>
          <p:nvPicPr>
            <p:cNvPr id="41" name="Picture 40"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2526963" y="6755928"/>
              <a:ext cx="554656" cy="523425"/>
            </a:xfrm>
            <a:prstGeom prst="rect">
              <a:avLst/>
            </a:prstGeom>
          </p:spPr>
        </p:pic>
        <p:sp>
          <p:nvSpPr>
            <p:cNvPr id="42" name="Oval 24"/>
            <p:cNvSpPr>
              <a:spLocks/>
            </p:cNvSpPr>
            <p:nvPr/>
          </p:nvSpPr>
          <p:spPr bwMode="auto">
            <a:xfrm rot="3900000" flipH="1">
              <a:off x="12429978" y="5491320"/>
              <a:ext cx="763902" cy="754332"/>
            </a:xfrm>
            <a:custGeom>
              <a:avLst/>
              <a:gdLst/>
              <a:ahLst/>
              <a:cxnLst/>
              <a:rect l="l" t="t" r="r" b="b"/>
              <a:pathLst>
                <a:path w="763902" h="754332">
                  <a:moveTo>
                    <a:pt x="763902" y="138227"/>
                  </a:moveTo>
                  <a:cubicBezTo>
                    <a:pt x="683802" y="52832"/>
                    <a:pt x="569760" y="0"/>
                    <a:pt x="443365" y="0"/>
                  </a:cubicBezTo>
                  <a:cubicBezTo>
                    <a:pt x="198502" y="0"/>
                    <a:pt x="-1" y="198284"/>
                    <a:pt x="0" y="442881"/>
                  </a:cubicBezTo>
                  <a:cubicBezTo>
                    <a:pt x="-1" y="564384"/>
                    <a:pt x="48982" y="674459"/>
                    <a:pt x="128444" y="75433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sz="2400" dirty="0"/>
            </a:p>
          </p:txBody>
        </p:sp>
      </p:grpSp>
    </p:spTree>
    <p:extLst>
      <p:ext uri="{BB962C8B-B14F-4D97-AF65-F5344CB8AC3E}">
        <p14:creationId xmlns:p14="http://schemas.microsoft.com/office/powerpoint/2010/main" val="3780036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615397"/>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24098"/>
            <a:ext cx="8957556"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5" name="Content Placeholder 2"/>
          <p:cNvSpPr>
            <a:spLocks noGrp="1"/>
          </p:cNvSpPr>
          <p:nvPr>
            <p:ph idx="12" hasCustomPrompt="1"/>
          </p:nvPr>
        </p:nvSpPr>
        <p:spPr>
          <a:xfrm>
            <a:off x="1263269"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10" name="Picture Placeholder 8"/>
          <p:cNvSpPr>
            <a:spLocks noGrp="1"/>
          </p:cNvSpPr>
          <p:nvPr>
            <p:ph type="pic" sz="quarter" idx="15" hasCustomPrompt="1"/>
          </p:nvPr>
        </p:nvSpPr>
        <p:spPr>
          <a:xfrm>
            <a:off x="350572"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1" name="Picture Placeholder 8"/>
          <p:cNvSpPr>
            <a:spLocks noGrp="1"/>
          </p:cNvSpPr>
          <p:nvPr>
            <p:ph type="pic" sz="quarter" idx="18" hasCustomPrompt="1"/>
          </p:nvPr>
        </p:nvSpPr>
        <p:spPr>
          <a:xfrm>
            <a:off x="4261957"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2" name="Picture Placeholder 8"/>
          <p:cNvSpPr>
            <a:spLocks noGrp="1"/>
          </p:cNvSpPr>
          <p:nvPr>
            <p:ph type="pic" sz="quarter" idx="19" hasCustomPrompt="1"/>
          </p:nvPr>
        </p:nvSpPr>
        <p:spPr>
          <a:xfrm>
            <a:off x="8197220"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4" name="Text Placeholder 3"/>
          <p:cNvSpPr>
            <a:spLocks noGrp="1"/>
          </p:cNvSpPr>
          <p:nvPr>
            <p:ph type="body" sz="quarter" idx="20" hasCustomPrompt="1"/>
          </p:nvPr>
        </p:nvSpPr>
        <p:spPr>
          <a:xfrm>
            <a:off x="351367"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3" name="Text Placeholder 3"/>
          <p:cNvSpPr>
            <a:spLocks noGrp="1"/>
          </p:cNvSpPr>
          <p:nvPr>
            <p:ph type="body" sz="quarter" idx="21" hasCustomPrompt="1"/>
          </p:nvPr>
        </p:nvSpPr>
        <p:spPr>
          <a:xfrm>
            <a:off x="4261958"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4" name="Text Placeholder 3"/>
          <p:cNvSpPr>
            <a:spLocks noGrp="1"/>
          </p:cNvSpPr>
          <p:nvPr>
            <p:ph type="body" sz="quarter" idx="22" hasCustomPrompt="1"/>
          </p:nvPr>
        </p:nvSpPr>
        <p:spPr>
          <a:xfrm>
            <a:off x="8191602"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24" name="Content Placeholder 2"/>
          <p:cNvSpPr>
            <a:spLocks noGrp="1"/>
          </p:cNvSpPr>
          <p:nvPr>
            <p:ph idx="23" hasCustomPrompt="1"/>
          </p:nvPr>
        </p:nvSpPr>
        <p:spPr>
          <a:xfrm>
            <a:off x="5174654"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25" name="Content Placeholder 2"/>
          <p:cNvSpPr>
            <a:spLocks noGrp="1"/>
          </p:cNvSpPr>
          <p:nvPr>
            <p:ph idx="24" hasCustomPrompt="1"/>
          </p:nvPr>
        </p:nvSpPr>
        <p:spPr>
          <a:xfrm>
            <a:off x="9109917"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Tree>
    <p:extLst>
      <p:ext uri="{BB962C8B-B14F-4D97-AF65-F5344CB8AC3E}">
        <p14:creationId xmlns:p14="http://schemas.microsoft.com/office/powerpoint/2010/main" val="886475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Main Title - 1/3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5333549" cy="6858000"/>
          </a:xfrm>
        </p:spPr>
        <p:txBody>
          <a:bodyPr/>
          <a:lstStyle/>
          <a:p>
            <a:r>
              <a:rPr lang="en-US"/>
              <a:t>Click icon to add picture</a:t>
            </a:r>
            <a:endParaRPr lang="en-GB"/>
          </a:p>
        </p:txBody>
      </p:sp>
      <p:sp>
        <p:nvSpPr>
          <p:cNvPr id="2" name="Title 1"/>
          <p:cNvSpPr>
            <a:spLocks noGrp="1"/>
          </p:cNvSpPr>
          <p:nvPr>
            <p:ph type="ctrTitle" hasCustomPrompt="1"/>
          </p:nvPr>
        </p:nvSpPr>
        <p:spPr>
          <a:xfrm>
            <a:off x="6359370" y="2869646"/>
            <a:ext cx="5438665" cy="678193"/>
          </a:xfrm>
        </p:spPr>
        <p:txBody>
          <a:bodyPr anchor="ctr"/>
          <a:lstStyle>
            <a:lvl1pPr>
              <a:defRPr sz="4933" baseline="0"/>
            </a:lvl1pPr>
          </a:lstStyle>
          <a:p>
            <a:r>
              <a:rPr lang="en-US" dirty="0"/>
              <a:t>Impact word(s)</a:t>
            </a:r>
          </a:p>
        </p:txBody>
      </p:sp>
      <p:sp>
        <p:nvSpPr>
          <p:cNvPr id="3" name="Subtitle 2"/>
          <p:cNvSpPr>
            <a:spLocks noGrp="1"/>
          </p:cNvSpPr>
          <p:nvPr>
            <p:ph type="subTitle" idx="1" hasCustomPrompt="1"/>
          </p:nvPr>
        </p:nvSpPr>
        <p:spPr>
          <a:xfrm>
            <a:off x="6359370" y="3819109"/>
            <a:ext cx="5438665" cy="1776400"/>
          </a:xfrm>
        </p:spPr>
        <p:txBody>
          <a:bodyPr/>
          <a:lstStyle>
            <a:lvl1pPr marL="0" indent="0" algn="l">
              <a:buNone/>
              <a:defRPr baseline="0">
                <a:solidFill>
                  <a:schemeClr val="tx1"/>
                </a:solidFill>
              </a:defRPr>
            </a:lvl1pPr>
            <a:lvl2pPr marL="4320" indent="0" algn="l">
              <a:spcBef>
                <a:spcPts val="0"/>
              </a:spcBef>
              <a:buNone/>
              <a:tabLst/>
              <a:defRPr baseline="0">
                <a:solidFill>
                  <a:schemeClr val="tx1"/>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5" name="Footer Placeholder 4"/>
          <p:cNvSpPr>
            <a:spLocks noGrp="1"/>
          </p:cNvSpPr>
          <p:nvPr>
            <p:ph type="ftr" sz="quarter" idx="11"/>
          </p:nvPr>
        </p:nvSpPr>
        <p:spPr>
          <a:xfrm>
            <a:off x="5923929" y="5375267"/>
            <a:ext cx="5925367" cy="346923"/>
          </a:xfrm>
          <a:prstGeom prst="rect">
            <a:avLst/>
          </a:prstGeom>
        </p:spPr>
        <p:txBody>
          <a:bodyPr lIns="62195" tIns="31098" rIns="62195" bIns="31098"/>
          <a:lstStyle>
            <a:lvl1pPr algn="l">
              <a:defRPr sz="1067">
                <a:solidFill>
                  <a:schemeClr val="bg2"/>
                </a:solidFill>
              </a:defRPr>
            </a:lvl1pPr>
          </a:lstStyle>
          <a:p>
            <a:r>
              <a:rPr lang="en-GB"/>
              <a:t>© 2015 Ipsos.  All rights reserved. Contains Ipsos' Confidential and Proprietary information  and may not be disclosed or reproduced without the prior written consent of Ipsos.</a:t>
            </a:r>
            <a:endParaRPr lang="en-US" dirty="0"/>
          </a:p>
        </p:txBody>
      </p:sp>
      <p:sp>
        <p:nvSpPr>
          <p:cNvPr id="20" name="Text Placeholder 19"/>
          <p:cNvSpPr>
            <a:spLocks noGrp="1"/>
          </p:cNvSpPr>
          <p:nvPr>
            <p:ph type="body" sz="quarter" idx="13" hasCustomPrompt="1"/>
          </p:nvPr>
        </p:nvSpPr>
        <p:spPr>
          <a:xfrm>
            <a:off x="6359370" y="1852084"/>
            <a:ext cx="5438665" cy="849939"/>
          </a:xfrm>
        </p:spPr>
        <p:txBody>
          <a:bodyPr anchor="b">
            <a:normAutofit/>
          </a:bodyPr>
          <a:lstStyle>
            <a:lvl1pPr>
              <a:defRPr sz="2933" b="0" cap="none" baseline="0">
                <a:solidFill>
                  <a:schemeClr val="tx1"/>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10431602" y="790481"/>
            <a:ext cx="1366433" cy="962871"/>
          </a:xfrm>
          <a:noFill/>
        </p:spPr>
        <p:txBody>
          <a:bodyPr/>
          <a:lstStyle>
            <a:lvl1pPr algn="ctr">
              <a:defRPr sz="1867"/>
            </a:lvl1pPr>
          </a:lstStyle>
          <a:p>
            <a:r>
              <a:rPr lang="en-GB" dirty="0"/>
              <a:t>Client Logo</a:t>
            </a:r>
            <a:br>
              <a:rPr lang="en-GB" dirty="0"/>
            </a:br>
            <a:r>
              <a:rPr lang="en-GB" dirty="0"/>
              <a:t>(delete if unused)</a:t>
            </a:r>
          </a:p>
        </p:txBody>
      </p:sp>
    </p:spTree>
    <p:extLst>
      <p:ext uri="{BB962C8B-B14F-4D97-AF65-F5344CB8AC3E}">
        <p14:creationId xmlns:p14="http://schemas.microsoft.com/office/powerpoint/2010/main" val="125603808"/>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 Box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6095280" cy="6858000"/>
          </a:xfrm>
        </p:spPr>
        <p:txBody>
          <a:bodyPr/>
          <a:lstStyle/>
          <a:p>
            <a:r>
              <a:rPr lang="en-US"/>
              <a:t>Click icon to add picture</a:t>
            </a:r>
            <a:endParaRPr lang="en-GB"/>
          </a:p>
        </p:txBody>
      </p:sp>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2646320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2_Triangles and Blobs">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11952"/>
            <a:ext cx="5892800" cy="6895352"/>
          </a:xfrm>
          <a:custGeom>
            <a:avLst/>
            <a:gdLst>
              <a:gd name="connsiteX0" fmla="*/ 0 w 4419600"/>
              <a:gd name="connsiteY0" fmla="*/ 0 h 5162550"/>
              <a:gd name="connsiteX1" fmla="*/ 4419600 w 4419600"/>
              <a:gd name="connsiteY1" fmla="*/ 0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0 h 5162550"/>
              <a:gd name="connsiteX1" fmla="*/ 2743200 w 4419600"/>
              <a:gd name="connsiteY1" fmla="*/ 8965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8964 h 5171514"/>
              <a:gd name="connsiteX1" fmla="*/ 2743200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 name="connsiteX0" fmla="*/ 0 w 4419600"/>
              <a:gd name="connsiteY0" fmla="*/ 8964 h 5171514"/>
              <a:gd name="connsiteX1" fmla="*/ 2734235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0" h="5171514">
                <a:moveTo>
                  <a:pt x="0" y="8964"/>
                </a:moveTo>
                <a:lnTo>
                  <a:pt x="2734235" y="0"/>
                </a:lnTo>
                <a:lnTo>
                  <a:pt x="4419600" y="5171514"/>
                </a:lnTo>
                <a:lnTo>
                  <a:pt x="0" y="5171514"/>
                </a:lnTo>
                <a:lnTo>
                  <a:pt x="0" y="8964"/>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3439057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9836" y="857958"/>
            <a:ext cx="11536437" cy="615397"/>
          </a:xfrm>
          <a:prstGeom prst="rect">
            <a:avLst/>
          </a:prstGeom>
        </p:spPr>
        <p:txBody>
          <a:bodyPr vert="horz" wrap="square" lIns="0" tIns="0" rIns="0" bIns="0" rtlCol="0" anchor="t">
            <a:spAutoFit/>
          </a:bodyPr>
          <a:lstStyle/>
          <a:p>
            <a:r>
              <a:rPr lang="en-US" dirty="0"/>
              <a:t>Click to add emphasis part of title</a:t>
            </a:r>
          </a:p>
        </p:txBody>
      </p:sp>
      <p:sp>
        <p:nvSpPr>
          <p:cNvPr id="3" name="Text Placeholder 2"/>
          <p:cNvSpPr>
            <a:spLocks noGrp="1"/>
          </p:cNvSpPr>
          <p:nvPr>
            <p:ph type="body" idx="1"/>
          </p:nvPr>
        </p:nvSpPr>
        <p:spPr>
          <a:xfrm>
            <a:off x="330201" y="1851257"/>
            <a:ext cx="11516072" cy="352401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p:cNvGrpSpPr/>
          <p:nvPr/>
        </p:nvGrpSpPr>
        <p:grpSpPr>
          <a:xfrm>
            <a:off x="9287635" y="6126233"/>
            <a:ext cx="2578061" cy="474643"/>
            <a:chOff x="10239375" y="6688139"/>
            <a:chExt cx="2842245" cy="523426"/>
          </a:xfrm>
        </p:grpSpPr>
        <p:pic>
          <p:nvPicPr>
            <p:cNvPr id="11" name="Picture 10" descr="IPSOS_GAMECHANGERS_blue.png"/>
            <p:cNvPicPr>
              <a:picLocks noChangeAspect="1"/>
            </p:cNvPicPr>
            <p:nvPr/>
          </p:nvPicPr>
          <p:blipFill rotWithShape="1">
            <a:blip r:embed="rId36" cstate="print">
              <a:extLst>
                <a:ext uri="{28A0092B-C50C-407E-A947-70E740481C1C}">
                  <a14:useLocalDpi xmlns:a14="http://schemas.microsoft.com/office/drawing/2010/main" val="0"/>
                </a:ext>
              </a:extLst>
            </a:blip>
            <a:srcRect l="78888" t="-9671" b="-1"/>
            <a:stretch/>
          </p:blipFill>
          <p:spPr>
            <a:xfrm>
              <a:off x="12526963" y="6688139"/>
              <a:ext cx="554657" cy="523426"/>
            </a:xfrm>
            <a:prstGeom prst="rect">
              <a:avLst/>
            </a:prstGeom>
          </p:spPr>
        </p:pic>
        <p:pic>
          <p:nvPicPr>
            <p:cNvPr id="12" name="Picture 11" descr="IPSOS_GAMECHANGERS_blue.png"/>
            <p:cNvPicPr>
              <a:picLocks noChangeAspect="1"/>
            </p:cNvPicPr>
            <p:nvPr userDrawn="1"/>
          </p:nvPicPr>
          <p:blipFill rotWithShape="1">
            <a:blip r:embed="rId36" cstate="print">
              <a:extLst>
                <a:ext uri="{28A0092B-C50C-407E-A947-70E740481C1C}">
                  <a14:useLocalDpi xmlns:a14="http://schemas.microsoft.com/office/drawing/2010/main" val="0"/>
                </a:ext>
              </a:extLst>
            </a:blip>
            <a:srcRect t="14610" r="22774"/>
            <a:stretch/>
          </p:blipFill>
          <p:spPr>
            <a:xfrm>
              <a:off x="10239375" y="6804025"/>
              <a:ext cx="2028825" cy="407539"/>
            </a:xfrm>
            <a:prstGeom prst="rect">
              <a:avLst/>
            </a:prstGeom>
          </p:spPr>
        </p:pic>
      </p:grpSp>
      <p:sp>
        <p:nvSpPr>
          <p:cNvPr id="13" name="TextBox 12"/>
          <p:cNvSpPr txBox="1"/>
          <p:nvPr/>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2"/>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2"/>
              </a:solidFill>
              <a:latin typeface="+mn-lt"/>
              <a:ea typeface="+mn-ea"/>
              <a:cs typeface="+mn-cs"/>
            </a:endParaRPr>
          </a:p>
        </p:txBody>
      </p:sp>
      <p:sp>
        <p:nvSpPr>
          <p:cNvPr id="23" name="TextBox 22"/>
          <p:cNvSpPr txBox="1"/>
          <p:nvPr/>
        </p:nvSpPr>
        <p:spPr>
          <a:xfrm>
            <a:off x="502571" y="6351116"/>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2"/>
                </a:solidFill>
                <a:latin typeface="+mn-lt"/>
                <a:ea typeface="+mn-ea"/>
                <a:cs typeface="+mn-cs"/>
              </a:rPr>
              <a:t>© 2019 Ipsos.</a:t>
            </a:r>
            <a:endParaRPr lang="en-GB" sz="1600" dirty="0">
              <a:solidFill>
                <a:srgbClr val="1C1C1C">
                  <a:lumMod val="75000"/>
                  <a:lumOff val="25000"/>
                </a:srgbClr>
              </a:solidFill>
            </a:endParaRPr>
          </a:p>
        </p:txBody>
      </p:sp>
    </p:spTree>
    <p:extLst>
      <p:ext uri="{BB962C8B-B14F-4D97-AF65-F5344CB8AC3E}">
        <p14:creationId xmlns:p14="http://schemas.microsoft.com/office/powerpoint/2010/main" val="269985150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Lst>
  <p:hf hdr="0"/>
  <p:txStyles>
    <p:title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p:titleStyle>
    <p:bodyStyle>
      <a:lvl1pPr marL="0" indent="0" algn="l" defTabSz="1232345" rtl="0" eaLnBrk="1" latinLnBrk="0" hangingPunct="1">
        <a:lnSpc>
          <a:spcPct val="100000"/>
        </a:lnSpc>
        <a:spcBef>
          <a:spcPts val="400"/>
        </a:spcBef>
        <a:spcAft>
          <a:spcPts val="400"/>
        </a:spcAft>
        <a:buFont typeface="Arial" panose="020B0604020202020204" pitchFamily="34" charset="0"/>
        <a:buNone/>
        <a:defRPr sz="2133"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32345" rtl="0" eaLnBrk="1" latinLnBrk="0" hangingPunct="1">
        <a:defRPr sz="2400" kern="1200">
          <a:solidFill>
            <a:schemeClr val="tx1"/>
          </a:solidFill>
          <a:latin typeface="+mn-lt"/>
          <a:ea typeface="+mn-ea"/>
          <a:cs typeface="+mn-cs"/>
        </a:defRPr>
      </a:lvl1pPr>
      <a:lvl2pPr marL="616171" algn="l" defTabSz="1232345" rtl="0" eaLnBrk="1" latinLnBrk="0" hangingPunct="1">
        <a:defRPr sz="2400" kern="1200">
          <a:solidFill>
            <a:schemeClr val="tx1"/>
          </a:solidFill>
          <a:latin typeface="+mn-lt"/>
          <a:ea typeface="+mn-ea"/>
          <a:cs typeface="+mn-cs"/>
        </a:defRPr>
      </a:lvl2pPr>
      <a:lvl3pPr marL="1232345" algn="l" defTabSz="1232345" rtl="0" eaLnBrk="1" latinLnBrk="0" hangingPunct="1">
        <a:defRPr sz="2400" kern="1200">
          <a:solidFill>
            <a:schemeClr val="tx1"/>
          </a:solidFill>
          <a:latin typeface="+mn-lt"/>
          <a:ea typeface="+mn-ea"/>
          <a:cs typeface="+mn-cs"/>
        </a:defRPr>
      </a:lvl3pPr>
      <a:lvl4pPr marL="1848516" algn="l" defTabSz="1232345" rtl="0" eaLnBrk="1" latinLnBrk="0" hangingPunct="1">
        <a:defRPr sz="2400" kern="1200">
          <a:solidFill>
            <a:schemeClr val="tx1"/>
          </a:solidFill>
          <a:latin typeface="+mn-lt"/>
          <a:ea typeface="+mn-ea"/>
          <a:cs typeface="+mn-cs"/>
        </a:defRPr>
      </a:lvl4pPr>
      <a:lvl5pPr marL="2464690" algn="l" defTabSz="1232345" rtl="0" eaLnBrk="1" latinLnBrk="0" hangingPunct="1">
        <a:defRPr sz="2400" kern="1200">
          <a:solidFill>
            <a:schemeClr val="tx1"/>
          </a:solidFill>
          <a:latin typeface="+mn-lt"/>
          <a:ea typeface="+mn-ea"/>
          <a:cs typeface="+mn-cs"/>
        </a:defRPr>
      </a:lvl5pPr>
      <a:lvl6pPr marL="3080862" algn="l" defTabSz="1232345" rtl="0" eaLnBrk="1" latinLnBrk="0" hangingPunct="1">
        <a:defRPr sz="2400" kern="1200">
          <a:solidFill>
            <a:schemeClr val="tx1"/>
          </a:solidFill>
          <a:latin typeface="+mn-lt"/>
          <a:ea typeface="+mn-ea"/>
          <a:cs typeface="+mn-cs"/>
        </a:defRPr>
      </a:lvl6pPr>
      <a:lvl7pPr marL="3697036" algn="l" defTabSz="1232345" rtl="0" eaLnBrk="1" latinLnBrk="0" hangingPunct="1">
        <a:defRPr sz="2400" kern="1200">
          <a:solidFill>
            <a:schemeClr val="tx1"/>
          </a:solidFill>
          <a:latin typeface="+mn-lt"/>
          <a:ea typeface="+mn-ea"/>
          <a:cs typeface="+mn-cs"/>
        </a:defRPr>
      </a:lvl7pPr>
      <a:lvl8pPr marL="4313207" algn="l" defTabSz="1232345" rtl="0" eaLnBrk="1" latinLnBrk="0" hangingPunct="1">
        <a:defRPr sz="2400" kern="1200">
          <a:solidFill>
            <a:schemeClr val="tx1"/>
          </a:solidFill>
          <a:latin typeface="+mn-lt"/>
          <a:ea typeface="+mn-ea"/>
          <a:cs typeface="+mn-cs"/>
        </a:defRPr>
      </a:lvl8pPr>
      <a:lvl9pPr marL="4929378" algn="l" defTabSz="123234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84ACDCE-EF87-448B-A9E1-198E594D1FD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2" name="Rectangle 11">
            <a:extLst>
              <a:ext uri="{FF2B5EF4-FFF2-40B4-BE49-F238E27FC236}">
                <a16:creationId xmlns:a16="http://schemas.microsoft.com/office/drawing/2014/main" id="{94B3C0A8-1AE3-439F-ACB9-3E84724D44F3}"/>
              </a:ext>
            </a:extLst>
          </p:cNvPr>
          <p:cNvSpPr/>
          <p:nvPr/>
        </p:nvSpPr>
        <p:spPr>
          <a:xfrm>
            <a:off x="-2" y="-15285"/>
            <a:ext cx="12191999" cy="687328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 name="Title 3"/>
          <p:cNvSpPr>
            <a:spLocks noGrp="1"/>
          </p:cNvSpPr>
          <p:nvPr>
            <p:ph type="title"/>
          </p:nvPr>
        </p:nvSpPr>
        <p:spPr bwMode="white">
          <a:xfrm>
            <a:off x="587375" y="3509939"/>
            <a:ext cx="11042650" cy="1589153"/>
          </a:xfrm>
        </p:spPr>
        <p:txBody>
          <a:bodyPr/>
          <a:lstStyle/>
          <a:p>
            <a:r>
              <a:rPr lang="nb-NO" sz="4267" dirty="0"/>
              <a:t>mobbing og trakassering</a:t>
            </a:r>
            <a:br>
              <a:rPr lang="nb-NO" sz="4267" dirty="0"/>
            </a:br>
            <a:r>
              <a:rPr lang="nb-NO" sz="4267" dirty="0"/>
              <a:t>ved Norges teknisk-naturvitenskapelige universitet</a:t>
            </a:r>
          </a:p>
        </p:txBody>
      </p:sp>
      <p:sp>
        <p:nvSpPr>
          <p:cNvPr id="5" name="Text Placeholder 4"/>
          <p:cNvSpPr>
            <a:spLocks noGrp="1"/>
          </p:cNvSpPr>
          <p:nvPr>
            <p:ph type="body" sz="quarter" idx="13"/>
          </p:nvPr>
        </p:nvSpPr>
        <p:spPr bwMode="white">
          <a:xfrm>
            <a:off x="587375" y="2664399"/>
            <a:ext cx="3720200" cy="829179"/>
          </a:xfrm>
        </p:spPr>
        <p:txBody>
          <a:bodyPr>
            <a:normAutofit/>
          </a:bodyPr>
          <a:lstStyle/>
          <a:p>
            <a:r>
              <a:rPr lang="nb-NO" sz="3733" dirty="0">
                <a:effectLst/>
              </a:rPr>
              <a:t>Institusjonsrapport</a:t>
            </a:r>
          </a:p>
        </p:txBody>
      </p:sp>
      <p:sp>
        <p:nvSpPr>
          <p:cNvPr id="2" name="TextBox 1"/>
          <p:cNvSpPr txBox="1"/>
          <p:nvPr/>
        </p:nvSpPr>
        <p:spPr>
          <a:xfrm>
            <a:off x="589440" y="6377638"/>
            <a:ext cx="6468781" cy="328423"/>
          </a:xfrm>
          <a:prstGeom prst="rect">
            <a:avLst/>
          </a:prstGeom>
        </p:spPr>
        <p:txBody>
          <a:bodyPr vert="horz" wrap="square" lIns="0" tIns="0" rIns="0" bIns="0" rtlCol="0">
            <a:spAutoFit/>
          </a:bodyPr>
          <a:lstStyle/>
          <a:p>
            <a:pPr marL="6351" defTabSz="1232345"/>
            <a:r>
              <a:rPr lang="en-US" sz="1067" b="1" dirty="0">
                <a:solidFill>
                  <a:srgbClr val="222223">
                    <a:lumMod val="75000"/>
                    <a:lumOff val="25000"/>
                  </a:srgbClr>
                </a:solidFill>
              </a:rPr>
              <a:t>© 2019 Ipsos.  All rights reserved. Contains Ipsos' Confidential and Proprietary information and may not be disclosed or reproduced without the prior written consent of Ipsos.</a:t>
            </a:r>
          </a:p>
        </p:txBody>
      </p:sp>
      <p:pic>
        <p:nvPicPr>
          <p:cNvPr id="8" name="Picture 7">
            <a:extLst>
              <a:ext uri="{FF2B5EF4-FFF2-40B4-BE49-F238E27FC236}">
                <a16:creationId xmlns:a16="http://schemas.microsoft.com/office/drawing/2014/main" id="{B3640403-81DC-48D4-8C7D-756688F6DB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6525" y="0"/>
            <a:ext cx="745475" cy="745475"/>
          </a:xfrm>
          <a:prstGeom prst="rect">
            <a:avLst/>
          </a:prstGeom>
        </p:spPr>
      </p:pic>
      <p:grpSp>
        <p:nvGrpSpPr>
          <p:cNvPr id="10" name="Group 9">
            <a:extLst>
              <a:ext uri="{FF2B5EF4-FFF2-40B4-BE49-F238E27FC236}">
                <a16:creationId xmlns:a16="http://schemas.microsoft.com/office/drawing/2014/main" id="{17B3DEE4-C349-416C-9E48-3DA07D07266B}"/>
              </a:ext>
            </a:extLst>
          </p:cNvPr>
          <p:cNvGrpSpPr/>
          <p:nvPr/>
        </p:nvGrpSpPr>
        <p:grpSpPr>
          <a:xfrm>
            <a:off x="9287635" y="6126233"/>
            <a:ext cx="2578061" cy="474643"/>
            <a:chOff x="10239375" y="6688139"/>
            <a:chExt cx="2842245" cy="523426"/>
          </a:xfrm>
        </p:grpSpPr>
        <p:pic>
          <p:nvPicPr>
            <p:cNvPr id="11" name="Picture 10" descr="IPSOS_GAMECHANGERS_blue.png">
              <a:extLst>
                <a:ext uri="{FF2B5EF4-FFF2-40B4-BE49-F238E27FC236}">
                  <a16:creationId xmlns:a16="http://schemas.microsoft.com/office/drawing/2014/main" id="{1B225AE7-6560-47F8-AE33-972F80AFF9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888" t="-9671" b="-1"/>
            <a:stretch/>
          </p:blipFill>
          <p:spPr>
            <a:xfrm>
              <a:off x="12526963" y="6688139"/>
              <a:ext cx="554657" cy="523426"/>
            </a:xfrm>
            <a:prstGeom prst="rect">
              <a:avLst/>
            </a:prstGeom>
          </p:spPr>
        </p:pic>
        <p:pic>
          <p:nvPicPr>
            <p:cNvPr id="13" name="Picture 12" descr="IPSOS_GAMECHANGERS_blue.png">
              <a:extLst>
                <a:ext uri="{FF2B5EF4-FFF2-40B4-BE49-F238E27FC236}">
                  <a16:creationId xmlns:a16="http://schemas.microsoft.com/office/drawing/2014/main" id="{BCEAA7D6-AB35-488B-8CF2-04B6B150E95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14610" r="22774"/>
            <a:stretch/>
          </p:blipFill>
          <p:spPr>
            <a:xfrm>
              <a:off x="10239375" y="6804025"/>
              <a:ext cx="2028825" cy="407539"/>
            </a:xfrm>
            <a:prstGeom prst="rect">
              <a:avLst/>
            </a:prstGeom>
          </p:spPr>
        </p:pic>
      </p:grpSp>
    </p:spTree>
    <p:extLst>
      <p:ext uri="{BB962C8B-B14F-4D97-AF65-F5344CB8AC3E}">
        <p14:creationId xmlns:p14="http://schemas.microsoft.com/office/powerpoint/2010/main" val="13600575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10</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Mobbing og trakassering</a:t>
            </a:r>
          </a:p>
        </p:txBody>
      </p:sp>
    </p:spTree>
    <p:extLst>
      <p:ext uri="{BB962C8B-B14F-4D97-AF65-F5344CB8AC3E}">
        <p14:creationId xmlns:p14="http://schemas.microsoft.com/office/powerpoint/2010/main" val="871944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007556" cy="1772793"/>
          </a:xfrm>
        </p:spPr>
        <p:txBody>
          <a:bodyPr/>
          <a:lstStyle/>
          <a:p>
            <a:r>
              <a:rPr lang="nb-NO" sz="1600" dirty="0">
                <a:solidFill>
                  <a:schemeClr val="tx1">
                    <a:lumMod val="75000"/>
                    <a:lumOff val="25000"/>
                  </a:schemeClr>
                </a:solidFill>
              </a:rPr>
              <a:t>Har du blitt mobbet eller trakassert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Q7: Har du blitt mobbet eller trakassert i ditt nåværende arbeidsforhold i løpet av de siste 12 månedene? </a:t>
            </a:r>
          </a:p>
          <a:p>
            <a:pPr marL="4763" defTabSz="914377">
              <a:defRPr/>
            </a:pPr>
            <a:r>
              <a:rPr lang="nb-NO" sz="900" b="1" kern="0" dirty="0">
                <a:solidFill>
                  <a:srgbClr val="222223"/>
                </a:solidFill>
              </a:rPr>
              <a:t>Base: 3423 </a:t>
            </a:r>
          </a:p>
        </p:txBody>
      </p:sp>
      <p:sp>
        <p:nvSpPr>
          <p:cNvPr id="12" name="TextBox 11">
            <a:extLst>
              <a:ext uri="{FF2B5EF4-FFF2-40B4-BE49-F238E27FC236}">
                <a16:creationId xmlns:a16="http://schemas.microsoft.com/office/drawing/2014/main" id="{27C9CC19-30BF-4486-9F7B-19FF17AE6D8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Like over 1 av 10 (12 %) av respondentene hos NTNU svarer at de har blitt mobbet eller trakassert i sitt nåværende arbeidsforhold de 12 siste månedene.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Flere kvinner (14 %) enn menn (9 %) har blitt mobbet eller trakassert i sitt nåværende arbeidsforhold.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Ledere uten personalansvar svarer litt oftere (15 %) enn snittet (12 %) at de har blitt mobbet eller trakassert i sitt nåværende arbeidsforhold, i løpet av de 12 siste månedene.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10 % av respondentene som jobber i Teknisk/administrativ ansettelseskategori svarer at de har blitt mobbet eller trakassert.</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3" name="TextBox 12">
            <a:extLst>
              <a:ext uri="{FF2B5EF4-FFF2-40B4-BE49-F238E27FC236}">
                <a16:creationId xmlns:a16="http://schemas.microsoft.com/office/drawing/2014/main" id="{AC8BD595-7750-4B73-B9D5-78EC042C6CC9}"/>
              </a:ext>
            </a:extLst>
          </p:cNvPr>
          <p:cNvSpPr txBox="1"/>
          <p:nvPr/>
        </p:nvSpPr>
        <p:spPr>
          <a:xfrm>
            <a:off x="5853113" y="1196657"/>
            <a:ext cx="5491162"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Mer enn 1 av 10 har blitt mobbet eller trakassert</a:t>
            </a:r>
            <a:endParaRPr lang="en-US" sz="1600" b="1" dirty="0">
              <a:solidFill>
                <a:srgbClr val="636363"/>
              </a:solidFill>
            </a:endParaRPr>
          </a:p>
        </p:txBody>
      </p:sp>
      <p:pic>
        <p:nvPicPr>
          <p:cNvPr id="11" name="Picture 4">
            <a:extLst>
              <a:ext uri="{FF2B5EF4-FFF2-40B4-BE49-F238E27FC236}">
                <a16:creationId xmlns:a16="http://schemas.microsoft.com/office/drawing/2014/main" id="{0A280804-0EF7-4A85-BD19-44737AE0D361}"/>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2914" y="1670395"/>
            <a:ext cx="5103812" cy="324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6E7A8E53-FF13-4EFE-A6BA-E7A2616E5941}"/>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84598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086578" cy="1772793"/>
          </a:xfrm>
        </p:spPr>
        <p:txBody>
          <a:bodyPr/>
          <a:lstStyle/>
          <a:p>
            <a:r>
              <a:rPr lang="nb-NO" sz="1600" dirty="0">
                <a:solidFill>
                  <a:schemeClr val="tx1">
                    <a:lumMod val="75000"/>
                    <a:lumOff val="25000"/>
                  </a:schemeClr>
                </a:solidFill>
              </a:rPr>
              <a:t>Hvor ofte har du blitt mobbet eller trakassert i ditt nåværende arbeidsforhold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Q8: Hvor ofte har du blitt mobbet eller trakassert i ditt nåværende arbeidsforhold de siste 12 månedene?</a:t>
            </a:r>
          </a:p>
          <a:p>
            <a:pPr marL="4763" defTabSz="914377">
              <a:defRPr/>
            </a:pPr>
            <a:r>
              <a:rPr lang="nb-NO" sz="900" b="1" kern="0" dirty="0">
                <a:solidFill>
                  <a:srgbClr val="FF0000"/>
                </a:solidFill>
              </a:rPr>
              <a:t>Base: 410 (Filter: Respondenter som har blitt mobbet eller trakassert de siste 12 måneder)</a:t>
            </a:r>
          </a:p>
        </p:txBody>
      </p:sp>
      <p:pic>
        <p:nvPicPr>
          <p:cNvPr id="11" name="Picture 6">
            <a:extLst>
              <a:ext uri="{FF2B5EF4-FFF2-40B4-BE49-F238E27FC236}">
                <a16:creationId xmlns:a16="http://schemas.microsoft.com/office/drawing/2014/main" id="{B4D0CB21-E2F1-46B8-8FE0-C62B9DBC37D0}"/>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2914" y="2336533"/>
            <a:ext cx="4610108" cy="177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59C5259C-2163-40CC-9438-C90F0C5E7F18}"/>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den resterende delen av denne seksjonen rapporteres svarene på en rekke oppfølgingsspørsmål som er stilt til de som har opplevd mobbing eller trakassering på arbeidsplassen i løpet av de siste 12 månedene. </a:t>
            </a:r>
            <a:r>
              <a:rPr lang="nb-NO" sz="1400" b="1" dirty="0">
                <a:solidFill>
                  <a:schemeClr val="tx1">
                    <a:lumMod val="75000"/>
                    <a:lumOff val="25000"/>
                  </a:schemeClr>
                </a:solidFill>
              </a:rPr>
              <a:t>Disse spørsmålene er kun stilt til de som svarte </a:t>
            </a:r>
            <a:r>
              <a:rPr lang="nb-NO" sz="1400" b="1" i="1" dirty="0">
                <a:solidFill>
                  <a:schemeClr val="tx1">
                    <a:lumMod val="75000"/>
                    <a:lumOff val="25000"/>
                  </a:schemeClr>
                </a:solidFill>
              </a:rPr>
              <a:t>Ja </a:t>
            </a:r>
            <a:r>
              <a:rPr lang="nb-NO" sz="1400" b="1" dirty="0">
                <a:solidFill>
                  <a:schemeClr val="tx1">
                    <a:lumMod val="75000"/>
                    <a:lumOff val="25000"/>
                  </a:schemeClr>
                </a:solidFill>
              </a:rPr>
              <a:t>på forrige spørsmål, altså 12 % av utvalget (410 respondenter)</a:t>
            </a:r>
            <a:r>
              <a:rPr lang="nb-NO" sz="1400" dirty="0">
                <a:solidFill>
                  <a:schemeClr val="tx1">
                    <a:lumMod val="75000"/>
                    <a:lumOff val="25000"/>
                  </a:schemeClr>
                </a:solidFill>
              </a:rPr>
              <a:t>. De følgende prosentandelene gjelder derfor kun denne gruppen.</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Av de som har blitt mobbet eller trakassert svarer 35 % at dette har skjedd månedlig eller oftere. 43 % svarer at det skjer noen ganger og 22 % svarer at det skjer en sjelden gang.</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ingen andre signifikante forskjeller på bakgrunnsvariabler. </a:t>
            </a:r>
          </a:p>
        </p:txBody>
      </p:sp>
      <p:sp>
        <p:nvSpPr>
          <p:cNvPr id="16" name="TextBox 15">
            <a:extLst>
              <a:ext uri="{FF2B5EF4-FFF2-40B4-BE49-F238E27FC236}">
                <a16:creationId xmlns:a16="http://schemas.microsoft.com/office/drawing/2014/main" id="{0524E754-009C-432C-9766-8E121AFCE993}"/>
              </a:ext>
            </a:extLst>
          </p:cNvPr>
          <p:cNvSpPr txBox="1"/>
          <p:nvPr/>
        </p:nvSpPr>
        <p:spPr>
          <a:xfrm>
            <a:off x="5853112" y="990600"/>
            <a:ext cx="5786438" cy="504529"/>
          </a:xfrm>
          <a:prstGeom prst="rect">
            <a:avLst/>
          </a:prstGeom>
        </p:spPr>
        <p:txBody>
          <a:bodyPr vert="horz" wrap="square" lIns="0" tIns="0" rIns="0" bIns="0" rtlCol="0">
            <a:normAutofit/>
          </a:bodyPr>
          <a:lstStyle/>
          <a:p>
            <a:pPr defTabSz="1232175">
              <a:defRPr/>
            </a:pPr>
            <a:endParaRPr lang="nb-NO" sz="1600" dirty="0">
              <a:solidFill>
                <a:schemeClr val="tx1">
                  <a:lumMod val="75000"/>
                  <a:lumOff val="25000"/>
                </a:schemeClr>
              </a:solidFill>
            </a:endParaRPr>
          </a:p>
          <a:p>
            <a:pPr defTabSz="1232175">
              <a:defRPr/>
            </a:pPr>
            <a:r>
              <a:rPr lang="nb-NO" sz="1600" dirty="0">
                <a:solidFill>
                  <a:schemeClr val="tx1">
                    <a:lumMod val="75000"/>
                    <a:lumOff val="25000"/>
                  </a:schemeClr>
                </a:solidFill>
              </a:rPr>
              <a:t>Frekvens på mobbing og trakassering</a:t>
            </a:r>
            <a:endParaRPr lang="en-US" sz="1400" b="1" dirty="0">
              <a:solidFill>
                <a:srgbClr val="636363"/>
              </a:solidFill>
            </a:endParaRPr>
          </a:p>
        </p:txBody>
      </p:sp>
      <p:cxnSp>
        <p:nvCxnSpPr>
          <p:cNvPr id="17" name="Straight Connector 16">
            <a:extLst>
              <a:ext uri="{FF2B5EF4-FFF2-40B4-BE49-F238E27FC236}">
                <a16:creationId xmlns:a16="http://schemas.microsoft.com/office/drawing/2014/main" id="{CDAB26C8-EDCB-4A15-BE28-387AF4FF2E76}"/>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977384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Har du blitt mobbet eller trakassert i ditt nåværende arbeidsforhold med bakgrunn i ett eller flere av disse grunnlagene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681912" cy="369332"/>
          </a:xfrm>
          <a:prstGeom prst="rect">
            <a:avLst/>
          </a:prstGeom>
        </p:spPr>
        <p:txBody>
          <a:bodyPr wrap="square">
            <a:spAutoFit/>
          </a:bodyPr>
          <a:lstStyle/>
          <a:p>
            <a:pPr marL="4763" defTabSz="914377">
              <a:defRPr/>
            </a:pPr>
            <a:r>
              <a:rPr lang="nb-NO" sz="900" b="1" kern="0" dirty="0">
                <a:solidFill>
                  <a:srgbClr val="222223"/>
                </a:solidFill>
              </a:rPr>
              <a:t>Q9: Har du blitt mobbet eller trakassert i ditt nåværende arbeidsforhold med bakgrunn i ett eller flere av disse grunnlagene i løpet av de siste 12 månedene?</a:t>
            </a:r>
          </a:p>
          <a:p>
            <a:pPr marL="4763" defTabSz="914377">
              <a:defRPr/>
            </a:pPr>
            <a:r>
              <a:rPr lang="nb-NO" sz="900" b="1" kern="0" dirty="0">
                <a:solidFill>
                  <a:srgbClr val="FF0000"/>
                </a:solidFill>
              </a:rPr>
              <a:t>Base: 410 (Filter: Respondenter som har blitt mobbet eller trakassert de siste 12 måneder)</a:t>
            </a:r>
          </a:p>
        </p:txBody>
      </p:sp>
      <p:pic>
        <p:nvPicPr>
          <p:cNvPr id="12" name="Picture 6">
            <a:extLst>
              <a:ext uri="{FF2B5EF4-FFF2-40B4-BE49-F238E27FC236}">
                <a16:creationId xmlns:a16="http://schemas.microsoft.com/office/drawing/2014/main" id="{28308A9B-C260-455C-B74C-070092E82984}"/>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830550"/>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2AA83F3-0F87-4825-AD5F-ABBC30A8E9B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Over 8 av 10 svarer at det er andre årsaker som er grunnlaget for mobbingen/trakasseringen de har opplevd.</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15 % av de som er mobbet eller trakassert er dette på grunnlag av sitt kjønn. En større andel av kvinnene (20 %), enn menn (5 %) svarer dette.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En større andel av menn (7 %) som har blitt mobbet eller trakassert er dette på grunnlag av sin religion/livssyn.</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En større andel av stipendiatene som er blitt mobbet eller trakassert blir dette på bakgrunn av sin etnisitet (23 %), seksuelle legning/orientering (6 %) eller religion/livssyn (11 %).</a:t>
            </a:r>
          </a:p>
        </p:txBody>
      </p:sp>
      <p:sp>
        <p:nvSpPr>
          <p:cNvPr id="10" name="TextBox 9">
            <a:extLst>
              <a:ext uri="{FF2B5EF4-FFF2-40B4-BE49-F238E27FC236}">
                <a16:creationId xmlns:a16="http://schemas.microsoft.com/office/drawing/2014/main" id="{4C49A5F4-C3FE-4F0E-B6F8-3A6632A7CB97}"/>
              </a:ext>
            </a:extLst>
          </p:cNvPr>
          <p:cNvSpPr txBox="1"/>
          <p:nvPr/>
        </p:nvSpPr>
        <p:spPr>
          <a:xfrm>
            <a:off x="5853112" y="1000125"/>
            <a:ext cx="5538787" cy="533105"/>
          </a:xfrm>
          <a:prstGeom prst="rect">
            <a:avLst/>
          </a:prstGeom>
        </p:spPr>
        <p:txBody>
          <a:bodyPr vert="horz" wrap="square" lIns="0" tIns="0" rIns="0" bIns="0" rtlCol="0">
            <a:noAutofit/>
          </a:bodyPr>
          <a:lstStyle/>
          <a:p>
            <a:pPr defTabSz="1232175">
              <a:defRPr/>
            </a:pP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E95A93D8-8107-4A26-90C6-3BE63D9CB6AA}"/>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3" name="TextBox 12">
            <a:extLst>
              <a:ext uri="{FF2B5EF4-FFF2-40B4-BE49-F238E27FC236}">
                <a16:creationId xmlns:a16="http://schemas.microsoft.com/office/drawing/2014/main" id="{B0C6FC0D-9721-49AB-8252-E5920FFD8242}"/>
              </a:ext>
            </a:extLst>
          </p:cNvPr>
          <p:cNvSpPr txBox="1"/>
          <p:nvPr/>
        </p:nvSpPr>
        <p:spPr>
          <a:xfrm>
            <a:off x="5853113" y="1196657"/>
            <a:ext cx="604341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Oftest andre årsaker til mobbing/trakassering</a:t>
            </a:r>
            <a:endParaRPr lang="en-US" sz="1600" b="1" dirty="0">
              <a:solidFill>
                <a:srgbClr val="636363"/>
              </a:solidFill>
            </a:endParaRPr>
          </a:p>
        </p:txBody>
      </p:sp>
    </p:spTree>
    <p:extLst>
      <p:ext uri="{BB962C8B-B14F-4D97-AF65-F5344CB8AC3E}">
        <p14:creationId xmlns:p14="http://schemas.microsoft.com/office/powerpoint/2010/main" val="3885428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Hvilken eller hvilke former for mobbing eller trakassering har du blitt utsatt for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39012" cy="369332"/>
          </a:xfrm>
          <a:prstGeom prst="rect">
            <a:avLst/>
          </a:prstGeom>
        </p:spPr>
        <p:txBody>
          <a:bodyPr wrap="square">
            <a:spAutoFit/>
          </a:bodyPr>
          <a:lstStyle/>
          <a:p>
            <a:pPr marL="4763" defTabSz="914377">
              <a:defRPr/>
            </a:pPr>
            <a:r>
              <a:rPr lang="nb-NO" sz="900" b="1" kern="0" dirty="0">
                <a:solidFill>
                  <a:srgbClr val="222223"/>
                </a:solidFill>
              </a:rPr>
              <a:t>Q10: Hvilken eller hvilke former for mobbing og trakassering har du blitt utsatt for i ditt nåværende arbeidsforhold i løpet av de siste 12 månedene? </a:t>
            </a:r>
          </a:p>
          <a:p>
            <a:pPr marL="4763" defTabSz="914377">
              <a:defRPr/>
            </a:pPr>
            <a:r>
              <a:rPr lang="nb-NO" sz="900" b="1" kern="0" dirty="0">
                <a:solidFill>
                  <a:srgbClr val="FF0000"/>
                </a:solidFill>
              </a:rPr>
              <a:t>Base: 410 (Filter: Respondenter som har blitt mobbet eller trakassert de siste 12 måneder)</a:t>
            </a:r>
          </a:p>
        </p:txBody>
      </p:sp>
      <p:pic>
        <p:nvPicPr>
          <p:cNvPr id="12" name="Picture 6">
            <a:extLst>
              <a:ext uri="{FF2B5EF4-FFF2-40B4-BE49-F238E27FC236}">
                <a16:creationId xmlns:a16="http://schemas.microsoft.com/office/drawing/2014/main" id="{65B70C3C-FEE9-4F1A-8E40-D20148BA9426}"/>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828962"/>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A643CF1-B228-4038-8AE9-44380C0B8779}"/>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79 % av de som har opplevd mobbing eller trakassering svarer at dette var verbalt.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En høyere andel (32 %) av de i aldersgruppen 40-49 år som har opplevd trakassering, svarer at dette har vært digital trakassering.</a:t>
            </a:r>
          </a:p>
        </p:txBody>
      </p:sp>
      <p:sp>
        <p:nvSpPr>
          <p:cNvPr id="10" name="TextBox 9">
            <a:extLst>
              <a:ext uri="{FF2B5EF4-FFF2-40B4-BE49-F238E27FC236}">
                <a16:creationId xmlns:a16="http://schemas.microsoft.com/office/drawing/2014/main" id="{DEC16F94-5314-4A65-80DB-C327A3A09F4E}"/>
              </a:ext>
            </a:extLst>
          </p:cNvPr>
          <p:cNvSpPr txBox="1"/>
          <p:nvPr/>
        </p:nvSpPr>
        <p:spPr>
          <a:xfrm>
            <a:off x="5853113" y="1209674"/>
            <a:ext cx="5529262" cy="323555"/>
          </a:xfrm>
          <a:prstGeom prst="rect">
            <a:avLst/>
          </a:prstGeom>
        </p:spPr>
        <p:txBody>
          <a:bodyPr vert="horz" wrap="square" lIns="0" tIns="0" rIns="0" bIns="0" rtlCol="0">
            <a:normAutofit/>
          </a:bodyPr>
          <a:lstStyle/>
          <a:p>
            <a:pPr defTabSz="1232175">
              <a:defRPr/>
            </a:pPr>
            <a:r>
              <a:rPr lang="nb-NO" sz="1600" dirty="0">
                <a:solidFill>
                  <a:schemeClr val="tx1">
                    <a:lumMod val="75000"/>
                    <a:lumOff val="25000"/>
                  </a:schemeClr>
                </a:solidFill>
              </a:rPr>
              <a:t>4 av 5 svarer at trakasseringen har vært verbal</a:t>
            </a:r>
            <a:endParaRPr lang="en-US" sz="1400" b="1" dirty="0">
              <a:solidFill>
                <a:srgbClr val="636363"/>
              </a:solidFill>
            </a:endParaRPr>
          </a:p>
        </p:txBody>
      </p:sp>
      <p:cxnSp>
        <p:nvCxnSpPr>
          <p:cNvPr id="11" name="Straight Connector 10">
            <a:extLst>
              <a:ext uri="{FF2B5EF4-FFF2-40B4-BE49-F238E27FC236}">
                <a16:creationId xmlns:a16="http://schemas.microsoft.com/office/drawing/2014/main" id="{5E2F376D-90B4-4F49-A89A-473054B41B26}"/>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58808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329112" cy="1772793"/>
          </a:xfrm>
        </p:spPr>
        <p:txBody>
          <a:bodyPr/>
          <a:lstStyle/>
          <a:p>
            <a:r>
              <a:rPr lang="nb-NO" sz="1600" dirty="0">
                <a:solidFill>
                  <a:schemeClr val="tx1">
                    <a:lumMod val="75000"/>
                    <a:lumOff val="25000"/>
                  </a:schemeClr>
                </a:solidFill>
              </a:rPr>
              <a:t>Hvem utsatte deg for mobbing eller trakassering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Q11: Hvem utsatte deg for mobbing eller trakassering i ditt nåværende arbeidsforhold i løpet av de siste 12 månedene? </a:t>
            </a:r>
          </a:p>
          <a:p>
            <a:pPr marL="4763" defTabSz="914377">
              <a:defRPr/>
            </a:pPr>
            <a:r>
              <a:rPr lang="nb-NO" sz="900" b="1" kern="0" dirty="0">
                <a:solidFill>
                  <a:srgbClr val="FF0000"/>
                </a:solidFill>
              </a:rPr>
              <a:t>Base: 410 (Filter: Respondenter som har blitt mobbet eller trakassert de siste 12 måneder)</a:t>
            </a:r>
          </a:p>
        </p:txBody>
      </p:sp>
      <p:pic>
        <p:nvPicPr>
          <p:cNvPr id="12" name="Picture 6">
            <a:extLst>
              <a:ext uri="{FF2B5EF4-FFF2-40B4-BE49-F238E27FC236}">
                <a16:creationId xmlns:a16="http://schemas.microsoft.com/office/drawing/2014/main" id="{7432DFFC-39DB-4A25-97BF-5C631970AD70}"/>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1675" y="1836867"/>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5ECAC4E-550D-4513-975C-6D9DCC9D0270}"/>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47 % av de som blir mobbet eller trakassert svarer at det er en sideordnet kollega som har utsatt dem for det. 37 % svarer at det er deres leder/sjef.</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50 % av mennene som har blitt mobbet eller trakassert svarer at det er deres leder/sjef som har utsatt dem for det.</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46 % av stipendiatene som har blitt utsatt for mobbing eller trakassering svarer at det er en overordnet kollega som har utsatt dem for det.</a:t>
            </a:r>
          </a:p>
        </p:txBody>
      </p:sp>
      <p:sp>
        <p:nvSpPr>
          <p:cNvPr id="10" name="TextBox 9">
            <a:extLst>
              <a:ext uri="{FF2B5EF4-FFF2-40B4-BE49-F238E27FC236}">
                <a16:creationId xmlns:a16="http://schemas.microsoft.com/office/drawing/2014/main" id="{7EE726F4-94F9-4B0F-9DAB-7FA158817C4D}"/>
              </a:ext>
            </a:extLst>
          </p:cNvPr>
          <p:cNvSpPr txBox="1"/>
          <p:nvPr/>
        </p:nvSpPr>
        <p:spPr>
          <a:xfrm>
            <a:off x="5853113" y="990600"/>
            <a:ext cx="5586412" cy="542629"/>
          </a:xfrm>
          <a:prstGeom prst="rect">
            <a:avLst/>
          </a:prstGeom>
        </p:spPr>
        <p:txBody>
          <a:bodyPr vert="horz" wrap="square" lIns="0" tIns="0" rIns="0" bIns="0" rtlCol="0">
            <a:noAutofit/>
          </a:bodyPr>
          <a:lstStyle/>
          <a:p>
            <a:pPr defTabSz="1232175">
              <a:defRPr/>
            </a:pP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6C951667-EC7A-4551-85B0-D956B558477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3" name="TextBox 12">
            <a:extLst>
              <a:ext uri="{FF2B5EF4-FFF2-40B4-BE49-F238E27FC236}">
                <a16:creationId xmlns:a16="http://schemas.microsoft.com/office/drawing/2014/main" id="{26941830-B2C2-4A4A-BC2E-275215A91439}"/>
              </a:ext>
            </a:extLst>
          </p:cNvPr>
          <p:cNvSpPr txBox="1"/>
          <p:nvPr/>
        </p:nvSpPr>
        <p:spPr>
          <a:xfrm>
            <a:off x="5853113" y="1196657"/>
            <a:ext cx="604341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Oftest sideordnede kollegaer</a:t>
            </a:r>
            <a:endParaRPr lang="en-US" sz="1600" b="1" dirty="0">
              <a:solidFill>
                <a:srgbClr val="636363"/>
              </a:solidFill>
            </a:endParaRPr>
          </a:p>
        </p:txBody>
      </p:sp>
    </p:spTree>
    <p:extLst>
      <p:ext uri="{BB962C8B-B14F-4D97-AF65-F5344CB8AC3E}">
        <p14:creationId xmlns:p14="http://schemas.microsoft.com/office/powerpoint/2010/main" val="3964336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16</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Seksuell trakassering</a:t>
            </a:r>
          </a:p>
        </p:txBody>
      </p:sp>
    </p:spTree>
    <p:extLst>
      <p:ext uri="{BB962C8B-B14F-4D97-AF65-F5344CB8AC3E}">
        <p14:creationId xmlns:p14="http://schemas.microsoft.com/office/powerpoint/2010/main" val="2101885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222044" cy="1772793"/>
          </a:xfrm>
        </p:spPr>
        <p:txBody>
          <a:bodyPr/>
          <a:lstStyle/>
          <a:p>
            <a:r>
              <a:rPr lang="nb-NO" sz="1600" dirty="0">
                <a:solidFill>
                  <a:schemeClr val="tx1">
                    <a:lumMod val="75000"/>
                    <a:lumOff val="25000"/>
                  </a:schemeClr>
                </a:solidFill>
              </a:rPr>
              <a:t>Har du blitt utsatt for seksuell trakassering i ditt nåværende arbeidsforhold i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Q12: Har du blitt utsatt for seksuell trakassering i ditt nåværende arbeidsforhold i løpet av de siste 12 månedene? </a:t>
            </a:r>
          </a:p>
          <a:p>
            <a:pPr marL="4763" defTabSz="914377">
              <a:defRPr/>
            </a:pPr>
            <a:r>
              <a:rPr lang="nb-NO" sz="900" b="1" kern="0" dirty="0">
                <a:solidFill>
                  <a:srgbClr val="222223"/>
                </a:solidFill>
              </a:rPr>
              <a:t>Base: 3423 </a:t>
            </a:r>
          </a:p>
        </p:txBody>
      </p:sp>
      <p:pic>
        <p:nvPicPr>
          <p:cNvPr id="11" name="Picture 4">
            <a:extLst>
              <a:ext uri="{FF2B5EF4-FFF2-40B4-BE49-F238E27FC236}">
                <a16:creationId xmlns:a16="http://schemas.microsoft.com/office/drawing/2014/main" id="{87A025DC-B83A-4562-8FF4-87CAD5DD486E}"/>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38" y="2054719"/>
            <a:ext cx="4846637" cy="30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6C435E23-8E21-466D-B211-1E56BF424FF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1.8 % har blitt utsatt for seksuell trakassering på arbeidsplassen i løpet av de siste 12 månedene. Dette utgjør totalt 60 respondenter.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Andelen som har blitt seksuelt trakassert synker med alderen. Blant de yngste (18-29 år) svarer 3 % av de har blitt seksuelt trakassert. Blant de eldste (60+ år) er tallet 0.5 %.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Kvinner har i større grad blitt seksuelt trakassert (2%) enn menn (1%).</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4 % av stipendiatene svarer at de har blitt utsatt for seksuell trakassering i sitt nåværende arbeidsforhold de siste 12 måneder.</a:t>
            </a:r>
          </a:p>
        </p:txBody>
      </p:sp>
      <p:sp>
        <p:nvSpPr>
          <p:cNvPr id="16" name="TextBox 15">
            <a:extLst>
              <a:ext uri="{FF2B5EF4-FFF2-40B4-BE49-F238E27FC236}">
                <a16:creationId xmlns:a16="http://schemas.microsoft.com/office/drawing/2014/main" id="{57832196-4438-4745-AA5F-8C381DBF94EC}"/>
              </a:ext>
            </a:extLst>
          </p:cNvPr>
          <p:cNvSpPr txBox="1"/>
          <p:nvPr/>
        </p:nvSpPr>
        <p:spPr>
          <a:xfrm>
            <a:off x="5853113" y="1196657"/>
            <a:ext cx="5548312" cy="336572"/>
          </a:xfrm>
          <a:prstGeom prst="rect">
            <a:avLst/>
          </a:prstGeom>
        </p:spPr>
        <p:txBody>
          <a:bodyPr vert="horz" wrap="square" lIns="0" tIns="0" rIns="0" bIns="0" rtlCol="0">
            <a:normAutofit/>
          </a:bodyPr>
          <a:lstStyle/>
          <a:p>
            <a:pPr defTabSz="1232175">
              <a:defRPr/>
            </a:pPr>
            <a:r>
              <a:rPr lang="nb-NO" sz="1600" dirty="0">
                <a:solidFill>
                  <a:schemeClr val="tx1">
                    <a:lumMod val="75000"/>
                    <a:lumOff val="25000"/>
                  </a:schemeClr>
                </a:solidFill>
              </a:rPr>
              <a:t>4 % av stipendiatene seksuelt trakassert</a:t>
            </a:r>
            <a:endParaRPr lang="en-US" sz="1600" dirty="0">
              <a:solidFill>
                <a:srgbClr val="636363"/>
              </a:solidFill>
            </a:endParaRPr>
          </a:p>
        </p:txBody>
      </p:sp>
      <p:cxnSp>
        <p:nvCxnSpPr>
          <p:cNvPr id="17" name="Straight Connector 16">
            <a:extLst>
              <a:ext uri="{FF2B5EF4-FFF2-40B4-BE49-F238E27FC236}">
                <a16:creationId xmlns:a16="http://schemas.microsoft.com/office/drawing/2014/main" id="{6F7445A2-7545-4580-9F41-4DD8C527A660}"/>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49624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334051" cy="1772793"/>
          </a:xfrm>
        </p:spPr>
        <p:txBody>
          <a:bodyPr/>
          <a:lstStyle/>
          <a:p>
            <a:r>
              <a:rPr lang="nb-NO" sz="1600" dirty="0">
                <a:solidFill>
                  <a:schemeClr val="tx1">
                    <a:lumMod val="75000"/>
                    <a:lumOff val="25000"/>
                  </a:schemeClr>
                </a:solidFill>
              </a:rPr>
              <a:t>Hvor ofte har du blitt utsatt for seksuell trakassering i ditt nåværende arbeidsforhold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Q13: Hvor ofte har du blitt utsatt for seksuell trakassering i ditt nåværende arbeidsforhold i løpet av de siste 12 månedene? </a:t>
            </a:r>
          </a:p>
          <a:p>
            <a:pPr marL="4763" defTabSz="914377">
              <a:defRPr/>
            </a:pPr>
            <a:r>
              <a:rPr lang="nb-NO" sz="900" b="1" kern="0" dirty="0">
                <a:solidFill>
                  <a:srgbClr val="FF0000"/>
                </a:solidFill>
              </a:rPr>
              <a:t>Base: 60 (Filter: Respondenter som har blitt sextrakassert de siste 12 månedene) </a:t>
            </a:r>
          </a:p>
        </p:txBody>
      </p:sp>
      <p:pic>
        <p:nvPicPr>
          <p:cNvPr id="11" name="Picture 6">
            <a:extLst>
              <a:ext uri="{FF2B5EF4-FFF2-40B4-BE49-F238E27FC236}">
                <a16:creationId xmlns:a16="http://schemas.microsoft.com/office/drawing/2014/main" id="{D81EAA65-71BF-4738-A982-B4A443D627E0}"/>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06844" y="3001385"/>
            <a:ext cx="384617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38768FCD-3184-4C80-8F88-C2CBBB378EF4}"/>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den resterende delen av denne seksjonen rapporteres svarene på en rekke oppfølgingsspørsmål som er stilt til de som har opplevd seksuell trakassering på arbeidsplassen i løpet av de siste 12 månedene. </a:t>
            </a:r>
            <a:r>
              <a:rPr lang="nb-NO" sz="1400" b="1" dirty="0">
                <a:solidFill>
                  <a:schemeClr val="tx1">
                    <a:lumMod val="75000"/>
                    <a:lumOff val="25000"/>
                  </a:schemeClr>
                </a:solidFill>
              </a:rPr>
              <a:t>Disse spørsmålene er kun stilt til de som svarte </a:t>
            </a:r>
            <a:r>
              <a:rPr lang="nb-NO" sz="1400" b="1" i="1" dirty="0">
                <a:solidFill>
                  <a:schemeClr val="tx1">
                    <a:lumMod val="75000"/>
                    <a:lumOff val="25000"/>
                  </a:schemeClr>
                </a:solidFill>
              </a:rPr>
              <a:t>Ja </a:t>
            </a:r>
            <a:r>
              <a:rPr lang="nb-NO" sz="1400" b="1" dirty="0">
                <a:solidFill>
                  <a:schemeClr val="tx1">
                    <a:lumMod val="75000"/>
                    <a:lumOff val="25000"/>
                  </a:schemeClr>
                </a:solidFill>
              </a:rPr>
              <a:t>på forrige spørsmål, altså 1.8 % av utvalget (60 respondenter)</a:t>
            </a:r>
            <a:r>
              <a:rPr lang="nb-NO" sz="1400" dirty="0">
                <a:solidFill>
                  <a:schemeClr val="tx1">
                    <a:lumMod val="75000"/>
                    <a:lumOff val="25000"/>
                  </a:schemeClr>
                </a:solidFill>
              </a:rPr>
              <a:t>. De følgende prosentandelene gjelder derfor kun denne gruppen.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22 % av de som blir seksuelt trakassert blir dette månedlig eller oftere, 32 % svarer at det er noen ganger, og 47 % svarer en sjelden gang.</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36 % av stipendiatene som svarer at de blir seksuelt trakassert, blir dette månedlig eller oftere.</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6" name="TextBox 15">
            <a:extLst>
              <a:ext uri="{FF2B5EF4-FFF2-40B4-BE49-F238E27FC236}">
                <a16:creationId xmlns:a16="http://schemas.microsoft.com/office/drawing/2014/main" id="{F14953FD-00EA-4E1E-B3F2-E49CC1A66AE8}"/>
              </a:ext>
            </a:extLst>
          </p:cNvPr>
          <p:cNvSpPr txBox="1"/>
          <p:nvPr/>
        </p:nvSpPr>
        <p:spPr>
          <a:xfrm>
            <a:off x="5853112" y="1209675"/>
            <a:ext cx="5500687" cy="323554"/>
          </a:xfrm>
          <a:prstGeom prst="rect">
            <a:avLst/>
          </a:prstGeom>
        </p:spPr>
        <p:txBody>
          <a:bodyPr vert="horz" wrap="square" lIns="0" tIns="0" rIns="0" bIns="0" rtlCol="0">
            <a:noAutofit/>
          </a:bodyPr>
          <a:lstStyle/>
          <a:p>
            <a:pPr defTabSz="1232175">
              <a:defRPr/>
            </a:pPr>
            <a:r>
              <a:rPr lang="nb-NO" sz="1600" dirty="0">
                <a:solidFill>
                  <a:schemeClr val="tx1">
                    <a:lumMod val="75000"/>
                    <a:lumOff val="25000"/>
                  </a:schemeClr>
                </a:solidFill>
              </a:rPr>
              <a:t>Frekvens på trakassering</a:t>
            </a:r>
            <a:endParaRPr lang="en-US" sz="1600" b="1" dirty="0">
              <a:solidFill>
                <a:srgbClr val="636363"/>
              </a:solidFill>
            </a:endParaRPr>
          </a:p>
        </p:txBody>
      </p:sp>
      <p:cxnSp>
        <p:nvCxnSpPr>
          <p:cNvPr id="17" name="Straight Connector 16">
            <a:extLst>
              <a:ext uri="{FF2B5EF4-FFF2-40B4-BE49-F238E27FC236}">
                <a16:creationId xmlns:a16="http://schemas.microsoft.com/office/drawing/2014/main" id="{41E12DCE-9A37-44D7-AB9E-B51AE7AEABD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20" name="Rectangle 19">
            <a:extLst>
              <a:ext uri="{FF2B5EF4-FFF2-40B4-BE49-F238E27FC236}">
                <a16:creationId xmlns:a16="http://schemas.microsoft.com/office/drawing/2014/main" id="{D9764640-3278-4B35-86E4-AA09F7F3BD78}"/>
              </a:ext>
            </a:extLst>
          </p:cNvPr>
          <p:cNvSpPr/>
          <p:nvPr/>
        </p:nvSpPr>
        <p:spPr>
          <a:xfrm>
            <a:off x="1738401" y="4037936"/>
            <a:ext cx="2641600" cy="335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620127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629150" cy="1772793"/>
          </a:xfrm>
        </p:spPr>
        <p:txBody>
          <a:bodyPr/>
          <a:lstStyle/>
          <a:p>
            <a:r>
              <a:rPr lang="nb-NO" sz="1600" dirty="0">
                <a:solidFill>
                  <a:schemeClr val="tx1">
                    <a:lumMod val="75000"/>
                    <a:lumOff val="25000"/>
                  </a:schemeClr>
                </a:solidFill>
              </a:rPr>
              <a:t>Hvilken eller hvilke former for seksuell trakassering har du blitt utsatt for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224712" cy="369332"/>
          </a:xfrm>
          <a:prstGeom prst="rect">
            <a:avLst/>
          </a:prstGeom>
        </p:spPr>
        <p:txBody>
          <a:bodyPr wrap="square">
            <a:spAutoFit/>
          </a:bodyPr>
          <a:lstStyle/>
          <a:p>
            <a:pPr marL="4763" defTabSz="914377">
              <a:defRPr/>
            </a:pPr>
            <a:r>
              <a:rPr lang="nb-NO" sz="900" b="1" kern="0" dirty="0">
                <a:solidFill>
                  <a:srgbClr val="222223"/>
                </a:solidFill>
              </a:rPr>
              <a:t>Q14: Hvilken eller hvilke former for seksuell trakassering har du blitt utsatt for i ditt nåværende arbeidsforhold i løpet av de siste 12 månedene? </a:t>
            </a:r>
          </a:p>
          <a:p>
            <a:pPr marL="4763" defTabSz="914377">
              <a:defRPr/>
            </a:pPr>
            <a:r>
              <a:rPr lang="nb-NO" sz="900" b="1" kern="0" dirty="0">
                <a:solidFill>
                  <a:srgbClr val="FF0000"/>
                </a:solidFill>
              </a:rPr>
              <a:t>Base: 60 (Filter: Respondenter som har blitt sextrakassert de siste 12 månedene) </a:t>
            </a:r>
          </a:p>
        </p:txBody>
      </p:sp>
      <p:pic>
        <p:nvPicPr>
          <p:cNvPr id="12" name="Picture 6">
            <a:extLst>
              <a:ext uri="{FF2B5EF4-FFF2-40B4-BE49-F238E27FC236}">
                <a16:creationId xmlns:a16="http://schemas.microsoft.com/office/drawing/2014/main" id="{AB1ED689-2E93-49F6-9352-DD11890A4C21}"/>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13" y="1832137"/>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61716E6-253C-4AA8-A17E-7DB0A0D911B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75 % av de som er seksuelt trakassert, er blitt dette gjennom verbal trakassering. 30 % svarer at det er fysisk trakassering, og 27 % svarer at det er ikke-verbal trakassering.</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Ingen bakgrunnsvariabler utmerker seg på dette spørsmålet.</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0" name="TextBox 9">
            <a:extLst>
              <a:ext uri="{FF2B5EF4-FFF2-40B4-BE49-F238E27FC236}">
                <a16:creationId xmlns:a16="http://schemas.microsoft.com/office/drawing/2014/main" id="{CA8B7C5B-0324-4699-9B6B-18952D133F4E}"/>
              </a:ext>
            </a:extLst>
          </p:cNvPr>
          <p:cNvSpPr txBox="1"/>
          <p:nvPr/>
        </p:nvSpPr>
        <p:spPr>
          <a:xfrm>
            <a:off x="5848349" y="1179926"/>
            <a:ext cx="5538787" cy="533104"/>
          </a:xfrm>
          <a:prstGeom prst="rect">
            <a:avLst/>
          </a:prstGeom>
        </p:spPr>
        <p:txBody>
          <a:bodyPr vert="horz" wrap="square" lIns="0" tIns="0" rIns="0" bIns="0" rtlCol="0">
            <a:normAutofit/>
          </a:bodyPr>
          <a:lstStyle/>
          <a:p>
            <a:pPr defTabSz="1232175">
              <a:defRPr/>
            </a:pPr>
            <a:r>
              <a:rPr lang="nb-NO" sz="1600" dirty="0">
                <a:solidFill>
                  <a:schemeClr val="tx1">
                    <a:lumMod val="75000"/>
                    <a:lumOff val="25000"/>
                  </a:schemeClr>
                </a:solidFill>
              </a:rPr>
              <a:t>Verbal trakassering vanligst</a:t>
            </a:r>
            <a:endParaRPr lang="en-US" sz="1400" b="1" dirty="0">
              <a:solidFill>
                <a:srgbClr val="636363"/>
              </a:solidFill>
            </a:endParaRPr>
          </a:p>
        </p:txBody>
      </p:sp>
      <p:cxnSp>
        <p:nvCxnSpPr>
          <p:cNvPr id="11" name="Straight Connector 10">
            <a:extLst>
              <a:ext uri="{FF2B5EF4-FFF2-40B4-BE49-F238E27FC236}">
                <a16:creationId xmlns:a16="http://schemas.microsoft.com/office/drawing/2014/main" id="{3C7F1A4B-E5D2-4A89-970E-B881744484E0}"/>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80405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40"/>
          <p:cNvSpPr>
            <a:spLocks noGrp="1"/>
          </p:cNvSpPr>
          <p:nvPr>
            <p:ph type="title"/>
          </p:nvPr>
        </p:nvSpPr>
        <p:spPr>
          <a:xfrm>
            <a:off x="719403" y="451673"/>
            <a:ext cx="11132061" cy="517001"/>
          </a:xfrm>
        </p:spPr>
        <p:txBody>
          <a:bodyPr/>
          <a:lstStyle/>
          <a:p>
            <a:r>
              <a:rPr lang="nb-NO" sz="3733" dirty="0">
                <a:solidFill>
                  <a:schemeClr val="bg2"/>
                </a:solidFill>
              </a:rPr>
              <a:t>Innhold</a:t>
            </a:r>
            <a:endParaRPr lang="nb-NO" sz="4267" dirty="0">
              <a:solidFill>
                <a:schemeClr val="bg2"/>
              </a:solidFill>
            </a:endParaRPr>
          </a:p>
        </p:txBody>
      </p:sp>
      <p:cxnSp>
        <p:nvCxnSpPr>
          <p:cNvPr id="10" name="Straight Connector 3"/>
          <p:cNvCxnSpPr/>
          <p:nvPr/>
        </p:nvCxnSpPr>
        <p:spPr>
          <a:xfrm flipH="1">
            <a:off x="1162697" y="3559286"/>
            <a:ext cx="2103096" cy="854255"/>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1" name="Straight Connector 4"/>
          <p:cNvCxnSpPr/>
          <p:nvPr/>
        </p:nvCxnSpPr>
        <p:spPr>
          <a:xfrm flipH="1">
            <a:off x="3305462" y="2658039"/>
            <a:ext cx="2288724" cy="834067"/>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sp>
        <p:nvSpPr>
          <p:cNvPr id="12" name="Freeform 5"/>
          <p:cNvSpPr/>
          <p:nvPr/>
        </p:nvSpPr>
        <p:spPr>
          <a:xfrm rot="10512056">
            <a:off x="280067" y="1155742"/>
            <a:ext cx="4628229" cy="5372647"/>
          </a:xfrm>
          <a:custGeom>
            <a:avLst/>
            <a:gdLst>
              <a:gd name="connsiteX0" fmla="*/ 0 w 6739128"/>
              <a:gd name="connsiteY0" fmla="*/ 0 h 4873752"/>
              <a:gd name="connsiteX1" fmla="*/ 3886200 w 6739128"/>
              <a:gd name="connsiteY1" fmla="*/ 3785616 h 4873752"/>
              <a:gd name="connsiteX2" fmla="*/ 6739128 w 6739128"/>
              <a:gd name="connsiteY2" fmla="*/ 4873752 h 4873752"/>
              <a:gd name="connsiteX0" fmla="*/ 0 w 6739128"/>
              <a:gd name="connsiteY0" fmla="*/ 0 h 4873752"/>
              <a:gd name="connsiteX1" fmla="*/ 6739128 w 6739128"/>
              <a:gd name="connsiteY1" fmla="*/ 4873752 h 4873752"/>
              <a:gd name="connsiteX0" fmla="*/ 0 w 6739128"/>
              <a:gd name="connsiteY0" fmla="*/ 0 h 4910328"/>
              <a:gd name="connsiteX1" fmla="*/ 6739128 w 6739128"/>
              <a:gd name="connsiteY1" fmla="*/ 4910328 h 4910328"/>
              <a:gd name="connsiteX0" fmla="*/ 0 w 6839712"/>
              <a:gd name="connsiteY0" fmla="*/ 0 h 5038344"/>
              <a:gd name="connsiteX1" fmla="*/ 6839712 w 6839712"/>
              <a:gd name="connsiteY1" fmla="*/ 5038344 h 5038344"/>
              <a:gd name="connsiteX0" fmla="*/ 0 w 6839712"/>
              <a:gd name="connsiteY0" fmla="*/ 0 h 5038344"/>
              <a:gd name="connsiteX1" fmla="*/ 6839712 w 6839712"/>
              <a:gd name="connsiteY1" fmla="*/ 5038344 h 5038344"/>
              <a:gd name="connsiteX0" fmla="*/ 0 w 6839712"/>
              <a:gd name="connsiteY0" fmla="*/ 0 h 5038344"/>
              <a:gd name="connsiteX1" fmla="*/ 6839712 w 6839712"/>
              <a:gd name="connsiteY1" fmla="*/ 5038344 h 5038344"/>
              <a:gd name="connsiteX0" fmla="*/ 0 w 6684082"/>
              <a:gd name="connsiteY0" fmla="*/ 0 h 4794488"/>
              <a:gd name="connsiteX1" fmla="*/ 6684082 w 6684082"/>
              <a:gd name="connsiteY1" fmla="*/ 4794488 h 4794488"/>
              <a:gd name="connsiteX0" fmla="*/ 0 w 5499428"/>
              <a:gd name="connsiteY0" fmla="*/ 0 h 4153284"/>
              <a:gd name="connsiteX1" fmla="*/ 5499428 w 5499428"/>
              <a:gd name="connsiteY1" fmla="*/ 4153284 h 4153284"/>
              <a:gd name="connsiteX0" fmla="*/ 0 w 5390718"/>
              <a:gd name="connsiteY0" fmla="*/ 0 h 4161488"/>
              <a:gd name="connsiteX1" fmla="*/ 5390718 w 5390718"/>
              <a:gd name="connsiteY1" fmla="*/ 4161488 h 4161488"/>
              <a:gd name="connsiteX0" fmla="*/ 0 w 5367597"/>
              <a:gd name="connsiteY0" fmla="*/ 0 h 4153579"/>
              <a:gd name="connsiteX1" fmla="*/ 5367597 w 5367597"/>
              <a:gd name="connsiteY1" fmla="*/ 4153579 h 4153579"/>
            </a:gdLst>
            <a:ahLst/>
            <a:cxnLst>
              <a:cxn ang="0">
                <a:pos x="connsiteX0" y="connsiteY0"/>
              </a:cxn>
              <a:cxn ang="0">
                <a:pos x="connsiteX1" y="connsiteY1"/>
              </a:cxn>
            </a:cxnLst>
            <a:rect l="l" t="t" r="r" b="b"/>
            <a:pathLst>
              <a:path w="5367597" h="4153579">
                <a:moveTo>
                  <a:pt x="0" y="0"/>
                </a:moveTo>
                <a:cubicBezTo>
                  <a:pt x="1063752" y="2237232"/>
                  <a:pt x="2694501" y="3662851"/>
                  <a:pt x="5367597" y="4153579"/>
                </a:cubicBezTo>
              </a:path>
            </a:pathLst>
          </a:custGeom>
          <a:noFill/>
          <a:ln w="9525">
            <a:solidFill>
              <a:srgbClr val="58595B"/>
            </a:solid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3" name="Rounded Rectangle 6"/>
          <p:cNvSpPr>
            <a:spLocks noChangeAspect="1"/>
          </p:cNvSpPr>
          <p:nvPr/>
        </p:nvSpPr>
        <p:spPr>
          <a:xfrm>
            <a:off x="1581308" y="2150558"/>
            <a:ext cx="3547872" cy="2657847"/>
          </a:xfrm>
          <a:prstGeom prst="roundRect">
            <a:avLst>
              <a:gd name="adj" fmla="val 50000"/>
            </a:avLst>
          </a:prstGeom>
          <a:solidFill>
            <a:srgbClr val="011E47"/>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cxnSp>
        <p:nvCxnSpPr>
          <p:cNvPr id="14" name="Straight Connector 7"/>
          <p:cNvCxnSpPr/>
          <p:nvPr/>
        </p:nvCxnSpPr>
        <p:spPr>
          <a:xfrm flipH="1">
            <a:off x="611769" y="4413540"/>
            <a:ext cx="550928" cy="322987"/>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5" name="Straight Connector 8"/>
          <p:cNvCxnSpPr/>
          <p:nvPr/>
        </p:nvCxnSpPr>
        <p:spPr>
          <a:xfrm flipH="1" flipV="1">
            <a:off x="303637" y="3492105"/>
            <a:ext cx="865083" cy="921436"/>
          </a:xfrm>
          <a:prstGeom prst="line">
            <a:avLst/>
          </a:prstGeom>
          <a:ln w="9525">
            <a:solidFill>
              <a:srgbClr val="58595B"/>
            </a:solidFill>
            <a:tailEnd type="oval" w="lg" len="lg"/>
          </a:ln>
        </p:spPr>
        <p:style>
          <a:lnRef idx="1">
            <a:schemeClr val="accent1"/>
          </a:lnRef>
          <a:fillRef idx="0">
            <a:schemeClr val="accent1"/>
          </a:fillRef>
          <a:effectRef idx="0">
            <a:schemeClr val="accent1"/>
          </a:effectRef>
          <a:fontRef idx="minor">
            <a:schemeClr val="tx1"/>
          </a:fontRef>
        </p:style>
      </p:cxnSp>
      <p:sp>
        <p:nvSpPr>
          <p:cNvPr id="16" name="Rounded Rectangle 9"/>
          <p:cNvSpPr/>
          <p:nvPr/>
        </p:nvSpPr>
        <p:spPr>
          <a:xfrm flipV="1">
            <a:off x="5324743" y="2443788"/>
            <a:ext cx="538884" cy="42850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8" name="Rounded Rectangle 11"/>
          <p:cNvSpPr/>
          <p:nvPr/>
        </p:nvSpPr>
        <p:spPr>
          <a:xfrm flipV="1">
            <a:off x="893257" y="4199288"/>
            <a:ext cx="538884" cy="428501"/>
          </a:xfrm>
          <a:prstGeom prst="roundRect">
            <a:avLst>
              <a:gd name="adj" fmla="val 50000"/>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9" name="Rounded Rectangle 12"/>
          <p:cNvSpPr/>
          <p:nvPr/>
        </p:nvSpPr>
        <p:spPr>
          <a:xfrm flipV="1">
            <a:off x="546319" y="3800809"/>
            <a:ext cx="235152" cy="186984"/>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20" name="Rounded Rectangle 13"/>
          <p:cNvSpPr/>
          <p:nvPr/>
        </p:nvSpPr>
        <p:spPr>
          <a:xfrm flipV="1">
            <a:off x="494192" y="4649064"/>
            <a:ext cx="235152" cy="186984"/>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7" name="Rounded Rectangle 10">
            <a:extLst>
              <a:ext uri="{FF2B5EF4-FFF2-40B4-BE49-F238E27FC236}">
                <a16:creationId xmlns:a16="http://schemas.microsoft.com/office/drawing/2014/main" id="{47260556-1301-4536-9BD0-39C7408C386B}"/>
              </a:ext>
            </a:extLst>
          </p:cNvPr>
          <p:cNvSpPr>
            <a:spLocks noChangeAspect="1"/>
          </p:cNvSpPr>
          <p:nvPr/>
        </p:nvSpPr>
        <p:spPr>
          <a:xfrm>
            <a:off x="1899039" y="2425587"/>
            <a:ext cx="2812845" cy="2107788"/>
          </a:xfrm>
          <a:prstGeom prst="roundRect">
            <a:avLst>
              <a:gd name="adj" fmla="val 50000"/>
            </a:avLst>
          </a:prstGeom>
          <a:blipFill dpi="0" rotWithShape="1">
            <a:blip r:embed="rId3"/>
            <a:srcRect/>
            <a:stretch>
              <a:fillRect l="-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defTabSz="1232345"/>
            <a:endParaRPr lang="en-GB" sz="2400" dirty="0">
              <a:solidFill>
                <a:srgbClr val="58595B"/>
              </a:solidFill>
              <a:latin typeface="Calibri"/>
            </a:endParaRPr>
          </a:p>
        </p:txBody>
      </p:sp>
      <p:sp>
        <p:nvSpPr>
          <p:cNvPr id="21" name="TextBox 20">
            <a:extLst>
              <a:ext uri="{FF2B5EF4-FFF2-40B4-BE49-F238E27FC236}">
                <a16:creationId xmlns:a16="http://schemas.microsoft.com/office/drawing/2014/main" id="{E6287798-67A9-4DC0-BD34-AE01C38B0AD6}"/>
              </a:ext>
            </a:extLst>
          </p:cNvPr>
          <p:cNvSpPr txBox="1"/>
          <p:nvPr/>
        </p:nvSpPr>
        <p:spPr>
          <a:xfrm>
            <a:off x="6195324" y="1113639"/>
            <a:ext cx="5450357" cy="5089598"/>
          </a:xfrm>
          <a:prstGeom prst="rect">
            <a:avLst/>
          </a:prstGeom>
        </p:spPr>
        <p:txBody>
          <a:bodyPr vert="horz" wrap="square" lIns="0" tIns="0" rIns="0" bIns="0" rtlCol="0">
            <a:spAutoFit/>
          </a:bodyPr>
          <a:lstStyle/>
          <a:p>
            <a:pPr defTabSz="1232345" fontAlgn="ctr"/>
            <a:r>
              <a:rPr lang="nb-NO" sz="1867" dirty="0">
                <a:solidFill>
                  <a:schemeClr val="bg2"/>
                </a:solidFill>
                <a:latin typeface="Calibri"/>
              </a:rPr>
              <a:t>Prosjektinformasjon	 		03</a:t>
            </a:r>
          </a:p>
          <a:p>
            <a:pPr defTabSz="1232345" fontAlgn="ctr"/>
            <a:endParaRPr lang="nb-NO" sz="1867" dirty="0">
              <a:solidFill>
                <a:schemeClr val="bg2"/>
              </a:solidFill>
              <a:latin typeface="Calibri"/>
            </a:endParaRPr>
          </a:p>
          <a:p>
            <a:pPr defTabSz="1232345" fontAlgn="ctr"/>
            <a:r>
              <a:rPr lang="nb-NO" sz="1867" dirty="0">
                <a:solidFill>
                  <a:schemeClr val="bg2"/>
                </a:solidFill>
                <a:latin typeface="Calibri"/>
              </a:rPr>
              <a:t>Oppsummering			08</a:t>
            </a:r>
            <a:br>
              <a:rPr lang="nb-NO" sz="1867" dirty="0">
                <a:solidFill>
                  <a:schemeClr val="bg2"/>
                </a:solidFill>
                <a:latin typeface="Calibri"/>
              </a:rPr>
            </a:br>
            <a:endParaRPr lang="nb-NO" sz="1867" dirty="0">
              <a:solidFill>
                <a:schemeClr val="bg2"/>
              </a:solidFill>
              <a:latin typeface="Calibri"/>
            </a:endParaRPr>
          </a:p>
          <a:p>
            <a:pPr defTabSz="1232345" fontAlgn="ctr"/>
            <a:r>
              <a:rPr lang="nb-NO" sz="1867" dirty="0">
                <a:solidFill>
                  <a:schemeClr val="bg2"/>
                </a:solidFill>
                <a:latin typeface="Calibri"/>
              </a:rPr>
              <a:t>Mobbing og trakassering			10</a:t>
            </a:r>
            <a:br>
              <a:rPr lang="nb-NO" sz="1867" dirty="0">
                <a:solidFill>
                  <a:schemeClr val="bg2"/>
                </a:solidFill>
                <a:latin typeface="Calibri"/>
              </a:rPr>
            </a:br>
            <a:endParaRPr lang="nb-NO" sz="1867" dirty="0">
              <a:solidFill>
                <a:schemeClr val="bg2"/>
              </a:solidFill>
              <a:latin typeface="Calibri"/>
            </a:endParaRPr>
          </a:p>
          <a:p>
            <a:pPr defTabSz="1232345" fontAlgn="ctr"/>
            <a:r>
              <a:rPr lang="nb-NO" sz="1867" dirty="0">
                <a:solidFill>
                  <a:schemeClr val="bg2"/>
                </a:solidFill>
                <a:latin typeface="Calibri"/>
              </a:rPr>
              <a:t>Seksuell trakassering			16</a:t>
            </a:r>
          </a:p>
          <a:p>
            <a:pPr defTabSz="1232345" fontAlgn="ctr"/>
            <a:endParaRPr lang="nb-NO" sz="1867" dirty="0">
              <a:solidFill>
                <a:schemeClr val="bg2"/>
              </a:solidFill>
              <a:latin typeface="Calibri"/>
            </a:endParaRPr>
          </a:p>
          <a:p>
            <a:pPr defTabSz="1232345" fontAlgn="ctr"/>
            <a:r>
              <a:rPr lang="nb-NO" sz="1867" dirty="0">
                <a:solidFill>
                  <a:schemeClr val="bg2"/>
                </a:solidFill>
                <a:latin typeface="Calibri"/>
              </a:rPr>
              <a:t>Seksuelle overgrep			22</a:t>
            </a:r>
          </a:p>
          <a:p>
            <a:pPr defTabSz="1232345" fontAlgn="ctr"/>
            <a:r>
              <a:rPr lang="nb-NO" sz="1867" dirty="0">
                <a:solidFill>
                  <a:schemeClr val="bg2"/>
                </a:solidFill>
                <a:latin typeface="Calibri"/>
              </a:rPr>
              <a:t>	</a:t>
            </a:r>
          </a:p>
          <a:p>
            <a:pPr defTabSz="1232345" fontAlgn="ctr"/>
            <a:r>
              <a:rPr lang="nb-NO" sz="1867" dirty="0">
                <a:solidFill>
                  <a:schemeClr val="bg2"/>
                </a:solidFill>
                <a:latin typeface="Calibri"/>
              </a:rPr>
              <a:t>Kjennskap til varslingsrutiner		24</a:t>
            </a:r>
          </a:p>
          <a:p>
            <a:pPr defTabSz="1232345" fontAlgn="ctr"/>
            <a:endParaRPr lang="nb-NO" sz="1867" dirty="0">
              <a:solidFill>
                <a:schemeClr val="bg2"/>
              </a:solidFill>
              <a:latin typeface="Calibri"/>
            </a:endParaRPr>
          </a:p>
          <a:p>
            <a:pPr defTabSz="1232345" fontAlgn="ctr"/>
            <a:r>
              <a:rPr lang="nb-NO" sz="1867" dirty="0">
                <a:solidFill>
                  <a:schemeClr val="bg2"/>
                </a:solidFill>
                <a:latin typeface="Calibri"/>
              </a:rPr>
              <a:t>Bakgrunnsvariabler			28</a:t>
            </a:r>
          </a:p>
          <a:p>
            <a:pPr defTabSz="1232345" fontAlgn="ctr"/>
            <a:endParaRPr lang="nb-NO" sz="1867" dirty="0">
              <a:solidFill>
                <a:schemeClr val="bg2"/>
              </a:solidFill>
              <a:latin typeface="Calibri"/>
            </a:endParaRPr>
          </a:p>
          <a:p>
            <a:pPr defTabSz="1232345" fontAlgn="ctr"/>
            <a:r>
              <a:rPr lang="nb-NO" sz="1867" dirty="0">
                <a:solidFill>
                  <a:schemeClr val="bg2"/>
                </a:solidFill>
                <a:latin typeface="Calibri"/>
              </a:rPr>
              <a:t>Kontakt Ipsos 			32</a:t>
            </a:r>
          </a:p>
          <a:p>
            <a:pPr defTabSz="1232345" fontAlgn="ctr"/>
            <a:endParaRPr lang="nb-NO" sz="1867" dirty="0">
              <a:solidFill>
                <a:schemeClr val="bg2"/>
              </a:solidFill>
              <a:latin typeface="Calibri"/>
            </a:endParaRPr>
          </a:p>
          <a:p>
            <a:pPr defTabSz="1232345" fontAlgn="ctr"/>
            <a:endParaRPr lang="nb-NO" sz="1867" i="1" dirty="0">
              <a:solidFill>
                <a:schemeClr val="bg2"/>
              </a:solidFill>
              <a:latin typeface="Calibri"/>
            </a:endParaRPr>
          </a:p>
          <a:p>
            <a:pPr marL="6351" defTabSz="1232345"/>
            <a:endParaRPr lang="nb-NO" sz="1333" dirty="0">
              <a:solidFill>
                <a:schemeClr val="bg2"/>
              </a:solidFill>
              <a:latin typeface="Calibri"/>
            </a:endParaRPr>
          </a:p>
        </p:txBody>
      </p:sp>
    </p:spTree>
    <p:extLst>
      <p:ext uri="{BB962C8B-B14F-4D97-AF65-F5344CB8AC3E}">
        <p14:creationId xmlns:p14="http://schemas.microsoft.com/office/powerpoint/2010/main" val="1481996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Hvem utsatte deg for dette?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Q15: Hvem utsatte deg for dette? </a:t>
            </a:r>
          </a:p>
          <a:p>
            <a:pPr marL="4763" defTabSz="914377">
              <a:defRPr/>
            </a:pPr>
            <a:r>
              <a:rPr lang="nb-NO" sz="900" b="1" kern="0" dirty="0">
                <a:solidFill>
                  <a:srgbClr val="FF0000"/>
                </a:solidFill>
              </a:rPr>
              <a:t>Base: 60 (Filter: Respondenter som har blitt sextrakassert de siste 12 månedene) </a:t>
            </a:r>
          </a:p>
        </p:txBody>
      </p:sp>
      <p:pic>
        <p:nvPicPr>
          <p:cNvPr id="12" name="Picture 6">
            <a:extLst>
              <a:ext uri="{FF2B5EF4-FFF2-40B4-BE49-F238E27FC236}">
                <a16:creationId xmlns:a16="http://schemas.microsoft.com/office/drawing/2014/main" id="{575AAB0B-7835-4AA4-A0E9-19576C98BFFD}"/>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830550"/>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F294503-D04B-4D5B-80E5-9549A5234DFD}"/>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57 % svarer at det er en sideordnet kollega som har utsatt dem for seksuell trakassering. 30 % har oppgitt en overordnet kollega som har utsatt dem for det, og 20 % har svart at det er deres egen leder/sjef.</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dem som har blitt utsatt for seksuell trakassering av en student så er det flere menn enn kvinner.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Ingen andre bakgrunnsvariabler utmerker seg på dette spørsmålet.</a:t>
            </a:r>
          </a:p>
          <a:p>
            <a:pPr defTabSz="1232175">
              <a:lnSpc>
                <a:spcPct val="150000"/>
              </a:lnSpc>
              <a:defRPr/>
            </a:pPr>
            <a:endParaRPr lang="nb-NO" sz="1400" dirty="0">
              <a:solidFill>
                <a:schemeClr val="tx1">
                  <a:lumMod val="75000"/>
                  <a:lumOff val="25000"/>
                </a:schemeClr>
              </a:solidFill>
            </a:endParaRPr>
          </a:p>
        </p:txBody>
      </p:sp>
      <p:sp>
        <p:nvSpPr>
          <p:cNvPr id="10" name="TextBox 9">
            <a:extLst>
              <a:ext uri="{FF2B5EF4-FFF2-40B4-BE49-F238E27FC236}">
                <a16:creationId xmlns:a16="http://schemas.microsoft.com/office/drawing/2014/main" id="{9B6330CC-E0ED-41A4-A812-CEB8EED04201}"/>
              </a:ext>
            </a:extLst>
          </p:cNvPr>
          <p:cNvSpPr txBox="1"/>
          <p:nvPr/>
        </p:nvSpPr>
        <p:spPr>
          <a:xfrm>
            <a:off x="5853113" y="1208519"/>
            <a:ext cx="5514798" cy="504511"/>
          </a:xfrm>
          <a:prstGeom prst="rect">
            <a:avLst/>
          </a:prstGeom>
        </p:spPr>
        <p:txBody>
          <a:bodyPr vert="horz" wrap="square" lIns="0" tIns="0" rIns="0" bIns="0" rtlCol="0">
            <a:noAutofit/>
          </a:bodyPr>
          <a:lstStyle/>
          <a:p>
            <a:pPr defTabSz="1232175">
              <a:defRPr/>
            </a:pPr>
            <a:r>
              <a:rPr lang="nb-NO" sz="1600" dirty="0">
                <a:solidFill>
                  <a:schemeClr val="tx1">
                    <a:lumMod val="75000"/>
                    <a:lumOff val="25000"/>
                  </a:schemeClr>
                </a:solidFill>
              </a:rPr>
              <a:t>Oftest sideordnede kollegaer</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FD6CFF08-697B-48E5-B405-41109E644D1E}"/>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531424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221599"/>
          </a:xfrm>
        </p:spPr>
        <p:txBody>
          <a:bodyPr/>
          <a:lstStyle/>
          <a:p>
            <a:r>
              <a:rPr lang="nb-NO" sz="1600" dirty="0">
                <a:solidFill>
                  <a:schemeClr val="tx1">
                    <a:lumMod val="75000"/>
                    <a:lumOff val="25000"/>
                  </a:schemeClr>
                </a:solidFill>
              </a:rPr>
              <a:t>Var den som utsatte deg for dette:</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Q16: Var den som utsatte deg for dette:  </a:t>
            </a:r>
          </a:p>
          <a:p>
            <a:pPr marL="4763" defTabSz="914377">
              <a:defRPr/>
            </a:pPr>
            <a:r>
              <a:rPr lang="nb-NO" sz="900" b="1" kern="0" dirty="0">
                <a:solidFill>
                  <a:srgbClr val="FF0000"/>
                </a:solidFill>
              </a:rPr>
              <a:t>Base: 60 (Filter: Respondenter som har blitt sextrakassert de siste 12 månedene) </a:t>
            </a:r>
          </a:p>
        </p:txBody>
      </p:sp>
      <p:pic>
        <p:nvPicPr>
          <p:cNvPr id="11" name="Picture 6">
            <a:extLst>
              <a:ext uri="{FF2B5EF4-FFF2-40B4-BE49-F238E27FC236}">
                <a16:creationId xmlns:a16="http://schemas.microsoft.com/office/drawing/2014/main" id="{440AFD9C-2991-4743-AF17-76665918AC9B}"/>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38" y="2387886"/>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705883B0-BB63-4A0E-99A8-1D8A0D7FCBF5}"/>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Av de som er seksuelt trakassert svarer kvinner at de i større grad enn snittet er trakassert av menn (94%), og menn svarer i større grad at de er trakassert av kvinner (77 %). </a:t>
            </a:r>
          </a:p>
        </p:txBody>
      </p:sp>
      <p:sp>
        <p:nvSpPr>
          <p:cNvPr id="16" name="TextBox 15">
            <a:extLst>
              <a:ext uri="{FF2B5EF4-FFF2-40B4-BE49-F238E27FC236}">
                <a16:creationId xmlns:a16="http://schemas.microsoft.com/office/drawing/2014/main" id="{1047DA52-7901-45F3-ACFB-2CACCFE756AB}"/>
              </a:ext>
            </a:extLst>
          </p:cNvPr>
          <p:cNvSpPr txBox="1"/>
          <p:nvPr/>
        </p:nvSpPr>
        <p:spPr>
          <a:xfrm>
            <a:off x="5853112" y="1196657"/>
            <a:ext cx="5538787" cy="336572"/>
          </a:xfrm>
          <a:prstGeom prst="rect">
            <a:avLst/>
          </a:prstGeom>
        </p:spPr>
        <p:txBody>
          <a:bodyPr vert="horz" wrap="square" lIns="0" tIns="0" rIns="0" bIns="0" rtlCol="0">
            <a:normAutofit/>
          </a:bodyPr>
          <a:lstStyle/>
          <a:p>
            <a:pPr defTabSz="1232175">
              <a:defRPr/>
            </a:pPr>
            <a:r>
              <a:rPr lang="nb-NO" sz="1600" dirty="0">
                <a:solidFill>
                  <a:schemeClr val="tx1">
                    <a:lumMod val="75000"/>
                    <a:lumOff val="25000"/>
                  </a:schemeClr>
                </a:solidFill>
              </a:rPr>
              <a:t>Menn står oftest bak seksuell trakassering</a:t>
            </a:r>
            <a:endParaRPr lang="en-US" sz="1600" dirty="0">
              <a:solidFill>
                <a:srgbClr val="636363"/>
              </a:solidFill>
            </a:endParaRPr>
          </a:p>
        </p:txBody>
      </p:sp>
      <p:cxnSp>
        <p:nvCxnSpPr>
          <p:cNvPr id="17" name="Straight Connector 16">
            <a:extLst>
              <a:ext uri="{FF2B5EF4-FFF2-40B4-BE49-F238E27FC236}">
                <a16:creationId xmlns:a16="http://schemas.microsoft.com/office/drawing/2014/main" id="{5934215F-E5FF-435E-B6BE-F15EA5ECD92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05143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22</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Seksuelle overgrep</a:t>
            </a:r>
          </a:p>
        </p:txBody>
      </p:sp>
    </p:spTree>
    <p:extLst>
      <p:ext uri="{BB962C8B-B14F-4D97-AF65-F5344CB8AC3E}">
        <p14:creationId xmlns:p14="http://schemas.microsoft.com/office/powerpoint/2010/main" val="3173583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952A12-3D7E-4DBE-B70F-0BA8D868D917}"/>
              </a:ext>
            </a:extLst>
          </p:cNvPr>
          <p:cNvSpPr/>
          <p:nvPr/>
        </p:nvSpPr>
        <p:spPr>
          <a:xfrm>
            <a:off x="1704622" y="2596445"/>
            <a:ext cx="2359377" cy="19943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Seksuelle overgrep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368800" cy="886397"/>
          </a:xfrm>
        </p:spPr>
        <p:txBody>
          <a:bodyPr/>
          <a:lstStyle/>
          <a:p>
            <a:r>
              <a:rPr lang="nb-NO" sz="1600" dirty="0">
                <a:solidFill>
                  <a:schemeClr val="tx1">
                    <a:lumMod val="75000"/>
                    <a:lumOff val="25000"/>
                  </a:schemeClr>
                </a:solidFill>
              </a:rPr>
              <a:t>Har du i løpet av de siste 12 måneder, i ditt nåværende arbeidsforhold, opplevd at noen har skaffet seg seksuell omgang med deg ved bruk av vold, eller har du følt deg tvunget, truet eller presset til seksuell omgang? </a:t>
            </a:r>
          </a:p>
        </p:txBody>
      </p:sp>
      <p:sp>
        <p:nvSpPr>
          <p:cNvPr id="18" name="Rectangle 17">
            <a:extLst>
              <a:ext uri="{FF2B5EF4-FFF2-40B4-BE49-F238E27FC236}">
                <a16:creationId xmlns:a16="http://schemas.microsoft.com/office/drawing/2014/main" id="{9B16A5EA-934F-440E-8AFE-7308E16AB63D}"/>
              </a:ext>
            </a:extLst>
          </p:cNvPr>
          <p:cNvSpPr/>
          <p:nvPr/>
        </p:nvSpPr>
        <p:spPr>
          <a:xfrm>
            <a:off x="446784" y="5920284"/>
            <a:ext cx="6096000" cy="507831"/>
          </a:xfrm>
          <a:prstGeom prst="rect">
            <a:avLst/>
          </a:prstGeom>
        </p:spPr>
        <p:txBody>
          <a:bodyPr>
            <a:spAutoFit/>
          </a:bodyPr>
          <a:lstStyle/>
          <a:p>
            <a:pPr marL="4763" defTabSz="914377">
              <a:defRPr/>
            </a:pPr>
            <a:r>
              <a:rPr lang="nb-NO" sz="900" b="1" kern="0" dirty="0">
                <a:solidFill>
                  <a:srgbClr val="222223"/>
                </a:solidFill>
              </a:rPr>
              <a:t>Q17: Har du i løpet av de siste 12 månedene, i ditt nåværende arbeidsforhold, opplevd at noen har skaffet seg seksuell omgang med deg ved bruk av vold, eller har du følt deg tvunget, truet eller presset til seksuell omgang?  </a:t>
            </a:r>
          </a:p>
          <a:p>
            <a:pPr marL="4763" defTabSz="914377">
              <a:defRPr/>
            </a:pPr>
            <a:r>
              <a:rPr lang="nb-NO" sz="900" b="1" kern="0" dirty="0">
                <a:solidFill>
                  <a:srgbClr val="222223"/>
                </a:solidFill>
              </a:rPr>
              <a:t>Base: 3423 </a:t>
            </a:r>
          </a:p>
        </p:txBody>
      </p:sp>
      <p:sp>
        <p:nvSpPr>
          <p:cNvPr id="9" name="TextBox 8">
            <a:extLst>
              <a:ext uri="{FF2B5EF4-FFF2-40B4-BE49-F238E27FC236}">
                <a16:creationId xmlns:a16="http://schemas.microsoft.com/office/drawing/2014/main" id="{BD4DB8CD-5675-4369-966F-11FDA25F6EE8}"/>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4 respondenter svarer at de har opplevd at noen har skaffet seg seksuell omgang med dem ved bruk av vold, eller har følt seg tvunget, truet eller presset til seksuell omgang i løpet av de 12 siste månedene.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Totalt svarer 9 respondenter at de ikke vet eller er usikre på om de har opplevd at noen har skaffet seg seksuell omgang med dem ved bruk av vold, eller har følt seg tvunget, truet eller presset til seksuell omgang i løpet av de 12 siste månedene.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Av anonymitetshensyn vil ingen bakgrunnsvariabler eller andre svar avgitt av de 4 respondentene bli belyst i denne rapporten. </a:t>
            </a:r>
          </a:p>
        </p:txBody>
      </p:sp>
      <p:sp>
        <p:nvSpPr>
          <p:cNvPr id="11" name="TextBox 10">
            <a:extLst>
              <a:ext uri="{FF2B5EF4-FFF2-40B4-BE49-F238E27FC236}">
                <a16:creationId xmlns:a16="http://schemas.microsoft.com/office/drawing/2014/main" id="{1A273C43-2B45-48FB-8AE5-A94E3929A5B2}"/>
              </a:ext>
            </a:extLst>
          </p:cNvPr>
          <p:cNvSpPr txBox="1"/>
          <p:nvPr/>
        </p:nvSpPr>
        <p:spPr>
          <a:xfrm>
            <a:off x="5853113" y="1238250"/>
            <a:ext cx="5514798" cy="485479"/>
          </a:xfrm>
          <a:prstGeom prst="rect">
            <a:avLst/>
          </a:prstGeom>
        </p:spPr>
        <p:txBody>
          <a:bodyPr vert="horz" wrap="square" lIns="0" tIns="0" rIns="0" bIns="0" rtlCol="0">
            <a:normAutofit/>
          </a:bodyPr>
          <a:lstStyle/>
          <a:p>
            <a:pPr defTabSz="1232175">
              <a:defRPr/>
            </a:pPr>
            <a:r>
              <a:rPr lang="nb-NO" sz="1600" dirty="0">
                <a:solidFill>
                  <a:schemeClr val="tx1">
                    <a:lumMod val="75000"/>
                    <a:lumOff val="25000"/>
                  </a:schemeClr>
                </a:solidFill>
              </a:rPr>
              <a:t>4 respondenter utsatt for seksuelt overgrep</a:t>
            </a:r>
            <a:endParaRPr lang="en-US" sz="1600" dirty="0">
              <a:solidFill>
                <a:srgbClr val="636363"/>
              </a:solidFill>
            </a:endParaRPr>
          </a:p>
        </p:txBody>
      </p:sp>
      <p:cxnSp>
        <p:nvCxnSpPr>
          <p:cNvPr id="15" name="Straight Connector 14">
            <a:extLst>
              <a:ext uri="{FF2B5EF4-FFF2-40B4-BE49-F238E27FC236}">
                <a16:creationId xmlns:a16="http://schemas.microsoft.com/office/drawing/2014/main" id="{1C89B627-B14F-413D-8433-B80CC137EB25}"/>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6" name="TextBox 15">
            <a:extLst>
              <a:ext uri="{FF2B5EF4-FFF2-40B4-BE49-F238E27FC236}">
                <a16:creationId xmlns:a16="http://schemas.microsoft.com/office/drawing/2014/main" id="{F71DF7A4-AB54-4AC4-8BE6-FA7A9C6BD4AF}"/>
              </a:ext>
            </a:extLst>
          </p:cNvPr>
          <p:cNvSpPr txBox="1"/>
          <p:nvPr/>
        </p:nvSpPr>
        <p:spPr>
          <a:xfrm>
            <a:off x="2073689" y="2824199"/>
            <a:ext cx="1621242" cy="1538883"/>
          </a:xfrm>
          <a:prstGeom prst="rect">
            <a:avLst/>
          </a:prstGeom>
        </p:spPr>
        <p:txBody>
          <a:bodyPr vert="horz" wrap="square" lIns="0" tIns="0" rIns="0" bIns="0" rtlCol="0">
            <a:spAutoFit/>
          </a:bodyPr>
          <a:lstStyle/>
          <a:p>
            <a:pPr marL="4763" algn="ctr"/>
            <a:r>
              <a:rPr lang="nb-NO" sz="8000" b="1" dirty="0">
                <a:solidFill>
                  <a:schemeClr val="tx2"/>
                </a:solidFill>
              </a:rPr>
              <a:t>4</a:t>
            </a:r>
          </a:p>
          <a:p>
            <a:pPr marL="4763" algn="ctr"/>
            <a:r>
              <a:rPr lang="nb-NO" sz="2000" b="1" dirty="0">
                <a:solidFill>
                  <a:schemeClr val="tx2"/>
                </a:solidFill>
              </a:rPr>
              <a:t>respondenter</a:t>
            </a:r>
            <a:endParaRPr lang="nb-NO" sz="7200" b="1" dirty="0">
              <a:solidFill>
                <a:schemeClr val="tx2"/>
              </a:solidFill>
            </a:endParaRPr>
          </a:p>
        </p:txBody>
      </p:sp>
    </p:spTree>
    <p:extLst>
      <p:ext uri="{BB962C8B-B14F-4D97-AF65-F5344CB8AC3E}">
        <p14:creationId xmlns:p14="http://schemas.microsoft.com/office/powerpoint/2010/main" val="4171992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24</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6096000"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Kjennskap til varslingsrutiner</a:t>
            </a:r>
          </a:p>
        </p:txBody>
      </p:sp>
    </p:spTree>
    <p:extLst>
      <p:ext uri="{BB962C8B-B14F-4D97-AF65-F5344CB8AC3E}">
        <p14:creationId xmlns:p14="http://schemas.microsoft.com/office/powerpoint/2010/main" val="2550182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Kjennskap til varslingsrutiner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4846638" cy="1551194"/>
          </a:xfrm>
        </p:spPr>
        <p:txBody>
          <a:bodyPr/>
          <a:lstStyle/>
          <a:p>
            <a:r>
              <a:rPr lang="nb-NO" sz="1600" dirty="0">
                <a:solidFill>
                  <a:schemeClr val="tx1">
                    <a:lumMod val="75000"/>
                    <a:lumOff val="25000"/>
                  </a:schemeClr>
                </a:solidFill>
              </a:rPr>
              <a:t>Vet du hvor du finner varslings-/si ifra-systemet på din UH-institusjon?																																													</a:t>
            </a:r>
          </a:p>
        </p:txBody>
      </p:sp>
      <p:sp>
        <p:nvSpPr>
          <p:cNvPr id="18" name="Rectangle 17">
            <a:extLst>
              <a:ext uri="{FF2B5EF4-FFF2-40B4-BE49-F238E27FC236}">
                <a16:creationId xmlns:a16="http://schemas.microsoft.com/office/drawing/2014/main" id="{9B16A5EA-934F-440E-8AFE-7308E16AB63D}"/>
              </a:ext>
            </a:extLst>
          </p:cNvPr>
          <p:cNvSpPr/>
          <p:nvPr/>
        </p:nvSpPr>
        <p:spPr>
          <a:xfrm>
            <a:off x="452438" y="6016044"/>
            <a:ext cx="7319962" cy="369332"/>
          </a:xfrm>
          <a:prstGeom prst="rect">
            <a:avLst/>
          </a:prstGeom>
        </p:spPr>
        <p:txBody>
          <a:bodyPr wrap="square">
            <a:spAutoFit/>
          </a:bodyPr>
          <a:lstStyle/>
          <a:p>
            <a:pPr marL="4763" defTabSz="914377">
              <a:defRPr/>
            </a:pPr>
            <a:r>
              <a:rPr lang="nb-NO" sz="900" b="1" kern="0" dirty="0">
                <a:solidFill>
                  <a:srgbClr val="222223"/>
                </a:solidFill>
              </a:rPr>
              <a:t>Q21: Vet du hvor du finner varslings-/si ifra-systemet på din UH-institusjon?</a:t>
            </a:r>
          </a:p>
          <a:p>
            <a:pPr marL="4763" defTabSz="914377">
              <a:defRPr/>
            </a:pPr>
            <a:r>
              <a:rPr lang="nb-NO" sz="900" b="1" kern="0" dirty="0">
                <a:solidFill>
                  <a:srgbClr val="222223"/>
                </a:solidFill>
              </a:rPr>
              <a:t>Base: 3423</a:t>
            </a:r>
          </a:p>
        </p:txBody>
      </p:sp>
      <p:pic>
        <p:nvPicPr>
          <p:cNvPr id="13" name="Picture 4">
            <a:extLst>
              <a:ext uri="{FF2B5EF4-FFF2-40B4-BE49-F238E27FC236}">
                <a16:creationId xmlns:a16="http://schemas.microsoft.com/office/drawing/2014/main" id="{F5FBB218-5A50-4E4A-815B-4A4DF22938C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2379866"/>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3114D6D2-F738-4C88-9C9C-F5F182E0027D}"/>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41 % vet ikke hvor de finner varslings-/si ifra-systemet på sin UH institusjon. Dette er vesentlig høyere andel enn landsgjennomsnittet.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 yngre vet dette i lavere grad enn de eldre. 51 % av de i aldersgruppen 18-29 år vet ikke hvor de finner det, mot 35 % i aldersgruppen 60+ år  ikke vet det.</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23 % er usikre på hvor de finner varslings-/si ifra-systemet på sin institusjon. 36 % vet hvor det er.</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20" name="TextBox 19">
            <a:extLst>
              <a:ext uri="{FF2B5EF4-FFF2-40B4-BE49-F238E27FC236}">
                <a16:creationId xmlns:a16="http://schemas.microsoft.com/office/drawing/2014/main" id="{B677D96A-7BB0-4990-A252-4E2573EB4368}"/>
              </a:ext>
            </a:extLst>
          </p:cNvPr>
          <p:cNvSpPr txBox="1"/>
          <p:nvPr/>
        </p:nvSpPr>
        <p:spPr>
          <a:xfrm>
            <a:off x="5853113" y="1238250"/>
            <a:ext cx="5514798" cy="552154"/>
          </a:xfrm>
          <a:prstGeom prst="rect">
            <a:avLst/>
          </a:prstGeom>
        </p:spPr>
        <p:txBody>
          <a:bodyPr vert="horz" wrap="square" lIns="0" tIns="0" rIns="0" bIns="0" rtlCol="0">
            <a:noAutofit/>
          </a:bodyPr>
          <a:lstStyle/>
          <a:p>
            <a:pPr defTabSz="1232175">
              <a:defRPr/>
            </a:pPr>
            <a:r>
              <a:rPr lang="nb-NO" sz="1600" dirty="0">
                <a:solidFill>
                  <a:schemeClr val="tx1">
                    <a:lumMod val="75000"/>
                    <a:lumOff val="25000"/>
                  </a:schemeClr>
                </a:solidFill>
              </a:rPr>
              <a:t>4 av 10 vet ikke hvor de finner varslings-/si ifra-systemet</a:t>
            </a:r>
            <a:endParaRPr lang="en-US" sz="1600" b="1" dirty="0">
              <a:solidFill>
                <a:srgbClr val="636363"/>
              </a:solidFill>
            </a:endParaRPr>
          </a:p>
        </p:txBody>
      </p:sp>
      <p:cxnSp>
        <p:nvCxnSpPr>
          <p:cNvPr id="21" name="Straight Connector 20">
            <a:extLst>
              <a:ext uri="{FF2B5EF4-FFF2-40B4-BE49-F238E27FC236}">
                <a16:creationId xmlns:a16="http://schemas.microsoft.com/office/drawing/2014/main" id="{B03FFFB5-D48F-4795-AD1E-C82A2DF00701}"/>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56016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Kjennskap til varslingsrutiner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332287" cy="1772793"/>
          </a:xfrm>
        </p:spPr>
        <p:txBody>
          <a:bodyPr/>
          <a:lstStyle/>
          <a:p>
            <a:r>
              <a:rPr lang="nb-NO" sz="1600" dirty="0">
                <a:solidFill>
                  <a:schemeClr val="tx1">
                    <a:lumMod val="75000"/>
                    <a:lumOff val="25000"/>
                  </a:schemeClr>
                </a:solidFill>
              </a:rPr>
              <a:t>Har du meldt fra om kritikkverdige forhold som har berørt deg i ditt nåværende arbeidsforhold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Q22: Har du meldt fra om kritikkverdige forhold som har berørt deg i ditt nåværende arbeidsforhold de siste 12 månedene?  </a:t>
            </a:r>
          </a:p>
          <a:p>
            <a:pPr marL="4763" defTabSz="914377">
              <a:defRPr/>
            </a:pPr>
            <a:r>
              <a:rPr lang="nb-NO" sz="900" b="1" kern="0" dirty="0">
                <a:solidFill>
                  <a:srgbClr val="222223"/>
                </a:solidFill>
              </a:rPr>
              <a:t>Base: 3423</a:t>
            </a:r>
          </a:p>
        </p:txBody>
      </p:sp>
      <p:pic>
        <p:nvPicPr>
          <p:cNvPr id="12" name="Picture 4">
            <a:extLst>
              <a:ext uri="{FF2B5EF4-FFF2-40B4-BE49-F238E27FC236}">
                <a16:creationId xmlns:a16="http://schemas.microsoft.com/office/drawing/2014/main" id="{BD006A28-E33D-4D80-ACAE-1327029D01B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850" y="2383540"/>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D19843B-1863-43C9-B535-12EA3FB4281B}"/>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39 % som har blitt mobbet eller trakassert i sitt nåværende arbeidsforhold i løpet av de 12 siste måneder har meldt fra om kritikkverdige forhold som har berørt dem.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Kun 30 % som har blitt utsatt for seksuell trakassering har meldt fra om kritikkverdige forhold i løpet av de 12 siste månedene.</a:t>
            </a:r>
          </a:p>
        </p:txBody>
      </p:sp>
      <p:sp>
        <p:nvSpPr>
          <p:cNvPr id="13" name="TextBox 12">
            <a:extLst>
              <a:ext uri="{FF2B5EF4-FFF2-40B4-BE49-F238E27FC236}">
                <a16:creationId xmlns:a16="http://schemas.microsoft.com/office/drawing/2014/main" id="{534DB950-D5F9-4CEE-B549-8B28799CEC3B}"/>
              </a:ext>
            </a:extLst>
          </p:cNvPr>
          <p:cNvSpPr txBox="1"/>
          <p:nvPr/>
        </p:nvSpPr>
        <p:spPr>
          <a:xfrm>
            <a:off x="5853112" y="1225550"/>
            <a:ext cx="5548665" cy="517229"/>
          </a:xfrm>
          <a:prstGeom prst="rect">
            <a:avLst/>
          </a:prstGeom>
        </p:spPr>
        <p:txBody>
          <a:bodyPr vert="horz" wrap="square" lIns="0" tIns="0" rIns="0" bIns="0" rtlCol="0">
            <a:noAutofit/>
          </a:bodyPr>
          <a:lstStyle/>
          <a:p>
            <a:pPr defTabSz="1232175">
              <a:defRPr/>
            </a:pPr>
            <a:r>
              <a:rPr lang="nb-NO" sz="1600" dirty="0">
                <a:solidFill>
                  <a:schemeClr val="tx1">
                    <a:lumMod val="75000"/>
                    <a:lumOff val="25000"/>
                  </a:schemeClr>
                </a:solidFill>
              </a:rPr>
              <a:t>2 av 5 som har blitt mobbet eller trakassert har meldt fra</a:t>
            </a:r>
            <a:endParaRPr lang="en-US" sz="1600" dirty="0">
              <a:solidFill>
                <a:srgbClr val="636363"/>
              </a:solidFill>
            </a:endParaRPr>
          </a:p>
        </p:txBody>
      </p:sp>
      <p:cxnSp>
        <p:nvCxnSpPr>
          <p:cNvPr id="14" name="Straight Connector 13">
            <a:extLst>
              <a:ext uri="{FF2B5EF4-FFF2-40B4-BE49-F238E27FC236}">
                <a16:creationId xmlns:a16="http://schemas.microsoft.com/office/drawing/2014/main" id="{43127458-54F3-4871-8C10-3EE178E2849D}"/>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65587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Kjennskap til varslingsrutiner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Har du meldt fra om kritikkverdige forhold som har berørt andre enn deg i ditt nåværende arbeidsforhold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Q23: Har du meldt fra om kritikkverdige forhold som har berørt andre enn deg i ditt nåværende arbeidsforhold de siste 12 månedene?  </a:t>
            </a:r>
          </a:p>
          <a:p>
            <a:pPr marL="4763" defTabSz="914377">
              <a:defRPr/>
            </a:pPr>
            <a:r>
              <a:rPr lang="nb-NO" sz="900" b="1" kern="0" dirty="0">
                <a:solidFill>
                  <a:srgbClr val="222223"/>
                </a:solidFill>
              </a:rPr>
              <a:t>Base: 3423</a:t>
            </a:r>
          </a:p>
        </p:txBody>
      </p:sp>
      <p:pic>
        <p:nvPicPr>
          <p:cNvPr id="10" name="Picture 4">
            <a:extLst>
              <a:ext uri="{FF2B5EF4-FFF2-40B4-BE49-F238E27FC236}">
                <a16:creationId xmlns:a16="http://schemas.microsoft.com/office/drawing/2014/main" id="{DFBFDFBB-1E0F-44C1-9877-60456802304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850" y="2379866"/>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A38AE7AD-7E3C-45E4-A140-E32E2AE0858F}"/>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24 % av de som har blitt mobbet eller trakassert i løpet av de 12 siste månedene i sitt nåværende arbeidsforhold, har meldt i fra om kritikkverdige forhold som har berørt andre enn dem selv.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4 % av de som </a:t>
            </a:r>
            <a:r>
              <a:rPr lang="nb-NO" sz="1400" i="1" dirty="0">
                <a:solidFill>
                  <a:schemeClr val="tx1">
                    <a:lumMod val="75000"/>
                    <a:lumOff val="25000"/>
                  </a:schemeClr>
                </a:solidFill>
              </a:rPr>
              <a:t>ikke</a:t>
            </a:r>
            <a:r>
              <a:rPr lang="nb-NO" sz="1400" dirty="0">
                <a:solidFill>
                  <a:schemeClr val="tx1">
                    <a:lumMod val="75000"/>
                    <a:lumOff val="25000"/>
                  </a:schemeClr>
                </a:solidFill>
              </a:rPr>
              <a:t> har blitt mobbet eller trakassert har meldt i fra om kritikkverdige forhold som har berørt andre enn dem selv.</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4" name="TextBox 13">
            <a:extLst>
              <a:ext uri="{FF2B5EF4-FFF2-40B4-BE49-F238E27FC236}">
                <a16:creationId xmlns:a16="http://schemas.microsoft.com/office/drawing/2014/main" id="{750E90AF-9017-4A03-A82D-94234480115F}"/>
              </a:ext>
            </a:extLst>
          </p:cNvPr>
          <p:cNvSpPr txBox="1"/>
          <p:nvPr/>
        </p:nvSpPr>
        <p:spPr>
          <a:xfrm>
            <a:off x="5853112" y="1196657"/>
            <a:ext cx="5548665" cy="336572"/>
          </a:xfrm>
          <a:prstGeom prst="rect">
            <a:avLst/>
          </a:prstGeom>
        </p:spPr>
        <p:txBody>
          <a:bodyPr vert="horz" wrap="square" lIns="0" tIns="0" rIns="0" bIns="0" rtlCol="0">
            <a:normAutofit/>
          </a:bodyPr>
          <a:lstStyle/>
          <a:p>
            <a:pPr defTabSz="1232175">
              <a:defRPr/>
            </a:pPr>
            <a:r>
              <a:rPr lang="nb-NO" sz="1600" dirty="0">
                <a:solidFill>
                  <a:srgbClr val="636363"/>
                </a:solidFill>
              </a:rPr>
              <a:t>6 % har meldt fra om kritikkverdige forhold som har berørt andre</a:t>
            </a:r>
          </a:p>
        </p:txBody>
      </p:sp>
      <p:cxnSp>
        <p:nvCxnSpPr>
          <p:cNvPr id="15" name="Straight Connector 14">
            <a:extLst>
              <a:ext uri="{FF2B5EF4-FFF2-40B4-BE49-F238E27FC236}">
                <a16:creationId xmlns:a16="http://schemas.microsoft.com/office/drawing/2014/main" id="{D93A00BA-691F-405D-AEB1-71E083EFBE99}"/>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43981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28</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Bakgrunnsvariabler</a:t>
            </a:r>
          </a:p>
        </p:txBody>
      </p:sp>
    </p:spTree>
    <p:extLst>
      <p:ext uri="{BB962C8B-B14F-4D97-AF65-F5344CB8AC3E}">
        <p14:creationId xmlns:p14="http://schemas.microsoft.com/office/powerpoint/2010/main" val="450088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Bakgrunnsvariabler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Har du fast eller midlertidig stilling?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 Har du fast eller midlertidig stilling?</a:t>
            </a:r>
          </a:p>
          <a:p>
            <a:pPr marL="4763" defTabSz="914377">
              <a:defRPr/>
            </a:pPr>
            <a:r>
              <a:rPr lang="nb-NO" sz="900" b="1" kern="0" dirty="0">
                <a:solidFill>
                  <a:srgbClr val="222223"/>
                </a:solidFill>
              </a:rPr>
              <a:t>Base: 3423</a:t>
            </a:r>
          </a:p>
        </p:txBody>
      </p:sp>
      <p:sp>
        <p:nvSpPr>
          <p:cNvPr id="3" name="TextBox 2">
            <a:extLst>
              <a:ext uri="{FF2B5EF4-FFF2-40B4-BE49-F238E27FC236}">
                <a16:creationId xmlns:a16="http://schemas.microsoft.com/office/drawing/2014/main" id="{13A93057-4C6B-4448-ACB1-755BAE66C9FA}"/>
              </a:ext>
            </a:extLst>
          </p:cNvPr>
          <p:cNvSpPr txBox="1"/>
          <p:nvPr/>
        </p:nvSpPr>
        <p:spPr>
          <a:xfrm>
            <a:off x="2600326"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3" name="Picture 4">
            <a:extLst>
              <a:ext uri="{FF2B5EF4-FFF2-40B4-BE49-F238E27FC236}">
                <a16:creationId xmlns:a16="http://schemas.microsoft.com/office/drawing/2014/main" id="{80DFF0F1-2F3B-4AFF-8FE6-2C7453D3BF9B}"/>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38" y="2390890"/>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3">
            <a:extLst>
              <a:ext uri="{FF2B5EF4-FFF2-40B4-BE49-F238E27FC236}">
                <a16:creationId xmlns:a16="http://schemas.microsoft.com/office/drawing/2014/main" id="{3145830A-A45C-4109-ABFE-469F1BC0EB55}"/>
              </a:ext>
            </a:extLst>
          </p:cNvPr>
          <p:cNvSpPr txBox="1">
            <a:spLocks/>
          </p:cNvSpPr>
          <p:nvPr/>
        </p:nvSpPr>
        <p:spPr>
          <a:xfrm>
            <a:off x="6372227" y="657290"/>
            <a:ext cx="5010025" cy="539367"/>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r>
              <a:rPr lang="nb-NO" sz="1600" dirty="0">
                <a:solidFill>
                  <a:schemeClr val="tx1">
                    <a:lumMod val="75000"/>
                    <a:lumOff val="25000"/>
                  </a:schemeClr>
                </a:solidFill>
              </a:rPr>
              <a:t>Hvor stor er din stilling?																																													</a:t>
            </a:r>
          </a:p>
        </p:txBody>
      </p:sp>
      <p:sp>
        <p:nvSpPr>
          <p:cNvPr id="11" name="Rectangle 10">
            <a:extLst>
              <a:ext uri="{FF2B5EF4-FFF2-40B4-BE49-F238E27FC236}">
                <a16:creationId xmlns:a16="http://schemas.microsoft.com/office/drawing/2014/main" id="{34AB00A1-3A0D-4589-868A-AA9709B420A7}"/>
              </a:ext>
            </a:extLst>
          </p:cNvPr>
          <p:cNvSpPr/>
          <p:nvPr/>
        </p:nvSpPr>
        <p:spPr>
          <a:xfrm>
            <a:off x="6595940" y="6045721"/>
            <a:ext cx="4224337" cy="369332"/>
          </a:xfrm>
          <a:prstGeom prst="rect">
            <a:avLst/>
          </a:prstGeom>
        </p:spPr>
        <p:txBody>
          <a:bodyPr wrap="square">
            <a:spAutoFit/>
          </a:bodyPr>
          <a:lstStyle/>
          <a:p>
            <a:pPr marL="4763" defTabSz="914377">
              <a:defRPr/>
            </a:pPr>
            <a:r>
              <a:rPr lang="nb-NO" sz="900" b="1" kern="0" dirty="0">
                <a:solidFill>
                  <a:srgbClr val="222223"/>
                </a:solidFill>
              </a:rPr>
              <a:t>Q2: Hvor stor er din stilling?</a:t>
            </a:r>
          </a:p>
          <a:p>
            <a:pPr marL="4763" defTabSz="914377">
              <a:defRPr/>
            </a:pPr>
            <a:r>
              <a:rPr lang="nb-NO" sz="900" b="1" kern="0" dirty="0">
                <a:solidFill>
                  <a:srgbClr val="222223"/>
                </a:solidFill>
              </a:rPr>
              <a:t>Base: 3423</a:t>
            </a:r>
          </a:p>
        </p:txBody>
      </p:sp>
      <p:sp>
        <p:nvSpPr>
          <p:cNvPr id="12" name="TextBox 11">
            <a:extLst>
              <a:ext uri="{FF2B5EF4-FFF2-40B4-BE49-F238E27FC236}">
                <a16:creationId xmlns:a16="http://schemas.microsoft.com/office/drawing/2014/main" id="{1B6FCA04-E068-4EE7-91AC-39303E8F8DAD}"/>
              </a:ext>
            </a:extLst>
          </p:cNvPr>
          <p:cNvSpPr txBox="1"/>
          <p:nvPr/>
        </p:nvSpPr>
        <p:spPr>
          <a:xfrm>
            <a:off x="8753353"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7" name="Picture 4">
            <a:extLst>
              <a:ext uri="{FF2B5EF4-FFF2-40B4-BE49-F238E27FC236}">
                <a16:creationId xmlns:a16="http://schemas.microsoft.com/office/drawing/2014/main" id="{4100E2E2-2CD6-4FDF-A8E8-1182D5284D66}"/>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7878" y="1809237"/>
            <a:ext cx="4846637" cy="288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070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1CE2AF0-B4B7-4D12-937A-922C2C4F43E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3</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Prosjektinformasjon </a:t>
            </a:r>
          </a:p>
        </p:txBody>
      </p:sp>
    </p:spTree>
    <p:extLst>
      <p:ext uri="{BB962C8B-B14F-4D97-AF65-F5344CB8AC3E}">
        <p14:creationId xmlns:p14="http://schemas.microsoft.com/office/powerpoint/2010/main" val="1916535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Bakgrunnsvariabler</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221599"/>
          </a:xfrm>
        </p:spPr>
        <p:txBody>
          <a:bodyPr/>
          <a:lstStyle/>
          <a:p>
            <a:r>
              <a:rPr lang="nb-NO" sz="1600" kern="0" dirty="0">
                <a:solidFill>
                  <a:srgbClr val="222223"/>
                </a:solidFill>
              </a:rPr>
              <a:t>Hvilken ansettelseskategori er du ansatt i?</a:t>
            </a:r>
            <a:endParaRPr lang="nb-NO" sz="1600" dirty="0">
              <a:solidFill>
                <a:schemeClr val="tx1">
                  <a:lumMod val="75000"/>
                  <a:lumOff val="25000"/>
                </a:schemeClr>
              </a:solidFill>
            </a:endParaRP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Q3: Hvilken ansettelseskategori er du ansatt i?</a:t>
            </a:r>
          </a:p>
          <a:p>
            <a:pPr marL="4763" defTabSz="914377">
              <a:defRPr/>
            </a:pPr>
            <a:r>
              <a:rPr lang="nb-NO" sz="900" b="1" kern="0" dirty="0">
                <a:solidFill>
                  <a:srgbClr val="222223"/>
                </a:solidFill>
              </a:rPr>
              <a:t>Base: 3423</a:t>
            </a:r>
          </a:p>
        </p:txBody>
      </p:sp>
      <p:pic>
        <p:nvPicPr>
          <p:cNvPr id="12" name="Picture 4">
            <a:extLst>
              <a:ext uri="{FF2B5EF4-FFF2-40B4-BE49-F238E27FC236}">
                <a16:creationId xmlns:a16="http://schemas.microsoft.com/office/drawing/2014/main" id="{BF9DCE6E-066B-41E6-9A3E-179699C450C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850" y="2384365"/>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3">
            <a:extLst>
              <a:ext uri="{FF2B5EF4-FFF2-40B4-BE49-F238E27FC236}">
                <a16:creationId xmlns:a16="http://schemas.microsoft.com/office/drawing/2014/main" id="{C8C9EF07-856E-4D15-8E72-57F2A831E504}"/>
              </a:ext>
            </a:extLst>
          </p:cNvPr>
          <p:cNvSpPr txBox="1">
            <a:spLocks/>
          </p:cNvSpPr>
          <p:nvPr/>
        </p:nvSpPr>
        <p:spPr>
          <a:xfrm>
            <a:off x="6373938" y="657290"/>
            <a:ext cx="3952750" cy="1551194"/>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r>
              <a:rPr lang="nb-NO" sz="1600">
                <a:solidFill>
                  <a:schemeClr val="tx1">
                    <a:lumMod val="75000"/>
                    <a:lumOff val="25000"/>
                  </a:schemeClr>
                </a:solidFill>
              </a:rPr>
              <a:t>Har du lederansvar?																																													</a:t>
            </a:r>
            <a:endParaRPr lang="nb-NO" sz="1600" dirty="0">
              <a:solidFill>
                <a:schemeClr val="tx1">
                  <a:lumMod val="75000"/>
                  <a:lumOff val="25000"/>
                </a:schemeClr>
              </a:solidFill>
            </a:endParaRPr>
          </a:p>
        </p:txBody>
      </p:sp>
      <p:sp>
        <p:nvSpPr>
          <p:cNvPr id="10" name="Rectangle 9">
            <a:extLst>
              <a:ext uri="{FF2B5EF4-FFF2-40B4-BE49-F238E27FC236}">
                <a16:creationId xmlns:a16="http://schemas.microsoft.com/office/drawing/2014/main" id="{E3B6F63D-CDE7-4923-9CFE-EBCEFDB2744F}"/>
              </a:ext>
            </a:extLst>
          </p:cNvPr>
          <p:cNvSpPr/>
          <p:nvPr/>
        </p:nvSpPr>
        <p:spPr>
          <a:xfrm>
            <a:off x="6597650" y="6045721"/>
            <a:ext cx="4205287" cy="369332"/>
          </a:xfrm>
          <a:prstGeom prst="rect">
            <a:avLst/>
          </a:prstGeom>
        </p:spPr>
        <p:txBody>
          <a:bodyPr wrap="square">
            <a:spAutoFit/>
          </a:bodyPr>
          <a:lstStyle/>
          <a:p>
            <a:pPr marL="4763" defTabSz="914377">
              <a:defRPr/>
            </a:pPr>
            <a:r>
              <a:rPr lang="nb-NO" sz="900" b="1" kern="0" dirty="0">
                <a:solidFill>
                  <a:srgbClr val="222223"/>
                </a:solidFill>
              </a:rPr>
              <a:t>Q4: Har du lederansvar?</a:t>
            </a:r>
          </a:p>
          <a:p>
            <a:pPr marL="4763" defTabSz="914377">
              <a:defRPr/>
            </a:pPr>
            <a:r>
              <a:rPr lang="nb-NO" sz="900" b="1" kern="0" dirty="0">
                <a:solidFill>
                  <a:srgbClr val="222223"/>
                </a:solidFill>
              </a:rPr>
              <a:t>Base: 3423</a:t>
            </a:r>
          </a:p>
        </p:txBody>
      </p:sp>
      <p:sp>
        <p:nvSpPr>
          <p:cNvPr id="11" name="TextBox 10">
            <a:extLst>
              <a:ext uri="{FF2B5EF4-FFF2-40B4-BE49-F238E27FC236}">
                <a16:creationId xmlns:a16="http://schemas.microsoft.com/office/drawing/2014/main" id="{16D42988-213A-4001-93D9-32520A62B8CE}"/>
              </a:ext>
            </a:extLst>
          </p:cNvPr>
          <p:cNvSpPr txBox="1"/>
          <p:nvPr/>
        </p:nvSpPr>
        <p:spPr>
          <a:xfrm>
            <a:off x="8755063"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6" name="Picture 4">
            <a:extLst>
              <a:ext uri="{FF2B5EF4-FFF2-40B4-BE49-F238E27FC236}">
                <a16:creationId xmlns:a16="http://schemas.microsoft.com/office/drawing/2014/main" id="{E675FECC-5006-458F-A295-D0FE33BA81B2}"/>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4825" y="2385111"/>
            <a:ext cx="4846637" cy="1733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590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Bakgrunnsvariabler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Hvilket kjønn har du?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Q5: Hvilket kjønn har du?</a:t>
            </a:r>
          </a:p>
          <a:p>
            <a:pPr marL="4763" defTabSz="914377">
              <a:defRPr/>
            </a:pPr>
            <a:r>
              <a:rPr lang="nb-NO" sz="900" b="1" kern="0" dirty="0">
                <a:solidFill>
                  <a:srgbClr val="222223"/>
                </a:solidFill>
              </a:rPr>
              <a:t>Base: 3423</a:t>
            </a:r>
          </a:p>
        </p:txBody>
      </p:sp>
      <p:sp>
        <p:nvSpPr>
          <p:cNvPr id="3" name="TextBox 2">
            <a:extLst>
              <a:ext uri="{FF2B5EF4-FFF2-40B4-BE49-F238E27FC236}">
                <a16:creationId xmlns:a16="http://schemas.microsoft.com/office/drawing/2014/main" id="{13A93057-4C6B-4448-ACB1-755BAE66C9FA}"/>
              </a:ext>
            </a:extLst>
          </p:cNvPr>
          <p:cNvSpPr txBox="1"/>
          <p:nvPr/>
        </p:nvSpPr>
        <p:spPr>
          <a:xfrm>
            <a:off x="2600326"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2" name="Picture 4">
            <a:extLst>
              <a:ext uri="{FF2B5EF4-FFF2-40B4-BE49-F238E27FC236}">
                <a16:creationId xmlns:a16="http://schemas.microsoft.com/office/drawing/2014/main" id="{2BA1E6DA-1D8C-4A84-B2A7-9C8DCAE67D3E}"/>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1675" y="2383540"/>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3">
            <a:extLst>
              <a:ext uri="{FF2B5EF4-FFF2-40B4-BE49-F238E27FC236}">
                <a16:creationId xmlns:a16="http://schemas.microsoft.com/office/drawing/2014/main" id="{4F21B01E-8758-4A4F-8316-385C7B11550F}"/>
              </a:ext>
            </a:extLst>
          </p:cNvPr>
          <p:cNvSpPr txBox="1">
            <a:spLocks/>
          </p:cNvSpPr>
          <p:nvPr/>
        </p:nvSpPr>
        <p:spPr>
          <a:xfrm>
            <a:off x="6373937" y="657290"/>
            <a:ext cx="5327525" cy="1552507"/>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r>
              <a:rPr lang="nb-NO" sz="1600">
                <a:solidFill>
                  <a:schemeClr val="tx1">
                    <a:lumMod val="75000"/>
                    <a:lumOff val="25000"/>
                  </a:schemeClr>
                </a:solidFill>
              </a:rPr>
              <a:t>Hva er din alder?																																													</a:t>
            </a:r>
            <a:endParaRPr lang="nb-NO" sz="1600" dirty="0">
              <a:solidFill>
                <a:schemeClr val="tx1">
                  <a:lumMod val="75000"/>
                  <a:lumOff val="25000"/>
                </a:schemeClr>
              </a:solidFill>
            </a:endParaRPr>
          </a:p>
        </p:txBody>
      </p:sp>
      <p:sp>
        <p:nvSpPr>
          <p:cNvPr id="11" name="Rectangle 10">
            <a:extLst>
              <a:ext uri="{FF2B5EF4-FFF2-40B4-BE49-F238E27FC236}">
                <a16:creationId xmlns:a16="http://schemas.microsoft.com/office/drawing/2014/main" id="{E2880E55-8583-45B1-9B0D-C9D813ABBBDA}"/>
              </a:ext>
            </a:extLst>
          </p:cNvPr>
          <p:cNvSpPr/>
          <p:nvPr/>
        </p:nvSpPr>
        <p:spPr>
          <a:xfrm>
            <a:off x="6597650" y="6045722"/>
            <a:ext cx="6096000" cy="369332"/>
          </a:xfrm>
          <a:prstGeom prst="rect">
            <a:avLst/>
          </a:prstGeom>
        </p:spPr>
        <p:txBody>
          <a:bodyPr>
            <a:spAutoFit/>
          </a:bodyPr>
          <a:lstStyle/>
          <a:p>
            <a:pPr marL="4763" defTabSz="914377">
              <a:defRPr/>
            </a:pPr>
            <a:r>
              <a:rPr lang="nb-NO" sz="900" b="1" kern="0" dirty="0">
                <a:solidFill>
                  <a:srgbClr val="222223"/>
                </a:solidFill>
              </a:rPr>
              <a:t>Q6: Hva er din alder?</a:t>
            </a:r>
          </a:p>
          <a:p>
            <a:pPr marL="4763" defTabSz="914377">
              <a:defRPr/>
            </a:pPr>
            <a:r>
              <a:rPr lang="nb-NO" sz="900" b="1" kern="0" dirty="0">
                <a:solidFill>
                  <a:srgbClr val="222223"/>
                </a:solidFill>
              </a:rPr>
              <a:t>Base: 3423</a:t>
            </a:r>
          </a:p>
        </p:txBody>
      </p:sp>
      <p:pic>
        <p:nvPicPr>
          <p:cNvPr id="16" name="Picture 4">
            <a:extLst>
              <a:ext uri="{FF2B5EF4-FFF2-40B4-BE49-F238E27FC236}">
                <a16:creationId xmlns:a16="http://schemas.microsoft.com/office/drawing/2014/main" id="{49E02B00-726E-4645-BCA7-E43D77A84068}"/>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4825" y="2383541"/>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8549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90599" y="329878"/>
            <a:ext cx="11536437" cy="615397"/>
          </a:xfrm>
        </p:spPr>
        <p:txBody>
          <a:bodyPr>
            <a:normAutofit/>
          </a:bodyPr>
          <a:lstStyle/>
          <a:p>
            <a:r>
              <a:rPr lang="en-GB" dirty="0"/>
              <a:t>Kontakt Ipsos </a:t>
            </a:r>
          </a:p>
        </p:txBody>
      </p:sp>
      <p:sp>
        <p:nvSpPr>
          <p:cNvPr id="16" name="TextBox 15"/>
          <p:cNvSpPr txBox="1"/>
          <p:nvPr/>
        </p:nvSpPr>
        <p:spPr>
          <a:xfrm>
            <a:off x="435077" y="4279158"/>
            <a:ext cx="2139577" cy="964623"/>
          </a:xfrm>
          <a:prstGeom prst="rect">
            <a:avLst/>
          </a:prstGeom>
        </p:spPr>
        <p:txBody>
          <a:bodyPr vert="horz" wrap="square" lIns="0" tIns="0" rIns="0" bIns="0" rtlCol="0">
            <a:spAutoFit/>
          </a:bodyPr>
          <a:lstStyle/>
          <a:p>
            <a:pPr marL="6351"/>
            <a:r>
              <a:rPr lang="en-GB" sz="1867" b="1" dirty="0">
                <a:solidFill>
                  <a:schemeClr val="bg1"/>
                </a:solidFill>
              </a:rPr>
              <a:t>Arild Sæle</a:t>
            </a:r>
          </a:p>
          <a:p>
            <a:pPr marL="6351"/>
            <a:r>
              <a:rPr lang="en-GB" sz="1467" dirty="0">
                <a:solidFill>
                  <a:schemeClr val="bg1"/>
                </a:solidFill>
              </a:rPr>
              <a:t>Prosjektleder</a:t>
            </a:r>
          </a:p>
          <a:p>
            <a:pPr marL="6351"/>
            <a:endParaRPr lang="en-GB" sz="1467" dirty="0">
              <a:solidFill>
                <a:schemeClr val="bg1"/>
              </a:solidFill>
            </a:endParaRPr>
          </a:p>
          <a:p>
            <a:pPr marL="6351"/>
            <a:endParaRPr lang="en-GB" sz="1467" dirty="0">
              <a:solidFill>
                <a:schemeClr val="bg1"/>
              </a:solidFill>
            </a:endParaRPr>
          </a:p>
        </p:txBody>
      </p:sp>
      <p:cxnSp>
        <p:nvCxnSpPr>
          <p:cNvPr id="22" name="Straight Connector 21"/>
          <p:cNvCxnSpPr/>
          <p:nvPr/>
        </p:nvCxnSpPr>
        <p:spPr>
          <a:xfrm>
            <a:off x="415963"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grpSp>
        <p:nvGrpSpPr>
          <p:cNvPr id="85" name="Group 84"/>
          <p:cNvGrpSpPr/>
          <p:nvPr/>
        </p:nvGrpSpPr>
        <p:grpSpPr bwMode="black">
          <a:xfrm>
            <a:off x="435076" y="5060435"/>
            <a:ext cx="2017818" cy="225767"/>
            <a:chOff x="326307" y="3795324"/>
            <a:chExt cx="1513362" cy="169325"/>
          </a:xfrm>
        </p:grpSpPr>
        <p:grpSp>
          <p:nvGrpSpPr>
            <p:cNvPr id="46" name="Group 153"/>
            <p:cNvGrpSpPr>
              <a:grpSpLocks noChangeAspect="1"/>
            </p:cNvGrpSpPr>
            <p:nvPr/>
          </p:nvGrpSpPr>
          <p:grpSpPr bwMode="black">
            <a:xfrm>
              <a:off x="326307" y="3849114"/>
              <a:ext cx="134459" cy="89640"/>
              <a:chOff x="-6357938" y="3122613"/>
              <a:chExt cx="1104900" cy="736600"/>
            </a:xfrm>
            <a:solidFill>
              <a:schemeClr val="bg1"/>
            </a:solidFill>
          </p:grpSpPr>
          <p:sp>
            <p:nvSpPr>
              <p:cNvPr id="47" name="Freeform 7"/>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8" name="Freeform 8"/>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9" name="Freeform 9"/>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0" name="Freeform 10"/>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51" name="TextBox 50"/>
            <p:cNvSpPr txBox="1"/>
            <p:nvPr/>
          </p:nvSpPr>
          <p:spPr bwMode="black">
            <a:xfrm>
              <a:off x="575526" y="3795324"/>
              <a:ext cx="1264143" cy="169325"/>
            </a:xfrm>
            <a:prstGeom prst="rect">
              <a:avLst/>
            </a:prstGeom>
          </p:spPr>
          <p:txBody>
            <a:bodyPr vert="horz" wrap="none" lIns="0" tIns="0" rIns="0" bIns="0" rtlCol="0">
              <a:spAutoFit/>
            </a:bodyPr>
            <a:lstStyle/>
            <a:p>
              <a:pPr marL="6351"/>
              <a:r>
                <a:rPr lang="en-GB" sz="1467" dirty="0">
                  <a:solidFill>
                    <a:schemeClr val="bg1"/>
                  </a:solidFill>
                </a:rPr>
                <a:t>arild.sæle@ipsos.com</a:t>
              </a:r>
            </a:p>
          </p:txBody>
        </p:sp>
      </p:grpSp>
      <p:grpSp>
        <p:nvGrpSpPr>
          <p:cNvPr id="84" name="Group 83"/>
          <p:cNvGrpSpPr/>
          <p:nvPr/>
        </p:nvGrpSpPr>
        <p:grpSpPr bwMode="black">
          <a:xfrm>
            <a:off x="442055" y="5355963"/>
            <a:ext cx="1500316" cy="225767"/>
            <a:chOff x="331541" y="4016970"/>
            <a:chExt cx="1125237" cy="169325"/>
          </a:xfrm>
        </p:grpSpPr>
        <p:grpSp>
          <p:nvGrpSpPr>
            <p:cNvPr id="36" name="Group 35"/>
            <p:cNvGrpSpPr>
              <a:grpSpLocks noChangeAspect="1"/>
            </p:cNvGrpSpPr>
            <p:nvPr/>
          </p:nvGrpSpPr>
          <p:grpSpPr bwMode="black">
            <a:xfrm flipH="1">
              <a:off x="331541" y="4027264"/>
              <a:ext cx="126792" cy="148688"/>
              <a:chOff x="8553450" y="4149725"/>
              <a:chExt cx="790575" cy="927100"/>
            </a:xfrm>
            <a:solidFill>
              <a:schemeClr val="bg1"/>
            </a:solidFill>
          </p:grpSpPr>
          <p:sp>
            <p:nvSpPr>
              <p:cNvPr id="37" name="Freeform 58"/>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38" name="Freeform 59"/>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39" name="Freeform 60"/>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0" name="Freeform 61"/>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52" name="TextBox 51"/>
            <p:cNvSpPr txBox="1"/>
            <p:nvPr/>
          </p:nvSpPr>
          <p:spPr bwMode="black">
            <a:xfrm>
              <a:off x="575526" y="4016970"/>
              <a:ext cx="881252" cy="169325"/>
            </a:xfrm>
            <a:prstGeom prst="rect">
              <a:avLst/>
            </a:prstGeom>
          </p:spPr>
          <p:txBody>
            <a:bodyPr vert="horz" wrap="none" lIns="0" tIns="0" rIns="0" bIns="0" rtlCol="0">
              <a:spAutoFit/>
            </a:bodyPr>
            <a:lstStyle/>
            <a:p>
              <a:pPr marL="6351"/>
              <a:r>
                <a:rPr lang="en-GB" sz="1467" dirty="0">
                  <a:solidFill>
                    <a:schemeClr val="bg1"/>
                  </a:solidFill>
                </a:rPr>
                <a:t>+47 926 63 227</a:t>
              </a:r>
            </a:p>
          </p:txBody>
        </p:sp>
      </p:grpSp>
      <p:cxnSp>
        <p:nvCxnSpPr>
          <p:cNvPr id="56" name="Straight Connector 55"/>
          <p:cNvCxnSpPr/>
          <p:nvPr/>
        </p:nvCxnSpPr>
        <p:spPr>
          <a:xfrm>
            <a:off x="4275488"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sp>
        <p:nvSpPr>
          <p:cNvPr id="58" name="TextBox 57"/>
          <p:cNvSpPr txBox="1"/>
          <p:nvPr/>
        </p:nvSpPr>
        <p:spPr>
          <a:xfrm>
            <a:off x="4307280" y="4279158"/>
            <a:ext cx="3298721" cy="738857"/>
          </a:xfrm>
          <a:prstGeom prst="rect">
            <a:avLst/>
          </a:prstGeom>
        </p:spPr>
        <p:txBody>
          <a:bodyPr vert="horz" wrap="square" lIns="0" tIns="0" rIns="0" bIns="0" rtlCol="0">
            <a:spAutoFit/>
          </a:bodyPr>
          <a:lstStyle/>
          <a:p>
            <a:pPr marL="6351"/>
            <a:r>
              <a:rPr lang="en-GB" sz="1867" b="1" dirty="0">
                <a:solidFill>
                  <a:schemeClr val="bg1"/>
                </a:solidFill>
              </a:rPr>
              <a:t>Mads Motrøen</a:t>
            </a:r>
          </a:p>
          <a:p>
            <a:pPr marL="6351"/>
            <a:r>
              <a:rPr lang="en-GB" sz="1467" dirty="0">
                <a:solidFill>
                  <a:schemeClr val="bg1"/>
                </a:solidFill>
              </a:rPr>
              <a:t>Ansvarlig for analyse og rapportering</a:t>
            </a:r>
          </a:p>
          <a:p>
            <a:pPr marL="6351"/>
            <a:endParaRPr lang="en-GB" sz="1467" dirty="0">
              <a:solidFill>
                <a:schemeClr val="bg1"/>
              </a:solidFill>
            </a:endParaRPr>
          </a:p>
        </p:txBody>
      </p:sp>
      <p:grpSp>
        <p:nvGrpSpPr>
          <p:cNvPr id="86" name="Group 85"/>
          <p:cNvGrpSpPr/>
          <p:nvPr/>
        </p:nvGrpSpPr>
        <p:grpSpPr bwMode="black">
          <a:xfrm>
            <a:off x="4307272" y="5060435"/>
            <a:ext cx="2401128" cy="225767"/>
            <a:chOff x="3384178" y="3795324"/>
            <a:chExt cx="1800848" cy="169325"/>
          </a:xfrm>
        </p:grpSpPr>
        <p:grpSp>
          <p:nvGrpSpPr>
            <p:cNvPr id="64" name="Group 153"/>
            <p:cNvGrpSpPr>
              <a:grpSpLocks noChangeAspect="1"/>
            </p:cNvGrpSpPr>
            <p:nvPr/>
          </p:nvGrpSpPr>
          <p:grpSpPr bwMode="black">
            <a:xfrm>
              <a:off x="3384178" y="3849114"/>
              <a:ext cx="134459" cy="89640"/>
              <a:chOff x="-6357938" y="3122613"/>
              <a:chExt cx="1104900" cy="736600"/>
            </a:xfrm>
            <a:solidFill>
              <a:schemeClr val="bg1"/>
            </a:solidFill>
          </p:grpSpPr>
          <p:sp>
            <p:nvSpPr>
              <p:cNvPr id="65" name="Freeform 7"/>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6" name="Freeform 8"/>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7" name="Freeform 9"/>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8" name="Freeform 10"/>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69" name="TextBox 68"/>
            <p:cNvSpPr txBox="1"/>
            <p:nvPr/>
          </p:nvSpPr>
          <p:spPr bwMode="black">
            <a:xfrm>
              <a:off x="3633397" y="3795324"/>
              <a:ext cx="1551629" cy="169325"/>
            </a:xfrm>
            <a:prstGeom prst="rect">
              <a:avLst/>
            </a:prstGeom>
          </p:spPr>
          <p:txBody>
            <a:bodyPr vert="horz" wrap="none" lIns="0" tIns="0" rIns="0" bIns="0" rtlCol="0">
              <a:spAutoFit/>
            </a:bodyPr>
            <a:lstStyle/>
            <a:p>
              <a:pPr marL="6351"/>
              <a:r>
                <a:rPr lang="en-GB" sz="1467" dirty="0">
                  <a:solidFill>
                    <a:schemeClr val="bg1"/>
                  </a:solidFill>
                </a:rPr>
                <a:t>mads.motroen@ipsos.com</a:t>
              </a:r>
            </a:p>
          </p:txBody>
        </p:sp>
      </p:grpSp>
      <p:grpSp>
        <p:nvGrpSpPr>
          <p:cNvPr id="87" name="Group 86"/>
          <p:cNvGrpSpPr/>
          <p:nvPr/>
        </p:nvGrpSpPr>
        <p:grpSpPr bwMode="black">
          <a:xfrm>
            <a:off x="4314246" y="5355963"/>
            <a:ext cx="1500314" cy="225767"/>
            <a:chOff x="3389412" y="4016970"/>
            <a:chExt cx="1125239" cy="169325"/>
          </a:xfrm>
        </p:grpSpPr>
        <p:grpSp>
          <p:nvGrpSpPr>
            <p:cNvPr id="59" name="Group 58"/>
            <p:cNvGrpSpPr>
              <a:grpSpLocks noChangeAspect="1"/>
            </p:cNvGrpSpPr>
            <p:nvPr/>
          </p:nvGrpSpPr>
          <p:grpSpPr bwMode="black">
            <a:xfrm flipH="1">
              <a:off x="3389412" y="4027264"/>
              <a:ext cx="126792" cy="148688"/>
              <a:chOff x="8553450" y="4149725"/>
              <a:chExt cx="790575" cy="927100"/>
            </a:xfrm>
            <a:solidFill>
              <a:schemeClr val="bg1"/>
            </a:solidFill>
          </p:grpSpPr>
          <p:sp>
            <p:nvSpPr>
              <p:cNvPr id="60" name="Freeform 58"/>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1" name="Freeform 59"/>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2" name="Freeform 60"/>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3" name="Freeform 61"/>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70" name="TextBox 69"/>
            <p:cNvSpPr txBox="1"/>
            <p:nvPr/>
          </p:nvSpPr>
          <p:spPr bwMode="black">
            <a:xfrm>
              <a:off x="3633397" y="4016970"/>
              <a:ext cx="881254" cy="169325"/>
            </a:xfrm>
            <a:prstGeom prst="rect">
              <a:avLst/>
            </a:prstGeom>
          </p:spPr>
          <p:txBody>
            <a:bodyPr vert="horz" wrap="none" lIns="0" tIns="0" rIns="0" bIns="0" rtlCol="0">
              <a:spAutoFit/>
            </a:bodyPr>
            <a:lstStyle/>
            <a:p>
              <a:pPr marL="6351"/>
              <a:r>
                <a:rPr lang="en-GB" sz="1467" dirty="0">
                  <a:solidFill>
                    <a:schemeClr val="bg1"/>
                  </a:solidFill>
                </a:rPr>
                <a:t>+47 995 87 968</a:t>
              </a:r>
            </a:p>
          </p:txBody>
        </p:sp>
      </p:grpSp>
      <p:cxnSp>
        <p:nvCxnSpPr>
          <p:cNvPr id="35" name="Straight Connector 34">
            <a:extLst>
              <a:ext uri="{FF2B5EF4-FFF2-40B4-BE49-F238E27FC236}">
                <a16:creationId xmlns:a16="http://schemas.microsoft.com/office/drawing/2014/main" id="{EDC0A251-92F9-4C71-A77D-1E06B09884B6}"/>
              </a:ext>
            </a:extLst>
          </p:cNvPr>
          <p:cNvCxnSpPr/>
          <p:nvPr/>
        </p:nvCxnSpPr>
        <p:spPr>
          <a:xfrm>
            <a:off x="8505916"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sp>
        <p:nvSpPr>
          <p:cNvPr id="41" name="TextBox 40">
            <a:extLst>
              <a:ext uri="{FF2B5EF4-FFF2-40B4-BE49-F238E27FC236}">
                <a16:creationId xmlns:a16="http://schemas.microsoft.com/office/drawing/2014/main" id="{1E1AD32C-DC13-4CB4-9C19-45313BF3E6F4}"/>
              </a:ext>
            </a:extLst>
          </p:cNvPr>
          <p:cNvSpPr txBox="1"/>
          <p:nvPr/>
        </p:nvSpPr>
        <p:spPr>
          <a:xfrm>
            <a:off x="8553225" y="4284409"/>
            <a:ext cx="3298721" cy="738857"/>
          </a:xfrm>
          <a:prstGeom prst="rect">
            <a:avLst/>
          </a:prstGeom>
        </p:spPr>
        <p:txBody>
          <a:bodyPr vert="horz" wrap="square" lIns="0" tIns="0" rIns="0" bIns="0" rtlCol="0">
            <a:spAutoFit/>
          </a:bodyPr>
          <a:lstStyle/>
          <a:p>
            <a:pPr marL="6351"/>
            <a:r>
              <a:rPr lang="en-GB" sz="1867" b="1" dirty="0">
                <a:solidFill>
                  <a:schemeClr val="bg1"/>
                </a:solidFill>
              </a:rPr>
              <a:t>Linn Sørensen Holst</a:t>
            </a:r>
          </a:p>
          <a:p>
            <a:pPr marL="6351"/>
            <a:r>
              <a:rPr lang="en-GB" sz="1467" dirty="0">
                <a:solidFill>
                  <a:schemeClr val="bg1"/>
                </a:solidFill>
              </a:rPr>
              <a:t>Fagansvarlig</a:t>
            </a:r>
          </a:p>
          <a:p>
            <a:pPr marL="6351"/>
            <a:endParaRPr lang="en-GB" sz="1467" dirty="0">
              <a:solidFill>
                <a:schemeClr val="bg1"/>
              </a:solidFill>
            </a:endParaRPr>
          </a:p>
        </p:txBody>
      </p:sp>
      <p:grpSp>
        <p:nvGrpSpPr>
          <p:cNvPr id="42" name="Group 41">
            <a:extLst>
              <a:ext uri="{FF2B5EF4-FFF2-40B4-BE49-F238E27FC236}">
                <a16:creationId xmlns:a16="http://schemas.microsoft.com/office/drawing/2014/main" id="{20F395B3-2F03-4854-B1E0-2FE4A8CCFE48}"/>
              </a:ext>
            </a:extLst>
          </p:cNvPr>
          <p:cNvGrpSpPr/>
          <p:nvPr/>
        </p:nvGrpSpPr>
        <p:grpSpPr bwMode="black">
          <a:xfrm>
            <a:off x="8553214" y="5065686"/>
            <a:ext cx="1982039" cy="225767"/>
            <a:chOff x="3384178" y="3795324"/>
            <a:chExt cx="1486531" cy="169325"/>
          </a:xfrm>
        </p:grpSpPr>
        <p:grpSp>
          <p:nvGrpSpPr>
            <p:cNvPr id="43" name="Group 153">
              <a:extLst>
                <a:ext uri="{FF2B5EF4-FFF2-40B4-BE49-F238E27FC236}">
                  <a16:creationId xmlns:a16="http://schemas.microsoft.com/office/drawing/2014/main" id="{34C33A8B-F402-4741-B0E0-CF243A6C566A}"/>
                </a:ext>
              </a:extLst>
            </p:cNvPr>
            <p:cNvGrpSpPr>
              <a:grpSpLocks noChangeAspect="1"/>
            </p:cNvGrpSpPr>
            <p:nvPr/>
          </p:nvGrpSpPr>
          <p:grpSpPr bwMode="black">
            <a:xfrm>
              <a:off x="3384178" y="3849114"/>
              <a:ext cx="134459" cy="89640"/>
              <a:chOff x="-6357938" y="3122613"/>
              <a:chExt cx="1104900" cy="736600"/>
            </a:xfrm>
            <a:solidFill>
              <a:schemeClr val="bg1"/>
            </a:solidFill>
          </p:grpSpPr>
          <p:sp>
            <p:nvSpPr>
              <p:cNvPr id="45" name="Freeform 7">
                <a:extLst>
                  <a:ext uri="{FF2B5EF4-FFF2-40B4-BE49-F238E27FC236}">
                    <a16:creationId xmlns:a16="http://schemas.microsoft.com/office/drawing/2014/main" id="{FEA14512-9314-4AED-8737-8CC774653755}"/>
                  </a:ext>
                </a:extLst>
              </p:cNvPr>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3" name="Freeform 8">
                <a:extLst>
                  <a:ext uri="{FF2B5EF4-FFF2-40B4-BE49-F238E27FC236}">
                    <a16:creationId xmlns:a16="http://schemas.microsoft.com/office/drawing/2014/main" id="{C7DC60C4-5813-4F54-B78E-1B25F4A0DB74}"/>
                  </a:ext>
                </a:extLst>
              </p:cNvPr>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4" name="Freeform 9">
                <a:extLst>
                  <a:ext uri="{FF2B5EF4-FFF2-40B4-BE49-F238E27FC236}">
                    <a16:creationId xmlns:a16="http://schemas.microsoft.com/office/drawing/2014/main" id="{01210210-C5EE-437C-9D96-E7FE5D386D86}"/>
                  </a:ext>
                </a:extLst>
              </p:cNvPr>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5" name="Freeform 10">
                <a:extLst>
                  <a:ext uri="{FF2B5EF4-FFF2-40B4-BE49-F238E27FC236}">
                    <a16:creationId xmlns:a16="http://schemas.microsoft.com/office/drawing/2014/main" id="{3AF96B69-B1F0-45AD-BB34-9CF6D244D43A}"/>
                  </a:ext>
                </a:extLst>
              </p:cNvPr>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44" name="TextBox 43">
              <a:extLst>
                <a:ext uri="{FF2B5EF4-FFF2-40B4-BE49-F238E27FC236}">
                  <a16:creationId xmlns:a16="http://schemas.microsoft.com/office/drawing/2014/main" id="{68A708D6-DDAD-4DDA-8E5E-2B6F457A2DA0}"/>
                </a:ext>
              </a:extLst>
            </p:cNvPr>
            <p:cNvSpPr txBox="1"/>
            <p:nvPr/>
          </p:nvSpPr>
          <p:spPr bwMode="black">
            <a:xfrm>
              <a:off x="3633397" y="3795324"/>
              <a:ext cx="1237312" cy="169325"/>
            </a:xfrm>
            <a:prstGeom prst="rect">
              <a:avLst/>
            </a:prstGeom>
          </p:spPr>
          <p:txBody>
            <a:bodyPr vert="horz" wrap="none" lIns="0" tIns="0" rIns="0" bIns="0" rtlCol="0">
              <a:spAutoFit/>
            </a:bodyPr>
            <a:lstStyle/>
            <a:p>
              <a:pPr marL="6351"/>
              <a:r>
                <a:rPr lang="en-GB" sz="1467" dirty="0">
                  <a:solidFill>
                    <a:schemeClr val="bg1"/>
                  </a:solidFill>
                </a:rPr>
                <a:t>linn.holst@ipsos.com</a:t>
              </a:r>
            </a:p>
          </p:txBody>
        </p:sp>
      </p:grpSp>
      <p:grpSp>
        <p:nvGrpSpPr>
          <p:cNvPr id="57" name="Group 56">
            <a:extLst>
              <a:ext uri="{FF2B5EF4-FFF2-40B4-BE49-F238E27FC236}">
                <a16:creationId xmlns:a16="http://schemas.microsoft.com/office/drawing/2014/main" id="{9318BC54-644E-48D2-87D3-A424EC274CC5}"/>
              </a:ext>
            </a:extLst>
          </p:cNvPr>
          <p:cNvGrpSpPr/>
          <p:nvPr/>
        </p:nvGrpSpPr>
        <p:grpSpPr bwMode="black">
          <a:xfrm>
            <a:off x="8560189" y="5361214"/>
            <a:ext cx="1500315" cy="225767"/>
            <a:chOff x="3389412" y="4016970"/>
            <a:chExt cx="1125240" cy="169325"/>
          </a:xfrm>
        </p:grpSpPr>
        <p:grpSp>
          <p:nvGrpSpPr>
            <p:cNvPr id="71" name="Group 70">
              <a:extLst>
                <a:ext uri="{FF2B5EF4-FFF2-40B4-BE49-F238E27FC236}">
                  <a16:creationId xmlns:a16="http://schemas.microsoft.com/office/drawing/2014/main" id="{31461BAC-B8A9-4945-AB67-225C331A14B9}"/>
                </a:ext>
              </a:extLst>
            </p:cNvPr>
            <p:cNvGrpSpPr>
              <a:grpSpLocks noChangeAspect="1"/>
            </p:cNvGrpSpPr>
            <p:nvPr/>
          </p:nvGrpSpPr>
          <p:grpSpPr bwMode="black">
            <a:xfrm flipH="1">
              <a:off x="3389412" y="4027264"/>
              <a:ext cx="126792" cy="148688"/>
              <a:chOff x="8553450" y="4149725"/>
              <a:chExt cx="790575" cy="927100"/>
            </a:xfrm>
            <a:solidFill>
              <a:schemeClr val="bg1"/>
            </a:solidFill>
          </p:grpSpPr>
          <p:sp>
            <p:nvSpPr>
              <p:cNvPr id="73" name="Freeform 58">
                <a:extLst>
                  <a:ext uri="{FF2B5EF4-FFF2-40B4-BE49-F238E27FC236}">
                    <a16:creationId xmlns:a16="http://schemas.microsoft.com/office/drawing/2014/main" id="{AD0E7B50-4BA7-4507-B7BB-37645F717BA1}"/>
                  </a:ext>
                </a:extLst>
              </p:cNvPr>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74" name="Freeform 59">
                <a:extLst>
                  <a:ext uri="{FF2B5EF4-FFF2-40B4-BE49-F238E27FC236}">
                    <a16:creationId xmlns:a16="http://schemas.microsoft.com/office/drawing/2014/main" id="{2D410FB3-384C-41C1-8329-7DF4141F2129}"/>
                  </a:ext>
                </a:extLst>
              </p:cNvPr>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75" name="Freeform 60">
                <a:extLst>
                  <a:ext uri="{FF2B5EF4-FFF2-40B4-BE49-F238E27FC236}">
                    <a16:creationId xmlns:a16="http://schemas.microsoft.com/office/drawing/2014/main" id="{B4AB57CB-A1E4-474D-85C7-749FA6BAA103}"/>
                  </a:ext>
                </a:extLst>
              </p:cNvPr>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76" name="Freeform 61">
                <a:extLst>
                  <a:ext uri="{FF2B5EF4-FFF2-40B4-BE49-F238E27FC236}">
                    <a16:creationId xmlns:a16="http://schemas.microsoft.com/office/drawing/2014/main" id="{60A064DD-2957-4C37-8D4F-4AB49D597C40}"/>
                  </a:ext>
                </a:extLst>
              </p:cNvPr>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72" name="TextBox 71">
              <a:extLst>
                <a:ext uri="{FF2B5EF4-FFF2-40B4-BE49-F238E27FC236}">
                  <a16:creationId xmlns:a16="http://schemas.microsoft.com/office/drawing/2014/main" id="{5AF02755-9E13-4B34-915D-077BF354816D}"/>
                </a:ext>
              </a:extLst>
            </p:cNvPr>
            <p:cNvSpPr txBox="1"/>
            <p:nvPr/>
          </p:nvSpPr>
          <p:spPr bwMode="black">
            <a:xfrm>
              <a:off x="3633397" y="4016970"/>
              <a:ext cx="881255" cy="169325"/>
            </a:xfrm>
            <a:prstGeom prst="rect">
              <a:avLst/>
            </a:prstGeom>
          </p:spPr>
          <p:txBody>
            <a:bodyPr vert="horz" wrap="none" lIns="0" tIns="0" rIns="0" bIns="0" rtlCol="0">
              <a:spAutoFit/>
            </a:bodyPr>
            <a:lstStyle/>
            <a:p>
              <a:pPr marL="6351"/>
              <a:r>
                <a:rPr lang="en-GB" sz="1467" dirty="0">
                  <a:solidFill>
                    <a:schemeClr val="bg1"/>
                  </a:solidFill>
                </a:rPr>
                <a:t>+47 975 94 285</a:t>
              </a:r>
            </a:p>
          </p:txBody>
        </p:sp>
      </p:grpSp>
    </p:spTree>
    <p:extLst>
      <p:ext uri="{BB962C8B-B14F-4D97-AF65-F5344CB8AC3E}">
        <p14:creationId xmlns:p14="http://schemas.microsoft.com/office/powerpoint/2010/main" val="4229836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ltGray">
          <a:xfrm>
            <a:off x="0" y="0"/>
            <a:ext cx="535013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Rectangle 1"/>
          <p:cNvSpPr/>
          <p:nvPr/>
        </p:nvSpPr>
        <p:spPr bwMode="ltGray">
          <a:xfrm>
            <a:off x="380434" y="1062286"/>
            <a:ext cx="4811924" cy="5725925"/>
          </a:xfrm>
          <a:prstGeom prst="rect">
            <a:avLst/>
          </a:prstGeom>
          <a:ln>
            <a:noFill/>
          </a:ln>
        </p:spPr>
        <p:txBody>
          <a:bodyPr wrap="square" lIns="82929" tIns="41465" rIns="82929" bIns="41465">
            <a:spAutoFit/>
          </a:bodyPr>
          <a:lstStyle/>
          <a:p>
            <a:pPr algn="just" hangingPunct="0">
              <a:lnSpc>
                <a:spcPts val="2133"/>
              </a:lnSpc>
            </a:pPr>
            <a:r>
              <a:rPr lang="en-GB" sz="1867" b="1" dirty="0">
                <a:solidFill>
                  <a:schemeClr val="bg1"/>
                </a:solidFill>
              </a:rPr>
              <a:t>ABOUT IPSOS</a:t>
            </a:r>
          </a:p>
          <a:p>
            <a:pPr algn="just" hangingPunct="0">
              <a:lnSpc>
                <a:spcPts val="2133"/>
              </a:lnSpc>
            </a:pPr>
            <a:endParaRPr lang="en-US" sz="1867" dirty="0">
              <a:solidFill>
                <a:schemeClr val="bg1"/>
              </a:solidFill>
            </a:endParaRPr>
          </a:p>
          <a:p>
            <a:pPr>
              <a:lnSpc>
                <a:spcPts val="2133"/>
              </a:lnSpc>
            </a:pPr>
            <a:r>
              <a:rPr lang="en-US" sz="1600" dirty="0">
                <a:solidFill>
                  <a:schemeClr val="bg1"/>
                </a:solidFill>
              </a:rPr>
              <a:t>Ipsos ranks third in the global research industry. With a strong presence </a:t>
            </a:r>
            <a:r>
              <a:rPr lang="en-US" sz="1600">
                <a:solidFill>
                  <a:schemeClr val="bg1"/>
                </a:solidFill>
              </a:rPr>
              <a:t>in 88 </a:t>
            </a:r>
            <a:r>
              <a:rPr lang="en-US" sz="1600" dirty="0">
                <a:solidFill>
                  <a:schemeClr val="bg1"/>
                </a:solidFill>
              </a:rPr>
              <a:t>countries, Ipsos employs more than 16,000 people and has the ability to conduct research programs in more than 100 countries. Founded in France in 1975, Ipsos is controlled and managed by research professionals. They have built a solid Group around a multi-specialist positioning – Media and advertising research; Marketing research; Client and employee relationship management; Opinion &amp; social research; Mobile, Online, Offline data collection and delivery. </a:t>
            </a:r>
          </a:p>
          <a:p>
            <a:pPr>
              <a:lnSpc>
                <a:spcPts val="2133"/>
              </a:lnSpc>
            </a:pPr>
            <a:endParaRPr lang="en-US" sz="1600" dirty="0">
              <a:solidFill>
                <a:schemeClr val="bg1"/>
              </a:solidFill>
            </a:endParaRPr>
          </a:p>
          <a:p>
            <a:pPr>
              <a:lnSpc>
                <a:spcPts val="2133"/>
              </a:lnSpc>
            </a:pPr>
            <a:r>
              <a:rPr lang="en-US" sz="1600" dirty="0">
                <a:solidFill>
                  <a:schemeClr val="bg1"/>
                </a:solidFill>
              </a:rPr>
              <a:t>Ipsos is listed on Eurolist - NYSE-Euronext.  The company is part of the SBF 120 and the Mid-60 index and is eligible for the Deferred Settlement Service (SRD).</a:t>
            </a:r>
          </a:p>
          <a:p>
            <a:pPr>
              <a:lnSpc>
                <a:spcPts val="2133"/>
              </a:lnSpc>
            </a:pPr>
            <a:r>
              <a:rPr lang="en-US" sz="1600" dirty="0">
                <a:solidFill>
                  <a:schemeClr val="bg1"/>
                </a:solidFill>
              </a:rPr>
              <a:t> </a:t>
            </a:r>
          </a:p>
          <a:p>
            <a:pPr>
              <a:lnSpc>
                <a:spcPts val="2133"/>
              </a:lnSpc>
            </a:pPr>
            <a:r>
              <a:rPr lang="en-US" sz="1600" dirty="0">
                <a:solidFill>
                  <a:schemeClr val="bg1"/>
                </a:solidFill>
              </a:rPr>
              <a:t>ISIN code FR0000073298, Reuters ISOS.PA, Bloomberg IPS:FP</a:t>
            </a:r>
          </a:p>
          <a:p>
            <a:pPr>
              <a:lnSpc>
                <a:spcPts val="2133"/>
              </a:lnSpc>
            </a:pPr>
            <a:r>
              <a:rPr lang="en-US" sz="1600" dirty="0">
                <a:solidFill>
                  <a:schemeClr val="bg1"/>
                </a:solidFill>
              </a:rPr>
              <a:t>www.ipsos.com</a:t>
            </a:r>
          </a:p>
        </p:txBody>
      </p:sp>
      <p:sp>
        <p:nvSpPr>
          <p:cNvPr id="3" name="Rectangle 2"/>
          <p:cNvSpPr/>
          <p:nvPr/>
        </p:nvSpPr>
        <p:spPr>
          <a:xfrm>
            <a:off x="5846735" y="1062286"/>
            <a:ext cx="6093840" cy="5031248"/>
          </a:xfrm>
          <a:prstGeom prst="rect">
            <a:avLst/>
          </a:prstGeom>
          <a:ln>
            <a:noFill/>
          </a:ln>
        </p:spPr>
        <p:txBody>
          <a:bodyPr lIns="82929" tIns="41465" rIns="82929" bIns="41465">
            <a:spAutoFit/>
          </a:bodyPr>
          <a:lstStyle/>
          <a:p>
            <a:pPr algn="just" hangingPunct="0">
              <a:lnSpc>
                <a:spcPts val="2133"/>
              </a:lnSpc>
            </a:pPr>
            <a:r>
              <a:rPr lang="en-US" sz="1867" b="1" dirty="0"/>
              <a:t>GAME CHANGERS</a:t>
            </a:r>
          </a:p>
          <a:p>
            <a:r>
              <a:rPr lang="en-US" sz="1600" b="1" dirty="0"/>
              <a:t/>
            </a:r>
            <a:br>
              <a:rPr lang="en-US" sz="1600" b="1" dirty="0"/>
            </a:br>
            <a:r>
              <a:rPr lang="en-US" sz="1600" dirty="0"/>
              <a:t>At Ipsos we are passionately curious about people, markets, brands and society. We deliver information and analysis that makes our complex world easier and faster to navigate and inspires our clients to make smarter decisions. </a:t>
            </a:r>
          </a:p>
          <a:p>
            <a:endParaRPr lang="en-US" sz="1600" dirty="0"/>
          </a:p>
          <a:p>
            <a:r>
              <a:rPr lang="en-US" sz="1600" dirty="0"/>
              <a:t>We believe that our work is important. Security, simplicity, speed and substance applies to everything we do. </a:t>
            </a:r>
          </a:p>
          <a:p>
            <a:endParaRPr lang="en-US" sz="1600" dirty="0"/>
          </a:p>
          <a:p>
            <a:r>
              <a:rPr lang="en-US" sz="1600" dirty="0"/>
              <a:t>Through specialisation, we offer our clients a unique depth of knowledge and expertise. Learning from different experiences gives us perspective and inspires us to boldly call things into question, to be creative.</a:t>
            </a:r>
          </a:p>
          <a:p>
            <a:endParaRPr lang="en-US" sz="1600" dirty="0"/>
          </a:p>
          <a:p>
            <a:r>
              <a:rPr lang="en-US" sz="1600" dirty="0"/>
              <a:t>By nurturing a culture of collaboration and curiosity, we attract the highest calibre of people who have the ability and desire to influence and shape the future.</a:t>
            </a:r>
          </a:p>
          <a:p>
            <a:endParaRPr lang="en-US" sz="1600" dirty="0"/>
          </a:p>
          <a:p>
            <a:r>
              <a:rPr lang="en-US" sz="1600" dirty="0"/>
              <a:t>“GAME CHANGERS” - our tagline - summarises our ambition.</a:t>
            </a:r>
          </a:p>
        </p:txBody>
      </p:sp>
      <p:cxnSp>
        <p:nvCxnSpPr>
          <p:cNvPr id="8" name="Straight Connector 7"/>
          <p:cNvCxnSpPr/>
          <p:nvPr/>
        </p:nvCxnSpPr>
        <p:spPr bwMode="ltGray">
          <a:xfrm>
            <a:off x="458992" y="1506071"/>
            <a:ext cx="4475181"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Lst>
        </p:spPr>
      </p:cxnSp>
      <p:cxnSp>
        <p:nvCxnSpPr>
          <p:cNvPr id="9" name="Straight Connector 8"/>
          <p:cNvCxnSpPr/>
          <p:nvPr/>
        </p:nvCxnSpPr>
        <p:spPr>
          <a:xfrm>
            <a:off x="5966907" y="1506071"/>
            <a:ext cx="5823475"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84067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C9353E2B-3064-48B0-9981-B05B3C0CD68E}"/>
              </a:ext>
            </a:extLst>
          </p:cNvPr>
          <p:cNvPicPr>
            <a:picLocks noChangeAspect="1"/>
          </p:cNvPicPr>
          <p:nvPr/>
        </p:nvPicPr>
        <p:blipFill rotWithShape="1">
          <a:blip r:embed="rId3"/>
          <a:srcRect r="31415" b="10332"/>
          <a:stretch/>
        </p:blipFill>
        <p:spPr>
          <a:xfrm>
            <a:off x="9115692" y="4771"/>
            <a:ext cx="3076308" cy="6853230"/>
          </a:xfrm>
          <a:prstGeom prst="rect">
            <a:avLst/>
          </a:prstGeom>
        </p:spPr>
      </p:pic>
      <p:pic>
        <p:nvPicPr>
          <p:cNvPr id="19" name="Picture 18" descr="A close up of a map&#10;&#10;Description automatically generated">
            <a:extLst>
              <a:ext uri="{FF2B5EF4-FFF2-40B4-BE49-F238E27FC236}">
                <a16:creationId xmlns:a16="http://schemas.microsoft.com/office/drawing/2014/main" id="{823EFCCE-B262-4AFB-9C6D-CA1D9965C55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1960"/>
          <a:stretch/>
        </p:blipFill>
        <p:spPr>
          <a:xfrm>
            <a:off x="4023782" y="5460519"/>
            <a:ext cx="45719" cy="48454"/>
          </a:xfrm>
          <a:prstGeom prst="rect">
            <a:avLst/>
          </a:prstGeom>
          <a:ln w="25400">
            <a:solidFill>
              <a:srgbClr val="4E5DA7"/>
            </a:solidFill>
          </a:ln>
        </p:spPr>
      </p:pic>
      <p:pic>
        <p:nvPicPr>
          <p:cNvPr id="20" name="Picture 19" descr="A close up of a map&#10;&#10;Description automatically generated">
            <a:extLst>
              <a:ext uri="{FF2B5EF4-FFF2-40B4-BE49-F238E27FC236}">
                <a16:creationId xmlns:a16="http://schemas.microsoft.com/office/drawing/2014/main" id="{A4A4E431-A9D1-475D-AD4F-01FA1168313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73349" y="5116669"/>
            <a:ext cx="139378" cy="134354"/>
          </a:xfrm>
          <a:prstGeom prst="rect">
            <a:avLst/>
          </a:prstGeom>
          <a:ln w="25400">
            <a:solidFill>
              <a:srgbClr val="4E5DA7"/>
            </a:solidFill>
          </a:ln>
        </p:spPr>
      </p:pic>
      <p:pic>
        <p:nvPicPr>
          <p:cNvPr id="56" name="Picture 55">
            <a:extLst>
              <a:ext uri="{FF2B5EF4-FFF2-40B4-BE49-F238E27FC236}">
                <a16:creationId xmlns:a16="http://schemas.microsoft.com/office/drawing/2014/main" id="{4C49CB28-8841-4E88-8556-6BD5596CA0FD}"/>
              </a:ext>
            </a:extLst>
          </p:cNvPr>
          <p:cNvPicPr>
            <a:picLocks noChangeAspect="1"/>
          </p:cNvPicPr>
          <p:nvPr/>
        </p:nvPicPr>
        <p:blipFill rotWithShape="1">
          <a:blip r:embed="rId6"/>
          <a:srcRect l="15101" r="-5592" b="1280"/>
          <a:stretch/>
        </p:blipFill>
        <p:spPr>
          <a:xfrm>
            <a:off x="-23433" y="1243"/>
            <a:ext cx="3772733" cy="6858000"/>
          </a:xfrm>
          <a:prstGeom prst="rect">
            <a:avLst/>
          </a:prstGeom>
        </p:spPr>
      </p:pic>
      <p:sp>
        <p:nvSpPr>
          <p:cNvPr id="7" name="Text Placeholder 6"/>
          <p:cNvSpPr>
            <a:spLocks noGrp="1"/>
          </p:cNvSpPr>
          <p:nvPr>
            <p:ph type="body" sz="quarter" idx="13"/>
          </p:nvPr>
        </p:nvSpPr>
        <p:spPr/>
        <p:txBody>
          <a:bodyPr>
            <a:normAutofit/>
          </a:bodyPr>
          <a:lstStyle/>
          <a:p>
            <a:r>
              <a:rPr lang="nb-NO" sz="1600" b="1" dirty="0"/>
              <a:t>Deltagende Institusjoner </a:t>
            </a:r>
          </a:p>
          <a:p>
            <a:endParaRPr lang="nb-NO" sz="1600" b="1" dirty="0"/>
          </a:p>
        </p:txBody>
      </p:sp>
      <p:pic>
        <p:nvPicPr>
          <p:cNvPr id="6" name="Picture 5" descr="A picture containing snow, nature&#10;&#10;Description automatically generated">
            <a:extLst>
              <a:ext uri="{FF2B5EF4-FFF2-40B4-BE49-F238E27FC236}">
                <a16:creationId xmlns:a16="http://schemas.microsoft.com/office/drawing/2014/main" id="{F6065B3D-39C1-4824-8AA5-24931D08FB4E}"/>
              </a:ext>
            </a:extLst>
          </p:cNvPr>
          <p:cNvPicPr>
            <a:picLocks noChangeAspect="1"/>
          </p:cNvPicPr>
          <p:nvPr/>
        </p:nvPicPr>
        <p:blipFill rotWithShape="1">
          <a:blip r:embed="rId7">
            <a:extLst>
              <a:ext uri="{28A0092B-C50C-407E-A947-70E740481C1C}">
                <a14:useLocalDpi xmlns:a14="http://schemas.microsoft.com/office/drawing/2010/main" val="0"/>
              </a:ext>
            </a:extLst>
          </a:blip>
          <a:srcRect t="6127" b="1370"/>
          <a:stretch/>
        </p:blipFill>
        <p:spPr>
          <a:xfrm>
            <a:off x="3485236" y="0"/>
            <a:ext cx="5725518" cy="6858000"/>
          </a:xfrm>
          <a:prstGeom prst="rect">
            <a:avLst/>
          </a:prstGeom>
        </p:spPr>
      </p:pic>
      <p:sp>
        <p:nvSpPr>
          <p:cNvPr id="29" name="TextBox 28">
            <a:extLst>
              <a:ext uri="{FF2B5EF4-FFF2-40B4-BE49-F238E27FC236}">
                <a16:creationId xmlns:a16="http://schemas.microsoft.com/office/drawing/2014/main" id="{170337E5-A73A-4916-A483-7100C341F602}"/>
              </a:ext>
            </a:extLst>
          </p:cNvPr>
          <p:cNvSpPr txBox="1"/>
          <p:nvPr/>
        </p:nvSpPr>
        <p:spPr>
          <a:xfrm>
            <a:off x="7656552" y="1000125"/>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Sámi allaskuvla</a:t>
            </a:r>
          </a:p>
        </p:txBody>
      </p:sp>
      <p:sp>
        <p:nvSpPr>
          <p:cNvPr id="30" name="TextBox 29">
            <a:extLst>
              <a:ext uri="{FF2B5EF4-FFF2-40B4-BE49-F238E27FC236}">
                <a16:creationId xmlns:a16="http://schemas.microsoft.com/office/drawing/2014/main" id="{2B9B67B4-911A-4C3F-A48B-3785E28581CB}"/>
              </a:ext>
            </a:extLst>
          </p:cNvPr>
          <p:cNvSpPr txBox="1"/>
          <p:nvPr/>
        </p:nvSpPr>
        <p:spPr>
          <a:xfrm>
            <a:off x="6760474" y="588105"/>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Tromsø</a:t>
            </a:r>
          </a:p>
        </p:txBody>
      </p:sp>
      <p:sp>
        <p:nvSpPr>
          <p:cNvPr id="31" name="TextBox 30">
            <a:extLst>
              <a:ext uri="{FF2B5EF4-FFF2-40B4-BE49-F238E27FC236}">
                <a16:creationId xmlns:a16="http://schemas.microsoft.com/office/drawing/2014/main" id="{9670F511-C021-4240-A37D-A961E8DAA2A0}"/>
              </a:ext>
            </a:extLst>
          </p:cNvPr>
          <p:cNvSpPr txBox="1"/>
          <p:nvPr/>
        </p:nvSpPr>
        <p:spPr>
          <a:xfrm>
            <a:off x="5817533" y="2007330"/>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Nord universitet</a:t>
            </a:r>
          </a:p>
        </p:txBody>
      </p:sp>
      <p:sp>
        <p:nvSpPr>
          <p:cNvPr id="34" name="TextBox 33">
            <a:extLst>
              <a:ext uri="{FF2B5EF4-FFF2-40B4-BE49-F238E27FC236}">
                <a16:creationId xmlns:a16="http://schemas.microsoft.com/office/drawing/2014/main" id="{AEBDB45E-000E-4BB1-9CC9-70DDA2B036F5}"/>
              </a:ext>
            </a:extLst>
          </p:cNvPr>
          <p:cNvSpPr txBox="1"/>
          <p:nvPr/>
        </p:nvSpPr>
        <p:spPr>
          <a:xfrm>
            <a:off x="4178610" y="4387260"/>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Høgskolen i Molde</a:t>
            </a:r>
          </a:p>
        </p:txBody>
      </p:sp>
      <p:sp>
        <p:nvSpPr>
          <p:cNvPr id="35" name="TextBox 34">
            <a:extLst>
              <a:ext uri="{FF2B5EF4-FFF2-40B4-BE49-F238E27FC236}">
                <a16:creationId xmlns:a16="http://schemas.microsoft.com/office/drawing/2014/main" id="{BFC80185-3D47-4F35-8EEA-F3F046B4C3A6}"/>
              </a:ext>
            </a:extLst>
          </p:cNvPr>
          <p:cNvSpPr txBox="1"/>
          <p:nvPr/>
        </p:nvSpPr>
        <p:spPr>
          <a:xfrm>
            <a:off x="3935750" y="468053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Høgskulen i Volda</a:t>
            </a:r>
          </a:p>
        </p:txBody>
      </p:sp>
      <p:sp>
        <p:nvSpPr>
          <p:cNvPr id="39" name="TextBox 38">
            <a:extLst>
              <a:ext uri="{FF2B5EF4-FFF2-40B4-BE49-F238E27FC236}">
                <a16:creationId xmlns:a16="http://schemas.microsoft.com/office/drawing/2014/main" id="{CF8401C2-881D-4E20-80F6-84B7B32908E0}"/>
              </a:ext>
            </a:extLst>
          </p:cNvPr>
          <p:cNvSpPr txBox="1"/>
          <p:nvPr/>
        </p:nvSpPr>
        <p:spPr>
          <a:xfrm>
            <a:off x="4868070" y="5123156"/>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Høgskolen i Innlandet</a:t>
            </a:r>
          </a:p>
        </p:txBody>
      </p:sp>
      <p:sp>
        <p:nvSpPr>
          <p:cNvPr id="40" name="TextBox 39">
            <a:extLst>
              <a:ext uri="{FF2B5EF4-FFF2-40B4-BE49-F238E27FC236}">
                <a16:creationId xmlns:a16="http://schemas.microsoft.com/office/drawing/2014/main" id="{C096EC52-0304-467E-BB4A-C8DA7EDE8157}"/>
              </a:ext>
            </a:extLst>
          </p:cNvPr>
          <p:cNvSpPr txBox="1"/>
          <p:nvPr/>
        </p:nvSpPr>
        <p:spPr>
          <a:xfrm>
            <a:off x="5037138" y="5542348"/>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REGION OSLO</a:t>
            </a:r>
          </a:p>
        </p:txBody>
      </p:sp>
      <p:sp>
        <p:nvSpPr>
          <p:cNvPr id="42" name="TextBox 41">
            <a:extLst>
              <a:ext uri="{FF2B5EF4-FFF2-40B4-BE49-F238E27FC236}">
                <a16:creationId xmlns:a16="http://schemas.microsoft.com/office/drawing/2014/main" id="{39441526-D878-4E4A-91C7-DE73C83BC6B5}"/>
              </a:ext>
            </a:extLst>
          </p:cNvPr>
          <p:cNvSpPr txBox="1"/>
          <p:nvPr/>
        </p:nvSpPr>
        <p:spPr>
          <a:xfrm>
            <a:off x="4343856" y="6557016"/>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Agder</a:t>
            </a:r>
          </a:p>
        </p:txBody>
      </p:sp>
      <p:sp>
        <p:nvSpPr>
          <p:cNvPr id="51" name="TextBox 50">
            <a:extLst>
              <a:ext uri="{FF2B5EF4-FFF2-40B4-BE49-F238E27FC236}">
                <a16:creationId xmlns:a16="http://schemas.microsoft.com/office/drawing/2014/main" id="{CD72712C-08FA-4C0F-8DA5-E0DE37D37D2C}"/>
              </a:ext>
            </a:extLst>
          </p:cNvPr>
          <p:cNvSpPr txBox="1"/>
          <p:nvPr/>
        </p:nvSpPr>
        <p:spPr>
          <a:xfrm>
            <a:off x="3406811" y="5924722"/>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Sørøst-Norge</a:t>
            </a:r>
          </a:p>
        </p:txBody>
      </p:sp>
      <p:sp>
        <p:nvSpPr>
          <p:cNvPr id="57" name="TextBox 56">
            <a:extLst>
              <a:ext uri="{FF2B5EF4-FFF2-40B4-BE49-F238E27FC236}">
                <a16:creationId xmlns:a16="http://schemas.microsoft.com/office/drawing/2014/main" id="{2DA10AA3-81C9-4FC7-BF55-8A69DF779FB1}"/>
              </a:ext>
            </a:extLst>
          </p:cNvPr>
          <p:cNvSpPr txBox="1"/>
          <p:nvPr/>
        </p:nvSpPr>
        <p:spPr>
          <a:xfrm>
            <a:off x="3830676" y="5426791"/>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REGION BERGEN</a:t>
            </a:r>
          </a:p>
        </p:txBody>
      </p:sp>
      <p:sp>
        <p:nvSpPr>
          <p:cNvPr id="2" name="Rectangle 1">
            <a:extLst>
              <a:ext uri="{FF2B5EF4-FFF2-40B4-BE49-F238E27FC236}">
                <a16:creationId xmlns:a16="http://schemas.microsoft.com/office/drawing/2014/main" id="{0ACEEAD4-A5EB-4589-B526-E3648752655E}"/>
              </a:ext>
            </a:extLst>
          </p:cNvPr>
          <p:cNvSpPr/>
          <p:nvPr/>
        </p:nvSpPr>
        <p:spPr>
          <a:xfrm>
            <a:off x="2800519" y="4571926"/>
            <a:ext cx="284836" cy="409649"/>
          </a:xfrm>
          <a:prstGeom prst="rect">
            <a:avLst/>
          </a:prstGeom>
          <a:solidFill>
            <a:srgbClr val="D4D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Picture 3" descr="A close up of a logo&#10;&#10;Description automatically generated">
            <a:extLst>
              <a:ext uri="{FF2B5EF4-FFF2-40B4-BE49-F238E27FC236}">
                <a16:creationId xmlns:a16="http://schemas.microsoft.com/office/drawing/2014/main" id="{0A97C9C5-5A1B-4C02-B3F9-5F61B93D154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4774483" y="5508863"/>
            <a:ext cx="227763" cy="227763"/>
          </a:xfrm>
          <a:prstGeom prst="rect">
            <a:avLst/>
          </a:prstGeom>
        </p:spPr>
      </p:pic>
      <p:sp>
        <p:nvSpPr>
          <p:cNvPr id="5" name="Rectangle 4">
            <a:extLst>
              <a:ext uri="{FF2B5EF4-FFF2-40B4-BE49-F238E27FC236}">
                <a16:creationId xmlns:a16="http://schemas.microsoft.com/office/drawing/2014/main" id="{19A8D964-7A38-4AB3-8E94-97F2230C0CE7}"/>
              </a:ext>
            </a:extLst>
          </p:cNvPr>
          <p:cNvSpPr/>
          <p:nvPr/>
        </p:nvSpPr>
        <p:spPr>
          <a:xfrm>
            <a:off x="3644900" y="5524499"/>
            <a:ext cx="95250" cy="92075"/>
          </a:xfrm>
          <a:prstGeom prst="rect">
            <a:avLst/>
          </a:prstGeom>
          <a:solidFill>
            <a:srgbClr val="FA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TextBox 26">
            <a:extLst>
              <a:ext uri="{FF2B5EF4-FFF2-40B4-BE49-F238E27FC236}">
                <a16:creationId xmlns:a16="http://schemas.microsoft.com/office/drawing/2014/main" id="{51295E7F-AEAE-48B6-81A9-7D7A5E33EDF7}"/>
              </a:ext>
            </a:extLst>
          </p:cNvPr>
          <p:cNvSpPr txBox="1"/>
          <p:nvPr/>
        </p:nvSpPr>
        <p:spPr>
          <a:xfrm>
            <a:off x="4994012" y="3939043"/>
            <a:ext cx="1606777"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Dronning Mauds Minne høgskole</a:t>
            </a:r>
          </a:p>
        </p:txBody>
      </p:sp>
      <p:sp>
        <p:nvSpPr>
          <p:cNvPr id="28" name="TextBox 27">
            <a:extLst>
              <a:ext uri="{FF2B5EF4-FFF2-40B4-BE49-F238E27FC236}">
                <a16:creationId xmlns:a16="http://schemas.microsoft.com/office/drawing/2014/main" id="{8D8E78D3-7A80-46BA-8FFD-EF2A6DBE4060}"/>
              </a:ext>
            </a:extLst>
          </p:cNvPr>
          <p:cNvSpPr txBox="1"/>
          <p:nvPr/>
        </p:nvSpPr>
        <p:spPr>
          <a:xfrm>
            <a:off x="4998806" y="4124080"/>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NTNU</a:t>
            </a:r>
          </a:p>
        </p:txBody>
      </p:sp>
      <p:sp>
        <p:nvSpPr>
          <p:cNvPr id="32" name="TextBox 31">
            <a:extLst>
              <a:ext uri="{FF2B5EF4-FFF2-40B4-BE49-F238E27FC236}">
                <a16:creationId xmlns:a16="http://schemas.microsoft.com/office/drawing/2014/main" id="{53F5C8A7-420E-498A-8AC9-9D756D38EDB7}"/>
              </a:ext>
            </a:extLst>
          </p:cNvPr>
          <p:cNvSpPr txBox="1"/>
          <p:nvPr/>
        </p:nvSpPr>
        <p:spPr>
          <a:xfrm>
            <a:off x="4972522" y="5788692"/>
            <a:ext cx="2352203"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miljø- og biovitenskapelige universitet</a:t>
            </a:r>
          </a:p>
        </p:txBody>
      </p:sp>
      <p:sp>
        <p:nvSpPr>
          <p:cNvPr id="36" name="TextBox 35">
            <a:extLst>
              <a:ext uri="{FF2B5EF4-FFF2-40B4-BE49-F238E27FC236}">
                <a16:creationId xmlns:a16="http://schemas.microsoft.com/office/drawing/2014/main" id="{A7984C3E-357B-4525-8E45-3F60BB9863DC}"/>
              </a:ext>
            </a:extLst>
          </p:cNvPr>
          <p:cNvSpPr txBox="1"/>
          <p:nvPr/>
        </p:nvSpPr>
        <p:spPr>
          <a:xfrm>
            <a:off x="5002247" y="5993035"/>
            <a:ext cx="2247211"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Høgskolen i Østfold</a:t>
            </a:r>
          </a:p>
        </p:txBody>
      </p:sp>
      <p:sp>
        <p:nvSpPr>
          <p:cNvPr id="37" name="TextBox 36">
            <a:extLst>
              <a:ext uri="{FF2B5EF4-FFF2-40B4-BE49-F238E27FC236}">
                <a16:creationId xmlns:a16="http://schemas.microsoft.com/office/drawing/2014/main" id="{F4449D80-8234-47E7-A260-405BDE55BD94}"/>
              </a:ext>
            </a:extLst>
          </p:cNvPr>
          <p:cNvSpPr txBox="1"/>
          <p:nvPr/>
        </p:nvSpPr>
        <p:spPr>
          <a:xfrm>
            <a:off x="4355144" y="638237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Ansgar teologiske høgskole</a:t>
            </a:r>
          </a:p>
        </p:txBody>
      </p:sp>
      <p:pic>
        <p:nvPicPr>
          <p:cNvPr id="25" name="Picture 24" descr="A close up of a logo&#10;&#10;Description automatically generated">
            <a:extLst>
              <a:ext uri="{FF2B5EF4-FFF2-40B4-BE49-F238E27FC236}">
                <a16:creationId xmlns:a16="http://schemas.microsoft.com/office/drawing/2014/main" id="{EA41856F-18AB-4E01-AACC-C3D8CDFAD1B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3570214" y="5394981"/>
            <a:ext cx="227763" cy="227763"/>
          </a:xfrm>
          <a:prstGeom prst="rect">
            <a:avLst/>
          </a:prstGeom>
        </p:spPr>
      </p:pic>
      <p:pic>
        <p:nvPicPr>
          <p:cNvPr id="33" name="Picture 32">
            <a:extLst>
              <a:ext uri="{FF2B5EF4-FFF2-40B4-BE49-F238E27FC236}">
                <a16:creationId xmlns:a16="http://schemas.microsoft.com/office/drawing/2014/main" id="{8DA52A62-4E1E-4179-A1D9-EC6FB646BB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591" y="837996"/>
            <a:ext cx="3560425" cy="3168719"/>
          </a:xfrm>
          <a:prstGeom prst="rect">
            <a:avLst/>
          </a:prstGeom>
          <a:ln w="0">
            <a:solidFill>
              <a:srgbClr val="4E5DA7"/>
            </a:solidFill>
          </a:ln>
        </p:spPr>
      </p:pic>
      <p:pic>
        <p:nvPicPr>
          <p:cNvPr id="38" name="Picture 37" descr="A close up of a map&#10;&#10;Description automatically generated">
            <a:extLst>
              <a:ext uri="{FF2B5EF4-FFF2-40B4-BE49-F238E27FC236}">
                <a16:creationId xmlns:a16="http://schemas.microsoft.com/office/drawing/2014/main" id="{C9B2FB2C-6CA3-4878-BEF4-9DE9DFF495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81847" y="1955369"/>
            <a:ext cx="4457575" cy="4296888"/>
          </a:xfrm>
          <a:prstGeom prst="rect">
            <a:avLst/>
          </a:prstGeom>
          <a:ln w="47625">
            <a:solidFill>
              <a:srgbClr val="4E5DA7"/>
            </a:solidFill>
          </a:ln>
        </p:spPr>
      </p:pic>
      <p:sp>
        <p:nvSpPr>
          <p:cNvPr id="41" name="TextBox 40">
            <a:extLst>
              <a:ext uri="{FF2B5EF4-FFF2-40B4-BE49-F238E27FC236}">
                <a16:creationId xmlns:a16="http://schemas.microsoft.com/office/drawing/2014/main" id="{AB467171-4EA4-4CA4-816F-18CF78314D49}"/>
              </a:ext>
            </a:extLst>
          </p:cNvPr>
          <p:cNvSpPr txBox="1"/>
          <p:nvPr/>
        </p:nvSpPr>
        <p:spPr>
          <a:xfrm>
            <a:off x="1967680" y="2785558"/>
            <a:ext cx="846049" cy="369332"/>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Bergen</a:t>
            </a:r>
          </a:p>
        </p:txBody>
      </p:sp>
      <p:sp>
        <p:nvSpPr>
          <p:cNvPr id="43" name="TextBox 42">
            <a:extLst>
              <a:ext uri="{FF2B5EF4-FFF2-40B4-BE49-F238E27FC236}">
                <a16:creationId xmlns:a16="http://schemas.microsoft.com/office/drawing/2014/main" id="{98A3560F-D55D-4622-B934-EB297774A91E}"/>
              </a:ext>
            </a:extLst>
          </p:cNvPr>
          <p:cNvSpPr txBox="1"/>
          <p:nvPr/>
        </p:nvSpPr>
        <p:spPr>
          <a:xfrm>
            <a:off x="1642259" y="1022662"/>
            <a:ext cx="846049" cy="369332"/>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Handelshøyskole</a:t>
            </a:r>
          </a:p>
        </p:txBody>
      </p:sp>
      <p:sp>
        <p:nvSpPr>
          <p:cNvPr id="44" name="TextBox 43">
            <a:extLst>
              <a:ext uri="{FF2B5EF4-FFF2-40B4-BE49-F238E27FC236}">
                <a16:creationId xmlns:a16="http://schemas.microsoft.com/office/drawing/2014/main" id="{523FF6B9-E0E7-4CF2-B241-C28A9AFEF9F2}"/>
              </a:ext>
            </a:extLst>
          </p:cNvPr>
          <p:cNvSpPr txBox="1"/>
          <p:nvPr/>
        </p:nvSpPr>
        <p:spPr>
          <a:xfrm>
            <a:off x="2896166" y="3637383"/>
            <a:ext cx="846049" cy="369332"/>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Høgskulen på Vestlandet</a:t>
            </a:r>
          </a:p>
        </p:txBody>
      </p:sp>
      <p:sp>
        <p:nvSpPr>
          <p:cNvPr id="45" name="TextBox 44">
            <a:extLst>
              <a:ext uri="{FF2B5EF4-FFF2-40B4-BE49-F238E27FC236}">
                <a16:creationId xmlns:a16="http://schemas.microsoft.com/office/drawing/2014/main" id="{F635BD76-B77D-446F-BA1A-0A050813F2FD}"/>
              </a:ext>
            </a:extLst>
          </p:cNvPr>
          <p:cNvSpPr txBox="1"/>
          <p:nvPr/>
        </p:nvSpPr>
        <p:spPr>
          <a:xfrm>
            <a:off x="2267803" y="1749067"/>
            <a:ext cx="846049"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NLA Høgskolen</a:t>
            </a:r>
          </a:p>
        </p:txBody>
      </p:sp>
      <p:sp>
        <p:nvSpPr>
          <p:cNvPr id="46" name="TextBox 45">
            <a:extLst>
              <a:ext uri="{FF2B5EF4-FFF2-40B4-BE49-F238E27FC236}">
                <a16:creationId xmlns:a16="http://schemas.microsoft.com/office/drawing/2014/main" id="{D07FF1F6-A885-4EA9-86E2-0E531492FB47}"/>
              </a:ext>
            </a:extLst>
          </p:cNvPr>
          <p:cNvSpPr txBox="1"/>
          <p:nvPr/>
        </p:nvSpPr>
        <p:spPr>
          <a:xfrm>
            <a:off x="9008510" y="219265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Idrettshøgskole</a:t>
            </a:r>
          </a:p>
        </p:txBody>
      </p:sp>
      <p:sp>
        <p:nvSpPr>
          <p:cNvPr id="47" name="TextBox 46">
            <a:extLst>
              <a:ext uri="{FF2B5EF4-FFF2-40B4-BE49-F238E27FC236}">
                <a16:creationId xmlns:a16="http://schemas.microsoft.com/office/drawing/2014/main" id="{A6ED10EA-DBC2-4852-AA2C-DD44947ED440}"/>
              </a:ext>
            </a:extLst>
          </p:cNvPr>
          <p:cNvSpPr txBox="1"/>
          <p:nvPr/>
        </p:nvSpPr>
        <p:spPr>
          <a:xfrm>
            <a:off x="7522576" y="424391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musikkhøgskole</a:t>
            </a:r>
          </a:p>
        </p:txBody>
      </p:sp>
      <p:sp>
        <p:nvSpPr>
          <p:cNvPr id="48" name="TextBox 47">
            <a:extLst>
              <a:ext uri="{FF2B5EF4-FFF2-40B4-BE49-F238E27FC236}">
                <a16:creationId xmlns:a16="http://schemas.microsoft.com/office/drawing/2014/main" id="{6248FD0F-C02D-40E3-8103-70085ACD9D2B}"/>
              </a:ext>
            </a:extLst>
          </p:cNvPr>
          <p:cNvSpPr txBox="1"/>
          <p:nvPr/>
        </p:nvSpPr>
        <p:spPr>
          <a:xfrm>
            <a:off x="10061225" y="3361457"/>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Handelshøyskolen BI</a:t>
            </a:r>
          </a:p>
        </p:txBody>
      </p:sp>
      <p:sp>
        <p:nvSpPr>
          <p:cNvPr id="49" name="TextBox 48">
            <a:extLst>
              <a:ext uri="{FF2B5EF4-FFF2-40B4-BE49-F238E27FC236}">
                <a16:creationId xmlns:a16="http://schemas.microsoft.com/office/drawing/2014/main" id="{0ACD4699-92F3-4D89-9F11-DFBD40B7F5FD}"/>
              </a:ext>
            </a:extLst>
          </p:cNvPr>
          <p:cNvSpPr txBox="1"/>
          <p:nvPr/>
        </p:nvSpPr>
        <p:spPr>
          <a:xfrm>
            <a:off x="10182010" y="4330374"/>
            <a:ext cx="1628930"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Fjellhaug Internasjonale Høgskole</a:t>
            </a:r>
          </a:p>
        </p:txBody>
      </p:sp>
      <p:sp>
        <p:nvSpPr>
          <p:cNvPr id="50" name="TextBox 49">
            <a:extLst>
              <a:ext uri="{FF2B5EF4-FFF2-40B4-BE49-F238E27FC236}">
                <a16:creationId xmlns:a16="http://schemas.microsoft.com/office/drawing/2014/main" id="{2F8CE739-80CD-45F4-9340-9DB43D9DED3A}"/>
              </a:ext>
            </a:extLst>
          </p:cNvPr>
          <p:cNvSpPr txBox="1"/>
          <p:nvPr/>
        </p:nvSpPr>
        <p:spPr>
          <a:xfrm>
            <a:off x="9657482" y="4822304"/>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Kunsthøgskolen i Oslo</a:t>
            </a:r>
          </a:p>
        </p:txBody>
      </p:sp>
      <p:sp>
        <p:nvSpPr>
          <p:cNvPr id="52" name="TextBox 51">
            <a:extLst>
              <a:ext uri="{FF2B5EF4-FFF2-40B4-BE49-F238E27FC236}">
                <a16:creationId xmlns:a16="http://schemas.microsoft.com/office/drawing/2014/main" id="{260CB96D-B15D-4F1D-BE30-741B14CF4DF0}"/>
              </a:ext>
            </a:extLst>
          </p:cNvPr>
          <p:cNvSpPr txBox="1"/>
          <p:nvPr/>
        </p:nvSpPr>
        <p:spPr>
          <a:xfrm>
            <a:off x="7844561" y="4811650"/>
            <a:ext cx="1621486"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Arkitektur- og designhøgskolen</a:t>
            </a:r>
          </a:p>
        </p:txBody>
      </p:sp>
      <p:sp>
        <p:nvSpPr>
          <p:cNvPr id="53" name="TextBox 52">
            <a:extLst>
              <a:ext uri="{FF2B5EF4-FFF2-40B4-BE49-F238E27FC236}">
                <a16:creationId xmlns:a16="http://schemas.microsoft.com/office/drawing/2014/main" id="{3B060FD7-26E2-4A1B-97C4-E70896CB7103}"/>
              </a:ext>
            </a:extLst>
          </p:cNvPr>
          <p:cNvSpPr txBox="1"/>
          <p:nvPr/>
        </p:nvSpPr>
        <p:spPr>
          <a:xfrm>
            <a:off x="8750085" y="3916372"/>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Oslo</a:t>
            </a:r>
          </a:p>
        </p:txBody>
      </p:sp>
      <p:sp>
        <p:nvSpPr>
          <p:cNvPr id="54" name="TextBox 53">
            <a:extLst>
              <a:ext uri="{FF2B5EF4-FFF2-40B4-BE49-F238E27FC236}">
                <a16:creationId xmlns:a16="http://schemas.microsoft.com/office/drawing/2014/main" id="{49EBD6EE-2F56-4590-885D-D8699E514C74}"/>
              </a:ext>
            </a:extLst>
          </p:cNvPr>
          <p:cNvSpPr txBox="1"/>
          <p:nvPr/>
        </p:nvSpPr>
        <p:spPr>
          <a:xfrm>
            <a:off x="8523860" y="4386788"/>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Politihøgskolen</a:t>
            </a:r>
          </a:p>
        </p:txBody>
      </p:sp>
      <p:sp>
        <p:nvSpPr>
          <p:cNvPr id="58" name="TextBox 57">
            <a:extLst>
              <a:ext uri="{FF2B5EF4-FFF2-40B4-BE49-F238E27FC236}">
                <a16:creationId xmlns:a16="http://schemas.microsoft.com/office/drawing/2014/main" id="{19DFDF49-1AC2-4A04-ACE9-BEFE3F24851D}"/>
              </a:ext>
            </a:extLst>
          </p:cNvPr>
          <p:cNvSpPr txBox="1"/>
          <p:nvPr/>
        </p:nvSpPr>
        <p:spPr>
          <a:xfrm>
            <a:off x="8992537" y="5059994"/>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OsloMet – Storbyuniversitetet</a:t>
            </a:r>
          </a:p>
        </p:txBody>
      </p:sp>
      <p:cxnSp>
        <p:nvCxnSpPr>
          <p:cNvPr id="8" name="Straight Connector 7">
            <a:extLst>
              <a:ext uri="{FF2B5EF4-FFF2-40B4-BE49-F238E27FC236}">
                <a16:creationId xmlns:a16="http://schemas.microsoft.com/office/drawing/2014/main" id="{3F40A3FC-D3BD-4EF0-AF3B-86DBF559C939}"/>
              </a:ext>
            </a:extLst>
          </p:cNvPr>
          <p:cNvCxnSpPr>
            <a:cxnSpLocks/>
          </p:cNvCxnSpPr>
          <p:nvPr/>
        </p:nvCxnSpPr>
        <p:spPr>
          <a:xfrm>
            <a:off x="2080727" y="4006715"/>
            <a:ext cx="1496321" cy="1388266"/>
          </a:xfrm>
          <a:prstGeom prst="line">
            <a:avLst/>
          </a:prstGeom>
          <a:ln>
            <a:solidFill>
              <a:srgbClr val="4E5DA7"/>
            </a:solidFill>
            <a:headEnd/>
            <a:tailEnd/>
          </a:ln>
          <a:extLst>
            <a:ext uri="{909E8E84-426E-40DD-AFC4-6F175D3DCCD1}">
              <a14:hiddenFill xmlns:a14="http://schemas.microsoft.com/office/drawing/2010/main">
                <a:noFill/>
              </a14:hiddenFill>
            </a:ext>
          </a:extLst>
        </p:spPr>
        <p:style>
          <a:lnRef idx="2">
            <a:schemeClr val="accent5"/>
          </a:lnRef>
          <a:fillRef idx="0">
            <a:schemeClr val="accent5"/>
          </a:fillRef>
          <a:effectRef idx="1">
            <a:schemeClr val="accent5"/>
          </a:effectRef>
          <a:fontRef idx="minor">
            <a:schemeClr val="tx1"/>
          </a:fontRef>
        </p:style>
      </p:cxnSp>
      <p:cxnSp>
        <p:nvCxnSpPr>
          <p:cNvPr id="59" name="Straight Connector 58">
            <a:extLst>
              <a:ext uri="{FF2B5EF4-FFF2-40B4-BE49-F238E27FC236}">
                <a16:creationId xmlns:a16="http://schemas.microsoft.com/office/drawing/2014/main" id="{557930D9-B64B-4239-8F6D-8E4B351023EA}"/>
              </a:ext>
            </a:extLst>
          </p:cNvPr>
          <p:cNvCxnSpPr>
            <a:cxnSpLocks/>
          </p:cNvCxnSpPr>
          <p:nvPr/>
        </p:nvCxnSpPr>
        <p:spPr>
          <a:xfrm flipV="1">
            <a:off x="5787069" y="5451627"/>
            <a:ext cx="1549581" cy="162422"/>
          </a:xfrm>
          <a:prstGeom prst="line">
            <a:avLst/>
          </a:prstGeom>
          <a:ln>
            <a:solidFill>
              <a:srgbClr val="4E5DA7"/>
            </a:solidFill>
            <a:headEnd/>
            <a:tailEnd/>
          </a:ln>
          <a:extLst>
            <a:ext uri="{909E8E84-426E-40DD-AFC4-6F175D3DCCD1}">
              <a14:hiddenFill xmlns:a14="http://schemas.microsoft.com/office/drawing/2010/main">
                <a:noFill/>
              </a14:hiddenFill>
            </a:ext>
          </a:extLst>
        </p:spPr>
        <p:style>
          <a:lnRef idx="2">
            <a:schemeClr val="accent5"/>
          </a:lnRef>
          <a:fillRef idx="0">
            <a:schemeClr val="accent5"/>
          </a:fillRef>
          <a:effectRef idx="1">
            <a:schemeClr val="accent5"/>
          </a:effectRef>
          <a:fontRef idx="minor">
            <a:schemeClr val="tx1"/>
          </a:fontRef>
        </p:style>
      </p:cxnSp>
      <p:sp>
        <p:nvSpPr>
          <p:cNvPr id="3" name="Oval 2">
            <a:extLst>
              <a:ext uri="{FF2B5EF4-FFF2-40B4-BE49-F238E27FC236}">
                <a16:creationId xmlns:a16="http://schemas.microsoft.com/office/drawing/2014/main" id="{0FB0843A-BBC4-4D44-B4BD-76A8D0A00A4C}"/>
              </a:ext>
            </a:extLst>
          </p:cNvPr>
          <p:cNvSpPr/>
          <p:nvPr/>
        </p:nvSpPr>
        <p:spPr>
          <a:xfrm>
            <a:off x="4929589" y="4101041"/>
            <a:ext cx="438086" cy="222285"/>
          </a:xfrm>
          <a:prstGeom prst="ellipse">
            <a:avLst/>
          </a:prstGeom>
          <a:solidFill>
            <a:schemeClr val="accent2">
              <a:alpha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21446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12001" y="331098"/>
            <a:ext cx="8947356" cy="639286"/>
          </a:xfrm>
        </p:spPr>
        <p:txBody>
          <a:bodyPr>
            <a:normAutofit/>
          </a:bodyPr>
          <a:lstStyle/>
          <a:p>
            <a:r>
              <a:rPr lang="nb-NO" sz="1600" b="1" dirty="0">
                <a:solidFill>
                  <a:schemeClr val="tx1">
                    <a:lumMod val="50000"/>
                    <a:lumOff val="50000"/>
                  </a:schemeClr>
                </a:solidFill>
              </a:rPr>
              <a:t>Prosjektinformasjon</a:t>
            </a:r>
            <a:r>
              <a:rPr lang="nb-NO" sz="1600" b="1" dirty="0"/>
              <a:t> </a:t>
            </a:r>
          </a:p>
          <a:p>
            <a:endParaRPr lang="nb-NO" sz="1600" b="1" dirty="0"/>
          </a:p>
        </p:txBody>
      </p:sp>
      <p:sp>
        <p:nvSpPr>
          <p:cNvPr id="23" name="Text Placeholder 22"/>
          <p:cNvSpPr>
            <a:spLocks noGrp="1"/>
          </p:cNvSpPr>
          <p:nvPr>
            <p:ph type="body" sz="quarter" idx="26"/>
          </p:nvPr>
        </p:nvSpPr>
        <p:spPr>
          <a:xfrm>
            <a:off x="826351" y="1839373"/>
            <a:ext cx="3090556" cy="2706348"/>
          </a:xfrm>
        </p:spPr>
        <p:txBody>
          <a:bodyPr>
            <a:noAutofit/>
          </a:bodyPr>
          <a:lstStyle/>
          <a:p>
            <a:pPr marL="0" indent="0">
              <a:buNone/>
            </a:pPr>
            <a:r>
              <a:rPr lang="nb-NO" sz="1100" cap="none" dirty="0"/>
              <a:t>Ipsos har på vegne av Universitetet i Agder gjennomført en spørreundersøkelse som kartlegger mobbing og trakassering i universitets- og høyskolesektoren. </a:t>
            </a:r>
          </a:p>
          <a:p>
            <a:pPr marL="0" indent="0">
              <a:buNone/>
            </a:pPr>
            <a:r>
              <a:rPr lang="nb-NO" sz="1100" cap="none" dirty="0"/>
              <a:t>Formålet med undersøkelsen er å kartlegge omfang og frekvens av mobbing og trakassering på arbeidsplassen, samt tilfeller av seksuell trakassering og seksuelle overgrep. </a:t>
            </a:r>
          </a:p>
          <a:p>
            <a:pPr marL="0" indent="0">
              <a:buNone/>
            </a:pPr>
            <a:r>
              <a:rPr lang="nb-NO" sz="1100" cap="none" dirty="0"/>
              <a:t>Undersøkelsen ble sendt ut til 42778 ansatte ved 26 deltagende uh-institusjoner. Totalt ble undersøkelsen besvart av 17984 respondenter, noe som gir en responsrate på 42 %. undersøkelsen ble gjennomført mellom 20. mai og 11. juni 2019. </a:t>
            </a:r>
          </a:p>
          <a:p>
            <a:pPr marL="0" indent="0">
              <a:buNone/>
            </a:pPr>
            <a:r>
              <a:rPr lang="nb-NO" sz="1100" cap="none" dirty="0"/>
              <a:t>Undersøkelsen er en populasjonsundersøkelse hvor alle ansatte er invitert til å delta. Det er derfor ikke trukket et utvalg på forhånd, og vi har ikke spesifiserte kvoter på bakgrunnsvariabler hos de ansatte. </a:t>
            </a:r>
          </a:p>
          <a:p>
            <a:pPr marL="0" indent="0">
              <a:buNone/>
            </a:pPr>
            <a:r>
              <a:rPr lang="nb-NO" sz="1100" cap="none" dirty="0"/>
              <a:t>Av denne grunn så gjøres det ingen generaliseringer til den øvrige populasjonen som ikke har svart. </a:t>
            </a: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553328" y="1614638"/>
            <a:ext cx="11080779" cy="26645"/>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979026" y="1315200"/>
            <a:ext cx="284833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Bakgrunn, formål og metode</a:t>
            </a:r>
          </a:p>
        </p:txBody>
      </p:sp>
      <p:sp>
        <p:nvSpPr>
          <p:cNvPr id="21" name="Text Placeholder 22">
            <a:extLst>
              <a:ext uri="{FF2B5EF4-FFF2-40B4-BE49-F238E27FC236}">
                <a16:creationId xmlns:a16="http://schemas.microsoft.com/office/drawing/2014/main" id="{6B5F195A-A339-4B17-BF14-34B69D4753EB}"/>
              </a:ext>
            </a:extLst>
          </p:cNvPr>
          <p:cNvSpPr txBox="1">
            <a:spLocks/>
          </p:cNvSpPr>
          <p:nvPr/>
        </p:nvSpPr>
        <p:spPr>
          <a:xfrm>
            <a:off x="8598461" y="1839373"/>
            <a:ext cx="2767189"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Spørreskjemaet er utarbeidet av Ipsos i samarbeid med oppdragsgiver, og finnes som vedlegg til denne rapporten. </a:t>
            </a:r>
          </a:p>
          <a:p>
            <a:pPr marL="0" indent="0">
              <a:buNone/>
            </a:pPr>
            <a:r>
              <a:rPr lang="nb-NO" sz="1100" dirty="0"/>
              <a:t>Undersøkelsen stiller spørsmål om fire tema: </a:t>
            </a:r>
          </a:p>
          <a:p>
            <a:pPr>
              <a:buAutoNum type="arabicPeriod"/>
            </a:pPr>
            <a:r>
              <a:rPr lang="en-GB" sz="1100" dirty="0"/>
              <a:t>Mobbing og trakassering</a:t>
            </a:r>
            <a:endParaRPr lang="nb-NO" sz="1100" dirty="0"/>
          </a:p>
          <a:p>
            <a:pPr>
              <a:buAutoNum type="arabicPeriod"/>
            </a:pPr>
            <a:r>
              <a:rPr lang="en-GB" sz="1100" dirty="0"/>
              <a:t>Seksuell trakassering</a:t>
            </a:r>
          </a:p>
          <a:p>
            <a:pPr>
              <a:buAutoNum type="arabicPeriod"/>
            </a:pPr>
            <a:r>
              <a:rPr lang="en-GB" sz="1100" dirty="0"/>
              <a:t>Seksuelle overgrep</a:t>
            </a:r>
            <a:endParaRPr lang="nb-NO" sz="1100" dirty="0"/>
          </a:p>
          <a:p>
            <a:pPr>
              <a:buAutoNum type="arabicPeriod"/>
            </a:pPr>
            <a:r>
              <a:rPr lang="en-GB" sz="1100" dirty="0"/>
              <a:t>Kjennskap til og erfaring med varslingssystem</a:t>
            </a:r>
          </a:p>
          <a:p>
            <a:pPr marL="0" indent="0">
              <a:buNone/>
            </a:pPr>
            <a:r>
              <a:rPr lang="nb-NO" sz="1100" dirty="0"/>
              <a:t>Spørreskjemaet inneholder en rekke utdypende spørsmål om form, frekvens og avsender av de forskjellige formene for negativ oppmerksomhet, i tillegg til spørsmål om bakgrunnsvariabler som kjønn, alder og  stillingsbeskrivelse.</a:t>
            </a:r>
          </a:p>
          <a:p>
            <a:pPr marL="0" indent="0">
              <a:buNone/>
            </a:pPr>
            <a:endParaRPr lang="nb-NO" sz="1100" dirty="0"/>
          </a:p>
        </p:txBody>
      </p:sp>
      <p:sp>
        <p:nvSpPr>
          <p:cNvPr id="24" name="TextBox 23">
            <a:extLst>
              <a:ext uri="{FF2B5EF4-FFF2-40B4-BE49-F238E27FC236}">
                <a16:creationId xmlns:a16="http://schemas.microsoft.com/office/drawing/2014/main" id="{195CB9F2-B780-462C-9BE3-036B2DB7A2E9}"/>
              </a:ext>
            </a:extLst>
          </p:cNvPr>
          <p:cNvSpPr txBox="1"/>
          <p:nvPr/>
        </p:nvSpPr>
        <p:spPr>
          <a:xfrm>
            <a:off x="9019728" y="1280731"/>
            <a:ext cx="1924655"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Om spørreskjema</a:t>
            </a:r>
          </a:p>
        </p:txBody>
      </p:sp>
      <p:sp>
        <p:nvSpPr>
          <p:cNvPr id="15" name="Text Placeholder 22">
            <a:extLst>
              <a:ext uri="{FF2B5EF4-FFF2-40B4-BE49-F238E27FC236}">
                <a16:creationId xmlns:a16="http://schemas.microsoft.com/office/drawing/2014/main" id="{1ECF9600-E909-4006-9185-2BCC1171FC78}"/>
              </a:ext>
            </a:extLst>
          </p:cNvPr>
          <p:cNvSpPr txBox="1">
            <a:spLocks/>
          </p:cNvSpPr>
          <p:nvPr/>
        </p:nvSpPr>
        <p:spPr>
          <a:xfrm>
            <a:off x="4874089" y="1839373"/>
            <a:ext cx="2767189"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Denne rapporten fremstiller svarene fra Norges teknisk-naturvitenskapelige universitet. </a:t>
            </a:r>
          </a:p>
          <a:p>
            <a:pPr marL="0" indent="0">
              <a:buNone/>
            </a:pPr>
            <a:r>
              <a:rPr lang="nb-NO" sz="1100" dirty="0"/>
              <a:t>Det ble utsendt 8702 intervjuforespørsler og registrert svar fra 3423 ansatte. Dette tilsvarer en svarprosent på 40 % og er 3 % under gjennomsnittet.</a:t>
            </a:r>
          </a:p>
          <a:p>
            <a:pPr marL="0" indent="0">
              <a:buFont typeface="Arial" panose="020B0604020202020204" pitchFamily="34" charset="0"/>
              <a:buNone/>
            </a:pPr>
            <a:r>
              <a:rPr lang="nb-NO" sz="1100" dirty="0"/>
              <a:t>Kommentarene som gis til de grafiske fremstillingene av tallene bemerker hvilke bakgrunnsvariabler som utmerker seg som viktige forskjeller i de avgitte svarene. </a:t>
            </a:r>
          </a:p>
          <a:p>
            <a:pPr marL="0" indent="0">
              <a:buFont typeface="Arial" panose="020B0604020202020204" pitchFamily="34" charset="0"/>
              <a:buNone/>
            </a:pPr>
            <a:r>
              <a:rPr lang="nb-NO" sz="1100" dirty="0"/>
              <a:t>Hvis det er signifikant flere kvinner enn menn som avgir et svar, så bemerkes dette i teksten. Det samme gjelder for alder, stillingskategori og lederansvar. </a:t>
            </a:r>
          </a:p>
          <a:p>
            <a:pPr marL="0" indent="0">
              <a:buFont typeface="Arial" panose="020B0604020202020204" pitchFamily="34" charset="0"/>
              <a:buNone/>
            </a:pPr>
            <a:r>
              <a:rPr lang="nb-NO" sz="1100" dirty="0"/>
              <a:t>Rapporten består av fire deler pluss en del med bakgrunnsvariabler. Rapporten leveres også spørreskjema som vedlegg. </a:t>
            </a:r>
          </a:p>
          <a:p>
            <a:pPr marL="0" indent="0">
              <a:buFont typeface="Arial" panose="020B0604020202020204" pitchFamily="34" charset="0"/>
              <a:buNone/>
            </a:pPr>
            <a:r>
              <a:rPr lang="nb-NO" sz="1100" dirty="0"/>
              <a:t>Der hvor det ikke er kommentarer om signifikante variasjoner mellom kategorier på bakgrunnsvariabler, så er det enten ingen betydelige forskjeller mellom kategoriene i en variabel eller så er bakgrunnsvariablene utelatt av anonymitetshensyn. </a:t>
            </a:r>
          </a:p>
          <a:p>
            <a:pPr marL="0" indent="0">
              <a:buFont typeface="Arial" panose="020B0604020202020204" pitchFamily="34" charset="0"/>
              <a:buNone/>
            </a:pPr>
            <a:r>
              <a:rPr lang="nb-NO" sz="1100" dirty="0"/>
              <a:t> </a:t>
            </a:r>
          </a:p>
          <a:p>
            <a:pPr marL="457200" lvl="1" indent="0">
              <a:buFont typeface="Arial" panose="020B0604020202020204" pitchFamily="34" charset="0"/>
              <a:buNone/>
            </a:pPr>
            <a:endParaRPr lang="nb-NO" sz="700" dirty="0">
              <a:solidFill>
                <a:srgbClr val="636363"/>
              </a:solidFill>
            </a:endParaRPr>
          </a:p>
        </p:txBody>
      </p:sp>
      <p:sp>
        <p:nvSpPr>
          <p:cNvPr id="16" name="TextBox 15">
            <a:extLst>
              <a:ext uri="{FF2B5EF4-FFF2-40B4-BE49-F238E27FC236}">
                <a16:creationId xmlns:a16="http://schemas.microsoft.com/office/drawing/2014/main" id="{471BE70D-6682-465F-86EF-B08467637388}"/>
              </a:ext>
            </a:extLst>
          </p:cNvPr>
          <p:cNvSpPr txBox="1"/>
          <p:nvPr/>
        </p:nvSpPr>
        <p:spPr>
          <a:xfrm>
            <a:off x="4874089" y="1304711"/>
            <a:ext cx="2408270"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Om institusjonsrapporten</a:t>
            </a:r>
          </a:p>
        </p:txBody>
      </p:sp>
    </p:spTree>
    <p:extLst>
      <p:ext uri="{BB962C8B-B14F-4D97-AF65-F5344CB8AC3E}">
        <p14:creationId xmlns:p14="http://schemas.microsoft.com/office/powerpoint/2010/main" val="294666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08592" y="328234"/>
            <a:ext cx="8947356" cy="639286"/>
          </a:xfrm>
        </p:spPr>
        <p:txBody>
          <a:bodyPr>
            <a:normAutofit/>
          </a:bodyPr>
          <a:lstStyle/>
          <a:p>
            <a:r>
              <a:rPr lang="nb-NO" sz="1600" b="1" dirty="0">
                <a:solidFill>
                  <a:schemeClr val="tx1">
                    <a:lumMod val="50000"/>
                    <a:lumOff val="50000"/>
                  </a:schemeClr>
                </a:solidFill>
              </a:rPr>
              <a:t>Prosjektinformasjon</a:t>
            </a:r>
            <a:r>
              <a:rPr lang="nb-NO" sz="1600" b="1" dirty="0"/>
              <a:t> </a:t>
            </a:r>
          </a:p>
          <a:p>
            <a:endParaRPr lang="nb-NO" sz="1600" b="1" dirty="0"/>
          </a:p>
        </p:txBody>
      </p:sp>
      <p:sp>
        <p:nvSpPr>
          <p:cNvPr id="12" name="Text Placeholder 22">
            <a:extLst>
              <a:ext uri="{FF2B5EF4-FFF2-40B4-BE49-F238E27FC236}">
                <a16:creationId xmlns:a16="http://schemas.microsoft.com/office/drawing/2014/main" id="{D30666A2-EF1F-41DC-A0D4-32A581086AB9}"/>
              </a:ext>
            </a:extLst>
          </p:cNvPr>
          <p:cNvSpPr txBox="1">
            <a:spLocks/>
          </p:cNvSpPr>
          <p:nvPr/>
        </p:nvSpPr>
        <p:spPr>
          <a:xfrm>
            <a:off x="3973772" y="1328194"/>
            <a:ext cx="4244453"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400" dirty="0"/>
              <a:t>Gitt undersøkelsens sensitive temaer så er det flere spørsmål hvor det kun oppgis total andel per svaralternativ, uten respondentenes bakgrunnsvariabler. </a:t>
            </a:r>
          </a:p>
          <a:p>
            <a:pPr marL="0" indent="0">
              <a:buNone/>
            </a:pPr>
            <a:r>
              <a:rPr lang="nb-NO" sz="1400" dirty="0"/>
              <a:t>Vi oppgir ikke bakgrunnsvariabler som kjønn, alder og stilling der hvor det er under 10 respondenter som har avgitt et svaralternativ i den hensikt å utelukke enhver mulighet til å utgi personidentifiserende data. Et unntak fra dette er i den nasjonale rapporten, hvor det ikke finnes noen referanser til hvilken institusjon respondenten tilhører. </a:t>
            </a:r>
          </a:p>
          <a:p>
            <a:pPr marL="0" indent="0">
              <a:buNone/>
            </a:pPr>
            <a:r>
              <a:rPr lang="nb-NO" sz="1400" dirty="0"/>
              <a:t>Vi oppgir heller ikke svar på oppfølgingsspørsmål dersom basen består av færre enn 10 respondenter. Dette gjøres fordi Ipsos ikke kan kjenne til interne forhold som gjør at respondentenes svar kan være personidentifiserende. </a:t>
            </a:r>
          </a:p>
          <a:p>
            <a:pPr marL="0" indent="0">
              <a:buNone/>
            </a:pPr>
            <a:r>
              <a:rPr lang="nb-NO" sz="1400" dirty="0"/>
              <a:t>Bakgrunnsvariabler er også tilbakeholdt der hvor det på tross av antallet respondenter kan være personidentifiserende informasjon. </a:t>
            </a:r>
          </a:p>
          <a:p>
            <a:pPr marL="0" indent="0">
              <a:buNone/>
            </a:pPr>
            <a:r>
              <a:rPr lang="nb-NO" sz="1400" dirty="0"/>
              <a:t>Dette er et valg som er truffet uavhengig av oppdragsgiver, og eventuelle spørsmål om disse vurderingene skal rettes til Ipsos. </a:t>
            </a:r>
          </a:p>
          <a:p>
            <a:pPr marL="0" indent="0">
              <a:buNone/>
            </a:pPr>
            <a:r>
              <a:rPr lang="nb-NO" sz="1400" dirty="0"/>
              <a:t> </a:t>
            </a:r>
          </a:p>
        </p:txBody>
      </p:sp>
      <p:cxnSp>
        <p:nvCxnSpPr>
          <p:cNvPr id="13" name="Straight Connector 12">
            <a:extLst>
              <a:ext uri="{FF2B5EF4-FFF2-40B4-BE49-F238E27FC236}">
                <a16:creationId xmlns:a16="http://schemas.microsoft.com/office/drawing/2014/main" id="{2B0E6B2E-C781-4528-92D3-531954B14FDD}"/>
              </a:ext>
            </a:extLst>
          </p:cNvPr>
          <p:cNvCxnSpPr>
            <a:cxnSpLocks/>
          </p:cNvCxnSpPr>
          <p:nvPr/>
        </p:nvCxnSpPr>
        <p:spPr>
          <a:xfrm flipV="1">
            <a:off x="2267828" y="1090065"/>
            <a:ext cx="7656342" cy="39252"/>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4" name="TextBox 13">
            <a:extLst>
              <a:ext uri="{FF2B5EF4-FFF2-40B4-BE49-F238E27FC236}">
                <a16:creationId xmlns:a16="http://schemas.microsoft.com/office/drawing/2014/main" id="{222C20CF-5AD8-422E-BF15-1CA03EF58F35}"/>
              </a:ext>
            </a:extLst>
          </p:cNvPr>
          <p:cNvSpPr txBox="1"/>
          <p:nvPr/>
        </p:nvSpPr>
        <p:spPr>
          <a:xfrm>
            <a:off x="4329186" y="737010"/>
            <a:ext cx="3533623"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Anonymitetshensyn</a:t>
            </a:r>
          </a:p>
        </p:txBody>
      </p:sp>
    </p:spTree>
    <p:extLst>
      <p:ext uri="{BB962C8B-B14F-4D97-AF65-F5344CB8AC3E}">
        <p14:creationId xmlns:p14="http://schemas.microsoft.com/office/powerpoint/2010/main" val="1008985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12001" y="331098"/>
            <a:ext cx="8947356" cy="639286"/>
          </a:xfrm>
        </p:spPr>
        <p:txBody>
          <a:bodyPr>
            <a:normAutofit/>
          </a:bodyPr>
          <a:lstStyle/>
          <a:p>
            <a:r>
              <a:rPr lang="nb-NO" sz="1600" b="1" dirty="0">
                <a:solidFill>
                  <a:schemeClr val="tx1">
                    <a:lumMod val="50000"/>
                    <a:lumOff val="50000"/>
                  </a:schemeClr>
                </a:solidFill>
              </a:rPr>
              <a:t>Prosjektinformasjon</a:t>
            </a:r>
            <a:r>
              <a:rPr lang="nb-NO" sz="1600" b="1" dirty="0"/>
              <a:t> </a:t>
            </a:r>
          </a:p>
          <a:p>
            <a:endParaRPr lang="nb-NO" sz="1600" b="1" dirty="0"/>
          </a:p>
        </p:txBody>
      </p:sp>
      <p:sp>
        <p:nvSpPr>
          <p:cNvPr id="23" name="Text Placeholder 22"/>
          <p:cNvSpPr>
            <a:spLocks noGrp="1"/>
          </p:cNvSpPr>
          <p:nvPr>
            <p:ph type="body" sz="quarter" idx="26"/>
          </p:nvPr>
        </p:nvSpPr>
        <p:spPr>
          <a:xfrm>
            <a:off x="1428750" y="1344607"/>
            <a:ext cx="2857926" cy="2706348"/>
          </a:xfrm>
        </p:spPr>
        <p:txBody>
          <a:bodyPr>
            <a:noAutofit/>
          </a:bodyPr>
          <a:lstStyle/>
          <a:p>
            <a:pPr marL="0" indent="0">
              <a:buNone/>
            </a:pPr>
            <a:r>
              <a:rPr lang="nb-NO" sz="1100" cap="none" dirty="0"/>
              <a:t>Det forekommer utfordringer ved alle spørreundersøkelser som kan påvirke resultatene. I denne undersøkelsen, som er en populasjonsundersøkelse, så er den viktigste utfordringen er at vi ikke kjenner karakteristika blant de som avstår fra å svare. Medlemmene av en populasjon som ikke svarer bør ideelt sett være normalfordelt og kun bestå av tilfeldige forskjeller på bakgrunnsvariabler. </a:t>
            </a:r>
          </a:p>
          <a:p>
            <a:pPr marL="0" indent="0">
              <a:buNone/>
            </a:pPr>
            <a:r>
              <a:rPr lang="nb-NO" sz="1100" cap="none" dirty="0"/>
              <a:t>Vi at det er flere menn enn kvinner som har latt være å svare på undersøkelsen, med det resultat at andelen kvinner som har svart på undersøkelsen er høyere enn andelen kvinner som jobber i UH-sektoren. Dette utgjør en skjevhet i utvalget, siden kvinnenes svar utgjør en større andel av totalen. </a:t>
            </a:r>
          </a:p>
          <a:p>
            <a:pPr marL="0" indent="0">
              <a:buNone/>
            </a:pPr>
            <a:r>
              <a:rPr lang="nb-NO" sz="1100" cap="none" dirty="0"/>
              <a:t>Det kan være flere grunner til denne skjevheten. For det første vet vi at kvinner – i gjennomsnitt – har en høyere responsrate på spørreundersøkelser. For det andre så kan tematikken være avgjørende. Hvis det er slik at en gruppe oftere blir utsatt for mobbing og trakassering, eller seksuell trakassering eller overgrep, så kan denne gruppen være mer tilbøyelig til å ville svare på undersøkelsen. </a:t>
            </a:r>
          </a:p>
        </p:txBody>
      </p:sp>
      <p:sp>
        <p:nvSpPr>
          <p:cNvPr id="18" name="TextBox 17">
            <a:extLst>
              <a:ext uri="{FF2B5EF4-FFF2-40B4-BE49-F238E27FC236}">
                <a16:creationId xmlns:a16="http://schemas.microsoft.com/office/drawing/2014/main" id="{A36A933E-41DB-4720-BFC2-ECF2D7AB0567}"/>
              </a:ext>
            </a:extLst>
          </p:cNvPr>
          <p:cNvSpPr txBox="1"/>
          <p:nvPr/>
        </p:nvSpPr>
        <p:spPr>
          <a:xfrm>
            <a:off x="4261792" y="881889"/>
            <a:ext cx="3533623"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Metodiske utfordringer</a:t>
            </a:r>
          </a:p>
        </p:txBody>
      </p:sp>
      <p:sp>
        <p:nvSpPr>
          <p:cNvPr id="21" name="Text Placeholder 22">
            <a:extLst>
              <a:ext uri="{FF2B5EF4-FFF2-40B4-BE49-F238E27FC236}">
                <a16:creationId xmlns:a16="http://schemas.microsoft.com/office/drawing/2014/main" id="{6B5F195A-A339-4B17-BF14-34B69D4753EB}"/>
              </a:ext>
            </a:extLst>
          </p:cNvPr>
          <p:cNvSpPr txBox="1">
            <a:spLocks/>
          </p:cNvSpPr>
          <p:nvPr/>
        </p:nvSpPr>
        <p:spPr>
          <a:xfrm>
            <a:off x="7770532" y="1344607"/>
            <a:ext cx="2857926" cy="3403194"/>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Det ville også vært uheldig å vekte svarene til de som har rapportert om for eksempel seksuelle overgrep på bakgrunn av kjønnsbalansen i utvalget. </a:t>
            </a:r>
          </a:p>
          <a:p>
            <a:pPr marL="0" indent="0">
              <a:buNone/>
            </a:pPr>
            <a:r>
              <a:rPr lang="nb-NO" sz="1100" dirty="0"/>
              <a:t>Konsekvensen av dette er at vi benytter formuleringen «X % av respondentene har opplevd…» kontra «X % av ansatte i UH-sektoren har opplevd». Det er viktig å være klar over forskjellen mellom disse to, men med en responsrate på 42 % av hele populasjonen så er vi også sikre på at vi har avdekket generelle tendenser uten at hele populasjonen har avgitt svar.</a:t>
            </a:r>
          </a:p>
          <a:p>
            <a:pPr marL="0" indent="0">
              <a:buNone/>
            </a:pPr>
            <a:r>
              <a:rPr lang="nb-NO" sz="1100" dirty="0"/>
              <a:t>Vi mener derfor at undersøkelsen gir oss viktig innsikt i UH-sektoren uten at vi behøver å vekte resultatene. </a:t>
            </a:r>
          </a:p>
        </p:txBody>
      </p:sp>
      <p:sp>
        <p:nvSpPr>
          <p:cNvPr id="8" name="Text Placeholder 22">
            <a:extLst>
              <a:ext uri="{FF2B5EF4-FFF2-40B4-BE49-F238E27FC236}">
                <a16:creationId xmlns:a16="http://schemas.microsoft.com/office/drawing/2014/main" id="{84771BD3-1541-413B-9E3D-4A466067EF7C}"/>
              </a:ext>
            </a:extLst>
          </p:cNvPr>
          <p:cNvSpPr txBox="1">
            <a:spLocks/>
          </p:cNvSpPr>
          <p:nvPr/>
        </p:nvSpPr>
        <p:spPr>
          <a:xfrm>
            <a:off x="4599641" y="1344607"/>
            <a:ext cx="2857926" cy="3403194"/>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Det kan også forholde seg motsatt, at grupper som sjeldnere blir utsatt for dette ikke føler det nødvendig å la sin stemme bli hørt. </a:t>
            </a:r>
          </a:p>
          <a:p>
            <a:pPr marL="0" indent="0">
              <a:buNone/>
            </a:pPr>
            <a:r>
              <a:rPr lang="nb-NO" sz="1100" dirty="0"/>
              <a:t>Disse vurderingene er avgjørende når man skal bedømme svarenes representativitet. Hvis det ikke er noen systematiske forskjeller mellom gruppen som har svart og gruppen som ikke har svart, så kan vi generalisere svarene til å gjelde hele populasjonen. Hvis dette ikke er tilfelle, så kan vi ikke si noe mer om populasjonen enn det som begrenser seg til utvalgets svar.</a:t>
            </a:r>
          </a:p>
          <a:p>
            <a:pPr marL="0" indent="0">
              <a:buNone/>
            </a:pPr>
            <a:r>
              <a:rPr lang="nb-NO" sz="1100" dirty="0"/>
              <a:t>I utvalgsundersøkelser, der hvor man trekker et randomisert utvalg av populasjonen på forhånd, så vekter vi svarene i etterkant etter kjente karakteristika i populasjonen som helhet. Dette gjøres ikke i denne undersøkelsen av flere grunner: </a:t>
            </a:r>
          </a:p>
          <a:p>
            <a:pPr marL="0" indent="0">
              <a:buNone/>
            </a:pPr>
            <a:r>
              <a:rPr lang="nb-NO" sz="1100" dirty="0"/>
              <a:t>Dette er en populasjonsundersøkelse, og ikke en utvalgsundersøkelse som trekker et utvalg fra en liten del av populasjonen med den hensikt å generalisere svarene til den øvrige populasjonen. Denne undersøkelsen skal derimot kartlegge forekomst av mobbing/trakassering, seksuell trakassering og seksuelle overgrep. Formålet er derfor ikke å generalisere funnene til hele populasjonen, men å kartlegge hvor mange som har opplevd det undersøkelsen spør om. </a:t>
            </a:r>
          </a:p>
        </p:txBody>
      </p:sp>
      <p:cxnSp>
        <p:nvCxnSpPr>
          <p:cNvPr id="11" name="Straight Connector 10">
            <a:extLst>
              <a:ext uri="{FF2B5EF4-FFF2-40B4-BE49-F238E27FC236}">
                <a16:creationId xmlns:a16="http://schemas.microsoft.com/office/drawing/2014/main" id="{97E793B7-053C-4A6B-8A6D-5AEB27134D8E}"/>
              </a:ext>
            </a:extLst>
          </p:cNvPr>
          <p:cNvCxnSpPr>
            <a:cxnSpLocks/>
          </p:cNvCxnSpPr>
          <p:nvPr/>
        </p:nvCxnSpPr>
        <p:spPr>
          <a:xfrm>
            <a:off x="1428750" y="1250839"/>
            <a:ext cx="919970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93050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4DE8E8F-3AC8-4E1C-BD77-4E472879C6C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8</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Oppsummering </a:t>
            </a:r>
          </a:p>
        </p:txBody>
      </p:sp>
    </p:spTree>
    <p:extLst>
      <p:ext uri="{BB962C8B-B14F-4D97-AF65-F5344CB8AC3E}">
        <p14:creationId xmlns:p14="http://schemas.microsoft.com/office/powerpoint/2010/main" val="3897574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r>
              <a:rPr lang="nb-NO" sz="1600" b="1" dirty="0"/>
              <a:t>Oppsummering </a:t>
            </a:r>
          </a:p>
          <a:p>
            <a:endParaRPr lang="nb-NO" sz="1600" b="1" dirty="0"/>
          </a:p>
        </p:txBody>
      </p:sp>
      <p:sp>
        <p:nvSpPr>
          <p:cNvPr id="3" name="Title 2">
            <a:extLst>
              <a:ext uri="{FF2B5EF4-FFF2-40B4-BE49-F238E27FC236}">
                <a16:creationId xmlns:a16="http://schemas.microsoft.com/office/drawing/2014/main" id="{2BD01FDA-9827-4707-B9F3-CA5378F9CBB9}"/>
              </a:ext>
            </a:extLst>
          </p:cNvPr>
          <p:cNvSpPr>
            <a:spLocks noGrp="1"/>
          </p:cNvSpPr>
          <p:nvPr>
            <p:ph type="title"/>
          </p:nvPr>
        </p:nvSpPr>
        <p:spPr>
          <a:xfrm>
            <a:off x="312001" y="857958"/>
            <a:ext cx="10493855" cy="369397"/>
          </a:xfrm>
        </p:spPr>
        <p:txBody>
          <a:bodyPr/>
          <a:lstStyle/>
          <a:p>
            <a:r>
              <a:rPr lang="nb-NO" sz="2667" dirty="0"/>
              <a:t>Hovedfunn </a:t>
            </a: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312001" y="1885769"/>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312000" y="1520746"/>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Mobbing og trakassering</a:t>
            </a:r>
          </a:p>
        </p:txBody>
      </p:sp>
      <p:cxnSp>
        <p:nvCxnSpPr>
          <p:cNvPr id="19" name="Straight Connector 18">
            <a:extLst>
              <a:ext uri="{FF2B5EF4-FFF2-40B4-BE49-F238E27FC236}">
                <a16:creationId xmlns:a16="http://schemas.microsoft.com/office/drawing/2014/main" id="{E32FCBDF-C7F4-4F9C-B90A-D06A75884D45}"/>
              </a:ext>
            </a:extLst>
          </p:cNvPr>
          <p:cNvCxnSpPr>
            <a:cxnSpLocks/>
          </p:cNvCxnSpPr>
          <p:nvPr/>
        </p:nvCxnSpPr>
        <p:spPr>
          <a:xfrm flipV="1">
            <a:off x="3189388" y="1885769"/>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20" name="TextBox 19">
            <a:extLst>
              <a:ext uri="{FF2B5EF4-FFF2-40B4-BE49-F238E27FC236}">
                <a16:creationId xmlns:a16="http://schemas.microsoft.com/office/drawing/2014/main" id="{76A932E5-BFE2-4C7C-97A0-EF04CBE5472D}"/>
              </a:ext>
            </a:extLst>
          </p:cNvPr>
          <p:cNvSpPr txBox="1"/>
          <p:nvPr/>
        </p:nvSpPr>
        <p:spPr>
          <a:xfrm>
            <a:off x="3189387" y="1520367"/>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Seksuell trakassering</a:t>
            </a:r>
          </a:p>
        </p:txBody>
      </p:sp>
      <p:cxnSp>
        <p:nvCxnSpPr>
          <p:cNvPr id="22" name="Straight Connector 21">
            <a:extLst>
              <a:ext uri="{FF2B5EF4-FFF2-40B4-BE49-F238E27FC236}">
                <a16:creationId xmlns:a16="http://schemas.microsoft.com/office/drawing/2014/main" id="{3EBFE413-0D53-4658-94EE-D186844DDDA3}"/>
              </a:ext>
            </a:extLst>
          </p:cNvPr>
          <p:cNvCxnSpPr>
            <a:cxnSpLocks/>
          </p:cNvCxnSpPr>
          <p:nvPr/>
        </p:nvCxnSpPr>
        <p:spPr>
          <a:xfrm flipV="1">
            <a:off x="6263341" y="1885769"/>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3C0B2E34-9A6E-4D8D-ACBE-2FF515F5D620}"/>
              </a:ext>
            </a:extLst>
          </p:cNvPr>
          <p:cNvCxnSpPr>
            <a:cxnSpLocks/>
          </p:cNvCxnSpPr>
          <p:nvPr/>
        </p:nvCxnSpPr>
        <p:spPr>
          <a:xfrm flipV="1">
            <a:off x="9358670" y="1885768"/>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25" name="TextBox 24">
            <a:extLst>
              <a:ext uri="{FF2B5EF4-FFF2-40B4-BE49-F238E27FC236}">
                <a16:creationId xmlns:a16="http://schemas.microsoft.com/office/drawing/2014/main" id="{DB1F6D2F-B4AA-485A-9487-00E58CB49309}"/>
              </a:ext>
            </a:extLst>
          </p:cNvPr>
          <p:cNvSpPr txBox="1"/>
          <p:nvPr/>
        </p:nvSpPr>
        <p:spPr>
          <a:xfrm>
            <a:off x="6263341" y="1514352"/>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Seksuelle overgrep</a:t>
            </a:r>
          </a:p>
        </p:txBody>
      </p:sp>
      <p:sp>
        <p:nvSpPr>
          <p:cNvPr id="26" name="TextBox 25">
            <a:extLst>
              <a:ext uri="{FF2B5EF4-FFF2-40B4-BE49-F238E27FC236}">
                <a16:creationId xmlns:a16="http://schemas.microsoft.com/office/drawing/2014/main" id="{36E05FA3-83A3-4F15-A440-EF6820BEEF83}"/>
              </a:ext>
            </a:extLst>
          </p:cNvPr>
          <p:cNvSpPr txBox="1"/>
          <p:nvPr/>
        </p:nvSpPr>
        <p:spPr>
          <a:xfrm>
            <a:off x="9358670" y="1514352"/>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Varsling</a:t>
            </a:r>
          </a:p>
        </p:txBody>
      </p:sp>
      <p:sp>
        <p:nvSpPr>
          <p:cNvPr id="27" name="Text Placeholder 10">
            <a:extLst>
              <a:ext uri="{FF2B5EF4-FFF2-40B4-BE49-F238E27FC236}">
                <a16:creationId xmlns:a16="http://schemas.microsoft.com/office/drawing/2014/main" id="{1D719575-C307-4F00-AE47-41AE6A4CFD79}"/>
              </a:ext>
            </a:extLst>
          </p:cNvPr>
          <p:cNvSpPr txBox="1">
            <a:spLocks/>
          </p:cNvSpPr>
          <p:nvPr/>
        </p:nvSpPr>
        <p:spPr>
          <a:xfrm>
            <a:off x="356557" y="2150709"/>
            <a:ext cx="2324984" cy="2706348"/>
          </a:xfrm>
          <a:prstGeom prst="rect">
            <a:avLst/>
          </a:prstGeom>
        </p:spPr>
        <p:txBody>
          <a:bodyPr vert="horz" lIns="73459" tIns="0" rIns="24486" bIns="0" rtlCol="0">
            <a:noAutofit/>
          </a:bodyPr>
          <a:lstStyle>
            <a:lvl1pPr marL="0" indent="0" algn="l" defTabSz="1232345" rtl="0" eaLnBrk="1" latinLnBrk="0" hangingPunct="1">
              <a:lnSpc>
                <a:spcPct val="100000"/>
              </a:lnSpc>
              <a:spcBef>
                <a:spcPts val="400"/>
              </a:spcBef>
              <a:spcAft>
                <a:spcPts val="400"/>
              </a:spcAft>
              <a:buFont typeface="Arial" panose="020B0604020202020204" pitchFamily="34" charset="0"/>
              <a:buNone/>
              <a:defRPr sz="2000"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lvl="1"/>
            <a:r>
              <a:rPr lang="nb-NO" sz="1100" dirty="0">
                <a:solidFill>
                  <a:srgbClr val="636363"/>
                </a:solidFill>
              </a:rPr>
              <a:t>12 % har blitt mobbet eller trakassert i sitt nåværende arbeidsforhold i løpet av de 12 siste måneder.</a:t>
            </a:r>
          </a:p>
          <a:p>
            <a:pPr lvl="1"/>
            <a:r>
              <a:rPr lang="nb-NO" sz="1100" dirty="0">
                <a:solidFill>
                  <a:srgbClr val="636363"/>
                </a:solidFill>
              </a:rPr>
              <a:t>14 % av kvinnene som har svart har blitt mobbet eller trakassert, mot 9 % av mennene.</a:t>
            </a:r>
          </a:p>
          <a:p>
            <a:pPr lvl="1"/>
            <a:r>
              <a:rPr lang="nb-NO" sz="1100" dirty="0">
                <a:solidFill>
                  <a:srgbClr val="636363"/>
                </a:solidFill>
              </a:rPr>
              <a:t>En sjettedel av de som har blitt mobbet eller trakassert svarer at dette har skjedd ukentlig.</a:t>
            </a:r>
          </a:p>
          <a:p>
            <a:pPr lvl="1"/>
            <a:r>
              <a:rPr lang="nb-NO" sz="1100" dirty="0">
                <a:solidFill>
                  <a:srgbClr val="636363"/>
                </a:solidFill>
              </a:rPr>
              <a:t>Nær 1 av 6 svarer at de er blitt mobbet eller trakassert på grunn av sitt kjønn.</a:t>
            </a:r>
          </a:p>
          <a:p>
            <a:pPr lvl="1"/>
            <a:r>
              <a:rPr lang="nb-NO" sz="1100" dirty="0">
                <a:solidFill>
                  <a:srgbClr val="636363"/>
                </a:solidFill>
              </a:rPr>
              <a:t>4 av 5 som har blitt mobbet eller trakassert, svarer at trakasseringen har vært verbal.</a:t>
            </a:r>
          </a:p>
          <a:p>
            <a:pPr lvl="1"/>
            <a:r>
              <a:rPr lang="nb-NO" sz="1100" dirty="0">
                <a:solidFill>
                  <a:srgbClr val="636363"/>
                </a:solidFill>
              </a:rPr>
              <a:t>Nær halvparten av de som har blitt mobbet eller trakassert, har blitt det av en sideordnet kollega. </a:t>
            </a:r>
          </a:p>
        </p:txBody>
      </p:sp>
      <p:sp>
        <p:nvSpPr>
          <p:cNvPr id="28" name="Text Placeholder 11">
            <a:extLst>
              <a:ext uri="{FF2B5EF4-FFF2-40B4-BE49-F238E27FC236}">
                <a16:creationId xmlns:a16="http://schemas.microsoft.com/office/drawing/2014/main" id="{FF039BB6-1E4F-4721-B7F0-21308385D7BD}"/>
              </a:ext>
            </a:extLst>
          </p:cNvPr>
          <p:cNvSpPr txBox="1">
            <a:spLocks/>
          </p:cNvSpPr>
          <p:nvPr/>
        </p:nvSpPr>
        <p:spPr>
          <a:xfrm>
            <a:off x="3220966" y="2149950"/>
            <a:ext cx="2306381" cy="3469795"/>
          </a:xfrm>
          <a:prstGeom prst="rect">
            <a:avLst/>
          </a:prstGeom>
        </p:spPr>
        <p:txBody>
          <a:bodyPr vert="horz" lIns="73459" tIns="0" rIns="24486" bIns="0" rtlCol="0">
            <a:noAutofit/>
          </a:bodyPr>
          <a:lstStyle>
            <a:lvl1pPr marL="0" indent="0" algn="l" defTabSz="1232345" rtl="0" eaLnBrk="1" latinLnBrk="0" hangingPunct="1">
              <a:lnSpc>
                <a:spcPct val="100000"/>
              </a:lnSpc>
              <a:spcBef>
                <a:spcPts val="400"/>
              </a:spcBef>
              <a:spcAft>
                <a:spcPts val="400"/>
              </a:spcAft>
              <a:buFont typeface="Arial" panose="020B0604020202020204" pitchFamily="34" charset="0"/>
              <a:buNone/>
              <a:defRPr sz="2000"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lvl="1">
              <a:defRPr/>
            </a:pPr>
            <a:r>
              <a:rPr lang="nb-NO" sz="1100" dirty="0">
                <a:solidFill>
                  <a:srgbClr val="636363"/>
                </a:solidFill>
              </a:rPr>
              <a:t>Totalt 1.8 % svarer at de har blitt seksuelt trakassert i sitt nåværende arbeidsforhold, i løpet av de 12 siste måneder. </a:t>
            </a:r>
          </a:p>
          <a:p>
            <a:pPr lvl="1">
              <a:defRPr/>
            </a:pPr>
            <a:r>
              <a:rPr lang="nb-NO" sz="1100" dirty="0">
                <a:solidFill>
                  <a:srgbClr val="636363"/>
                </a:solidFill>
              </a:rPr>
              <a:t>4 %  av stipendiatene svarer at de har blitt utsatt for seksuell trakassering.</a:t>
            </a:r>
          </a:p>
          <a:p>
            <a:pPr lvl="1">
              <a:defRPr/>
            </a:pPr>
            <a:r>
              <a:rPr lang="nb-NO" sz="1100" dirty="0">
                <a:solidFill>
                  <a:srgbClr val="636363"/>
                </a:solidFill>
              </a:rPr>
              <a:t>En femtedel av de som har blitt seksuelt trakassert svarer at det skjer ukentlig. </a:t>
            </a:r>
          </a:p>
          <a:p>
            <a:pPr lvl="1">
              <a:defRPr/>
            </a:pPr>
            <a:r>
              <a:rPr lang="nb-NO" sz="1100" dirty="0">
                <a:solidFill>
                  <a:srgbClr val="636363"/>
                </a:solidFill>
              </a:rPr>
              <a:t>75 % av de som opplever seksuell trakassering, blir trakassert verbalt.</a:t>
            </a:r>
          </a:p>
          <a:p>
            <a:pPr lvl="1">
              <a:defRPr/>
            </a:pPr>
            <a:r>
              <a:rPr lang="nb-NO" sz="1100" dirty="0">
                <a:solidFill>
                  <a:srgbClr val="636363"/>
                </a:solidFill>
              </a:rPr>
              <a:t>57 % av de som er seksuelt trakassert, svarer at det er en sideordnet kollega som har utsatt dem for trakasseringen.</a:t>
            </a:r>
          </a:p>
          <a:p>
            <a:pPr lvl="1">
              <a:defRPr/>
            </a:pPr>
            <a:r>
              <a:rPr lang="nb-NO" sz="1100" dirty="0">
                <a:solidFill>
                  <a:srgbClr val="636363"/>
                </a:solidFill>
              </a:rPr>
              <a:t>4 av 5 som er utsatt for seksuell trakassering, svarer at det er en mann som har utsatt dem for det.</a:t>
            </a:r>
          </a:p>
        </p:txBody>
      </p:sp>
      <p:sp>
        <p:nvSpPr>
          <p:cNvPr id="29" name="Text Placeholder 22">
            <a:extLst>
              <a:ext uri="{FF2B5EF4-FFF2-40B4-BE49-F238E27FC236}">
                <a16:creationId xmlns:a16="http://schemas.microsoft.com/office/drawing/2014/main" id="{E3643119-8C56-4EFB-899F-F71F71B6FA79}"/>
              </a:ext>
            </a:extLst>
          </p:cNvPr>
          <p:cNvSpPr txBox="1">
            <a:spLocks/>
          </p:cNvSpPr>
          <p:nvPr/>
        </p:nvSpPr>
        <p:spPr>
          <a:xfrm>
            <a:off x="6263341" y="2150709"/>
            <a:ext cx="2324984" cy="2706348"/>
          </a:xfrm>
          <a:prstGeom prst="rect">
            <a:avLst/>
          </a:prstGeom>
        </p:spPr>
        <p:txBody>
          <a:bodyPr vert="horz" lIns="73459" tIns="0" rIns="24486" bIns="0" rtlCol="0">
            <a:noAutofit/>
          </a:bodyPr>
          <a:lstStyle>
            <a:lvl1pPr marL="0" indent="0" algn="l" defTabSz="1232345" rtl="0" eaLnBrk="1" latinLnBrk="0" hangingPunct="1">
              <a:lnSpc>
                <a:spcPct val="100000"/>
              </a:lnSpc>
              <a:spcBef>
                <a:spcPts val="400"/>
              </a:spcBef>
              <a:spcAft>
                <a:spcPts val="400"/>
              </a:spcAft>
              <a:buFont typeface="Arial" panose="020B0604020202020204" pitchFamily="34" charset="0"/>
              <a:buNone/>
              <a:defRPr sz="2000"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lvl="1">
              <a:defRPr/>
            </a:pPr>
            <a:r>
              <a:rPr lang="nb-NO" sz="1100" dirty="0">
                <a:solidFill>
                  <a:srgbClr val="636363"/>
                </a:solidFill>
              </a:rPr>
              <a:t>Totalt 4 respondenter har opplevd at noen har skaffet seg seksuell omgang med dem ved bruk av vold, eller har følt seg tvunget, truet eller presset til seksuell omgang.</a:t>
            </a:r>
          </a:p>
          <a:p>
            <a:pPr lvl="1">
              <a:defRPr/>
            </a:pPr>
            <a:r>
              <a:rPr lang="nb-NO" sz="1100" dirty="0">
                <a:solidFill>
                  <a:srgbClr val="636363"/>
                </a:solidFill>
              </a:rPr>
              <a:t>Av anonymitetshensyn oppgis ingen bakgrunnsvariabler. </a:t>
            </a:r>
          </a:p>
        </p:txBody>
      </p:sp>
      <p:sp>
        <p:nvSpPr>
          <p:cNvPr id="30" name="Text Placeholder 22">
            <a:extLst>
              <a:ext uri="{FF2B5EF4-FFF2-40B4-BE49-F238E27FC236}">
                <a16:creationId xmlns:a16="http://schemas.microsoft.com/office/drawing/2014/main" id="{01290C2D-9AC5-4748-AE56-4D9125A80273}"/>
              </a:ext>
            </a:extLst>
          </p:cNvPr>
          <p:cNvSpPr txBox="1">
            <a:spLocks/>
          </p:cNvSpPr>
          <p:nvPr/>
        </p:nvSpPr>
        <p:spPr>
          <a:xfrm>
            <a:off x="8954558" y="2140426"/>
            <a:ext cx="2684992" cy="3385327"/>
          </a:xfrm>
          <a:prstGeom prst="rect">
            <a:avLst/>
          </a:prstGeom>
        </p:spPr>
        <p:txBody>
          <a:bodyPr vert="horz" lIns="97945" tIns="0" rIns="32648" bIns="0" rtlCol="0">
            <a:no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5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3" indent="0">
              <a:buNone/>
            </a:pPr>
            <a:r>
              <a:rPr lang="nb-NO" sz="1100" dirty="0">
                <a:solidFill>
                  <a:srgbClr val="636363"/>
                </a:solidFill>
              </a:rPr>
              <a:t>4 av 10 vet ikke hvor de finner varslings-/ si ifra-systemet på UH institusjon. </a:t>
            </a:r>
          </a:p>
          <a:p>
            <a:pPr lvl="3" indent="0">
              <a:buNone/>
            </a:pPr>
            <a:r>
              <a:rPr lang="nb-NO" sz="1100" dirty="0">
                <a:solidFill>
                  <a:srgbClr val="636363"/>
                </a:solidFill>
              </a:rPr>
              <a:t>Halvparten av de i aldersgruppen 18-29 vet ikke hvor de finner det varslingssystemet.</a:t>
            </a:r>
          </a:p>
          <a:p>
            <a:pPr lvl="3" indent="0">
              <a:buNone/>
            </a:pPr>
            <a:r>
              <a:rPr lang="nb-NO" sz="1100" dirty="0">
                <a:solidFill>
                  <a:srgbClr val="636363"/>
                </a:solidFill>
              </a:rPr>
              <a:t>3 av 5 av de som har blitt mobbet eller trakassert har ikke meldt fra om kritikkverdige forhold som har berørt dem i sitt nåværende arbeidsforhold, de siste 12 måneder.</a:t>
            </a:r>
          </a:p>
          <a:p>
            <a:pPr lvl="3" indent="0">
              <a:buNone/>
            </a:pPr>
            <a:r>
              <a:rPr lang="nb-NO" sz="1100" dirty="0">
                <a:solidFill>
                  <a:srgbClr val="636363"/>
                </a:solidFill>
              </a:rPr>
              <a:t>6 % har meldt fra om kritikkverdige forhold som har berørt andre enn dem selv, i sitt nåværende arbeidsforhold de siste 12 måneder.</a:t>
            </a:r>
          </a:p>
          <a:p>
            <a:pPr lvl="3" indent="0">
              <a:buNone/>
            </a:pPr>
            <a:r>
              <a:rPr lang="nb-NO" sz="1100" dirty="0">
                <a:solidFill>
                  <a:srgbClr val="636363"/>
                </a:solidFill>
              </a:rPr>
              <a:t>1 av 4 av de som har blitt mobbet eller trakassert har meldt fra om kritikkverdige forhold som har berørt andre enn dem selv.</a:t>
            </a:r>
          </a:p>
        </p:txBody>
      </p:sp>
    </p:spTree>
    <p:extLst>
      <p:ext uri="{BB962C8B-B14F-4D97-AF65-F5344CB8AC3E}">
        <p14:creationId xmlns:p14="http://schemas.microsoft.com/office/powerpoint/2010/main" val="2161562789"/>
      </p:ext>
    </p:extLst>
  </p:cSld>
  <p:clrMapOvr>
    <a:masterClrMapping/>
  </p:clrMapOvr>
</p:sld>
</file>

<file path=ppt/theme/theme1.xml><?xml version="1.0" encoding="utf-8"?>
<a:theme xmlns:a="http://schemas.openxmlformats.org/drawingml/2006/main" name="PPT Template - Ipsos Marketing wide">
  <a:themeElements>
    <a:clrScheme name="IpsosCURRENT">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a:solidFill>
            <a:schemeClr val="bg2"/>
          </a:solidFill>
          <a:round/>
          <a:headEnd/>
          <a:tailEnd/>
        </a:ln>
        <a:effectLst/>
        <a:extLst>
          <a:ext uri="{909E8E84-426E-40DD-AFC4-6F175D3DCCD1}">
            <a14:hiddenFill xmlns:a14="http://schemas.microsoft.com/office/drawing/2010/main">
              <a:noFill/>
            </a14:hiddenFill>
          </a:ext>
        </a:extLst>
      </a:spPr>
      <a:bodyPr/>
      <a:lstStyle/>
    </a:lnDef>
    <a:txDef>
      <a:spPr/>
      <a:bodyPr vert="horz" wrap="square" lIns="0" tIns="0" rIns="0" bIns="0" rtlCol="0">
        <a:spAutoFit/>
      </a:bodyPr>
      <a:lstStyle>
        <a:defPPr marL="4763">
          <a:defRPr sz="11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3841</Words>
  <Application>Microsoft Office PowerPoint</Application>
  <PresentationFormat>Widescreen</PresentationFormat>
  <Paragraphs>362</Paragraphs>
  <Slides>33</Slides>
  <Notes>33</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33</vt:i4>
      </vt:variant>
    </vt:vector>
  </HeadingPairs>
  <TitlesOfParts>
    <vt:vector size="38" baseType="lpstr">
      <vt:lpstr>Arial</vt:lpstr>
      <vt:lpstr>BrowalliaUPC</vt:lpstr>
      <vt:lpstr>Calibri</vt:lpstr>
      <vt:lpstr>Wingdings</vt:lpstr>
      <vt:lpstr>PPT Template - Ipsos Marketing wide</vt:lpstr>
      <vt:lpstr>mobbing og trakassering ved Norges teknisk-naturvitenskapelige universitet</vt:lpstr>
      <vt:lpstr>Innhold</vt:lpstr>
      <vt:lpstr>PowerPoint-presentasjon</vt:lpstr>
      <vt:lpstr>PowerPoint-presentasjon</vt:lpstr>
      <vt:lpstr>PowerPoint-presentasjon</vt:lpstr>
      <vt:lpstr>PowerPoint-presentasjon</vt:lpstr>
      <vt:lpstr>PowerPoint-presentasjon</vt:lpstr>
      <vt:lpstr>PowerPoint-presentasjon</vt:lpstr>
      <vt:lpstr>Hovedfunn </vt:lpstr>
      <vt:lpstr>PowerPoint-presentasjon</vt:lpstr>
      <vt:lpstr>Har du blitt mobbet eller trakassert i ditt nåværende arbeidsforhold i løpet av de siste 12 månedene?                                             </vt:lpstr>
      <vt:lpstr>Hvor ofte har du blitt mobbet eller trakassert i ditt nåværende arbeidsforhold de siste 12 månedene?                                             </vt:lpstr>
      <vt:lpstr>Har du blitt mobbet eller trakassert i ditt nåværende arbeidsforhold med bakgrunn i ett eller flere av disse grunnlagene i løpet av de siste 12 månedene?                                              </vt:lpstr>
      <vt:lpstr>Hvilken eller hvilke former for mobbing eller trakassering har du blitt utsatt for i ditt nåværende arbeidsforhold i løpet av de siste 12 månedene?                                             </vt:lpstr>
      <vt:lpstr>Hvem utsatte deg for mobbing eller trakassering i ditt nåværende arbeidsforhold i løpet av de siste 12 månedene?                                             </vt:lpstr>
      <vt:lpstr>PowerPoint-presentasjon</vt:lpstr>
      <vt:lpstr>Har du blitt utsatt for seksuell trakassering i ditt nåværende arbeidsforhold i de siste 12 måneder?                                             </vt:lpstr>
      <vt:lpstr>Hvor ofte har du blitt utsatt for seksuell trakassering i ditt nåværende arbeidsforhold de siste 12 månedene?                                             </vt:lpstr>
      <vt:lpstr>Hvilken eller hvilke former for seksuell trakassering har du blitt utsatt for i ditt nåværende arbeidsforhold i løpet av de siste 12 månedene?                                             </vt:lpstr>
      <vt:lpstr>Hvem utsatte deg for dette?                                             </vt:lpstr>
      <vt:lpstr>Var den som utsatte deg for dette:</vt:lpstr>
      <vt:lpstr>PowerPoint-presentasjon</vt:lpstr>
      <vt:lpstr>Har du i løpet av de siste 12 måneder, i ditt nåværende arbeidsforhold, opplevd at noen har skaffet seg seksuell omgang med deg ved bruk av vold, eller har du følt deg tvunget, truet eller presset til seksuell omgang? </vt:lpstr>
      <vt:lpstr>PowerPoint-presentasjon</vt:lpstr>
      <vt:lpstr>Vet du hvor du finner varslings-/si ifra-systemet på din UH-institusjon?                                             </vt:lpstr>
      <vt:lpstr>Har du meldt fra om kritikkverdige forhold som har berørt deg i ditt nåværende arbeidsforhold de siste 12 måneder?                                             </vt:lpstr>
      <vt:lpstr>Har du meldt fra om kritikkverdige forhold som har berørt andre enn deg i ditt nåværende arbeidsforhold de siste 12 måneder?                                             </vt:lpstr>
      <vt:lpstr>PowerPoint-presentasjon</vt:lpstr>
      <vt:lpstr>Har du fast eller midlertidig stilling?                                             </vt:lpstr>
      <vt:lpstr>Hvilken ansettelseskategori er du ansatt i?</vt:lpstr>
      <vt:lpstr>Hvilket kjønn har du?                                             </vt:lpstr>
      <vt:lpstr>Kontakt Ipsos </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Holmefjord</dc:creator>
  <cp:lastModifiedBy>Mads Saurstrø</cp:lastModifiedBy>
  <cp:revision>354</cp:revision>
  <dcterms:created xsi:type="dcterms:W3CDTF">2018-03-07T12:52:32Z</dcterms:created>
  <dcterms:modified xsi:type="dcterms:W3CDTF">2019-08-22T08:49:29Z</dcterms:modified>
  <cp:contentStatus/>
</cp:coreProperties>
</file>