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26" r:id="rId3"/>
    <p:sldId id="1727" r:id="rId4"/>
    <p:sldId id="1713" r:id="rId5"/>
    <p:sldId id="1766" r:id="rId6"/>
    <p:sldId id="1770" r:id="rId7"/>
    <p:sldId id="1771"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2" r:id="rId33"/>
    <p:sldId id="1764" r:id="rId34"/>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2" autoAdjust="0"/>
    <p:restoredTop sz="96374" autoAdjust="0"/>
  </p:normalViewPr>
  <p:slideViewPr>
    <p:cSldViewPr snapToGrid="0">
      <p:cViewPr varScale="1">
        <p:scale>
          <a:sx n="163" d="100"/>
          <a:sy n="163" d="100"/>
        </p:scale>
        <p:origin x="2376" y="150"/>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8/28/2019</a:t>
            </a:r>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r>
              <a:rPr lang="en-US"/>
              <a:t>8/28/2019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rtlCol="0"/>
          <a:lstStyle/>
          <a:p>
            <a:pPr rtl="0">
              <a:spcAft>
                <a:spcPts val="568"/>
              </a:spcAft>
            </a:pPr>
            <a:endParaRPr lang="en-US" dirty="0"/>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rtlCol="0"/>
          <a:lstStyle>
            <a:lvl1pPr>
              <a:defRPr baseline="0"/>
            </a:lvl1pPr>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rtlCol="0" anchor="b">
            <a:noAutofit/>
          </a:bodyPr>
          <a:lstStyle>
            <a:lvl1pPr marL="0" indent="0">
              <a:buNone/>
              <a:defRPr sz="2533" b="0" baseline="0">
                <a:solidFill>
                  <a:schemeClr val="bg2"/>
                </a:solidFill>
              </a:defRPr>
            </a:lvl1pPr>
          </a:lstStyle>
          <a:p>
            <a:pPr lvl="0" rtl="0"/>
            <a:r>
              <a:rPr lang="en-GB"/>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rtlCol="0" anchor="b">
            <a:normAutofit/>
          </a:bodyPr>
          <a:lstStyle>
            <a:lvl1pPr algn="l">
              <a:lnSpc>
                <a:spcPct val="95000"/>
              </a:lnSpc>
              <a:spcBef>
                <a:spcPts val="272"/>
              </a:spcBef>
              <a:defRPr sz="1333" cap="none" baseline="0">
                <a:solidFill>
                  <a:schemeClr val="bg2">
                    <a:lumMod val="50000"/>
                  </a:schemeClr>
                </a:solidFill>
              </a:defRPr>
            </a:lvl1pPr>
          </a:lstStyle>
          <a:p>
            <a:pPr lvl="0" rtl="0"/>
            <a:r>
              <a:rPr lang="en-GB"/>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rtlCol="0"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Slide Title</a:t>
            </a:r>
          </a:p>
          <a:p>
            <a:pPr lvl="1" rtl="0"/>
            <a:r>
              <a:rPr lang="en-GB"/>
              <a:t>Lorem ipsum dolor sit amet, consectetuer adipiscing elit. Maecenas porttitor congue 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rtlCol="0"/>
          <a:lstStyle/>
          <a:p>
            <a:pPr rtl="0"/>
            <a:r>
              <a:rPr lang="en-GB"/>
              <a:t>Click icon to add picture</a:t>
            </a:r>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rtlCol="0"/>
          <a:lstStyle/>
          <a:p>
            <a:pPr rtl="0"/>
            <a:r>
              <a:rPr lang="en-GB"/>
              <a:t>Click icon to add picture</a:t>
            </a:r>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 name="Title 1"/>
          <p:cNvSpPr>
            <a:spLocks noGrp="1"/>
          </p:cNvSpPr>
          <p:nvPr>
            <p:ph type="ctrTitle" hasCustomPrompt="1"/>
          </p:nvPr>
        </p:nvSpPr>
        <p:spPr>
          <a:xfrm>
            <a:off x="8988129" y="2848514"/>
            <a:ext cx="2861167" cy="997196"/>
          </a:xfrm>
        </p:spPr>
        <p:txBody>
          <a:bodyPr rtlCol="0" anchor="ctr"/>
          <a:lstStyle>
            <a:lvl1pPr>
              <a:defRPr sz="3600" cap="all" baseline="0"/>
            </a:lvl1pPr>
          </a:lstStyle>
          <a:p>
            <a:pPr rtl="0"/>
            <a:r>
              <a:rPr lang="en-GB"/>
              <a:t>Title title title 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 name="Title 1"/>
          <p:cNvSpPr>
            <a:spLocks noGrp="1"/>
          </p:cNvSpPr>
          <p:nvPr>
            <p:ph type="ctrTitle" hasCustomPrompt="1"/>
          </p:nvPr>
        </p:nvSpPr>
        <p:spPr>
          <a:xfrm>
            <a:off x="8988129" y="2848514"/>
            <a:ext cx="2861167" cy="997196"/>
          </a:xfrm>
        </p:spPr>
        <p:txBody>
          <a:bodyPr rtlCol="0" anchor="ctr"/>
          <a:lstStyle>
            <a:lvl1pPr>
              <a:defRPr sz="3600" cap="all" baseline="0"/>
            </a:lvl1pPr>
          </a:lstStyle>
          <a:p>
            <a:pPr rtl="0"/>
            <a:r>
              <a:rPr lang="en-GB"/>
              <a:t>Title title title 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rtl="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rtlCol="0"/>
          <a:lstStyle/>
          <a:p>
            <a:pPr rtl="0"/>
            <a:r>
              <a:rPr lang="en-GB"/>
              <a:t>Click icon to add picture</a:t>
            </a:r>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rtlCol="0" anchor="ctr"/>
          <a:lstStyle>
            <a:lvl1pPr>
              <a:defRPr sz="4933" baseline="0"/>
            </a:lvl1pPr>
          </a:lstStyle>
          <a:p>
            <a:pPr rtl="0"/>
            <a:r>
              <a:rPr lang="en-GB"/>
              <a:t>Subject</a:t>
            </a:r>
            <a:r>
              <a:rPr lang="en-US" dirty="0"/>
              <a:t/>
            </a:r>
            <a:br>
              <a:rPr lang="en-US" dirty="0"/>
            </a:br>
            <a:r>
              <a:rPr lang="en-GB"/>
              <a:t>Title</a:t>
            </a:r>
          </a:p>
        </p:txBody>
      </p:sp>
      <p:sp>
        <p:nvSpPr>
          <p:cNvPr id="3" name="Subtitle 2"/>
          <p:cNvSpPr>
            <a:spLocks noGrp="1"/>
          </p:cNvSpPr>
          <p:nvPr>
            <p:ph type="subTitle" idx="1" hasCustomPrompt="1"/>
          </p:nvPr>
        </p:nvSpPr>
        <p:spPr>
          <a:xfrm>
            <a:off x="312001" y="3632697"/>
            <a:ext cx="4759348" cy="2422039"/>
          </a:xfrm>
        </p:spPr>
        <p:txBody>
          <a:bodyPr rtlCol="0"/>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MORE COMPLETE TITLE</a:t>
            </a:r>
          </a:p>
          <a:p>
            <a:pPr lvl="1" rtl="0"/>
            <a:r>
              <a:rPr lang="en-GB"/>
              <a:t>Body text: Lorem ipsum dolor sit amet, consectetuer adipiscing elit. Maecenas porttitor congue massa. Fusce posuere.</a:t>
            </a:r>
          </a:p>
          <a:p>
            <a:pPr lvl="1" rtl="0"/>
            <a:r>
              <a:rPr lang="en-GB"/>
              <a:t>Pellentesque habitant morbi tristique senectus et netus et malesuada fames ac turpis egestas. Proin pharetra nonummy pede. Mauris et orci.</a:t>
            </a:r>
          </a:p>
        </p:txBody>
      </p:sp>
      <p:sp>
        <p:nvSpPr>
          <p:cNvPr id="20" name="Text Placeholder 19"/>
          <p:cNvSpPr>
            <a:spLocks noGrp="1"/>
          </p:cNvSpPr>
          <p:nvPr>
            <p:ph type="body" sz="quarter" idx="13" hasCustomPrompt="1"/>
          </p:nvPr>
        </p:nvSpPr>
        <p:spPr>
          <a:xfrm>
            <a:off x="312000" y="331097"/>
            <a:ext cx="4759347" cy="1563900"/>
          </a:xfrm>
        </p:spPr>
        <p:txBody>
          <a:bodyPr rtlCol="0" anchor="b">
            <a:normAutofit/>
          </a:bodyPr>
          <a:lstStyle>
            <a:lvl1pPr>
              <a:defRPr sz="2933" b="0" cap="none" baseline="0">
                <a:solidFill>
                  <a:schemeClr val="bg2"/>
                </a:solidFill>
              </a:defRPr>
            </a:lvl1pPr>
          </a:lstStyle>
          <a:p>
            <a:pPr lvl="0" rtl="0"/>
            <a:r>
              <a:rPr lang="en-GB"/>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rtl="0"/>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rtlCol="0"/>
          <a:lstStyle/>
          <a:p>
            <a:pPr rtl="0"/>
            <a:r>
              <a:rPr lang="en-GB"/>
              <a:t>Click icon to add picture</a:t>
            </a:r>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rtl="0"/>
            <a:r>
              <a:rPr lang="en-GB"/>
              <a:t>Click to edit Master text styles</a:t>
            </a:r>
          </a:p>
          <a:p>
            <a:pPr lvl="1" rtl="0"/>
            <a:r>
              <a:rPr lang="en-GB"/>
              <a:t>Second level</a:t>
            </a:r>
          </a:p>
        </p:txBody>
      </p:sp>
      <p:sp>
        <p:nvSpPr>
          <p:cNvPr id="9" name="Text Placeholder 10"/>
          <p:cNvSpPr>
            <a:spLocks noGrp="1"/>
          </p:cNvSpPr>
          <p:nvPr>
            <p:ph type="body" sz="quarter" idx="15"/>
          </p:nvPr>
        </p:nvSpPr>
        <p:spPr>
          <a:xfrm>
            <a:off x="6724095" y="4648361"/>
            <a:ext cx="5125005" cy="876140"/>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rtl="0"/>
            <a:r>
              <a:rPr lang="en-GB"/>
              <a:t>Click to edit Master text styles</a:t>
            </a:r>
          </a:p>
          <a:p>
            <a:pPr lvl="1" rtl="0"/>
            <a:r>
              <a:rPr lang="en-GB"/>
              <a:t>Second level</a:t>
            </a:r>
          </a:p>
        </p:txBody>
      </p:sp>
      <p:sp>
        <p:nvSpPr>
          <p:cNvPr id="7" name="Picture Placeholder 6"/>
          <p:cNvSpPr>
            <a:spLocks noGrp="1"/>
          </p:cNvSpPr>
          <p:nvPr>
            <p:ph type="pic" sz="quarter" idx="16"/>
          </p:nvPr>
        </p:nvSpPr>
        <p:spPr>
          <a:xfrm>
            <a:off x="323584" y="2441471"/>
            <a:ext cx="5125005" cy="2067189"/>
          </a:xfrm>
        </p:spPr>
        <p:txBody>
          <a:bodyPr rtlCol="0">
            <a:normAutofit/>
          </a:bodyPr>
          <a:lstStyle>
            <a:lvl1pPr>
              <a:defRPr sz="1467">
                <a:solidFill>
                  <a:schemeClr val="bg2"/>
                </a:solidFill>
              </a:defRPr>
            </a:lvl1pPr>
          </a:lstStyle>
          <a:p>
            <a:pPr rtl="0"/>
            <a:r>
              <a:rPr lang="en-GB"/>
              <a:t>Click icon to add picture</a:t>
            </a:r>
          </a:p>
        </p:txBody>
      </p:sp>
      <p:sp>
        <p:nvSpPr>
          <p:cNvPr id="12" name="Picture Placeholder 6"/>
          <p:cNvSpPr>
            <a:spLocks noGrp="1"/>
          </p:cNvSpPr>
          <p:nvPr>
            <p:ph type="pic" sz="quarter" idx="17"/>
          </p:nvPr>
        </p:nvSpPr>
        <p:spPr>
          <a:xfrm>
            <a:off x="6724095" y="2441471"/>
            <a:ext cx="5125005" cy="2067189"/>
          </a:xfrm>
        </p:spPr>
        <p:txBody>
          <a:bodyPr rtlCol="0">
            <a:normAutofit/>
          </a:bodyPr>
          <a:lstStyle>
            <a:lvl1pPr>
              <a:defRPr sz="1467">
                <a:solidFill>
                  <a:schemeClr val="bg2"/>
                </a:solidFill>
              </a:defRPr>
            </a:lvl1pPr>
          </a:lstStyle>
          <a:p>
            <a:pPr rtl="0"/>
            <a:r>
              <a:rPr lang="en-GB"/>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rtl="0"/>
            <a:r>
              <a:rPr lang="en-GB"/>
              <a:t>Click to edit Master text styles</a:t>
            </a:r>
          </a:p>
          <a:p>
            <a:pPr lvl="1" rtl="0"/>
            <a:r>
              <a:rPr lang="en-GB"/>
              <a:t>Second level</a:t>
            </a:r>
          </a:p>
        </p:txBody>
      </p:sp>
      <p:sp>
        <p:nvSpPr>
          <p:cNvPr id="9" name="Text Placeholder 10"/>
          <p:cNvSpPr>
            <a:spLocks noGrp="1"/>
          </p:cNvSpPr>
          <p:nvPr>
            <p:ph type="body" sz="quarter" idx="15"/>
          </p:nvPr>
        </p:nvSpPr>
        <p:spPr>
          <a:xfrm>
            <a:off x="4400274" y="4641740"/>
            <a:ext cx="3415485" cy="1047349"/>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rtl="0"/>
            <a:r>
              <a:rPr lang="en-GB"/>
              <a:t>Click to edit Master text styles</a:t>
            </a:r>
          </a:p>
          <a:p>
            <a:pPr lvl="1" rtl="0"/>
            <a:r>
              <a:rPr lang="en-GB"/>
              <a:t>Second level</a:t>
            </a:r>
          </a:p>
        </p:txBody>
      </p:sp>
      <p:sp>
        <p:nvSpPr>
          <p:cNvPr id="7" name="Picture Placeholder 6"/>
          <p:cNvSpPr>
            <a:spLocks noGrp="1"/>
          </p:cNvSpPr>
          <p:nvPr>
            <p:ph type="pic" sz="quarter" idx="16"/>
          </p:nvPr>
        </p:nvSpPr>
        <p:spPr>
          <a:xfrm>
            <a:off x="326044" y="2441471"/>
            <a:ext cx="3415485" cy="2067189"/>
          </a:xfrm>
        </p:spPr>
        <p:txBody>
          <a:bodyPr rtlCol="0">
            <a:normAutofit/>
          </a:bodyPr>
          <a:lstStyle>
            <a:lvl1pPr>
              <a:defRPr sz="1467">
                <a:solidFill>
                  <a:schemeClr val="bg2"/>
                </a:solidFill>
              </a:defRPr>
            </a:lvl1pPr>
          </a:lstStyle>
          <a:p>
            <a:pPr rtl="0"/>
            <a:r>
              <a:rPr lang="en-GB"/>
              <a:t>Click icon to add picture</a:t>
            </a:r>
          </a:p>
        </p:txBody>
      </p:sp>
      <p:sp>
        <p:nvSpPr>
          <p:cNvPr id="12" name="Picture Placeholder 6"/>
          <p:cNvSpPr>
            <a:spLocks noGrp="1"/>
          </p:cNvSpPr>
          <p:nvPr>
            <p:ph type="pic" sz="quarter" idx="17"/>
          </p:nvPr>
        </p:nvSpPr>
        <p:spPr>
          <a:xfrm>
            <a:off x="4400274" y="2441471"/>
            <a:ext cx="3415485" cy="2067189"/>
          </a:xfrm>
        </p:spPr>
        <p:txBody>
          <a:bodyPr rtlCol="0">
            <a:normAutofit/>
          </a:bodyPr>
          <a:lstStyle>
            <a:lvl1pPr>
              <a:defRPr sz="1467">
                <a:solidFill>
                  <a:schemeClr val="bg2"/>
                </a:solidFill>
              </a:defRPr>
            </a:lvl1pPr>
          </a:lstStyle>
          <a:p>
            <a:pPr rtl="0"/>
            <a:r>
              <a:rPr lang="en-GB"/>
              <a:t>Click icon to add picture</a:t>
            </a:r>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5" name="Text Placeholder 10"/>
          <p:cNvSpPr>
            <a:spLocks noGrp="1"/>
          </p:cNvSpPr>
          <p:nvPr>
            <p:ph type="body" sz="quarter" idx="20"/>
          </p:nvPr>
        </p:nvSpPr>
        <p:spPr>
          <a:xfrm>
            <a:off x="8401372" y="4641740"/>
            <a:ext cx="3415485" cy="1047349"/>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rtl="0"/>
            <a:r>
              <a:rPr lang="en-GB"/>
              <a:t>Click to edit Master text styles</a:t>
            </a:r>
          </a:p>
          <a:p>
            <a:pPr lvl="1" rtl="0"/>
            <a:r>
              <a:rPr lang="en-GB"/>
              <a:t>Second level</a:t>
            </a:r>
          </a:p>
        </p:txBody>
      </p:sp>
      <p:sp>
        <p:nvSpPr>
          <p:cNvPr id="16" name="Picture Placeholder 6"/>
          <p:cNvSpPr>
            <a:spLocks noGrp="1"/>
          </p:cNvSpPr>
          <p:nvPr>
            <p:ph type="pic" sz="quarter" idx="21"/>
          </p:nvPr>
        </p:nvSpPr>
        <p:spPr>
          <a:xfrm>
            <a:off x="8401372" y="2441471"/>
            <a:ext cx="3415485" cy="2067189"/>
          </a:xfrm>
        </p:spPr>
        <p:txBody>
          <a:bodyPr rtlCol="0">
            <a:normAutofit/>
          </a:bodyPr>
          <a:lstStyle>
            <a:lvl1pPr>
              <a:defRPr sz="1467">
                <a:solidFill>
                  <a:schemeClr val="bg2"/>
                </a:solidFill>
              </a:defRPr>
            </a:lvl1pPr>
          </a:lstStyle>
          <a:p>
            <a:pPr rtl="0"/>
            <a:r>
              <a:rPr lang="en-GB"/>
              <a:t>Click icon to add picture</a:t>
            </a:r>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rtl="0"/>
            <a:r>
              <a:rPr lang="en-GB"/>
              <a:t>Click to edit Master text styles</a:t>
            </a:r>
          </a:p>
          <a:p>
            <a:pPr lvl="1" rtl="0"/>
            <a:r>
              <a:rPr lang="en-GB"/>
              <a:t>Second level</a:t>
            </a:r>
          </a:p>
        </p:txBody>
      </p:sp>
      <p:sp>
        <p:nvSpPr>
          <p:cNvPr id="9" name="Text Placeholder 10"/>
          <p:cNvSpPr>
            <a:spLocks noGrp="1"/>
          </p:cNvSpPr>
          <p:nvPr>
            <p:ph type="body" sz="quarter" idx="15"/>
          </p:nvPr>
        </p:nvSpPr>
        <p:spPr>
          <a:xfrm>
            <a:off x="3292448" y="4641740"/>
            <a:ext cx="2598440" cy="1120925"/>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rtl="0"/>
            <a:r>
              <a:rPr lang="en-GB"/>
              <a:t>Click to edit Master text styles</a:t>
            </a:r>
          </a:p>
          <a:p>
            <a:pPr lvl="1" rtl="0"/>
            <a:r>
              <a:rPr lang="en-GB"/>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rtlCol="0">
            <a:normAutofit/>
          </a:bodyPr>
          <a:lstStyle>
            <a:lvl1pPr>
              <a:defRPr sz="1467">
                <a:solidFill>
                  <a:schemeClr val="bg2"/>
                </a:solidFill>
              </a:defRPr>
            </a:lvl1pPr>
          </a:lstStyle>
          <a:p>
            <a:pPr rtl="0"/>
            <a:r>
              <a:rPr lang="en-GB"/>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rtlCol="0">
            <a:normAutofit/>
          </a:bodyPr>
          <a:lstStyle>
            <a:lvl1pPr>
              <a:defRPr sz="1467">
                <a:solidFill>
                  <a:schemeClr val="bg2"/>
                </a:solidFill>
              </a:defRPr>
            </a:lvl1pPr>
          </a:lstStyle>
          <a:p>
            <a:pPr rtl="0"/>
            <a:r>
              <a:rPr lang="en-GB"/>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rtl="0"/>
            <a:r>
              <a:rPr lang="en-GB"/>
              <a:t>Click to edit Master text styles</a:t>
            </a:r>
          </a:p>
          <a:p>
            <a:pPr lvl="1" rtl="0"/>
            <a:r>
              <a:rPr lang="en-GB"/>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rtlCol="0">
            <a:normAutofit/>
          </a:bodyPr>
          <a:lstStyle>
            <a:lvl1pPr>
              <a:defRPr sz="1467">
                <a:solidFill>
                  <a:schemeClr val="bg2"/>
                </a:solidFill>
              </a:defRPr>
            </a:lvl1pPr>
          </a:lstStyle>
          <a:p>
            <a:pPr rtl="0"/>
            <a:r>
              <a:rPr lang="en-GB"/>
              <a:t>Click icon to add picture</a:t>
            </a:r>
          </a:p>
        </p:txBody>
      </p:sp>
      <p:sp>
        <p:nvSpPr>
          <p:cNvPr id="18" name="Text Placeholder 10"/>
          <p:cNvSpPr>
            <a:spLocks noGrp="1"/>
          </p:cNvSpPr>
          <p:nvPr>
            <p:ph type="body" sz="quarter" idx="23"/>
          </p:nvPr>
        </p:nvSpPr>
        <p:spPr>
          <a:xfrm>
            <a:off x="9250660" y="4641740"/>
            <a:ext cx="2598440" cy="1120925"/>
          </a:xfrm>
        </p:spPr>
        <p:txBody>
          <a:bodyPr rtlCol="0"/>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rtl="0"/>
            <a:r>
              <a:rPr lang="en-GB"/>
              <a:t>Click to edit Master text styles</a:t>
            </a:r>
          </a:p>
          <a:p>
            <a:pPr lvl="1" rtl="0"/>
            <a:r>
              <a:rPr lang="en-GB"/>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rtlCol="0">
            <a:normAutofit/>
          </a:bodyPr>
          <a:lstStyle>
            <a:lvl1pPr>
              <a:defRPr sz="1467">
                <a:solidFill>
                  <a:schemeClr val="bg2"/>
                </a:solidFill>
              </a:defRPr>
            </a:lvl1pPr>
          </a:lstStyle>
          <a:p>
            <a:pPr rtl="0"/>
            <a:r>
              <a:rPr lang="en-GB"/>
              <a:t>Click icon to add picture</a:t>
            </a:r>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rtlCol="0" anchor="b">
            <a:normAutofit/>
          </a:bodyPr>
          <a:lstStyle>
            <a:lvl1pPr algn="l">
              <a:lnSpc>
                <a:spcPct val="95000"/>
              </a:lnSpc>
              <a:spcBef>
                <a:spcPts val="272"/>
              </a:spcBef>
              <a:defRPr sz="1333" cap="none" baseline="0">
                <a:solidFill>
                  <a:schemeClr val="tx1"/>
                </a:solidFill>
              </a:defRPr>
            </a:lvl1pPr>
          </a:lstStyle>
          <a:p>
            <a:pPr lvl="0" rtl="0"/>
            <a:r>
              <a:rPr lang="en-GB"/>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rtlCol="0" anchor="b">
            <a:normAutofit/>
          </a:bodyPr>
          <a:lstStyle>
            <a:lvl1pPr algn="l">
              <a:lnSpc>
                <a:spcPct val="95000"/>
              </a:lnSpc>
              <a:spcBef>
                <a:spcPts val="272"/>
              </a:spcBef>
              <a:defRPr sz="1333" cap="none" baseline="0">
                <a:solidFill>
                  <a:schemeClr val="tx1"/>
                </a:solidFill>
              </a:defRPr>
            </a:lvl1pPr>
          </a:lstStyle>
          <a:p>
            <a:pPr lvl="0" rtl="0"/>
            <a:r>
              <a:rPr lang="en-GB"/>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rtlCol="0"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rtl="0"/>
            <a:r>
              <a:rPr lang="en-GB"/>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rtlCol="0"/>
          <a:lstStyle>
            <a:lvl1pPr>
              <a:defRPr sz="2000"/>
            </a:lvl1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rtlCol="0" anchor="b">
            <a:normAutofit/>
          </a:bodyPr>
          <a:lstStyle>
            <a:lvl1pPr algn="l">
              <a:lnSpc>
                <a:spcPct val="95000"/>
              </a:lnSpc>
              <a:spcBef>
                <a:spcPts val="272"/>
              </a:spcBef>
              <a:defRPr sz="1333" cap="none" baseline="0">
                <a:solidFill>
                  <a:schemeClr val="tx1"/>
                </a:solidFill>
              </a:defRPr>
            </a:lvl1pPr>
          </a:lstStyle>
          <a:p>
            <a:pPr lvl="0" rtl="0"/>
            <a:r>
              <a:rPr lang="en-GB"/>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baseline="0"/>
            </a:lvl1pPr>
          </a:lstStyle>
          <a:p>
            <a:pPr rtl="0"/>
            <a:r>
              <a:rPr lang="en-GB"/>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rtlCol="0" anchor="b">
            <a:normAutofit/>
          </a:bodyPr>
          <a:lstStyle>
            <a:lvl1pPr marL="0" indent="0">
              <a:buNone/>
              <a:defRPr sz="2533" b="0" baseline="0">
                <a:solidFill>
                  <a:schemeClr val="bg2"/>
                </a:solidFill>
              </a:defRPr>
            </a:lvl1pPr>
          </a:lstStyle>
          <a:p>
            <a:pPr lvl="0" rtl="0"/>
            <a:r>
              <a:rPr lang="en-GB"/>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rtlCol="0"/>
          <a:lstStyle/>
          <a:p>
            <a:pPr rtl="0"/>
            <a:r>
              <a:rPr lang="en-GB"/>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rtlCol="0"/>
          <a:lstStyle>
            <a:lvl1pPr>
              <a:defRPr baseline="0"/>
            </a:lvl1pPr>
          </a:lstStyle>
          <a:p>
            <a:pPr rtl="0"/>
            <a:r>
              <a:rPr lang="en-GB" dirty="0"/>
              <a:t/>
            </a:r>
            <a:br>
              <a:rPr lang="en-GB" dirty="0"/>
            </a:br>
            <a:r>
              <a:rPr lang="en-GB"/>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rtlCol="0" anchor="t"/>
          <a:lstStyle>
            <a:lvl1pPr>
              <a:lnSpc>
                <a:spcPct val="80000"/>
              </a:lnSpc>
              <a:spcBef>
                <a:spcPts val="1088"/>
              </a:spcBef>
              <a:defRPr sz="10400" cap="all" baseline="0">
                <a:solidFill>
                  <a:schemeClr val="bg1"/>
                </a:solidFill>
              </a:defRPr>
            </a:lvl1pPr>
          </a:lstStyle>
          <a:p>
            <a:pPr rtl="0"/>
            <a:r>
              <a:rPr lang="en-GB"/>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rtlCol="0"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rtl="0"/>
            <a:r>
              <a:rPr lang="en-GB"/>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rtl="0">
              <a:lnSpc>
                <a:spcPct val="85000"/>
              </a:lnSpc>
              <a:spcBef>
                <a:spcPts val="272"/>
              </a:spcBef>
            </a:pPr>
            <a:r>
              <a:rPr lang="en-GB"/>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rtl="0">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baseline="0"/>
            </a:lvl1pPr>
          </a:lstStyle>
          <a:p>
            <a:pPr rtl="0"/>
            <a:r>
              <a:rPr lang="en-GB"/>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rtlCol="0" anchor="b">
            <a:normAutofit/>
          </a:bodyPr>
          <a:lstStyle>
            <a:lvl1pPr marL="0" indent="0">
              <a:buNone/>
              <a:defRPr sz="2533" b="0" baseline="0">
                <a:solidFill>
                  <a:schemeClr val="bg2"/>
                </a:solidFill>
              </a:defRPr>
            </a:lvl1pPr>
          </a:lstStyle>
          <a:p>
            <a:pPr lvl="0" rtl="0"/>
            <a:r>
              <a:rPr lang="en-GB"/>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rtlCol="0"/>
          <a:lstStyle/>
          <a:p>
            <a:pPr rtl="0"/>
            <a:r>
              <a:rPr lang="en-GB"/>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rtlCol="0" anchor="b">
            <a:normAutofit/>
          </a:bodyPr>
          <a:lstStyle>
            <a:lvl1pPr algn="l">
              <a:lnSpc>
                <a:spcPct val="95000"/>
              </a:lnSpc>
              <a:spcBef>
                <a:spcPts val="272"/>
              </a:spcBef>
              <a:defRPr sz="1333" cap="none" baseline="0">
                <a:solidFill>
                  <a:schemeClr val="bg2"/>
                </a:solidFill>
              </a:defRPr>
            </a:lvl1pPr>
          </a:lstStyle>
          <a:p>
            <a:pPr lvl="0" rtl="0"/>
            <a:r>
              <a:rPr lang="en-GB"/>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rtlCol="0"/>
          <a:lstStyle/>
          <a:p>
            <a:pPr rtl="0"/>
            <a:r>
              <a:rPr lang="en-GB"/>
              <a:t>Click icon to add picture</a:t>
            </a:r>
          </a:p>
        </p:txBody>
      </p:sp>
      <p:sp>
        <p:nvSpPr>
          <p:cNvPr id="3" name="Subtitle 2"/>
          <p:cNvSpPr>
            <a:spLocks noGrp="1"/>
          </p:cNvSpPr>
          <p:nvPr>
            <p:ph type="subTitle" idx="1" hasCustomPrompt="1"/>
          </p:nvPr>
        </p:nvSpPr>
        <p:spPr>
          <a:xfrm>
            <a:off x="6203689" y="1851259"/>
            <a:ext cx="5622567" cy="2997135"/>
          </a:xfrm>
        </p:spPr>
        <p:txBody>
          <a:bodyPr rtlCol="0"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Slide Title</a:t>
            </a:r>
          </a:p>
          <a:p>
            <a:pPr lvl="1" rtl="0"/>
            <a:r>
              <a:rPr lang="en-GB"/>
              <a:t>Lorem ipsum dolor sit amet, consectetuer adipiscing elit. Maecenas porttitor congue massa.</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rtl="0">
              <a:lnSpc>
                <a:spcPct val="95000"/>
              </a:lnSpc>
              <a:spcBef>
                <a:spcPts val="272"/>
              </a:spcBef>
            </a:pPr>
            <a:r>
              <a:rPr lang="en-GB"/>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rtl="0">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rtlCol="0"/>
          <a:lstStyle/>
          <a:p>
            <a:pPr rtl="0"/>
            <a:r>
              <a:rPr lang="en-GB"/>
              <a:t>Click icon to add picture</a:t>
            </a:r>
          </a:p>
        </p:txBody>
      </p:sp>
      <p:sp>
        <p:nvSpPr>
          <p:cNvPr id="2" name="Title 1"/>
          <p:cNvSpPr>
            <a:spLocks noGrp="1"/>
          </p:cNvSpPr>
          <p:nvPr>
            <p:ph type="ctrTitle" hasCustomPrompt="1"/>
          </p:nvPr>
        </p:nvSpPr>
        <p:spPr>
          <a:xfrm>
            <a:off x="8905333" y="2803721"/>
            <a:ext cx="2920924" cy="997196"/>
          </a:xfrm>
        </p:spPr>
        <p:txBody>
          <a:bodyPr rtlCol="0" anchor="ctr"/>
          <a:lstStyle>
            <a:lvl1pPr>
              <a:defRPr sz="3600" baseline="0">
                <a:solidFill>
                  <a:schemeClr val="bg1"/>
                </a:solidFill>
              </a:defRPr>
            </a:lvl1pPr>
          </a:lstStyle>
          <a:p>
            <a:pPr rtl="0"/>
            <a:r>
              <a:rPr lang="en-GB"/>
              <a:t>TITLE TITLE TITLE 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rtl="0">
              <a:lnSpc>
                <a:spcPct val="95000"/>
              </a:lnSpc>
              <a:spcBef>
                <a:spcPts val="272"/>
              </a:spcBef>
            </a:pPr>
            <a:r>
              <a:rPr lang="en-GB"/>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rtl="0">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rtlCol="0"/>
          <a:lstStyle/>
          <a:p>
            <a:pPr rtl="0"/>
            <a:r>
              <a:rPr lang="en-GB"/>
              <a:t>Click icon to add picture</a:t>
            </a:r>
          </a:p>
        </p:txBody>
      </p:sp>
      <p:sp>
        <p:nvSpPr>
          <p:cNvPr id="3" name="Subtitle 2"/>
          <p:cNvSpPr>
            <a:spLocks noGrp="1"/>
          </p:cNvSpPr>
          <p:nvPr>
            <p:ph type="subTitle" idx="1" hasCustomPrompt="1"/>
          </p:nvPr>
        </p:nvSpPr>
        <p:spPr>
          <a:xfrm>
            <a:off x="6226729" y="1851259"/>
            <a:ext cx="5622567" cy="2997135"/>
          </a:xfrm>
        </p:spPr>
        <p:txBody>
          <a:bodyPr rtlCol="0"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Slide Title</a:t>
            </a:r>
          </a:p>
          <a:p>
            <a:pPr lvl="1" rtl="0"/>
            <a:r>
              <a:rPr lang="en-GB"/>
              <a:t>Lorem ipsum dolor sit amet, consectetuer adipiscing elit. Maecenas porttitor congue massa.</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rtl="0">
              <a:lnSpc>
                <a:spcPct val="95000"/>
              </a:lnSpc>
              <a:spcBef>
                <a:spcPts val="272"/>
              </a:spcBef>
            </a:pPr>
            <a:r>
              <a:rPr lang="en-GB"/>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rtl="0">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rtlCol="0" anchor="ctr"/>
          <a:lstStyle>
            <a:lvl1pPr>
              <a:defRPr sz="4267" baseline="0">
                <a:solidFill>
                  <a:schemeClr val="bg1"/>
                </a:solidFill>
              </a:defRPr>
            </a:lvl1pPr>
          </a:lstStyle>
          <a:p>
            <a:pPr rtl="0"/>
            <a:r>
              <a:rPr lang="en-GB"/>
              <a:t>Title title title 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rtl="0">
              <a:lnSpc>
                <a:spcPct val="95000"/>
              </a:lnSpc>
              <a:spcBef>
                <a:spcPts val="272"/>
              </a:spcBef>
            </a:pPr>
            <a:r>
              <a:rPr lang="en-GB"/>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rtl="0">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rtlCol="0" anchor="b">
            <a:normAutofit/>
          </a:bodyPr>
          <a:lstStyle>
            <a:lvl1pPr marL="0" indent="0">
              <a:buNone/>
              <a:defRPr sz="2533" b="0">
                <a:solidFill>
                  <a:schemeClr val="bg1"/>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rtlCol="0" anchor="b">
            <a:normAutofit/>
          </a:bodyPr>
          <a:lstStyle>
            <a:lvl1pPr marL="0" indent="0">
              <a:buNone/>
              <a:defRPr sz="2533" b="0">
                <a:solidFill>
                  <a:schemeClr val="bg1"/>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lvl1pPr>
              <a:defRPr>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rtlCol="0" anchor="b">
            <a:normAutofit/>
          </a:bodyPr>
          <a:lstStyle>
            <a:lvl1pPr marL="0" indent="0">
              <a:buNone/>
              <a:defRPr sz="2533" b="0">
                <a:solidFill>
                  <a:schemeClr val="bg1"/>
                </a:solidFill>
              </a:defRPr>
            </a:lvl1pPr>
          </a:lstStyle>
          <a:p>
            <a:pPr lvl="0" rtl="0"/>
            <a:r>
              <a:rPr lang="en-GB"/>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rtlCol="0"/>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rtl="0"/>
            <a:r>
              <a:rPr lang="en-GB"/>
              <a:t>First level bullet</a:t>
            </a:r>
          </a:p>
          <a:p>
            <a:pPr lvl="1" rtl="0"/>
            <a:r>
              <a:rPr lang="en-GB"/>
              <a:t>Second level</a:t>
            </a:r>
          </a:p>
          <a:p>
            <a:pPr lvl="2" rtl="0"/>
            <a:r>
              <a:rPr lang="en-GB"/>
              <a:t>Third level</a:t>
            </a:r>
          </a:p>
          <a:p>
            <a:pPr lvl="4" rtl="0"/>
            <a:r>
              <a:rPr lang="en-GB"/>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rtlCol="0"/>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rtl="0"/>
            <a:r>
              <a:rPr lang="en-GB"/>
              <a:t>First level bullet</a:t>
            </a:r>
          </a:p>
          <a:p>
            <a:pPr lvl="1" rtl="0"/>
            <a:r>
              <a:rPr lang="en-GB"/>
              <a:t>Second level</a:t>
            </a:r>
          </a:p>
          <a:p>
            <a:pPr lvl="2" rtl="0"/>
            <a:r>
              <a:rPr lang="en-GB"/>
              <a:t>Third level</a:t>
            </a:r>
          </a:p>
          <a:p>
            <a:pPr lvl="4" rtl="0"/>
            <a:r>
              <a:rPr lang="en-GB"/>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rtlCol="0"/>
          <a:lstStyle>
            <a:lvl1pPr>
              <a:defRPr baseline="0">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rtlCol="0" anchor="b">
            <a:normAutofit/>
          </a:bodyPr>
          <a:lstStyle>
            <a:lvl1pPr marL="0" indent="0">
              <a:buNone/>
              <a:defRPr sz="2533" b="0" baseline="0">
                <a:solidFill>
                  <a:schemeClr val="bg1"/>
                </a:solidFill>
              </a:defRPr>
            </a:lvl1pPr>
          </a:lstStyle>
          <a:p>
            <a:pPr lvl="0" rtl="0"/>
            <a:r>
              <a:rPr lang="en-GB"/>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rtlCol="0" anchor="b">
            <a:normAutofit/>
          </a:bodyPr>
          <a:lstStyle>
            <a:lvl1pPr marL="0" indent="0">
              <a:buNone/>
              <a:defRPr sz="2533" b="0">
                <a:solidFill>
                  <a:schemeClr val="bg1"/>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solidFill>
                  <a:schemeClr val="bg1"/>
                </a:solidFill>
              </a:defRPr>
            </a:lvl1pPr>
          </a:lstStyle>
          <a:p>
            <a:pPr rtl="0"/>
            <a:r>
              <a:rPr lang="en-GB"/>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rtlCol="0" anchor="b">
            <a:normAutofit/>
          </a:bodyPr>
          <a:lstStyle>
            <a:lvl1pPr marL="0" indent="0">
              <a:buNone/>
              <a:defRPr sz="2533" b="0">
                <a:solidFill>
                  <a:schemeClr val="bg1"/>
                </a:solidFill>
              </a:defRPr>
            </a:lvl1pPr>
          </a:lstStyle>
          <a:p>
            <a:pPr lvl="0" rtl="0"/>
            <a:r>
              <a:rPr lang="en-GB"/>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rtlCol="0"/>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rtl="0"/>
            <a:r>
              <a:rPr lang="en-GB"/>
              <a:t>First level bullet</a:t>
            </a:r>
          </a:p>
          <a:p>
            <a:pPr lvl="1" rtl="0"/>
            <a:r>
              <a:rPr lang="en-GB"/>
              <a:t>Second level</a:t>
            </a:r>
          </a:p>
          <a:p>
            <a:pPr lvl="2" rtl="0"/>
            <a:r>
              <a:rPr lang="en-GB"/>
              <a:t>Third level</a:t>
            </a:r>
          </a:p>
          <a:p>
            <a:pPr lvl="4" rtl="0"/>
            <a:r>
              <a:rPr lang="en-GB"/>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rtlCol="0"/>
          <a:lstStyle/>
          <a:p>
            <a:pPr rtl="0"/>
            <a:r>
              <a:rPr lang="en-GB"/>
              <a:t>Click icon to add picture</a:t>
            </a:r>
          </a:p>
        </p:txBody>
      </p:sp>
      <p:sp>
        <p:nvSpPr>
          <p:cNvPr id="2" name="Title 1"/>
          <p:cNvSpPr>
            <a:spLocks noGrp="1"/>
          </p:cNvSpPr>
          <p:nvPr>
            <p:ph type="ctrTitle" hasCustomPrompt="1"/>
          </p:nvPr>
        </p:nvSpPr>
        <p:spPr>
          <a:xfrm>
            <a:off x="5568001" y="2869646"/>
            <a:ext cx="6265412" cy="678193"/>
          </a:xfrm>
        </p:spPr>
        <p:txBody>
          <a:bodyPr rtlCol="0" anchor="ctr"/>
          <a:lstStyle>
            <a:lvl1pPr>
              <a:defRPr sz="4933" baseline="0"/>
            </a:lvl1pPr>
          </a:lstStyle>
          <a:p>
            <a:pPr rtl="0"/>
            <a:r>
              <a:rPr lang="en-GB"/>
              <a:t>Impact word(s)</a:t>
            </a:r>
          </a:p>
        </p:txBody>
      </p:sp>
      <p:sp>
        <p:nvSpPr>
          <p:cNvPr id="3" name="Subtitle 2"/>
          <p:cNvSpPr>
            <a:spLocks noGrp="1"/>
          </p:cNvSpPr>
          <p:nvPr>
            <p:ph type="subTitle" idx="1" hasCustomPrompt="1"/>
          </p:nvPr>
        </p:nvSpPr>
        <p:spPr>
          <a:xfrm>
            <a:off x="5568001" y="3819109"/>
            <a:ext cx="6265412" cy="1776400"/>
          </a:xfrm>
        </p:spPr>
        <p:txBody>
          <a:bodyPr rtlCol="0"/>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Presenter Name</a:t>
            </a:r>
          </a:p>
          <a:p>
            <a:pPr lvl="1" rtl="0"/>
            <a:r>
              <a:rPr lang="en-GB"/>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rtlCol="0" anchor="b">
            <a:normAutofit/>
          </a:bodyPr>
          <a:lstStyle>
            <a:lvl1pPr>
              <a:defRPr sz="2933" b="0" cap="none" baseline="0">
                <a:solidFill>
                  <a:schemeClr val="bg2"/>
                </a:solidFill>
              </a:defRPr>
            </a:lvl1pPr>
          </a:lstStyle>
          <a:p>
            <a:pPr lvl="0" rtl="0"/>
            <a:r>
              <a:rPr lang="en-GB"/>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rtlCol="0"/>
          <a:lstStyle>
            <a:lvl1pPr algn="ctr">
              <a:defRPr sz="1867"/>
            </a:lvl1pPr>
          </a:lstStyle>
          <a:p>
            <a:pPr rtl="0"/>
            <a:r>
              <a:rPr lang="en-GB"/>
              <a:t>Client Logo</a:t>
            </a:r>
            <a:r>
              <a:rPr lang="en-GB" dirty="0"/>
              <a:t/>
            </a:r>
            <a:br>
              <a:rPr lang="en-GB" dirty="0"/>
            </a:br>
            <a:r>
              <a:rPr lang="en-GB"/>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rtlCol="0" anchor="b"/>
          <a:lstStyle>
            <a:lvl1pPr>
              <a:defRPr sz="1067">
                <a:solidFill>
                  <a:schemeClr val="bg1">
                    <a:lumMod val="95000"/>
                  </a:schemeClr>
                </a:solidFill>
              </a:defRPr>
            </a:lvl1pPr>
          </a:lstStyle>
          <a:p>
            <a:pPr rtl="0"/>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rtlCol="0"/>
          <a:lstStyle>
            <a:lvl1pPr>
              <a:defRPr sz="1333">
                <a:solidFill>
                  <a:schemeClr val="accent4">
                    <a:lumMod val="75000"/>
                  </a:schemeClr>
                </a:solidFill>
              </a:defRPr>
            </a:lvl1pPr>
          </a:lstStyle>
          <a:p>
            <a:pPr rtl="0"/>
            <a:r>
              <a:rPr lang="en-GB"/>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rtl="0">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baseline="0">
                <a:solidFill>
                  <a:schemeClr val="bg1"/>
                </a:solidFill>
              </a:defRPr>
            </a:lvl1pPr>
          </a:lstStyle>
          <a:p>
            <a:pPr rtl="0"/>
            <a:r>
              <a:rPr lang="en-GB"/>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rtlCol="0"/>
          <a:lstStyle>
            <a:lvl1pPr>
              <a:defRPr>
                <a:solidFill>
                  <a:schemeClr val="bg1"/>
                </a:solidFill>
              </a:defRPr>
            </a:lvl1pPr>
          </a:lstStyle>
          <a:p>
            <a:pPr rtl="0"/>
            <a:r>
              <a:rPr lang="en-GB"/>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rtlCol="0"/>
          <a:lstStyle>
            <a:lvl1pPr>
              <a:defRPr>
                <a:solidFill>
                  <a:schemeClr val="bg1"/>
                </a:solidFill>
              </a:defRPr>
            </a:lvl1pPr>
          </a:lstStyle>
          <a:p>
            <a:pPr rtl="0"/>
            <a:r>
              <a:rPr lang="en-GB"/>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rtlCol="0"/>
          <a:lstStyle>
            <a:lvl1pPr>
              <a:defRPr>
                <a:solidFill>
                  <a:schemeClr val="bg1"/>
                </a:solidFill>
              </a:defRPr>
            </a:lvl1pPr>
          </a:lstStyle>
          <a:p>
            <a:pPr rtl="0"/>
            <a:r>
              <a:rPr lang="en-GB"/>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rtlCol="0"/>
          <a:lstStyle/>
          <a:p>
            <a:pPr rtl="0"/>
            <a:r>
              <a:rPr lang="en-GB"/>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en-GB"/>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rtlCol="0" anchor="b">
            <a:normAutofit/>
          </a:bodyPr>
          <a:lstStyle>
            <a:lvl1pPr marL="0" indent="0">
              <a:buNone/>
              <a:defRPr sz="2533" b="0">
                <a:solidFill>
                  <a:schemeClr val="bg2"/>
                </a:solidFill>
              </a:defRPr>
            </a:lvl1pPr>
          </a:lstStyle>
          <a:p>
            <a:pPr lvl="0" rtl="0"/>
            <a:r>
              <a:rPr lang="en-GB"/>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rtlCol="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rtlCol="0" anchor="t" anchorCtr="0" compatLnSpc="1">
              <a:prstTxWarp prst="textNoShape">
                <a:avLst/>
              </a:prstTxWarp>
            </a:bodyPr>
            <a:lstStyle/>
            <a:p>
              <a:pPr rtl="0"/>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rtlCol="0" anchor="t" anchorCtr="0" compatLnSpc="1">
              <a:prstTxWarp prst="textNoShape">
                <a:avLst/>
              </a:prstTxWarp>
            </a:bodyPr>
            <a:lstStyle/>
            <a:p>
              <a:pPr rtl="0"/>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rtlCol="0"/>
          <a:lstStyle>
            <a:lvl1pPr>
              <a:defRPr baseline="0"/>
            </a:lvl1pPr>
          </a:lstStyle>
          <a:p>
            <a:pPr rtl="0"/>
            <a:r>
              <a:rPr lang="en-GB"/>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rtlCol="0" anchor="b">
            <a:normAutofit/>
          </a:bodyPr>
          <a:lstStyle>
            <a:lvl1pPr marL="0" indent="0">
              <a:buNone/>
              <a:defRPr sz="2533" b="0" baseline="0">
                <a:solidFill>
                  <a:schemeClr val="bg2"/>
                </a:solidFill>
              </a:defRPr>
            </a:lvl1pPr>
          </a:lstStyle>
          <a:p>
            <a:pPr lvl="0" rtl="0"/>
            <a:r>
              <a:rPr lang="en-GB"/>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rtlCol="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rtl="0"/>
            <a:r>
              <a:rPr lang="en-GB"/>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rtlCol="0">
            <a:normAutofit/>
          </a:bodyPr>
          <a:lstStyle>
            <a:lvl1pPr marL="0" indent="0">
              <a:buNone/>
              <a:defRPr sz="1400" baseline="0"/>
            </a:lvl1pPr>
          </a:lstStyle>
          <a:p>
            <a:pPr rtl="0"/>
            <a:r>
              <a:rPr lang="en-GB"/>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rtlCol="0">
            <a:normAutofit/>
          </a:bodyPr>
          <a:lstStyle>
            <a:lvl1pPr marL="0" indent="0">
              <a:buNone/>
              <a:defRPr sz="1400" baseline="0"/>
            </a:lvl1pPr>
          </a:lstStyle>
          <a:p>
            <a:pPr rtl="0"/>
            <a:r>
              <a:rPr lang="en-GB"/>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rtlCol="0">
            <a:normAutofit/>
          </a:bodyPr>
          <a:lstStyle>
            <a:lvl1pPr marL="0" indent="0">
              <a:buNone/>
              <a:defRPr sz="1400" baseline="0"/>
            </a:lvl1pPr>
          </a:lstStyle>
          <a:p>
            <a:pPr rtl="0"/>
            <a:r>
              <a:rPr lang="en-GB"/>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rtlCol="0">
            <a:noAutofit/>
          </a:bodyPr>
          <a:lstStyle>
            <a:lvl3pPr>
              <a:defRPr baseline="0"/>
            </a:lvl3pPr>
            <a:lvl4pPr>
              <a:defRPr baseline="0"/>
            </a:lvl4pPr>
            <a:lvl5pPr>
              <a:defRPr/>
            </a:lvl5pPr>
          </a:lstStyle>
          <a:p>
            <a:pPr lvl="2" rtl="0"/>
            <a:r>
              <a:rPr lang="en-GB"/>
              <a:t>1st Level</a:t>
            </a:r>
          </a:p>
          <a:p>
            <a:pPr lvl="3" rtl="0"/>
            <a:r>
              <a:rPr lang="en-GB"/>
              <a:t>2nd Level</a:t>
            </a:r>
          </a:p>
          <a:p>
            <a:pPr lvl="4" rtl="0"/>
            <a:r>
              <a:rPr lang="en-GB"/>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rtlCol="0">
            <a:noAutofit/>
          </a:bodyPr>
          <a:lstStyle>
            <a:lvl3pPr>
              <a:defRPr baseline="0"/>
            </a:lvl3pPr>
            <a:lvl4pPr>
              <a:defRPr baseline="0"/>
            </a:lvl4pPr>
            <a:lvl5pPr>
              <a:defRPr/>
            </a:lvl5pPr>
          </a:lstStyle>
          <a:p>
            <a:pPr lvl="2" rtl="0"/>
            <a:r>
              <a:rPr lang="en-GB"/>
              <a:t>1st Level</a:t>
            </a:r>
          </a:p>
          <a:p>
            <a:pPr lvl="3" rtl="0"/>
            <a:r>
              <a:rPr lang="en-GB"/>
              <a:t>2nd Level</a:t>
            </a:r>
          </a:p>
          <a:p>
            <a:pPr lvl="4" rtl="0"/>
            <a:r>
              <a:rPr lang="en-GB"/>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rtlCol="0">
            <a:noAutofit/>
          </a:bodyPr>
          <a:lstStyle>
            <a:lvl3pPr>
              <a:defRPr baseline="0"/>
            </a:lvl3pPr>
            <a:lvl4pPr>
              <a:defRPr baseline="0"/>
            </a:lvl4pPr>
            <a:lvl5pPr>
              <a:defRPr/>
            </a:lvl5pPr>
          </a:lstStyle>
          <a:p>
            <a:pPr lvl="2" rtl="0"/>
            <a:r>
              <a:rPr lang="en-GB"/>
              <a:t>1st Level</a:t>
            </a:r>
          </a:p>
          <a:p>
            <a:pPr lvl="3" rtl="0"/>
            <a:r>
              <a:rPr lang="en-GB"/>
              <a:t>2nd Level</a:t>
            </a:r>
          </a:p>
          <a:p>
            <a:pPr lvl="4" rtl="0"/>
            <a:r>
              <a:rPr lang="en-GB"/>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rtlCol="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rtl="0"/>
            <a:r>
              <a:rPr lang="en-GB"/>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rtlCol="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rtl="0"/>
            <a:r>
              <a:rPr lang="en-GB"/>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rtlCol="0"/>
          <a:lstStyle/>
          <a:p>
            <a:pPr rtl="0"/>
            <a:r>
              <a:rPr lang="en-GB"/>
              <a:t>Click icon to add picture</a:t>
            </a:r>
          </a:p>
        </p:txBody>
      </p:sp>
      <p:sp>
        <p:nvSpPr>
          <p:cNvPr id="2" name="Title 1"/>
          <p:cNvSpPr>
            <a:spLocks noGrp="1"/>
          </p:cNvSpPr>
          <p:nvPr>
            <p:ph type="ctrTitle" hasCustomPrompt="1"/>
          </p:nvPr>
        </p:nvSpPr>
        <p:spPr>
          <a:xfrm>
            <a:off x="6359370" y="2869646"/>
            <a:ext cx="5438665" cy="678193"/>
          </a:xfrm>
        </p:spPr>
        <p:txBody>
          <a:bodyPr rtlCol="0" anchor="ctr"/>
          <a:lstStyle>
            <a:lvl1pPr>
              <a:defRPr sz="4933" baseline="0"/>
            </a:lvl1pPr>
          </a:lstStyle>
          <a:p>
            <a:pPr rtl="0"/>
            <a:r>
              <a:rPr lang="en-GB"/>
              <a:t>Impact word(s)</a:t>
            </a:r>
          </a:p>
        </p:txBody>
      </p:sp>
      <p:sp>
        <p:nvSpPr>
          <p:cNvPr id="3" name="Subtitle 2"/>
          <p:cNvSpPr>
            <a:spLocks noGrp="1"/>
          </p:cNvSpPr>
          <p:nvPr>
            <p:ph type="subTitle" idx="1" hasCustomPrompt="1"/>
          </p:nvPr>
        </p:nvSpPr>
        <p:spPr>
          <a:xfrm>
            <a:off x="6359370" y="3819109"/>
            <a:ext cx="5438665" cy="1776400"/>
          </a:xfrm>
        </p:spPr>
        <p:txBody>
          <a:bodyPr rtlCol="0"/>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Presenter Name</a:t>
            </a:r>
          </a:p>
          <a:p>
            <a:pPr lvl="1" rtl="0"/>
            <a:r>
              <a:rPr lang="en-GB"/>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rtlCol="0"/>
          <a:lstStyle>
            <a:lvl1pPr algn="l">
              <a:defRPr sz="1067">
                <a:solidFill>
                  <a:schemeClr val="bg2"/>
                </a:solidFill>
              </a:defRPr>
            </a:lvl1pPr>
          </a:lstStyle>
          <a:p>
            <a:pPr rtl="0"/>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rtlCol="0" anchor="b">
            <a:normAutofit/>
          </a:bodyPr>
          <a:lstStyle>
            <a:lvl1pPr>
              <a:defRPr sz="2933" b="0" cap="none" baseline="0">
                <a:solidFill>
                  <a:schemeClr val="tx1"/>
                </a:solidFill>
              </a:defRPr>
            </a:lvl1pPr>
          </a:lstStyle>
          <a:p>
            <a:pPr lvl="0" rtl="0"/>
            <a:r>
              <a:rPr lang="en-GB"/>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rtlCol="0"/>
          <a:lstStyle>
            <a:lvl1pPr algn="ctr">
              <a:defRPr sz="1867"/>
            </a:lvl1pPr>
          </a:lstStyle>
          <a:p>
            <a:pPr rtl="0"/>
            <a:r>
              <a:rPr lang="en-GB"/>
              <a:t>Client Logo</a:t>
            </a:r>
            <a:r>
              <a:rPr lang="en-GB" dirty="0"/>
              <a:t/>
            </a:r>
            <a:br>
              <a:rPr lang="en-GB" dirty="0"/>
            </a:br>
            <a:r>
              <a:rPr lang="en-GB"/>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rtlCol="0"/>
          <a:lstStyle/>
          <a:p>
            <a:pPr rtl="0"/>
            <a:r>
              <a:rPr lang="en-GB"/>
              <a:t>Click icon to add picture</a:t>
            </a:r>
          </a:p>
        </p:txBody>
      </p:sp>
      <p:sp>
        <p:nvSpPr>
          <p:cNvPr id="3" name="Subtitle 2"/>
          <p:cNvSpPr>
            <a:spLocks noGrp="1"/>
          </p:cNvSpPr>
          <p:nvPr>
            <p:ph type="subTitle" idx="1" hasCustomPrompt="1"/>
          </p:nvPr>
        </p:nvSpPr>
        <p:spPr>
          <a:xfrm>
            <a:off x="6381829" y="1497131"/>
            <a:ext cx="5467465" cy="3656447"/>
          </a:xfrm>
        </p:spPr>
        <p:txBody>
          <a:bodyPr rtlCol="0"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Slide Title</a:t>
            </a:r>
          </a:p>
          <a:p>
            <a:pPr lvl="1" rtl="0"/>
            <a:r>
              <a:rPr lang="en-GB"/>
              <a:t>Lorem ipsum dolor sit amet, consectetuer adipiscing elit. Maecenas porttitor congue 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rtlCol="0"/>
          <a:lstStyle/>
          <a:p>
            <a:pPr rtl="0"/>
            <a:r>
              <a:rPr lang="en-GB"/>
              <a:t>Click icon to add picture</a:t>
            </a:r>
          </a:p>
        </p:txBody>
      </p:sp>
      <p:sp>
        <p:nvSpPr>
          <p:cNvPr id="3" name="Subtitle 2"/>
          <p:cNvSpPr>
            <a:spLocks noGrp="1"/>
          </p:cNvSpPr>
          <p:nvPr>
            <p:ph type="subTitle" idx="1" hasCustomPrompt="1"/>
          </p:nvPr>
        </p:nvSpPr>
        <p:spPr>
          <a:xfrm>
            <a:off x="6381829" y="1497131"/>
            <a:ext cx="5467465" cy="3656447"/>
          </a:xfrm>
        </p:spPr>
        <p:txBody>
          <a:bodyPr rtlCol="0"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pPr rtl="0"/>
            <a:r>
              <a:rPr lang="en-GB"/>
              <a:t>Slide Title</a:t>
            </a:r>
          </a:p>
          <a:p>
            <a:pPr lvl="1" rtl="0"/>
            <a:r>
              <a:rPr lang="en-GB"/>
              <a:t>Lorem ipsum dolor sit amet, consectetuer adipiscing elit. Maecenas porttitor congue 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pPr rtl="0"/>
            <a:r>
              <a:rPr lang="en-GB"/>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dirty="0"/>
          </a:p>
        </p:txBody>
      </p:sp>
      <p:sp>
        <p:nvSpPr>
          <p:cNvPr id="4" name="Title 3"/>
          <p:cNvSpPr>
            <a:spLocks noGrp="1"/>
          </p:cNvSpPr>
          <p:nvPr>
            <p:ph type="title"/>
          </p:nvPr>
        </p:nvSpPr>
        <p:spPr bwMode="white">
          <a:xfrm>
            <a:off x="587375" y="3509939"/>
            <a:ext cx="11042650" cy="1589153"/>
          </a:xfrm>
        </p:spPr>
        <p:txBody>
          <a:bodyPr rtlCol="0"/>
          <a:lstStyle/>
          <a:p>
            <a:pPr rtl="0"/>
            <a:r>
              <a:rPr lang="en-GB" sz="4267"/>
              <a:t>bullying and harassment</a:t>
            </a:r>
            <a:r>
              <a:rPr lang="nb-NO" sz="4267" dirty="0"/>
              <a:t/>
            </a:r>
            <a:br>
              <a:rPr lang="nb-NO" sz="4267" dirty="0"/>
            </a:br>
            <a:r>
              <a:rPr lang="en-GB" sz="4267"/>
              <a:t>at NTNU - Norwegian University of Science and Technology</a:t>
            </a:r>
          </a:p>
        </p:txBody>
      </p:sp>
      <p:sp>
        <p:nvSpPr>
          <p:cNvPr id="5" name="Text Placeholder 4"/>
          <p:cNvSpPr>
            <a:spLocks noGrp="1"/>
          </p:cNvSpPr>
          <p:nvPr>
            <p:ph type="body" sz="quarter" idx="13"/>
          </p:nvPr>
        </p:nvSpPr>
        <p:spPr bwMode="white">
          <a:xfrm>
            <a:off x="587375" y="2664399"/>
            <a:ext cx="3720200" cy="829179"/>
          </a:xfrm>
        </p:spPr>
        <p:txBody>
          <a:bodyPr rtlCol="0">
            <a:normAutofit fontScale="92500"/>
          </a:bodyPr>
          <a:lstStyle/>
          <a:p>
            <a:pPr rtl="0"/>
            <a:r>
              <a:rPr lang="en-GB" sz="3733">
                <a:effectLst/>
              </a:rPr>
              <a:t>Institutional Report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rtl="0"/>
            <a:r>
              <a:rPr lang="en-GB" sz="1067" b="1">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6525" y="0"/>
            <a:ext cx="745475" cy="745475"/>
          </a:xfrm>
          <a:prstGeom prst="rect">
            <a:avLst/>
          </a:prstGeom>
        </p:spPr>
      </p:pic>
      <p:grpSp>
        <p:nvGrpSpPr>
          <p:cNvPr id="10" name="Group 9">
            <a:extLst>
              <a:ext uri="{FF2B5EF4-FFF2-40B4-BE49-F238E27FC236}">
                <a16:creationId xmlns:a16="http://schemas.microsoft.com/office/drawing/2014/main" id="{17B3DEE4-C349-416C-9E48-3DA07D07266B}"/>
              </a:ext>
            </a:extLst>
          </p:cNvPr>
          <p:cNvGrpSpPr/>
          <p:nvPr/>
        </p:nvGrpSpPr>
        <p:grpSpPr>
          <a:xfrm>
            <a:off x="9287635" y="6126233"/>
            <a:ext cx="2578061" cy="474643"/>
            <a:chOff x="10239375" y="6688139"/>
            <a:chExt cx="2842245" cy="523426"/>
          </a:xfrm>
        </p:grpSpPr>
        <p:pic>
          <p:nvPicPr>
            <p:cNvPr id="11" name="Picture 10" descr="IPSOS_GAMECHANGERS_blue.png">
              <a:extLst>
                <a:ext uri="{FF2B5EF4-FFF2-40B4-BE49-F238E27FC236}">
                  <a16:creationId xmlns:a16="http://schemas.microsoft.com/office/drawing/2014/main" id="{1B225AE7-6560-47F8-AE33-972F80AFF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3" name="Picture 12" descr="IPSOS_GAMECHANGERS_blue.png">
              <a:extLst>
                <a:ext uri="{FF2B5EF4-FFF2-40B4-BE49-F238E27FC236}">
                  <a16:creationId xmlns:a16="http://schemas.microsoft.com/office/drawing/2014/main" id="{BCEAA7D6-AB35-488B-8CF2-04B6B150E9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Bullying and harassment</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Bullying and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rtlCol="0"/>
          <a:lstStyle/>
          <a:p>
            <a:pPr rtl="0"/>
            <a:r>
              <a:rPr lang="en-GB" sz="1600">
                <a:solidFill>
                  <a:schemeClr val="tx1">
                    <a:lumMod val="75000"/>
                    <a:lumOff val="25000"/>
                  </a:schemeClr>
                </a:solidFill>
              </a:rPr>
              <a:t>Have you been subjected to bullying or harassment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Q7: Have you been subjected to bullying or harassment in your current employment in the past 12 months? </a:t>
            </a:r>
          </a:p>
          <a:p>
            <a:pPr marL="4763" defTabSz="914377" rtl="0">
              <a:defRPr/>
            </a:pPr>
            <a:r>
              <a:rPr lang="en-GB" sz="900" b="1" kern="0">
                <a:solidFill>
                  <a:srgbClr val="222223"/>
                </a:solidFill>
              </a:rPr>
              <a:t>Base: 3,423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Just over 1 out of 10 (12 %) of the respondents at NTNU stated that they have been bullied or harassed in their current employment in the past 12 months.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More women (14 %) than men (9 %) stated that they have been bullied or harassed in their current employment.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Managers without personnel responsibilities stated slightly more often (15 %) than average (12 %) that they have been bullied or harassed in their current employment in the past 12 months.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10 % of the respondents in the technical/administrative job category stated that they have been bullied or harassed.</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5491162"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More than 1 out of 10 have been bullied or harassed</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Bullying and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rtlCol="0"/>
          <a:lstStyle/>
          <a:p>
            <a:pPr rtl="0"/>
            <a:r>
              <a:rPr lang="en-GB" sz="1600">
                <a:solidFill>
                  <a:schemeClr val="tx1">
                    <a:lumMod val="75000"/>
                    <a:lumOff val="25000"/>
                  </a:schemeClr>
                </a:solidFill>
              </a:rPr>
              <a:t>How often in the past 12 months have you been subjected to bullying or harassment in your current employment?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Q8: How often in the past 12 months have you been subjected to bullying or harassment in your current employment?</a:t>
            </a:r>
          </a:p>
          <a:p>
            <a:pPr marL="4763" defTabSz="914377" rtl="0">
              <a:defRPr/>
            </a:pPr>
            <a:r>
              <a:rPr lang="en-GB" sz="900" b="1" kern="0">
                <a:solidFill>
                  <a:srgbClr val="FF0000"/>
                </a:solidFill>
              </a:rPr>
              <a:t>Base: 410 (filter: respondents who have been bullied or harassed in the past 12 months)</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2336533"/>
            <a:ext cx="4610108"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The remaining part of this section reports on the responses to a number of follow-up questions that were asked of those who have experienced bullying or harassment in the workplace in the past 12 months. </a:t>
            </a:r>
            <a:r>
              <a:rPr lang="en-GB" sz="1400" b="1">
                <a:solidFill>
                  <a:schemeClr val="tx1">
                    <a:lumMod val="75000"/>
                    <a:lumOff val="25000"/>
                  </a:schemeClr>
                </a:solidFill>
              </a:rPr>
              <a:t>Only those who responded </a:t>
            </a:r>
            <a:r>
              <a:rPr lang="en-GB" sz="1400" b="1" i="1">
                <a:solidFill>
                  <a:schemeClr val="tx1">
                    <a:lumMod val="75000"/>
                    <a:lumOff val="25000"/>
                  </a:schemeClr>
                </a:solidFill>
              </a:rPr>
              <a:t>Yes</a:t>
            </a:r>
            <a:r>
              <a:rPr lang="en-GB" sz="1400" b="1">
                <a:solidFill>
                  <a:schemeClr val="tx1">
                    <a:lumMod val="75000"/>
                    <a:lumOff val="25000"/>
                  </a:schemeClr>
                </a:solidFill>
              </a:rPr>
              <a:t> to the previous question were asked these questions, i.e. 12 % of the sample (410 respondents)</a:t>
            </a:r>
            <a:r>
              <a:rPr lang="en-GB" sz="1400">
                <a:solidFill>
                  <a:schemeClr val="tx1">
                    <a:lumMod val="75000"/>
                    <a:lumOff val="25000"/>
                  </a:schemeClr>
                </a:solidFill>
              </a:rPr>
              <a:t>. Therefore, the following percentages apply to this group only.</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Of those who have been bullied or harassed, 35 % stated that this has happened on a monthly basis or more often. 43 % stated that it has happened occasionally and 22 % stated that it has happened rarely.</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There are no other significant differences in background variables.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990600"/>
            <a:ext cx="5786438" cy="504529"/>
          </a:xfrm>
          <a:prstGeom prst="rect">
            <a:avLst/>
          </a:prstGeom>
        </p:spPr>
        <p:txBody>
          <a:bodyPr vert="horz" wrap="square" lIns="0" tIns="0" rIns="0" bIns="0" rtlCol="0">
            <a:normAutofit/>
          </a:bodyPr>
          <a:lstStyle/>
          <a:p>
            <a:pPr defTabSz="1232175" rtl="0">
              <a:defRPr/>
            </a:pPr>
            <a:endParaRPr lang="nb-NO" sz="1600" dirty="0">
              <a:solidFill>
                <a:schemeClr val="tx1">
                  <a:lumMod val="75000"/>
                  <a:lumOff val="25000"/>
                </a:schemeClr>
              </a:solidFill>
            </a:endParaRPr>
          </a:p>
          <a:p>
            <a:pPr defTabSz="1232175" rtl="0">
              <a:defRPr/>
            </a:pPr>
            <a:r>
              <a:rPr lang="en-GB" sz="1600">
                <a:solidFill>
                  <a:schemeClr val="tx1">
                    <a:lumMod val="75000"/>
                    <a:lumOff val="25000"/>
                  </a:schemeClr>
                </a:solidFill>
              </a:rPr>
              <a:t>Frequency of bullying and harassment</a:t>
            </a:r>
            <a:endParaRPr lang="en-US" sz="14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Bullying and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rtlCol="0"/>
          <a:lstStyle/>
          <a:p>
            <a:pPr rtl="0"/>
            <a:r>
              <a:rPr lang="en-GB" sz="1600">
                <a:solidFill>
                  <a:schemeClr val="tx1">
                    <a:lumMod val="75000"/>
                    <a:lumOff val="25000"/>
                  </a:schemeClr>
                </a:solidFill>
              </a:rPr>
              <a:t>Have you been subjected to bullying or harassment on the basis of one or more of the following factors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385763" y="5879240"/>
            <a:ext cx="7681912" cy="369332"/>
          </a:xfrm>
          <a:prstGeom prst="rect">
            <a:avLst/>
          </a:prstGeom>
        </p:spPr>
        <p:txBody>
          <a:bodyPr wrap="square" rtlCol="0">
            <a:spAutoFit/>
          </a:bodyPr>
          <a:lstStyle/>
          <a:p>
            <a:pPr marL="4763" defTabSz="914377" rtl="0">
              <a:defRPr/>
            </a:pPr>
            <a:r>
              <a:rPr lang="en-GB" sz="900" b="1" kern="0">
                <a:solidFill>
                  <a:srgbClr val="222223"/>
                </a:solidFill>
              </a:rPr>
              <a:t>Q9: Have you been subjected to bullying or harassment on the basis of one or more of the following factors in your current employment in the past 12 months?</a:t>
            </a:r>
          </a:p>
          <a:p>
            <a:pPr marL="4763" defTabSz="914377" rtl="0">
              <a:defRPr/>
            </a:pPr>
            <a:r>
              <a:rPr lang="en-GB" sz="900" b="1" kern="0">
                <a:solidFill>
                  <a:srgbClr val="FF0000"/>
                </a:solidFill>
              </a:rPr>
              <a:t>Base: 410 (filter: respondents who have been bullied or harassed in the past 12 months)</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More than 8 out of 10 stated that the bullying/harassment they have experienced was based on other reasons.</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15 % of those who have been bullied or harassed stated it was because of their gender. A larger proportion of women (20 %) than men (5 %) stated this alternative.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 larger percentage of men (7 %) who have been bullied or harassed stated it was because of their religion/philosophy.</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 larger percentage of PhD candidates/postgraduates/senior research fellows who have been bullied or harassed stated it was because of their ethnicity (23 %), sexual orientation (6 %) or religion/philosophy (11 %).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2" y="1000125"/>
            <a:ext cx="5538787" cy="533105"/>
          </a:xfrm>
          <a:prstGeom prst="rect">
            <a:avLst/>
          </a:prstGeom>
        </p:spPr>
        <p:txBody>
          <a:bodyPr vert="horz" wrap="square" lIns="0" tIns="0" rIns="0" bIns="0" rtlCol="0">
            <a:noAutofit/>
          </a:bodyPr>
          <a:lstStyle/>
          <a:p>
            <a:pPr defTabSz="1232175" rtl="0">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B0C6FC0D-9721-49AB-8252-E5920FFD8242}"/>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Other causes of bullying/harassment most common</a:t>
            </a:r>
            <a:endParaRPr lang="en-US" sz="1600" b="1" dirty="0">
              <a:solidFill>
                <a:srgbClr val="636363"/>
              </a:solidFill>
            </a:endParaRPr>
          </a:p>
        </p:txBody>
      </p: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bullying and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rtlCol="0"/>
          <a:lstStyle/>
          <a:p>
            <a:pPr rtl="0"/>
            <a:r>
              <a:rPr lang="en-GB" sz="1600">
                <a:solidFill>
                  <a:schemeClr val="tx1">
                    <a:lumMod val="75000"/>
                    <a:lumOff val="25000"/>
                  </a:schemeClr>
                </a:solidFill>
              </a:rPr>
              <a:t>Have you been subjected to any of the following forms of bullying or harassment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rtlCol="0">
            <a:spAutoFit/>
          </a:bodyPr>
          <a:lstStyle/>
          <a:p>
            <a:pPr marL="4763" defTabSz="914377" rtl="0">
              <a:defRPr/>
            </a:pPr>
            <a:r>
              <a:rPr lang="en-GB" sz="900" b="1" kern="0">
                <a:solidFill>
                  <a:srgbClr val="222223"/>
                </a:solidFill>
              </a:rPr>
              <a:t>Q10: Have you been subjected to any of the following forms of bullying or harassment in your current employment in the past 12 months? </a:t>
            </a:r>
          </a:p>
          <a:p>
            <a:pPr marL="4763" defTabSz="914377" rtl="0">
              <a:defRPr/>
            </a:pPr>
            <a:r>
              <a:rPr lang="en-GB" sz="900" b="1" kern="0">
                <a:solidFill>
                  <a:srgbClr val="FF0000"/>
                </a:solidFill>
              </a:rPr>
              <a:t>Base: 410 (filter: respondents who have been bullied or harassed in the past 12 months)</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79 % of those who have experienced bullying or harassment stated that it was verbal.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 higher proportion (32 %) of those in the 40-49 age group who have experienced harassment, stated that it was digital harassment.</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209674"/>
            <a:ext cx="5529262" cy="323555"/>
          </a:xfrm>
          <a:prstGeom prst="rect">
            <a:avLst/>
          </a:prstGeom>
        </p:spPr>
        <p:txBody>
          <a:bodyPr vert="horz" wrap="square" lIns="0" tIns="0" rIns="0" bIns="0" rtlCol="0">
            <a:normAutofit/>
          </a:bodyPr>
          <a:lstStyle/>
          <a:p>
            <a:pPr defTabSz="1232175" rtl="0">
              <a:defRPr/>
            </a:pPr>
            <a:r>
              <a:rPr lang="en-GB" sz="1600">
                <a:solidFill>
                  <a:schemeClr val="tx1">
                    <a:lumMod val="75000"/>
                    <a:lumOff val="25000"/>
                  </a:schemeClr>
                </a:solidFill>
              </a:rPr>
              <a:t>4 out of 5 stated that the harassment was verbal</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Bullying and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rtlCol="0"/>
          <a:lstStyle/>
          <a:p>
            <a:pPr rtl="0"/>
            <a:r>
              <a:rPr lang="en-GB" sz="1600">
                <a:solidFill>
                  <a:schemeClr val="tx1">
                    <a:lumMod val="75000"/>
                    <a:lumOff val="25000"/>
                  </a:schemeClr>
                </a:solidFill>
              </a:rPr>
              <a:t>What type of position did the person subjecting you to bullying or harassment in your current employment in the past 12 months have?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198352" cy="369332"/>
          </a:xfrm>
          <a:prstGeom prst="rect">
            <a:avLst/>
          </a:prstGeom>
        </p:spPr>
        <p:txBody>
          <a:bodyPr wrap="square" rtlCol="0">
            <a:spAutoFit/>
          </a:bodyPr>
          <a:lstStyle/>
          <a:p>
            <a:pPr marL="4763" defTabSz="914377" rtl="0">
              <a:defRPr/>
            </a:pPr>
            <a:r>
              <a:rPr lang="en-GB" sz="900" b="1" kern="0" dirty="0">
                <a:solidFill>
                  <a:srgbClr val="222223"/>
                </a:solidFill>
              </a:rPr>
              <a:t>Q11: What type of position did the person subjecting you to bullying or harassment in your current employment in the past 12 months have? </a:t>
            </a:r>
          </a:p>
          <a:p>
            <a:pPr marL="4763" defTabSz="914377" rtl="0">
              <a:defRPr/>
            </a:pPr>
            <a:r>
              <a:rPr lang="en-GB" sz="900" b="1" kern="0" dirty="0">
                <a:solidFill>
                  <a:srgbClr val="FF0000"/>
                </a:solidFill>
              </a:rPr>
              <a:t>Base: 410 (filter: respondents who have been bullied or harassed in the past 12 months)</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47 % of those who have been bullied or harassed stated that they were subjected to it by an equal colleague. 37 % responded that it was their manager/leader.</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50 % of the men have been bullied or harassed stated that they were subjected to it by their manager/leader.</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46 % of the PhD candidates/postgraduates/senior research fellows who have been bullied or harassed stated that they were subjected to it by an equal colleague.</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990600"/>
            <a:ext cx="5586412" cy="542629"/>
          </a:xfrm>
          <a:prstGeom prst="rect">
            <a:avLst/>
          </a:prstGeom>
        </p:spPr>
        <p:txBody>
          <a:bodyPr vert="horz" wrap="square" lIns="0" tIns="0" rIns="0" bIns="0" rtlCol="0">
            <a:noAutofit/>
          </a:bodyPr>
          <a:lstStyle/>
          <a:p>
            <a:pPr defTabSz="1232175" rtl="0">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26941830-B2C2-4A4A-BC2E-275215A91439}"/>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Most often equal colleagues</a:t>
            </a:r>
            <a:endParaRPr lang="en-US" sz="1600" b="1" dirty="0">
              <a:solidFill>
                <a:srgbClr val="636363"/>
              </a:solidFill>
            </a:endParaRPr>
          </a:p>
        </p:txBody>
      </p: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Sexual harassment</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rtlCol="0"/>
          <a:lstStyle/>
          <a:p>
            <a:pPr rtl="0"/>
            <a:r>
              <a:rPr lang="en-GB" sz="1600">
                <a:solidFill>
                  <a:schemeClr val="tx1">
                    <a:lumMod val="75000"/>
                    <a:lumOff val="25000"/>
                  </a:schemeClr>
                </a:solidFill>
              </a:rPr>
              <a:t>Have you been subjected to sexual harassment in your current position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Q12: Have you been subjected to sexual harassment in your current position in the past 12 months? </a:t>
            </a:r>
          </a:p>
          <a:p>
            <a:pPr marL="4763" defTabSz="914377" rtl="0">
              <a:defRPr/>
            </a:pPr>
            <a:r>
              <a:rPr lang="en-GB" sz="900" b="1" kern="0">
                <a:solidFill>
                  <a:srgbClr val="222223"/>
                </a:solidFill>
              </a:rPr>
              <a:t>Base: 3,423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1.8 % have been subjected to sexual harassment in the workplace in the past 12 months. This represents a total of 60 respondents.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The percentage that have been sexually harassed decreases with age. Among the youngest (18-29 years) old, 3 % stated that they have been sexually harassed. Among the oldest (60+ years old) the figure is 0.5 %.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More women have been sexually harassed (2 %) than men (1 %).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4 % of the PhD candidates/postgraduates/senior research fellows stated that they have been subjected to sexual harassment in their current position in the past 12 months.</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96657"/>
            <a:ext cx="5977380" cy="336572"/>
          </a:xfrm>
          <a:prstGeom prst="rect">
            <a:avLst/>
          </a:prstGeom>
        </p:spPr>
        <p:txBody>
          <a:bodyPr vert="horz" wrap="square" lIns="0" tIns="0" rIns="0" bIns="0" rtlCol="0">
            <a:normAutofit fontScale="77500" lnSpcReduction="20000"/>
          </a:bodyPr>
          <a:lstStyle/>
          <a:p>
            <a:pPr defTabSz="1232175" rtl="0">
              <a:defRPr/>
            </a:pPr>
            <a:r>
              <a:rPr lang="en-GB" sz="1600" dirty="0">
                <a:solidFill>
                  <a:schemeClr val="tx1">
                    <a:lumMod val="75000"/>
                    <a:lumOff val="25000"/>
                  </a:schemeClr>
                </a:solidFill>
              </a:rPr>
              <a:t>4 % of PhD candidates/postgraduates/senior research fellows have been sexually harassed</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rtlCol="0"/>
          <a:lstStyle/>
          <a:p>
            <a:pPr rtl="0"/>
            <a:r>
              <a:rPr lang="en-GB" sz="1600">
                <a:solidFill>
                  <a:schemeClr val="tx1">
                    <a:lumMod val="75000"/>
                    <a:lumOff val="25000"/>
                  </a:schemeClr>
                </a:solidFill>
              </a:rPr>
              <a:t>How often have you been subjected to sexual harassment in your current position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Q13: How often have you been subjected to sexual harassment in your current position in the past 12 months? </a:t>
            </a:r>
          </a:p>
          <a:p>
            <a:pPr marL="4763" defTabSz="914377" rtl="0">
              <a:defRPr/>
            </a:pPr>
            <a:r>
              <a:rPr lang="en-GB" sz="900" b="1" kern="0">
                <a:solidFill>
                  <a:srgbClr val="FF0000"/>
                </a:solidFill>
              </a:rPr>
              <a:t>Base: 60 (filter: respondents who have been subjected to sexual harassment in the past 12 months)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4839" y="2814464"/>
            <a:ext cx="4610108"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The remaining part of this section reports on the responses to a number of follow-up questions that were asked of those who have experienced sexual harassment in the workplace in the past 12 months. </a:t>
            </a:r>
            <a:r>
              <a:rPr lang="en-GB" sz="1400" b="1">
                <a:solidFill>
                  <a:schemeClr val="tx1">
                    <a:lumMod val="75000"/>
                    <a:lumOff val="25000"/>
                  </a:schemeClr>
                </a:solidFill>
              </a:rPr>
              <a:t>Only those who responded </a:t>
            </a:r>
            <a:r>
              <a:rPr lang="en-GB" sz="1400" b="1" i="1">
                <a:solidFill>
                  <a:schemeClr val="tx1">
                    <a:lumMod val="75000"/>
                    <a:lumOff val="25000"/>
                  </a:schemeClr>
                </a:solidFill>
              </a:rPr>
              <a:t>Yes</a:t>
            </a:r>
            <a:r>
              <a:rPr lang="en-GB" sz="1400" b="1">
                <a:solidFill>
                  <a:schemeClr val="tx1">
                    <a:lumMod val="75000"/>
                    <a:lumOff val="25000"/>
                  </a:schemeClr>
                </a:solidFill>
              </a:rPr>
              <a:t> to the previous question were asked these questions, i.e. 1.8 % of the sample (60 respondents)</a:t>
            </a:r>
            <a:r>
              <a:rPr lang="en-GB" sz="1400">
                <a:solidFill>
                  <a:schemeClr val="tx1">
                    <a:lumMod val="75000"/>
                    <a:lumOff val="25000"/>
                  </a:schemeClr>
                </a:solidFill>
              </a:rPr>
              <a:t>. Therefore, the following percentages apply to this group only.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22 % of those who have been sexually harassed stated this has happened on a monthly basis or more often, 32 % stated that it has happened occasionally, and 47 % stated rarely.</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36 % of PhD candidates/postgraduates/senior research fellows that stated that they have been sexually harassed stated this has happened on a monthly basis or more often.</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2" y="1209675"/>
            <a:ext cx="5500687" cy="323554"/>
          </a:xfrm>
          <a:prstGeom prst="rect">
            <a:avLst/>
          </a:prstGeom>
        </p:spPr>
        <p:txBody>
          <a:bodyPr vert="horz" wrap="square" lIns="0" tIns="0" rIns="0" bIns="0" rtlCol="0">
            <a:noAutofit/>
          </a:bodyPr>
          <a:lstStyle/>
          <a:p>
            <a:pPr defTabSz="1232175" rtl="0">
              <a:defRPr/>
            </a:pPr>
            <a:r>
              <a:rPr lang="en-GB" sz="1600">
                <a:solidFill>
                  <a:schemeClr val="tx1">
                    <a:lumMod val="75000"/>
                    <a:lumOff val="25000"/>
                  </a:schemeClr>
                </a:solidFill>
              </a:rPr>
              <a:t>Frequency of sexual harassment</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rtlCol="0"/>
          <a:lstStyle/>
          <a:p>
            <a:pPr rtl="0"/>
            <a:r>
              <a:rPr lang="en-GB" sz="1600">
                <a:solidFill>
                  <a:schemeClr val="tx1">
                    <a:lumMod val="75000"/>
                    <a:lumOff val="25000"/>
                  </a:schemeClr>
                </a:solidFill>
              </a:rPr>
              <a:t>Have you been subjected to any of the following forms of sexual harassment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rtlCol="0">
            <a:spAutoFit/>
          </a:bodyPr>
          <a:lstStyle/>
          <a:p>
            <a:pPr marL="4763" defTabSz="914377" rtl="0">
              <a:defRPr/>
            </a:pPr>
            <a:r>
              <a:rPr lang="en-GB" sz="900" b="1" kern="0">
                <a:solidFill>
                  <a:srgbClr val="222223"/>
                </a:solidFill>
              </a:rPr>
              <a:t>Q14: Have you been subjected to any of the following forms of sexual harassment in your current employment in the past 12 months? </a:t>
            </a:r>
          </a:p>
          <a:p>
            <a:pPr marL="4763" defTabSz="914377" rtl="0">
              <a:defRPr/>
            </a:pPr>
            <a:r>
              <a:rPr lang="en-GB" sz="900" b="1" kern="0">
                <a:solidFill>
                  <a:srgbClr val="FF0000"/>
                </a:solidFill>
              </a:rPr>
              <a:t>Base: 60 (filter: respondents who have been subjected to sexual harassment in the past 12 months)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75 % of those who have been sexually harassed stated that it was via verbal harassment. 30 % stated that it was physical harassment and 27 % stated that it was non-verbal harassment.</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No background variables stand out with respect to this question.</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CA8B7C5B-0324-4699-9B6B-18952D133F4E}"/>
              </a:ext>
            </a:extLst>
          </p:cNvPr>
          <p:cNvSpPr txBox="1"/>
          <p:nvPr/>
        </p:nvSpPr>
        <p:spPr>
          <a:xfrm>
            <a:off x="5848349" y="1179926"/>
            <a:ext cx="5538787" cy="533104"/>
          </a:xfrm>
          <a:prstGeom prst="rect">
            <a:avLst/>
          </a:prstGeom>
        </p:spPr>
        <p:txBody>
          <a:bodyPr vert="horz" wrap="square" lIns="0" tIns="0" rIns="0" bIns="0" rtlCol="0">
            <a:normAutofit/>
          </a:bodyPr>
          <a:lstStyle/>
          <a:p>
            <a:pPr defTabSz="1232175" rtl="0">
              <a:defRPr/>
            </a:pPr>
            <a:r>
              <a:rPr lang="en-GB" sz="1600">
                <a:solidFill>
                  <a:schemeClr val="tx1">
                    <a:lumMod val="75000"/>
                    <a:lumOff val="25000"/>
                  </a:schemeClr>
                </a:solidFill>
              </a:rPr>
              <a:t>Verbal harassment most common</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rtlCol="0"/>
          <a:lstStyle/>
          <a:p>
            <a:pPr rtl="0"/>
            <a:r>
              <a:rPr lang="en-GB" sz="3733">
                <a:solidFill>
                  <a:schemeClr val="bg2"/>
                </a:solidFill>
              </a:rPr>
              <a:t>Contents</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rtl="0"/>
            <a:endParaRPr lang="en-GB" sz="2400" dirty="0">
              <a:solidFill>
                <a:srgbClr val="FFFFFF"/>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899039" y="2425587"/>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rtl="0"/>
            <a:endParaRPr lang="en-GB" sz="2400" dirty="0">
              <a:solidFill>
                <a:srgbClr val="58595B"/>
              </a:solidFill>
              <a:latin typeface="Calibri"/>
            </a:endParaRPr>
          </a:p>
        </p:txBody>
      </p:sp>
      <p:sp>
        <p:nvSpPr>
          <p:cNvPr id="21" name="TextBox 20">
            <a:extLst>
              <a:ext uri="{FF2B5EF4-FFF2-40B4-BE49-F238E27FC236}">
                <a16:creationId xmlns:a16="http://schemas.microsoft.com/office/drawing/2014/main" id="{E6287798-67A9-4DC0-BD34-AE01C38B0AD6}"/>
              </a:ext>
            </a:extLst>
          </p:cNvPr>
          <p:cNvSpPr txBox="1"/>
          <p:nvPr/>
        </p:nvSpPr>
        <p:spPr>
          <a:xfrm>
            <a:off x="6195324" y="1113639"/>
            <a:ext cx="5450357" cy="5089598"/>
          </a:xfrm>
          <a:prstGeom prst="rect">
            <a:avLst/>
          </a:prstGeom>
        </p:spPr>
        <p:txBody>
          <a:bodyPr vert="horz" wrap="square" lIns="0" tIns="0" rIns="0" bIns="0" rtlCol="0">
            <a:spAutoFit/>
          </a:bodyPr>
          <a:lstStyle/>
          <a:p>
            <a:pPr defTabSz="1232345" rtl="0" fontAlgn="ctr"/>
            <a:r>
              <a:rPr lang="en-GB" sz="1867" dirty="0">
                <a:solidFill>
                  <a:schemeClr val="bg2"/>
                </a:solidFill>
                <a:latin typeface="Calibri"/>
              </a:rPr>
              <a:t>Project information	 		03</a:t>
            </a:r>
          </a:p>
          <a:p>
            <a:pPr defTabSz="1232345" rtl="0" fontAlgn="ctr"/>
            <a:endParaRPr lang="nb-NO" sz="1867" dirty="0">
              <a:solidFill>
                <a:schemeClr val="bg2"/>
              </a:solidFill>
              <a:latin typeface="Calibri"/>
            </a:endParaRPr>
          </a:p>
          <a:p>
            <a:pPr defTabSz="1232345" rtl="0" fontAlgn="ctr"/>
            <a:r>
              <a:rPr lang="en-GB" sz="1867" dirty="0">
                <a:solidFill>
                  <a:schemeClr val="bg2"/>
                </a:solidFill>
                <a:latin typeface="Calibri"/>
              </a:rPr>
              <a:t>Summary				08</a:t>
            </a:r>
            <a:r>
              <a:rPr lang="nb-NO" sz="1867" dirty="0">
                <a:solidFill>
                  <a:schemeClr val="bg2"/>
                </a:solidFill>
                <a:latin typeface="Calibri"/>
              </a:rPr>
              <a:t/>
            </a:r>
            <a:br>
              <a:rPr lang="nb-NO" sz="1867" dirty="0">
                <a:solidFill>
                  <a:schemeClr val="bg2"/>
                </a:solidFill>
                <a:latin typeface="Calibri"/>
              </a:rPr>
            </a:br>
            <a:endParaRPr lang="nb-NO" sz="1867" dirty="0">
              <a:solidFill>
                <a:schemeClr val="bg2"/>
              </a:solidFill>
              <a:latin typeface="Calibri"/>
            </a:endParaRPr>
          </a:p>
          <a:p>
            <a:pPr defTabSz="1232345" rtl="0" fontAlgn="ctr"/>
            <a:r>
              <a:rPr lang="en-GB" sz="1867" dirty="0">
                <a:solidFill>
                  <a:schemeClr val="bg2"/>
                </a:solidFill>
                <a:latin typeface="Calibri"/>
              </a:rPr>
              <a:t>Bullying and harassment			10</a:t>
            </a:r>
            <a:r>
              <a:rPr lang="nb-NO" sz="1867" dirty="0">
                <a:solidFill>
                  <a:schemeClr val="bg2"/>
                </a:solidFill>
                <a:latin typeface="Calibri"/>
              </a:rPr>
              <a:t/>
            </a:r>
            <a:br>
              <a:rPr lang="nb-NO" sz="1867" dirty="0">
                <a:solidFill>
                  <a:schemeClr val="bg2"/>
                </a:solidFill>
                <a:latin typeface="Calibri"/>
              </a:rPr>
            </a:br>
            <a:endParaRPr lang="nb-NO" sz="1867" dirty="0">
              <a:solidFill>
                <a:schemeClr val="bg2"/>
              </a:solidFill>
              <a:latin typeface="Calibri"/>
            </a:endParaRPr>
          </a:p>
          <a:p>
            <a:pPr defTabSz="1232345" rtl="0" fontAlgn="ctr"/>
            <a:r>
              <a:rPr lang="en-GB" sz="1867" dirty="0">
                <a:solidFill>
                  <a:schemeClr val="bg2"/>
                </a:solidFill>
                <a:latin typeface="Calibri"/>
              </a:rPr>
              <a:t>Sexual harassment			16</a:t>
            </a:r>
          </a:p>
          <a:p>
            <a:pPr defTabSz="1232345" rtl="0" fontAlgn="ctr"/>
            <a:endParaRPr lang="nb-NO" sz="1867" dirty="0">
              <a:solidFill>
                <a:schemeClr val="bg2"/>
              </a:solidFill>
              <a:latin typeface="Calibri"/>
            </a:endParaRPr>
          </a:p>
          <a:p>
            <a:pPr defTabSz="1232345" rtl="0" fontAlgn="ctr"/>
            <a:r>
              <a:rPr lang="en-GB" sz="1867" dirty="0">
                <a:solidFill>
                  <a:schemeClr val="bg2"/>
                </a:solidFill>
                <a:latin typeface="Calibri"/>
              </a:rPr>
              <a:t>Sexual assault			22</a:t>
            </a:r>
          </a:p>
          <a:p>
            <a:pPr defTabSz="1232345" rtl="0" fontAlgn="ctr"/>
            <a:r>
              <a:rPr lang="en-GB" sz="1867" dirty="0">
                <a:solidFill>
                  <a:schemeClr val="bg2"/>
                </a:solidFill>
                <a:latin typeface="Calibri"/>
              </a:rPr>
              <a:t>	</a:t>
            </a:r>
          </a:p>
          <a:p>
            <a:pPr defTabSz="1232345" rtl="0" fontAlgn="ctr"/>
            <a:r>
              <a:rPr lang="en-GB" sz="1867" dirty="0">
                <a:solidFill>
                  <a:schemeClr val="bg2"/>
                </a:solidFill>
                <a:latin typeface="Calibri"/>
              </a:rPr>
              <a:t>Familiarity with whistleblowing procedures	24</a:t>
            </a:r>
          </a:p>
          <a:p>
            <a:pPr defTabSz="1232345" rtl="0" fontAlgn="ctr"/>
            <a:endParaRPr lang="nb-NO" sz="1867" dirty="0">
              <a:solidFill>
                <a:schemeClr val="bg2"/>
              </a:solidFill>
              <a:latin typeface="Calibri"/>
            </a:endParaRPr>
          </a:p>
          <a:p>
            <a:pPr defTabSz="1232345" rtl="0" fontAlgn="ctr"/>
            <a:r>
              <a:rPr lang="en-GB" sz="1867" dirty="0">
                <a:solidFill>
                  <a:schemeClr val="bg2"/>
                </a:solidFill>
                <a:latin typeface="Calibri"/>
              </a:rPr>
              <a:t>Background variables			28</a:t>
            </a:r>
          </a:p>
          <a:p>
            <a:pPr defTabSz="1232345" rtl="0" fontAlgn="ctr"/>
            <a:endParaRPr lang="nb-NO" sz="1867" dirty="0">
              <a:solidFill>
                <a:schemeClr val="bg2"/>
              </a:solidFill>
              <a:latin typeface="Calibri"/>
            </a:endParaRPr>
          </a:p>
          <a:p>
            <a:pPr defTabSz="1232345" rtl="0" fontAlgn="ctr"/>
            <a:r>
              <a:rPr lang="en-GB" sz="1867" dirty="0">
                <a:solidFill>
                  <a:schemeClr val="bg2"/>
                </a:solidFill>
                <a:latin typeface="Calibri"/>
              </a:rPr>
              <a:t>Contact </a:t>
            </a:r>
            <a:r>
              <a:rPr lang="en-GB" sz="1867" dirty="0" err="1">
                <a:solidFill>
                  <a:schemeClr val="bg2"/>
                </a:solidFill>
                <a:latin typeface="Calibri"/>
              </a:rPr>
              <a:t>Ipsos</a:t>
            </a:r>
            <a:r>
              <a:rPr lang="en-GB" sz="1867" dirty="0">
                <a:solidFill>
                  <a:schemeClr val="bg2"/>
                </a:solidFill>
                <a:latin typeface="Calibri"/>
              </a:rPr>
              <a:t> 			32</a:t>
            </a:r>
          </a:p>
          <a:p>
            <a:pPr defTabSz="1232345" rtl="0" fontAlgn="ctr"/>
            <a:endParaRPr lang="nb-NO" sz="1867" dirty="0">
              <a:solidFill>
                <a:schemeClr val="bg2"/>
              </a:solidFill>
              <a:latin typeface="Calibri"/>
            </a:endParaRPr>
          </a:p>
          <a:p>
            <a:pPr defTabSz="1232345" rtl="0" fontAlgn="ctr"/>
            <a:endParaRPr lang="nb-NO" sz="1867" i="1" dirty="0">
              <a:solidFill>
                <a:schemeClr val="bg2"/>
              </a:solidFill>
              <a:latin typeface="Calibri"/>
            </a:endParaRPr>
          </a:p>
          <a:p>
            <a:pPr marL="6351" defTabSz="1232345" rtl="0"/>
            <a:endParaRPr lang="nb-NO" sz="1333" dirty="0">
              <a:solidFill>
                <a:schemeClr val="bg2"/>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rtlCol="0"/>
          <a:lstStyle/>
          <a:p>
            <a:pPr rtl="0"/>
            <a:r>
              <a:rPr lang="en-GB" sz="1600">
                <a:solidFill>
                  <a:schemeClr val="tx1">
                    <a:lumMod val="75000"/>
                    <a:lumOff val="25000"/>
                  </a:schemeClr>
                </a:solidFill>
              </a:rPr>
              <a:t>Who was it that subjected you to this?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Q15: Who was it that subjected you to this? </a:t>
            </a:r>
          </a:p>
          <a:p>
            <a:pPr marL="4763" defTabSz="914377" rtl="0">
              <a:defRPr/>
            </a:pPr>
            <a:r>
              <a:rPr lang="en-GB" sz="900" b="1" kern="0">
                <a:solidFill>
                  <a:srgbClr val="FF0000"/>
                </a:solidFill>
              </a:rPr>
              <a:t>Base: 60 (filter: respondents who have been subjected to sexual harassment in the past 12 months)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57 % stated that they were subjected to the sexual harassment by an equal colleague. 30 % stated that it was a superior that subjected them to it, and 20 % stated that it was their manager/leader.</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More men than women stated that they have been subjected to sexual harassment by a student.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No other background variables stand out with respect to this question.</a:t>
            </a:r>
          </a:p>
          <a:p>
            <a:pPr defTabSz="1232175" rtl="0">
              <a:lnSpc>
                <a:spcPct val="150000"/>
              </a:lnSpc>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208519"/>
            <a:ext cx="5514798" cy="504511"/>
          </a:xfrm>
          <a:prstGeom prst="rect">
            <a:avLst/>
          </a:prstGeom>
        </p:spPr>
        <p:txBody>
          <a:bodyPr vert="horz" wrap="square" lIns="0" tIns="0" rIns="0" bIns="0" rtlCol="0">
            <a:noAutofit/>
          </a:bodyPr>
          <a:lstStyle/>
          <a:p>
            <a:pPr defTabSz="1232175" rtl="0">
              <a:defRPr/>
            </a:pPr>
            <a:r>
              <a:rPr lang="en-GB" sz="1600">
                <a:solidFill>
                  <a:schemeClr val="tx1">
                    <a:lumMod val="75000"/>
                    <a:lumOff val="25000"/>
                  </a:schemeClr>
                </a:solidFill>
              </a:rPr>
              <a:t>Most often equal colleagues</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harassment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rtlCol="0"/>
          <a:lstStyle/>
          <a:p>
            <a:pPr rtl="0"/>
            <a:r>
              <a:rPr lang="en-GB" sz="1600">
                <a:solidFill>
                  <a:schemeClr val="tx1">
                    <a:lumMod val="75000"/>
                    <a:lumOff val="25000"/>
                  </a:schemeClr>
                </a:solidFill>
              </a:rPr>
              <a:t>Was the person who subjected you to this:</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Q16: Was the person who subjected you to this:  </a:t>
            </a:r>
          </a:p>
          <a:p>
            <a:pPr marL="4763" defTabSz="914377" rtl="0">
              <a:defRPr/>
            </a:pPr>
            <a:r>
              <a:rPr lang="en-GB" sz="900" b="1" kern="0">
                <a:solidFill>
                  <a:srgbClr val="FF0000"/>
                </a:solidFill>
              </a:rPr>
              <a:t>Base: 60 (filter: respondents who have been subjected to sexual harassment in the past 12 months)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Among those who have been sexually harassed, the women stated to a higher degree than average that they were harassed by men (94 %), while men respond stated that they were generally harassed by women (77 %). </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1196657"/>
            <a:ext cx="5538787" cy="336572"/>
          </a:xfrm>
          <a:prstGeom prst="rect">
            <a:avLst/>
          </a:prstGeom>
        </p:spPr>
        <p:txBody>
          <a:bodyPr vert="horz" wrap="square" lIns="0" tIns="0" rIns="0" bIns="0" rtlCol="0">
            <a:normAutofit/>
          </a:bodyPr>
          <a:lstStyle/>
          <a:p>
            <a:pPr defTabSz="1232175" rtl="0">
              <a:defRPr/>
            </a:pPr>
            <a:r>
              <a:rPr lang="en-GB" sz="1600">
                <a:solidFill>
                  <a:schemeClr val="tx1">
                    <a:lumMod val="75000"/>
                    <a:lumOff val="25000"/>
                  </a:schemeClr>
                </a:solidFill>
              </a:rPr>
              <a:t>Men responsible for most sexual harassment</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Sexual assault</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Sexual assault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rtlCol="0"/>
          <a:lstStyle/>
          <a:p>
            <a:pPr rtl="0"/>
            <a:r>
              <a:rPr lang="en-GB" sz="1600">
                <a:solidFill>
                  <a:schemeClr val="tx1">
                    <a:lumMod val="75000"/>
                    <a:lumOff val="25000"/>
                  </a:schemeClr>
                </a:solidFill>
              </a:rPr>
              <a:t>Have you in the past 12 months, in your current employment, been subjected to a situation where someone had sexual intercourse with you through the use of force, or have you felt compelled, threatened or pressured into having sexual intercourse?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3" y="5920284"/>
            <a:ext cx="6847151" cy="507831"/>
          </a:xfrm>
          <a:prstGeom prst="rect">
            <a:avLst/>
          </a:prstGeom>
        </p:spPr>
        <p:txBody>
          <a:bodyPr wrap="square" rtlCol="0">
            <a:spAutoFit/>
          </a:bodyPr>
          <a:lstStyle/>
          <a:p>
            <a:pPr marL="4763" defTabSz="914377" rtl="0">
              <a:defRPr/>
            </a:pPr>
            <a:r>
              <a:rPr lang="en-GB" sz="900" b="1" kern="0" dirty="0">
                <a:solidFill>
                  <a:srgbClr val="222223"/>
                </a:solidFill>
              </a:rPr>
              <a:t>Q17: Have you in the past 12 months, in your current employment, been subjected to a situation where someone had sexual intercourse with you through the use of force, or have you felt compelled, threatened or pressured into having sexual intercourse?  </a:t>
            </a:r>
          </a:p>
          <a:p>
            <a:pPr marL="4763" defTabSz="914377" rtl="0">
              <a:defRPr/>
            </a:pPr>
            <a:r>
              <a:rPr lang="en-GB" sz="900" b="1" kern="0" dirty="0">
                <a:solidFill>
                  <a:srgbClr val="222223"/>
                </a:solidFill>
              </a:rPr>
              <a:t>Base: 3,423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 respondents stated that they have been subjected to a situation where someone had sexual intercourse with them through the use of force, or have felt compelled, threatened or pressured into having sexual intercourse in the past 12 months.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 total of 9 respondents stated that they don’t know or were not sure whether they have been subjected to a situation where someone had sexual intercourse with them through the use of force, or have felt compelled, threatened or pressured into having sexual intercourse in the past 12 months.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For anonymity considerations, no light will be shed on background variables or the other responses of the 4 respondents in this report.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238250"/>
            <a:ext cx="5514798" cy="485479"/>
          </a:xfrm>
          <a:prstGeom prst="rect">
            <a:avLst/>
          </a:prstGeom>
        </p:spPr>
        <p:txBody>
          <a:bodyPr vert="horz" wrap="square" lIns="0" tIns="0" rIns="0" bIns="0" rtlCol="0">
            <a:normAutofit/>
          </a:bodyPr>
          <a:lstStyle/>
          <a:p>
            <a:pPr defTabSz="1232175" rtl="0">
              <a:defRPr/>
            </a:pPr>
            <a:r>
              <a:rPr lang="en-GB" sz="1600">
                <a:solidFill>
                  <a:schemeClr val="tx1">
                    <a:lumMod val="75000"/>
                    <a:lumOff val="25000"/>
                  </a:schemeClr>
                </a:solidFill>
              </a:rPr>
              <a:t>4 respondents subjected to sexual assault</a:t>
            </a:r>
            <a:endParaRPr lang="en-US" sz="1600"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824199"/>
            <a:ext cx="1621242" cy="1538883"/>
          </a:xfrm>
          <a:prstGeom prst="rect">
            <a:avLst/>
          </a:prstGeom>
        </p:spPr>
        <p:txBody>
          <a:bodyPr vert="horz" wrap="square" lIns="0" tIns="0" rIns="0" bIns="0" rtlCol="0">
            <a:spAutoFit/>
          </a:bodyPr>
          <a:lstStyle/>
          <a:p>
            <a:pPr marL="4763" algn="ctr" rtl="0"/>
            <a:r>
              <a:rPr lang="en-GB" sz="8000" b="1">
                <a:solidFill>
                  <a:schemeClr val="tx2"/>
                </a:solidFill>
              </a:rPr>
              <a:t>4</a:t>
            </a:r>
          </a:p>
          <a:p>
            <a:pPr marL="4763" algn="ctr" rtl="0"/>
            <a:r>
              <a:rPr lang="en-GB" sz="2000" b="1">
                <a:solidFill>
                  <a:schemeClr val="tx2"/>
                </a:solidFill>
              </a:rPr>
              <a:t>respondents</a:t>
            </a:r>
            <a:endParaRPr lang="nb-NO" sz="72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276725"/>
            <a:ext cx="6267450" cy="1245417"/>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dirty="0">
                <a:solidFill>
                  <a:schemeClr val="bg1"/>
                </a:solidFill>
                <a:effectLst>
                  <a:outerShdw blurRad="38100" dist="38100" dir="2700000" algn="tl">
                    <a:srgbClr val="000000">
                      <a:alpha val="43137"/>
                    </a:srgbClr>
                  </a:outerShdw>
                </a:effectLst>
              </a:rPr>
              <a:t>Familiarity with whistleblowing procedures</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Familiarity with whistleblowing procedures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rtlCol="0"/>
          <a:lstStyle/>
          <a:p>
            <a:pPr rtl="0"/>
            <a:r>
              <a:rPr lang="en-GB" sz="1600">
                <a:solidFill>
                  <a:schemeClr val="tx1">
                    <a:lumMod val="75000"/>
                    <a:lumOff val="25000"/>
                  </a:schemeClr>
                </a:solidFill>
              </a:rPr>
              <a:t>Do you know where you can access the whistleblowing system at your institution?																																													</a:t>
            </a:r>
          </a:p>
        </p:txBody>
      </p:sp>
      <p:sp>
        <p:nvSpPr>
          <p:cNvPr id="18" name="Rectangle 17">
            <a:extLst>
              <a:ext uri="{FF2B5EF4-FFF2-40B4-BE49-F238E27FC236}">
                <a16:creationId xmlns:a16="http://schemas.microsoft.com/office/drawing/2014/main" id="{9B16A5EA-934F-440E-8AFE-7308E16AB63D}"/>
              </a:ext>
            </a:extLst>
          </p:cNvPr>
          <p:cNvSpPr/>
          <p:nvPr/>
        </p:nvSpPr>
        <p:spPr>
          <a:xfrm>
            <a:off x="452438" y="6016044"/>
            <a:ext cx="7319962" cy="369332"/>
          </a:xfrm>
          <a:prstGeom prst="rect">
            <a:avLst/>
          </a:prstGeom>
        </p:spPr>
        <p:txBody>
          <a:bodyPr wrap="square" rtlCol="0">
            <a:spAutoFit/>
          </a:bodyPr>
          <a:lstStyle/>
          <a:p>
            <a:pPr marL="4763" defTabSz="914377" rtl="0">
              <a:defRPr/>
            </a:pPr>
            <a:r>
              <a:rPr lang="en-GB" sz="900" b="1" kern="0">
                <a:solidFill>
                  <a:srgbClr val="222223"/>
                </a:solidFill>
              </a:rPr>
              <a:t>Q21: Do you know where you can access the whistleblowing system at your institution?</a:t>
            </a:r>
          </a:p>
          <a:p>
            <a:pPr marL="4763" defTabSz="914377" rtl="0">
              <a:defRPr/>
            </a:pPr>
            <a:r>
              <a:rPr lang="en-GB" sz="900" b="1" kern="0">
                <a:solidFill>
                  <a:srgbClr val="222223"/>
                </a:solidFill>
              </a:rPr>
              <a:t>Base: 3,423</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41 % did not know where to access the whistleblowing system at their higher education institution. This is substantially higher percentage than the national average.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A small proportion of younger respondents knew than older ones. 51 % of the 18-29 age group did not know where to access it, compared with 35 % in the 60+ age group who did not know.</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23 % were unsure about where to access the whistleblowing system at their higher education institution. 36 % know where to access it.</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2" y="1238250"/>
            <a:ext cx="6182943" cy="552154"/>
          </a:xfrm>
          <a:prstGeom prst="rect">
            <a:avLst/>
          </a:prstGeom>
        </p:spPr>
        <p:txBody>
          <a:bodyPr vert="horz" wrap="square" lIns="0" tIns="0" rIns="0" bIns="0" rtlCol="0">
            <a:noAutofit/>
          </a:bodyPr>
          <a:lstStyle/>
          <a:p>
            <a:pPr defTabSz="1232175" rtl="0">
              <a:defRPr/>
            </a:pPr>
            <a:r>
              <a:rPr lang="en-GB" sz="1600" dirty="0">
                <a:solidFill>
                  <a:schemeClr val="tx1">
                    <a:lumMod val="75000"/>
                    <a:lumOff val="25000"/>
                  </a:schemeClr>
                </a:solidFill>
              </a:rPr>
              <a:t>4 out of 10 do not know where to access the whistleblowing system</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Familiarity with whistleblowing procedures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rtlCol="0"/>
          <a:lstStyle/>
          <a:p>
            <a:pPr rtl="0"/>
            <a:r>
              <a:rPr lang="en-GB" sz="1600">
                <a:solidFill>
                  <a:schemeClr val="tx1">
                    <a:lumMod val="75000"/>
                    <a:lumOff val="25000"/>
                  </a:schemeClr>
                </a:solidFill>
              </a:rPr>
              <a:t>Have you reported any negative aspects or situations as defined above which have affected you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2" y="6045721"/>
            <a:ext cx="7935543" cy="369332"/>
          </a:xfrm>
          <a:prstGeom prst="rect">
            <a:avLst/>
          </a:prstGeom>
        </p:spPr>
        <p:txBody>
          <a:bodyPr wrap="square" rtlCol="0">
            <a:spAutoFit/>
          </a:bodyPr>
          <a:lstStyle/>
          <a:p>
            <a:pPr marL="4763" defTabSz="914377" rtl="0">
              <a:defRPr/>
            </a:pPr>
            <a:r>
              <a:rPr lang="en-GB" sz="900" b="1" kern="0" dirty="0">
                <a:solidFill>
                  <a:srgbClr val="222223"/>
                </a:solidFill>
              </a:rPr>
              <a:t>Q22: Have you reported any negative aspects or situations as defined above which have affected you in your current employment in the past 12 months?  </a:t>
            </a:r>
          </a:p>
          <a:p>
            <a:pPr marL="4763" defTabSz="914377" rtl="0">
              <a:defRPr/>
            </a:pPr>
            <a:r>
              <a:rPr lang="en-GB" sz="900" b="1" kern="0" dirty="0">
                <a:solidFill>
                  <a:srgbClr val="222223"/>
                </a:solidFill>
              </a:rPr>
              <a:t>Base: 3,423</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39 % of those who have been bullied or harassed in their current employment in the past 12 months have reported the negative aspects or situations which have affected them.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Only 30 % who have been subjected to sexual harassment have reported the negative aspects or situations in the past 12 months.</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2" y="1225550"/>
            <a:ext cx="5548665" cy="517229"/>
          </a:xfrm>
          <a:prstGeom prst="rect">
            <a:avLst/>
          </a:prstGeom>
        </p:spPr>
        <p:txBody>
          <a:bodyPr vert="horz" wrap="square" lIns="0" tIns="0" rIns="0" bIns="0" rtlCol="0">
            <a:noAutofit/>
          </a:bodyPr>
          <a:lstStyle/>
          <a:p>
            <a:pPr defTabSz="1232175" rtl="0">
              <a:defRPr/>
            </a:pPr>
            <a:r>
              <a:rPr lang="en-GB" sz="1600">
                <a:solidFill>
                  <a:schemeClr val="tx1">
                    <a:lumMod val="75000"/>
                    <a:lumOff val="25000"/>
                  </a:schemeClr>
                </a:solidFill>
              </a:rPr>
              <a:t>2 out of 5 who have been bullied or harassed have reported it</a:t>
            </a:r>
            <a:endParaRPr lang="en-US" sz="1600"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Familiarity with whistleblowing procedures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rtlCol="0"/>
          <a:lstStyle/>
          <a:p>
            <a:pPr rtl="0"/>
            <a:r>
              <a:rPr lang="en-GB" sz="1600">
                <a:solidFill>
                  <a:schemeClr val="tx1">
                    <a:lumMod val="75000"/>
                    <a:lumOff val="25000"/>
                  </a:schemeClr>
                </a:solidFill>
              </a:rPr>
              <a:t>Have you reported any negative aspects or situations as defined above which have affected other people than yourself in your current employment in the past 12 months?																																													</a:t>
            </a:r>
          </a:p>
        </p:txBody>
      </p:sp>
      <p:sp>
        <p:nvSpPr>
          <p:cNvPr id="18" name="Rectangle 17">
            <a:extLst>
              <a:ext uri="{FF2B5EF4-FFF2-40B4-BE49-F238E27FC236}">
                <a16:creationId xmlns:a16="http://schemas.microsoft.com/office/drawing/2014/main" id="{9B16A5EA-934F-440E-8AFE-7308E16AB63D}"/>
              </a:ext>
            </a:extLst>
          </p:cNvPr>
          <p:cNvSpPr/>
          <p:nvPr/>
        </p:nvSpPr>
        <p:spPr>
          <a:xfrm>
            <a:off x="556326" y="5967749"/>
            <a:ext cx="8892473" cy="369332"/>
          </a:xfrm>
          <a:prstGeom prst="rect">
            <a:avLst/>
          </a:prstGeom>
        </p:spPr>
        <p:txBody>
          <a:bodyPr wrap="square" rtlCol="0">
            <a:spAutoFit/>
          </a:bodyPr>
          <a:lstStyle/>
          <a:p>
            <a:pPr marL="4763" defTabSz="914377" rtl="0">
              <a:defRPr/>
            </a:pPr>
            <a:r>
              <a:rPr lang="en-GB" sz="900" b="1" kern="0" dirty="0">
                <a:solidFill>
                  <a:srgbClr val="222223"/>
                </a:solidFill>
              </a:rPr>
              <a:t>Q23: Have you reported any negative aspects or situations as defined previously which have affected other people than yourself in your current employment in the past 12 months?  </a:t>
            </a:r>
          </a:p>
          <a:p>
            <a:pPr marL="4763" defTabSz="914377" rtl="0">
              <a:defRPr/>
            </a:pPr>
            <a:r>
              <a:rPr lang="en-GB" sz="900" b="1" kern="0" dirty="0">
                <a:solidFill>
                  <a:srgbClr val="222223"/>
                </a:solidFill>
              </a:rPr>
              <a:t>Base: 3,423</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24 % of those who have been bullied or harassed in their current employment in the past 12 months have reported the negative aspects or situations which have affected people other than themselves. </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r>
              <a:rPr lang="en-GB" sz="1400">
                <a:solidFill>
                  <a:schemeClr val="tx1">
                    <a:lumMod val="75000"/>
                    <a:lumOff val="25000"/>
                  </a:schemeClr>
                </a:solidFill>
              </a:rPr>
              <a:t>4 % of those who have </a:t>
            </a:r>
            <a:r>
              <a:rPr lang="en-GB" sz="1400" i="1">
                <a:solidFill>
                  <a:schemeClr val="tx1">
                    <a:lumMod val="75000"/>
                    <a:lumOff val="25000"/>
                  </a:schemeClr>
                </a:solidFill>
              </a:rPr>
              <a:t>not</a:t>
            </a:r>
            <a:r>
              <a:rPr lang="en-GB" sz="1400">
                <a:solidFill>
                  <a:schemeClr val="tx1">
                    <a:lumMod val="75000"/>
                    <a:lumOff val="25000"/>
                  </a:schemeClr>
                </a:solidFill>
              </a:rPr>
              <a:t> been bullied or harassed have reported negative aspects or situations which have affected people other than themselves.</a:t>
            </a: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rtl="0">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48350" y="1196660"/>
            <a:ext cx="6200775" cy="336572"/>
          </a:xfrm>
          <a:prstGeom prst="rect">
            <a:avLst/>
          </a:prstGeom>
        </p:spPr>
        <p:txBody>
          <a:bodyPr vert="horz" wrap="square" lIns="0" tIns="0" rIns="0" bIns="0" rtlCol="0">
            <a:normAutofit fontScale="85000" lnSpcReduction="10000"/>
          </a:bodyPr>
          <a:lstStyle/>
          <a:p>
            <a:pPr defTabSz="1232175" rtl="0">
              <a:defRPr/>
            </a:pPr>
            <a:r>
              <a:rPr lang="en-GB" sz="1600" dirty="0">
                <a:solidFill>
                  <a:srgbClr val="636363"/>
                </a:solidFill>
              </a:rPr>
              <a:t>6 % have reported negative aspects or situations which have affected other people</a:t>
            </a: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791200" y="1457029"/>
            <a:ext cx="60579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Background variables</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Background variables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rtlCol="0"/>
          <a:lstStyle/>
          <a:p>
            <a:pPr rtl="0"/>
            <a:r>
              <a:rPr lang="en-GB" sz="1600">
                <a:solidFill>
                  <a:schemeClr val="tx1">
                    <a:lumMod val="75000"/>
                    <a:lumOff val="25000"/>
                  </a:schemeClr>
                </a:solidFill>
              </a:rPr>
              <a:t>Do you have a permanent or a temporary position?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Q1: Do you have a permanent or a temporary position?</a:t>
            </a:r>
          </a:p>
          <a:p>
            <a:pPr marL="4763" defTabSz="914377" rtl="0">
              <a:defRPr/>
            </a:pPr>
            <a:r>
              <a:rPr lang="en-GB" sz="900" b="1" kern="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rtl="0"/>
            <a:r>
              <a:rPr lang="en-GB" sz="1100"/>
              <a:t>Paste graphic here </a:t>
            </a:r>
            <a:r>
              <a:rPr lang="en-GB" sz="110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pPr rtl="0"/>
            <a:r>
              <a:rPr lang="en-GB" sz="1600">
                <a:solidFill>
                  <a:schemeClr val="tx1">
                    <a:lumMod val="75000"/>
                    <a:lumOff val="25000"/>
                  </a:schemeClr>
                </a:solidFill>
              </a:rPr>
              <a:t>What is your FTE percentage (employment percentage)?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rtlCol="0">
            <a:spAutoFit/>
          </a:bodyPr>
          <a:lstStyle/>
          <a:p>
            <a:pPr marL="4763" defTabSz="914377" rtl="0">
              <a:defRPr/>
            </a:pPr>
            <a:r>
              <a:rPr lang="en-GB" sz="900" b="1" kern="0">
                <a:solidFill>
                  <a:srgbClr val="222223"/>
                </a:solidFill>
              </a:rPr>
              <a:t>Q2: What is your FTE percentage (employment percentage)?</a:t>
            </a:r>
          </a:p>
          <a:p>
            <a:pPr marL="4763" defTabSz="914377" rtl="0">
              <a:defRPr/>
            </a:pPr>
            <a:r>
              <a:rPr lang="en-GB" sz="900" b="1" kern="0">
                <a:solidFill>
                  <a:srgbClr val="222223"/>
                </a:solidFill>
              </a:rPr>
              <a:t>Base: 3,423</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rtl="0"/>
            <a:r>
              <a:rPr lang="en-GB" sz="1100"/>
              <a:t>Paste graphic here </a:t>
            </a:r>
            <a:r>
              <a:rPr lang="en-GB" sz="110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Project information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Background variables</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rtlCol="0"/>
          <a:lstStyle/>
          <a:p>
            <a:pPr rtl="0"/>
            <a:r>
              <a:rPr lang="en-GB" sz="1600" kern="0">
                <a:solidFill>
                  <a:srgbClr val="222223"/>
                </a:solidFill>
              </a:rPr>
              <a:t>Which employment category do you belong to?</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Q3: Which employment category do you belong to?</a:t>
            </a:r>
          </a:p>
          <a:p>
            <a:pPr marL="4763" defTabSz="914377" rtl="0">
              <a:defRPr/>
            </a:pPr>
            <a:r>
              <a:rPr lang="en-GB" sz="900" b="1" kern="0">
                <a:solidFill>
                  <a:srgbClr val="222223"/>
                </a:solidFill>
              </a:rPr>
              <a:t>Base: 3,423</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7" y="657290"/>
            <a:ext cx="4662657" cy="3545586"/>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pPr rtl="0"/>
            <a:r>
              <a:rPr lang="en-GB" sz="1600" dirty="0">
                <a:solidFill>
                  <a:schemeClr val="tx1">
                    <a:lumMod val="75000"/>
                    <a:lumOff val="25000"/>
                  </a:schemeClr>
                </a:solidFill>
              </a:rPr>
              <a:t>Do you have leadership responsibilities in your role?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rtlCol="0">
            <a:spAutoFit/>
          </a:bodyPr>
          <a:lstStyle/>
          <a:p>
            <a:pPr marL="4763" defTabSz="914377" rtl="0">
              <a:defRPr/>
            </a:pPr>
            <a:r>
              <a:rPr lang="en-GB" sz="900" b="1" kern="0">
                <a:solidFill>
                  <a:srgbClr val="222223"/>
                </a:solidFill>
              </a:rPr>
              <a:t>Q4: Do you have leadership responsibilities in your role?</a:t>
            </a:r>
          </a:p>
          <a:p>
            <a:pPr marL="4763" defTabSz="914377" rtl="0">
              <a:defRPr/>
            </a:pPr>
            <a:r>
              <a:rPr lang="en-GB" sz="900" b="1" kern="0">
                <a:solidFill>
                  <a:srgbClr val="222223"/>
                </a:solidFill>
              </a:rPr>
              <a:t>Base: 3,423</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rtl="0"/>
            <a:r>
              <a:rPr lang="en-GB" sz="1100"/>
              <a:t>Paste graphic here </a:t>
            </a:r>
            <a:r>
              <a:rPr lang="en-GB" sz="110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5111"/>
            <a:ext cx="4846637" cy="173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rtlCol="0" anchor="ctr">
            <a:normAutofit/>
          </a:bodyPr>
          <a:lstStyle/>
          <a:p>
            <a:pPr rtl="0">
              <a:lnSpc>
                <a:spcPct val="90000"/>
              </a:lnSpc>
              <a:spcBef>
                <a:spcPts val="544"/>
              </a:spcBef>
            </a:pPr>
            <a:r>
              <a:rPr lang="en-GB" sz="2133">
                <a:solidFill>
                  <a:schemeClr val="tx1">
                    <a:lumMod val="50000"/>
                    <a:lumOff val="50000"/>
                  </a:schemeClr>
                </a:solidFill>
              </a:rPr>
              <a:t>Background variables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rtlCol="0"/>
          <a:lstStyle/>
          <a:p>
            <a:pPr rtl="0"/>
            <a:r>
              <a:rPr lang="en-GB" sz="1600">
                <a:solidFill>
                  <a:schemeClr val="tx1">
                    <a:lumMod val="75000"/>
                    <a:lumOff val="25000"/>
                  </a:schemeClr>
                </a:solidFill>
              </a:rPr>
              <a:t>What is your gender?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rtlCol="0">
            <a:spAutoFit/>
          </a:bodyPr>
          <a:lstStyle/>
          <a:p>
            <a:pPr marL="4763" defTabSz="914377" rtl="0">
              <a:defRPr/>
            </a:pPr>
            <a:r>
              <a:rPr lang="en-GB" sz="900" b="1" kern="0">
                <a:solidFill>
                  <a:srgbClr val="222223"/>
                </a:solidFill>
              </a:rPr>
              <a:t>Q5: What is your gender?</a:t>
            </a:r>
          </a:p>
          <a:p>
            <a:pPr marL="4763" defTabSz="914377" rtl="0">
              <a:defRPr/>
            </a:pPr>
            <a:r>
              <a:rPr lang="en-GB" sz="900" b="1" kern="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rtl="0"/>
            <a:r>
              <a:rPr lang="en-GB" sz="1100"/>
              <a:t>Paste graphic here </a:t>
            </a:r>
            <a:r>
              <a:rPr lang="en-GB" sz="110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pPr rtl="0"/>
            <a:r>
              <a:rPr lang="en-GB" sz="1600">
                <a:solidFill>
                  <a:schemeClr val="tx1">
                    <a:lumMod val="75000"/>
                    <a:lumOff val="25000"/>
                  </a:schemeClr>
                </a:solidFill>
              </a:rPr>
              <a:t>What is your age?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rtlCol="0">
            <a:spAutoFit/>
          </a:bodyPr>
          <a:lstStyle/>
          <a:p>
            <a:pPr marL="4763" defTabSz="914377" rtl="0">
              <a:defRPr/>
            </a:pPr>
            <a:r>
              <a:rPr lang="en-GB" sz="900" b="1" kern="0">
                <a:solidFill>
                  <a:srgbClr val="222223"/>
                </a:solidFill>
              </a:rPr>
              <a:t>Q6: What is your age?</a:t>
            </a:r>
          </a:p>
          <a:p>
            <a:pPr marL="4763" defTabSz="914377" rtl="0">
              <a:defRPr/>
            </a:pPr>
            <a:r>
              <a:rPr lang="en-GB" sz="900" b="1" kern="0">
                <a:solidFill>
                  <a:srgbClr val="222223"/>
                </a:solidFill>
              </a:rPr>
              <a:t>Base: 3,423</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rtlCol="0">
            <a:normAutofit/>
          </a:bodyPr>
          <a:lstStyle/>
          <a:p>
            <a:pPr rtl="0"/>
            <a:r>
              <a:rPr lang="en-GB"/>
              <a:t>Contact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rtl="0"/>
            <a:r>
              <a:rPr lang="en-GB" sz="1867" b="1">
                <a:solidFill>
                  <a:schemeClr val="bg1"/>
                </a:solidFill>
              </a:rPr>
              <a:t>Arild Sæle</a:t>
            </a:r>
          </a:p>
          <a:p>
            <a:pPr marL="6351" rtl="0"/>
            <a:r>
              <a:rPr lang="en-GB" sz="1467">
                <a:solidFill>
                  <a:schemeClr val="bg1"/>
                </a:solidFill>
              </a:rPr>
              <a:t>Project manager</a:t>
            </a:r>
          </a:p>
          <a:p>
            <a:pPr marL="6351" rtl="0"/>
            <a:endParaRPr lang="en-GB" sz="1467" dirty="0">
              <a:solidFill>
                <a:schemeClr val="bg1"/>
              </a:solidFill>
            </a:endParaRPr>
          </a:p>
          <a:p>
            <a:pPr marL="6351" rtl="0"/>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rtl="0"/>
              <a:r>
                <a:rPr lang="en-GB" sz="1467">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rtl="0"/>
              <a:r>
                <a:rPr lang="en-GB" sz="1467">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rtl="0"/>
            <a:r>
              <a:rPr lang="en-GB" sz="1867" b="1">
                <a:solidFill>
                  <a:schemeClr val="bg1"/>
                </a:solidFill>
              </a:rPr>
              <a:t>Mads Motrøen</a:t>
            </a:r>
          </a:p>
          <a:p>
            <a:pPr marL="6351" rtl="0"/>
            <a:r>
              <a:rPr lang="en-GB" sz="1467">
                <a:solidFill>
                  <a:schemeClr val="bg1"/>
                </a:solidFill>
              </a:rPr>
              <a:t>Responsible for analysis and reporting</a:t>
            </a:r>
          </a:p>
          <a:p>
            <a:pPr marL="6351" rtl="0"/>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rtl="0"/>
              <a:r>
                <a:rPr lang="en-GB" sz="1467">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rtl="0"/>
              <a:r>
                <a:rPr lang="en-GB" sz="1467">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rtl="0"/>
            <a:r>
              <a:rPr lang="en-GB" sz="1867" b="1">
                <a:solidFill>
                  <a:schemeClr val="bg1"/>
                </a:solidFill>
              </a:rPr>
              <a:t>Linn Sørensen Holst</a:t>
            </a:r>
          </a:p>
          <a:p>
            <a:pPr marL="6351" rtl="0"/>
            <a:r>
              <a:rPr lang="en-GB" sz="1467">
                <a:solidFill>
                  <a:schemeClr val="bg1"/>
                </a:solidFill>
              </a:rPr>
              <a:t>Manager</a:t>
            </a:r>
          </a:p>
          <a:p>
            <a:pPr marL="6351" rtl="0"/>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rtl="0"/>
              <a:r>
                <a:rPr lang="en-GB" sz="1467">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rtlCol="0" anchor="t" anchorCtr="0" compatLnSpc="1">
                <a:prstTxWarp prst="textNoShape">
                  <a:avLst/>
                </a:prstTxWarp>
              </a:bodyPr>
              <a:lstStyle/>
              <a:p>
                <a:pPr rtl="0"/>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rtl="0"/>
              <a:r>
                <a:rPr lang="en-GB" sz="1467">
                  <a:solidFill>
                    <a:schemeClr val="bg1"/>
                  </a:solidFill>
                </a:rPr>
                <a:t>+47 975 94 285</a:t>
              </a:r>
            </a:p>
          </p:txBody>
        </p:sp>
      </p:grpSp>
    </p:spTree>
    <p:extLst>
      <p:ext uri="{BB962C8B-B14F-4D97-AF65-F5344CB8AC3E}">
        <p14:creationId xmlns:p14="http://schemas.microsoft.com/office/powerpoint/2010/main" val="422983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rtlCol="0">
            <a:spAutoFit/>
          </a:bodyPr>
          <a:lstStyle/>
          <a:p>
            <a:pPr algn="just" rtl="0" hangingPunct="0">
              <a:lnSpc>
                <a:spcPts val="2133"/>
              </a:lnSpc>
            </a:pPr>
            <a:r>
              <a:rPr lang="en-GB" sz="1867" b="1">
                <a:solidFill>
                  <a:schemeClr val="bg1"/>
                </a:solidFill>
              </a:rPr>
              <a:t>ABOUT IPSOS</a:t>
            </a:r>
          </a:p>
          <a:p>
            <a:pPr algn="just" rtl="0" hangingPunct="0">
              <a:lnSpc>
                <a:spcPts val="2133"/>
              </a:lnSpc>
            </a:pPr>
            <a:endParaRPr lang="en-US" sz="1867" dirty="0">
              <a:solidFill>
                <a:schemeClr val="bg1"/>
              </a:solidFill>
            </a:endParaRPr>
          </a:p>
          <a:p>
            <a:pPr rtl="0">
              <a:lnSpc>
                <a:spcPts val="2133"/>
              </a:lnSpc>
            </a:pPr>
            <a:r>
              <a:rPr lang="en-GB" sz="1600">
                <a:solidFill>
                  <a:schemeClr val="bg1"/>
                </a:solidFill>
              </a:rPr>
              <a:t>Ipsos ranks third in the global research industry. With a strong presence in 88 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rtl="0">
              <a:lnSpc>
                <a:spcPts val="2133"/>
              </a:lnSpc>
            </a:pPr>
            <a:endParaRPr lang="en-US" sz="1600" dirty="0">
              <a:solidFill>
                <a:schemeClr val="bg1"/>
              </a:solidFill>
            </a:endParaRPr>
          </a:p>
          <a:p>
            <a:pPr rtl="0">
              <a:lnSpc>
                <a:spcPts val="2133"/>
              </a:lnSpc>
            </a:pPr>
            <a:r>
              <a:rPr lang="en-GB" sz="1600">
                <a:solidFill>
                  <a:schemeClr val="bg1"/>
                </a:solidFill>
              </a:rPr>
              <a:t>Ipsos is listed on Eurolist - NYSE-Euronext.  The company is part of the SBF 120 and the Mid-60 index and is eligible for the Deferred Settlement Service (SRD).</a:t>
            </a:r>
          </a:p>
          <a:p>
            <a:pPr rtl="0">
              <a:lnSpc>
                <a:spcPts val="2133"/>
              </a:lnSpc>
            </a:pPr>
            <a:r>
              <a:rPr lang="en-GB" sz="1600">
                <a:solidFill>
                  <a:schemeClr val="bg1"/>
                </a:solidFill>
              </a:rPr>
              <a:t> </a:t>
            </a:r>
          </a:p>
          <a:p>
            <a:pPr rtl="0">
              <a:lnSpc>
                <a:spcPts val="2133"/>
              </a:lnSpc>
            </a:pPr>
            <a:r>
              <a:rPr lang="en-GB" sz="1600">
                <a:solidFill>
                  <a:schemeClr val="bg1"/>
                </a:solidFill>
              </a:rPr>
              <a:t>ISIN code FR0000073298, Reuters ISOS.PA, Bloomberg IPS:FP</a:t>
            </a:r>
          </a:p>
          <a:p>
            <a:pPr rtl="0">
              <a:lnSpc>
                <a:spcPts val="2133"/>
              </a:lnSpc>
            </a:pPr>
            <a:r>
              <a:rPr lang="en-GB" sz="160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rtlCol="0">
            <a:spAutoFit/>
          </a:bodyPr>
          <a:lstStyle/>
          <a:p>
            <a:pPr algn="just" rtl="0" hangingPunct="0">
              <a:lnSpc>
                <a:spcPts val="2133"/>
              </a:lnSpc>
            </a:pPr>
            <a:r>
              <a:rPr lang="en-GB" sz="1867" b="1"/>
              <a:t>GAME CHANGERS</a:t>
            </a:r>
          </a:p>
          <a:p>
            <a:pPr rtl="0"/>
            <a:r>
              <a:rPr lang="en-US" sz="1600" b="1" dirty="0"/>
              <a:t/>
            </a:r>
            <a:br>
              <a:rPr lang="en-US" sz="1600" b="1" dirty="0"/>
            </a:br>
            <a:r>
              <a:rPr lang="en-GB" sz="1600"/>
              <a:t>At Ipsos we are passionately curious about people, markets, brands and society. We deliver information and analysis that makes our complex world easier and faster to navigate and inspires our clients to make smarter decisions. </a:t>
            </a:r>
          </a:p>
          <a:p>
            <a:pPr rtl="0"/>
            <a:endParaRPr lang="en-US" sz="1600" dirty="0"/>
          </a:p>
          <a:p>
            <a:pPr rtl="0"/>
            <a:r>
              <a:rPr lang="en-GB" sz="1600"/>
              <a:t>We believe that our work is important. Security, simplicity, speed and substance applies to everything we do. </a:t>
            </a:r>
          </a:p>
          <a:p>
            <a:pPr rtl="0"/>
            <a:endParaRPr lang="en-US" sz="1600" dirty="0"/>
          </a:p>
          <a:p>
            <a:pPr rtl="0"/>
            <a:r>
              <a:rPr lang="en-GB" sz="1600"/>
              <a:t>Through specialisation, we offer our clients a unique depth of knowledge and expertise. Learning from different experiences gives us perspective and inspires us to boldly call things into question, to be creative.</a:t>
            </a:r>
          </a:p>
          <a:p>
            <a:pPr rtl="0"/>
            <a:endParaRPr lang="en-US" sz="1600" dirty="0"/>
          </a:p>
          <a:p>
            <a:pPr rtl="0"/>
            <a:r>
              <a:rPr lang="en-GB" sz="1600"/>
              <a:t>By nurturing a culture of collaboration and curiosity, we attract the highest calibre of people who have the ability and desire to influence and shape the future.</a:t>
            </a:r>
          </a:p>
          <a:p>
            <a:pPr rtl="0"/>
            <a:endParaRPr lang="en-US" sz="1600" dirty="0"/>
          </a:p>
          <a:p>
            <a:pPr rtl="0"/>
            <a:r>
              <a:rPr lang="en-GB" sz="160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rtlCol="0">
            <a:normAutofit/>
          </a:bodyPr>
          <a:lstStyle/>
          <a:p>
            <a:pPr rtl="0"/>
            <a:r>
              <a:rPr lang="en-GB" sz="1600" b="1"/>
              <a:t>Participating institutions </a:t>
            </a:r>
          </a:p>
          <a:p>
            <a:pPr rtl="0"/>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Sámi University of Applied Sciences</a:t>
            </a: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UiT The Arctic University of Norway</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Nord University</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Molde University College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Volda University College</a:t>
            </a:r>
          </a:p>
        </p:txBody>
      </p:sp>
      <p:sp>
        <p:nvSpPr>
          <p:cNvPr id="39" name="TextBox 38">
            <a:extLst>
              <a:ext uri="{FF2B5EF4-FFF2-40B4-BE49-F238E27FC236}">
                <a16:creationId xmlns:a16="http://schemas.microsoft.com/office/drawing/2014/main" id="{CF8401C2-881D-4E20-80F6-84B7B32908E0}"/>
              </a:ext>
            </a:extLst>
          </p:cNvPr>
          <p:cNvSpPr txBox="1"/>
          <p:nvPr/>
        </p:nvSpPr>
        <p:spPr>
          <a:xfrm>
            <a:off x="5175868" y="5057065"/>
            <a:ext cx="1431925"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Inland Norway University of Applied Sciences</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187535" y="5638093"/>
            <a:ext cx="1431925"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OSLO REGION</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7549" y="6514800"/>
            <a:ext cx="1431925"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University of </a:t>
            </a:r>
            <a:r>
              <a:rPr lang="en-GB" sz="1200" b="1" dirty="0" err="1">
                <a:latin typeface="BrowalliaUPC" panose="020B0604020202020204" pitchFamily="34" charset="-34"/>
                <a:cs typeface="BrowalliaUPC" panose="020B0604020202020204" pitchFamily="34" charset="-34"/>
              </a:rPr>
              <a:t>Agder</a:t>
            </a:r>
            <a:endParaRPr lang="en-GB" sz="1200" b="1" dirty="0">
              <a:latin typeface="BrowalliaUPC" panose="020B0604020202020204" pitchFamily="34" charset="-34"/>
              <a:cs typeface="BrowalliaUPC" panose="020B0604020202020204" pitchFamily="34" charset="-34"/>
            </a:endParaRP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University of South-Eastern Norway</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623472" y="5227494"/>
            <a:ext cx="1431925"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BERGEN REGION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260245" y="3675665"/>
            <a:ext cx="1606777"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Queen Maud University College of Early Childhood Education</a:t>
            </a:r>
          </a:p>
        </p:txBody>
      </p:sp>
      <p:sp>
        <p:nvSpPr>
          <p:cNvPr id="28" name="TextBox 27">
            <a:extLst>
              <a:ext uri="{FF2B5EF4-FFF2-40B4-BE49-F238E27FC236}">
                <a16:creationId xmlns:a16="http://schemas.microsoft.com/office/drawing/2014/main" id="{8D8E78D3-7A80-46BA-8FFD-EF2A6DBE4060}"/>
              </a:ext>
            </a:extLst>
          </p:cNvPr>
          <p:cNvSpPr txBox="1"/>
          <p:nvPr/>
        </p:nvSpPr>
        <p:spPr>
          <a:xfrm>
            <a:off x="5000570" y="4042529"/>
            <a:ext cx="1431925" cy="184666"/>
          </a:xfrm>
          <a:prstGeom prst="rect">
            <a:avLst/>
          </a:prstGeom>
        </p:spPr>
        <p:txBody>
          <a:bodyPr vert="horz" wrap="square" lIns="0" tIns="0" rIns="0" bIns="0" rtlCol="0">
            <a:spAutoFit/>
          </a:bodyPr>
          <a:lstStyle/>
          <a:p>
            <a:pPr marL="4763" rtl="0"/>
            <a:r>
              <a:rPr lang="en-GB" sz="1200" b="1" dirty="0">
                <a:latin typeface="BrowalliaUPC" panose="020B0604020202020204" pitchFamily="34" charset="-34"/>
                <a:cs typeface="BrowalliaUPC" panose="020B0604020202020204" pitchFamily="34" charset="-34"/>
              </a:rPr>
              <a:t>NTNU - Norwegian University of Science and Technology</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Norwegian University of Life Sciences</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60883" y="6148536"/>
            <a:ext cx="2247211" cy="184666"/>
          </a:xfrm>
          <a:prstGeom prst="rect">
            <a:avLst/>
          </a:prstGeom>
        </p:spPr>
        <p:txBody>
          <a:bodyPr vert="horz" wrap="square" lIns="0" tIns="0" rIns="0" bIns="0" rtlCol="0">
            <a:spAutoFit/>
          </a:bodyPr>
          <a:lstStyle/>
          <a:p>
            <a:pPr marL="4763" rtl="0"/>
            <a:r>
              <a:rPr lang="en-GB" sz="1200" b="1" dirty="0" err="1">
                <a:latin typeface="BrowalliaUPC" panose="020B0604020202020204" pitchFamily="34" charset="-34"/>
                <a:cs typeface="BrowalliaUPC" panose="020B0604020202020204" pitchFamily="34" charset="-34"/>
              </a:rPr>
              <a:t>Østfold</a:t>
            </a:r>
            <a:r>
              <a:rPr lang="en-GB" sz="1200" b="1" dirty="0">
                <a:latin typeface="BrowalliaUPC" panose="020B0604020202020204" pitchFamily="34" charset="-34"/>
                <a:cs typeface="BrowalliaUPC" panose="020B0604020202020204" pitchFamily="34" charset="-34"/>
              </a:rPr>
              <a:t> University College</a:t>
            </a:r>
          </a:p>
        </p:txBody>
      </p:sp>
      <p:sp>
        <p:nvSpPr>
          <p:cNvPr id="37" name="TextBox 36">
            <a:extLst>
              <a:ext uri="{FF2B5EF4-FFF2-40B4-BE49-F238E27FC236}">
                <a16:creationId xmlns:a16="http://schemas.microsoft.com/office/drawing/2014/main" id="{F4449D80-8234-47E7-A260-405BDE55BD94}"/>
              </a:ext>
            </a:extLst>
          </p:cNvPr>
          <p:cNvSpPr txBox="1"/>
          <p:nvPr/>
        </p:nvSpPr>
        <p:spPr>
          <a:xfrm>
            <a:off x="2080728" y="6344631"/>
            <a:ext cx="2327760" cy="369332"/>
          </a:xfrm>
          <a:prstGeom prst="rect">
            <a:avLst/>
          </a:prstGeom>
        </p:spPr>
        <p:txBody>
          <a:bodyPr vert="horz" wrap="square" lIns="0" tIns="0" rIns="0" bIns="0" rtlCol="0">
            <a:spAutoFit/>
          </a:bodyPr>
          <a:lstStyle/>
          <a:p>
            <a:pPr marL="4763" rtl="0"/>
            <a:r>
              <a:rPr lang="en-GB" sz="1200" b="1" dirty="0" err="1">
                <a:latin typeface="BrowalliaUPC" panose="020B0604020202020204" pitchFamily="34" charset="-34"/>
                <a:cs typeface="BrowalliaUPC" panose="020B0604020202020204" pitchFamily="34" charset="-34"/>
              </a:rPr>
              <a:t>Ansgar</a:t>
            </a:r>
            <a:r>
              <a:rPr lang="en-GB" sz="1200" b="1" dirty="0">
                <a:latin typeface="BrowalliaUPC" panose="020B0604020202020204" pitchFamily="34" charset="-34"/>
                <a:cs typeface="BrowalliaUPC" panose="020B0604020202020204" pitchFamily="34" charset="-34"/>
              </a:rPr>
              <a:t> University College and Theological Seminary</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595594"/>
            <a:ext cx="186004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University of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192795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NHH - Norwegian School of Economics</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103039" y="3539444"/>
            <a:ext cx="1637111" cy="369332"/>
          </a:xfrm>
          <a:prstGeom prst="rect">
            <a:avLst/>
          </a:prstGeom>
        </p:spPr>
        <p:txBody>
          <a:bodyPr vert="horz" wrap="square" lIns="0" tIns="0" rIns="0" bIns="0" rtlCol="0">
            <a:spAutoFit/>
          </a:bodyPr>
          <a:lstStyle/>
          <a:p>
            <a:pPr marL="4763" algn="r" rtl="0"/>
            <a:r>
              <a:rPr lang="en-GB" sz="1200" b="1" dirty="0">
                <a:latin typeface="BrowalliaUPC" panose="020B0604020202020204" pitchFamily="34" charset="-34"/>
                <a:cs typeface="BrowalliaUPC" panose="020B0604020202020204" pitchFamily="34" charset="-34"/>
              </a:rPr>
              <a:t>Western Norway University of Applied Sciences</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6"/>
            <a:ext cx="1667947"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NLA University College</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Norwegian School of Sport Sciences</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Norwegian Academy of Music</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BI Norwegian Business School</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189923"/>
            <a:ext cx="1628930" cy="184666"/>
          </a:xfrm>
          <a:prstGeom prst="rect">
            <a:avLst/>
          </a:prstGeom>
        </p:spPr>
        <p:txBody>
          <a:bodyPr vert="horz" wrap="square" lIns="0" tIns="0" rIns="0" bIns="0" rtlCol="0">
            <a:spAutoFit/>
          </a:bodyPr>
          <a:lstStyle/>
          <a:p>
            <a:pPr marL="4763" rtl="0"/>
            <a:r>
              <a:rPr lang="en-GB" sz="1200" b="1" dirty="0" err="1">
                <a:latin typeface="BrowalliaUPC" panose="020B0604020202020204" pitchFamily="34" charset="-34"/>
                <a:cs typeface="BrowalliaUPC" panose="020B0604020202020204" pitchFamily="34" charset="-34"/>
              </a:rPr>
              <a:t>Fjellhaug</a:t>
            </a:r>
            <a:r>
              <a:rPr lang="en-GB" sz="1200" b="1" dirty="0">
                <a:latin typeface="BrowalliaUPC" panose="020B0604020202020204" pitchFamily="34" charset="-34"/>
                <a:cs typeface="BrowalliaUPC" panose="020B0604020202020204" pitchFamily="34" charset="-34"/>
              </a:rPr>
              <a:t> International University College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Oslo National Academy of the Arts</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641004" y="4865199"/>
            <a:ext cx="1213202" cy="369332"/>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Oslo School of Architecture and Design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University of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rtl="0"/>
            <a:r>
              <a:rPr lang="en-GB" sz="1200" b="1">
                <a:latin typeface="BrowalliaUPC" panose="020B0604020202020204" pitchFamily="34" charset="-34"/>
                <a:cs typeface="BrowalliaUPC" panose="020B0604020202020204" pitchFamily="34" charset="-34"/>
              </a:rPr>
              <a:t>Norwegian Police University College</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68186" y="5183846"/>
            <a:ext cx="1431925" cy="184666"/>
          </a:xfrm>
          <a:prstGeom prst="rect">
            <a:avLst/>
          </a:prstGeom>
        </p:spPr>
        <p:txBody>
          <a:bodyPr vert="horz" wrap="square" lIns="0" tIns="0" rIns="0" bIns="0" rtlCol="0">
            <a:spAutoFit/>
          </a:bodyPr>
          <a:lstStyle/>
          <a:p>
            <a:pPr marL="4763" rtl="0"/>
            <a:r>
              <a:rPr lang="en-GB" sz="1200" b="1" dirty="0" err="1">
                <a:latin typeface="BrowalliaUPC" panose="020B0604020202020204" pitchFamily="34" charset="-34"/>
                <a:cs typeface="BrowalliaUPC" panose="020B0604020202020204" pitchFamily="34" charset="-34"/>
              </a:rPr>
              <a:t>OsloMet</a:t>
            </a:r>
            <a:r>
              <a:rPr lang="en-GB" sz="1200" b="1" dirty="0">
                <a:latin typeface="BrowalliaUPC" panose="020B0604020202020204" pitchFamily="34" charset="-34"/>
                <a:cs typeface="BrowalliaUPC" panose="020B0604020202020204" pitchFamily="34" charset="-34"/>
              </a:rPr>
              <a:t> - Oslo Metropolitan University</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4826738" y="3960711"/>
            <a:ext cx="1686093" cy="478538"/>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rtlCol="0">
            <a:normAutofit/>
          </a:bodyPr>
          <a:lstStyle/>
          <a:p>
            <a:pPr rtl="0"/>
            <a:r>
              <a:rPr lang="en-GB" sz="1600" b="1">
                <a:solidFill>
                  <a:schemeClr val="tx1">
                    <a:lumMod val="50000"/>
                    <a:lumOff val="50000"/>
                  </a:schemeClr>
                </a:solidFill>
              </a:rPr>
              <a:t>Project information</a:t>
            </a:r>
            <a:r>
              <a:rPr lang="en-GB" sz="1600" b="1"/>
              <a:t> </a:t>
            </a:r>
          </a:p>
          <a:p>
            <a:pPr rtl="0"/>
            <a:endParaRPr lang="nb-NO" sz="1600" b="1" dirty="0"/>
          </a:p>
        </p:txBody>
      </p:sp>
      <p:sp>
        <p:nvSpPr>
          <p:cNvPr id="23" name="Text Placeholder 22"/>
          <p:cNvSpPr>
            <a:spLocks noGrp="1"/>
          </p:cNvSpPr>
          <p:nvPr>
            <p:ph type="body" sz="quarter" idx="26"/>
          </p:nvPr>
        </p:nvSpPr>
        <p:spPr>
          <a:xfrm>
            <a:off x="826351" y="1839373"/>
            <a:ext cx="3090556" cy="2706348"/>
          </a:xfrm>
        </p:spPr>
        <p:txBody>
          <a:bodyPr rtlCol="0">
            <a:noAutofit/>
          </a:bodyPr>
          <a:lstStyle/>
          <a:p>
            <a:pPr marL="0" indent="0" rtl="0">
              <a:buNone/>
            </a:pPr>
            <a:r>
              <a:rPr lang="en-GB" sz="1100" cap="none" dirty="0"/>
              <a:t>Ipsos has conducted a questionnaire survey for the University of Agder mapping bullying and harassment in the higher education sector. </a:t>
            </a:r>
          </a:p>
          <a:p>
            <a:pPr marL="0" indent="0" rtl="0">
              <a:buNone/>
            </a:pPr>
            <a:r>
              <a:rPr lang="en-GB" sz="1100" cap="none" dirty="0"/>
              <a:t>The purpose of the survey was to map the scope and frequency of bullying and harassment in the workplace, as well as instances of sexual harassment and sexual assault. </a:t>
            </a:r>
          </a:p>
          <a:p>
            <a:pPr marL="0" indent="0" rtl="0">
              <a:buNone/>
            </a:pPr>
            <a:r>
              <a:rPr lang="en-GB" sz="1100" cap="none" dirty="0"/>
              <a:t>The questionnaire was sent out to 42,778 employees at 26 participating higher education institutions. A total of 17,984 respondents completed the questionnaire, which represents a response rate of 42 %. The survey was conducted between 20 May and 11 June 2019. </a:t>
            </a:r>
          </a:p>
          <a:p>
            <a:pPr marL="0" indent="0" rtl="0">
              <a:buNone/>
            </a:pPr>
            <a:r>
              <a:rPr lang="en-GB" sz="1100" cap="none" dirty="0"/>
              <a:t>The survey was a population survey in which all employees were invited to participate. Therefore, no sample was selected in advance and we did not specify quotas based on the employees’ background variables. </a:t>
            </a:r>
          </a:p>
          <a:p>
            <a:pPr marL="0" indent="0" rtl="0">
              <a:buNone/>
            </a:pPr>
            <a:r>
              <a:rPr lang="en-GB" sz="1100" cap="none" dirty="0"/>
              <a:t>For these reasons, no generalisations have been made with respect to the rest of the population that did not respond.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fontScale="70000" lnSpcReduction="20000"/>
          </a:bodyPr>
          <a:lstStyle/>
          <a:p>
            <a:pPr defTabSz="1232175" rtl="0">
              <a:defRPr/>
            </a:pPr>
            <a:r>
              <a:rPr lang="en-GB">
                <a:solidFill>
                  <a:schemeClr val="tx1">
                    <a:lumMod val="75000"/>
                    <a:lumOff val="25000"/>
                  </a:schemeClr>
                </a:solidFill>
              </a:rPr>
              <a:t>Background, purpose and methodology</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1100"/>
              <a:t>The questionnaire was produced by Ipsos in consultation with the client and is included as an appendix to this report. </a:t>
            </a:r>
          </a:p>
          <a:p>
            <a:pPr marL="0" indent="0" rtl="0">
              <a:buNone/>
            </a:pPr>
            <a:r>
              <a:rPr lang="en-GB" sz="1100"/>
              <a:t>The survey asked questions on four topics: </a:t>
            </a:r>
          </a:p>
          <a:p>
            <a:pPr rtl="0">
              <a:buAutoNum type="arabicPeriod"/>
            </a:pPr>
            <a:r>
              <a:rPr lang="en-GB" sz="1100"/>
              <a:t>Bullying and harassment</a:t>
            </a:r>
            <a:endParaRPr lang="nb-NO" sz="1100" dirty="0"/>
          </a:p>
          <a:p>
            <a:pPr rtl="0">
              <a:buAutoNum type="arabicPeriod"/>
            </a:pPr>
            <a:r>
              <a:rPr lang="en-GB" sz="1100"/>
              <a:t>Sexual harassment</a:t>
            </a:r>
          </a:p>
          <a:p>
            <a:pPr rtl="0">
              <a:buAutoNum type="arabicPeriod"/>
            </a:pPr>
            <a:r>
              <a:rPr lang="en-GB" sz="1100"/>
              <a:t>Sexual assault</a:t>
            </a:r>
            <a:endParaRPr lang="nb-NO" sz="1100" dirty="0"/>
          </a:p>
          <a:p>
            <a:pPr rtl="0">
              <a:buAutoNum type="arabicPeriod"/>
            </a:pPr>
            <a:r>
              <a:rPr lang="en-GB" sz="1100"/>
              <a:t>Familiarity with the whistleblowing system and experiences from using it</a:t>
            </a:r>
          </a:p>
          <a:p>
            <a:pPr marL="0" indent="0" rtl="0">
              <a:buNone/>
            </a:pPr>
            <a:r>
              <a:rPr lang="en-GB" sz="1100"/>
              <a:t>The questionnaire contains a number of in-depth questions about the form, frequency and originator of the various forms of negative attention, as well as questions about background variables such as gender, age and job description.</a:t>
            </a:r>
          </a:p>
          <a:p>
            <a:pPr marL="0" indent="0" rtl="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fontScale="85000" lnSpcReduction="10000"/>
          </a:bodyPr>
          <a:lstStyle/>
          <a:p>
            <a:pPr defTabSz="1232175" rtl="0">
              <a:defRPr/>
            </a:pPr>
            <a:r>
              <a:rPr lang="en-GB">
                <a:solidFill>
                  <a:schemeClr val="tx1">
                    <a:lumMod val="75000"/>
                    <a:lumOff val="25000"/>
                  </a:schemeClr>
                </a:solidFill>
              </a:rPr>
              <a:t>About the questionnaire</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1100"/>
              <a:t>This report presents the responses from NTNU - Norwegian University of Science and Technology. </a:t>
            </a:r>
          </a:p>
          <a:p>
            <a:pPr marL="0" indent="0" rtl="0">
              <a:buNone/>
            </a:pPr>
            <a:r>
              <a:rPr lang="en-GB" sz="1100"/>
              <a:t>8,702 questionnaires were sent out and responses were registered from 3,423 employees. This represents a response rate of 40 % and is 3 % below the average.</a:t>
            </a:r>
          </a:p>
          <a:p>
            <a:pPr marL="0" indent="0" rtl="0">
              <a:buFont typeface="Arial" panose="020B0604020202020204" pitchFamily="34" charset="0"/>
              <a:buNone/>
            </a:pPr>
            <a:r>
              <a:rPr lang="en-GB" sz="1100"/>
              <a:t>The comments made on the graphical presentations of the figures note which background variables stand out as important differences in the responses. </a:t>
            </a:r>
          </a:p>
          <a:p>
            <a:pPr marL="0" indent="0" rtl="0">
              <a:buFont typeface="Arial" panose="020B0604020202020204" pitchFamily="34" charset="0"/>
              <a:buNone/>
            </a:pPr>
            <a:r>
              <a:rPr lang="en-GB" sz="1100"/>
              <a:t>If it is significant that more women than men responded, this is noted in the text. The same applies to age, position category and leadership responsibilities. </a:t>
            </a:r>
          </a:p>
          <a:p>
            <a:pPr marL="0" indent="0" rtl="0">
              <a:buFont typeface="Arial" panose="020B0604020202020204" pitchFamily="34" charset="0"/>
              <a:buNone/>
            </a:pPr>
            <a:r>
              <a:rPr lang="en-GB" sz="1100"/>
              <a:t>The report consists of four parts plus a section on background variables. The questionnaire has also been provided as an appendix to the report. </a:t>
            </a:r>
          </a:p>
          <a:p>
            <a:pPr marL="0" indent="0" rtl="0">
              <a:buFont typeface="Arial" panose="020B0604020202020204" pitchFamily="34" charset="0"/>
              <a:buNone/>
            </a:pPr>
            <a:r>
              <a:rPr lang="en-GB" sz="1100"/>
              <a:t>Where there are no comments on significant variations between categories of background variables, then either there were no significant differences between the categories in a variable or the background variables were omitted for anonymity considerations. </a:t>
            </a:r>
          </a:p>
          <a:p>
            <a:pPr marL="0" indent="0" rtl="0">
              <a:buFont typeface="Arial" panose="020B0604020202020204" pitchFamily="34" charset="0"/>
              <a:buNone/>
            </a:pPr>
            <a:r>
              <a:rPr lang="en-GB" sz="1100"/>
              <a:t> </a:t>
            </a:r>
          </a:p>
          <a:p>
            <a:pPr marL="457200" lvl="1" indent="0" rtl="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fontScale="85000" lnSpcReduction="10000"/>
          </a:bodyPr>
          <a:lstStyle/>
          <a:p>
            <a:pPr algn="ctr" defTabSz="1232175" rtl="0">
              <a:defRPr/>
            </a:pPr>
            <a:r>
              <a:rPr lang="en-GB">
                <a:solidFill>
                  <a:schemeClr val="tx1">
                    <a:lumMod val="75000"/>
                    <a:lumOff val="25000"/>
                  </a:schemeClr>
                </a:solidFill>
              </a:rPr>
              <a:t>About the institutional report</a:t>
            </a:r>
          </a:p>
        </p:txBody>
      </p:sp>
    </p:spTree>
    <p:extLst>
      <p:ext uri="{BB962C8B-B14F-4D97-AF65-F5344CB8AC3E}">
        <p14:creationId xmlns:p14="http://schemas.microsoft.com/office/powerpoint/2010/main" val="29466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rtlCol="0">
            <a:normAutofit/>
          </a:bodyPr>
          <a:lstStyle/>
          <a:p>
            <a:pPr rtl="0"/>
            <a:r>
              <a:rPr lang="en-GB" sz="1600" b="1">
                <a:solidFill>
                  <a:schemeClr val="tx1">
                    <a:lumMod val="50000"/>
                    <a:lumOff val="50000"/>
                  </a:schemeClr>
                </a:solidFill>
              </a:rPr>
              <a:t>Project information</a:t>
            </a:r>
            <a:r>
              <a:rPr lang="en-GB" sz="1600" b="1"/>
              <a:t> </a:t>
            </a:r>
          </a:p>
          <a:p>
            <a:pPr rtl="0"/>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1400"/>
              <a:t>Given the sensitive topics covered by the survey, there are a number of questions for which only the total percentage per alternative is stated, without the respondents’ background variables. </a:t>
            </a:r>
          </a:p>
          <a:p>
            <a:pPr marL="0" indent="0" rtl="0">
              <a:buNone/>
            </a:pPr>
            <a:r>
              <a:rPr lang="en-GB" sz="1400"/>
              <a:t>We do not state background variables such as gender, age and position where fewer than 10 respondents have selected an alternative so as to exclude any possibility of giving out personally identifiable data. We make an exception to this rule in the national report, which contains no references to which institution the respondent belongs. </a:t>
            </a:r>
          </a:p>
          <a:p>
            <a:pPr marL="0" indent="0" rtl="0">
              <a:buNone/>
            </a:pPr>
            <a:r>
              <a:rPr lang="en-GB" sz="1400"/>
              <a:t>Nor do we state responses to follow-up questions if the base consists of fewer than 10 respondents. This is because Ipsos cannot know the internal circumstances that could make the respondents’ answers personally identifying information. </a:t>
            </a:r>
          </a:p>
          <a:p>
            <a:pPr marL="0" indent="0" rtl="0">
              <a:buNone/>
            </a:pPr>
            <a:r>
              <a:rPr lang="en-GB" sz="1400"/>
              <a:t>Background variables are also withheld where, irrespective of the number of respondents, they may act as personally identifying information. </a:t>
            </a:r>
          </a:p>
          <a:p>
            <a:pPr marL="0" indent="0" rtl="0">
              <a:buNone/>
            </a:pPr>
            <a:r>
              <a:rPr lang="en-GB" sz="1400"/>
              <a:t>This is a choice that has been made independently of the client and any questions concerning these assessments should be directed to Ipsos. </a:t>
            </a:r>
          </a:p>
          <a:p>
            <a:pPr marL="0" indent="0" rtl="0">
              <a:buNone/>
            </a:pPr>
            <a:r>
              <a:rPr lang="en-GB" sz="140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rtl="0">
              <a:defRPr/>
            </a:pPr>
            <a:r>
              <a:rPr lang="en-GB">
                <a:solidFill>
                  <a:schemeClr val="tx1">
                    <a:lumMod val="75000"/>
                    <a:lumOff val="25000"/>
                  </a:schemeClr>
                </a:solidFill>
              </a:rPr>
              <a:t>Anonymity considerations</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rtlCol="0">
            <a:normAutofit/>
          </a:bodyPr>
          <a:lstStyle/>
          <a:p>
            <a:pPr rtl="0"/>
            <a:r>
              <a:rPr lang="en-GB" sz="1600" b="1">
                <a:solidFill>
                  <a:schemeClr val="tx1">
                    <a:lumMod val="50000"/>
                    <a:lumOff val="50000"/>
                  </a:schemeClr>
                </a:solidFill>
              </a:rPr>
              <a:t>Project information</a:t>
            </a:r>
            <a:r>
              <a:rPr lang="en-GB" sz="1600" b="1"/>
              <a:t> </a:t>
            </a:r>
          </a:p>
          <a:p>
            <a:pPr rtl="0"/>
            <a:endParaRPr lang="nb-NO" sz="1600" b="1" dirty="0"/>
          </a:p>
        </p:txBody>
      </p:sp>
      <p:sp>
        <p:nvSpPr>
          <p:cNvPr id="23" name="Text Placeholder 22"/>
          <p:cNvSpPr>
            <a:spLocks noGrp="1"/>
          </p:cNvSpPr>
          <p:nvPr>
            <p:ph type="body" sz="quarter" idx="26"/>
          </p:nvPr>
        </p:nvSpPr>
        <p:spPr>
          <a:xfrm>
            <a:off x="1428750" y="1344607"/>
            <a:ext cx="2857926" cy="2706348"/>
          </a:xfrm>
        </p:spPr>
        <p:txBody>
          <a:bodyPr rtlCol="0">
            <a:noAutofit/>
          </a:bodyPr>
          <a:lstStyle/>
          <a:p>
            <a:pPr marL="0" indent="0" rtl="0">
              <a:buNone/>
            </a:pPr>
            <a:r>
              <a:rPr lang="en-GB" sz="1100" cap="none"/>
              <a:t>All questionnaire surveys present challenges that could influence the results. In this survey, which is a population survey, the most important challenge is that we do not know the characteristics of those who did not respond. Ideally, the members of a population that do not respond should be normally distributed and only consist of random differences in background variables. </a:t>
            </a:r>
          </a:p>
          <a:p>
            <a:pPr marL="0" indent="0" rtl="0">
              <a:buNone/>
            </a:pPr>
            <a:r>
              <a:rPr lang="en-GB" sz="1100" cap="none"/>
              <a:t>We know that more men than women have not responded to the survey with the result that the percentage of women who have answered the survey is higher than the percentage of women who work in the higher education sector. This constitutes a bias in the sample since the women’s answers account for a larger proportion of the total. </a:t>
            </a:r>
          </a:p>
          <a:p>
            <a:pPr marL="0" indent="0" rtl="0">
              <a:buNone/>
            </a:pPr>
            <a:r>
              <a:rPr lang="en-GB" sz="1100" cap="none"/>
              <a:t>There may be several reasons for this bias. First of all, we know that women – on average – have a higher response rate to questionnaire surveys. Secondly, the topic itself may be a determining factor. If it is the case that one group is exposed to bullying and harassment, or sexual harassment or sexual assault, more often, then this group may be more inclined to respond to the survey.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rtl="0">
              <a:defRPr/>
            </a:pPr>
            <a:r>
              <a:rPr lang="en-GB">
                <a:solidFill>
                  <a:schemeClr val="tx1">
                    <a:lumMod val="75000"/>
                    <a:lumOff val="25000"/>
                  </a:schemeClr>
                </a:solidFill>
              </a:rPr>
              <a:t>Methodological challenges</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1100"/>
              <a:t>It would also be detrimental to weight the answers of those who have reported, for example, sexual assault based on the sample’s gender balance. </a:t>
            </a:r>
          </a:p>
          <a:p>
            <a:pPr marL="0" indent="0" rtl="0">
              <a:buNone/>
            </a:pPr>
            <a:r>
              <a:rPr lang="en-GB" sz="1100"/>
              <a:t>The consequence of this is that we use the formulation “X % of the respondents have experienced...” rather than “X % of employees in the higher education sector have experienced...”. It is important to be clear about the difference between these two, although with a response rate of 42 % of the entire population, we are also sure we have identified general trends without the entire population have responding.</a:t>
            </a:r>
          </a:p>
          <a:p>
            <a:pPr marL="0" indent="0" rtl="0">
              <a:buNone/>
            </a:pPr>
            <a:r>
              <a:rPr lang="en-GB" sz="1100"/>
              <a:t>We therefore believe that the survey provides us with important insights into the higher education sector without us requiring us to weight the results.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1100"/>
              <a:t>The opposite may also be true, that groups that are less often exposed to it do not feel a need to let their voice be heard. </a:t>
            </a:r>
          </a:p>
          <a:p>
            <a:pPr marL="0" indent="0" rtl="0">
              <a:buNone/>
            </a:pPr>
            <a:r>
              <a:rPr lang="en-GB" sz="1100"/>
              <a:t>These considerations are crucial when assessing the respondents’ representativeness. If there are no systematic differences between the group that has responded and the group that has not responded, then we can generalise the responses to apply to the entire population. If this is not the case, then we can say nothing more about the population other than what falls within the limits of the sample’s responses.</a:t>
            </a:r>
          </a:p>
          <a:p>
            <a:pPr marL="0" indent="0" rtl="0">
              <a:buNone/>
            </a:pPr>
            <a:r>
              <a:rPr lang="en-GB" sz="1100"/>
              <a:t>In sample surveys, where one selects a randomised sample of the population in advance, we subsequently weight the answers based on the known characteristics of the population as a whole. This has not been done in this survey for a number of reasons: </a:t>
            </a:r>
          </a:p>
          <a:p>
            <a:pPr marL="0" indent="0" rtl="0">
              <a:buNone/>
            </a:pPr>
            <a:r>
              <a:rPr lang="en-GB" sz="1100"/>
              <a:t>This is a population survey and not a sample survey that draws a sample from a small proportion of the population with the aim of generalising the answers to the rest of the population. On the contrary, this survey is intended to map the frequency of bullying/harassment, sexual harassment and sexual assault. The purpose, therefore, is not to generalise the findings to the entire population, but to map how many have experienced what the survey is asking about.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rtl="0">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rtl="0">
              <a:lnSpc>
                <a:spcPct val="85000"/>
              </a:lnSpc>
              <a:spcBef>
                <a:spcPts val="272"/>
              </a:spcBef>
              <a:defRPr/>
            </a:pPr>
            <a:r>
              <a:rPr lang="en-GB" sz="1067">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rtl="0"/>
            <a:r>
              <a:rPr lang="en-GB" sz="3733" b="1">
                <a:solidFill>
                  <a:schemeClr val="bg1"/>
                </a:solidFill>
                <a:effectLst>
                  <a:outerShdw blurRad="38100" dist="38100" dir="2700000" algn="tl">
                    <a:srgbClr val="000000">
                      <a:alpha val="43137"/>
                    </a:srgbClr>
                  </a:outerShdw>
                </a:effectLst>
              </a:rPr>
              <a:t>Summary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rtlCol="0">
            <a:normAutofit/>
          </a:bodyPr>
          <a:lstStyle/>
          <a:p>
            <a:pPr rtl="0"/>
            <a:r>
              <a:rPr lang="en-GB" sz="1600" b="1"/>
              <a:t>Summary </a:t>
            </a:r>
          </a:p>
          <a:p>
            <a:pPr rtl="0"/>
            <a:endParaRPr lang="nb-NO" sz="1600" b="1" dirty="0"/>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rtlCol="0"/>
          <a:lstStyle/>
          <a:p>
            <a:pPr rtl="0"/>
            <a:r>
              <a:rPr lang="en-GB" sz="2667"/>
              <a:t>Main findings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Bullying and harassment</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Sexual harassment</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Sexual assault</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rtl="0">
              <a:defRPr/>
            </a:pPr>
            <a:r>
              <a:rPr lang="en-GB">
                <a:solidFill>
                  <a:schemeClr val="tx1">
                    <a:lumMod val="75000"/>
                    <a:lumOff val="25000"/>
                  </a:schemeClr>
                </a:solidFill>
              </a:rPr>
              <a:t>Whistleblowing</a:t>
            </a:r>
          </a:p>
        </p:txBody>
      </p:sp>
      <p:sp>
        <p:nvSpPr>
          <p:cNvPr id="27" name="Text Placeholder 10">
            <a:extLst>
              <a:ext uri="{FF2B5EF4-FFF2-40B4-BE49-F238E27FC236}">
                <a16:creationId xmlns:a16="http://schemas.microsoft.com/office/drawing/2014/main" id="{1D719575-C307-4F00-AE47-41AE6A4CFD79}"/>
              </a:ext>
            </a:extLst>
          </p:cNvPr>
          <p:cNvSpPr txBox="1">
            <a:spLocks/>
          </p:cNvSpPr>
          <p:nvPr/>
        </p:nvSpPr>
        <p:spPr>
          <a:xfrm>
            <a:off x="356557"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rtl="0"/>
            <a:r>
              <a:rPr lang="en-GB" sz="1100">
                <a:solidFill>
                  <a:srgbClr val="636363"/>
                </a:solidFill>
              </a:rPr>
              <a:t>12 % have been bullied or harassed in their current employment in the past 12 months.</a:t>
            </a:r>
          </a:p>
          <a:p>
            <a:pPr lvl="1" rtl="0"/>
            <a:r>
              <a:rPr lang="en-GB" sz="1100">
                <a:solidFill>
                  <a:srgbClr val="636363"/>
                </a:solidFill>
              </a:rPr>
              <a:t>14 % of the women stated that they have been bullied or harassed, compared with 9 % of the men.</a:t>
            </a:r>
          </a:p>
          <a:p>
            <a:pPr lvl="1" rtl="0"/>
            <a:r>
              <a:rPr lang="en-GB" sz="1100">
                <a:solidFill>
                  <a:srgbClr val="636363"/>
                </a:solidFill>
              </a:rPr>
              <a:t>One sixth of those who have been bullied or harassed stated that this has happened on a weekly basis.</a:t>
            </a:r>
          </a:p>
          <a:p>
            <a:pPr lvl="1" rtl="0"/>
            <a:r>
              <a:rPr lang="en-GB" sz="1100">
                <a:solidFill>
                  <a:srgbClr val="636363"/>
                </a:solidFill>
              </a:rPr>
              <a:t>Almost 1 out of 6 stated that they have been bullied or harassed because of their gender.</a:t>
            </a:r>
          </a:p>
          <a:p>
            <a:pPr lvl="1" rtl="0"/>
            <a:r>
              <a:rPr lang="en-GB" sz="1100">
                <a:solidFill>
                  <a:srgbClr val="636363"/>
                </a:solidFill>
              </a:rPr>
              <a:t>4 out of 5 of those who have been bullied or harassed, stated that the harassment was verbal.</a:t>
            </a:r>
          </a:p>
          <a:p>
            <a:pPr lvl="1" rtl="0"/>
            <a:r>
              <a:rPr lang="en-GB" sz="1100">
                <a:solidFill>
                  <a:srgbClr val="636363"/>
                </a:solidFill>
              </a:rPr>
              <a:t>Almost half of those who have been bullied or harassed have been subjected to it by an equal colleague. </a:t>
            </a:r>
          </a:p>
        </p:txBody>
      </p:sp>
      <p:sp>
        <p:nvSpPr>
          <p:cNvPr id="28" name="Text Placeholder 11">
            <a:extLst>
              <a:ext uri="{FF2B5EF4-FFF2-40B4-BE49-F238E27FC236}">
                <a16:creationId xmlns:a16="http://schemas.microsoft.com/office/drawing/2014/main" id="{FF039BB6-1E4F-4721-B7F0-21308385D7BD}"/>
              </a:ext>
            </a:extLst>
          </p:cNvPr>
          <p:cNvSpPr txBox="1">
            <a:spLocks/>
          </p:cNvSpPr>
          <p:nvPr/>
        </p:nvSpPr>
        <p:spPr>
          <a:xfrm>
            <a:off x="3220966" y="2149950"/>
            <a:ext cx="2306381" cy="3469795"/>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rtl="0">
              <a:defRPr/>
            </a:pPr>
            <a:r>
              <a:rPr lang="en-GB" sz="1100">
                <a:solidFill>
                  <a:srgbClr val="636363"/>
                </a:solidFill>
              </a:rPr>
              <a:t>A total of 1.8 % stated that they have been sexually harassed in their current employment in the past 12 months. </a:t>
            </a:r>
          </a:p>
          <a:p>
            <a:pPr lvl="1" rtl="0">
              <a:defRPr/>
            </a:pPr>
            <a:r>
              <a:rPr lang="en-GB" sz="1100">
                <a:solidFill>
                  <a:srgbClr val="636363"/>
                </a:solidFill>
              </a:rPr>
              <a:t>4 % of PhD candidates/postgraduates/senior research fellows have been sexually harassed.</a:t>
            </a:r>
          </a:p>
          <a:p>
            <a:pPr lvl="1" rtl="0">
              <a:defRPr/>
            </a:pPr>
            <a:r>
              <a:rPr lang="en-GB" sz="1100">
                <a:solidFill>
                  <a:srgbClr val="636363"/>
                </a:solidFill>
              </a:rPr>
              <a:t>A fifth of those who have been sexually harassed stated that this has happened on a weekly basis. </a:t>
            </a:r>
          </a:p>
          <a:p>
            <a:pPr lvl="1" rtl="0">
              <a:defRPr/>
            </a:pPr>
            <a:r>
              <a:rPr lang="en-GB" sz="1100">
                <a:solidFill>
                  <a:srgbClr val="636363"/>
                </a:solidFill>
              </a:rPr>
              <a:t>75 % of those who have experienced sexual harassment were harassed verbally.</a:t>
            </a:r>
          </a:p>
          <a:p>
            <a:pPr lvl="1" rtl="0">
              <a:defRPr/>
            </a:pPr>
            <a:r>
              <a:rPr lang="en-GB" sz="1100">
                <a:solidFill>
                  <a:srgbClr val="636363"/>
                </a:solidFill>
              </a:rPr>
              <a:t>57 % of those who have been sexually harassed stated that they were subjected to the harassment by an equal colleague.</a:t>
            </a:r>
          </a:p>
          <a:p>
            <a:pPr lvl="1" rtl="0">
              <a:defRPr/>
            </a:pPr>
            <a:r>
              <a:rPr lang="en-GB" sz="1100">
                <a:solidFill>
                  <a:srgbClr val="636363"/>
                </a:solidFill>
              </a:rPr>
              <a:t>4 out of 5 of those who have been subjected to sexual harassment stated that they were subjected to it by a man.</a:t>
            </a:r>
          </a:p>
        </p:txBody>
      </p:sp>
      <p:sp>
        <p:nvSpPr>
          <p:cNvPr id="29" name="Text Placeholder 22">
            <a:extLst>
              <a:ext uri="{FF2B5EF4-FFF2-40B4-BE49-F238E27FC236}">
                <a16:creationId xmlns:a16="http://schemas.microsoft.com/office/drawing/2014/main" id="{E3643119-8C56-4EFB-899F-F71F71B6FA79}"/>
              </a:ext>
            </a:extLst>
          </p:cNvPr>
          <p:cNvSpPr txBox="1">
            <a:spLocks/>
          </p:cNvSpPr>
          <p:nvPr/>
        </p:nvSpPr>
        <p:spPr>
          <a:xfrm>
            <a:off x="6263341"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rtl="0">
              <a:defRPr/>
            </a:pPr>
            <a:r>
              <a:rPr lang="en-GB" sz="1100">
                <a:solidFill>
                  <a:srgbClr val="636363"/>
                </a:solidFill>
              </a:rPr>
              <a:t>A total of 4 respondents have been subjected to a situation where someone had sexual intercourse with them through the use of force, or have felt compelled, threatened or pressured into having sexual intercourse.</a:t>
            </a:r>
          </a:p>
          <a:p>
            <a:pPr lvl="1" rtl="0">
              <a:defRPr/>
            </a:pPr>
            <a:r>
              <a:rPr lang="en-GB" sz="1100">
                <a:solidFill>
                  <a:srgbClr val="636363"/>
                </a:solidFill>
              </a:rPr>
              <a:t>No background variables are stated for anonymity considerations. </a:t>
            </a:r>
          </a:p>
        </p:txBody>
      </p:sp>
      <p:sp>
        <p:nvSpPr>
          <p:cNvPr id="30" name="Text Placeholder 22">
            <a:extLst>
              <a:ext uri="{FF2B5EF4-FFF2-40B4-BE49-F238E27FC236}">
                <a16:creationId xmlns:a16="http://schemas.microsoft.com/office/drawing/2014/main" id="{01290C2D-9AC5-4748-AE56-4D9125A80273}"/>
              </a:ext>
            </a:extLst>
          </p:cNvPr>
          <p:cNvSpPr txBox="1">
            <a:spLocks/>
          </p:cNvSpPr>
          <p:nvPr/>
        </p:nvSpPr>
        <p:spPr>
          <a:xfrm>
            <a:off x="8954558" y="2140426"/>
            <a:ext cx="2684992"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indent="0" rtl="0">
              <a:buNone/>
            </a:pPr>
            <a:r>
              <a:rPr lang="en-GB" sz="1100">
                <a:solidFill>
                  <a:srgbClr val="636363"/>
                </a:solidFill>
              </a:rPr>
              <a:t>4 out of 10 did not know where to access the whistleblowing system at their higher education institution. </a:t>
            </a:r>
          </a:p>
          <a:p>
            <a:pPr lvl="3" indent="0" rtl="0">
              <a:buNone/>
            </a:pPr>
            <a:r>
              <a:rPr lang="en-GB" sz="1100">
                <a:solidFill>
                  <a:srgbClr val="636363"/>
                </a:solidFill>
              </a:rPr>
              <a:t>Half of the respondents in the 18-29 age group did not know where to access the whistleblowing system.</a:t>
            </a:r>
          </a:p>
          <a:p>
            <a:pPr lvl="3" indent="0" rtl="0">
              <a:buNone/>
            </a:pPr>
            <a:r>
              <a:rPr lang="en-GB" sz="1100">
                <a:solidFill>
                  <a:srgbClr val="636363"/>
                </a:solidFill>
              </a:rPr>
              <a:t>3 out of 5 of those who have been bullied or harassed have not reported any negative aspects or situations which have affected them in their current employment in the past 12 months.</a:t>
            </a:r>
          </a:p>
          <a:p>
            <a:pPr lvl="3" indent="0" rtl="0">
              <a:buNone/>
            </a:pPr>
            <a:r>
              <a:rPr lang="en-GB" sz="1100">
                <a:solidFill>
                  <a:srgbClr val="636363"/>
                </a:solidFill>
              </a:rPr>
              <a:t>6 % have reported negative aspects or situations which have affected people other than themselves in their current employment in the past 12 months.</a:t>
            </a:r>
          </a:p>
          <a:p>
            <a:pPr lvl="3" indent="0" rtl="0">
              <a:buNone/>
            </a:pPr>
            <a:r>
              <a:rPr lang="en-GB" sz="1100">
                <a:solidFill>
                  <a:srgbClr val="636363"/>
                </a:solidFill>
              </a:rPr>
              <a:t>1 out of 4 of those who have been bullied or harassed have reported negative aspects or situations which have affected people other than themselves.</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4247</Words>
  <Application>Microsoft Office PowerPoint</Application>
  <PresentationFormat>Widescreen</PresentationFormat>
  <Paragraphs>362</Paragraphs>
  <Slides>33</Slides>
  <Notes>33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33</vt:i4>
      </vt:variant>
    </vt:vector>
  </HeadingPairs>
  <TitlesOfParts>
    <vt:vector size="38" baseType="lpstr">
      <vt:lpstr>Arial</vt:lpstr>
      <vt:lpstr>BrowalliaUPC</vt:lpstr>
      <vt:lpstr>Calibri</vt:lpstr>
      <vt:lpstr>Wingdings</vt:lpstr>
      <vt:lpstr>PPT Template - Ipsos Marketing wide</vt:lpstr>
      <vt:lpstr>bullying and harassment at NTNU - Norwegian University of Science and Technology</vt:lpstr>
      <vt:lpstr>Contents</vt:lpstr>
      <vt:lpstr>PowerPoint-presentasjon</vt:lpstr>
      <vt:lpstr>PowerPoint-presentasjon</vt:lpstr>
      <vt:lpstr>PowerPoint-presentasjon</vt:lpstr>
      <vt:lpstr>PowerPoint-presentasjon</vt:lpstr>
      <vt:lpstr>PowerPoint-presentasjon</vt:lpstr>
      <vt:lpstr>PowerPoint-presentasjon</vt:lpstr>
      <vt:lpstr>Main findings </vt:lpstr>
      <vt:lpstr>PowerPoint-presentasjon</vt:lpstr>
      <vt:lpstr>Have you been subjected to bullying or harassment in your current employment in the past 12 months?                                             </vt:lpstr>
      <vt:lpstr>How often in the past 12 months have you been subjected to bullying or harassment in your current employment?                                             </vt:lpstr>
      <vt:lpstr>Have you been subjected to bullying or harassment on the basis of one or more of the following factors in your current employment in the past 12 months?                                              </vt:lpstr>
      <vt:lpstr>Have you been subjected to any of the following forms of bullying or harassment in your current employment in the past 12 months?                                             </vt:lpstr>
      <vt:lpstr>What type of position did the person subjecting you to bullying or harassment in your current employment in the past 12 months have?                                             </vt:lpstr>
      <vt:lpstr>PowerPoint-presentasjon</vt:lpstr>
      <vt:lpstr>Have you been subjected to sexual harassment in your current position in the past 12 months?                                             </vt:lpstr>
      <vt:lpstr>How often have you been subjected to sexual harassment in your current position in the past 12 months?                                             </vt:lpstr>
      <vt:lpstr>Have you been subjected to any of the following forms of sexual harassment in your current employment in the past 12 months?                                             </vt:lpstr>
      <vt:lpstr>Who was it that subjected you to this?                                             </vt:lpstr>
      <vt:lpstr>Was the person who subjected you to this:</vt:lpstr>
      <vt:lpstr>PowerPoint-presentasjon</vt:lpstr>
      <vt:lpstr>Have you in the past 12 months, in your current employment, been subjected to a situation where someone had sexual intercourse with you through the use of force, or have you felt compelled, threatened or pressured into having sexual intercourse? </vt:lpstr>
      <vt:lpstr>PowerPoint-presentasjon</vt:lpstr>
      <vt:lpstr>Do you know where you can access the whistleblowing system at your institution?                                             </vt:lpstr>
      <vt:lpstr>Have you reported any negative aspects or situations as defined above which have affected you in your current employment in the past 12 months?                                             </vt:lpstr>
      <vt:lpstr>Have you reported any negative aspects or situations as defined above which have affected other people than yourself in your current employment in the past 12 months?                                             </vt:lpstr>
      <vt:lpstr>PowerPoint-presentasjon</vt:lpstr>
      <vt:lpstr>Do you have a permanent or a temporary position?                                             </vt:lpstr>
      <vt:lpstr>Which employment category do you belong to?</vt:lpstr>
      <vt:lpstr>What is your gender?                                             </vt:lpstr>
      <vt:lpstr>Contact Ipsos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Saurstrø</cp:lastModifiedBy>
  <cp:revision>358</cp:revision>
  <dcterms:created xsi:type="dcterms:W3CDTF">2018-03-07T12:52:32Z</dcterms:created>
  <dcterms:modified xsi:type="dcterms:W3CDTF">2019-09-03T11:10:04Z</dcterms:modified>
  <cp:contentStatus/>
</cp:coreProperties>
</file>