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3" r:id="rId2"/>
    <p:sldId id="281" r:id="rId3"/>
    <p:sldId id="261" r:id="rId4"/>
    <p:sldId id="262" r:id="rId5"/>
    <p:sldId id="263" r:id="rId6"/>
    <p:sldId id="275" r:id="rId7"/>
    <p:sldId id="266" r:id="rId8"/>
  </p:sldIdLst>
  <p:sldSz cx="9144000" cy="6858000" type="screen4x3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475"/>
    <a:srgbClr val="BBA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55476" autoAdjust="0"/>
  </p:normalViewPr>
  <p:slideViewPr>
    <p:cSldViewPr snapToGrid="0" snapToObjects="1">
      <p:cViewPr varScale="1">
        <p:scale>
          <a:sx n="34" d="100"/>
          <a:sy n="34" d="100"/>
        </p:scale>
        <p:origin x="1564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F3E9A349-AB11-4440-9D68-8E5C333BB600}" type="datetimeFigureOut">
              <a:rPr lang="nb-NO" smtClean="0"/>
              <a:t>10.09.2020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9945E445-FEBE-4CE8-B4C3-B1F93621E1EB}" type="slidenum">
              <a:rPr lang="nb-NO" smtClean="0"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5D1AF33D-7DC3-4A25-AF28-6EEE7D2A3F86}" type="datetimeFigureOut">
              <a:rPr lang="nb-NO" smtClean="0"/>
              <a:pPr/>
              <a:t>10.09.2020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31813F14-BBCF-4EC7-A5D9-8BEA2F4F0F1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300609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ngit.via-em.com/ext/webpage/show.php?p=649191ab97c96a5f0c3bf840aae7c4f75dd7081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71C88-A8C4-B64E-9416-E16EC2564890}" type="slidenum">
              <a:rPr lang="nb-NO" smtClean="0"/>
              <a:t>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A22AFBF-4428-4E38-86AC-6AC3A59C82C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8146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7">
              <a:defRPr/>
            </a:pPr>
            <a:r>
              <a:rPr lang="nb-NO" dirty="0"/>
              <a:t>Hvor mange av studenten på bildet har dysleksi?  Det</a:t>
            </a:r>
            <a:r>
              <a:rPr lang="nb-NO" baseline="0" dirty="0"/>
              <a:t> vet vi ikke, men det vi vet er at ca. 5 % av Norges befolkning har dysleksi.</a:t>
            </a:r>
          </a:p>
          <a:p>
            <a:pPr marL="628586" lvl="1" indent="-171432" defTabSz="914307">
              <a:buFont typeface="Arial" panose="020B0604020202020204" pitchFamily="34" charset="0"/>
              <a:buChar char="•"/>
              <a:defRPr/>
            </a:pPr>
            <a:r>
              <a:rPr lang="nb-NO" dirty="0"/>
              <a:t>Ca. 5 % spesifikke lese- og skrivevansker, kalt dysleksi. (Noen forskere oppgir oppimot 10 %). (Ref. Dysleksi Norge)</a:t>
            </a:r>
          </a:p>
          <a:p>
            <a:pPr marL="1085739" lvl="2" indent="-171432" defTabSz="914307">
              <a:buFont typeface="Wingdings" panose="05000000000000000000" pitchFamily="2" charset="2"/>
              <a:buChar char="Ø"/>
              <a:defRPr/>
            </a:pPr>
            <a:r>
              <a:rPr lang="nb-NO" baseline="0" dirty="0"/>
              <a:t>Dette vil da si at av 40 000 studenter ved NTNU vil 2000 studenter ha lese- og skrivevansker</a:t>
            </a:r>
            <a:endParaRPr lang="nb-NO" dirty="0"/>
          </a:p>
          <a:p>
            <a:pPr defTabSz="914307">
              <a:defRPr/>
            </a:pPr>
            <a:endParaRPr lang="nb-NO" dirty="0"/>
          </a:p>
          <a:p>
            <a:pPr defTabSz="914307">
              <a:defRPr/>
            </a:pPr>
            <a:r>
              <a:rPr lang="nb-NO" dirty="0"/>
              <a:t>Vi</a:t>
            </a:r>
            <a:r>
              <a:rPr lang="nb-NO" baseline="0" dirty="0"/>
              <a:t> som jobber ved</a:t>
            </a:r>
            <a:r>
              <a:rPr lang="nb-NO" dirty="0"/>
              <a:t> NTNU Tilrettelegging har opplevd </a:t>
            </a:r>
            <a:r>
              <a:rPr lang="nb-NO" b="1" dirty="0"/>
              <a:t>stor pågang </a:t>
            </a:r>
            <a:r>
              <a:rPr lang="nb-NO" dirty="0"/>
              <a:t>fra studenter med dysleksi som har </a:t>
            </a:r>
            <a:r>
              <a:rPr lang="nb-NO" b="1" dirty="0"/>
              <a:t>spørsmål om tilretteleggingsmuligheter</a:t>
            </a:r>
            <a:r>
              <a:rPr lang="nb-NO" dirty="0"/>
              <a:t>, og for å kunne </a:t>
            </a:r>
            <a:r>
              <a:rPr lang="nb-NO" b="1" i="1" dirty="0"/>
              <a:t>hjelpe alle </a:t>
            </a:r>
            <a:r>
              <a:rPr lang="nb-NO" dirty="0"/>
              <a:t>har vi </a:t>
            </a:r>
            <a:r>
              <a:rPr lang="nb-NO" b="1" i="1" dirty="0"/>
              <a:t>valgt</a:t>
            </a:r>
            <a:r>
              <a:rPr lang="nb-NO" dirty="0"/>
              <a:t> å </a:t>
            </a:r>
            <a:r>
              <a:rPr lang="nb-NO" b="1" i="1" dirty="0"/>
              <a:t>arrangere informasjonsmøter </a:t>
            </a:r>
            <a:r>
              <a:rPr lang="nb-NO" dirty="0"/>
              <a:t>hvor vi vil gå igjennom det som er </a:t>
            </a:r>
            <a:r>
              <a:rPr lang="nb-NO" b="1" i="1" dirty="0"/>
              <a:t>viktig å </a:t>
            </a:r>
            <a:r>
              <a:rPr lang="nb-NO" b="0" i="1" dirty="0"/>
              <a:t>v</a:t>
            </a:r>
            <a:r>
              <a:rPr lang="nb-NO" dirty="0"/>
              <a:t>ite for deg som har dysleksi</a:t>
            </a:r>
          </a:p>
          <a:p>
            <a:pPr defTabSz="914307">
              <a:defRPr/>
            </a:pPr>
            <a:endParaRPr lang="nb-NO" dirty="0"/>
          </a:p>
          <a:p>
            <a:pPr defTabSz="914307">
              <a:defRPr/>
            </a:pPr>
            <a:r>
              <a:rPr lang="nb-NO" b="1" dirty="0"/>
              <a:t>Agenda</a:t>
            </a:r>
            <a:r>
              <a:rPr lang="nb-NO" dirty="0"/>
              <a:t> i dag vil være: </a:t>
            </a:r>
          </a:p>
          <a:p>
            <a:pPr marL="171432" indent="-171432" defTabSz="914307">
              <a:buFont typeface="Arial" panose="020B0604020202020204" pitchFamily="34" charset="0"/>
              <a:buChar char="•"/>
              <a:defRPr/>
            </a:pPr>
            <a:r>
              <a:rPr lang="nb-NO" dirty="0"/>
              <a:t>informasjon om hva som finnes av </a:t>
            </a:r>
            <a:r>
              <a:rPr lang="nb-NO" b="1" i="1" dirty="0"/>
              <a:t>tilretteleggingsmuligheter</a:t>
            </a:r>
          </a:p>
          <a:p>
            <a:pPr marL="171432" indent="-171432" defTabSz="914307">
              <a:buFont typeface="Arial" panose="020B0604020202020204" pitchFamily="34" charset="0"/>
              <a:buChar char="•"/>
              <a:defRPr/>
            </a:pPr>
            <a:r>
              <a:rPr lang="nb-NO" dirty="0"/>
              <a:t>hvordan de søker om </a:t>
            </a:r>
            <a:r>
              <a:rPr lang="nb-NO" b="1" i="1" dirty="0"/>
              <a:t>hjelpemidler</a:t>
            </a:r>
          </a:p>
          <a:p>
            <a:pPr marL="171432" indent="-171432" defTabSz="914307">
              <a:buFont typeface="Arial" panose="020B0604020202020204" pitchFamily="34" charset="0"/>
              <a:buChar char="•"/>
              <a:defRPr/>
            </a:pPr>
            <a:r>
              <a:rPr lang="nb-NO" dirty="0"/>
              <a:t>samt aktuelle </a:t>
            </a:r>
            <a:r>
              <a:rPr lang="nb-NO" b="1" i="1" dirty="0"/>
              <a:t>kurs</a:t>
            </a:r>
            <a:endParaRPr lang="en-GB" b="1" i="1" dirty="0"/>
          </a:p>
          <a:p>
            <a:endParaRPr lang="en-GB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623B1C5-6092-45BC-9895-1C77A187638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3792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7">
              <a:defRPr/>
            </a:pPr>
            <a:r>
              <a:rPr lang="nb-NO" b="1" dirty="0"/>
              <a:t>Utredning av dysleksi</a:t>
            </a:r>
            <a:r>
              <a:rPr lang="nb-NO" dirty="0"/>
              <a:t>: Avtale med privat logoped </a:t>
            </a:r>
            <a:r>
              <a:rPr lang="nb-NO" dirty="0">
                <a:solidFill>
                  <a:schemeClr val="tx2"/>
                </a:solidFill>
              </a:rPr>
              <a:t>utredning av lese–skrivevansker</a:t>
            </a:r>
            <a:r>
              <a:rPr lang="nb-NO" dirty="0"/>
              <a:t>. NTNU betaler for utgiftene. Rapport fra utredning sendes student og NTNU. Oppfølging av aktuelle </a:t>
            </a:r>
            <a:r>
              <a:rPr lang="nb-NO" dirty="0">
                <a:solidFill>
                  <a:schemeClr val="tx2"/>
                </a:solidFill>
              </a:rPr>
              <a:t>tilretteleggingstiltak.</a:t>
            </a:r>
          </a:p>
          <a:p>
            <a:pPr marL="171690" indent="-171690" defTabSz="914307">
              <a:buFontTx/>
              <a:buChar char="-"/>
              <a:defRPr/>
            </a:pPr>
            <a:endParaRPr lang="nb-NO" dirty="0">
              <a:solidFill>
                <a:schemeClr val="tx2"/>
              </a:solidFill>
            </a:endParaRPr>
          </a:p>
          <a:p>
            <a:pPr defTabSz="914307">
              <a:defRPr/>
            </a:pPr>
            <a:r>
              <a:rPr lang="nb-NO" b="1" dirty="0">
                <a:solidFill>
                  <a:schemeClr val="tx2"/>
                </a:solidFill>
              </a:rPr>
              <a:t>Lydbøker </a:t>
            </a:r>
          </a:p>
          <a:p>
            <a:pPr marL="628586" lvl="1" indent="-171432" defTabSz="914307"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chemeClr val="tx2"/>
                </a:solidFill>
              </a:rPr>
              <a:t>NLB (Norsk lyd og blindeskriftbibliotek) – Link til NLB på vår hjemmeside – enkel innmelding – dokumentasjon er ikke nødvendig, men NLB vil ta stikkprøver.</a:t>
            </a:r>
          </a:p>
          <a:p>
            <a:pPr marL="628586" lvl="1" indent="-171432" defTabSz="914307">
              <a:buFont typeface="Arial" panose="020B0604020202020204" pitchFamily="34" charset="0"/>
              <a:buChar char="•"/>
              <a:defRPr/>
            </a:pPr>
            <a:r>
              <a:rPr lang="nb-NO" altLang="nb-NO" dirty="0">
                <a:solidFill>
                  <a:schemeClr val="tx2"/>
                </a:solidFill>
              </a:rPr>
              <a:t>Skannetjenesten ved NTNU for å skanne og lage egne lydbøker – Kontakt NTNU Tilrettelegging</a:t>
            </a:r>
            <a:endParaRPr lang="nb-NO" altLang="nb-NO" dirty="0"/>
          </a:p>
          <a:p>
            <a:endParaRPr lang="nb-NO" altLang="nb-NO" dirty="0"/>
          </a:p>
          <a:p>
            <a:pPr defTabSz="914307">
              <a:defRPr/>
            </a:pPr>
            <a:r>
              <a:rPr lang="nb-NO" b="1" dirty="0">
                <a:solidFill>
                  <a:schemeClr val="tx2"/>
                </a:solidFill>
              </a:rPr>
              <a:t>Hjelpemidler</a:t>
            </a:r>
            <a:r>
              <a:rPr lang="nb-NO" dirty="0">
                <a:solidFill>
                  <a:schemeClr val="tx2"/>
                </a:solidFill>
              </a:rPr>
              <a:t>: </a:t>
            </a:r>
            <a:r>
              <a:rPr lang="nb-NO" dirty="0"/>
              <a:t>Skrivestøtteprogrammene Lingdys for norsk og engelsk og </a:t>
            </a:r>
            <a:r>
              <a:rPr lang="nb-NO" dirty="0">
                <a:solidFill>
                  <a:schemeClr val="tx2"/>
                </a:solidFill>
              </a:rPr>
              <a:t>Lingpilot (MAC) </a:t>
            </a:r>
          </a:p>
          <a:p>
            <a:pPr defTabSz="914307">
              <a:defRPr/>
            </a:pPr>
            <a:endParaRPr lang="nb-NO" dirty="0">
              <a:solidFill>
                <a:schemeClr val="tx2"/>
              </a:solidFill>
            </a:endParaRPr>
          </a:p>
          <a:p>
            <a:pPr defTabSz="914307">
              <a:defRPr/>
            </a:pPr>
            <a:r>
              <a:rPr lang="nb-NO" u="sng" dirty="0">
                <a:solidFill>
                  <a:schemeClr val="tx2"/>
                </a:solidFill>
              </a:rPr>
              <a:t>Hva er Lingdys? Det er et hjelpeprogram som gir:</a:t>
            </a:r>
          </a:p>
          <a:p>
            <a:pPr defTabSz="914307">
              <a:defRPr/>
            </a:pPr>
            <a:endParaRPr lang="nb-NO" dirty="0">
              <a:solidFill>
                <a:schemeClr val="tx2"/>
              </a:solidFill>
            </a:endParaRPr>
          </a:p>
          <a:p>
            <a:pPr defTabSz="914307">
              <a:defRPr/>
            </a:pPr>
            <a:r>
              <a:rPr lang="nb-NO" dirty="0">
                <a:solidFill>
                  <a:schemeClr val="tx2"/>
                </a:solidFill>
              </a:rPr>
              <a:t>Lese – og skrivestøtte:</a:t>
            </a:r>
          </a:p>
          <a:p>
            <a:pPr marL="171432" indent="-171432" defTabSz="914307"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chemeClr val="tx2"/>
                </a:solidFill>
              </a:rPr>
              <a:t>Stavekontroll</a:t>
            </a:r>
          </a:p>
          <a:p>
            <a:pPr marL="171432" indent="-171432" defTabSz="914307"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chemeClr val="tx2"/>
                </a:solidFill>
              </a:rPr>
              <a:t>Ordbøker</a:t>
            </a:r>
          </a:p>
          <a:p>
            <a:pPr marL="171432" indent="-171432" defTabSz="914307"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chemeClr val="tx2"/>
                </a:solidFill>
              </a:rPr>
              <a:t>Ordfullføring/prediksjon</a:t>
            </a:r>
          </a:p>
          <a:p>
            <a:pPr defTabSz="914307">
              <a:defRPr/>
            </a:pPr>
            <a:endParaRPr lang="nb-NO" dirty="0">
              <a:solidFill>
                <a:schemeClr val="tx2"/>
              </a:solidFill>
            </a:endParaRPr>
          </a:p>
          <a:p>
            <a:pPr defTabSz="914307">
              <a:defRPr/>
            </a:pPr>
            <a:r>
              <a:rPr lang="nb-NO" dirty="0">
                <a:solidFill>
                  <a:schemeClr val="tx2"/>
                </a:solidFill>
              </a:rPr>
              <a:t>Talesyntese - Lingspeak:</a:t>
            </a:r>
          </a:p>
          <a:p>
            <a:pPr marL="171432" indent="-171432" defTabSz="914307"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chemeClr val="tx2"/>
                </a:solidFill>
              </a:rPr>
              <a:t>Opplesning av tekst – all elektronisk tekst</a:t>
            </a:r>
          </a:p>
          <a:p>
            <a:pPr marL="171432" indent="-171432" defTabSz="914307"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chemeClr val="tx2"/>
                </a:solidFill>
              </a:rPr>
              <a:t>Kan brukes til å lage egne lydfiler</a:t>
            </a:r>
          </a:p>
          <a:p>
            <a:pPr marL="171432" indent="-171432" defTabSz="914307"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chemeClr val="tx2"/>
                </a:solidFill>
              </a:rPr>
              <a:t>Nyttig for mange også under eksamen (søkes om) – gir mulighet for opplesning av eksamensoppgaver og egen besvarelse.</a:t>
            </a:r>
            <a:endParaRPr lang="nb-NO" dirty="0"/>
          </a:p>
          <a:p>
            <a:pPr marL="171432" indent="-171432" defTabSz="914307">
              <a:buFont typeface="Arial" panose="020B0604020202020204" pitchFamily="34" charset="0"/>
              <a:buChar char="•"/>
              <a:defRPr/>
            </a:pPr>
            <a:endParaRPr lang="nb-NO" dirty="0">
              <a:solidFill>
                <a:schemeClr val="tx2"/>
              </a:solidFill>
            </a:endParaRPr>
          </a:p>
          <a:p>
            <a:r>
              <a:rPr lang="nb-NO" b="1" u="sng" dirty="0"/>
              <a:t>Kurs:</a:t>
            </a:r>
          </a:p>
          <a:p>
            <a:endParaRPr lang="nb-NO" b="1" u="sng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b="1" u="none" dirty="0"/>
              <a:t>Kurs i </a:t>
            </a:r>
            <a:r>
              <a:rPr lang="nb-NO" b="1" u="none" dirty="0" err="1"/>
              <a:t>Lingdys</a:t>
            </a:r>
            <a:r>
              <a:rPr lang="nb-NO" b="1" u="none" dirty="0"/>
              <a:t> – 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Nettkurs – kurs dato høsten 2020: 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17. september kl.16.15</a:t>
            </a:r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Kurset gir grundig innføring i hvordan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Lingdys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programmene kan utnyttes i studiehverdagen. Det blir også lagt vekt på hvordan de kan innstilles for den enkelte brukers behov.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Kurset vil være todelt, der alle deltar på del 1. Del 2 er for de som også vil lære om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Lingdys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på Mac.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Kl. 16.15-18.00: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Lingdys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Windows (obligatorisk)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Kl. 18.15-19.00: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Lingdys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Mac (for de som ønsker)</a:t>
            </a:r>
          </a:p>
          <a:p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nb-NO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Påmeldingsfrist 14. september, </a:t>
            </a:r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Påmeldingslenke til kurs i </a:t>
            </a:r>
            <a:r>
              <a:rPr lang="nb-NO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Lingdys</a:t>
            </a:r>
            <a:endParaRPr lang="nb-NO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1" dirty="0"/>
              <a:t>Mestringskurs for studenter med dysleksi </a:t>
            </a:r>
            <a:r>
              <a:rPr lang="nb-NO" b="0" dirty="0"/>
              <a:t>arrangeres som </a:t>
            </a:r>
            <a:r>
              <a:rPr lang="nb-NO" b="0" dirty="0" err="1"/>
              <a:t>webinar</a:t>
            </a:r>
            <a:r>
              <a:rPr lang="nb-NO" b="0" dirty="0"/>
              <a:t> - </a:t>
            </a:r>
            <a:r>
              <a:rPr lang="nb-NO" b="1" dirty="0"/>
              <a:t>23. september klokka 18.00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Denne gangen har vi leid inn en kursholder fra Dysleksi Norge som skal holde et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webinar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gi deltakerne tips om bruk av ulike hjelpemidler i studiene.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Webinaret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blir tilgjengelig for studenter i Trondheim, Ålesund og Gjøvik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Info om pålogging kommer.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/>
              <a:t> </a:t>
            </a:r>
          </a:p>
          <a:p>
            <a:pPr marL="0" indent="0">
              <a:buFontTx/>
              <a:buNone/>
            </a:pPr>
            <a:r>
              <a:rPr lang="nb-NO" dirty="0"/>
              <a:t>     </a:t>
            </a:r>
            <a:endParaRPr lang="nb-NO" dirty="0">
              <a:solidFill>
                <a:schemeClr val="tx2"/>
              </a:solidFill>
            </a:endParaRPr>
          </a:p>
          <a:p>
            <a:r>
              <a:rPr lang="nn-NO" altLang="nb-NO" b="1" dirty="0"/>
              <a:t>Tilrettelegging som krever faglige vurderinger i samarbeid med fakultet/institutt:</a:t>
            </a:r>
          </a:p>
          <a:p>
            <a:endParaRPr lang="nn-NO" b="1" dirty="0"/>
          </a:p>
          <a:p>
            <a:pPr>
              <a:buFont typeface="Arial" pitchFamily="34" charset="0"/>
              <a:buChar char="•"/>
              <a:defRPr/>
            </a:pPr>
            <a:r>
              <a:rPr lang="nb-NO" altLang="nb-NO" dirty="0"/>
              <a:t>Muligheter for å ta studiet over lengre tid</a:t>
            </a:r>
            <a:br>
              <a:rPr lang="nb-NO" altLang="nb-NO" dirty="0"/>
            </a:br>
            <a:endParaRPr lang="nb-NO" altLang="nb-NO" dirty="0"/>
          </a:p>
          <a:p>
            <a:pPr>
              <a:buFont typeface="Arial" pitchFamily="34" charset="0"/>
              <a:buChar char="•"/>
              <a:defRPr/>
            </a:pPr>
            <a:r>
              <a:rPr lang="nb-NO" altLang="nb-NO" dirty="0"/>
              <a:t>Utvidet frist på innleveringer/øvinger </a:t>
            </a:r>
          </a:p>
          <a:p>
            <a:pPr>
              <a:buFont typeface="Arial" pitchFamily="34" charset="0"/>
              <a:buChar char="•"/>
              <a:defRPr/>
            </a:pPr>
            <a:endParaRPr lang="nb-NO" altLang="nb-NO" dirty="0"/>
          </a:p>
          <a:p>
            <a:pPr>
              <a:buFont typeface="Arial" pitchFamily="34" charset="0"/>
              <a:buChar char="•"/>
              <a:defRPr/>
            </a:pPr>
            <a:r>
              <a:rPr lang="nb-NO" altLang="nb-NO" dirty="0"/>
              <a:t>Eventuelt alternativt opplegg i forbindelse med gruppearbeid eller muntlige presentasjoner</a:t>
            </a:r>
          </a:p>
          <a:p>
            <a:pPr marL="628586" lvl="1" indent="-171432">
              <a:buFont typeface="Arial" panose="020B0604020202020204" pitchFamily="34" charset="0"/>
              <a:buChar char="•"/>
            </a:pPr>
            <a:endParaRPr lang="nb-NO" dirty="0">
              <a:solidFill>
                <a:schemeClr val="tx2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nb-NO" dirty="0"/>
          </a:p>
          <a:p>
            <a:pPr lvl="3"/>
            <a:endParaRPr lang="nb-NO" dirty="0"/>
          </a:p>
          <a:p>
            <a:endParaRPr lang="nb-NO" b="1" dirty="0"/>
          </a:p>
          <a:p>
            <a:pPr marL="342865" indent="-342865" defTabSz="914307">
              <a:defRPr/>
            </a:pPr>
            <a:endParaRPr lang="nb-NO" b="1" dirty="0"/>
          </a:p>
          <a:p>
            <a:pPr marL="171432" indent="-171432">
              <a:buFontTx/>
              <a:buChar char="-"/>
            </a:pPr>
            <a:endParaRPr lang="nb-NO" b="1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F07A952-ED46-4FEC-8D9D-776DD5378D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5868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14307">
              <a:defRPr/>
            </a:pPr>
            <a:r>
              <a:rPr lang="nb-NO" b="1" dirty="0">
                <a:solidFill>
                  <a:schemeClr val="tx2"/>
                </a:solidFill>
              </a:rPr>
              <a:t>Utvidet tid</a:t>
            </a:r>
          </a:p>
          <a:p>
            <a:pPr marL="0" lvl="1" defTabSz="914307">
              <a:defRPr/>
            </a:pPr>
            <a:r>
              <a:rPr lang="nb-NO" dirty="0">
                <a:solidFill>
                  <a:schemeClr val="tx2"/>
                </a:solidFill>
              </a:rPr>
              <a:t>45 min på 4 timers eksamen</a:t>
            </a:r>
          </a:p>
          <a:p>
            <a:pPr marL="0" lvl="1" defTabSz="914307">
              <a:defRPr/>
            </a:pPr>
            <a:endParaRPr lang="nb-NO" dirty="0">
              <a:solidFill>
                <a:schemeClr val="tx2"/>
              </a:solidFill>
            </a:endParaRPr>
          </a:p>
          <a:p>
            <a:pPr marL="0" lvl="1" defTabSz="914307">
              <a:defRPr/>
            </a:pPr>
            <a:r>
              <a:rPr lang="nb-NO" b="1" dirty="0">
                <a:solidFill>
                  <a:schemeClr val="tx2"/>
                </a:solidFill>
              </a:rPr>
              <a:t>PC/</a:t>
            </a:r>
            <a:r>
              <a:rPr lang="nb-NO" b="1" dirty="0" err="1">
                <a:solidFill>
                  <a:schemeClr val="tx2"/>
                </a:solidFill>
              </a:rPr>
              <a:t>Skrivestøttprogram</a:t>
            </a:r>
            <a:endParaRPr lang="nb-NO" b="1" dirty="0">
              <a:solidFill>
                <a:schemeClr val="tx2"/>
              </a:solidFill>
            </a:endParaRPr>
          </a:p>
          <a:p>
            <a:pPr marL="0" lvl="1" defTabSz="914307">
              <a:defRPr/>
            </a:pPr>
            <a:r>
              <a:rPr lang="nb-NO" dirty="0">
                <a:solidFill>
                  <a:schemeClr val="tx2"/>
                </a:solidFill>
              </a:rPr>
              <a:t>Skrivestøtteprogram for PC – </a:t>
            </a:r>
            <a:r>
              <a:rPr lang="nb-NO" dirty="0" err="1">
                <a:solidFill>
                  <a:schemeClr val="tx2"/>
                </a:solidFill>
              </a:rPr>
              <a:t>Lingdys</a:t>
            </a:r>
            <a:r>
              <a:rPr lang="nb-NO" dirty="0">
                <a:solidFill>
                  <a:schemeClr val="tx2"/>
                </a:solidFill>
              </a:rPr>
              <a:t> (</a:t>
            </a:r>
            <a:r>
              <a:rPr lang="nb-NO" dirty="0" err="1">
                <a:solidFill>
                  <a:schemeClr val="tx2"/>
                </a:solidFill>
              </a:rPr>
              <a:t>ellerWord</a:t>
            </a:r>
            <a:r>
              <a:rPr lang="nb-NO" dirty="0">
                <a:solidFill>
                  <a:schemeClr val="tx2"/>
                </a:solidFill>
              </a:rPr>
              <a:t>). (Tilsvarende program for MAC – </a:t>
            </a:r>
            <a:r>
              <a:rPr lang="nb-NO" dirty="0" err="1">
                <a:solidFill>
                  <a:schemeClr val="tx2"/>
                </a:solidFill>
              </a:rPr>
              <a:t>Lingdys</a:t>
            </a:r>
            <a:r>
              <a:rPr lang="nb-NO" dirty="0">
                <a:solidFill>
                  <a:schemeClr val="tx2"/>
                </a:solidFill>
              </a:rPr>
              <a:t> for MAC)</a:t>
            </a:r>
          </a:p>
          <a:p>
            <a:pPr marL="0" lvl="1" defTabSz="914307">
              <a:defRPr/>
            </a:pPr>
            <a:r>
              <a:rPr lang="nb-NO" dirty="0"/>
              <a:t>På NTNU </a:t>
            </a:r>
            <a:r>
              <a:rPr lang="nb-NO" dirty="0" err="1"/>
              <a:t>PC’en</a:t>
            </a:r>
            <a:r>
              <a:rPr lang="nb-NO" dirty="0"/>
              <a:t> som dere får tilgang til vil skrivestøtte programmene være gjort tilgjengelig.</a:t>
            </a:r>
            <a:endParaRPr lang="nb-NO" dirty="0">
              <a:solidFill>
                <a:schemeClr val="tx2"/>
              </a:solidFill>
            </a:endParaRPr>
          </a:p>
          <a:p>
            <a:pPr marL="0" lvl="1" defTabSz="914307">
              <a:defRPr/>
            </a:pPr>
            <a:endParaRPr lang="nb-NO" dirty="0">
              <a:solidFill>
                <a:schemeClr val="tx2"/>
              </a:solidFill>
            </a:endParaRPr>
          </a:p>
          <a:p>
            <a:r>
              <a:rPr lang="nb-NO" dirty="0"/>
              <a:t>På </a:t>
            </a:r>
            <a:r>
              <a:rPr lang="nb-NO" dirty="0" err="1"/>
              <a:t>Inspera</a:t>
            </a:r>
            <a:r>
              <a:rPr lang="nb-NO" dirty="0"/>
              <a:t> eksamen (</a:t>
            </a:r>
            <a:r>
              <a:rPr lang="nb-NO" b="1" i="1" dirty="0"/>
              <a:t>digital eksamen</a:t>
            </a:r>
            <a:r>
              <a:rPr lang="nb-NO" dirty="0"/>
              <a:t>) vil du </a:t>
            </a:r>
            <a:r>
              <a:rPr lang="nb-NO" b="1" i="1" dirty="0"/>
              <a:t>ikke</a:t>
            </a:r>
            <a:r>
              <a:rPr lang="nb-NO" dirty="0"/>
              <a:t> ha tilgang til </a:t>
            </a:r>
            <a:r>
              <a:rPr lang="nb-NO" b="1" i="1" dirty="0"/>
              <a:t>andre programmer </a:t>
            </a:r>
            <a:r>
              <a:rPr lang="nb-NO" dirty="0"/>
              <a:t>også </a:t>
            </a:r>
            <a:r>
              <a:rPr lang="nb-NO" dirty="0" err="1"/>
              <a:t>Lingdys</a:t>
            </a:r>
            <a:r>
              <a:rPr lang="nb-NO" dirty="0"/>
              <a:t>. Dette blir tilgjengelig på en annen PC. Du får </a:t>
            </a:r>
            <a:r>
              <a:rPr lang="nb-NO" b="1" i="1" dirty="0"/>
              <a:t>beskjed</a:t>
            </a:r>
            <a:r>
              <a:rPr lang="nb-NO" dirty="0"/>
              <a:t> fra </a:t>
            </a:r>
            <a:r>
              <a:rPr lang="nb-NO" b="1" i="1" dirty="0"/>
              <a:t>eksamenskontoret</a:t>
            </a:r>
            <a:r>
              <a:rPr lang="nb-NO" dirty="0"/>
              <a:t> hvordan du skal </a:t>
            </a:r>
            <a:r>
              <a:rPr lang="nb-NO" b="1" i="1" dirty="0"/>
              <a:t>forholde deg</a:t>
            </a:r>
            <a:r>
              <a:rPr lang="nb-NO" dirty="0"/>
              <a:t>.</a:t>
            </a:r>
          </a:p>
          <a:p>
            <a:endParaRPr lang="nb-NO" dirty="0"/>
          </a:p>
          <a:p>
            <a:r>
              <a:rPr lang="nb-NO" b="1" dirty="0"/>
              <a:t>Opplesning eksamenstekst</a:t>
            </a:r>
          </a:p>
          <a:p>
            <a:r>
              <a:rPr lang="nb-NO" dirty="0"/>
              <a:t>Via programmet </a:t>
            </a:r>
            <a:r>
              <a:rPr lang="nb-NO" dirty="0" err="1"/>
              <a:t>Lingspeak</a:t>
            </a:r>
            <a:r>
              <a:rPr lang="nb-NO" dirty="0"/>
              <a:t> (en del av Lingdyspakken) som er installert på eksamens </a:t>
            </a:r>
            <a:r>
              <a:rPr lang="nb-NO" dirty="0" err="1"/>
              <a:t>PC’ene</a:t>
            </a:r>
            <a:r>
              <a:rPr lang="nb-NO" dirty="0"/>
              <a:t>, ta med hodetelefoner (ikke blåtann)</a:t>
            </a:r>
          </a:p>
          <a:p>
            <a:endParaRPr lang="nb-NO" dirty="0"/>
          </a:p>
          <a:p>
            <a:pPr defTabSz="914307">
              <a:defRPr/>
            </a:pPr>
            <a:r>
              <a:rPr lang="nb-NO" sz="1400" b="1" dirty="0">
                <a:solidFill>
                  <a:schemeClr val="tx2"/>
                </a:solidFill>
              </a:rPr>
              <a:t>Alternativ eksamensform </a:t>
            </a:r>
            <a:r>
              <a:rPr lang="nb-NO" sz="1400" dirty="0">
                <a:solidFill>
                  <a:schemeClr val="tx2"/>
                </a:solidFill>
              </a:rPr>
              <a:t>– krever faglig vurdering (skal ikke gå på bekostning av faglige krav), det må mye til for å få alternativ eksamensform.</a:t>
            </a:r>
            <a:endParaRPr lang="en-GB" sz="1400" dirty="0"/>
          </a:p>
          <a:p>
            <a:endParaRPr lang="nn-NO" altLang="nb-NO" b="1" dirty="0"/>
          </a:p>
          <a:p>
            <a:r>
              <a:rPr lang="nn-NO" altLang="nb-NO" b="1" dirty="0"/>
              <a:t>Dysleksiattest</a:t>
            </a:r>
          </a:p>
          <a:p>
            <a:r>
              <a:rPr lang="nb-NO" dirty="0"/>
              <a:t>En attest som vedlegges eksamen hvor sensor blir gjort oppmerksom på at eksamenskandidaten har dokumentert dysleksi/lese- og skrivevansker. Og hvor vi ber om at det ikke legges vekt på rettskriving ved sensurering av besvarelsen. Samt en side med informasjon til sensor om hvilke utfordringer dysleksi kan gi.</a:t>
            </a:r>
            <a:endParaRPr lang="en-GB" dirty="0"/>
          </a:p>
          <a:p>
            <a:r>
              <a:rPr lang="nb-NO" dirty="0"/>
              <a:t> </a:t>
            </a:r>
            <a:endParaRPr lang="en-GB" dirty="0"/>
          </a:p>
          <a:p>
            <a:endParaRPr lang="nn-NO" altLang="nb-NO" dirty="0"/>
          </a:p>
          <a:p>
            <a:pPr defTabSz="914307">
              <a:defRPr/>
            </a:pPr>
            <a:endParaRPr lang="nb-NO" dirty="0"/>
          </a:p>
          <a:p>
            <a:pPr marL="0" lvl="1" defTabSz="914307">
              <a:defRPr/>
            </a:pP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0215B6B-DF46-4BB4-AB58-1B2AA9B9DA4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9553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Arial" charset="0"/>
              <a:buNone/>
            </a:pPr>
            <a:endParaRPr lang="nb-NO" b="1" dirty="0">
              <a:solidFill>
                <a:schemeClr val="tx2"/>
              </a:solidFill>
            </a:endParaRPr>
          </a:p>
          <a:p>
            <a:pPr lvl="1">
              <a:buFont typeface="Arial" charset="0"/>
              <a:buNone/>
            </a:pPr>
            <a:r>
              <a:rPr lang="nb-NO" dirty="0">
                <a:solidFill>
                  <a:schemeClr val="tx2"/>
                </a:solidFill>
              </a:rPr>
              <a:t>Nå skal vi si noe om søknad om tilrettelagt eksamen…finnes på nett</a:t>
            </a:r>
          </a:p>
          <a:p>
            <a:pPr lvl="1">
              <a:buFont typeface="Arial" charset="0"/>
              <a:buNone/>
            </a:pPr>
            <a:endParaRPr lang="nb-NO" dirty="0">
              <a:solidFill>
                <a:schemeClr val="tx2"/>
              </a:solidFill>
            </a:endParaRPr>
          </a:p>
          <a:p>
            <a:pPr marL="685730" lvl="1" indent="-228577">
              <a:buFont typeface="+mj-lt"/>
              <a:buAutoNum type="arabicPeriod"/>
            </a:pPr>
            <a:r>
              <a:rPr lang="nb-NO" dirty="0">
                <a:solidFill>
                  <a:schemeClr val="tx2"/>
                </a:solidFill>
              </a:rPr>
              <a:t>Legg ved dokumentasjon på dine lese- og skrivevansker</a:t>
            </a:r>
          </a:p>
          <a:p>
            <a:pPr marL="685730" lvl="1" indent="-228577">
              <a:buFont typeface="+mj-lt"/>
              <a:buAutoNum type="arabicPeriod"/>
            </a:pPr>
            <a:r>
              <a:rPr lang="nb-NO" dirty="0">
                <a:solidFill>
                  <a:schemeClr val="tx2"/>
                </a:solidFill>
              </a:rPr>
              <a:t>Du kan søke selv om du ikke har dokumentasjon her akkurat nå. Du krysser av for at dokumentasjon ettersendes.</a:t>
            </a:r>
          </a:p>
          <a:p>
            <a:pPr marL="685730" lvl="1" indent="-228577" defTabSz="914307">
              <a:buFont typeface="+mj-lt"/>
              <a:buAutoNum type="arabicPeriod"/>
              <a:defRPr/>
            </a:pPr>
            <a:r>
              <a:rPr lang="nb-NO" dirty="0">
                <a:solidFill>
                  <a:schemeClr val="tx2"/>
                </a:solidFill>
              </a:rPr>
              <a:t>Hvor skjemaet skal sendes står på selve skjemaet</a:t>
            </a:r>
          </a:p>
          <a:p>
            <a:pPr marL="685730" lvl="1" indent="-228577">
              <a:buFont typeface="+mj-lt"/>
              <a:buAutoNum type="arabicPeriod"/>
            </a:pPr>
            <a:endParaRPr lang="nb-NO" dirty="0">
              <a:solidFill>
                <a:schemeClr val="tx2"/>
              </a:solidFill>
            </a:endParaRPr>
          </a:p>
          <a:p>
            <a:pPr lvl="1">
              <a:buFont typeface="Arial" charset="0"/>
              <a:buNone/>
            </a:pPr>
            <a:endParaRPr lang="nb-NO" dirty="0">
              <a:solidFill>
                <a:schemeClr val="tx2"/>
              </a:solidFill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66CD85D-BEA3-4EB7-AB4E-CDD2A66318A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8922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1" dirty="0"/>
          </a:p>
          <a:p>
            <a:r>
              <a:rPr lang="en-GB" dirty="0" err="1"/>
              <a:t>Studenter</a:t>
            </a:r>
            <a:r>
              <a:rPr lang="en-GB" dirty="0"/>
              <a:t> i </a:t>
            </a:r>
            <a:r>
              <a:rPr lang="en-GB" dirty="0" err="1"/>
              <a:t>høyere</a:t>
            </a:r>
            <a:r>
              <a:rPr lang="en-GB" dirty="0"/>
              <a:t> </a:t>
            </a:r>
            <a:r>
              <a:rPr lang="en-GB" dirty="0" err="1"/>
              <a:t>utdanning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ikke</a:t>
            </a:r>
            <a:r>
              <a:rPr lang="en-GB" dirty="0"/>
              <a:t>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jobbe</a:t>
            </a:r>
            <a:r>
              <a:rPr lang="en-GB" dirty="0"/>
              <a:t> </a:t>
            </a:r>
            <a:r>
              <a:rPr lang="en-GB" dirty="0" err="1"/>
              <a:t>ved</a:t>
            </a:r>
            <a:r>
              <a:rPr lang="en-GB" dirty="0"/>
              <a:t> </a:t>
            </a:r>
            <a:r>
              <a:rPr lang="en-GB" dirty="0" err="1"/>
              <a:t>siden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utdanningen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grunn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nedsatt</a:t>
            </a:r>
            <a:r>
              <a:rPr lang="en-GB" dirty="0"/>
              <a:t> </a:t>
            </a:r>
            <a:r>
              <a:rPr lang="en-GB" dirty="0" err="1"/>
              <a:t>funksjonsevne</a:t>
            </a:r>
            <a:r>
              <a:rPr lang="en-GB" dirty="0"/>
              <a:t>,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få</a:t>
            </a:r>
            <a:r>
              <a:rPr lang="en-GB" dirty="0"/>
              <a:t> et </a:t>
            </a:r>
            <a:r>
              <a:rPr lang="en-GB" dirty="0" err="1"/>
              <a:t>ekstrastipend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Tilleggsstipendet</a:t>
            </a:r>
            <a:r>
              <a:rPr lang="en-GB" dirty="0"/>
              <a:t> på </a:t>
            </a:r>
            <a:r>
              <a:rPr lang="en-GB" b="1" dirty="0"/>
              <a:t>3 834 kroner </a:t>
            </a:r>
            <a:r>
              <a:rPr lang="en-GB" dirty="0"/>
              <a:t>per </a:t>
            </a:r>
            <a:r>
              <a:rPr lang="en-GB" dirty="0" err="1"/>
              <a:t>måned</a:t>
            </a:r>
            <a:r>
              <a:rPr lang="en-GB" dirty="0"/>
              <a:t> (</a:t>
            </a:r>
            <a:r>
              <a:rPr lang="en-GB" dirty="0" err="1"/>
              <a:t>aug</a:t>
            </a:r>
            <a:r>
              <a:rPr lang="en-GB" dirty="0"/>
              <a:t> 2020) </a:t>
            </a:r>
            <a:r>
              <a:rPr lang="en-GB" dirty="0" err="1"/>
              <a:t>kommer</a:t>
            </a:r>
            <a:r>
              <a:rPr lang="en-GB" dirty="0"/>
              <a:t> i tillegg til ordinær studiestøtte fra Lånekassen</a:t>
            </a:r>
          </a:p>
          <a:p>
            <a:endParaRPr lang="nb-NO" dirty="0"/>
          </a:p>
          <a:p>
            <a:r>
              <a:rPr lang="nb-NO" dirty="0"/>
              <a:t>Tilleggsstipendet er behovsprøvd mot inntekt, trygdeytelser og formue</a:t>
            </a:r>
            <a:endParaRPr lang="nb-NO" b="1" dirty="0"/>
          </a:p>
          <a:p>
            <a:endParaRPr lang="nb-NO" b="1" dirty="0"/>
          </a:p>
          <a:p>
            <a:r>
              <a:rPr lang="nb-NO" b="1" dirty="0"/>
              <a:t>Frister ved søknad</a:t>
            </a:r>
            <a:r>
              <a:rPr lang="nb-NO" b="1" baseline="0" dirty="0"/>
              <a:t> om </a:t>
            </a:r>
            <a:r>
              <a:rPr lang="nb-NO" b="1" dirty="0"/>
              <a:t>Tilleggsstipend</a:t>
            </a:r>
            <a:r>
              <a:rPr lang="nb-NO" b="1" baseline="0" dirty="0"/>
              <a:t> </a:t>
            </a:r>
          </a:p>
          <a:p>
            <a:pPr lvl="1"/>
            <a:r>
              <a:rPr lang="nb-NO" b="1" baseline="0" dirty="0"/>
              <a:t>-15 mars for vårsemesteret</a:t>
            </a:r>
          </a:p>
          <a:p>
            <a:pPr lvl="1"/>
            <a:r>
              <a:rPr lang="nb-NO" b="1" baseline="0" dirty="0"/>
              <a:t>-15 november for høstsemesteret</a:t>
            </a:r>
            <a:endParaRPr lang="en-GB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71C88-A8C4-B64E-9416-E16EC2564890}" type="slidenum">
              <a:rPr lang="nb-NO" smtClean="0"/>
              <a:t>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B3DE796-8214-4CF9-A96A-49EAD72C67D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370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07">
              <a:defRPr/>
            </a:pPr>
            <a:r>
              <a:rPr lang="nb-NO" b="1" dirty="0"/>
              <a:t>Vis side og</a:t>
            </a:r>
            <a:r>
              <a:rPr lang="nb-NO" b="1" baseline="0" dirty="0"/>
              <a:t> ulike søknadsskjema </a:t>
            </a:r>
            <a:endParaRPr lang="nb-NO" b="1" dirty="0"/>
          </a:p>
          <a:p>
            <a:endParaRPr lang="nb-NO" dirty="0"/>
          </a:p>
          <a:p>
            <a:pPr marL="171432" indent="-171432">
              <a:buFont typeface="Arial" panose="020B0604020202020204" pitchFamily="34" charset="0"/>
              <a:buChar char="•"/>
            </a:pPr>
            <a:r>
              <a:rPr lang="nb-NO" dirty="0"/>
              <a:t>Tilrettelegging</a:t>
            </a:r>
            <a:r>
              <a:rPr lang="nb-NO" baseline="0" dirty="0"/>
              <a:t> av eksamen, gå via tilretteleggingssida (lenken vist på denne presentasjonen), klikk på den blå teksten: «Kontakt eksamenskontoret hvis:» </a:t>
            </a:r>
          </a:p>
          <a:p>
            <a:pPr marL="171432" indent="-171432">
              <a:buFont typeface="Arial" panose="020B0604020202020204" pitchFamily="34" charset="0"/>
              <a:buChar char="•"/>
            </a:pPr>
            <a:r>
              <a:rPr lang="nb-NO" baseline="0" dirty="0"/>
              <a:t>NLB, www.nlb.no</a:t>
            </a:r>
          </a:p>
          <a:p>
            <a:pPr marL="171432" indent="-171432">
              <a:buFont typeface="Arial" panose="020B0604020202020204" pitchFamily="34" charset="0"/>
              <a:buChar char="•"/>
            </a:pPr>
            <a:r>
              <a:rPr lang="nb-NO" baseline="0" dirty="0"/>
              <a:t>Søknadsskjema til NAV – </a:t>
            </a:r>
            <a:r>
              <a:rPr lang="nb-NO" baseline="0" dirty="0" err="1"/>
              <a:t>Lingdys</a:t>
            </a:r>
            <a:r>
              <a:rPr lang="nb-NO" baseline="0" dirty="0"/>
              <a:t>/</a:t>
            </a:r>
            <a:r>
              <a:rPr lang="nb-NO" baseline="0" dirty="0" err="1"/>
              <a:t>Lingdys</a:t>
            </a:r>
            <a:r>
              <a:rPr lang="nb-NO" baseline="0" dirty="0"/>
              <a:t> for Mac. Her finner du oppskrift og video som forklarer hvordan du søker selv. På tilretteleggingssida velger du «Våre tilretteleggingstilbud» som du finner nederst, under overskrifta «Muligheter for tilrettelegging»</a:t>
            </a:r>
          </a:p>
          <a:p>
            <a:pPr marL="171432" indent="-171432">
              <a:buFont typeface="Arial" panose="020B0604020202020204" pitchFamily="34" charset="0"/>
              <a:buChar char="•"/>
            </a:pPr>
            <a:r>
              <a:rPr lang="nb-NO" baseline="0" dirty="0"/>
              <a:t>Informasjon om kurs og påmeldingsskjema. Oversikt over våre kurs finner du ved å klikke på «Våre kurs og grupper» som er helt nederst, under overskrifta «Kurs og grupper»</a:t>
            </a:r>
          </a:p>
          <a:p>
            <a:pPr marL="171432" indent="-171432">
              <a:buFont typeface="Arial" panose="020B0604020202020204" pitchFamily="34" charset="0"/>
              <a:buChar char="•"/>
            </a:pPr>
            <a:endParaRPr lang="nb-NO" baseline="0" dirty="0"/>
          </a:p>
          <a:p>
            <a:pPr marL="171432" indent="-171432">
              <a:buFont typeface="Arial" panose="020B0604020202020204" pitchFamily="34" charset="0"/>
              <a:buChar char="•"/>
            </a:pPr>
            <a:r>
              <a:rPr lang="nb-NO" baseline="0" dirty="0"/>
              <a:t>NB! Det finnes en intresseorganisasjonen for dersom har lese- og skrivevansker, matematikk og språkvansker</a:t>
            </a:r>
          </a:p>
          <a:p>
            <a:pPr marL="628586" lvl="1" indent="-171432">
              <a:buFont typeface="Arial" panose="020B0604020202020204" pitchFamily="34" charset="0"/>
              <a:buChar char="•"/>
            </a:pPr>
            <a:r>
              <a:rPr lang="nb-NO" baseline="0" dirty="0"/>
              <a:t>Dysleksi Norge - </a:t>
            </a:r>
            <a:r>
              <a:rPr lang="nb-NO" dirty="0"/>
              <a:t>https://dysleksinorge.no/ - Studentpris 100 kr i året</a:t>
            </a:r>
          </a:p>
          <a:p>
            <a:pPr marL="171432" indent="-171432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F120DE6-2C34-4872-9317-5F19F115632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14753" y="2677415"/>
            <a:ext cx="7772400" cy="901094"/>
          </a:xfrm>
        </p:spPr>
        <p:txBody>
          <a:bodyPr anchor="t" anchorCtr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14753" y="3645154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17750" y="274638"/>
            <a:ext cx="5459249" cy="5851525"/>
          </a:xfrm>
        </p:spPr>
        <p:txBody>
          <a:bodyPr vert="eaVert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lysbildenummer 5"/>
          <p:cNvSpPr txBox="1">
            <a:spLocks/>
          </p:cNvSpPr>
          <p:nvPr userDrawn="1"/>
        </p:nvSpPr>
        <p:spPr>
          <a:xfrm>
            <a:off x="-1" y="6421247"/>
            <a:ext cx="862779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1" i="0" smtClean="0">
                <a:latin typeface="Arial"/>
                <a:cs typeface="Arial"/>
              </a:rPr>
              <a:pPr algn="ctr"/>
              <a:t>‹#›</a:t>
            </a:fld>
            <a:endParaRPr lang="nb-NO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5765" y="4406900"/>
            <a:ext cx="74589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35765" y="2906713"/>
            <a:ext cx="74589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95551" y="274638"/>
            <a:ext cx="7407404" cy="1143000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14711" y="1600200"/>
            <a:ext cx="36678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305711" y="1600200"/>
            <a:ext cx="367394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59523" y="274638"/>
            <a:ext cx="740740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69676" y="1535113"/>
            <a:ext cx="376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69676" y="2174875"/>
            <a:ext cx="376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257502" y="1535113"/>
            <a:ext cx="38122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257501" y="2174875"/>
            <a:ext cx="381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464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142491" y="273050"/>
            <a:ext cx="476508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464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194628" y="274638"/>
            <a:ext cx="74074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194628" y="1600200"/>
            <a:ext cx="740740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6" name="Bilde 5" descr="strip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0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nsida.ntnu.no/documents/portlet_file_entry/10157/soknadskjema_tilrettelagt_eksamen_h19.pdf/f266296b-3fe1-4e14-bdba-ac9d5e12a937?status=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nekassen.no/nb-NO/Stipend-og-lan/utdanning-i-norge/Hoyere-utdanning/Hvor-mye-kan-du-fa/Nye-stotteordninger-for-elever-og-studenter-med-nedsatt-funksjonsevne/Ekstra-stipend-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nsida.ntnu.no/tilretteleggi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82638" y="371955"/>
            <a:ext cx="7697337" cy="901094"/>
          </a:xfrm>
        </p:spPr>
        <p:txBody>
          <a:bodyPr>
            <a:noAutofit/>
          </a:bodyPr>
          <a:lstStyle/>
          <a:p>
            <a:r>
              <a:rPr lang="nb-NO" sz="3200" dirty="0">
                <a:solidFill>
                  <a:schemeClr val="tx2"/>
                </a:solidFill>
              </a:rPr>
              <a:t>Tilretteleggingsmuligheter for studenter med lese- og skrivevansker</a:t>
            </a:r>
          </a:p>
        </p:txBody>
      </p:sp>
      <p:sp>
        <p:nvSpPr>
          <p:cNvPr id="4" name="TekstSylinder 3"/>
          <p:cNvSpPr txBox="1"/>
          <p:nvPr/>
        </p:nvSpPr>
        <p:spPr>
          <a:xfrm rot="16200000">
            <a:off x="6866691" y="1723023"/>
            <a:ext cx="375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pc="10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Trondheim – Gjøvik – Ålesund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598" y="1815153"/>
            <a:ext cx="6644695" cy="410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9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41377" y="1600200"/>
            <a:ext cx="631529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34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98536" y="-153883"/>
            <a:ext cx="7407404" cy="1751308"/>
          </a:xfrm>
        </p:spPr>
        <p:txBody>
          <a:bodyPr>
            <a:normAutofit fontScale="90000"/>
          </a:bodyPr>
          <a:lstStyle/>
          <a:p>
            <a:br>
              <a:rPr lang="nb-NO" sz="4800" dirty="0">
                <a:solidFill>
                  <a:schemeClr val="tx2"/>
                </a:solidFill>
              </a:rPr>
            </a:br>
            <a:r>
              <a:rPr lang="nb-NO" dirty="0">
                <a:solidFill>
                  <a:schemeClr val="tx2"/>
                </a:solidFill>
              </a:rPr>
              <a:t>Tilrettelegging under studiet  </a:t>
            </a:r>
            <a:br>
              <a:rPr lang="nb-NO" dirty="0">
                <a:solidFill>
                  <a:schemeClr val="tx2"/>
                </a:solidFill>
              </a:rPr>
            </a:br>
            <a:r>
              <a:rPr lang="nb-NO" dirty="0">
                <a:solidFill>
                  <a:schemeClr val="tx2"/>
                </a:solidFill>
              </a:rPr>
              <a:t>- mulige tiltak</a:t>
            </a:r>
            <a:br>
              <a:rPr lang="nb-NO" dirty="0">
                <a:solidFill>
                  <a:schemeClr val="tx2"/>
                </a:solidFill>
              </a:rPr>
            </a:br>
            <a:endParaRPr lang="nb-NO" sz="31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4628" y="1553243"/>
            <a:ext cx="7407404" cy="4432515"/>
          </a:xfrm>
        </p:spPr>
        <p:txBody>
          <a:bodyPr>
            <a:normAutofit fontScale="25000" lnSpcReduction="20000"/>
          </a:bodyPr>
          <a:lstStyle/>
          <a:p>
            <a:endParaRPr lang="nb-NO" dirty="0"/>
          </a:p>
          <a:p>
            <a:pPr>
              <a:lnSpc>
                <a:spcPct val="150000"/>
              </a:lnSpc>
            </a:pPr>
            <a:endParaRPr lang="nb-NO" sz="9600" dirty="0"/>
          </a:p>
          <a:p>
            <a:pPr>
              <a:lnSpc>
                <a:spcPct val="150000"/>
              </a:lnSpc>
            </a:pPr>
            <a:r>
              <a:rPr lang="nb-NO" sz="9600" dirty="0"/>
              <a:t>Utredning av dysleksi</a:t>
            </a:r>
          </a:p>
          <a:p>
            <a:pPr>
              <a:lnSpc>
                <a:spcPct val="150000"/>
              </a:lnSpc>
            </a:pPr>
            <a:r>
              <a:rPr lang="nb-NO" sz="9600" dirty="0"/>
              <a:t>Lydbøker </a:t>
            </a:r>
          </a:p>
          <a:p>
            <a:pPr>
              <a:lnSpc>
                <a:spcPct val="150000"/>
              </a:lnSpc>
            </a:pPr>
            <a:r>
              <a:rPr lang="nb-NO" sz="9600" dirty="0"/>
              <a:t>Skrivestøtteprogram og opplæring i disse </a:t>
            </a:r>
          </a:p>
          <a:p>
            <a:pPr>
              <a:lnSpc>
                <a:spcPct val="150000"/>
              </a:lnSpc>
            </a:pPr>
            <a:r>
              <a:rPr lang="nb-NO" sz="9600" dirty="0"/>
              <a:t>Kurs og grupper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9600" dirty="0"/>
              <a:t>Mestringskurs for studenter med dysleksi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9600" dirty="0"/>
              <a:t>Kurs i Lingdys for norsk og engelsk, og Mac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853" y="905263"/>
            <a:ext cx="2597121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05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4628" y="743918"/>
            <a:ext cx="7407404" cy="673719"/>
          </a:xfrm>
        </p:spPr>
        <p:txBody>
          <a:bodyPr>
            <a:noAutofit/>
          </a:bodyPr>
          <a:lstStyle/>
          <a:p>
            <a:r>
              <a:rPr lang="nb-NO" sz="2800" dirty="0">
                <a:solidFill>
                  <a:schemeClr val="tx2"/>
                </a:solidFill>
              </a:rPr>
              <a:t>Tilrettelegging av eksamen - mulige tiltak</a:t>
            </a:r>
            <a:br>
              <a:rPr lang="nb-NO" sz="2800" dirty="0">
                <a:solidFill>
                  <a:schemeClr val="tx2"/>
                </a:solidFill>
              </a:rPr>
            </a:br>
            <a:endParaRPr lang="nb-NO" sz="2800" dirty="0">
              <a:solidFill>
                <a:schemeClr val="tx2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7797" y="1417638"/>
            <a:ext cx="7974235" cy="5231136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nb-NO" sz="2800" dirty="0"/>
              <a:t>Utvidet tid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nb-NO" sz="2800" dirty="0"/>
              <a:t>PC 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nb-NO" sz="2800" dirty="0"/>
              <a:t>Skrivestøtteprogram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nb-NO" sz="2800" dirty="0"/>
              <a:t>Opplesning eksamenstekst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nb-NO" sz="2800" dirty="0"/>
              <a:t>Alternativ eksamensform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nb-NO" sz="2800" dirty="0"/>
              <a:t>Dysleksiattest </a:t>
            </a:r>
          </a:p>
          <a:p>
            <a:pPr lvl="1">
              <a:buFont typeface="Arial" pitchFamily="34" charset="0"/>
              <a:buChar char="•"/>
            </a:pPr>
            <a:endParaRPr lang="nb-NO" dirty="0"/>
          </a:p>
          <a:p>
            <a:pPr lvl="1">
              <a:buFont typeface="Arial" pitchFamily="34" charset="0"/>
              <a:buChar char="•"/>
            </a:pPr>
            <a:endParaRPr lang="nb-NO" dirty="0"/>
          </a:p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173" y="4216822"/>
            <a:ext cx="3166859" cy="210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42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60958" y="580030"/>
            <a:ext cx="7407404" cy="1143000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chemeClr val="tx2"/>
                </a:solidFill>
              </a:rPr>
              <a:t>Viktig ved tilrettelegging av eksamen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4628" y="2064224"/>
            <a:ext cx="7407404" cy="4525963"/>
          </a:xfrm>
        </p:spPr>
        <p:txBody>
          <a:bodyPr>
            <a:normAutofit fontScale="77500" lnSpcReduction="20000"/>
          </a:bodyPr>
          <a:lstStyle/>
          <a:p>
            <a:pPr lvl="1">
              <a:buFont typeface="Arial" pitchFamily="34" charset="0"/>
              <a:buChar char="•"/>
            </a:pPr>
            <a:r>
              <a:rPr lang="nb-NO" sz="3100" dirty="0"/>
              <a:t>Tilrette</a:t>
            </a:r>
            <a:r>
              <a:rPr lang="nb-NO" sz="2800" dirty="0"/>
              <a:t>leggingen må dere søke om på eget skjema</a:t>
            </a:r>
          </a:p>
          <a:p>
            <a:pPr lvl="1">
              <a:buFont typeface="Arial" pitchFamily="34" charset="0"/>
              <a:buChar char="•"/>
            </a:pPr>
            <a:endParaRPr lang="nb-NO" sz="1300" dirty="0"/>
          </a:p>
          <a:p>
            <a:pPr marL="857250" lvl="2" indent="0">
              <a:lnSpc>
                <a:spcPct val="170000"/>
              </a:lnSpc>
              <a:buNone/>
            </a:pPr>
            <a:r>
              <a:rPr lang="nb-NO" sz="2600" dirty="0">
                <a:hlinkClick r:id="rId3"/>
              </a:rPr>
              <a:t>Søknadsskjema - Tilrettelegging av eksamen</a:t>
            </a:r>
            <a:endParaRPr lang="nb-NO" sz="2600" dirty="0"/>
          </a:p>
          <a:p>
            <a:pPr marL="457200" lvl="1" indent="0">
              <a:lnSpc>
                <a:spcPct val="170000"/>
              </a:lnSpc>
              <a:buNone/>
            </a:pPr>
            <a:endParaRPr lang="nb-NO" sz="1300" dirty="0"/>
          </a:p>
          <a:p>
            <a:pPr lvl="1">
              <a:lnSpc>
                <a:spcPct val="170000"/>
              </a:lnSpc>
              <a:buFont typeface="Arial" charset="0"/>
              <a:buChar char="•"/>
            </a:pPr>
            <a:r>
              <a:rPr lang="nb-NO" sz="3100" dirty="0"/>
              <a:t>Legg ved uttalelse fra logoped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b-NO" sz="3000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3100" dirty="0"/>
              <a:t>Søknadsfrister:</a:t>
            </a:r>
          </a:p>
          <a:p>
            <a:pPr lvl="2">
              <a:lnSpc>
                <a:spcPct val="160000"/>
              </a:lnSpc>
              <a:buFont typeface="Arial" charset="0"/>
              <a:buChar char="•"/>
            </a:pPr>
            <a:r>
              <a:rPr lang="nb-NO" sz="3100" b="1" dirty="0"/>
              <a:t>15. februar </a:t>
            </a:r>
            <a:r>
              <a:rPr lang="nb-NO" sz="3100" dirty="0"/>
              <a:t>for vårsemesteret </a:t>
            </a:r>
          </a:p>
          <a:p>
            <a:pPr lvl="2">
              <a:lnSpc>
                <a:spcPct val="160000"/>
              </a:lnSpc>
              <a:buFont typeface="Arial" charset="0"/>
              <a:buChar char="•"/>
            </a:pPr>
            <a:r>
              <a:rPr lang="nb-NO" sz="3100" b="1" dirty="0"/>
              <a:t>15. september </a:t>
            </a:r>
            <a:r>
              <a:rPr lang="nb-NO" sz="3100" dirty="0"/>
              <a:t>for høstsemesteret</a:t>
            </a:r>
            <a:endParaRPr lang="nb-NO" sz="3100" b="1" dirty="0"/>
          </a:p>
          <a:p>
            <a:pPr lvl="1">
              <a:buFont typeface="Arial" charset="0"/>
              <a:buChar char="•"/>
            </a:pPr>
            <a:endParaRPr lang="nb-NO" sz="2400" dirty="0">
              <a:solidFill>
                <a:schemeClr val="tx2"/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74514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74605" y="588537"/>
            <a:ext cx="7407404" cy="1143000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chemeClr val="tx2"/>
                </a:solidFill>
              </a:rPr>
              <a:t>Økonomi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dirty="0"/>
          </a:p>
          <a:p>
            <a:r>
              <a:rPr lang="nb-NO" dirty="0"/>
              <a:t>Tilleggsstipend om man ikke kan jobbe ved siden av studiene  </a:t>
            </a:r>
          </a:p>
          <a:p>
            <a:endParaRPr lang="nb-NO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>
                <a:hlinkClick r:id="rId3"/>
              </a:rPr>
              <a:t>Lånekassen - tilleggsstipend</a:t>
            </a:r>
            <a:endParaRPr lang="nb-NO" dirty="0"/>
          </a:p>
          <a:p>
            <a:pPr marL="457200" lvl="1" indent="0">
              <a:buNone/>
            </a:pPr>
            <a:endParaRPr lang="nb-NO" dirty="0"/>
          </a:p>
          <a:p>
            <a:endParaRPr lang="nb-NO" i="1" dirty="0"/>
          </a:p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601" y="4014929"/>
            <a:ext cx="24288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70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45443" y="424764"/>
            <a:ext cx="7407404" cy="1143000"/>
          </a:xfrm>
        </p:spPr>
        <p:txBody>
          <a:bodyPr/>
          <a:lstStyle/>
          <a:p>
            <a:r>
              <a:rPr lang="nb-NO" dirty="0">
                <a:solidFill>
                  <a:schemeClr val="tx2"/>
                </a:solidFill>
              </a:rPr>
              <a:t>For mer </a:t>
            </a:r>
            <a:r>
              <a:rPr lang="nb-NO" sz="3200" dirty="0">
                <a:solidFill>
                  <a:schemeClr val="tx2"/>
                </a:solidFill>
              </a:rPr>
              <a:t>informasjon</a:t>
            </a:r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1036338" y="1834390"/>
            <a:ext cx="76165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3600" b="1" dirty="0">
                <a:hlinkClick r:id="rId3"/>
              </a:rPr>
              <a:t>https://innsida.ntnu.no/tilrettelegging</a:t>
            </a:r>
            <a:endParaRPr lang="nb-NO" altLang="nb-NO" sz="3600" b="1" dirty="0"/>
          </a:p>
        </p:txBody>
      </p:sp>
      <p:pic>
        <p:nvPicPr>
          <p:cNvPr id="11" name="Bilde 10" descr="indoe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90" y="3187232"/>
            <a:ext cx="4429955" cy="3059372"/>
          </a:xfrm>
          <a:prstGeom prst="rect">
            <a:avLst/>
          </a:prstGeom>
        </p:spPr>
      </p:pic>
      <p:sp>
        <p:nvSpPr>
          <p:cNvPr id="15" name="Rektangel 14"/>
          <p:cNvSpPr/>
          <p:nvPr/>
        </p:nvSpPr>
        <p:spPr>
          <a:xfrm>
            <a:off x="6059605" y="3845500"/>
            <a:ext cx="25932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4800" b="1" dirty="0">
                <a:ln/>
                <a:solidFill>
                  <a:schemeClr val="tx2"/>
                </a:solidFill>
              </a:rPr>
              <a:t>Lykke til!</a:t>
            </a:r>
          </a:p>
        </p:txBody>
      </p:sp>
    </p:spTree>
    <p:extLst>
      <p:ext uri="{BB962C8B-B14F-4D97-AF65-F5344CB8AC3E}">
        <p14:creationId xmlns:p14="http://schemas.microsoft.com/office/powerpoint/2010/main" val="864015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1078</Words>
  <Application>Microsoft Office PowerPoint</Application>
  <PresentationFormat>Skjermfremvisning (4:3)</PresentationFormat>
  <Paragraphs>139</Paragraphs>
  <Slides>7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Office-tema</vt:lpstr>
      <vt:lpstr>Tilretteleggingsmuligheter for studenter med lese- og skrivevansker</vt:lpstr>
      <vt:lpstr>PowerPoint-presentasjon</vt:lpstr>
      <vt:lpstr> Tilrettelegging under studiet   - mulige tiltak </vt:lpstr>
      <vt:lpstr>Tilrettelegging av eksamen - mulige tiltak </vt:lpstr>
      <vt:lpstr>Viktig ved tilrettelegging av eksamen</vt:lpstr>
      <vt:lpstr>Økonomi</vt:lpstr>
      <vt:lpstr>For mer informasjon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Reidar Angell Hansen</cp:lastModifiedBy>
  <cp:revision>196</cp:revision>
  <cp:lastPrinted>2020-09-02T07:04:58Z</cp:lastPrinted>
  <dcterms:created xsi:type="dcterms:W3CDTF">2013-06-10T16:56:09Z</dcterms:created>
  <dcterms:modified xsi:type="dcterms:W3CDTF">2020-09-10T08:02:21Z</dcterms:modified>
</cp:coreProperties>
</file>