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24"/>
    <p:sldMasterId id="2147483702" r:id="rId25"/>
    <p:sldMasterId id="2147483850" r:id="rId26"/>
  </p:sldMasterIdLst>
  <p:notesMasterIdLst>
    <p:notesMasterId r:id="rId52"/>
  </p:notesMasterIdLst>
  <p:handoutMasterIdLst>
    <p:handoutMasterId r:id="rId53"/>
  </p:handoutMasterIdLst>
  <p:sldIdLst>
    <p:sldId id="256" r:id="rId27"/>
    <p:sldId id="3536" r:id="rId28"/>
    <p:sldId id="2147309169" r:id="rId29"/>
    <p:sldId id="2147309398" r:id="rId30"/>
    <p:sldId id="2147309399" r:id="rId31"/>
    <p:sldId id="2147309400" r:id="rId32"/>
    <p:sldId id="5196" r:id="rId33"/>
    <p:sldId id="2147309401" r:id="rId34"/>
    <p:sldId id="2147309402" r:id="rId35"/>
    <p:sldId id="2147309397" r:id="rId36"/>
    <p:sldId id="2147309388" r:id="rId37"/>
    <p:sldId id="2147309403" r:id="rId38"/>
    <p:sldId id="2147309384" r:id="rId39"/>
    <p:sldId id="2147309385" r:id="rId40"/>
    <p:sldId id="2147309408" r:id="rId41"/>
    <p:sldId id="2147309405" r:id="rId42"/>
    <p:sldId id="2147309404" r:id="rId43"/>
    <p:sldId id="2147309391" r:id="rId44"/>
    <p:sldId id="2147309393" r:id="rId45"/>
    <p:sldId id="2147309392" r:id="rId46"/>
    <p:sldId id="2147309395" r:id="rId47"/>
    <p:sldId id="2147309394" r:id="rId48"/>
    <p:sldId id="2147309406" r:id="rId49"/>
    <p:sldId id="2147309407" r:id="rId50"/>
    <p:sldId id="5057" r:id="rId51"/>
  </p:sldIdLst>
  <p:sldSz cx="12192000" cy="6858000"/>
  <p:notesSz cx="6797675" cy="9926638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6" orient="horz" pos="1457" userDrawn="1">
          <p15:clr>
            <a:srgbClr val="A4A3A4"/>
          </p15:clr>
        </p15:guide>
        <p15:guide id="1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3AD25-6746-36B8-DD50-CD9E23AAFC3E}" name="Trude Wictoria Bersvendsen" initials="TWB" userId="S::trudeber@ntnu.no::b0bd4654-ae9e-4d2a-ac5e-f9ef4df2258d" providerId="AD"/>
  <p188:author id="{2273F832-6C13-68EF-6B7B-ABA9C5EDE550}" name="Gry-Lene Johansen" initials="GLJ" userId="S::grylj@ntnu.no::acbf094c-51cb-4117-b367-2a5f9274475b" providerId="AD"/>
  <p188:author id="{D239229E-55E8-F07D-18DB-A4D7FB8ADB62}" name="Tore Hugubakken" initials="TH" userId="S::torehu@ntnu.no::e28649f4-614d-401c-adf6-30b64fe97553" providerId="AD"/>
  <p188:author id="{E36AC4F8-D8F5-D378-D27E-C2CB0C4D9ADF}" name="Prestegard, Tor Sivertsen" initials="PTS" userId="S::toprestegard@deloitte.no::799e702e-8b8c-44e0-982e-450794514f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8E9"/>
    <a:srgbClr val="E2F0FF"/>
    <a:srgbClr val="E6E6E6"/>
    <a:srgbClr val="C7B98A"/>
    <a:srgbClr val="FFFFFF"/>
    <a:srgbClr val="CDE4FF"/>
    <a:srgbClr val="000000"/>
    <a:srgbClr val="B1CFDA"/>
    <a:srgbClr val="62A0AA"/>
    <a:srgbClr val="A8C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4" d="100"/>
          <a:sy n="174" d="100"/>
        </p:scale>
        <p:origin x="3114" y="150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3.xml"/><Relationship Id="rId39" Type="http://schemas.openxmlformats.org/officeDocument/2006/relationships/slide" Target="slides/slide1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2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861" cy="495794"/>
          </a:xfrm>
          <a:prstGeom prst="rect">
            <a:avLst/>
          </a:prstGeom>
        </p:spPr>
        <p:txBody>
          <a:bodyPr vert="horz" lIns="90477" tIns="45239" rIns="90477" bIns="45239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1" cy="495794"/>
          </a:xfrm>
          <a:prstGeom prst="rect">
            <a:avLst/>
          </a:prstGeom>
        </p:spPr>
        <p:txBody>
          <a:bodyPr vert="horz" lIns="90477" tIns="45239" rIns="90477" bIns="45239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12/14/2022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7"/>
            <a:ext cx="2945861" cy="495794"/>
          </a:xfrm>
          <a:prstGeom prst="rect">
            <a:avLst/>
          </a:prstGeom>
        </p:spPr>
        <p:txBody>
          <a:bodyPr vert="horz" lIns="90477" tIns="45239" rIns="90477" bIns="45239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7"/>
            <a:ext cx="2945861" cy="495794"/>
          </a:xfrm>
          <a:prstGeom prst="rect">
            <a:avLst/>
          </a:prstGeom>
        </p:spPr>
        <p:txBody>
          <a:bodyPr vert="horz" lIns="90477" tIns="45239" rIns="90477" bIns="45239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8005" tIns="49002" rIns="98005" bIns="49002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8005" tIns="49002" rIns="98005" bIns="49002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005" tIns="49002" rIns="98005" bIns="4900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8005" tIns="49002" rIns="98005" bIns="490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8005" tIns="49002" rIns="98005" bIns="49002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8005" tIns="49002" rIns="98005" bIns="49002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4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5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E2BE7-01CA-4B09-9556-2C5FE6299C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8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10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87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1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8">
              <a:defRPr/>
            </a:pPr>
            <a:fld id="{8261E2A9-14B8-4282-B1C1-963F479C811A}" type="slidenum">
              <a:rPr lang="nb-NO">
                <a:solidFill>
                  <a:prstClr val="black"/>
                </a:solidFill>
              </a:rPr>
              <a:pPr defTabSz="914288">
                <a:defRPr/>
              </a:pPr>
              <a:t>19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99E8F-1874-4320-957D-3D9F7F89BEC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67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8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6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06644">
              <a:defRPr/>
            </a:pPr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5005">
              <a:defRPr/>
            </a:pPr>
            <a:fld id="{3EAA06FE-FD85-4F94-A508-555A8DF5A76A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455005">
                <a:defRPr/>
              </a:pPr>
              <a:t>7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896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59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352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23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1_Tittel og innho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609600" y="1361990"/>
            <a:ext cx="10972800" cy="50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5"/>
          <p:cNvSpPr txBox="1"/>
          <p:nvPr/>
        </p:nvSpPr>
        <p:spPr>
          <a:xfrm>
            <a:off x="11299735" y="6421248"/>
            <a:ext cx="45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609600" y="410100"/>
            <a:ext cx="1019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3600" i="0" u="none" strike="noStrike" cap="none">
                <a:solidFill>
                  <a:schemeClr val="accent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70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7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351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3329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88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6419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1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7" y="1925792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6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6" y="1925792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6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14193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9151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894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067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50352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5547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6613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81458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8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747905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0420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310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90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2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8" y="1925793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7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7" y="1925793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8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44638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86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6533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719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29552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98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8232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183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809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698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58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45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4211" r:id="rId13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54304254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1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4242" y="6401226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09570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76889752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2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4243" y="6401227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3841" r:id="rId3"/>
    <p:sldLayoutId id="2147483842" r:id="rId4"/>
    <p:sldLayoutId id="2147484158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0955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67" indent="-457167" algn="l" defTabSz="6095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26" indent="-380972" algn="l" defTabSz="60955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887" indent="-304776" algn="l" defTabSz="6095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40" indent="-304776" algn="l" defTabSz="60955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2994" indent="-304776" algn="l" defTabSz="60955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emf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1.emf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69.sv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svg"/><Relationship Id="rId20" Type="http://schemas.openxmlformats.org/officeDocument/2006/relationships/image" Target="../media/image68.png"/><Relationship Id="rId1" Type="http://schemas.openxmlformats.org/officeDocument/2006/relationships/tags" Target="../tags/tag3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1.emf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sv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7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38050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nb-NO" sz="54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2984914"/>
            <a:ext cx="10818784" cy="923330"/>
          </a:xfrm>
        </p:spPr>
        <p:txBody>
          <a:bodyPr/>
          <a:lstStyle/>
          <a:p>
            <a:pPr algn="ctr"/>
            <a:r>
              <a:rPr lang="nb-NO" sz="5400">
                <a:solidFill>
                  <a:schemeClr val="bg1"/>
                </a:solidFill>
              </a:rPr>
              <a:t>Informasjonsmøte for ledere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6608" y="4092910"/>
            <a:ext cx="10818785" cy="797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3600" b="1">
                <a:solidFill>
                  <a:schemeClr val="bg1"/>
                </a:solidFill>
              </a:rPr>
              <a:t>BOTT ØL Innføring og NTNU Sak</a:t>
            </a:r>
            <a:endParaRPr lang="nb-NO" sz="360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761" y="1547553"/>
            <a:ext cx="7208479" cy="577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4487120" y="5683171"/>
            <a:ext cx="3217761" cy="492443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14. desember 2022</a:t>
            </a:r>
            <a:endParaRPr lang="nb-NO" sz="20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5372-9441-9A7C-7F25-F9D84611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Status fra prosjekteier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1A96196-1415-2D8B-0A6F-511B763E5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35" y="1502145"/>
            <a:ext cx="3105150" cy="29337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E6BC65D-F6AC-3BDD-99F1-0D164FB05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901" y="1668832"/>
            <a:ext cx="3648075" cy="26003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977C6C3-DDCC-F051-1132-FFFEA0D349A1}"/>
              </a:ext>
            </a:extLst>
          </p:cNvPr>
          <p:cNvSpPr txBox="1"/>
          <p:nvPr/>
        </p:nvSpPr>
        <p:spPr>
          <a:xfrm>
            <a:off x="1200501" y="5032550"/>
            <a:ext cx="31943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/>
              <a:t>NTNU SAK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A8D210F-F411-5774-BD50-906B92AEB53D}"/>
              </a:ext>
            </a:extLst>
          </p:cNvPr>
          <p:cNvSpPr txBox="1"/>
          <p:nvPr/>
        </p:nvSpPr>
        <p:spPr>
          <a:xfrm>
            <a:off x="7121749" y="4987126"/>
            <a:ext cx="31943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/>
              <a:t>BOTT ØL</a:t>
            </a:r>
          </a:p>
        </p:txBody>
      </p:sp>
    </p:spTree>
    <p:extLst>
      <p:ext uri="{BB962C8B-B14F-4D97-AF65-F5344CB8AC3E}">
        <p14:creationId xmlns:p14="http://schemas.microsoft.com/office/powerpoint/2010/main" val="108272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C973-F6DE-3C08-0557-9C9A4D06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Beredskap</a:t>
            </a:r>
            <a:r>
              <a:rPr lang="en-US"/>
              <a:t> ØL </a:t>
            </a:r>
            <a:r>
              <a:rPr lang="en-US" err="1"/>
              <a:t>januar</a:t>
            </a:r>
            <a:r>
              <a:rPr lang="en-US"/>
              <a:t>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40BEF-E998-667A-09BA-D5977E34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6251395" cy="4818365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456565" indent="-456565"/>
            <a:r>
              <a:rPr lang="nb-NO" sz="2800"/>
              <a:t>Det er høyeste beredskap de første 14 dagene i januar</a:t>
            </a:r>
          </a:p>
          <a:p>
            <a:pPr marL="456565" indent="-456565"/>
            <a:r>
              <a:rPr lang="nb-NO" sz="2800"/>
              <a:t>Innføringsledere blir invitert til daglige informasjonsmøter</a:t>
            </a:r>
          </a:p>
          <a:p>
            <a:pPr marL="456565" indent="-456565"/>
            <a:r>
              <a:rPr lang="nb-NO" sz="2800"/>
              <a:t>Det blir informasjonsmøte for ledere 4. januar </a:t>
            </a:r>
            <a:r>
              <a:rPr lang="nb-NO" sz="2800" err="1"/>
              <a:t>kl</a:t>
            </a:r>
            <a:r>
              <a:rPr lang="nb-NO" sz="2800"/>
              <a:t> 1330 - 1500</a:t>
            </a:r>
          </a:p>
          <a:p>
            <a:pPr marL="456565" indent="-456565"/>
            <a:r>
              <a:rPr lang="nb-NO" sz="2800"/>
              <a:t>Det blir fortløpende publisert informasjon på "BOTT ØL Innføring", Innsida og s.ntnu.no/bott-ol.</a:t>
            </a:r>
          </a:p>
          <a:p>
            <a:pPr marL="456565" indent="-456565"/>
            <a:endParaRPr lang="nb-NO" sz="2800"/>
          </a:p>
          <a:p>
            <a:pPr marL="456565" indent="-456565"/>
            <a:endParaRPr lang="nb-NO" sz="28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123F6D-86FF-0983-1423-B3B3E26A8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96153"/>
              </p:ext>
            </p:extLst>
          </p:nvPr>
        </p:nvGraphicFramePr>
        <p:xfrm>
          <a:off x="7049651" y="1305593"/>
          <a:ext cx="4740502" cy="41394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2387">
                  <a:extLst>
                    <a:ext uri="{9D8B030D-6E8A-4147-A177-3AD203B41FA5}">
                      <a16:colId xmlns:a16="http://schemas.microsoft.com/office/drawing/2014/main" val="2148016293"/>
                    </a:ext>
                  </a:extLst>
                </a:gridCol>
                <a:gridCol w="3708115">
                  <a:extLst>
                    <a:ext uri="{9D8B030D-6E8A-4147-A177-3AD203B41FA5}">
                      <a16:colId xmlns:a16="http://schemas.microsoft.com/office/drawing/2014/main" val="1206605124"/>
                    </a:ext>
                  </a:extLst>
                </a:gridCol>
              </a:tblGrid>
              <a:tr h="389595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Dagskalender (3. januar – 13. januar)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err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86582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08.30-09.00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Beredskapsmøte BOTT ØL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96091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09.15-09.45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bg1"/>
                          </a:solidFill>
                          <a:latin typeface="Arial"/>
                        </a:rPr>
                        <a:t>Møte med innføringsledere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49539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10.00-10.30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48074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10.30-11.00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bg1"/>
                          </a:solidFill>
                          <a:latin typeface="Arial"/>
                        </a:rPr>
                        <a:t>Beredskapsmøte med DFØ</a:t>
                      </a:r>
                      <a:endParaRPr lang="en-US" sz="1200" b="0" i="0" u="none" strike="noStrike" noProof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09985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12.00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 sz="1200" b="0" i="0" u="none" strike="noStrike" noProof="0">
                          <a:solidFill>
                            <a:schemeClr val="bg1"/>
                          </a:solidFill>
                          <a:latin typeface="Arial"/>
                        </a:rPr>
                        <a:t>Publisering av kjente feil/utfordringer</a:t>
                      </a:r>
                      <a:endParaRPr lang="nb-NO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86505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12.30-13.00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861242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13.00-13.30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264468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13.30-14.00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939426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14.00-14.30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288605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14.30-15.00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37911"/>
                  </a:ext>
                </a:extLst>
              </a:tr>
              <a:tr h="340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15.00-15.30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329270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A1840F58-3C6A-5532-0976-E517AA0F5370}"/>
              </a:ext>
            </a:extLst>
          </p:cNvPr>
          <p:cNvSpPr txBox="1"/>
          <p:nvPr/>
        </p:nvSpPr>
        <p:spPr>
          <a:xfrm>
            <a:off x="6961711" y="5670103"/>
            <a:ext cx="332818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/>
              <a:t>Prosessansvarlige har møtearenaer i sine etablerte prosessrådgivernettverk daglig </a:t>
            </a:r>
          </a:p>
        </p:txBody>
      </p:sp>
    </p:spTree>
    <p:extLst>
      <p:ext uri="{BB962C8B-B14F-4D97-AF65-F5344CB8AC3E}">
        <p14:creationId xmlns:p14="http://schemas.microsoft.com/office/powerpoint/2010/main" val="289426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4987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959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6">
            <a:extLst>
              <a:ext uri="{FF2B5EF4-FFF2-40B4-BE49-F238E27FC236}">
                <a16:creationId xmlns:a16="http://schemas.microsoft.com/office/drawing/2014/main" id="{676D0832-8D26-AB6F-C755-08B4616BC26F}"/>
              </a:ext>
            </a:extLst>
          </p:cNvPr>
          <p:cNvSpPr/>
          <p:nvPr/>
        </p:nvSpPr>
        <p:spPr>
          <a:xfrm>
            <a:off x="2079647" y="4277439"/>
            <a:ext cx="1145340" cy="1123832"/>
          </a:xfrm>
          <a:prstGeom prst="rect">
            <a:avLst/>
          </a:prstGeom>
          <a:solidFill>
            <a:srgbClr val="E2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ktangel 6">
            <a:extLst>
              <a:ext uri="{FF2B5EF4-FFF2-40B4-BE49-F238E27FC236}">
                <a16:creationId xmlns:a16="http://schemas.microsoft.com/office/drawing/2014/main" id="{1C6FCA38-6D53-093C-EE72-D5CDF563AB62}"/>
              </a:ext>
            </a:extLst>
          </p:cNvPr>
          <p:cNvSpPr/>
          <p:nvPr/>
        </p:nvSpPr>
        <p:spPr>
          <a:xfrm>
            <a:off x="3417933" y="1632472"/>
            <a:ext cx="6594291" cy="1123832"/>
          </a:xfrm>
          <a:prstGeom prst="rect">
            <a:avLst/>
          </a:prstGeom>
          <a:solidFill>
            <a:srgbClr val="E2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600">
                <a:solidFill>
                  <a:schemeClr val="tx1"/>
                </a:solidFill>
              </a:rPr>
              <a:t>For å </a:t>
            </a:r>
            <a:r>
              <a:rPr lang="nb-NO" sz="1600" b="1">
                <a:solidFill>
                  <a:schemeClr val="tx1"/>
                </a:solidFill>
              </a:rPr>
              <a:t>sikre NTNUs drift </a:t>
            </a:r>
            <a:r>
              <a:rPr lang="nb-NO" sz="1600">
                <a:solidFill>
                  <a:schemeClr val="tx1"/>
                </a:solidFill>
              </a:rPr>
              <a:t>og for å </a:t>
            </a:r>
            <a:r>
              <a:rPr lang="nb-NO" sz="1600" b="1">
                <a:solidFill>
                  <a:schemeClr val="tx1"/>
                </a:solidFill>
              </a:rPr>
              <a:t>ivareta ansatte </a:t>
            </a:r>
            <a:r>
              <a:rPr lang="nb-NO" sz="1600">
                <a:solidFill>
                  <a:schemeClr val="tx1"/>
                </a:solidFill>
              </a:rPr>
              <a:t>er det ikke hensiktsmessig med innføring umiddelbart etter kontraktsfestet leveransetidspunkt (20. mars).</a:t>
            </a:r>
          </a:p>
        </p:txBody>
      </p:sp>
      <p:sp>
        <p:nvSpPr>
          <p:cNvPr id="12" name="Rektangel 6">
            <a:extLst>
              <a:ext uri="{FF2B5EF4-FFF2-40B4-BE49-F238E27FC236}">
                <a16:creationId xmlns:a16="http://schemas.microsoft.com/office/drawing/2014/main" id="{FEBE6A95-DAEE-E568-A602-E01C175627B6}"/>
              </a:ext>
            </a:extLst>
          </p:cNvPr>
          <p:cNvSpPr/>
          <p:nvPr/>
        </p:nvSpPr>
        <p:spPr>
          <a:xfrm>
            <a:off x="2079647" y="1632472"/>
            <a:ext cx="1145340" cy="1123832"/>
          </a:xfrm>
          <a:prstGeom prst="rect">
            <a:avLst/>
          </a:prstGeom>
          <a:solidFill>
            <a:srgbClr val="E2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29167-9352-7194-2DB0-FC934931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51169"/>
          </a:xfrm>
        </p:spPr>
        <p:txBody>
          <a:bodyPr/>
          <a:lstStyle/>
          <a:p>
            <a:r>
              <a:rPr lang="nb-NO" sz="4267"/>
              <a:t>Innføring ved NTNU blir ikke i april 2023</a:t>
            </a:r>
          </a:p>
        </p:txBody>
      </p:sp>
      <p:pic>
        <p:nvPicPr>
          <p:cNvPr id="7" name="Graphic 6" descr="Group with solid fill">
            <a:extLst>
              <a:ext uri="{FF2B5EF4-FFF2-40B4-BE49-F238E27FC236}">
                <a16:creationId xmlns:a16="http://schemas.microsoft.com/office/drawing/2014/main" id="{3B285510-F825-8CFC-606E-A4A8AF34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789" y="1737188"/>
            <a:ext cx="914400" cy="914400"/>
          </a:xfrm>
          <a:prstGeom prst="rect">
            <a:avLst/>
          </a:prstGeom>
        </p:spPr>
      </p:pic>
      <p:pic>
        <p:nvPicPr>
          <p:cNvPr id="9" name="Graphic 8" descr="Clock with solid fill">
            <a:extLst>
              <a:ext uri="{FF2B5EF4-FFF2-40B4-BE49-F238E27FC236}">
                <a16:creationId xmlns:a16="http://schemas.microsoft.com/office/drawing/2014/main" id="{A06E75B6-5AEB-9ECA-77A8-657D8891C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0789" y="4315056"/>
            <a:ext cx="914400" cy="914400"/>
          </a:xfrm>
          <a:prstGeom prst="rect">
            <a:avLst/>
          </a:prstGeom>
        </p:spPr>
      </p:pic>
      <p:sp>
        <p:nvSpPr>
          <p:cNvPr id="13" name="Rektangel 6">
            <a:extLst>
              <a:ext uri="{FF2B5EF4-FFF2-40B4-BE49-F238E27FC236}">
                <a16:creationId xmlns:a16="http://schemas.microsoft.com/office/drawing/2014/main" id="{69E9DA69-9AD6-FEF6-AD34-DE4786B44A57}"/>
              </a:ext>
            </a:extLst>
          </p:cNvPr>
          <p:cNvSpPr/>
          <p:nvPr/>
        </p:nvSpPr>
        <p:spPr>
          <a:xfrm>
            <a:off x="3417933" y="2973764"/>
            <a:ext cx="6594291" cy="1123832"/>
          </a:xfrm>
          <a:prstGeom prst="rect">
            <a:avLst/>
          </a:prstGeom>
          <a:solidFill>
            <a:srgbClr val="E2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600">
                <a:solidFill>
                  <a:schemeClr val="tx1"/>
                </a:solidFill>
              </a:rPr>
              <a:t>Et samlet bilde bestående av </a:t>
            </a:r>
            <a:r>
              <a:rPr lang="nb-NO" sz="1600" b="1">
                <a:solidFill>
                  <a:schemeClr val="tx1"/>
                </a:solidFill>
              </a:rPr>
              <a:t>flere krevende rammebetingelser</a:t>
            </a:r>
            <a:r>
              <a:rPr lang="nb-NO" sz="1600">
                <a:solidFill>
                  <a:schemeClr val="tx1"/>
                </a:solidFill>
              </a:rPr>
              <a:t>, hvor spesielt svært kort tidsvindu for forberedelser med tilgang på den ferdige løsningen har vært utslagsgivende.</a:t>
            </a:r>
          </a:p>
        </p:txBody>
      </p:sp>
      <p:sp>
        <p:nvSpPr>
          <p:cNvPr id="14" name="Rektangel 6">
            <a:extLst>
              <a:ext uri="{FF2B5EF4-FFF2-40B4-BE49-F238E27FC236}">
                <a16:creationId xmlns:a16="http://schemas.microsoft.com/office/drawing/2014/main" id="{4468B75A-6ADA-C334-6A7B-D0D8829D321D}"/>
              </a:ext>
            </a:extLst>
          </p:cNvPr>
          <p:cNvSpPr/>
          <p:nvPr/>
        </p:nvSpPr>
        <p:spPr>
          <a:xfrm>
            <a:off x="2079647" y="2973764"/>
            <a:ext cx="1145340" cy="1123832"/>
          </a:xfrm>
          <a:prstGeom prst="rect">
            <a:avLst/>
          </a:prstGeom>
          <a:solidFill>
            <a:srgbClr val="E2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ktangel 6">
            <a:extLst>
              <a:ext uri="{FF2B5EF4-FFF2-40B4-BE49-F238E27FC236}">
                <a16:creationId xmlns:a16="http://schemas.microsoft.com/office/drawing/2014/main" id="{E6C10618-DE5F-A3D7-4068-5E22A1CC26EC}"/>
              </a:ext>
            </a:extLst>
          </p:cNvPr>
          <p:cNvSpPr/>
          <p:nvPr/>
        </p:nvSpPr>
        <p:spPr>
          <a:xfrm>
            <a:off x="3417933" y="4277439"/>
            <a:ext cx="6594291" cy="1123832"/>
          </a:xfrm>
          <a:prstGeom prst="rect">
            <a:avLst/>
          </a:prstGeom>
          <a:solidFill>
            <a:srgbClr val="E2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600">
                <a:solidFill>
                  <a:schemeClr val="tx1"/>
                </a:solidFill>
              </a:rPr>
              <a:t>Tilbakemeldinger fra flere hold om å styre unna eksamensperiode og sommerferieavvikling medfører at nytt innføringstidspunkt blir </a:t>
            </a:r>
            <a:r>
              <a:rPr lang="nb-NO" sz="1600" b="1">
                <a:solidFill>
                  <a:schemeClr val="tx1"/>
                </a:solidFill>
              </a:rPr>
              <a:t>tidligst etter semesterstart høsten 2023</a:t>
            </a:r>
            <a:r>
              <a:rPr lang="nb-NO" sz="1600">
                <a:solidFill>
                  <a:schemeClr val="tx1"/>
                </a:solidFill>
              </a:rPr>
              <a:t>. Eksakt tidspunkt besluttes senere.</a:t>
            </a:r>
          </a:p>
        </p:txBody>
      </p:sp>
      <p:pic>
        <p:nvPicPr>
          <p:cNvPr id="21" name="Graphic 20" descr="Hurdle with solid fill">
            <a:extLst>
              <a:ext uri="{FF2B5EF4-FFF2-40B4-BE49-F238E27FC236}">
                <a16:creationId xmlns:a16="http://schemas.microsoft.com/office/drawing/2014/main" id="{CC17C315-FB7F-B943-5A11-D82B28675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0789" y="30784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7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53A162-CFFA-0193-164F-E7BAE6B4FF03}"/>
              </a:ext>
            </a:extLst>
          </p:cNvPr>
          <p:cNvSpPr/>
          <p:nvPr/>
        </p:nvSpPr>
        <p:spPr>
          <a:xfrm>
            <a:off x="560764" y="2436860"/>
            <a:ext cx="6008011" cy="1098176"/>
          </a:xfrm>
          <a:prstGeom prst="rect">
            <a:avLst/>
          </a:prstGeom>
          <a:solidFill>
            <a:srgbClr val="B6C8E9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UH Sak Utvikling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19D5C6-AFC5-F88D-DE0B-6AE519138E48}"/>
              </a:ext>
            </a:extLst>
          </p:cNvPr>
          <p:cNvCxnSpPr>
            <a:cxnSpLocks/>
          </p:cNvCxnSpPr>
          <p:nvPr/>
        </p:nvCxnSpPr>
        <p:spPr>
          <a:xfrm>
            <a:off x="317837" y="3945216"/>
            <a:ext cx="117211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7D83C1-2920-56C1-E04F-4041B185F113}"/>
              </a:ext>
            </a:extLst>
          </p:cNvPr>
          <p:cNvSpPr txBox="1"/>
          <p:nvPr/>
        </p:nvSpPr>
        <p:spPr>
          <a:xfrm>
            <a:off x="718190" y="419891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55"/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3ED76-C02A-C951-6C01-21E5C5E871FF}"/>
              </a:ext>
            </a:extLst>
          </p:cNvPr>
          <p:cNvSpPr txBox="1"/>
          <p:nvPr/>
        </p:nvSpPr>
        <p:spPr>
          <a:xfrm>
            <a:off x="6092146" y="419357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55"/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D8B9AA-C974-25B5-1064-E37FEBAD7CBD}"/>
              </a:ext>
            </a:extLst>
          </p:cNvPr>
          <p:cNvSpPr txBox="1"/>
          <p:nvPr/>
        </p:nvSpPr>
        <p:spPr>
          <a:xfrm>
            <a:off x="11466102" y="419813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55"/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2024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39FE6A-DF5B-3CA4-F097-AD5C7D8BAA4E}"/>
              </a:ext>
            </a:extLst>
          </p:cNvPr>
          <p:cNvCxnSpPr>
            <a:cxnSpLocks/>
          </p:cNvCxnSpPr>
          <p:nvPr/>
        </p:nvCxnSpPr>
        <p:spPr>
          <a:xfrm>
            <a:off x="1038147" y="3731858"/>
            <a:ext cx="0" cy="453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288449-1B42-47D3-887F-7437F2DB98AD}"/>
              </a:ext>
            </a:extLst>
          </p:cNvPr>
          <p:cNvCxnSpPr>
            <a:cxnSpLocks/>
          </p:cNvCxnSpPr>
          <p:nvPr/>
        </p:nvCxnSpPr>
        <p:spPr>
          <a:xfrm>
            <a:off x="6412103" y="3731858"/>
            <a:ext cx="0" cy="453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A19A20-734C-8DC1-BB83-84AC1F4F166E}"/>
              </a:ext>
            </a:extLst>
          </p:cNvPr>
          <p:cNvCxnSpPr>
            <a:cxnSpLocks/>
          </p:cNvCxnSpPr>
          <p:nvPr/>
        </p:nvCxnSpPr>
        <p:spPr>
          <a:xfrm>
            <a:off x="11786059" y="3731858"/>
            <a:ext cx="0" cy="453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7F3ACD-6326-FD33-CE1D-E58BD7BC7128}"/>
              </a:ext>
            </a:extLst>
          </p:cNvPr>
          <p:cNvSpPr txBox="1"/>
          <p:nvPr/>
        </p:nvSpPr>
        <p:spPr>
          <a:xfrm>
            <a:off x="29895" y="1894521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55"/>
            <a:r>
              <a:rPr lang="nb-NO" sz="1400">
                <a:solidFill>
                  <a:srgbClr val="000000"/>
                </a:solidFill>
                <a:latin typeface="Arial" panose="020B0604020202020204"/>
              </a:rPr>
              <a:t>1. oktober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371DC8-7DD4-C8F4-6403-77A410A91E3F}"/>
              </a:ext>
            </a:extLst>
          </p:cNvPr>
          <p:cNvCxnSpPr>
            <a:cxnSpLocks/>
          </p:cNvCxnSpPr>
          <p:nvPr/>
        </p:nvCxnSpPr>
        <p:spPr>
          <a:xfrm flipH="1">
            <a:off x="7807330" y="2271303"/>
            <a:ext cx="16447" cy="335900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DA7F9CA-8876-C9A3-14D5-0CE56399092B}"/>
              </a:ext>
            </a:extLst>
          </p:cNvPr>
          <p:cNvSpPr txBox="1"/>
          <p:nvPr/>
        </p:nvSpPr>
        <p:spPr>
          <a:xfrm>
            <a:off x="7383592" y="189669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55"/>
            <a:r>
              <a:rPr lang="nb-NO" sz="1400">
                <a:solidFill>
                  <a:srgbClr val="000000"/>
                </a:solidFill>
                <a:latin typeface="Arial" panose="020B0604020202020204"/>
              </a:rPr>
              <a:t>20. mars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4EE10-558A-C0EA-EE19-6B15128D7B52}"/>
              </a:ext>
            </a:extLst>
          </p:cNvPr>
          <p:cNvSpPr/>
          <p:nvPr/>
        </p:nvSpPr>
        <p:spPr>
          <a:xfrm>
            <a:off x="7857157" y="4532131"/>
            <a:ext cx="226633" cy="109817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/>
            <a:endParaRPr lang="nb-NO" sz="1867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313824-4995-22F1-843A-987D15EEF2A6}"/>
              </a:ext>
            </a:extLst>
          </p:cNvPr>
          <p:cNvCxnSpPr>
            <a:cxnSpLocks/>
          </p:cNvCxnSpPr>
          <p:nvPr/>
        </p:nvCxnSpPr>
        <p:spPr>
          <a:xfrm>
            <a:off x="3725125" y="3745302"/>
            <a:ext cx="0" cy="453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D448DE-09CE-4ADF-7755-DDE00DB6069F}"/>
              </a:ext>
            </a:extLst>
          </p:cNvPr>
          <p:cNvCxnSpPr>
            <a:cxnSpLocks/>
          </p:cNvCxnSpPr>
          <p:nvPr/>
        </p:nvCxnSpPr>
        <p:spPr>
          <a:xfrm>
            <a:off x="9099081" y="3718414"/>
            <a:ext cx="0" cy="453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23FE15-7A8B-DE0B-9712-826406901B7D}"/>
              </a:ext>
            </a:extLst>
          </p:cNvPr>
          <p:cNvSpPr/>
          <p:nvPr/>
        </p:nvSpPr>
        <p:spPr>
          <a:xfrm>
            <a:off x="6644183" y="2429403"/>
            <a:ext cx="1135855" cy="1098176"/>
          </a:xfrm>
          <a:prstGeom prst="rect">
            <a:avLst/>
          </a:prstGeom>
          <a:solidFill>
            <a:srgbClr val="B6C8E9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UH Sak </a:t>
            </a:r>
            <a:r>
              <a:rPr lang="nb-NO" sz="1200" err="1">
                <a:solidFill>
                  <a:srgbClr val="000000"/>
                </a:solidFill>
                <a:latin typeface="Arial" panose="020B0604020202020204"/>
              </a:rPr>
              <a:t>Akseptanse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-test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230527-0B08-B446-5A76-B208206E8634}"/>
              </a:ext>
            </a:extLst>
          </p:cNvPr>
          <p:cNvCxnSpPr>
            <a:cxnSpLocks/>
          </p:cNvCxnSpPr>
          <p:nvPr/>
        </p:nvCxnSpPr>
        <p:spPr>
          <a:xfrm>
            <a:off x="8110717" y="2271303"/>
            <a:ext cx="6451" cy="335900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9E9E7C7-3931-C414-7D15-1547550B4C97}"/>
              </a:ext>
            </a:extLst>
          </p:cNvPr>
          <p:cNvSpPr/>
          <p:nvPr/>
        </p:nvSpPr>
        <p:spPr>
          <a:xfrm>
            <a:off x="7823775" y="3656636"/>
            <a:ext cx="573741" cy="515384"/>
          </a:xfrm>
          <a:prstGeom prst="star5">
            <a:avLst/>
          </a:prstGeom>
          <a:solidFill>
            <a:srgbClr val="FAE3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/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72BE4E-35BC-E256-12BF-23F9FA18DD4F}"/>
              </a:ext>
            </a:extLst>
          </p:cNvPr>
          <p:cNvCxnSpPr>
            <a:cxnSpLocks/>
          </p:cNvCxnSpPr>
          <p:nvPr/>
        </p:nvCxnSpPr>
        <p:spPr>
          <a:xfrm flipH="1">
            <a:off x="486592" y="2271303"/>
            <a:ext cx="33181" cy="205709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F6A89A4-7A21-1759-763A-97E01832C254}"/>
              </a:ext>
            </a:extLst>
          </p:cNvPr>
          <p:cNvSpPr/>
          <p:nvPr/>
        </p:nvSpPr>
        <p:spPr>
          <a:xfrm>
            <a:off x="91201" y="4520957"/>
            <a:ext cx="7682747" cy="1098176"/>
          </a:xfrm>
          <a:prstGeom prst="rect">
            <a:avLst/>
          </a:prstGeom>
          <a:solidFill>
            <a:srgbClr val="C7B98A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NTNUs forberedelser uten tilgang på løsningen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05A90C-4C99-2070-5C15-C0DBF07F7FEF}"/>
              </a:ext>
            </a:extLst>
          </p:cNvPr>
          <p:cNvSpPr txBox="1"/>
          <p:nvPr/>
        </p:nvSpPr>
        <p:spPr>
          <a:xfrm>
            <a:off x="7700116" y="573271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55"/>
            <a:r>
              <a:rPr lang="nb-NO" sz="1400">
                <a:solidFill>
                  <a:srgbClr val="000000"/>
                </a:solidFill>
                <a:latin typeface="Arial" panose="020B0604020202020204"/>
              </a:rPr>
              <a:t>28. april</a:t>
            </a:r>
          </a:p>
        </p:txBody>
      </p:sp>
      <p:sp>
        <p:nvSpPr>
          <p:cNvPr id="37" name="Callout: Line 36">
            <a:extLst>
              <a:ext uri="{FF2B5EF4-FFF2-40B4-BE49-F238E27FC236}">
                <a16:creationId xmlns:a16="http://schemas.microsoft.com/office/drawing/2014/main" id="{EED306C9-E937-3E4D-366B-159D00FA9D19}"/>
              </a:ext>
            </a:extLst>
          </p:cNvPr>
          <p:cNvSpPr/>
          <p:nvPr/>
        </p:nvSpPr>
        <p:spPr>
          <a:xfrm>
            <a:off x="9596441" y="4520959"/>
            <a:ext cx="2055303" cy="1521247"/>
          </a:xfrm>
          <a:prstGeom prst="borderCallout1">
            <a:avLst>
              <a:gd name="adj1" fmla="val 18750"/>
              <a:gd name="adj2" fmla="val -8333"/>
              <a:gd name="adj3" fmla="val 5794"/>
              <a:gd name="adj4" fmla="val -80633"/>
            </a:avLst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89" indent="-228589" defTabSz="60957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NTNUs forberedelser med løsningen (utvikling, testing, maler, opplæring, kunnskapsartikler, brukerstøtte)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B38C8-8E42-8F49-3796-1A515C22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407822"/>
          </a:xfrm>
        </p:spPr>
        <p:txBody>
          <a:bodyPr/>
          <a:lstStyle/>
          <a:p>
            <a:r>
              <a:rPr lang="nb-NO" sz="4267"/>
              <a:t>Krevende rammebetingelsene for innføring i april 2023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B816C1A3-95AC-962B-BD1C-A255AF7F3486}"/>
              </a:ext>
            </a:extLst>
          </p:cNvPr>
          <p:cNvSpPr/>
          <p:nvPr/>
        </p:nvSpPr>
        <p:spPr>
          <a:xfrm>
            <a:off x="9333974" y="1944363"/>
            <a:ext cx="2544761" cy="1145100"/>
          </a:xfrm>
          <a:prstGeom prst="borderCallout1">
            <a:avLst>
              <a:gd name="adj1" fmla="val 18750"/>
              <a:gd name="adj2" fmla="val -8333"/>
              <a:gd name="adj3" fmla="val 60691"/>
              <a:gd name="adj4" fmla="val -80870"/>
            </a:avLst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89" indent="-228589" defTabSz="60957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Leveransetid</a:t>
            </a:r>
          </a:p>
          <a:p>
            <a:pPr marL="228589" indent="-228589" defTabSz="60957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Leveransekvalitet</a:t>
            </a:r>
          </a:p>
          <a:p>
            <a:pPr marL="228589" indent="-228589" defTabSz="60957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Tilgangsstyring</a:t>
            </a:r>
          </a:p>
          <a:p>
            <a:pPr marL="228589" indent="-228589" defTabSz="60957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Ressurssituasjon UH Sak</a:t>
            </a:r>
          </a:p>
          <a:p>
            <a:pPr marL="228589" indent="-228589" defTabSz="60957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Informasjon om løsning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ACCB2BEA-BDC4-95A8-B485-25EA9D3B4D19}"/>
              </a:ext>
            </a:extLst>
          </p:cNvPr>
          <p:cNvSpPr/>
          <p:nvPr/>
        </p:nvSpPr>
        <p:spPr>
          <a:xfrm>
            <a:off x="6568775" y="6071267"/>
            <a:ext cx="2530308" cy="618988"/>
          </a:xfrm>
          <a:prstGeom prst="borderCallout1">
            <a:avLst>
              <a:gd name="adj1" fmla="val 18750"/>
              <a:gd name="adj2" fmla="val -8333"/>
              <a:gd name="adj3" fmla="val -71817"/>
              <a:gd name="adj4" fmla="val -81045"/>
            </a:avLst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89" indent="-228589" defTabSz="60957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Linjeansvar</a:t>
            </a:r>
          </a:p>
          <a:p>
            <a:pPr marL="228589" indent="-228589" defTabSz="60957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Ressurser NTNU/NTNU Sak</a:t>
            </a:r>
          </a:p>
        </p:txBody>
      </p:sp>
    </p:spTree>
    <p:extLst>
      <p:ext uri="{BB962C8B-B14F-4D97-AF65-F5344CB8AC3E}">
        <p14:creationId xmlns:p14="http://schemas.microsoft.com/office/powerpoint/2010/main" val="12636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97D3-CD18-4305-E4AB-59373E11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6"/>
            <a:ext cx="11224996" cy="1202510"/>
          </a:xfrm>
        </p:spPr>
        <p:txBody>
          <a:bodyPr/>
          <a:lstStyle/>
          <a:p>
            <a:r>
              <a:rPr lang="nb-NO" sz="4400"/>
              <a:t>Behov for å holde farten oppe</a:t>
            </a:r>
            <a:br>
              <a:rPr lang="nb-NO" sz="4400"/>
            </a:br>
            <a:r>
              <a:rPr lang="nb-NO" sz="2800"/>
              <a:t> - Fortsatt mye arbeid på kort tid, spesielt for prosesseiere</a:t>
            </a:r>
            <a:endParaRPr lang="nb-NO" sz="4400"/>
          </a:p>
        </p:txBody>
      </p:sp>
      <p:pic>
        <p:nvPicPr>
          <p:cNvPr id="5" name="Content Placeholder 4" descr="Gauge with solid fill">
            <a:extLst>
              <a:ext uri="{FF2B5EF4-FFF2-40B4-BE49-F238E27FC236}">
                <a16:creationId xmlns:a16="http://schemas.microsoft.com/office/drawing/2014/main" id="{2EED25B8-2EBF-FDDE-A379-B4617CCEF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2443" y="397785"/>
            <a:ext cx="914400" cy="914400"/>
          </a:xfrm>
        </p:spPr>
      </p:pic>
      <p:pic>
        <p:nvPicPr>
          <p:cNvPr id="6" name="Picture 16" descr="Icon&#10;&#10;Description automatically generated">
            <a:extLst>
              <a:ext uri="{FF2B5EF4-FFF2-40B4-BE49-F238E27FC236}">
                <a16:creationId xmlns:a16="http://schemas.microsoft.com/office/drawing/2014/main" id="{5AA94D6A-8EC7-B55B-8435-BA45704F6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53" y="1787272"/>
            <a:ext cx="847332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D8A51-4586-A318-AF55-552444199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36" y="2680984"/>
            <a:ext cx="718367" cy="720000"/>
          </a:xfrm>
          <a:prstGeom prst="rect">
            <a:avLst/>
          </a:prstGeom>
        </p:spPr>
      </p:pic>
      <p:pic>
        <p:nvPicPr>
          <p:cNvPr id="8" name="Graphic 88">
            <a:extLst>
              <a:ext uri="{FF2B5EF4-FFF2-40B4-BE49-F238E27FC236}">
                <a16:creationId xmlns:a16="http://schemas.microsoft.com/office/drawing/2014/main" id="{B3E9D691-80DE-5525-8136-598D60415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1634" y="2586849"/>
            <a:ext cx="806400" cy="720000"/>
          </a:xfrm>
          <a:prstGeom prst="rect">
            <a:avLst/>
          </a:prstGeom>
        </p:spPr>
      </p:pic>
      <p:pic>
        <p:nvPicPr>
          <p:cNvPr id="9" name="Bilde 31">
            <a:extLst>
              <a:ext uri="{FF2B5EF4-FFF2-40B4-BE49-F238E27FC236}">
                <a16:creationId xmlns:a16="http://schemas.microsoft.com/office/drawing/2014/main" id="{08719835-4AF8-17C3-7D78-84898A535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820" y="3574696"/>
            <a:ext cx="527999" cy="720000"/>
          </a:xfrm>
          <a:prstGeom prst="rect">
            <a:avLst/>
          </a:prstGeom>
        </p:spPr>
      </p:pic>
      <p:pic>
        <p:nvPicPr>
          <p:cNvPr id="10" name="Graphic 18">
            <a:extLst>
              <a:ext uri="{FF2B5EF4-FFF2-40B4-BE49-F238E27FC236}">
                <a16:creationId xmlns:a16="http://schemas.microsoft.com/office/drawing/2014/main" id="{90B17CEC-D9FA-48A3-6A1F-D44C692B64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8275" y="1728443"/>
            <a:ext cx="553119" cy="720000"/>
          </a:xfrm>
          <a:prstGeom prst="rect">
            <a:avLst/>
          </a:prstGeom>
        </p:spPr>
      </p:pic>
      <p:pic>
        <p:nvPicPr>
          <p:cNvPr id="11" name="Graphic 5">
            <a:extLst>
              <a:ext uri="{FF2B5EF4-FFF2-40B4-BE49-F238E27FC236}">
                <a16:creationId xmlns:a16="http://schemas.microsoft.com/office/drawing/2014/main" id="{90DCF999-FA55-EA0A-E6C6-5C9AFAB5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7571" y="3515261"/>
            <a:ext cx="1119251" cy="720000"/>
          </a:xfrm>
          <a:prstGeom prst="rect">
            <a:avLst/>
          </a:prstGeom>
        </p:spPr>
      </p:pic>
      <p:sp>
        <p:nvSpPr>
          <p:cNvPr id="13" name="Rektangel 6">
            <a:extLst>
              <a:ext uri="{FF2B5EF4-FFF2-40B4-BE49-F238E27FC236}">
                <a16:creationId xmlns:a16="http://schemas.microsoft.com/office/drawing/2014/main" id="{D0EC10ED-4ECB-94F5-E96E-3276C33943D5}"/>
              </a:ext>
            </a:extLst>
          </p:cNvPr>
          <p:cNvSpPr/>
          <p:nvPr/>
        </p:nvSpPr>
        <p:spPr>
          <a:xfrm>
            <a:off x="1406838" y="1787272"/>
            <a:ext cx="4340613" cy="720000"/>
          </a:xfrm>
          <a:prstGeom prst="rect">
            <a:avLst/>
          </a:prstGeom>
          <a:solidFill>
            <a:srgbClr val="C7B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Rydding og dokumentfangst</a:t>
            </a:r>
          </a:p>
        </p:txBody>
      </p:sp>
      <p:sp>
        <p:nvSpPr>
          <p:cNvPr id="14" name="Rektangel 6">
            <a:extLst>
              <a:ext uri="{FF2B5EF4-FFF2-40B4-BE49-F238E27FC236}">
                <a16:creationId xmlns:a16="http://schemas.microsoft.com/office/drawing/2014/main" id="{6BF763C4-767B-DCCF-096E-07D1DCB54F50}"/>
              </a:ext>
            </a:extLst>
          </p:cNvPr>
          <p:cNvSpPr/>
          <p:nvPr/>
        </p:nvSpPr>
        <p:spPr>
          <a:xfrm>
            <a:off x="1406838" y="2680984"/>
            <a:ext cx="4340613" cy="720000"/>
          </a:xfrm>
          <a:prstGeom prst="rect">
            <a:avLst/>
          </a:prstGeom>
          <a:solidFill>
            <a:srgbClr val="C7B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Opplæring</a:t>
            </a:r>
          </a:p>
          <a:p>
            <a:pPr algn="ctr"/>
            <a:r>
              <a:rPr lang="nb-NO" sz="1600">
                <a:solidFill>
                  <a:schemeClr val="tx1"/>
                </a:solidFill>
              </a:rPr>
              <a:t>- Spenn i kompetansen på saksbehandling</a:t>
            </a:r>
          </a:p>
        </p:txBody>
      </p:sp>
      <p:sp>
        <p:nvSpPr>
          <p:cNvPr id="15" name="Rektangel 6">
            <a:extLst>
              <a:ext uri="{FF2B5EF4-FFF2-40B4-BE49-F238E27FC236}">
                <a16:creationId xmlns:a16="http://schemas.microsoft.com/office/drawing/2014/main" id="{E88CB214-ABF7-C756-A298-4C042F92F351}"/>
              </a:ext>
            </a:extLst>
          </p:cNvPr>
          <p:cNvSpPr/>
          <p:nvPr/>
        </p:nvSpPr>
        <p:spPr>
          <a:xfrm>
            <a:off x="7480154" y="2616543"/>
            <a:ext cx="4340613" cy="720000"/>
          </a:xfrm>
          <a:prstGeom prst="rect">
            <a:avLst/>
          </a:prstGeom>
          <a:solidFill>
            <a:srgbClr val="B6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Etablering av brukerstøtte</a:t>
            </a:r>
          </a:p>
        </p:txBody>
      </p:sp>
      <p:sp>
        <p:nvSpPr>
          <p:cNvPr id="16" name="Rektangel 6">
            <a:extLst>
              <a:ext uri="{FF2B5EF4-FFF2-40B4-BE49-F238E27FC236}">
                <a16:creationId xmlns:a16="http://schemas.microsoft.com/office/drawing/2014/main" id="{AE4E062B-19AD-68B9-DD05-9945D786E5EC}"/>
              </a:ext>
            </a:extLst>
          </p:cNvPr>
          <p:cNvSpPr/>
          <p:nvPr/>
        </p:nvSpPr>
        <p:spPr>
          <a:xfrm>
            <a:off x="1406838" y="3574696"/>
            <a:ext cx="4340613" cy="720000"/>
          </a:xfrm>
          <a:prstGeom prst="rect">
            <a:avLst/>
          </a:prstGeom>
          <a:solidFill>
            <a:srgbClr val="C7B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Tilganger og tilgangsbestilling</a:t>
            </a:r>
          </a:p>
        </p:txBody>
      </p:sp>
      <p:sp>
        <p:nvSpPr>
          <p:cNvPr id="17" name="Rektangel 6">
            <a:extLst>
              <a:ext uri="{FF2B5EF4-FFF2-40B4-BE49-F238E27FC236}">
                <a16:creationId xmlns:a16="http://schemas.microsoft.com/office/drawing/2014/main" id="{3EC057B1-6A76-C8E0-B135-90A5F1C829F1}"/>
              </a:ext>
            </a:extLst>
          </p:cNvPr>
          <p:cNvSpPr/>
          <p:nvPr/>
        </p:nvSpPr>
        <p:spPr>
          <a:xfrm>
            <a:off x="7480154" y="3530267"/>
            <a:ext cx="4340613" cy="720000"/>
          </a:xfrm>
          <a:prstGeom prst="rect">
            <a:avLst/>
          </a:prstGeom>
          <a:solidFill>
            <a:srgbClr val="B6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Utvikling av utvalgte skjema, tjenester og prosesser</a:t>
            </a:r>
          </a:p>
        </p:txBody>
      </p:sp>
      <p:sp>
        <p:nvSpPr>
          <p:cNvPr id="18" name="Rektangel 6">
            <a:extLst>
              <a:ext uri="{FF2B5EF4-FFF2-40B4-BE49-F238E27FC236}">
                <a16:creationId xmlns:a16="http://schemas.microsoft.com/office/drawing/2014/main" id="{A3F11767-2C11-79CF-9C1D-B88F6D665F85}"/>
              </a:ext>
            </a:extLst>
          </p:cNvPr>
          <p:cNvSpPr/>
          <p:nvPr/>
        </p:nvSpPr>
        <p:spPr>
          <a:xfrm>
            <a:off x="7468516" y="1728443"/>
            <a:ext cx="4340613" cy="720000"/>
          </a:xfrm>
          <a:prstGeom prst="rect">
            <a:avLst/>
          </a:prstGeom>
          <a:solidFill>
            <a:srgbClr val="B6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Innholdsproduksjon i form av maler, kunnskapsartiler, tekster og så videre</a:t>
            </a:r>
          </a:p>
        </p:txBody>
      </p:sp>
      <p:pic>
        <p:nvPicPr>
          <p:cNvPr id="19" name="Graphic 8">
            <a:extLst>
              <a:ext uri="{FF2B5EF4-FFF2-40B4-BE49-F238E27FC236}">
                <a16:creationId xmlns:a16="http://schemas.microsoft.com/office/drawing/2014/main" id="{BEAEF9EF-2E7D-E397-B7A7-0231B83A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69713" y="5325637"/>
            <a:ext cx="715195" cy="720000"/>
          </a:xfrm>
          <a:prstGeom prst="rect">
            <a:avLst/>
          </a:prstGeom>
        </p:spPr>
      </p:pic>
      <p:sp>
        <p:nvSpPr>
          <p:cNvPr id="20" name="Rektangel 6">
            <a:extLst>
              <a:ext uri="{FF2B5EF4-FFF2-40B4-BE49-F238E27FC236}">
                <a16:creationId xmlns:a16="http://schemas.microsoft.com/office/drawing/2014/main" id="{B6E7C119-A101-FA0F-48FA-D1523ABC7F92}"/>
              </a:ext>
            </a:extLst>
          </p:cNvPr>
          <p:cNvSpPr/>
          <p:nvPr/>
        </p:nvSpPr>
        <p:spPr>
          <a:xfrm>
            <a:off x="7480268" y="5325637"/>
            <a:ext cx="4340613" cy="720000"/>
          </a:xfrm>
          <a:prstGeom prst="rect">
            <a:avLst/>
          </a:prstGeom>
          <a:solidFill>
            <a:srgbClr val="E2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Etablering og forvaltning av løsning</a:t>
            </a:r>
          </a:p>
        </p:txBody>
      </p:sp>
      <p:sp>
        <p:nvSpPr>
          <p:cNvPr id="21" name="Rektangel 6">
            <a:extLst>
              <a:ext uri="{FF2B5EF4-FFF2-40B4-BE49-F238E27FC236}">
                <a16:creationId xmlns:a16="http://schemas.microsoft.com/office/drawing/2014/main" id="{C063FF3C-289B-A226-06AC-CD4E670AC8FB}"/>
              </a:ext>
            </a:extLst>
          </p:cNvPr>
          <p:cNvSpPr/>
          <p:nvPr/>
        </p:nvSpPr>
        <p:spPr>
          <a:xfrm>
            <a:off x="7480154" y="4425311"/>
            <a:ext cx="4340613" cy="720000"/>
          </a:xfrm>
          <a:prstGeom prst="rect">
            <a:avLst/>
          </a:prstGeom>
          <a:solidFill>
            <a:srgbClr val="B6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Test av løsning</a:t>
            </a:r>
          </a:p>
        </p:txBody>
      </p: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CBC5F28-8650-76BB-33D6-6B6E33FA2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9713" y="4412150"/>
            <a:ext cx="714967" cy="746323"/>
          </a:xfrm>
          <a:prstGeom prst="rect">
            <a:avLst/>
          </a:prstGeom>
        </p:spPr>
      </p:pic>
      <p:pic>
        <p:nvPicPr>
          <p:cNvPr id="23" name="Picture 10" descr="Icon&#10;&#10;Description automatically generated">
            <a:extLst>
              <a:ext uri="{FF2B5EF4-FFF2-40B4-BE49-F238E27FC236}">
                <a16:creationId xmlns:a16="http://schemas.microsoft.com/office/drawing/2014/main" id="{FDFFCBF4-4F77-DB8F-F91E-14D2A883B8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017" y="5415026"/>
            <a:ext cx="759600" cy="719355"/>
          </a:xfrm>
          <a:prstGeom prst="rect">
            <a:avLst/>
          </a:prstGeom>
        </p:spPr>
      </p:pic>
      <p:sp>
        <p:nvSpPr>
          <p:cNvPr id="24" name="Rektangel 6">
            <a:extLst>
              <a:ext uri="{FF2B5EF4-FFF2-40B4-BE49-F238E27FC236}">
                <a16:creationId xmlns:a16="http://schemas.microsoft.com/office/drawing/2014/main" id="{97C94D36-8BE0-8BF1-793D-BFF3ABE509F0}"/>
              </a:ext>
            </a:extLst>
          </p:cNvPr>
          <p:cNvSpPr/>
          <p:nvPr/>
        </p:nvSpPr>
        <p:spPr>
          <a:xfrm>
            <a:off x="1406838" y="5394638"/>
            <a:ext cx="4340611" cy="720000"/>
          </a:xfrm>
          <a:prstGeom prst="rect">
            <a:avLst/>
          </a:prstGeom>
          <a:solidFill>
            <a:srgbClr val="C7B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Informasjons- og endringsarbeid i egen enhet</a:t>
            </a:r>
          </a:p>
          <a:p>
            <a:pPr algn="ctr"/>
            <a:r>
              <a:rPr lang="nb-NO" sz="1600">
                <a:solidFill>
                  <a:schemeClr val="tx1"/>
                </a:solidFill>
              </a:rPr>
              <a:t>- Spenn i hvor langt arbeidet har kommet</a:t>
            </a:r>
          </a:p>
        </p:txBody>
      </p:sp>
      <p:sp>
        <p:nvSpPr>
          <p:cNvPr id="28" name="Rektangel 6">
            <a:extLst>
              <a:ext uri="{FF2B5EF4-FFF2-40B4-BE49-F238E27FC236}">
                <a16:creationId xmlns:a16="http://schemas.microsoft.com/office/drawing/2014/main" id="{18F82846-06A9-CCBF-E7CC-FA494D1C976B}"/>
              </a:ext>
            </a:extLst>
          </p:cNvPr>
          <p:cNvSpPr/>
          <p:nvPr/>
        </p:nvSpPr>
        <p:spPr>
          <a:xfrm>
            <a:off x="1406840" y="4468408"/>
            <a:ext cx="4340611" cy="720000"/>
          </a:xfrm>
          <a:prstGeom prst="rect">
            <a:avLst/>
          </a:prstGeom>
          <a:solidFill>
            <a:srgbClr val="C7B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Dialog, informasjon og involvering</a:t>
            </a:r>
          </a:p>
          <a:p>
            <a:pPr algn="ctr"/>
            <a:r>
              <a:rPr lang="nb-NO" sz="1600">
                <a:solidFill>
                  <a:schemeClr val="tx1"/>
                </a:solidFill>
              </a:rPr>
              <a:t>- Spenn i kjennskapen til NTNU Sak</a:t>
            </a:r>
          </a:p>
        </p:txBody>
      </p:sp>
      <p:pic>
        <p:nvPicPr>
          <p:cNvPr id="29" name="Picture 18" descr="Icon&#10;&#10;Description automatically generated">
            <a:extLst>
              <a:ext uri="{FF2B5EF4-FFF2-40B4-BE49-F238E27FC236}">
                <a16:creationId xmlns:a16="http://schemas.microsoft.com/office/drawing/2014/main" id="{6C366D78-670B-D46E-3F9E-0974AC046A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4026" y="4484667"/>
            <a:ext cx="1045586" cy="720000"/>
          </a:xfrm>
          <a:prstGeom prst="rect">
            <a:avLst/>
          </a:prstGeom>
        </p:spPr>
      </p:pic>
      <p:sp>
        <p:nvSpPr>
          <p:cNvPr id="30" name="Rektangel 6">
            <a:extLst>
              <a:ext uri="{FF2B5EF4-FFF2-40B4-BE49-F238E27FC236}">
                <a16:creationId xmlns:a16="http://schemas.microsoft.com/office/drawing/2014/main" id="{B357F372-D9F4-DA66-26C3-5A8529B27915}"/>
              </a:ext>
            </a:extLst>
          </p:cNvPr>
          <p:cNvSpPr/>
          <p:nvPr/>
        </p:nvSpPr>
        <p:spPr>
          <a:xfrm>
            <a:off x="-102744" y="6599757"/>
            <a:ext cx="3465377" cy="262184"/>
          </a:xfrm>
          <a:prstGeom prst="rect">
            <a:avLst/>
          </a:prstGeom>
          <a:solidFill>
            <a:srgbClr val="C7B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Med avdelinger, fakultet og institutt</a:t>
            </a:r>
          </a:p>
        </p:txBody>
      </p:sp>
      <p:sp>
        <p:nvSpPr>
          <p:cNvPr id="31" name="Rektangel 6">
            <a:extLst>
              <a:ext uri="{FF2B5EF4-FFF2-40B4-BE49-F238E27FC236}">
                <a16:creationId xmlns:a16="http://schemas.microsoft.com/office/drawing/2014/main" id="{E1BAB3FA-A84F-7587-0E14-7A1F98A3D2BA}"/>
              </a:ext>
            </a:extLst>
          </p:cNvPr>
          <p:cNvSpPr/>
          <p:nvPr/>
        </p:nvSpPr>
        <p:spPr>
          <a:xfrm>
            <a:off x="4572000" y="6584355"/>
            <a:ext cx="3465377" cy="262184"/>
          </a:xfrm>
          <a:prstGeom prst="rect">
            <a:avLst/>
          </a:prstGeom>
          <a:solidFill>
            <a:srgbClr val="B6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Med prosesseiere og fagspesialister</a:t>
            </a:r>
          </a:p>
        </p:txBody>
      </p:sp>
      <p:sp>
        <p:nvSpPr>
          <p:cNvPr id="32" name="Rektangel 6">
            <a:extLst>
              <a:ext uri="{FF2B5EF4-FFF2-40B4-BE49-F238E27FC236}">
                <a16:creationId xmlns:a16="http://schemas.microsoft.com/office/drawing/2014/main" id="{1FAB98B7-D142-4366-DE99-9E282FFADC39}"/>
              </a:ext>
            </a:extLst>
          </p:cNvPr>
          <p:cNvSpPr/>
          <p:nvPr/>
        </p:nvSpPr>
        <p:spPr>
          <a:xfrm>
            <a:off x="8726622" y="6618072"/>
            <a:ext cx="3465377" cy="262184"/>
          </a:xfrm>
          <a:prstGeom prst="rect">
            <a:avLst/>
          </a:prstGeom>
          <a:solidFill>
            <a:srgbClr val="E2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I NTNU Sak</a:t>
            </a:r>
          </a:p>
        </p:txBody>
      </p:sp>
    </p:spTree>
    <p:extLst>
      <p:ext uri="{BB962C8B-B14F-4D97-AF65-F5344CB8AC3E}">
        <p14:creationId xmlns:p14="http://schemas.microsoft.com/office/powerpoint/2010/main" val="260692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41516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65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36154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38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5F22-C751-7DD4-3D80-93389B20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Status for BOTT ØL innføring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BC2C539-6B03-C7B4-5D55-C88182F53CF5}"/>
              </a:ext>
            </a:extLst>
          </p:cNvPr>
          <p:cNvSpPr/>
          <p:nvPr/>
        </p:nvSpPr>
        <p:spPr>
          <a:xfrm>
            <a:off x="591787" y="1329046"/>
            <a:ext cx="5268685" cy="23097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n-NO" b="1">
                <a:cs typeface="Arial"/>
              </a:rPr>
              <a:t>Teknisk innføring og </a:t>
            </a:r>
            <a:br>
              <a:rPr lang="nn-NO" b="1">
                <a:cs typeface="Arial"/>
              </a:rPr>
            </a:br>
            <a:r>
              <a:rPr lang="nn-NO" b="1">
                <a:cs typeface="Arial"/>
              </a:rPr>
              <a:t>sikker drift</a:t>
            </a:r>
            <a:endParaRPr lang="nn-NO" b="1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42C7FDC-4D45-F793-B823-DF17DD5CC3CA}"/>
              </a:ext>
            </a:extLst>
          </p:cNvPr>
          <p:cNvSpPr/>
          <p:nvPr/>
        </p:nvSpPr>
        <p:spPr>
          <a:xfrm>
            <a:off x="591787" y="3773383"/>
            <a:ext cx="5268685" cy="23097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n-NO" b="1">
                <a:cs typeface="Arial"/>
              </a:rPr>
              <a:t>Opplæring og prosess</a:t>
            </a:r>
            <a:endParaRPr lang="nn-NO" b="1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CC7A0A0-0C0B-D7B6-2F26-F389052E7169}"/>
              </a:ext>
            </a:extLst>
          </p:cNvPr>
          <p:cNvSpPr/>
          <p:nvPr/>
        </p:nvSpPr>
        <p:spPr>
          <a:xfrm>
            <a:off x="5975267" y="1329046"/>
            <a:ext cx="5268685" cy="23097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n-NO" b="1">
                <a:cs typeface="Arial"/>
              </a:rPr>
              <a:t>Konvertering og rydding</a:t>
            </a:r>
            <a:endParaRPr lang="nn-NO" b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127174B-6BE4-1964-B542-BC2978AFBCF8}"/>
              </a:ext>
            </a:extLst>
          </p:cNvPr>
          <p:cNvSpPr/>
          <p:nvPr/>
        </p:nvSpPr>
        <p:spPr>
          <a:xfrm>
            <a:off x="5975267" y="3773383"/>
            <a:ext cx="5268685" cy="23097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n-NO" b="1">
                <a:cs typeface="Arial"/>
              </a:rPr>
              <a:t>Kommunikasjon og </a:t>
            </a:r>
            <a:r>
              <a:rPr lang="nn-NO" b="1" err="1">
                <a:cs typeface="Arial"/>
              </a:rPr>
              <a:t>forståelse</a:t>
            </a:r>
            <a:endParaRPr lang="nn-NO" b="1" err="1"/>
          </a:p>
        </p:txBody>
      </p:sp>
      <p:pic>
        <p:nvPicPr>
          <p:cNvPr id="8" name="Grafikk 8" descr="Server with solid fill">
            <a:extLst>
              <a:ext uri="{FF2B5EF4-FFF2-40B4-BE49-F238E27FC236}">
                <a16:creationId xmlns:a16="http://schemas.microsoft.com/office/drawing/2014/main" id="{26FAB0A3-E143-272A-AD74-E15E2596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1242" y="1299358"/>
            <a:ext cx="2289958" cy="2309750"/>
          </a:xfrm>
          <a:prstGeom prst="rect">
            <a:avLst/>
          </a:prstGeom>
        </p:spPr>
      </p:pic>
      <p:pic>
        <p:nvPicPr>
          <p:cNvPr id="9" name="Grafikk 8" descr="Folder Search with solid fill">
            <a:extLst>
              <a:ext uri="{FF2B5EF4-FFF2-40B4-BE49-F238E27FC236}">
                <a16:creationId xmlns:a16="http://schemas.microsoft.com/office/drawing/2014/main" id="{FAE081DB-6511-F1A6-2DB5-C96991C76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3268" y="1338942"/>
            <a:ext cx="2289958" cy="2289958"/>
          </a:xfrm>
          <a:prstGeom prst="rect">
            <a:avLst/>
          </a:prstGeom>
        </p:spPr>
      </p:pic>
      <p:pic>
        <p:nvPicPr>
          <p:cNvPr id="10" name="Grafikk 9" descr="User network with solid fill">
            <a:extLst>
              <a:ext uri="{FF2B5EF4-FFF2-40B4-BE49-F238E27FC236}">
                <a16:creationId xmlns:a16="http://schemas.microsoft.com/office/drawing/2014/main" id="{3133BABF-0E44-A90C-B489-5016D4E4D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2852" y="3872345"/>
            <a:ext cx="2289958" cy="2289958"/>
          </a:xfrm>
          <a:prstGeom prst="rect">
            <a:avLst/>
          </a:prstGeom>
        </p:spPr>
      </p:pic>
      <p:pic>
        <p:nvPicPr>
          <p:cNvPr id="11" name="Grafikk 10" descr="Idea with solid fill">
            <a:extLst>
              <a:ext uri="{FF2B5EF4-FFF2-40B4-BE49-F238E27FC236}">
                <a16:creationId xmlns:a16="http://schemas.microsoft.com/office/drawing/2014/main" id="{791B35AD-E515-0998-E9CA-8FD63EE83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1242" y="3862449"/>
            <a:ext cx="2289958" cy="22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8C05F031-CF03-4B42-8BCC-CBB9F96581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8C05F031-CF03-4B42-8BCC-CBB9F9658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0D7447-F682-2F4F-3DD7-89CE8800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6"/>
            <a:ext cx="11224996" cy="586957"/>
          </a:xfrm>
        </p:spPr>
        <p:txBody>
          <a:bodyPr vert="horz"/>
          <a:lstStyle/>
          <a:p>
            <a:r>
              <a:rPr lang="nb-NO" sz="3200"/>
              <a:t>Viktige datoer for deg som leder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F7DCAE-40DE-4753-8F23-A0E18A448AC9}"/>
              </a:ext>
            </a:extLst>
          </p:cNvPr>
          <p:cNvGrpSpPr>
            <a:grpSpLocks/>
          </p:cNvGrpSpPr>
          <p:nvPr/>
        </p:nvGrpSpPr>
        <p:grpSpPr>
          <a:xfrm>
            <a:off x="527170" y="1506539"/>
            <a:ext cx="11137663" cy="4711432"/>
            <a:chOff x="1889760" y="1862138"/>
            <a:chExt cx="8416290" cy="4711431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727BBDD-3003-4A4B-BEC4-02841077F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60" y="4270934"/>
              <a:ext cx="1389888" cy="522288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28. November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62D72A-5691-4DF2-84F7-55803DC77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408" y="3668735"/>
              <a:ext cx="1389888" cy="522288"/>
            </a:xfrm>
            <a:prstGeom prst="rect">
              <a:avLst/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5. Desember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F0B173E-E4AE-415E-9016-A11E39420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056" y="3066536"/>
              <a:ext cx="1389888" cy="522288"/>
            </a:xfrm>
            <a:prstGeom prst="rect">
              <a:avLst/>
            </a:prstGeom>
            <a:solidFill>
              <a:schemeClr val="accent5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15. Desember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D67B2FC-E87F-43AD-8216-59AC87EB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704" y="2464337"/>
              <a:ext cx="1389888" cy="522288"/>
            </a:xfrm>
            <a:prstGeom prst="rect">
              <a:avLst/>
            </a:prstGeom>
            <a:solidFill>
              <a:schemeClr val="accent4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22. Desember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A6476BAF-0030-4E0F-9FE3-C54EB406F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6162" y="1862138"/>
              <a:ext cx="1389888" cy="522288"/>
            </a:xfrm>
            <a:prstGeom prst="rect">
              <a:avLst/>
            </a:prstGeom>
            <a:solidFill>
              <a:schemeClr val="accent3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27. Desember</a:t>
              </a:r>
            </a:p>
          </p:txBody>
        </p: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02592D3E-E1A7-4EFF-A609-C4B97DCA232C}"/>
                </a:ext>
              </a:extLst>
            </p:cNvPr>
            <p:cNvCxnSpPr>
              <a:cxnSpLocks noChangeShapeType="1"/>
              <a:stCxn id="5" idx="0"/>
              <a:endCxn id="6" idx="1"/>
            </p:cNvCxnSpPr>
            <p:nvPr/>
          </p:nvCxnSpPr>
          <p:spPr bwMode="auto">
            <a:xfrm rot="5400000" flipH="1" flipV="1">
              <a:off x="2944530" y="3570055"/>
              <a:ext cx="341055" cy="106070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D9D91BF4-73CA-40DA-9F98-8B1F94E22884}"/>
                </a:ext>
              </a:extLst>
            </p:cNvPr>
            <p:cNvCxnSpPr>
              <a:cxnSpLocks noChangeShapeType="1"/>
              <a:stCxn id="6" idx="0"/>
              <a:endCxn id="7" idx="1"/>
            </p:cNvCxnSpPr>
            <p:nvPr/>
          </p:nvCxnSpPr>
          <p:spPr bwMode="auto">
            <a:xfrm rot="5400000" flipH="1" flipV="1">
              <a:off x="4700178" y="2967856"/>
              <a:ext cx="341055" cy="106070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2AD22E05-E5FF-4D5B-A405-8CE80D3F96DF}"/>
                </a:ext>
              </a:extLst>
            </p:cNvPr>
            <p:cNvCxnSpPr>
              <a:cxnSpLocks noChangeShapeType="1"/>
              <a:stCxn id="7" idx="0"/>
              <a:endCxn id="8" idx="1"/>
            </p:cNvCxnSpPr>
            <p:nvPr/>
          </p:nvCxnSpPr>
          <p:spPr bwMode="auto">
            <a:xfrm rot="5400000" flipH="1" flipV="1">
              <a:off x="6455826" y="2365657"/>
              <a:ext cx="341055" cy="106070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" name="AutoShape 11">
              <a:extLst>
                <a:ext uri="{FF2B5EF4-FFF2-40B4-BE49-F238E27FC236}">
                  <a16:creationId xmlns:a16="http://schemas.microsoft.com/office/drawing/2014/main" id="{F4950695-FE04-4BD2-835C-AD63AB87592F}"/>
                </a:ext>
              </a:extLst>
            </p:cNvPr>
            <p:cNvCxnSpPr>
              <a:cxnSpLocks noChangeShapeType="1"/>
              <a:stCxn id="8" idx="0"/>
              <a:endCxn id="9" idx="1"/>
            </p:cNvCxnSpPr>
            <p:nvPr/>
          </p:nvCxnSpPr>
          <p:spPr bwMode="auto">
            <a:xfrm rot="5400000" flipH="1" flipV="1">
              <a:off x="8213379" y="1761553"/>
              <a:ext cx="341055" cy="106451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8CB723-0B3A-44C0-9283-60A137B4109D}"/>
                </a:ext>
              </a:extLst>
            </p:cNvPr>
            <p:cNvSpPr txBox="1"/>
            <p:nvPr/>
          </p:nvSpPr>
          <p:spPr>
            <a:xfrm>
              <a:off x="1889760" y="4819243"/>
              <a:ext cx="1389888" cy="1754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 beskjed om ansatte som slutter i løpet av 2022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Til Tjenestesenteret for lønn og HR, via NTNU Hjelp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Dette er viktig på grunn av sluttoppgjøret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C0D3D2-12AD-4CE9-8320-0C9A6F46DF2C}"/>
                </a:ext>
              </a:extLst>
            </p:cNvPr>
            <p:cNvSpPr txBox="1"/>
            <p:nvPr/>
          </p:nvSpPr>
          <p:spPr>
            <a:xfrm>
              <a:off x="5401056" y="3617087"/>
              <a:ext cx="1389888" cy="1631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 ulike frister: 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Godkjenne reiseregninger o.l. 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som skal utbetales i 2022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Rydde i ferie- og fleksitid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Godkjenningsfrist for bestillinger i </a:t>
              </a:r>
              <a:r>
                <a:rPr kumimoji="0" lang="nb-NO" sz="13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Basware</a:t>
              </a:r>
              <a:endParaRPr kumimoji="0" lang="nb-NO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CCA5CE-A133-4E2E-99CA-CBDA8D5EC2DB}"/>
                </a:ext>
              </a:extLst>
            </p:cNvPr>
            <p:cNvSpPr txBox="1"/>
            <p:nvPr/>
          </p:nvSpPr>
          <p:spPr>
            <a:xfrm>
              <a:off x="3645408" y="4218166"/>
              <a:ext cx="1389888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Godkjenne timelister, overtid o.l. 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som har betydning for </a:t>
              </a:r>
              <a:r>
                <a:rPr kumimoji="0" lang="nb-NO" sz="13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hovedlønnen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 desember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37C0CA-10FF-43E8-B44A-996701F28DD7}"/>
                </a:ext>
              </a:extLst>
            </p:cNvPr>
            <p:cNvSpPr txBox="1"/>
            <p:nvPr/>
          </p:nvSpPr>
          <p:spPr>
            <a:xfrm>
              <a:off x="7156704" y="3016009"/>
              <a:ext cx="13898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Siste frist for </a:t>
              </a: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godkjenning av utenlandske fakturaer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144A9A-E3EB-4669-B0BC-D79B3735A6CC}"/>
                </a:ext>
              </a:extLst>
            </p:cNvPr>
            <p:cNvSpPr txBox="1"/>
            <p:nvPr/>
          </p:nvSpPr>
          <p:spPr>
            <a:xfrm>
              <a:off x="8912352" y="2414931"/>
              <a:ext cx="13898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Siste frist for </a:t>
              </a: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godkjenning av fakturaer i </a:t>
              </a:r>
              <a:r>
                <a:rPr kumimoji="0" lang="nb-NO" sz="13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Basware</a:t>
              </a: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IP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EA24ADB-56F2-4894-B131-92EEB80553DE}"/>
              </a:ext>
            </a:extLst>
          </p:cNvPr>
          <p:cNvSpPr txBox="1"/>
          <p:nvPr/>
        </p:nvSpPr>
        <p:spPr>
          <a:xfrm>
            <a:off x="468904" y="856522"/>
            <a:ext cx="6303753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Så snart du kan: 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Hold Tjenestesenteret for lønn og HR oppdatert om endringer som kommer i ansettelsesforhold fremover (via NTNU Hjelp)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Godkjenn fravær, søknad om sykepenger og lignende kontinuerlig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731ED5D-8941-CEAF-23FB-44E8E6887EDF}"/>
              </a:ext>
            </a:extLst>
          </p:cNvPr>
          <p:cNvSpPr/>
          <p:nvPr/>
        </p:nvSpPr>
        <p:spPr>
          <a:xfrm>
            <a:off x="265216" y="3080656"/>
            <a:ext cx="2379023" cy="3200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/>
          </a:p>
        </p:txBody>
      </p:sp>
      <p:sp>
        <p:nvSpPr>
          <p:cNvPr id="19" name="Rektangel 2">
            <a:extLst>
              <a:ext uri="{FF2B5EF4-FFF2-40B4-BE49-F238E27FC236}">
                <a16:creationId xmlns:a16="http://schemas.microsoft.com/office/drawing/2014/main" id="{C000B397-271D-DF78-848C-46ABDAE18D0B}"/>
              </a:ext>
            </a:extLst>
          </p:cNvPr>
          <p:cNvSpPr/>
          <p:nvPr/>
        </p:nvSpPr>
        <p:spPr>
          <a:xfrm>
            <a:off x="2657818" y="2488777"/>
            <a:ext cx="2379023" cy="3200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9113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3F3D6-E0A0-4DBF-9DF4-5ECE52D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484447" y="1921802"/>
            <a:ext cx="3580704" cy="2405998"/>
            <a:chOff x="317191" y="1620719"/>
            <a:chExt cx="3580704" cy="2405998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8239603" y="1921801"/>
            <a:ext cx="3580704" cy="2128999"/>
            <a:chOff x="8406858" y="1620719"/>
            <a:chExt cx="3580704" cy="2128999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6"/>
              <a:ext cx="3580704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4362025" y="1921801"/>
            <a:ext cx="3580704" cy="2405996"/>
            <a:chOff x="4362024" y="1620719"/>
            <a:chExt cx="3580704" cy="2405997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2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C85280B8-1D99-4CE8-9482-36115D220B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5900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C85280B8-1D99-4CE8-9482-36115D220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7F8119-1F37-441B-9F17-147081119828}"/>
              </a:ext>
            </a:extLst>
          </p:cNvPr>
          <p:cNvSpPr/>
          <p:nvPr/>
        </p:nvSpPr>
        <p:spPr>
          <a:xfrm>
            <a:off x="86096" y="1646464"/>
            <a:ext cx="2844000" cy="3857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684BA6-7EC7-4028-9E49-30452524A404}"/>
              </a:ext>
            </a:extLst>
          </p:cNvPr>
          <p:cNvSpPr/>
          <p:nvPr/>
        </p:nvSpPr>
        <p:spPr>
          <a:xfrm>
            <a:off x="9278764" y="1646462"/>
            <a:ext cx="2844000" cy="3857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0486D1-0383-4166-8AF1-0C05BBCE26E5}"/>
              </a:ext>
            </a:extLst>
          </p:cNvPr>
          <p:cNvSpPr/>
          <p:nvPr/>
        </p:nvSpPr>
        <p:spPr>
          <a:xfrm>
            <a:off x="3181038" y="1646463"/>
            <a:ext cx="2844000" cy="3857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09F16A-9EE5-4757-B5AF-AB45F7F312B9}"/>
              </a:ext>
            </a:extLst>
          </p:cNvPr>
          <p:cNvSpPr/>
          <p:nvPr/>
        </p:nvSpPr>
        <p:spPr>
          <a:xfrm>
            <a:off x="6229901" y="1646462"/>
            <a:ext cx="2844000" cy="3857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F1B3D-38F9-8706-B9CB-F3E184D0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bør</a:t>
            </a:r>
            <a:r>
              <a:rPr lang="en-US"/>
              <a:t> du </a:t>
            </a:r>
            <a:r>
              <a:rPr lang="en-US" err="1"/>
              <a:t>forvente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januar</a:t>
            </a:r>
            <a:r>
              <a:rPr lang="en-US"/>
              <a:t>?</a:t>
            </a:r>
            <a:endParaRPr lang="nb-NO"/>
          </a:p>
        </p:txBody>
      </p:sp>
      <p:pic>
        <p:nvPicPr>
          <p:cNvPr id="4" name="Grafikk 4" descr="Lost with solid fill">
            <a:extLst>
              <a:ext uri="{FF2B5EF4-FFF2-40B4-BE49-F238E27FC236}">
                <a16:creationId xmlns:a16="http://schemas.microsoft.com/office/drawing/2014/main" id="{A4B1EB04-9796-BE36-88AE-65B3486BA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915" y="2006930"/>
            <a:ext cx="2369126" cy="238891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7D01DF8-5BF3-B870-F2FF-31B33D01066A}"/>
              </a:ext>
            </a:extLst>
          </p:cNvPr>
          <p:cNvSpPr txBox="1"/>
          <p:nvPr/>
        </p:nvSpPr>
        <p:spPr>
          <a:xfrm>
            <a:off x="248600" y="4714379"/>
            <a:ext cx="24344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b="1">
                <a:solidFill>
                  <a:schemeClr val="bg1"/>
                </a:solidFill>
                <a:cs typeface="Arial"/>
              </a:rPr>
              <a:t>Armer og bein</a:t>
            </a:r>
            <a:endParaRPr lang="nb-NO"/>
          </a:p>
        </p:txBody>
      </p:sp>
      <p:pic>
        <p:nvPicPr>
          <p:cNvPr id="6" name="Grafikk 4" descr="Rollercoaster Down with solid fill">
            <a:extLst>
              <a:ext uri="{FF2B5EF4-FFF2-40B4-BE49-F238E27FC236}">
                <a16:creationId xmlns:a16="http://schemas.microsoft.com/office/drawing/2014/main" id="{64D08C13-5A26-3939-2253-339514A13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674" y="2006930"/>
            <a:ext cx="2369126" cy="236912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3E25868-7623-6F38-7F09-6AE4186C5175}"/>
              </a:ext>
            </a:extLst>
          </p:cNvPr>
          <p:cNvSpPr txBox="1"/>
          <p:nvPr/>
        </p:nvSpPr>
        <p:spPr>
          <a:xfrm>
            <a:off x="3362778" y="4734171"/>
            <a:ext cx="24344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b="1" err="1">
                <a:solidFill>
                  <a:schemeClr val="bg1"/>
                </a:solidFill>
                <a:cs typeface="Arial"/>
              </a:rPr>
              <a:t>Fra</a:t>
            </a:r>
            <a:r>
              <a:rPr lang="nn-NO" b="1">
                <a:solidFill>
                  <a:schemeClr val="bg1"/>
                </a:solidFill>
                <a:cs typeface="Arial"/>
              </a:rPr>
              <a:t> det kjente til det ukjente</a:t>
            </a:r>
            <a:endParaRPr lang="nb-NO">
              <a:solidFill>
                <a:schemeClr val="bg1"/>
              </a:solidFill>
            </a:endParaRPr>
          </a:p>
        </p:txBody>
      </p:sp>
      <p:pic>
        <p:nvPicPr>
          <p:cNvPr id="8" name="Grafikk 4" descr="Ui Ux with solid fill">
            <a:extLst>
              <a:ext uri="{FF2B5EF4-FFF2-40B4-BE49-F238E27FC236}">
                <a16:creationId xmlns:a16="http://schemas.microsoft.com/office/drawing/2014/main" id="{4F873C7C-13FD-3700-14BC-29480BF9A8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5243" y="2016826"/>
            <a:ext cx="2369126" cy="2369126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32FB6E4-2E27-5803-4635-18DE9992781A}"/>
              </a:ext>
            </a:extLst>
          </p:cNvPr>
          <p:cNvSpPr txBox="1"/>
          <p:nvPr/>
        </p:nvSpPr>
        <p:spPr>
          <a:xfrm>
            <a:off x="6338052" y="4734171"/>
            <a:ext cx="24344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b="1">
                <a:solidFill>
                  <a:schemeClr val="bg1"/>
                </a:solidFill>
                <a:cs typeface="Arial"/>
              </a:rPr>
              <a:t>Kapasitet og brukarstøtte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Grafikk 4" descr="Fork In Road with solid fill">
            <a:extLst>
              <a:ext uri="{FF2B5EF4-FFF2-40B4-BE49-F238E27FC236}">
                <a16:creationId xmlns:a16="http://schemas.microsoft.com/office/drawing/2014/main" id="{3DAE8499-B907-1481-B8E1-85E56E5D22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3694" y="2006929"/>
            <a:ext cx="2369126" cy="2369126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727730F-3049-2299-4D85-FCC5325DDE0F}"/>
              </a:ext>
            </a:extLst>
          </p:cNvPr>
          <p:cNvSpPr txBox="1"/>
          <p:nvPr/>
        </p:nvSpPr>
        <p:spPr>
          <a:xfrm>
            <a:off x="9486399" y="4714378"/>
            <a:ext cx="24344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b="1">
                <a:solidFill>
                  <a:schemeClr val="bg1"/>
                </a:solidFill>
                <a:cs typeface="Arial"/>
              </a:rPr>
              <a:t>Å være leder i endring</a:t>
            </a:r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2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6A49-229C-8E8A-0F31-87D0DAD1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EA95F2-B8AF-399A-AE99-4C1C2EEE9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718" y="167151"/>
            <a:ext cx="9434577" cy="6219461"/>
          </a:xfrm>
        </p:spPr>
      </p:pic>
      <p:sp>
        <p:nvSpPr>
          <p:cNvPr id="5" name="TekstSylinder 7">
            <a:extLst>
              <a:ext uri="{FF2B5EF4-FFF2-40B4-BE49-F238E27FC236}">
                <a16:creationId xmlns:a16="http://schemas.microsoft.com/office/drawing/2014/main" id="{A52563C2-6470-3E55-E6AA-9AC259E2C48F}"/>
              </a:ext>
            </a:extLst>
          </p:cNvPr>
          <p:cNvSpPr txBox="1"/>
          <p:nvPr/>
        </p:nvSpPr>
        <p:spPr>
          <a:xfrm>
            <a:off x="160731" y="2255513"/>
            <a:ext cx="2276103" cy="2246769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000">
                <a:solidFill>
                  <a:srgbClr val="FFFFFF"/>
                </a:solidFill>
                <a:cs typeface="Arial"/>
              </a:rPr>
              <a:t>Det er i følge våre lister omtrent 350 som </a:t>
            </a:r>
            <a:r>
              <a:rPr lang="nn-NO" sz="2000" err="1">
                <a:solidFill>
                  <a:srgbClr val="FFFFFF"/>
                </a:solidFill>
                <a:cs typeface="Arial"/>
              </a:rPr>
              <a:t>ikke</a:t>
            </a:r>
            <a:r>
              <a:rPr lang="nn-NO" sz="2000">
                <a:solidFill>
                  <a:srgbClr val="FFFFFF"/>
                </a:solidFill>
                <a:cs typeface="Arial"/>
              </a:rPr>
              <a:t> har meldt seg på e-læringskurs for sin rolle per 12. desember.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8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FB2A83D-E3C3-4870-8303-BD37FF3CBE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FB2A83D-E3C3-4870-8303-BD37FF3CB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D9379B-7E23-4514-AFCA-8A49B736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287877"/>
            <a:ext cx="11224996" cy="648512"/>
          </a:xfrm>
        </p:spPr>
        <p:txBody>
          <a:bodyPr vert="horz"/>
          <a:lstStyle/>
          <a:p>
            <a:r>
              <a:rPr lang="nb-NO" sz="3600"/>
              <a:t>Struktur for brukerstøtten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A5F84-E3E1-4890-BCB4-8383871300D7}"/>
              </a:ext>
            </a:extLst>
          </p:cNvPr>
          <p:cNvSpPr txBox="1"/>
          <p:nvPr/>
        </p:nvSpPr>
        <p:spPr>
          <a:xfrm>
            <a:off x="1920161" y="1741422"/>
            <a:ext cx="20002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Innsida - BOTT Innføring</a:t>
            </a:r>
          </a:p>
          <a:p>
            <a:pPr marL="171446" indent="-171446">
              <a:buFontTx/>
              <a:buChar char="-"/>
            </a:pPr>
            <a:r>
              <a:rPr lang="nb-NO" sz="1100"/>
              <a:t>Informasjon om roller, prosjekter  og Q&amp;A</a:t>
            </a:r>
          </a:p>
          <a:p>
            <a:pPr marL="171446" indent="-171446">
              <a:buFontTx/>
              <a:buChar char="-"/>
            </a:pPr>
            <a:r>
              <a:rPr lang="nb-NO" sz="1100"/>
              <a:t>Informasjon om opplæring</a:t>
            </a:r>
          </a:p>
          <a:p>
            <a:r>
              <a:rPr lang="nb-NO" sz="110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2B3E8-2959-4B58-9A44-756FD8D8CD41}"/>
              </a:ext>
            </a:extLst>
          </p:cNvPr>
          <p:cNvSpPr txBox="1"/>
          <p:nvPr/>
        </p:nvSpPr>
        <p:spPr>
          <a:xfrm>
            <a:off x="1856098" y="4202936"/>
            <a:ext cx="217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BOTT-samarbeidet.no</a:t>
            </a:r>
          </a:p>
          <a:p>
            <a:pPr marL="171446" indent="-171446">
              <a:buFontTx/>
              <a:buChar char="-"/>
            </a:pPr>
            <a:r>
              <a:rPr lang="nb-NO" sz="1100"/>
              <a:t>Rutiner, brukerveiledning, systemvideoer</a:t>
            </a:r>
          </a:p>
          <a:p>
            <a:endParaRPr lang="nb-NO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6F2E9-63E4-4F22-B4A2-20AD0E0D4014}"/>
              </a:ext>
            </a:extLst>
          </p:cNvPr>
          <p:cNvSpPr txBox="1"/>
          <p:nvPr/>
        </p:nvSpPr>
        <p:spPr>
          <a:xfrm>
            <a:off x="5141020" y="2544244"/>
            <a:ext cx="1475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Teamsrom</a:t>
            </a:r>
            <a:r>
              <a:rPr lang="nb-NO" sz="1100"/>
              <a:t> betjent av fagressurser*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19998-FAC0-457C-9B8D-060B29CCB6A7}"/>
              </a:ext>
            </a:extLst>
          </p:cNvPr>
          <p:cNvSpPr txBox="1"/>
          <p:nvPr/>
        </p:nvSpPr>
        <p:spPr>
          <a:xfrm>
            <a:off x="7345725" y="2508022"/>
            <a:ext cx="26394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Prosessrådgivernettverk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nb-NO" sz="1100"/>
              <a:t>Prosessansvarlige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nb-NO" sz="1100"/>
              <a:t>NTNU nettverk av prosessrådgivere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085821-C28B-405F-BE94-CB8AAA62FAD6}"/>
              </a:ext>
            </a:extLst>
          </p:cNvPr>
          <p:cNvSpPr/>
          <p:nvPr/>
        </p:nvSpPr>
        <p:spPr>
          <a:xfrm>
            <a:off x="560089" y="1260684"/>
            <a:ext cx="3405545" cy="4983517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0E359-2A9D-4148-BFCB-3E0551BE2D91}"/>
              </a:ext>
            </a:extLst>
          </p:cNvPr>
          <p:cNvSpPr txBox="1"/>
          <p:nvPr/>
        </p:nvSpPr>
        <p:spPr>
          <a:xfrm>
            <a:off x="1863011" y="5161569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TEAMS – innføringsprosjekt / lokalt</a:t>
            </a:r>
          </a:p>
          <a:p>
            <a:pPr marL="171446" indent="-171446">
              <a:buFontTx/>
              <a:buChar char="-"/>
            </a:pPr>
            <a:r>
              <a:rPr lang="nb-NO" sz="1100"/>
              <a:t>Rutiner, brukerveiledning, systemvideoer</a:t>
            </a:r>
          </a:p>
          <a:p>
            <a:endParaRPr lang="nb-NO" sz="11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525B44-5F0D-46E5-A10E-A4BF0524D1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820965" y="5040616"/>
            <a:ext cx="864209" cy="8018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195A43-26E2-4AD0-A59A-9DAC7CC9C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98" y="4214098"/>
            <a:ext cx="1098951" cy="569489"/>
          </a:xfrm>
          <a:prstGeom prst="rect">
            <a:avLst/>
          </a:prstGeom>
        </p:spPr>
      </p:pic>
      <p:pic>
        <p:nvPicPr>
          <p:cNvPr id="37" name="Graphic 36" descr="Laptop outline">
            <a:extLst>
              <a:ext uri="{FF2B5EF4-FFF2-40B4-BE49-F238E27FC236}">
                <a16:creationId xmlns:a16="http://schemas.microsoft.com/office/drawing/2014/main" id="{FEEFBE91-8856-47B6-848D-55CBA3BF8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208" y="2354364"/>
            <a:ext cx="747133" cy="7471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EF21185-3056-4497-9E19-73312DED08C6}"/>
              </a:ext>
            </a:extLst>
          </p:cNvPr>
          <p:cNvSpPr txBox="1"/>
          <p:nvPr/>
        </p:nvSpPr>
        <p:spPr>
          <a:xfrm>
            <a:off x="1240141" y="1125580"/>
            <a:ext cx="22923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0. Linje - Selvbetjening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617FBB-8087-4F67-86B4-F8E6C9D7D663}"/>
              </a:ext>
            </a:extLst>
          </p:cNvPr>
          <p:cNvSpPr/>
          <p:nvPr/>
        </p:nvSpPr>
        <p:spPr>
          <a:xfrm>
            <a:off x="4272298" y="4126527"/>
            <a:ext cx="7354545" cy="87181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2DC64C-37AB-410F-81DF-825F2A959961}"/>
              </a:ext>
            </a:extLst>
          </p:cNvPr>
          <p:cNvSpPr txBox="1"/>
          <p:nvPr/>
        </p:nvSpPr>
        <p:spPr>
          <a:xfrm>
            <a:off x="4314259" y="4460524"/>
            <a:ext cx="182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Økonomiavdelingen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A01A10-A22B-45DD-82A0-CE2E71B26B2A}"/>
              </a:ext>
            </a:extLst>
          </p:cNvPr>
          <p:cNvSpPr txBox="1"/>
          <p:nvPr/>
        </p:nvSpPr>
        <p:spPr>
          <a:xfrm>
            <a:off x="6772419" y="3989192"/>
            <a:ext cx="23328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3.Linje – Sentral fagstøtte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CA178F-6FD7-44AE-AF2A-37CA32973772}"/>
              </a:ext>
            </a:extLst>
          </p:cNvPr>
          <p:cNvSpPr txBox="1"/>
          <p:nvPr/>
        </p:nvSpPr>
        <p:spPr>
          <a:xfrm>
            <a:off x="9610453" y="4386853"/>
            <a:ext cx="182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Tjenestesenteret (HR og Lønn) 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CF3A4CA-F053-4066-A177-270FE1E61C01}"/>
              </a:ext>
            </a:extLst>
          </p:cNvPr>
          <p:cNvSpPr/>
          <p:nvPr/>
        </p:nvSpPr>
        <p:spPr>
          <a:xfrm rot="5400000">
            <a:off x="9648279" y="3735110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B79347DC-8C6E-40E3-8A1F-5C44098FD39B}"/>
              </a:ext>
            </a:extLst>
          </p:cNvPr>
          <p:cNvSpPr/>
          <p:nvPr/>
        </p:nvSpPr>
        <p:spPr>
          <a:xfrm rot="5400000">
            <a:off x="5786851" y="3741611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5E60EA-494E-45BA-A37F-BD7FCEF230CE}"/>
              </a:ext>
            </a:extLst>
          </p:cNvPr>
          <p:cNvSpPr/>
          <p:nvPr/>
        </p:nvSpPr>
        <p:spPr>
          <a:xfrm>
            <a:off x="4272298" y="2350286"/>
            <a:ext cx="7377311" cy="1413823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2D0D31-0CEC-46E0-B827-85BC68A58FFE}"/>
              </a:ext>
            </a:extLst>
          </p:cNvPr>
          <p:cNvSpPr txBox="1"/>
          <p:nvPr/>
        </p:nvSpPr>
        <p:spPr>
          <a:xfrm>
            <a:off x="6751361" y="2215473"/>
            <a:ext cx="24305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2. Linje Sentral brukerstøtte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796474-0BEB-42C8-9675-803A666C7E42}"/>
              </a:ext>
            </a:extLst>
          </p:cNvPr>
          <p:cNvSpPr/>
          <p:nvPr/>
        </p:nvSpPr>
        <p:spPr>
          <a:xfrm>
            <a:off x="4272298" y="5370178"/>
            <a:ext cx="7377311" cy="87181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9A96D3-CB14-41C5-A595-6315E8678EA2}"/>
              </a:ext>
            </a:extLst>
          </p:cNvPr>
          <p:cNvSpPr txBox="1"/>
          <p:nvPr/>
        </p:nvSpPr>
        <p:spPr>
          <a:xfrm>
            <a:off x="6698965" y="5202079"/>
            <a:ext cx="27864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4.Linje – Eskalering fra NTNU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EB38D2-12A0-42A9-9EE4-6AFBAB0A5076}"/>
              </a:ext>
            </a:extLst>
          </p:cNvPr>
          <p:cNvSpPr txBox="1"/>
          <p:nvPr/>
        </p:nvSpPr>
        <p:spPr>
          <a:xfrm>
            <a:off x="4773733" y="5707673"/>
            <a:ext cx="338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BOTT Forvaltning: Nasjonale forbedringsteam</a:t>
            </a:r>
          </a:p>
        </p:txBody>
      </p:sp>
      <p:pic>
        <p:nvPicPr>
          <p:cNvPr id="6158" name="Picture 14" descr="Direktoratet for forvaltning og økonomistyring (DFØ), profil og ledige  stillinger | FINN jobb">
            <a:extLst>
              <a:ext uri="{FF2B5EF4-FFF2-40B4-BE49-F238E27FC236}">
                <a16:creationId xmlns:a16="http://schemas.microsoft.com/office/drawing/2014/main" id="{21E1B462-EEA5-44C1-9839-C190BD3A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74" y="5621772"/>
            <a:ext cx="1406111" cy="38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E3FBF8F-96E1-4C7F-A454-E1B68F0426A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5" t="13490"/>
          <a:stretch/>
        </p:blipFill>
        <p:spPr>
          <a:xfrm>
            <a:off x="9862521" y="2486801"/>
            <a:ext cx="1746207" cy="107397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0A80C7-03D8-4237-87EA-041E943A2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122" y="1721226"/>
            <a:ext cx="1260959" cy="767769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6986C6D6-60C5-4DDC-B976-DE76A6975B14}"/>
              </a:ext>
            </a:extLst>
          </p:cNvPr>
          <p:cNvSpPr/>
          <p:nvPr/>
        </p:nvSpPr>
        <p:spPr>
          <a:xfrm rot="5400000">
            <a:off x="9673802" y="4959991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1CC270C3-F27F-4F17-AD83-25A8795F710B}"/>
              </a:ext>
            </a:extLst>
          </p:cNvPr>
          <p:cNvSpPr/>
          <p:nvPr/>
        </p:nvSpPr>
        <p:spPr>
          <a:xfrm rot="5400000">
            <a:off x="5784134" y="497713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pic>
        <p:nvPicPr>
          <p:cNvPr id="6144" name="Graphic 6143" descr="Group of women with solid fill">
            <a:extLst>
              <a:ext uri="{FF2B5EF4-FFF2-40B4-BE49-F238E27FC236}">
                <a16:creationId xmlns:a16="http://schemas.microsoft.com/office/drawing/2014/main" id="{487189A5-35B1-4EE2-8CA1-7E68D5357D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6678" y="2502825"/>
            <a:ext cx="564943" cy="56494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641F411-40F1-4B32-B02D-B4D7A4E6F935}"/>
              </a:ext>
            </a:extLst>
          </p:cNvPr>
          <p:cNvSpPr txBox="1"/>
          <p:nvPr/>
        </p:nvSpPr>
        <p:spPr>
          <a:xfrm>
            <a:off x="1957102" y="2873201"/>
            <a:ext cx="2000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DFØ – Kundesider: Selvbetjeningsportal og Unit4 ERP</a:t>
            </a:r>
          </a:p>
          <a:p>
            <a:pPr marL="171446" indent="-171446">
              <a:buFontTx/>
              <a:buChar char="-"/>
            </a:pPr>
            <a:r>
              <a:rPr lang="nb-NO" sz="1100"/>
              <a:t>Hjelp og veiledninger til hvordan du bruker systemene</a:t>
            </a:r>
          </a:p>
        </p:txBody>
      </p:sp>
      <p:sp>
        <p:nvSpPr>
          <p:cNvPr id="6147" name="TextBox 6146">
            <a:extLst>
              <a:ext uri="{FF2B5EF4-FFF2-40B4-BE49-F238E27FC236}">
                <a16:creationId xmlns:a16="http://schemas.microsoft.com/office/drawing/2014/main" id="{E1AEF4DB-D005-45E2-A1DC-A75BA0EC8EE9}"/>
              </a:ext>
            </a:extLst>
          </p:cNvPr>
          <p:cNvSpPr txBox="1"/>
          <p:nvPr/>
        </p:nvSpPr>
        <p:spPr>
          <a:xfrm>
            <a:off x="5183518" y="3145355"/>
            <a:ext cx="2092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Betjent e-post og/eller telefon**</a:t>
            </a:r>
          </a:p>
        </p:txBody>
      </p:sp>
      <p:sp>
        <p:nvSpPr>
          <p:cNvPr id="6148" name="TextBox 6147">
            <a:extLst>
              <a:ext uri="{FF2B5EF4-FFF2-40B4-BE49-F238E27FC236}">
                <a16:creationId xmlns:a16="http://schemas.microsoft.com/office/drawing/2014/main" id="{5E7C7C3E-B677-4336-B396-072DE656B517}"/>
              </a:ext>
            </a:extLst>
          </p:cNvPr>
          <p:cNvSpPr txBox="1"/>
          <p:nvPr/>
        </p:nvSpPr>
        <p:spPr>
          <a:xfrm>
            <a:off x="4176917" y="6341905"/>
            <a:ext cx="3221369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1" i="1"/>
              <a:t>*PT: Gjelder for </a:t>
            </a:r>
            <a:r>
              <a:rPr lang="nb-NO" sz="1051" i="1" err="1"/>
              <a:t>btb</a:t>
            </a:r>
            <a:r>
              <a:rPr lang="nb-NO" sz="1051" i="1"/>
              <a:t> og prosjektøkonomi</a:t>
            </a:r>
          </a:p>
          <a:p>
            <a:r>
              <a:rPr lang="nb-NO" sz="1051" i="1"/>
              <a:t>**Pt: Kun for spørsmål til tjenestesenteret og IT </a:t>
            </a:r>
          </a:p>
        </p:txBody>
      </p:sp>
      <p:pic>
        <p:nvPicPr>
          <p:cNvPr id="6150" name="Graphic 6149" descr="Envelope with solid fill">
            <a:extLst>
              <a:ext uri="{FF2B5EF4-FFF2-40B4-BE49-F238E27FC236}">
                <a16:creationId xmlns:a16="http://schemas.microsoft.com/office/drawing/2014/main" id="{D77FE7F9-75AC-4E98-971B-1C9D29CEAD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47122" y="3038799"/>
            <a:ext cx="730692" cy="73069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7F0A348-DA59-45EC-B82D-D98384B69BF9}"/>
              </a:ext>
            </a:extLst>
          </p:cNvPr>
          <p:cNvSpPr txBox="1"/>
          <p:nvPr/>
        </p:nvSpPr>
        <p:spPr>
          <a:xfrm>
            <a:off x="6014345" y="4460523"/>
            <a:ext cx="160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IT (tilgangsstyring)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3FC5A9-6D90-422D-961B-8A5D66D1A18D}"/>
              </a:ext>
            </a:extLst>
          </p:cNvPr>
          <p:cNvSpPr txBox="1"/>
          <p:nvPr/>
        </p:nvSpPr>
        <p:spPr>
          <a:xfrm>
            <a:off x="7802263" y="4368190"/>
            <a:ext cx="160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Virksomhetsstyring (BEVISST, PBO)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DB4AF7-658C-47BA-AE60-7BF86FB7F3C8}"/>
              </a:ext>
            </a:extLst>
          </p:cNvPr>
          <p:cNvSpPr/>
          <p:nvPr/>
        </p:nvSpPr>
        <p:spPr>
          <a:xfrm>
            <a:off x="4272298" y="1260685"/>
            <a:ext cx="7377311" cy="741321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A27DA4-630F-443C-9424-F8B73C511025}"/>
              </a:ext>
            </a:extLst>
          </p:cNvPr>
          <p:cNvSpPr txBox="1"/>
          <p:nvPr/>
        </p:nvSpPr>
        <p:spPr>
          <a:xfrm>
            <a:off x="6378239" y="1129060"/>
            <a:ext cx="31654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1. Linje – Lokal brukerstøtte (nivå 2/3)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7A5291-0107-4380-A888-12E38BFA11E9}"/>
              </a:ext>
            </a:extLst>
          </p:cNvPr>
          <p:cNvSpPr txBox="1"/>
          <p:nvPr/>
        </p:nvSpPr>
        <p:spPr>
          <a:xfrm>
            <a:off x="4982839" y="1544982"/>
            <a:ext cx="1475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Faggruppenettverk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609D71-DC96-43B4-9076-C388D6D879B5}"/>
              </a:ext>
            </a:extLst>
          </p:cNvPr>
          <p:cNvSpPr txBox="1"/>
          <p:nvPr/>
        </p:nvSpPr>
        <p:spPr>
          <a:xfrm>
            <a:off x="9699997" y="1464512"/>
            <a:ext cx="1783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Teamskanal</a:t>
            </a:r>
            <a:r>
              <a:rPr lang="nb-NO" sz="1100"/>
              <a:t> for samarbeid og avklaringer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F49407-3C4B-47F9-BBF0-295126E007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063" y="2870901"/>
            <a:ext cx="1204267" cy="76776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5784ADC-71A3-46D8-8DF2-AD99B18A4241}"/>
              </a:ext>
            </a:extLst>
          </p:cNvPr>
          <p:cNvSpPr txBox="1"/>
          <p:nvPr/>
        </p:nvSpPr>
        <p:spPr>
          <a:xfrm>
            <a:off x="7169519" y="1523710"/>
            <a:ext cx="1869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Lokale prosessrådgivere </a:t>
            </a:r>
          </a:p>
        </p:txBody>
      </p:sp>
      <p:pic>
        <p:nvPicPr>
          <p:cNvPr id="18" name="Graphic 17" descr="Gender outline">
            <a:extLst>
              <a:ext uri="{FF2B5EF4-FFF2-40B4-BE49-F238E27FC236}">
                <a16:creationId xmlns:a16="http://schemas.microsoft.com/office/drawing/2014/main" id="{A440E5D0-555D-4A02-B7F5-83432D4FC8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21402" y="1442886"/>
            <a:ext cx="448119" cy="4481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A6EFF76-2A2C-4CD1-9E3E-B28051B8F0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9163193" y="1414235"/>
            <a:ext cx="509792" cy="472983"/>
          </a:xfrm>
          <a:prstGeom prst="rect">
            <a:avLst/>
          </a:prstGeom>
        </p:spPr>
      </p:pic>
      <p:pic>
        <p:nvPicPr>
          <p:cNvPr id="23" name="Graphic 22" descr="Group success with solid fill">
            <a:extLst>
              <a:ext uri="{FF2B5EF4-FFF2-40B4-BE49-F238E27FC236}">
                <a16:creationId xmlns:a16="http://schemas.microsoft.com/office/drawing/2014/main" id="{574D466F-9281-4A20-BBEF-9C2AAB177A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23513" y="1348160"/>
            <a:ext cx="608417" cy="608417"/>
          </a:xfrm>
          <a:prstGeom prst="rect">
            <a:avLst/>
          </a:prstGeom>
        </p:spPr>
      </p:pic>
      <p:sp>
        <p:nvSpPr>
          <p:cNvPr id="63" name="Arrow: Right 62">
            <a:extLst>
              <a:ext uri="{FF2B5EF4-FFF2-40B4-BE49-F238E27FC236}">
                <a16:creationId xmlns:a16="http://schemas.microsoft.com/office/drawing/2014/main" id="{89457D3E-61ED-4C5F-AE85-0BDE3950C6F2}"/>
              </a:ext>
            </a:extLst>
          </p:cNvPr>
          <p:cNvSpPr/>
          <p:nvPr/>
        </p:nvSpPr>
        <p:spPr>
          <a:xfrm rot="5400000">
            <a:off x="9648279" y="196291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FA10FA23-6C3D-4808-ADFD-26D5C4791C3C}"/>
              </a:ext>
            </a:extLst>
          </p:cNvPr>
          <p:cNvSpPr/>
          <p:nvPr/>
        </p:nvSpPr>
        <p:spPr>
          <a:xfrm rot="5400000">
            <a:off x="5786851" y="196941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7909E16-D200-4D53-8377-6D760B060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6821019" y="3116911"/>
            <a:ext cx="586340" cy="54400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5A7F6B7-D895-46D9-9D87-416BF0D066FB}"/>
              </a:ext>
            </a:extLst>
          </p:cNvPr>
          <p:cNvSpPr txBox="1"/>
          <p:nvPr/>
        </p:nvSpPr>
        <p:spPr>
          <a:xfrm>
            <a:off x="7398286" y="3262586"/>
            <a:ext cx="2243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Teamskanaler</a:t>
            </a:r>
            <a:r>
              <a:rPr lang="nb-NO" sz="1100"/>
              <a:t> for fagbrukere***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8E3173-509B-486D-BEFE-A9E78D5A9D07}"/>
              </a:ext>
            </a:extLst>
          </p:cNvPr>
          <p:cNvSpPr txBox="1"/>
          <p:nvPr/>
        </p:nvSpPr>
        <p:spPr>
          <a:xfrm>
            <a:off x="7407361" y="6341905"/>
            <a:ext cx="1783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*** Pt: For BEVISST</a:t>
            </a:r>
          </a:p>
        </p:txBody>
      </p:sp>
    </p:spTree>
    <p:extLst>
      <p:ext uri="{BB962C8B-B14F-4D97-AF65-F5344CB8AC3E}">
        <p14:creationId xmlns:p14="http://schemas.microsoft.com/office/powerpoint/2010/main" val="1896987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03992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23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9184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06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D6F5-4F71-4D3B-8BC5-C2AC4DD7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8" name="Picture 4" descr="Jews and Christmas | My Jewish Learning">
            <a:extLst>
              <a:ext uri="{FF2B5EF4-FFF2-40B4-BE49-F238E27FC236}">
                <a16:creationId xmlns:a16="http://schemas.microsoft.com/office/drawing/2014/main" id="{9EEEFFD3-E3A5-A05D-F753-5E47512E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99" y="-12428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AD6D0-4DFE-0EED-EEC8-65D639DCC9A7}"/>
              </a:ext>
            </a:extLst>
          </p:cNvPr>
          <p:cNvSpPr txBox="1"/>
          <p:nvPr/>
        </p:nvSpPr>
        <p:spPr>
          <a:xfrm>
            <a:off x="5044313" y="1093077"/>
            <a:ext cx="568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God jul!</a:t>
            </a:r>
          </a:p>
        </p:txBody>
      </p:sp>
    </p:spTree>
    <p:extLst>
      <p:ext uri="{BB962C8B-B14F-4D97-AF65-F5344CB8AC3E}">
        <p14:creationId xmlns:p14="http://schemas.microsoft.com/office/powerpoint/2010/main" val="423566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25435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608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67287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i="0">
                          <a:solidFill>
                            <a:schemeClr val="bg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42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53257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>
                          <a:solidFill>
                            <a:schemeClr val="bg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82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95640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48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600439"/>
          </a:xfrm>
        </p:spPr>
        <p:txBody>
          <a:bodyPr/>
          <a:lstStyle/>
          <a:p>
            <a:r>
              <a:rPr lang="nb-NO"/>
              <a:t>Mål for møtet</a:t>
            </a: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4E38-4997-4E30-B4BB-F092D3CC5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380981" indent="-380981">
              <a:spcBef>
                <a:spcPts val="0"/>
              </a:spcBef>
              <a:buFont typeface="Arial,Sans-Serif"/>
              <a:buChar char="•"/>
            </a:pP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2487087" y="2813607"/>
            <a:ext cx="548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 defTabSz="609570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380981" indent="-380981" defTabSz="609570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609570" lvl="1" defTabSz="609570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609570" lvl="1" defTabSz="609570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609570">
              <a:defRPr/>
            </a:pPr>
            <a:endParaRPr lang="nb-NO" sz="240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94" y="1075545"/>
            <a:ext cx="10828636" cy="51405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4038114" y="1172901"/>
            <a:ext cx="6916573" cy="47473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4694101" y="1697659"/>
            <a:ext cx="5604597" cy="677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sz="1900" b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b-NO" sz="1700" b="1">
              <a:solidFill>
                <a:srgbClr val="242424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F6B83-0E24-A244-49F1-FF72818D4ED8}"/>
              </a:ext>
            </a:extLst>
          </p:cNvPr>
          <p:cNvSpPr txBox="1"/>
          <p:nvPr/>
        </p:nvSpPr>
        <p:spPr>
          <a:xfrm>
            <a:off x="4368033" y="2313920"/>
            <a:ext cx="635478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b-NO" sz="3200">
              <a:solidFill>
                <a:srgbClr val="FF0000"/>
              </a:solidFill>
              <a:cs typeface="Arial" panose="020B0604020202020204"/>
            </a:endParaRPr>
          </a:p>
          <a:p>
            <a:pPr algn="ctr"/>
            <a:endParaRPr lang="nb-NO" sz="3200" b="0" i="0">
              <a:effectLst/>
              <a:latin typeface="-apple-system"/>
            </a:endParaRPr>
          </a:p>
          <a:p>
            <a:pPr algn="ctr"/>
            <a:r>
              <a:rPr lang="nb-NO" sz="3200" b="0" i="0">
                <a:effectLst/>
                <a:latin typeface="-apple-system"/>
              </a:rPr>
              <a:t>Svare ut spørsmål til begge prosjektene</a:t>
            </a:r>
            <a:endParaRPr lang="nb-NO" sz="32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05552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73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1876"/>
              </p:ext>
            </p:extLst>
          </p:nvPr>
        </p:nvGraphicFramePr>
        <p:xfrm>
          <a:off x="475488" y="1600200"/>
          <a:ext cx="6141212" cy="365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Hilsen fra Bjørn Haugstad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Status prosjekteier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NTNU Sak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Spørsmål og innspill til NTNU Sak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Spørsmål og innspill til BOTT ØL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A6903C-B4E4-80E4-5885-410782E8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57" y="0"/>
            <a:ext cx="4217043" cy="688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006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274689481644961","enableDocumentContentUpdater":true,"version":"1.1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TemplafyFormConfiguration><![CDATA[{"formFields":[{"dataSource":"Audience","displayColumn":"audience","hideIfNoUserInteractionRequired":false,"distinct":true,"required":true,"autoSelectFirstOption":false,"type":"dropDown","name":"Audience","label":"External/internal","helpTexts":{"prefix":"","postfix":""},"spacing":{},"fullyQualifiedName":"Audience"}],"formDataEntries":[]}]]></TemplafyFormConfiguration>
</file>

<file path=customXml/item14.xml><?xml version="1.0" encoding="utf-8"?>
<TemplafyTemplateConfiguration><![CDATA[{"elementsMetadata":[],"transformationConfigurations":[{"language":"{{UserProfile.DocumentLanguage.Iana}}","disableUpdates":false,"type":"proofingLanguage"}],"templateName":"Presentation screen (16-9)","templateDescription":"","enableDocumentContentUpdater":true,"version":"1.1"}]]></Templafy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274689482113909","enableDocumentContentUpdater":true,"version":"1.1"}]]></TemplafySlideTemplate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7274689482285485","enableDocumentContentUpdater":true,"version":"1.1"}]]></TemplafySlideTemplateConfiguration>
</file>

<file path=customXml/item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TaxCatchAll xmlns="5a015d52-1a8c-45a9-b108-712092158594" xsi:nil="true"/>
    <SharedWithUsers xmlns="5a015d52-1a8c-45a9-b108-712092158594">
      <UserInfo>
        <DisplayName>Bernt Asle Arntsen</DisplayName>
        <AccountId>37</AccountId>
        <AccountType/>
      </UserInfo>
    </SharedWithUsers>
    <Kommentar xmlns="92f31348-0739-4467-8087-a9e650b26e61" xsi:nil="true"/>
  </documentManagement>
</p:properties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274689481801232","enableDocumentContentUpdater":true,"version":"1.1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274689481644962","enableDocumentContentUpdater":true,"version":"1.1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70F4ED2E-503E-45E3-825C-9B04A23593EA}">
  <ds:schemaRefs/>
</ds:datastoreItem>
</file>

<file path=customXml/itemProps10.xml><?xml version="1.0" encoding="utf-8"?>
<ds:datastoreItem xmlns:ds="http://schemas.openxmlformats.org/officeDocument/2006/customXml" ds:itemID="{01E8759C-33B8-4AFE-B1FD-690677E2D93B}">
  <ds:schemaRefs/>
</ds:datastoreItem>
</file>

<file path=customXml/itemProps11.xml><?xml version="1.0" encoding="utf-8"?>
<ds:datastoreItem xmlns:ds="http://schemas.openxmlformats.org/officeDocument/2006/customXml" ds:itemID="{73E560EA-D040-407D-89F2-11DBB1CFF549}">
  <ds:schemaRefs/>
</ds:datastoreItem>
</file>

<file path=customXml/itemProps12.xml><?xml version="1.0" encoding="utf-8"?>
<ds:datastoreItem xmlns:ds="http://schemas.openxmlformats.org/officeDocument/2006/customXml" ds:itemID="{0F3AB243-2E57-4F4F-B927-A43319E360D4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BD3D5FB-AEE0-46A7-8289-818A621CDF36}">
  <ds:schemaRefs/>
</ds:datastoreItem>
</file>

<file path=customXml/itemProps14.xml><?xml version="1.0" encoding="utf-8"?>
<ds:datastoreItem xmlns:ds="http://schemas.openxmlformats.org/officeDocument/2006/customXml" ds:itemID="{D49E55AD-80F4-4EC9-8430-FD8E8D9201DC}">
  <ds:schemaRefs/>
</ds:datastoreItem>
</file>

<file path=customXml/itemProps15.xml><?xml version="1.0" encoding="utf-8"?>
<ds:datastoreItem xmlns:ds="http://schemas.openxmlformats.org/officeDocument/2006/customXml" ds:itemID="{B8637C36-4996-4BF0-9817-9AE4E45FB3C9}">
  <ds:schemaRefs/>
</ds:datastoreItem>
</file>

<file path=customXml/itemProps16.xml><?xml version="1.0" encoding="utf-8"?>
<ds:datastoreItem xmlns:ds="http://schemas.openxmlformats.org/officeDocument/2006/customXml" ds:itemID="{A010FBFC-ED9D-4776-849D-81EABF9D112A}">
  <ds:schemaRefs/>
</ds:datastoreItem>
</file>

<file path=customXml/itemProps17.xml><?xml version="1.0" encoding="utf-8"?>
<ds:datastoreItem xmlns:ds="http://schemas.openxmlformats.org/officeDocument/2006/customXml" ds:itemID="{AC27BC30-14D8-49B1-B695-A4E4118501F5}">
  <ds:schemaRefs/>
</ds:datastoreItem>
</file>

<file path=customXml/itemProps18.xml><?xml version="1.0" encoding="utf-8"?>
<ds:datastoreItem xmlns:ds="http://schemas.openxmlformats.org/officeDocument/2006/customXml" ds:itemID="{98A6CD30-0308-49AC-9087-7CF9A48AE377}">
  <ds:schemaRefs/>
</ds:datastoreItem>
</file>

<file path=customXml/itemProps19.xml><?xml version="1.0" encoding="utf-8"?>
<ds:datastoreItem xmlns:ds="http://schemas.openxmlformats.org/officeDocument/2006/customXml" ds:itemID="{EE03465F-F7D7-4591-B744-AA3FB7C55319}">
  <ds:schemaRefs/>
</ds:datastoreItem>
</file>

<file path=customXml/itemProps2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20.xml><?xml version="1.0" encoding="utf-8"?>
<ds:datastoreItem xmlns:ds="http://schemas.openxmlformats.org/officeDocument/2006/customXml" ds:itemID="{B25CBE9C-579C-4D62-9791-670FFEF0C740}">
  <ds:schemaRefs/>
</ds:datastoreItem>
</file>

<file path=customXml/itemProps21.xml><?xml version="1.0" encoding="utf-8"?>
<ds:datastoreItem xmlns:ds="http://schemas.openxmlformats.org/officeDocument/2006/customXml" ds:itemID="{8F10D2E3-BD5E-41A7-9B58-448C4704E426}">
  <ds:schemaRefs/>
</ds:datastoreItem>
</file>

<file path=customXml/itemProps22.xml><?xml version="1.0" encoding="utf-8"?>
<ds:datastoreItem xmlns:ds="http://schemas.openxmlformats.org/officeDocument/2006/customXml" ds:itemID="{D095A0A8-BBFC-46BD-B6C9-F9F771063A0C}">
  <ds:schemaRefs/>
</ds:datastoreItem>
</file>

<file path=customXml/itemProps23.xml><?xml version="1.0" encoding="utf-8"?>
<ds:datastoreItem xmlns:ds="http://schemas.openxmlformats.org/officeDocument/2006/customXml" ds:itemID="{BA05E49B-70B5-4FEC-89D5-F69F52BE5B81}">
  <ds:schemaRefs>
    <ds:schemaRef ds:uri="5a015d52-1a8c-45a9-b108-712092158594"/>
    <ds:schemaRef ds:uri="92f31348-0739-4467-8087-a9e650b2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FCFEE4-2E78-40CD-A932-180CFC151F96}">
  <ds:schemaRefs/>
</ds:datastoreItem>
</file>

<file path=customXml/itemProps4.xml><?xml version="1.0" encoding="utf-8"?>
<ds:datastoreItem xmlns:ds="http://schemas.openxmlformats.org/officeDocument/2006/customXml" ds:itemID="{4212848C-530B-4852-8730-679B69C20DA2}">
  <ds:schemaRefs/>
</ds:datastoreItem>
</file>

<file path=customXml/itemProps5.xml><?xml version="1.0" encoding="utf-8"?>
<ds:datastoreItem xmlns:ds="http://schemas.openxmlformats.org/officeDocument/2006/customXml" ds:itemID="{33A9D2B1-910A-4890-A149-E85A43544B5D}">
  <ds:schemaRefs/>
</ds:datastoreItem>
</file>

<file path=customXml/itemProps6.xml><?xml version="1.0" encoding="utf-8"?>
<ds:datastoreItem xmlns:ds="http://schemas.openxmlformats.org/officeDocument/2006/customXml" ds:itemID="{6C87A078-5F40-4D7F-9BEF-6750FB94DC63}">
  <ds:schemaRefs/>
</ds:datastoreItem>
</file>

<file path=customXml/itemProps7.xml><?xml version="1.0" encoding="utf-8"?>
<ds:datastoreItem xmlns:ds="http://schemas.openxmlformats.org/officeDocument/2006/customXml" ds:itemID="{33D450BC-85B7-4CCE-BD0D-CFB58CC94B3C}">
  <ds:schemaRefs/>
</ds:datastoreItem>
</file>

<file path=customXml/itemProps8.xml><?xml version="1.0" encoding="utf-8"?>
<ds:datastoreItem xmlns:ds="http://schemas.openxmlformats.org/officeDocument/2006/customXml" ds:itemID="{74DD7968-5338-4A7C-9AB7-71E317FAD14A}">
  <ds:schemaRefs/>
</ds:datastoreItem>
</file>

<file path=customXml/itemProps9.xml><?xml version="1.0" encoding="utf-8"?>
<ds:datastoreItem xmlns:ds="http://schemas.openxmlformats.org/officeDocument/2006/customXml" ds:itemID="{E3206C3F-9075-4ED1-A9D7-768CD599C06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1146</Words>
  <Application>Microsoft Office PowerPoint</Application>
  <PresentationFormat>Widescreen</PresentationFormat>
  <Paragraphs>284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-apple-system</vt:lpstr>
      <vt:lpstr>Arial</vt:lpstr>
      <vt:lpstr>Arial,Sans-Serif</vt:lpstr>
      <vt:lpstr>Calibri</vt:lpstr>
      <vt:lpstr>1_Office-tema</vt:lpstr>
      <vt:lpstr>1_Office-tema</vt:lpstr>
      <vt:lpstr>8_Office-tema</vt:lpstr>
      <vt:lpstr>think-cell Slide</vt:lpstr>
      <vt:lpstr>Informasjonsmøte for ledere</vt:lpstr>
      <vt:lpstr>PowerPoint Presentation</vt:lpstr>
      <vt:lpstr>Agenda </vt:lpstr>
      <vt:lpstr>Agenda </vt:lpstr>
      <vt:lpstr>Agenda </vt:lpstr>
      <vt:lpstr>Agenda </vt:lpstr>
      <vt:lpstr>Mål for møtet </vt:lpstr>
      <vt:lpstr>Agenda </vt:lpstr>
      <vt:lpstr>Agenda </vt:lpstr>
      <vt:lpstr>Status fra prosjekteier</vt:lpstr>
      <vt:lpstr>Beredskap ØL januar 2023</vt:lpstr>
      <vt:lpstr>Agenda </vt:lpstr>
      <vt:lpstr>Innføring ved NTNU blir ikke i april 2023</vt:lpstr>
      <vt:lpstr>Krevende rammebetingelsene for innføring i april 2023</vt:lpstr>
      <vt:lpstr>Behov for å holde farten oppe  - Fortsatt mye arbeid på kort tid, spesielt for prosesseiere</vt:lpstr>
      <vt:lpstr>Agenda </vt:lpstr>
      <vt:lpstr>Agenda </vt:lpstr>
      <vt:lpstr>Status for BOTT ØL innføring</vt:lpstr>
      <vt:lpstr>Viktige datoer for deg som leder</vt:lpstr>
      <vt:lpstr>Hva bør du forvente i januar?</vt:lpstr>
      <vt:lpstr>PowerPoint Presentation</vt:lpstr>
      <vt:lpstr>Struktur for brukerstøtten </vt:lpstr>
      <vt:lpstr>Agenda </vt:lpstr>
      <vt:lpstr>Agenda 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 ØL Innføring</dc:title>
  <dc:creator>Prestegard, Tor Sivertsen</dc:creator>
  <cp:lastModifiedBy>Ingvild Oxaas Wie</cp:lastModifiedBy>
  <cp:revision>3</cp:revision>
  <cp:lastPrinted>2014-06-25T02:16:22Z</cp:lastPrinted>
  <dcterms:created xsi:type="dcterms:W3CDTF">2021-02-05T11:28:59Z</dcterms:created>
  <dcterms:modified xsi:type="dcterms:W3CDTF">2022-12-14T09:45:13Z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TemplafyTimeStamp">
    <vt:lpwstr>2020-07-31T08:45:09.5009950Z</vt:lpwstr>
  </property>
  <property fmtid="{D5CDD505-2E9C-101B-9397-08002B2CF9AE}" pid="4" name="MSIP_Label_ea60d57e-af5b-4752-ac57-3e4f28ca11dc_SiteId">
    <vt:lpwstr>36da45f1-dd2c-4d1f-af13-5abe46b99921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Enabled">
    <vt:lpwstr>true</vt:lpwstr>
  </property>
  <property fmtid="{D5CDD505-2E9C-101B-9397-08002B2CF9AE}" pid="7" name="MSIP_Label_ea60d57e-af5b-4752-ac57-3e4f28ca11dc_Name">
    <vt:lpwstr>ea60d57e-af5b-4752-ac57-3e4f28ca11dc</vt:lpwstr>
  </property>
  <property fmtid="{D5CDD505-2E9C-101B-9397-08002B2CF9AE}" pid="8" name="MSIP_Label_ea60d57e-af5b-4752-ac57-3e4f28ca11dc_SetDate">
    <vt:lpwstr>2022-05-02T12:15:50Z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SIP_Label_ea60d57e-af5b-4752-ac57-3e4f28ca11dc_ActionId">
    <vt:lpwstr>90ffa8a3-c158-4b4e-85f3-e5875a381f84</vt:lpwstr>
  </property>
  <property fmtid="{D5CDD505-2E9C-101B-9397-08002B2CF9AE}" pid="11" name="MediaServiceImageTags">
    <vt:lpwstr/>
  </property>
</Properties>
</file>