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1" r:id="rId22"/>
    <p:sldMasterId id="2147483660" r:id="rId23"/>
    <p:sldMasterId id="2147483854" r:id="rId24"/>
    <p:sldMasterId id="2147483866" r:id="rId25"/>
  </p:sldMasterIdLst>
  <p:notesMasterIdLst>
    <p:notesMasterId r:id="rId57"/>
  </p:notesMasterIdLst>
  <p:handoutMasterIdLst>
    <p:handoutMasterId r:id="rId58"/>
  </p:handoutMasterIdLst>
  <p:sldIdLst>
    <p:sldId id="256" r:id="rId26"/>
    <p:sldId id="3536" r:id="rId27"/>
    <p:sldId id="2147309169" r:id="rId28"/>
    <p:sldId id="2147309342" r:id="rId29"/>
    <p:sldId id="2147309343" r:id="rId30"/>
    <p:sldId id="5196" r:id="rId31"/>
    <p:sldId id="2147309345" r:id="rId32"/>
    <p:sldId id="2147309344" r:id="rId33"/>
    <p:sldId id="2147309317" r:id="rId34"/>
    <p:sldId id="2147309332" r:id="rId35"/>
    <p:sldId id="2147309262" r:id="rId36"/>
    <p:sldId id="2147309334" r:id="rId37"/>
    <p:sldId id="2147309331" r:id="rId38"/>
    <p:sldId id="2147309337" r:id="rId39"/>
    <p:sldId id="2147309313" r:id="rId40"/>
    <p:sldId id="2147309270" r:id="rId41"/>
    <p:sldId id="2147309352" r:id="rId42"/>
    <p:sldId id="2147309312" r:id="rId43"/>
    <p:sldId id="2147309346" r:id="rId44"/>
    <p:sldId id="2147309350" r:id="rId45"/>
    <p:sldId id="2147309347" r:id="rId46"/>
    <p:sldId id="2147309340" r:id="rId47"/>
    <p:sldId id="2147309339" r:id="rId48"/>
    <p:sldId id="2147309328" r:id="rId49"/>
    <p:sldId id="2147309329" r:id="rId50"/>
    <p:sldId id="2147309330" r:id="rId51"/>
    <p:sldId id="2147309338" r:id="rId52"/>
    <p:sldId id="2147309348" r:id="rId53"/>
    <p:sldId id="2147309351" r:id="rId54"/>
    <p:sldId id="2147309349" r:id="rId55"/>
    <p:sldId id="5057" r:id="rId56"/>
  </p:sldIdLst>
  <p:sldSz cx="12192000" cy="6858000"/>
  <p:notesSz cx="6797675" cy="9926638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6" orient="horz" pos="1457" userDrawn="1">
          <p15:clr>
            <a:srgbClr val="A4A3A4"/>
          </p15:clr>
        </p15:guide>
        <p15:guide id="1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130E18-A11B-DACF-094C-260166093A4F}" name="Tor Prestegard" initials="TP" userId="S::torpr@ntnu.no::70b1b567-2bf3-47e4-af3f-844159642694" providerId="AD"/>
  <p188:author id="{9BB3AD25-6746-36B8-DD50-CD9E23AAFC3E}" name="Trude Wictoria Bersvendsen" initials="TWB" userId="S::trudeber@ntnu.no::b0bd4654-ae9e-4d2a-ac5e-f9ef4df2258d" providerId="AD"/>
  <p188:author id="{2273F832-6C13-68EF-6B7B-ABA9C5EDE550}" name="Gry-Lene Johansen" initials="GLJ" userId="S::grylj@ntnu.no::acbf094c-51cb-4117-b367-2a5f9274475b" providerId="AD"/>
  <p188:author id="{1C9E5A34-1AB0-E33C-2540-D7DFE8F33E29}" name="Christina" initials="C" userId="Christina" providerId="None"/>
  <p188:author id="{D239229E-55E8-F07D-18DB-A4D7FB8ADB62}" name="Tore Hugubakken" initials="TH" userId="S::torehu@ntnu.no::e28649f4-614d-401c-adf6-30b64fe97553" providerId="AD"/>
  <p188:author id="{E36AC4F8-D8F5-D378-D27E-C2CB0C4D9ADF}" name="Prestegard, Tor Sivertsen" initials="PTS" userId="S::toprestegard@deloitte.no::799e702e-8b8c-44e0-982e-450794514f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FF"/>
    <a:srgbClr val="000000"/>
    <a:srgbClr val="014693"/>
    <a:srgbClr val="CCECFF"/>
    <a:srgbClr val="CCFFFF"/>
    <a:srgbClr val="FFFFFF"/>
    <a:srgbClr val="CDE4FF"/>
    <a:srgbClr val="B1CFDA"/>
    <a:srgbClr val="62A0AA"/>
    <a:srgbClr val="A8C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9694A-8C71-46F7-9B2C-0D339AB4D3E9}" v="3" dt="2022-10-06T20:35:53.222"/>
    <p1510:client id="{12C6E597-E314-45A6-B27B-CBFB90BA5914}" v="1301" dt="2022-10-09T15:54:00.954"/>
    <p1510:client id="{3356AC24-E888-47B4-8E6E-49899E092AF6}" v="96" dt="2022-10-07T07:22:22.651"/>
    <p1510:client id="{337845FA-AB4A-4BD3-A4F6-FC970BAB6963}" v="1960" dt="2022-10-06T20:05:55.524"/>
    <p1510:client id="{360F0F97-B01B-4638-8A60-78196A8066DB}" v="103" dt="2022-10-06T11:52:06.738"/>
    <p1510:client id="{3952F44E-AC09-459B-A177-EB922A225D5C}" v="8" dt="2022-10-06T08:22:24.167"/>
    <p1510:client id="{474AB854-4E88-4D62-BABB-11FF3109C91F}" v="1" dt="2022-10-07T07:58:52.126"/>
    <p1510:client id="{50FDAD0E-76EE-4BCE-85F6-42F99D95BE49}" v="113" dt="2022-10-06T19:37:15.109"/>
    <p1510:client id="{765F8A3D-BBDB-4820-8BF0-4E9483CA9CE4}" v="642" dt="2022-10-07T07:04:06.940"/>
    <p1510:client id="{8DC38623-FE05-40D3-A1C1-CC4AE0A039FC}" v="9" vWet="11" dt="2022-10-07T06:06:07.711"/>
    <p1510:client id="{BFB287B2-29A1-D77F-0FC5-328144EA9B8C}" v="45" dt="2022-10-06T19:51:02.362"/>
    <p1510:client id="{C48CE834-B86B-42B9-8CCF-B3A6A5892985}" v="38" dt="2022-10-06T13:44:14.776"/>
    <p1510:client id="{C7E80EA5-72B8-4CB1-B91D-6A596975444D}" v="220" dt="2022-10-06T19:58:33.425"/>
    <p1510:client id="{D6ADA2AB-D14E-4052-BE6D-20121D386B29}" v="555" dt="2022-10-07T06:36:52.944"/>
    <p1510:client id="{DFB55A89-A3EB-4862-8DBD-D4387D8D7A95}" v="1264" dt="2022-10-07T07:52:21.741"/>
    <p1510:client id="{F2F6A60C-67B8-4C38-B918-AAD7B609313A}" v="7" vWet="9" dt="2022-10-06T06:54:20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3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2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1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slide" Target="slides/slide26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4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62AAD-1497-43C5-B4E1-D625026BF168}" type="doc">
      <dgm:prSet loTypeId="urn:microsoft.com/office/officeart/2005/8/layout/vList3" loCatId="picture" qsTypeId="urn:microsoft.com/office/officeart/2005/8/quickstyle/simple1" qsCatId="simple" csTypeId="urn:microsoft.com/office/officeart/2005/8/colors/accent2_2" csCatId="accent2" phldr="1"/>
      <dgm:spPr/>
    </dgm:pt>
    <dgm:pt modelId="{4219D15C-69C5-48C8-8011-CF606AF4AEF3}">
      <dgm:prSet phldrT="[Text]"/>
      <dgm:spPr/>
      <dgm:t>
        <a:bodyPr/>
        <a:lstStyle/>
        <a:p>
          <a:r>
            <a:rPr lang="nb-NO" b="1"/>
            <a:t>Alle ansatte (vitenskapelige og teknisk/ administrative)</a:t>
          </a:r>
          <a:endParaRPr lang="nb-NO"/>
        </a:p>
      </dgm:t>
    </dgm:pt>
    <dgm:pt modelId="{EF0E8BF7-B475-48D9-AD5F-27AF5B6085F7}" type="parTrans" cxnId="{D56CEF8A-2FA5-41B0-B467-8611366B795F}">
      <dgm:prSet/>
      <dgm:spPr/>
      <dgm:t>
        <a:bodyPr/>
        <a:lstStyle/>
        <a:p>
          <a:endParaRPr lang="nb-NO"/>
        </a:p>
      </dgm:t>
    </dgm:pt>
    <dgm:pt modelId="{2B061DC8-ED77-4058-8E85-A28003119E73}" type="sibTrans" cxnId="{D56CEF8A-2FA5-41B0-B467-8611366B795F}">
      <dgm:prSet/>
      <dgm:spPr/>
      <dgm:t>
        <a:bodyPr/>
        <a:lstStyle/>
        <a:p>
          <a:endParaRPr lang="nb-NO"/>
        </a:p>
      </dgm:t>
    </dgm:pt>
    <dgm:pt modelId="{DC322134-F3CE-4408-9C6B-605CC4E86056}">
      <dgm:prSet phldrT="[Text]"/>
      <dgm:spPr/>
      <dgm:t>
        <a:bodyPr/>
        <a:lstStyle/>
        <a:p>
          <a:r>
            <a:rPr lang="nb-NO" b="1"/>
            <a:t>Ansatte med roller i lønn- og økonomiprosesser (fagbrukere)</a:t>
          </a:r>
          <a:endParaRPr lang="nb-NO"/>
        </a:p>
      </dgm:t>
    </dgm:pt>
    <dgm:pt modelId="{BA9DD482-B972-4E52-A715-4992033EC8C9}" type="parTrans" cxnId="{8D98A164-46C1-46A7-BBB2-916EC477BBC1}">
      <dgm:prSet/>
      <dgm:spPr/>
      <dgm:t>
        <a:bodyPr/>
        <a:lstStyle/>
        <a:p>
          <a:endParaRPr lang="nb-NO"/>
        </a:p>
      </dgm:t>
    </dgm:pt>
    <dgm:pt modelId="{9CBDACC9-3112-4C98-AD70-37911135FB3C}" type="sibTrans" cxnId="{8D98A164-46C1-46A7-BBB2-916EC477BBC1}">
      <dgm:prSet/>
      <dgm:spPr/>
      <dgm:t>
        <a:bodyPr/>
        <a:lstStyle/>
        <a:p>
          <a:endParaRPr lang="nb-NO"/>
        </a:p>
      </dgm:t>
    </dgm:pt>
    <dgm:pt modelId="{5D777017-F856-41C1-AC16-C3F4C8C2FC56}">
      <dgm:prSet/>
      <dgm:spPr/>
      <dgm:t>
        <a:bodyPr/>
        <a:lstStyle/>
        <a:p>
          <a:r>
            <a:rPr lang="nb-NO"/>
            <a:t>Ny selvbetjeningsløsning og DFØ app</a:t>
          </a:r>
        </a:p>
      </dgm:t>
    </dgm:pt>
    <dgm:pt modelId="{7F3362D7-D179-42F7-9332-F4D2FCAABA24}" type="parTrans" cxnId="{6517D1AB-5DDB-4FD4-A421-4078BDC4A37C}">
      <dgm:prSet/>
      <dgm:spPr/>
      <dgm:t>
        <a:bodyPr/>
        <a:lstStyle/>
        <a:p>
          <a:endParaRPr lang="nb-NO"/>
        </a:p>
      </dgm:t>
    </dgm:pt>
    <dgm:pt modelId="{07FB4D56-AF3C-412F-9655-D3248EC22195}" type="sibTrans" cxnId="{6517D1AB-5DDB-4FD4-A421-4078BDC4A37C}">
      <dgm:prSet/>
      <dgm:spPr/>
      <dgm:t>
        <a:bodyPr/>
        <a:lstStyle/>
        <a:p>
          <a:endParaRPr lang="nb-NO"/>
        </a:p>
      </dgm:t>
    </dgm:pt>
    <dgm:pt modelId="{31730200-4CED-4D27-B2EB-4E38191F36CA}">
      <dgm:prSet/>
      <dgm:spPr/>
      <dgm:t>
        <a:bodyPr/>
        <a:lstStyle/>
        <a:p>
          <a:r>
            <a:rPr lang="nb-NO"/>
            <a:t>E-læring fra DFØ</a:t>
          </a:r>
        </a:p>
      </dgm:t>
    </dgm:pt>
    <dgm:pt modelId="{1EB91465-6B16-49AC-A47B-5347B2928121}" type="parTrans" cxnId="{EBE41FB3-63FF-49C3-B73C-0E477375E839}">
      <dgm:prSet/>
      <dgm:spPr/>
      <dgm:t>
        <a:bodyPr/>
        <a:lstStyle/>
        <a:p>
          <a:endParaRPr lang="nb-NO"/>
        </a:p>
      </dgm:t>
    </dgm:pt>
    <dgm:pt modelId="{DEC1D638-CB4B-4079-85D9-4D241459525C}" type="sibTrans" cxnId="{EBE41FB3-63FF-49C3-B73C-0E477375E839}">
      <dgm:prSet/>
      <dgm:spPr/>
      <dgm:t>
        <a:bodyPr/>
        <a:lstStyle/>
        <a:p>
          <a:endParaRPr lang="nb-NO"/>
        </a:p>
      </dgm:t>
    </dgm:pt>
    <dgm:pt modelId="{310BB69A-7C5B-454C-935A-A849F300B8AF}">
      <dgm:prSet/>
      <dgm:spPr/>
      <dgm:t>
        <a:bodyPr/>
        <a:lstStyle/>
        <a:p>
          <a:r>
            <a:rPr lang="nb-NO"/>
            <a:t>Fellesmøte (primo januar)</a:t>
          </a:r>
        </a:p>
      </dgm:t>
    </dgm:pt>
    <dgm:pt modelId="{903F3FCA-9FEE-4543-BD01-B63FC8D370FD}" type="parTrans" cxnId="{65E7D969-B0A5-4496-9CBB-B45F376A0CCC}">
      <dgm:prSet/>
      <dgm:spPr/>
      <dgm:t>
        <a:bodyPr/>
        <a:lstStyle/>
        <a:p>
          <a:endParaRPr lang="nb-NO"/>
        </a:p>
      </dgm:t>
    </dgm:pt>
    <dgm:pt modelId="{8605056B-771D-4A65-B7F7-2876DD9900AA}" type="sibTrans" cxnId="{65E7D969-B0A5-4496-9CBB-B45F376A0CCC}">
      <dgm:prSet/>
      <dgm:spPr/>
      <dgm:t>
        <a:bodyPr/>
        <a:lstStyle/>
        <a:p>
          <a:endParaRPr lang="nb-NO"/>
        </a:p>
      </dgm:t>
    </dgm:pt>
    <dgm:pt modelId="{47EC18C1-7057-49B2-AC4C-94BD2BBD850E}">
      <dgm:prSet/>
      <dgm:spPr/>
      <dgm:t>
        <a:bodyPr/>
        <a:lstStyle/>
        <a:p>
          <a:r>
            <a:rPr lang="nb-NO"/>
            <a:t>Innsida</a:t>
          </a:r>
        </a:p>
      </dgm:t>
    </dgm:pt>
    <dgm:pt modelId="{A0ADA912-C09F-43E9-A4B4-5384C43A9559}" type="parTrans" cxnId="{7630BB0A-F884-4005-858F-57E613783AFB}">
      <dgm:prSet/>
      <dgm:spPr/>
      <dgm:t>
        <a:bodyPr/>
        <a:lstStyle/>
        <a:p>
          <a:endParaRPr lang="nb-NO"/>
        </a:p>
      </dgm:t>
    </dgm:pt>
    <dgm:pt modelId="{A57551A8-C93C-44D4-8550-D0BBF7F570B1}" type="sibTrans" cxnId="{7630BB0A-F884-4005-858F-57E613783AFB}">
      <dgm:prSet/>
      <dgm:spPr/>
      <dgm:t>
        <a:bodyPr/>
        <a:lstStyle/>
        <a:p>
          <a:endParaRPr lang="nb-NO"/>
        </a:p>
      </dgm:t>
    </dgm:pt>
    <dgm:pt modelId="{C900BECE-FB72-47C1-861E-531660F60C96}">
      <dgm:prSet/>
      <dgm:spPr/>
      <dgm:t>
        <a:bodyPr/>
        <a:lstStyle/>
        <a:p>
          <a:r>
            <a:rPr lang="nb-NO"/>
            <a:t>Skal ta i bruke nye roller, systemer og prosesser</a:t>
          </a:r>
        </a:p>
      </dgm:t>
    </dgm:pt>
    <dgm:pt modelId="{2457F54D-078E-4FE7-A610-C98E57882422}" type="parTrans" cxnId="{F8D69E5A-6B06-487B-BA39-E5D289FB72EB}">
      <dgm:prSet/>
      <dgm:spPr/>
      <dgm:t>
        <a:bodyPr/>
        <a:lstStyle/>
        <a:p>
          <a:endParaRPr lang="nb-NO"/>
        </a:p>
      </dgm:t>
    </dgm:pt>
    <dgm:pt modelId="{CC2BD948-2171-4E76-B11D-6EC6AE014E30}" type="sibTrans" cxnId="{F8D69E5A-6B06-487B-BA39-E5D289FB72EB}">
      <dgm:prSet/>
      <dgm:spPr/>
      <dgm:t>
        <a:bodyPr/>
        <a:lstStyle/>
        <a:p>
          <a:endParaRPr lang="nb-NO"/>
        </a:p>
      </dgm:t>
    </dgm:pt>
    <dgm:pt modelId="{23036002-5B93-4F74-8E24-ED2205D53762}">
      <dgm:prSet/>
      <dgm:spPr/>
      <dgm:t>
        <a:bodyPr/>
        <a:lstStyle/>
        <a:p>
          <a:r>
            <a:rPr lang="nb-NO"/>
            <a:t>Egenlæring (roller, rutiner og prosess)</a:t>
          </a:r>
        </a:p>
      </dgm:t>
    </dgm:pt>
    <dgm:pt modelId="{CC3F69FE-E3AB-4467-B1FF-E166F521FEFC}" type="parTrans" cxnId="{913CCF7A-1FAC-47CB-86E5-8B2999829A58}">
      <dgm:prSet/>
      <dgm:spPr/>
      <dgm:t>
        <a:bodyPr/>
        <a:lstStyle/>
        <a:p>
          <a:endParaRPr lang="nb-NO"/>
        </a:p>
      </dgm:t>
    </dgm:pt>
    <dgm:pt modelId="{66341A6D-85FB-4434-958D-CD6AD3142B98}" type="sibTrans" cxnId="{913CCF7A-1FAC-47CB-86E5-8B2999829A58}">
      <dgm:prSet/>
      <dgm:spPr/>
      <dgm:t>
        <a:bodyPr/>
        <a:lstStyle/>
        <a:p>
          <a:endParaRPr lang="nb-NO"/>
        </a:p>
      </dgm:t>
    </dgm:pt>
    <dgm:pt modelId="{DC986726-60F4-4B09-859C-08A14DA37BAB}">
      <dgm:prSet/>
      <dgm:spPr/>
      <dgm:t>
        <a:bodyPr/>
        <a:lstStyle/>
        <a:p>
          <a:r>
            <a:rPr lang="nb-NO"/>
            <a:t>NTNU kurs</a:t>
          </a:r>
        </a:p>
      </dgm:t>
    </dgm:pt>
    <dgm:pt modelId="{8CB5A716-D83C-4E58-8481-396D3CBF5736}" type="parTrans" cxnId="{9F7341F6-0ADF-4C00-B7AD-F0BC906D49FF}">
      <dgm:prSet/>
      <dgm:spPr/>
      <dgm:t>
        <a:bodyPr/>
        <a:lstStyle/>
        <a:p>
          <a:endParaRPr lang="nb-NO"/>
        </a:p>
      </dgm:t>
    </dgm:pt>
    <dgm:pt modelId="{68840368-E004-4618-8F11-B85511A21716}" type="sibTrans" cxnId="{9F7341F6-0ADF-4C00-B7AD-F0BC906D49FF}">
      <dgm:prSet/>
      <dgm:spPr/>
      <dgm:t>
        <a:bodyPr/>
        <a:lstStyle/>
        <a:p>
          <a:endParaRPr lang="nb-NO"/>
        </a:p>
      </dgm:t>
    </dgm:pt>
    <dgm:pt modelId="{9B57FE8F-28CF-4D81-BF31-050DD9BDFBD7}">
      <dgm:prSet/>
      <dgm:spPr/>
      <dgm:t>
        <a:bodyPr/>
        <a:lstStyle/>
        <a:p>
          <a:r>
            <a:rPr lang="nb-NO"/>
            <a:t>Systemopplæring</a:t>
          </a:r>
        </a:p>
      </dgm:t>
    </dgm:pt>
    <dgm:pt modelId="{E82D67A2-B851-4B68-845B-C1D7DFFF82BB}" type="parTrans" cxnId="{1878C415-EAE8-4F2B-95BD-9357CEC8BF00}">
      <dgm:prSet/>
      <dgm:spPr/>
      <dgm:t>
        <a:bodyPr/>
        <a:lstStyle/>
        <a:p>
          <a:endParaRPr lang="nb-NO"/>
        </a:p>
      </dgm:t>
    </dgm:pt>
    <dgm:pt modelId="{7EB9DE31-C39C-4417-BD88-246C763AAB41}" type="sibTrans" cxnId="{1878C415-EAE8-4F2B-95BD-9357CEC8BF00}">
      <dgm:prSet/>
      <dgm:spPr/>
      <dgm:t>
        <a:bodyPr/>
        <a:lstStyle/>
        <a:p>
          <a:endParaRPr lang="nb-NO"/>
        </a:p>
      </dgm:t>
    </dgm:pt>
    <dgm:pt modelId="{599CE970-E98E-4E95-92A3-22603C76E563}">
      <dgm:prSet/>
      <dgm:spPr/>
      <dgm:t>
        <a:bodyPr/>
        <a:lstStyle/>
        <a:p>
          <a:r>
            <a:rPr lang="nb-NO" b="1"/>
            <a:t>Deg som leder</a:t>
          </a:r>
        </a:p>
      </dgm:t>
    </dgm:pt>
    <dgm:pt modelId="{6CBB7C60-67F4-477A-8BC9-A76AE0FABE16}" type="parTrans" cxnId="{218B0292-5B6D-4833-BB13-2D1C45878A98}">
      <dgm:prSet/>
      <dgm:spPr/>
      <dgm:t>
        <a:bodyPr/>
        <a:lstStyle/>
        <a:p>
          <a:endParaRPr lang="nb-NO"/>
        </a:p>
      </dgm:t>
    </dgm:pt>
    <dgm:pt modelId="{749D595F-DC05-4912-B720-B2E9B165CF36}" type="sibTrans" cxnId="{218B0292-5B6D-4833-BB13-2D1C45878A98}">
      <dgm:prSet/>
      <dgm:spPr/>
      <dgm:t>
        <a:bodyPr/>
        <a:lstStyle/>
        <a:p>
          <a:endParaRPr lang="nb-NO"/>
        </a:p>
      </dgm:t>
    </dgm:pt>
    <dgm:pt modelId="{F38B9D3D-9EFC-4349-B979-6B5D56B6BD1B}">
      <dgm:prSet/>
      <dgm:spPr/>
      <dgm:t>
        <a:bodyPr/>
        <a:lstStyle/>
        <a:p>
          <a:r>
            <a:rPr lang="nb-NO"/>
            <a:t>Skal ta i bruke nye roller, systemer og prosesser</a:t>
          </a:r>
        </a:p>
      </dgm:t>
    </dgm:pt>
    <dgm:pt modelId="{D9D814F7-7597-48BE-9A28-814F53F3F9BC}" type="parTrans" cxnId="{E116F20B-2BA5-4CA9-8FA0-28251D7F9600}">
      <dgm:prSet/>
      <dgm:spPr/>
      <dgm:t>
        <a:bodyPr/>
        <a:lstStyle/>
        <a:p>
          <a:endParaRPr lang="nb-NO"/>
        </a:p>
      </dgm:t>
    </dgm:pt>
    <dgm:pt modelId="{63DC3C52-976D-431A-9253-E0D88B1C3A62}" type="sibTrans" cxnId="{E116F20B-2BA5-4CA9-8FA0-28251D7F9600}">
      <dgm:prSet/>
      <dgm:spPr/>
      <dgm:t>
        <a:bodyPr/>
        <a:lstStyle/>
        <a:p>
          <a:endParaRPr lang="nb-NO"/>
        </a:p>
      </dgm:t>
    </dgm:pt>
    <dgm:pt modelId="{FAECCBA8-716D-4BC5-9D90-E6F2AA6AF666}">
      <dgm:prSet/>
      <dgm:spPr/>
      <dgm:t>
        <a:bodyPr/>
        <a:lstStyle/>
        <a:p>
          <a:r>
            <a:rPr lang="nb-NO"/>
            <a:t>Egenlæring (roller, rutiner og prosess)</a:t>
          </a:r>
        </a:p>
      </dgm:t>
    </dgm:pt>
    <dgm:pt modelId="{DE454792-5BB7-4D37-A830-D4ABD08011AB}" type="parTrans" cxnId="{7FF51A68-4507-4DF9-964C-03CC2B2BAB79}">
      <dgm:prSet/>
      <dgm:spPr/>
      <dgm:t>
        <a:bodyPr/>
        <a:lstStyle/>
        <a:p>
          <a:endParaRPr lang="nb-NO"/>
        </a:p>
      </dgm:t>
    </dgm:pt>
    <dgm:pt modelId="{BAB132E1-6B34-4212-9A08-31F310233044}" type="sibTrans" cxnId="{7FF51A68-4507-4DF9-964C-03CC2B2BAB79}">
      <dgm:prSet/>
      <dgm:spPr/>
      <dgm:t>
        <a:bodyPr/>
        <a:lstStyle/>
        <a:p>
          <a:endParaRPr lang="nb-NO"/>
        </a:p>
      </dgm:t>
    </dgm:pt>
    <dgm:pt modelId="{54DCEDFF-9245-42BF-81D8-5F4331B5331E}">
      <dgm:prSet/>
      <dgm:spPr/>
      <dgm:t>
        <a:bodyPr/>
        <a:lstStyle/>
        <a:p>
          <a:r>
            <a:rPr lang="nb-NO"/>
            <a:t>Fellesmøte (primo januar) </a:t>
          </a:r>
        </a:p>
      </dgm:t>
    </dgm:pt>
    <dgm:pt modelId="{87645918-EDB7-4035-964A-E16ED0B92548}" type="parTrans" cxnId="{8D782662-68E6-4862-8E4E-5A1368FA59DF}">
      <dgm:prSet/>
      <dgm:spPr/>
      <dgm:t>
        <a:bodyPr/>
        <a:lstStyle/>
        <a:p>
          <a:endParaRPr lang="nb-NO"/>
        </a:p>
      </dgm:t>
    </dgm:pt>
    <dgm:pt modelId="{772CC16B-0273-4899-B062-360146F3BEB9}" type="sibTrans" cxnId="{8D782662-68E6-4862-8E4E-5A1368FA59DF}">
      <dgm:prSet/>
      <dgm:spPr/>
      <dgm:t>
        <a:bodyPr/>
        <a:lstStyle/>
        <a:p>
          <a:endParaRPr lang="nb-NO"/>
        </a:p>
      </dgm:t>
    </dgm:pt>
    <dgm:pt modelId="{0686935F-8D44-40E2-A71C-33D1D765B474}">
      <dgm:prSet/>
      <dgm:spPr/>
      <dgm:t>
        <a:bodyPr/>
        <a:lstStyle/>
        <a:p>
          <a:r>
            <a:rPr lang="nb-NO"/>
            <a:t>Systemopplæring som e-læring fra DFØ</a:t>
          </a:r>
        </a:p>
      </dgm:t>
    </dgm:pt>
    <dgm:pt modelId="{29A896A4-DDB5-4899-8154-8ADC2F432BC4}" type="parTrans" cxnId="{C689B618-176D-49BD-82E4-C391996DD951}">
      <dgm:prSet/>
      <dgm:spPr/>
      <dgm:t>
        <a:bodyPr/>
        <a:lstStyle/>
        <a:p>
          <a:endParaRPr lang="nb-NO"/>
        </a:p>
      </dgm:t>
    </dgm:pt>
    <dgm:pt modelId="{D5C17B99-2704-479A-BEC5-B6D6CE0F7028}" type="sibTrans" cxnId="{C689B618-176D-49BD-82E4-C391996DD951}">
      <dgm:prSet/>
      <dgm:spPr/>
      <dgm:t>
        <a:bodyPr/>
        <a:lstStyle/>
        <a:p>
          <a:endParaRPr lang="nb-NO"/>
        </a:p>
      </dgm:t>
    </dgm:pt>
    <dgm:pt modelId="{473A3908-4CA0-4478-90A1-3DAB89BEE8FF}" type="pres">
      <dgm:prSet presAssocID="{82A62AAD-1497-43C5-B4E1-D625026BF168}" presName="linearFlow" presStyleCnt="0">
        <dgm:presLayoutVars>
          <dgm:dir/>
          <dgm:resizeHandles val="exact"/>
        </dgm:presLayoutVars>
      </dgm:prSet>
      <dgm:spPr/>
    </dgm:pt>
    <dgm:pt modelId="{7C5B6CBF-4863-4E5E-AE1E-D203BAC1B60F}" type="pres">
      <dgm:prSet presAssocID="{4219D15C-69C5-48C8-8011-CF606AF4AEF3}" presName="composite" presStyleCnt="0"/>
      <dgm:spPr/>
    </dgm:pt>
    <dgm:pt modelId="{3C4D21AC-AEFF-4EAE-95E3-56431CBDD1FC}" type="pres">
      <dgm:prSet presAssocID="{4219D15C-69C5-48C8-8011-CF606AF4AEF3}" presName="imgShp" presStyleLbl="fgImgPlace1" presStyleIdx="0" presStyleCnt="3" custScaleX="119350" custScaleY="103106" custLinFactNeighborX="822" custLinFactNeighborY="-24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mart Phone with solid fill"/>
        </a:ext>
      </dgm:extLst>
    </dgm:pt>
    <dgm:pt modelId="{BB7A62AD-276D-4146-98C8-6AEFFCAB6180}" type="pres">
      <dgm:prSet presAssocID="{4219D15C-69C5-48C8-8011-CF606AF4AEF3}" presName="txShp" presStyleLbl="node1" presStyleIdx="0" presStyleCnt="3">
        <dgm:presLayoutVars>
          <dgm:bulletEnabled val="1"/>
        </dgm:presLayoutVars>
      </dgm:prSet>
      <dgm:spPr/>
    </dgm:pt>
    <dgm:pt modelId="{843CBD95-4E90-4EE9-954F-03CE7F08A464}" type="pres">
      <dgm:prSet presAssocID="{2B061DC8-ED77-4058-8E85-A28003119E73}" presName="spacing" presStyleCnt="0"/>
      <dgm:spPr/>
    </dgm:pt>
    <dgm:pt modelId="{130C7670-F9BF-41F9-AFDF-768ECB7B1125}" type="pres">
      <dgm:prSet presAssocID="{DC322134-F3CE-4408-9C6B-605CC4E86056}" presName="composite" presStyleCnt="0"/>
      <dgm:spPr/>
    </dgm:pt>
    <dgm:pt modelId="{4D909DC3-45D7-4AEC-997F-31C1289374F0}" type="pres">
      <dgm:prSet presAssocID="{DC322134-F3CE-4408-9C6B-605CC4E86056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 female with solid fill"/>
        </a:ext>
      </dgm:extLst>
    </dgm:pt>
    <dgm:pt modelId="{163274C7-99D1-4C91-9733-7C8086769102}" type="pres">
      <dgm:prSet presAssocID="{DC322134-F3CE-4408-9C6B-605CC4E86056}" presName="txShp" presStyleLbl="node1" presStyleIdx="1" presStyleCnt="3">
        <dgm:presLayoutVars>
          <dgm:bulletEnabled val="1"/>
        </dgm:presLayoutVars>
      </dgm:prSet>
      <dgm:spPr/>
    </dgm:pt>
    <dgm:pt modelId="{0BF5DD27-5557-43DC-8ECF-4DCBEE528F9C}" type="pres">
      <dgm:prSet presAssocID="{9CBDACC9-3112-4C98-AD70-37911135FB3C}" presName="spacing" presStyleCnt="0"/>
      <dgm:spPr/>
    </dgm:pt>
    <dgm:pt modelId="{720B4B02-1CD7-404F-9CF7-03E47383A964}" type="pres">
      <dgm:prSet presAssocID="{599CE970-E98E-4E95-92A3-22603C76E563}" presName="composite" presStyleCnt="0"/>
      <dgm:spPr/>
    </dgm:pt>
    <dgm:pt modelId="{DBAE8B6F-A0EF-4693-8AB6-D5F938AA2912}" type="pres">
      <dgm:prSet presAssocID="{599CE970-E98E-4E95-92A3-22603C76E563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A86362C0-40CB-48E6-80F5-1C14F8C28400}" type="pres">
      <dgm:prSet presAssocID="{599CE970-E98E-4E95-92A3-22603C76E56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630BB0A-F884-4005-858F-57E613783AFB}" srcId="{5D777017-F856-41C1-AC16-C3F4C8C2FC56}" destId="{47EC18C1-7057-49B2-AC4C-94BD2BBD850E}" srcOrd="2" destOrd="0" parTransId="{A0ADA912-C09F-43E9-A4B4-5384C43A9559}" sibTransId="{A57551A8-C93C-44D4-8550-D0BBF7F570B1}"/>
    <dgm:cxn modelId="{E116F20B-2BA5-4CA9-8FA0-28251D7F9600}" srcId="{599CE970-E98E-4E95-92A3-22603C76E563}" destId="{F38B9D3D-9EFC-4349-B979-6B5D56B6BD1B}" srcOrd="0" destOrd="0" parTransId="{D9D814F7-7597-48BE-9A28-814F53F3F9BC}" sibTransId="{63DC3C52-976D-431A-9253-E0D88B1C3A62}"/>
    <dgm:cxn modelId="{1878C415-EAE8-4F2B-95BD-9357CEC8BF00}" srcId="{C900BECE-FB72-47C1-861E-531660F60C96}" destId="{9B57FE8F-28CF-4D81-BF31-050DD9BDFBD7}" srcOrd="2" destOrd="0" parTransId="{E82D67A2-B851-4B68-845B-C1D7DFFF82BB}" sibTransId="{7EB9DE31-C39C-4417-BD88-246C763AAB41}"/>
    <dgm:cxn modelId="{D1729118-1196-4729-A1B9-EE365D9F8FF5}" type="presOf" srcId="{5D777017-F856-41C1-AC16-C3F4C8C2FC56}" destId="{BB7A62AD-276D-4146-98C8-6AEFFCAB6180}" srcOrd="0" destOrd="1" presId="urn:microsoft.com/office/officeart/2005/8/layout/vList3"/>
    <dgm:cxn modelId="{C689B618-176D-49BD-82E4-C391996DD951}" srcId="{F38B9D3D-9EFC-4349-B979-6B5D56B6BD1B}" destId="{0686935F-8D44-40E2-A71C-33D1D765B474}" srcOrd="2" destOrd="0" parTransId="{29A896A4-DDB5-4899-8154-8ADC2F432BC4}" sibTransId="{D5C17B99-2704-479A-BEC5-B6D6CE0F7028}"/>
    <dgm:cxn modelId="{5E24891E-82BA-4911-93B6-C32053EAD27C}" type="presOf" srcId="{F38B9D3D-9EFC-4349-B979-6B5D56B6BD1B}" destId="{A86362C0-40CB-48E6-80F5-1C14F8C28400}" srcOrd="0" destOrd="1" presId="urn:microsoft.com/office/officeart/2005/8/layout/vList3"/>
    <dgm:cxn modelId="{29699427-27D1-40B6-88A0-1FA9EDA34AA0}" type="presOf" srcId="{0686935F-8D44-40E2-A71C-33D1D765B474}" destId="{A86362C0-40CB-48E6-80F5-1C14F8C28400}" srcOrd="0" destOrd="4" presId="urn:microsoft.com/office/officeart/2005/8/layout/vList3"/>
    <dgm:cxn modelId="{0EBBEB2B-8B49-4CCA-A08A-B6F52489648D}" type="presOf" srcId="{599CE970-E98E-4E95-92A3-22603C76E563}" destId="{A86362C0-40CB-48E6-80F5-1C14F8C28400}" srcOrd="0" destOrd="0" presId="urn:microsoft.com/office/officeart/2005/8/layout/vList3"/>
    <dgm:cxn modelId="{ADA6C12E-3C4C-4A84-AF83-CC56336CF2A5}" type="presOf" srcId="{DC986726-60F4-4B09-859C-08A14DA37BAB}" destId="{163274C7-99D1-4C91-9733-7C8086769102}" srcOrd="0" destOrd="3" presId="urn:microsoft.com/office/officeart/2005/8/layout/vList3"/>
    <dgm:cxn modelId="{4C2D5B2F-7B4B-4C29-8A8B-F086BCA62D82}" type="presOf" srcId="{9B57FE8F-28CF-4D81-BF31-050DD9BDFBD7}" destId="{163274C7-99D1-4C91-9733-7C8086769102}" srcOrd="0" destOrd="4" presId="urn:microsoft.com/office/officeart/2005/8/layout/vList3"/>
    <dgm:cxn modelId="{B2FA5635-6C3D-40C0-975E-C26A0D412CA5}" type="presOf" srcId="{23036002-5B93-4F74-8E24-ED2205D53762}" destId="{163274C7-99D1-4C91-9733-7C8086769102}" srcOrd="0" destOrd="2" presId="urn:microsoft.com/office/officeart/2005/8/layout/vList3"/>
    <dgm:cxn modelId="{60E42B3D-512D-4C30-833A-295550EB76AB}" type="presOf" srcId="{54DCEDFF-9245-42BF-81D8-5F4331B5331E}" destId="{A86362C0-40CB-48E6-80F5-1C14F8C28400}" srcOrd="0" destOrd="3" presId="urn:microsoft.com/office/officeart/2005/8/layout/vList3"/>
    <dgm:cxn modelId="{8D782662-68E6-4862-8E4E-5A1368FA59DF}" srcId="{F38B9D3D-9EFC-4349-B979-6B5D56B6BD1B}" destId="{54DCEDFF-9245-42BF-81D8-5F4331B5331E}" srcOrd="1" destOrd="0" parTransId="{87645918-EDB7-4035-964A-E16ED0B92548}" sibTransId="{772CC16B-0273-4899-B062-360146F3BEB9}"/>
    <dgm:cxn modelId="{8D98A164-46C1-46A7-BBB2-916EC477BBC1}" srcId="{82A62AAD-1497-43C5-B4E1-D625026BF168}" destId="{DC322134-F3CE-4408-9C6B-605CC4E86056}" srcOrd="1" destOrd="0" parTransId="{BA9DD482-B972-4E52-A715-4992033EC8C9}" sibTransId="{9CBDACC9-3112-4C98-AD70-37911135FB3C}"/>
    <dgm:cxn modelId="{7FF51A68-4507-4DF9-964C-03CC2B2BAB79}" srcId="{F38B9D3D-9EFC-4349-B979-6B5D56B6BD1B}" destId="{FAECCBA8-716D-4BC5-9D90-E6F2AA6AF666}" srcOrd="0" destOrd="0" parTransId="{DE454792-5BB7-4D37-A830-D4ABD08011AB}" sibTransId="{BAB132E1-6B34-4212-9A08-31F310233044}"/>
    <dgm:cxn modelId="{65E7D969-B0A5-4496-9CBB-B45F376A0CCC}" srcId="{5D777017-F856-41C1-AC16-C3F4C8C2FC56}" destId="{310BB69A-7C5B-454C-935A-A849F300B8AF}" srcOrd="1" destOrd="0" parTransId="{903F3FCA-9FEE-4543-BD01-B63FC8D370FD}" sibTransId="{8605056B-771D-4A65-B7F7-2876DD9900AA}"/>
    <dgm:cxn modelId="{C1873F4E-5C59-432B-86B7-6EED6EA5AE8D}" type="presOf" srcId="{82A62AAD-1497-43C5-B4E1-D625026BF168}" destId="{473A3908-4CA0-4478-90A1-3DAB89BEE8FF}" srcOrd="0" destOrd="0" presId="urn:microsoft.com/office/officeart/2005/8/layout/vList3"/>
    <dgm:cxn modelId="{8AD3A179-6429-475F-980C-5E7D54CF7C7D}" type="presOf" srcId="{47EC18C1-7057-49B2-AC4C-94BD2BBD850E}" destId="{BB7A62AD-276D-4146-98C8-6AEFFCAB6180}" srcOrd="0" destOrd="4" presId="urn:microsoft.com/office/officeart/2005/8/layout/vList3"/>
    <dgm:cxn modelId="{F8D69E5A-6B06-487B-BA39-E5D289FB72EB}" srcId="{DC322134-F3CE-4408-9C6B-605CC4E86056}" destId="{C900BECE-FB72-47C1-861E-531660F60C96}" srcOrd="0" destOrd="0" parTransId="{2457F54D-078E-4FE7-A610-C98E57882422}" sibTransId="{CC2BD948-2171-4E76-B11D-6EC6AE014E30}"/>
    <dgm:cxn modelId="{913CCF7A-1FAC-47CB-86E5-8B2999829A58}" srcId="{C900BECE-FB72-47C1-861E-531660F60C96}" destId="{23036002-5B93-4F74-8E24-ED2205D53762}" srcOrd="0" destOrd="0" parTransId="{CC3F69FE-E3AB-4467-B1FF-E166F521FEFC}" sibTransId="{66341A6D-85FB-4434-958D-CD6AD3142B98}"/>
    <dgm:cxn modelId="{527C6C7D-AA22-4845-99A9-2D28660157FE}" type="presOf" srcId="{FAECCBA8-716D-4BC5-9D90-E6F2AA6AF666}" destId="{A86362C0-40CB-48E6-80F5-1C14F8C28400}" srcOrd="0" destOrd="2" presId="urn:microsoft.com/office/officeart/2005/8/layout/vList3"/>
    <dgm:cxn modelId="{D56CEF8A-2FA5-41B0-B467-8611366B795F}" srcId="{82A62AAD-1497-43C5-B4E1-D625026BF168}" destId="{4219D15C-69C5-48C8-8011-CF606AF4AEF3}" srcOrd="0" destOrd="0" parTransId="{EF0E8BF7-B475-48D9-AD5F-27AF5B6085F7}" sibTransId="{2B061DC8-ED77-4058-8E85-A28003119E73}"/>
    <dgm:cxn modelId="{218B0292-5B6D-4833-BB13-2D1C45878A98}" srcId="{82A62AAD-1497-43C5-B4E1-D625026BF168}" destId="{599CE970-E98E-4E95-92A3-22603C76E563}" srcOrd="2" destOrd="0" parTransId="{6CBB7C60-67F4-477A-8BC9-A76AE0FABE16}" sibTransId="{749D595F-DC05-4912-B720-B2E9B165CF36}"/>
    <dgm:cxn modelId="{6517D1AB-5DDB-4FD4-A421-4078BDC4A37C}" srcId="{4219D15C-69C5-48C8-8011-CF606AF4AEF3}" destId="{5D777017-F856-41C1-AC16-C3F4C8C2FC56}" srcOrd="0" destOrd="0" parTransId="{7F3362D7-D179-42F7-9332-F4D2FCAABA24}" sibTransId="{07FB4D56-AF3C-412F-9655-D3248EC22195}"/>
    <dgm:cxn modelId="{195B74B2-1E53-44F5-8D0A-11344E5E517C}" type="presOf" srcId="{C900BECE-FB72-47C1-861E-531660F60C96}" destId="{163274C7-99D1-4C91-9733-7C8086769102}" srcOrd="0" destOrd="1" presId="urn:microsoft.com/office/officeart/2005/8/layout/vList3"/>
    <dgm:cxn modelId="{EBE41FB3-63FF-49C3-B73C-0E477375E839}" srcId="{5D777017-F856-41C1-AC16-C3F4C8C2FC56}" destId="{31730200-4CED-4D27-B2EB-4E38191F36CA}" srcOrd="0" destOrd="0" parTransId="{1EB91465-6B16-49AC-A47B-5347B2928121}" sibTransId="{DEC1D638-CB4B-4079-85D9-4D241459525C}"/>
    <dgm:cxn modelId="{D05C23DF-37EA-4EEA-BB6D-E4AE9CC0F4F1}" type="presOf" srcId="{310BB69A-7C5B-454C-935A-A849F300B8AF}" destId="{BB7A62AD-276D-4146-98C8-6AEFFCAB6180}" srcOrd="0" destOrd="3" presId="urn:microsoft.com/office/officeart/2005/8/layout/vList3"/>
    <dgm:cxn modelId="{5499BCE7-82FD-432D-B890-64B0FA8AA21D}" type="presOf" srcId="{DC322134-F3CE-4408-9C6B-605CC4E86056}" destId="{163274C7-99D1-4C91-9733-7C8086769102}" srcOrd="0" destOrd="0" presId="urn:microsoft.com/office/officeart/2005/8/layout/vList3"/>
    <dgm:cxn modelId="{7C6726EC-18EB-4702-A661-D3A6990D7FAA}" type="presOf" srcId="{31730200-4CED-4D27-B2EB-4E38191F36CA}" destId="{BB7A62AD-276D-4146-98C8-6AEFFCAB6180}" srcOrd="0" destOrd="2" presId="urn:microsoft.com/office/officeart/2005/8/layout/vList3"/>
    <dgm:cxn modelId="{9F7341F6-0ADF-4C00-B7AD-F0BC906D49FF}" srcId="{C900BECE-FB72-47C1-861E-531660F60C96}" destId="{DC986726-60F4-4B09-859C-08A14DA37BAB}" srcOrd="1" destOrd="0" parTransId="{8CB5A716-D83C-4E58-8481-396D3CBF5736}" sibTransId="{68840368-E004-4618-8F11-B85511A21716}"/>
    <dgm:cxn modelId="{F16053FA-E632-4F65-9483-145F08F0EB91}" type="presOf" srcId="{4219D15C-69C5-48C8-8011-CF606AF4AEF3}" destId="{BB7A62AD-276D-4146-98C8-6AEFFCAB6180}" srcOrd="0" destOrd="0" presId="urn:microsoft.com/office/officeart/2005/8/layout/vList3"/>
    <dgm:cxn modelId="{6EBFA985-1315-4D3C-BF85-38C1E9703D12}" type="presParOf" srcId="{473A3908-4CA0-4478-90A1-3DAB89BEE8FF}" destId="{7C5B6CBF-4863-4E5E-AE1E-D203BAC1B60F}" srcOrd="0" destOrd="0" presId="urn:microsoft.com/office/officeart/2005/8/layout/vList3"/>
    <dgm:cxn modelId="{5A07616B-C9BA-46E5-B5CD-27C47AEB01B3}" type="presParOf" srcId="{7C5B6CBF-4863-4E5E-AE1E-D203BAC1B60F}" destId="{3C4D21AC-AEFF-4EAE-95E3-56431CBDD1FC}" srcOrd="0" destOrd="0" presId="urn:microsoft.com/office/officeart/2005/8/layout/vList3"/>
    <dgm:cxn modelId="{740D18CA-5456-45E0-AF4E-1A254F8F4E1F}" type="presParOf" srcId="{7C5B6CBF-4863-4E5E-AE1E-D203BAC1B60F}" destId="{BB7A62AD-276D-4146-98C8-6AEFFCAB6180}" srcOrd="1" destOrd="0" presId="urn:microsoft.com/office/officeart/2005/8/layout/vList3"/>
    <dgm:cxn modelId="{E4700505-F355-4854-89C6-C3C16CE03F38}" type="presParOf" srcId="{473A3908-4CA0-4478-90A1-3DAB89BEE8FF}" destId="{843CBD95-4E90-4EE9-954F-03CE7F08A464}" srcOrd="1" destOrd="0" presId="urn:microsoft.com/office/officeart/2005/8/layout/vList3"/>
    <dgm:cxn modelId="{8641B6E3-0E47-453E-9E8F-6AE1D5F41B94}" type="presParOf" srcId="{473A3908-4CA0-4478-90A1-3DAB89BEE8FF}" destId="{130C7670-F9BF-41F9-AFDF-768ECB7B1125}" srcOrd="2" destOrd="0" presId="urn:microsoft.com/office/officeart/2005/8/layout/vList3"/>
    <dgm:cxn modelId="{CA54E33A-C5E2-4193-BBEF-1FBB96664659}" type="presParOf" srcId="{130C7670-F9BF-41F9-AFDF-768ECB7B1125}" destId="{4D909DC3-45D7-4AEC-997F-31C1289374F0}" srcOrd="0" destOrd="0" presId="urn:microsoft.com/office/officeart/2005/8/layout/vList3"/>
    <dgm:cxn modelId="{A38303E8-BAD7-4317-9F8D-37F1A18CFEF0}" type="presParOf" srcId="{130C7670-F9BF-41F9-AFDF-768ECB7B1125}" destId="{163274C7-99D1-4C91-9733-7C8086769102}" srcOrd="1" destOrd="0" presId="urn:microsoft.com/office/officeart/2005/8/layout/vList3"/>
    <dgm:cxn modelId="{D051195E-4D11-4374-953A-69A9FE8FDCF1}" type="presParOf" srcId="{473A3908-4CA0-4478-90A1-3DAB89BEE8FF}" destId="{0BF5DD27-5557-43DC-8ECF-4DCBEE528F9C}" srcOrd="3" destOrd="0" presId="urn:microsoft.com/office/officeart/2005/8/layout/vList3"/>
    <dgm:cxn modelId="{258F965D-FDC6-4A31-8B7C-2404BC63D97C}" type="presParOf" srcId="{473A3908-4CA0-4478-90A1-3DAB89BEE8FF}" destId="{720B4B02-1CD7-404F-9CF7-03E47383A964}" srcOrd="4" destOrd="0" presId="urn:microsoft.com/office/officeart/2005/8/layout/vList3"/>
    <dgm:cxn modelId="{217AA02F-AF0A-402C-9C64-7F48F4C3E464}" type="presParOf" srcId="{720B4B02-1CD7-404F-9CF7-03E47383A964}" destId="{DBAE8B6F-A0EF-4693-8AB6-D5F938AA2912}" srcOrd="0" destOrd="0" presId="urn:microsoft.com/office/officeart/2005/8/layout/vList3"/>
    <dgm:cxn modelId="{517B1708-F2F9-42F5-BCD7-010FB1B15523}" type="presParOf" srcId="{720B4B02-1CD7-404F-9CF7-03E47383A964}" destId="{A86362C0-40CB-48E6-80F5-1C14F8C284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A62AD-276D-4146-98C8-6AEFFCAB6180}">
      <dsp:nvSpPr>
        <dsp:cNvPr id="0" name=""/>
        <dsp:cNvSpPr/>
      </dsp:nvSpPr>
      <dsp:spPr>
        <a:xfrm rot="10800000">
          <a:off x="2659119" y="26264"/>
          <a:ext cx="8741092" cy="15330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020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/>
            <a:t>Alle ansatte (vitenskapelige og teknisk/ administrative)</a:t>
          </a:r>
          <a:endParaRPr lang="nb-N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Ny selvbetjeningsløsning og DFØ app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E-læring fra DFØ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Fellesmøte (primo januar)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Innsida</a:t>
          </a:r>
        </a:p>
      </dsp:txBody>
      <dsp:txXfrm rot="10800000">
        <a:off x="3042374" y="26264"/>
        <a:ext cx="8357837" cy="1533022"/>
      </dsp:txXfrm>
    </dsp:sp>
    <dsp:sp modelId="{3C4D21AC-AEFF-4EAE-95E3-56431CBDD1FC}">
      <dsp:nvSpPr>
        <dsp:cNvPr id="0" name=""/>
        <dsp:cNvSpPr/>
      </dsp:nvSpPr>
      <dsp:spPr>
        <a:xfrm>
          <a:off x="1756889" y="0"/>
          <a:ext cx="1829662" cy="158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274C7-99D1-4C91-9733-7C8086769102}">
      <dsp:nvSpPr>
        <dsp:cNvPr id="0" name=""/>
        <dsp:cNvSpPr/>
      </dsp:nvSpPr>
      <dsp:spPr>
        <a:xfrm rot="10800000">
          <a:off x="2584959" y="2040713"/>
          <a:ext cx="8741092" cy="15330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020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/>
            <a:t>Ansatte med roller i lønn- og økonomiprosesser (fagbrukere)</a:t>
          </a:r>
          <a:endParaRPr lang="nb-N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Skal ta i bruke nye roller, systemer og prosesser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Egenlæring (roller, rutiner og prosess)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NTNU kurs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Systemopplæring</a:t>
          </a:r>
        </a:p>
      </dsp:txBody>
      <dsp:txXfrm rot="10800000">
        <a:off x="2968214" y="2040713"/>
        <a:ext cx="8357837" cy="1533022"/>
      </dsp:txXfrm>
    </dsp:sp>
    <dsp:sp modelId="{4D909DC3-45D7-4AEC-997F-31C1289374F0}">
      <dsp:nvSpPr>
        <dsp:cNvPr id="0" name=""/>
        <dsp:cNvSpPr/>
      </dsp:nvSpPr>
      <dsp:spPr>
        <a:xfrm>
          <a:off x="1818448" y="2040713"/>
          <a:ext cx="1533022" cy="1533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362C0-40CB-48E6-80F5-1C14F8C28400}">
      <dsp:nvSpPr>
        <dsp:cNvPr id="0" name=""/>
        <dsp:cNvSpPr/>
      </dsp:nvSpPr>
      <dsp:spPr>
        <a:xfrm rot="10800000">
          <a:off x="2584959" y="4031354"/>
          <a:ext cx="8741092" cy="15330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020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/>
            <a:t>Deg som leder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Skal ta i bruke nye roller, systemer og prosesser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Egenlæring (roller, rutiner og prosess)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Fellesmøte (primo januar)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Systemopplæring som e-læring fra DFØ</a:t>
          </a:r>
        </a:p>
      </dsp:txBody>
      <dsp:txXfrm rot="10800000">
        <a:off x="2968214" y="4031354"/>
        <a:ext cx="8357837" cy="1533022"/>
      </dsp:txXfrm>
    </dsp:sp>
    <dsp:sp modelId="{DBAE8B6F-A0EF-4693-8AB6-D5F938AA2912}">
      <dsp:nvSpPr>
        <dsp:cNvPr id="0" name=""/>
        <dsp:cNvSpPr/>
      </dsp:nvSpPr>
      <dsp:spPr>
        <a:xfrm>
          <a:off x="1818448" y="4031354"/>
          <a:ext cx="1533022" cy="1533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861" cy="495794"/>
          </a:xfrm>
          <a:prstGeom prst="rect">
            <a:avLst/>
          </a:prstGeom>
        </p:spPr>
        <p:txBody>
          <a:bodyPr vert="horz" lIns="90477" tIns="45239" rIns="90477" bIns="45239" rtlCol="0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1" cy="495794"/>
          </a:xfrm>
          <a:prstGeom prst="rect">
            <a:avLst/>
          </a:prstGeom>
        </p:spPr>
        <p:txBody>
          <a:bodyPr vert="horz" lIns="90477" tIns="45239" rIns="90477" bIns="45239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10/6/2022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9307"/>
            <a:ext cx="2945861" cy="495794"/>
          </a:xfrm>
          <a:prstGeom prst="rect">
            <a:avLst/>
          </a:prstGeom>
        </p:spPr>
        <p:txBody>
          <a:bodyPr vert="horz" lIns="90477" tIns="45239" rIns="90477" bIns="45239" rtlCol="0" anchor="b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29307"/>
            <a:ext cx="2945861" cy="495794"/>
          </a:xfrm>
          <a:prstGeom prst="rect">
            <a:avLst/>
          </a:prstGeom>
        </p:spPr>
        <p:txBody>
          <a:bodyPr vert="horz" lIns="90477" tIns="45239" rIns="90477" bIns="45239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8005" tIns="49002" rIns="98005" bIns="49002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8005" tIns="49002" rIns="98005" bIns="49002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005" tIns="49002" rIns="98005" bIns="4900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8005" tIns="49002" rIns="98005" bIns="490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2"/>
          </a:xfrm>
          <a:prstGeom prst="rect">
            <a:avLst/>
          </a:prstGeom>
        </p:spPr>
        <p:txBody>
          <a:bodyPr vert="horz" lIns="98005" tIns="49002" rIns="98005" bIns="49002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8005" tIns="49002" rIns="98005" bIns="49002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47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Viktig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Sette av tid til opplæring og følge opp gjennomføring. Lokale planer for gjennomføring?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Forstå rollen og nye prosesser, ref. undersøkelse fra UiO</a:t>
            </a:r>
          </a:p>
          <a:p>
            <a:endParaRPr lang="nb-NO"/>
          </a:p>
          <a:p>
            <a:r>
              <a:rPr lang="nb-NO"/>
              <a:t>BOTT ØL opplæringssider alltid oppdatert... Hvilke opplæring hver rolle skal ta står på Innsida og oppdateres kontinuerlig ved endringer. Viktig å gjøre seg kjent med opplæringen for hver rolle og at det er krav om egenlæring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6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0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82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Opplæring hentet fra: https://studntnu.sharepoint.com/sites/o365_BOTTSAInnforing/Delte%20dokumenter/General/M%C3%B8ter/Innf%C3%B8ringsledere/2022-09-08/Innf%C3%B8ringslederm%C3%B8te%2008.09.pptx?web=1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78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52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6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82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6644">
              <a:defRPr/>
            </a:pPr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5005">
              <a:defRPr/>
            </a:pPr>
            <a:fld id="{3EAA06FE-FD85-4F94-A508-555A8DF5A76A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455005">
                <a:defRPr/>
              </a:pPr>
              <a:t>6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878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7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jeg har markert i bold er tenkt som noen forslag</a:t>
            </a:r>
          </a:p>
          <a:p>
            <a:r>
              <a:rPr lang="nb-NO"/>
              <a:t>Ide: Invitere inn prosessrådgivere i neste møte for å si hva de har planlagt for nettverksmøtene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06897-3B0A-4CDC-8014-567E0C88F3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6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8965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859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352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30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00206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815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0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4727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87506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5595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64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8941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324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29232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286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55036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8"/>
            <a:ext cx="10363200" cy="861775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268356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90384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408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029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42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8" y="1925793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7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7" y="1925793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8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40107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2786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686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75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491252"/>
            <a:ext cx="4011084" cy="943848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3682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4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23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92502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8" y="274640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0883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8"/>
            <a:ext cx="10363200" cy="861775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811324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989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830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92107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42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8" y="1925793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7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7" y="1925793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8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7060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80961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3488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923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491252"/>
            <a:ext cx="4011084" cy="943848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39192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4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152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68031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8" y="274640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1946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p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830423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46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6987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44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586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450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6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125302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92" imgH="591" progId="TCLayout.ActiveDocument.1">
                  <p:embed/>
                </p:oleObj>
              </mc:Choice>
              <mc:Fallback>
                <p:oleObj name="think-cell Slide" r:id="rId1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0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2857336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76889752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42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4243" y="6401227"/>
            <a:ext cx="3360060" cy="2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60955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887" indent="-304776" algn="l" defTabSz="60955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440" indent="-304776" algn="l" defTabSz="60955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2994" indent="-304776" algn="l" defTabSz="60955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48323045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92" imgH="591" progId="TCLayout.ActiveDocument.1">
                  <p:embed/>
                </p:oleObj>
              </mc:Choice>
              <mc:Fallback>
                <p:oleObj name="think-cell Slide" r:id="rId1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42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4243" y="6401227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4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l" defTabSz="60955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887" indent="-304776" algn="l" defTabSz="60955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440" indent="-304776" algn="l" defTabSz="60955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2994" indent="-304776" algn="l" defTabSz="60955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1.emf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16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1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46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45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.ntnu.no/wiki/-/wiki/Norsk/Bott+%C3%B8konomi+og+l%C3%B8nn+-+Oppl%C3%A6ring'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.ntnu.no/ntnusa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hyperlink" Target="https://s.ntnu.no/ntnusa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C2907E4-33AC-47EE-90CC-08CBE65B9E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380508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C2907E4-33AC-47EE-90CC-08CBE65B9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03CB462-D9E6-48BE-AF21-E78169557E7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54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2273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86608" y="2984914"/>
            <a:ext cx="10818784" cy="923330"/>
          </a:xfrm>
        </p:spPr>
        <p:txBody>
          <a:bodyPr/>
          <a:lstStyle/>
          <a:p>
            <a:pPr algn="ctr"/>
            <a:r>
              <a:rPr lang="nb-NO" sz="5400">
                <a:solidFill>
                  <a:schemeClr val="bg1"/>
                </a:solidFill>
              </a:rPr>
              <a:t>Informasjonsmøte for ledere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6608" y="4092910"/>
            <a:ext cx="10818785" cy="7974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nb-NO" sz="3600" b="1">
                <a:solidFill>
                  <a:schemeClr val="bg1"/>
                </a:solidFill>
              </a:rPr>
              <a:t>BOTT ØL Innføring og NTNU Sak</a:t>
            </a:r>
            <a:endParaRPr lang="nb-NO" sz="360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761" y="1547553"/>
            <a:ext cx="7208479" cy="577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1FC646-4967-4503-A60F-7C8FA1187E7C}"/>
              </a:ext>
            </a:extLst>
          </p:cNvPr>
          <p:cNvSpPr/>
          <p:nvPr/>
        </p:nvSpPr>
        <p:spPr>
          <a:xfrm>
            <a:off x="4487120" y="5683171"/>
            <a:ext cx="3217761" cy="492443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609585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7. Oktober 2022</a:t>
            </a:r>
            <a:endParaRPr lang="nb-NO" sz="200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3F7D-6DA9-E5DB-9619-7A1D7D29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Hva</a:t>
            </a:r>
            <a:r>
              <a:rPr lang="en-US"/>
              <a:t> </a:t>
            </a:r>
            <a:r>
              <a:rPr lang="en-US" err="1"/>
              <a:t>får</a:t>
            </a:r>
            <a:r>
              <a:rPr lang="en-US"/>
              <a:t> vi 01.01.2023?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25B0B-33E7-5D1E-6865-A29CAF4282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en-US" sz="2000" err="1"/>
              <a:t>Testede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 </a:t>
            </a:r>
            <a:r>
              <a:rPr lang="en-US" sz="2000" err="1"/>
              <a:t>fungerende</a:t>
            </a:r>
            <a:r>
              <a:rPr lang="en-US" sz="2000"/>
              <a:t> </a:t>
            </a:r>
            <a:r>
              <a:rPr lang="en-US" sz="2000" err="1"/>
              <a:t>løsninger</a:t>
            </a:r>
            <a:r>
              <a:rPr lang="en-US" sz="2000"/>
              <a:t> </a:t>
            </a:r>
            <a:r>
              <a:rPr lang="en-US" sz="2000" err="1"/>
              <a:t>innen</a:t>
            </a:r>
            <a:r>
              <a:rPr lang="en-US" sz="2000"/>
              <a:t> </a:t>
            </a:r>
            <a:r>
              <a:rPr lang="en-US" sz="2000" err="1"/>
              <a:t>lønns</a:t>
            </a:r>
            <a:r>
              <a:rPr lang="en-US" sz="2000"/>
              <a:t> 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økonomiområdet</a:t>
            </a:r>
            <a:r>
              <a:rPr lang="en-US" sz="2000"/>
              <a:t> (Unit4 </a:t>
            </a:r>
            <a:r>
              <a:rPr lang="en-US" sz="2000" err="1"/>
              <a:t>og</a:t>
            </a:r>
            <a:r>
              <a:rPr lang="en-US" sz="2000"/>
              <a:t> SAP)</a:t>
            </a:r>
          </a:p>
          <a:p>
            <a:pPr marL="456565" indent="-456565"/>
            <a:r>
              <a:rPr lang="en-US" sz="2000"/>
              <a:t>Bedre </a:t>
            </a:r>
            <a:r>
              <a:rPr lang="en-US" sz="2000" err="1"/>
              <a:t>selvbetjeningsløsninger</a:t>
            </a:r>
          </a:p>
          <a:p>
            <a:pPr marL="456565" indent="-456565"/>
            <a:r>
              <a:rPr lang="en-US" sz="2000"/>
              <a:t>En </a:t>
            </a:r>
            <a:r>
              <a:rPr lang="en-US" sz="2000" err="1"/>
              <a:t>ny</a:t>
            </a:r>
            <a:r>
              <a:rPr lang="en-US" sz="2000"/>
              <a:t> </a:t>
            </a:r>
            <a:r>
              <a:rPr lang="en-US" sz="2000" err="1"/>
              <a:t>økonomimodell</a:t>
            </a:r>
            <a:r>
              <a:rPr lang="en-US" sz="2000"/>
              <a:t> med </a:t>
            </a:r>
            <a:r>
              <a:rPr lang="en-US" sz="2000" err="1"/>
              <a:t>flere</a:t>
            </a:r>
            <a:r>
              <a:rPr lang="en-US" sz="2000"/>
              <a:t> </a:t>
            </a:r>
            <a:r>
              <a:rPr lang="en-US" sz="2000" err="1"/>
              <a:t>muligheter</a:t>
            </a:r>
          </a:p>
          <a:p>
            <a:pPr marL="456565" indent="-456565"/>
            <a:r>
              <a:rPr lang="en-US" sz="2000"/>
              <a:t>Sikker drift </a:t>
            </a:r>
            <a:r>
              <a:rPr lang="en-US" sz="2000" err="1"/>
              <a:t>i</a:t>
            </a:r>
            <a:r>
              <a:rPr lang="en-US" sz="2000"/>
              <a:t> </a:t>
            </a:r>
            <a:r>
              <a:rPr lang="en-US" sz="2000" err="1"/>
              <a:t>overgang</a:t>
            </a:r>
            <a:endParaRPr lang="en-US" sz="2000"/>
          </a:p>
          <a:p>
            <a:pPr marL="456565" indent="-456565"/>
            <a:r>
              <a:rPr lang="en-US" sz="2000"/>
              <a:t>Gode planer for inn-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utfasing</a:t>
            </a:r>
            <a:endParaRPr lang="en-US" sz="2000"/>
          </a:p>
          <a:p>
            <a:pPr marL="456565" indent="-456565"/>
            <a:r>
              <a:rPr lang="en-US" sz="2000" err="1"/>
              <a:t>Prosesser</a:t>
            </a:r>
            <a:r>
              <a:rPr lang="en-US" sz="2000"/>
              <a:t>, </a:t>
            </a:r>
            <a:r>
              <a:rPr lang="en-US" sz="2000" err="1"/>
              <a:t>systemer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roller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henger</a:t>
            </a:r>
            <a:r>
              <a:rPr lang="en-US" sz="2000"/>
              <a:t> </a:t>
            </a:r>
            <a:r>
              <a:rPr lang="en-US" sz="2000" err="1"/>
              <a:t>sammen</a:t>
            </a:r>
            <a:r>
              <a:rPr lang="en-US" sz="2000"/>
              <a:t> 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tvers</a:t>
            </a:r>
            <a:r>
              <a:rPr lang="en-US" sz="2000"/>
              <a:t> av BOTT</a:t>
            </a:r>
          </a:p>
          <a:p>
            <a:pPr marL="456565" indent="-456565"/>
            <a:r>
              <a:rPr lang="en-US" sz="2000"/>
              <a:t>En god rigg </a:t>
            </a:r>
            <a:r>
              <a:rPr lang="en-US" sz="2000" err="1"/>
              <a:t>rundt</a:t>
            </a:r>
            <a:r>
              <a:rPr lang="en-US" sz="2000"/>
              <a:t> </a:t>
            </a:r>
            <a:r>
              <a:rPr lang="en-US" sz="2000" err="1"/>
              <a:t>byttetidspunktet</a:t>
            </a:r>
            <a:r>
              <a:rPr lang="en-US" sz="2000"/>
              <a:t> med </a:t>
            </a:r>
            <a:r>
              <a:rPr lang="en-US" sz="2000" err="1"/>
              <a:t>brukerstøtte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beredskap</a:t>
            </a:r>
            <a:endParaRPr lang="en-US" sz="2000"/>
          </a:p>
          <a:p>
            <a:pPr marL="456565" indent="-456565"/>
            <a:endParaRPr lang="en-US" sz="2000"/>
          </a:p>
          <a:p>
            <a:pPr marL="456565" indent="-456565"/>
            <a:endParaRPr lang="en-US" sz="2000"/>
          </a:p>
          <a:p>
            <a:pPr marL="456565" indent="-456565"/>
            <a:endParaRPr lang="en-US" sz="2000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38BDB191-7C72-8D02-7FAF-8BB87BCE8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499" y="1286029"/>
            <a:ext cx="6126969" cy="639763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n-NO" sz="2800" err="1"/>
              <a:t>Hva</a:t>
            </a:r>
            <a:r>
              <a:rPr lang="nn-NO" sz="2800"/>
              <a:t> </a:t>
            </a:r>
            <a:r>
              <a:rPr lang="nn-NO" sz="2800" err="1"/>
              <a:t>jobber</a:t>
            </a:r>
            <a:r>
              <a:rPr lang="nn-NO" sz="2800"/>
              <a:t> vi videre med i 2023:</a:t>
            </a:r>
            <a:endParaRPr lang="nb-NO" sz="2800"/>
          </a:p>
        </p:txBody>
      </p:sp>
      <p:sp>
        <p:nvSpPr>
          <p:cNvPr id="5" name="Plasshaldar for innhald 4">
            <a:extLst>
              <a:ext uri="{FF2B5EF4-FFF2-40B4-BE49-F238E27FC236}">
                <a16:creationId xmlns:a16="http://schemas.microsoft.com/office/drawing/2014/main" id="{895FAD13-FD15-31A9-7C2F-AFD88F781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34847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6565" indent="-456565"/>
            <a:r>
              <a:rPr lang="nn-NO" sz="2000"/>
              <a:t>Permanent </a:t>
            </a:r>
            <a:r>
              <a:rPr lang="nn-NO" sz="2000" err="1"/>
              <a:t>løsning</a:t>
            </a:r>
            <a:r>
              <a:rPr lang="nn-NO" sz="2000"/>
              <a:t> for historiske data</a:t>
            </a:r>
          </a:p>
          <a:p>
            <a:pPr marL="456565" indent="-456565"/>
            <a:r>
              <a:rPr lang="nn-NO" sz="2000"/>
              <a:t>Modul for EVU</a:t>
            </a:r>
          </a:p>
          <a:p>
            <a:pPr marL="456565" indent="-456565"/>
            <a:r>
              <a:rPr lang="nn-NO" sz="2000" err="1"/>
              <a:t>Ombygginger</a:t>
            </a:r>
            <a:r>
              <a:rPr lang="nn-NO" sz="2000"/>
              <a:t> i BEVISST Plan,  Bemanningsplan og BEVISST HR Innsikt samt lansere ny </a:t>
            </a:r>
            <a:r>
              <a:rPr lang="nn-NO" sz="2000" err="1"/>
              <a:t>prosjektlederportal</a:t>
            </a:r>
            <a:r>
              <a:rPr lang="nn-NO" sz="2000"/>
              <a:t> i BEVISST Innsikt </a:t>
            </a:r>
          </a:p>
          <a:p>
            <a:pPr marL="456565" indent="-456565"/>
            <a:r>
              <a:rPr lang="nn-NO" sz="2000"/>
              <a:t>Fokus på "behov" i </a:t>
            </a:r>
            <a:r>
              <a:rPr lang="nn-NO" sz="2000" err="1"/>
              <a:t>BtB</a:t>
            </a:r>
            <a:endParaRPr lang="nn-NO" sz="2000"/>
          </a:p>
          <a:p>
            <a:pPr marL="456565" indent="-456565"/>
            <a:r>
              <a:rPr lang="nn-NO" sz="2000"/>
              <a:t>Ev. utvikling av enkelte </a:t>
            </a:r>
            <a:r>
              <a:rPr lang="nn-NO" sz="2000" err="1"/>
              <a:t>integrasjoner</a:t>
            </a:r>
            <a:endParaRPr lang="nn-NO" sz="2000"/>
          </a:p>
          <a:p>
            <a:pPr marL="456565" indent="-456565"/>
            <a:r>
              <a:rPr lang="nn-NO" sz="2000"/>
              <a:t>Innsikt i HR-data</a:t>
            </a:r>
          </a:p>
          <a:p>
            <a:pPr marL="456565" indent="-456565"/>
            <a:r>
              <a:rPr lang="nn-NO" sz="2000"/>
              <a:t>Ta i bruk </a:t>
            </a:r>
            <a:r>
              <a:rPr lang="nn-NO" sz="2000" err="1"/>
              <a:t>PreAward</a:t>
            </a:r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</p:txBody>
      </p:sp>
      <p:sp>
        <p:nvSpPr>
          <p:cNvPr id="6" name="Plasshaldar for tekst 5">
            <a:extLst>
              <a:ext uri="{FF2B5EF4-FFF2-40B4-BE49-F238E27FC236}">
                <a16:creationId xmlns:a16="http://schemas.microsoft.com/office/drawing/2014/main" id="{CB4CB093-725D-D208-3564-71C03F67A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n-NO" sz="2800"/>
              <a:t>BOTT ØL gir oss 01.01.23: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A2CC6-7CE3-3813-337A-C96E7B48C4A3}"/>
              </a:ext>
            </a:extLst>
          </p:cNvPr>
          <p:cNvSpPr/>
          <p:nvPr/>
        </p:nvSpPr>
        <p:spPr>
          <a:xfrm>
            <a:off x="17253" y="-1053860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</a:t>
            </a:r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043E6A-AA61-83BE-5CA3-AFE73D2E0835}"/>
              </a:ext>
            </a:extLst>
          </p:cNvPr>
          <p:cNvSpPr/>
          <p:nvPr/>
        </p:nvSpPr>
        <p:spPr>
          <a:xfrm>
            <a:off x="586029" y="5838191"/>
            <a:ext cx="10972283" cy="39353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n-NO">
                <a:cs typeface="Arial"/>
              </a:rPr>
              <a:t>Og husk at BOTT-samarbeidet gir oss "</a:t>
            </a:r>
            <a:r>
              <a:rPr lang="nn-NO" err="1">
                <a:cs typeface="Arial"/>
              </a:rPr>
              <a:t>kontinuerlig</a:t>
            </a:r>
            <a:r>
              <a:rPr lang="nn-NO">
                <a:cs typeface="Arial"/>
              </a:rPr>
              <a:t> </a:t>
            </a:r>
            <a:r>
              <a:rPr lang="nn-NO" err="1">
                <a:cs typeface="Arial"/>
              </a:rPr>
              <a:t>forbedring</a:t>
            </a:r>
            <a:r>
              <a:rPr lang="nn-NO">
                <a:cs typeface="Arial"/>
              </a:rPr>
              <a:t>"! </a:t>
            </a:r>
            <a:r>
              <a:rPr lang="nn-NO" err="1">
                <a:cs typeface="Arial"/>
              </a:rPr>
              <a:t>Løsningene</a:t>
            </a:r>
            <a:r>
              <a:rPr lang="nn-NO">
                <a:cs typeface="Arial"/>
              </a:rPr>
              <a:t> vil bli litt og litt betre!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7263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id="{722A2711-9271-42C4-A11A-2D8D531ED1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3212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3" name="Object 22" hidden="1">
                        <a:extLst>
                          <a:ext uri="{FF2B5EF4-FFF2-40B4-BE49-F238E27FC236}">
                            <a16:creationId xmlns:a16="http://schemas.microsoft.com/office/drawing/2014/main" id="{722A2711-9271-42C4-A11A-2D8D531ED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873F7D-6DA9-E5DB-9619-7A1D7D29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1571842"/>
          </a:xfrm>
        </p:spPr>
        <p:txBody>
          <a:bodyPr vert="horz"/>
          <a:lstStyle/>
          <a:p>
            <a:r>
              <a:rPr lang="en-US" err="1"/>
              <a:t>Hvor</a:t>
            </a:r>
            <a:r>
              <a:rPr lang="en-US"/>
              <a:t> </a:t>
            </a:r>
            <a:r>
              <a:rPr lang="en-US" err="1"/>
              <a:t>forventer</a:t>
            </a:r>
            <a:r>
              <a:rPr lang="en-US"/>
              <a:t> vi </a:t>
            </a:r>
            <a:r>
              <a:rPr lang="en-US" err="1"/>
              <a:t>størst</a:t>
            </a:r>
            <a:r>
              <a:rPr lang="en-US"/>
              <a:t> "</a:t>
            </a:r>
            <a:r>
              <a:rPr lang="en-US" err="1"/>
              <a:t>trykk</a:t>
            </a:r>
            <a:r>
              <a:rPr lang="en-US"/>
              <a:t>" 02. </a:t>
            </a:r>
            <a:r>
              <a:rPr lang="en-US" err="1"/>
              <a:t>januar</a:t>
            </a:r>
            <a:r>
              <a:rPr lang="en-US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A2CC6-7CE3-3813-337A-C96E7B48C4A3}"/>
              </a:ext>
            </a:extLst>
          </p:cNvPr>
          <p:cNvSpPr/>
          <p:nvPr/>
        </p:nvSpPr>
        <p:spPr>
          <a:xfrm>
            <a:off x="17253" y="-1053860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Tore/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Merete?</a:t>
            </a:r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73CE269-D80A-6C57-75D0-B99B126873E0}"/>
              </a:ext>
            </a:extLst>
          </p:cNvPr>
          <p:cNvSpPr txBox="1"/>
          <p:nvPr/>
        </p:nvSpPr>
        <p:spPr>
          <a:xfrm>
            <a:off x="1095374" y="4583906"/>
            <a:ext cx="1785937" cy="1035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n-NO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51185FA3-9F4D-DEC6-446D-F8DB6EAA07D7}"/>
              </a:ext>
            </a:extLst>
          </p:cNvPr>
          <p:cNvGrpSpPr/>
          <p:nvPr/>
        </p:nvGrpSpPr>
        <p:grpSpPr>
          <a:xfrm>
            <a:off x="107543" y="2381250"/>
            <a:ext cx="3414711" cy="3607683"/>
            <a:chOff x="-88106" y="2381250"/>
            <a:chExt cx="3414711" cy="3607683"/>
          </a:xfrm>
        </p:grpSpPr>
        <p:sp>
          <p:nvSpPr>
            <p:cNvPr id="10" name="Data 9">
              <a:extLst>
                <a:ext uri="{FF2B5EF4-FFF2-40B4-BE49-F238E27FC236}">
                  <a16:creationId xmlns:a16="http://schemas.microsoft.com/office/drawing/2014/main" id="{A0F15672-CE5F-4D2F-B5E9-536DB5A46254}"/>
                </a:ext>
              </a:extLst>
            </p:cNvPr>
            <p:cNvSpPr/>
            <p:nvPr/>
          </p:nvSpPr>
          <p:spPr>
            <a:xfrm>
              <a:off x="-88106" y="2384488"/>
              <a:ext cx="3414711" cy="3523564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n-NO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FB499B3A-508A-D259-7524-AE7706B40AF8}"/>
                </a:ext>
              </a:extLst>
            </p:cNvPr>
            <p:cNvSpPr txBox="1"/>
            <p:nvPr/>
          </p:nvSpPr>
          <p:spPr>
            <a:xfrm>
              <a:off x="845343" y="2381250"/>
              <a:ext cx="2357436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n-NO" sz="3600" err="1">
                  <a:solidFill>
                    <a:schemeClr val="bg1"/>
                  </a:solidFill>
                  <a:cs typeface="Arial"/>
                </a:rPr>
                <a:t>Tilganger</a:t>
              </a:r>
              <a:endParaRPr lang="nb-NO" sz="360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3" name="Grafikk 3" descr="Key with solid fill">
              <a:extLst>
                <a:ext uri="{FF2B5EF4-FFF2-40B4-BE49-F238E27FC236}">
                  <a16:creationId xmlns:a16="http://schemas.microsoft.com/office/drawing/2014/main" id="{B16328B1-1643-0D95-1691-3E40EAD0D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9484" y="3810964"/>
              <a:ext cx="2177968" cy="2177969"/>
            </a:xfrm>
            <a:prstGeom prst="rect">
              <a:avLst/>
            </a:prstGeom>
          </p:spPr>
        </p:pic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FC26C674-4224-070E-CD68-805B1ED01CA9}"/>
              </a:ext>
            </a:extLst>
          </p:cNvPr>
          <p:cNvGrpSpPr/>
          <p:nvPr/>
        </p:nvGrpSpPr>
        <p:grpSpPr>
          <a:xfrm>
            <a:off x="2976520" y="2381249"/>
            <a:ext cx="3414711" cy="3578746"/>
            <a:chOff x="2955925" y="2381249"/>
            <a:chExt cx="3414711" cy="3578746"/>
          </a:xfrm>
        </p:grpSpPr>
        <p:sp>
          <p:nvSpPr>
            <p:cNvPr id="11" name="Data 10">
              <a:extLst>
                <a:ext uri="{FF2B5EF4-FFF2-40B4-BE49-F238E27FC236}">
                  <a16:creationId xmlns:a16="http://schemas.microsoft.com/office/drawing/2014/main" id="{F0992996-F9BC-B7BE-EA8E-6D62BA628BBA}"/>
                </a:ext>
              </a:extLst>
            </p:cNvPr>
            <p:cNvSpPr/>
            <p:nvPr/>
          </p:nvSpPr>
          <p:spPr>
            <a:xfrm>
              <a:off x="2955925" y="2384488"/>
              <a:ext cx="3414711" cy="3523564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n-NO"/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4C60296-096D-33A8-95D9-8F541F3FEEE8}"/>
                </a:ext>
              </a:extLst>
            </p:cNvPr>
            <p:cNvSpPr txBox="1"/>
            <p:nvPr/>
          </p:nvSpPr>
          <p:spPr>
            <a:xfrm>
              <a:off x="3798093" y="2381249"/>
              <a:ext cx="2357436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n-NO" sz="3600">
                  <a:solidFill>
                    <a:schemeClr val="bg1"/>
                  </a:solidFill>
                  <a:cs typeface="Arial"/>
                </a:rPr>
                <a:t>Prosesser og roller</a:t>
              </a:r>
              <a:endParaRPr lang="nb-NO">
                <a:solidFill>
                  <a:schemeClr val="bg1"/>
                </a:solidFill>
              </a:endParaRPr>
            </a:p>
          </p:txBody>
        </p:sp>
        <p:pic>
          <p:nvPicPr>
            <p:cNvPr id="4" name="Grafikk 3" descr="Cycle with people with solid fill">
              <a:extLst>
                <a:ext uri="{FF2B5EF4-FFF2-40B4-BE49-F238E27FC236}">
                  <a16:creationId xmlns:a16="http://schemas.microsoft.com/office/drawing/2014/main" id="{9C64E394-D5ED-FB7E-3CA1-49738F195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97483" y="3782027"/>
              <a:ext cx="2177968" cy="2177968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F179C73F-40E4-9176-1C96-2C44D6A0A383}"/>
              </a:ext>
            </a:extLst>
          </p:cNvPr>
          <p:cNvGrpSpPr/>
          <p:nvPr/>
        </p:nvGrpSpPr>
        <p:grpSpPr>
          <a:xfrm>
            <a:off x="5845497" y="2381249"/>
            <a:ext cx="3414711" cy="3526803"/>
            <a:chOff x="5999956" y="2381249"/>
            <a:chExt cx="3414711" cy="3526803"/>
          </a:xfrm>
        </p:grpSpPr>
        <p:sp>
          <p:nvSpPr>
            <p:cNvPr id="12" name="Data 11">
              <a:extLst>
                <a:ext uri="{FF2B5EF4-FFF2-40B4-BE49-F238E27FC236}">
                  <a16:creationId xmlns:a16="http://schemas.microsoft.com/office/drawing/2014/main" id="{63F2EEBB-4D9F-3CA7-0D42-56373F6E423A}"/>
                </a:ext>
              </a:extLst>
            </p:cNvPr>
            <p:cNvSpPr/>
            <p:nvPr/>
          </p:nvSpPr>
          <p:spPr>
            <a:xfrm>
              <a:off x="5999956" y="2384488"/>
              <a:ext cx="3414711" cy="3523564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n-NO"/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B5313529-0AD8-80C7-11D8-4B4BBF0A07CB}"/>
                </a:ext>
              </a:extLst>
            </p:cNvPr>
            <p:cNvSpPr txBox="1"/>
            <p:nvPr/>
          </p:nvSpPr>
          <p:spPr>
            <a:xfrm>
              <a:off x="6881812" y="2381249"/>
              <a:ext cx="2357436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n-NO" sz="3600" err="1">
                  <a:solidFill>
                    <a:schemeClr val="bg1"/>
                  </a:solidFill>
                  <a:cs typeface="Arial"/>
                </a:rPr>
                <a:t>BtB-løsning</a:t>
              </a:r>
              <a:endParaRPr lang="nb-NO" err="1"/>
            </a:p>
          </p:txBody>
        </p:sp>
        <p:pic>
          <p:nvPicPr>
            <p:cNvPr id="5" name="Grafikk 4" descr="Payroll with solid fill">
              <a:extLst>
                <a:ext uri="{FF2B5EF4-FFF2-40B4-BE49-F238E27FC236}">
                  <a16:creationId xmlns:a16="http://schemas.microsoft.com/office/drawing/2014/main" id="{F700790D-F2C9-A64B-9D0E-9522E5D8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91389" y="3605148"/>
              <a:ext cx="2177968" cy="2177968"/>
            </a:xfrm>
            <a:prstGeom prst="rect">
              <a:avLst/>
            </a:prstGeom>
          </p:spPr>
        </p:pic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F228CFC7-E021-FD51-A2E0-C5D44CADA8AF}"/>
              </a:ext>
            </a:extLst>
          </p:cNvPr>
          <p:cNvGrpSpPr/>
          <p:nvPr/>
        </p:nvGrpSpPr>
        <p:grpSpPr>
          <a:xfrm>
            <a:off x="8704176" y="2381249"/>
            <a:ext cx="3414711" cy="3526803"/>
            <a:chOff x="9043987" y="2381249"/>
            <a:chExt cx="3414711" cy="3526803"/>
          </a:xfrm>
        </p:grpSpPr>
        <p:sp>
          <p:nvSpPr>
            <p:cNvPr id="13" name="Data 12">
              <a:extLst>
                <a:ext uri="{FF2B5EF4-FFF2-40B4-BE49-F238E27FC236}">
                  <a16:creationId xmlns:a16="http://schemas.microsoft.com/office/drawing/2014/main" id="{5EAA5390-2C6C-F1F1-F512-17248B916FFA}"/>
                </a:ext>
              </a:extLst>
            </p:cNvPr>
            <p:cNvSpPr/>
            <p:nvPr/>
          </p:nvSpPr>
          <p:spPr>
            <a:xfrm>
              <a:off x="9043987" y="2384488"/>
              <a:ext cx="3414711" cy="3523564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n-NO"/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7C8FFA90-087B-46FD-CF97-7DB2F0FCC583}"/>
                </a:ext>
              </a:extLst>
            </p:cNvPr>
            <p:cNvSpPr txBox="1"/>
            <p:nvPr/>
          </p:nvSpPr>
          <p:spPr>
            <a:xfrm>
              <a:off x="9834562" y="2381249"/>
              <a:ext cx="2357436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n-NO" sz="3600">
                  <a:solidFill>
                    <a:schemeClr val="bg1"/>
                  </a:solidFill>
                  <a:cs typeface="Arial"/>
                </a:rPr>
                <a:t>"</a:t>
              </a:r>
              <a:r>
                <a:rPr lang="nn-NO" sz="3600" err="1">
                  <a:solidFill>
                    <a:schemeClr val="bg1"/>
                  </a:solidFill>
                  <a:cs typeface="Arial"/>
                </a:rPr>
                <a:t>Hvor</a:t>
              </a:r>
              <a:r>
                <a:rPr lang="nn-NO" sz="3600">
                  <a:solidFill>
                    <a:schemeClr val="bg1"/>
                  </a:solidFill>
                  <a:cs typeface="Arial"/>
                </a:rPr>
                <a:t> skal </a:t>
              </a:r>
              <a:r>
                <a:rPr lang="nn-NO" sz="3600" err="1">
                  <a:solidFill>
                    <a:schemeClr val="bg1"/>
                  </a:solidFill>
                  <a:cs typeface="Arial"/>
                </a:rPr>
                <a:t>jeg</a:t>
              </a:r>
              <a:r>
                <a:rPr lang="nn-NO" sz="3600">
                  <a:solidFill>
                    <a:schemeClr val="bg1"/>
                  </a:solidFill>
                  <a:cs typeface="Arial"/>
                </a:rPr>
                <a:t>"?</a:t>
              </a:r>
            </a:p>
          </p:txBody>
        </p:sp>
        <p:pic>
          <p:nvPicPr>
            <p:cNvPr id="6" name="Grafikk 5" descr="Lost with solid fill">
              <a:extLst>
                <a:ext uri="{FF2B5EF4-FFF2-40B4-BE49-F238E27FC236}">
                  <a16:creationId xmlns:a16="http://schemas.microsoft.com/office/drawing/2014/main" id="{603C8003-D887-FAE8-4F1F-FDA6DCA2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54900" y="3656633"/>
              <a:ext cx="2177968" cy="2177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763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228AE4-5199-1452-6BDB-46032343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33178"/>
          </a:xfrm>
        </p:spPr>
        <p:txBody>
          <a:bodyPr/>
          <a:lstStyle/>
          <a:p>
            <a:r>
              <a:rPr lang="nn-NO"/>
              <a:t>Spørsmål prosjektet får nå?</a:t>
            </a:r>
            <a:endParaRPr 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BDCB85-3C7B-0A22-94D4-6FF23BE8651B}"/>
              </a:ext>
            </a:extLst>
          </p:cNvPr>
          <p:cNvSpPr/>
          <p:nvPr/>
        </p:nvSpPr>
        <p:spPr>
          <a:xfrm>
            <a:off x="17253" y="-1053860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Tore</a:t>
            </a:r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F562EC4-FC7F-CE6B-4D40-AB39588CD5C7}"/>
              </a:ext>
            </a:extLst>
          </p:cNvPr>
          <p:cNvSpPr/>
          <p:nvPr/>
        </p:nvSpPr>
        <p:spPr>
          <a:xfrm>
            <a:off x="520134" y="5529431"/>
            <a:ext cx="11167931" cy="91439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n-NO" dirty="0">
                <a:cs typeface="Arial"/>
              </a:rPr>
              <a:t>Og vi </a:t>
            </a:r>
            <a:r>
              <a:rPr lang="nn-NO" dirty="0" err="1">
                <a:cs typeface="Arial"/>
              </a:rPr>
              <a:t>forventer</a:t>
            </a:r>
            <a:r>
              <a:rPr lang="nn-NO" dirty="0">
                <a:cs typeface="Arial"/>
              </a:rPr>
              <a:t> at når </a:t>
            </a:r>
            <a:r>
              <a:rPr lang="nn-NO" dirty="0" err="1">
                <a:cs typeface="Arial"/>
              </a:rPr>
              <a:t>prosessene</a:t>
            </a:r>
            <a:r>
              <a:rPr lang="nn-NO" dirty="0">
                <a:cs typeface="Arial"/>
              </a:rPr>
              <a:t> og </a:t>
            </a:r>
            <a:r>
              <a:rPr lang="nn-NO" dirty="0" err="1">
                <a:cs typeface="Arial"/>
              </a:rPr>
              <a:t>systemene</a:t>
            </a:r>
            <a:r>
              <a:rPr lang="nn-NO" dirty="0">
                <a:cs typeface="Arial"/>
              </a:rPr>
              <a:t> </a:t>
            </a:r>
            <a:r>
              <a:rPr lang="nn-NO" dirty="0" err="1">
                <a:cs typeface="Arial"/>
              </a:rPr>
              <a:t>forstås</a:t>
            </a:r>
            <a:r>
              <a:rPr lang="nn-NO" dirty="0">
                <a:cs typeface="Arial"/>
              </a:rPr>
              <a:t> </a:t>
            </a:r>
            <a:r>
              <a:rPr lang="nn-NO" dirty="0" err="1">
                <a:cs typeface="Arial"/>
              </a:rPr>
              <a:t>ytterligere</a:t>
            </a:r>
            <a:r>
              <a:rPr lang="nn-NO" dirty="0">
                <a:cs typeface="Arial"/>
              </a:rPr>
              <a:t> frem mot oppgang, vil det oppstå </a:t>
            </a:r>
            <a:r>
              <a:rPr lang="nn-NO" dirty="0" err="1">
                <a:cs typeface="Arial"/>
              </a:rPr>
              <a:t>tematikker</a:t>
            </a:r>
            <a:r>
              <a:rPr lang="nn-NO" dirty="0">
                <a:cs typeface="Arial"/>
              </a:rPr>
              <a:t> vi må </a:t>
            </a:r>
            <a:r>
              <a:rPr lang="nn-NO" dirty="0" err="1">
                <a:cs typeface="Arial"/>
              </a:rPr>
              <a:t>løse</a:t>
            </a:r>
            <a:r>
              <a:rPr lang="nn-NO" dirty="0">
                <a:cs typeface="Arial"/>
              </a:rPr>
              <a:t>. Dette vil prosjektet møte med </a:t>
            </a:r>
            <a:r>
              <a:rPr lang="nn-NO" dirty="0" err="1">
                <a:cs typeface="Arial"/>
              </a:rPr>
              <a:t>åpne</a:t>
            </a:r>
            <a:r>
              <a:rPr lang="nn-NO" dirty="0">
                <a:cs typeface="Arial"/>
              </a:rPr>
              <a:t> og </a:t>
            </a:r>
            <a:r>
              <a:rPr lang="nn-NO" dirty="0" err="1">
                <a:cs typeface="Arial"/>
              </a:rPr>
              <a:t>involverende</a:t>
            </a:r>
            <a:r>
              <a:rPr lang="nn-NO" dirty="0">
                <a:cs typeface="Arial"/>
              </a:rPr>
              <a:t> prosesser.</a:t>
            </a:r>
            <a:endParaRPr lang="nb-NO" dirty="0"/>
          </a:p>
        </p:txBody>
      </p:sp>
      <p:pic>
        <p:nvPicPr>
          <p:cNvPr id="9" name="Grafikk 9" descr="Man in business attire">
            <a:extLst>
              <a:ext uri="{FF2B5EF4-FFF2-40B4-BE49-F238E27FC236}">
                <a16:creationId xmlns:a16="http://schemas.microsoft.com/office/drawing/2014/main" id="{4D314B2B-BA60-1A45-CD54-078CC95E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4828" y="3425684"/>
            <a:ext cx="1304925" cy="1762125"/>
          </a:xfrm>
          <a:prstGeom prst="rect">
            <a:avLst/>
          </a:prstGeom>
        </p:spPr>
      </p:pic>
      <p:pic>
        <p:nvPicPr>
          <p:cNvPr id="10" name="Grafikk 10" descr="Curly haired woman raising hand">
            <a:extLst>
              <a:ext uri="{FF2B5EF4-FFF2-40B4-BE49-F238E27FC236}">
                <a16:creationId xmlns:a16="http://schemas.microsoft.com/office/drawing/2014/main" id="{3EBA6B95-54FC-7EA0-8E15-CD8851A7D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3622" y="1354961"/>
            <a:ext cx="1400175" cy="1771650"/>
          </a:xfrm>
          <a:prstGeom prst="rect">
            <a:avLst/>
          </a:prstGeom>
        </p:spPr>
      </p:pic>
      <p:pic>
        <p:nvPicPr>
          <p:cNvPr id="11" name="Grafikk 11" descr="Woman holding a laptop">
            <a:extLst>
              <a:ext uri="{FF2B5EF4-FFF2-40B4-BE49-F238E27FC236}">
                <a16:creationId xmlns:a16="http://schemas.microsoft.com/office/drawing/2014/main" id="{4F9DD16D-21A2-D0DA-D795-F4951FACA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073" y="3340381"/>
            <a:ext cx="1781175" cy="1809750"/>
          </a:xfrm>
          <a:prstGeom prst="rect">
            <a:avLst/>
          </a:prstGeom>
        </p:spPr>
      </p:pic>
      <p:pic>
        <p:nvPicPr>
          <p:cNvPr id="12" name="Grafikk 12" descr="Woman with a prosthetic arm">
            <a:extLst>
              <a:ext uri="{FF2B5EF4-FFF2-40B4-BE49-F238E27FC236}">
                <a16:creationId xmlns:a16="http://schemas.microsoft.com/office/drawing/2014/main" id="{89646E5A-09EF-C388-035A-493D39062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6084" y="1279182"/>
            <a:ext cx="1714500" cy="180022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F43E260-16B2-A5CE-E66D-F356577604EB}"/>
              </a:ext>
            </a:extLst>
          </p:cNvPr>
          <p:cNvSpPr txBox="1"/>
          <p:nvPr/>
        </p:nvSpPr>
        <p:spPr>
          <a:xfrm>
            <a:off x="2826151" y="1408252"/>
            <a:ext cx="2748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n-NO"/>
          </a:p>
        </p:txBody>
      </p:sp>
      <p:sp>
        <p:nvSpPr>
          <p:cNvPr id="14" name="Snakkeboble: Firkanta 13">
            <a:extLst>
              <a:ext uri="{FF2B5EF4-FFF2-40B4-BE49-F238E27FC236}">
                <a16:creationId xmlns:a16="http://schemas.microsoft.com/office/drawing/2014/main" id="{6885AC62-29AD-2CC6-E61C-9BC2B3DAF2BE}"/>
              </a:ext>
            </a:extLst>
          </p:cNvPr>
          <p:cNvSpPr/>
          <p:nvPr/>
        </p:nvSpPr>
        <p:spPr>
          <a:xfrm>
            <a:off x="2895842" y="1508248"/>
            <a:ext cx="3210044" cy="1220318"/>
          </a:xfrm>
          <a:prstGeom prst="wedgeRectCallout">
            <a:avLst>
              <a:gd name="adj1" fmla="val -74517"/>
              <a:gd name="adj2" fmla="val -24680"/>
            </a:avLst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n-NO" sz="1400">
              <a:ea typeface="+mn-lt"/>
              <a:cs typeface="+mn-lt"/>
            </a:endParaRPr>
          </a:p>
          <a:p>
            <a:r>
              <a:rPr lang="nn-NO" sz="1400">
                <a:ea typeface="+mn-lt"/>
                <a:cs typeface="+mn-lt"/>
              </a:rPr>
              <a:t>Hvordan kan </a:t>
            </a:r>
            <a:r>
              <a:rPr lang="nn-NO" sz="1400" err="1">
                <a:ea typeface="+mn-lt"/>
                <a:cs typeface="+mn-lt"/>
              </a:rPr>
              <a:t>jeg</a:t>
            </a:r>
            <a:r>
              <a:rPr lang="nn-NO" sz="1400">
                <a:ea typeface="+mn-lt"/>
                <a:cs typeface="+mn-lt"/>
              </a:rPr>
              <a:t> som prosjektøkonom,</a:t>
            </a:r>
            <a:endParaRPr lang="nb-NO"/>
          </a:p>
          <a:p>
            <a:r>
              <a:rPr lang="nn-NO" sz="1400" err="1">
                <a:ea typeface="+mn-lt"/>
                <a:cs typeface="+mn-lt"/>
              </a:rPr>
              <a:t>controller</a:t>
            </a:r>
            <a:r>
              <a:rPr lang="nn-NO" sz="1400">
                <a:ea typeface="+mn-lt"/>
                <a:cs typeface="+mn-lt"/>
              </a:rPr>
              <a:t> eller HR-medarbeidere få best </a:t>
            </a:r>
            <a:r>
              <a:rPr lang="nn-NO" sz="1400" err="1">
                <a:ea typeface="+mn-lt"/>
                <a:cs typeface="+mn-lt"/>
              </a:rPr>
              <a:t>mulig</a:t>
            </a:r>
            <a:r>
              <a:rPr lang="nn-NO" sz="1400">
                <a:ea typeface="+mn-lt"/>
                <a:cs typeface="+mn-lt"/>
              </a:rPr>
              <a:t> tilgang til HR-data </a:t>
            </a:r>
            <a:r>
              <a:rPr lang="nn-NO" sz="1400" err="1">
                <a:ea typeface="+mn-lt"/>
                <a:cs typeface="+mn-lt"/>
              </a:rPr>
              <a:t>innenfor</a:t>
            </a:r>
            <a:r>
              <a:rPr lang="nn-NO" sz="1400">
                <a:ea typeface="+mn-lt"/>
                <a:cs typeface="+mn-lt"/>
              </a:rPr>
              <a:t> personvernregelverket?</a:t>
            </a:r>
            <a:endParaRPr lang="nn-NO"/>
          </a:p>
          <a:p>
            <a:pPr algn="ctr"/>
            <a:endParaRPr lang="nn-NO" sz="1400">
              <a:cs typeface="Arial"/>
            </a:endParaRPr>
          </a:p>
        </p:txBody>
      </p:sp>
      <p:sp>
        <p:nvSpPr>
          <p:cNvPr id="15" name="Snakkeboble: Firkanta 13">
            <a:extLst>
              <a:ext uri="{FF2B5EF4-FFF2-40B4-BE49-F238E27FC236}">
                <a16:creationId xmlns:a16="http://schemas.microsoft.com/office/drawing/2014/main" id="{328B6CDA-DC25-4899-9ACE-E9A9B6A5AEB3}"/>
              </a:ext>
            </a:extLst>
          </p:cNvPr>
          <p:cNvSpPr/>
          <p:nvPr/>
        </p:nvSpPr>
        <p:spPr>
          <a:xfrm>
            <a:off x="2954017" y="3495169"/>
            <a:ext cx="2976884" cy="1220318"/>
          </a:xfrm>
          <a:prstGeom prst="wedgeRectCallout">
            <a:avLst>
              <a:gd name="adj1" fmla="val -75742"/>
              <a:gd name="adj2" fmla="val -10177"/>
            </a:avLst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400">
                <a:ea typeface="+mn-lt"/>
                <a:cs typeface="+mn-lt"/>
              </a:rPr>
              <a:t>Hvordan blir sykefraværsoppfølging i praksis når vi nå ikke har PAGA/HR-portalen?</a:t>
            </a:r>
            <a:endParaRPr lang="nn-NO" sz="1400">
              <a:cs typeface="Arial"/>
            </a:endParaRPr>
          </a:p>
        </p:txBody>
      </p:sp>
      <p:sp>
        <p:nvSpPr>
          <p:cNvPr id="16" name="Snakkeboble: Firkanta 13">
            <a:extLst>
              <a:ext uri="{FF2B5EF4-FFF2-40B4-BE49-F238E27FC236}">
                <a16:creationId xmlns:a16="http://schemas.microsoft.com/office/drawing/2014/main" id="{1E73814D-761A-4531-8991-B29BE3F9B841}"/>
              </a:ext>
            </a:extLst>
          </p:cNvPr>
          <p:cNvSpPr/>
          <p:nvPr/>
        </p:nvSpPr>
        <p:spPr>
          <a:xfrm>
            <a:off x="8272281" y="1445110"/>
            <a:ext cx="3210044" cy="1220318"/>
          </a:xfrm>
          <a:prstGeom prst="wedgeRectCallout">
            <a:avLst>
              <a:gd name="adj1" fmla="val -75742"/>
              <a:gd name="adj2" fmla="val -10177"/>
            </a:avLst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400">
                <a:ea typeface="+mn-lt"/>
                <a:cs typeface="+mn-lt"/>
              </a:rPr>
              <a:t>Hvordan blir den helhetlige prosessen for meg når jeg skal melde inn tilganger for gjester i nye systemer?</a:t>
            </a:r>
            <a:endParaRPr lang="nn-NO" sz="1400">
              <a:cs typeface="Arial"/>
            </a:endParaRPr>
          </a:p>
        </p:txBody>
      </p:sp>
      <p:sp>
        <p:nvSpPr>
          <p:cNvPr id="17" name="Snakkeboble: Firkanta 13">
            <a:extLst>
              <a:ext uri="{FF2B5EF4-FFF2-40B4-BE49-F238E27FC236}">
                <a16:creationId xmlns:a16="http://schemas.microsoft.com/office/drawing/2014/main" id="{B3E4E531-7C5E-4D89-A747-52C4E6F8EE14}"/>
              </a:ext>
            </a:extLst>
          </p:cNvPr>
          <p:cNvSpPr/>
          <p:nvPr/>
        </p:nvSpPr>
        <p:spPr>
          <a:xfrm>
            <a:off x="7992585" y="3340381"/>
            <a:ext cx="3210044" cy="1220318"/>
          </a:xfrm>
          <a:prstGeom prst="wedgeRectCallout">
            <a:avLst>
              <a:gd name="adj1" fmla="val -76355"/>
              <a:gd name="adj2" fmla="val -508"/>
            </a:avLst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400">
                <a:ea typeface="+mn-lt"/>
                <a:cs typeface="+mn-lt"/>
              </a:rPr>
              <a:t>Hvordan setter vi opp eskalering i </a:t>
            </a:r>
            <a:r>
              <a:rPr lang="nb-NO" sz="1400" err="1">
                <a:ea typeface="+mn-lt"/>
                <a:cs typeface="+mn-lt"/>
              </a:rPr>
              <a:t>fullmaktsregisteret</a:t>
            </a:r>
            <a:r>
              <a:rPr lang="nb-NO" sz="1400">
                <a:ea typeface="+mn-lt"/>
                <a:cs typeface="+mn-lt"/>
              </a:rPr>
              <a:t> for å sikre best internkontroll?</a:t>
            </a:r>
            <a:endParaRPr lang="nn-NO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7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F3ABA04-9AD4-D5F0-AEBC-87DBD9C6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33178"/>
          </a:xfrm>
        </p:spPr>
        <p:txBody>
          <a:bodyPr/>
          <a:lstStyle/>
          <a:p>
            <a:r>
              <a:rPr lang="nn-NO" err="1"/>
              <a:t>Enhetenes</a:t>
            </a:r>
            <a:r>
              <a:rPr lang="nn-NO"/>
              <a:t> fokus i oktober</a:t>
            </a:r>
            <a:endParaRPr lang="nb-NO"/>
          </a:p>
        </p:txBody>
      </p:sp>
      <p:pic>
        <p:nvPicPr>
          <p:cNvPr id="5" name="Grafikk 4" descr="Abacus with solid fill">
            <a:extLst>
              <a:ext uri="{FF2B5EF4-FFF2-40B4-BE49-F238E27FC236}">
                <a16:creationId xmlns:a16="http://schemas.microsoft.com/office/drawing/2014/main" id="{2BFBE5B6-522D-A5ED-54A7-3C84A930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60" y="1671009"/>
            <a:ext cx="914400" cy="9144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CBE35D-760D-CB7F-1379-3A8F3EB1B60A}"/>
              </a:ext>
            </a:extLst>
          </p:cNvPr>
          <p:cNvSpPr txBox="1"/>
          <p:nvPr/>
        </p:nvSpPr>
        <p:spPr>
          <a:xfrm>
            <a:off x="402783" y="2652223"/>
            <a:ext cx="2571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Ferdigstiller rydding i data</a:t>
            </a:r>
          </a:p>
        </p:txBody>
      </p:sp>
      <p:pic>
        <p:nvPicPr>
          <p:cNvPr id="8" name="Grafikk 7" descr="Remote learning language with solid fill">
            <a:extLst>
              <a:ext uri="{FF2B5EF4-FFF2-40B4-BE49-F238E27FC236}">
                <a16:creationId xmlns:a16="http://schemas.microsoft.com/office/drawing/2014/main" id="{20365FB0-EF87-36CA-29E2-D3045A4AA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5328" y="1671008"/>
            <a:ext cx="914400" cy="9144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F3BAE99-0597-8B9E-F9CF-F744320BB4E1}"/>
              </a:ext>
            </a:extLst>
          </p:cNvPr>
          <p:cNvSpPr txBox="1"/>
          <p:nvPr/>
        </p:nvSpPr>
        <p:spPr>
          <a:xfrm>
            <a:off x="3106151" y="2652223"/>
            <a:ext cx="25711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Arrangerer lokal opplæring, deling og sikre gjennomføring</a:t>
            </a:r>
            <a:endParaRPr lang="nb-NO"/>
          </a:p>
        </p:txBody>
      </p:sp>
      <p:pic>
        <p:nvPicPr>
          <p:cNvPr id="10" name="Grafikk 9" descr="Clipboard Checked with solid fill">
            <a:extLst>
              <a:ext uri="{FF2B5EF4-FFF2-40B4-BE49-F238E27FC236}">
                <a16:creationId xmlns:a16="http://schemas.microsoft.com/office/drawing/2014/main" id="{E7F336DE-2DF3-0219-5D28-286E39D7D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1373" y="1740281"/>
            <a:ext cx="914400" cy="9144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A772B09-CE2F-B6C3-44DA-8ACD6F1B35B6}"/>
              </a:ext>
            </a:extLst>
          </p:cNvPr>
          <p:cNvSpPr txBox="1"/>
          <p:nvPr/>
        </p:nvSpPr>
        <p:spPr>
          <a:xfrm>
            <a:off x="6102196" y="2652223"/>
            <a:ext cx="2571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 err="1">
                <a:cs typeface="Arial"/>
              </a:rPr>
              <a:t>Kvalitetsikrer</a:t>
            </a:r>
            <a:r>
              <a:rPr lang="nn-NO">
                <a:cs typeface="Arial"/>
              </a:rPr>
              <a:t> </a:t>
            </a:r>
            <a:r>
              <a:rPr lang="nn-NO" err="1">
                <a:cs typeface="Arial"/>
              </a:rPr>
              <a:t>orgenhet</a:t>
            </a:r>
            <a:r>
              <a:rPr lang="nn-NO">
                <a:cs typeface="Arial"/>
              </a:rPr>
              <a:t> per </a:t>
            </a:r>
            <a:r>
              <a:rPr lang="nn-NO" err="1">
                <a:cs typeface="Arial"/>
              </a:rPr>
              <a:t>ansatt</a:t>
            </a:r>
            <a:r>
              <a:rPr lang="nn-NO">
                <a:cs typeface="Arial"/>
              </a:rPr>
              <a:t> i SAP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C9EBE44-7BF1-7ADF-88A6-D33BA98C42B2}"/>
              </a:ext>
            </a:extLst>
          </p:cNvPr>
          <p:cNvSpPr txBox="1"/>
          <p:nvPr/>
        </p:nvSpPr>
        <p:spPr>
          <a:xfrm>
            <a:off x="767196" y="6378286"/>
            <a:ext cx="65878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nb-NO">
              <a:cs typeface="Arial"/>
            </a:endParaRPr>
          </a:p>
        </p:txBody>
      </p:sp>
      <p:pic>
        <p:nvPicPr>
          <p:cNvPr id="13" name="Grafikk 12" descr="Search Inventory with solid fill">
            <a:extLst>
              <a:ext uri="{FF2B5EF4-FFF2-40B4-BE49-F238E27FC236}">
                <a16:creationId xmlns:a16="http://schemas.microsoft.com/office/drawing/2014/main" id="{D20ACDD3-1D52-1509-7CCB-DBEB31D958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84122" y="1714303"/>
            <a:ext cx="914400" cy="9144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14D9FE5-450F-0067-B754-00ECE681800C}"/>
              </a:ext>
            </a:extLst>
          </p:cNvPr>
          <p:cNvSpPr txBox="1"/>
          <p:nvPr/>
        </p:nvSpPr>
        <p:spPr>
          <a:xfrm>
            <a:off x="9064470" y="2652223"/>
            <a:ext cx="25711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Forbereder </a:t>
            </a:r>
            <a:r>
              <a:rPr lang="nn-NO" err="1">
                <a:cs typeface="Arial"/>
              </a:rPr>
              <a:t>innlesning</a:t>
            </a:r>
            <a:r>
              <a:rPr lang="nn-NO">
                <a:cs typeface="Arial"/>
              </a:rPr>
              <a:t> av kunde og </a:t>
            </a:r>
            <a:r>
              <a:rPr lang="nn-NO" err="1">
                <a:cs typeface="Arial"/>
              </a:rPr>
              <a:t>leverandører</a:t>
            </a:r>
            <a:endParaRPr lang="nb-NO" err="1"/>
          </a:p>
        </p:txBody>
      </p:sp>
      <p:pic>
        <p:nvPicPr>
          <p:cNvPr id="15" name="Grafikk 14" descr="Transfer1 with solid fill">
            <a:extLst>
              <a:ext uri="{FF2B5EF4-FFF2-40B4-BE49-F238E27FC236}">
                <a16:creationId xmlns:a16="http://schemas.microsoft.com/office/drawing/2014/main" id="{BB26457B-C6DF-13A2-E934-814C02490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7330" y="3993945"/>
            <a:ext cx="914400" cy="914400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9DD119F-AAB4-EB24-3FE0-DA5EB982E4F7}"/>
              </a:ext>
            </a:extLst>
          </p:cNvPr>
          <p:cNvSpPr txBox="1"/>
          <p:nvPr/>
        </p:nvSpPr>
        <p:spPr>
          <a:xfrm>
            <a:off x="356308" y="5013261"/>
            <a:ext cx="2501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Avklare kostnads-godkjenner i Unit4</a:t>
            </a:r>
            <a:endParaRPr lang="nb-NO"/>
          </a:p>
        </p:txBody>
      </p:sp>
      <p:pic>
        <p:nvPicPr>
          <p:cNvPr id="17" name="Grafikk 16" descr="Idea with solid fill">
            <a:extLst>
              <a:ext uri="{FF2B5EF4-FFF2-40B4-BE49-F238E27FC236}">
                <a16:creationId xmlns:a16="http://schemas.microsoft.com/office/drawing/2014/main" id="{CFFC4E45-8BB2-B5E0-F9C9-0A2F4BD85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43779" y="4049558"/>
            <a:ext cx="914400" cy="914400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D2764A0-12BA-6E41-FCC2-EC67DC086AEF}"/>
              </a:ext>
            </a:extLst>
          </p:cNvPr>
          <p:cNvSpPr txBox="1"/>
          <p:nvPr/>
        </p:nvSpPr>
        <p:spPr>
          <a:xfrm>
            <a:off x="3078234" y="5068874"/>
            <a:ext cx="2501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"Borre" i </a:t>
            </a:r>
            <a:r>
              <a:rPr lang="nn-NO" err="1">
                <a:cs typeface="Arial"/>
              </a:rPr>
              <a:t>forståelse</a:t>
            </a:r>
            <a:br>
              <a:rPr lang="nn-NO">
                <a:cs typeface="Arial"/>
              </a:rPr>
            </a:br>
            <a:r>
              <a:rPr lang="nn-NO">
                <a:cs typeface="Arial"/>
              </a:rPr>
              <a:t> for PSO</a:t>
            </a:r>
            <a:endParaRPr lang="nb-NO"/>
          </a:p>
        </p:txBody>
      </p:sp>
      <p:pic>
        <p:nvPicPr>
          <p:cNvPr id="19" name="Grafikk 18" descr="Connections outline">
            <a:extLst>
              <a:ext uri="{FF2B5EF4-FFF2-40B4-BE49-F238E27FC236}">
                <a16:creationId xmlns:a16="http://schemas.microsoft.com/office/drawing/2014/main" id="{59179694-2425-7F22-C9D3-5287253D6C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67579" y="3993945"/>
            <a:ext cx="914400" cy="914400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EB0EA05-5339-4F39-E372-45EFA33990CE}"/>
              </a:ext>
            </a:extLst>
          </p:cNvPr>
          <p:cNvSpPr txBox="1"/>
          <p:nvPr/>
        </p:nvSpPr>
        <p:spPr>
          <a:xfrm>
            <a:off x="6002034" y="5013261"/>
            <a:ext cx="2501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Engasjerer og aktiverer egne </a:t>
            </a:r>
            <a:r>
              <a:rPr lang="nn-NO" err="1">
                <a:cs typeface="Arial"/>
              </a:rPr>
              <a:t>ansatte</a:t>
            </a:r>
            <a:r>
              <a:rPr lang="nn-NO">
                <a:cs typeface="Arial"/>
              </a:rPr>
              <a:t> 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123F7A8A-CF71-B127-D0FC-A0F2370262C1}"/>
              </a:ext>
            </a:extLst>
          </p:cNvPr>
          <p:cNvSpPr/>
          <p:nvPr/>
        </p:nvSpPr>
        <p:spPr>
          <a:xfrm>
            <a:off x="-264" y="-913722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</a:t>
            </a:r>
            <a:endParaRPr lang="nb-NO"/>
          </a:p>
        </p:txBody>
      </p:sp>
      <p:pic>
        <p:nvPicPr>
          <p:cNvPr id="23" name="Grafikk 22" descr="Postit Notes outline">
            <a:extLst>
              <a:ext uri="{FF2B5EF4-FFF2-40B4-BE49-F238E27FC236}">
                <a16:creationId xmlns:a16="http://schemas.microsoft.com/office/drawing/2014/main" id="{EB58F26F-C285-95D8-C916-E9E00AD061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19123" y="3993944"/>
            <a:ext cx="914400" cy="914400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6BF228EB-AB3B-AAED-CD62-B2DAB21B06D9}"/>
              </a:ext>
            </a:extLst>
          </p:cNvPr>
          <p:cNvSpPr txBox="1"/>
          <p:nvPr/>
        </p:nvSpPr>
        <p:spPr>
          <a:xfrm>
            <a:off x="8953578" y="5013261"/>
            <a:ext cx="2501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Skaffe oversikt over informasjon på egne sider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350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F3ABA04-9AD4-D5F0-AEBC-87DBD9C6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33178"/>
          </a:xfrm>
        </p:spPr>
        <p:txBody>
          <a:bodyPr/>
          <a:lstStyle/>
          <a:p>
            <a:r>
              <a:rPr lang="nn-NO" err="1"/>
              <a:t>Enhetenes</a:t>
            </a:r>
            <a:r>
              <a:rPr lang="nn-NO"/>
              <a:t> fokus i oktober</a:t>
            </a:r>
            <a:endParaRPr lang="nb-NO"/>
          </a:p>
        </p:txBody>
      </p:sp>
      <p:pic>
        <p:nvPicPr>
          <p:cNvPr id="5" name="Grafikk 4" descr="Abacus with solid fill">
            <a:extLst>
              <a:ext uri="{FF2B5EF4-FFF2-40B4-BE49-F238E27FC236}">
                <a16:creationId xmlns:a16="http://schemas.microsoft.com/office/drawing/2014/main" id="{2BFBE5B6-522D-A5ED-54A7-3C84A930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60" y="1671009"/>
            <a:ext cx="914400" cy="9144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CBE35D-760D-CB7F-1379-3A8F3EB1B60A}"/>
              </a:ext>
            </a:extLst>
          </p:cNvPr>
          <p:cNvSpPr txBox="1"/>
          <p:nvPr/>
        </p:nvSpPr>
        <p:spPr>
          <a:xfrm>
            <a:off x="402783" y="2652223"/>
            <a:ext cx="2571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Ferdigstiller rydding i data</a:t>
            </a:r>
          </a:p>
        </p:txBody>
      </p:sp>
      <p:pic>
        <p:nvPicPr>
          <p:cNvPr id="8" name="Grafikk 7" descr="Remote learning language with solid fill">
            <a:extLst>
              <a:ext uri="{FF2B5EF4-FFF2-40B4-BE49-F238E27FC236}">
                <a16:creationId xmlns:a16="http://schemas.microsoft.com/office/drawing/2014/main" id="{20365FB0-EF87-36CA-29E2-D3045A4AA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5328" y="1671008"/>
            <a:ext cx="914400" cy="9144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F3BAE99-0597-8B9E-F9CF-F744320BB4E1}"/>
              </a:ext>
            </a:extLst>
          </p:cNvPr>
          <p:cNvSpPr txBox="1"/>
          <p:nvPr/>
        </p:nvSpPr>
        <p:spPr>
          <a:xfrm>
            <a:off x="3106151" y="2652223"/>
            <a:ext cx="25711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Arrangerer lokal opplæring og sikre gjennomføring</a:t>
            </a:r>
            <a:endParaRPr lang="nb-NO"/>
          </a:p>
        </p:txBody>
      </p:sp>
      <p:pic>
        <p:nvPicPr>
          <p:cNvPr id="10" name="Grafikk 9" descr="Clipboard Checked with solid fill">
            <a:extLst>
              <a:ext uri="{FF2B5EF4-FFF2-40B4-BE49-F238E27FC236}">
                <a16:creationId xmlns:a16="http://schemas.microsoft.com/office/drawing/2014/main" id="{E7F336DE-2DF3-0219-5D28-286E39D7D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1373" y="1740281"/>
            <a:ext cx="914400" cy="9144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A772B09-CE2F-B6C3-44DA-8ACD6F1B35B6}"/>
              </a:ext>
            </a:extLst>
          </p:cNvPr>
          <p:cNvSpPr txBox="1"/>
          <p:nvPr/>
        </p:nvSpPr>
        <p:spPr>
          <a:xfrm>
            <a:off x="6102196" y="2652223"/>
            <a:ext cx="2571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 err="1">
                <a:solidFill>
                  <a:srgbClr val="F2F2F2"/>
                </a:solidFill>
                <a:cs typeface="Arial"/>
              </a:rPr>
              <a:t>Kvalitetsikrer</a:t>
            </a:r>
            <a:r>
              <a:rPr lang="nn-NO">
                <a:solidFill>
                  <a:srgbClr val="F2F2F2"/>
                </a:solidFill>
                <a:cs typeface="Arial"/>
              </a:rPr>
              <a:t> </a:t>
            </a:r>
            <a:r>
              <a:rPr lang="nn-NO" err="1">
                <a:solidFill>
                  <a:srgbClr val="F2F2F2"/>
                </a:solidFill>
                <a:cs typeface="Arial"/>
              </a:rPr>
              <a:t>orgenhet</a:t>
            </a:r>
            <a:r>
              <a:rPr lang="nn-NO">
                <a:solidFill>
                  <a:srgbClr val="F2F2F2"/>
                </a:solidFill>
                <a:cs typeface="Arial"/>
              </a:rPr>
              <a:t> per </a:t>
            </a:r>
            <a:r>
              <a:rPr lang="nn-NO" err="1">
                <a:solidFill>
                  <a:srgbClr val="F2F2F2"/>
                </a:solidFill>
                <a:cs typeface="Arial"/>
              </a:rPr>
              <a:t>ansatt</a:t>
            </a:r>
            <a:r>
              <a:rPr lang="nn-NO">
                <a:solidFill>
                  <a:srgbClr val="F2F2F2"/>
                </a:solidFill>
                <a:cs typeface="Arial"/>
              </a:rPr>
              <a:t> i SAP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C9EBE44-7BF1-7ADF-88A6-D33BA98C42B2}"/>
              </a:ext>
            </a:extLst>
          </p:cNvPr>
          <p:cNvSpPr txBox="1"/>
          <p:nvPr/>
        </p:nvSpPr>
        <p:spPr>
          <a:xfrm>
            <a:off x="767196" y="6378286"/>
            <a:ext cx="65878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nb-NO">
              <a:cs typeface="Arial"/>
            </a:endParaRPr>
          </a:p>
        </p:txBody>
      </p:sp>
      <p:pic>
        <p:nvPicPr>
          <p:cNvPr id="13" name="Grafikk 12" descr="Search Inventory with solid fill">
            <a:extLst>
              <a:ext uri="{FF2B5EF4-FFF2-40B4-BE49-F238E27FC236}">
                <a16:creationId xmlns:a16="http://schemas.microsoft.com/office/drawing/2014/main" id="{D20ACDD3-1D52-1509-7CCB-DBEB31D958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84122" y="1714303"/>
            <a:ext cx="914400" cy="9144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14D9FE5-450F-0067-B754-00ECE681800C}"/>
              </a:ext>
            </a:extLst>
          </p:cNvPr>
          <p:cNvSpPr txBox="1"/>
          <p:nvPr/>
        </p:nvSpPr>
        <p:spPr>
          <a:xfrm>
            <a:off x="9064470" y="2652223"/>
            <a:ext cx="25711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Forbereder </a:t>
            </a:r>
            <a:r>
              <a:rPr lang="nn-NO" err="1">
                <a:solidFill>
                  <a:srgbClr val="F2F2F2"/>
                </a:solidFill>
                <a:cs typeface="Arial"/>
              </a:rPr>
              <a:t>innlesning</a:t>
            </a:r>
            <a:r>
              <a:rPr lang="nn-NO">
                <a:solidFill>
                  <a:srgbClr val="F2F2F2"/>
                </a:solidFill>
                <a:cs typeface="Arial"/>
              </a:rPr>
              <a:t> av kunde og </a:t>
            </a:r>
            <a:r>
              <a:rPr lang="nn-NO" err="1">
                <a:solidFill>
                  <a:srgbClr val="F2F2F2"/>
                </a:solidFill>
                <a:cs typeface="Arial"/>
              </a:rPr>
              <a:t>leverandører</a:t>
            </a:r>
            <a:endParaRPr lang="nb-NO" err="1">
              <a:solidFill>
                <a:srgbClr val="F2F2F2"/>
              </a:solidFill>
            </a:endParaRPr>
          </a:p>
        </p:txBody>
      </p:sp>
      <p:pic>
        <p:nvPicPr>
          <p:cNvPr id="15" name="Grafikk 14" descr="Transfer1 with solid fill">
            <a:extLst>
              <a:ext uri="{FF2B5EF4-FFF2-40B4-BE49-F238E27FC236}">
                <a16:creationId xmlns:a16="http://schemas.microsoft.com/office/drawing/2014/main" id="{BB26457B-C6DF-13A2-E934-814C02490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7330" y="3993945"/>
            <a:ext cx="914400" cy="914400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9DD119F-AAB4-EB24-3FE0-DA5EB982E4F7}"/>
              </a:ext>
            </a:extLst>
          </p:cNvPr>
          <p:cNvSpPr txBox="1"/>
          <p:nvPr/>
        </p:nvSpPr>
        <p:spPr>
          <a:xfrm>
            <a:off x="356308" y="5013261"/>
            <a:ext cx="2501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Avklare kostnads-godkjenner i Unit4</a:t>
            </a:r>
            <a:endParaRPr lang="nb-NO">
              <a:solidFill>
                <a:srgbClr val="F2F2F2"/>
              </a:solidFill>
            </a:endParaRPr>
          </a:p>
        </p:txBody>
      </p:sp>
      <p:pic>
        <p:nvPicPr>
          <p:cNvPr id="17" name="Grafikk 16" descr="Idea with solid fill">
            <a:extLst>
              <a:ext uri="{FF2B5EF4-FFF2-40B4-BE49-F238E27FC236}">
                <a16:creationId xmlns:a16="http://schemas.microsoft.com/office/drawing/2014/main" id="{CFFC4E45-8BB2-B5E0-F9C9-0A2F4BD85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43779" y="4049558"/>
            <a:ext cx="914400" cy="914400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D2764A0-12BA-6E41-FCC2-EC67DC086AEF}"/>
              </a:ext>
            </a:extLst>
          </p:cNvPr>
          <p:cNvSpPr txBox="1"/>
          <p:nvPr/>
        </p:nvSpPr>
        <p:spPr>
          <a:xfrm>
            <a:off x="3078234" y="5068874"/>
            <a:ext cx="2501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Etablerer </a:t>
            </a:r>
            <a:r>
              <a:rPr lang="nn-NO" err="1">
                <a:solidFill>
                  <a:srgbClr val="F2F2F2"/>
                </a:solidFill>
                <a:cs typeface="Arial"/>
              </a:rPr>
              <a:t>forståelse</a:t>
            </a:r>
            <a:br>
              <a:rPr lang="nn-NO">
                <a:solidFill>
                  <a:srgbClr val="F2F2F2"/>
                </a:solidFill>
                <a:cs typeface="Arial"/>
              </a:rPr>
            </a:br>
            <a:r>
              <a:rPr lang="nn-NO">
                <a:solidFill>
                  <a:srgbClr val="F2F2F2"/>
                </a:solidFill>
                <a:cs typeface="Arial"/>
              </a:rPr>
              <a:t> for PSO</a:t>
            </a:r>
            <a:endParaRPr lang="nb-NO">
              <a:solidFill>
                <a:srgbClr val="F2F2F2"/>
              </a:solidFill>
            </a:endParaRPr>
          </a:p>
        </p:txBody>
      </p:sp>
      <p:pic>
        <p:nvPicPr>
          <p:cNvPr id="19" name="Grafikk 18" descr="Connections outline">
            <a:extLst>
              <a:ext uri="{FF2B5EF4-FFF2-40B4-BE49-F238E27FC236}">
                <a16:creationId xmlns:a16="http://schemas.microsoft.com/office/drawing/2014/main" id="{59179694-2425-7F22-C9D3-5287253D6C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67579" y="3993945"/>
            <a:ext cx="914400" cy="914400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EB0EA05-5339-4F39-E372-45EFA33990CE}"/>
              </a:ext>
            </a:extLst>
          </p:cNvPr>
          <p:cNvSpPr txBox="1"/>
          <p:nvPr/>
        </p:nvSpPr>
        <p:spPr>
          <a:xfrm>
            <a:off x="6002034" y="5013261"/>
            <a:ext cx="2501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Engasjerer og aktiverer egne </a:t>
            </a:r>
            <a:r>
              <a:rPr lang="nn-NO" err="1">
                <a:solidFill>
                  <a:srgbClr val="F2F2F2"/>
                </a:solidFill>
                <a:cs typeface="Arial"/>
              </a:rPr>
              <a:t>ansatte</a:t>
            </a:r>
            <a:r>
              <a:rPr lang="nn-NO">
                <a:solidFill>
                  <a:srgbClr val="F2F2F2"/>
                </a:solidFill>
                <a:cs typeface="Arial"/>
              </a:rPr>
              <a:t> 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123F7A8A-CF71-B127-D0FC-A0F2370262C1}"/>
              </a:ext>
            </a:extLst>
          </p:cNvPr>
          <p:cNvSpPr/>
          <p:nvPr/>
        </p:nvSpPr>
        <p:spPr>
          <a:xfrm>
            <a:off x="-264" y="-913722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</a:t>
            </a:r>
          </a:p>
        </p:txBody>
      </p:sp>
      <p:pic>
        <p:nvPicPr>
          <p:cNvPr id="23" name="Grafikk 22" descr="Postit Notes outline">
            <a:extLst>
              <a:ext uri="{FF2B5EF4-FFF2-40B4-BE49-F238E27FC236}">
                <a16:creationId xmlns:a16="http://schemas.microsoft.com/office/drawing/2014/main" id="{EB58F26F-C285-95D8-C916-E9E00AD061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19123" y="3993944"/>
            <a:ext cx="914400" cy="914400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6BF228EB-AB3B-AAED-CD62-B2DAB21B06D9}"/>
              </a:ext>
            </a:extLst>
          </p:cNvPr>
          <p:cNvSpPr txBox="1"/>
          <p:nvPr/>
        </p:nvSpPr>
        <p:spPr>
          <a:xfrm>
            <a:off x="8953578" y="5013261"/>
            <a:ext cx="2501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solidFill>
                  <a:srgbClr val="F2F2F2"/>
                </a:solidFill>
                <a:cs typeface="Arial"/>
              </a:rPr>
              <a:t>Sikre oppdatert informasjon</a:t>
            </a:r>
          </a:p>
        </p:txBody>
      </p:sp>
    </p:spTree>
    <p:extLst>
      <p:ext uri="{BB962C8B-B14F-4D97-AF65-F5344CB8AC3E}">
        <p14:creationId xmlns:p14="http://schemas.microsoft.com/office/powerpoint/2010/main" val="13502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337B30D-105F-459C-9595-3881CF29B9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915413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337B30D-105F-459C-9595-3881CF29B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76DDD9-1B16-4F19-89A7-D34CCB73B26E}"/>
              </a:ext>
            </a:extLst>
          </p:cNvPr>
          <p:cNvSpPr/>
          <p:nvPr/>
        </p:nvSpPr>
        <p:spPr>
          <a:xfrm>
            <a:off x="483502" y="1185456"/>
            <a:ext cx="11224996" cy="15493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6148A-10FE-4F36-AEDE-9E436DA7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6"/>
            <a:ext cx="11224996" cy="586957"/>
          </a:xfrm>
        </p:spPr>
        <p:txBody>
          <a:bodyPr vert="horz"/>
          <a:lstStyle/>
          <a:p>
            <a:r>
              <a:rPr lang="nb-NO" sz="3200"/>
              <a:t>Forventninger til lokal oppfølging av opplæring</a:t>
            </a:r>
          </a:p>
        </p:txBody>
      </p:sp>
      <p:sp>
        <p:nvSpPr>
          <p:cNvPr id="9" name="Freeform 429">
            <a:extLst>
              <a:ext uri="{FF2B5EF4-FFF2-40B4-BE49-F238E27FC236}">
                <a16:creationId xmlns:a16="http://schemas.microsoft.com/office/drawing/2014/main" id="{01444436-F439-45A2-8E82-D570644BD2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2478" y="1400051"/>
            <a:ext cx="1119293" cy="1119293"/>
          </a:xfrm>
          <a:custGeom>
            <a:avLst/>
            <a:gdLst>
              <a:gd name="T0" fmla="*/ 236 w 512"/>
              <a:gd name="T1" fmla="*/ 209 h 512"/>
              <a:gd name="T2" fmla="*/ 244 w 512"/>
              <a:gd name="T3" fmla="*/ 236 h 512"/>
              <a:gd name="T4" fmla="*/ 151 w 512"/>
              <a:gd name="T5" fmla="*/ 262 h 512"/>
              <a:gd name="T6" fmla="*/ 144 w 512"/>
              <a:gd name="T7" fmla="*/ 234 h 512"/>
              <a:gd name="T8" fmla="*/ 236 w 512"/>
              <a:gd name="T9" fmla="*/ 209 h 512"/>
              <a:gd name="T10" fmla="*/ 327 w 512"/>
              <a:gd name="T11" fmla="*/ 177 h 512"/>
              <a:gd name="T12" fmla="*/ 255 w 512"/>
              <a:gd name="T13" fmla="*/ 196 h 512"/>
              <a:gd name="T14" fmla="*/ 266 w 512"/>
              <a:gd name="T15" fmla="*/ 237 h 512"/>
              <a:gd name="T16" fmla="*/ 338 w 512"/>
              <a:gd name="T17" fmla="*/ 218 h 512"/>
              <a:gd name="T18" fmla="*/ 333 w 512"/>
              <a:gd name="T19" fmla="*/ 197 h 512"/>
              <a:gd name="T20" fmla="*/ 327 w 512"/>
              <a:gd name="T21" fmla="*/ 177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406 w 512"/>
              <a:gd name="T33" fmla="*/ 222 h 512"/>
              <a:gd name="T34" fmla="*/ 383 w 512"/>
              <a:gd name="T35" fmla="*/ 139 h 512"/>
              <a:gd name="T36" fmla="*/ 378 w 512"/>
              <a:gd name="T37" fmla="*/ 133 h 512"/>
              <a:gd name="T38" fmla="*/ 370 w 512"/>
              <a:gd name="T39" fmla="*/ 132 h 512"/>
              <a:gd name="T40" fmla="*/ 329 w 512"/>
              <a:gd name="T41" fmla="*/ 143 h 512"/>
              <a:gd name="T42" fmla="*/ 322 w 512"/>
              <a:gd name="T43" fmla="*/ 156 h 512"/>
              <a:gd name="T44" fmla="*/ 239 w 512"/>
              <a:gd name="T45" fmla="*/ 179 h 512"/>
              <a:gd name="T46" fmla="*/ 232 w 512"/>
              <a:gd name="T47" fmla="*/ 188 h 512"/>
              <a:gd name="T48" fmla="*/ 128 w 512"/>
              <a:gd name="T49" fmla="*/ 216 h 512"/>
              <a:gd name="T50" fmla="*/ 126 w 512"/>
              <a:gd name="T51" fmla="*/ 209 h 512"/>
              <a:gd name="T52" fmla="*/ 113 w 512"/>
              <a:gd name="T53" fmla="*/ 202 h 512"/>
              <a:gd name="T54" fmla="*/ 106 w 512"/>
              <a:gd name="T55" fmla="*/ 215 h 512"/>
              <a:gd name="T56" fmla="*/ 128 w 512"/>
              <a:gd name="T57" fmla="*/ 297 h 512"/>
              <a:gd name="T58" fmla="*/ 138 w 512"/>
              <a:gd name="T59" fmla="*/ 305 h 512"/>
              <a:gd name="T60" fmla="*/ 141 w 512"/>
              <a:gd name="T61" fmla="*/ 305 h 512"/>
              <a:gd name="T62" fmla="*/ 149 w 512"/>
              <a:gd name="T63" fmla="*/ 292 h 512"/>
              <a:gd name="T64" fmla="*/ 147 w 512"/>
              <a:gd name="T65" fmla="*/ 285 h 512"/>
              <a:gd name="T66" fmla="*/ 243 w 512"/>
              <a:gd name="T67" fmla="*/ 259 h 512"/>
              <a:gd name="T68" fmla="*/ 192 w 512"/>
              <a:gd name="T69" fmla="*/ 401 h 512"/>
              <a:gd name="T70" fmla="*/ 199 w 512"/>
              <a:gd name="T71" fmla="*/ 415 h 512"/>
              <a:gd name="T72" fmla="*/ 202 w 512"/>
              <a:gd name="T73" fmla="*/ 416 h 512"/>
              <a:gd name="T74" fmla="*/ 212 w 512"/>
              <a:gd name="T75" fmla="*/ 409 h 512"/>
              <a:gd name="T76" fmla="*/ 245 w 512"/>
              <a:gd name="T77" fmla="*/ 317 h 512"/>
              <a:gd name="T78" fmla="*/ 245 w 512"/>
              <a:gd name="T79" fmla="*/ 405 h 512"/>
              <a:gd name="T80" fmla="*/ 256 w 512"/>
              <a:gd name="T81" fmla="*/ 416 h 512"/>
              <a:gd name="T82" fmla="*/ 266 w 512"/>
              <a:gd name="T83" fmla="*/ 405 h 512"/>
              <a:gd name="T84" fmla="*/ 266 w 512"/>
              <a:gd name="T85" fmla="*/ 317 h 512"/>
              <a:gd name="T86" fmla="*/ 299 w 512"/>
              <a:gd name="T87" fmla="*/ 409 h 512"/>
              <a:gd name="T88" fmla="*/ 309 w 512"/>
              <a:gd name="T89" fmla="*/ 416 h 512"/>
              <a:gd name="T90" fmla="*/ 313 w 512"/>
              <a:gd name="T91" fmla="*/ 415 h 512"/>
              <a:gd name="T92" fmla="*/ 319 w 512"/>
              <a:gd name="T93" fmla="*/ 401 h 512"/>
              <a:gd name="T94" fmla="*/ 268 w 512"/>
              <a:gd name="T95" fmla="*/ 259 h 512"/>
              <a:gd name="T96" fmla="*/ 344 w 512"/>
              <a:gd name="T97" fmla="*/ 238 h 512"/>
              <a:gd name="T98" fmla="*/ 344 w 512"/>
              <a:gd name="T99" fmla="*/ 238 h 512"/>
              <a:gd name="T100" fmla="*/ 354 w 512"/>
              <a:gd name="T101" fmla="*/ 246 h 512"/>
              <a:gd name="T102" fmla="*/ 357 w 512"/>
              <a:gd name="T103" fmla="*/ 246 h 512"/>
              <a:gd name="T104" fmla="*/ 398 w 512"/>
              <a:gd name="T105" fmla="*/ 235 h 512"/>
              <a:gd name="T106" fmla="*/ 405 w 512"/>
              <a:gd name="T107" fmla="*/ 230 h 512"/>
              <a:gd name="T108" fmla="*/ 406 w 512"/>
              <a:gd name="T109" fmla="*/ 222 h 512"/>
              <a:gd name="T110" fmla="*/ 345 w 512"/>
              <a:gd name="T111" fmla="*/ 161 h 512"/>
              <a:gd name="T112" fmla="*/ 362 w 512"/>
              <a:gd name="T113" fmla="*/ 222 h 512"/>
              <a:gd name="T114" fmla="*/ 382 w 512"/>
              <a:gd name="T115" fmla="*/ 217 h 512"/>
              <a:gd name="T116" fmla="*/ 366 w 512"/>
              <a:gd name="T117" fmla="*/ 155 h 512"/>
              <a:gd name="T118" fmla="*/ 345 w 512"/>
              <a:gd name="T119" fmla="*/ 16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2" h="512">
                <a:moveTo>
                  <a:pt x="236" y="209"/>
                </a:moveTo>
                <a:cubicBezTo>
                  <a:pt x="244" y="236"/>
                  <a:pt x="244" y="236"/>
                  <a:pt x="244" y="236"/>
                </a:cubicBezTo>
                <a:cubicBezTo>
                  <a:pt x="151" y="262"/>
                  <a:pt x="151" y="262"/>
                  <a:pt x="151" y="262"/>
                </a:cubicBezTo>
                <a:cubicBezTo>
                  <a:pt x="144" y="234"/>
                  <a:pt x="144" y="234"/>
                  <a:pt x="144" y="234"/>
                </a:cubicBezTo>
                <a:lnTo>
                  <a:pt x="236" y="209"/>
                </a:lnTo>
                <a:close/>
                <a:moveTo>
                  <a:pt x="327" y="177"/>
                </a:moveTo>
                <a:cubicBezTo>
                  <a:pt x="255" y="196"/>
                  <a:pt x="255" y="196"/>
                  <a:pt x="255" y="196"/>
                </a:cubicBezTo>
                <a:cubicBezTo>
                  <a:pt x="266" y="237"/>
                  <a:pt x="266" y="237"/>
                  <a:pt x="266" y="237"/>
                </a:cubicBezTo>
                <a:cubicBezTo>
                  <a:pt x="338" y="218"/>
                  <a:pt x="338" y="218"/>
                  <a:pt x="338" y="218"/>
                </a:cubicBezTo>
                <a:cubicBezTo>
                  <a:pt x="333" y="197"/>
                  <a:pt x="333" y="197"/>
                  <a:pt x="333" y="197"/>
                </a:cubicBezTo>
                <a:lnTo>
                  <a:pt x="327" y="177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406" y="222"/>
                </a:moveTo>
                <a:cubicBezTo>
                  <a:pt x="383" y="139"/>
                  <a:pt x="383" y="139"/>
                  <a:pt x="383" y="139"/>
                </a:cubicBezTo>
                <a:cubicBezTo>
                  <a:pt x="383" y="136"/>
                  <a:pt x="381" y="134"/>
                  <a:pt x="378" y="133"/>
                </a:cubicBezTo>
                <a:cubicBezTo>
                  <a:pt x="376" y="131"/>
                  <a:pt x="373" y="131"/>
                  <a:pt x="370" y="132"/>
                </a:cubicBezTo>
                <a:cubicBezTo>
                  <a:pt x="329" y="143"/>
                  <a:pt x="329" y="143"/>
                  <a:pt x="329" y="143"/>
                </a:cubicBezTo>
                <a:cubicBezTo>
                  <a:pt x="323" y="145"/>
                  <a:pt x="320" y="150"/>
                  <a:pt x="322" y="156"/>
                </a:cubicBezTo>
                <a:cubicBezTo>
                  <a:pt x="239" y="179"/>
                  <a:pt x="239" y="179"/>
                  <a:pt x="239" y="179"/>
                </a:cubicBezTo>
                <a:cubicBezTo>
                  <a:pt x="235" y="180"/>
                  <a:pt x="232" y="184"/>
                  <a:pt x="232" y="188"/>
                </a:cubicBezTo>
                <a:cubicBezTo>
                  <a:pt x="128" y="216"/>
                  <a:pt x="128" y="216"/>
                  <a:pt x="128" y="216"/>
                </a:cubicBezTo>
                <a:cubicBezTo>
                  <a:pt x="126" y="209"/>
                  <a:pt x="126" y="209"/>
                  <a:pt x="126" y="209"/>
                </a:cubicBezTo>
                <a:cubicBezTo>
                  <a:pt x="125" y="204"/>
                  <a:pt x="119" y="200"/>
                  <a:pt x="113" y="202"/>
                </a:cubicBezTo>
                <a:cubicBezTo>
                  <a:pt x="107" y="204"/>
                  <a:pt x="104" y="209"/>
                  <a:pt x="106" y="215"/>
                </a:cubicBezTo>
                <a:cubicBezTo>
                  <a:pt x="128" y="297"/>
                  <a:pt x="128" y="297"/>
                  <a:pt x="128" y="297"/>
                </a:cubicBezTo>
                <a:cubicBezTo>
                  <a:pt x="129" y="302"/>
                  <a:pt x="134" y="305"/>
                  <a:pt x="138" y="305"/>
                </a:cubicBezTo>
                <a:cubicBezTo>
                  <a:pt x="139" y="305"/>
                  <a:pt x="140" y="305"/>
                  <a:pt x="141" y="305"/>
                </a:cubicBezTo>
                <a:cubicBezTo>
                  <a:pt x="147" y="303"/>
                  <a:pt x="150" y="298"/>
                  <a:pt x="149" y="292"/>
                </a:cubicBezTo>
                <a:cubicBezTo>
                  <a:pt x="147" y="285"/>
                  <a:pt x="147" y="285"/>
                  <a:pt x="147" y="285"/>
                </a:cubicBezTo>
                <a:cubicBezTo>
                  <a:pt x="243" y="259"/>
                  <a:pt x="243" y="259"/>
                  <a:pt x="243" y="259"/>
                </a:cubicBezTo>
                <a:cubicBezTo>
                  <a:pt x="192" y="401"/>
                  <a:pt x="192" y="401"/>
                  <a:pt x="192" y="401"/>
                </a:cubicBezTo>
                <a:cubicBezTo>
                  <a:pt x="190" y="407"/>
                  <a:pt x="193" y="413"/>
                  <a:pt x="199" y="415"/>
                </a:cubicBezTo>
                <a:cubicBezTo>
                  <a:pt x="200" y="415"/>
                  <a:pt x="201" y="416"/>
                  <a:pt x="202" y="416"/>
                </a:cubicBezTo>
                <a:cubicBezTo>
                  <a:pt x="207" y="416"/>
                  <a:pt x="211" y="413"/>
                  <a:pt x="212" y="409"/>
                </a:cubicBezTo>
                <a:cubicBezTo>
                  <a:pt x="245" y="317"/>
                  <a:pt x="245" y="317"/>
                  <a:pt x="245" y="317"/>
                </a:cubicBezTo>
                <a:cubicBezTo>
                  <a:pt x="245" y="405"/>
                  <a:pt x="245" y="405"/>
                  <a:pt x="245" y="405"/>
                </a:cubicBezTo>
                <a:cubicBezTo>
                  <a:pt x="245" y="411"/>
                  <a:pt x="250" y="416"/>
                  <a:pt x="256" y="416"/>
                </a:cubicBezTo>
                <a:cubicBezTo>
                  <a:pt x="262" y="416"/>
                  <a:pt x="266" y="411"/>
                  <a:pt x="266" y="405"/>
                </a:cubicBezTo>
                <a:cubicBezTo>
                  <a:pt x="266" y="317"/>
                  <a:pt x="266" y="317"/>
                  <a:pt x="266" y="317"/>
                </a:cubicBezTo>
                <a:cubicBezTo>
                  <a:pt x="299" y="409"/>
                  <a:pt x="299" y="409"/>
                  <a:pt x="299" y="409"/>
                </a:cubicBezTo>
                <a:cubicBezTo>
                  <a:pt x="301" y="413"/>
                  <a:pt x="305" y="416"/>
                  <a:pt x="309" y="416"/>
                </a:cubicBezTo>
                <a:cubicBezTo>
                  <a:pt x="310" y="416"/>
                  <a:pt x="311" y="415"/>
                  <a:pt x="313" y="415"/>
                </a:cubicBezTo>
                <a:cubicBezTo>
                  <a:pt x="318" y="413"/>
                  <a:pt x="321" y="407"/>
                  <a:pt x="319" y="401"/>
                </a:cubicBezTo>
                <a:cubicBezTo>
                  <a:pt x="268" y="259"/>
                  <a:pt x="268" y="259"/>
                  <a:pt x="268" y="259"/>
                </a:cubicBezTo>
                <a:cubicBezTo>
                  <a:pt x="344" y="238"/>
                  <a:pt x="344" y="238"/>
                  <a:pt x="344" y="238"/>
                </a:cubicBezTo>
                <a:cubicBezTo>
                  <a:pt x="344" y="238"/>
                  <a:pt x="344" y="238"/>
                  <a:pt x="344" y="238"/>
                </a:cubicBezTo>
                <a:cubicBezTo>
                  <a:pt x="345" y="243"/>
                  <a:pt x="350" y="246"/>
                  <a:pt x="354" y="246"/>
                </a:cubicBezTo>
                <a:cubicBezTo>
                  <a:pt x="355" y="246"/>
                  <a:pt x="356" y="246"/>
                  <a:pt x="357" y="246"/>
                </a:cubicBezTo>
                <a:cubicBezTo>
                  <a:pt x="398" y="235"/>
                  <a:pt x="398" y="235"/>
                  <a:pt x="398" y="235"/>
                </a:cubicBezTo>
                <a:cubicBezTo>
                  <a:pt x="401" y="234"/>
                  <a:pt x="403" y="232"/>
                  <a:pt x="405" y="230"/>
                </a:cubicBezTo>
                <a:cubicBezTo>
                  <a:pt x="406" y="227"/>
                  <a:pt x="407" y="224"/>
                  <a:pt x="406" y="222"/>
                </a:cubicBezTo>
                <a:close/>
                <a:moveTo>
                  <a:pt x="345" y="161"/>
                </a:moveTo>
                <a:cubicBezTo>
                  <a:pt x="362" y="222"/>
                  <a:pt x="362" y="222"/>
                  <a:pt x="362" y="222"/>
                </a:cubicBezTo>
                <a:cubicBezTo>
                  <a:pt x="382" y="217"/>
                  <a:pt x="382" y="217"/>
                  <a:pt x="382" y="217"/>
                </a:cubicBezTo>
                <a:cubicBezTo>
                  <a:pt x="366" y="155"/>
                  <a:pt x="366" y="155"/>
                  <a:pt x="366" y="155"/>
                </a:cubicBezTo>
                <a:lnTo>
                  <a:pt x="345" y="161"/>
                </a:lnTo>
                <a:close/>
              </a:path>
            </a:pathLst>
          </a:custGeom>
          <a:solidFill>
            <a:srgbClr val="00509E"/>
          </a:solidFill>
          <a:ln>
            <a:noFill/>
          </a:ln>
        </p:spPr>
        <p:txBody>
          <a:bodyPr vert="horz" wrap="square" lIns="121447" tIns="60723" rIns="121447" bIns="60723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 sz="996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40C29-8C3F-4EDD-A1D5-EF149FFBE58F}"/>
              </a:ext>
            </a:extLst>
          </p:cNvPr>
          <p:cNvSpPr txBox="1"/>
          <p:nvPr/>
        </p:nvSpPr>
        <p:spPr>
          <a:xfrm>
            <a:off x="1939689" y="1473205"/>
            <a:ext cx="9598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b-NO" b="1">
                <a:solidFill>
                  <a:srgbClr val="000000"/>
                </a:solidFill>
                <a:latin typeface="Arial" panose="020B0604020202020204"/>
              </a:rPr>
              <a:t>Mål for lokal opplæring (perioden frem mot neste </a:t>
            </a:r>
            <a:r>
              <a:rPr lang="nb-NO" b="1" err="1">
                <a:solidFill>
                  <a:srgbClr val="000000"/>
                </a:solidFill>
                <a:latin typeface="Arial" panose="020B0604020202020204"/>
              </a:rPr>
              <a:t>opplæringsbolk</a:t>
            </a:r>
            <a:r>
              <a:rPr lang="nb-NO" b="1">
                <a:solidFill>
                  <a:srgbClr val="000000"/>
                </a:solidFill>
                <a:latin typeface="Arial" panose="020B0604020202020204"/>
              </a:rPr>
              <a:t> i regi av prosjektet): </a:t>
            </a:r>
            <a:br>
              <a:rPr lang="nb-NO">
                <a:solidFill>
                  <a:srgbClr val="000000"/>
                </a:solidFill>
                <a:latin typeface="Arial" panose="020B0604020202020204"/>
              </a:rPr>
            </a:br>
            <a:r>
              <a:rPr lang="nb-NO" i="1">
                <a:solidFill>
                  <a:srgbClr val="000000"/>
                </a:solidFill>
                <a:latin typeface="Arial" panose="020B0604020202020204"/>
              </a:rPr>
              <a:t>Alle med tildelte prosessrolle har en god forståelse for prosessen han/hun er del av, oppgaver rollen utfører i prosessen og hovedforskjeller fra dagens rolle, prosess og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D9055-7B06-46AA-AAF7-09C94B74F53F}"/>
              </a:ext>
            </a:extLst>
          </p:cNvPr>
          <p:cNvSpPr txBox="1"/>
          <p:nvPr/>
        </p:nvSpPr>
        <p:spPr>
          <a:xfrm>
            <a:off x="483502" y="2894547"/>
            <a:ext cx="11224996" cy="32723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/>
            <a:r>
              <a:rPr lang="nb-NO" sz="1400" b="1">
                <a:solidFill>
                  <a:srgbClr val="000000"/>
                </a:solidFill>
                <a:latin typeface="Arial" panose="020B0604020202020204"/>
              </a:rPr>
              <a:t>Sjekkliste: Lokal oppfølging av opplæring</a:t>
            </a:r>
          </a:p>
          <a:p>
            <a:pPr marL="342265" indent="-342265" defTabSz="914377">
              <a:buFontTx/>
              <a:buAutoNum type="arabicParenR"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Fulgt opp at ressurser med tildelte roller har mottatt invitasjoner til kurs for de roller de er tildelt og at endringer i roller er meldt inn fortløpende </a:t>
            </a:r>
            <a:endParaRPr lang="nb-NO" sz="14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342265" indent="-342265" defTabSz="914377">
              <a:buFontTx/>
              <a:buAutoNum type="arabicParenR"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Fulgt opp at ressurser med tildelte roller deltar på oppstartsmøte (er) innen prosessen de er en del av, evt. ser opptak kort tid i etterkant </a:t>
            </a:r>
            <a:endParaRPr lang="nb-NO" sz="14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342265" indent="-342265" defTabSz="914377">
              <a:buFontTx/>
              <a:buAutoNum type="arabicParenR"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Fulgt opp at E-læring (er) i tildelte roller er gjennomført (enten individuelt eller i felleskap )</a:t>
            </a:r>
            <a:endParaRPr lang="nb-NO" sz="1400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342265" indent="-342265" defTabSz="914377">
              <a:buFontTx/>
              <a:buAutoNum type="arabicParenR"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Har identifisert eventuelle ytterligere opplæringsbehov og eskalert de til prosjektet (fortløpende)</a:t>
            </a:r>
            <a:endParaRPr lang="nb-NO" sz="14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342265" indent="-342265" defTabSz="914377">
              <a:buFontTx/>
              <a:buAutoNum type="arabicParenR"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Har jobbet med å forstå hvordan enheten påvirkes lokalt mht. endringer i prosess, roller og/eller system (er) og identifisert nødvendige grep som sikrer en vellykket innføring:</a:t>
            </a:r>
            <a:br>
              <a:rPr lang="nb-NO" sz="1400">
                <a:latin typeface="Arial" panose="020B0604020202020204"/>
              </a:rPr>
            </a:br>
            <a:r>
              <a:rPr lang="nb-NO" sz="1400" b="1">
                <a:solidFill>
                  <a:srgbClr val="0D3475"/>
                </a:solidFill>
                <a:latin typeface="Arial" panose="020B0604020202020204"/>
              </a:rPr>
              <a:t>Eksempler: </a:t>
            </a:r>
            <a:endParaRPr lang="nb-NO" sz="1400" b="1">
              <a:solidFill>
                <a:srgbClr val="0D3475"/>
              </a:solidFill>
              <a:latin typeface="Arial" panose="020B0604020202020204"/>
              <a:cs typeface="Arial"/>
            </a:endParaRPr>
          </a:p>
          <a:p>
            <a:pPr marL="951865" lvl="1" indent="-342265" defTabSz="914377">
              <a:buFont typeface="Arial" panose="020B0604020202020204" pitchFamily="34" charset="0"/>
              <a:buChar char="•"/>
            </a:pPr>
            <a:r>
              <a:rPr lang="nb-NO" sz="1300" b="1">
                <a:solidFill>
                  <a:srgbClr val="000000"/>
                </a:solidFill>
                <a:latin typeface="Arial" panose="020B0604020202020204"/>
              </a:rPr>
              <a:t>EKS 1: </a:t>
            </a:r>
            <a:r>
              <a:rPr lang="nb-NO" sz="1300">
                <a:solidFill>
                  <a:srgbClr val="000000"/>
                </a:solidFill>
                <a:latin typeface="Arial" panose="020B0604020202020204"/>
              </a:rPr>
              <a:t>Har gjennomført en fellessamling på enheten for hver hovedprosess (</a:t>
            </a:r>
            <a:r>
              <a:rPr lang="nb-NO" sz="1300" err="1">
                <a:solidFill>
                  <a:srgbClr val="000000"/>
                </a:solidFill>
                <a:latin typeface="Arial" panose="020B0604020202020204"/>
              </a:rPr>
              <a:t>btb</a:t>
            </a:r>
            <a:r>
              <a:rPr lang="nb-NO" sz="1300">
                <a:solidFill>
                  <a:srgbClr val="000000"/>
                </a:solidFill>
                <a:latin typeface="Arial" panose="020B0604020202020204"/>
              </a:rPr>
              <a:t>, </a:t>
            </a:r>
            <a:r>
              <a:rPr lang="nb-NO" sz="1300" err="1">
                <a:solidFill>
                  <a:srgbClr val="000000"/>
                </a:solidFill>
                <a:latin typeface="Arial" panose="020B0604020202020204"/>
              </a:rPr>
              <a:t>fti</a:t>
            </a:r>
            <a:r>
              <a:rPr lang="nb-NO" sz="1300">
                <a:solidFill>
                  <a:srgbClr val="000000"/>
                </a:solidFill>
                <a:latin typeface="Arial" panose="020B0604020202020204"/>
              </a:rPr>
              <a:t>, PØ) hvor ressurser med rolle i prosessen møtes for å stille spørsmål og diskutere prosessen</a:t>
            </a:r>
            <a:endParaRPr lang="nb-NO" sz="13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951865" lvl="1" indent="-342265" defTabSz="914377">
              <a:buFont typeface="Arial" panose="020B0604020202020204" pitchFamily="34" charset="0"/>
              <a:buChar char="•"/>
            </a:pPr>
            <a:r>
              <a:rPr lang="nb-NO" sz="1300" b="1">
                <a:solidFill>
                  <a:srgbClr val="000000"/>
                </a:solidFill>
                <a:latin typeface="Arial" panose="020B0604020202020204"/>
              </a:rPr>
              <a:t>EKS 2: </a:t>
            </a:r>
            <a:r>
              <a:rPr lang="nb-NO" sz="1300">
                <a:solidFill>
                  <a:srgbClr val="000000"/>
                </a:solidFill>
                <a:latin typeface="Arial" panose="020B0604020202020204"/>
              </a:rPr>
              <a:t>Felles diskusjon av caser/problemstillinger som er identifisert i fagnettverk eller av fagressurser</a:t>
            </a:r>
            <a:endParaRPr lang="nb-NO" sz="13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951865" lvl="1" indent="-342265" defTabSz="914377">
              <a:buFont typeface="Arial" panose="020B0604020202020204" pitchFamily="34" charset="0"/>
              <a:buChar char="•"/>
            </a:pPr>
            <a:r>
              <a:rPr lang="nb-NO" sz="1300" b="1">
                <a:solidFill>
                  <a:srgbClr val="000000"/>
                </a:solidFill>
                <a:latin typeface="Arial" panose="020B0604020202020204"/>
              </a:rPr>
              <a:t>EKS 3: </a:t>
            </a:r>
            <a:r>
              <a:rPr lang="nb-NO" sz="1300">
                <a:solidFill>
                  <a:srgbClr val="000000"/>
                </a:solidFill>
                <a:latin typeface="Arial" panose="020B0604020202020204"/>
              </a:rPr>
              <a:t>Bruker lokale prosessrådgivere aktivt til å informere enheten og synliggjøre hva som er viktig å være oppmerksom på både i arbeidet frem mot 1.1.23 og etter oppgang</a:t>
            </a:r>
            <a:endParaRPr lang="nb-NO" sz="13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456565" lvl="1" defTabSz="914377"/>
            <a:endParaRPr lang="nb-NO" sz="140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6BE87D-6324-D7C6-91ED-CB1D8E641762}"/>
              </a:ext>
            </a:extLst>
          </p:cNvPr>
          <p:cNvSpPr/>
          <p:nvPr/>
        </p:nvSpPr>
        <p:spPr>
          <a:xfrm>
            <a:off x="8494" y="-896205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Christina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659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7BE150A-773C-89B7-DB31-AF82ADC2F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614552"/>
              </p:ext>
            </p:extLst>
          </p:nvPr>
        </p:nvGraphicFramePr>
        <p:xfrm>
          <a:off x="-883534" y="378373"/>
          <a:ext cx="13144500" cy="556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0F09E52-35AD-1871-BA69-2F816C94BD33}"/>
              </a:ext>
            </a:extLst>
          </p:cNvPr>
          <p:cNvSpPr/>
          <p:nvPr/>
        </p:nvSpPr>
        <p:spPr>
          <a:xfrm>
            <a:off x="-264" y="-913722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Christina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82930-1A07-4AF7-98FD-B39712D41A7B}"/>
              </a:ext>
            </a:extLst>
          </p:cNvPr>
          <p:cNvSpPr txBox="1"/>
          <p:nvPr/>
        </p:nvSpPr>
        <p:spPr>
          <a:xfrm>
            <a:off x="4219732" y="6340728"/>
            <a:ext cx="562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Husk: </a:t>
            </a:r>
            <a:r>
              <a:rPr lang="nb-NO" sz="1400">
                <a:hlinkClick r:id="rId8"/>
              </a:rPr>
              <a:t>Intranettside for opplæring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291696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9E5340-264B-5145-4367-4AA9A5BA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err="1"/>
              <a:t>Hvor</a:t>
            </a:r>
            <a:r>
              <a:rPr lang="nn-NO"/>
              <a:t> finner </a:t>
            </a:r>
            <a:r>
              <a:rPr lang="nn-NO" err="1"/>
              <a:t>jeg</a:t>
            </a:r>
            <a:r>
              <a:rPr lang="nn-NO"/>
              <a:t> meir om prosjektet?</a:t>
            </a:r>
            <a:endParaRPr lang="nb-NO"/>
          </a:p>
        </p:txBody>
      </p:sp>
      <p:pic>
        <p:nvPicPr>
          <p:cNvPr id="3" name="Bilete 3" descr="Eit bilete som inneheld tekst&#10;&#10;Skildring generert automatisk">
            <a:extLst>
              <a:ext uri="{FF2B5EF4-FFF2-40B4-BE49-F238E27FC236}">
                <a16:creationId xmlns:a16="http://schemas.microsoft.com/office/drawing/2014/main" id="{F190995E-9C6C-8FEC-F2D6-FF3D0A0B4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" b="12963"/>
          <a:stretch/>
        </p:blipFill>
        <p:spPr>
          <a:xfrm>
            <a:off x="834138" y="1372873"/>
            <a:ext cx="2785156" cy="230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3B5DAB8-EFC5-5E30-BB13-DE91214B64FD}"/>
              </a:ext>
            </a:extLst>
          </p:cNvPr>
          <p:cNvSpPr txBox="1"/>
          <p:nvPr/>
        </p:nvSpPr>
        <p:spPr>
          <a:xfrm>
            <a:off x="773874" y="3409682"/>
            <a:ext cx="2903990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s.ntnu.no/bott-</a:t>
            </a:r>
            <a:r>
              <a:rPr lang="en-US" b="1" err="1">
                <a:solidFill>
                  <a:srgbClr val="FFFFFF"/>
                </a:solidFill>
              </a:rPr>
              <a:t>ol</a:t>
            </a:r>
            <a:endParaRPr lang="en-US" b="1" err="1">
              <a:solidFill>
                <a:srgbClr val="FFFFFF"/>
              </a:solidFill>
              <a:cs typeface="Arial"/>
            </a:endParaRPr>
          </a:p>
        </p:txBody>
      </p:sp>
      <p:pic>
        <p:nvPicPr>
          <p:cNvPr id="7" name="Bilete 7">
            <a:extLst>
              <a:ext uri="{FF2B5EF4-FFF2-40B4-BE49-F238E27FC236}">
                <a16:creationId xmlns:a16="http://schemas.microsoft.com/office/drawing/2014/main" id="{AEC82E9C-2A7F-171E-DB78-8E3B45DEC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59" y="1372873"/>
            <a:ext cx="2931952" cy="235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04349CA-55A1-C2FA-BE55-6D6D5C407F50}"/>
              </a:ext>
            </a:extLst>
          </p:cNvPr>
          <p:cNvSpPr txBox="1"/>
          <p:nvPr/>
        </p:nvSpPr>
        <p:spPr>
          <a:xfrm>
            <a:off x="4360168" y="3409682"/>
            <a:ext cx="3043804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Bott-samarbeidet.no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8" name="Bilete 8" descr="Eit bilete som inneheld tekst&#10;&#10;Skildring generert automatisk">
            <a:extLst>
              <a:ext uri="{FF2B5EF4-FFF2-40B4-BE49-F238E27FC236}">
                <a16:creationId xmlns:a16="http://schemas.microsoft.com/office/drawing/2014/main" id="{B54D1F85-5635-6FD8-0650-2CCD6CF9B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" b="10128"/>
          <a:stretch/>
        </p:blipFill>
        <p:spPr>
          <a:xfrm>
            <a:off x="8160524" y="1372873"/>
            <a:ext cx="2638350" cy="236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8EE09CE-E3F8-7841-8C71-6884C62278BF}"/>
              </a:ext>
            </a:extLst>
          </p:cNvPr>
          <p:cNvSpPr txBox="1"/>
          <p:nvPr/>
        </p:nvSpPr>
        <p:spPr>
          <a:xfrm>
            <a:off x="8093267" y="3409682"/>
            <a:ext cx="2785146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DFØs opplæringssider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4" name="Bilete 5" descr="Eit bilete som inneheld tekst&#10;&#10;Skildring generert automatisk">
            <a:extLst>
              <a:ext uri="{FF2B5EF4-FFF2-40B4-BE49-F238E27FC236}">
                <a16:creationId xmlns:a16="http://schemas.microsoft.com/office/drawing/2014/main" id="{5B49BDC3-492B-82F0-C98B-14F74AD0B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6" y="4012404"/>
            <a:ext cx="2903988" cy="188057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C8A9B0D-47CC-988F-0758-833F398C1217}"/>
              </a:ext>
            </a:extLst>
          </p:cNvPr>
          <p:cNvSpPr txBox="1"/>
          <p:nvPr/>
        </p:nvSpPr>
        <p:spPr>
          <a:xfrm>
            <a:off x="773875" y="5593575"/>
            <a:ext cx="290398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Innførings</a:t>
            </a:r>
            <a:r>
              <a:rPr lang="en-US" b="1">
                <a:solidFill>
                  <a:srgbClr val="FFFFFF"/>
                </a:solidFill>
              </a:rPr>
              <a:t>-Teams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13" name="Bilete 13">
            <a:extLst>
              <a:ext uri="{FF2B5EF4-FFF2-40B4-BE49-F238E27FC236}">
                <a16:creationId xmlns:a16="http://schemas.microsoft.com/office/drawing/2014/main" id="{37DED074-D0CD-0927-4586-5A7053B65A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26" b="25878"/>
          <a:stretch/>
        </p:blipFill>
        <p:spPr>
          <a:xfrm>
            <a:off x="4395125" y="3988709"/>
            <a:ext cx="3003392" cy="192313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452B3CB-740D-73B1-2FB8-A1449D7F2FA7}"/>
              </a:ext>
            </a:extLst>
          </p:cNvPr>
          <p:cNvSpPr txBox="1"/>
          <p:nvPr/>
        </p:nvSpPr>
        <p:spPr>
          <a:xfrm>
            <a:off x="4395124" y="5593575"/>
            <a:ext cx="300185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NTNU </a:t>
            </a:r>
            <a:r>
              <a:rPr lang="en-US" b="1" err="1">
                <a:solidFill>
                  <a:srgbClr val="FFFFFF"/>
                </a:solidFill>
              </a:rPr>
              <a:t>Hjelp</a:t>
            </a:r>
            <a:endParaRPr lang="nb-NO" b="1" err="1"/>
          </a:p>
        </p:txBody>
      </p:sp>
      <p:pic>
        <p:nvPicPr>
          <p:cNvPr id="20" name="Bilete 20" descr="Eit bilete som inneheld tekst&#10;&#10;Skildring generert automatisk">
            <a:extLst>
              <a:ext uri="{FF2B5EF4-FFF2-40B4-BE49-F238E27FC236}">
                <a16:creationId xmlns:a16="http://schemas.microsoft.com/office/drawing/2014/main" id="{524248A2-C477-0913-A4AE-92126330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207" y="3856380"/>
            <a:ext cx="2806118" cy="1843079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9729EC4-9BD8-137C-91B8-E88D74A01630}"/>
              </a:ext>
            </a:extLst>
          </p:cNvPr>
          <p:cNvSpPr txBox="1"/>
          <p:nvPr/>
        </p:nvSpPr>
        <p:spPr>
          <a:xfrm>
            <a:off x="8140807" y="5600566"/>
            <a:ext cx="2806116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Innsida</a:t>
            </a:r>
            <a:endParaRPr lang="nb-NO" b="1" err="1"/>
          </a:p>
        </p:txBody>
      </p:sp>
    </p:spTree>
    <p:extLst>
      <p:ext uri="{BB962C8B-B14F-4D97-AF65-F5344CB8AC3E}">
        <p14:creationId xmlns:p14="http://schemas.microsoft.com/office/powerpoint/2010/main" val="1009077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3480A35-7692-482E-B77A-833B607C0B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3480A35-7692-482E-B77A-833B607C0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7912C3D-8E2D-49F3-A4D9-680F55A574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0" y="-1"/>
            <a:ext cx="12344400" cy="73443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B81219-CD4D-4E72-96B8-23E88B325636}"/>
              </a:ext>
            </a:extLst>
          </p:cNvPr>
          <p:cNvSpPr/>
          <p:nvPr/>
        </p:nvSpPr>
        <p:spPr>
          <a:xfrm>
            <a:off x="0" y="-1"/>
            <a:ext cx="12365182" cy="7408718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401C7B4-002F-4765-B50E-6A9852ED577B}"/>
              </a:ext>
            </a:extLst>
          </p:cNvPr>
          <p:cNvSpPr txBox="1">
            <a:spLocks/>
          </p:cNvSpPr>
          <p:nvPr/>
        </p:nvSpPr>
        <p:spPr>
          <a:xfrm>
            <a:off x="304800" y="502601"/>
            <a:ext cx="7531769" cy="230832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0955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nb-NO" b="0">
                <a:solidFill>
                  <a:srgbClr val="FFFFFF"/>
                </a:solidFill>
              </a:rPr>
              <a:t>Husk</a:t>
            </a:r>
            <a:r>
              <a:rPr kumimoji="0" lang="nb-NO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 </a:t>
            </a:r>
            <a:br>
              <a:rPr lang="nb-NO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</a:br>
            <a:r>
              <a:rPr lang="nb-NO">
                <a:solidFill>
                  <a:srgbClr val="FFFFFF"/>
                </a:solidFill>
              </a:rPr>
              <a:t>Vi må være ledere i innføringen av BOTT ØL</a:t>
            </a:r>
            <a:endParaRPr lang="nb-NO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364FE94-CB8C-439C-B2DE-6552B46D7C95}"/>
              </a:ext>
            </a:extLst>
          </p:cNvPr>
          <p:cNvSpPr txBox="1">
            <a:spLocks/>
          </p:cNvSpPr>
          <p:nvPr/>
        </p:nvSpPr>
        <p:spPr>
          <a:xfrm>
            <a:off x="537411" y="3213665"/>
            <a:ext cx="9529302" cy="224676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0955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nb-NO" sz="2800" b="0">
                <a:solidFill>
                  <a:srgbClr val="FFFFFF"/>
                </a:solidFill>
              </a:rPr>
              <a:t>Anerkjenn</a:t>
            </a: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nb-NO" sz="2800" b="0">
                <a:solidFill>
                  <a:srgbClr val="FFFFFF"/>
                </a:solidFill>
              </a:rPr>
              <a:t>at endring krever innsats og er utfordrende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Ta eierskap til de beslutninger som er tatt og aktiviteter som pågår</a:t>
            </a:r>
            <a:r>
              <a:rPr lang="nb-NO" sz="2800" b="0">
                <a:solidFill>
                  <a:srgbClr val="FFFFFF"/>
                </a:solidFill>
              </a:rPr>
              <a:t> - vi skal få til BOTT ØL</a:t>
            </a:r>
            <a:endParaRPr lang="nb-NO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Håndter usikkerhet og bekymringer</a:t>
            </a:r>
            <a:r>
              <a:rPr lang="nb-NO" sz="2800" b="0">
                <a:solidFill>
                  <a:srgbClr val="FFFFFF"/>
                </a:solidFill>
              </a:rPr>
              <a:t> med åpne kanaler og dører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4225E1-A4F7-CE1E-7F1E-9EB606D4F161}"/>
              </a:ext>
            </a:extLst>
          </p:cNvPr>
          <p:cNvSpPr/>
          <p:nvPr/>
        </p:nvSpPr>
        <p:spPr>
          <a:xfrm>
            <a:off x="-264" y="-939998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8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573932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2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D5E1B-33C2-438B-ADF1-B1B19A71D65F}"/>
              </a:ext>
            </a:extLst>
          </p:cNvPr>
          <p:cNvGrpSpPr/>
          <p:nvPr/>
        </p:nvGrpSpPr>
        <p:grpSpPr>
          <a:xfrm>
            <a:off x="484447" y="1921802"/>
            <a:ext cx="3580704" cy="2405998"/>
            <a:chOff x="317191" y="1620719"/>
            <a:chExt cx="3580704" cy="2405998"/>
          </a:xfrm>
        </p:grpSpPr>
        <p:pic>
          <p:nvPicPr>
            <p:cNvPr id="7" name="Graphic 6" descr="Information">
              <a:extLst>
                <a:ext uri="{FF2B5EF4-FFF2-40B4-BE49-F238E27FC236}">
                  <a16:creationId xmlns:a16="http://schemas.microsoft.com/office/drawing/2014/main" id="{C05648B7-7E93-4424-ADCA-A2A638BE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1577" y="1620719"/>
              <a:ext cx="1791442" cy="17914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4D2262-1BF8-41B7-A62B-C3953D60E089}"/>
                </a:ext>
              </a:extLst>
            </p:cNvPr>
            <p:cNvSpPr/>
            <p:nvPr/>
          </p:nvSpPr>
          <p:spPr>
            <a:xfrm>
              <a:off x="317191" y="3380386"/>
              <a:ext cx="3580704" cy="6463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skal dele mye informasjon med dere i dag.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8239603" y="1921801"/>
            <a:ext cx="3580704" cy="2682997"/>
            <a:chOff x="8406858" y="1620719"/>
            <a:chExt cx="3580704" cy="2682997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6"/>
              <a:ext cx="358070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til gjøre opptak for å tilgjengeliggjøre den for alle i etterkant.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4362025" y="1921801"/>
            <a:ext cx="3580704" cy="2682995"/>
            <a:chOff x="4362024" y="1620719"/>
            <a:chExt cx="3580704" cy="2682996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/>
                <a:t>Vi er mange deltagere – husk å dempe mikrofonen. Sett gjerne inn fullt navn i Zoom.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BD5F5-1ABF-4FD6-B1DD-61505B400A76}"/>
              </a:ext>
            </a:extLst>
          </p:cNvPr>
          <p:cNvSpPr txBox="1"/>
          <p:nvPr/>
        </p:nvSpPr>
        <p:spPr>
          <a:xfrm>
            <a:off x="484447" y="1292342"/>
            <a:ext cx="387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Kort før vi begynner:</a:t>
            </a:r>
          </a:p>
        </p:txBody>
      </p: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A19B-9E09-0E5A-FCD8-626316AE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1F2C-21EA-B44B-5DB2-B053C37FB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23FB3E-B3C8-02F7-BA0B-41931C9E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6DD4A-6827-4394-1901-34C087EF3DA6}"/>
              </a:ext>
            </a:extLst>
          </p:cNvPr>
          <p:cNvSpPr txBox="1"/>
          <p:nvPr/>
        </p:nvSpPr>
        <p:spPr>
          <a:xfrm rot="20499864">
            <a:off x="4146228" y="2561973"/>
            <a:ext cx="2454242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nb-NO" sz="2800" dirty="0"/>
          </a:p>
          <a:p>
            <a:pPr algn="ctr"/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Menti.com</a:t>
            </a:r>
          </a:p>
          <a:p>
            <a:pPr algn="ctr"/>
            <a:endParaRPr lang="nb-NO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Kode: </a:t>
            </a:r>
          </a:p>
          <a:p>
            <a:pPr algn="ctr"/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52378001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805E6-A146-D163-17A5-DD412E87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96" y="1262468"/>
            <a:ext cx="1442002" cy="21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9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341585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1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B1BA-F6AF-0BD2-4D79-C1872F3A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1243418"/>
          </a:xfrm>
        </p:spPr>
        <p:txBody>
          <a:bodyPr/>
          <a:lstStyle/>
          <a:p>
            <a:r>
              <a:rPr lang="nb-NO" sz="3733"/>
              <a:t>Utvikling i UH Sak går fremover – arbeid med Styre, råd og utvalg har startet</a:t>
            </a:r>
          </a:p>
        </p:txBody>
      </p:sp>
      <p:pic>
        <p:nvPicPr>
          <p:cNvPr id="9" name="Content Placeholder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19D1F1E-3F86-3581-1E1E-AC7543879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47" y="1962840"/>
            <a:ext cx="5962235" cy="293232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BF758-9A84-A970-A863-D0381373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337" y="1962841"/>
            <a:ext cx="5263816" cy="2932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37FBF98-7FCD-F108-3D8E-907FCEDD1E30}"/>
              </a:ext>
            </a:extLst>
          </p:cNvPr>
          <p:cNvSpPr/>
          <p:nvPr/>
        </p:nvSpPr>
        <p:spPr>
          <a:xfrm>
            <a:off x="5636466" y="4139594"/>
            <a:ext cx="1617489" cy="1511132"/>
          </a:xfrm>
          <a:prstGeom prst="ellipse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67"/>
              <a:t>OBS! Skisser fra pågående utvikling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D729E-84DB-7000-D643-FA1D1C8BBCA8}"/>
              </a:ext>
            </a:extLst>
          </p:cNvPr>
          <p:cNvSpPr txBox="1"/>
          <p:nvPr/>
        </p:nvSpPr>
        <p:spPr>
          <a:xfrm>
            <a:off x="401847" y="5810576"/>
            <a:ext cx="276550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1000"/>
              <a:t>Mer innhold kommer etter ny demo 7. oktober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78196-E608-B571-B2F1-A07ABA1C7F14}"/>
              </a:ext>
            </a:extLst>
          </p:cNvPr>
          <p:cNvSpPr txBox="1"/>
          <p:nvPr/>
        </p:nvSpPr>
        <p:spPr>
          <a:xfrm>
            <a:off x="5512903" y="5839131"/>
            <a:ext cx="186461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1000"/>
              <a:t>Utvikling pågår til januar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8BC37-3508-86C9-0A3A-22DC50768EB6}"/>
              </a:ext>
            </a:extLst>
          </p:cNvPr>
          <p:cNvSpPr txBox="1"/>
          <p:nvPr/>
        </p:nvSpPr>
        <p:spPr>
          <a:xfrm>
            <a:off x="9398152" y="5798996"/>
            <a:ext cx="239200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1000"/>
              <a:t>Følg med på: </a:t>
            </a:r>
            <a:r>
              <a:rPr lang="nb-NO" sz="1000">
                <a:hlinkClick r:id="rId4"/>
              </a:rPr>
              <a:t>https://s.ntnu.no/ntnusak</a:t>
            </a:r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49900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9CFC-0536-6EFA-09AC-CBDC6B78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1448731"/>
          </a:xfrm>
        </p:spPr>
        <p:txBody>
          <a:bodyPr/>
          <a:lstStyle/>
          <a:p>
            <a:r>
              <a:rPr lang="nb-NO" sz="4400"/>
              <a:t>NTNU er også i gang med egen utvikling for å erstatte prosesser i </a:t>
            </a:r>
            <a:r>
              <a:rPr lang="nb-NO" sz="4400" err="1"/>
              <a:t>ePhorte</a:t>
            </a:r>
            <a:endParaRPr lang="nb-NO" sz="4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285A8-AA64-0F6B-122B-3D8CFA52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47" y="1846515"/>
            <a:ext cx="7198377" cy="2646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864F28-C2D1-7604-BF63-BD7B11766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8621" y="3793331"/>
            <a:ext cx="5867919" cy="2872836"/>
          </a:xfr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E8AF87A-44B9-771C-D053-B83AAB2F3C22}"/>
              </a:ext>
            </a:extLst>
          </p:cNvPr>
          <p:cNvSpPr/>
          <p:nvPr/>
        </p:nvSpPr>
        <p:spPr>
          <a:xfrm>
            <a:off x="3291226" y="4618206"/>
            <a:ext cx="1617489" cy="1511132"/>
          </a:xfrm>
          <a:prstGeom prst="ellipse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67"/>
              <a:t>OBS! Tidlig arbeids-utkast</a:t>
            </a:r>
          </a:p>
        </p:txBody>
      </p:sp>
    </p:spTree>
    <p:extLst>
      <p:ext uri="{BB962C8B-B14F-4D97-AF65-F5344CB8AC3E}">
        <p14:creationId xmlns:p14="http://schemas.microsoft.com/office/powerpoint/2010/main" val="2036427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A518-3C99-52EB-E01D-D7A3BD99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348506"/>
            <a:ext cx="11874758" cy="586957"/>
          </a:xfrm>
        </p:spPr>
        <p:txBody>
          <a:bodyPr/>
          <a:lstStyle/>
          <a:p>
            <a:r>
              <a:rPr lang="nb-NO" sz="3200"/>
              <a:t>Forberedelser med involvering av fagspesialister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C0B84-849D-C71D-87D8-AB5F18C4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7" y="1341596"/>
            <a:ext cx="4524094" cy="2562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3661A-6F63-AA29-F087-9F4095EA1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73"/>
          <a:stretch/>
        </p:blipFill>
        <p:spPr>
          <a:xfrm>
            <a:off x="6854890" y="1310091"/>
            <a:ext cx="4659085" cy="2591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C9BFB4-C1D8-72E5-7D4D-395654FF7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7" y="4066704"/>
            <a:ext cx="4524094" cy="2553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56530-2A90-57E4-74EF-FE2EF7098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890" y="4036188"/>
            <a:ext cx="4659085" cy="26146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3562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65C7B-E1A3-B279-361B-4BCAD3D1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5607"/>
            <a:ext cx="10972800" cy="646331"/>
          </a:xfrm>
        </p:spPr>
        <p:txBody>
          <a:bodyPr/>
          <a:lstStyle/>
          <a:p>
            <a:r>
              <a:rPr lang="nb-NO" sz="3600"/>
              <a:t>Trygg drift ved oppstart - kontroll på usikkerhet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EF6B1-CE39-4570-C36C-9B71D2E1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871395"/>
            <a:ext cx="4625009" cy="2582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1E5704-9182-326E-AEB3-9978F625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04" y="3833983"/>
            <a:ext cx="5136192" cy="2917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EC2353-38C1-12B0-F43A-0211F253E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589" y="1871395"/>
            <a:ext cx="4589812" cy="2582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2300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79380-7A1B-1281-D6A1-86FEF5FA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11189677" cy="646331"/>
          </a:xfrm>
        </p:spPr>
        <p:txBody>
          <a:bodyPr/>
          <a:lstStyle/>
          <a:p>
            <a:r>
              <a:rPr lang="nb-NO" sz="3600"/>
              <a:t>Forberedelser til oppstart – planer og oppgaver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580D7-7942-F887-4B3F-842C49C3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6321" y="1310030"/>
            <a:ext cx="9056080" cy="2118970"/>
          </a:xfrm>
        </p:spPr>
        <p:txBody>
          <a:bodyPr>
            <a:normAutofit/>
          </a:bodyPr>
          <a:lstStyle/>
          <a:p>
            <a:r>
              <a:rPr lang="nb-NO"/>
              <a:t>Økt fokus på mer detaljerte planer og aksjoner frem mot innføring</a:t>
            </a:r>
          </a:p>
          <a:p>
            <a:r>
              <a:rPr lang="nb-NO"/>
              <a:t>Dilemma at det er en del ting vi ikke vet</a:t>
            </a:r>
          </a:p>
          <a:p>
            <a:endParaRPr lang="nb-NO"/>
          </a:p>
        </p:txBody>
      </p:sp>
      <p:pic>
        <p:nvPicPr>
          <p:cNvPr id="1032" name="Picture 8" descr="En familie - En inntekt.: Få gjort alt husarbeidet du skal til uken ved  hjelp av denne geniale listen">
            <a:extLst>
              <a:ext uri="{FF2B5EF4-FFF2-40B4-BE49-F238E27FC236}">
                <a16:creationId xmlns:a16="http://schemas.microsoft.com/office/drawing/2014/main" id="{A13A3668-353C-C89E-B759-6A6EE45A7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10030"/>
            <a:ext cx="1497994" cy="21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1935B-D8CA-F06E-7DB9-28A39583DE67}"/>
              </a:ext>
            </a:extLst>
          </p:cNvPr>
          <p:cNvSpPr txBox="1"/>
          <p:nvPr/>
        </p:nvSpPr>
        <p:spPr>
          <a:xfrm>
            <a:off x="3057157" y="3534558"/>
            <a:ext cx="6294559" cy="286232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nb-NO" b="1"/>
              <a:t>Oppgaver og momenter som vil berøre dere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Saker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/>
              <a:t>Avslutning og rydding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/>
              <a:t>Fortsette arbeid i nytt verktøy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/>
              <a:t>Organisering av saker vil være noe annerledes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Opplæring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Tilgangsbestilling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Endringsledelse i egen organisasjon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Ivareta den enkelte 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«Fartshumper»?</a:t>
            </a:r>
          </a:p>
        </p:txBody>
      </p:sp>
    </p:spTree>
    <p:extLst>
      <p:ext uri="{BB962C8B-B14F-4D97-AF65-F5344CB8AC3E}">
        <p14:creationId xmlns:p14="http://schemas.microsoft.com/office/powerpoint/2010/main" val="19677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ABBB-A9C7-27F2-692D-8CFE67BC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Oppsøk informasjon eller ta kontakt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5C5CC-254A-DF05-D815-27D641441FEF}"/>
              </a:ext>
            </a:extLst>
          </p:cNvPr>
          <p:cNvSpPr txBox="1"/>
          <p:nvPr/>
        </p:nvSpPr>
        <p:spPr>
          <a:xfrm>
            <a:off x="347154" y="5590093"/>
            <a:ext cx="466909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b-NO" sz="1600"/>
              <a:t>Nettsidene finnes på: </a:t>
            </a:r>
            <a:r>
              <a:rPr lang="nb-NO" sz="1600">
                <a:hlinkClick r:id="rId2"/>
              </a:rPr>
              <a:t>https://s.ntnu.no/ntnusak</a:t>
            </a:r>
            <a:r>
              <a:rPr lang="nb-NO" sz="160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91B99-AD26-EC3D-A006-0A54DFFE4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358" y="1383252"/>
            <a:ext cx="4207047" cy="2826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E16248-7CE0-38F8-8252-9F02A4A6E7FF}"/>
              </a:ext>
            </a:extLst>
          </p:cNvPr>
          <p:cNvSpPr/>
          <p:nvPr/>
        </p:nvSpPr>
        <p:spPr>
          <a:xfrm>
            <a:off x="6450585" y="2000167"/>
            <a:ext cx="2111523" cy="23426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063A4-C35C-54AE-8076-EC7FA602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358" y="4582983"/>
            <a:ext cx="4206322" cy="1365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2F3B64-A9F4-93B5-24EA-04CD3043A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54" y="1712645"/>
            <a:ext cx="3868070" cy="1964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79F9A-0CE7-7EAB-7542-9253483A2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352"/>
          <a:stretch/>
        </p:blipFill>
        <p:spPr>
          <a:xfrm>
            <a:off x="609600" y="2446694"/>
            <a:ext cx="3850906" cy="1964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20DA7-0619-5265-6B2E-51D62F2D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88" y="3150618"/>
            <a:ext cx="4104956" cy="19646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428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094136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91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A19B-9E09-0E5A-FCD8-626316AE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1F2C-21EA-B44B-5DB2-B053C37FB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23FB3E-B3C8-02F7-BA0B-41931C9E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6DD4A-6827-4394-1901-34C087EF3DA6}"/>
              </a:ext>
            </a:extLst>
          </p:cNvPr>
          <p:cNvSpPr txBox="1"/>
          <p:nvPr/>
        </p:nvSpPr>
        <p:spPr>
          <a:xfrm rot="20481141">
            <a:off x="4146228" y="2561973"/>
            <a:ext cx="2454242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nb-NO" sz="2800" dirty="0"/>
          </a:p>
          <a:p>
            <a:pPr algn="ctr"/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Menti.com</a:t>
            </a:r>
          </a:p>
          <a:p>
            <a:pPr algn="ctr"/>
            <a:endParaRPr lang="nb-NO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2800" dirty="0">
                <a:latin typeface="Calibri" panose="020F0502020204030204" pitchFamily="34" charset="0"/>
                <a:cs typeface="Calibri" panose="020F0502020204030204" pitchFamily="34" charset="0"/>
              </a:rPr>
              <a:t>Kode: 54796771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AD011-4B5E-F126-3928-9031F036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699" y="1189134"/>
            <a:ext cx="1386178" cy="21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3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611629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1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81239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9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path&#10;&#10;Description automatically generated">
            <a:extLst>
              <a:ext uri="{FF2B5EF4-FFF2-40B4-BE49-F238E27FC236}">
                <a16:creationId xmlns:a16="http://schemas.microsoft.com/office/drawing/2014/main" id="{E3189F67-9C90-031B-62F4-FF46E950A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9" y="0"/>
            <a:ext cx="12167671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E0CC15-C0CB-4E71-A026-E145A1F2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043" y="2996658"/>
            <a:ext cx="11215171" cy="864683"/>
          </a:xfrm>
        </p:spPr>
        <p:txBody>
          <a:bodyPr wrap="square" anchor="t">
            <a:normAutofit/>
          </a:bodyPr>
          <a:lstStyle/>
          <a:p>
            <a:r>
              <a:rPr lang="nb-NO" sz="4400">
                <a:solidFill>
                  <a:schemeClr val="accent1">
                    <a:lumMod val="25000"/>
                  </a:schemeClr>
                </a:solidFill>
              </a:rPr>
              <a:t>Takk for deltakelsen!</a:t>
            </a:r>
          </a:p>
        </p:txBody>
      </p:sp>
    </p:spTree>
    <p:extLst>
      <p:ext uri="{BB962C8B-B14F-4D97-AF65-F5344CB8AC3E}">
        <p14:creationId xmlns:p14="http://schemas.microsoft.com/office/powerpoint/2010/main" val="423566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85204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8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42474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2380-6CA1-492C-94DF-216A8AE3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600439"/>
          </a:xfrm>
        </p:spPr>
        <p:txBody>
          <a:bodyPr/>
          <a:lstStyle/>
          <a:p>
            <a:r>
              <a:rPr lang="nb-NO"/>
              <a:t>Mål for møtet</a:t>
            </a:r>
            <a:br>
              <a:rPr lang="nb-NO"/>
            </a:b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4E38-4997-4E30-B4BB-F092D3CC5C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pPr marL="380981" indent="-380981">
              <a:spcBef>
                <a:spcPts val="0"/>
              </a:spcBef>
              <a:buFont typeface="Arial,Sans-Serif"/>
              <a:buChar char="•"/>
            </a:pPr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C879B-C79A-4758-9213-30729E474039}"/>
              </a:ext>
            </a:extLst>
          </p:cNvPr>
          <p:cNvSpPr txBox="1"/>
          <p:nvPr/>
        </p:nvSpPr>
        <p:spPr>
          <a:xfrm>
            <a:off x="2487087" y="2813607"/>
            <a:ext cx="5486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Få en felles forståelse for BOTT ØL</a:t>
            </a:r>
          </a:p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Innspill til ambisjonsnivå</a:t>
            </a:r>
          </a:p>
          <a:p>
            <a:pPr marL="609570" lvl="1" defTabSz="609570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For 2021</a:t>
            </a:r>
          </a:p>
          <a:p>
            <a:pPr marL="609570" lvl="1" defTabSz="609570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Fram til 2025</a:t>
            </a:r>
          </a:p>
          <a:p>
            <a:pPr defTabSz="609570">
              <a:defRPr/>
            </a:pPr>
            <a:endParaRPr lang="nb-NO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A866E86E-CDF0-44EA-B7FB-B2DADCCC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4" y="1075545"/>
            <a:ext cx="10828636" cy="51405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CB3128-E062-42F9-8C82-A46881858251}"/>
              </a:ext>
            </a:extLst>
          </p:cNvPr>
          <p:cNvSpPr/>
          <p:nvPr/>
        </p:nvSpPr>
        <p:spPr>
          <a:xfrm>
            <a:off x="4038114" y="1172901"/>
            <a:ext cx="6916573" cy="474732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>
              <a:defRPr/>
            </a:pPr>
            <a:r>
              <a:rPr lang="en-US" sz="2400" err="1">
                <a:solidFill>
                  <a:schemeClr val="tx1"/>
                </a:solidFill>
                <a:latin typeface="Arial" panose="020B0604020202020204"/>
              </a:rPr>
              <a:t>Sette</a:t>
            </a:r>
            <a:r>
              <a:rPr lang="en-US" sz="2400">
                <a:solidFill>
                  <a:schemeClr val="tx1"/>
                </a:solidFill>
                <a:latin typeface="Arial" panose="020B0604020202020204"/>
              </a:rPr>
              <a:t> ledere i stand til å </a:t>
            </a:r>
            <a:r>
              <a:rPr lang="en-US" sz="2400" err="1">
                <a:solidFill>
                  <a:schemeClr val="tx1"/>
                </a:solidFill>
                <a:latin typeface="Arial" panose="020B0604020202020204"/>
              </a:rPr>
              <a:t>lykkes</a:t>
            </a:r>
            <a:r>
              <a:rPr lang="en-US" sz="2400">
                <a:solidFill>
                  <a:schemeClr val="tx1"/>
                </a:solidFill>
                <a:latin typeface="Arial" panose="020B0604020202020204"/>
              </a:rPr>
              <a:t> med </a:t>
            </a:r>
            <a:r>
              <a:rPr lang="en-US" sz="2400" err="1">
                <a:solidFill>
                  <a:schemeClr val="tx1"/>
                </a:solidFill>
                <a:latin typeface="Arial" panose="020B0604020202020204"/>
              </a:rPr>
              <a:t>innføring</a:t>
            </a:r>
            <a:r>
              <a:rPr lang="en-US" sz="2400">
                <a:solidFill>
                  <a:schemeClr val="tx1"/>
                </a:solidFill>
                <a:latin typeface="Arial" panose="020B0604020202020204"/>
              </a:rPr>
              <a:t> av BOTT ØL og NTNU </a:t>
            </a:r>
            <a:r>
              <a:rPr lang="en-US" sz="2400" err="1">
                <a:solidFill>
                  <a:schemeClr val="tx1"/>
                </a:solidFill>
                <a:latin typeface="Arial" panose="020B0604020202020204"/>
              </a:rPr>
              <a:t>Sak</a:t>
            </a:r>
            <a:endParaRPr lang="en-US" sz="240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FEDE8-BA72-4241-B240-0F6E538EDC9C}"/>
              </a:ext>
            </a:extLst>
          </p:cNvPr>
          <p:cNvSpPr txBox="1"/>
          <p:nvPr/>
        </p:nvSpPr>
        <p:spPr>
          <a:xfrm>
            <a:off x="4694101" y="1697659"/>
            <a:ext cx="5604597" cy="67710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b-NO" sz="1900" b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b-NO" sz="1700" b="1">
              <a:solidFill>
                <a:srgbClr val="2424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787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31429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671774"/>
              </p:ext>
            </p:extLst>
          </p:nvPr>
        </p:nvGraphicFramePr>
        <p:xfrm>
          <a:off x="475488" y="1600200"/>
          <a:ext cx="6141212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41212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møtet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Status prosjekteier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BOTT ØL Innføring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BOTT ØL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NTNU Sak 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 til NTNU Sak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F40F4-7B8A-6D39-44AE-30F091824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051" y="0"/>
            <a:ext cx="366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53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4DC4E5-F46B-B30C-899A-6DE0F197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710067"/>
          </a:xfrm>
        </p:spPr>
        <p:txBody>
          <a:bodyPr/>
          <a:lstStyle/>
          <a:p>
            <a:r>
              <a:rPr lang="nn-NO" sz="4000"/>
              <a:t>Prosjektets fokus i september</a:t>
            </a:r>
            <a:endParaRPr lang="nb-NO"/>
          </a:p>
        </p:txBody>
      </p:sp>
      <p:pic>
        <p:nvPicPr>
          <p:cNvPr id="3" name="Grafikk 3" descr="Mop and bucket with solid fill">
            <a:extLst>
              <a:ext uri="{FF2B5EF4-FFF2-40B4-BE49-F238E27FC236}">
                <a16:creationId xmlns:a16="http://schemas.microsoft.com/office/drawing/2014/main" id="{E6C09C56-7422-C709-816B-F41E588CA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1258" y="1639073"/>
            <a:ext cx="914400" cy="914400"/>
          </a:xfrm>
          <a:prstGeom prst="rect">
            <a:avLst/>
          </a:prstGeom>
        </p:spPr>
      </p:pic>
      <p:pic>
        <p:nvPicPr>
          <p:cNvPr id="4" name="Grafikk 4" descr="Abacus with solid fill">
            <a:extLst>
              <a:ext uri="{FF2B5EF4-FFF2-40B4-BE49-F238E27FC236}">
                <a16:creationId xmlns:a16="http://schemas.microsoft.com/office/drawing/2014/main" id="{B8185244-AD03-8BA0-3C84-098E0E668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3642" y="1638175"/>
            <a:ext cx="914400" cy="914400"/>
          </a:xfrm>
          <a:prstGeom prst="rect">
            <a:avLst/>
          </a:prstGeom>
        </p:spPr>
      </p:pic>
      <p:pic>
        <p:nvPicPr>
          <p:cNvPr id="5" name="Grafikk 6" descr="Cycle with people outline">
            <a:extLst>
              <a:ext uri="{FF2B5EF4-FFF2-40B4-BE49-F238E27FC236}">
                <a16:creationId xmlns:a16="http://schemas.microsoft.com/office/drawing/2014/main" id="{B7F2E9A6-B279-5E68-3A07-64F4DD870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1257" y="4327639"/>
            <a:ext cx="914400" cy="914400"/>
          </a:xfrm>
          <a:prstGeom prst="rect">
            <a:avLst/>
          </a:prstGeom>
        </p:spPr>
      </p:pic>
      <p:pic>
        <p:nvPicPr>
          <p:cNvPr id="7" name="Grafikk 7" descr="Chat outline">
            <a:extLst>
              <a:ext uri="{FF2B5EF4-FFF2-40B4-BE49-F238E27FC236}">
                <a16:creationId xmlns:a16="http://schemas.microsoft.com/office/drawing/2014/main" id="{B596FCBC-919A-8A18-CDF9-D98B5506D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2057" y="1753194"/>
            <a:ext cx="914400" cy="914400"/>
          </a:xfrm>
          <a:prstGeom prst="rect">
            <a:avLst/>
          </a:prstGeom>
        </p:spPr>
      </p:pic>
      <p:pic>
        <p:nvPicPr>
          <p:cNvPr id="8" name="Grafikk 8" descr="Fork In Road with solid fill">
            <a:extLst>
              <a:ext uri="{FF2B5EF4-FFF2-40B4-BE49-F238E27FC236}">
                <a16:creationId xmlns:a16="http://schemas.microsoft.com/office/drawing/2014/main" id="{A22E2981-5549-23BD-2138-1E4977E64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7182" y="1696582"/>
            <a:ext cx="914400" cy="914400"/>
          </a:xfrm>
          <a:prstGeom prst="rect">
            <a:avLst/>
          </a:prstGeom>
        </p:spPr>
      </p:pic>
      <p:pic>
        <p:nvPicPr>
          <p:cNvPr id="9" name="Grafikk 9" descr="Online meeting with solid fill">
            <a:extLst>
              <a:ext uri="{FF2B5EF4-FFF2-40B4-BE49-F238E27FC236}">
                <a16:creationId xmlns:a16="http://schemas.microsoft.com/office/drawing/2014/main" id="{E59CC5EA-4B38-0876-4D01-49244B303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73642" y="4326740"/>
            <a:ext cx="914400" cy="9144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C8B6D0E-C3C3-E835-C610-E1C468FAEAA6}"/>
              </a:ext>
            </a:extLst>
          </p:cNvPr>
          <p:cNvSpPr txBox="1"/>
          <p:nvPr/>
        </p:nvSpPr>
        <p:spPr>
          <a:xfrm>
            <a:off x="975688" y="2607267"/>
            <a:ext cx="1705215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Konvertering</a:t>
            </a:r>
            <a:endParaRPr lang="nn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AF746FC-5A98-A5F4-AD86-E83C9889CE86}"/>
              </a:ext>
            </a:extLst>
          </p:cNvPr>
          <p:cNvSpPr txBox="1"/>
          <p:nvPr/>
        </p:nvSpPr>
        <p:spPr>
          <a:xfrm>
            <a:off x="3822404" y="2607266"/>
            <a:ext cx="1705215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Rydding</a:t>
            </a:r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8A59681-3014-D5B2-3175-C518BE2C3AF7}"/>
              </a:ext>
            </a:extLst>
          </p:cNvPr>
          <p:cNvSpPr txBox="1"/>
          <p:nvPr/>
        </p:nvSpPr>
        <p:spPr>
          <a:xfrm>
            <a:off x="6135377" y="2548041"/>
            <a:ext cx="25590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Fellesinformasjon og forventningsstyring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D538B5-0745-6451-4FF7-E2E987800845}"/>
              </a:ext>
            </a:extLst>
          </p:cNvPr>
          <p:cNvSpPr txBox="1"/>
          <p:nvPr/>
        </p:nvSpPr>
        <p:spPr>
          <a:xfrm>
            <a:off x="9357687" y="2607264"/>
            <a:ext cx="19208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 err="1">
                <a:cs typeface="Arial"/>
              </a:rPr>
              <a:t>Løse</a:t>
            </a:r>
            <a:r>
              <a:rPr lang="nn-NO">
                <a:cs typeface="Arial"/>
              </a:rPr>
              <a:t> "ad hoc"-</a:t>
            </a:r>
            <a:r>
              <a:rPr lang="nn-NO" err="1">
                <a:cs typeface="Arial"/>
              </a:rPr>
              <a:t>tematikker</a:t>
            </a:r>
            <a:endParaRPr lang="nb-NO" err="1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D547442-CF45-D0D7-D715-F803F01783DF}"/>
              </a:ext>
            </a:extLst>
          </p:cNvPr>
          <p:cNvSpPr txBox="1"/>
          <p:nvPr/>
        </p:nvSpPr>
        <p:spPr>
          <a:xfrm>
            <a:off x="975687" y="5238323"/>
            <a:ext cx="17052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Involvere og engasjere</a:t>
            </a:r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D2A718F-06A1-74E8-C5B4-D04530E846AF}"/>
              </a:ext>
            </a:extLst>
          </p:cNvPr>
          <p:cNvSpPr txBox="1"/>
          <p:nvPr/>
        </p:nvSpPr>
        <p:spPr>
          <a:xfrm>
            <a:off x="3822403" y="5295832"/>
            <a:ext cx="17052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Sikre PSO-perspektivet</a:t>
            </a:r>
            <a:endParaRPr lang="nb-NO"/>
          </a:p>
        </p:txBody>
      </p:sp>
      <p:pic>
        <p:nvPicPr>
          <p:cNvPr id="19" name="Grafikk 6" descr="Remote learning language outline">
            <a:extLst>
              <a:ext uri="{FF2B5EF4-FFF2-40B4-BE49-F238E27FC236}">
                <a16:creationId xmlns:a16="http://schemas.microsoft.com/office/drawing/2014/main" id="{A51EDB0B-1AF6-740D-990F-4AFF46DDE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52955" y="4428279"/>
            <a:ext cx="914400" cy="914400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1B4FA66-9B15-823D-420C-8A6793722CDE}"/>
              </a:ext>
            </a:extLst>
          </p:cNvPr>
          <p:cNvSpPr txBox="1"/>
          <p:nvPr/>
        </p:nvSpPr>
        <p:spPr>
          <a:xfrm>
            <a:off x="6554100" y="5396473"/>
            <a:ext cx="1705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Opplæring</a:t>
            </a:r>
            <a:endParaRPr lang="nb-NO"/>
          </a:p>
        </p:txBody>
      </p:sp>
      <p:pic>
        <p:nvPicPr>
          <p:cNvPr id="21" name="Grafikk 6" descr="Blueprint with solid fill">
            <a:extLst>
              <a:ext uri="{FF2B5EF4-FFF2-40B4-BE49-F238E27FC236}">
                <a16:creationId xmlns:a16="http://schemas.microsoft.com/office/drawing/2014/main" id="{8A51D547-25CA-612F-99A4-050A19792F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42162" y="4385147"/>
            <a:ext cx="914400" cy="914400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BE3711A9-F354-62F3-4D05-93BC7A3BE8A3}"/>
              </a:ext>
            </a:extLst>
          </p:cNvPr>
          <p:cNvSpPr txBox="1"/>
          <p:nvPr/>
        </p:nvSpPr>
        <p:spPr>
          <a:xfrm>
            <a:off x="9027006" y="5338964"/>
            <a:ext cx="23521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n-NO">
                <a:cs typeface="Arial"/>
              </a:rPr>
              <a:t>Detaljplanlegging av overgang</a:t>
            </a:r>
            <a:endParaRPr lang="nb-NO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C12184D3-0CAD-8830-334F-1AD1CF9BC801}"/>
              </a:ext>
            </a:extLst>
          </p:cNvPr>
          <p:cNvSpPr/>
          <p:nvPr/>
        </p:nvSpPr>
        <p:spPr>
          <a:xfrm>
            <a:off x="17253" y="-1053860"/>
            <a:ext cx="1489494" cy="9144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Tor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8105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7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22nc0QvwiZ3znuOrOGd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horvei\AppData\Local\Temp\Templafy\PowerPointVsto\Assets\a361e243-3d17-4fde-8bcc-8d4a8aa48484.jpe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heme/theme1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documentContentValidatorConfiguration":{"enableDocumentContentValidator":false,"documentContentValidatorVersion":0},"elementsMetadata":[],"slideId":"637274689481644961","enableDocumentContentUpdater":true,"version":"1.1"}]]></TemplafySlideTemplateConfiguration>
</file>

<file path=customXml/item14.xml><?xml version="1.0" encoding="utf-8"?>
<TemplafyFormConfiguration><![CDATA[{"formFields":[{"dataSource":"Audience","displayColumn":"audience","hideIfNoUserInteractionRequired":false,"distinct":true,"required":true,"autoSelectFirstOption":false,"type":"dropDown","name":"Audience","label":"External/internal","helpTexts":{"prefix":"","postfix":""},"spacing":{},"fullyQualifiedName":"Audience"}],"formDataEntries":[]}]]></TemplafyFormConfiguration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F758A6298DE746AF0B73B5990B4145" ma:contentTypeVersion="4" ma:contentTypeDescription="Create a new document." ma:contentTypeScope="" ma:versionID="b4433b548c0a613d53b4f7c532c01cc0">
  <xsd:schema xmlns:xsd="http://www.w3.org/2001/XMLSchema" xmlns:xs="http://www.w3.org/2001/XMLSchema" xmlns:p="http://schemas.microsoft.com/office/2006/metadata/properties" xmlns:ns2="ba717a6e-6764-4111-9c2e-c87e1774aa93" xmlns:ns3="23cfc165-6a2e-4966-bfcd-fde4382be742" targetNamespace="http://schemas.microsoft.com/office/2006/metadata/properties" ma:root="true" ma:fieldsID="368e30a01c3d2a67132f06b283e8362c" ns2:_="" ns3:_="">
    <xsd:import namespace="ba717a6e-6764-4111-9c2e-c87e1774aa93"/>
    <xsd:import namespace="23cfc165-6a2e-4966-bfcd-fde4382be7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17a6e-6764-4111-9c2e-c87e1774a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fc165-6a2e-4966-bfcd-fde4382be7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7274689481801232","enableDocumentContentUpdater":true,"version":"1.1"}]]></TemplafySlideTemplate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274689482285485","enableDocumentContentUpdater":true,"version":"1.1"}]]></TemplafySlideTemplateConfiguration>
</file>

<file path=customXml/item20.xml><?xml version="1.0" encoding="utf-8"?>
<TemplafySlideTemplateConfiguration><![CDATA[{"documentContentValidatorConfiguration":{"enableDocumentContentValidator":false,"documentContentValidatorVersion":0},"elementsMetadata":[],"slideId":"637274689481644963","enableDocumentContentUpdater":true,"version":"1.1"}]]></TemplafySlideTemplateConfiguration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cfc165-6a2e-4966-bfcd-fde4382be742">
      <UserInfo>
        <DisplayName>Christina Horvei</DisplayName>
        <AccountId>27</AccountId>
        <AccountType/>
      </UserInfo>
    </SharedWithUsers>
  </documentManagement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274689482113909","enableDocumentContentUpdater":true,"version":"1.1"}]]></TemplafySlideTemplateConfiguration>
</file>

<file path=customXml/item4.xml><?xml version="1.0" encoding="utf-8"?>
<TemplafyTemplateConfiguration><![CDATA[{"elementsMetadata":[],"transformationConfigurations":[{"language":"{{UserProfile.DocumentLanguage.Iana}}","disableUpdates":false,"type":"proofingLanguage"}],"templateName":"Presentation screen (16-9)","templateDescription":"","enableDocumentContentUpdater":true,"version":"1.1"}]]></Templafy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274689481644962","enableDocumentContentUpdater":true,"version":"1.1"}]]></TemplafySlideTemplate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EE03465F-F7D7-4591-B744-AA3FB7C55319}">
  <ds:schemaRefs/>
</ds:datastoreItem>
</file>

<file path=customXml/itemProps10.xml><?xml version="1.0" encoding="utf-8"?>
<ds:datastoreItem xmlns:ds="http://schemas.openxmlformats.org/officeDocument/2006/customXml" ds:itemID="{6C87A078-5F40-4D7F-9BEF-6750FB94DC63}">
  <ds:schemaRefs/>
</ds:datastoreItem>
</file>

<file path=customXml/itemProps11.xml><?xml version="1.0" encoding="utf-8"?>
<ds:datastoreItem xmlns:ds="http://schemas.openxmlformats.org/officeDocument/2006/customXml" ds:itemID="{74DD7968-5338-4A7C-9AB7-71E317FAD14A}">
  <ds:schemaRefs/>
</ds:datastoreItem>
</file>

<file path=customXml/itemProps12.xml><?xml version="1.0" encoding="utf-8"?>
<ds:datastoreItem xmlns:ds="http://schemas.openxmlformats.org/officeDocument/2006/customXml" ds:itemID="{73E560EA-D040-407D-89F2-11DBB1CFF549}">
  <ds:schemaRefs/>
</ds:datastoreItem>
</file>

<file path=customXml/itemProps13.xml><?xml version="1.0" encoding="utf-8"?>
<ds:datastoreItem xmlns:ds="http://schemas.openxmlformats.org/officeDocument/2006/customXml" ds:itemID="{01E8759C-33B8-4AFE-B1FD-690677E2D93B}">
  <ds:schemaRefs/>
</ds:datastoreItem>
</file>

<file path=customXml/itemProps14.xml><?xml version="1.0" encoding="utf-8"?>
<ds:datastoreItem xmlns:ds="http://schemas.openxmlformats.org/officeDocument/2006/customXml" ds:itemID="{EBD3D5FB-AEE0-46A7-8289-818A621CDF36}">
  <ds:schemaRefs/>
</ds:datastoreItem>
</file>

<file path=customXml/itemProps15.xml><?xml version="1.0" encoding="utf-8"?>
<ds:datastoreItem xmlns:ds="http://schemas.openxmlformats.org/officeDocument/2006/customXml" ds:itemID="{512E9EB6-BE14-4E9B-B53A-6D95BDD731E5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7851BC05-1EA5-472C-965B-384421776DD4}">
  <ds:schemaRefs>
    <ds:schemaRef ds:uri="23cfc165-6a2e-4966-bfcd-fde4382be742"/>
    <ds:schemaRef ds:uri="ba717a6e-6764-4111-9c2e-c87e1774aa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7.xml><?xml version="1.0" encoding="utf-8"?>
<ds:datastoreItem xmlns:ds="http://schemas.openxmlformats.org/officeDocument/2006/customXml" ds:itemID="{70F4ED2E-503E-45E3-825C-9B04A23593EA}">
  <ds:schemaRefs/>
</ds:datastoreItem>
</file>

<file path=customXml/itemProps18.xml><?xml version="1.0" encoding="utf-8"?>
<ds:datastoreItem xmlns:ds="http://schemas.openxmlformats.org/officeDocument/2006/customXml" ds:itemID="{B25CBE9C-579C-4D62-9791-670FFEF0C740}">
  <ds:schemaRefs/>
</ds:datastoreItem>
</file>

<file path=customXml/itemProps19.xml><?xml version="1.0" encoding="utf-8"?>
<ds:datastoreItem xmlns:ds="http://schemas.openxmlformats.org/officeDocument/2006/customXml" ds:itemID="{48FCFEE4-2E78-40CD-A932-180CFC151F96}">
  <ds:schemaRefs/>
</ds:datastoreItem>
</file>

<file path=customXml/itemProps2.xml><?xml version="1.0" encoding="utf-8"?>
<ds:datastoreItem xmlns:ds="http://schemas.openxmlformats.org/officeDocument/2006/customXml" ds:itemID="{D095A0A8-BBFC-46BD-B6C9-F9F771063A0C}">
  <ds:schemaRefs/>
</ds:datastoreItem>
</file>

<file path=customXml/itemProps20.xml><?xml version="1.0" encoding="utf-8"?>
<ds:datastoreItem xmlns:ds="http://schemas.openxmlformats.org/officeDocument/2006/customXml" ds:itemID="{33A9D2B1-910A-4890-A149-E85A43544B5D}">
  <ds:schemaRefs/>
</ds:datastoreItem>
</file>

<file path=customXml/itemProps21.xml><?xml version="1.0" encoding="utf-8"?>
<ds:datastoreItem xmlns:ds="http://schemas.openxmlformats.org/officeDocument/2006/customXml" ds:itemID="{BA05E49B-70B5-4FEC-89D5-F69F52BE5B81}">
  <ds:schemaRefs>
    <ds:schemaRef ds:uri="23cfc165-6a2e-4966-bfcd-fde4382be742"/>
    <ds:schemaRef ds:uri="ba717a6e-6764-4111-9c2e-c87e1774aa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10D2E3-BD5E-41A7-9B58-448C4704E426}">
  <ds:schemaRefs/>
</ds:datastoreItem>
</file>

<file path=customXml/itemProps4.xml><?xml version="1.0" encoding="utf-8"?>
<ds:datastoreItem xmlns:ds="http://schemas.openxmlformats.org/officeDocument/2006/customXml" ds:itemID="{D49E55AD-80F4-4EC9-8430-FD8E8D9201DC}">
  <ds:schemaRefs/>
</ds:datastoreItem>
</file>

<file path=customXml/itemProps5.xml><?xml version="1.0" encoding="utf-8"?>
<ds:datastoreItem xmlns:ds="http://schemas.openxmlformats.org/officeDocument/2006/customXml" ds:itemID="{B8637C36-4996-4BF0-9817-9AE4E45FB3C9}">
  <ds:schemaRefs/>
</ds:datastoreItem>
</file>

<file path=customXml/itemProps6.xml><?xml version="1.0" encoding="utf-8"?>
<ds:datastoreItem xmlns:ds="http://schemas.openxmlformats.org/officeDocument/2006/customXml" ds:itemID="{98A6CD30-0308-49AC-9087-7CF9A48AE377}">
  <ds:schemaRefs/>
</ds:datastoreItem>
</file>

<file path=customXml/itemProps7.xml><?xml version="1.0" encoding="utf-8"?>
<ds:datastoreItem xmlns:ds="http://schemas.openxmlformats.org/officeDocument/2006/customXml" ds:itemID="{4212848C-530B-4852-8730-679B69C20DA2}">
  <ds:schemaRefs/>
</ds:datastoreItem>
</file>

<file path=customXml/itemProps8.xml><?xml version="1.0" encoding="utf-8"?>
<ds:datastoreItem xmlns:ds="http://schemas.openxmlformats.org/officeDocument/2006/customXml" ds:itemID="{A010FBFC-ED9D-4776-849D-81EABF9D112A}">
  <ds:schemaRefs/>
</ds:datastoreItem>
</file>

<file path=customXml/itemProps9.xml><?xml version="1.0" encoding="utf-8"?>
<ds:datastoreItem xmlns:ds="http://schemas.openxmlformats.org/officeDocument/2006/customXml" ds:itemID="{E3206C3F-9075-4ED1-A9D7-768CD599C06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1493</Words>
  <Application>Microsoft Office PowerPoint</Application>
  <PresentationFormat>Widescreen</PresentationFormat>
  <Paragraphs>273</Paragraphs>
  <Slides>31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Arial,Sans-Serif</vt:lpstr>
      <vt:lpstr>Calibri</vt:lpstr>
      <vt:lpstr>Wingdings</vt:lpstr>
      <vt:lpstr>1_Office-tema</vt:lpstr>
      <vt:lpstr>1_Office-tema</vt:lpstr>
      <vt:lpstr>8_Office-tema</vt:lpstr>
      <vt:lpstr>2_Office-tema</vt:lpstr>
      <vt:lpstr>think-cell Slide</vt:lpstr>
      <vt:lpstr>Informasjonsmøte for ledere</vt:lpstr>
      <vt:lpstr>PowerPoint Presentation</vt:lpstr>
      <vt:lpstr>Agenda </vt:lpstr>
      <vt:lpstr>Agenda </vt:lpstr>
      <vt:lpstr>Agenda </vt:lpstr>
      <vt:lpstr>Mål for møtet </vt:lpstr>
      <vt:lpstr>Agenda </vt:lpstr>
      <vt:lpstr>Agenda </vt:lpstr>
      <vt:lpstr>Prosjektets fokus i september</vt:lpstr>
      <vt:lpstr>Hva får vi 01.01.2023?</vt:lpstr>
      <vt:lpstr>Hvor forventer vi størst "trykk" 02. januar?</vt:lpstr>
      <vt:lpstr>Spørsmål prosjektet får nå?</vt:lpstr>
      <vt:lpstr>Enhetenes fokus i oktober</vt:lpstr>
      <vt:lpstr>Enhetenes fokus i oktober</vt:lpstr>
      <vt:lpstr>Forventninger til lokal oppfølging av opplæring</vt:lpstr>
      <vt:lpstr>PowerPoint Presentation</vt:lpstr>
      <vt:lpstr>Hvor finner jeg meir om prosjektet?</vt:lpstr>
      <vt:lpstr>PowerPoint Presentation</vt:lpstr>
      <vt:lpstr>Agenda </vt:lpstr>
      <vt:lpstr>PowerPoint Presentation</vt:lpstr>
      <vt:lpstr>Agenda </vt:lpstr>
      <vt:lpstr>Utvikling i UH Sak går fremover – arbeid med Styre, råd og utvalg har startet</vt:lpstr>
      <vt:lpstr>NTNU er også i gang med egen utvikling for å erstatte prosesser i ePhorte</vt:lpstr>
      <vt:lpstr>Forberedelser med involvering av fagspesialister</vt:lpstr>
      <vt:lpstr>Trygg drift ved oppstart - kontroll på usikkerhet</vt:lpstr>
      <vt:lpstr>Forberedelser til oppstart – planer og oppgaver</vt:lpstr>
      <vt:lpstr>Oppsøk informasjon eller ta kontakt</vt:lpstr>
      <vt:lpstr>Agenda </vt:lpstr>
      <vt:lpstr>PowerPoint Presentation</vt:lpstr>
      <vt:lpstr>Agenda </vt:lpstr>
      <vt:lpstr>Takk for deltakelsen!</vt:lpstr>
    </vt:vector>
  </TitlesOfParts>
  <Company>Deloitte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BOTT ØL Innføring</dc:title>
  <dc:creator>Prestegard, Tor Sivertsen</dc:creator>
  <cp:lastModifiedBy>Merete Aagesen</cp:lastModifiedBy>
  <cp:revision>2</cp:revision>
  <cp:lastPrinted>2014-06-25T02:16:22Z</cp:lastPrinted>
  <dcterms:created xsi:type="dcterms:W3CDTF">2021-02-05T11:28:59Z</dcterms:created>
  <dcterms:modified xsi:type="dcterms:W3CDTF">2022-10-09T15:54:01Z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0x01010059F758A6298DE746AF0B73B5990B4145</vt:lpwstr>
  </property>
  <property fmtid="{D5CDD505-2E9C-101B-9397-08002B2CF9AE}" pid="3" name="TemplafyTimeStamp">
    <vt:lpwstr>2020-07-31T08:45:09.5009950Z</vt:lpwstr>
  </property>
  <property fmtid="{D5CDD505-2E9C-101B-9397-08002B2CF9AE}" pid="4" name="MSIP_Label_ea60d57e-af5b-4752-ac57-3e4f28ca11dc_SiteId">
    <vt:lpwstr>36da45f1-dd2c-4d1f-af13-5abe46b99921</vt:lpwstr>
  </property>
  <property fmtid="{D5CDD505-2E9C-101B-9397-08002B2CF9AE}" pid="5" name="MSIP_Label_ea60d57e-af5b-4752-ac57-3e4f28ca11dc_Method">
    <vt:lpwstr>Standard</vt:lpwstr>
  </property>
  <property fmtid="{D5CDD505-2E9C-101B-9397-08002B2CF9AE}" pid="6" name="MSIP_Label_ea60d57e-af5b-4752-ac57-3e4f28ca11dc_Enabled">
    <vt:lpwstr>true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etDate">
    <vt:lpwstr>2022-05-02T12:15:50Z</vt:lpwstr>
  </property>
  <property fmtid="{D5CDD505-2E9C-101B-9397-08002B2CF9AE}" pid="9" name="MSIP_Label_ea60d57e-af5b-4752-ac57-3e4f28ca11dc_ContentBits">
    <vt:lpwstr>0</vt:lpwstr>
  </property>
  <property fmtid="{D5CDD505-2E9C-101B-9397-08002B2CF9AE}" pid="10" name="MSIP_Label_ea60d57e-af5b-4752-ac57-3e4f28ca11dc_ActionId">
    <vt:lpwstr>90ffa8a3-c158-4b4e-85f3-e5875a381f84</vt:lpwstr>
  </property>
  <property fmtid="{D5CDD505-2E9C-101B-9397-08002B2CF9AE}" pid="11" name="MediaServiceImageTags">
    <vt:lpwstr/>
  </property>
</Properties>
</file>