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24"/>
    <p:sldMasterId id="2147483660" r:id="rId25"/>
    <p:sldMasterId id="2147484242" r:id="rId26"/>
    <p:sldMasterId id="2147483648" r:id="rId27"/>
    <p:sldMasterId id="2147484254" r:id="rId28"/>
  </p:sldMasterIdLst>
  <p:notesMasterIdLst>
    <p:notesMasterId r:id="rId56"/>
  </p:notesMasterIdLst>
  <p:handoutMasterIdLst>
    <p:handoutMasterId r:id="rId57"/>
  </p:handoutMasterIdLst>
  <p:sldIdLst>
    <p:sldId id="256" r:id="rId29"/>
    <p:sldId id="3536" r:id="rId30"/>
    <p:sldId id="2147309169" r:id="rId31"/>
    <p:sldId id="2147309401" r:id="rId32"/>
    <p:sldId id="5196" r:id="rId33"/>
    <p:sldId id="2147309404" r:id="rId34"/>
    <p:sldId id="2147309418" r:id="rId35"/>
    <p:sldId id="2147309428" r:id="rId36"/>
    <p:sldId id="2147309429" r:id="rId37"/>
    <p:sldId id="263" r:id="rId38"/>
    <p:sldId id="265" r:id="rId39"/>
    <p:sldId id="267" r:id="rId40"/>
    <p:sldId id="2147309405" r:id="rId41"/>
    <p:sldId id="4171" r:id="rId42"/>
    <p:sldId id="2147309425" r:id="rId43"/>
    <p:sldId id="2147309424" r:id="rId44"/>
    <p:sldId id="2147309327" r:id="rId45"/>
    <p:sldId id="2147309399" r:id="rId46"/>
    <p:sldId id="2147309408" r:id="rId47"/>
    <p:sldId id="2147309409" r:id="rId48"/>
    <p:sldId id="2147309410" r:id="rId49"/>
    <p:sldId id="2147309419" r:id="rId50"/>
    <p:sldId id="2147309416" r:id="rId51"/>
    <p:sldId id="2147309420" r:id="rId52"/>
    <p:sldId id="2147309351" r:id="rId53"/>
    <p:sldId id="2147309430" r:id="rId54"/>
    <p:sldId id="2147309397" r:id="rId55"/>
  </p:sldIdLst>
  <p:sldSz cx="12192000" cy="6858000"/>
  <p:notesSz cx="6797675" cy="9926638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6" orient="horz" pos="1457" userDrawn="1">
          <p15:clr>
            <a:srgbClr val="A4A3A4"/>
          </p15:clr>
        </p15:guide>
        <p15:guide id="1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B3AD25-6746-36B8-DD50-CD9E23AAFC3E}" name="Trude Wictoria Bersvendsen" initials="TWB" userId="S::trudeber@ntnu.no::b0bd4654-ae9e-4d2a-ac5e-f9ef4df2258d" providerId="AD"/>
  <p188:author id="{2273F832-6C13-68EF-6B7B-ABA9C5EDE550}" name="Gry-Lene Johansen" initials="GLJ" userId="S::grylj@ntnu.no::acbf094c-51cb-4117-b367-2a5f9274475b" providerId="AD"/>
  <p188:author id="{D239229E-55E8-F07D-18DB-A4D7FB8ADB62}" name="Tore Hugubakken" initials="TH" userId="S::torehu@ntnu.no::e28649f4-614d-401c-adf6-30b64fe97553" providerId="AD"/>
  <p188:author id="{E36AC4F8-D8F5-D378-D27E-C2CB0C4D9ADF}" name="Prestegard, Tor Sivertsen" initials="PTS" userId="S::toprestegard@deloitte.no::799e702e-8b8c-44e0-982e-450794514f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E"/>
    <a:srgbClr val="FFFFFF"/>
    <a:srgbClr val="B6C8E9"/>
    <a:srgbClr val="E2F0FF"/>
    <a:srgbClr val="E6E6E6"/>
    <a:srgbClr val="C7B98A"/>
    <a:srgbClr val="CDE4FF"/>
    <a:srgbClr val="000000"/>
    <a:srgbClr val="B1CFDA"/>
    <a:srgbClr val="62A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84" autoAdjust="0"/>
  </p:normalViewPr>
  <p:slideViewPr>
    <p:cSldViewPr snapToGrid="0">
      <p:cViewPr>
        <p:scale>
          <a:sx n="81" d="100"/>
          <a:sy n="81" d="100"/>
        </p:scale>
        <p:origin x="1692" y="516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Master" Target="slideMasters/slideMaster3.xml"/><Relationship Id="rId39" Type="http://schemas.openxmlformats.org/officeDocument/2006/relationships/slide" Target="slides/slide11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microsoft.com/office/2018/10/relationships/authors" Target="author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5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4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slide" Target="slides/slide23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2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861" cy="495794"/>
          </a:xfrm>
          <a:prstGeom prst="rect">
            <a:avLst/>
          </a:prstGeom>
        </p:spPr>
        <p:txBody>
          <a:bodyPr vert="horz" lIns="90477" tIns="45239" rIns="90477" bIns="45239" rtlCol="0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1" cy="495794"/>
          </a:xfrm>
          <a:prstGeom prst="rect">
            <a:avLst/>
          </a:prstGeom>
        </p:spPr>
        <p:txBody>
          <a:bodyPr vert="horz" lIns="90477" tIns="45239" rIns="90477" bIns="45239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1/3/2023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7"/>
            <a:ext cx="2945861" cy="495794"/>
          </a:xfrm>
          <a:prstGeom prst="rect">
            <a:avLst/>
          </a:prstGeom>
        </p:spPr>
        <p:txBody>
          <a:bodyPr vert="horz" lIns="90477" tIns="45239" rIns="90477" bIns="45239" rtlCol="0" anchor="b"/>
          <a:lstStyle>
            <a:lvl1pPr algn="l">
              <a:defRPr sz="11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7"/>
            <a:ext cx="2945861" cy="495794"/>
          </a:xfrm>
          <a:prstGeom prst="rect">
            <a:avLst/>
          </a:prstGeom>
        </p:spPr>
        <p:txBody>
          <a:bodyPr vert="horz" lIns="90477" tIns="45239" rIns="90477" bIns="45239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8005" tIns="49002" rIns="98005" bIns="49002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8005" tIns="49002" rIns="98005" bIns="49002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005" tIns="49002" rIns="98005" bIns="4900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8005" tIns="49002" rIns="98005" bIns="490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8005" tIns="49002" rIns="98005" bIns="49002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8005" tIns="49002" rIns="98005" bIns="49002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4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38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99E8F-1874-4320-957D-3D9F7F89BEC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672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6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  <a:p>
            <a:pPr marL="895335" lvl="1" indent="-285750">
              <a:buFont typeface="Arial" panose="020B0604020202020204" pitchFamily="34" charset="0"/>
              <a:buChar char="•"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5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06644">
              <a:defRPr/>
            </a:pPr>
            <a:endParaRPr lang="en-US" i="1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r>
              <a:rPr lang="nb-NO">
                <a:cs typeface="Calibri"/>
              </a:rPr>
              <a:t>Liv ønsker velkommen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5005">
              <a:defRPr/>
            </a:pPr>
            <a:fld id="{3EAA06FE-FD85-4F94-A508-555A8DF5A76A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455005">
                <a:defRPr/>
              </a:pPr>
              <a:t>4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914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06644">
              <a:defRPr/>
            </a:pPr>
            <a:endParaRPr lang="en-US" i="1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r>
              <a:rPr lang="nb-NO">
                <a:cs typeface="Calibri"/>
              </a:rPr>
              <a:t>Liv ønsker velkommen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5005">
              <a:defRPr/>
            </a:pPr>
            <a:fld id="{3EAA06FE-FD85-4F94-A508-555A8DF5A76A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455005">
                <a:defRPr/>
              </a:pPr>
              <a:t>5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878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CD19-D115-44FD-AB1A-AAF6972D37E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48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CD19-D115-44FD-AB1A-AAF6972D37E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964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1CD19-D115-44FD-AB1A-AAF6972D37E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719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Husk: </a:t>
            </a:r>
            <a:r>
              <a:rPr lang="nb-NO" dirty="0" err="1"/>
              <a:t>Kostnadsgodkjenner</a:t>
            </a:r>
            <a:r>
              <a:rPr lang="nb-NO" dirty="0"/>
              <a:t> er knyttet til K-sted. </a:t>
            </a:r>
            <a:r>
              <a:rPr lang="nb-NO" dirty="0" err="1"/>
              <a:t>Personalgodkjenner</a:t>
            </a:r>
            <a:r>
              <a:rPr lang="nb-NO" dirty="0"/>
              <a:t> er knyttet til SAP-struktur. </a:t>
            </a:r>
            <a:r>
              <a:rPr lang="nb-NO" dirty="0" err="1"/>
              <a:t>Org.leder</a:t>
            </a:r>
            <a:r>
              <a:rPr lang="nb-NO" dirty="0"/>
              <a:t> er knyttet til </a:t>
            </a:r>
            <a:r>
              <a:rPr lang="nb-NO" dirty="0" err="1"/>
              <a:t>Org.struktur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7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830997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68965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8592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920407" y="274639"/>
            <a:ext cx="1661993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5352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23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1_Tittel og innhol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609600" y="1361990"/>
            <a:ext cx="10972800" cy="50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609585" lvl="0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5733" y="3073401"/>
            <a:ext cx="863600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5"/>
          <p:cNvSpPr txBox="1"/>
          <p:nvPr/>
        </p:nvSpPr>
        <p:spPr>
          <a:xfrm>
            <a:off x="11299735" y="6421248"/>
            <a:ext cx="4561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609600" y="410100"/>
            <a:ext cx="10190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3600" i="0" u="none" strike="noStrike" cap="none">
                <a:solidFill>
                  <a:schemeClr val="accent2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3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70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7894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AE51EC-7DFC-41E8-ADCD-DDA8423CF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C38A732-C36F-4786-BEEF-1BD3BBCDC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4AFB6F-5B2C-44AB-BEC5-BDE8B2F9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4A830E-26A7-4584-AC08-61C7F017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670191-35FE-4961-B16B-A642A0B3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585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0CBB1B-A364-4FDF-B09F-42DA0A59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9092CC-AB32-45D2-98FF-C4800FA63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279A8B-EF9E-405E-A8CC-FA7D9594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4142C2-97A5-4648-BDC4-35987F13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8883D5-6315-4532-B1ED-2DE1551B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633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290D27-0861-48E2-BAC0-D6EBFB7D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5161DC-F6C4-4352-80B3-80985DB34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E97F32-9A27-48D9-AE05-37EF7ADC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5D6CAB-28EF-4DCA-8DA6-094ABA66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E95AE1-EB2E-4004-A39A-2D3F60EC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219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A7D626-10D3-4600-9907-D47CC3DA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7D22FB-7E9A-4902-9B0F-526ADD1E1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D6A31E8-D3AC-4493-94C5-6FB8A6000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198E2A-C289-4481-9B51-AB11C365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2F684F0-17FE-406A-9CB9-80F959A8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EC6C2A-7299-4A54-8EF8-DFBCCE72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9376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116265-6A71-4F1F-A9C2-7E952FD9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E9CB53-2248-4D05-BBAD-5A08EEBE4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15DD4B5-899E-4B58-8EFF-FF901D4D1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9D8AA9-D54C-4B65-9501-19E27208F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BB37FB8-EA22-4627-A2FC-BCCAF5FD7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8B1CDB5-B706-4F09-AFAE-084DE786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753E64F-AE37-40D1-90E6-E11B7CF1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9822211-F197-4191-9D40-E95EC70D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60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73368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48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333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86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000855-A299-4C56-9DE7-21A36C49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A64DAD-0556-4BCC-AC56-A9656382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FEFB1A-84E8-4343-BDB5-59194D3B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B61BB48-74B4-4E7D-B4BD-47EC56DD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940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80A3A09-9F36-463E-BF6E-E16423B1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C9E7938-8FF6-40F6-AC0F-E8289C88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B71AB3D-02CC-4692-8460-DF409A9E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084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BD7D9C-4BFE-40AF-8336-A942C1A6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A0381F-DBE1-4105-986B-E9D7FFCE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27596EA-D3F2-442D-A192-BD4E74C8A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530DBB1-F1C5-4A5C-84A8-E9BE485B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111BA50-081E-4922-B720-94B12263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29D34E0-2F3B-4C14-9AF1-B9BEE516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159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ED845-00BD-429F-99D0-A1E82680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D964A57-5568-480F-A070-7F0CEE79B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7B12CF-54A9-4CCD-86FD-A36A68DA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D835A4-3DD3-469D-90B8-7CD7535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AB870F-58C9-4D1E-9AD6-AD39BA24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C04E0F-E055-497E-8EED-A880828F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416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9F5B60-FAFF-4CD5-A69A-731CFFA6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54CCC66-958D-4166-9888-D71AE205D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C98DD2-3E12-4ACB-B5DF-E26BF398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3A796C-82AD-4E5E-98C5-8058C0FE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9B3030-3B26-47E3-8FE8-A25B2B0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8493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CAC5654-597B-4D82-B990-C0EE36E5E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FAB5F92-136D-4605-8AAF-A8AC0B2DF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E2E510-C49E-4C4C-B194-C957D439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D18A75-2372-4A27-ABF3-9CB38B71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6117F0-BDA4-42F7-BBCD-CE0E08F9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290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5EB6C9-F4A6-857F-9528-3D550FB93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C30D47-7FB1-D104-6295-DC452DE21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F690A4-F2A2-F883-B95F-96334D89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0F17B0-4A5C-4A8E-511D-38894475E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C3CBE5-708E-D58B-E510-83991925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489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2D16FA-0D7E-7165-1A13-24D68363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714764-F61E-DC3E-310C-08E549678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012318-5899-EC71-428F-5FD35EDD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291EBB-F399-8C60-5D0A-45D5A6C9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79F28B-667E-88C3-1628-39E8C30FA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849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E63D35-4DFA-5A62-9950-61220E48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5F26229-2AE3-CC2D-49F0-43462547F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B3652D-6922-E345-39E2-F6558833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AD2B49-BB2F-24A2-E6F6-F734729B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FC2443-9256-FA03-1686-37C4E5B8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236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D91CD1-9393-E1BD-5AFF-8588D067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07AE6F-4418-B528-45FA-614A2FD8A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48B696-18F3-C5DA-C3DC-B2FCF5721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55A1014-A9C6-4958-9558-C8E05137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4D6B60-A6C0-5EEE-EFB0-AB147332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562CA32-0D2C-FAE8-8141-3F4F1360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932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48096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D1DB89-5DAE-19FB-5B62-028F4526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01BDCE-3C00-E2BC-2ED6-C8C2105E8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EDD885-EC78-2CBE-2099-FF412B251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03BAE54-AB6A-CEB4-CD32-CDC36B51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ED2F906-D529-FA7F-0A0C-C659EC8B9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6E4A505-F6B4-C027-793E-ADED0EB4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47BB84B-9EF1-B81E-72E6-5E49498E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04B3DC2-4258-8F41-33A8-35E97884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62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EF6953-76DB-9B5D-F5BF-893CEAF7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E551EF1-11F3-C20B-8D77-BC52F52C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87EEB85-6871-6AF9-6254-06B1B69F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296C5DD-0A5C-ACC3-FA2C-4FC7D2A2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130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6381D76-2A48-E9B0-E018-9640DFA0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23B7057-7306-580B-8E9D-74A975BA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CA8F56-5FFF-78E6-863C-9700F1FA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8223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26D794-B753-17BB-E451-FCE6BBE1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2FB065-28E7-7CAC-59C7-51EE5DBDC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B0D279E-4808-ED64-DA35-2FA303F1C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5774801-5A66-FF04-6ABC-6AE82CB5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F8A9650-FB7C-A83E-8DFF-7480FCBCB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A4C327C-59C5-B912-222C-19F160EB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945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98AE7D-E534-3EF1-D0E8-912149C3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24DF274-3B11-42BC-6160-72F08FA19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962E460-2466-C697-6459-8C03CF0D0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53AB76-7DB0-F26B-5680-D90F34EA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ACE69B5-EF43-6382-3307-F4ACC466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A73DB2-6BD6-068B-13CA-B783FF87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3278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C820B-FCD2-9AC4-8305-D83FDD5C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BD6D5E1-4269-E7F4-3506-7722A1D3E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01AD97-3634-0811-3C9A-8F8DFF00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E82AC4-D484-9692-8BF2-1A9D6B50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9B9B8C-65B1-D0BC-D5A1-96D01817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165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73A4DD0-F327-F646-51DB-0CDAFF3AA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3222273-5051-FB43-545E-7BEC3D08C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BBCB95-ACBB-DC15-437E-19B43E05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DBE704-5B6D-03C8-135D-8AF7F48E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E5B0C7-A598-9A94-7233-F10AC902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702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637A-8BC2-59AE-8251-93D4A6671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EC0F4-940F-5E0A-8D45-B08FA03E1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E874B-8984-D86E-7019-68A7B042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93A98-7653-2950-9EF0-11FABD46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C97D7-CE24-0833-C8E8-38357867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6749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66AE-7195-8FA7-F78C-C30428EC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D7C7-696C-DAA1-FA0E-29F136107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92F9-E68C-2824-BDA9-EBD0CEE4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1A594-758F-9868-EF20-3FF38720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91290-65D3-B3F3-B685-4B17B001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133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B8D8-35A1-3A77-AB29-04606376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C2A2B-1D53-7656-CAB7-AF0C9EF2B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6D520-B472-3DA7-51CB-22A62460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83588-5B68-65E8-CA50-233D31A0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D36C0-A0E6-86C0-6C50-F710441C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42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39"/>
            <a:ext cx="10972800" cy="8617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6" y="1925790"/>
            <a:ext cx="5386917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4" y="1286029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4" y="1925790"/>
            <a:ext cx="5389033" cy="4484841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5" y="1286028"/>
            <a:ext cx="5389033" cy="639763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69875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95DE-CEA7-C21F-68F6-E15CBA65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CABC8-82F9-E214-7617-9940AC9EF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9DFE6-70DB-3E8D-62AB-B97CFC48C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6EC3B-9179-8199-9348-5E031725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FCC74-6CCB-1BED-28B5-95FA6AAD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08C2B-77AD-F278-440D-99136805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920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709A-1590-80E5-81DD-D9623D4F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987A2-054D-21BE-C911-DC4C3A88D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4788A-77D2-3F84-642D-498911547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88FB3-263E-0C39-DDC0-3EB85505C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02D2E-8E47-683F-6673-D3D7E06D8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596223-1800-4E2D-3CAF-D82443CB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A00A4-8D1A-9331-6277-C959B6DA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58E58C-BA79-6530-B918-86F875D9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1873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DB3B-23DB-8E87-44CD-1478AA7F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12B5A-3FD2-45F9-9080-6B4BC97A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043E9-EB1E-E1FF-6AEC-7938F4FB1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F7253-0B7E-7C1F-86D4-112C7097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5531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F39D4-A325-AA1B-B66B-DF412E37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8AD78-D28D-B532-EFE9-620B897A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1508D-564D-E08B-E234-CEA3A594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5076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55BF-9CDF-9392-C868-093617EC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30B32-815C-9907-95E8-870250B43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FAE85-59F6-1837-5E58-11865DDD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AF750-2F85-ED10-4E18-E0BA2287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81472-7625-36FB-4424-A823F6D2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B0473-83B4-43FC-7084-D53D3EF7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34434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85BB-1045-ECE8-2D83-70A4FCCF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33D54-1F9F-750B-ADF2-F66462BFB6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58BFE-30C5-998C-577D-C5A1B19EC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43E53-58E6-1B55-843B-0993F474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B646F-9B00-3922-F920-A3593408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906E9-DB42-3B6D-C3A5-C7FA36D7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464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997A-F354-C350-AEC5-64A4DC3B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B379F-26CE-248E-3046-6F089A6B3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DA13E-8C5C-A0DF-A410-57F24155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738AD-9C78-1ECC-9B84-9011D69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4F10C-5867-2541-13DC-3FFD2C2F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171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0CEE6-5F6F-6468-FB7E-131485130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8C428-23F4-7314-EC89-A78784F1B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C0A21-574E-743F-AA00-123A832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390C0-C3D6-99C1-845D-ACA2E26D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76A30-3C45-653A-10B0-82837AC8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051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0997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44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0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521901"/>
            <a:ext cx="4011084" cy="91319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586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64573"/>
            <a:ext cx="7315200" cy="502766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45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11253023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92" imgH="591" progId="TCLayout.ActiveDocument.1">
                  <p:embed/>
                </p:oleObj>
              </mc:Choice>
              <mc:Fallback>
                <p:oleObj name="think-cell Slide" r:id="rId17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48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799" y="274639"/>
            <a:ext cx="11278420" cy="8617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799" y="1248697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64241" y="6401225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0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4211" r:id="rId13"/>
  </p:sldLayoutIdLst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005FE31-CCAF-4244-82BC-DAE650275E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079029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005FE31-CCAF-4244-82BC-DAE650275E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F341EAA-D526-48D8-B5AE-F7D31B5B91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92015069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F341EAA-D526-48D8-B5AE-F7D31B5B91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1C6098A-D12C-417D-B00F-205CACCE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C86732-5EA3-4148-AF67-4B42BF407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0A4263-8C39-4F10-A255-EEB2AD6EB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54DE-D927-4356-85E7-111DD85A3961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7C37B3-E040-4AAC-BDC3-E2A05509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8E4D81-D1EF-45CC-8096-BFD0B85BE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308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7F067FD-F693-44AC-BCD0-D2D4CB7E2E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94112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7F067FD-F693-44AC-BCD0-D2D4CB7E2E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7206C09-4076-0C89-83DB-5FBC743F2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501CFA-3073-A28C-C231-C04E4EEDF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DE291B-B290-4862-6AA9-030B01CEE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19D63-6A62-4948-A7E6-D2CEECE78D44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2AF388-C7A8-7ED0-AB43-D9E95E7D0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D4BBE6-D356-03FF-E73C-7EDE5E601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65E9-442C-45BB-BFB1-C949313D0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23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9D9AC26-C266-4FC0-A374-669409D750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16930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9D9AC26-C266-4FC0-A374-669409D750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50052-0FF3-D58A-44E0-B598F4BC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54F7E-0977-1797-BA36-173B5DBA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F7FEE-1022-4780-8F1C-D79DDCDC4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6FAD6-2602-4F93-A77C-FA5D4D373532}" type="datetimeFigureOut">
              <a:rPr lang="nb-NO" smtClean="0"/>
              <a:t>04.01.2023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BE048-B993-12A4-A1DF-89EB041BF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451DA-C460-57DF-0B70-1205F220B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3951-D81B-4A4A-BB16-40E037A205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19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hyperlink" Target="https://dfo.no/kundesider/lonnstjenester/selvbetjeningsportalen/behandle-reiseregning-utgiftsrefusjon-og-reisesoknad-ledere#anchorTOC_Godkjenne_en_oppgave_1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.ntnu.no/wiki/-/wiki/Norsk/Hvordan+kontere+med+ny+%C3%B8konomimodel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40.sv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5.svg"/><Relationship Id="rId20" Type="http://schemas.openxmlformats.org/officeDocument/2006/relationships/image" Target="../media/image39.png"/><Relationship Id="rId1" Type="http://schemas.openxmlformats.org/officeDocument/2006/relationships/tags" Target="../tags/tag2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.emf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8.svg"/><Relationship Id="rId14" Type="http://schemas.openxmlformats.org/officeDocument/2006/relationships/image" Target="../media/image33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C2907E4-33AC-47EE-90CC-08CBE65B9E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380508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C2907E4-33AC-47EE-90CC-08CBE65B9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03CB462-D9E6-48BE-AF21-E78169557E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/>
            <a:endParaRPr lang="nb-NO" sz="54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nb-NO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686608" y="2984914"/>
            <a:ext cx="10818784" cy="923330"/>
          </a:xfrm>
        </p:spPr>
        <p:txBody>
          <a:bodyPr/>
          <a:lstStyle/>
          <a:p>
            <a:pPr algn="ctr"/>
            <a:r>
              <a:rPr lang="nb-NO" sz="5400">
                <a:solidFill>
                  <a:schemeClr val="bg1"/>
                </a:solidFill>
              </a:rPr>
              <a:t>Informasjonsmøte for ledere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6608" y="4092910"/>
            <a:ext cx="10818785" cy="7974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b-NO" sz="3600" b="1">
                <a:solidFill>
                  <a:schemeClr val="bg1"/>
                </a:solidFill>
              </a:rPr>
              <a:t>BOTT ØL Innføring</a:t>
            </a:r>
            <a:endParaRPr lang="nb-NO" sz="360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761" y="1547553"/>
            <a:ext cx="7208479" cy="577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1FC646-4967-4503-A60F-7C8FA1187E7C}"/>
              </a:ext>
            </a:extLst>
          </p:cNvPr>
          <p:cNvSpPr/>
          <p:nvPr/>
        </p:nvSpPr>
        <p:spPr>
          <a:xfrm>
            <a:off x="4487120" y="5683171"/>
            <a:ext cx="3217761" cy="492443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algn="ctr" defTabSz="609585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04.01.2023</a:t>
            </a:r>
            <a:endParaRPr lang="nb-NO" sz="20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F741EC-3C6F-60ED-7CF9-E5D140E21378}"/>
              </a:ext>
            </a:extLst>
          </p:cNvPr>
          <p:cNvSpPr/>
          <p:nvPr/>
        </p:nvSpPr>
        <p:spPr>
          <a:xfrm>
            <a:off x="5716834" y="2326508"/>
            <a:ext cx="684345" cy="4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5232E7-14DA-62B9-1196-AF306D6DBFA4}"/>
              </a:ext>
            </a:extLst>
          </p:cNvPr>
          <p:cNvSpPr/>
          <p:nvPr/>
        </p:nvSpPr>
        <p:spPr>
          <a:xfrm>
            <a:off x="10245372" y="2726767"/>
            <a:ext cx="766753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Citera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7D7EF7-4242-0E0B-F153-066AAA266772}"/>
              </a:ext>
            </a:extLst>
          </p:cNvPr>
          <p:cNvSpPr/>
          <p:nvPr/>
        </p:nvSpPr>
        <p:spPr>
          <a:xfrm>
            <a:off x="10231838" y="4298781"/>
            <a:ext cx="962621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NTNU Hjelp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01522A-A77F-F522-F9F6-48856D7F56D3}"/>
              </a:ext>
            </a:extLst>
          </p:cNvPr>
          <p:cNvSpPr/>
          <p:nvPr/>
        </p:nvSpPr>
        <p:spPr>
          <a:xfrm>
            <a:off x="10245372" y="2505738"/>
            <a:ext cx="766753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12E939-1341-A2EE-D32A-44DDDD43901E}"/>
              </a:ext>
            </a:extLst>
          </p:cNvPr>
          <p:cNvSpPr/>
          <p:nvPr/>
        </p:nvSpPr>
        <p:spPr>
          <a:xfrm>
            <a:off x="10245372" y="1839871"/>
            <a:ext cx="766753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2B917E-9B50-FC7B-A86B-35634E88FBEB}"/>
              </a:ext>
            </a:extLst>
          </p:cNvPr>
          <p:cNvSpPr/>
          <p:nvPr/>
        </p:nvSpPr>
        <p:spPr>
          <a:xfrm>
            <a:off x="10245372" y="2947796"/>
            <a:ext cx="766753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Cristin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2229E3-2D44-BB9A-427D-3208372F2804}"/>
              </a:ext>
            </a:extLst>
          </p:cNvPr>
          <p:cNvSpPr/>
          <p:nvPr/>
        </p:nvSpPr>
        <p:spPr>
          <a:xfrm>
            <a:off x="10245372" y="3168824"/>
            <a:ext cx="857065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Dataporten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4613DC-3ECF-D33B-0C26-6C307208718C}"/>
              </a:ext>
            </a:extLst>
          </p:cNvPr>
          <p:cNvSpPr/>
          <p:nvPr/>
        </p:nvSpPr>
        <p:spPr>
          <a:xfrm>
            <a:off x="10245372" y="2060900"/>
            <a:ext cx="962621" cy="166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Berg Hansen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C8471C-B9CE-3BA1-D925-7A07B4EF7524}"/>
              </a:ext>
            </a:extLst>
          </p:cNvPr>
          <p:cNvSpPr/>
          <p:nvPr/>
        </p:nvSpPr>
        <p:spPr>
          <a:xfrm>
            <a:off x="8869916" y="5002615"/>
            <a:ext cx="766753" cy="181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EBC7AB-18A0-DF29-0EA3-4C0DD7097CDC}"/>
              </a:ext>
            </a:extLst>
          </p:cNvPr>
          <p:cNvSpPr/>
          <p:nvPr/>
        </p:nvSpPr>
        <p:spPr>
          <a:xfrm>
            <a:off x="10233272" y="160613"/>
            <a:ext cx="1353464" cy="14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Ntnu.no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enhetsURL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2DDC46-80DA-2F2C-661C-C379432A4285}"/>
              </a:ext>
            </a:extLst>
          </p:cNvPr>
          <p:cNvSpPr/>
          <p:nvPr/>
        </p:nvSpPr>
        <p:spPr>
          <a:xfrm>
            <a:off x="10231838" y="3853808"/>
            <a:ext cx="1273741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Kasper fagperson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541DB4-5EF6-C160-84EB-75FD72C13743}"/>
              </a:ext>
            </a:extLst>
          </p:cNvPr>
          <p:cNvSpPr/>
          <p:nvPr/>
        </p:nvSpPr>
        <p:spPr>
          <a:xfrm>
            <a:off x="10231838" y="4519810"/>
            <a:ext cx="962621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Sensoroversikt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E4E7A2-763E-ED15-06C3-62109B859202}"/>
              </a:ext>
            </a:extLst>
          </p:cNvPr>
          <p:cNvSpPr/>
          <p:nvPr/>
        </p:nvSpPr>
        <p:spPr>
          <a:xfrm>
            <a:off x="10245372" y="3391424"/>
            <a:ext cx="1770062" cy="191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 (fagpersoner fra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paga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834E8E-F56B-7642-DACF-C024CF501C88}"/>
              </a:ext>
            </a:extLst>
          </p:cNvPr>
          <p:cNvSpPr/>
          <p:nvPr/>
        </p:nvSpPr>
        <p:spPr>
          <a:xfrm>
            <a:off x="10233272" y="399711"/>
            <a:ext cx="1318231" cy="14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Liferay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DB redigering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233E9A-041A-2B72-37EB-46216C2C00D8}"/>
              </a:ext>
            </a:extLst>
          </p:cNvPr>
          <p:cNvSpPr/>
          <p:nvPr/>
        </p:nvSpPr>
        <p:spPr>
          <a:xfrm>
            <a:off x="10233272" y="850306"/>
            <a:ext cx="816008" cy="14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ansattlister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CA5E9A-A758-5CF4-0F67-6C0719F8F624}"/>
              </a:ext>
            </a:extLst>
          </p:cNvPr>
          <p:cNvSpPr/>
          <p:nvPr/>
        </p:nvSpPr>
        <p:spPr>
          <a:xfrm>
            <a:off x="10233272" y="1083040"/>
            <a:ext cx="766753" cy="14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CC87A0-77CC-EAB4-3978-645F80952506}"/>
              </a:ext>
            </a:extLst>
          </p:cNvPr>
          <p:cNvSpPr/>
          <p:nvPr/>
        </p:nvSpPr>
        <p:spPr>
          <a:xfrm>
            <a:off x="5292253" y="1586582"/>
            <a:ext cx="684345" cy="383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BLOB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31F7BC8-7D6B-9F59-8B10-3A7FA0805178}"/>
              </a:ext>
            </a:extLst>
          </p:cNvPr>
          <p:cNvSpPr/>
          <p:nvPr/>
        </p:nvSpPr>
        <p:spPr>
          <a:xfrm>
            <a:off x="10233272" y="638753"/>
            <a:ext cx="1500065" cy="14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Innsida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meldinggrupper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D6B825-B539-A32F-3DEA-6C426F90CA52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 flipV="1">
            <a:off x="5976598" y="232741"/>
            <a:ext cx="4256674" cy="1545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F4DD0B-A530-EB87-3C1E-292C7B53F5AE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 flipV="1">
            <a:off x="5976598" y="471839"/>
            <a:ext cx="4256674" cy="1306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DB3E-B090-A4DB-6DBD-A985285A0D5F}"/>
              </a:ext>
            </a:extLst>
          </p:cNvPr>
          <p:cNvCxnSpPr>
            <a:cxnSpLocks/>
            <a:stCxn id="19" idx="3"/>
            <a:endCxn id="16" idx="1"/>
          </p:cNvCxnSpPr>
          <p:nvPr/>
        </p:nvCxnSpPr>
        <p:spPr>
          <a:xfrm flipV="1">
            <a:off x="5976598" y="922434"/>
            <a:ext cx="4256674" cy="855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62A8BA-F831-2602-38E2-F2B7D313864D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5976598" y="1155168"/>
            <a:ext cx="4256674" cy="623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27ED2E-5219-383B-AD58-DFCEDAB100B4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5976598" y="710881"/>
            <a:ext cx="4256674" cy="1067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864441-0CF7-3EA9-6F61-B816D92132FB}"/>
              </a:ext>
            </a:extLst>
          </p:cNvPr>
          <p:cNvSpPr/>
          <p:nvPr/>
        </p:nvSpPr>
        <p:spPr>
          <a:xfrm>
            <a:off x="10231838" y="4077752"/>
            <a:ext cx="1191930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Manntall og e-valg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9905836-3FDA-A93C-428A-87F7577B690A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6401179" y="2571986"/>
            <a:ext cx="3830659" cy="180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42EDB6-8D67-F6F9-03C5-6A9C8ED00730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6401179" y="2571986"/>
            <a:ext cx="3844193" cy="230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5F2EBE-52B2-47DD-CAE3-AF89BBA72C97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6401179" y="2144046"/>
            <a:ext cx="3844193" cy="427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7E8354-5507-9E50-C20A-6F81A8137EAE}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 flipV="1">
            <a:off x="6401179" y="1915101"/>
            <a:ext cx="3844193" cy="656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0179C4-63C9-37F5-5307-4F725CD9EE30}"/>
              </a:ext>
            </a:extLst>
          </p:cNvPr>
          <p:cNvCxnSpPr>
            <a:cxnSpLocks/>
            <a:stCxn id="2" idx="3"/>
            <a:endCxn id="38" idx="1"/>
          </p:cNvCxnSpPr>
          <p:nvPr/>
        </p:nvCxnSpPr>
        <p:spPr>
          <a:xfrm>
            <a:off x="6401179" y="2571986"/>
            <a:ext cx="3830659" cy="1580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1CAB2C-CC0C-4629-1729-182598B361B4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6401179" y="2571986"/>
            <a:ext cx="3844193" cy="451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C260452-D3E4-D03C-1E54-5CBA307429B7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>
            <a:off x="6401179" y="2571986"/>
            <a:ext cx="3844193" cy="67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54C8B7-32E9-EF30-7A58-BF2630CBD5AD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6401179" y="2571986"/>
            <a:ext cx="3844193" cy="8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05EA25-134B-7986-53E8-0ED906273702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>
            <a:off x="6401179" y="2571986"/>
            <a:ext cx="2468737" cy="2521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643A44-F894-0C6C-DF69-60AEE943712D}"/>
              </a:ext>
            </a:extLst>
          </p:cNvPr>
          <p:cNvCxnSpPr>
            <a:cxnSpLocks/>
            <a:stCxn id="2" idx="3"/>
            <a:endCxn id="12" idx="1"/>
          </p:cNvCxnSpPr>
          <p:nvPr/>
        </p:nvCxnSpPr>
        <p:spPr>
          <a:xfrm>
            <a:off x="6401179" y="2571986"/>
            <a:ext cx="3830659" cy="1357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BE92926-94EE-3FEA-49A1-F2860277E1A4}"/>
              </a:ext>
            </a:extLst>
          </p:cNvPr>
          <p:cNvCxnSpPr>
            <a:cxnSpLocks/>
            <a:stCxn id="2" idx="3"/>
            <a:endCxn id="13" idx="1"/>
          </p:cNvCxnSpPr>
          <p:nvPr/>
        </p:nvCxnSpPr>
        <p:spPr>
          <a:xfrm>
            <a:off x="6401179" y="2571986"/>
            <a:ext cx="3830659" cy="2023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BEBC4D-C696-B8CF-FBDF-710E5C48B536}"/>
              </a:ext>
            </a:extLst>
          </p:cNvPr>
          <p:cNvCxnSpPr>
            <a:cxnSpLocks/>
            <a:stCxn id="2" idx="3"/>
            <a:endCxn id="14" idx="1"/>
          </p:cNvCxnSpPr>
          <p:nvPr/>
        </p:nvCxnSpPr>
        <p:spPr>
          <a:xfrm>
            <a:off x="6401179" y="2571986"/>
            <a:ext cx="3844193" cy="915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D6A096B-9853-1A2E-2D9F-1AFCEB1D6300}"/>
              </a:ext>
            </a:extLst>
          </p:cNvPr>
          <p:cNvSpPr/>
          <p:nvPr/>
        </p:nvSpPr>
        <p:spPr>
          <a:xfrm>
            <a:off x="1581682" y="836474"/>
            <a:ext cx="744425" cy="537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Paga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68D56FA-95B7-7A7F-4981-DC7C8B0B6ECA}"/>
              </a:ext>
            </a:extLst>
          </p:cNvPr>
          <p:cNvSpPr/>
          <p:nvPr/>
        </p:nvSpPr>
        <p:spPr>
          <a:xfrm>
            <a:off x="5078141" y="2942279"/>
            <a:ext cx="684345" cy="471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C754103-27B5-8188-4647-3C6DC74FDF2A}"/>
              </a:ext>
            </a:extLst>
          </p:cNvPr>
          <p:cNvSpPr/>
          <p:nvPr/>
        </p:nvSpPr>
        <p:spPr>
          <a:xfrm>
            <a:off x="2839030" y="942718"/>
            <a:ext cx="744425" cy="31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CCC52BF-5C12-C176-5733-99607B62E28B}"/>
              </a:ext>
            </a:extLst>
          </p:cNvPr>
          <p:cNvCxnSpPr>
            <a:cxnSpLocks/>
            <a:stCxn id="92" idx="3"/>
            <a:endCxn id="94" idx="1"/>
          </p:cNvCxnSpPr>
          <p:nvPr/>
        </p:nvCxnSpPr>
        <p:spPr>
          <a:xfrm flipV="1">
            <a:off x="2326107" y="1099645"/>
            <a:ext cx="512923" cy="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5FCE4CF-4584-71CC-2A8F-B0323F2423D2}"/>
              </a:ext>
            </a:extLst>
          </p:cNvPr>
          <p:cNvCxnSpPr>
            <a:cxnSpLocks/>
            <a:stCxn id="94" idx="3"/>
            <a:endCxn id="2" idx="1"/>
          </p:cNvCxnSpPr>
          <p:nvPr/>
        </p:nvCxnSpPr>
        <p:spPr>
          <a:xfrm>
            <a:off x="3583455" y="1099645"/>
            <a:ext cx="2133379" cy="147234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ADE05B3-54BA-E5F1-EDDA-3DC466AFF470}"/>
              </a:ext>
            </a:extLst>
          </p:cNvPr>
          <p:cNvCxnSpPr>
            <a:cxnSpLocks/>
            <a:stCxn id="2" idx="1"/>
            <a:endCxn id="93" idx="0"/>
          </p:cNvCxnSpPr>
          <p:nvPr/>
        </p:nvCxnSpPr>
        <p:spPr>
          <a:xfrm flipH="1">
            <a:off x="5420314" y="2571986"/>
            <a:ext cx="296520" cy="3702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E2BEAF56-2E08-10E5-EB91-6E77B4A1F42A}"/>
              </a:ext>
            </a:extLst>
          </p:cNvPr>
          <p:cNvSpPr/>
          <p:nvPr/>
        </p:nvSpPr>
        <p:spPr>
          <a:xfrm>
            <a:off x="10245372" y="3612454"/>
            <a:ext cx="766753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HEMIT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B74874C-A388-59BE-7299-29B45F5AA588}"/>
              </a:ext>
            </a:extLst>
          </p:cNvPr>
          <p:cNvCxnSpPr>
            <a:cxnSpLocks/>
            <a:stCxn id="2" idx="3"/>
            <a:endCxn id="136" idx="1"/>
          </p:cNvCxnSpPr>
          <p:nvPr/>
        </p:nvCxnSpPr>
        <p:spPr>
          <a:xfrm>
            <a:off x="6401179" y="2571986"/>
            <a:ext cx="3844193" cy="1115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D8BF33-D5EE-8947-43DF-6893BFE7955A}"/>
              </a:ext>
            </a:extLst>
          </p:cNvPr>
          <p:cNvSpPr/>
          <p:nvPr/>
        </p:nvSpPr>
        <p:spPr>
          <a:xfrm>
            <a:off x="10231838" y="4740839"/>
            <a:ext cx="766753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99BD70-555F-4220-3C40-D8A6195C885C}"/>
              </a:ext>
            </a:extLst>
          </p:cNvPr>
          <p:cNvCxnSpPr>
            <a:cxnSpLocks/>
            <a:stCxn id="2" idx="3"/>
            <a:endCxn id="20" idx="1"/>
          </p:cNvCxnSpPr>
          <p:nvPr/>
        </p:nvCxnSpPr>
        <p:spPr>
          <a:xfrm>
            <a:off x="6401179" y="2571986"/>
            <a:ext cx="3830659" cy="224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17D4C8B-8FAD-A035-B9EF-55B5ABAF44B3}"/>
              </a:ext>
            </a:extLst>
          </p:cNvPr>
          <p:cNvSpPr/>
          <p:nvPr/>
        </p:nvSpPr>
        <p:spPr>
          <a:xfrm>
            <a:off x="1584538" y="3682482"/>
            <a:ext cx="762215" cy="3474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7EB7A1AC-D06A-CE32-0904-807C12D7A50B}"/>
              </a:ext>
            </a:extLst>
          </p:cNvPr>
          <p:cNvSpPr/>
          <p:nvPr/>
        </p:nvSpPr>
        <p:spPr>
          <a:xfrm>
            <a:off x="1602328" y="3196783"/>
            <a:ext cx="744425" cy="2869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TOA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F79C0AF6-C329-C699-FA20-4E47642A5341}"/>
              </a:ext>
            </a:extLst>
          </p:cNvPr>
          <p:cNvSpPr/>
          <p:nvPr/>
        </p:nvSpPr>
        <p:spPr>
          <a:xfrm>
            <a:off x="1602329" y="4124736"/>
            <a:ext cx="744424" cy="3474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GREG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53C371A-4522-015B-D183-3452FA3C28F5}"/>
              </a:ext>
            </a:extLst>
          </p:cNvPr>
          <p:cNvCxnSpPr>
            <a:cxnSpLocks/>
            <a:stCxn id="114" idx="2"/>
            <a:endCxn id="113" idx="0"/>
          </p:cNvCxnSpPr>
          <p:nvPr/>
        </p:nvCxnSpPr>
        <p:spPr>
          <a:xfrm flipH="1">
            <a:off x="1965646" y="3483711"/>
            <a:ext cx="8895" cy="198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FEAAFAC-67CB-35CF-AE54-8EB1936C349A}"/>
              </a:ext>
            </a:extLst>
          </p:cNvPr>
          <p:cNvCxnSpPr>
            <a:cxnSpLocks/>
            <a:stCxn id="350" idx="3"/>
            <a:endCxn id="2" idx="1"/>
          </p:cNvCxnSpPr>
          <p:nvPr/>
        </p:nvCxnSpPr>
        <p:spPr>
          <a:xfrm flipV="1">
            <a:off x="2330939" y="2571986"/>
            <a:ext cx="3385895" cy="50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8799A0F-1494-23EA-11B2-643C1FB13279}"/>
              </a:ext>
            </a:extLst>
          </p:cNvPr>
          <p:cNvCxnSpPr>
            <a:cxnSpLocks/>
            <a:stCxn id="113" idx="3"/>
            <a:endCxn id="2" idx="1"/>
          </p:cNvCxnSpPr>
          <p:nvPr/>
        </p:nvCxnSpPr>
        <p:spPr>
          <a:xfrm flipV="1">
            <a:off x="2346753" y="2571986"/>
            <a:ext cx="3370081" cy="128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63254C5-9CF9-5B00-0E6C-2953FC10C545}"/>
              </a:ext>
            </a:extLst>
          </p:cNvPr>
          <p:cNvCxnSpPr>
            <a:cxnSpLocks/>
            <a:stCxn id="115" idx="3"/>
            <a:endCxn id="93" idx="1"/>
          </p:cNvCxnSpPr>
          <p:nvPr/>
        </p:nvCxnSpPr>
        <p:spPr>
          <a:xfrm flipV="1">
            <a:off x="2346753" y="3177882"/>
            <a:ext cx="2731388" cy="112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F98B8A7-277F-9675-09FA-1493F05CD1E3}"/>
              </a:ext>
            </a:extLst>
          </p:cNvPr>
          <p:cNvSpPr/>
          <p:nvPr/>
        </p:nvSpPr>
        <p:spPr>
          <a:xfrm>
            <a:off x="6249687" y="3938930"/>
            <a:ext cx="501614" cy="37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LDAP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71CD0BF-96BD-91BF-04C8-61ABE266AB12}"/>
              </a:ext>
            </a:extLst>
          </p:cNvPr>
          <p:cNvSpPr/>
          <p:nvPr/>
        </p:nvSpPr>
        <p:spPr>
          <a:xfrm>
            <a:off x="7187593" y="4921053"/>
            <a:ext cx="501614" cy="37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AzureAD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736B36C-FB7D-A1E0-CDA6-8BDDDA45541C}"/>
              </a:ext>
            </a:extLst>
          </p:cNvPr>
          <p:cNvSpPr/>
          <p:nvPr/>
        </p:nvSpPr>
        <p:spPr>
          <a:xfrm>
            <a:off x="5505215" y="4213110"/>
            <a:ext cx="501614" cy="37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5B51058-21A4-BBF0-1DD9-D78A5A390F3E}"/>
              </a:ext>
            </a:extLst>
          </p:cNvPr>
          <p:cNvSpPr/>
          <p:nvPr/>
        </p:nvSpPr>
        <p:spPr>
          <a:xfrm>
            <a:off x="8869972" y="5382897"/>
            <a:ext cx="766753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FEIDE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FA01BFDE-38BC-8406-9991-D736081A6E11}"/>
              </a:ext>
            </a:extLst>
          </p:cNvPr>
          <p:cNvCxnSpPr>
            <a:cxnSpLocks/>
            <a:stCxn id="93" idx="1"/>
            <a:endCxn id="113" idx="3"/>
          </p:cNvCxnSpPr>
          <p:nvPr/>
        </p:nvCxnSpPr>
        <p:spPr>
          <a:xfrm flipH="1">
            <a:off x="2346753" y="3177882"/>
            <a:ext cx="2731388" cy="6783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9522445-FD18-DF83-46E1-659170D7A852}"/>
              </a:ext>
            </a:extLst>
          </p:cNvPr>
          <p:cNvCxnSpPr>
            <a:cxnSpLocks/>
            <a:stCxn id="93" idx="2"/>
            <a:endCxn id="154" idx="0"/>
          </p:cNvCxnSpPr>
          <p:nvPr/>
        </p:nvCxnSpPr>
        <p:spPr>
          <a:xfrm>
            <a:off x="5420314" y="3413485"/>
            <a:ext cx="335708" cy="79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4B81C3F-5E10-9664-0E90-25D0A7547DF5}"/>
              </a:ext>
            </a:extLst>
          </p:cNvPr>
          <p:cNvCxnSpPr>
            <a:cxnSpLocks/>
            <a:stCxn id="154" idx="3"/>
            <a:endCxn id="153" idx="1"/>
          </p:cNvCxnSpPr>
          <p:nvPr/>
        </p:nvCxnSpPr>
        <p:spPr>
          <a:xfrm>
            <a:off x="6006829" y="4400204"/>
            <a:ext cx="1180764" cy="70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DB173253-9864-77AB-2D59-C8A013C0AA64}"/>
              </a:ext>
            </a:extLst>
          </p:cNvPr>
          <p:cNvCxnSpPr>
            <a:cxnSpLocks/>
            <a:stCxn id="93" idx="2"/>
            <a:endCxn id="152" idx="0"/>
          </p:cNvCxnSpPr>
          <p:nvPr/>
        </p:nvCxnSpPr>
        <p:spPr>
          <a:xfrm>
            <a:off x="5420314" y="3413485"/>
            <a:ext cx="1080180" cy="525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4CFA52E-7685-7D36-7901-0EE5A87533F1}"/>
              </a:ext>
            </a:extLst>
          </p:cNvPr>
          <p:cNvCxnSpPr>
            <a:cxnSpLocks/>
            <a:stCxn id="152" idx="3"/>
            <a:endCxn id="155" idx="1"/>
          </p:cNvCxnSpPr>
          <p:nvPr/>
        </p:nvCxnSpPr>
        <p:spPr>
          <a:xfrm>
            <a:off x="6751301" y="4126024"/>
            <a:ext cx="2118671" cy="1362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5BC91673-6B07-2068-A978-1BB2C446D90E}"/>
              </a:ext>
            </a:extLst>
          </p:cNvPr>
          <p:cNvSpPr/>
          <p:nvPr/>
        </p:nvSpPr>
        <p:spPr>
          <a:xfrm>
            <a:off x="8869972" y="5699494"/>
            <a:ext cx="766753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O365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D8C98637-C4D0-C6D9-3CB7-B14C349DD663}"/>
              </a:ext>
            </a:extLst>
          </p:cNvPr>
          <p:cNvSpPr/>
          <p:nvPr/>
        </p:nvSpPr>
        <p:spPr>
          <a:xfrm>
            <a:off x="8869973" y="5939368"/>
            <a:ext cx="1241288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E-post og kalender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823F240-C969-EE43-F1A6-7A13EC03ABF0}"/>
              </a:ext>
            </a:extLst>
          </p:cNvPr>
          <p:cNvCxnSpPr>
            <a:stCxn id="153" idx="3"/>
            <a:endCxn id="172" idx="1"/>
          </p:cNvCxnSpPr>
          <p:nvPr/>
        </p:nvCxnSpPr>
        <p:spPr>
          <a:xfrm>
            <a:off x="7689207" y="5108147"/>
            <a:ext cx="1180765" cy="69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56EA331-7A1C-4FAA-B702-8F3C1A9140CF}"/>
              </a:ext>
            </a:extLst>
          </p:cNvPr>
          <p:cNvCxnSpPr>
            <a:cxnSpLocks/>
            <a:stCxn id="153" idx="3"/>
            <a:endCxn id="173" idx="1"/>
          </p:cNvCxnSpPr>
          <p:nvPr/>
        </p:nvCxnSpPr>
        <p:spPr>
          <a:xfrm>
            <a:off x="7689207" y="5108147"/>
            <a:ext cx="1180766" cy="93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319ACDDD-7FE8-00C8-862C-DFDE995D2B3B}"/>
              </a:ext>
            </a:extLst>
          </p:cNvPr>
          <p:cNvSpPr/>
          <p:nvPr/>
        </p:nvSpPr>
        <p:spPr>
          <a:xfrm>
            <a:off x="8870085" y="6175096"/>
            <a:ext cx="1241288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3AB0024-951E-7C57-748B-598D04919B9D}"/>
              </a:ext>
            </a:extLst>
          </p:cNvPr>
          <p:cNvCxnSpPr>
            <a:cxnSpLocks/>
            <a:stCxn id="153" idx="3"/>
            <a:endCxn id="183" idx="1"/>
          </p:cNvCxnSpPr>
          <p:nvPr/>
        </p:nvCxnSpPr>
        <p:spPr>
          <a:xfrm>
            <a:off x="7689207" y="5108147"/>
            <a:ext cx="1180878" cy="117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ectangle 349">
            <a:extLst>
              <a:ext uri="{FF2B5EF4-FFF2-40B4-BE49-F238E27FC236}">
                <a16:creationId xmlns:a16="http://schemas.microsoft.com/office/drawing/2014/main" id="{7CDFF0AC-E3D6-1CB7-9C9A-208B475353CC}"/>
              </a:ext>
            </a:extLst>
          </p:cNvPr>
          <p:cNvSpPr/>
          <p:nvPr/>
        </p:nvSpPr>
        <p:spPr>
          <a:xfrm>
            <a:off x="1586514" y="2354003"/>
            <a:ext cx="744425" cy="537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</a:t>
            </a:r>
          </a:p>
        </p:txBody>
      </p:sp>
      <p:sp>
        <p:nvSpPr>
          <p:cNvPr id="364" name="Rectangle: Rounded Corners 363">
            <a:extLst>
              <a:ext uri="{FF2B5EF4-FFF2-40B4-BE49-F238E27FC236}">
                <a16:creationId xmlns:a16="http://schemas.microsoft.com/office/drawing/2014/main" id="{48651564-21A8-F52B-DE4F-7FCF5E9E6901}"/>
              </a:ext>
            </a:extLst>
          </p:cNvPr>
          <p:cNvSpPr/>
          <p:nvPr/>
        </p:nvSpPr>
        <p:spPr>
          <a:xfrm>
            <a:off x="4658099" y="1449990"/>
            <a:ext cx="1993888" cy="2132676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6A2A16D4-774B-9DD1-5A2A-9CB0C44DCD35}"/>
              </a:ext>
            </a:extLst>
          </p:cNvPr>
          <p:cNvSpPr/>
          <p:nvPr/>
        </p:nvSpPr>
        <p:spPr>
          <a:xfrm>
            <a:off x="1586513" y="1636016"/>
            <a:ext cx="744425" cy="537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OrgReg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FF1A4524-8603-4CBE-4767-6117D5E587AD}"/>
              </a:ext>
            </a:extLst>
          </p:cNvPr>
          <p:cNvCxnSpPr>
            <a:cxnSpLocks/>
            <a:stCxn id="375" idx="3"/>
            <a:endCxn id="2" idx="1"/>
          </p:cNvCxnSpPr>
          <p:nvPr/>
        </p:nvCxnSpPr>
        <p:spPr>
          <a:xfrm>
            <a:off x="2330938" y="1904527"/>
            <a:ext cx="3385896" cy="667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F6D7A79-0AA4-888D-EC30-1C615EB063BC}"/>
              </a:ext>
            </a:extLst>
          </p:cNvPr>
          <p:cNvCxnSpPr>
            <a:cxnSpLocks/>
            <a:stCxn id="375" idx="3"/>
            <a:endCxn id="93" idx="1"/>
          </p:cNvCxnSpPr>
          <p:nvPr/>
        </p:nvCxnSpPr>
        <p:spPr>
          <a:xfrm>
            <a:off x="2330938" y="1904527"/>
            <a:ext cx="2747203" cy="1273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Rectangle: Rounded Corners 381">
            <a:extLst>
              <a:ext uri="{FF2B5EF4-FFF2-40B4-BE49-F238E27FC236}">
                <a16:creationId xmlns:a16="http://schemas.microsoft.com/office/drawing/2014/main" id="{D45A4C1D-55CD-73C0-1339-320BEB7E390A}"/>
              </a:ext>
            </a:extLst>
          </p:cNvPr>
          <p:cNvSpPr/>
          <p:nvPr/>
        </p:nvSpPr>
        <p:spPr>
          <a:xfrm>
            <a:off x="4114495" y="5229546"/>
            <a:ext cx="1226799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BookitLab</a:t>
            </a:r>
          </a:p>
        </p:txBody>
      </p:sp>
      <p:sp>
        <p:nvSpPr>
          <p:cNvPr id="383" name="Rectangle: Rounded Corners 382">
            <a:extLst>
              <a:ext uri="{FF2B5EF4-FFF2-40B4-BE49-F238E27FC236}">
                <a16:creationId xmlns:a16="http://schemas.microsoft.com/office/drawing/2014/main" id="{3D68AA22-C5CC-7672-F4B0-9844856E266C}"/>
              </a:ext>
            </a:extLst>
          </p:cNvPr>
          <p:cNvSpPr/>
          <p:nvPr/>
        </p:nvSpPr>
        <p:spPr>
          <a:xfrm>
            <a:off x="10245372" y="2297761"/>
            <a:ext cx="1002631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Bevisst</a:t>
            </a:r>
          </a:p>
        </p:txBody>
      </p:sp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id="{C3C5FEB8-389E-587B-A566-19C5DED11B05}"/>
              </a:ext>
            </a:extLst>
          </p:cNvPr>
          <p:cNvCxnSpPr>
            <a:cxnSpLocks/>
            <a:stCxn id="93" idx="1"/>
            <a:endCxn id="92" idx="3"/>
          </p:cNvCxnSpPr>
          <p:nvPr/>
        </p:nvCxnSpPr>
        <p:spPr>
          <a:xfrm flipH="1" flipV="1">
            <a:off x="2326107" y="1104985"/>
            <a:ext cx="2752034" cy="2072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Rectangle: Rounded Corners 394">
            <a:extLst>
              <a:ext uri="{FF2B5EF4-FFF2-40B4-BE49-F238E27FC236}">
                <a16:creationId xmlns:a16="http://schemas.microsoft.com/office/drawing/2014/main" id="{72353AF2-02EA-EAD1-D664-5A43570F9CF5}"/>
              </a:ext>
            </a:extLst>
          </p:cNvPr>
          <p:cNvSpPr/>
          <p:nvPr/>
        </p:nvSpPr>
        <p:spPr>
          <a:xfrm>
            <a:off x="176566" y="3554600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Folkeregister</a:t>
            </a:r>
          </a:p>
        </p:txBody>
      </p:sp>
      <p:sp>
        <p:nvSpPr>
          <p:cNvPr id="396" name="Rectangle: Rounded Corners 395">
            <a:extLst>
              <a:ext uri="{FF2B5EF4-FFF2-40B4-BE49-F238E27FC236}">
                <a16:creationId xmlns:a16="http://schemas.microsoft.com/office/drawing/2014/main" id="{C7FA7386-AAB7-8579-289A-45429C0E466E}"/>
              </a:ext>
            </a:extLst>
          </p:cNvPr>
          <p:cNvSpPr/>
          <p:nvPr/>
        </p:nvSpPr>
        <p:spPr>
          <a:xfrm>
            <a:off x="176566" y="3728516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Altinn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Rectangle: Rounded Corners 396">
            <a:extLst>
              <a:ext uri="{FF2B5EF4-FFF2-40B4-BE49-F238E27FC236}">
                <a16:creationId xmlns:a16="http://schemas.microsoft.com/office/drawing/2014/main" id="{BBFB21C9-7756-F9A5-31FF-84A79CD35E37}"/>
              </a:ext>
            </a:extLst>
          </p:cNvPr>
          <p:cNvSpPr/>
          <p:nvPr/>
        </p:nvSpPr>
        <p:spPr>
          <a:xfrm>
            <a:off x="176566" y="3897291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</a:p>
        </p:txBody>
      </p:sp>
      <p:sp>
        <p:nvSpPr>
          <p:cNvPr id="398" name="Rectangle: Rounded Corners 397">
            <a:extLst>
              <a:ext uri="{FF2B5EF4-FFF2-40B4-BE49-F238E27FC236}">
                <a16:creationId xmlns:a16="http://schemas.microsoft.com/office/drawing/2014/main" id="{33B75E44-01C2-DEEC-355B-CC12A8DCEB27}"/>
              </a:ext>
            </a:extLst>
          </p:cNvPr>
          <p:cNvSpPr/>
          <p:nvPr/>
        </p:nvSpPr>
        <p:spPr>
          <a:xfrm>
            <a:off x="176566" y="4076349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</a:t>
            </a:r>
          </a:p>
        </p:txBody>
      </p: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130F3F03-C81C-3F4E-BE25-10E1A6E9C58F}"/>
              </a:ext>
            </a:extLst>
          </p:cNvPr>
          <p:cNvCxnSpPr>
            <a:stCxn id="113" idx="1"/>
            <a:endCxn id="395" idx="3"/>
          </p:cNvCxnSpPr>
          <p:nvPr/>
        </p:nvCxnSpPr>
        <p:spPr>
          <a:xfrm flipH="1" flipV="1">
            <a:off x="1139187" y="3629830"/>
            <a:ext cx="445351" cy="226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10A3B7AC-BD8F-CC16-371B-B445E41C00FF}"/>
              </a:ext>
            </a:extLst>
          </p:cNvPr>
          <p:cNvCxnSpPr>
            <a:cxnSpLocks/>
            <a:stCxn id="113" idx="1"/>
            <a:endCxn id="396" idx="3"/>
          </p:cNvCxnSpPr>
          <p:nvPr/>
        </p:nvCxnSpPr>
        <p:spPr>
          <a:xfrm flipH="1" flipV="1">
            <a:off x="1139187" y="3803746"/>
            <a:ext cx="445351" cy="52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CC1576B-6FF0-5FB8-5F6E-72646254A06C}"/>
              </a:ext>
            </a:extLst>
          </p:cNvPr>
          <p:cNvCxnSpPr>
            <a:cxnSpLocks/>
            <a:stCxn id="113" idx="1"/>
            <a:endCxn id="397" idx="3"/>
          </p:cNvCxnSpPr>
          <p:nvPr/>
        </p:nvCxnSpPr>
        <p:spPr>
          <a:xfrm flipH="1">
            <a:off x="1139187" y="3856226"/>
            <a:ext cx="445351" cy="116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94CAC89D-CBA3-1629-78C5-CD04CBF1D8DA}"/>
              </a:ext>
            </a:extLst>
          </p:cNvPr>
          <p:cNvCxnSpPr>
            <a:cxnSpLocks/>
            <a:stCxn id="113" idx="1"/>
            <a:endCxn id="398" idx="3"/>
          </p:cNvCxnSpPr>
          <p:nvPr/>
        </p:nvCxnSpPr>
        <p:spPr>
          <a:xfrm flipH="1">
            <a:off x="1139187" y="3856226"/>
            <a:ext cx="445351" cy="29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4D1B00C1-6981-E525-E119-6F35047315E9}"/>
              </a:ext>
            </a:extLst>
          </p:cNvPr>
          <p:cNvSpPr/>
          <p:nvPr/>
        </p:nvSpPr>
        <p:spPr>
          <a:xfrm>
            <a:off x="176566" y="4255407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Eurocard</a:t>
            </a:r>
          </a:p>
        </p:txBody>
      </p:sp>
      <p:cxnSp>
        <p:nvCxnSpPr>
          <p:cNvPr id="414" name="Straight Arrow Connector 413">
            <a:extLst>
              <a:ext uri="{FF2B5EF4-FFF2-40B4-BE49-F238E27FC236}">
                <a16:creationId xmlns:a16="http://schemas.microsoft.com/office/drawing/2014/main" id="{654CE3E7-2313-DB96-0BBB-9F7D7DBA1791}"/>
              </a:ext>
            </a:extLst>
          </p:cNvPr>
          <p:cNvCxnSpPr>
            <a:cxnSpLocks/>
            <a:stCxn id="113" idx="1"/>
            <a:endCxn id="413" idx="3"/>
          </p:cNvCxnSpPr>
          <p:nvPr/>
        </p:nvCxnSpPr>
        <p:spPr>
          <a:xfrm flipH="1">
            <a:off x="1139187" y="3856226"/>
            <a:ext cx="445351" cy="47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id="{E5F0C6F6-B909-0EF5-3499-29F60761E708}"/>
              </a:ext>
            </a:extLst>
          </p:cNvPr>
          <p:cNvCxnSpPr>
            <a:cxnSpLocks/>
            <a:stCxn id="375" idx="3"/>
            <a:endCxn id="19" idx="1"/>
          </p:cNvCxnSpPr>
          <p:nvPr/>
        </p:nvCxnSpPr>
        <p:spPr>
          <a:xfrm flipV="1">
            <a:off x="2330938" y="1778279"/>
            <a:ext cx="2961315" cy="126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2CEFC491-2963-F3B9-3D36-2E505F9D1E45}"/>
              </a:ext>
            </a:extLst>
          </p:cNvPr>
          <p:cNvCxnSpPr>
            <a:cxnSpLocks/>
            <a:stCxn id="2" idx="3"/>
            <a:endCxn id="383" idx="1"/>
          </p:cNvCxnSpPr>
          <p:nvPr/>
        </p:nvCxnSpPr>
        <p:spPr>
          <a:xfrm flipV="1">
            <a:off x="6401179" y="2372991"/>
            <a:ext cx="3844193" cy="198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1DE049E5-97D5-30F7-EED5-AA96C2809EA2}"/>
              </a:ext>
            </a:extLst>
          </p:cNvPr>
          <p:cNvSpPr txBox="1"/>
          <p:nvPr/>
        </p:nvSpPr>
        <p:spPr>
          <a:xfrm>
            <a:off x="4180726" y="90752"/>
            <a:ext cx="277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Dataflyt - Overordnet skisse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D827A317-708D-C615-ADB1-07EEF584AD6A}"/>
              </a:ext>
            </a:extLst>
          </p:cNvPr>
          <p:cNvSpPr/>
          <p:nvPr/>
        </p:nvSpPr>
        <p:spPr>
          <a:xfrm>
            <a:off x="8869972" y="6520314"/>
            <a:ext cx="766753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T:\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92C1C47-AFC0-88FC-3331-3112B744222B}"/>
              </a:ext>
            </a:extLst>
          </p:cNvPr>
          <p:cNvCxnSpPr>
            <a:cxnSpLocks/>
            <a:stCxn id="94" idx="3"/>
            <a:endCxn id="19" idx="1"/>
          </p:cNvCxnSpPr>
          <p:nvPr/>
        </p:nvCxnSpPr>
        <p:spPr>
          <a:xfrm>
            <a:off x="3583455" y="1099645"/>
            <a:ext cx="1708798" cy="6786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926D626B-163F-9843-1506-07A856099F53}"/>
              </a:ext>
            </a:extLst>
          </p:cNvPr>
          <p:cNvCxnSpPr>
            <a:cxnSpLocks/>
            <a:stCxn id="19" idx="2"/>
            <a:endCxn id="93" idx="0"/>
          </p:cNvCxnSpPr>
          <p:nvPr/>
        </p:nvCxnSpPr>
        <p:spPr>
          <a:xfrm flipH="1">
            <a:off x="5420314" y="1969976"/>
            <a:ext cx="214112" cy="9723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381">
            <a:extLst>
              <a:ext uri="{FF2B5EF4-FFF2-40B4-BE49-F238E27FC236}">
                <a16:creationId xmlns:a16="http://schemas.microsoft.com/office/drawing/2014/main" id="{002294EC-438D-2F29-D7A7-1D0E95A8DBA5}"/>
              </a:ext>
            </a:extLst>
          </p:cNvPr>
          <p:cNvSpPr/>
          <p:nvPr/>
        </p:nvSpPr>
        <p:spPr>
          <a:xfrm>
            <a:off x="4114495" y="6386161"/>
            <a:ext cx="1226799" cy="127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Nettbutikk  x15</a:t>
            </a:r>
          </a:p>
        </p:txBody>
      </p:sp>
      <p:sp>
        <p:nvSpPr>
          <p:cNvPr id="29" name="Rectangle 93">
            <a:extLst>
              <a:ext uri="{FF2B5EF4-FFF2-40B4-BE49-F238E27FC236}">
                <a16:creationId xmlns:a16="http://schemas.microsoft.com/office/drawing/2014/main" id="{892D894E-12E4-B0BD-6F15-52761252D0CB}"/>
              </a:ext>
            </a:extLst>
          </p:cNvPr>
          <p:cNvSpPr/>
          <p:nvPr/>
        </p:nvSpPr>
        <p:spPr>
          <a:xfrm>
            <a:off x="2839031" y="5310116"/>
            <a:ext cx="744425" cy="31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DVH</a:t>
            </a:r>
          </a:p>
        </p:txBody>
      </p:sp>
      <p:sp>
        <p:nvSpPr>
          <p:cNvPr id="30" name="Rectangle: Rounded Corners 381">
            <a:extLst>
              <a:ext uri="{FF2B5EF4-FFF2-40B4-BE49-F238E27FC236}">
                <a16:creationId xmlns:a16="http://schemas.microsoft.com/office/drawing/2014/main" id="{3C28F1F7-8DD5-0932-37B8-A2E654889E3D}"/>
              </a:ext>
            </a:extLst>
          </p:cNvPr>
          <p:cNvSpPr/>
          <p:nvPr/>
        </p:nvSpPr>
        <p:spPr>
          <a:xfrm>
            <a:off x="4120276" y="5550216"/>
            <a:ext cx="1226799" cy="127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Bevisst</a:t>
            </a:r>
          </a:p>
        </p:txBody>
      </p:sp>
      <p:cxnSp>
        <p:nvCxnSpPr>
          <p:cNvPr id="31" name="Straight Arrow Connector 96">
            <a:extLst>
              <a:ext uri="{FF2B5EF4-FFF2-40B4-BE49-F238E27FC236}">
                <a16:creationId xmlns:a16="http://schemas.microsoft.com/office/drawing/2014/main" id="{C37AAE63-F272-0010-5434-C5A6C7C4800E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3583456" y="5467043"/>
            <a:ext cx="536820" cy="1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96">
            <a:extLst>
              <a:ext uri="{FF2B5EF4-FFF2-40B4-BE49-F238E27FC236}">
                <a16:creationId xmlns:a16="http://schemas.microsoft.com/office/drawing/2014/main" id="{604F4046-C46D-7A26-2824-B4A3725B1EDA}"/>
              </a:ext>
            </a:extLst>
          </p:cNvPr>
          <p:cNvCxnSpPr>
            <a:cxnSpLocks/>
            <a:stCxn id="57" idx="3"/>
            <a:endCxn id="29" idx="1"/>
          </p:cNvCxnSpPr>
          <p:nvPr/>
        </p:nvCxnSpPr>
        <p:spPr>
          <a:xfrm flipV="1">
            <a:off x="2346753" y="5467043"/>
            <a:ext cx="492278" cy="156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2">
            <a:extLst>
              <a:ext uri="{FF2B5EF4-FFF2-40B4-BE49-F238E27FC236}">
                <a16:creationId xmlns:a16="http://schemas.microsoft.com/office/drawing/2014/main" id="{C4F86D97-97F5-7376-7C8E-C067B1EC1C5A}"/>
              </a:ext>
            </a:extLst>
          </p:cNvPr>
          <p:cNvCxnSpPr>
            <a:cxnSpLocks/>
            <a:stCxn id="72" idx="3"/>
            <a:endCxn id="27" idx="1"/>
          </p:cNvCxnSpPr>
          <p:nvPr/>
        </p:nvCxnSpPr>
        <p:spPr>
          <a:xfrm>
            <a:off x="3381689" y="6257825"/>
            <a:ext cx="732806" cy="192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393">
            <a:extLst>
              <a:ext uri="{FF2B5EF4-FFF2-40B4-BE49-F238E27FC236}">
                <a16:creationId xmlns:a16="http://schemas.microsoft.com/office/drawing/2014/main" id="{01BA8EB4-8453-A3EA-C8C1-8F982362327B}"/>
              </a:ext>
            </a:extLst>
          </p:cNvPr>
          <p:cNvSpPr/>
          <p:nvPr/>
        </p:nvSpPr>
        <p:spPr>
          <a:xfrm>
            <a:off x="4121607" y="5982873"/>
            <a:ext cx="1212577" cy="14477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ISY</a:t>
            </a:r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9F1CC261-24BD-D5C1-DE04-9B1A9F552853}"/>
              </a:ext>
            </a:extLst>
          </p:cNvPr>
          <p:cNvSpPr/>
          <p:nvPr/>
        </p:nvSpPr>
        <p:spPr>
          <a:xfrm>
            <a:off x="1205668" y="5354808"/>
            <a:ext cx="1141085" cy="537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b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Maconomy</a:t>
            </a:r>
            <a:b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BasWare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IP/PM</a:t>
            </a:r>
          </a:p>
        </p:txBody>
      </p:sp>
      <p:cxnSp>
        <p:nvCxnSpPr>
          <p:cNvPr id="67" name="Straight Arrow Connector 96">
            <a:extLst>
              <a:ext uri="{FF2B5EF4-FFF2-40B4-BE49-F238E27FC236}">
                <a16:creationId xmlns:a16="http://schemas.microsoft.com/office/drawing/2014/main" id="{6A5326F9-01FB-AE66-0EFF-12ED2FDC548C}"/>
              </a:ext>
            </a:extLst>
          </p:cNvPr>
          <p:cNvCxnSpPr>
            <a:cxnSpLocks/>
            <a:stCxn id="29" idx="3"/>
            <a:endCxn id="382" idx="1"/>
          </p:cNvCxnSpPr>
          <p:nvPr/>
        </p:nvCxnSpPr>
        <p:spPr>
          <a:xfrm flipV="1">
            <a:off x="3583456" y="5304776"/>
            <a:ext cx="531039" cy="162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93">
            <a:extLst>
              <a:ext uri="{FF2B5EF4-FFF2-40B4-BE49-F238E27FC236}">
                <a16:creationId xmlns:a16="http://schemas.microsoft.com/office/drawing/2014/main" id="{BFC340DC-6212-B35D-6BFC-5E5BFCBA548B}"/>
              </a:ext>
            </a:extLst>
          </p:cNvPr>
          <p:cNvSpPr/>
          <p:nvPr/>
        </p:nvSpPr>
        <p:spPr>
          <a:xfrm>
            <a:off x="3040797" y="6100898"/>
            <a:ext cx="340892" cy="31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Straight Connector 22">
            <a:extLst>
              <a:ext uri="{FF2B5EF4-FFF2-40B4-BE49-F238E27FC236}">
                <a16:creationId xmlns:a16="http://schemas.microsoft.com/office/drawing/2014/main" id="{36C65FFD-B665-9E4D-C488-D8217DA1DD0F}"/>
              </a:ext>
            </a:extLst>
          </p:cNvPr>
          <p:cNvCxnSpPr>
            <a:cxnSpLocks/>
            <a:stCxn id="57" idx="3"/>
            <a:endCxn id="72" idx="1"/>
          </p:cNvCxnSpPr>
          <p:nvPr/>
        </p:nvCxnSpPr>
        <p:spPr>
          <a:xfrm>
            <a:off x="2346753" y="5623319"/>
            <a:ext cx="694044" cy="63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112">
            <a:extLst>
              <a:ext uri="{FF2B5EF4-FFF2-40B4-BE49-F238E27FC236}">
                <a16:creationId xmlns:a16="http://schemas.microsoft.com/office/drawing/2014/main" id="{8DA65F8A-A1AE-14F7-E44C-BE91E3C85F28}"/>
              </a:ext>
            </a:extLst>
          </p:cNvPr>
          <p:cNvSpPr/>
          <p:nvPr/>
        </p:nvSpPr>
        <p:spPr>
          <a:xfrm>
            <a:off x="1602327" y="4581922"/>
            <a:ext cx="744425" cy="3474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Unit4</a:t>
            </a:r>
          </a:p>
        </p:txBody>
      </p:sp>
      <p:cxnSp>
        <p:nvCxnSpPr>
          <p:cNvPr id="100" name="Straight Arrow Connector 134">
            <a:extLst>
              <a:ext uri="{FF2B5EF4-FFF2-40B4-BE49-F238E27FC236}">
                <a16:creationId xmlns:a16="http://schemas.microsoft.com/office/drawing/2014/main" id="{E2F7F372-CD7A-C5A6-675D-3FA4B5E738DF}"/>
              </a:ext>
            </a:extLst>
          </p:cNvPr>
          <p:cNvCxnSpPr>
            <a:cxnSpLocks/>
            <a:stCxn id="98" idx="3"/>
            <a:endCxn id="29" idx="1"/>
          </p:cNvCxnSpPr>
          <p:nvPr/>
        </p:nvCxnSpPr>
        <p:spPr>
          <a:xfrm>
            <a:off x="2346752" y="4755666"/>
            <a:ext cx="492279" cy="711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Arrow Connector 134">
            <a:extLst>
              <a:ext uri="{FF2B5EF4-FFF2-40B4-BE49-F238E27FC236}">
                <a16:creationId xmlns:a16="http://schemas.microsoft.com/office/drawing/2014/main" id="{DB762826-8205-1BBF-6112-BC43A6A5938E}"/>
              </a:ext>
            </a:extLst>
          </p:cNvPr>
          <p:cNvCxnSpPr>
            <a:cxnSpLocks/>
            <a:stCxn id="98" idx="3"/>
            <a:endCxn id="29" idx="0"/>
          </p:cNvCxnSpPr>
          <p:nvPr/>
        </p:nvCxnSpPr>
        <p:spPr>
          <a:xfrm>
            <a:off x="2346752" y="4755666"/>
            <a:ext cx="864492" cy="554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4F78EBE-A727-182B-6891-1BC73FFBA3C7}"/>
              </a:ext>
            </a:extLst>
          </p:cNvPr>
          <p:cNvCxnSpPr>
            <a:cxnSpLocks/>
            <a:stCxn id="154" idx="3"/>
            <a:endCxn id="438" idx="1"/>
          </p:cNvCxnSpPr>
          <p:nvPr/>
        </p:nvCxnSpPr>
        <p:spPr>
          <a:xfrm>
            <a:off x="6006829" y="4400204"/>
            <a:ext cx="2863143" cy="222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134">
            <a:extLst>
              <a:ext uri="{FF2B5EF4-FFF2-40B4-BE49-F238E27FC236}">
                <a16:creationId xmlns:a16="http://schemas.microsoft.com/office/drawing/2014/main" id="{C5DB9E87-4422-7A54-F976-8F61C9D4AC7C}"/>
              </a:ext>
            </a:extLst>
          </p:cNvPr>
          <p:cNvCxnSpPr>
            <a:cxnSpLocks/>
            <a:stCxn id="98" idx="3"/>
            <a:endCxn id="382" idx="1"/>
          </p:cNvCxnSpPr>
          <p:nvPr/>
        </p:nvCxnSpPr>
        <p:spPr>
          <a:xfrm>
            <a:off x="2346752" y="4755666"/>
            <a:ext cx="1767743" cy="549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32684A8C-5B54-D192-51B1-89FFF8130922}"/>
              </a:ext>
            </a:extLst>
          </p:cNvPr>
          <p:cNvSpPr/>
          <p:nvPr/>
        </p:nvSpPr>
        <p:spPr>
          <a:xfrm>
            <a:off x="11248003" y="3110842"/>
            <a:ext cx="857065" cy="251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MachForm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(formfiller)</a:t>
            </a:r>
          </a:p>
        </p:txBody>
      </p:sp>
      <p:cxnSp>
        <p:nvCxnSpPr>
          <p:cNvPr id="486" name="Straight Arrow Connector 485">
            <a:extLst>
              <a:ext uri="{FF2B5EF4-FFF2-40B4-BE49-F238E27FC236}">
                <a16:creationId xmlns:a16="http://schemas.microsoft.com/office/drawing/2014/main" id="{57563F48-3474-E45F-9D13-1B78E252F66A}"/>
              </a:ext>
            </a:extLst>
          </p:cNvPr>
          <p:cNvCxnSpPr>
            <a:cxnSpLocks/>
            <a:stCxn id="8" idx="3"/>
            <a:endCxn id="485" idx="1"/>
          </p:cNvCxnSpPr>
          <p:nvPr/>
        </p:nvCxnSpPr>
        <p:spPr>
          <a:xfrm flipV="1">
            <a:off x="11102437" y="3236401"/>
            <a:ext cx="145566" cy="7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76981E5B-28BF-93AB-FEF0-9CFF7862D40F}"/>
              </a:ext>
            </a:extLst>
          </p:cNvPr>
          <p:cNvSpPr/>
          <p:nvPr/>
        </p:nvSpPr>
        <p:spPr>
          <a:xfrm>
            <a:off x="10228375" y="1600887"/>
            <a:ext cx="859870" cy="188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Blackboard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E901BF96-0BF6-8EC0-C2EC-E14956B9BF8C}"/>
              </a:ext>
            </a:extLst>
          </p:cNvPr>
          <p:cNvSpPr/>
          <p:nvPr/>
        </p:nvSpPr>
        <p:spPr>
          <a:xfrm>
            <a:off x="10447286" y="6052421"/>
            <a:ext cx="683117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Inspera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94D5B753-5D06-BC05-3587-5B64C28FCA4F}"/>
              </a:ext>
            </a:extLst>
          </p:cNvPr>
          <p:cNvSpPr/>
          <p:nvPr/>
        </p:nvSpPr>
        <p:spPr>
          <a:xfrm>
            <a:off x="10405128" y="5760100"/>
            <a:ext cx="683117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Fotoboks</a:t>
            </a:r>
          </a:p>
        </p:txBody>
      </p:sp>
      <p:cxnSp>
        <p:nvCxnSpPr>
          <p:cNvPr id="494" name="Straight Arrow Connector 493">
            <a:extLst>
              <a:ext uri="{FF2B5EF4-FFF2-40B4-BE49-F238E27FC236}">
                <a16:creationId xmlns:a16="http://schemas.microsoft.com/office/drawing/2014/main" id="{4C8699A8-6810-F145-EF1E-54EA9C99F3E0}"/>
              </a:ext>
            </a:extLst>
          </p:cNvPr>
          <p:cNvCxnSpPr>
            <a:cxnSpLocks/>
            <a:stCxn id="155" idx="3"/>
            <a:endCxn id="493" idx="1"/>
          </p:cNvCxnSpPr>
          <p:nvPr/>
        </p:nvCxnSpPr>
        <p:spPr>
          <a:xfrm>
            <a:off x="9636725" y="5488430"/>
            <a:ext cx="768403" cy="34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B25BADA-A1CB-568D-CA17-3213E5F8765D}"/>
              </a:ext>
            </a:extLst>
          </p:cNvPr>
          <p:cNvCxnSpPr>
            <a:cxnSpLocks/>
            <a:stCxn id="2" idx="3"/>
            <a:endCxn id="491" idx="1"/>
          </p:cNvCxnSpPr>
          <p:nvPr/>
        </p:nvCxnSpPr>
        <p:spPr>
          <a:xfrm flipV="1">
            <a:off x="6401179" y="1695290"/>
            <a:ext cx="3827196" cy="876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3A34809A-E955-A112-03BD-B83895773795}"/>
              </a:ext>
            </a:extLst>
          </p:cNvPr>
          <p:cNvCxnSpPr>
            <a:cxnSpLocks/>
            <a:stCxn id="155" idx="3"/>
            <a:endCxn id="492" idx="1"/>
          </p:cNvCxnSpPr>
          <p:nvPr/>
        </p:nvCxnSpPr>
        <p:spPr>
          <a:xfrm>
            <a:off x="9636725" y="5488430"/>
            <a:ext cx="810561" cy="639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59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F741EC-3C6F-60ED-7CF9-E5D140E21378}"/>
              </a:ext>
            </a:extLst>
          </p:cNvPr>
          <p:cNvSpPr/>
          <p:nvPr/>
        </p:nvSpPr>
        <p:spPr>
          <a:xfrm>
            <a:off x="5716834" y="2326508"/>
            <a:ext cx="684345" cy="4909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5232E7-14DA-62B9-1196-AF306D6DBFA4}"/>
              </a:ext>
            </a:extLst>
          </p:cNvPr>
          <p:cNvSpPr/>
          <p:nvPr/>
        </p:nvSpPr>
        <p:spPr>
          <a:xfrm>
            <a:off x="10245372" y="2726767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Citera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7D7EF7-4242-0E0B-F153-066AAA266772}"/>
              </a:ext>
            </a:extLst>
          </p:cNvPr>
          <p:cNvSpPr/>
          <p:nvPr/>
        </p:nvSpPr>
        <p:spPr>
          <a:xfrm>
            <a:off x="10231838" y="4298781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NTNU Hjelp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01522A-A77F-F522-F9F6-48856D7F56D3}"/>
              </a:ext>
            </a:extLst>
          </p:cNvPr>
          <p:cNvSpPr/>
          <p:nvPr/>
        </p:nvSpPr>
        <p:spPr>
          <a:xfrm>
            <a:off x="10245372" y="2505738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12E939-1341-A2EE-D32A-44DDDD43901E}"/>
              </a:ext>
            </a:extLst>
          </p:cNvPr>
          <p:cNvSpPr/>
          <p:nvPr/>
        </p:nvSpPr>
        <p:spPr>
          <a:xfrm>
            <a:off x="10245372" y="1839871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2B917E-9B50-FC7B-A86B-35634E88FBEB}"/>
              </a:ext>
            </a:extLst>
          </p:cNvPr>
          <p:cNvSpPr/>
          <p:nvPr/>
        </p:nvSpPr>
        <p:spPr>
          <a:xfrm>
            <a:off x="10245372" y="2947796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Cristin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2229E3-2D44-BB9A-427D-3208372F2804}"/>
              </a:ext>
            </a:extLst>
          </p:cNvPr>
          <p:cNvSpPr/>
          <p:nvPr/>
        </p:nvSpPr>
        <p:spPr>
          <a:xfrm>
            <a:off x="10245372" y="3168824"/>
            <a:ext cx="857065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Dataporten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4613DC-3ECF-D33B-0C26-6C307208718C}"/>
              </a:ext>
            </a:extLst>
          </p:cNvPr>
          <p:cNvSpPr/>
          <p:nvPr/>
        </p:nvSpPr>
        <p:spPr>
          <a:xfrm>
            <a:off x="10245372" y="2060900"/>
            <a:ext cx="962621" cy="1662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Berg Hansen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C8471C-B9CE-3BA1-D925-7A07B4EF7524}"/>
              </a:ext>
            </a:extLst>
          </p:cNvPr>
          <p:cNvSpPr/>
          <p:nvPr/>
        </p:nvSpPr>
        <p:spPr>
          <a:xfrm>
            <a:off x="8869916" y="5002615"/>
            <a:ext cx="766753" cy="181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EBC7AB-18A0-DF29-0EA3-4C0DD7097CDC}"/>
              </a:ext>
            </a:extLst>
          </p:cNvPr>
          <p:cNvSpPr/>
          <p:nvPr/>
        </p:nvSpPr>
        <p:spPr>
          <a:xfrm>
            <a:off x="10233272" y="160613"/>
            <a:ext cx="1353464" cy="14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Ntnu.no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enhetsURL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2DDC46-80DA-2F2C-661C-C379432A4285}"/>
              </a:ext>
            </a:extLst>
          </p:cNvPr>
          <p:cNvSpPr/>
          <p:nvPr/>
        </p:nvSpPr>
        <p:spPr>
          <a:xfrm>
            <a:off x="10231838" y="3853808"/>
            <a:ext cx="127374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Kasper fagperson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541DB4-5EF6-C160-84EB-75FD72C13743}"/>
              </a:ext>
            </a:extLst>
          </p:cNvPr>
          <p:cNvSpPr/>
          <p:nvPr/>
        </p:nvSpPr>
        <p:spPr>
          <a:xfrm>
            <a:off x="10231838" y="4519810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Sensoroversikt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E4E7A2-763E-ED15-06C3-62109B859202}"/>
              </a:ext>
            </a:extLst>
          </p:cNvPr>
          <p:cNvSpPr/>
          <p:nvPr/>
        </p:nvSpPr>
        <p:spPr>
          <a:xfrm>
            <a:off x="10245372" y="3391424"/>
            <a:ext cx="1770062" cy="191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 (fagpersoner fra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paga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834E8E-F56B-7642-DACF-C024CF501C88}"/>
              </a:ext>
            </a:extLst>
          </p:cNvPr>
          <p:cNvSpPr/>
          <p:nvPr/>
        </p:nvSpPr>
        <p:spPr>
          <a:xfrm>
            <a:off x="10233272" y="399711"/>
            <a:ext cx="1318231" cy="14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Liferay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DB redigering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233E9A-041A-2B72-37EB-46216C2C00D8}"/>
              </a:ext>
            </a:extLst>
          </p:cNvPr>
          <p:cNvSpPr/>
          <p:nvPr/>
        </p:nvSpPr>
        <p:spPr>
          <a:xfrm>
            <a:off x="10233272" y="850306"/>
            <a:ext cx="816008" cy="14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ansattlister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CA5E9A-A758-5CF4-0F67-6C0719F8F624}"/>
              </a:ext>
            </a:extLst>
          </p:cNvPr>
          <p:cNvSpPr/>
          <p:nvPr/>
        </p:nvSpPr>
        <p:spPr>
          <a:xfrm>
            <a:off x="10233272" y="1083040"/>
            <a:ext cx="766753" cy="14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CC87A0-77CC-EAB4-3978-645F80952506}"/>
              </a:ext>
            </a:extLst>
          </p:cNvPr>
          <p:cNvSpPr/>
          <p:nvPr/>
        </p:nvSpPr>
        <p:spPr>
          <a:xfrm>
            <a:off x="5292253" y="1586582"/>
            <a:ext cx="684345" cy="3833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BLOB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31F7BC8-7D6B-9F59-8B10-3A7FA0805178}"/>
              </a:ext>
            </a:extLst>
          </p:cNvPr>
          <p:cNvSpPr/>
          <p:nvPr/>
        </p:nvSpPr>
        <p:spPr>
          <a:xfrm>
            <a:off x="10233272" y="638753"/>
            <a:ext cx="1500065" cy="14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Innsida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meldinggrupper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D6B825-B539-A32F-3DEA-6C426F90CA52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 flipV="1">
            <a:off x="5976598" y="232741"/>
            <a:ext cx="4256674" cy="1545538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F4DD0B-A530-EB87-3C1E-292C7B53F5AE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 flipV="1">
            <a:off x="5976598" y="471839"/>
            <a:ext cx="4256674" cy="1306440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DB3E-B090-A4DB-6DBD-A985285A0D5F}"/>
              </a:ext>
            </a:extLst>
          </p:cNvPr>
          <p:cNvCxnSpPr>
            <a:cxnSpLocks/>
            <a:stCxn id="19" idx="3"/>
            <a:endCxn id="16" idx="1"/>
          </p:cNvCxnSpPr>
          <p:nvPr/>
        </p:nvCxnSpPr>
        <p:spPr>
          <a:xfrm flipV="1">
            <a:off x="5976598" y="922434"/>
            <a:ext cx="4256674" cy="855845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62A8BA-F831-2602-38E2-F2B7D313864D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5976598" y="1155168"/>
            <a:ext cx="4256674" cy="623111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27ED2E-5219-383B-AD58-DFCEDAB100B4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5976598" y="710881"/>
            <a:ext cx="4256674" cy="1067398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864441-0CF7-3EA9-6F61-B816D92132FB}"/>
              </a:ext>
            </a:extLst>
          </p:cNvPr>
          <p:cNvSpPr/>
          <p:nvPr/>
        </p:nvSpPr>
        <p:spPr>
          <a:xfrm>
            <a:off x="10231838" y="4077752"/>
            <a:ext cx="1191930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Manntall og e-valg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9905836-3FDA-A93C-428A-87F7577B690A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6401179" y="2571986"/>
            <a:ext cx="3830659" cy="1802025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42EDB6-8D67-F6F9-03C5-6A9C8ED00730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6401179" y="2571986"/>
            <a:ext cx="3844193" cy="230011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5F2EBE-52B2-47DD-CAE3-AF89BBA72C97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6401179" y="2144046"/>
            <a:ext cx="3844193" cy="427940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7E8354-5507-9E50-C20A-6F81A8137EAE}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 flipV="1">
            <a:off x="6401179" y="1915101"/>
            <a:ext cx="3844193" cy="656885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0179C4-63C9-37F5-5307-4F725CD9EE30}"/>
              </a:ext>
            </a:extLst>
          </p:cNvPr>
          <p:cNvCxnSpPr>
            <a:cxnSpLocks/>
            <a:stCxn id="2" idx="3"/>
            <a:endCxn id="38" idx="1"/>
          </p:cNvCxnSpPr>
          <p:nvPr/>
        </p:nvCxnSpPr>
        <p:spPr>
          <a:xfrm>
            <a:off x="6401179" y="2571986"/>
            <a:ext cx="3830659" cy="1580996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1CAB2C-CC0C-4629-1729-182598B361B4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6401179" y="2571986"/>
            <a:ext cx="3844193" cy="451040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C260452-D3E4-D03C-1E54-5CBA307429B7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>
            <a:off x="6401179" y="2571986"/>
            <a:ext cx="3844193" cy="672068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54C8B7-32E9-EF30-7A58-BF2630CBD5AD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6401179" y="2571986"/>
            <a:ext cx="3844193" cy="8982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05EA25-134B-7986-53E8-0ED906273702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>
            <a:off x="6401179" y="2571986"/>
            <a:ext cx="2468737" cy="2521592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643A44-F894-0C6C-DF69-60AEE943712D}"/>
              </a:ext>
            </a:extLst>
          </p:cNvPr>
          <p:cNvCxnSpPr>
            <a:cxnSpLocks/>
            <a:stCxn id="2" idx="3"/>
            <a:endCxn id="12" idx="1"/>
          </p:cNvCxnSpPr>
          <p:nvPr/>
        </p:nvCxnSpPr>
        <p:spPr>
          <a:xfrm>
            <a:off x="6401179" y="2571986"/>
            <a:ext cx="3830659" cy="1357052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BE92926-94EE-3FEA-49A1-F2860277E1A4}"/>
              </a:ext>
            </a:extLst>
          </p:cNvPr>
          <p:cNvCxnSpPr>
            <a:cxnSpLocks/>
            <a:stCxn id="2" idx="3"/>
            <a:endCxn id="13" idx="1"/>
          </p:cNvCxnSpPr>
          <p:nvPr/>
        </p:nvCxnSpPr>
        <p:spPr>
          <a:xfrm>
            <a:off x="6401179" y="2571986"/>
            <a:ext cx="3830659" cy="2023054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BEBC4D-C696-B8CF-FBDF-710E5C48B536}"/>
              </a:ext>
            </a:extLst>
          </p:cNvPr>
          <p:cNvCxnSpPr>
            <a:cxnSpLocks/>
            <a:stCxn id="2" idx="3"/>
            <a:endCxn id="14" idx="1"/>
          </p:cNvCxnSpPr>
          <p:nvPr/>
        </p:nvCxnSpPr>
        <p:spPr>
          <a:xfrm>
            <a:off x="6401179" y="2571986"/>
            <a:ext cx="3844193" cy="915059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D6A096B-9853-1A2E-2D9F-1AFCEB1D6300}"/>
              </a:ext>
            </a:extLst>
          </p:cNvPr>
          <p:cNvSpPr/>
          <p:nvPr/>
        </p:nvSpPr>
        <p:spPr>
          <a:xfrm>
            <a:off x="1581682" y="836474"/>
            <a:ext cx="744425" cy="5370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Paga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68D56FA-95B7-7A7F-4981-DC7C8B0B6ECA}"/>
              </a:ext>
            </a:extLst>
          </p:cNvPr>
          <p:cNvSpPr/>
          <p:nvPr/>
        </p:nvSpPr>
        <p:spPr>
          <a:xfrm>
            <a:off x="5078141" y="2942279"/>
            <a:ext cx="684345" cy="471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C754103-27B5-8188-4647-3C6DC74FDF2A}"/>
              </a:ext>
            </a:extLst>
          </p:cNvPr>
          <p:cNvSpPr/>
          <p:nvPr/>
        </p:nvSpPr>
        <p:spPr>
          <a:xfrm>
            <a:off x="2839030" y="942718"/>
            <a:ext cx="744425" cy="3138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CCC52BF-5C12-C176-5733-99607B62E28B}"/>
              </a:ext>
            </a:extLst>
          </p:cNvPr>
          <p:cNvCxnSpPr>
            <a:cxnSpLocks/>
            <a:stCxn id="92" idx="3"/>
            <a:endCxn id="94" idx="1"/>
          </p:cNvCxnSpPr>
          <p:nvPr/>
        </p:nvCxnSpPr>
        <p:spPr>
          <a:xfrm flipV="1">
            <a:off x="2326107" y="1099645"/>
            <a:ext cx="512923" cy="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5FCE4CF-4584-71CC-2A8F-B0323F2423D2}"/>
              </a:ext>
            </a:extLst>
          </p:cNvPr>
          <p:cNvCxnSpPr>
            <a:cxnSpLocks/>
            <a:stCxn id="94" idx="3"/>
            <a:endCxn id="2" idx="1"/>
          </p:cNvCxnSpPr>
          <p:nvPr/>
        </p:nvCxnSpPr>
        <p:spPr>
          <a:xfrm>
            <a:off x="3583455" y="1099645"/>
            <a:ext cx="2133379" cy="147234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ADE05B3-54BA-E5F1-EDDA-3DC466AFF470}"/>
              </a:ext>
            </a:extLst>
          </p:cNvPr>
          <p:cNvCxnSpPr>
            <a:cxnSpLocks/>
            <a:stCxn id="2" idx="1"/>
            <a:endCxn id="93" idx="0"/>
          </p:cNvCxnSpPr>
          <p:nvPr/>
        </p:nvCxnSpPr>
        <p:spPr>
          <a:xfrm flipH="1">
            <a:off x="5420314" y="2571986"/>
            <a:ext cx="296520" cy="3702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E2BEAF56-2E08-10E5-EB91-6E77B4A1F42A}"/>
              </a:ext>
            </a:extLst>
          </p:cNvPr>
          <p:cNvSpPr/>
          <p:nvPr/>
        </p:nvSpPr>
        <p:spPr>
          <a:xfrm>
            <a:off x="10245372" y="3612454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HEMIT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B74874C-A388-59BE-7299-29B45F5AA588}"/>
              </a:ext>
            </a:extLst>
          </p:cNvPr>
          <p:cNvCxnSpPr>
            <a:cxnSpLocks/>
            <a:stCxn id="2" idx="3"/>
            <a:endCxn id="136" idx="1"/>
          </p:cNvCxnSpPr>
          <p:nvPr/>
        </p:nvCxnSpPr>
        <p:spPr>
          <a:xfrm>
            <a:off x="6401179" y="2571986"/>
            <a:ext cx="3844193" cy="1115698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D8BF33-D5EE-8947-43DF-6893BFE7955A}"/>
              </a:ext>
            </a:extLst>
          </p:cNvPr>
          <p:cNvSpPr/>
          <p:nvPr/>
        </p:nvSpPr>
        <p:spPr>
          <a:xfrm>
            <a:off x="10231838" y="4740839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99BD70-555F-4220-3C40-D8A6195C885C}"/>
              </a:ext>
            </a:extLst>
          </p:cNvPr>
          <p:cNvCxnSpPr>
            <a:cxnSpLocks/>
            <a:stCxn id="2" idx="3"/>
            <a:endCxn id="20" idx="1"/>
          </p:cNvCxnSpPr>
          <p:nvPr/>
        </p:nvCxnSpPr>
        <p:spPr>
          <a:xfrm>
            <a:off x="6401179" y="2571986"/>
            <a:ext cx="3830659" cy="2244083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17D4C8B-8FAD-A035-B9EF-55B5ABAF44B3}"/>
              </a:ext>
            </a:extLst>
          </p:cNvPr>
          <p:cNvSpPr/>
          <p:nvPr/>
        </p:nvSpPr>
        <p:spPr>
          <a:xfrm>
            <a:off x="1584538" y="3682482"/>
            <a:ext cx="762215" cy="3474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7EB7A1AC-D06A-CE32-0904-807C12D7A50B}"/>
              </a:ext>
            </a:extLst>
          </p:cNvPr>
          <p:cNvSpPr/>
          <p:nvPr/>
        </p:nvSpPr>
        <p:spPr>
          <a:xfrm>
            <a:off x="1602328" y="3196783"/>
            <a:ext cx="744425" cy="2869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TOA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F79C0AF6-C329-C699-FA20-4E47642A5341}"/>
              </a:ext>
            </a:extLst>
          </p:cNvPr>
          <p:cNvSpPr/>
          <p:nvPr/>
        </p:nvSpPr>
        <p:spPr>
          <a:xfrm>
            <a:off x="1602329" y="4124736"/>
            <a:ext cx="744424" cy="347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GREG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53C371A-4522-015B-D183-3452FA3C28F5}"/>
              </a:ext>
            </a:extLst>
          </p:cNvPr>
          <p:cNvCxnSpPr>
            <a:cxnSpLocks/>
            <a:stCxn id="114" idx="2"/>
            <a:endCxn id="113" idx="0"/>
          </p:cNvCxnSpPr>
          <p:nvPr/>
        </p:nvCxnSpPr>
        <p:spPr>
          <a:xfrm flipH="1">
            <a:off x="1965646" y="3483711"/>
            <a:ext cx="8895" cy="198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FEAAFAC-67CB-35CF-AE54-8EB1936C349A}"/>
              </a:ext>
            </a:extLst>
          </p:cNvPr>
          <p:cNvCxnSpPr>
            <a:cxnSpLocks/>
            <a:stCxn id="350" idx="3"/>
            <a:endCxn id="2" idx="1"/>
          </p:cNvCxnSpPr>
          <p:nvPr/>
        </p:nvCxnSpPr>
        <p:spPr>
          <a:xfrm flipV="1">
            <a:off x="2330939" y="2571986"/>
            <a:ext cx="3385895" cy="50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8799A0F-1494-23EA-11B2-643C1FB13279}"/>
              </a:ext>
            </a:extLst>
          </p:cNvPr>
          <p:cNvCxnSpPr>
            <a:cxnSpLocks/>
            <a:stCxn id="113" idx="3"/>
            <a:endCxn id="2" idx="1"/>
          </p:cNvCxnSpPr>
          <p:nvPr/>
        </p:nvCxnSpPr>
        <p:spPr>
          <a:xfrm flipV="1">
            <a:off x="2346753" y="2571986"/>
            <a:ext cx="3370081" cy="128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63254C5-9CF9-5B00-0E6C-2953FC10C545}"/>
              </a:ext>
            </a:extLst>
          </p:cNvPr>
          <p:cNvCxnSpPr>
            <a:cxnSpLocks/>
            <a:stCxn id="115" idx="3"/>
            <a:endCxn id="93" idx="1"/>
          </p:cNvCxnSpPr>
          <p:nvPr/>
        </p:nvCxnSpPr>
        <p:spPr>
          <a:xfrm flipV="1">
            <a:off x="2346753" y="3177882"/>
            <a:ext cx="2731388" cy="1120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F98B8A7-277F-9675-09FA-1493F05CD1E3}"/>
              </a:ext>
            </a:extLst>
          </p:cNvPr>
          <p:cNvSpPr/>
          <p:nvPr/>
        </p:nvSpPr>
        <p:spPr>
          <a:xfrm>
            <a:off x="6249687" y="3938930"/>
            <a:ext cx="501614" cy="37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LDAP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71CD0BF-96BD-91BF-04C8-61ABE266AB12}"/>
              </a:ext>
            </a:extLst>
          </p:cNvPr>
          <p:cNvSpPr/>
          <p:nvPr/>
        </p:nvSpPr>
        <p:spPr>
          <a:xfrm>
            <a:off x="7187593" y="4921053"/>
            <a:ext cx="501614" cy="37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AzureAD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736B36C-FB7D-A1E0-CDA6-8BDDDA45541C}"/>
              </a:ext>
            </a:extLst>
          </p:cNvPr>
          <p:cNvSpPr/>
          <p:nvPr/>
        </p:nvSpPr>
        <p:spPr>
          <a:xfrm>
            <a:off x="5505215" y="4213110"/>
            <a:ext cx="501614" cy="37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5B51058-21A4-BBF0-1DD9-D78A5A390F3E}"/>
              </a:ext>
            </a:extLst>
          </p:cNvPr>
          <p:cNvSpPr/>
          <p:nvPr/>
        </p:nvSpPr>
        <p:spPr>
          <a:xfrm>
            <a:off x="8869972" y="5382897"/>
            <a:ext cx="766753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FEIDE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FA01BFDE-38BC-8406-9991-D736081A6E11}"/>
              </a:ext>
            </a:extLst>
          </p:cNvPr>
          <p:cNvCxnSpPr>
            <a:cxnSpLocks/>
            <a:stCxn id="93" idx="1"/>
            <a:endCxn id="113" idx="3"/>
          </p:cNvCxnSpPr>
          <p:nvPr/>
        </p:nvCxnSpPr>
        <p:spPr>
          <a:xfrm flipH="1">
            <a:off x="2346753" y="3177882"/>
            <a:ext cx="2731388" cy="6783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9522445-FD18-DF83-46E1-659170D7A852}"/>
              </a:ext>
            </a:extLst>
          </p:cNvPr>
          <p:cNvCxnSpPr>
            <a:cxnSpLocks/>
            <a:stCxn id="93" idx="2"/>
            <a:endCxn id="154" idx="0"/>
          </p:cNvCxnSpPr>
          <p:nvPr/>
        </p:nvCxnSpPr>
        <p:spPr>
          <a:xfrm>
            <a:off x="5420314" y="3413485"/>
            <a:ext cx="335708" cy="79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4B81C3F-5E10-9664-0E90-25D0A7547DF5}"/>
              </a:ext>
            </a:extLst>
          </p:cNvPr>
          <p:cNvCxnSpPr>
            <a:cxnSpLocks/>
            <a:stCxn id="154" idx="3"/>
            <a:endCxn id="153" idx="1"/>
          </p:cNvCxnSpPr>
          <p:nvPr/>
        </p:nvCxnSpPr>
        <p:spPr>
          <a:xfrm>
            <a:off x="6006829" y="4400204"/>
            <a:ext cx="1180764" cy="70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DB173253-9864-77AB-2D59-C8A013C0AA64}"/>
              </a:ext>
            </a:extLst>
          </p:cNvPr>
          <p:cNvCxnSpPr>
            <a:cxnSpLocks/>
            <a:stCxn id="93" idx="2"/>
            <a:endCxn id="152" idx="0"/>
          </p:cNvCxnSpPr>
          <p:nvPr/>
        </p:nvCxnSpPr>
        <p:spPr>
          <a:xfrm>
            <a:off x="5420314" y="3413485"/>
            <a:ext cx="1080180" cy="525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4CFA52E-7685-7D36-7901-0EE5A87533F1}"/>
              </a:ext>
            </a:extLst>
          </p:cNvPr>
          <p:cNvCxnSpPr>
            <a:cxnSpLocks/>
            <a:stCxn id="152" idx="3"/>
            <a:endCxn id="155" idx="1"/>
          </p:cNvCxnSpPr>
          <p:nvPr/>
        </p:nvCxnSpPr>
        <p:spPr>
          <a:xfrm>
            <a:off x="6751301" y="4126024"/>
            <a:ext cx="2118671" cy="1362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5BC91673-6B07-2068-A978-1BB2C446D90E}"/>
              </a:ext>
            </a:extLst>
          </p:cNvPr>
          <p:cNvSpPr/>
          <p:nvPr/>
        </p:nvSpPr>
        <p:spPr>
          <a:xfrm>
            <a:off x="8869972" y="5699494"/>
            <a:ext cx="766753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O365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D8C98637-C4D0-C6D9-3CB7-B14C349DD663}"/>
              </a:ext>
            </a:extLst>
          </p:cNvPr>
          <p:cNvSpPr/>
          <p:nvPr/>
        </p:nvSpPr>
        <p:spPr>
          <a:xfrm>
            <a:off x="8869973" y="5939368"/>
            <a:ext cx="1241288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E-post og kalender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823F240-C969-EE43-F1A6-7A13EC03ABF0}"/>
              </a:ext>
            </a:extLst>
          </p:cNvPr>
          <p:cNvCxnSpPr>
            <a:stCxn id="153" idx="3"/>
            <a:endCxn id="172" idx="1"/>
          </p:cNvCxnSpPr>
          <p:nvPr/>
        </p:nvCxnSpPr>
        <p:spPr>
          <a:xfrm>
            <a:off x="7689207" y="5108147"/>
            <a:ext cx="1180765" cy="69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56EA331-7A1C-4FAA-B702-8F3C1A9140CF}"/>
              </a:ext>
            </a:extLst>
          </p:cNvPr>
          <p:cNvCxnSpPr>
            <a:cxnSpLocks/>
            <a:stCxn id="153" idx="3"/>
            <a:endCxn id="173" idx="1"/>
          </p:cNvCxnSpPr>
          <p:nvPr/>
        </p:nvCxnSpPr>
        <p:spPr>
          <a:xfrm>
            <a:off x="7689207" y="5108147"/>
            <a:ext cx="1180766" cy="93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319ACDDD-7FE8-00C8-862C-DFDE995D2B3B}"/>
              </a:ext>
            </a:extLst>
          </p:cNvPr>
          <p:cNvSpPr/>
          <p:nvPr/>
        </p:nvSpPr>
        <p:spPr>
          <a:xfrm>
            <a:off x="8870085" y="6175096"/>
            <a:ext cx="1241288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3AB0024-951E-7C57-748B-598D04919B9D}"/>
              </a:ext>
            </a:extLst>
          </p:cNvPr>
          <p:cNvCxnSpPr>
            <a:cxnSpLocks/>
            <a:stCxn id="153" idx="3"/>
            <a:endCxn id="183" idx="1"/>
          </p:cNvCxnSpPr>
          <p:nvPr/>
        </p:nvCxnSpPr>
        <p:spPr>
          <a:xfrm>
            <a:off x="7689207" y="5108147"/>
            <a:ext cx="1180878" cy="117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ectangle 349">
            <a:extLst>
              <a:ext uri="{FF2B5EF4-FFF2-40B4-BE49-F238E27FC236}">
                <a16:creationId xmlns:a16="http://schemas.microsoft.com/office/drawing/2014/main" id="{7CDFF0AC-E3D6-1CB7-9C9A-208B475353CC}"/>
              </a:ext>
            </a:extLst>
          </p:cNvPr>
          <p:cNvSpPr/>
          <p:nvPr/>
        </p:nvSpPr>
        <p:spPr>
          <a:xfrm>
            <a:off x="1586514" y="2354003"/>
            <a:ext cx="744425" cy="537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</a:t>
            </a:r>
          </a:p>
        </p:txBody>
      </p:sp>
      <p:sp>
        <p:nvSpPr>
          <p:cNvPr id="364" name="Rectangle: Rounded Corners 363">
            <a:extLst>
              <a:ext uri="{FF2B5EF4-FFF2-40B4-BE49-F238E27FC236}">
                <a16:creationId xmlns:a16="http://schemas.microsoft.com/office/drawing/2014/main" id="{48651564-21A8-F52B-DE4F-7FCF5E9E6901}"/>
              </a:ext>
            </a:extLst>
          </p:cNvPr>
          <p:cNvSpPr/>
          <p:nvPr/>
        </p:nvSpPr>
        <p:spPr>
          <a:xfrm>
            <a:off x="4658099" y="1449990"/>
            <a:ext cx="1993888" cy="2132676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6A2A16D4-774B-9DD1-5A2A-9CB0C44DCD35}"/>
              </a:ext>
            </a:extLst>
          </p:cNvPr>
          <p:cNvSpPr/>
          <p:nvPr/>
        </p:nvSpPr>
        <p:spPr>
          <a:xfrm>
            <a:off x="1586513" y="1636016"/>
            <a:ext cx="744425" cy="537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OrgReg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FF1A4524-8603-4CBE-4767-6117D5E587AD}"/>
              </a:ext>
            </a:extLst>
          </p:cNvPr>
          <p:cNvCxnSpPr>
            <a:cxnSpLocks/>
            <a:stCxn id="375" idx="3"/>
            <a:endCxn id="2" idx="1"/>
          </p:cNvCxnSpPr>
          <p:nvPr/>
        </p:nvCxnSpPr>
        <p:spPr>
          <a:xfrm>
            <a:off x="2330938" y="1904527"/>
            <a:ext cx="3385896" cy="667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F6D7A79-0AA4-888D-EC30-1C615EB063BC}"/>
              </a:ext>
            </a:extLst>
          </p:cNvPr>
          <p:cNvCxnSpPr>
            <a:cxnSpLocks/>
            <a:stCxn id="375" idx="3"/>
            <a:endCxn id="93" idx="1"/>
          </p:cNvCxnSpPr>
          <p:nvPr/>
        </p:nvCxnSpPr>
        <p:spPr>
          <a:xfrm>
            <a:off x="2330938" y="1904527"/>
            <a:ext cx="2747203" cy="1273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Rectangle: Rounded Corners 381">
            <a:extLst>
              <a:ext uri="{FF2B5EF4-FFF2-40B4-BE49-F238E27FC236}">
                <a16:creationId xmlns:a16="http://schemas.microsoft.com/office/drawing/2014/main" id="{D45A4C1D-55CD-73C0-1339-320BEB7E390A}"/>
              </a:ext>
            </a:extLst>
          </p:cNvPr>
          <p:cNvSpPr/>
          <p:nvPr/>
        </p:nvSpPr>
        <p:spPr>
          <a:xfrm>
            <a:off x="4114495" y="5229546"/>
            <a:ext cx="1226799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BookitLab</a:t>
            </a:r>
          </a:p>
        </p:txBody>
      </p:sp>
      <p:sp>
        <p:nvSpPr>
          <p:cNvPr id="383" name="Rectangle: Rounded Corners 382">
            <a:extLst>
              <a:ext uri="{FF2B5EF4-FFF2-40B4-BE49-F238E27FC236}">
                <a16:creationId xmlns:a16="http://schemas.microsoft.com/office/drawing/2014/main" id="{3D68AA22-C5CC-7672-F4B0-9844856E266C}"/>
              </a:ext>
            </a:extLst>
          </p:cNvPr>
          <p:cNvSpPr/>
          <p:nvPr/>
        </p:nvSpPr>
        <p:spPr>
          <a:xfrm>
            <a:off x="10245372" y="2297761"/>
            <a:ext cx="100263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Bevisst</a:t>
            </a:r>
          </a:p>
        </p:txBody>
      </p:sp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id="{C3C5FEB8-389E-587B-A566-19C5DED11B05}"/>
              </a:ext>
            </a:extLst>
          </p:cNvPr>
          <p:cNvCxnSpPr>
            <a:cxnSpLocks/>
            <a:stCxn id="93" idx="1"/>
            <a:endCxn id="92" idx="3"/>
          </p:cNvCxnSpPr>
          <p:nvPr/>
        </p:nvCxnSpPr>
        <p:spPr>
          <a:xfrm flipH="1" flipV="1">
            <a:off x="2326107" y="1104985"/>
            <a:ext cx="2752034" cy="2072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Rectangle: Rounded Corners 394">
            <a:extLst>
              <a:ext uri="{FF2B5EF4-FFF2-40B4-BE49-F238E27FC236}">
                <a16:creationId xmlns:a16="http://schemas.microsoft.com/office/drawing/2014/main" id="{72353AF2-02EA-EAD1-D664-5A43570F9CF5}"/>
              </a:ext>
            </a:extLst>
          </p:cNvPr>
          <p:cNvSpPr/>
          <p:nvPr/>
        </p:nvSpPr>
        <p:spPr>
          <a:xfrm>
            <a:off x="176566" y="3554600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Folkeregister</a:t>
            </a:r>
          </a:p>
        </p:txBody>
      </p:sp>
      <p:sp>
        <p:nvSpPr>
          <p:cNvPr id="396" name="Rectangle: Rounded Corners 395">
            <a:extLst>
              <a:ext uri="{FF2B5EF4-FFF2-40B4-BE49-F238E27FC236}">
                <a16:creationId xmlns:a16="http://schemas.microsoft.com/office/drawing/2014/main" id="{C7FA7386-AAB7-8579-289A-45429C0E466E}"/>
              </a:ext>
            </a:extLst>
          </p:cNvPr>
          <p:cNvSpPr/>
          <p:nvPr/>
        </p:nvSpPr>
        <p:spPr>
          <a:xfrm>
            <a:off x="176566" y="3728516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Altinn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Rectangle: Rounded Corners 396">
            <a:extLst>
              <a:ext uri="{FF2B5EF4-FFF2-40B4-BE49-F238E27FC236}">
                <a16:creationId xmlns:a16="http://schemas.microsoft.com/office/drawing/2014/main" id="{BBFB21C9-7756-F9A5-31FF-84A79CD35E37}"/>
              </a:ext>
            </a:extLst>
          </p:cNvPr>
          <p:cNvSpPr/>
          <p:nvPr/>
        </p:nvSpPr>
        <p:spPr>
          <a:xfrm>
            <a:off x="176566" y="3897291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</a:p>
        </p:txBody>
      </p:sp>
      <p:sp>
        <p:nvSpPr>
          <p:cNvPr id="398" name="Rectangle: Rounded Corners 397">
            <a:extLst>
              <a:ext uri="{FF2B5EF4-FFF2-40B4-BE49-F238E27FC236}">
                <a16:creationId xmlns:a16="http://schemas.microsoft.com/office/drawing/2014/main" id="{33B75E44-01C2-DEEC-355B-CC12A8DCEB27}"/>
              </a:ext>
            </a:extLst>
          </p:cNvPr>
          <p:cNvSpPr/>
          <p:nvPr/>
        </p:nvSpPr>
        <p:spPr>
          <a:xfrm>
            <a:off x="176566" y="4076349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</a:t>
            </a:r>
          </a:p>
        </p:txBody>
      </p: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130F3F03-C81C-3F4E-BE25-10E1A6E9C58F}"/>
              </a:ext>
            </a:extLst>
          </p:cNvPr>
          <p:cNvCxnSpPr>
            <a:stCxn id="113" idx="1"/>
            <a:endCxn id="395" idx="3"/>
          </p:cNvCxnSpPr>
          <p:nvPr/>
        </p:nvCxnSpPr>
        <p:spPr>
          <a:xfrm flipH="1" flipV="1">
            <a:off x="1139187" y="3629830"/>
            <a:ext cx="445351" cy="226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10A3B7AC-BD8F-CC16-371B-B445E41C00FF}"/>
              </a:ext>
            </a:extLst>
          </p:cNvPr>
          <p:cNvCxnSpPr>
            <a:cxnSpLocks/>
            <a:stCxn id="113" idx="1"/>
            <a:endCxn id="396" idx="3"/>
          </p:cNvCxnSpPr>
          <p:nvPr/>
        </p:nvCxnSpPr>
        <p:spPr>
          <a:xfrm flipH="1" flipV="1">
            <a:off x="1139187" y="3803746"/>
            <a:ext cx="445351" cy="52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CC1576B-6FF0-5FB8-5F6E-72646254A06C}"/>
              </a:ext>
            </a:extLst>
          </p:cNvPr>
          <p:cNvCxnSpPr>
            <a:cxnSpLocks/>
            <a:stCxn id="113" idx="1"/>
            <a:endCxn id="397" idx="3"/>
          </p:cNvCxnSpPr>
          <p:nvPr/>
        </p:nvCxnSpPr>
        <p:spPr>
          <a:xfrm flipH="1">
            <a:off x="1139187" y="3856226"/>
            <a:ext cx="445351" cy="116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94CAC89D-CBA3-1629-78C5-CD04CBF1D8DA}"/>
              </a:ext>
            </a:extLst>
          </p:cNvPr>
          <p:cNvCxnSpPr>
            <a:cxnSpLocks/>
            <a:stCxn id="113" idx="1"/>
            <a:endCxn id="398" idx="3"/>
          </p:cNvCxnSpPr>
          <p:nvPr/>
        </p:nvCxnSpPr>
        <p:spPr>
          <a:xfrm flipH="1">
            <a:off x="1139187" y="3856226"/>
            <a:ext cx="445351" cy="29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4D1B00C1-6981-E525-E119-6F35047315E9}"/>
              </a:ext>
            </a:extLst>
          </p:cNvPr>
          <p:cNvSpPr/>
          <p:nvPr/>
        </p:nvSpPr>
        <p:spPr>
          <a:xfrm>
            <a:off x="176566" y="4255407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Eurocard</a:t>
            </a:r>
          </a:p>
        </p:txBody>
      </p:sp>
      <p:cxnSp>
        <p:nvCxnSpPr>
          <p:cNvPr id="414" name="Straight Arrow Connector 413">
            <a:extLst>
              <a:ext uri="{FF2B5EF4-FFF2-40B4-BE49-F238E27FC236}">
                <a16:creationId xmlns:a16="http://schemas.microsoft.com/office/drawing/2014/main" id="{654CE3E7-2313-DB96-0BBB-9F7D7DBA1791}"/>
              </a:ext>
            </a:extLst>
          </p:cNvPr>
          <p:cNvCxnSpPr>
            <a:cxnSpLocks/>
            <a:stCxn id="113" idx="1"/>
            <a:endCxn id="413" idx="3"/>
          </p:cNvCxnSpPr>
          <p:nvPr/>
        </p:nvCxnSpPr>
        <p:spPr>
          <a:xfrm flipH="1">
            <a:off x="1139187" y="3856226"/>
            <a:ext cx="445351" cy="47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id="{E5F0C6F6-B909-0EF5-3499-29F60761E708}"/>
              </a:ext>
            </a:extLst>
          </p:cNvPr>
          <p:cNvCxnSpPr>
            <a:cxnSpLocks/>
            <a:stCxn id="375" idx="3"/>
            <a:endCxn id="19" idx="1"/>
          </p:cNvCxnSpPr>
          <p:nvPr/>
        </p:nvCxnSpPr>
        <p:spPr>
          <a:xfrm flipV="1">
            <a:off x="2330938" y="1778279"/>
            <a:ext cx="2961315" cy="126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2CEFC491-2963-F3B9-3D36-2E505F9D1E45}"/>
              </a:ext>
            </a:extLst>
          </p:cNvPr>
          <p:cNvCxnSpPr>
            <a:cxnSpLocks/>
            <a:stCxn id="2" idx="3"/>
            <a:endCxn id="383" idx="1"/>
          </p:cNvCxnSpPr>
          <p:nvPr/>
        </p:nvCxnSpPr>
        <p:spPr>
          <a:xfrm flipV="1">
            <a:off x="6401179" y="2372991"/>
            <a:ext cx="3844193" cy="198995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1DE049E5-97D5-30F7-EED5-AA96C2809EA2}"/>
              </a:ext>
            </a:extLst>
          </p:cNvPr>
          <p:cNvSpPr txBox="1"/>
          <p:nvPr/>
        </p:nvSpPr>
        <p:spPr>
          <a:xfrm>
            <a:off x="4013547" y="69783"/>
            <a:ext cx="381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Status for perioden 22/12-22 til 2/1-23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D827A317-708D-C615-ADB1-07EEF584AD6A}"/>
              </a:ext>
            </a:extLst>
          </p:cNvPr>
          <p:cNvSpPr/>
          <p:nvPr/>
        </p:nvSpPr>
        <p:spPr>
          <a:xfrm>
            <a:off x="8869972" y="6520314"/>
            <a:ext cx="766753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T:\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92C1C47-AFC0-88FC-3331-3112B744222B}"/>
              </a:ext>
            </a:extLst>
          </p:cNvPr>
          <p:cNvCxnSpPr>
            <a:cxnSpLocks/>
            <a:stCxn id="94" idx="3"/>
            <a:endCxn id="19" idx="1"/>
          </p:cNvCxnSpPr>
          <p:nvPr/>
        </p:nvCxnSpPr>
        <p:spPr>
          <a:xfrm>
            <a:off x="3583455" y="1099645"/>
            <a:ext cx="1708798" cy="6786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926D626B-163F-9843-1506-07A856099F53}"/>
              </a:ext>
            </a:extLst>
          </p:cNvPr>
          <p:cNvCxnSpPr>
            <a:cxnSpLocks/>
            <a:stCxn id="19" idx="2"/>
            <a:endCxn id="93" idx="0"/>
          </p:cNvCxnSpPr>
          <p:nvPr/>
        </p:nvCxnSpPr>
        <p:spPr>
          <a:xfrm flipH="1">
            <a:off x="5420314" y="1969976"/>
            <a:ext cx="214112" cy="9723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: Rounded Corners 381">
            <a:extLst>
              <a:ext uri="{FF2B5EF4-FFF2-40B4-BE49-F238E27FC236}">
                <a16:creationId xmlns:a16="http://schemas.microsoft.com/office/drawing/2014/main" id="{002294EC-438D-2F29-D7A7-1D0E95A8DBA5}"/>
              </a:ext>
            </a:extLst>
          </p:cNvPr>
          <p:cNvSpPr/>
          <p:nvPr/>
        </p:nvSpPr>
        <p:spPr>
          <a:xfrm>
            <a:off x="4114495" y="6386161"/>
            <a:ext cx="1226799" cy="1275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Nettbutikk  x15</a:t>
            </a:r>
          </a:p>
        </p:txBody>
      </p:sp>
      <p:sp>
        <p:nvSpPr>
          <p:cNvPr id="29" name="Rectangle 93">
            <a:extLst>
              <a:ext uri="{FF2B5EF4-FFF2-40B4-BE49-F238E27FC236}">
                <a16:creationId xmlns:a16="http://schemas.microsoft.com/office/drawing/2014/main" id="{892D894E-12E4-B0BD-6F15-52761252D0CB}"/>
              </a:ext>
            </a:extLst>
          </p:cNvPr>
          <p:cNvSpPr/>
          <p:nvPr/>
        </p:nvSpPr>
        <p:spPr>
          <a:xfrm>
            <a:off x="2839031" y="5310116"/>
            <a:ext cx="744425" cy="31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DVH</a:t>
            </a:r>
          </a:p>
        </p:txBody>
      </p:sp>
      <p:sp>
        <p:nvSpPr>
          <p:cNvPr id="30" name="Rectangle: Rounded Corners 381">
            <a:extLst>
              <a:ext uri="{FF2B5EF4-FFF2-40B4-BE49-F238E27FC236}">
                <a16:creationId xmlns:a16="http://schemas.microsoft.com/office/drawing/2014/main" id="{3C28F1F7-8DD5-0932-37B8-A2E654889E3D}"/>
              </a:ext>
            </a:extLst>
          </p:cNvPr>
          <p:cNvSpPr/>
          <p:nvPr/>
        </p:nvSpPr>
        <p:spPr>
          <a:xfrm>
            <a:off x="4120276" y="5550216"/>
            <a:ext cx="1226799" cy="127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Bevisst</a:t>
            </a:r>
          </a:p>
        </p:txBody>
      </p:sp>
      <p:cxnSp>
        <p:nvCxnSpPr>
          <p:cNvPr id="31" name="Straight Arrow Connector 96">
            <a:extLst>
              <a:ext uri="{FF2B5EF4-FFF2-40B4-BE49-F238E27FC236}">
                <a16:creationId xmlns:a16="http://schemas.microsoft.com/office/drawing/2014/main" id="{C37AAE63-F272-0010-5434-C5A6C7C4800E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3583456" y="5467043"/>
            <a:ext cx="536820" cy="1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96">
            <a:extLst>
              <a:ext uri="{FF2B5EF4-FFF2-40B4-BE49-F238E27FC236}">
                <a16:creationId xmlns:a16="http://schemas.microsoft.com/office/drawing/2014/main" id="{604F4046-C46D-7A26-2824-B4A3725B1EDA}"/>
              </a:ext>
            </a:extLst>
          </p:cNvPr>
          <p:cNvCxnSpPr>
            <a:cxnSpLocks/>
            <a:stCxn id="57" idx="3"/>
            <a:endCxn id="29" idx="1"/>
          </p:cNvCxnSpPr>
          <p:nvPr/>
        </p:nvCxnSpPr>
        <p:spPr>
          <a:xfrm flipV="1">
            <a:off x="2346753" y="5467043"/>
            <a:ext cx="492278" cy="156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2">
            <a:extLst>
              <a:ext uri="{FF2B5EF4-FFF2-40B4-BE49-F238E27FC236}">
                <a16:creationId xmlns:a16="http://schemas.microsoft.com/office/drawing/2014/main" id="{C4F86D97-97F5-7376-7C8E-C067B1EC1C5A}"/>
              </a:ext>
            </a:extLst>
          </p:cNvPr>
          <p:cNvCxnSpPr>
            <a:cxnSpLocks/>
            <a:stCxn id="72" idx="3"/>
            <a:endCxn id="27" idx="1"/>
          </p:cNvCxnSpPr>
          <p:nvPr/>
        </p:nvCxnSpPr>
        <p:spPr>
          <a:xfrm>
            <a:off x="3381689" y="6257825"/>
            <a:ext cx="732806" cy="192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393">
            <a:extLst>
              <a:ext uri="{FF2B5EF4-FFF2-40B4-BE49-F238E27FC236}">
                <a16:creationId xmlns:a16="http://schemas.microsoft.com/office/drawing/2014/main" id="{01BA8EB4-8453-A3EA-C8C1-8F982362327B}"/>
              </a:ext>
            </a:extLst>
          </p:cNvPr>
          <p:cNvSpPr/>
          <p:nvPr/>
        </p:nvSpPr>
        <p:spPr>
          <a:xfrm>
            <a:off x="4121607" y="5982873"/>
            <a:ext cx="1212577" cy="14477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ISY</a:t>
            </a:r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9F1CC261-24BD-D5C1-DE04-9B1A9F552853}"/>
              </a:ext>
            </a:extLst>
          </p:cNvPr>
          <p:cNvSpPr/>
          <p:nvPr/>
        </p:nvSpPr>
        <p:spPr>
          <a:xfrm>
            <a:off x="1205668" y="5354808"/>
            <a:ext cx="1141085" cy="537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b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Maconomy</a:t>
            </a:r>
            <a:b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BasWare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IP/PM</a:t>
            </a:r>
          </a:p>
        </p:txBody>
      </p:sp>
      <p:cxnSp>
        <p:nvCxnSpPr>
          <p:cNvPr id="67" name="Straight Arrow Connector 96">
            <a:extLst>
              <a:ext uri="{FF2B5EF4-FFF2-40B4-BE49-F238E27FC236}">
                <a16:creationId xmlns:a16="http://schemas.microsoft.com/office/drawing/2014/main" id="{6A5326F9-01FB-AE66-0EFF-12ED2FDC548C}"/>
              </a:ext>
            </a:extLst>
          </p:cNvPr>
          <p:cNvCxnSpPr>
            <a:cxnSpLocks/>
            <a:stCxn id="29" idx="3"/>
            <a:endCxn id="382" idx="1"/>
          </p:cNvCxnSpPr>
          <p:nvPr/>
        </p:nvCxnSpPr>
        <p:spPr>
          <a:xfrm flipV="1">
            <a:off x="3583456" y="5304776"/>
            <a:ext cx="531039" cy="162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93">
            <a:extLst>
              <a:ext uri="{FF2B5EF4-FFF2-40B4-BE49-F238E27FC236}">
                <a16:creationId xmlns:a16="http://schemas.microsoft.com/office/drawing/2014/main" id="{BFC340DC-6212-B35D-6BFC-5E5BFCBA548B}"/>
              </a:ext>
            </a:extLst>
          </p:cNvPr>
          <p:cNvSpPr/>
          <p:nvPr/>
        </p:nvSpPr>
        <p:spPr>
          <a:xfrm>
            <a:off x="3040797" y="6100898"/>
            <a:ext cx="340892" cy="313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Straight Connector 22">
            <a:extLst>
              <a:ext uri="{FF2B5EF4-FFF2-40B4-BE49-F238E27FC236}">
                <a16:creationId xmlns:a16="http://schemas.microsoft.com/office/drawing/2014/main" id="{36C65FFD-B665-9E4D-C488-D8217DA1DD0F}"/>
              </a:ext>
            </a:extLst>
          </p:cNvPr>
          <p:cNvCxnSpPr>
            <a:cxnSpLocks/>
            <a:stCxn id="57" idx="3"/>
            <a:endCxn id="72" idx="1"/>
          </p:cNvCxnSpPr>
          <p:nvPr/>
        </p:nvCxnSpPr>
        <p:spPr>
          <a:xfrm>
            <a:off x="2346753" y="5623319"/>
            <a:ext cx="694044" cy="63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112">
            <a:extLst>
              <a:ext uri="{FF2B5EF4-FFF2-40B4-BE49-F238E27FC236}">
                <a16:creationId xmlns:a16="http://schemas.microsoft.com/office/drawing/2014/main" id="{8DA65F8A-A1AE-14F7-E44C-BE91E3C85F28}"/>
              </a:ext>
            </a:extLst>
          </p:cNvPr>
          <p:cNvSpPr/>
          <p:nvPr/>
        </p:nvSpPr>
        <p:spPr>
          <a:xfrm>
            <a:off x="1602327" y="4581922"/>
            <a:ext cx="744425" cy="3474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Unit4</a:t>
            </a:r>
          </a:p>
        </p:txBody>
      </p:sp>
      <p:cxnSp>
        <p:nvCxnSpPr>
          <p:cNvPr id="100" name="Straight Arrow Connector 134">
            <a:extLst>
              <a:ext uri="{FF2B5EF4-FFF2-40B4-BE49-F238E27FC236}">
                <a16:creationId xmlns:a16="http://schemas.microsoft.com/office/drawing/2014/main" id="{E2F7F372-CD7A-C5A6-675D-3FA4B5E738DF}"/>
              </a:ext>
            </a:extLst>
          </p:cNvPr>
          <p:cNvCxnSpPr>
            <a:cxnSpLocks/>
            <a:stCxn id="98" idx="3"/>
            <a:endCxn id="29" idx="1"/>
          </p:cNvCxnSpPr>
          <p:nvPr/>
        </p:nvCxnSpPr>
        <p:spPr>
          <a:xfrm>
            <a:off x="2346752" y="4755666"/>
            <a:ext cx="492279" cy="711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Arrow Connector 134">
            <a:extLst>
              <a:ext uri="{FF2B5EF4-FFF2-40B4-BE49-F238E27FC236}">
                <a16:creationId xmlns:a16="http://schemas.microsoft.com/office/drawing/2014/main" id="{DB762826-8205-1BBF-6112-BC43A6A5938E}"/>
              </a:ext>
            </a:extLst>
          </p:cNvPr>
          <p:cNvCxnSpPr>
            <a:cxnSpLocks/>
            <a:stCxn id="113" idx="3"/>
            <a:endCxn id="29" idx="0"/>
          </p:cNvCxnSpPr>
          <p:nvPr/>
        </p:nvCxnSpPr>
        <p:spPr>
          <a:xfrm>
            <a:off x="2346753" y="3856226"/>
            <a:ext cx="864491" cy="1453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4F78EBE-A727-182B-6891-1BC73FFBA3C7}"/>
              </a:ext>
            </a:extLst>
          </p:cNvPr>
          <p:cNvCxnSpPr>
            <a:cxnSpLocks/>
            <a:stCxn id="154" idx="3"/>
            <a:endCxn id="438" idx="1"/>
          </p:cNvCxnSpPr>
          <p:nvPr/>
        </p:nvCxnSpPr>
        <p:spPr>
          <a:xfrm>
            <a:off x="6006829" y="4400204"/>
            <a:ext cx="2863143" cy="222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134">
            <a:extLst>
              <a:ext uri="{FF2B5EF4-FFF2-40B4-BE49-F238E27FC236}">
                <a16:creationId xmlns:a16="http://schemas.microsoft.com/office/drawing/2014/main" id="{C5DB9E87-4422-7A54-F976-8F61C9D4AC7C}"/>
              </a:ext>
            </a:extLst>
          </p:cNvPr>
          <p:cNvCxnSpPr>
            <a:cxnSpLocks/>
            <a:stCxn id="98" idx="3"/>
            <a:endCxn id="382" idx="1"/>
          </p:cNvCxnSpPr>
          <p:nvPr/>
        </p:nvCxnSpPr>
        <p:spPr>
          <a:xfrm>
            <a:off x="2346752" y="4755666"/>
            <a:ext cx="1767743" cy="549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32684A8C-5B54-D192-51B1-89FFF8130922}"/>
              </a:ext>
            </a:extLst>
          </p:cNvPr>
          <p:cNvSpPr/>
          <p:nvPr/>
        </p:nvSpPr>
        <p:spPr>
          <a:xfrm>
            <a:off x="11248003" y="3110842"/>
            <a:ext cx="857065" cy="2511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MachForm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(formfiller)</a:t>
            </a:r>
          </a:p>
        </p:txBody>
      </p:sp>
      <p:cxnSp>
        <p:nvCxnSpPr>
          <p:cNvPr id="486" name="Straight Arrow Connector 485">
            <a:extLst>
              <a:ext uri="{FF2B5EF4-FFF2-40B4-BE49-F238E27FC236}">
                <a16:creationId xmlns:a16="http://schemas.microsoft.com/office/drawing/2014/main" id="{57563F48-3474-E45F-9D13-1B78E252F66A}"/>
              </a:ext>
            </a:extLst>
          </p:cNvPr>
          <p:cNvCxnSpPr>
            <a:cxnSpLocks/>
            <a:stCxn id="8" idx="3"/>
            <a:endCxn id="485" idx="1"/>
          </p:cNvCxnSpPr>
          <p:nvPr/>
        </p:nvCxnSpPr>
        <p:spPr>
          <a:xfrm flipV="1">
            <a:off x="11102437" y="3236401"/>
            <a:ext cx="145566" cy="7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76981E5B-28BF-93AB-FEF0-9CFF7862D40F}"/>
              </a:ext>
            </a:extLst>
          </p:cNvPr>
          <p:cNvSpPr/>
          <p:nvPr/>
        </p:nvSpPr>
        <p:spPr>
          <a:xfrm>
            <a:off x="10228375" y="1600887"/>
            <a:ext cx="859870" cy="1888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Blackboard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E901BF96-0BF6-8EC0-C2EC-E14956B9BF8C}"/>
              </a:ext>
            </a:extLst>
          </p:cNvPr>
          <p:cNvSpPr/>
          <p:nvPr/>
        </p:nvSpPr>
        <p:spPr>
          <a:xfrm>
            <a:off x="10447286" y="6052421"/>
            <a:ext cx="683117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Inspera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94D5B753-5D06-BC05-3587-5B64C28FCA4F}"/>
              </a:ext>
            </a:extLst>
          </p:cNvPr>
          <p:cNvSpPr/>
          <p:nvPr/>
        </p:nvSpPr>
        <p:spPr>
          <a:xfrm>
            <a:off x="10405128" y="5760100"/>
            <a:ext cx="683117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Fotoboks</a:t>
            </a:r>
          </a:p>
        </p:txBody>
      </p:sp>
      <p:cxnSp>
        <p:nvCxnSpPr>
          <p:cNvPr id="494" name="Straight Arrow Connector 493">
            <a:extLst>
              <a:ext uri="{FF2B5EF4-FFF2-40B4-BE49-F238E27FC236}">
                <a16:creationId xmlns:a16="http://schemas.microsoft.com/office/drawing/2014/main" id="{4C8699A8-6810-F145-EF1E-54EA9C99F3E0}"/>
              </a:ext>
            </a:extLst>
          </p:cNvPr>
          <p:cNvCxnSpPr>
            <a:cxnSpLocks/>
            <a:stCxn id="155" idx="3"/>
            <a:endCxn id="493" idx="1"/>
          </p:cNvCxnSpPr>
          <p:nvPr/>
        </p:nvCxnSpPr>
        <p:spPr>
          <a:xfrm>
            <a:off x="9636725" y="5488430"/>
            <a:ext cx="768403" cy="34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B25BADA-A1CB-568D-CA17-3213E5F8765D}"/>
              </a:ext>
            </a:extLst>
          </p:cNvPr>
          <p:cNvCxnSpPr>
            <a:cxnSpLocks/>
            <a:stCxn id="2" idx="3"/>
            <a:endCxn id="491" idx="1"/>
          </p:cNvCxnSpPr>
          <p:nvPr/>
        </p:nvCxnSpPr>
        <p:spPr>
          <a:xfrm flipV="1">
            <a:off x="6401179" y="1695290"/>
            <a:ext cx="3827196" cy="8766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3A34809A-E955-A112-03BD-B83895773795}"/>
              </a:ext>
            </a:extLst>
          </p:cNvPr>
          <p:cNvCxnSpPr>
            <a:cxnSpLocks/>
            <a:stCxn id="155" idx="3"/>
            <a:endCxn id="492" idx="1"/>
          </p:cNvCxnSpPr>
          <p:nvPr/>
        </p:nvCxnSpPr>
        <p:spPr>
          <a:xfrm>
            <a:off x="9636725" y="5488430"/>
            <a:ext cx="810561" cy="639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12CB68B-7717-6D2C-B640-7BEEDA448BAB}"/>
              </a:ext>
            </a:extLst>
          </p:cNvPr>
          <p:cNvSpPr/>
          <p:nvPr/>
        </p:nvSpPr>
        <p:spPr>
          <a:xfrm>
            <a:off x="46479" y="51975"/>
            <a:ext cx="2493005" cy="1975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Får ikke oppdaterte data, men fungerer på gamle data*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C036AA6-69FC-D81E-F8BB-A4C9B7CA81F9}"/>
              </a:ext>
            </a:extLst>
          </p:cNvPr>
          <p:cNvSpPr/>
          <p:nvPr/>
        </p:nvSpPr>
        <p:spPr>
          <a:xfrm>
            <a:off x="1438183" y="2297761"/>
            <a:ext cx="1101301" cy="2239469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1B686094-3D2F-5606-4E9A-AD7BDEE3433F}"/>
              </a:ext>
            </a:extLst>
          </p:cNvPr>
          <p:cNvSpPr/>
          <p:nvPr/>
        </p:nvSpPr>
        <p:spPr>
          <a:xfrm>
            <a:off x="46479" y="257323"/>
            <a:ext cx="2493005" cy="197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Fungerer som normalt i hele perioden</a:t>
            </a:r>
          </a:p>
        </p:txBody>
      </p:sp>
    </p:spTree>
    <p:extLst>
      <p:ext uri="{BB962C8B-B14F-4D97-AF65-F5344CB8AC3E}">
        <p14:creationId xmlns:p14="http://schemas.microsoft.com/office/powerpoint/2010/main" val="50899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F741EC-3C6F-60ED-7CF9-E5D140E21378}"/>
              </a:ext>
            </a:extLst>
          </p:cNvPr>
          <p:cNvSpPr/>
          <p:nvPr/>
        </p:nvSpPr>
        <p:spPr>
          <a:xfrm>
            <a:off x="5716834" y="2326508"/>
            <a:ext cx="684345" cy="4909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D5232E7-14DA-62B9-1196-AF306D6DBFA4}"/>
              </a:ext>
            </a:extLst>
          </p:cNvPr>
          <p:cNvSpPr/>
          <p:nvPr/>
        </p:nvSpPr>
        <p:spPr>
          <a:xfrm>
            <a:off x="10245372" y="2726767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Citera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7D7EF7-4242-0E0B-F153-066AAA266772}"/>
              </a:ext>
            </a:extLst>
          </p:cNvPr>
          <p:cNvSpPr/>
          <p:nvPr/>
        </p:nvSpPr>
        <p:spPr>
          <a:xfrm>
            <a:off x="10231838" y="4298781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NTNU Hjelp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01522A-A77F-F522-F9F6-48856D7F56D3}"/>
              </a:ext>
            </a:extLst>
          </p:cNvPr>
          <p:cNvSpPr/>
          <p:nvPr/>
        </p:nvSpPr>
        <p:spPr>
          <a:xfrm>
            <a:off x="10245372" y="2505738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12E939-1341-A2EE-D32A-44DDDD43901E}"/>
              </a:ext>
            </a:extLst>
          </p:cNvPr>
          <p:cNvSpPr/>
          <p:nvPr/>
        </p:nvSpPr>
        <p:spPr>
          <a:xfrm>
            <a:off x="10245372" y="1839871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2B917E-9B50-FC7B-A86B-35634E88FBEB}"/>
              </a:ext>
            </a:extLst>
          </p:cNvPr>
          <p:cNvSpPr/>
          <p:nvPr/>
        </p:nvSpPr>
        <p:spPr>
          <a:xfrm>
            <a:off x="10245372" y="2947796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Cristin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2229E3-2D44-BB9A-427D-3208372F2804}"/>
              </a:ext>
            </a:extLst>
          </p:cNvPr>
          <p:cNvSpPr/>
          <p:nvPr/>
        </p:nvSpPr>
        <p:spPr>
          <a:xfrm>
            <a:off x="10245372" y="3168824"/>
            <a:ext cx="857065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Dataporten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4613DC-3ECF-D33B-0C26-6C307208718C}"/>
              </a:ext>
            </a:extLst>
          </p:cNvPr>
          <p:cNvSpPr/>
          <p:nvPr/>
        </p:nvSpPr>
        <p:spPr>
          <a:xfrm>
            <a:off x="10245372" y="2060900"/>
            <a:ext cx="962621" cy="1662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Berg Hansen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C8471C-B9CE-3BA1-D925-7A07B4EF7524}"/>
              </a:ext>
            </a:extLst>
          </p:cNvPr>
          <p:cNvSpPr/>
          <p:nvPr/>
        </p:nvSpPr>
        <p:spPr>
          <a:xfrm>
            <a:off x="8869916" y="5002615"/>
            <a:ext cx="766753" cy="1819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EBC7AB-18A0-DF29-0EA3-4C0DD7097CDC}"/>
              </a:ext>
            </a:extLst>
          </p:cNvPr>
          <p:cNvSpPr/>
          <p:nvPr/>
        </p:nvSpPr>
        <p:spPr>
          <a:xfrm>
            <a:off x="10233272" y="160613"/>
            <a:ext cx="1353464" cy="14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Ntnu.no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enhetsURL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2DDC46-80DA-2F2C-661C-C379432A4285}"/>
              </a:ext>
            </a:extLst>
          </p:cNvPr>
          <p:cNvSpPr/>
          <p:nvPr/>
        </p:nvSpPr>
        <p:spPr>
          <a:xfrm>
            <a:off x="10231838" y="3853808"/>
            <a:ext cx="127374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Kasper fagperson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541DB4-5EF6-C160-84EB-75FD72C13743}"/>
              </a:ext>
            </a:extLst>
          </p:cNvPr>
          <p:cNvSpPr/>
          <p:nvPr/>
        </p:nvSpPr>
        <p:spPr>
          <a:xfrm>
            <a:off x="10231838" y="4519810"/>
            <a:ext cx="96262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Sensoroversikt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E4E7A2-763E-ED15-06C3-62109B859202}"/>
              </a:ext>
            </a:extLst>
          </p:cNvPr>
          <p:cNvSpPr/>
          <p:nvPr/>
        </p:nvSpPr>
        <p:spPr>
          <a:xfrm>
            <a:off x="10245372" y="3391424"/>
            <a:ext cx="1770062" cy="191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 (fagpersoner fra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paga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5834E8E-F56B-7642-DACF-C024CF501C88}"/>
              </a:ext>
            </a:extLst>
          </p:cNvPr>
          <p:cNvSpPr/>
          <p:nvPr/>
        </p:nvSpPr>
        <p:spPr>
          <a:xfrm>
            <a:off x="10233272" y="399711"/>
            <a:ext cx="1318231" cy="14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Liferay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DB redigering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233E9A-041A-2B72-37EB-46216C2C00D8}"/>
              </a:ext>
            </a:extLst>
          </p:cNvPr>
          <p:cNvSpPr/>
          <p:nvPr/>
        </p:nvSpPr>
        <p:spPr>
          <a:xfrm>
            <a:off x="10233272" y="850306"/>
            <a:ext cx="816008" cy="14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ansattlister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BCA5E9A-A758-5CF4-0F67-6C0719F8F624}"/>
              </a:ext>
            </a:extLst>
          </p:cNvPr>
          <p:cNvSpPr/>
          <p:nvPr/>
        </p:nvSpPr>
        <p:spPr>
          <a:xfrm>
            <a:off x="10233272" y="1083040"/>
            <a:ext cx="766753" cy="14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CC87A0-77CC-EAB4-3978-645F80952506}"/>
              </a:ext>
            </a:extLst>
          </p:cNvPr>
          <p:cNvSpPr/>
          <p:nvPr/>
        </p:nvSpPr>
        <p:spPr>
          <a:xfrm>
            <a:off x="5292253" y="1586582"/>
            <a:ext cx="684345" cy="383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BLOB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31F7BC8-7D6B-9F59-8B10-3A7FA0805178}"/>
              </a:ext>
            </a:extLst>
          </p:cNvPr>
          <p:cNvSpPr/>
          <p:nvPr/>
        </p:nvSpPr>
        <p:spPr>
          <a:xfrm>
            <a:off x="10233272" y="638753"/>
            <a:ext cx="1500065" cy="14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Innsida </a:t>
            </a: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meldinggrupper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D6B825-B539-A32F-3DEA-6C426F90CA52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 flipV="1">
            <a:off x="5976598" y="232741"/>
            <a:ext cx="4256674" cy="1545538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F4DD0B-A530-EB87-3C1E-292C7B53F5AE}"/>
              </a:ext>
            </a:extLst>
          </p:cNvPr>
          <p:cNvCxnSpPr>
            <a:cxnSpLocks/>
            <a:stCxn id="19" idx="3"/>
            <a:endCxn id="15" idx="1"/>
          </p:cNvCxnSpPr>
          <p:nvPr/>
        </p:nvCxnSpPr>
        <p:spPr>
          <a:xfrm flipV="1">
            <a:off x="5976598" y="471839"/>
            <a:ext cx="4256674" cy="1306440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DB3E-B090-A4DB-6DBD-A985285A0D5F}"/>
              </a:ext>
            </a:extLst>
          </p:cNvPr>
          <p:cNvCxnSpPr>
            <a:cxnSpLocks/>
            <a:stCxn id="19" idx="3"/>
            <a:endCxn id="16" idx="1"/>
          </p:cNvCxnSpPr>
          <p:nvPr/>
        </p:nvCxnSpPr>
        <p:spPr>
          <a:xfrm flipV="1">
            <a:off x="5976598" y="922434"/>
            <a:ext cx="4256674" cy="855845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62A8BA-F831-2602-38E2-F2B7D313864D}"/>
              </a:ext>
            </a:extLst>
          </p:cNvPr>
          <p:cNvCxnSpPr>
            <a:cxnSpLocks/>
            <a:stCxn id="19" idx="3"/>
            <a:endCxn id="17" idx="1"/>
          </p:cNvCxnSpPr>
          <p:nvPr/>
        </p:nvCxnSpPr>
        <p:spPr>
          <a:xfrm flipV="1">
            <a:off x="5976598" y="1155168"/>
            <a:ext cx="4256674" cy="623111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27ED2E-5219-383B-AD58-DFCEDAB100B4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5976598" y="710881"/>
            <a:ext cx="4256674" cy="1067398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864441-0CF7-3EA9-6F61-B816D92132FB}"/>
              </a:ext>
            </a:extLst>
          </p:cNvPr>
          <p:cNvSpPr/>
          <p:nvPr/>
        </p:nvSpPr>
        <p:spPr>
          <a:xfrm>
            <a:off x="10231838" y="4077752"/>
            <a:ext cx="1191930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Manntall og e-valg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9905836-3FDA-A93C-428A-87F7577B690A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6401179" y="2571986"/>
            <a:ext cx="3830659" cy="18020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42EDB6-8D67-F6F9-03C5-6A9C8ED00730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6401179" y="2571986"/>
            <a:ext cx="3844193" cy="230011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25F2EBE-52B2-47DD-CAE3-AF89BBA72C97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6401179" y="2144046"/>
            <a:ext cx="3844193" cy="4279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7E8354-5507-9E50-C20A-6F81A8137EAE}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 flipV="1">
            <a:off x="6401179" y="1915101"/>
            <a:ext cx="3844193" cy="656885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0179C4-63C9-37F5-5307-4F725CD9EE30}"/>
              </a:ext>
            </a:extLst>
          </p:cNvPr>
          <p:cNvCxnSpPr>
            <a:cxnSpLocks/>
            <a:stCxn id="2" idx="3"/>
            <a:endCxn id="38" idx="1"/>
          </p:cNvCxnSpPr>
          <p:nvPr/>
        </p:nvCxnSpPr>
        <p:spPr>
          <a:xfrm>
            <a:off x="6401179" y="2571986"/>
            <a:ext cx="3830659" cy="1580996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1CAB2C-CC0C-4629-1729-182598B361B4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6401179" y="2571986"/>
            <a:ext cx="3844193" cy="451040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C260452-D3E4-D03C-1E54-5CBA307429B7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>
            <a:off x="6401179" y="2571986"/>
            <a:ext cx="3844193" cy="672068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54C8B7-32E9-EF30-7A58-BF2630CBD5AD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6401179" y="2571986"/>
            <a:ext cx="3844193" cy="8982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05EA25-134B-7986-53E8-0ED906273702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>
            <a:off x="6401179" y="2571986"/>
            <a:ext cx="2468737" cy="252159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643A44-F894-0C6C-DF69-60AEE943712D}"/>
              </a:ext>
            </a:extLst>
          </p:cNvPr>
          <p:cNvCxnSpPr>
            <a:cxnSpLocks/>
            <a:stCxn id="2" idx="3"/>
            <a:endCxn id="12" idx="1"/>
          </p:cNvCxnSpPr>
          <p:nvPr/>
        </p:nvCxnSpPr>
        <p:spPr>
          <a:xfrm>
            <a:off x="6401179" y="2571986"/>
            <a:ext cx="3830659" cy="1357052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BE92926-94EE-3FEA-49A1-F2860277E1A4}"/>
              </a:ext>
            </a:extLst>
          </p:cNvPr>
          <p:cNvCxnSpPr>
            <a:cxnSpLocks/>
            <a:stCxn id="2" idx="3"/>
            <a:endCxn id="13" idx="1"/>
          </p:cNvCxnSpPr>
          <p:nvPr/>
        </p:nvCxnSpPr>
        <p:spPr>
          <a:xfrm>
            <a:off x="6401179" y="2571986"/>
            <a:ext cx="3830659" cy="2023054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BEBC4D-C696-B8CF-FBDF-710E5C48B536}"/>
              </a:ext>
            </a:extLst>
          </p:cNvPr>
          <p:cNvCxnSpPr>
            <a:cxnSpLocks/>
            <a:stCxn id="2" idx="3"/>
            <a:endCxn id="14" idx="1"/>
          </p:cNvCxnSpPr>
          <p:nvPr/>
        </p:nvCxnSpPr>
        <p:spPr>
          <a:xfrm>
            <a:off x="6401179" y="2571986"/>
            <a:ext cx="3844193" cy="915059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D6A096B-9853-1A2E-2D9F-1AFCEB1D6300}"/>
              </a:ext>
            </a:extLst>
          </p:cNvPr>
          <p:cNvSpPr/>
          <p:nvPr/>
        </p:nvSpPr>
        <p:spPr>
          <a:xfrm>
            <a:off x="1581682" y="836474"/>
            <a:ext cx="744425" cy="5370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Paga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68D56FA-95B7-7A7F-4981-DC7C8B0B6ECA}"/>
              </a:ext>
            </a:extLst>
          </p:cNvPr>
          <p:cNvSpPr/>
          <p:nvPr/>
        </p:nvSpPr>
        <p:spPr>
          <a:xfrm>
            <a:off x="5078141" y="2942279"/>
            <a:ext cx="684345" cy="471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C754103-27B5-8188-4647-3C6DC74FDF2A}"/>
              </a:ext>
            </a:extLst>
          </p:cNvPr>
          <p:cNvSpPr/>
          <p:nvPr/>
        </p:nvSpPr>
        <p:spPr>
          <a:xfrm>
            <a:off x="2839030" y="942718"/>
            <a:ext cx="744425" cy="3138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transitt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CCC52BF-5C12-C176-5733-99607B62E28B}"/>
              </a:ext>
            </a:extLst>
          </p:cNvPr>
          <p:cNvCxnSpPr>
            <a:cxnSpLocks/>
            <a:stCxn id="92" idx="3"/>
            <a:endCxn id="94" idx="1"/>
          </p:cNvCxnSpPr>
          <p:nvPr/>
        </p:nvCxnSpPr>
        <p:spPr>
          <a:xfrm flipV="1">
            <a:off x="2326107" y="1099645"/>
            <a:ext cx="512923" cy="5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5FCE4CF-4584-71CC-2A8F-B0323F2423D2}"/>
              </a:ext>
            </a:extLst>
          </p:cNvPr>
          <p:cNvCxnSpPr>
            <a:cxnSpLocks/>
            <a:stCxn id="94" idx="3"/>
            <a:endCxn id="2" idx="1"/>
          </p:cNvCxnSpPr>
          <p:nvPr/>
        </p:nvCxnSpPr>
        <p:spPr>
          <a:xfrm>
            <a:off x="3583455" y="1099645"/>
            <a:ext cx="2133379" cy="147234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ADE05B3-54BA-E5F1-EDDA-3DC466AFF470}"/>
              </a:ext>
            </a:extLst>
          </p:cNvPr>
          <p:cNvCxnSpPr>
            <a:cxnSpLocks/>
            <a:stCxn id="2" idx="1"/>
            <a:endCxn id="93" idx="0"/>
          </p:cNvCxnSpPr>
          <p:nvPr/>
        </p:nvCxnSpPr>
        <p:spPr>
          <a:xfrm flipH="1">
            <a:off x="5420314" y="2571986"/>
            <a:ext cx="296520" cy="3702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E2BEAF56-2E08-10E5-EB91-6E77B4A1F42A}"/>
              </a:ext>
            </a:extLst>
          </p:cNvPr>
          <p:cNvSpPr/>
          <p:nvPr/>
        </p:nvSpPr>
        <p:spPr>
          <a:xfrm>
            <a:off x="10245372" y="3612454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HEMIT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B74874C-A388-59BE-7299-29B45F5AA588}"/>
              </a:ext>
            </a:extLst>
          </p:cNvPr>
          <p:cNvCxnSpPr>
            <a:cxnSpLocks/>
            <a:stCxn id="2" idx="3"/>
            <a:endCxn id="136" idx="1"/>
          </p:cNvCxnSpPr>
          <p:nvPr/>
        </p:nvCxnSpPr>
        <p:spPr>
          <a:xfrm>
            <a:off x="6401179" y="2571986"/>
            <a:ext cx="3844193" cy="1115698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D8BF33-D5EE-8947-43DF-6893BFE7955A}"/>
              </a:ext>
            </a:extLst>
          </p:cNvPr>
          <p:cNvSpPr/>
          <p:nvPr/>
        </p:nvSpPr>
        <p:spPr>
          <a:xfrm>
            <a:off x="10231838" y="4740839"/>
            <a:ext cx="766753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99BD70-555F-4220-3C40-D8A6195C885C}"/>
              </a:ext>
            </a:extLst>
          </p:cNvPr>
          <p:cNvCxnSpPr>
            <a:cxnSpLocks/>
            <a:stCxn id="2" idx="3"/>
            <a:endCxn id="20" idx="1"/>
          </p:cNvCxnSpPr>
          <p:nvPr/>
        </p:nvCxnSpPr>
        <p:spPr>
          <a:xfrm>
            <a:off x="6401179" y="2571986"/>
            <a:ext cx="3830659" cy="2244083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417D4C8B-8FAD-A035-B9EF-55B5ABAF44B3}"/>
              </a:ext>
            </a:extLst>
          </p:cNvPr>
          <p:cNvSpPr/>
          <p:nvPr/>
        </p:nvSpPr>
        <p:spPr>
          <a:xfrm>
            <a:off x="1584538" y="3682482"/>
            <a:ext cx="762215" cy="3474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7EB7A1AC-D06A-CE32-0904-807C12D7A50B}"/>
              </a:ext>
            </a:extLst>
          </p:cNvPr>
          <p:cNvSpPr/>
          <p:nvPr/>
        </p:nvSpPr>
        <p:spPr>
          <a:xfrm>
            <a:off x="1602328" y="3196783"/>
            <a:ext cx="744425" cy="2869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TOA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F79C0AF6-C329-C699-FA20-4E47642A5341}"/>
              </a:ext>
            </a:extLst>
          </p:cNvPr>
          <p:cNvSpPr/>
          <p:nvPr/>
        </p:nvSpPr>
        <p:spPr>
          <a:xfrm>
            <a:off x="1602329" y="4124736"/>
            <a:ext cx="744424" cy="3474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GREG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53C371A-4522-015B-D183-3452FA3C28F5}"/>
              </a:ext>
            </a:extLst>
          </p:cNvPr>
          <p:cNvCxnSpPr>
            <a:cxnSpLocks/>
            <a:stCxn id="114" idx="2"/>
            <a:endCxn id="113" idx="0"/>
          </p:cNvCxnSpPr>
          <p:nvPr/>
        </p:nvCxnSpPr>
        <p:spPr>
          <a:xfrm flipH="1">
            <a:off x="1965646" y="3483711"/>
            <a:ext cx="8895" cy="19877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FEAAFAC-67CB-35CF-AE54-8EB1936C349A}"/>
              </a:ext>
            </a:extLst>
          </p:cNvPr>
          <p:cNvCxnSpPr>
            <a:cxnSpLocks/>
            <a:stCxn id="350" idx="3"/>
            <a:endCxn id="2" idx="1"/>
          </p:cNvCxnSpPr>
          <p:nvPr/>
        </p:nvCxnSpPr>
        <p:spPr>
          <a:xfrm flipV="1">
            <a:off x="2330939" y="2571986"/>
            <a:ext cx="3385895" cy="50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8799A0F-1494-23EA-11B2-643C1FB13279}"/>
              </a:ext>
            </a:extLst>
          </p:cNvPr>
          <p:cNvCxnSpPr>
            <a:cxnSpLocks/>
            <a:stCxn id="113" idx="3"/>
            <a:endCxn id="2" idx="1"/>
          </p:cNvCxnSpPr>
          <p:nvPr/>
        </p:nvCxnSpPr>
        <p:spPr>
          <a:xfrm flipV="1">
            <a:off x="2346753" y="2571986"/>
            <a:ext cx="3370081" cy="1284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63254C5-9CF9-5B00-0E6C-2953FC10C545}"/>
              </a:ext>
            </a:extLst>
          </p:cNvPr>
          <p:cNvCxnSpPr>
            <a:cxnSpLocks/>
            <a:stCxn id="115" idx="3"/>
            <a:endCxn id="93" idx="1"/>
          </p:cNvCxnSpPr>
          <p:nvPr/>
        </p:nvCxnSpPr>
        <p:spPr>
          <a:xfrm flipV="1">
            <a:off x="2346753" y="3177882"/>
            <a:ext cx="2731388" cy="11205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F98B8A7-277F-9675-09FA-1493F05CD1E3}"/>
              </a:ext>
            </a:extLst>
          </p:cNvPr>
          <p:cNvSpPr/>
          <p:nvPr/>
        </p:nvSpPr>
        <p:spPr>
          <a:xfrm>
            <a:off x="6249687" y="3938930"/>
            <a:ext cx="501614" cy="37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LDAP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71CD0BF-96BD-91BF-04C8-61ABE266AB12}"/>
              </a:ext>
            </a:extLst>
          </p:cNvPr>
          <p:cNvSpPr/>
          <p:nvPr/>
        </p:nvSpPr>
        <p:spPr>
          <a:xfrm>
            <a:off x="7187593" y="4921053"/>
            <a:ext cx="501614" cy="37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AzureAD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736B36C-FB7D-A1E0-CDA6-8BDDDA45541C}"/>
              </a:ext>
            </a:extLst>
          </p:cNvPr>
          <p:cNvSpPr/>
          <p:nvPr/>
        </p:nvSpPr>
        <p:spPr>
          <a:xfrm>
            <a:off x="5505215" y="4213110"/>
            <a:ext cx="501614" cy="37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5B51058-21A4-BBF0-1DD9-D78A5A390F3E}"/>
              </a:ext>
            </a:extLst>
          </p:cNvPr>
          <p:cNvSpPr/>
          <p:nvPr/>
        </p:nvSpPr>
        <p:spPr>
          <a:xfrm>
            <a:off x="8869972" y="5382897"/>
            <a:ext cx="766753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FEIDE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FA01BFDE-38BC-8406-9991-D736081A6E11}"/>
              </a:ext>
            </a:extLst>
          </p:cNvPr>
          <p:cNvCxnSpPr>
            <a:cxnSpLocks/>
            <a:stCxn id="93" idx="1"/>
            <a:endCxn id="113" idx="3"/>
          </p:cNvCxnSpPr>
          <p:nvPr/>
        </p:nvCxnSpPr>
        <p:spPr>
          <a:xfrm flipH="1">
            <a:off x="2346753" y="3177882"/>
            <a:ext cx="2731388" cy="6783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9522445-FD18-DF83-46E1-659170D7A852}"/>
              </a:ext>
            </a:extLst>
          </p:cNvPr>
          <p:cNvCxnSpPr>
            <a:cxnSpLocks/>
            <a:stCxn id="93" idx="2"/>
            <a:endCxn id="154" idx="0"/>
          </p:cNvCxnSpPr>
          <p:nvPr/>
        </p:nvCxnSpPr>
        <p:spPr>
          <a:xfrm>
            <a:off x="5420314" y="3413485"/>
            <a:ext cx="335708" cy="79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54B81C3F-5E10-9664-0E90-25D0A7547DF5}"/>
              </a:ext>
            </a:extLst>
          </p:cNvPr>
          <p:cNvCxnSpPr>
            <a:cxnSpLocks/>
            <a:stCxn id="154" idx="3"/>
            <a:endCxn id="153" idx="1"/>
          </p:cNvCxnSpPr>
          <p:nvPr/>
        </p:nvCxnSpPr>
        <p:spPr>
          <a:xfrm>
            <a:off x="6006829" y="4400204"/>
            <a:ext cx="1180764" cy="70794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DB173253-9864-77AB-2D59-C8A013C0AA64}"/>
              </a:ext>
            </a:extLst>
          </p:cNvPr>
          <p:cNvCxnSpPr>
            <a:cxnSpLocks/>
            <a:stCxn id="93" idx="2"/>
            <a:endCxn id="152" idx="0"/>
          </p:cNvCxnSpPr>
          <p:nvPr/>
        </p:nvCxnSpPr>
        <p:spPr>
          <a:xfrm>
            <a:off x="5420314" y="3413485"/>
            <a:ext cx="1080180" cy="525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4CFA52E-7685-7D36-7901-0EE5A87533F1}"/>
              </a:ext>
            </a:extLst>
          </p:cNvPr>
          <p:cNvCxnSpPr>
            <a:cxnSpLocks/>
            <a:stCxn id="152" idx="3"/>
            <a:endCxn id="155" idx="1"/>
          </p:cNvCxnSpPr>
          <p:nvPr/>
        </p:nvCxnSpPr>
        <p:spPr>
          <a:xfrm>
            <a:off x="6751301" y="4126024"/>
            <a:ext cx="2118671" cy="1362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5BC91673-6B07-2068-A978-1BB2C446D90E}"/>
              </a:ext>
            </a:extLst>
          </p:cNvPr>
          <p:cNvSpPr/>
          <p:nvPr/>
        </p:nvSpPr>
        <p:spPr>
          <a:xfrm>
            <a:off x="8869972" y="5699494"/>
            <a:ext cx="766753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O365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D8C98637-C4D0-C6D9-3CB7-B14C349DD663}"/>
              </a:ext>
            </a:extLst>
          </p:cNvPr>
          <p:cNvSpPr/>
          <p:nvPr/>
        </p:nvSpPr>
        <p:spPr>
          <a:xfrm>
            <a:off x="8869973" y="5939368"/>
            <a:ext cx="1241288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E-post og kalender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823F240-C969-EE43-F1A6-7A13EC03ABF0}"/>
              </a:ext>
            </a:extLst>
          </p:cNvPr>
          <p:cNvCxnSpPr>
            <a:stCxn id="153" idx="3"/>
            <a:endCxn id="172" idx="1"/>
          </p:cNvCxnSpPr>
          <p:nvPr/>
        </p:nvCxnSpPr>
        <p:spPr>
          <a:xfrm>
            <a:off x="7689207" y="5108147"/>
            <a:ext cx="1180765" cy="69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56EA331-7A1C-4FAA-B702-8F3C1A9140CF}"/>
              </a:ext>
            </a:extLst>
          </p:cNvPr>
          <p:cNvCxnSpPr>
            <a:cxnSpLocks/>
            <a:stCxn id="153" idx="3"/>
            <a:endCxn id="173" idx="1"/>
          </p:cNvCxnSpPr>
          <p:nvPr/>
        </p:nvCxnSpPr>
        <p:spPr>
          <a:xfrm>
            <a:off x="7689207" y="5108147"/>
            <a:ext cx="1180766" cy="93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319ACDDD-7FE8-00C8-862C-DFDE995D2B3B}"/>
              </a:ext>
            </a:extLst>
          </p:cNvPr>
          <p:cNvSpPr/>
          <p:nvPr/>
        </p:nvSpPr>
        <p:spPr>
          <a:xfrm>
            <a:off x="8870085" y="6175096"/>
            <a:ext cx="1241288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3AB0024-951E-7C57-748B-598D04919B9D}"/>
              </a:ext>
            </a:extLst>
          </p:cNvPr>
          <p:cNvCxnSpPr>
            <a:cxnSpLocks/>
            <a:stCxn id="153" idx="3"/>
            <a:endCxn id="183" idx="1"/>
          </p:cNvCxnSpPr>
          <p:nvPr/>
        </p:nvCxnSpPr>
        <p:spPr>
          <a:xfrm>
            <a:off x="7689207" y="5108147"/>
            <a:ext cx="1180878" cy="117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ectangle 349">
            <a:extLst>
              <a:ext uri="{FF2B5EF4-FFF2-40B4-BE49-F238E27FC236}">
                <a16:creationId xmlns:a16="http://schemas.microsoft.com/office/drawing/2014/main" id="{7CDFF0AC-E3D6-1CB7-9C9A-208B475353CC}"/>
              </a:ext>
            </a:extLst>
          </p:cNvPr>
          <p:cNvSpPr/>
          <p:nvPr/>
        </p:nvSpPr>
        <p:spPr>
          <a:xfrm>
            <a:off x="1586514" y="2354003"/>
            <a:ext cx="744425" cy="537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</a:t>
            </a:r>
          </a:p>
        </p:txBody>
      </p:sp>
      <p:sp>
        <p:nvSpPr>
          <p:cNvPr id="364" name="Rectangle: Rounded Corners 363">
            <a:extLst>
              <a:ext uri="{FF2B5EF4-FFF2-40B4-BE49-F238E27FC236}">
                <a16:creationId xmlns:a16="http://schemas.microsoft.com/office/drawing/2014/main" id="{48651564-21A8-F52B-DE4F-7FCF5E9E6901}"/>
              </a:ext>
            </a:extLst>
          </p:cNvPr>
          <p:cNvSpPr/>
          <p:nvPr/>
        </p:nvSpPr>
        <p:spPr>
          <a:xfrm>
            <a:off x="4658099" y="1449990"/>
            <a:ext cx="1993888" cy="2132676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6A2A16D4-774B-9DD1-5A2A-9CB0C44DCD35}"/>
              </a:ext>
            </a:extLst>
          </p:cNvPr>
          <p:cNvSpPr/>
          <p:nvPr/>
        </p:nvSpPr>
        <p:spPr>
          <a:xfrm>
            <a:off x="1586513" y="1636016"/>
            <a:ext cx="744425" cy="537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OrgReg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6" name="Straight Arrow Connector 375">
            <a:extLst>
              <a:ext uri="{FF2B5EF4-FFF2-40B4-BE49-F238E27FC236}">
                <a16:creationId xmlns:a16="http://schemas.microsoft.com/office/drawing/2014/main" id="{FF1A4524-8603-4CBE-4767-6117D5E587AD}"/>
              </a:ext>
            </a:extLst>
          </p:cNvPr>
          <p:cNvCxnSpPr>
            <a:cxnSpLocks/>
            <a:stCxn id="375" idx="3"/>
            <a:endCxn id="2" idx="1"/>
          </p:cNvCxnSpPr>
          <p:nvPr/>
        </p:nvCxnSpPr>
        <p:spPr>
          <a:xfrm>
            <a:off x="2330938" y="1904527"/>
            <a:ext cx="3385896" cy="667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8F6D7A79-0AA4-888D-EC30-1C615EB063BC}"/>
              </a:ext>
            </a:extLst>
          </p:cNvPr>
          <p:cNvCxnSpPr>
            <a:cxnSpLocks/>
            <a:stCxn id="375" idx="3"/>
            <a:endCxn id="93" idx="1"/>
          </p:cNvCxnSpPr>
          <p:nvPr/>
        </p:nvCxnSpPr>
        <p:spPr>
          <a:xfrm>
            <a:off x="2330938" y="1904527"/>
            <a:ext cx="2747203" cy="1273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Rectangle: Rounded Corners 381">
            <a:extLst>
              <a:ext uri="{FF2B5EF4-FFF2-40B4-BE49-F238E27FC236}">
                <a16:creationId xmlns:a16="http://schemas.microsoft.com/office/drawing/2014/main" id="{D45A4C1D-55CD-73C0-1339-320BEB7E390A}"/>
              </a:ext>
            </a:extLst>
          </p:cNvPr>
          <p:cNvSpPr/>
          <p:nvPr/>
        </p:nvSpPr>
        <p:spPr>
          <a:xfrm>
            <a:off x="4114495" y="5229546"/>
            <a:ext cx="1226799" cy="15045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BookitLab</a:t>
            </a:r>
          </a:p>
        </p:txBody>
      </p:sp>
      <p:sp>
        <p:nvSpPr>
          <p:cNvPr id="383" name="Rectangle: Rounded Corners 382">
            <a:extLst>
              <a:ext uri="{FF2B5EF4-FFF2-40B4-BE49-F238E27FC236}">
                <a16:creationId xmlns:a16="http://schemas.microsoft.com/office/drawing/2014/main" id="{3D68AA22-C5CC-7672-F4B0-9844856E266C}"/>
              </a:ext>
            </a:extLst>
          </p:cNvPr>
          <p:cNvSpPr/>
          <p:nvPr/>
        </p:nvSpPr>
        <p:spPr>
          <a:xfrm>
            <a:off x="10245372" y="2297761"/>
            <a:ext cx="1002631" cy="1504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Bevisst</a:t>
            </a:r>
          </a:p>
        </p:txBody>
      </p:sp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id="{C3C5FEB8-389E-587B-A566-19C5DED11B05}"/>
              </a:ext>
            </a:extLst>
          </p:cNvPr>
          <p:cNvCxnSpPr>
            <a:cxnSpLocks/>
            <a:stCxn id="93" idx="1"/>
            <a:endCxn id="92" idx="3"/>
          </p:cNvCxnSpPr>
          <p:nvPr/>
        </p:nvCxnSpPr>
        <p:spPr>
          <a:xfrm flipH="1" flipV="1">
            <a:off x="2326107" y="1104985"/>
            <a:ext cx="2752034" cy="2072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Rectangle: Rounded Corners 394">
            <a:extLst>
              <a:ext uri="{FF2B5EF4-FFF2-40B4-BE49-F238E27FC236}">
                <a16:creationId xmlns:a16="http://schemas.microsoft.com/office/drawing/2014/main" id="{72353AF2-02EA-EAD1-D664-5A43570F9CF5}"/>
              </a:ext>
            </a:extLst>
          </p:cNvPr>
          <p:cNvSpPr/>
          <p:nvPr/>
        </p:nvSpPr>
        <p:spPr>
          <a:xfrm>
            <a:off x="176566" y="3554600"/>
            <a:ext cx="962621" cy="1504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Folkeregister</a:t>
            </a:r>
          </a:p>
        </p:txBody>
      </p:sp>
      <p:sp>
        <p:nvSpPr>
          <p:cNvPr id="396" name="Rectangle: Rounded Corners 395">
            <a:extLst>
              <a:ext uri="{FF2B5EF4-FFF2-40B4-BE49-F238E27FC236}">
                <a16:creationId xmlns:a16="http://schemas.microsoft.com/office/drawing/2014/main" id="{C7FA7386-AAB7-8579-289A-45429C0E466E}"/>
              </a:ext>
            </a:extLst>
          </p:cNvPr>
          <p:cNvSpPr/>
          <p:nvPr/>
        </p:nvSpPr>
        <p:spPr>
          <a:xfrm>
            <a:off x="176566" y="3728516"/>
            <a:ext cx="962621" cy="1504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Altinn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Rectangle: Rounded Corners 396">
            <a:extLst>
              <a:ext uri="{FF2B5EF4-FFF2-40B4-BE49-F238E27FC236}">
                <a16:creationId xmlns:a16="http://schemas.microsoft.com/office/drawing/2014/main" id="{BBFB21C9-7756-F9A5-31FF-84A79CD35E37}"/>
              </a:ext>
            </a:extLst>
          </p:cNvPr>
          <p:cNvSpPr/>
          <p:nvPr/>
        </p:nvSpPr>
        <p:spPr>
          <a:xfrm>
            <a:off x="176566" y="3897291"/>
            <a:ext cx="962621" cy="1504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Bank</a:t>
            </a:r>
          </a:p>
        </p:txBody>
      </p:sp>
      <p:sp>
        <p:nvSpPr>
          <p:cNvPr id="398" name="Rectangle: Rounded Corners 397">
            <a:extLst>
              <a:ext uri="{FF2B5EF4-FFF2-40B4-BE49-F238E27FC236}">
                <a16:creationId xmlns:a16="http://schemas.microsoft.com/office/drawing/2014/main" id="{33B75E44-01C2-DEEC-355B-CC12A8DCEB27}"/>
              </a:ext>
            </a:extLst>
          </p:cNvPr>
          <p:cNvSpPr/>
          <p:nvPr/>
        </p:nvSpPr>
        <p:spPr>
          <a:xfrm>
            <a:off x="176566" y="4076349"/>
            <a:ext cx="962621" cy="1504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</a:t>
            </a:r>
          </a:p>
        </p:txBody>
      </p: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130F3F03-C81C-3F4E-BE25-10E1A6E9C58F}"/>
              </a:ext>
            </a:extLst>
          </p:cNvPr>
          <p:cNvCxnSpPr>
            <a:stCxn id="113" idx="1"/>
            <a:endCxn id="395" idx="3"/>
          </p:cNvCxnSpPr>
          <p:nvPr/>
        </p:nvCxnSpPr>
        <p:spPr>
          <a:xfrm flipH="1" flipV="1">
            <a:off x="1139187" y="3629830"/>
            <a:ext cx="445351" cy="226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4" name="Straight Arrow Connector 403">
            <a:extLst>
              <a:ext uri="{FF2B5EF4-FFF2-40B4-BE49-F238E27FC236}">
                <a16:creationId xmlns:a16="http://schemas.microsoft.com/office/drawing/2014/main" id="{10A3B7AC-BD8F-CC16-371B-B445E41C00FF}"/>
              </a:ext>
            </a:extLst>
          </p:cNvPr>
          <p:cNvCxnSpPr>
            <a:cxnSpLocks/>
            <a:stCxn id="113" idx="1"/>
            <a:endCxn id="396" idx="3"/>
          </p:cNvCxnSpPr>
          <p:nvPr/>
        </p:nvCxnSpPr>
        <p:spPr>
          <a:xfrm flipH="1" flipV="1">
            <a:off x="1139187" y="3803746"/>
            <a:ext cx="445351" cy="52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9CC1576B-6FF0-5FB8-5F6E-72646254A06C}"/>
              </a:ext>
            </a:extLst>
          </p:cNvPr>
          <p:cNvCxnSpPr>
            <a:cxnSpLocks/>
            <a:stCxn id="113" idx="1"/>
            <a:endCxn id="397" idx="3"/>
          </p:cNvCxnSpPr>
          <p:nvPr/>
        </p:nvCxnSpPr>
        <p:spPr>
          <a:xfrm flipH="1">
            <a:off x="1139187" y="3856226"/>
            <a:ext cx="445351" cy="116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6" name="Straight Arrow Connector 405">
            <a:extLst>
              <a:ext uri="{FF2B5EF4-FFF2-40B4-BE49-F238E27FC236}">
                <a16:creationId xmlns:a16="http://schemas.microsoft.com/office/drawing/2014/main" id="{94CAC89D-CBA3-1629-78C5-CD04CBF1D8DA}"/>
              </a:ext>
            </a:extLst>
          </p:cNvPr>
          <p:cNvCxnSpPr>
            <a:cxnSpLocks/>
            <a:stCxn id="113" idx="1"/>
            <a:endCxn id="398" idx="3"/>
          </p:cNvCxnSpPr>
          <p:nvPr/>
        </p:nvCxnSpPr>
        <p:spPr>
          <a:xfrm flipH="1">
            <a:off x="1139187" y="3856226"/>
            <a:ext cx="445351" cy="295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4D1B00C1-6981-E525-E119-6F35047315E9}"/>
              </a:ext>
            </a:extLst>
          </p:cNvPr>
          <p:cNvSpPr/>
          <p:nvPr/>
        </p:nvSpPr>
        <p:spPr>
          <a:xfrm>
            <a:off x="176566" y="4255407"/>
            <a:ext cx="962621" cy="1504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Eurocard</a:t>
            </a:r>
          </a:p>
        </p:txBody>
      </p:sp>
      <p:cxnSp>
        <p:nvCxnSpPr>
          <p:cNvPr id="414" name="Straight Arrow Connector 413">
            <a:extLst>
              <a:ext uri="{FF2B5EF4-FFF2-40B4-BE49-F238E27FC236}">
                <a16:creationId xmlns:a16="http://schemas.microsoft.com/office/drawing/2014/main" id="{654CE3E7-2313-DB96-0BBB-9F7D7DBA1791}"/>
              </a:ext>
            </a:extLst>
          </p:cNvPr>
          <p:cNvCxnSpPr>
            <a:cxnSpLocks/>
            <a:stCxn id="113" idx="1"/>
            <a:endCxn id="413" idx="3"/>
          </p:cNvCxnSpPr>
          <p:nvPr/>
        </p:nvCxnSpPr>
        <p:spPr>
          <a:xfrm flipH="1">
            <a:off x="1139187" y="3856226"/>
            <a:ext cx="445351" cy="47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id="{E5F0C6F6-B909-0EF5-3499-29F60761E708}"/>
              </a:ext>
            </a:extLst>
          </p:cNvPr>
          <p:cNvCxnSpPr>
            <a:cxnSpLocks/>
            <a:stCxn id="375" idx="3"/>
            <a:endCxn id="19" idx="1"/>
          </p:cNvCxnSpPr>
          <p:nvPr/>
        </p:nvCxnSpPr>
        <p:spPr>
          <a:xfrm flipV="1">
            <a:off x="2330938" y="1778279"/>
            <a:ext cx="2961315" cy="126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2CEFC491-2963-F3B9-3D36-2E505F9D1E45}"/>
              </a:ext>
            </a:extLst>
          </p:cNvPr>
          <p:cNvCxnSpPr>
            <a:cxnSpLocks/>
            <a:stCxn id="2" idx="3"/>
            <a:endCxn id="383" idx="1"/>
          </p:cNvCxnSpPr>
          <p:nvPr/>
        </p:nvCxnSpPr>
        <p:spPr>
          <a:xfrm flipV="1">
            <a:off x="6401179" y="2372991"/>
            <a:ext cx="3844193" cy="198995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437" name="TextBox 436">
            <a:extLst>
              <a:ext uri="{FF2B5EF4-FFF2-40B4-BE49-F238E27FC236}">
                <a16:creationId xmlns:a16="http://schemas.microsoft.com/office/drawing/2014/main" id="{1DE049E5-97D5-30F7-EED5-AA96C2809EA2}"/>
              </a:ext>
            </a:extLst>
          </p:cNvPr>
          <p:cNvSpPr txBox="1"/>
          <p:nvPr/>
        </p:nvSpPr>
        <p:spPr>
          <a:xfrm>
            <a:off x="5003207" y="56016"/>
            <a:ext cx="144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Status 3/1-22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id="{D827A317-708D-C615-ADB1-07EEF584AD6A}"/>
              </a:ext>
            </a:extLst>
          </p:cNvPr>
          <p:cNvSpPr/>
          <p:nvPr/>
        </p:nvSpPr>
        <p:spPr>
          <a:xfrm>
            <a:off x="8869972" y="6520314"/>
            <a:ext cx="766753" cy="21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T:\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92C1C47-AFC0-88FC-3331-3112B744222B}"/>
              </a:ext>
            </a:extLst>
          </p:cNvPr>
          <p:cNvCxnSpPr>
            <a:cxnSpLocks/>
            <a:stCxn id="94" idx="3"/>
            <a:endCxn id="19" idx="1"/>
          </p:cNvCxnSpPr>
          <p:nvPr/>
        </p:nvCxnSpPr>
        <p:spPr>
          <a:xfrm>
            <a:off x="3583455" y="1099645"/>
            <a:ext cx="1708798" cy="67863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926D626B-163F-9843-1506-07A856099F53}"/>
              </a:ext>
            </a:extLst>
          </p:cNvPr>
          <p:cNvCxnSpPr>
            <a:cxnSpLocks/>
            <a:stCxn id="19" idx="2"/>
            <a:endCxn id="93" idx="0"/>
          </p:cNvCxnSpPr>
          <p:nvPr/>
        </p:nvCxnSpPr>
        <p:spPr>
          <a:xfrm flipH="1">
            <a:off x="5420314" y="1969976"/>
            <a:ext cx="214112" cy="9723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27" name="Rectangle: Rounded Corners 381">
            <a:extLst>
              <a:ext uri="{FF2B5EF4-FFF2-40B4-BE49-F238E27FC236}">
                <a16:creationId xmlns:a16="http://schemas.microsoft.com/office/drawing/2014/main" id="{002294EC-438D-2F29-D7A7-1D0E95A8DBA5}"/>
              </a:ext>
            </a:extLst>
          </p:cNvPr>
          <p:cNvSpPr/>
          <p:nvPr/>
        </p:nvSpPr>
        <p:spPr>
          <a:xfrm>
            <a:off x="4114495" y="6386161"/>
            <a:ext cx="1226799" cy="1275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Nettbutikk  x15</a:t>
            </a:r>
          </a:p>
        </p:txBody>
      </p:sp>
      <p:sp>
        <p:nvSpPr>
          <p:cNvPr id="29" name="Rectangle 93">
            <a:extLst>
              <a:ext uri="{FF2B5EF4-FFF2-40B4-BE49-F238E27FC236}">
                <a16:creationId xmlns:a16="http://schemas.microsoft.com/office/drawing/2014/main" id="{892D894E-12E4-B0BD-6F15-52761252D0CB}"/>
              </a:ext>
            </a:extLst>
          </p:cNvPr>
          <p:cNvSpPr/>
          <p:nvPr/>
        </p:nvSpPr>
        <p:spPr>
          <a:xfrm>
            <a:off x="2839031" y="5310116"/>
            <a:ext cx="744425" cy="313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DVH</a:t>
            </a:r>
          </a:p>
        </p:txBody>
      </p:sp>
      <p:sp>
        <p:nvSpPr>
          <p:cNvPr id="30" name="Rectangle: Rounded Corners 381">
            <a:extLst>
              <a:ext uri="{FF2B5EF4-FFF2-40B4-BE49-F238E27FC236}">
                <a16:creationId xmlns:a16="http://schemas.microsoft.com/office/drawing/2014/main" id="{3C28F1F7-8DD5-0932-37B8-A2E654889E3D}"/>
              </a:ext>
            </a:extLst>
          </p:cNvPr>
          <p:cNvSpPr/>
          <p:nvPr/>
        </p:nvSpPr>
        <p:spPr>
          <a:xfrm>
            <a:off x="4120276" y="5550216"/>
            <a:ext cx="1226799" cy="12759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Bevisst</a:t>
            </a:r>
          </a:p>
        </p:txBody>
      </p:sp>
      <p:cxnSp>
        <p:nvCxnSpPr>
          <p:cNvPr id="31" name="Straight Arrow Connector 96">
            <a:extLst>
              <a:ext uri="{FF2B5EF4-FFF2-40B4-BE49-F238E27FC236}">
                <a16:creationId xmlns:a16="http://schemas.microsoft.com/office/drawing/2014/main" id="{C37AAE63-F272-0010-5434-C5A6C7C4800E}"/>
              </a:ext>
            </a:extLst>
          </p:cNvPr>
          <p:cNvCxnSpPr>
            <a:cxnSpLocks/>
            <a:stCxn id="29" idx="3"/>
            <a:endCxn id="30" idx="1"/>
          </p:cNvCxnSpPr>
          <p:nvPr/>
        </p:nvCxnSpPr>
        <p:spPr>
          <a:xfrm>
            <a:off x="3583456" y="5467043"/>
            <a:ext cx="536820" cy="1469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96">
            <a:extLst>
              <a:ext uri="{FF2B5EF4-FFF2-40B4-BE49-F238E27FC236}">
                <a16:creationId xmlns:a16="http://schemas.microsoft.com/office/drawing/2014/main" id="{604F4046-C46D-7A26-2824-B4A3725B1EDA}"/>
              </a:ext>
            </a:extLst>
          </p:cNvPr>
          <p:cNvCxnSpPr>
            <a:cxnSpLocks/>
            <a:stCxn id="57" idx="3"/>
            <a:endCxn id="29" idx="1"/>
          </p:cNvCxnSpPr>
          <p:nvPr/>
        </p:nvCxnSpPr>
        <p:spPr>
          <a:xfrm flipV="1">
            <a:off x="2346753" y="5467043"/>
            <a:ext cx="492278" cy="1562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Connector 22">
            <a:extLst>
              <a:ext uri="{FF2B5EF4-FFF2-40B4-BE49-F238E27FC236}">
                <a16:creationId xmlns:a16="http://schemas.microsoft.com/office/drawing/2014/main" id="{C4F86D97-97F5-7376-7C8E-C067B1EC1C5A}"/>
              </a:ext>
            </a:extLst>
          </p:cNvPr>
          <p:cNvCxnSpPr>
            <a:cxnSpLocks/>
            <a:stCxn id="72" idx="3"/>
            <a:endCxn id="27" idx="1"/>
          </p:cNvCxnSpPr>
          <p:nvPr/>
        </p:nvCxnSpPr>
        <p:spPr>
          <a:xfrm>
            <a:off x="3381689" y="6257825"/>
            <a:ext cx="732806" cy="19213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4" name="Rectangle: Rounded Corners 393">
            <a:extLst>
              <a:ext uri="{FF2B5EF4-FFF2-40B4-BE49-F238E27FC236}">
                <a16:creationId xmlns:a16="http://schemas.microsoft.com/office/drawing/2014/main" id="{01BA8EB4-8453-A3EA-C8C1-8F982362327B}"/>
              </a:ext>
            </a:extLst>
          </p:cNvPr>
          <p:cNvSpPr/>
          <p:nvPr/>
        </p:nvSpPr>
        <p:spPr>
          <a:xfrm>
            <a:off x="4121607" y="5982873"/>
            <a:ext cx="1212577" cy="14477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ISY</a:t>
            </a:r>
          </a:p>
        </p:txBody>
      </p:sp>
      <p:sp>
        <p:nvSpPr>
          <p:cNvPr id="57" name="Rectangle 91">
            <a:extLst>
              <a:ext uri="{FF2B5EF4-FFF2-40B4-BE49-F238E27FC236}">
                <a16:creationId xmlns:a16="http://schemas.microsoft.com/office/drawing/2014/main" id="{9F1CC261-24BD-D5C1-DE04-9B1A9F552853}"/>
              </a:ext>
            </a:extLst>
          </p:cNvPr>
          <p:cNvSpPr/>
          <p:nvPr/>
        </p:nvSpPr>
        <p:spPr>
          <a:xfrm>
            <a:off x="1205668" y="5354808"/>
            <a:ext cx="1141085" cy="5370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b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Maconomy</a:t>
            </a:r>
            <a:b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BasWare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IP/PM</a:t>
            </a:r>
          </a:p>
        </p:txBody>
      </p:sp>
      <p:cxnSp>
        <p:nvCxnSpPr>
          <p:cNvPr id="67" name="Straight Arrow Connector 96">
            <a:extLst>
              <a:ext uri="{FF2B5EF4-FFF2-40B4-BE49-F238E27FC236}">
                <a16:creationId xmlns:a16="http://schemas.microsoft.com/office/drawing/2014/main" id="{6A5326F9-01FB-AE66-0EFF-12ED2FDC548C}"/>
              </a:ext>
            </a:extLst>
          </p:cNvPr>
          <p:cNvCxnSpPr>
            <a:cxnSpLocks/>
            <a:stCxn id="29" idx="3"/>
            <a:endCxn id="382" idx="1"/>
          </p:cNvCxnSpPr>
          <p:nvPr/>
        </p:nvCxnSpPr>
        <p:spPr>
          <a:xfrm flipV="1">
            <a:off x="3583456" y="5304776"/>
            <a:ext cx="531039" cy="162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2" name="Rectangle 93">
            <a:extLst>
              <a:ext uri="{FF2B5EF4-FFF2-40B4-BE49-F238E27FC236}">
                <a16:creationId xmlns:a16="http://schemas.microsoft.com/office/drawing/2014/main" id="{BFC340DC-6212-B35D-6BFC-5E5BFCBA548B}"/>
              </a:ext>
            </a:extLst>
          </p:cNvPr>
          <p:cNvSpPr/>
          <p:nvPr/>
        </p:nvSpPr>
        <p:spPr>
          <a:xfrm>
            <a:off x="3040797" y="6100898"/>
            <a:ext cx="340892" cy="3138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Straight Connector 22">
            <a:extLst>
              <a:ext uri="{FF2B5EF4-FFF2-40B4-BE49-F238E27FC236}">
                <a16:creationId xmlns:a16="http://schemas.microsoft.com/office/drawing/2014/main" id="{36C65FFD-B665-9E4D-C488-D8217DA1DD0F}"/>
              </a:ext>
            </a:extLst>
          </p:cNvPr>
          <p:cNvCxnSpPr>
            <a:cxnSpLocks/>
            <a:stCxn id="57" idx="3"/>
            <a:endCxn id="72" idx="1"/>
          </p:cNvCxnSpPr>
          <p:nvPr/>
        </p:nvCxnSpPr>
        <p:spPr>
          <a:xfrm>
            <a:off x="2346753" y="5623319"/>
            <a:ext cx="694044" cy="63450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8" name="Rectangle: Rounded Corners 112">
            <a:extLst>
              <a:ext uri="{FF2B5EF4-FFF2-40B4-BE49-F238E27FC236}">
                <a16:creationId xmlns:a16="http://schemas.microsoft.com/office/drawing/2014/main" id="{8DA65F8A-A1AE-14F7-E44C-BE91E3C85F28}"/>
              </a:ext>
            </a:extLst>
          </p:cNvPr>
          <p:cNvSpPr/>
          <p:nvPr/>
        </p:nvSpPr>
        <p:spPr>
          <a:xfrm>
            <a:off x="1602327" y="4581922"/>
            <a:ext cx="744425" cy="3474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Unit4</a:t>
            </a:r>
          </a:p>
        </p:txBody>
      </p:sp>
      <p:cxnSp>
        <p:nvCxnSpPr>
          <p:cNvPr id="100" name="Straight Arrow Connector 134">
            <a:extLst>
              <a:ext uri="{FF2B5EF4-FFF2-40B4-BE49-F238E27FC236}">
                <a16:creationId xmlns:a16="http://schemas.microsoft.com/office/drawing/2014/main" id="{E2F7F372-CD7A-C5A6-675D-3FA4B5E738DF}"/>
              </a:ext>
            </a:extLst>
          </p:cNvPr>
          <p:cNvCxnSpPr>
            <a:cxnSpLocks/>
            <a:stCxn id="98" idx="3"/>
            <a:endCxn id="29" idx="1"/>
          </p:cNvCxnSpPr>
          <p:nvPr/>
        </p:nvCxnSpPr>
        <p:spPr>
          <a:xfrm>
            <a:off x="2346752" y="4755666"/>
            <a:ext cx="492279" cy="711377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Arrow Connector 134">
            <a:extLst>
              <a:ext uri="{FF2B5EF4-FFF2-40B4-BE49-F238E27FC236}">
                <a16:creationId xmlns:a16="http://schemas.microsoft.com/office/drawing/2014/main" id="{DB762826-8205-1BBF-6112-BC43A6A5938E}"/>
              </a:ext>
            </a:extLst>
          </p:cNvPr>
          <p:cNvCxnSpPr>
            <a:cxnSpLocks/>
            <a:stCxn id="113" idx="3"/>
            <a:endCxn id="29" idx="0"/>
          </p:cNvCxnSpPr>
          <p:nvPr/>
        </p:nvCxnSpPr>
        <p:spPr>
          <a:xfrm>
            <a:off x="2346753" y="3856226"/>
            <a:ext cx="864491" cy="1453890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4F78EBE-A727-182B-6891-1BC73FFBA3C7}"/>
              </a:ext>
            </a:extLst>
          </p:cNvPr>
          <p:cNvCxnSpPr>
            <a:cxnSpLocks/>
            <a:stCxn id="154" idx="3"/>
            <a:endCxn id="438" idx="1"/>
          </p:cNvCxnSpPr>
          <p:nvPr/>
        </p:nvCxnSpPr>
        <p:spPr>
          <a:xfrm>
            <a:off x="6006829" y="4400204"/>
            <a:ext cx="2863143" cy="222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134">
            <a:extLst>
              <a:ext uri="{FF2B5EF4-FFF2-40B4-BE49-F238E27FC236}">
                <a16:creationId xmlns:a16="http://schemas.microsoft.com/office/drawing/2014/main" id="{C5DB9E87-4422-7A54-F976-8F61C9D4AC7C}"/>
              </a:ext>
            </a:extLst>
          </p:cNvPr>
          <p:cNvCxnSpPr>
            <a:cxnSpLocks/>
            <a:stCxn id="98" idx="3"/>
            <a:endCxn id="382" idx="1"/>
          </p:cNvCxnSpPr>
          <p:nvPr/>
        </p:nvCxnSpPr>
        <p:spPr>
          <a:xfrm>
            <a:off x="2346752" y="4755666"/>
            <a:ext cx="1767743" cy="549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id="{32684A8C-5B54-D192-51B1-89FFF8130922}"/>
              </a:ext>
            </a:extLst>
          </p:cNvPr>
          <p:cNvSpPr/>
          <p:nvPr/>
        </p:nvSpPr>
        <p:spPr>
          <a:xfrm>
            <a:off x="11248003" y="3110842"/>
            <a:ext cx="857065" cy="2511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MachForm</a:t>
            </a: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(formfiller)</a:t>
            </a:r>
          </a:p>
        </p:txBody>
      </p:sp>
      <p:cxnSp>
        <p:nvCxnSpPr>
          <p:cNvPr id="486" name="Straight Arrow Connector 485">
            <a:extLst>
              <a:ext uri="{FF2B5EF4-FFF2-40B4-BE49-F238E27FC236}">
                <a16:creationId xmlns:a16="http://schemas.microsoft.com/office/drawing/2014/main" id="{57563F48-3474-E45F-9D13-1B78E252F66A}"/>
              </a:ext>
            </a:extLst>
          </p:cNvPr>
          <p:cNvCxnSpPr>
            <a:cxnSpLocks/>
            <a:stCxn id="8" idx="3"/>
            <a:endCxn id="485" idx="1"/>
          </p:cNvCxnSpPr>
          <p:nvPr/>
        </p:nvCxnSpPr>
        <p:spPr>
          <a:xfrm flipV="1">
            <a:off x="11102437" y="3236401"/>
            <a:ext cx="145566" cy="7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id="{76981E5B-28BF-93AB-FEF0-9CFF7862D40F}"/>
              </a:ext>
            </a:extLst>
          </p:cNvPr>
          <p:cNvSpPr/>
          <p:nvPr/>
        </p:nvSpPr>
        <p:spPr>
          <a:xfrm>
            <a:off x="10228375" y="1600887"/>
            <a:ext cx="859870" cy="1888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Blackboard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id="{E901BF96-0BF6-8EC0-C2EC-E14956B9BF8C}"/>
              </a:ext>
            </a:extLst>
          </p:cNvPr>
          <p:cNvSpPr/>
          <p:nvPr/>
        </p:nvSpPr>
        <p:spPr>
          <a:xfrm>
            <a:off x="10447286" y="6052421"/>
            <a:ext cx="683117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Inspera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id="{94D5B753-5D06-BC05-3587-5B64C28FCA4F}"/>
              </a:ext>
            </a:extLst>
          </p:cNvPr>
          <p:cNvSpPr/>
          <p:nvPr/>
        </p:nvSpPr>
        <p:spPr>
          <a:xfrm>
            <a:off x="10405128" y="5760100"/>
            <a:ext cx="683117" cy="150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Fotoboks</a:t>
            </a:r>
          </a:p>
        </p:txBody>
      </p:sp>
      <p:cxnSp>
        <p:nvCxnSpPr>
          <p:cNvPr id="494" name="Straight Arrow Connector 493">
            <a:extLst>
              <a:ext uri="{FF2B5EF4-FFF2-40B4-BE49-F238E27FC236}">
                <a16:creationId xmlns:a16="http://schemas.microsoft.com/office/drawing/2014/main" id="{4C8699A8-6810-F145-EF1E-54EA9C99F3E0}"/>
              </a:ext>
            </a:extLst>
          </p:cNvPr>
          <p:cNvCxnSpPr>
            <a:cxnSpLocks/>
            <a:stCxn id="155" idx="3"/>
            <a:endCxn id="493" idx="1"/>
          </p:cNvCxnSpPr>
          <p:nvPr/>
        </p:nvCxnSpPr>
        <p:spPr>
          <a:xfrm>
            <a:off x="9636725" y="5488430"/>
            <a:ext cx="768403" cy="346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B25BADA-A1CB-568D-CA17-3213E5F8765D}"/>
              </a:ext>
            </a:extLst>
          </p:cNvPr>
          <p:cNvCxnSpPr>
            <a:cxnSpLocks/>
            <a:stCxn id="2" idx="3"/>
            <a:endCxn id="491" idx="1"/>
          </p:cNvCxnSpPr>
          <p:nvPr/>
        </p:nvCxnSpPr>
        <p:spPr>
          <a:xfrm flipV="1">
            <a:off x="6401179" y="1695290"/>
            <a:ext cx="3827196" cy="87669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3A34809A-E955-A112-03BD-B83895773795}"/>
              </a:ext>
            </a:extLst>
          </p:cNvPr>
          <p:cNvCxnSpPr>
            <a:cxnSpLocks/>
            <a:stCxn id="155" idx="3"/>
            <a:endCxn id="492" idx="1"/>
          </p:cNvCxnSpPr>
          <p:nvPr/>
        </p:nvCxnSpPr>
        <p:spPr>
          <a:xfrm>
            <a:off x="9636725" y="5488430"/>
            <a:ext cx="810561" cy="639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12CB68B-7717-6D2C-B640-7BEEDA448BAB}"/>
              </a:ext>
            </a:extLst>
          </p:cNvPr>
          <p:cNvSpPr/>
          <p:nvPr/>
        </p:nvSpPr>
        <p:spPr>
          <a:xfrm>
            <a:off x="46479" y="51975"/>
            <a:ext cx="2493005" cy="1975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Får ikke oppdaterte data, men fungerer på gamle data*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C036AA6-69FC-D81E-F8BB-A4C9B7CA81F9}"/>
              </a:ext>
            </a:extLst>
          </p:cNvPr>
          <p:cNvSpPr/>
          <p:nvPr/>
        </p:nvSpPr>
        <p:spPr>
          <a:xfrm>
            <a:off x="1438183" y="2297761"/>
            <a:ext cx="1101301" cy="2239469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1B686094-3D2F-5606-4E9A-AD7BDEE3433F}"/>
              </a:ext>
            </a:extLst>
          </p:cNvPr>
          <p:cNvSpPr/>
          <p:nvPr/>
        </p:nvSpPr>
        <p:spPr>
          <a:xfrm>
            <a:off x="46479" y="257323"/>
            <a:ext cx="2493005" cy="1975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Satt i drift med nye data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D280EAE4-2DC0-9945-52DB-A7FFEABF2786}"/>
              </a:ext>
            </a:extLst>
          </p:cNvPr>
          <p:cNvSpPr/>
          <p:nvPr/>
        </p:nvSpPr>
        <p:spPr>
          <a:xfrm>
            <a:off x="49246" y="459600"/>
            <a:ext cx="2493005" cy="197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Fungerer som normalt i hele perioden</a:t>
            </a:r>
          </a:p>
        </p:txBody>
      </p:sp>
    </p:spTree>
    <p:extLst>
      <p:ext uri="{BB962C8B-B14F-4D97-AF65-F5344CB8AC3E}">
        <p14:creationId xmlns:p14="http://schemas.microsoft.com/office/powerpoint/2010/main" val="171249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0">
            <a:extLst>
              <a:ext uri="{FF2B5EF4-FFF2-40B4-BE49-F238E27FC236}">
                <a16:creationId xmlns:a16="http://schemas.microsoft.com/office/drawing/2014/main" id="{BA31A95D-2E8D-6EAF-14BC-D86E6C4E99D7}"/>
              </a:ext>
            </a:extLst>
          </p:cNvPr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nb-NO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9B2C3-5A4B-85F1-92EC-479C6555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6" y="2634980"/>
            <a:ext cx="10972800" cy="1569660"/>
          </a:xfrm>
        </p:spPr>
        <p:txBody>
          <a:bodyPr/>
          <a:lstStyle/>
          <a:p>
            <a:r>
              <a:rPr lang="en-US" err="1">
                <a:solidFill>
                  <a:schemeClr val="bg1"/>
                </a:solidFill>
              </a:rPr>
              <a:t>Noen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viktige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tematikker</a:t>
            </a:r>
            <a:br>
              <a:rPr lang="en-US"/>
            </a:b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3E057-6368-4C38-B00F-ECCA28678B4A}"/>
              </a:ext>
            </a:extLst>
          </p:cNvPr>
          <p:cNvSpPr txBox="1"/>
          <p:nvPr/>
        </p:nvSpPr>
        <p:spPr>
          <a:xfrm>
            <a:off x="946298" y="3561907"/>
            <a:ext cx="7825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bg1"/>
                </a:solidFill>
              </a:rPr>
              <a:t>Lederrollen i nye systemer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bg1"/>
                </a:solidFill>
              </a:rPr>
              <a:t>Ny økonomimodell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bg1"/>
                </a:solidFill>
              </a:rPr>
              <a:t>Lønn, tid og kvoter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bg1"/>
                </a:solidFill>
              </a:rPr>
              <a:t>Godkjenninger fra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bg1"/>
                </a:solidFill>
              </a:rPr>
              <a:t>Roller og tilganger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bg1"/>
                </a:solidFill>
              </a:rPr>
              <a:t>Brukerstøtte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8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AE167AB8-71F6-470F-9704-4D3EB0D6D1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411340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AE167AB8-71F6-470F-9704-4D3EB0D6D1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ktangel 4">
            <a:extLst>
              <a:ext uri="{FF2B5EF4-FFF2-40B4-BE49-F238E27FC236}">
                <a16:creationId xmlns:a16="http://schemas.microsoft.com/office/drawing/2014/main" id="{BC28CC47-A1C2-4016-8524-2DB6995B7FB7}"/>
              </a:ext>
            </a:extLst>
          </p:cNvPr>
          <p:cNvSpPr/>
          <p:nvPr/>
        </p:nvSpPr>
        <p:spPr>
          <a:xfrm>
            <a:off x="6425851" y="4845994"/>
            <a:ext cx="5093109" cy="130973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Hvor finner du oppgavene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5825B7E-2C11-4264-81F1-58A58E5A3B7B}"/>
              </a:ext>
            </a:extLst>
          </p:cNvPr>
          <p:cNvSpPr/>
          <p:nvPr/>
        </p:nvSpPr>
        <p:spPr>
          <a:xfrm>
            <a:off x="6425851" y="2384589"/>
            <a:ext cx="5093109" cy="21168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r>
              <a:rPr lang="nb-NO" b="1" err="1">
                <a:solidFill>
                  <a:prstClr val="black"/>
                </a:solidFill>
                <a:latin typeface="Calibri" panose="020F0502020204030204"/>
              </a:rPr>
              <a:t>Personalgodkjenner</a:t>
            </a:r>
            <a:endParaRPr lang="nb-NO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4C0533C-ED40-40F0-B756-0E6F015FC069}"/>
              </a:ext>
            </a:extLst>
          </p:cNvPr>
          <p:cNvSpPr txBox="1"/>
          <p:nvPr/>
        </p:nvSpPr>
        <p:spPr>
          <a:xfrm>
            <a:off x="500483" y="285233"/>
            <a:ext cx="891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nb-NO" sz="3200">
                <a:solidFill>
                  <a:prstClr val="black"/>
                </a:solidFill>
                <a:latin typeface="Calibri" panose="020F0502020204030204"/>
              </a:rPr>
              <a:t>Godkjennerroller i SAP og Unit4 ERP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0948656-E563-4870-BB85-9354DC200EA5}"/>
              </a:ext>
            </a:extLst>
          </p:cNvPr>
          <p:cNvSpPr/>
          <p:nvPr/>
        </p:nvSpPr>
        <p:spPr>
          <a:xfrm>
            <a:off x="500485" y="2392455"/>
            <a:ext cx="5093108" cy="21090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Kostnadsgodkjenner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90A2BEA-2829-4428-B981-D120EFD9BEDA}"/>
              </a:ext>
            </a:extLst>
          </p:cNvPr>
          <p:cNvSpPr/>
          <p:nvPr/>
        </p:nvSpPr>
        <p:spPr>
          <a:xfrm>
            <a:off x="500485" y="1094756"/>
            <a:ext cx="11029116" cy="1077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r>
              <a:rPr lang="nb-NO">
                <a:solidFill>
                  <a:prstClr val="black"/>
                </a:solidFill>
                <a:latin typeface="Calibri" panose="020F0502020204030204"/>
              </a:rPr>
              <a:t>Organisatorisk leder</a:t>
            </a:r>
          </a:p>
          <a:p>
            <a:pPr marL="171446" indent="-171446" defTabSz="914377"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Oppgaveflyt: NAV-oppfølging i forhold til sykefravær, mottar varsler i forhold til AML på overtid og tidsregistrering, manglende ferie, fraværssøknader o.l. </a:t>
            </a:r>
          </a:p>
          <a:p>
            <a:pPr marL="171446" indent="-171446" defTabSz="914377"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Økt omfang av varsler sammenlignet med i Paga. Ingen stedfortreder mulig.</a:t>
            </a:r>
          </a:p>
          <a:p>
            <a:pPr marL="171446" indent="-171446" defTabSz="914377">
              <a:buFont typeface="Arial" panose="020B0604020202020204" pitchFamily="34" charset="0"/>
              <a:buChar char="•"/>
              <a:defRPr/>
            </a:pP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Følger formell organisasjonsstruktur.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AE9D2EE-B961-4D94-8494-4325BB1F78DE}"/>
              </a:ext>
            </a:extLst>
          </p:cNvPr>
          <p:cNvSpPr txBox="1"/>
          <p:nvPr/>
        </p:nvSpPr>
        <p:spPr>
          <a:xfrm>
            <a:off x="673041" y="3003043"/>
            <a:ext cx="4747456" cy="815608"/>
          </a:xfrm>
          <a:prstGeom prst="rect">
            <a:avLst/>
          </a:prstGeom>
          <a:solidFill>
            <a:srgbClr val="ECF5E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Følger koststedstruktur</a:t>
            </a:r>
          </a:p>
          <a:p>
            <a:pPr marL="171446" indent="-171446" defTabSz="914377">
              <a:buFontTx/>
              <a:buChar char="-"/>
              <a:defRPr/>
            </a:pP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Minimum en </a:t>
            </a:r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kostnadsgodkjenner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 per koststed</a:t>
            </a:r>
          </a:p>
          <a:p>
            <a:pPr marL="171446" indent="-171446" defTabSz="914377">
              <a:buFontTx/>
              <a:buChar char="-"/>
              <a:defRPr/>
            </a:pP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Har oppgaver både i Unit4 ERP og SAP (</a:t>
            </a:r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Selvbetjningsportalen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171446" indent="-171446" defTabSz="914377">
              <a:buFontTx/>
              <a:buChar char="-"/>
              <a:defRPr/>
            </a:pPr>
            <a:endParaRPr lang="nb-NO" sz="11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922BFE3-43E5-410F-9E4D-6B9658912535}"/>
              </a:ext>
            </a:extLst>
          </p:cNvPr>
          <p:cNvSpPr txBox="1"/>
          <p:nvPr/>
        </p:nvSpPr>
        <p:spPr>
          <a:xfrm>
            <a:off x="6598407" y="3003043"/>
            <a:ext cx="4736858" cy="815608"/>
          </a:xfrm>
          <a:prstGeom prst="rect">
            <a:avLst/>
          </a:prstGeom>
          <a:solidFill>
            <a:srgbClr val="FFF8E5"/>
          </a:solidFill>
          <a:ln>
            <a:solidFill>
              <a:srgbClr val="9E78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Følger strukturen i SAP</a:t>
            </a:r>
          </a:p>
          <a:p>
            <a:pPr marL="171446" indent="-171446" defTabSz="914377">
              <a:buFontTx/>
              <a:buChar char="-"/>
              <a:defRPr/>
            </a:pP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Tar utgangspunkt i formell </a:t>
            </a:r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org.struktur</a:t>
            </a:r>
            <a:endParaRPr lang="nb-NO" sz="1100">
              <a:solidFill>
                <a:prstClr val="black"/>
              </a:solidFill>
              <a:latin typeface="Calibri" panose="020F0502020204030204"/>
            </a:endParaRPr>
          </a:p>
          <a:p>
            <a:pPr marL="171446" indent="-171446" defTabSz="914377">
              <a:buFontTx/>
              <a:buChar char="-"/>
              <a:defRPr/>
            </a:pP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Mulig å gruppere ytterligere med egne godkjenningsbokser i SAP. Tilsvarer like godkjenningsbokser i </a:t>
            </a:r>
            <a:r>
              <a:rPr lang="nb-NO" sz="1100" err="1">
                <a:solidFill>
                  <a:prstClr val="black"/>
                </a:solidFill>
                <a:latin typeface="Calibri" panose="020F0502020204030204"/>
              </a:rPr>
              <a:t>Paga</a:t>
            </a:r>
            <a:r>
              <a:rPr lang="nb-NO" sz="1100">
                <a:solidFill>
                  <a:prstClr val="black"/>
                </a:solidFill>
                <a:latin typeface="Calibri" panose="020F0502020204030204"/>
              </a:rPr>
              <a:t>, men mulig struktur er annerledes i SAP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525DB7F-CFE1-4529-8CAD-D56007F8903F}"/>
              </a:ext>
            </a:extLst>
          </p:cNvPr>
          <p:cNvSpPr txBox="1"/>
          <p:nvPr/>
        </p:nvSpPr>
        <p:spPr>
          <a:xfrm>
            <a:off x="673041" y="3933376"/>
            <a:ext cx="4747456" cy="307777"/>
          </a:xfrm>
          <a:prstGeom prst="rect">
            <a:avLst/>
          </a:prstGeom>
          <a:solidFill>
            <a:srgbClr val="ECF5E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Har BDM-fullmakt</a:t>
            </a:r>
            <a:endParaRPr lang="nb-NO" sz="11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9FE4FB8-FB49-4DB5-9812-B777A4B6A25B}"/>
              </a:ext>
            </a:extLst>
          </p:cNvPr>
          <p:cNvSpPr txBox="1"/>
          <p:nvPr/>
        </p:nvSpPr>
        <p:spPr>
          <a:xfrm>
            <a:off x="6598407" y="3933376"/>
            <a:ext cx="4736860" cy="307777"/>
          </a:xfrm>
          <a:prstGeom prst="rect">
            <a:avLst/>
          </a:prstGeom>
          <a:solidFill>
            <a:srgbClr val="FFF8E5"/>
          </a:solidFill>
          <a:ln>
            <a:solidFill>
              <a:srgbClr val="9E7800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nb-NO" sz="140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Har </a:t>
            </a:r>
            <a:r>
              <a:rPr lang="nb-NO" sz="1400">
                <a:solidFill>
                  <a:prstClr val="black"/>
                </a:solidFill>
                <a:latin typeface="Calibri" panose="020F0502020204030204"/>
              </a:rPr>
              <a:t>BDM-fullmakt</a:t>
            </a:r>
            <a:endParaRPr lang="nb-NO" sz="11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ktangel 4">
            <a:extLst>
              <a:ext uri="{FF2B5EF4-FFF2-40B4-BE49-F238E27FC236}">
                <a16:creationId xmlns:a16="http://schemas.microsoft.com/office/drawing/2014/main" id="{E52D8B1B-56A5-4ECA-A293-CB7EE74FB312}"/>
              </a:ext>
            </a:extLst>
          </p:cNvPr>
          <p:cNvSpPr/>
          <p:nvPr/>
        </p:nvSpPr>
        <p:spPr>
          <a:xfrm>
            <a:off x="500483" y="4845994"/>
            <a:ext cx="5093109" cy="130973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r>
              <a:rPr lang="nb-NO" b="1">
                <a:solidFill>
                  <a:prstClr val="black"/>
                </a:solidFill>
                <a:latin typeface="Calibri" panose="020F0502020204030204"/>
              </a:rPr>
              <a:t>Hvor finner du oppgavene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786F0-DDE4-4776-80BB-22F2143C9675}"/>
              </a:ext>
            </a:extLst>
          </p:cNvPr>
          <p:cNvSpPr txBox="1"/>
          <p:nvPr/>
        </p:nvSpPr>
        <p:spPr>
          <a:xfrm>
            <a:off x="8249923" y="5309097"/>
            <a:ext cx="331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DFØ Selvbetjeningsportal og DFØ-app*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869EC-0CC0-45A3-BF17-82D808B7E44B}"/>
              </a:ext>
            </a:extLst>
          </p:cNvPr>
          <p:cNvSpPr txBox="1"/>
          <p:nvPr/>
        </p:nvSpPr>
        <p:spPr>
          <a:xfrm>
            <a:off x="399228" y="6328252"/>
            <a:ext cx="1111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/>
              <a:t>*Følgende oppgaver kan KUN gjøres i selvbetjeningsportalen: Godkjenne E-skjemaer opprettet i SAP kjernesystem, permisjoner, sidegjøremål overføring av feriedager, overføring/ utbetaling av timer fra reise- / overtidssaldo, oppsigelse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80F17A-FDF5-4743-BD4D-C53ECB91A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408" y="5174407"/>
            <a:ext cx="1504982" cy="7810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1DC61D9-3E77-4CC6-A7AA-E63E1A2E2EC5}"/>
              </a:ext>
            </a:extLst>
          </p:cNvPr>
          <p:cNvSpPr txBox="1"/>
          <p:nvPr/>
        </p:nvSpPr>
        <p:spPr>
          <a:xfrm>
            <a:off x="2017790" y="5468038"/>
            <a:ext cx="297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Økonomisystem - Unit4 ERP</a:t>
            </a:r>
          </a:p>
        </p:txBody>
      </p:sp>
      <p:pic>
        <p:nvPicPr>
          <p:cNvPr id="74754" name="Picture 2" descr="Unit4 ERP – HerbertNathan &amp; Co">
            <a:extLst>
              <a:ext uri="{FF2B5EF4-FFF2-40B4-BE49-F238E27FC236}">
                <a16:creationId xmlns:a16="http://schemas.microsoft.com/office/drawing/2014/main" id="{A7616092-D723-458D-B43B-4E56A439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0" y="5275156"/>
            <a:ext cx="1234675" cy="6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0C6777-A3B0-1A5F-A919-FEFFFF435984}"/>
              </a:ext>
            </a:extLst>
          </p:cNvPr>
          <p:cNvSpPr/>
          <p:nvPr/>
        </p:nvSpPr>
        <p:spPr>
          <a:xfrm>
            <a:off x="12281891" y="-1872"/>
            <a:ext cx="1270220" cy="920096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Christina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816462-6071-4CD1-B0BB-734CDF4510F9}"/>
              </a:ext>
            </a:extLst>
          </p:cNvPr>
          <p:cNvSpPr/>
          <p:nvPr/>
        </p:nvSpPr>
        <p:spPr>
          <a:xfrm>
            <a:off x="8789972" y="4525318"/>
            <a:ext cx="353727" cy="212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A6B5ECCD-6D6D-49FE-81F2-1C72976E1596}"/>
              </a:ext>
            </a:extLst>
          </p:cNvPr>
          <p:cNvSpPr/>
          <p:nvPr/>
        </p:nvSpPr>
        <p:spPr>
          <a:xfrm>
            <a:off x="2693042" y="4525318"/>
            <a:ext cx="353727" cy="212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8840D995-57C9-4921-B7CB-88623104698B}"/>
              </a:ext>
            </a:extLst>
          </p:cNvPr>
          <p:cNvSpPr/>
          <p:nvPr/>
        </p:nvSpPr>
        <p:spPr>
          <a:xfrm rot="18624308">
            <a:off x="5820646" y="4430295"/>
            <a:ext cx="326577" cy="572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0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558EEA3-9388-4E6F-AE73-1156972EA3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0693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558EEA3-9388-4E6F-AE73-1156972EA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8A390DD-A10A-4EBF-9C66-CB6D9B375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46331"/>
          </a:xfrm>
        </p:spPr>
        <p:txBody>
          <a:bodyPr vert="horz"/>
          <a:lstStyle/>
          <a:p>
            <a:r>
              <a:rPr lang="nb-NO" sz="3600"/>
              <a:t>Behandle reiseregning i selvbetjeningsportalen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F499E7-3DF6-4F99-A6ED-0A3186E62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065530"/>
            <a:ext cx="10740414" cy="47407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019CEF-5E24-4E7C-8136-9A6FA12857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365"/>
          <a:stretch/>
        </p:blipFill>
        <p:spPr>
          <a:xfrm>
            <a:off x="7562935" y="1830908"/>
            <a:ext cx="4315427" cy="39753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418911-D677-4F28-8A22-4A52E75F503D}"/>
              </a:ext>
            </a:extLst>
          </p:cNvPr>
          <p:cNvSpPr txBox="1"/>
          <p:nvPr/>
        </p:nvSpPr>
        <p:spPr>
          <a:xfrm>
            <a:off x="609599" y="5939480"/>
            <a:ext cx="9893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hlinkClick r:id="rId7"/>
              </a:rPr>
              <a:t>Se fullstendige brukerveiledning fra på DFØ sine kundesider </a:t>
            </a:r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4999C-15D3-424F-9D9F-D4886D38FD86}"/>
              </a:ext>
            </a:extLst>
          </p:cNvPr>
          <p:cNvSpPr/>
          <p:nvPr/>
        </p:nvSpPr>
        <p:spPr>
          <a:xfrm>
            <a:off x="12281891" y="-1872"/>
            <a:ext cx="1270220" cy="920096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Christina</a:t>
            </a:r>
          </a:p>
        </p:txBody>
      </p:sp>
    </p:spTree>
    <p:extLst>
      <p:ext uri="{BB962C8B-B14F-4D97-AF65-F5344CB8AC3E}">
        <p14:creationId xmlns:p14="http://schemas.microsoft.com/office/powerpoint/2010/main" val="264343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4EB158-0ACB-4521-BA3F-E2F2E0280B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8973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4EB158-0ACB-4521-BA3F-E2F2E0280B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E3BA4D4-BA97-4C7B-B6F6-8E90DAB4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46331"/>
          </a:xfrm>
        </p:spPr>
        <p:txBody>
          <a:bodyPr vert="horz"/>
          <a:lstStyle/>
          <a:p>
            <a:r>
              <a:rPr lang="nb-NO" sz="3600"/>
              <a:t>Godkjenne faktura i Unit4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FE2B49-0762-42A1-8F93-BA509EF5E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590" y="1105636"/>
            <a:ext cx="9297638" cy="52537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483F5F-C757-434E-ADCD-3706F3D2939D}"/>
              </a:ext>
            </a:extLst>
          </p:cNvPr>
          <p:cNvSpPr/>
          <p:nvPr/>
        </p:nvSpPr>
        <p:spPr>
          <a:xfrm>
            <a:off x="12281891" y="-1872"/>
            <a:ext cx="1270220" cy="920096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Christina</a:t>
            </a:r>
          </a:p>
        </p:txBody>
      </p:sp>
    </p:spTree>
    <p:extLst>
      <p:ext uri="{BB962C8B-B14F-4D97-AF65-F5344CB8AC3E}">
        <p14:creationId xmlns:p14="http://schemas.microsoft.com/office/powerpoint/2010/main" val="97557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561092-7C7D-A73B-001E-CAD78AF5C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4606071" y="215907"/>
            <a:ext cx="6766603" cy="5853113"/>
          </a:xfrm>
          <a:prstGeom prst="rect">
            <a:avLst/>
          </a:prstGeom>
          <a:noFill/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C24BE2-694B-B649-8BE1-6E9AE2794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1863728"/>
            <a:ext cx="4011084" cy="1852109"/>
          </a:xfrm>
        </p:spPr>
        <p:txBody>
          <a:bodyPr>
            <a:normAutofit/>
          </a:bodyPr>
          <a:lstStyle/>
          <a:p>
            <a:r>
              <a:rPr lang="nb-NO" sz="2133"/>
              <a:t>Ha oversikt over: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133"/>
              <a:t>Ny konteringsstreng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nb-NO" sz="2133"/>
              <a:t>Hvilke konteringsfelt som vanligvis brukes</a:t>
            </a: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1972E8BB-3B09-21A7-FBBF-345C1D774899}"/>
              </a:ext>
            </a:extLst>
          </p:cNvPr>
          <p:cNvSpPr/>
          <p:nvPr/>
        </p:nvSpPr>
        <p:spPr>
          <a:xfrm>
            <a:off x="1840754" y="3780633"/>
            <a:ext cx="2779932" cy="57023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8" name="Tittel 4">
            <a:extLst>
              <a:ext uri="{FF2B5EF4-FFF2-40B4-BE49-F238E27FC236}">
                <a16:creationId xmlns:a16="http://schemas.microsoft.com/office/drawing/2014/main" id="{94DB28C9-7221-E6B9-1CD7-5D3BAA519051}"/>
              </a:ext>
            </a:extLst>
          </p:cNvPr>
          <p:cNvSpPr txBox="1">
            <a:spLocks/>
          </p:cNvSpPr>
          <p:nvPr/>
        </p:nvSpPr>
        <p:spPr>
          <a:xfrm>
            <a:off x="723901" y="715327"/>
            <a:ext cx="3008313" cy="8715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2667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/>
              <a:t>BOTT økonomimodell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00C3FA-ECDF-20B3-DE85-7227E06E42AD}"/>
              </a:ext>
            </a:extLst>
          </p:cNvPr>
          <p:cNvSpPr/>
          <p:nvPr/>
        </p:nvSpPr>
        <p:spPr>
          <a:xfrm>
            <a:off x="12281891" y="-1872"/>
            <a:ext cx="1270220" cy="920096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Trude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6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18ABFA1-8C73-60EE-0DD0-8CF5C67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771623"/>
          </a:xfrm>
        </p:spPr>
        <p:txBody>
          <a:bodyPr/>
          <a:lstStyle/>
          <a:p>
            <a:r>
              <a:rPr lang="nb-NO" sz="4400"/>
              <a:t>Bruk ny økonomimodell </a:t>
            </a:r>
            <a:r>
              <a:rPr lang="nb-NO" sz="4400" err="1"/>
              <a:t>fom</a:t>
            </a:r>
            <a:r>
              <a:rPr lang="nb-NO" sz="4400"/>
              <a:t>. 01.01.2023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CA07EF7-612B-C043-EA39-CD93EB362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NB! Som </a:t>
            </a:r>
            <a:r>
              <a:rPr lang="nb-NO" dirty="0" err="1"/>
              <a:t>personalgodkjenner</a:t>
            </a:r>
            <a:r>
              <a:rPr lang="nb-NO" dirty="0"/>
              <a:t> og/eller </a:t>
            </a:r>
            <a:r>
              <a:rPr lang="nb-NO" dirty="0" err="1"/>
              <a:t>kostnadsgodkjenner</a:t>
            </a:r>
            <a:r>
              <a:rPr lang="nb-NO" dirty="0"/>
              <a:t> MÅ du sjekke at kontering med ny økonomimodell er brukt før du godkjenner (både i SAP og i Unit4):</a:t>
            </a:r>
          </a:p>
          <a:p>
            <a:endParaRPr lang="nb-NO" dirty="0"/>
          </a:p>
          <a:p>
            <a:pPr lvl="1"/>
            <a:r>
              <a:rPr lang="nb-NO" dirty="0"/>
              <a:t>Konto: Ny kontoplan</a:t>
            </a:r>
          </a:p>
          <a:p>
            <a:pPr lvl="1"/>
            <a:r>
              <a:rPr lang="nb-NO" dirty="0"/>
              <a:t>Koststed: Nye koststednummer (åtte sifre)</a:t>
            </a:r>
          </a:p>
          <a:p>
            <a:pPr lvl="1"/>
            <a:r>
              <a:rPr lang="nb-NO" dirty="0"/>
              <a:t>Delprosjekt: Nye delprosjektnummer (ni sifre)</a:t>
            </a:r>
          </a:p>
          <a:p>
            <a:endParaRPr lang="nb-NO" dirty="0"/>
          </a:p>
          <a:p>
            <a:r>
              <a:rPr lang="nb-NO" dirty="0"/>
              <a:t>Se informasjon på innsida: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B3667DC-8BA6-795E-91AC-897D0C0079EE}"/>
              </a:ext>
            </a:extLst>
          </p:cNvPr>
          <p:cNvSpPr txBox="1"/>
          <p:nvPr/>
        </p:nvSpPr>
        <p:spPr>
          <a:xfrm>
            <a:off x="5854930" y="5585737"/>
            <a:ext cx="619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prstClr val="black"/>
                </a:solidFill>
                <a:latin typeface="Arial"/>
                <a:cs typeface="Arial"/>
                <a:hlinkClick r:id="rId2"/>
              </a:rPr>
              <a:t>Hvordan kontere med ny økonomimodell</a:t>
            </a:r>
            <a:endParaRPr lang="nb-NO" sz="24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1" name="Bilde 10" descr="Unge jente som peker fremover">
            <a:extLst>
              <a:ext uri="{FF2B5EF4-FFF2-40B4-BE49-F238E27FC236}">
                <a16:creationId xmlns:a16="http://schemas.microsoft.com/office/drawing/2014/main" id="{56823AE5-834E-CFA6-FF50-D0C3CCC1B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089" y="2423682"/>
            <a:ext cx="1081272" cy="31447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978D0A-0B32-B896-2355-F86A1D270AB2}"/>
              </a:ext>
            </a:extLst>
          </p:cNvPr>
          <p:cNvSpPr/>
          <p:nvPr/>
        </p:nvSpPr>
        <p:spPr>
          <a:xfrm>
            <a:off x="12281891" y="-1872"/>
            <a:ext cx="1270220" cy="920096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Trude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03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F3C2-7D6B-06DE-6C7E-16DC86FB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ToA</a:t>
            </a:r>
            <a:r>
              <a:rPr lang="en-US"/>
              <a:t>, </a:t>
            </a:r>
            <a:r>
              <a:rPr lang="en-US" err="1"/>
              <a:t>lønn</a:t>
            </a:r>
            <a:r>
              <a:rPr lang="en-US"/>
              <a:t>, </a:t>
            </a:r>
            <a:r>
              <a:rPr lang="en-US" err="1"/>
              <a:t>tid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kvoter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20D1-45F7-7715-E77F-09ADE6B1C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31638" cy="45259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456565" indent="-456565"/>
            <a:r>
              <a:rPr lang="en-US" sz="3700" err="1"/>
              <a:t>Hovedlønn</a:t>
            </a:r>
            <a:r>
              <a:rPr lang="en-US" sz="3700"/>
              <a:t> for </a:t>
            </a:r>
            <a:r>
              <a:rPr lang="en-US" sz="3700" err="1"/>
              <a:t>januar</a:t>
            </a:r>
            <a:r>
              <a:rPr lang="en-US" sz="3700"/>
              <a:t> </a:t>
            </a:r>
            <a:r>
              <a:rPr lang="en-US" sz="3700" err="1"/>
              <a:t>kjøres</a:t>
            </a:r>
            <a:r>
              <a:rPr lang="en-US" sz="3700"/>
              <a:t> </a:t>
            </a:r>
            <a:r>
              <a:rPr lang="en-US" sz="3700" err="1"/>
              <a:t>i</a:t>
            </a:r>
            <a:r>
              <a:rPr lang="en-US" sz="3700"/>
              <a:t> </a:t>
            </a:r>
            <a:r>
              <a:rPr lang="en-US" sz="3700" err="1"/>
              <a:t>dag</a:t>
            </a:r>
            <a:r>
              <a:rPr lang="en-US" sz="3700"/>
              <a:t> - </a:t>
            </a:r>
            <a:r>
              <a:rPr lang="en-US" sz="3700" err="1"/>
              <a:t>nyansettelse</a:t>
            </a:r>
            <a:r>
              <a:rPr lang="en-US" sz="3700"/>
              <a:t> </a:t>
            </a:r>
            <a:r>
              <a:rPr lang="en-US" sz="3700" err="1"/>
              <a:t>og</a:t>
            </a:r>
            <a:r>
              <a:rPr lang="en-US" sz="3700"/>
              <a:t> </a:t>
            </a:r>
            <a:r>
              <a:rPr lang="en-US" sz="3700" err="1"/>
              <a:t>forlengelser</a:t>
            </a:r>
            <a:r>
              <a:rPr lang="en-US" sz="3700"/>
              <a:t> er </a:t>
            </a:r>
            <a:r>
              <a:rPr lang="en-US" sz="3700" err="1"/>
              <a:t>prioritert</a:t>
            </a:r>
            <a:r>
              <a:rPr lang="en-US" sz="3700"/>
              <a:t> (</a:t>
            </a:r>
            <a:r>
              <a:rPr lang="en-US" sz="3700" err="1"/>
              <a:t>frist</a:t>
            </a:r>
            <a:r>
              <a:rPr lang="en-US" sz="3700"/>
              <a:t> var 16. des). </a:t>
            </a:r>
            <a:r>
              <a:rPr lang="en-US" sz="3700" err="1"/>
              <a:t>Utbetaling</a:t>
            </a:r>
            <a:r>
              <a:rPr lang="en-US" sz="3700"/>
              <a:t> 12. </a:t>
            </a:r>
            <a:r>
              <a:rPr lang="en-US" sz="3700" err="1"/>
              <a:t>januar</a:t>
            </a:r>
          </a:p>
          <a:p>
            <a:pPr marL="456565" indent="-456565"/>
            <a:r>
              <a:rPr lang="en-US" sz="3700" err="1"/>
              <a:t>Stud.ass</a:t>
            </a:r>
            <a:r>
              <a:rPr lang="en-US" sz="3700"/>
              <a:t> </a:t>
            </a:r>
            <a:r>
              <a:rPr lang="en-US" sz="3700" err="1"/>
              <a:t>på</a:t>
            </a:r>
            <a:r>
              <a:rPr lang="en-US" sz="3700"/>
              <a:t> </a:t>
            </a:r>
            <a:r>
              <a:rPr lang="en-US" sz="3700" err="1"/>
              <a:t>fastlønn</a:t>
            </a:r>
            <a:r>
              <a:rPr lang="en-US" sz="3700"/>
              <a:t> </a:t>
            </a:r>
            <a:r>
              <a:rPr lang="en-US" sz="3700" err="1"/>
              <a:t>får</a:t>
            </a:r>
            <a:r>
              <a:rPr lang="en-US" sz="3700"/>
              <a:t> </a:t>
            </a:r>
            <a:r>
              <a:rPr lang="en-US" sz="3700" err="1"/>
              <a:t>utbetaling</a:t>
            </a:r>
            <a:r>
              <a:rPr lang="en-US" sz="3700"/>
              <a:t> 12. </a:t>
            </a:r>
            <a:r>
              <a:rPr lang="en-US" sz="3700" err="1"/>
              <a:t>januar</a:t>
            </a:r>
            <a:r>
              <a:rPr lang="en-US" sz="3700"/>
              <a:t>. </a:t>
            </a:r>
            <a:r>
              <a:rPr lang="en-US" sz="3700" err="1"/>
              <a:t>Timelønte</a:t>
            </a:r>
            <a:r>
              <a:rPr lang="en-US" sz="3700"/>
              <a:t> </a:t>
            </a:r>
            <a:r>
              <a:rPr lang="en-US" sz="3700" err="1"/>
              <a:t>får</a:t>
            </a:r>
            <a:r>
              <a:rPr lang="en-US" sz="3700"/>
              <a:t> </a:t>
            </a:r>
            <a:r>
              <a:rPr lang="en-US" sz="3700" err="1"/>
              <a:t>tilgang</a:t>
            </a:r>
            <a:r>
              <a:rPr lang="en-US" sz="3700"/>
              <a:t> </a:t>
            </a:r>
            <a:r>
              <a:rPr lang="en-US" sz="3700" err="1"/>
              <a:t>til</a:t>
            </a:r>
            <a:r>
              <a:rPr lang="en-US" sz="3700"/>
              <a:t> SAP </a:t>
            </a:r>
            <a:r>
              <a:rPr lang="en-US" sz="3700" err="1"/>
              <a:t>i</a:t>
            </a:r>
            <a:r>
              <a:rPr lang="en-US" sz="3700"/>
              <a:t> </a:t>
            </a:r>
            <a:r>
              <a:rPr lang="en-US" sz="3700" err="1"/>
              <a:t>løpet</a:t>
            </a:r>
            <a:r>
              <a:rPr lang="en-US" sz="3700"/>
              <a:t> av de </a:t>
            </a:r>
            <a:r>
              <a:rPr lang="en-US" sz="3700" err="1"/>
              <a:t>nærmeste</a:t>
            </a:r>
            <a:r>
              <a:rPr lang="en-US" sz="3700"/>
              <a:t> </a:t>
            </a:r>
            <a:r>
              <a:rPr lang="en-US" sz="3700" err="1"/>
              <a:t>dagene</a:t>
            </a:r>
            <a:r>
              <a:rPr lang="en-US" sz="3700"/>
              <a:t> </a:t>
            </a:r>
            <a:r>
              <a:rPr lang="en-US" sz="3700" err="1"/>
              <a:t>og</a:t>
            </a:r>
            <a:r>
              <a:rPr lang="en-US" sz="3700"/>
              <a:t> </a:t>
            </a:r>
            <a:r>
              <a:rPr lang="en-US" sz="3700" err="1"/>
              <a:t>kan</a:t>
            </a:r>
            <a:r>
              <a:rPr lang="en-US" sz="3700"/>
              <a:t> </a:t>
            </a:r>
            <a:r>
              <a:rPr lang="en-US" sz="3700" err="1"/>
              <a:t>starte</a:t>
            </a:r>
            <a:r>
              <a:rPr lang="en-US" sz="3700"/>
              <a:t> </a:t>
            </a:r>
            <a:r>
              <a:rPr lang="en-US" sz="3700" err="1"/>
              <a:t>registrering</a:t>
            </a:r>
            <a:r>
              <a:rPr lang="en-US" sz="3700"/>
              <a:t> av timer – </a:t>
            </a:r>
            <a:r>
              <a:rPr lang="en-US" sz="3700" err="1"/>
              <a:t>utbetaling</a:t>
            </a:r>
            <a:r>
              <a:rPr lang="en-US" sz="3700"/>
              <a:t> </a:t>
            </a:r>
            <a:r>
              <a:rPr lang="en-US" sz="3700" err="1"/>
              <a:t>på</a:t>
            </a:r>
            <a:r>
              <a:rPr lang="en-US" sz="3700"/>
              <a:t> </a:t>
            </a:r>
            <a:r>
              <a:rPr lang="en-US" sz="3700" err="1"/>
              <a:t>hovedlønn</a:t>
            </a:r>
            <a:r>
              <a:rPr lang="en-US" sz="3700"/>
              <a:t> </a:t>
            </a:r>
            <a:r>
              <a:rPr lang="en-US" sz="3700" err="1"/>
              <a:t>februar</a:t>
            </a:r>
            <a:endParaRPr lang="en-US" sz="3700"/>
          </a:p>
          <a:p>
            <a:pPr marL="456565" indent="-456565"/>
            <a:r>
              <a:rPr lang="en-US" sz="3700"/>
              <a:t>3000 timer </a:t>
            </a:r>
            <a:r>
              <a:rPr lang="en-US" sz="3700" err="1"/>
              <a:t>fra</a:t>
            </a:r>
            <a:r>
              <a:rPr lang="en-US" sz="3700"/>
              <a:t> 2022 </a:t>
            </a:r>
            <a:r>
              <a:rPr lang="en-US" sz="3700" err="1"/>
              <a:t>blir</a:t>
            </a:r>
            <a:r>
              <a:rPr lang="en-US" sz="3700"/>
              <a:t> </a:t>
            </a:r>
            <a:r>
              <a:rPr lang="en-US" sz="3700" err="1"/>
              <a:t>anvist</a:t>
            </a:r>
            <a:r>
              <a:rPr lang="en-US" sz="3700"/>
              <a:t> </a:t>
            </a:r>
            <a:r>
              <a:rPr lang="en-US" sz="3700" err="1"/>
              <a:t>sentralt</a:t>
            </a:r>
            <a:r>
              <a:rPr lang="en-US" sz="3700"/>
              <a:t> </a:t>
            </a:r>
            <a:r>
              <a:rPr lang="en-US" sz="3700" err="1"/>
              <a:t>og</a:t>
            </a:r>
            <a:r>
              <a:rPr lang="en-US" sz="3700"/>
              <a:t> </a:t>
            </a:r>
            <a:r>
              <a:rPr lang="en-US" sz="3700" err="1"/>
              <a:t>utbetales</a:t>
            </a:r>
            <a:r>
              <a:rPr lang="en-US" sz="3700"/>
              <a:t> </a:t>
            </a:r>
            <a:r>
              <a:rPr lang="en-US" sz="3700" err="1"/>
              <a:t>på</a:t>
            </a:r>
            <a:r>
              <a:rPr lang="en-US" sz="3700"/>
              <a:t> </a:t>
            </a:r>
            <a:r>
              <a:rPr lang="en-US" sz="3700" err="1"/>
              <a:t>bonuslønn</a:t>
            </a:r>
            <a:r>
              <a:rPr lang="en-US" sz="3700"/>
              <a:t> 17. </a:t>
            </a:r>
            <a:r>
              <a:rPr lang="en-US" sz="3700" err="1"/>
              <a:t>jan</a:t>
            </a:r>
            <a:r>
              <a:rPr lang="en-US" sz="3700"/>
              <a:t> (</a:t>
            </a:r>
            <a:r>
              <a:rPr lang="en-US" sz="3700" err="1"/>
              <a:t>gjelder</a:t>
            </a:r>
            <a:r>
              <a:rPr lang="en-US" sz="3700"/>
              <a:t> </a:t>
            </a:r>
            <a:r>
              <a:rPr lang="en-US" sz="3700" err="1"/>
              <a:t>også</a:t>
            </a:r>
            <a:r>
              <a:rPr lang="en-US" sz="3700"/>
              <a:t> </a:t>
            </a:r>
            <a:r>
              <a:rPr lang="en-US" sz="3700" err="1"/>
              <a:t>en</a:t>
            </a:r>
            <a:r>
              <a:rPr lang="en-US" sz="3700"/>
              <a:t> del </a:t>
            </a:r>
            <a:r>
              <a:rPr lang="en-US" sz="3700" err="1"/>
              <a:t>eksamensvakter</a:t>
            </a:r>
            <a:r>
              <a:rPr lang="en-US" sz="370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E758A-048D-AAF8-4FC6-D08B154A0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456565" indent="-456565"/>
            <a:r>
              <a:rPr lang="en-US" sz="3700"/>
              <a:t>Saldo </a:t>
            </a:r>
            <a:r>
              <a:rPr lang="en-US" sz="3700" err="1"/>
              <a:t>ferie</a:t>
            </a:r>
            <a:r>
              <a:rPr lang="en-US" sz="3700"/>
              <a:t> </a:t>
            </a:r>
            <a:r>
              <a:rPr lang="en-US" sz="3700" err="1"/>
              <a:t>og</a:t>
            </a:r>
            <a:r>
              <a:rPr lang="en-US" sz="3700"/>
              <a:t> </a:t>
            </a:r>
            <a:r>
              <a:rPr lang="en-US" sz="3700" err="1"/>
              <a:t>fleksitid</a:t>
            </a:r>
            <a:r>
              <a:rPr lang="en-US" sz="3700"/>
              <a:t> </a:t>
            </a:r>
            <a:r>
              <a:rPr lang="en-US" sz="3700" err="1"/>
              <a:t>leses</a:t>
            </a:r>
            <a:r>
              <a:rPr lang="en-US" sz="3700"/>
              <a:t> inn </a:t>
            </a:r>
            <a:r>
              <a:rPr lang="en-US" sz="3700" err="1"/>
              <a:t>i</a:t>
            </a:r>
            <a:r>
              <a:rPr lang="en-US" sz="3700"/>
              <a:t> </a:t>
            </a:r>
            <a:r>
              <a:rPr lang="en-US" sz="3700" err="1"/>
              <a:t>slutten</a:t>
            </a:r>
            <a:r>
              <a:rPr lang="en-US" sz="3700"/>
              <a:t> av </a:t>
            </a:r>
            <a:r>
              <a:rPr lang="en-US" sz="3700" err="1"/>
              <a:t>januar</a:t>
            </a:r>
            <a:endParaRPr lang="en-US" sz="3700"/>
          </a:p>
          <a:p>
            <a:pPr marL="456565" indent="-456565"/>
            <a:r>
              <a:rPr lang="en-US" sz="3700" err="1"/>
              <a:t>Arbeidsplan</a:t>
            </a:r>
            <a:r>
              <a:rPr lang="en-US" sz="3700"/>
              <a:t> for </a:t>
            </a:r>
            <a:r>
              <a:rPr lang="en-US" sz="3700" err="1"/>
              <a:t>deltidsansatte</a:t>
            </a:r>
            <a:r>
              <a:rPr lang="en-US" sz="3700"/>
              <a:t> </a:t>
            </a:r>
            <a:r>
              <a:rPr lang="en-US" sz="3700" err="1"/>
              <a:t>leses</a:t>
            </a:r>
            <a:r>
              <a:rPr lang="en-US" sz="3700"/>
              <a:t> inn </a:t>
            </a:r>
            <a:r>
              <a:rPr lang="en-US" sz="3700" err="1"/>
              <a:t>i</a:t>
            </a:r>
            <a:r>
              <a:rPr lang="en-US" sz="3700"/>
              <a:t> </a:t>
            </a:r>
            <a:r>
              <a:rPr lang="en-US" sz="3700" err="1"/>
              <a:t>midten</a:t>
            </a:r>
            <a:r>
              <a:rPr lang="en-US" sz="3700"/>
              <a:t> av </a:t>
            </a:r>
            <a:r>
              <a:rPr lang="en-US" sz="3700" err="1"/>
              <a:t>januar</a:t>
            </a:r>
            <a:endParaRPr lang="en-US" sz="3700"/>
          </a:p>
          <a:p>
            <a:pPr marL="456565" indent="-456565"/>
            <a:endParaRPr lang="en-US" sz="3700"/>
          </a:p>
          <a:p>
            <a:pPr marL="456565" indent="-456565"/>
            <a:r>
              <a:rPr lang="en-US" sz="3700"/>
              <a:t>Alle </a:t>
            </a:r>
            <a:r>
              <a:rPr lang="en-US" sz="3700" err="1"/>
              <a:t>reiser</a:t>
            </a:r>
            <a:r>
              <a:rPr lang="en-US" sz="3700"/>
              <a:t> </a:t>
            </a:r>
            <a:r>
              <a:rPr lang="en-US" sz="3700" err="1"/>
              <a:t>og</a:t>
            </a:r>
            <a:r>
              <a:rPr lang="en-US" sz="3700"/>
              <a:t> </a:t>
            </a:r>
            <a:r>
              <a:rPr lang="en-US" sz="3700" err="1"/>
              <a:t>utlegg</a:t>
            </a:r>
            <a:r>
              <a:rPr lang="en-US" sz="3700"/>
              <a:t> </a:t>
            </a:r>
            <a:r>
              <a:rPr lang="en-US" sz="3700" err="1"/>
              <a:t>som</a:t>
            </a:r>
            <a:r>
              <a:rPr lang="en-US" sz="3700"/>
              <a:t> </a:t>
            </a:r>
            <a:r>
              <a:rPr lang="en-US" sz="3700" err="1"/>
              <a:t>registreres</a:t>
            </a:r>
            <a:r>
              <a:rPr lang="en-US" sz="3700"/>
              <a:t> </a:t>
            </a:r>
            <a:r>
              <a:rPr lang="en-US" sz="3700" err="1"/>
              <a:t>i</a:t>
            </a:r>
            <a:r>
              <a:rPr lang="en-US" sz="3700"/>
              <a:t> 2023 </a:t>
            </a:r>
            <a:r>
              <a:rPr lang="en-US" sz="3700" err="1"/>
              <a:t>må</a:t>
            </a:r>
            <a:r>
              <a:rPr lang="en-US" sz="3700"/>
              <a:t> ha </a:t>
            </a:r>
            <a:r>
              <a:rPr lang="en-US" sz="3700" err="1"/>
              <a:t>ny</a:t>
            </a:r>
            <a:r>
              <a:rPr lang="en-US" sz="3700"/>
              <a:t> </a:t>
            </a:r>
            <a:r>
              <a:rPr lang="en-US" sz="3700" err="1"/>
              <a:t>kontering</a:t>
            </a:r>
            <a:endParaRPr lang="en-US" sz="3700"/>
          </a:p>
          <a:p>
            <a:pPr marL="456565" indent="-456565"/>
            <a:endParaRPr lang="en-US" sz="3700"/>
          </a:p>
          <a:p>
            <a:pPr marL="456565" indent="-456565"/>
            <a:endParaRPr lang="en-US" sz="3700"/>
          </a:p>
          <a:p>
            <a:pPr marL="456565" indent="-456565"/>
            <a:endParaRPr lang="en-US" sz="3700"/>
          </a:p>
          <a:p>
            <a:pPr marL="456565" indent="-456565"/>
            <a:endParaRPr lang="en-US" sz="3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F05D2-1801-7EF1-F18B-6AD114A2635E}"/>
              </a:ext>
            </a:extLst>
          </p:cNvPr>
          <p:cNvSpPr/>
          <p:nvPr/>
        </p:nvSpPr>
        <p:spPr>
          <a:xfrm>
            <a:off x="12281891" y="-1872"/>
            <a:ext cx="1270220" cy="920096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Ingrid E.</a:t>
            </a:r>
            <a:endParaRPr lang="en-US"/>
          </a:p>
        </p:txBody>
      </p:sp>
      <p:pic>
        <p:nvPicPr>
          <p:cNvPr id="5" name="Picture 6" descr="Gratis illustratie: Geld, Winst, Valuta, Bank, Euro - Gratis afbeelding ...">
            <a:extLst>
              <a:ext uri="{FF2B5EF4-FFF2-40B4-BE49-F238E27FC236}">
                <a16:creationId xmlns:a16="http://schemas.microsoft.com/office/drawing/2014/main" id="{79CEF3DF-6A36-0682-1681-2E0B31B1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819" y="4059865"/>
            <a:ext cx="2601433" cy="26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5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48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3F3D6-E0A0-4DBF-9DF4-5ECE52D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4D2262-1BF8-41B7-A62B-C3953D60E089}"/>
              </a:ext>
            </a:extLst>
          </p:cNvPr>
          <p:cNvSpPr/>
          <p:nvPr/>
        </p:nvSpPr>
        <p:spPr>
          <a:xfrm>
            <a:off x="484447" y="3681469"/>
            <a:ext cx="358070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nb-N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090292" y="2496835"/>
            <a:ext cx="3580704" cy="2414529"/>
            <a:chOff x="8406858" y="1696133"/>
            <a:chExt cx="3580704" cy="2330584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04905" y="1696133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6"/>
              <a:ext cx="3580704" cy="64633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nb-NO"/>
                <a:t>Vi vil gjøre opptak av møtet som deles på prosjektets nettside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1392582" y="2496836"/>
            <a:ext cx="3580704" cy="2405996"/>
            <a:chOff x="4362024" y="1620719"/>
            <a:chExt cx="3580704" cy="2405997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484447" y="1292342"/>
            <a:ext cx="3871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F3C2-7D6B-06DE-6C7E-16DC86FB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Godkjenning</a:t>
            </a:r>
            <a:r>
              <a:rPr lang="en-US"/>
              <a:t> faktura </a:t>
            </a:r>
            <a:r>
              <a:rPr lang="en-US" err="1"/>
              <a:t>fra</a:t>
            </a:r>
            <a:r>
              <a:rPr lang="en-US"/>
              <a:t>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20D1-45F7-7715-E77F-09ADE6B1C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000809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0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Så fram til at en vare eller tjeneste er levert i 2022, må faktura være ferdig godkjent av </a:t>
            </a:r>
            <a:r>
              <a:rPr lang="nb-NO" sz="3000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kostnadsgodkjenner</a:t>
            </a:r>
            <a:r>
              <a:rPr lang="nb-NO" sz="30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nb-NO" sz="4000" b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innen </a:t>
            </a:r>
            <a:r>
              <a:rPr lang="nb-NO" sz="4000" b="1" err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kl</a:t>
            </a:r>
            <a:r>
              <a:rPr lang="nb-NO" sz="4000" b="1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12.00 6. januar 2023. </a:t>
            </a:r>
          </a:p>
          <a:p>
            <a:pPr marL="0" indent="0">
              <a:buNone/>
            </a:pPr>
            <a:endParaRPr lang="nb-NO" sz="4000">
              <a:solidFill>
                <a:srgbClr val="333333"/>
              </a:solidFill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3000">
                <a:solidFill>
                  <a:srgbClr val="333333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Konsekvensen av at dette ikke gjøres er at kostnaden ikke blir bokført i 2022, og det blir påfølgende ekstra arbeid med ompostering i etterkant. Det ligger fortsatt over 1000 fakturaer som må godkjennes fra 2022.</a:t>
            </a:r>
            <a:endParaRPr lang="nb-NO" sz="35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C4DD5BF-022C-0634-DE9D-F58649887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569" y="690137"/>
            <a:ext cx="933543" cy="9335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C6D22D-89B5-B203-EA25-E02EF4995CE1}"/>
              </a:ext>
            </a:extLst>
          </p:cNvPr>
          <p:cNvSpPr/>
          <p:nvPr/>
        </p:nvSpPr>
        <p:spPr>
          <a:xfrm>
            <a:off x="12281891" y="-1872"/>
            <a:ext cx="1270220" cy="920096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Ingrid V.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2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F3C2-7D6B-06DE-6C7E-16DC86FB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Roller og </a:t>
            </a:r>
            <a:r>
              <a:rPr lang="en-US" err="1"/>
              <a:t>tilganger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20D1-45F7-7715-E77F-09ADE6B1C8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/>
              <a:t>Roller </a:t>
            </a:r>
            <a:r>
              <a:rPr lang="en-US" sz="2000" b="1" err="1"/>
              <a:t>meldt</a:t>
            </a:r>
            <a:r>
              <a:rPr lang="en-US" sz="2000" b="1"/>
              <a:t> inn </a:t>
            </a:r>
            <a:r>
              <a:rPr lang="en-US" sz="2000" b="1" err="1"/>
              <a:t>til</a:t>
            </a:r>
            <a:r>
              <a:rPr lang="en-US" sz="2000" b="1"/>
              <a:t> </a:t>
            </a:r>
            <a:r>
              <a:rPr lang="en-US" sz="2000" b="1" err="1"/>
              <a:t>prosjektet</a:t>
            </a:r>
            <a:r>
              <a:rPr lang="en-US" sz="2000" b="1"/>
              <a:t> </a:t>
            </a:r>
            <a:endParaRPr lang="en-US" sz="2000"/>
          </a:p>
          <a:p>
            <a:pPr marL="456565" indent="-456565" algn="l">
              <a:buFont typeface="Arial" panose="020B0604020202020204" pitchFamily="34" charset="0"/>
              <a:buChar char="•"/>
            </a:pPr>
            <a:r>
              <a:rPr lang="nb-NO" sz="2000"/>
              <a:t>Alle som meldt inn til prosjektet, og som skal ha lønnsutbetaling fra NTNU, skal ha tilganger i Unit 4 i forhold rollen(e) de er meldt inn i</a:t>
            </a:r>
          </a:p>
          <a:p>
            <a:pPr marL="456565" indent="-456565" algn="l">
              <a:buFont typeface="Arial" panose="020B0604020202020204" pitchFamily="34" charset="0"/>
              <a:buChar char="•"/>
            </a:pPr>
            <a:r>
              <a:rPr lang="nb-NO" sz="2000"/>
              <a:t>Innleide som ikke skal ha lønnsutbetaling fra NTNU, og derfor ikke ligger i SAP, har ikke fått tilganger i Unit 4. Disse må det bestilles tilgang for i </a:t>
            </a:r>
            <a:r>
              <a:rPr lang="nb-NO" sz="2000" err="1"/>
              <a:t>hht</a:t>
            </a:r>
            <a:r>
              <a:rPr lang="nb-NO" sz="2000"/>
              <a:t>. normal </a:t>
            </a:r>
            <a:r>
              <a:rPr lang="nb-NO" sz="2000" err="1"/>
              <a:t>tilgangbestilling</a:t>
            </a:r>
            <a:r>
              <a:rPr lang="nb-NO" sz="2000"/>
              <a:t> i NTNU Hjelp</a:t>
            </a:r>
          </a:p>
          <a:p>
            <a:pPr marL="456565" indent="-456565">
              <a:buFont typeface="Arial" panose="020B0604020202020204" pitchFamily="34" charset="0"/>
            </a:pPr>
            <a:r>
              <a:rPr lang="nb-NO" sz="2000"/>
              <a:t>Stedfortredere SAP: Noen mangler, oppdatering sendes til DFØ i dag/morgen</a:t>
            </a:r>
          </a:p>
          <a:p>
            <a:pPr marL="456565" indent="-456565"/>
            <a:endParaRPr lang="en-US" sz="20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E758A-048D-AAF8-4FC6-D08B154A0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000" b="1"/>
              <a:t>Bestille tilganger</a:t>
            </a:r>
          </a:p>
          <a:p>
            <a:pPr marL="456565" indent="-456565"/>
            <a:r>
              <a:rPr lang="nb-NO" sz="2000"/>
              <a:t>Trenger noen flere, færre eller andre tilganger enn det de har i dag gjøres bestilling gjennom vanlige rutiner i NTNU Hjelp. </a:t>
            </a:r>
          </a:p>
          <a:p>
            <a:pPr marL="456565" indent="-456565"/>
            <a:r>
              <a:rPr lang="nb-NO" sz="2000"/>
              <a:t>Det er opprettet nye skjema og de eksisterende er oppdatert</a:t>
            </a:r>
          </a:p>
          <a:p>
            <a:pPr marL="456565" indent="-456565"/>
            <a:r>
              <a:rPr lang="nb-NO" sz="2000"/>
              <a:t>Om det er feil mellom innmeldt rolle fra enhet og tildelt rolle i systemene kan du ta kontakt i NTNU Hjelp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743C8-3703-D7E5-F544-F30A911B3401}"/>
              </a:ext>
            </a:extLst>
          </p:cNvPr>
          <p:cNvSpPr/>
          <p:nvPr/>
        </p:nvSpPr>
        <p:spPr>
          <a:xfrm>
            <a:off x="12281891" y="-1872"/>
            <a:ext cx="1270220" cy="920096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/>
              <a:t>Tor</a:t>
            </a:r>
          </a:p>
        </p:txBody>
      </p:sp>
    </p:spTree>
    <p:extLst>
      <p:ext uri="{BB962C8B-B14F-4D97-AF65-F5344CB8AC3E}">
        <p14:creationId xmlns:p14="http://schemas.microsoft.com/office/powerpoint/2010/main" val="117766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86BAC08-EA49-4C53-9FE2-BED21E30BF8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4496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86BAC08-EA49-4C53-9FE2-BED21E30BF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05F665-D97C-F1D1-D9FB-4A92FBBD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446550"/>
          </a:xfrm>
        </p:spPr>
        <p:txBody>
          <a:bodyPr vert="horz"/>
          <a:lstStyle/>
          <a:p>
            <a:r>
              <a:rPr lang="nb-NO" sz="4400"/>
              <a:t>Midlertidig landingsside for saker om BOTT ØL i NTNU-hjelp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BC07E8-25D0-E7B9-BC72-D4896A05AD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09600" y="2261093"/>
            <a:ext cx="5384800" cy="3204179"/>
          </a:xfrm>
        </p:spPr>
      </p:pic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63E5C30-9488-02E4-0C91-A1FCAF7A62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197600" y="2027455"/>
            <a:ext cx="5384800" cy="367145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69E129-18F0-E795-DEE8-65CE6F363BB8}"/>
              </a:ext>
            </a:extLst>
          </p:cNvPr>
          <p:cNvSpPr/>
          <p:nvPr/>
        </p:nvSpPr>
        <p:spPr>
          <a:xfrm>
            <a:off x="1540727" y="4374995"/>
            <a:ext cx="914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66A66A-A151-8932-AF92-B8B02BDB60F1}"/>
              </a:ext>
            </a:extLst>
          </p:cNvPr>
          <p:cNvCxnSpPr/>
          <p:nvPr/>
        </p:nvCxnSpPr>
        <p:spPr>
          <a:xfrm flipV="1">
            <a:off x="2473481" y="4131294"/>
            <a:ext cx="3367668" cy="702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04C51EF-0F0E-0EF6-8F86-B4418CCE0263}"/>
              </a:ext>
            </a:extLst>
          </p:cNvPr>
          <p:cNvSpPr/>
          <p:nvPr/>
        </p:nvSpPr>
        <p:spPr>
          <a:xfrm>
            <a:off x="6019800" y="2023946"/>
            <a:ext cx="4389863" cy="379513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33482F-5C5D-1053-8ACB-1C442F51D701}"/>
              </a:ext>
            </a:extLst>
          </p:cNvPr>
          <p:cNvSpPr/>
          <p:nvPr/>
        </p:nvSpPr>
        <p:spPr>
          <a:xfrm>
            <a:off x="12281891" y="-1872"/>
            <a:ext cx="1270220" cy="920096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6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FB2A83D-E3C3-4870-8303-BD37FF3CBE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FB2A83D-E3C3-4870-8303-BD37FF3CB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6D9379B-7E23-4514-AFCA-8A49B736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287877"/>
            <a:ext cx="11224996" cy="648512"/>
          </a:xfrm>
        </p:spPr>
        <p:txBody>
          <a:bodyPr vert="horz">
            <a:normAutofit fontScale="90000"/>
          </a:bodyPr>
          <a:lstStyle/>
          <a:p>
            <a:br>
              <a:rPr lang="en-US" sz="3600" b="1">
                <a:ea typeface="+mj-lt"/>
                <a:cs typeface="+mj-lt"/>
              </a:rPr>
            </a:br>
            <a:r>
              <a:rPr lang="en-US" sz="4800" b="1" err="1">
                <a:latin typeface="Arial"/>
                <a:ea typeface="+mj-lt"/>
                <a:cs typeface="+mj-lt"/>
              </a:rPr>
              <a:t>Brukerstøtte</a:t>
            </a:r>
            <a:endParaRPr lang="nb-NO" sz="4800">
              <a:latin typeface="Arial"/>
              <a:ea typeface="+mj-lt"/>
              <a:cs typeface="+mj-lt"/>
            </a:endParaRPr>
          </a:p>
          <a:p>
            <a:endParaRPr lang="nb-NO" sz="3600"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A5F84-E3E1-4890-BCB4-8383871300D7}"/>
              </a:ext>
            </a:extLst>
          </p:cNvPr>
          <p:cNvSpPr txBox="1"/>
          <p:nvPr/>
        </p:nvSpPr>
        <p:spPr>
          <a:xfrm>
            <a:off x="1920161" y="1741422"/>
            <a:ext cx="20002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Innsida - BOTT Innføring</a:t>
            </a:r>
          </a:p>
          <a:p>
            <a:pPr marL="171446" indent="-171446">
              <a:buFontTx/>
              <a:buChar char="-"/>
            </a:pPr>
            <a:r>
              <a:rPr lang="nb-NO" sz="1100"/>
              <a:t>Informasjon om roller, prosjekter  og Q&amp;A</a:t>
            </a:r>
          </a:p>
          <a:p>
            <a:pPr marL="171446" indent="-171446">
              <a:buFontTx/>
              <a:buChar char="-"/>
            </a:pPr>
            <a:r>
              <a:rPr lang="nb-NO" sz="1100"/>
              <a:t>Informasjon om opplæring</a:t>
            </a:r>
          </a:p>
          <a:p>
            <a:r>
              <a:rPr lang="nb-NO" sz="110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2B3E8-2959-4B58-9A44-756FD8D8CD41}"/>
              </a:ext>
            </a:extLst>
          </p:cNvPr>
          <p:cNvSpPr txBox="1"/>
          <p:nvPr/>
        </p:nvSpPr>
        <p:spPr>
          <a:xfrm>
            <a:off x="1856098" y="4202936"/>
            <a:ext cx="2173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BOTT-samarbeidet.no</a:t>
            </a:r>
          </a:p>
          <a:p>
            <a:pPr marL="171446" indent="-171446">
              <a:buFontTx/>
              <a:buChar char="-"/>
            </a:pPr>
            <a:r>
              <a:rPr lang="nb-NO" sz="1100"/>
              <a:t>Rutiner, brukerveiledning, systemvideoer</a:t>
            </a:r>
          </a:p>
          <a:p>
            <a:endParaRPr lang="nb-NO" sz="1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D6F2E9-63E4-4F22-B4A2-20AD0E0D4014}"/>
              </a:ext>
            </a:extLst>
          </p:cNvPr>
          <p:cNvSpPr txBox="1"/>
          <p:nvPr/>
        </p:nvSpPr>
        <p:spPr>
          <a:xfrm>
            <a:off x="5141020" y="2544244"/>
            <a:ext cx="1475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err="1"/>
              <a:t>Teamsrom</a:t>
            </a:r>
            <a:r>
              <a:rPr lang="nb-NO" sz="1100"/>
              <a:t> betjent av fagressurser*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419998-FAC0-457C-9B8D-060B29CCB6A7}"/>
              </a:ext>
            </a:extLst>
          </p:cNvPr>
          <p:cNvSpPr txBox="1"/>
          <p:nvPr/>
        </p:nvSpPr>
        <p:spPr>
          <a:xfrm>
            <a:off x="7345725" y="2508022"/>
            <a:ext cx="26394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Prosessrådgivernettverk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nb-NO" sz="1100"/>
              <a:t>Prosessansvarlige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nb-NO" sz="1100"/>
              <a:t>NTNU nettverk av prosessrådgivere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085821-C28B-405F-BE94-CB8AAA62FAD6}"/>
              </a:ext>
            </a:extLst>
          </p:cNvPr>
          <p:cNvSpPr/>
          <p:nvPr/>
        </p:nvSpPr>
        <p:spPr>
          <a:xfrm>
            <a:off x="560089" y="1260684"/>
            <a:ext cx="3405545" cy="4983517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C0E359-2A9D-4148-BFCB-3E0551BE2D91}"/>
              </a:ext>
            </a:extLst>
          </p:cNvPr>
          <p:cNvSpPr txBox="1"/>
          <p:nvPr/>
        </p:nvSpPr>
        <p:spPr>
          <a:xfrm>
            <a:off x="1863011" y="5161569"/>
            <a:ext cx="2057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TEAMS – innføringsprosjekt / lokalt</a:t>
            </a:r>
          </a:p>
          <a:p>
            <a:pPr marL="171446" indent="-171446">
              <a:buFontTx/>
              <a:buChar char="-"/>
            </a:pPr>
            <a:r>
              <a:rPr lang="nb-NO" sz="1100"/>
              <a:t>Rutiner, brukerveiledning, systemvideoer</a:t>
            </a:r>
          </a:p>
          <a:p>
            <a:endParaRPr lang="nb-NO" sz="11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1525B44-5F0D-46E5-A10E-A4BF0524D1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07" t="17729" r="11654" b="16361"/>
          <a:stretch/>
        </p:blipFill>
        <p:spPr>
          <a:xfrm>
            <a:off x="820965" y="5040616"/>
            <a:ext cx="864209" cy="8018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195A43-26E2-4AD0-A59A-9DAC7CC9C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98" y="4214098"/>
            <a:ext cx="1098951" cy="569489"/>
          </a:xfrm>
          <a:prstGeom prst="rect">
            <a:avLst/>
          </a:prstGeom>
        </p:spPr>
      </p:pic>
      <p:pic>
        <p:nvPicPr>
          <p:cNvPr id="37" name="Graphic 36" descr="Laptop outline">
            <a:extLst>
              <a:ext uri="{FF2B5EF4-FFF2-40B4-BE49-F238E27FC236}">
                <a16:creationId xmlns:a16="http://schemas.microsoft.com/office/drawing/2014/main" id="{FEEFBE91-8856-47B6-848D-55CBA3BF88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37208" y="2354364"/>
            <a:ext cx="747133" cy="74713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EF21185-3056-4497-9E19-73312DED08C6}"/>
              </a:ext>
            </a:extLst>
          </p:cNvPr>
          <p:cNvSpPr txBox="1"/>
          <p:nvPr/>
        </p:nvSpPr>
        <p:spPr>
          <a:xfrm>
            <a:off x="1240141" y="1125580"/>
            <a:ext cx="22923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0. Linje - Selvbetjening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617FBB-8087-4F67-86B4-F8E6C9D7D663}"/>
              </a:ext>
            </a:extLst>
          </p:cNvPr>
          <p:cNvSpPr/>
          <p:nvPr/>
        </p:nvSpPr>
        <p:spPr>
          <a:xfrm>
            <a:off x="4272298" y="4126527"/>
            <a:ext cx="7354545" cy="87181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2DC64C-37AB-410F-81DF-825F2A959961}"/>
              </a:ext>
            </a:extLst>
          </p:cNvPr>
          <p:cNvSpPr txBox="1"/>
          <p:nvPr/>
        </p:nvSpPr>
        <p:spPr>
          <a:xfrm>
            <a:off x="4314259" y="4460524"/>
            <a:ext cx="1820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Økonomiavdelingen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A01A10-A22B-45DD-82A0-CE2E71B26B2A}"/>
              </a:ext>
            </a:extLst>
          </p:cNvPr>
          <p:cNvSpPr txBox="1"/>
          <p:nvPr/>
        </p:nvSpPr>
        <p:spPr>
          <a:xfrm>
            <a:off x="6772419" y="3989192"/>
            <a:ext cx="23328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3.Linje – Sentral fagstøtte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CA178F-6FD7-44AE-AF2A-37CA32973772}"/>
              </a:ext>
            </a:extLst>
          </p:cNvPr>
          <p:cNvSpPr txBox="1"/>
          <p:nvPr/>
        </p:nvSpPr>
        <p:spPr>
          <a:xfrm>
            <a:off x="9610453" y="4386853"/>
            <a:ext cx="182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/>
              <a:t>Tjenestesenteret (HR og Lønn) 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1CF3A4CA-F053-4066-A177-270FE1E61C01}"/>
              </a:ext>
            </a:extLst>
          </p:cNvPr>
          <p:cNvSpPr/>
          <p:nvPr/>
        </p:nvSpPr>
        <p:spPr>
          <a:xfrm rot="5400000">
            <a:off x="9648279" y="3735110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B79347DC-8C6E-40E3-8A1F-5C44098FD39B}"/>
              </a:ext>
            </a:extLst>
          </p:cNvPr>
          <p:cNvSpPr/>
          <p:nvPr/>
        </p:nvSpPr>
        <p:spPr>
          <a:xfrm rot="5400000">
            <a:off x="5786851" y="3741611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5E60EA-494E-45BA-A37F-BD7FCEF230CE}"/>
              </a:ext>
            </a:extLst>
          </p:cNvPr>
          <p:cNvSpPr/>
          <p:nvPr/>
        </p:nvSpPr>
        <p:spPr>
          <a:xfrm>
            <a:off x="4272298" y="2350286"/>
            <a:ext cx="7377311" cy="1413823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2D0D31-0CEC-46E0-B827-85BC68A58FFE}"/>
              </a:ext>
            </a:extLst>
          </p:cNvPr>
          <p:cNvSpPr txBox="1"/>
          <p:nvPr/>
        </p:nvSpPr>
        <p:spPr>
          <a:xfrm>
            <a:off x="6751361" y="2215473"/>
            <a:ext cx="24305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2. Linje Sentral brukerstøtte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796474-0BEB-42C8-9675-803A666C7E42}"/>
              </a:ext>
            </a:extLst>
          </p:cNvPr>
          <p:cNvSpPr/>
          <p:nvPr/>
        </p:nvSpPr>
        <p:spPr>
          <a:xfrm>
            <a:off x="4272298" y="5370178"/>
            <a:ext cx="7377311" cy="87181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9A96D3-CB14-41C5-A595-6315E8678EA2}"/>
              </a:ext>
            </a:extLst>
          </p:cNvPr>
          <p:cNvSpPr txBox="1"/>
          <p:nvPr/>
        </p:nvSpPr>
        <p:spPr>
          <a:xfrm>
            <a:off x="6698965" y="5202079"/>
            <a:ext cx="27864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4.Linje – Eskalering fra NTNU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EB38D2-12A0-42A9-9EE4-6AFBAB0A5076}"/>
              </a:ext>
            </a:extLst>
          </p:cNvPr>
          <p:cNvSpPr txBox="1"/>
          <p:nvPr/>
        </p:nvSpPr>
        <p:spPr>
          <a:xfrm>
            <a:off x="4773733" y="5707673"/>
            <a:ext cx="338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BOTT Forvaltning: Nasjonale forbedringsteam</a:t>
            </a:r>
          </a:p>
        </p:txBody>
      </p:sp>
      <p:pic>
        <p:nvPicPr>
          <p:cNvPr id="6158" name="Picture 14" descr="Direktoratet for forvaltning og økonomistyring (DFØ), profil og ledige  stillinger | FINN jobb">
            <a:extLst>
              <a:ext uri="{FF2B5EF4-FFF2-40B4-BE49-F238E27FC236}">
                <a16:creationId xmlns:a16="http://schemas.microsoft.com/office/drawing/2014/main" id="{21E1B462-EEA5-44C1-9839-C190BD3A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74" y="5621772"/>
            <a:ext cx="1406111" cy="38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E3FBF8F-96E1-4C7F-A454-E1B68F0426A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05" t="13490"/>
          <a:stretch/>
        </p:blipFill>
        <p:spPr>
          <a:xfrm>
            <a:off x="9862521" y="2486801"/>
            <a:ext cx="1746207" cy="107397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0A80C7-03D8-4237-87EA-041E943A20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122" y="1721226"/>
            <a:ext cx="1260959" cy="767769"/>
          </a:xfrm>
          <a:prstGeom prst="rect">
            <a:avLst/>
          </a:prstGeom>
        </p:spPr>
      </p:pic>
      <p:sp>
        <p:nvSpPr>
          <p:cNvPr id="60" name="Arrow: Right 59">
            <a:extLst>
              <a:ext uri="{FF2B5EF4-FFF2-40B4-BE49-F238E27FC236}">
                <a16:creationId xmlns:a16="http://schemas.microsoft.com/office/drawing/2014/main" id="{6986C6D6-60C5-4DDC-B976-DE76A6975B14}"/>
              </a:ext>
            </a:extLst>
          </p:cNvPr>
          <p:cNvSpPr/>
          <p:nvPr/>
        </p:nvSpPr>
        <p:spPr>
          <a:xfrm rot="5400000">
            <a:off x="9673802" y="4959991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1CC270C3-F27F-4F17-AD83-25A8795F710B}"/>
              </a:ext>
            </a:extLst>
          </p:cNvPr>
          <p:cNvSpPr/>
          <p:nvPr/>
        </p:nvSpPr>
        <p:spPr>
          <a:xfrm rot="5400000">
            <a:off x="5784134" y="4977135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pic>
        <p:nvPicPr>
          <p:cNvPr id="6144" name="Graphic 6143" descr="Group of women with solid fill">
            <a:extLst>
              <a:ext uri="{FF2B5EF4-FFF2-40B4-BE49-F238E27FC236}">
                <a16:creationId xmlns:a16="http://schemas.microsoft.com/office/drawing/2014/main" id="{487189A5-35B1-4EE2-8CA1-7E68D5357D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16678" y="2502825"/>
            <a:ext cx="564943" cy="56494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641F411-40F1-4B32-B02D-B4D7A4E6F935}"/>
              </a:ext>
            </a:extLst>
          </p:cNvPr>
          <p:cNvSpPr txBox="1"/>
          <p:nvPr/>
        </p:nvSpPr>
        <p:spPr>
          <a:xfrm>
            <a:off x="1957102" y="2873201"/>
            <a:ext cx="2000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chemeClr val="tx2"/>
                </a:solidFill>
              </a:rPr>
              <a:t>DFØ – Kundesider: Selvbetjeningsportal og Unit4 ERP</a:t>
            </a:r>
          </a:p>
          <a:p>
            <a:pPr marL="171446" indent="-171446">
              <a:buFontTx/>
              <a:buChar char="-"/>
            </a:pPr>
            <a:r>
              <a:rPr lang="nb-NO" sz="1100"/>
              <a:t>Hjelp og veiledninger til hvordan du bruker systemene</a:t>
            </a:r>
          </a:p>
        </p:txBody>
      </p:sp>
      <p:sp>
        <p:nvSpPr>
          <p:cNvPr id="6147" name="TextBox 6146">
            <a:extLst>
              <a:ext uri="{FF2B5EF4-FFF2-40B4-BE49-F238E27FC236}">
                <a16:creationId xmlns:a16="http://schemas.microsoft.com/office/drawing/2014/main" id="{E1AEF4DB-D005-45E2-A1DC-A75BA0EC8EE9}"/>
              </a:ext>
            </a:extLst>
          </p:cNvPr>
          <p:cNvSpPr txBox="1"/>
          <p:nvPr/>
        </p:nvSpPr>
        <p:spPr>
          <a:xfrm>
            <a:off x="5183518" y="3145355"/>
            <a:ext cx="2092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Betjent e-post og/eller telefon**</a:t>
            </a:r>
          </a:p>
        </p:txBody>
      </p:sp>
      <p:sp>
        <p:nvSpPr>
          <p:cNvPr id="6148" name="TextBox 6147">
            <a:extLst>
              <a:ext uri="{FF2B5EF4-FFF2-40B4-BE49-F238E27FC236}">
                <a16:creationId xmlns:a16="http://schemas.microsoft.com/office/drawing/2014/main" id="{5E7C7C3E-B677-4336-B396-072DE656B517}"/>
              </a:ext>
            </a:extLst>
          </p:cNvPr>
          <p:cNvSpPr txBox="1"/>
          <p:nvPr/>
        </p:nvSpPr>
        <p:spPr>
          <a:xfrm>
            <a:off x="4176917" y="6341905"/>
            <a:ext cx="3221369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1" i="1"/>
              <a:t>*PT: Gjelder for </a:t>
            </a:r>
            <a:r>
              <a:rPr lang="nb-NO" sz="1051" i="1" err="1"/>
              <a:t>btb</a:t>
            </a:r>
            <a:r>
              <a:rPr lang="nb-NO" sz="1051" i="1"/>
              <a:t> og prosjektøkonomi</a:t>
            </a:r>
          </a:p>
          <a:p>
            <a:r>
              <a:rPr lang="nb-NO" sz="1051" i="1"/>
              <a:t>**Pt: Kun for spørsmål til tjenestesenteret og IT </a:t>
            </a:r>
          </a:p>
        </p:txBody>
      </p:sp>
      <p:pic>
        <p:nvPicPr>
          <p:cNvPr id="6150" name="Graphic 6149" descr="Envelope with solid fill">
            <a:extLst>
              <a:ext uri="{FF2B5EF4-FFF2-40B4-BE49-F238E27FC236}">
                <a16:creationId xmlns:a16="http://schemas.microsoft.com/office/drawing/2014/main" id="{D77FE7F9-75AC-4E98-971B-1C9D29CEAD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47122" y="3038799"/>
            <a:ext cx="730692" cy="73069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7F0A348-DA59-45EC-B82D-D98384B69BF9}"/>
              </a:ext>
            </a:extLst>
          </p:cNvPr>
          <p:cNvSpPr txBox="1"/>
          <p:nvPr/>
        </p:nvSpPr>
        <p:spPr>
          <a:xfrm>
            <a:off x="6014345" y="4460523"/>
            <a:ext cx="1604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IT (tilgangsstyring)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3FC5A9-6D90-422D-961B-8A5D66D1A18D}"/>
              </a:ext>
            </a:extLst>
          </p:cNvPr>
          <p:cNvSpPr txBox="1"/>
          <p:nvPr/>
        </p:nvSpPr>
        <p:spPr>
          <a:xfrm>
            <a:off x="7802263" y="4368190"/>
            <a:ext cx="160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Virksomhetsstyring (BEVISST, PBO)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DB4AF7-658C-47BA-AE60-7BF86FB7F3C8}"/>
              </a:ext>
            </a:extLst>
          </p:cNvPr>
          <p:cNvSpPr/>
          <p:nvPr/>
        </p:nvSpPr>
        <p:spPr>
          <a:xfrm>
            <a:off x="4272298" y="1260685"/>
            <a:ext cx="7377311" cy="741321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A27DA4-630F-443C-9424-F8B73C511025}"/>
              </a:ext>
            </a:extLst>
          </p:cNvPr>
          <p:cNvSpPr txBox="1"/>
          <p:nvPr/>
        </p:nvSpPr>
        <p:spPr>
          <a:xfrm>
            <a:off x="6378239" y="1129060"/>
            <a:ext cx="316542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solidFill>
                  <a:schemeClr val="tx2"/>
                </a:solidFill>
              </a:rPr>
              <a:t>1. Linje – Lokal brukerstøtte (nivå 2/3)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7A5291-0107-4380-A888-12E38BFA11E9}"/>
              </a:ext>
            </a:extLst>
          </p:cNvPr>
          <p:cNvSpPr txBox="1"/>
          <p:nvPr/>
        </p:nvSpPr>
        <p:spPr>
          <a:xfrm>
            <a:off x="4982839" y="1544982"/>
            <a:ext cx="1475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Faggruppenettverk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609D71-DC96-43B4-9076-C388D6D879B5}"/>
              </a:ext>
            </a:extLst>
          </p:cNvPr>
          <p:cNvSpPr txBox="1"/>
          <p:nvPr/>
        </p:nvSpPr>
        <p:spPr>
          <a:xfrm>
            <a:off x="9699997" y="1464512"/>
            <a:ext cx="1783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err="1"/>
              <a:t>Teamskanal</a:t>
            </a:r>
            <a:r>
              <a:rPr lang="nb-NO" sz="1100"/>
              <a:t> for samarbeid og avklaringer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F49407-3C4B-47F9-BBF0-295126E007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5063" y="2870901"/>
            <a:ext cx="1204267" cy="76776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5784ADC-71A3-46D8-8DF2-AD99B18A4241}"/>
              </a:ext>
            </a:extLst>
          </p:cNvPr>
          <p:cNvSpPr txBox="1"/>
          <p:nvPr/>
        </p:nvSpPr>
        <p:spPr>
          <a:xfrm>
            <a:off x="7169519" y="1523710"/>
            <a:ext cx="1869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Lokale prosessrådgivere </a:t>
            </a:r>
          </a:p>
        </p:txBody>
      </p:sp>
      <p:pic>
        <p:nvPicPr>
          <p:cNvPr id="18" name="Graphic 17" descr="Gender outline">
            <a:extLst>
              <a:ext uri="{FF2B5EF4-FFF2-40B4-BE49-F238E27FC236}">
                <a16:creationId xmlns:a16="http://schemas.microsoft.com/office/drawing/2014/main" id="{A440E5D0-555D-4A02-B7F5-83432D4FC82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21402" y="1442886"/>
            <a:ext cx="448119" cy="44811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A6EFF76-2A2C-4CD1-9E3E-B28051B8F0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07" t="17729" r="11654" b="16361"/>
          <a:stretch/>
        </p:blipFill>
        <p:spPr>
          <a:xfrm>
            <a:off x="9163193" y="1414235"/>
            <a:ext cx="509792" cy="472983"/>
          </a:xfrm>
          <a:prstGeom prst="rect">
            <a:avLst/>
          </a:prstGeom>
        </p:spPr>
      </p:pic>
      <p:pic>
        <p:nvPicPr>
          <p:cNvPr id="23" name="Graphic 22" descr="Group success with solid fill">
            <a:extLst>
              <a:ext uri="{FF2B5EF4-FFF2-40B4-BE49-F238E27FC236}">
                <a16:creationId xmlns:a16="http://schemas.microsoft.com/office/drawing/2014/main" id="{574D466F-9281-4A20-BBEF-9C2AAB177A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23513" y="1348160"/>
            <a:ext cx="608417" cy="608417"/>
          </a:xfrm>
          <a:prstGeom prst="rect">
            <a:avLst/>
          </a:prstGeom>
        </p:spPr>
      </p:pic>
      <p:sp>
        <p:nvSpPr>
          <p:cNvPr id="63" name="Arrow: Right 62">
            <a:extLst>
              <a:ext uri="{FF2B5EF4-FFF2-40B4-BE49-F238E27FC236}">
                <a16:creationId xmlns:a16="http://schemas.microsoft.com/office/drawing/2014/main" id="{89457D3E-61ED-4C5F-AE85-0BDE3950C6F2}"/>
              </a:ext>
            </a:extLst>
          </p:cNvPr>
          <p:cNvSpPr/>
          <p:nvPr/>
        </p:nvSpPr>
        <p:spPr>
          <a:xfrm rot="5400000">
            <a:off x="9648279" y="1962915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FA10FA23-6C3D-4808-ADFD-26D5C4791C3C}"/>
              </a:ext>
            </a:extLst>
          </p:cNvPr>
          <p:cNvSpPr/>
          <p:nvPr/>
        </p:nvSpPr>
        <p:spPr>
          <a:xfrm rot="5400000">
            <a:off x="5786851" y="1969415"/>
            <a:ext cx="304439" cy="369332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7909E16-D200-4D53-8377-6D760B060E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07" t="17729" r="11654" b="16361"/>
          <a:stretch/>
        </p:blipFill>
        <p:spPr>
          <a:xfrm>
            <a:off x="6821019" y="3116911"/>
            <a:ext cx="586340" cy="54400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5A7F6B7-D895-46D9-9D87-416BF0D066FB}"/>
              </a:ext>
            </a:extLst>
          </p:cNvPr>
          <p:cNvSpPr txBox="1"/>
          <p:nvPr/>
        </p:nvSpPr>
        <p:spPr>
          <a:xfrm>
            <a:off x="7398286" y="3262586"/>
            <a:ext cx="2243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err="1"/>
              <a:t>Teamskanaler</a:t>
            </a:r>
            <a:r>
              <a:rPr lang="nb-NO" sz="1100"/>
              <a:t> for fagbrukere***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18E3173-509B-486D-BEFE-A9E78D5A9D07}"/>
              </a:ext>
            </a:extLst>
          </p:cNvPr>
          <p:cNvSpPr txBox="1"/>
          <p:nvPr/>
        </p:nvSpPr>
        <p:spPr>
          <a:xfrm>
            <a:off x="7407361" y="6341905"/>
            <a:ext cx="1783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*** Pt: For BEVISST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C3BF7-7A94-E29B-3914-51D672B4014E}"/>
              </a:ext>
            </a:extLst>
          </p:cNvPr>
          <p:cNvSpPr/>
          <p:nvPr/>
        </p:nvSpPr>
        <p:spPr>
          <a:xfrm>
            <a:off x="12281891" y="-1872"/>
            <a:ext cx="1270220" cy="920096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Ingrid E.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Ingrid V.</a:t>
            </a:r>
          </a:p>
        </p:txBody>
      </p:sp>
    </p:spTree>
    <p:extLst>
      <p:ext uri="{BB962C8B-B14F-4D97-AF65-F5344CB8AC3E}">
        <p14:creationId xmlns:p14="http://schemas.microsoft.com/office/powerpoint/2010/main" val="3368793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0">
            <a:extLst>
              <a:ext uri="{FF2B5EF4-FFF2-40B4-BE49-F238E27FC236}">
                <a16:creationId xmlns:a16="http://schemas.microsoft.com/office/drawing/2014/main" id="{BA31A95D-2E8D-6EAF-14BC-D86E6C4E99D7}"/>
              </a:ext>
            </a:extLst>
          </p:cNvPr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nb-NO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9B2C3-5A4B-85F1-92EC-479C6555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6" y="2634980"/>
            <a:ext cx="10972800" cy="830997"/>
          </a:xfrm>
        </p:spPr>
        <p:txBody>
          <a:bodyPr/>
          <a:lstStyle/>
          <a:p>
            <a:r>
              <a:rPr lang="en-US" err="1">
                <a:solidFill>
                  <a:schemeClr val="bg1"/>
                </a:solidFill>
              </a:rPr>
              <a:t>Spørsmål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og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svar</a:t>
            </a:r>
          </a:p>
        </p:txBody>
      </p:sp>
    </p:spTree>
    <p:extLst>
      <p:ext uri="{BB962C8B-B14F-4D97-AF65-F5344CB8AC3E}">
        <p14:creationId xmlns:p14="http://schemas.microsoft.com/office/powerpoint/2010/main" val="70955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A19B-9E09-0E5A-FCD8-626316AE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51F2C-21EA-B44B-5DB2-B053C37FB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23FB3E-B3C8-02F7-BA0B-41931C9E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F6DD4A-6827-4394-1901-34C087EF3DA6}"/>
              </a:ext>
            </a:extLst>
          </p:cNvPr>
          <p:cNvSpPr txBox="1"/>
          <p:nvPr/>
        </p:nvSpPr>
        <p:spPr>
          <a:xfrm rot="20499864">
            <a:off x="4146228" y="2762028"/>
            <a:ext cx="2454242" cy="2400657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b-NO" sz="2800" dirty="0"/>
          </a:p>
          <a:p>
            <a:pPr algn="ctr"/>
            <a:r>
              <a:rPr lang="nb-NO" sz="2800" dirty="0">
                <a:latin typeface="Calibri"/>
                <a:cs typeface="Calibri"/>
              </a:rPr>
              <a:t>Menti.com</a:t>
            </a:r>
          </a:p>
          <a:p>
            <a:pPr algn="ctr"/>
            <a:endParaRPr lang="nb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b-NO" sz="2400" dirty="0">
                <a:latin typeface="Calibri"/>
                <a:cs typeface="Calibri"/>
              </a:rPr>
              <a:t>Kode: 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b-NO" sz="2400" dirty="0"/>
              <a:t>54196007</a:t>
            </a:r>
            <a:endParaRPr lang="nb-NO" sz="2400" dirty="0">
              <a:cs typeface="Arial"/>
            </a:endParaRPr>
          </a:p>
          <a:p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53A20-38FD-A2FA-7A4A-309F0BBEA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992" y="1277381"/>
            <a:ext cx="1338606" cy="20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89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39686CB-A251-4C0D-BCD4-68DD157257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2604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39686CB-A251-4C0D-BCD4-68DD15725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10">
            <a:extLst>
              <a:ext uri="{FF2B5EF4-FFF2-40B4-BE49-F238E27FC236}">
                <a16:creationId xmlns:a16="http://schemas.microsoft.com/office/drawing/2014/main" id="{BA31A95D-2E8D-6EAF-14BC-D86E6C4E99D7}"/>
              </a:ext>
            </a:extLst>
          </p:cNvPr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nb-NO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9B2C3-5A4B-85F1-92EC-479C6555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6" y="2634980"/>
            <a:ext cx="10972800" cy="830997"/>
          </a:xfrm>
        </p:spPr>
        <p:txBody>
          <a:bodyPr vert="horz"/>
          <a:lstStyle/>
          <a:p>
            <a:r>
              <a:rPr lang="en-US" err="1">
                <a:solidFill>
                  <a:schemeClr val="bg1"/>
                </a:solidFill>
              </a:rPr>
              <a:t>Avrunding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6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1E0B-EC58-2D25-9D64-00521AAD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Content Placeholder 6" descr="A group of trees covered in snow&#10;&#10;Description automatically generated with medium confidence">
            <a:extLst>
              <a:ext uri="{FF2B5EF4-FFF2-40B4-BE49-F238E27FC236}">
                <a16:creationId xmlns:a16="http://schemas.microsoft.com/office/drawing/2014/main" id="{8D9E8E83-6AE9-DAB6-930D-42CB69643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540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7DE3C7-D570-6B4B-02F7-467F3F3E4035}"/>
              </a:ext>
            </a:extLst>
          </p:cNvPr>
          <p:cNvSpPr txBox="1"/>
          <p:nvPr/>
        </p:nvSpPr>
        <p:spPr>
          <a:xfrm>
            <a:off x="787940" y="4970834"/>
            <a:ext cx="10953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600" b="1">
                <a:solidFill>
                  <a:schemeClr val="tx1">
                    <a:lumMod val="75000"/>
                    <a:lumOff val="25000"/>
                  </a:schemeClr>
                </a:solidFill>
              </a:rPr>
              <a:t>Takk for innsatsen!</a:t>
            </a:r>
          </a:p>
        </p:txBody>
      </p:sp>
    </p:spTree>
    <p:extLst>
      <p:ext uri="{BB962C8B-B14F-4D97-AF65-F5344CB8AC3E}">
        <p14:creationId xmlns:p14="http://schemas.microsoft.com/office/powerpoint/2010/main" val="9108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8A11B04-41D7-4784-B092-19F34A405D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8A11B04-41D7-4784-B092-19F34A405D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5507BA0-C54E-4402-BDB0-7592AFA74F0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nb-NO" sz="48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3F67-25FE-45C2-8074-34A24BEC5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1FD6737-001F-4436-9F6E-2DDD703D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78372"/>
              </p:ext>
            </p:extLst>
          </p:nvPr>
        </p:nvGraphicFramePr>
        <p:xfrm>
          <a:off x="475488" y="1750508"/>
          <a:ext cx="6141212" cy="493775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141212">
                  <a:extLst>
                    <a:ext uri="{9D8B030D-6E8A-4147-A177-3AD203B41FA5}">
                      <a16:colId xmlns:a16="http://schemas.microsoft.com/office/drawing/2014/main" val="133739718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i="0">
                          <a:solidFill>
                            <a:schemeClr val="tx1"/>
                          </a:solidFill>
                        </a:rPr>
                        <a:t>Praktisk informasjon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4271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2400" b="0"/>
                        <a:t>Velkommen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200" b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2400" b="0"/>
                        <a:t>Mål for møtet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65429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2400" b="0"/>
                        <a:t>Status innføring</a:t>
                      </a:r>
                      <a:endParaRPr lang="en-US" sz="360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1262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400" b="0"/>
                        <a:t>Noen viktige tematikker</a:t>
                      </a:r>
                    </a:p>
                  </a:txBody>
                  <a:tcPr marL="121920" marR="121920" marT="60959" marB="60959">
                    <a:lnR w="0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4452849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2400" b="0"/>
                        <a:t>Spørsmål og svar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907986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/>
                        <a:t>Avslutning</a:t>
                      </a:r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7144322"/>
                  </a:ext>
                </a:extLst>
              </a:tr>
              <a:tr h="2313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4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047374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24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956048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400" b="0"/>
                    </a:p>
                  </a:txBody>
                  <a:tcPr marL="121920" marR="121920"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3882596"/>
                  </a:ext>
                </a:extLst>
              </a:tr>
            </a:tbl>
          </a:graphicData>
        </a:graphic>
      </p:graphicFrame>
      <p:pic>
        <p:nvPicPr>
          <p:cNvPr id="8" name="Picture 3" descr="Høstbilder med UKA som tema.">
            <a:extLst>
              <a:ext uri="{FF2B5EF4-FFF2-40B4-BE49-F238E27FC236}">
                <a16:creationId xmlns:a16="http://schemas.microsoft.com/office/drawing/2014/main" id="{87222D62-0C46-4DEF-A6C3-C3B031ECB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5" r="16625"/>
          <a:stretch/>
        </p:blipFill>
        <p:spPr bwMode="auto">
          <a:xfrm>
            <a:off x="6540493" y="885825"/>
            <a:ext cx="5086350" cy="50863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8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857957"/>
            <a:ext cx="10972800" cy="830997"/>
          </a:xfrm>
        </p:spPr>
        <p:txBody>
          <a:bodyPr/>
          <a:lstStyle/>
          <a:p>
            <a:r>
              <a:rPr lang="nb-NO"/>
              <a:t>Velkommen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49EE9F-BD0A-34FB-F71E-418A3E3D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891" y="1133475"/>
            <a:ext cx="7408334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5A69011-BD32-1261-B1F9-2C685EC0A786}"/>
              </a:ext>
            </a:extLst>
          </p:cNvPr>
          <p:cNvSpPr/>
          <p:nvPr/>
        </p:nvSpPr>
        <p:spPr>
          <a:xfrm>
            <a:off x="4678890" y="904875"/>
            <a:ext cx="7408334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81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2380-6CA1-492C-94DF-216A8A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600439"/>
          </a:xfrm>
        </p:spPr>
        <p:txBody>
          <a:bodyPr/>
          <a:lstStyle/>
          <a:p>
            <a:r>
              <a:rPr lang="nb-NO"/>
              <a:t>Mål for møtet</a:t>
            </a:r>
            <a:br>
              <a:rPr lang="nb-NO"/>
            </a:b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4E38-4997-4E30-B4BB-F092D3CC5C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pPr marL="380981" indent="-380981">
              <a:spcBef>
                <a:spcPts val="0"/>
              </a:spcBef>
              <a:buFont typeface="Arial,Sans-Serif"/>
              <a:buChar char="•"/>
            </a:pPr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C879B-C79A-4758-9213-30729E474039}"/>
              </a:ext>
            </a:extLst>
          </p:cNvPr>
          <p:cNvSpPr txBox="1"/>
          <p:nvPr/>
        </p:nvSpPr>
        <p:spPr>
          <a:xfrm>
            <a:off x="2487087" y="2813607"/>
            <a:ext cx="5486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1" indent="-380981" defTabSz="609570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Få en felles forståelse for BOTT ØL</a:t>
            </a:r>
          </a:p>
          <a:p>
            <a:pPr marL="380981" indent="-380981" defTabSz="609570"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Innspill til ambisjonsnivå</a:t>
            </a:r>
          </a:p>
          <a:p>
            <a:pPr marL="609570" lvl="1" defTabSz="609570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For 2021</a:t>
            </a:r>
          </a:p>
          <a:p>
            <a:pPr marL="609570" lvl="1" defTabSz="609570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- Fram til 2025</a:t>
            </a:r>
          </a:p>
          <a:p>
            <a:pPr defTabSz="609570">
              <a:defRPr/>
            </a:pPr>
            <a:endParaRPr lang="nb-NO" sz="240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A866E86E-CDF0-44EA-B7FB-B2DADCCCD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94" y="1075545"/>
            <a:ext cx="10828636" cy="51405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CB3128-E062-42F9-8C82-A46881858251}"/>
              </a:ext>
            </a:extLst>
          </p:cNvPr>
          <p:cNvSpPr/>
          <p:nvPr/>
        </p:nvSpPr>
        <p:spPr>
          <a:xfrm>
            <a:off x="4038114" y="1172901"/>
            <a:ext cx="6916573" cy="474732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>
              <a:defRPr/>
            </a:pPr>
            <a:endParaRPr lang="en-US" sz="24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EDE8-BA72-4241-B240-0F6E538EDC9C}"/>
              </a:ext>
            </a:extLst>
          </p:cNvPr>
          <p:cNvSpPr txBox="1"/>
          <p:nvPr/>
        </p:nvSpPr>
        <p:spPr>
          <a:xfrm>
            <a:off x="4694101" y="1697659"/>
            <a:ext cx="5604597" cy="677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b-NO" sz="1900" b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nb-NO" sz="1700" b="1">
              <a:solidFill>
                <a:srgbClr val="242424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F6B83-0E24-A244-49F1-FF72818D4ED8}"/>
              </a:ext>
            </a:extLst>
          </p:cNvPr>
          <p:cNvSpPr txBox="1"/>
          <p:nvPr/>
        </p:nvSpPr>
        <p:spPr>
          <a:xfrm>
            <a:off x="4368033" y="2644170"/>
            <a:ext cx="635478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3200">
                <a:cs typeface="Arial" panose="020B0604020202020204"/>
              </a:rPr>
              <a:t>Status på innføringen av nye økonomi- og lønnssystemer, avklaringer, spørsmål og svar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87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0">
            <a:extLst>
              <a:ext uri="{FF2B5EF4-FFF2-40B4-BE49-F238E27FC236}">
                <a16:creationId xmlns:a16="http://schemas.microsoft.com/office/drawing/2014/main" id="{BA31A95D-2E8D-6EAF-14BC-D86E6C4E99D7}"/>
              </a:ext>
            </a:extLst>
          </p:cNvPr>
          <p:cNvSpPr/>
          <p:nvPr/>
        </p:nvSpPr>
        <p:spPr>
          <a:xfrm>
            <a:off x="0" y="0"/>
            <a:ext cx="1222737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r>
              <a:rPr lang="nb-NO" sz="2400">
                <a:solidFill>
                  <a:srgbClr val="FFFFFF"/>
                </a:solidFill>
                <a:latin typeface="Arial" panose="020B0604020202020204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9B2C3-5A4B-85F1-92EC-479C6555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6" y="2634980"/>
            <a:ext cx="10972800" cy="83099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Status </a:t>
            </a:r>
            <a:r>
              <a:rPr lang="en-US" err="1">
                <a:solidFill>
                  <a:schemeClr val="bg1"/>
                </a:solidFill>
              </a:rPr>
              <a:t>innføring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929818-97A6-45D1-814A-44FCAAB742FA}"/>
              </a:ext>
            </a:extLst>
          </p:cNvPr>
          <p:cNvSpPr txBox="1"/>
          <p:nvPr/>
        </p:nvSpPr>
        <p:spPr>
          <a:xfrm>
            <a:off x="946298" y="3561907"/>
            <a:ext cx="782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bg1"/>
                </a:solidFill>
              </a:rPr>
              <a:t>Status fra prosjekt og 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>
                <a:solidFill>
                  <a:schemeClr val="bg1"/>
                </a:solidFill>
              </a:rPr>
              <a:t>Innsikt i teknisk oppstart</a:t>
            </a:r>
          </a:p>
        </p:txBody>
      </p:sp>
    </p:spTree>
    <p:extLst>
      <p:ext uri="{BB962C8B-B14F-4D97-AF65-F5344CB8AC3E}">
        <p14:creationId xmlns:p14="http://schemas.microsoft.com/office/powerpoint/2010/main" val="373953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91C717F-DBCE-4FA2-86FA-44B966B9A5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91C717F-DBCE-4FA2-86FA-44B966B9A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8136602-76FA-4191-9F0E-C1E597FB18A2}"/>
              </a:ext>
            </a:extLst>
          </p:cNvPr>
          <p:cNvSpPr/>
          <p:nvPr/>
        </p:nvSpPr>
        <p:spPr>
          <a:xfrm>
            <a:off x="220608" y="126403"/>
            <a:ext cx="11761478" cy="641839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4ECF3-F82B-4B3D-8C11-021833B3A58D}"/>
              </a:ext>
            </a:extLst>
          </p:cNvPr>
          <p:cNvSpPr txBox="1"/>
          <p:nvPr/>
        </p:nvSpPr>
        <p:spPr>
          <a:xfrm>
            <a:off x="291250" y="246177"/>
            <a:ext cx="841423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 b="1">
                <a:solidFill>
                  <a:schemeClr val="bg1"/>
                </a:solidFill>
              </a:rPr>
              <a:t>Status: Innføring av nye økonomi- og lønnssystemer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7FBD07-3619-496A-8DC4-642D2DD9362D}"/>
              </a:ext>
            </a:extLst>
          </p:cNvPr>
          <p:cNvSpPr/>
          <p:nvPr/>
        </p:nvSpPr>
        <p:spPr>
          <a:xfrm>
            <a:off x="217098" y="828640"/>
            <a:ext cx="5723792" cy="339969"/>
          </a:xfrm>
          <a:prstGeom prst="rect">
            <a:avLst/>
          </a:prstGeom>
          <a:solidFill>
            <a:srgbClr val="BCD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/>
              <a:t>Status innføring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1ADA13-7A43-4BB6-BC9A-136C1350C2FD}"/>
              </a:ext>
            </a:extLst>
          </p:cNvPr>
          <p:cNvSpPr/>
          <p:nvPr/>
        </p:nvSpPr>
        <p:spPr>
          <a:xfrm>
            <a:off x="217098" y="1168609"/>
            <a:ext cx="5723792" cy="2525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Prosjektet har levert som forventet og har «</a:t>
            </a:r>
            <a:r>
              <a:rPr lang="nb-NO" sz="1200">
                <a:solidFill>
                  <a:srgbClr val="00B050"/>
                </a:solidFill>
                <a:latin typeface="Open Sans"/>
                <a:ea typeface="Open Sans"/>
                <a:cs typeface="Calibri"/>
              </a:rPr>
              <a:t>grønn</a:t>
            </a:r>
            <a:r>
              <a:rPr lang="nb-NO" sz="12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» status per 04.01.2023.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Vi har ingen store tekniske avvik eller mangler som påvirker sikker 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Alle skal ha beholdt tilganger som før 31.12.2022, men det er mange gjester som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Datakonvertering har i hovedsak gått etter planen og vi har i mye god datakvalitet på det som er overført (og noe mindre god)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Husk at det gjenstår konverteringsaktiviteter og at ikke alt er oppdatert før medio februar (ferie, fleksitid, noen delprosjektnummer m.m.)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Husk at ansatte har oppgaver som må gjøres i selvbetjeningsportalen (registrere barn, pårørende, kredittkort, ev. oppdatere kontonummer)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I hovedsak har alle som skal ha en rolle fått dette, og vi retter løpende de mangler som eksisterer.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>
              <a:solidFill>
                <a:srgbClr val="000000"/>
              </a:solidFill>
              <a:latin typeface="Open Sans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9CBAF-52F1-4F1D-9B5D-58A0EFAD95ED}"/>
              </a:ext>
            </a:extLst>
          </p:cNvPr>
          <p:cNvSpPr/>
          <p:nvPr/>
        </p:nvSpPr>
        <p:spPr>
          <a:xfrm>
            <a:off x="6248402" y="3733939"/>
            <a:ext cx="5723792" cy="339969"/>
          </a:xfrm>
          <a:prstGeom prst="rect">
            <a:avLst/>
          </a:prstGeom>
          <a:solidFill>
            <a:srgbClr val="609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/>
              <a:t>Fokus som leder</a:t>
            </a:r>
            <a:endParaRPr lang="en-US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1C4454-513A-43E7-816D-6771EE3E8627}"/>
              </a:ext>
            </a:extLst>
          </p:cNvPr>
          <p:cNvSpPr/>
          <p:nvPr/>
        </p:nvSpPr>
        <p:spPr>
          <a:xfrm>
            <a:off x="219806" y="3740277"/>
            <a:ext cx="5723792" cy="339969"/>
          </a:xfrm>
          <a:prstGeom prst="rect">
            <a:avLst/>
          </a:prstGeom>
          <a:solidFill>
            <a:srgbClr val="EF81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Kjente feil og/eller </a:t>
            </a:r>
            <a:r>
              <a:rPr lang="nb-NO" err="1"/>
              <a:t>work-arounds</a:t>
            </a:r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2B05F-4DCE-48ED-BB76-91C4F04D6B42}"/>
              </a:ext>
            </a:extLst>
          </p:cNvPr>
          <p:cNvSpPr/>
          <p:nvPr/>
        </p:nvSpPr>
        <p:spPr>
          <a:xfrm>
            <a:off x="6248400" y="828640"/>
            <a:ext cx="5723792" cy="339969"/>
          </a:xfrm>
          <a:prstGeom prst="rect">
            <a:avLst/>
          </a:prstGeom>
          <a:solidFill>
            <a:srgbClr val="BCD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/>
              <a:t>Beredskap og brukerstøtte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3D718-3D55-44E2-B4F2-CA37A5464A9D}"/>
              </a:ext>
            </a:extLst>
          </p:cNvPr>
          <p:cNvSpPr/>
          <p:nvPr/>
        </p:nvSpPr>
        <p:spPr>
          <a:xfrm>
            <a:off x="6248398" y="1163661"/>
            <a:ext cx="5723792" cy="2525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nb-NO" sz="12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Beredskap</a:t>
            </a:r>
            <a:endParaRPr lang="nb-NO" sz="12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NTNU og DFØ har høyeste nivå av beredskap i innføring</a:t>
            </a:r>
            <a:endParaRPr lang="en-US" sz="1200">
              <a:solidFill>
                <a:schemeClr val="tx1"/>
              </a:solidFill>
              <a:latin typeface="Open Sans"/>
              <a:ea typeface="Open Sans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Det er daglige møter med innføringsledere, DFØ og i NTNU Beredskap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Høyeste beredskap blir opprettholdt til minimum etter første lønnskjøring</a:t>
            </a:r>
          </a:p>
          <a:p>
            <a:endParaRPr lang="nb-NO" sz="12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r>
              <a:rPr lang="nb-NO" sz="1200" b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Brukerstøtte</a:t>
            </a:r>
            <a:endParaRPr lang="nb-NO" sz="12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71450" indent="-171450">
              <a:buFont typeface="Arial"/>
              <a:buChar char="•"/>
            </a:pPr>
            <a:r>
              <a:rPr lang="nb-NO" sz="1200">
                <a:solidFill>
                  <a:srgbClr val="000000"/>
                </a:solidFill>
                <a:latin typeface="Open Sans"/>
                <a:ea typeface="+mn-lt"/>
                <a:cs typeface="+mn-lt"/>
              </a:rPr>
              <a:t>Tjenestesenteret hadde i går 299 saker i NTNU Hjelp, 72 telefoner og 2529 treff på nettsider. Mest trøkk på tid, reise og lønn/ansattforhold.</a:t>
            </a:r>
          </a:p>
          <a:p>
            <a:pPr marL="171450" indent="-171450">
              <a:buFont typeface="Arial"/>
              <a:buChar char="•"/>
            </a:pPr>
            <a:r>
              <a:rPr lang="nb-NO" sz="1200">
                <a:solidFill>
                  <a:srgbClr val="000000"/>
                </a:solidFill>
                <a:latin typeface="Open Sans"/>
                <a:ea typeface="+mn-lt"/>
                <a:cs typeface="+mn-lt"/>
              </a:rPr>
              <a:t>Vi ser at spørsmål handler en del om bruk av nye systemer – det er viktig å henvise til opplæringsmateriell, opptak og dokumentasjon om systemene før man kontakter brukerstøtte.</a:t>
            </a:r>
          </a:p>
          <a:p>
            <a:pPr marL="171450" indent="-171450">
              <a:buFont typeface="Arial"/>
              <a:buChar char="•"/>
            </a:pPr>
            <a:endParaRPr lang="nb-NO" sz="120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2" name="Picture 13" descr="Text, logo&#10;&#10;Description automatically generated">
            <a:extLst>
              <a:ext uri="{FF2B5EF4-FFF2-40B4-BE49-F238E27FC236}">
                <a16:creationId xmlns:a16="http://schemas.microsoft.com/office/drawing/2014/main" id="{ECEB0BF9-7B6C-EA9E-D524-81A6E68D9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5697" y="252924"/>
            <a:ext cx="1545772" cy="4045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25341C-1AF2-0272-F190-CDCDBEC9A6D8}"/>
              </a:ext>
            </a:extLst>
          </p:cNvPr>
          <p:cNvSpPr/>
          <p:nvPr/>
        </p:nvSpPr>
        <p:spPr>
          <a:xfrm>
            <a:off x="6248397" y="4083012"/>
            <a:ext cx="5723792" cy="2525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Sikre lokal brukerstøtte og forankring av prosesser, løsninger og systemer</a:t>
            </a:r>
            <a:r>
              <a:rPr lang="nb-NO" sz="12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– det er nå vi får testet «PSO»-perspektivet</a:t>
            </a:r>
            <a:endParaRPr lang="nb-NO" sz="1200" b="1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Sikre bruk av ny økonomimodell (nye koststeder, nye delprosjektnummer m.m.)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Sørge for at bestillinger av roller eller endringer går gjennom formelle ledere og sendes inn i NTNU Hjelp.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Være obs. på kjente utfordringer – eksempelvis varemottak i BtB, innsending av kontrakter i </a:t>
            </a:r>
            <a:r>
              <a:rPr lang="nb-NO" sz="1200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ToA</a:t>
            </a:r>
            <a:endParaRPr lang="nb-NO" sz="12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Være à jour med godkjenninger og kontrolloppgaver - det er p.t. ikke skrudd på eskalering</a:t>
            </a:r>
            <a:r>
              <a:rPr lang="nb-NO" sz="12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og det er også gjenstående oppgaver i gamle systemer.</a:t>
            </a:r>
            <a:endParaRPr lang="nb-NO" sz="12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171450" indent="-171450">
              <a:buFont typeface="Arial"/>
              <a:buChar char="•"/>
            </a:pPr>
            <a:endParaRPr lang="nb-NO" sz="1200" b="1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348D91-9E88-DC56-CBF8-DA69F12A3603}"/>
              </a:ext>
            </a:extLst>
          </p:cNvPr>
          <p:cNvSpPr/>
          <p:nvPr/>
        </p:nvSpPr>
        <p:spPr>
          <a:xfrm>
            <a:off x="217097" y="4078712"/>
            <a:ext cx="5723792" cy="2525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Vi har hatt en feil på </a:t>
            </a:r>
            <a:r>
              <a:rPr lang="nb-NO" sz="1200" err="1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ToA</a:t>
            </a:r>
            <a:r>
              <a:rPr lang="nb-NO" sz="1200">
                <a:solidFill>
                  <a:srgbClr val="000000"/>
                </a:solidFill>
                <a:latin typeface="Open Sans"/>
                <a:ea typeface="Open Sans"/>
                <a:cs typeface="Calibri"/>
              </a:rPr>
              <a:t> der «godkjenner 2» har opplevd en visuell stopp etter at en kontrakt er sendt til godkjenning – denne er det sendt ut en feilretting på nå og vi tror feilen er rettet for alle.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017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91C717F-DBCE-4FA2-86FA-44B966B9A5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91C717F-DBCE-4FA2-86FA-44B966B9A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8136602-76FA-4191-9F0E-C1E597FB18A2}"/>
              </a:ext>
            </a:extLst>
          </p:cNvPr>
          <p:cNvSpPr/>
          <p:nvPr/>
        </p:nvSpPr>
        <p:spPr>
          <a:xfrm>
            <a:off x="3130062" y="96715"/>
            <a:ext cx="8842128" cy="641839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556CB-BAA2-4FA1-A518-F832D23E6C5E}"/>
              </a:ext>
            </a:extLst>
          </p:cNvPr>
          <p:cNvSpPr/>
          <p:nvPr/>
        </p:nvSpPr>
        <p:spPr>
          <a:xfrm>
            <a:off x="219808" y="96715"/>
            <a:ext cx="1116623" cy="641839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Tidspunkt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00DBB-FDB4-45C7-9BD4-4350C9BC0130}"/>
              </a:ext>
            </a:extLst>
          </p:cNvPr>
          <p:cNvSpPr/>
          <p:nvPr/>
        </p:nvSpPr>
        <p:spPr>
          <a:xfrm>
            <a:off x="1336431" y="96715"/>
            <a:ext cx="1696915" cy="64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Onsdag 4. januar</a:t>
            </a:r>
            <a:br>
              <a:rPr lang="nb-NO" sz="1600"/>
            </a:br>
            <a:r>
              <a:rPr lang="nb-NO" sz="1600">
                <a:solidFill>
                  <a:schemeClr val="tx1"/>
                </a:solidFill>
              </a:rPr>
              <a:t>kl. 09.00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4ECF3-F82B-4B3D-8C11-021833B3A58D}"/>
              </a:ext>
            </a:extLst>
          </p:cNvPr>
          <p:cNvSpPr txBox="1"/>
          <p:nvPr/>
        </p:nvSpPr>
        <p:spPr>
          <a:xfrm>
            <a:off x="3131431" y="216489"/>
            <a:ext cx="841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>
                <a:solidFill>
                  <a:schemeClr val="bg1"/>
                </a:solidFill>
              </a:rPr>
              <a:t>Daglig statusark for innføring av nye økonomi- og lønnssystemer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7FBD07-3619-496A-8DC4-642D2DD9362D}"/>
              </a:ext>
            </a:extLst>
          </p:cNvPr>
          <p:cNvSpPr/>
          <p:nvPr/>
        </p:nvSpPr>
        <p:spPr>
          <a:xfrm>
            <a:off x="217098" y="828640"/>
            <a:ext cx="5723792" cy="339969"/>
          </a:xfrm>
          <a:prstGeom prst="rect">
            <a:avLst/>
          </a:prstGeom>
          <a:solidFill>
            <a:srgbClr val="BCD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Status fra brukerstøtte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1ADA13-7A43-4BB6-BC9A-136C1350C2FD}"/>
              </a:ext>
            </a:extLst>
          </p:cNvPr>
          <p:cNvSpPr/>
          <p:nvPr/>
        </p:nvSpPr>
        <p:spPr>
          <a:xfrm>
            <a:off x="217098" y="1168609"/>
            <a:ext cx="5723792" cy="2525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+mn-lt"/>
                <a:cs typeface="+mn-lt"/>
              </a:rPr>
              <a:t>Tjenestesenteret hadde i går 299 saker i NTNU Hjelp, 72 telefoner og 2529 treff på nettsider. Mest trøkk på tid, reise og lønn/ansattforhold (se lysark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Det gjenstår fortsatt å lese inn noen brukere i TOA/SAP og disse vil ikke ha tilgang til selvbetjeningsportalen før dette er gjort. Noen nyansatte kan fremdeles mangle registrering i SAP.</a:t>
            </a:r>
            <a:endParaRPr lang="nb-NO" sz="11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Husk at reiseregninger og/eller kostnader som er oppstått i 2022, men etter fristene for innmelding i 2022 utløp, skal føres på fiktiv dato (01.01.23) i Selvbetjeningsportalen/APP.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Om du har oppe flere vinduer i selvbetjeningsportalen, eller aktiv selvbetjeningsportal og app samtidig, vil du få stopp i systemet og en "time </a:t>
            </a:r>
            <a:r>
              <a:rPr lang="nb-NO" sz="110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out</a:t>
            </a: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" på 15 minutter før løsningene kan benyttes igjen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Noe usikkerhet fra ansatte rundt hvem/ny nærmeste leder i Selvbetjeningsportalen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Noe spørsmål om føring av ekstra fridag.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1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9CBAF-52F1-4F1D-9B5D-58A0EFAD95ED}"/>
              </a:ext>
            </a:extLst>
          </p:cNvPr>
          <p:cNvSpPr/>
          <p:nvPr/>
        </p:nvSpPr>
        <p:spPr>
          <a:xfrm>
            <a:off x="6248402" y="3733939"/>
            <a:ext cx="5723792" cy="339969"/>
          </a:xfrm>
          <a:prstGeom prst="rect">
            <a:avLst/>
          </a:prstGeom>
          <a:solidFill>
            <a:srgbClr val="609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Spesielt fokus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1C4454-513A-43E7-816D-6771EE3E8627}"/>
              </a:ext>
            </a:extLst>
          </p:cNvPr>
          <p:cNvSpPr/>
          <p:nvPr/>
        </p:nvSpPr>
        <p:spPr>
          <a:xfrm>
            <a:off x="219806" y="3740277"/>
            <a:ext cx="5723792" cy="339969"/>
          </a:xfrm>
          <a:prstGeom prst="rect">
            <a:avLst/>
          </a:prstGeom>
          <a:solidFill>
            <a:srgbClr val="EF81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Kjente feil og/eller </a:t>
            </a:r>
            <a:r>
              <a:rPr lang="nb-NO" err="1"/>
              <a:t>work-arounds</a:t>
            </a:r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2B05F-4DCE-48ED-BB76-91C4F04D6B42}"/>
              </a:ext>
            </a:extLst>
          </p:cNvPr>
          <p:cNvSpPr/>
          <p:nvPr/>
        </p:nvSpPr>
        <p:spPr>
          <a:xfrm>
            <a:off x="6248400" y="828640"/>
            <a:ext cx="5723792" cy="339969"/>
          </a:xfrm>
          <a:prstGeom prst="rect">
            <a:avLst/>
          </a:prstGeom>
          <a:solidFill>
            <a:srgbClr val="BCD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Status fra beredskap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3D718-3D55-44E2-B4F2-CA37A5464A9D}"/>
              </a:ext>
            </a:extLst>
          </p:cNvPr>
          <p:cNvSpPr/>
          <p:nvPr/>
        </p:nvSpPr>
        <p:spPr>
          <a:xfrm>
            <a:off x="6248398" y="1163661"/>
            <a:ext cx="5723792" cy="2525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NTNU og DFØ opprettholder høyeste beredskap med møtepunkter hver dag.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Ingen kritiske hendelser p.t., utfordringer løses løpende.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P.t. størst fokus på kommunikasjon og brukerstøtte – og sikre kapasitet i dette. </a:t>
            </a:r>
          </a:p>
        </p:txBody>
      </p:sp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7098CD24-6BF9-FDEB-6040-209815128497}"/>
              </a:ext>
            </a:extLst>
          </p:cNvPr>
          <p:cNvGraphicFramePr>
            <a:graphicFrameLocks noGrp="1"/>
          </p:cNvGraphicFramePr>
          <p:nvPr/>
        </p:nvGraphicFramePr>
        <p:xfrm>
          <a:off x="228940" y="4092576"/>
          <a:ext cx="5705523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1558">
                  <a:extLst>
                    <a:ext uri="{9D8B030D-6E8A-4147-A177-3AD203B41FA5}">
                      <a16:colId xmlns:a16="http://schemas.microsoft.com/office/drawing/2014/main" val="2870915950"/>
                    </a:ext>
                  </a:extLst>
                </a:gridCol>
                <a:gridCol w="2043965">
                  <a:extLst>
                    <a:ext uri="{9D8B030D-6E8A-4147-A177-3AD203B41FA5}">
                      <a16:colId xmlns:a16="http://schemas.microsoft.com/office/drawing/2014/main" val="3688447870"/>
                    </a:ext>
                  </a:extLst>
                </a:gridCol>
              </a:tblGrid>
              <a:tr h="251249">
                <a:tc>
                  <a:txBody>
                    <a:bodyPr/>
                    <a:lstStyle/>
                    <a:p>
                      <a:r>
                        <a:rPr lang="nb-NO" sz="1100" b="1">
                          <a:latin typeface="Open Sans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b="1">
                          <a:latin typeface="Open Sans"/>
                        </a:rPr>
                        <a:t>Tiltak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90529"/>
                  </a:ext>
                </a:extLst>
              </a:tr>
              <a:tr h="92124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100" b="1">
                          <a:effectLst/>
                          <a:latin typeface="Open Sans"/>
                        </a:rPr>
                        <a:t>Tilsetting og arbeidskontrakt: </a:t>
                      </a:r>
                      <a:r>
                        <a:rPr lang="nb-NO" sz="1100">
                          <a:effectLst/>
                          <a:latin typeface="Open Sans"/>
                        </a:rPr>
                        <a:t>Når GK2 (godkjenner 2) skal godkjenne en kontrakt, blir skjermbildet hengende med skriften "henter kontrakter". Flyten videre fungerer imidlertid i bakgrunnen og godkjenningen går ut til ansatt for signering, men skjermbildet henger. Det er mulig å trykke på "oppdater" i nettleser og få rett status etter kontrakt er godkjent.</a:t>
                      </a:r>
                      <a:endParaRPr lang="nb-NO" sz="1100">
                        <a:latin typeface="Open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100">
                          <a:latin typeface="Open Sans"/>
                        </a:rPr>
                        <a:t>Feil identifisert, DFØ holder på med feilretting. "Midlertidig arbeidsform" kommunisert.</a:t>
                      </a:r>
                      <a:endParaRPr lang="en-US" sz="1100">
                        <a:latin typeface="Open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78601"/>
                  </a:ext>
                </a:extLst>
              </a:tr>
            </a:tbl>
          </a:graphicData>
        </a:graphic>
      </p:graphicFrame>
      <p:graphicFrame>
        <p:nvGraphicFramePr>
          <p:cNvPr id="2" name="Table 16">
            <a:extLst>
              <a:ext uri="{FF2B5EF4-FFF2-40B4-BE49-F238E27FC236}">
                <a16:creationId xmlns:a16="http://schemas.microsoft.com/office/drawing/2014/main" id="{34E53D0F-8EF5-F418-42D7-08B68211876F}"/>
              </a:ext>
            </a:extLst>
          </p:cNvPr>
          <p:cNvGraphicFramePr>
            <a:graphicFrameLocks noGrp="1"/>
          </p:cNvGraphicFramePr>
          <p:nvPr/>
        </p:nvGraphicFramePr>
        <p:xfrm>
          <a:off x="6257546" y="4086010"/>
          <a:ext cx="5705521" cy="2513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975">
                  <a:extLst>
                    <a:ext uri="{9D8B030D-6E8A-4147-A177-3AD203B41FA5}">
                      <a16:colId xmlns:a16="http://schemas.microsoft.com/office/drawing/2014/main" val="2870915950"/>
                    </a:ext>
                  </a:extLst>
                </a:gridCol>
                <a:gridCol w="3642546">
                  <a:extLst>
                    <a:ext uri="{9D8B030D-6E8A-4147-A177-3AD203B41FA5}">
                      <a16:colId xmlns:a16="http://schemas.microsoft.com/office/drawing/2014/main" val="3688447870"/>
                    </a:ext>
                  </a:extLst>
                </a:gridCol>
              </a:tblGrid>
              <a:tr h="289989">
                <a:tc>
                  <a:txBody>
                    <a:bodyPr/>
                    <a:lstStyle/>
                    <a:p>
                      <a:pPr algn="l"/>
                      <a:r>
                        <a:rPr lang="nb-NO" sz="1050" b="1">
                          <a:latin typeface="Open Sans"/>
                        </a:rPr>
                        <a:t>Sentralt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b-NO" sz="1050" b="1">
                          <a:latin typeface="Open Sans"/>
                        </a:rPr>
                        <a:t>Enhetene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90529"/>
                  </a:ext>
                </a:extLst>
              </a:tr>
              <a:tr h="2223248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050" u="none" strike="noStrike" noProof="0">
                          <a:latin typeface="Open Sans"/>
                        </a:rPr>
                        <a:t>Sikre justering og forståelse for roller og tilganger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050" u="none" strike="noStrike" noProof="0">
                          <a:latin typeface="Open Sans"/>
                        </a:rPr>
                        <a:t>Produsere informasjonsmateriell om tematikker fra brukerstøtte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050" u="none" strike="noStrike" noProof="0">
                          <a:latin typeface="Open Sans"/>
                        </a:rPr>
                        <a:t>Fortsette arbeid med sikker drift.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endParaRPr lang="nb-NO" sz="1050" u="none" strike="noStrike" noProof="0">
                        <a:latin typeface="Open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Ha "øre til bakken" og være bindeledd mellom organisasjonen og beredskap/drift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Rigge prosess for validering av lønnsmottagere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Sørge for lokal brukerstøtte og rigg rundt dette.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Kommunisere nye strukturer og formelle ledere – ansatte får informasjon opp i Selvbetjeningsportalen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Økonomimodell – ting må inn på ny konteringsinformasjon. 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Ikke omposter i Unit4 – ev. ompostering koordineres fra sentralt.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endParaRPr lang="nb-NO" sz="1050">
                        <a:latin typeface="Open Sans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endParaRPr lang="nb-NO" sz="1050">
                        <a:latin typeface="Open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0107"/>
                  </a:ext>
                </a:extLst>
              </a:tr>
            </a:tbl>
          </a:graphicData>
        </a:graphic>
      </p:graphicFrame>
      <p:pic>
        <p:nvPicPr>
          <p:cNvPr id="12" name="Picture 13" descr="Text, logo&#10;&#10;Description automatically generated">
            <a:extLst>
              <a:ext uri="{FF2B5EF4-FFF2-40B4-BE49-F238E27FC236}">
                <a16:creationId xmlns:a16="http://schemas.microsoft.com/office/drawing/2014/main" id="{ECEB0BF9-7B6C-EA9E-D524-81A6E68D9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5386" y="213340"/>
            <a:ext cx="1545772" cy="4045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793B691-56AE-4698-8071-6E38968CD791}"/>
              </a:ext>
            </a:extLst>
          </p:cNvPr>
          <p:cNvSpPr/>
          <p:nvPr/>
        </p:nvSpPr>
        <p:spPr>
          <a:xfrm>
            <a:off x="0" y="-1234"/>
            <a:ext cx="12192000" cy="6762519"/>
          </a:xfrm>
          <a:prstGeom prst="rect">
            <a:avLst/>
          </a:prstGeom>
          <a:solidFill>
            <a:srgbClr val="00509E">
              <a:alpha val="9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>
                <a:solidFill>
                  <a:schemeClr val="bg1"/>
                </a:solidFill>
              </a:rPr>
              <a:t>Hver dag lages det en status for innføring som legges ut på kanalen BOTT og UH-samarbeidet på Innsida og på teams for innføringsledere.</a:t>
            </a:r>
          </a:p>
        </p:txBody>
      </p:sp>
    </p:spTree>
    <p:extLst>
      <p:ext uri="{BB962C8B-B14F-4D97-AF65-F5344CB8AC3E}">
        <p14:creationId xmlns:p14="http://schemas.microsoft.com/office/powerpoint/2010/main" val="63438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91C717F-DBCE-4FA2-86FA-44B966B9A5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91C717F-DBCE-4FA2-86FA-44B966B9A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8136602-76FA-4191-9F0E-C1E597FB18A2}"/>
              </a:ext>
            </a:extLst>
          </p:cNvPr>
          <p:cNvSpPr/>
          <p:nvPr/>
        </p:nvSpPr>
        <p:spPr>
          <a:xfrm>
            <a:off x="3130062" y="96715"/>
            <a:ext cx="8842128" cy="641839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D556CB-BAA2-4FA1-A518-F832D23E6C5E}"/>
              </a:ext>
            </a:extLst>
          </p:cNvPr>
          <p:cNvSpPr/>
          <p:nvPr/>
        </p:nvSpPr>
        <p:spPr>
          <a:xfrm>
            <a:off x="219808" y="96715"/>
            <a:ext cx="1116623" cy="641839"/>
          </a:xfrm>
          <a:prstGeom prst="rect">
            <a:avLst/>
          </a:prstGeom>
          <a:solidFill>
            <a:srgbClr val="0050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Tidspunkt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00DBB-FDB4-45C7-9BD4-4350C9BC0130}"/>
              </a:ext>
            </a:extLst>
          </p:cNvPr>
          <p:cNvSpPr/>
          <p:nvPr/>
        </p:nvSpPr>
        <p:spPr>
          <a:xfrm>
            <a:off x="1336431" y="96715"/>
            <a:ext cx="1696915" cy="64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600">
                <a:solidFill>
                  <a:schemeClr val="tx1"/>
                </a:solidFill>
              </a:rPr>
              <a:t>Onsdag 4. januar</a:t>
            </a:r>
            <a:br>
              <a:rPr lang="nb-NO" sz="1600"/>
            </a:br>
            <a:r>
              <a:rPr lang="nb-NO" sz="1600">
                <a:solidFill>
                  <a:schemeClr val="tx1"/>
                </a:solidFill>
              </a:rPr>
              <a:t>kl. 09.00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4ECF3-F82B-4B3D-8C11-021833B3A58D}"/>
              </a:ext>
            </a:extLst>
          </p:cNvPr>
          <p:cNvSpPr txBox="1"/>
          <p:nvPr/>
        </p:nvSpPr>
        <p:spPr>
          <a:xfrm>
            <a:off x="3131431" y="216489"/>
            <a:ext cx="8414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>
                <a:solidFill>
                  <a:schemeClr val="bg1"/>
                </a:solidFill>
              </a:rPr>
              <a:t>Daglig statusark for innføring av nye økonomi- og lønnssystemer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7FBD07-3619-496A-8DC4-642D2DD9362D}"/>
              </a:ext>
            </a:extLst>
          </p:cNvPr>
          <p:cNvSpPr/>
          <p:nvPr/>
        </p:nvSpPr>
        <p:spPr>
          <a:xfrm>
            <a:off x="217098" y="828640"/>
            <a:ext cx="5723792" cy="339969"/>
          </a:xfrm>
          <a:prstGeom prst="rect">
            <a:avLst/>
          </a:prstGeom>
          <a:solidFill>
            <a:srgbClr val="BCD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Status fra brukerstøtte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1ADA13-7A43-4BB6-BC9A-136C1350C2FD}"/>
              </a:ext>
            </a:extLst>
          </p:cNvPr>
          <p:cNvSpPr/>
          <p:nvPr/>
        </p:nvSpPr>
        <p:spPr>
          <a:xfrm>
            <a:off x="217098" y="1168609"/>
            <a:ext cx="5723792" cy="2525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+mn-lt"/>
                <a:cs typeface="+mn-lt"/>
              </a:rPr>
              <a:t>Tjenestesenteret hadde i går 299 saker i NTNU Hjelp, 72 telefoner og 2529 treff på nettsider. Mest trøkk på tid, reise og lønn/ansattforhold (se lysark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Det gjenstår fortsatt å lese inn noen brukere i TOA/SAP og disse vil ikke ha tilgang til selvbetjeningsportalen før dette er gjort. Noen nyansatte kan fremdeles mangle registrering i SAP.</a:t>
            </a:r>
            <a:endParaRPr lang="nb-NO" sz="11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Husk at reiseregninger og/eller kostnader som er oppstått i 2022, men etter fristene for innmelding i 2022 utløp, skal føres på fiktiv dato (01.01.23) i Selvbetjeningsportalen/APP.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Om du har oppe flere vinduer i selvbetjeningsportalen, eller aktiv selvbetjeningsportal og app samtidig, vil du få stopp i systemet og en "time </a:t>
            </a:r>
            <a:r>
              <a:rPr lang="nb-NO" sz="110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out</a:t>
            </a: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" på 15 minutter før løsningene kan benyttes igjen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Noe usikkerhet fra ansatte rundt hvem/ny nærmeste leder i Selvbetjeningsportalen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Noe spørsmål om føring av ekstra fridag.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1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9CBAF-52F1-4F1D-9B5D-58A0EFAD95ED}"/>
              </a:ext>
            </a:extLst>
          </p:cNvPr>
          <p:cNvSpPr/>
          <p:nvPr/>
        </p:nvSpPr>
        <p:spPr>
          <a:xfrm>
            <a:off x="6248402" y="3733939"/>
            <a:ext cx="5723792" cy="339969"/>
          </a:xfrm>
          <a:prstGeom prst="rect">
            <a:avLst/>
          </a:prstGeom>
          <a:solidFill>
            <a:srgbClr val="6096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Spesielt fokus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1C4454-513A-43E7-816D-6771EE3E8627}"/>
              </a:ext>
            </a:extLst>
          </p:cNvPr>
          <p:cNvSpPr/>
          <p:nvPr/>
        </p:nvSpPr>
        <p:spPr>
          <a:xfrm>
            <a:off x="219806" y="3740277"/>
            <a:ext cx="5723792" cy="339969"/>
          </a:xfrm>
          <a:prstGeom prst="rect">
            <a:avLst/>
          </a:prstGeom>
          <a:solidFill>
            <a:srgbClr val="EF81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Kjente feil og/eller </a:t>
            </a:r>
            <a:r>
              <a:rPr lang="nb-NO" err="1"/>
              <a:t>work-arounds</a:t>
            </a:r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C2B05F-4DCE-48ED-BB76-91C4F04D6B42}"/>
              </a:ext>
            </a:extLst>
          </p:cNvPr>
          <p:cNvSpPr/>
          <p:nvPr/>
        </p:nvSpPr>
        <p:spPr>
          <a:xfrm>
            <a:off x="6248400" y="828640"/>
            <a:ext cx="5723792" cy="339969"/>
          </a:xfrm>
          <a:prstGeom prst="rect">
            <a:avLst/>
          </a:prstGeom>
          <a:solidFill>
            <a:srgbClr val="BCD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Status fra beredskap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3D718-3D55-44E2-B4F2-CA37A5464A9D}"/>
              </a:ext>
            </a:extLst>
          </p:cNvPr>
          <p:cNvSpPr/>
          <p:nvPr/>
        </p:nvSpPr>
        <p:spPr>
          <a:xfrm>
            <a:off x="6248398" y="1163661"/>
            <a:ext cx="5723792" cy="2525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NTNU og DFØ opprettholder høyeste beredskap med møtepunkter hver dag.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Ingen kritiske hendelser p.t., utfordringer løses løpende.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P.t. størst fokus på kommunikasjon og brukerstøtte – og sikre kapasitet i dette. </a:t>
            </a:r>
          </a:p>
        </p:txBody>
      </p:sp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7098CD24-6BF9-FDEB-6040-209815128497}"/>
              </a:ext>
            </a:extLst>
          </p:cNvPr>
          <p:cNvGraphicFramePr>
            <a:graphicFrameLocks noGrp="1"/>
          </p:cNvGraphicFramePr>
          <p:nvPr/>
        </p:nvGraphicFramePr>
        <p:xfrm>
          <a:off x="228940" y="4092576"/>
          <a:ext cx="5705523" cy="169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1558">
                  <a:extLst>
                    <a:ext uri="{9D8B030D-6E8A-4147-A177-3AD203B41FA5}">
                      <a16:colId xmlns:a16="http://schemas.microsoft.com/office/drawing/2014/main" val="2870915950"/>
                    </a:ext>
                  </a:extLst>
                </a:gridCol>
                <a:gridCol w="2043965">
                  <a:extLst>
                    <a:ext uri="{9D8B030D-6E8A-4147-A177-3AD203B41FA5}">
                      <a16:colId xmlns:a16="http://schemas.microsoft.com/office/drawing/2014/main" val="3688447870"/>
                    </a:ext>
                  </a:extLst>
                </a:gridCol>
              </a:tblGrid>
              <a:tr h="251249">
                <a:tc>
                  <a:txBody>
                    <a:bodyPr/>
                    <a:lstStyle/>
                    <a:p>
                      <a:r>
                        <a:rPr lang="nb-NO" sz="1100" b="1">
                          <a:latin typeface="Open Sans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 b="1">
                          <a:latin typeface="Open Sans"/>
                        </a:rPr>
                        <a:t>Tiltak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90529"/>
                  </a:ext>
                </a:extLst>
              </a:tr>
              <a:tr h="92124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100" b="1">
                          <a:effectLst/>
                          <a:latin typeface="Open Sans"/>
                        </a:rPr>
                        <a:t>Tilsetting og arbeidskontrakt: </a:t>
                      </a:r>
                      <a:r>
                        <a:rPr lang="nb-NO" sz="1100">
                          <a:effectLst/>
                          <a:latin typeface="Open Sans"/>
                        </a:rPr>
                        <a:t>Når GK2 (godkjenner 2) skal godkjenne en kontrakt, blir skjermbildet hengende med skriften "henter kontrakter". Flyten videre fungerer imidlertid i bakgrunnen og godkjenningen går ut til ansatt for signering, men skjermbildet henger. Det er mulig å trykke på "oppdater" i nettleser og få rett status etter kontrakt er godkjent.</a:t>
                      </a:r>
                      <a:endParaRPr lang="nb-NO" sz="1100">
                        <a:latin typeface="Open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100">
                          <a:latin typeface="Open Sans"/>
                        </a:rPr>
                        <a:t>Feil identifisert, DFØ holder på med feilretting. "Midlertidig arbeidsform" kommunisert.</a:t>
                      </a:r>
                      <a:endParaRPr lang="en-US" sz="1100">
                        <a:latin typeface="Open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678601"/>
                  </a:ext>
                </a:extLst>
              </a:tr>
            </a:tbl>
          </a:graphicData>
        </a:graphic>
      </p:graphicFrame>
      <p:graphicFrame>
        <p:nvGraphicFramePr>
          <p:cNvPr id="2" name="Table 16">
            <a:extLst>
              <a:ext uri="{FF2B5EF4-FFF2-40B4-BE49-F238E27FC236}">
                <a16:creationId xmlns:a16="http://schemas.microsoft.com/office/drawing/2014/main" id="{34E53D0F-8EF5-F418-42D7-08B68211876F}"/>
              </a:ext>
            </a:extLst>
          </p:cNvPr>
          <p:cNvGraphicFramePr>
            <a:graphicFrameLocks noGrp="1"/>
          </p:cNvGraphicFramePr>
          <p:nvPr/>
        </p:nvGraphicFramePr>
        <p:xfrm>
          <a:off x="6257546" y="4086010"/>
          <a:ext cx="5705521" cy="2513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2975">
                  <a:extLst>
                    <a:ext uri="{9D8B030D-6E8A-4147-A177-3AD203B41FA5}">
                      <a16:colId xmlns:a16="http://schemas.microsoft.com/office/drawing/2014/main" val="2870915950"/>
                    </a:ext>
                  </a:extLst>
                </a:gridCol>
                <a:gridCol w="3642546">
                  <a:extLst>
                    <a:ext uri="{9D8B030D-6E8A-4147-A177-3AD203B41FA5}">
                      <a16:colId xmlns:a16="http://schemas.microsoft.com/office/drawing/2014/main" val="3688447870"/>
                    </a:ext>
                  </a:extLst>
                </a:gridCol>
              </a:tblGrid>
              <a:tr h="289989">
                <a:tc>
                  <a:txBody>
                    <a:bodyPr/>
                    <a:lstStyle/>
                    <a:p>
                      <a:pPr algn="l"/>
                      <a:r>
                        <a:rPr lang="nb-NO" sz="1050" b="1">
                          <a:latin typeface="Open Sans"/>
                        </a:rPr>
                        <a:t>Sentralt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nb-NO" sz="1050" b="1">
                          <a:latin typeface="Open Sans"/>
                        </a:rPr>
                        <a:t>Enhetene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90529"/>
                  </a:ext>
                </a:extLst>
              </a:tr>
              <a:tr h="2223248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050" u="none" strike="noStrike" noProof="0">
                          <a:latin typeface="Open Sans"/>
                        </a:rPr>
                        <a:t>Sikre justering og forståelse for roller og tilganger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050" u="none" strike="noStrike" noProof="0">
                          <a:latin typeface="Open Sans"/>
                        </a:rPr>
                        <a:t>Produsere informasjonsmateriell om tematikker fra brukerstøtte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050" u="none" strike="noStrike" noProof="0">
                          <a:latin typeface="Open Sans"/>
                        </a:rPr>
                        <a:t>Fortsette arbeid med sikker drift.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endParaRPr lang="nb-NO" sz="1050" u="none" strike="noStrike" noProof="0">
                        <a:latin typeface="Open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Ha "øre til bakken" og være bindeledd mellom organisasjonen og beredskap/drift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Rigge prosess for validering av lønnsmottagere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Sørge for lokal brukerstøtte og rigg rundt dette.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Kommunisere nye strukturer og formelle ledere – ansatte får informasjon opp i Selvbetjeningsportalen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Økonomimodell – ting må inn på ny konteringsinformasjon. 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050">
                          <a:latin typeface="Open Sans"/>
                        </a:rPr>
                        <a:t>Ikke omposter i Unit4 – ev. ompostering koordineres fra sentralt.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endParaRPr lang="nb-NO" sz="1050">
                        <a:latin typeface="Open Sans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endParaRPr lang="nb-NO" sz="1050">
                        <a:latin typeface="Open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60107"/>
                  </a:ext>
                </a:extLst>
              </a:tr>
            </a:tbl>
          </a:graphicData>
        </a:graphic>
      </p:graphicFrame>
      <p:pic>
        <p:nvPicPr>
          <p:cNvPr id="12" name="Picture 13" descr="Text, logo&#10;&#10;Description automatically generated">
            <a:extLst>
              <a:ext uri="{FF2B5EF4-FFF2-40B4-BE49-F238E27FC236}">
                <a16:creationId xmlns:a16="http://schemas.microsoft.com/office/drawing/2014/main" id="{ECEB0BF9-7B6C-EA9E-D524-81A6E68D9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5386" y="213340"/>
            <a:ext cx="1545772" cy="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78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7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VE6VVUQIuU5QV7kcgY8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22nc0QvwiZ3znuOrOGdw"/>
</p:tagLst>
</file>

<file path=ppt/theme/theme1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274689481644961","enableDocumentContentUpdater":true,"version":"1.1"}]]></TemplafySlideTemplate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274689481644962","enableDocumentContentUpdater":true,"version":"1.1"}]]></TemplafySlideTemplateConfiguration>
</file>

<file path=customXml/item12.xml><?xml version="1.0" encoding="utf-8"?>
<TemplafyTemplateConfiguration><![CDATA[{"elementsMetadata":[],"transformationConfigurations":[{"language":"{{UserProfile.DocumentLanguage.Iana}}","disableUpdates":false,"type":"proofingLanguage"}],"templateName":"Presentation screen (16-9)","templateDescription":"","enableDocumentContentUpdater":true,"version":"1.1"}]]></TemplafyTemplateConfiguration>
</file>

<file path=customXml/item13.xml><?xml version="1.0" encoding="utf-8"?>
<TemplafyFormConfiguration><![CDATA[{"formFields":[{"dataSource":"Audience","displayColumn":"audience","hideIfNoUserInteractionRequired":false,"distinct":true,"required":true,"autoSelectFirstOption":false,"type":"dropDown","name":"Audience","label":"External/internal","helpTexts":{"prefix":"","postfix":""},"spacing":{},"fullyQualifiedName":"Audience"}],"formDataEntries":[]}]]></Templafy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1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7274689482285485","enableDocumentContentUpdater":true,"version":"1.1"}]]></TemplafySlideTemplate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22.xml><?xml version="1.0" encoding="utf-8"?>
<TemplafySlideTemplateConfiguration><![CDATA[{"documentContentValidatorConfiguration":{"enableDocumentContentValidator":false,"documentContentValidatorVersion":0},"elementsMetadata":[],"slideId":"637274689481801232","enableDocumentContentUpdater":true,"version":"1.1"}]]></TemplafySlideTemplateConfiguration>
</file>

<file path=customXml/item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TaxCatchAll xmlns="5a015d52-1a8c-45a9-b108-712092158594" xsi:nil="true"/>
    <SharedWithUsers xmlns="5a015d52-1a8c-45a9-b108-712092158594">
      <UserInfo>
        <DisplayName>Bernt Asle Arntsen</DisplayName>
        <AccountId>37</AccountId>
        <AccountType/>
      </UserInfo>
    </SharedWithUsers>
    <Kommentar xmlns="92f31348-0739-4467-8087-a9e650b26e61" xsi:nil="true"/>
  </documentManagement>
</p:properties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322233499976957","enableDocumentContentUpdater":true,"version":"1.1"}]]></TemplafySlideTemplateConfiguratio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274689482113909","enableDocumentContentUpdater":true,"version":"1.1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B8637C36-4996-4BF0-9817-9AE4E45FB3C9}">
  <ds:schemaRefs/>
</ds:datastoreItem>
</file>

<file path=customXml/itemProps10.xml><?xml version="1.0" encoding="utf-8"?>
<ds:datastoreItem xmlns:ds="http://schemas.openxmlformats.org/officeDocument/2006/customXml" ds:itemID="{01E8759C-33B8-4AFE-B1FD-690677E2D93B}">
  <ds:schemaRefs/>
</ds:datastoreItem>
</file>

<file path=customXml/itemProps11.xml><?xml version="1.0" encoding="utf-8"?>
<ds:datastoreItem xmlns:ds="http://schemas.openxmlformats.org/officeDocument/2006/customXml" ds:itemID="{4212848C-530B-4852-8730-679B69C20DA2}">
  <ds:schemaRefs/>
</ds:datastoreItem>
</file>

<file path=customXml/itemProps12.xml><?xml version="1.0" encoding="utf-8"?>
<ds:datastoreItem xmlns:ds="http://schemas.openxmlformats.org/officeDocument/2006/customXml" ds:itemID="{D49E55AD-80F4-4EC9-8430-FD8E8D9201DC}">
  <ds:schemaRefs/>
</ds:datastoreItem>
</file>

<file path=customXml/itemProps13.xml><?xml version="1.0" encoding="utf-8"?>
<ds:datastoreItem xmlns:ds="http://schemas.openxmlformats.org/officeDocument/2006/customXml" ds:itemID="{EBD3D5FB-AEE0-46A7-8289-818A621CDF36}">
  <ds:schemaRefs/>
</ds:datastoreItem>
</file>

<file path=customXml/itemProps14.xml><?xml version="1.0" encoding="utf-8"?>
<ds:datastoreItem xmlns:ds="http://schemas.openxmlformats.org/officeDocument/2006/customXml" ds:itemID="{EE03465F-F7D7-4591-B744-AA3FB7C55319}">
  <ds:schemaRefs/>
</ds:datastoreItem>
</file>

<file path=customXml/itemProps15.xml><?xml version="1.0" encoding="utf-8"?>
<ds:datastoreItem xmlns:ds="http://schemas.openxmlformats.org/officeDocument/2006/customXml" ds:itemID="{33A9D2B1-910A-4890-A149-E85A43544B5D}">
  <ds:schemaRefs/>
</ds:datastoreItem>
</file>

<file path=customXml/itemProps16.xml><?xml version="1.0" encoding="utf-8"?>
<ds:datastoreItem xmlns:ds="http://schemas.openxmlformats.org/officeDocument/2006/customXml" ds:itemID="{0F3AB243-2E57-4F4F-B927-A43319E360D4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AC27BC30-14D8-49B1-B695-A4E4118501F5}">
  <ds:schemaRefs/>
</ds:datastoreItem>
</file>

<file path=customXml/itemProps18.xml><?xml version="1.0" encoding="utf-8"?>
<ds:datastoreItem xmlns:ds="http://schemas.openxmlformats.org/officeDocument/2006/customXml" ds:itemID="{A010FBFC-ED9D-4776-849D-81EABF9D112A}">
  <ds:schemaRefs/>
</ds:datastoreItem>
</file>

<file path=customXml/itemProps19.xml><?xml version="1.0" encoding="utf-8"?>
<ds:datastoreItem xmlns:ds="http://schemas.openxmlformats.org/officeDocument/2006/customXml" ds:itemID="{98A6CD30-0308-49AC-9087-7CF9A48AE377}">
  <ds:schemaRefs/>
</ds:datastoreItem>
</file>

<file path=customXml/itemProps2.xml><?xml version="1.0" encoding="utf-8"?>
<ds:datastoreItem xmlns:ds="http://schemas.openxmlformats.org/officeDocument/2006/customXml" ds:itemID="{B25CBE9C-579C-4D62-9791-670FFEF0C740}">
  <ds:schemaRefs/>
</ds:datastoreItem>
</file>

<file path=customXml/itemProps20.xml><?xml version="1.0" encoding="utf-8"?>
<ds:datastoreItem xmlns:ds="http://schemas.openxmlformats.org/officeDocument/2006/customXml" ds:itemID="{D095A0A8-BBFC-46BD-B6C9-F9F771063A0C}">
  <ds:schemaRefs/>
</ds:datastoreItem>
</file>

<file path=customXml/itemProps21.xml><?xml version="1.0" encoding="utf-8"?>
<ds:datastoreItem xmlns:ds="http://schemas.openxmlformats.org/officeDocument/2006/customXml" ds:itemID="{6C87A078-5F40-4D7F-9BEF-6750FB94DC63}">
  <ds:schemaRefs/>
</ds:datastoreItem>
</file>

<file path=customXml/itemProps22.xml><?xml version="1.0" encoding="utf-8"?>
<ds:datastoreItem xmlns:ds="http://schemas.openxmlformats.org/officeDocument/2006/customXml" ds:itemID="{48FCFEE4-2E78-40CD-A932-180CFC151F96}">
  <ds:schemaRefs/>
</ds:datastoreItem>
</file>

<file path=customXml/itemProps23.xml><?xml version="1.0" encoding="utf-8"?>
<ds:datastoreItem xmlns:ds="http://schemas.openxmlformats.org/officeDocument/2006/customXml" ds:itemID="{BA05E49B-70B5-4FEC-89D5-F69F52BE5B81}">
  <ds:schemaRefs>
    <ds:schemaRef ds:uri="5a015d52-1a8c-45a9-b108-712092158594"/>
    <ds:schemaRef ds:uri="92f31348-0739-4467-8087-a9e650b26e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DD7968-5338-4A7C-9AB7-71E317FAD14A}">
  <ds:schemaRefs/>
</ds:datastoreItem>
</file>

<file path=customXml/itemProps4.xml><?xml version="1.0" encoding="utf-8"?>
<ds:datastoreItem xmlns:ds="http://schemas.openxmlformats.org/officeDocument/2006/customXml" ds:itemID="{73E560EA-D040-407D-89F2-11DBB1CFF549}">
  <ds:schemaRefs/>
</ds:datastoreItem>
</file>

<file path=customXml/itemProps5.xml><?xml version="1.0" encoding="utf-8"?>
<ds:datastoreItem xmlns:ds="http://schemas.openxmlformats.org/officeDocument/2006/customXml" ds:itemID="{70F4ED2E-503E-45E3-825C-9B04A23593EA}">
  <ds:schemaRefs/>
</ds:datastoreItem>
</file>

<file path=customXml/itemProps6.xml><?xml version="1.0" encoding="utf-8"?>
<ds:datastoreItem xmlns:ds="http://schemas.openxmlformats.org/officeDocument/2006/customXml" ds:itemID="{512E9EB6-BE14-4E9B-B53A-6D95BDD731E5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33D450BC-85B7-4CCE-BD0D-CFB58CC94B3C}">
  <ds:schemaRefs/>
</ds:datastoreItem>
</file>

<file path=customXml/itemProps8.xml><?xml version="1.0" encoding="utf-8"?>
<ds:datastoreItem xmlns:ds="http://schemas.openxmlformats.org/officeDocument/2006/customXml" ds:itemID="{8F10D2E3-BD5E-41A7-9B58-448C4704E426}">
  <ds:schemaRefs/>
</ds:datastoreItem>
</file>

<file path=customXml/itemProps9.xml><?xml version="1.0" encoding="utf-8"?>
<ds:datastoreItem xmlns:ds="http://schemas.openxmlformats.org/officeDocument/2006/customXml" ds:itemID="{E3206C3F-9075-4ED1-A9D7-768CD599C06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2465</Words>
  <Application>Microsoft Office PowerPoint</Application>
  <PresentationFormat>Widescreen</PresentationFormat>
  <Paragraphs>420</Paragraphs>
  <Slides>27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Arial,Sans-Serif</vt:lpstr>
      <vt:lpstr>Calibri</vt:lpstr>
      <vt:lpstr>Calibri Light</vt:lpstr>
      <vt:lpstr>Open Sans</vt:lpstr>
      <vt:lpstr>1_Office-tema</vt:lpstr>
      <vt:lpstr>office theme</vt:lpstr>
      <vt:lpstr>6_Office-tema</vt:lpstr>
      <vt:lpstr>Office-tema</vt:lpstr>
      <vt:lpstr>1_Office Theme</vt:lpstr>
      <vt:lpstr>think-cell Slide</vt:lpstr>
      <vt:lpstr>Informasjonsmøte for ledere</vt:lpstr>
      <vt:lpstr>PowerPoint Presentation</vt:lpstr>
      <vt:lpstr>Agenda </vt:lpstr>
      <vt:lpstr>Velkommen</vt:lpstr>
      <vt:lpstr>Mål for møtet </vt:lpstr>
      <vt:lpstr>Status innføring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Noen viktige tematikker </vt:lpstr>
      <vt:lpstr>PowerPoint Presentation</vt:lpstr>
      <vt:lpstr>Behandle reiseregning i selvbetjeningsportalen</vt:lpstr>
      <vt:lpstr>Godkjenne faktura i Unit4</vt:lpstr>
      <vt:lpstr>PowerPoint Presentation</vt:lpstr>
      <vt:lpstr>Bruk ny økonomimodell fom. 01.01.2023</vt:lpstr>
      <vt:lpstr>ToA, lønn, tid og kvoter</vt:lpstr>
      <vt:lpstr>Godkjenning faktura fra 2022</vt:lpstr>
      <vt:lpstr>Roller og tilganger</vt:lpstr>
      <vt:lpstr>Midlertidig landingsside for saker om BOTT ØL i NTNU-hjelp</vt:lpstr>
      <vt:lpstr> Brukerstøtte </vt:lpstr>
      <vt:lpstr>Spørsmål og svar</vt:lpstr>
      <vt:lpstr>PowerPoint Presentation</vt:lpstr>
      <vt:lpstr>Avrunding</vt:lpstr>
      <vt:lpstr>PowerPoint Presentation</vt:lpstr>
    </vt:vector>
  </TitlesOfParts>
  <Company>Deloitte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 ØL Innføring</dc:title>
  <dc:creator>Prestegard, Tor Sivertsen</dc:creator>
  <cp:lastModifiedBy>Merete Aagesen</cp:lastModifiedBy>
  <cp:revision>3</cp:revision>
  <cp:lastPrinted>2014-06-25T02:16:22Z</cp:lastPrinted>
  <dcterms:created xsi:type="dcterms:W3CDTF">2021-02-05T11:28:59Z</dcterms:created>
  <dcterms:modified xsi:type="dcterms:W3CDTF">2023-01-04T13:05:34Z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TemplafyTimeStamp">
    <vt:lpwstr>2020-07-31T08:45:09.5009950Z</vt:lpwstr>
  </property>
  <property fmtid="{D5CDD505-2E9C-101B-9397-08002B2CF9AE}" pid="4" name="MSIP_Label_ea60d57e-af5b-4752-ac57-3e4f28ca11dc_SiteId">
    <vt:lpwstr>36da45f1-dd2c-4d1f-af13-5abe46b99921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Enabled">
    <vt:lpwstr>true</vt:lpwstr>
  </property>
  <property fmtid="{D5CDD505-2E9C-101B-9397-08002B2CF9AE}" pid="7" name="MSIP_Label_ea60d57e-af5b-4752-ac57-3e4f28ca11dc_Name">
    <vt:lpwstr>ea60d57e-af5b-4752-ac57-3e4f28ca11dc</vt:lpwstr>
  </property>
  <property fmtid="{D5CDD505-2E9C-101B-9397-08002B2CF9AE}" pid="8" name="MSIP_Label_ea60d57e-af5b-4752-ac57-3e4f28ca11dc_SetDate">
    <vt:lpwstr>2022-05-02T12:15:50Z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SIP_Label_ea60d57e-af5b-4752-ac57-3e4f28ca11dc_ActionId">
    <vt:lpwstr>90ffa8a3-c158-4b4e-85f3-e5875a381f84</vt:lpwstr>
  </property>
  <property fmtid="{D5CDD505-2E9C-101B-9397-08002B2CF9AE}" pid="11" name="MediaServiceImageTags">
    <vt:lpwstr/>
  </property>
</Properties>
</file>