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6" r:id="rId24"/>
    <p:sldMasterId id="2147483702" r:id="rId25"/>
    <p:sldMasterId id="2147483850" r:id="rId26"/>
    <p:sldMasterId id="2147484174" r:id="rId27"/>
    <p:sldMasterId id="2147484187" r:id="rId28"/>
    <p:sldMasterId id="2147484212" r:id="rId29"/>
  </p:sldMasterIdLst>
  <p:notesMasterIdLst>
    <p:notesMasterId r:id="rId75"/>
  </p:notesMasterIdLst>
  <p:handoutMasterIdLst>
    <p:handoutMasterId r:id="rId76"/>
  </p:handoutMasterIdLst>
  <p:sldIdLst>
    <p:sldId id="256" r:id="rId30"/>
    <p:sldId id="2147309169" r:id="rId31"/>
    <p:sldId id="3536" r:id="rId32"/>
    <p:sldId id="2147309388" r:id="rId33"/>
    <p:sldId id="2147309440" r:id="rId34"/>
    <p:sldId id="2147309441" r:id="rId35"/>
    <p:sldId id="5196" r:id="rId36"/>
    <p:sldId id="2147309442" r:id="rId37"/>
    <p:sldId id="2147309386" r:id="rId38"/>
    <p:sldId id="230718038" r:id="rId39"/>
    <p:sldId id="273" r:id="rId40"/>
    <p:sldId id="275" r:id="rId41"/>
    <p:sldId id="304" r:id="rId42"/>
    <p:sldId id="2147309387" r:id="rId43"/>
    <p:sldId id="2147309443" r:id="rId44"/>
    <p:sldId id="2147309357" r:id="rId45"/>
    <p:sldId id="2147309358" r:id="rId46"/>
    <p:sldId id="2147309209" r:id="rId47"/>
    <p:sldId id="2147309444" r:id="rId48"/>
    <p:sldId id="2147309450" r:id="rId49"/>
    <p:sldId id="2147309445" r:id="rId50"/>
    <p:sldId id="2147309438" r:id="rId51"/>
    <p:sldId id="2147309437" r:id="rId52"/>
    <p:sldId id="267" r:id="rId53"/>
    <p:sldId id="2147309454" r:id="rId54"/>
    <p:sldId id="2147309364" r:id="rId55"/>
    <p:sldId id="2147309389" r:id="rId56"/>
    <p:sldId id="2147309451" r:id="rId57"/>
    <p:sldId id="2147309455" r:id="rId58"/>
    <p:sldId id="2147309367" r:id="rId59"/>
    <p:sldId id="2147309368" r:id="rId60"/>
    <p:sldId id="2147309360" r:id="rId61"/>
    <p:sldId id="2147309446" r:id="rId62"/>
    <p:sldId id="2147309369" r:id="rId63"/>
    <p:sldId id="2147309449" r:id="rId64"/>
    <p:sldId id="2147309456" r:id="rId65"/>
    <p:sldId id="279" r:id="rId66"/>
    <p:sldId id="276" r:id="rId67"/>
    <p:sldId id="277" r:id="rId68"/>
    <p:sldId id="278" r:id="rId69"/>
    <p:sldId id="2147309452" r:id="rId70"/>
    <p:sldId id="2147309331" r:id="rId71"/>
    <p:sldId id="2147309453" r:id="rId72"/>
    <p:sldId id="2147309205" r:id="rId73"/>
    <p:sldId id="5057" r:id="rId74"/>
  </p:sldIdLst>
  <p:sldSz cx="12192000" cy="6858000"/>
  <p:notesSz cx="6797675" cy="9926638"/>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6" orient="horz" pos="1457" userDrawn="1">
          <p15:clr>
            <a:srgbClr val="A4A3A4"/>
          </p15:clr>
        </p15:guide>
        <p15:guide id="17"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B3AD25-6746-36B8-DD50-CD9E23AAFC3E}" name="Trude Wictoria Bersvendsen" initials="TWB" userId="S::trudeber@ntnu.no::b0bd4654-ae9e-4d2a-ac5e-f9ef4df2258d" providerId="AD"/>
  <p188:author id="{2273F832-6C13-68EF-6B7B-ABA9C5EDE550}" name="Gry-Lene Johansen" initials="GLJ" userId="S::grylj@ntnu.no::acbf094c-51cb-4117-b367-2a5f9274475b" providerId="AD"/>
  <p188:author id="{D239229E-55E8-F07D-18DB-A4D7FB8ADB62}" name="Tore Hugubakken" initials="TH" userId="S::torehu@ntnu.no::e28649f4-614d-401c-adf6-30b64fe97553" providerId="AD"/>
  <p188:author id="{E36AC4F8-D8F5-D378-D27E-C2CB0C4D9ADF}" name="Prestegard, Tor Sivertsen" initials="PTS" userId="S::toprestegard@deloitte.no::799e702e-8b8c-44e0-982e-450794514f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33F77"/>
    <a:srgbClr val="7F6F97"/>
    <a:srgbClr val="B84444"/>
    <a:srgbClr val="CDE4FF"/>
    <a:srgbClr val="000000"/>
    <a:srgbClr val="B1CFDA"/>
    <a:srgbClr val="62A0AA"/>
    <a:srgbClr val="A8CAD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1E52C-3DB9-41D6-B27F-A3099938F52D}" vWet="2" dt="2022-12-02T07:23:42.902"/>
    <p1510:client id="{48291395-7288-185E-06B9-E27C24F2E243}" v="14" dt="2022-12-02T07:26:21.567"/>
    <p1510:client id="{52E7C33F-4170-45B7-8AF2-AB594DFAB996}" v="1340" dt="2022-12-01T21:40:46.643"/>
    <p1510:client id="{64208BCB-35DE-04A1-3718-605B3784CA48}" v="1" dt="2022-12-01T10:22:24.067"/>
    <p1510:client id="{65502AFB-0024-416C-93CB-F1DCD6FD7189}" v="914" dt="2022-12-01T12:32:24.582"/>
    <p1510:client id="{6E8AC3AF-814A-4154-A587-8A8A0E3636D6}" v="535" vWet="537" dt="2022-12-01T12:36:55.332"/>
    <p1510:client id="{7041847C-5309-4038-9290-98C6A46A751E}" v="692" vWet="700" dt="2022-12-01T19:10:05.540"/>
    <p1510:client id="{7AE650B2-BBFD-7AA9-8B8D-900BD05F8059}" v="8" dt="2022-12-01T15:24:49.096"/>
    <p1510:client id="{803F5FD8-19CC-37BA-2FBF-4AD6B618222F}" v="640" dt="2022-12-01T11:36:35.699"/>
    <p1510:client id="{820C2100-FCA2-452B-84B2-7526AB94B00C}" v="12" dt="2022-12-02T06:49:27.022"/>
    <p1510:client id="{8517CEE1-7E49-4536-9772-E606A0CC7B63}" v="651" dt="2022-12-02T10:35:58.524"/>
    <p1510:client id="{9CA93B63-A791-4300-A519-09F4C39AAB09}" vWet="2" dt="2022-12-01T09:47:30.656"/>
    <p1510:client id="{A0F71E59-2CCB-4A4F-BF25-03085A774BB6}" v="25" dt="2022-12-01T11:23:51.684"/>
    <p1510:client id="{EC32D352-59B3-4706-BA47-01F95455FC8C}" v="2500" dt="2022-12-02T08:44:29.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8014" autoAdjust="0"/>
  </p:normalViewPr>
  <p:slideViewPr>
    <p:cSldViewPr snapToGrid="0">
      <p:cViewPr>
        <p:scale>
          <a:sx n="65" d="100"/>
          <a:sy n="65" d="100"/>
        </p:scale>
        <p:origin x="2358" y="852"/>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3.xml"/><Relationship Id="rId39" Type="http://schemas.openxmlformats.org/officeDocument/2006/relationships/slide" Target="slides/slide10.xml"/><Relationship Id="rId21" Type="http://schemas.openxmlformats.org/officeDocument/2006/relationships/customXml" Target="../customXml/item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slide" Target="slides/slide39.xml"/><Relationship Id="rId76"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6.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32.xml"/><Relationship Id="rId82"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4.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tags" Target="tags/tag1.xml"/><Relationship Id="rId8" Type="http://schemas.openxmlformats.org/officeDocument/2006/relationships/customXml" Target="../customXml/item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2.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customXml" Target="../customXml/item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5.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8F98A-0D9D-4997-B8C3-B0781DFAD1C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nb-NO"/>
        </a:p>
      </dgm:t>
    </dgm:pt>
    <dgm:pt modelId="{03FAFE14-9425-422D-A1E1-18F0ADE4FBE8}">
      <dgm:prSet phldrT="[Tekst]"/>
      <dgm:spPr/>
      <dgm:t>
        <a:bodyPr/>
        <a:lstStyle/>
        <a:p>
          <a:r>
            <a:rPr lang="nb-NO"/>
            <a:t>Egenlæring</a:t>
          </a:r>
        </a:p>
      </dgm:t>
    </dgm:pt>
    <dgm:pt modelId="{5D132B4E-461A-496A-9F2C-DE573718D688}" type="parTrans" cxnId="{0788A84E-7F40-4F05-B935-8BD89B359B4A}">
      <dgm:prSet/>
      <dgm:spPr/>
      <dgm:t>
        <a:bodyPr/>
        <a:lstStyle/>
        <a:p>
          <a:endParaRPr lang="nb-NO"/>
        </a:p>
      </dgm:t>
    </dgm:pt>
    <dgm:pt modelId="{C4E842DC-0187-4288-80F3-B272F5EC090D}" type="sibTrans" cxnId="{0788A84E-7F40-4F05-B935-8BD89B359B4A}">
      <dgm:prSet/>
      <dgm:spPr/>
      <dgm:t>
        <a:bodyPr/>
        <a:lstStyle/>
        <a:p>
          <a:endParaRPr lang="nb-NO"/>
        </a:p>
      </dgm:t>
    </dgm:pt>
    <dgm:pt modelId="{BA029753-9E89-4E77-91BF-E17DBA9232D7}">
      <dgm:prSet phldrT="[Tekst]"/>
      <dgm:spPr/>
      <dgm:t>
        <a:bodyPr/>
        <a:lstStyle/>
        <a:p>
          <a:r>
            <a:rPr lang="nb-NO"/>
            <a:t>NTNU kurs</a:t>
          </a:r>
        </a:p>
      </dgm:t>
    </dgm:pt>
    <dgm:pt modelId="{73EAB405-DA5D-4DBB-AAA4-6340A969A950}" type="parTrans" cxnId="{EDF5BF89-4B8E-4134-BB1C-4DF6A4574842}">
      <dgm:prSet/>
      <dgm:spPr/>
      <dgm:t>
        <a:bodyPr/>
        <a:lstStyle/>
        <a:p>
          <a:endParaRPr lang="nb-NO"/>
        </a:p>
      </dgm:t>
    </dgm:pt>
    <dgm:pt modelId="{6A107016-AAF7-4CF5-95A6-BF303CD847D1}" type="sibTrans" cxnId="{EDF5BF89-4B8E-4134-BB1C-4DF6A4574842}">
      <dgm:prSet/>
      <dgm:spPr/>
      <dgm:t>
        <a:bodyPr/>
        <a:lstStyle/>
        <a:p>
          <a:endParaRPr lang="nb-NO"/>
        </a:p>
      </dgm:t>
    </dgm:pt>
    <dgm:pt modelId="{2F863D64-36E6-45CB-AD97-42A86FBDC54D}">
      <dgm:prSet phldrT="[Tekst]"/>
      <dgm:spPr/>
      <dgm:t>
        <a:bodyPr/>
        <a:lstStyle/>
        <a:p>
          <a:r>
            <a:rPr lang="nb-NO"/>
            <a:t>DFØ e-læring</a:t>
          </a:r>
        </a:p>
      </dgm:t>
    </dgm:pt>
    <dgm:pt modelId="{DFCA3E21-3794-474F-BFCE-F692EC4620CC}" type="parTrans" cxnId="{5AB66AF8-243B-4D74-A2BE-CB97D131429C}">
      <dgm:prSet/>
      <dgm:spPr/>
      <dgm:t>
        <a:bodyPr/>
        <a:lstStyle/>
        <a:p>
          <a:endParaRPr lang="nb-NO"/>
        </a:p>
      </dgm:t>
    </dgm:pt>
    <dgm:pt modelId="{C020708F-99F1-4C82-9F02-1C7EA04A65E8}" type="sibTrans" cxnId="{5AB66AF8-243B-4D74-A2BE-CB97D131429C}">
      <dgm:prSet/>
      <dgm:spPr/>
      <dgm:t>
        <a:bodyPr/>
        <a:lstStyle/>
        <a:p>
          <a:endParaRPr lang="nb-NO"/>
        </a:p>
      </dgm:t>
    </dgm:pt>
    <dgm:pt modelId="{FF4D8F81-8F8D-4ECC-8C49-BD3E0DC71144}">
      <dgm:prSet phldrT="[Tekst]"/>
      <dgm:spPr/>
      <dgm:t>
        <a:bodyPr/>
        <a:lstStyle/>
        <a:p>
          <a:r>
            <a:rPr lang="nb-NO"/>
            <a:t>BOTT ØL e-læring for </a:t>
          </a:r>
          <a:r>
            <a:rPr lang="nb-NO" err="1"/>
            <a:t>personalgodkjenner</a:t>
          </a:r>
          <a:endParaRPr lang="nb-NO"/>
        </a:p>
      </dgm:t>
    </dgm:pt>
    <dgm:pt modelId="{C8E562F7-3A4D-4E02-BEAC-87DB90269881}" type="parTrans" cxnId="{A0DB64C2-199A-458A-9814-96A2BE7E68FF}">
      <dgm:prSet/>
      <dgm:spPr/>
      <dgm:t>
        <a:bodyPr/>
        <a:lstStyle/>
        <a:p>
          <a:endParaRPr lang="nb-NO"/>
        </a:p>
      </dgm:t>
    </dgm:pt>
    <dgm:pt modelId="{3DB8F466-AFC0-481C-B199-F9DC7A7FE3A1}" type="sibTrans" cxnId="{A0DB64C2-199A-458A-9814-96A2BE7E68FF}">
      <dgm:prSet/>
      <dgm:spPr/>
      <dgm:t>
        <a:bodyPr/>
        <a:lstStyle/>
        <a:p>
          <a:endParaRPr lang="nb-NO"/>
        </a:p>
      </dgm:t>
    </dgm:pt>
    <dgm:pt modelId="{8D05F13E-0912-438B-9C96-15C51AE40D1C}">
      <dgm:prSet phldrT="[Tekst]"/>
      <dgm:spPr/>
      <dgm:t>
        <a:bodyPr/>
        <a:lstStyle/>
        <a:p>
          <a:pPr>
            <a:buFont typeface="Arial" panose="020B0604020202020204" pitchFamily="34" charset="0"/>
            <a:buChar char="•"/>
          </a:pPr>
          <a:r>
            <a:rPr lang="nb-NO"/>
            <a:t>9.12.22 - Kurs for personal- og </a:t>
          </a:r>
          <a:r>
            <a:rPr lang="nb-NO">
              <a:latin typeface="Arial" panose="020B0604020202020204"/>
            </a:rPr>
            <a:t>kostnadsgodkjenner</a:t>
          </a:r>
          <a:endParaRPr lang="nb-NO"/>
        </a:p>
      </dgm:t>
    </dgm:pt>
    <dgm:pt modelId="{16EF216D-AA27-4282-ACFE-F0A0BC8A1FE4}" type="parTrans" cxnId="{63A6F0F6-3BCD-47B4-9F94-B6DC68142CC7}">
      <dgm:prSet/>
      <dgm:spPr/>
      <dgm:t>
        <a:bodyPr/>
        <a:lstStyle/>
        <a:p>
          <a:endParaRPr lang="nb-NO"/>
        </a:p>
      </dgm:t>
    </dgm:pt>
    <dgm:pt modelId="{E3B43669-E9F8-4E3C-B592-CA8C29DE040F}" type="sibTrans" cxnId="{63A6F0F6-3BCD-47B4-9F94-B6DC68142CC7}">
      <dgm:prSet/>
      <dgm:spPr/>
      <dgm:t>
        <a:bodyPr/>
        <a:lstStyle/>
        <a:p>
          <a:endParaRPr lang="nb-NO"/>
        </a:p>
      </dgm:t>
    </dgm:pt>
    <dgm:pt modelId="{2C8FEA64-B134-4B39-9DD0-B33CA5848A83}">
      <dgm:prSet phldrT="[Tekst]"/>
      <dgm:spPr/>
      <dgm:t>
        <a:bodyPr/>
        <a:lstStyle/>
        <a:p>
          <a:r>
            <a:rPr lang="nb-NO"/>
            <a:t>Kurs i selvbetjeningsløsninger lønn for ledere hos NTNU</a:t>
          </a:r>
        </a:p>
      </dgm:t>
    </dgm:pt>
    <dgm:pt modelId="{32270573-9BEB-4C1A-8395-9F20AFB692E6}" type="parTrans" cxnId="{2000C530-8ED9-4C79-8462-ED5679B87A98}">
      <dgm:prSet/>
      <dgm:spPr/>
      <dgm:t>
        <a:bodyPr/>
        <a:lstStyle/>
        <a:p>
          <a:endParaRPr lang="nb-NO"/>
        </a:p>
      </dgm:t>
    </dgm:pt>
    <dgm:pt modelId="{4BD3F8B1-E124-4B6F-B1F4-86335A44ACFD}" type="sibTrans" cxnId="{2000C530-8ED9-4C79-8462-ED5679B87A98}">
      <dgm:prSet/>
      <dgm:spPr/>
      <dgm:t>
        <a:bodyPr/>
        <a:lstStyle/>
        <a:p>
          <a:endParaRPr lang="nb-NO"/>
        </a:p>
      </dgm:t>
    </dgm:pt>
    <dgm:pt modelId="{71731FF6-02A8-4D54-A099-4FED53F77306}">
      <dgm:prSet/>
      <dgm:spPr/>
      <dgm:t>
        <a:bodyPr/>
        <a:lstStyle/>
        <a:p>
          <a:r>
            <a:rPr lang="nb-NO"/>
            <a:t>Kurs i rapporteringsverktøyet Innsikt</a:t>
          </a:r>
        </a:p>
      </dgm:t>
    </dgm:pt>
    <dgm:pt modelId="{2CE2AF97-5830-43BF-B8EB-1DEA05A40AA2}" type="parTrans" cxnId="{FC92075A-CBC1-426B-883F-31EA957DD74C}">
      <dgm:prSet/>
      <dgm:spPr/>
      <dgm:t>
        <a:bodyPr/>
        <a:lstStyle/>
        <a:p>
          <a:endParaRPr lang="nb-NO"/>
        </a:p>
      </dgm:t>
    </dgm:pt>
    <dgm:pt modelId="{A4FF8F76-11E0-40E4-85C8-CFEC54594C46}" type="sibTrans" cxnId="{FC92075A-CBC1-426B-883F-31EA957DD74C}">
      <dgm:prSet/>
      <dgm:spPr/>
      <dgm:t>
        <a:bodyPr/>
        <a:lstStyle/>
        <a:p>
          <a:endParaRPr lang="nb-NO"/>
        </a:p>
      </dgm:t>
    </dgm:pt>
    <dgm:pt modelId="{2321ED92-8035-49C8-8635-B94ED10D7A50}">
      <dgm:prSet/>
      <dgm:spPr/>
      <dgm:t>
        <a:bodyPr/>
        <a:lstStyle/>
        <a:p>
          <a:r>
            <a:rPr lang="nb-NO"/>
            <a:t>Kurs for ledere med godkjenningsmyndighet i regnskap</a:t>
          </a:r>
        </a:p>
      </dgm:t>
    </dgm:pt>
    <dgm:pt modelId="{A80C6B29-77D0-438A-891B-FD54812A94EC}" type="parTrans" cxnId="{A262089E-8B89-4886-9F78-E3E30CCE793E}">
      <dgm:prSet/>
      <dgm:spPr/>
      <dgm:t>
        <a:bodyPr/>
        <a:lstStyle/>
        <a:p>
          <a:endParaRPr lang="nb-NO"/>
        </a:p>
      </dgm:t>
    </dgm:pt>
    <dgm:pt modelId="{C7EABCE4-A9F7-4BFE-A860-0414EC77A286}" type="sibTrans" cxnId="{A262089E-8B89-4886-9F78-E3E30CCE793E}">
      <dgm:prSet/>
      <dgm:spPr/>
      <dgm:t>
        <a:bodyPr/>
        <a:lstStyle/>
        <a:p>
          <a:endParaRPr lang="nb-NO"/>
        </a:p>
      </dgm:t>
    </dgm:pt>
    <dgm:pt modelId="{3F1E960D-BFD1-4335-BD91-8ECB8E83C1D0}">
      <dgm:prSet phldrT="[Tekst]"/>
      <dgm:spPr/>
      <dgm:t>
        <a:bodyPr/>
        <a:lstStyle/>
        <a:p>
          <a:r>
            <a:rPr lang="nb-NO"/>
            <a:t>BOTT ØL e-læring for </a:t>
          </a:r>
          <a:r>
            <a:rPr lang="nb-NO">
              <a:latin typeface="Arial" panose="020B0604020202020204"/>
            </a:rPr>
            <a:t>kostnadsgodkjenner</a:t>
          </a:r>
          <a:endParaRPr lang="nb-NO"/>
        </a:p>
      </dgm:t>
    </dgm:pt>
    <dgm:pt modelId="{0218FE70-3683-43C8-9D0E-9E77FF5D3724}" type="parTrans" cxnId="{295E6A50-41D3-45CA-8C38-F6E402909288}">
      <dgm:prSet/>
      <dgm:spPr/>
      <dgm:t>
        <a:bodyPr/>
        <a:lstStyle/>
        <a:p>
          <a:endParaRPr lang="nb-NO"/>
        </a:p>
      </dgm:t>
    </dgm:pt>
    <dgm:pt modelId="{AA471FC4-3F3B-4033-897D-CB4B864EA3EA}" type="sibTrans" cxnId="{295E6A50-41D3-45CA-8C38-F6E402909288}">
      <dgm:prSet/>
      <dgm:spPr/>
      <dgm:t>
        <a:bodyPr/>
        <a:lstStyle/>
        <a:p>
          <a:endParaRPr lang="nb-NO"/>
        </a:p>
      </dgm:t>
    </dgm:pt>
    <dgm:pt modelId="{55FB12CB-13BB-4ECB-9055-A086CAEA27DE}">
      <dgm:prSet phldrT="[Tekst]"/>
      <dgm:spPr/>
      <dgm:t>
        <a:bodyPr/>
        <a:lstStyle/>
        <a:p>
          <a:pPr>
            <a:buFont typeface="Arial" panose="020B0604020202020204" pitchFamily="34" charset="0"/>
            <a:buChar char="•"/>
          </a:pPr>
          <a:r>
            <a:rPr lang="nb-NO"/>
            <a:t>3.01.23 - Spørretime for ledere</a:t>
          </a:r>
        </a:p>
      </dgm:t>
    </dgm:pt>
    <dgm:pt modelId="{1253CDB7-8C66-4470-8B42-4B0581C39731}" type="parTrans" cxnId="{A66F70FC-D7C1-4157-8F7C-919C25B929BB}">
      <dgm:prSet/>
      <dgm:spPr/>
      <dgm:t>
        <a:bodyPr/>
        <a:lstStyle/>
        <a:p>
          <a:endParaRPr lang="nb-NO"/>
        </a:p>
      </dgm:t>
    </dgm:pt>
    <dgm:pt modelId="{CFE29A3B-B7E6-40D9-A58A-650D90EE3488}" type="sibTrans" cxnId="{A66F70FC-D7C1-4157-8F7C-919C25B929BB}">
      <dgm:prSet/>
      <dgm:spPr/>
      <dgm:t>
        <a:bodyPr/>
        <a:lstStyle/>
        <a:p>
          <a:endParaRPr lang="nb-NO"/>
        </a:p>
      </dgm:t>
    </dgm:pt>
    <dgm:pt modelId="{4BDD7F19-B39A-4C7A-9495-2E5D26D7C654}" type="pres">
      <dgm:prSet presAssocID="{E678F98A-0D9D-4997-B8C3-B0781DFAD1C2}" presName="linear" presStyleCnt="0">
        <dgm:presLayoutVars>
          <dgm:dir/>
          <dgm:animLvl val="lvl"/>
          <dgm:resizeHandles val="exact"/>
        </dgm:presLayoutVars>
      </dgm:prSet>
      <dgm:spPr/>
    </dgm:pt>
    <dgm:pt modelId="{8E876FB1-2A0D-4AC3-82EA-FBB16BA460DE}" type="pres">
      <dgm:prSet presAssocID="{03FAFE14-9425-422D-A1E1-18F0ADE4FBE8}" presName="parentLin" presStyleCnt="0"/>
      <dgm:spPr/>
    </dgm:pt>
    <dgm:pt modelId="{F8C04B8B-4C3B-4566-8491-03707D01F995}" type="pres">
      <dgm:prSet presAssocID="{03FAFE14-9425-422D-A1E1-18F0ADE4FBE8}" presName="parentLeftMargin" presStyleLbl="node1" presStyleIdx="0" presStyleCnt="3"/>
      <dgm:spPr/>
    </dgm:pt>
    <dgm:pt modelId="{C7BED299-896D-4E7E-9CC3-FA0F27052D93}" type="pres">
      <dgm:prSet presAssocID="{03FAFE14-9425-422D-A1E1-18F0ADE4FBE8}" presName="parentText" presStyleLbl="node1" presStyleIdx="0" presStyleCnt="3">
        <dgm:presLayoutVars>
          <dgm:chMax val="0"/>
          <dgm:bulletEnabled val="1"/>
        </dgm:presLayoutVars>
      </dgm:prSet>
      <dgm:spPr/>
    </dgm:pt>
    <dgm:pt modelId="{260134D8-08AF-4F6D-A190-640EC64C4CBC}" type="pres">
      <dgm:prSet presAssocID="{03FAFE14-9425-422D-A1E1-18F0ADE4FBE8}" presName="negativeSpace" presStyleCnt="0"/>
      <dgm:spPr/>
    </dgm:pt>
    <dgm:pt modelId="{35E6D083-B8D8-4075-BADD-2F16BE1B4972}" type="pres">
      <dgm:prSet presAssocID="{03FAFE14-9425-422D-A1E1-18F0ADE4FBE8}" presName="childText" presStyleLbl="conFgAcc1" presStyleIdx="0" presStyleCnt="3">
        <dgm:presLayoutVars>
          <dgm:bulletEnabled val="1"/>
        </dgm:presLayoutVars>
      </dgm:prSet>
      <dgm:spPr/>
    </dgm:pt>
    <dgm:pt modelId="{43F5A188-B091-457E-9515-889BF0285FE0}" type="pres">
      <dgm:prSet presAssocID="{C4E842DC-0187-4288-80F3-B272F5EC090D}" presName="spaceBetweenRectangles" presStyleCnt="0"/>
      <dgm:spPr/>
    </dgm:pt>
    <dgm:pt modelId="{42CB181B-2B7A-4714-B9E7-9C89F5CB18F0}" type="pres">
      <dgm:prSet presAssocID="{BA029753-9E89-4E77-91BF-E17DBA9232D7}" presName="parentLin" presStyleCnt="0"/>
      <dgm:spPr/>
    </dgm:pt>
    <dgm:pt modelId="{DA20D758-C027-428D-AF83-C2C1BE7F303F}" type="pres">
      <dgm:prSet presAssocID="{BA029753-9E89-4E77-91BF-E17DBA9232D7}" presName="parentLeftMargin" presStyleLbl="node1" presStyleIdx="0" presStyleCnt="3"/>
      <dgm:spPr/>
    </dgm:pt>
    <dgm:pt modelId="{71BEF060-F038-4275-9AC1-CA07C16D25A0}" type="pres">
      <dgm:prSet presAssocID="{BA029753-9E89-4E77-91BF-E17DBA9232D7}" presName="parentText" presStyleLbl="node1" presStyleIdx="1" presStyleCnt="3">
        <dgm:presLayoutVars>
          <dgm:chMax val="0"/>
          <dgm:bulletEnabled val="1"/>
        </dgm:presLayoutVars>
      </dgm:prSet>
      <dgm:spPr/>
    </dgm:pt>
    <dgm:pt modelId="{EA94C75A-C9E4-4447-8B62-231FCA9B378C}" type="pres">
      <dgm:prSet presAssocID="{BA029753-9E89-4E77-91BF-E17DBA9232D7}" presName="negativeSpace" presStyleCnt="0"/>
      <dgm:spPr/>
    </dgm:pt>
    <dgm:pt modelId="{C0FD84D4-5ADB-45C8-BA29-9DC12B7C596E}" type="pres">
      <dgm:prSet presAssocID="{BA029753-9E89-4E77-91BF-E17DBA9232D7}" presName="childText" presStyleLbl="conFgAcc1" presStyleIdx="1" presStyleCnt="3">
        <dgm:presLayoutVars>
          <dgm:bulletEnabled val="1"/>
        </dgm:presLayoutVars>
      </dgm:prSet>
      <dgm:spPr/>
    </dgm:pt>
    <dgm:pt modelId="{4602E970-C513-4542-AB61-C768A2B0725F}" type="pres">
      <dgm:prSet presAssocID="{6A107016-AAF7-4CF5-95A6-BF303CD847D1}" presName="spaceBetweenRectangles" presStyleCnt="0"/>
      <dgm:spPr/>
    </dgm:pt>
    <dgm:pt modelId="{AA0D5F19-DDE4-4BAA-834E-D5A3383CEFC8}" type="pres">
      <dgm:prSet presAssocID="{2F863D64-36E6-45CB-AD97-42A86FBDC54D}" presName="parentLin" presStyleCnt="0"/>
      <dgm:spPr/>
    </dgm:pt>
    <dgm:pt modelId="{AF372104-9E40-41E3-B12D-D42D96E3C6A5}" type="pres">
      <dgm:prSet presAssocID="{2F863D64-36E6-45CB-AD97-42A86FBDC54D}" presName="parentLeftMargin" presStyleLbl="node1" presStyleIdx="1" presStyleCnt="3"/>
      <dgm:spPr/>
    </dgm:pt>
    <dgm:pt modelId="{AA9EE0A7-B028-402C-9D0C-06628835F6E7}" type="pres">
      <dgm:prSet presAssocID="{2F863D64-36E6-45CB-AD97-42A86FBDC54D}" presName="parentText" presStyleLbl="node1" presStyleIdx="2" presStyleCnt="3">
        <dgm:presLayoutVars>
          <dgm:chMax val="0"/>
          <dgm:bulletEnabled val="1"/>
        </dgm:presLayoutVars>
      </dgm:prSet>
      <dgm:spPr/>
    </dgm:pt>
    <dgm:pt modelId="{D3ADE130-140B-4693-90A2-77B982642EE3}" type="pres">
      <dgm:prSet presAssocID="{2F863D64-36E6-45CB-AD97-42A86FBDC54D}" presName="negativeSpace" presStyleCnt="0"/>
      <dgm:spPr/>
    </dgm:pt>
    <dgm:pt modelId="{4F133A1D-A77E-4642-85B8-98DE6AA8E66A}" type="pres">
      <dgm:prSet presAssocID="{2F863D64-36E6-45CB-AD97-42A86FBDC54D}" presName="childText" presStyleLbl="conFgAcc1" presStyleIdx="2" presStyleCnt="3">
        <dgm:presLayoutVars>
          <dgm:bulletEnabled val="1"/>
        </dgm:presLayoutVars>
      </dgm:prSet>
      <dgm:spPr/>
    </dgm:pt>
  </dgm:ptLst>
  <dgm:cxnLst>
    <dgm:cxn modelId="{14A87109-8DD6-42B9-B65C-1049672071DC}" type="presOf" srcId="{8D05F13E-0912-438B-9C96-15C51AE40D1C}" destId="{C0FD84D4-5ADB-45C8-BA29-9DC12B7C596E}" srcOrd="0" destOrd="0" presId="urn:microsoft.com/office/officeart/2005/8/layout/list1"/>
    <dgm:cxn modelId="{6807B224-72AE-4FE0-9CFD-647C8A6F172D}" type="presOf" srcId="{BA029753-9E89-4E77-91BF-E17DBA9232D7}" destId="{71BEF060-F038-4275-9AC1-CA07C16D25A0}" srcOrd="1" destOrd="0" presId="urn:microsoft.com/office/officeart/2005/8/layout/list1"/>
    <dgm:cxn modelId="{2705A228-2DF9-4939-A1BC-C5EB4B883D7A}" type="presOf" srcId="{E678F98A-0D9D-4997-B8C3-B0781DFAD1C2}" destId="{4BDD7F19-B39A-4C7A-9495-2E5D26D7C654}" srcOrd="0" destOrd="0" presId="urn:microsoft.com/office/officeart/2005/8/layout/list1"/>
    <dgm:cxn modelId="{2000C530-8ED9-4C79-8462-ED5679B87A98}" srcId="{2F863D64-36E6-45CB-AD97-42A86FBDC54D}" destId="{2C8FEA64-B134-4B39-9DD0-B33CA5848A83}" srcOrd="0" destOrd="0" parTransId="{32270573-9BEB-4C1A-8395-9F20AFB692E6}" sibTransId="{4BD3F8B1-E124-4B6F-B1F4-86335A44ACFD}"/>
    <dgm:cxn modelId="{8F849E5D-FE4F-4F28-9582-B48696F3E0E4}" type="presOf" srcId="{55FB12CB-13BB-4ECB-9055-A086CAEA27DE}" destId="{C0FD84D4-5ADB-45C8-BA29-9DC12B7C596E}" srcOrd="0" destOrd="1" presId="urn:microsoft.com/office/officeart/2005/8/layout/list1"/>
    <dgm:cxn modelId="{77E8934E-4E5A-4247-BAA8-1EDA233D535B}" type="presOf" srcId="{BA029753-9E89-4E77-91BF-E17DBA9232D7}" destId="{DA20D758-C027-428D-AF83-C2C1BE7F303F}" srcOrd="0" destOrd="0" presId="urn:microsoft.com/office/officeart/2005/8/layout/list1"/>
    <dgm:cxn modelId="{0788A84E-7F40-4F05-B935-8BD89B359B4A}" srcId="{E678F98A-0D9D-4997-B8C3-B0781DFAD1C2}" destId="{03FAFE14-9425-422D-A1E1-18F0ADE4FBE8}" srcOrd="0" destOrd="0" parTransId="{5D132B4E-461A-496A-9F2C-DE573718D688}" sibTransId="{C4E842DC-0187-4288-80F3-B272F5EC090D}"/>
    <dgm:cxn modelId="{295E6A50-41D3-45CA-8C38-F6E402909288}" srcId="{03FAFE14-9425-422D-A1E1-18F0ADE4FBE8}" destId="{3F1E960D-BFD1-4335-BD91-8ECB8E83C1D0}" srcOrd="1" destOrd="0" parTransId="{0218FE70-3683-43C8-9D0E-9E77FF5D3724}" sibTransId="{AA471FC4-3F3B-4033-897D-CB4B864EA3EA}"/>
    <dgm:cxn modelId="{FC92075A-CBC1-426B-883F-31EA957DD74C}" srcId="{2F863D64-36E6-45CB-AD97-42A86FBDC54D}" destId="{71731FF6-02A8-4D54-A099-4FED53F77306}" srcOrd="1" destOrd="0" parTransId="{2CE2AF97-5830-43BF-B8EB-1DEA05A40AA2}" sibTransId="{A4FF8F76-11E0-40E4-85C8-CFEC54594C46}"/>
    <dgm:cxn modelId="{52107B7C-EC84-411F-8825-75089702B853}" type="presOf" srcId="{2F863D64-36E6-45CB-AD97-42A86FBDC54D}" destId="{AF372104-9E40-41E3-B12D-D42D96E3C6A5}" srcOrd="0" destOrd="0" presId="urn:microsoft.com/office/officeart/2005/8/layout/list1"/>
    <dgm:cxn modelId="{EDF5BF89-4B8E-4134-BB1C-4DF6A4574842}" srcId="{E678F98A-0D9D-4997-B8C3-B0781DFAD1C2}" destId="{BA029753-9E89-4E77-91BF-E17DBA9232D7}" srcOrd="1" destOrd="0" parTransId="{73EAB405-DA5D-4DBB-AAA4-6340A969A950}" sibTransId="{6A107016-AAF7-4CF5-95A6-BF303CD847D1}"/>
    <dgm:cxn modelId="{ED85339A-0CE9-4366-BA98-93805C1C67BC}" type="presOf" srcId="{03FAFE14-9425-422D-A1E1-18F0ADE4FBE8}" destId="{F8C04B8B-4C3B-4566-8491-03707D01F995}" srcOrd="0" destOrd="0" presId="urn:microsoft.com/office/officeart/2005/8/layout/list1"/>
    <dgm:cxn modelId="{A262089E-8B89-4886-9F78-E3E30CCE793E}" srcId="{2F863D64-36E6-45CB-AD97-42A86FBDC54D}" destId="{2321ED92-8035-49C8-8635-B94ED10D7A50}" srcOrd="2" destOrd="0" parTransId="{A80C6B29-77D0-438A-891B-FD54812A94EC}" sibTransId="{C7EABCE4-A9F7-4BFE-A860-0414EC77A286}"/>
    <dgm:cxn modelId="{7F2BD8AB-DC28-4E2F-B45A-3A2A9F80F01C}" type="presOf" srcId="{FF4D8F81-8F8D-4ECC-8C49-BD3E0DC71144}" destId="{35E6D083-B8D8-4075-BADD-2F16BE1B4972}" srcOrd="0" destOrd="0" presId="urn:microsoft.com/office/officeart/2005/8/layout/list1"/>
    <dgm:cxn modelId="{B39B9EB5-96B0-4387-A717-6F8C787F41D9}" type="presOf" srcId="{71731FF6-02A8-4D54-A099-4FED53F77306}" destId="{4F133A1D-A77E-4642-85B8-98DE6AA8E66A}" srcOrd="0" destOrd="1" presId="urn:microsoft.com/office/officeart/2005/8/layout/list1"/>
    <dgm:cxn modelId="{7A6524B6-A8AB-4E5E-BF91-304EE109A7B5}" type="presOf" srcId="{2F863D64-36E6-45CB-AD97-42A86FBDC54D}" destId="{AA9EE0A7-B028-402C-9D0C-06628835F6E7}" srcOrd="1" destOrd="0" presId="urn:microsoft.com/office/officeart/2005/8/layout/list1"/>
    <dgm:cxn modelId="{9FFF2CBA-7E4E-4368-BBD4-88DA9E43DF8C}" type="presOf" srcId="{3F1E960D-BFD1-4335-BD91-8ECB8E83C1D0}" destId="{35E6D083-B8D8-4075-BADD-2F16BE1B4972}" srcOrd="0" destOrd="1" presId="urn:microsoft.com/office/officeart/2005/8/layout/list1"/>
    <dgm:cxn modelId="{21AF8EBC-51D5-4F69-B4C3-8B685B25093C}" type="presOf" srcId="{03FAFE14-9425-422D-A1E1-18F0ADE4FBE8}" destId="{C7BED299-896D-4E7E-9CC3-FA0F27052D93}" srcOrd="1" destOrd="0" presId="urn:microsoft.com/office/officeart/2005/8/layout/list1"/>
    <dgm:cxn modelId="{A0DB64C2-199A-458A-9814-96A2BE7E68FF}" srcId="{03FAFE14-9425-422D-A1E1-18F0ADE4FBE8}" destId="{FF4D8F81-8F8D-4ECC-8C49-BD3E0DC71144}" srcOrd="0" destOrd="0" parTransId="{C8E562F7-3A4D-4E02-BEAC-87DB90269881}" sibTransId="{3DB8F466-AFC0-481C-B199-F9DC7A7FE3A1}"/>
    <dgm:cxn modelId="{D26162E7-2047-40DF-B13C-6173AC8AD11C}" type="presOf" srcId="{2321ED92-8035-49C8-8635-B94ED10D7A50}" destId="{4F133A1D-A77E-4642-85B8-98DE6AA8E66A}" srcOrd="0" destOrd="2" presId="urn:microsoft.com/office/officeart/2005/8/layout/list1"/>
    <dgm:cxn modelId="{90B64BE9-1F6C-4404-B86A-16F8056BC42E}" type="presOf" srcId="{2C8FEA64-B134-4B39-9DD0-B33CA5848A83}" destId="{4F133A1D-A77E-4642-85B8-98DE6AA8E66A}" srcOrd="0" destOrd="0" presId="urn:microsoft.com/office/officeart/2005/8/layout/list1"/>
    <dgm:cxn modelId="{63A6F0F6-3BCD-47B4-9F94-B6DC68142CC7}" srcId="{BA029753-9E89-4E77-91BF-E17DBA9232D7}" destId="{8D05F13E-0912-438B-9C96-15C51AE40D1C}" srcOrd="0" destOrd="0" parTransId="{16EF216D-AA27-4282-ACFE-F0A0BC8A1FE4}" sibTransId="{E3B43669-E9F8-4E3C-B592-CA8C29DE040F}"/>
    <dgm:cxn modelId="{5AB66AF8-243B-4D74-A2BE-CB97D131429C}" srcId="{E678F98A-0D9D-4997-B8C3-B0781DFAD1C2}" destId="{2F863D64-36E6-45CB-AD97-42A86FBDC54D}" srcOrd="2" destOrd="0" parTransId="{DFCA3E21-3794-474F-BFCE-F692EC4620CC}" sibTransId="{C020708F-99F1-4C82-9F02-1C7EA04A65E8}"/>
    <dgm:cxn modelId="{A66F70FC-D7C1-4157-8F7C-919C25B929BB}" srcId="{BA029753-9E89-4E77-91BF-E17DBA9232D7}" destId="{55FB12CB-13BB-4ECB-9055-A086CAEA27DE}" srcOrd="1" destOrd="0" parTransId="{1253CDB7-8C66-4470-8B42-4B0581C39731}" sibTransId="{CFE29A3B-B7E6-40D9-A58A-650D90EE3488}"/>
    <dgm:cxn modelId="{6046EBE5-FE33-4776-BD4F-4BCB01773855}" type="presParOf" srcId="{4BDD7F19-B39A-4C7A-9495-2E5D26D7C654}" destId="{8E876FB1-2A0D-4AC3-82EA-FBB16BA460DE}" srcOrd="0" destOrd="0" presId="urn:microsoft.com/office/officeart/2005/8/layout/list1"/>
    <dgm:cxn modelId="{DF6F34FC-3E74-447E-8CCD-485467366E73}" type="presParOf" srcId="{8E876FB1-2A0D-4AC3-82EA-FBB16BA460DE}" destId="{F8C04B8B-4C3B-4566-8491-03707D01F995}" srcOrd="0" destOrd="0" presId="urn:microsoft.com/office/officeart/2005/8/layout/list1"/>
    <dgm:cxn modelId="{E24FC8C8-2981-4866-9D10-FF608E7688EE}" type="presParOf" srcId="{8E876FB1-2A0D-4AC3-82EA-FBB16BA460DE}" destId="{C7BED299-896D-4E7E-9CC3-FA0F27052D93}" srcOrd="1" destOrd="0" presId="urn:microsoft.com/office/officeart/2005/8/layout/list1"/>
    <dgm:cxn modelId="{03BAB4DB-8806-4D21-9141-B0BFA37AF239}" type="presParOf" srcId="{4BDD7F19-B39A-4C7A-9495-2E5D26D7C654}" destId="{260134D8-08AF-4F6D-A190-640EC64C4CBC}" srcOrd="1" destOrd="0" presId="urn:microsoft.com/office/officeart/2005/8/layout/list1"/>
    <dgm:cxn modelId="{4CDBD602-3EE5-47BA-A127-DD88EC439514}" type="presParOf" srcId="{4BDD7F19-B39A-4C7A-9495-2E5D26D7C654}" destId="{35E6D083-B8D8-4075-BADD-2F16BE1B4972}" srcOrd="2" destOrd="0" presId="urn:microsoft.com/office/officeart/2005/8/layout/list1"/>
    <dgm:cxn modelId="{0757B7F8-9613-45F1-8428-930A4628E4C4}" type="presParOf" srcId="{4BDD7F19-B39A-4C7A-9495-2E5D26D7C654}" destId="{43F5A188-B091-457E-9515-889BF0285FE0}" srcOrd="3" destOrd="0" presId="urn:microsoft.com/office/officeart/2005/8/layout/list1"/>
    <dgm:cxn modelId="{6641C716-04E3-4B3E-AEA4-8758B4AC48DF}" type="presParOf" srcId="{4BDD7F19-B39A-4C7A-9495-2E5D26D7C654}" destId="{42CB181B-2B7A-4714-B9E7-9C89F5CB18F0}" srcOrd="4" destOrd="0" presId="urn:microsoft.com/office/officeart/2005/8/layout/list1"/>
    <dgm:cxn modelId="{B9266F9B-5373-442F-9BBC-5742C80584B4}" type="presParOf" srcId="{42CB181B-2B7A-4714-B9E7-9C89F5CB18F0}" destId="{DA20D758-C027-428D-AF83-C2C1BE7F303F}" srcOrd="0" destOrd="0" presId="urn:microsoft.com/office/officeart/2005/8/layout/list1"/>
    <dgm:cxn modelId="{0994342C-55CD-4924-8753-67A7A0D82A86}" type="presParOf" srcId="{42CB181B-2B7A-4714-B9E7-9C89F5CB18F0}" destId="{71BEF060-F038-4275-9AC1-CA07C16D25A0}" srcOrd="1" destOrd="0" presId="urn:microsoft.com/office/officeart/2005/8/layout/list1"/>
    <dgm:cxn modelId="{C2E1B243-67BE-4344-AE7A-F49211C1647D}" type="presParOf" srcId="{4BDD7F19-B39A-4C7A-9495-2E5D26D7C654}" destId="{EA94C75A-C9E4-4447-8B62-231FCA9B378C}" srcOrd="5" destOrd="0" presId="urn:microsoft.com/office/officeart/2005/8/layout/list1"/>
    <dgm:cxn modelId="{A8FC6AC2-84FE-42A0-92A7-A9BD657489DB}" type="presParOf" srcId="{4BDD7F19-B39A-4C7A-9495-2E5D26D7C654}" destId="{C0FD84D4-5ADB-45C8-BA29-9DC12B7C596E}" srcOrd="6" destOrd="0" presId="urn:microsoft.com/office/officeart/2005/8/layout/list1"/>
    <dgm:cxn modelId="{D291CD60-E3D6-405B-8721-B056CE45143A}" type="presParOf" srcId="{4BDD7F19-B39A-4C7A-9495-2E5D26D7C654}" destId="{4602E970-C513-4542-AB61-C768A2B0725F}" srcOrd="7" destOrd="0" presId="urn:microsoft.com/office/officeart/2005/8/layout/list1"/>
    <dgm:cxn modelId="{C7129988-1DFB-4510-B51F-5CE6492BCB11}" type="presParOf" srcId="{4BDD7F19-B39A-4C7A-9495-2E5D26D7C654}" destId="{AA0D5F19-DDE4-4BAA-834E-D5A3383CEFC8}" srcOrd="8" destOrd="0" presId="urn:microsoft.com/office/officeart/2005/8/layout/list1"/>
    <dgm:cxn modelId="{4A6AC32E-167B-421D-9877-3936E01C7943}" type="presParOf" srcId="{AA0D5F19-DDE4-4BAA-834E-D5A3383CEFC8}" destId="{AF372104-9E40-41E3-B12D-D42D96E3C6A5}" srcOrd="0" destOrd="0" presId="urn:microsoft.com/office/officeart/2005/8/layout/list1"/>
    <dgm:cxn modelId="{E69966E1-EC84-4F73-BBFF-39E597965B3C}" type="presParOf" srcId="{AA0D5F19-DDE4-4BAA-834E-D5A3383CEFC8}" destId="{AA9EE0A7-B028-402C-9D0C-06628835F6E7}" srcOrd="1" destOrd="0" presId="urn:microsoft.com/office/officeart/2005/8/layout/list1"/>
    <dgm:cxn modelId="{41D34CD1-4020-415B-A8B6-5531F9B89335}" type="presParOf" srcId="{4BDD7F19-B39A-4C7A-9495-2E5D26D7C654}" destId="{D3ADE130-140B-4693-90A2-77B982642EE3}" srcOrd="9" destOrd="0" presId="urn:microsoft.com/office/officeart/2005/8/layout/list1"/>
    <dgm:cxn modelId="{9FEED340-6AB0-4742-87D9-E980C9161EF2}" type="presParOf" srcId="{4BDD7F19-B39A-4C7A-9495-2E5D26D7C654}" destId="{4F133A1D-A77E-4642-85B8-98DE6AA8E66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6D083-B8D8-4075-BADD-2F16BE1B4972}">
      <dsp:nvSpPr>
        <dsp:cNvPr id="0" name=""/>
        <dsp:cNvSpPr/>
      </dsp:nvSpPr>
      <dsp:spPr>
        <a:xfrm>
          <a:off x="0" y="339381"/>
          <a:ext cx="10106025" cy="113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4340" tIns="416560" rIns="784340" bIns="142240" numCol="1" spcCol="1270" anchor="t" anchorCtr="0">
          <a:noAutofit/>
        </a:bodyPr>
        <a:lstStyle/>
        <a:p>
          <a:pPr marL="228600" lvl="1" indent="-228600" algn="l" defTabSz="889000">
            <a:lnSpc>
              <a:spcPct val="90000"/>
            </a:lnSpc>
            <a:spcBef>
              <a:spcPct val="0"/>
            </a:spcBef>
            <a:spcAft>
              <a:spcPct val="15000"/>
            </a:spcAft>
            <a:buChar char="•"/>
          </a:pPr>
          <a:r>
            <a:rPr lang="nb-NO" sz="2000" kern="1200"/>
            <a:t>BOTT ØL e-læring for </a:t>
          </a:r>
          <a:r>
            <a:rPr lang="nb-NO" sz="2000" kern="1200" err="1"/>
            <a:t>personalgodkjenner</a:t>
          </a:r>
          <a:endParaRPr lang="nb-NO" sz="2000" kern="1200"/>
        </a:p>
        <a:p>
          <a:pPr marL="228600" lvl="1" indent="-228600" algn="l" defTabSz="889000">
            <a:lnSpc>
              <a:spcPct val="90000"/>
            </a:lnSpc>
            <a:spcBef>
              <a:spcPct val="0"/>
            </a:spcBef>
            <a:spcAft>
              <a:spcPct val="15000"/>
            </a:spcAft>
            <a:buChar char="•"/>
          </a:pPr>
          <a:r>
            <a:rPr lang="nb-NO" sz="2000" kern="1200"/>
            <a:t>BOTT ØL e-læring for </a:t>
          </a:r>
          <a:r>
            <a:rPr lang="nb-NO" sz="2000" kern="1200">
              <a:latin typeface="Arial" panose="020B0604020202020204"/>
            </a:rPr>
            <a:t>kostnadsgodkjenner</a:t>
          </a:r>
          <a:endParaRPr lang="nb-NO" sz="2000" kern="1200"/>
        </a:p>
      </dsp:txBody>
      <dsp:txXfrm>
        <a:off x="0" y="339381"/>
        <a:ext cx="10106025" cy="1134000"/>
      </dsp:txXfrm>
    </dsp:sp>
    <dsp:sp modelId="{C7BED299-896D-4E7E-9CC3-FA0F27052D93}">
      <dsp:nvSpPr>
        <dsp:cNvPr id="0" name=""/>
        <dsp:cNvSpPr/>
      </dsp:nvSpPr>
      <dsp:spPr>
        <a:xfrm>
          <a:off x="505301" y="44181"/>
          <a:ext cx="7074217"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389" tIns="0" rIns="267389" bIns="0" numCol="1" spcCol="1270" anchor="ctr" anchorCtr="0">
          <a:noAutofit/>
        </a:bodyPr>
        <a:lstStyle/>
        <a:p>
          <a:pPr marL="0" lvl="0" indent="0" algn="l" defTabSz="889000">
            <a:lnSpc>
              <a:spcPct val="90000"/>
            </a:lnSpc>
            <a:spcBef>
              <a:spcPct val="0"/>
            </a:spcBef>
            <a:spcAft>
              <a:spcPct val="35000"/>
            </a:spcAft>
            <a:buNone/>
          </a:pPr>
          <a:r>
            <a:rPr lang="nb-NO" sz="2000" kern="1200"/>
            <a:t>Egenlæring</a:t>
          </a:r>
        </a:p>
      </dsp:txBody>
      <dsp:txXfrm>
        <a:off x="534122" y="73002"/>
        <a:ext cx="7016575" cy="532758"/>
      </dsp:txXfrm>
    </dsp:sp>
    <dsp:sp modelId="{C0FD84D4-5ADB-45C8-BA29-9DC12B7C596E}">
      <dsp:nvSpPr>
        <dsp:cNvPr id="0" name=""/>
        <dsp:cNvSpPr/>
      </dsp:nvSpPr>
      <dsp:spPr>
        <a:xfrm>
          <a:off x="0" y="1876582"/>
          <a:ext cx="10106025" cy="113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4340" tIns="416560" rIns="784340"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nb-NO" sz="2000" kern="1200"/>
            <a:t>9.12.22 - Kurs for personal- og </a:t>
          </a:r>
          <a:r>
            <a:rPr lang="nb-NO" sz="2000" kern="1200">
              <a:latin typeface="Arial" panose="020B0604020202020204"/>
            </a:rPr>
            <a:t>kostnadsgodkjenner</a:t>
          </a:r>
          <a:endParaRPr lang="nb-NO" sz="2000" kern="1200"/>
        </a:p>
        <a:p>
          <a:pPr marL="228600" lvl="1" indent="-228600" algn="l" defTabSz="889000">
            <a:lnSpc>
              <a:spcPct val="90000"/>
            </a:lnSpc>
            <a:spcBef>
              <a:spcPct val="0"/>
            </a:spcBef>
            <a:spcAft>
              <a:spcPct val="15000"/>
            </a:spcAft>
            <a:buFont typeface="Arial" panose="020B0604020202020204" pitchFamily="34" charset="0"/>
            <a:buChar char="•"/>
          </a:pPr>
          <a:r>
            <a:rPr lang="nb-NO" sz="2000" kern="1200"/>
            <a:t>3.01.23 - Spørretime for ledere</a:t>
          </a:r>
        </a:p>
      </dsp:txBody>
      <dsp:txXfrm>
        <a:off x="0" y="1876582"/>
        <a:ext cx="10106025" cy="1134000"/>
      </dsp:txXfrm>
    </dsp:sp>
    <dsp:sp modelId="{71BEF060-F038-4275-9AC1-CA07C16D25A0}">
      <dsp:nvSpPr>
        <dsp:cNvPr id="0" name=""/>
        <dsp:cNvSpPr/>
      </dsp:nvSpPr>
      <dsp:spPr>
        <a:xfrm>
          <a:off x="505301" y="1581382"/>
          <a:ext cx="7074217"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389" tIns="0" rIns="267389" bIns="0" numCol="1" spcCol="1270" anchor="ctr" anchorCtr="0">
          <a:noAutofit/>
        </a:bodyPr>
        <a:lstStyle/>
        <a:p>
          <a:pPr marL="0" lvl="0" indent="0" algn="l" defTabSz="889000">
            <a:lnSpc>
              <a:spcPct val="90000"/>
            </a:lnSpc>
            <a:spcBef>
              <a:spcPct val="0"/>
            </a:spcBef>
            <a:spcAft>
              <a:spcPct val="35000"/>
            </a:spcAft>
            <a:buNone/>
          </a:pPr>
          <a:r>
            <a:rPr lang="nb-NO" sz="2000" kern="1200"/>
            <a:t>NTNU kurs</a:t>
          </a:r>
        </a:p>
      </dsp:txBody>
      <dsp:txXfrm>
        <a:off x="534122" y="1610203"/>
        <a:ext cx="7016575" cy="532758"/>
      </dsp:txXfrm>
    </dsp:sp>
    <dsp:sp modelId="{4F133A1D-A77E-4642-85B8-98DE6AA8E66A}">
      <dsp:nvSpPr>
        <dsp:cNvPr id="0" name=""/>
        <dsp:cNvSpPr/>
      </dsp:nvSpPr>
      <dsp:spPr>
        <a:xfrm>
          <a:off x="0" y="3413782"/>
          <a:ext cx="10106025" cy="1449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4340" tIns="416560" rIns="784340" bIns="142240" numCol="1" spcCol="1270" anchor="t" anchorCtr="0">
          <a:noAutofit/>
        </a:bodyPr>
        <a:lstStyle/>
        <a:p>
          <a:pPr marL="228600" lvl="1" indent="-228600" algn="l" defTabSz="889000">
            <a:lnSpc>
              <a:spcPct val="90000"/>
            </a:lnSpc>
            <a:spcBef>
              <a:spcPct val="0"/>
            </a:spcBef>
            <a:spcAft>
              <a:spcPct val="15000"/>
            </a:spcAft>
            <a:buChar char="•"/>
          </a:pPr>
          <a:r>
            <a:rPr lang="nb-NO" sz="2000" kern="1200"/>
            <a:t>Kurs i selvbetjeningsløsninger lønn for ledere hos NTNU</a:t>
          </a:r>
        </a:p>
        <a:p>
          <a:pPr marL="228600" lvl="1" indent="-228600" algn="l" defTabSz="889000">
            <a:lnSpc>
              <a:spcPct val="90000"/>
            </a:lnSpc>
            <a:spcBef>
              <a:spcPct val="0"/>
            </a:spcBef>
            <a:spcAft>
              <a:spcPct val="15000"/>
            </a:spcAft>
            <a:buChar char="•"/>
          </a:pPr>
          <a:r>
            <a:rPr lang="nb-NO" sz="2000" kern="1200"/>
            <a:t>Kurs i rapporteringsverktøyet Innsikt</a:t>
          </a:r>
        </a:p>
        <a:p>
          <a:pPr marL="228600" lvl="1" indent="-228600" algn="l" defTabSz="889000">
            <a:lnSpc>
              <a:spcPct val="90000"/>
            </a:lnSpc>
            <a:spcBef>
              <a:spcPct val="0"/>
            </a:spcBef>
            <a:spcAft>
              <a:spcPct val="15000"/>
            </a:spcAft>
            <a:buChar char="•"/>
          </a:pPr>
          <a:r>
            <a:rPr lang="nb-NO" sz="2000" kern="1200"/>
            <a:t>Kurs for ledere med godkjenningsmyndighet i regnskap</a:t>
          </a:r>
        </a:p>
      </dsp:txBody>
      <dsp:txXfrm>
        <a:off x="0" y="3413782"/>
        <a:ext cx="10106025" cy="1449000"/>
      </dsp:txXfrm>
    </dsp:sp>
    <dsp:sp modelId="{AA9EE0A7-B028-402C-9D0C-06628835F6E7}">
      <dsp:nvSpPr>
        <dsp:cNvPr id="0" name=""/>
        <dsp:cNvSpPr/>
      </dsp:nvSpPr>
      <dsp:spPr>
        <a:xfrm>
          <a:off x="505301" y="3118582"/>
          <a:ext cx="7074217"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389" tIns="0" rIns="267389" bIns="0" numCol="1" spcCol="1270" anchor="ctr" anchorCtr="0">
          <a:noAutofit/>
        </a:bodyPr>
        <a:lstStyle/>
        <a:p>
          <a:pPr marL="0" lvl="0" indent="0" algn="l" defTabSz="889000">
            <a:lnSpc>
              <a:spcPct val="90000"/>
            </a:lnSpc>
            <a:spcBef>
              <a:spcPct val="0"/>
            </a:spcBef>
            <a:spcAft>
              <a:spcPct val="35000"/>
            </a:spcAft>
            <a:buNone/>
          </a:pPr>
          <a:r>
            <a:rPr lang="nb-NO" sz="2000" kern="1200"/>
            <a:t>DFØ e-læring</a:t>
          </a:r>
        </a:p>
      </dsp:txBody>
      <dsp:txXfrm>
        <a:off x="534122" y="3147403"/>
        <a:ext cx="7016575"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861" cy="495794"/>
          </a:xfrm>
          <a:prstGeom prst="rect">
            <a:avLst/>
          </a:prstGeom>
        </p:spPr>
        <p:txBody>
          <a:bodyPr vert="horz" lIns="90466" tIns="45234" rIns="90466" bIns="45234" rtlCol="0"/>
          <a:lstStyle>
            <a:lvl1pPr algn="l">
              <a:defRPr sz="11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50294" y="1"/>
            <a:ext cx="2945861" cy="495794"/>
          </a:xfrm>
          <a:prstGeom prst="rect">
            <a:avLst/>
          </a:prstGeom>
        </p:spPr>
        <p:txBody>
          <a:bodyPr vert="horz" lIns="90466" tIns="45234" rIns="90466" bIns="45234" rtlCol="0"/>
          <a:lstStyle>
            <a:lvl1pPr algn="r">
              <a:defRPr sz="1100"/>
            </a:lvl1pPr>
          </a:lstStyle>
          <a:p>
            <a:fld id="{B4AD245C-091B-44E2-BFB0-BD94217887F7}" type="datetimeFigureOut">
              <a:rPr lang="en-US" smtClean="0">
                <a:latin typeface="Arial" panose="020B0604020202020204" pitchFamily="34" charset="0"/>
              </a:rPr>
              <a:t>12/1/2022</a:t>
            </a:fld>
            <a:endParaRPr lang="en-US">
              <a:latin typeface="Arial" panose="020B0604020202020204" pitchFamily="34" charset="0"/>
            </a:endParaRPr>
          </a:p>
        </p:txBody>
      </p:sp>
      <p:sp>
        <p:nvSpPr>
          <p:cNvPr id="4" name="Footer Placeholder 3"/>
          <p:cNvSpPr>
            <a:spLocks noGrp="1"/>
          </p:cNvSpPr>
          <p:nvPr>
            <p:ph type="ftr" sz="quarter" idx="2"/>
          </p:nvPr>
        </p:nvSpPr>
        <p:spPr>
          <a:xfrm>
            <a:off x="4" y="9429308"/>
            <a:ext cx="2945861" cy="495794"/>
          </a:xfrm>
          <a:prstGeom prst="rect">
            <a:avLst/>
          </a:prstGeom>
        </p:spPr>
        <p:txBody>
          <a:bodyPr vert="horz" lIns="90466" tIns="45234" rIns="90466" bIns="45234" rtlCol="0" anchor="b"/>
          <a:lstStyle>
            <a:lvl1pPr algn="l">
              <a:defRPr sz="11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50294" y="9429308"/>
            <a:ext cx="2945861" cy="495794"/>
          </a:xfrm>
          <a:prstGeom prst="rect">
            <a:avLst/>
          </a:prstGeom>
        </p:spPr>
        <p:txBody>
          <a:bodyPr vert="horz" lIns="90466" tIns="45234" rIns="90466" bIns="45234" rtlCol="0" anchor="b"/>
          <a:lstStyle>
            <a:lvl1pPr algn="r">
              <a:defRPr sz="1100"/>
            </a:lvl1pPr>
          </a:lstStyle>
          <a:p>
            <a:fld id="{9A913F39-CFF6-40F1-84D1-700840B41EAB}"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6332"/>
          </a:xfrm>
          <a:prstGeom prst="rect">
            <a:avLst/>
          </a:prstGeom>
        </p:spPr>
        <p:txBody>
          <a:bodyPr vert="horz" lIns="97993" tIns="48996" rIns="97993" bIns="48996"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50446" y="2"/>
            <a:ext cx="2945659" cy="496332"/>
          </a:xfrm>
          <a:prstGeom prst="rect">
            <a:avLst/>
          </a:prstGeom>
        </p:spPr>
        <p:txBody>
          <a:bodyPr vert="horz" lIns="97993" tIns="48996" rIns="97993" bIns="48996" rtlCol="0"/>
          <a:lstStyle>
            <a:lvl1pPr algn="r">
              <a:defRPr sz="1200">
                <a:latin typeface="Arial" panose="020B0604020202020204" pitchFamily="34" charset="0"/>
              </a:defRPr>
            </a:lvl1pPr>
          </a:lstStyle>
          <a:p>
            <a:fld id="{0BA5BBE4-AEA3-489A-A28E-0C2FAF2506E3}" type="datetimeFigureOut">
              <a:rPr lang="en-US" smtClean="0"/>
              <a:pPr/>
              <a:t>12/1/2022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7993" tIns="48996" rIns="97993" bIns="48996" rtlCol="0" anchor="ctr"/>
          <a:lstStyle/>
          <a:p>
            <a:endParaRPr lang="en-GB"/>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7993" tIns="48996" rIns="97993" bIns="489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6"/>
            <a:ext cx="2945659" cy="496332"/>
          </a:xfrm>
          <a:prstGeom prst="rect">
            <a:avLst/>
          </a:prstGeom>
        </p:spPr>
        <p:txBody>
          <a:bodyPr vert="horz" lIns="97993" tIns="48996" rIns="97993" bIns="48996"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50446" y="9428586"/>
            <a:ext cx="2945659" cy="496332"/>
          </a:xfrm>
          <a:prstGeom prst="rect">
            <a:avLst/>
          </a:prstGeom>
        </p:spPr>
        <p:txBody>
          <a:bodyPr vert="horz" lIns="97993" tIns="48996" rIns="97993" bIns="48996" rtlCol="0" anchor="b"/>
          <a:lstStyle>
            <a:lvl1pPr algn="r">
              <a:defRPr sz="1200">
                <a:latin typeface="Arial" panose="020B0604020202020204" pitchFamily="34" charset="0"/>
              </a:defRPr>
            </a:lvl1pPr>
          </a:lstStyle>
          <a:p>
            <a:fld id="{C0F4A2C8-6C88-4E71-83EE-698B9D4FE22F}" type="slidenum">
              <a:rPr lang="en-US" smtClean="0"/>
              <a:pPr/>
              <a:t>‹#›</a:t>
            </a:fld>
            <a:endParaRPr lang="en-US"/>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1</a:t>
            </a:fld>
            <a:endParaRPr lang="en-US"/>
          </a:p>
        </p:txBody>
      </p:sp>
    </p:spTree>
    <p:extLst>
      <p:ext uri="{BB962C8B-B14F-4D97-AF65-F5344CB8AC3E}">
        <p14:creationId xmlns:p14="http://schemas.microsoft.com/office/powerpoint/2010/main" val="175934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defTabSz="914288">
              <a:defRPr/>
            </a:pPr>
            <a:fld id="{7D5F5B7B-F77C-4397-AFCA-3E6080A19054}" type="slidenum">
              <a:rPr lang="nb-NO">
                <a:solidFill>
                  <a:prstClr val="black"/>
                </a:solidFill>
                <a:latin typeface="Calibri" panose="020F0502020204030204"/>
              </a:rPr>
              <a:pPr defTabSz="914288">
                <a:defRPr/>
              </a:pPr>
              <a:t>11</a:t>
            </a:fld>
            <a:endParaRPr lang="nb-NO">
              <a:solidFill>
                <a:prstClr val="black"/>
              </a:solidFill>
              <a:latin typeface="Calibri" panose="020F0502020204030204"/>
            </a:endParaRPr>
          </a:p>
        </p:txBody>
      </p:sp>
    </p:spTree>
    <p:extLst>
      <p:ext uri="{BB962C8B-B14F-4D97-AF65-F5344CB8AC3E}">
        <p14:creationId xmlns:p14="http://schemas.microsoft.com/office/powerpoint/2010/main" val="259604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Vær ikke redd for å ta et stort eller langt hopp, hvis det er nødvendig. Det er ikke mulig å hoppe over en kløft i to små sprang…</a:t>
            </a:r>
          </a:p>
        </p:txBody>
      </p:sp>
      <p:sp>
        <p:nvSpPr>
          <p:cNvPr id="4" name="Plassholder for lysbildenummer 3"/>
          <p:cNvSpPr>
            <a:spLocks noGrp="1"/>
          </p:cNvSpPr>
          <p:nvPr>
            <p:ph type="sldNum" sz="quarter" idx="5"/>
          </p:nvPr>
        </p:nvSpPr>
        <p:spPr/>
        <p:txBody>
          <a:bodyPr/>
          <a:lstStyle/>
          <a:p>
            <a:fld id="{C0F4A2C8-6C88-4E71-83EE-698B9D4FE22F}" type="slidenum">
              <a:rPr lang="en-US" smtClean="0"/>
              <a:pPr/>
              <a:t>14</a:t>
            </a:fld>
            <a:endParaRPr lang="en-US"/>
          </a:p>
        </p:txBody>
      </p:sp>
    </p:spTree>
    <p:extLst>
      <p:ext uri="{BB962C8B-B14F-4D97-AF65-F5344CB8AC3E}">
        <p14:creationId xmlns:p14="http://schemas.microsoft.com/office/powerpoint/2010/main" val="1961903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15</a:t>
            </a:fld>
            <a:endParaRPr lang="en-US"/>
          </a:p>
        </p:txBody>
      </p:sp>
    </p:spTree>
    <p:extLst>
      <p:ext uri="{BB962C8B-B14F-4D97-AF65-F5344CB8AC3E}">
        <p14:creationId xmlns:p14="http://schemas.microsoft.com/office/powerpoint/2010/main" val="357976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0627" indent="-170627">
              <a:buFont typeface="Arial" panose="020B0604020202020204" pitchFamily="34" charset="0"/>
              <a:buChar char="•"/>
            </a:pPr>
            <a:endParaRPr lang="nb-NO"/>
          </a:p>
          <a:p>
            <a:pPr marL="170627" indent="-170627">
              <a:buFont typeface="Arial" panose="020B0604020202020204" pitchFamily="34" charset="0"/>
              <a:buChar char="•"/>
            </a:pPr>
            <a:r>
              <a:rPr lang="nb-NO"/>
              <a:t>Marte og Gry</a:t>
            </a:r>
          </a:p>
          <a:p>
            <a:pPr marL="170627" indent="-170627">
              <a:buFont typeface="Arial" panose="020B0604020202020204" pitchFamily="34" charset="0"/>
              <a:buChar char="•"/>
            </a:pPr>
            <a:endParaRPr lang="nb-NO"/>
          </a:p>
        </p:txBody>
      </p:sp>
      <p:sp>
        <p:nvSpPr>
          <p:cNvPr id="4" name="Plassholder for lysbildenummer 3"/>
          <p:cNvSpPr>
            <a:spLocks noGrp="1"/>
          </p:cNvSpPr>
          <p:nvPr>
            <p:ph type="sldNum" sz="quarter" idx="5"/>
          </p:nvPr>
        </p:nvSpPr>
        <p:spPr/>
        <p:txBody>
          <a:bodyPr/>
          <a:lstStyle/>
          <a:p>
            <a:pPr defTabSz="910011">
              <a:defRPr/>
            </a:pPr>
            <a:fld id="{02180A01-B3FA-4813-A874-07BC8C6821B9}" type="slidenum">
              <a:rPr lang="nb-NO">
                <a:solidFill>
                  <a:prstClr val="black"/>
                </a:solidFill>
                <a:latin typeface="Calibri" panose="020F0502020204030204"/>
              </a:rPr>
              <a:pPr defTabSz="910011">
                <a:defRPr/>
              </a:pPr>
              <a:t>18</a:t>
            </a:fld>
            <a:endParaRPr lang="nb-NO">
              <a:solidFill>
                <a:prstClr val="black"/>
              </a:solidFill>
              <a:latin typeface="Calibri" panose="020F0502020204030204"/>
            </a:endParaRPr>
          </a:p>
        </p:txBody>
      </p:sp>
    </p:spTree>
    <p:extLst>
      <p:ext uri="{BB962C8B-B14F-4D97-AF65-F5344CB8AC3E}">
        <p14:creationId xmlns:p14="http://schemas.microsoft.com/office/powerpoint/2010/main" val="193528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19</a:t>
            </a:fld>
            <a:endParaRPr lang="en-US"/>
          </a:p>
        </p:txBody>
      </p:sp>
    </p:spTree>
    <p:extLst>
      <p:ext uri="{BB962C8B-B14F-4D97-AF65-F5344CB8AC3E}">
        <p14:creationId xmlns:p14="http://schemas.microsoft.com/office/powerpoint/2010/main" val="1128064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21</a:t>
            </a:fld>
            <a:endParaRPr lang="en-US"/>
          </a:p>
        </p:txBody>
      </p:sp>
    </p:spTree>
    <p:extLst>
      <p:ext uri="{BB962C8B-B14F-4D97-AF65-F5344CB8AC3E}">
        <p14:creationId xmlns:p14="http://schemas.microsoft.com/office/powerpoint/2010/main" val="2960376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4299E8F-1874-4320-957D-3D9F7F89BEC5}" type="slidenum">
              <a:rPr lang="nb-NO" smtClean="0"/>
              <a:t>22</a:t>
            </a:fld>
            <a:endParaRPr lang="nb-NO"/>
          </a:p>
        </p:txBody>
      </p:sp>
    </p:spTree>
    <p:extLst>
      <p:ext uri="{BB962C8B-B14F-4D97-AF65-F5344CB8AC3E}">
        <p14:creationId xmlns:p14="http://schemas.microsoft.com/office/powerpoint/2010/main" val="133867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latin typeface="Calibri"/>
              <a:cs typeface="Calibri"/>
            </a:endParaRPr>
          </a:p>
          <a:p>
            <a:r>
              <a:rPr lang="en-US" dirty="0">
                <a:latin typeface="Calibri"/>
                <a:cs typeface="Calibri"/>
              </a:rPr>
              <a:t>Har </a:t>
            </a:r>
            <a:r>
              <a:rPr lang="en-US" dirty="0" err="1">
                <a:latin typeface="Calibri"/>
                <a:cs typeface="Calibri"/>
              </a:rPr>
              <a:t>utarbeidet</a:t>
            </a:r>
            <a:r>
              <a:rPr lang="en-US" dirty="0">
                <a:latin typeface="Calibri"/>
                <a:cs typeface="Calibri"/>
              </a:rPr>
              <a:t> </a:t>
            </a:r>
            <a:r>
              <a:rPr lang="en-US" dirty="0" err="1">
                <a:latin typeface="Calibri"/>
                <a:cs typeface="Calibri"/>
              </a:rPr>
              <a:t>en</a:t>
            </a:r>
            <a:r>
              <a:rPr lang="en-US" dirty="0">
                <a:latin typeface="Calibri"/>
                <a:cs typeface="Calibri"/>
              </a:rPr>
              <a:t> </a:t>
            </a:r>
            <a:r>
              <a:rPr lang="en-US" dirty="0" err="1">
                <a:latin typeface="Calibri"/>
                <a:cs typeface="Calibri"/>
              </a:rPr>
              <a:t>budsjettprosess</a:t>
            </a:r>
            <a:r>
              <a:rPr lang="en-US" dirty="0">
                <a:latin typeface="Calibri"/>
                <a:cs typeface="Calibri"/>
              </a:rPr>
              <a:t>, i dialog med </a:t>
            </a:r>
            <a:r>
              <a:rPr lang="en-US" dirty="0" err="1">
                <a:latin typeface="Calibri"/>
                <a:cs typeface="Calibri"/>
              </a:rPr>
              <a:t>fak</a:t>
            </a:r>
            <a:r>
              <a:rPr lang="en-US" dirty="0">
                <a:latin typeface="Calibri"/>
                <a:cs typeface="Calibri"/>
              </a:rPr>
              <a:t>. </a:t>
            </a:r>
            <a:r>
              <a:rPr lang="en-US" dirty="0" err="1">
                <a:latin typeface="Calibri"/>
                <a:cs typeface="Calibri"/>
              </a:rPr>
              <a:t>Øk.sjefer</a:t>
            </a:r>
            <a:r>
              <a:rPr lang="en-US" dirty="0">
                <a:latin typeface="Calibri"/>
                <a:cs typeface="Calibri"/>
              </a:rPr>
              <a:t> og HR-</a:t>
            </a:r>
            <a:r>
              <a:rPr lang="en-US" dirty="0" err="1">
                <a:latin typeface="Calibri"/>
                <a:cs typeface="Calibri"/>
              </a:rPr>
              <a:t>sjefer</a:t>
            </a:r>
            <a:endParaRPr lang="en-US" dirty="0">
              <a:latin typeface="Calibri"/>
              <a:cs typeface="Calibri"/>
            </a:endParaRPr>
          </a:p>
          <a:p>
            <a:r>
              <a:rPr lang="en-US" b="1" dirty="0">
                <a:latin typeface="Calibri"/>
                <a:cs typeface="Calibri"/>
              </a:rPr>
              <a:t>Jobber mot </a:t>
            </a:r>
            <a:r>
              <a:rPr lang="en-US" dirty="0">
                <a:latin typeface="Calibri"/>
                <a:cs typeface="Calibri"/>
              </a:rPr>
              <a:t>å </a:t>
            </a:r>
            <a:r>
              <a:rPr lang="en-US" dirty="0" err="1">
                <a:latin typeface="Calibri"/>
                <a:cs typeface="Calibri"/>
              </a:rPr>
              <a:t>åpne</a:t>
            </a:r>
            <a:r>
              <a:rPr lang="en-US" dirty="0">
                <a:latin typeface="Calibri"/>
                <a:cs typeface="Calibri"/>
              </a:rPr>
              <a:t> BEVISST for </a:t>
            </a:r>
            <a:r>
              <a:rPr lang="en-US" dirty="0" err="1">
                <a:latin typeface="Calibri"/>
                <a:cs typeface="Calibri"/>
              </a:rPr>
              <a:t>budsjettering</a:t>
            </a:r>
            <a:r>
              <a:rPr lang="en-US" dirty="0">
                <a:latin typeface="Calibri"/>
                <a:cs typeface="Calibri"/>
              </a:rPr>
              <a:t> 16. </a:t>
            </a:r>
            <a:r>
              <a:rPr lang="en-US" dirty="0" err="1">
                <a:latin typeface="Calibri"/>
                <a:cs typeface="Calibri"/>
              </a:rPr>
              <a:t>jan</a:t>
            </a:r>
            <a:r>
              <a:rPr lang="en-US" dirty="0">
                <a:latin typeface="Calibri"/>
                <a:cs typeface="Calibri"/>
              </a:rPr>
              <a:t> med </a:t>
            </a:r>
            <a:r>
              <a:rPr lang="en-US" dirty="0" err="1">
                <a:latin typeface="Calibri"/>
                <a:cs typeface="Calibri"/>
              </a:rPr>
              <a:t>frist</a:t>
            </a:r>
            <a:r>
              <a:rPr lang="en-US" dirty="0">
                <a:latin typeface="Calibri"/>
                <a:cs typeface="Calibri"/>
              </a:rPr>
              <a:t> for </a:t>
            </a:r>
            <a:r>
              <a:rPr lang="en-US" dirty="0" err="1">
                <a:latin typeface="Calibri"/>
                <a:cs typeface="Calibri"/>
              </a:rPr>
              <a:t>fakultetene</a:t>
            </a:r>
            <a:r>
              <a:rPr lang="en-US" dirty="0">
                <a:latin typeface="Calibri"/>
                <a:cs typeface="Calibri"/>
              </a:rPr>
              <a:t> 8. Mars</a:t>
            </a:r>
            <a:endParaRPr lang="en-US" dirty="0">
              <a:cs typeface="Arial" panose="020B0604020202020204" pitchFamily="34" charset="0"/>
            </a:endParaRPr>
          </a:p>
          <a:p>
            <a:endParaRPr lang="en-US" dirty="0">
              <a:latin typeface="Calibri"/>
              <a:cs typeface="Calibri"/>
            </a:endParaRPr>
          </a:p>
          <a:p>
            <a:r>
              <a:rPr lang="en-US" dirty="0">
                <a:latin typeface="Calibri"/>
                <a:cs typeface="Calibri"/>
              </a:rPr>
              <a:t>Ny </a:t>
            </a:r>
            <a:r>
              <a:rPr lang="en-US" dirty="0" err="1">
                <a:latin typeface="Calibri"/>
                <a:cs typeface="Calibri"/>
              </a:rPr>
              <a:t>prosjektlederportal</a:t>
            </a:r>
            <a:r>
              <a:rPr lang="en-US" dirty="0">
                <a:latin typeface="Calibri"/>
                <a:cs typeface="Calibri"/>
              </a:rPr>
              <a:t>: </a:t>
            </a:r>
            <a:r>
              <a:rPr lang="en-US" dirty="0" err="1">
                <a:latin typeface="Calibri"/>
                <a:cs typeface="Calibri"/>
              </a:rPr>
              <a:t>Nåværende</a:t>
            </a:r>
            <a:r>
              <a:rPr lang="en-US" dirty="0">
                <a:latin typeface="Calibri"/>
                <a:cs typeface="Calibri"/>
              </a:rPr>
              <a:t> </a:t>
            </a:r>
            <a:r>
              <a:rPr lang="en-US" dirty="0" err="1">
                <a:latin typeface="Calibri"/>
                <a:cs typeface="Calibri"/>
              </a:rPr>
              <a:t>IAcess</a:t>
            </a:r>
            <a:r>
              <a:rPr lang="en-US" dirty="0">
                <a:latin typeface="Calibri"/>
                <a:cs typeface="Calibri"/>
              </a:rPr>
              <a:t> </a:t>
            </a:r>
            <a:r>
              <a:rPr lang="en-US" dirty="0" err="1">
                <a:latin typeface="Calibri"/>
                <a:cs typeface="Calibri"/>
              </a:rPr>
              <a:t>forsvinner</a:t>
            </a:r>
            <a:r>
              <a:rPr lang="en-US" dirty="0">
                <a:latin typeface="Calibri"/>
                <a:cs typeface="Calibri"/>
              </a:rPr>
              <a:t> </a:t>
            </a:r>
            <a:r>
              <a:rPr lang="en-US" dirty="0" err="1">
                <a:latin typeface="Calibri"/>
                <a:cs typeface="Calibri"/>
              </a:rPr>
              <a:t>sammen</a:t>
            </a:r>
            <a:r>
              <a:rPr lang="en-US" dirty="0">
                <a:latin typeface="Calibri"/>
                <a:cs typeface="Calibri"/>
              </a:rPr>
              <a:t> med Maconomy. </a:t>
            </a:r>
            <a:r>
              <a:rPr lang="en-US" dirty="0" err="1">
                <a:latin typeface="Calibri"/>
                <a:cs typeface="Calibri"/>
              </a:rPr>
              <a:t>Første</a:t>
            </a:r>
            <a:r>
              <a:rPr lang="en-US" dirty="0">
                <a:latin typeface="Calibri"/>
                <a:cs typeface="Calibri"/>
              </a:rPr>
              <a:t> </a:t>
            </a:r>
            <a:r>
              <a:rPr lang="en-US" dirty="0" err="1">
                <a:latin typeface="Calibri"/>
                <a:cs typeface="Calibri"/>
              </a:rPr>
              <a:t>versjon</a:t>
            </a:r>
            <a:r>
              <a:rPr lang="en-US" dirty="0">
                <a:latin typeface="Calibri"/>
                <a:cs typeface="Calibri"/>
              </a:rPr>
              <a:t> </a:t>
            </a:r>
            <a:r>
              <a:rPr lang="en-US" dirty="0" err="1">
                <a:latin typeface="Calibri"/>
                <a:cs typeface="Calibri"/>
              </a:rPr>
              <a:t>vil</a:t>
            </a:r>
            <a:r>
              <a:rPr lang="en-US" dirty="0">
                <a:latin typeface="Calibri"/>
                <a:cs typeface="Calibri"/>
              </a:rPr>
              <a:t> </a:t>
            </a:r>
            <a:r>
              <a:rPr lang="en-US" dirty="0" err="1">
                <a:latin typeface="Calibri"/>
                <a:cs typeface="Calibri"/>
              </a:rPr>
              <a:t>inneholde</a:t>
            </a:r>
            <a:r>
              <a:rPr lang="en-US" dirty="0">
                <a:latin typeface="Calibri"/>
                <a:cs typeface="Calibri"/>
              </a:rPr>
              <a:t> </a:t>
            </a:r>
            <a:r>
              <a:rPr lang="en-US" dirty="0" err="1">
                <a:latin typeface="Calibri"/>
                <a:cs typeface="Calibri"/>
              </a:rPr>
              <a:t>kun</a:t>
            </a:r>
            <a:r>
              <a:rPr lang="en-US" dirty="0">
                <a:latin typeface="Calibri"/>
                <a:cs typeface="Calibri"/>
              </a:rPr>
              <a:t> </a:t>
            </a:r>
            <a:r>
              <a:rPr lang="en-US" dirty="0" err="1">
                <a:latin typeface="Calibri"/>
                <a:cs typeface="Calibri"/>
              </a:rPr>
              <a:t>økonomidata</a:t>
            </a:r>
            <a:endParaRPr lang="en-US" dirty="0">
              <a:latin typeface="Calibri"/>
              <a:cs typeface="Calibri"/>
            </a:endParaRPr>
          </a:p>
          <a:p>
            <a:endParaRPr lang="en-US" dirty="0">
              <a:latin typeface="Calibri"/>
              <a:cs typeface="Calibri"/>
            </a:endParaRPr>
          </a:p>
          <a:p>
            <a:r>
              <a:rPr lang="en-US" dirty="0">
                <a:latin typeface="Calibri"/>
                <a:cs typeface="Calibri"/>
              </a:rPr>
              <a:t>SAP og Unit4: </a:t>
            </a:r>
            <a:r>
              <a:rPr lang="en-US" dirty="0" err="1">
                <a:latin typeface="Calibri"/>
                <a:cs typeface="Calibri"/>
              </a:rPr>
              <a:t>Rapporter</a:t>
            </a:r>
            <a:r>
              <a:rPr lang="en-US" dirty="0">
                <a:latin typeface="Calibri"/>
                <a:cs typeface="Calibri"/>
              </a:rPr>
              <a:t>. Vi lager </a:t>
            </a:r>
            <a:r>
              <a:rPr lang="en-US" dirty="0" err="1">
                <a:latin typeface="Calibri"/>
                <a:cs typeface="Calibri"/>
              </a:rPr>
              <a:t>oversikt</a:t>
            </a:r>
            <a:endParaRPr lang="en-US" dirty="0">
              <a:latin typeface="Calibri"/>
              <a:cs typeface="Calibri"/>
            </a:endParaRPr>
          </a:p>
        </p:txBody>
      </p:sp>
      <p:sp>
        <p:nvSpPr>
          <p:cNvPr id="4" name="Plassholder for lysbildenummer 3"/>
          <p:cNvSpPr>
            <a:spLocks noGrp="1"/>
          </p:cNvSpPr>
          <p:nvPr>
            <p:ph type="sldNum" sz="quarter" idx="5"/>
          </p:nvPr>
        </p:nvSpPr>
        <p:spPr/>
        <p:txBody>
          <a:bodyPr/>
          <a:lstStyle/>
          <a:p>
            <a:fld id="{C0F4A2C8-6C88-4E71-83EE-698B9D4FE22F}" type="slidenum">
              <a:rPr lang="en-US" smtClean="0"/>
              <a:pPr/>
              <a:t>26</a:t>
            </a:fld>
            <a:endParaRPr lang="en-US"/>
          </a:p>
        </p:txBody>
      </p:sp>
    </p:spTree>
    <p:extLst>
      <p:ext uri="{BB962C8B-B14F-4D97-AF65-F5344CB8AC3E}">
        <p14:creationId xmlns:p14="http://schemas.microsoft.com/office/powerpoint/2010/main" val="3659926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Sykefraværsoppfølging er ikke en oppgave som kan delegeres, men leder har anledning til å få god støtte til saksbehandling av kontorsjef, HR eller andre lederstøttefunksjoner. </a:t>
            </a:r>
            <a:endParaRPr lang="en-US" dirty="0"/>
          </a:p>
          <a:p>
            <a:r>
              <a:rPr lang="nb-NO" dirty="0"/>
              <a:t>Viktig at riktig leder gjennomfører sykefraværsoppfølgingen fordi dette vet vi at er et av flere tiltak som bidrar til å sikre </a:t>
            </a:r>
            <a:r>
              <a:rPr lang="nb-NO" b="1" dirty="0"/>
              <a:t>et fullt forsvarlig arbeidsmiljø og er i seg selv konfliktforebyggende. </a:t>
            </a:r>
            <a:r>
              <a:rPr lang="nb-NO" dirty="0"/>
              <a:t>(Mange av konfliktsakene starter med et sykefravær og da er det viktig at leder er koblet på fra starten). Videre er også uheldig håndtering av enkeltpersoners sykefravær er ofte starten på et utfordrende motsetningsforhold. </a:t>
            </a:r>
          </a:p>
          <a:p>
            <a:endParaRPr lang="nb-NO" dirty="0"/>
          </a:p>
        </p:txBody>
      </p:sp>
      <p:sp>
        <p:nvSpPr>
          <p:cNvPr id="4" name="Plassholder for lysbildenummer 3"/>
          <p:cNvSpPr>
            <a:spLocks noGrp="1"/>
          </p:cNvSpPr>
          <p:nvPr>
            <p:ph type="sldNum" sz="quarter" idx="5"/>
          </p:nvPr>
        </p:nvSpPr>
        <p:spPr/>
        <p:txBody>
          <a:bodyPr/>
          <a:lstStyle/>
          <a:p>
            <a:fld id="{7BB077FF-76F2-4449-8F39-64D9E8831006}" type="slidenum">
              <a:rPr lang="nb-NO" smtClean="0"/>
              <a:t>27</a:t>
            </a:fld>
            <a:endParaRPr lang="nb-NO"/>
          </a:p>
        </p:txBody>
      </p:sp>
    </p:spTree>
    <p:extLst>
      <p:ext uri="{BB962C8B-B14F-4D97-AF65-F5344CB8AC3E}">
        <p14:creationId xmlns:p14="http://schemas.microsoft.com/office/powerpoint/2010/main" val="1470359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28</a:t>
            </a:fld>
            <a:endParaRPr lang="en-US"/>
          </a:p>
        </p:txBody>
      </p:sp>
    </p:spTree>
    <p:extLst>
      <p:ext uri="{BB962C8B-B14F-4D97-AF65-F5344CB8AC3E}">
        <p14:creationId xmlns:p14="http://schemas.microsoft.com/office/powerpoint/2010/main" val="210951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nb-NO" dirty="0"/>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Praktisk informasjon</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2 min</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08.30 - 08.32</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Merete (Tore)</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Velkommen </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2 min</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08.32 - 08.34</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Anne</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Mål for møtet</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2 min</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08.34 - 08.36</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Anne</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Status prosjekteier</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10 min</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08.36 - 08.46</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Roar</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Forslag å </a:t>
            </a:r>
            <a:r>
              <a:rPr lang="nb-NO" sz="1800" b="0" i="0" u="none" strike="noStrike" kern="1200" dirty="0" err="1">
                <a:solidFill>
                  <a:srgbClr val="000000"/>
                </a:solidFill>
                <a:effectLst/>
                <a:latin typeface="Arial" panose="020B0604020202020204" pitchFamily="34" charset="0"/>
              </a:rPr>
              <a:t>dekkja</a:t>
            </a:r>
            <a:r>
              <a:rPr lang="nb-NO" sz="1800" b="0" i="0" u="none" strike="noStrike" kern="1200" dirty="0">
                <a:solidFill>
                  <a:srgbClr val="000000"/>
                </a:solidFill>
                <a:effectLst/>
                <a:latin typeface="Arial" panose="020B0604020202020204" pitchFamily="34" charset="0"/>
              </a:rPr>
              <a:t>: Beredskap, linjeoverlevering, nasjonalt i ØL og SAK</a:t>
            </a:r>
            <a:endParaRPr lang="nb-NO" sz="18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NTNU Sak </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10 min</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08.41 - 09.51</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Øyvind + Gry</a:t>
            </a:r>
            <a:endParaRPr lang="nb-NO" sz="18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Spørsmål og innspill til NTNU Sak</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5 min</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09.51 - 09.56</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Øyvind + Gry</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Status linjearbeid</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20 min</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08.46 - 09.06</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Trude, Tone, Ingrid + Ingrid</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Arne om </a:t>
            </a:r>
            <a:r>
              <a:rPr lang="nb-NO" sz="1800" b="0" i="0" u="none" strike="noStrike" kern="1200" dirty="0" err="1">
                <a:solidFill>
                  <a:srgbClr val="000000"/>
                </a:solidFill>
                <a:effectLst/>
                <a:latin typeface="Arial" panose="020B0604020202020204" pitchFamily="34" charset="0"/>
              </a:rPr>
              <a:t>sjukefråværsoppfyljing</a:t>
            </a:r>
            <a:r>
              <a:rPr lang="nb-NO" sz="1800" b="0" i="0" u="none" strike="noStrike" kern="1200" dirty="0">
                <a:solidFill>
                  <a:srgbClr val="000000"/>
                </a:solidFill>
                <a:effectLst/>
                <a:latin typeface="Arial" panose="020B0604020202020204" pitchFamily="34" charset="0"/>
              </a:rPr>
              <a:t>, </a:t>
            </a:r>
            <a:br>
              <a:rPr lang="nb-NO" sz="1800" b="0" i="0" u="none" strike="noStrike" kern="1200" dirty="0">
                <a:solidFill>
                  <a:srgbClr val="000000"/>
                </a:solidFill>
                <a:effectLst/>
                <a:latin typeface="Arial" panose="020B0604020202020204" pitchFamily="34" charset="0"/>
              </a:rPr>
            </a:br>
            <a:r>
              <a:rPr lang="nb-NO" sz="1800" b="0" i="0" u="none" strike="noStrike" kern="1200" dirty="0">
                <a:solidFill>
                  <a:srgbClr val="000000"/>
                </a:solidFill>
                <a:effectLst/>
                <a:latin typeface="Arial" panose="020B0604020202020204" pitchFamily="34" charset="0"/>
              </a:rPr>
              <a:t>Knut om BEVISST</a:t>
            </a:r>
            <a:br>
              <a:rPr lang="nb-NO" sz="1800" b="0" i="0" u="none" strike="noStrike" kern="1200" dirty="0">
                <a:solidFill>
                  <a:srgbClr val="000000"/>
                </a:solidFill>
                <a:effectLst/>
                <a:latin typeface="Arial" panose="020B0604020202020204" pitchFamily="34" charset="0"/>
              </a:rPr>
            </a:br>
            <a:r>
              <a:rPr lang="nb-NO" sz="1800" b="0" i="0" u="none" strike="noStrike" kern="1200" dirty="0">
                <a:solidFill>
                  <a:srgbClr val="000000"/>
                </a:solidFill>
                <a:effectLst/>
                <a:latin typeface="Arial" panose="020B0604020202020204" pitchFamily="34" charset="0"/>
              </a:rPr>
              <a:t>Ingrid + Ingrid: </a:t>
            </a:r>
            <a:r>
              <a:rPr lang="nb-NO" sz="1800" b="0" i="0" u="none" strike="noStrike" kern="1200" dirty="0" err="1">
                <a:solidFill>
                  <a:srgbClr val="000000"/>
                </a:solidFill>
                <a:effectLst/>
                <a:latin typeface="Arial" panose="020B0604020202020204" pitchFamily="34" charset="0"/>
              </a:rPr>
              <a:t>Brukarstøtte</a:t>
            </a:r>
            <a:r>
              <a:rPr lang="nb-NO" sz="1800" b="0" i="0" u="none" strike="noStrike" kern="1200" dirty="0">
                <a:solidFill>
                  <a:srgbClr val="000000"/>
                </a:solidFill>
                <a:effectLst/>
                <a:latin typeface="Arial" panose="020B0604020202020204" pitchFamily="34" charset="0"/>
              </a:rPr>
              <a:t> og </a:t>
            </a:r>
            <a:r>
              <a:rPr lang="nb-NO" sz="1800" b="0" i="0" u="none" strike="noStrike" kern="1200" dirty="0" err="1">
                <a:solidFill>
                  <a:srgbClr val="000000"/>
                </a:solidFill>
                <a:effectLst/>
                <a:latin typeface="Arial" panose="020B0604020202020204" pitchFamily="34" charset="0"/>
              </a:rPr>
              <a:t>møteplassar</a:t>
            </a:r>
            <a:r>
              <a:rPr lang="nb-NO" sz="1800" b="0" i="0" u="none" strike="noStrike" kern="1200" dirty="0">
                <a:solidFill>
                  <a:srgbClr val="000000"/>
                </a:solidFill>
                <a:effectLst/>
                <a:latin typeface="Arial" panose="020B0604020202020204" pitchFamily="34" charset="0"/>
              </a:rPr>
              <a:t> januar</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BOTT ØL</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15 min</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09.06 - 09.21</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Tor</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Fokus: Opplæring, viktige </a:t>
            </a:r>
            <a:r>
              <a:rPr lang="nb-NO" sz="1800" b="0" i="0" u="none" strike="noStrike" kern="1200" dirty="0" err="1">
                <a:solidFill>
                  <a:srgbClr val="000000"/>
                </a:solidFill>
                <a:effectLst/>
                <a:latin typeface="Arial" panose="020B0604020202020204" pitchFamily="34" charset="0"/>
              </a:rPr>
              <a:t>datoar</a:t>
            </a:r>
            <a:r>
              <a:rPr lang="nb-NO" sz="1800" b="0" i="0" u="none" strike="noStrike" kern="1200" dirty="0">
                <a:solidFill>
                  <a:srgbClr val="000000"/>
                </a:solidFill>
                <a:effectLst/>
                <a:latin typeface="Arial" panose="020B0604020202020204" pitchFamily="34" charset="0"/>
              </a:rPr>
              <a:t>, </a:t>
            </a:r>
            <a:r>
              <a:rPr lang="nb-NO" sz="1800" b="0" i="0" u="none" strike="noStrike" kern="1200" dirty="0" err="1">
                <a:solidFill>
                  <a:srgbClr val="000000"/>
                </a:solidFill>
                <a:effectLst/>
                <a:latin typeface="Arial" panose="020B0604020202020204" pitchFamily="34" charset="0"/>
              </a:rPr>
              <a:t>overgangsveka</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Spørsmål og innspill til BOTT ØL</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20 min</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09.21 - 09.41</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Tor</a:t>
            </a:r>
            <a:endParaRPr lang="nb-NO" sz="18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Avslutning</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4 min</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09.56 - 09.10</a:t>
            </a:r>
            <a:endParaRPr lang="nb-NO" sz="18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Anne</a:t>
            </a:r>
            <a:endParaRPr lang="nb-NO" sz="1800" b="0" i="0" u="none" strike="noStrike" dirty="0">
              <a:effectLst/>
              <a:latin typeface="Arial" panose="020B0604020202020204" pitchFamily="34" charset="0"/>
            </a:endParaRPr>
          </a:p>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2</a:t>
            </a:fld>
            <a:endParaRPr lang="en-US"/>
          </a:p>
        </p:txBody>
      </p:sp>
    </p:spTree>
    <p:extLst>
      <p:ext uri="{BB962C8B-B14F-4D97-AF65-F5344CB8AC3E}">
        <p14:creationId xmlns:p14="http://schemas.microsoft.com/office/powerpoint/2010/main" val="594625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nb-NO"/>
          </a:p>
          <a:p>
            <a:pPr marL="171429" indent="-171429">
              <a:buFont typeface="Arial" panose="020B0604020202020204" pitchFamily="34" charset="0"/>
              <a:buChar char="•"/>
            </a:pPr>
            <a:r>
              <a:rPr lang="nb-NO"/>
              <a:t>Så snart du kan: Gi beskjed til tjenestesenteret for lønn og HR via NTNU Hjelp om du vet av endringer som kommer i ansettelsesforhold framover: sluttdatoer, økning/reduksjon i stilling, nyansettelser og lignende.</a:t>
            </a:r>
          </a:p>
          <a:p>
            <a:pPr marL="171429" indent="-171429">
              <a:buFont typeface="Arial" panose="020B0604020202020204" pitchFamily="34" charset="0"/>
              <a:buChar char="•"/>
            </a:pPr>
            <a:r>
              <a:rPr lang="nb-NO"/>
              <a:t>Så snart du kan: Godkjenn fravær, søknad om sykepenger og lignende kontinuerlig.</a:t>
            </a:r>
          </a:p>
          <a:p>
            <a:pPr marL="171429" indent="-171429">
              <a:buFont typeface="Arial" panose="020B0604020202020204" pitchFamily="34" charset="0"/>
              <a:buChar char="•"/>
            </a:pPr>
            <a:r>
              <a:rPr lang="nb-NO"/>
              <a:t>Innen 28.11 (helst før): Gi beskjed om ansatte som slutter i løpet av 2022 til tjenestesenteret for lønn og HR via NTNU Hjelp. Det er viktig </a:t>
            </a:r>
            <a:r>
              <a:rPr lang="nb-NO" err="1"/>
              <a:t>pga</a:t>
            </a:r>
            <a:r>
              <a:rPr lang="nb-NO"/>
              <a:t> sluttoppgjøret.</a:t>
            </a:r>
          </a:p>
          <a:p>
            <a:pPr marL="171429" indent="-171429">
              <a:buFont typeface="Arial" panose="020B0604020202020204" pitchFamily="34" charset="0"/>
              <a:buChar char="•"/>
            </a:pPr>
            <a:r>
              <a:rPr lang="nb-NO"/>
              <a:t>Innen 5.12: Godkjenne timelister, overtid o.l. som har betydning for </a:t>
            </a:r>
            <a:r>
              <a:rPr lang="nb-NO" err="1"/>
              <a:t>hovedlønna</a:t>
            </a:r>
            <a:r>
              <a:rPr lang="nb-NO"/>
              <a:t> i desember.</a:t>
            </a:r>
          </a:p>
          <a:p>
            <a:pPr marL="171429" indent="-171429">
              <a:buFont typeface="Arial" panose="020B0604020202020204" pitchFamily="34" charset="0"/>
              <a:buChar char="•"/>
            </a:pPr>
            <a:r>
              <a:rPr lang="nb-NO"/>
              <a:t>Innen 15.12: Godkjenne reiseregninger etc. som skal utbetales i 2022.</a:t>
            </a:r>
          </a:p>
          <a:p>
            <a:pPr marL="171429" indent="-171429">
              <a:buFont typeface="Arial" panose="020B0604020202020204" pitchFamily="34" charset="0"/>
              <a:buChar char="•"/>
            </a:pPr>
            <a:r>
              <a:rPr lang="nb-NO"/>
              <a:t>Innen 15.12: Rydde i ferie- og fleksitid</a:t>
            </a:r>
          </a:p>
          <a:p>
            <a:pPr marL="171429" indent="-171429">
              <a:buFont typeface="Arial" panose="020B0604020202020204" pitchFamily="34" charset="0"/>
              <a:buChar char="•"/>
            </a:pPr>
            <a:r>
              <a:rPr lang="nb-NO"/>
              <a:t>15. desember: Godkjenningsfrist for bestillinger i </a:t>
            </a:r>
            <a:r>
              <a:rPr lang="nb-NO" err="1"/>
              <a:t>Basware</a:t>
            </a:r>
            <a:r>
              <a:rPr lang="nb-NO"/>
              <a:t>.</a:t>
            </a:r>
          </a:p>
          <a:p>
            <a:pPr marL="171429" indent="-171429">
              <a:buFont typeface="Arial" panose="020B0604020202020204" pitchFamily="34" charset="0"/>
              <a:buChar char="•"/>
            </a:pPr>
            <a:r>
              <a:rPr lang="nb-NO"/>
              <a:t>Innen 22. desember kl. 12.00: Siste frist for godkjenning av utenlandske fakturaer.</a:t>
            </a:r>
          </a:p>
          <a:p>
            <a:pPr marL="171429" indent="-171429">
              <a:buFont typeface="Arial" panose="020B0604020202020204" pitchFamily="34" charset="0"/>
              <a:buChar char="•"/>
            </a:pPr>
            <a:r>
              <a:rPr lang="nb-NO"/>
              <a:t>Innen 27. desember kl. 10.00: Siste frist for godkjenning av fakturaer i </a:t>
            </a:r>
            <a:r>
              <a:rPr lang="nb-NO" err="1"/>
              <a:t>Basware</a:t>
            </a:r>
            <a:r>
              <a:rPr lang="nb-NO"/>
              <a:t> IP.</a:t>
            </a:r>
          </a:p>
        </p:txBody>
      </p:sp>
      <p:sp>
        <p:nvSpPr>
          <p:cNvPr id="4" name="Slide Number Placeholder 3"/>
          <p:cNvSpPr>
            <a:spLocks noGrp="1"/>
          </p:cNvSpPr>
          <p:nvPr>
            <p:ph type="sldNum" sz="quarter" idx="5"/>
          </p:nvPr>
        </p:nvSpPr>
        <p:spPr/>
        <p:txBody>
          <a:bodyPr/>
          <a:lstStyle/>
          <a:p>
            <a:pPr defTabSz="914288">
              <a:defRPr/>
            </a:pPr>
            <a:fld id="{8261E2A9-14B8-4282-B1C1-963F479C811A}" type="slidenum">
              <a:rPr lang="nb-NO">
                <a:solidFill>
                  <a:prstClr val="black"/>
                </a:solidFill>
              </a:rPr>
              <a:pPr defTabSz="914288">
                <a:defRPr/>
              </a:pPr>
              <a:t>31</a:t>
            </a:fld>
            <a:endParaRPr lang="nb-NO">
              <a:solidFill>
                <a:prstClr val="black"/>
              </a:solidFill>
            </a:endParaRPr>
          </a:p>
        </p:txBody>
      </p:sp>
    </p:spTree>
    <p:extLst>
      <p:ext uri="{BB962C8B-B14F-4D97-AF65-F5344CB8AC3E}">
        <p14:creationId xmlns:p14="http://schemas.microsoft.com/office/powerpoint/2010/main" val="871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5"/>
          </p:nvPr>
        </p:nvSpPr>
        <p:spPr/>
        <p:txBody>
          <a:bodyPr/>
          <a:lstStyle/>
          <a:p>
            <a:fld id="{C0F4A2C8-6C88-4E71-83EE-698B9D4FE22F}" type="slidenum">
              <a:rPr lang="en-US" smtClean="0"/>
              <a:pPr/>
              <a:t>33</a:t>
            </a:fld>
            <a:endParaRPr lang="en-US"/>
          </a:p>
        </p:txBody>
      </p:sp>
    </p:spTree>
    <p:extLst>
      <p:ext uri="{BB962C8B-B14F-4D97-AF65-F5344CB8AC3E}">
        <p14:creationId xmlns:p14="http://schemas.microsoft.com/office/powerpoint/2010/main" val="1292462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0F4A2C8-6C88-4E71-83EE-698B9D4FE22F}" type="slidenum">
              <a:rPr lang="en-US" smtClean="0"/>
              <a:pPr/>
              <a:t>34</a:t>
            </a:fld>
            <a:endParaRPr lang="en-US"/>
          </a:p>
        </p:txBody>
      </p:sp>
    </p:spTree>
    <p:extLst>
      <p:ext uri="{BB962C8B-B14F-4D97-AF65-F5344CB8AC3E}">
        <p14:creationId xmlns:p14="http://schemas.microsoft.com/office/powerpoint/2010/main" val="3516047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0F4A2C8-6C88-4E71-83EE-698B9D4FE22F}" type="slidenum">
              <a:rPr lang="en-US" smtClean="0"/>
              <a:pPr/>
              <a:t>35</a:t>
            </a:fld>
            <a:endParaRPr lang="en-US"/>
          </a:p>
        </p:txBody>
      </p:sp>
    </p:spTree>
    <p:extLst>
      <p:ext uri="{BB962C8B-B14F-4D97-AF65-F5344CB8AC3E}">
        <p14:creationId xmlns:p14="http://schemas.microsoft.com/office/powerpoint/2010/main" val="4274002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37</a:t>
            </a:fld>
            <a:endParaRPr lang="en-US"/>
          </a:p>
        </p:txBody>
      </p:sp>
    </p:spTree>
    <p:extLst>
      <p:ext uri="{BB962C8B-B14F-4D97-AF65-F5344CB8AC3E}">
        <p14:creationId xmlns:p14="http://schemas.microsoft.com/office/powerpoint/2010/main" val="1433113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41</a:t>
            </a:fld>
            <a:endParaRPr lang="en-US"/>
          </a:p>
        </p:txBody>
      </p:sp>
    </p:spTree>
    <p:extLst>
      <p:ext uri="{BB962C8B-B14F-4D97-AF65-F5344CB8AC3E}">
        <p14:creationId xmlns:p14="http://schemas.microsoft.com/office/powerpoint/2010/main" val="2784487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43</a:t>
            </a:fld>
            <a:endParaRPr lang="en-US"/>
          </a:p>
        </p:txBody>
      </p:sp>
    </p:spTree>
    <p:extLst>
      <p:ext uri="{BB962C8B-B14F-4D97-AF65-F5344CB8AC3E}">
        <p14:creationId xmlns:p14="http://schemas.microsoft.com/office/powerpoint/2010/main" val="4259691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44</a:t>
            </a:fld>
            <a:endParaRPr lang="en-US"/>
          </a:p>
        </p:txBody>
      </p:sp>
    </p:spTree>
    <p:extLst>
      <p:ext uri="{BB962C8B-B14F-4D97-AF65-F5344CB8AC3E}">
        <p14:creationId xmlns:p14="http://schemas.microsoft.com/office/powerpoint/2010/main" val="198282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3</a:t>
            </a:fld>
            <a:endParaRPr lang="en-US"/>
          </a:p>
        </p:txBody>
      </p:sp>
    </p:spTree>
    <p:extLst>
      <p:ext uri="{BB962C8B-B14F-4D97-AF65-F5344CB8AC3E}">
        <p14:creationId xmlns:p14="http://schemas.microsoft.com/office/powerpoint/2010/main" val="413192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Praktisk informasjon</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Velkommen </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Mål for møtet</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Status prosjekteier</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NTNU Sak</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Spørsmål og innspill til NTNU Sak</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Status linjearbeid</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BOTT ØL</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Spørsmål og Innspill til BOTT ØL</a:t>
            </a:r>
            <a:endParaRPr lang="nb-NO"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nb-NO" sz="1800" b="0" i="0" u="none" strike="noStrike" kern="1200" dirty="0">
                <a:solidFill>
                  <a:srgbClr val="000000"/>
                </a:solidFill>
                <a:effectLst/>
                <a:latin typeface="Arial" panose="020B0604020202020204" pitchFamily="34" charset="0"/>
              </a:rPr>
              <a:t>Avslutning</a:t>
            </a:r>
            <a:endParaRPr lang="nb-NO" sz="1800" b="0" i="0" u="none" strike="noStrike" dirty="0">
              <a:effectLst/>
              <a:latin typeface="Arial" panose="020B0604020202020204" pitchFamily="34" charset="0"/>
            </a:endParaRPr>
          </a:p>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4</a:t>
            </a:fld>
            <a:endParaRPr lang="en-US"/>
          </a:p>
        </p:txBody>
      </p:sp>
    </p:spTree>
    <p:extLst>
      <p:ext uri="{BB962C8B-B14F-4D97-AF65-F5344CB8AC3E}">
        <p14:creationId xmlns:p14="http://schemas.microsoft.com/office/powerpoint/2010/main" val="59462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5</a:t>
            </a:fld>
            <a:endParaRPr lang="en-US"/>
          </a:p>
        </p:txBody>
      </p:sp>
    </p:spTree>
    <p:extLst>
      <p:ext uri="{BB962C8B-B14F-4D97-AF65-F5344CB8AC3E}">
        <p14:creationId xmlns:p14="http://schemas.microsoft.com/office/powerpoint/2010/main" val="413547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6</a:t>
            </a:fld>
            <a:endParaRPr lang="en-US"/>
          </a:p>
        </p:txBody>
      </p:sp>
    </p:spTree>
    <p:extLst>
      <p:ext uri="{BB962C8B-B14F-4D97-AF65-F5344CB8AC3E}">
        <p14:creationId xmlns:p14="http://schemas.microsoft.com/office/powerpoint/2010/main" val="124398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06569">
              <a:defRPr/>
            </a:pPr>
            <a:endParaRPr lang="en-US" i="1">
              <a:solidFill>
                <a:srgbClr val="000000"/>
              </a:solidFill>
              <a:latin typeface="Arial" panose="020B0604020202020204"/>
              <a:cs typeface="Arial"/>
            </a:endParaRPr>
          </a:p>
          <a:p>
            <a:endParaRPr lang="nb-NO">
              <a:cs typeface="Calibri"/>
            </a:endParaRPr>
          </a:p>
        </p:txBody>
      </p:sp>
      <p:sp>
        <p:nvSpPr>
          <p:cNvPr id="4" name="Slide Number Placeholder 3"/>
          <p:cNvSpPr>
            <a:spLocks noGrp="1"/>
          </p:cNvSpPr>
          <p:nvPr>
            <p:ph type="sldNum" sz="quarter" idx="5"/>
          </p:nvPr>
        </p:nvSpPr>
        <p:spPr/>
        <p:txBody>
          <a:bodyPr/>
          <a:lstStyle/>
          <a:p>
            <a:pPr defTabSz="454950">
              <a:defRPr/>
            </a:pPr>
            <a:fld id="{3EAA06FE-FD85-4F94-A508-555A8DF5A76A}" type="slidenum">
              <a:rPr lang="nb-NO">
                <a:solidFill>
                  <a:prstClr val="black"/>
                </a:solidFill>
                <a:latin typeface="Calibri" panose="020F0502020204030204"/>
              </a:rPr>
              <a:pPr defTabSz="454950">
                <a:defRPr/>
              </a:pPr>
              <a:t>7</a:t>
            </a:fld>
            <a:endParaRPr lang="nb-NO">
              <a:solidFill>
                <a:prstClr val="black"/>
              </a:solidFill>
              <a:latin typeface="Calibri" panose="020F0502020204030204"/>
            </a:endParaRPr>
          </a:p>
        </p:txBody>
      </p:sp>
    </p:spTree>
    <p:extLst>
      <p:ext uri="{BB962C8B-B14F-4D97-AF65-F5344CB8AC3E}">
        <p14:creationId xmlns:p14="http://schemas.microsoft.com/office/powerpoint/2010/main" val="367878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8</a:t>
            </a:fld>
            <a:endParaRPr lang="en-US"/>
          </a:p>
        </p:txBody>
      </p:sp>
    </p:spTree>
    <p:extLst>
      <p:ext uri="{BB962C8B-B14F-4D97-AF65-F5344CB8AC3E}">
        <p14:creationId xmlns:p14="http://schemas.microsoft.com/office/powerpoint/2010/main" val="189713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defTabSz="457144">
              <a:defRPr/>
            </a:pPr>
            <a:fld id="{C8732A2E-6365-4A7D-80E1-3270849B48AE}" type="slidenum">
              <a:rPr lang="nb-NO">
                <a:solidFill>
                  <a:prstClr val="black"/>
                </a:solidFill>
                <a:latin typeface="Calibri" panose="020F0502020204030204"/>
              </a:rPr>
              <a:pPr defTabSz="457144">
                <a:defRPr/>
              </a:pPr>
              <a:t>10</a:t>
            </a:fld>
            <a:endParaRPr lang="nb-NO">
              <a:solidFill>
                <a:prstClr val="black"/>
              </a:solidFill>
              <a:latin typeface="Calibri" panose="020F0502020204030204"/>
            </a:endParaRPr>
          </a:p>
        </p:txBody>
      </p:sp>
    </p:spTree>
    <p:extLst>
      <p:ext uri="{BB962C8B-B14F-4D97-AF65-F5344CB8AC3E}">
        <p14:creationId xmlns:p14="http://schemas.microsoft.com/office/powerpoint/2010/main" val="188853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68965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8592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5352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230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tel og innhold" type="obj">
  <p:cSld name="1_Tittel og innhold">
    <p:spTree>
      <p:nvGrpSpPr>
        <p:cNvPr id="1" name="Shape 16"/>
        <p:cNvGrpSpPr/>
        <p:nvPr/>
      </p:nvGrpSpPr>
      <p:grpSpPr>
        <a:xfrm>
          <a:off x="0" y="0"/>
          <a:ext cx="0" cy="0"/>
          <a:chOff x="0" y="0"/>
          <a:chExt cx="0" cy="0"/>
        </a:xfrm>
      </p:grpSpPr>
      <p:sp>
        <p:nvSpPr>
          <p:cNvPr id="17" name="Google Shape;17;p25"/>
          <p:cNvSpPr txBox="1">
            <a:spLocks noGrp="1"/>
          </p:cNvSpPr>
          <p:nvPr>
            <p:ph type="body" idx="1"/>
          </p:nvPr>
        </p:nvSpPr>
        <p:spPr>
          <a:xfrm>
            <a:off x="609600" y="1361990"/>
            <a:ext cx="10972800" cy="5059257"/>
          </a:xfrm>
          <a:prstGeom prst="rect">
            <a:avLst/>
          </a:prstGeom>
          <a:noFill/>
          <a:ln>
            <a:noFill/>
          </a:ln>
        </p:spPr>
        <p:txBody>
          <a:bodyPr spcFirstLastPara="1" wrap="square" lIns="90000" tIns="46800" rIns="90000" bIns="46800" anchor="t" anchorCtr="0">
            <a:noAutofit/>
          </a:bodyPr>
          <a:lstStyle>
            <a:lvl1pPr marL="609585" lvl="0" indent="-457189" algn="l">
              <a:lnSpc>
                <a:spcPct val="100000"/>
              </a:lnSpc>
              <a:spcBef>
                <a:spcPts val="480"/>
              </a:spcBef>
              <a:spcAft>
                <a:spcPts val="0"/>
              </a:spcAft>
              <a:buClr>
                <a:schemeClr val="dk1"/>
              </a:buClr>
              <a:buSzPts val="1800"/>
              <a:buChar char="•"/>
              <a:defRPr/>
            </a:lvl1pPr>
            <a:lvl2pPr marL="1219170" lvl="1" indent="-457189" algn="l">
              <a:lnSpc>
                <a:spcPct val="100000"/>
              </a:lnSpc>
              <a:spcBef>
                <a:spcPts val="480"/>
              </a:spcBef>
              <a:spcAft>
                <a:spcPts val="0"/>
              </a:spcAft>
              <a:buClr>
                <a:schemeClr val="dk1"/>
              </a:buClr>
              <a:buSzPts val="1800"/>
              <a:buChar char="–"/>
              <a:defRPr/>
            </a:lvl2pPr>
            <a:lvl3pPr marL="1828754" lvl="2" indent="-457189" algn="l">
              <a:lnSpc>
                <a:spcPct val="100000"/>
              </a:lnSpc>
              <a:spcBef>
                <a:spcPts val="480"/>
              </a:spcBef>
              <a:spcAft>
                <a:spcPts val="0"/>
              </a:spcAft>
              <a:buClr>
                <a:schemeClr val="dk1"/>
              </a:buClr>
              <a:buSzPts val="1800"/>
              <a:buChar char="•"/>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pic>
        <p:nvPicPr>
          <p:cNvPr id="18" name="Google Shape;18;p25"/>
          <p:cNvPicPr preferRelativeResize="0"/>
          <p:nvPr/>
        </p:nvPicPr>
        <p:blipFill rotWithShape="1">
          <a:blip r:embed="rId2">
            <a:alphaModFix/>
          </a:blip>
          <a:srcRect/>
          <a:stretch/>
        </p:blipFill>
        <p:spPr>
          <a:xfrm>
            <a:off x="5655733" y="3073401"/>
            <a:ext cx="863600" cy="698500"/>
          </a:xfrm>
          <a:prstGeom prst="rect">
            <a:avLst/>
          </a:prstGeom>
          <a:noFill/>
          <a:ln>
            <a:noFill/>
          </a:ln>
        </p:spPr>
      </p:pic>
      <p:pic>
        <p:nvPicPr>
          <p:cNvPr id="19" name="Google Shape;19;p25"/>
          <p:cNvPicPr preferRelativeResize="0"/>
          <p:nvPr/>
        </p:nvPicPr>
        <p:blipFill rotWithShape="1">
          <a:blip r:embed="rId2">
            <a:alphaModFix/>
          </a:blip>
          <a:srcRect/>
          <a:stretch/>
        </p:blipFill>
        <p:spPr>
          <a:xfrm>
            <a:off x="5655733" y="3073401"/>
            <a:ext cx="863600" cy="698500"/>
          </a:xfrm>
          <a:prstGeom prst="rect">
            <a:avLst/>
          </a:prstGeom>
          <a:noFill/>
          <a:ln>
            <a:noFill/>
          </a:ln>
        </p:spPr>
      </p:pic>
      <p:sp>
        <p:nvSpPr>
          <p:cNvPr id="20" name="Google Shape;20;p25"/>
          <p:cNvSpPr txBox="1"/>
          <p:nvPr/>
        </p:nvSpPr>
        <p:spPr>
          <a:xfrm>
            <a:off x="11299735" y="6421248"/>
            <a:ext cx="456108" cy="365125"/>
          </a:xfrm>
          <a:prstGeom prst="rect">
            <a:avLst/>
          </a:prstGeom>
          <a:noFill/>
          <a:ln>
            <a:noFill/>
          </a:ln>
        </p:spPr>
        <p:txBody>
          <a:bodyPr spcFirstLastPara="1" wrap="square" lIns="121900" tIns="60933" rIns="121900" bIns="60933"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no-NO" sz="1333" b="0" i="0" u="none" strike="noStrike" cap="none">
                <a:solidFill>
                  <a:schemeClr val="dk1"/>
                </a:solidFill>
                <a:latin typeface="Arial"/>
                <a:ea typeface="Arial"/>
                <a:cs typeface="Arial"/>
                <a:sym typeface="Arial"/>
              </a:rPr>
              <a:pPr marL="0" marR="0" lvl="0" indent="0" algn="ctr" rtl="0">
                <a:lnSpc>
                  <a:spcPct val="100000"/>
                </a:lnSpc>
                <a:spcBef>
                  <a:spcPts val="0"/>
                </a:spcBef>
                <a:spcAft>
                  <a:spcPts val="0"/>
                </a:spcAft>
                <a:buClr>
                  <a:srgbClr val="000000"/>
                </a:buClr>
                <a:buSzPts val="1000"/>
                <a:buFont typeface="Arial"/>
                <a:buNone/>
              </a:pPr>
              <a:t>‹#›</a:t>
            </a:fld>
            <a:endParaRPr sz="1333" b="0" i="0" u="none" strike="noStrike" cap="none">
              <a:solidFill>
                <a:schemeClr val="dk1"/>
              </a:solidFill>
              <a:latin typeface="Arial"/>
              <a:ea typeface="Arial"/>
              <a:cs typeface="Arial"/>
              <a:sym typeface="Arial"/>
            </a:endParaRPr>
          </a:p>
        </p:txBody>
      </p:sp>
      <p:sp>
        <p:nvSpPr>
          <p:cNvPr id="21" name="Google Shape;21;p25"/>
          <p:cNvSpPr txBox="1">
            <a:spLocks noGrp="1"/>
          </p:cNvSpPr>
          <p:nvPr>
            <p:ph type="title"/>
          </p:nvPr>
        </p:nvSpPr>
        <p:spPr>
          <a:xfrm>
            <a:off x="609600" y="410100"/>
            <a:ext cx="10190800" cy="646290"/>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chemeClr val="accent2"/>
              </a:buClr>
              <a:buSzPts val="2700"/>
              <a:buNone/>
              <a:defRPr sz="3600" i="0" u="none" strike="noStrike" cap="none">
                <a:solidFill>
                  <a:schemeClr val="accent2"/>
                </a:solidFill>
              </a:defRPr>
            </a:lvl1pPr>
            <a:lvl2pPr marR="0" lvl="1" algn="l" rtl="0">
              <a:lnSpc>
                <a:spcPct val="100000"/>
              </a:lnSpc>
              <a:spcBef>
                <a:spcPts val="0"/>
              </a:spcBef>
              <a:spcAft>
                <a:spcPts val="0"/>
              </a:spcAft>
              <a:buClr>
                <a:schemeClr val="accent2"/>
              </a:buClr>
              <a:buSzPts val="2700"/>
              <a:buFont typeface="Arial"/>
              <a:buNone/>
              <a:defRPr sz="36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700"/>
              <a:buFont typeface="Arial"/>
              <a:buNone/>
              <a:defRPr sz="36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700"/>
              <a:buFont typeface="Arial"/>
              <a:buNone/>
              <a:defRPr sz="36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700"/>
              <a:buFont typeface="Arial"/>
              <a:buNone/>
              <a:defRPr sz="36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700"/>
              <a:buFont typeface="Arial"/>
              <a:buNone/>
              <a:defRPr sz="36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700"/>
              <a:buFont typeface="Arial"/>
              <a:buNone/>
              <a:defRPr sz="36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700"/>
              <a:buFont typeface="Arial"/>
              <a:buNone/>
              <a:defRPr sz="36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700"/>
              <a:buFont typeface="Arial"/>
              <a:buNone/>
              <a:defRPr sz="3600" b="0" i="0" u="none" strike="noStrike" cap="none">
                <a:solidFill>
                  <a:schemeClr val="accent2"/>
                </a:solidFill>
                <a:latin typeface="Arial"/>
                <a:ea typeface="Arial"/>
                <a:cs typeface="Arial"/>
                <a:sym typeface="Arial"/>
              </a:defRPr>
            </a:lvl9pPr>
          </a:lstStyle>
          <a:p>
            <a:endParaRPr/>
          </a:p>
        </p:txBody>
      </p:sp>
    </p:spTree>
    <p:extLst>
      <p:ext uri="{BB962C8B-B14F-4D97-AF65-F5344CB8AC3E}">
        <p14:creationId xmlns:p14="http://schemas.microsoft.com/office/powerpoint/2010/main" val="1802708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7"/>
            <a:ext cx="10363200" cy="861775"/>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413514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33295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2"/>
            <a:ext cx="10363200" cy="1764585"/>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614885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1"/>
            <a:ext cx="10972800" cy="861775"/>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64199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41"/>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7" y="1925792"/>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6" y="1286029"/>
            <a:ext cx="5389033" cy="639763"/>
          </a:xfrm>
        </p:spPr>
        <p:txBody>
          <a:bodyPr anchor="t" anchorCtr="0"/>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6" y="1925792"/>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6" y="1286029"/>
            <a:ext cx="5389033" cy="639763"/>
          </a:xfrm>
        </p:spPr>
        <p:txBody>
          <a:bodyPr anchor="t" anchorCtr="0"/>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nb-NO"/>
              <a:t>Klikk for å redigere</a:t>
            </a:r>
          </a:p>
        </p:txBody>
      </p:sp>
    </p:spTree>
    <p:extLst>
      <p:ext uri="{BB962C8B-B14F-4D97-AF65-F5344CB8AC3E}">
        <p14:creationId xmlns:p14="http://schemas.microsoft.com/office/powerpoint/2010/main" val="1419334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1"/>
            <a:ext cx="10972800" cy="861775"/>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19151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78941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06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491252"/>
            <a:ext cx="4011084" cy="943848"/>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nb-NO"/>
              <a:t>Klikk for å redigere tekststiler i malen</a:t>
            </a:r>
          </a:p>
        </p:txBody>
      </p:sp>
    </p:spTree>
    <p:extLst>
      <p:ext uri="{BB962C8B-B14F-4D97-AF65-F5344CB8AC3E}">
        <p14:creationId xmlns:p14="http://schemas.microsoft.com/office/powerpoint/2010/main" val="3750352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4"/>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nb-NO"/>
          </a:p>
        </p:txBody>
      </p:sp>
      <p:sp>
        <p:nvSpPr>
          <p:cNvPr id="4" name="Plassholder for tekst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nb-NO"/>
              <a:t>Klikk for å redigere tekststiler i malen</a:t>
            </a:r>
          </a:p>
        </p:txBody>
      </p:sp>
    </p:spTree>
    <p:extLst>
      <p:ext uri="{BB962C8B-B14F-4D97-AF65-F5344CB8AC3E}">
        <p14:creationId xmlns:p14="http://schemas.microsoft.com/office/powerpoint/2010/main" val="455547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1"/>
            <a:ext cx="10972800" cy="861775"/>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66137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8" y="274640"/>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0"/>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81458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8"/>
            <a:ext cx="10363200" cy="861775"/>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747905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0420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4"/>
            <a:ext cx="10363200" cy="1764585"/>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947310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904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42"/>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8" y="1925793"/>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7" y="1286029"/>
            <a:ext cx="5389033" cy="639763"/>
          </a:xfrm>
        </p:spPr>
        <p:txBody>
          <a:bodyPr anchor="t" anchorCtr="0"/>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7" y="1925793"/>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8" y="1286029"/>
            <a:ext cx="5389033" cy="639763"/>
          </a:xfrm>
        </p:spPr>
        <p:txBody>
          <a:bodyPr anchor="t" anchorCtr="0"/>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nb-NO"/>
              <a:t>Klikk for å redigere</a:t>
            </a:r>
          </a:p>
        </p:txBody>
      </p:sp>
    </p:spTree>
    <p:extLst>
      <p:ext uri="{BB962C8B-B14F-4D97-AF65-F5344CB8AC3E}">
        <p14:creationId xmlns:p14="http://schemas.microsoft.com/office/powerpoint/2010/main" val="44638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403686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365337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719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491252"/>
            <a:ext cx="4011084" cy="943848"/>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4"/>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4"/>
            <a:ext cx="4011084" cy="4691063"/>
          </a:xfrm>
          <a:prstGeom prst="rect">
            <a:avLst/>
          </a:prstGeo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nb-NO"/>
              <a:t>Klikk for å redigere tekststiler i malen</a:t>
            </a:r>
          </a:p>
        </p:txBody>
      </p:sp>
    </p:spTree>
    <p:extLst>
      <p:ext uri="{BB962C8B-B14F-4D97-AF65-F5344CB8AC3E}">
        <p14:creationId xmlns:p14="http://schemas.microsoft.com/office/powerpoint/2010/main" val="2629552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4"/>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endParaRPr lang="nb-NO"/>
          </a:p>
        </p:txBody>
      </p:sp>
      <p:sp>
        <p:nvSpPr>
          <p:cNvPr id="4" name="Plassholder for tekst 3"/>
          <p:cNvSpPr>
            <a:spLocks noGrp="1"/>
          </p:cNvSpPr>
          <p:nvPr>
            <p:ph type="body" sz="half" idx="2"/>
          </p:nvPr>
        </p:nvSpPr>
        <p:spPr>
          <a:xfrm>
            <a:off x="2389717" y="5367341"/>
            <a:ext cx="7315200" cy="804863"/>
          </a:xfrm>
          <a:prstGeom prst="rect">
            <a:avLst/>
          </a:prstGeo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nb-NO"/>
              <a:t>Klikk for å redigere tekststiler i malen</a:t>
            </a:r>
          </a:p>
        </p:txBody>
      </p:sp>
    </p:spTree>
    <p:extLst>
      <p:ext uri="{BB962C8B-B14F-4D97-AF65-F5344CB8AC3E}">
        <p14:creationId xmlns:p14="http://schemas.microsoft.com/office/powerpoint/2010/main" val="398985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28232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8" y="274640"/>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0"/>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18303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901095"/>
          </a:xfr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529574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Tree>
    <p:extLst>
      <p:ext uri="{BB962C8B-B14F-4D97-AF65-F5344CB8AC3E}">
        <p14:creationId xmlns:p14="http://schemas.microsoft.com/office/powerpoint/2010/main" val="2029608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398213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983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48096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 tekststiler i malen</a:t>
            </a:r>
          </a:p>
        </p:txBody>
      </p:sp>
      <p:sp>
        <p:nvSpPr>
          <p:cNvPr id="6" name="Plassholder for innhold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03506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21887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148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273049"/>
            <a:ext cx="4011084" cy="1162051"/>
          </a:xfr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2207963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9"/>
          </a:xfr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1934049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76541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958844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3034" y="304800"/>
            <a:ext cx="11254317" cy="914400"/>
          </a:xfrm>
        </p:spPr>
        <p:txBody>
          <a:bodyPr/>
          <a:lstStyle/>
          <a:p>
            <a:r>
              <a:rPr lang="en-US"/>
              <a:t>Click to edit Master title style</a:t>
            </a:r>
            <a:endParaRPr lang="nb-NO"/>
          </a:p>
        </p:txBody>
      </p:sp>
      <p:sp>
        <p:nvSpPr>
          <p:cNvPr id="3" name="Text Placeholder 2"/>
          <p:cNvSpPr>
            <a:spLocks noGrp="1"/>
          </p:cNvSpPr>
          <p:nvPr>
            <p:ph type="body" sz="half" idx="1"/>
          </p:nvPr>
        </p:nvSpPr>
        <p:spPr>
          <a:xfrm>
            <a:off x="563035" y="1524000"/>
            <a:ext cx="55245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290736" y="1524000"/>
            <a:ext cx="5526617"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6"/>
          <p:cNvSpPr>
            <a:spLocks noGrp="1" noChangeArrowheads="1"/>
          </p:cNvSpPr>
          <p:nvPr>
            <p:ph type="sldNum" sz="quarter" idx="10"/>
          </p:nvPr>
        </p:nvSpPr>
        <p:spPr>
          <a:xfrm>
            <a:off x="10689167" y="6602413"/>
            <a:ext cx="1320800" cy="228600"/>
          </a:xfrm>
          <a:prstGeom prst="rect">
            <a:avLst/>
          </a:prstGeom>
          <a:ln/>
        </p:spPr>
        <p:txBody>
          <a:bodyPr/>
          <a:lstStyle>
            <a:lvl1pPr>
              <a:defRPr/>
            </a:lvl1pPr>
          </a:lstStyle>
          <a:p>
            <a:pPr>
              <a:defRPr/>
            </a:pPr>
            <a:fld id="{480DD93B-F6A7-4C6D-AFCA-D236E3DD0278}" type="slidenum">
              <a:rPr lang="en-US"/>
              <a:pPr>
                <a:defRPr/>
              </a:pPr>
              <a:t>‹#›</a:t>
            </a:fld>
            <a:endParaRPr lang="en-US" sz="1400">
              <a:latin typeface="Times New Roman" pitchFamily="18" charset="0"/>
            </a:endParaRPr>
          </a:p>
        </p:txBody>
      </p:sp>
    </p:spTree>
    <p:extLst>
      <p:ext uri="{BB962C8B-B14F-4D97-AF65-F5344CB8AC3E}">
        <p14:creationId xmlns:p14="http://schemas.microsoft.com/office/powerpoint/2010/main" val="4028570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12/1/2022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490846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12/1/2022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53875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Tree>
    <p:extLst>
      <p:ext uri="{BB962C8B-B14F-4D97-AF65-F5344CB8AC3E}">
        <p14:creationId xmlns:p14="http://schemas.microsoft.com/office/powerpoint/2010/main" val="269875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12/1/2022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217605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12/1/2022</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5111886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12/1/2022</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2820504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12/1/2022</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657800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12/1/2022</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130055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12/1/2022</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502616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12/1/2022</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8919535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12/1/2022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713359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12/1/2022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824696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12/1/2022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17649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644193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12/1/2022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727747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1" y="1709740"/>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12/1/2022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970084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12/1/2022</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425460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9"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1"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12/1/2022</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213418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12/1/2022</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2176706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12/1/2022</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2536289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12/1/2022</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9260799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Plassholder for tekst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12/1/2022</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9037079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12/1/2022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4110415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1" y="365126"/>
            <a:ext cx="2628900" cy="5811839"/>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1" y="365126"/>
            <a:ext cx="7734300" cy="581183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12/1/2022</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99811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9060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D4A9F7-26C5-4694-A296-7076D5CEB337}"/>
              </a:ext>
            </a:extLst>
          </p:cNvPr>
          <p:cNvSpPr>
            <a:spLocks noGrp="1"/>
          </p:cNvSpPr>
          <p:nvPr>
            <p:ph type="body" sz="quarter" idx="10" hasCustomPrompt="1"/>
          </p:nvPr>
        </p:nvSpPr>
        <p:spPr>
          <a:xfrm>
            <a:off x="720183" y="1587611"/>
            <a:ext cx="10749412" cy="4538931"/>
          </a:xfrm>
        </p:spPr>
        <p:txBody>
          <a:bodyPr lIns="75600" tIns="75600" rIns="75600" bIns="75600">
            <a:normAutofit/>
          </a:bodyPr>
          <a:lstStyle>
            <a:lvl1pPr marL="265107" indent="-265107">
              <a:defRPr>
                <a:solidFill>
                  <a:schemeClr val="tx1"/>
                </a:solidFill>
              </a:defRPr>
            </a:lvl1pPr>
            <a:lvl2pPr marL="541325" indent="-276218">
              <a:defRPr>
                <a:solidFill>
                  <a:schemeClr val="tx1"/>
                </a:solidFill>
              </a:defRPr>
            </a:lvl2pPr>
          </a:lstStyle>
          <a:p>
            <a:pPr lvl="0"/>
            <a:r>
              <a:rPr lang="en-US"/>
              <a:t>Text – Tahoma 18pt</a:t>
            </a:r>
          </a:p>
          <a:p>
            <a:pPr lvl="1"/>
            <a:r>
              <a:rPr lang="en-US"/>
              <a:t>Second level</a:t>
            </a:r>
          </a:p>
        </p:txBody>
      </p:sp>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en-GB" noProof="0"/>
              <a:t>Title</a:t>
            </a:r>
          </a:p>
        </p:txBody>
      </p:sp>
    </p:spTree>
    <p:extLst>
      <p:ext uri="{BB962C8B-B14F-4D97-AF65-F5344CB8AC3E}">
        <p14:creationId xmlns:p14="http://schemas.microsoft.com/office/powerpoint/2010/main" val="175961473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78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81586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176450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image" Target="../media/image2.jpeg"/><Relationship Id="rId2" Type="http://schemas.openxmlformats.org/officeDocument/2006/relationships/slideLayout" Target="../slideLayouts/slideLayout15.xml"/><Relationship Id="rId16"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2.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6.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2.jpeg"/><Relationship Id="rId2" Type="http://schemas.openxmlformats.org/officeDocument/2006/relationships/slideLayout" Target="../slideLayouts/slideLayout26.xml"/><Relationship Id="rId16" Type="http://schemas.openxmlformats.org/officeDocument/2006/relationships/image" Target="../media/image1.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oleObject" Target="../embeddings/oleObject3.bin"/><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ags" Target="../tags/tag8.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emf"/><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oleObject" Target="../embeddings/oleObject4.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5"/>
            </p:custDataLst>
            <p:extLst>
              <p:ext uri="{D42A27DB-BD31-4B8C-83A1-F6EECF244321}">
                <p14:modId xmlns:p14="http://schemas.microsoft.com/office/powerpoint/2010/main" val="211253023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7" imgW="592" imgH="591" progId="TCLayout.ActiveDocument.1">
                  <p:embed/>
                </p:oleObj>
              </mc:Choice>
              <mc:Fallback>
                <p:oleObj name="think-cell Slide" r:id="rId17"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8"/>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6"/>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39"/>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9"/>
          <a:stretch>
            <a:fillRect/>
          </a:stretch>
        </p:blipFill>
        <p:spPr>
          <a:xfrm>
            <a:off x="564241" y="6401225"/>
            <a:ext cx="3360060" cy="27307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Tree>
    <p:extLst>
      <p:ext uri="{BB962C8B-B14F-4D97-AF65-F5344CB8AC3E}">
        <p14:creationId xmlns:p14="http://schemas.microsoft.com/office/powerpoint/2010/main" val="119508855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4211" r:id="rId13"/>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4054304254"/>
              </p:ext>
            </p:ext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41"/>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564242" y="6401226"/>
            <a:ext cx="3360060" cy="273079"/>
          </a:xfrm>
          <a:prstGeom prst="rect">
            <a:avLst/>
          </a:prstGeom>
        </p:spPr>
      </p:pic>
    </p:spTree>
    <p:extLst>
      <p:ext uri="{BB962C8B-B14F-4D97-AF65-F5344CB8AC3E}">
        <p14:creationId xmlns:p14="http://schemas.microsoft.com/office/powerpoint/2010/main" val="22372932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09570" rtl="0" eaLnBrk="1" latinLnBrk="0" hangingPunct="1">
        <a:spcBef>
          <a:spcPct val="0"/>
        </a:spcBef>
        <a:buNone/>
        <a:defRPr sz="4800" b="1" i="0" kern="1200">
          <a:solidFill>
            <a:schemeClr val="tx1"/>
          </a:solidFill>
          <a:latin typeface="Arial"/>
          <a:ea typeface="+mj-ea"/>
          <a:cs typeface="Arial"/>
        </a:defRPr>
      </a:lvl1pPr>
    </p:titleStyle>
    <p:bodyStyle>
      <a:lvl1pPr marL="457178" indent="-457178" algn="l" defTabSz="609570" rtl="0" eaLnBrk="1" latinLnBrk="0" hangingPunct="1">
        <a:spcBef>
          <a:spcPct val="20000"/>
        </a:spcBef>
        <a:buFont typeface="Arial"/>
        <a:buChar char="•"/>
        <a:defRPr sz="3200" kern="1200">
          <a:solidFill>
            <a:schemeClr val="tx1"/>
          </a:solidFill>
          <a:latin typeface="Arial"/>
          <a:ea typeface="+mn-ea"/>
          <a:cs typeface="Arial"/>
        </a:defRPr>
      </a:lvl1pPr>
      <a:lvl2pPr marL="990550" indent="-380981" algn="l" defTabSz="609570" rtl="0" eaLnBrk="1" latinLnBrk="0" hangingPunct="1">
        <a:spcBef>
          <a:spcPct val="20000"/>
        </a:spcBef>
        <a:buFont typeface="Arial"/>
        <a:buChar char="–"/>
        <a:defRPr sz="2667" kern="1200">
          <a:solidFill>
            <a:schemeClr val="tx1"/>
          </a:solidFill>
          <a:latin typeface="Arial"/>
          <a:ea typeface="+mn-ea"/>
          <a:cs typeface="Arial"/>
        </a:defRPr>
      </a:lvl2pPr>
      <a:lvl3pPr marL="1523925" indent="-304784" algn="l" defTabSz="609570" rtl="0" eaLnBrk="1" latinLnBrk="0" hangingPunct="1">
        <a:spcBef>
          <a:spcPct val="20000"/>
        </a:spcBef>
        <a:buFont typeface="Arial"/>
        <a:buChar char="•"/>
        <a:defRPr sz="2400" kern="1200">
          <a:solidFill>
            <a:schemeClr val="tx1"/>
          </a:solidFill>
          <a:latin typeface="Arial"/>
          <a:ea typeface="+mn-ea"/>
          <a:cs typeface="Arial"/>
        </a:defRPr>
      </a:lvl3pPr>
      <a:lvl4pPr marL="2133493" indent="-304784" algn="l" defTabSz="609570" rtl="0" eaLnBrk="1" latinLnBrk="0" hangingPunct="1">
        <a:spcBef>
          <a:spcPct val="20000"/>
        </a:spcBef>
        <a:buFont typeface="Arial"/>
        <a:buChar char="–"/>
        <a:defRPr sz="2133" kern="1200">
          <a:solidFill>
            <a:schemeClr val="tx1"/>
          </a:solidFill>
          <a:latin typeface="Arial"/>
          <a:ea typeface="+mn-ea"/>
          <a:cs typeface="Arial"/>
        </a:defRPr>
      </a:lvl4pPr>
      <a:lvl5pPr marL="2743062" indent="-304784" algn="l" defTabSz="609570" rtl="0" eaLnBrk="1" latinLnBrk="0" hangingPunct="1">
        <a:spcBef>
          <a:spcPct val="20000"/>
        </a:spcBef>
        <a:buFont typeface="Arial"/>
        <a:buChar char="»"/>
        <a:defRPr sz="1867"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3876889752"/>
              </p:ext>
            </p:extLst>
          </p:nvPr>
        </p:nvGraphicFramePr>
        <p:xfrm>
          <a:off x="2120" y="2120"/>
          <a:ext cx="2117" cy="2117"/>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2120" y="2120"/>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42"/>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564243" y="6401227"/>
            <a:ext cx="3360060" cy="273079"/>
          </a:xfrm>
          <a:prstGeom prst="rect">
            <a:avLst/>
          </a:prstGeom>
        </p:spPr>
      </p:pic>
    </p:spTree>
    <p:extLst>
      <p:ext uri="{BB962C8B-B14F-4D97-AF65-F5344CB8AC3E}">
        <p14:creationId xmlns:p14="http://schemas.microsoft.com/office/powerpoint/2010/main" val="199588570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3841" r:id="rId3"/>
    <p:sldLayoutId id="2147483842" r:id="rId4"/>
    <p:sldLayoutId id="2147484158" r:id="rId5"/>
    <p:sldLayoutId id="2147483844" r:id="rId6"/>
    <p:sldLayoutId id="2147483845" r:id="rId7"/>
    <p:sldLayoutId id="2147483846" r:id="rId8"/>
    <p:sldLayoutId id="2147483847" r:id="rId9"/>
    <p:sldLayoutId id="2147483848" r:id="rId10"/>
    <p:sldLayoutId id="2147483849" r:id="rId11"/>
  </p:sldLayoutIdLst>
  <p:txStyles>
    <p:titleStyle>
      <a:lvl1pPr algn="l" defTabSz="609555" rtl="0" eaLnBrk="1" latinLnBrk="0" hangingPunct="1">
        <a:spcBef>
          <a:spcPct val="0"/>
        </a:spcBef>
        <a:buNone/>
        <a:defRPr sz="4800" b="1" i="0" kern="1200">
          <a:solidFill>
            <a:schemeClr val="tx1"/>
          </a:solidFill>
          <a:latin typeface="Arial"/>
          <a:ea typeface="+mj-ea"/>
          <a:cs typeface="Arial"/>
        </a:defRPr>
      </a:lvl1pPr>
    </p:titleStyle>
    <p:bodyStyle>
      <a:lvl1pPr marL="457167" indent="-457167" algn="l" defTabSz="609555" rtl="0" eaLnBrk="1" latinLnBrk="0" hangingPunct="1">
        <a:spcBef>
          <a:spcPct val="20000"/>
        </a:spcBef>
        <a:buFont typeface="Arial"/>
        <a:buChar char="•"/>
        <a:defRPr sz="3200" kern="1200">
          <a:solidFill>
            <a:schemeClr val="tx1"/>
          </a:solidFill>
          <a:latin typeface="Arial"/>
          <a:ea typeface="+mn-ea"/>
          <a:cs typeface="Arial"/>
        </a:defRPr>
      </a:lvl1pPr>
      <a:lvl2pPr marL="990526" indent="-380972" algn="l" defTabSz="609555" rtl="0" eaLnBrk="1" latinLnBrk="0" hangingPunct="1">
        <a:spcBef>
          <a:spcPct val="20000"/>
        </a:spcBef>
        <a:buFont typeface="Arial"/>
        <a:buChar char="–"/>
        <a:defRPr sz="2667" kern="1200">
          <a:solidFill>
            <a:schemeClr val="tx1"/>
          </a:solidFill>
          <a:latin typeface="Arial"/>
          <a:ea typeface="+mn-ea"/>
          <a:cs typeface="Arial"/>
        </a:defRPr>
      </a:lvl2pPr>
      <a:lvl3pPr marL="1523887" indent="-304776" algn="l" defTabSz="609555" rtl="0" eaLnBrk="1" latinLnBrk="0" hangingPunct="1">
        <a:spcBef>
          <a:spcPct val="20000"/>
        </a:spcBef>
        <a:buFont typeface="Arial"/>
        <a:buChar char="•"/>
        <a:defRPr sz="2400" kern="1200">
          <a:solidFill>
            <a:schemeClr val="tx1"/>
          </a:solidFill>
          <a:latin typeface="Arial"/>
          <a:ea typeface="+mn-ea"/>
          <a:cs typeface="Arial"/>
        </a:defRPr>
      </a:lvl3pPr>
      <a:lvl4pPr marL="2133440" indent="-304776" algn="l" defTabSz="609555" rtl="0" eaLnBrk="1" latinLnBrk="0" hangingPunct="1">
        <a:spcBef>
          <a:spcPct val="20000"/>
        </a:spcBef>
        <a:buFont typeface="Arial"/>
        <a:buChar char="–"/>
        <a:defRPr sz="2133" kern="1200">
          <a:solidFill>
            <a:schemeClr val="tx1"/>
          </a:solidFill>
          <a:latin typeface="Arial"/>
          <a:ea typeface="+mn-ea"/>
          <a:cs typeface="Arial"/>
        </a:defRPr>
      </a:lvl4pPr>
      <a:lvl5pPr marL="2742994" indent="-304776" algn="l" defTabSz="609555" rtl="0" eaLnBrk="1" latinLnBrk="0" hangingPunct="1">
        <a:spcBef>
          <a:spcPct val="20000"/>
        </a:spcBef>
        <a:buFont typeface="Arial"/>
        <a:buChar char="»"/>
        <a:defRPr sz="18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9" name="Bilde 8" descr="logo.jpg"/>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564241" y="6419927"/>
            <a:ext cx="1301452" cy="244435"/>
          </a:xfrm>
          <a:prstGeom prst="rect">
            <a:avLst/>
          </a:prstGeom>
        </p:spPr>
      </p:pic>
      <p:sp>
        <p:nvSpPr>
          <p:cNvPr id="10" name="TekstSylinder 9"/>
          <p:cNvSpPr txBox="1"/>
          <p:nvPr userDrawn="1"/>
        </p:nvSpPr>
        <p:spPr>
          <a:xfrm>
            <a:off x="2039790" y="6381561"/>
            <a:ext cx="3001063" cy="338554"/>
          </a:xfrm>
          <a:prstGeom prst="rect">
            <a:avLst/>
          </a:prstGeom>
          <a:noFill/>
        </p:spPr>
        <p:txBody>
          <a:bodyPr wrap="square" rtlCol="0">
            <a:spAutoFit/>
          </a:bodyPr>
          <a:lstStyle/>
          <a:p>
            <a:r>
              <a:rPr lang="nb-NO" sz="1600">
                <a:effectLst/>
                <a:latin typeface="Arial"/>
                <a:cs typeface="Arial"/>
              </a:rPr>
              <a:t>Kunnskap for en </a:t>
            </a:r>
            <a:r>
              <a:rPr lang="nb-NO" sz="1600">
                <a:solidFill>
                  <a:srgbClr val="0D3475"/>
                </a:solidFill>
                <a:effectLst/>
                <a:latin typeface="Arial"/>
                <a:cs typeface="Arial"/>
              </a:rPr>
              <a:t>bedre </a:t>
            </a:r>
            <a:r>
              <a:rPr lang="nb-NO" sz="1600">
                <a:solidFill>
                  <a:schemeClr val="tx1"/>
                </a:solidFill>
                <a:effectLst/>
                <a:latin typeface="Arial"/>
                <a:cs typeface="Arial"/>
              </a:rPr>
              <a:t>verden</a:t>
            </a:r>
          </a:p>
        </p:txBody>
      </p:sp>
    </p:spTree>
    <p:extLst>
      <p:ext uri="{BB962C8B-B14F-4D97-AF65-F5344CB8AC3E}">
        <p14:creationId xmlns:p14="http://schemas.microsoft.com/office/powerpoint/2010/main" val="47135679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C8992DE-0066-403A-A738-EE07A4DE9FC1}"/>
              </a:ext>
            </a:extLst>
          </p:cNvPr>
          <p:cNvGraphicFramePr>
            <a:graphicFrameLocks noChangeAspect="1"/>
          </p:cNvGraphicFramePr>
          <p:nvPr userDrawn="1">
            <p:custDataLst>
              <p:tags r:id="rId13"/>
            </p:custDataLst>
            <p:extLst>
              <p:ext uri="{D42A27DB-BD31-4B8C-83A1-F6EECF244321}">
                <p14:modId xmlns:p14="http://schemas.microsoft.com/office/powerpoint/2010/main" val="1183450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592" imgH="591" progId="TCLayout.ActiveDocument.1">
                  <p:embed/>
                </p:oleObj>
              </mc:Choice>
              <mc:Fallback>
                <p:oleObj name="think-cell Slide" r:id="rId14" imgW="592" imgH="591" progId="TCLayout.ActiveDocument.1">
                  <p:embed/>
                  <p:pic>
                    <p:nvPicPr>
                      <p:cNvPr id="8" name="Object 7" hidden="1">
                        <a:extLst>
                          <a:ext uri="{FF2B5EF4-FFF2-40B4-BE49-F238E27FC236}">
                            <a16:creationId xmlns:a16="http://schemas.microsoft.com/office/drawing/2014/main" id="{6C8992DE-0066-403A-A738-EE07A4DE9FC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43BDC-0553-40FA-A4DB-EDAAA606CFF6}" type="datetimeFigureOut">
              <a:rPr lang="en-US" smtClean="0"/>
              <a:t>12/1/2022</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4286888969"/>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43BDC-0553-40FA-A4DB-EDAAA606CFF6}" type="datetimeFigureOut">
              <a:rPr lang="en-US" smtClean="0"/>
              <a:t>12/1/2022</a:t>
            </a:fld>
            <a:endParaRPr lang="en-US"/>
          </a:p>
        </p:txBody>
      </p:sp>
      <p:sp>
        <p:nvSpPr>
          <p:cNvPr id="5" name="Plassholder for bunntekst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591049552"/>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9.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9.xml"/><Relationship Id="rId1" Type="http://schemas.openxmlformats.org/officeDocument/2006/relationships/tags" Target="../tags/tag24.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49.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s.ntnu.no/ntnusak"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https://i.ntnu.no/wiki/-/wiki/Norsk/Bli+kjent+med+offentlig+forvaltning+ved+NTNU" TargetMode="External"/><Relationship Id="rId4" Type="http://schemas.openxmlformats.org/officeDocument/2006/relationships/hyperlink" Target="https://i.ntnu.no/wiki/-/wiki/Norsk/NTNU+Sak+Rydding+og+dokumentfangs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1.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notesSlide" Target="../notesSlides/notesSlide16.xml"/><Relationship Id="rId21" Type="http://schemas.openxmlformats.org/officeDocument/2006/relationships/image" Target="../media/image45.sv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slideLayout" Target="../slideLayouts/slideLayout2.xml"/><Relationship Id="rId16" Type="http://schemas.openxmlformats.org/officeDocument/2006/relationships/image" Target="../media/image40.svg"/><Relationship Id="rId20" Type="http://schemas.openxmlformats.org/officeDocument/2006/relationships/image" Target="../media/image44.png"/><Relationship Id="rId1" Type="http://schemas.openxmlformats.org/officeDocument/2006/relationships/tags" Target="../tags/tag3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1.emf"/><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oleObject" Target="../embeddings/oleObject11.bin"/><Relationship Id="rId9" Type="http://schemas.openxmlformats.org/officeDocument/2006/relationships/image" Target="../media/image33.svg"/><Relationship Id="rId14" Type="http://schemas.openxmlformats.org/officeDocument/2006/relationships/image" Target="../media/image38.sv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53.sv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53.sv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5.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2.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11" Type="http://schemas.openxmlformats.org/officeDocument/2006/relationships/image" Target="../media/image9.png"/><Relationship Id="rId5" Type="http://schemas.openxmlformats.org/officeDocument/2006/relationships/oleObject" Target="../embeddings/oleObject7.bin"/><Relationship Id="rId10" Type="http://schemas.openxmlformats.org/officeDocument/2006/relationships/image" Target="../media/image8.svg"/><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png"/><Relationship Id="rId3" Type="http://schemas.openxmlformats.org/officeDocument/2006/relationships/oleObject" Target="../embeddings/oleObject12.bin"/><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slideLayout" Target="../slideLayouts/slideLayout15.xml"/><Relationship Id="rId16" Type="http://schemas.openxmlformats.org/officeDocument/2006/relationships/image" Target="../media/image77.svg"/><Relationship Id="rId1" Type="http://schemas.openxmlformats.org/officeDocument/2006/relationships/tags" Target="../tags/tag34.xml"/><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svg"/><Relationship Id="rId4" Type="http://schemas.openxmlformats.org/officeDocument/2006/relationships/image" Target="../media/image1.emf"/><Relationship Id="rId9" Type="http://schemas.openxmlformats.org/officeDocument/2006/relationships/image" Target="../media/image70.png"/><Relationship Id="rId14" Type="http://schemas.openxmlformats.org/officeDocument/2006/relationships/image" Target="../media/image75.sv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6.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oleObject" Target="../embeddings/oleObject14.bin"/><Relationship Id="rId7" Type="http://schemas.openxmlformats.org/officeDocument/2006/relationships/image" Target="../media/image80.png"/><Relationship Id="rId12" Type="http://schemas.openxmlformats.org/officeDocument/2006/relationships/image" Target="../media/image85.svg"/><Relationship Id="rId2" Type="http://schemas.openxmlformats.org/officeDocument/2006/relationships/slideLayout" Target="../slideLayouts/slideLayout15.xml"/><Relationship Id="rId1" Type="http://schemas.openxmlformats.org/officeDocument/2006/relationships/tags" Target="../tags/tag36.xml"/><Relationship Id="rId6" Type="http://schemas.openxmlformats.org/officeDocument/2006/relationships/image" Target="../media/image79.sv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1.emf"/><Relationship Id="rId9"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i.ntnu.no/wiki/-/wiki/Norsk/BOTT+-+Oppl%C3%A6ring+i+nytt+%C3%B8konomisystem" TargetMode="External"/><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tags" Target="../tags/tag37.xml"/><Relationship Id="rId5" Type="http://schemas.openxmlformats.org/officeDocument/2006/relationships/image" Target="../media/image89.png"/><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38.xml"/><Relationship Id="rId5" Type="http://schemas.openxmlformats.org/officeDocument/2006/relationships/image" Target="../media/image91.png"/><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8" Type="http://schemas.openxmlformats.org/officeDocument/2006/relationships/hyperlink" Target="http://s.ntnu.no/ntnusak" TargetMode="External"/><Relationship Id="rId13" Type="http://schemas.openxmlformats.org/officeDocument/2006/relationships/hyperlink" Target="https://hjelp.ntnu.no/tas/public/ssp/content/serviceflow?unid=86b42d670164456ebf13b00c08e96218" TargetMode="External"/><Relationship Id="rId3" Type="http://schemas.openxmlformats.org/officeDocument/2006/relationships/image" Target="../media/image92.png"/><Relationship Id="rId7" Type="http://schemas.openxmlformats.org/officeDocument/2006/relationships/hyperlink" Target="http://s.ntnu.no/bott-ol" TargetMode="External"/><Relationship Id="rId12" Type="http://schemas.openxmlformats.org/officeDocument/2006/relationships/hyperlink" Target="https://hjelp.ntnu.no/tas/public/ssp/content/serviceflow?unid=57e0d83b78554690baa9cab8f7ff5693&amp;from=b129e9a6-fac3-4cce-bda0-619942e66256&amp;openedFromService=true" TargetMode="External"/><Relationship Id="rId17" Type="http://schemas.openxmlformats.org/officeDocument/2006/relationships/image" Target="../media/image22.svg"/><Relationship Id="rId2" Type="http://schemas.openxmlformats.org/officeDocument/2006/relationships/notesSlide" Target="../notesSlides/notesSlide27.xml"/><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hyperlink" Target="https://innsida.ntnu.no/start#/feed/610592a9-1fa5-3581-96bf-a1b92e13c58a" TargetMode="External"/><Relationship Id="rId11" Type="http://schemas.openxmlformats.org/officeDocument/2006/relationships/hyperlink" Target="https://i.ntnu.no/documents/portlet_file_entry/1305837853/TOA-presentasjon+fagkaf%C3%A9+fredag+2.+september+2022.pptx/720885ff-a0c1-b4e7-0e60-4da951da397e?status=0&amp;download=true" TargetMode="External"/><Relationship Id="rId5" Type="http://schemas.openxmlformats.org/officeDocument/2006/relationships/hyperlink" Target="https://ntnu.cloud.panopto.eu/Panopto/Pages/Viewer.aspx?id=fa871f46-d04d-4fb0-8bd1-aeb000c98a58" TargetMode="External"/><Relationship Id="rId15" Type="http://schemas.openxmlformats.org/officeDocument/2006/relationships/image" Target="../media/image94.svg"/><Relationship Id="rId10" Type="http://schemas.openxmlformats.org/officeDocument/2006/relationships/hyperlink" Target="https://ntnu.cloud.panopto.eu/Panopto/Pages/Viewer.aspx?id=67b3250b-2c73-480b-a2cd-af04008d43c9" TargetMode="External"/><Relationship Id="rId4" Type="http://schemas.openxmlformats.org/officeDocument/2006/relationships/hyperlink" Target="https://i.ntnu.no/documents/portlet_file_entry/1305837853/Informasjonsm%C3%B8te+ledere+10.06.2022.pptx/19343dfd-f81c-059d-1107-dd15a4ac620b?status=0&amp;download=true" TargetMode="External"/><Relationship Id="rId9" Type="http://schemas.openxmlformats.org/officeDocument/2006/relationships/hyperlink" Target="https://innsida.ntnu.no/start#/feed/610592a9-1fa5-3581-96bf-a1b92e13c58a/e1b9acd8-c1d8-3912-bbbc-6c845c72ff3a" TargetMode="External"/><Relationship Id="rId14" Type="http://schemas.openxmlformats.org/officeDocument/2006/relationships/image" Target="../media/image93.png"/></Relationships>
</file>

<file path=ppt/slides/_rels/slide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C2907E4-33AC-47EE-90CC-08CBE65B9E32}"/>
              </a:ext>
            </a:extLst>
          </p:cNvPr>
          <p:cNvGraphicFramePr>
            <a:graphicFrameLocks noChangeAspect="1"/>
          </p:cNvGraphicFramePr>
          <p:nvPr>
            <p:custDataLst>
              <p:tags r:id="rId1"/>
            </p:custDataLst>
            <p:extLst>
              <p:ext uri="{D42A27DB-BD31-4B8C-83A1-F6EECF244321}">
                <p14:modId xmlns:p14="http://schemas.microsoft.com/office/powerpoint/2010/main" val="185380508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0C2907E4-33AC-47EE-90CC-08CBE65B9E32}"/>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03CB462-D9E6-48BE-AF21-E78169557E7B}"/>
              </a:ext>
            </a:extLst>
          </p:cNvPr>
          <p:cNvSpPr/>
          <p:nvPr>
            <p:custDataLst>
              <p:tags r:id="rId2"/>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85"/>
            <a:endParaRPr lang="nb-NO" sz="5400" b="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ktangel 10"/>
          <p:cNvSpPr/>
          <p:nvPr/>
        </p:nvSpPr>
        <p:spPr>
          <a:xfrm>
            <a:off x="0" y="0"/>
            <a:ext cx="12227378"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nb-NO" sz="2400">
              <a:solidFill>
                <a:srgbClr val="FFFFFF"/>
              </a:solidFill>
              <a:latin typeface="Arial" panose="020B0604020202020204"/>
            </a:endParaRPr>
          </a:p>
        </p:txBody>
      </p:sp>
      <p:sp>
        <p:nvSpPr>
          <p:cNvPr id="9" name="Tittel 1"/>
          <p:cNvSpPr>
            <a:spLocks noGrp="1"/>
          </p:cNvSpPr>
          <p:nvPr>
            <p:ph type="ctrTitle"/>
          </p:nvPr>
        </p:nvSpPr>
        <p:spPr>
          <a:xfrm>
            <a:off x="686608" y="2984914"/>
            <a:ext cx="10818784" cy="923330"/>
          </a:xfrm>
        </p:spPr>
        <p:txBody>
          <a:bodyPr/>
          <a:lstStyle/>
          <a:p>
            <a:pPr algn="ctr"/>
            <a:r>
              <a:rPr lang="nb-NO" sz="5400">
                <a:solidFill>
                  <a:schemeClr val="bg1"/>
                </a:solidFill>
              </a:rPr>
              <a:t>Informasjonsmøte for ledere</a:t>
            </a:r>
          </a:p>
        </p:txBody>
      </p:sp>
      <p:sp>
        <p:nvSpPr>
          <p:cNvPr id="10" name="Undertittel 2"/>
          <p:cNvSpPr>
            <a:spLocks noGrp="1"/>
          </p:cNvSpPr>
          <p:nvPr>
            <p:ph type="subTitle" idx="1"/>
          </p:nvPr>
        </p:nvSpPr>
        <p:spPr>
          <a:xfrm>
            <a:off x="686608" y="4092910"/>
            <a:ext cx="10818785" cy="797463"/>
          </a:xfrm>
        </p:spPr>
        <p:txBody>
          <a:bodyPr vert="horz" lIns="91440" tIns="45720" rIns="91440" bIns="45720" rtlCol="0" anchor="t">
            <a:noAutofit/>
          </a:bodyPr>
          <a:lstStyle/>
          <a:p>
            <a:pPr algn="ctr"/>
            <a:r>
              <a:rPr lang="nb-NO" sz="3600" b="1">
                <a:solidFill>
                  <a:schemeClr val="bg1"/>
                </a:solidFill>
              </a:rPr>
              <a:t>BOTT ØL Innføring og NTNU Sak</a:t>
            </a:r>
            <a:endParaRPr lang="nb-NO" sz="3600">
              <a:solidFill>
                <a:schemeClr val="bg1"/>
              </a:solidFill>
            </a:endParaRPr>
          </a:p>
        </p:txBody>
      </p:sp>
      <p:pic>
        <p:nvPicPr>
          <p:cNvPr id="5" name="Bilde 4">
            <a:extLst>
              <a:ext uri="{FF2B5EF4-FFF2-40B4-BE49-F238E27FC236}">
                <a16:creationId xmlns:a16="http://schemas.microsoft.com/office/drawing/2014/main" id="{589D61C2-2E0E-8541-A434-8E4817E38EF2}"/>
              </a:ext>
            </a:extLst>
          </p:cNvPr>
          <p:cNvPicPr>
            <a:picLocks noChangeAspect="1"/>
          </p:cNvPicPr>
          <p:nvPr/>
        </p:nvPicPr>
        <p:blipFill>
          <a:blip r:embed="rId7"/>
          <a:stretch>
            <a:fillRect/>
          </a:stretch>
        </p:blipFill>
        <p:spPr>
          <a:xfrm>
            <a:off x="2491761" y="1547553"/>
            <a:ext cx="7208479" cy="577729"/>
          </a:xfrm>
          <a:prstGeom prst="rect">
            <a:avLst/>
          </a:prstGeom>
        </p:spPr>
      </p:pic>
      <p:sp>
        <p:nvSpPr>
          <p:cNvPr id="3" name="Rectangle 2">
            <a:extLst>
              <a:ext uri="{FF2B5EF4-FFF2-40B4-BE49-F238E27FC236}">
                <a16:creationId xmlns:a16="http://schemas.microsoft.com/office/drawing/2014/main" id="{991FC646-4967-4503-A60F-7C8FA1187E7C}"/>
              </a:ext>
            </a:extLst>
          </p:cNvPr>
          <p:cNvSpPr/>
          <p:nvPr/>
        </p:nvSpPr>
        <p:spPr>
          <a:xfrm>
            <a:off x="4487120" y="5683171"/>
            <a:ext cx="3217761" cy="492443"/>
          </a:xfrm>
          <a:prstGeom prst="rect">
            <a:avLst/>
          </a:prstGeom>
        </p:spPr>
        <p:txBody>
          <a:bodyPr wrap="square" lIns="121920" tIns="60960" rIns="121920" bIns="60960" anchor="t">
            <a:spAutoFit/>
          </a:bodyPr>
          <a:lstStyle/>
          <a:p>
            <a:pPr algn="ctr" defTabSz="609585">
              <a:defRPr/>
            </a:pPr>
            <a:r>
              <a:rPr lang="nb-NO" sz="2400">
                <a:solidFill>
                  <a:srgbClr val="FFFFFF"/>
                </a:solidFill>
                <a:latin typeface="Arial" panose="020B0604020202020204"/>
              </a:rPr>
              <a:t>2. Desember 2022</a:t>
            </a:r>
            <a:endParaRPr lang="nb-NO" sz="2000">
              <a:solidFill>
                <a:srgbClr val="000000"/>
              </a:solidFill>
              <a:latin typeface="Arial" panose="020B0604020202020204"/>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0E08-DED2-0984-1CD4-498079B8B4E9}"/>
              </a:ext>
            </a:extLst>
          </p:cNvPr>
          <p:cNvSpPr>
            <a:spLocks noGrp="1"/>
          </p:cNvSpPr>
          <p:nvPr>
            <p:ph type="title"/>
          </p:nvPr>
        </p:nvSpPr>
        <p:spPr/>
        <p:txBody>
          <a:bodyPr>
            <a:normAutofit/>
          </a:bodyPr>
          <a:lstStyle/>
          <a:p>
            <a:r>
              <a:rPr lang="nb-NO" sz="3733" dirty="0"/>
              <a:t>Overlevering – endelig modell </a:t>
            </a:r>
          </a:p>
        </p:txBody>
      </p:sp>
      <p:sp>
        <p:nvSpPr>
          <p:cNvPr id="4" name="Arrow: Right 3">
            <a:extLst>
              <a:ext uri="{FF2B5EF4-FFF2-40B4-BE49-F238E27FC236}">
                <a16:creationId xmlns:a16="http://schemas.microsoft.com/office/drawing/2014/main" id="{36A1BB04-5963-01AD-AAE6-F67F399F632F}"/>
              </a:ext>
            </a:extLst>
          </p:cNvPr>
          <p:cNvSpPr/>
          <p:nvPr/>
        </p:nvSpPr>
        <p:spPr>
          <a:xfrm>
            <a:off x="1195978" y="5527295"/>
            <a:ext cx="10055497" cy="626763"/>
          </a:xfrm>
          <a:prstGeom prst="rightArrow">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black"/>
              </a:solidFill>
              <a:latin typeface="Calibri"/>
            </a:endParaRPr>
          </a:p>
        </p:txBody>
      </p:sp>
      <p:sp>
        <p:nvSpPr>
          <p:cNvPr id="8" name="Isosceles Triangle 7">
            <a:extLst>
              <a:ext uri="{FF2B5EF4-FFF2-40B4-BE49-F238E27FC236}">
                <a16:creationId xmlns:a16="http://schemas.microsoft.com/office/drawing/2014/main" id="{59347025-D8F6-A828-3088-B1796587BCA1}"/>
              </a:ext>
            </a:extLst>
          </p:cNvPr>
          <p:cNvSpPr/>
          <p:nvPr/>
        </p:nvSpPr>
        <p:spPr>
          <a:xfrm>
            <a:off x="3252293" y="6171779"/>
            <a:ext cx="290287" cy="592183"/>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latin typeface="Calibri"/>
            </a:endParaRPr>
          </a:p>
        </p:txBody>
      </p:sp>
      <p:sp>
        <p:nvSpPr>
          <p:cNvPr id="10" name="TextBox 9">
            <a:extLst>
              <a:ext uri="{FF2B5EF4-FFF2-40B4-BE49-F238E27FC236}">
                <a16:creationId xmlns:a16="http://schemas.microsoft.com/office/drawing/2014/main" id="{E10D77D2-A46D-3466-CC66-515D9A97E35C}"/>
              </a:ext>
            </a:extLst>
          </p:cNvPr>
          <p:cNvSpPr txBox="1"/>
          <p:nvPr/>
        </p:nvSpPr>
        <p:spPr>
          <a:xfrm>
            <a:off x="9965762" y="5653625"/>
            <a:ext cx="854721" cy="379656"/>
          </a:xfrm>
          <a:prstGeom prst="rect">
            <a:avLst/>
          </a:prstGeom>
          <a:noFill/>
        </p:spPr>
        <p:txBody>
          <a:bodyPr wrap="none" rtlCol="0">
            <a:spAutoFit/>
          </a:bodyPr>
          <a:lstStyle/>
          <a:p>
            <a:pPr defTabSz="609585"/>
            <a:r>
              <a:rPr lang="nb-NO" sz="1867">
                <a:solidFill>
                  <a:prstClr val="black"/>
                </a:solidFill>
                <a:latin typeface="Calibri"/>
              </a:rPr>
              <a:t>1. april</a:t>
            </a:r>
          </a:p>
        </p:txBody>
      </p:sp>
      <p:sp>
        <p:nvSpPr>
          <p:cNvPr id="12" name="Arrow: Right 11">
            <a:extLst>
              <a:ext uri="{FF2B5EF4-FFF2-40B4-BE49-F238E27FC236}">
                <a16:creationId xmlns:a16="http://schemas.microsoft.com/office/drawing/2014/main" id="{B8B02A36-D655-EF16-A5B9-84D23BBA0AAC}"/>
              </a:ext>
            </a:extLst>
          </p:cNvPr>
          <p:cNvSpPr/>
          <p:nvPr/>
        </p:nvSpPr>
        <p:spPr>
          <a:xfrm>
            <a:off x="1312092" y="3587932"/>
            <a:ext cx="5264803" cy="1333685"/>
          </a:xfrm>
          <a:prstGeom prst="rightArrow">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nb-NO" sz="2400">
                <a:solidFill>
                  <a:prstClr val="white"/>
                </a:solidFill>
                <a:latin typeface="Calibri"/>
              </a:rPr>
              <a:t>BOTT-ØL gjennomføring</a:t>
            </a:r>
          </a:p>
        </p:txBody>
      </p:sp>
      <p:sp>
        <p:nvSpPr>
          <p:cNvPr id="13" name="Arrow: Right 12">
            <a:extLst>
              <a:ext uri="{FF2B5EF4-FFF2-40B4-BE49-F238E27FC236}">
                <a16:creationId xmlns:a16="http://schemas.microsoft.com/office/drawing/2014/main" id="{0F59A04E-F660-D13B-2F48-EC34E556C711}"/>
              </a:ext>
            </a:extLst>
          </p:cNvPr>
          <p:cNvSpPr/>
          <p:nvPr/>
        </p:nvSpPr>
        <p:spPr>
          <a:xfrm rot="20560518">
            <a:off x="6526341" y="2661690"/>
            <a:ext cx="3912335" cy="1333685"/>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nb-NO" sz="2400" b="1">
                <a:solidFill>
                  <a:prstClr val="black"/>
                </a:solidFill>
                <a:latin typeface="Calibri"/>
              </a:rPr>
              <a:t>BOTT-ØL avslutning</a:t>
            </a:r>
          </a:p>
        </p:txBody>
      </p:sp>
      <p:sp>
        <p:nvSpPr>
          <p:cNvPr id="14" name="Arrow: Right 13">
            <a:extLst>
              <a:ext uri="{FF2B5EF4-FFF2-40B4-BE49-F238E27FC236}">
                <a16:creationId xmlns:a16="http://schemas.microsoft.com/office/drawing/2014/main" id="{3D302D95-F619-E5A6-018E-5B2EF0F5FA14}"/>
              </a:ext>
            </a:extLst>
          </p:cNvPr>
          <p:cNvSpPr/>
          <p:nvPr/>
        </p:nvSpPr>
        <p:spPr>
          <a:xfrm>
            <a:off x="6526340" y="1470298"/>
            <a:ext cx="5445043" cy="1333685"/>
          </a:xfrm>
          <a:prstGeom prst="rightArrow">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nb-NO" sz="2400">
                <a:solidFill>
                  <a:prstClr val="white"/>
                </a:solidFill>
                <a:latin typeface="Calibri"/>
              </a:rPr>
              <a:t>BOTT-ØL drift</a:t>
            </a:r>
          </a:p>
        </p:txBody>
      </p:sp>
      <p:sp>
        <p:nvSpPr>
          <p:cNvPr id="15" name="Arrow: Right 14">
            <a:extLst>
              <a:ext uri="{FF2B5EF4-FFF2-40B4-BE49-F238E27FC236}">
                <a16:creationId xmlns:a16="http://schemas.microsoft.com/office/drawing/2014/main" id="{85EBEF85-A268-C78B-D229-AC9D57FDC9CF}"/>
              </a:ext>
            </a:extLst>
          </p:cNvPr>
          <p:cNvSpPr/>
          <p:nvPr/>
        </p:nvSpPr>
        <p:spPr>
          <a:xfrm>
            <a:off x="261258" y="2280511"/>
            <a:ext cx="696685" cy="381179"/>
          </a:xfrm>
          <a:prstGeom prst="rightArrow">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latin typeface="Calibri"/>
            </a:endParaRPr>
          </a:p>
        </p:txBody>
      </p:sp>
      <p:sp>
        <p:nvSpPr>
          <p:cNvPr id="16" name="Arrow: Right 15">
            <a:extLst>
              <a:ext uri="{FF2B5EF4-FFF2-40B4-BE49-F238E27FC236}">
                <a16:creationId xmlns:a16="http://schemas.microsoft.com/office/drawing/2014/main" id="{F251E408-7ACC-B03C-5C7B-0BBE36251E71}"/>
              </a:ext>
            </a:extLst>
          </p:cNvPr>
          <p:cNvSpPr/>
          <p:nvPr/>
        </p:nvSpPr>
        <p:spPr>
          <a:xfrm>
            <a:off x="261258" y="1737816"/>
            <a:ext cx="696685" cy="381179"/>
          </a:xfrm>
          <a:prstGeom prst="rightArrow">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latin typeface="Calibri"/>
            </a:endParaRPr>
          </a:p>
        </p:txBody>
      </p:sp>
      <p:sp>
        <p:nvSpPr>
          <p:cNvPr id="17" name="TextBox 16">
            <a:extLst>
              <a:ext uri="{FF2B5EF4-FFF2-40B4-BE49-F238E27FC236}">
                <a16:creationId xmlns:a16="http://schemas.microsoft.com/office/drawing/2014/main" id="{D5F355FF-0399-4327-5B07-6C60DBE8CB38}"/>
              </a:ext>
            </a:extLst>
          </p:cNvPr>
          <p:cNvSpPr txBox="1"/>
          <p:nvPr/>
        </p:nvSpPr>
        <p:spPr>
          <a:xfrm>
            <a:off x="957943" y="1663861"/>
            <a:ext cx="1589346" cy="461665"/>
          </a:xfrm>
          <a:prstGeom prst="rect">
            <a:avLst/>
          </a:prstGeom>
          <a:noFill/>
        </p:spPr>
        <p:txBody>
          <a:bodyPr wrap="none" rtlCol="0">
            <a:spAutoFit/>
          </a:bodyPr>
          <a:lstStyle/>
          <a:p>
            <a:pPr defTabSz="609585"/>
            <a:r>
              <a:rPr lang="nb-NO" sz="2400">
                <a:solidFill>
                  <a:prstClr val="black"/>
                </a:solidFill>
                <a:latin typeface="Calibri"/>
              </a:rPr>
              <a:t>Linjeansvar</a:t>
            </a:r>
          </a:p>
        </p:txBody>
      </p:sp>
      <p:sp>
        <p:nvSpPr>
          <p:cNvPr id="18" name="TextBox 17">
            <a:extLst>
              <a:ext uri="{FF2B5EF4-FFF2-40B4-BE49-F238E27FC236}">
                <a16:creationId xmlns:a16="http://schemas.microsoft.com/office/drawing/2014/main" id="{A44FE4A6-7D8F-C3EE-BB14-91365F94C10E}"/>
              </a:ext>
            </a:extLst>
          </p:cNvPr>
          <p:cNvSpPr txBox="1"/>
          <p:nvPr/>
        </p:nvSpPr>
        <p:spPr>
          <a:xfrm>
            <a:off x="957943" y="2235725"/>
            <a:ext cx="2007153" cy="461665"/>
          </a:xfrm>
          <a:prstGeom prst="rect">
            <a:avLst/>
          </a:prstGeom>
          <a:noFill/>
        </p:spPr>
        <p:txBody>
          <a:bodyPr wrap="none" rtlCol="0">
            <a:spAutoFit/>
          </a:bodyPr>
          <a:lstStyle/>
          <a:p>
            <a:pPr defTabSz="609585"/>
            <a:r>
              <a:rPr lang="nb-NO" sz="2400">
                <a:solidFill>
                  <a:prstClr val="black"/>
                </a:solidFill>
                <a:latin typeface="Calibri"/>
              </a:rPr>
              <a:t>Prosjektansvar</a:t>
            </a:r>
          </a:p>
        </p:txBody>
      </p:sp>
      <p:cxnSp>
        <p:nvCxnSpPr>
          <p:cNvPr id="20" name="Straight Arrow Connector 19">
            <a:extLst>
              <a:ext uri="{FF2B5EF4-FFF2-40B4-BE49-F238E27FC236}">
                <a16:creationId xmlns:a16="http://schemas.microsoft.com/office/drawing/2014/main" id="{B830D41F-7752-5899-6A16-779447B8A167}"/>
              </a:ext>
            </a:extLst>
          </p:cNvPr>
          <p:cNvCxnSpPr>
            <a:cxnSpLocks/>
            <a:stCxn id="12" idx="3"/>
          </p:cNvCxnSpPr>
          <p:nvPr/>
        </p:nvCxnSpPr>
        <p:spPr>
          <a:xfrm flipH="1" flipV="1">
            <a:off x="6530244" y="2436695"/>
            <a:ext cx="46651" cy="1818080"/>
          </a:xfrm>
          <a:prstGeom prst="straightConnector1">
            <a:avLst/>
          </a:prstGeom>
          <a:ln w="5715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 name="Snakkeboble: rektangel med avrundede hjørner 2">
            <a:extLst>
              <a:ext uri="{FF2B5EF4-FFF2-40B4-BE49-F238E27FC236}">
                <a16:creationId xmlns:a16="http://schemas.microsoft.com/office/drawing/2014/main" id="{951D5925-3EE3-19B4-7175-CC33C0DFC6AD}"/>
              </a:ext>
            </a:extLst>
          </p:cNvPr>
          <p:cNvSpPr/>
          <p:nvPr/>
        </p:nvSpPr>
        <p:spPr>
          <a:xfrm>
            <a:off x="8341067" y="190589"/>
            <a:ext cx="2999596" cy="1143000"/>
          </a:xfrm>
          <a:prstGeom prst="wedgeRoundRectCallout">
            <a:avLst>
              <a:gd name="adj1" fmla="val -43314"/>
              <a:gd name="adj2" fmla="val 76477"/>
              <a:gd name="adj3" fmla="val 16667"/>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609585"/>
            <a:r>
              <a:rPr lang="nb-NO" sz="1333">
                <a:solidFill>
                  <a:prstClr val="black"/>
                </a:solidFill>
                <a:latin typeface="Calibri"/>
              </a:rPr>
              <a:t>Linja nivå 1 overtar </a:t>
            </a:r>
            <a:r>
              <a:rPr lang="nb-NO" sz="1333" err="1">
                <a:solidFill>
                  <a:prstClr val="black"/>
                </a:solidFill>
                <a:latin typeface="Calibri"/>
              </a:rPr>
              <a:t>fom</a:t>
            </a:r>
            <a:r>
              <a:rPr lang="nb-NO" sz="1333">
                <a:solidFill>
                  <a:prstClr val="black"/>
                </a:solidFill>
                <a:latin typeface="Calibri"/>
              </a:rPr>
              <a:t>. 1/1-23 ansvar for produkter, sikker drift, brukerstøtte, FDVU, restanser, gevinstrealisering,…</a:t>
            </a:r>
          </a:p>
        </p:txBody>
      </p:sp>
      <p:sp>
        <p:nvSpPr>
          <p:cNvPr id="7" name="Snakkeboble: rektangel med avrundede hjørner 6">
            <a:extLst>
              <a:ext uri="{FF2B5EF4-FFF2-40B4-BE49-F238E27FC236}">
                <a16:creationId xmlns:a16="http://schemas.microsoft.com/office/drawing/2014/main" id="{8AE31CB6-FB48-D3AF-8B7A-75BC718CD28A}"/>
              </a:ext>
            </a:extLst>
          </p:cNvPr>
          <p:cNvSpPr/>
          <p:nvPr/>
        </p:nvSpPr>
        <p:spPr>
          <a:xfrm>
            <a:off x="9944794" y="3590674"/>
            <a:ext cx="2247207" cy="1326300"/>
          </a:xfrm>
          <a:prstGeom prst="wedgeRoundRectCallout">
            <a:avLst>
              <a:gd name="adj1" fmla="val -92932"/>
              <a:gd name="adj2" fmla="val -49316"/>
              <a:gd name="adj3" fmla="val 16667"/>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609585"/>
            <a:r>
              <a:rPr lang="nb-NO" sz="1333">
                <a:solidFill>
                  <a:prstClr val="black"/>
                </a:solidFill>
                <a:latin typeface="Calibri"/>
              </a:rPr>
              <a:t>Styringsgruppe og prosjekteier gjennomfører avslutningsfase; Rapportering, dokumentasjon, evaluering og feiring….</a:t>
            </a:r>
          </a:p>
        </p:txBody>
      </p:sp>
      <p:sp>
        <p:nvSpPr>
          <p:cNvPr id="19" name="Snakkeboble: rektangel med avrundede hjørner 18">
            <a:extLst>
              <a:ext uri="{FF2B5EF4-FFF2-40B4-BE49-F238E27FC236}">
                <a16:creationId xmlns:a16="http://schemas.microsoft.com/office/drawing/2014/main" id="{AAEDA07B-B06C-94FB-51E2-ECA1A8130CF0}"/>
              </a:ext>
            </a:extLst>
          </p:cNvPr>
          <p:cNvSpPr/>
          <p:nvPr/>
        </p:nvSpPr>
        <p:spPr>
          <a:xfrm>
            <a:off x="6899473" y="4370823"/>
            <a:ext cx="2671407" cy="1156472"/>
          </a:xfrm>
          <a:prstGeom prst="wedgeRoundRectCallout">
            <a:avLst>
              <a:gd name="adj1" fmla="val -41763"/>
              <a:gd name="adj2" fmla="val -76966"/>
              <a:gd name="adj3" fmla="val 16667"/>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609585"/>
            <a:r>
              <a:rPr lang="nb-NO" sz="1200">
                <a:solidFill>
                  <a:prstClr val="black"/>
                </a:solidFill>
                <a:latin typeface="Calibri"/>
              </a:rPr>
              <a:t>Prosjektkontor og DP-ledere bistår linje og sluttfører restanser. Rapporterer til FU og Forvaltningsleder. Forvaltningsteam etableres (ØK-HR-VIRK)</a:t>
            </a:r>
          </a:p>
        </p:txBody>
      </p:sp>
      <p:sp>
        <p:nvSpPr>
          <p:cNvPr id="22" name="TextBox 9">
            <a:extLst>
              <a:ext uri="{FF2B5EF4-FFF2-40B4-BE49-F238E27FC236}">
                <a16:creationId xmlns:a16="http://schemas.microsoft.com/office/drawing/2014/main" id="{B26F5B94-796A-BB40-0BD3-E432DDD7467F}"/>
              </a:ext>
            </a:extLst>
          </p:cNvPr>
          <p:cNvSpPr txBox="1"/>
          <p:nvPr/>
        </p:nvSpPr>
        <p:spPr>
          <a:xfrm>
            <a:off x="8984531" y="5633105"/>
            <a:ext cx="900311" cy="379656"/>
          </a:xfrm>
          <a:prstGeom prst="rect">
            <a:avLst/>
          </a:prstGeom>
          <a:noFill/>
        </p:spPr>
        <p:txBody>
          <a:bodyPr wrap="none" rtlCol="0">
            <a:spAutoFit/>
          </a:bodyPr>
          <a:lstStyle/>
          <a:p>
            <a:pPr defTabSz="609585"/>
            <a:r>
              <a:rPr lang="nb-NO" sz="1867">
                <a:solidFill>
                  <a:prstClr val="black"/>
                </a:solidFill>
                <a:latin typeface="Calibri"/>
              </a:rPr>
              <a:t>1. mars</a:t>
            </a:r>
          </a:p>
        </p:txBody>
      </p:sp>
      <p:sp>
        <p:nvSpPr>
          <p:cNvPr id="23" name="TextBox 9">
            <a:extLst>
              <a:ext uri="{FF2B5EF4-FFF2-40B4-BE49-F238E27FC236}">
                <a16:creationId xmlns:a16="http://schemas.microsoft.com/office/drawing/2014/main" id="{21915AAE-AD2B-A9AC-1C55-BC9CB21BF558}"/>
              </a:ext>
            </a:extLst>
          </p:cNvPr>
          <p:cNvSpPr txBox="1"/>
          <p:nvPr/>
        </p:nvSpPr>
        <p:spPr>
          <a:xfrm>
            <a:off x="6166305" y="5655877"/>
            <a:ext cx="720069" cy="379656"/>
          </a:xfrm>
          <a:prstGeom prst="rect">
            <a:avLst/>
          </a:prstGeom>
          <a:noFill/>
        </p:spPr>
        <p:txBody>
          <a:bodyPr wrap="none" rtlCol="0">
            <a:spAutoFit/>
          </a:bodyPr>
          <a:lstStyle/>
          <a:p>
            <a:pPr defTabSz="609585"/>
            <a:r>
              <a:rPr lang="nb-NO" sz="1867">
                <a:solidFill>
                  <a:prstClr val="black"/>
                </a:solidFill>
                <a:latin typeface="Calibri"/>
              </a:rPr>
              <a:t>1. jan</a:t>
            </a:r>
          </a:p>
        </p:txBody>
      </p:sp>
      <p:sp>
        <p:nvSpPr>
          <p:cNvPr id="24" name="TextBox 9">
            <a:extLst>
              <a:ext uri="{FF2B5EF4-FFF2-40B4-BE49-F238E27FC236}">
                <a16:creationId xmlns:a16="http://schemas.microsoft.com/office/drawing/2014/main" id="{86F67AE1-07B9-9653-D3AD-ED1C90A84D73}"/>
              </a:ext>
            </a:extLst>
          </p:cNvPr>
          <p:cNvSpPr txBox="1"/>
          <p:nvPr/>
        </p:nvSpPr>
        <p:spPr>
          <a:xfrm>
            <a:off x="4527526" y="5647523"/>
            <a:ext cx="758541" cy="379656"/>
          </a:xfrm>
          <a:prstGeom prst="rect">
            <a:avLst/>
          </a:prstGeom>
          <a:noFill/>
        </p:spPr>
        <p:txBody>
          <a:bodyPr wrap="none" rtlCol="0">
            <a:spAutoFit/>
          </a:bodyPr>
          <a:lstStyle/>
          <a:p>
            <a:pPr defTabSz="609585"/>
            <a:r>
              <a:rPr lang="nb-NO" sz="1867">
                <a:solidFill>
                  <a:prstClr val="black"/>
                </a:solidFill>
                <a:latin typeface="Calibri"/>
              </a:rPr>
              <a:t>1. des</a:t>
            </a:r>
          </a:p>
        </p:txBody>
      </p:sp>
      <p:sp>
        <p:nvSpPr>
          <p:cNvPr id="26" name="Isosceles Triangle 7">
            <a:extLst>
              <a:ext uri="{FF2B5EF4-FFF2-40B4-BE49-F238E27FC236}">
                <a16:creationId xmlns:a16="http://schemas.microsoft.com/office/drawing/2014/main" id="{94D2224C-2642-96FF-B104-DAC2D4B23285}"/>
              </a:ext>
            </a:extLst>
          </p:cNvPr>
          <p:cNvSpPr/>
          <p:nvPr/>
        </p:nvSpPr>
        <p:spPr>
          <a:xfrm>
            <a:off x="4763408" y="6178906"/>
            <a:ext cx="290287" cy="592183"/>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latin typeface="Calibri"/>
            </a:endParaRPr>
          </a:p>
        </p:txBody>
      </p:sp>
      <p:sp>
        <p:nvSpPr>
          <p:cNvPr id="27" name="Isosceles Triangle 7">
            <a:extLst>
              <a:ext uri="{FF2B5EF4-FFF2-40B4-BE49-F238E27FC236}">
                <a16:creationId xmlns:a16="http://schemas.microsoft.com/office/drawing/2014/main" id="{9D94FDD4-A07E-A434-1379-281185C4F67B}"/>
              </a:ext>
            </a:extLst>
          </p:cNvPr>
          <p:cNvSpPr/>
          <p:nvPr/>
        </p:nvSpPr>
        <p:spPr>
          <a:xfrm>
            <a:off x="6365831" y="6006093"/>
            <a:ext cx="290287" cy="592183"/>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latin typeface="Calibri"/>
            </a:endParaRPr>
          </a:p>
        </p:txBody>
      </p:sp>
      <p:sp>
        <p:nvSpPr>
          <p:cNvPr id="28" name="Isosceles Triangle 7">
            <a:extLst>
              <a:ext uri="{FF2B5EF4-FFF2-40B4-BE49-F238E27FC236}">
                <a16:creationId xmlns:a16="http://schemas.microsoft.com/office/drawing/2014/main" id="{DAE0695C-920F-0402-C2B8-32FED744C24B}"/>
              </a:ext>
            </a:extLst>
          </p:cNvPr>
          <p:cNvSpPr/>
          <p:nvPr/>
        </p:nvSpPr>
        <p:spPr>
          <a:xfrm>
            <a:off x="9041254" y="6167553"/>
            <a:ext cx="290287" cy="592183"/>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latin typeface="Calibri"/>
            </a:endParaRPr>
          </a:p>
        </p:txBody>
      </p:sp>
      <p:sp>
        <p:nvSpPr>
          <p:cNvPr id="29" name="Isosceles Triangle 7">
            <a:extLst>
              <a:ext uri="{FF2B5EF4-FFF2-40B4-BE49-F238E27FC236}">
                <a16:creationId xmlns:a16="http://schemas.microsoft.com/office/drawing/2014/main" id="{B17762D2-5C9E-E480-3483-98CB5AD60B60}"/>
              </a:ext>
            </a:extLst>
          </p:cNvPr>
          <p:cNvSpPr/>
          <p:nvPr/>
        </p:nvSpPr>
        <p:spPr>
          <a:xfrm>
            <a:off x="10292089" y="6139232"/>
            <a:ext cx="290287" cy="592183"/>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latin typeface="Calibri"/>
            </a:endParaRPr>
          </a:p>
        </p:txBody>
      </p:sp>
      <p:sp>
        <p:nvSpPr>
          <p:cNvPr id="30" name="Høyre klammeparentes 29">
            <a:extLst>
              <a:ext uri="{FF2B5EF4-FFF2-40B4-BE49-F238E27FC236}">
                <a16:creationId xmlns:a16="http://schemas.microsoft.com/office/drawing/2014/main" id="{92021575-AE63-F8AE-E815-4D9D8DBFF772}"/>
              </a:ext>
            </a:extLst>
          </p:cNvPr>
          <p:cNvSpPr/>
          <p:nvPr/>
        </p:nvSpPr>
        <p:spPr>
          <a:xfrm rot="5400000">
            <a:off x="6870696" y="4052705"/>
            <a:ext cx="346347" cy="4285057"/>
          </a:xfrm>
          <a:prstGeom prst="rightBrace">
            <a:avLst>
              <a:gd name="adj1" fmla="val 8333"/>
              <a:gd name="adj2" fmla="val 55886"/>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nb-NO" sz="2400">
              <a:solidFill>
                <a:prstClr val="black"/>
              </a:solidFill>
              <a:latin typeface="Calibri"/>
            </a:endParaRPr>
          </a:p>
        </p:txBody>
      </p:sp>
      <p:sp>
        <p:nvSpPr>
          <p:cNvPr id="31" name="Høyre klammeparentes 30">
            <a:extLst>
              <a:ext uri="{FF2B5EF4-FFF2-40B4-BE49-F238E27FC236}">
                <a16:creationId xmlns:a16="http://schemas.microsoft.com/office/drawing/2014/main" id="{7E62EFB8-9316-557D-711D-5C810339F1CC}"/>
              </a:ext>
            </a:extLst>
          </p:cNvPr>
          <p:cNvSpPr/>
          <p:nvPr/>
        </p:nvSpPr>
        <p:spPr>
          <a:xfrm rot="5400000">
            <a:off x="2873551" y="2358747"/>
            <a:ext cx="401245" cy="7514691"/>
          </a:xfrm>
          <a:prstGeom prst="rightBrace">
            <a:avLst>
              <a:gd name="adj1" fmla="val 8333"/>
              <a:gd name="adj2" fmla="val 55280"/>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nb-NO" sz="2400">
              <a:solidFill>
                <a:prstClr val="black"/>
              </a:solidFill>
              <a:latin typeface="Calibri"/>
            </a:endParaRPr>
          </a:p>
        </p:txBody>
      </p:sp>
      <p:sp>
        <p:nvSpPr>
          <p:cNvPr id="32" name="Høyre klammeparentes 31">
            <a:extLst>
              <a:ext uri="{FF2B5EF4-FFF2-40B4-BE49-F238E27FC236}">
                <a16:creationId xmlns:a16="http://schemas.microsoft.com/office/drawing/2014/main" id="{097B3AB5-EAF1-0068-4908-F8FA458F2716}"/>
              </a:ext>
            </a:extLst>
          </p:cNvPr>
          <p:cNvSpPr/>
          <p:nvPr/>
        </p:nvSpPr>
        <p:spPr>
          <a:xfrm rot="5400000">
            <a:off x="11144983" y="4006757"/>
            <a:ext cx="350693" cy="4285056"/>
          </a:xfrm>
          <a:prstGeom prst="rightBrace">
            <a:avLst>
              <a:gd name="adj1" fmla="val 8333"/>
              <a:gd name="adj2" fmla="val 50245"/>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nb-NO" sz="2400">
              <a:solidFill>
                <a:prstClr val="black"/>
              </a:solidFill>
              <a:latin typeface="Calibri"/>
            </a:endParaRPr>
          </a:p>
        </p:txBody>
      </p:sp>
      <p:sp>
        <p:nvSpPr>
          <p:cNvPr id="33" name="TekstSylinder 32">
            <a:extLst>
              <a:ext uri="{FF2B5EF4-FFF2-40B4-BE49-F238E27FC236}">
                <a16:creationId xmlns:a16="http://schemas.microsoft.com/office/drawing/2014/main" id="{B70FE41E-41AF-275B-2B9F-C0845E8DC812}"/>
              </a:ext>
            </a:extLst>
          </p:cNvPr>
          <p:cNvSpPr txBox="1"/>
          <p:nvPr/>
        </p:nvSpPr>
        <p:spPr>
          <a:xfrm>
            <a:off x="368831" y="6230029"/>
            <a:ext cx="2703639" cy="420564"/>
          </a:xfrm>
          <a:prstGeom prst="rect">
            <a:avLst/>
          </a:prstGeom>
          <a:solidFill>
            <a:schemeClr val="bg2"/>
          </a:solidFill>
        </p:spPr>
        <p:txBody>
          <a:bodyPr wrap="square" rtlCol="0">
            <a:spAutoFit/>
          </a:bodyPr>
          <a:lstStyle/>
          <a:p>
            <a:pPr defTabSz="609585"/>
            <a:r>
              <a:rPr lang="nb-NO" sz="2133">
                <a:ln>
                  <a:solidFill>
                    <a:srgbClr val="4F81BD"/>
                  </a:solidFill>
                </a:ln>
                <a:solidFill>
                  <a:prstClr val="black"/>
                </a:solidFill>
                <a:latin typeface="Calibri"/>
              </a:rPr>
              <a:t>Innføringsprosjektet</a:t>
            </a:r>
          </a:p>
        </p:txBody>
      </p:sp>
      <p:sp>
        <p:nvSpPr>
          <p:cNvPr id="34" name="TekstSylinder 33">
            <a:extLst>
              <a:ext uri="{FF2B5EF4-FFF2-40B4-BE49-F238E27FC236}">
                <a16:creationId xmlns:a16="http://schemas.microsoft.com/office/drawing/2014/main" id="{5C1BBC0D-766A-1E1C-CAE0-B136992D67E8}"/>
              </a:ext>
            </a:extLst>
          </p:cNvPr>
          <p:cNvSpPr txBox="1"/>
          <p:nvPr/>
        </p:nvSpPr>
        <p:spPr>
          <a:xfrm>
            <a:off x="5637429" y="6389437"/>
            <a:ext cx="2830796" cy="420564"/>
          </a:xfrm>
          <a:prstGeom prst="rect">
            <a:avLst/>
          </a:prstGeom>
          <a:solidFill>
            <a:schemeClr val="bg2"/>
          </a:solidFill>
        </p:spPr>
        <p:txBody>
          <a:bodyPr wrap="square" rtlCol="0">
            <a:spAutoFit/>
          </a:bodyPr>
          <a:lstStyle/>
          <a:p>
            <a:pPr defTabSz="609585"/>
            <a:r>
              <a:rPr lang="nb-NO" sz="2133">
                <a:ln>
                  <a:solidFill>
                    <a:srgbClr val="FF0000"/>
                  </a:solidFill>
                </a:ln>
                <a:solidFill>
                  <a:prstClr val="black"/>
                </a:solidFill>
                <a:latin typeface="Calibri"/>
              </a:rPr>
              <a:t>Beredskapsorganisasjon</a:t>
            </a:r>
          </a:p>
        </p:txBody>
      </p:sp>
      <p:sp>
        <p:nvSpPr>
          <p:cNvPr id="35" name="TekstSylinder 34">
            <a:extLst>
              <a:ext uri="{FF2B5EF4-FFF2-40B4-BE49-F238E27FC236}">
                <a16:creationId xmlns:a16="http://schemas.microsoft.com/office/drawing/2014/main" id="{8CCF25F4-E52A-B66D-26F2-FB459320C772}"/>
              </a:ext>
            </a:extLst>
          </p:cNvPr>
          <p:cNvSpPr txBox="1"/>
          <p:nvPr/>
        </p:nvSpPr>
        <p:spPr>
          <a:xfrm>
            <a:off x="9613722" y="6327584"/>
            <a:ext cx="2703639" cy="420564"/>
          </a:xfrm>
          <a:prstGeom prst="rect">
            <a:avLst/>
          </a:prstGeom>
          <a:solidFill>
            <a:schemeClr val="bg2"/>
          </a:solidFill>
        </p:spPr>
        <p:txBody>
          <a:bodyPr wrap="square" rtlCol="0">
            <a:spAutoFit/>
          </a:bodyPr>
          <a:lstStyle/>
          <a:p>
            <a:pPr defTabSz="609585"/>
            <a:r>
              <a:rPr lang="nb-NO" sz="2133">
                <a:ln>
                  <a:solidFill>
                    <a:srgbClr val="1F497D"/>
                  </a:solidFill>
                </a:ln>
                <a:solidFill>
                  <a:prstClr val="black"/>
                </a:solidFill>
                <a:latin typeface="Calibri"/>
              </a:rPr>
              <a:t>Forvaltningsutvalget</a:t>
            </a:r>
          </a:p>
        </p:txBody>
      </p:sp>
      <p:sp>
        <p:nvSpPr>
          <p:cNvPr id="39" name="Snakkeboble: rektangel med avrundede hjørner 38">
            <a:extLst>
              <a:ext uri="{FF2B5EF4-FFF2-40B4-BE49-F238E27FC236}">
                <a16:creationId xmlns:a16="http://schemas.microsoft.com/office/drawing/2014/main" id="{9B171CFD-C5B3-B590-A379-1648779F283C}"/>
              </a:ext>
            </a:extLst>
          </p:cNvPr>
          <p:cNvSpPr/>
          <p:nvPr/>
        </p:nvSpPr>
        <p:spPr>
          <a:xfrm>
            <a:off x="3719553" y="1612709"/>
            <a:ext cx="2165131" cy="1283440"/>
          </a:xfrm>
          <a:prstGeom prst="wedgeRoundRectCallout">
            <a:avLst>
              <a:gd name="adj1" fmla="val 155866"/>
              <a:gd name="adj2" fmla="val 60258"/>
              <a:gd name="adj3" fmla="val 16667"/>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nb-NO" sz="1467">
                <a:solidFill>
                  <a:prstClr val="black"/>
                </a:solidFill>
                <a:latin typeface="Calibri"/>
              </a:rPr>
              <a:t>Innføringsledere FAK, FA og på nivå 3 demobiliseres 1/3 og ansvar overføres linje</a:t>
            </a:r>
          </a:p>
        </p:txBody>
      </p:sp>
    </p:spTree>
    <p:extLst>
      <p:ext uri="{BB962C8B-B14F-4D97-AF65-F5344CB8AC3E}">
        <p14:creationId xmlns:p14="http://schemas.microsoft.com/office/powerpoint/2010/main" val="300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9" grpId="0" animBg="1"/>
      <p:bldP spid="30" grpId="0" animBg="1"/>
      <p:bldP spid="31" grpId="0" animBg="1"/>
      <p:bldP spid="32" grpId="0" animBg="1"/>
      <p:bldP spid="33" grpId="0" animBg="1"/>
      <p:bldP spid="34" grpId="0" animBg="1"/>
      <p:bldP spid="35"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FE20241-C262-4A1B-8A00-CBFF8F307D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3FE20241-C262-4A1B-8A00-CBFF8F307D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94C4A4D4-CEAC-42CD-A5DD-0D5A05667AEF}"/>
              </a:ext>
            </a:extLst>
          </p:cNvPr>
          <p:cNvSpPr/>
          <p:nvPr/>
        </p:nvSpPr>
        <p:spPr>
          <a:xfrm>
            <a:off x="9546646" y="2963972"/>
            <a:ext cx="1693771" cy="670425"/>
          </a:xfrm>
          <a:prstGeom prst="rect">
            <a:avLst/>
          </a:prstGeom>
          <a:solidFill>
            <a:schemeClr val="bg1">
              <a:lumMod val="95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5633" tIns="235633" rIns="235633" bIns="23563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endParaRPr kumimoji="0" lang="nb-NO" sz="105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7A0BAFA-356B-4AEA-BEF1-A7598BABF01E}"/>
              </a:ext>
            </a:extLst>
          </p:cNvPr>
          <p:cNvSpPr/>
          <p:nvPr/>
        </p:nvSpPr>
        <p:spPr>
          <a:xfrm>
            <a:off x="7453485" y="3249979"/>
            <a:ext cx="1693771" cy="719631"/>
          </a:xfrm>
          <a:prstGeom prst="rect">
            <a:avLst/>
          </a:prstGeom>
          <a:solidFill>
            <a:schemeClr val="bg1">
              <a:lumMod val="95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5633" tIns="235633" rIns="235633" bIns="23563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endParaRPr kumimoji="0" lang="nb-NO" sz="105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A912728-2B1B-41BB-B53D-F574492E0881}"/>
              </a:ext>
            </a:extLst>
          </p:cNvPr>
          <p:cNvSpPr/>
          <p:nvPr/>
        </p:nvSpPr>
        <p:spPr>
          <a:xfrm>
            <a:off x="5235804" y="2980451"/>
            <a:ext cx="1693771" cy="670425"/>
          </a:xfrm>
          <a:prstGeom prst="rect">
            <a:avLst/>
          </a:prstGeom>
          <a:solidFill>
            <a:schemeClr val="bg1">
              <a:lumMod val="95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5633" tIns="235633" rIns="235633" bIns="23563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endParaRPr kumimoji="0" lang="nb-NO" sz="105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6EA3D32-1BEF-4DB7-B571-294B20958355}"/>
              </a:ext>
            </a:extLst>
          </p:cNvPr>
          <p:cNvSpPr/>
          <p:nvPr/>
        </p:nvSpPr>
        <p:spPr>
          <a:xfrm>
            <a:off x="3152477" y="3235577"/>
            <a:ext cx="1693771" cy="734033"/>
          </a:xfrm>
          <a:prstGeom prst="rect">
            <a:avLst/>
          </a:prstGeom>
          <a:solidFill>
            <a:schemeClr val="bg1">
              <a:lumMod val="95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5633" tIns="235633" rIns="235633" bIns="23563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endParaRPr kumimoji="0" lang="nb-NO" sz="105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1EAD1388-C45D-4024-B73F-4FEBADA11A53}"/>
              </a:ext>
            </a:extLst>
          </p:cNvPr>
          <p:cNvSpPr/>
          <p:nvPr/>
        </p:nvSpPr>
        <p:spPr>
          <a:xfrm>
            <a:off x="1019192" y="3029956"/>
            <a:ext cx="1693771" cy="620920"/>
          </a:xfrm>
          <a:prstGeom prst="rect">
            <a:avLst/>
          </a:prstGeom>
          <a:solidFill>
            <a:schemeClr val="bg1">
              <a:lumMod val="95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5633" tIns="235633" rIns="235633" bIns="23563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endParaRPr kumimoji="0" lang="nb-NO" sz="105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725CC0B6-AA0F-489C-833F-7179FE3E08D5}"/>
              </a:ext>
            </a:extLst>
          </p:cNvPr>
          <p:cNvSpPr/>
          <p:nvPr/>
        </p:nvSpPr>
        <p:spPr>
          <a:xfrm>
            <a:off x="962921" y="3299185"/>
            <a:ext cx="1800000" cy="324000"/>
          </a:xfrm>
          <a:custGeom>
            <a:avLst/>
            <a:gdLst>
              <a:gd name="connsiteX0" fmla="*/ 0 w 3100033"/>
              <a:gd name="connsiteY0" fmla="*/ 0 h 750198"/>
              <a:gd name="connsiteX1" fmla="*/ 3100033 w 3100033"/>
              <a:gd name="connsiteY1" fmla="*/ 0 h 750198"/>
              <a:gd name="connsiteX2" fmla="*/ 3100033 w 3100033"/>
              <a:gd name="connsiteY2" fmla="*/ 750198 h 750198"/>
              <a:gd name="connsiteX3" fmla="*/ 0 w 3100033"/>
              <a:gd name="connsiteY3" fmla="*/ 750198 h 750198"/>
              <a:gd name="connsiteX4" fmla="*/ 0 w 3100033"/>
              <a:gd name="connsiteY4" fmla="*/ 0 h 75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033" h="750198">
                <a:moveTo>
                  <a:pt x="0" y="0"/>
                </a:moveTo>
                <a:lnTo>
                  <a:pt x="3100033" y="0"/>
                </a:lnTo>
                <a:lnTo>
                  <a:pt x="3100033" y="750198"/>
                </a:lnTo>
                <a:lnTo>
                  <a:pt x="0" y="750198"/>
                </a:lnTo>
                <a:lnTo>
                  <a:pt x="0" y="0"/>
                </a:lnTo>
                <a:close/>
              </a:path>
            </a:pathLst>
          </a:custGeom>
          <a:solidFill>
            <a:srgbClr val="FFFFFF">
              <a:alpha val="50196"/>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b="1"/>
            </a:pPr>
            <a: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1. desember –</a:t>
            </a:r>
            <a: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a:ea typeface="+mn-ea"/>
                <a:cs typeface="Calibri"/>
              </a:rPr>
              <a:t> 23.</a:t>
            </a:r>
            <a: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desember </a:t>
            </a:r>
            <a:b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br>
            <a:r>
              <a:rPr kumimoji="0" lang="nb-NO" sz="1100" b="1" i="0" u="none" strike="noStrike" kern="1200" cap="none" spc="0" normalizeH="0" baseline="0" noProof="0">
                <a:ln>
                  <a:noFill/>
                </a:ln>
                <a:solidFill>
                  <a:srgbClr val="ED7D31"/>
                </a:solidFill>
                <a:effectLst/>
                <a:uLnTx/>
                <a:uFillTx/>
                <a:latin typeface="Calibri" panose="020F0502020204030204"/>
                <a:ea typeface="+mn-ea"/>
                <a:cs typeface="+mn-cs"/>
              </a:rPr>
              <a:t>Antatt: Høg beredskap</a:t>
            </a:r>
            <a:endParaRPr kumimoji="0" lang="nb-NO" sz="1100" b="1" i="0" u="none" strike="noStrike" kern="1200" cap="none" spc="0" normalizeH="0" baseline="0" noProof="0">
              <a:ln>
                <a:noFill/>
              </a:ln>
              <a:solidFill>
                <a:srgbClr val="ED7D31"/>
              </a:solidFill>
              <a:effectLst/>
              <a:uLnTx/>
              <a:uFillTx/>
              <a:latin typeface="Calibri" panose="020F0502020204030204"/>
              <a:ea typeface="+mn-ea"/>
              <a:cs typeface="Calibri"/>
            </a:endParaRPr>
          </a:p>
        </p:txBody>
      </p:sp>
      <p:sp>
        <p:nvSpPr>
          <p:cNvPr id="12" name="Freeform: Shape 11">
            <a:extLst>
              <a:ext uri="{FF2B5EF4-FFF2-40B4-BE49-F238E27FC236}">
                <a16:creationId xmlns:a16="http://schemas.microsoft.com/office/drawing/2014/main" id="{0B140F0C-7DB0-47BF-BFF6-8EB8D121565E}"/>
              </a:ext>
            </a:extLst>
          </p:cNvPr>
          <p:cNvSpPr/>
          <p:nvPr/>
        </p:nvSpPr>
        <p:spPr>
          <a:xfrm>
            <a:off x="3102837" y="3299185"/>
            <a:ext cx="1800000" cy="324000"/>
          </a:xfrm>
          <a:custGeom>
            <a:avLst/>
            <a:gdLst>
              <a:gd name="connsiteX0" fmla="*/ 0 w 3100033"/>
              <a:gd name="connsiteY0" fmla="*/ 0 h 750198"/>
              <a:gd name="connsiteX1" fmla="*/ 3100033 w 3100033"/>
              <a:gd name="connsiteY1" fmla="*/ 0 h 750198"/>
              <a:gd name="connsiteX2" fmla="*/ 3100033 w 3100033"/>
              <a:gd name="connsiteY2" fmla="*/ 750198 h 750198"/>
              <a:gd name="connsiteX3" fmla="*/ 0 w 3100033"/>
              <a:gd name="connsiteY3" fmla="*/ 750198 h 750198"/>
              <a:gd name="connsiteX4" fmla="*/ 0 w 3100033"/>
              <a:gd name="connsiteY4" fmla="*/ 0 h 75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033" h="750198">
                <a:moveTo>
                  <a:pt x="0" y="0"/>
                </a:moveTo>
                <a:lnTo>
                  <a:pt x="3100033" y="0"/>
                </a:lnTo>
                <a:lnTo>
                  <a:pt x="3100033" y="750198"/>
                </a:lnTo>
                <a:lnTo>
                  <a:pt x="0" y="750198"/>
                </a:lnTo>
                <a:lnTo>
                  <a:pt x="0" y="0"/>
                </a:lnTo>
                <a:close/>
              </a:path>
            </a:pathLst>
          </a:custGeom>
          <a:solidFill>
            <a:srgbClr val="FFFFFF">
              <a:alpha val="50196"/>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b="1"/>
            </a:pPr>
            <a: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a:ea typeface="+mn-ea"/>
                <a:cs typeface="Calibri"/>
              </a:rPr>
              <a:t>24. desember – 1. januar</a:t>
            </a:r>
            <a:b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br>
            <a:r>
              <a:rPr kumimoji="0" lang="nb-NO" sz="1100" b="1" i="0" u="none" strike="noStrike" kern="1200" cap="none" spc="0" normalizeH="0" baseline="0" noProof="0">
                <a:ln>
                  <a:noFill/>
                </a:ln>
                <a:solidFill>
                  <a:srgbClr val="00B050"/>
                </a:solidFill>
                <a:effectLst/>
                <a:uLnTx/>
                <a:uFillTx/>
                <a:latin typeface="Calibri" panose="020F0502020204030204"/>
                <a:ea typeface="+mn-ea"/>
                <a:cs typeface="+mn-cs"/>
              </a:rPr>
              <a:t>Antatt: Teknisk beredskap</a:t>
            </a:r>
            <a:b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br>
            <a:endPar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a:ea typeface="+mn-ea"/>
              <a:cs typeface="Calibri"/>
            </a:endParaRPr>
          </a:p>
        </p:txBody>
      </p:sp>
      <p:sp>
        <p:nvSpPr>
          <p:cNvPr id="16" name="Freeform: Shape 15">
            <a:extLst>
              <a:ext uri="{FF2B5EF4-FFF2-40B4-BE49-F238E27FC236}">
                <a16:creationId xmlns:a16="http://schemas.microsoft.com/office/drawing/2014/main" id="{E64E4E1D-B6C6-41DE-83B9-42E7B723BAA3}"/>
              </a:ext>
            </a:extLst>
          </p:cNvPr>
          <p:cNvSpPr/>
          <p:nvPr/>
        </p:nvSpPr>
        <p:spPr>
          <a:xfrm>
            <a:off x="5195998" y="3299185"/>
            <a:ext cx="1800000" cy="324000"/>
          </a:xfrm>
          <a:custGeom>
            <a:avLst/>
            <a:gdLst>
              <a:gd name="connsiteX0" fmla="*/ 0 w 3100033"/>
              <a:gd name="connsiteY0" fmla="*/ 0 h 750198"/>
              <a:gd name="connsiteX1" fmla="*/ 3100033 w 3100033"/>
              <a:gd name="connsiteY1" fmla="*/ 0 h 750198"/>
              <a:gd name="connsiteX2" fmla="*/ 3100033 w 3100033"/>
              <a:gd name="connsiteY2" fmla="*/ 750198 h 750198"/>
              <a:gd name="connsiteX3" fmla="*/ 0 w 3100033"/>
              <a:gd name="connsiteY3" fmla="*/ 750198 h 750198"/>
              <a:gd name="connsiteX4" fmla="*/ 0 w 3100033"/>
              <a:gd name="connsiteY4" fmla="*/ 0 h 75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033" h="750198">
                <a:moveTo>
                  <a:pt x="0" y="0"/>
                </a:moveTo>
                <a:lnTo>
                  <a:pt x="3100033" y="0"/>
                </a:lnTo>
                <a:lnTo>
                  <a:pt x="3100033" y="750198"/>
                </a:lnTo>
                <a:lnTo>
                  <a:pt x="0" y="750198"/>
                </a:lnTo>
                <a:lnTo>
                  <a:pt x="0" y="0"/>
                </a:lnTo>
                <a:close/>
              </a:path>
            </a:pathLst>
          </a:custGeom>
          <a:solidFill>
            <a:srgbClr val="FFFFFF">
              <a:alpha val="50196"/>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b="1"/>
            </a:pPr>
            <a: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02. januar – 13. januar</a:t>
            </a:r>
            <a:b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Calibri"/>
              </a:rPr>
            </a:br>
            <a:r>
              <a:rPr kumimoji="0" lang="nb-NO" sz="1100" b="1" i="0" u="none" strike="noStrike" kern="1200" cap="none" spc="0" normalizeH="0" baseline="0" noProof="0">
                <a:ln>
                  <a:noFill/>
                </a:ln>
                <a:solidFill>
                  <a:srgbClr val="FF0000"/>
                </a:solidFill>
                <a:effectLst/>
                <a:uLnTx/>
                <a:uFillTx/>
                <a:latin typeface="Calibri" panose="020F0502020204030204"/>
                <a:ea typeface="+mn-ea"/>
                <a:cs typeface="+mn-cs"/>
              </a:rPr>
              <a:t>Antatt: </a:t>
            </a:r>
            <a:r>
              <a:rPr kumimoji="0" lang="nb-NO" sz="1100" b="1" i="0" u="none" strike="noStrike" kern="1200" cap="none" spc="0" normalizeH="0" baseline="0" noProof="0" err="1">
                <a:ln>
                  <a:noFill/>
                </a:ln>
                <a:solidFill>
                  <a:srgbClr val="FF0000"/>
                </a:solidFill>
                <a:effectLst/>
                <a:uLnTx/>
                <a:uFillTx/>
                <a:latin typeface="Calibri" panose="020F0502020204030204"/>
                <a:ea typeface="+mn-ea"/>
                <a:cs typeface="+mn-cs"/>
              </a:rPr>
              <a:t>Høgaste</a:t>
            </a:r>
            <a:r>
              <a:rPr kumimoji="0" lang="nb-NO" sz="1100" b="1" i="0" u="none" strike="noStrike" kern="1200" cap="none" spc="0" normalizeH="0" baseline="0" noProof="0">
                <a:ln>
                  <a:noFill/>
                </a:ln>
                <a:solidFill>
                  <a:srgbClr val="FF0000"/>
                </a:solidFill>
                <a:effectLst/>
                <a:uLnTx/>
                <a:uFillTx/>
                <a:latin typeface="Calibri" panose="020F0502020204030204"/>
                <a:ea typeface="+mn-ea"/>
                <a:cs typeface="+mn-cs"/>
              </a:rPr>
              <a:t> beredskap</a:t>
            </a:r>
            <a:endParaRPr kumimoji="0" lang="nn-NO" sz="1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Calibri"/>
            </a:endParaRPr>
          </a:p>
        </p:txBody>
      </p:sp>
      <p:sp>
        <p:nvSpPr>
          <p:cNvPr id="20" name="Freeform: Shape 19">
            <a:extLst>
              <a:ext uri="{FF2B5EF4-FFF2-40B4-BE49-F238E27FC236}">
                <a16:creationId xmlns:a16="http://schemas.microsoft.com/office/drawing/2014/main" id="{1057FD15-2519-4ED1-9749-061FAF34D976}"/>
              </a:ext>
            </a:extLst>
          </p:cNvPr>
          <p:cNvSpPr/>
          <p:nvPr/>
        </p:nvSpPr>
        <p:spPr>
          <a:xfrm>
            <a:off x="7385872" y="3299185"/>
            <a:ext cx="1800000" cy="324000"/>
          </a:xfrm>
          <a:custGeom>
            <a:avLst/>
            <a:gdLst>
              <a:gd name="connsiteX0" fmla="*/ 0 w 3100033"/>
              <a:gd name="connsiteY0" fmla="*/ 0 h 750198"/>
              <a:gd name="connsiteX1" fmla="*/ 3100033 w 3100033"/>
              <a:gd name="connsiteY1" fmla="*/ 0 h 750198"/>
              <a:gd name="connsiteX2" fmla="*/ 3100033 w 3100033"/>
              <a:gd name="connsiteY2" fmla="*/ 750198 h 750198"/>
              <a:gd name="connsiteX3" fmla="*/ 0 w 3100033"/>
              <a:gd name="connsiteY3" fmla="*/ 750198 h 750198"/>
              <a:gd name="connsiteX4" fmla="*/ 0 w 3100033"/>
              <a:gd name="connsiteY4" fmla="*/ 0 h 75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033" h="750198">
                <a:moveTo>
                  <a:pt x="0" y="0"/>
                </a:moveTo>
                <a:lnTo>
                  <a:pt x="3100033" y="0"/>
                </a:lnTo>
                <a:lnTo>
                  <a:pt x="3100033" y="750198"/>
                </a:lnTo>
                <a:lnTo>
                  <a:pt x="0" y="750198"/>
                </a:lnTo>
                <a:lnTo>
                  <a:pt x="0" y="0"/>
                </a:lnTo>
                <a:close/>
              </a:path>
            </a:pathLst>
          </a:custGeom>
          <a:solidFill>
            <a:srgbClr val="FFFFFF">
              <a:alpha val="50196"/>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b="1"/>
            </a:pPr>
            <a: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14. januar – 15. februar</a:t>
            </a:r>
            <a:b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Calibri"/>
              </a:rPr>
            </a:br>
            <a:r>
              <a:rPr kumimoji="0" lang="nb-NO" sz="1100" b="1" i="0" u="none" strike="noStrike" kern="1200" cap="none" spc="0" normalizeH="0" baseline="0" noProof="0">
                <a:ln>
                  <a:noFill/>
                </a:ln>
                <a:solidFill>
                  <a:srgbClr val="ED7D31"/>
                </a:solidFill>
                <a:effectLst/>
                <a:uLnTx/>
                <a:uFillTx/>
                <a:latin typeface="Calibri" panose="020F0502020204030204"/>
                <a:ea typeface="+mn-ea"/>
                <a:cs typeface="+mn-cs"/>
              </a:rPr>
              <a:t>Antatt: Høg beredskap</a:t>
            </a:r>
            <a:endParaRPr kumimoji="0" lang="nb-NO" sz="1100" b="1" i="0" u="none" strike="noStrike" kern="1200" cap="none" spc="0" normalizeH="0" baseline="0" noProof="0">
              <a:ln>
                <a:noFill/>
              </a:ln>
              <a:solidFill>
                <a:srgbClr val="ED7D31"/>
              </a:solidFill>
              <a:effectLst/>
              <a:uLnTx/>
              <a:uFillTx/>
              <a:latin typeface="Calibri" panose="020F0502020204030204"/>
              <a:ea typeface="+mn-ea"/>
              <a:cs typeface="Calibri"/>
            </a:endParaRPr>
          </a:p>
        </p:txBody>
      </p:sp>
      <p:sp>
        <p:nvSpPr>
          <p:cNvPr id="24" name="Freeform: Shape 23">
            <a:extLst>
              <a:ext uri="{FF2B5EF4-FFF2-40B4-BE49-F238E27FC236}">
                <a16:creationId xmlns:a16="http://schemas.microsoft.com/office/drawing/2014/main" id="{73B81C09-AC64-4558-93FB-CB7FB5B642C3}"/>
              </a:ext>
            </a:extLst>
          </p:cNvPr>
          <p:cNvSpPr/>
          <p:nvPr/>
        </p:nvSpPr>
        <p:spPr>
          <a:xfrm>
            <a:off x="9429076" y="3299185"/>
            <a:ext cx="1800000" cy="324000"/>
          </a:xfrm>
          <a:custGeom>
            <a:avLst/>
            <a:gdLst>
              <a:gd name="connsiteX0" fmla="*/ 0 w 3100033"/>
              <a:gd name="connsiteY0" fmla="*/ 0 h 737961"/>
              <a:gd name="connsiteX1" fmla="*/ 3100033 w 3100033"/>
              <a:gd name="connsiteY1" fmla="*/ 0 h 737961"/>
              <a:gd name="connsiteX2" fmla="*/ 3100033 w 3100033"/>
              <a:gd name="connsiteY2" fmla="*/ 737961 h 737961"/>
              <a:gd name="connsiteX3" fmla="*/ 0 w 3100033"/>
              <a:gd name="connsiteY3" fmla="*/ 737961 h 737961"/>
              <a:gd name="connsiteX4" fmla="*/ 0 w 3100033"/>
              <a:gd name="connsiteY4" fmla="*/ 0 h 737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033" h="737961">
                <a:moveTo>
                  <a:pt x="0" y="0"/>
                </a:moveTo>
                <a:lnTo>
                  <a:pt x="3100033" y="0"/>
                </a:lnTo>
                <a:lnTo>
                  <a:pt x="3100033" y="737961"/>
                </a:lnTo>
                <a:lnTo>
                  <a:pt x="0" y="737961"/>
                </a:lnTo>
                <a:lnTo>
                  <a:pt x="0" y="0"/>
                </a:lnTo>
                <a:close/>
              </a:path>
            </a:pathLst>
          </a:custGeom>
          <a:solidFill>
            <a:srgbClr val="FFFFFF">
              <a:alpha val="50196"/>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b="1"/>
            </a:pPr>
            <a: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16. februar – 1. mars</a:t>
            </a:r>
            <a:br>
              <a:rPr kumimoji="0" lang="nb-NO" sz="11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Calibri"/>
              </a:rPr>
            </a:br>
            <a:r>
              <a:rPr kumimoji="0" lang="nb-NO" sz="1100" b="1" i="0" u="none" strike="noStrike" kern="1200" cap="none" spc="0" normalizeH="0" baseline="0" noProof="0">
                <a:ln>
                  <a:noFill/>
                </a:ln>
                <a:solidFill>
                  <a:srgbClr val="FFC000"/>
                </a:solidFill>
                <a:effectLst/>
                <a:uLnTx/>
                <a:uFillTx/>
                <a:latin typeface="Calibri" panose="020F0502020204030204"/>
                <a:ea typeface="+mn-ea"/>
                <a:cs typeface="+mn-cs"/>
              </a:rPr>
              <a:t>Antatt: Beredskap</a:t>
            </a:r>
            <a:endParaRPr kumimoji="0" lang="nb-NO" sz="1100" b="1" i="0" u="none" strike="noStrike" kern="1200" cap="none" spc="0" normalizeH="0" baseline="0" noProof="0">
              <a:ln>
                <a:noFill/>
              </a:ln>
              <a:solidFill>
                <a:srgbClr val="FFC000"/>
              </a:solidFill>
              <a:effectLst/>
              <a:uLnTx/>
              <a:uFillTx/>
              <a:latin typeface="Calibri" panose="020F0502020204030204"/>
              <a:ea typeface="+mn-ea"/>
              <a:cs typeface="Calibri"/>
            </a:endParaRPr>
          </a:p>
        </p:txBody>
      </p:sp>
      <p:sp>
        <p:nvSpPr>
          <p:cNvPr id="3" name="Snakkeboble: rektangel 2">
            <a:extLst>
              <a:ext uri="{FF2B5EF4-FFF2-40B4-BE49-F238E27FC236}">
                <a16:creationId xmlns:a16="http://schemas.microsoft.com/office/drawing/2014/main" id="{FDF170C4-5737-0E57-CC2D-2A5532CDF675}"/>
              </a:ext>
            </a:extLst>
          </p:cNvPr>
          <p:cNvSpPr/>
          <p:nvPr/>
        </p:nvSpPr>
        <p:spPr>
          <a:xfrm>
            <a:off x="273022" y="194818"/>
            <a:ext cx="3595077" cy="2927199"/>
          </a:xfrm>
          <a:prstGeom prst="wedgeRectCallout">
            <a:avLst>
              <a:gd name="adj1" fmla="val -6702"/>
              <a:gd name="adj2" fmla="val 5632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nb-NO" sz="1050" b="1" i="0" u="none" strike="noStrike" kern="1200" cap="none" spc="0" normalizeH="0" baseline="0" noProof="0" err="1">
                <a:ln>
                  <a:noFill/>
                </a:ln>
                <a:solidFill>
                  <a:prstClr val="black"/>
                </a:solidFill>
                <a:effectLst/>
                <a:uLnTx/>
                <a:uFillTx/>
                <a:latin typeface="Calibri" panose="020F0502020204030204"/>
                <a:ea typeface="+mn-ea"/>
                <a:cs typeface="+mn-cs"/>
              </a:rPr>
              <a:t>Deltakarar</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Linjeledere</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ØK, HR/HMS, IT, VIRK,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Tjenestesenter</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KOMM</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Prosjekt</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prosjektleiing,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prosjekteigar</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delprosjektledere</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Fagressurs</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prosessansvarlige og ansvarlig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brukarstøtte</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5334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Calibri"/>
              </a:rPr>
              <a:t>DFØs</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8650" marR="0" lvl="2" indent="-171450" algn="l" defTabSz="5334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Kundekoordinator lønn/regnskap</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1" indent="0" algn="l" defTabSz="533400" rtl="0" eaLnBrk="1" fontAlgn="auto" latinLnBrk="0" hangingPunct="1">
              <a:lnSpc>
                <a:spcPct val="90000"/>
              </a:lnSpc>
              <a:spcBef>
                <a:spcPct val="0"/>
              </a:spcBef>
              <a:spcAft>
                <a:spcPct val="15000"/>
              </a:spcAft>
              <a:buClrTx/>
              <a:buSzTx/>
              <a:buFontTx/>
              <a:buNone/>
              <a:tabLst/>
              <a:defRPr/>
            </a:pP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Formål</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Gjere</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ROS-vurdering/detaljere beredskapsplan/ha øving</a:t>
            </a:r>
            <a:endParaRPr kumimoji="0" lang="nb-NO" sz="1050" b="0" i="0" u="none" strike="noStrike" kern="1200" cap="none" spc="0" normalizeH="0" baseline="0" noProof="0">
              <a:ln>
                <a:noFill/>
              </a:ln>
              <a:solidFill>
                <a:srgbClr val="FF0000"/>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Prioritera</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tid og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omdisponera</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ressursar</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for sikker drift</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Gi status og ta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innspel</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1" indent="0" algn="l" defTabSz="444500" rtl="0" eaLnBrk="1" fontAlgn="auto" latinLnBrk="0" hangingPunct="1">
              <a:lnSpc>
                <a:spcPct val="90000"/>
              </a:lnSpc>
              <a:spcBef>
                <a:spcPct val="0"/>
              </a:spcBef>
              <a:spcAft>
                <a:spcPct val="15000"/>
              </a:spcAft>
              <a:buClrTx/>
              <a:buSzTx/>
              <a:buFontTx/>
              <a:buNone/>
              <a:tabLst/>
              <a:defRPr/>
            </a:pP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Oppmøte</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Felles digitalt rom</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Digitalt standup – 30 min </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 tirsdag og torsdag</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Ukentlig møte med DFØ</a:t>
            </a:r>
          </a:p>
        </p:txBody>
      </p:sp>
      <p:sp>
        <p:nvSpPr>
          <p:cNvPr id="5" name="Snakkeboble: rektangel 4">
            <a:extLst>
              <a:ext uri="{FF2B5EF4-FFF2-40B4-BE49-F238E27FC236}">
                <a16:creationId xmlns:a16="http://schemas.microsoft.com/office/drawing/2014/main" id="{9261D10E-4EB8-ED1D-3C46-614EC98D0023}"/>
              </a:ext>
            </a:extLst>
          </p:cNvPr>
          <p:cNvSpPr/>
          <p:nvPr/>
        </p:nvSpPr>
        <p:spPr>
          <a:xfrm>
            <a:off x="4118708" y="194818"/>
            <a:ext cx="4142154" cy="2927199"/>
          </a:xfrm>
          <a:prstGeom prst="wedgeRectCallout">
            <a:avLst>
              <a:gd name="adj1" fmla="val -6701"/>
              <a:gd name="adj2" fmla="val 5475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nb-NO" sz="1050" b="1" i="0" u="none" strike="noStrike" kern="1200" cap="none" spc="0" normalizeH="0" baseline="0" noProof="0" err="1">
                <a:ln>
                  <a:noFill/>
                </a:ln>
                <a:solidFill>
                  <a:prstClr val="black"/>
                </a:solidFill>
                <a:effectLst/>
                <a:uLnTx/>
                <a:uFillTx/>
                <a:latin typeface="Calibri" panose="020F0502020204030204"/>
                <a:ea typeface="+mn-ea"/>
                <a:cs typeface="+mn-cs"/>
              </a:rPr>
              <a:t>Deltakarar</a:t>
            </a: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nb-NO" sz="1050" b="1" i="0" u="none" strike="noStrike" kern="1200" cap="none" spc="0" normalizeH="0" baseline="0" noProof="0">
                <a:ln>
                  <a:noFill/>
                </a:ln>
                <a:solidFill>
                  <a:prstClr val="black"/>
                </a:solidFill>
                <a:effectLst/>
                <a:uLnTx/>
                <a:uFillTx/>
                <a:latin typeface="Calibri" panose="020F0502020204030204"/>
                <a:ea typeface="+mn-ea"/>
                <a:cs typeface="Calibri"/>
              </a:rPr>
              <a:t>må </a:t>
            </a:r>
            <a:r>
              <a:rPr kumimoji="0" lang="nb-NO" sz="1050" b="1" i="0" u="none" strike="noStrike" kern="1200" cap="none" spc="0" normalizeH="0" baseline="0" noProof="0" err="1">
                <a:ln>
                  <a:noFill/>
                </a:ln>
                <a:solidFill>
                  <a:prstClr val="black"/>
                </a:solidFill>
                <a:effectLst/>
                <a:uLnTx/>
                <a:uFillTx/>
                <a:latin typeface="Calibri" panose="020F0502020204030204"/>
                <a:ea typeface="+mn-ea"/>
                <a:cs typeface="Calibri"/>
              </a:rPr>
              <a:t>vera</a:t>
            </a:r>
            <a:r>
              <a:rPr kumimoji="0" lang="nb-NO" sz="1050" b="1" i="0" u="none" strike="noStrike" kern="1200" cap="none" spc="0" normalizeH="0" baseline="0" noProof="0">
                <a:ln>
                  <a:noFill/>
                </a:ln>
                <a:solidFill>
                  <a:prstClr val="black"/>
                </a:solidFill>
                <a:effectLst/>
                <a:uLnTx/>
                <a:uFillTx/>
                <a:latin typeface="Calibri" panose="020F0502020204030204"/>
                <a:ea typeface="+mn-ea"/>
                <a:cs typeface="Calibri"/>
              </a:rPr>
              <a:t> </a:t>
            </a:r>
            <a:r>
              <a:rPr kumimoji="0" lang="nb-NO" sz="1050" b="1" i="0" u="none" strike="noStrike" kern="1200" cap="none" spc="0" normalizeH="0" baseline="0" noProof="0" err="1">
                <a:ln>
                  <a:noFill/>
                </a:ln>
                <a:solidFill>
                  <a:prstClr val="black"/>
                </a:solidFill>
                <a:effectLst/>
                <a:uLnTx/>
                <a:uFillTx/>
                <a:latin typeface="Calibri" panose="020F0502020204030204"/>
                <a:ea typeface="+mn-ea"/>
                <a:cs typeface="Calibri"/>
              </a:rPr>
              <a:t>tilgjengelege</a:t>
            </a:r>
            <a:r>
              <a:rPr kumimoji="0" lang="nb-NO" sz="1050" b="1" i="0" u="none" strike="noStrike" kern="1200" cap="none" spc="0" normalizeH="0" baseline="0" noProof="0">
                <a:ln>
                  <a:noFill/>
                </a:ln>
                <a:solidFill>
                  <a:prstClr val="black"/>
                </a:solidFill>
                <a:effectLst/>
                <a:uLnTx/>
                <a:uFillTx/>
                <a:latin typeface="Calibri" panose="020F0502020204030204"/>
                <a:ea typeface="+mn-ea"/>
                <a:cs typeface="Calibri"/>
              </a:rPr>
              <a:t> og kunne agere ved behov)</a:t>
            </a: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Linjeledere</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ØK, HR/HMS, IT, VIRK,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Tjenestesenter</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KOMM</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Prosjekt</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prosjektleiing,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prosjekteigar</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delprosjektledere</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Fagressurs</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prosessansvarlige og ansvarlig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brukarstøtte</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5334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Calibri"/>
              </a:rPr>
              <a:t>DFØs</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8650" marR="0" lvl="2" indent="-171450" algn="l" defTabSz="5334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Kundekoordinator lønn/regnskap</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533400" rtl="0" eaLnBrk="1" fontAlgn="auto" latinLnBrk="0" hangingPunct="1">
              <a:lnSpc>
                <a:spcPct val="90000"/>
              </a:lnSpc>
              <a:spcBef>
                <a:spcPct val="0"/>
              </a:spcBef>
              <a:spcAft>
                <a:spcPct val="35000"/>
              </a:spcAft>
              <a:buClrTx/>
              <a:buSzTx/>
              <a:buFontTx/>
              <a:buNone/>
              <a:tabLst/>
              <a:defRPr/>
            </a:pP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Formål</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Handtera</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kriser, svara media, sikra raske linjer til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brukarstøtte</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og ha kontroll fram til fyrste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løn</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er på konto</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1" indent="0" algn="l" defTabSz="444500" rtl="0" eaLnBrk="1" fontAlgn="auto" latinLnBrk="0" hangingPunct="1">
              <a:lnSpc>
                <a:spcPct val="90000"/>
              </a:lnSpc>
              <a:spcBef>
                <a:spcPct val="0"/>
              </a:spcBef>
              <a:spcAft>
                <a:spcPct val="15000"/>
              </a:spcAft>
              <a:buClrTx/>
              <a:buSzTx/>
              <a:buFontTx/>
              <a:buNone/>
              <a:tabLst/>
              <a:defRPr/>
            </a:pP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Oppmøte</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Felles digitalt rom (0830 – 16.00)</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Daglig standup + standup  med innføringslederne</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Daglig standup med DFØ</a:t>
            </a:r>
          </a:p>
        </p:txBody>
      </p:sp>
      <p:sp>
        <p:nvSpPr>
          <p:cNvPr id="6" name="Snakkeboble: rektangel 5">
            <a:extLst>
              <a:ext uri="{FF2B5EF4-FFF2-40B4-BE49-F238E27FC236}">
                <a16:creationId xmlns:a16="http://schemas.microsoft.com/office/drawing/2014/main" id="{A989FA68-95A0-4D55-A14B-4A3786ADF6C2}"/>
              </a:ext>
            </a:extLst>
          </p:cNvPr>
          <p:cNvSpPr/>
          <p:nvPr/>
        </p:nvSpPr>
        <p:spPr>
          <a:xfrm>
            <a:off x="8511471" y="194818"/>
            <a:ext cx="3328837" cy="2899508"/>
          </a:xfrm>
          <a:prstGeom prst="wedgeRectCallout">
            <a:avLst>
              <a:gd name="adj1" fmla="val 297"/>
              <a:gd name="adj2" fmla="val 5340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nb-NO" sz="1050" b="1" i="0" u="none" strike="noStrike" kern="1200" cap="none" spc="0" normalizeH="0" baseline="0" noProof="0" err="1">
                <a:ln>
                  <a:noFill/>
                </a:ln>
                <a:solidFill>
                  <a:prstClr val="black"/>
                </a:solidFill>
                <a:effectLst/>
                <a:uLnTx/>
                <a:uFillTx/>
                <a:latin typeface="Calibri" panose="020F0502020204030204"/>
                <a:ea typeface="+mn-ea"/>
                <a:cs typeface="+mn-cs"/>
              </a:rPr>
              <a:t>Deltakarar</a:t>
            </a: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 (må kunne agere ved behov):</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Linje</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rPr>
              <a:t>Koordinator Forvaltningsutvalget</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Prosjekt</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prosjektkontor, delprosjektledere</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Fagressurs</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prosessansvarlige og ansvarlig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brukarstøtte</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5334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Calibri"/>
              </a:rPr>
              <a:t>DFØs</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8650" marR="0" lvl="2" indent="-171450" algn="l" defTabSz="5334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Kundekoordinator lønn/regnskap</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533400" rtl="0" eaLnBrk="1" fontAlgn="auto" latinLnBrk="0" hangingPunct="1">
              <a:lnSpc>
                <a:spcPct val="90000"/>
              </a:lnSpc>
              <a:spcBef>
                <a:spcPct val="0"/>
              </a:spcBef>
              <a:spcAft>
                <a:spcPct val="35000"/>
              </a:spcAft>
              <a:buClrTx/>
              <a:buSzTx/>
              <a:buFontTx/>
              <a:buNone/>
              <a:tabLst/>
              <a:defRPr/>
            </a:pP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Formål</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Sikra kontroll og korte linjer</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0" indent="0" algn="l" defTabSz="533400" rtl="0" eaLnBrk="1" fontAlgn="auto" latinLnBrk="0" hangingPunct="1">
              <a:lnSpc>
                <a:spcPct val="90000"/>
              </a:lnSpc>
              <a:spcBef>
                <a:spcPct val="0"/>
              </a:spcBef>
              <a:spcAft>
                <a:spcPct val="35000"/>
              </a:spcAft>
              <a:buClrTx/>
              <a:buSzTx/>
              <a:buFontTx/>
              <a:buNone/>
              <a:tabLst/>
              <a:defRPr/>
            </a:pPr>
            <a:b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Oppmøte</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Felles d</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igitalt</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rom</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Ukentlig standup + standup med innføringslederne</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Ukentlig møte med DFØ</a:t>
            </a:r>
          </a:p>
        </p:txBody>
      </p:sp>
      <p:sp>
        <p:nvSpPr>
          <p:cNvPr id="7" name="Snakkeboble: rektangel 6">
            <a:extLst>
              <a:ext uri="{FF2B5EF4-FFF2-40B4-BE49-F238E27FC236}">
                <a16:creationId xmlns:a16="http://schemas.microsoft.com/office/drawing/2014/main" id="{888556B6-00F6-769C-D1FF-75B1293ABD7A}"/>
              </a:ext>
            </a:extLst>
          </p:cNvPr>
          <p:cNvSpPr/>
          <p:nvPr/>
        </p:nvSpPr>
        <p:spPr>
          <a:xfrm>
            <a:off x="398714" y="3797012"/>
            <a:ext cx="5408246" cy="2693572"/>
          </a:xfrm>
          <a:prstGeom prst="wedgeRectCallout">
            <a:avLst>
              <a:gd name="adj1" fmla="val -24"/>
              <a:gd name="adj2" fmla="val -5675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nb-NO" sz="1050" b="1" i="0" u="none" strike="noStrike" kern="1200" cap="none" spc="0" normalizeH="0" baseline="0" noProof="0" err="1">
                <a:ln>
                  <a:noFill/>
                </a:ln>
                <a:solidFill>
                  <a:prstClr val="black"/>
                </a:solidFill>
                <a:effectLst/>
                <a:uLnTx/>
                <a:uFillTx/>
                <a:latin typeface="Calibri" panose="020F0502020204030204"/>
                <a:ea typeface="+mn-ea"/>
                <a:cs typeface="+mn-cs"/>
              </a:rPr>
              <a:t>Deltakarar</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Tjenestesenter</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Prosjekt</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Arne F. og Tor P. </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DFØ</a:t>
            </a:r>
          </a:p>
          <a:p>
            <a:pPr marL="628650" marR="0" lvl="2" indent="-171450" algn="l" defTabSz="5334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Kundekoordinator lønn/regnskap</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Andre blir ev. påkobla etter behov</a:t>
            </a:r>
            <a:br>
              <a:rPr kumimoji="0" lang="nb-NO" sz="1050" b="0" i="0" u="none" strike="noStrike" kern="1200" cap="none" spc="0" normalizeH="0" baseline="0" noProof="0">
                <a:ln>
                  <a:noFill/>
                </a:ln>
                <a:solidFill>
                  <a:prstClr val="white"/>
                </a:solidFill>
                <a:effectLst/>
                <a:uLnTx/>
                <a:uFillTx/>
                <a:latin typeface="Calibri" panose="020F0502020204030204"/>
                <a:ea typeface="+mn-ea"/>
                <a:cs typeface="Calibri"/>
              </a:rPr>
            </a:br>
            <a:endParaRPr kumimoji="0" lang="nb-NO" sz="105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0" marR="0" lvl="1" indent="0" algn="l" defTabSz="444500" rtl="0" eaLnBrk="1" fontAlgn="auto" latinLnBrk="0" hangingPunct="1">
              <a:lnSpc>
                <a:spcPct val="90000"/>
              </a:lnSpc>
              <a:spcBef>
                <a:spcPct val="0"/>
              </a:spcBef>
              <a:spcAft>
                <a:spcPct val="15000"/>
              </a:spcAft>
              <a:buClrTx/>
              <a:buSzTx/>
              <a:buFontTx/>
              <a:buNone/>
              <a:tabLst/>
              <a:defRPr/>
            </a:pPr>
            <a:r>
              <a:rPr kumimoji="0" lang="nb-NO" sz="1050" b="1"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Formål</a:t>
            </a:r>
            <a:endParaRPr kumimoji="0" lang="en-US" sz="1050" b="1"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har kontakt ang. tekniske </a:t>
            </a:r>
            <a:r>
              <a:rPr kumimoji="0" lang="nb-NO" sz="1050" b="0" i="0" u="none" strike="noStrike" kern="1200" cap="none" spc="0" normalizeH="0" baseline="0" noProof="0" err="1">
                <a:ln>
                  <a:noFill/>
                </a:ln>
                <a:solidFill>
                  <a:prstClr val="black"/>
                </a:solidFill>
                <a:effectLst/>
                <a:uLnTx/>
                <a:uFillTx/>
                <a:latin typeface="Calibri" panose="020F0502020204030204"/>
                <a:ea typeface="+mn-lt"/>
                <a:cs typeface="Calibri" panose="020F0502020204030204"/>
              </a:rPr>
              <a:t>avklaringar</a:t>
            </a:r>
            <a:r>
              <a:rPr kumimoji="0" lang="nb-NO" sz="105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 og behov gjennom romjula</a:t>
            </a:r>
            <a:endParaRPr kumimoji="0" lang="en-US" sz="1050" b="1"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0" marR="0" lvl="0" indent="0" algn="l" defTabSz="533400" rtl="0" eaLnBrk="1" fontAlgn="auto" latinLnBrk="0" hangingPunct="1">
              <a:lnSpc>
                <a:spcPct val="90000"/>
              </a:lnSpc>
              <a:spcBef>
                <a:spcPct val="0"/>
              </a:spcBef>
              <a:spcAft>
                <a:spcPct val="35000"/>
              </a:spcAft>
              <a:buClrTx/>
              <a:buSzTx/>
              <a:buFontTx/>
              <a:buNone/>
              <a:tabLst/>
              <a:defRPr/>
            </a:pPr>
            <a:br>
              <a:rPr kumimoji="0" lang="nb-NO" sz="1050" b="1" i="0" u="none" strike="noStrike" kern="1200" cap="none" spc="0" normalizeH="0" baseline="0" noProof="0">
                <a:ln>
                  <a:noFill/>
                </a:ln>
                <a:solidFill>
                  <a:prstClr val="white"/>
                </a:solidFill>
                <a:effectLst/>
                <a:uLnTx/>
                <a:uFillTx/>
                <a:latin typeface="Calibri" panose="020F0502020204030204"/>
                <a:ea typeface="+mn-ea"/>
                <a:cs typeface="+mn-cs"/>
              </a:rPr>
            </a:b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Oppmøte</a:t>
            </a:r>
            <a:endParaRPr kumimoji="0" lang="en-US" sz="1050" b="1"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Løpande</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digitale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avklaringar</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(ingen faste møtepunkt som utgangspunkt)</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Mulige møter med DFØ i romjula</a:t>
            </a: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
        <p:nvSpPr>
          <p:cNvPr id="8" name="Snakkeboble: rektangel 7">
            <a:extLst>
              <a:ext uri="{FF2B5EF4-FFF2-40B4-BE49-F238E27FC236}">
                <a16:creationId xmlns:a16="http://schemas.microsoft.com/office/drawing/2014/main" id="{BFAFD902-28CB-CADE-B280-CF6079CFB5B4}"/>
              </a:ext>
            </a:extLst>
          </p:cNvPr>
          <p:cNvSpPr/>
          <p:nvPr/>
        </p:nvSpPr>
        <p:spPr>
          <a:xfrm>
            <a:off x="6471139" y="3797012"/>
            <a:ext cx="4994031" cy="2693572"/>
          </a:xfrm>
          <a:prstGeom prst="wedgeRectCallout">
            <a:avLst>
              <a:gd name="adj1" fmla="val 919"/>
              <a:gd name="adj2" fmla="val -5704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nb-NO" sz="1050" b="1" i="0" u="none" strike="noStrike" kern="1200" cap="none" spc="0" normalizeH="0" baseline="0" noProof="0" err="1">
                <a:ln>
                  <a:noFill/>
                </a:ln>
                <a:solidFill>
                  <a:prstClr val="black"/>
                </a:solidFill>
                <a:effectLst/>
                <a:uLnTx/>
                <a:uFillTx/>
                <a:latin typeface="Calibri" panose="020F0502020204030204"/>
                <a:ea typeface="+mn-ea"/>
                <a:cs typeface="+mn-cs"/>
              </a:rPr>
              <a:t>Deltakarar</a:t>
            </a: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 (må kunne agere ved behov):</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Linje</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rPr>
              <a:t>Leder og koordinator for Forvaltningsutvalget</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Prosjekt</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prosjektkontor, delprosjektledere</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Fagressurs</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628650" marR="0" lvl="2"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prosessansvarlige og ansvarlig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brukarstøtte</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5334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DFØ</a:t>
            </a:r>
          </a:p>
          <a:p>
            <a:pPr marL="628650" marR="0" lvl="2" indent="-171450" algn="l" defTabSz="5334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Kundekoordinator lønn/regnskap</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533400" rtl="0" eaLnBrk="1" fontAlgn="auto" latinLnBrk="0" hangingPunct="1">
              <a:lnSpc>
                <a:spcPct val="90000"/>
              </a:lnSpc>
              <a:spcBef>
                <a:spcPct val="0"/>
              </a:spcBef>
              <a:spcAft>
                <a:spcPct val="35000"/>
              </a:spcAft>
              <a:buClrTx/>
              <a:buSzTx/>
              <a:buFontTx/>
              <a:buNone/>
              <a:tabLst/>
              <a:defRPr/>
            </a:pP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Formål</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Sikra kontroll gjennom fyrste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månad</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171450" marR="0" lvl="1" indent="-171450" algn="l" defTabSz="5334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rPr>
              <a:t>Sikra tette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Calibri"/>
              </a:rPr>
              <a:t>koblingar</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 mot </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Calibri"/>
              </a:rPr>
              <a:t>brukarstøtte</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1" indent="0" algn="l" defTabSz="533400" rtl="0" eaLnBrk="1" fontAlgn="auto" latinLnBrk="0" hangingPunct="1">
              <a:lnSpc>
                <a:spcPct val="90000"/>
              </a:lnSpc>
              <a:spcBef>
                <a:spcPct val="0"/>
              </a:spcBef>
              <a:spcAft>
                <a:spcPct val="15000"/>
              </a:spcAft>
              <a:buClrTx/>
              <a:buSzTx/>
              <a:buFontTx/>
              <a:buNone/>
              <a:tabLst/>
              <a:defRPr/>
            </a:pP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Oppmøte</a:t>
            </a: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Felles d</a:t>
            </a:r>
            <a:r>
              <a:rPr kumimoji="0" lang="nb-NO" sz="1050" b="0" i="0" u="none" strike="noStrike" kern="1200" cap="none" spc="0" normalizeH="0" baseline="0" noProof="0" err="1">
                <a:ln>
                  <a:noFill/>
                </a:ln>
                <a:solidFill>
                  <a:prstClr val="black"/>
                </a:solidFill>
                <a:effectLst/>
                <a:uLnTx/>
                <a:uFillTx/>
                <a:latin typeface="Calibri" panose="020F0502020204030204"/>
                <a:ea typeface="+mn-ea"/>
                <a:cs typeface="+mn-cs"/>
              </a:rPr>
              <a:t>igitalt</a:t>
            </a:r>
            <a:r>
              <a:rPr kumimoji="0" lang="nb-NO" sz="1050" b="0" i="0" u="none" strike="noStrike" kern="1200" cap="none" spc="0" normalizeH="0" baseline="0" noProof="0">
                <a:ln>
                  <a:noFill/>
                </a:ln>
                <a:solidFill>
                  <a:prstClr val="black"/>
                </a:solidFill>
                <a:effectLst/>
                <a:uLnTx/>
                <a:uFillTx/>
                <a:latin typeface="Calibri" panose="020F0502020204030204"/>
                <a:ea typeface="+mn-ea"/>
                <a:cs typeface="+mn-cs"/>
              </a:rPr>
              <a:t> rom 0830-1600</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Standup mandag – onsdag – fredag, onsdag og fredag med innføringsledere</a:t>
            </a:r>
          </a:p>
          <a:p>
            <a:pPr marL="171450" marR="0" lvl="1" indent="-171450" algn="l" defTabSz="444500" rtl="0" eaLnBrk="1" fontAlgn="auto" latinLnBrk="0" hangingPunct="1">
              <a:lnSpc>
                <a:spcPct val="90000"/>
              </a:lnSpc>
              <a:spcBef>
                <a:spcPct val="0"/>
              </a:spcBef>
              <a:spcAft>
                <a:spcPct val="15000"/>
              </a:spcAft>
              <a:buClrTx/>
              <a:buSzTx/>
              <a:buFont typeface="Arial"/>
              <a:buChar char="•"/>
              <a:tabLst/>
              <a:defRPr/>
            </a:pPr>
            <a:r>
              <a:rPr kumimoji="0" lang="nb-NO" sz="1050" b="0" i="0" u="none" strike="noStrike" kern="1200" cap="none" spc="0" normalizeH="0" baseline="0" noProof="0">
                <a:ln>
                  <a:noFill/>
                </a:ln>
                <a:solidFill>
                  <a:prstClr val="black"/>
                </a:solidFill>
                <a:effectLst/>
                <a:uLnTx/>
                <a:uFillTx/>
                <a:latin typeface="Calibri" panose="020F0502020204030204"/>
                <a:ea typeface="+mn-ea"/>
                <a:cs typeface="Calibri"/>
              </a:rPr>
              <a:t>Ukentlig møte md DFØ</a:t>
            </a:r>
          </a:p>
        </p:txBody>
      </p:sp>
    </p:spTree>
    <p:extLst>
      <p:ext uri="{BB962C8B-B14F-4D97-AF65-F5344CB8AC3E}">
        <p14:creationId xmlns:p14="http://schemas.microsoft.com/office/powerpoint/2010/main" val="171056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BE3A1D2-3774-418C-A035-4927CC8023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1BE3A1D2-3774-418C-A035-4927CC8023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5" name="Table 5">
            <a:extLst>
              <a:ext uri="{FF2B5EF4-FFF2-40B4-BE49-F238E27FC236}">
                <a16:creationId xmlns:a16="http://schemas.microsoft.com/office/drawing/2014/main" id="{2B4E1741-1E83-4ED4-9EE4-546023615598}"/>
              </a:ext>
            </a:extLst>
          </p:cNvPr>
          <p:cNvGraphicFramePr>
            <a:graphicFrameLocks noGrp="1"/>
          </p:cNvGraphicFramePr>
          <p:nvPr/>
        </p:nvGraphicFramePr>
        <p:xfrm>
          <a:off x="92593" y="657545"/>
          <a:ext cx="11795760" cy="5680226"/>
        </p:xfrm>
        <a:graphic>
          <a:graphicData uri="http://schemas.openxmlformats.org/drawingml/2006/table">
            <a:tbl>
              <a:tblPr firstRow="1" bandRow="1">
                <a:tableStyleId>{3B4B98B0-60AC-42C2-AFA5-B58CD77FA1E5}</a:tableStyleId>
              </a:tblPr>
              <a:tblGrid>
                <a:gridCol w="2359152">
                  <a:extLst>
                    <a:ext uri="{9D8B030D-6E8A-4147-A177-3AD203B41FA5}">
                      <a16:colId xmlns:a16="http://schemas.microsoft.com/office/drawing/2014/main" val="4160788240"/>
                    </a:ext>
                  </a:extLst>
                </a:gridCol>
                <a:gridCol w="2359152">
                  <a:extLst>
                    <a:ext uri="{9D8B030D-6E8A-4147-A177-3AD203B41FA5}">
                      <a16:colId xmlns:a16="http://schemas.microsoft.com/office/drawing/2014/main" val="1089401314"/>
                    </a:ext>
                  </a:extLst>
                </a:gridCol>
                <a:gridCol w="2359152">
                  <a:extLst>
                    <a:ext uri="{9D8B030D-6E8A-4147-A177-3AD203B41FA5}">
                      <a16:colId xmlns:a16="http://schemas.microsoft.com/office/drawing/2014/main" val="3278586641"/>
                    </a:ext>
                  </a:extLst>
                </a:gridCol>
                <a:gridCol w="2359152">
                  <a:extLst>
                    <a:ext uri="{9D8B030D-6E8A-4147-A177-3AD203B41FA5}">
                      <a16:colId xmlns:a16="http://schemas.microsoft.com/office/drawing/2014/main" val="4162234990"/>
                    </a:ext>
                  </a:extLst>
                </a:gridCol>
                <a:gridCol w="2359152">
                  <a:extLst>
                    <a:ext uri="{9D8B030D-6E8A-4147-A177-3AD203B41FA5}">
                      <a16:colId xmlns:a16="http://schemas.microsoft.com/office/drawing/2014/main" val="3324582253"/>
                    </a:ext>
                  </a:extLst>
                </a:gridCol>
              </a:tblGrid>
              <a:tr h="429754">
                <a:tc>
                  <a:txBody>
                    <a:bodyPr/>
                    <a:lstStyle/>
                    <a:p>
                      <a:endParaRPr lang="nb-NO" sz="1100"/>
                    </a:p>
                  </a:txBody>
                  <a:tcPr/>
                </a:tc>
                <a:tc>
                  <a:txBody>
                    <a:bodyPr/>
                    <a:lstStyle/>
                    <a:p>
                      <a:pPr algn="ctr"/>
                      <a:r>
                        <a:rPr lang="nb-NO" sz="1100"/>
                        <a:t>H</a:t>
                      </a:r>
                      <a:br>
                        <a:rPr lang="nb-NO" sz="1100"/>
                      </a:br>
                      <a:r>
                        <a:rPr lang="nb-NO" sz="1100"/>
                        <a:t>Hovedansvarlig**</a:t>
                      </a:r>
                    </a:p>
                  </a:txBody>
                  <a:tcPr/>
                </a:tc>
                <a:tc>
                  <a:txBody>
                    <a:bodyPr/>
                    <a:lstStyle/>
                    <a:p>
                      <a:pPr algn="ctr"/>
                      <a:r>
                        <a:rPr lang="nb-NO" sz="1100"/>
                        <a:t>U</a:t>
                      </a:r>
                      <a:br>
                        <a:rPr lang="nb-NO" sz="1100"/>
                      </a:br>
                      <a:r>
                        <a:rPr lang="nb-NO" sz="1100"/>
                        <a:t>Utfører</a:t>
                      </a:r>
                    </a:p>
                  </a:txBody>
                  <a:tcPr/>
                </a:tc>
                <a:tc>
                  <a:txBody>
                    <a:bodyPr/>
                    <a:lstStyle/>
                    <a:p>
                      <a:pPr algn="ctr"/>
                      <a:r>
                        <a:rPr lang="nb-NO" sz="1100"/>
                        <a:t>K</a:t>
                      </a:r>
                      <a:br>
                        <a:rPr lang="nb-NO" sz="1100"/>
                      </a:br>
                      <a:r>
                        <a:rPr lang="nb-NO" sz="1100"/>
                        <a:t>Konsulterer</a:t>
                      </a:r>
                    </a:p>
                  </a:txBody>
                  <a:tcPr/>
                </a:tc>
                <a:tc>
                  <a:txBody>
                    <a:bodyPr/>
                    <a:lstStyle/>
                    <a:p>
                      <a:pPr algn="ctr"/>
                      <a:r>
                        <a:rPr lang="nb-NO" sz="1100"/>
                        <a:t>I</a:t>
                      </a:r>
                      <a:br>
                        <a:rPr lang="nb-NO" sz="1100"/>
                      </a:br>
                      <a:r>
                        <a:rPr lang="nb-NO" sz="1100"/>
                        <a:t>Informerer</a:t>
                      </a:r>
                    </a:p>
                  </a:txBody>
                  <a:tcPr/>
                </a:tc>
                <a:extLst>
                  <a:ext uri="{0D108BD9-81ED-4DB2-BD59-A6C34878D82A}">
                    <a16:rowId xmlns:a16="http://schemas.microsoft.com/office/drawing/2014/main" val="2156235208"/>
                  </a:ext>
                </a:extLst>
              </a:tr>
              <a:tr h="261589">
                <a:tc>
                  <a:txBody>
                    <a:bodyPr/>
                    <a:lstStyle/>
                    <a:p>
                      <a:r>
                        <a:rPr lang="nb-NO" sz="1100"/>
                        <a:t>Mediekontakt</a:t>
                      </a:r>
                    </a:p>
                  </a:txBody>
                  <a:tcPr/>
                </a:tc>
                <a:tc>
                  <a:txBody>
                    <a:bodyPr/>
                    <a:lstStyle/>
                    <a:p>
                      <a:r>
                        <a:rPr lang="nb-NO" sz="1100"/>
                        <a:t>Bjørn Haugstad</a:t>
                      </a:r>
                    </a:p>
                  </a:txBody>
                  <a:tcPr/>
                </a:tc>
                <a:tc>
                  <a:txBody>
                    <a:bodyPr/>
                    <a:lstStyle/>
                    <a:p>
                      <a:r>
                        <a:rPr lang="nb-NO" sz="1100"/>
                        <a:t>Jan Erik </a:t>
                      </a:r>
                      <a:r>
                        <a:rPr lang="nb-NO" sz="1100" err="1"/>
                        <a:t>Kaarø</a:t>
                      </a:r>
                      <a:endParaRPr lang="nb-NO" sz="1100"/>
                    </a:p>
                  </a:txBody>
                  <a:tcPr/>
                </a:tc>
                <a:tc>
                  <a:txBody>
                    <a:bodyPr/>
                    <a:lstStyle/>
                    <a:p>
                      <a:r>
                        <a:rPr lang="nb-NO" sz="1100"/>
                        <a:t>Ingrid Volden og Merete Aagesen</a:t>
                      </a:r>
                    </a:p>
                  </a:txBody>
                  <a:tcPr/>
                </a:tc>
                <a:tc>
                  <a:txBody>
                    <a:bodyPr/>
                    <a:lstStyle/>
                    <a:p>
                      <a:r>
                        <a:rPr lang="nb-NO" sz="1100" err="1"/>
                        <a:t>Beredskapsrom</a:t>
                      </a:r>
                      <a:endParaRPr lang="nb-NO" sz="1100"/>
                    </a:p>
                  </a:txBody>
                  <a:tcPr/>
                </a:tc>
                <a:extLst>
                  <a:ext uri="{0D108BD9-81ED-4DB2-BD59-A6C34878D82A}">
                    <a16:rowId xmlns:a16="http://schemas.microsoft.com/office/drawing/2014/main" val="3900765304"/>
                  </a:ext>
                </a:extLst>
              </a:tr>
              <a:tr h="429754">
                <a:tc>
                  <a:txBody>
                    <a:bodyPr/>
                    <a:lstStyle/>
                    <a:p>
                      <a:r>
                        <a:rPr lang="nb-NO" sz="1100"/>
                        <a:t>Dialog DFØ</a:t>
                      </a:r>
                    </a:p>
                  </a:txBody>
                  <a:tcPr/>
                </a:tc>
                <a:tc>
                  <a:txBody>
                    <a:bodyPr/>
                    <a:lstStyle/>
                    <a:p>
                      <a:r>
                        <a:rPr lang="nb-NO" sz="1100"/>
                        <a:t>Ingrid Volden</a:t>
                      </a:r>
                    </a:p>
                  </a:txBody>
                  <a:tcPr/>
                </a:tc>
                <a:tc>
                  <a:txBody>
                    <a:bodyPr/>
                    <a:lstStyle/>
                    <a:p>
                      <a:r>
                        <a:rPr lang="nb-NO" sz="1100"/>
                        <a:t>Ingrid Volden/Arne Kr. Hestnes</a:t>
                      </a:r>
                    </a:p>
                  </a:txBody>
                  <a:tcPr/>
                </a:tc>
                <a:tc>
                  <a:txBody>
                    <a:bodyPr/>
                    <a:lstStyle/>
                    <a:p>
                      <a:r>
                        <a:rPr lang="nb-NO" sz="1100"/>
                        <a:t>Delprosjektledere / Prosjektleder / forvaltningsleder</a:t>
                      </a:r>
                    </a:p>
                  </a:txBody>
                  <a:tcPr/>
                </a:tc>
                <a:tc>
                  <a:txBody>
                    <a:bodyPr/>
                    <a:lstStyle/>
                    <a:p>
                      <a:r>
                        <a:rPr lang="nb-NO" sz="1100"/>
                        <a:t>Beredskapsrom</a:t>
                      </a:r>
                      <a:endParaRPr lang="nb-NO" sz="1100" err="1"/>
                    </a:p>
                  </a:txBody>
                  <a:tcPr/>
                </a:tc>
                <a:extLst>
                  <a:ext uri="{0D108BD9-81ED-4DB2-BD59-A6C34878D82A}">
                    <a16:rowId xmlns:a16="http://schemas.microsoft.com/office/drawing/2014/main" val="2767099271"/>
                  </a:ext>
                </a:extLst>
              </a:tr>
              <a:tr h="261589">
                <a:tc>
                  <a:txBody>
                    <a:bodyPr/>
                    <a:lstStyle/>
                    <a:p>
                      <a:r>
                        <a:rPr lang="nb-NO" sz="1100"/>
                        <a:t>Kontakt og prioritering IT-avdeling</a:t>
                      </a:r>
                    </a:p>
                  </a:txBody>
                  <a:tcPr/>
                </a:tc>
                <a:tc>
                  <a:txBody>
                    <a:bodyPr/>
                    <a:lstStyle/>
                    <a:p>
                      <a:r>
                        <a:rPr lang="nb-NO" sz="1100"/>
                        <a:t>Håkon Alstad</a:t>
                      </a:r>
                    </a:p>
                  </a:txBody>
                  <a:tcPr/>
                </a:tc>
                <a:tc>
                  <a:txBody>
                    <a:bodyPr/>
                    <a:lstStyle/>
                    <a:p>
                      <a:r>
                        <a:rPr lang="nb-NO" sz="1100"/>
                        <a:t>Arne Dag Fidjestøl</a:t>
                      </a:r>
                    </a:p>
                  </a:txBody>
                  <a:tcPr/>
                </a:tc>
                <a:tc>
                  <a:txBody>
                    <a:bodyPr/>
                    <a:lstStyle/>
                    <a:p>
                      <a:r>
                        <a:rPr lang="nb-NO" sz="1100"/>
                        <a:t>Arne Fjerdrumoen</a:t>
                      </a:r>
                      <a:endParaRPr lang="nb-NO" sz="1100" err="1"/>
                    </a:p>
                  </a:txBody>
                  <a:tcPr/>
                </a:tc>
                <a:tc>
                  <a:txBody>
                    <a:bodyPr/>
                    <a:lstStyle/>
                    <a:p>
                      <a:r>
                        <a:rPr lang="nb-NO" sz="1100"/>
                        <a:t>Beredskapsrom</a:t>
                      </a:r>
                      <a:endParaRPr lang="nb-NO" sz="1100" err="1"/>
                    </a:p>
                  </a:txBody>
                  <a:tcPr/>
                </a:tc>
                <a:extLst>
                  <a:ext uri="{0D108BD9-81ED-4DB2-BD59-A6C34878D82A}">
                    <a16:rowId xmlns:a16="http://schemas.microsoft.com/office/drawing/2014/main" val="971445589"/>
                  </a:ext>
                </a:extLst>
              </a:tr>
              <a:tr h="429754">
                <a:tc>
                  <a:txBody>
                    <a:bodyPr/>
                    <a:lstStyle/>
                    <a:p>
                      <a:r>
                        <a:rPr lang="nb-NO" sz="1100"/>
                        <a:t>Kontakt og prioritering</a:t>
                      </a:r>
                      <a:br>
                        <a:rPr lang="nb-NO" sz="1100"/>
                      </a:br>
                      <a:r>
                        <a:rPr lang="nb-NO" sz="1100"/>
                        <a:t>økonomiavdeling</a:t>
                      </a:r>
                    </a:p>
                  </a:txBody>
                  <a:tcPr/>
                </a:tc>
                <a:tc>
                  <a:txBody>
                    <a:bodyPr/>
                    <a:lstStyle/>
                    <a:p>
                      <a:r>
                        <a:rPr lang="nb-NO" sz="1100"/>
                        <a:t>Ingrid Volden</a:t>
                      </a:r>
                    </a:p>
                  </a:txBody>
                  <a:tcPr/>
                </a:tc>
                <a:tc>
                  <a:txBody>
                    <a:bodyPr/>
                    <a:lstStyle/>
                    <a:p>
                      <a:r>
                        <a:rPr lang="nb-NO" sz="1100"/>
                        <a:t>Ingrid Volden</a:t>
                      </a:r>
                    </a:p>
                  </a:txBody>
                  <a:tcPr/>
                </a:tc>
                <a:tc>
                  <a:txBody>
                    <a:bodyPr/>
                    <a:lstStyle/>
                    <a:p>
                      <a:r>
                        <a:rPr lang="nb-NO" sz="1100"/>
                        <a:t>Relevante prosessansvarlige</a:t>
                      </a:r>
                    </a:p>
                  </a:txBody>
                  <a:tcPr/>
                </a:tc>
                <a:tc>
                  <a:txBody>
                    <a:bodyPr/>
                    <a:lstStyle/>
                    <a:p>
                      <a:r>
                        <a:rPr lang="nb-NO" sz="1100"/>
                        <a:t>Beredskapsrom</a:t>
                      </a:r>
                      <a:endParaRPr lang="nb-NO" sz="1100" err="1"/>
                    </a:p>
                  </a:txBody>
                  <a:tcPr/>
                </a:tc>
                <a:extLst>
                  <a:ext uri="{0D108BD9-81ED-4DB2-BD59-A6C34878D82A}">
                    <a16:rowId xmlns:a16="http://schemas.microsoft.com/office/drawing/2014/main" val="969062894"/>
                  </a:ext>
                </a:extLst>
              </a:tr>
              <a:tr h="429754">
                <a:tc>
                  <a:txBody>
                    <a:bodyPr/>
                    <a:lstStyle/>
                    <a:p>
                      <a:r>
                        <a:rPr lang="nb-NO" sz="1100"/>
                        <a:t>Kontakt og prioritering VIRK</a:t>
                      </a:r>
                    </a:p>
                  </a:txBody>
                  <a:tcPr/>
                </a:tc>
                <a:tc>
                  <a:txBody>
                    <a:bodyPr/>
                    <a:lstStyle/>
                    <a:p>
                      <a:r>
                        <a:rPr lang="nb-NO" sz="1100"/>
                        <a:t>Knut Aspås</a:t>
                      </a:r>
                    </a:p>
                  </a:txBody>
                  <a:tcPr/>
                </a:tc>
                <a:tc>
                  <a:txBody>
                    <a:bodyPr/>
                    <a:lstStyle/>
                    <a:p>
                      <a:r>
                        <a:rPr lang="nb-NO" sz="1100"/>
                        <a:t>Knut Aspås</a:t>
                      </a:r>
                    </a:p>
                  </a:txBody>
                  <a:tcPr/>
                </a:tc>
                <a:tc>
                  <a:txBody>
                    <a:bodyPr/>
                    <a:lstStyle/>
                    <a:p>
                      <a:r>
                        <a:rPr lang="nb-NO" sz="1100"/>
                        <a:t>Trude WB og relevante prosessansvarlige</a:t>
                      </a:r>
                    </a:p>
                  </a:txBody>
                  <a:tcPr/>
                </a:tc>
                <a:tc>
                  <a:txBody>
                    <a:bodyPr/>
                    <a:lstStyle/>
                    <a:p>
                      <a:r>
                        <a:rPr lang="nb-NO" sz="1100"/>
                        <a:t>Beredskapsrom</a:t>
                      </a:r>
                      <a:endParaRPr lang="nb-NO" sz="1100" err="1"/>
                    </a:p>
                  </a:txBody>
                  <a:tcPr/>
                </a:tc>
                <a:extLst>
                  <a:ext uri="{0D108BD9-81ED-4DB2-BD59-A6C34878D82A}">
                    <a16:rowId xmlns:a16="http://schemas.microsoft.com/office/drawing/2014/main" val="2994722857"/>
                  </a:ext>
                </a:extLst>
              </a:tr>
              <a:tr h="261589">
                <a:tc>
                  <a:txBody>
                    <a:bodyPr/>
                    <a:lstStyle/>
                    <a:p>
                      <a:r>
                        <a:rPr lang="nb-NO" sz="1100"/>
                        <a:t>Kontakt og prioritering HR/HMS</a:t>
                      </a:r>
                    </a:p>
                  </a:txBody>
                  <a:tcPr/>
                </a:tc>
                <a:tc>
                  <a:txBody>
                    <a:bodyPr/>
                    <a:lstStyle/>
                    <a:p>
                      <a:r>
                        <a:rPr lang="nb-NO" sz="1100"/>
                        <a:t>Arne Kr. Hestnes</a:t>
                      </a:r>
                    </a:p>
                  </a:txBody>
                  <a:tcPr/>
                </a:tc>
                <a:tc>
                  <a:txBody>
                    <a:bodyPr/>
                    <a:lstStyle/>
                    <a:p>
                      <a:r>
                        <a:rPr lang="nb-NO" sz="1100"/>
                        <a:t>Arne Kr. Hestnes </a:t>
                      </a:r>
                    </a:p>
                  </a:txBody>
                  <a:tcPr/>
                </a:tc>
                <a:tc>
                  <a:txBody>
                    <a:bodyPr/>
                    <a:lstStyle/>
                    <a:p>
                      <a:r>
                        <a:rPr lang="nb-NO" sz="1100"/>
                        <a:t>Ingrid Eide</a:t>
                      </a:r>
                    </a:p>
                  </a:txBody>
                  <a:tcPr/>
                </a:tc>
                <a:tc>
                  <a:txBody>
                    <a:bodyPr/>
                    <a:lstStyle/>
                    <a:p>
                      <a:r>
                        <a:rPr lang="nb-NO" sz="1100"/>
                        <a:t>Beredskapsrom</a:t>
                      </a:r>
                      <a:endParaRPr lang="nb-NO" sz="1100" err="1"/>
                    </a:p>
                  </a:txBody>
                  <a:tcPr/>
                </a:tc>
                <a:extLst>
                  <a:ext uri="{0D108BD9-81ED-4DB2-BD59-A6C34878D82A}">
                    <a16:rowId xmlns:a16="http://schemas.microsoft.com/office/drawing/2014/main" val="2270271838"/>
                  </a:ext>
                </a:extLst>
              </a:tr>
              <a:tr h="429754">
                <a:tc>
                  <a:txBody>
                    <a:bodyPr/>
                    <a:lstStyle/>
                    <a:p>
                      <a:r>
                        <a:rPr lang="nb-NO" sz="1100"/>
                        <a:t>Prosjektprioritering og beslutning</a:t>
                      </a:r>
                    </a:p>
                  </a:txBody>
                  <a:tcPr/>
                </a:tc>
                <a:tc>
                  <a:txBody>
                    <a:bodyPr/>
                    <a:lstStyle/>
                    <a:p>
                      <a:r>
                        <a:rPr lang="nb-NO" sz="1100"/>
                        <a:t>Forvaltningsutvalg/</a:t>
                      </a:r>
                    </a:p>
                    <a:p>
                      <a:r>
                        <a:rPr lang="nb-NO" sz="1100"/>
                        <a:t>Ingrid V/Arne H/Knut A</a:t>
                      </a:r>
                    </a:p>
                  </a:txBody>
                  <a:tcPr/>
                </a:tc>
                <a:tc>
                  <a:txBody>
                    <a:bodyPr/>
                    <a:lstStyle/>
                    <a:p>
                      <a:r>
                        <a:rPr lang="nb-NO" sz="1100"/>
                        <a:t>Forvaltningsleder/prosjektkontor</a:t>
                      </a:r>
                    </a:p>
                  </a:txBody>
                  <a:tcPr/>
                </a:tc>
                <a:tc>
                  <a:txBody>
                    <a:bodyPr/>
                    <a:lstStyle/>
                    <a:p>
                      <a:r>
                        <a:rPr lang="nb-NO" sz="1100"/>
                        <a:t>Prosessansvarlige og delprosjektledere</a:t>
                      </a:r>
                    </a:p>
                  </a:txBody>
                  <a:tcPr/>
                </a:tc>
                <a:tc>
                  <a:txBody>
                    <a:bodyPr/>
                    <a:lstStyle/>
                    <a:p>
                      <a:r>
                        <a:rPr lang="nb-NO" sz="1100"/>
                        <a:t>Beredskapsrom</a:t>
                      </a:r>
                      <a:endParaRPr lang="nb-NO" sz="1100" err="1"/>
                    </a:p>
                  </a:txBody>
                  <a:tcPr/>
                </a:tc>
                <a:extLst>
                  <a:ext uri="{0D108BD9-81ED-4DB2-BD59-A6C34878D82A}">
                    <a16:rowId xmlns:a16="http://schemas.microsoft.com/office/drawing/2014/main" val="893537760"/>
                  </a:ext>
                </a:extLst>
              </a:tr>
              <a:tr h="429754">
                <a:tc>
                  <a:txBody>
                    <a:bodyPr/>
                    <a:lstStyle/>
                    <a:p>
                      <a:pPr lvl="0">
                        <a:buNone/>
                      </a:pPr>
                      <a:r>
                        <a:rPr lang="nb-NO" sz="1100"/>
                        <a:t>Kontakt og prioritering tjenestesenteret</a:t>
                      </a:r>
                    </a:p>
                  </a:txBody>
                  <a:tcPr/>
                </a:tc>
                <a:tc>
                  <a:txBody>
                    <a:bodyPr/>
                    <a:lstStyle/>
                    <a:p>
                      <a:pPr lvl="0">
                        <a:buNone/>
                      </a:pPr>
                      <a:r>
                        <a:rPr lang="nb-NO" sz="1100"/>
                        <a:t>Ingrid Eide</a:t>
                      </a:r>
                    </a:p>
                  </a:txBody>
                  <a:tcPr/>
                </a:tc>
                <a:tc>
                  <a:txBody>
                    <a:bodyPr/>
                    <a:lstStyle/>
                    <a:p>
                      <a:pPr lvl="0">
                        <a:buNone/>
                      </a:pPr>
                      <a:r>
                        <a:rPr lang="nb-NO" sz="1100"/>
                        <a:t>Ingrid Eide</a:t>
                      </a:r>
                    </a:p>
                  </a:txBody>
                  <a:tcPr/>
                </a:tc>
                <a:tc>
                  <a:txBody>
                    <a:bodyPr/>
                    <a:lstStyle/>
                    <a:p>
                      <a:pPr lvl="0">
                        <a:buNone/>
                      </a:pPr>
                      <a:r>
                        <a:rPr lang="nb-NO" sz="1100"/>
                        <a:t>Arne Kr. Hestnes og relevante prosessansvarlige</a:t>
                      </a:r>
                    </a:p>
                  </a:txBody>
                  <a:tcPr/>
                </a:tc>
                <a:tc>
                  <a:txBody>
                    <a:bodyPr/>
                    <a:lstStyle/>
                    <a:p>
                      <a:pPr lvl="0">
                        <a:buNone/>
                      </a:pPr>
                      <a:r>
                        <a:rPr lang="nb-NO" sz="1100"/>
                        <a:t>Beredskapsrom</a:t>
                      </a:r>
                      <a:endParaRPr lang="nb-NO" sz="1100" err="1"/>
                    </a:p>
                  </a:txBody>
                  <a:tcPr/>
                </a:tc>
                <a:extLst>
                  <a:ext uri="{0D108BD9-81ED-4DB2-BD59-A6C34878D82A}">
                    <a16:rowId xmlns:a16="http://schemas.microsoft.com/office/drawing/2014/main" val="1549729255"/>
                  </a:ext>
                </a:extLst>
              </a:tr>
              <a:tr h="597919">
                <a:tc>
                  <a:txBody>
                    <a:bodyPr/>
                    <a:lstStyle/>
                    <a:p>
                      <a:pPr lvl="0">
                        <a:buNone/>
                      </a:pPr>
                      <a:r>
                        <a:rPr lang="nb-NO" sz="1100"/>
                        <a:t>Informasjon til organisasjonen </a:t>
                      </a:r>
                    </a:p>
                  </a:txBody>
                  <a:tcPr/>
                </a:tc>
                <a:tc>
                  <a:txBody>
                    <a:bodyPr/>
                    <a:lstStyle/>
                    <a:p>
                      <a:pPr lvl="0">
                        <a:buNone/>
                      </a:pPr>
                      <a:r>
                        <a:rPr lang="nb-NO" sz="1100"/>
                        <a:t>Bjørn Haugstad</a:t>
                      </a:r>
                    </a:p>
                  </a:txBody>
                  <a:tcPr/>
                </a:tc>
                <a:tc>
                  <a:txBody>
                    <a:bodyPr/>
                    <a:lstStyle/>
                    <a:p>
                      <a:pPr lvl="0">
                        <a:buNone/>
                      </a:pPr>
                      <a:r>
                        <a:rPr lang="nb-NO" sz="1100"/>
                        <a:t>Kommunikasjonsansvarlig BOTT ØL</a:t>
                      </a:r>
                    </a:p>
                  </a:txBody>
                  <a:tcPr/>
                </a:tc>
                <a:tc>
                  <a:txBody>
                    <a:bodyPr/>
                    <a:lstStyle/>
                    <a:p>
                      <a:pPr lvl="0">
                        <a:buNone/>
                      </a:pPr>
                      <a:r>
                        <a:rPr lang="nb-NO" sz="1100"/>
                        <a:t>Kommunikasjonsavdeling, linjeledere, delprosjektledere, prosessansvarlige etter tematikk</a:t>
                      </a:r>
                    </a:p>
                  </a:txBody>
                  <a:tcPr/>
                </a:tc>
                <a:tc>
                  <a:txBody>
                    <a:bodyPr/>
                    <a:lstStyle/>
                    <a:p>
                      <a:pPr lvl="0">
                        <a:buNone/>
                      </a:pPr>
                      <a:r>
                        <a:rPr lang="nb-NO" sz="1100"/>
                        <a:t>Beredskapsrom</a:t>
                      </a:r>
                      <a:endParaRPr lang="nb-NO" sz="1100" err="1"/>
                    </a:p>
                  </a:txBody>
                  <a:tcPr/>
                </a:tc>
                <a:extLst>
                  <a:ext uri="{0D108BD9-81ED-4DB2-BD59-A6C34878D82A}">
                    <a16:rowId xmlns:a16="http://schemas.microsoft.com/office/drawing/2014/main" val="685887616"/>
                  </a:ext>
                </a:extLst>
              </a:tr>
              <a:tr h="597919">
                <a:tc>
                  <a:txBody>
                    <a:bodyPr/>
                    <a:lstStyle/>
                    <a:p>
                      <a:pPr lvl="0">
                        <a:buNone/>
                      </a:pPr>
                      <a:r>
                        <a:rPr lang="nb-NO" sz="1100"/>
                        <a:t>Oppdatering av nettsider</a:t>
                      </a:r>
                    </a:p>
                  </a:txBody>
                  <a:tcPr/>
                </a:tc>
                <a:tc>
                  <a:txBody>
                    <a:bodyPr/>
                    <a:lstStyle/>
                    <a:p>
                      <a:pPr lvl="0">
                        <a:buNone/>
                      </a:pPr>
                      <a:r>
                        <a:rPr lang="nb-NO" sz="1100" b="0" i="0" u="none" strike="noStrike" noProof="0">
                          <a:latin typeface="Calibri"/>
                        </a:rPr>
                        <a:t>Ingrid V/Arne H/Knut A + kommunikasjon</a:t>
                      </a:r>
                      <a:endParaRPr lang="en-US"/>
                    </a:p>
                  </a:txBody>
                  <a:tcPr/>
                </a:tc>
                <a:tc>
                  <a:txBody>
                    <a:bodyPr/>
                    <a:lstStyle/>
                    <a:p>
                      <a:pPr lvl="0">
                        <a:buNone/>
                      </a:pPr>
                      <a:r>
                        <a:rPr lang="nb-NO" sz="1100"/>
                        <a:t>Kommunikasjonsressurser i linjen</a:t>
                      </a:r>
                    </a:p>
                  </a:txBody>
                  <a:tcPr/>
                </a:tc>
                <a:tc>
                  <a:txBody>
                    <a:bodyPr/>
                    <a:lstStyle/>
                    <a:p>
                      <a:pPr lvl="0">
                        <a:buNone/>
                      </a:pPr>
                      <a:r>
                        <a:rPr lang="nb-NO" sz="1100" b="0" i="0" u="none" strike="noStrike" noProof="0">
                          <a:latin typeface="Calibri"/>
                        </a:rPr>
                        <a:t>Kommunikasjonsavdeling, </a:t>
                      </a:r>
                      <a:r>
                        <a:rPr lang="nb-NO" sz="1100" b="0" i="0" u="none" strike="noStrike" noProof="0">
                          <a:latin typeface="+mn-lt"/>
                        </a:rPr>
                        <a:t>linjeledere, </a:t>
                      </a:r>
                      <a:r>
                        <a:rPr lang="nb-NO" sz="1100" b="0" i="0" u="none" strike="noStrike" noProof="0">
                          <a:latin typeface="Calibri"/>
                        </a:rPr>
                        <a:t>delprosjektledere, prosessansvarlige</a:t>
                      </a:r>
                    </a:p>
                    <a:p>
                      <a:pPr lvl="0">
                        <a:buNone/>
                      </a:pPr>
                      <a:r>
                        <a:rPr lang="nb-NO" sz="1100" b="0" i="0" u="none" strike="noStrike" noProof="0">
                          <a:latin typeface="Calibri"/>
                        </a:rPr>
                        <a:t>etter tematikk</a:t>
                      </a:r>
                      <a:endParaRPr lang="nb-NO"/>
                    </a:p>
                  </a:txBody>
                  <a:tcPr/>
                </a:tc>
                <a:tc>
                  <a:txBody>
                    <a:bodyPr/>
                    <a:lstStyle/>
                    <a:p>
                      <a:pPr lvl="0">
                        <a:buNone/>
                      </a:pPr>
                      <a:r>
                        <a:rPr lang="nb-NO" sz="1100"/>
                        <a:t>Beredskapsrom</a:t>
                      </a:r>
                      <a:endParaRPr lang="nb-NO" sz="1100" err="1"/>
                    </a:p>
                  </a:txBody>
                  <a:tcPr/>
                </a:tc>
                <a:extLst>
                  <a:ext uri="{0D108BD9-81ED-4DB2-BD59-A6C34878D82A}">
                    <a16:rowId xmlns:a16="http://schemas.microsoft.com/office/drawing/2014/main" val="2807467813"/>
                  </a:ext>
                </a:extLst>
              </a:tr>
              <a:tr h="261589">
                <a:tc>
                  <a:txBody>
                    <a:bodyPr/>
                    <a:lstStyle/>
                    <a:p>
                      <a:pPr lvl="0">
                        <a:buNone/>
                      </a:pPr>
                      <a:r>
                        <a:rPr lang="nb-NO" sz="1100"/>
                        <a:t>Beslutninger utover prosjektmandat</a:t>
                      </a:r>
                    </a:p>
                  </a:txBody>
                  <a:tcPr/>
                </a:tc>
                <a:tc>
                  <a:txBody>
                    <a:bodyPr/>
                    <a:lstStyle/>
                    <a:p>
                      <a:pPr lvl="0">
                        <a:buNone/>
                      </a:pPr>
                      <a:r>
                        <a:rPr lang="nb-NO" sz="1100"/>
                        <a:t>Bjørn Haugstad</a:t>
                      </a:r>
                    </a:p>
                  </a:txBody>
                  <a:tcPr/>
                </a:tc>
                <a:tc>
                  <a:txBody>
                    <a:bodyPr/>
                    <a:lstStyle/>
                    <a:p>
                      <a:pPr lvl="0">
                        <a:buNone/>
                      </a:pPr>
                      <a:r>
                        <a:rPr lang="nb-NO" sz="1100"/>
                        <a:t>Linjeleder</a:t>
                      </a:r>
                    </a:p>
                  </a:txBody>
                  <a:tcPr/>
                </a:tc>
                <a:tc>
                  <a:txBody>
                    <a:bodyPr/>
                    <a:lstStyle/>
                    <a:p>
                      <a:pPr lvl="0">
                        <a:buNone/>
                      </a:pPr>
                      <a:r>
                        <a:rPr lang="nb-NO" sz="1100" b="0" i="0" u="none" strike="noStrike" noProof="0">
                          <a:latin typeface="Calibri"/>
                        </a:rPr>
                        <a:t>Linjeledere, prosessansvarlige</a:t>
                      </a:r>
                    </a:p>
                  </a:txBody>
                  <a:tcPr/>
                </a:tc>
                <a:tc>
                  <a:txBody>
                    <a:bodyPr/>
                    <a:lstStyle/>
                    <a:p>
                      <a:pPr lvl="0">
                        <a:buNone/>
                      </a:pPr>
                      <a:r>
                        <a:rPr lang="nb-NO" sz="1100"/>
                        <a:t>Beredskapsrom</a:t>
                      </a:r>
                      <a:endParaRPr lang="nb-NO" sz="1100" err="1"/>
                    </a:p>
                  </a:txBody>
                  <a:tcPr/>
                </a:tc>
                <a:extLst>
                  <a:ext uri="{0D108BD9-81ED-4DB2-BD59-A6C34878D82A}">
                    <a16:rowId xmlns:a16="http://schemas.microsoft.com/office/drawing/2014/main" val="340198692"/>
                  </a:ext>
                </a:extLst>
              </a:tr>
              <a:tr h="429754">
                <a:tc>
                  <a:txBody>
                    <a:bodyPr/>
                    <a:lstStyle/>
                    <a:p>
                      <a:pPr lvl="0">
                        <a:buNone/>
                      </a:pPr>
                      <a:r>
                        <a:rPr lang="nb-NO" sz="1100"/>
                        <a:t>Kontakt med ØK-BOTT og dei andre universiteta</a:t>
                      </a:r>
                    </a:p>
                  </a:txBody>
                  <a:tcPr/>
                </a:tc>
                <a:tc>
                  <a:txBody>
                    <a:bodyPr/>
                    <a:lstStyle/>
                    <a:p>
                      <a:pPr lvl="0">
                        <a:buNone/>
                      </a:pPr>
                      <a:r>
                        <a:rPr lang="nb-NO" sz="1100"/>
                        <a:t>Ingrid Volden</a:t>
                      </a:r>
                    </a:p>
                  </a:txBody>
                  <a:tcPr/>
                </a:tc>
                <a:tc>
                  <a:txBody>
                    <a:bodyPr/>
                    <a:lstStyle/>
                    <a:p>
                      <a:pPr lvl="0">
                        <a:buNone/>
                      </a:pPr>
                      <a:r>
                        <a:rPr lang="nb-NO" sz="1100"/>
                        <a:t>Ingrid Volden</a:t>
                      </a:r>
                    </a:p>
                  </a:txBody>
                  <a:tcPr/>
                </a:tc>
                <a:tc>
                  <a:txBody>
                    <a:bodyPr/>
                    <a:lstStyle/>
                    <a:p>
                      <a:pPr lvl="0">
                        <a:buNone/>
                      </a:pPr>
                      <a:r>
                        <a:rPr lang="nb-NO" sz="1100" b="0" i="0" u="none" strike="noStrike" noProof="0">
                          <a:latin typeface="+mn-lt"/>
                        </a:rPr>
                        <a:t>Linjeledere, prosessansvarlige, Knut Arne Kissten</a:t>
                      </a:r>
                      <a:endParaRPr lang="nb-NO" sz="1100" b="0" i="0" u="none" strike="noStrike" noProof="0" err="1">
                        <a:latin typeface="Calibri"/>
                      </a:endParaRPr>
                    </a:p>
                  </a:txBody>
                  <a:tcPr/>
                </a:tc>
                <a:tc>
                  <a:txBody>
                    <a:bodyPr/>
                    <a:lstStyle/>
                    <a:p>
                      <a:pPr lvl="0">
                        <a:buNone/>
                      </a:pPr>
                      <a:r>
                        <a:rPr lang="nb-NO" sz="1100"/>
                        <a:t>Beredskapsrom</a:t>
                      </a:r>
                      <a:endParaRPr lang="nb-NO" sz="1100" err="1"/>
                    </a:p>
                  </a:txBody>
                  <a:tcPr/>
                </a:tc>
                <a:extLst>
                  <a:ext uri="{0D108BD9-81ED-4DB2-BD59-A6C34878D82A}">
                    <a16:rowId xmlns:a16="http://schemas.microsoft.com/office/drawing/2014/main" val="3418682354"/>
                  </a:ext>
                </a:extLst>
              </a:tr>
              <a:tr h="429754">
                <a:tc>
                  <a:txBody>
                    <a:bodyPr/>
                    <a:lstStyle/>
                    <a:p>
                      <a:pPr lvl="0">
                        <a:buNone/>
                      </a:pPr>
                      <a:r>
                        <a:rPr lang="nb-NO" sz="1100"/>
                        <a:t>Føre logg over hendelser og vedtak</a:t>
                      </a:r>
                    </a:p>
                  </a:txBody>
                  <a:tcPr/>
                </a:tc>
                <a:tc>
                  <a:txBody>
                    <a:bodyPr/>
                    <a:lstStyle/>
                    <a:p>
                      <a:pPr lvl="0">
                        <a:buNone/>
                      </a:pPr>
                      <a:r>
                        <a:rPr lang="nb-NO" sz="1100"/>
                        <a:t>Ingrid Volden</a:t>
                      </a:r>
                    </a:p>
                  </a:txBody>
                  <a:tcPr/>
                </a:tc>
                <a:tc>
                  <a:txBody>
                    <a:bodyPr/>
                    <a:lstStyle/>
                    <a:p>
                      <a:pPr lvl="0">
                        <a:buNone/>
                      </a:pPr>
                      <a:r>
                        <a:rPr lang="nb-NO" sz="1100"/>
                        <a:t>--</a:t>
                      </a:r>
                    </a:p>
                  </a:txBody>
                  <a:tcPr/>
                </a:tc>
                <a:tc>
                  <a:txBody>
                    <a:bodyPr/>
                    <a:lstStyle/>
                    <a:p>
                      <a:pPr lvl="0">
                        <a:buNone/>
                      </a:pPr>
                      <a:r>
                        <a:rPr lang="nb-NO" sz="1100" b="0" i="0" u="none" strike="noStrike" noProof="0">
                          <a:latin typeface="Calibri"/>
                        </a:rPr>
                        <a:t>--</a:t>
                      </a:r>
                    </a:p>
                  </a:txBody>
                  <a:tcPr/>
                </a:tc>
                <a:tc>
                  <a:txBody>
                    <a:bodyPr/>
                    <a:lstStyle/>
                    <a:p>
                      <a:pPr lvl="0">
                        <a:buNone/>
                      </a:pPr>
                      <a:r>
                        <a:rPr lang="nb-NO" sz="1100" err="1"/>
                        <a:t>Beredskapsrom</a:t>
                      </a:r>
                      <a:endParaRPr lang="nb-NO" sz="1100"/>
                    </a:p>
                  </a:txBody>
                  <a:tcPr/>
                </a:tc>
                <a:extLst>
                  <a:ext uri="{0D108BD9-81ED-4DB2-BD59-A6C34878D82A}">
                    <a16:rowId xmlns:a16="http://schemas.microsoft.com/office/drawing/2014/main" val="2536696270"/>
                  </a:ext>
                </a:extLst>
              </a:tr>
            </a:tbl>
          </a:graphicData>
        </a:graphic>
      </p:graphicFrame>
      <p:sp>
        <p:nvSpPr>
          <p:cNvPr id="2" name="Tittel 1">
            <a:extLst>
              <a:ext uri="{FF2B5EF4-FFF2-40B4-BE49-F238E27FC236}">
                <a16:creationId xmlns:a16="http://schemas.microsoft.com/office/drawing/2014/main" id="{82D31E7F-6E78-2A52-168A-75DE13108705}"/>
              </a:ext>
            </a:extLst>
          </p:cNvPr>
          <p:cNvSpPr>
            <a:spLocks noGrp="1"/>
          </p:cNvSpPr>
          <p:nvPr>
            <p:ph type="title"/>
          </p:nvPr>
        </p:nvSpPr>
        <p:spPr>
          <a:xfrm>
            <a:off x="55605" y="45909"/>
            <a:ext cx="10515600" cy="625347"/>
          </a:xfrm>
        </p:spPr>
        <p:txBody>
          <a:bodyPr vert="horz"/>
          <a:lstStyle/>
          <a:p>
            <a:r>
              <a:rPr lang="nn-NO" sz="2400">
                <a:cs typeface="Calibri Light"/>
              </a:rPr>
              <a:t>HUKI-matrise for nøkkeloppgåver</a:t>
            </a:r>
          </a:p>
        </p:txBody>
      </p:sp>
      <p:sp>
        <p:nvSpPr>
          <p:cNvPr id="3" name="TekstSylinder 2">
            <a:extLst>
              <a:ext uri="{FF2B5EF4-FFF2-40B4-BE49-F238E27FC236}">
                <a16:creationId xmlns:a16="http://schemas.microsoft.com/office/drawing/2014/main" id="{3763CD0E-9084-7A2A-62D3-1A783204C7ED}"/>
              </a:ext>
            </a:extLst>
          </p:cNvPr>
          <p:cNvSpPr txBox="1"/>
          <p:nvPr/>
        </p:nvSpPr>
        <p:spPr>
          <a:xfrm>
            <a:off x="55605" y="6395022"/>
            <a:ext cx="6167530"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panose="020F0502020204030204"/>
                <a:ea typeface="+mn-ea"/>
                <a:cs typeface="+mn-cs"/>
              </a:rPr>
              <a:t>* Egen brukerstøtteberedskap og -rom etableres i tillegg fra 01.01.23</a:t>
            </a:r>
            <a:br>
              <a:rPr kumimoji="0" lang="nb-NO" sz="1100" b="0" i="0" u="none" strike="noStrike" kern="1200" cap="none" spc="0" normalizeH="0" baseline="0" noProof="0">
                <a:ln>
                  <a:noFill/>
                </a:ln>
                <a:solidFill>
                  <a:prstClr val="black"/>
                </a:solidFill>
                <a:effectLst/>
                <a:uLnTx/>
                <a:uFillTx/>
                <a:latin typeface="Calibri" panose="020F0502020204030204"/>
                <a:ea typeface="+mn-ea"/>
                <a:cs typeface="Calibri"/>
              </a:rPr>
            </a:br>
            <a:r>
              <a:rPr kumimoji="0" lang="nb-NO" sz="1100" b="0" i="0" u="none" strike="noStrike" kern="1200" cap="none" spc="0" normalizeH="0" baseline="0" noProof="0">
                <a:ln>
                  <a:noFill/>
                </a:ln>
                <a:solidFill>
                  <a:prstClr val="black"/>
                </a:solidFill>
                <a:effectLst/>
                <a:uLnTx/>
                <a:uFillTx/>
                <a:latin typeface="Calibri" panose="020F0502020204030204"/>
                <a:ea typeface="+mn-ea"/>
                <a:cs typeface="Calibri"/>
              </a:rPr>
              <a:t>** Hovedansvarlig kan delegere rolle med mandat.</a:t>
            </a:r>
          </a:p>
        </p:txBody>
      </p:sp>
    </p:spTree>
    <p:extLst>
      <p:ext uri="{BB962C8B-B14F-4D97-AF65-F5344CB8AC3E}">
        <p14:creationId xmlns:p14="http://schemas.microsoft.com/office/powerpoint/2010/main" val="114254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e 25"/>
          <p:cNvGrpSpPr/>
          <p:nvPr/>
        </p:nvGrpSpPr>
        <p:grpSpPr>
          <a:xfrm>
            <a:off x="6963499" y="259856"/>
            <a:ext cx="3536217" cy="575725"/>
            <a:chOff x="642558" y="152110"/>
            <a:chExt cx="6423978" cy="1242574"/>
          </a:xfrm>
        </p:grpSpPr>
        <p:pic>
          <p:nvPicPr>
            <p:cNvPr id="27" name="Bilde 26" descr="ny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3275" y="539551"/>
              <a:ext cx="2361199" cy="671681"/>
            </a:xfrm>
            <a:prstGeom prst="rect">
              <a:avLst/>
            </a:prstGeom>
          </p:spPr>
        </p:pic>
        <p:pic>
          <p:nvPicPr>
            <p:cNvPr id="28" name="Bild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4474" y="152110"/>
              <a:ext cx="1272459" cy="1242574"/>
            </a:xfrm>
            <a:prstGeom prst="rect">
              <a:avLst/>
            </a:prstGeom>
          </p:spPr>
        </p:pic>
        <p:pic>
          <p:nvPicPr>
            <p:cNvPr id="29" name="Bild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558" y="217553"/>
              <a:ext cx="1124533" cy="1155029"/>
            </a:xfrm>
            <a:prstGeom prst="rect">
              <a:avLst/>
            </a:prstGeom>
          </p:spPr>
        </p:pic>
        <p:pic>
          <p:nvPicPr>
            <p:cNvPr id="30" name="Bilde 29"/>
            <p:cNvPicPr>
              <a:picLocks noChangeAspect="1"/>
            </p:cNvPicPr>
            <p:nvPr/>
          </p:nvPicPr>
          <p:blipFill>
            <a:blip r:embed="rId5"/>
            <a:stretch>
              <a:fillRect/>
            </a:stretch>
          </p:blipFill>
          <p:spPr>
            <a:xfrm>
              <a:off x="5942586" y="233092"/>
              <a:ext cx="1123950" cy="1123950"/>
            </a:xfrm>
            <a:prstGeom prst="rect">
              <a:avLst/>
            </a:prstGeom>
          </p:spPr>
        </p:pic>
      </p:grpSp>
      <p:sp>
        <p:nvSpPr>
          <p:cNvPr id="5" name="Plassholder for innhold 4"/>
          <p:cNvSpPr>
            <a:spLocks noGrp="1"/>
          </p:cNvSpPr>
          <p:nvPr>
            <p:ph idx="1"/>
          </p:nvPr>
        </p:nvSpPr>
        <p:spPr>
          <a:xfrm>
            <a:off x="1623442" y="1600200"/>
            <a:ext cx="8587359" cy="5257800"/>
          </a:xfrm>
        </p:spPr>
        <p:txBody>
          <a:bodyPr>
            <a:normAutofit/>
          </a:bodyPr>
          <a:lstStyle/>
          <a:p>
            <a:pPr marL="0" indent="0">
              <a:buNone/>
            </a:pPr>
            <a:r>
              <a:rPr lang="nb-NO"/>
              <a:t> </a:t>
            </a:r>
          </a:p>
        </p:txBody>
      </p:sp>
      <p:cxnSp>
        <p:nvCxnSpPr>
          <p:cNvPr id="8" name="Straight Connector 7"/>
          <p:cNvCxnSpPr/>
          <p:nvPr/>
        </p:nvCxnSpPr>
        <p:spPr>
          <a:xfrm>
            <a:off x="887812" y="5100067"/>
            <a:ext cx="10277033" cy="233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29590" y="3365850"/>
            <a:ext cx="10201051" cy="28686"/>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23043" y="224566"/>
            <a:ext cx="6053272" cy="954107"/>
          </a:xfrm>
          <a:prstGeom prst="rect">
            <a:avLst/>
          </a:prstGeom>
          <a:noFill/>
        </p:spPr>
        <p:txBody>
          <a:bodyPr wrap="square" rtlCol="0">
            <a:spAutoFit/>
          </a:bodyPr>
          <a:lstStyle/>
          <a:p>
            <a:r>
              <a:rPr lang="nb-NO" sz="3200"/>
              <a:t>Forvaltning fra 2023</a:t>
            </a:r>
            <a:br>
              <a:rPr lang="nb-NO" sz="4400"/>
            </a:br>
            <a:endParaRPr lang="nb-NO" sz="2400" b="1"/>
          </a:p>
        </p:txBody>
      </p:sp>
      <p:sp>
        <p:nvSpPr>
          <p:cNvPr id="55" name="Oval 54"/>
          <p:cNvSpPr/>
          <p:nvPr/>
        </p:nvSpPr>
        <p:spPr>
          <a:xfrm>
            <a:off x="2421779" y="5195763"/>
            <a:ext cx="1495905" cy="1299390"/>
          </a:xfrm>
          <a:prstGeom prst="ellipse">
            <a:avLst/>
          </a:prstGeom>
          <a:pattFill prst="pct5">
            <a:fgClr>
              <a:schemeClr val="bg1">
                <a:lumMod val="85000"/>
              </a:schemeClr>
            </a:fgClr>
            <a:bgClr>
              <a:schemeClr val="bg1">
                <a:lumMod val="9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b="1">
                <a:solidFill>
                  <a:schemeClr val="tx1"/>
                </a:solidFill>
              </a:rPr>
              <a:t>Fakultet 1-n</a:t>
            </a:r>
          </a:p>
        </p:txBody>
      </p:sp>
      <p:sp>
        <p:nvSpPr>
          <p:cNvPr id="57" name="Oval 56"/>
          <p:cNvSpPr/>
          <p:nvPr/>
        </p:nvSpPr>
        <p:spPr>
          <a:xfrm>
            <a:off x="8263835" y="5191181"/>
            <a:ext cx="1530425" cy="1299390"/>
          </a:xfrm>
          <a:prstGeom prst="ellipse">
            <a:avLst/>
          </a:prstGeom>
          <a:pattFill prst="pct5">
            <a:fgClr>
              <a:schemeClr val="bg1">
                <a:lumMod val="85000"/>
              </a:schemeClr>
            </a:fgClr>
            <a:bgClr>
              <a:schemeClr val="bg1">
                <a:lumMod val="9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200" b="1">
              <a:solidFill>
                <a:schemeClr val="tx1"/>
              </a:solidFill>
            </a:endParaRPr>
          </a:p>
        </p:txBody>
      </p:sp>
      <p:sp>
        <p:nvSpPr>
          <p:cNvPr id="58" name="Oval 57"/>
          <p:cNvSpPr/>
          <p:nvPr/>
        </p:nvSpPr>
        <p:spPr>
          <a:xfrm>
            <a:off x="7989332" y="5206706"/>
            <a:ext cx="1530425" cy="1299390"/>
          </a:xfrm>
          <a:prstGeom prst="ellipse">
            <a:avLst/>
          </a:prstGeom>
          <a:pattFill prst="pct5">
            <a:fgClr>
              <a:schemeClr val="bg1">
                <a:lumMod val="85000"/>
              </a:schemeClr>
            </a:fgClr>
            <a:bgClr>
              <a:schemeClr val="bg1">
                <a:lumMod val="9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b="1">
                <a:solidFill>
                  <a:schemeClr val="tx1"/>
                </a:solidFill>
              </a:rPr>
              <a:t>Enheter FA</a:t>
            </a:r>
          </a:p>
        </p:txBody>
      </p:sp>
      <p:sp>
        <p:nvSpPr>
          <p:cNvPr id="59" name="Oval 58"/>
          <p:cNvSpPr/>
          <p:nvPr/>
        </p:nvSpPr>
        <p:spPr>
          <a:xfrm>
            <a:off x="2904488" y="5195763"/>
            <a:ext cx="1495905" cy="1299390"/>
          </a:xfrm>
          <a:prstGeom prst="ellipse">
            <a:avLst/>
          </a:prstGeom>
          <a:pattFill prst="pct5">
            <a:fgClr>
              <a:schemeClr val="bg1">
                <a:lumMod val="85000"/>
              </a:schemeClr>
            </a:fgClr>
            <a:bgClr>
              <a:schemeClr val="bg1">
                <a:lumMod val="9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b="1">
                <a:solidFill>
                  <a:schemeClr val="tx1"/>
                </a:solidFill>
              </a:rPr>
              <a:t>Fakultet 1-n</a:t>
            </a:r>
          </a:p>
        </p:txBody>
      </p:sp>
      <p:sp>
        <p:nvSpPr>
          <p:cNvPr id="60" name="Oval 59"/>
          <p:cNvSpPr/>
          <p:nvPr/>
        </p:nvSpPr>
        <p:spPr>
          <a:xfrm>
            <a:off x="3330458" y="5198207"/>
            <a:ext cx="1495905" cy="1299390"/>
          </a:xfrm>
          <a:prstGeom prst="ellipse">
            <a:avLst/>
          </a:prstGeom>
          <a:pattFill prst="pct5">
            <a:fgClr>
              <a:schemeClr val="bg1">
                <a:lumMod val="85000"/>
              </a:schemeClr>
            </a:fgClr>
            <a:bgClr>
              <a:schemeClr val="bg1">
                <a:lumMod val="9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b="1">
                <a:solidFill>
                  <a:schemeClr val="tx1"/>
                </a:solidFill>
              </a:rPr>
              <a:t>Fakulteter og VM</a:t>
            </a:r>
          </a:p>
        </p:txBody>
      </p:sp>
      <p:sp>
        <p:nvSpPr>
          <p:cNvPr id="62" name="Oval 61"/>
          <p:cNvSpPr/>
          <p:nvPr/>
        </p:nvSpPr>
        <p:spPr>
          <a:xfrm>
            <a:off x="4279617" y="3510117"/>
            <a:ext cx="2833324" cy="1066262"/>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a:t>ØVA</a:t>
            </a:r>
            <a:br>
              <a:rPr lang="nb-NO" sz="1600"/>
            </a:br>
            <a:r>
              <a:rPr lang="nb-NO" sz="1600"/>
              <a:t>Forvaltningsgruppe pr prosess</a:t>
            </a:r>
          </a:p>
        </p:txBody>
      </p:sp>
      <p:sp>
        <p:nvSpPr>
          <p:cNvPr id="63" name="Oval 62"/>
          <p:cNvSpPr/>
          <p:nvPr/>
        </p:nvSpPr>
        <p:spPr>
          <a:xfrm>
            <a:off x="4432017" y="3662517"/>
            <a:ext cx="2833324" cy="1066262"/>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a:t>ØVA</a:t>
            </a:r>
            <a:br>
              <a:rPr lang="nb-NO" sz="1600"/>
            </a:br>
            <a:r>
              <a:rPr lang="nb-NO" sz="1600"/>
              <a:t>Forvaltningsgruppe pr prosess</a:t>
            </a:r>
          </a:p>
        </p:txBody>
      </p:sp>
      <p:sp>
        <p:nvSpPr>
          <p:cNvPr id="64" name="Oval 63"/>
          <p:cNvSpPr/>
          <p:nvPr/>
        </p:nvSpPr>
        <p:spPr>
          <a:xfrm>
            <a:off x="4584417" y="3797753"/>
            <a:ext cx="2833324" cy="1066262"/>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a:solidFill>
                  <a:schemeClr val="tx1"/>
                </a:solidFill>
              </a:rPr>
              <a:t>Forvaltningsgruppe pr. prosess</a:t>
            </a:r>
          </a:p>
        </p:txBody>
      </p:sp>
      <p:cxnSp>
        <p:nvCxnSpPr>
          <p:cNvPr id="11" name="Straight Arrow Connector 10"/>
          <p:cNvCxnSpPr/>
          <p:nvPr/>
        </p:nvCxnSpPr>
        <p:spPr>
          <a:xfrm flipV="1">
            <a:off x="3740325" y="4548983"/>
            <a:ext cx="981520" cy="65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flipV="1">
            <a:off x="7259024" y="4576379"/>
            <a:ext cx="1525103" cy="724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917685" y="2138447"/>
            <a:ext cx="3664836" cy="1066262"/>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a:solidFill>
                  <a:schemeClr val="tx1"/>
                </a:solidFill>
              </a:rPr>
              <a:t>NTNU forvaltningsutvalg (FU)</a:t>
            </a:r>
          </a:p>
          <a:p>
            <a:pPr algn="ctr"/>
            <a:r>
              <a:rPr lang="nb-NO" sz="1200">
                <a:solidFill>
                  <a:schemeClr val="tx1"/>
                </a:solidFill>
              </a:rPr>
              <a:t>Forvaltnings-</a:t>
            </a:r>
          </a:p>
          <a:p>
            <a:pPr algn="ctr"/>
            <a:r>
              <a:rPr lang="nb-NO" sz="1200">
                <a:solidFill>
                  <a:schemeClr val="tx1"/>
                </a:solidFill>
              </a:rPr>
              <a:t>leder</a:t>
            </a:r>
          </a:p>
        </p:txBody>
      </p:sp>
      <p:sp>
        <p:nvSpPr>
          <p:cNvPr id="66" name="Oval 65"/>
          <p:cNvSpPr/>
          <p:nvPr/>
        </p:nvSpPr>
        <p:spPr>
          <a:xfrm>
            <a:off x="4476348" y="694389"/>
            <a:ext cx="2368147" cy="1140699"/>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a:t>BOTT</a:t>
            </a:r>
            <a:br>
              <a:rPr lang="nb-NO" sz="1600"/>
            </a:br>
            <a:r>
              <a:rPr lang="nb-NO" sz="1600"/>
              <a:t>Forvaltning</a:t>
            </a:r>
          </a:p>
        </p:txBody>
      </p:sp>
      <p:cxnSp>
        <p:nvCxnSpPr>
          <p:cNvPr id="67" name="Straight Connector 66"/>
          <p:cNvCxnSpPr/>
          <p:nvPr/>
        </p:nvCxnSpPr>
        <p:spPr>
          <a:xfrm>
            <a:off x="829590" y="1926710"/>
            <a:ext cx="10201051" cy="28686"/>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5696279" y="3204709"/>
            <a:ext cx="5878" cy="267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5696279" y="1848836"/>
            <a:ext cx="0" cy="223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17061" y="5621366"/>
            <a:ext cx="1100399" cy="369332"/>
          </a:xfrm>
          <a:prstGeom prst="rect">
            <a:avLst/>
          </a:prstGeom>
          <a:noFill/>
        </p:spPr>
        <p:txBody>
          <a:bodyPr wrap="square" rtlCol="0">
            <a:spAutoFit/>
          </a:bodyPr>
          <a:lstStyle/>
          <a:p>
            <a:r>
              <a:rPr lang="nb-NO" sz="1800"/>
              <a:t>Enheter</a:t>
            </a:r>
          </a:p>
        </p:txBody>
      </p:sp>
      <p:sp>
        <p:nvSpPr>
          <p:cNvPr id="80" name="TextBox 79"/>
          <p:cNvSpPr txBox="1"/>
          <p:nvPr/>
        </p:nvSpPr>
        <p:spPr>
          <a:xfrm>
            <a:off x="492689" y="3770188"/>
            <a:ext cx="2561793" cy="369332"/>
          </a:xfrm>
          <a:prstGeom prst="rect">
            <a:avLst/>
          </a:prstGeom>
          <a:noFill/>
        </p:spPr>
        <p:txBody>
          <a:bodyPr wrap="square" rtlCol="0">
            <a:spAutoFit/>
          </a:bodyPr>
          <a:lstStyle/>
          <a:p>
            <a:r>
              <a:rPr lang="nb-NO" sz="1800"/>
              <a:t>Forvaltningsgrupper</a:t>
            </a:r>
          </a:p>
        </p:txBody>
      </p:sp>
      <p:sp>
        <p:nvSpPr>
          <p:cNvPr id="81" name="TextBox 80"/>
          <p:cNvSpPr txBox="1"/>
          <p:nvPr/>
        </p:nvSpPr>
        <p:spPr>
          <a:xfrm>
            <a:off x="492689" y="2410338"/>
            <a:ext cx="1100399" cy="369332"/>
          </a:xfrm>
          <a:prstGeom prst="rect">
            <a:avLst/>
          </a:prstGeom>
          <a:noFill/>
        </p:spPr>
        <p:txBody>
          <a:bodyPr wrap="square" rtlCol="0">
            <a:spAutoFit/>
          </a:bodyPr>
          <a:lstStyle/>
          <a:p>
            <a:r>
              <a:rPr lang="nb-NO"/>
              <a:t>NTNU</a:t>
            </a:r>
            <a:endParaRPr lang="nb-NO" sz="1800"/>
          </a:p>
        </p:txBody>
      </p:sp>
      <p:sp>
        <p:nvSpPr>
          <p:cNvPr id="82" name="TextBox 81"/>
          <p:cNvSpPr txBox="1"/>
          <p:nvPr/>
        </p:nvSpPr>
        <p:spPr>
          <a:xfrm>
            <a:off x="523043" y="1378995"/>
            <a:ext cx="2748079" cy="369332"/>
          </a:xfrm>
          <a:prstGeom prst="rect">
            <a:avLst/>
          </a:prstGeom>
          <a:noFill/>
        </p:spPr>
        <p:txBody>
          <a:bodyPr wrap="square" rtlCol="0">
            <a:spAutoFit/>
          </a:bodyPr>
          <a:lstStyle/>
          <a:p>
            <a:r>
              <a:rPr lang="nb-NO" sz="1800"/>
              <a:t>BOTT-universitetene</a:t>
            </a:r>
          </a:p>
        </p:txBody>
      </p:sp>
      <p:sp>
        <p:nvSpPr>
          <p:cNvPr id="83" name="TextBox 82"/>
          <p:cNvSpPr txBox="1"/>
          <p:nvPr/>
        </p:nvSpPr>
        <p:spPr>
          <a:xfrm>
            <a:off x="5562259" y="5528924"/>
            <a:ext cx="1924668" cy="738664"/>
          </a:xfrm>
          <a:prstGeom prst="rect">
            <a:avLst/>
          </a:prstGeom>
          <a:noFill/>
        </p:spPr>
        <p:txBody>
          <a:bodyPr wrap="square" rtlCol="0">
            <a:spAutoFit/>
          </a:bodyPr>
          <a:lstStyle/>
          <a:p>
            <a:pPr algn="ctr"/>
            <a:r>
              <a:rPr lang="nb-NO" sz="1400"/>
              <a:t>Ønsker om endringer via innføringsledere prosessrådgivere</a:t>
            </a:r>
          </a:p>
        </p:txBody>
      </p:sp>
      <p:sp>
        <p:nvSpPr>
          <p:cNvPr id="84" name="TextBox 83"/>
          <p:cNvSpPr txBox="1"/>
          <p:nvPr/>
        </p:nvSpPr>
        <p:spPr>
          <a:xfrm>
            <a:off x="7709186" y="3769931"/>
            <a:ext cx="3717209" cy="954107"/>
          </a:xfrm>
          <a:prstGeom prst="rect">
            <a:avLst/>
          </a:prstGeom>
          <a:noFill/>
        </p:spPr>
        <p:txBody>
          <a:bodyPr wrap="square" rtlCol="0">
            <a:spAutoFit/>
          </a:bodyPr>
          <a:lstStyle/>
          <a:p>
            <a:pPr marL="285750" indent="-285750">
              <a:buFont typeface="Arial" panose="020B0604020202020204" pitchFamily="34" charset="0"/>
              <a:buChar char="•"/>
            </a:pPr>
            <a:r>
              <a:rPr lang="nb-NO" sz="1400"/>
              <a:t>Vurderer, prioriterer og begrunner</a:t>
            </a:r>
            <a:br>
              <a:rPr lang="nb-NO" sz="1400"/>
            </a:br>
            <a:r>
              <a:rPr lang="nb-NO" sz="1400"/>
              <a:t>pr. prosess </a:t>
            </a:r>
          </a:p>
          <a:p>
            <a:pPr marL="285750" indent="-285750">
              <a:buFont typeface="Arial" panose="020B0604020202020204" pitchFamily="34" charset="0"/>
              <a:buChar char="•"/>
            </a:pPr>
            <a:r>
              <a:rPr lang="nb-NO" sz="1400"/>
              <a:t>Drøfter på tvers av prosesser ved behov</a:t>
            </a:r>
          </a:p>
          <a:p>
            <a:pPr marL="285750" indent="-285750">
              <a:buFont typeface="Arial" panose="020B0604020202020204" pitchFamily="34" charset="0"/>
              <a:buChar char="•"/>
            </a:pPr>
            <a:r>
              <a:rPr lang="nb-NO" sz="1400"/>
              <a:t>Prosessleder og prosessrådgivere</a:t>
            </a:r>
          </a:p>
        </p:txBody>
      </p:sp>
      <p:sp>
        <p:nvSpPr>
          <p:cNvPr id="85" name="TextBox 84"/>
          <p:cNvSpPr txBox="1"/>
          <p:nvPr/>
        </p:nvSpPr>
        <p:spPr>
          <a:xfrm>
            <a:off x="7690795" y="2348352"/>
            <a:ext cx="4111960" cy="954107"/>
          </a:xfrm>
          <a:prstGeom prst="rect">
            <a:avLst/>
          </a:prstGeom>
          <a:noFill/>
        </p:spPr>
        <p:txBody>
          <a:bodyPr wrap="none" rtlCol="0">
            <a:spAutoFit/>
          </a:bodyPr>
          <a:lstStyle/>
          <a:p>
            <a:pPr marL="285750" indent="-285750">
              <a:buFont typeface="Arial" panose="020B0604020202020204" pitchFamily="34" charset="0"/>
              <a:buChar char="•"/>
            </a:pPr>
            <a:r>
              <a:rPr lang="nb-NO" sz="1400"/>
              <a:t>FU forvalter, prioriterer videreutvikling og ivaretar</a:t>
            </a:r>
            <a:br>
              <a:rPr lang="nb-NO" sz="1400"/>
            </a:br>
            <a:r>
              <a:rPr lang="nb-NO" sz="1400"/>
              <a:t>helhetlige ØL-tjenester</a:t>
            </a:r>
          </a:p>
          <a:p>
            <a:pPr marL="285750" indent="-285750">
              <a:buFont typeface="Arial" panose="020B0604020202020204" pitchFamily="34" charset="0"/>
              <a:buChar char="•"/>
            </a:pPr>
            <a:r>
              <a:rPr lang="nb-NO" sz="1400"/>
              <a:t>4 linjeledere FA + 2 </a:t>
            </a:r>
            <a:r>
              <a:rPr lang="nb-NO" sz="1400" err="1"/>
              <a:t>repr</a:t>
            </a:r>
            <a:r>
              <a:rPr lang="nb-NO" sz="1400"/>
              <a:t> fra FAK/</a:t>
            </a:r>
            <a:r>
              <a:rPr lang="nb-NO" sz="1400" err="1"/>
              <a:t>Inst</a:t>
            </a:r>
            <a:endParaRPr lang="nb-NO" sz="1400"/>
          </a:p>
          <a:p>
            <a:pPr marL="285750" indent="-285750">
              <a:buFont typeface="Arial" panose="020B0604020202020204" pitchFamily="34" charset="0"/>
              <a:buChar char="•"/>
            </a:pPr>
            <a:r>
              <a:rPr lang="nb-NO" sz="1400"/>
              <a:t>Forvaltningsleder og forvaltningsteam</a:t>
            </a:r>
          </a:p>
        </p:txBody>
      </p:sp>
      <p:sp>
        <p:nvSpPr>
          <p:cNvPr id="86" name="TextBox 85"/>
          <p:cNvSpPr txBox="1"/>
          <p:nvPr/>
        </p:nvSpPr>
        <p:spPr>
          <a:xfrm>
            <a:off x="7676829" y="1052429"/>
            <a:ext cx="3081036" cy="738664"/>
          </a:xfrm>
          <a:prstGeom prst="rect">
            <a:avLst/>
          </a:prstGeom>
          <a:noFill/>
        </p:spPr>
        <p:txBody>
          <a:bodyPr wrap="none" rtlCol="0">
            <a:spAutoFit/>
          </a:bodyPr>
          <a:lstStyle/>
          <a:p>
            <a:pPr marL="285750" indent="-285750">
              <a:buFont typeface="Arial" panose="020B0604020202020204" pitchFamily="34" charset="0"/>
              <a:buChar char="•"/>
            </a:pPr>
            <a:r>
              <a:rPr lang="nb-NO" sz="1400"/>
              <a:t>Forvalter, prioriterer og begrunner</a:t>
            </a:r>
            <a:br>
              <a:rPr lang="nb-NO" sz="1400"/>
            </a:br>
            <a:r>
              <a:rPr lang="nb-NO" sz="1400"/>
              <a:t>for BOTT som helhet</a:t>
            </a:r>
          </a:p>
          <a:p>
            <a:pPr marL="285750" indent="-285750">
              <a:buFont typeface="Arial" panose="020B0604020202020204" pitchFamily="34" charset="0"/>
              <a:buChar char="•"/>
            </a:pPr>
            <a:r>
              <a:rPr lang="nb-NO" sz="1400"/>
              <a:t>Nasjonal forvaltningsleder og -team</a:t>
            </a:r>
          </a:p>
        </p:txBody>
      </p:sp>
      <p:sp>
        <p:nvSpPr>
          <p:cNvPr id="38" name="Oval 58">
            <a:extLst>
              <a:ext uri="{FF2B5EF4-FFF2-40B4-BE49-F238E27FC236}">
                <a16:creationId xmlns:a16="http://schemas.microsoft.com/office/drawing/2014/main" id="{6A56D2F4-A2B9-D916-97A1-2F74CBF627E5}"/>
              </a:ext>
            </a:extLst>
          </p:cNvPr>
          <p:cNvSpPr/>
          <p:nvPr/>
        </p:nvSpPr>
        <p:spPr>
          <a:xfrm>
            <a:off x="3841872" y="5202806"/>
            <a:ext cx="1495905" cy="1299390"/>
          </a:xfrm>
          <a:prstGeom prst="ellipse">
            <a:avLst/>
          </a:prstGeom>
          <a:pattFill prst="pct5">
            <a:fgClr>
              <a:schemeClr val="bg1">
                <a:lumMod val="85000"/>
              </a:schemeClr>
            </a:fgClr>
            <a:bgClr>
              <a:schemeClr val="bg1">
                <a:lumMod val="9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b="1">
                <a:solidFill>
                  <a:schemeClr val="tx1"/>
                </a:solidFill>
              </a:rPr>
              <a:t>Fakultet og VM</a:t>
            </a:r>
          </a:p>
        </p:txBody>
      </p:sp>
    </p:spTree>
    <p:extLst>
      <p:ext uri="{BB962C8B-B14F-4D97-AF65-F5344CB8AC3E}">
        <p14:creationId xmlns:p14="http://schemas.microsoft.com/office/powerpoint/2010/main" val="293430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BE27EE-2695-C0D0-BB67-88442843AC12}"/>
              </a:ext>
            </a:extLst>
          </p:cNvPr>
          <p:cNvSpPr>
            <a:spLocks noGrp="1"/>
          </p:cNvSpPr>
          <p:nvPr>
            <p:ph type="title"/>
          </p:nvPr>
        </p:nvSpPr>
        <p:spPr/>
        <p:txBody>
          <a:bodyPr/>
          <a:lstStyle/>
          <a:p>
            <a:r>
              <a:rPr lang="nb-NO"/>
              <a:t>BOTT ØL - Fra prosjekt til linje:</a:t>
            </a:r>
          </a:p>
        </p:txBody>
      </p:sp>
      <p:sp>
        <p:nvSpPr>
          <p:cNvPr id="3" name="Plassholder for innhold 2">
            <a:extLst>
              <a:ext uri="{FF2B5EF4-FFF2-40B4-BE49-F238E27FC236}">
                <a16:creationId xmlns:a16="http://schemas.microsoft.com/office/drawing/2014/main" id="{E53C3197-B691-8B7A-44D7-01A546B9410B}"/>
              </a:ext>
            </a:extLst>
          </p:cNvPr>
          <p:cNvSpPr>
            <a:spLocks noGrp="1"/>
          </p:cNvSpPr>
          <p:nvPr>
            <p:ph idx="1"/>
          </p:nvPr>
        </p:nvSpPr>
        <p:spPr>
          <a:xfrm>
            <a:off x="401847" y="1730302"/>
            <a:ext cx="5451408" cy="4818365"/>
          </a:xfrm>
        </p:spPr>
        <p:txBody>
          <a:bodyPr/>
          <a:lstStyle/>
          <a:p>
            <a:pPr>
              <a:buFont typeface="Wingdings" panose="05000000000000000000" pitchFamily="2" charset="2"/>
              <a:buChar char="ü"/>
            </a:pPr>
            <a:r>
              <a:rPr lang="nb-NO"/>
              <a:t>Plan for overlevering</a:t>
            </a:r>
          </a:p>
          <a:p>
            <a:pPr>
              <a:buFont typeface="Wingdings" panose="05000000000000000000" pitchFamily="2" charset="2"/>
              <a:buChar char="ü"/>
            </a:pPr>
            <a:r>
              <a:rPr lang="nb-NO"/>
              <a:t>Plan for beredskap</a:t>
            </a:r>
          </a:p>
          <a:p>
            <a:pPr>
              <a:buFont typeface="Wingdings" panose="05000000000000000000" pitchFamily="2" charset="2"/>
              <a:buChar char="ü"/>
            </a:pPr>
            <a:r>
              <a:rPr lang="nb-NO"/>
              <a:t>Framtidig forvaltning</a:t>
            </a:r>
          </a:p>
          <a:p>
            <a:pPr>
              <a:buFont typeface="Wingdings" panose="05000000000000000000" pitchFamily="2" charset="2"/>
              <a:buChar char="ü"/>
            </a:pPr>
            <a:r>
              <a:rPr lang="nb-NO"/>
              <a:t>Brukerstøtte</a:t>
            </a:r>
          </a:p>
          <a:p>
            <a:pPr>
              <a:buFont typeface="Wingdings" panose="05000000000000000000" pitchFamily="2" charset="2"/>
              <a:buChar char="ü"/>
            </a:pPr>
            <a:r>
              <a:rPr lang="nb-NO" err="1"/>
              <a:t>FDVu</a:t>
            </a:r>
            <a:r>
              <a:rPr lang="nb-NO"/>
              <a:t>-kostnader og finansiering </a:t>
            </a:r>
          </a:p>
          <a:p>
            <a:endParaRPr lang="nb-NO"/>
          </a:p>
        </p:txBody>
      </p:sp>
      <p:pic>
        <p:nvPicPr>
          <p:cNvPr id="4" name="Bilde 3">
            <a:extLst>
              <a:ext uri="{FF2B5EF4-FFF2-40B4-BE49-F238E27FC236}">
                <a16:creationId xmlns:a16="http://schemas.microsoft.com/office/drawing/2014/main" id="{60E4F2B4-B3A5-45ED-850F-53209E025F60}"/>
              </a:ext>
            </a:extLst>
          </p:cNvPr>
          <p:cNvPicPr>
            <a:picLocks noChangeAspect="1"/>
          </p:cNvPicPr>
          <p:nvPr/>
        </p:nvPicPr>
        <p:blipFill>
          <a:blip r:embed="rId3"/>
          <a:stretch>
            <a:fillRect/>
          </a:stretch>
        </p:blipFill>
        <p:spPr>
          <a:xfrm>
            <a:off x="6907763" y="1609530"/>
            <a:ext cx="4191000" cy="3143250"/>
          </a:xfrm>
          <a:prstGeom prst="rect">
            <a:avLst/>
          </a:prstGeom>
        </p:spPr>
      </p:pic>
      <p:sp>
        <p:nvSpPr>
          <p:cNvPr id="6" name="TekstSylinder 5">
            <a:extLst>
              <a:ext uri="{FF2B5EF4-FFF2-40B4-BE49-F238E27FC236}">
                <a16:creationId xmlns:a16="http://schemas.microsoft.com/office/drawing/2014/main" id="{DDB9C7C2-FFEF-8BBC-8FA6-A2543471DEB1}"/>
              </a:ext>
            </a:extLst>
          </p:cNvPr>
          <p:cNvSpPr txBox="1"/>
          <p:nvPr/>
        </p:nvSpPr>
        <p:spPr>
          <a:xfrm>
            <a:off x="5853255" y="5085184"/>
            <a:ext cx="5500545" cy="1015663"/>
          </a:xfrm>
          <a:prstGeom prst="rect">
            <a:avLst/>
          </a:prstGeom>
          <a:noFill/>
        </p:spPr>
        <p:txBody>
          <a:bodyPr wrap="square" rtlCol="0">
            <a:spAutoFit/>
          </a:bodyPr>
          <a:lstStyle/>
          <a:p>
            <a:r>
              <a:rPr lang="en-US" b="0" i="1">
                <a:solidFill>
                  <a:srgbClr val="101010"/>
                </a:solidFill>
                <a:effectLst/>
                <a:latin typeface="helvetica neue"/>
              </a:rPr>
              <a:t>Don't be afraid to take a big step if one is indicated. You can't cross a chasm in two small jumps</a:t>
            </a:r>
          </a:p>
          <a:p>
            <a:endParaRPr lang="en-US" sz="1200">
              <a:solidFill>
                <a:srgbClr val="101010"/>
              </a:solidFill>
              <a:latin typeface="helvetica neue"/>
            </a:endParaRPr>
          </a:p>
          <a:p>
            <a:r>
              <a:rPr lang="en-US" sz="1200">
                <a:solidFill>
                  <a:srgbClr val="101010"/>
                </a:solidFill>
                <a:latin typeface="helvetica neue"/>
              </a:rPr>
              <a:t>David Lloyd George – 1863-1945</a:t>
            </a:r>
            <a:endParaRPr lang="nb-NO" sz="1200"/>
          </a:p>
        </p:txBody>
      </p:sp>
    </p:spTree>
    <p:extLst>
      <p:ext uri="{BB962C8B-B14F-4D97-AF65-F5344CB8AC3E}">
        <p14:creationId xmlns:p14="http://schemas.microsoft.com/office/powerpoint/2010/main" val="348718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542925" y="397785"/>
            <a:ext cx="11083918" cy="864683"/>
          </a:xfrm>
        </p:spPr>
        <p:txBody>
          <a:bodyPr/>
          <a:lstStyle/>
          <a:p>
            <a:r>
              <a:rPr lang="nb-NO" dirty="0"/>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3567042700"/>
              </p:ext>
            </p:extLst>
          </p:nvPr>
        </p:nvGraphicFramePr>
        <p:xfrm>
          <a:off x="475488" y="1600200"/>
          <a:ext cx="6141212" cy="3657600"/>
        </p:xfrm>
        <a:graphic>
          <a:graphicData uri="http://schemas.openxmlformats.org/drawingml/2006/table">
            <a:tbl>
              <a:tblPr bandRow="1">
                <a:tableStyleId>{2D5ABB26-0587-4C30-8999-92F81FD0307C}</a:tableStyleId>
              </a:tblPr>
              <a:tblGrid>
                <a:gridCol w="6141212">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bg1"/>
                          </a:solidFill>
                        </a:rPr>
                        <a:t>NTNU Sak</a:t>
                      </a:r>
                    </a:p>
                  </a:txBody>
                  <a:tcPr marL="121920" marR="121920" marT="60960" marB="60960">
                    <a:lnR w="12700" cap="flat" cmpd="sng" algn="ctr">
                      <a:noFill/>
                      <a:prstDash val="solid"/>
                      <a:round/>
                      <a:headEnd type="none" w="med" len="med"/>
                      <a:tailEnd type="none" w="med" len="med"/>
                    </a:lnR>
                    <a:solidFill>
                      <a:schemeClr val="accent2"/>
                    </a:solidFill>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Spørsmål og innspill til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linjearbeid</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3178981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11047779"/>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Spørsmål og Innspill til 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81810412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1697063486"/>
                  </a:ext>
                </a:extLst>
              </a:tr>
            </a:tbl>
          </a:graphicData>
        </a:graphic>
      </p:graphicFrame>
      <p:pic>
        <p:nvPicPr>
          <p:cNvPr id="8" name="Picture 7">
            <a:extLst>
              <a:ext uri="{FF2B5EF4-FFF2-40B4-BE49-F238E27FC236}">
                <a16:creationId xmlns:a16="http://schemas.microsoft.com/office/drawing/2014/main" id="{76E5A8B8-4439-3F9E-0EBC-1F9C7FA9EE22}"/>
              </a:ext>
            </a:extLst>
          </p:cNvPr>
          <p:cNvPicPr>
            <a:picLocks noChangeAspect="1"/>
          </p:cNvPicPr>
          <p:nvPr/>
        </p:nvPicPr>
        <p:blipFill>
          <a:blip r:embed="rId7"/>
          <a:stretch>
            <a:fillRect/>
          </a:stretch>
        </p:blipFill>
        <p:spPr>
          <a:xfrm>
            <a:off x="7795967" y="0"/>
            <a:ext cx="4396033" cy="6858000"/>
          </a:xfrm>
          <a:prstGeom prst="rect">
            <a:avLst/>
          </a:prstGeom>
        </p:spPr>
      </p:pic>
    </p:spTree>
    <p:extLst>
      <p:ext uri="{BB962C8B-B14F-4D97-AF65-F5344CB8AC3E}">
        <p14:creationId xmlns:p14="http://schemas.microsoft.com/office/powerpoint/2010/main" val="19372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CE7D-BB34-82B1-AC6C-5C5A68D381BD}"/>
              </a:ext>
            </a:extLst>
          </p:cNvPr>
          <p:cNvSpPr>
            <a:spLocks noGrp="1"/>
          </p:cNvSpPr>
          <p:nvPr>
            <p:ph type="title"/>
          </p:nvPr>
        </p:nvSpPr>
        <p:spPr>
          <a:xfrm>
            <a:off x="401847" y="397785"/>
            <a:ext cx="9815290" cy="1571842"/>
          </a:xfrm>
        </p:spPr>
        <p:txBody>
          <a:bodyPr/>
          <a:lstStyle/>
          <a:p>
            <a:r>
              <a:rPr lang="nb-NO"/>
              <a:t>Rydding og dokumentfangst er viktig helt frem til innføring</a:t>
            </a:r>
          </a:p>
        </p:txBody>
      </p:sp>
      <p:pic>
        <p:nvPicPr>
          <p:cNvPr id="5" name="Picture 4">
            <a:extLst>
              <a:ext uri="{FF2B5EF4-FFF2-40B4-BE49-F238E27FC236}">
                <a16:creationId xmlns:a16="http://schemas.microsoft.com/office/drawing/2014/main" id="{BA222E1B-EA9F-B892-67CE-CCC09EC92D1C}"/>
              </a:ext>
            </a:extLst>
          </p:cNvPr>
          <p:cNvPicPr>
            <a:picLocks noChangeAspect="1"/>
          </p:cNvPicPr>
          <p:nvPr/>
        </p:nvPicPr>
        <p:blipFill>
          <a:blip r:embed="rId2"/>
          <a:stretch>
            <a:fillRect/>
          </a:stretch>
        </p:blipFill>
        <p:spPr>
          <a:xfrm>
            <a:off x="0" y="4315384"/>
            <a:ext cx="12192000" cy="2542616"/>
          </a:xfrm>
          <a:prstGeom prst="rect">
            <a:avLst/>
          </a:prstGeom>
        </p:spPr>
      </p:pic>
      <p:sp>
        <p:nvSpPr>
          <p:cNvPr id="8" name="Rectangle 7">
            <a:extLst>
              <a:ext uri="{FF2B5EF4-FFF2-40B4-BE49-F238E27FC236}">
                <a16:creationId xmlns:a16="http://schemas.microsoft.com/office/drawing/2014/main" id="{F7AC4EF5-CF48-293A-837E-7800CE75B099}"/>
              </a:ext>
            </a:extLst>
          </p:cNvPr>
          <p:cNvSpPr/>
          <p:nvPr/>
        </p:nvSpPr>
        <p:spPr>
          <a:xfrm>
            <a:off x="1316247" y="2198277"/>
            <a:ext cx="10310596" cy="823632"/>
          </a:xfrm>
          <a:prstGeom prst="rect">
            <a:avLst/>
          </a:prstGeom>
          <a:solidFill>
            <a:srgbClr val="B6C8E9"/>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solidFill>
                  <a:schemeClr val="tx1"/>
                </a:solidFill>
              </a:rPr>
              <a:t>Saker fra ePhorte blir tilgjengelig i ny tjeneste. Kompletthet og god orden viktig for enkel gjenfinning.</a:t>
            </a:r>
          </a:p>
        </p:txBody>
      </p:sp>
      <p:pic>
        <p:nvPicPr>
          <p:cNvPr id="9" name="Picture 16" descr="Icon&#10;&#10;Description automatically generated">
            <a:extLst>
              <a:ext uri="{FF2B5EF4-FFF2-40B4-BE49-F238E27FC236}">
                <a16:creationId xmlns:a16="http://schemas.microsoft.com/office/drawing/2014/main" id="{813F098A-E1F9-4F47-27FD-1BF02F4B81D8}"/>
              </a:ext>
            </a:extLst>
          </p:cNvPr>
          <p:cNvPicPr>
            <a:picLocks noChangeAspect="1"/>
          </p:cNvPicPr>
          <p:nvPr/>
        </p:nvPicPr>
        <p:blipFill>
          <a:blip r:embed="rId3"/>
          <a:stretch>
            <a:fillRect/>
          </a:stretch>
        </p:blipFill>
        <p:spPr>
          <a:xfrm>
            <a:off x="10217137" y="584774"/>
            <a:ext cx="1409706" cy="1197864"/>
          </a:xfrm>
          <a:prstGeom prst="rect">
            <a:avLst/>
          </a:prstGeom>
        </p:spPr>
      </p:pic>
      <p:pic>
        <p:nvPicPr>
          <p:cNvPr id="13" name="Graphic 12" descr="Folder Search with solid fill">
            <a:extLst>
              <a:ext uri="{FF2B5EF4-FFF2-40B4-BE49-F238E27FC236}">
                <a16:creationId xmlns:a16="http://schemas.microsoft.com/office/drawing/2014/main" id="{5E0D1344-93FA-C439-85A8-E1649FAB31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367" y="2198277"/>
            <a:ext cx="914400" cy="914400"/>
          </a:xfrm>
          <a:prstGeom prst="rect">
            <a:avLst/>
          </a:prstGeom>
        </p:spPr>
      </p:pic>
      <p:pic>
        <p:nvPicPr>
          <p:cNvPr id="15" name="Graphic 14" descr="Document with solid fill">
            <a:extLst>
              <a:ext uri="{FF2B5EF4-FFF2-40B4-BE49-F238E27FC236}">
                <a16:creationId xmlns:a16="http://schemas.microsoft.com/office/drawing/2014/main" id="{CA60C37D-95E6-C6A2-8398-9B3979D88F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847" y="3213983"/>
            <a:ext cx="914400" cy="914400"/>
          </a:xfrm>
          <a:prstGeom prst="rect">
            <a:avLst/>
          </a:prstGeom>
        </p:spPr>
      </p:pic>
      <p:sp>
        <p:nvSpPr>
          <p:cNvPr id="16" name="Rectangle 15">
            <a:extLst>
              <a:ext uri="{FF2B5EF4-FFF2-40B4-BE49-F238E27FC236}">
                <a16:creationId xmlns:a16="http://schemas.microsoft.com/office/drawing/2014/main" id="{6FAF540B-392D-B42A-7EF6-456CA59E6F7C}"/>
              </a:ext>
            </a:extLst>
          </p:cNvPr>
          <p:cNvSpPr/>
          <p:nvPr/>
        </p:nvSpPr>
        <p:spPr>
          <a:xfrm>
            <a:off x="1316246" y="3259367"/>
            <a:ext cx="10310595" cy="823632"/>
          </a:xfrm>
          <a:prstGeom prst="rect">
            <a:avLst/>
          </a:prstGeom>
          <a:solidFill>
            <a:srgbClr val="B6C8E9"/>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solidFill>
                  <a:schemeClr val="tx1"/>
                </a:solidFill>
              </a:rPr>
              <a:t>Arbeidet med saker som ikke er avsluttet i ePhorte må fortsettes. Det vil være noe nyregistrering.</a:t>
            </a:r>
          </a:p>
        </p:txBody>
      </p:sp>
      <p:sp>
        <p:nvSpPr>
          <p:cNvPr id="17" name="Oval 16">
            <a:extLst>
              <a:ext uri="{FF2B5EF4-FFF2-40B4-BE49-F238E27FC236}">
                <a16:creationId xmlns:a16="http://schemas.microsoft.com/office/drawing/2014/main" id="{FADA7615-B22D-8900-DD33-6605ABA761D5}"/>
              </a:ext>
            </a:extLst>
          </p:cNvPr>
          <p:cNvSpPr/>
          <p:nvPr/>
        </p:nvSpPr>
        <p:spPr>
          <a:xfrm>
            <a:off x="10782296" y="5715000"/>
            <a:ext cx="1409704" cy="1143000"/>
          </a:xfrm>
          <a:prstGeom prst="ellipse">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t>OBS I arbeid</a:t>
            </a:r>
          </a:p>
        </p:txBody>
      </p:sp>
    </p:spTree>
    <p:extLst>
      <p:ext uri="{BB962C8B-B14F-4D97-AF65-F5344CB8AC3E}">
        <p14:creationId xmlns:p14="http://schemas.microsoft.com/office/powerpoint/2010/main" val="2085653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7946-B194-B146-84FF-ED20DDFF6624}"/>
              </a:ext>
            </a:extLst>
          </p:cNvPr>
          <p:cNvSpPr>
            <a:spLocks noGrp="1"/>
          </p:cNvSpPr>
          <p:nvPr>
            <p:ph type="title"/>
          </p:nvPr>
        </p:nvSpPr>
        <p:spPr/>
        <p:txBody>
          <a:bodyPr/>
          <a:lstStyle/>
          <a:p>
            <a:r>
              <a:rPr lang="nb-NO"/>
              <a:t>Fokus desember</a:t>
            </a:r>
          </a:p>
        </p:txBody>
      </p:sp>
      <p:sp>
        <p:nvSpPr>
          <p:cNvPr id="4" name="TextBox 3">
            <a:extLst>
              <a:ext uri="{FF2B5EF4-FFF2-40B4-BE49-F238E27FC236}">
                <a16:creationId xmlns:a16="http://schemas.microsoft.com/office/drawing/2014/main" id="{3E6E05F1-919A-2CB2-41B6-33F151AA1B9B}"/>
              </a:ext>
            </a:extLst>
          </p:cNvPr>
          <p:cNvSpPr txBox="1"/>
          <p:nvPr/>
        </p:nvSpPr>
        <p:spPr>
          <a:xfrm>
            <a:off x="578497" y="1611086"/>
            <a:ext cx="4224233" cy="369332"/>
          </a:xfrm>
          <a:prstGeom prst="rect">
            <a:avLst/>
          </a:prstGeom>
          <a:solidFill>
            <a:schemeClr val="accent2">
              <a:lumMod val="20000"/>
              <a:lumOff val="80000"/>
            </a:schemeClr>
          </a:solidFill>
        </p:spPr>
        <p:txBody>
          <a:bodyPr wrap="none" rtlCol="0">
            <a:spAutoFit/>
          </a:bodyPr>
          <a:lstStyle/>
          <a:p>
            <a:r>
              <a:rPr lang="nb-NO" b="1"/>
              <a:t>Dette jobber innføringslederne med: </a:t>
            </a:r>
          </a:p>
        </p:txBody>
      </p:sp>
      <p:sp>
        <p:nvSpPr>
          <p:cNvPr id="5" name="Rectangle 4">
            <a:extLst>
              <a:ext uri="{FF2B5EF4-FFF2-40B4-BE49-F238E27FC236}">
                <a16:creationId xmlns:a16="http://schemas.microsoft.com/office/drawing/2014/main" id="{A60AB6DC-8D5C-F8E7-7EA3-131F07CF35D6}"/>
              </a:ext>
            </a:extLst>
          </p:cNvPr>
          <p:cNvSpPr/>
          <p:nvPr/>
        </p:nvSpPr>
        <p:spPr>
          <a:xfrm>
            <a:off x="578497" y="1980418"/>
            <a:ext cx="4224233" cy="339401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nb-NO">
                <a:solidFill>
                  <a:schemeClr val="tx1"/>
                </a:solidFill>
              </a:rPr>
              <a:t>Identifisere eierskap til alle saksprosesser og roller i prosesseierskap (</a:t>
            </a:r>
            <a:r>
              <a:rPr lang="nb-NO" err="1">
                <a:solidFill>
                  <a:schemeClr val="tx1"/>
                </a:solidFill>
              </a:rPr>
              <a:t>fadm</a:t>
            </a:r>
            <a:r>
              <a:rPr lang="nb-NO">
                <a:solidFill>
                  <a:schemeClr val="tx1"/>
                </a:solidFill>
              </a:rPr>
              <a:t>)</a:t>
            </a:r>
          </a:p>
          <a:p>
            <a:pPr marL="285750" indent="-285750">
              <a:buFont typeface="Arial" panose="020B0604020202020204" pitchFamily="34" charset="0"/>
              <a:buChar char="•"/>
            </a:pPr>
            <a:r>
              <a:rPr lang="nb-NO">
                <a:solidFill>
                  <a:schemeClr val="tx1"/>
                </a:solidFill>
              </a:rPr>
              <a:t>Etablere kanaler for informasjonsdeling internt</a:t>
            </a:r>
          </a:p>
          <a:p>
            <a:pPr marL="285750" indent="-285750">
              <a:buFont typeface="Arial" panose="020B0604020202020204" pitchFamily="34" charset="0"/>
              <a:buChar char="•"/>
            </a:pPr>
            <a:r>
              <a:rPr lang="nb-NO">
                <a:solidFill>
                  <a:schemeClr val="tx1"/>
                </a:solidFill>
              </a:rPr>
              <a:t>Informere </a:t>
            </a:r>
            <a:r>
              <a:rPr lang="nb-NO" err="1">
                <a:solidFill>
                  <a:schemeClr val="tx1"/>
                </a:solidFill>
              </a:rPr>
              <a:t>Losam</a:t>
            </a:r>
            <a:r>
              <a:rPr lang="nb-NO">
                <a:solidFill>
                  <a:schemeClr val="tx1"/>
                </a:solidFill>
              </a:rPr>
              <a:t> </a:t>
            </a:r>
          </a:p>
          <a:p>
            <a:pPr marL="285750" indent="-285750">
              <a:buFont typeface="Arial" panose="020B0604020202020204" pitchFamily="34" charset="0"/>
              <a:buChar char="•"/>
            </a:pPr>
            <a:r>
              <a:rPr lang="nb-NO">
                <a:solidFill>
                  <a:schemeClr val="tx1"/>
                </a:solidFill>
              </a:rPr>
              <a:t>Rydding og dokumentfangst - oppfølging</a:t>
            </a:r>
          </a:p>
          <a:p>
            <a:pPr marL="285750" indent="-285750">
              <a:buFont typeface="Arial" panose="020B0604020202020204" pitchFamily="34" charset="0"/>
              <a:buChar char="•"/>
            </a:pPr>
            <a:r>
              <a:rPr lang="nb-NO">
                <a:solidFill>
                  <a:schemeClr val="tx1"/>
                </a:solidFill>
              </a:rPr>
              <a:t>Evaluering av opplæring basis saksbehandling - pilot</a:t>
            </a:r>
          </a:p>
          <a:p>
            <a:pPr marL="285750" indent="-285750">
              <a:buFont typeface="Arial" panose="020B0604020202020204" pitchFamily="34" charset="0"/>
              <a:buChar char="•"/>
            </a:pPr>
            <a:r>
              <a:rPr lang="nb-NO">
                <a:solidFill>
                  <a:schemeClr val="tx1"/>
                </a:solidFill>
              </a:rPr>
              <a:t>Informere om innføringsarbeid våren 2023</a:t>
            </a:r>
          </a:p>
        </p:txBody>
      </p:sp>
      <p:pic>
        <p:nvPicPr>
          <p:cNvPr id="9" name="Picture 8" descr="Turquoise thumbtack on a pink background">
            <a:extLst>
              <a:ext uri="{FF2B5EF4-FFF2-40B4-BE49-F238E27FC236}">
                <a16:creationId xmlns:a16="http://schemas.microsoft.com/office/drawing/2014/main" id="{4221F033-C45B-AC4D-FFCC-BBD2C4E30D86}"/>
              </a:ext>
            </a:extLst>
          </p:cNvPr>
          <p:cNvPicPr>
            <a:picLocks noChangeAspect="1"/>
          </p:cNvPicPr>
          <p:nvPr/>
        </p:nvPicPr>
        <p:blipFill>
          <a:blip r:embed="rId2"/>
          <a:stretch>
            <a:fillRect/>
          </a:stretch>
        </p:blipFill>
        <p:spPr>
          <a:xfrm>
            <a:off x="5915607" y="1611086"/>
            <a:ext cx="5646399" cy="3763347"/>
          </a:xfrm>
          <a:prstGeom prst="rect">
            <a:avLst/>
          </a:prstGeom>
        </p:spPr>
      </p:pic>
      <p:sp>
        <p:nvSpPr>
          <p:cNvPr id="11" name="TextBox 10">
            <a:extLst>
              <a:ext uri="{FF2B5EF4-FFF2-40B4-BE49-F238E27FC236}">
                <a16:creationId xmlns:a16="http://schemas.microsoft.com/office/drawing/2014/main" id="{B8EA5909-404D-9FEC-9855-17EF1B4B439B}"/>
              </a:ext>
            </a:extLst>
          </p:cNvPr>
          <p:cNvSpPr txBox="1"/>
          <p:nvPr/>
        </p:nvSpPr>
        <p:spPr>
          <a:xfrm>
            <a:off x="5548604" y="1611086"/>
            <a:ext cx="5951198" cy="3939540"/>
          </a:xfrm>
          <a:prstGeom prst="rect">
            <a:avLst/>
          </a:prstGeom>
          <a:noFill/>
        </p:spPr>
        <p:txBody>
          <a:bodyPr wrap="square">
            <a:spAutoFit/>
          </a:bodyPr>
          <a:lstStyle/>
          <a:p>
            <a:pPr algn="r"/>
            <a:r>
              <a:rPr lang="nb-NO" b="1"/>
              <a:t>Vi ønsker at dere som ledere fokuserer på:</a:t>
            </a:r>
          </a:p>
          <a:p>
            <a:pPr algn="r"/>
            <a:endParaRPr lang="nb-NO"/>
          </a:p>
          <a:p>
            <a:pPr algn="r"/>
            <a:endParaRPr lang="nb-NO"/>
          </a:p>
          <a:p>
            <a:pPr algn="r"/>
            <a:endParaRPr lang="nb-NO"/>
          </a:p>
          <a:p>
            <a:pPr algn="r"/>
            <a:endParaRPr lang="nb-NO"/>
          </a:p>
          <a:p>
            <a:pPr algn="r"/>
            <a:endParaRPr lang="nb-NO"/>
          </a:p>
          <a:p>
            <a:pPr algn="r"/>
            <a:endParaRPr lang="nb-NO"/>
          </a:p>
          <a:p>
            <a:pPr algn="r"/>
            <a:r>
              <a:rPr lang="nb-NO"/>
              <a:t> </a:t>
            </a:r>
          </a:p>
          <a:p>
            <a:pPr marL="742950" lvl="1" indent="-285750" algn="r">
              <a:buFont typeface="Arial" panose="020B0604020202020204" pitchFamily="34" charset="0"/>
              <a:buChar char="•"/>
            </a:pPr>
            <a:r>
              <a:rPr lang="nb-NO" sz="1400"/>
              <a:t>Å informere ansatte om NTNU Sak</a:t>
            </a:r>
          </a:p>
          <a:p>
            <a:pPr lvl="1" algn="r"/>
            <a:r>
              <a:rPr lang="nb-NO" sz="1000">
                <a:solidFill>
                  <a:srgbClr val="533F77"/>
                </a:solidFill>
                <a:ea typeface="+mj-ea"/>
                <a:hlinkClick r:id="rId3">
                  <a:extLst>
                    <a:ext uri="{A12FA001-AC4F-418D-AE19-62706E023703}">
                      <ahyp:hlinkClr xmlns:ahyp="http://schemas.microsoft.com/office/drawing/2018/hyperlinkcolor" val="tx"/>
                    </a:ext>
                  </a:extLst>
                </a:hlinkClick>
              </a:rPr>
              <a:t>https://s.ntnu.no/ntnusak</a:t>
            </a:r>
            <a:endParaRPr lang="nb-NO" sz="1000">
              <a:solidFill>
                <a:srgbClr val="533F77"/>
              </a:solidFill>
              <a:ea typeface="+mj-ea"/>
            </a:endParaRPr>
          </a:p>
          <a:p>
            <a:pPr lvl="1" algn="r"/>
            <a:r>
              <a:rPr lang="nb-NO" sz="1000">
                <a:solidFill>
                  <a:srgbClr val="533F77"/>
                </a:solidFill>
              </a:rPr>
              <a:t> </a:t>
            </a:r>
          </a:p>
          <a:p>
            <a:pPr marL="742950" lvl="1" indent="-285750" algn="r">
              <a:buFont typeface="Arial" panose="020B0604020202020204" pitchFamily="34" charset="0"/>
              <a:buChar char="•"/>
            </a:pPr>
            <a:r>
              <a:rPr lang="nb-NO" sz="1400"/>
              <a:t>Rydding og dokumentfangst</a:t>
            </a:r>
          </a:p>
          <a:p>
            <a:pPr lvl="1" algn="r"/>
            <a:r>
              <a:rPr lang="nb-NO" sz="1000">
                <a:hlinkClick r:id="rId4"/>
              </a:rPr>
              <a:t>https://i.ntnu.no/wiki/-/wiki/Norsk/NTNU+Sak+Rydding+og+dokumentfangst</a:t>
            </a:r>
            <a:endParaRPr lang="nb-NO" sz="1000"/>
          </a:p>
          <a:p>
            <a:pPr lvl="1" algn="r"/>
            <a:endParaRPr lang="nb-NO" sz="1400"/>
          </a:p>
          <a:p>
            <a:pPr marL="742950" lvl="1" indent="-285750" algn="r">
              <a:buFont typeface="Arial" panose="020B0604020202020204" pitchFamily="34" charset="0"/>
              <a:buChar char="•"/>
            </a:pPr>
            <a:r>
              <a:rPr lang="nb-NO" sz="1400"/>
              <a:t>Gjennomføre e-læringskursene i offentlig forvaltning</a:t>
            </a:r>
          </a:p>
          <a:p>
            <a:pPr lvl="1" algn="r"/>
            <a:r>
              <a:rPr lang="nb-NO" sz="1000">
                <a:solidFill>
                  <a:srgbClr val="533F77"/>
                </a:solidFill>
                <a:hlinkClick r:id="rId5"/>
              </a:rPr>
              <a:t>https://i.ntnu.no/wiki/-/wiki/Norsk/Bli+kjent+med+offentlig+forvaltning+ved+NTNU</a:t>
            </a:r>
            <a:endParaRPr lang="nb-NO" sz="1000">
              <a:solidFill>
                <a:srgbClr val="533F77"/>
              </a:solidFill>
            </a:endParaRPr>
          </a:p>
          <a:p>
            <a:pPr lvl="1" algn="r"/>
            <a:endParaRPr lang="nb-NO" sz="1000">
              <a:solidFill>
                <a:srgbClr val="533F77"/>
              </a:solidFill>
            </a:endParaRPr>
          </a:p>
        </p:txBody>
      </p:sp>
    </p:spTree>
    <p:extLst>
      <p:ext uri="{BB962C8B-B14F-4D97-AF65-F5344CB8AC3E}">
        <p14:creationId xmlns:p14="http://schemas.microsoft.com/office/powerpoint/2010/main" val="4084694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BCCF922E-793E-CC78-5644-2989E58A3ED8}"/>
              </a:ext>
            </a:extLst>
          </p:cNvPr>
          <p:cNvPicPr>
            <a:picLocks noChangeAspect="1"/>
          </p:cNvPicPr>
          <p:nvPr/>
        </p:nvPicPr>
        <p:blipFill rotWithShape="1">
          <a:blip r:embed="rId3"/>
          <a:srcRect r="-4" b="6607"/>
          <a:stretch/>
        </p:blipFill>
        <p:spPr>
          <a:xfrm>
            <a:off x="5345731" y="1414810"/>
            <a:ext cx="3207330" cy="1991874"/>
          </a:xfrm>
          <a:prstGeom prst="rect">
            <a:avLst/>
          </a:prstGeom>
        </p:spPr>
      </p:pic>
      <p:sp>
        <p:nvSpPr>
          <p:cNvPr id="2" name="TextBox 1">
            <a:extLst>
              <a:ext uri="{FF2B5EF4-FFF2-40B4-BE49-F238E27FC236}">
                <a16:creationId xmlns:a16="http://schemas.microsoft.com/office/drawing/2014/main" id="{B7C36B98-298F-564B-8EDD-290C8FC4D314}"/>
              </a:ext>
            </a:extLst>
          </p:cNvPr>
          <p:cNvSpPr txBox="1"/>
          <p:nvPr/>
        </p:nvSpPr>
        <p:spPr>
          <a:xfrm>
            <a:off x="1734097" y="306185"/>
            <a:ext cx="8723863" cy="553998"/>
          </a:xfrm>
          <a:prstGeom prst="rect">
            <a:avLst/>
          </a:prstGeom>
          <a:noFill/>
        </p:spPr>
        <p:txBody>
          <a:bodyPr wrap="none" rtlCol="0">
            <a:spAutoFit/>
          </a:bodyPr>
          <a:lstStyle/>
          <a:p>
            <a:pPr algn="ctr" defTabSz="914377">
              <a:defRPr/>
            </a:pPr>
            <a:r>
              <a:rPr lang="en-US" sz="3000" b="1">
                <a:solidFill>
                  <a:srgbClr val="44546A"/>
                </a:solidFill>
                <a:latin typeface="Poppins" pitchFamily="2" charset="77"/>
                <a:cs typeface="Poppins" pitchFamily="2" charset="77"/>
              </a:rPr>
              <a:t>NTNU </a:t>
            </a:r>
            <a:r>
              <a:rPr lang="en-US" sz="3000" b="1" err="1">
                <a:solidFill>
                  <a:srgbClr val="44546A"/>
                </a:solidFill>
                <a:latin typeface="Poppins" pitchFamily="2" charset="77"/>
                <a:cs typeface="Poppins" pitchFamily="2" charset="77"/>
              </a:rPr>
              <a:t>Sak</a:t>
            </a:r>
            <a:r>
              <a:rPr lang="en-US" sz="3000" b="1">
                <a:solidFill>
                  <a:srgbClr val="44546A"/>
                </a:solidFill>
                <a:latin typeface="Poppins" pitchFamily="2" charset="77"/>
                <a:cs typeface="Poppins" pitchFamily="2" charset="77"/>
              </a:rPr>
              <a:t> bruker- og rollebasert opplæring</a:t>
            </a:r>
          </a:p>
        </p:txBody>
      </p:sp>
      <p:sp>
        <p:nvSpPr>
          <p:cNvPr id="3" name="TextBox 2">
            <a:extLst>
              <a:ext uri="{FF2B5EF4-FFF2-40B4-BE49-F238E27FC236}">
                <a16:creationId xmlns:a16="http://schemas.microsoft.com/office/drawing/2014/main" id="{BDAF69D1-0946-2E44-8C77-A798355733E7}"/>
              </a:ext>
            </a:extLst>
          </p:cNvPr>
          <p:cNvSpPr txBox="1"/>
          <p:nvPr/>
        </p:nvSpPr>
        <p:spPr>
          <a:xfrm>
            <a:off x="4305460" y="787594"/>
            <a:ext cx="3581109" cy="276999"/>
          </a:xfrm>
          <a:prstGeom prst="rect">
            <a:avLst/>
          </a:prstGeom>
          <a:noFill/>
        </p:spPr>
        <p:txBody>
          <a:bodyPr wrap="none" rtlCol="0">
            <a:spAutoFit/>
          </a:bodyPr>
          <a:lstStyle/>
          <a:p>
            <a:pPr algn="ctr" defTabSz="914377">
              <a:defRPr/>
            </a:pPr>
            <a:r>
              <a:rPr lang="en-US" sz="1200" spc="151">
                <a:solidFill>
                  <a:prstClr val="white">
                    <a:lumMod val="65000"/>
                  </a:prstClr>
                </a:solidFill>
                <a:latin typeface="Poppins Light" pitchFamily="2" charset="77"/>
                <a:cs typeface="Poppins Light" pitchFamily="2" charset="77"/>
              </a:rPr>
              <a:t>Opplæring i </a:t>
            </a:r>
            <a:r>
              <a:rPr lang="en-US" sz="1200" spc="151" err="1">
                <a:solidFill>
                  <a:prstClr val="white">
                    <a:lumMod val="65000"/>
                  </a:prstClr>
                </a:solidFill>
                <a:latin typeface="Poppins Light" pitchFamily="2" charset="77"/>
                <a:cs typeface="Poppins Light" pitchFamily="2" charset="77"/>
              </a:rPr>
              <a:t>saksbehandling</a:t>
            </a:r>
            <a:r>
              <a:rPr lang="en-US" sz="1200" spc="151">
                <a:solidFill>
                  <a:prstClr val="white">
                    <a:lumMod val="65000"/>
                  </a:prstClr>
                </a:solidFill>
                <a:latin typeface="Poppins Light" pitchFamily="2" charset="77"/>
                <a:cs typeface="Poppins Light" pitchFamily="2" charset="77"/>
              </a:rPr>
              <a:t> for alle</a:t>
            </a:r>
          </a:p>
        </p:txBody>
      </p:sp>
      <p:sp>
        <p:nvSpPr>
          <p:cNvPr id="23" name="TextBox 22">
            <a:extLst>
              <a:ext uri="{FF2B5EF4-FFF2-40B4-BE49-F238E27FC236}">
                <a16:creationId xmlns:a16="http://schemas.microsoft.com/office/drawing/2014/main" id="{4F5C5495-9348-7F40-9449-AB406DEAAAB7}"/>
              </a:ext>
            </a:extLst>
          </p:cNvPr>
          <p:cNvSpPr txBox="1"/>
          <p:nvPr/>
        </p:nvSpPr>
        <p:spPr>
          <a:xfrm>
            <a:off x="74430" y="1414810"/>
            <a:ext cx="4693914" cy="338554"/>
          </a:xfrm>
          <a:prstGeom prst="rect">
            <a:avLst/>
          </a:prstGeom>
          <a:noFill/>
        </p:spPr>
        <p:txBody>
          <a:bodyPr wrap="none" rtlCol="0" anchor="b" anchorCtr="0">
            <a:spAutoFit/>
          </a:bodyPr>
          <a:lstStyle/>
          <a:p>
            <a:pPr algn="r" defTabSz="914377">
              <a:defRPr/>
            </a:pPr>
            <a:r>
              <a:rPr lang="en-US" sz="1600" b="1">
                <a:solidFill>
                  <a:srgbClr val="44546A"/>
                </a:solidFill>
                <a:latin typeface="Poppins" pitchFamily="2" charset="77"/>
                <a:ea typeface="League Spartan" charset="0"/>
                <a:cs typeface="Poppins" pitchFamily="2" charset="77"/>
              </a:rPr>
              <a:t>Felles kultur for kvalitet i arbeidsprosesser </a:t>
            </a:r>
          </a:p>
        </p:txBody>
      </p:sp>
      <p:sp>
        <p:nvSpPr>
          <p:cNvPr id="25" name="TextBox 24">
            <a:extLst>
              <a:ext uri="{FF2B5EF4-FFF2-40B4-BE49-F238E27FC236}">
                <a16:creationId xmlns:a16="http://schemas.microsoft.com/office/drawing/2014/main" id="{D667B8E4-F91A-6D4A-8FE9-DD7C8D930AF1}"/>
              </a:ext>
            </a:extLst>
          </p:cNvPr>
          <p:cNvSpPr txBox="1"/>
          <p:nvPr/>
        </p:nvSpPr>
        <p:spPr>
          <a:xfrm>
            <a:off x="966927" y="2032680"/>
            <a:ext cx="3879588" cy="307777"/>
          </a:xfrm>
          <a:prstGeom prst="rect">
            <a:avLst/>
          </a:prstGeom>
          <a:noFill/>
        </p:spPr>
        <p:txBody>
          <a:bodyPr wrap="none" rtlCol="0" anchor="b" anchorCtr="0">
            <a:spAutoFit/>
          </a:bodyPr>
          <a:lstStyle/>
          <a:p>
            <a:pPr algn="r" defTabSz="914377">
              <a:defRPr/>
            </a:pPr>
            <a:r>
              <a:rPr lang="en-US" sz="1400" b="1">
                <a:solidFill>
                  <a:srgbClr val="44546A"/>
                </a:solidFill>
                <a:latin typeface="Poppins" pitchFamily="2" charset="77"/>
                <a:ea typeface="League Spartan" charset="0"/>
                <a:cs typeface="Poppins" pitchFamily="2" charset="77"/>
              </a:rPr>
              <a:t>Fase 1: Bli kjent med offentlig forvaltning</a:t>
            </a:r>
          </a:p>
        </p:txBody>
      </p:sp>
      <p:sp>
        <p:nvSpPr>
          <p:cNvPr id="27" name="TextBox 26">
            <a:extLst>
              <a:ext uri="{FF2B5EF4-FFF2-40B4-BE49-F238E27FC236}">
                <a16:creationId xmlns:a16="http://schemas.microsoft.com/office/drawing/2014/main" id="{50EAA36F-8EDB-F544-9838-5D5FB874129E}"/>
              </a:ext>
            </a:extLst>
          </p:cNvPr>
          <p:cNvSpPr txBox="1"/>
          <p:nvPr/>
        </p:nvSpPr>
        <p:spPr>
          <a:xfrm>
            <a:off x="500453" y="2837444"/>
            <a:ext cx="4346062" cy="307777"/>
          </a:xfrm>
          <a:prstGeom prst="rect">
            <a:avLst/>
          </a:prstGeom>
          <a:noFill/>
        </p:spPr>
        <p:txBody>
          <a:bodyPr wrap="none" rtlCol="0" anchor="b" anchorCtr="0">
            <a:spAutoFit/>
          </a:bodyPr>
          <a:lstStyle/>
          <a:p>
            <a:pPr algn="r" defTabSz="914377">
              <a:defRPr/>
            </a:pPr>
            <a:r>
              <a:rPr lang="en-US" sz="1400" b="1">
                <a:solidFill>
                  <a:srgbClr val="44546A"/>
                </a:solidFill>
                <a:latin typeface="Poppins" pitchFamily="2" charset="77"/>
                <a:ea typeface="League Spartan" charset="0"/>
                <a:cs typeface="Poppins" pitchFamily="2" charset="77"/>
              </a:rPr>
              <a:t>Fase 3: Innføring av NTNU Sak -</a:t>
            </a:r>
            <a:r>
              <a:rPr lang="en-US" sz="1400" b="1" err="1">
                <a:solidFill>
                  <a:srgbClr val="44546A"/>
                </a:solidFill>
                <a:latin typeface="Poppins" pitchFamily="2" charset="77"/>
                <a:ea typeface="League Spartan" charset="0"/>
                <a:cs typeface="Poppins" pitchFamily="2" charset="77"/>
              </a:rPr>
              <a:t>verktøysfokus</a:t>
            </a:r>
            <a:endParaRPr lang="en-US" sz="1400" b="1">
              <a:solidFill>
                <a:srgbClr val="44546A"/>
              </a:solidFill>
              <a:latin typeface="Poppins" pitchFamily="2" charset="77"/>
              <a:ea typeface="League Spartan" charset="0"/>
              <a:cs typeface="Poppins" pitchFamily="2" charset="77"/>
            </a:endParaRPr>
          </a:p>
        </p:txBody>
      </p:sp>
      <p:sp>
        <p:nvSpPr>
          <p:cNvPr id="29" name="TextBox 28">
            <a:extLst>
              <a:ext uri="{FF2B5EF4-FFF2-40B4-BE49-F238E27FC236}">
                <a16:creationId xmlns:a16="http://schemas.microsoft.com/office/drawing/2014/main" id="{69CBA8AF-A9C3-BA41-9043-95D4BB848E02}"/>
              </a:ext>
            </a:extLst>
          </p:cNvPr>
          <p:cNvSpPr txBox="1"/>
          <p:nvPr/>
        </p:nvSpPr>
        <p:spPr>
          <a:xfrm>
            <a:off x="24362" y="3239825"/>
            <a:ext cx="4822153" cy="307777"/>
          </a:xfrm>
          <a:prstGeom prst="rect">
            <a:avLst/>
          </a:prstGeom>
          <a:noFill/>
        </p:spPr>
        <p:txBody>
          <a:bodyPr wrap="none" rtlCol="0" anchor="b" anchorCtr="0">
            <a:spAutoFit/>
          </a:bodyPr>
          <a:lstStyle/>
          <a:p>
            <a:pPr algn="r" defTabSz="914377">
              <a:defRPr/>
            </a:pPr>
            <a:r>
              <a:rPr lang="en-US" sz="1400" b="1">
                <a:solidFill>
                  <a:srgbClr val="44546A"/>
                </a:solidFill>
                <a:latin typeface="Poppins" pitchFamily="2" charset="77"/>
                <a:ea typeface="League Spartan" charset="0"/>
                <a:cs typeface="Poppins" pitchFamily="2" charset="77"/>
              </a:rPr>
              <a:t>Fase 4: </a:t>
            </a:r>
            <a:r>
              <a:rPr lang="en-US" sz="1400" b="1" err="1">
                <a:solidFill>
                  <a:srgbClr val="44546A"/>
                </a:solidFill>
                <a:latin typeface="Poppins" pitchFamily="2" charset="77"/>
                <a:ea typeface="League Spartan" charset="0"/>
                <a:cs typeface="Poppins" pitchFamily="2" charset="77"/>
              </a:rPr>
              <a:t>Rollebasert</a:t>
            </a:r>
            <a:r>
              <a:rPr lang="en-US" sz="1400" b="1">
                <a:solidFill>
                  <a:srgbClr val="44546A"/>
                </a:solidFill>
                <a:latin typeface="Poppins" pitchFamily="2" charset="77"/>
                <a:ea typeface="League Spartan" charset="0"/>
                <a:cs typeface="Poppins" pitchFamily="2" charset="77"/>
              </a:rPr>
              <a:t> </a:t>
            </a:r>
            <a:r>
              <a:rPr lang="en-US" sz="1400" b="1" err="1">
                <a:solidFill>
                  <a:srgbClr val="44546A"/>
                </a:solidFill>
                <a:latin typeface="Poppins" pitchFamily="2" charset="77"/>
                <a:ea typeface="League Spartan" charset="0"/>
                <a:cs typeface="Poppins" pitchFamily="2" charset="77"/>
              </a:rPr>
              <a:t>opplæring</a:t>
            </a:r>
            <a:r>
              <a:rPr lang="en-US" sz="1400" b="1">
                <a:solidFill>
                  <a:srgbClr val="44546A"/>
                </a:solidFill>
                <a:latin typeface="Poppins" pitchFamily="2" charset="77"/>
                <a:ea typeface="League Spartan" charset="0"/>
                <a:cs typeface="Poppins" pitchFamily="2" charset="77"/>
              </a:rPr>
              <a:t> - </a:t>
            </a:r>
            <a:r>
              <a:rPr lang="en-US" sz="1400" b="1" err="1">
                <a:solidFill>
                  <a:srgbClr val="44546A"/>
                </a:solidFill>
                <a:latin typeface="Poppins" pitchFamily="2" charset="77"/>
                <a:ea typeface="League Spartan" charset="0"/>
                <a:cs typeface="Poppins" pitchFamily="2" charset="77"/>
              </a:rPr>
              <a:t>funksjonsområder</a:t>
            </a:r>
            <a:endParaRPr lang="en-US" sz="1400" b="1">
              <a:solidFill>
                <a:srgbClr val="44546A"/>
              </a:solidFill>
              <a:latin typeface="Poppins" pitchFamily="2" charset="77"/>
              <a:ea typeface="League Spartan" charset="0"/>
              <a:cs typeface="Poppins" pitchFamily="2" charset="77"/>
            </a:endParaRPr>
          </a:p>
        </p:txBody>
      </p:sp>
      <p:sp>
        <p:nvSpPr>
          <p:cNvPr id="38" name="Freeform 1015">
            <a:extLst>
              <a:ext uri="{FF2B5EF4-FFF2-40B4-BE49-F238E27FC236}">
                <a16:creationId xmlns:a16="http://schemas.microsoft.com/office/drawing/2014/main" id="{7E2FDEE4-A8D9-45F0-AB2B-28B29513A802}"/>
              </a:ext>
            </a:extLst>
          </p:cNvPr>
          <p:cNvSpPr>
            <a:spLocks noChangeAspect="1" noChangeArrowheads="1"/>
          </p:cNvSpPr>
          <p:nvPr/>
        </p:nvSpPr>
        <p:spPr bwMode="auto">
          <a:xfrm>
            <a:off x="7602565" y="4085312"/>
            <a:ext cx="307827" cy="307827"/>
          </a:xfrm>
          <a:custGeom>
            <a:avLst/>
            <a:gdLst>
              <a:gd name="T0" fmla="*/ 92894350 w 293329"/>
              <a:gd name="T1" fmla="*/ 118433575 h 293332"/>
              <a:gd name="T2" fmla="*/ 35298861 w 293329"/>
              <a:gd name="T3" fmla="*/ 116334538 h 293332"/>
              <a:gd name="T4" fmla="*/ 103802883 w 293329"/>
              <a:gd name="T5" fmla="*/ 106852417 h 293332"/>
              <a:gd name="T6" fmla="*/ 102233054 w 293329"/>
              <a:gd name="T7" fmla="*/ 124229474 h 293332"/>
              <a:gd name="T8" fmla="*/ 122478131 w 293329"/>
              <a:gd name="T9" fmla="*/ 109490450 h 293332"/>
              <a:gd name="T10" fmla="*/ 128127419 w 293329"/>
              <a:gd name="T11" fmla="*/ 114299877 h 293332"/>
              <a:gd name="T12" fmla="*/ 100350671 w 293329"/>
              <a:gd name="T13" fmla="*/ 128107914 h 293332"/>
              <a:gd name="T14" fmla="*/ 100978028 w 293329"/>
              <a:gd name="T15" fmla="*/ 107008291 h 293332"/>
              <a:gd name="T16" fmla="*/ 5491820 w 293329"/>
              <a:gd name="T17" fmla="*/ 109490450 h 293332"/>
              <a:gd name="T18" fmla="*/ 25894837 w 293329"/>
              <a:gd name="T19" fmla="*/ 124229474 h 293332"/>
              <a:gd name="T20" fmla="*/ 24324031 w 293329"/>
              <a:gd name="T21" fmla="*/ 106852417 h 293332"/>
              <a:gd name="T22" fmla="*/ 29660244 w 293329"/>
              <a:gd name="T23" fmla="*/ 126246529 h 293332"/>
              <a:gd name="T24" fmla="*/ 0 w 293329"/>
              <a:gd name="T25" fmla="*/ 126246529 h 293332"/>
              <a:gd name="T26" fmla="*/ 5335544 w 293329"/>
              <a:gd name="T27" fmla="*/ 106852417 h 293332"/>
              <a:gd name="T28" fmla="*/ 112874612 w 293329"/>
              <a:gd name="T29" fmla="*/ 103457917 h 293332"/>
              <a:gd name="T30" fmla="*/ 14407902 w 293329"/>
              <a:gd name="T31" fmla="*/ 94675905 h 293332"/>
              <a:gd name="T32" fmla="*/ 18876886 w 293329"/>
              <a:gd name="T33" fmla="*/ 98989521 h 293332"/>
              <a:gd name="T34" fmla="*/ 121195977 w 293329"/>
              <a:gd name="T35" fmla="*/ 98989521 h 293332"/>
              <a:gd name="T36" fmla="*/ 112874612 w 293329"/>
              <a:gd name="T37" fmla="*/ 90824297 h 293332"/>
              <a:gd name="T38" fmla="*/ 14407902 w 293329"/>
              <a:gd name="T39" fmla="*/ 107309241 h 293332"/>
              <a:gd name="T40" fmla="*/ 61680683 w 293329"/>
              <a:gd name="T41" fmla="*/ 80424522 h 293332"/>
              <a:gd name="T42" fmla="*/ 79779208 w 293329"/>
              <a:gd name="T43" fmla="*/ 84424761 h 293332"/>
              <a:gd name="T44" fmla="*/ 61680683 w 293329"/>
              <a:gd name="T45" fmla="*/ 80424522 h 293332"/>
              <a:gd name="T46" fmla="*/ 81667314 w 293329"/>
              <a:gd name="T47" fmla="*/ 69171412 h 293332"/>
              <a:gd name="T48" fmla="*/ 59634523 w 293329"/>
              <a:gd name="T49" fmla="*/ 69171412 h 293332"/>
              <a:gd name="T50" fmla="*/ 52829407 w 293329"/>
              <a:gd name="T51" fmla="*/ 101294408 h 293332"/>
              <a:gd name="T52" fmla="*/ 52829407 w 293329"/>
              <a:gd name="T53" fmla="*/ 53319210 h 293332"/>
              <a:gd name="T54" fmla="*/ 45709624 w 293329"/>
              <a:gd name="T55" fmla="*/ 101294408 h 293332"/>
              <a:gd name="T56" fmla="*/ 45709624 w 293329"/>
              <a:gd name="T57" fmla="*/ 53319210 h 293332"/>
              <a:gd name="T58" fmla="*/ 122310456 w 293329"/>
              <a:gd name="T59" fmla="*/ 43861374 h 293332"/>
              <a:gd name="T60" fmla="*/ 118789962 w 293329"/>
              <a:gd name="T61" fmla="*/ 88430527 h 293332"/>
              <a:gd name="T62" fmla="*/ 119750064 w 293329"/>
              <a:gd name="T63" fmla="*/ 42605218 h 293332"/>
              <a:gd name="T64" fmla="*/ 10610067 w 293329"/>
              <a:gd name="T65" fmla="*/ 84675299 h 293332"/>
              <a:gd name="T66" fmla="*/ 6887197 w 293329"/>
              <a:gd name="T67" fmla="*/ 86095637 h 293332"/>
              <a:gd name="T68" fmla="*/ 45709624 w 293329"/>
              <a:gd name="T69" fmla="*/ 37747513 h 293332"/>
              <a:gd name="T70" fmla="*/ 84157075 w 293329"/>
              <a:gd name="T71" fmla="*/ 49544269 h 293332"/>
              <a:gd name="T72" fmla="*/ 45709624 w 293329"/>
              <a:gd name="T73" fmla="*/ 33971757 h 293332"/>
              <a:gd name="T74" fmla="*/ 90010986 w 293329"/>
              <a:gd name="T75" fmla="*/ 37747513 h 293332"/>
              <a:gd name="T76" fmla="*/ 90010986 w 293329"/>
              <a:gd name="T77" fmla="*/ 49544269 h 293332"/>
              <a:gd name="T78" fmla="*/ 90010986 w 293329"/>
              <a:gd name="T79" fmla="*/ 105226700 h 293332"/>
              <a:gd name="T80" fmla="*/ 36058154 w 293329"/>
              <a:gd name="T81" fmla="*/ 43567238 h 293332"/>
              <a:gd name="T82" fmla="*/ 103959598 w 293329"/>
              <a:gd name="T83" fmla="*/ 18690306 h 293332"/>
              <a:gd name="T84" fmla="*/ 124204060 w 293329"/>
              <a:gd name="T85" fmla="*/ 33532597 h 293332"/>
              <a:gd name="T86" fmla="*/ 122791511 w 293329"/>
              <a:gd name="T87" fmla="*/ 16033920 h 293332"/>
              <a:gd name="T88" fmla="*/ 128127419 w 293329"/>
              <a:gd name="T89" fmla="*/ 35407376 h 293332"/>
              <a:gd name="T90" fmla="*/ 98466986 w 293329"/>
              <a:gd name="T91" fmla="*/ 35407376 h 293332"/>
              <a:gd name="T92" fmla="*/ 103802883 w 293329"/>
              <a:gd name="T93" fmla="*/ 16033920 h 293332"/>
              <a:gd name="T94" fmla="*/ 3767028 w 293329"/>
              <a:gd name="T95" fmla="*/ 23532915 h 293332"/>
              <a:gd name="T96" fmla="*/ 25894837 w 293329"/>
              <a:gd name="T97" fmla="*/ 23532915 h 293332"/>
              <a:gd name="T98" fmla="*/ 26993363 w 293329"/>
              <a:gd name="T99" fmla="*/ 16190190 h 293332"/>
              <a:gd name="T100" fmla="*/ 27777184 w 293329"/>
              <a:gd name="T101" fmla="*/ 37282705 h 293332"/>
              <a:gd name="T102" fmla="*/ 0 w 293329"/>
              <a:gd name="T103" fmla="*/ 23532915 h 293332"/>
              <a:gd name="T104" fmla="*/ 112874612 w 293329"/>
              <a:gd name="T105" fmla="*/ 3696763 h 293332"/>
              <a:gd name="T106" fmla="*/ 117343831 w 293329"/>
              <a:gd name="T107" fmla="*/ 8166289 h 293332"/>
              <a:gd name="T108" fmla="*/ 9939250 w 293329"/>
              <a:gd name="T109" fmla="*/ 8166289 h 293332"/>
              <a:gd name="T110" fmla="*/ 14407902 w 293329"/>
              <a:gd name="T111" fmla="*/ 3696763 h 293332"/>
              <a:gd name="T112" fmla="*/ 96452400 w 293329"/>
              <a:gd name="T113" fmla="*/ 14524121 h 293332"/>
              <a:gd name="T114" fmla="*/ 32709116 w 293329"/>
              <a:gd name="T115" fmla="*/ 15472233 h 293332"/>
              <a:gd name="T116" fmla="*/ 63638755 w 293329"/>
              <a:gd name="T117" fmla="*/ 2959750 h 293332"/>
              <a:gd name="T118" fmla="*/ 112874612 w 293329"/>
              <a:gd name="T119" fmla="*/ 16485959 h 293332"/>
              <a:gd name="T120" fmla="*/ 14407902 w 293329"/>
              <a:gd name="T121" fmla="*/ 0 h 293332"/>
              <a:gd name="T122" fmla="*/ 6241744 w 293329"/>
              <a:gd name="T123" fmla="*/ 8166289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pPr defTabSz="914377">
              <a:defRPr/>
            </a:pPr>
            <a:endParaRPr lang="en-US" sz="900">
              <a:solidFill>
                <a:prstClr val="black"/>
              </a:solidFill>
              <a:latin typeface="Lato Light" panose="020F0502020204030203" pitchFamily="34" charset="0"/>
            </a:endParaRPr>
          </a:p>
        </p:txBody>
      </p:sp>
      <p:pic>
        <p:nvPicPr>
          <p:cNvPr id="39" name="Picture 38">
            <a:extLst>
              <a:ext uri="{FF2B5EF4-FFF2-40B4-BE49-F238E27FC236}">
                <a16:creationId xmlns:a16="http://schemas.microsoft.com/office/drawing/2014/main" id="{A05568F0-107E-4758-92F4-E1A3B697FD6B}"/>
              </a:ext>
            </a:extLst>
          </p:cNvPr>
          <p:cNvPicPr>
            <a:picLocks noChangeAspect="1"/>
          </p:cNvPicPr>
          <p:nvPr/>
        </p:nvPicPr>
        <p:blipFill>
          <a:blip r:embed="rId4"/>
          <a:stretch>
            <a:fillRect/>
          </a:stretch>
        </p:blipFill>
        <p:spPr>
          <a:xfrm>
            <a:off x="10869583" y="76294"/>
            <a:ext cx="1127915" cy="1130479"/>
          </a:xfrm>
          <a:prstGeom prst="rect">
            <a:avLst/>
          </a:prstGeom>
        </p:spPr>
      </p:pic>
      <p:sp>
        <p:nvSpPr>
          <p:cNvPr id="41" name="TextBox 40">
            <a:extLst>
              <a:ext uri="{FF2B5EF4-FFF2-40B4-BE49-F238E27FC236}">
                <a16:creationId xmlns:a16="http://schemas.microsoft.com/office/drawing/2014/main" id="{9BDE3C89-9493-4373-8921-27CF131F7EAD}"/>
              </a:ext>
            </a:extLst>
          </p:cNvPr>
          <p:cNvSpPr txBox="1"/>
          <p:nvPr/>
        </p:nvSpPr>
        <p:spPr>
          <a:xfrm>
            <a:off x="1633776" y="2435062"/>
            <a:ext cx="3212739" cy="307777"/>
          </a:xfrm>
          <a:prstGeom prst="rect">
            <a:avLst/>
          </a:prstGeom>
          <a:noFill/>
        </p:spPr>
        <p:txBody>
          <a:bodyPr wrap="none" rtlCol="0" anchor="b" anchorCtr="0">
            <a:spAutoFit/>
          </a:bodyPr>
          <a:lstStyle/>
          <a:p>
            <a:pPr algn="r" defTabSz="914377">
              <a:defRPr/>
            </a:pPr>
            <a:r>
              <a:rPr lang="en-US" sz="1400" b="1">
                <a:solidFill>
                  <a:srgbClr val="44546A"/>
                </a:solidFill>
                <a:latin typeface="Poppins" pitchFamily="2" charset="77"/>
                <a:ea typeface="League Spartan" charset="0"/>
                <a:cs typeface="Poppins" pitchFamily="2" charset="77"/>
              </a:rPr>
              <a:t>Fase 2: Saksbehandling på NTNU </a:t>
            </a:r>
          </a:p>
        </p:txBody>
      </p:sp>
      <p:sp>
        <p:nvSpPr>
          <p:cNvPr id="30" name="Oval 29">
            <a:extLst>
              <a:ext uri="{FF2B5EF4-FFF2-40B4-BE49-F238E27FC236}">
                <a16:creationId xmlns:a16="http://schemas.microsoft.com/office/drawing/2014/main" id="{C78BCBC5-8FB6-6C4A-8983-1C0EE2498FF9}"/>
              </a:ext>
            </a:extLst>
          </p:cNvPr>
          <p:cNvSpPr/>
          <p:nvPr/>
        </p:nvSpPr>
        <p:spPr>
          <a:xfrm>
            <a:off x="4824403" y="1514046"/>
            <a:ext cx="136771" cy="1487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900">
              <a:solidFill>
                <a:prstClr val="white"/>
              </a:solidFill>
              <a:latin typeface="Lato Light" panose="020F0502020204030203" pitchFamily="34" charset="0"/>
            </a:endParaRPr>
          </a:p>
        </p:txBody>
      </p:sp>
      <p:sp>
        <p:nvSpPr>
          <p:cNvPr id="31" name="Oval 30">
            <a:extLst>
              <a:ext uri="{FF2B5EF4-FFF2-40B4-BE49-F238E27FC236}">
                <a16:creationId xmlns:a16="http://schemas.microsoft.com/office/drawing/2014/main" id="{BB14FF50-5A65-C64D-BFC0-58FC36434366}"/>
              </a:ext>
            </a:extLst>
          </p:cNvPr>
          <p:cNvSpPr/>
          <p:nvPr/>
        </p:nvSpPr>
        <p:spPr>
          <a:xfrm>
            <a:off x="4824403" y="2107244"/>
            <a:ext cx="136771" cy="14878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377">
              <a:defRPr/>
            </a:pPr>
            <a:endParaRPr lang="en-US" sz="900">
              <a:solidFill>
                <a:prstClr val="white"/>
              </a:solidFill>
              <a:latin typeface="Lato Light" panose="020F0502020204030203" pitchFamily="34" charset="0"/>
            </a:endParaRPr>
          </a:p>
        </p:txBody>
      </p:sp>
      <p:sp>
        <p:nvSpPr>
          <p:cNvPr id="32" name="Oval 31">
            <a:extLst>
              <a:ext uri="{FF2B5EF4-FFF2-40B4-BE49-F238E27FC236}">
                <a16:creationId xmlns:a16="http://schemas.microsoft.com/office/drawing/2014/main" id="{4497A65A-A93B-F247-B447-78BBCE948C8A}"/>
              </a:ext>
            </a:extLst>
          </p:cNvPr>
          <p:cNvSpPr/>
          <p:nvPr/>
        </p:nvSpPr>
        <p:spPr>
          <a:xfrm>
            <a:off x="4826565" y="2892509"/>
            <a:ext cx="136771" cy="1487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900">
              <a:solidFill>
                <a:prstClr val="white"/>
              </a:solidFill>
              <a:latin typeface="Lato Light" panose="020F0502020204030203" pitchFamily="34" charset="0"/>
            </a:endParaRPr>
          </a:p>
        </p:txBody>
      </p:sp>
      <p:sp>
        <p:nvSpPr>
          <p:cNvPr id="33" name="Oval 32">
            <a:extLst>
              <a:ext uri="{FF2B5EF4-FFF2-40B4-BE49-F238E27FC236}">
                <a16:creationId xmlns:a16="http://schemas.microsoft.com/office/drawing/2014/main" id="{72E2846E-4433-D344-9990-101ADD4622E9}"/>
              </a:ext>
            </a:extLst>
          </p:cNvPr>
          <p:cNvSpPr/>
          <p:nvPr/>
        </p:nvSpPr>
        <p:spPr>
          <a:xfrm>
            <a:off x="4825181" y="3294891"/>
            <a:ext cx="136771" cy="1487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900">
              <a:solidFill>
                <a:prstClr val="white"/>
              </a:solidFill>
              <a:latin typeface="Lato Light" panose="020F0502020204030203" pitchFamily="34" charset="0"/>
            </a:endParaRPr>
          </a:p>
        </p:txBody>
      </p:sp>
      <p:sp>
        <p:nvSpPr>
          <p:cNvPr id="42" name="Oval 41">
            <a:extLst>
              <a:ext uri="{FF2B5EF4-FFF2-40B4-BE49-F238E27FC236}">
                <a16:creationId xmlns:a16="http://schemas.microsoft.com/office/drawing/2014/main" id="{CB946EAE-647D-4582-9B0C-56D300EC92D2}"/>
              </a:ext>
            </a:extLst>
          </p:cNvPr>
          <p:cNvSpPr/>
          <p:nvPr/>
        </p:nvSpPr>
        <p:spPr>
          <a:xfrm>
            <a:off x="4824403" y="2510419"/>
            <a:ext cx="136771" cy="1487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900">
              <a:solidFill>
                <a:prstClr val="white"/>
              </a:solidFill>
              <a:latin typeface="Lato Light" panose="020F0502020204030203" pitchFamily="34" charset="0"/>
            </a:endParaRPr>
          </a:p>
        </p:txBody>
      </p:sp>
      <p:sp>
        <p:nvSpPr>
          <p:cNvPr id="4" name="Rectangle 3">
            <a:extLst>
              <a:ext uri="{FF2B5EF4-FFF2-40B4-BE49-F238E27FC236}">
                <a16:creationId xmlns:a16="http://schemas.microsoft.com/office/drawing/2014/main" id="{B2FB0182-8007-5589-1802-27BF0D1E4A1F}"/>
              </a:ext>
            </a:extLst>
          </p:cNvPr>
          <p:cNvSpPr/>
          <p:nvPr/>
        </p:nvSpPr>
        <p:spPr>
          <a:xfrm>
            <a:off x="9268408" y="1514046"/>
            <a:ext cx="2208245" cy="19149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b-NO" b="1"/>
              <a:t>Fase 2: Høst 2022</a:t>
            </a:r>
          </a:p>
          <a:p>
            <a:r>
              <a:rPr lang="nb-NO"/>
              <a:t>Basis saksbehandling HR-området og studieområdet</a:t>
            </a:r>
          </a:p>
          <a:p>
            <a:endParaRPr lang="nb-NO"/>
          </a:p>
          <a:p>
            <a:r>
              <a:rPr lang="nb-NO" sz="1000"/>
              <a:t>Pilot – evalueres og overføres til linja?</a:t>
            </a:r>
          </a:p>
        </p:txBody>
      </p:sp>
      <p:pic>
        <p:nvPicPr>
          <p:cNvPr id="6" name="Picture 5">
            <a:extLst>
              <a:ext uri="{FF2B5EF4-FFF2-40B4-BE49-F238E27FC236}">
                <a16:creationId xmlns:a16="http://schemas.microsoft.com/office/drawing/2014/main" id="{A88E598A-A07E-33D6-4B6B-B14C5150D0BD}"/>
              </a:ext>
            </a:extLst>
          </p:cNvPr>
          <p:cNvPicPr>
            <a:picLocks noChangeAspect="1"/>
          </p:cNvPicPr>
          <p:nvPr/>
        </p:nvPicPr>
        <p:blipFill>
          <a:blip r:embed="rId5"/>
          <a:stretch>
            <a:fillRect/>
          </a:stretch>
        </p:blipFill>
        <p:spPr>
          <a:xfrm>
            <a:off x="6096000" y="3698164"/>
            <a:ext cx="5486400" cy="3082579"/>
          </a:xfrm>
          <a:prstGeom prst="rect">
            <a:avLst/>
          </a:prstGeom>
        </p:spPr>
      </p:pic>
      <p:cxnSp>
        <p:nvCxnSpPr>
          <p:cNvPr id="8" name="Straight Connector 7">
            <a:extLst>
              <a:ext uri="{FF2B5EF4-FFF2-40B4-BE49-F238E27FC236}">
                <a16:creationId xmlns:a16="http://schemas.microsoft.com/office/drawing/2014/main" id="{495C0D93-886E-4C16-5957-12BCCED46588}"/>
              </a:ext>
            </a:extLst>
          </p:cNvPr>
          <p:cNvCxnSpPr>
            <a:cxnSpLocks/>
          </p:cNvCxnSpPr>
          <p:nvPr/>
        </p:nvCxnSpPr>
        <p:spPr>
          <a:xfrm>
            <a:off x="124409" y="3606305"/>
            <a:ext cx="11713028"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Rectangle 9">
            <a:extLst>
              <a:ext uri="{FF2B5EF4-FFF2-40B4-BE49-F238E27FC236}">
                <a16:creationId xmlns:a16="http://schemas.microsoft.com/office/drawing/2014/main" id="{4EC2AD05-41CA-9460-B86A-811B5E0FB55D}"/>
              </a:ext>
            </a:extLst>
          </p:cNvPr>
          <p:cNvSpPr/>
          <p:nvPr/>
        </p:nvSpPr>
        <p:spPr>
          <a:xfrm>
            <a:off x="1734097" y="3897847"/>
            <a:ext cx="3365241" cy="20125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nb-NO" b="1"/>
              <a:t>Fase 3: Vår 2023</a:t>
            </a:r>
          </a:p>
          <a:p>
            <a:r>
              <a:rPr lang="nb-NO"/>
              <a:t>Vi jobber nå med en plan for oppæring av brukerstøtte og systemstøtte FØR GO LIVE</a:t>
            </a:r>
          </a:p>
          <a:p>
            <a:r>
              <a:rPr lang="nb-NO"/>
              <a:t>og opplæring og brukerstøtte for brukere ETTER GO LIVE</a:t>
            </a:r>
          </a:p>
        </p:txBody>
      </p:sp>
    </p:spTree>
    <p:extLst>
      <p:ext uri="{BB962C8B-B14F-4D97-AF65-F5344CB8AC3E}">
        <p14:creationId xmlns:p14="http://schemas.microsoft.com/office/powerpoint/2010/main" val="4269299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542925" y="397785"/>
            <a:ext cx="11083918" cy="864683"/>
          </a:xfrm>
        </p:spPr>
        <p:txBody>
          <a:bodyPr/>
          <a:lstStyle/>
          <a:p>
            <a:r>
              <a:rPr lang="nb-NO" dirty="0"/>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2979132527"/>
              </p:ext>
            </p:extLst>
          </p:nvPr>
        </p:nvGraphicFramePr>
        <p:xfrm>
          <a:off x="475488" y="1600200"/>
          <a:ext cx="6141212" cy="3657600"/>
        </p:xfrm>
        <a:graphic>
          <a:graphicData uri="http://schemas.openxmlformats.org/drawingml/2006/table">
            <a:tbl>
              <a:tblPr bandRow="1">
                <a:tableStyleId>{2D5ABB26-0587-4C30-8999-92F81FD0307C}</a:tableStyleId>
              </a:tblPr>
              <a:tblGrid>
                <a:gridCol w="6141212">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bg1"/>
                          </a:solidFill>
                        </a:rPr>
                        <a:t>Spørsmål og innspill til NTNU Sak</a:t>
                      </a:r>
                    </a:p>
                  </a:txBody>
                  <a:tcPr marL="121920" marR="121920" marT="60960" marB="60960">
                    <a:lnR w="12700" cap="flat" cmpd="sng" algn="ctr">
                      <a:noFill/>
                      <a:prstDash val="solid"/>
                      <a:round/>
                      <a:headEnd type="none" w="med" len="med"/>
                      <a:tailEnd type="none" w="med" len="med"/>
                    </a:lnR>
                    <a:solidFill>
                      <a:schemeClr val="accent2"/>
                    </a:solidFill>
                  </a:tcPr>
                </a:tc>
                <a:extLst>
                  <a:ext uri="{0D108BD9-81ED-4DB2-BD59-A6C34878D82A}">
                    <a16:rowId xmlns:a16="http://schemas.microsoft.com/office/drawing/2014/main" val="3793882596"/>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linjearbeid</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3178981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11047779"/>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Spørsmål og Innspill til 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81810412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1697063486"/>
                  </a:ext>
                </a:extLst>
              </a:tr>
            </a:tbl>
          </a:graphicData>
        </a:graphic>
      </p:graphicFrame>
      <p:pic>
        <p:nvPicPr>
          <p:cNvPr id="8" name="Picture 7">
            <a:extLst>
              <a:ext uri="{FF2B5EF4-FFF2-40B4-BE49-F238E27FC236}">
                <a16:creationId xmlns:a16="http://schemas.microsoft.com/office/drawing/2014/main" id="{76E5A8B8-4439-3F9E-0EBC-1F9C7FA9EE22}"/>
              </a:ext>
            </a:extLst>
          </p:cNvPr>
          <p:cNvPicPr>
            <a:picLocks noChangeAspect="1"/>
          </p:cNvPicPr>
          <p:nvPr/>
        </p:nvPicPr>
        <p:blipFill>
          <a:blip r:embed="rId7"/>
          <a:stretch>
            <a:fillRect/>
          </a:stretch>
        </p:blipFill>
        <p:spPr>
          <a:xfrm>
            <a:off x="7795967" y="0"/>
            <a:ext cx="4396033" cy="6858000"/>
          </a:xfrm>
          <a:prstGeom prst="rect">
            <a:avLst/>
          </a:prstGeom>
        </p:spPr>
      </p:pic>
    </p:spTree>
    <p:extLst>
      <p:ext uri="{BB962C8B-B14F-4D97-AF65-F5344CB8AC3E}">
        <p14:creationId xmlns:p14="http://schemas.microsoft.com/office/powerpoint/2010/main" val="16961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p:txBody>
          <a:bodyPr/>
          <a:lstStyle/>
          <a:p>
            <a:r>
              <a:rPr lang="nb-NO"/>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3005910504"/>
              </p:ext>
            </p:extLst>
          </p:nvPr>
        </p:nvGraphicFramePr>
        <p:xfrm>
          <a:off x="514350" y="1274956"/>
          <a:ext cx="11325020" cy="4632954"/>
        </p:xfrm>
        <a:graphic>
          <a:graphicData uri="http://schemas.openxmlformats.org/drawingml/2006/table">
            <a:tbl>
              <a:tblPr bandRow="1">
                <a:tableStyleId>{2D5ABB26-0587-4C30-8999-92F81FD0307C}</a:tableStyleId>
              </a:tblPr>
              <a:tblGrid>
                <a:gridCol w="3418494">
                  <a:extLst>
                    <a:ext uri="{9D8B030D-6E8A-4147-A177-3AD203B41FA5}">
                      <a16:colId xmlns:a16="http://schemas.microsoft.com/office/drawing/2014/main" val="1337397184"/>
                    </a:ext>
                  </a:extLst>
                </a:gridCol>
                <a:gridCol w="1191031">
                  <a:extLst>
                    <a:ext uri="{9D8B030D-6E8A-4147-A177-3AD203B41FA5}">
                      <a16:colId xmlns:a16="http://schemas.microsoft.com/office/drawing/2014/main" val="397314305"/>
                    </a:ext>
                  </a:extLst>
                </a:gridCol>
                <a:gridCol w="1698684">
                  <a:extLst>
                    <a:ext uri="{9D8B030D-6E8A-4147-A177-3AD203B41FA5}">
                      <a16:colId xmlns:a16="http://schemas.microsoft.com/office/drawing/2014/main" val="3231790971"/>
                    </a:ext>
                  </a:extLst>
                </a:gridCol>
                <a:gridCol w="1972036">
                  <a:extLst>
                    <a:ext uri="{9D8B030D-6E8A-4147-A177-3AD203B41FA5}">
                      <a16:colId xmlns:a16="http://schemas.microsoft.com/office/drawing/2014/main" val="2095341093"/>
                    </a:ext>
                  </a:extLst>
                </a:gridCol>
                <a:gridCol w="3044775">
                  <a:extLst>
                    <a:ext uri="{9D8B030D-6E8A-4147-A177-3AD203B41FA5}">
                      <a16:colId xmlns:a16="http://schemas.microsoft.com/office/drawing/2014/main" val="3912968600"/>
                    </a:ext>
                  </a:extLst>
                </a:gridCol>
              </a:tblGrid>
              <a:tr h="365760">
                <a:tc>
                  <a:txBody>
                    <a:bodyPr/>
                    <a:lstStyle/>
                    <a:p>
                      <a:pPr marL="0" lvl="0" indent="0" algn="l" defTabSz="457200">
                        <a:lnSpc>
                          <a:spcPct val="100000"/>
                        </a:lnSpc>
                        <a:spcBef>
                          <a:spcPts val="0"/>
                        </a:spcBef>
                        <a:spcAft>
                          <a:spcPts val="0"/>
                        </a:spcAft>
                        <a:buNone/>
                        <a:tabLst/>
                        <a:defRPr/>
                      </a:pPr>
                      <a:r>
                        <a:rPr lang="nb-NO" sz="1600" b="1" i="0">
                          <a:solidFill>
                            <a:schemeClr val="tx1"/>
                          </a:solidFill>
                        </a:rPr>
                        <a:t>Bolk</a:t>
                      </a:r>
                    </a:p>
                  </a:txBody>
                  <a:tcPr marL="121920" marR="121920" marT="60959" marB="60959">
                    <a:solidFill>
                      <a:schemeClr val="bg1"/>
                    </a:solidFill>
                  </a:tcPr>
                </a:tc>
                <a:tc>
                  <a:txBody>
                    <a:bodyPr/>
                    <a:lstStyle/>
                    <a:p>
                      <a:pPr marL="0" lvl="0" indent="0" algn="l" defTabSz="457200">
                        <a:lnSpc>
                          <a:spcPct val="100000"/>
                        </a:lnSpc>
                        <a:spcBef>
                          <a:spcPts val="0"/>
                        </a:spcBef>
                        <a:spcAft>
                          <a:spcPts val="0"/>
                        </a:spcAft>
                        <a:buNone/>
                        <a:tabLst/>
                        <a:defRPr/>
                      </a:pPr>
                      <a:r>
                        <a:rPr lang="nb-NO" sz="1600" b="1" i="0">
                          <a:solidFill>
                            <a:schemeClr val="tx1"/>
                          </a:solidFill>
                        </a:rPr>
                        <a:t>Lengde</a:t>
                      </a:r>
                    </a:p>
                  </a:txBody>
                  <a:tcPr marL="121920" marR="121920" marT="60959" marB="60959">
                    <a:solidFill>
                      <a:schemeClr val="bg1"/>
                    </a:solidFill>
                  </a:tcPr>
                </a:tc>
                <a:tc>
                  <a:txBody>
                    <a:bodyPr/>
                    <a:lstStyle/>
                    <a:p>
                      <a:pPr marL="0" lvl="0" indent="0" algn="l" defTabSz="457200">
                        <a:lnSpc>
                          <a:spcPct val="100000"/>
                        </a:lnSpc>
                        <a:spcBef>
                          <a:spcPts val="0"/>
                        </a:spcBef>
                        <a:spcAft>
                          <a:spcPts val="0"/>
                        </a:spcAft>
                        <a:buNone/>
                        <a:tabLst/>
                        <a:defRPr/>
                      </a:pPr>
                      <a:r>
                        <a:rPr lang="nb-NO" sz="1600" b="1" i="0">
                          <a:solidFill>
                            <a:schemeClr val="tx1"/>
                          </a:solidFill>
                        </a:rPr>
                        <a:t>Tidsrom</a:t>
                      </a:r>
                    </a:p>
                  </a:txBody>
                  <a:tcPr marL="121920" marR="121920" marT="60959" marB="60959">
                    <a:solidFill>
                      <a:schemeClr val="bg1"/>
                    </a:solidFill>
                  </a:tcPr>
                </a:tc>
                <a:tc>
                  <a:txBody>
                    <a:bodyPr/>
                    <a:lstStyle/>
                    <a:p>
                      <a:pPr marL="0" lvl="0" indent="0" algn="l" defTabSz="457200">
                        <a:lnSpc>
                          <a:spcPct val="100000"/>
                        </a:lnSpc>
                        <a:spcBef>
                          <a:spcPts val="0"/>
                        </a:spcBef>
                        <a:spcAft>
                          <a:spcPts val="0"/>
                        </a:spcAft>
                        <a:buNone/>
                        <a:tabLst/>
                        <a:defRPr/>
                      </a:pPr>
                      <a:r>
                        <a:rPr lang="nb-NO" sz="1600" b="1" i="0">
                          <a:solidFill>
                            <a:schemeClr val="tx1"/>
                          </a:solidFill>
                        </a:rPr>
                        <a:t>Ansvar</a:t>
                      </a:r>
                    </a:p>
                  </a:txBody>
                  <a:tcPr marL="121920" marR="121920" marT="60959" marB="60959">
                    <a:solidFill>
                      <a:schemeClr val="bg1"/>
                    </a:solidFill>
                  </a:tcPr>
                </a:tc>
                <a:tc>
                  <a:txBody>
                    <a:bodyPr/>
                    <a:lstStyle/>
                    <a:p>
                      <a:pPr marL="0" lvl="0" indent="0" algn="l" defTabSz="457200">
                        <a:lnSpc>
                          <a:spcPct val="100000"/>
                        </a:lnSpc>
                        <a:spcBef>
                          <a:spcPts val="0"/>
                        </a:spcBef>
                        <a:spcAft>
                          <a:spcPts val="0"/>
                        </a:spcAft>
                        <a:buNone/>
                        <a:tabLst/>
                        <a:defRPr/>
                      </a:pPr>
                      <a:r>
                        <a:rPr lang="nb-NO" sz="1600" b="1" i="0">
                          <a:solidFill>
                            <a:schemeClr val="tx1"/>
                          </a:solidFill>
                        </a:rPr>
                        <a:t>Kommentar</a:t>
                      </a:r>
                    </a:p>
                  </a:txBody>
                  <a:tcPr marL="121920" marR="121920" marT="60959" marB="60959">
                    <a:lnR w="0">
                      <a:noFill/>
                    </a:lnR>
                    <a:solidFill>
                      <a:schemeClr val="bg1"/>
                    </a:solidFill>
                  </a:tcPr>
                </a:tc>
                <a:extLst>
                  <a:ext uri="{0D108BD9-81ED-4DB2-BD59-A6C34878D82A}">
                    <a16:rowId xmlns:a16="http://schemas.microsoft.com/office/drawing/2014/main" val="2361667979"/>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solidFill>
                      <a:schemeClr val="bg1"/>
                    </a:solidFill>
                  </a:tcPr>
                </a:tc>
                <a:tc>
                  <a:txBody>
                    <a:bodyPr/>
                    <a:lstStyle/>
                    <a:p>
                      <a:pPr marL="0" lvl="0" indent="0" algn="l">
                        <a:lnSpc>
                          <a:spcPct val="100000"/>
                        </a:lnSpc>
                        <a:spcBef>
                          <a:spcPts val="0"/>
                        </a:spcBef>
                        <a:spcAft>
                          <a:spcPts val="0"/>
                        </a:spcAft>
                        <a:buNone/>
                      </a:pPr>
                      <a:r>
                        <a:rPr lang="nb-NO" sz="1600" b="0" i="0">
                          <a:solidFill>
                            <a:schemeClr val="tx1"/>
                          </a:solidFill>
                        </a:rPr>
                        <a:t>2 min</a:t>
                      </a:r>
                    </a:p>
                  </a:txBody>
                  <a:tcPr marL="121920" marR="121920" marT="60959" marB="60959">
                    <a:solidFill>
                      <a:schemeClr val="bg1"/>
                    </a:solidFill>
                  </a:tcPr>
                </a:tc>
                <a:tc>
                  <a:txBody>
                    <a:bodyPr/>
                    <a:lstStyle/>
                    <a:p>
                      <a:pPr marL="0" lvl="0" indent="0" algn="l">
                        <a:lnSpc>
                          <a:spcPct val="100000"/>
                        </a:lnSpc>
                        <a:spcBef>
                          <a:spcPts val="0"/>
                        </a:spcBef>
                        <a:spcAft>
                          <a:spcPts val="0"/>
                        </a:spcAft>
                        <a:buNone/>
                      </a:pPr>
                      <a:r>
                        <a:rPr lang="nb-NO" sz="1600" b="0" i="0">
                          <a:solidFill>
                            <a:schemeClr val="tx1"/>
                          </a:solidFill>
                        </a:rPr>
                        <a:t>08.30 - 08.32</a:t>
                      </a:r>
                    </a:p>
                  </a:txBody>
                  <a:tcPr marL="121920" marR="121920" marT="60959" marB="60959">
                    <a:solidFill>
                      <a:schemeClr val="bg1"/>
                    </a:solidFill>
                  </a:tcPr>
                </a:tc>
                <a:tc>
                  <a:txBody>
                    <a:bodyPr/>
                    <a:lstStyle/>
                    <a:p>
                      <a:pPr marL="0" lvl="0" indent="0" algn="l">
                        <a:lnSpc>
                          <a:spcPct val="100000"/>
                        </a:lnSpc>
                        <a:spcBef>
                          <a:spcPts val="0"/>
                        </a:spcBef>
                        <a:spcAft>
                          <a:spcPts val="0"/>
                        </a:spcAft>
                        <a:buNone/>
                      </a:pPr>
                      <a:r>
                        <a:rPr lang="nb-NO" sz="1600" b="0" i="0">
                          <a:solidFill>
                            <a:schemeClr val="tx1"/>
                          </a:solidFill>
                        </a:rPr>
                        <a:t>Merete (Tore)</a:t>
                      </a:r>
                    </a:p>
                  </a:txBody>
                  <a:tcPr marL="121920" marR="121920" marT="60959" marB="60959">
                    <a:solidFill>
                      <a:schemeClr val="bg1"/>
                    </a:solidFill>
                  </a:tcPr>
                </a:tc>
                <a:tc>
                  <a:txBody>
                    <a:bodyPr/>
                    <a:lstStyle/>
                    <a:p>
                      <a:pPr marL="0" lvl="0" indent="0" algn="l">
                        <a:lnSpc>
                          <a:spcPct val="100000"/>
                        </a:lnSpc>
                        <a:spcBef>
                          <a:spcPts val="0"/>
                        </a:spcBef>
                        <a:spcAft>
                          <a:spcPts val="0"/>
                        </a:spcAft>
                        <a:buNone/>
                      </a:pPr>
                      <a:endParaRPr lang="nb-NO" sz="1100" b="0" i="0">
                        <a:solidFill>
                          <a:schemeClr val="tx1"/>
                        </a:solidFill>
                      </a:endParaRPr>
                    </a:p>
                  </a:txBody>
                  <a:tcPr marL="121920" marR="121920" marT="60959" marB="60959">
                    <a:lnR w="0">
                      <a:noFill/>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tc>
                <a:tc>
                  <a:txBody>
                    <a:bodyPr/>
                    <a:lstStyle/>
                    <a:p>
                      <a:pPr marL="0" lvl="0" indent="0" algn="l">
                        <a:lnSpc>
                          <a:spcPct val="100000"/>
                        </a:lnSpc>
                        <a:spcBef>
                          <a:spcPts val="0"/>
                        </a:spcBef>
                        <a:spcAft>
                          <a:spcPts val="0"/>
                        </a:spcAft>
                        <a:buNone/>
                      </a:pPr>
                      <a:r>
                        <a:rPr lang="nb-NO" sz="1600" b="0"/>
                        <a:t>2 min</a:t>
                      </a:r>
                    </a:p>
                  </a:txBody>
                  <a:tcPr marL="121920" marR="121920" marT="60959" marB="60959"/>
                </a:tc>
                <a:tc>
                  <a:txBody>
                    <a:bodyPr/>
                    <a:lstStyle/>
                    <a:p>
                      <a:pPr marL="0" lvl="0" indent="0" algn="l">
                        <a:lnSpc>
                          <a:spcPct val="100000"/>
                        </a:lnSpc>
                        <a:spcBef>
                          <a:spcPts val="0"/>
                        </a:spcBef>
                        <a:spcAft>
                          <a:spcPts val="0"/>
                        </a:spcAft>
                        <a:buNone/>
                      </a:pPr>
                      <a:r>
                        <a:rPr lang="nb-NO" sz="1600" b="0"/>
                        <a:t>08.32 - 08.34</a:t>
                      </a:r>
                    </a:p>
                  </a:txBody>
                  <a:tcPr marL="121920" marR="121920" marT="60959" marB="60959"/>
                </a:tc>
                <a:tc>
                  <a:txBody>
                    <a:bodyPr/>
                    <a:lstStyle/>
                    <a:p>
                      <a:pPr marL="0" lvl="0" indent="0" algn="l">
                        <a:lnSpc>
                          <a:spcPct val="100000"/>
                        </a:lnSpc>
                        <a:spcBef>
                          <a:spcPts val="0"/>
                        </a:spcBef>
                        <a:spcAft>
                          <a:spcPts val="0"/>
                        </a:spcAft>
                        <a:buNone/>
                      </a:pPr>
                      <a:r>
                        <a:rPr lang="nb-NO" sz="1600" b="0"/>
                        <a:t>Anne</a:t>
                      </a:r>
                    </a:p>
                  </a:txBody>
                  <a:tcPr marL="121920" marR="121920" marT="60959" marB="60959"/>
                </a:tc>
                <a:tc>
                  <a:txBody>
                    <a:bodyPr/>
                    <a:lstStyle/>
                    <a:p>
                      <a:pPr marL="0" lvl="0" indent="0" algn="l">
                        <a:lnSpc>
                          <a:spcPct val="100000"/>
                        </a:lnSpc>
                        <a:spcBef>
                          <a:spcPts val="0"/>
                        </a:spcBef>
                        <a:spcAft>
                          <a:spcPts val="0"/>
                        </a:spcAft>
                        <a:buNone/>
                      </a:pPr>
                      <a:endParaRPr lang="nb-NO" sz="1100" b="0"/>
                    </a:p>
                  </a:txBody>
                  <a:tcPr marL="121920" marR="121920" marT="60959" marB="60959">
                    <a:lnR w="0">
                      <a:noFill/>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tc>
                <a:tc>
                  <a:txBody>
                    <a:bodyPr/>
                    <a:lstStyle/>
                    <a:p>
                      <a:pPr marL="0" lvl="0" indent="0" algn="l">
                        <a:lnSpc>
                          <a:spcPct val="100000"/>
                        </a:lnSpc>
                        <a:spcBef>
                          <a:spcPts val="0"/>
                        </a:spcBef>
                        <a:spcAft>
                          <a:spcPts val="0"/>
                        </a:spcAft>
                        <a:buNone/>
                      </a:pPr>
                      <a:r>
                        <a:rPr lang="nb-NO" sz="1600" b="0"/>
                        <a:t>2 min</a:t>
                      </a:r>
                    </a:p>
                  </a:txBody>
                  <a:tcPr marL="121920" marR="121920" marT="60959" marB="60959"/>
                </a:tc>
                <a:tc>
                  <a:txBody>
                    <a:bodyPr/>
                    <a:lstStyle/>
                    <a:p>
                      <a:pPr marL="0" lvl="0" indent="0" algn="l">
                        <a:lnSpc>
                          <a:spcPct val="100000"/>
                        </a:lnSpc>
                        <a:spcBef>
                          <a:spcPts val="0"/>
                        </a:spcBef>
                        <a:spcAft>
                          <a:spcPts val="0"/>
                        </a:spcAft>
                        <a:buNone/>
                      </a:pPr>
                      <a:r>
                        <a:rPr lang="nb-NO" sz="1600" b="0"/>
                        <a:t>08.34 - 08.36</a:t>
                      </a:r>
                    </a:p>
                  </a:txBody>
                  <a:tcPr marL="121920" marR="121920" marT="60959" marB="60959"/>
                </a:tc>
                <a:tc>
                  <a:txBody>
                    <a:bodyPr/>
                    <a:lstStyle/>
                    <a:p>
                      <a:pPr marL="0" lvl="0" indent="0" algn="l" defTabSz="457200">
                        <a:lnSpc>
                          <a:spcPct val="100000"/>
                        </a:lnSpc>
                        <a:spcBef>
                          <a:spcPts val="0"/>
                        </a:spcBef>
                        <a:spcAft>
                          <a:spcPts val="0"/>
                        </a:spcAft>
                        <a:buNone/>
                        <a:tabLst/>
                        <a:defRPr/>
                      </a:pPr>
                      <a:r>
                        <a:rPr lang="nb-NO" sz="1600" b="0"/>
                        <a:t>Anne</a:t>
                      </a:r>
                    </a:p>
                  </a:txBody>
                  <a:tcPr marL="121920" marR="121920" marT="60959" marB="60959"/>
                </a:tc>
                <a:tc>
                  <a:txBody>
                    <a:bodyPr/>
                    <a:lstStyle/>
                    <a:p>
                      <a:pPr marL="0" lvl="0" indent="0" algn="l" defTabSz="457200">
                        <a:lnSpc>
                          <a:spcPct val="100000"/>
                        </a:lnSpc>
                        <a:spcBef>
                          <a:spcPts val="0"/>
                        </a:spcBef>
                        <a:spcAft>
                          <a:spcPts val="0"/>
                        </a:spcAft>
                        <a:buNone/>
                        <a:tabLst/>
                        <a:defRPr/>
                      </a:pPr>
                      <a:endParaRPr lang="nb-NO" sz="1100" b="0"/>
                    </a:p>
                  </a:txBody>
                  <a:tcPr marL="121920" marR="121920" marT="60959" marB="60959">
                    <a:lnR w="0">
                      <a:noFill/>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prosjekteier</a:t>
                      </a:r>
                    </a:p>
                  </a:txBody>
                  <a:tcPr marL="121920" marR="121920" marT="60960" marB="60960"/>
                </a:tc>
                <a:tc>
                  <a:txBody>
                    <a:bodyPr/>
                    <a:lstStyle/>
                    <a:p>
                      <a:pPr marL="0" lvl="0" indent="0" algn="l">
                        <a:lnSpc>
                          <a:spcPct val="100000"/>
                        </a:lnSpc>
                        <a:spcBef>
                          <a:spcPts val="0"/>
                        </a:spcBef>
                        <a:spcAft>
                          <a:spcPts val="0"/>
                        </a:spcAft>
                        <a:buNone/>
                      </a:pPr>
                      <a:r>
                        <a:rPr lang="nb-NO" sz="1600" b="0"/>
                        <a:t>10 min</a:t>
                      </a:r>
                    </a:p>
                  </a:txBody>
                  <a:tcPr marL="121920" marR="121920" marT="60959" marB="60959"/>
                </a:tc>
                <a:tc>
                  <a:txBody>
                    <a:bodyPr/>
                    <a:lstStyle/>
                    <a:p>
                      <a:pPr marL="0" lvl="0" indent="0" algn="l">
                        <a:lnSpc>
                          <a:spcPct val="100000"/>
                        </a:lnSpc>
                        <a:spcBef>
                          <a:spcPts val="0"/>
                        </a:spcBef>
                        <a:spcAft>
                          <a:spcPts val="0"/>
                        </a:spcAft>
                        <a:buNone/>
                      </a:pPr>
                      <a:r>
                        <a:rPr lang="nb-NO" sz="1600" b="0"/>
                        <a:t>08.36 - 08.46</a:t>
                      </a:r>
                    </a:p>
                  </a:txBody>
                  <a:tcPr marL="121920" marR="121920" marT="60959" marB="60959"/>
                </a:tc>
                <a:tc>
                  <a:txBody>
                    <a:bodyPr/>
                    <a:lstStyle/>
                    <a:p>
                      <a:pPr marL="0" lvl="0" indent="0" algn="l">
                        <a:lnSpc>
                          <a:spcPct val="100000"/>
                        </a:lnSpc>
                        <a:spcBef>
                          <a:spcPts val="0"/>
                        </a:spcBef>
                        <a:spcAft>
                          <a:spcPts val="0"/>
                        </a:spcAft>
                        <a:buNone/>
                      </a:pPr>
                      <a:r>
                        <a:rPr lang="nb-NO" sz="1600" b="0"/>
                        <a:t>Roar</a:t>
                      </a:r>
                    </a:p>
                  </a:txBody>
                  <a:tcPr marL="121920" marR="121920" marT="60959" marB="60959"/>
                </a:tc>
                <a:tc>
                  <a:txBody>
                    <a:bodyPr/>
                    <a:lstStyle/>
                    <a:p>
                      <a:pPr marL="0" lvl="0" indent="0" algn="l">
                        <a:lnSpc>
                          <a:spcPct val="100000"/>
                        </a:lnSpc>
                        <a:spcBef>
                          <a:spcPts val="0"/>
                        </a:spcBef>
                        <a:spcAft>
                          <a:spcPts val="0"/>
                        </a:spcAft>
                        <a:buNone/>
                      </a:pPr>
                      <a:r>
                        <a:rPr lang="nb-NO" sz="1100" b="0"/>
                        <a:t>Forslag å </a:t>
                      </a:r>
                      <a:r>
                        <a:rPr lang="nb-NO" sz="1100" b="0" err="1"/>
                        <a:t>dekkja</a:t>
                      </a:r>
                      <a:r>
                        <a:rPr lang="nb-NO" sz="1100" b="0"/>
                        <a:t>: Beredskap, linjeoverlevering, nasjonalt i ØL og SAK</a:t>
                      </a:r>
                    </a:p>
                  </a:txBody>
                  <a:tcPr marL="121920" marR="121920" marT="60959" marB="60959">
                    <a:lnR w="0">
                      <a:noFill/>
                    </a:lnR>
                  </a:tcPr>
                </a:tc>
                <a:extLst>
                  <a:ext uri="{0D108BD9-81ED-4DB2-BD59-A6C34878D82A}">
                    <a16:rowId xmlns:a16="http://schemas.microsoft.com/office/drawing/2014/main" val="3276666774"/>
                  </a:ext>
                </a:extLst>
              </a:tr>
              <a:tr h="365760">
                <a:tc>
                  <a:txBody>
                    <a:bodyPr/>
                    <a:lstStyle/>
                    <a:p>
                      <a:pPr marL="0" marR="0" lvl="0" indent="0" algn="l" rtl="0">
                        <a:lnSpc>
                          <a:spcPct val="100000"/>
                        </a:lnSpc>
                        <a:spcBef>
                          <a:spcPts val="0"/>
                        </a:spcBef>
                        <a:spcAft>
                          <a:spcPts val="0"/>
                        </a:spcAft>
                        <a:buClrTx/>
                        <a:buSzTx/>
                        <a:buFontTx/>
                        <a:buNone/>
                      </a:pPr>
                      <a:r>
                        <a:rPr lang="nb-NO" sz="1600" b="0" dirty="0"/>
                        <a:t>NTNU Sak </a:t>
                      </a:r>
                      <a:endParaRPr lang="en-US" dirty="0"/>
                    </a:p>
                  </a:txBody>
                  <a:tcPr marL="121920" marR="121920" marT="60959" marB="60959"/>
                </a:tc>
                <a:tc>
                  <a:txBody>
                    <a:bodyPr/>
                    <a:lstStyle/>
                    <a:p>
                      <a:pPr marL="0" lvl="0" indent="0" algn="l">
                        <a:lnSpc>
                          <a:spcPct val="100000"/>
                        </a:lnSpc>
                        <a:spcBef>
                          <a:spcPts val="0"/>
                        </a:spcBef>
                        <a:spcAft>
                          <a:spcPts val="0"/>
                        </a:spcAft>
                        <a:buNone/>
                      </a:pPr>
                      <a:r>
                        <a:rPr lang="nb-NO" sz="1600" b="0"/>
                        <a:t>10 min</a:t>
                      </a:r>
                      <a:endParaRPr lang="en-US"/>
                    </a:p>
                  </a:txBody>
                  <a:tcPr marL="121920" marR="121920" marT="60959" marB="60959"/>
                </a:tc>
                <a:tc>
                  <a:txBody>
                    <a:bodyPr/>
                    <a:lstStyle/>
                    <a:p>
                      <a:pPr marL="0" lvl="0" indent="0" algn="l">
                        <a:lnSpc>
                          <a:spcPct val="100000"/>
                        </a:lnSpc>
                        <a:spcBef>
                          <a:spcPts val="0"/>
                        </a:spcBef>
                        <a:spcAft>
                          <a:spcPts val="0"/>
                        </a:spcAft>
                        <a:buNone/>
                      </a:pPr>
                      <a:r>
                        <a:rPr lang="nb-NO" sz="1600" b="0"/>
                        <a:t>08.41 - 09.51</a:t>
                      </a:r>
                      <a:endParaRPr lang="en-US"/>
                    </a:p>
                  </a:txBody>
                  <a:tcPr marL="121920" marR="121920" marT="60959" marB="60959"/>
                </a:tc>
                <a:tc>
                  <a:txBody>
                    <a:bodyPr/>
                    <a:lstStyle/>
                    <a:p>
                      <a:pPr marL="0" lvl="0" indent="0" algn="l">
                        <a:lnSpc>
                          <a:spcPct val="100000"/>
                        </a:lnSpc>
                        <a:spcBef>
                          <a:spcPts val="0"/>
                        </a:spcBef>
                        <a:spcAft>
                          <a:spcPts val="0"/>
                        </a:spcAft>
                        <a:buNone/>
                      </a:pPr>
                      <a:r>
                        <a:rPr lang="nb-NO" sz="1600" b="0"/>
                        <a:t>Øyvind + Gry</a:t>
                      </a:r>
                      <a:endParaRPr lang="en-US"/>
                    </a:p>
                  </a:txBody>
                  <a:tcPr marL="121920" marR="121920" marT="60959" marB="60959"/>
                </a:tc>
                <a:tc>
                  <a:txBody>
                    <a:bodyPr/>
                    <a:lstStyle/>
                    <a:p>
                      <a:pPr marL="0" lvl="0" indent="0" algn="l" defTabSz="457200">
                        <a:lnSpc>
                          <a:spcPct val="100000"/>
                        </a:lnSpc>
                        <a:spcBef>
                          <a:spcPts val="0"/>
                        </a:spcBef>
                        <a:spcAft>
                          <a:spcPts val="0"/>
                        </a:spcAft>
                        <a:buNone/>
                        <a:tabLst/>
                        <a:defRPr/>
                      </a:pPr>
                      <a:endParaRPr lang="nb-NO" sz="1100" b="0"/>
                    </a:p>
                  </a:txBody>
                  <a:tcPr marL="121920" marR="121920" marT="60959" marB="60959">
                    <a:lnR w="0">
                      <a:noFill/>
                    </a:lnR>
                  </a:tcPr>
                </a:tc>
                <a:extLst>
                  <a:ext uri="{0D108BD9-81ED-4DB2-BD59-A6C34878D82A}">
                    <a16:rowId xmlns:a16="http://schemas.microsoft.com/office/drawing/2014/main" val="2182851277"/>
                  </a:ext>
                </a:extLst>
              </a:tr>
              <a:tr h="365760">
                <a:tc>
                  <a:txBody>
                    <a:bodyPr/>
                    <a:lstStyle/>
                    <a:p>
                      <a:pPr marL="0" marR="0" lvl="0" indent="0" algn="l" rtl="0">
                        <a:lnSpc>
                          <a:spcPct val="100000"/>
                        </a:lnSpc>
                        <a:spcBef>
                          <a:spcPts val="0"/>
                        </a:spcBef>
                        <a:spcAft>
                          <a:spcPts val="0"/>
                        </a:spcAft>
                        <a:buClrTx/>
                        <a:buSzTx/>
                        <a:buFontTx/>
                        <a:buNone/>
                      </a:pPr>
                      <a:r>
                        <a:rPr lang="nb-NO" sz="1600" b="0" dirty="0"/>
                        <a:t>Spørsmål og innspill til NTNU Sak</a:t>
                      </a:r>
                      <a:endParaRPr lang="en-US" dirty="0"/>
                    </a:p>
                  </a:txBody>
                  <a:tcPr marL="121920" marR="121920" marT="60959" marB="60959"/>
                </a:tc>
                <a:tc>
                  <a:txBody>
                    <a:bodyPr/>
                    <a:lstStyle/>
                    <a:p>
                      <a:pPr marL="0" lvl="0" indent="0" algn="l">
                        <a:lnSpc>
                          <a:spcPct val="100000"/>
                        </a:lnSpc>
                        <a:spcBef>
                          <a:spcPts val="0"/>
                        </a:spcBef>
                        <a:spcAft>
                          <a:spcPts val="0"/>
                        </a:spcAft>
                        <a:buNone/>
                      </a:pPr>
                      <a:r>
                        <a:rPr lang="nb-NO" sz="1600" b="0"/>
                        <a:t>5 min</a:t>
                      </a:r>
                      <a:endParaRPr lang="en-US"/>
                    </a:p>
                  </a:txBody>
                  <a:tcPr marL="121920" marR="121920" marT="60959" marB="60959"/>
                </a:tc>
                <a:tc>
                  <a:txBody>
                    <a:bodyPr/>
                    <a:lstStyle/>
                    <a:p>
                      <a:pPr marL="0" lvl="0" indent="0" algn="l">
                        <a:lnSpc>
                          <a:spcPct val="100000"/>
                        </a:lnSpc>
                        <a:spcBef>
                          <a:spcPts val="0"/>
                        </a:spcBef>
                        <a:spcAft>
                          <a:spcPts val="0"/>
                        </a:spcAft>
                        <a:buNone/>
                      </a:pPr>
                      <a:r>
                        <a:rPr lang="nb-NO" sz="1600" b="0"/>
                        <a:t>09.51 - 09.56</a:t>
                      </a:r>
                      <a:endParaRPr lang="en-US"/>
                    </a:p>
                  </a:txBody>
                  <a:tcPr marL="121920" marR="121920" marT="60959" marB="60959"/>
                </a:tc>
                <a:tc>
                  <a:txBody>
                    <a:bodyPr/>
                    <a:lstStyle/>
                    <a:p>
                      <a:pPr marL="0" lvl="0" indent="0" algn="l">
                        <a:lnSpc>
                          <a:spcPct val="100000"/>
                        </a:lnSpc>
                        <a:spcBef>
                          <a:spcPts val="0"/>
                        </a:spcBef>
                        <a:spcAft>
                          <a:spcPts val="0"/>
                        </a:spcAft>
                        <a:buNone/>
                      </a:pPr>
                      <a:r>
                        <a:rPr lang="nb-NO" sz="1600" b="0" i="0" u="none" strike="noStrike" noProof="0" dirty="0">
                          <a:latin typeface="Arial"/>
                        </a:rPr>
                        <a:t>Øyvind + Gry</a:t>
                      </a:r>
                      <a:endParaRPr lang="en-US" dirty="0"/>
                    </a:p>
                  </a:txBody>
                  <a:tcPr marL="121920" marR="121920" marT="60959" marB="60959"/>
                </a:tc>
                <a:tc>
                  <a:txBody>
                    <a:bodyPr/>
                    <a:lstStyle/>
                    <a:p>
                      <a:pPr marL="0" lvl="0" indent="0" algn="l" defTabSz="457200">
                        <a:lnSpc>
                          <a:spcPct val="100000"/>
                        </a:lnSpc>
                        <a:spcBef>
                          <a:spcPts val="0"/>
                        </a:spcBef>
                        <a:spcAft>
                          <a:spcPts val="0"/>
                        </a:spcAft>
                        <a:buNone/>
                        <a:tabLst/>
                        <a:defRPr/>
                      </a:pPr>
                      <a:endParaRPr lang="nb-NO" sz="1100" b="0" i="0" u="none" strike="noStrike" noProof="0" dirty="0">
                        <a:latin typeface="Arial"/>
                      </a:endParaRPr>
                    </a:p>
                  </a:txBody>
                  <a:tcPr marL="121920" marR="121920" marT="60959" marB="60959">
                    <a:lnR w="0">
                      <a:noFill/>
                    </a:lnR>
                  </a:tcPr>
                </a:tc>
                <a:extLst>
                  <a:ext uri="{0D108BD9-81ED-4DB2-BD59-A6C34878D82A}">
                    <a16:rowId xmlns:a16="http://schemas.microsoft.com/office/drawing/2014/main" val="1097144322"/>
                  </a:ext>
                </a:extLst>
              </a:tr>
              <a:tr h="231371">
                <a:tc>
                  <a:txBody>
                    <a:bodyPr/>
                    <a:lstStyle/>
                    <a:p>
                      <a:pPr marL="0" lvl="0" indent="0" algn="l">
                        <a:lnSpc>
                          <a:spcPct val="100000"/>
                        </a:lnSpc>
                        <a:spcBef>
                          <a:spcPts val="0"/>
                        </a:spcBef>
                        <a:spcAft>
                          <a:spcPts val="0"/>
                        </a:spcAft>
                        <a:buNone/>
                      </a:pPr>
                      <a:r>
                        <a:rPr lang="nb-NO" sz="1600" b="0" dirty="0"/>
                        <a:t>Status linjearbeid</a:t>
                      </a:r>
                    </a:p>
                  </a:txBody>
                  <a:tcPr marL="121920" marR="121920" marT="60959" marB="60959"/>
                </a:tc>
                <a:tc>
                  <a:txBody>
                    <a:bodyPr/>
                    <a:lstStyle/>
                    <a:p>
                      <a:pPr marL="0" lvl="0" indent="0" algn="l">
                        <a:lnSpc>
                          <a:spcPct val="100000"/>
                        </a:lnSpc>
                        <a:spcBef>
                          <a:spcPts val="0"/>
                        </a:spcBef>
                        <a:spcAft>
                          <a:spcPts val="0"/>
                        </a:spcAft>
                        <a:buNone/>
                      </a:pPr>
                      <a:r>
                        <a:rPr lang="nb-NO" sz="1600" b="0"/>
                        <a:t>20 min</a:t>
                      </a:r>
                      <a:endParaRPr lang="en-US"/>
                    </a:p>
                  </a:txBody>
                  <a:tcPr marL="121920" marR="121920" marT="60959" marB="60959"/>
                </a:tc>
                <a:tc>
                  <a:txBody>
                    <a:bodyPr/>
                    <a:lstStyle/>
                    <a:p>
                      <a:pPr marL="0" lvl="0" indent="0" algn="l">
                        <a:lnSpc>
                          <a:spcPct val="100000"/>
                        </a:lnSpc>
                        <a:spcBef>
                          <a:spcPts val="0"/>
                        </a:spcBef>
                        <a:spcAft>
                          <a:spcPts val="0"/>
                        </a:spcAft>
                        <a:buNone/>
                      </a:pPr>
                      <a:r>
                        <a:rPr lang="nb-NO" sz="1600" b="0"/>
                        <a:t>08.46 - 09.06</a:t>
                      </a:r>
                    </a:p>
                  </a:txBody>
                  <a:tcPr marL="121920" marR="121920" marT="60959" marB="60959"/>
                </a:tc>
                <a:tc>
                  <a:txBody>
                    <a:bodyPr/>
                    <a:lstStyle/>
                    <a:p>
                      <a:pPr marL="0" lvl="0" indent="0" algn="l">
                        <a:lnSpc>
                          <a:spcPct val="100000"/>
                        </a:lnSpc>
                        <a:spcBef>
                          <a:spcPts val="0"/>
                        </a:spcBef>
                        <a:spcAft>
                          <a:spcPts val="0"/>
                        </a:spcAft>
                        <a:buNone/>
                      </a:pPr>
                      <a:r>
                        <a:rPr lang="nb-NO" sz="1600" b="0" dirty="0"/>
                        <a:t>Trude, Tone, Ingrid + Ingrid</a:t>
                      </a:r>
                    </a:p>
                  </a:txBody>
                  <a:tcPr marL="121920" marR="121920" marT="60959" marB="60959"/>
                </a:tc>
                <a:tc>
                  <a:txBody>
                    <a:bodyPr/>
                    <a:lstStyle/>
                    <a:p>
                      <a:pPr marL="0" lvl="0" indent="0" algn="l">
                        <a:lnSpc>
                          <a:spcPct val="100000"/>
                        </a:lnSpc>
                        <a:spcBef>
                          <a:spcPts val="0"/>
                        </a:spcBef>
                        <a:spcAft>
                          <a:spcPts val="0"/>
                        </a:spcAft>
                        <a:buNone/>
                      </a:pPr>
                      <a:r>
                        <a:rPr lang="nb-NO" sz="1100" b="0"/>
                        <a:t>Arne om sjukefråværsoppfyljing, </a:t>
                      </a:r>
                      <a:br>
                        <a:rPr lang="nb-NO" sz="1100" b="0"/>
                      </a:br>
                      <a:r>
                        <a:rPr lang="nb-NO" sz="1100" b="0"/>
                        <a:t>Knut om BEVISST</a:t>
                      </a:r>
                      <a:br>
                        <a:rPr lang="nb-NO" sz="1100" b="0"/>
                      </a:br>
                      <a:r>
                        <a:rPr lang="nb-NO" sz="1100" b="0"/>
                        <a:t>Ingrid + Ingrid: Brukarstøtte og møteplassar januar</a:t>
                      </a:r>
                    </a:p>
                  </a:txBody>
                  <a:tcPr marL="121920" marR="121920" marT="60959" marB="60959">
                    <a:lnR w="0">
                      <a:noFill/>
                    </a:lnR>
                  </a:tcPr>
                </a:tc>
                <a:extLst>
                  <a:ext uri="{0D108BD9-81ED-4DB2-BD59-A6C34878D82A}">
                    <a16:rowId xmlns:a16="http://schemas.microsoft.com/office/drawing/2014/main" val="3104737451"/>
                  </a:ext>
                </a:extLst>
              </a:tr>
              <a:tr h="2313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BOTT ØL</a:t>
                      </a:r>
                    </a:p>
                  </a:txBody>
                  <a:tcPr marL="121920" marR="121920" marT="60960" marB="60960"/>
                </a:tc>
                <a:tc>
                  <a:txBody>
                    <a:bodyPr/>
                    <a:lstStyle/>
                    <a:p>
                      <a:pPr marL="0" lvl="0" indent="0" algn="l">
                        <a:lnSpc>
                          <a:spcPct val="100000"/>
                        </a:lnSpc>
                        <a:spcBef>
                          <a:spcPts val="0"/>
                        </a:spcBef>
                        <a:spcAft>
                          <a:spcPts val="0"/>
                        </a:spcAft>
                        <a:buNone/>
                      </a:pPr>
                      <a:r>
                        <a:rPr lang="nb-NO" sz="1600" b="0"/>
                        <a:t>15 min</a:t>
                      </a:r>
                    </a:p>
                  </a:txBody>
                  <a:tcPr marL="121920" marR="121920" marT="60959" marB="60959"/>
                </a:tc>
                <a:tc>
                  <a:txBody>
                    <a:bodyPr/>
                    <a:lstStyle/>
                    <a:p>
                      <a:pPr marL="0" lvl="0" indent="0" algn="l">
                        <a:lnSpc>
                          <a:spcPct val="100000"/>
                        </a:lnSpc>
                        <a:spcBef>
                          <a:spcPts val="0"/>
                        </a:spcBef>
                        <a:spcAft>
                          <a:spcPts val="0"/>
                        </a:spcAft>
                        <a:buNone/>
                      </a:pPr>
                      <a:r>
                        <a:rPr lang="nb-NO" sz="1600" b="0"/>
                        <a:t>09.06 - 09.21</a:t>
                      </a:r>
                    </a:p>
                  </a:txBody>
                  <a:tcPr marL="121920" marR="121920" marT="60959" marB="60959"/>
                </a:tc>
                <a:tc>
                  <a:txBody>
                    <a:bodyPr/>
                    <a:lstStyle/>
                    <a:p>
                      <a:pPr marL="0" lvl="0" indent="0" algn="l" defTabSz="457200">
                        <a:lnSpc>
                          <a:spcPct val="100000"/>
                        </a:lnSpc>
                        <a:spcBef>
                          <a:spcPts val="0"/>
                        </a:spcBef>
                        <a:spcAft>
                          <a:spcPts val="0"/>
                        </a:spcAft>
                        <a:buNone/>
                        <a:tabLst/>
                        <a:defRPr/>
                      </a:pPr>
                      <a:r>
                        <a:rPr lang="nb-NO" sz="1600" b="0"/>
                        <a:t>Tor</a:t>
                      </a:r>
                    </a:p>
                  </a:txBody>
                  <a:tcPr marL="121920" marR="121920" marT="60959" marB="60959"/>
                </a:tc>
                <a:tc>
                  <a:txBody>
                    <a:bodyPr/>
                    <a:lstStyle/>
                    <a:p>
                      <a:pPr marL="0" lvl="0" indent="0" algn="l">
                        <a:lnSpc>
                          <a:spcPct val="100000"/>
                        </a:lnSpc>
                        <a:spcBef>
                          <a:spcPts val="0"/>
                        </a:spcBef>
                        <a:spcAft>
                          <a:spcPts val="0"/>
                        </a:spcAft>
                        <a:buNone/>
                      </a:pPr>
                      <a:r>
                        <a:rPr lang="nb-NO" sz="1100" b="0" dirty="0"/>
                        <a:t>Fokus: Opplæring, viktige </a:t>
                      </a:r>
                      <a:r>
                        <a:rPr lang="nb-NO" sz="1100" b="0" dirty="0" err="1"/>
                        <a:t>datoar</a:t>
                      </a:r>
                      <a:r>
                        <a:rPr lang="nb-NO" sz="1100" b="0" dirty="0"/>
                        <a:t>, </a:t>
                      </a:r>
                      <a:r>
                        <a:rPr lang="nb-NO" sz="1100" b="0" dirty="0" err="1"/>
                        <a:t>overgangsveka</a:t>
                      </a:r>
                      <a:endParaRPr lang="nb-NO" sz="1100" b="0" dirty="0"/>
                    </a:p>
                  </a:txBody>
                  <a:tcPr marL="121920" marR="121920" marT="60959" marB="60959">
                    <a:lnR w="0">
                      <a:noFill/>
                    </a:lnR>
                  </a:tcPr>
                </a:tc>
                <a:extLst>
                  <a:ext uri="{0D108BD9-81ED-4DB2-BD59-A6C34878D82A}">
                    <a16:rowId xmlns:a16="http://schemas.microsoft.com/office/drawing/2014/main" val="3913713120"/>
                  </a:ext>
                </a:extLst>
              </a:tr>
              <a:tr h="231371">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Spørsmål og innspill til BOTT ØL</a:t>
                      </a:r>
                    </a:p>
                  </a:txBody>
                  <a:tcPr marL="121920" marR="121920" marT="60960" marB="60960"/>
                </a:tc>
                <a:tc>
                  <a:txBody>
                    <a:bodyPr/>
                    <a:lstStyle/>
                    <a:p>
                      <a:pPr marL="0" lvl="0" indent="0" algn="l">
                        <a:lnSpc>
                          <a:spcPct val="100000"/>
                        </a:lnSpc>
                        <a:spcBef>
                          <a:spcPts val="0"/>
                        </a:spcBef>
                        <a:spcAft>
                          <a:spcPts val="0"/>
                        </a:spcAft>
                        <a:buNone/>
                      </a:pPr>
                      <a:r>
                        <a:rPr lang="nb-NO" sz="1600" b="0"/>
                        <a:t>20 min</a:t>
                      </a:r>
                    </a:p>
                  </a:txBody>
                  <a:tcPr marL="121920" marR="121920" marT="60959" marB="60959"/>
                </a:tc>
                <a:tc>
                  <a:txBody>
                    <a:bodyPr/>
                    <a:lstStyle/>
                    <a:p>
                      <a:pPr marL="0" lvl="0" indent="0" algn="l">
                        <a:lnSpc>
                          <a:spcPct val="100000"/>
                        </a:lnSpc>
                        <a:spcBef>
                          <a:spcPts val="0"/>
                        </a:spcBef>
                        <a:spcAft>
                          <a:spcPts val="0"/>
                        </a:spcAft>
                        <a:buNone/>
                      </a:pPr>
                      <a:r>
                        <a:rPr lang="nb-NO" sz="1600" b="0"/>
                        <a:t>09.21 - 09.41</a:t>
                      </a:r>
                    </a:p>
                  </a:txBody>
                  <a:tcPr marL="121920" marR="121920" marT="60959" marB="60959"/>
                </a:tc>
                <a:tc>
                  <a:txBody>
                    <a:bodyPr/>
                    <a:lstStyle/>
                    <a:p>
                      <a:pPr marL="0" lvl="0" indent="0" algn="l">
                        <a:lnSpc>
                          <a:spcPct val="100000"/>
                        </a:lnSpc>
                        <a:spcBef>
                          <a:spcPts val="0"/>
                        </a:spcBef>
                        <a:spcAft>
                          <a:spcPts val="0"/>
                        </a:spcAft>
                        <a:buNone/>
                      </a:pPr>
                      <a:r>
                        <a:rPr lang="nb-NO" sz="1600" b="0"/>
                        <a:t>Tor</a:t>
                      </a:r>
                    </a:p>
                  </a:txBody>
                  <a:tcPr marL="121920" marR="121920" marT="60959" marB="60959"/>
                </a:tc>
                <a:tc>
                  <a:txBody>
                    <a:bodyPr/>
                    <a:lstStyle/>
                    <a:p>
                      <a:pPr marL="0" lvl="0" indent="0" algn="l">
                        <a:lnSpc>
                          <a:spcPct val="100000"/>
                        </a:lnSpc>
                        <a:spcBef>
                          <a:spcPts val="0"/>
                        </a:spcBef>
                        <a:spcAft>
                          <a:spcPts val="0"/>
                        </a:spcAft>
                        <a:buNone/>
                      </a:pPr>
                      <a:endParaRPr lang="nb-NO" sz="1100" b="0" dirty="0"/>
                    </a:p>
                  </a:txBody>
                  <a:tcPr marL="121920" marR="121920" marT="60959" marB="60959">
                    <a:lnR w="0">
                      <a:noFill/>
                    </a:lnR>
                  </a:tcPr>
                </a:tc>
                <a:extLst>
                  <a:ext uri="{0D108BD9-81ED-4DB2-BD59-A6C34878D82A}">
                    <a16:rowId xmlns:a16="http://schemas.microsoft.com/office/drawing/2014/main" val="2800892881"/>
                  </a:ext>
                </a:extLst>
              </a:tr>
              <a:tr h="365760">
                <a:tc>
                  <a:txBody>
                    <a:bodyPr/>
                    <a:lstStyle/>
                    <a:p>
                      <a:pPr marL="0" marR="0" lvl="0" indent="0" algn="l" rtl="0">
                        <a:lnSpc>
                          <a:spcPct val="100000"/>
                        </a:lnSpc>
                        <a:spcBef>
                          <a:spcPts val="0"/>
                        </a:spcBef>
                        <a:spcAft>
                          <a:spcPts val="0"/>
                        </a:spcAft>
                        <a:buClrTx/>
                        <a:buSzTx/>
                        <a:buFontTx/>
                        <a:buNone/>
                      </a:pPr>
                      <a:r>
                        <a:rPr lang="nb-NO" sz="1600" b="0" dirty="0"/>
                        <a:t>Avslutning</a:t>
                      </a:r>
                    </a:p>
                  </a:txBody>
                  <a:tcPr marL="121920" marR="121920" marT="60960" marB="60960"/>
                </a:tc>
                <a:tc>
                  <a:txBody>
                    <a:bodyPr/>
                    <a:lstStyle/>
                    <a:p>
                      <a:pPr marL="0" lvl="0" indent="0" algn="l">
                        <a:lnSpc>
                          <a:spcPct val="100000"/>
                        </a:lnSpc>
                        <a:spcBef>
                          <a:spcPts val="0"/>
                        </a:spcBef>
                        <a:spcAft>
                          <a:spcPts val="0"/>
                        </a:spcAft>
                        <a:buNone/>
                      </a:pPr>
                      <a:r>
                        <a:rPr lang="nb-NO" sz="1600" b="0" dirty="0"/>
                        <a:t>4 min</a:t>
                      </a:r>
                    </a:p>
                  </a:txBody>
                  <a:tcPr marL="121920" marR="121920" marT="60959" marB="60959"/>
                </a:tc>
                <a:tc>
                  <a:txBody>
                    <a:bodyPr/>
                    <a:lstStyle/>
                    <a:p>
                      <a:pPr marL="0" lvl="0" indent="0" algn="l">
                        <a:lnSpc>
                          <a:spcPct val="100000"/>
                        </a:lnSpc>
                        <a:spcBef>
                          <a:spcPts val="0"/>
                        </a:spcBef>
                        <a:spcAft>
                          <a:spcPts val="0"/>
                        </a:spcAft>
                        <a:buNone/>
                      </a:pPr>
                      <a:r>
                        <a:rPr lang="nb-NO" sz="1600" b="0" dirty="0"/>
                        <a:t>09.56 - 09.10</a:t>
                      </a:r>
                    </a:p>
                  </a:txBody>
                  <a:tcPr marL="121920" marR="121920" marT="60959" marB="60959"/>
                </a:tc>
                <a:tc>
                  <a:txBody>
                    <a:bodyPr/>
                    <a:lstStyle/>
                    <a:p>
                      <a:pPr marL="0" lvl="0" indent="0" algn="l">
                        <a:lnSpc>
                          <a:spcPct val="100000"/>
                        </a:lnSpc>
                        <a:spcBef>
                          <a:spcPts val="0"/>
                        </a:spcBef>
                        <a:spcAft>
                          <a:spcPts val="0"/>
                        </a:spcAft>
                        <a:buNone/>
                      </a:pPr>
                      <a:r>
                        <a:rPr lang="nb-NO" sz="1600" b="0" dirty="0"/>
                        <a:t>Anne</a:t>
                      </a:r>
                      <a:endParaRPr lang="en-US" dirty="0"/>
                    </a:p>
                  </a:txBody>
                  <a:tcPr marL="121920" marR="121920" marT="60959" marB="60959"/>
                </a:tc>
                <a:tc>
                  <a:txBody>
                    <a:bodyPr/>
                    <a:lstStyle/>
                    <a:p>
                      <a:pPr marL="0" lvl="0" indent="0" algn="l" defTabSz="457200">
                        <a:lnSpc>
                          <a:spcPct val="100000"/>
                        </a:lnSpc>
                        <a:spcBef>
                          <a:spcPts val="0"/>
                        </a:spcBef>
                        <a:spcAft>
                          <a:spcPts val="0"/>
                        </a:spcAft>
                        <a:buNone/>
                        <a:tabLst/>
                        <a:defRPr/>
                      </a:pPr>
                      <a:endParaRPr lang="nb-NO" sz="1100" b="0" dirty="0"/>
                    </a:p>
                  </a:txBody>
                  <a:tcPr marL="121920" marR="121920" marT="60959" marB="60959">
                    <a:lnR w="0">
                      <a:noFill/>
                    </a:lnR>
                  </a:tcPr>
                </a:tc>
                <a:extLst>
                  <a:ext uri="{0D108BD9-81ED-4DB2-BD59-A6C34878D82A}">
                    <a16:rowId xmlns:a16="http://schemas.microsoft.com/office/drawing/2014/main" val="2395604843"/>
                  </a:ext>
                </a:extLst>
              </a:tr>
            </a:tbl>
          </a:graphicData>
        </a:graphic>
      </p:graphicFrame>
    </p:spTree>
    <p:extLst>
      <p:ext uri="{BB962C8B-B14F-4D97-AF65-F5344CB8AC3E}">
        <p14:creationId xmlns:p14="http://schemas.microsoft.com/office/powerpoint/2010/main" val="277608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D179-A43A-ED8F-BE59-93AF49960BA1}"/>
              </a:ext>
            </a:extLst>
          </p:cNvPr>
          <p:cNvSpPr>
            <a:spLocks noGrp="1"/>
          </p:cNvSpPr>
          <p:nvPr>
            <p:ph type="title"/>
          </p:nvPr>
        </p:nvSpPr>
        <p:spPr/>
        <p:txBody>
          <a:bodyPr/>
          <a:lstStyle/>
          <a:p>
            <a:r>
              <a:rPr lang="nb-NO" err="1"/>
              <a:t>Menti</a:t>
            </a:r>
            <a:endParaRPr lang="nb-NO"/>
          </a:p>
        </p:txBody>
      </p:sp>
      <p:sp>
        <p:nvSpPr>
          <p:cNvPr id="3" name="Content Placeholder 2">
            <a:extLst>
              <a:ext uri="{FF2B5EF4-FFF2-40B4-BE49-F238E27FC236}">
                <a16:creationId xmlns:a16="http://schemas.microsoft.com/office/drawing/2014/main" id="{02E9543C-3A30-62BB-9F87-2ECA1DA3B480}"/>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D3C5DDA0-715A-F013-9CA6-645C47AD8272}"/>
              </a:ext>
            </a:extLst>
          </p:cNvPr>
          <p:cNvPicPr>
            <a:picLocks noChangeAspect="1"/>
          </p:cNvPicPr>
          <p:nvPr/>
        </p:nvPicPr>
        <p:blipFill>
          <a:blip r:embed="rId2"/>
          <a:stretch>
            <a:fillRect/>
          </a:stretch>
        </p:blipFill>
        <p:spPr>
          <a:xfrm>
            <a:off x="-1334" y="0"/>
            <a:ext cx="12193334" cy="6858000"/>
          </a:xfrm>
          <a:prstGeom prst="rect">
            <a:avLst/>
          </a:prstGeom>
        </p:spPr>
      </p:pic>
      <p:sp>
        <p:nvSpPr>
          <p:cNvPr id="6" name="TextBox 5">
            <a:extLst>
              <a:ext uri="{FF2B5EF4-FFF2-40B4-BE49-F238E27FC236}">
                <a16:creationId xmlns:a16="http://schemas.microsoft.com/office/drawing/2014/main" id="{47F9AA58-AF25-DA08-6148-7E5F7245B124}"/>
              </a:ext>
            </a:extLst>
          </p:cNvPr>
          <p:cNvSpPr txBox="1"/>
          <p:nvPr/>
        </p:nvSpPr>
        <p:spPr>
          <a:xfrm>
            <a:off x="6183173" y="4001494"/>
            <a:ext cx="5606980" cy="1938992"/>
          </a:xfrm>
          <a:prstGeom prst="rect">
            <a:avLst/>
          </a:prstGeom>
          <a:noFill/>
        </p:spPr>
        <p:txBody>
          <a:bodyPr wrap="square" rtlCol="0">
            <a:spAutoFit/>
          </a:bodyPr>
          <a:lstStyle/>
          <a:p>
            <a:r>
              <a:rPr lang="nb-NO" sz="4000" b="1" dirty="0">
                <a:solidFill>
                  <a:schemeClr val="bg1"/>
                </a:solidFill>
              </a:rPr>
              <a:t>Menti.com</a:t>
            </a:r>
          </a:p>
          <a:p>
            <a:endParaRPr lang="nb-NO" sz="4000" b="1" dirty="0">
              <a:solidFill>
                <a:schemeClr val="bg1"/>
              </a:solidFill>
            </a:endParaRPr>
          </a:p>
          <a:p>
            <a:r>
              <a:rPr lang="nb-NO" sz="4000" b="1" dirty="0">
                <a:solidFill>
                  <a:schemeClr val="bg1"/>
                </a:solidFill>
              </a:rPr>
              <a:t>Kode: 38763651</a:t>
            </a:r>
          </a:p>
        </p:txBody>
      </p:sp>
    </p:spTree>
    <p:extLst>
      <p:ext uri="{BB962C8B-B14F-4D97-AF65-F5344CB8AC3E}">
        <p14:creationId xmlns:p14="http://schemas.microsoft.com/office/powerpoint/2010/main" val="27934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542925" y="397785"/>
            <a:ext cx="11083918" cy="864683"/>
          </a:xfrm>
        </p:spPr>
        <p:txBody>
          <a:bodyPr/>
          <a:lstStyle/>
          <a:p>
            <a:r>
              <a:rPr lang="nb-NO" dirty="0"/>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4247618658"/>
              </p:ext>
            </p:extLst>
          </p:nvPr>
        </p:nvGraphicFramePr>
        <p:xfrm>
          <a:off x="475488" y="1600200"/>
          <a:ext cx="6141212" cy="3657600"/>
        </p:xfrm>
        <a:graphic>
          <a:graphicData uri="http://schemas.openxmlformats.org/drawingml/2006/table">
            <a:tbl>
              <a:tblPr bandRow="1">
                <a:tableStyleId>{2D5ABB26-0587-4C30-8999-92F81FD0307C}</a:tableStyleId>
              </a:tblPr>
              <a:tblGrid>
                <a:gridCol w="6141212">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Spørsmål og innspill til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1" dirty="0">
                          <a:solidFill>
                            <a:schemeClr val="bg1"/>
                          </a:solidFill>
                        </a:rPr>
                        <a:t>Status linjearbeid</a:t>
                      </a:r>
                    </a:p>
                  </a:txBody>
                  <a:tcPr marL="121920" marR="121920" marT="60960" marB="60960">
                    <a:lnR w="12700" cap="flat" cmpd="sng" algn="ctr">
                      <a:noFill/>
                      <a:prstDash val="solid"/>
                      <a:round/>
                      <a:headEnd type="none" w="med" len="med"/>
                      <a:tailEnd type="none" w="med" len="med"/>
                    </a:lnR>
                    <a:solidFill>
                      <a:schemeClr val="accent2"/>
                    </a:solidFill>
                  </a:tcPr>
                </a:tc>
                <a:extLst>
                  <a:ext uri="{0D108BD9-81ED-4DB2-BD59-A6C34878D82A}">
                    <a16:rowId xmlns:a16="http://schemas.microsoft.com/office/drawing/2014/main" val="223178981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11047779"/>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Spørsmål og Innspill til 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81810412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1697063486"/>
                  </a:ext>
                </a:extLst>
              </a:tr>
            </a:tbl>
          </a:graphicData>
        </a:graphic>
      </p:graphicFrame>
      <p:pic>
        <p:nvPicPr>
          <p:cNvPr id="8" name="Picture 7">
            <a:extLst>
              <a:ext uri="{FF2B5EF4-FFF2-40B4-BE49-F238E27FC236}">
                <a16:creationId xmlns:a16="http://schemas.microsoft.com/office/drawing/2014/main" id="{76E5A8B8-4439-3F9E-0EBC-1F9C7FA9EE22}"/>
              </a:ext>
            </a:extLst>
          </p:cNvPr>
          <p:cNvPicPr>
            <a:picLocks noChangeAspect="1"/>
          </p:cNvPicPr>
          <p:nvPr/>
        </p:nvPicPr>
        <p:blipFill>
          <a:blip r:embed="rId7"/>
          <a:stretch>
            <a:fillRect/>
          </a:stretch>
        </p:blipFill>
        <p:spPr>
          <a:xfrm>
            <a:off x="7795967" y="0"/>
            <a:ext cx="4396033" cy="6858000"/>
          </a:xfrm>
          <a:prstGeom prst="rect">
            <a:avLst/>
          </a:prstGeom>
        </p:spPr>
      </p:pic>
    </p:spTree>
    <p:extLst>
      <p:ext uri="{BB962C8B-B14F-4D97-AF65-F5344CB8AC3E}">
        <p14:creationId xmlns:p14="http://schemas.microsoft.com/office/powerpoint/2010/main" val="1235953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B2A83D-E3C3-4870-8303-BD37FF3CBE11}"/>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2FB2A83D-E3C3-4870-8303-BD37FF3CBE11}"/>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D9379B-7E23-4514-AFCA-8A49B7369200}"/>
              </a:ext>
            </a:extLst>
          </p:cNvPr>
          <p:cNvSpPr>
            <a:spLocks noGrp="1"/>
          </p:cNvSpPr>
          <p:nvPr>
            <p:ph type="title"/>
          </p:nvPr>
        </p:nvSpPr>
        <p:spPr>
          <a:xfrm>
            <a:off x="401847" y="287877"/>
            <a:ext cx="11224996" cy="648512"/>
          </a:xfrm>
        </p:spPr>
        <p:txBody>
          <a:bodyPr vert="horz"/>
          <a:lstStyle/>
          <a:p>
            <a:r>
              <a:rPr lang="nb-NO" sz="3600"/>
              <a:t>Struktur for brukerstøtten </a:t>
            </a:r>
          </a:p>
        </p:txBody>
      </p:sp>
      <p:sp>
        <p:nvSpPr>
          <p:cNvPr id="11" name="TextBox 10">
            <a:extLst>
              <a:ext uri="{FF2B5EF4-FFF2-40B4-BE49-F238E27FC236}">
                <a16:creationId xmlns:a16="http://schemas.microsoft.com/office/drawing/2014/main" id="{3E6A5F84-E3E1-4890-BCB4-8383871300D7}"/>
              </a:ext>
            </a:extLst>
          </p:cNvPr>
          <p:cNvSpPr txBox="1"/>
          <p:nvPr/>
        </p:nvSpPr>
        <p:spPr>
          <a:xfrm>
            <a:off x="1920161" y="1741422"/>
            <a:ext cx="2000251" cy="938719"/>
          </a:xfrm>
          <a:prstGeom prst="rect">
            <a:avLst/>
          </a:prstGeom>
          <a:noFill/>
        </p:spPr>
        <p:txBody>
          <a:bodyPr wrap="square" rtlCol="0">
            <a:spAutoFit/>
          </a:bodyPr>
          <a:lstStyle/>
          <a:p>
            <a:r>
              <a:rPr lang="nb-NO" sz="1100" b="1">
                <a:solidFill>
                  <a:schemeClr val="tx2"/>
                </a:solidFill>
              </a:rPr>
              <a:t>Innsida - BOTT Innføring</a:t>
            </a:r>
          </a:p>
          <a:p>
            <a:pPr marL="171446" indent="-171446">
              <a:buFontTx/>
              <a:buChar char="-"/>
            </a:pPr>
            <a:r>
              <a:rPr lang="nb-NO" sz="1100"/>
              <a:t>Informasjon om roller, prosjekter  og Q&amp;A</a:t>
            </a:r>
          </a:p>
          <a:p>
            <a:pPr marL="171446" indent="-171446">
              <a:buFontTx/>
              <a:buChar char="-"/>
            </a:pPr>
            <a:r>
              <a:rPr lang="nb-NO" sz="1100"/>
              <a:t>Informasjon om opplæring</a:t>
            </a:r>
          </a:p>
          <a:p>
            <a:r>
              <a:rPr lang="nb-NO" sz="1100"/>
              <a:t> </a:t>
            </a:r>
          </a:p>
        </p:txBody>
      </p:sp>
      <p:sp>
        <p:nvSpPr>
          <p:cNvPr id="12" name="TextBox 11">
            <a:extLst>
              <a:ext uri="{FF2B5EF4-FFF2-40B4-BE49-F238E27FC236}">
                <a16:creationId xmlns:a16="http://schemas.microsoft.com/office/drawing/2014/main" id="{9DD2B3E8-2959-4B58-9A44-756FD8D8CD41}"/>
              </a:ext>
            </a:extLst>
          </p:cNvPr>
          <p:cNvSpPr txBox="1"/>
          <p:nvPr/>
        </p:nvSpPr>
        <p:spPr>
          <a:xfrm>
            <a:off x="1856098" y="4202936"/>
            <a:ext cx="2173911" cy="769441"/>
          </a:xfrm>
          <a:prstGeom prst="rect">
            <a:avLst/>
          </a:prstGeom>
          <a:noFill/>
        </p:spPr>
        <p:txBody>
          <a:bodyPr wrap="square" rtlCol="0">
            <a:spAutoFit/>
          </a:bodyPr>
          <a:lstStyle/>
          <a:p>
            <a:r>
              <a:rPr lang="nb-NO" sz="1100" b="1">
                <a:solidFill>
                  <a:schemeClr val="tx2"/>
                </a:solidFill>
              </a:rPr>
              <a:t>BOTT-samarbeidet.no</a:t>
            </a:r>
          </a:p>
          <a:p>
            <a:pPr marL="171446" indent="-171446">
              <a:buFontTx/>
              <a:buChar char="-"/>
            </a:pPr>
            <a:r>
              <a:rPr lang="nb-NO" sz="1100"/>
              <a:t>Rutiner, brukerveiledning, systemvideoer</a:t>
            </a:r>
          </a:p>
          <a:p>
            <a:endParaRPr lang="nb-NO" sz="1100"/>
          </a:p>
        </p:txBody>
      </p:sp>
      <p:sp>
        <p:nvSpPr>
          <p:cNvPr id="14" name="TextBox 13">
            <a:extLst>
              <a:ext uri="{FF2B5EF4-FFF2-40B4-BE49-F238E27FC236}">
                <a16:creationId xmlns:a16="http://schemas.microsoft.com/office/drawing/2014/main" id="{40D6F2E9-63E4-4F22-B4A2-20AD0E0D4014}"/>
              </a:ext>
            </a:extLst>
          </p:cNvPr>
          <p:cNvSpPr txBox="1"/>
          <p:nvPr/>
        </p:nvSpPr>
        <p:spPr>
          <a:xfrm>
            <a:off x="5141020" y="2544244"/>
            <a:ext cx="1475152" cy="430887"/>
          </a:xfrm>
          <a:prstGeom prst="rect">
            <a:avLst/>
          </a:prstGeom>
          <a:noFill/>
        </p:spPr>
        <p:txBody>
          <a:bodyPr wrap="square" rtlCol="0">
            <a:spAutoFit/>
          </a:bodyPr>
          <a:lstStyle/>
          <a:p>
            <a:r>
              <a:rPr lang="nb-NO" sz="1100" err="1"/>
              <a:t>Teamsrom</a:t>
            </a:r>
            <a:r>
              <a:rPr lang="nb-NO" sz="1100"/>
              <a:t> betjent av fagressurser*</a:t>
            </a:r>
          </a:p>
        </p:txBody>
      </p:sp>
      <p:sp>
        <p:nvSpPr>
          <p:cNvPr id="16" name="TextBox 15">
            <a:extLst>
              <a:ext uri="{FF2B5EF4-FFF2-40B4-BE49-F238E27FC236}">
                <a16:creationId xmlns:a16="http://schemas.microsoft.com/office/drawing/2014/main" id="{C2419998-FAC0-457C-9B8D-060B29CCB6A7}"/>
              </a:ext>
            </a:extLst>
          </p:cNvPr>
          <p:cNvSpPr txBox="1"/>
          <p:nvPr/>
        </p:nvSpPr>
        <p:spPr>
          <a:xfrm>
            <a:off x="7345725" y="2508022"/>
            <a:ext cx="2639441" cy="600164"/>
          </a:xfrm>
          <a:prstGeom prst="rect">
            <a:avLst/>
          </a:prstGeom>
          <a:noFill/>
        </p:spPr>
        <p:txBody>
          <a:bodyPr wrap="square" rtlCol="0">
            <a:spAutoFit/>
          </a:bodyPr>
          <a:lstStyle/>
          <a:p>
            <a:r>
              <a:rPr lang="nb-NO" sz="1100"/>
              <a:t>Prosessrådgivernettverk</a:t>
            </a:r>
          </a:p>
          <a:p>
            <a:pPr marL="171446" indent="-171446">
              <a:buFont typeface="Arial" panose="020B0604020202020204" pitchFamily="34" charset="0"/>
              <a:buChar char="•"/>
            </a:pPr>
            <a:r>
              <a:rPr lang="nb-NO" sz="1100"/>
              <a:t>Prosessansvarlige</a:t>
            </a:r>
          </a:p>
          <a:p>
            <a:pPr marL="171446" indent="-171446">
              <a:buFont typeface="Arial" panose="020B0604020202020204" pitchFamily="34" charset="0"/>
              <a:buChar char="•"/>
            </a:pPr>
            <a:r>
              <a:rPr lang="nb-NO" sz="1100"/>
              <a:t>NTNU nettverk av prosessrådgivere </a:t>
            </a:r>
          </a:p>
        </p:txBody>
      </p:sp>
      <p:sp>
        <p:nvSpPr>
          <p:cNvPr id="17" name="Rectangle 16">
            <a:extLst>
              <a:ext uri="{FF2B5EF4-FFF2-40B4-BE49-F238E27FC236}">
                <a16:creationId xmlns:a16="http://schemas.microsoft.com/office/drawing/2014/main" id="{4E085821-C28B-405F-BE94-CB8AAA62FAD6}"/>
              </a:ext>
            </a:extLst>
          </p:cNvPr>
          <p:cNvSpPr/>
          <p:nvPr/>
        </p:nvSpPr>
        <p:spPr>
          <a:xfrm>
            <a:off x="560089" y="1260684"/>
            <a:ext cx="3405545" cy="4983517"/>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22" name="TextBox 21">
            <a:extLst>
              <a:ext uri="{FF2B5EF4-FFF2-40B4-BE49-F238E27FC236}">
                <a16:creationId xmlns:a16="http://schemas.microsoft.com/office/drawing/2014/main" id="{55C0E359-2A9D-4148-BFCB-3E0551BE2D91}"/>
              </a:ext>
            </a:extLst>
          </p:cNvPr>
          <p:cNvSpPr txBox="1"/>
          <p:nvPr/>
        </p:nvSpPr>
        <p:spPr>
          <a:xfrm>
            <a:off x="1863011" y="5161569"/>
            <a:ext cx="2057400" cy="938719"/>
          </a:xfrm>
          <a:prstGeom prst="rect">
            <a:avLst/>
          </a:prstGeom>
          <a:noFill/>
        </p:spPr>
        <p:txBody>
          <a:bodyPr wrap="square" rtlCol="0">
            <a:spAutoFit/>
          </a:bodyPr>
          <a:lstStyle/>
          <a:p>
            <a:r>
              <a:rPr lang="nb-NO" sz="1100" b="1">
                <a:solidFill>
                  <a:schemeClr val="tx2"/>
                </a:solidFill>
              </a:rPr>
              <a:t>TEAMS – innføringsprosjekt / lokalt</a:t>
            </a:r>
          </a:p>
          <a:p>
            <a:pPr marL="171446" indent="-171446">
              <a:buFontTx/>
              <a:buChar char="-"/>
            </a:pPr>
            <a:r>
              <a:rPr lang="nb-NO" sz="1100"/>
              <a:t>Rutiner, brukerveiledning, systemvideoer</a:t>
            </a:r>
          </a:p>
          <a:p>
            <a:endParaRPr lang="nb-NO" sz="1100"/>
          </a:p>
        </p:txBody>
      </p:sp>
      <p:pic>
        <p:nvPicPr>
          <p:cNvPr id="28" name="Picture 27">
            <a:extLst>
              <a:ext uri="{FF2B5EF4-FFF2-40B4-BE49-F238E27FC236}">
                <a16:creationId xmlns:a16="http://schemas.microsoft.com/office/drawing/2014/main" id="{11525B44-5F0D-46E5-A10E-A4BF0524D174}"/>
              </a:ext>
            </a:extLst>
          </p:cNvPr>
          <p:cNvPicPr>
            <a:picLocks noChangeAspect="1"/>
          </p:cNvPicPr>
          <p:nvPr/>
        </p:nvPicPr>
        <p:blipFill rotWithShape="1">
          <a:blip r:embed="rId6"/>
          <a:srcRect l="17307" t="17729" r="11654" b="16361"/>
          <a:stretch/>
        </p:blipFill>
        <p:spPr>
          <a:xfrm>
            <a:off x="820965" y="5040616"/>
            <a:ext cx="864209" cy="801809"/>
          </a:xfrm>
          <a:prstGeom prst="rect">
            <a:avLst/>
          </a:prstGeom>
        </p:spPr>
      </p:pic>
      <p:pic>
        <p:nvPicPr>
          <p:cNvPr id="30" name="Picture 29">
            <a:extLst>
              <a:ext uri="{FF2B5EF4-FFF2-40B4-BE49-F238E27FC236}">
                <a16:creationId xmlns:a16="http://schemas.microsoft.com/office/drawing/2014/main" id="{11195A43-26E2-4AD0-A59A-9DAC7CC9CDC6}"/>
              </a:ext>
            </a:extLst>
          </p:cNvPr>
          <p:cNvPicPr>
            <a:picLocks noChangeAspect="1"/>
          </p:cNvPicPr>
          <p:nvPr/>
        </p:nvPicPr>
        <p:blipFill>
          <a:blip r:embed="rId7"/>
          <a:stretch>
            <a:fillRect/>
          </a:stretch>
        </p:blipFill>
        <p:spPr>
          <a:xfrm>
            <a:off x="738098" y="4214098"/>
            <a:ext cx="1098951" cy="569489"/>
          </a:xfrm>
          <a:prstGeom prst="rect">
            <a:avLst/>
          </a:prstGeom>
        </p:spPr>
      </p:pic>
      <p:pic>
        <p:nvPicPr>
          <p:cNvPr id="37" name="Graphic 36" descr="Laptop outline">
            <a:extLst>
              <a:ext uri="{FF2B5EF4-FFF2-40B4-BE49-F238E27FC236}">
                <a16:creationId xmlns:a16="http://schemas.microsoft.com/office/drawing/2014/main" id="{FEEFBE91-8856-47B6-848D-55CBA3BF88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37208" y="2354364"/>
            <a:ext cx="747133" cy="747133"/>
          </a:xfrm>
          <a:prstGeom prst="rect">
            <a:avLst/>
          </a:prstGeom>
        </p:spPr>
      </p:pic>
      <p:sp>
        <p:nvSpPr>
          <p:cNvPr id="38" name="TextBox 37">
            <a:extLst>
              <a:ext uri="{FF2B5EF4-FFF2-40B4-BE49-F238E27FC236}">
                <a16:creationId xmlns:a16="http://schemas.microsoft.com/office/drawing/2014/main" id="{3EF21185-3056-4497-9E19-73312DED08C6}"/>
              </a:ext>
            </a:extLst>
          </p:cNvPr>
          <p:cNvSpPr txBox="1"/>
          <p:nvPr/>
        </p:nvSpPr>
        <p:spPr>
          <a:xfrm>
            <a:off x="1240141" y="1125580"/>
            <a:ext cx="2292351" cy="307777"/>
          </a:xfrm>
          <a:prstGeom prst="rect">
            <a:avLst/>
          </a:prstGeom>
          <a:solidFill>
            <a:schemeClr val="bg1"/>
          </a:solidFill>
        </p:spPr>
        <p:txBody>
          <a:bodyPr wrap="square" rtlCol="0">
            <a:spAutoFit/>
          </a:bodyPr>
          <a:lstStyle/>
          <a:p>
            <a:pPr algn="ctr"/>
            <a:r>
              <a:rPr lang="nb-NO" sz="1400">
                <a:solidFill>
                  <a:schemeClr val="tx2"/>
                </a:solidFill>
              </a:rPr>
              <a:t>0. Linje - Selvbetjening</a:t>
            </a:r>
          </a:p>
        </p:txBody>
      </p:sp>
      <p:sp>
        <p:nvSpPr>
          <p:cNvPr id="39" name="Rectangle 38">
            <a:extLst>
              <a:ext uri="{FF2B5EF4-FFF2-40B4-BE49-F238E27FC236}">
                <a16:creationId xmlns:a16="http://schemas.microsoft.com/office/drawing/2014/main" id="{37617FBB-8087-4F67-86B4-F8E6C9D7D663}"/>
              </a:ext>
            </a:extLst>
          </p:cNvPr>
          <p:cNvSpPr/>
          <p:nvPr/>
        </p:nvSpPr>
        <p:spPr>
          <a:xfrm>
            <a:off x="4272298" y="4126527"/>
            <a:ext cx="7354545" cy="871815"/>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40" name="TextBox 39">
            <a:extLst>
              <a:ext uri="{FF2B5EF4-FFF2-40B4-BE49-F238E27FC236}">
                <a16:creationId xmlns:a16="http://schemas.microsoft.com/office/drawing/2014/main" id="{682DC64C-37AB-410F-81DF-825F2A959961}"/>
              </a:ext>
            </a:extLst>
          </p:cNvPr>
          <p:cNvSpPr txBox="1"/>
          <p:nvPr/>
        </p:nvSpPr>
        <p:spPr>
          <a:xfrm>
            <a:off x="4314259" y="4460524"/>
            <a:ext cx="1820965" cy="276999"/>
          </a:xfrm>
          <a:prstGeom prst="rect">
            <a:avLst/>
          </a:prstGeom>
          <a:noFill/>
        </p:spPr>
        <p:txBody>
          <a:bodyPr wrap="square" rtlCol="0">
            <a:spAutoFit/>
          </a:bodyPr>
          <a:lstStyle/>
          <a:p>
            <a:r>
              <a:rPr lang="nb-NO" sz="1200"/>
              <a:t>Økonomiavdelingen </a:t>
            </a:r>
          </a:p>
        </p:txBody>
      </p:sp>
      <p:sp>
        <p:nvSpPr>
          <p:cNvPr id="41" name="TextBox 40">
            <a:extLst>
              <a:ext uri="{FF2B5EF4-FFF2-40B4-BE49-F238E27FC236}">
                <a16:creationId xmlns:a16="http://schemas.microsoft.com/office/drawing/2014/main" id="{B4A01A10-A22B-45DD-82A0-CE2E71B26B2A}"/>
              </a:ext>
            </a:extLst>
          </p:cNvPr>
          <p:cNvSpPr txBox="1"/>
          <p:nvPr/>
        </p:nvSpPr>
        <p:spPr>
          <a:xfrm>
            <a:off x="6772419" y="3989192"/>
            <a:ext cx="2332836" cy="307777"/>
          </a:xfrm>
          <a:prstGeom prst="rect">
            <a:avLst/>
          </a:prstGeom>
          <a:solidFill>
            <a:schemeClr val="bg1"/>
          </a:solidFill>
        </p:spPr>
        <p:txBody>
          <a:bodyPr wrap="square" rtlCol="0">
            <a:spAutoFit/>
          </a:bodyPr>
          <a:lstStyle/>
          <a:p>
            <a:pPr algn="ctr"/>
            <a:r>
              <a:rPr lang="nb-NO" sz="1400">
                <a:solidFill>
                  <a:schemeClr val="tx2"/>
                </a:solidFill>
              </a:rPr>
              <a:t>3.Linje – Sentral fagstøtte</a:t>
            </a:r>
          </a:p>
        </p:txBody>
      </p:sp>
      <p:sp>
        <p:nvSpPr>
          <p:cNvPr id="42" name="TextBox 41">
            <a:extLst>
              <a:ext uri="{FF2B5EF4-FFF2-40B4-BE49-F238E27FC236}">
                <a16:creationId xmlns:a16="http://schemas.microsoft.com/office/drawing/2014/main" id="{63CA178F-6FD7-44AE-AF2A-37CA32973772}"/>
              </a:ext>
            </a:extLst>
          </p:cNvPr>
          <p:cNvSpPr txBox="1"/>
          <p:nvPr/>
        </p:nvSpPr>
        <p:spPr>
          <a:xfrm>
            <a:off x="9610453" y="4386853"/>
            <a:ext cx="1820964" cy="461665"/>
          </a:xfrm>
          <a:prstGeom prst="rect">
            <a:avLst/>
          </a:prstGeom>
          <a:noFill/>
        </p:spPr>
        <p:txBody>
          <a:bodyPr wrap="square" rtlCol="0">
            <a:spAutoFit/>
          </a:bodyPr>
          <a:lstStyle/>
          <a:p>
            <a:r>
              <a:rPr lang="nb-NO" sz="1200"/>
              <a:t>Tjenestesenteret (HR og Lønn) </a:t>
            </a:r>
          </a:p>
        </p:txBody>
      </p:sp>
      <p:sp>
        <p:nvSpPr>
          <p:cNvPr id="43" name="Arrow: Right 42">
            <a:extLst>
              <a:ext uri="{FF2B5EF4-FFF2-40B4-BE49-F238E27FC236}">
                <a16:creationId xmlns:a16="http://schemas.microsoft.com/office/drawing/2014/main" id="{1CF3A4CA-F053-4066-A177-270FE1E61C01}"/>
              </a:ext>
            </a:extLst>
          </p:cNvPr>
          <p:cNvSpPr/>
          <p:nvPr/>
        </p:nvSpPr>
        <p:spPr>
          <a:xfrm rot="5400000">
            <a:off x="9648279" y="3735110"/>
            <a:ext cx="304439" cy="369332"/>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44" name="Arrow: Right 43">
            <a:extLst>
              <a:ext uri="{FF2B5EF4-FFF2-40B4-BE49-F238E27FC236}">
                <a16:creationId xmlns:a16="http://schemas.microsoft.com/office/drawing/2014/main" id="{B79347DC-8C6E-40E3-8A1F-5C44098FD39B}"/>
              </a:ext>
            </a:extLst>
          </p:cNvPr>
          <p:cNvSpPr/>
          <p:nvPr/>
        </p:nvSpPr>
        <p:spPr>
          <a:xfrm rot="5400000">
            <a:off x="5786851" y="3741611"/>
            <a:ext cx="304439" cy="369332"/>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45" name="Rectangle 44">
            <a:extLst>
              <a:ext uri="{FF2B5EF4-FFF2-40B4-BE49-F238E27FC236}">
                <a16:creationId xmlns:a16="http://schemas.microsoft.com/office/drawing/2014/main" id="{015E60EA-494E-45BA-A37F-BD7FCEF230CE}"/>
              </a:ext>
            </a:extLst>
          </p:cNvPr>
          <p:cNvSpPr/>
          <p:nvPr/>
        </p:nvSpPr>
        <p:spPr>
          <a:xfrm>
            <a:off x="4272298" y="2350286"/>
            <a:ext cx="7377311" cy="1413823"/>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48" name="TextBox 47">
            <a:extLst>
              <a:ext uri="{FF2B5EF4-FFF2-40B4-BE49-F238E27FC236}">
                <a16:creationId xmlns:a16="http://schemas.microsoft.com/office/drawing/2014/main" id="{902D0D31-0CEC-46E0-B827-85BC68A58FFE}"/>
              </a:ext>
            </a:extLst>
          </p:cNvPr>
          <p:cNvSpPr txBox="1"/>
          <p:nvPr/>
        </p:nvSpPr>
        <p:spPr>
          <a:xfrm>
            <a:off x="6751361" y="2215473"/>
            <a:ext cx="2430548" cy="307777"/>
          </a:xfrm>
          <a:prstGeom prst="rect">
            <a:avLst/>
          </a:prstGeom>
          <a:solidFill>
            <a:schemeClr val="bg1"/>
          </a:solidFill>
        </p:spPr>
        <p:txBody>
          <a:bodyPr wrap="square" rtlCol="0">
            <a:spAutoFit/>
          </a:bodyPr>
          <a:lstStyle/>
          <a:p>
            <a:pPr algn="ctr"/>
            <a:r>
              <a:rPr lang="nb-NO" sz="1400">
                <a:solidFill>
                  <a:schemeClr val="tx2"/>
                </a:solidFill>
              </a:rPr>
              <a:t>2. Linje Sentral brukerstøtte</a:t>
            </a:r>
          </a:p>
        </p:txBody>
      </p:sp>
      <p:sp>
        <p:nvSpPr>
          <p:cNvPr id="49" name="Rectangle 48">
            <a:extLst>
              <a:ext uri="{FF2B5EF4-FFF2-40B4-BE49-F238E27FC236}">
                <a16:creationId xmlns:a16="http://schemas.microsoft.com/office/drawing/2014/main" id="{69796474-0BEB-42C8-9675-803A666C7E42}"/>
              </a:ext>
            </a:extLst>
          </p:cNvPr>
          <p:cNvSpPr/>
          <p:nvPr/>
        </p:nvSpPr>
        <p:spPr>
          <a:xfrm>
            <a:off x="4272298" y="5370178"/>
            <a:ext cx="7377311" cy="871815"/>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50" name="TextBox 49">
            <a:extLst>
              <a:ext uri="{FF2B5EF4-FFF2-40B4-BE49-F238E27FC236}">
                <a16:creationId xmlns:a16="http://schemas.microsoft.com/office/drawing/2014/main" id="{769A96D3-CB14-41C5-A595-6315E8678EA2}"/>
              </a:ext>
            </a:extLst>
          </p:cNvPr>
          <p:cNvSpPr txBox="1"/>
          <p:nvPr/>
        </p:nvSpPr>
        <p:spPr>
          <a:xfrm>
            <a:off x="6698965" y="5202079"/>
            <a:ext cx="2786484" cy="307777"/>
          </a:xfrm>
          <a:prstGeom prst="rect">
            <a:avLst/>
          </a:prstGeom>
          <a:solidFill>
            <a:schemeClr val="bg1"/>
          </a:solidFill>
        </p:spPr>
        <p:txBody>
          <a:bodyPr wrap="square" rtlCol="0">
            <a:spAutoFit/>
          </a:bodyPr>
          <a:lstStyle/>
          <a:p>
            <a:pPr algn="ctr"/>
            <a:r>
              <a:rPr lang="nb-NO" sz="1400">
                <a:solidFill>
                  <a:schemeClr val="tx2"/>
                </a:solidFill>
              </a:rPr>
              <a:t>4.Linje – Eskalering fra NTNU</a:t>
            </a:r>
          </a:p>
        </p:txBody>
      </p:sp>
      <p:sp>
        <p:nvSpPr>
          <p:cNvPr id="51" name="TextBox 50">
            <a:extLst>
              <a:ext uri="{FF2B5EF4-FFF2-40B4-BE49-F238E27FC236}">
                <a16:creationId xmlns:a16="http://schemas.microsoft.com/office/drawing/2014/main" id="{5EEB38D2-12A0-42A9-9EE4-6AFBAB0A5076}"/>
              </a:ext>
            </a:extLst>
          </p:cNvPr>
          <p:cNvSpPr txBox="1"/>
          <p:nvPr/>
        </p:nvSpPr>
        <p:spPr>
          <a:xfrm>
            <a:off x="4773733" y="5707673"/>
            <a:ext cx="3387195" cy="276999"/>
          </a:xfrm>
          <a:prstGeom prst="rect">
            <a:avLst/>
          </a:prstGeom>
          <a:noFill/>
        </p:spPr>
        <p:txBody>
          <a:bodyPr wrap="square" rtlCol="0">
            <a:spAutoFit/>
          </a:bodyPr>
          <a:lstStyle/>
          <a:p>
            <a:r>
              <a:rPr lang="nb-NO" sz="1200"/>
              <a:t>BOTT Forvaltning: Nasjonale forbedringsteam</a:t>
            </a:r>
          </a:p>
        </p:txBody>
      </p:sp>
      <p:pic>
        <p:nvPicPr>
          <p:cNvPr id="6158" name="Picture 14" descr="Direktoratet for forvaltning og økonomistyring (DFØ), profil og ledige  stillinger | FINN jobb">
            <a:extLst>
              <a:ext uri="{FF2B5EF4-FFF2-40B4-BE49-F238E27FC236}">
                <a16:creationId xmlns:a16="http://schemas.microsoft.com/office/drawing/2014/main" id="{21E1B462-EEA5-44C1-9839-C190BD3AA1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39374" y="5621772"/>
            <a:ext cx="1406111" cy="38766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0E3FBF8F-96E1-4C7F-A454-E1B68F0426AE}"/>
              </a:ext>
            </a:extLst>
          </p:cNvPr>
          <p:cNvPicPr>
            <a:picLocks noChangeAspect="1"/>
          </p:cNvPicPr>
          <p:nvPr/>
        </p:nvPicPr>
        <p:blipFill rotWithShape="1">
          <a:blip r:embed="rId11"/>
          <a:srcRect l="2405" t="13490"/>
          <a:stretch/>
        </p:blipFill>
        <p:spPr>
          <a:xfrm>
            <a:off x="9862521" y="2486801"/>
            <a:ext cx="1746207" cy="1073971"/>
          </a:xfrm>
          <a:prstGeom prst="rect">
            <a:avLst/>
          </a:prstGeom>
        </p:spPr>
      </p:pic>
      <p:pic>
        <p:nvPicPr>
          <p:cNvPr id="56" name="Picture 55">
            <a:extLst>
              <a:ext uri="{FF2B5EF4-FFF2-40B4-BE49-F238E27FC236}">
                <a16:creationId xmlns:a16="http://schemas.microsoft.com/office/drawing/2014/main" id="{840A80C7-03D8-4237-87EA-041E943A205A}"/>
              </a:ext>
            </a:extLst>
          </p:cNvPr>
          <p:cNvPicPr>
            <a:picLocks noChangeAspect="1"/>
          </p:cNvPicPr>
          <p:nvPr/>
        </p:nvPicPr>
        <p:blipFill>
          <a:blip r:embed="rId12"/>
          <a:stretch>
            <a:fillRect/>
          </a:stretch>
        </p:blipFill>
        <p:spPr>
          <a:xfrm>
            <a:off x="666122" y="1721226"/>
            <a:ext cx="1260959" cy="767769"/>
          </a:xfrm>
          <a:prstGeom prst="rect">
            <a:avLst/>
          </a:prstGeom>
        </p:spPr>
      </p:pic>
      <p:sp>
        <p:nvSpPr>
          <p:cNvPr id="60" name="Arrow: Right 59">
            <a:extLst>
              <a:ext uri="{FF2B5EF4-FFF2-40B4-BE49-F238E27FC236}">
                <a16:creationId xmlns:a16="http://schemas.microsoft.com/office/drawing/2014/main" id="{6986C6D6-60C5-4DDC-B976-DE76A6975B14}"/>
              </a:ext>
            </a:extLst>
          </p:cNvPr>
          <p:cNvSpPr/>
          <p:nvPr/>
        </p:nvSpPr>
        <p:spPr>
          <a:xfrm rot="5400000">
            <a:off x="9673802" y="4959991"/>
            <a:ext cx="304439" cy="369332"/>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61" name="Arrow: Right 60">
            <a:extLst>
              <a:ext uri="{FF2B5EF4-FFF2-40B4-BE49-F238E27FC236}">
                <a16:creationId xmlns:a16="http://schemas.microsoft.com/office/drawing/2014/main" id="{1CC270C3-F27F-4F17-AD83-25A8795F710B}"/>
              </a:ext>
            </a:extLst>
          </p:cNvPr>
          <p:cNvSpPr/>
          <p:nvPr/>
        </p:nvSpPr>
        <p:spPr>
          <a:xfrm rot="5400000">
            <a:off x="5784134" y="4977135"/>
            <a:ext cx="304439" cy="369332"/>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pic>
        <p:nvPicPr>
          <p:cNvPr id="6144" name="Graphic 6143" descr="Group of women with solid fill">
            <a:extLst>
              <a:ext uri="{FF2B5EF4-FFF2-40B4-BE49-F238E27FC236}">
                <a16:creationId xmlns:a16="http://schemas.microsoft.com/office/drawing/2014/main" id="{487189A5-35B1-4EE2-8CA1-7E68D5357D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16678" y="2502825"/>
            <a:ext cx="564943" cy="564943"/>
          </a:xfrm>
          <a:prstGeom prst="rect">
            <a:avLst/>
          </a:prstGeom>
        </p:spPr>
      </p:pic>
      <p:sp>
        <p:nvSpPr>
          <p:cNvPr id="69" name="TextBox 68">
            <a:extLst>
              <a:ext uri="{FF2B5EF4-FFF2-40B4-BE49-F238E27FC236}">
                <a16:creationId xmlns:a16="http://schemas.microsoft.com/office/drawing/2014/main" id="{0641F411-40F1-4B32-B02D-B4D7A4E6F935}"/>
              </a:ext>
            </a:extLst>
          </p:cNvPr>
          <p:cNvSpPr txBox="1"/>
          <p:nvPr/>
        </p:nvSpPr>
        <p:spPr>
          <a:xfrm>
            <a:off x="1957102" y="2873201"/>
            <a:ext cx="2000249" cy="1107996"/>
          </a:xfrm>
          <a:prstGeom prst="rect">
            <a:avLst/>
          </a:prstGeom>
          <a:noFill/>
        </p:spPr>
        <p:txBody>
          <a:bodyPr wrap="square" rtlCol="0">
            <a:spAutoFit/>
          </a:bodyPr>
          <a:lstStyle/>
          <a:p>
            <a:r>
              <a:rPr lang="nb-NO" sz="1100" b="1">
                <a:solidFill>
                  <a:schemeClr val="tx2"/>
                </a:solidFill>
              </a:rPr>
              <a:t>DFØ – Kundesider: Selvbetjeningsportal og Unit4 ERP</a:t>
            </a:r>
          </a:p>
          <a:p>
            <a:pPr marL="171446" indent="-171446">
              <a:buFontTx/>
              <a:buChar char="-"/>
            </a:pPr>
            <a:r>
              <a:rPr lang="nb-NO" sz="1100"/>
              <a:t>Hjelp og veiledninger til hvordan du bruker systemene</a:t>
            </a:r>
          </a:p>
        </p:txBody>
      </p:sp>
      <p:sp>
        <p:nvSpPr>
          <p:cNvPr id="6147" name="TextBox 6146">
            <a:extLst>
              <a:ext uri="{FF2B5EF4-FFF2-40B4-BE49-F238E27FC236}">
                <a16:creationId xmlns:a16="http://schemas.microsoft.com/office/drawing/2014/main" id="{E1AEF4DB-D005-45E2-A1DC-A75BA0EC8EE9}"/>
              </a:ext>
            </a:extLst>
          </p:cNvPr>
          <p:cNvSpPr txBox="1"/>
          <p:nvPr/>
        </p:nvSpPr>
        <p:spPr>
          <a:xfrm>
            <a:off x="5183518" y="3145355"/>
            <a:ext cx="2092399" cy="430887"/>
          </a:xfrm>
          <a:prstGeom prst="rect">
            <a:avLst/>
          </a:prstGeom>
          <a:noFill/>
        </p:spPr>
        <p:txBody>
          <a:bodyPr wrap="square" rtlCol="0">
            <a:spAutoFit/>
          </a:bodyPr>
          <a:lstStyle/>
          <a:p>
            <a:r>
              <a:rPr lang="nb-NO" sz="1100"/>
              <a:t>Betjent e-post og/eller telefon**</a:t>
            </a:r>
          </a:p>
        </p:txBody>
      </p:sp>
      <p:sp>
        <p:nvSpPr>
          <p:cNvPr id="6148" name="TextBox 6147">
            <a:extLst>
              <a:ext uri="{FF2B5EF4-FFF2-40B4-BE49-F238E27FC236}">
                <a16:creationId xmlns:a16="http://schemas.microsoft.com/office/drawing/2014/main" id="{5E7C7C3E-B677-4336-B396-072DE656B517}"/>
              </a:ext>
            </a:extLst>
          </p:cNvPr>
          <p:cNvSpPr txBox="1"/>
          <p:nvPr/>
        </p:nvSpPr>
        <p:spPr>
          <a:xfrm>
            <a:off x="4176917" y="6341905"/>
            <a:ext cx="3221369" cy="415755"/>
          </a:xfrm>
          <a:prstGeom prst="rect">
            <a:avLst/>
          </a:prstGeom>
          <a:noFill/>
        </p:spPr>
        <p:txBody>
          <a:bodyPr wrap="square" rtlCol="0">
            <a:spAutoFit/>
          </a:bodyPr>
          <a:lstStyle/>
          <a:p>
            <a:r>
              <a:rPr lang="nb-NO" sz="1051" i="1"/>
              <a:t>*PT: Gjelder for </a:t>
            </a:r>
            <a:r>
              <a:rPr lang="nb-NO" sz="1051" i="1" err="1"/>
              <a:t>btb</a:t>
            </a:r>
            <a:r>
              <a:rPr lang="nb-NO" sz="1051" i="1"/>
              <a:t> og prosjektøkonomi</a:t>
            </a:r>
          </a:p>
          <a:p>
            <a:r>
              <a:rPr lang="nb-NO" sz="1051" i="1"/>
              <a:t>**Pt: Kun for spørsmål til tjenestesenteret og IT </a:t>
            </a:r>
          </a:p>
        </p:txBody>
      </p:sp>
      <p:pic>
        <p:nvPicPr>
          <p:cNvPr id="6150" name="Graphic 6149" descr="Envelope with solid fill">
            <a:extLst>
              <a:ext uri="{FF2B5EF4-FFF2-40B4-BE49-F238E27FC236}">
                <a16:creationId xmlns:a16="http://schemas.microsoft.com/office/drawing/2014/main" id="{D77FE7F9-75AC-4E98-971B-1C9D29CEAD0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47122" y="3038799"/>
            <a:ext cx="730692" cy="730692"/>
          </a:xfrm>
          <a:prstGeom prst="rect">
            <a:avLst/>
          </a:prstGeom>
        </p:spPr>
      </p:pic>
      <p:sp>
        <p:nvSpPr>
          <p:cNvPr id="46" name="TextBox 45">
            <a:extLst>
              <a:ext uri="{FF2B5EF4-FFF2-40B4-BE49-F238E27FC236}">
                <a16:creationId xmlns:a16="http://schemas.microsoft.com/office/drawing/2014/main" id="{17F0A348-DA59-45EC-B82D-D98384B69BF9}"/>
              </a:ext>
            </a:extLst>
          </p:cNvPr>
          <p:cNvSpPr txBox="1"/>
          <p:nvPr/>
        </p:nvSpPr>
        <p:spPr>
          <a:xfrm>
            <a:off x="6014345" y="4460523"/>
            <a:ext cx="1604667" cy="276999"/>
          </a:xfrm>
          <a:prstGeom prst="rect">
            <a:avLst/>
          </a:prstGeom>
          <a:noFill/>
        </p:spPr>
        <p:txBody>
          <a:bodyPr wrap="square" rtlCol="0">
            <a:spAutoFit/>
          </a:bodyPr>
          <a:lstStyle/>
          <a:p>
            <a:r>
              <a:rPr lang="nb-NO" sz="1200"/>
              <a:t>IT (tilgangsstyring)  </a:t>
            </a:r>
          </a:p>
        </p:txBody>
      </p:sp>
      <p:sp>
        <p:nvSpPr>
          <p:cNvPr id="47" name="TextBox 46">
            <a:extLst>
              <a:ext uri="{FF2B5EF4-FFF2-40B4-BE49-F238E27FC236}">
                <a16:creationId xmlns:a16="http://schemas.microsoft.com/office/drawing/2014/main" id="{183FC5A9-6D90-422D-961B-8A5D66D1A18D}"/>
              </a:ext>
            </a:extLst>
          </p:cNvPr>
          <p:cNvSpPr txBox="1"/>
          <p:nvPr/>
        </p:nvSpPr>
        <p:spPr>
          <a:xfrm>
            <a:off x="7802263" y="4368190"/>
            <a:ext cx="1604667" cy="461665"/>
          </a:xfrm>
          <a:prstGeom prst="rect">
            <a:avLst/>
          </a:prstGeom>
          <a:noFill/>
        </p:spPr>
        <p:txBody>
          <a:bodyPr wrap="square" rtlCol="0">
            <a:spAutoFit/>
          </a:bodyPr>
          <a:lstStyle/>
          <a:p>
            <a:r>
              <a:rPr lang="nb-NO" sz="1200"/>
              <a:t>Virksomhetsstyring (BEVISST, PBO)</a:t>
            </a:r>
          </a:p>
        </p:txBody>
      </p:sp>
      <p:sp>
        <p:nvSpPr>
          <p:cNvPr id="52" name="Rectangle 51">
            <a:extLst>
              <a:ext uri="{FF2B5EF4-FFF2-40B4-BE49-F238E27FC236}">
                <a16:creationId xmlns:a16="http://schemas.microsoft.com/office/drawing/2014/main" id="{3CDB4AF7-658C-47BA-AE60-7BF86FB7F3C8}"/>
              </a:ext>
            </a:extLst>
          </p:cNvPr>
          <p:cNvSpPr/>
          <p:nvPr/>
        </p:nvSpPr>
        <p:spPr>
          <a:xfrm>
            <a:off x="4272298" y="1260685"/>
            <a:ext cx="7377311" cy="741321"/>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55" name="TextBox 54">
            <a:extLst>
              <a:ext uri="{FF2B5EF4-FFF2-40B4-BE49-F238E27FC236}">
                <a16:creationId xmlns:a16="http://schemas.microsoft.com/office/drawing/2014/main" id="{7BA27DA4-630F-443C-9424-F8B73C511025}"/>
              </a:ext>
            </a:extLst>
          </p:cNvPr>
          <p:cNvSpPr txBox="1"/>
          <p:nvPr/>
        </p:nvSpPr>
        <p:spPr>
          <a:xfrm>
            <a:off x="6378239" y="1129060"/>
            <a:ext cx="3165427" cy="307777"/>
          </a:xfrm>
          <a:prstGeom prst="rect">
            <a:avLst/>
          </a:prstGeom>
          <a:solidFill>
            <a:schemeClr val="bg1"/>
          </a:solidFill>
        </p:spPr>
        <p:txBody>
          <a:bodyPr wrap="square" rtlCol="0">
            <a:spAutoFit/>
          </a:bodyPr>
          <a:lstStyle/>
          <a:p>
            <a:pPr algn="ctr"/>
            <a:r>
              <a:rPr lang="nb-NO" sz="1400">
                <a:solidFill>
                  <a:schemeClr val="tx2"/>
                </a:solidFill>
              </a:rPr>
              <a:t>1. Linje – Lokal brukerstøtte (nivå 2/3)</a:t>
            </a:r>
          </a:p>
        </p:txBody>
      </p:sp>
      <p:sp>
        <p:nvSpPr>
          <p:cNvPr id="57" name="TextBox 56">
            <a:extLst>
              <a:ext uri="{FF2B5EF4-FFF2-40B4-BE49-F238E27FC236}">
                <a16:creationId xmlns:a16="http://schemas.microsoft.com/office/drawing/2014/main" id="{427A5291-0107-4380-A888-12E38BFA11E9}"/>
              </a:ext>
            </a:extLst>
          </p:cNvPr>
          <p:cNvSpPr txBox="1"/>
          <p:nvPr/>
        </p:nvSpPr>
        <p:spPr>
          <a:xfrm>
            <a:off x="4982839" y="1544982"/>
            <a:ext cx="1475152" cy="261610"/>
          </a:xfrm>
          <a:prstGeom prst="rect">
            <a:avLst/>
          </a:prstGeom>
          <a:noFill/>
        </p:spPr>
        <p:txBody>
          <a:bodyPr wrap="square" rtlCol="0">
            <a:spAutoFit/>
          </a:bodyPr>
          <a:lstStyle/>
          <a:p>
            <a:r>
              <a:rPr lang="nb-NO" sz="1100"/>
              <a:t>Faggruppenettverk </a:t>
            </a:r>
          </a:p>
        </p:txBody>
      </p:sp>
      <p:sp>
        <p:nvSpPr>
          <p:cNvPr id="58" name="TextBox 57">
            <a:extLst>
              <a:ext uri="{FF2B5EF4-FFF2-40B4-BE49-F238E27FC236}">
                <a16:creationId xmlns:a16="http://schemas.microsoft.com/office/drawing/2014/main" id="{C4609D71-DC96-43B4-9076-C388D6D879B5}"/>
              </a:ext>
            </a:extLst>
          </p:cNvPr>
          <p:cNvSpPr txBox="1"/>
          <p:nvPr/>
        </p:nvSpPr>
        <p:spPr>
          <a:xfrm>
            <a:off x="9699997" y="1464512"/>
            <a:ext cx="1783623" cy="430887"/>
          </a:xfrm>
          <a:prstGeom prst="rect">
            <a:avLst/>
          </a:prstGeom>
          <a:noFill/>
        </p:spPr>
        <p:txBody>
          <a:bodyPr wrap="square" rtlCol="0">
            <a:spAutoFit/>
          </a:bodyPr>
          <a:lstStyle/>
          <a:p>
            <a:r>
              <a:rPr lang="nb-NO" sz="1100" err="1"/>
              <a:t>Teamskanal</a:t>
            </a:r>
            <a:r>
              <a:rPr lang="nb-NO" sz="1100"/>
              <a:t> for samarbeid og avklaringer </a:t>
            </a:r>
          </a:p>
        </p:txBody>
      </p:sp>
      <p:pic>
        <p:nvPicPr>
          <p:cNvPr id="13" name="Picture 12">
            <a:extLst>
              <a:ext uri="{FF2B5EF4-FFF2-40B4-BE49-F238E27FC236}">
                <a16:creationId xmlns:a16="http://schemas.microsoft.com/office/drawing/2014/main" id="{39F49407-3C4B-47F9-BBF0-295126E007BF}"/>
              </a:ext>
            </a:extLst>
          </p:cNvPr>
          <p:cNvPicPr>
            <a:picLocks noChangeAspect="1"/>
          </p:cNvPicPr>
          <p:nvPr/>
        </p:nvPicPr>
        <p:blipFill>
          <a:blip r:embed="rId17"/>
          <a:stretch>
            <a:fillRect/>
          </a:stretch>
        </p:blipFill>
        <p:spPr>
          <a:xfrm>
            <a:off x="725063" y="2870901"/>
            <a:ext cx="1204267" cy="767769"/>
          </a:xfrm>
          <a:prstGeom prst="rect">
            <a:avLst/>
          </a:prstGeom>
        </p:spPr>
      </p:pic>
      <p:sp>
        <p:nvSpPr>
          <p:cNvPr id="59" name="TextBox 58">
            <a:extLst>
              <a:ext uri="{FF2B5EF4-FFF2-40B4-BE49-F238E27FC236}">
                <a16:creationId xmlns:a16="http://schemas.microsoft.com/office/drawing/2014/main" id="{65784ADC-71A3-46D8-8DF2-AD99B18A4241}"/>
              </a:ext>
            </a:extLst>
          </p:cNvPr>
          <p:cNvSpPr txBox="1"/>
          <p:nvPr/>
        </p:nvSpPr>
        <p:spPr>
          <a:xfrm>
            <a:off x="7169519" y="1523710"/>
            <a:ext cx="1869855" cy="261610"/>
          </a:xfrm>
          <a:prstGeom prst="rect">
            <a:avLst/>
          </a:prstGeom>
          <a:noFill/>
        </p:spPr>
        <p:txBody>
          <a:bodyPr wrap="square" rtlCol="0">
            <a:spAutoFit/>
          </a:bodyPr>
          <a:lstStyle/>
          <a:p>
            <a:r>
              <a:rPr lang="nb-NO" sz="1100"/>
              <a:t>Lokale prosessrådgivere </a:t>
            </a:r>
          </a:p>
        </p:txBody>
      </p:sp>
      <p:pic>
        <p:nvPicPr>
          <p:cNvPr id="18" name="Graphic 17" descr="Gender outline">
            <a:extLst>
              <a:ext uri="{FF2B5EF4-FFF2-40B4-BE49-F238E27FC236}">
                <a16:creationId xmlns:a16="http://schemas.microsoft.com/office/drawing/2014/main" id="{A440E5D0-555D-4A02-B7F5-83432D4FC82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21402" y="1442886"/>
            <a:ext cx="448119" cy="448119"/>
          </a:xfrm>
          <a:prstGeom prst="rect">
            <a:avLst/>
          </a:prstGeom>
        </p:spPr>
      </p:pic>
      <p:pic>
        <p:nvPicPr>
          <p:cNvPr id="62" name="Picture 61">
            <a:extLst>
              <a:ext uri="{FF2B5EF4-FFF2-40B4-BE49-F238E27FC236}">
                <a16:creationId xmlns:a16="http://schemas.microsoft.com/office/drawing/2014/main" id="{DA6EFF76-2A2C-4CD1-9E3E-B28051B8F0E9}"/>
              </a:ext>
            </a:extLst>
          </p:cNvPr>
          <p:cNvPicPr>
            <a:picLocks noChangeAspect="1"/>
          </p:cNvPicPr>
          <p:nvPr/>
        </p:nvPicPr>
        <p:blipFill rotWithShape="1">
          <a:blip r:embed="rId6"/>
          <a:srcRect l="17307" t="17729" r="11654" b="16361"/>
          <a:stretch/>
        </p:blipFill>
        <p:spPr>
          <a:xfrm>
            <a:off x="9163193" y="1414235"/>
            <a:ext cx="509792" cy="472983"/>
          </a:xfrm>
          <a:prstGeom prst="rect">
            <a:avLst/>
          </a:prstGeom>
        </p:spPr>
      </p:pic>
      <p:pic>
        <p:nvPicPr>
          <p:cNvPr id="23" name="Graphic 22" descr="Group success with solid fill">
            <a:extLst>
              <a:ext uri="{FF2B5EF4-FFF2-40B4-BE49-F238E27FC236}">
                <a16:creationId xmlns:a16="http://schemas.microsoft.com/office/drawing/2014/main" id="{574D466F-9281-4A20-BBEF-9C2AAB177A8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423513" y="1348160"/>
            <a:ext cx="608417" cy="608417"/>
          </a:xfrm>
          <a:prstGeom prst="rect">
            <a:avLst/>
          </a:prstGeom>
        </p:spPr>
      </p:pic>
      <p:sp>
        <p:nvSpPr>
          <p:cNvPr id="63" name="Arrow: Right 62">
            <a:extLst>
              <a:ext uri="{FF2B5EF4-FFF2-40B4-BE49-F238E27FC236}">
                <a16:creationId xmlns:a16="http://schemas.microsoft.com/office/drawing/2014/main" id="{89457D3E-61ED-4C5F-AE85-0BDE3950C6F2}"/>
              </a:ext>
            </a:extLst>
          </p:cNvPr>
          <p:cNvSpPr/>
          <p:nvPr/>
        </p:nvSpPr>
        <p:spPr>
          <a:xfrm rot="5400000">
            <a:off x="9648279" y="1962915"/>
            <a:ext cx="304439" cy="369332"/>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sp>
        <p:nvSpPr>
          <p:cNvPr id="64" name="Arrow: Right 63">
            <a:extLst>
              <a:ext uri="{FF2B5EF4-FFF2-40B4-BE49-F238E27FC236}">
                <a16:creationId xmlns:a16="http://schemas.microsoft.com/office/drawing/2014/main" id="{FA10FA23-6C3D-4808-ADFD-26D5C4791C3C}"/>
              </a:ext>
            </a:extLst>
          </p:cNvPr>
          <p:cNvSpPr/>
          <p:nvPr/>
        </p:nvSpPr>
        <p:spPr>
          <a:xfrm rot="5400000">
            <a:off x="5786851" y="1969415"/>
            <a:ext cx="304439" cy="369332"/>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p>
        </p:txBody>
      </p:sp>
      <p:pic>
        <p:nvPicPr>
          <p:cNvPr id="67" name="Picture 66">
            <a:extLst>
              <a:ext uri="{FF2B5EF4-FFF2-40B4-BE49-F238E27FC236}">
                <a16:creationId xmlns:a16="http://schemas.microsoft.com/office/drawing/2014/main" id="{47909E16-D200-4D53-8377-6D760B060EC6}"/>
              </a:ext>
            </a:extLst>
          </p:cNvPr>
          <p:cNvPicPr>
            <a:picLocks noChangeAspect="1"/>
          </p:cNvPicPr>
          <p:nvPr/>
        </p:nvPicPr>
        <p:blipFill rotWithShape="1">
          <a:blip r:embed="rId6"/>
          <a:srcRect l="17307" t="17729" r="11654" b="16361"/>
          <a:stretch/>
        </p:blipFill>
        <p:spPr>
          <a:xfrm>
            <a:off x="6821019" y="3116911"/>
            <a:ext cx="586340" cy="544003"/>
          </a:xfrm>
          <a:prstGeom prst="rect">
            <a:avLst/>
          </a:prstGeom>
        </p:spPr>
      </p:pic>
      <p:sp>
        <p:nvSpPr>
          <p:cNvPr id="68" name="TextBox 67">
            <a:extLst>
              <a:ext uri="{FF2B5EF4-FFF2-40B4-BE49-F238E27FC236}">
                <a16:creationId xmlns:a16="http://schemas.microsoft.com/office/drawing/2014/main" id="{45A7F6B7-D895-46D9-9D87-416BF0D066FB}"/>
              </a:ext>
            </a:extLst>
          </p:cNvPr>
          <p:cNvSpPr txBox="1"/>
          <p:nvPr/>
        </p:nvSpPr>
        <p:spPr>
          <a:xfrm>
            <a:off x="7398286" y="3262586"/>
            <a:ext cx="2243071" cy="261610"/>
          </a:xfrm>
          <a:prstGeom prst="rect">
            <a:avLst/>
          </a:prstGeom>
          <a:noFill/>
        </p:spPr>
        <p:txBody>
          <a:bodyPr wrap="square" rtlCol="0">
            <a:spAutoFit/>
          </a:bodyPr>
          <a:lstStyle/>
          <a:p>
            <a:r>
              <a:rPr lang="nb-NO" sz="1100" err="1"/>
              <a:t>Teamskanaler</a:t>
            </a:r>
            <a:r>
              <a:rPr lang="nb-NO" sz="1100"/>
              <a:t> for fagbrukere***</a:t>
            </a:r>
          </a:p>
        </p:txBody>
      </p:sp>
      <p:sp>
        <p:nvSpPr>
          <p:cNvPr id="70" name="TextBox 69">
            <a:extLst>
              <a:ext uri="{FF2B5EF4-FFF2-40B4-BE49-F238E27FC236}">
                <a16:creationId xmlns:a16="http://schemas.microsoft.com/office/drawing/2014/main" id="{418E3173-509B-486D-BEFE-A9E78D5A9D07}"/>
              </a:ext>
            </a:extLst>
          </p:cNvPr>
          <p:cNvSpPr txBox="1"/>
          <p:nvPr/>
        </p:nvSpPr>
        <p:spPr>
          <a:xfrm>
            <a:off x="7407361" y="6341905"/>
            <a:ext cx="1783623" cy="261610"/>
          </a:xfrm>
          <a:prstGeom prst="rect">
            <a:avLst/>
          </a:prstGeom>
          <a:noFill/>
        </p:spPr>
        <p:txBody>
          <a:bodyPr wrap="square" rtlCol="0">
            <a:spAutoFit/>
          </a:bodyPr>
          <a:lstStyle/>
          <a:p>
            <a:r>
              <a:rPr lang="nb-NO" sz="1100"/>
              <a:t>*** Pt: For BEVISST</a:t>
            </a:r>
          </a:p>
        </p:txBody>
      </p:sp>
    </p:spTree>
    <p:extLst>
      <p:ext uri="{BB962C8B-B14F-4D97-AF65-F5344CB8AC3E}">
        <p14:creationId xmlns:p14="http://schemas.microsoft.com/office/powerpoint/2010/main" val="112911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02E2F18-4827-653E-765E-CB4CE10EE973}"/>
              </a:ext>
            </a:extLst>
          </p:cNvPr>
          <p:cNvSpPr txBox="1"/>
          <p:nvPr/>
        </p:nvSpPr>
        <p:spPr>
          <a:xfrm>
            <a:off x="680077" y="451780"/>
            <a:ext cx="10000169" cy="1200329"/>
          </a:xfrm>
          <a:prstGeom prst="rect">
            <a:avLst/>
          </a:prstGeom>
          <a:noFill/>
        </p:spPr>
        <p:txBody>
          <a:bodyPr wrap="square" rtlCol="0">
            <a:spAutoFit/>
          </a:bodyPr>
          <a:lstStyle/>
          <a:p>
            <a:r>
              <a:rPr lang="nb-NO" sz="3200">
                <a:latin typeface="Arial Black" panose="020B0A04020102020204" pitchFamily="34" charset="0"/>
              </a:rPr>
              <a:t>Tjenestesenterets brukerstøtte ved nyttår</a:t>
            </a:r>
          </a:p>
          <a:p>
            <a:endParaRPr lang="nb-NO" sz="2000">
              <a:latin typeface="Arial Black" panose="020B0A04020102020204" pitchFamily="34" charset="0"/>
            </a:endParaRPr>
          </a:p>
          <a:p>
            <a:r>
              <a:rPr lang="nb-NO" sz="2000">
                <a:latin typeface="Arial" panose="020B0604020202020204" pitchFamily="34" charset="0"/>
                <a:cs typeface="Arial" panose="020B0604020202020204" pitchFamily="34" charset="0"/>
              </a:rPr>
              <a:t>Vi er allerede godt rigget for 1. linje om lønn og HR. I tillegg: </a:t>
            </a:r>
            <a:endParaRPr lang="nb-NO">
              <a:latin typeface="Arial" panose="020B0604020202020204" pitchFamily="34" charset="0"/>
              <a:cs typeface="Arial" panose="020B0604020202020204" pitchFamily="34" charset="0"/>
            </a:endParaRPr>
          </a:p>
        </p:txBody>
      </p:sp>
      <p:pic>
        <p:nvPicPr>
          <p:cNvPr id="4" name="Grafikk 3" descr="Kundeservice med heldekkende fyll">
            <a:extLst>
              <a:ext uri="{FF2B5EF4-FFF2-40B4-BE49-F238E27FC236}">
                <a16:creationId xmlns:a16="http://schemas.microsoft.com/office/drawing/2014/main" id="{A3F760F0-A0D7-BA0A-E5F6-CD5D2D0F26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135" y="1781856"/>
            <a:ext cx="914400" cy="914400"/>
          </a:xfrm>
          <a:prstGeom prst="rect">
            <a:avLst/>
          </a:prstGeom>
        </p:spPr>
      </p:pic>
      <p:sp>
        <p:nvSpPr>
          <p:cNvPr id="5" name="TekstSylinder 4">
            <a:extLst>
              <a:ext uri="{FF2B5EF4-FFF2-40B4-BE49-F238E27FC236}">
                <a16:creationId xmlns:a16="http://schemas.microsoft.com/office/drawing/2014/main" id="{2498887E-61AD-FF44-0978-60F585C13B4D}"/>
              </a:ext>
            </a:extLst>
          </p:cNvPr>
          <p:cNvSpPr txBox="1"/>
          <p:nvPr/>
        </p:nvSpPr>
        <p:spPr>
          <a:xfrm>
            <a:off x="2121031" y="1868126"/>
            <a:ext cx="6850658" cy="6463308"/>
          </a:xfrm>
          <a:prstGeom prst="rect">
            <a:avLst/>
          </a:prstGeom>
          <a:noFill/>
        </p:spPr>
        <p:txBody>
          <a:bodyPr wrap="square" lIns="91440" tIns="45720" rIns="91440" bIns="45720" rtlCol="0" anchor="t">
            <a:spAutoFit/>
          </a:bodyPr>
          <a:lstStyle/>
          <a:p>
            <a:r>
              <a:rPr lang="nb-NO">
                <a:latin typeface="Arial"/>
                <a:cs typeface="Arial"/>
              </a:rPr>
              <a:t>Telefonen vil være betjent fra </a:t>
            </a:r>
            <a:r>
              <a:rPr lang="nb-NO" err="1">
                <a:latin typeface="Arial"/>
                <a:cs typeface="Arial"/>
              </a:rPr>
              <a:t>kl</a:t>
            </a:r>
            <a:r>
              <a:rPr lang="nb-NO">
                <a:latin typeface="Arial"/>
                <a:cs typeface="Arial"/>
              </a:rPr>
              <a:t> 08.00 til 15.45 de to første ukene i 2023. Flest mulig ansatte vil være koblet på linjene.</a:t>
            </a:r>
          </a:p>
          <a:p>
            <a:endParaRPr lang="nb-NO">
              <a:latin typeface="Arial" panose="020B0604020202020204" pitchFamily="34" charset="0"/>
              <a:cs typeface="Arial" panose="020B0604020202020204" pitchFamily="34" charset="0"/>
            </a:endParaRPr>
          </a:p>
          <a:p>
            <a:endParaRPr lang="nb-NO">
              <a:latin typeface="Arial"/>
              <a:cs typeface="Arial"/>
            </a:endParaRPr>
          </a:p>
          <a:p>
            <a:r>
              <a:rPr lang="nb-NO">
                <a:latin typeface="Arial"/>
                <a:cs typeface="Arial"/>
              </a:rPr>
              <a:t>Vi bruker som ellers NTNU Hjelp for å besvare spørsmål.</a:t>
            </a: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r>
              <a:rPr lang="nb-NO">
                <a:latin typeface="Arial"/>
                <a:cs typeface="Arial"/>
              </a:rPr>
              <a:t>Vi oppdaterer over 100 wiki-sider relatert til lønnsspørsmål. I tillegg vil det på Innsida fra 1. januar være en godt synlig infoside med typiske tema, samt info om hvor den ansatte finner hjelp og veiledning. </a:t>
            </a:r>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r>
              <a:rPr lang="nb-NO">
                <a:latin typeface="Arial"/>
                <a:cs typeface="Arial"/>
              </a:rPr>
              <a:t>Tjenestesenteret får opplæring i system og selvbetjeningsløsninger. Vi forbereder oss i tillegg på noen sannsynlige spørsmål og problemstillinger som vil komme. </a:t>
            </a:r>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a:p>
            <a:endParaRPr lang="nb-NO">
              <a:latin typeface="Arial" panose="020B0604020202020204" pitchFamily="34" charset="0"/>
              <a:cs typeface="Arial" panose="020B0604020202020204" pitchFamily="34" charset="0"/>
            </a:endParaRPr>
          </a:p>
        </p:txBody>
      </p:sp>
      <p:pic>
        <p:nvPicPr>
          <p:cNvPr id="7" name="Grafikk 6" descr="Klasserom med heldekkende fyll">
            <a:extLst>
              <a:ext uri="{FF2B5EF4-FFF2-40B4-BE49-F238E27FC236}">
                <a16:creationId xmlns:a16="http://schemas.microsoft.com/office/drawing/2014/main" id="{7DB3BEC4-AF80-2FE9-C24F-DDE59D2D2D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350" y="5019452"/>
            <a:ext cx="914400" cy="914400"/>
          </a:xfrm>
          <a:prstGeom prst="rect">
            <a:avLst/>
          </a:prstGeom>
        </p:spPr>
      </p:pic>
      <p:pic>
        <p:nvPicPr>
          <p:cNvPr id="9" name="Grafikk 8" descr="Konvolutt med heldekkende fyll">
            <a:extLst>
              <a:ext uri="{FF2B5EF4-FFF2-40B4-BE49-F238E27FC236}">
                <a16:creationId xmlns:a16="http://schemas.microsoft.com/office/drawing/2014/main" id="{522BA6DC-FBD8-54F8-6C6F-8D860EC58F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989" y="2688706"/>
            <a:ext cx="914400" cy="914400"/>
          </a:xfrm>
          <a:prstGeom prst="rect">
            <a:avLst/>
          </a:prstGeom>
        </p:spPr>
      </p:pic>
      <p:pic>
        <p:nvPicPr>
          <p:cNvPr id="11" name="Grafikk 10" descr="Gjenta med heldekkende fyll">
            <a:extLst>
              <a:ext uri="{FF2B5EF4-FFF2-40B4-BE49-F238E27FC236}">
                <a16:creationId xmlns:a16="http://schemas.microsoft.com/office/drawing/2014/main" id="{06B48A5D-B0C7-09AE-2C3D-A07A9CF726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6484" y="3731530"/>
            <a:ext cx="914400" cy="914400"/>
          </a:xfrm>
          <a:prstGeom prst="rect">
            <a:avLst/>
          </a:prstGeom>
        </p:spPr>
      </p:pic>
    </p:spTree>
    <p:extLst>
      <p:ext uri="{BB962C8B-B14F-4D97-AF65-F5344CB8AC3E}">
        <p14:creationId xmlns:p14="http://schemas.microsoft.com/office/powerpoint/2010/main" val="309846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02E2F18-4827-653E-765E-CB4CE10EE973}"/>
              </a:ext>
            </a:extLst>
          </p:cNvPr>
          <p:cNvSpPr txBox="1"/>
          <p:nvPr/>
        </p:nvSpPr>
        <p:spPr>
          <a:xfrm>
            <a:off x="924334" y="657130"/>
            <a:ext cx="8923051" cy="1200329"/>
          </a:xfrm>
          <a:prstGeom prst="rect">
            <a:avLst/>
          </a:prstGeom>
          <a:noFill/>
        </p:spPr>
        <p:txBody>
          <a:bodyPr wrap="square" rtlCol="0">
            <a:spAutoFit/>
          </a:bodyPr>
          <a:lstStyle/>
          <a:p>
            <a:r>
              <a:rPr lang="nb-NO" sz="2800" dirty="0">
                <a:latin typeface="Arial Black" panose="020B0A04020102020204" pitchFamily="34" charset="0"/>
              </a:rPr>
              <a:t>Økonomiavdelingens brukerstøtte fra nyttår</a:t>
            </a:r>
          </a:p>
          <a:p>
            <a:endParaRPr lang="nb-NO" sz="2400" dirty="0">
              <a:latin typeface="Arial Black" panose="020B0A04020102020204" pitchFamily="34" charset="0"/>
              <a:cs typeface="Arial" panose="020B0604020202020204" pitchFamily="34" charset="0"/>
            </a:endParaRPr>
          </a:p>
          <a:p>
            <a:r>
              <a:rPr lang="nb-NO" sz="2000" dirty="0">
                <a:cs typeface="Arial" panose="020B0604020202020204" pitchFamily="34" charset="0"/>
              </a:rPr>
              <a:t>Økonomiavdelingen vil være 2. linje brukerstøtte:</a:t>
            </a:r>
          </a:p>
        </p:txBody>
      </p:sp>
      <p:pic>
        <p:nvPicPr>
          <p:cNvPr id="4" name="Grafikk 3" descr="Kundeservice med heldekkende fyll">
            <a:extLst>
              <a:ext uri="{FF2B5EF4-FFF2-40B4-BE49-F238E27FC236}">
                <a16:creationId xmlns:a16="http://schemas.microsoft.com/office/drawing/2014/main" id="{A3F760F0-A0D7-BA0A-E5F6-CD5D2D0F26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327" y="1867084"/>
            <a:ext cx="914400" cy="914400"/>
          </a:xfrm>
          <a:prstGeom prst="rect">
            <a:avLst/>
          </a:prstGeom>
        </p:spPr>
      </p:pic>
      <p:sp>
        <p:nvSpPr>
          <p:cNvPr id="5" name="TekstSylinder 4">
            <a:extLst>
              <a:ext uri="{FF2B5EF4-FFF2-40B4-BE49-F238E27FC236}">
                <a16:creationId xmlns:a16="http://schemas.microsoft.com/office/drawing/2014/main" id="{2498887E-61AD-FF44-0978-60F585C13B4D}"/>
              </a:ext>
            </a:extLst>
          </p:cNvPr>
          <p:cNvSpPr txBox="1"/>
          <p:nvPr/>
        </p:nvSpPr>
        <p:spPr>
          <a:xfrm>
            <a:off x="2111605" y="2210568"/>
            <a:ext cx="8368814" cy="5909310"/>
          </a:xfrm>
          <a:prstGeom prst="rect">
            <a:avLst/>
          </a:prstGeom>
          <a:noFill/>
        </p:spPr>
        <p:txBody>
          <a:bodyPr wrap="square" rtlCol="0">
            <a:spAutoFit/>
          </a:bodyPr>
          <a:lstStyle/>
          <a:p>
            <a:r>
              <a:rPr lang="nb-NO" dirty="0">
                <a:latin typeface="Arial" panose="020B0604020202020204" pitchFamily="34" charset="0"/>
                <a:cs typeface="Arial" panose="020B0604020202020204" pitchFamily="34" charset="0"/>
              </a:rPr>
              <a:t>Vi vil ha åpne Teams-rom med lett tilgang til fagspesialister i desember og januar.</a:t>
            </a:r>
          </a:p>
          <a:p>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Vi bruker i tillegg NTNU Hjelp for å besvare spørsmål.</a:t>
            </a:r>
          </a:p>
          <a:p>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Vi oppdaterer over 100 wiki-sider relatert til økonomispørsmål. I tillegg vil det på Innsida fra 1. januar være en godt synlig infoside med typiske tema, samt info om hvor de ansatte vil finne hjelp og veiledning. </a:t>
            </a:r>
          </a:p>
          <a:p>
            <a:endParaRPr lang="nb-NO"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I desember vil det foregå mye opplæring, både digitalt og fysisk samt fagnettverk i tett samarbeid med prosessrådgivere i organisasjonen.</a:t>
            </a:r>
          </a:p>
          <a:p>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p:txBody>
      </p:sp>
      <p:pic>
        <p:nvPicPr>
          <p:cNvPr id="7" name="Grafikk 6" descr="Klasserom med heldekkende fyll">
            <a:extLst>
              <a:ext uri="{FF2B5EF4-FFF2-40B4-BE49-F238E27FC236}">
                <a16:creationId xmlns:a16="http://schemas.microsoft.com/office/drawing/2014/main" id="{7DB3BEC4-AF80-2FE9-C24F-DDE59D2D2D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691" y="5199681"/>
            <a:ext cx="914400" cy="914400"/>
          </a:xfrm>
          <a:prstGeom prst="rect">
            <a:avLst/>
          </a:prstGeom>
        </p:spPr>
      </p:pic>
      <p:pic>
        <p:nvPicPr>
          <p:cNvPr id="9" name="Grafikk 8" descr="Konvolutt med heldekkende fyll">
            <a:extLst>
              <a:ext uri="{FF2B5EF4-FFF2-40B4-BE49-F238E27FC236}">
                <a16:creationId xmlns:a16="http://schemas.microsoft.com/office/drawing/2014/main" id="{522BA6DC-FBD8-54F8-6C6F-8D860EC58F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1035" y="2868202"/>
            <a:ext cx="914400" cy="914400"/>
          </a:xfrm>
          <a:prstGeom prst="rect">
            <a:avLst/>
          </a:prstGeom>
        </p:spPr>
      </p:pic>
      <p:pic>
        <p:nvPicPr>
          <p:cNvPr id="11" name="Grafikk 10" descr="Gjenta med heldekkende fyll">
            <a:extLst>
              <a:ext uri="{FF2B5EF4-FFF2-40B4-BE49-F238E27FC236}">
                <a16:creationId xmlns:a16="http://schemas.microsoft.com/office/drawing/2014/main" id="{06B48A5D-B0C7-09AE-2C3D-A07A9CF726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7021" y="4104988"/>
            <a:ext cx="914400" cy="914400"/>
          </a:xfrm>
          <a:prstGeom prst="rect">
            <a:avLst/>
          </a:prstGeom>
        </p:spPr>
      </p:pic>
    </p:spTree>
    <p:extLst>
      <p:ext uri="{BB962C8B-B14F-4D97-AF65-F5344CB8AC3E}">
        <p14:creationId xmlns:p14="http://schemas.microsoft.com/office/powerpoint/2010/main" val="3826846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AE484E7A-9222-A4C0-8AE6-2C175821734B}"/>
              </a:ext>
            </a:extLst>
          </p:cNvPr>
          <p:cNvSpPr txBox="1">
            <a:spLocks/>
          </p:cNvSpPr>
          <p:nvPr/>
        </p:nvSpPr>
        <p:spPr>
          <a:xfrm>
            <a:off x="416170" y="388571"/>
            <a:ext cx="10515600" cy="1325563"/>
          </a:xfrm>
          <a:prstGeom prst="rect">
            <a:avLst/>
          </a:prstGeom>
        </p:spPr>
        <p:txBody>
          <a:bodyPr vert="horz" wrap="square" lIns="90000" tIns="46800" rIns="90000" bIns="46800" rtlCol="0" anchor="t" anchorCtr="0">
            <a:spAutoFit/>
          </a:bodyPr>
          <a:lstStyle>
            <a:lvl1pPr algn="l" defTabSz="609585" rtl="0" eaLnBrk="1" latinLnBrk="0" hangingPunct="1">
              <a:spcBef>
                <a:spcPct val="0"/>
              </a:spcBef>
              <a:buNone/>
              <a:defRPr sz="4800" b="1" i="0" kern="1200">
                <a:solidFill>
                  <a:schemeClr val="tx1"/>
                </a:solidFill>
                <a:latin typeface="Arial"/>
                <a:ea typeface="+mj-ea"/>
                <a:cs typeface="Arial"/>
              </a:defRPr>
            </a:lvl1pPr>
          </a:lstStyle>
          <a:p>
            <a:r>
              <a:rPr lang="nb-NO"/>
              <a:t>Møtepunkter januar</a:t>
            </a:r>
            <a:endParaRPr lang="nb-NO" dirty="0"/>
          </a:p>
        </p:txBody>
      </p:sp>
      <p:pic>
        <p:nvPicPr>
          <p:cNvPr id="5" name="Bilde 2">
            <a:extLst>
              <a:ext uri="{FF2B5EF4-FFF2-40B4-BE49-F238E27FC236}">
                <a16:creationId xmlns:a16="http://schemas.microsoft.com/office/drawing/2014/main" id="{688CA753-6A9B-6B1D-E422-5AD5AC5294B1}"/>
              </a:ext>
            </a:extLst>
          </p:cNvPr>
          <p:cNvPicPr>
            <a:picLocks noChangeAspect="1"/>
          </p:cNvPicPr>
          <p:nvPr/>
        </p:nvPicPr>
        <p:blipFill>
          <a:blip r:embed="rId2"/>
          <a:stretch>
            <a:fillRect/>
          </a:stretch>
        </p:blipFill>
        <p:spPr>
          <a:xfrm>
            <a:off x="1041859" y="1871073"/>
            <a:ext cx="512108" cy="475529"/>
          </a:xfrm>
          <a:prstGeom prst="rect">
            <a:avLst/>
          </a:prstGeom>
        </p:spPr>
      </p:pic>
      <p:sp>
        <p:nvSpPr>
          <p:cNvPr id="6" name="TekstSylinder 3">
            <a:extLst>
              <a:ext uri="{FF2B5EF4-FFF2-40B4-BE49-F238E27FC236}">
                <a16:creationId xmlns:a16="http://schemas.microsoft.com/office/drawing/2014/main" id="{02BDE18E-4943-F01F-0A4F-F2798D26FCC5}"/>
              </a:ext>
            </a:extLst>
          </p:cNvPr>
          <p:cNvSpPr txBox="1"/>
          <p:nvPr/>
        </p:nvSpPr>
        <p:spPr>
          <a:xfrm>
            <a:off x="2199872" y="1977270"/>
            <a:ext cx="7800392" cy="1754326"/>
          </a:xfrm>
          <a:prstGeom prst="rect">
            <a:avLst/>
          </a:prstGeom>
          <a:noFill/>
        </p:spPr>
        <p:txBody>
          <a:bodyPr wrap="square" rtlCol="0">
            <a:spAutoFit/>
          </a:bodyPr>
          <a:lstStyle/>
          <a:p>
            <a:pPr marL="285750" indent="-285750">
              <a:buFont typeface="Arial" panose="020B0604020202020204" pitchFamily="34" charset="0"/>
              <a:buChar char="•"/>
            </a:pPr>
            <a:r>
              <a:rPr lang="nb-NO" dirty="0"/>
              <a:t>3. Januar – spørretime for ledere</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Daglige digitale møtepunkt for innføringsledere til medio januar</a:t>
            </a:r>
          </a:p>
          <a:p>
            <a:pPr marL="285750" indent="-285750">
              <a:buFont typeface="Arial" panose="020B0604020202020204" pitchFamily="34" charset="0"/>
              <a:buChar char="•"/>
            </a:pPr>
            <a:r>
              <a:rPr lang="nb-NO" dirty="0"/>
              <a:t>Jevnlig frekvens til 1. mars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Infomøte for ledere i sluttet av januar. Hyppigere frekvens vurderes hvis behov</a:t>
            </a:r>
          </a:p>
        </p:txBody>
      </p:sp>
      <p:pic>
        <p:nvPicPr>
          <p:cNvPr id="7" name="Bilde 4">
            <a:extLst>
              <a:ext uri="{FF2B5EF4-FFF2-40B4-BE49-F238E27FC236}">
                <a16:creationId xmlns:a16="http://schemas.microsoft.com/office/drawing/2014/main" id="{2538AAC2-6C00-49D1-436E-A458377D4496}"/>
              </a:ext>
            </a:extLst>
          </p:cNvPr>
          <p:cNvPicPr>
            <a:picLocks noChangeAspect="1"/>
          </p:cNvPicPr>
          <p:nvPr/>
        </p:nvPicPr>
        <p:blipFill>
          <a:blip r:embed="rId3"/>
          <a:stretch>
            <a:fillRect/>
          </a:stretch>
        </p:blipFill>
        <p:spPr>
          <a:xfrm>
            <a:off x="1014424" y="4251472"/>
            <a:ext cx="566977" cy="560881"/>
          </a:xfrm>
          <a:prstGeom prst="rect">
            <a:avLst/>
          </a:prstGeom>
        </p:spPr>
      </p:pic>
      <p:sp>
        <p:nvSpPr>
          <p:cNvPr id="8" name="TekstSylinder 5">
            <a:extLst>
              <a:ext uri="{FF2B5EF4-FFF2-40B4-BE49-F238E27FC236}">
                <a16:creationId xmlns:a16="http://schemas.microsoft.com/office/drawing/2014/main" id="{6148D013-45AD-F1F1-E9DD-F880B8EB699C}"/>
              </a:ext>
            </a:extLst>
          </p:cNvPr>
          <p:cNvSpPr txBox="1"/>
          <p:nvPr/>
        </p:nvSpPr>
        <p:spPr>
          <a:xfrm>
            <a:off x="2199872" y="4251472"/>
            <a:ext cx="7800392" cy="923330"/>
          </a:xfrm>
          <a:prstGeom prst="rect">
            <a:avLst/>
          </a:prstGeom>
          <a:noFill/>
        </p:spPr>
        <p:txBody>
          <a:bodyPr wrap="square" rtlCol="0">
            <a:spAutoFit/>
          </a:bodyPr>
          <a:lstStyle/>
          <a:p>
            <a:r>
              <a:rPr lang="nb-NO" dirty="0"/>
              <a:t>Digitale rom for fagspesialister i hele januar. Frekvens vil være avhengig av behov</a:t>
            </a:r>
          </a:p>
          <a:p>
            <a:endParaRPr lang="nb-NO" dirty="0"/>
          </a:p>
          <a:p>
            <a:endParaRPr lang="nb-NO" dirty="0"/>
          </a:p>
        </p:txBody>
      </p:sp>
    </p:spTree>
    <p:extLst>
      <p:ext uri="{BB962C8B-B14F-4D97-AF65-F5344CB8AC3E}">
        <p14:creationId xmlns:p14="http://schemas.microsoft.com/office/powerpoint/2010/main" val="87334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E22C-8566-9FCB-C888-2025AF1EC7EB}"/>
              </a:ext>
            </a:extLst>
          </p:cNvPr>
          <p:cNvSpPr>
            <a:spLocks noGrp="1"/>
          </p:cNvSpPr>
          <p:nvPr>
            <p:ph type="title"/>
          </p:nvPr>
        </p:nvSpPr>
        <p:spPr>
          <a:xfrm>
            <a:off x="609600" y="274639"/>
            <a:ext cx="10972800" cy="830997"/>
          </a:xfrm>
        </p:spPr>
        <p:txBody>
          <a:bodyPr anchor="t">
            <a:normAutofit/>
          </a:bodyPr>
          <a:lstStyle/>
          <a:p>
            <a:r>
              <a:rPr lang="en-US" err="1"/>
              <a:t>Ombygging</a:t>
            </a:r>
            <a:r>
              <a:rPr lang="en-US"/>
              <a:t> av BEVISST</a:t>
            </a:r>
          </a:p>
        </p:txBody>
      </p:sp>
      <p:sp>
        <p:nvSpPr>
          <p:cNvPr id="3" name="Content Placeholder 2">
            <a:extLst>
              <a:ext uri="{FF2B5EF4-FFF2-40B4-BE49-F238E27FC236}">
                <a16:creationId xmlns:a16="http://schemas.microsoft.com/office/drawing/2014/main" id="{D19DFA64-F7B6-1CFE-6DAF-704C67B9B901}"/>
              </a:ext>
            </a:extLst>
          </p:cNvPr>
          <p:cNvSpPr>
            <a:spLocks noGrp="1"/>
          </p:cNvSpPr>
          <p:nvPr>
            <p:ph sz="half" idx="1"/>
          </p:nvPr>
        </p:nvSpPr>
        <p:spPr>
          <a:xfrm>
            <a:off x="609600" y="1279941"/>
            <a:ext cx="5760277" cy="4978744"/>
          </a:xfrm>
        </p:spPr>
        <p:txBody>
          <a:bodyPr vert="horz" lIns="90000" tIns="46800" rIns="90000" bIns="46800" rtlCol="0" anchor="t">
            <a:normAutofit/>
          </a:bodyPr>
          <a:lstStyle/>
          <a:p>
            <a:pPr marL="0" indent="0">
              <a:lnSpc>
                <a:spcPct val="90000"/>
              </a:lnSpc>
              <a:buNone/>
            </a:pPr>
            <a:r>
              <a:rPr lang="en-US" sz="1500" b="1" err="1"/>
              <a:t>Fakultetene</a:t>
            </a:r>
            <a:r>
              <a:rPr lang="en-US" sz="1500" b="1"/>
              <a:t> </a:t>
            </a:r>
            <a:r>
              <a:rPr lang="en-US" sz="1500" b="1" err="1"/>
              <a:t>har</a:t>
            </a:r>
            <a:r>
              <a:rPr lang="en-US" sz="1500" b="1"/>
              <a:t> </a:t>
            </a:r>
            <a:r>
              <a:rPr lang="en-US" sz="1500" b="1" err="1"/>
              <a:t>frist</a:t>
            </a:r>
            <a:r>
              <a:rPr lang="en-US" sz="1500" b="1"/>
              <a:t> </a:t>
            </a:r>
            <a:r>
              <a:rPr lang="en-US" sz="1500" b="1" err="1"/>
              <a:t>til</a:t>
            </a:r>
            <a:r>
              <a:rPr lang="en-US" sz="1500" b="1"/>
              <a:t> 8. mars 2023 </a:t>
            </a:r>
            <a:r>
              <a:rPr lang="en-US" sz="1500" b="1" err="1"/>
              <a:t>til</a:t>
            </a:r>
            <a:r>
              <a:rPr lang="en-US" sz="1500" b="1"/>
              <a:t> å </a:t>
            </a:r>
            <a:r>
              <a:rPr lang="en-US" sz="1500" b="1" err="1"/>
              <a:t>ferdigstille</a:t>
            </a:r>
            <a:r>
              <a:rPr lang="en-US" sz="1500" b="1"/>
              <a:t> </a:t>
            </a:r>
            <a:r>
              <a:rPr lang="en-US" sz="1500" b="1" err="1"/>
              <a:t>budsjett</a:t>
            </a:r>
            <a:r>
              <a:rPr lang="en-US" sz="1500" b="1"/>
              <a:t> 2023 </a:t>
            </a:r>
            <a:r>
              <a:rPr lang="en-US" sz="1500" b="1" err="1"/>
              <a:t>i</a:t>
            </a:r>
            <a:r>
              <a:rPr lang="en-US" sz="1500" b="1"/>
              <a:t> BEVISST</a:t>
            </a:r>
            <a:endParaRPr lang="nb-NO" sz="1500" b="1"/>
          </a:p>
          <a:p>
            <a:pPr marL="456565" indent="-456565">
              <a:lnSpc>
                <a:spcPct val="90000"/>
              </a:lnSpc>
            </a:pPr>
            <a:r>
              <a:rPr lang="en-US" sz="1500"/>
              <a:t>Ny </a:t>
            </a:r>
            <a:r>
              <a:rPr lang="en-US" sz="1500" err="1"/>
              <a:t>budsjett</a:t>
            </a:r>
            <a:r>
              <a:rPr lang="en-US" sz="1500"/>
              <a:t>- </a:t>
            </a:r>
            <a:r>
              <a:rPr lang="en-US" sz="1500" err="1"/>
              <a:t>og</a:t>
            </a:r>
            <a:r>
              <a:rPr lang="en-US" sz="1500"/>
              <a:t> </a:t>
            </a:r>
            <a:r>
              <a:rPr lang="en-US" sz="1500" err="1"/>
              <a:t>prognosemodul</a:t>
            </a:r>
            <a:endParaRPr lang="en-US" sz="1500"/>
          </a:p>
          <a:p>
            <a:pPr marL="456565" indent="-456565">
              <a:lnSpc>
                <a:spcPct val="90000"/>
              </a:lnSpc>
            </a:pPr>
            <a:r>
              <a:rPr lang="en-US" sz="1500"/>
              <a:t>Ny </a:t>
            </a:r>
            <a:r>
              <a:rPr lang="en-US" sz="1500" err="1"/>
              <a:t>investeringsplanmodul</a:t>
            </a:r>
            <a:endParaRPr lang="en-US" sz="1500"/>
          </a:p>
          <a:p>
            <a:pPr marL="456565" indent="-456565">
              <a:lnSpc>
                <a:spcPct val="90000"/>
              </a:lnSpc>
            </a:pPr>
            <a:r>
              <a:rPr lang="en-US" sz="1500" err="1"/>
              <a:t>Lønnsbudsjett</a:t>
            </a:r>
            <a:r>
              <a:rPr lang="en-US" sz="1500"/>
              <a:t> </a:t>
            </a:r>
            <a:r>
              <a:rPr lang="en-US" sz="1500" err="1"/>
              <a:t>blir</a:t>
            </a:r>
            <a:r>
              <a:rPr lang="en-US" sz="1500"/>
              <a:t> </a:t>
            </a:r>
            <a:r>
              <a:rPr lang="en-US" sz="1500" err="1"/>
              <a:t>overført</a:t>
            </a:r>
            <a:r>
              <a:rPr lang="en-US" sz="1500"/>
              <a:t>/</a:t>
            </a:r>
            <a:r>
              <a:rPr lang="en-US" sz="1500" err="1"/>
              <a:t>konvertert</a:t>
            </a:r>
            <a:r>
              <a:rPr lang="en-US" sz="1500"/>
              <a:t> </a:t>
            </a:r>
            <a:r>
              <a:rPr lang="en-US" sz="1500" err="1"/>
              <a:t>fra</a:t>
            </a:r>
            <a:r>
              <a:rPr lang="en-US" sz="1500"/>
              <a:t> </a:t>
            </a:r>
            <a:r>
              <a:rPr lang="en-US" sz="1500" err="1"/>
              <a:t>gammel</a:t>
            </a:r>
            <a:r>
              <a:rPr lang="en-US" sz="1500"/>
              <a:t> </a:t>
            </a:r>
            <a:r>
              <a:rPr lang="en-US" sz="1500" err="1"/>
              <a:t>bemanningsplan</a:t>
            </a:r>
            <a:r>
              <a:rPr lang="en-US" sz="1500"/>
              <a:t> </a:t>
            </a:r>
            <a:r>
              <a:rPr lang="en-US" sz="1500" err="1"/>
              <a:t>til</a:t>
            </a:r>
            <a:r>
              <a:rPr lang="en-US" sz="1500"/>
              <a:t> </a:t>
            </a:r>
            <a:r>
              <a:rPr lang="en-US" sz="1500" err="1"/>
              <a:t>ny</a:t>
            </a:r>
            <a:r>
              <a:rPr lang="en-US" sz="1500"/>
              <a:t> </a:t>
            </a:r>
            <a:r>
              <a:rPr lang="en-US" sz="1500" err="1"/>
              <a:t>budsjett</a:t>
            </a:r>
            <a:r>
              <a:rPr lang="en-US" sz="1500"/>
              <a:t>- </a:t>
            </a:r>
            <a:r>
              <a:rPr lang="en-US" sz="1500" err="1"/>
              <a:t>og</a:t>
            </a:r>
            <a:r>
              <a:rPr lang="en-US" sz="1500"/>
              <a:t> </a:t>
            </a:r>
            <a:r>
              <a:rPr lang="en-US" sz="1500" err="1"/>
              <a:t>prognosemodul</a:t>
            </a:r>
            <a:r>
              <a:rPr lang="en-US" sz="1500"/>
              <a:t> 1. </a:t>
            </a:r>
            <a:r>
              <a:rPr lang="en-US" sz="1500" err="1"/>
              <a:t>feb</a:t>
            </a:r>
            <a:r>
              <a:rPr lang="en-US" sz="1500"/>
              <a:t> 2023</a:t>
            </a:r>
          </a:p>
          <a:p>
            <a:pPr marL="0" indent="0">
              <a:lnSpc>
                <a:spcPct val="90000"/>
              </a:lnSpc>
              <a:buNone/>
            </a:pPr>
            <a:endParaRPr lang="en-US" sz="1500" b="1"/>
          </a:p>
          <a:p>
            <a:pPr marL="0" indent="0">
              <a:lnSpc>
                <a:spcPct val="90000"/>
              </a:lnSpc>
              <a:buNone/>
            </a:pPr>
            <a:r>
              <a:rPr lang="en-US" sz="1500" b="1"/>
              <a:t>Ny </a:t>
            </a:r>
            <a:r>
              <a:rPr lang="en-US" sz="1500" b="1" err="1"/>
              <a:t>versjon</a:t>
            </a:r>
            <a:r>
              <a:rPr lang="en-US" sz="1500" b="1"/>
              <a:t> </a:t>
            </a:r>
            <a:r>
              <a:rPr lang="en-US" sz="1500" b="1" err="1"/>
              <a:t>bemanningsplan</a:t>
            </a:r>
            <a:r>
              <a:rPr lang="en-US" sz="1500" b="1"/>
              <a:t> </a:t>
            </a:r>
            <a:r>
              <a:rPr lang="en-US" sz="1500" b="1" err="1"/>
              <a:t>ferdig</a:t>
            </a:r>
            <a:r>
              <a:rPr lang="en-US" sz="1500" b="1"/>
              <a:t> </a:t>
            </a:r>
            <a:r>
              <a:rPr lang="en-US" sz="1500" b="1" err="1"/>
              <a:t>høst</a:t>
            </a:r>
            <a:r>
              <a:rPr lang="en-US" sz="1500" b="1"/>
              <a:t> 2023</a:t>
            </a:r>
            <a:endParaRPr lang="en-US"/>
          </a:p>
          <a:p>
            <a:pPr marL="456565" indent="-456565">
              <a:lnSpc>
                <a:spcPct val="90000"/>
              </a:lnSpc>
            </a:pPr>
            <a:r>
              <a:rPr lang="en-US" sz="1500"/>
              <a:t>Jobber med </a:t>
            </a:r>
            <a:r>
              <a:rPr lang="en-US" sz="1500" err="1"/>
              <a:t>en</a:t>
            </a:r>
            <a:r>
              <a:rPr lang="en-US" sz="1500"/>
              <a:t> </a:t>
            </a:r>
            <a:r>
              <a:rPr lang="en-US" sz="1500" err="1"/>
              <a:t>felles</a:t>
            </a:r>
            <a:r>
              <a:rPr lang="en-US" sz="1500"/>
              <a:t> </a:t>
            </a:r>
            <a:r>
              <a:rPr lang="en-US" sz="1500" err="1"/>
              <a:t>midlertidig</a:t>
            </a:r>
            <a:r>
              <a:rPr lang="en-US" sz="1500"/>
              <a:t> </a:t>
            </a:r>
            <a:r>
              <a:rPr lang="en-US" sz="1500" err="1"/>
              <a:t>løsning</a:t>
            </a:r>
            <a:r>
              <a:rPr lang="en-US" sz="1500"/>
              <a:t> </a:t>
            </a:r>
          </a:p>
          <a:p>
            <a:pPr marL="0" indent="0">
              <a:lnSpc>
                <a:spcPct val="90000"/>
              </a:lnSpc>
              <a:buNone/>
            </a:pPr>
            <a:endParaRPr lang="en-US" sz="1500" b="1"/>
          </a:p>
          <a:p>
            <a:pPr marL="0" indent="0">
              <a:lnSpc>
                <a:spcPct val="90000"/>
              </a:lnSpc>
              <a:buNone/>
            </a:pPr>
            <a:r>
              <a:rPr lang="en-US" sz="1500" b="1"/>
              <a:t>I </a:t>
            </a:r>
            <a:r>
              <a:rPr lang="en-US" sz="1500" b="1" err="1"/>
              <a:t>første</a:t>
            </a:r>
            <a:r>
              <a:rPr lang="en-US" sz="1500" b="1"/>
              <a:t> </a:t>
            </a:r>
            <a:r>
              <a:rPr lang="en-US" sz="1500" b="1" err="1"/>
              <a:t>halvdel</a:t>
            </a:r>
            <a:r>
              <a:rPr lang="en-US" sz="1500" b="1"/>
              <a:t> 2023:</a:t>
            </a:r>
            <a:endParaRPr lang="en-US"/>
          </a:p>
          <a:p>
            <a:pPr marL="456565" indent="-456565">
              <a:lnSpc>
                <a:spcPct val="90000"/>
              </a:lnSpc>
            </a:pPr>
            <a:r>
              <a:rPr lang="en-US" sz="1500" err="1"/>
              <a:t>Etterarbeid</a:t>
            </a:r>
            <a:r>
              <a:rPr lang="en-US" sz="1500"/>
              <a:t> </a:t>
            </a:r>
            <a:r>
              <a:rPr lang="en-US" sz="1500" err="1"/>
              <a:t>økonomirapporter</a:t>
            </a:r>
            <a:endParaRPr lang="en-US" sz="1500"/>
          </a:p>
          <a:p>
            <a:pPr marL="989965" lvl="1" indent="-380365">
              <a:lnSpc>
                <a:spcPct val="90000"/>
              </a:lnSpc>
            </a:pPr>
            <a:r>
              <a:rPr lang="en-US" sz="1500"/>
              <a:t>Ny </a:t>
            </a:r>
            <a:r>
              <a:rPr lang="en-US" sz="1500" err="1"/>
              <a:t>prosjektlederportal</a:t>
            </a:r>
            <a:endParaRPr lang="en-US" sz="1500"/>
          </a:p>
          <a:p>
            <a:pPr marL="989965" lvl="1" indent="-380365">
              <a:lnSpc>
                <a:spcPct val="90000"/>
              </a:lnSpc>
            </a:pPr>
            <a:r>
              <a:rPr lang="en-US" sz="1500" err="1"/>
              <a:t>Ferdigstille</a:t>
            </a:r>
            <a:r>
              <a:rPr lang="en-US" sz="1500"/>
              <a:t> </a:t>
            </a:r>
            <a:r>
              <a:rPr lang="en-US" sz="1500" err="1"/>
              <a:t>lederportaler</a:t>
            </a:r>
            <a:r>
              <a:rPr lang="en-US" sz="1500"/>
              <a:t> </a:t>
            </a:r>
            <a:r>
              <a:rPr lang="en-US" sz="1500" err="1"/>
              <a:t>og</a:t>
            </a:r>
            <a:r>
              <a:rPr lang="en-US" sz="1500"/>
              <a:t> </a:t>
            </a:r>
            <a:r>
              <a:rPr lang="en-US" sz="1500" err="1"/>
              <a:t>rapporter</a:t>
            </a:r>
            <a:endParaRPr lang="en-US" sz="1500"/>
          </a:p>
          <a:p>
            <a:pPr marL="456565" indent="-456565">
              <a:lnSpc>
                <a:spcPct val="90000"/>
              </a:lnSpc>
            </a:pPr>
            <a:r>
              <a:rPr lang="en-US" sz="1500" err="1"/>
              <a:t>Bygge</a:t>
            </a:r>
            <a:r>
              <a:rPr lang="en-US" sz="1500"/>
              <a:t> om HR-portal </a:t>
            </a:r>
            <a:r>
              <a:rPr lang="en-US" sz="1500" err="1"/>
              <a:t>og</a:t>
            </a:r>
            <a:r>
              <a:rPr lang="en-US" sz="1500"/>
              <a:t> –</a:t>
            </a:r>
            <a:r>
              <a:rPr lang="en-US" sz="1500" err="1"/>
              <a:t>rapporter</a:t>
            </a:r>
            <a:endParaRPr lang="en-US" sz="1500"/>
          </a:p>
          <a:p>
            <a:pPr marL="456565" indent="-456565">
              <a:lnSpc>
                <a:spcPct val="90000"/>
              </a:lnSpc>
            </a:pPr>
            <a:r>
              <a:rPr lang="en-US" sz="1500" err="1"/>
              <a:t>Utvikle</a:t>
            </a:r>
            <a:r>
              <a:rPr lang="en-US" sz="1500"/>
              <a:t> rapport for </a:t>
            </a:r>
            <a:r>
              <a:rPr lang="en-US" sz="1500" err="1"/>
              <a:t>prosjektøkonomer</a:t>
            </a:r>
            <a:r>
              <a:rPr lang="en-US" sz="1500"/>
              <a:t> </a:t>
            </a:r>
            <a:r>
              <a:rPr lang="en-US" sz="1500" err="1"/>
              <a:t>og</a:t>
            </a:r>
            <a:r>
              <a:rPr lang="en-US" sz="1500"/>
              <a:t> </a:t>
            </a:r>
            <a:r>
              <a:rPr lang="en-US" sz="1500" err="1"/>
              <a:t>controllere</a:t>
            </a:r>
          </a:p>
        </p:txBody>
      </p:sp>
      <p:pic>
        <p:nvPicPr>
          <p:cNvPr id="4" name="Bilde 4" descr="Et bilde som inneholder tekst, visittkort, skjermbilde&#10;&#10;Automatisk generert beskrivelse">
            <a:extLst>
              <a:ext uri="{FF2B5EF4-FFF2-40B4-BE49-F238E27FC236}">
                <a16:creationId xmlns:a16="http://schemas.microsoft.com/office/drawing/2014/main" id="{4373FF9B-1961-5722-D9DD-C2534345C727}"/>
              </a:ext>
            </a:extLst>
          </p:cNvPr>
          <p:cNvPicPr>
            <a:picLocks noChangeAspect="1"/>
          </p:cNvPicPr>
          <p:nvPr/>
        </p:nvPicPr>
        <p:blipFill>
          <a:blip r:embed="rId3"/>
          <a:stretch>
            <a:fillRect/>
          </a:stretch>
        </p:blipFill>
        <p:spPr>
          <a:xfrm>
            <a:off x="6450128" y="1600201"/>
            <a:ext cx="4879743" cy="4525963"/>
          </a:xfrm>
          <a:prstGeom prst="rect">
            <a:avLst/>
          </a:prstGeom>
          <a:noFill/>
        </p:spPr>
      </p:pic>
    </p:spTree>
    <p:extLst>
      <p:ext uri="{BB962C8B-B14F-4D97-AF65-F5344CB8AC3E}">
        <p14:creationId xmlns:p14="http://schemas.microsoft.com/office/powerpoint/2010/main" val="3548411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685AF32-F853-6BA6-DE0C-A6C9E7D88932}"/>
              </a:ext>
            </a:extLst>
          </p:cNvPr>
          <p:cNvSpPr>
            <a:spLocks noGrp="1"/>
          </p:cNvSpPr>
          <p:nvPr>
            <p:ph idx="1"/>
          </p:nvPr>
        </p:nvSpPr>
        <p:spPr/>
        <p:txBody>
          <a:bodyPr vert="horz" lIns="91440" tIns="45720" rIns="91440" bIns="45720" rtlCol="0" anchor="t">
            <a:normAutofit/>
          </a:bodyPr>
          <a:lstStyle/>
          <a:p>
            <a:pPr marL="0" indent="0">
              <a:buNone/>
            </a:pPr>
            <a:endParaRPr lang="nb-NO" dirty="0"/>
          </a:p>
          <a:p>
            <a:endParaRPr lang="nb-NO" dirty="0"/>
          </a:p>
          <a:p>
            <a:endParaRPr lang="nb-NO" dirty="0"/>
          </a:p>
          <a:p>
            <a:endParaRPr lang="nb-NO" dirty="0"/>
          </a:p>
          <a:p>
            <a:endParaRPr lang="nb-NO" dirty="0"/>
          </a:p>
          <a:p>
            <a:endParaRPr lang="nb-NO" dirty="0"/>
          </a:p>
        </p:txBody>
      </p:sp>
      <p:sp>
        <p:nvSpPr>
          <p:cNvPr id="8" name="Tittel 1">
            <a:extLst>
              <a:ext uri="{FF2B5EF4-FFF2-40B4-BE49-F238E27FC236}">
                <a16:creationId xmlns:a16="http://schemas.microsoft.com/office/drawing/2014/main" id="{B6AA9E3F-2209-8C90-1494-0826A9D1C429}"/>
              </a:ext>
            </a:extLst>
          </p:cNvPr>
          <p:cNvSpPr txBox="1">
            <a:spLocks/>
          </p:cNvSpPr>
          <p:nvPr/>
        </p:nvSpPr>
        <p:spPr>
          <a:xfrm>
            <a:off x="981936" y="520823"/>
            <a:ext cx="8229600" cy="584775"/>
          </a:xfrm>
          <a:prstGeom prst="rect">
            <a:avLst/>
          </a:prstGeom>
        </p:spPr>
        <p:txBody>
          <a:bodyPr vert="horz" wrap="square" lIns="90000" tIns="46800" rIns="90000" bIns="46800" rtlCol="0" anchor="t" anchorCtr="0">
            <a:spAutoFit/>
          </a:bodyPr>
          <a:lstStyle>
            <a:lvl1pPr algn="l" defTabSz="609585" rtl="0" eaLnBrk="1" latinLnBrk="0" hangingPunct="1">
              <a:spcBef>
                <a:spcPct val="0"/>
              </a:spcBef>
              <a:buNone/>
              <a:defRPr sz="4800" b="1" i="0" kern="1200">
                <a:solidFill>
                  <a:schemeClr val="tx1"/>
                </a:solidFill>
                <a:latin typeface="Arial"/>
                <a:ea typeface="+mj-ea"/>
                <a:cs typeface="Arial"/>
              </a:defRPr>
            </a:lvl1pPr>
          </a:lstStyle>
          <a:p>
            <a:r>
              <a:rPr lang="nb-NO" sz="3200"/>
              <a:t>Sykefraværsoppfølging på nav.no</a:t>
            </a:r>
            <a:endParaRPr lang="nb-NO" sz="3200" dirty="0"/>
          </a:p>
        </p:txBody>
      </p:sp>
      <p:sp>
        <p:nvSpPr>
          <p:cNvPr id="9" name="Plassholder for innhold 2">
            <a:extLst>
              <a:ext uri="{FF2B5EF4-FFF2-40B4-BE49-F238E27FC236}">
                <a16:creationId xmlns:a16="http://schemas.microsoft.com/office/drawing/2014/main" id="{A82C294D-0696-CF3C-3F53-625DBAC272DB}"/>
              </a:ext>
            </a:extLst>
          </p:cNvPr>
          <p:cNvSpPr txBox="1">
            <a:spLocks/>
          </p:cNvSpPr>
          <p:nvPr/>
        </p:nvSpPr>
        <p:spPr>
          <a:xfrm>
            <a:off x="483502" y="1347021"/>
            <a:ext cx="11224996" cy="4818365"/>
          </a:xfrm>
          <a:prstGeom prst="rect">
            <a:avLst/>
          </a:prstGeom>
        </p:spPr>
        <p:txBody>
          <a:bodyPr vert="horz" lIns="91440" tIns="45720" rIns="91440" bIns="45720" rtlCol="0" anchor="t">
            <a:normAutofit fontScale="62500" lnSpcReduction="20000"/>
          </a:bodyPr>
          <a:lst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endParaRPr lang="nb-NO"/>
          </a:p>
          <a:p>
            <a:r>
              <a:rPr lang="nb-NO"/>
              <a:t>Sykefraværsoppfølging ligger til personalleder</a:t>
            </a:r>
          </a:p>
          <a:p>
            <a:pPr lvl="1"/>
            <a:r>
              <a:rPr lang="nb-NO"/>
              <a:t>Instituttleder eller formell nivå 4-leder </a:t>
            </a:r>
          </a:p>
          <a:p>
            <a:pPr lvl="1"/>
            <a:r>
              <a:rPr lang="nb-NO"/>
              <a:t>Kontorsjef følger opp teknisk-administrativt ansatte</a:t>
            </a:r>
          </a:p>
          <a:p>
            <a:endParaRPr lang="nb-NO"/>
          </a:p>
          <a:p>
            <a:r>
              <a:rPr lang="nb-NO"/>
              <a:t>Rutine for endring av oppfølgingsansvarlig – overføring kan gjøres til annen leder med personalansvar (i samme linje: vitenskapelig eller tekn./adm.)</a:t>
            </a:r>
          </a:p>
          <a:p>
            <a:endParaRPr lang="nb-NO"/>
          </a:p>
          <a:p>
            <a:r>
              <a:rPr lang="nb-NO"/>
              <a:t>Mange viktige grunner for at dette skal utføres av nærmeste personalleder:</a:t>
            </a:r>
          </a:p>
          <a:p>
            <a:endParaRPr lang="nb-NO"/>
          </a:p>
          <a:p>
            <a:pPr marL="914400" lvl="1" indent="-457200">
              <a:buFont typeface="Arial"/>
              <a:buAutoNum type="arabicParenR"/>
            </a:pPr>
            <a:r>
              <a:rPr lang="nb-NO"/>
              <a:t>Sykefraværsoppfølging er en oppgave som skal ligge til nærmeste leder. Kan delegere oppgave, ikke ansvar, til eks. nestledere, formelle nivå 4 ledere, avdelingsleder.</a:t>
            </a:r>
          </a:p>
          <a:p>
            <a:pPr marL="914400" lvl="1" indent="-457200">
              <a:buFont typeface="Arial"/>
              <a:buAutoNum type="arabicParenR"/>
            </a:pPr>
            <a:r>
              <a:rPr lang="nb-NO"/>
              <a:t>God sykefraværsoppfølging er et viktig arbeidsmiljøforebyggende tiltak</a:t>
            </a:r>
          </a:p>
          <a:p>
            <a:pPr marL="914400" lvl="1" indent="-457200">
              <a:buFont typeface="Arial"/>
              <a:buAutoNum type="arabicParenR"/>
            </a:pPr>
            <a:r>
              <a:rPr lang="nb-NO"/>
              <a:t>Viktig for å få etablert en god praksis rundt sykefraværsarbeidet</a:t>
            </a:r>
          </a:p>
          <a:p>
            <a:pPr lvl="2">
              <a:buFont typeface="Wingdings"/>
              <a:buChar char="Ø"/>
            </a:pPr>
            <a:r>
              <a:rPr lang="nb-NO"/>
              <a:t>Mer realistisk statistikk</a:t>
            </a:r>
          </a:p>
          <a:p>
            <a:pPr lvl="2">
              <a:buFont typeface="Wingdings"/>
              <a:buChar char="Ø"/>
            </a:pPr>
            <a:r>
              <a:rPr lang="nb-NO"/>
              <a:t>Arbeidsgiver får mer riktig refusjon</a:t>
            </a:r>
          </a:p>
          <a:p>
            <a:pPr lvl="2">
              <a:buFont typeface="Wingdings"/>
              <a:buChar char="Ø"/>
            </a:pPr>
            <a:r>
              <a:rPr lang="nb-NO"/>
              <a:t>Ansatte ivaretas i tidlig fase av sykefraværet</a:t>
            </a:r>
          </a:p>
          <a:p>
            <a:endParaRPr lang="nb-NO"/>
          </a:p>
          <a:p>
            <a:endParaRPr lang="nb-NO"/>
          </a:p>
          <a:p>
            <a:endParaRPr lang="nb-NO"/>
          </a:p>
          <a:p>
            <a:endParaRPr lang="nb-NO"/>
          </a:p>
          <a:p>
            <a:endParaRPr lang="nb-NO"/>
          </a:p>
          <a:p>
            <a:endParaRPr lang="nb-NO"/>
          </a:p>
          <a:p>
            <a:endParaRPr lang="nb-NO" dirty="0"/>
          </a:p>
        </p:txBody>
      </p:sp>
      <p:pic>
        <p:nvPicPr>
          <p:cNvPr id="10" name="Bilde 5" descr="Syk bie">
            <a:extLst>
              <a:ext uri="{FF2B5EF4-FFF2-40B4-BE49-F238E27FC236}">
                <a16:creationId xmlns:a16="http://schemas.microsoft.com/office/drawing/2014/main" id="{53812C48-6177-CD73-1EB4-5121EC24B0BA}"/>
              </a:ext>
            </a:extLst>
          </p:cNvPr>
          <p:cNvPicPr>
            <a:picLocks noChangeAspect="1"/>
          </p:cNvPicPr>
          <p:nvPr/>
        </p:nvPicPr>
        <p:blipFill>
          <a:blip r:embed="rId3"/>
          <a:stretch>
            <a:fillRect/>
          </a:stretch>
        </p:blipFill>
        <p:spPr>
          <a:xfrm>
            <a:off x="10161104" y="4756908"/>
            <a:ext cx="1547393" cy="1547393"/>
          </a:xfrm>
          <a:prstGeom prst="rect">
            <a:avLst/>
          </a:prstGeom>
        </p:spPr>
      </p:pic>
    </p:spTree>
    <p:extLst>
      <p:ext uri="{BB962C8B-B14F-4D97-AF65-F5344CB8AC3E}">
        <p14:creationId xmlns:p14="http://schemas.microsoft.com/office/powerpoint/2010/main" val="1587596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542925" y="397785"/>
            <a:ext cx="11083918" cy="864683"/>
          </a:xfrm>
        </p:spPr>
        <p:txBody>
          <a:bodyPr/>
          <a:lstStyle/>
          <a:p>
            <a:r>
              <a:rPr lang="nb-NO" dirty="0"/>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3461153487"/>
              </p:ext>
            </p:extLst>
          </p:nvPr>
        </p:nvGraphicFramePr>
        <p:xfrm>
          <a:off x="475488" y="1600200"/>
          <a:ext cx="6141212" cy="3657600"/>
        </p:xfrm>
        <a:graphic>
          <a:graphicData uri="http://schemas.openxmlformats.org/drawingml/2006/table">
            <a:tbl>
              <a:tblPr bandRow="1">
                <a:tableStyleId>{2D5ABB26-0587-4C30-8999-92F81FD0307C}</a:tableStyleId>
              </a:tblPr>
              <a:tblGrid>
                <a:gridCol w="6141212">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Spørsmål og innspill til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linjearbeid</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3178981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bg1"/>
                          </a:solidFill>
                        </a:rPr>
                        <a:t>BOTT ØL</a:t>
                      </a:r>
                    </a:p>
                  </a:txBody>
                  <a:tcPr marL="121920" marR="121920" marT="60960" marB="60960">
                    <a:lnR w="12700" cap="flat" cmpd="sng" algn="ctr">
                      <a:noFill/>
                      <a:prstDash val="solid"/>
                      <a:round/>
                      <a:headEnd type="none" w="med" len="med"/>
                      <a:tailEnd type="none" w="med" len="med"/>
                    </a:lnR>
                    <a:solidFill>
                      <a:schemeClr val="accent2"/>
                    </a:solidFill>
                  </a:tcPr>
                </a:tc>
                <a:extLst>
                  <a:ext uri="{0D108BD9-81ED-4DB2-BD59-A6C34878D82A}">
                    <a16:rowId xmlns:a16="http://schemas.microsoft.com/office/drawing/2014/main" val="2211047779"/>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Spørsmål og Innspill til 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81810412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1697063486"/>
                  </a:ext>
                </a:extLst>
              </a:tr>
            </a:tbl>
          </a:graphicData>
        </a:graphic>
      </p:graphicFrame>
      <p:pic>
        <p:nvPicPr>
          <p:cNvPr id="8" name="Picture 7">
            <a:extLst>
              <a:ext uri="{FF2B5EF4-FFF2-40B4-BE49-F238E27FC236}">
                <a16:creationId xmlns:a16="http://schemas.microsoft.com/office/drawing/2014/main" id="{76E5A8B8-4439-3F9E-0EBC-1F9C7FA9EE22}"/>
              </a:ext>
            </a:extLst>
          </p:cNvPr>
          <p:cNvPicPr>
            <a:picLocks noChangeAspect="1"/>
          </p:cNvPicPr>
          <p:nvPr/>
        </p:nvPicPr>
        <p:blipFill>
          <a:blip r:embed="rId7"/>
          <a:stretch>
            <a:fillRect/>
          </a:stretch>
        </p:blipFill>
        <p:spPr>
          <a:xfrm>
            <a:off x="7795967" y="0"/>
            <a:ext cx="4396033" cy="6858000"/>
          </a:xfrm>
          <a:prstGeom prst="rect">
            <a:avLst/>
          </a:prstGeom>
        </p:spPr>
      </p:pic>
    </p:spTree>
    <p:extLst>
      <p:ext uri="{BB962C8B-B14F-4D97-AF65-F5344CB8AC3E}">
        <p14:creationId xmlns:p14="http://schemas.microsoft.com/office/powerpoint/2010/main" val="893947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8C5F22-C751-7DD4-3D80-93389B20214E}"/>
              </a:ext>
            </a:extLst>
          </p:cNvPr>
          <p:cNvSpPr>
            <a:spLocks noGrp="1"/>
          </p:cNvSpPr>
          <p:nvPr>
            <p:ph type="title"/>
          </p:nvPr>
        </p:nvSpPr>
        <p:spPr/>
        <p:txBody>
          <a:bodyPr/>
          <a:lstStyle/>
          <a:p>
            <a:r>
              <a:rPr lang="nn-NO"/>
              <a:t>Status for BOTT ØL innføring</a:t>
            </a:r>
          </a:p>
        </p:txBody>
      </p:sp>
      <p:sp>
        <p:nvSpPr>
          <p:cNvPr id="4" name="Rektangel 3">
            <a:extLst>
              <a:ext uri="{FF2B5EF4-FFF2-40B4-BE49-F238E27FC236}">
                <a16:creationId xmlns:a16="http://schemas.microsoft.com/office/drawing/2014/main" id="{4BC2C539-6B03-C7B4-5D55-C88182F53CF5}"/>
              </a:ext>
            </a:extLst>
          </p:cNvPr>
          <p:cNvSpPr/>
          <p:nvPr/>
        </p:nvSpPr>
        <p:spPr>
          <a:xfrm>
            <a:off x="591787" y="1329046"/>
            <a:ext cx="5268685" cy="2309750"/>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n-NO" b="1">
                <a:cs typeface="Arial"/>
              </a:rPr>
              <a:t>Teknisk innføring og </a:t>
            </a:r>
            <a:br>
              <a:rPr lang="nn-NO" b="1">
                <a:cs typeface="Arial"/>
              </a:rPr>
            </a:br>
            <a:r>
              <a:rPr lang="nn-NO" b="1">
                <a:cs typeface="Arial"/>
              </a:rPr>
              <a:t>sikker drift</a:t>
            </a:r>
            <a:endParaRPr lang="nn-NO" b="1"/>
          </a:p>
        </p:txBody>
      </p:sp>
      <p:sp>
        <p:nvSpPr>
          <p:cNvPr id="5" name="Rektangel 4">
            <a:extLst>
              <a:ext uri="{FF2B5EF4-FFF2-40B4-BE49-F238E27FC236}">
                <a16:creationId xmlns:a16="http://schemas.microsoft.com/office/drawing/2014/main" id="{442C7FDC-4D45-F793-B823-DF17DD5CC3CA}"/>
              </a:ext>
            </a:extLst>
          </p:cNvPr>
          <p:cNvSpPr/>
          <p:nvPr/>
        </p:nvSpPr>
        <p:spPr>
          <a:xfrm>
            <a:off x="591787" y="3773383"/>
            <a:ext cx="5268685" cy="2309750"/>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n-NO" b="1">
                <a:cs typeface="Arial"/>
              </a:rPr>
              <a:t>Opplæring og prosess</a:t>
            </a:r>
            <a:endParaRPr lang="nn-NO" b="1" err="1"/>
          </a:p>
        </p:txBody>
      </p:sp>
      <p:sp>
        <p:nvSpPr>
          <p:cNvPr id="6" name="Rektangel 5">
            <a:extLst>
              <a:ext uri="{FF2B5EF4-FFF2-40B4-BE49-F238E27FC236}">
                <a16:creationId xmlns:a16="http://schemas.microsoft.com/office/drawing/2014/main" id="{FCC7A0A0-0C0B-D7B6-2F26-F389052E7169}"/>
              </a:ext>
            </a:extLst>
          </p:cNvPr>
          <p:cNvSpPr/>
          <p:nvPr/>
        </p:nvSpPr>
        <p:spPr>
          <a:xfrm>
            <a:off x="5975267" y="1329046"/>
            <a:ext cx="5268685" cy="2309750"/>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n-NO" b="1">
                <a:cs typeface="Arial"/>
              </a:rPr>
              <a:t>Konvertering og rydding</a:t>
            </a:r>
            <a:endParaRPr lang="nn-NO" b="1"/>
          </a:p>
        </p:txBody>
      </p:sp>
      <p:sp>
        <p:nvSpPr>
          <p:cNvPr id="7" name="Rektangel 6">
            <a:extLst>
              <a:ext uri="{FF2B5EF4-FFF2-40B4-BE49-F238E27FC236}">
                <a16:creationId xmlns:a16="http://schemas.microsoft.com/office/drawing/2014/main" id="{1127174B-6BE4-1964-B542-BC2978AFBCF8}"/>
              </a:ext>
            </a:extLst>
          </p:cNvPr>
          <p:cNvSpPr/>
          <p:nvPr/>
        </p:nvSpPr>
        <p:spPr>
          <a:xfrm>
            <a:off x="5975267" y="3773383"/>
            <a:ext cx="5268685" cy="2309750"/>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n-NO" b="1">
                <a:cs typeface="Arial"/>
              </a:rPr>
              <a:t>Kommunikasjon og </a:t>
            </a:r>
            <a:r>
              <a:rPr lang="nn-NO" b="1" err="1">
                <a:cs typeface="Arial"/>
              </a:rPr>
              <a:t>forståelse</a:t>
            </a:r>
            <a:endParaRPr lang="nn-NO" b="1" err="1"/>
          </a:p>
        </p:txBody>
      </p:sp>
      <p:pic>
        <p:nvPicPr>
          <p:cNvPr id="8" name="Grafikk 8" descr="Server with solid fill">
            <a:extLst>
              <a:ext uri="{FF2B5EF4-FFF2-40B4-BE49-F238E27FC236}">
                <a16:creationId xmlns:a16="http://schemas.microsoft.com/office/drawing/2014/main" id="{26FAB0A3-E143-272A-AD74-E15E2596F8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1242" y="1299358"/>
            <a:ext cx="2289958" cy="2309750"/>
          </a:xfrm>
          <a:prstGeom prst="rect">
            <a:avLst/>
          </a:prstGeom>
        </p:spPr>
      </p:pic>
      <p:pic>
        <p:nvPicPr>
          <p:cNvPr id="9" name="Grafikk 8" descr="Folder Search with solid fill">
            <a:extLst>
              <a:ext uri="{FF2B5EF4-FFF2-40B4-BE49-F238E27FC236}">
                <a16:creationId xmlns:a16="http://schemas.microsoft.com/office/drawing/2014/main" id="{FAE081DB-6511-F1A6-2DB5-C96991C76E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23268" y="1338942"/>
            <a:ext cx="2289958" cy="2289958"/>
          </a:xfrm>
          <a:prstGeom prst="rect">
            <a:avLst/>
          </a:prstGeom>
        </p:spPr>
      </p:pic>
      <p:pic>
        <p:nvPicPr>
          <p:cNvPr id="10" name="Grafikk 9" descr="User network with solid fill">
            <a:extLst>
              <a:ext uri="{FF2B5EF4-FFF2-40B4-BE49-F238E27FC236}">
                <a16:creationId xmlns:a16="http://schemas.microsoft.com/office/drawing/2014/main" id="{3133BABF-0E44-A90C-B489-5016D4E4D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62852" y="3872345"/>
            <a:ext cx="2289958" cy="2289958"/>
          </a:xfrm>
          <a:prstGeom prst="rect">
            <a:avLst/>
          </a:prstGeom>
        </p:spPr>
      </p:pic>
      <p:pic>
        <p:nvPicPr>
          <p:cNvPr id="11" name="Grafikk 10" descr="Idea with solid fill">
            <a:extLst>
              <a:ext uri="{FF2B5EF4-FFF2-40B4-BE49-F238E27FC236}">
                <a16:creationId xmlns:a16="http://schemas.microsoft.com/office/drawing/2014/main" id="{791B35AD-E515-0998-E9CA-8FD63EE83A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01242" y="3862449"/>
            <a:ext cx="2289958" cy="2289958"/>
          </a:xfrm>
          <a:prstGeom prst="rect">
            <a:avLst/>
          </a:prstGeom>
        </p:spPr>
      </p:pic>
    </p:spTree>
    <p:extLst>
      <p:ext uri="{BB962C8B-B14F-4D97-AF65-F5344CB8AC3E}">
        <p14:creationId xmlns:p14="http://schemas.microsoft.com/office/powerpoint/2010/main" val="319579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DBF71E-D659-4F0B-86F3-C11FE961E199}"/>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B7DBF71E-D659-4F0B-86F3-C11FE961E199}"/>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EDC01C2-5FC1-4942-AAAD-071CC20A94CF}"/>
              </a:ext>
            </a:extLst>
          </p:cNvPr>
          <p:cNvSpPr/>
          <p:nvPr>
            <p:custDataLst>
              <p:tags r:id="rId2"/>
            </p:custDataLst>
          </p:nvPr>
        </p:nvSpPr>
        <p:spPr>
          <a:xfrm>
            <a:off x="1" y="1"/>
            <a:ext cx="158751" cy="158751"/>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nb-NO" sz="48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71E3F3D6-E0A0-4DBF-9DF4-5ECE52D6ADC7}"/>
              </a:ext>
            </a:extLst>
          </p:cNvPr>
          <p:cNvSpPr>
            <a:spLocks noGrp="1"/>
          </p:cNvSpPr>
          <p:nvPr>
            <p:ph type="title"/>
          </p:nvPr>
        </p:nvSpPr>
        <p:spPr/>
        <p:txBody>
          <a:bodyPr/>
          <a:lstStyle/>
          <a:p>
            <a:endParaRPr lang="nb-NO"/>
          </a:p>
        </p:txBody>
      </p:sp>
      <p:grpSp>
        <p:nvGrpSpPr>
          <p:cNvPr id="3" name="Group 2">
            <a:extLst>
              <a:ext uri="{FF2B5EF4-FFF2-40B4-BE49-F238E27FC236}">
                <a16:creationId xmlns:a16="http://schemas.microsoft.com/office/drawing/2014/main" id="{8DBD5E1B-33C2-438B-ADF1-B1B19A71D65F}"/>
              </a:ext>
            </a:extLst>
          </p:cNvPr>
          <p:cNvGrpSpPr/>
          <p:nvPr/>
        </p:nvGrpSpPr>
        <p:grpSpPr>
          <a:xfrm>
            <a:off x="484447" y="1921802"/>
            <a:ext cx="3580704" cy="2405998"/>
            <a:chOff x="317191" y="1620719"/>
            <a:chExt cx="3580704" cy="2405998"/>
          </a:xfrm>
        </p:grpSpPr>
        <p:pic>
          <p:nvPicPr>
            <p:cNvPr id="7" name="Graphic 6" descr="Information">
              <a:extLst>
                <a:ext uri="{FF2B5EF4-FFF2-40B4-BE49-F238E27FC236}">
                  <a16:creationId xmlns:a16="http://schemas.microsoft.com/office/drawing/2014/main" id="{C05648B7-7E93-4424-ADCA-A2A638BE14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21577" y="1620719"/>
              <a:ext cx="1791442" cy="1791441"/>
            </a:xfrm>
            <a:prstGeom prst="rect">
              <a:avLst/>
            </a:prstGeom>
          </p:spPr>
        </p:pic>
        <p:sp>
          <p:nvSpPr>
            <p:cNvPr id="12" name="Rectangle 11">
              <a:extLst>
                <a:ext uri="{FF2B5EF4-FFF2-40B4-BE49-F238E27FC236}">
                  <a16:creationId xmlns:a16="http://schemas.microsoft.com/office/drawing/2014/main" id="{564D2262-1BF8-41B7-A62B-C3953D60E089}"/>
                </a:ext>
              </a:extLst>
            </p:cNvPr>
            <p:cNvSpPr/>
            <p:nvPr/>
          </p:nvSpPr>
          <p:spPr>
            <a:xfrm>
              <a:off x="317191" y="3380386"/>
              <a:ext cx="3580704" cy="646331"/>
            </a:xfrm>
            <a:prstGeom prst="rect">
              <a:avLst/>
            </a:prstGeom>
          </p:spPr>
          <p:txBody>
            <a:bodyPr wrap="square" lIns="91440" tIns="45720" rIns="91440" bIns="45720" anchor="t">
              <a:spAutoFit/>
            </a:bodyPr>
            <a:lstStyle/>
            <a:p>
              <a:pPr algn="ctr"/>
              <a:r>
                <a:rPr lang="nb-NO"/>
                <a:t>Vi skal dele mye informasjon med dere i dag. </a:t>
              </a:r>
            </a:p>
          </p:txBody>
        </p:sp>
      </p:grpSp>
      <p:grpSp>
        <p:nvGrpSpPr>
          <p:cNvPr id="8" name="Group 7">
            <a:extLst>
              <a:ext uri="{FF2B5EF4-FFF2-40B4-BE49-F238E27FC236}">
                <a16:creationId xmlns:a16="http://schemas.microsoft.com/office/drawing/2014/main" id="{D7D8ED19-9960-4B74-B005-A4B46ABE50F3}"/>
              </a:ext>
            </a:extLst>
          </p:cNvPr>
          <p:cNvGrpSpPr/>
          <p:nvPr/>
        </p:nvGrpSpPr>
        <p:grpSpPr>
          <a:xfrm>
            <a:off x="8239603" y="1921801"/>
            <a:ext cx="3580704" cy="2128999"/>
            <a:chOff x="8406858" y="1620719"/>
            <a:chExt cx="3580704" cy="2128999"/>
          </a:xfrm>
        </p:grpSpPr>
        <p:pic>
          <p:nvPicPr>
            <p:cNvPr id="9" name="Graphic 8" descr="Web cam">
              <a:extLst>
                <a:ext uri="{FF2B5EF4-FFF2-40B4-BE49-F238E27FC236}">
                  <a16:creationId xmlns:a16="http://schemas.microsoft.com/office/drawing/2014/main" id="{917E1E28-4D47-441C-BF02-80995E9F34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95479" y="1620719"/>
              <a:ext cx="1791442" cy="1791441"/>
            </a:xfrm>
            <a:prstGeom prst="rect">
              <a:avLst/>
            </a:prstGeom>
          </p:spPr>
        </p:pic>
        <p:sp>
          <p:nvSpPr>
            <p:cNvPr id="14" name="Rectangle 13">
              <a:extLst>
                <a:ext uri="{FF2B5EF4-FFF2-40B4-BE49-F238E27FC236}">
                  <a16:creationId xmlns:a16="http://schemas.microsoft.com/office/drawing/2014/main" id="{3C8B9C46-76B4-4278-89A2-5D0051F2489D}"/>
                </a:ext>
              </a:extLst>
            </p:cNvPr>
            <p:cNvSpPr/>
            <p:nvPr/>
          </p:nvSpPr>
          <p:spPr>
            <a:xfrm>
              <a:off x="8406858" y="3380386"/>
              <a:ext cx="3580704" cy="369332"/>
            </a:xfrm>
            <a:prstGeom prst="rect">
              <a:avLst/>
            </a:prstGeom>
          </p:spPr>
          <p:txBody>
            <a:bodyPr wrap="square" lIns="91440" tIns="45720" rIns="91440" bIns="45720" anchor="t">
              <a:spAutoFit/>
            </a:bodyPr>
            <a:lstStyle/>
            <a:p>
              <a:pPr algn="ctr"/>
              <a:r>
                <a:rPr lang="nb-NO"/>
                <a:t>Vi vil gjøre opptak  av møtet</a:t>
              </a:r>
            </a:p>
          </p:txBody>
        </p:sp>
      </p:grpSp>
      <p:grpSp>
        <p:nvGrpSpPr>
          <p:cNvPr id="6" name="Group 5">
            <a:extLst>
              <a:ext uri="{FF2B5EF4-FFF2-40B4-BE49-F238E27FC236}">
                <a16:creationId xmlns:a16="http://schemas.microsoft.com/office/drawing/2014/main" id="{F2BFAB41-6732-4893-AFB9-3D7DC5223560}"/>
              </a:ext>
            </a:extLst>
          </p:cNvPr>
          <p:cNvGrpSpPr/>
          <p:nvPr/>
        </p:nvGrpSpPr>
        <p:grpSpPr>
          <a:xfrm>
            <a:off x="4362025" y="1921801"/>
            <a:ext cx="3580704" cy="2405996"/>
            <a:chOff x="4362024" y="1620719"/>
            <a:chExt cx="3580704" cy="2405997"/>
          </a:xfrm>
        </p:grpSpPr>
        <p:pic>
          <p:nvPicPr>
            <p:cNvPr id="11" name="Graphic 10" descr="Radio microphone">
              <a:extLst>
                <a:ext uri="{FF2B5EF4-FFF2-40B4-BE49-F238E27FC236}">
                  <a16:creationId xmlns:a16="http://schemas.microsoft.com/office/drawing/2014/main" id="{72B72DDA-A44F-47A9-A947-702CD79ACD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56655" y="1620719"/>
              <a:ext cx="1791442" cy="1791441"/>
            </a:xfrm>
            <a:prstGeom prst="rect">
              <a:avLst/>
            </a:prstGeom>
          </p:spPr>
        </p:pic>
        <p:sp>
          <p:nvSpPr>
            <p:cNvPr id="13" name="Rectangle 12">
              <a:extLst>
                <a:ext uri="{FF2B5EF4-FFF2-40B4-BE49-F238E27FC236}">
                  <a16:creationId xmlns:a16="http://schemas.microsoft.com/office/drawing/2014/main" id="{7D2C2CD8-3CCB-46AC-8E7D-8FE36AD32298}"/>
                </a:ext>
              </a:extLst>
            </p:cNvPr>
            <p:cNvSpPr/>
            <p:nvPr/>
          </p:nvSpPr>
          <p:spPr>
            <a:xfrm>
              <a:off x="4362024" y="3380385"/>
              <a:ext cx="3580704" cy="646331"/>
            </a:xfrm>
            <a:prstGeom prst="rect">
              <a:avLst/>
            </a:prstGeom>
          </p:spPr>
          <p:txBody>
            <a:bodyPr wrap="square">
              <a:spAutoFit/>
            </a:bodyPr>
            <a:lstStyle/>
            <a:p>
              <a:pPr algn="ctr"/>
              <a:r>
                <a:rPr lang="nb-NO"/>
                <a:t>Vi er mange deltagere – husk å dempe mikrofonen. </a:t>
              </a:r>
            </a:p>
          </p:txBody>
        </p:sp>
        <p:cxnSp>
          <p:nvCxnSpPr>
            <p:cNvPr id="19" name="Straight Connector 18">
              <a:extLst>
                <a:ext uri="{FF2B5EF4-FFF2-40B4-BE49-F238E27FC236}">
                  <a16:creationId xmlns:a16="http://schemas.microsoft.com/office/drawing/2014/main" id="{84749654-D5E7-4FB6-B9BF-F35DC6D47528}"/>
                </a:ext>
              </a:extLst>
            </p:cNvPr>
            <p:cNvCxnSpPr/>
            <p:nvPr/>
          </p:nvCxnSpPr>
          <p:spPr>
            <a:xfrm flipV="1">
              <a:off x="5533251" y="1881427"/>
              <a:ext cx="1238250" cy="123825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5C6BD5F5-1ABF-4FD6-B1DD-61505B400A76}"/>
              </a:ext>
            </a:extLst>
          </p:cNvPr>
          <p:cNvSpPr txBox="1"/>
          <p:nvPr/>
        </p:nvSpPr>
        <p:spPr>
          <a:xfrm>
            <a:off x="484447" y="1292342"/>
            <a:ext cx="3871568" cy="461665"/>
          </a:xfrm>
          <a:prstGeom prst="rect">
            <a:avLst/>
          </a:prstGeom>
          <a:noFill/>
        </p:spPr>
        <p:txBody>
          <a:bodyPr wrap="square" rtlCol="0">
            <a:spAutoFit/>
          </a:bodyPr>
          <a:lstStyle/>
          <a:p>
            <a:r>
              <a:rPr lang="nb-NO" sz="2400"/>
              <a:t>Kort før vi begynner:</a:t>
            </a:r>
          </a:p>
        </p:txBody>
      </p:sp>
    </p:spTree>
    <p:extLst>
      <p:ext uri="{BB962C8B-B14F-4D97-AF65-F5344CB8AC3E}">
        <p14:creationId xmlns:p14="http://schemas.microsoft.com/office/powerpoint/2010/main" val="2572989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2EFCD3-028E-42EF-81E6-3ED6C861B3C9}"/>
              </a:ext>
            </a:extLst>
          </p:cNvPr>
          <p:cNvGraphicFramePr>
            <a:graphicFrameLocks noChangeAspect="1"/>
          </p:cNvGraphicFramePr>
          <p:nvPr>
            <p:custDataLst>
              <p:tags r:id="rId1"/>
            </p:custDataLst>
            <p:extLst>
              <p:ext uri="{D42A27DB-BD31-4B8C-83A1-F6EECF244321}">
                <p14:modId xmlns:p14="http://schemas.microsoft.com/office/powerpoint/2010/main" val="191771471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AB2EFCD3-028E-42EF-81E6-3ED6C861B3C9}"/>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Tittel 2">
            <a:extLst>
              <a:ext uri="{FF2B5EF4-FFF2-40B4-BE49-F238E27FC236}">
                <a16:creationId xmlns:a16="http://schemas.microsoft.com/office/drawing/2014/main" id="{AF3ABA04-9AD4-D5F0-AEBC-87DBD9C6F445}"/>
              </a:ext>
            </a:extLst>
          </p:cNvPr>
          <p:cNvSpPr>
            <a:spLocks noGrp="1"/>
          </p:cNvSpPr>
          <p:nvPr>
            <p:ph type="title"/>
          </p:nvPr>
        </p:nvSpPr>
        <p:spPr>
          <a:xfrm>
            <a:off x="401847" y="397785"/>
            <a:ext cx="11224996" cy="751169"/>
          </a:xfrm>
        </p:spPr>
        <p:txBody>
          <a:bodyPr vert="horz"/>
          <a:lstStyle/>
          <a:p>
            <a:r>
              <a:rPr lang="nn-NO" sz="4250"/>
              <a:t>Fokus for </a:t>
            </a:r>
            <a:r>
              <a:rPr lang="nn-NO" sz="4250" err="1"/>
              <a:t>enhetene</a:t>
            </a:r>
            <a:r>
              <a:rPr lang="nn-NO" sz="4250"/>
              <a:t> i desember</a:t>
            </a:r>
            <a:endParaRPr lang="nb-NO"/>
          </a:p>
        </p:txBody>
      </p:sp>
      <p:grpSp>
        <p:nvGrpSpPr>
          <p:cNvPr id="30" name="Group 29">
            <a:extLst>
              <a:ext uri="{FF2B5EF4-FFF2-40B4-BE49-F238E27FC236}">
                <a16:creationId xmlns:a16="http://schemas.microsoft.com/office/drawing/2014/main" id="{A08602FF-1CFC-4257-9CAE-ACC5B6A1DC7B}"/>
              </a:ext>
            </a:extLst>
          </p:cNvPr>
          <p:cNvGrpSpPr/>
          <p:nvPr/>
        </p:nvGrpSpPr>
        <p:grpSpPr>
          <a:xfrm>
            <a:off x="193180" y="1863052"/>
            <a:ext cx="2784000" cy="2323043"/>
            <a:chOff x="75720" y="1329916"/>
            <a:chExt cx="2088000" cy="1742282"/>
          </a:xfrm>
        </p:grpSpPr>
        <p:pic>
          <p:nvPicPr>
            <p:cNvPr id="5" name="Grafikk 4" descr="Abacus with solid fill">
              <a:extLst>
                <a:ext uri="{FF2B5EF4-FFF2-40B4-BE49-F238E27FC236}">
                  <a16:creationId xmlns:a16="http://schemas.microsoft.com/office/drawing/2014/main" id="{2BFBE5B6-522D-A5ED-54A7-3C84A9306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820" y="1329916"/>
              <a:ext cx="685800" cy="685800"/>
            </a:xfrm>
            <a:prstGeom prst="rect">
              <a:avLst/>
            </a:prstGeom>
          </p:spPr>
        </p:pic>
        <p:sp>
          <p:nvSpPr>
            <p:cNvPr id="7" name="TekstSylinder 6">
              <a:extLst>
                <a:ext uri="{FF2B5EF4-FFF2-40B4-BE49-F238E27FC236}">
                  <a16:creationId xmlns:a16="http://schemas.microsoft.com/office/drawing/2014/main" id="{62CBE35D-760D-CB7F-1379-3A8F3EB1B60A}"/>
                </a:ext>
              </a:extLst>
            </p:cNvPr>
            <p:cNvSpPr txBox="1"/>
            <p:nvPr/>
          </p:nvSpPr>
          <p:spPr>
            <a:xfrm>
              <a:off x="75720" y="1998827"/>
              <a:ext cx="2088000" cy="10733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377"/>
              <a:r>
                <a:rPr lang="nn-NO" sz="1450" b="1">
                  <a:solidFill>
                    <a:srgbClr val="000000"/>
                  </a:solidFill>
                  <a:latin typeface="Arial" panose="020B0604020202020204"/>
                  <a:cs typeface="Arial"/>
                </a:rPr>
                <a:t>Rydding og ferdigstilling</a:t>
              </a:r>
              <a:br>
                <a:rPr lang="nn-NO" sz="1450" b="1">
                  <a:latin typeface="Arial" panose="020B0604020202020204"/>
                  <a:cs typeface="Arial"/>
                </a:rPr>
              </a:br>
              <a:r>
                <a:rPr lang="nn-NO" sz="1450">
                  <a:solidFill>
                    <a:srgbClr val="000000"/>
                  </a:solidFill>
                  <a:latin typeface="Arial" panose="020B0604020202020204"/>
                  <a:cs typeface="Arial"/>
                </a:rPr>
                <a:t>Det er siste </a:t>
              </a:r>
              <a:r>
                <a:rPr lang="nn-NO" sz="1450" err="1">
                  <a:solidFill>
                    <a:srgbClr val="000000"/>
                  </a:solidFill>
                  <a:latin typeface="Arial" panose="020B0604020202020204"/>
                  <a:cs typeface="Arial"/>
                </a:rPr>
                <a:t>frister</a:t>
              </a:r>
              <a:r>
                <a:rPr lang="nn-NO" sz="1450">
                  <a:solidFill>
                    <a:srgbClr val="000000"/>
                  </a:solidFill>
                  <a:latin typeface="Arial" panose="020B0604020202020204"/>
                  <a:cs typeface="Arial"/>
                </a:rPr>
                <a:t> for både </a:t>
              </a:r>
              <a:r>
                <a:rPr lang="nn-NO" sz="1450" err="1">
                  <a:solidFill>
                    <a:srgbClr val="000000"/>
                  </a:solidFill>
                  <a:latin typeface="Arial" panose="020B0604020202020204"/>
                  <a:cs typeface="Arial"/>
                </a:rPr>
                <a:t>bestillinger</a:t>
              </a:r>
              <a:r>
                <a:rPr lang="nn-NO" sz="1450">
                  <a:solidFill>
                    <a:srgbClr val="000000"/>
                  </a:solidFill>
                  <a:latin typeface="Arial" panose="020B0604020202020204"/>
                  <a:cs typeface="Arial"/>
                </a:rPr>
                <a:t>, </a:t>
              </a:r>
              <a:r>
                <a:rPr lang="nn-NO" sz="1450" err="1">
                  <a:solidFill>
                    <a:srgbClr val="000000"/>
                  </a:solidFill>
                  <a:latin typeface="Arial" panose="020B0604020202020204"/>
                  <a:cs typeface="Arial"/>
                </a:rPr>
                <a:t>godkjenninger</a:t>
              </a:r>
              <a:r>
                <a:rPr lang="nn-NO" sz="1450">
                  <a:solidFill>
                    <a:srgbClr val="000000"/>
                  </a:solidFill>
                  <a:latin typeface="Arial" panose="020B0604020202020204"/>
                  <a:cs typeface="Arial"/>
                </a:rPr>
                <a:t> og </a:t>
              </a:r>
              <a:r>
                <a:rPr lang="nn-NO" sz="1450" err="1">
                  <a:solidFill>
                    <a:srgbClr val="000000"/>
                  </a:solidFill>
                  <a:latin typeface="Arial" panose="020B0604020202020204"/>
                  <a:cs typeface="Arial"/>
                </a:rPr>
                <a:t>avslutninger</a:t>
              </a:r>
              <a:r>
                <a:rPr lang="nn-NO" sz="1450">
                  <a:solidFill>
                    <a:srgbClr val="000000"/>
                  </a:solidFill>
                  <a:latin typeface="Arial" panose="020B0604020202020204"/>
                  <a:cs typeface="Arial"/>
                </a:rPr>
                <a:t> i gamle </a:t>
              </a:r>
              <a:r>
                <a:rPr lang="nn-NO" sz="1450" err="1">
                  <a:solidFill>
                    <a:srgbClr val="000000"/>
                  </a:solidFill>
                  <a:latin typeface="Arial" panose="020B0604020202020204"/>
                  <a:cs typeface="Arial"/>
                </a:rPr>
                <a:t>systemer</a:t>
              </a:r>
              <a:r>
                <a:rPr lang="nn-NO" sz="1450">
                  <a:solidFill>
                    <a:srgbClr val="000000"/>
                  </a:solidFill>
                  <a:latin typeface="Arial" panose="020B0604020202020204"/>
                  <a:cs typeface="Arial"/>
                </a:rPr>
                <a:t>, og </a:t>
              </a:r>
              <a:r>
                <a:rPr lang="nn-NO" sz="1450" err="1">
                  <a:solidFill>
                    <a:srgbClr val="000000"/>
                  </a:solidFill>
                  <a:latin typeface="Arial" panose="020B0604020202020204"/>
                  <a:cs typeface="Arial"/>
                </a:rPr>
                <a:t>fremdeles</a:t>
              </a:r>
              <a:r>
                <a:rPr lang="nn-NO" sz="1450">
                  <a:solidFill>
                    <a:srgbClr val="000000"/>
                  </a:solidFill>
                  <a:latin typeface="Arial" panose="020B0604020202020204"/>
                  <a:cs typeface="Arial"/>
                </a:rPr>
                <a:t> </a:t>
              </a:r>
              <a:r>
                <a:rPr lang="nn-NO" sz="1450" err="1">
                  <a:solidFill>
                    <a:srgbClr val="000000"/>
                  </a:solidFill>
                  <a:latin typeface="Arial" panose="020B0604020202020204"/>
                  <a:cs typeface="Arial"/>
                </a:rPr>
                <a:t>konverteings</a:t>
              </a:r>
              <a:r>
                <a:rPr lang="nn-NO" sz="1450">
                  <a:solidFill>
                    <a:srgbClr val="000000"/>
                  </a:solidFill>
                  <a:latin typeface="Arial" panose="020B0604020202020204"/>
                  <a:cs typeface="Arial"/>
                </a:rPr>
                <a:t> og ryddeoppgaver.</a:t>
              </a:r>
            </a:p>
          </p:txBody>
        </p:sp>
      </p:grpSp>
      <p:grpSp>
        <p:nvGrpSpPr>
          <p:cNvPr id="29" name="Group 28">
            <a:extLst>
              <a:ext uri="{FF2B5EF4-FFF2-40B4-BE49-F238E27FC236}">
                <a16:creationId xmlns:a16="http://schemas.microsoft.com/office/drawing/2014/main" id="{00464C56-CE55-4B6E-9AA9-530FCF64429D}"/>
              </a:ext>
            </a:extLst>
          </p:cNvPr>
          <p:cNvGrpSpPr/>
          <p:nvPr/>
        </p:nvGrpSpPr>
        <p:grpSpPr>
          <a:xfrm>
            <a:off x="3109720" y="1863052"/>
            <a:ext cx="2784000" cy="2206316"/>
            <a:chOff x="2573183" y="1407802"/>
            <a:chExt cx="2088000" cy="1654737"/>
          </a:xfrm>
        </p:grpSpPr>
        <p:pic>
          <p:nvPicPr>
            <p:cNvPr id="8" name="Grafikk 7" descr="Remote learning language with solid fill">
              <a:extLst>
                <a:ext uri="{FF2B5EF4-FFF2-40B4-BE49-F238E27FC236}">
                  <a16:creationId xmlns:a16="http://schemas.microsoft.com/office/drawing/2014/main" id="{20365FB0-EF87-36CA-29E2-D3045A4AA3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74283" y="1407802"/>
              <a:ext cx="685800" cy="685800"/>
            </a:xfrm>
            <a:prstGeom prst="rect">
              <a:avLst/>
            </a:prstGeom>
          </p:spPr>
        </p:pic>
        <p:sp>
          <p:nvSpPr>
            <p:cNvPr id="9" name="TekstSylinder 8">
              <a:extLst>
                <a:ext uri="{FF2B5EF4-FFF2-40B4-BE49-F238E27FC236}">
                  <a16:creationId xmlns:a16="http://schemas.microsoft.com/office/drawing/2014/main" id="{4F3BAE99-0597-8B9E-F9CF-F744320BB4E1}"/>
                </a:ext>
              </a:extLst>
            </p:cNvPr>
            <p:cNvSpPr txBox="1"/>
            <p:nvPr/>
          </p:nvSpPr>
          <p:spPr>
            <a:xfrm>
              <a:off x="2573183" y="1989168"/>
              <a:ext cx="2088000" cy="10733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377"/>
              <a:r>
                <a:rPr lang="nn-NO" sz="1450" b="1">
                  <a:solidFill>
                    <a:srgbClr val="000000"/>
                  </a:solidFill>
                  <a:latin typeface="Arial" panose="020B0604020202020204"/>
                  <a:cs typeface="Arial"/>
                </a:rPr>
                <a:t>Opplæring</a:t>
              </a:r>
              <a:br>
                <a:rPr lang="nn-NO" sz="1450" b="1">
                  <a:latin typeface="Arial" panose="020B0604020202020204"/>
                  <a:cs typeface="Arial"/>
                </a:rPr>
              </a:br>
              <a:r>
                <a:rPr lang="nn-NO" sz="1450">
                  <a:solidFill>
                    <a:srgbClr val="000000"/>
                  </a:solidFill>
                  <a:latin typeface="Arial" panose="020B0604020202020204"/>
                  <a:cs typeface="Arial"/>
                </a:rPr>
                <a:t>Alle </a:t>
              </a:r>
              <a:r>
                <a:rPr lang="nn-NO" sz="1450" err="1">
                  <a:solidFill>
                    <a:srgbClr val="000000"/>
                  </a:solidFill>
                  <a:latin typeface="Arial" panose="020B0604020202020204"/>
                  <a:cs typeface="Arial"/>
                </a:rPr>
                <a:t>ansatte</a:t>
              </a:r>
              <a:r>
                <a:rPr lang="nn-NO" sz="1450">
                  <a:solidFill>
                    <a:srgbClr val="000000"/>
                  </a:solidFill>
                  <a:latin typeface="Arial" panose="020B0604020202020204"/>
                  <a:cs typeface="Arial"/>
                </a:rPr>
                <a:t> skal ta læring i desember. </a:t>
              </a:r>
              <a:r>
                <a:rPr lang="nn-NO" sz="1450" err="1">
                  <a:solidFill>
                    <a:srgbClr val="000000"/>
                  </a:solidFill>
                  <a:latin typeface="Arial" panose="020B0604020202020204"/>
                  <a:cs typeface="Arial"/>
                </a:rPr>
                <a:t>Noe</a:t>
              </a:r>
              <a:r>
                <a:rPr lang="nn-NO" sz="1450">
                  <a:solidFill>
                    <a:srgbClr val="000000"/>
                  </a:solidFill>
                  <a:latin typeface="Arial" panose="020B0604020202020204"/>
                  <a:cs typeface="Arial"/>
                </a:rPr>
                <a:t> er for spesifikke roller og </a:t>
              </a:r>
              <a:r>
                <a:rPr lang="nn-NO" sz="1450" err="1">
                  <a:solidFill>
                    <a:srgbClr val="000000"/>
                  </a:solidFill>
                  <a:latin typeface="Arial" panose="020B0604020202020204"/>
                  <a:cs typeface="Arial"/>
                </a:rPr>
                <a:t>noe</a:t>
              </a:r>
              <a:r>
                <a:rPr lang="nn-NO" sz="1450">
                  <a:solidFill>
                    <a:srgbClr val="000000"/>
                  </a:solidFill>
                  <a:latin typeface="Arial" panose="020B0604020202020204"/>
                  <a:cs typeface="Arial"/>
                </a:rPr>
                <a:t> gjelder alle </a:t>
              </a:r>
              <a:r>
                <a:rPr lang="nn-NO" sz="1450" err="1">
                  <a:solidFill>
                    <a:srgbClr val="000000"/>
                  </a:solidFill>
                  <a:latin typeface="Arial" panose="020B0604020202020204"/>
                  <a:cs typeface="Arial"/>
                </a:rPr>
                <a:t>ansatte</a:t>
              </a:r>
              <a:r>
                <a:rPr lang="nn-NO" sz="1450">
                  <a:solidFill>
                    <a:srgbClr val="000000"/>
                  </a:solidFill>
                  <a:latin typeface="Arial" panose="020B0604020202020204"/>
                  <a:cs typeface="Arial"/>
                </a:rPr>
                <a:t> </a:t>
              </a:r>
              <a:r>
                <a:rPr lang="nn-NO" sz="1450" err="1">
                  <a:solidFill>
                    <a:srgbClr val="000000"/>
                  </a:solidFill>
                  <a:latin typeface="Arial" panose="020B0604020202020204"/>
                  <a:cs typeface="Arial"/>
                </a:rPr>
                <a:t>knyttet</a:t>
              </a:r>
              <a:r>
                <a:rPr lang="nn-NO" sz="1450">
                  <a:solidFill>
                    <a:srgbClr val="000000"/>
                  </a:solidFill>
                  <a:latin typeface="Arial" panose="020B0604020202020204"/>
                  <a:cs typeface="Arial"/>
                </a:rPr>
                <a:t> til bruk av </a:t>
              </a:r>
              <a:r>
                <a:rPr lang="nn-NO" sz="1450" err="1">
                  <a:solidFill>
                    <a:srgbClr val="000000"/>
                  </a:solidFill>
                  <a:latin typeface="Arial" panose="020B0604020202020204"/>
                  <a:cs typeface="Arial"/>
                </a:rPr>
                <a:t>selvbeteningsportal</a:t>
              </a:r>
              <a:r>
                <a:rPr lang="nn-NO" sz="1450">
                  <a:solidFill>
                    <a:srgbClr val="000000"/>
                  </a:solidFill>
                  <a:latin typeface="Arial" panose="020B0604020202020204"/>
                  <a:cs typeface="Arial"/>
                </a:rPr>
                <a:t>.</a:t>
              </a:r>
              <a:endParaRPr lang="nb-NO" sz="1467" b="1">
                <a:solidFill>
                  <a:srgbClr val="000000"/>
                </a:solidFill>
                <a:latin typeface="Arial" panose="020B0604020202020204"/>
              </a:endParaRPr>
            </a:p>
          </p:txBody>
        </p:sp>
      </p:grpSp>
      <p:sp>
        <p:nvSpPr>
          <p:cNvPr id="12" name="TekstSylinder 11">
            <a:extLst>
              <a:ext uri="{FF2B5EF4-FFF2-40B4-BE49-F238E27FC236}">
                <a16:creationId xmlns:a16="http://schemas.microsoft.com/office/drawing/2014/main" id="{3C9EBE44-7BF1-7ADF-88A6-D33BA98C42B2}"/>
              </a:ext>
            </a:extLst>
          </p:cNvPr>
          <p:cNvSpPr txBox="1"/>
          <p:nvPr/>
        </p:nvSpPr>
        <p:spPr>
          <a:xfrm>
            <a:off x="767197" y="6378286"/>
            <a:ext cx="65878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44" indent="-285744" defTabSz="914377">
              <a:buFont typeface="Arial"/>
              <a:buChar char="•"/>
            </a:pPr>
            <a:endParaRPr lang="nb-NO" sz="1800">
              <a:solidFill>
                <a:srgbClr val="000000"/>
              </a:solidFill>
              <a:latin typeface="Arial" panose="020B0604020202020204"/>
              <a:cs typeface="Arial"/>
            </a:endParaRPr>
          </a:p>
        </p:txBody>
      </p:sp>
      <p:grpSp>
        <p:nvGrpSpPr>
          <p:cNvPr id="28" name="Group 27">
            <a:extLst>
              <a:ext uri="{FF2B5EF4-FFF2-40B4-BE49-F238E27FC236}">
                <a16:creationId xmlns:a16="http://schemas.microsoft.com/office/drawing/2014/main" id="{B1CA013D-4DAD-4EFF-98D9-14C567132300}"/>
              </a:ext>
            </a:extLst>
          </p:cNvPr>
          <p:cNvGrpSpPr/>
          <p:nvPr/>
        </p:nvGrpSpPr>
        <p:grpSpPr>
          <a:xfrm>
            <a:off x="6097979" y="1863052"/>
            <a:ext cx="2784000" cy="2033592"/>
            <a:chOff x="4920089" y="1398511"/>
            <a:chExt cx="2088000" cy="1525194"/>
          </a:xfrm>
        </p:grpSpPr>
        <p:pic>
          <p:nvPicPr>
            <p:cNvPr id="19" name="Grafikk 18" descr="Connections outline">
              <a:extLst>
                <a:ext uri="{FF2B5EF4-FFF2-40B4-BE49-F238E27FC236}">
                  <a16:creationId xmlns:a16="http://schemas.microsoft.com/office/drawing/2014/main" id="{59179694-2425-7F22-C9D3-5287253D6C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75686" y="1398511"/>
              <a:ext cx="685800" cy="685800"/>
            </a:xfrm>
            <a:prstGeom prst="rect">
              <a:avLst/>
            </a:prstGeom>
          </p:spPr>
        </p:pic>
        <p:sp>
          <p:nvSpPr>
            <p:cNvPr id="20" name="TekstSylinder 19">
              <a:extLst>
                <a:ext uri="{FF2B5EF4-FFF2-40B4-BE49-F238E27FC236}">
                  <a16:creationId xmlns:a16="http://schemas.microsoft.com/office/drawing/2014/main" id="{4EB0EA05-5339-4F39-E372-45EFA33990CE}"/>
                </a:ext>
              </a:extLst>
            </p:cNvPr>
            <p:cNvSpPr txBox="1"/>
            <p:nvPr/>
          </p:nvSpPr>
          <p:spPr>
            <a:xfrm>
              <a:off x="4920089" y="2015716"/>
              <a:ext cx="2088000" cy="907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nb-NO"/>
              </a:defPPr>
              <a:lvl1pPr algn="ctr" defTabSz="685800">
                <a:defRPr sz="1100" b="1">
                  <a:solidFill>
                    <a:srgbClr val="000000"/>
                  </a:solidFill>
                  <a:latin typeface="Arial" panose="020B0604020202020204"/>
                  <a:cs typeface="Arial"/>
                </a:defRPr>
              </a:lvl1pPr>
            </a:lstStyle>
            <a:p>
              <a:r>
                <a:rPr lang="nn-NO" sz="1450"/>
                <a:t>Lokal forankring</a:t>
              </a:r>
              <a:br>
                <a:rPr lang="nn-NO" sz="1450"/>
              </a:br>
              <a:r>
                <a:rPr lang="nn-NO" sz="1450" b="0"/>
                <a:t>Siste </a:t>
              </a:r>
              <a:r>
                <a:rPr lang="nn-NO" sz="1450" b="0" err="1"/>
                <a:t>mulighet</a:t>
              </a:r>
              <a:r>
                <a:rPr lang="nn-NO" sz="1450" b="0"/>
                <a:t> til å forankre og diskutere </a:t>
              </a:r>
              <a:r>
                <a:rPr lang="nn-NO" sz="1450" b="0" err="1"/>
                <a:t>løsninger</a:t>
              </a:r>
              <a:r>
                <a:rPr lang="nn-NO" sz="1450" b="0"/>
                <a:t>, prosesser og </a:t>
              </a:r>
              <a:r>
                <a:rPr lang="nn-NO" sz="1450" b="0" err="1"/>
                <a:t>tilnærminger</a:t>
              </a:r>
              <a:r>
                <a:rPr lang="nn-NO" sz="1450" b="0"/>
                <a:t> før vi er i gang.</a:t>
              </a:r>
              <a:br>
                <a:rPr lang="nn-NO" sz="1450"/>
              </a:br>
              <a:endParaRPr lang="nn-NO" sz="1467"/>
            </a:p>
          </p:txBody>
        </p:sp>
      </p:grpSp>
      <p:grpSp>
        <p:nvGrpSpPr>
          <p:cNvPr id="31" name="Group 30">
            <a:extLst>
              <a:ext uri="{FF2B5EF4-FFF2-40B4-BE49-F238E27FC236}">
                <a16:creationId xmlns:a16="http://schemas.microsoft.com/office/drawing/2014/main" id="{D8EAE72B-45B8-4CA6-A40E-DC880E4AB0B5}"/>
              </a:ext>
            </a:extLst>
          </p:cNvPr>
          <p:cNvGrpSpPr/>
          <p:nvPr/>
        </p:nvGrpSpPr>
        <p:grpSpPr>
          <a:xfrm>
            <a:off x="9207372" y="1863052"/>
            <a:ext cx="2784000" cy="2033592"/>
            <a:chOff x="4920089" y="1398511"/>
            <a:chExt cx="2088000" cy="1525194"/>
          </a:xfrm>
        </p:grpSpPr>
        <p:pic>
          <p:nvPicPr>
            <p:cNvPr id="32" name="Grafikk 18" descr="Books with solid fill">
              <a:extLst>
                <a:ext uri="{FF2B5EF4-FFF2-40B4-BE49-F238E27FC236}">
                  <a16:creationId xmlns:a16="http://schemas.microsoft.com/office/drawing/2014/main" id="{D438E341-BD79-430F-8B2E-40FFC228DF0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575686" y="1398511"/>
              <a:ext cx="685800" cy="685800"/>
            </a:xfrm>
            <a:prstGeom prst="rect">
              <a:avLst/>
            </a:prstGeom>
          </p:spPr>
        </p:pic>
        <p:sp>
          <p:nvSpPr>
            <p:cNvPr id="33" name="TekstSylinder 19">
              <a:extLst>
                <a:ext uri="{FF2B5EF4-FFF2-40B4-BE49-F238E27FC236}">
                  <a16:creationId xmlns:a16="http://schemas.microsoft.com/office/drawing/2014/main" id="{D7E073AA-ADA4-4171-A212-9F88EE759303}"/>
                </a:ext>
              </a:extLst>
            </p:cNvPr>
            <p:cNvSpPr txBox="1"/>
            <p:nvPr/>
          </p:nvSpPr>
          <p:spPr>
            <a:xfrm>
              <a:off x="4920089" y="2015716"/>
              <a:ext cx="2088000" cy="907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nb-NO"/>
              </a:defPPr>
              <a:lvl1pPr algn="ctr" defTabSz="685800">
                <a:defRPr sz="1100" b="1">
                  <a:solidFill>
                    <a:srgbClr val="000000"/>
                  </a:solidFill>
                  <a:latin typeface="Arial" panose="020B0604020202020204"/>
                  <a:cs typeface="Arial"/>
                </a:defRPr>
              </a:lvl1pPr>
            </a:lstStyle>
            <a:p>
              <a:r>
                <a:rPr lang="nn-NO" sz="1450"/>
                <a:t>Lokal </a:t>
              </a:r>
              <a:r>
                <a:rPr lang="nn-NO" sz="1450" err="1"/>
                <a:t>forståelse</a:t>
              </a:r>
            </a:p>
            <a:p>
              <a:r>
                <a:rPr lang="nn-NO" sz="1450" b="0"/>
                <a:t>Siste </a:t>
              </a:r>
              <a:r>
                <a:rPr lang="nn-NO" sz="1450" b="0" err="1"/>
                <a:t>mulighet</a:t>
              </a:r>
              <a:r>
                <a:rPr lang="nn-NO" sz="1450" b="0"/>
                <a:t> for å bygge lokal </a:t>
              </a:r>
              <a:r>
                <a:rPr lang="nn-NO" sz="1450" b="0" err="1"/>
                <a:t>forståelse</a:t>
              </a:r>
              <a:r>
                <a:rPr lang="nn-NO" sz="1450" b="0"/>
                <a:t> for prosesser, roller og systemer før vi går opp på de nye </a:t>
              </a:r>
              <a:r>
                <a:rPr lang="nn-NO" sz="1450" b="0" err="1"/>
                <a:t>løsningene</a:t>
              </a:r>
              <a:r>
                <a:rPr lang="nn-NO" sz="1450" b="0"/>
                <a:t>.</a:t>
              </a:r>
            </a:p>
          </p:txBody>
        </p:sp>
      </p:grpSp>
      <p:sp>
        <p:nvSpPr>
          <p:cNvPr id="34" name="Rectangle 33">
            <a:extLst>
              <a:ext uri="{FF2B5EF4-FFF2-40B4-BE49-F238E27FC236}">
                <a16:creationId xmlns:a16="http://schemas.microsoft.com/office/drawing/2014/main" id="{B2A11C93-D470-4459-A35B-ED788B4039CA}"/>
              </a:ext>
            </a:extLst>
          </p:cNvPr>
          <p:cNvSpPr/>
          <p:nvPr/>
        </p:nvSpPr>
        <p:spPr>
          <a:xfrm>
            <a:off x="283335" y="5254580"/>
            <a:ext cx="11624403" cy="637392"/>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nb-NO" sz="1850"/>
              <a:t>Og så må vi ta en velfortjent juleferie for å være klare for en litt krevende overgang i januar </a:t>
            </a:r>
            <a:endParaRPr lang="nb-NO"/>
          </a:p>
        </p:txBody>
      </p:sp>
      <p:pic>
        <p:nvPicPr>
          <p:cNvPr id="2" name="Grafikk 5" descr="Holly with solid fill">
            <a:extLst>
              <a:ext uri="{FF2B5EF4-FFF2-40B4-BE49-F238E27FC236}">
                <a16:creationId xmlns:a16="http://schemas.microsoft.com/office/drawing/2014/main" id="{06A09683-6D28-ECDA-441D-009B1DCCC9C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79" y="4733306"/>
            <a:ext cx="914400" cy="914400"/>
          </a:xfrm>
          <a:prstGeom prst="rect">
            <a:avLst/>
          </a:prstGeom>
        </p:spPr>
      </p:pic>
      <p:pic>
        <p:nvPicPr>
          <p:cNvPr id="6" name="Grafikk 9" descr="Holiday tree with solid fill">
            <a:extLst>
              <a:ext uri="{FF2B5EF4-FFF2-40B4-BE49-F238E27FC236}">
                <a16:creationId xmlns:a16="http://schemas.microsoft.com/office/drawing/2014/main" id="{0770BEA3-F486-EC41-2AD4-25BFF3CAFC8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947441" y="4539714"/>
            <a:ext cx="914400" cy="914400"/>
          </a:xfrm>
          <a:prstGeom prst="rect">
            <a:avLst/>
          </a:prstGeom>
        </p:spPr>
      </p:pic>
    </p:spTree>
    <p:extLst>
      <p:ext uri="{BB962C8B-B14F-4D97-AF65-F5344CB8AC3E}">
        <p14:creationId xmlns:p14="http://schemas.microsoft.com/office/powerpoint/2010/main" val="146000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8C05F031-CF03-4B42-8BCC-CBB9F9658103}"/>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9" name="Object 28" hidden="1">
                        <a:extLst>
                          <a:ext uri="{FF2B5EF4-FFF2-40B4-BE49-F238E27FC236}">
                            <a16:creationId xmlns:a16="http://schemas.microsoft.com/office/drawing/2014/main" id="{8C05F031-CF03-4B42-8BCC-CBB9F9658103}"/>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20D7447-F682-2F4F-3DD7-89CE8800FB42}"/>
              </a:ext>
            </a:extLst>
          </p:cNvPr>
          <p:cNvSpPr>
            <a:spLocks noGrp="1"/>
          </p:cNvSpPr>
          <p:nvPr>
            <p:ph type="title"/>
          </p:nvPr>
        </p:nvSpPr>
        <p:spPr>
          <a:xfrm>
            <a:off x="401847" y="397786"/>
            <a:ext cx="11224996" cy="586957"/>
          </a:xfrm>
        </p:spPr>
        <p:txBody>
          <a:bodyPr vert="horz"/>
          <a:lstStyle/>
          <a:p>
            <a:r>
              <a:rPr lang="nb-NO" sz="3200"/>
              <a:t>Viktige datoer for deg som leder</a:t>
            </a:r>
          </a:p>
        </p:txBody>
      </p:sp>
      <p:grpSp>
        <p:nvGrpSpPr>
          <p:cNvPr id="4" name="Group 3">
            <a:extLst>
              <a:ext uri="{FF2B5EF4-FFF2-40B4-BE49-F238E27FC236}">
                <a16:creationId xmlns:a16="http://schemas.microsoft.com/office/drawing/2014/main" id="{CAF7DCAE-40DE-4753-8F23-A0E18A448AC9}"/>
              </a:ext>
            </a:extLst>
          </p:cNvPr>
          <p:cNvGrpSpPr>
            <a:grpSpLocks/>
          </p:cNvGrpSpPr>
          <p:nvPr/>
        </p:nvGrpSpPr>
        <p:grpSpPr>
          <a:xfrm>
            <a:off x="527170" y="1506539"/>
            <a:ext cx="11137663" cy="4711432"/>
            <a:chOff x="1889760" y="1862138"/>
            <a:chExt cx="8416290" cy="4711431"/>
          </a:xfrm>
        </p:grpSpPr>
        <p:sp>
          <p:nvSpPr>
            <p:cNvPr id="5" name="Rectangle 3">
              <a:extLst>
                <a:ext uri="{FF2B5EF4-FFF2-40B4-BE49-F238E27FC236}">
                  <a16:creationId xmlns:a16="http://schemas.microsoft.com/office/drawing/2014/main" id="{1727BBDD-3003-4A4B-BEC4-02841077F374}"/>
                </a:ext>
              </a:extLst>
            </p:cNvPr>
            <p:cNvSpPr>
              <a:spLocks noChangeArrowheads="1"/>
            </p:cNvSpPr>
            <p:nvPr/>
          </p:nvSpPr>
          <p:spPr bwMode="auto">
            <a:xfrm>
              <a:off x="1889760" y="4270934"/>
              <a:ext cx="1389888" cy="522288"/>
            </a:xfrm>
            <a:prstGeom prst="rect">
              <a:avLst/>
            </a:prstGeom>
            <a:solidFill>
              <a:schemeClr val="accent1"/>
            </a:solidFill>
            <a:ln w="12700" algn="ctr">
              <a:noFill/>
              <a:miter lim="800000"/>
              <a:headEnd/>
              <a:tailEnd/>
            </a:ln>
          </p:spPr>
          <p:txBody>
            <a:bodyPr lIns="91440" tIns="91440" rIns="91440" bIns="91440" anchor="ctr"/>
            <a:lstStyle/>
            <a:p>
              <a:pPr marL="0" marR="0" lvl="0" indent="0" algn="ctr" defTabSz="865166" rtl="0" eaLnBrk="1" fontAlgn="auto" latinLnBrk="0" hangingPunct="1">
                <a:lnSpc>
                  <a:spcPct val="95000"/>
                </a:lnSpc>
                <a:spcBef>
                  <a:spcPts val="0"/>
                </a:spcBef>
                <a:spcAft>
                  <a:spcPts val="0"/>
                </a:spcAft>
                <a:buClrTx/>
                <a:buSzTx/>
                <a:buFontTx/>
                <a:buNone/>
                <a:tabLst/>
                <a:defRPr/>
              </a:pPr>
              <a:r>
                <a:rPr kumimoji="0" lang="nb-NO" sz="1300" b="1" i="0" u="none" strike="noStrike" kern="1200" cap="none" spc="0" normalizeH="0" baseline="0" noProof="0">
                  <a:ln>
                    <a:noFill/>
                  </a:ln>
                  <a:solidFill>
                    <a:prstClr val="white"/>
                  </a:solidFill>
                  <a:effectLst/>
                  <a:uLnTx/>
                  <a:uFillTx/>
                  <a:latin typeface="Calibri"/>
                  <a:ea typeface="ＭＳ Ｐゴシック" pitchFamily="50" charset="-128"/>
                  <a:cs typeface="+mn-cs"/>
                </a:rPr>
                <a:t>28. November</a:t>
              </a:r>
            </a:p>
          </p:txBody>
        </p:sp>
        <p:sp>
          <p:nvSpPr>
            <p:cNvPr id="6" name="Rectangle 4">
              <a:extLst>
                <a:ext uri="{FF2B5EF4-FFF2-40B4-BE49-F238E27FC236}">
                  <a16:creationId xmlns:a16="http://schemas.microsoft.com/office/drawing/2014/main" id="{7062D72A-5691-4DF2-84F7-55803DC771CE}"/>
                </a:ext>
              </a:extLst>
            </p:cNvPr>
            <p:cNvSpPr>
              <a:spLocks noChangeArrowheads="1"/>
            </p:cNvSpPr>
            <p:nvPr/>
          </p:nvSpPr>
          <p:spPr bwMode="auto">
            <a:xfrm>
              <a:off x="3645408" y="3668735"/>
              <a:ext cx="1389888" cy="522288"/>
            </a:xfrm>
            <a:prstGeom prst="rect">
              <a:avLst/>
            </a:prstGeom>
            <a:solidFill>
              <a:schemeClr val="accent2"/>
            </a:solidFill>
            <a:ln w="12700" algn="ctr">
              <a:noFill/>
              <a:miter lim="800000"/>
              <a:headEnd/>
              <a:tailEnd/>
            </a:ln>
          </p:spPr>
          <p:txBody>
            <a:bodyPr lIns="91440" tIns="91440" rIns="91440" bIns="91440" anchor="ctr"/>
            <a:lstStyle/>
            <a:p>
              <a:pPr marL="0" marR="0" lvl="0" indent="0" algn="ctr" defTabSz="865166" rtl="0" eaLnBrk="1" fontAlgn="auto" latinLnBrk="0" hangingPunct="1">
                <a:lnSpc>
                  <a:spcPct val="95000"/>
                </a:lnSpc>
                <a:spcBef>
                  <a:spcPts val="0"/>
                </a:spcBef>
                <a:spcAft>
                  <a:spcPts val="0"/>
                </a:spcAft>
                <a:buClrTx/>
                <a:buSzTx/>
                <a:buFontTx/>
                <a:buNone/>
                <a:tabLst/>
                <a:defRPr/>
              </a:pPr>
              <a:r>
                <a:rPr kumimoji="0" lang="nb-NO" sz="1300" b="1" i="0" u="none" strike="noStrike" kern="1200" cap="none" spc="0" normalizeH="0" baseline="0" noProof="0">
                  <a:ln>
                    <a:noFill/>
                  </a:ln>
                  <a:solidFill>
                    <a:prstClr val="white"/>
                  </a:solidFill>
                  <a:effectLst/>
                  <a:uLnTx/>
                  <a:uFillTx/>
                  <a:latin typeface="Calibri"/>
                  <a:ea typeface="ＭＳ Ｐゴシック" pitchFamily="50" charset="-128"/>
                  <a:cs typeface="+mn-cs"/>
                </a:rPr>
                <a:t>5. Desember</a:t>
              </a:r>
            </a:p>
          </p:txBody>
        </p:sp>
        <p:sp>
          <p:nvSpPr>
            <p:cNvPr id="7" name="Rectangle 5">
              <a:extLst>
                <a:ext uri="{FF2B5EF4-FFF2-40B4-BE49-F238E27FC236}">
                  <a16:creationId xmlns:a16="http://schemas.microsoft.com/office/drawing/2014/main" id="{BF0B173E-E4AE-415E-9016-A11E394207FC}"/>
                </a:ext>
              </a:extLst>
            </p:cNvPr>
            <p:cNvSpPr>
              <a:spLocks noChangeArrowheads="1"/>
            </p:cNvSpPr>
            <p:nvPr/>
          </p:nvSpPr>
          <p:spPr bwMode="auto">
            <a:xfrm>
              <a:off x="5401056" y="3066536"/>
              <a:ext cx="1389888" cy="522288"/>
            </a:xfrm>
            <a:prstGeom prst="rect">
              <a:avLst/>
            </a:prstGeom>
            <a:solidFill>
              <a:schemeClr val="accent5"/>
            </a:solidFill>
            <a:ln w="12700" algn="ctr">
              <a:noFill/>
              <a:miter lim="800000"/>
              <a:headEnd/>
              <a:tailEnd/>
            </a:ln>
          </p:spPr>
          <p:txBody>
            <a:bodyPr lIns="91440" tIns="91440" rIns="91440" bIns="91440" anchor="ctr"/>
            <a:lstStyle/>
            <a:p>
              <a:pPr marL="0" marR="0" lvl="0" indent="0" algn="ctr" defTabSz="865166" rtl="0" eaLnBrk="1" fontAlgn="auto" latinLnBrk="0" hangingPunct="1">
                <a:lnSpc>
                  <a:spcPct val="95000"/>
                </a:lnSpc>
                <a:spcBef>
                  <a:spcPts val="0"/>
                </a:spcBef>
                <a:spcAft>
                  <a:spcPts val="0"/>
                </a:spcAft>
                <a:buClrTx/>
                <a:buSzTx/>
                <a:buFontTx/>
                <a:buNone/>
                <a:tabLst/>
                <a:defRPr/>
              </a:pPr>
              <a:r>
                <a:rPr kumimoji="0" lang="nb-NO" sz="1300" b="1" i="0" u="none" strike="noStrike" kern="1200" cap="none" spc="0" normalizeH="0" baseline="0" noProof="0">
                  <a:ln>
                    <a:noFill/>
                  </a:ln>
                  <a:solidFill>
                    <a:prstClr val="white"/>
                  </a:solidFill>
                  <a:effectLst/>
                  <a:uLnTx/>
                  <a:uFillTx/>
                  <a:latin typeface="Calibri"/>
                  <a:ea typeface="ＭＳ Ｐゴシック" pitchFamily="50" charset="-128"/>
                  <a:cs typeface="+mn-cs"/>
                </a:rPr>
                <a:t>15. Desember</a:t>
              </a:r>
            </a:p>
          </p:txBody>
        </p:sp>
        <p:sp>
          <p:nvSpPr>
            <p:cNvPr id="8" name="Rectangle 6">
              <a:extLst>
                <a:ext uri="{FF2B5EF4-FFF2-40B4-BE49-F238E27FC236}">
                  <a16:creationId xmlns:a16="http://schemas.microsoft.com/office/drawing/2014/main" id="{8D67B2FC-E87F-43AD-8216-59AC87EB66FF}"/>
                </a:ext>
              </a:extLst>
            </p:cNvPr>
            <p:cNvSpPr>
              <a:spLocks noChangeArrowheads="1"/>
            </p:cNvSpPr>
            <p:nvPr/>
          </p:nvSpPr>
          <p:spPr bwMode="auto">
            <a:xfrm>
              <a:off x="7156704" y="2464337"/>
              <a:ext cx="1389888" cy="522288"/>
            </a:xfrm>
            <a:prstGeom prst="rect">
              <a:avLst/>
            </a:prstGeom>
            <a:solidFill>
              <a:schemeClr val="accent4"/>
            </a:solidFill>
            <a:ln w="12700" algn="ctr">
              <a:noFill/>
              <a:miter lim="800000"/>
              <a:headEnd/>
              <a:tailEnd/>
            </a:ln>
          </p:spPr>
          <p:txBody>
            <a:bodyPr lIns="91440" tIns="91440" rIns="91440" bIns="91440" anchor="ctr"/>
            <a:lstStyle/>
            <a:p>
              <a:pPr marL="0" marR="0" lvl="0" indent="0" algn="ctr" defTabSz="865166" rtl="0" eaLnBrk="1" fontAlgn="auto" latinLnBrk="0" hangingPunct="1">
                <a:lnSpc>
                  <a:spcPct val="95000"/>
                </a:lnSpc>
                <a:spcBef>
                  <a:spcPts val="0"/>
                </a:spcBef>
                <a:spcAft>
                  <a:spcPts val="0"/>
                </a:spcAft>
                <a:buClrTx/>
                <a:buSzTx/>
                <a:buFontTx/>
                <a:buNone/>
                <a:tabLst/>
                <a:defRPr/>
              </a:pPr>
              <a:r>
                <a:rPr kumimoji="0" lang="nb-NO" sz="1300" b="1" i="0" u="none" strike="noStrike" kern="1200" cap="none" spc="0" normalizeH="0" baseline="0" noProof="0">
                  <a:ln>
                    <a:noFill/>
                  </a:ln>
                  <a:solidFill>
                    <a:prstClr val="white"/>
                  </a:solidFill>
                  <a:effectLst/>
                  <a:uLnTx/>
                  <a:uFillTx/>
                  <a:latin typeface="Calibri"/>
                  <a:ea typeface="ＭＳ Ｐゴシック" pitchFamily="50" charset="-128"/>
                  <a:cs typeface="+mn-cs"/>
                </a:rPr>
                <a:t>22. Desember</a:t>
              </a:r>
            </a:p>
          </p:txBody>
        </p:sp>
        <p:sp>
          <p:nvSpPr>
            <p:cNvPr id="9" name="Rectangle 7">
              <a:extLst>
                <a:ext uri="{FF2B5EF4-FFF2-40B4-BE49-F238E27FC236}">
                  <a16:creationId xmlns:a16="http://schemas.microsoft.com/office/drawing/2014/main" id="{A6476BAF-0030-4E0F-9FE3-C54EB406F50D}"/>
                </a:ext>
              </a:extLst>
            </p:cNvPr>
            <p:cNvSpPr>
              <a:spLocks noChangeArrowheads="1"/>
            </p:cNvSpPr>
            <p:nvPr/>
          </p:nvSpPr>
          <p:spPr bwMode="auto">
            <a:xfrm>
              <a:off x="8916162" y="1862138"/>
              <a:ext cx="1389888" cy="522288"/>
            </a:xfrm>
            <a:prstGeom prst="rect">
              <a:avLst/>
            </a:prstGeom>
            <a:solidFill>
              <a:schemeClr val="accent3"/>
            </a:solidFill>
            <a:ln w="12700" algn="ctr">
              <a:noFill/>
              <a:miter lim="800000"/>
              <a:headEnd/>
              <a:tailEnd/>
            </a:ln>
          </p:spPr>
          <p:txBody>
            <a:bodyPr lIns="91440" tIns="91440" rIns="91440" bIns="91440" anchor="ctr"/>
            <a:lstStyle/>
            <a:p>
              <a:pPr marL="0" marR="0" lvl="0" indent="0" algn="ctr" defTabSz="865166" rtl="0" eaLnBrk="1" fontAlgn="auto" latinLnBrk="0" hangingPunct="1">
                <a:lnSpc>
                  <a:spcPct val="95000"/>
                </a:lnSpc>
                <a:spcBef>
                  <a:spcPts val="0"/>
                </a:spcBef>
                <a:spcAft>
                  <a:spcPts val="0"/>
                </a:spcAft>
                <a:buClrTx/>
                <a:buSzTx/>
                <a:buFontTx/>
                <a:buNone/>
                <a:tabLst/>
                <a:defRPr/>
              </a:pPr>
              <a:r>
                <a:rPr kumimoji="0" lang="nb-NO" sz="1300" b="1" i="0" u="none" strike="noStrike" kern="1200" cap="none" spc="0" normalizeH="0" baseline="0" noProof="0">
                  <a:ln>
                    <a:noFill/>
                  </a:ln>
                  <a:solidFill>
                    <a:prstClr val="white"/>
                  </a:solidFill>
                  <a:effectLst/>
                  <a:uLnTx/>
                  <a:uFillTx/>
                  <a:latin typeface="Calibri"/>
                  <a:ea typeface="ＭＳ Ｐゴシック" pitchFamily="50" charset="-128"/>
                  <a:cs typeface="+mn-cs"/>
                </a:rPr>
                <a:t>27. Desember</a:t>
              </a:r>
            </a:p>
          </p:txBody>
        </p:sp>
        <p:cxnSp>
          <p:nvCxnSpPr>
            <p:cNvPr id="10" name="AutoShape 8">
              <a:extLst>
                <a:ext uri="{FF2B5EF4-FFF2-40B4-BE49-F238E27FC236}">
                  <a16:creationId xmlns:a16="http://schemas.microsoft.com/office/drawing/2014/main" id="{02592D3E-E1A7-4EFF-A609-C4B97DCA232C}"/>
                </a:ext>
              </a:extLst>
            </p:cNvPr>
            <p:cNvCxnSpPr>
              <a:cxnSpLocks noChangeShapeType="1"/>
              <a:stCxn id="5" idx="0"/>
              <a:endCxn id="6" idx="1"/>
            </p:cNvCxnSpPr>
            <p:nvPr/>
          </p:nvCxnSpPr>
          <p:spPr bwMode="auto">
            <a:xfrm rot="5400000" flipH="1" flipV="1">
              <a:off x="2944530" y="3570055"/>
              <a:ext cx="341055" cy="1060704"/>
            </a:xfrm>
            <a:prstGeom prst="bentConnector2">
              <a:avLst/>
            </a:prstGeom>
            <a:noFill/>
            <a:ln w="6350">
              <a:solidFill>
                <a:schemeClr val="tx1"/>
              </a:solidFill>
              <a:miter lim="800000"/>
              <a:headEnd/>
              <a:tailEnd type="triangle" w="med" len="med"/>
            </a:ln>
          </p:spPr>
        </p:cxnSp>
        <p:cxnSp>
          <p:nvCxnSpPr>
            <p:cNvPr id="11" name="AutoShape 9">
              <a:extLst>
                <a:ext uri="{FF2B5EF4-FFF2-40B4-BE49-F238E27FC236}">
                  <a16:creationId xmlns:a16="http://schemas.microsoft.com/office/drawing/2014/main" id="{D9D91BF4-73CA-40DA-9F98-8B1F94E22884}"/>
                </a:ext>
              </a:extLst>
            </p:cNvPr>
            <p:cNvCxnSpPr>
              <a:cxnSpLocks noChangeShapeType="1"/>
              <a:stCxn id="6" idx="0"/>
              <a:endCxn id="7" idx="1"/>
            </p:cNvCxnSpPr>
            <p:nvPr/>
          </p:nvCxnSpPr>
          <p:spPr bwMode="auto">
            <a:xfrm rot="5400000" flipH="1" flipV="1">
              <a:off x="4700178" y="2967856"/>
              <a:ext cx="341055" cy="1060704"/>
            </a:xfrm>
            <a:prstGeom prst="bentConnector2">
              <a:avLst/>
            </a:prstGeom>
            <a:noFill/>
            <a:ln w="6350">
              <a:solidFill>
                <a:schemeClr val="tx1"/>
              </a:solidFill>
              <a:miter lim="800000"/>
              <a:headEnd/>
              <a:tailEnd type="triangle" w="med" len="med"/>
            </a:ln>
          </p:spPr>
        </p:cxnSp>
        <p:cxnSp>
          <p:nvCxnSpPr>
            <p:cNvPr id="12" name="AutoShape 10">
              <a:extLst>
                <a:ext uri="{FF2B5EF4-FFF2-40B4-BE49-F238E27FC236}">
                  <a16:creationId xmlns:a16="http://schemas.microsoft.com/office/drawing/2014/main" id="{2AD22E05-E5FF-4D5B-A405-8CE80D3F96DF}"/>
                </a:ext>
              </a:extLst>
            </p:cNvPr>
            <p:cNvCxnSpPr>
              <a:cxnSpLocks noChangeShapeType="1"/>
              <a:stCxn id="7" idx="0"/>
              <a:endCxn id="8" idx="1"/>
            </p:cNvCxnSpPr>
            <p:nvPr/>
          </p:nvCxnSpPr>
          <p:spPr bwMode="auto">
            <a:xfrm rot="5400000" flipH="1" flipV="1">
              <a:off x="6455826" y="2365657"/>
              <a:ext cx="341055" cy="1060704"/>
            </a:xfrm>
            <a:prstGeom prst="bentConnector2">
              <a:avLst/>
            </a:prstGeom>
            <a:noFill/>
            <a:ln w="6350">
              <a:solidFill>
                <a:schemeClr val="tx1"/>
              </a:solidFill>
              <a:miter lim="800000"/>
              <a:headEnd/>
              <a:tailEnd type="triangle" w="med" len="med"/>
            </a:ln>
          </p:spPr>
        </p:cxnSp>
        <p:cxnSp>
          <p:nvCxnSpPr>
            <p:cNvPr id="13" name="AutoShape 11">
              <a:extLst>
                <a:ext uri="{FF2B5EF4-FFF2-40B4-BE49-F238E27FC236}">
                  <a16:creationId xmlns:a16="http://schemas.microsoft.com/office/drawing/2014/main" id="{F4950695-FE04-4BD2-835C-AD63AB87592F}"/>
                </a:ext>
              </a:extLst>
            </p:cNvPr>
            <p:cNvCxnSpPr>
              <a:cxnSpLocks noChangeShapeType="1"/>
              <a:stCxn id="8" idx="0"/>
              <a:endCxn id="9" idx="1"/>
            </p:cNvCxnSpPr>
            <p:nvPr/>
          </p:nvCxnSpPr>
          <p:spPr bwMode="auto">
            <a:xfrm rot="5400000" flipH="1" flipV="1">
              <a:off x="8213379" y="1761553"/>
              <a:ext cx="341055" cy="1064514"/>
            </a:xfrm>
            <a:prstGeom prst="bentConnector2">
              <a:avLst/>
            </a:prstGeom>
            <a:noFill/>
            <a:ln w="6350">
              <a:solidFill>
                <a:schemeClr val="tx1"/>
              </a:solidFill>
              <a:miter lim="800000"/>
              <a:headEnd/>
              <a:tailEnd type="triangle" w="med" len="med"/>
            </a:ln>
          </p:spPr>
        </p:cxnSp>
        <p:sp>
          <p:nvSpPr>
            <p:cNvPr id="14" name="TextBox 13">
              <a:extLst>
                <a:ext uri="{FF2B5EF4-FFF2-40B4-BE49-F238E27FC236}">
                  <a16:creationId xmlns:a16="http://schemas.microsoft.com/office/drawing/2014/main" id="{D48CB723-0B3A-44C0-9283-60A137B4109D}"/>
                </a:ext>
              </a:extLst>
            </p:cNvPr>
            <p:cNvSpPr txBox="1"/>
            <p:nvPr/>
          </p:nvSpPr>
          <p:spPr>
            <a:xfrm>
              <a:off x="1889760" y="4819243"/>
              <a:ext cx="1389888" cy="1754326"/>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600"/>
                </a:spcBef>
                <a:spcAft>
                  <a:spcPts val="0"/>
                </a:spcAft>
                <a:buClrTx/>
                <a:buSzPct val="100000"/>
                <a:buFontTx/>
                <a:buNone/>
                <a:tabLst/>
                <a:defRPr/>
              </a:pPr>
              <a:r>
                <a:rPr kumimoji="0" lang="nb-NO" sz="1300" b="1" i="0" u="none" strike="noStrike" kern="1200" cap="none" spc="0" normalizeH="0" baseline="0" noProof="0">
                  <a:ln>
                    <a:noFill/>
                  </a:ln>
                  <a:solidFill>
                    <a:prstClr val="black"/>
                  </a:solidFill>
                  <a:effectLst/>
                  <a:uLnTx/>
                  <a:uFillTx/>
                  <a:latin typeface="Calibri"/>
                  <a:ea typeface="+mn-ea"/>
                  <a:cs typeface="+mn-cs"/>
                </a:rPr>
                <a:t>Gi beskjed om ansatte som slutter i løpet av 2022</a:t>
              </a:r>
              <a:r>
                <a:rPr kumimoji="0" lang="nb-NO" sz="1300" b="0" i="0" u="none" strike="noStrike" kern="1200" cap="none" spc="0" normalizeH="0" baseline="0" noProof="0">
                  <a:ln>
                    <a:noFill/>
                  </a:ln>
                  <a:solidFill>
                    <a:prstClr val="black"/>
                  </a:solidFill>
                  <a:effectLst/>
                  <a:uLnTx/>
                  <a:uFillTx/>
                  <a:latin typeface="Calibri"/>
                  <a:ea typeface="+mn-ea"/>
                  <a:cs typeface="+mn-cs"/>
                </a:rPr>
                <a:t>.</a:t>
              </a:r>
            </a:p>
            <a:p>
              <a:pPr marL="114297" marR="0" lvl="1" indent="-114297" algn="l" defTabSz="914377" rtl="0" eaLnBrk="1" fontAlgn="auto" latinLnBrk="0" hangingPunct="1">
                <a:lnSpc>
                  <a:spcPct val="100000"/>
                </a:lnSpc>
                <a:spcBef>
                  <a:spcPts val="600"/>
                </a:spcBef>
                <a:spcAft>
                  <a:spcPts val="0"/>
                </a:spcAft>
                <a:buClrTx/>
                <a:buSzPct val="100000"/>
                <a:buFont typeface="Arial"/>
                <a:buChar char="•"/>
                <a:tabLst/>
                <a:defRPr/>
              </a:pPr>
              <a:r>
                <a:rPr kumimoji="0" lang="nb-NO" sz="1300" b="0" i="0" u="none" strike="noStrike" kern="1200" cap="none" spc="0" normalizeH="0" baseline="0" noProof="0">
                  <a:ln>
                    <a:noFill/>
                  </a:ln>
                  <a:solidFill>
                    <a:prstClr val="black"/>
                  </a:solidFill>
                  <a:effectLst/>
                  <a:uLnTx/>
                  <a:uFillTx/>
                  <a:latin typeface="Calibri"/>
                  <a:ea typeface="+mn-ea"/>
                  <a:cs typeface="+mn-cs"/>
                </a:rPr>
                <a:t>Til Tjenestesenteret for lønn og HR, via NTNU Hjelp</a:t>
              </a:r>
            </a:p>
            <a:p>
              <a:pPr marL="114297" marR="0" lvl="1" indent="-114297" algn="l" defTabSz="914377" rtl="0" eaLnBrk="1" fontAlgn="auto" latinLnBrk="0" hangingPunct="1">
                <a:lnSpc>
                  <a:spcPct val="100000"/>
                </a:lnSpc>
                <a:spcBef>
                  <a:spcPts val="600"/>
                </a:spcBef>
                <a:spcAft>
                  <a:spcPts val="0"/>
                </a:spcAft>
                <a:buClrTx/>
                <a:buSzPct val="100000"/>
                <a:buFont typeface="Arial"/>
                <a:buChar char="•"/>
                <a:tabLst/>
                <a:defRPr/>
              </a:pPr>
              <a:r>
                <a:rPr kumimoji="0" lang="nb-NO" sz="1300" b="0" i="0" u="none" strike="noStrike" kern="1200" cap="none" spc="0" normalizeH="0" baseline="0" noProof="0">
                  <a:ln>
                    <a:noFill/>
                  </a:ln>
                  <a:solidFill>
                    <a:prstClr val="black"/>
                  </a:solidFill>
                  <a:effectLst/>
                  <a:uLnTx/>
                  <a:uFillTx/>
                  <a:latin typeface="Calibri"/>
                  <a:ea typeface="+mn-ea"/>
                  <a:cs typeface="+mn-cs"/>
                </a:rPr>
                <a:t>Dette er viktig på grunn av sluttoppgjøret</a:t>
              </a:r>
            </a:p>
          </p:txBody>
        </p:sp>
        <p:sp>
          <p:nvSpPr>
            <p:cNvPr id="15" name="TextBox 14">
              <a:extLst>
                <a:ext uri="{FF2B5EF4-FFF2-40B4-BE49-F238E27FC236}">
                  <a16:creationId xmlns:a16="http://schemas.microsoft.com/office/drawing/2014/main" id="{97C0D3D2-12AD-4CE9-8320-0C9A6F46DF2C}"/>
                </a:ext>
              </a:extLst>
            </p:cNvPr>
            <p:cNvSpPr txBox="1"/>
            <p:nvPr/>
          </p:nvSpPr>
          <p:spPr>
            <a:xfrm>
              <a:off x="5401056" y="3617087"/>
              <a:ext cx="1389888" cy="1631216"/>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600"/>
                </a:spcBef>
                <a:spcAft>
                  <a:spcPts val="0"/>
                </a:spcAft>
                <a:buClrTx/>
                <a:buSzPct val="100000"/>
                <a:buFontTx/>
                <a:buNone/>
                <a:tabLst/>
                <a:defRPr/>
              </a:pPr>
              <a:r>
                <a:rPr kumimoji="0" lang="nb-NO" sz="1300" b="0" i="0" u="none" strike="noStrike" kern="1200" cap="none" spc="0" normalizeH="0" baseline="0" noProof="0">
                  <a:ln>
                    <a:noFill/>
                  </a:ln>
                  <a:solidFill>
                    <a:prstClr val="black"/>
                  </a:solidFill>
                  <a:effectLst/>
                  <a:uLnTx/>
                  <a:uFillTx/>
                  <a:latin typeface="Calibri"/>
                  <a:ea typeface="+mn-ea"/>
                  <a:cs typeface="+mn-cs"/>
                </a:rPr>
                <a:t>Tre ulike frister: </a:t>
              </a:r>
            </a:p>
            <a:p>
              <a:pPr marL="114297" marR="0" lvl="1" indent="-114297" algn="l" defTabSz="914377" rtl="0" eaLnBrk="1" fontAlgn="auto" latinLnBrk="0" hangingPunct="1">
                <a:lnSpc>
                  <a:spcPct val="100000"/>
                </a:lnSpc>
                <a:spcBef>
                  <a:spcPts val="600"/>
                </a:spcBef>
                <a:spcAft>
                  <a:spcPts val="0"/>
                </a:spcAft>
                <a:buClrTx/>
                <a:buSzPct val="100000"/>
                <a:buFont typeface="Arial"/>
                <a:buChar char="•"/>
                <a:tabLst/>
                <a:defRPr/>
              </a:pPr>
              <a:r>
                <a:rPr kumimoji="0" lang="nb-NO" sz="1300" b="1" i="0" u="none" strike="noStrike" kern="1200" cap="none" spc="0" normalizeH="0" baseline="0" noProof="0">
                  <a:ln>
                    <a:noFill/>
                  </a:ln>
                  <a:solidFill>
                    <a:prstClr val="black"/>
                  </a:solidFill>
                  <a:effectLst/>
                  <a:uLnTx/>
                  <a:uFillTx/>
                  <a:latin typeface="Calibri"/>
                  <a:ea typeface="+mn-ea"/>
                  <a:cs typeface="+mn-cs"/>
                </a:rPr>
                <a:t>Godkjenne reiseregninger o.l. </a:t>
              </a:r>
              <a:r>
                <a:rPr kumimoji="0" lang="nb-NO" sz="1300" b="0" i="0" u="none" strike="noStrike" kern="1200" cap="none" spc="0" normalizeH="0" baseline="0" noProof="0">
                  <a:ln>
                    <a:noFill/>
                  </a:ln>
                  <a:solidFill>
                    <a:prstClr val="black"/>
                  </a:solidFill>
                  <a:effectLst/>
                  <a:uLnTx/>
                  <a:uFillTx/>
                  <a:latin typeface="Calibri"/>
                  <a:ea typeface="+mn-ea"/>
                  <a:cs typeface="+mn-cs"/>
                </a:rPr>
                <a:t>som skal utbetales i 2022</a:t>
              </a:r>
            </a:p>
            <a:p>
              <a:pPr marL="114297" marR="0" lvl="1" indent="-114297" algn="l" defTabSz="914377" rtl="0" eaLnBrk="1" fontAlgn="auto" latinLnBrk="0" hangingPunct="1">
                <a:lnSpc>
                  <a:spcPct val="100000"/>
                </a:lnSpc>
                <a:spcBef>
                  <a:spcPts val="600"/>
                </a:spcBef>
                <a:spcAft>
                  <a:spcPts val="0"/>
                </a:spcAft>
                <a:buClrTx/>
                <a:buSzPct val="100000"/>
                <a:buFont typeface="Arial"/>
                <a:buChar char="•"/>
                <a:tabLst/>
                <a:defRPr/>
              </a:pPr>
              <a:r>
                <a:rPr kumimoji="0" lang="nb-NO" sz="1300" b="1" i="0" u="none" strike="noStrike" kern="1200" cap="none" spc="0" normalizeH="0" baseline="0" noProof="0">
                  <a:ln>
                    <a:noFill/>
                  </a:ln>
                  <a:solidFill>
                    <a:prstClr val="black"/>
                  </a:solidFill>
                  <a:effectLst/>
                  <a:uLnTx/>
                  <a:uFillTx/>
                  <a:latin typeface="Calibri"/>
                  <a:ea typeface="+mn-ea"/>
                  <a:cs typeface="+mn-cs"/>
                </a:rPr>
                <a:t>Rydde i ferie- og fleksitid</a:t>
              </a:r>
            </a:p>
            <a:p>
              <a:pPr marL="114297" marR="0" lvl="1" indent="-114297" algn="l" defTabSz="914377" rtl="0" eaLnBrk="1" fontAlgn="auto" latinLnBrk="0" hangingPunct="1">
                <a:lnSpc>
                  <a:spcPct val="100000"/>
                </a:lnSpc>
                <a:spcBef>
                  <a:spcPts val="600"/>
                </a:spcBef>
                <a:spcAft>
                  <a:spcPts val="0"/>
                </a:spcAft>
                <a:buClrTx/>
                <a:buSzPct val="100000"/>
                <a:buFont typeface="Arial"/>
                <a:buChar char="•"/>
                <a:tabLst/>
                <a:defRPr/>
              </a:pPr>
              <a:r>
                <a:rPr kumimoji="0" lang="nb-NO" sz="1300" b="1" i="0" u="none" strike="noStrike" kern="1200" cap="none" spc="0" normalizeH="0" baseline="0" noProof="0">
                  <a:ln>
                    <a:noFill/>
                  </a:ln>
                  <a:solidFill>
                    <a:prstClr val="black"/>
                  </a:solidFill>
                  <a:effectLst/>
                  <a:uLnTx/>
                  <a:uFillTx/>
                  <a:latin typeface="Calibri"/>
                  <a:ea typeface="+mn-ea"/>
                  <a:cs typeface="+mn-cs"/>
                </a:rPr>
                <a:t>Godkjenningsfrist for bestillinger i </a:t>
              </a:r>
              <a:r>
                <a:rPr kumimoji="0" lang="nb-NO" sz="1300" b="1" i="0" u="none" strike="noStrike" kern="1200" cap="none" spc="0" normalizeH="0" baseline="0" noProof="0" err="1">
                  <a:ln>
                    <a:noFill/>
                  </a:ln>
                  <a:solidFill>
                    <a:prstClr val="black"/>
                  </a:solidFill>
                  <a:effectLst/>
                  <a:uLnTx/>
                  <a:uFillTx/>
                  <a:latin typeface="Calibri"/>
                  <a:ea typeface="+mn-ea"/>
                  <a:cs typeface="+mn-cs"/>
                </a:rPr>
                <a:t>Basware</a:t>
              </a:r>
              <a:endParaRPr kumimoji="0" lang="nb-NO" sz="1300" b="1"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9ACCA5CE-A133-4E2E-99CA-CBDA8D5EC2DB}"/>
                </a:ext>
              </a:extLst>
            </p:cNvPr>
            <p:cNvSpPr txBox="1"/>
            <p:nvPr/>
          </p:nvSpPr>
          <p:spPr>
            <a:xfrm>
              <a:off x="3645408" y="4218166"/>
              <a:ext cx="1389888" cy="800219"/>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600"/>
                </a:spcBef>
                <a:spcAft>
                  <a:spcPts val="0"/>
                </a:spcAft>
                <a:buClrTx/>
                <a:buSzPct val="100000"/>
                <a:buFontTx/>
                <a:buNone/>
                <a:tabLst/>
                <a:defRPr/>
              </a:pPr>
              <a:r>
                <a:rPr kumimoji="0" lang="nb-NO" sz="1300" b="1" i="0" u="none" strike="noStrike" kern="1200" cap="none" spc="0" normalizeH="0" baseline="0" noProof="0">
                  <a:ln>
                    <a:noFill/>
                  </a:ln>
                  <a:solidFill>
                    <a:prstClr val="black"/>
                  </a:solidFill>
                  <a:effectLst/>
                  <a:uLnTx/>
                  <a:uFillTx/>
                  <a:latin typeface="Calibri"/>
                  <a:ea typeface="+mn-ea"/>
                  <a:cs typeface="+mn-cs"/>
                </a:rPr>
                <a:t>Godkjenne timelister, overtid o.l. </a:t>
              </a:r>
              <a:r>
                <a:rPr kumimoji="0" lang="nb-NO" sz="1300" b="0" i="0" u="none" strike="noStrike" kern="1200" cap="none" spc="0" normalizeH="0" baseline="0" noProof="0">
                  <a:ln>
                    <a:noFill/>
                  </a:ln>
                  <a:solidFill>
                    <a:prstClr val="black"/>
                  </a:solidFill>
                  <a:effectLst/>
                  <a:uLnTx/>
                  <a:uFillTx/>
                  <a:latin typeface="Calibri"/>
                  <a:ea typeface="+mn-ea"/>
                  <a:cs typeface="+mn-cs"/>
                </a:rPr>
                <a:t>som har betydning for </a:t>
              </a:r>
              <a:r>
                <a:rPr kumimoji="0" lang="nb-NO" sz="1300" b="0" i="0" u="none" strike="noStrike" kern="1200" cap="none" spc="0" normalizeH="0" baseline="0" noProof="0" err="1">
                  <a:ln>
                    <a:noFill/>
                  </a:ln>
                  <a:solidFill>
                    <a:prstClr val="black"/>
                  </a:solidFill>
                  <a:effectLst/>
                  <a:uLnTx/>
                  <a:uFillTx/>
                  <a:latin typeface="Calibri"/>
                  <a:ea typeface="+mn-ea"/>
                  <a:cs typeface="+mn-cs"/>
                </a:rPr>
                <a:t>hovedlønnen</a:t>
              </a:r>
              <a:r>
                <a:rPr kumimoji="0" lang="nb-NO" sz="1300" b="0" i="0" u="none" strike="noStrike" kern="1200" cap="none" spc="0" normalizeH="0" baseline="0" noProof="0">
                  <a:ln>
                    <a:noFill/>
                  </a:ln>
                  <a:solidFill>
                    <a:prstClr val="black"/>
                  </a:solidFill>
                  <a:effectLst/>
                  <a:uLnTx/>
                  <a:uFillTx/>
                  <a:latin typeface="Calibri"/>
                  <a:ea typeface="+mn-ea"/>
                  <a:cs typeface="+mn-cs"/>
                </a:rPr>
                <a:t> i desember</a:t>
              </a:r>
            </a:p>
          </p:txBody>
        </p:sp>
        <p:sp>
          <p:nvSpPr>
            <p:cNvPr id="17" name="TextBox 16">
              <a:extLst>
                <a:ext uri="{FF2B5EF4-FFF2-40B4-BE49-F238E27FC236}">
                  <a16:creationId xmlns:a16="http://schemas.microsoft.com/office/drawing/2014/main" id="{8637C0CA-10FF-43E8-B44A-996701F28DD7}"/>
                </a:ext>
              </a:extLst>
            </p:cNvPr>
            <p:cNvSpPr txBox="1"/>
            <p:nvPr/>
          </p:nvSpPr>
          <p:spPr>
            <a:xfrm>
              <a:off x="7156704" y="3016009"/>
              <a:ext cx="1389888" cy="400110"/>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600"/>
                </a:spcBef>
                <a:spcAft>
                  <a:spcPts val="0"/>
                </a:spcAft>
                <a:buClrTx/>
                <a:buSzPct val="100000"/>
                <a:buFontTx/>
                <a:buNone/>
                <a:tabLst/>
                <a:defRPr/>
              </a:pPr>
              <a:r>
                <a:rPr kumimoji="0" lang="nb-NO" sz="1300" b="0" i="0" u="none" strike="noStrike" kern="1200" cap="none" spc="0" normalizeH="0" baseline="0" noProof="0">
                  <a:ln>
                    <a:noFill/>
                  </a:ln>
                  <a:solidFill>
                    <a:prstClr val="black"/>
                  </a:solidFill>
                  <a:effectLst/>
                  <a:uLnTx/>
                  <a:uFillTx/>
                  <a:latin typeface="Calibri"/>
                  <a:ea typeface="+mn-ea"/>
                  <a:cs typeface="+mn-cs"/>
                </a:rPr>
                <a:t>Siste frist for </a:t>
              </a:r>
              <a:r>
                <a:rPr kumimoji="0" lang="nb-NO" sz="1300" b="1" i="0" u="none" strike="noStrike" kern="1200" cap="none" spc="0" normalizeH="0" baseline="0" noProof="0">
                  <a:ln>
                    <a:noFill/>
                  </a:ln>
                  <a:solidFill>
                    <a:prstClr val="black"/>
                  </a:solidFill>
                  <a:effectLst/>
                  <a:uLnTx/>
                  <a:uFillTx/>
                  <a:latin typeface="Calibri"/>
                  <a:ea typeface="+mn-ea"/>
                  <a:cs typeface="+mn-cs"/>
                </a:rPr>
                <a:t>godkjenning av utenlandske fakturaer</a:t>
              </a:r>
            </a:p>
          </p:txBody>
        </p:sp>
        <p:sp>
          <p:nvSpPr>
            <p:cNvPr id="18" name="TextBox 17">
              <a:extLst>
                <a:ext uri="{FF2B5EF4-FFF2-40B4-BE49-F238E27FC236}">
                  <a16:creationId xmlns:a16="http://schemas.microsoft.com/office/drawing/2014/main" id="{77144A9A-E3EB-4669-B0BC-D79B3735A6CC}"/>
                </a:ext>
              </a:extLst>
            </p:cNvPr>
            <p:cNvSpPr txBox="1"/>
            <p:nvPr/>
          </p:nvSpPr>
          <p:spPr>
            <a:xfrm>
              <a:off x="8912352" y="2414931"/>
              <a:ext cx="1389888" cy="400110"/>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600"/>
                </a:spcBef>
                <a:spcAft>
                  <a:spcPts val="0"/>
                </a:spcAft>
                <a:buClrTx/>
                <a:buSzPct val="100000"/>
                <a:buFontTx/>
                <a:buNone/>
                <a:tabLst/>
                <a:defRPr/>
              </a:pPr>
              <a:r>
                <a:rPr kumimoji="0" lang="nb-NO" sz="1300" b="0" i="0" u="none" strike="noStrike" kern="1200" cap="none" spc="0" normalizeH="0" baseline="0" noProof="0">
                  <a:ln>
                    <a:noFill/>
                  </a:ln>
                  <a:solidFill>
                    <a:prstClr val="black"/>
                  </a:solidFill>
                  <a:effectLst/>
                  <a:uLnTx/>
                  <a:uFillTx/>
                  <a:latin typeface="Calibri"/>
                  <a:ea typeface="+mn-ea"/>
                  <a:cs typeface="+mn-cs"/>
                </a:rPr>
                <a:t>Siste frist for </a:t>
              </a:r>
              <a:r>
                <a:rPr kumimoji="0" lang="nb-NO" sz="1300" b="1" i="0" u="none" strike="noStrike" kern="1200" cap="none" spc="0" normalizeH="0" baseline="0" noProof="0">
                  <a:ln>
                    <a:noFill/>
                  </a:ln>
                  <a:solidFill>
                    <a:prstClr val="black"/>
                  </a:solidFill>
                  <a:effectLst/>
                  <a:uLnTx/>
                  <a:uFillTx/>
                  <a:latin typeface="Calibri"/>
                  <a:ea typeface="+mn-ea"/>
                  <a:cs typeface="+mn-cs"/>
                </a:rPr>
                <a:t>godkjenning av fakturaer i </a:t>
              </a:r>
              <a:r>
                <a:rPr kumimoji="0" lang="nb-NO" sz="1300" b="1" i="0" u="none" strike="noStrike" kern="1200" cap="none" spc="0" normalizeH="0" baseline="0" noProof="0" err="1">
                  <a:ln>
                    <a:noFill/>
                  </a:ln>
                  <a:solidFill>
                    <a:prstClr val="black"/>
                  </a:solidFill>
                  <a:effectLst/>
                  <a:uLnTx/>
                  <a:uFillTx/>
                  <a:latin typeface="Calibri"/>
                  <a:ea typeface="+mn-ea"/>
                  <a:cs typeface="+mn-cs"/>
                </a:rPr>
                <a:t>Basware</a:t>
              </a:r>
              <a:r>
                <a:rPr kumimoji="0" lang="nb-NO" sz="1300" b="1" i="0" u="none" strike="noStrike" kern="1200" cap="none" spc="0" normalizeH="0" baseline="0" noProof="0">
                  <a:ln>
                    <a:noFill/>
                  </a:ln>
                  <a:solidFill>
                    <a:prstClr val="black"/>
                  </a:solidFill>
                  <a:effectLst/>
                  <a:uLnTx/>
                  <a:uFillTx/>
                  <a:latin typeface="Calibri"/>
                  <a:ea typeface="+mn-ea"/>
                  <a:cs typeface="+mn-cs"/>
                </a:rPr>
                <a:t> IP</a:t>
              </a:r>
            </a:p>
          </p:txBody>
        </p:sp>
      </p:grpSp>
      <p:sp>
        <p:nvSpPr>
          <p:cNvPr id="40" name="TextBox 39">
            <a:extLst>
              <a:ext uri="{FF2B5EF4-FFF2-40B4-BE49-F238E27FC236}">
                <a16:creationId xmlns:a16="http://schemas.microsoft.com/office/drawing/2014/main" id="{9EA24ADB-56F2-4894-B131-92EEB80553DE}"/>
              </a:ext>
            </a:extLst>
          </p:cNvPr>
          <p:cNvSpPr txBox="1"/>
          <p:nvPr/>
        </p:nvSpPr>
        <p:spPr>
          <a:xfrm>
            <a:off x="468904" y="856522"/>
            <a:ext cx="6303753" cy="1364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67" b="0" i="0" u="none" strike="noStrike" kern="1200" cap="none" spc="0" normalizeH="0" baseline="0" noProof="0">
                <a:ln>
                  <a:noFill/>
                </a:ln>
                <a:solidFill>
                  <a:srgbClr val="000000"/>
                </a:solidFill>
                <a:effectLst/>
                <a:uLnTx/>
                <a:uFillTx/>
                <a:latin typeface="Arial" panose="020B0604020202020204"/>
                <a:ea typeface="+mn-ea"/>
                <a:cs typeface="+mn-cs"/>
              </a:rPr>
              <a:t>Så snart du kan: </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Hold Tjenestesenteret for lønn og HR oppdatert om endringer som kommer i ansettelsesforhold fremover (via NTNU Hjelp)</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Godkjenn fravær, søknad om sykepenger og lignende kontinuerlig</a:t>
            </a:r>
          </a:p>
        </p:txBody>
      </p:sp>
      <p:sp>
        <p:nvSpPr>
          <p:cNvPr id="3" name="Rektangel 2">
            <a:extLst>
              <a:ext uri="{FF2B5EF4-FFF2-40B4-BE49-F238E27FC236}">
                <a16:creationId xmlns:a16="http://schemas.microsoft.com/office/drawing/2014/main" id="{1731ED5D-8941-CEAF-23FB-44E8E6887EDF}"/>
              </a:ext>
            </a:extLst>
          </p:cNvPr>
          <p:cNvSpPr/>
          <p:nvPr/>
        </p:nvSpPr>
        <p:spPr>
          <a:xfrm>
            <a:off x="265216" y="3080656"/>
            <a:ext cx="2379023" cy="3200400"/>
          </a:xfrm>
          <a:prstGeom prst="rect">
            <a:avLst/>
          </a:prstGeom>
          <a:solidFill>
            <a:srgbClr val="FFFFFF">
              <a:alpha val="50000"/>
            </a:srgb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n-NO"/>
          </a:p>
        </p:txBody>
      </p:sp>
    </p:spTree>
    <p:extLst>
      <p:ext uri="{BB962C8B-B14F-4D97-AF65-F5344CB8AC3E}">
        <p14:creationId xmlns:p14="http://schemas.microsoft.com/office/powerpoint/2010/main" val="786484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85280B8-1D99-4CE8-9482-36115D220B38}"/>
              </a:ext>
            </a:extLst>
          </p:cNvPr>
          <p:cNvGraphicFramePr>
            <a:graphicFrameLocks noChangeAspect="1"/>
          </p:cNvGraphicFramePr>
          <p:nvPr>
            <p:custDataLst>
              <p:tags r:id="rId1"/>
            </p:custDataLst>
            <p:extLst>
              <p:ext uri="{D42A27DB-BD31-4B8C-83A1-F6EECF244321}">
                <p14:modId xmlns:p14="http://schemas.microsoft.com/office/powerpoint/2010/main" val="3135900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1" name="Object 10" hidden="1">
                        <a:extLst>
                          <a:ext uri="{FF2B5EF4-FFF2-40B4-BE49-F238E27FC236}">
                            <a16:creationId xmlns:a16="http://schemas.microsoft.com/office/drawing/2014/main" id="{C85280B8-1D99-4CE8-9482-36115D220B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077F8119-1F37-441B-9F17-147081119828}"/>
              </a:ext>
            </a:extLst>
          </p:cNvPr>
          <p:cNvSpPr/>
          <p:nvPr/>
        </p:nvSpPr>
        <p:spPr>
          <a:xfrm>
            <a:off x="86096" y="1646464"/>
            <a:ext cx="2844000" cy="3857625"/>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4" name="Rectangle 13">
            <a:extLst>
              <a:ext uri="{FF2B5EF4-FFF2-40B4-BE49-F238E27FC236}">
                <a16:creationId xmlns:a16="http://schemas.microsoft.com/office/drawing/2014/main" id="{29684BA6-7EC7-4028-9E49-30452524A404}"/>
              </a:ext>
            </a:extLst>
          </p:cNvPr>
          <p:cNvSpPr/>
          <p:nvPr/>
        </p:nvSpPr>
        <p:spPr>
          <a:xfrm>
            <a:off x="9278764" y="1646462"/>
            <a:ext cx="2844000" cy="3857625"/>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5" name="Rectangle 14">
            <a:extLst>
              <a:ext uri="{FF2B5EF4-FFF2-40B4-BE49-F238E27FC236}">
                <a16:creationId xmlns:a16="http://schemas.microsoft.com/office/drawing/2014/main" id="{9C0486D1-0383-4166-8AF1-0C05BBCE26E5}"/>
              </a:ext>
            </a:extLst>
          </p:cNvPr>
          <p:cNvSpPr/>
          <p:nvPr/>
        </p:nvSpPr>
        <p:spPr>
          <a:xfrm>
            <a:off x="3181038" y="1646463"/>
            <a:ext cx="2844000" cy="3857625"/>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6" name="Rectangle 15">
            <a:extLst>
              <a:ext uri="{FF2B5EF4-FFF2-40B4-BE49-F238E27FC236}">
                <a16:creationId xmlns:a16="http://schemas.microsoft.com/office/drawing/2014/main" id="{D709F16A-9EE5-4757-B5AF-AB45F7F312B9}"/>
              </a:ext>
            </a:extLst>
          </p:cNvPr>
          <p:cNvSpPr/>
          <p:nvPr/>
        </p:nvSpPr>
        <p:spPr>
          <a:xfrm>
            <a:off x="6229901" y="1646462"/>
            <a:ext cx="2844000" cy="3857625"/>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2" name="Title 1">
            <a:extLst>
              <a:ext uri="{FF2B5EF4-FFF2-40B4-BE49-F238E27FC236}">
                <a16:creationId xmlns:a16="http://schemas.microsoft.com/office/drawing/2014/main" id="{3A9F1B3D-38F9-8706-B9CB-F3E184D0ABAB}"/>
              </a:ext>
            </a:extLst>
          </p:cNvPr>
          <p:cNvSpPr>
            <a:spLocks noGrp="1"/>
          </p:cNvSpPr>
          <p:nvPr>
            <p:ph type="title"/>
          </p:nvPr>
        </p:nvSpPr>
        <p:spPr/>
        <p:txBody>
          <a:bodyPr vert="horz"/>
          <a:lstStyle/>
          <a:p>
            <a:r>
              <a:rPr lang="en-US" err="1"/>
              <a:t>Hva</a:t>
            </a:r>
            <a:r>
              <a:rPr lang="en-US"/>
              <a:t> </a:t>
            </a:r>
            <a:r>
              <a:rPr lang="en-US" err="1"/>
              <a:t>bør</a:t>
            </a:r>
            <a:r>
              <a:rPr lang="en-US"/>
              <a:t> du </a:t>
            </a:r>
            <a:r>
              <a:rPr lang="en-US" err="1"/>
              <a:t>forvente</a:t>
            </a:r>
            <a:r>
              <a:rPr lang="en-US"/>
              <a:t> </a:t>
            </a:r>
            <a:r>
              <a:rPr lang="en-US" err="1"/>
              <a:t>i</a:t>
            </a:r>
            <a:r>
              <a:rPr lang="en-US"/>
              <a:t> </a:t>
            </a:r>
            <a:r>
              <a:rPr lang="en-US" err="1"/>
              <a:t>januar</a:t>
            </a:r>
            <a:r>
              <a:rPr lang="en-US"/>
              <a:t>?</a:t>
            </a:r>
            <a:endParaRPr lang="nb-NO"/>
          </a:p>
        </p:txBody>
      </p:sp>
      <p:pic>
        <p:nvPicPr>
          <p:cNvPr id="4" name="Grafikk 4" descr="Lost with solid fill">
            <a:extLst>
              <a:ext uri="{FF2B5EF4-FFF2-40B4-BE49-F238E27FC236}">
                <a16:creationId xmlns:a16="http://schemas.microsoft.com/office/drawing/2014/main" id="{A4B1EB04-9796-BE36-88AE-65B3486BAF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915" y="2006930"/>
            <a:ext cx="2369126" cy="2388918"/>
          </a:xfrm>
          <a:prstGeom prst="rect">
            <a:avLst/>
          </a:prstGeom>
        </p:spPr>
      </p:pic>
      <p:sp>
        <p:nvSpPr>
          <p:cNvPr id="5" name="TekstSylinder 4">
            <a:extLst>
              <a:ext uri="{FF2B5EF4-FFF2-40B4-BE49-F238E27FC236}">
                <a16:creationId xmlns:a16="http://schemas.microsoft.com/office/drawing/2014/main" id="{17D01DF8-5BF3-B870-F2FF-31B33D01066A}"/>
              </a:ext>
            </a:extLst>
          </p:cNvPr>
          <p:cNvSpPr txBox="1"/>
          <p:nvPr/>
        </p:nvSpPr>
        <p:spPr>
          <a:xfrm>
            <a:off x="248600" y="4714379"/>
            <a:ext cx="24344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n-NO" b="1">
                <a:solidFill>
                  <a:schemeClr val="bg1"/>
                </a:solidFill>
                <a:cs typeface="Arial"/>
              </a:rPr>
              <a:t>Armer og bein</a:t>
            </a:r>
            <a:endParaRPr lang="nb-NO"/>
          </a:p>
        </p:txBody>
      </p:sp>
      <p:pic>
        <p:nvPicPr>
          <p:cNvPr id="6" name="Grafikk 4" descr="Rollercoaster Down with solid fill">
            <a:extLst>
              <a:ext uri="{FF2B5EF4-FFF2-40B4-BE49-F238E27FC236}">
                <a16:creationId xmlns:a16="http://schemas.microsoft.com/office/drawing/2014/main" id="{64D08C13-5A26-3939-2253-339514A13C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52674" y="2006930"/>
            <a:ext cx="2369126" cy="2369126"/>
          </a:xfrm>
          <a:prstGeom prst="rect">
            <a:avLst/>
          </a:prstGeom>
        </p:spPr>
      </p:pic>
      <p:sp>
        <p:nvSpPr>
          <p:cNvPr id="7" name="TekstSylinder 6">
            <a:extLst>
              <a:ext uri="{FF2B5EF4-FFF2-40B4-BE49-F238E27FC236}">
                <a16:creationId xmlns:a16="http://schemas.microsoft.com/office/drawing/2014/main" id="{53E25868-7623-6F38-7F09-6AE4186C5175}"/>
              </a:ext>
            </a:extLst>
          </p:cNvPr>
          <p:cNvSpPr txBox="1"/>
          <p:nvPr/>
        </p:nvSpPr>
        <p:spPr>
          <a:xfrm>
            <a:off x="3362778" y="4734171"/>
            <a:ext cx="24344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n-NO" b="1" err="1">
                <a:solidFill>
                  <a:schemeClr val="bg1"/>
                </a:solidFill>
                <a:cs typeface="Arial"/>
              </a:rPr>
              <a:t>Fra</a:t>
            </a:r>
            <a:r>
              <a:rPr lang="nn-NO" b="1">
                <a:solidFill>
                  <a:schemeClr val="bg1"/>
                </a:solidFill>
                <a:cs typeface="Arial"/>
              </a:rPr>
              <a:t> det kjente til det ukjente</a:t>
            </a:r>
            <a:endParaRPr lang="nb-NO">
              <a:solidFill>
                <a:schemeClr val="bg1"/>
              </a:solidFill>
            </a:endParaRPr>
          </a:p>
        </p:txBody>
      </p:sp>
      <p:pic>
        <p:nvPicPr>
          <p:cNvPr id="8" name="Grafikk 4" descr="Ui Ux with solid fill">
            <a:extLst>
              <a:ext uri="{FF2B5EF4-FFF2-40B4-BE49-F238E27FC236}">
                <a16:creationId xmlns:a16="http://schemas.microsoft.com/office/drawing/2014/main" id="{4F873C7C-13FD-3700-14BC-29480BF9A8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15243" y="2016826"/>
            <a:ext cx="2369126" cy="2369126"/>
          </a:xfrm>
          <a:prstGeom prst="rect">
            <a:avLst/>
          </a:prstGeom>
        </p:spPr>
      </p:pic>
      <p:sp>
        <p:nvSpPr>
          <p:cNvPr id="9" name="TekstSylinder 8">
            <a:extLst>
              <a:ext uri="{FF2B5EF4-FFF2-40B4-BE49-F238E27FC236}">
                <a16:creationId xmlns:a16="http://schemas.microsoft.com/office/drawing/2014/main" id="{832FB6E4-2E27-5803-4635-18DE9992781A}"/>
              </a:ext>
            </a:extLst>
          </p:cNvPr>
          <p:cNvSpPr txBox="1"/>
          <p:nvPr/>
        </p:nvSpPr>
        <p:spPr>
          <a:xfrm>
            <a:off x="6338052" y="4734171"/>
            <a:ext cx="24344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n-NO" b="1">
                <a:solidFill>
                  <a:schemeClr val="bg1"/>
                </a:solidFill>
                <a:cs typeface="Arial"/>
              </a:rPr>
              <a:t>Kapasitet og brukarstøtte</a:t>
            </a:r>
            <a:endParaRPr lang="en-US">
              <a:solidFill>
                <a:schemeClr val="bg1"/>
              </a:solidFill>
            </a:endParaRPr>
          </a:p>
        </p:txBody>
      </p:sp>
      <p:pic>
        <p:nvPicPr>
          <p:cNvPr id="12" name="Grafikk 4" descr="Fork In Road with solid fill">
            <a:extLst>
              <a:ext uri="{FF2B5EF4-FFF2-40B4-BE49-F238E27FC236}">
                <a16:creationId xmlns:a16="http://schemas.microsoft.com/office/drawing/2014/main" id="{3DAE8499-B907-1481-B8E1-85E56E5D22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53694" y="2006929"/>
            <a:ext cx="2369126" cy="2369126"/>
          </a:xfrm>
          <a:prstGeom prst="rect">
            <a:avLst/>
          </a:prstGeom>
        </p:spPr>
      </p:pic>
      <p:sp>
        <p:nvSpPr>
          <p:cNvPr id="13" name="TekstSylinder 12">
            <a:extLst>
              <a:ext uri="{FF2B5EF4-FFF2-40B4-BE49-F238E27FC236}">
                <a16:creationId xmlns:a16="http://schemas.microsoft.com/office/drawing/2014/main" id="{D727730F-3049-2299-4D85-FCC5325DDE0F}"/>
              </a:ext>
            </a:extLst>
          </p:cNvPr>
          <p:cNvSpPr txBox="1"/>
          <p:nvPr/>
        </p:nvSpPr>
        <p:spPr>
          <a:xfrm>
            <a:off x="9486399" y="4714378"/>
            <a:ext cx="24344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n-NO" b="1">
                <a:solidFill>
                  <a:schemeClr val="bg1"/>
                </a:solidFill>
                <a:cs typeface="Arial"/>
              </a:rPr>
              <a:t>Å stå i endring</a:t>
            </a:r>
            <a:endParaRPr lang="nb-NO">
              <a:solidFill>
                <a:schemeClr val="bg1"/>
              </a:solidFill>
            </a:endParaRPr>
          </a:p>
        </p:txBody>
      </p:sp>
    </p:spTree>
    <p:extLst>
      <p:ext uri="{BB962C8B-B14F-4D97-AF65-F5344CB8AC3E}">
        <p14:creationId xmlns:p14="http://schemas.microsoft.com/office/powerpoint/2010/main" val="2162398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7D39030-DE85-D1DA-2C97-6115746FA68A}"/>
              </a:ext>
            </a:extLst>
          </p:cNvPr>
          <p:cNvSpPr>
            <a:spLocks noGrp="1"/>
          </p:cNvSpPr>
          <p:nvPr>
            <p:ph sz="half" idx="2"/>
          </p:nvPr>
        </p:nvSpPr>
        <p:spPr>
          <a:xfrm>
            <a:off x="349616" y="1113509"/>
            <a:ext cx="5386917" cy="3588568"/>
          </a:xfrm>
        </p:spPr>
        <p:txBody>
          <a:bodyPr vert="horz" lIns="91440" tIns="45720" rIns="91440" bIns="45720" rtlCol="0" anchor="t">
            <a:noAutofit/>
          </a:bodyPr>
          <a:lstStyle/>
          <a:p>
            <a:pPr marL="0" indent="0">
              <a:buNone/>
            </a:pPr>
            <a:r>
              <a:rPr lang="en-US" sz="2000"/>
              <a:t>Flere </a:t>
            </a:r>
            <a:r>
              <a:rPr lang="en-US" sz="2000" err="1"/>
              <a:t>hundre</a:t>
            </a:r>
            <a:r>
              <a:rPr lang="en-US" sz="2000"/>
              <a:t> </a:t>
            </a:r>
            <a:r>
              <a:rPr lang="en-US" sz="2000" err="1"/>
              <a:t>ansatte</a:t>
            </a:r>
            <a:r>
              <a:rPr lang="en-US" sz="2000"/>
              <a:t> </a:t>
            </a:r>
            <a:r>
              <a:rPr lang="en-US" sz="2000" err="1"/>
              <a:t>på</a:t>
            </a:r>
            <a:r>
              <a:rPr lang="en-US" sz="2000"/>
              <a:t> </a:t>
            </a:r>
            <a:r>
              <a:rPr lang="en-US" sz="2000" err="1"/>
              <a:t>kurs</a:t>
            </a:r>
            <a:r>
              <a:rPr lang="en-US" sz="2000"/>
              <a:t> </a:t>
            </a:r>
            <a:r>
              <a:rPr lang="en-US" sz="2000" err="1"/>
              <a:t>hver</a:t>
            </a:r>
            <a:r>
              <a:rPr lang="en-US" sz="2000"/>
              <a:t> uke </a:t>
            </a:r>
            <a:r>
              <a:rPr lang="en-US" sz="2000" err="1"/>
              <a:t>i</a:t>
            </a:r>
            <a:r>
              <a:rPr lang="en-US" sz="2000"/>
              <a:t> </a:t>
            </a:r>
            <a:r>
              <a:rPr lang="en-US" sz="2000" err="1"/>
              <a:t>ulike</a:t>
            </a:r>
            <a:r>
              <a:rPr lang="en-US" sz="2000"/>
              <a:t> roller! God </a:t>
            </a:r>
            <a:r>
              <a:rPr lang="en-US" sz="2000" err="1"/>
              <a:t>stemning</a:t>
            </a:r>
            <a:r>
              <a:rPr lang="en-US" sz="2000"/>
              <a:t> </a:t>
            </a:r>
            <a:r>
              <a:rPr lang="en-US" sz="2000" err="1"/>
              <a:t>og</a:t>
            </a:r>
            <a:r>
              <a:rPr lang="en-US" sz="2000"/>
              <a:t> </a:t>
            </a:r>
            <a:r>
              <a:rPr lang="en-US" sz="2000" err="1"/>
              <a:t>godt</a:t>
            </a:r>
            <a:r>
              <a:rPr lang="en-US" sz="2000"/>
              <a:t> </a:t>
            </a:r>
            <a:r>
              <a:rPr lang="en-US" sz="2000" err="1"/>
              <a:t>oppmøte</a:t>
            </a:r>
            <a:r>
              <a:rPr lang="en-US" sz="2000"/>
              <a:t> lover </a:t>
            </a:r>
            <a:r>
              <a:rPr lang="en-US" sz="2000" err="1"/>
              <a:t>godt</a:t>
            </a:r>
            <a:r>
              <a:rPr lang="en-US" sz="2000"/>
              <a:t> for interesse </a:t>
            </a:r>
            <a:r>
              <a:rPr lang="en-US" sz="2000" err="1"/>
              <a:t>og</a:t>
            </a:r>
            <a:r>
              <a:rPr lang="en-US" sz="2000"/>
              <a:t> </a:t>
            </a:r>
            <a:r>
              <a:rPr lang="en-US" sz="2000" err="1"/>
              <a:t>læring</a:t>
            </a:r>
            <a:r>
              <a:rPr lang="en-US" sz="2000"/>
              <a:t>.</a:t>
            </a:r>
          </a:p>
          <a:p>
            <a:pPr marL="0" indent="0">
              <a:buNone/>
            </a:pPr>
            <a:endParaRPr lang="en-US" sz="2000"/>
          </a:p>
          <a:p>
            <a:pPr marL="0" indent="0">
              <a:buNone/>
            </a:pPr>
            <a:r>
              <a:rPr lang="en-US" sz="2000"/>
              <a:t>Men - vi ser at:</a:t>
            </a:r>
          </a:p>
          <a:p>
            <a:pPr marL="457200" indent="-457200"/>
            <a:r>
              <a:rPr lang="en-US" sz="2000"/>
              <a:t>Mange </a:t>
            </a:r>
            <a:r>
              <a:rPr lang="en-US" sz="2000" err="1"/>
              <a:t>har</a:t>
            </a:r>
            <a:r>
              <a:rPr lang="en-US" sz="2000"/>
              <a:t> </a:t>
            </a:r>
            <a:r>
              <a:rPr lang="en-US" sz="2000" err="1"/>
              <a:t>ikke</a:t>
            </a:r>
            <a:r>
              <a:rPr lang="en-US" sz="2000"/>
              <a:t> </a:t>
            </a:r>
            <a:r>
              <a:rPr lang="en-US" sz="2000" err="1"/>
              <a:t>har</a:t>
            </a:r>
            <a:r>
              <a:rPr lang="en-US" sz="2000"/>
              <a:t> </a:t>
            </a:r>
            <a:r>
              <a:rPr lang="en-US" sz="2000" err="1"/>
              <a:t>registrert</a:t>
            </a:r>
            <a:r>
              <a:rPr lang="en-US" sz="2000"/>
              <a:t> seg </a:t>
            </a:r>
            <a:r>
              <a:rPr lang="en-US" sz="2000" err="1"/>
              <a:t>i</a:t>
            </a:r>
            <a:r>
              <a:rPr lang="en-US" sz="2000"/>
              <a:t> e-</a:t>
            </a:r>
            <a:r>
              <a:rPr lang="en-US" sz="2000" err="1"/>
              <a:t>læringsplattformen</a:t>
            </a:r>
            <a:endParaRPr lang="en-US" sz="2000"/>
          </a:p>
          <a:p>
            <a:pPr marL="457200" indent="-457200"/>
            <a:r>
              <a:rPr lang="en-US" sz="2000"/>
              <a:t>Mange </a:t>
            </a:r>
            <a:r>
              <a:rPr lang="en-US" sz="2000" err="1"/>
              <a:t>har</a:t>
            </a:r>
            <a:r>
              <a:rPr lang="en-US" sz="2000"/>
              <a:t> </a:t>
            </a:r>
            <a:r>
              <a:rPr lang="en-US" sz="2000" err="1"/>
              <a:t>startet</a:t>
            </a:r>
            <a:r>
              <a:rPr lang="en-US" sz="2000"/>
              <a:t>, men </a:t>
            </a:r>
            <a:r>
              <a:rPr lang="en-US" sz="2000" err="1"/>
              <a:t>ikke</a:t>
            </a:r>
            <a:r>
              <a:rPr lang="en-US" sz="2000"/>
              <a:t> </a:t>
            </a:r>
            <a:r>
              <a:rPr lang="en-US" sz="2000" err="1"/>
              <a:t>fullført</a:t>
            </a:r>
            <a:r>
              <a:rPr lang="en-US" sz="2000"/>
              <a:t> </a:t>
            </a:r>
            <a:r>
              <a:rPr lang="en-US" sz="2000" err="1"/>
              <a:t>læring</a:t>
            </a:r>
            <a:endParaRPr lang="en-US" sz="2000"/>
          </a:p>
          <a:p>
            <a:pPr marL="457200" indent="-457200"/>
            <a:r>
              <a:rPr lang="en-US" sz="2000"/>
              <a:t>Vi </a:t>
            </a:r>
            <a:r>
              <a:rPr lang="en-US" sz="2000" err="1"/>
              <a:t>har</a:t>
            </a:r>
            <a:r>
              <a:rPr lang="en-US" sz="2000"/>
              <a:t> </a:t>
            </a:r>
            <a:r>
              <a:rPr lang="en-US" sz="2000" err="1"/>
              <a:t>ikke</a:t>
            </a:r>
            <a:r>
              <a:rPr lang="en-US" sz="2000"/>
              <a:t> </a:t>
            </a:r>
            <a:r>
              <a:rPr lang="en-US" sz="2000" err="1"/>
              <a:t>innsikt</a:t>
            </a:r>
            <a:r>
              <a:rPr lang="en-US" sz="2000"/>
              <a:t> </a:t>
            </a:r>
            <a:r>
              <a:rPr lang="en-US" sz="2000" err="1"/>
              <a:t>i</a:t>
            </a:r>
            <a:r>
              <a:rPr lang="en-US" sz="2000"/>
              <a:t> </a:t>
            </a:r>
            <a:r>
              <a:rPr lang="en-US" sz="2000" err="1"/>
              <a:t>hvor</a:t>
            </a:r>
            <a:r>
              <a:rPr lang="en-US" sz="2000"/>
              <a:t> </a:t>
            </a:r>
            <a:r>
              <a:rPr lang="en-US" sz="2000" err="1"/>
              <a:t>mye</a:t>
            </a:r>
            <a:r>
              <a:rPr lang="en-US" sz="2000"/>
              <a:t> </a:t>
            </a:r>
            <a:r>
              <a:rPr lang="en-US" sz="2000" err="1"/>
              <a:t>egenlæring</a:t>
            </a:r>
            <a:r>
              <a:rPr lang="en-US" sz="2000"/>
              <a:t> </a:t>
            </a:r>
            <a:r>
              <a:rPr lang="en-US" sz="2000" err="1"/>
              <a:t>og</a:t>
            </a:r>
            <a:r>
              <a:rPr lang="en-US" sz="2000"/>
              <a:t> </a:t>
            </a:r>
            <a:r>
              <a:rPr lang="en-US" sz="2000" err="1"/>
              <a:t>lokal</a:t>
            </a:r>
            <a:r>
              <a:rPr lang="en-US" sz="2000"/>
              <a:t> </a:t>
            </a:r>
            <a:r>
              <a:rPr lang="en-US" sz="2000" err="1"/>
              <a:t>læring</a:t>
            </a:r>
            <a:r>
              <a:rPr lang="en-US" sz="2000"/>
              <a:t> </a:t>
            </a:r>
            <a:r>
              <a:rPr lang="en-US" sz="2000" err="1"/>
              <a:t>som</a:t>
            </a:r>
            <a:r>
              <a:rPr lang="en-US" sz="2000"/>
              <a:t> </a:t>
            </a:r>
            <a:r>
              <a:rPr lang="en-US" sz="2000" err="1"/>
              <a:t>gjøres</a:t>
            </a:r>
            <a:r>
              <a:rPr lang="en-US" sz="2000"/>
              <a:t>.</a:t>
            </a:r>
          </a:p>
          <a:p>
            <a:pPr marL="0" indent="0">
              <a:buNone/>
            </a:pPr>
            <a:endParaRPr lang="en-US" sz="2000"/>
          </a:p>
          <a:p>
            <a:pPr marL="0" indent="0">
              <a:buNone/>
            </a:pPr>
            <a:endParaRPr lang="en-US" sz="2000"/>
          </a:p>
          <a:p>
            <a:pPr marL="457200" indent="-457200"/>
            <a:endParaRPr lang="en-US" sz="2000"/>
          </a:p>
          <a:p>
            <a:pPr marL="457200" indent="-457200"/>
            <a:endParaRPr lang="en-US" sz="2000"/>
          </a:p>
          <a:p>
            <a:pPr marL="0" indent="0">
              <a:buNone/>
            </a:pPr>
            <a:endParaRPr lang="en-US" sz="2400"/>
          </a:p>
          <a:p>
            <a:pPr marL="0" indent="0">
              <a:buNone/>
            </a:pPr>
            <a:endParaRPr lang="en-US" sz="2400"/>
          </a:p>
          <a:p>
            <a:pPr marL="0" indent="0">
              <a:buNone/>
            </a:pPr>
            <a:endParaRPr lang="en-US" sz="2400"/>
          </a:p>
        </p:txBody>
      </p:sp>
      <p:sp>
        <p:nvSpPr>
          <p:cNvPr id="15" name="Text Placeholder 3">
            <a:extLst>
              <a:ext uri="{FF2B5EF4-FFF2-40B4-BE49-F238E27FC236}">
                <a16:creationId xmlns:a16="http://schemas.microsoft.com/office/drawing/2014/main" id="{DF6CDB10-3777-A50B-75B7-6D7AD4A7E2F1}"/>
              </a:ext>
            </a:extLst>
          </p:cNvPr>
          <p:cNvSpPr>
            <a:spLocks noGrp="1"/>
          </p:cNvSpPr>
          <p:nvPr>
            <p:ph type="body" sz="quarter" idx="3"/>
          </p:nvPr>
        </p:nvSpPr>
        <p:spPr>
          <a:xfrm>
            <a:off x="6251419" y="5932199"/>
            <a:ext cx="5389033" cy="639763"/>
          </a:xfrm>
        </p:spPr>
        <p:txBody>
          <a:bodyPr>
            <a:normAutofit/>
          </a:bodyPr>
          <a:lstStyle/>
          <a:p>
            <a:pPr algn="r"/>
            <a:r>
              <a:rPr lang="en-US" sz="1200" b="0"/>
              <a:t>Fra </a:t>
            </a:r>
            <a:r>
              <a:rPr lang="en-US" sz="1200" b="0" err="1"/>
              <a:t>kurs</a:t>
            </a:r>
            <a:r>
              <a:rPr lang="en-US" sz="1200" b="0"/>
              <a:t> for </a:t>
            </a:r>
            <a:r>
              <a:rPr lang="en-US" sz="1200" b="0" err="1"/>
              <a:t>prosjektøkonomer</a:t>
            </a:r>
            <a:r>
              <a:rPr lang="en-US" sz="1200" b="0"/>
              <a:t> 28.11</a:t>
            </a:r>
          </a:p>
        </p:txBody>
      </p:sp>
      <p:pic>
        <p:nvPicPr>
          <p:cNvPr id="8" name="Plassholder for innhold 7" descr="Et bilde som inneholder tekst, person, innendørs, personer&#10;&#10;Automatisk generert beskrivelse">
            <a:extLst>
              <a:ext uri="{FF2B5EF4-FFF2-40B4-BE49-F238E27FC236}">
                <a16:creationId xmlns:a16="http://schemas.microsoft.com/office/drawing/2014/main" id="{DE82BD57-F0E0-A789-1DD0-FAE438C3D27A}"/>
              </a:ext>
            </a:extLst>
          </p:cNvPr>
          <p:cNvPicPr>
            <a:picLocks noGrp="1" noChangeAspect="1"/>
          </p:cNvPicPr>
          <p:nvPr>
            <p:ph sz="quarter" idx="4"/>
          </p:nvPr>
        </p:nvPicPr>
        <p:blipFill rotWithShape="1">
          <a:blip r:embed="rId3"/>
          <a:srcRect l="18512" r="5186" b="1"/>
          <a:stretch/>
        </p:blipFill>
        <p:spPr>
          <a:xfrm>
            <a:off x="6251420" y="1380683"/>
            <a:ext cx="5389033" cy="4484841"/>
          </a:xfrm>
          <a:prstGeom prst="rect">
            <a:avLst/>
          </a:prstGeom>
          <a:ln>
            <a:noFill/>
          </a:ln>
          <a:effectLst>
            <a:outerShdw blurRad="190500" algn="tl" rotWithShape="0">
              <a:srgbClr val="000000">
                <a:alpha val="70000"/>
              </a:srgbClr>
            </a:outerShdw>
          </a:effectLst>
        </p:spPr>
      </p:pic>
      <p:sp>
        <p:nvSpPr>
          <p:cNvPr id="17" name="Text Placeholder 5">
            <a:extLst>
              <a:ext uri="{FF2B5EF4-FFF2-40B4-BE49-F238E27FC236}">
                <a16:creationId xmlns:a16="http://schemas.microsoft.com/office/drawing/2014/main" id="{B985E5BA-E0E6-7BB4-F7AC-93B15AB0FDE6}"/>
              </a:ext>
            </a:extLst>
          </p:cNvPr>
          <p:cNvSpPr>
            <a:spLocks noGrp="1"/>
          </p:cNvSpPr>
          <p:nvPr>
            <p:ph type="body" sz="quarter" idx="10"/>
          </p:nvPr>
        </p:nvSpPr>
        <p:spPr>
          <a:xfrm>
            <a:off x="253721" y="467173"/>
            <a:ext cx="6922929" cy="639763"/>
          </a:xfrm>
        </p:spPr>
        <p:txBody>
          <a:bodyPr>
            <a:normAutofit fontScale="77500" lnSpcReduction="20000"/>
          </a:bodyPr>
          <a:lstStyle/>
          <a:p>
            <a:r>
              <a:rPr lang="en-US" sz="4800" err="1">
                <a:ea typeface="+mj-ea"/>
              </a:rPr>
              <a:t>Opplæringen</a:t>
            </a:r>
            <a:r>
              <a:rPr lang="en-US" sz="4800">
                <a:ea typeface="+mj-ea"/>
              </a:rPr>
              <a:t> er </a:t>
            </a:r>
            <a:r>
              <a:rPr lang="en-US" sz="4800" err="1">
                <a:ea typeface="+mj-ea"/>
              </a:rPr>
              <a:t>godt</a:t>
            </a:r>
            <a:r>
              <a:rPr lang="en-US" sz="4800">
                <a:ea typeface="+mj-ea"/>
              </a:rPr>
              <a:t> </a:t>
            </a:r>
            <a:r>
              <a:rPr lang="en-US" sz="4800" err="1">
                <a:ea typeface="+mj-ea"/>
              </a:rPr>
              <a:t>i</a:t>
            </a:r>
            <a:r>
              <a:rPr lang="en-US" sz="4800">
                <a:ea typeface="+mj-ea"/>
              </a:rPr>
              <a:t> gang</a:t>
            </a:r>
            <a:endParaRPr lang="nb-NO">
              <a:ea typeface="+mj-ea"/>
            </a:endParaRPr>
          </a:p>
        </p:txBody>
      </p:sp>
      <p:sp>
        <p:nvSpPr>
          <p:cNvPr id="2" name="Rektangel 1">
            <a:extLst>
              <a:ext uri="{FF2B5EF4-FFF2-40B4-BE49-F238E27FC236}">
                <a16:creationId xmlns:a16="http://schemas.microsoft.com/office/drawing/2014/main" id="{EB29747C-7D40-B223-16C0-164CF35C2BBB}"/>
              </a:ext>
            </a:extLst>
          </p:cNvPr>
          <p:cNvSpPr/>
          <p:nvPr/>
        </p:nvSpPr>
        <p:spPr>
          <a:xfrm>
            <a:off x="255319" y="5129149"/>
            <a:ext cx="5842659" cy="795647"/>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n-NO" err="1">
                <a:cs typeface="Arial"/>
              </a:rPr>
              <a:t>Ledere</a:t>
            </a:r>
            <a:r>
              <a:rPr lang="nn-NO">
                <a:cs typeface="Arial"/>
              </a:rPr>
              <a:t> må følgje opp og </a:t>
            </a:r>
            <a:r>
              <a:rPr lang="nn-NO" err="1">
                <a:cs typeface="Arial"/>
              </a:rPr>
              <a:t>muliggjøre</a:t>
            </a:r>
            <a:r>
              <a:rPr lang="nn-NO">
                <a:cs typeface="Arial"/>
              </a:rPr>
              <a:t> at </a:t>
            </a:r>
            <a:r>
              <a:rPr lang="nn-NO" err="1">
                <a:cs typeface="Arial"/>
              </a:rPr>
              <a:t>ansatte</a:t>
            </a:r>
            <a:r>
              <a:rPr lang="nn-NO">
                <a:cs typeface="Arial"/>
              </a:rPr>
              <a:t> gjennomfører fullstendig rollelæring i innmeldte roller før 1. januar</a:t>
            </a:r>
          </a:p>
        </p:txBody>
      </p:sp>
    </p:spTree>
    <p:extLst>
      <p:ext uri="{BB962C8B-B14F-4D97-AF65-F5344CB8AC3E}">
        <p14:creationId xmlns:p14="http://schemas.microsoft.com/office/powerpoint/2010/main" val="748369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ete 7">
            <a:extLst>
              <a:ext uri="{FF2B5EF4-FFF2-40B4-BE49-F238E27FC236}">
                <a16:creationId xmlns:a16="http://schemas.microsoft.com/office/drawing/2014/main" id="{22900B59-1BFB-29E2-A731-60C750D97F09}"/>
              </a:ext>
            </a:extLst>
          </p:cNvPr>
          <p:cNvPicPr>
            <a:picLocks noGrp="1" noChangeAspect="1"/>
          </p:cNvPicPr>
          <p:nvPr>
            <p:ph idx="1"/>
          </p:nvPr>
        </p:nvPicPr>
        <p:blipFill>
          <a:blip r:embed="rId3"/>
          <a:stretch>
            <a:fillRect/>
          </a:stretch>
        </p:blipFill>
        <p:spPr>
          <a:xfrm>
            <a:off x="2555082" y="139697"/>
            <a:ext cx="9362862" cy="6085066"/>
          </a:xfrm>
        </p:spPr>
      </p:pic>
      <p:sp>
        <p:nvSpPr>
          <p:cNvPr id="8" name="TekstSylinder 7">
            <a:extLst>
              <a:ext uri="{FF2B5EF4-FFF2-40B4-BE49-F238E27FC236}">
                <a16:creationId xmlns:a16="http://schemas.microsoft.com/office/drawing/2014/main" id="{D7FB3C74-4C14-B74E-C26D-D3305A549D5D}"/>
              </a:ext>
            </a:extLst>
          </p:cNvPr>
          <p:cNvSpPr txBox="1"/>
          <p:nvPr/>
        </p:nvSpPr>
        <p:spPr>
          <a:xfrm>
            <a:off x="148441" y="1751610"/>
            <a:ext cx="2276103" cy="3170099"/>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n-NO" sz="2000">
                <a:solidFill>
                  <a:srgbClr val="FFFFFF"/>
                </a:solidFill>
                <a:cs typeface="Arial"/>
              </a:rPr>
              <a:t>Vi har </a:t>
            </a:r>
            <a:r>
              <a:rPr lang="nn-NO" sz="2000" err="1">
                <a:solidFill>
                  <a:srgbClr val="FFFFFF"/>
                </a:solidFill>
                <a:cs typeface="Arial"/>
              </a:rPr>
              <a:t>nylig</a:t>
            </a:r>
            <a:r>
              <a:rPr lang="nn-NO" sz="2000">
                <a:solidFill>
                  <a:srgbClr val="FFFFFF"/>
                </a:solidFill>
                <a:cs typeface="Arial"/>
              </a:rPr>
              <a:t> fått </a:t>
            </a:r>
            <a:r>
              <a:rPr lang="nn-NO" sz="2000" err="1">
                <a:solidFill>
                  <a:srgbClr val="FFFFFF"/>
                </a:solidFill>
                <a:cs typeface="Arial"/>
              </a:rPr>
              <a:t>ett</a:t>
            </a:r>
            <a:r>
              <a:rPr lang="nn-NO" sz="2000">
                <a:solidFill>
                  <a:srgbClr val="FFFFFF"/>
                </a:solidFill>
                <a:cs typeface="Arial"/>
              </a:rPr>
              <a:t> innsiktsverktøy som </a:t>
            </a:r>
            <a:r>
              <a:rPr lang="nn-NO" sz="2000" err="1">
                <a:solidFill>
                  <a:srgbClr val="FFFFFF"/>
                </a:solidFill>
                <a:cs typeface="Arial"/>
              </a:rPr>
              <a:t>gjør</a:t>
            </a:r>
            <a:r>
              <a:rPr lang="nn-NO" sz="2000">
                <a:solidFill>
                  <a:srgbClr val="FFFFFF"/>
                </a:solidFill>
                <a:cs typeface="Arial"/>
              </a:rPr>
              <a:t> at vi følger med på gjennomføring. </a:t>
            </a:r>
            <a:endParaRPr lang="nb-NO" sz="2000">
              <a:solidFill>
                <a:srgbClr val="FFFFFF"/>
              </a:solidFill>
              <a:cs typeface="Arial"/>
            </a:endParaRPr>
          </a:p>
          <a:p>
            <a:endParaRPr lang="nn-NO" sz="2000">
              <a:solidFill>
                <a:srgbClr val="FFFFFF"/>
              </a:solidFill>
              <a:cs typeface="Arial"/>
            </a:endParaRPr>
          </a:p>
          <a:p>
            <a:r>
              <a:rPr lang="nn-NO" sz="2000">
                <a:solidFill>
                  <a:srgbClr val="FFFFFF"/>
                </a:solidFill>
                <a:cs typeface="Arial"/>
              </a:rPr>
              <a:t>Det er </a:t>
            </a:r>
            <a:r>
              <a:rPr lang="nn-NO" sz="2000" err="1">
                <a:solidFill>
                  <a:srgbClr val="FFFFFF"/>
                </a:solidFill>
                <a:cs typeface="Arial"/>
              </a:rPr>
              <a:t>fremdeles</a:t>
            </a:r>
            <a:r>
              <a:rPr lang="nn-NO" sz="2000">
                <a:solidFill>
                  <a:srgbClr val="FFFFFF"/>
                </a:solidFill>
                <a:cs typeface="Arial"/>
              </a:rPr>
              <a:t> mye som må </a:t>
            </a:r>
            <a:r>
              <a:rPr lang="nn-NO" sz="2000" err="1">
                <a:solidFill>
                  <a:srgbClr val="FFFFFF"/>
                </a:solidFill>
                <a:cs typeface="Arial"/>
              </a:rPr>
              <a:t>gjøres</a:t>
            </a:r>
            <a:r>
              <a:rPr lang="nn-NO" sz="2000">
                <a:solidFill>
                  <a:srgbClr val="FFFFFF"/>
                </a:solidFill>
                <a:cs typeface="Arial"/>
              </a:rPr>
              <a:t> før 1. januar</a:t>
            </a:r>
          </a:p>
        </p:txBody>
      </p:sp>
    </p:spTree>
    <p:extLst>
      <p:ext uri="{BB962C8B-B14F-4D97-AF65-F5344CB8AC3E}">
        <p14:creationId xmlns:p14="http://schemas.microsoft.com/office/powerpoint/2010/main" val="843797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019403F0-E390-4982-1BF2-F23A239073A2}"/>
              </a:ext>
            </a:extLst>
          </p:cNvPr>
          <p:cNvSpPr>
            <a:spLocks noGrp="1"/>
          </p:cNvSpPr>
          <p:nvPr>
            <p:ph type="title"/>
          </p:nvPr>
        </p:nvSpPr>
        <p:spPr>
          <a:xfrm>
            <a:off x="609602" y="161925"/>
            <a:ext cx="10306048" cy="695325"/>
          </a:xfrm>
        </p:spPr>
        <p:txBody>
          <a:bodyPr vert="horz" lIns="91440" tIns="45720" rIns="91440" bIns="45720" rtlCol="0" anchor="b" anchorCtr="0">
            <a:normAutofit fontScale="90000"/>
          </a:bodyPr>
          <a:lstStyle/>
          <a:p>
            <a:r>
              <a:rPr lang="nb-NO" sz="5300"/>
              <a:t>Opplæring</a:t>
            </a:r>
            <a:r>
              <a:rPr lang="nb-NO" b="1" i="0" kern="1200">
                <a:latin typeface="Arial"/>
                <a:ea typeface="+mj-ea"/>
                <a:cs typeface="Arial"/>
              </a:rPr>
              <a:t> </a:t>
            </a:r>
            <a:r>
              <a:rPr lang="nb-NO" sz="5300"/>
              <a:t>for</a:t>
            </a:r>
            <a:r>
              <a:rPr lang="nb-NO" b="1" i="0" kern="1200">
                <a:latin typeface="Arial"/>
                <a:ea typeface="+mj-ea"/>
                <a:cs typeface="Arial"/>
              </a:rPr>
              <a:t> </a:t>
            </a:r>
            <a:r>
              <a:rPr lang="nb-NO" sz="5300"/>
              <a:t>ledere</a:t>
            </a:r>
          </a:p>
        </p:txBody>
      </p:sp>
      <p:sp>
        <p:nvSpPr>
          <p:cNvPr id="9" name="TekstSylinder 8">
            <a:extLst>
              <a:ext uri="{FF2B5EF4-FFF2-40B4-BE49-F238E27FC236}">
                <a16:creationId xmlns:a16="http://schemas.microsoft.com/office/drawing/2014/main" id="{4CAA782E-3970-4719-DC0C-1F0C99857E1F}"/>
              </a:ext>
            </a:extLst>
          </p:cNvPr>
          <p:cNvSpPr txBox="1"/>
          <p:nvPr/>
        </p:nvSpPr>
        <p:spPr>
          <a:xfrm>
            <a:off x="7571316" y="6273802"/>
            <a:ext cx="4011084" cy="422273"/>
          </a:xfrm>
          <a:prstGeom prst="rect">
            <a:avLst/>
          </a:prstGeom>
        </p:spPr>
        <p:txBody>
          <a:bodyPr vert="horz" lIns="91440" tIns="45720" rIns="91440" bIns="45720" rtlCol="0">
            <a:normAutofit/>
          </a:bodyPr>
          <a:lstStyle/>
          <a:p>
            <a:pPr defTabSz="609585">
              <a:spcBef>
                <a:spcPct val="20000"/>
              </a:spcBef>
            </a:pPr>
            <a:r>
              <a:rPr lang="nb-NO" sz="1867" kern="1200">
                <a:latin typeface="Arial"/>
                <a:ea typeface="+mn-ea"/>
                <a:cs typeface="Arial"/>
                <a:hlinkClick r:id="rId3"/>
              </a:rPr>
              <a:t>BOTT ØL - Opplæring på Innsida</a:t>
            </a:r>
            <a:endParaRPr lang="nb-NO" sz="1867" kern="1200">
              <a:latin typeface="Arial"/>
              <a:ea typeface="+mn-ea"/>
              <a:cs typeface="Arial"/>
            </a:endParaRPr>
          </a:p>
        </p:txBody>
      </p:sp>
      <p:graphicFrame>
        <p:nvGraphicFramePr>
          <p:cNvPr id="7" name="Plassholder for innhold 6">
            <a:extLst>
              <a:ext uri="{FF2B5EF4-FFF2-40B4-BE49-F238E27FC236}">
                <a16:creationId xmlns:a16="http://schemas.microsoft.com/office/drawing/2014/main" id="{755C7B46-27D7-6154-EBCB-989C890EC128}"/>
              </a:ext>
            </a:extLst>
          </p:cNvPr>
          <p:cNvGraphicFramePr>
            <a:graphicFrameLocks noGrp="1"/>
          </p:cNvGraphicFramePr>
          <p:nvPr>
            <p:ph idx="1"/>
            <p:extLst>
              <p:ext uri="{D42A27DB-BD31-4B8C-83A1-F6EECF244321}">
                <p14:modId xmlns:p14="http://schemas.microsoft.com/office/powerpoint/2010/main" val="4137482991"/>
              </p:ext>
            </p:extLst>
          </p:nvPr>
        </p:nvGraphicFramePr>
        <p:xfrm>
          <a:off x="609602" y="975518"/>
          <a:ext cx="10106025" cy="4906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9465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9123C2-FAAA-FAB3-9247-268AEBD38132}"/>
              </a:ext>
            </a:extLst>
          </p:cNvPr>
          <p:cNvSpPr>
            <a:spLocks noGrp="1"/>
          </p:cNvSpPr>
          <p:nvPr>
            <p:ph type="ctrTitle"/>
          </p:nvPr>
        </p:nvSpPr>
        <p:spPr>
          <a:xfrm>
            <a:off x="491087" y="2677415"/>
            <a:ext cx="10363200" cy="1569660"/>
          </a:xfrm>
        </p:spPr>
        <p:txBody>
          <a:bodyPr/>
          <a:lstStyle/>
          <a:p>
            <a:r>
              <a:rPr lang="nn-NO"/>
              <a:t>Kort om </a:t>
            </a:r>
            <a:r>
              <a:rPr lang="nn-NO" err="1"/>
              <a:t>Gjesteregistreringstjenesten</a:t>
            </a:r>
          </a:p>
        </p:txBody>
      </p:sp>
      <p:sp>
        <p:nvSpPr>
          <p:cNvPr id="3" name="Plasshaldar for innhald 2">
            <a:extLst>
              <a:ext uri="{FF2B5EF4-FFF2-40B4-BE49-F238E27FC236}">
                <a16:creationId xmlns:a16="http://schemas.microsoft.com/office/drawing/2014/main" id="{5FF2A03F-72C4-2057-9209-F5549D86A0DD}"/>
              </a:ext>
            </a:extLst>
          </p:cNvPr>
          <p:cNvSpPr>
            <a:spLocks noGrp="1"/>
          </p:cNvSpPr>
          <p:nvPr>
            <p:ph type="subTitle" idx="1"/>
          </p:nvPr>
        </p:nvSpPr>
        <p:spPr>
          <a:xfrm>
            <a:off x="580152" y="4347778"/>
            <a:ext cx="10363200" cy="1752600"/>
          </a:xfrm>
        </p:spPr>
        <p:txBody>
          <a:bodyPr vert="horz" lIns="91440" tIns="45720" rIns="91440" bIns="45720" rtlCol="0" anchor="t">
            <a:normAutofit/>
          </a:bodyPr>
          <a:lstStyle/>
          <a:p>
            <a:r>
              <a:rPr lang="nn-NO"/>
              <a:t>GREG</a:t>
            </a:r>
          </a:p>
        </p:txBody>
      </p:sp>
    </p:spTree>
    <p:extLst>
      <p:ext uri="{BB962C8B-B14F-4D97-AF65-F5344CB8AC3E}">
        <p14:creationId xmlns:p14="http://schemas.microsoft.com/office/powerpoint/2010/main" val="3491475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E2D90B-1AF0-A30A-4806-BCEBE5C2812C}"/>
              </a:ext>
            </a:extLst>
          </p:cNvPr>
          <p:cNvSpPr>
            <a:spLocks noGrp="1"/>
          </p:cNvSpPr>
          <p:nvPr>
            <p:ph type="body" idx="1"/>
          </p:nvPr>
        </p:nvSpPr>
        <p:spPr/>
        <p:txBody>
          <a:bodyPr/>
          <a:lstStyle/>
          <a:p>
            <a:endParaRPr lang="nb-NO"/>
          </a:p>
        </p:txBody>
      </p:sp>
      <p:sp>
        <p:nvSpPr>
          <p:cNvPr id="3" name="Title 2">
            <a:extLst>
              <a:ext uri="{FF2B5EF4-FFF2-40B4-BE49-F238E27FC236}">
                <a16:creationId xmlns:a16="http://schemas.microsoft.com/office/drawing/2014/main" id="{B1F68CFA-4B84-3D47-D558-912FCDAF6F80}"/>
              </a:ext>
            </a:extLst>
          </p:cNvPr>
          <p:cNvSpPr>
            <a:spLocks noGrp="1"/>
          </p:cNvSpPr>
          <p:nvPr>
            <p:ph type="title"/>
          </p:nvPr>
        </p:nvSpPr>
        <p:spPr/>
        <p:txBody>
          <a:bodyPr/>
          <a:lstStyle/>
          <a:p>
            <a:endParaRPr lang="nb-NO"/>
          </a:p>
        </p:txBody>
      </p:sp>
      <p:pic>
        <p:nvPicPr>
          <p:cNvPr id="5" name="Picture 4">
            <a:extLst>
              <a:ext uri="{FF2B5EF4-FFF2-40B4-BE49-F238E27FC236}">
                <a16:creationId xmlns:a16="http://schemas.microsoft.com/office/drawing/2014/main" id="{EFA0860A-E890-09B1-8486-2F458D6FFFA4}"/>
              </a:ext>
            </a:extLst>
          </p:cNvPr>
          <p:cNvPicPr>
            <a:picLocks noChangeAspect="1"/>
          </p:cNvPicPr>
          <p:nvPr/>
        </p:nvPicPr>
        <p:blipFill rotWithShape="1">
          <a:blip r:embed="rId3"/>
          <a:srcRect l="4491" r="3892"/>
          <a:stretch/>
        </p:blipFill>
        <p:spPr>
          <a:xfrm>
            <a:off x="0" y="0"/>
            <a:ext cx="10025388" cy="6155294"/>
          </a:xfrm>
          <a:prstGeom prst="rect">
            <a:avLst/>
          </a:prstGeom>
        </p:spPr>
      </p:pic>
    </p:spTree>
    <p:extLst>
      <p:ext uri="{BB962C8B-B14F-4D97-AF65-F5344CB8AC3E}">
        <p14:creationId xmlns:p14="http://schemas.microsoft.com/office/powerpoint/2010/main" val="3560716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ADD6D51-8992-45E1-AE6A-5908B6E5C636}"/>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1ADD6D51-8992-45E1-AE6A-5908B6E5C636}"/>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3" name="Picture 3">
            <a:extLst>
              <a:ext uri="{FF2B5EF4-FFF2-40B4-BE49-F238E27FC236}">
                <a16:creationId xmlns:a16="http://schemas.microsoft.com/office/drawing/2014/main" id="{A03B3B05-3CB4-1B6F-A4FB-A6B5FE7B0DED}"/>
              </a:ext>
            </a:extLst>
          </p:cNvPr>
          <p:cNvPicPr>
            <a:picLocks noChangeAspect="1"/>
          </p:cNvPicPr>
          <p:nvPr/>
        </p:nvPicPr>
        <p:blipFill>
          <a:blip r:embed="rId5"/>
          <a:stretch>
            <a:fillRect/>
          </a:stretch>
        </p:blipFill>
        <p:spPr>
          <a:xfrm>
            <a:off x="655704" y="296334"/>
            <a:ext cx="10681995" cy="6265332"/>
          </a:xfrm>
          <a:prstGeom prst="rect">
            <a:avLst/>
          </a:prstGeom>
        </p:spPr>
      </p:pic>
    </p:spTree>
    <p:extLst>
      <p:ext uri="{BB962C8B-B14F-4D97-AF65-F5344CB8AC3E}">
        <p14:creationId xmlns:p14="http://schemas.microsoft.com/office/powerpoint/2010/main" val="1230313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56B1877-3209-CD8E-3E9D-020BC09FB497}"/>
              </a:ext>
            </a:extLst>
          </p:cNvPr>
          <p:cNvPicPr>
            <a:picLocks noGrp="1" noChangeAspect="1"/>
          </p:cNvPicPr>
          <p:nvPr>
            <p:ph sz="half" idx="1"/>
          </p:nvPr>
        </p:nvPicPr>
        <p:blipFill>
          <a:blip r:embed="rId2"/>
          <a:stretch>
            <a:fillRect/>
          </a:stretch>
        </p:blipFill>
        <p:spPr>
          <a:xfrm>
            <a:off x="104193" y="755878"/>
            <a:ext cx="11978433" cy="4822796"/>
          </a:xfrm>
        </p:spPr>
      </p:pic>
    </p:spTree>
    <p:extLst>
      <p:ext uri="{BB962C8B-B14F-4D97-AF65-F5344CB8AC3E}">
        <p14:creationId xmlns:p14="http://schemas.microsoft.com/office/powerpoint/2010/main" val="348667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542925" y="397785"/>
            <a:ext cx="11083918" cy="864683"/>
          </a:xfrm>
        </p:spPr>
        <p:txBody>
          <a:bodyPr/>
          <a:lstStyle/>
          <a:p>
            <a:r>
              <a:rPr lang="nb-NO" dirty="0"/>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2363767356"/>
              </p:ext>
            </p:extLst>
          </p:nvPr>
        </p:nvGraphicFramePr>
        <p:xfrm>
          <a:off x="475488" y="1600200"/>
          <a:ext cx="6141212" cy="3657600"/>
        </p:xfrm>
        <a:graphic>
          <a:graphicData uri="http://schemas.openxmlformats.org/drawingml/2006/table">
            <a:tbl>
              <a:tblPr bandRow="1">
                <a:tableStyleId>{2D5ABB26-0587-4C30-8999-92F81FD0307C}</a:tableStyleId>
              </a:tblPr>
              <a:tblGrid>
                <a:gridCol w="6141212">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Spørsmål og innspill til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linjearbeid</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3178981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11047779"/>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Spørsmål og Innspill til 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81810412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1697063486"/>
                  </a:ext>
                </a:extLst>
              </a:tr>
            </a:tbl>
          </a:graphicData>
        </a:graphic>
      </p:graphicFrame>
      <p:pic>
        <p:nvPicPr>
          <p:cNvPr id="8" name="Picture 7">
            <a:extLst>
              <a:ext uri="{FF2B5EF4-FFF2-40B4-BE49-F238E27FC236}">
                <a16:creationId xmlns:a16="http://schemas.microsoft.com/office/drawing/2014/main" id="{76E5A8B8-4439-3F9E-0EBC-1F9C7FA9EE22}"/>
              </a:ext>
            </a:extLst>
          </p:cNvPr>
          <p:cNvPicPr>
            <a:picLocks noChangeAspect="1"/>
          </p:cNvPicPr>
          <p:nvPr/>
        </p:nvPicPr>
        <p:blipFill>
          <a:blip r:embed="rId7"/>
          <a:stretch>
            <a:fillRect/>
          </a:stretch>
        </p:blipFill>
        <p:spPr>
          <a:xfrm>
            <a:off x="7795967" y="0"/>
            <a:ext cx="4396033" cy="6858000"/>
          </a:xfrm>
          <a:prstGeom prst="rect">
            <a:avLst/>
          </a:prstGeom>
        </p:spPr>
      </p:pic>
    </p:spTree>
    <p:extLst>
      <p:ext uri="{BB962C8B-B14F-4D97-AF65-F5344CB8AC3E}">
        <p14:creationId xmlns:p14="http://schemas.microsoft.com/office/powerpoint/2010/main" val="3677729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ADD6D51-8992-45E1-AE6A-5908B6E5C636}"/>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1ADD6D51-8992-45E1-AE6A-5908B6E5C636}"/>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2" name="Bilete 2">
            <a:extLst>
              <a:ext uri="{FF2B5EF4-FFF2-40B4-BE49-F238E27FC236}">
                <a16:creationId xmlns:a16="http://schemas.microsoft.com/office/drawing/2014/main" id="{155258CB-4179-1862-FB77-E429542E45F9}"/>
              </a:ext>
            </a:extLst>
          </p:cNvPr>
          <p:cNvPicPr>
            <a:picLocks noChangeAspect="1"/>
          </p:cNvPicPr>
          <p:nvPr/>
        </p:nvPicPr>
        <p:blipFill>
          <a:blip r:embed="rId5"/>
          <a:stretch>
            <a:fillRect/>
          </a:stretch>
        </p:blipFill>
        <p:spPr>
          <a:xfrm>
            <a:off x="310738" y="710705"/>
            <a:ext cx="14054447" cy="5317839"/>
          </a:xfrm>
          <a:prstGeom prst="rect">
            <a:avLst/>
          </a:prstGeom>
        </p:spPr>
      </p:pic>
    </p:spTree>
    <p:extLst>
      <p:ext uri="{BB962C8B-B14F-4D97-AF65-F5344CB8AC3E}">
        <p14:creationId xmlns:p14="http://schemas.microsoft.com/office/powerpoint/2010/main" val="2505147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542925" y="397785"/>
            <a:ext cx="11083918" cy="864683"/>
          </a:xfrm>
        </p:spPr>
        <p:txBody>
          <a:bodyPr/>
          <a:lstStyle/>
          <a:p>
            <a:r>
              <a:rPr lang="nb-NO" dirty="0"/>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2354848102"/>
              </p:ext>
            </p:extLst>
          </p:nvPr>
        </p:nvGraphicFramePr>
        <p:xfrm>
          <a:off x="475488" y="1600200"/>
          <a:ext cx="6141212" cy="3657600"/>
        </p:xfrm>
        <a:graphic>
          <a:graphicData uri="http://schemas.openxmlformats.org/drawingml/2006/table">
            <a:tbl>
              <a:tblPr bandRow="1">
                <a:tableStyleId>{2D5ABB26-0587-4C30-8999-92F81FD0307C}</a:tableStyleId>
              </a:tblPr>
              <a:tblGrid>
                <a:gridCol w="6141212">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Spørsmål og innspill til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linjearbeid</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3178981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11047779"/>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1" dirty="0">
                          <a:solidFill>
                            <a:schemeClr val="bg1"/>
                          </a:solidFill>
                        </a:rPr>
                        <a:t>Spørsmål og Innspill til BOTT ØL</a:t>
                      </a:r>
                    </a:p>
                  </a:txBody>
                  <a:tcPr marL="121920" marR="121920" marT="60960" marB="60960">
                    <a:lnR w="12700" cap="flat" cmpd="sng" algn="ctr">
                      <a:noFill/>
                      <a:prstDash val="solid"/>
                      <a:round/>
                      <a:headEnd type="none" w="med" len="med"/>
                      <a:tailEnd type="none" w="med" len="med"/>
                    </a:lnR>
                    <a:solidFill>
                      <a:schemeClr val="accent2"/>
                    </a:solidFill>
                  </a:tcPr>
                </a:tc>
                <a:extLst>
                  <a:ext uri="{0D108BD9-81ED-4DB2-BD59-A6C34878D82A}">
                    <a16:rowId xmlns:a16="http://schemas.microsoft.com/office/drawing/2014/main" val="281810412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1697063486"/>
                  </a:ext>
                </a:extLst>
              </a:tr>
            </a:tbl>
          </a:graphicData>
        </a:graphic>
      </p:graphicFrame>
      <p:pic>
        <p:nvPicPr>
          <p:cNvPr id="8" name="Picture 7">
            <a:extLst>
              <a:ext uri="{FF2B5EF4-FFF2-40B4-BE49-F238E27FC236}">
                <a16:creationId xmlns:a16="http://schemas.microsoft.com/office/drawing/2014/main" id="{76E5A8B8-4439-3F9E-0EBC-1F9C7FA9EE22}"/>
              </a:ext>
            </a:extLst>
          </p:cNvPr>
          <p:cNvPicPr>
            <a:picLocks noChangeAspect="1"/>
          </p:cNvPicPr>
          <p:nvPr/>
        </p:nvPicPr>
        <p:blipFill>
          <a:blip r:embed="rId7"/>
          <a:stretch>
            <a:fillRect/>
          </a:stretch>
        </p:blipFill>
        <p:spPr>
          <a:xfrm>
            <a:off x="7795967" y="0"/>
            <a:ext cx="4396033" cy="6858000"/>
          </a:xfrm>
          <a:prstGeom prst="rect">
            <a:avLst/>
          </a:prstGeom>
        </p:spPr>
      </p:pic>
    </p:spTree>
    <p:extLst>
      <p:ext uri="{BB962C8B-B14F-4D97-AF65-F5344CB8AC3E}">
        <p14:creationId xmlns:p14="http://schemas.microsoft.com/office/powerpoint/2010/main" val="888492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D179-A43A-ED8F-BE59-93AF49960BA1}"/>
              </a:ext>
            </a:extLst>
          </p:cNvPr>
          <p:cNvSpPr>
            <a:spLocks noGrp="1"/>
          </p:cNvSpPr>
          <p:nvPr>
            <p:ph type="title"/>
          </p:nvPr>
        </p:nvSpPr>
        <p:spPr/>
        <p:txBody>
          <a:bodyPr/>
          <a:lstStyle/>
          <a:p>
            <a:r>
              <a:rPr lang="nb-NO" err="1"/>
              <a:t>Menti</a:t>
            </a:r>
            <a:endParaRPr lang="nb-NO"/>
          </a:p>
        </p:txBody>
      </p:sp>
      <p:sp>
        <p:nvSpPr>
          <p:cNvPr id="3" name="Content Placeholder 2">
            <a:extLst>
              <a:ext uri="{FF2B5EF4-FFF2-40B4-BE49-F238E27FC236}">
                <a16:creationId xmlns:a16="http://schemas.microsoft.com/office/drawing/2014/main" id="{02E9543C-3A30-62BB-9F87-2ECA1DA3B480}"/>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D3C5DDA0-715A-F013-9CA6-645C47AD8272}"/>
              </a:ext>
            </a:extLst>
          </p:cNvPr>
          <p:cNvPicPr>
            <a:picLocks noChangeAspect="1"/>
          </p:cNvPicPr>
          <p:nvPr/>
        </p:nvPicPr>
        <p:blipFill>
          <a:blip r:embed="rId2"/>
          <a:stretch>
            <a:fillRect/>
          </a:stretch>
        </p:blipFill>
        <p:spPr>
          <a:xfrm>
            <a:off x="-1334" y="0"/>
            <a:ext cx="12193334" cy="6858000"/>
          </a:xfrm>
          <a:prstGeom prst="rect">
            <a:avLst/>
          </a:prstGeom>
        </p:spPr>
      </p:pic>
      <p:sp>
        <p:nvSpPr>
          <p:cNvPr id="6" name="TextBox 5">
            <a:extLst>
              <a:ext uri="{FF2B5EF4-FFF2-40B4-BE49-F238E27FC236}">
                <a16:creationId xmlns:a16="http://schemas.microsoft.com/office/drawing/2014/main" id="{47F9AA58-AF25-DA08-6148-7E5F7245B124}"/>
              </a:ext>
            </a:extLst>
          </p:cNvPr>
          <p:cNvSpPr txBox="1"/>
          <p:nvPr/>
        </p:nvSpPr>
        <p:spPr>
          <a:xfrm>
            <a:off x="6183173" y="4001494"/>
            <a:ext cx="5606980" cy="1938992"/>
          </a:xfrm>
          <a:prstGeom prst="rect">
            <a:avLst/>
          </a:prstGeom>
          <a:noFill/>
        </p:spPr>
        <p:txBody>
          <a:bodyPr wrap="square" rtlCol="0">
            <a:spAutoFit/>
          </a:bodyPr>
          <a:lstStyle/>
          <a:p>
            <a:r>
              <a:rPr lang="nb-NO" sz="4000" b="1" dirty="0">
                <a:solidFill>
                  <a:schemeClr val="bg1"/>
                </a:solidFill>
              </a:rPr>
              <a:t>Menti.com</a:t>
            </a:r>
          </a:p>
          <a:p>
            <a:endParaRPr lang="nb-NO" sz="4000" b="1" dirty="0">
              <a:solidFill>
                <a:schemeClr val="bg1"/>
              </a:solidFill>
            </a:endParaRPr>
          </a:p>
          <a:p>
            <a:r>
              <a:rPr lang="nb-NO" sz="4000" b="1" dirty="0">
                <a:solidFill>
                  <a:schemeClr val="bg1"/>
                </a:solidFill>
              </a:rPr>
              <a:t>Kode: 38763651</a:t>
            </a:r>
          </a:p>
        </p:txBody>
      </p:sp>
    </p:spTree>
    <p:extLst>
      <p:ext uri="{BB962C8B-B14F-4D97-AF65-F5344CB8AC3E}">
        <p14:creationId xmlns:p14="http://schemas.microsoft.com/office/powerpoint/2010/main" val="3172610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542925" y="397785"/>
            <a:ext cx="11083918" cy="864683"/>
          </a:xfrm>
        </p:spPr>
        <p:txBody>
          <a:bodyPr/>
          <a:lstStyle/>
          <a:p>
            <a:r>
              <a:rPr lang="nb-NO" dirty="0"/>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3328447683"/>
              </p:ext>
            </p:extLst>
          </p:nvPr>
        </p:nvGraphicFramePr>
        <p:xfrm>
          <a:off x="475488" y="1600200"/>
          <a:ext cx="6141212" cy="3657600"/>
        </p:xfrm>
        <a:graphic>
          <a:graphicData uri="http://schemas.openxmlformats.org/drawingml/2006/table">
            <a:tbl>
              <a:tblPr bandRow="1">
                <a:tableStyleId>{2D5ABB26-0587-4C30-8999-92F81FD0307C}</a:tableStyleId>
              </a:tblPr>
              <a:tblGrid>
                <a:gridCol w="6141212">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Spørsmål og innspill til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linjearbeid</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3178981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11047779"/>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Spørsmål og Innspill til 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81810412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1" dirty="0">
                          <a:solidFill>
                            <a:schemeClr val="bg1"/>
                          </a:solidFill>
                        </a:rPr>
                        <a:t>Avslutning</a:t>
                      </a:r>
                    </a:p>
                  </a:txBody>
                  <a:tcPr marL="121920" marR="121920" marT="60960" marB="60960">
                    <a:lnR w="12700" cap="flat" cmpd="sng" algn="ctr">
                      <a:noFill/>
                      <a:prstDash val="solid"/>
                      <a:round/>
                      <a:headEnd type="none" w="med" len="med"/>
                      <a:tailEnd type="none" w="med" len="med"/>
                    </a:lnR>
                    <a:solidFill>
                      <a:schemeClr val="accent2"/>
                    </a:solidFill>
                  </a:tcPr>
                </a:tc>
                <a:extLst>
                  <a:ext uri="{0D108BD9-81ED-4DB2-BD59-A6C34878D82A}">
                    <a16:rowId xmlns:a16="http://schemas.microsoft.com/office/drawing/2014/main" val="1697063486"/>
                  </a:ext>
                </a:extLst>
              </a:tr>
            </a:tbl>
          </a:graphicData>
        </a:graphic>
      </p:graphicFrame>
      <p:pic>
        <p:nvPicPr>
          <p:cNvPr id="8" name="Picture 7">
            <a:extLst>
              <a:ext uri="{FF2B5EF4-FFF2-40B4-BE49-F238E27FC236}">
                <a16:creationId xmlns:a16="http://schemas.microsoft.com/office/drawing/2014/main" id="{76E5A8B8-4439-3F9E-0EBC-1F9C7FA9EE22}"/>
              </a:ext>
            </a:extLst>
          </p:cNvPr>
          <p:cNvPicPr>
            <a:picLocks noChangeAspect="1"/>
          </p:cNvPicPr>
          <p:nvPr/>
        </p:nvPicPr>
        <p:blipFill>
          <a:blip r:embed="rId7"/>
          <a:stretch>
            <a:fillRect/>
          </a:stretch>
        </p:blipFill>
        <p:spPr>
          <a:xfrm>
            <a:off x="7795967" y="0"/>
            <a:ext cx="4396033" cy="6858000"/>
          </a:xfrm>
          <a:prstGeom prst="rect">
            <a:avLst/>
          </a:prstGeom>
        </p:spPr>
      </p:pic>
    </p:spTree>
    <p:extLst>
      <p:ext uri="{BB962C8B-B14F-4D97-AF65-F5344CB8AC3E}">
        <p14:creationId xmlns:p14="http://schemas.microsoft.com/office/powerpoint/2010/main" val="4222870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30F543-4343-4003-8ED9-D4FCC052DF91}"/>
              </a:ext>
            </a:extLst>
          </p:cNvPr>
          <p:cNvPicPr>
            <a:picLocks noChangeAspect="1"/>
          </p:cNvPicPr>
          <p:nvPr/>
        </p:nvPicPr>
        <p:blipFill>
          <a:blip r:embed="rId3"/>
          <a:stretch>
            <a:fillRect/>
          </a:stretch>
        </p:blipFill>
        <p:spPr>
          <a:xfrm>
            <a:off x="5624806" y="2075405"/>
            <a:ext cx="5721619" cy="3990829"/>
          </a:xfrm>
          <a:prstGeom prst="rect">
            <a:avLst/>
          </a:prstGeom>
          <a:noFill/>
        </p:spPr>
      </p:pic>
      <p:sp>
        <p:nvSpPr>
          <p:cNvPr id="2" name="Title 1">
            <a:extLst>
              <a:ext uri="{FF2B5EF4-FFF2-40B4-BE49-F238E27FC236}">
                <a16:creationId xmlns:a16="http://schemas.microsoft.com/office/drawing/2014/main" id="{821EA932-A371-4255-BF00-667098E5B828}"/>
              </a:ext>
            </a:extLst>
          </p:cNvPr>
          <p:cNvSpPr>
            <a:spLocks noGrp="1"/>
          </p:cNvSpPr>
          <p:nvPr>
            <p:ph type="title"/>
          </p:nvPr>
        </p:nvSpPr>
        <p:spPr>
          <a:xfrm>
            <a:off x="373625" y="274639"/>
            <a:ext cx="10972800" cy="861775"/>
          </a:xfrm>
        </p:spPr>
        <p:txBody>
          <a:bodyPr anchor="t">
            <a:normAutofit/>
          </a:bodyPr>
          <a:lstStyle/>
          <a:p>
            <a:r>
              <a:rPr lang="nb-NO"/>
              <a:t>Informasjon om prosjektene</a:t>
            </a:r>
          </a:p>
        </p:txBody>
      </p:sp>
      <p:sp>
        <p:nvSpPr>
          <p:cNvPr id="3" name="Content Placeholder 2">
            <a:extLst>
              <a:ext uri="{FF2B5EF4-FFF2-40B4-BE49-F238E27FC236}">
                <a16:creationId xmlns:a16="http://schemas.microsoft.com/office/drawing/2014/main" id="{2D377018-7805-447F-AAB5-53FBCEB1CF23}"/>
              </a:ext>
            </a:extLst>
          </p:cNvPr>
          <p:cNvSpPr>
            <a:spLocks noGrp="1"/>
          </p:cNvSpPr>
          <p:nvPr>
            <p:ph sz="half" idx="2"/>
          </p:nvPr>
        </p:nvSpPr>
        <p:spPr>
          <a:xfrm>
            <a:off x="373626" y="1925790"/>
            <a:ext cx="6434798" cy="4484841"/>
          </a:xfrm>
        </p:spPr>
        <p:txBody>
          <a:bodyPr vert="horz" lIns="91440" tIns="45720" rIns="91440" bIns="45720" rtlCol="0" anchor="t">
            <a:normAutofit lnSpcReduction="10000"/>
          </a:bodyPr>
          <a:lstStyle/>
          <a:p>
            <a:pPr marL="456565" indent="-456565">
              <a:lnSpc>
                <a:spcPct val="90000"/>
              </a:lnSpc>
            </a:pPr>
            <a:r>
              <a:rPr lang="nb-NO" sz="2400" dirty="0"/>
              <a:t>Informasjonsmøte for ledere 10. juni</a:t>
            </a:r>
            <a:endParaRPr lang="en-US" dirty="0"/>
          </a:p>
          <a:p>
            <a:pPr lvl="1">
              <a:lnSpc>
                <a:spcPct val="90000"/>
              </a:lnSpc>
            </a:pPr>
            <a:r>
              <a:rPr lang="nb-NO" sz="2400" dirty="0">
                <a:hlinkClick r:id="rId4"/>
              </a:rPr>
              <a:t>Presentasjon</a:t>
            </a:r>
            <a:r>
              <a:rPr lang="nb-NO" sz="2400" dirty="0"/>
              <a:t> og </a:t>
            </a:r>
            <a:r>
              <a:rPr lang="nb-NO" sz="2400" dirty="0">
                <a:hlinkClick r:id="rId5"/>
              </a:rPr>
              <a:t>opptak</a:t>
            </a:r>
            <a:endParaRPr lang="nb-NO" sz="2400" dirty="0"/>
          </a:p>
          <a:p>
            <a:pPr>
              <a:lnSpc>
                <a:spcPct val="90000"/>
              </a:lnSpc>
            </a:pPr>
            <a:r>
              <a:rPr lang="nb-NO" sz="2400" dirty="0"/>
              <a:t>Følg </a:t>
            </a:r>
            <a:r>
              <a:rPr lang="nb-NO" sz="2400" dirty="0">
                <a:hlinkClick r:id="rId6"/>
              </a:rPr>
              <a:t>BOTT- og UH-samarbeidet på Innsida</a:t>
            </a:r>
            <a:endParaRPr lang="nb-NO" sz="2400" dirty="0"/>
          </a:p>
          <a:p>
            <a:pPr>
              <a:lnSpc>
                <a:spcPct val="90000"/>
              </a:lnSpc>
            </a:pPr>
            <a:r>
              <a:rPr lang="nb-NO" sz="2400" dirty="0"/>
              <a:t>Lenke til nettsider:</a:t>
            </a:r>
          </a:p>
          <a:p>
            <a:pPr lvl="1">
              <a:lnSpc>
                <a:spcPct val="90000"/>
              </a:lnSpc>
            </a:pPr>
            <a:r>
              <a:rPr lang="nb-NO" sz="1900" dirty="0">
                <a:hlinkClick r:id="rId7"/>
              </a:rPr>
              <a:t>BOTT ØL</a:t>
            </a:r>
          </a:p>
          <a:p>
            <a:pPr lvl="1">
              <a:lnSpc>
                <a:spcPct val="90000"/>
              </a:lnSpc>
            </a:pPr>
            <a:r>
              <a:rPr lang="nb-NO" sz="1900" dirty="0">
                <a:hlinkClick r:id="rId8"/>
              </a:rPr>
              <a:t>NTNU Sak</a:t>
            </a:r>
          </a:p>
          <a:p>
            <a:pPr>
              <a:lnSpc>
                <a:spcPct val="90000"/>
              </a:lnSpc>
            </a:pPr>
            <a:r>
              <a:rPr lang="nb-NO" sz="2400" dirty="0"/>
              <a:t>Kafeer med informasjon om prosjektene</a:t>
            </a:r>
            <a:endParaRPr lang="nb-NO" sz="1800" dirty="0"/>
          </a:p>
          <a:p>
            <a:pPr lvl="1">
              <a:lnSpc>
                <a:spcPct val="90000"/>
              </a:lnSpc>
            </a:pPr>
            <a:r>
              <a:rPr lang="nb-NO" sz="1800" dirty="0">
                <a:hlinkClick r:id="rId9"/>
              </a:rPr>
              <a:t>NTNU Sak 8. september </a:t>
            </a:r>
            <a:r>
              <a:rPr lang="nb-NO" sz="1800" dirty="0" err="1">
                <a:hlinkClick r:id="rId9"/>
              </a:rPr>
              <a:t>kl</a:t>
            </a:r>
            <a:r>
              <a:rPr lang="nb-NO" sz="1800" dirty="0">
                <a:hlinkClick r:id="rId9"/>
              </a:rPr>
              <a:t> 9-10</a:t>
            </a:r>
            <a:endParaRPr lang="nb-NO" sz="1800" dirty="0"/>
          </a:p>
          <a:p>
            <a:pPr lvl="1">
              <a:lnSpc>
                <a:spcPct val="90000"/>
              </a:lnSpc>
            </a:pPr>
            <a:r>
              <a:rPr lang="nb-NO" sz="1800" dirty="0">
                <a:hlinkClick r:id="rId10"/>
              </a:rPr>
              <a:t>Opptak</a:t>
            </a:r>
            <a:r>
              <a:rPr lang="nb-NO" sz="1800" dirty="0"/>
              <a:t> og </a:t>
            </a:r>
            <a:r>
              <a:rPr lang="nb-NO" sz="1800" dirty="0">
                <a:hlinkClick r:id="rId11"/>
              </a:rPr>
              <a:t>presentasjon</a:t>
            </a:r>
            <a:r>
              <a:rPr lang="nb-NO" sz="1800" dirty="0"/>
              <a:t> fra BOTT ØL fagkafe: TOA</a:t>
            </a:r>
          </a:p>
          <a:p>
            <a:pPr>
              <a:lnSpc>
                <a:spcPct val="90000"/>
              </a:lnSpc>
            </a:pPr>
            <a:r>
              <a:rPr lang="nb-NO" sz="2400" dirty="0"/>
              <a:t>Send oss spørsmål i NTNU Hjelp</a:t>
            </a:r>
          </a:p>
          <a:p>
            <a:pPr lvl="1">
              <a:lnSpc>
                <a:spcPct val="90000"/>
              </a:lnSpc>
            </a:pPr>
            <a:r>
              <a:rPr lang="nb-NO" sz="1867" dirty="0">
                <a:hlinkClick r:id="rId12"/>
              </a:rPr>
              <a:t>BOTT ØL</a:t>
            </a:r>
            <a:endParaRPr lang="nb-NO" sz="1867" dirty="0"/>
          </a:p>
          <a:p>
            <a:pPr lvl="1">
              <a:lnSpc>
                <a:spcPct val="90000"/>
              </a:lnSpc>
            </a:pPr>
            <a:r>
              <a:rPr lang="nb-NO" sz="1867" dirty="0">
                <a:hlinkClick r:id="rId13"/>
              </a:rPr>
              <a:t>NTNU Sak</a:t>
            </a:r>
            <a:endParaRPr lang="nb-NO" sz="1867" dirty="0"/>
          </a:p>
        </p:txBody>
      </p:sp>
      <p:sp>
        <p:nvSpPr>
          <p:cNvPr id="11" name="Text Placeholder 3">
            <a:extLst>
              <a:ext uri="{FF2B5EF4-FFF2-40B4-BE49-F238E27FC236}">
                <a16:creationId xmlns:a16="http://schemas.microsoft.com/office/drawing/2014/main" id="{6B7D2AAA-9F61-DED3-C530-66F02677BC33}"/>
              </a:ext>
            </a:extLst>
          </p:cNvPr>
          <p:cNvSpPr>
            <a:spLocks noGrp="1"/>
          </p:cNvSpPr>
          <p:nvPr>
            <p:ph type="body" sz="quarter" idx="3"/>
          </p:nvPr>
        </p:nvSpPr>
        <p:spPr>
          <a:xfrm>
            <a:off x="5957394" y="1286029"/>
            <a:ext cx="5389033" cy="639763"/>
          </a:xfrm>
        </p:spPr>
        <p:txBody>
          <a:bodyPr/>
          <a:lstStyle/>
          <a:p>
            <a:endParaRPr lang="en-US"/>
          </a:p>
        </p:txBody>
      </p:sp>
      <p:sp>
        <p:nvSpPr>
          <p:cNvPr id="16" name="Text Placeholder 5">
            <a:extLst>
              <a:ext uri="{FF2B5EF4-FFF2-40B4-BE49-F238E27FC236}">
                <a16:creationId xmlns:a16="http://schemas.microsoft.com/office/drawing/2014/main" id="{69D6457E-90D6-C1FB-E845-ACC673B6061F}"/>
              </a:ext>
            </a:extLst>
          </p:cNvPr>
          <p:cNvSpPr>
            <a:spLocks noGrp="1"/>
          </p:cNvSpPr>
          <p:nvPr>
            <p:ph type="body" sz="quarter" idx="10"/>
          </p:nvPr>
        </p:nvSpPr>
        <p:spPr>
          <a:xfrm>
            <a:off x="373625" y="1286028"/>
            <a:ext cx="5389033" cy="639763"/>
          </a:xfrm>
        </p:spPr>
        <p:txBody>
          <a:bodyPr/>
          <a:lstStyle/>
          <a:p>
            <a:endParaRPr lang="en-US"/>
          </a:p>
        </p:txBody>
      </p:sp>
      <p:pic>
        <p:nvPicPr>
          <p:cNvPr id="18" name="Graphic 17" descr="Dollar with solid fill">
            <a:extLst>
              <a:ext uri="{FF2B5EF4-FFF2-40B4-BE49-F238E27FC236}">
                <a16:creationId xmlns:a16="http://schemas.microsoft.com/office/drawing/2014/main" id="{56458A4D-F24A-44B3-92E7-FAD83DF493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55027" y="2420956"/>
            <a:ext cx="630588" cy="630588"/>
          </a:xfrm>
          <a:prstGeom prst="rect">
            <a:avLst/>
          </a:prstGeom>
        </p:spPr>
      </p:pic>
      <p:pic>
        <p:nvPicPr>
          <p:cNvPr id="22" name="Graphic 21" descr="Folder Search with solid fill">
            <a:extLst>
              <a:ext uri="{FF2B5EF4-FFF2-40B4-BE49-F238E27FC236}">
                <a16:creationId xmlns:a16="http://schemas.microsoft.com/office/drawing/2014/main" id="{A30411F6-4261-4D56-BCA0-6F62A543023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733153" y="4168210"/>
            <a:ext cx="438482" cy="438482"/>
          </a:xfrm>
          <a:prstGeom prst="rect">
            <a:avLst/>
          </a:prstGeom>
        </p:spPr>
      </p:pic>
    </p:spTree>
    <p:extLst>
      <p:ext uri="{BB962C8B-B14F-4D97-AF65-F5344CB8AC3E}">
        <p14:creationId xmlns:p14="http://schemas.microsoft.com/office/powerpoint/2010/main" val="226838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D8C592-DC0C-3D9F-F864-BB233FA3767C}"/>
              </a:ext>
            </a:extLst>
          </p:cNvPr>
          <p:cNvPicPr>
            <a:picLocks noChangeAspect="1"/>
          </p:cNvPicPr>
          <p:nvPr/>
        </p:nvPicPr>
        <p:blipFill>
          <a:blip r:embed="rId2"/>
          <a:stretch>
            <a:fillRect/>
          </a:stretch>
        </p:blipFill>
        <p:spPr>
          <a:xfrm>
            <a:off x="0" y="-773723"/>
            <a:ext cx="12191999" cy="7631723"/>
          </a:xfrm>
          <a:prstGeom prst="rect">
            <a:avLst/>
          </a:prstGeom>
        </p:spPr>
      </p:pic>
      <p:sp>
        <p:nvSpPr>
          <p:cNvPr id="10" name="Title 9">
            <a:extLst>
              <a:ext uri="{FF2B5EF4-FFF2-40B4-BE49-F238E27FC236}">
                <a16:creationId xmlns:a16="http://schemas.microsoft.com/office/drawing/2014/main" id="{FAE0CC15-C0CB-4E71-A026-E145A1F20E15}"/>
              </a:ext>
            </a:extLst>
          </p:cNvPr>
          <p:cNvSpPr>
            <a:spLocks noGrp="1"/>
          </p:cNvSpPr>
          <p:nvPr>
            <p:ph type="title"/>
          </p:nvPr>
        </p:nvSpPr>
        <p:spPr>
          <a:xfrm>
            <a:off x="3101089" y="1027182"/>
            <a:ext cx="11215171" cy="864683"/>
          </a:xfrm>
        </p:spPr>
        <p:txBody>
          <a:bodyPr wrap="square" anchor="t">
            <a:normAutofit/>
          </a:bodyPr>
          <a:lstStyle/>
          <a:p>
            <a:r>
              <a:rPr lang="nb-NO" sz="4400" dirty="0">
                <a:solidFill>
                  <a:schemeClr val="bg1"/>
                </a:solidFill>
              </a:rPr>
              <a:t>Takk for deltakelsen!</a:t>
            </a:r>
          </a:p>
        </p:txBody>
      </p:sp>
    </p:spTree>
    <p:extLst>
      <p:ext uri="{BB962C8B-B14F-4D97-AF65-F5344CB8AC3E}">
        <p14:creationId xmlns:p14="http://schemas.microsoft.com/office/powerpoint/2010/main" val="423566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542925" y="397785"/>
            <a:ext cx="11083918" cy="864683"/>
          </a:xfrm>
        </p:spPr>
        <p:txBody>
          <a:bodyPr/>
          <a:lstStyle/>
          <a:p>
            <a:r>
              <a:rPr lang="nb-NO" dirty="0"/>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3713360976"/>
              </p:ext>
            </p:extLst>
          </p:nvPr>
        </p:nvGraphicFramePr>
        <p:xfrm>
          <a:off x="475488" y="1600200"/>
          <a:ext cx="6141212" cy="3657600"/>
        </p:xfrm>
        <a:graphic>
          <a:graphicData uri="http://schemas.openxmlformats.org/drawingml/2006/table">
            <a:tbl>
              <a:tblPr bandRow="1">
                <a:tableStyleId>{2D5ABB26-0587-4C30-8999-92F81FD0307C}</a:tableStyleId>
              </a:tblPr>
              <a:tblGrid>
                <a:gridCol w="6141212">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1" dirty="0">
                          <a:solidFill>
                            <a:schemeClr val="bg1"/>
                          </a:solidFill>
                        </a:rPr>
                        <a:t>Velkommen </a:t>
                      </a:r>
                    </a:p>
                  </a:txBody>
                  <a:tcPr marL="121920" marR="121920" marT="60960" marB="60960">
                    <a:lnR w="12700" cap="flat" cmpd="sng" algn="ctr">
                      <a:noFill/>
                      <a:prstDash val="solid"/>
                      <a:round/>
                      <a:headEnd type="none" w="med" len="med"/>
                      <a:tailEnd type="none" w="med" len="med"/>
                    </a:lnR>
                    <a:solidFill>
                      <a:schemeClr val="accent2"/>
                    </a:solidFill>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Spørsmål og innspill til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linjearbeid</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3178981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11047779"/>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Spørsmål og Innspill til 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81810412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1697063486"/>
                  </a:ext>
                </a:extLst>
              </a:tr>
            </a:tbl>
          </a:graphicData>
        </a:graphic>
      </p:graphicFrame>
      <p:pic>
        <p:nvPicPr>
          <p:cNvPr id="8" name="Picture 7">
            <a:extLst>
              <a:ext uri="{FF2B5EF4-FFF2-40B4-BE49-F238E27FC236}">
                <a16:creationId xmlns:a16="http://schemas.microsoft.com/office/drawing/2014/main" id="{76E5A8B8-4439-3F9E-0EBC-1F9C7FA9EE22}"/>
              </a:ext>
            </a:extLst>
          </p:cNvPr>
          <p:cNvPicPr>
            <a:picLocks noChangeAspect="1"/>
          </p:cNvPicPr>
          <p:nvPr/>
        </p:nvPicPr>
        <p:blipFill>
          <a:blip r:embed="rId7"/>
          <a:stretch>
            <a:fillRect/>
          </a:stretch>
        </p:blipFill>
        <p:spPr>
          <a:xfrm>
            <a:off x="7795967" y="0"/>
            <a:ext cx="4396033" cy="6858000"/>
          </a:xfrm>
          <a:prstGeom prst="rect">
            <a:avLst/>
          </a:prstGeom>
        </p:spPr>
      </p:pic>
    </p:spTree>
    <p:extLst>
      <p:ext uri="{BB962C8B-B14F-4D97-AF65-F5344CB8AC3E}">
        <p14:creationId xmlns:p14="http://schemas.microsoft.com/office/powerpoint/2010/main" val="193778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542925" y="397785"/>
            <a:ext cx="11083918" cy="864683"/>
          </a:xfrm>
        </p:spPr>
        <p:txBody>
          <a:bodyPr/>
          <a:lstStyle/>
          <a:p>
            <a:r>
              <a:rPr lang="nb-NO" dirty="0"/>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3169315479"/>
              </p:ext>
            </p:extLst>
          </p:nvPr>
        </p:nvGraphicFramePr>
        <p:xfrm>
          <a:off x="475488" y="1600200"/>
          <a:ext cx="6141212" cy="3657600"/>
        </p:xfrm>
        <a:graphic>
          <a:graphicData uri="http://schemas.openxmlformats.org/drawingml/2006/table">
            <a:tbl>
              <a:tblPr bandRow="1">
                <a:tableStyleId>{2D5ABB26-0587-4C30-8999-92F81FD0307C}</a:tableStyleId>
              </a:tblPr>
              <a:tblGrid>
                <a:gridCol w="6141212">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bg1"/>
                          </a:solidFill>
                        </a:rPr>
                        <a:t>Mål for møtet</a:t>
                      </a:r>
                    </a:p>
                  </a:txBody>
                  <a:tcPr marL="121920" marR="121920" marT="60960" marB="60960">
                    <a:lnR w="12700" cap="flat" cmpd="sng" algn="ctr">
                      <a:noFill/>
                      <a:prstDash val="solid"/>
                      <a:round/>
                      <a:headEnd type="none" w="med" len="med"/>
                      <a:tailEnd type="none" w="med" len="med"/>
                    </a:lnR>
                    <a:solidFill>
                      <a:schemeClr val="accent2"/>
                    </a:solidFill>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prosjekteier</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276666774"/>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Spørsmål og innspill til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linjearbeid</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3178981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11047779"/>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Spørsmål og Innspill til 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81810412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1697063486"/>
                  </a:ext>
                </a:extLst>
              </a:tr>
            </a:tbl>
          </a:graphicData>
        </a:graphic>
      </p:graphicFrame>
      <p:pic>
        <p:nvPicPr>
          <p:cNvPr id="8" name="Picture 7">
            <a:extLst>
              <a:ext uri="{FF2B5EF4-FFF2-40B4-BE49-F238E27FC236}">
                <a16:creationId xmlns:a16="http://schemas.microsoft.com/office/drawing/2014/main" id="{76E5A8B8-4439-3F9E-0EBC-1F9C7FA9EE22}"/>
              </a:ext>
            </a:extLst>
          </p:cNvPr>
          <p:cNvPicPr>
            <a:picLocks noChangeAspect="1"/>
          </p:cNvPicPr>
          <p:nvPr/>
        </p:nvPicPr>
        <p:blipFill>
          <a:blip r:embed="rId7"/>
          <a:stretch>
            <a:fillRect/>
          </a:stretch>
        </p:blipFill>
        <p:spPr>
          <a:xfrm>
            <a:off x="7795967" y="0"/>
            <a:ext cx="4396033" cy="6858000"/>
          </a:xfrm>
          <a:prstGeom prst="rect">
            <a:avLst/>
          </a:prstGeom>
        </p:spPr>
      </p:pic>
    </p:spTree>
    <p:extLst>
      <p:ext uri="{BB962C8B-B14F-4D97-AF65-F5344CB8AC3E}">
        <p14:creationId xmlns:p14="http://schemas.microsoft.com/office/powerpoint/2010/main" val="310454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2380-6CA1-492C-94DF-216A8AE32532}"/>
              </a:ext>
            </a:extLst>
          </p:cNvPr>
          <p:cNvSpPr>
            <a:spLocks noGrp="1"/>
          </p:cNvSpPr>
          <p:nvPr>
            <p:ph type="title"/>
          </p:nvPr>
        </p:nvSpPr>
        <p:spPr>
          <a:xfrm>
            <a:off x="609600" y="274641"/>
            <a:ext cx="10972800" cy="1600439"/>
          </a:xfrm>
        </p:spPr>
        <p:txBody>
          <a:bodyPr/>
          <a:lstStyle/>
          <a:p>
            <a:r>
              <a:rPr lang="nb-NO"/>
              <a:t>Mål for møtet</a:t>
            </a:r>
            <a:br>
              <a:rPr lang="nb-NO"/>
            </a:br>
            <a:endParaRPr lang="nb-NO"/>
          </a:p>
        </p:txBody>
      </p:sp>
      <p:sp>
        <p:nvSpPr>
          <p:cNvPr id="3" name="Content Placeholder 2">
            <a:extLst>
              <a:ext uri="{FF2B5EF4-FFF2-40B4-BE49-F238E27FC236}">
                <a16:creationId xmlns:a16="http://schemas.microsoft.com/office/drawing/2014/main" id="{BB0D4E38-4997-4E30-B4BB-F092D3CC5C04}"/>
              </a:ext>
            </a:extLst>
          </p:cNvPr>
          <p:cNvSpPr>
            <a:spLocks noGrp="1"/>
          </p:cNvSpPr>
          <p:nvPr>
            <p:ph sz="half" idx="1"/>
          </p:nvPr>
        </p:nvSpPr>
        <p:spPr/>
        <p:txBody>
          <a:bodyPr vert="horz" lIns="121920" tIns="60960" rIns="121920" bIns="60960" rtlCol="0" anchor="t">
            <a:normAutofit/>
          </a:bodyPr>
          <a:lstStyle/>
          <a:p>
            <a:pPr marL="380981" indent="-380981">
              <a:spcBef>
                <a:spcPts val="0"/>
              </a:spcBef>
              <a:buFont typeface="Arial,Sans-Serif"/>
              <a:buChar char="•"/>
            </a:pPr>
            <a:endParaRPr lang="nb-NO"/>
          </a:p>
        </p:txBody>
      </p:sp>
      <p:sp>
        <p:nvSpPr>
          <p:cNvPr id="6" name="TextBox 5">
            <a:extLst>
              <a:ext uri="{FF2B5EF4-FFF2-40B4-BE49-F238E27FC236}">
                <a16:creationId xmlns:a16="http://schemas.microsoft.com/office/drawing/2014/main" id="{D22C879B-C79A-4758-9213-30729E474039}"/>
              </a:ext>
            </a:extLst>
          </p:cNvPr>
          <p:cNvSpPr txBox="1"/>
          <p:nvPr/>
        </p:nvSpPr>
        <p:spPr>
          <a:xfrm>
            <a:off x="2487087" y="2813607"/>
            <a:ext cx="5486399" cy="1938992"/>
          </a:xfrm>
          <a:prstGeom prst="rect">
            <a:avLst/>
          </a:prstGeom>
          <a:noFill/>
        </p:spPr>
        <p:txBody>
          <a:bodyPr wrap="square" rtlCol="0">
            <a:spAutoFit/>
          </a:bodyPr>
          <a:lstStyle/>
          <a:p>
            <a:pPr marL="380981" indent="-380981" defTabSz="609570">
              <a:buFont typeface="Arial" panose="020B0604020202020204" pitchFamily="34" charset="0"/>
              <a:buChar char="•"/>
              <a:defRPr/>
            </a:pPr>
            <a:r>
              <a:rPr lang="nb-NO" sz="2400">
                <a:solidFill>
                  <a:srgbClr val="FFFFFF"/>
                </a:solidFill>
                <a:latin typeface="Arial" panose="020B0604020202020204"/>
              </a:rPr>
              <a:t>Få en felles forståelse for BOTT ØL</a:t>
            </a:r>
          </a:p>
          <a:p>
            <a:pPr marL="380981" indent="-380981" defTabSz="609570">
              <a:buFont typeface="Arial" panose="020B0604020202020204" pitchFamily="34" charset="0"/>
              <a:buChar char="•"/>
              <a:defRPr/>
            </a:pPr>
            <a:r>
              <a:rPr lang="nb-NO" sz="2400">
                <a:solidFill>
                  <a:srgbClr val="FFFFFF"/>
                </a:solidFill>
                <a:latin typeface="Arial" panose="020B0604020202020204"/>
              </a:rPr>
              <a:t>Innspill til ambisjonsnivå</a:t>
            </a:r>
          </a:p>
          <a:p>
            <a:pPr marL="609570" lvl="1" defTabSz="609570">
              <a:defRPr/>
            </a:pPr>
            <a:r>
              <a:rPr lang="nb-NO" sz="2400">
                <a:solidFill>
                  <a:srgbClr val="FFFFFF"/>
                </a:solidFill>
                <a:latin typeface="Arial" panose="020B0604020202020204"/>
              </a:rPr>
              <a:t>- For 2021</a:t>
            </a:r>
          </a:p>
          <a:p>
            <a:pPr marL="609570" lvl="1" defTabSz="609570">
              <a:defRPr/>
            </a:pPr>
            <a:r>
              <a:rPr lang="nb-NO" sz="2400">
                <a:solidFill>
                  <a:srgbClr val="FFFFFF"/>
                </a:solidFill>
                <a:latin typeface="Arial" panose="020B0604020202020204"/>
              </a:rPr>
              <a:t>- Fram til 2025</a:t>
            </a:r>
          </a:p>
          <a:p>
            <a:pPr defTabSz="609570">
              <a:defRPr/>
            </a:pPr>
            <a:endParaRPr lang="nb-NO" sz="2400">
              <a:solidFill>
                <a:srgbClr val="000000"/>
              </a:solidFill>
              <a:latin typeface="Arial" panose="020B0604020202020204"/>
            </a:endParaRPr>
          </a:p>
        </p:txBody>
      </p:sp>
      <p:pic>
        <p:nvPicPr>
          <p:cNvPr id="7" name="Picture 7" descr="A close up of a person&#10;&#10;Description automatically generated">
            <a:extLst>
              <a:ext uri="{FF2B5EF4-FFF2-40B4-BE49-F238E27FC236}">
                <a16:creationId xmlns:a16="http://schemas.microsoft.com/office/drawing/2014/main" id="{A866E86E-CDF0-44EA-B7FB-B2DADCCCD4A5}"/>
              </a:ext>
            </a:extLst>
          </p:cNvPr>
          <p:cNvPicPr>
            <a:picLocks noChangeAspect="1"/>
          </p:cNvPicPr>
          <p:nvPr/>
        </p:nvPicPr>
        <p:blipFill>
          <a:blip r:embed="rId3"/>
          <a:stretch>
            <a:fillRect/>
          </a:stretch>
        </p:blipFill>
        <p:spPr>
          <a:xfrm>
            <a:off x="752794" y="1075545"/>
            <a:ext cx="10828636" cy="5140583"/>
          </a:xfrm>
          <a:prstGeom prst="rect">
            <a:avLst/>
          </a:prstGeom>
        </p:spPr>
      </p:pic>
      <p:sp>
        <p:nvSpPr>
          <p:cNvPr id="8" name="Oval 7">
            <a:extLst>
              <a:ext uri="{FF2B5EF4-FFF2-40B4-BE49-F238E27FC236}">
                <a16:creationId xmlns:a16="http://schemas.microsoft.com/office/drawing/2014/main" id="{BDCB3128-E062-42F9-8C82-A46881858251}"/>
              </a:ext>
            </a:extLst>
          </p:cNvPr>
          <p:cNvSpPr/>
          <p:nvPr/>
        </p:nvSpPr>
        <p:spPr>
          <a:xfrm>
            <a:off x="4038114" y="1172901"/>
            <a:ext cx="6916573" cy="4747328"/>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a:defRPr/>
            </a:pPr>
            <a:endParaRPr lang="en-US" sz="2400">
              <a:solidFill>
                <a:srgbClr val="FFFFFF"/>
              </a:solidFill>
              <a:latin typeface="Arial" panose="020B0604020202020204"/>
            </a:endParaRPr>
          </a:p>
        </p:txBody>
      </p:sp>
      <p:sp>
        <p:nvSpPr>
          <p:cNvPr id="9" name="TextBox 8">
            <a:extLst>
              <a:ext uri="{FF2B5EF4-FFF2-40B4-BE49-F238E27FC236}">
                <a16:creationId xmlns:a16="http://schemas.microsoft.com/office/drawing/2014/main" id="{064FEDE8-BA72-4241-B240-0F6E538EDC9C}"/>
              </a:ext>
            </a:extLst>
          </p:cNvPr>
          <p:cNvSpPr txBox="1"/>
          <p:nvPr/>
        </p:nvSpPr>
        <p:spPr>
          <a:xfrm>
            <a:off x="4694101" y="1697659"/>
            <a:ext cx="5604597" cy="677108"/>
          </a:xfrm>
          <a:prstGeom prst="rect">
            <a:avLst/>
          </a:prstGeom>
          <a:no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endParaRPr lang="nb-NO" sz="1900" b="1">
              <a:solidFill>
                <a:srgbClr val="000000"/>
              </a:solidFill>
              <a:effectLst/>
              <a:latin typeface="Calibri" panose="020F0502020204030204" pitchFamily="34" charset="0"/>
              <a:cs typeface="Calibri" panose="020F0502020204030204" pitchFamily="34" charset="0"/>
            </a:endParaRPr>
          </a:p>
          <a:p>
            <a:pPr algn="ctr"/>
            <a:endParaRPr lang="nb-NO" sz="1700" b="1">
              <a:solidFill>
                <a:srgbClr val="242424"/>
              </a:solidFill>
              <a:effectLst/>
            </a:endParaRPr>
          </a:p>
        </p:txBody>
      </p:sp>
      <p:sp>
        <p:nvSpPr>
          <p:cNvPr id="10" name="TextBox 9">
            <a:extLst>
              <a:ext uri="{FF2B5EF4-FFF2-40B4-BE49-F238E27FC236}">
                <a16:creationId xmlns:a16="http://schemas.microsoft.com/office/drawing/2014/main" id="{2C6F6B83-0E24-A244-49F1-FF72818D4ED8}"/>
              </a:ext>
            </a:extLst>
          </p:cNvPr>
          <p:cNvSpPr txBox="1"/>
          <p:nvPr/>
        </p:nvSpPr>
        <p:spPr>
          <a:xfrm>
            <a:off x="4321570" y="2676335"/>
            <a:ext cx="6354788" cy="1569660"/>
          </a:xfrm>
          <a:prstGeom prst="rect">
            <a:avLst/>
          </a:prstGeom>
          <a:noFill/>
        </p:spPr>
        <p:txBody>
          <a:bodyPr wrap="square" lIns="91440" tIns="45720" rIns="91440" bIns="45720" rtlCol="0" anchor="t">
            <a:spAutoFit/>
          </a:bodyPr>
          <a:lstStyle/>
          <a:p>
            <a:pPr algn="ctr"/>
            <a:r>
              <a:rPr lang="nb-NO" sz="3200" dirty="0">
                <a:cs typeface="Arial"/>
              </a:rPr>
              <a:t>Oppdatere ledere på siste status, endringer og fokus de kommende 14. dagene</a:t>
            </a:r>
          </a:p>
        </p:txBody>
      </p:sp>
    </p:spTree>
    <p:extLst>
      <p:ext uri="{BB962C8B-B14F-4D97-AF65-F5344CB8AC3E}">
        <p14:creationId xmlns:p14="http://schemas.microsoft.com/office/powerpoint/2010/main" val="122787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A11B04-41D7-4784-B092-19F34A405D9A}"/>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38A11B04-41D7-4784-B092-19F34A405D9A}"/>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5507BA0-C54E-4402-BDB0-7592AFA74F00}"/>
              </a:ext>
            </a:extLst>
          </p:cNvPr>
          <p:cNvSpPr/>
          <p:nvPr>
            <p:custDataLst>
              <p:tags r:id="rId2"/>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a:endParaRPr lang="nb-NO" sz="4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7B63F67-25FE-45C2-8074-34A24BEC51C4}"/>
              </a:ext>
            </a:extLst>
          </p:cNvPr>
          <p:cNvSpPr>
            <a:spLocks noGrp="1"/>
          </p:cNvSpPr>
          <p:nvPr>
            <p:ph type="title"/>
          </p:nvPr>
        </p:nvSpPr>
        <p:spPr>
          <a:xfrm>
            <a:off x="542925" y="397785"/>
            <a:ext cx="11083918" cy="864683"/>
          </a:xfrm>
        </p:spPr>
        <p:txBody>
          <a:bodyPr/>
          <a:lstStyle/>
          <a:p>
            <a:r>
              <a:rPr lang="nb-NO" dirty="0"/>
              <a:t>Agenda </a:t>
            </a:r>
          </a:p>
        </p:txBody>
      </p:sp>
      <p:graphicFrame>
        <p:nvGraphicFramePr>
          <p:cNvPr id="6" name="Table 6">
            <a:extLst>
              <a:ext uri="{FF2B5EF4-FFF2-40B4-BE49-F238E27FC236}">
                <a16:creationId xmlns:a16="http://schemas.microsoft.com/office/drawing/2014/main" id="{91FD6737-001F-4436-9F6E-2DDD703D7379}"/>
              </a:ext>
            </a:extLst>
          </p:cNvPr>
          <p:cNvGraphicFramePr>
            <a:graphicFrameLocks noGrp="1"/>
          </p:cNvGraphicFramePr>
          <p:nvPr>
            <p:extLst>
              <p:ext uri="{D42A27DB-BD31-4B8C-83A1-F6EECF244321}">
                <p14:modId xmlns:p14="http://schemas.microsoft.com/office/powerpoint/2010/main" val="2325939219"/>
              </p:ext>
            </p:extLst>
          </p:nvPr>
        </p:nvGraphicFramePr>
        <p:xfrm>
          <a:off x="475488" y="1600200"/>
          <a:ext cx="6141212" cy="3657600"/>
        </p:xfrm>
        <a:graphic>
          <a:graphicData uri="http://schemas.openxmlformats.org/drawingml/2006/table">
            <a:tbl>
              <a:tblPr bandRow="1">
                <a:tableStyleId>{2D5ABB26-0587-4C30-8999-92F81FD0307C}</a:tableStyleId>
              </a:tblPr>
              <a:tblGrid>
                <a:gridCol w="6141212">
                  <a:extLst>
                    <a:ext uri="{9D8B030D-6E8A-4147-A177-3AD203B41FA5}">
                      <a16:colId xmlns:a16="http://schemas.microsoft.com/office/drawing/2014/main" val="1337397184"/>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i="0">
                          <a:solidFill>
                            <a:schemeClr val="tx1"/>
                          </a:solidFill>
                        </a:rPr>
                        <a:t>Praktisk informasjon</a:t>
                      </a:r>
                    </a:p>
                  </a:txBody>
                  <a:tcPr marL="121920" marR="121920" marT="60960" marB="6096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18442710"/>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a:t>Velkommen </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533369443"/>
                  </a:ext>
                </a:extLst>
              </a:tr>
              <a:tr h="335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a:t>Mål for møtet</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96654291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1" dirty="0">
                          <a:solidFill>
                            <a:schemeClr val="bg1"/>
                          </a:solidFill>
                        </a:rPr>
                        <a:t>Status prosjekteier</a:t>
                      </a:r>
                    </a:p>
                  </a:txBody>
                  <a:tcPr marL="121920" marR="121920" marT="60960" marB="60960">
                    <a:lnR w="12700" cap="flat" cmpd="sng" algn="ctr">
                      <a:noFill/>
                      <a:prstDash val="solid"/>
                      <a:round/>
                      <a:headEnd type="none" w="med" len="med"/>
                      <a:tailEnd type="none" w="med" len="med"/>
                    </a:lnR>
                    <a:solidFill>
                      <a:schemeClr val="accent2"/>
                    </a:solidFill>
                  </a:tcPr>
                </a:tc>
                <a:extLst>
                  <a:ext uri="{0D108BD9-81ED-4DB2-BD59-A6C34878D82A}">
                    <a16:rowId xmlns:a16="http://schemas.microsoft.com/office/drawing/2014/main" val="3276666774"/>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39560484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Spørsmål og innspill til NTNU Sak</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3793882596"/>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Status linjearbeid</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3178981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0" dirty="0"/>
                        <a:t>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211047779"/>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Spørsmål og Innspill til BOTT ØL</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2818104123"/>
                  </a:ext>
                </a:extLst>
              </a:tr>
              <a:tr h="365760">
                <a:tc>
                  <a:txBody>
                    <a:bodyPr/>
                    <a:lstStyle/>
                    <a:p>
                      <a:pPr marL="0" marR="0" lvl="0" indent="0" algn="l" rtl="0" eaLnBrk="1" fontAlgn="auto" latinLnBrk="0" hangingPunct="1">
                        <a:lnSpc>
                          <a:spcPct val="100000"/>
                        </a:lnSpc>
                        <a:spcBef>
                          <a:spcPts val="0"/>
                        </a:spcBef>
                        <a:spcAft>
                          <a:spcPts val="0"/>
                        </a:spcAft>
                        <a:buClrTx/>
                        <a:buSzTx/>
                        <a:buFontTx/>
                        <a:buNone/>
                      </a:pPr>
                      <a:r>
                        <a:rPr lang="nb-NO" sz="1600" b="0" dirty="0"/>
                        <a:t>Avslutning</a:t>
                      </a:r>
                    </a:p>
                  </a:txBody>
                  <a:tcPr marL="121920" marR="121920" marT="60960" marB="60960">
                    <a:lnR w="12700" cap="flat" cmpd="sng" algn="ctr">
                      <a:noFill/>
                      <a:prstDash val="solid"/>
                      <a:round/>
                      <a:headEnd type="none" w="med" len="med"/>
                      <a:tailEnd type="none" w="med" len="med"/>
                    </a:lnR>
                  </a:tcPr>
                </a:tc>
                <a:extLst>
                  <a:ext uri="{0D108BD9-81ED-4DB2-BD59-A6C34878D82A}">
                    <a16:rowId xmlns:a16="http://schemas.microsoft.com/office/drawing/2014/main" val="1697063486"/>
                  </a:ext>
                </a:extLst>
              </a:tr>
            </a:tbl>
          </a:graphicData>
        </a:graphic>
      </p:graphicFrame>
      <p:pic>
        <p:nvPicPr>
          <p:cNvPr id="8" name="Picture 7">
            <a:extLst>
              <a:ext uri="{FF2B5EF4-FFF2-40B4-BE49-F238E27FC236}">
                <a16:creationId xmlns:a16="http://schemas.microsoft.com/office/drawing/2014/main" id="{76E5A8B8-4439-3F9E-0EBC-1F9C7FA9EE22}"/>
              </a:ext>
            </a:extLst>
          </p:cNvPr>
          <p:cNvPicPr>
            <a:picLocks noChangeAspect="1"/>
          </p:cNvPicPr>
          <p:nvPr/>
        </p:nvPicPr>
        <p:blipFill>
          <a:blip r:embed="rId7"/>
          <a:stretch>
            <a:fillRect/>
          </a:stretch>
        </p:blipFill>
        <p:spPr>
          <a:xfrm>
            <a:off x="7795967" y="0"/>
            <a:ext cx="4396033" cy="6858000"/>
          </a:xfrm>
          <a:prstGeom prst="rect">
            <a:avLst/>
          </a:prstGeom>
        </p:spPr>
      </p:pic>
    </p:spTree>
    <p:extLst>
      <p:ext uri="{BB962C8B-B14F-4D97-AF65-F5344CB8AC3E}">
        <p14:creationId xmlns:p14="http://schemas.microsoft.com/office/powerpoint/2010/main" val="35707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BE27EE-2695-C0D0-BB67-88442843AC12}"/>
              </a:ext>
            </a:extLst>
          </p:cNvPr>
          <p:cNvSpPr>
            <a:spLocks noGrp="1"/>
          </p:cNvSpPr>
          <p:nvPr>
            <p:ph type="title"/>
          </p:nvPr>
        </p:nvSpPr>
        <p:spPr/>
        <p:txBody>
          <a:bodyPr/>
          <a:lstStyle/>
          <a:p>
            <a:r>
              <a:rPr lang="nb-NO"/>
              <a:t>BOTT ØL - Fra prosjekt til linje:</a:t>
            </a:r>
          </a:p>
        </p:txBody>
      </p:sp>
      <p:sp>
        <p:nvSpPr>
          <p:cNvPr id="3" name="Plassholder for innhold 2">
            <a:extLst>
              <a:ext uri="{FF2B5EF4-FFF2-40B4-BE49-F238E27FC236}">
                <a16:creationId xmlns:a16="http://schemas.microsoft.com/office/drawing/2014/main" id="{E53C3197-B691-8B7A-44D7-01A546B9410B}"/>
              </a:ext>
            </a:extLst>
          </p:cNvPr>
          <p:cNvSpPr>
            <a:spLocks noGrp="1"/>
          </p:cNvSpPr>
          <p:nvPr>
            <p:ph idx="1"/>
          </p:nvPr>
        </p:nvSpPr>
        <p:spPr>
          <a:xfrm>
            <a:off x="401847" y="1730302"/>
            <a:ext cx="5451408" cy="4818365"/>
          </a:xfrm>
        </p:spPr>
        <p:txBody>
          <a:bodyPr/>
          <a:lstStyle/>
          <a:p>
            <a:r>
              <a:rPr lang="nb-NO">
                <a:solidFill>
                  <a:srgbClr val="FF0000"/>
                </a:solidFill>
              </a:rPr>
              <a:t>Plan for overlevering</a:t>
            </a:r>
          </a:p>
          <a:p>
            <a:r>
              <a:rPr lang="nb-NO">
                <a:solidFill>
                  <a:srgbClr val="FF0000"/>
                </a:solidFill>
              </a:rPr>
              <a:t>Plan for beredskap</a:t>
            </a:r>
          </a:p>
          <a:p>
            <a:r>
              <a:rPr lang="nb-NO">
                <a:solidFill>
                  <a:srgbClr val="FF0000"/>
                </a:solidFill>
              </a:rPr>
              <a:t>Framtidig forvaltning</a:t>
            </a:r>
          </a:p>
          <a:p>
            <a:r>
              <a:rPr lang="nb-NO"/>
              <a:t>Brukerstøtte</a:t>
            </a:r>
          </a:p>
          <a:p>
            <a:pPr>
              <a:buFont typeface="Wingdings" panose="05000000000000000000" pitchFamily="2" charset="2"/>
              <a:buChar char="ü"/>
            </a:pPr>
            <a:r>
              <a:rPr lang="nb-NO" err="1"/>
              <a:t>FDVu</a:t>
            </a:r>
            <a:r>
              <a:rPr lang="nb-NO"/>
              <a:t>-kostnader og finansiering </a:t>
            </a:r>
          </a:p>
          <a:p>
            <a:endParaRPr lang="nb-NO"/>
          </a:p>
        </p:txBody>
      </p:sp>
      <p:pic>
        <p:nvPicPr>
          <p:cNvPr id="5" name="Bilde 4">
            <a:extLst>
              <a:ext uri="{FF2B5EF4-FFF2-40B4-BE49-F238E27FC236}">
                <a16:creationId xmlns:a16="http://schemas.microsoft.com/office/drawing/2014/main" id="{109A7DEF-F3DB-DB7C-F95B-45709889FD21}"/>
              </a:ext>
            </a:extLst>
          </p:cNvPr>
          <p:cNvPicPr>
            <a:picLocks noChangeAspect="1"/>
          </p:cNvPicPr>
          <p:nvPr/>
        </p:nvPicPr>
        <p:blipFill>
          <a:blip r:embed="rId2"/>
          <a:stretch>
            <a:fillRect/>
          </a:stretch>
        </p:blipFill>
        <p:spPr>
          <a:xfrm>
            <a:off x="4599376" y="2915774"/>
            <a:ext cx="7088881" cy="3544441"/>
          </a:xfrm>
          <a:prstGeom prst="rect">
            <a:avLst/>
          </a:prstGeom>
        </p:spPr>
      </p:pic>
    </p:spTree>
    <p:extLst>
      <p:ext uri="{BB962C8B-B14F-4D97-AF65-F5344CB8AC3E}">
        <p14:creationId xmlns:p14="http://schemas.microsoft.com/office/powerpoint/2010/main" val="1923554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7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r22nc0QvwiZ3znuOrOGd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4hIB77P0CxpZ68A1ZDQjT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3VE6VVUQIuU5QV7kcgY8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mso-contentType ?>
<FormTemplates xmlns="http://schemas.microsoft.com/sharepoint/v3/contenttype/forms">
  <Display>DocumentLibraryForm</Display>
  <Edit>DocumentLibraryForm</Edit>
  <New>DocumentLibraryForm</New>
</FormTemplates>
</file>

<file path=customXml/item11.xml><?xml version="1.0" encoding="utf-8"?>
<TemplafySlideTemplateConfiguration><![CDATA[{"documentContentValidatorConfiguration":{"enableDocumentContentValidator":false,"documentContentValidatorVersion":0},"elementsMetadata":[],"slideId":"637322233499976957","enableDocumentContentUpdater":true,"version":"1.1"}]]></TemplafySlideTemplateConfiguration>
</file>

<file path=customXml/item12.xml><?xml version="1.0" encoding="utf-8"?>
<TemplafySlideTemplateConfiguration><![CDATA[{"documentContentValidatorConfiguration":{"enableDocumentContentValidator":false,"documentContentValidatorVersion":0},"elementsMetadata":[],"slideId":"637274689481801232","enableDocumentContentUpdater":true,"version":"1.1"}]]></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documentContentValidatorConfiguration":{"enableDocumentContentValidator":false,"documentContentValidatorVersion":0},"elementsMetadata":[],"slideId":"637322233499976957","enableDocumentContentUpdater":true,"version":"1.1"}]]></TemplafySlideTemplateConfiguration>
</file>

<file path=customXml/item15.xml><?xml version="1.0" encoding="utf-8"?>
<TemplafySlideTemplateConfiguration><![CDATA[{"documentContentValidatorConfiguration":{"enableDocumentContentValidator":false,"documentContentValidatorVersion":0},"elementsMetadata":[],"slideId":"637274689482113909","enableDocumentContentUpdater":true,"version":"1.1"}]]></TemplafySlideTemplateConfiguration>
</file>

<file path=customXml/item16.xml><?xml version="1.0" encoding="utf-8"?>
<TemplafyTemplateConfiguration><![CDATA[{"elementsMetadata":[],"transformationConfigurations":[{"language":"{{UserProfile.DocumentLanguage.Iana}}","disableUpdates":false,"type":"proofingLanguage"}],"templateName":"Presentation screen (16-9)","templateDescription":"","enableDocumentContentUpdater":true,"version":"1.1"}]]></Templafy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TemplateConfiguration><![CDATA[{"documentContentValidatorConfiguration":{"enableDocumentContentValidator":false,"documentContentValidatorVersion":0},"elementsMetadata":[],"slideId":"637274689481644961","enableDocumentContentUpdater":true,"version":"1.1"}]]></TemplafySlideTemplateConfiguration>
</file>

<file path=customXml/item2.xml><?xml version="1.0" encoding="utf-8"?>
<TemplafySlideFormConfiguration><![CDATA[{"formFields":[],"formDataEntries":[]}]]></TemplafySlideFormConfiguration>
</file>

<file path=customXml/item20.xml><?xml version="1.0" encoding="utf-8"?>
<TemplafySlideTemplateConfiguration><![CDATA[{"documentContentValidatorConfiguration":{"enableDocumentContentValidator":false,"documentContentValidatorVersion":0},"elementsMetadata":[],"slideId":"637274689481644962","enableDocumentContentUpdater":true,"version":"1.1"}]]></TemplafySlideTemplateConfiguration>
</file>

<file path=customXml/item21.xml><?xml version="1.0" encoding="utf-8"?>
<ct:contentTypeSchema xmlns:ct="http://schemas.microsoft.com/office/2006/metadata/contentType" xmlns:ma="http://schemas.microsoft.com/office/2006/metadata/properties/metaAttributes" ct:_="" ma:_="" ma:contentTypeName="Document" ma:contentTypeID="0x0101004DD5007D4960C04FABF7CEA7C1807523" ma:contentTypeVersion="17" ma:contentTypeDescription="Create a new document." ma:contentTypeScope="" ma:versionID="7dfea05eb712fcac0687887c432bca01">
  <xsd:schema xmlns:xsd="http://www.w3.org/2001/XMLSchema" xmlns:xs="http://www.w3.org/2001/XMLSchema" xmlns:p="http://schemas.microsoft.com/office/2006/metadata/properties" xmlns:ns2="92f31348-0739-4467-8087-a9e650b26e61" xmlns:ns3="5a015d52-1a8c-45a9-b108-712092158594" targetNamespace="http://schemas.microsoft.com/office/2006/metadata/properties" ma:root="true" ma:fieldsID="831fca681fd83310759626df4217888b" ns2:_="" ns3:_="">
    <xsd:import namespace="92f31348-0739-4467-8087-a9e650b26e61"/>
    <xsd:import namespace="5a015d52-1a8c-45a9-b108-7120921585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f31348-0739-4467-8087-a9e650b2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7bc199-5fe5-462f-a3d8-26f806c1f49a" ma:termSetId="09814cd3-568e-fe90-9814-8d621ff8fb84" ma:anchorId="fba54fb3-c3e1-fe81-a776-ca4b69148c4d" ma:open="true" ma:isKeyword="false">
      <xsd:complexType>
        <xsd:sequence>
          <xsd:element ref="pc:Terms" minOccurs="0" maxOccurs="1"/>
        </xsd:sequence>
      </xsd:complexType>
    </xsd:element>
    <xsd:element name="Kommentar" ma:index="24" nillable="true" ma:displayName="Kommentar" ma:format="Dropdown" ma:internalName="Komment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015d52-1a8c-45a9-b108-7120921585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9d8c2a-daee-47eb-bde9-bb910d7de7ac}" ma:internalName="TaxCatchAll" ma:showField="CatchAllData" ma:web="5a015d52-1a8c-45a9-b108-7120921585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2.xml><?xml version="1.0" encoding="utf-8"?>
<TemplafyFormConfiguration><![CDATA[{"formFields":[{"dataSource":"Audience","displayColumn":"audience","hideIfNoUserInteractionRequired":false,"distinct":true,"required":true,"autoSelectFirstOption":false,"type":"dropDown","name":"Audience","label":"External/internal","helpTexts":{"prefix":"","postfix":""},"spacing":{},"fullyQualifiedName":"Audience"}],"formDataEntries":[]}]]></TemplafyFormConfiguration>
</file>

<file path=customXml/item23.xml><?xml version="1.0" encoding="utf-8"?>
<p:properties xmlns:p="http://schemas.microsoft.com/office/2006/metadata/properties" xmlns:xsi="http://www.w3.org/2001/XMLSchema-instance" xmlns:pc="http://schemas.microsoft.com/office/infopath/2007/PartnerControls">
  <documentManagement>
    <lcf76f155ced4ddcb4097134ff3c332f xmlns="92f31348-0739-4467-8087-a9e650b26e61">
      <Terms xmlns="http://schemas.microsoft.com/office/infopath/2007/PartnerControls"/>
    </lcf76f155ced4ddcb4097134ff3c332f>
    <TaxCatchAll xmlns="5a015d52-1a8c-45a9-b108-712092158594" xsi:nil="true"/>
    <SharedWithUsers xmlns="5a015d52-1a8c-45a9-b108-712092158594">
      <UserInfo>
        <DisplayName>Bernt Asle Arntsen</DisplayName>
        <AccountId>37</AccountId>
        <AccountType/>
      </UserInfo>
      <UserInfo>
        <DisplayName>Ingrid Volden</DisplayName>
        <AccountId>40</AccountId>
        <AccountType/>
      </UserInfo>
      <UserInfo>
        <DisplayName>Ingrid Iren Eide</DisplayName>
        <AccountId>161</AccountId>
        <AccountType/>
      </UserInfo>
      <UserInfo>
        <DisplayName>Knut Aspås</DisplayName>
        <AccountId>68</AccountId>
        <AccountType/>
      </UserInfo>
      <UserInfo>
        <DisplayName>Arne Kr. Hestnes</DisplayName>
        <AccountId>42</AccountId>
        <AccountType/>
      </UserInfo>
      <UserInfo>
        <DisplayName>Øyvind Hauge</DisplayName>
        <AccountId>33</AccountId>
        <AccountType/>
      </UserInfo>
      <UserInfo>
        <DisplayName>Gry Jordet Kibsgaard</DisplayName>
        <AccountId>130</AccountId>
        <AccountType/>
      </UserInfo>
      <UserInfo>
        <DisplayName>Anne Rossvoll</DisplayName>
        <AccountId>36</AccountId>
        <AccountType/>
      </UserInfo>
      <UserInfo>
        <DisplayName>Liv Alfhild Unhjem</DisplayName>
        <AccountId>257</AccountId>
        <AccountType/>
      </UserInfo>
      <UserInfo>
        <DisplayName>Roar Tobro</DisplayName>
        <AccountId>240</AccountId>
        <AccountType/>
      </UserInfo>
      <UserInfo>
        <DisplayName>Gry-Lene Johansen</DisplayName>
        <AccountId>15</AccountId>
        <AccountType/>
      </UserInfo>
      <UserInfo>
        <DisplayName>Merete Aagesen</DisplayName>
        <AccountId>23</AccountId>
        <AccountType/>
      </UserInfo>
      <UserInfo>
        <DisplayName>Tor Sivertsen Prestegard</DisplayName>
        <AccountId>53</AccountId>
        <AccountType/>
      </UserInfo>
    </SharedWithUsers>
    <Kommentar xmlns="92f31348-0739-4467-8087-a9e650b26e61" xsi:nil="true"/>
  </documentManagement>
</p:properties>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7274689481644963","enableDocumentContentUpdater":true,"version":"1.1"}]]></TemplafySlideTemplateConfiguration>
</file>

<file path=customXml/item5.xml><?xml version="1.0" encoding="utf-8"?>
<TemplafySlideTemplateConfiguration><![CDATA[{"documentContentValidatorConfiguration":{"enableDocumentContentValidator":false,"documentContentValidatorVersion":0},"elementsMetadata":[],"slideId":"637274689482285485","enableDocumentContentUpdater":true,"version":"1.1"}]]></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documentContentValidatorConfiguration":{"enableDocumentContentValidator":false,"documentContentValidatorVersion":0},"elementsMetadata":[],"slideId":"637274689481644963","enableDocumentContentUpdater":true,"version":"1.1"}]]></TemplafySlideTemplateConfiguration>
</file>

<file path=customXml/item8.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B8637C36-4996-4BF0-9817-9AE4E45FB3C9}">
  <ds:schemaRefs/>
</ds:datastoreItem>
</file>

<file path=customXml/itemProps10.xml><?xml version="1.0" encoding="utf-8"?>
<ds:datastoreItem xmlns:ds="http://schemas.openxmlformats.org/officeDocument/2006/customXml" ds:itemID="{512E9EB6-BE14-4E9B-B53A-6D95BDD731E5}">
  <ds:schemaRefs>
    <ds:schemaRef ds:uri="http://schemas.microsoft.com/sharepoint/v3/contenttype/forms"/>
  </ds:schemaRefs>
</ds:datastoreItem>
</file>

<file path=customXml/itemProps11.xml><?xml version="1.0" encoding="utf-8"?>
<ds:datastoreItem xmlns:ds="http://schemas.openxmlformats.org/officeDocument/2006/customXml" ds:itemID="{6C87A078-5F40-4D7F-9BEF-6750FB94DC63}">
  <ds:schemaRefs/>
</ds:datastoreItem>
</file>

<file path=customXml/itemProps12.xml><?xml version="1.0" encoding="utf-8"?>
<ds:datastoreItem xmlns:ds="http://schemas.openxmlformats.org/officeDocument/2006/customXml" ds:itemID="{48FCFEE4-2E78-40CD-A932-180CFC151F96}">
  <ds:schemaRefs/>
</ds:datastoreItem>
</file>

<file path=customXml/itemProps13.xml><?xml version="1.0" encoding="utf-8"?>
<ds:datastoreItem xmlns:ds="http://schemas.openxmlformats.org/officeDocument/2006/customXml" ds:itemID="{33D450BC-85B7-4CCE-BD0D-CFB58CC94B3C}">
  <ds:schemaRefs/>
</ds:datastoreItem>
</file>

<file path=customXml/itemProps14.xml><?xml version="1.0" encoding="utf-8"?>
<ds:datastoreItem xmlns:ds="http://schemas.openxmlformats.org/officeDocument/2006/customXml" ds:itemID="{70F4ED2E-503E-45E3-825C-9B04A23593EA}">
  <ds:schemaRefs/>
</ds:datastoreItem>
</file>

<file path=customXml/itemProps15.xml><?xml version="1.0" encoding="utf-8"?>
<ds:datastoreItem xmlns:ds="http://schemas.openxmlformats.org/officeDocument/2006/customXml" ds:itemID="{8F10D2E3-BD5E-41A7-9B58-448C4704E426}">
  <ds:schemaRefs/>
</ds:datastoreItem>
</file>

<file path=customXml/itemProps16.xml><?xml version="1.0" encoding="utf-8"?>
<ds:datastoreItem xmlns:ds="http://schemas.openxmlformats.org/officeDocument/2006/customXml" ds:itemID="{D49E55AD-80F4-4EC9-8430-FD8E8D9201DC}">
  <ds:schemaRefs/>
</ds:datastoreItem>
</file>

<file path=customXml/itemProps17.xml><?xml version="1.0" encoding="utf-8"?>
<ds:datastoreItem xmlns:ds="http://schemas.openxmlformats.org/officeDocument/2006/customXml" ds:itemID="{74DD7968-5338-4A7C-9AB7-71E317FAD14A}">
  <ds:schemaRefs/>
</ds:datastoreItem>
</file>

<file path=customXml/itemProps18.xml><?xml version="1.0" encoding="utf-8"?>
<ds:datastoreItem xmlns:ds="http://schemas.openxmlformats.org/officeDocument/2006/customXml" ds:itemID="{A010FBFC-ED9D-4776-849D-81EABF9D112A}">
  <ds:schemaRefs/>
</ds:datastoreItem>
</file>

<file path=customXml/itemProps19.xml><?xml version="1.0" encoding="utf-8"?>
<ds:datastoreItem xmlns:ds="http://schemas.openxmlformats.org/officeDocument/2006/customXml" ds:itemID="{01E8759C-33B8-4AFE-B1FD-690677E2D93B}">
  <ds:schemaRefs/>
</ds:datastoreItem>
</file>

<file path=customXml/itemProps2.xml><?xml version="1.0" encoding="utf-8"?>
<ds:datastoreItem xmlns:ds="http://schemas.openxmlformats.org/officeDocument/2006/customXml" ds:itemID="{EE03465F-F7D7-4591-B744-AA3FB7C55319}">
  <ds:schemaRefs/>
</ds:datastoreItem>
</file>

<file path=customXml/itemProps20.xml><?xml version="1.0" encoding="utf-8"?>
<ds:datastoreItem xmlns:ds="http://schemas.openxmlformats.org/officeDocument/2006/customXml" ds:itemID="{4212848C-530B-4852-8730-679B69C20DA2}">
  <ds:schemaRefs/>
</ds:datastoreItem>
</file>

<file path=customXml/itemProps21.xml><?xml version="1.0" encoding="utf-8"?>
<ds:datastoreItem xmlns:ds="http://schemas.openxmlformats.org/officeDocument/2006/customXml" ds:itemID="{CF280A81-6CE2-4EC1-903D-BB7980F3842F}">
  <ds:schemaRefs>
    <ds:schemaRef ds:uri="5a015d52-1a8c-45a9-b108-712092158594"/>
    <ds:schemaRef ds:uri="92f31348-0739-4467-8087-a9e650b2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2.xml><?xml version="1.0" encoding="utf-8"?>
<ds:datastoreItem xmlns:ds="http://schemas.openxmlformats.org/officeDocument/2006/customXml" ds:itemID="{EBD3D5FB-AEE0-46A7-8289-818A621CDF36}">
  <ds:schemaRefs/>
</ds:datastoreItem>
</file>

<file path=customXml/itemProps23.xml><?xml version="1.0" encoding="utf-8"?>
<ds:datastoreItem xmlns:ds="http://schemas.openxmlformats.org/officeDocument/2006/customXml" ds:itemID="{BA05E49B-70B5-4FEC-89D5-F69F52BE5B81}">
  <ds:schemaRefs>
    <ds:schemaRef ds:uri="5a015d52-1a8c-45a9-b108-712092158594"/>
    <ds:schemaRef ds:uri="92f31348-0739-4467-8087-a9e650b26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206C3F-9075-4ED1-A9D7-768CD599C06F}">
  <ds:schemaRefs/>
</ds:datastoreItem>
</file>

<file path=customXml/itemProps4.xml><?xml version="1.0" encoding="utf-8"?>
<ds:datastoreItem xmlns:ds="http://schemas.openxmlformats.org/officeDocument/2006/customXml" ds:itemID="{AC27BC30-14D8-49B1-B695-A4E4118501F5}">
  <ds:schemaRefs/>
</ds:datastoreItem>
</file>

<file path=customXml/itemProps5.xml><?xml version="1.0" encoding="utf-8"?>
<ds:datastoreItem xmlns:ds="http://schemas.openxmlformats.org/officeDocument/2006/customXml" ds:itemID="{D095A0A8-BBFC-46BD-B6C9-F9F771063A0C}">
  <ds:schemaRefs/>
</ds:datastoreItem>
</file>

<file path=customXml/itemProps6.xml><?xml version="1.0" encoding="utf-8"?>
<ds:datastoreItem xmlns:ds="http://schemas.openxmlformats.org/officeDocument/2006/customXml" ds:itemID="{B25CBE9C-579C-4D62-9791-670FFEF0C740}">
  <ds:schemaRefs/>
</ds:datastoreItem>
</file>

<file path=customXml/itemProps7.xml><?xml version="1.0" encoding="utf-8"?>
<ds:datastoreItem xmlns:ds="http://schemas.openxmlformats.org/officeDocument/2006/customXml" ds:itemID="{33A9D2B1-910A-4890-A149-E85A43544B5D}">
  <ds:schemaRefs/>
</ds:datastoreItem>
</file>

<file path=customXml/itemProps8.xml><?xml version="1.0" encoding="utf-8"?>
<ds:datastoreItem xmlns:ds="http://schemas.openxmlformats.org/officeDocument/2006/customXml" ds:itemID="{73E560EA-D040-407D-89F2-11DBB1CFF549}">
  <ds:schemaRefs/>
</ds:datastoreItem>
</file>

<file path=customXml/itemProps9.xml><?xml version="1.0" encoding="utf-8"?>
<ds:datastoreItem xmlns:ds="http://schemas.openxmlformats.org/officeDocument/2006/customXml" ds:itemID="{98A6CD30-0308-49AC-9087-7CF9A48AE377}">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3385</Words>
  <Application>Microsoft Office PowerPoint</Application>
  <PresentationFormat>Widescreen</PresentationFormat>
  <Paragraphs>736</Paragraphs>
  <Slides>45</Slides>
  <Notes>27</Notes>
  <HiddenSlides>4</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45</vt:i4>
      </vt:variant>
    </vt:vector>
  </HeadingPairs>
  <TitlesOfParts>
    <vt:vector size="63" baseType="lpstr">
      <vt:lpstr>Arial</vt:lpstr>
      <vt:lpstr>Arial Black</vt:lpstr>
      <vt:lpstr>Arial,Sans-Serif</vt:lpstr>
      <vt:lpstr>Calibri</vt:lpstr>
      <vt:lpstr>Calibri Light</vt:lpstr>
      <vt:lpstr>helvetica neue</vt:lpstr>
      <vt:lpstr>Lato Light</vt:lpstr>
      <vt:lpstr>Poppins</vt:lpstr>
      <vt:lpstr>Poppins Light</vt:lpstr>
      <vt:lpstr>Times New Roman</vt:lpstr>
      <vt:lpstr>Wingdings</vt:lpstr>
      <vt:lpstr>1_Office-tema</vt:lpstr>
      <vt:lpstr>1_Office-tema</vt:lpstr>
      <vt:lpstr>8_Office-tema</vt:lpstr>
      <vt:lpstr>Office-tema</vt:lpstr>
      <vt:lpstr>2_Office-tema</vt:lpstr>
      <vt:lpstr>3_Office-tema</vt:lpstr>
      <vt:lpstr>think-cell Slide</vt:lpstr>
      <vt:lpstr>Informasjonsmøte for ledere</vt:lpstr>
      <vt:lpstr>Agenda </vt:lpstr>
      <vt:lpstr>PowerPoint Presentation</vt:lpstr>
      <vt:lpstr>Agenda </vt:lpstr>
      <vt:lpstr>Agenda </vt:lpstr>
      <vt:lpstr>Agenda </vt:lpstr>
      <vt:lpstr>Mål for møtet </vt:lpstr>
      <vt:lpstr>Agenda </vt:lpstr>
      <vt:lpstr>BOTT ØL - Fra prosjekt til linje:</vt:lpstr>
      <vt:lpstr>Overlevering – endelig modell </vt:lpstr>
      <vt:lpstr>PowerPoint Presentation</vt:lpstr>
      <vt:lpstr>HUKI-matrise for nøkkeloppgåver</vt:lpstr>
      <vt:lpstr>PowerPoint Presentation</vt:lpstr>
      <vt:lpstr>BOTT ØL - Fra prosjekt til linje:</vt:lpstr>
      <vt:lpstr>Agenda </vt:lpstr>
      <vt:lpstr>Rydding og dokumentfangst er viktig helt frem til innføring</vt:lpstr>
      <vt:lpstr>Fokus desember</vt:lpstr>
      <vt:lpstr>PowerPoint Presentation</vt:lpstr>
      <vt:lpstr>Agenda </vt:lpstr>
      <vt:lpstr>Menti</vt:lpstr>
      <vt:lpstr>Agenda </vt:lpstr>
      <vt:lpstr>Struktur for brukerstøtten </vt:lpstr>
      <vt:lpstr>PowerPoint Presentation</vt:lpstr>
      <vt:lpstr>PowerPoint Presentation</vt:lpstr>
      <vt:lpstr>PowerPoint Presentation</vt:lpstr>
      <vt:lpstr>Ombygging av BEVISST</vt:lpstr>
      <vt:lpstr>PowerPoint Presentation</vt:lpstr>
      <vt:lpstr>Agenda </vt:lpstr>
      <vt:lpstr>Status for BOTT ØL innføring</vt:lpstr>
      <vt:lpstr>Fokus for enhetene i desember</vt:lpstr>
      <vt:lpstr>Viktige datoer for deg som leder</vt:lpstr>
      <vt:lpstr>Hva bør du forvente i januar?</vt:lpstr>
      <vt:lpstr>PowerPoint Presentation</vt:lpstr>
      <vt:lpstr>PowerPoint Presentation</vt:lpstr>
      <vt:lpstr>Opplæring for ledere</vt:lpstr>
      <vt:lpstr>Kort om Gjesteregistreringstjenesten</vt:lpstr>
      <vt:lpstr>PowerPoint Presentation</vt:lpstr>
      <vt:lpstr>PowerPoint Presentation</vt:lpstr>
      <vt:lpstr>PowerPoint Presentation</vt:lpstr>
      <vt:lpstr>PowerPoint Presentation</vt:lpstr>
      <vt:lpstr>Agenda </vt:lpstr>
      <vt:lpstr>Menti</vt:lpstr>
      <vt:lpstr>Agenda </vt:lpstr>
      <vt:lpstr>Informasjon om prosjektene</vt:lpstr>
      <vt:lpstr>Takk for deltakelsen!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BOTT ØL Innføring</dc:title>
  <dc:creator>Prestegard, Tor Sivertsen</dc:creator>
  <cp:lastModifiedBy>Merete Aagesen</cp:lastModifiedBy>
  <cp:revision>2</cp:revision>
  <cp:lastPrinted>2022-12-01T11:00:14Z</cp:lastPrinted>
  <dcterms:created xsi:type="dcterms:W3CDTF">2021-02-05T11:28:59Z</dcterms:created>
  <dcterms:modified xsi:type="dcterms:W3CDTF">2022-12-02T10:35:58Z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0x0101004DD5007D4960C04FABF7CEA7C1807523</vt:lpwstr>
  </property>
  <property fmtid="{D5CDD505-2E9C-101B-9397-08002B2CF9AE}" pid="3" name="TemplafyTimeStamp">
    <vt:lpwstr>2020-07-31T08:45:09.5009950Z</vt:lpwstr>
  </property>
  <property fmtid="{D5CDD505-2E9C-101B-9397-08002B2CF9AE}" pid="4" name="MSIP_Label_ea60d57e-af5b-4752-ac57-3e4f28ca11dc_SiteId">
    <vt:lpwstr>36da45f1-dd2c-4d1f-af13-5abe46b99921</vt:lpwstr>
  </property>
  <property fmtid="{D5CDD505-2E9C-101B-9397-08002B2CF9AE}" pid="5" name="MSIP_Label_ea60d57e-af5b-4752-ac57-3e4f28ca11dc_Method">
    <vt:lpwstr>Standard</vt:lpwstr>
  </property>
  <property fmtid="{D5CDD505-2E9C-101B-9397-08002B2CF9AE}" pid="6" name="MSIP_Label_ea60d57e-af5b-4752-ac57-3e4f28ca11dc_Enabled">
    <vt:lpwstr>true</vt:lpwstr>
  </property>
  <property fmtid="{D5CDD505-2E9C-101B-9397-08002B2CF9AE}" pid="7" name="MSIP_Label_ea60d57e-af5b-4752-ac57-3e4f28ca11dc_Name">
    <vt:lpwstr>ea60d57e-af5b-4752-ac57-3e4f28ca11dc</vt:lpwstr>
  </property>
  <property fmtid="{D5CDD505-2E9C-101B-9397-08002B2CF9AE}" pid="8" name="MSIP_Label_ea60d57e-af5b-4752-ac57-3e4f28ca11dc_SetDate">
    <vt:lpwstr>2022-05-02T12:15:50Z</vt:lpwstr>
  </property>
  <property fmtid="{D5CDD505-2E9C-101B-9397-08002B2CF9AE}" pid="9" name="MSIP_Label_ea60d57e-af5b-4752-ac57-3e4f28ca11dc_ContentBits">
    <vt:lpwstr>0</vt:lpwstr>
  </property>
  <property fmtid="{D5CDD505-2E9C-101B-9397-08002B2CF9AE}" pid="10" name="MSIP_Label_ea60d57e-af5b-4752-ac57-3e4f28ca11dc_ActionId">
    <vt:lpwstr>90ffa8a3-c158-4b4e-85f3-e5875a381f84</vt:lpwstr>
  </property>
  <property fmtid="{D5CDD505-2E9C-101B-9397-08002B2CF9AE}" pid="11" name="MediaServiceImageTags">
    <vt:lpwstr/>
  </property>
</Properties>
</file>