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27"/>
    <p:sldMasterId id="2147483838" r:id="rId28"/>
  </p:sldMasterIdLst>
  <p:notesMasterIdLst>
    <p:notesMasterId r:id="rId54"/>
  </p:notesMasterIdLst>
  <p:handoutMasterIdLst>
    <p:handoutMasterId r:id="rId55"/>
  </p:handoutMasterIdLst>
  <p:sldIdLst>
    <p:sldId id="2147309304" r:id="rId29"/>
    <p:sldId id="3536" r:id="rId30"/>
    <p:sldId id="2147309430" r:id="rId31"/>
    <p:sldId id="2147309358" r:id="rId32"/>
    <p:sldId id="5196" r:id="rId33"/>
    <p:sldId id="2147309433" r:id="rId34"/>
    <p:sldId id="2147309407" r:id="rId35"/>
    <p:sldId id="2147309421" r:id="rId36"/>
    <p:sldId id="2147309419" r:id="rId37"/>
    <p:sldId id="2147309420" r:id="rId38"/>
    <p:sldId id="259" r:id="rId39"/>
    <p:sldId id="2147309408" r:id="rId40"/>
    <p:sldId id="2147309416" r:id="rId41"/>
    <p:sldId id="2147309436" r:id="rId42"/>
    <p:sldId id="2147309429" r:id="rId43"/>
    <p:sldId id="2147309409" r:id="rId44"/>
    <p:sldId id="2147309414" r:id="rId45"/>
    <p:sldId id="2147309413" r:id="rId46"/>
    <p:sldId id="2147309410" r:id="rId47"/>
    <p:sldId id="2147309331" r:id="rId48"/>
    <p:sldId id="2147309411" r:id="rId49"/>
    <p:sldId id="2147309435" r:id="rId50"/>
    <p:sldId id="2147309412" r:id="rId51"/>
    <p:sldId id="2147309225" r:id="rId52"/>
    <p:sldId id="5057" r:id="rId53"/>
  </p:sldIdLst>
  <p:sldSz cx="12192000" cy="6858000"/>
  <p:notesSz cx="6858000" cy="9945688"/>
  <p:custDataLst>
    <p:custData r:id="rId25"/>
    <p:custData r:id="rId2"/>
    <p:custData r:id="rId1"/>
    <p:custData r:id="rId7"/>
    <p:custData r:id="rId13"/>
    <p:custData r:id="rId12"/>
    <p:custData r:id="rId23"/>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475A45-5AFF-48DA-8688-F7C0646D1CB3}">
          <p14:sldIdLst>
            <p14:sldId id="2147309304"/>
            <p14:sldId id="3536"/>
            <p14:sldId id="2147309430"/>
            <p14:sldId id="2147309358"/>
            <p14:sldId id="5196"/>
            <p14:sldId id="2147309433"/>
            <p14:sldId id="2147309407"/>
            <p14:sldId id="2147309421"/>
            <p14:sldId id="2147309419"/>
            <p14:sldId id="2147309420"/>
            <p14:sldId id="259"/>
            <p14:sldId id="2147309408"/>
            <p14:sldId id="2147309416"/>
            <p14:sldId id="2147309436"/>
            <p14:sldId id="2147309429"/>
            <p14:sldId id="2147309409"/>
            <p14:sldId id="2147309414"/>
            <p14:sldId id="2147309413"/>
            <p14:sldId id="2147309410"/>
            <p14:sldId id="2147309331"/>
            <p14:sldId id="2147309411"/>
            <p14:sldId id="2147309435"/>
            <p14:sldId id="2147309412"/>
            <p14:sldId id="2147309225"/>
            <p14:sldId id="5057"/>
          </p14:sldIdLst>
        </p14:section>
        <p14:section name="Innledning fra Roar" id="{7754E557-AD6E-4C0A-AF06-7394204E89CF}">
          <p14:sldIdLst/>
        </p14:section>
        <p14:section name="Hovedendringer som følge av BOTT ØL" id="{D016B060-9628-496F-8DA1-ABF3D5ECDB63}">
          <p14:sldIdLst/>
        </p14:section>
        <p14:section name="Hvilke målgrupper blir berørt?" id="{61BC8C3F-4EF8-4D95-9E91-800DFCC199CE}">
          <p14:sldIdLst/>
        </p14:section>
        <p14:section name="Hvordan blir instituttledere berørt?" id="{DB3867A8-2C7C-4065-9E7C-A76F6A5057C2}">
          <p14:sldIdLst/>
        </p14:section>
        <p14:section name="Opplæring for instituttledere" id="{2054C2E8-90FC-4806-A515-AFD35C12FCFE}">
          <p14:sldIdLst/>
        </p14:section>
        <p14:section name="Hvor kan jeg finne informasjon?" id="{56F637DE-DF41-43CB-9C2C-E034B24E0350}">
          <p14:sldIdLst/>
        </p14:section>
        <p14:section name="Spørsmål og svar" id="{4DBD9096-04F7-4FB8-A3D4-BA69D2931D31}">
          <p14:sldIdLst/>
        </p14:section>
      </p14:sectionLst>
    </p:ex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72"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3F832-6C13-68EF-6B7B-ABA9C5EDE550}" name="Gry-Lene Johansen" initials="GJ" userId="S::grylj@ntnu.no::acbf094c-51cb-4117-b367-2a5f9274475b" providerId="AD"/>
  <p188:author id="{6A30DE3C-ADBE-EBD8-CF14-CDE767CFE6CB}" name="Horvei, Christina" initials="HC" userId="S::chorvei@deloitte.no::cd24bc57-60b2-4e37-aa14-cf0aa01895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94"/>
    <a:srgbClr val="FFFFFF"/>
    <a:srgbClr val="000000"/>
    <a:srgbClr val="FFCD00"/>
    <a:srgbClr val="ED8B00"/>
    <a:srgbClr val="DB291C"/>
    <a:srgbClr val="FF9900"/>
    <a:srgbClr val="C00000"/>
    <a:srgbClr val="3C8A2E"/>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839EE-25A9-454A-88A9-014B4FCF9717}" v="1" vWet="7" dt="2022-11-18T08:29:09.065"/>
    <p1510:client id="{4E61AE7F-C600-4429-9717-D65288B586EB}" v="2112" dt="2022-11-17T14:38:40.999"/>
    <p1510:client id="{699BA4C2-2469-475B-B996-20B8E8701D68}" v="15" dt="2022-11-17T19:03:46.421"/>
    <p1510:client id="{8673A2A6-188F-4EDA-AF8E-D29B7456FB68}" v="302" dt="2022-11-17T21:44:30.783"/>
    <p1510:client id="{9B9364DF-097C-491E-A689-0D2CC6CCB29A}" v="147" vWet="149" dt="2022-11-18T09:27:25.108"/>
    <p1510:client id="{AEBBE118-1DBA-41A8-90DC-846B6522DFDD}" v="2571" dt="2022-11-18T08:38:21.080"/>
    <p1510:client id="{B4328368-84AB-4BD4-A874-5EE3A6FA8F4B}" v="823" dt="2022-11-18T10:48:51.512"/>
    <p1510:client id="{E69012E5-566D-4117-B4CC-7403660C153F}" v="597" vWet="599" dt="2022-11-18T10:48:02.805"/>
    <p1510:client id="{F4246BE2-CC73-0E0E-1EF0-60B41B32AD3C}" v="46" dt="2022-11-17T10:59:02.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51" autoAdjust="0"/>
  </p:normalViewPr>
  <p:slideViewPr>
    <p:cSldViewPr snapToGrid="0">
      <p:cViewPr varScale="1">
        <p:scale>
          <a:sx n="87" d="100"/>
          <a:sy n="87" d="100"/>
        </p:scale>
        <p:origin x="1476" y="78"/>
      </p:cViewPr>
      <p:guideLst>
        <p:guide/>
        <p:guide orient="horz" pos="2047"/>
        <p:guide orient="horz" pos="1593"/>
        <p:guide orient="horz" pos="2568"/>
        <p:guide orient="horz" pos="3072"/>
        <p:guide orient="horz" pos="3589"/>
      </p:guideLst>
    </p:cSldViewPr>
  </p:slideViewPr>
  <p:notesTextViewPr>
    <p:cViewPr>
      <p:scale>
        <a:sx n="1" d="1"/>
        <a:sy n="1" d="1"/>
      </p:scale>
      <p:origin x="0" y="0"/>
    </p:cViewPr>
  </p:notesTextViewPr>
  <p:notesViewPr>
    <p:cSldViewPr snapToGrid="0">
      <p:cViewPr>
        <p:scale>
          <a:sx n="1" d="2"/>
          <a:sy n="1" d="2"/>
        </p:scale>
        <p:origin x="0" y="0"/>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1.xml"/><Relationship Id="rId41" Type="http://schemas.openxmlformats.org/officeDocument/2006/relationships/slide" Target="slides/slide13.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2.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2AAD-1497-43C5-B4E1-D625026BF168}" type="doc">
      <dgm:prSet loTypeId="urn:microsoft.com/office/officeart/2005/8/layout/vList3" loCatId="picture" qsTypeId="urn:microsoft.com/office/officeart/2005/8/quickstyle/simple1" qsCatId="simple" csTypeId="urn:microsoft.com/office/officeart/2005/8/colors/accent2_2" csCatId="accent2" phldr="1"/>
      <dgm:spPr/>
    </dgm:pt>
    <dgm:pt modelId="{4219D15C-69C5-48C8-8011-CF606AF4AEF3}">
      <dgm:prSet phldrT="[Text]"/>
      <dgm:spPr/>
      <dgm:t>
        <a:bodyPr/>
        <a:lstStyle/>
        <a:p>
          <a:r>
            <a:rPr lang="nb-NO" b="1"/>
            <a:t>Alle ansatte (vitenskapelige og teknisk/ administrative)</a:t>
          </a:r>
          <a:endParaRPr lang="nb-NO"/>
        </a:p>
      </dgm:t>
    </dgm:pt>
    <dgm:pt modelId="{EF0E8BF7-B475-48D9-AD5F-27AF5B6085F7}" type="parTrans" cxnId="{D56CEF8A-2FA5-41B0-B467-8611366B795F}">
      <dgm:prSet/>
      <dgm:spPr/>
      <dgm:t>
        <a:bodyPr/>
        <a:lstStyle/>
        <a:p>
          <a:endParaRPr lang="nb-NO"/>
        </a:p>
      </dgm:t>
    </dgm:pt>
    <dgm:pt modelId="{2B061DC8-ED77-4058-8E85-A28003119E73}" type="sibTrans" cxnId="{D56CEF8A-2FA5-41B0-B467-8611366B795F}">
      <dgm:prSet/>
      <dgm:spPr/>
      <dgm:t>
        <a:bodyPr/>
        <a:lstStyle/>
        <a:p>
          <a:endParaRPr lang="nb-NO"/>
        </a:p>
      </dgm:t>
    </dgm:pt>
    <dgm:pt modelId="{DC322134-F3CE-4408-9C6B-605CC4E86056}">
      <dgm:prSet phldrT="[Text]"/>
      <dgm:spPr/>
      <dgm:t>
        <a:bodyPr/>
        <a:lstStyle/>
        <a:p>
          <a:r>
            <a:rPr lang="nb-NO" b="1"/>
            <a:t>Ansatte med roller i lønn- og økonomiprosesser (fagbrukere)</a:t>
          </a:r>
          <a:endParaRPr lang="nb-NO"/>
        </a:p>
      </dgm:t>
    </dgm:pt>
    <dgm:pt modelId="{BA9DD482-B972-4E52-A715-4992033EC8C9}" type="parTrans" cxnId="{8D98A164-46C1-46A7-BBB2-916EC477BBC1}">
      <dgm:prSet/>
      <dgm:spPr/>
      <dgm:t>
        <a:bodyPr/>
        <a:lstStyle/>
        <a:p>
          <a:endParaRPr lang="nb-NO"/>
        </a:p>
      </dgm:t>
    </dgm:pt>
    <dgm:pt modelId="{9CBDACC9-3112-4C98-AD70-37911135FB3C}" type="sibTrans" cxnId="{8D98A164-46C1-46A7-BBB2-916EC477BBC1}">
      <dgm:prSet/>
      <dgm:spPr/>
      <dgm:t>
        <a:bodyPr/>
        <a:lstStyle/>
        <a:p>
          <a:endParaRPr lang="nb-NO"/>
        </a:p>
      </dgm:t>
    </dgm:pt>
    <dgm:pt modelId="{23036002-5B93-4F74-8E24-ED2205D53762}">
      <dgm:prSet/>
      <dgm:spPr/>
      <dgm:t>
        <a:bodyPr/>
        <a:lstStyle/>
        <a:p>
          <a:r>
            <a:rPr lang="nb-NO"/>
            <a:t>Egenlæring (roller, rutiner og prosess) – BOTT E-læring (canvas-kurs)</a:t>
          </a:r>
        </a:p>
      </dgm:t>
    </dgm:pt>
    <dgm:pt modelId="{CC3F69FE-E3AB-4467-B1FF-E166F521FEFC}" type="parTrans" cxnId="{913CCF7A-1FAC-47CB-86E5-8B2999829A58}">
      <dgm:prSet/>
      <dgm:spPr/>
      <dgm:t>
        <a:bodyPr/>
        <a:lstStyle/>
        <a:p>
          <a:endParaRPr lang="nb-NO"/>
        </a:p>
      </dgm:t>
    </dgm:pt>
    <dgm:pt modelId="{66341A6D-85FB-4434-958D-CD6AD3142B98}" type="sibTrans" cxnId="{913CCF7A-1FAC-47CB-86E5-8B2999829A58}">
      <dgm:prSet/>
      <dgm:spPr/>
      <dgm:t>
        <a:bodyPr/>
        <a:lstStyle/>
        <a:p>
          <a:endParaRPr lang="nb-NO"/>
        </a:p>
      </dgm:t>
    </dgm:pt>
    <dgm:pt modelId="{599CE970-E98E-4E95-92A3-22603C76E563}">
      <dgm:prSet/>
      <dgm:spPr/>
      <dgm:t>
        <a:bodyPr/>
        <a:lstStyle/>
        <a:p>
          <a:r>
            <a:rPr lang="nb-NO" b="1"/>
            <a:t>Ledere (med personal- og/eller </a:t>
          </a:r>
          <a:r>
            <a:rPr lang="nb-NO" b="1" err="1"/>
            <a:t>øk.ansvar</a:t>
          </a:r>
          <a:r>
            <a:rPr lang="nb-NO" b="1"/>
            <a:t>) </a:t>
          </a:r>
        </a:p>
      </dgm:t>
    </dgm:pt>
    <dgm:pt modelId="{6CBB7C60-67F4-477A-8BC9-A76AE0FABE16}" type="parTrans" cxnId="{218B0292-5B6D-4833-BB13-2D1C45878A98}">
      <dgm:prSet/>
      <dgm:spPr/>
      <dgm:t>
        <a:bodyPr/>
        <a:lstStyle/>
        <a:p>
          <a:endParaRPr lang="nb-NO"/>
        </a:p>
      </dgm:t>
    </dgm:pt>
    <dgm:pt modelId="{749D595F-DC05-4912-B720-B2E9B165CF36}" type="sibTrans" cxnId="{218B0292-5B6D-4833-BB13-2D1C45878A98}">
      <dgm:prSet/>
      <dgm:spPr/>
      <dgm:t>
        <a:bodyPr/>
        <a:lstStyle/>
        <a:p>
          <a:endParaRPr lang="nb-NO"/>
        </a:p>
      </dgm:t>
    </dgm:pt>
    <dgm:pt modelId="{FAECCBA8-716D-4BC5-9D90-E6F2AA6AF666}">
      <dgm:prSet/>
      <dgm:spPr/>
      <dgm:t>
        <a:bodyPr/>
        <a:lstStyle/>
        <a:p>
          <a:r>
            <a:rPr lang="nb-NO"/>
            <a:t>Egenlæring (roller, rutiner og prosess) – BOTT E-læring (canvas-kurs)</a:t>
          </a:r>
        </a:p>
      </dgm:t>
    </dgm:pt>
    <dgm:pt modelId="{DE454792-5BB7-4D37-A830-D4ABD08011AB}" type="parTrans" cxnId="{7FF51A68-4507-4DF9-964C-03CC2B2BAB79}">
      <dgm:prSet/>
      <dgm:spPr/>
      <dgm:t>
        <a:bodyPr/>
        <a:lstStyle/>
        <a:p>
          <a:endParaRPr lang="nb-NO"/>
        </a:p>
      </dgm:t>
    </dgm:pt>
    <dgm:pt modelId="{BAB132E1-6B34-4212-9A08-31F310233044}" type="sibTrans" cxnId="{7FF51A68-4507-4DF9-964C-03CC2B2BAB79}">
      <dgm:prSet/>
      <dgm:spPr/>
      <dgm:t>
        <a:bodyPr/>
        <a:lstStyle/>
        <a:p>
          <a:endParaRPr lang="nb-NO"/>
        </a:p>
      </dgm:t>
    </dgm:pt>
    <dgm:pt modelId="{5D777017-F856-41C1-AC16-C3F4C8C2FC56}">
      <dgm:prSet/>
      <dgm:spPr/>
      <dgm:t>
        <a:bodyPr/>
        <a:lstStyle/>
        <a:p>
          <a:r>
            <a:rPr lang="nb-NO"/>
            <a:t>DFØ E-læring  - systemopplæring</a:t>
          </a:r>
        </a:p>
      </dgm:t>
    </dgm:pt>
    <dgm:pt modelId="{07FB4D56-AF3C-412F-9655-D3248EC22195}" type="sibTrans" cxnId="{6517D1AB-5DDB-4FD4-A421-4078BDC4A37C}">
      <dgm:prSet/>
      <dgm:spPr/>
      <dgm:t>
        <a:bodyPr/>
        <a:lstStyle/>
        <a:p>
          <a:endParaRPr lang="nb-NO"/>
        </a:p>
      </dgm:t>
    </dgm:pt>
    <dgm:pt modelId="{7F3362D7-D179-42F7-9332-F4D2FCAABA24}" type="parTrans" cxnId="{6517D1AB-5DDB-4FD4-A421-4078BDC4A37C}">
      <dgm:prSet/>
      <dgm:spPr/>
      <dgm:t>
        <a:bodyPr/>
        <a:lstStyle/>
        <a:p>
          <a:endParaRPr lang="nb-NO"/>
        </a:p>
      </dgm:t>
    </dgm:pt>
    <dgm:pt modelId="{5CE24140-36E6-4D08-A640-70D99CD2EB1C}">
      <dgm:prSet/>
      <dgm:spPr/>
      <dgm:t>
        <a:bodyPr/>
        <a:lstStyle/>
        <a:p>
          <a:r>
            <a:rPr lang="nb-NO"/>
            <a:t>Informasjonsmøter</a:t>
          </a:r>
        </a:p>
      </dgm:t>
    </dgm:pt>
    <dgm:pt modelId="{AB10866C-21FC-4B44-93EB-9743015EED8D}" type="parTrans" cxnId="{B1A05369-0207-4910-85E7-6C2280544948}">
      <dgm:prSet/>
      <dgm:spPr/>
      <dgm:t>
        <a:bodyPr/>
        <a:lstStyle/>
        <a:p>
          <a:endParaRPr lang="nb-NO"/>
        </a:p>
      </dgm:t>
    </dgm:pt>
    <dgm:pt modelId="{AAB81BD5-FC89-45D2-9FFE-9A054B8791A9}" type="sibTrans" cxnId="{B1A05369-0207-4910-85E7-6C2280544948}">
      <dgm:prSet/>
      <dgm:spPr/>
      <dgm:t>
        <a:bodyPr/>
        <a:lstStyle/>
        <a:p>
          <a:endParaRPr lang="nb-NO"/>
        </a:p>
      </dgm:t>
    </dgm:pt>
    <dgm:pt modelId="{43333A90-2C9C-492B-B6A7-DA27DCEDC009}">
      <dgm:prSet/>
      <dgm:spPr/>
      <dgm:t>
        <a:bodyPr/>
        <a:lstStyle/>
        <a:p>
          <a:r>
            <a:rPr lang="nb-NO"/>
            <a:t>Innsida - DFØ brukerveiledninger og informasjonsvideoer</a:t>
          </a:r>
        </a:p>
      </dgm:t>
    </dgm:pt>
    <dgm:pt modelId="{FEFDB9DC-24A3-4A03-A311-2016BC7CE53B}" type="parTrans" cxnId="{31B305C5-7F09-4B3B-B9E3-2CA5C3DD2105}">
      <dgm:prSet/>
      <dgm:spPr/>
      <dgm:t>
        <a:bodyPr/>
        <a:lstStyle/>
        <a:p>
          <a:endParaRPr lang="nb-NO"/>
        </a:p>
      </dgm:t>
    </dgm:pt>
    <dgm:pt modelId="{4FD14331-BA4F-432E-826A-C15EAE1C54B0}" type="sibTrans" cxnId="{31B305C5-7F09-4B3B-B9E3-2CA5C3DD2105}">
      <dgm:prSet/>
      <dgm:spPr/>
      <dgm:t>
        <a:bodyPr/>
        <a:lstStyle/>
        <a:p>
          <a:endParaRPr lang="nb-NO"/>
        </a:p>
      </dgm:t>
    </dgm:pt>
    <dgm:pt modelId="{73F6A43D-6D67-4477-8F30-8F93789F41B3}">
      <dgm:prSet/>
      <dgm:spPr/>
      <dgm:t>
        <a:bodyPr/>
        <a:lstStyle/>
        <a:p>
          <a:r>
            <a:rPr lang="nb-NO"/>
            <a:t>NTNU kurs</a:t>
          </a:r>
        </a:p>
      </dgm:t>
    </dgm:pt>
    <dgm:pt modelId="{4DA114AB-8B62-4486-BB78-2150E1651C0F}" type="parTrans" cxnId="{A470A916-EA80-44F7-B53E-C83AAFCC6006}">
      <dgm:prSet/>
      <dgm:spPr/>
      <dgm:t>
        <a:bodyPr/>
        <a:lstStyle/>
        <a:p>
          <a:endParaRPr lang="nb-NO"/>
        </a:p>
      </dgm:t>
    </dgm:pt>
    <dgm:pt modelId="{8D298EF4-EBD9-4C89-B030-A989A79EE6C7}" type="sibTrans" cxnId="{A470A916-EA80-44F7-B53E-C83AAFCC6006}">
      <dgm:prSet/>
      <dgm:spPr/>
      <dgm:t>
        <a:bodyPr/>
        <a:lstStyle/>
        <a:p>
          <a:endParaRPr lang="nb-NO"/>
        </a:p>
      </dgm:t>
    </dgm:pt>
    <dgm:pt modelId="{1BA02C84-538C-49C0-9430-11F94B0940B3}">
      <dgm:prSet/>
      <dgm:spPr/>
      <dgm:t>
        <a:bodyPr/>
        <a:lstStyle/>
        <a:p>
          <a:r>
            <a:rPr lang="nb-NO"/>
            <a:t>DFØ Systemopplæring (digitale kurs/trykkekurs/e-</a:t>
          </a:r>
          <a:r>
            <a:rPr lang="nb-NO" err="1"/>
            <a:t>læringkurs</a:t>
          </a:r>
          <a:r>
            <a:rPr lang="nb-NO"/>
            <a:t>)</a:t>
          </a:r>
        </a:p>
      </dgm:t>
    </dgm:pt>
    <dgm:pt modelId="{F62912D5-9FBB-4EC5-957A-0FEAA16C8D96}" type="parTrans" cxnId="{12BEFA0D-C1D0-42E9-A47F-DCAA867A13A8}">
      <dgm:prSet/>
      <dgm:spPr/>
      <dgm:t>
        <a:bodyPr/>
        <a:lstStyle/>
        <a:p>
          <a:endParaRPr lang="nb-NO"/>
        </a:p>
      </dgm:t>
    </dgm:pt>
    <dgm:pt modelId="{0199FF8A-337D-498A-888C-6CED0EA96876}" type="sibTrans" cxnId="{12BEFA0D-C1D0-42E9-A47F-DCAA867A13A8}">
      <dgm:prSet/>
      <dgm:spPr/>
      <dgm:t>
        <a:bodyPr/>
        <a:lstStyle/>
        <a:p>
          <a:endParaRPr lang="nb-NO"/>
        </a:p>
      </dgm:t>
    </dgm:pt>
    <dgm:pt modelId="{9C05D2A2-E613-42BD-AD4C-42CCC8D55363}">
      <dgm:prSet/>
      <dgm:spPr/>
      <dgm:t>
        <a:bodyPr/>
        <a:lstStyle/>
        <a:p>
          <a:r>
            <a:rPr lang="nb-NO"/>
            <a:t>Informasjonsmøter </a:t>
          </a:r>
        </a:p>
      </dgm:t>
    </dgm:pt>
    <dgm:pt modelId="{8881783F-87BC-4A1B-BD5A-25AA96E5FC7D}" type="parTrans" cxnId="{F52EF0A0-B1F8-4F1C-AA7B-D7FE7B9EE378}">
      <dgm:prSet/>
      <dgm:spPr/>
      <dgm:t>
        <a:bodyPr/>
        <a:lstStyle/>
        <a:p>
          <a:endParaRPr lang="nb-NO"/>
        </a:p>
      </dgm:t>
    </dgm:pt>
    <dgm:pt modelId="{8CE230EF-9104-4B56-B4F9-A6B8F66F10B2}" type="sibTrans" cxnId="{F52EF0A0-B1F8-4F1C-AA7B-D7FE7B9EE378}">
      <dgm:prSet/>
      <dgm:spPr/>
      <dgm:t>
        <a:bodyPr/>
        <a:lstStyle/>
        <a:p>
          <a:endParaRPr lang="nb-NO"/>
        </a:p>
      </dgm:t>
    </dgm:pt>
    <dgm:pt modelId="{0F2C647C-2AF4-4237-88AF-126D0BFD9558}">
      <dgm:prSet/>
      <dgm:spPr/>
      <dgm:t>
        <a:bodyPr/>
        <a:lstStyle/>
        <a:p>
          <a:r>
            <a:rPr lang="nb-NO"/>
            <a:t>DFØ systemopplæring – E-læring om godkjennerroller</a:t>
          </a:r>
        </a:p>
      </dgm:t>
    </dgm:pt>
    <dgm:pt modelId="{F23FF72D-A9ED-4C92-8EB5-B62BC3EEC4CD}" type="parTrans" cxnId="{D0118166-3377-4A19-A2B2-77455B9D8D7D}">
      <dgm:prSet/>
      <dgm:spPr/>
      <dgm:t>
        <a:bodyPr/>
        <a:lstStyle/>
        <a:p>
          <a:endParaRPr lang="nb-NO"/>
        </a:p>
      </dgm:t>
    </dgm:pt>
    <dgm:pt modelId="{3DB3FB28-3AF8-44D9-A306-391900715A5A}" type="sibTrans" cxnId="{D0118166-3377-4A19-A2B2-77455B9D8D7D}">
      <dgm:prSet/>
      <dgm:spPr/>
      <dgm:t>
        <a:bodyPr/>
        <a:lstStyle/>
        <a:p>
          <a:endParaRPr lang="nb-NO"/>
        </a:p>
      </dgm:t>
    </dgm:pt>
    <dgm:pt modelId="{473A3908-4CA0-4478-90A1-3DAB89BEE8FF}" type="pres">
      <dgm:prSet presAssocID="{82A62AAD-1497-43C5-B4E1-D625026BF168}" presName="linearFlow" presStyleCnt="0">
        <dgm:presLayoutVars>
          <dgm:dir/>
          <dgm:resizeHandles val="exact"/>
        </dgm:presLayoutVars>
      </dgm:prSet>
      <dgm:spPr/>
    </dgm:pt>
    <dgm:pt modelId="{7C5B6CBF-4863-4E5E-AE1E-D203BAC1B60F}" type="pres">
      <dgm:prSet presAssocID="{4219D15C-69C5-48C8-8011-CF606AF4AEF3}" presName="composite" presStyleCnt="0"/>
      <dgm:spPr/>
    </dgm:pt>
    <dgm:pt modelId="{3C4D21AC-AEFF-4EAE-95E3-56431CBDD1FC}" type="pres">
      <dgm:prSet presAssocID="{4219D15C-69C5-48C8-8011-CF606AF4AEF3}" presName="imgShp" presStyleLbl="fgImgPlace1" presStyleIdx="0" presStyleCnt="3" custScaleX="119350" custScaleY="103106" custLinFactNeighborX="822" custLinFactNeighborY="-24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Smart Phone with solid fill"/>
        </a:ext>
      </dgm:extLst>
    </dgm:pt>
    <dgm:pt modelId="{BB7A62AD-276D-4146-98C8-6AEFFCAB6180}" type="pres">
      <dgm:prSet presAssocID="{4219D15C-69C5-48C8-8011-CF606AF4AEF3}" presName="txShp" presStyleLbl="node1" presStyleIdx="0" presStyleCnt="3">
        <dgm:presLayoutVars>
          <dgm:bulletEnabled val="1"/>
        </dgm:presLayoutVars>
      </dgm:prSet>
      <dgm:spPr/>
    </dgm:pt>
    <dgm:pt modelId="{843CBD95-4E90-4EE9-954F-03CE7F08A464}" type="pres">
      <dgm:prSet presAssocID="{2B061DC8-ED77-4058-8E85-A28003119E73}" presName="spacing" presStyleCnt="0"/>
      <dgm:spPr/>
    </dgm:pt>
    <dgm:pt modelId="{130C7670-F9BF-41F9-AFDF-768ECB7B1125}" type="pres">
      <dgm:prSet presAssocID="{DC322134-F3CE-4408-9C6B-605CC4E86056}" presName="composite" presStyleCnt="0"/>
      <dgm:spPr/>
    </dgm:pt>
    <dgm:pt modelId="{4D909DC3-45D7-4AEC-997F-31C1289374F0}" type="pres">
      <dgm:prSet presAssocID="{DC322134-F3CE-4408-9C6B-605CC4E8605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female with solid fill"/>
        </a:ext>
      </dgm:extLst>
    </dgm:pt>
    <dgm:pt modelId="{163274C7-99D1-4C91-9733-7C8086769102}" type="pres">
      <dgm:prSet presAssocID="{DC322134-F3CE-4408-9C6B-605CC4E86056}" presName="txShp" presStyleLbl="node1" presStyleIdx="1" presStyleCnt="3">
        <dgm:presLayoutVars>
          <dgm:bulletEnabled val="1"/>
        </dgm:presLayoutVars>
      </dgm:prSet>
      <dgm:spPr/>
    </dgm:pt>
    <dgm:pt modelId="{0BF5DD27-5557-43DC-8ECF-4DCBEE528F9C}" type="pres">
      <dgm:prSet presAssocID="{9CBDACC9-3112-4C98-AD70-37911135FB3C}" presName="spacing" presStyleCnt="0"/>
      <dgm:spPr/>
    </dgm:pt>
    <dgm:pt modelId="{720B4B02-1CD7-404F-9CF7-03E47383A964}" type="pres">
      <dgm:prSet presAssocID="{599CE970-E98E-4E95-92A3-22603C76E563}" presName="composite" presStyleCnt="0"/>
      <dgm:spPr/>
    </dgm:pt>
    <dgm:pt modelId="{DBAE8B6F-A0EF-4693-8AB6-D5F938AA2912}" type="pres">
      <dgm:prSet presAssocID="{599CE970-E98E-4E95-92A3-22603C76E56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with solid fill"/>
        </a:ext>
      </dgm:extLst>
    </dgm:pt>
    <dgm:pt modelId="{A86362C0-40CB-48E6-80F5-1C14F8C28400}" type="pres">
      <dgm:prSet presAssocID="{599CE970-E98E-4E95-92A3-22603C76E563}" presName="txShp" presStyleLbl="node1" presStyleIdx="2" presStyleCnt="3">
        <dgm:presLayoutVars>
          <dgm:bulletEnabled val="1"/>
        </dgm:presLayoutVars>
      </dgm:prSet>
      <dgm:spPr/>
    </dgm:pt>
  </dgm:ptLst>
  <dgm:cxnLst>
    <dgm:cxn modelId="{12BEFA0D-C1D0-42E9-A47F-DCAA867A13A8}" srcId="{DC322134-F3CE-4408-9C6B-605CC4E86056}" destId="{1BA02C84-538C-49C0-9430-11F94B0940B3}" srcOrd="2" destOrd="0" parTransId="{F62912D5-9FBB-4EC5-957A-0FEAA16C8D96}" sibTransId="{0199FF8A-337D-498A-888C-6CED0EA96876}"/>
    <dgm:cxn modelId="{6F4AF110-615C-475A-8F5D-0C07EDB35182}" type="presOf" srcId="{73F6A43D-6D67-4477-8F30-8F93789F41B3}" destId="{163274C7-99D1-4C91-9733-7C8086769102}" srcOrd="0" destOrd="2" presId="urn:microsoft.com/office/officeart/2005/8/layout/vList3"/>
    <dgm:cxn modelId="{A470A916-EA80-44F7-B53E-C83AAFCC6006}" srcId="{DC322134-F3CE-4408-9C6B-605CC4E86056}" destId="{73F6A43D-6D67-4477-8F30-8F93789F41B3}" srcOrd="1" destOrd="0" parTransId="{4DA114AB-8B62-4486-BB78-2150E1651C0F}" sibTransId="{8D298EF4-EBD9-4C89-B030-A989A79EE6C7}"/>
    <dgm:cxn modelId="{D1729118-1196-4729-A1B9-EE365D9F8FF5}" type="presOf" srcId="{5D777017-F856-41C1-AC16-C3F4C8C2FC56}" destId="{BB7A62AD-276D-4146-98C8-6AEFFCAB6180}" srcOrd="0" destOrd="1" presId="urn:microsoft.com/office/officeart/2005/8/layout/vList3"/>
    <dgm:cxn modelId="{8B76DC1A-3A83-4C90-B246-99934FEF3D87}" type="presOf" srcId="{43333A90-2C9C-492B-B6A7-DA27DCEDC009}" destId="{BB7A62AD-276D-4146-98C8-6AEFFCAB6180}" srcOrd="0" destOrd="3" presId="urn:microsoft.com/office/officeart/2005/8/layout/vList3"/>
    <dgm:cxn modelId="{0EBBEB2B-8B49-4CCA-A08A-B6F52489648D}" type="presOf" srcId="{599CE970-E98E-4E95-92A3-22603C76E563}" destId="{A86362C0-40CB-48E6-80F5-1C14F8C28400}" srcOrd="0" destOrd="0" presId="urn:microsoft.com/office/officeart/2005/8/layout/vList3"/>
    <dgm:cxn modelId="{3DB85B2F-3C57-4A8D-A5EB-5CDEC02F4AE9}" type="presOf" srcId="{9C05D2A2-E613-42BD-AD4C-42CCC8D55363}" destId="{A86362C0-40CB-48E6-80F5-1C14F8C28400}" srcOrd="0" destOrd="2" presId="urn:microsoft.com/office/officeart/2005/8/layout/vList3"/>
    <dgm:cxn modelId="{B2FA5635-6C3D-40C0-975E-C26A0D412CA5}" type="presOf" srcId="{23036002-5B93-4F74-8E24-ED2205D53762}" destId="{163274C7-99D1-4C91-9733-7C8086769102}" srcOrd="0" destOrd="1" presId="urn:microsoft.com/office/officeart/2005/8/layout/vList3"/>
    <dgm:cxn modelId="{8D98A164-46C1-46A7-BBB2-916EC477BBC1}" srcId="{82A62AAD-1497-43C5-B4E1-D625026BF168}" destId="{DC322134-F3CE-4408-9C6B-605CC4E86056}" srcOrd="1" destOrd="0" parTransId="{BA9DD482-B972-4E52-A715-4992033EC8C9}" sibTransId="{9CBDACC9-3112-4C98-AD70-37911135FB3C}"/>
    <dgm:cxn modelId="{D0118166-3377-4A19-A2B2-77455B9D8D7D}" srcId="{599CE970-E98E-4E95-92A3-22603C76E563}" destId="{0F2C647C-2AF4-4237-88AF-126D0BFD9558}" srcOrd="2" destOrd="0" parTransId="{F23FF72D-A9ED-4C92-8EB5-B62BC3EEC4CD}" sibTransId="{3DB3FB28-3AF8-44D9-A306-391900715A5A}"/>
    <dgm:cxn modelId="{7FF51A68-4507-4DF9-964C-03CC2B2BAB79}" srcId="{599CE970-E98E-4E95-92A3-22603C76E563}" destId="{FAECCBA8-716D-4BC5-9D90-E6F2AA6AF666}" srcOrd="0" destOrd="0" parTransId="{DE454792-5BB7-4D37-A830-D4ABD08011AB}" sibTransId="{BAB132E1-6B34-4212-9A08-31F310233044}"/>
    <dgm:cxn modelId="{B1A05369-0207-4910-85E7-6C2280544948}" srcId="{4219D15C-69C5-48C8-8011-CF606AF4AEF3}" destId="{5CE24140-36E6-4D08-A640-70D99CD2EB1C}" srcOrd="1" destOrd="0" parTransId="{AB10866C-21FC-4B44-93EB-9743015EED8D}" sibTransId="{AAB81BD5-FC89-45D2-9FFE-9A054B8791A9}"/>
    <dgm:cxn modelId="{82C9F74D-9243-4351-BE72-47094B009C77}" type="presOf" srcId="{5CE24140-36E6-4D08-A640-70D99CD2EB1C}" destId="{BB7A62AD-276D-4146-98C8-6AEFFCAB6180}" srcOrd="0" destOrd="2" presId="urn:microsoft.com/office/officeart/2005/8/layout/vList3"/>
    <dgm:cxn modelId="{C1873F4E-5C59-432B-86B7-6EED6EA5AE8D}" type="presOf" srcId="{82A62AAD-1497-43C5-B4E1-D625026BF168}" destId="{473A3908-4CA0-4478-90A1-3DAB89BEE8FF}" srcOrd="0" destOrd="0" presId="urn:microsoft.com/office/officeart/2005/8/layout/vList3"/>
    <dgm:cxn modelId="{913CCF7A-1FAC-47CB-86E5-8B2999829A58}" srcId="{DC322134-F3CE-4408-9C6B-605CC4E86056}" destId="{23036002-5B93-4F74-8E24-ED2205D53762}" srcOrd="0" destOrd="0" parTransId="{CC3F69FE-E3AB-4467-B1FF-E166F521FEFC}" sibTransId="{66341A6D-85FB-4434-958D-CD6AD3142B98}"/>
    <dgm:cxn modelId="{527C6C7D-AA22-4845-99A9-2D28660157FE}" type="presOf" srcId="{FAECCBA8-716D-4BC5-9D90-E6F2AA6AF666}" destId="{A86362C0-40CB-48E6-80F5-1C14F8C28400}" srcOrd="0" destOrd="1" presId="urn:microsoft.com/office/officeart/2005/8/layout/vList3"/>
    <dgm:cxn modelId="{BE5FFC86-A2F2-49D3-AD1D-F8FC57C54E47}" type="presOf" srcId="{1BA02C84-538C-49C0-9430-11F94B0940B3}" destId="{163274C7-99D1-4C91-9733-7C8086769102}" srcOrd="0" destOrd="3" presId="urn:microsoft.com/office/officeart/2005/8/layout/vList3"/>
    <dgm:cxn modelId="{D56CEF8A-2FA5-41B0-B467-8611366B795F}" srcId="{82A62AAD-1497-43C5-B4E1-D625026BF168}" destId="{4219D15C-69C5-48C8-8011-CF606AF4AEF3}" srcOrd="0" destOrd="0" parTransId="{EF0E8BF7-B475-48D9-AD5F-27AF5B6085F7}" sibTransId="{2B061DC8-ED77-4058-8E85-A28003119E73}"/>
    <dgm:cxn modelId="{218B0292-5B6D-4833-BB13-2D1C45878A98}" srcId="{82A62AAD-1497-43C5-B4E1-D625026BF168}" destId="{599CE970-E98E-4E95-92A3-22603C76E563}" srcOrd="2" destOrd="0" parTransId="{6CBB7C60-67F4-477A-8BC9-A76AE0FABE16}" sibTransId="{749D595F-DC05-4912-B720-B2E9B165CF36}"/>
    <dgm:cxn modelId="{F52EF0A0-B1F8-4F1C-AA7B-D7FE7B9EE378}" srcId="{599CE970-E98E-4E95-92A3-22603C76E563}" destId="{9C05D2A2-E613-42BD-AD4C-42CCC8D55363}" srcOrd="1" destOrd="0" parTransId="{8881783F-87BC-4A1B-BD5A-25AA96E5FC7D}" sibTransId="{8CE230EF-9104-4B56-B4F9-A6B8F66F10B2}"/>
    <dgm:cxn modelId="{6517D1AB-5DDB-4FD4-A421-4078BDC4A37C}" srcId="{4219D15C-69C5-48C8-8011-CF606AF4AEF3}" destId="{5D777017-F856-41C1-AC16-C3F4C8C2FC56}" srcOrd="0" destOrd="0" parTransId="{7F3362D7-D179-42F7-9332-F4D2FCAABA24}" sibTransId="{07FB4D56-AF3C-412F-9655-D3248EC22195}"/>
    <dgm:cxn modelId="{5AEA7FBF-E8DE-44B5-BC52-1DB156E2C7EE}" type="presOf" srcId="{0F2C647C-2AF4-4237-88AF-126D0BFD9558}" destId="{A86362C0-40CB-48E6-80F5-1C14F8C28400}" srcOrd="0" destOrd="3" presId="urn:microsoft.com/office/officeart/2005/8/layout/vList3"/>
    <dgm:cxn modelId="{31B305C5-7F09-4B3B-B9E3-2CA5C3DD2105}" srcId="{4219D15C-69C5-48C8-8011-CF606AF4AEF3}" destId="{43333A90-2C9C-492B-B6A7-DA27DCEDC009}" srcOrd="2" destOrd="0" parTransId="{FEFDB9DC-24A3-4A03-A311-2016BC7CE53B}" sibTransId="{4FD14331-BA4F-432E-826A-C15EAE1C54B0}"/>
    <dgm:cxn modelId="{5499BCE7-82FD-432D-B890-64B0FA8AA21D}" type="presOf" srcId="{DC322134-F3CE-4408-9C6B-605CC4E86056}" destId="{163274C7-99D1-4C91-9733-7C8086769102}" srcOrd="0" destOrd="0" presId="urn:microsoft.com/office/officeart/2005/8/layout/vList3"/>
    <dgm:cxn modelId="{F16053FA-E632-4F65-9483-145F08F0EB91}" type="presOf" srcId="{4219D15C-69C5-48C8-8011-CF606AF4AEF3}" destId="{BB7A62AD-276D-4146-98C8-6AEFFCAB6180}" srcOrd="0" destOrd="0" presId="urn:microsoft.com/office/officeart/2005/8/layout/vList3"/>
    <dgm:cxn modelId="{6EBFA985-1315-4D3C-BF85-38C1E9703D12}" type="presParOf" srcId="{473A3908-4CA0-4478-90A1-3DAB89BEE8FF}" destId="{7C5B6CBF-4863-4E5E-AE1E-D203BAC1B60F}" srcOrd="0" destOrd="0" presId="urn:microsoft.com/office/officeart/2005/8/layout/vList3"/>
    <dgm:cxn modelId="{5A07616B-C9BA-46E5-B5CD-27C47AEB01B3}" type="presParOf" srcId="{7C5B6CBF-4863-4E5E-AE1E-D203BAC1B60F}" destId="{3C4D21AC-AEFF-4EAE-95E3-56431CBDD1FC}" srcOrd="0" destOrd="0" presId="urn:microsoft.com/office/officeart/2005/8/layout/vList3"/>
    <dgm:cxn modelId="{740D18CA-5456-45E0-AF4E-1A254F8F4E1F}" type="presParOf" srcId="{7C5B6CBF-4863-4E5E-AE1E-D203BAC1B60F}" destId="{BB7A62AD-276D-4146-98C8-6AEFFCAB6180}" srcOrd="1" destOrd="0" presId="urn:microsoft.com/office/officeart/2005/8/layout/vList3"/>
    <dgm:cxn modelId="{E4700505-F355-4854-89C6-C3C16CE03F38}" type="presParOf" srcId="{473A3908-4CA0-4478-90A1-3DAB89BEE8FF}" destId="{843CBD95-4E90-4EE9-954F-03CE7F08A464}" srcOrd="1" destOrd="0" presId="urn:microsoft.com/office/officeart/2005/8/layout/vList3"/>
    <dgm:cxn modelId="{8641B6E3-0E47-453E-9E8F-6AE1D5F41B94}" type="presParOf" srcId="{473A3908-4CA0-4478-90A1-3DAB89BEE8FF}" destId="{130C7670-F9BF-41F9-AFDF-768ECB7B1125}" srcOrd="2" destOrd="0" presId="urn:microsoft.com/office/officeart/2005/8/layout/vList3"/>
    <dgm:cxn modelId="{CA54E33A-C5E2-4193-BBEF-1FBB96664659}" type="presParOf" srcId="{130C7670-F9BF-41F9-AFDF-768ECB7B1125}" destId="{4D909DC3-45D7-4AEC-997F-31C1289374F0}" srcOrd="0" destOrd="0" presId="urn:microsoft.com/office/officeart/2005/8/layout/vList3"/>
    <dgm:cxn modelId="{A38303E8-BAD7-4317-9F8D-37F1A18CFEF0}" type="presParOf" srcId="{130C7670-F9BF-41F9-AFDF-768ECB7B1125}" destId="{163274C7-99D1-4C91-9733-7C8086769102}" srcOrd="1" destOrd="0" presId="urn:microsoft.com/office/officeart/2005/8/layout/vList3"/>
    <dgm:cxn modelId="{D051195E-4D11-4374-953A-69A9FE8FDCF1}" type="presParOf" srcId="{473A3908-4CA0-4478-90A1-3DAB89BEE8FF}" destId="{0BF5DD27-5557-43DC-8ECF-4DCBEE528F9C}" srcOrd="3" destOrd="0" presId="urn:microsoft.com/office/officeart/2005/8/layout/vList3"/>
    <dgm:cxn modelId="{258F965D-FDC6-4A31-8B7C-2404BC63D97C}" type="presParOf" srcId="{473A3908-4CA0-4478-90A1-3DAB89BEE8FF}" destId="{720B4B02-1CD7-404F-9CF7-03E47383A964}" srcOrd="4" destOrd="0" presId="urn:microsoft.com/office/officeart/2005/8/layout/vList3"/>
    <dgm:cxn modelId="{217AA02F-AF0A-402C-9C64-7F48F4C3E464}" type="presParOf" srcId="{720B4B02-1CD7-404F-9CF7-03E47383A964}" destId="{DBAE8B6F-A0EF-4693-8AB6-D5F938AA2912}" srcOrd="0" destOrd="0" presId="urn:microsoft.com/office/officeart/2005/8/layout/vList3"/>
    <dgm:cxn modelId="{517B1708-F2F9-42F5-BCD7-010FB1B15523}" type="presParOf" srcId="{720B4B02-1CD7-404F-9CF7-03E47383A964}" destId="{A86362C0-40CB-48E6-80F5-1C14F8C28400}"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A62AD-276D-4146-98C8-6AEFFCAB6180}">
      <dsp:nvSpPr>
        <dsp:cNvPr id="0" name=""/>
        <dsp:cNvSpPr/>
      </dsp:nvSpPr>
      <dsp:spPr>
        <a:xfrm rot="10800000">
          <a:off x="2801536" y="21183"/>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Alle ansatte (vitenskapelige og teknisk/ administrative)</a:t>
          </a:r>
          <a:endParaRPr lang="nb-NO" sz="1800" kern="1200"/>
        </a:p>
        <a:p>
          <a:pPr marL="114300" lvl="1" indent="-114300" algn="l" defTabSz="622300">
            <a:lnSpc>
              <a:spcPct val="90000"/>
            </a:lnSpc>
            <a:spcBef>
              <a:spcPct val="0"/>
            </a:spcBef>
            <a:spcAft>
              <a:spcPct val="15000"/>
            </a:spcAft>
            <a:buChar char="•"/>
          </a:pPr>
          <a:r>
            <a:rPr lang="nb-NO" sz="1400" kern="1200"/>
            <a:t>DFØ E-læring  - systemopplæring</a:t>
          </a:r>
        </a:p>
        <a:p>
          <a:pPr marL="114300" lvl="1" indent="-114300" algn="l" defTabSz="622300">
            <a:lnSpc>
              <a:spcPct val="90000"/>
            </a:lnSpc>
            <a:spcBef>
              <a:spcPct val="0"/>
            </a:spcBef>
            <a:spcAft>
              <a:spcPct val="15000"/>
            </a:spcAft>
            <a:buChar char="•"/>
          </a:pPr>
          <a:r>
            <a:rPr lang="nb-NO" sz="1400" kern="1200"/>
            <a:t>Informasjonsmøter</a:t>
          </a:r>
        </a:p>
        <a:p>
          <a:pPr marL="114300" lvl="1" indent="-114300" algn="l" defTabSz="622300">
            <a:lnSpc>
              <a:spcPct val="90000"/>
            </a:lnSpc>
            <a:spcBef>
              <a:spcPct val="0"/>
            </a:spcBef>
            <a:spcAft>
              <a:spcPct val="15000"/>
            </a:spcAft>
            <a:buChar char="•"/>
          </a:pPr>
          <a:r>
            <a:rPr lang="nb-NO" sz="1400" kern="1200"/>
            <a:t>Innsida - DFØ brukerveiledninger og informasjonsvideoer</a:t>
          </a:r>
        </a:p>
      </dsp:txBody>
      <dsp:txXfrm rot="10800000">
        <a:off x="3086775" y="21183"/>
        <a:ext cx="9485707" cy="1140958"/>
      </dsp:txXfrm>
    </dsp:sp>
    <dsp:sp modelId="{3C4D21AC-AEFF-4EAE-95E3-56431CBDD1FC}">
      <dsp:nvSpPr>
        <dsp:cNvPr id="0" name=""/>
        <dsp:cNvSpPr/>
      </dsp:nvSpPr>
      <dsp:spPr>
        <a:xfrm>
          <a:off x="2130048" y="0"/>
          <a:ext cx="1361733" cy="11763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274C7-99D1-4C91-9733-7C8086769102}">
      <dsp:nvSpPr>
        <dsp:cNvPr id="0" name=""/>
        <dsp:cNvSpPr/>
      </dsp:nvSpPr>
      <dsp:spPr>
        <a:xfrm rot="10800000">
          <a:off x="2746342" y="1465100"/>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Ansatte med roller i lønn- og økonomiprosesser (fagbrukere)</a:t>
          </a:r>
          <a:endParaRPr lang="nb-NO" sz="1800" kern="1200"/>
        </a:p>
        <a:p>
          <a:pPr marL="114300" lvl="1" indent="-114300" algn="l" defTabSz="622300">
            <a:lnSpc>
              <a:spcPct val="90000"/>
            </a:lnSpc>
            <a:spcBef>
              <a:spcPct val="0"/>
            </a:spcBef>
            <a:spcAft>
              <a:spcPct val="15000"/>
            </a:spcAft>
            <a:buChar char="•"/>
          </a:pPr>
          <a:r>
            <a:rPr lang="nb-NO" sz="1400" kern="1200"/>
            <a:t>Egenlæring (roller, rutiner og prosess) – BOTT E-læring (canvas-kurs)</a:t>
          </a:r>
        </a:p>
        <a:p>
          <a:pPr marL="114300" lvl="1" indent="-114300" algn="l" defTabSz="622300">
            <a:lnSpc>
              <a:spcPct val="90000"/>
            </a:lnSpc>
            <a:spcBef>
              <a:spcPct val="0"/>
            </a:spcBef>
            <a:spcAft>
              <a:spcPct val="15000"/>
            </a:spcAft>
            <a:buChar char="•"/>
          </a:pPr>
          <a:r>
            <a:rPr lang="nb-NO" sz="1400" kern="1200"/>
            <a:t>NTNU kurs</a:t>
          </a:r>
        </a:p>
        <a:p>
          <a:pPr marL="114300" lvl="1" indent="-114300" algn="l" defTabSz="622300">
            <a:lnSpc>
              <a:spcPct val="90000"/>
            </a:lnSpc>
            <a:spcBef>
              <a:spcPct val="0"/>
            </a:spcBef>
            <a:spcAft>
              <a:spcPct val="15000"/>
            </a:spcAft>
            <a:buChar char="•"/>
          </a:pPr>
          <a:r>
            <a:rPr lang="nb-NO" sz="1400" kern="1200"/>
            <a:t>DFØ Systemopplæring (digitale kurs/trykkekurs/e-</a:t>
          </a:r>
          <a:r>
            <a:rPr lang="nb-NO" sz="1400" kern="1200" err="1"/>
            <a:t>læringkurs</a:t>
          </a:r>
          <a:r>
            <a:rPr lang="nb-NO" sz="1400" kern="1200"/>
            <a:t>)</a:t>
          </a:r>
        </a:p>
      </dsp:txBody>
      <dsp:txXfrm rot="10800000">
        <a:off x="3031581" y="1465100"/>
        <a:ext cx="9485707" cy="1140958"/>
      </dsp:txXfrm>
    </dsp:sp>
    <dsp:sp modelId="{4D909DC3-45D7-4AEC-997F-31C1289374F0}">
      <dsp:nvSpPr>
        <dsp:cNvPr id="0" name=""/>
        <dsp:cNvSpPr/>
      </dsp:nvSpPr>
      <dsp:spPr>
        <a:xfrm>
          <a:off x="2175863" y="1465100"/>
          <a:ext cx="1140958" cy="11409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362C0-40CB-48E6-80F5-1C14F8C28400}">
      <dsp:nvSpPr>
        <dsp:cNvPr id="0" name=""/>
        <dsp:cNvSpPr/>
      </dsp:nvSpPr>
      <dsp:spPr>
        <a:xfrm rot="10800000">
          <a:off x="2746342" y="2891298"/>
          <a:ext cx="9770946" cy="114095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131" tIns="68580" rIns="128016" bIns="68580" numCol="1" spcCol="1270" anchor="t" anchorCtr="0">
          <a:noAutofit/>
        </a:bodyPr>
        <a:lstStyle/>
        <a:p>
          <a:pPr marL="0" lvl="0" indent="0" algn="l" defTabSz="800100">
            <a:lnSpc>
              <a:spcPct val="90000"/>
            </a:lnSpc>
            <a:spcBef>
              <a:spcPct val="0"/>
            </a:spcBef>
            <a:spcAft>
              <a:spcPct val="35000"/>
            </a:spcAft>
            <a:buNone/>
          </a:pPr>
          <a:r>
            <a:rPr lang="nb-NO" sz="1800" b="1" kern="1200"/>
            <a:t>Ledere (med personal- og/eller </a:t>
          </a:r>
          <a:r>
            <a:rPr lang="nb-NO" sz="1800" b="1" kern="1200" err="1"/>
            <a:t>øk.ansvar</a:t>
          </a:r>
          <a:r>
            <a:rPr lang="nb-NO" sz="1800" b="1" kern="1200"/>
            <a:t>) </a:t>
          </a:r>
        </a:p>
        <a:p>
          <a:pPr marL="114300" lvl="1" indent="-114300" algn="l" defTabSz="622300">
            <a:lnSpc>
              <a:spcPct val="90000"/>
            </a:lnSpc>
            <a:spcBef>
              <a:spcPct val="0"/>
            </a:spcBef>
            <a:spcAft>
              <a:spcPct val="15000"/>
            </a:spcAft>
            <a:buChar char="•"/>
          </a:pPr>
          <a:r>
            <a:rPr lang="nb-NO" sz="1400" kern="1200"/>
            <a:t>Egenlæring (roller, rutiner og prosess) – BOTT E-læring (canvas-kurs)</a:t>
          </a:r>
        </a:p>
        <a:p>
          <a:pPr marL="114300" lvl="1" indent="-114300" algn="l" defTabSz="622300">
            <a:lnSpc>
              <a:spcPct val="90000"/>
            </a:lnSpc>
            <a:spcBef>
              <a:spcPct val="0"/>
            </a:spcBef>
            <a:spcAft>
              <a:spcPct val="15000"/>
            </a:spcAft>
            <a:buChar char="•"/>
          </a:pPr>
          <a:r>
            <a:rPr lang="nb-NO" sz="1400" kern="1200"/>
            <a:t>Informasjonsmøter </a:t>
          </a:r>
        </a:p>
        <a:p>
          <a:pPr marL="114300" lvl="1" indent="-114300" algn="l" defTabSz="622300">
            <a:lnSpc>
              <a:spcPct val="90000"/>
            </a:lnSpc>
            <a:spcBef>
              <a:spcPct val="0"/>
            </a:spcBef>
            <a:spcAft>
              <a:spcPct val="15000"/>
            </a:spcAft>
            <a:buChar char="•"/>
          </a:pPr>
          <a:r>
            <a:rPr lang="nb-NO" sz="1400" kern="1200"/>
            <a:t>DFØ systemopplæring – E-læring om godkjennerroller</a:t>
          </a:r>
        </a:p>
      </dsp:txBody>
      <dsp:txXfrm rot="10800000">
        <a:off x="3031581" y="2891298"/>
        <a:ext cx="9485707" cy="1140958"/>
      </dsp:txXfrm>
    </dsp:sp>
    <dsp:sp modelId="{DBAE8B6F-A0EF-4693-8AB6-D5F938AA2912}">
      <dsp:nvSpPr>
        <dsp:cNvPr id="0" name=""/>
        <dsp:cNvSpPr/>
      </dsp:nvSpPr>
      <dsp:spPr>
        <a:xfrm>
          <a:off x="2175863" y="2891298"/>
          <a:ext cx="1140958" cy="11409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72004" cy="496745"/>
          </a:xfrm>
          <a:prstGeom prst="rect">
            <a:avLst/>
          </a:prstGeom>
        </p:spPr>
        <p:txBody>
          <a:bodyPr vert="horz" lIns="90913" tIns="45457" rIns="90913" bIns="45457"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463" y="1"/>
            <a:ext cx="2972004" cy="496745"/>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11/18/2022</a:t>
            </a:fld>
            <a:endParaRPr lang="en-US">
              <a:latin typeface="Arial" panose="020B0604020202020204" pitchFamily="34" charset="0"/>
            </a:endParaRPr>
          </a:p>
        </p:txBody>
      </p:sp>
      <p:sp>
        <p:nvSpPr>
          <p:cNvPr id="4" name="Footer Placeholder 3"/>
          <p:cNvSpPr>
            <a:spLocks noGrp="1"/>
          </p:cNvSpPr>
          <p:nvPr>
            <p:ph type="ftr" sz="quarter" idx="2"/>
          </p:nvPr>
        </p:nvSpPr>
        <p:spPr>
          <a:xfrm>
            <a:off x="4" y="9447402"/>
            <a:ext cx="2972004" cy="496745"/>
          </a:xfrm>
          <a:prstGeom prst="rect">
            <a:avLst/>
          </a:prstGeom>
        </p:spPr>
        <p:txBody>
          <a:bodyPr vert="horz" lIns="90913" tIns="45457" rIns="90913" bIns="45457"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463" y="9447402"/>
            <a:ext cx="2972004" cy="496745"/>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5" y="1"/>
            <a:ext cx="2971800" cy="497284"/>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11/18/2022</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8478" tIns="49238" rIns="98478" bIns="49238" rtlCol="0" anchor="ctr"/>
          <a:lstStyle/>
          <a:p>
            <a:endParaRPr lang="en-GB"/>
          </a:p>
        </p:txBody>
      </p:sp>
      <p:sp>
        <p:nvSpPr>
          <p:cNvPr id="5" name="Notes Placeholder 4"/>
          <p:cNvSpPr>
            <a:spLocks noGrp="1"/>
          </p:cNvSpPr>
          <p:nvPr>
            <p:ph type="body" sz="quarter" idx="3"/>
          </p:nvPr>
        </p:nvSpPr>
        <p:spPr>
          <a:xfrm>
            <a:off x="685800" y="4724203"/>
            <a:ext cx="5486400" cy="447556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9"/>
            <a:ext cx="2971800" cy="497284"/>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5" y="9446679"/>
            <a:ext cx="2971800" cy="497284"/>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21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Tor</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04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nb-NO"/>
          </a:p>
          <a:p>
            <a:pPr marL="171450" indent="-171450">
              <a:buFont typeface="Arial" panose="020B0604020202020204" pitchFamily="34" charset="0"/>
              <a:buChar char="•"/>
            </a:pPr>
            <a:r>
              <a:rPr lang="nb-NO"/>
              <a:t>Så snart du kan: Gi beskjed til tjenestesenteret for lønn og HR via NTNU Hjelp om du vet av endringer som kommer i ansettelsesforhold framover: sluttdatoer, økning/reduksjon i stilling, nyansettelser og lignende.</a:t>
            </a:r>
          </a:p>
          <a:p>
            <a:pPr marL="171450" indent="-171450">
              <a:buFont typeface="Arial" panose="020B0604020202020204" pitchFamily="34" charset="0"/>
              <a:buChar char="•"/>
            </a:pPr>
            <a:r>
              <a:rPr lang="nb-NO"/>
              <a:t>Så snart du kan: Godkjenn fravær, søknad om sykepenger og lignende kontinuerlig.</a:t>
            </a:r>
          </a:p>
          <a:p>
            <a:pPr marL="171450" indent="-171450">
              <a:buFont typeface="Arial" panose="020B0604020202020204" pitchFamily="34" charset="0"/>
              <a:buChar char="•"/>
            </a:pPr>
            <a:r>
              <a:rPr lang="nb-NO"/>
              <a:t>Innen 28.11 (helst før): Gi beskjed om ansatte som slutter i løpet av 2022 til tjenestesenteret for lønn og HR via NTNU Hjelp. Det er viktig </a:t>
            </a:r>
            <a:r>
              <a:rPr lang="nb-NO" err="1"/>
              <a:t>pga</a:t>
            </a:r>
            <a:r>
              <a:rPr lang="nb-NO"/>
              <a:t> sluttoppgjøret.</a:t>
            </a:r>
          </a:p>
          <a:p>
            <a:pPr marL="171450" indent="-171450">
              <a:buFont typeface="Arial" panose="020B0604020202020204" pitchFamily="34" charset="0"/>
              <a:buChar char="•"/>
            </a:pPr>
            <a:r>
              <a:rPr lang="nb-NO"/>
              <a:t>Innen 5.12: Godkjenne timelister, overtid o.l. som har betydning for </a:t>
            </a:r>
            <a:r>
              <a:rPr lang="nb-NO" err="1"/>
              <a:t>hovedlønna</a:t>
            </a:r>
            <a:r>
              <a:rPr lang="nb-NO"/>
              <a:t> i desember.</a:t>
            </a:r>
          </a:p>
          <a:p>
            <a:pPr marL="171450" indent="-171450">
              <a:buFont typeface="Arial" panose="020B0604020202020204" pitchFamily="34" charset="0"/>
              <a:buChar char="•"/>
            </a:pPr>
            <a:r>
              <a:rPr lang="nb-NO"/>
              <a:t>Innen 15.12: Godkjenne reiseregninger etc. som skal utbetales i 2022.</a:t>
            </a:r>
          </a:p>
          <a:p>
            <a:pPr marL="171450" indent="-171450">
              <a:buFont typeface="Arial" panose="020B0604020202020204" pitchFamily="34" charset="0"/>
              <a:buChar char="•"/>
            </a:pPr>
            <a:r>
              <a:rPr lang="nb-NO"/>
              <a:t>Innen 15.12: Rydde i ferie- og fleksitid</a:t>
            </a:r>
          </a:p>
          <a:p>
            <a:pPr marL="171450" indent="-171450">
              <a:buFont typeface="Arial" panose="020B0604020202020204" pitchFamily="34" charset="0"/>
              <a:buChar char="•"/>
            </a:pPr>
            <a:r>
              <a:rPr lang="nb-NO"/>
              <a:t>15. desember: Godkjenningsfrist for bestillinger i </a:t>
            </a:r>
            <a:r>
              <a:rPr lang="nb-NO" err="1"/>
              <a:t>Basware</a:t>
            </a:r>
            <a:r>
              <a:rPr lang="nb-NO"/>
              <a:t>.</a:t>
            </a:r>
          </a:p>
          <a:p>
            <a:pPr marL="171450" indent="-171450">
              <a:buFont typeface="Arial" panose="020B0604020202020204" pitchFamily="34" charset="0"/>
              <a:buChar char="•"/>
            </a:pPr>
            <a:r>
              <a:rPr lang="nb-NO"/>
              <a:t>Innen 22. desember kl. 12.00: Siste frist for godkjenning av utenlandske fakturaer.</a:t>
            </a:r>
          </a:p>
          <a:p>
            <a:pPr marL="171450" indent="-171450">
              <a:buFont typeface="Arial" panose="020B0604020202020204" pitchFamily="34" charset="0"/>
              <a:buChar char="•"/>
            </a:pPr>
            <a:r>
              <a:rPr lang="nb-NO"/>
              <a:t>Innen 27. desember kl. 10.00: Siste frist for godkjenning av fakturaer i </a:t>
            </a:r>
            <a:r>
              <a:rPr lang="nb-NO" err="1"/>
              <a:t>Basware</a:t>
            </a:r>
            <a:r>
              <a:rPr lang="nb-NO"/>
              <a:t> IP.</a:t>
            </a:r>
          </a:p>
        </p:txBody>
      </p:sp>
      <p:sp>
        <p:nvSpPr>
          <p:cNvPr id="4" name="Slide Number Placeholder 3"/>
          <p:cNvSpPr>
            <a:spLocks noGrp="1"/>
          </p:cNvSpPr>
          <p:nvPr>
            <p:ph type="sldNum" sz="quarter" idx="5"/>
          </p:nvPr>
        </p:nvSpPr>
        <p:spPr/>
        <p:txBody>
          <a:bodyPr/>
          <a:lstStyle/>
          <a:p>
            <a:fld id="{8261E2A9-14B8-4282-B1C1-963F479C811A}" type="slidenum">
              <a:rPr lang="nb-NO" smtClean="0"/>
              <a:t>11</a:t>
            </a:fld>
            <a:endParaRPr lang="nb-NO"/>
          </a:p>
        </p:txBody>
      </p:sp>
    </p:spTree>
    <p:extLst>
      <p:ext uri="{BB962C8B-B14F-4D97-AF65-F5344CB8AC3E}">
        <p14:creationId xmlns:p14="http://schemas.microsoft.com/office/powerpoint/2010/main" val="871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12</a:t>
            </a:fld>
            <a:endParaRPr lang="en-US"/>
          </a:p>
        </p:txBody>
      </p:sp>
    </p:spTree>
    <p:extLst>
      <p:ext uri="{BB962C8B-B14F-4D97-AF65-F5344CB8AC3E}">
        <p14:creationId xmlns:p14="http://schemas.microsoft.com/office/powerpoint/2010/main" val="67712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13</a:t>
            </a:fld>
            <a:endParaRPr lang="en-US"/>
          </a:p>
        </p:txBody>
      </p:sp>
    </p:spTree>
    <p:extLst>
      <p:ext uri="{BB962C8B-B14F-4D97-AF65-F5344CB8AC3E}">
        <p14:creationId xmlns:p14="http://schemas.microsoft.com/office/powerpoint/2010/main" val="186598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a:t>Sykefraværsoppfølging er ikke en oppgave som kan delegeres, men leder har anledning til å få god støtte til saksbehandling av kontorsjef, HR eller andre lederstøttefunksjoner. </a:t>
            </a:r>
            <a:endParaRPr lang="en-US"/>
          </a:p>
          <a:p>
            <a:r>
              <a:rPr lang="nb-NO"/>
              <a:t>Viktig at riktig leder gjennomfører sykefraværsoppfølgingen fordi dette vet vi at er et av flere tiltak som bidrar til å sikre </a:t>
            </a:r>
            <a:r>
              <a:rPr lang="nb-NO" b="1"/>
              <a:t>et fullt forsvarlig arbeidsmiljø og er i seg selv konfliktforebyggende. </a:t>
            </a:r>
            <a:r>
              <a:rPr lang="nb-NO"/>
              <a:t>(Mange av konfliktsakene starter med et sykefravær og da er det viktig at leder er koblet på fra starten). Videre er også uheldig håndtering av enkeltpersoners sykefravær er ofte starten på et utfordrende motsetningsforhold. </a:t>
            </a:r>
            <a:endParaRPr lang="en-US">
              <a:cs typeface="Calibri"/>
            </a:endParaRPr>
          </a:p>
          <a:p>
            <a:endParaRPr lang="nb-NO"/>
          </a:p>
          <a:p>
            <a:r>
              <a:rPr lang="nb-NO" i="1"/>
              <a:t>Nyttig tilleggsinformasjon (IKKE manus):</a:t>
            </a:r>
            <a:endParaRPr lang="en-US" i="1">
              <a:cs typeface="Calibri"/>
            </a:endParaRPr>
          </a:p>
          <a:p>
            <a:pPr marL="171450" indent="-171450">
              <a:buFont typeface="Arial"/>
              <a:buChar char="•"/>
            </a:pPr>
            <a:r>
              <a:rPr lang="nb-NO" err="1"/>
              <a:t>NAVs</a:t>
            </a:r>
            <a:r>
              <a:rPr lang="nb-NO"/>
              <a:t> system differensierer på organisasjonsnummer, og det er lederen som er lagt inn her som vil få tilsendt sykmeldingen. Sykmeldte ansatte leverer sykmelding og søknad om sykepenger i dette systemet i per i dag og har alltid gjort det. Forskjellen blir nå at også lederne skal ta i bruk dette systemet i stedet for modulen i HR-portalen. </a:t>
            </a:r>
            <a:endParaRPr lang="nb-NO">
              <a:cs typeface="Calibri"/>
            </a:endParaRPr>
          </a:p>
          <a:p>
            <a:pPr marL="171450" indent="-171450">
              <a:buFont typeface="Symbol"/>
              <a:buChar char="•"/>
            </a:pPr>
            <a:r>
              <a:rPr lang="nb-NO"/>
              <a:t>Tilgang til å følge opp sykefravær kan gis til alle ansatte på NTNU via navn og fødselsnummer, det er kun leder som skal følge opp, men kan få praktisk og faglig bistand fra HR, lederstøtte og BHT</a:t>
            </a:r>
            <a:endParaRPr lang="nb-NO">
              <a:cs typeface="Calibri"/>
            </a:endParaRPr>
          </a:p>
          <a:p>
            <a:pPr marL="171450" indent="-171450">
              <a:buFont typeface="Symbol"/>
              <a:buChar char="•"/>
            </a:pPr>
            <a:r>
              <a:rPr lang="nb-NO"/>
              <a:t> Tilgang til PAGA og historiske data som ligger her ut 2023</a:t>
            </a:r>
            <a:endParaRPr lang="nb-NO">
              <a:cs typeface="Calibri"/>
            </a:endParaRPr>
          </a:p>
          <a:p>
            <a:pPr marL="171450" indent="-171450">
              <a:buFont typeface="Symbol"/>
              <a:buChar char="•"/>
            </a:pPr>
            <a:r>
              <a:rPr lang="nb-NO"/>
              <a:t>Arkivering – det jobbes med å finne en tilfredsstillende løsning</a:t>
            </a:r>
            <a:endParaRPr lang="nb-NO">
              <a:cs typeface="Calibri"/>
            </a:endParaRPr>
          </a:p>
          <a:p>
            <a:pPr marL="171450" indent="-171450">
              <a:buFont typeface="Symbol"/>
              <a:buChar char="•"/>
            </a:pPr>
            <a:r>
              <a:rPr lang="nb-NO"/>
              <a:t>Leder får varsel på e-post, trenger ikke bruke </a:t>
            </a:r>
            <a:r>
              <a:rPr lang="nb-NO" err="1"/>
              <a:t>Altinn</a:t>
            </a:r>
            <a:r>
              <a:rPr lang="nb-NO"/>
              <a:t>, kun nav.no</a:t>
            </a:r>
            <a:endParaRPr lang="nb-NO">
              <a:cs typeface="Calibri"/>
            </a:endParaRPr>
          </a:p>
          <a:p>
            <a:pPr marL="171450" indent="-171450">
              <a:buFont typeface="Symbol"/>
              <a:buChar char="•"/>
            </a:pPr>
            <a:r>
              <a:rPr lang="nb-NO"/>
              <a:t>Holde et ekstra øye med påbegynte sykefravær, samle historikken (HR?)</a:t>
            </a:r>
            <a:endParaRPr lang="nb-NO">
              <a:cs typeface="Calibri"/>
            </a:endParaRPr>
          </a:p>
          <a:p>
            <a:pPr marL="171450" indent="-171450">
              <a:spcBef>
                <a:spcPct val="20000"/>
              </a:spcBef>
              <a:buFont typeface="Arial"/>
              <a:buChar char="•"/>
            </a:pPr>
            <a:r>
              <a:rPr lang="nb-NO"/>
              <a:t>Det er opprettet dialog med UiT</a:t>
            </a:r>
            <a:endParaRPr lang="en-US"/>
          </a:p>
          <a:p>
            <a:pPr marL="628650" lvl="1" indent="-171450">
              <a:spcBef>
                <a:spcPct val="20000"/>
              </a:spcBef>
              <a:buFont typeface="Arial"/>
              <a:buChar char="•"/>
            </a:pPr>
            <a:r>
              <a:rPr lang="nb-NO"/>
              <a:t>Utveksling av erfaringer og rutiner</a:t>
            </a:r>
            <a:endParaRPr lang="en-US"/>
          </a:p>
          <a:p>
            <a:pPr marL="171450" indent="-171450">
              <a:spcBef>
                <a:spcPct val="20000"/>
              </a:spcBef>
              <a:buFont typeface="Arial"/>
              <a:buChar char="•"/>
            </a:pPr>
            <a:r>
              <a:rPr lang="nb-NO"/>
              <a:t>Det er opprettet dialog med arbeids- og velferdsdirektoratet</a:t>
            </a:r>
            <a:endParaRPr lang="en-US"/>
          </a:p>
          <a:p>
            <a:pPr marL="171450" indent="-171450">
              <a:spcBef>
                <a:spcPct val="20000"/>
              </a:spcBef>
              <a:buFont typeface="Arial"/>
              <a:buChar char="•"/>
            </a:pPr>
            <a:r>
              <a:rPr lang="nb-NO"/>
              <a:t>Piloter gjennomføres ved seksjon for bygningsdrift og IMT, MTP, </a:t>
            </a:r>
            <a:r>
              <a:rPr lang="nb-NO" err="1"/>
              <a:t>fak.adm</a:t>
            </a:r>
            <a:r>
              <a:rPr lang="nb-NO"/>
              <a:t> og HR-seksjonen på IV med mål om å samle erfaringer og å kunne gjøre hensiktsmessige justeringer</a:t>
            </a:r>
          </a:p>
        </p:txBody>
      </p:sp>
      <p:sp>
        <p:nvSpPr>
          <p:cNvPr id="4" name="Plassholder for lysbildenummer 3"/>
          <p:cNvSpPr>
            <a:spLocks noGrp="1"/>
          </p:cNvSpPr>
          <p:nvPr>
            <p:ph type="sldNum" sz="quarter" idx="5"/>
          </p:nvPr>
        </p:nvSpPr>
        <p:spPr/>
        <p:txBody>
          <a:bodyPr/>
          <a:lstStyle/>
          <a:p>
            <a:fld id="{7BB077FF-76F2-4449-8F39-64D9E8831006}" type="slidenum">
              <a:rPr lang="nb-NO" smtClean="0"/>
              <a:t>14</a:t>
            </a:fld>
            <a:endParaRPr lang="nb-NO"/>
          </a:p>
        </p:txBody>
      </p:sp>
    </p:spTree>
    <p:extLst>
      <p:ext uri="{BB962C8B-B14F-4D97-AF65-F5344CB8AC3E}">
        <p14:creationId xmlns:p14="http://schemas.microsoft.com/office/powerpoint/2010/main" val="147035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06897-3B0A-4CDC-8014-567E0C88F3C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24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16</a:t>
            </a:fld>
            <a:endParaRPr lang="en-US"/>
          </a:p>
        </p:txBody>
      </p:sp>
    </p:spTree>
    <p:extLst>
      <p:ext uri="{BB962C8B-B14F-4D97-AF65-F5344CB8AC3E}">
        <p14:creationId xmlns:p14="http://schemas.microsoft.com/office/powerpoint/2010/main" val="354094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06897-3B0A-4CDC-8014-567E0C88F3C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5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0F4A2C8-6C88-4E71-83EE-698B9D4FE22F}" type="slidenum">
              <a:rPr lang="en-US" smtClean="0"/>
              <a:pPr/>
              <a:t>18</a:t>
            </a:fld>
            <a:endParaRPr lang="en-US"/>
          </a:p>
        </p:txBody>
      </p:sp>
    </p:spTree>
    <p:extLst>
      <p:ext uri="{BB962C8B-B14F-4D97-AF65-F5344CB8AC3E}">
        <p14:creationId xmlns:p14="http://schemas.microsoft.com/office/powerpoint/2010/main" val="370740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40511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929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21</a:t>
            </a:fld>
            <a:endParaRPr lang="en-US"/>
          </a:p>
        </p:txBody>
      </p:sp>
    </p:spTree>
    <p:extLst>
      <p:ext uri="{BB962C8B-B14F-4D97-AF65-F5344CB8AC3E}">
        <p14:creationId xmlns:p14="http://schemas.microsoft.com/office/powerpoint/2010/main" val="336080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Si noe kort om brukerstøtte – kanskje særlig tjenestesenteret, men at det er viktig å være selvhjulpen</a:t>
            </a:r>
          </a:p>
        </p:txBody>
      </p:sp>
      <p:sp>
        <p:nvSpPr>
          <p:cNvPr id="4" name="Slide Number Placeholder 3"/>
          <p:cNvSpPr>
            <a:spLocks noGrp="1"/>
          </p:cNvSpPr>
          <p:nvPr>
            <p:ph type="sldNum" sz="quarter" idx="5"/>
          </p:nvPr>
        </p:nvSpPr>
        <p:spPr/>
        <p:txBody>
          <a:bodyPr/>
          <a:lstStyle/>
          <a:p>
            <a:fld id="{C0F4A2C8-6C88-4E71-83EE-698B9D4FE22F}" type="slidenum">
              <a:rPr lang="en-US" smtClean="0"/>
              <a:pPr/>
              <a:t>23</a:t>
            </a:fld>
            <a:endParaRPr lang="en-US"/>
          </a:p>
        </p:txBody>
      </p:sp>
    </p:spTree>
    <p:extLst>
      <p:ext uri="{BB962C8B-B14F-4D97-AF65-F5344CB8AC3E}">
        <p14:creationId xmlns:p14="http://schemas.microsoft.com/office/powerpoint/2010/main" val="83840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183B9-F656-48B6-943E-5D1C1A77CD1E}" type="slidenum">
              <a:rPr kumimoji="0" lang="nb-NO"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18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46682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390104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6644">
              <a:defRPr/>
            </a:pPr>
            <a:endParaRPr lang="en-US" i="1">
              <a:solidFill>
                <a:srgbClr val="000000"/>
              </a:solidFill>
              <a:latin typeface="Arial" panose="020B0604020202020204"/>
              <a:cs typeface="Arial"/>
            </a:endParaRPr>
          </a:p>
        </p:txBody>
      </p:sp>
      <p:sp>
        <p:nvSpPr>
          <p:cNvPr id="4" name="Slide Number Placeholder 3"/>
          <p:cNvSpPr>
            <a:spLocks noGrp="1"/>
          </p:cNvSpPr>
          <p:nvPr>
            <p:ph type="sldNum" sz="quarter" idx="5"/>
          </p:nvPr>
        </p:nvSpPr>
        <p:spPr/>
        <p:txBody>
          <a:bodyPr/>
          <a:lstStyle/>
          <a:p>
            <a:pPr marL="0" marR="0" lvl="0" indent="0" algn="r" defTabSz="455005" rtl="0" eaLnBrk="1" fontAlgn="auto" latinLnBrk="0" hangingPunct="1">
              <a:lnSpc>
                <a:spcPct val="100000"/>
              </a:lnSpc>
              <a:spcBef>
                <a:spcPts val="0"/>
              </a:spcBef>
              <a:spcAft>
                <a:spcPts val="0"/>
              </a:spcAft>
              <a:buClrTx/>
              <a:buSzTx/>
              <a:buFontTx/>
              <a:buNone/>
              <a:tabLst/>
              <a:defRPr/>
            </a:pPr>
            <a:fld id="{3EAA06FE-FD85-4F94-A508-555A8DF5A76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5005"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7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Som leder er du vår kanal for å nå ut til alle ansatte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Sørge for at du som leder vet hvilke endringer som kommer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Sørge for at alle som er ledere kan stå (sammen) i endringene som kommer </a:t>
            </a:r>
          </a:p>
          <a:p>
            <a:endParaRPr lang="nb-NO"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319338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7</a:t>
            </a:fld>
            <a:endParaRPr lang="en-US"/>
          </a:p>
        </p:txBody>
      </p:sp>
    </p:spTree>
    <p:extLst>
      <p:ext uri="{BB962C8B-B14F-4D97-AF65-F5344CB8AC3E}">
        <p14:creationId xmlns:p14="http://schemas.microsoft.com/office/powerpoint/2010/main" val="169331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Tor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2E074-5176-4753-9A9B-4C8257B90D1B}"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846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Tor – vurdere å ta det muntlig under slide 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46D82-44E8-40A6-85B6-D7152429B698}" type="slidenum">
              <a:rPr kumimoji="0" 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95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80966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904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924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8"/>
            <a:ext cx="10363200" cy="861775"/>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74790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042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4"/>
            <a:ext cx="10363200" cy="1764585"/>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94731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90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42"/>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8" y="1925793"/>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7"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7" y="1925793"/>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8" y="1286029"/>
            <a:ext cx="5389033" cy="639763"/>
          </a:xfrm>
        </p:spPr>
        <p:txBody>
          <a:bodyPr anchor="t" anchorCtr="0"/>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a:t>
            </a:r>
          </a:p>
        </p:txBody>
      </p:sp>
    </p:spTree>
    <p:extLst>
      <p:ext uri="{BB962C8B-B14F-4D97-AF65-F5344CB8AC3E}">
        <p14:creationId xmlns:p14="http://schemas.microsoft.com/office/powerpoint/2010/main" val="446386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36533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71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491252"/>
            <a:ext cx="4011084" cy="943848"/>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262955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41700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4"/>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endParaRPr lang="nb-NO"/>
          </a:p>
        </p:txBody>
      </p:sp>
      <p:sp>
        <p:nvSpPr>
          <p:cNvPr id="4" name="Plassholder for tekst 3"/>
          <p:cNvSpPr>
            <a:spLocks noGrp="1"/>
          </p:cNvSpPr>
          <p:nvPr>
            <p:ph type="body" sz="half" idx="2"/>
          </p:nvPr>
        </p:nvSpPr>
        <p:spPr>
          <a:xfrm>
            <a:off x="2389717" y="5367341"/>
            <a:ext cx="7315200" cy="804863"/>
          </a:xfrm>
          <a:prstGeom prst="rect">
            <a:avLst/>
          </a:prstGeo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39898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42"/>
            <a:ext cx="10972800" cy="861775"/>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823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8" y="274640"/>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1830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24727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455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22544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69548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76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7392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279809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302793201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3876889752"/>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42"/>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564243" y="6401227"/>
            <a:ext cx="3360060" cy="273079"/>
          </a:xfrm>
          <a:prstGeom prst="rect">
            <a:avLst/>
          </a:prstGeom>
        </p:spPr>
      </p:pic>
    </p:spTree>
    <p:extLst>
      <p:ext uri="{BB962C8B-B14F-4D97-AF65-F5344CB8AC3E}">
        <p14:creationId xmlns:p14="http://schemas.microsoft.com/office/powerpoint/2010/main" val="199588570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609555" rtl="0" eaLnBrk="1" latinLnBrk="0" hangingPunct="1">
        <a:spcBef>
          <a:spcPct val="0"/>
        </a:spcBef>
        <a:buNone/>
        <a:defRPr sz="4800" b="1" i="0" kern="1200">
          <a:solidFill>
            <a:schemeClr val="tx1"/>
          </a:solidFill>
          <a:latin typeface="Arial"/>
          <a:ea typeface="+mj-ea"/>
          <a:cs typeface="Arial"/>
        </a:defRPr>
      </a:lvl1pPr>
    </p:titleStyle>
    <p:bodyStyle>
      <a:lvl1pPr marL="457167" indent="-457167" algn="l" defTabSz="609555" rtl="0" eaLnBrk="1" latinLnBrk="0" hangingPunct="1">
        <a:spcBef>
          <a:spcPct val="20000"/>
        </a:spcBef>
        <a:buFont typeface="Arial"/>
        <a:buChar char="•"/>
        <a:defRPr sz="3200" kern="1200">
          <a:solidFill>
            <a:schemeClr val="tx1"/>
          </a:solidFill>
          <a:latin typeface="Arial"/>
          <a:ea typeface="+mn-ea"/>
          <a:cs typeface="Arial"/>
        </a:defRPr>
      </a:lvl1pPr>
      <a:lvl2pPr marL="990526" indent="-380972" algn="l" defTabSz="609555" rtl="0" eaLnBrk="1" latinLnBrk="0" hangingPunct="1">
        <a:spcBef>
          <a:spcPct val="20000"/>
        </a:spcBef>
        <a:buFont typeface="Arial"/>
        <a:buChar char="–"/>
        <a:defRPr sz="2667" kern="1200">
          <a:solidFill>
            <a:schemeClr val="tx1"/>
          </a:solidFill>
          <a:latin typeface="Arial"/>
          <a:ea typeface="+mn-ea"/>
          <a:cs typeface="Arial"/>
        </a:defRPr>
      </a:lvl2pPr>
      <a:lvl3pPr marL="1523887" indent="-304776" algn="l" defTabSz="609555" rtl="0" eaLnBrk="1" latinLnBrk="0" hangingPunct="1">
        <a:spcBef>
          <a:spcPct val="20000"/>
        </a:spcBef>
        <a:buFont typeface="Arial"/>
        <a:buChar char="•"/>
        <a:defRPr sz="2400" kern="1200">
          <a:solidFill>
            <a:schemeClr val="tx1"/>
          </a:solidFill>
          <a:latin typeface="Arial"/>
          <a:ea typeface="+mn-ea"/>
          <a:cs typeface="Arial"/>
        </a:defRPr>
      </a:lvl3pPr>
      <a:lvl4pPr marL="2133440" indent="-304776" algn="l" defTabSz="609555" rtl="0" eaLnBrk="1" latinLnBrk="0" hangingPunct="1">
        <a:spcBef>
          <a:spcPct val="20000"/>
        </a:spcBef>
        <a:buFont typeface="Arial"/>
        <a:buChar char="–"/>
        <a:defRPr sz="2133" kern="1200">
          <a:solidFill>
            <a:schemeClr val="tx1"/>
          </a:solidFill>
          <a:latin typeface="Arial"/>
          <a:ea typeface="+mn-ea"/>
          <a:cs typeface="Arial"/>
        </a:defRPr>
      </a:lvl4pPr>
      <a:lvl5pPr marL="2742994" indent="-304776" algn="l" defTabSz="609555" rtl="0" eaLnBrk="1" latinLnBrk="0" hangingPunct="1">
        <a:spcBef>
          <a:spcPct val="20000"/>
        </a:spcBef>
        <a:buFont typeface="Arial"/>
        <a:buChar char="»"/>
        <a:defRPr sz="18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sv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7.xml"/><Relationship Id="rId7" Type="http://schemas.openxmlformats.org/officeDocument/2006/relationships/diagramLayout" Target="../diagrams/layout1.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diagramData" Target="../diagrams/data1.xml"/><Relationship Id="rId11" Type="http://schemas.openxmlformats.org/officeDocument/2006/relationships/hyperlink" Target="https://i.ntnu.no/wiki/-/wiki/Norsk/Bott+%C3%B8konomi+og+l%C3%B8nn+-+Oppl%C3%A6ring'" TargetMode="Externa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17.bin"/><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8.xml"/><Relationship Id="rId7" Type="http://schemas.openxmlformats.org/officeDocument/2006/relationships/hyperlink" Target="https://i.ntnu.no/wiki/-/wiki/Norsk/Bott+%C3%B8konomi+og+l%C3%B8nn+-+Oppl%C3%A6ring'" TargetMode="Externa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hyperlink" Target="https://i.ntnu.no/documents/portlet_file_entry/1305837853/Veiledning+p%C3%A5logging+Canvas.pdf/1152f416-d177-1c08-dbe5-e703b96eb1c6" TargetMode="External"/><Relationship Id="rId5" Type="http://schemas.openxmlformats.org/officeDocument/2006/relationships/image" Target="../media/image1.emf"/><Relationship Id="rId4" Type="http://schemas.openxmlformats.org/officeDocument/2006/relationships/oleObject" Target="../embeddings/oleObject18.bin"/><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7.sv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hyperlink" Target="s.ntnu.no/bott-ol" TargetMode="External"/><Relationship Id="rId13" Type="http://schemas.openxmlformats.org/officeDocument/2006/relationships/image" Target="../media/image40.svg"/><Relationship Id="rId3" Type="http://schemas.openxmlformats.org/officeDocument/2006/relationships/hyperlink" Target="https://studntnu.sharepoint.com/:p:/s/o365_BOTTLInnfringsledere/EYQCPWrh8iNIhat0HzI6k-wBnYcxk60SLlKZ1ZLZju1UXQ?e=88AtjF" TargetMode="External"/><Relationship Id="rId7" Type="http://schemas.openxmlformats.org/officeDocument/2006/relationships/hyperlink" Target="https://i.ntnu.no/wiki/-/wiki/Norsk/Bott+%C3%B8konomi+og+l%C3%B8nn+-+Oppl%C3%A6ring" TargetMode="External"/><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hyperlink" Target="https://studntnu.sharepoint.com/:p:/s/o365_BOTTLInnfringsledere/EfBzDM3w20lIsUjo75Lbym4B9DN2MkUtNGBwqWprJn4Owg?e=dtXqgi" TargetMode="Externa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studntnu.sharepoint.com/:p:/s/o365_BOTTLInnfringsledere/EeT7W2V089lFiWung4lYmxABV0W94N83oyWgukfVyYQClg?e=OkkfIN" TargetMode="External"/><Relationship Id="rId11" Type="http://schemas.openxmlformats.org/officeDocument/2006/relationships/image" Target="../media/image38.svg"/><Relationship Id="rId5" Type="http://schemas.openxmlformats.org/officeDocument/2006/relationships/hyperlink" Target="https://studntnu.sharepoint.com/:p:/s/o365_BOTTLInnfringsledere/EW0Ou7gddApEt6RmN9dA28MBcJINuKZmdwcrKN1hyo99pg?e=CblKoi" TargetMode="External"/><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hyperlink" Target="https://studntnu.sharepoint.com/:p:/s/o365_BOTTLInnfringsledere/EZ4RoazEQiZLo9KrsCMxdLMBTo1JCAoB69YnB8h-fiw2fw?e=6mGQAP" TargetMode="External"/><Relationship Id="rId9" Type="http://schemas.openxmlformats.org/officeDocument/2006/relationships/hyperlink" Target="https://studntnu.sharepoint.com/:x:/s/o365_BOTTkonomiogLnninnfringNTNU/ESR1MCk4_r1GmLe2sKNou6QBnSbXxVrbBHiwzLo9_7ytRw?e=0zepoa" TargetMode="External"/><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hyperlink" Target="https://dfo.no/kundesider/regnskapstjenester/veiledning-og-opplaering-regnskapstjenestene/opplaeringsmateriell-bott" TargetMode="External"/><Relationship Id="rId13"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hyperlink" Target="https://innsida.ntnu.no/start#/feed/"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s://www.bott-samarbeidet.no/okonomi/opplering/index.html" TargetMode="Externa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hyperlink" Target="https://i.ntnu.no/wiki/-/wiki/Norsk/NTNU+Hjelp" TargetMode="External"/><Relationship Id="rId4" Type="http://schemas.openxmlformats.org/officeDocument/2006/relationships/hyperlink" Target="https://i.ntnu.no/wiki/-/wiki/Norsk/Bott+%C3%B8konomi+og+l%C3%B8nn+-+Oppl%C3%A6ring'" TargetMode="External"/><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9.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notesSlide" Target="../notesSlides/notesSlide8.xml"/><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slideLayout" Target="../slideLayouts/slideLayout13.xml"/><Relationship Id="rId16" Type="http://schemas.openxmlformats.org/officeDocument/2006/relationships/image" Target="../media/image20.png"/><Relationship Id="rId1" Type="http://schemas.openxmlformats.org/officeDocument/2006/relationships/tags" Target="../tags/tag15.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1.emf"/><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oleObject" Target="../embeddings/oleObject9.bin"/><Relationship Id="rId9" Type="http://schemas.openxmlformats.org/officeDocument/2006/relationships/image" Target="../media/image13.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23615987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5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Rektangel 10"/>
          <p:cNvSpPr/>
          <p:nvPr/>
        </p:nvSpPr>
        <p:spPr>
          <a:xfrm>
            <a:off x="0" y="0"/>
            <a:ext cx="12227378"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ittel 1"/>
          <p:cNvSpPr>
            <a:spLocks noGrp="1"/>
          </p:cNvSpPr>
          <p:nvPr>
            <p:ph type="ctrTitle"/>
          </p:nvPr>
        </p:nvSpPr>
        <p:spPr>
          <a:xfrm>
            <a:off x="686608" y="2984914"/>
            <a:ext cx="11333942" cy="923330"/>
          </a:xfrm>
        </p:spPr>
        <p:txBody>
          <a:bodyPr vert="horz"/>
          <a:lstStyle/>
          <a:p>
            <a:pPr algn="ctr"/>
            <a:r>
              <a:rPr lang="nb-NO" sz="5400">
                <a:solidFill>
                  <a:schemeClr val="bg1"/>
                </a:solidFill>
              </a:rPr>
              <a:t>Informasjonsmøte - Instituttleder</a:t>
            </a:r>
          </a:p>
        </p:txBody>
      </p:sp>
      <p:sp>
        <p:nvSpPr>
          <p:cNvPr id="10" name="Undertittel 2"/>
          <p:cNvSpPr>
            <a:spLocks noGrp="1"/>
          </p:cNvSpPr>
          <p:nvPr>
            <p:ph type="subTitle" idx="1"/>
          </p:nvPr>
        </p:nvSpPr>
        <p:spPr>
          <a:xfrm>
            <a:off x="686608" y="4092910"/>
            <a:ext cx="10818785" cy="797463"/>
          </a:xfrm>
        </p:spPr>
        <p:txBody>
          <a:bodyPr vert="horz" lIns="91440" tIns="45720" rIns="91440" bIns="45720" rtlCol="0" anchor="t">
            <a:noAutofit/>
          </a:bodyPr>
          <a:lstStyle/>
          <a:p>
            <a:pPr algn="ctr"/>
            <a:r>
              <a:rPr lang="nb-NO" sz="3600" b="1">
                <a:solidFill>
                  <a:schemeClr val="bg1"/>
                </a:solidFill>
              </a:rPr>
              <a:t>BOTT ØL Innføring </a:t>
            </a:r>
            <a:endParaRPr lang="nb-NO" sz="3600">
              <a:solidFill>
                <a:schemeClr val="bg1"/>
              </a:solidFill>
            </a:endParaRP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2491761" y="1547553"/>
            <a:ext cx="7208479" cy="577729"/>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4487120" y="5683171"/>
            <a:ext cx="3217761" cy="492443"/>
          </a:xfrm>
          <a:prstGeom prst="rect">
            <a:avLst/>
          </a:prstGeom>
        </p:spPr>
        <p:txBody>
          <a:bodyPr wrap="square" lIns="121920" tIns="60960" rIns="121920" bIns="6096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18.11.23</a:t>
            </a:r>
            <a:endParaRPr kumimoji="0" lang="nb-NO"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549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26029E-C611-41FA-9019-9F604A219766}"/>
              </a:ext>
            </a:extLst>
          </p:cNvPr>
          <p:cNvGraphicFramePr>
            <a:graphicFrameLocks noChangeAspect="1"/>
          </p:cNvGraphicFramePr>
          <p:nvPr>
            <p:custDataLst>
              <p:tags r:id="rId1"/>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2F26029E-C611-41FA-9019-9F604A219766}"/>
                          </a:ext>
                        </a:extLst>
                      </p:cNvPr>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F654825-8769-4EA3-B378-EADA0944C684}"/>
              </a:ext>
            </a:extLst>
          </p:cNvPr>
          <p:cNvSpPr/>
          <p:nvPr>
            <p:custDataLst>
              <p:tags r:id="rId2"/>
            </p:custDataLst>
          </p:nvPr>
        </p:nvSpPr>
        <p:spPr bwMode="auto">
          <a:xfrm>
            <a:off x="3" y="3"/>
            <a:ext cx="158751" cy="158751"/>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marL="0" marR="0" lvl="0" indent="0" algn="ctr" defTabSz="1219080" rtl="0" eaLnBrk="1" fontAlgn="auto" latinLnBrk="0" hangingPunct="1">
              <a:lnSpc>
                <a:spcPct val="100000"/>
              </a:lnSpc>
              <a:spcBef>
                <a:spcPts val="0"/>
              </a:spcBef>
              <a:spcAft>
                <a:spcPts val="0"/>
              </a:spcAft>
              <a:buClrTx/>
              <a:buSzTx/>
              <a:buFontTx/>
              <a:buNone/>
              <a:tabLst/>
              <a:defRPr/>
            </a:pPr>
            <a:endParaRPr kumimoji="0" lang="nb-NO" sz="2667"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4" name="Rektangel 21">
            <a:extLst>
              <a:ext uri="{FF2B5EF4-FFF2-40B4-BE49-F238E27FC236}">
                <a16:creationId xmlns:a16="http://schemas.microsoft.com/office/drawing/2014/main" id="{B257A21C-A005-4B9E-A4F6-D844B4D9A125}"/>
              </a:ext>
            </a:extLst>
          </p:cNvPr>
          <p:cNvSpPr/>
          <p:nvPr/>
        </p:nvSpPr>
        <p:spPr>
          <a:xfrm>
            <a:off x="4587758" y="1358168"/>
            <a:ext cx="4271407" cy="551173"/>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000000"/>
                </a:solidFill>
                <a:effectLst/>
                <a:uLnTx/>
                <a:uFillTx/>
                <a:latin typeface="Calibri"/>
                <a:ea typeface="+mn-ea"/>
                <a:cs typeface="+mn-cs"/>
              </a:rPr>
              <a:t>System </a:t>
            </a:r>
            <a:r>
              <a:rPr kumimoji="0" lang="nb-NO" sz="2400" b="1" i="0" u="none" strike="noStrike" kern="1200" cap="none" spc="0" normalizeH="0" baseline="0" noProof="0" err="1">
                <a:ln>
                  <a:noFill/>
                </a:ln>
                <a:solidFill>
                  <a:srgbClr val="000000"/>
                </a:solidFill>
                <a:effectLst/>
                <a:uLnTx/>
                <a:uFillTx/>
                <a:latin typeface="Calibri"/>
                <a:ea typeface="+mn-ea"/>
                <a:cs typeface="+mn-cs"/>
              </a:rPr>
              <a:t>idag</a:t>
            </a:r>
            <a:endParaRPr kumimoji="0" lang="nb-NO" sz="2400" b="1" i="0" u="none" strike="noStrike" kern="1200" cap="none" spc="0" normalizeH="0" baseline="0" noProof="0">
              <a:ln>
                <a:noFill/>
              </a:ln>
              <a:solidFill>
                <a:srgbClr val="000000"/>
              </a:solidFill>
              <a:effectLst/>
              <a:uLnTx/>
              <a:uFillTx/>
              <a:latin typeface="Calibri"/>
              <a:ea typeface="+mn-ea"/>
              <a:cs typeface="+mn-cs"/>
            </a:endParaRPr>
          </a:p>
        </p:txBody>
      </p:sp>
      <p:sp>
        <p:nvSpPr>
          <p:cNvPr id="45" name="Rektangel 22">
            <a:extLst>
              <a:ext uri="{FF2B5EF4-FFF2-40B4-BE49-F238E27FC236}">
                <a16:creationId xmlns:a16="http://schemas.microsoft.com/office/drawing/2014/main" id="{4C228A11-273B-49D5-B50F-DE91906B23B1}"/>
              </a:ext>
            </a:extLst>
          </p:cNvPr>
          <p:cNvSpPr/>
          <p:nvPr/>
        </p:nvSpPr>
        <p:spPr>
          <a:xfrm>
            <a:off x="8859166" y="1358171"/>
            <a:ext cx="2835713" cy="551175"/>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srgbClr val="000000"/>
                </a:solidFill>
                <a:effectLst/>
                <a:uLnTx/>
                <a:uFillTx/>
                <a:latin typeface="Calibri"/>
                <a:ea typeface="+mn-ea"/>
                <a:cs typeface="+mn-cs"/>
              </a:rPr>
              <a:t>  System 2023</a:t>
            </a:r>
          </a:p>
        </p:txBody>
      </p:sp>
      <p:sp>
        <p:nvSpPr>
          <p:cNvPr id="46" name="Rektangel 23">
            <a:extLst>
              <a:ext uri="{FF2B5EF4-FFF2-40B4-BE49-F238E27FC236}">
                <a16:creationId xmlns:a16="http://schemas.microsoft.com/office/drawing/2014/main" id="{E09DA501-C388-45F9-B349-50770D777ED2}"/>
              </a:ext>
            </a:extLst>
          </p:cNvPr>
          <p:cNvSpPr/>
          <p:nvPr/>
        </p:nvSpPr>
        <p:spPr>
          <a:xfrm>
            <a:off x="419405" y="1358089"/>
            <a:ext cx="4178587" cy="551425"/>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prstClr val="white"/>
                </a:solidFill>
                <a:effectLst/>
                <a:uLnTx/>
                <a:uFillTx/>
                <a:latin typeface="Calibri"/>
                <a:ea typeface="+mn-ea"/>
                <a:cs typeface="+mn-cs"/>
              </a:rPr>
              <a:t>Våre oppgaver i dag</a:t>
            </a:r>
          </a:p>
        </p:txBody>
      </p:sp>
      <p:sp>
        <p:nvSpPr>
          <p:cNvPr id="34" name="Rektangel 8">
            <a:extLst>
              <a:ext uri="{FF2B5EF4-FFF2-40B4-BE49-F238E27FC236}">
                <a16:creationId xmlns:a16="http://schemas.microsoft.com/office/drawing/2014/main" id="{4BB5B19D-25BD-4DEB-B966-94CE1A9D3641}"/>
              </a:ext>
            </a:extLst>
          </p:cNvPr>
          <p:cNvSpPr/>
          <p:nvPr/>
        </p:nvSpPr>
        <p:spPr>
          <a:xfrm>
            <a:off x="4597997" y="2251760"/>
            <a:ext cx="4307779" cy="1116000"/>
          </a:xfrm>
          <a:prstGeom prst="rect">
            <a:avLst/>
          </a:prstGeom>
          <a:gradFill flip="none" rotWithShape="1">
            <a:gsLst>
              <a:gs pos="50000">
                <a:schemeClr val="accent1"/>
              </a:gs>
              <a:gs pos="0">
                <a:schemeClr val="accent1"/>
              </a:gs>
              <a:gs pos="100000">
                <a:srgbClr val="4F81BD"/>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Calibri"/>
                <a:ea typeface="+mn-ea"/>
                <a:cs typeface="+mn-cs"/>
              </a:rPr>
              <a:t>BEVISST plan</a:t>
            </a:r>
            <a:br>
              <a:rPr kumimoji="0" lang="nb-NO" sz="1400" b="0" i="0" u="none" strike="noStrike" kern="1200" cap="none" spc="0" normalizeH="0" baseline="0" noProof="0">
                <a:ln>
                  <a:noFill/>
                </a:ln>
                <a:solidFill>
                  <a:srgbClr val="000000"/>
                </a:solidFill>
                <a:effectLst/>
                <a:uLnTx/>
                <a:uFillTx/>
                <a:latin typeface="Calibri"/>
                <a:ea typeface="+mn-ea"/>
                <a:cs typeface="+mn-cs"/>
              </a:rPr>
            </a:br>
            <a:r>
              <a:rPr kumimoji="0" lang="nb-NO" sz="1400" b="0" i="0" u="none" strike="noStrike" kern="1200" cap="none" spc="0" normalizeH="0" baseline="0" noProof="0">
                <a:ln>
                  <a:noFill/>
                </a:ln>
                <a:solidFill>
                  <a:srgbClr val="000000"/>
                </a:solidFill>
                <a:effectLst/>
                <a:uLnTx/>
                <a:uFillTx/>
                <a:latin typeface="Calibri"/>
                <a:ea typeface="+mn-ea"/>
                <a:cs typeface="+mn-cs"/>
              </a:rPr>
              <a:t>BEVISST innsikt</a:t>
            </a:r>
          </a:p>
        </p:txBody>
      </p:sp>
      <p:sp>
        <p:nvSpPr>
          <p:cNvPr id="40" name="Rektangel 15">
            <a:extLst>
              <a:ext uri="{FF2B5EF4-FFF2-40B4-BE49-F238E27FC236}">
                <a16:creationId xmlns:a16="http://schemas.microsoft.com/office/drawing/2014/main" id="{2205FD27-F466-47EC-B421-E3C682CCF646}"/>
              </a:ext>
            </a:extLst>
          </p:cNvPr>
          <p:cNvSpPr/>
          <p:nvPr/>
        </p:nvSpPr>
        <p:spPr>
          <a:xfrm>
            <a:off x="8869404" y="2251760"/>
            <a:ext cx="2825477" cy="1116000"/>
          </a:xfrm>
          <a:prstGeom prst="rect">
            <a:avLst/>
          </a:prstGeom>
          <a:solidFill>
            <a:schemeClr val="accent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Calibri"/>
                <a:ea typeface="+mn-ea"/>
                <a:cs typeface="+mn-cs"/>
              </a:rPr>
              <a:t>	BEVISST plan</a:t>
            </a:r>
            <a:br>
              <a:rPr kumimoji="0" lang="nb-NO" sz="1400" b="0" i="0" u="none" strike="noStrike" kern="1200" cap="none" spc="0" normalizeH="0" baseline="0" noProof="0">
                <a:ln>
                  <a:noFill/>
                </a:ln>
                <a:solidFill>
                  <a:srgbClr val="000000"/>
                </a:solidFill>
                <a:effectLst/>
                <a:uLnTx/>
                <a:uFillTx/>
                <a:latin typeface="Calibri"/>
                <a:ea typeface="+mn-ea"/>
                <a:cs typeface="+mn-cs"/>
              </a:rPr>
            </a:br>
            <a:r>
              <a:rPr kumimoji="0" lang="nb-NO" sz="1400" b="0" i="0" u="none" strike="noStrike" kern="1200" cap="none" spc="0" normalizeH="0" baseline="0" noProof="0">
                <a:ln>
                  <a:noFill/>
                </a:ln>
                <a:solidFill>
                  <a:srgbClr val="000000"/>
                </a:solidFill>
                <a:effectLst/>
                <a:uLnTx/>
                <a:uFillTx/>
                <a:latin typeface="Calibri"/>
                <a:ea typeface="+mn-ea"/>
                <a:cs typeface="+mn-cs"/>
              </a:rPr>
              <a:t>	BEVISST innsikt</a:t>
            </a:r>
          </a:p>
        </p:txBody>
      </p:sp>
      <p:sp>
        <p:nvSpPr>
          <p:cNvPr id="41" name="Rektangel 12">
            <a:extLst>
              <a:ext uri="{FF2B5EF4-FFF2-40B4-BE49-F238E27FC236}">
                <a16:creationId xmlns:a16="http://schemas.microsoft.com/office/drawing/2014/main" id="{B1483B8B-BD0C-42DB-9B30-4D3F03F2887E}"/>
              </a:ext>
            </a:extLst>
          </p:cNvPr>
          <p:cNvSpPr/>
          <p:nvPr/>
        </p:nvSpPr>
        <p:spPr>
          <a:xfrm>
            <a:off x="435989" y="2204136"/>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Budsjettering,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bemanningsplan,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virksomhetsrapporter</a:t>
            </a:r>
          </a:p>
        </p:txBody>
      </p:sp>
      <p:sp>
        <p:nvSpPr>
          <p:cNvPr id="8" name="Arrow: Right 7">
            <a:extLst>
              <a:ext uri="{FF2B5EF4-FFF2-40B4-BE49-F238E27FC236}">
                <a16:creationId xmlns:a16="http://schemas.microsoft.com/office/drawing/2014/main" id="{D0219A8E-A26A-4C77-A28C-3823EB3254BA}"/>
              </a:ext>
            </a:extLst>
          </p:cNvPr>
          <p:cNvSpPr/>
          <p:nvPr/>
        </p:nvSpPr>
        <p:spPr bwMode="auto">
          <a:xfrm>
            <a:off x="8184267" y="2559679"/>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a:ln>
                <a:noFill/>
              </a:ln>
              <a:solidFill>
                <a:srgbClr val="000000"/>
              </a:solidFill>
              <a:effectLst/>
              <a:uLnTx/>
              <a:uFillTx/>
              <a:latin typeface="Calibri"/>
              <a:ea typeface="+mn-ea"/>
              <a:cs typeface="+mn-cs"/>
            </a:endParaRPr>
          </a:p>
        </p:txBody>
      </p:sp>
      <p:sp>
        <p:nvSpPr>
          <p:cNvPr id="33" name="Rektangel 7">
            <a:extLst>
              <a:ext uri="{FF2B5EF4-FFF2-40B4-BE49-F238E27FC236}">
                <a16:creationId xmlns:a16="http://schemas.microsoft.com/office/drawing/2014/main" id="{1EFAC45C-EAC9-4514-9BAF-56B972A8DBA9}"/>
              </a:ext>
            </a:extLst>
          </p:cNvPr>
          <p:cNvSpPr/>
          <p:nvPr/>
        </p:nvSpPr>
        <p:spPr>
          <a:xfrm>
            <a:off x="4597998" y="5167352"/>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Calibri"/>
                <a:ea typeface="+mn-ea"/>
                <a:cs typeface="+mn-cs"/>
              </a:rPr>
              <a:t>HR-portalen / PAGA</a:t>
            </a:r>
          </a:p>
        </p:txBody>
      </p:sp>
      <p:sp>
        <p:nvSpPr>
          <p:cNvPr id="39" name="Rektangel 14">
            <a:extLst>
              <a:ext uri="{FF2B5EF4-FFF2-40B4-BE49-F238E27FC236}">
                <a16:creationId xmlns:a16="http://schemas.microsoft.com/office/drawing/2014/main" id="{EA6742D3-FEC7-4478-A4D1-031B0C3938BE}"/>
              </a:ext>
            </a:extLst>
          </p:cNvPr>
          <p:cNvSpPr/>
          <p:nvPr/>
        </p:nvSpPr>
        <p:spPr>
          <a:xfrm>
            <a:off x="8869400" y="5167349"/>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defTabSz="609523">
              <a:defRPr/>
            </a:pPr>
            <a:r>
              <a:rPr kumimoji="0" lang="nb-NO" sz="1400" b="0" i="0" u="none" strike="noStrike" kern="1200" cap="none" spc="0" normalizeH="0" baseline="0" noProof="0">
                <a:ln>
                  <a:noFill/>
                </a:ln>
                <a:solidFill>
                  <a:srgbClr val="000000"/>
                </a:solidFill>
                <a:effectLst/>
                <a:uLnTx/>
                <a:uFillTx/>
                <a:latin typeface="Calibri"/>
                <a:ea typeface="+mn-ea"/>
                <a:cs typeface="+mn-cs"/>
              </a:rPr>
              <a:t>	</a:t>
            </a:r>
            <a:r>
              <a:rPr lang="nb-NO" sz="1400">
                <a:solidFill>
                  <a:srgbClr val="000000"/>
                </a:solidFill>
                <a:latin typeface="Calibri"/>
              </a:rPr>
              <a:t>Lønnssystem</a:t>
            </a:r>
            <a:br>
              <a:rPr lang="nb-NO" sz="1400">
                <a:solidFill>
                  <a:srgbClr val="000000"/>
                </a:solidFill>
                <a:latin typeface="Calibri"/>
              </a:rPr>
            </a:br>
            <a:r>
              <a:rPr lang="nb-NO" sz="1400">
                <a:solidFill>
                  <a:srgbClr val="000000"/>
                </a:solidFill>
                <a:latin typeface="Calibri"/>
              </a:rPr>
              <a:t>DFØ SAP/</a:t>
            </a:r>
            <a:r>
              <a:rPr kumimoji="0" lang="nb-NO" sz="1400" b="0" i="0" u="none" strike="noStrike" kern="1200" cap="none" spc="0" normalizeH="0" baseline="0" noProof="0">
                <a:ln>
                  <a:noFill/>
                </a:ln>
                <a:solidFill>
                  <a:srgbClr val="000000"/>
                </a:solidFill>
                <a:effectLst/>
                <a:uLnTx/>
                <a:uFillTx/>
                <a:latin typeface="Calibri"/>
                <a:ea typeface="+mn-ea"/>
                <a:cs typeface="+mn-cs"/>
              </a:rPr>
              <a:t>selvbetjeningsportal</a:t>
            </a:r>
          </a:p>
        </p:txBody>
      </p:sp>
      <p:sp>
        <p:nvSpPr>
          <p:cNvPr id="43" name="Rektangel 17">
            <a:extLst>
              <a:ext uri="{FF2B5EF4-FFF2-40B4-BE49-F238E27FC236}">
                <a16:creationId xmlns:a16="http://schemas.microsoft.com/office/drawing/2014/main" id="{CB71C00E-70D4-4DB3-AA2B-0313C158BEC8}"/>
              </a:ext>
            </a:extLst>
          </p:cNvPr>
          <p:cNvSpPr/>
          <p:nvPr/>
        </p:nvSpPr>
        <p:spPr>
          <a:xfrm>
            <a:off x="435989" y="5119725"/>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Lønn,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timeføring,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fravær,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ferie</a:t>
            </a:r>
          </a:p>
        </p:txBody>
      </p:sp>
      <p:sp>
        <p:nvSpPr>
          <p:cNvPr id="78" name="Arrow: Right 77">
            <a:extLst>
              <a:ext uri="{FF2B5EF4-FFF2-40B4-BE49-F238E27FC236}">
                <a16:creationId xmlns:a16="http://schemas.microsoft.com/office/drawing/2014/main" id="{7565877A-8937-4C6F-B6BE-D91C5E80C90C}"/>
              </a:ext>
            </a:extLst>
          </p:cNvPr>
          <p:cNvSpPr/>
          <p:nvPr/>
        </p:nvSpPr>
        <p:spPr bwMode="auto">
          <a:xfrm>
            <a:off x="8184267" y="5499655"/>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a:ln>
                <a:noFill/>
              </a:ln>
              <a:solidFill>
                <a:srgbClr val="000000"/>
              </a:solidFill>
              <a:effectLst/>
              <a:uLnTx/>
              <a:uFillTx/>
              <a:latin typeface="Calibri"/>
              <a:ea typeface="+mn-ea"/>
              <a:cs typeface="+mn-cs"/>
            </a:endParaRPr>
          </a:p>
        </p:txBody>
      </p:sp>
      <p:sp>
        <p:nvSpPr>
          <p:cNvPr id="32" name="Rektangel 4">
            <a:extLst>
              <a:ext uri="{FF2B5EF4-FFF2-40B4-BE49-F238E27FC236}">
                <a16:creationId xmlns:a16="http://schemas.microsoft.com/office/drawing/2014/main" id="{067053EE-2C4B-4F0A-AF5B-126AA5CEC0C2}"/>
              </a:ext>
            </a:extLst>
          </p:cNvPr>
          <p:cNvSpPr/>
          <p:nvPr/>
        </p:nvSpPr>
        <p:spPr>
          <a:xfrm>
            <a:off x="4597998" y="3709556"/>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Calibri"/>
                <a:ea typeface="+mn-ea"/>
                <a:cs typeface="+mn-cs"/>
              </a:rPr>
              <a:t>Oracle</a:t>
            </a:r>
          </a:p>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000000"/>
                </a:solidFill>
                <a:effectLst/>
                <a:uLnTx/>
                <a:uFillTx/>
                <a:latin typeface="Calibri"/>
                <a:ea typeface="+mn-ea"/>
                <a:cs typeface="+mn-cs"/>
              </a:rPr>
              <a:t>Basware</a:t>
            </a:r>
            <a:r>
              <a:rPr kumimoji="0" lang="nb-NO" sz="1400" b="0" i="0" u="none" strike="noStrike" kern="1200" cap="none" spc="0" normalizeH="0" baseline="0" noProof="0">
                <a:ln>
                  <a:noFill/>
                </a:ln>
                <a:solidFill>
                  <a:srgbClr val="000000"/>
                </a:solidFill>
                <a:effectLst/>
                <a:uLnTx/>
                <a:uFillTx/>
                <a:latin typeface="Calibri"/>
                <a:ea typeface="+mn-ea"/>
                <a:cs typeface="+mn-cs"/>
              </a:rPr>
              <a:t> PM/IP/CM</a:t>
            </a:r>
          </a:p>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000000"/>
                </a:solidFill>
                <a:effectLst/>
                <a:uLnTx/>
                <a:uFillTx/>
                <a:latin typeface="Calibri"/>
                <a:ea typeface="+mn-ea"/>
                <a:cs typeface="+mn-cs"/>
              </a:rPr>
              <a:t>Maconomy</a:t>
            </a:r>
            <a:endParaRPr kumimoji="0" lang="nb-NO"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000000"/>
                </a:solidFill>
                <a:effectLst/>
                <a:uLnTx/>
                <a:uFillTx/>
                <a:latin typeface="Calibri"/>
                <a:ea typeface="+mn-ea"/>
                <a:cs typeface="+mn-cs"/>
              </a:rPr>
              <a:t>ResearchPro</a:t>
            </a:r>
            <a:endParaRPr kumimoji="0" lang="nb-NO" sz="1400" b="0" i="0" u="none" strike="noStrike" kern="1200" cap="none" spc="0" normalizeH="0" baseline="0" noProof="0">
              <a:ln>
                <a:noFill/>
              </a:ln>
              <a:solidFill>
                <a:srgbClr val="000000"/>
              </a:solidFill>
              <a:effectLst/>
              <a:uLnTx/>
              <a:uFillTx/>
              <a:latin typeface="Calibri"/>
              <a:ea typeface="+mn-ea"/>
              <a:cs typeface="+mn-cs"/>
            </a:endParaRPr>
          </a:p>
        </p:txBody>
      </p:sp>
      <p:sp>
        <p:nvSpPr>
          <p:cNvPr id="38" name="Rektangel 13">
            <a:extLst>
              <a:ext uri="{FF2B5EF4-FFF2-40B4-BE49-F238E27FC236}">
                <a16:creationId xmlns:a16="http://schemas.microsoft.com/office/drawing/2014/main" id="{92433074-3C90-4637-9376-358A48B0930F}"/>
              </a:ext>
            </a:extLst>
          </p:cNvPr>
          <p:cNvSpPr/>
          <p:nvPr/>
        </p:nvSpPr>
        <p:spPr>
          <a:xfrm>
            <a:off x="8869400" y="3709556"/>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r" defTabSz="609523">
              <a:defRPr/>
            </a:pPr>
            <a:r>
              <a:rPr lang="nb-NO" sz="1400">
                <a:solidFill>
                  <a:srgbClr val="000000"/>
                </a:solidFill>
                <a:latin typeface="Calibri"/>
              </a:rPr>
              <a:t>Økonomisystem</a:t>
            </a:r>
            <a:br>
              <a:rPr lang="nb-NO" sz="1400">
                <a:solidFill>
                  <a:srgbClr val="000000"/>
                </a:solidFill>
                <a:latin typeface="Calibri"/>
              </a:rPr>
            </a:br>
            <a:r>
              <a:rPr lang="nb-NO" sz="1400">
                <a:solidFill>
                  <a:srgbClr val="000000"/>
                </a:solidFill>
                <a:latin typeface="Calibri"/>
              </a:rPr>
              <a:t>Unit</a:t>
            </a:r>
            <a:r>
              <a:rPr kumimoji="0" lang="nb-NO" sz="1400" b="0" i="0" u="none" strike="noStrike" kern="1200" cap="none" spc="0" normalizeH="0" baseline="0" noProof="0">
                <a:ln>
                  <a:noFill/>
                </a:ln>
                <a:solidFill>
                  <a:srgbClr val="000000"/>
                </a:solidFill>
                <a:effectLst/>
                <a:uLnTx/>
                <a:uFillTx/>
                <a:latin typeface="Calibri"/>
                <a:ea typeface="+mn-ea"/>
                <a:cs typeface="+mn-cs"/>
              </a:rPr>
              <a:t> 4 - DFØ</a:t>
            </a:r>
          </a:p>
        </p:txBody>
      </p:sp>
      <p:sp>
        <p:nvSpPr>
          <p:cNvPr id="42" name="Rektangel 16">
            <a:extLst>
              <a:ext uri="{FF2B5EF4-FFF2-40B4-BE49-F238E27FC236}">
                <a16:creationId xmlns:a16="http://schemas.microsoft.com/office/drawing/2014/main" id="{789E1960-7FBF-4205-A656-E2575931BA35}"/>
              </a:ext>
            </a:extLst>
          </p:cNvPr>
          <p:cNvSpPr/>
          <p:nvPr/>
        </p:nvSpPr>
        <p:spPr>
          <a:xfrm>
            <a:off x="435989" y="3661931"/>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mn-cs"/>
              </a:rPr>
              <a:t>Regnskap,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bestilling, </a:t>
            </a:r>
            <a:br>
              <a:rPr kumimoji="0" lang="nb-NO" sz="1400" b="0" i="0" u="none" strike="noStrike" kern="1200" cap="none" spc="0" normalizeH="0" baseline="0" noProof="0">
                <a:ln>
                  <a:noFill/>
                </a:ln>
                <a:solidFill>
                  <a:prstClr val="white"/>
                </a:solidFill>
                <a:effectLst/>
                <a:uLnTx/>
                <a:uFillTx/>
                <a:latin typeface="Calibri"/>
                <a:ea typeface="+mn-ea"/>
                <a:cs typeface="+mn-cs"/>
              </a:rPr>
            </a:br>
            <a:r>
              <a:rPr kumimoji="0" lang="nb-NO" sz="14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79" name="Arrow: Right 78">
            <a:extLst>
              <a:ext uri="{FF2B5EF4-FFF2-40B4-BE49-F238E27FC236}">
                <a16:creationId xmlns:a16="http://schemas.microsoft.com/office/drawing/2014/main" id="{4D04558B-79F1-44DD-83B6-14CD62C3C568}"/>
              </a:ext>
            </a:extLst>
          </p:cNvPr>
          <p:cNvSpPr/>
          <p:nvPr/>
        </p:nvSpPr>
        <p:spPr bwMode="auto">
          <a:xfrm>
            <a:off x="8184267" y="4055347"/>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23" rtl="0" eaLnBrk="1" fontAlgn="auto" latinLnBrk="0" hangingPunct="1">
              <a:lnSpc>
                <a:spcPct val="100000"/>
              </a:lnSpc>
              <a:spcBef>
                <a:spcPts val="0"/>
              </a:spcBef>
              <a:spcAft>
                <a:spcPts val="0"/>
              </a:spcAft>
              <a:buClrTx/>
              <a:buSzTx/>
              <a:buFontTx/>
              <a:buNone/>
              <a:tabLst/>
              <a:defRPr/>
            </a:pPr>
            <a:endParaRPr kumimoji="0" lang="nb-NO" sz="2400" b="1" i="0" u="none" strike="noStrike" kern="1200" cap="none" spc="0" normalizeH="0" baseline="0" noProof="0">
              <a:ln>
                <a:noFill/>
              </a:ln>
              <a:solidFill>
                <a:srgbClr val="000000"/>
              </a:solidFill>
              <a:effectLst/>
              <a:uLnTx/>
              <a:uFillTx/>
              <a:latin typeface="Calibri"/>
              <a:ea typeface="+mn-ea"/>
              <a:cs typeface="+mn-cs"/>
            </a:endParaRPr>
          </a:p>
        </p:txBody>
      </p:sp>
      <p:sp>
        <p:nvSpPr>
          <p:cNvPr id="13" name="Title 3">
            <a:extLst>
              <a:ext uri="{FF2B5EF4-FFF2-40B4-BE49-F238E27FC236}">
                <a16:creationId xmlns:a16="http://schemas.microsoft.com/office/drawing/2014/main" id="{E3C48161-C21F-7DF8-6E7F-522A6E08501A}"/>
              </a:ext>
            </a:extLst>
          </p:cNvPr>
          <p:cNvSpPr txBox="1">
            <a:spLocks/>
          </p:cNvSpPr>
          <p:nvPr/>
        </p:nvSpPr>
        <p:spPr>
          <a:xfrm>
            <a:off x="315258" y="182547"/>
            <a:ext cx="11224996" cy="1480236"/>
          </a:xfrm>
          <a:prstGeom prst="rect">
            <a:avLst/>
          </a:prstGeom>
        </p:spPr>
        <p:txBody>
          <a:bodyPr vert="horz" lIns="121920" tIns="60960" rIns="121920" bIns="60960" anchor="t"/>
          <a:lstStyle>
            <a:lvl1pPr algn="l" defTabSz="457178" rtl="0" eaLnBrk="1" latinLnBrk="0" hangingPunct="1">
              <a:spcBef>
                <a:spcPct val="0"/>
              </a:spcBef>
              <a:buNone/>
              <a:defRPr sz="3600" b="1" i="0" kern="1200">
                <a:solidFill>
                  <a:schemeClr val="tx1"/>
                </a:solidFill>
                <a:latin typeface="Arial"/>
                <a:ea typeface="+mj-ea"/>
                <a:cs typeface="Arial"/>
              </a:defRPr>
            </a:lvl1pPr>
          </a:lstStyle>
          <a:p>
            <a:pPr algn="ctr" defTabSz="609555">
              <a:spcBef>
                <a:spcPct val="20000"/>
              </a:spcBef>
              <a:defRPr/>
            </a:pPr>
            <a:r>
              <a:rPr lang="nb-NO" sz="4800">
                <a:solidFill>
                  <a:srgbClr val="014693"/>
                </a:solidFill>
              </a:rPr>
              <a:t>Hvilke systemer endrer seg?</a:t>
            </a:r>
            <a:endParaRPr lang="nb-NO">
              <a:ea typeface="+mj-ea"/>
            </a:endParaRPr>
          </a:p>
        </p:txBody>
      </p:sp>
      <p:sp>
        <p:nvSpPr>
          <p:cNvPr id="3" name="Rectangle 2">
            <a:extLst>
              <a:ext uri="{FF2B5EF4-FFF2-40B4-BE49-F238E27FC236}">
                <a16:creationId xmlns:a16="http://schemas.microsoft.com/office/drawing/2014/main" id="{B0A9DD97-A885-5461-DF69-B6D8B3209123}"/>
              </a:ext>
            </a:extLst>
          </p:cNvPr>
          <p:cNvSpPr/>
          <p:nvPr/>
        </p:nvSpPr>
        <p:spPr>
          <a:xfrm>
            <a:off x="12288982" y="2968"/>
            <a:ext cx="914400" cy="91440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Arial"/>
              </a:rPr>
              <a:t>Tor</a:t>
            </a:r>
            <a:endParaRPr lang="en-US"/>
          </a:p>
        </p:txBody>
      </p:sp>
    </p:spTree>
    <p:extLst>
      <p:ext uri="{BB962C8B-B14F-4D97-AF65-F5344CB8AC3E}">
        <p14:creationId xmlns:p14="http://schemas.microsoft.com/office/powerpoint/2010/main" val="374529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B0D56086-1C0F-4FD2-FEF3-6E477D1B296C}"/>
              </a:ext>
            </a:extLst>
          </p:cNvPr>
          <p:cNvSpPr/>
          <p:nvPr/>
        </p:nvSpPr>
        <p:spPr>
          <a:xfrm>
            <a:off x="9700533" y="4133973"/>
            <a:ext cx="2171205" cy="2161309"/>
          </a:xfrm>
          <a:prstGeom prst="rect">
            <a:avLst/>
          </a:prstGeom>
          <a:solidFill>
            <a:schemeClr val="tx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n-NO"/>
          </a:p>
        </p:txBody>
      </p:sp>
      <p:graphicFrame>
        <p:nvGraphicFramePr>
          <p:cNvPr id="29" name="Object 28" hidden="1">
            <a:extLst>
              <a:ext uri="{FF2B5EF4-FFF2-40B4-BE49-F238E27FC236}">
                <a16:creationId xmlns:a16="http://schemas.microsoft.com/office/drawing/2014/main" id="{8C05F031-CF03-4B42-8BCC-CBB9F9658103}"/>
              </a:ext>
            </a:extLst>
          </p:cNvPr>
          <p:cNvGraphicFramePr>
            <a:graphicFrameLocks noChangeAspect="1"/>
          </p:cNvGraphicFramePr>
          <p:nvPr>
            <p:custDataLst>
              <p:tags r:id="rId1"/>
            </p:custDataLst>
            <p:extLst>
              <p:ext uri="{D42A27DB-BD31-4B8C-83A1-F6EECF244321}">
                <p14:modId xmlns:p14="http://schemas.microsoft.com/office/powerpoint/2010/main" val="388441324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9" name="Object 28" hidden="1">
                        <a:extLst>
                          <a:ext uri="{FF2B5EF4-FFF2-40B4-BE49-F238E27FC236}">
                            <a16:creationId xmlns:a16="http://schemas.microsoft.com/office/drawing/2014/main" id="{8C05F031-CF03-4B42-8BCC-CBB9F965810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20D7447-F682-2F4F-3DD7-89CE8800FB42}"/>
              </a:ext>
            </a:extLst>
          </p:cNvPr>
          <p:cNvSpPr>
            <a:spLocks noGrp="1"/>
          </p:cNvSpPr>
          <p:nvPr>
            <p:ph type="title"/>
          </p:nvPr>
        </p:nvSpPr>
        <p:spPr>
          <a:xfrm>
            <a:off x="401847" y="397786"/>
            <a:ext cx="11224996" cy="586957"/>
          </a:xfrm>
        </p:spPr>
        <p:txBody>
          <a:bodyPr vert="horz"/>
          <a:lstStyle/>
          <a:p>
            <a:r>
              <a:rPr lang="nb-NO" sz="3200"/>
              <a:t>Noen viktige datoer for meg som leder</a:t>
            </a:r>
          </a:p>
        </p:txBody>
      </p:sp>
      <p:grpSp>
        <p:nvGrpSpPr>
          <p:cNvPr id="4" name="Group 3">
            <a:extLst>
              <a:ext uri="{FF2B5EF4-FFF2-40B4-BE49-F238E27FC236}">
                <a16:creationId xmlns:a16="http://schemas.microsoft.com/office/drawing/2014/main" id="{CAF7DCAE-40DE-4753-8F23-A0E18A448AC9}"/>
              </a:ext>
            </a:extLst>
          </p:cNvPr>
          <p:cNvGrpSpPr>
            <a:grpSpLocks/>
          </p:cNvGrpSpPr>
          <p:nvPr/>
        </p:nvGrpSpPr>
        <p:grpSpPr>
          <a:xfrm>
            <a:off x="527170" y="1506539"/>
            <a:ext cx="11137663" cy="4711432"/>
            <a:chOff x="1889760" y="1862138"/>
            <a:chExt cx="8416290" cy="4711431"/>
          </a:xfrm>
        </p:grpSpPr>
        <p:sp>
          <p:nvSpPr>
            <p:cNvPr id="5" name="Rectangle 3">
              <a:extLst>
                <a:ext uri="{FF2B5EF4-FFF2-40B4-BE49-F238E27FC236}">
                  <a16:creationId xmlns:a16="http://schemas.microsoft.com/office/drawing/2014/main" id="{1727BBDD-3003-4A4B-BEC4-02841077F374}"/>
                </a:ext>
              </a:extLst>
            </p:cNvPr>
            <p:cNvSpPr>
              <a:spLocks noChangeArrowheads="1"/>
            </p:cNvSpPr>
            <p:nvPr/>
          </p:nvSpPr>
          <p:spPr bwMode="auto">
            <a:xfrm>
              <a:off x="1889760" y="4270934"/>
              <a:ext cx="1389888" cy="522288"/>
            </a:xfrm>
            <a:prstGeom prst="rect">
              <a:avLst/>
            </a:prstGeom>
            <a:solidFill>
              <a:schemeClr val="accent1"/>
            </a:solidFill>
            <a:ln w="12700" algn="ctr">
              <a:noFill/>
              <a:miter lim="800000"/>
              <a:headEnd/>
              <a:tailEnd/>
            </a:ln>
          </p:spPr>
          <p:txBody>
            <a:bodyPr lIns="91440" tIns="91440" rIns="91440" bIns="91440" anchor="ctr"/>
            <a:lstStyle/>
            <a:p>
              <a:pPr algn="ctr" defTabSz="865166">
                <a:lnSpc>
                  <a:spcPct val="95000"/>
                </a:lnSpc>
                <a:defRPr/>
              </a:pPr>
              <a:r>
                <a:rPr lang="nb-NO" sz="1300" b="1">
                  <a:solidFill>
                    <a:prstClr val="white"/>
                  </a:solidFill>
                  <a:latin typeface="Calibri"/>
                  <a:ea typeface="ＭＳ Ｐゴシック" pitchFamily="50" charset="-128"/>
                </a:rPr>
                <a:t>28. November</a:t>
              </a:r>
            </a:p>
          </p:txBody>
        </p:sp>
        <p:sp>
          <p:nvSpPr>
            <p:cNvPr id="6" name="Rectangle 4">
              <a:extLst>
                <a:ext uri="{FF2B5EF4-FFF2-40B4-BE49-F238E27FC236}">
                  <a16:creationId xmlns:a16="http://schemas.microsoft.com/office/drawing/2014/main" id="{7062D72A-5691-4DF2-84F7-55803DC771CE}"/>
                </a:ext>
              </a:extLst>
            </p:cNvPr>
            <p:cNvSpPr>
              <a:spLocks noChangeArrowheads="1"/>
            </p:cNvSpPr>
            <p:nvPr/>
          </p:nvSpPr>
          <p:spPr bwMode="auto">
            <a:xfrm>
              <a:off x="3645408" y="3668735"/>
              <a:ext cx="1389888" cy="522288"/>
            </a:xfrm>
            <a:prstGeom prst="rect">
              <a:avLst/>
            </a:prstGeom>
            <a:solidFill>
              <a:schemeClr val="accent2"/>
            </a:solidFill>
            <a:ln w="12700" algn="ctr">
              <a:noFill/>
              <a:miter lim="800000"/>
              <a:headEnd/>
              <a:tailEnd/>
            </a:ln>
          </p:spPr>
          <p:txBody>
            <a:bodyPr lIns="91440" tIns="91440" rIns="91440" bIns="91440" anchor="ctr"/>
            <a:lstStyle/>
            <a:p>
              <a:pPr algn="ctr" defTabSz="865166">
                <a:lnSpc>
                  <a:spcPct val="95000"/>
                </a:lnSpc>
                <a:defRPr/>
              </a:pPr>
              <a:r>
                <a:rPr lang="nb-NO" sz="1300" b="1">
                  <a:solidFill>
                    <a:prstClr val="white"/>
                  </a:solidFill>
                  <a:latin typeface="Calibri"/>
                  <a:ea typeface="ＭＳ Ｐゴシック" pitchFamily="50" charset="-128"/>
                </a:rPr>
                <a:t>5. Desember</a:t>
              </a:r>
            </a:p>
          </p:txBody>
        </p:sp>
        <p:sp>
          <p:nvSpPr>
            <p:cNvPr id="7" name="Rectangle 5">
              <a:extLst>
                <a:ext uri="{FF2B5EF4-FFF2-40B4-BE49-F238E27FC236}">
                  <a16:creationId xmlns:a16="http://schemas.microsoft.com/office/drawing/2014/main" id="{BF0B173E-E4AE-415E-9016-A11E394207FC}"/>
                </a:ext>
              </a:extLst>
            </p:cNvPr>
            <p:cNvSpPr>
              <a:spLocks noChangeArrowheads="1"/>
            </p:cNvSpPr>
            <p:nvPr/>
          </p:nvSpPr>
          <p:spPr bwMode="auto">
            <a:xfrm>
              <a:off x="5401056" y="3066536"/>
              <a:ext cx="1389888" cy="522288"/>
            </a:xfrm>
            <a:prstGeom prst="rect">
              <a:avLst/>
            </a:prstGeom>
            <a:solidFill>
              <a:schemeClr val="accent5"/>
            </a:solidFill>
            <a:ln w="12700" algn="ctr">
              <a:noFill/>
              <a:miter lim="800000"/>
              <a:headEnd/>
              <a:tailEnd/>
            </a:ln>
          </p:spPr>
          <p:txBody>
            <a:bodyPr lIns="91440" tIns="91440" rIns="91440" bIns="91440" anchor="ctr"/>
            <a:lstStyle/>
            <a:p>
              <a:pPr algn="ctr" defTabSz="865166">
                <a:lnSpc>
                  <a:spcPct val="95000"/>
                </a:lnSpc>
                <a:defRPr/>
              </a:pPr>
              <a:r>
                <a:rPr lang="nb-NO" sz="1300" b="1">
                  <a:solidFill>
                    <a:prstClr val="white"/>
                  </a:solidFill>
                  <a:latin typeface="Calibri"/>
                  <a:ea typeface="ＭＳ Ｐゴシック" pitchFamily="50" charset="-128"/>
                </a:rPr>
                <a:t>15. Desember</a:t>
              </a:r>
            </a:p>
          </p:txBody>
        </p:sp>
        <p:sp>
          <p:nvSpPr>
            <p:cNvPr id="8" name="Rectangle 6">
              <a:extLst>
                <a:ext uri="{FF2B5EF4-FFF2-40B4-BE49-F238E27FC236}">
                  <a16:creationId xmlns:a16="http://schemas.microsoft.com/office/drawing/2014/main" id="{8D67B2FC-E87F-43AD-8216-59AC87EB66FF}"/>
                </a:ext>
              </a:extLst>
            </p:cNvPr>
            <p:cNvSpPr>
              <a:spLocks noChangeArrowheads="1"/>
            </p:cNvSpPr>
            <p:nvPr/>
          </p:nvSpPr>
          <p:spPr bwMode="auto">
            <a:xfrm>
              <a:off x="7156704" y="2464337"/>
              <a:ext cx="1389888" cy="522288"/>
            </a:xfrm>
            <a:prstGeom prst="rect">
              <a:avLst/>
            </a:prstGeom>
            <a:solidFill>
              <a:schemeClr val="accent4"/>
            </a:solidFill>
            <a:ln w="12700" algn="ctr">
              <a:noFill/>
              <a:miter lim="800000"/>
              <a:headEnd/>
              <a:tailEnd/>
            </a:ln>
          </p:spPr>
          <p:txBody>
            <a:bodyPr lIns="91440" tIns="91440" rIns="91440" bIns="91440" anchor="ctr"/>
            <a:lstStyle/>
            <a:p>
              <a:pPr algn="ctr" defTabSz="865166">
                <a:lnSpc>
                  <a:spcPct val="95000"/>
                </a:lnSpc>
                <a:defRPr/>
              </a:pPr>
              <a:r>
                <a:rPr lang="nb-NO" sz="1300" b="1">
                  <a:solidFill>
                    <a:prstClr val="white"/>
                  </a:solidFill>
                  <a:latin typeface="Calibri"/>
                  <a:ea typeface="ＭＳ Ｐゴシック" pitchFamily="50" charset="-128"/>
                </a:rPr>
                <a:t>22. Desember</a:t>
              </a:r>
            </a:p>
          </p:txBody>
        </p:sp>
        <p:sp>
          <p:nvSpPr>
            <p:cNvPr id="9" name="Rectangle 7">
              <a:extLst>
                <a:ext uri="{FF2B5EF4-FFF2-40B4-BE49-F238E27FC236}">
                  <a16:creationId xmlns:a16="http://schemas.microsoft.com/office/drawing/2014/main" id="{A6476BAF-0030-4E0F-9FE3-C54EB406F50D}"/>
                </a:ext>
              </a:extLst>
            </p:cNvPr>
            <p:cNvSpPr>
              <a:spLocks noChangeArrowheads="1"/>
            </p:cNvSpPr>
            <p:nvPr/>
          </p:nvSpPr>
          <p:spPr bwMode="auto">
            <a:xfrm>
              <a:off x="8916162" y="1862138"/>
              <a:ext cx="1389888" cy="522288"/>
            </a:xfrm>
            <a:prstGeom prst="rect">
              <a:avLst/>
            </a:prstGeom>
            <a:solidFill>
              <a:schemeClr val="accent3"/>
            </a:solidFill>
            <a:ln w="12700" algn="ctr">
              <a:noFill/>
              <a:miter lim="800000"/>
              <a:headEnd/>
              <a:tailEnd/>
            </a:ln>
          </p:spPr>
          <p:txBody>
            <a:bodyPr lIns="91440" tIns="91440" rIns="91440" bIns="91440" anchor="ctr"/>
            <a:lstStyle/>
            <a:p>
              <a:pPr algn="ctr" defTabSz="865166">
                <a:lnSpc>
                  <a:spcPct val="95000"/>
                </a:lnSpc>
                <a:defRPr/>
              </a:pPr>
              <a:r>
                <a:rPr lang="nb-NO" sz="1300" b="1">
                  <a:solidFill>
                    <a:prstClr val="white"/>
                  </a:solidFill>
                  <a:latin typeface="Calibri"/>
                  <a:ea typeface="ＭＳ Ｐゴシック" pitchFamily="50" charset="-128"/>
                </a:rPr>
                <a:t>27. Desember</a:t>
              </a:r>
            </a:p>
          </p:txBody>
        </p:sp>
        <p:cxnSp>
          <p:nvCxnSpPr>
            <p:cNvPr id="10" name="AutoShape 8">
              <a:extLst>
                <a:ext uri="{FF2B5EF4-FFF2-40B4-BE49-F238E27FC236}">
                  <a16:creationId xmlns:a16="http://schemas.microsoft.com/office/drawing/2014/main" id="{02592D3E-E1A7-4EFF-A609-C4B97DCA232C}"/>
                </a:ext>
              </a:extLst>
            </p:cNvPr>
            <p:cNvCxnSpPr>
              <a:cxnSpLocks noChangeShapeType="1"/>
              <a:stCxn id="5" idx="0"/>
              <a:endCxn id="6" idx="1"/>
            </p:cNvCxnSpPr>
            <p:nvPr/>
          </p:nvCxnSpPr>
          <p:spPr bwMode="auto">
            <a:xfrm rot="5400000" flipH="1" flipV="1">
              <a:off x="2944530" y="3570055"/>
              <a:ext cx="341055" cy="1060704"/>
            </a:xfrm>
            <a:prstGeom prst="bentConnector2">
              <a:avLst/>
            </a:prstGeom>
            <a:noFill/>
            <a:ln w="6350">
              <a:solidFill>
                <a:schemeClr val="tx1"/>
              </a:solidFill>
              <a:miter lim="800000"/>
              <a:headEnd/>
              <a:tailEnd type="triangle" w="med" len="med"/>
            </a:ln>
          </p:spPr>
        </p:cxnSp>
        <p:cxnSp>
          <p:nvCxnSpPr>
            <p:cNvPr id="11" name="AutoShape 9">
              <a:extLst>
                <a:ext uri="{FF2B5EF4-FFF2-40B4-BE49-F238E27FC236}">
                  <a16:creationId xmlns:a16="http://schemas.microsoft.com/office/drawing/2014/main" id="{D9D91BF4-73CA-40DA-9F98-8B1F94E22884}"/>
                </a:ext>
              </a:extLst>
            </p:cNvPr>
            <p:cNvCxnSpPr>
              <a:cxnSpLocks noChangeShapeType="1"/>
              <a:stCxn id="6" idx="0"/>
              <a:endCxn id="7" idx="1"/>
            </p:cNvCxnSpPr>
            <p:nvPr/>
          </p:nvCxnSpPr>
          <p:spPr bwMode="auto">
            <a:xfrm rot="5400000" flipH="1" flipV="1">
              <a:off x="4700178" y="2967856"/>
              <a:ext cx="341055" cy="1060704"/>
            </a:xfrm>
            <a:prstGeom prst="bentConnector2">
              <a:avLst/>
            </a:prstGeom>
            <a:noFill/>
            <a:ln w="6350">
              <a:solidFill>
                <a:schemeClr val="tx1"/>
              </a:solidFill>
              <a:miter lim="800000"/>
              <a:headEnd/>
              <a:tailEnd type="triangle" w="med" len="med"/>
            </a:ln>
          </p:spPr>
        </p:cxnSp>
        <p:cxnSp>
          <p:nvCxnSpPr>
            <p:cNvPr id="12" name="AutoShape 10">
              <a:extLst>
                <a:ext uri="{FF2B5EF4-FFF2-40B4-BE49-F238E27FC236}">
                  <a16:creationId xmlns:a16="http://schemas.microsoft.com/office/drawing/2014/main" id="{2AD22E05-E5FF-4D5B-A405-8CE80D3F96DF}"/>
                </a:ext>
              </a:extLst>
            </p:cNvPr>
            <p:cNvCxnSpPr>
              <a:cxnSpLocks noChangeShapeType="1"/>
              <a:stCxn id="7" idx="0"/>
              <a:endCxn id="8" idx="1"/>
            </p:cNvCxnSpPr>
            <p:nvPr/>
          </p:nvCxnSpPr>
          <p:spPr bwMode="auto">
            <a:xfrm rot="5400000" flipH="1" flipV="1">
              <a:off x="6455826" y="2365657"/>
              <a:ext cx="341055" cy="1060704"/>
            </a:xfrm>
            <a:prstGeom prst="bentConnector2">
              <a:avLst/>
            </a:prstGeom>
            <a:noFill/>
            <a:ln w="6350">
              <a:solidFill>
                <a:schemeClr val="tx1"/>
              </a:solidFill>
              <a:miter lim="800000"/>
              <a:headEnd/>
              <a:tailEnd type="triangle" w="med" len="med"/>
            </a:ln>
          </p:spPr>
        </p:cxnSp>
        <p:cxnSp>
          <p:nvCxnSpPr>
            <p:cNvPr id="13" name="AutoShape 11">
              <a:extLst>
                <a:ext uri="{FF2B5EF4-FFF2-40B4-BE49-F238E27FC236}">
                  <a16:creationId xmlns:a16="http://schemas.microsoft.com/office/drawing/2014/main" id="{F4950695-FE04-4BD2-835C-AD63AB87592F}"/>
                </a:ext>
              </a:extLst>
            </p:cNvPr>
            <p:cNvCxnSpPr>
              <a:cxnSpLocks noChangeShapeType="1"/>
              <a:stCxn id="8" idx="0"/>
              <a:endCxn id="9" idx="1"/>
            </p:cNvCxnSpPr>
            <p:nvPr/>
          </p:nvCxnSpPr>
          <p:spPr bwMode="auto">
            <a:xfrm rot="5400000" flipH="1" flipV="1">
              <a:off x="8213379" y="1761553"/>
              <a:ext cx="341055" cy="1064514"/>
            </a:xfrm>
            <a:prstGeom prst="bentConnector2">
              <a:avLst/>
            </a:prstGeom>
            <a:noFill/>
            <a:ln w="6350">
              <a:solidFill>
                <a:schemeClr val="tx1"/>
              </a:solidFill>
              <a:miter lim="800000"/>
              <a:headEnd/>
              <a:tailEnd type="triangle" w="med" len="med"/>
            </a:ln>
          </p:spPr>
        </p:cxnSp>
        <p:sp>
          <p:nvSpPr>
            <p:cNvPr id="14" name="TextBox 13">
              <a:extLst>
                <a:ext uri="{FF2B5EF4-FFF2-40B4-BE49-F238E27FC236}">
                  <a16:creationId xmlns:a16="http://schemas.microsoft.com/office/drawing/2014/main" id="{D48CB723-0B3A-44C0-9283-60A137B4109D}"/>
                </a:ext>
              </a:extLst>
            </p:cNvPr>
            <p:cNvSpPr txBox="1"/>
            <p:nvPr/>
          </p:nvSpPr>
          <p:spPr>
            <a:xfrm>
              <a:off x="1889760" y="4819243"/>
              <a:ext cx="1389888" cy="1754326"/>
            </a:xfrm>
            <a:prstGeom prst="rect">
              <a:avLst/>
            </a:prstGeom>
            <a:noFill/>
          </p:spPr>
          <p:txBody>
            <a:bodyPr wrap="square" lIns="0" tIns="0" rIns="0" bIns="0" rtlCol="0">
              <a:spAutoFit/>
            </a:bodyPr>
            <a:lstStyle/>
            <a:p>
              <a:pPr defTabSz="914377">
                <a:spcBef>
                  <a:spcPts val="600"/>
                </a:spcBef>
                <a:buSzPct val="100000"/>
                <a:defRPr/>
              </a:pPr>
              <a:r>
                <a:rPr lang="nb-NO" sz="1300" b="1">
                  <a:solidFill>
                    <a:prstClr val="black"/>
                  </a:solidFill>
                  <a:latin typeface="Calibri"/>
                </a:rPr>
                <a:t>Gi beskjed om ansatte som slutter i løpet av 2022</a:t>
              </a:r>
              <a:r>
                <a:rPr lang="nb-NO" sz="1300">
                  <a:solidFill>
                    <a:prstClr val="black"/>
                  </a:solidFill>
                  <a:latin typeface="Calibri"/>
                </a:rPr>
                <a:t>.</a:t>
              </a:r>
            </a:p>
            <a:p>
              <a:pPr marL="114297" lvl="1" indent="-114297" defTabSz="914377">
                <a:spcBef>
                  <a:spcPts val="600"/>
                </a:spcBef>
                <a:buSzPct val="100000"/>
                <a:buFont typeface="Arial"/>
                <a:buChar char="•"/>
                <a:defRPr/>
              </a:pPr>
              <a:r>
                <a:rPr lang="nb-NO" sz="1300">
                  <a:solidFill>
                    <a:prstClr val="black"/>
                  </a:solidFill>
                  <a:latin typeface="Calibri"/>
                </a:rPr>
                <a:t>Til Tjenestesenteret for lønn og HR, via NTNU Hjelp</a:t>
              </a:r>
            </a:p>
            <a:p>
              <a:pPr marL="114297" lvl="1" indent="-114297" defTabSz="914377">
                <a:spcBef>
                  <a:spcPts val="600"/>
                </a:spcBef>
                <a:buSzPct val="100000"/>
                <a:buFont typeface="Arial"/>
                <a:buChar char="•"/>
                <a:defRPr/>
              </a:pPr>
              <a:r>
                <a:rPr lang="nb-NO" sz="1300">
                  <a:solidFill>
                    <a:prstClr val="black"/>
                  </a:solidFill>
                  <a:latin typeface="Calibri"/>
                </a:rPr>
                <a:t>Dette er viktig på grunn av sluttoppgjøret</a:t>
              </a:r>
            </a:p>
          </p:txBody>
        </p:sp>
        <p:sp>
          <p:nvSpPr>
            <p:cNvPr id="15" name="TextBox 14">
              <a:extLst>
                <a:ext uri="{FF2B5EF4-FFF2-40B4-BE49-F238E27FC236}">
                  <a16:creationId xmlns:a16="http://schemas.microsoft.com/office/drawing/2014/main" id="{97C0D3D2-12AD-4CE9-8320-0C9A6F46DF2C}"/>
                </a:ext>
              </a:extLst>
            </p:cNvPr>
            <p:cNvSpPr txBox="1"/>
            <p:nvPr/>
          </p:nvSpPr>
          <p:spPr>
            <a:xfrm>
              <a:off x="5401056" y="3617087"/>
              <a:ext cx="1389888" cy="1631216"/>
            </a:xfrm>
            <a:prstGeom prst="rect">
              <a:avLst/>
            </a:prstGeom>
            <a:noFill/>
          </p:spPr>
          <p:txBody>
            <a:bodyPr wrap="square" lIns="0" tIns="0" rIns="0" bIns="0" rtlCol="0">
              <a:spAutoFit/>
            </a:bodyPr>
            <a:lstStyle/>
            <a:p>
              <a:pPr defTabSz="914377">
                <a:spcBef>
                  <a:spcPts val="600"/>
                </a:spcBef>
                <a:buSzPct val="100000"/>
                <a:defRPr/>
              </a:pPr>
              <a:r>
                <a:rPr lang="nb-NO" sz="1300">
                  <a:solidFill>
                    <a:prstClr val="black"/>
                  </a:solidFill>
                  <a:latin typeface="Calibri"/>
                </a:rPr>
                <a:t>Tre ulike frister: </a:t>
              </a:r>
            </a:p>
            <a:p>
              <a:pPr marL="114297" lvl="1" indent="-114297" defTabSz="914377">
                <a:spcBef>
                  <a:spcPts val="600"/>
                </a:spcBef>
                <a:buSzPct val="100000"/>
                <a:buFont typeface="Arial"/>
                <a:buChar char="•"/>
                <a:defRPr/>
              </a:pPr>
              <a:r>
                <a:rPr lang="nb-NO" sz="1300" b="1">
                  <a:solidFill>
                    <a:prstClr val="black"/>
                  </a:solidFill>
                  <a:latin typeface="Calibri"/>
                </a:rPr>
                <a:t>Godkjenne reiseregninger o.l. </a:t>
              </a:r>
              <a:r>
                <a:rPr lang="nb-NO" sz="1300">
                  <a:solidFill>
                    <a:prstClr val="black"/>
                  </a:solidFill>
                  <a:latin typeface="Calibri"/>
                </a:rPr>
                <a:t>som skal utbetales i 2022</a:t>
              </a:r>
            </a:p>
            <a:p>
              <a:pPr marL="114297" lvl="1" indent="-114297" defTabSz="914377">
                <a:spcBef>
                  <a:spcPts val="600"/>
                </a:spcBef>
                <a:buSzPct val="100000"/>
                <a:buFont typeface="Arial"/>
                <a:buChar char="•"/>
                <a:defRPr/>
              </a:pPr>
              <a:r>
                <a:rPr lang="nb-NO" sz="1300" b="1">
                  <a:solidFill>
                    <a:prstClr val="black"/>
                  </a:solidFill>
                  <a:latin typeface="Calibri"/>
                </a:rPr>
                <a:t>Rydde i ferie- og fleksitid</a:t>
              </a:r>
            </a:p>
            <a:p>
              <a:pPr marL="114297" lvl="1" indent="-114297" defTabSz="914377">
                <a:spcBef>
                  <a:spcPts val="600"/>
                </a:spcBef>
                <a:buSzPct val="100000"/>
                <a:buFont typeface="Arial"/>
                <a:buChar char="•"/>
                <a:defRPr/>
              </a:pPr>
              <a:r>
                <a:rPr lang="nb-NO" sz="1300" b="1">
                  <a:solidFill>
                    <a:prstClr val="black"/>
                  </a:solidFill>
                  <a:latin typeface="Calibri"/>
                </a:rPr>
                <a:t>Godkjenningsfrist for bestillinger i </a:t>
              </a:r>
              <a:r>
                <a:rPr lang="nb-NO" sz="1300" b="1" err="1">
                  <a:solidFill>
                    <a:prstClr val="black"/>
                  </a:solidFill>
                  <a:latin typeface="Calibri"/>
                </a:rPr>
                <a:t>Basware</a:t>
              </a:r>
              <a:endParaRPr lang="nb-NO" sz="1300" b="1">
                <a:solidFill>
                  <a:prstClr val="black"/>
                </a:solidFill>
                <a:latin typeface="Calibri"/>
              </a:endParaRPr>
            </a:p>
          </p:txBody>
        </p:sp>
        <p:sp>
          <p:nvSpPr>
            <p:cNvPr id="16" name="TextBox 15">
              <a:extLst>
                <a:ext uri="{FF2B5EF4-FFF2-40B4-BE49-F238E27FC236}">
                  <a16:creationId xmlns:a16="http://schemas.microsoft.com/office/drawing/2014/main" id="{9ACCA5CE-A133-4E2E-99CA-CBDA8D5EC2DB}"/>
                </a:ext>
              </a:extLst>
            </p:cNvPr>
            <p:cNvSpPr txBox="1"/>
            <p:nvPr/>
          </p:nvSpPr>
          <p:spPr>
            <a:xfrm>
              <a:off x="3645408" y="4218166"/>
              <a:ext cx="1389888" cy="800219"/>
            </a:xfrm>
            <a:prstGeom prst="rect">
              <a:avLst/>
            </a:prstGeom>
            <a:noFill/>
          </p:spPr>
          <p:txBody>
            <a:bodyPr wrap="square" lIns="0" tIns="0" rIns="0" bIns="0" rtlCol="0">
              <a:spAutoFit/>
            </a:bodyPr>
            <a:lstStyle/>
            <a:p>
              <a:pPr defTabSz="914377">
                <a:spcBef>
                  <a:spcPts val="600"/>
                </a:spcBef>
                <a:buSzPct val="100000"/>
                <a:defRPr/>
              </a:pPr>
              <a:r>
                <a:rPr lang="nb-NO" sz="1300" b="1">
                  <a:solidFill>
                    <a:prstClr val="black"/>
                  </a:solidFill>
                  <a:latin typeface="Calibri"/>
                </a:rPr>
                <a:t>Godkjenne timelister, overtid o.l. </a:t>
              </a:r>
              <a:r>
                <a:rPr lang="nb-NO" sz="1300">
                  <a:solidFill>
                    <a:prstClr val="black"/>
                  </a:solidFill>
                  <a:latin typeface="Calibri"/>
                </a:rPr>
                <a:t>som har betydning for </a:t>
              </a:r>
              <a:r>
                <a:rPr lang="nb-NO" sz="1300" err="1">
                  <a:solidFill>
                    <a:prstClr val="black"/>
                  </a:solidFill>
                  <a:latin typeface="Calibri"/>
                </a:rPr>
                <a:t>hovedlønnen</a:t>
              </a:r>
              <a:r>
                <a:rPr lang="nb-NO" sz="1300">
                  <a:solidFill>
                    <a:prstClr val="black"/>
                  </a:solidFill>
                  <a:latin typeface="Calibri"/>
                </a:rPr>
                <a:t> i desember</a:t>
              </a:r>
            </a:p>
          </p:txBody>
        </p:sp>
        <p:sp>
          <p:nvSpPr>
            <p:cNvPr id="17" name="TextBox 16">
              <a:extLst>
                <a:ext uri="{FF2B5EF4-FFF2-40B4-BE49-F238E27FC236}">
                  <a16:creationId xmlns:a16="http://schemas.microsoft.com/office/drawing/2014/main" id="{8637C0CA-10FF-43E8-B44A-996701F28DD7}"/>
                </a:ext>
              </a:extLst>
            </p:cNvPr>
            <p:cNvSpPr txBox="1"/>
            <p:nvPr/>
          </p:nvSpPr>
          <p:spPr>
            <a:xfrm>
              <a:off x="7156704" y="3016009"/>
              <a:ext cx="1389888" cy="400110"/>
            </a:xfrm>
            <a:prstGeom prst="rect">
              <a:avLst/>
            </a:prstGeom>
            <a:noFill/>
          </p:spPr>
          <p:txBody>
            <a:bodyPr wrap="square" lIns="0" tIns="0" rIns="0" bIns="0" rtlCol="0">
              <a:spAutoFit/>
            </a:bodyPr>
            <a:lstStyle/>
            <a:p>
              <a:pPr defTabSz="914377">
                <a:spcBef>
                  <a:spcPts val="600"/>
                </a:spcBef>
                <a:buSzPct val="100000"/>
                <a:defRPr/>
              </a:pPr>
              <a:r>
                <a:rPr lang="nb-NO" sz="1300">
                  <a:solidFill>
                    <a:prstClr val="black"/>
                  </a:solidFill>
                  <a:latin typeface="Calibri"/>
                </a:rPr>
                <a:t>Siste frist for </a:t>
              </a:r>
              <a:r>
                <a:rPr lang="nb-NO" sz="1300" b="1">
                  <a:solidFill>
                    <a:prstClr val="black"/>
                  </a:solidFill>
                  <a:latin typeface="Calibri"/>
                </a:rPr>
                <a:t>godkjenning av utenlandske fakturaer</a:t>
              </a:r>
            </a:p>
          </p:txBody>
        </p:sp>
        <p:sp>
          <p:nvSpPr>
            <p:cNvPr id="18" name="TextBox 17">
              <a:extLst>
                <a:ext uri="{FF2B5EF4-FFF2-40B4-BE49-F238E27FC236}">
                  <a16:creationId xmlns:a16="http://schemas.microsoft.com/office/drawing/2014/main" id="{77144A9A-E3EB-4669-B0BC-D79B3735A6CC}"/>
                </a:ext>
              </a:extLst>
            </p:cNvPr>
            <p:cNvSpPr txBox="1"/>
            <p:nvPr/>
          </p:nvSpPr>
          <p:spPr>
            <a:xfrm>
              <a:off x="8912352" y="2414931"/>
              <a:ext cx="1389888" cy="400110"/>
            </a:xfrm>
            <a:prstGeom prst="rect">
              <a:avLst/>
            </a:prstGeom>
            <a:noFill/>
          </p:spPr>
          <p:txBody>
            <a:bodyPr wrap="square" lIns="0" tIns="0" rIns="0" bIns="0" rtlCol="0">
              <a:spAutoFit/>
            </a:bodyPr>
            <a:lstStyle/>
            <a:p>
              <a:pPr defTabSz="914377">
                <a:spcBef>
                  <a:spcPts val="600"/>
                </a:spcBef>
                <a:buSzPct val="100000"/>
                <a:defRPr/>
              </a:pPr>
              <a:r>
                <a:rPr lang="nb-NO" sz="1300">
                  <a:solidFill>
                    <a:prstClr val="black"/>
                  </a:solidFill>
                  <a:latin typeface="Calibri"/>
                </a:rPr>
                <a:t>Siste frist for </a:t>
              </a:r>
              <a:r>
                <a:rPr lang="nb-NO" sz="1300" b="1">
                  <a:solidFill>
                    <a:prstClr val="black"/>
                  </a:solidFill>
                  <a:latin typeface="Calibri"/>
                </a:rPr>
                <a:t>godkjenning av fakturaer i </a:t>
              </a:r>
              <a:r>
                <a:rPr lang="nb-NO" sz="1300" b="1" err="1">
                  <a:solidFill>
                    <a:prstClr val="black"/>
                  </a:solidFill>
                  <a:latin typeface="Calibri"/>
                </a:rPr>
                <a:t>Basware</a:t>
              </a:r>
              <a:r>
                <a:rPr lang="nb-NO" sz="1300" b="1">
                  <a:solidFill>
                    <a:prstClr val="black"/>
                  </a:solidFill>
                  <a:latin typeface="Calibri"/>
                </a:rPr>
                <a:t> IP</a:t>
              </a:r>
            </a:p>
          </p:txBody>
        </p:sp>
      </p:grpSp>
      <p:sp>
        <p:nvSpPr>
          <p:cNvPr id="40" name="TextBox 39">
            <a:extLst>
              <a:ext uri="{FF2B5EF4-FFF2-40B4-BE49-F238E27FC236}">
                <a16:creationId xmlns:a16="http://schemas.microsoft.com/office/drawing/2014/main" id="{9EA24ADB-56F2-4894-B131-92EEB80553DE}"/>
              </a:ext>
            </a:extLst>
          </p:cNvPr>
          <p:cNvSpPr txBox="1"/>
          <p:nvPr/>
        </p:nvSpPr>
        <p:spPr>
          <a:xfrm>
            <a:off x="273758" y="1283985"/>
            <a:ext cx="6303753" cy="1364541"/>
          </a:xfrm>
          <a:prstGeom prst="rect">
            <a:avLst/>
          </a:prstGeom>
          <a:noFill/>
        </p:spPr>
        <p:txBody>
          <a:bodyPr wrap="square" rtlCol="0">
            <a:spAutoFit/>
          </a:bodyPr>
          <a:lstStyle/>
          <a:p>
            <a:r>
              <a:rPr lang="nb-NO" sz="1867"/>
              <a:t>Så snart du kan: </a:t>
            </a:r>
          </a:p>
          <a:p>
            <a:pPr marL="380990" indent="-380990">
              <a:buFont typeface="Arial" panose="020B0604020202020204" pitchFamily="34" charset="0"/>
              <a:buChar char="•"/>
            </a:pPr>
            <a:r>
              <a:rPr lang="nb-NO" sz="1600"/>
              <a:t>Hold Tjenestesenteret for lønn og HR oppdatert om endringer som kommer i ansettelsesforhold fremover (via NTNU Hjelp)</a:t>
            </a:r>
          </a:p>
          <a:p>
            <a:pPr marL="380990" indent="-380990">
              <a:buFont typeface="Arial" panose="020B0604020202020204" pitchFamily="34" charset="0"/>
              <a:buChar char="•"/>
            </a:pPr>
            <a:r>
              <a:rPr lang="nb-NO" sz="1600"/>
              <a:t>Godkjenn fravær, søknad om sykepenger og lignende kontinuerlig</a:t>
            </a:r>
          </a:p>
        </p:txBody>
      </p:sp>
      <p:pic>
        <p:nvPicPr>
          <p:cNvPr id="3" name="Grafikk 18" descr="Female Profile with solid fill">
            <a:extLst>
              <a:ext uri="{FF2B5EF4-FFF2-40B4-BE49-F238E27FC236}">
                <a16:creationId xmlns:a16="http://schemas.microsoft.com/office/drawing/2014/main" id="{93949B0E-2240-8147-EE8C-52853987F2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9554" y="4099957"/>
            <a:ext cx="914400" cy="914400"/>
          </a:xfrm>
          <a:prstGeom prst="rect">
            <a:avLst/>
          </a:prstGeom>
        </p:spPr>
      </p:pic>
      <p:sp>
        <p:nvSpPr>
          <p:cNvPr id="19" name="TekstSylinder 18">
            <a:extLst>
              <a:ext uri="{FF2B5EF4-FFF2-40B4-BE49-F238E27FC236}">
                <a16:creationId xmlns:a16="http://schemas.microsoft.com/office/drawing/2014/main" id="{96E2699A-073F-4C47-5443-C3A9BCE948CD}"/>
              </a:ext>
            </a:extLst>
          </p:cNvPr>
          <p:cNvSpPr txBox="1"/>
          <p:nvPr/>
        </p:nvSpPr>
        <p:spPr>
          <a:xfrm>
            <a:off x="9777351" y="5017324"/>
            <a:ext cx="195942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n-NO" sz="1400">
                <a:solidFill>
                  <a:schemeClr val="bg1"/>
                </a:solidFill>
                <a:cs typeface="Arial"/>
              </a:rPr>
              <a:t>Snakk med kontorsjef om den fulle "</a:t>
            </a:r>
            <a:r>
              <a:rPr lang="nn-NO" sz="1400" err="1">
                <a:solidFill>
                  <a:schemeClr val="bg1"/>
                </a:solidFill>
                <a:cs typeface="Arial"/>
              </a:rPr>
              <a:t>cut</a:t>
            </a:r>
            <a:r>
              <a:rPr lang="nn-NO" sz="1400">
                <a:solidFill>
                  <a:schemeClr val="bg1"/>
                </a:solidFill>
                <a:cs typeface="Arial"/>
              </a:rPr>
              <a:t> </a:t>
            </a:r>
            <a:r>
              <a:rPr lang="nn-NO" sz="1400" err="1">
                <a:solidFill>
                  <a:schemeClr val="bg1"/>
                </a:solidFill>
                <a:cs typeface="Arial"/>
              </a:rPr>
              <a:t>off</a:t>
            </a:r>
            <a:r>
              <a:rPr lang="nn-NO" sz="1400">
                <a:solidFill>
                  <a:schemeClr val="bg1"/>
                </a:solidFill>
                <a:cs typeface="Arial"/>
              </a:rPr>
              <a:t>"-planen for alle viktige </a:t>
            </a:r>
            <a:r>
              <a:rPr lang="nn-NO" sz="1400" err="1">
                <a:solidFill>
                  <a:schemeClr val="bg1"/>
                </a:solidFill>
                <a:cs typeface="Arial"/>
              </a:rPr>
              <a:t>datoer</a:t>
            </a:r>
            <a:r>
              <a:rPr lang="nn-NO" sz="1400">
                <a:solidFill>
                  <a:schemeClr val="bg1"/>
                </a:solidFill>
                <a:cs typeface="Arial"/>
              </a:rPr>
              <a:t> før vi innfører nye </a:t>
            </a:r>
            <a:r>
              <a:rPr lang="nn-NO" sz="1400" err="1">
                <a:solidFill>
                  <a:schemeClr val="bg1"/>
                </a:solidFill>
                <a:cs typeface="Arial"/>
              </a:rPr>
              <a:t>systemer</a:t>
            </a:r>
            <a:endParaRPr lang="nn-NO" sz="1400">
              <a:solidFill>
                <a:schemeClr val="bg1"/>
              </a:solidFill>
              <a:cs typeface="Arial"/>
            </a:endParaRPr>
          </a:p>
        </p:txBody>
      </p:sp>
    </p:spTree>
    <p:extLst>
      <p:ext uri="{BB962C8B-B14F-4D97-AF65-F5344CB8AC3E}">
        <p14:creationId xmlns:p14="http://schemas.microsoft.com/office/powerpoint/2010/main" val="239325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2084373106"/>
              </p:ext>
            </p:extLst>
          </p:nvPr>
        </p:nvGraphicFramePr>
        <p:xfrm>
          <a:off x="719997" y="1530839"/>
          <a:ext cx="11198084" cy="2743200"/>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a:t>
                      </a:r>
                      <a:endParaRPr lang="en-US"/>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1" i="0" u="none" strike="noStrike" noProof="0">
                          <a:solidFill>
                            <a:schemeClr val="bg1"/>
                          </a:solidFill>
                          <a:latin typeface="Arial"/>
                        </a:rPr>
                        <a:t>De store endringene – hvor bør du spesielt fokusere?</a:t>
                      </a:r>
                      <a:endParaRPr lang="en-US" sz="2400" b="0" i="0" u="none" strike="noStrike" noProof="0">
                        <a:latin typeface="Arial"/>
                      </a:endParaRPr>
                    </a:p>
                  </a:txBody>
                  <a:tcPr>
                    <a:solidFill>
                      <a:schemeClr val="tx2"/>
                    </a:solidFill>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hva må du være med på?</a:t>
                      </a:r>
                      <a:endParaRPr lang="en-US"/>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a:t>
                      </a:r>
                      <a:endParaRPr lang="en-US" sz="2400" b="0" i="0" u="none" strike="noStrike" noProof="0">
                        <a:latin typeface="Arial"/>
                      </a:endParaRP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a:t>Hvor kan du finne mer informasjon</a:t>
                      </a:r>
                      <a:endParaRPr lang="en-US"/>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256945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FF5E4EE-538D-4C98-A138-2B433FDD5655}"/>
              </a:ext>
            </a:extLst>
          </p:cNvPr>
          <p:cNvGraphicFramePr>
            <a:graphicFrameLocks noChangeAspect="1"/>
          </p:cNvGraphicFramePr>
          <p:nvPr>
            <p:custDataLst>
              <p:tags r:id="rId1"/>
            </p:custDataLst>
            <p:extLst>
              <p:ext uri="{D42A27DB-BD31-4B8C-83A1-F6EECF244321}">
                <p14:modId xmlns:p14="http://schemas.microsoft.com/office/powerpoint/2010/main" val="1304109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4FF5E4EE-538D-4C98-A138-2B433FDD56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8A249B07-A24D-F51D-3072-E8AB00CE9192}"/>
              </a:ext>
            </a:extLst>
          </p:cNvPr>
          <p:cNvSpPr>
            <a:spLocks noGrp="1"/>
          </p:cNvSpPr>
          <p:nvPr>
            <p:ph type="title"/>
          </p:nvPr>
        </p:nvSpPr>
        <p:spPr>
          <a:xfrm>
            <a:off x="609600" y="274639"/>
            <a:ext cx="10972800" cy="1508105"/>
          </a:xfrm>
        </p:spPr>
        <p:txBody>
          <a:bodyPr vert="horz"/>
          <a:lstStyle/>
          <a:p>
            <a:r>
              <a:rPr kumimoji="0" lang="nb-NO" sz="4400" b="1" i="0" u="none" strike="noStrike" kern="1200" cap="none" spc="0" normalizeH="0" baseline="0" noProof="0">
                <a:ln>
                  <a:noFill/>
                </a:ln>
                <a:solidFill>
                  <a:srgbClr val="000000"/>
                </a:solidFill>
                <a:effectLst/>
                <a:uLnTx/>
                <a:uFillTx/>
                <a:latin typeface="Arial" panose="020B0604020202020204"/>
                <a:ea typeface="+mn-ea"/>
                <a:cs typeface="+mn-cs"/>
              </a:rPr>
              <a:t>Endringer for en instituttleder </a:t>
            </a:r>
            <a:br>
              <a:rPr kumimoji="0" lang="nb-NO" sz="4800" b="1" i="0" u="none" strike="noStrike" kern="1200" cap="none" spc="0" normalizeH="0" baseline="0" noProof="0">
                <a:ln>
                  <a:noFill/>
                </a:ln>
                <a:solidFill>
                  <a:srgbClr val="000000"/>
                </a:solidFill>
                <a:effectLst/>
                <a:uLnTx/>
                <a:uFillTx/>
                <a:latin typeface="Arial" panose="020B0604020202020204"/>
                <a:ea typeface="+mn-ea"/>
                <a:cs typeface="+mn-cs"/>
              </a:rPr>
            </a:br>
            <a:endParaRPr lang="nb-NO"/>
          </a:p>
        </p:txBody>
      </p:sp>
      <p:sp>
        <p:nvSpPr>
          <p:cNvPr id="6" name="TextBox 1">
            <a:extLst>
              <a:ext uri="{FF2B5EF4-FFF2-40B4-BE49-F238E27FC236}">
                <a16:creationId xmlns:a16="http://schemas.microsoft.com/office/drawing/2014/main" id="{F566F768-E498-2F3D-4189-D8055E10A9D2}"/>
              </a:ext>
            </a:extLst>
          </p:cNvPr>
          <p:cNvSpPr txBox="1"/>
          <p:nvPr/>
        </p:nvSpPr>
        <p:spPr>
          <a:xfrm>
            <a:off x="1717425" y="4227702"/>
            <a:ext cx="7088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Oppgaver som du må gjøre havner i din oppgaveliste. Du får varsel hver dag, men oppgavelisten må sjekkes regelmessig. </a:t>
            </a:r>
            <a:r>
              <a:rPr lang="nb-NO" sz="1200">
                <a:solidFill>
                  <a:srgbClr val="000000"/>
                </a:solidFill>
                <a:latin typeface="Arial" panose="020B0604020202020204"/>
              </a:rPr>
              <a:t>Oppgaver kan også godkjennes i DFØ-app.</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Freeform 346">
            <a:extLst>
              <a:ext uri="{FF2B5EF4-FFF2-40B4-BE49-F238E27FC236}">
                <a16:creationId xmlns:a16="http://schemas.microsoft.com/office/drawing/2014/main" id="{2542EE9C-FD99-781F-1B04-488F31A1E8D0}"/>
              </a:ext>
            </a:extLst>
          </p:cNvPr>
          <p:cNvSpPr>
            <a:spLocks noChangeAspect="1" noEditPoints="1"/>
          </p:cNvSpPr>
          <p:nvPr/>
        </p:nvSpPr>
        <p:spPr bwMode="auto">
          <a:xfrm>
            <a:off x="891894" y="4071157"/>
            <a:ext cx="715070" cy="715070"/>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rgbClr val="00509E"/>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kstSylinder 24">
            <a:extLst>
              <a:ext uri="{FF2B5EF4-FFF2-40B4-BE49-F238E27FC236}">
                <a16:creationId xmlns:a16="http://schemas.microsoft.com/office/drawing/2014/main" id="{4E395BE0-EF16-8088-16DD-DC168B807E83}"/>
              </a:ext>
            </a:extLst>
          </p:cNvPr>
          <p:cNvSpPr txBox="1"/>
          <p:nvPr/>
        </p:nvSpPr>
        <p:spPr>
          <a:xfrm>
            <a:off x="1717424" y="5109099"/>
            <a:ext cx="7162965" cy="646331"/>
          </a:xfrm>
          <a:prstGeom prst="rect">
            <a:avLst/>
          </a:prstGeom>
          <a:noFill/>
        </p:spPr>
        <p:txBody>
          <a:bodyPr wrap="square">
            <a:spAutoFit/>
          </a:bodyPr>
          <a:lstStyle/>
          <a:p>
            <a:pPr>
              <a:defRPr/>
            </a:pPr>
            <a:r>
              <a:rPr lang="nb-NO" sz="1200">
                <a:solidFill>
                  <a:srgbClr val="000000"/>
                </a:solidFill>
                <a:latin typeface="Arial" panose="020B0604020202020204"/>
              </a:rPr>
              <a:t>Innebygde lovkrav i lønnssystemet bidrar til økt kontroll og etterlevelse: </a:t>
            </a:r>
          </a:p>
          <a:p>
            <a:pPr>
              <a:defRPr/>
            </a:pPr>
            <a:r>
              <a:rPr lang="nb-NO" sz="1200">
                <a:solidFill>
                  <a:srgbClr val="000000"/>
                </a:solidFill>
                <a:latin typeface="Arial" panose="020B0604020202020204"/>
              </a:rPr>
              <a:t>EKS: Ny løsning for tilsetting og arbeidskontrakt (</a:t>
            </a:r>
            <a:r>
              <a:rPr lang="nb-NO" sz="1200" err="1">
                <a:solidFill>
                  <a:srgbClr val="000000"/>
                </a:solidFill>
                <a:latin typeface="Arial" panose="020B0604020202020204"/>
              </a:rPr>
              <a:t>ToA</a:t>
            </a:r>
            <a:r>
              <a:rPr lang="nb-NO" sz="1200">
                <a:solidFill>
                  <a:srgbClr val="000000"/>
                </a:solidFill>
                <a:latin typeface="Arial" panose="020B0604020202020204"/>
              </a:rPr>
              <a:t>) som krever at kontrakt må være på plass FØR arbeid kan </a:t>
            </a:r>
            <a:r>
              <a:rPr lang="nb-NO" sz="1200" err="1">
                <a:solidFill>
                  <a:srgbClr val="000000"/>
                </a:solidFill>
                <a:latin typeface="Arial" panose="020B0604020202020204"/>
              </a:rPr>
              <a:t>påstartes</a:t>
            </a:r>
            <a:r>
              <a:rPr lang="nb-NO" sz="1200">
                <a:solidFill>
                  <a:srgbClr val="000000"/>
                </a:solidFill>
                <a:latin typeface="Arial" panose="020B0604020202020204"/>
              </a:rPr>
              <a:t>. </a:t>
            </a:r>
          </a:p>
        </p:txBody>
      </p:sp>
      <p:sp>
        <p:nvSpPr>
          <p:cNvPr id="24" name="Freeform 976">
            <a:extLst>
              <a:ext uri="{FF2B5EF4-FFF2-40B4-BE49-F238E27FC236}">
                <a16:creationId xmlns:a16="http://schemas.microsoft.com/office/drawing/2014/main" id="{28233363-8572-41F3-891F-608F45D5D79D}"/>
              </a:ext>
            </a:extLst>
          </p:cNvPr>
          <p:cNvSpPr>
            <a:spLocks noChangeAspect="1" noEditPoints="1"/>
          </p:cNvSpPr>
          <p:nvPr/>
        </p:nvSpPr>
        <p:spPr bwMode="auto">
          <a:xfrm>
            <a:off x="886961" y="5013465"/>
            <a:ext cx="720003"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tx2"/>
          </a:solidFill>
          <a:ln>
            <a:noFill/>
          </a:ln>
        </p:spPr>
        <p:txBody>
          <a:bodyPr vert="horz" wrap="square" lIns="121446" tIns="60723" rIns="121446" bIns="60723" numCol="1" anchor="t" anchorCtr="0" compatLnSpc="1">
            <a:prstTxWarp prst="textNoShape">
              <a:avLst/>
            </a:prstTxWarp>
          </a:bodyPr>
          <a:lstStyle/>
          <a:p>
            <a:endParaRPr lang="en-GB" sz="319"/>
          </a:p>
        </p:txBody>
      </p:sp>
      <p:pic>
        <p:nvPicPr>
          <p:cNvPr id="9" name="Plassholder for bilde 5" descr="Innkjøpsforespørsel i DFØ-appen | DFØ">
            <a:extLst>
              <a:ext uri="{FF2B5EF4-FFF2-40B4-BE49-F238E27FC236}">
                <a16:creationId xmlns:a16="http://schemas.microsoft.com/office/drawing/2014/main" id="{5FA8AC0C-E7BD-7F47-0662-91C1526D7E4C}"/>
              </a:ext>
            </a:extLst>
          </p:cNvPr>
          <p:cNvPicPr>
            <a:picLocks noChangeAspect="1"/>
          </p:cNvPicPr>
          <p:nvPr/>
        </p:nvPicPr>
        <p:blipFill rotWithShape="1">
          <a:blip r:embed="rId6"/>
          <a:srcRect l="7579" t="4756" r="2813" b="2461"/>
          <a:stretch/>
        </p:blipFill>
        <p:spPr>
          <a:xfrm rot="568802">
            <a:off x="9773261" y="2385076"/>
            <a:ext cx="1979161" cy="4083659"/>
          </a:xfrm>
          <a:prstGeom prst="rect">
            <a:avLst/>
          </a:prstGeom>
        </p:spPr>
      </p:pic>
      <p:sp>
        <p:nvSpPr>
          <p:cNvPr id="14" name="TextBox 13">
            <a:extLst>
              <a:ext uri="{FF2B5EF4-FFF2-40B4-BE49-F238E27FC236}">
                <a16:creationId xmlns:a16="http://schemas.microsoft.com/office/drawing/2014/main" id="{9F8EF70D-48E1-4191-8AB0-2D42BD3AE333}"/>
              </a:ext>
            </a:extLst>
          </p:cNvPr>
          <p:cNvSpPr txBox="1"/>
          <p:nvPr/>
        </p:nvSpPr>
        <p:spPr>
          <a:xfrm>
            <a:off x="609599" y="1234792"/>
            <a:ext cx="9531179" cy="2308324"/>
          </a:xfrm>
          <a:prstGeom prst="rect">
            <a:avLst/>
          </a:prstGeom>
          <a:noFill/>
        </p:spPr>
        <p:txBody>
          <a:bodyPr wrap="square" lIns="91440" tIns="45720" rIns="91440" bIns="45720" rtlCol="0" anchor="t">
            <a:spAutoFit/>
          </a:bodyPr>
          <a:lstStyle/>
          <a:p>
            <a:pPr>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Grad av endringer vil variere ut i fra hvilke roller den enkelte er tildelt, men for de alle fleste vil endringene være knyttet til to forhold:</a:t>
            </a:r>
            <a:r>
              <a:rPr lang="nb-NO" sz="1600">
                <a:solidFill>
                  <a:srgbClr val="000000"/>
                </a:solidFill>
                <a:latin typeface="Arial" panose="020B0604020202020204"/>
              </a:rPr>
              <a:t> </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Ansattforholdet</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(felles for alle på NTNU) – Som ansatt på NTNU skal nå reiseregninger, ferie, permisjoner osv</a:t>
            </a:r>
            <a:r>
              <a:rPr lang="nb-NO" sz="1600">
                <a:solidFill>
                  <a:srgbClr val="000000"/>
                </a:solidFill>
                <a:latin typeface="Arial" panose="020B0604020202020204"/>
              </a:rPr>
              <a:t>.</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håndteres gjennom SAP Selvbetjeningsløsning istedenfor HR-portalen</a:t>
            </a:r>
            <a:br>
              <a:rPr lang="nb-NO" sz="1600" b="0" i="0" u="none" strike="noStrike" kern="1200" cap="none" spc="0" normalizeH="0" baseline="0" noProof="0">
                <a:ln>
                  <a:noFill/>
                </a:ln>
                <a:effectLst/>
                <a:uLnTx/>
                <a:uFillTx/>
                <a:latin typeface="Arial" panose="020B0604020202020204"/>
              </a:rPr>
            </a:b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Som </a:t>
            </a:r>
            <a:r>
              <a:rPr kumimoji="0" lang="nb-NO" sz="1600" b="1"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 og/eller </a:t>
            </a:r>
            <a:r>
              <a:rPr kumimoji="0" lang="nb-NO" sz="1600" b="1" i="0" u="none" strike="noStrike" kern="1200" cap="none" spc="0" normalizeH="0" baseline="0" noProof="0" err="1">
                <a:ln>
                  <a:noFill/>
                </a:ln>
                <a:solidFill>
                  <a:srgbClr val="000000"/>
                </a:solidFill>
                <a:effectLst/>
                <a:uLnTx/>
                <a:uFillTx/>
                <a:latin typeface="Arial" panose="020B0604020202020204"/>
                <a:ea typeface="+mn-ea"/>
                <a:cs typeface="+mn-cs"/>
              </a:rPr>
              <a:t>personalgodkjenner</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Vil få oppgaver til godkjenning i SAP og Unit4 ERP*</a:t>
            </a:r>
            <a:endParaRPr lang="nb-NO" sz="1600" b="0" i="0" u="none" strike="noStrike" kern="1200" cap="none" spc="0" normalizeH="0" baseline="0" noProof="0">
              <a:ln>
                <a:noFill/>
              </a:ln>
              <a:solidFill>
                <a:srgbClr val="000000"/>
              </a:solidFill>
              <a:effectLst/>
              <a:uLnTx/>
              <a:uFillTx/>
              <a:latin typeface="Arial" panose="020B0604020202020204"/>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BBE7E221-CF7A-41EB-A1C4-8893D7A7B27D}"/>
              </a:ext>
            </a:extLst>
          </p:cNvPr>
          <p:cNvSpPr txBox="1"/>
          <p:nvPr/>
        </p:nvSpPr>
        <p:spPr>
          <a:xfrm>
            <a:off x="609598" y="3399527"/>
            <a:ext cx="842179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14694"/>
                </a:solidFill>
                <a:effectLst/>
                <a:uLnTx/>
                <a:uFillTx/>
                <a:latin typeface="Arial" panose="020B0604020202020204"/>
                <a:ea typeface="+mn-ea"/>
                <a:cs typeface="+mn-cs"/>
              </a:rPr>
              <a:t>Oppgavene vil i stor grad være de samme som i dag, men i en ny løsning. Noen forhold å være oppmerksom på:</a:t>
            </a:r>
          </a:p>
        </p:txBody>
      </p:sp>
    </p:spTree>
    <p:extLst>
      <p:ext uri="{BB962C8B-B14F-4D97-AF65-F5344CB8AC3E}">
        <p14:creationId xmlns:p14="http://schemas.microsoft.com/office/powerpoint/2010/main" val="55068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EB64F6-6273-F1A6-B2AA-997FB1250915}"/>
              </a:ext>
            </a:extLst>
          </p:cNvPr>
          <p:cNvSpPr>
            <a:spLocks noGrp="1"/>
          </p:cNvSpPr>
          <p:nvPr>
            <p:ph type="title"/>
          </p:nvPr>
        </p:nvSpPr>
        <p:spPr>
          <a:xfrm>
            <a:off x="1931505" y="274639"/>
            <a:ext cx="8229600" cy="584775"/>
          </a:xfrm>
        </p:spPr>
        <p:txBody>
          <a:bodyPr/>
          <a:lstStyle/>
          <a:p>
            <a:r>
              <a:rPr lang="nb-NO" sz="3200"/>
              <a:t>Sykefraværsoppfølging på nav.no</a:t>
            </a:r>
          </a:p>
        </p:txBody>
      </p:sp>
      <p:sp>
        <p:nvSpPr>
          <p:cNvPr id="3" name="Plassholder for innhold 2">
            <a:extLst>
              <a:ext uri="{FF2B5EF4-FFF2-40B4-BE49-F238E27FC236}">
                <a16:creationId xmlns:a16="http://schemas.microsoft.com/office/drawing/2014/main" id="{D685AF32-F853-6BA6-DE0C-A6C9E7D88932}"/>
              </a:ext>
            </a:extLst>
          </p:cNvPr>
          <p:cNvSpPr>
            <a:spLocks noGrp="1"/>
          </p:cNvSpPr>
          <p:nvPr>
            <p:ph idx="1"/>
          </p:nvPr>
        </p:nvSpPr>
        <p:spPr/>
        <p:txBody>
          <a:bodyPr vert="horz" lIns="91440" tIns="45720" rIns="91440" bIns="45720" rtlCol="0" anchor="t">
            <a:normAutofit fontScale="70000" lnSpcReduction="20000"/>
          </a:bodyPr>
          <a:lstStyle/>
          <a:p>
            <a:pPr marL="0" indent="0">
              <a:buNone/>
            </a:pPr>
            <a:endParaRPr lang="nb-NO"/>
          </a:p>
          <a:p>
            <a:r>
              <a:rPr lang="nb-NO"/>
              <a:t>Systemet tildeler automatisk sykefraværsoppfølging til formell leder, eks.</a:t>
            </a:r>
          </a:p>
          <a:p>
            <a:pPr lvl="1"/>
            <a:r>
              <a:rPr lang="nb-NO"/>
              <a:t>Instituttleder eller formell nivå 4-leder følger opp vitenskapelig ansatte </a:t>
            </a:r>
          </a:p>
          <a:p>
            <a:pPr lvl="1"/>
            <a:r>
              <a:rPr lang="nb-NO"/>
              <a:t>Kontorsjef følger opp teknisk-administrativt ansatte</a:t>
            </a:r>
          </a:p>
          <a:p>
            <a:endParaRPr lang="nb-NO"/>
          </a:p>
          <a:p>
            <a:r>
              <a:rPr lang="nb-NO"/>
              <a:t>Det vil foreligge rutine for endring av oppfølgingsansvarlig – overføring kan da gjøres til annen leder med personalansvar (i samme linje: vitenskapelig eller tekn./adm.)</a:t>
            </a:r>
          </a:p>
          <a:p>
            <a:endParaRPr lang="nb-NO"/>
          </a:p>
          <a:p>
            <a:r>
              <a:rPr lang="nb-NO"/>
              <a:t>Mange viktige grunner som ligger til grunn for struktur og at dette skal utføres av nærmeste leder med personalansvar i linja:</a:t>
            </a:r>
          </a:p>
          <a:p>
            <a:pPr marL="914400" lvl="1" indent="-457200">
              <a:buAutoNum type="arabicParenR"/>
            </a:pPr>
            <a:r>
              <a:rPr lang="nb-NO"/>
              <a:t>Sykefraværsoppfølging er en oppgave som prinsipielt skal ligge til nærmeste leder og kan dermed ikke delegeres bort</a:t>
            </a:r>
          </a:p>
          <a:p>
            <a:pPr marL="914400" lvl="1" indent="-457200">
              <a:buAutoNum type="arabicParenR"/>
            </a:pPr>
            <a:r>
              <a:rPr lang="nb-NO"/>
              <a:t>God sykefraværsoppfølging er konfliktforebyggende</a:t>
            </a:r>
          </a:p>
          <a:p>
            <a:pPr marL="914400" lvl="1" indent="-457200">
              <a:buAutoNum type="arabicParenR"/>
            </a:pPr>
            <a:r>
              <a:rPr lang="nb-NO"/>
              <a:t>Viktig for å få etablert en praksis med at vitenskapelig ansatte rapporterer fravær</a:t>
            </a:r>
          </a:p>
          <a:p>
            <a:pPr lvl="2">
              <a:buFont typeface="Wingdings"/>
              <a:buChar char="Ø"/>
            </a:pPr>
            <a:r>
              <a:rPr lang="nb-NO"/>
              <a:t>Mer realistisk statistikk</a:t>
            </a:r>
          </a:p>
          <a:p>
            <a:pPr lvl="2">
              <a:buFont typeface="Wingdings"/>
              <a:buChar char="Ø"/>
            </a:pPr>
            <a:r>
              <a:rPr lang="nb-NO"/>
              <a:t>Arbeidsgiverperioden bør starte så tidlig som mulig for å få riktig refusjon</a:t>
            </a:r>
          </a:p>
          <a:p>
            <a:endParaRPr lang="nb-NO"/>
          </a:p>
          <a:p>
            <a:endParaRPr lang="nb-NO"/>
          </a:p>
          <a:p>
            <a:endParaRPr lang="nb-NO"/>
          </a:p>
          <a:p>
            <a:endParaRPr lang="nb-NO"/>
          </a:p>
          <a:p>
            <a:endParaRPr lang="nb-NO"/>
          </a:p>
          <a:p>
            <a:endParaRPr lang="nb-NO"/>
          </a:p>
          <a:p>
            <a:endParaRPr lang="nb-NO"/>
          </a:p>
        </p:txBody>
      </p:sp>
    </p:spTree>
    <p:extLst>
      <p:ext uri="{BB962C8B-B14F-4D97-AF65-F5344CB8AC3E}">
        <p14:creationId xmlns:p14="http://schemas.microsoft.com/office/powerpoint/2010/main" val="228116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9FDDBCE-9EC4-4D7D-9831-0BFC8DAE7456}"/>
              </a:ext>
            </a:extLst>
          </p:cNvPr>
          <p:cNvGraphicFramePr>
            <a:graphicFrameLocks noChangeAspect="1"/>
          </p:cNvGraphicFramePr>
          <p:nvPr>
            <p:custDataLst>
              <p:tags r:id="rId1"/>
            </p:custDataLst>
            <p:extLst>
              <p:ext uri="{D42A27DB-BD31-4B8C-83A1-F6EECF244321}">
                <p14:modId xmlns:p14="http://schemas.microsoft.com/office/powerpoint/2010/main" val="2670748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59FDDBCE-9EC4-4D7D-9831-0BFC8DAE74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745C7F-E009-4C27-849F-1316D5592B40}"/>
              </a:ext>
            </a:extLst>
          </p:cNvPr>
          <p:cNvSpPr>
            <a:spLocks noGrp="1"/>
          </p:cNvSpPr>
          <p:nvPr>
            <p:ph type="title"/>
          </p:nvPr>
        </p:nvSpPr>
        <p:spPr>
          <a:xfrm>
            <a:off x="609600" y="235369"/>
            <a:ext cx="10972800" cy="584775"/>
          </a:xfrm>
        </p:spPr>
        <p:txBody>
          <a:bodyPr vert="horz"/>
          <a:lstStyle/>
          <a:p>
            <a:r>
              <a:rPr lang="nb-NO" sz="3200"/>
              <a:t>Forenklet tidslinje for innføringen - Forventningsstyring</a:t>
            </a:r>
          </a:p>
        </p:txBody>
      </p:sp>
      <p:sp>
        <p:nvSpPr>
          <p:cNvPr id="3" name="Arrow: Right 2">
            <a:extLst>
              <a:ext uri="{FF2B5EF4-FFF2-40B4-BE49-F238E27FC236}">
                <a16:creationId xmlns:a16="http://schemas.microsoft.com/office/drawing/2014/main" id="{3ABAA4B3-4E9E-4A8D-9A59-D191394B8B21}"/>
              </a:ext>
            </a:extLst>
          </p:cNvPr>
          <p:cNvSpPr/>
          <p:nvPr/>
        </p:nvSpPr>
        <p:spPr>
          <a:xfrm>
            <a:off x="677563" y="1828662"/>
            <a:ext cx="11097878" cy="1075038"/>
          </a:xfrm>
          <a:prstGeom prst="rightArrow">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E2F81B7-456E-4F03-A942-BDED070E4F19}"/>
              </a:ext>
            </a:extLst>
          </p:cNvPr>
          <p:cNvSpPr txBox="1"/>
          <p:nvPr/>
        </p:nvSpPr>
        <p:spPr>
          <a:xfrm>
            <a:off x="609600" y="1052514"/>
            <a:ext cx="10435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509E"/>
                </a:solidFill>
                <a:effectLst/>
                <a:uLnTx/>
                <a:uFillTx/>
                <a:latin typeface="Arial" panose="020B0604020202020204"/>
                <a:ea typeface="+mn-ea"/>
                <a:cs typeface="+mn-cs"/>
              </a:rPr>
              <a:t>Aktiviteter i prosjektet </a:t>
            </a:r>
          </a:p>
        </p:txBody>
      </p:sp>
      <p:sp>
        <p:nvSpPr>
          <p:cNvPr id="10" name="TextBox 9">
            <a:extLst>
              <a:ext uri="{FF2B5EF4-FFF2-40B4-BE49-F238E27FC236}">
                <a16:creationId xmlns:a16="http://schemas.microsoft.com/office/drawing/2014/main" id="{7147E428-8D77-42A7-A6A2-342D008B3D4A}"/>
              </a:ext>
            </a:extLst>
          </p:cNvPr>
          <p:cNvSpPr txBox="1"/>
          <p:nvPr/>
        </p:nvSpPr>
        <p:spPr>
          <a:xfrm>
            <a:off x="629963" y="2674485"/>
            <a:ext cx="12482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509E"/>
                </a:solidFill>
                <a:effectLst/>
                <a:uLnTx/>
                <a:uFillTx/>
                <a:latin typeface="Arial" panose="020B0604020202020204"/>
                <a:ea typeface="+mn-ea"/>
                <a:cs typeface="+mn-cs"/>
              </a:rPr>
              <a:t>Konsekvenser for kjerne-virksomheten</a:t>
            </a:r>
          </a:p>
        </p:txBody>
      </p:sp>
      <p:sp>
        <p:nvSpPr>
          <p:cNvPr id="11" name="TextBox 10">
            <a:extLst>
              <a:ext uri="{FF2B5EF4-FFF2-40B4-BE49-F238E27FC236}">
                <a16:creationId xmlns:a16="http://schemas.microsoft.com/office/drawing/2014/main" id="{A7D8CAB9-CE59-4B76-996D-034F6DE4E08A}"/>
              </a:ext>
            </a:extLst>
          </p:cNvPr>
          <p:cNvSpPr txBox="1"/>
          <p:nvPr/>
        </p:nvSpPr>
        <p:spPr>
          <a:xfrm>
            <a:off x="6201330" y="1153379"/>
            <a:ext cx="24439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01.01</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GO-LIVE og oppstartsfase nye systemer </a:t>
            </a:r>
          </a:p>
        </p:txBody>
      </p:sp>
      <p:sp>
        <p:nvSpPr>
          <p:cNvPr id="12" name="TextBox 11">
            <a:extLst>
              <a:ext uri="{FF2B5EF4-FFF2-40B4-BE49-F238E27FC236}">
                <a16:creationId xmlns:a16="http://schemas.microsoft.com/office/drawing/2014/main" id="{21D23485-EF12-4EFA-92C3-11DF9AEE3C5A}"/>
              </a:ext>
            </a:extLst>
          </p:cNvPr>
          <p:cNvSpPr txBox="1"/>
          <p:nvPr/>
        </p:nvSpPr>
        <p:spPr>
          <a:xfrm>
            <a:off x="1673493" y="1165795"/>
            <a:ext cx="19173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20.09 – 30.01:  </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Hovedperiode for opplæring</a:t>
            </a:r>
          </a:p>
        </p:txBody>
      </p:sp>
      <p:sp>
        <p:nvSpPr>
          <p:cNvPr id="13" name="TextBox 12">
            <a:extLst>
              <a:ext uri="{FF2B5EF4-FFF2-40B4-BE49-F238E27FC236}">
                <a16:creationId xmlns:a16="http://schemas.microsoft.com/office/drawing/2014/main" id="{61FBE300-20DC-4F97-93B7-28FD9ED402C3}"/>
              </a:ext>
            </a:extLst>
          </p:cNvPr>
          <p:cNvSpPr txBox="1"/>
          <p:nvPr/>
        </p:nvSpPr>
        <p:spPr>
          <a:xfrm>
            <a:off x="3790050" y="1165795"/>
            <a:ext cx="16146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Nov-des. </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Rydding og konvertering av data</a:t>
            </a:r>
          </a:p>
        </p:txBody>
      </p:sp>
      <p:sp>
        <p:nvSpPr>
          <p:cNvPr id="14" name="TextBox 13">
            <a:extLst>
              <a:ext uri="{FF2B5EF4-FFF2-40B4-BE49-F238E27FC236}">
                <a16:creationId xmlns:a16="http://schemas.microsoft.com/office/drawing/2014/main" id="{0632871A-40D2-449D-B644-E9A745CA5E70}"/>
              </a:ext>
            </a:extLst>
          </p:cNvPr>
          <p:cNvSpPr txBox="1"/>
          <p:nvPr/>
        </p:nvSpPr>
        <p:spPr>
          <a:xfrm>
            <a:off x="10375039" y="1155886"/>
            <a:ext cx="1136306" cy="600164"/>
          </a:xfrm>
          <a:prstGeom prst="rect">
            <a:avLst/>
          </a:prstGeom>
          <a:noFill/>
        </p:spPr>
        <p:txBody>
          <a:bodyPr wrap="square" lIns="91440" tIns="45720" rIns="91440" bIns="45720" rtlCol="0" anchor="t">
            <a:spAutoFit/>
          </a:bodyPr>
          <a:lstStyle/>
          <a:p>
            <a:pPr>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TBA</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Pre-</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award</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 </a:t>
            </a:r>
            <a:r>
              <a:rPr lang="nb-NO" sz="1100">
                <a:solidFill>
                  <a:srgbClr val="000000"/>
                </a:solidFill>
                <a:latin typeface="Arial" panose="020B0604020202020204"/>
              </a:rPr>
              <a:t>tas i </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bruk</a:t>
            </a:r>
            <a:r>
              <a:rPr lang="nb-NO" sz="1100">
                <a:solidFill>
                  <a:srgbClr val="000000"/>
                </a:solidFill>
                <a:latin typeface="Arial" panose="020B0604020202020204"/>
              </a:rPr>
              <a:t> </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EEECC76F-ABDB-4EC2-8D6B-835A5730D865}"/>
              </a:ext>
            </a:extLst>
          </p:cNvPr>
          <p:cNvSpPr txBox="1"/>
          <p:nvPr/>
        </p:nvSpPr>
        <p:spPr>
          <a:xfrm>
            <a:off x="10679650" y="2814601"/>
            <a:ext cx="12378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Prosjektledere</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må være tilgjengelig for opplæring</a:t>
            </a:r>
          </a:p>
        </p:txBody>
      </p:sp>
      <p:sp>
        <p:nvSpPr>
          <p:cNvPr id="16" name="TextBox 15">
            <a:extLst>
              <a:ext uri="{FF2B5EF4-FFF2-40B4-BE49-F238E27FC236}">
                <a16:creationId xmlns:a16="http://schemas.microsoft.com/office/drawing/2014/main" id="{2886EC37-5D49-4EA6-BA44-2BB5B843BC3F}"/>
              </a:ext>
            </a:extLst>
          </p:cNvPr>
          <p:cNvSpPr txBox="1"/>
          <p:nvPr/>
        </p:nvSpPr>
        <p:spPr>
          <a:xfrm>
            <a:off x="6096000" y="2797310"/>
            <a:ext cx="34282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Redusert tilgjengelighet og servicegrad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fra fagressurser må forventes som følge av tid til å gjøre seg kjent med systemer og ev.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oppstartsutfordringer</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cxnSp>
        <p:nvCxnSpPr>
          <p:cNvPr id="18" name="Straight Connector 17">
            <a:extLst>
              <a:ext uri="{FF2B5EF4-FFF2-40B4-BE49-F238E27FC236}">
                <a16:creationId xmlns:a16="http://schemas.microsoft.com/office/drawing/2014/main" id="{D92EF273-C643-4F7C-8298-475C8044229B}"/>
              </a:ext>
            </a:extLst>
          </p:cNvPr>
          <p:cNvCxnSpPr>
            <a:cxnSpLocks/>
            <a:endCxn id="32" idx="4"/>
          </p:cNvCxnSpPr>
          <p:nvPr/>
        </p:nvCxnSpPr>
        <p:spPr>
          <a:xfrm>
            <a:off x="9731718" y="2594032"/>
            <a:ext cx="6294" cy="1633339"/>
          </a:xfrm>
          <a:prstGeom prst="line">
            <a:avLst/>
          </a:prstGeom>
        </p:spPr>
        <p:style>
          <a:lnRef idx="2">
            <a:schemeClr val="accent2"/>
          </a:lnRef>
          <a:fillRef idx="0">
            <a:schemeClr val="accent2"/>
          </a:fillRef>
          <a:effectRef idx="1">
            <a:schemeClr val="accent2"/>
          </a:effectRef>
          <a:fontRef idx="minor">
            <a:schemeClr val="tx1"/>
          </a:fontRef>
        </p:style>
      </p:cxnSp>
      <p:sp>
        <p:nvSpPr>
          <p:cNvPr id="22" name="Left Brace 21">
            <a:extLst>
              <a:ext uri="{FF2B5EF4-FFF2-40B4-BE49-F238E27FC236}">
                <a16:creationId xmlns:a16="http://schemas.microsoft.com/office/drawing/2014/main" id="{D990711D-25C6-445F-AC43-045326378C91}"/>
              </a:ext>
            </a:extLst>
          </p:cNvPr>
          <p:cNvSpPr/>
          <p:nvPr/>
        </p:nvSpPr>
        <p:spPr>
          <a:xfrm rot="5400000">
            <a:off x="7427327" y="173107"/>
            <a:ext cx="371748" cy="3428278"/>
          </a:xfrm>
          <a:prstGeom prst="leftBrace">
            <a:avLst/>
          </a:prstGeom>
          <a:ln>
            <a:solidFill>
              <a:srgbClr val="00509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245E533F-D2D7-4E87-A947-10299D351A81}"/>
              </a:ext>
            </a:extLst>
          </p:cNvPr>
          <p:cNvCxnSpPr>
            <a:cxnSpLocks/>
            <a:endCxn id="43" idx="4"/>
          </p:cNvCxnSpPr>
          <p:nvPr/>
        </p:nvCxnSpPr>
        <p:spPr>
          <a:xfrm>
            <a:off x="5916555" y="2674485"/>
            <a:ext cx="8083" cy="3196634"/>
          </a:xfrm>
          <a:prstGeom prst="line">
            <a:avLst/>
          </a:prstGeom>
        </p:spPr>
        <p:style>
          <a:lnRef idx="2">
            <a:schemeClr val="accent2"/>
          </a:lnRef>
          <a:fillRef idx="0">
            <a:schemeClr val="accent2"/>
          </a:fillRef>
          <a:effectRef idx="1">
            <a:schemeClr val="accent2"/>
          </a:effectRef>
          <a:fontRef idx="minor">
            <a:schemeClr val="tx1"/>
          </a:fontRef>
        </p:style>
      </p:cxnSp>
      <p:sp>
        <p:nvSpPr>
          <p:cNvPr id="17" name="Left Brace 16">
            <a:extLst>
              <a:ext uri="{FF2B5EF4-FFF2-40B4-BE49-F238E27FC236}">
                <a16:creationId xmlns:a16="http://schemas.microsoft.com/office/drawing/2014/main" id="{E3683E0B-7DD4-46ED-B6D6-2CB9502E0E05}"/>
              </a:ext>
            </a:extLst>
          </p:cNvPr>
          <p:cNvSpPr/>
          <p:nvPr/>
        </p:nvSpPr>
        <p:spPr>
          <a:xfrm rot="5400000">
            <a:off x="4638468" y="824893"/>
            <a:ext cx="412176" cy="2109013"/>
          </a:xfrm>
          <a:prstGeom prst="leftBrace">
            <a:avLst/>
          </a:prstGeom>
          <a:ln>
            <a:solidFill>
              <a:srgbClr val="00509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Left Brace 18">
            <a:extLst>
              <a:ext uri="{FF2B5EF4-FFF2-40B4-BE49-F238E27FC236}">
                <a16:creationId xmlns:a16="http://schemas.microsoft.com/office/drawing/2014/main" id="{817BC2E5-A0A2-40F6-B0B8-E9E7F6AFCF64}"/>
              </a:ext>
            </a:extLst>
          </p:cNvPr>
          <p:cNvSpPr/>
          <p:nvPr/>
        </p:nvSpPr>
        <p:spPr>
          <a:xfrm rot="5400000">
            <a:off x="2097387" y="370224"/>
            <a:ext cx="380912" cy="3041391"/>
          </a:xfrm>
          <a:prstGeom prst="leftBrace">
            <a:avLst/>
          </a:prstGeom>
          <a:ln>
            <a:solidFill>
              <a:srgbClr val="00509E"/>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328B1069-3806-4BB3-AFDB-FFDC2171DA9B}"/>
              </a:ext>
            </a:extLst>
          </p:cNvPr>
          <p:cNvCxnSpPr>
            <a:cxnSpLocks/>
            <a:endCxn id="34" idx="4"/>
          </p:cNvCxnSpPr>
          <p:nvPr/>
        </p:nvCxnSpPr>
        <p:spPr>
          <a:xfrm>
            <a:off x="3808540" y="2609354"/>
            <a:ext cx="9432" cy="510592"/>
          </a:xfrm>
          <a:prstGeom prst="line">
            <a:avLst/>
          </a:prstGeom>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id="{33406529-196A-483F-8D38-13CC2BB4A1F5}"/>
              </a:ext>
            </a:extLst>
          </p:cNvPr>
          <p:cNvSpPr txBox="1"/>
          <p:nvPr/>
        </p:nvSpPr>
        <p:spPr>
          <a:xfrm>
            <a:off x="3963465" y="2842511"/>
            <a:ext cx="17375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Ajourhold</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enda viktigere enn vanlig for å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sikre oppdaterte og korrekte data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i nye systemer og at utbetaling skjer i 2022</a:t>
            </a:r>
          </a:p>
        </p:txBody>
      </p:sp>
      <p:sp>
        <p:nvSpPr>
          <p:cNvPr id="24" name="TextBox 23">
            <a:extLst>
              <a:ext uri="{FF2B5EF4-FFF2-40B4-BE49-F238E27FC236}">
                <a16:creationId xmlns:a16="http://schemas.microsoft.com/office/drawing/2014/main" id="{C01BF368-8352-4915-B3BA-4A07D498F719}"/>
              </a:ext>
            </a:extLst>
          </p:cNvPr>
          <p:cNvSpPr txBox="1"/>
          <p:nvPr/>
        </p:nvSpPr>
        <p:spPr>
          <a:xfrm>
            <a:off x="6139731" y="5563321"/>
            <a:ext cx="32827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Prosjektleder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er avhengig av tett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dialog med prosjektøkonom</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for oppfølging av prosjekter (inntil BEVISST er fullstendig tilgjengeliggjort)  </a:t>
            </a:r>
          </a:p>
        </p:txBody>
      </p:sp>
      <p:sp>
        <p:nvSpPr>
          <p:cNvPr id="25" name="TextBox 24">
            <a:extLst>
              <a:ext uri="{FF2B5EF4-FFF2-40B4-BE49-F238E27FC236}">
                <a16:creationId xmlns:a16="http://schemas.microsoft.com/office/drawing/2014/main" id="{4A42935E-B2C4-4A72-8D83-801A1FB5FC72}"/>
              </a:ext>
            </a:extLst>
          </p:cNvPr>
          <p:cNvSpPr txBox="1"/>
          <p:nvPr/>
        </p:nvSpPr>
        <p:spPr>
          <a:xfrm>
            <a:off x="9327341" y="1079709"/>
            <a:ext cx="113630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TBA: </a:t>
            </a: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BEVISST er klar til bruk </a:t>
            </a:r>
          </a:p>
        </p:txBody>
      </p:sp>
      <p:cxnSp>
        <p:nvCxnSpPr>
          <p:cNvPr id="26" name="Straight Connector 25">
            <a:extLst>
              <a:ext uri="{FF2B5EF4-FFF2-40B4-BE49-F238E27FC236}">
                <a16:creationId xmlns:a16="http://schemas.microsoft.com/office/drawing/2014/main" id="{D6AC1A30-AEF0-4781-946B-585CB1508441}"/>
              </a:ext>
            </a:extLst>
          </p:cNvPr>
          <p:cNvCxnSpPr>
            <a:cxnSpLocks/>
          </p:cNvCxnSpPr>
          <p:nvPr/>
        </p:nvCxnSpPr>
        <p:spPr>
          <a:xfrm>
            <a:off x="9727598" y="1724949"/>
            <a:ext cx="0" cy="359984"/>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70ADDB9D-1646-4765-BC57-329E37BD080F}"/>
              </a:ext>
            </a:extLst>
          </p:cNvPr>
          <p:cNvCxnSpPr>
            <a:cxnSpLocks/>
            <a:endCxn id="29" idx="4"/>
          </p:cNvCxnSpPr>
          <p:nvPr/>
        </p:nvCxnSpPr>
        <p:spPr>
          <a:xfrm>
            <a:off x="10506813" y="2619036"/>
            <a:ext cx="12294" cy="515884"/>
          </a:xfrm>
          <a:prstGeom prst="line">
            <a:avLst/>
          </a:prstGeom>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E8577F3C-BAB4-4730-BD30-C7930A46A0E8}"/>
              </a:ext>
            </a:extLst>
          </p:cNvPr>
          <p:cNvSpPr/>
          <p:nvPr/>
        </p:nvSpPr>
        <p:spPr>
          <a:xfrm>
            <a:off x="5795459" y="2847821"/>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8810A564-852C-4C51-A78D-C4A03B449644}"/>
              </a:ext>
            </a:extLst>
          </p:cNvPr>
          <p:cNvSpPr/>
          <p:nvPr/>
        </p:nvSpPr>
        <p:spPr>
          <a:xfrm>
            <a:off x="5774484" y="3950372"/>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D48E790D-C950-474D-A47D-FF73A593A515}"/>
              </a:ext>
            </a:extLst>
          </p:cNvPr>
          <p:cNvSpPr/>
          <p:nvPr/>
        </p:nvSpPr>
        <p:spPr>
          <a:xfrm>
            <a:off x="10375039" y="2857921"/>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968BE2B3-281C-4947-8DB1-03936B8999B1}"/>
              </a:ext>
            </a:extLst>
          </p:cNvPr>
          <p:cNvSpPr/>
          <p:nvPr/>
        </p:nvSpPr>
        <p:spPr>
          <a:xfrm>
            <a:off x="9593944" y="3950372"/>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3E4C3946-0BE5-4532-B7BC-85F740C66F2D}"/>
              </a:ext>
            </a:extLst>
          </p:cNvPr>
          <p:cNvSpPr/>
          <p:nvPr/>
        </p:nvSpPr>
        <p:spPr>
          <a:xfrm>
            <a:off x="3673904" y="2842947"/>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3F652F82-A9B7-4B21-BEEC-CF84D2A1F603}"/>
              </a:ext>
            </a:extLst>
          </p:cNvPr>
          <p:cNvCxnSpPr>
            <a:cxnSpLocks/>
            <a:endCxn id="40" idx="4"/>
          </p:cNvCxnSpPr>
          <p:nvPr/>
        </p:nvCxnSpPr>
        <p:spPr>
          <a:xfrm flipH="1">
            <a:off x="1902766" y="2292422"/>
            <a:ext cx="4122" cy="1934949"/>
          </a:xfrm>
          <a:prstGeom prst="line">
            <a:avLst/>
          </a:prstGeom>
        </p:spPr>
        <p:style>
          <a:lnRef idx="2">
            <a:schemeClr val="accent2"/>
          </a:lnRef>
          <a:fillRef idx="0">
            <a:schemeClr val="accent2"/>
          </a:fillRef>
          <a:effectRef idx="1">
            <a:schemeClr val="accent2"/>
          </a:effectRef>
          <a:fontRef idx="minor">
            <a:schemeClr val="tx1"/>
          </a:fontRef>
        </p:style>
      </p:cxnSp>
      <p:sp>
        <p:nvSpPr>
          <p:cNvPr id="39" name="Oval 38">
            <a:extLst>
              <a:ext uri="{FF2B5EF4-FFF2-40B4-BE49-F238E27FC236}">
                <a16:creationId xmlns:a16="http://schemas.microsoft.com/office/drawing/2014/main" id="{5596D5B7-D5BA-4091-97D6-4781C5340A04}"/>
              </a:ext>
            </a:extLst>
          </p:cNvPr>
          <p:cNvSpPr/>
          <p:nvPr/>
        </p:nvSpPr>
        <p:spPr>
          <a:xfrm>
            <a:off x="1758699" y="2889241"/>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7E4955B6-0C16-4992-805B-D12EAF989B85}"/>
              </a:ext>
            </a:extLst>
          </p:cNvPr>
          <p:cNvSpPr/>
          <p:nvPr/>
        </p:nvSpPr>
        <p:spPr>
          <a:xfrm>
            <a:off x="1758698" y="3950372"/>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B81ACE31-BFCD-4C8C-A9AF-6D6953FF9839}"/>
              </a:ext>
            </a:extLst>
          </p:cNvPr>
          <p:cNvSpPr txBox="1"/>
          <p:nvPr/>
        </p:nvSpPr>
        <p:spPr>
          <a:xfrm>
            <a:off x="2119925" y="2842511"/>
            <a:ext cx="1605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Jobbe med kulturendring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mht</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kontrakt før påstartet arbeid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ifm</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rekruttering</a:t>
            </a:r>
          </a:p>
        </p:txBody>
      </p:sp>
      <p:sp>
        <p:nvSpPr>
          <p:cNvPr id="42" name="TextBox 41">
            <a:extLst>
              <a:ext uri="{FF2B5EF4-FFF2-40B4-BE49-F238E27FC236}">
                <a16:creationId xmlns:a16="http://schemas.microsoft.com/office/drawing/2014/main" id="{150130C3-E254-406E-BDBF-EB6DC1D38AD7}"/>
              </a:ext>
            </a:extLst>
          </p:cNvPr>
          <p:cNvSpPr txBox="1"/>
          <p:nvPr/>
        </p:nvSpPr>
        <p:spPr>
          <a:xfrm>
            <a:off x="9897173" y="3919721"/>
            <a:ext cx="2176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Opplæring og tilvenning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for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prosjektledere</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i ny prosjektstyringsløsning</a:t>
            </a:r>
          </a:p>
        </p:txBody>
      </p:sp>
      <p:cxnSp>
        <p:nvCxnSpPr>
          <p:cNvPr id="44" name="Straight Connector 43">
            <a:extLst>
              <a:ext uri="{FF2B5EF4-FFF2-40B4-BE49-F238E27FC236}">
                <a16:creationId xmlns:a16="http://schemas.microsoft.com/office/drawing/2014/main" id="{C7397274-4098-4482-96AB-AA628C745087}"/>
              </a:ext>
            </a:extLst>
          </p:cNvPr>
          <p:cNvCxnSpPr>
            <a:cxnSpLocks/>
          </p:cNvCxnSpPr>
          <p:nvPr/>
        </p:nvCxnSpPr>
        <p:spPr>
          <a:xfrm>
            <a:off x="10478560" y="1713136"/>
            <a:ext cx="0" cy="359984"/>
          </a:xfrm>
          <a:prstGeom prst="line">
            <a:avLst/>
          </a:prstGeom>
        </p:spPr>
        <p:style>
          <a:lnRef idx="2">
            <a:schemeClr val="accent2"/>
          </a:lnRef>
          <a:fillRef idx="0">
            <a:schemeClr val="accent2"/>
          </a:fillRef>
          <a:effectRef idx="1">
            <a:schemeClr val="accent2"/>
          </a:effectRef>
          <a:fontRef idx="minor">
            <a:schemeClr val="tx1"/>
          </a:fontRef>
        </p:style>
      </p:cxnSp>
      <p:sp>
        <p:nvSpPr>
          <p:cNvPr id="45" name="TextBox 44">
            <a:extLst>
              <a:ext uri="{FF2B5EF4-FFF2-40B4-BE49-F238E27FC236}">
                <a16:creationId xmlns:a16="http://schemas.microsoft.com/office/drawing/2014/main" id="{B82E1F05-6A0A-4751-AED9-5E1F29C4981E}"/>
              </a:ext>
            </a:extLst>
          </p:cNvPr>
          <p:cNvSpPr txBox="1"/>
          <p:nvPr/>
        </p:nvSpPr>
        <p:spPr>
          <a:xfrm>
            <a:off x="2114597" y="3904122"/>
            <a:ext cx="18481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Delta i relevante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informasjonsmøter</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og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opplæringsaktiviteter</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46" name="Freeform 858">
            <a:extLst>
              <a:ext uri="{FF2B5EF4-FFF2-40B4-BE49-F238E27FC236}">
                <a16:creationId xmlns:a16="http://schemas.microsoft.com/office/drawing/2014/main" id="{9FF57066-DBE7-4472-B469-98EA33BFE9DA}"/>
              </a:ext>
            </a:extLst>
          </p:cNvPr>
          <p:cNvSpPr>
            <a:spLocks noChangeAspect="1" noEditPoints="1"/>
          </p:cNvSpPr>
          <p:nvPr/>
        </p:nvSpPr>
        <p:spPr bwMode="auto">
          <a:xfrm>
            <a:off x="5785705" y="1186799"/>
            <a:ext cx="323081" cy="323081"/>
          </a:xfrm>
          <a:custGeom>
            <a:avLst/>
            <a:gdLst>
              <a:gd name="T0" fmla="*/ 352 w 512"/>
              <a:gd name="T1" fmla="*/ 146 h 512"/>
              <a:gd name="T2" fmla="*/ 352 w 512"/>
              <a:gd name="T3" fmla="*/ 260 h 512"/>
              <a:gd name="T4" fmla="*/ 263 w 512"/>
              <a:gd name="T5" fmla="*/ 259 h 512"/>
              <a:gd name="T6" fmla="*/ 208 w 512"/>
              <a:gd name="T7" fmla="*/ 236 h 512"/>
              <a:gd name="T8" fmla="*/ 160 w 512"/>
              <a:gd name="T9" fmla="*/ 248 h 512"/>
              <a:gd name="T10" fmla="*/ 160 w 512"/>
              <a:gd name="T11" fmla="*/ 134 h 512"/>
              <a:gd name="T12" fmla="*/ 248 w 512"/>
              <a:gd name="T13" fmla="*/ 135 h 512"/>
              <a:gd name="T14" fmla="*/ 352 w 512"/>
              <a:gd name="T15" fmla="*/ 146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373 w 512"/>
              <a:gd name="T27" fmla="*/ 128 h 512"/>
              <a:gd name="T28" fmla="*/ 367 w 512"/>
              <a:gd name="T29" fmla="*/ 118 h 512"/>
              <a:gd name="T30" fmla="*/ 356 w 512"/>
              <a:gd name="T31" fmla="*/ 119 h 512"/>
              <a:gd name="T32" fmla="*/ 263 w 512"/>
              <a:gd name="T33" fmla="*/ 120 h 512"/>
              <a:gd name="T34" fmla="*/ 143 w 512"/>
              <a:gd name="T35" fmla="*/ 119 h 512"/>
              <a:gd name="T36" fmla="*/ 138 w 512"/>
              <a:gd name="T37" fmla="*/ 128 h 512"/>
              <a:gd name="T38" fmla="*/ 138 w 512"/>
              <a:gd name="T39" fmla="*/ 384 h 512"/>
              <a:gd name="T40" fmla="*/ 149 w 512"/>
              <a:gd name="T41" fmla="*/ 394 h 512"/>
              <a:gd name="T42" fmla="*/ 160 w 512"/>
              <a:gd name="T43" fmla="*/ 384 h 512"/>
              <a:gd name="T44" fmla="*/ 160 w 512"/>
              <a:gd name="T45" fmla="*/ 272 h 512"/>
              <a:gd name="T46" fmla="*/ 248 w 512"/>
              <a:gd name="T47" fmla="*/ 274 h 512"/>
              <a:gd name="T48" fmla="*/ 368 w 512"/>
              <a:gd name="T49" fmla="*/ 275 h 512"/>
              <a:gd name="T50" fmla="*/ 373 w 512"/>
              <a:gd name="T51" fmla="*/ 266 h 512"/>
              <a:gd name="T52" fmla="*/ 373 w 512"/>
              <a:gd name="T53"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 h="512">
                <a:moveTo>
                  <a:pt x="352" y="146"/>
                </a:moveTo>
                <a:cubicBezTo>
                  <a:pt x="352" y="260"/>
                  <a:pt x="352" y="260"/>
                  <a:pt x="352" y="260"/>
                </a:cubicBezTo>
                <a:cubicBezTo>
                  <a:pt x="337" y="268"/>
                  <a:pt x="293" y="288"/>
                  <a:pt x="263" y="259"/>
                </a:cubicBezTo>
                <a:cubicBezTo>
                  <a:pt x="247" y="242"/>
                  <a:pt x="227" y="236"/>
                  <a:pt x="208" y="236"/>
                </a:cubicBezTo>
                <a:cubicBezTo>
                  <a:pt x="191" y="236"/>
                  <a:pt x="173" y="242"/>
                  <a:pt x="160" y="248"/>
                </a:cubicBezTo>
                <a:cubicBezTo>
                  <a:pt x="160" y="134"/>
                  <a:pt x="160" y="134"/>
                  <a:pt x="160" y="134"/>
                </a:cubicBezTo>
                <a:cubicBezTo>
                  <a:pt x="174" y="126"/>
                  <a:pt x="218" y="105"/>
                  <a:pt x="248" y="135"/>
                </a:cubicBezTo>
                <a:cubicBezTo>
                  <a:pt x="280" y="167"/>
                  <a:pt x="323" y="159"/>
                  <a:pt x="352" y="14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4"/>
                  <a:pt x="371" y="120"/>
                  <a:pt x="367" y="118"/>
                </a:cubicBezTo>
                <a:cubicBezTo>
                  <a:pt x="364" y="116"/>
                  <a:pt x="360" y="117"/>
                  <a:pt x="356" y="119"/>
                </a:cubicBezTo>
                <a:cubicBezTo>
                  <a:pt x="356" y="119"/>
                  <a:pt x="299" y="156"/>
                  <a:pt x="263" y="120"/>
                </a:cubicBezTo>
                <a:cubicBezTo>
                  <a:pt x="224" y="81"/>
                  <a:pt x="167" y="102"/>
                  <a:pt x="143" y="119"/>
                </a:cubicBezTo>
                <a:cubicBezTo>
                  <a:pt x="140" y="121"/>
                  <a:pt x="138" y="124"/>
                  <a:pt x="138" y="128"/>
                </a:cubicBezTo>
                <a:cubicBezTo>
                  <a:pt x="138" y="384"/>
                  <a:pt x="138" y="384"/>
                  <a:pt x="138" y="384"/>
                </a:cubicBezTo>
                <a:cubicBezTo>
                  <a:pt x="138" y="390"/>
                  <a:pt x="143" y="394"/>
                  <a:pt x="149" y="394"/>
                </a:cubicBezTo>
                <a:cubicBezTo>
                  <a:pt x="155" y="394"/>
                  <a:pt x="160" y="390"/>
                  <a:pt x="160" y="384"/>
                </a:cubicBezTo>
                <a:cubicBezTo>
                  <a:pt x="160" y="272"/>
                  <a:pt x="160" y="272"/>
                  <a:pt x="160" y="272"/>
                </a:cubicBezTo>
                <a:cubicBezTo>
                  <a:pt x="174" y="264"/>
                  <a:pt x="217" y="243"/>
                  <a:pt x="248" y="274"/>
                </a:cubicBezTo>
                <a:cubicBezTo>
                  <a:pt x="286" y="312"/>
                  <a:pt x="343" y="292"/>
                  <a:pt x="368" y="275"/>
                </a:cubicBezTo>
                <a:cubicBezTo>
                  <a:pt x="371" y="273"/>
                  <a:pt x="373" y="270"/>
                  <a:pt x="373" y="266"/>
                </a:cubicBezTo>
                <a:lnTo>
                  <a:pt x="373" y="128"/>
                </a:lnTo>
                <a:close/>
              </a:path>
            </a:pathLst>
          </a:custGeom>
          <a:solidFill>
            <a:schemeClr val="accent3"/>
          </a:solidFill>
          <a:ln>
            <a:noFill/>
          </a:ln>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9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id="{A2488613-6C55-4607-BADA-78F008519D65}"/>
              </a:ext>
            </a:extLst>
          </p:cNvPr>
          <p:cNvSpPr/>
          <p:nvPr/>
        </p:nvSpPr>
        <p:spPr>
          <a:xfrm>
            <a:off x="5780570" y="5594120"/>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3E6F7B09-1E9E-4132-AE83-8D5A83AE966F}"/>
              </a:ext>
            </a:extLst>
          </p:cNvPr>
          <p:cNvSpPr txBox="1"/>
          <p:nvPr/>
        </p:nvSpPr>
        <p:spPr>
          <a:xfrm>
            <a:off x="6139731" y="3849259"/>
            <a:ext cx="32827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Vitenskapelig ansatt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må </a:t>
            </a:r>
            <a:r>
              <a:rPr lang="nb-NO" sz="1200">
                <a:solidFill>
                  <a:srgbClr val="000000"/>
                </a:solidFill>
                <a:latin typeface="Arial" panose="020B0604020202020204"/>
              </a:rPr>
              <a:t>i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noen tilfeller (ifm. EU-prosjekter) selv føre timer  </a:t>
            </a:r>
          </a:p>
        </p:txBody>
      </p:sp>
      <p:sp>
        <p:nvSpPr>
          <p:cNvPr id="48" name="Oval 47">
            <a:extLst>
              <a:ext uri="{FF2B5EF4-FFF2-40B4-BE49-F238E27FC236}">
                <a16:creationId xmlns:a16="http://schemas.microsoft.com/office/drawing/2014/main" id="{D39024E0-111C-44E6-9B18-DAEF34A2B08C}"/>
              </a:ext>
            </a:extLst>
          </p:cNvPr>
          <p:cNvSpPr/>
          <p:nvPr/>
        </p:nvSpPr>
        <p:spPr>
          <a:xfrm>
            <a:off x="5774484" y="4751376"/>
            <a:ext cx="288135" cy="276999"/>
          </a:xfrm>
          <a:prstGeom prst="ellipse">
            <a:avLst/>
          </a:prstGeom>
          <a:solidFill>
            <a:srgbClr val="00509E"/>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333C32DC-A064-455C-9404-EDCF8AFF6B12}"/>
              </a:ext>
            </a:extLst>
          </p:cNvPr>
          <p:cNvSpPr txBox="1"/>
          <p:nvPr/>
        </p:nvSpPr>
        <p:spPr>
          <a:xfrm>
            <a:off x="6123036" y="4696038"/>
            <a:ext cx="32827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Som leder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forberedt på å </a:t>
            </a:r>
            <a:r>
              <a:rPr kumimoji="0" lang="nb-NO" sz="1200" b="1" i="0" u="none" strike="noStrike" kern="1200" cap="none" spc="0" normalizeH="0" baseline="0" noProof="0">
                <a:ln>
                  <a:noFill/>
                </a:ln>
                <a:solidFill>
                  <a:srgbClr val="000000"/>
                </a:solidFill>
                <a:effectLst/>
                <a:uLnTx/>
                <a:uFillTx/>
                <a:latin typeface="Arial" panose="020B0604020202020204"/>
                <a:ea typeface="+mn-ea"/>
                <a:cs typeface="+mn-cs"/>
              </a:rPr>
              <a:t>håndtere ev. utfordringer </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som oppstår </a:t>
            </a:r>
            <a:r>
              <a:rPr kumimoji="0" lang="nb-NO" sz="1200" b="0" i="0" u="none" strike="noStrike" kern="1200" cap="none" spc="0" normalizeH="0" baseline="0" noProof="0" err="1">
                <a:ln>
                  <a:noFill/>
                </a:ln>
                <a:solidFill>
                  <a:srgbClr val="000000"/>
                </a:solidFill>
                <a:effectLst/>
                <a:uLnTx/>
                <a:uFillTx/>
                <a:latin typeface="Arial" panose="020B0604020202020204"/>
                <a:ea typeface="+mn-ea"/>
                <a:cs typeface="+mn-cs"/>
              </a:rPr>
              <a:t>mht</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informasjon som må gis på kort tid eller avklaringer som må gjøres </a:t>
            </a:r>
          </a:p>
        </p:txBody>
      </p:sp>
    </p:spTree>
    <p:extLst>
      <p:ext uri="{BB962C8B-B14F-4D97-AF65-F5344CB8AC3E}">
        <p14:creationId xmlns:p14="http://schemas.microsoft.com/office/powerpoint/2010/main" val="424048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2638355118"/>
              </p:ext>
            </p:extLst>
          </p:nvPr>
        </p:nvGraphicFramePr>
        <p:xfrm>
          <a:off x="719997" y="1530839"/>
          <a:ext cx="11198084" cy="2743200"/>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a:t>
                      </a:r>
                      <a:endParaRPr lang="en-US"/>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a:t>
                      </a:r>
                      <a:endParaRPr lang="en-US" sz="2400" b="0" i="0" u="none" strike="noStrike" noProof="0">
                        <a:latin typeface="Arial"/>
                      </a:endParaRPr>
                    </a:p>
                  </a:txBody>
                  <a:tcPr/>
                </a:tc>
                <a:extLst>
                  <a:ext uri="{0D108BD9-81ED-4DB2-BD59-A6C34878D82A}">
                    <a16:rowId xmlns:a16="http://schemas.microsoft.com/office/drawing/2014/main" val="2414121406"/>
                  </a:ext>
                </a:extLst>
              </a:tr>
              <a:tr h="370840">
                <a:tc>
                  <a:txBody>
                    <a:bodyPr/>
                    <a:lstStyle/>
                    <a:p>
                      <a:pPr lvl="0">
                        <a:buNone/>
                      </a:pPr>
                      <a:r>
                        <a:rPr lang="nb-NO" sz="2400" b="1" i="0" u="none" strike="noStrike" noProof="0">
                          <a:solidFill>
                            <a:schemeClr val="bg1"/>
                          </a:solidFill>
                          <a:latin typeface="Arial"/>
                        </a:rPr>
                        <a:t>Opplæring for instituttleder - hva må du være med på?</a:t>
                      </a:r>
                      <a:endParaRPr lang="en-US" b="1">
                        <a:solidFill>
                          <a:schemeClr val="bg1"/>
                        </a:solidFill>
                      </a:endParaRPr>
                    </a:p>
                  </a:txBody>
                  <a:tcPr>
                    <a:solidFill>
                      <a:schemeClr val="tx2"/>
                    </a:solidFill>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a:t>
                      </a:r>
                      <a:endParaRPr lang="en-US" sz="2400" b="0" i="0" u="none" strike="noStrike" noProof="0">
                        <a:latin typeface="Arial"/>
                      </a:endParaRP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a:t>Hvor kan du finne mer informasjon</a:t>
                      </a:r>
                      <a:endParaRPr lang="en-US"/>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186244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08EA1F-6CC1-4537-B6A5-2B03B8DBC8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08EA1F-6CC1-4537-B6A5-2B03B8DBC8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53C211-706E-4B30-93B6-AFDA67529A3D}"/>
              </a:ext>
            </a:extLst>
          </p:cNvPr>
          <p:cNvSpPr>
            <a:spLocks noGrp="1"/>
          </p:cNvSpPr>
          <p:nvPr>
            <p:ph type="title"/>
          </p:nvPr>
        </p:nvSpPr>
        <p:spPr>
          <a:xfrm>
            <a:off x="609600" y="274639"/>
            <a:ext cx="10972800" cy="769441"/>
          </a:xfrm>
        </p:spPr>
        <p:txBody>
          <a:bodyPr vert="horz"/>
          <a:lstStyle/>
          <a:p>
            <a:r>
              <a:rPr lang="nb-NO" sz="4400"/>
              <a:t>Generelt om opplæring</a:t>
            </a:r>
          </a:p>
        </p:txBody>
      </p:sp>
      <p:graphicFrame>
        <p:nvGraphicFramePr>
          <p:cNvPr id="6" name="Diagram 5">
            <a:extLst>
              <a:ext uri="{FF2B5EF4-FFF2-40B4-BE49-F238E27FC236}">
                <a16:creationId xmlns:a16="http://schemas.microsoft.com/office/drawing/2014/main" id="{5B2EFCEF-06EC-493C-9C44-C2CEB354D6C4}"/>
              </a:ext>
            </a:extLst>
          </p:cNvPr>
          <p:cNvGraphicFramePr/>
          <p:nvPr>
            <p:extLst>
              <p:ext uri="{D42A27DB-BD31-4B8C-83A1-F6EECF244321}">
                <p14:modId xmlns:p14="http://schemas.microsoft.com/office/powerpoint/2010/main" val="2011138524"/>
              </p:ext>
            </p:extLst>
          </p:nvPr>
        </p:nvGraphicFramePr>
        <p:xfrm>
          <a:off x="-1735350" y="2070848"/>
          <a:ext cx="14693153" cy="40357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120F5508-694D-48F2-8EC4-602C2A4959CD}"/>
              </a:ext>
            </a:extLst>
          </p:cNvPr>
          <p:cNvSpPr txBox="1"/>
          <p:nvPr/>
        </p:nvSpPr>
        <p:spPr>
          <a:xfrm>
            <a:off x="4597580" y="6411534"/>
            <a:ext cx="52434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Husk: </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hlinkClick r:id="rId11"/>
              </a:rPr>
              <a:t>Intranettside for opplæring</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B376826-198D-4DB7-BD05-073A0C761E4C}"/>
              </a:ext>
            </a:extLst>
          </p:cNvPr>
          <p:cNvSpPr txBox="1"/>
          <p:nvPr/>
        </p:nvSpPr>
        <p:spPr>
          <a:xfrm>
            <a:off x="683490" y="1181109"/>
            <a:ext cx="103447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Hvilken opplæring ansatte skal gjennomføre vil avhenge av hvorvidt man i tillegg til å ha et ordinært ansattforhold også har en lederrolle eller tildelt fagroller (administrative roller innenfor lønn- og økonomiprosesser). </a:t>
            </a:r>
          </a:p>
        </p:txBody>
      </p:sp>
    </p:spTree>
    <p:extLst>
      <p:ext uri="{BB962C8B-B14F-4D97-AF65-F5344CB8AC3E}">
        <p14:creationId xmlns:p14="http://schemas.microsoft.com/office/powerpoint/2010/main" val="212316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3CA5F6D-EC58-41A2-B54D-3FB0AB5951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53CA5F6D-EC58-41A2-B54D-3FB0AB5951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B52F8E2-9A9A-438D-B03A-1A9E99C1CEC8}"/>
              </a:ext>
            </a:extLst>
          </p:cNvPr>
          <p:cNvSpPr>
            <a:spLocks noGrp="1"/>
          </p:cNvSpPr>
          <p:nvPr>
            <p:ph type="title"/>
          </p:nvPr>
        </p:nvSpPr>
        <p:spPr/>
        <p:txBody>
          <a:bodyPr vert="horz"/>
          <a:lstStyle/>
          <a:p>
            <a:r>
              <a:rPr lang="nb-NO"/>
              <a:t>Om opplæring for ledere</a:t>
            </a:r>
          </a:p>
        </p:txBody>
      </p:sp>
      <p:sp>
        <p:nvSpPr>
          <p:cNvPr id="8" name="TextBox 7">
            <a:extLst>
              <a:ext uri="{FF2B5EF4-FFF2-40B4-BE49-F238E27FC236}">
                <a16:creationId xmlns:a16="http://schemas.microsoft.com/office/drawing/2014/main" id="{72E8B1DF-050D-432A-9EC0-F0D73736B688}"/>
              </a:ext>
            </a:extLst>
          </p:cNvPr>
          <p:cNvSpPr txBox="1"/>
          <p:nvPr/>
        </p:nvSpPr>
        <p:spPr>
          <a:xfrm>
            <a:off x="683857" y="1285155"/>
            <a:ext cx="111202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Som leder følger du opplæringen som gjelder for alle ansatte i tillegg til opplæring i eventuelle andre roller du er tildelt. Mange ledere vil ha rollene personal- og </a:t>
            </a:r>
            <a:r>
              <a:rPr kumimoji="0" lang="nb-NO" sz="1800" b="0"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 i SAP og Unit4</a:t>
            </a:r>
          </a:p>
        </p:txBody>
      </p:sp>
      <p:sp>
        <p:nvSpPr>
          <p:cNvPr id="9" name="TextBox 8">
            <a:extLst>
              <a:ext uri="{FF2B5EF4-FFF2-40B4-BE49-F238E27FC236}">
                <a16:creationId xmlns:a16="http://schemas.microsoft.com/office/drawing/2014/main" id="{50EE5A4C-992B-4AAE-989E-061355D314E2}"/>
              </a:ext>
            </a:extLst>
          </p:cNvPr>
          <p:cNvSpPr txBox="1"/>
          <p:nvPr/>
        </p:nvSpPr>
        <p:spPr>
          <a:xfrm>
            <a:off x="6577782" y="2225266"/>
            <a:ext cx="5132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Som personal- og/eller </a:t>
            </a:r>
            <a:r>
              <a:rPr kumimoji="0" lang="nb-NO" sz="1800" b="1" i="0" u="none" strike="noStrike" kern="1200" cap="none" spc="0" normalizeH="0" baseline="0" noProof="0" err="1">
                <a:ln>
                  <a:noFill/>
                </a:ln>
                <a:solidFill>
                  <a:srgbClr val="00509E"/>
                </a:solidFill>
                <a:effectLst/>
                <a:uLnTx/>
                <a:uFillTx/>
                <a:latin typeface="Arial" panose="020B0604020202020204"/>
                <a:ea typeface="+mn-ea"/>
                <a:cs typeface="+mn-cs"/>
              </a:rPr>
              <a:t>kostnadsgodkjenner</a:t>
            </a: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  </a:t>
            </a:r>
          </a:p>
        </p:txBody>
      </p:sp>
      <p:sp>
        <p:nvSpPr>
          <p:cNvPr id="11" name="TextBox 10">
            <a:extLst>
              <a:ext uri="{FF2B5EF4-FFF2-40B4-BE49-F238E27FC236}">
                <a16:creationId xmlns:a16="http://schemas.microsoft.com/office/drawing/2014/main" id="{A0AE27D3-83DB-47E3-9FC7-AA013076D191}"/>
              </a:ext>
            </a:extLst>
          </p:cNvPr>
          <p:cNvSpPr txBox="1"/>
          <p:nvPr/>
        </p:nvSpPr>
        <p:spPr>
          <a:xfrm>
            <a:off x="698090" y="2225266"/>
            <a:ext cx="43261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509E"/>
                </a:solidFill>
                <a:effectLst/>
                <a:uLnTx/>
                <a:uFillTx/>
                <a:latin typeface="Arial" panose="020B0604020202020204"/>
                <a:ea typeface="+mn-ea"/>
                <a:cs typeface="+mn-cs"/>
              </a:rPr>
              <a:t>Som ansatt</a:t>
            </a:r>
          </a:p>
        </p:txBody>
      </p:sp>
      <p:sp>
        <p:nvSpPr>
          <p:cNvPr id="12" name="TextBox 11">
            <a:extLst>
              <a:ext uri="{FF2B5EF4-FFF2-40B4-BE49-F238E27FC236}">
                <a16:creationId xmlns:a16="http://schemas.microsoft.com/office/drawing/2014/main" id="{3F6A60C2-522C-4CE4-8DDD-49A4379787E8}"/>
              </a:ext>
            </a:extLst>
          </p:cNvPr>
          <p:cNvSpPr txBox="1"/>
          <p:nvPr/>
        </p:nvSpPr>
        <p:spPr>
          <a:xfrm>
            <a:off x="717755" y="2603808"/>
            <a:ext cx="4839109" cy="17389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DFØ E-læring: Systemopplæring i selvbetjeningsportal / DFØ-app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 BOTT </a:t>
            </a:r>
            <a:r>
              <a:rPr lang="nb-NO" sz="1600" noProof="0">
                <a:solidFill>
                  <a:srgbClr val="000000"/>
                </a:solidFill>
                <a:latin typeface="Arial" panose="020B0604020202020204"/>
              </a:rPr>
              <a:t>Kafé</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742950" lvl="1" indent="-285750">
              <a:buFont typeface="Arial" panose="020B0604020202020204" pitchFamily="34" charset="0"/>
              <a:buChar char="•"/>
              <a:defRPr/>
            </a:pPr>
            <a:r>
              <a:rPr lang="nb-NO" sz="1100">
                <a:solidFill>
                  <a:srgbClr val="000000"/>
                </a:solidFill>
                <a:latin typeface="Arial" panose="020B0604020202020204"/>
              </a:rPr>
              <a:t>03.01 Informasjonsmøte for alle ansatte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Egenlæring: Innsida, DFØ brukerveiledninger og informasjonsvideoer </a:t>
            </a:r>
            <a:b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86AAACC6-54E4-4607-B206-797B862F0216}"/>
              </a:ext>
            </a:extLst>
          </p:cNvPr>
          <p:cNvSpPr txBox="1"/>
          <p:nvPr/>
        </p:nvSpPr>
        <p:spPr>
          <a:xfrm>
            <a:off x="6577782" y="2594598"/>
            <a:ext cx="500461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Fra nå: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Informasjonsmøter 18.11 (instituttleder)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BOTT E-læring: Prosess- og rolleopplæring for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personalgodkjenner</a:t>
            </a: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 / </a:t>
            </a:r>
            <a:r>
              <a:rPr kumimoji="0" lang="nb-NO" sz="1600" b="0"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NTNU E-læring: Basiskurs økonomimodell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0000"/>
                </a:solidFill>
                <a:effectLst/>
                <a:uLnTx/>
                <a:uFillTx/>
                <a:latin typeface="Arial" panose="020B0604020202020204"/>
                <a:ea typeface="+mn-ea"/>
                <a:cs typeface="+mn-cs"/>
              </a:rPr>
              <a:t>Fra desember: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DFØ E-læring: Systemopplæring for godkjenning i DFØ selvbetjeningsportal/ App og Unit4 ERP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noProof="0">
                <a:solidFill>
                  <a:srgbClr val="000000"/>
                </a:solidFill>
                <a:latin typeface="Arial" panose="020B0604020202020204"/>
              </a:rPr>
              <a:t>Informasjonsmøter/ Kafé:</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742950" lvl="1" indent="-285750">
              <a:buFont typeface="Arial" panose="020B0604020202020204" pitchFamily="34" charset="0"/>
              <a:buChar char="•"/>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2.12: Informasjonsmøte for ledere</a:t>
            </a:r>
          </a:p>
          <a:p>
            <a:pPr marL="742950" lvl="1" indent="-285750">
              <a:buFont typeface="Arial" panose="020B0604020202020204" pitchFamily="34" charset="0"/>
              <a:buChar char="•"/>
              <a:defRPr/>
            </a:pPr>
            <a:r>
              <a:rPr lang="nb-NO" sz="1100">
                <a:solidFill>
                  <a:srgbClr val="000000"/>
                </a:solidFill>
                <a:latin typeface="Arial" panose="020B0604020202020204"/>
              </a:rPr>
              <a:t>9.12: NTNU kurs for rollene personal- og </a:t>
            </a:r>
            <a:r>
              <a:rPr lang="nb-NO" sz="1100" err="1">
                <a:solidFill>
                  <a:srgbClr val="000000"/>
                </a:solidFill>
                <a:latin typeface="Arial" panose="020B0604020202020204"/>
              </a:rPr>
              <a:t>kostnadsgodkjenner</a:t>
            </a:r>
            <a:endParaRPr lang="nb-NO" sz="1100">
              <a:solidFill>
                <a:srgbClr val="000000"/>
              </a:solidFill>
              <a:latin typeface="Arial" panose="020B0604020202020204"/>
            </a:endParaRPr>
          </a:p>
          <a:p>
            <a:pPr marL="742950" lvl="1" indent="-285750">
              <a:buFont typeface="Arial" panose="020B0604020202020204" pitchFamily="34" charset="0"/>
              <a:buChar char="•"/>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14.12: Informasjonsmøte for ledere</a:t>
            </a:r>
          </a:p>
          <a:p>
            <a:pPr marL="742950" lvl="1" indent="-285750">
              <a:buFont typeface="Arial" panose="020B0604020202020204" pitchFamily="34" charset="0"/>
              <a:buChar char="•"/>
              <a:defRPr/>
            </a:pPr>
            <a:r>
              <a:rPr kumimoji="0" lang="nb-NO" sz="1100" b="0" i="0" u="none" strike="noStrike" kern="1200" cap="none" spc="0" normalizeH="0" baseline="0" noProof="0">
                <a:ln>
                  <a:noFill/>
                </a:ln>
                <a:solidFill>
                  <a:srgbClr val="000000"/>
                </a:solidFill>
                <a:effectLst/>
                <a:uLnTx/>
                <a:uFillTx/>
                <a:latin typeface="Arial" panose="020B0604020202020204"/>
                <a:ea typeface="+mn-ea"/>
                <a:cs typeface="+mn-cs"/>
              </a:rPr>
              <a:t>3.01: Spørretime for personal- og </a:t>
            </a:r>
            <a:r>
              <a:rPr kumimoji="0" lang="nb-NO" sz="1100" b="0" i="0" u="none" strike="noStrike" kern="1200" cap="none" spc="0" normalizeH="0" baseline="0" noProof="0" err="1">
                <a:ln>
                  <a:noFill/>
                </a:ln>
                <a:solidFill>
                  <a:srgbClr val="000000"/>
                </a:solidFill>
                <a:effectLst/>
                <a:uLnTx/>
                <a:uFillTx/>
                <a:latin typeface="Arial" panose="020B0604020202020204"/>
                <a:ea typeface="+mn-ea"/>
                <a:cs typeface="+mn-cs"/>
              </a:rPr>
              <a:t>kostnadsgodkjenner</a:t>
            </a:r>
            <a:endParaRPr kumimoji="0" lang="nb-NO"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000000"/>
                </a:solidFill>
                <a:effectLst/>
                <a:uLnTx/>
                <a:uFillTx/>
                <a:latin typeface="Arial" panose="020B0604020202020204"/>
                <a:ea typeface="+mn-ea"/>
                <a:cs typeface="+mn-cs"/>
              </a:rPr>
              <a:t>Sykefraværsoppfølging – lederopplæring (januar)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C0C60F00-EAA5-4166-A4D0-C41A7BC05808}"/>
              </a:ext>
            </a:extLst>
          </p:cNvPr>
          <p:cNvSpPr txBox="1"/>
          <p:nvPr/>
        </p:nvSpPr>
        <p:spPr>
          <a:xfrm>
            <a:off x="515291" y="5762780"/>
            <a:ext cx="4839109" cy="560409"/>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6"/>
              </a:rPr>
              <a:t>Veiledning til pålogging</a:t>
            </a: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 for å ta BOTT ØL e-læring</a:t>
            </a:r>
          </a:p>
          <a:p>
            <a:pPr marL="0" marR="0" lvl="0" indent="0" algn="l" defTabSz="914400" rtl="0" eaLnBrk="1" fontAlgn="auto" latinLnBrk="0" hangingPunct="1">
              <a:lnSpc>
                <a:spcPct val="90000"/>
              </a:lnSpc>
              <a:spcBef>
                <a:spcPct val="2000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hlinkClick r:id="rId7"/>
              </a:rPr>
              <a:t>Intranettside for informasjon om opplæringsaktiviteter per rolle</a:t>
            </a: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90000"/>
              </a:lnSpc>
              <a:spcBef>
                <a:spcPct val="20000"/>
              </a:spcBef>
              <a:spcAft>
                <a:spcPts val="0"/>
              </a:spcAft>
              <a:buClrTx/>
              <a:buSzTx/>
              <a:buFont typeface="Arial"/>
              <a:buNone/>
              <a:tabLst/>
              <a:defRPr/>
            </a:pPr>
            <a:endParaRPr kumimoji="0" lang="nb-NO" sz="1200" b="0" i="0" u="none" strike="noStrike" kern="1200" cap="none" spc="0" normalizeH="0" baseline="0" noProof="0">
              <a:ln>
                <a:noFill/>
              </a:ln>
              <a:solidFill>
                <a:srgbClr val="000000"/>
              </a:solidFill>
              <a:effectLst/>
              <a:uLnTx/>
              <a:uFillTx/>
              <a:latin typeface="Arial"/>
              <a:ea typeface="+mn-ea"/>
              <a:cs typeface="Arial"/>
            </a:endParaRPr>
          </a:p>
        </p:txBody>
      </p:sp>
      <p:grpSp>
        <p:nvGrpSpPr>
          <p:cNvPr id="10" name="Group 9">
            <a:extLst>
              <a:ext uri="{FF2B5EF4-FFF2-40B4-BE49-F238E27FC236}">
                <a16:creationId xmlns:a16="http://schemas.microsoft.com/office/drawing/2014/main" id="{CD1881CC-0CCC-4638-9306-B397D6C3ADBB}"/>
              </a:ext>
            </a:extLst>
          </p:cNvPr>
          <p:cNvGrpSpPr/>
          <p:nvPr/>
        </p:nvGrpSpPr>
        <p:grpSpPr>
          <a:xfrm>
            <a:off x="2769849" y="4098276"/>
            <a:ext cx="2581642" cy="1494333"/>
            <a:chOff x="2309469" y="3212135"/>
            <a:chExt cx="2153081" cy="1370144"/>
          </a:xfrm>
        </p:grpSpPr>
        <p:pic>
          <p:nvPicPr>
            <p:cNvPr id="15" name="Picture 14">
              <a:extLst>
                <a:ext uri="{FF2B5EF4-FFF2-40B4-BE49-F238E27FC236}">
                  <a16:creationId xmlns:a16="http://schemas.microsoft.com/office/drawing/2014/main" id="{AB806A26-2811-44F0-92A8-55CBEBF8812A}"/>
                </a:ext>
              </a:extLst>
            </p:cNvPr>
            <p:cNvPicPr>
              <a:picLocks noChangeAspect="1"/>
            </p:cNvPicPr>
            <p:nvPr/>
          </p:nvPicPr>
          <p:blipFill>
            <a:blip r:embed="rId8"/>
            <a:stretch>
              <a:fillRect/>
            </a:stretch>
          </p:blipFill>
          <p:spPr>
            <a:xfrm>
              <a:off x="2972609" y="3529075"/>
              <a:ext cx="1489941" cy="10532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Icon&#10;&#10;Description automatically generated">
              <a:extLst>
                <a:ext uri="{FF2B5EF4-FFF2-40B4-BE49-F238E27FC236}">
                  <a16:creationId xmlns:a16="http://schemas.microsoft.com/office/drawing/2014/main" id="{244806FE-99E7-47ED-9E44-01E46F66C2E0}"/>
                </a:ext>
              </a:extLst>
            </p:cNvPr>
            <p:cNvPicPr>
              <a:picLocks noChangeAspect="1"/>
            </p:cNvPicPr>
            <p:nvPr/>
          </p:nvPicPr>
          <p:blipFill rotWithShape="1">
            <a:blip r:embed="rId9"/>
            <a:srcRect l="13342" r="18505"/>
            <a:stretch/>
          </p:blipFill>
          <p:spPr>
            <a:xfrm>
              <a:off x="2309469" y="3212135"/>
              <a:ext cx="1326281" cy="517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TekstSylinder 1">
            <a:extLst>
              <a:ext uri="{FF2B5EF4-FFF2-40B4-BE49-F238E27FC236}">
                <a16:creationId xmlns:a16="http://schemas.microsoft.com/office/drawing/2014/main" id="{1807AD2E-AA11-63F0-BD52-4B4A5A7DEE08}"/>
              </a:ext>
            </a:extLst>
          </p:cNvPr>
          <p:cNvSpPr txBox="1"/>
          <p:nvPr/>
        </p:nvSpPr>
        <p:spPr>
          <a:xfrm>
            <a:off x="7572062" y="6144146"/>
            <a:ext cx="3308919" cy="523220"/>
          </a:xfrm>
          <a:prstGeom prst="rect">
            <a:avLst/>
          </a:prstGeom>
          <a:noFill/>
        </p:spPr>
        <p:txBody>
          <a:bodyPr wrap="none" rtlCol="0">
            <a:spAutoFit/>
          </a:bodyPr>
          <a:lstStyle/>
          <a:p>
            <a:r>
              <a:rPr lang="nb-NO" sz="1400">
                <a:solidFill>
                  <a:srgbClr val="014694"/>
                </a:solidFill>
              </a:rPr>
              <a:t>Spørsmål i forbindelse med opplæring?</a:t>
            </a:r>
          </a:p>
          <a:p>
            <a:r>
              <a:rPr lang="nb-NO" sz="1400">
                <a:solidFill>
                  <a:srgbClr val="014694"/>
                </a:solidFill>
              </a:rPr>
              <a:t>opplaering_bott-ol@ntnu.no</a:t>
            </a:r>
          </a:p>
        </p:txBody>
      </p:sp>
    </p:spTree>
    <p:extLst>
      <p:ext uri="{BB962C8B-B14F-4D97-AF65-F5344CB8AC3E}">
        <p14:creationId xmlns:p14="http://schemas.microsoft.com/office/powerpoint/2010/main" val="76134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353048000"/>
              </p:ext>
            </p:extLst>
          </p:nvPr>
        </p:nvGraphicFramePr>
        <p:xfrm>
          <a:off x="719997" y="1530839"/>
          <a:ext cx="11198084" cy="2743200"/>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a:t>
                      </a:r>
                      <a:endParaRPr lang="en-US"/>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a:t>
                      </a:r>
                      <a:endParaRPr lang="en-US" sz="2400" b="0" i="0" u="none" strike="noStrike" noProof="0">
                        <a:latin typeface="Arial"/>
                      </a:endParaRPr>
                    </a:p>
                  </a:txBody>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hva må du være med på?</a:t>
                      </a:r>
                      <a:endParaRPr lang="en-US"/>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1" i="0" u="none" strike="noStrike" noProof="0">
                          <a:solidFill>
                            <a:schemeClr val="bg1"/>
                          </a:solidFill>
                          <a:latin typeface="Arial"/>
                        </a:rPr>
                        <a:t>Spørsmål og svar</a:t>
                      </a:r>
                      <a:endParaRPr lang="en-US" sz="2400" b="0" i="0" u="none" strike="noStrike" noProof="0">
                        <a:latin typeface="Arial"/>
                      </a:endParaRPr>
                    </a:p>
                  </a:txBody>
                  <a:tcPr>
                    <a:solidFill>
                      <a:schemeClr val="tx2"/>
                    </a:solidFill>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a:t>Hvor kan du finne mer informasjon</a:t>
                      </a:r>
                      <a:endParaRPr lang="en-US"/>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14936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2"/>
            </p:custDataLst>
          </p:nvPr>
        </p:nvSpPr>
        <p:spPr>
          <a:xfrm>
            <a:off x="1" y="1"/>
            <a:ext cx="158751" cy="158751"/>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4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1E3F3D6-E0A0-4DBF-9DF4-5ECE52D6ADC7}"/>
              </a:ext>
            </a:extLst>
          </p:cNvPr>
          <p:cNvSpPr>
            <a:spLocks noGrp="1"/>
          </p:cNvSpPr>
          <p:nvPr>
            <p:ph type="title"/>
          </p:nvPr>
        </p:nvSpPr>
        <p:spPr/>
        <p:txBody>
          <a:bodyPr/>
          <a:lstStyle/>
          <a:p>
            <a:endParaRPr lang="nb-NO"/>
          </a:p>
        </p:txBody>
      </p:sp>
      <p:grpSp>
        <p:nvGrpSpPr>
          <p:cNvPr id="3" name="Group 2">
            <a:extLst>
              <a:ext uri="{FF2B5EF4-FFF2-40B4-BE49-F238E27FC236}">
                <a16:creationId xmlns:a16="http://schemas.microsoft.com/office/drawing/2014/main" id="{8DBD5E1B-33C2-438B-ADF1-B1B19A71D65F}"/>
              </a:ext>
            </a:extLst>
          </p:cNvPr>
          <p:cNvGrpSpPr/>
          <p:nvPr/>
        </p:nvGrpSpPr>
        <p:grpSpPr>
          <a:xfrm>
            <a:off x="2224471" y="2339052"/>
            <a:ext cx="3580704" cy="2405998"/>
            <a:chOff x="317191" y="1620719"/>
            <a:chExt cx="3580704" cy="2405998"/>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Vi skal dele endel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6313148" y="2410073"/>
            <a:ext cx="3580704" cy="2128999"/>
            <a:chOff x="8406858" y="1620719"/>
            <a:chExt cx="3580704" cy="2128999"/>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6"/>
              <a:ext cx="3580704" cy="36933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Vi vil gjøre opptak  av møtet</a:t>
              </a:r>
            </a:p>
          </p:txBody>
        </p:sp>
      </p:grpSp>
      <p:sp>
        <p:nvSpPr>
          <p:cNvPr id="10" name="TextBox 9">
            <a:extLst>
              <a:ext uri="{FF2B5EF4-FFF2-40B4-BE49-F238E27FC236}">
                <a16:creationId xmlns:a16="http://schemas.microsoft.com/office/drawing/2014/main" id="{5C6BD5F5-1ABF-4FD6-B1DD-61505B400A76}"/>
              </a:ext>
            </a:extLst>
          </p:cNvPr>
          <p:cNvSpPr txBox="1"/>
          <p:nvPr/>
        </p:nvSpPr>
        <p:spPr>
          <a:xfrm>
            <a:off x="484447" y="1292342"/>
            <a:ext cx="38715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mn-cs"/>
              </a:rPr>
              <a:t>Kort før vi begynner:</a:t>
            </a:r>
          </a:p>
        </p:txBody>
      </p:sp>
    </p:spTree>
    <p:extLst>
      <p:ext uri="{BB962C8B-B14F-4D97-AF65-F5344CB8AC3E}">
        <p14:creationId xmlns:p14="http://schemas.microsoft.com/office/powerpoint/2010/main" val="257298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D179-A43A-ED8F-BE59-93AF49960BA1}"/>
              </a:ext>
            </a:extLst>
          </p:cNvPr>
          <p:cNvSpPr>
            <a:spLocks noGrp="1"/>
          </p:cNvSpPr>
          <p:nvPr>
            <p:ph type="title"/>
          </p:nvPr>
        </p:nvSpPr>
        <p:spPr/>
        <p:txBody>
          <a:bodyPr/>
          <a:lstStyle/>
          <a:p>
            <a:r>
              <a:rPr lang="nb-NO" err="1"/>
              <a:t>Menti</a:t>
            </a:r>
            <a:endParaRPr lang="nb-NO"/>
          </a:p>
        </p:txBody>
      </p:sp>
      <p:sp>
        <p:nvSpPr>
          <p:cNvPr id="3" name="Content Placeholder 2">
            <a:extLst>
              <a:ext uri="{FF2B5EF4-FFF2-40B4-BE49-F238E27FC236}">
                <a16:creationId xmlns:a16="http://schemas.microsoft.com/office/drawing/2014/main" id="{02E9543C-3A30-62BB-9F87-2ECA1DA3B480}"/>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D3C5DDA0-715A-F013-9CA6-645C47AD8272}"/>
              </a:ext>
            </a:extLst>
          </p:cNvPr>
          <p:cNvPicPr>
            <a:picLocks noChangeAspect="1"/>
          </p:cNvPicPr>
          <p:nvPr/>
        </p:nvPicPr>
        <p:blipFill>
          <a:blip r:embed="rId2"/>
          <a:stretch>
            <a:fillRect/>
          </a:stretch>
        </p:blipFill>
        <p:spPr>
          <a:xfrm>
            <a:off x="-131975" y="-1"/>
            <a:ext cx="12323975" cy="6975835"/>
          </a:xfrm>
          <a:prstGeom prst="rect">
            <a:avLst/>
          </a:prstGeom>
        </p:spPr>
      </p:pic>
      <p:sp>
        <p:nvSpPr>
          <p:cNvPr id="6" name="TextBox 5">
            <a:extLst>
              <a:ext uri="{FF2B5EF4-FFF2-40B4-BE49-F238E27FC236}">
                <a16:creationId xmlns:a16="http://schemas.microsoft.com/office/drawing/2014/main" id="{47F9AA58-AF25-DA08-6148-7E5F7245B124}"/>
              </a:ext>
            </a:extLst>
          </p:cNvPr>
          <p:cNvSpPr txBox="1"/>
          <p:nvPr/>
        </p:nvSpPr>
        <p:spPr>
          <a:xfrm>
            <a:off x="6183173" y="4001494"/>
            <a:ext cx="5606980" cy="1938992"/>
          </a:xfrm>
          <a:prstGeom prst="rect">
            <a:avLst/>
          </a:prstGeom>
          <a:noFill/>
        </p:spPr>
        <p:txBody>
          <a:bodyPr wrap="square" rtlCol="0">
            <a:spAutoFit/>
          </a:bodyPr>
          <a:lstStyle/>
          <a:p>
            <a:r>
              <a:rPr lang="nb-NO" sz="4000" b="1" dirty="0">
                <a:solidFill>
                  <a:schemeClr val="bg1"/>
                </a:solidFill>
              </a:rPr>
              <a:t>Menti.com</a:t>
            </a:r>
          </a:p>
          <a:p>
            <a:endParaRPr lang="nb-NO" sz="4000" b="1" dirty="0">
              <a:solidFill>
                <a:schemeClr val="bg1"/>
              </a:solidFill>
            </a:endParaRPr>
          </a:p>
          <a:p>
            <a:r>
              <a:rPr lang="nb-NO" sz="4000" b="1" dirty="0">
                <a:solidFill>
                  <a:schemeClr val="bg1"/>
                </a:solidFill>
              </a:rPr>
              <a:t>Kode: 6301 7273</a:t>
            </a:r>
          </a:p>
        </p:txBody>
      </p:sp>
    </p:spTree>
    <p:extLst>
      <p:ext uri="{BB962C8B-B14F-4D97-AF65-F5344CB8AC3E}">
        <p14:creationId xmlns:p14="http://schemas.microsoft.com/office/powerpoint/2010/main" val="317261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2496272631"/>
              </p:ext>
            </p:extLst>
          </p:nvPr>
        </p:nvGraphicFramePr>
        <p:xfrm>
          <a:off x="719997" y="1530839"/>
          <a:ext cx="11198084" cy="2743200"/>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a:t>
                      </a:r>
                      <a:endParaRPr lang="en-US"/>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a:t>
                      </a:r>
                      <a:endParaRPr lang="en-US" sz="2400" b="0" i="0" u="none" strike="noStrike" noProof="0">
                        <a:latin typeface="Arial"/>
                      </a:endParaRPr>
                    </a:p>
                  </a:txBody>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hva må du være med på?</a:t>
                      </a:r>
                      <a:endParaRPr lang="en-US"/>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a:t>
                      </a:r>
                      <a:endParaRPr lang="en-US" sz="2400" b="0" i="0" u="none" strike="noStrike" noProof="0">
                        <a:latin typeface="Arial"/>
                      </a:endParaRP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1" i="0" u="none" strike="noStrike" noProof="0">
                          <a:solidFill>
                            <a:schemeClr val="bg1"/>
                          </a:solidFill>
                        </a:rPr>
                        <a:t>Hvor kan du finne mer informasjon</a:t>
                      </a:r>
                      <a:endParaRPr lang="en-US" b="1">
                        <a:solidFill>
                          <a:schemeClr val="bg1"/>
                        </a:solidFill>
                      </a:endParaRPr>
                    </a:p>
                  </a:txBody>
                  <a:tcPr>
                    <a:solidFill>
                      <a:schemeClr val="tx2"/>
                    </a:solidFill>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270893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519F-1216-B435-DD2F-EDAED87AEEAF}"/>
              </a:ext>
            </a:extLst>
          </p:cNvPr>
          <p:cNvSpPr>
            <a:spLocks noGrp="1"/>
          </p:cNvSpPr>
          <p:nvPr>
            <p:ph type="title"/>
          </p:nvPr>
        </p:nvSpPr>
        <p:spPr>
          <a:xfrm>
            <a:off x="401847" y="397785"/>
            <a:ext cx="11224996" cy="710067"/>
          </a:xfrm>
        </p:spPr>
        <p:txBody>
          <a:bodyPr/>
          <a:lstStyle/>
          <a:p>
            <a:r>
              <a:rPr lang="nb-NO" sz="4000"/>
              <a:t>Informasjon for instituttledere BOTT ØL</a:t>
            </a:r>
          </a:p>
        </p:txBody>
      </p:sp>
      <p:sp>
        <p:nvSpPr>
          <p:cNvPr id="3" name="Content Placeholder 2">
            <a:extLst>
              <a:ext uri="{FF2B5EF4-FFF2-40B4-BE49-F238E27FC236}">
                <a16:creationId xmlns:a16="http://schemas.microsoft.com/office/drawing/2014/main" id="{D1A07D2E-93CF-90E1-CE7C-4F0D33630E32}"/>
              </a:ext>
            </a:extLst>
          </p:cNvPr>
          <p:cNvSpPr>
            <a:spLocks noGrp="1"/>
          </p:cNvSpPr>
          <p:nvPr>
            <p:ph idx="1"/>
          </p:nvPr>
        </p:nvSpPr>
        <p:spPr/>
        <p:txBody>
          <a:bodyPr/>
          <a:lstStyle/>
          <a:p>
            <a:pPr marL="0" indent="0">
              <a:buNone/>
            </a:pPr>
            <a:r>
              <a:rPr lang="nb-NO" sz="2400" dirty="0"/>
              <a:t>	</a:t>
            </a:r>
            <a:r>
              <a:rPr lang="nb-NO" sz="1800" dirty="0"/>
              <a:t>Informasjonspakker på norsk</a:t>
            </a:r>
          </a:p>
          <a:p>
            <a:pPr lvl="1"/>
            <a:r>
              <a:rPr lang="nb-NO" sz="1600" dirty="0">
                <a:hlinkClick r:id="rId2"/>
              </a:rPr>
              <a:t>Instituttleder</a:t>
            </a:r>
            <a:endParaRPr lang="nb-NO" sz="1600" dirty="0"/>
          </a:p>
          <a:p>
            <a:pPr lvl="1"/>
            <a:r>
              <a:rPr lang="nb-NO" sz="1600" dirty="0">
                <a:hlinkClick r:id="rId3"/>
              </a:rPr>
              <a:t>Vitenskapelig ansatt</a:t>
            </a:r>
            <a:endParaRPr lang="nb-NO" sz="1600" dirty="0"/>
          </a:p>
          <a:p>
            <a:pPr lvl="1"/>
            <a:r>
              <a:rPr lang="nb-NO" sz="1600" dirty="0">
                <a:hlinkClick r:id="rId4"/>
              </a:rPr>
              <a:t>Prosjektleder</a:t>
            </a:r>
            <a:endParaRPr lang="nb-NO" sz="1600" dirty="0"/>
          </a:p>
          <a:p>
            <a:pPr marL="609585" lvl="1" indent="0">
              <a:buNone/>
            </a:pPr>
            <a:endParaRPr lang="nb-NO" sz="1600" dirty="0"/>
          </a:p>
          <a:p>
            <a:pPr marL="0" indent="0">
              <a:buNone/>
            </a:pPr>
            <a:r>
              <a:rPr lang="nb-NO" sz="1800" dirty="0"/>
              <a:t>	Informasjonspakker på engelsk</a:t>
            </a:r>
          </a:p>
          <a:p>
            <a:pPr lvl="1"/>
            <a:r>
              <a:rPr lang="nb-NO" sz="1600" dirty="0">
                <a:hlinkClick r:id="rId5"/>
              </a:rPr>
              <a:t>Vitenskapelig ansatt</a:t>
            </a:r>
            <a:endParaRPr lang="nb-NO" sz="1600" dirty="0"/>
          </a:p>
          <a:p>
            <a:pPr lvl="1"/>
            <a:r>
              <a:rPr lang="nb-NO" sz="1600" dirty="0">
                <a:hlinkClick r:id="rId6"/>
              </a:rPr>
              <a:t>Prosjektleder</a:t>
            </a:r>
            <a:endParaRPr lang="nb-NO" sz="1600" dirty="0"/>
          </a:p>
          <a:p>
            <a:pPr marL="609585" lvl="1" indent="0">
              <a:buNone/>
            </a:pPr>
            <a:endParaRPr lang="nb-NO" sz="1600" dirty="0"/>
          </a:p>
          <a:p>
            <a:pPr marL="0" indent="0">
              <a:buNone/>
            </a:pPr>
            <a:r>
              <a:rPr lang="nb-NO" sz="1800" dirty="0"/>
              <a:t>	</a:t>
            </a:r>
            <a:r>
              <a:rPr lang="nb-NO" sz="1800" dirty="0">
                <a:hlinkClick r:id="rId7"/>
              </a:rPr>
              <a:t>Informasjon om opplæring</a:t>
            </a:r>
            <a:endParaRPr lang="nb-NO" sz="1800" dirty="0"/>
          </a:p>
          <a:p>
            <a:pPr marL="0" indent="0">
              <a:buNone/>
            </a:pPr>
            <a:r>
              <a:rPr lang="nb-NO" sz="1800" dirty="0"/>
              <a:t>	</a:t>
            </a:r>
          </a:p>
          <a:p>
            <a:pPr marL="0" indent="0">
              <a:buNone/>
            </a:pPr>
            <a:r>
              <a:rPr lang="nb-NO" sz="1800" dirty="0"/>
              <a:t>	</a:t>
            </a:r>
            <a:r>
              <a:rPr lang="nb-NO" sz="1800" dirty="0">
                <a:hlinkClick r:id="rId8"/>
              </a:rPr>
              <a:t>Siste nytt fra prosjektet</a:t>
            </a:r>
            <a:endParaRPr lang="nb-NO" sz="1800" dirty="0"/>
          </a:p>
          <a:p>
            <a:pPr marL="0" indent="0">
              <a:buNone/>
            </a:pPr>
            <a:r>
              <a:rPr lang="nb-NO" sz="1800" dirty="0"/>
              <a:t>	</a:t>
            </a:r>
          </a:p>
          <a:p>
            <a:pPr marL="0" indent="0">
              <a:buNone/>
            </a:pPr>
            <a:r>
              <a:rPr lang="nb-NO" sz="1800" dirty="0"/>
              <a:t>	</a:t>
            </a:r>
            <a:r>
              <a:rPr lang="nb-NO" sz="1800" dirty="0" err="1">
                <a:hlinkClick r:id="rId9"/>
              </a:rPr>
              <a:t>Cut</a:t>
            </a:r>
            <a:r>
              <a:rPr lang="nb-NO" sz="1800" dirty="0">
                <a:hlinkClick r:id="rId9"/>
              </a:rPr>
              <a:t>-</a:t>
            </a:r>
            <a:r>
              <a:rPr lang="nb-NO" sz="1800" dirty="0" err="1">
                <a:hlinkClick r:id="rId9"/>
              </a:rPr>
              <a:t>off</a:t>
            </a:r>
            <a:r>
              <a:rPr lang="nb-NO" sz="1800" dirty="0">
                <a:hlinkClick r:id="rId9"/>
              </a:rPr>
              <a:t>-plan</a:t>
            </a:r>
            <a:endParaRPr lang="nb-NO" sz="1800" dirty="0"/>
          </a:p>
          <a:p>
            <a:pPr marL="0" indent="0">
              <a:buNone/>
            </a:pPr>
            <a:endParaRPr lang="nb-NO" sz="2400" dirty="0"/>
          </a:p>
          <a:p>
            <a:pPr marL="0" indent="0">
              <a:buNone/>
            </a:pPr>
            <a:endParaRPr lang="nb-NO" sz="2533" dirty="0"/>
          </a:p>
        </p:txBody>
      </p:sp>
      <p:sp>
        <p:nvSpPr>
          <p:cNvPr id="5" name="TextBox 4">
            <a:extLst>
              <a:ext uri="{FF2B5EF4-FFF2-40B4-BE49-F238E27FC236}">
                <a16:creationId xmlns:a16="http://schemas.microsoft.com/office/drawing/2014/main" id="{0A57F3BA-6E5C-F6B1-1B33-1727D369EBA8}"/>
              </a:ext>
            </a:extLst>
          </p:cNvPr>
          <p:cNvSpPr txBox="1"/>
          <p:nvPr/>
        </p:nvSpPr>
        <p:spPr>
          <a:xfrm>
            <a:off x="2195805" y="6270172"/>
            <a:ext cx="8814318"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nb-NO" sz="2400"/>
              <a:t>Dialog med lokal innføringsleder / kontorsjef / lokale faggrupper</a:t>
            </a:r>
          </a:p>
        </p:txBody>
      </p:sp>
      <p:pic>
        <p:nvPicPr>
          <p:cNvPr id="6" name="Content Placeholder 4" descr="Information outline">
            <a:extLst>
              <a:ext uri="{FF2B5EF4-FFF2-40B4-BE49-F238E27FC236}">
                <a16:creationId xmlns:a16="http://schemas.microsoft.com/office/drawing/2014/main" id="{0D2E0BF5-6991-0465-EB0B-7F0C141345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9869" y="2860203"/>
            <a:ext cx="617005" cy="617005"/>
          </a:xfrm>
          <a:prstGeom prst="rect">
            <a:avLst/>
          </a:prstGeom>
        </p:spPr>
      </p:pic>
      <p:pic>
        <p:nvPicPr>
          <p:cNvPr id="8" name="Graphic 7" descr="Books outline">
            <a:extLst>
              <a:ext uri="{FF2B5EF4-FFF2-40B4-BE49-F238E27FC236}">
                <a16:creationId xmlns:a16="http://schemas.microsoft.com/office/drawing/2014/main" id="{6EDD4E78-E98C-FD27-C2D9-6EB872E985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816" y="4138460"/>
            <a:ext cx="524069" cy="524069"/>
          </a:xfrm>
          <a:prstGeom prst="rect">
            <a:avLst/>
          </a:prstGeom>
        </p:spPr>
      </p:pic>
      <p:pic>
        <p:nvPicPr>
          <p:cNvPr id="9" name="Content Placeholder 4" descr="Information outline">
            <a:extLst>
              <a:ext uri="{FF2B5EF4-FFF2-40B4-BE49-F238E27FC236}">
                <a16:creationId xmlns:a16="http://schemas.microsoft.com/office/drawing/2014/main" id="{0CEEE3F5-0B98-A273-28FB-1743BEF2E5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200" y="1326872"/>
            <a:ext cx="617005" cy="617005"/>
          </a:xfrm>
          <a:prstGeom prst="rect">
            <a:avLst/>
          </a:prstGeom>
        </p:spPr>
      </p:pic>
      <p:pic>
        <p:nvPicPr>
          <p:cNvPr id="11" name="Graphic 10" descr="Megaphone1 outline">
            <a:extLst>
              <a:ext uri="{FF2B5EF4-FFF2-40B4-BE49-F238E27FC236}">
                <a16:creationId xmlns:a16="http://schemas.microsoft.com/office/drawing/2014/main" id="{FF9EAECF-4839-1CC1-5104-E9470F0F86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6393" y="4710403"/>
            <a:ext cx="575389" cy="575389"/>
          </a:xfrm>
          <a:prstGeom prst="rect">
            <a:avLst/>
          </a:prstGeom>
        </p:spPr>
      </p:pic>
      <p:pic>
        <p:nvPicPr>
          <p:cNvPr id="13" name="Graphic 12" descr="Clipboard Checked with solid fill">
            <a:extLst>
              <a:ext uri="{FF2B5EF4-FFF2-40B4-BE49-F238E27FC236}">
                <a16:creationId xmlns:a16="http://schemas.microsoft.com/office/drawing/2014/main" id="{A952C466-0E73-EB66-E81B-954F89B0131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4367" y="5385318"/>
            <a:ext cx="544286" cy="544286"/>
          </a:xfrm>
          <a:prstGeom prst="rect">
            <a:avLst/>
          </a:prstGeom>
        </p:spPr>
      </p:pic>
    </p:spTree>
    <p:extLst>
      <p:ext uri="{BB962C8B-B14F-4D97-AF65-F5344CB8AC3E}">
        <p14:creationId xmlns:p14="http://schemas.microsoft.com/office/powerpoint/2010/main" val="356354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E5340-264B-5145-4367-4AA9A5BAD954}"/>
              </a:ext>
            </a:extLst>
          </p:cNvPr>
          <p:cNvSpPr>
            <a:spLocks noGrp="1"/>
          </p:cNvSpPr>
          <p:nvPr>
            <p:ph type="title"/>
          </p:nvPr>
        </p:nvSpPr>
        <p:spPr/>
        <p:txBody>
          <a:bodyPr/>
          <a:lstStyle/>
          <a:p>
            <a:r>
              <a:rPr lang="nn-NO" err="1"/>
              <a:t>Hvor</a:t>
            </a:r>
            <a:r>
              <a:rPr lang="nn-NO"/>
              <a:t> finner </a:t>
            </a:r>
            <a:r>
              <a:rPr lang="nn-NO" err="1"/>
              <a:t>jeg</a:t>
            </a:r>
            <a:r>
              <a:rPr lang="nn-NO"/>
              <a:t> </a:t>
            </a:r>
            <a:r>
              <a:rPr lang="nn-NO" err="1"/>
              <a:t>mer</a:t>
            </a:r>
            <a:r>
              <a:rPr lang="nn-NO"/>
              <a:t> om prosjektet?</a:t>
            </a:r>
            <a:endParaRPr lang="nb-NO"/>
          </a:p>
        </p:txBody>
      </p:sp>
      <p:pic>
        <p:nvPicPr>
          <p:cNvPr id="3" name="Bilete 3" descr="Eit bilete som inneheld tekst&#10;&#10;Skildring generert automatisk">
            <a:extLst>
              <a:ext uri="{FF2B5EF4-FFF2-40B4-BE49-F238E27FC236}">
                <a16:creationId xmlns:a16="http://schemas.microsoft.com/office/drawing/2014/main" id="{F190995E-9C6C-8FEC-F2D6-FF3D0A0B4B66}"/>
              </a:ext>
            </a:extLst>
          </p:cNvPr>
          <p:cNvPicPr>
            <a:picLocks noChangeAspect="1"/>
          </p:cNvPicPr>
          <p:nvPr/>
        </p:nvPicPr>
        <p:blipFill rotWithShape="1">
          <a:blip r:embed="rId3"/>
          <a:srcRect r="250" b="12963"/>
          <a:stretch/>
        </p:blipFill>
        <p:spPr>
          <a:xfrm>
            <a:off x="834138" y="1372873"/>
            <a:ext cx="2785156" cy="230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Sylinder 4">
            <a:extLst>
              <a:ext uri="{FF2B5EF4-FFF2-40B4-BE49-F238E27FC236}">
                <a16:creationId xmlns:a16="http://schemas.microsoft.com/office/drawing/2014/main" id="{43B5DAB8-EFC5-5E30-BB13-DE91214B64FD}"/>
              </a:ext>
            </a:extLst>
          </p:cNvPr>
          <p:cNvSpPr txBox="1"/>
          <p:nvPr/>
        </p:nvSpPr>
        <p:spPr>
          <a:xfrm>
            <a:off x="773874" y="3409682"/>
            <a:ext cx="2903990"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Intranettside BOTT ØL</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Arial"/>
            </a:endParaRPr>
          </a:p>
        </p:txBody>
      </p:sp>
      <p:pic>
        <p:nvPicPr>
          <p:cNvPr id="7" name="Bilete 7">
            <a:extLst>
              <a:ext uri="{FF2B5EF4-FFF2-40B4-BE49-F238E27FC236}">
                <a16:creationId xmlns:a16="http://schemas.microsoft.com/office/drawing/2014/main" id="{AEC82E9C-2A7F-171E-DB78-8E3B45DECE4F}"/>
              </a:ext>
            </a:extLst>
          </p:cNvPr>
          <p:cNvPicPr>
            <a:picLocks noChangeAspect="1"/>
          </p:cNvPicPr>
          <p:nvPr/>
        </p:nvPicPr>
        <p:blipFill>
          <a:blip r:embed="rId5"/>
          <a:stretch>
            <a:fillRect/>
          </a:stretch>
        </p:blipFill>
        <p:spPr>
          <a:xfrm>
            <a:off x="4399459" y="1372873"/>
            <a:ext cx="2931952" cy="2357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Sylinder 8">
            <a:extLst>
              <a:ext uri="{FF2B5EF4-FFF2-40B4-BE49-F238E27FC236}">
                <a16:creationId xmlns:a16="http://schemas.microsoft.com/office/drawing/2014/main" id="{604349CA-55A1-C2FA-BE55-6D6D5C407F50}"/>
              </a:ext>
            </a:extLst>
          </p:cNvPr>
          <p:cNvSpPr txBox="1"/>
          <p:nvPr/>
        </p:nvSpPr>
        <p:spPr>
          <a:xfrm>
            <a:off x="4360168" y="3409682"/>
            <a:ext cx="3043804"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Bott-samarbeidet.no</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Bilete 8" descr="Eit bilete som inneheld tekst&#10;&#10;Skildring generert automatisk">
            <a:extLst>
              <a:ext uri="{FF2B5EF4-FFF2-40B4-BE49-F238E27FC236}">
                <a16:creationId xmlns:a16="http://schemas.microsoft.com/office/drawing/2014/main" id="{B54D1F85-5635-6FD8-0650-2CCD6CF9B84D}"/>
              </a:ext>
            </a:extLst>
          </p:cNvPr>
          <p:cNvPicPr>
            <a:picLocks noChangeAspect="1"/>
          </p:cNvPicPr>
          <p:nvPr/>
        </p:nvPicPr>
        <p:blipFill rotWithShape="1">
          <a:blip r:embed="rId7"/>
          <a:srcRect r="264" b="10128"/>
          <a:stretch/>
        </p:blipFill>
        <p:spPr>
          <a:xfrm>
            <a:off x="8160524" y="1372873"/>
            <a:ext cx="2638350" cy="2364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Sylinder 9">
            <a:extLst>
              <a:ext uri="{FF2B5EF4-FFF2-40B4-BE49-F238E27FC236}">
                <a16:creationId xmlns:a16="http://schemas.microsoft.com/office/drawing/2014/main" id="{D8EE09CE-E3F8-7841-8C71-6884C62278BF}"/>
              </a:ext>
            </a:extLst>
          </p:cNvPr>
          <p:cNvSpPr txBox="1"/>
          <p:nvPr/>
        </p:nvSpPr>
        <p:spPr>
          <a:xfrm>
            <a:off x="8093267" y="3409682"/>
            <a:ext cx="2785146"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DFØs </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opplæringssider</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kstSylinder 5">
            <a:extLst>
              <a:ext uri="{FF2B5EF4-FFF2-40B4-BE49-F238E27FC236}">
                <a16:creationId xmlns:a16="http://schemas.microsoft.com/office/drawing/2014/main" id="{DC8A9B0D-47CC-988F-0758-833F398C1217}"/>
              </a:ext>
            </a:extLst>
          </p:cNvPr>
          <p:cNvSpPr txBox="1"/>
          <p:nvPr/>
        </p:nvSpPr>
        <p:spPr>
          <a:xfrm>
            <a:off x="773875" y="5593575"/>
            <a:ext cx="2903988"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Intranettside </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opplæring</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Bilete 13">
            <a:extLst>
              <a:ext uri="{FF2B5EF4-FFF2-40B4-BE49-F238E27FC236}">
                <a16:creationId xmlns:a16="http://schemas.microsoft.com/office/drawing/2014/main" id="{37DED074-D0CD-0927-4586-5A7053B65A1A}"/>
              </a:ext>
            </a:extLst>
          </p:cNvPr>
          <p:cNvPicPr>
            <a:picLocks noChangeAspect="1"/>
          </p:cNvPicPr>
          <p:nvPr/>
        </p:nvPicPr>
        <p:blipFill rotWithShape="1">
          <a:blip r:embed="rId9"/>
          <a:srcRect r="3326" b="25878"/>
          <a:stretch/>
        </p:blipFill>
        <p:spPr>
          <a:xfrm>
            <a:off x="4395125" y="3988709"/>
            <a:ext cx="3003392" cy="1923130"/>
          </a:xfrm>
          <a:prstGeom prst="rect">
            <a:avLst/>
          </a:prstGeom>
        </p:spPr>
      </p:pic>
      <p:sp>
        <p:nvSpPr>
          <p:cNvPr id="14" name="TekstSylinder 13">
            <a:extLst>
              <a:ext uri="{FF2B5EF4-FFF2-40B4-BE49-F238E27FC236}">
                <a16:creationId xmlns:a16="http://schemas.microsoft.com/office/drawing/2014/main" id="{6452B3CB-740D-73B1-2FB8-A1449D7F2FA7}"/>
              </a:ext>
            </a:extLst>
          </p:cNvPr>
          <p:cNvSpPr txBox="1"/>
          <p:nvPr/>
        </p:nvSpPr>
        <p:spPr>
          <a:xfrm>
            <a:off x="4395124" y="5593575"/>
            <a:ext cx="3001858"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NTNU </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Hjelp</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Bilete 20" descr="Eit bilete som inneheld tekst&#10;&#10;Skildring generert automatisk">
            <a:extLst>
              <a:ext uri="{FF2B5EF4-FFF2-40B4-BE49-F238E27FC236}">
                <a16:creationId xmlns:a16="http://schemas.microsoft.com/office/drawing/2014/main" id="{524248A2-C477-0913-A4AE-92126330C463}"/>
              </a:ext>
            </a:extLst>
          </p:cNvPr>
          <p:cNvPicPr>
            <a:picLocks noChangeAspect="1"/>
          </p:cNvPicPr>
          <p:nvPr/>
        </p:nvPicPr>
        <p:blipFill>
          <a:blip r:embed="rId11"/>
          <a:stretch>
            <a:fillRect/>
          </a:stretch>
        </p:blipFill>
        <p:spPr>
          <a:xfrm>
            <a:off x="8142207" y="3856380"/>
            <a:ext cx="2806118" cy="1843079"/>
          </a:xfrm>
          <a:prstGeom prst="rect">
            <a:avLst/>
          </a:prstGeom>
        </p:spPr>
      </p:pic>
      <p:sp>
        <p:nvSpPr>
          <p:cNvPr id="22" name="TekstSylinder 21">
            <a:extLst>
              <a:ext uri="{FF2B5EF4-FFF2-40B4-BE49-F238E27FC236}">
                <a16:creationId xmlns:a16="http://schemas.microsoft.com/office/drawing/2014/main" id="{A9729EC4-9BD8-137C-91B8-E88D74A01630}"/>
              </a:ext>
            </a:extLst>
          </p:cNvPr>
          <p:cNvSpPr txBox="1"/>
          <p:nvPr/>
        </p:nvSpPr>
        <p:spPr>
          <a:xfrm>
            <a:off x="8140807" y="5600566"/>
            <a:ext cx="2806116" cy="36933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hlinkClick r:id="rId12">
                  <a:extLst>
                    <a:ext uri="{A12FA001-AC4F-418D-AE19-62706E023703}">
                      <ahyp:hlinkClr xmlns:ahyp="http://schemas.microsoft.com/office/drawing/2018/hyperlinkcolor" val="tx"/>
                    </a:ext>
                  </a:extLst>
                </a:hlinkClick>
              </a:rPr>
              <a:t>Innsida</a:t>
            </a:r>
            <a:endParaRPr kumimoji="0" lang="nb-NO"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6FFD93D2-CB1E-4A4B-A2B9-F1BF98D21752}"/>
              </a:ext>
            </a:extLst>
          </p:cNvPr>
          <p:cNvPicPr>
            <a:picLocks noChangeAspect="1"/>
          </p:cNvPicPr>
          <p:nvPr/>
        </p:nvPicPr>
        <p:blipFill rotWithShape="1">
          <a:blip r:embed="rId13"/>
          <a:srcRect l="-723" t="-8731" r="723" b="21588"/>
          <a:stretch/>
        </p:blipFill>
        <p:spPr>
          <a:xfrm>
            <a:off x="771074" y="3757487"/>
            <a:ext cx="2785156" cy="1843079"/>
          </a:xfrm>
          <a:prstGeom prst="rect">
            <a:avLst/>
          </a:prstGeom>
        </p:spPr>
      </p:pic>
    </p:spTree>
    <p:extLst>
      <p:ext uri="{BB962C8B-B14F-4D97-AF65-F5344CB8AC3E}">
        <p14:creationId xmlns:p14="http://schemas.microsoft.com/office/powerpoint/2010/main" val="345643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608D432-A5A5-4864-8409-868C21F4BA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2608D432-A5A5-4864-8409-868C21F4BA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456E1B7-D2FA-4F6E-A56F-72EA01F0AC21}"/>
              </a:ext>
            </a:extLst>
          </p:cNvPr>
          <p:cNvSpPr>
            <a:spLocks noGrp="1"/>
          </p:cNvSpPr>
          <p:nvPr>
            <p:ph type="title"/>
          </p:nvPr>
        </p:nvSpPr>
        <p:spPr>
          <a:xfrm>
            <a:off x="277997" y="265003"/>
            <a:ext cx="11224996" cy="586957"/>
          </a:xfrm>
        </p:spPr>
        <p:txBody>
          <a:bodyPr vert="horz"/>
          <a:lstStyle/>
          <a:p>
            <a:r>
              <a:rPr lang="nb-NO" sz="3200"/>
              <a:t>Lokalt kommunikasjonsansvar: Innføringsleder </a:t>
            </a:r>
          </a:p>
        </p:txBody>
      </p:sp>
      <p:sp>
        <p:nvSpPr>
          <p:cNvPr id="3" name="TextBox 2">
            <a:extLst>
              <a:ext uri="{FF2B5EF4-FFF2-40B4-BE49-F238E27FC236}">
                <a16:creationId xmlns:a16="http://schemas.microsoft.com/office/drawing/2014/main" id="{30803472-6035-4467-BD59-C64FCA0D015A}"/>
              </a:ext>
            </a:extLst>
          </p:cNvPr>
          <p:cNvSpPr txBox="1"/>
          <p:nvPr/>
        </p:nvSpPr>
        <p:spPr>
          <a:xfrm>
            <a:off x="220330" y="3342585"/>
            <a:ext cx="11305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Hovedfokus/ interesser</a:t>
            </a:r>
          </a:p>
        </p:txBody>
      </p:sp>
      <p:sp>
        <p:nvSpPr>
          <p:cNvPr id="8" name="TextBox 7">
            <a:extLst>
              <a:ext uri="{FF2B5EF4-FFF2-40B4-BE49-F238E27FC236}">
                <a16:creationId xmlns:a16="http://schemas.microsoft.com/office/drawing/2014/main" id="{99D63E01-2B63-4BFB-A4EE-85270CF8AD82}"/>
              </a:ext>
            </a:extLst>
          </p:cNvPr>
          <p:cNvSpPr txBox="1"/>
          <p:nvPr/>
        </p:nvSpPr>
        <p:spPr>
          <a:xfrm>
            <a:off x="261168" y="4764848"/>
            <a:ext cx="11305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Hoved- kanal (er) </a:t>
            </a:r>
          </a:p>
        </p:txBody>
      </p:sp>
      <p:sp>
        <p:nvSpPr>
          <p:cNvPr id="9" name="TextBox 8">
            <a:extLst>
              <a:ext uri="{FF2B5EF4-FFF2-40B4-BE49-F238E27FC236}">
                <a16:creationId xmlns:a16="http://schemas.microsoft.com/office/drawing/2014/main" id="{91BF8D0D-A793-4817-A8F1-658FCCA66265}"/>
              </a:ext>
            </a:extLst>
          </p:cNvPr>
          <p:cNvSpPr txBox="1"/>
          <p:nvPr/>
        </p:nvSpPr>
        <p:spPr>
          <a:xfrm>
            <a:off x="250563" y="5621711"/>
            <a:ext cx="11305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Hyppighet</a:t>
            </a:r>
          </a:p>
        </p:txBody>
      </p:sp>
      <p:sp>
        <p:nvSpPr>
          <p:cNvPr id="10" name="TextBox 9">
            <a:extLst>
              <a:ext uri="{FF2B5EF4-FFF2-40B4-BE49-F238E27FC236}">
                <a16:creationId xmlns:a16="http://schemas.microsoft.com/office/drawing/2014/main" id="{EF544FB2-B1A2-416F-8CC0-B55FC04BBCA5}"/>
              </a:ext>
            </a:extLst>
          </p:cNvPr>
          <p:cNvSpPr txBox="1"/>
          <p:nvPr/>
        </p:nvSpPr>
        <p:spPr>
          <a:xfrm>
            <a:off x="261168" y="1474206"/>
            <a:ext cx="14550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Målgruppe / interessent</a:t>
            </a:r>
          </a:p>
        </p:txBody>
      </p:sp>
      <p:sp>
        <p:nvSpPr>
          <p:cNvPr id="12" name="Rectangle 11">
            <a:extLst>
              <a:ext uri="{FF2B5EF4-FFF2-40B4-BE49-F238E27FC236}">
                <a16:creationId xmlns:a16="http://schemas.microsoft.com/office/drawing/2014/main" id="{80917FBE-2BA2-4FBC-8313-EACEBE928C30}"/>
              </a:ext>
            </a:extLst>
          </p:cNvPr>
          <p:cNvSpPr/>
          <p:nvPr/>
        </p:nvSpPr>
        <p:spPr>
          <a:xfrm>
            <a:off x="1489884"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6E65EE63-5509-4461-A289-6B0407359EF9}"/>
              </a:ext>
            </a:extLst>
          </p:cNvPr>
          <p:cNvSpPr/>
          <p:nvPr/>
        </p:nvSpPr>
        <p:spPr>
          <a:xfrm>
            <a:off x="3212207"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394739A-609E-4332-9EDE-E4947153BFBE}"/>
              </a:ext>
            </a:extLst>
          </p:cNvPr>
          <p:cNvSpPr/>
          <p:nvPr/>
        </p:nvSpPr>
        <p:spPr>
          <a:xfrm>
            <a:off x="4934530"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336AFAE2-A2DE-4BEB-9CF2-2B6B40F54665}"/>
              </a:ext>
            </a:extLst>
          </p:cNvPr>
          <p:cNvSpPr/>
          <p:nvPr/>
        </p:nvSpPr>
        <p:spPr>
          <a:xfrm>
            <a:off x="6656853"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709240A-412E-47FB-9572-DF0950824965}"/>
              </a:ext>
            </a:extLst>
          </p:cNvPr>
          <p:cNvSpPr/>
          <p:nvPr/>
        </p:nvSpPr>
        <p:spPr>
          <a:xfrm>
            <a:off x="8379176"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6FA5CAED-DC6F-4A03-A9CA-51E1F9DEF2AE}"/>
              </a:ext>
            </a:extLst>
          </p:cNvPr>
          <p:cNvSpPr/>
          <p:nvPr/>
        </p:nvSpPr>
        <p:spPr>
          <a:xfrm>
            <a:off x="10101500" y="2501387"/>
            <a:ext cx="1444347" cy="3620008"/>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7FD9432C-7EEA-4616-9079-3217DB9250DC}"/>
              </a:ext>
            </a:extLst>
          </p:cNvPr>
          <p:cNvSpPr/>
          <p:nvPr/>
        </p:nvSpPr>
        <p:spPr>
          <a:xfrm>
            <a:off x="1489880" y="3299962"/>
            <a:ext cx="10055965" cy="112280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B55B32D8-D784-4880-9BF8-20C0970DD5D4}"/>
              </a:ext>
            </a:extLst>
          </p:cNvPr>
          <p:cNvSpPr/>
          <p:nvPr/>
        </p:nvSpPr>
        <p:spPr>
          <a:xfrm>
            <a:off x="1489879" y="4613696"/>
            <a:ext cx="10055965" cy="723630"/>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0AC49472-B39A-4F41-ACE7-A4CAA58EB663}"/>
              </a:ext>
            </a:extLst>
          </p:cNvPr>
          <p:cNvSpPr/>
          <p:nvPr/>
        </p:nvSpPr>
        <p:spPr>
          <a:xfrm>
            <a:off x="1489883" y="5521381"/>
            <a:ext cx="10055965" cy="58401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3" name="Group 550">
            <a:extLst>
              <a:ext uri="{FF2B5EF4-FFF2-40B4-BE49-F238E27FC236}">
                <a16:creationId xmlns:a16="http://schemas.microsoft.com/office/drawing/2014/main" id="{1A7F70B3-CCDF-47BD-B35E-F37CD571AC2C}"/>
              </a:ext>
            </a:extLst>
          </p:cNvPr>
          <p:cNvGrpSpPr>
            <a:grpSpLocks noChangeAspect="1"/>
          </p:cNvGrpSpPr>
          <p:nvPr/>
        </p:nvGrpSpPr>
        <p:grpSpPr bwMode="auto">
          <a:xfrm>
            <a:off x="1796213" y="1149246"/>
            <a:ext cx="802758" cy="802758"/>
            <a:chOff x="1520" y="1938"/>
            <a:chExt cx="340" cy="340"/>
          </a:xfrm>
          <a:solidFill>
            <a:schemeClr val="tx2"/>
          </a:solidFill>
        </p:grpSpPr>
        <p:sp>
          <p:nvSpPr>
            <p:cNvPr id="24" name="Freeform 551">
              <a:extLst>
                <a:ext uri="{FF2B5EF4-FFF2-40B4-BE49-F238E27FC236}">
                  <a16:creationId xmlns:a16="http://schemas.microsoft.com/office/drawing/2014/main" id="{DF54FA29-52C0-4637-92DA-E1A3C85C94AB}"/>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552">
              <a:extLst>
                <a:ext uri="{FF2B5EF4-FFF2-40B4-BE49-F238E27FC236}">
                  <a16:creationId xmlns:a16="http://schemas.microsoft.com/office/drawing/2014/main" id="{CC663C6A-D000-4D92-A394-DBE927EF72C5}"/>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6" name="TextBox 25">
            <a:extLst>
              <a:ext uri="{FF2B5EF4-FFF2-40B4-BE49-F238E27FC236}">
                <a16:creationId xmlns:a16="http://schemas.microsoft.com/office/drawing/2014/main" id="{D1A9AAFC-5AA5-4A58-96B0-492FCD1B6FDE}"/>
              </a:ext>
            </a:extLst>
          </p:cNvPr>
          <p:cNvSpPr txBox="1"/>
          <p:nvPr/>
        </p:nvSpPr>
        <p:spPr>
          <a:xfrm>
            <a:off x="1545283" y="2089380"/>
            <a:ext cx="11488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a:solidFill>
                  <a:srgbClr val="014693"/>
                </a:solidFill>
                <a:latin typeface="Arial" panose="020B0604020202020204"/>
              </a:rPr>
              <a:t>LOSAM</a:t>
            </a:r>
            <a:endParaRPr kumimoji="0" lang="nb-NO" sz="1200" b="1" i="0" u="none" strike="noStrike" kern="1200" cap="none" spc="0" normalizeH="0" baseline="0" noProof="0">
              <a:ln>
                <a:noFill/>
              </a:ln>
              <a:solidFill>
                <a:srgbClr val="014693"/>
              </a:solidFill>
              <a:effectLst/>
              <a:uLnTx/>
              <a:uFillTx/>
              <a:latin typeface="Arial" panose="020B0604020202020204"/>
              <a:ea typeface="+mn-ea"/>
              <a:cs typeface="+mn-cs"/>
            </a:endParaRPr>
          </a:p>
        </p:txBody>
      </p:sp>
      <p:grpSp>
        <p:nvGrpSpPr>
          <p:cNvPr id="27" name="Group 550">
            <a:extLst>
              <a:ext uri="{FF2B5EF4-FFF2-40B4-BE49-F238E27FC236}">
                <a16:creationId xmlns:a16="http://schemas.microsoft.com/office/drawing/2014/main" id="{FD3BB967-EBF5-4C38-9E95-51C6FB24EB86}"/>
              </a:ext>
            </a:extLst>
          </p:cNvPr>
          <p:cNvGrpSpPr>
            <a:grpSpLocks noChangeAspect="1"/>
          </p:cNvGrpSpPr>
          <p:nvPr/>
        </p:nvGrpSpPr>
        <p:grpSpPr bwMode="auto">
          <a:xfrm>
            <a:off x="3574576" y="1149246"/>
            <a:ext cx="802758" cy="802758"/>
            <a:chOff x="1520" y="1938"/>
            <a:chExt cx="340" cy="340"/>
          </a:xfrm>
          <a:solidFill>
            <a:schemeClr val="tx2"/>
          </a:solidFill>
        </p:grpSpPr>
        <p:sp>
          <p:nvSpPr>
            <p:cNvPr id="28" name="Freeform 551">
              <a:extLst>
                <a:ext uri="{FF2B5EF4-FFF2-40B4-BE49-F238E27FC236}">
                  <a16:creationId xmlns:a16="http://schemas.microsoft.com/office/drawing/2014/main" id="{C6D9BAD3-83FB-4ADB-8A31-D39942535710}"/>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Freeform 552">
              <a:extLst>
                <a:ext uri="{FF2B5EF4-FFF2-40B4-BE49-F238E27FC236}">
                  <a16:creationId xmlns:a16="http://schemas.microsoft.com/office/drawing/2014/main" id="{3AE0BE8A-6ABE-46BA-9E37-C1929B0D1F3F}"/>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0" name="Group 550">
            <a:extLst>
              <a:ext uri="{FF2B5EF4-FFF2-40B4-BE49-F238E27FC236}">
                <a16:creationId xmlns:a16="http://schemas.microsoft.com/office/drawing/2014/main" id="{F92EDA4E-4A98-4A95-8363-37F7125F93D1}"/>
              </a:ext>
            </a:extLst>
          </p:cNvPr>
          <p:cNvGrpSpPr>
            <a:grpSpLocks noChangeAspect="1"/>
          </p:cNvGrpSpPr>
          <p:nvPr/>
        </p:nvGrpSpPr>
        <p:grpSpPr bwMode="auto">
          <a:xfrm>
            <a:off x="5322544" y="1149246"/>
            <a:ext cx="802758" cy="802758"/>
            <a:chOff x="1520" y="1938"/>
            <a:chExt cx="340" cy="340"/>
          </a:xfrm>
          <a:solidFill>
            <a:schemeClr val="tx2"/>
          </a:solidFill>
        </p:grpSpPr>
        <p:sp>
          <p:nvSpPr>
            <p:cNvPr id="31" name="Freeform 551">
              <a:extLst>
                <a:ext uri="{FF2B5EF4-FFF2-40B4-BE49-F238E27FC236}">
                  <a16:creationId xmlns:a16="http://schemas.microsoft.com/office/drawing/2014/main" id="{DFB55CB9-0AB5-4AAA-B2AF-53997FA4C869}"/>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Freeform 552">
              <a:extLst>
                <a:ext uri="{FF2B5EF4-FFF2-40B4-BE49-F238E27FC236}">
                  <a16:creationId xmlns:a16="http://schemas.microsoft.com/office/drawing/2014/main" id="{05F4A236-2DD0-4501-8F4A-01899C7BAB08}"/>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3" name="Group 550">
            <a:extLst>
              <a:ext uri="{FF2B5EF4-FFF2-40B4-BE49-F238E27FC236}">
                <a16:creationId xmlns:a16="http://schemas.microsoft.com/office/drawing/2014/main" id="{EEE172AB-9F90-4484-B863-6414B0DD6476}"/>
              </a:ext>
            </a:extLst>
          </p:cNvPr>
          <p:cNvGrpSpPr>
            <a:grpSpLocks noChangeAspect="1"/>
          </p:cNvGrpSpPr>
          <p:nvPr/>
        </p:nvGrpSpPr>
        <p:grpSpPr bwMode="auto">
          <a:xfrm>
            <a:off x="6977792" y="1149246"/>
            <a:ext cx="802758" cy="802758"/>
            <a:chOff x="1520" y="1938"/>
            <a:chExt cx="340" cy="340"/>
          </a:xfrm>
          <a:solidFill>
            <a:schemeClr val="tx2"/>
          </a:solidFill>
        </p:grpSpPr>
        <p:sp>
          <p:nvSpPr>
            <p:cNvPr id="34" name="Freeform 551">
              <a:extLst>
                <a:ext uri="{FF2B5EF4-FFF2-40B4-BE49-F238E27FC236}">
                  <a16:creationId xmlns:a16="http://schemas.microsoft.com/office/drawing/2014/main" id="{FAEC3592-A433-4326-BC7A-13E1FBD4242A}"/>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552">
              <a:extLst>
                <a:ext uri="{FF2B5EF4-FFF2-40B4-BE49-F238E27FC236}">
                  <a16:creationId xmlns:a16="http://schemas.microsoft.com/office/drawing/2014/main" id="{E84CC24E-040F-43B3-9035-2EBD01C093AF}"/>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1" name="TextBox 40">
            <a:extLst>
              <a:ext uri="{FF2B5EF4-FFF2-40B4-BE49-F238E27FC236}">
                <a16:creationId xmlns:a16="http://schemas.microsoft.com/office/drawing/2014/main" id="{7A80A463-3628-48AD-AD0C-11AABA66B6DF}"/>
              </a:ext>
            </a:extLst>
          </p:cNvPr>
          <p:cNvSpPr txBox="1"/>
          <p:nvPr/>
        </p:nvSpPr>
        <p:spPr>
          <a:xfrm>
            <a:off x="3296597" y="2093373"/>
            <a:ext cx="12663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a:solidFill>
                  <a:srgbClr val="014693"/>
                </a:solidFill>
                <a:latin typeface="Arial" panose="020B0604020202020204"/>
              </a:rPr>
              <a:t>Instituttleder</a:t>
            </a:r>
            <a:endParaRPr kumimoji="0" lang="nb-NO" sz="1200" b="1" i="0" u="none" strike="noStrike" kern="1200" cap="none" spc="0" normalizeH="0" baseline="0" noProof="0">
              <a:ln>
                <a:noFill/>
              </a:ln>
              <a:solidFill>
                <a:srgbClr val="014693"/>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B7C3269-0FF8-446C-AD58-7A6C3A4F9D99}"/>
              </a:ext>
            </a:extLst>
          </p:cNvPr>
          <p:cNvSpPr txBox="1"/>
          <p:nvPr/>
        </p:nvSpPr>
        <p:spPr>
          <a:xfrm>
            <a:off x="5080728" y="1989289"/>
            <a:ext cx="12738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a:solidFill>
                  <a:srgbClr val="014693"/>
                </a:solidFill>
                <a:latin typeface="Arial" panose="020B0604020202020204"/>
              </a:rPr>
              <a:t>Kontorsjef/</a:t>
            </a:r>
            <a:br>
              <a:rPr lang="nb-NO" sz="1200" b="1">
                <a:solidFill>
                  <a:srgbClr val="014693"/>
                </a:solidFill>
                <a:latin typeface="Arial" panose="020B0604020202020204"/>
              </a:rPr>
            </a:br>
            <a:r>
              <a:rPr lang="nb-NO" sz="1200" b="1">
                <a:solidFill>
                  <a:srgbClr val="014693"/>
                </a:solidFill>
                <a:latin typeface="Arial" panose="020B0604020202020204"/>
              </a:rPr>
              <a:t>seksjonssjef</a:t>
            </a:r>
            <a:endParaRPr kumimoji="0" lang="nb-NO" sz="1200" b="1" i="0" u="none" strike="noStrike" kern="1200" cap="none" spc="0" normalizeH="0" baseline="0" noProof="0">
              <a:ln>
                <a:noFill/>
              </a:ln>
              <a:solidFill>
                <a:srgbClr val="014693"/>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1229570E-BBEC-46D2-8F61-51A6B97D7A43}"/>
              </a:ext>
            </a:extLst>
          </p:cNvPr>
          <p:cNvSpPr txBox="1"/>
          <p:nvPr/>
        </p:nvSpPr>
        <p:spPr>
          <a:xfrm>
            <a:off x="1531249" y="3385092"/>
            <a:ext cx="1361616" cy="90024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Løpende prosjektstatus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Planer og prosesser som påvirker ansatte</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6E5B1A8D-7BF1-4063-834B-F08D204B10FC}"/>
              </a:ext>
            </a:extLst>
          </p:cNvPr>
          <p:cNvSpPr txBox="1"/>
          <p:nvPr/>
        </p:nvSpPr>
        <p:spPr>
          <a:xfrm>
            <a:off x="6378877" y="1989289"/>
            <a:ext cx="20613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a:solidFill>
                  <a:srgbClr val="014693"/>
                </a:solidFill>
                <a:latin typeface="Arial" panose="020B0604020202020204"/>
              </a:rPr>
              <a:t>Prosess-rådgiver/fagspesialist</a:t>
            </a:r>
            <a:endParaRPr kumimoji="0" lang="nb-NO" sz="1200" b="1" i="0" u="none" strike="noStrike" kern="1200" cap="none" spc="0" normalizeH="0" baseline="0" noProof="0">
              <a:ln>
                <a:noFill/>
              </a:ln>
              <a:solidFill>
                <a:srgbClr val="014693"/>
              </a:solidFill>
              <a:effectLst/>
              <a:uLnTx/>
              <a:uFillTx/>
              <a:latin typeface="Arial" panose="020B0604020202020204"/>
              <a:ea typeface="+mn-ea"/>
              <a:cs typeface="+mn-cs"/>
            </a:endParaRPr>
          </a:p>
        </p:txBody>
      </p:sp>
      <p:grpSp>
        <p:nvGrpSpPr>
          <p:cNvPr id="39" name="Group 550">
            <a:extLst>
              <a:ext uri="{FF2B5EF4-FFF2-40B4-BE49-F238E27FC236}">
                <a16:creationId xmlns:a16="http://schemas.microsoft.com/office/drawing/2014/main" id="{662318CC-6661-4F78-8CA1-5972AD432F5F}"/>
              </a:ext>
            </a:extLst>
          </p:cNvPr>
          <p:cNvGrpSpPr>
            <a:grpSpLocks noChangeAspect="1"/>
          </p:cNvGrpSpPr>
          <p:nvPr/>
        </p:nvGrpSpPr>
        <p:grpSpPr bwMode="auto">
          <a:xfrm>
            <a:off x="8764625" y="1149246"/>
            <a:ext cx="802758" cy="802758"/>
            <a:chOff x="1520" y="1938"/>
            <a:chExt cx="340" cy="340"/>
          </a:xfrm>
          <a:solidFill>
            <a:schemeClr val="tx2"/>
          </a:solidFill>
        </p:grpSpPr>
        <p:sp>
          <p:nvSpPr>
            <p:cNvPr id="40" name="Freeform 551">
              <a:extLst>
                <a:ext uri="{FF2B5EF4-FFF2-40B4-BE49-F238E27FC236}">
                  <a16:creationId xmlns:a16="http://schemas.microsoft.com/office/drawing/2014/main" id="{DC67A880-8236-41C2-892B-7B9477403CF6}"/>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552">
              <a:extLst>
                <a:ext uri="{FF2B5EF4-FFF2-40B4-BE49-F238E27FC236}">
                  <a16:creationId xmlns:a16="http://schemas.microsoft.com/office/drawing/2014/main" id="{BDE5B47D-66AB-40B3-9EC1-22A4310B287D}"/>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8" name="TextBox 47">
            <a:extLst>
              <a:ext uri="{FF2B5EF4-FFF2-40B4-BE49-F238E27FC236}">
                <a16:creationId xmlns:a16="http://schemas.microsoft.com/office/drawing/2014/main" id="{BA38B57C-734B-4479-9C75-1FD9C3D5FD04}"/>
              </a:ext>
            </a:extLst>
          </p:cNvPr>
          <p:cNvSpPr txBox="1"/>
          <p:nvPr/>
        </p:nvSpPr>
        <p:spPr>
          <a:xfrm>
            <a:off x="8399697" y="2004528"/>
            <a:ext cx="14550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14693"/>
                </a:solidFill>
                <a:effectLst/>
                <a:uLnTx/>
                <a:uFillTx/>
                <a:latin typeface="Arial" panose="020B0604020202020204"/>
                <a:ea typeface="+mn-ea"/>
                <a:cs typeface="+mn-cs"/>
              </a:rPr>
              <a:t>Lokal fagressurs/</a:t>
            </a:r>
            <a:br>
              <a:rPr kumimoji="0" lang="nb-NO" sz="1200" b="1" i="0" u="none" strike="noStrike" kern="1200" cap="none" spc="0" normalizeH="0" baseline="0" noProof="0">
                <a:ln>
                  <a:noFill/>
                </a:ln>
                <a:solidFill>
                  <a:srgbClr val="014693"/>
                </a:solidFill>
                <a:effectLst/>
                <a:uLnTx/>
                <a:uFillTx/>
                <a:latin typeface="Arial" panose="020B0604020202020204"/>
                <a:ea typeface="+mn-ea"/>
                <a:cs typeface="+mn-cs"/>
              </a:rPr>
            </a:br>
            <a:r>
              <a:rPr kumimoji="0" lang="nb-NO" sz="1200" b="1" i="0" u="none" strike="noStrike" kern="1200" cap="none" spc="0" normalizeH="0" baseline="0" noProof="0">
                <a:ln>
                  <a:noFill/>
                </a:ln>
                <a:solidFill>
                  <a:srgbClr val="014693"/>
                </a:solidFill>
                <a:effectLst/>
                <a:uLnTx/>
                <a:uFillTx/>
                <a:latin typeface="Arial" panose="020B0604020202020204"/>
                <a:ea typeface="+mn-ea"/>
                <a:cs typeface="+mn-cs"/>
              </a:rPr>
              <a:t>fagnettverk</a:t>
            </a:r>
          </a:p>
        </p:txBody>
      </p:sp>
      <p:grpSp>
        <p:nvGrpSpPr>
          <p:cNvPr id="49" name="Group 550">
            <a:extLst>
              <a:ext uri="{FF2B5EF4-FFF2-40B4-BE49-F238E27FC236}">
                <a16:creationId xmlns:a16="http://schemas.microsoft.com/office/drawing/2014/main" id="{AECD8308-1DAD-4A32-AFB0-C38A42C7C98B}"/>
              </a:ext>
            </a:extLst>
          </p:cNvPr>
          <p:cNvGrpSpPr>
            <a:grpSpLocks noChangeAspect="1"/>
          </p:cNvGrpSpPr>
          <p:nvPr/>
        </p:nvGrpSpPr>
        <p:grpSpPr bwMode="auto">
          <a:xfrm>
            <a:off x="10469606" y="1149246"/>
            <a:ext cx="802758" cy="802758"/>
            <a:chOff x="1520" y="1938"/>
            <a:chExt cx="340" cy="340"/>
          </a:xfrm>
          <a:solidFill>
            <a:schemeClr val="tx2"/>
          </a:solidFill>
        </p:grpSpPr>
        <p:sp>
          <p:nvSpPr>
            <p:cNvPr id="50" name="Freeform 551">
              <a:extLst>
                <a:ext uri="{FF2B5EF4-FFF2-40B4-BE49-F238E27FC236}">
                  <a16:creationId xmlns:a16="http://schemas.microsoft.com/office/drawing/2014/main" id="{88C89EF8-2A5F-449C-A198-7BF99BDD85CD}"/>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552">
              <a:extLst>
                <a:ext uri="{FF2B5EF4-FFF2-40B4-BE49-F238E27FC236}">
                  <a16:creationId xmlns:a16="http://schemas.microsoft.com/office/drawing/2014/main" id="{3953B5C1-E122-4281-9C07-E1FAB28025EF}"/>
                </a:ext>
              </a:extLst>
            </p:cNvPr>
            <p:cNvSpPr>
              <a:spLocks noEditPoints="1"/>
            </p:cNvSpPr>
            <p:nvPr/>
          </p:nvSpPr>
          <p:spPr bwMode="auto">
            <a:xfrm>
              <a:off x="1520" y="19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grpFill/>
            <a:ln>
              <a:noFill/>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6" tIns="60723" rIns="121446" bIns="6072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53" name="TextBox 52">
            <a:extLst>
              <a:ext uri="{FF2B5EF4-FFF2-40B4-BE49-F238E27FC236}">
                <a16:creationId xmlns:a16="http://schemas.microsoft.com/office/drawing/2014/main" id="{954BF7AE-15C0-483A-B53F-ED9530F819C2}"/>
              </a:ext>
            </a:extLst>
          </p:cNvPr>
          <p:cNvSpPr txBox="1"/>
          <p:nvPr/>
        </p:nvSpPr>
        <p:spPr>
          <a:xfrm>
            <a:off x="10267984" y="2091934"/>
            <a:ext cx="11488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014693"/>
                </a:solidFill>
                <a:effectLst/>
                <a:uLnTx/>
                <a:uFillTx/>
                <a:latin typeface="Arial" panose="020B0604020202020204"/>
                <a:ea typeface="+mn-ea"/>
                <a:cs typeface="+mn-cs"/>
              </a:rPr>
              <a:t>Ansatt*</a:t>
            </a:r>
          </a:p>
        </p:txBody>
      </p:sp>
      <p:sp>
        <p:nvSpPr>
          <p:cNvPr id="54" name="TextBox 53">
            <a:extLst>
              <a:ext uri="{FF2B5EF4-FFF2-40B4-BE49-F238E27FC236}">
                <a16:creationId xmlns:a16="http://schemas.microsoft.com/office/drawing/2014/main" id="{D04D8D1A-2F5B-4909-BFDB-02DF173DBCE0}"/>
              </a:ext>
            </a:extLst>
          </p:cNvPr>
          <p:cNvSpPr txBox="1"/>
          <p:nvPr/>
        </p:nvSpPr>
        <p:spPr>
          <a:xfrm>
            <a:off x="1572614" y="4689193"/>
            <a:ext cx="1361616"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Etablerte møteforum</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F0A893F7-7F1E-42C5-9164-14B7B5FA9251}"/>
              </a:ext>
            </a:extLst>
          </p:cNvPr>
          <p:cNvSpPr txBox="1"/>
          <p:nvPr/>
        </p:nvSpPr>
        <p:spPr>
          <a:xfrm>
            <a:off x="1489882" y="5598341"/>
            <a:ext cx="1361616"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Iht. Etablerte møteforum</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C4393380-72D5-4ED8-BCAE-CB7E589F1A60}"/>
              </a:ext>
            </a:extLst>
          </p:cNvPr>
          <p:cNvSpPr txBox="1"/>
          <p:nvPr/>
        </p:nvSpPr>
        <p:spPr>
          <a:xfrm>
            <a:off x="8455938" y="4689193"/>
            <a:ext cx="1361616"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Fagnettverks-møter</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5E0C4C17-52C7-4D9C-9B4F-85B247081008}"/>
              </a:ext>
            </a:extLst>
          </p:cNvPr>
          <p:cNvSpPr/>
          <p:nvPr/>
        </p:nvSpPr>
        <p:spPr>
          <a:xfrm>
            <a:off x="1489881" y="2496376"/>
            <a:ext cx="10055965" cy="468788"/>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EAE8ADE8-4384-41FB-944E-9361E62DC3A5}"/>
              </a:ext>
            </a:extLst>
          </p:cNvPr>
          <p:cNvSpPr txBox="1"/>
          <p:nvPr/>
        </p:nvSpPr>
        <p:spPr>
          <a:xfrm>
            <a:off x="218624" y="2556111"/>
            <a:ext cx="1130562" cy="307777"/>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None/>
              <a:tabLst/>
              <a:defRPr/>
            </a:pPr>
            <a:r>
              <a:rPr lang="nb-NO" sz="1400">
                <a:solidFill>
                  <a:srgbClr val="000000"/>
                </a:solidFill>
                <a:latin typeface="Arial" panose="020B0604020202020204"/>
              </a:rPr>
              <a:t>Tilnærming</a:t>
            </a:r>
            <a:endParaRPr lang="en-US"/>
          </a:p>
        </p:txBody>
      </p:sp>
      <p:sp>
        <p:nvSpPr>
          <p:cNvPr id="59" name="TextBox 58">
            <a:extLst>
              <a:ext uri="{FF2B5EF4-FFF2-40B4-BE49-F238E27FC236}">
                <a16:creationId xmlns:a16="http://schemas.microsoft.com/office/drawing/2014/main" id="{F12BE8CE-C48A-478D-B08F-F13AD46EF880}"/>
              </a:ext>
            </a:extLst>
          </p:cNvPr>
          <p:cNvSpPr txBox="1"/>
          <p:nvPr/>
        </p:nvSpPr>
        <p:spPr>
          <a:xfrm>
            <a:off x="1725956" y="2603438"/>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b-NO" sz="1050" b="1">
                <a:solidFill>
                  <a:srgbClr val="000000"/>
                </a:solidFill>
                <a:latin typeface="Arial" panose="020B0604020202020204"/>
              </a:rPr>
              <a:t>Være involvert </a:t>
            </a:r>
            <a:endParaRPr kumimoji="0" lang="nb-NO" sz="105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1D46BEFC-CAC2-4478-AED4-0A1AFB55048D}"/>
              </a:ext>
            </a:extLst>
          </p:cNvPr>
          <p:cNvSpPr txBox="1"/>
          <p:nvPr/>
        </p:nvSpPr>
        <p:spPr>
          <a:xfrm>
            <a:off x="10095531" y="4689193"/>
            <a:ext cx="1548462" cy="57708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defRPr/>
            </a:pPr>
            <a:r>
              <a:rPr lang="nb-NO" sz="1050">
                <a:solidFill>
                  <a:srgbClr val="000000"/>
                </a:solidFill>
                <a:latin typeface="Arial" panose="020B0604020202020204"/>
              </a:rPr>
              <a:t>Innsida</a:t>
            </a: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 BOTT ØL kanal</a:t>
            </a:r>
            <a:r>
              <a:rPr lang="nb-NO" sz="1050">
                <a:solidFill>
                  <a:srgbClr val="000000"/>
                </a:solidFill>
                <a:latin typeface="Arial" panose="020B0604020202020204"/>
              </a:rPr>
              <a:t> </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månedsinformasjon</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E8AF0474-E375-4D29-B524-EAEFCE348136}"/>
              </a:ext>
            </a:extLst>
          </p:cNvPr>
          <p:cNvSpPr txBox="1"/>
          <p:nvPr/>
        </p:nvSpPr>
        <p:spPr>
          <a:xfrm>
            <a:off x="6606346" y="4640578"/>
            <a:ext cx="1456284"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Prosessrådgiver-/fagspesialistnett-verk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Lokale møteforum</a:t>
            </a:r>
          </a:p>
        </p:txBody>
      </p:sp>
      <p:sp>
        <p:nvSpPr>
          <p:cNvPr id="62" name="TextBox 61">
            <a:extLst>
              <a:ext uri="{FF2B5EF4-FFF2-40B4-BE49-F238E27FC236}">
                <a16:creationId xmlns:a16="http://schemas.microsoft.com/office/drawing/2014/main" id="{7380D22A-0294-4F18-A4EC-828E1116E2E5}"/>
              </a:ext>
            </a:extLst>
          </p:cNvPr>
          <p:cNvSpPr txBox="1"/>
          <p:nvPr/>
        </p:nvSpPr>
        <p:spPr>
          <a:xfrm>
            <a:off x="4903308" y="4699933"/>
            <a:ext cx="1456284"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Statusmøter </a:t>
            </a:r>
          </a:p>
        </p:txBody>
      </p:sp>
      <p:sp>
        <p:nvSpPr>
          <p:cNvPr id="63" name="TextBox 62">
            <a:extLst>
              <a:ext uri="{FF2B5EF4-FFF2-40B4-BE49-F238E27FC236}">
                <a16:creationId xmlns:a16="http://schemas.microsoft.com/office/drawing/2014/main" id="{49556465-33D2-4E79-85E9-FEC5C6949DFE}"/>
              </a:ext>
            </a:extLst>
          </p:cNvPr>
          <p:cNvSpPr txBox="1"/>
          <p:nvPr/>
        </p:nvSpPr>
        <p:spPr>
          <a:xfrm>
            <a:off x="4989519" y="5605639"/>
            <a:ext cx="1456284" cy="25391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Ukentlig </a:t>
            </a:r>
          </a:p>
        </p:txBody>
      </p:sp>
      <p:sp>
        <p:nvSpPr>
          <p:cNvPr id="64" name="TextBox 63">
            <a:extLst>
              <a:ext uri="{FF2B5EF4-FFF2-40B4-BE49-F238E27FC236}">
                <a16:creationId xmlns:a16="http://schemas.microsoft.com/office/drawing/2014/main" id="{AE7B7033-08B4-406C-B4F2-A8CF6D241062}"/>
              </a:ext>
            </a:extLst>
          </p:cNvPr>
          <p:cNvSpPr txBox="1"/>
          <p:nvPr/>
        </p:nvSpPr>
        <p:spPr>
          <a:xfrm>
            <a:off x="6656852" y="5648641"/>
            <a:ext cx="1456284" cy="25391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Ukentlig </a:t>
            </a:r>
          </a:p>
        </p:txBody>
      </p:sp>
      <p:sp>
        <p:nvSpPr>
          <p:cNvPr id="65" name="TextBox 64">
            <a:extLst>
              <a:ext uri="{FF2B5EF4-FFF2-40B4-BE49-F238E27FC236}">
                <a16:creationId xmlns:a16="http://schemas.microsoft.com/office/drawing/2014/main" id="{53EA491F-E40D-49ED-A0FF-FEDB091E7547}"/>
              </a:ext>
            </a:extLst>
          </p:cNvPr>
          <p:cNvSpPr txBox="1"/>
          <p:nvPr/>
        </p:nvSpPr>
        <p:spPr>
          <a:xfrm>
            <a:off x="3228975" y="5613335"/>
            <a:ext cx="1456284"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Månedlig (ved særlig behov)</a:t>
            </a: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66" name="TextBox 65">
            <a:extLst>
              <a:ext uri="{FF2B5EF4-FFF2-40B4-BE49-F238E27FC236}">
                <a16:creationId xmlns:a16="http://schemas.microsoft.com/office/drawing/2014/main" id="{B0DF9407-296A-4317-B86F-034D00C01DC3}"/>
              </a:ext>
            </a:extLst>
          </p:cNvPr>
          <p:cNvSpPr txBox="1"/>
          <p:nvPr/>
        </p:nvSpPr>
        <p:spPr>
          <a:xfrm>
            <a:off x="8298181" y="5581434"/>
            <a:ext cx="1556564" cy="5078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err="1">
                <a:solidFill>
                  <a:srgbClr val="000000"/>
                </a:solidFill>
                <a:latin typeface="Arial" panose="020B0604020202020204"/>
              </a:rPr>
              <a:t>Iht</a:t>
            </a:r>
            <a:r>
              <a:rPr lang="nb-NO" sz="900">
                <a:solidFill>
                  <a:srgbClr val="000000"/>
                </a:solidFill>
                <a:latin typeface="Arial" panose="020B0604020202020204"/>
              </a:rPr>
              <a:t> etablerte møteforum (hyppigere utover høsten)</a:t>
            </a: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67" name="TextBox 66">
            <a:extLst>
              <a:ext uri="{FF2B5EF4-FFF2-40B4-BE49-F238E27FC236}">
                <a16:creationId xmlns:a16="http://schemas.microsoft.com/office/drawing/2014/main" id="{2B9A542E-5473-40C0-B82D-B0ACC958E11C}"/>
              </a:ext>
            </a:extLst>
          </p:cNvPr>
          <p:cNvSpPr txBox="1"/>
          <p:nvPr/>
        </p:nvSpPr>
        <p:spPr>
          <a:xfrm>
            <a:off x="10170559" y="5613335"/>
            <a:ext cx="1456284" cy="25391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50" b="0" i="0" u="none" strike="noStrike" kern="1200" cap="none" spc="0" normalizeH="0" baseline="0" noProof="0">
                <a:ln>
                  <a:noFill/>
                </a:ln>
                <a:solidFill>
                  <a:srgbClr val="000000"/>
                </a:solidFill>
                <a:effectLst/>
                <a:uLnTx/>
                <a:uFillTx/>
                <a:latin typeface="Arial" panose="020B0604020202020204"/>
                <a:ea typeface="+mn-ea"/>
                <a:cs typeface="+mn-cs"/>
              </a:rPr>
              <a:t>Ukentlig </a:t>
            </a:r>
          </a:p>
        </p:txBody>
      </p:sp>
      <p:sp>
        <p:nvSpPr>
          <p:cNvPr id="68" name="TextBox 67">
            <a:extLst>
              <a:ext uri="{FF2B5EF4-FFF2-40B4-BE49-F238E27FC236}">
                <a16:creationId xmlns:a16="http://schemas.microsoft.com/office/drawing/2014/main" id="{666B76E2-D296-4BEA-AFBB-70076D6E81F7}"/>
              </a:ext>
            </a:extLst>
          </p:cNvPr>
          <p:cNvSpPr txBox="1"/>
          <p:nvPr/>
        </p:nvSpPr>
        <p:spPr>
          <a:xfrm>
            <a:off x="3228975" y="4721375"/>
            <a:ext cx="1361616"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Etablerte møteforum</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extBox 68">
            <a:extLst>
              <a:ext uri="{FF2B5EF4-FFF2-40B4-BE49-F238E27FC236}">
                <a16:creationId xmlns:a16="http://schemas.microsoft.com/office/drawing/2014/main" id="{5011B051-95D6-425A-9545-C1AC68E08569}"/>
              </a:ext>
            </a:extLst>
          </p:cNvPr>
          <p:cNvSpPr txBox="1"/>
          <p:nvPr/>
        </p:nvSpPr>
        <p:spPr>
          <a:xfrm>
            <a:off x="10054166" y="3352876"/>
            <a:ext cx="1444346"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Forventnings-styring i </a:t>
            </a:r>
            <a:r>
              <a:rPr lang="nb-NO" sz="1050" err="1">
                <a:solidFill>
                  <a:srgbClr val="000000"/>
                </a:solidFill>
                <a:latin typeface="Arial" panose="020B0604020202020204"/>
              </a:rPr>
              <a:t>etableret</a:t>
            </a:r>
            <a:r>
              <a:rPr lang="nb-NO" sz="1050">
                <a:solidFill>
                  <a:srgbClr val="000000"/>
                </a:solidFill>
                <a:latin typeface="Arial" panose="020B0604020202020204"/>
              </a:rPr>
              <a:t> kanaler og møteforum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Overordnet prosjektstatus</a:t>
            </a:r>
          </a:p>
        </p:txBody>
      </p:sp>
      <p:sp>
        <p:nvSpPr>
          <p:cNvPr id="70" name="TextBox 69">
            <a:extLst>
              <a:ext uri="{FF2B5EF4-FFF2-40B4-BE49-F238E27FC236}">
                <a16:creationId xmlns:a16="http://schemas.microsoft.com/office/drawing/2014/main" id="{4F089BBB-CF66-42A1-AE0C-BC48CAB4D9EB}"/>
              </a:ext>
            </a:extLst>
          </p:cNvPr>
          <p:cNvSpPr txBox="1"/>
          <p:nvPr/>
        </p:nvSpPr>
        <p:spPr>
          <a:xfrm>
            <a:off x="4934528" y="3330449"/>
            <a:ext cx="1575286"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Hyppig info om prosjektstatus og oppgaver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Aktiv involvering i planlegging og informasjonsarbeid</a:t>
            </a:r>
          </a:p>
        </p:txBody>
      </p:sp>
      <p:sp>
        <p:nvSpPr>
          <p:cNvPr id="71" name="TextBox 70">
            <a:extLst>
              <a:ext uri="{FF2B5EF4-FFF2-40B4-BE49-F238E27FC236}">
                <a16:creationId xmlns:a16="http://schemas.microsoft.com/office/drawing/2014/main" id="{AAAF7AD2-8C76-48CD-B306-A7CE39CC021C}"/>
              </a:ext>
            </a:extLst>
          </p:cNvPr>
          <p:cNvSpPr txBox="1"/>
          <p:nvPr/>
        </p:nvSpPr>
        <p:spPr>
          <a:xfrm>
            <a:off x="3246996" y="3369909"/>
            <a:ext cx="1361616"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Løpende prosjektstatus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Beslutninger som påvirker ressursbruk på institutt</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B5163409-56A9-4AAB-A266-98F0E9EA22B3}"/>
              </a:ext>
            </a:extLst>
          </p:cNvPr>
          <p:cNvSpPr txBox="1"/>
          <p:nvPr/>
        </p:nvSpPr>
        <p:spPr>
          <a:xfrm>
            <a:off x="6624699" y="3418058"/>
            <a:ext cx="1361616" cy="57708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050">
                <a:solidFill>
                  <a:srgbClr val="000000"/>
                </a:solidFill>
                <a:latin typeface="Arial" panose="020B0604020202020204"/>
              </a:rPr>
              <a:t>Løpende dialog og involvering i fagspørsmål</a:t>
            </a:r>
          </a:p>
        </p:txBody>
      </p:sp>
      <p:sp>
        <p:nvSpPr>
          <p:cNvPr id="73" name="TextBox 72">
            <a:extLst>
              <a:ext uri="{FF2B5EF4-FFF2-40B4-BE49-F238E27FC236}">
                <a16:creationId xmlns:a16="http://schemas.microsoft.com/office/drawing/2014/main" id="{04BFE718-068A-4519-ABDC-20B861141BB3}"/>
              </a:ext>
            </a:extLst>
          </p:cNvPr>
          <p:cNvSpPr txBox="1"/>
          <p:nvPr/>
        </p:nvSpPr>
        <p:spPr>
          <a:xfrm>
            <a:off x="8420541" y="3453719"/>
            <a:ext cx="1361616" cy="90024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050">
                <a:solidFill>
                  <a:srgbClr val="000000"/>
                </a:solidFill>
                <a:latin typeface="Arial" panose="020B0604020202020204"/>
              </a:rPr>
              <a:t>Løpende info om prosjektstatus og innsikt i prosesser, roller og system</a:t>
            </a:r>
            <a:endParaRPr kumimoji="0" lang="nb-NO"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BF722C60-FA38-4218-95B0-6BA23DC98290}"/>
              </a:ext>
            </a:extLst>
          </p:cNvPr>
          <p:cNvSpPr txBox="1"/>
          <p:nvPr/>
        </p:nvSpPr>
        <p:spPr>
          <a:xfrm>
            <a:off x="5233549" y="2619387"/>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1050" b="1" i="0" u="none" strike="noStrike" kern="1200" cap="none" spc="0" normalizeH="0" baseline="0" noProof="0">
                <a:ln>
                  <a:noFill/>
                </a:ln>
                <a:solidFill>
                  <a:srgbClr val="000000"/>
                </a:solidFill>
                <a:effectLst/>
                <a:uLnTx/>
                <a:uFillTx/>
                <a:latin typeface="Arial" panose="020B0604020202020204"/>
                <a:ea typeface="+mn-ea"/>
                <a:cs typeface="+mn-cs"/>
              </a:rPr>
              <a:t>Mobiliseres</a:t>
            </a:r>
          </a:p>
        </p:txBody>
      </p:sp>
      <p:sp>
        <p:nvSpPr>
          <p:cNvPr id="75" name="TextBox 74">
            <a:extLst>
              <a:ext uri="{FF2B5EF4-FFF2-40B4-BE49-F238E27FC236}">
                <a16:creationId xmlns:a16="http://schemas.microsoft.com/office/drawing/2014/main" id="{32C69035-A3F9-46B4-B884-8DAFF15C1921}"/>
              </a:ext>
            </a:extLst>
          </p:cNvPr>
          <p:cNvSpPr txBox="1"/>
          <p:nvPr/>
        </p:nvSpPr>
        <p:spPr>
          <a:xfrm>
            <a:off x="6871089" y="2611066"/>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1050" b="1" i="0" u="none" strike="noStrike" kern="1200" cap="none" spc="0" normalizeH="0" baseline="0" noProof="0">
                <a:ln>
                  <a:noFill/>
                </a:ln>
                <a:solidFill>
                  <a:srgbClr val="000000"/>
                </a:solidFill>
                <a:effectLst/>
                <a:uLnTx/>
                <a:uFillTx/>
                <a:latin typeface="Arial" panose="020B0604020202020204"/>
                <a:ea typeface="+mn-ea"/>
                <a:cs typeface="+mn-cs"/>
              </a:rPr>
              <a:t>Mobiliseres</a:t>
            </a:r>
          </a:p>
        </p:txBody>
      </p:sp>
      <p:sp>
        <p:nvSpPr>
          <p:cNvPr id="76" name="TextBox 75">
            <a:extLst>
              <a:ext uri="{FF2B5EF4-FFF2-40B4-BE49-F238E27FC236}">
                <a16:creationId xmlns:a16="http://schemas.microsoft.com/office/drawing/2014/main" id="{F6F532FB-2C6E-4F2B-B690-D4B90B8956A9}"/>
              </a:ext>
            </a:extLst>
          </p:cNvPr>
          <p:cNvSpPr txBox="1"/>
          <p:nvPr/>
        </p:nvSpPr>
        <p:spPr>
          <a:xfrm>
            <a:off x="10249983" y="2603812"/>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1050" b="1" i="0" u="none" strike="noStrike" kern="1200" cap="none" spc="0" normalizeH="0" baseline="0" noProof="0">
                <a:ln>
                  <a:noFill/>
                </a:ln>
                <a:solidFill>
                  <a:srgbClr val="000000"/>
                </a:solidFill>
                <a:effectLst/>
                <a:uLnTx/>
                <a:uFillTx/>
                <a:latin typeface="Arial" panose="020B0604020202020204"/>
                <a:ea typeface="+mn-ea"/>
                <a:cs typeface="+mn-cs"/>
              </a:rPr>
              <a:t>Være informert</a:t>
            </a:r>
          </a:p>
        </p:txBody>
      </p:sp>
      <p:sp>
        <p:nvSpPr>
          <p:cNvPr id="77" name="TextBox 76">
            <a:extLst>
              <a:ext uri="{FF2B5EF4-FFF2-40B4-BE49-F238E27FC236}">
                <a16:creationId xmlns:a16="http://schemas.microsoft.com/office/drawing/2014/main" id="{05C22BC8-9E25-46D2-ABCB-EB13E52C7DCB}"/>
              </a:ext>
            </a:extLst>
          </p:cNvPr>
          <p:cNvSpPr txBox="1"/>
          <p:nvPr/>
        </p:nvSpPr>
        <p:spPr>
          <a:xfrm>
            <a:off x="8567685" y="2611066"/>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1050" b="1" i="0" u="none" strike="noStrike" kern="1200" cap="none" spc="0" normalizeH="0" baseline="0" noProof="0">
                <a:ln>
                  <a:noFill/>
                </a:ln>
                <a:solidFill>
                  <a:srgbClr val="000000"/>
                </a:solidFill>
                <a:effectLst/>
                <a:uLnTx/>
                <a:uFillTx/>
                <a:latin typeface="Arial" panose="020B0604020202020204"/>
                <a:ea typeface="+mn-ea"/>
                <a:cs typeface="+mn-cs"/>
              </a:rPr>
              <a:t>Være involvert</a:t>
            </a:r>
          </a:p>
        </p:txBody>
      </p:sp>
      <p:sp>
        <p:nvSpPr>
          <p:cNvPr id="78" name="TextBox 77">
            <a:extLst>
              <a:ext uri="{FF2B5EF4-FFF2-40B4-BE49-F238E27FC236}">
                <a16:creationId xmlns:a16="http://schemas.microsoft.com/office/drawing/2014/main" id="{BEAA4F22-E91D-4E58-9A99-3D045682C875}"/>
              </a:ext>
            </a:extLst>
          </p:cNvPr>
          <p:cNvSpPr txBox="1"/>
          <p:nvPr/>
        </p:nvSpPr>
        <p:spPr>
          <a:xfrm>
            <a:off x="3403082" y="2619387"/>
            <a:ext cx="1361616" cy="2539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1050" b="1" i="0" u="none" strike="noStrike" kern="1200" cap="none" spc="0" normalizeH="0" baseline="0" noProof="0">
                <a:ln>
                  <a:noFill/>
                </a:ln>
                <a:solidFill>
                  <a:srgbClr val="000000"/>
                </a:solidFill>
                <a:effectLst/>
                <a:uLnTx/>
                <a:uFillTx/>
                <a:latin typeface="Arial" panose="020B0604020202020204"/>
                <a:ea typeface="+mn-ea"/>
                <a:cs typeface="+mn-cs"/>
              </a:rPr>
              <a:t>Være involvert </a:t>
            </a:r>
          </a:p>
        </p:txBody>
      </p:sp>
      <p:sp>
        <p:nvSpPr>
          <p:cNvPr id="2" name="TextBox 1">
            <a:extLst>
              <a:ext uri="{FF2B5EF4-FFF2-40B4-BE49-F238E27FC236}">
                <a16:creationId xmlns:a16="http://schemas.microsoft.com/office/drawing/2014/main" id="{429030BE-F490-4107-B107-A8F6159EAC21}"/>
              </a:ext>
            </a:extLst>
          </p:cNvPr>
          <p:cNvSpPr txBox="1"/>
          <p:nvPr/>
        </p:nvSpPr>
        <p:spPr>
          <a:xfrm>
            <a:off x="8440208" y="6434705"/>
            <a:ext cx="3227916" cy="400110"/>
          </a:xfrm>
          <a:prstGeom prst="rect">
            <a:avLst/>
          </a:prstGeom>
          <a:noFill/>
        </p:spPr>
        <p:txBody>
          <a:bodyPr wrap="square" rtlCol="0">
            <a:spAutoFit/>
          </a:bodyPr>
          <a:lstStyle/>
          <a:p>
            <a:r>
              <a:rPr lang="nb-NO" sz="1000" i="1"/>
              <a:t>*Ansatt som ikke er fagbruker av Unit 4 ERP, SAP eller Service </a:t>
            </a:r>
            <a:r>
              <a:rPr lang="nb-NO" sz="1000" i="1" err="1"/>
              <a:t>Now</a:t>
            </a:r>
            <a:endParaRPr lang="nb-NO" sz="1000" i="1"/>
          </a:p>
        </p:txBody>
      </p:sp>
      <p:sp>
        <p:nvSpPr>
          <p:cNvPr id="7" name="Rektangel 6">
            <a:extLst>
              <a:ext uri="{FF2B5EF4-FFF2-40B4-BE49-F238E27FC236}">
                <a16:creationId xmlns:a16="http://schemas.microsoft.com/office/drawing/2014/main" id="{53F2EB39-0E10-DCD9-5DF8-3D74056DC3B8}"/>
              </a:ext>
            </a:extLst>
          </p:cNvPr>
          <p:cNvSpPr/>
          <p:nvPr/>
        </p:nvSpPr>
        <p:spPr>
          <a:xfrm>
            <a:off x="1442851" y="1071747"/>
            <a:ext cx="1725880" cy="5120244"/>
          </a:xfrm>
          <a:prstGeom prst="rect">
            <a:avLst/>
          </a:prstGeom>
          <a:solidFill>
            <a:srgbClr val="FFFFFF">
              <a:alpha val="69000"/>
            </a:srgb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n-NO"/>
          </a:p>
        </p:txBody>
      </p:sp>
      <p:sp>
        <p:nvSpPr>
          <p:cNvPr id="11" name="Rektangel 10">
            <a:extLst>
              <a:ext uri="{FF2B5EF4-FFF2-40B4-BE49-F238E27FC236}">
                <a16:creationId xmlns:a16="http://schemas.microsoft.com/office/drawing/2014/main" id="{7F9D758A-1412-F3CC-782B-39D8C6C8E5EA}"/>
              </a:ext>
            </a:extLst>
          </p:cNvPr>
          <p:cNvSpPr/>
          <p:nvPr/>
        </p:nvSpPr>
        <p:spPr>
          <a:xfrm>
            <a:off x="4797629" y="1071746"/>
            <a:ext cx="6852061" cy="5120244"/>
          </a:xfrm>
          <a:prstGeom prst="rect">
            <a:avLst/>
          </a:prstGeom>
          <a:solidFill>
            <a:srgbClr val="FFFFFF">
              <a:alpha val="69000"/>
            </a:srgb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n-NO"/>
          </a:p>
        </p:txBody>
      </p:sp>
    </p:spTree>
    <p:extLst>
      <p:ext uri="{BB962C8B-B14F-4D97-AF65-F5344CB8AC3E}">
        <p14:creationId xmlns:p14="http://schemas.microsoft.com/office/powerpoint/2010/main" val="249730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1A8C6-7250-CE91-D36D-DB0774D54F96}"/>
              </a:ext>
            </a:extLst>
          </p:cNvPr>
          <p:cNvPicPr>
            <a:picLocks noChangeAspect="1"/>
          </p:cNvPicPr>
          <p:nvPr/>
        </p:nvPicPr>
        <p:blipFill>
          <a:blip r:embed="rId2"/>
          <a:stretch>
            <a:fillRect/>
          </a:stretch>
        </p:blipFill>
        <p:spPr>
          <a:xfrm>
            <a:off x="0" y="-1"/>
            <a:ext cx="12192000" cy="6935821"/>
          </a:xfrm>
          <a:prstGeom prst="rect">
            <a:avLst/>
          </a:prstGeom>
        </p:spPr>
      </p:pic>
      <p:sp>
        <p:nvSpPr>
          <p:cNvPr id="10" name="Title 9">
            <a:extLst>
              <a:ext uri="{FF2B5EF4-FFF2-40B4-BE49-F238E27FC236}">
                <a16:creationId xmlns:a16="http://schemas.microsoft.com/office/drawing/2014/main" id="{FAE0CC15-C0CB-4E71-A026-E145A1F20E15}"/>
              </a:ext>
            </a:extLst>
          </p:cNvPr>
          <p:cNvSpPr>
            <a:spLocks noGrp="1"/>
          </p:cNvSpPr>
          <p:nvPr>
            <p:ph type="title"/>
          </p:nvPr>
        </p:nvSpPr>
        <p:spPr>
          <a:xfrm>
            <a:off x="2130783" y="3099916"/>
            <a:ext cx="7899337" cy="1113866"/>
          </a:xfrm>
          <a:ln/>
        </p:spPr>
        <p:style>
          <a:lnRef idx="1">
            <a:schemeClr val="accent6"/>
          </a:lnRef>
          <a:fillRef idx="2">
            <a:schemeClr val="accent6"/>
          </a:fillRef>
          <a:effectRef idx="1">
            <a:schemeClr val="accent6"/>
          </a:effectRef>
          <a:fontRef idx="minor">
            <a:schemeClr val="dk1"/>
          </a:fontRef>
        </p:style>
        <p:txBody>
          <a:bodyPr wrap="square" anchor="t">
            <a:normAutofit/>
          </a:bodyPr>
          <a:lstStyle/>
          <a:p>
            <a:r>
              <a:rPr lang="nb-NO" sz="6000">
                <a:solidFill>
                  <a:schemeClr val="bg2">
                    <a:lumMod val="25000"/>
                  </a:schemeClr>
                </a:solidFill>
              </a:rPr>
              <a:t>Takk for deltakelsen!</a:t>
            </a:r>
          </a:p>
        </p:txBody>
      </p:sp>
    </p:spTree>
    <p:extLst>
      <p:ext uri="{BB962C8B-B14F-4D97-AF65-F5344CB8AC3E}">
        <p14:creationId xmlns:p14="http://schemas.microsoft.com/office/powerpoint/2010/main" val="423566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nvGraphicFramePr>
        <p:xfrm>
          <a:off x="719997" y="1530839"/>
          <a:ext cx="11198084" cy="2743200"/>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a:t>
                      </a:r>
                      <a:endParaRPr lang="en-US"/>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a:t>
                      </a:r>
                      <a:endParaRPr lang="en-US" sz="2400" b="0" i="0" u="none" strike="noStrike" noProof="0">
                        <a:latin typeface="Arial"/>
                      </a:endParaRPr>
                    </a:p>
                  </a:txBody>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kva må du være med på?</a:t>
                      </a:r>
                      <a:endParaRPr lang="en-US"/>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a:t>
                      </a:r>
                      <a:endParaRPr lang="en-US" sz="2400" b="0" i="0" u="none" strike="noStrike" noProof="0">
                        <a:latin typeface="Arial"/>
                      </a:endParaRP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dirty="0"/>
                        <a:t>Hvor kan du finne mer informasjon</a:t>
                      </a:r>
                      <a:endParaRPr lang="en-US" dirty="0"/>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102209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extLst>
              <p:ext uri="{D42A27DB-BD31-4B8C-83A1-F6EECF244321}">
                <p14:modId xmlns:p14="http://schemas.microsoft.com/office/powerpoint/2010/main" val="901684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a:xfrm>
            <a:off x="332574" y="120694"/>
            <a:ext cx="11224996" cy="864683"/>
          </a:xfrm>
        </p:spPr>
        <p:txBody>
          <a:bodyPr vert="horz"/>
          <a:lstStyle/>
          <a:p>
            <a:r>
              <a:rPr lang="nb-NO"/>
              <a:t>Agenda (med kommentar)</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1217813585"/>
              </p:ext>
            </p:extLst>
          </p:nvPr>
        </p:nvGraphicFramePr>
        <p:xfrm>
          <a:off x="452802" y="887592"/>
          <a:ext cx="11198084" cy="5431536"/>
        </p:xfrm>
        <a:graphic>
          <a:graphicData uri="http://schemas.openxmlformats.org/drawingml/2006/table">
            <a:tbl>
              <a:tblPr firstRow="1" bandRow="1">
                <a:tableStyleId>{2D5ABB26-0587-4C30-8999-92F81FD0307C}</a:tableStyleId>
              </a:tblPr>
              <a:tblGrid>
                <a:gridCol w="1119808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 – 5 min</a:t>
                      </a:r>
                      <a:br>
                        <a:rPr lang="nb-NO" sz="2400" b="0" i="0" u="none" strike="noStrike" noProof="0">
                          <a:latin typeface="Arial"/>
                        </a:rPr>
                      </a:br>
                      <a:r>
                        <a:rPr lang="nb-NO" sz="1800" b="0" i="1" u="none" strike="noStrike" noProof="0">
                          <a:latin typeface="Arial"/>
                        </a:rPr>
                        <a:t>Merete </a:t>
                      </a:r>
                      <a:r>
                        <a:rPr lang="nb-NO" sz="1800" b="0" i="1" u="none" strike="noStrike" noProof="0" err="1">
                          <a:latin typeface="Arial"/>
                        </a:rPr>
                        <a:t>opnar</a:t>
                      </a:r>
                      <a:r>
                        <a:rPr lang="nb-NO" sz="1800" b="0" i="1" u="none" strike="noStrike" noProof="0">
                          <a:latin typeface="Arial"/>
                        </a:rPr>
                        <a:t> møtet, og Roar </a:t>
                      </a:r>
                      <a:r>
                        <a:rPr lang="nb-NO" sz="1800" b="0" i="1" u="none" strike="noStrike" noProof="0" err="1">
                          <a:latin typeface="Arial"/>
                        </a:rPr>
                        <a:t>nyttar</a:t>
                      </a:r>
                      <a:r>
                        <a:rPr lang="nb-NO" sz="1800" b="0" i="1" u="none" strike="noStrike" noProof="0">
                          <a:latin typeface="Arial"/>
                        </a:rPr>
                        <a:t> 2 min på å </a:t>
                      </a:r>
                      <a:r>
                        <a:rPr lang="nb-NO" sz="1800" b="0" i="1" u="none" strike="noStrike" noProof="0" err="1">
                          <a:latin typeface="Arial"/>
                        </a:rPr>
                        <a:t>setja</a:t>
                      </a:r>
                      <a:r>
                        <a:rPr lang="nb-NO" sz="1800" b="0" i="1" u="none" strike="noStrike" noProof="0">
                          <a:latin typeface="Arial"/>
                        </a:rPr>
                        <a:t> stemninga</a:t>
                      </a:r>
                      <a:endParaRPr lang="en-US" sz="1800" i="1"/>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BOTT ØL 101 - Innføring i nye økonomi og lønnssystemer - 5 min</a:t>
                      </a:r>
                      <a:br>
                        <a:rPr lang="nb-NO" sz="2400" b="0" i="0" u="none" strike="noStrike" noProof="0">
                          <a:latin typeface="Arial"/>
                        </a:rPr>
                      </a:br>
                      <a:r>
                        <a:rPr lang="nb-NO" sz="1800" b="0" i="1" u="none" strike="noStrike" noProof="0">
                          <a:latin typeface="Arial"/>
                        </a:rPr>
                        <a:t>Tor gir ei kort introduksjon til </a:t>
                      </a:r>
                      <a:r>
                        <a:rPr lang="nb-NO" sz="1800" b="0" i="1" u="none" strike="noStrike" noProof="0" err="1">
                          <a:latin typeface="Arial"/>
                        </a:rPr>
                        <a:t>dei</a:t>
                      </a:r>
                      <a:r>
                        <a:rPr lang="nb-NO" sz="1800" b="0" i="1" u="none" strike="noStrike" noProof="0">
                          <a:latin typeface="Arial"/>
                        </a:rPr>
                        <a:t> største linjene knytta til BOTT ØL</a:t>
                      </a:r>
                    </a:p>
                  </a:txBody>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 - 10 min</a:t>
                      </a:r>
                      <a:br>
                        <a:rPr lang="nb-NO" sz="2400" b="0" i="0" u="none" strike="noStrike" noProof="0">
                          <a:latin typeface="Arial"/>
                        </a:rPr>
                      </a:br>
                      <a:r>
                        <a:rPr lang="nb-NO" sz="1800" b="0" i="1" u="none" strike="noStrike" noProof="0">
                          <a:latin typeface="Arial"/>
                        </a:rPr>
                        <a:t>P2 Christina hovedendringer (foil 13  og 15).  Arne H sykefraværsoppfølging (foil 14)</a:t>
                      </a:r>
                    </a:p>
                  </a:txBody>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kva må du være med på? - 10 min</a:t>
                      </a:r>
                    </a:p>
                    <a:p>
                      <a:pPr lvl="0">
                        <a:buNone/>
                      </a:pPr>
                      <a:r>
                        <a:rPr lang="nb-NO" sz="1800" b="0" i="1" u="none" strike="noStrike" noProof="0">
                          <a:latin typeface="Arial"/>
                        </a:rPr>
                        <a:t>P2 Gry-Lene gir oversikt over opplæring for instituttleiar og skisserer kort kva deira ansatte skal vera med på slik at dei har høve til å fylja opp (foil 17-19)</a:t>
                      </a:r>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 – 20 min</a:t>
                      </a:r>
                      <a:br>
                        <a:rPr lang="nb-NO" sz="2400" b="0" i="0" u="none" strike="noStrike" noProof="0">
                          <a:latin typeface="Arial"/>
                        </a:rPr>
                      </a:br>
                      <a:r>
                        <a:rPr lang="nb-NO" sz="1800" b="0" i="1" u="none" strike="noStrike" noProof="0">
                          <a:latin typeface="Arial"/>
                        </a:rPr>
                        <a:t>Merete </a:t>
                      </a:r>
                      <a:r>
                        <a:rPr lang="nb-NO" sz="1800" b="0" i="1" u="none" strike="noStrike" noProof="0" err="1">
                          <a:latin typeface="Arial"/>
                        </a:rPr>
                        <a:t>fasiliterer</a:t>
                      </a:r>
                      <a:r>
                        <a:rPr lang="nb-NO" sz="1800" b="0" i="1" u="none" strike="noStrike" noProof="0">
                          <a:latin typeface="Arial"/>
                        </a:rPr>
                        <a:t> </a:t>
                      </a:r>
                      <a:r>
                        <a:rPr lang="nb-NO" sz="1800" b="0" i="1" u="none" strike="noStrike" noProof="0" err="1">
                          <a:latin typeface="Arial"/>
                        </a:rPr>
                        <a:t>mentimeter</a:t>
                      </a:r>
                      <a:r>
                        <a:rPr lang="nb-NO" sz="1800" b="0" i="1" u="none" strike="noStrike" noProof="0">
                          <a:latin typeface="Arial"/>
                        </a:rPr>
                        <a:t>-spørsmål og deler ordet til </a:t>
                      </a:r>
                      <a:r>
                        <a:rPr lang="nb-NO" sz="1800" b="0" i="1" u="none" strike="noStrike" noProof="0" err="1">
                          <a:latin typeface="Arial"/>
                        </a:rPr>
                        <a:t>dei</a:t>
                      </a:r>
                      <a:r>
                        <a:rPr lang="nb-NO" sz="1800" b="0" i="1" u="none" strike="noStrike" noProof="0">
                          <a:latin typeface="Arial"/>
                        </a:rPr>
                        <a:t> som er mest eigna til å svara</a:t>
                      </a: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a:t>Hvor kan du finne mer informasjon - 5 min</a:t>
                      </a:r>
                      <a:br>
                        <a:rPr lang="nb-NO" sz="2400" b="0" i="0" u="none" strike="noStrike" noProof="0"/>
                      </a:br>
                      <a:r>
                        <a:rPr lang="nb-NO" sz="1800" b="0" i="1" u="none" strike="noStrike" noProof="0">
                          <a:latin typeface="Arial"/>
                        </a:rPr>
                        <a:t>Merete snakkar kort om kvar ein kan finna meir informasjon</a:t>
                      </a:r>
                    </a:p>
                    <a:p>
                      <a:pPr marL="0" lvl="0" indent="0" algn="l">
                        <a:lnSpc>
                          <a:spcPct val="100000"/>
                        </a:lnSpc>
                        <a:spcBef>
                          <a:spcPct val="20000"/>
                        </a:spcBef>
                        <a:spcAft>
                          <a:spcPts val="0"/>
                        </a:spcAft>
                        <a:buNone/>
                      </a:pPr>
                      <a:endParaRPr lang="nb-NO" sz="1800" b="0" i="1" u="none" strike="noStrike" noProof="0">
                        <a:latin typeface="Arial"/>
                      </a:endParaRPr>
                    </a:p>
                    <a:p>
                      <a:pPr marL="0" lvl="0" indent="0" algn="l">
                        <a:lnSpc>
                          <a:spcPct val="100000"/>
                        </a:lnSpc>
                        <a:spcBef>
                          <a:spcPct val="20000"/>
                        </a:spcBef>
                        <a:spcAft>
                          <a:spcPts val="0"/>
                        </a:spcAft>
                        <a:buNone/>
                      </a:pPr>
                      <a:r>
                        <a:rPr lang="nb-NO" sz="2400" b="0" i="0" u="none" strike="noStrike" kern="1200" noProof="0">
                          <a:solidFill>
                            <a:schemeClr val="tx1"/>
                          </a:solidFill>
                          <a:latin typeface="+mn-lt"/>
                          <a:ea typeface="+mn-ea"/>
                          <a:cs typeface="+mn-cs"/>
                        </a:rPr>
                        <a:t>Anne 2 min til slutt</a:t>
                      </a:r>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70747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609600" y="274641"/>
            <a:ext cx="10972800" cy="1600439"/>
          </a:xfrm>
        </p:spPr>
        <p:txBody>
          <a:bodyPr/>
          <a:lstStyle/>
          <a:p>
            <a:r>
              <a:rPr lang="nb-NO"/>
              <a:t>Mål for møtet</a:t>
            </a:r>
            <a:br>
              <a:rPr lang="nb-NO"/>
            </a:br>
            <a:endParaRPr lang="nb-NO"/>
          </a:p>
        </p:txBody>
      </p:sp>
      <p:sp>
        <p:nvSpPr>
          <p:cNvPr id="3" name="Content Placeholder 2">
            <a:extLst>
              <a:ext uri="{FF2B5EF4-FFF2-40B4-BE49-F238E27FC236}">
                <a16:creationId xmlns:a16="http://schemas.microsoft.com/office/drawing/2014/main" id="{BB0D4E38-4997-4E30-B4BB-F092D3CC5C04}"/>
              </a:ext>
            </a:extLst>
          </p:cNvPr>
          <p:cNvSpPr>
            <a:spLocks noGrp="1"/>
          </p:cNvSpPr>
          <p:nvPr>
            <p:ph sz="half" idx="1"/>
          </p:nvPr>
        </p:nvSpPr>
        <p:spPr/>
        <p:txBody>
          <a:bodyPr vert="horz" lIns="121920" tIns="60960" rIns="121920" bIns="60960" rtlCol="0" anchor="t">
            <a:normAutofit/>
          </a:bodyPr>
          <a:lstStyle/>
          <a:p>
            <a:pPr marL="380981" indent="-380981">
              <a:spcBef>
                <a:spcPts val="0"/>
              </a:spcBef>
              <a:buFont typeface="Arial,Sans-Serif"/>
              <a:buChar char="•"/>
            </a:pPr>
            <a:endParaRPr lang="nb-NO"/>
          </a:p>
        </p:txBody>
      </p:sp>
      <p:sp>
        <p:nvSpPr>
          <p:cNvPr id="6" name="TextBox 5">
            <a:extLst>
              <a:ext uri="{FF2B5EF4-FFF2-40B4-BE49-F238E27FC236}">
                <a16:creationId xmlns:a16="http://schemas.microsoft.com/office/drawing/2014/main" id="{D22C879B-C79A-4758-9213-30729E474039}"/>
              </a:ext>
            </a:extLst>
          </p:cNvPr>
          <p:cNvSpPr txBox="1"/>
          <p:nvPr/>
        </p:nvSpPr>
        <p:spPr>
          <a:xfrm>
            <a:off x="2487087" y="2813607"/>
            <a:ext cx="5486399" cy="1938992"/>
          </a:xfrm>
          <a:prstGeom prst="rect">
            <a:avLst/>
          </a:prstGeom>
          <a:noFill/>
        </p:spPr>
        <p:txBody>
          <a:bodyPr wrap="square" rtlCol="0">
            <a:spAutoFit/>
          </a:bodyPr>
          <a:lstStyle/>
          <a:p>
            <a:pPr marL="380981" marR="0" lvl="0" indent="-380981"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Få en felles forståelse for BOTT ØL</a:t>
            </a:r>
          </a:p>
          <a:p>
            <a:pPr marL="380981" marR="0" lvl="0" indent="-380981"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Innspill til ambisjonsnivå</a:t>
            </a:r>
          </a:p>
          <a:p>
            <a:pPr marL="609570" marR="0" lvl="1" indent="0" algn="l" defTabSz="60957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 For 2021</a:t>
            </a:r>
          </a:p>
          <a:p>
            <a:pPr marL="609570" marR="0" lvl="1" indent="0" algn="l" defTabSz="60957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 Fram til 2025</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3"/>
          <a:stretch>
            <a:fillRect/>
          </a:stretch>
        </p:blipFill>
        <p:spPr>
          <a:xfrm>
            <a:off x="752794" y="1075545"/>
            <a:ext cx="10828636" cy="5140583"/>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4038114" y="1172901"/>
            <a:ext cx="6916573" cy="4747328"/>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4986032" y="2517708"/>
            <a:ext cx="5294821" cy="2277547"/>
          </a:xfrm>
          <a:prstGeom prst="rect">
            <a:avLst/>
          </a:prstGeom>
          <a:no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defRPr/>
            </a:pPr>
            <a:r>
              <a:rPr kumimoji="0" lang="nb-NO" sz="2800" i="1" u="none" strike="noStrike" kern="1200" cap="none" spc="0" normalizeH="0" baseline="0" noProof="0">
                <a:ln>
                  <a:noFill/>
                </a:ln>
                <a:solidFill>
                  <a:srgbClr val="000000"/>
                </a:solidFill>
                <a:effectLst/>
                <a:uLnTx/>
                <a:uFillTx/>
                <a:latin typeface="Arial" panose="020B0604020202020204"/>
                <a:ea typeface="+mn-ea"/>
                <a:cs typeface="+mn-cs"/>
              </a:rPr>
              <a:t>Forstå hva du som leder </a:t>
            </a:r>
            <a:r>
              <a:rPr lang="nb-NO" sz="2800" i="1">
                <a:solidFill>
                  <a:srgbClr val="000000"/>
                </a:solidFill>
                <a:latin typeface="Arial" panose="020B0604020202020204"/>
              </a:rPr>
              <a:t>må kunne før 1. januar 2023, </a:t>
            </a:r>
            <a:r>
              <a:rPr kumimoji="0" lang="nb-NO" sz="2800" i="1" u="none" strike="noStrike" kern="1200" cap="none" spc="0" normalizeH="0" baseline="0" noProof="0">
                <a:ln>
                  <a:noFill/>
                </a:ln>
                <a:solidFill>
                  <a:srgbClr val="000000"/>
                </a:solidFill>
                <a:effectLst/>
                <a:uLnTx/>
                <a:uFillTx/>
                <a:latin typeface="Arial" panose="020B0604020202020204"/>
                <a:ea typeface="+mn-ea"/>
                <a:cs typeface="+mn-cs"/>
              </a:rPr>
              <a:t>samt hvilke </a:t>
            </a:r>
            <a:r>
              <a:rPr kumimoji="0" lang="nb-NO" sz="2800" i="1" u="none" strike="noStrike" kern="1200" cap="none" spc="0" normalizeH="0" baseline="0" noProof="0" err="1">
                <a:ln>
                  <a:noFill/>
                </a:ln>
                <a:solidFill>
                  <a:srgbClr val="000000"/>
                </a:solidFill>
                <a:effectLst/>
                <a:uLnTx/>
                <a:uFillTx/>
                <a:latin typeface="Arial" panose="020B0604020202020204"/>
                <a:ea typeface="+mn-ea"/>
                <a:cs typeface="+mn-cs"/>
              </a:rPr>
              <a:t>hovedendringer</a:t>
            </a:r>
            <a:r>
              <a:rPr kumimoji="0" lang="nb-NO" sz="2800" i="1" u="none" strike="noStrike" kern="1200" cap="none" spc="0" normalizeH="0" baseline="0" noProof="0">
                <a:ln>
                  <a:noFill/>
                </a:ln>
                <a:solidFill>
                  <a:srgbClr val="000000"/>
                </a:solidFill>
                <a:effectLst/>
                <a:uLnTx/>
                <a:uFillTx/>
                <a:latin typeface="Arial" panose="020B0604020202020204"/>
                <a:ea typeface="+mn-ea"/>
                <a:cs typeface="+mn-cs"/>
              </a:rPr>
              <a:t> som treffer </a:t>
            </a:r>
            <a:r>
              <a:rPr lang="nb-NO" sz="2800" i="1">
                <a:solidFill>
                  <a:srgbClr val="000000"/>
                </a:solidFill>
                <a:latin typeface="Arial" panose="020B0604020202020204"/>
              </a:rPr>
              <a:t>instituttene og din </a:t>
            </a:r>
            <a:r>
              <a:rPr kumimoji="0" lang="nb-NO" sz="2800" i="1" u="none" strike="noStrike" kern="1200" cap="none" spc="0" normalizeH="0" baseline="0" noProof="0">
                <a:ln>
                  <a:noFill/>
                </a:ln>
                <a:solidFill>
                  <a:srgbClr val="000000"/>
                </a:solidFill>
                <a:effectLst/>
                <a:uLnTx/>
                <a:uFillTx/>
                <a:latin typeface="Arial" panose="020B0604020202020204"/>
                <a:ea typeface="+mn-ea"/>
                <a:cs typeface="+mn-cs"/>
              </a:rPr>
              <a:t>rolle som instituttleder</a:t>
            </a:r>
          </a:p>
        </p:txBody>
      </p:sp>
    </p:spTree>
    <p:extLst>
      <p:ext uri="{BB962C8B-B14F-4D97-AF65-F5344CB8AC3E}">
        <p14:creationId xmlns:p14="http://schemas.microsoft.com/office/powerpoint/2010/main" val="122787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480A35-7692-482E-B77A-833B607C0B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63480A35-7692-482E-B77A-833B607C0B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7912C3D-8E2D-49F3-A4D9-680F55A57408}"/>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t="10735"/>
          <a:stretch/>
        </p:blipFill>
        <p:spPr>
          <a:xfrm>
            <a:off x="0" y="-1"/>
            <a:ext cx="12344400" cy="7344315"/>
          </a:xfrm>
          <a:prstGeom prst="rect">
            <a:avLst/>
          </a:prstGeom>
        </p:spPr>
      </p:pic>
      <p:sp>
        <p:nvSpPr>
          <p:cNvPr id="15" name="Rectangle 14">
            <a:extLst>
              <a:ext uri="{FF2B5EF4-FFF2-40B4-BE49-F238E27FC236}">
                <a16:creationId xmlns:a16="http://schemas.microsoft.com/office/drawing/2014/main" id="{72B81219-CD4D-4E72-96B8-23E88B325636}"/>
              </a:ext>
            </a:extLst>
          </p:cNvPr>
          <p:cNvSpPr/>
          <p:nvPr/>
        </p:nvSpPr>
        <p:spPr>
          <a:xfrm>
            <a:off x="0" y="-1"/>
            <a:ext cx="12365182" cy="7408718"/>
          </a:xfrm>
          <a:prstGeom prst="rect">
            <a:avLst/>
          </a:prstGeom>
          <a:solidFill>
            <a:schemeClr val="tx1">
              <a:alpha val="33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itle 1">
            <a:extLst>
              <a:ext uri="{FF2B5EF4-FFF2-40B4-BE49-F238E27FC236}">
                <a16:creationId xmlns:a16="http://schemas.microsoft.com/office/drawing/2014/main" id="{D401C7B4-002F-4765-B50E-6A9852ED577B}"/>
              </a:ext>
            </a:extLst>
          </p:cNvPr>
          <p:cNvSpPr txBox="1">
            <a:spLocks/>
          </p:cNvSpPr>
          <p:nvPr/>
        </p:nvSpPr>
        <p:spPr>
          <a:xfrm>
            <a:off x="304800" y="502601"/>
            <a:ext cx="7531769" cy="2308324"/>
          </a:xfrm>
          <a:prstGeom prst="rect">
            <a:avLst/>
          </a:prstGeom>
        </p:spPr>
        <p:txBody>
          <a:bodyPr vert="horz" wrap="square" lIns="91440" tIns="45720" rIns="91440" bIns="45720" rtlCol="0" anchor="t" anchorCtr="0">
            <a:spAutoFit/>
          </a:bodyPr>
          <a:lstStyle>
            <a:lvl1pPr algn="l" defTabSz="609555" rtl="0" eaLnBrk="1" latinLnBrk="0" hangingPunct="1">
              <a:spcBef>
                <a:spcPct val="0"/>
              </a:spcBef>
              <a:buNone/>
              <a:defRPr sz="4800" b="1" i="0" kern="1200">
                <a:solidFill>
                  <a:schemeClr val="tx1"/>
                </a:solidFill>
                <a:latin typeface="Arial"/>
                <a:ea typeface="+mj-ea"/>
                <a:cs typeface="Arial"/>
              </a:defRPr>
            </a:lvl1pPr>
          </a:lstStyle>
          <a:p>
            <a:pPr marL="0" marR="0" lvl="0" indent="0" algn="l" defTabSz="609555" rtl="0" eaLnBrk="1" fontAlgn="auto" latinLnBrk="0" hangingPunct="1">
              <a:lnSpc>
                <a:spcPct val="100000"/>
              </a:lnSpc>
              <a:spcBef>
                <a:spcPct val="0"/>
              </a:spcBef>
              <a:spcAft>
                <a:spcPts val="0"/>
              </a:spcAft>
              <a:buClrTx/>
              <a:buSzTx/>
              <a:buFontTx/>
              <a:buNone/>
              <a:tabLst/>
              <a:defRPr/>
            </a:pPr>
            <a:r>
              <a:rPr kumimoji="0" lang="nb-NO" sz="4800" b="0" i="0" u="none" strike="noStrike" kern="1200" cap="none" spc="0" normalizeH="0" baseline="0" noProof="0">
                <a:ln>
                  <a:noFill/>
                </a:ln>
                <a:solidFill>
                  <a:srgbClr val="FFFFFF"/>
                </a:solidFill>
                <a:effectLst/>
                <a:uLnTx/>
                <a:uFillTx/>
                <a:latin typeface="Arial"/>
                <a:ea typeface="+mj-ea"/>
                <a:cs typeface="Arial"/>
              </a:rPr>
              <a:t>Husk: </a:t>
            </a:r>
            <a:br>
              <a:rPr kumimoji="0" lang="nb-NO" sz="4800" b="1" i="0" u="none" strike="noStrike" kern="1200" cap="none" spc="0" normalizeH="0" baseline="0" noProof="0">
                <a:ln>
                  <a:noFill/>
                </a:ln>
                <a:solidFill>
                  <a:srgbClr val="000000"/>
                </a:solidFill>
                <a:effectLst/>
                <a:uLnTx/>
                <a:uFillTx/>
                <a:latin typeface="Arial"/>
                <a:ea typeface="+mj-ea"/>
                <a:cs typeface="Arial"/>
              </a:rPr>
            </a:br>
            <a:r>
              <a:rPr kumimoji="0" lang="nb-NO" sz="4800" b="1" i="0" u="none" strike="noStrike" kern="1200" cap="none" spc="0" normalizeH="0" baseline="0" noProof="0">
                <a:ln>
                  <a:noFill/>
                </a:ln>
                <a:solidFill>
                  <a:srgbClr val="FFFFFF"/>
                </a:solidFill>
                <a:effectLst/>
                <a:uLnTx/>
                <a:uFillTx/>
                <a:latin typeface="Arial"/>
                <a:ea typeface="+mj-ea"/>
                <a:cs typeface="Arial"/>
              </a:rPr>
              <a:t>Vi må være ledere i innføringen av BOTT ØL</a:t>
            </a:r>
          </a:p>
        </p:txBody>
      </p:sp>
      <p:sp>
        <p:nvSpPr>
          <p:cNvPr id="17" name="Title 1">
            <a:extLst>
              <a:ext uri="{FF2B5EF4-FFF2-40B4-BE49-F238E27FC236}">
                <a16:creationId xmlns:a16="http://schemas.microsoft.com/office/drawing/2014/main" id="{7364FE94-CB8C-439C-B2DE-6552B46D7C95}"/>
              </a:ext>
            </a:extLst>
          </p:cNvPr>
          <p:cNvSpPr txBox="1">
            <a:spLocks/>
          </p:cNvSpPr>
          <p:nvPr/>
        </p:nvSpPr>
        <p:spPr>
          <a:xfrm>
            <a:off x="537411" y="3213665"/>
            <a:ext cx="9529302" cy="2246769"/>
          </a:xfrm>
          <a:prstGeom prst="rect">
            <a:avLst/>
          </a:prstGeom>
        </p:spPr>
        <p:txBody>
          <a:bodyPr vert="horz" wrap="square" lIns="91440" tIns="45720" rIns="91440" bIns="45720" rtlCol="0" anchor="t" anchorCtr="0">
            <a:spAutoFit/>
          </a:bodyPr>
          <a:lstStyle>
            <a:lvl1pPr algn="l" defTabSz="609555" rtl="0" eaLnBrk="1" latinLnBrk="0" hangingPunct="1">
              <a:spcBef>
                <a:spcPct val="0"/>
              </a:spcBef>
              <a:buNone/>
              <a:defRPr sz="4800" b="1" i="0" kern="1200">
                <a:solidFill>
                  <a:schemeClr val="tx1"/>
                </a:solidFill>
                <a:latin typeface="Arial"/>
                <a:ea typeface="+mj-ea"/>
                <a:cs typeface="Arial"/>
              </a:defRPr>
            </a:lvl1pPr>
          </a:lstStyle>
          <a:p>
            <a:pPr marL="457200" marR="0" lvl="0" indent="-457200" algn="l" defTabSz="609555"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nb-NO" sz="2800" b="0" i="0" u="none" strike="noStrike" kern="1200" cap="none" spc="0" normalizeH="0" baseline="0" noProof="0">
                <a:ln>
                  <a:noFill/>
                </a:ln>
                <a:solidFill>
                  <a:srgbClr val="FFFFFF"/>
                </a:solidFill>
                <a:effectLst/>
                <a:uLnTx/>
                <a:uFillTx/>
                <a:latin typeface="Arial"/>
                <a:ea typeface="+mj-ea"/>
                <a:cs typeface="Arial"/>
              </a:rPr>
              <a:t>Anerkjenn at endring krever innsats og er utfordrende</a:t>
            </a:r>
          </a:p>
          <a:p>
            <a:pPr marL="457200" marR="0" lvl="0" indent="-457200" algn="l" defTabSz="609555"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nb-NO" sz="2800" b="0" i="0" u="none" strike="noStrike" kern="1200" cap="none" spc="0" normalizeH="0" baseline="0" noProof="0">
                <a:ln>
                  <a:noFill/>
                </a:ln>
                <a:solidFill>
                  <a:srgbClr val="FFFFFF"/>
                </a:solidFill>
                <a:effectLst/>
                <a:uLnTx/>
                <a:uFillTx/>
                <a:latin typeface="Arial"/>
                <a:ea typeface="+mj-ea"/>
                <a:cs typeface="Arial"/>
              </a:rPr>
              <a:t>Ta eierskap til de beslutninger som er tatt og aktiviteter som pågår - vi skal få til BOTT ØL</a:t>
            </a:r>
            <a:endParaRPr kumimoji="0" lang="nb-NO" sz="2800" b="0" i="0" u="none" strike="noStrike" kern="1200" cap="none" spc="0" normalizeH="0" baseline="0" noProof="0">
              <a:ln>
                <a:noFill/>
              </a:ln>
              <a:solidFill>
                <a:srgbClr val="000000"/>
              </a:solidFill>
              <a:effectLst/>
              <a:uLnTx/>
              <a:uFillTx/>
              <a:latin typeface="Arial"/>
              <a:ea typeface="+mj-ea"/>
              <a:cs typeface="Arial"/>
            </a:endParaRPr>
          </a:p>
          <a:p>
            <a:pPr marL="457200" marR="0" lvl="0" indent="-457200" algn="l" defTabSz="609555"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nb-NO" sz="2800" b="0" i="0" u="none" strike="noStrike" kern="1200" cap="none" spc="0" normalizeH="0" baseline="0" noProof="0">
                <a:ln>
                  <a:noFill/>
                </a:ln>
                <a:solidFill>
                  <a:srgbClr val="FFFFFF"/>
                </a:solidFill>
                <a:effectLst/>
                <a:uLnTx/>
                <a:uFillTx/>
                <a:latin typeface="Arial"/>
                <a:ea typeface="+mj-ea"/>
                <a:cs typeface="Arial"/>
              </a:rPr>
              <a:t>Håndter usikkerhet og bekymringer med åpne kanaler og dører</a:t>
            </a:r>
          </a:p>
        </p:txBody>
      </p:sp>
      <p:sp>
        <p:nvSpPr>
          <p:cNvPr id="2" name="Rectangle 1">
            <a:extLst>
              <a:ext uri="{FF2B5EF4-FFF2-40B4-BE49-F238E27FC236}">
                <a16:creationId xmlns:a16="http://schemas.microsoft.com/office/drawing/2014/main" id="{454225E1-A4F7-CE1E-7F1E-9EB606D4F161}"/>
              </a:ext>
            </a:extLst>
          </p:cNvPr>
          <p:cNvSpPr/>
          <p:nvPr/>
        </p:nvSpPr>
        <p:spPr>
          <a:xfrm>
            <a:off x="-264" y="-939998"/>
            <a:ext cx="1489494" cy="91440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Arial"/>
              </a:rPr>
              <a:t>Tor</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873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0BECE9-F346-49CC-B1E8-3F077327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4A0BECE9-F346-49CC-B1E8-3F077327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3C1707-873B-46CE-979E-AA86B3CB83D8}"/>
              </a:ext>
            </a:extLst>
          </p:cNvPr>
          <p:cNvSpPr>
            <a:spLocks noGrp="1"/>
          </p:cNvSpPr>
          <p:nvPr>
            <p:ph type="title"/>
          </p:nvPr>
        </p:nvSpPr>
        <p:spPr/>
        <p:txBody>
          <a:bodyPr vert="horz"/>
          <a:lstStyle/>
          <a:p>
            <a:r>
              <a:rPr lang="nb-NO"/>
              <a:t>Agenda</a:t>
            </a:r>
          </a:p>
        </p:txBody>
      </p:sp>
      <p:graphicFrame>
        <p:nvGraphicFramePr>
          <p:cNvPr id="6" name="Table 6">
            <a:extLst>
              <a:ext uri="{FF2B5EF4-FFF2-40B4-BE49-F238E27FC236}">
                <a16:creationId xmlns:a16="http://schemas.microsoft.com/office/drawing/2014/main" id="{660DC70F-A239-0EAD-DAF6-5191CF18CA9D}"/>
              </a:ext>
            </a:extLst>
          </p:cNvPr>
          <p:cNvGraphicFramePr>
            <a:graphicFrameLocks noGrp="1"/>
          </p:cNvGraphicFramePr>
          <p:nvPr>
            <p:extLst>
              <p:ext uri="{D42A27DB-BD31-4B8C-83A1-F6EECF244321}">
                <p14:modId xmlns:p14="http://schemas.microsoft.com/office/powerpoint/2010/main" val="852105213"/>
              </p:ext>
            </p:extLst>
          </p:nvPr>
        </p:nvGraphicFramePr>
        <p:xfrm>
          <a:off x="719997" y="1530839"/>
          <a:ext cx="11263134" cy="2743200"/>
        </p:xfrm>
        <a:graphic>
          <a:graphicData uri="http://schemas.openxmlformats.org/drawingml/2006/table">
            <a:tbl>
              <a:tblPr firstRow="1" bandRow="1">
                <a:tableStyleId>{2D5ABB26-0587-4C30-8999-92F81FD0307C}</a:tableStyleId>
              </a:tblPr>
              <a:tblGrid>
                <a:gridCol w="11263134">
                  <a:extLst>
                    <a:ext uri="{9D8B030D-6E8A-4147-A177-3AD203B41FA5}">
                      <a16:colId xmlns:a16="http://schemas.microsoft.com/office/drawing/2014/main" val="4282220961"/>
                    </a:ext>
                  </a:extLst>
                </a:gridCol>
              </a:tblGrid>
              <a:tr h="370840">
                <a:tc>
                  <a:txBody>
                    <a:bodyPr/>
                    <a:lstStyle/>
                    <a:p>
                      <a:pPr lvl="0">
                        <a:buNone/>
                      </a:pPr>
                      <a:r>
                        <a:rPr lang="nb-NO" sz="2400" b="0" i="0" u="none" strike="noStrike" noProof="0">
                          <a:latin typeface="Arial"/>
                        </a:rPr>
                        <a:t>Velkommen</a:t>
                      </a:r>
                      <a:endParaRPr lang="en-US"/>
                    </a:p>
                  </a:txBody>
                  <a:tcPr/>
                </a:tc>
                <a:extLst>
                  <a:ext uri="{0D108BD9-81ED-4DB2-BD59-A6C34878D82A}">
                    <a16:rowId xmlns:a16="http://schemas.microsoft.com/office/drawing/2014/main" val="1913366601"/>
                  </a:ext>
                </a:extLst>
              </a:tr>
              <a:tr h="370840">
                <a:tc>
                  <a:txBody>
                    <a:bodyPr/>
                    <a:lstStyle/>
                    <a:p>
                      <a:pPr marL="0" marR="0" lvl="0" indent="0" algn="l">
                        <a:lnSpc>
                          <a:spcPct val="100000"/>
                        </a:lnSpc>
                        <a:spcBef>
                          <a:spcPct val="20000"/>
                        </a:spcBef>
                        <a:spcAft>
                          <a:spcPts val="0"/>
                        </a:spcAft>
                        <a:buNone/>
                      </a:pPr>
                      <a:r>
                        <a:rPr lang="nb-NO" sz="2400" b="1" i="0" u="none" strike="noStrike" noProof="0">
                          <a:solidFill>
                            <a:schemeClr val="bg1"/>
                          </a:solidFill>
                          <a:latin typeface="Arial"/>
                        </a:rPr>
                        <a:t>BOTT ØL 101 - Innføring i nye økonomi og lønnssystemer</a:t>
                      </a:r>
                      <a:endParaRPr lang="en-US" b="1">
                        <a:solidFill>
                          <a:schemeClr val="bg1"/>
                        </a:solidFill>
                      </a:endParaRPr>
                    </a:p>
                  </a:txBody>
                  <a:tcPr>
                    <a:solidFill>
                      <a:schemeClr val="tx2"/>
                    </a:solidFill>
                  </a:tcPr>
                </a:tc>
                <a:extLst>
                  <a:ext uri="{0D108BD9-81ED-4DB2-BD59-A6C34878D82A}">
                    <a16:rowId xmlns:a16="http://schemas.microsoft.com/office/drawing/2014/main" val="1942604625"/>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De store endringene – hvor bør du spesielt fokusere?</a:t>
                      </a:r>
                      <a:endParaRPr lang="en-US" sz="2400" b="0" i="0" u="none" strike="noStrike" noProof="0">
                        <a:latin typeface="Arial"/>
                      </a:endParaRPr>
                    </a:p>
                  </a:txBody>
                  <a:tcPr/>
                </a:tc>
                <a:extLst>
                  <a:ext uri="{0D108BD9-81ED-4DB2-BD59-A6C34878D82A}">
                    <a16:rowId xmlns:a16="http://schemas.microsoft.com/office/drawing/2014/main" val="2414121406"/>
                  </a:ext>
                </a:extLst>
              </a:tr>
              <a:tr h="370840">
                <a:tc>
                  <a:txBody>
                    <a:bodyPr/>
                    <a:lstStyle/>
                    <a:p>
                      <a:pPr lvl="0">
                        <a:buNone/>
                      </a:pPr>
                      <a:r>
                        <a:rPr lang="nb-NO" sz="2400" b="0" i="0" u="none" strike="noStrike" noProof="0">
                          <a:latin typeface="Arial"/>
                        </a:rPr>
                        <a:t>Opplæring for instituttleder - hva må du være med på?</a:t>
                      </a:r>
                      <a:endParaRPr lang="en-US"/>
                    </a:p>
                  </a:txBody>
                  <a:tcPr/>
                </a:tc>
                <a:extLst>
                  <a:ext uri="{0D108BD9-81ED-4DB2-BD59-A6C34878D82A}">
                    <a16:rowId xmlns:a16="http://schemas.microsoft.com/office/drawing/2014/main" val="2179527448"/>
                  </a:ext>
                </a:extLst>
              </a:tr>
              <a:tr h="370840">
                <a:tc>
                  <a:txBody>
                    <a:bodyPr/>
                    <a:lstStyle/>
                    <a:p>
                      <a:pPr marL="0" marR="0" lvl="0" indent="0" algn="l">
                        <a:lnSpc>
                          <a:spcPct val="100000"/>
                        </a:lnSpc>
                        <a:spcBef>
                          <a:spcPct val="20000"/>
                        </a:spcBef>
                        <a:spcAft>
                          <a:spcPts val="0"/>
                        </a:spcAft>
                        <a:buNone/>
                      </a:pPr>
                      <a:r>
                        <a:rPr lang="nb-NO" sz="2400" b="0" i="0" u="none" strike="noStrike" noProof="0">
                          <a:latin typeface="Arial"/>
                        </a:rPr>
                        <a:t>Spørsmål og svar</a:t>
                      </a:r>
                      <a:endParaRPr lang="en-US" sz="2400" b="0" i="0" u="none" strike="noStrike" noProof="0">
                        <a:latin typeface="Arial"/>
                      </a:endParaRPr>
                    </a:p>
                  </a:txBody>
                  <a:tcPr/>
                </a:tc>
                <a:extLst>
                  <a:ext uri="{0D108BD9-81ED-4DB2-BD59-A6C34878D82A}">
                    <a16:rowId xmlns:a16="http://schemas.microsoft.com/office/drawing/2014/main" val="2596311630"/>
                  </a:ext>
                </a:extLst>
              </a:tr>
              <a:tr h="370839">
                <a:tc>
                  <a:txBody>
                    <a:bodyPr/>
                    <a:lstStyle/>
                    <a:p>
                      <a:pPr marL="0" lvl="0" indent="0" algn="l">
                        <a:lnSpc>
                          <a:spcPct val="100000"/>
                        </a:lnSpc>
                        <a:spcBef>
                          <a:spcPct val="20000"/>
                        </a:spcBef>
                        <a:spcAft>
                          <a:spcPts val="0"/>
                        </a:spcAft>
                        <a:buNone/>
                      </a:pPr>
                      <a:r>
                        <a:rPr lang="nb-NO" sz="2400" b="0" i="0" u="none" strike="noStrike" noProof="0"/>
                        <a:t>Hvor kan du finne mer informasjon</a:t>
                      </a:r>
                      <a:endParaRPr lang="en-US"/>
                    </a:p>
                  </a:txBody>
                  <a:tcPr/>
                </a:tc>
                <a:extLst>
                  <a:ext uri="{0D108BD9-81ED-4DB2-BD59-A6C34878D82A}">
                    <a16:rowId xmlns:a16="http://schemas.microsoft.com/office/drawing/2014/main" val="4232570677"/>
                  </a:ext>
                </a:extLst>
              </a:tr>
            </a:tbl>
          </a:graphicData>
        </a:graphic>
      </p:graphicFrame>
    </p:spTree>
    <p:extLst>
      <p:ext uri="{BB962C8B-B14F-4D97-AF65-F5344CB8AC3E}">
        <p14:creationId xmlns:p14="http://schemas.microsoft.com/office/powerpoint/2010/main" val="266468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6456CD-9A51-4369-B624-AB0324D6E7B1}"/>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316456CD-9A51-4369-B624-AB0324D6E7B1}"/>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297F30B-D24D-4EE9-AF1A-452C8D09F190}"/>
              </a:ext>
            </a:extLst>
          </p:cNvPr>
          <p:cNvSpPr>
            <a:spLocks noGrp="1"/>
          </p:cNvSpPr>
          <p:nvPr>
            <p:ph type="title"/>
          </p:nvPr>
        </p:nvSpPr>
        <p:spPr>
          <a:xfrm>
            <a:off x="384531" y="34105"/>
            <a:ext cx="11224996" cy="1448731"/>
          </a:xfrm>
        </p:spPr>
        <p:txBody>
          <a:bodyPr vert="horz"/>
          <a:lstStyle/>
          <a:p>
            <a:pPr algn="ctr">
              <a:spcBef>
                <a:spcPct val="20000"/>
              </a:spcBef>
            </a:pPr>
            <a:r>
              <a:rPr lang="nb-NO">
                <a:solidFill>
                  <a:schemeClr val="tx2"/>
                </a:solidFill>
              </a:rPr>
              <a:t>Hvorfor BOTT ØL</a:t>
            </a:r>
            <a:br>
              <a:rPr lang="nb-NO"/>
            </a:br>
            <a:r>
              <a:rPr lang="nb-NO" sz="2000" b="0" i="1">
                <a:solidFill>
                  <a:srgbClr val="000000"/>
                </a:solidFill>
              </a:rPr>
              <a:t>Innføringen av nye økonomi- og lønnssystemer vil gi NTNU mange fordeler både i et fagperspektiv og brukerperspektiv</a:t>
            </a:r>
            <a:endParaRPr lang="nb-NO" sz="2000"/>
          </a:p>
        </p:txBody>
      </p:sp>
      <p:grpSp>
        <p:nvGrpSpPr>
          <p:cNvPr id="48" name="Group 47">
            <a:extLst>
              <a:ext uri="{FF2B5EF4-FFF2-40B4-BE49-F238E27FC236}">
                <a16:creationId xmlns:a16="http://schemas.microsoft.com/office/drawing/2014/main" id="{5F5520E2-E70E-421E-853F-DFBEDAC60221}"/>
              </a:ext>
            </a:extLst>
          </p:cNvPr>
          <p:cNvGrpSpPr/>
          <p:nvPr/>
        </p:nvGrpSpPr>
        <p:grpSpPr>
          <a:xfrm>
            <a:off x="6032007" y="1807012"/>
            <a:ext cx="2520696" cy="1614173"/>
            <a:chOff x="3255959" y="1713774"/>
            <a:chExt cx="2520696" cy="1614175"/>
          </a:xfrm>
        </p:grpSpPr>
        <p:sp>
          <p:nvSpPr>
            <p:cNvPr id="17" name="TextBox 16">
              <a:extLst>
                <a:ext uri="{FF2B5EF4-FFF2-40B4-BE49-F238E27FC236}">
                  <a16:creationId xmlns:a16="http://schemas.microsoft.com/office/drawing/2014/main" id="{8193DF72-A128-4DE5-8927-07C75A014018}"/>
                </a:ext>
              </a:extLst>
            </p:cNvPr>
            <p:cNvSpPr txBox="1"/>
            <p:nvPr/>
          </p:nvSpPr>
          <p:spPr>
            <a:xfrm>
              <a:off x="3255959" y="2589284"/>
              <a:ext cx="2520696" cy="738665"/>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får roller, systemer og prosesser som er laget for å fungere i lag</a:t>
              </a:r>
            </a:p>
          </p:txBody>
        </p:sp>
        <p:pic>
          <p:nvPicPr>
            <p:cNvPr id="19" name="Graphic 18" descr="Rope Knot with solid fill">
              <a:extLst>
                <a:ext uri="{FF2B5EF4-FFF2-40B4-BE49-F238E27FC236}">
                  <a16:creationId xmlns:a16="http://schemas.microsoft.com/office/drawing/2014/main" id="{0E113155-786B-45E5-B000-32C7D82CFB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6623" y="1713774"/>
              <a:ext cx="914400" cy="914400"/>
            </a:xfrm>
            <a:prstGeom prst="rect">
              <a:avLst/>
            </a:prstGeom>
          </p:spPr>
        </p:pic>
      </p:grpSp>
      <p:grpSp>
        <p:nvGrpSpPr>
          <p:cNvPr id="50" name="Group 49">
            <a:extLst>
              <a:ext uri="{FF2B5EF4-FFF2-40B4-BE49-F238E27FC236}">
                <a16:creationId xmlns:a16="http://schemas.microsoft.com/office/drawing/2014/main" id="{08609F01-EA0B-4A82-84AE-4747634045FE}"/>
              </a:ext>
            </a:extLst>
          </p:cNvPr>
          <p:cNvGrpSpPr/>
          <p:nvPr/>
        </p:nvGrpSpPr>
        <p:grpSpPr>
          <a:xfrm>
            <a:off x="532600" y="1807013"/>
            <a:ext cx="2520696" cy="1643397"/>
            <a:chOff x="532600" y="1684550"/>
            <a:chExt cx="2520696" cy="1643399"/>
          </a:xfrm>
        </p:grpSpPr>
        <p:sp>
          <p:nvSpPr>
            <p:cNvPr id="20" name="TextBox 19">
              <a:extLst>
                <a:ext uri="{FF2B5EF4-FFF2-40B4-BE49-F238E27FC236}">
                  <a16:creationId xmlns:a16="http://schemas.microsoft.com/office/drawing/2014/main" id="{19D253B3-4076-4EAB-AB1F-E800F4C61DFA}"/>
                </a:ext>
              </a:extLst>
            </p:cNvPr>
            <p:cNvSpPr txBox="1"/>
            <p:nvPr/>
          </p:nvSpPr>
          <p:spPr>
            <a:xfrm>
              <a:off x="532600" y="2589284"/>
              <a:ext cx="2520696" cy="738665"/>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erstatter utdaterte systemer med nye som vil være i kontinuerlig forbedring</a:t>
              </a:r>
            </a:p>
          </p:txBody>
        </p:sp>
        <p:pic>
          <p:nvPicPr>
            <p:cNvPr id="23" name="Graphic 22" descr="Building Brick Wall with solid fill">
              <a:extLst>
                <a:ext uri="{FF2B5EF4-FFF2-40B4-BE49-F238E27FC236}">
                  <a16:creationId xmlns:a16="http://schemas.microsoft.com/office/drawing/2014/main" id="{FAE93033-7CDC-43DE-A92F-FE06CB68BE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5748" y="1684550"/>
              <a:ext cx="914400" cy="914400"/>
            </a:xfrm>
            <a:prstGeom prst="rect">
              <a:avLst/>
            </a:prstGeom>
          </p:spPr>
        </p:pic>
      </p:grpSp>
      <p:grpSp>
        <p:nvGrpSpPr>
          <p:cNvPr id="54" name="Group 53">
            <a:extLst>
              <a:ext uri="{FF2B5EF4-FFF2-40B4-BE49-F238E27FC236}">
                <a16:creationId xmlns:a16="http://schemas.microsoft.com/office/drawing/2014/main" id="{2EB019A2-F5DB-4119-8012-AAF09EEF25AE}"/>
              </a:ext>
            </a:extLst>
          </p:cNvPr>
          <p:cNvGrpSpPr/>
          <p:nvPr/>
        </p:nvGrpSpPr>
        <p:grpSpPr>
          <a:xfrm>
            <a:off x="8888398" y="1807011"/>
            <a:ext cx="2815105" cy="1828531"/>
            <a:chOff x="8888395" y="1714857"/>
            <a:chExt cx="2815105" cy="1828533"/>
          </a:xfrm>
        </p:grpSpPr>
        <p:sp>
          <p:nvSpPr>
            <p:cNvPr id="24" name="TextBox 23">
              <a:extLst>
                <a:ext uri="{FF2B5EF4-FFF2-40B4-BE49-F238E27FC236}">
                  <a16:creationId xmlns:a16="http://schemas.microsoft.com/office/drawing/2014/main" id="{389CD5BA-9163-41DE-AB24-051B36CFE8EB}"/>
                </a:ext>
              </a:extLst>
            </p:cNvPr>
            <p:cNvSpPr txBox="1"/>
            <p:nvPr/>
          </p:nvSpPr>
          <p:spPr>
            <a:xfrm>
              <a:off x="8888395" y="2589283"/>
              <a:ext cx="2815105" cy="954107"/>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får økt funksjonalitet innen flere områder som pre-</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award</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(prosjektøkonomi) og selvbetjeningsløsninger</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pic>
          <p:nvPicPr>
            <p:cNvPr id="31" name="Graphic 30" descr="Escalator Up with solid fill">
              <a:extLst>
                <a:ext uri="{FF2B5EF4-FFF2-40B4-BE49-F238E27FC236}">
                  <a16:creationId xmlns:a16="http://schemas.microsoft.com/office/drawing/2014/main" id="{1866CD66-A329-4B8E-89A1-151482746A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99361" y="1714857"/>
              <a:ext cx="914400" cy="914400"/>
            </a:xfrm>
            <a:prstGeom prst="rect">
              <a:avLst/>
            </a:prstGeom>
          </p:spPr>
        </p:pic>
      </p:grpSp>
      <p:grpSp>
        <p:nvGrpSpPr>
          <p:cNvPr id="51" name="Group 50">
            <a:extLst>
              <a:ext uri="{FF2B5EF4-FFF2-40B4-BE49-F238E27FC236}">
                <a16:creationId xmlns:a16="http://schemas.microsoft.com/office/drawing/2014/main" id="{7960AEB2-C9C3-442D-BFAF-E77D8CCBB632}"/>
              </a:ext>
            </a:extLst>
          </p:cNvPr>
          <p:cNvGrpSpPr/>
          <p:nvPr/>
        </p:nvGrpSpPr>
        <p:grpSpPr>
          <a:xfrm>
            <a:off x="429811" y="3931335"/>
            <a:ext cx="2520696" cy="2183895"/>
            <a:chOff x="429810" y="3931334"/>
            <a:chExt cx="2520696" cy="2183895"/>
          </a:xfrm>
        </p:grpSpPr>
        <p:pic>
          <p:nvPicPr>
            <p:cNvPr id="27" name="Graphic 26" descr="Blockchain with solid fill">
              <a:extLst>
                <a:ext uri="{FF2B5EF4-FFF2-40B4-BE49-F238E27FC236}">
                  <a16:creationId xmlns:a16="http://schemas.microsoft.com/office/drawing/2014/main" id="{12A2C270-3BD3-40B6-B20C-F29C81F2DF5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0098" y="3931334"/>
              <a:ext cx="914400" cy="914400"/>
            </a:xfrm>
            <a:prstGeom prst="rect">
              <a:avLst/>
            </a:prstGeom>
          </p:spPr>
        </p:pic>
        <p:sp>
          <p:nvSpPr>
            <p:cNvPr id="32" name="TextBox 31">
              <a:extLst>
                <a:ext uri="{FF2B5EF4-FFF2-40B4-BE49-F238E27FC236}">
                  <a16:creationId xmlns:a16="http://schemas.microsoft.com/office/drawing/2014/main" id="{3BACB568-D257-4038-985A-54928EB38F51}"/>
                </a:ext>
              </a:extLst>
            </p:cNvPr>
            <p:cNvSpPr txBox="1"/>
            <p:nvPr/>
          </p:nvSpPr>
          <p:spPr>
            <a:xfrm>
              <a:off x="429810" y="4945678"/>
              <a:ext cx="2520696" cy="1169551"/>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får prosessansvarlige, prosessrådgivere og fagbrukere i tett samarbeid som gir bedre kvalitet i tjenestene</a:t>
              </a:r>
            </a:p>
          </p:txBody>
        </p:sp>
      </p:grpSp>
      <p:grpSp>
        <p:nvGrpSpPr>
          <p:cNvPr id="52" name="Group 51">
            <a:extLst>
              <a:ext uri="{FF2B5EF4-FFF2-40B4-BE49-F238E27FC236}">
                <a16:creationId xmlns:a16="http://schemas.microsoft.com/office/drawing/2014/main" id="{D9B7BBCF-A287-4B0B-888B-C318BD14F1BF}"/>
              </a:ext>
            </a:extLst>
          </p:cNvPr>
          <p:cNvGrpSpPr/>
          <p:nvPr/>
        </p:nvGrpSpPr>
        <p:grpSpPr>
          <a:xfrm>
            <a:off x="3261295" y="3940885"/>
            <a:ext cx="2520696" cy="2174346"/>
            <a:chOff x="3261295" y="3940885"/>
            <a:chExt cx="2520696" cy="2174344"/>
          </a:xfrm>
        </p:grpSpPr>
        <p:sp>
          <p:nvSpPr>
            <p:cNvPr id="36" name="TextBox 35">
              <a:extLst>
                <a:ext uri="{FF2B5EF4-FFF2-40B4-BE49-F238E27FC236}">
                  <a16:creationId xmlns:a16="http://schemas.microsoft.com/office/drawing/2014/main" id="{AF1D2489-C699-487F-BA98-BA32D112E53D}"/>
                </a:ext>
              </a:extLst>
            </p:cNvPr>
            <p:cNvSpPr txBox="1"/>
            <p:nvPr/>
          </p:nvSpPr>
          <p:spPr>
            <a:xfrm>
              <a:off x="3261295" y="4945679"/>
              <a:ext cx="2520696" cy="1169550"/>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vil følge lover, avtaler og regler da de er bygd inn i systemene (i delvis motsetning til dagens situasjon)</a:t>
              </a:r>
            </a:p>
          </p:txBody>
        </p:sp>
        <p:pic>
          <p:nvPicPr>
            <p:cNvPr id="38" name="Graphic 37" descr="Document with solid fill">
              <a:extLst>
                <a:ext uri="{FF2B5EF4-FFF2-40B4-BE49-F238E27FC236}">
                  <a16:creationId xmlns:a16="http://schemas.microsoft.com/office/drawing/2014/main" id="{1DB95787-A7AB-4B0C-822E-5CC753BDF1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54789" y="3940885"/>
              <a:ext cx="914400" cy="914400"/>
            </a:xfrm>
            <a:prstGeom prst="rect">
              <a:avLst/>
            </a:prstGeom>
          </p:spPr>
        </p:pic>
      </p:grpSp>
      <p:grpSp>
        <p:nvGrpSpPr>
          <p:cNvPr id="53" name="Group 52">
            <a:extLst>
              <a:ext uri="{FF2B5EF4-FFF2-40B4-BE49-F238E27FC236}">
                <a16:creationId xmlns:a16="http://schemas.microsoft.com/office/drawing/2014/main" id="{51B6FA6A-97F1-4D79-8D19-EF2F60D64CCE}"/>
              </a:ext>
            </a:extLst>
          </p:cNvPr>
          <p:cNvGrpSpPr/>
          <p:nvPr/>
        </p:nvGrpSpPr>
        <p:grpSpPr>
          <a:xfrm>
            <a:off x="9147961" y="3922478"/>
            <a:ext cx="2520696" cy="1761858"/>
            <a:chOff x="9147961" y="3922484"/>
            <a:chExt cx="2520696" cy="1761860"/>
          </a:xfrm>
        </p:grpSpPr>
        <p:sp>
          <p:nvSpPr>
            <p:cNvPr id="21" name="TextBox 35">
              <a:extLst>
                <a:ext uri="{FF2B5EF4-FFF2-40B4-BE49-F238E27FC236}">
                  <a16:creationId xmlns:a16="http://schemas.microsoft.com/office/drawing/2014/main" id="{032E671C-DFA4-8846-7F87-10E71B0CCBB5}"/>
                </a:ext>
              </a:extLst>
            </p:cNvPr>
            <p:cNvSpPr txBox="1"/>
            <p:nvPr/>
          </p:nvSpPr>
          <p:spPr>
            <a:xfrm>
              <a:off x="9147961" y="4945679"/>
              <a:ext cx="2520696" cy="738665"/>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får systemer, prosesser og roller som bidrar til å realisere Ett NTNU</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2" name="Graphic 37" descr="Bank with solid fill">
              <a:extLst>
                <a:ext uri="{FF2B5EF4-FFF2-40B4-BE49-F238E27FC236}">
                  <a16:creationId xmlns:a16="http://schemas.microsoft.com/office/drawing/2014/main" id="{831D87C1-1ED9-16FC-D740-EEC5CCCF139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51109" y="3922484"/>
              <a:ext cx="914400" cy="914400"/>
            </a:xfrm>
            <a:prstGeom prst="rect">
              <a:avLst/>
            </a:prstGeom>
          </p:spPr>
        </p:pic>
      </p:grpSp>
      <p:sp>
        <p:nvSpPr>
          <p:cNvPr id="28" name="Freeform 114">
            <a:extLst>
              <a:ext uri="{FF2B5EF4-FFF2-40B4-BE49-F238E27FC236}">
                <a16:creationId xmlns:a16="http://schemas.microsoft.com/office/drawing/2014/main" id="{91755F43-BBE2-4091-9123-99234591EB5F}"/>
              </a:ext>
            </a:extLst>
          </p:cNvPr>
          <p:cNvSpPr>
            <a:spLocks noEditPoints="1"/>
          </p:cNvSpPr>
          <p:nvPr/>
        </p:nvSpPr>
        <p:spPr bwMode="auto">
          <a:xfrm>
            <a:off x="7099482" y="4082701"/>
            <a:ext cx="821337" cy="699699"/>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accent2"/>
          </a:solidFill>
          <a:ln>
            <a:noFill/>
          </a:ln>
          <a:extLst>
            <a:ext uri="{91240B29-F687-4f45-9708-019B960494DF}">
              <a14:hiddenLine xmlns="" xmlns:a14="http://schemas.microsoft.com/office/drawing/2010/main" xmlns:mc="http://schemas.openxmlformats.org/markup-compatibility/2006" xmlns:p14="http://schemas.microsoft.com/office/powerpoint/2010/main" w="9525">
                <a:solidFill>
                  <a:srgbClr val="000000"/>
                </a:solidFill>
                <a:round/>
                <a:headEnd/>
                <a:tailEnd/>
              </a14:hiddenLine>
            </a:ext>
          </a:extLst>
        </p:spPr>
        <p:txBody>
          <a:bodyPr vert="horz" wrap="square" lIns="121447" tIns="60723" rIns="121447" bIns="60723"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Box 35">
            <a:extLst>
              <a:ext uri="{FF2B5EF4-FFF2-40B4-BE49-F238E27FC236}">
                <a16:creationId xmlns:a16="http://schemas.microsoft.com/office/drawing/2014/main" id="{29D72AC3-89A2-4F29-8C7C-BD57342D100A}"/>
              </a:ext>
            </a:extLst>
          </p:cNvPr>
          <p:cNvSpPr txBox="1"/>
          <p:nvPr/>
        </p:nvSpPr>
        <p:spPr>
          <a:xfrm>
            <a:off x="6316476" y="4945678"/>
            <a:ext cx="2520696" cy="738664"/>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Vi få ny økonomimodell som gir muligheter for god økonomistyring</a:t>
            </a:r>
            <a:endParaRPr kumimoji="0" lang="nb-NO"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9" name="Group 48">
            <a:extLst>
              <a:ext uri="{FF2B5EF4-FFF2-40B4-BE49-F238E27FC236}">
                <a16:creationId xmlns:a16="http://schemas.microsoft.com/office/drawing/2014/main" id="{B2E0CF9A-CC3C-4C1E-AAFC-9ABC96A9F638}"/>
              </a:ext>
            </a:extLst>
          </p:cNvPr>
          <p:cNvGrpSpPr/>
          <p:nvPr/>
        </p:nvGrpSpPr>
        <p:grpSpPr>
          <a:xfrm>
            <a:off x="3175620" y="2000547"/>
            <a:ext cx="2520696" cy="1612089"/>
            <a:chOff x="6178994" y="2113353"/>
            <a:chExt cx="2520696" cy="1612089"/>
          </a:xfrm>
        </p:grpSpPr>
        <p:sp>
          <p:nvSpPr>
            <p:cNvPr id="39" name="Freeform 933">
              <a:extLst>
                <a:ext uri="{FF2B5EF4-FFF2-40B4-BE49-F238E27FC236}">
                  <a16:creationId xmlns:a16="http://schemas.microsoft.com/office/drawing/2014/main" id="{C80A5DF4-476F-4241-8534-0A2D1F007B2B}"/>
                </a:ext>
              </a:extLst>
            </p:cNvPr>
            <p:cNvSpPr>
              <a:spLocks noEditPoints="1"/>
            </p:cNvSpPr>
            <p:nvPr/>
          </p:nvSpPr>
          <p:spPr bwMode="auto">
            <a:xfrm>
              <a:off x="7105195" y="2113353"/>
              <a:ext cx="668293" cy="527335"/>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solidFill>
              <a:schemeClr val="accent2"/>
            </a:solidFill>
            <a:ln w="9525" cap="flat">
              <a:noFill/>
              <a:prstDash val="solid"/>
              <a:miter/>
            </a:ln>
            <a:extLst>
              <a:ext uri="{91240B29-F687-4f45-9708-019B960494DF}">
                <a14:hiddenLine xmlns=""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vert="horz" wrap="square" lIns="121447" tIns="60723" rIns="121447" bIns="60723"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31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0B3688B7-FAE0-4969-BBCA-4A70A8828926}"/>
                </a:ext>
              </a:extLst>
            </p:cNvPr>
            <p:cNvSpPr txBox="1"/>
            <p:nvPr/>
          </p:nvSpPr>
          <p:spPr>
            <a:xfrm>
              <a:off x="6178994" y="2771334"/>
              <a:ext cx="2520696" cy="954108"/>
            </a:xfrm>
            <a:prstGeom prst="rect">
              <a:avLst/>
            </a:prstGeom>
            <a:noFill/>
          </p:spPr>
          <p:txBody>
            <a:bodyPr wrap="square" lIns="91440" tIns="45720" rIns="91440" bIns="45720" rtlCol="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Samarbeid på tvers av UH-sektoren gir mulighet for å lære av hverandre og bli gode sammen</a:t>
              </a:r>
            </a:p>
          </p:txBody>
        </p:sp>
      </p:grpSp>
      <p:sp>
        <p:nvSpPr>
          <p:cNvPr id="3" name="Rectangle 2">
            <a:extLst>
              <a:ext uri="{FF2B5EF4-FFF2-40B4-BE49-F238E27FC236}">
                <a16:creationId xmlns:a16="http://schemas.microsoft.com/office/drawing/2014/main" id="{C39B6501-8A75-670F-9F60-3E84C25F137D}"/>
              </a:ext>
            </a:extLst>
          </p:cNvPr>
          <p:cNvSpPr/>
          <p:nvPr/>
        </p:nvSpPr>
        <p:spPr>
          <a:xfrm>
            <a:off x="12288982" y="2968"/>
            <a:ext cx="914400" cy="91440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Arial"/>
              </a:rPr>
              <a:t>Tor</a:t>
            </a:r>
            <a:endParaRPr lang="en-US"/>
          </a:p>
        </p:txBody>
      </p:sp>
    </p:spTree>
    <p:extLst>
      <p:ext uri="{BB962C8B-B14F-4D97-AF65-F5344CB8AC3E}">
        <p14:creationId xmlns:p14="http://schemas.microsoft.com/office/powerpoint/2010/main" val="56193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E6A4DDE-46E0-470F-A3D7-1151EF574C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3E6A4DDE-46E0-470F-A3D7-1151EF574C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00956C-57C9-4271-A88F-87B349879F78}"/>
              </a:ext>
            </a:extLst>
          </p:cNvPr>
          <p:cNvSpPr>
            <a:spLocks noGrp="1"/>
          </p:cNvSpPr>
          <p:nvPr>
            <p:ph type="title"/>
          </p:nvPr>
        </p:nvSpPr>
        <p:spPr>
          <a:xfrm>
            <a:off x="401847" y="397785"/>
            <a:ext cx="11224996" cy="956288"/>
          </a:xfrm>
        </p:spPr>
        <p:txBody>
          <a:bodyPr vert="horz"/>
          <a:lstStyle/>
          <a:p>
            <a:r>
              <a:rPr lang="nb-NO" sz="2800"/>
              <a:t>Mer enn et systembytte: </a:t>
            </a:r>
            <a:r>
              <a:rPr lang="nb-NO" sz="2800">
                <a:solidFill>
                  <a:schemeClr val="accent2"/>
                </a:solidFill>
              </a:rPr>
              <a:t>P</a:t>
            </a:r>
            <a:r>
              <a:rPr lang="nb-NO" sz="2800"/>
              <a:t>rosess, </a:t>
            </a:r>
            <a:r>
              <a:rPr lang="nb-NO" sz="2800">
                <a:solidFill>
                  <a:schemeClr val="accent2"/>
                </a:solidFill>
              </a:rPr>
              <a:t>S</a:t>
            </a:r>
            <a:r>
              <a:rPr lang="nb-NO" sz="2800"/>
              <a:t>ystemer og </a:t>
            </a:r>
            <a:r>
              <a:rPr lang="nb-NO" sz="2800">
                <a:solidFill>
                  <a:schemeClr val="accent2"/>
                </a:solidFill>
              </a:rPr>
              <a:t>O</a:t>
            </a:r>
            <a:r>
              <a:rPr lang="nb-NO" sz="2800"/>
              <a:t>rganisering (PSO)</a:t>
            </a:r>
          </a:p>
        </p:txBody>
      </p:sp>
      <p:sp>
        <p:nvSpPr>
          <p:cNvPr id="3" name="Content Placeholder 2">
            <a:extLst>
              <a:ext uri="{FF2B5EF4-FFF2-40B4-BE49-F238E27FC236}">
                <a16:creationId xmlns:a16="http://schemas.microsoft.com/office/drawing/2014/main" id="{5A335C01-892B-4B26-8952-ACCC40FAFD75}"/>
              </a:ext>
            </a:extLst>
          </p:cNvPr>
          <p:cNvSpPr>
            <a:spLocks noGrp="1"/>
          </p:cNvSpPr>
          <p:nvPr>
            <p:ph idx="1"/>
          </p:nvPr>
        </p:nvSpPr>
        <p:spPr>
          <a:xfrm>
            <a:off x="430992" y="1434085"/>
            <a:ext cx="11224996" cy="1845080"/>
          </a:xfrm>
        </p:spPr>
        <p:txBody>
          <a:bodyPr vert="horz" lIns="90000" tIns="46800" rIns="90000" bIns="46800" rtlCol="0" anchor="t">
            <a:noAutofit/>
          </a:bodyPr>
          <a:lstStyle/>
          <a:p>
            <a:pPr marL="0" indent="0">
              <a:buNone/>
            </a:pPr>
            <a:r>
              <a:rPr lang="nb-NO" sz="1400"/>
              <a:t>Vi står sammen med UiB, UiO og UiT i felles roller, prosesser og systemer. Disse er utviklet i fellesskap og tatt i bruk på de tre andre universitetene. </a:t>
            </a:r>
          </a:p>
          <a:p>
            <a:pPr marL="0" indent="0">
              <a:buNone/>
            </a:pPr>
            <a:endParaRPr lang="nb-NO" sz="1400"/>
          </a:p>
          <a:p>
            <a:pPr marL="0" indent="0">
              <a:buNone/>
            </a:pPr>
            <a:r>
              <a:rPr lang="nb-NO" sz="1400"/>
              <a:t>I fjor ble det jobbet godt med å forstå og ta disse prosessene "hjem til NTNU» og jobbe i et PSO-perspektiv der vi må få de tre delene til å henge sammen.</a:t>
            </a:r>
          </a:p>
          <a:p>
            <a:pPr marL="0" indent="0">
              <a:buNone/>
            </a:pPr>
            <a:br>
              <a:rPr lang="nb-NO" sz="1400"/>
            </a:br>
            <a:r>
              <a:rPr lang="nb-NO" sz="1400"/>
              <a:t>BOTT ØL vil føre med seg at mange ansatte får nye roller, må jobbe på nye måter, og alle ansatte vil på et eller annet vis få et eller flere nye systemer å forholde seg til.</a:t>
            </a:r>
          </a:p>
        </p:txBody>
      </p:sp>
      <p:sp>
        <p:nvSpPr>
          <p:cNvPr id="9" name="TextBox 8">
            <a:extLst>
              <a:ext uri="{FF2B5EF4-FFF2-40B4-BE49-F238E27FC236}">
                <a16:creationId xmlns:a16="http://schemas.microsoft.com/office/drawing/2014/main" id="{24629DD7-40EC-4208-A5AA-57AEB356A3A6}"/>
              </a:ext>
            </a:extLst>
          </p:cNvPr>
          <p:cNvSpPr txBox="1"/>
          <p:nvPr/>
        </p:nvSpPr>
        <p:spPr>
          <a:xfrm>
            <a:off x="351874" y="3273875"/>
            <a:ext cx="36565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a:ea typeface="+mn-ea"/>
                <a:cs typeface="+mn-cs"/>
              </a:rPr>
              <a:t>Prosesser</a:t>
            </a:r>
          </a:p>
        </p:txBody>
      </p:sp>
      <p:sp>
        <p:nvSpPr>
          <p:cNvPr id="10" name="TextBox 9">
            <a:extLst>
              <a:ext uri="{FF2B5EF4-FFF2-40B4-BE49-F238E27FC236}">
                <a16:creationId xmlns:a16="http://schemas.microsoft.com/office/drawing/2014/main" id="{0FD02E53-7750-47B3-9C81-D88492369694}"/>
              </a:ext>
            </a:extLst>
          </p:cNvPr>
          <p:cNvSpPr txBox="1"/>
          <p:nvPr/>
        </p:nvSpPr>
        <p:spPr>
          <a:xfrm>
            <a:off x="8639006" y="3328233"/>
            <a:ext cx="29739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a:ea typeface="+mn-ea"/>
                <a:cs typeface="+mn-cs"/>
              </a:rPr>
              <a:t>Organisering</a:t>
            </a:r>
          </a:p>
        </p:txBody>
      </p:sp>
      <p:sp>
        <p:nvSpPr>
          <p:cNvPr id="18" name="TextBox 17">
            <a:extLst>
              <a:ext uri="{FF2B5EF4-FFF2-40B4-BE49-F238E27FC236}">
                <a16:creationId xmlns:a16="http://schemas.microsoft.com/office/drawing/2014/main" id="{1E5281C7-04CE-44A1-88A6-6C20EFD5AB67}"/>
              </a:ext>
            </a:extLst>
          </p:cNvPr>
          <p:cNvSpPr txBox="1"/>
          <p:nvPr/>
        </p:nvSpPr>
        <p:spPr>
          <a:xfrm>
            <a:off x="4992473" y="3334456"/>
            <a:ext cx="29739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a:ea typeface="+mn-ea"/>
                <a:cs typeface="+mn-cs"/>
              </a:rPr>
              <a:t>Systemer 	</a:t>
            </a:r>
          </a:p>
        </p:txBody>
      </p:sp>
      <p:sp>
        <p:nvSpPr>
          <p:cNvPr id="24" name="TextBox 23">
            <a:extLst>
              <a:ext uri="{FF2B5EF4-FFF2-40B4-BE49-F238E27FC236}">
                <a16:creationId xmlns:a16="http://schemas.microsoft.com/office/drawing/2014/main" id="{B0DD742C-EECE-4226-936D-ADB1CA3FC8A9}"/>
              </a:ext>
            </a:extLst>
          </p:cNvPr>
          <p:cNvSpPr txBox="1"/>
          <p:nvPr/>
        </p:nvSpPr>
        <p:spPr>
          <a:xfrm>
            <a:off x="215541" y="5720816"/>
            <a:ext cx="11820515" cy="369332"/>
          </a:xfrm>
          <a:prstGeom prst="rect">
            <a:avLst/>
          </a:prstGeom>
          <a:solidFill>
            <a:schemeClr val="tx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Brukerdokumentasjon, roller, opplæringsmateriell med mer ligger på felles samleside: bott-samarbeidet.no</a:t>
            </a:r>
            <a:endParaRPr kumimoji="0" lang="nb-NO" sz="3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table">
            <a:extLst>
              <a:ext uri="{FF2B5EF4-FFF2-40B4-BE49-F238E27FC236}">
                <a16:creationId xmlns:a16="http://schemas.microsoft.com/office/drawing/2014/main" id="{1277331B-45BE-4AC0-92F9-1C3C0801230C}"/>
              </a:ext>
            </a:extLst>
          </p:cNvPr>
          <p:cNvPicPr>
            <a:picLocks noChangeAspect="1"/>
          </p:cNvPicPr>
          <p:nvPr/>
        </p:nvPicPr>
        <p:blipFill>
          <a:blip r:embed="rId6"/>
          <a:stretch>
            <a:fillRect/>
          </a:stretch>
        </p:blipFill>
        <p:spPr>
          <a:xfrm>
            <a:off x="851647" y="3697565"/>
            <a:ext cx="3048000" cy="1714500"/>
          </a:xfrm>
          <a:prstGeom prst="rect">
            <a:avLst/>
          </a:prstGeom>
        </p:spPr>
      </p:pic>
      <p:pic>
        <p:nvPicPr>
          <p:cNvPr id="14" name="table">
            <a:extLst>
              <a:ext uri="{FF2B5EF4-FFF2-40B4-BE49-F238E27FC236}">
                <a16:creationId xmlns:a16="http://schemas.microsoft.com/office/drawing/2014/main" id="{B92B1709-94FF-4324-8CC5-5A1B21699345}"/>
              </a:ext>
            </a:extLst>
          </p:cNvPr>
          <p:cNvPicPr>
            <a:picLocks noChangeAspect="1"/>
          </p:cNvPicPr>
          <p:nvPr/>
        </p:nvPicPr>
        <p:blipFill>
          <a:blip r:embed="rId7"/>
          <a:stretch>
            <a:fillRect/>
          </a:stretch>
        </p:blipFill>
        <p:spPr>
          <a:xfrm>
            <a:off x="4695959" y="3721100"/>
            <a:ext cx="3048000" cy="1714500"/>
          </a:xfrm>
          <a:prstGeom prst="rect">
            <a:avLst/>
          </a:prstGeom>
        </p:spPr>
      </p:pic>
      <p:pic>
        <p:nvPicPr>
          <p:cNvPr id="16" name="table">
            <a:extLst>
              <a:ext uri="{FF2B5EF4-FFF2-40B4-BE49-F238E27FC236}">
                <a16:creationId xmlns:a16="http://schemas.microsoft.com/office/drawing/2014/main" id="{E3A9F8B0-8E2A-4095-8DD6-7821C557A612}"/>
              </a:ext>
            </a:extLst>
          </p:cNvPr>
          <p:cNvPicPr>
            <a:picLocks noChangeAspect="1"/>
          </p:cNvPicPr>
          <p:nvPr/>
        </p:nvPicPr>
        <p:blipFill>
          <a:blip r:embed="rId8"/>
          <a:stretch>
            <a:fillRect/>
          </a:stretch>
        </p:blipFill>
        <p:spPr>
          <a:xfrm>
            <a:off x="8844620" y="3721100"/>
            <a:ext cx="3048000" cy="1714500"/>
          </a:xfrm>
          <a:prstGeom prst="rect">
            <a:avLst/>
          </a:prstGeom>
        </p:spPr>
      </p:pic>
      <p:sp>
        <p:nvSpPr>
          <p:cNvPr id="6" name="Rectangle 5">
            <a:extLst>
              <a:ext uri="{FF2B5EF4-FFF2-40B4-BE49-F238E27FC236}">
                <a16:creationId xmlns:a16="http://schemas.microsoft.com/office/drawing/2014/main" id="{8A276EBA-4519-BA31-A625-93FABB1E2865}"/>
              </a:ext>
            </a:extLst>
          </p:cNvPr>
          <p:cNvSpPr/>
          <p:nvPr/>
        </p:nvSpPr>
        <p:spPr>
          <a:xfrm>
            <a:off x="12288982" y="2968"/>
            <a:ext cx="914400" cy="91440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Arial"/>
              </a:rPr>
              <a:t>Tor</a:t>
            </a:r>
            <a:endParaRPr lang="en-US"/>
          </a:p>
        </p:txBody>
      </p:sp>
    </p:spTree>
    <p:extLst>
      <p:ext uri="{BB962C8B-B14F-4D97-AF65-F5344CB8AC3E}">
        <p14:creationId xmlns:p14="http://schemas.microsoft.com/office/powerpoint/2010/main" val="2307737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chorvei\AppData\Local\Temp\Templafy\PowerPointVsto\Assets\a361e243-3d17-4fde-8bcc-8d4a8aa48484.jp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oceC9aenCddoR5plWKy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heme/theme1.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7274689481801232","enableDocumentContentUpdater":true,"version":"1.1"}]]></TemplafySlideTemplateConfiguration>
</file>

<file path=customXml/item12.xml><?xml version="1.0" encoding="utf-8"?>
<VariableListDefinition name="System" displayName="System" id="2070d26b-8baf-4e12-b2ad-fac330da4ebc" isdomainofvalue="False" dataSourceId="b931b3bd-3b57-416b-b840-93c011e528f1"/>
</file>

<file path=customXml/item13.xml><?xml version="1.0" encoding="utf-8"?>
<VariableList UniqueId="2070d26b-8baf-4e12-b2ad-fac330da4ebc" Name="System" ContentType="XML" MajorVersion="0" MinorVersion="1" isLocalCopy="False" IsBaseObject="False" DataSourceId="b931b3bd-3b57-416b-b840-93c011e528f1" DataSourceMajorVersion="0" DataSourceMinorVersion="1"/>
</file>

<file path=customXml/item14.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TemplateConfiguration><![CDATA[{"elementsMetadata":[],"transformationConfigurations":[{"language":"{{UserProfile.DocumentLanguage.Iana}}","disableUpdates":false,"type":"proofingLanguage"}],"templateName":"Presentation screen (16-9)","templateDescription":"","enableDocumentContentUpdater":true,"version":"1.1"}]]></TemplafyTemplateConfiguration>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TemplafySlideFormConfiguration><![CDATA[{"formFields":[],"formDataEntries":[]}]]></TemplafySlideFormConfiguration>
</file>

<file path=customXml/item2.xml><?xml version="1.0" encoding="utf-8"?>
<VariableList UniqueId="c154b0d7-badb-4600-b361-1897b151e64b" Name="Computed" ContentType="XML" MajorVersion="0" MinorVersion="1" isLocalCopy="False" IsBaseObject="False" DataSourceId="472799d1-1ccd-4fe6-b213-95a15228106a" DataSourceMajorVersion="0" DataSourceMinorVersion="1"/>
</file>

<file path=customXml/item20.xml><?xml version="1.0" encoding="utf-8"?>
<TemplafySlideTemplateConfiguration><![CDATA[{"documentContentValidatorConfiguration":{"enableDocumentContentValidator":false,"documentContentValidatorVersion":0},"elementsMetadata":[],"slideId":"637274689482113909","enableDocumentContentUpdater":true,"version":"1.1"}]]></TemplafySlideTemplateConfiguration>
</file>

<file path=customXml/item21.xml><?xml version="1.0" encoding="utf-8"?>
<TemplafySlideFormConfiguration><![CDATA[{"formFields":[],"formDataEntries":[]}]]></TemplafySlideFormConfiguration>
</file>

<file path=customXml/item22.xml><?xml version="1.0" encoding="utf-8"?>
<TemplafyFormConfiguration><![CDATA[{"formFields":[{"dataSource":"Audience","displayColumn":"audience","hideIfNoUserInteractionRequired":false,"distinct":true,"required":true,"autoSelectFirstOption":false,"type":"dropDown","name":"Audience","label":"External/internal","helpTexts":{"prefix":"","postfix":""},"spacing":{},"fullyQualifiedName":"Audience"}],"formDataEntries":[]}]]></TemplafyFormConfiguration>
</file>

<file path=customXml/item23.xml><?xml version="1.0" encoding="utf-8"?>
<VariableListDefinition name="Computed" displayName="Computed" id="c154b0d7-badb-4600-b361-1897b151e64b" isdomainofvalue="False" dataSourceId="472799d1-1ccd-4fe6-b213-95a15228106a"/>
</file>

<file path=customXml/item24.xml><?xml version="1.0" encoding="utf-8"?>
<TemplafySlideTemplateConfiguration><![CDATA[{"documentContentValidatorConfiguration":{"enableDocumentContentValidator":false,"documentContentValidatorVersion":0},"elementsMetadata":[],"slideId":"637274689482285485","enableDocumentContentUpdater":true,"version":"1.1"}]]></TemplafySlideTemplateConfiguration>
</file>

<file path=customXml/item25.xml><?xml version="1.0" encoding="utf-8"?>
<VariableListDefinition name="AD_HOC" displayName="AD_HOC" id="89dc0b1a-586f-49ea-a400-fd51de338a66" isdomainofvalue="False" dataSourceId="caba010d-fc9a-4881-87e9-b2586fd50633"/>
</file>

<file path=customXml/item26.xml><?xml version="1.0" encoding="utf-8"?>
<p:properties xmlns:p="http://schemas.microsoft.com/office/2006/metadata/properties" xmlns:xsi="http://www.w3.org/2001/XMLSchema-instance" xmlns:pc="http://schemas.microsoft.com/office/infopath/2007/PartnerControls">
  <documentManagement>
    <lcf76f155ced4ddcb4097134ff3c332f xmlns="92f31348-0739-4467-8087-a9e650b26e61">
      <Terms xmlns="http://schemas.microsoft.com/office/infopath/2007/PartnerControls"/>
    </lcf76f155ced4ddcb4097134ff3c332f>
    <Kommentar xmlns="92f31348-0739-4467-8087-a9e650b26e61" xsi:nil="true"/>
    <TaxCatchAll xmlns="5a015d52-1a8c-45a9-b108-7120921585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7" ma:contentTypeDescription="Create a new document." ma:contentTypeScope="" ma:versionID="7dfea05eb712fcac0687887c432bca01">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831fca681fd83310759626df4217888b"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Kommentar" ma:index="24" nillable="true" ma:displayName="Kommentar" ma:format="Dropdown" ma:internalName="Komment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9d8c2a-daee-47eb-bde9-bb910d7de7ac}" ma:internalName="TaxCatchAll" ma:showField="CatchAllData" ma:web="5a015d52-1a8c-45a9-b108-7120921585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274689481644962","enableDocumentContentUpdater":true,"version":"1.1"}]]></TemplafySlideTemplateConfiguration>
</file>

<file path=customXml/item6.xml><?xml version="1.0" encoding="utf-8"?>
<TemplafySlideFormConfiguration><![CDATA[{"formFields":[],"formDataEntries":[]}]]></TemplafySlideFormConfiguration>
</file>

<file path=customXml/item7.xml><?xml version="1.0" encoding="utf-8"?>
<VariableList UniqueId="89dc0b1a-586f-49ea-a400-fd51de338a66" Name="AD_HOC" ContentType="XML" MajorVersion="0" MinorVersion="1" isLocalCopy="False" IsBaseObject="False" DataSourceId="caba010d-fc9a-4881-87e9-b2586fd50633" DataSourceMajorVersion="0" DataSourceMinorVersion="1"/>
</file>

<file path=customXml/item8.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9.xml><?xml version="1.0" encoding="utf-8"?>
<TemplafySlideTemplateConfiguration><![CDATA[{"documentContentValidatorConfiguration":{"enableDocumentContentValidator":false,"documentContentValidatorVersion":0},"elementsMetadata":[],"slideId":"637274689481644961","enableDocumentContentUpdater":true,"version":"1.1"}]]></TemplafySlideTemplateConfiguration>
</file>

<file path=customXml/itemProps1.xml><?xml version="1.0" encoding="utf-8"?>
<ds:datastoreItem xmlns:ds="http://schemas.openxmlformats.org/officeDocument/2006/customXml" ds:itemID="{0725EECE-4942-4FD4-8DB4-B2E700CBE958}">
  <ds:schemaRefs/>
</ds:datastoreItem>
</file>

<file path=customXml/itemProps10.xml><?xml version="1.0" encoding="utf-8"?>
<ds:datastoreItem xmlns:ds="http://schemas.openxmlformats.org/officeDocument/2006/customXml" ds:itemID="{B8637C36-4996-4BF0-9817-9AE4E45FB3C9}">
  <ds:schemaRefs/>
</ds:datastoreItem>
</file>

<file path=customXml/itemProps11.xml><?xml version="1.0" encoding="utf-8"?>
<ds:datastoreItem xmlns:ds="http://schemas.openxmlformats.org/officeDocument/2006/customXml" ds:itemID="{48FCFEE4-2E78-40CD-A932-180CFC151F96}">
  <ds:schemaRefs/>
</ds:datastoreItem>
</file>

<file path=customXml/itemProps12.xml><?xml version="1.0" encoding="utf-8"?>
<ds:datastoreItem xmlns:ds="http://schemas.openxmlformats.org/officeDocument/2006/customXml" ds:itemID="{12D40991-C457-443A-9F75-283DCD5C75DF}">
  <ds:schemaRefs/>
</ds:datastoreItem>
</file>

<file path=customXml/itemProps13.xml><?xml version="1.0" encoding="utf-8"?>
<ds:datastoreItem xmlns:ds="http://schemas.openxmlformats.org/officeDocument/2006/customXml" ds:itemID="{D08286A0-2C7B-49C5-8AE2-95BDBBD935A6}">
  <ds:schemaRefs/>
</ds:datastoreItem>
</file>

<file path=customXml/itemProps14.xml><?xml version="1.0" encoding="utf-8"?>
<ds:datastoreItem xmlns:ds="http://schemas.openxmlformats.org/officeDocument/2006/customXml" ds:itemID="{86D48827-E445-434F-B773-26E59BC4A218}">
  <ds:schemaRefs/>
</ds:datastoreItem>
</file>

<file path=customXml/itemProps15.xml><?xml version="1.0" encoding="utf-8"?>
<ds:datastoreItem xmlns:ds="http://schemas.openxmlformats.org/officeDocument/2006/customXml" ds:itemID="{E3206C3F-9075-4ED1-A9D7-768CD599C06F}">
  <ds:schemaRefs/>
</ds:datastoreItem>
</file>

<file path=customXml/itemProps16.xml><?xml version="1.0" encoding="utf-8"?>
<ds:datastoreItem xmlns:ds="http://schemas.openxmlformats.org/officeDocument/2006/customXml" ds:itemID="{42147777-12EF-43A7-9F14-27AF663B2534}">
  <ds:schemaRefs/>
</ds:datastoreItem>
</file>

<file path=customXml/itemProps17.xml><?xml version="1.0" encoding="utf-8"?>
<ds:datastoreItem xmlns:ds="http://schemas.openxmlformats.org/officeDocument/2006/customXml" ds:itemID="{D49E55AD-80F4-4EC9-8430-FD8E8D9201DC}">
  <ds:schemaRefs/>
</ds:datastoreItem>
</file>

<file path=customXml/itemProps18.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19.xml><?xml version="1.0" encoding="utf-8"?>
<ds:datastoreItem xmlns:ds="http://schemas.openxmlformats.org/officeDocument/2006/customXml" ds:itemID="{B25CBE9C-579C-4D62-9791-670FFEF0C740}">
  <ds:schemaRefs/>
</ds:datastoreItem>
</file>

<file path=customXml/itemProps2.xml><?xml version="1.0" encoding="utf-8"?>
<ds:datastoreItem xmlns:ds="http://schemas.openxmlformats.org/officeDocument/2006/customXml" ds:itemID="{40E89923-E601-4DA6-A83B-B70E4A5BDC4A}">
  <ds:schemaRefs/>
</ds:datastoreItem>
</file>

<file path=customXml/itemProps20.xml><?xml version="1.0" encoding="utf-8"?>
<ds:datastoreItem xmlns:ds="http://schemas.openxmlformats.org/officeDocument/2006/customXml" ds:itemID="{8F10D2E3-BD5E-41A7-9B58-448C4704E426}">
  <ds:schemaRefs/>
</ds:datastoreItem>
</file>

<file path=customXml/itemProps21.xml><?xml version="1.0" encoding="utf-8"?>
<ds:datastoreItem xmlns:ds="http://schemas.openxmlformats.org/officeDocument/2006/customXml" ds:itemID="{EE03465F-F7D7-4591-B744-AA3FB7C55319}">
  <ds:schemaRefs/>
</ds:datastoreItem>
</file>

<file path=customXml/itemProps22.xml><?xml version="1.0" encoding="utf-8"?>
<ds:datastoreItem xmlns:ds="http://schemas.openxmlformats.org/officeDocument/2006/customXml" ds:itemID="{EBD3D5FB-AEE0-46A7-8289-818A621CDF36}">
  <ds:schemaRefs/>
</ds:datastoreItem>
</file>

<file path=customXml/itemProps23.xml><?xml version="1.0" encoding="utf-8"?>
<ds:datastoreItem xmlns:ds="http://schemas.openxmlformats.org/officeDocument/2006/customXml" ds:itemID="{D7B0A306-34B4-4715-AC12-8F571DB25D90}">
  <ds:schemaRefs/>
</ds:datastoreItem>
</file>

<file path=customXml/itemProps24.xml><?xml version="1.0" encoding="utf-8"?>
<ds:datastoreItem xmlns:ds="http://schemas.openxmlformats.org/officeDocument/2006/customXml" ds:itemID="{D095A0A8-BBFC-46BD-B6C9-F9F771063A0C}">
  <ds:schemaRefs/>
</ds:datastoreItem>
</file>

<file path=customXml/itemProps25.xml><?xml version="1.0" encoding="utf-8"?>
<ds:datastoreItem xmlns:ds="http://schemas.openxmlformats.org/officeDocument/2006/customXml" ds:itemID="{449E03C9-E152-4A1A-9725-E4CFBF4F4ACF}">
  <ds:schemaRefs/>
</ds:datastoreItem>
</file>

<file path=customXml/itemProps26.xml><?xml version="1.0" encoding="utf-8"?>
<ds:datastoreItem xmlns:ds="http://schemas.openxmlformats.org/officeDocument/2006/customXml" ds:itemID="{8B0FFB39-74B6-4910-B961-93F1B21E5B2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2f31348-0739-4467-8087-a9e650b26e61"/>
    <ds:schemaRef ds:uri="5a015d52-1a8c-45a9-b108-712092158594"/>
    <ds:schemaRef ds:uri="http://www.w3.org/XML/1998/namespace"/>
    <ds:schemaRef ds:uri="http://purl.org/dc/dcmitype/"/>
  </ds:schemaRefs>
</ds:datastoreItem>
</file>

<file path=customXml/itemProps3.xml><?xml version="1.0" encoding="utf-8"?>
<ds:datastoreItem xmlns:ds="http://schemas.openxmlformats.org/officeDocument/2006/customXml" ds:itemID="{20F87802-C8FD-4ED8-8457-41B64DCE93D3}">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4DD7968-5338-4A7C-9AB7-71E317FAD14A}">
  <ds:schemaRefs/>
</ds:datastoreItem>
</file>

<file path=customXml/itemProps5.xml><?xml version="1.0" encoding="utf-8"?>
<ds:datastoreItem xmlns:ds="http://schemas.openxmlformats.org/officeDocument/2006/customXml" ds:itemID="{4212848C-530B-4852-8730-679B69C20DA2}">
  <ds:schemaRefs/>
</ds:datastoreItem>
</file>

<file path=customXml/itemProps6.xml><?xml version="1.0" encoding="utf-8"?>
<ds:datastoreItem xmlns:ds="http://schemas.openxmlformats.org/officeDocument/2006/customXml" ds:itemID="{A010FBFC-ED9D-4776-849D-81EABF9D112A}">
  <ds:schemaRefs/>
</ds:datastoreItem>
</file>

<file path=customXml/itemProps7.xml><?xml version="1.0" encoding="utf-8"?>
<ds:datastoreItem xmlns:ds="http://schemas.openxmlformats.org/officeDocument/2006/customXml" ds:itemID="{C303D576-2ED2-4D17-AC45-6E34B4BA16B7}">
  <ds:schemaRefs/>
</ds:datastoreItem>
</file>

<file path=customXml/itemProps8.xml><?xml version="1.0" encoding="utf-8"?>
<ds:datastoreItem xmlns:ds="http://schemas.openxmlformats.org/officeDocument/2006/customXml" ds:itemID="{33A9D2B1-910A-4890-A149-E85A43544B5D}">
  <ds:schemaRefs/>
</ds:datastoreItem>
</file>

<file path=customXml/itemProps9.xml><?xml version="1.0" encoding="utf-8"?>
<ds:datastoreItem xmlns:ds="http://schemas.openxmlformats.org/officeDocument/2006/customXml" ds:itemID="{01E8759C-33B8-4AFE-B1FD-690677E2D93B}">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2637</Words>
  <Application>Microsoft Office PowerPoint</Application>
  <PresentationFormat>Widescreen</PresentationFormat>
  <Paragraphs>337</Paragraphs>
  <Slides>25</Slides>
  <Notes>22</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Arial,Sans-Serif</vt:lpstr>
      <vt:lpstr>Calibri</vt:lpstr>
      <vt:lpstr>Symbol</vt:lpstr>
      <vt:lpstr>Wingdings</vt:lpstr>
      <vt:lpstr>3_Office-tema</vt:lpstr>
      <vt:lpstr>8_Office-tema</vt:lpstr>
      <vt:lpstr>think-cell Slide</vt:lpstr>
      <vt:lpstr>Informasjonsmøte - Instituttleder</vt:lpstr>
      <vt:lpstr>PowerPoint Presentation</vt:lpstr>
      <vt:lpstr>Agenda</vt:lpstr>
      <vt:lpstr>Agenda (med kommentar)</vt:lpstr>
      <vt:lpstr>Mål for møtet </vt:lpstr>
      <vt:lpstr>PowerPoint Presentation</vt:lpstr>
      <vt:lpstr>Agenda</vt:lpstr>
      <vt:lpstr>Hvorfor BOTT ØL Innføringen av nye økonomi- og lønnssystemer vil gi NTNU mange fordeler både i et fagperspektiv og brukerperspektiv</vt:lpstr>
      <vt:lpstr>Mer enn et systembytte: Prosess, Systemer og Organisering (PSO)</vt:lpstr>
      <vt:lpstr>PowerPoint Presentation</vt:lpstr>
      <vt:lpstr>Noen viktige datoer for meg som leder</vt:lpstr>
      <vt:lpstr>Agenda</vt:lpstr>
      <vt:lpstr>Endringer for en instituttleder  </vt:lpstr>
      <vt:lpstr>Sykefraværsoppfølging på nav.no</vt:lpstr>
      <vt:lpstr>Forenklet tidslinje for innføringen - Forventningsstyring</vt:lpstr>
      <vt:lpstr>Agenda</vt:lpstr>
      <vt:lpstr>Generelt om opplæring</vt:lpstr>
      <vt:lpstr>Om opplæring for ledere</vt:lpstr>
      <vt:lpstr>Agenda</vt:lpstr>
      <vt:lpstr>Menti</vt:lpstr>
      <vt:lpstr>Agenda</vt:lpstr>
      <vt:lpstr>Informasjon for instituttledere BOTT ØL</vt:lpstr>
      <vt:lpstr>Hvor finner jeg mer om prosjektet?</vt:lpstr>
      <vt:lpstr>Lokalt kommunikasjonsansvar: Innføringsleder </vt:lpstr>
      <vt:lpstr>Takk for deltakelsen!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 Instituttleder</dc:title>
  <dc:creator>Matre, Anders</dc:creator>
  <cp:lastModifiedBy>Merete Aagesen</cp:lastModifiedBy>
  <cp:revision>2</cp:revision>
  <cp:lastPrinted>2022-11-17T07:06:58Z</cp:lastPrinted>
  <dcterms:created xsi:type="dcterms:W3CDTF">2022-11-01T14:27:59Z</dcterms:created>
  <dcterms:modified xsi:type="dcterms:W3CDTF">2022-11-18T10:48:51Z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TemplafyTimeStamp">
    <vt:lpwstr>2020-07-31T08:45:09.5009950Z</vt:lpwstr>
  </property>
  <property fmtid="{D5CDD505-2E9C-101B-9397-08002B2CF9AE}" pid="4" name="MSIP_Label_ea60d57e-af5b-4752-ac57-3e4f28ca11dc_Enabled">
    <vt:lpwstr>true</vt:lpwstr>
  </property>
  <property fmtid="{D5CDD505-2E9C-101B-9397-08002B2CF9AE}" pid="5" name="MSIP_Label_ea60d57e-af5b-4752-ac57-3e4f28ca11dc_SetDate">
    <vt:lpwstr>2022-04-25T12:19:53Z</vt:lpwstr>
  </property>
  <property fmtid="{D5CDD505-2E9C-101B-9397-08002B2CF9AE}" pid="6" name="MSIP_Label_ea60d57e-af5b-4752-ac57-3e4f28ca11dc_Method">
    <vt:lpwstr>Standard</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iteId">
    <vt:lpwstr>36da45f1-dd2c-4d1f-af13-5abe46b99921</vt:lpwstr>
  </property>
  <property fmtid="{D5CDD505-2E9C-101B-9397-08002B2CF9AE}" pid="9" name="MSIP_Label_ea60d57e-af5b-4752-ac57-3e4f28ca11dc_ActionId">
    <vt:lpwstr>eb25c412-4dde-4edb-be0b-ca84037e2d2d</vt:lpwstr>
  </property>
  <property fmtid="{D5CDD505-2E9C-101B-9397-08002B2CF9AE}" pid="10" name="MSIP_Label_ea60d57e-af5b-4752-ac57-3e4f28ca11dc_ContentBits">
    <vt:lpwstr>0</vt:lpwstr>
  </property>
  <property fmtid="{D5CDD505-2E9C-101B-9397-08002B2CF9AE}" pid="11" name="MediaServiceImageTags">
    <vt:lpwstr/>
  </property>
</Properties>
</file>