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258" r:id="rId5"/>
    <p:sldId id="3536" r:id="rId6"/>
    <p:sldId id="2147309272" r:id="rId7"/>
    <p:sldId id="2147309270" r:id="rId8"/>
    <p:sldId id="2147309273" r:id="rId9"/>
    <p:sldId id="2147309265" r:id="rId10"/>
    <p:sldId id="3545" r:id="rId11"/>
    <p:sldId id="2147195895" r:id="rId12"/>
    <p:sldId id="3624" r:id="rId13"/>
    <p:sldId id="2147309263" r:id="rId14"/>
    <p:sldId id="2147309256" r:id="rId15"/>
    <p:sldId id="2147309274" r:id="rId16"/>
    <p:sldId id="2147309259" r:id="rId17"/>
    <p:sldId id="2147309264" r:id="rId18"/>
    <p:sldId id="2147309260" r:id="rId19"/>
  </p:sldIdLst>
  <p:sldSz cx="12192000" cy="6858000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D024"/>
    <a:srgbClr val="43B7B0"/>
    <a:srgbClr val="EBEBEB"/>
    <a:srgbClr val="E6E6E6"/>
    <a:srgbClr val="4D4D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715FCB-7318-427F-A41D-2380836EF554}" v="582" vWet="588" dt="2023-08-18T05:52:43.572"/>
    <p1510:client id="{BD6EF4F9-4368-459D-9104-6E95651F1E5F}" v="1224" dt="2023-08-18T07:20:05.3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276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8E4A57-0FE4-2D4C-A2A3-03B89BE22D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3F375E-59A7-004D-9E35-DAEA249B13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2EF38-7CD7-2348-A742-408507303B09}" type="datetimeFigureOut">
              <a:rPr lang="en-NO" smtClean="0"/>
              <a:t>08/17/2023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0C3FBC-6EEC-3B42-B638-71AE5045EE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1C080F-DA8E-524A-A944-C2CD96DB21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A6532-9842-AB40-B4DB-5C382FE0FAE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36673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19T04:39:29.562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2004,'24'7,"0"-2,0-1,1-1,0-1,-1-1,1-1,10-3,50-6,40-11,-102 16,215-46,-3-10,31-20,461-179,-503 176,-186 68,1089-385,-624 243,145-11,23 36,141 13,688-36,-1059 114,2423-172,9 156,-287 96,-40 46,-1278 44,-16 92,-795-112,15 26,-235-55,-3 10,181 100,-295-127,-4 5,-3 5,35 34,-94-64,-3 1,-1 4,-2 1,-3 3,-1 0,-4 4,17 29,-38-51,-2-1,-1 1,-1 1,-3 1,0 1,-2-1,-2 1,-2 1,-1 0,-2-1,-1 1,-2 0,-2 0,-2 0,-1 0,-1-1,-3 0,-1 0,-2-1,0 0,-9 11,-12 21,-3-1,-3-1,-3-3,-3-2,-2-1,-2-3,-4-2,-24 19,-50 36,-5-6,-4-6,-45 21,-124 62,-7-14,-107 29,-672 235,338-182,-10-34,-258 17,-250-8,-59-52,-245-11,-378 44,-252 89,1143-109,-60 62,595-106,6 25,8 20,-359 193,508-195,10 16,7 14,11 16,10 14,-96 107,241-185,7 7,-36 59,133-138,4 2,4 5,4 2,5 3,-24 66,59-113,3 1,2 1,2 0,4 2,2-1,3 2,4-1,2 1,2 0,3 0,4 0,1-1,4 0,2-1,3 1,3-2,13 26,-9-31,3-3,3 0,1-2,2-1,3-1,2-2,2-2,20 17,-5-12,2-2,3-2,1-3,1-3,4-3,42 18,31 6,2-6,3-7,2-6,1-6,10-5,109 9,2-10,110-8,141-19,223-37,516-87,-742 68,3025-253,-281 26,-1902 121,91-8,-884 114,1828-190,-1307 100,363-40,-1396 178,143-12,86 6,-281 12,0 0,0-1,0 1,-1 0,1 0,1 0,-1 0,0-1,0 0,0 1,0 0,0 0,1 0,-1-1,0 1,1 0,-1 0,1-1,-1 1,0-1,0 0,1 1,0 0,-1 0,1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AF07A-55DD-B847-8376-306FC873B9BF}" type="datetimeFigureOut">
              <a:rPr lang="en-NO" smtClean="0"/>
              <a:t>08/17/2023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BB302-9660-F344-8E4C-44B4ECEB709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8302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29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7E59F-1A56-4950-9022-82C2CFF5FB3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5174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/>
              <a:t>SESAM og LOSAM fast info hver møte</a:t>
            </a:r>
          </a:p>
          <a:p>
            <a:pPr marL="171450" indent="-171450">
              <a:buFontTx/>
              <a:buChar char="-"/>
            </a:pPr>
            <a:r>
              <a:rPr lang="nb-NO"/>
              <a:t>Legg inn AMU</a:t>
            </a:r>
          </a:p>
          <a:p>
            <a:pPr marL="171450" indent="-171450">
              <a:buFontTx/>
              <a:buChar char="-"/>
            </a:pPr>
            <a:endParaRPr lang="nb-NO"/>
          </a:p>
          <a:p>
            <a:pPr marL="0" indent="0">
              <a:buFontTx/>
              <a:buNone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BB302-9660-F344-8E4C-44B4ECEB709A}" type="slidenum">
              <a:rPr lang="en-NO" smtClean="0"/>
              <a:t>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44667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79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ntnu.no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8D720E-9728-9048-900E-3A6CB272C027}"/>
              </a:ext>
            </a:extLst>
          </p:cNvPr>
          <p:cNvSpPr/>
          <p:nvPr userDrawn="1"/>
        </p:nvSpPr>
        <p:spPr>
          <a:xfrm>
            <a:off x="9358411" y="0"/>
            <a:ext cx="2833589" cy="689353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46F71E2-D40A-B346-8644-1450E9BD33C2}"/>
              </a:ext>
            </a:extLst>
          </p:cNvPr>
          <p:cNvSpPr/>
          <p:nvPr userDrawn="1"/>
        </p:nvSpPr>
        <p:spPr>
          <a:xfrm>
            <a:off x="-5788" y="-11575"/>
            <a:ext cx="11182703" cy="6901254"/>
          </a:xfrm>
          <a:custGeom>
            <a:avLst/>
            <a:gdLst>
              <a:gd name="connsiteX0" fmla="*/ 0 w 12192000"/>
              <a:gd name="connsiteY0" fmla="*/ 0 h 6893538"/>
              <a:gd name="connsiteX1" fmla="*/ 12192000 w 12192000"/>
              <a:gd name="connsiteY1" fmla="*/ 0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2192000"/>
              <a:gd name="connsiteY0" fmla="*/ 0 h 6893538"/>
              <a:gd name="connsiteX1" fmla="*/ 11145170 w 12192000"/>
              <a:gd name="connsiteY1" fmla="*/ 6306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1145170"/>
              <a:gd name="connsiteY0" fmla="*/ 0 h 6893538"/>
              <a:gd name="connsiteX1" fmla="*/ 11145170 w 11145170"/>
              <a:gd name="connsiteY1" fmla="*/ 6306 h 6893538"/>
              <a:gd name="connsiteX2" fmla="*/ 9398350 w 11145170"/>
              <a:gd name="connsiteY2" fmla="*/ 6893538 h 6893538"/>
              <a:gd name="connsiteX3" fmla="*/ 0 w 11145170"/>
              <a:gd name="connsiteY3" fmla="*/ 6893538 h 6893538"/>
              <a:gd name="connsiteX4" fmla="*/ 0 w 11145170"/>
              <a:gd name="connsiteY4" fmla="*/ 0 h 689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5170" h="6893538">
                <a:moveTo>
                  <a:pt x="0" y="0"/>
                </a:moveTo>
                <a:lnTo>
                  <a:pt x="11145170" y="6306"/>
                </a:lnTo>
                <a:lnTo>
                  <a:pt x="9398350" y="6893538"/>
                </a:lnTo>
                <a:lnTo>
                  <a:pt x="0" y="689353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59000">
                <a:schemeClr val="tx2"/>
              </a:gs>
              <a:gs pos="99000">
                <a:schemeClr val="tx2">
                  <a:lumMod val="80000"/>
                </a:schemeClr>
              </a:gs>
            </a:gsLst>
            <a:lin ang="5400000" scaled="1"/>
          </a:gra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O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188A1F-4814-FE4E-AF70-22B66EFE7F43}"/>
              </a:ext>
            </a:extLst>
          </p:cNvPr>
          <p:cNvCxnSpPr/>
          <p:nvPr userDrawn="1"/>
        </p:nvCxnSpPr>
        <p:spPr>
          <a:xfrm>
            <a:off x="1753026" y="3427171"/>
            <a:ext cx="43395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8C0CE6A-8767-8A41-8C5A-DE6C38FD5F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5363" y="3741824"/>
            <a:ext cx="4339542" cy="196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Tema/overskrift</a:t>
            </a:r>
          </a:p>
        </p:txBody>
      </p:sp>
      <p:grpSp>
        <p:nvGrpSpPr>
          <p:cNvPr id="17" name="Group 16" descr="Bilde av Hovedbygningen fra Trondheim, Gneis-bygget i Gjøvik og Ankeret i Ålesund">
            <a:extLst>
              <a:ext uri="{FF2B5EF4-FFF2-40B4-BE49-F238E27FC236}">
                <a16:creationId xmlns:a16="http://schemas.microsoft.com/office/drawing/2014/main" id="{EFE48AA9-33DE-0049-923F-811972B1BB9E}"/>
              </a:ext>
            </a:extLst>
          </p:cNvPr>
          <p:cNvGrpSpPr/>
          <p:nvPr userDrawn="1"/>
        </p:nvGrpSpPr>
        <p:grpSpPr>
          <a:xfrm>
            <a:off x="6823650" y="0"/>
            <a:ext cx="4353265" cy="6975914"/>
            <a:chOff x="6850553" y="-11576"/>
            <a:chExt cx="4353265" cy="69759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75F9CF-9BFC-D849-9DC7-B8C7E29891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6858340" y="4609"/>
              <a:ext cx="4345478" cy="6891507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2889CAC-BCCA-2740-B035-B66AEC2C0D2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850553" y="-11576"/>
              <a:ext cx="1758320" cy="691668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110452-FD0F-2446-ACB3-A546FA77C17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426366" y="-1830"/>
              <a:ext cx="1758320" cy="696616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 descr="NTNU logo, kunnskap for en bedre verden">
            <a:extLst>
              <a:ext uri="{FF2B5EF4-FFF2-40B4-BE49-F238E27FC236}">
                <a16:creationId xmlns:a16="http://schemas.microsoft.com/office/drawing/2014/main" id="{8AEC5E4B-C24E-234D-8C52-2C6E356DDF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198" y="1485259"/>
            <a:ext cx="5375802" cy="139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69613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789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8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E370CE-61A9-122D-2A41-4525E438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61" y="731154"/>
            <a:ext cx="11336616" cy="833178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B63191-1754-8E9D-DD03-F6F2EF881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61" y="1443082"/>
            <a:ext cx="11336615" cy="4866278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0607619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, 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D111164C-74E9-CD42-8B94-00226077207E}"/>
              </a:ext>
            </a:extLst>
          </p:cNvPr>
          <p:cNvSpPr/>
          <p:nvPr userDrawn="1"/>
        </p:nvSpPr>
        <p:spPr>
          <a:xfrm>
            <a:off x="4581993" y="569725"/>
            <a:ext cx="828749" cy="5800153"/>
          </a:xfrm>
          <a:custGeom>
            <a:avLst/>
            <a:gdLst>
              <a:gd name="connsiteX0" fmla="*/ 0 w 1244184"/>
              <a:gd name="connsiteY0" fmla="*/ 2885607 h 5771213"/>
              <a:gd name="connsiteX1" fmla="*/ 622092 w 1244184"/>
              <a:gd name="connsiteY1" fmla="*/ 0 h 5771213"/>
              <a:gd name="connsiteX2" fmla="*/ 1244184 w 1244184"/>
              <a:gd name="connsiteY2" fmla="*/ 2885607 h 5771213"/>
              <a:gd name="connsiteX3" fmla="*/ 622092 w 1244184"/>
              <a:gd name="connsiteY3" fmla="*/ 5771214 h 5771213"/>
              <a:gd name="connsiteX4" fmla="*/ 0 w 1244184"/>
              <a:gd name="connsiteY4" fmla="*/ 2885607 h 5771213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742865"/>
              <a:gd name="connsiteY0" fmla="*/ 2885607 h 5771214"/>
              <a:gd name="connsiteX1" fmla="*/ 622092 w 742865"/>
              <a:gd name="connsiteY1" fmla="*/ 0 h 5771214"/>
              <a:gd name="connsiteX2" fmla="*/ 639595 w 742865"/>
              <a:gd name="connsiteY2" fmla="*/ 2885607 h 5771214"/>
              <a:gd name="connsiteX3" fmla="*/ 622092 w 742865"/>
              <a:gd name="connsiteY3" fmla="*/ 5771214 h 5771214"/>
              <a:gd name="connsiteX4" fmla="*/ 0 w 742865"/>
              <a:gd name="connsiteY4" fmla="*/ 2885607 h 5771214"/>
              <a:gd name="connsiteX0" fmla="*/ 0 w 739540"/>
              <a:gd name="connsiteY0" fmla="*/ 2885607 h 5771214"/>
              <a:gd name="connsiteX1" fmla="*/ 622092 w 739540"/>
              <a:gd name="connsiteY1" fmla="*/ 0 h 5771214"/>
              <a:gd name="connsiteX2" fmla="*/ 639595 w 739540"/>
              <a:gd name="connsiteY2" fmla="*/ 2885607 h 5771214"/>
              <a:gd name="connsiteX3" fmla="*/ 622092 w 739540"/>
              <a:gd name="connsiteY3" fmla="*/ 5771214 h 5771214"/>
              <a:gd name="connsiteX4" fmla="*/ 0 w 739540"/>
              <a:gd name="connsiteY4" fmla="*/ 2885607 h 5771214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639839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134 w 936944"/>
              <a:gd name="connsiteY0" fmla="*/ 2829966 h 5708078"/>
              <a:gd name="connsiteX1" fmla="*/ 875174 w 936944"/>
              <a:gd name="connsiteY1" fmla="*/ 0 h 5708078"/>
              <a:gd name="connsiteX2" fmla="*/ 548626 w 936944"/>
              <a:gd name="connsiteY2" fmla="*/ 2829966 h 5708078"/>
              <a:gd name="connsiteX3" fmla="*/ 936944 w 936944"/>
              <a:gd name="connsiteY3" fmla="*/ 5708078 h 5708078"/>
              <a:gd name="connsiteX4" fmla="*/ 134 w 936944"/>
              <a:gd name="connsiteY4" fmla="*/ 2829966 h 5708078"/>
              <a:gd name="connsiteX0" fmla="*/ 133 w 936943"/>
              <a:gd name="connsiteY0" fmla="*/ 2829966 h 5708078"/>
              <a:gd name="connsiteX1" fmla="*/ 875173 w 936943"/>
              <a:gd name="connsiteY1" fmla="*/ 0 h 5708078"/>
              <a:gd name="connsiteX2" fmla="*/ 548625 w 936943"/>
              <a:gd name="connsiteY2" fmla="*/ 2829966 h 5708078"/>
              <a:gd name="connsiteX3" fmla="*/ 936943 w 936943"/>
              <a:gd name="connsiteY3" fmla="*/ 5708078 h 5708078"/>
              <a:gd name="connsiteX4" fmla="*/ 133 w 936943"/>
              <a:gd name="connsiteY4" fmla="*/ 2829966 h 5708078"/>
              <a:gd name="connsiteX0" fmla="*/ 39 w 936849"/>
              <a:gd name="connsiteY0" fmla="*/ 2912516 h 5790628"/>
              <a:gd name="connsiteX1" fmla="*/ 903145 w 936849"/>
              <a:gd name="connsiteY1" fmla="*/ 0 h 5790628"/>
              <a:gd name="connsiteX2" fmla="*/ 548531 w 936849"/>
              <a:gd name="connsiteY2" fmla="*/ 2912516 h 5790628"/>
              <a:gd name="connsiteX3" fmla="*/ 936849 w 936849"/>
              <a:gd name="connsiteY3" fmla="*/ 5790628 h 5790628"/>
              <a:gd name="connsiteX4" fmla="*/ 39 w 936849"/>
              <a:gd name="connsiteY4" fmla="*/ 2912516 h 5790628"/>
              <a:gd name="connsiteX0" fmla="*/ 39 w 936849"/>
              <a:gd name="connsiteY0" fmla="*/ 2912516 h 5790628"/>
              <a:gd name="connsiteX1" fmla="*/ 903145 w 936849"/>
              <a:gd name="connsiteY1" fmla="*/ 0 h 5790628"/>
              <a:gd name="connsiteX2" fmla="*/ 534497 w 936849"/>
              <a:gd name="connsiteY2" fmla="*/ 2868066 h 5790628"/>
              <a:gd name="connsiteX3" fmla="*/ 936849 w 936849"/>
              <a:gd name="connsiteY3" fmla="*/ 5790628 h 5790628"/>
              <a:gd name="connsiteX4" fmla="*/ 39 w 936849"/>
              <a:gd name="connsiteY4" fmla="*/ 2912516 h 5790628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34464 w 915766"/>
              <a:gd name="connsiteY2" fmla="*/ 2868066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34464 w 915766"/>
              <a:gd name="connsiteY2" fmla="*/ 2868066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02889 w 915766"/>
              <a:gd name="connsiteY2" fmla="*/ 2858541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766" h="5800153">
                <a:moveTo>
                  <a:pt x="6" y="2912516"/>
                </a:moveTo>
                <a:cubicBezTo>
                  <a:pt x="-2103" y="1945824"/>
                  <a:pt x="612006" y="434715"/>
                  <a:pt x="903112" y="0"/>
                </a:cubicBezTo>
                <a:cubicBezTo>
                  <a:pt x="826515" y="351019"/>
                  <a:pt x="502889" y="1264864"/>
                  <a:pt x="502889" y="2858541"/>
                </a:cubicBezTo>
                <a:cubicBezTo>
                  <a:pt x="502889" y="4452218"/>
                  <a:pt x="761623" y="5250982"/>
                  <a:pt x="915766" y="5800153"/>
                </a:cubicBezTo>
                <a:cubicBezTo>
                  <a:pt x="602175" y="5297982"/>
                  <a:pt x="2115" y="3879208"/>
                  <a:pt x="6" y="291251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8FC2BC-32E9-144F-A493-1C7DD92781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175" y="93421"/>
            <a:ext cx="5563625" cy="6629886"/>
          </a:xfrm>
          <a:custGeom>
            <a:avLst/>
            <a:gdLst>
              <a:gd name="connsiteX0" fmla="*/ 0 w 5554663"/>
              <a:gd name="connsiteY0" fmla="*/ 0 h 4162425"/>
              <a:gd name="connsiteX1" fmla="*/ 5554663 w 5554663"/>
              <a:gd name="connsiteY1" fmla="*/ 0 h 4162425"/>
              <a:gd name="connsiteX2" fmla="*/ 5554663 w 5554663"/>
              <a:gd name="connsiteY2" fmla="*/ 4162425 h 4162425"/>
              <a:gd name="connsiteX3" fmla="*/ 0 w 5554663"/>
              <a:gd name="connsiteY3" fmla="*/ 4162425 h 4162425"/>
              <a:gd name="connsiteX4" fmla="*/ 0 w 5554663"/>
              <a:gd name="connsiteY4" fmla="*/ 0 h 4162425"/>
              <a:gd name="connsiteX0" fmla="*/ 0 w 5554663"/>
              <a:gd name="connsiteY0" fmla="*/ 0 h 6135909"/>
              <a:gd name="connsiteX1" fmla="*/ 5554663 w 5554663"/>
              <a:gd name="connsiteY1" fmla="*/ 0 h 6135909"/>
              <a:gd name="connsiteX2" fmla="*/ 5554663 w 5554663"/>
              <a:gd name="connsiteY2" fmla="*/ 4162425 h 6135909"/>
              <a:gd name="connsiteX3" fmla="*/ 0 w 5554663"/>
              <a:gd name="connsiteY3" fmla="*/ 6135909 h 6135909"/>
              <a:gd name="connsiteX4" fmla="*/ 0 w 5554663"/>
              <a:gd name="connsiteY4" fmla="*/ 0 h 6135909"/>
              <a:gd name="connsiteX0" fmla="*/ 0 w 5560450"/>
              <a:gd name="connsiteY0" fmla="*/ 231493 h 6367402"/>
              <a:gd name="connsiteX1" fmla="*/ 5560450 w 5560450"/>
              <a:gd name="connsiteY1" fmla="*/ 0 h 6367402"/>
              <a:gd name="connsiteX2" fmla="*/ 5554663 w 5560450"/>
              <a:gd name="connsiteY2" fmla="*/ 4393918 h 6367402"/>
              <a:gd name="connsiteX3" fmla="*/ 0 w 5560450"/>
              <a:gd name="connsiteY3" fmla="*/ 6367402 h 6367402"/>
              <a:gd name="connsiteX4" fmla="*/ 0 w 5560450"/>
              <a:gd name="connsiteY4" fmla="*/ 231493 h 6367402"/>
              <a:gd name="connsiteX0" fmla="*/ 0 w 5560450"/>
              <a:gd name="connsiteY0" fmla="*/ 244108 h 6380017"/>
              <a:gd name="connsiteX1" fmla="*/ 5560450 w 5560450"/>
              <a:gd name="connsiteY1" fmla="*/ 12615 h 6380017"/>
              <a:gd name="connsiteX2" fmla="*/ 5554663 w 5560450"/>
              <a:gd name="connsiteY2" fmla="*/ 4406533 h 6380017"/>
              <a:gd name="connsiteX3" fmla="*/ 0 w 5560450"/>
              <a:gd name="connsiteY3" fmla="*/ 6380017 h 6380017"/>
              <a:gd name="connsiteX4" fmla="*/ 0 w 5560450"/>
              <a:gd name="connsiteY4" fmla="*/ 244108 h 6380017"/>
              <a:gd name="connsiteX0" fmla="*/ 0 w 5560450"/>
              <a:gd name="connsiteY0" fmla="*/ 252469 h 6388378"/>
              <a:gd name="connsiteX1" fmla="*/ 5560450 w 5560450"/>
              <a:gd name="connsiteY1" fmla="*/ 20976 h 6388378"/>
              <a:gd name="connsiteX2" fmla="*/ 5554663 w 5560450"/>
              <a:gd name="connsiteY2" fmla="*/ 4414894 h 6388378"/>
              <a:gd name="connsiteX3" fmla="*/ 0 w 5560450"/>
              <a:gd name="connsiteY3" fmla="*/ 6388378 h 6388378"/>
              <a:gd name="connsiteX4" fmla="*/ 0 w 5560450"/>
              <a:gd name="connsiteY4" fmla="*/ 252469 h 6388378"/>
              <a:gd name="connsiteX0" fmla="*/ 0 w 5563625"/>
              <a:gd name="connsiteY0" fmla="*/ 189244 h 6401353"/>
              <a:gd name="connsiteX1" fmla="*/ 5563625 w 5563625"/>
              <a:gd name="connsiteY1" fmla="*/ 33951 h 6401353"/>
              <a:gd name="connsiteX2" fmla="*/ 5557838 w 5563625"/>
              <a:gd name="connsiteY2" fmla="*/ 4427869 h 6401353"/>
              <a:gd name="connsiteX3" fmla="*/ 3175 w 5563625"/>
              <a:gd name="connsiteY3" fmla="*/ 6401353 h 6401353"/>
              <a:gd name="connsiteX4" fmla="*/ 0 w 5563625"/>
              <a:gd name="connsiteY4" fmla="*/ 189244 h 6401353"/>
              <a:gd name="connsiteX0" fmla="*/ 0 w 5563625"/>
              <a:gd name="connsiteY0" fmla="*/ 249661 h 6461770"/>
              <a:gd name="connsiteX1" fmla="*/ 5563625 w 5563625"/>
              <a:gd name="connsiteY1" fmla="*/ 21343 h 6461770"/>
              <a:gd name="connsiteX2" fmla="*/ 5557838 w 5563625"/>
              <a:gd name="connsiteY2" fmla="*/ 4488286 h 6461770"/>
              <a:gd name="connsiteX3" fmla="*/ 3175 w 5563625"/>
              <a:gd name="connsiteY3" fmla="*/ 6461770 h 6461770"/>
              <a:gd name="connsiteX4" fmla="*/ 0 w 5563625"/>
              <a:gd name="connsiteY4" fmla="*/ 249661 h 6461770"/>
              <a:gd name="connsiteX0" fmla="*/ 0 w 5563625"/>
              <a:gd name="connsiteY0" fmla="*/ 228318 h 6440427"/>
              <a:gd name="connsiteX1" fmla="*/ 5563625 w 5563625"/>
              <a:gd name="connsiteY1" fmla="*/ 0 h 6440427"/>
              <a:gd name="connsiteX2" fmla="*/ 5557838 w 5563625"/>
              <a:gd name="connsiteY2" fmla="*/ 4466943 h 6440427"/>
              <a:gd name="connsiteX3" fmla="*/ 3175 w 5563625"/>
              <a:gd name="connsiteY3" fmla="*/ 6440427 h 6440427"/>
              <a:gd name="connsiteX4" fmla="*/ 0 w 5563625"/>
              <a:gd name="connsiteY4" fmla="*/ 228318 h 6440427"/>
              <a:gd name="connsiteX0" fmla="*/ 0 w 5563625"/>
              <a:gd name="connsiteY0" fmla="*/ 235436 h 6447545"/>
              <a:gd name="connsiteX1" fmla="*/ 5563625 w 5563625"/>
              <a:gd name="connsiteY1" fmla="*/ 7118 h 6447545"/>
              <a:gd name="connsiteX2" fmla="*/ 5557838 w 5563625"/>
              <a:gd name="connsiteY2" fmla="*/ 4474061 h 6447545"/>
              <a:gd name="connsiteX3" fmla="*/ 3175 w 5563625"/>
              <a:gd name="connsiteY3" fmla="*/ 6447545 h 6447545"/>
              <a:gd name="connsiteX4" fmla="*/ 0 w 5563625"/>
              <a:gd name="connsiteY4" fmla="*/ 235436 h 6447545"/>
              <a:gd name="connsiteX0" fmla="*/ 0 w 5563625"/>
              <a:gd name="connsiteY0" fmla="*/ 231804 h 6443913"/>
              <a:gd name="connsiteX1" fmla="*/ 5563625 w 5563625"/>
              <a:gd name="connsiteY1" fmla="*/ 3486 h 6443913"/>
              <a:gd name="connsiteX2" fmla="*/ 5557838 w 5563625"/>
              <a:gd name="connsiteY2" fmla="*/ 4470429 h 6443913"/>
              <a:gd name="connsiteX3" fmla="*/ 3175 w 5563625"/>
              <a:gd name="connsiteY3" fmla="*/ 6443913 h 6443913"/>
              <a:gd name="connsiteX4" fmla="*/ 0 w 5563625"/>
              <a:gd name="connsiteY4" fmla="*/ 231804 h 6443913"/>
              <a:gd name="connsiteX0" fmla="*/ 0 w 5563625"/>
              <a:gd name="connsiteY0" fmla="*/ 235436 h 6447545"/>
              <a:gd name="connsiteX1" fmla="*/ 5563625 w 5563625"/>
              <a:gd name="connsiteY1" fmla="*/ 7118 h 6447545"/>
              <a:gd name="connsiteX2" fmla="*/ 5557838 w 5563625"/>
              <a:gd name="connsiteY2" fmla="*/ 4474061 h 6447545"/>
              <a:gd name="connsiteX3" fmla="*/ 3175 w 5563625"/>
              <a:gd name="connsiteY3" fmla="*/ 6447545 h 6447545"/>
              <a:gd name="connsiteX4" fmla="*/ 0 w 5563625"/>
              <a:gd name="connsiteY4" fmla="*/ 235436 h 6447545"/>
              <a:gd name="connsiteX0" fmla="*/ 0 w 5563625"/>
              <a:gd name="connsiteY0" fmla="*/ 235436 h 6511045"/>
              <a:gd name="connsiteX1" fmla="*/ 5563625 w 5563625"/>
              <a:gd name="connsiteY1" fmla="*/ 7118 h 6511045"/>
              <a:gd name="connsiteX2" fmla="*/ 5557838 w 5563625"/>
              <a:gd name="connsiteY2" fmla="*/ 4474061 h 6511045"/>
              <a:gd name="connsiteX3" fmla="*/ 3175 w 5563625"/>
              <a:gd name="connsiteY3" fmla="*/ 6511045 h 6511045"/>
              <a:gd name="connsiteX4" fmla="*/ 0 w 5563625"/>
              <a:gd name="connsiteY4" fmla="*/ 235436 h 6511045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3625" h="6629886">
                <a:moveTo>
                  <a:pt x="0" y="235436"/>
                </a:moveTo>
                <a:cubicBezTo>
                  <a:pt x="1801879" y="36738"/>
                  <a:pt x="3376164" y="-22302"/>
                  <a:pt x="5563625" y="7118"/>
                </a:cubicBezTo>
                <a:cubicBezTo>
                  <a:pt x="4678334" y="2387094"/>
                  <a:pt x="4587523" y="4452277"/>
                  <a:pt x="5561013" y="6629886"/>
                </a:cubicBezTo>
                <a:cubicBezTo>
                  <a:pt x="3530600" y="6564872"/>
                  <a:pt x="1646238" y="6509384"/>
                  <a:pt x="3175" y="6511045"/>
                </a:cubicBezTo>
                <a:cubicBezTo>
                  <a:pt x="2117" y="4440342"/>
                  <a:pt x="1058" y="2306139"/>
                  <a:pt x="0" y="235436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   Trykk på ikonet</a:t>
            </a:r>
            <a:br>
              <a:rPr lang="nb-NO"/>
            </a:br>
            <a:r>
              <a:rPr lang="nb-NO"/>
              <a:t>   for å sette inn bilde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8AD7188-E77F-AE4D-97BE-DD42B6A838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0638" y="2148369"/>
            <a:ext cx="5563625" cy="8763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72A55-73BC-D24A-8AAD-88CEF13262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0638" y="3038552"/>
            <a:ext cx="5563625" cy="2017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Mengde tekst bør begrenses. Brukt notatfeltet aktivt. Tenk på at mottaker skal lytte istedenfor å lese. Tenk også på lesbarheten, bruk helst ikke mindre skriftstørrelse enn 20.</a:t>
            </a:r>
            <a:br>
              <a:rPr lang="nb-NO"/>
            </a:br>
            <a:r>
              <a:rPr lang="nb-NO"/>
              <a:t>Husk alternativ tekst og fotokreditering på bildet.</a:t>
            </a:r>
          </a:p>
        </p:txBody>
      </p:sp>
    </p:spTree>
    <p:extLst>
      <p:ext uri="{BB962C8B-B14F-4D97-AF65-F5344CB8AC3E}">
        <p14:creationId xmlns:p14="http://schemas.microsoft.com/office/powerpoint/2010/main" val="256996286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venstre, 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D111164C-74E9-CD42-8B94-00226077207E}"/>
              </a:ext>
            </a:extLst>
          </p:cNvPr>
          <p:cNvSpPr/>
          <p:nvPr userDrawn="1"/>
        </p:nvSpPr>
        <p:spPr>
          <a:xfrm flipH="1">
            <a:off x="6698304" y="477498"/>
            <a:ext cx="902838" cy="5919734"/>
          </a:xfrm>
          <a:custGeom>
            <a:avLst/>
            <a:gdLst>
              <a:gd name="connsiteX0" fmla="*/ 0 w 1244184"/>
              <a:gd name="connsiteY0" fmla="*/ 2885607 h 5771213"/>
              <a:gd name="connsiteX1" fmla="*/ 622092 w 1244184"/>
              <a:gd name="connsiteY1" fmla="*/ 0 h 5771213"/>
              <a:gd name="connsiteX2" fmla="*/ 1244184 w 1244184"/>
              <a:gd name="connsiteY2" fmla="*/ 2885607 h 5771213"/>
              <a:gd name="connsiteX3" fmla="*/ 622092 w 1244184"/>
              <a:gd name="connsiteY3" fmla="*/ 5771214 h 5771213"/>
              <a:gd name="connsiteX4" fmla="*/ 0 w 1244184"/>
              <a:gd name="connsiteY4" fmla="*/ 2885607 h 5771213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742865"/>
              <a:gd name="connsiteY0" fmla="*/ 2885607 h 5771214"/>
              <a:gd name="connsiteX1" fmla="*/ 622092 w 742865"/>
              <a:gd name="connsiteY1" fmla="*/ 0 h 5771214"/>
              <a:gd name="connsiteX2" fmla="*/ 639595 w 742865"/>
              <a:gd name="connsiteY2" fmla="*/ 2885607 h 5771214"/>
              <a:gd name="connsiteX3" fmla="*/ 622092 w 742865"/>
              <a:gd name="connsiteY3" fmla="*/ 5771214 h 5771214"/>
              <a:gd name="connsiteX4" fmla="*/ 0 w 742865"/>
              <a:gd name="connsiteY4" fmla="*/ 2885607 h 5771214"/>
              <a:gd name="connsiteX0" fmla="*/ 0 w 739540"/>
              <a:gd name="connsiteY0" fmla="*/ 2885607 h 5771214"/>
              <a:gd name="connsiteX1" fmla="*/ 622092 w 739540"/>
              <a:gd name="connsiteY1" fmla="*/ 0 h 5771214"/>
              <a:gd name="connsiteX2" fmla="*/ 639595 w 739540"/>
              <a:gd name="connsiteY2" fmla="*/ 2885607 h 5771214"/>
              <a:gd name="connsiteX3" fmla="*/ 622092 w 739540"/>
              <a:gd name="connsiteY3" fmla="*/ 5771214 h 5771214"/>
              <a:gd name="connsiteX4" fmla="*/ 0 w 739540"/>
              <a:gd name="connsiteY4" fmla="*/ 2885607 h 5771214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639839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49200 w 998143"/>
              <a:gd name="connsiteY2" fmla="*/ 2833141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49200 w 998143"/>
              <a:gd name="connsiteY2" fmla="*/ 2833141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16867 w 998143"/>
              <a:gd name="connsiteY2" fmla="*/ 2734386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410 w 997845"/>
              <a:gd name="connsiteY0" fmla="*/ 2928238 h 5799034"/>
              <a:gd name="connsiteX1" fmla="*/ 886731 w 997845"/>
              <a:gd name="connsiteY1" fmla="*/ 0 h 5799034"/>
              <a:gd name="connsiteX2" fmla="*/ 516569 w 997845"/>
              <a:gd name="connsiteY2" fmla="*/ 2829483 h 5799034"/>
              <a:gd name="connsiteX3" fmla="*/ 997845 w 997845"/>
              <a:gd name="connsiteY3" fmla="*/ 5799034 h 5799034"/>
              <a:gd name="connsiteX4" fmla="*/ 410 w 997845"/>
              <a:gd name="connsiteY4" fmla="*/ 2928238 h 5799034"/>
              <a:gd name="connsiteX0" fmla="*/ 511 w 997946"/>
              <a:gd name="connsiteY0" fmla="*/ 2928238 h 5799034"/>
              <a:gd name="connsiteX1" fmla="*/ 874707 w 997946"/>
              <a:gd name="connsiteY1" fmla="*/ 0 h 5799034"/>
              <a:gd name="connsiteX2" fmla="*/ 516670 w 997946"/>
              <a:gd name="connsiteY2" fmla="*/ 2829483 h 5799034"/>
              <a:gd name="connsiteX3" fmla="*/ 997946 w 997946"/>
              <a:gd name="connsiteY3" fmla="*/ 5799034 h 5799034"/>
              <a:gd name="connsiteX4" fmla="*/ 511 w 997946"/>
              <a:gd name="connsiteY4" fmla="*/ 2928238 h 5799034"/>
              <a:gd name="connsiteX0" fmla="*/ 199 w 997634"/>
              <a:gd name="connsiteY0" fmla="*/ 3048938 h 5919734"/>
              <a:gd name="connsiteX1" fmla="*/ 918852 w 997634"/>
              <a:gd name="connsiteY1" fmla="*/ 0 h 5919734"/>
              <a:gd name="connsiteX2" fmla="*/ 516358 w 997634"/>
              <a:gd name="connsiteY2" fmla="*/ 2950183 h 5919734"/>
              <a:gd name="connsiteX3" fmla="*/ 997634 w 997634"/>
              <a:gd name="connsiteY3" fmla="*/ 5919734 h 5919734"/>
              <a:gd name="connsiteX4" fmla="*/ 199 w 997634"/>
              <a:gd name="connsiteY4" fmla="*/ 3048938 h 5919734"/>
              <a:gd name="connsiteX0" fmla="*/ 199 w 997634"/>
              <a:gd name="connsiteY0" fmla="*/ 3048938 h 5919734"/>
              <a:gd name="connsiteX1" fmla="*/ 918852 w 997634"/>
              <a:gd name="connsiteY1" fmla="*/ 0 h 5919734"/>
              <a:gd name="connsiteX2" fmla="*/ 516358 w 997634"/>
              <a:gd name="connsiteY2" fmla="*/ 2950183 h 5919734"/>
              <a:gd name="connsiteX3" fmla="*/ 997634 w 997634"/>
              <a:gd name="connsiteY3" fmla="*/ 5919734 h 5919734"/>
              <a:gd name="connsiteX4" fmla="*/ 199 w 997634"/>
              <a:gd name="connsiteY4" fmla="*/ 3048938 h 591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634" h="5919734">
                <a:moveTo>
                  <a:pt x="199" y="3048938"/>
                </a:moveTo>
                <a:cubicBezTo>
                  <a:pt x="-12931" y="2062316"/>
                  <a:pt x="627746" y="434715"/>
                  <a:pt x="918852" y="0"/>
                </a:cubicBezTo>
                <a:cubicBezTo>
                  <a:pt x="849889" y="324806"/>
                  <a:pt x="516358" y="1356506"/>
                  <a:pt x="516358" y="2950183"/>
                </a:cubicBezTo>
                <a:cubicBezTo>
                  <a:pt x="516358" y="4543860"/>
                  <a:pt x="838159" y="5413006"/>
                  <a:pt x="997634" y="5919734"/>
                </a:cubicBezTo>
                <a:cubicBezTo>
                  <a:pt x="684043" y="5417563"/>
                  <a:pt x="13329" y="4035560"/>
                  <a:pt x="199" y="304893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8AD7188-E77F-AE4D-97BE-DD42B6A838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1994946"/>
            <a:ext cx="5416241" cy="876378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72A55-73BC-D24A-8AAD-88CEF13262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7738" y="2885129"/>
            <a:ext cx="5416241" cy="201769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Mengde tekst bør begrenses. Brukt notatfeltet aktivt. Tenk på at mottaker skal lytte istedenfor å lese. Tenk også på lesbarheten, bruk helst ikke mindre skriftstørrelse enn 20.</a:t>
            </a:r>
            <a:br>
              <a:rPr lang="nb-NO"/>
            </a:br>
            <a:r>
              <a:rPr lang="nb-NO"/>
              <a:t>Husk alternativ tekst og fotokreditering på bildet.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DF7AC50-5F34-E246-B5AC-ECB2A589D2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4851" y="124588"/>
            <a:ext cx="5646674" cy="6631092"/>
          </a:xfrm>
          <a:custGeom>
            <a:avLst/>
            <a:gdLst>
              <a:gd name="connsiteX0" fmla="*/ 91440 w 5646674"/>
              <a:gd name="connsiteY0" fmla="*/ 0 h 6631092"/>
              <a:gd name="connsiteX1" fmla="*/ 4230624 w 5646674"/>
              <a:gd name="connsiteY1" fmla="*/ 81848 h 6631092"/>
              <a:gd name="connsiteX2" fmla="*/ 4230624 w 5646674"/>
              <a:gd name="connsiteY2" fmla="*/ 932104 h 6631092"/>
              <a:gd name="connsiteX3" fmla="*/ 4297548 w 5646674"/>
              <a:gd name="connsiteY3" fmla="*/ 999028 h 6631092"/>
              <a:gd name="connsiteX4" fmla="*/ 5079592 w 5646674"/>
              <a:gd name="connsiteY4" fmla="*/ 999028 h 6631092"/>
              <a:gd name="connsiteX5" fmla="*/ 5146516 w 5646674"/>
              <a:gd name="connsiteY5" fmla="*/ 932104 h 6631092"/>
              <a:gd name="connsiteX6" fmla="*/ 5146516 w 5646674"/>
              <a:gd name="connsiteY6" fmla="*/ 99959 h 6631092"/>
              <a:gd name="connsiteX7" fmla="*/ 5640578 w 5646674"/>
              <a:gd name="connsiteY7" fmla="*/ 109728 h 6631092"/>
              <a:gd name="connsiteX8" fmla="*/ 5646674 w 5646674"/>
              <a:gd name="connsiteY8" fmla="*/ 6407531 h 6631092"/>
              <a:gd name="connsiteX9" fmla="*/ 2930525 w 5646674"/>
              <a:gd name="connsiteY9" fmla="*/ 6611493 h 6631092"/>
              <a:gd name="connsiteX10" fmla="*/ 0 w 5646674"/>
              <a:gd name="connsiteY10" fmla="*/ 6620891 h 6631092"/>
              <a:gd name="connsiteX11" fmla="*/ 91440 w 5646674"/>
              <a:gd name="connsiteY11" fmla="*/ 0 h 663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46674" h="6631092">
                <a:moveTo>
                  <a:pt x="91440" y="0"/>
                </a:moveTo>
                <a:lnTo>
                  <a:pt x="4230624" y="81848"/>
                </a:lnTo>
                <a:lnTo>
                  <a:pt x="4230624" y="932104"/>
                </a:lnTo>
                <a:cubicBezTo>
                  <a:pt x="4230624" y="969065"/>
                  <a:pt x="4260587" y="999028"/>
                  <a:pt x="4297548" y="999028"/>
                </a:cubicBezTo>
                <a:lnTo>
                  <a:pt x="5079592" y="999028"/>
                </a:lnTo>
                <a:cubicBezTo>
                  <a:pt x="5116553" y="999028"/>
                  <a:pt x="5146516" y="969065"/>
                  <a:pt x="5146516" y="932104"/>
                </a:cubicBezTo>
                <a:lnTo>
                  <a:pt x="5146516" y="99959"/>
                </a:lnTo>
                <a:lnTo>
                  <a:pt x="5640578" y="109728"/>
                </a:lnTo>
                <a:lnTo>
                  <a:pt x="5646674" y="6407531"/>
                </a:lnTo>
                <a:cubicBezTo>
                  <a:pt x="4779899" y="6479582"/>
                  <a:pt x="4583684" y="6557730"/>
                  <a:pt x="2930525" y="6611493"/>
                </a:cubicBezTo>
                <a:cubicBezTo>
                  <a:pt x="1892723" y="6651202"/>
                  <a:pt x="976842" y="6617758"/>
                  <a:pt x="0" y="6620891"/>
                </a:cubicBezTo>
                <a:cubicBezTo>
                  <a:pt x="1048512" y="4176183"/>
                  <a:pt x="883920" y="2261828"/>
                  <a:pt x="91440" y="0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0926908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 fullskj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BF7113D-DE20-4946-8D6D-B9F333F05B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173" y="89536"/>
            <a:ext cx="12213430" cy="6668949"/>
          </a:xfrm>
          <a:custGeom>
            <a:avLst/>
            <a:gdLst>
              <a:gd name="connsiteX0" fmla="*/ 3846824 w 12206597"/>
              <a:gd name="connsiteY0" fmla="*/ 170 h 6647837"/>
              <a:gd name="connsiteX1" fmla="*/ 10334943 w 12206597"/>
              <a:gd name="connsiteY1" fmla="*/ 125535 h 6647837"/>
              <a:gd name="connsiteX2" fmla="*/ 10785474 w 12206597"/>
              <a:gd name="connsiteY2" fmla="*/ 131718 h 6647837"/>
              <a:gd name="connsiteX3" fmla="*/ 10785474 w 12206597"/>
              <a:gd name="connsiteY3" fmla="*/ 954097 h 6647837"/>
              <a:gd name="connsiteX4" fmla="*/ 10856104 w 12206597"/>
              <a:gd name="connsiteY4" fmla="*/ 1024727 h 6647837"/>
              <a:gd name="connsiteX5" fmla="*/ 11633911 w 12206597"/>
              <a:gd name="connsiteY5" fmla="*/ 1024727 h 6647837"/>
              <a:gd name="connsiteX6" fmla="*/ 11704541 w 12206597"/>
              <a:gd name="connsiteY6" fmla="*/ 954097 h 6647837"/>
              <a:gd name="connsiteX7" fmla="*/ 11704541 w 12206597"/>
              <a:gd name="connsiteY7" fmla="*/ 141117 h 6647837"/>
              <a:gd name="connsiteX8" fmla="*/ 12184919 w 12206597"/>
              <a:gd name="connsiteY8" fmla="*/ 144322 h 6647837"/>
              <a:gd name="connsiteX9" fmla="*/ 12200352 w 12206597"/>
              <a:gd name="connsiteY9" fmla="*/ 6417683 h 6647837"/>
              <a:gd name="connsiteX10" fmla="*/ 3175 w 12206597"/>
              <a:gd name="connsiteY10" fmla="*/ 6505576 h 6647837"/>
              <a:gd name="connsiteX11" fmla="*/ 0 w 12206597"/>
              <a:gd name="connsiteY11" fmla="*/ 229967 h 6647837"/>
              <a:gd name="connsiteX12" fmla="*/ 3846824 w 12206597"/>
              <a:gd name="connsiteY12" fmla="*/ 170 h 6647837"/>
              <a:gd name="connsiteX0" fmla="*/ 3846824 w 12207535"/>
              <a:gd name="connsiteY0" fmla="*/ 170 h 6647837"/>
              <a:gd name="connsiteX1" fmla="*/ 10334943 w 12207535"/>
              <a:gd name="connsiteY1" fmla="*/ 125535 h 6647837"/>
              <a:gd name="connsiteX2" fmla="*/ 10785474 w 12207535"/>
              <a:gd name="connsiteY2" fmla="*/ 131718 h 6647837"/>
              <a:gd name="connsiteX3" fmla="*/ 10785474 w 12207535"/>
              <a:gd name="connsiteY3" fmla="*/ 954097 h 6647837"/>
              <a:gd name="connsiteX4" fmla="*/ 10856104 w 12207535"/>
              <a:gd name="connsiteY4" fmla="*/ 1024727 h 6647837"/>
              <a:gd name="connsiteX5" fmla="*/ 11633911 w 12207535"/>
              <a:gd name="connsiteY5" fmla="*/ 1024727 h 6647837"/>
              <a:gd name="connsiteX6" fmla="*/ 11704541 w 12207535"/>
              <a:gd name="connsiteY6" fmla="*/ 954097 h 6647837"/>
              <a:gd name="connsiteX7" fmla="*/ 11704541 w 12207535"/>
              <a:gd name="connsiteY7" fmla="*/ 141117 h 6647837"/>
              <a:gd name="connsiteX8" fmla="*/ 12188094 w 12207535"/>
              <a:gd name="connsiteY8" fmla="*/ 147497 h 6647837"/>
              <a:gd name="connsiteX9" fmla="*/ 12200352 w 12207535"/>
              <a:gd name="connsiteY9" fmla="*/ 6417683 h 6647837"/>
              <a:gd name="connsiteX10" fmla="*/ 3175 w 12207535"/>
              <a:gd name="connsiteY10" fmla="*/ 6505576 h 6647837"/>
              <a:gd name="connsiteX11" fmla="*/ 0 w 12207535"/>
              <a:gd name="connsiteY11" fmla="*/ 229967 h 6647837"/>
              <a:gd name="connsiteX12" fmla="*/ 3846824 w 12207535"/>
              <a:gd name="connsiteY12" fmla="*/ 170 h 6647837"/>
              <a:gd name="connsiteX0" fmla="*/ 3846824 w 12213430"/>
              <a:gd name="connsiteY0" fmla="*/ 170 h 6647837"/>
              <a:gd name="connsiteX1" fmla="*/ 10334943 w 12213430"/>
              <a:gd name="connsiteY1" fmla="*/ 125535 h 6647837"/>
              <a:gd name="connsiteX2" fmla="*/ 10785474 w 12213430"/>
              <a:gd name="connsiteY2" fmla="*/ 131718 h 6647837"/>
              <a:gd name="connsiteX3" fmla="*/ 10785474 w 12213430"/>
              <a:gd name="connsiteY3" fmla="*/ 954097 h 6647837"/>
              <a:gd name="connsiteX4" fmla="*/ 10856104 w 12213430"/>
              <a:gd name="connsiteY4" fmla="*/ 1024727 h 6647837"/>
              <a:gd name="connsiteX5" fmla="*/ 11633911 w 12213430"/>
              <a:gd name="connsiteY5" fmla="*/ 1024727 h 6647837"/>
              <a:gd name="connsiteX6" fmla="*/ 11704541 w 12213430"/>
              <a:gd name="connsiteY6" fmla="*/ 954097 h 6647837"/>
              <a:gd name="connsiteX7" fmla="*/ 11704541 w 12213430"/>
              <a:gd name="connsiteY7" fmla="*/ 141117 h 6647837"/>
              <a:gd name="connsiteX8" fmla="*/ 12200794 w 12213430"/>
              <a:gd name="connsiteY8" fmla="*/ 141147 h 6647837"/>
              <a:gd name="connsiteX9" fmla="*/ 12200352 w 12213430"/>
              <a:gd name="connsiteY9" fmla="*/ 6417683 h 6647837"/>
              <a:gd name="connsiteX10" fmla="*/ 3175 w 12213430"/>
              <a:gd name="connsiteY10" fmla="*/ 6505576 h 6647837"/>
              <a:gd name="connsiteX11" fmla="*/ 0 w 12213430"/>
              <a:gd name="connsiteY11" fmla="*/ 229967 h 6647837"/>
              <a:gd name="connsiteX12" fmla="*/ 3846824 w 12213430"/>
              <a:gd name="connsiteY12" fmla="*/ 170 h 6647837"/>
              <a:gd name="connsiteX0" fmla="*/ 3846824 w 12213430"/>
              <a:gd name="connsiteY0" fmla="*/ 170 h 6656234"/>
              <a:gd name="connsiteX1" fmla="*/ 10334943 w 12213430"/>
              <a:gd name="connsiteY1" fmla="*/ 125535 h 6656234"/>
              <a:gd name="connsiteX2" fmla="*/ 10785474 w 12213430"/>
              <a:gd name="connsiteY2" fmla="*/ 131718 h 6656234"/>
              <a:gd name="connsiteX3" fmla="*/ 10785474 w 12213430"/>
              <a:gd name="connsiteY3" fmla="*/ 954097 h 6656234"/>
              <a:gd name="connsiteX4" fmla="*/ 10856104 w 12213430"/>
              <a:gd name="connsiteY4" fmla="*/ 1024727 h 6656234"/>
              <a:gd name="connsiteX5" fmla="*/ 11633911 w 12213430"/>
              <a:gd name="connsiteY5" fmla="*/ 1024727 h 6656234"/>
              <a:gd name="connsiteX6" fmla="*/ 11704541 w 12213430"/>
              <a:gd name="connsiteY6" fmla="*/ 954097 h 6656234"/>
              <a:gd name="connsiteX7" fmla="*/ 11704541 w 12213430"/>
              <a:gd name="connsiteY7" fmla="*/ 141117 h 6656234"/>
              <a:gd name="connsiteX8" fmla="*/ 12200794 w 12213430"/>
              <a:gd name="connsiteY8" fmla="*/ 141147 h 6656234"/>
              <a:gd name="connsiteX9" fmla="*/ 12200352 w 12213430"/>
              <a:gd name="connsiteY9" fmla="*/ 6417683 h 6656234"/>
              <a:gd name="connsiteX10" fmla="*/ 3175 w 12213430"/>
              <a:gd name="connsiteY10" fmla="*/ 6505576 h 6656234"/>
              <a:gd name="connsiteX11" fmla="*/ 0 w 12213430"/>
              <a:gd name="connsiteY11" fmla="*/ 229967 h 6656234"/>
              <a:gd name="connsiteX12" fmla="*/ 3846824 w 12213430"/>
              <a:gd name="connsiteY12" fmla="*/ 170 h 6656234"/>
              <a:gd name="connsiteX0" fmla="*/ 3846824 w 12213430"/>
              <a:gd name="connsiteY0" fmla="*/ 170 h 6657635"/>
              <a:gd name="connsiteX1" fmla="*/ 10334943 w 12213430"/>
              <a:gd name="connsiteY1" fmla="*/ 125535 h 6657635"/>
              <a:gd name="connsiteX2" fmla="*/ 10785474 w 12213430"/>
              <a:gd name="connsiteY2" fmla="*/ 131718 h 6657635"/>
              <a:gd name="connsiteX3" fmla="*/ 10785474 w 12213430"/>
              <a:gd name="connsiteY3" fmla="*/ 954097 h 6657635"/>
              <a:gd name="connsiteX4" fmla="*/ 10856104 w 12213430"/>
              <a:gd name="connsiteY4" fmla="*/ 1024727 h 6657635"/>
              <a:gd name="connsiteX5" fmla="*/ 11633911 w 12213430"/>
              <a:gd name="connsiteY5" fmla="*/ 1024727 h 6657635"/>
              <a:gd name="connsiteX6" fmla="*/ 11704541 w 12213430"/>
              <a:gd name="connsiteY6" fmla="*/ 954097 h 6657635"/>
              <a:gd name="connsiteX7" fmla="*/ 11704541 w 12213430"/>
              <a:gd name="connsiteY7" fmla="*/ 141117 h 6657635"/>
              <a:gd name="connsiteX8" fmla="*/ 12200794 w 12213430"/>
              <a:gd name="connsiteY8" fmla="*/ 141147 h 6657635"/>
              <a:gd name="connsiteX9" fmla="*/ 12200352 w 12213430"/>
              <a:gd name="connsiteY9" fmla="*/ 6417683 h 6657635"/>
              <a:gd name="connsiteX10" fmla="*/ 3175 w 12213430"/>
              <a:gd name="connsiteY10" fmla="*/ 6505576 h 6657635"/>
              <a:gd name="connsiteX11" fmla="*/ 0 w 12213430"/>
              <a:gd name="connsiteY11" fmla="*/ 229967 h 6657635"/>
              <a:gd name="connsiteX12" fmla="*/ 3846824 w 12213430"/>
              <a:gd name="connsiteY12" fmla="*/ 170 h 6657635"/>
              <a:gd name="connsiteX0" fmla="*/ 3846824 w 12213430"/>
              <a:gd name="connsiteY0" fmla="*/ 170 h 6659594"/>
              <a:gd name="connsiteX1" fmla="*/ 10334943 w 12213430"/>
              <a:gd name="connsiteY1" fmla="*/ 125535 h 6659594"/>
              <a:gd name="connsiteX2" fmla="*/ 10785474 w 12213430"/>
              <a:gd name="connsiteY2" fmla="*/ 131718 h 6659594"/>
              <a:gd name="connsiteX3" fmla="*/ 10785474 w 12213430"/>
              <a:gd name="connsiteY3" fmla="*/ 954097 h 6659594"/>
              <a:gd name="connsiteX4" fmla="*/ 10856104 w 12213430"/>
              <a:gd name="connsiteY4" fmla="*/ 1024727 h 6659594"/>
              <a:gd name="connsiteX5" fmla="*/ 11633911 w 12213430"/>
              <a:gd name="connsiteY5" fmla="*/ 1024727 h 6659594"/>
              <a:gd name="connsiteX6" fmla="*/ 11704541 w 12213430"/>
              <a:gd name="connsiteY6" fmla="*/ 954097 h 6659594"/>
              <a:gd name="connsiteX7" fmla="*/ 11704541 w 12213430"/>
              <a:gd name="connsiteY7" fmla="*/ 141117 h 6659594"/>
              <a:gd name="connsiteX8" fmla="*/ 12200794 w 12213430"/>
              <a:gd name="connsiteY8" fmla="*/ 141147 h 6659594"/>
              <a:gd name="connsiteX9" fmla="*/ 12200352 w 12213430"/>
              <a:gd name="connsiteY9" fmla="*/ 6417683 h 6659594"/>
              <a:gd name="connsiteX10" fmla="*/ 3175 w 12213430"/>
              <a:gd name="connsiteY10" fmla="*/ 6511926 h 6659594"/>
              <a:gd name="connsiteX11" fmla="*/ 0 w 12213430"/>
              <a:gd name="connsiteY11" fmla="*/ 229967 h 6659594"/>
              <a:gd name="connsiteX12" fmla="*/ 3846824 w 12213430"/>
              <a:gd name="connsiteY12" fmla="*/ 170 h 6659594"/>
              <a:gd name="connsiteX0" fmla="*/ 3846824 w 12213430"/>
              <a:gd name="connsiteY0" fmla="*/ 1364 h 6660788"/>
              <a:gd name="connsiteX1" fmla="*/ 10334943 w 12213430"/>
              <a:gd name="connsiteY1" fmla="*/ 126729 h 6660788"/>
              <a:gd name="connsiteX2" fmla="*/ 10785474 w 12213430"/>
              <a:gd name="connsiteY2" fmla="*/ 132912 h 6660788"/>
              <a:gd name="connsiteX3" fmla="*/ 10785474 w 12213430"/>
              <a:gd name="connsiteY3" fmla="*/ 955291 h 6660788"/>
              <a:gd name="connsiteX4" fmla="*/ 10856104 w 12213430"/>
              <a:gd name="connsiteY4" fmla="*/ 1025921 h 6660788"/>
              <a:gd name="connsiteX5" fmla="*/ 11633911 w 12213430"/>
              <a:gd name="connsiteY5" fmla="*/ 1025921 h 6660788"/>
              <a:gd name="connsiteX6" fmla="*/ 11704541 w 12213430"/>
              <a:gd name="connsiteY6" fmla="*/ 955291 h 6660788"/>
              <a:gd name="connsiteX7" fmla="*/ 11704541 w 12213430"/>
              <a:gd name="connsiteY7" fmla="*/ 142311 h 6660788"/>
              <a:gd name="connsiteX8" fmla="*/ 12200794 w 12213430"/>
              <a:gd name="connsiteY8" fmla="*/ 142341 h 6660788"/>
              <a:gd name="connsiteX9" fmla="*/ 12200352 w 12213430"/>
              <a:gd name="connsiteY9" fmla="*/ 6418877 h 6660788"/>
              <a:gd name="connsiteX10" fmla="*/ 3175 w 12213430"/>
              <a:gd name="connsiteY10" fmla="*/ 6513120 h 6660788"/>
              <a:gd name="connsiteX11" fmla="*/ 0 w 12213430"/>
              <a:gd name="connsiteY11" fmla="*/ 231161 h 6660788"/>
              <a:gd name="connsiteX12" fmla="*/ 3846824 w 12213430"/>
              <a:gd name="connsiteY12" fmla="*/ 1364 h 6660788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5864223 w 12213430"/>
              <a:gd name="connsiteY1" fmla="*/ 8888 h 6659424"/>
              <a:gd name="connsiteX2" fmla="*/ 10334943 w 12213430"/>
              <a:gd name="connsiteY2" fmla="*/ 125365 h 6659424"/>
              <a:gd name="connsiteX3" fmla="*/ 10785474 w 12213430"/>
              <a:gd name="connsiteY3" fmla="*/ 131548 h 6659424"/>
              <a:gd name="connsiteX4" fmla="*/ 10785474 w 12213430"/>
              <a:gd name="connsiteY4" fmla="*/ 953927 h 6659424"/>
              <a:gd name="connsiteX5" fmla="*/ 10856104 w 12213430"/>
              <a:gd name="connsiteY5" fmla="*/ 1024557 h 6659424"/>
              <a:gd name="connsiteX6" fmla="*/ 11633911 w 12213430"/>
              <a:gd name="connsiteY6" fmla="*/ 1024557 h 6659424"/>
              <a:gd name="connsiteX7" fmla="*/ 11704541 w 12213430"/>
              <a:gd name="connsiteY7" fmla="*/ 953927 h 6659424"/>
              <a:gd name="connsiteX8" fmla="*/ 11704541 w 12213430"/>
              <a:gd name="connsiteY8" fmla="*/ 140947 h 6659424"/>
              <a:gd name="connsiteX9" fmla="*/ 12200794 w 12213430"/>
              <a:gd name="connsiteY9" fmla="*/ 140977 h 6659424"/>
              <a:gd name="connsiteX10" fmla="*/ 12200352 w 12213430"/>
              <a:gd name="connsiteY10" fmla="*/ 6417513 h 6659424"/>
              <a:gd name="connsiteX11" fmla="*/ 3175 w 12213430"/>
              <a:gd name="connsiteY11" fmla="*/ 6511756 h 6659424"/>
              <a:gd name="connsiteX12" fmla="*/ 0 w 12213430"/>
              <a:gd name="connsiteY12" fmla="*/ 229797 h 6659424"/>
              <a:gd name="connsiteX13" fmla="*/ 3846824 w 12213430"/>
              <a:gd name="connsiteY13" fmla="*/ 0 h 6659424"/>
              <a:gd name="connsiteX0" fmla="*/ 4173849 w 12213430"/>
              <a:gd name="connsiteY0" fmla="*/ 0 h 6668949"/>
              <a:gd name="connsiteX1" fmla="*/ 5864223 w 12213430"/>
              <a:gd name="connsiteY1" fmla="*/ 18413 h 6668949"/>
              <a:gd name="connsiteX2" fmla="*/ 10334943 w 12213430"/>
              <a:gd name="connsiteY2" fmla="*/ 134890 h 6668949"/>
              <a:gd name="connsiteX3" fmla="*/ 10785474 w 12213430"/>
              <a:gd name="connsiteY3" fmla="*/ 141073 h 6668949"/>
              <a:gd name="connsiteX4" fmla="*/ 10785474 w 12213430"/>
              <a:gd name="connsiteY4" fmla="*/ 963452 h 6668949"/>
              <a:gd name="connsiteX5" fmla="*/ 10856104 w 12213430"/>
              <a:gd name="connsiteY5" fmla="*/ 1034082 h 6668949"/>
              <a:gd name="connsiteX6" fmla="*/ 11633911 w 12213430"/>
              <a:gd name="connsiteY6" fmla="*/ 1034082 h 6668949"/>
              <a:gd name="connsiteX7" fmla="*/ 11704541 w 12213430"/>
              <a:gd name="connsiteY7" fmla="*/ 963452 h 6668949"/>
              <a:gd name="connsiteX8" fmla="*/ 11704541 w 12213430"/>
              <a:gd name="connsiteY8" fmla="*/ 150472 h 6668949"/>
              <a:gd name="connsiteX9" fmla="*/ 12200794 w 12213430"/>
              <a:gd name="connsiteY9" fmla="*/ 150502 h 6668949"/>
              <a:gd name="connsiteX10" fmla="*/ 12200352 w 12213430"/>
              <a:gd name="connsiteY10" fmla="*/ 6427038 h 6668949"/>
              <a:gd name="connsiteX11" fmla="*/ 3175 w 12213430"/>
              <a:gd name="connsiteY11" fmla="*/ 6521281 h 6668949"/>
              <a:gd name="connsiteX12" fmla="*/ 0 w 12213430"/>
              <a:gd name="connsiteY12" fmla="*/ 239322 h 6668949"/>
              <a:gd name="connsiteX13" fmla="*/ 4173849 w 12213430"/>
              <a:gd name="connsiteY13" fmla="*/ 0 h 666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3430" h="6668949">
                <a:moveTo>
                  <a:pt x="4173849" y="0"/>
                </a:moveTo>
                <a:lnTo>
                  <a:pt x="5864223" y="18413"/>
                </a:lnTo>
                <a:lnTo>
                  <a:pt x="10334943" y="134890"/>
                </a:lnTo>
                <a:lnTo>
                  <a:pt x="10785474" y="141073"/>
                </a:lnTo>
                <a:lnTo>
                  <a:pt x="10785474" y="963452"/>
                </a:lnTo>
                <a:cubicBezTo>
                  <a:pt x="10785474" y="1002460"/>
                  <a:pt x="10817096" y="1034082"/>
                  <a:pt x="10856104" y="1034082"/>
                </a:cubicBezTo>
                <a:lnTo>
                  <a:pt x="11633911" y="1034082"/>
                </a:lnTo>
                <a:cubicBezTo>
                  <a:pt x="11672919" y="1034082"/>
                  <a:pt x="11704541" y="1002460"/>
                  <a:pt x="11704541" y="963452"/>
                </a:cubicBezTo>
                <a:lnTo>
                  <a:pt x="11704541" y="150472"/>
                </a:lnTo>
                <a:lnTo>
                  <a:pt x="12200794" y="150502"/>
                </a:lnTo>
                <a:cubicBezTo>
                  <a:pt x="12221951" y="2609991"/>
                  <a:pt x="12212824" y="4233526"/>
                  <a:pt x="12200352" y="6427038"/>
                </a:cubicBezTo>
                <a:cubicBezTo>
                  <a:pt x="8292381" y="6924937"/>
                  <a:pt x="3832847" y="6495765"/>
                  <a:pt x="3175" y="6521281"/>
                </a:cubicBezTo>
                <a:cubicBezTo>
                  <a:pt x="2117" y="4450578"/>
                  <a:pt x="1058" y="2310025"/>
                  <a:pt x="0" y="239322"/>
                </a:cubicBezTo>
                <a:cubicBezTo>
                  <a:pt x="1481354" y="69395"/>
                  <a:pt x="3313044" y="9793"/>
                  <a:pt x="4173849" y="0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br>
              <a:rPr lang="nb-NO"/>
            </a:br>
            <a:r>
              <a:rPr lang="nb-NO"/>
              <a:t>              Trykk på ikonet får å sette inn bilde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7B4EA86-E703-DC40-81E1-563572BAE5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736" y="1623379"/>
            <a:ext cx="10296525" cy="87637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4B741-2AD2-8F4D-996C-F33E5B10A7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276" y="3872435"/>
            <a:ext cx="8593137" cy="198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err="1"/>
              <a:t>Mengde</a:t>
            </a:r>
            <a:r>
              <a:rPr lang="en-GB"/>
              <a:t>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bør</a:t>
            </a:r>
            <a:r>
              <a:rPr lang="en-GB"/>
              <a:t> </a:t>
            </a:r>
            <a:r>
              <a:rPr lang="en-GB" err="1"/>
              <a:t>begrenses</a:t>
            </a:r>
            <a:r>
              <a:rPr lang="en-GB"/>
              <a:t>. </a:t>
            </a:r>
            <a:r>
              <a:rPr lang="en-GB" err="1"/>
              <a:t>Brukt</a:t>
            </a:r>
            <a:r>
              <a:rPr lang="en-GB"/>
              <a:t> </a:t>
            </a:r>
            <a:r>
              <a:rPr lang="en-GB" err="1"/>
              <a:t>notatfeltet</a:t>
            </a:r>
            <a:r>
              <a:rPr lang="en-GB"/>
              <a:t> </a:t>
            </a:r>
            <a:r>
              <a:rPr lang="en-GB" err="1"/>
              <a:t>aktivt</a:t>
            </a:r>
            <a:r>
              <a:rPr lang="en-GB"/>
              <a:t>. </a:t>
            </a:r>
            <a:r>
              <a:rPr lang="en-GB" err="1"/>
              <a:t>Tenk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at </a:t>
            </a:r>
            <a:r>
              <a:rPr lang="en-GB" err="1"/>
              <a:t>mottaker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</a:t>
            </a:r>
            <a:r>
              <a:rPr lang="en-GB" err="1"/>
              <a:t>lytte</a:t>
            </a:r>
            <a:r>
              <a:rPr lang="en-GB"/>
              <a:t> </a:t>
            </a:r>
            <a:r>
              <a:rPr lang="en-GB" err="1"/>
              <a:t>istedenfor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lese. </a:t>
            </a:r>
            <a:r>
              <a:rPr lang="en-GB" err="1"/>
              <a:t>Tenk</a:t>
            </a:r>
            <a:r>
              <a:rPr lang="en-GB"/>
              <a:t> </a:t>
            </a:r>
            <a:r>
              <a:rPr lang="en-GB" err="1"/>
              <a:t>også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lesbarheten</a:t>
            </a:r>
            <a:r>
              <a:rPr lang="en-GB"/>
              <a:t>, </a:t>
            </a:r>
            <a:r>
              <a:rPr lang="en-GB" err="1"/>
              <a:t>bruk</a:t>
            </a:r>
            <a:r>
              <a:rPr lang="en-GB"/>
              <a:t> </a:t>
            </a:r>
            <a:r>
              <a:rPr lang="en-GB" err="1"/>
              <a:t>helst</a:t>
            </a:r>
            <a:r>
              <a:rPr lang="en-GB"/>
              <a:t> </a:t>
            </a:r>
            <a:r>
              <a:rPr lang="en-GB" err="1"/>
              <a:t>ikke</a:t>
            </a:r>
            <a:r>
              <a:rPr lang="en-GB"/>
              <a:t> </a:t>
            </a:r>
            <a:r>
              <a:rPr lang="en-GB" err="1"/>
              <a:t>mindre</a:t>
            </a:r>
            <a:r>
              <a:rPr lang="en-GB"/>
              <a:t> </a:t>
            </a:r>
            <a:r>
              <a:rPr lang="en-GB" err="1"/>
              <a:t>skriftstørrelse</a:t>
            </a:r>
            <a:r>
              <a:rPr lang="en-GB"/>
              <a:t> </a:t>
            </a:r>
            <a:r>
              <a:rPr lang="en-GB" err="1"/>
              <a:t>enn</a:t>
            </a:r>
            <a:r>
              <a:rPr lang="en-GB"/>
              <a:t> 20. Husk at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bilder</a:t>
            </a:r>
            <a:r>
              <a:rPr lang="en-GB"/>
              <a:t> </a:t>
            </a:r>
            <a:r>
              <a:rPr lang="en-GB" err="1"/>
              <a:t>påvirker</a:t>
            </a:r>
            <a:r>
              <a:rPr lang="en-GB"/>
              <a:t> </a:t>
            </a:r>
            <a:r>
              <a:rPr lang="en-GB" err="1"/>
              <a:t>kontrast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lesbarhet</a:t>
            </a:r>
            <a:r>
              <a:rPr lang="en-GB"/>
              <a:t>.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plasseres</a:t>
            </a:r>
            <a:r>
              <a:rPr lang="en-GB"/>
              <a:t> der det er </a:t>
            </a:r>
            <a:r>
              <a:rPr lang="en-GB" err="1"/>
              <a:t>hensiktsmessig</a:t>
            </a:r>
            <a:r>
              <a:rPr lang="en-GB"/>
              <a:t>. </a:t>
            </a:r>
            <a:r>
              <a:rPr lang="nb-NO"/>
              <a:t>Husk alternativ tekst og fotokreditering på bildet.</a:t>
            </a:r>
          </a:p>
        </p:txBody>
      </p:sp>
    </p:spTree>
    <p:extLst>
      <p:ext uri="{BB962C8B-B14F-4D97-AF65-F5344CB8AC3E}">
        <p14:creationId xmlns:p14="http://schemas.microsoft.com/office/powerpoint/2010/main" val="215566417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fullskj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665E623C-94E5-8945-9866-E6D264106E59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-3173" y="89536"/>
            <a:ext cx="12213430" cy="6668949"/>
          </a:xfrm>
          <a:custGeom>
            <a:avLst/>
            <a:gdLst>
              <a:gd name="connsiteX0" fmla="*/ 4173849 w 12213430"/>
              <a:gd name="connsiteY0" fmla="*/ 0 h 6668949"/>
              <a:gd name="connsiteX1" fmla="*/ 5864223 w 12213430"/>
              <a:gd name="connsiteY1" fmla="*/ 18413 h 6668949"/>
              <a:gd name="connsiteX2" fmla="*/ 10334943 w 12213430"/>
              <a:gd name="connsiteY2" fmla="*/ 134890 h 6668949"/>
              <a:gd name="connsiteX3" fmla="*/ 10785474 w 12213430"/>
              <a:gd name="connsiteY3" fmla="*/ 141073 h 6668949"/>
              <a:gd name="connsiteX4" fmla="*/ 10785474 w 12213430"/>
              <a:gd name="connsiteY4" fmla="*/ 963452 h 6668949"/>
              <a:gd name="connsiteX5" fmla="*/ 10856104 w 12213430"/>
              <a:gd name="connsiteY5" fmla="*/ 1034082 h 6668949"/>
              <a:gd name="connsiteX6" fmla="*/ 11633911 w 12213430"/>
              <a:gd name="connsiteY6" fmla="*/ 1034082 h 6668949"/>
              <a:gd name="connsiteX7" fmla="*/ 11704541 w 12213430"/>
              <a:gd name="connsiteY7" fmla="*/ 963452 h 6668949"/>
              <a:gd name="connsiteX8" fmla="*/ 11704541 w 12213430"/>
              <a:gd name="connsiteY8" fmla="*/ 150472 h 6668949"/>
              <a:gd name="connsiteX9" fmla="*/ 12200794 w 12213430"/>
              <a:gd name="connsiteY9" fmla="*/ 150502 h 6668949"/>
              <a:gd name="connsiteX10" fmla="*/ 12200352 w 12213430"/>
              <a:gd name="connsiteY10" fmla="*/ 6427038 h 6668949"/>
              <a:gd name="connsiteX11" fmla="*/ 3175 w 12213430"/>
              <a:gd name="connsiteY11" fmla="*/ 6521281 h 6668949"/>
              <a:gd name="connsiteX12" fmla="*/ 0 w 12213430"/>
              <a:gd name="connsiteY12" fmla="*/ 239322 h 6668949"/>
              <a:gd name="connsiteX13" fmla="*/ 4173849 w 12213430"/>
              <a:gd name="connsiteY13" fmla="*/ 0 h 666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3430" h="6668949">
                <a:moveTo>
                  <a:pt x="4173849" y="0"/>
                </a:moveTo>
                <a:lnTo>
                  <a:pt x="5864223" y="18413"/>
                </a:lnTo>
                <a:lnTo>
                  <a:pt x="10334943" y="134890"/>
                </a:lnTo>
                <a:lnTo>
                  <a:pt x="10785474" y="141073"/>
                </a:lnTo>
                <a:lnTo>
                  <a:pt x="10785474" y="963452"/>
                </a:lnTo>
                <a:cubicBezTo>
                  <a:pt x="10785474" y="1002460"/>
                  <a:pt x="10817096" y="1034082"/>
                  <a:pt x="10856104" y="1034082"/>
                </a:cubicBezTo>
                <a:lnTo>
                  <a:pt x="11633911" y="1034082"/>
                </a:lnTo>
                <a:cubicBezTo>
                  <a:pt x="11672919" y="1034082"/>
                  <a:pt x="11704541" y="1002460"/>
                  <a:pt x="11704541" y="963452"/>
                </a:cubicBezTo>
                <a:lnTo>
                  <a:pt x="11704541" y="150472"/>
                </a:lnTo>
                <a:lnTo>
                  <a:pt x="12200794" y="150502"/>
                </a:lnTo>
                <a:cubicBezTo>
                  <a:pt x="12221951" y="2609991"/>
                  <a:pt x="12212824" y="4233526"/>
                  <a:pt x="12200352" y="6427038"/>
                </a:cubicBezTo>
                <a:cubicBezTo>
                  <a:pt x="8292381" y="6924937"/>
                  <a:pt x="3832847" y="6495765"/>
                  <a:pt x="3175" y="6521281"/>
                </a:cubicBezTo>
                <a:cubicBezTo>
                  <a:pt x="2117" y="4450578"/>
                  <a:pt x="1058" y="2310025"/>
                  <a:pt x="0" y="239322"/>
                </a:cubicBezTo>
                <a:cubicBezTo>
                  <a:pt x="1481354" y="69395"/>
                  <a:pt x="3313044" y="9793"/>
                  <a:pt x="4173849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		</a:t>
            </a:r>
          </a:p>
          <a:p>
            <a:endParaRPr lang="nb-NO"/>
          </a:p>
          <a:p>
            <a:r>
              <a:rPr lang="nb-NO"/>
              <a:t>		</a:t>
            </a:r>
          </a:p>
          <a:p>
            <a:endParaRPr lang="nb-NO"/>
          </a:p>
          <a:p>
            <a:r>
              <a:rPr lang="nb-NO"/>
              <a:t>					Trykk på ikonet får å sette inn video</a:t>
            </a:r>
          </a:p>
        </p:txBody>
      </p:sp>
    </p:spTree>
    <p:extLst>
      <p:ext uri="{BB962C8B-B14F-4D97-AF65-F5344CB8AC3E}">
        <p14:creationId xmlns:p14="http://schemas.microsoft.com/office/powerpoint/2010/main" val="2539940211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rå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76C7B2-1516-3E4F-A044-785CAEBB68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6762" y="206093"/>
            <a:ext cx="4008947" cy="6557775"/>
          </a:xfrm>
          <a:custGeom>
            <a:avLst/>
            <a:gdLst>
              <a:gd name="connsiteX0" fmla="*/ 1671904 w 4008947"/>
              <a:gd name="connsiteY0" fmla="*/ 0 h 6557775"/>
              <a:gd name="connsiteX1" fmla="*/ 3194878 w 4008947"/>
              <a:gd name="connsiteY1" fmla="*/ 36537 h 6557775"/>
              <a:gd name="connsiteX2" fmla="*/ 3342363 w 4008947"/>
              <a:gd name="connsiteY2" fmla="*/ 37168 h 6557775"/>
              <a:gd name="connsiteX3" fmla="*/ 3348713 w 4008947"/>
              <a:gd name="connsiteY3" fmla="*/ 850063 h 6557775"/>
              <a:gd name="connsiteX4" fmla="*/ 3416173 w 4008947"/>
              <a:gd name="connsiteY4" fmla="*/ 917523 h 6557775"/>
              <a:gd name="connsiteX5" fmla="*/ 4008947 w 4008947"/>
              <a:gd name="connsiteY5" fmla="*/ 917523 h 6557775"/>
              <a:gd name="connsiteX6" fmla="*/ 3700290 w 4008947"/>
              <a:gd name="connsiteY6" fmla="*/ 2138772 h 6557775"/>
              <a:gd name="connsiteX7" fmla="*/ 3696964 w 4008947"/>
              <a:gd name="connsiteY7" fmla="*/ 2138772 h 6557775"/>
              <a:gd name="connsiteX8" fmla="*/ 3142479 w 4008947"/>
              <a:gd name="connsiteY8" fmla="*/ 4349958 h 6557775"/>
              <a:gd name="connsiteX9" fmla="*/ 3143397 w 4008947"/>
              <a:gd name="connsiteY9" fmla="*/ 4349958 h 6557775"/>
              <a:gd name="connsiteX10" fmla="*/ 2610068 w 4008947"/>
              <a:gd name="connsiteY10" fmla="*/ 6495080 h 6557775"/>
              <a:gd name="connsiteX11" fmla="*/ 0 w 4008947"/>
              <a:gd name="connsiteY11" fmla="*/ 6549055 h 6557775"/>
              <a:gd name="connsiteX12" fmla="*/ 562632 w 4008947"/>
              <a:gd name="connsiteY12" fmla="*/ 4349958 h 6557775"/>
              <a:gd name="connsiteX13" fmla="*/ 560986 w 4008947"/>
              <a:gd name="connsiteY13" fmla="*/ 4349958 h 6557775"/>
              <a:gd name="connsiteX14" fmla="*/ 1117268 w 4008947"/>
              <a:gd name="connsiteY14" fmla="*/ 2134509 h 6557775"/>
              <a:gd name="connsiteX15" fmla="*/ 1119891 w 4008947"/>
              <a:gd name="connsiteY15" fmla="*/ 2134509 h 6557775"/>
              <a:gd name="connsiteX16" fmla="*/ 1257371 w 4008947"/>
              <a:gd name="connsiteY16" fmla="*/ 1598721 h 6557775"/>
              <a:gd name="connsiteX17" fmla="*/ 1671904 w 4008947"/>
              <a:gd name="connsiteY17" fmla="*/ 0 h 65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08947" h="6557775">
                <a:moveTo>
                  <a:pt x="1671904" y="0"/>
                </a:moveTo>
                <a:lnTo>
                  <a:pt x="3194878" y="36537"/>
                </a:lnTo>
                <a:lnTo>
                  <a:pt x="3342363" y="37168"/>
                </a:lnTo>
                <a:cubicBezTo>
                  <a:pt x="3343421" y="304958"/>
                  <a:pt x="3347655" y="582273"/>
                  <a:pt x="3348713" y="850063"/>
                </a:cubicBezTo>
                <a:cubicBezTo>
                  <a:pt x="3348713" y="887320"/>
                  <a:pt x="3378916" y="917523"/>
                  <a:pt x="3416173" y="917523"/>
                </a:cubicBezTo>
                <a:lnTo>
                  <a:pt x="4008947" y="917523"/>
                </a:lnTo>
                <a:lnTo>
                  <a:pt x="3700290" y="2138772"/>
                </a:lnTo>
                <a:lnTo>
                  <a:pt x="3696964" y="2138772"/>
                </a:lnTo>
                <a:lnTo>
                  <a:pt x="3142479" y="4349958"/>
                </a:lnTo>
                <a:lnTo>
                  <a:pt x="3143397" y="4349958"/>
                </a:lnTo>
                <a:lnTo>
                  <a:pt x="2610068" y="6495080"/>
                </a:lnTo>
                <a:cubicBezTo>
                  <a:pt x="1682895" y="6517305"/>
                  <a:pt x="1060523" y="6580805"/>
                  <a:pt x="0" y="6549055"/>
                </a:cubicBezTo>
                <a:lnTo>
                  <a:pt x="562632" y="4349958"/>
                </a:lnTo>
                <a:lnTo>
                  <a:pt x="560986" y="4349958"/>
                </a:lnTo>
                <a:lnTo>
                  <a:pt x="1117268" y="2134509"/>
                </a:lnTo>
                <a:lnTo>
                  <a:pt x="1119891" y="2134509"/>
                </a:lnTo>
                <a:lnTo>
                  <a:pt x="1257371" y="1598721"/>
                </a:lnTo>
                <a:cubicBezTo>
                  <a:pt x="1395549" y="1065814"/>
                  <a:pt x="1532834" y="548981"/>
                  <a:pt x="1671904" y="0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nb-NO"/>
              <a:t>		</a:t>
            </a:r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r>
              <a:rPr lang="nb-NO"/>
              <a:t>		Trykk på ikonet</a:t>
            </a:r>
            <a:br>
              <a:rPr lang="nb-NO"/>
            </a:br>
            <a:r>
              <a:rPr lang="nb-NO"/>
              <a:t>		får å sette inn bilde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CB75A9EE-34F2-C04E-A6AA-1C79900F16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1906676"/>
            <a:ext cx="5563625" cy="8763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B413EE75-C434-F048-A403-D8E34533E7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7738" y="2796859"/>
            <a:ext cx="5563625" cy="2017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Mengde tekst bør begrenses. Brukt notatfeltet aktivt. Tenk på at mottaker skal lytte istedenfor å lese. Tenk også på lesbarheten, bruk helst ikke mindre skriftstørrelse enn 20.</a:t>
            </a:r>
            <a:br>
              <a:rPr lang="nb-NO"/>
            </a:br>
            <a:r>
              <a:rPr lang="nb-NO"/>
              <a:t>Husk alternativ tekst og fotokreditering på bildet.</a:t>
            </a:r>
          </a:p>
        </p:txBody>
      </p:sp>
    </p:spTree>
    <p:extLst>
      <p:ext uri="{BB962C8B-B14F-4D97-AF65-F5344CB8AC3E}">
        <p14:creationId xmlns:p14="http://schemas.microsoft.com/office/powerpoint/2010/main" val="293557806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892669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8D720E-9728-9048-900E-3A6CB272C027}"/>
              </a:ext>
            </a:extLst>
          </p:cNvPr>
          <p:cNvSpPr/>
          <p:nvPr userDrawn="1"/>
        </p:nvSpPr>
        <p:spPr>
          <a:xfrm>
            <a:off x="9358411" y="0"/>
            <a:ext cx="2833589" cy="689353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46F71E2-D40A-B346-8644-1450E9BD33C2}"/>
              </a:ext>
            </a:extLst>
          </p:cNvPr>
          <p:cNvSpPr/>
          <p:nvPr userDrawn="1"/>
        </p:nvSpPr>
        <p:spPr>
          <a:xfrm>
            <a:off x="-5787" y="-11575"/>
            <a:ext cx="11145170" cy="6908972"/>
          </a:xfrm>
          <a:custGeom>
            <a:avLst/>
            <a:gdLst>
              <a:gd name="connsiteX0" fmla="*/ 0 w 12192000"/>
              <a:gd name="connsiteY0" fmla="*/ 0 h 6893538"/>
              <a:gd name="connsiteX1" fmla="*/ 12192000 w 12192000"/>
              <a:gd name="connsiteY1" fmla="*/ 0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2192000"/>
              <a:gd name="connsiteY0" fmla="*/ 0 h 6893538"/>
              <a:gd name="connsiteX1" fmla="*/ 11145170 w 12192000"/>
              <a:gd name="connsiteY1" fmla="*/ 6306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1145170"/>
              <a:gd name="connsiteY0" fmla="*/ 0 h 6893538"/>
              <a:gd name="connsiteX1" fmla="*/ 11145170 w 11145170"/>
              <a:gd name="connsiteY1" fmla="*/ 6306 h 6893538"/>
              <a:gd name="connsiteX2" fmla="*/ 9398350 w 11145170"/>
              <a:gd name="connsiteY2" fmla="*/ 6893538 h 6893538"/>
              <a:gd name="connsiteX3" fmla="*/ 0 w 11145170"/>
              <a:gd name="connsiteY3" fmla="*/ 6893538 h 6893538"/>
              <a:gd name="connsiteX4" fmla="*/ 0 w 11145170"/>
              <a:gd name="connsiteY4" fmla="*/ 0 h 689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5170" h="6893538">
                <a:moveTo>
                  <a:pt x="0" y="0"/>
                </a:moveTo>
                <a:lnTo>
                  <a:pt x="11145170" y="6306"/>
                </a:lnTo>
                <a:lnTo>
                  <a:pt x="9398350" y="6893538"/>
                </a:lnTo>
                <a:lnTo>
                  <a:pt x="0" y="689353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59000">
                <a:schemeClr val="tx2"/>
              </a:gs>
              <a:gs pos="99000">
                <a:schemeClr val="tx2">
                  <a:lumMod val="80000"/>
                </a:schemeClr>
              </a:gs>
            </a:gsLst>
            <a:lin ang="5400000" scaled="1"/>
          </a:gra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O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188A1F-4814-FE4E-AF70-22B66EFE7F43}"/>
              </a:ext>
            </a:extLst>
          </p:cNvPr>
          <p:cNvCxnSpPr>
            <a:cxnSpLocks/>
          </p:cNvCxnSpPr>
          <p:nvPr userDrawn="1"/>
        </p:nvCxnSpPr>
        <p:spPr>
          <a:xfrm>
            <a:off x="955119" y="3662651"/>
            <a:ext cx="615041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8C0CE6A-8767-8A41-8C5A-DE6C38FD5F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738" y="4003392"/>
            <a:ext cx="4339542" cy="949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Avsluttende tekst eller kanskje kontaktinformasjon.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F98765-4D04-A240-A1CA-4D22222578E7}"/>
              </a:ext>
            </a:extLst>
          </p:cNvPr>
          <p:cNvGrpSpPr/>
          <p:nvPr userDrawn="1"/>
        </p:nvGrpSpPr>
        <p:grpSpPr>
          <a:xfrm>
            <a:off x="707705" y="1520393"/>
            <a:ext cx="7666996" cy="2028014"/>
            <a:chOff x="600568" y="2449857"/>
            <a:chExt cx="7666996" cy="20280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17A3FE-1B85-044F-8601-1722B646A412}"/>
                </a:ext>
              </a:extLst>
            </p:cNvPr>
            <p:cNvSpPr txBox="1"/>
            <p:nvPr userDrawn="1"/>
          </p:nvSpPr>
          <p:spPr>
            <a:xfrm>
              <a:off x="2800701" y="2493760"/>
              <a:ext cx="5466863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O" sz="4400" b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For mer informasjon se:</a:t>
              </a:r>
              <a:br>
                <a:rPr lang="en-NO" sz="5400" b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NO" sz="28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www.ntnu.no</a:t>
              </a:r>
            </a:p>
          </p:txBody>
        </p:sp>
        <p:pic>
          <p:nvPicPr>
            <p:cNvPr id="15" name="Picture 14" descr="QR-kode med link til ntnu.no">
              <a:hlinkClick r:id="rId2"/>
              <a:extLst>
                <a:ext uri="{FF2B5EF4-FFF2-40B4-BE49-F238E27FC236}">
                  <a16:creationId xmlns:a16="http://schemas.microsoft.com/office/drawing/2014/main" id="{B3DD55C2-73F3-D64D-B847-73777262FB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00568" y="2449857"/>
              <a:ext cx="2028014" cy="2028014"/>
            </a:xfrm>
            <a:prstGeom prst="rect">
              <a:avLst/>
            </a:prstGeom>
          </p:spPr>
        </p:pic>
      </p:grpSp>
      <p:grpSp>
        <p:nvGrpSpPr>
          <p:cNvPr id="20" name="Group 19" descr="Bilde av Hovedbygningen fra Trondheim, Gneis-bygget i Gjøvik og Ankeret i Ålesund.">
            <a:extLst>
              <a:ext uri="{FF2B5EF4-FFF2-40B4-BE49-F238E27FC236}">
                <a16:creationId xmlns:a16="http://schemas.microsoft.com/office/drawing/2014/main" id="{EF2C9705-DF6A-E545-A00E-46A6E97CBDC9}"/>
              </a:ext>
            </a:extLst>
          </p:cNvPr>
          <p:cNvGrpSpPr/>
          <p:nvPr userDrawn="1"/>
        </p:nvGrpSpPr>
        <p:grpSpPr>
          <a:xfrm>
            <a:off x="6850553" y="-11576"/>
            <a:ext cx="4353265" cy="6975914"/>
            <a:chOff x="6850553" y="-11576"/>
            <a:chExt cx="4353265" cy="69759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19E9650-7725-144B-92F4-A214A47A4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6858340" y="4609"/>
              <a:ext cx="4345478" cy="6891507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CC2325E-003E-A548-9F83-98A116DD314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850553" y="-11576"/>
              <a:ext cx="1758320" cy="691668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CDC42B-0307-5B46-94D7-F05DACB7C35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426366" y="-1830"/>
              <a:ext cx="1758320" cy="696616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2024999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E28842A-71EB-7348-B20C-4E2C6F14E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6519"/>
            <a:ext cx="12192000" cy="337749"/>
          </a:xfrm>
          <a:custGeom>
            <a:avLst/>
            <a:gdLst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7749">
                <a:moveTo>
                  <a:pt x="0" y="0"/>
                </a:moveTo>
                <a:lnTo>
                  <a:pt x="12192000" y="0"/>
                </a:lnTo>
                <a:lnTo>
                  <a:pt x="12192000" y="247133"/>
                </a:lnTo>
                <a:cubicBezTo>
                  <a:pt x="7971481" y="304798"/>
                  <a:pt x="4599459" y="-172998"/>
                  <a:pt x="0" y="3377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3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9ABD9E8-43B4-EF43-A770-91272F2CC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6520251"/>
            <a:ext cx="12192000" cy="337749"/>
          </a:xfrm>
          <a:custGeom>
            <a:avLst/>
            <a:gdLst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7749">
                <a:moveTo>
                  <a:pt x="0" y="0"/>
                </a:moveTo>
                <a:lnTo>
                  <a:pt x="12192000" y="0"/>
                </a:lnTo>
                <a:lnTo>
                  <a:pt x="12192000" y="247133"/>
                </a:lnTo>
                <a:cubicBezTo>
                  <a:pt x="7971481" y="304798"/>
                  <a:pt x="4599459" y="-172998"/>
                  <a:pt x="0" y="3377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3"/>
              </a:solidFill>
            </a:endParaRPr>
          </a:p>
        </p:txBody>
      </p:sp>
      <p:sp>
        <p:nvSpPr>
          <p:cNvPr id="4" name="TextBox 3" descr="Sidenummer">
            <a:extLst>
              <a:ext uri="{FF2B5EF4-FFF2-40B4-BE49-F238E27FC236}">
                <a16:creationId xmlns:a16="http://schemas.microsoft.com/office/drawing/2014/main" id="{FB94DF09-4857-DE42-8023-5A11DB4897A7}"/>
              </a:ext>
            </a:extLst>
          </p:cNvPr>
          <p:cNvSpPr txBox="1"/>
          <p:nvPr userDrawn="1"/>
        </p:nvSpPr>
        <p:spPr>
          <a:xfrm>
            <a:off x="10947083" y="6150919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24FCAE7-F3FB-8A47-8F25-E38F3A8BCB3B}" type="slidenum">
              <a:rPr lang="en-NO" smtClean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NO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NTNU logo">
            <a:extLst>
              <a:ext uri="{FF2B5EF4-FFF2-40B4-BE49-F238E27FC236}">
                <a16:creationId xmlns:a16="http://schemas.microsoft.com/office/drawing/2014/main" id="{0B4324C8-2CD5-A04C-BEEC-EB40A21E85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649432" y="101007"/>
            <a:ext cx="1051935" cy="10226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3093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153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1" r:id="rId2"/>
    <p:sldLayoutId id="2147483662" r:id="rId3"/>
    <p:sldLayoutId id="2147483668" r:id="rId4"/>
    <p:sldLayoutId id="2147483664" r:id="rId5"/>
    <p:sldLayoutId id="2147483670" r:id="rId6"/>
    <p:sldLayoutId id="2147483669" r:id="rId7"/>
    <p:sldLayoutId id="2147483661" r:id="rId8"/>
    <p:sldLayoutId id="2147483667" r:id="rId9"/>
    <p:sldLayoutId id="2147483672" r:id="rId10"/>
    <p:sldLayoutId id="2147483673" r:id="rId11"/>
  </p:sldLayoutIdLst>
  <p:transition spd="slow">
    <p:cover/>
  </p:transition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083" userDrawn="1">
          <p15:clr>
            <a:srgbClr val="F26B43"/>
          </p15:clr>
        </p15:guide>
        <p15:guide id="3" pos="597" userDrawn="1">
          <p15:clr>
            <a:srgbClr val="F26B43"/>
          </p15:clr>
        </p15:guide>
        <p15:guide id="4" orient="horz" pos="3770" userDrawn="1">
          <p15:clr>
            <a:srgbClr val="F26B43"/>
          </p15:clr>
        </p15:guide>
        <p15:guide id="5" orient="horz" pos="55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medium.com/productmanagement101/design-sprints-at-google-85ff62fed5f8" TargetMode="Externa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i.ntnu.no/wiki/-/wiki/Norsk/Framtidas+fellesadministrasjon+ved+NTNU" TargetMode="External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svg"/><Relationship Id="rId12" Type="http://schemas.openxmlformats.org/officeDocument/2006/relationships/image" Target="../media/image34.sv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i.ntnu.no/documents/portlet_file_entry/1305837853/Medvirkningmedbestemmelse+%283%29.pdf/33a112b6-ef38-e00c-cfc1-a21b82b05441?status=0&amp;download=true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6.emf"/><Relationship Id="rId15" Type="http://schemas.openxmlformats.org/officeDocument/2006/relationships/image" Target="../media/image37.svg"/><Relationship Id="rId10" Type="http://schemas.openxmlformats.org/officeDocument/2006/relationships/hyperlink" Target="https://teams.microsoft.com/l/team/19%3aoGNwYksJ0DJnVh-sv_jCDnS8lNy35hGJyhmYzXcv7MU1%40thread.tacv2/conversations?groupId=7e5e7dbe-7ee9-41e3-be13-d5bb8e34d1c8&amp;tenantId=09a10672-822f-4467-a5ba-5bb375967c05" TargetMode="External"/><Relationship Id="rId4" Type="http://schemas.openxmlformats.org/officeDocument/2006/relationships/oleObject" Target="../embeddings/oleObject3.bin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notesSlide" Target="../notesSlides/notesSlide3.xml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svg"/><Relationship Id="rId1" Type="http://schemas.openxmlformats.org/officeDocument/2006/relationships/tags" Target="../tags/tag3.xml"/><Relationship Id="rId6" Type="http://schemas.openxmlformats.org/officeDocument/2006/relationships/customXml" Target="../ink/ink1.xml"/><Relationship Id="rId11" Type="http://schemas.openxmlformats.org/officeDocument/2006/relationships/image" Target="../media/image20.png"/><Relationship Id="rId5" Type="http://schemas.openxmlformats.org/officeDocument/2006/relationships/image" Target="../media/image6.emf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19" Type="http://schemas.openxmlformats.org/officeDocument/2006/relationships/image" Target="../media/image28.sv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2C9C60-20A1-D71E-66D2-EF8A376BCA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488" y="3741824"/>
            <a:ext cx="5625417" cy="1961143"/>
          </a:xfrm>
        </p:spPr>
        <p:txBody>
          <a:bodyPr lIns="91440" tIns="45720" rIns="91440" bIns="45720" anchor="t"/>
          <a:lstStyle/>
          <a:p>
            <a:r>
              <a:rPr lang="nb-NO" sz="2800"/>
              <a:t>Framtidas Fellesadministrasjon</a:t>
            </a:r>
          </a:p>
          <a:p>
            <a:endParaRPr lang="nb-NO" sz="2800"/>
          </a:p>
          <a:p>
            <a:r>
              <a:rPr lang="nb-NO" sz="2800"/>
              <a:t>Informasjonsmøte 18.08</a:t>
            </a:r>
          </a:p>
          <a:p>
            <a:endParaRPr lang="nb-NO" sz="2800"/>
          </a:p>
          <a:p>
            <a:endParaRPr lang="nb-NO" sz="2800"/>
          </a:p>
        </p:txBody>
      </p:sp>
    </p:spTree>
    <p:extLst>
      <p:ext uri="{BB962C8B-B14F-4D97-AF65-F5344CB8AC3E}">
        <p14:creationId xmlns:p14="http://schemas.microsoft.com/office/powerpoint/2010/main" val="3844813845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7181-45C4-8D58-2CDC-0A2D7F16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6" name="Plassholder for innhold 5">
            <a:extLst>
              <a:ext uri="{FF2B5EF4-FFF2-40B4-BE49-F238E27FC236}">
                <a16:creationId xmlns:a16="http://schemas.microsoft.com/office/drawing/2014/main" id="{220B88BC-3F92-09D6-2CEF-E96685EF838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0" cy="0"/>
        </p:xfrm>
        <a:graphic>
          <a:graphicData uri="http://schemas.openxmlformats.org/drawingml/2006/table">
            <a:tbl>
              <a:tblPr/>
              <a:tblGrid>
                <a:gridCol w="25400">
                  <a:extLst>
                    <a:ext uri="{9D8B030D-6E8A-4147-A177-3AD203B41FA5}">
                      <a16:colId xmlns:a16="http://schemas.microsoft.com/office/drawing/2014/main" val="219914754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3952456221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1818479335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1015512686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9478337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00" b="1" i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Mandag​</a:t>
                      </a:r>
                      <a:endParaRPr lang="nb-NO" sz="1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A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00" b="1" i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Tirsdag​</a:t>
                      </a:r>
                      <a:endParaRPr lang="nb-NO" sz="1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A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00" b="1" i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Onsdag​</a:t>
                      </a:r>
                      <a:endParaRPr lang="nb-NO" sz="1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A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00" b="1" i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Torsdag​</a:t>
                      </a:r>
                      <a:endParaRPr lang="nb-NO" sz="1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A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00" b="1" i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Fredag​</a:t>
                      </a:r>
                      <a:endParaRPr lang="nb-NO" sz="1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A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0483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auto"/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47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00" b="1" i="0">
                          <a:solidFill>
                            <a:srgbClr val="00509E"/>
                          </a:solidFill>
                          <a:effectLst/>
                          <a:latin typeface="Open Sans" panose="020B0606030504020204" pitchFamily="34" charset="0"/>
                        </a:rPr>
                        <a:t>Forståelse</a:t>
                      </a:r>
                      <a:r>
                        <a:rPr lang="nb-NO" sz="100" b="0" i="0">
                          <a:solidFill>
                            <a:srgbClr val="00509E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00" b="1" i="0">
                          <a:solidFill>
                            <a:srgbClr val="00509E"/>
                          </a:solidFill>
                          <a:effectLst/>
                          <a:latin typeface="Open Sans" panose="020B0606030504020204" pitchFamily="34" charset="0"/>
                        </a:rPr>
                        <a:t>Hypoteser</a:t>
                      </a:r>
                      <a:r>
                        <a:rPr lang="nb-NO" sz="100" b="0" i="0">
                          <a:solidFill>
                            <a:srgbClr val="00509E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00" b="1" i="0">
                          <a:solidFill>
                            <a:srgbClr val="00509E"/>
                          </a:solidFill>
                          <a:effectLst/>
                          <a:latin typeface="Open Sans" panose="020B0606030504020204" pitchFamily="34" charset="0"/>
                        </a:rPr>
                        <a:t>Test</a:t>
                      </a:r>
                      <a:r>
                        <a:rPr lang="nb-NO" sz="100" b="0" i="0">
                          <a:solidFill>
                            <a:srgbClr val="00509E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00" b="1" i="0">
                          <a:solidFill>
                            <a:srgbClr val="00509E"/>
                          </a:solidFill>
                          <a:effectLst/>
                          <a:latin typeface="Open Sans" panose="020B0606030504020204" pitchFamily="34" charset="0"/>
                        </a:rPr>
                        <a:t>Bearbeide innspill</a:t>
                      </a:r>
                      <a:r>
                        <a:rPr lang="nb-NO" sz="100" b="0" i="0">
                          <a:solidFill>
                            <a:srgbClr val="00509E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00" b="1" i="0">
                          <a:solidFill>
                            <a:srgbClr val="00509E"/>
                          </a:solidFill>
                          <a:effectLst/>
                          <a:latin typeface="Open Sans" panose="020B0606030504020204" pitchFamily="34" charset="0"/>
                        </a:rPr>
                        <a:t>Løsningsforslag </a:t>
                      </a:r>
                      <a:r>
                        <a:rPr lang="nb-NO" sz="100" b="0" i="0">
                          <a:solidFill>
                            <a:srgbClr val="00509E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24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Belyse fokusområder​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Kunnskapsgrunnlag og workshop med referanseteam​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Konkrete løsningsforslag per problemstilling​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Prioritere 2-3 mulige løsninger​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Presentere løsningsforslag for referanseteam​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Innspill fra operativ prosesseier​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Bearbeide innspill med Kjerneteamet​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Ferdigstille løsningsforslag​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Presentere løsningsforslag 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OK fra operativ prosesseier​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7969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Kjerneteam​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Referanseteam​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Intervjuobjekter/​</a:t>
                      </a:r>
                      <a:b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</a:b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fokusgrupper​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Kjerneteam​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Kjerneteam​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Referanseteam​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Operativ prosesseier​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Kjerneteam​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Kjerneteam</a:t>
                      </a: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Operativ prosesseier​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18369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FF11D-2B01-0C16-15C1-0F8EC0B7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16" name="Table 19">
            <a:extLst>
              <a:ext uri="{FF2B5EF4-FFF2-40B4-BE49-F238E27FC236}">
                <a16:creationId xmlns:a16="http://schemas.microsoft.com/office/drawing/2014/main" id="{E271A9EB-B1FC-564F-F634-BA58E554D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963977"/>
              </p:ext>
            </p:extLst>
          </p:nvPr>
        </p:nvGraphicFramePr>
        <p:xfrm>
          <a:off x="1448195" y="1978241"/>
          <a:ext cx="9080470" cy="4246208"/>
        </p:xfrm>
        <a:graphic>
          <a:graphicData uri="http://schemas.openxmlformats.org/drawingml/2006/table">
            <a:tbl>
              <a:tblPr firstRow="1"/>
              <a:tblGrid>
                <a:gridCol w="1816094">
                  <a:extLst>
                    <a:ext uri="{9D8B030D-6E8A-4147-A177-3AD203B41FA5}">
                      <a16:colId xmlns:a16="http://schemas.microsoft.com/office/drawing/2014/main" val="559768178"/>
                    </a:ext>
                  </a:extLst>
                </a:gridCol>
                <a:gridCol w="1816094">
                  <a:extLst>
                    <a:ext uri="{9D8B030D-6E8A-4147-A177-3AD203B41FA5}">
                      <a16:colId xmlns:a16="http://schemas.microsoft.com/office/drawing/2014/main" val="4062673064"/>
                    </a:ext>
                  </a:extLst>
                </a:gridCol>
                <a:gridCol w="1816094">
                  <a:extLst>
                    <a:ext uri="{9D8B030D-6E8A-4147-A177-3AD203B41FA5}">
                      <a16:colId xmlns:a16="http://schemas.microsoft.com/office/drawing/2014/main" val="1316617364"/>
                    </a:ext>
                  </a:extLst>
                </a:gridCol>
                <a:gridCol w="1816094">
                  <a:extLst>
                    <a:ext uri="{9D8B030D-6E8A-4147-A177-3AD203B41FA5}">
                      <a16:colId xmlns:a16="http://schemas.microsoft.com/office/drawing/2014/main" val="2476370768"/>
                    </a:ext>
                  </a:extLst>
                </a:gridCol>
                <a:gridCol w="1816094">
                  <a:extLst>
                    <a:ext uri="{9D8B030D-6E8A-4147-A177-3AD203B41FA5}">
                      <a16:colId xmlns:a16="http://schemas.microsoft.com/office/drawing/2014/main" val="1646304084"/>
                    </a:ext>
                  </a:extLst>
                </a:gridCol>
              </a:tblGrid>
              <a:tr h="334443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>
                          <a:solidFill>
                            <a:schemeClr val="bg1"/>
                          </a:solidFill>
                        </a:rPr>
                        <a:t>Mandag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BABE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/>
                        <a:t>Tirsdag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BABE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/>
                        <a:t>Onsdag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BABE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/>
                        <a:t>Torsdag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BABE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/>
                        <a:t>Fredag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BA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494764"/>
                  </a:ext>
                </a:extLst>
              </a:tr>
              <a:tr h="1482569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nb-NO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nb-NO" sz="11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nb-NO" sz="11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nb-NO" sz="11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nb-NO" sz="11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481140"/>
                  </a:ext>
                </a:extLst>
              </a:tr>
              <a:tr h="334443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 b="1">
                          <a:solidFill>
                            <a:schemeClr val="tx2"/>
                          </a:solidFill>
                        </a:rPr>
                        <a:t>Forståelse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 b="1">
                          <a:solidFill>
                            <a:schemeClr val="tx2"/>
                          </a:solidFill>
                        </a:rPr>
                        <a:t>Hypoteser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 b="1">
                          <a:solidFill>
                            <a:schemeClr val="tx2"/>
                          </a:solidFill>
                        </a:rPr>
                        <a:t>Test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 b="1">
                          <a:solidFill>
                            <a:schemeClr val="tx2"/>
                          </a:solidFill>
                        </a:rPr>
                        <a:t>Bearbeide innspill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 b="1">
                          <a:solidFill>
                            <a:schemeClr val="tx2"/>
                          </a:solidFill>
                        </a:rPr>
                        <a:t>Løsningsforslag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100347"/>
                  </a:ext>
                </a:extLst>
              </a:tr>
              <a:tr h="1202904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/>
                        <a:t>Belyse fokusområder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000"/>
                        <a:t>Kunnskapsgrunnlag og workshop med referanseteam</a:t>
                      </a:r>
                      <a:endParaRPr lang="nb-NO" sz="1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/>
                        <a:t>Konkrete løsningsforslag per problemstilling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/>
                        <a:t>Prioritere 2-3 mulige løsninger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/>
                        <a:t>Presentere løsningsforslag for referanseteam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000"/>
                        <a:t>Innspill fra operativ prosesseier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000"/>
                        <a:t>Bearbeide innspill med Kjerneteamet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/>
                        <a:t>Ferdigstille løsningsforslag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/>
                        <a:t>Presentere løsningsforslag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/>
                        <a:t>OK fra operativ prosesseier (mandag)</a:t>
                      </a:r>
                      <a:endParaRPr lang="nb-NO" sz="1000" b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165501"/>
                  </a:ext>
                </a:extLst>
              </a:tr>
              <a:tr h="891849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 b="0">
                          <a:solidFill>
                            <a:schemeClr val="tx1"/>
                          </a:solidFill>
                        </a:rPr>
                        <a:t>Kjerneteam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000" b="0">
                          <a:solidFill>
                            <a:schemeClr val="tx1"/>
                          </a:solidFill>
                        </a:rPr>
                        <a:t>Referanseteam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 b="0">
                          <a:solidFill>
                            <a:schemeClr val="tx1"/>
                          </a:solidFill>
                        </a:rPr>
                        <a:t>Intervjuobjekter/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nb-NO" sz="1000" b="0">
                          <a:solidFill>
                            <a:schemeClr val="tx1"/>
                          </a:solidFill>
                        </a:rPr>
                        <a:t>eksperter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/>
                        <a:t>Kjerneteam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000"/>
                        <a:t>Kjerneteam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000"/>
                        <a:t>Referanseteam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000"/>
                        <a:t>Operativ prosesseier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/>
                        <a:t>Kjerneteam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 b="0" err="1"/>
                        <a:t>Kjerneteam</a:t>
                      </a:r>
                      <a:endParaRPr lang="nb-NO" sz="1000" b="0"/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 b="0"/>
                        <a:t>Referanseteam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 b="0"/>
                        <a:t>Operativ prosesseier (mandag)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966208"/>
                  </a:ext>
                </a:extLst>
              </a:tr>
            </a:tbl>
          </a:graphicData>
        </a:graphic>
      </p:graphicFrame>
      <p:grpSp>
        <p:nvGrpSpPr>
          <p:cNvPr id="17" name="Group 28">
            <a:extLst>
              <a:ext uri="{FF2B5EF4-FFF2-40B4-BE49-F238E27FC236}">
                <a16:creationId xmlns:a16="http://schemas.microsoft.com/office/drawing/2014/main" id="{E5116708-A761-6CDC-00E2-037EE534C062}"/>
              </a:ext>
            </a:extLst>
          </p:cNvPr>
          <p:cNvGrpSpPr/>
          <p:nvPr/>
        </p:nvGrpSpPr>
        <p:grpSpPr>
          <a:xfrm>
            <a:off x="1563567" y="2339742"/>
            <a:ext cx="8814872" cy="1344974"/>
            <a:chOff x="-389322" y="2070835"/>
            <a:chExt cx="9846530" cy="1301430"/>
          </a:xfrm>
        </p:grpSpPr>
        <p:pic>
          <p:nvPicPr>
            <p:cNvPr id="18" name="Picture 2" descr="How Google Design Sprint works - Product Management 101 ...">
              <a:hlinkClick r:id="rId2"/>
              <a:extLst>
                <a:ext uri="{FF2B5EF4-FFF2-40B4-BE49-F238E27FC236}">
                  <a16:creationId xmlns:a16="http://schemas.microsoft.com/office/drawing/2014/main" id="{D4C7907E-ACB4-79C6-0660-32C962F717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rgbClr val="44BABE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" t="18176" r="78810" b="42613"/>
            <a:stretch/>
          </p:blipFill>
          <p:spPr bwMode="auto">
            <a:xfrm>
              <a:off x="-389322" y="2070835"/>
              <a:ext cx="1652986" cy="13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ow Google Design Sprint works - Product Management 101 ...">
              <a:hlinkClick r:id="rId2"/>
              <a:extLst>
                <a:ext uri="{FF2B5EF4-FFF2-40B4-BE49-F238E27FC236}">
                  <a16:creationId xmlns:a16="http://schemas.microsoft.com/office/drawing/2014/main" id="{6A46D08D-59AC-59ED-312A-A5CA253329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rgbClr val="44BABE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1" t="18176" r="41616" b="42613"/>
            <a:stretch/>
          </p:blipFill>
          <p:spPr bwMode="auto">
            <a:xfrm>
              <a:off x="3821919" y="2070835"/>
              <a:ext cx="1488643" cy="13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ow Google Design Sprint works - Product Management 101 ...">
              <a:hlinkClick r:id="rId2"/>
              <a:extLst>
                <a:ext uri="{FF2B5EF4-FFF2-40B4-BE49-F238E27FC236}">
                  <a16:creationId xmlns:a16="http://schemas.microsoft.com/office/drawing/2014/main" id="{F7FA3375-F3A4-93D4-7C4D-CD65B2DA8B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rgbClr val="44BABE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41" t="18176" r="19975" b="42613"/>
            <a:stretch/>
          </p:blipFill>
          <p:spPr bwMode="auto">
            <a:xfrm>
              <a:off x="5722192" y="2070835"/>
              <a:ext cx="1706258" cy="13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ow Google Design Sprint works - Product Management 101 ...">
              <a:hlinkClick r:id="rId2"/>
              <a:extLst>
                <a:ext uri="{FF2B5EF4-FFF2-40B4-BE49-F238E27FC236}">
                  <a16:creationId xmlns:a16="http://schemas.microsoft.com/office/drawing/2014/main" id="{D5785F97-D27B-922E-C059-DF4B819339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rgbClr val="44BABE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83" t="18176" b="42613"/>
            <a:stretch/>
          </p:blipFill>
          <p:spPr bwMode="auto">
            <a:xfrm>
              <a:off x="7649733" y="2070835"/>
              <a:ext cx="1807475" cy="13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How Google Design Sprint works - Product Management 101 ...">
              <a:hlinkClick r:id="rId2"/>
              <a:extLst>
                <a:ext uri="{FF2B5EF4-FFF2-40B4-BE49-F238E27FC236}">
                  <a16:creationId xmlns:a16="http://schemas.microsoft.com/office/drawing/2014/main" id="{1698FA63-17F1-4449-41A5-0F1ACE91B8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rgbClr val="44BABE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6" t="18176" r="59667" b="42613"/>
            <a:stretch/>
          </p:blipFill>
          <p:spPr bwMode="auto">
            <a:xfrm>
              <a:off x="1730617" y="2070835"/>
              <a:ext cx="1594073" cy="13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: Rounded Corners 19">
            <a:extLst>
              <a:ext uri="{FF2B5EF4-FFF2-40B4-BE49-F238E27FC236}">
                <a16:creationId xmlns:a16="http://schemas.microsoft.com/office/drawing/2014/main" id="{400B9EA9-329B-F7B7-B6EA-EA5369FB6FB6}"/>
              </a:ext>
            </a:extLst>
          </p:cNvPr>
          <p:cNvSpPr/>
          <p:nvPr/>
        </p:nvSpPr>
        <p:spPr>
          <a:xfrm rot="20869639">
            <a:off x="798391" y="4960775"/>
            <a:ext cx="667030" cy="347772"/>
          </a:xfrm>
          <a:prstGeom prst="roundRect">
            <a:avLst/>
          </a:prstGeom>
          <a:solidFill>
            <a:srgbClr val="FFFFFF">
              <a:lumMod val="8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Deltakere</a:t>
            </a:r>
          </a:p>
        </p:txBody>
      </p:sp>
      <p:sp>
        <p:nvSpPr>
          <p:cNvPr id="24" name="Rectangle: Rounded Corners 20">
            <a:extLst>
              <a:ext uri="{FF2B5EF4-FFF2-40B4-BE49-F238E27FC236}">
                <a16:creationId xmlns:a16="http://schemas.microsoft.com/office/drawing/2014/main" id="{041F7C87-3256-CBB0-FF57-58DDD10F45FD}"/>
              </a:ext>
            </a:extLst>
          </p:cNvPr>
          <p:cNvSpPr/>
          <p:nvPr/>
        </p:nvSpPr>
        <p:spPr>
          <a:xfrm rot="20973762">
            <a:off x="612094" y="3870986"/>
            <a:ext cx="667030" cy="347771"/>
          </a:xfrm>
          <a:prstGeom prst="roundRect">
            <a:avLst/>
          </a:prstGeom>
          <a:solidFill>
            <a:srgbClr val="FFFFFF">
              <a:lumMod val="8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Aktiviteter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B8C6D4AD-8E07-DDA8-AF51-94CF9CC96BD2}"/>
              </a:ext>
            </a:extLst>
          </p:cNvPr>
          <p:cNvSpPr txBox="1"/>
          <p:nvPr/>
        </p:nvSpPr>
        <p:spPr>
          <a:xfrm>
            <a:off x="1215846" y="413563"/>
            <a:ext cx="7968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b="1"/>
              <a:t>Designsprint</a:t>
            </a:r>
          </a:p>
        </p:txBody>
      </p:sp>
    </p:spTree>
    <p:extLst>
      <p:ext uri="{BB962C8B-B14F-4D97-AF65-F5344CB8AC3E}">
        <p14:creationId xmlns:p14="http://schemas.microsoft.com/office/powerpoint/2010/main" val="1357963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7E7CF1C-F8FD-4BD5-92F4-3CCE400CCC0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7E7CF1C-F8FD-4BD5-92F4-3CCE400CCC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01D4F25-71EB-4293-8F1B-FB04F858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112" y="546642"/>
            <a:ext cx="11224996" cy="668967"/>
          </a:xfrm>
        </p:spPr>
        <p:txBody>
          <a:bodyPr vert="horz"/>
          <a:lstStyle/>
          <a:p>
            <a:r>
              <a:rPr lang="nb-NO" sz="37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 finner du mer informasjon</a:t>
            </a:r>
          </a:p>
        </p:txBody>
      </p:sp>
      <p:pic>
        <p:nvPicPr>
          <p:cNvPr id="11" name="Graphic 10" descr="Internet with solid fill">
            <a:extLst>
              <a:ext uri="{FF2B5EF4-FFF2-40B4-BE49-F238E27FC236}">
                <a16:creationId xmlns:a16="http://schemas.microsoft.com/office/drawing/2014/main" id="{A83FE9B7-582D-403A-9817-1F392FF34C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9512" y="1462304"/>
            <a:ext cx="906299" cy="9062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BE2C25-E0EA-4C15-95A6-55B3EAF61503}"/>
              </a:ext>
            </a:extLst>
          </p:cNvPr>
          <p:cNvSpPr txBox="1"/>
          <p:nvPr/>
        </p:nvSpPr>
        <p:spPr>
          <a:xfrm>
            <a:off x="145891" y="2387622"/>
            <a:ext cx="2153540" cy="318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09585">
              <a:defRPr/>
            </a:pPr>
            <a:r>
              <a:rPr lang="nb-NO" sz="1470" b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Nettside</a:t>
            </a:r>
            <a:endParaRPr lang="nb-NO" sz="1470" b="1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42" name="Picture 2" descr="Microsoft Teams Logo and symbol, meaning, history, PNG, brand">
            <a:extLst>
              <a:ext uri="{FF2B5EF4-FFF2-40B4-BE49-F238E27FC236}">
                <a16:creationId xmlns:a16="http://schemas.microsoft.com/office/drawing/2014/main" id="{0727D692-3E48-4861-9C01-A54D5D613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16446"/>
            <a:ext cx="1226123" cy="68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35601F-4EBB-4A4C-8FC2-9F3DFA585EEA}"/>
              </a:ext>
            </a:extLst>
          </p:cNvPr>
          <p:cNvSpPr txBox="1"/>
          <p:nvPr/>
        </p:nvSpPr>
        <p:spPr>
          <a:xfrm>
            <a:off x="145891" y="3479348"/>
            <a:ext cx="2153540" cy="7696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09585">
              <a:defRPr/>
            </a:pPr>
            <a:r>
              <a:rPr lang="nb-NO" sz="1467" b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/>
              </a:rPr>
              <a:t>Framtidas fellesadministrasjon</a:t>
            </a:r>
          </a:p>
          <a:p>
            <a:pPr algn="ctr" defTabSz="609585">
              <a:defRPr/>
            </a:pPr>
            <a:r>
              <a:rPr lang="nb-NO" sz="1467" b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/>
              </a:rPr>
              <a:t>Teams</a:t>
            </a:r>
            <a:endParaRPr lang="nb-NO" sz="1467" b="1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5576B0-9CD1-43C5-8608-DE8B6EFA10A1}"/>
              </a:ext>
            </a:extLst>
          </p:cNvPr>
          <p:cNvSpPr txBox="1"/>
          <p:nvPr/>
        </p:nvSpPr>
        <p:spPr>
          <a:xfrm>
            <a:off x="2623174" y="1444516"/>
            <a:ext cx="8237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nb-NO" b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Framtidas fellesadministrasjon</a:t>
            </a:r>
          </a:p>
          <a:p>
            <a:pPr defTabSz="609585">
              <a:defRPr/>
            </a:pPr>
            <a:r>
              <a:rPr lang="nb-NO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Dette er den offisielle kanalen for informasjonsdeling fra prosjektet </a:t>
            </a:r>
          </a:p>
          <a:p>
            <a:pPr marL="285750" indent="-285750" defTabSz="609585">
              <a:buFont typeface="Arial" panose="020B0604020202020204" pitchFamily="34" charset="0"/>
              <a:buChar char="•"/>
              <a:defRPr/>
            </a:pPr>
            <a:r>
              <a:rPr lang="nb-NO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 nytt med (møter, workshops, Designsprint, presentasjoner, dokumenter, opptak), om prosjektet, spørsmål/svar og lignende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258EF3-E487-4D24-A88D-02318B9EE203}"/>
              </a:ext>
            </a:extLst>
          </p:cNvPr>
          <p:cNvSpPr txBox="1"/>
          <p:nvPr/>
        </p:nvSpPr>
        <p:spPr>
          <a:xfrm>
            <a:off x="2565854" y="2759743"/>
            <a:ext cx="70539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nb-NO" b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Teams</a:t>
            </a:r>
          </a:p>
          <a:p>
            <a:pPr defTabSz="609585">
              <a:defRPr/>
            </a:pPr>
            <a:r>
              <a:rPr lang="nb-NO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 er det mer løpende informasjon produsert av prosjektet og mulighet for spørsmål, svar, diskusjoner m.m.</a:t>
            </a:r>
          </a:p>
          <a:p>
            <a:pPr defTabSz="609585">
              <a:defRPr/>
            </a:pPr>
            <a:endParaRPr lang="nb-NO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8" defTabSz="609585">
              <a:defRPr/>
            </a:pPr>
            <a:r>
              <a:rPr lang="nb-NO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Bli medlem her </a:t>
            </a:r>
          </a:p>
        </p:txBody>
      </p:sp>
      <p:pic>
        <p:nvPicPr>
          <p:cNvPr id="30" name="Graphic 29" descr="Information with solid fill">
            <a:extLst>
              <a:ext uri="{FF2B5EF4-FFF2-40B4-BE49-F238E27FC236}">
                <a16:creationId xmlns:a16="http://schemas.microsoft.com/office/drawing/2014/main" id="{34FED604-53C1-1EB1-4195-A75BE1178F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73327" y="104680"/>
            <a:ext cx="1497325" cy="1497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090CA1-AE5F-2362-6FB8-DE02F77151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28573" y="2762820"/>
            <a:ext cx="2152302" cy="2078316"/>
          </a:xfrm>
          <a:prstGeom prst="rect">
            <a:avLst/>
          </a:prstGeom>
        </p:spPr>
      </p:pic>
      <p:pic>
        <p:nvPicPr>
          <p:cNvPr id="7" name="Graphic 6" descr="Group of people outline">
            <a:extLst>
              <a:ext uri="{FF2B5EF4-FFF2-40B4-BE49-F238E27FC236}">
                <a16:creationId xmlns:a16="http://schemas.microsoft.com/office/drawing/2014/main" id="{DA4CB7F9-5CB4-BCAE-D334-A7D1A81336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3563" y="4701806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5D77AD-705B-B484-40F3-C15E91012046}"/>
              </a:ext>
            </a:extLst>
          </p:cNvPr>
          <p:cNvSpPr txBox="1"/>
          <p:nvPr/>
        </p:nvSpPr>
        <p:spPr>
          <a:xfrm>
            <a:off x="2588226" y="4670281"/>
            <a:ext cx="9415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nb-NO" b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Medvirkning/medbestemmelse og møter</a:t>
            </a:r>
          </a:p>
          <a:p>
            <a:pPr defTabSz="609585">
              <a:defRPr/>
            </a:pPr>
            <a:r>
              <a:rPr lang="nb-NO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Møteplan med avdelinger, ledere og formelle medbestemmelses- og medvirkningsarenaer med informasjonsdeling og mulighet til å komme med innspill og spørsmål. </a:t>
            </a:r>
          </a:p>
          <a:p>
            <a:pPr defTabSz="609585">
              <a:defRPr/>
            </a:pPr>
            <a:r>
              <a:rPr lang="nb-NO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Lagt opp til bred deltakelse i prosjekt, styringsgruppe, arbeidsgrupper og Designsprint med berørte avdelinger.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DBB4E8-05F8-D8A9-563A-E3E6CDD3E3A6}"/>
              </a:ext>
            </a:extLst>
          </p:cNvPr>
          <p:cNvSpPr txBox="1"/>
          <p:nvPr/>
        </p:nvSpPr>
        <p:spPr>
          <a:xfrm>
            <a:off x="145891" y="5691995"/>
            <a:ext cx="2153540" cy="5447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09585">
              <a:defRPr/>
            </a:pPr>
            <a:r>
              <a:rPr lang="nb-NO" sz="147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6"/>
              </a:rPr>
              <a:t>Plan for medvirkning og medbestemmelse</a:t>
            </a:r>
            <a:endParaRPr lang="nb-NO" sz="147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4349070-9EF3-E51A-8CAD-C40025244A58}"/>
              </a:ext>
            </a:extLst>
          </p:cNvPr>
          <p:cNvSpPr/>
          <p:nvPr/>
        </p:nvSpPr>
        <p:spPr>
          <a:xfrm>
            <a:off x="8325293" y="3689498"/>
            <a:ext cx="893135" cy="659218"/>
          </a:xfrm>
          <a:prstGeom prst="rightArrow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1883190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36AE49E-B455-9856-1C21-A610C92FA0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0901" y="921057"/>
            <a:ext cx="5416241" cy="876378"/>
          </a:xfrm>
        </p:spPr>
        <p:txBody>
          <a:bodyPr/>
          <a:lstStyle/>
          <a:p>
            <a:pPr algn="l"/>
            <a:r>
              <a:rPr lang="en-US"/>
              <a:t>Agenda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924D49-90A2-EB56-3EA4-549B7FEA8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14" b="6802"/>
          <a:stretch/>
        </p:blipFill>
        <p:spPr>
          <a:xfrm>
            <a:off x="6554851" y="124588"/>
            <a:ext cx="5646674" cy="6631092"/>
          </a:xfrm>
          <a:custGeom>
            <a:avLst/>
            <a:gdLst>
              <a:gd name="connsiteX0" fmla="*/ 91440 w 5646674"/>
              <a:gd name="connsiteY0" fmla="*/ 0 h 6631092"/>
              <a:gd name="connsiteX1" fmla="*/ 4230624 w 5646674"/>
              <a:gd name="connsiteY1" fmla="*/ 81848 h 6631092"/>
              <a:gd name="connsiteX2" fmla="*/ 4230624 w 5646674"/>
              <a:gd name="connsiteY2" fmla="*/ 932104 h 6631092"/>
              <a:gd name="connsiteX3" fmla="*/ 4297548 w 5646674"/>
              <a:gd name="connsiteY3" fmla="*/ 999028 h 6631092"/>
              <a:gd name="connsiteX4" fmla="*/ 5079592 w 5646674"/>
              <a:gd name="connsiteY4" fmla="*/ 999028 h 6631092"/>
              <a:gd name="connsiteX5" fmla="*/ 5146516 w 5646674"/>
              <a:gd name="connsiteY5" fmla="*/ 932104 h 6631092"/>
              <a:gd name="connsiteX6" fmla="*/ 5146516 w 5646674"/>
              <a:gd name="connsiteY6" fmla="*/ 99959 h 6631092"/>
              <a:gd name="connsiteX7" fmla="*/ 5640578 w 5646674"/>
              <a:gd name="connsiteY7" fmla="*/ 109728 h 6631092"/>
              <a:gd name="connsiteX8" fmla="*/ 5646674 w 5646674"/>
              <a:gd name="connsiteY8" fmla="*/ 6407531 h 6631092"/>
              <a:gd name="connsiteX9" fmla="*/ 2930525 w 5646674"/>
              <a:gd name="connsiteY9" fmla="*/ 6611493 h 6631092"/>
              <a:gd name="connsiteX10" fmla="*/ 0 w 5646674"/>
              <a:gd name="connsiteY10" fmla="*/ 6620891 h 6631092"/>
              <a:gd name="connsiteX11" fmla="*/ 91440 w 5646674"/>
              <a:gd name="connsiteY11" fmla="*/ 0 h 663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46674" h="6631092">
                <a:moveTo>
                  <a:pt x="91440" y="0"/>
                </a:moveTo>
                <a:lnTo>
                  <a:pt x="4230624" y="81848"/>
                </a:lnTo>
                <a:lnTo>
                  <a:pt x="4230624" y="932104"/>
                </a:lnTo>
                <a:cubicBezTo>
                  <a:pt x="4230624" y="969065"/>
                  <a:pt x="4260587" y="999028"/>
                  <a:pt x="4297548" y="999028"/>
                </a:cubicBezTo>
                <a:lnTo>
                  <a:pt x="5079592" y="999028"/>
                </a:lnTo>
                <a:cubicBezTo>
                  <a:pt x="5116553" y="999028"/>
                  <a:pt x="5146516" y="969065"/>
                  <a:pt x="5146516" y="932104"/>
                </a:cubicBezTo>
                <a:lnTo>
                  <a:pt x="5146516" y="99959"/>
                </a:lnTo>
                <a:lnTo>
                  <a:pt x="5640578" y="109728"/>
                </a:lnTo>
                <a:lnTo>
                  <a:pt x="5646674" y="6407531"/>
                </a:lnTo>
                <a:cubicBezTo>
                  <a:pt x="4779899" y="6479582"/>
                  <a:pt x="4583684" y="6557730"/>
                  <a:pt x="2930525" y="6611493"/>
                </a:cubicBezTo>
                <a:cubicBezTo>
                  <a:pt x="1892723" y="6651202"/>
                  <a:pt x="976842" y="6617758"/>
                  <a:pt x="0" y="6620891"/>
                </a:cubicBezTo>
                <a:cubicBezTo>
                  <a:pt x="1048512" y="4176183"/>
                  <a:pt x="883920" y="2261828"/>
                  <a:pt x="91440" y="0"/>
                </a:cubicBezTo>
                <a:close/>
              </a:path>
            </a:pathLst>
          </a:custGeom>
          <a:noFill/>
          <a:effectLst/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2A1ACC2-EAC9-090A-955B-AB8696C19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053303"/>
              </p:ext>
            </p:extLst>
          </p:nvPr>
        </p:nvGraphicFramePr>
        <p:xfrm>
          <a:off x="1008320" y="2091440"/>
          <a:ext cx="4613870" cy="25603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4613870">
                  <a:extLst>
                    <a:ext uri="{9D8B030D-6E8A-4147-A177-3AD203B41FA5}">
                      <a16:colId xmlns:a16="http://schemas.microsoft.com/office/drawing/2014/main" val="35578434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>
                          <a:solidFill>
                            <a:schemeClr val="tx1"/>
                          </a:solidFill>
                        </a:rPr>
                        <a:t>Praktisk informasjon 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44138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 dirty="0">
                          <a:solidFill>
                            <a:schemeClr val="tx1"/>
                          </a:solidFill>
                        </a:rPr>
                        <a:t>Bjørn ønsker velkommen og orienterer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12669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Informasjon om prosjektet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7592844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Spørsmål til Bjørn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4732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746395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8993461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 dirty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78423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609645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CEF1E-2C6E-933D-68AB-407FE6A28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Spørsmål til Bjørn? </a:t>
            </a:r>
          </a:p>
        </p:txBody>
      </p:sp>
      <p:pic>
        <p:nvPicPr>
          <p:cNvPr id="5" name="Content Placeholder 4" descr="Several hands raised in the air&#10;&#10;Description automatically generated">
            <a:extLst>
              <a:ext uri="{FF2B5EF4-FFF2-40B4-BE49-F238E27FC236}">
                <a16:creationId xmlns:a16="http://schemas.microsoft.com/office/drawing/2014/main" id="{F742E1C8-068F-FE6F-039F-814AF770A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919" y="1518453"/>
            <a:ext cx="8416288" cy="4865687"/>
          </a:xfrm>
        </p:spPr>
      </p:pic>
    </p:spTree>
    <p:extLst>
      <p:ext uri="{BB962C8B-B14F-4D97-AF65-F5344CB8AC3E}">
        <p14:creationId xmlns:p14="http://schemas.microsoft.com/office/powerpoint/2010/main" val="2609094450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th with trees and bushes&#10;&#10;Description automatically generated">
            <a:extLst>
              <a:ext uri="{FF2B5EF4-FFF2-40B4-BE49-F238E27FC236}">
                <a16:creationId xmlns:a16="http://schemas.microsoft.com/office/drawing/2014/main" id="{CA55BA7E-7931-C639-BF3A-C86811BFB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929"/>
          <a:stretch/>
        </p:blipFill>
        <p:spPr>
          <a:xfrm>
            <a:off x="-3173" y="89536"/>
            <a:ext cx="12213430" cy="6668949"/>
          </a:xfrm>
          <a:custGeom>
            <a:avLst/>
            <a:gdLst>
              <a:gd name="connsiteX0" fmla="*/ 3846824 w 12206597"/>
              <a:gd name="connsiteY0" fmla="*/ 170 h 6647837"/>
              <a:gd name="connsiteX1" fmla="*/ 10334943 w 12206597"/>
              <a:gd name="connsiteY1" fmla="*/ 125535 h 6647837"/>
              <a:gd name="connsiteX2" fmla="*/ 10785474 w 12206597"/>
              <a:gd name="connsiteY2" fmla="*/ 131718 h 6647837"/>
              <a:gd name="connsiteX3" fmla="*/ 10785474 w 12206597"/>
              <a:gd name="connsiteY3" fmla="*/ 954097 h 6647837"/>
              <a:gd name="connsiteX4" fmla="*/ 10856104 w 12206597"/>
              <a:gd name="connsiteY4" fmla="*/ 1024727 h 6647837"/>
              <a:gd name="connsiteX5" fmla="*/ 11633911 w 12206597"/>
              <a:gd name="connsiteY5" fmla="*/ 1024727 h 6647837"/>
              <a:gd name="connsiteX6" fmla="*/ 11704541 w 12206597"/>
              <a:gd name="connsiteY6" fmla="*/ 954097 h 6647837"/>
              <a:gd name="connsiteX7" fmla="*/ 11704541 w 12206597"/>
              <a:gd name="connsiteY7" fmla="*/ 141117 h 6647837"/>
              <a:gd name="connsiteX8" fmla="*/ 12184919 w 12206597"/>
              <a:gd name="connsiteY8" fmla="*/ 144322 h 6647837"/>
              <a:gd name="connsiteX9" fmla="*/ 12200352 w 12206597"/>
              <a:gd name="connsiteY9" fmla="*/ 6417683 h 6647837"/>
              <a:gd name="connsiteX10" fmla="*/ 3175 w 12206597"/>
              <a:gd name="connsiteY10" fmla="*/ 6505576 h 6647837"/>
              <a:gd name="connsiteX11" fmla="*/ 0 w 12206597"/>
              <a:gd name="connsiteY11" fmla="*/ 229967 h 6647837"/>
              <a:gd name="connsiteX12" fmla="*/ 3846824 w 12206597"/>
              <a:gd name="connsiteY12" fmla="*/ 170 h 6647837"/>
              <a:gd name="connsiteX0" fmla="*/ 3846824 w 12207535"/>
              <a:gd name="connsiteY0" fmla="*/ 170 h 6647837"/>
              <a:gd name="connsiteX1" fmla="*/ 10334943 w 12207535"/>
              <a:gd name="connsiteY1" fmla="*/ 125535 h 6647837"/>
              <a:gd name="connsiteX2" fmla="*/ 10785474 w 12207535"/>
              <a:gd name="connsiteY2" fmla="*/ 131718 h 6647837"/>
              <a:gd name="connsiteX3" fmla="*/ 10785474 w 12207535"/>
              <a:gd name="connsiteY3" fmla="*/ 954097 h 6647837"/>
              <a:gd name="connsiteX4" fmla="*/ 10856104 w 12207535"/>
              <a:gd name="connsiteY4" fmla="*/ 1024727 h 6647837"/>
              <a:gd name="connsiteX5" fmla="*/ 11633911 w 12207535"/>
              <a:gd name="connsiteY5" fmla="*/ 1024727 h 6647837"/>
              <a:gd name="connsiteX6" fmla="*/ 11704541 w 12207535"/>
              <a:gd name="connsiteY6" fmla="*/ 954097 h 6647837"/>
              <a:gd name="connsiteX7" fmla="*/ 11704541 w 12207535"/>
              <a:gd name="connsiteY7" fmla="*/ 141117 h 6647837"/>
              <a:gd name="connsiteX8" fmla="*/ 12188094 w 12207535"/>
              <a:gd name="connsiteY8" fmla="*/ 147497 h 6647837"/>
              <a:gd name="connsiteX9" fmla="*/ 12200352 w 12207535"/>
              <a:gd name="connsiteY9" fmla="*/ 6417683 h 6647837"/>
              <a:gd name="connsiteX10" fmla="*/ 3175 w 12207535"/>
              <a:gd name="connsiteY10" fmla="*/ 6505576 h 6647837"/>
              <a:gd name="connsiteX11" fmla="*/ 0 w 12207535"/>
              <a:gd name="connsiteY11" fmla="*/ 229967 h 6647837"/>
              <a:gd name="connsiteX12" fmla="*/ 3846824 w 12207535"/>
              <a:gd name="connsiteY12" fmla="*/ 170 h 6647837"/>
              <a:gd name="connsiteX0" fmla="*/ 3846824 w 12213430"/>
              <a:gd name="connsiteY0" fmla="*/ 170 h 6647837"/>
              <a:gd name="connsiteX1" fmla="*/ 10334943 w 12213430"/>
              <a:gd name="connsiteY1" fmla="*/ 125535 h 6647837"/>
              <a:gd name="connsiteX2" fmla="*/ 10785474 w 12213430"/>
              <a:gd name="connsiteY2" fmla="*/ 131718 h 6647837"/>
              <a:gd name="connsiteX3" fmla="*/ 10785474 w 12213430"/>
              <a:gd name="connsiteY3" fmla="*/ 954097 h 6647837"/>
              <a:gd name="connsiteX4" fmla="*/ 10856104 w 12213430"/>
              <a:gd name="connsiteY4" fmla="*/ 1024727 h 6647837"/>
              <a:gd name="connsiteX5" fmla="*/ 11633911 w 12213430"/>
              <a:gd name="connsiteY5" fmla="*/ 1024727 h 6647837"/>
              <a:gd name="connsiteX6" fmla="*/ 11704541 w 12213430"/>
              <a:gd name="connsiteY6" fmla="*/ 954097 h 6647837"/>
              <a:gd name="connsiteX7" fmla="*/ 11704541 w 12213430"/>
              <a:gd name="connsiteY7" fmla="*/ 141117 h 6647837"/>
              <a:gd name="connsiteX8" fmla="*/ 12200794 w 12213430"/>
              <a:gd name="connsiteY8" fmla="*/ 141147 h 6647837"/>
              <a:gd name="connsiteX9" fmla="*/ 12200352 w 12213430"/>
              <a:gd name="connsiteY9" fmla="*/ 6417683 h 6647837"/>
              <a:gd name="connsiteX10" fmla="*/ 3175 w 12213430"/>
              <a:gd name="connsiteY10" fmla="*/ 6505576 h 6647837"/>
              <a:gd name="connsiteX11" fmla="*/ 0 w 12213430"/>
              <a:gd name="connsiteY11" fmla="*/ 229967 h 6647837"/>
              <a:gd name="connsiteX12" fmla="*/ 3846824 w 12213430"/>
              <a:gd name="connsiteY12" fmla="*/ 170 h 6647837"/>
              <a:gd name="connsiteX0" fmla="*/ 3846824 w 12213430"/>
              <a:gd name="connsiteY0" fmla="*/ 170 h 6656234"/>
              <a:gd name="connsiteX1" fmla="*/ 10334943 w 12213430"/>
              <a:gd name="connsiteY1" fmla="*/ 125535 h 6656234"/>
              <a:gd name="connsiteX2" fmla="*/ 10785474 w 12213430"/>
              <a:gd name="connsiteY2" fmla="*/ 131718 h 6656234"/>
              <a:gd name="connsiteX3" fmla="*/ 10785474 w 12213430"/>
              <a:gd name="connsiteY3" fmla="*/ 954097 h 6656234"/>
              <a:gd name="connsiteX4" fmla="*/ 10856104 w 12213430"/>
              <a:gd name="connsiteY4" fmla="*/ 1024727 h 6656234"/>
              <a:gd name="connsiteX5" fmla="*/ 11633911 w 12213430"/>
              <a:gd name="connsiteY5" fmla="*/ 1024727 h 6656234"/>
              <a:gd name="connsiteX6" fmla="*/ 11704541 w 12213430"/>
              <a:gd name="connsiteY6" fmla="*/ 954097 h 6656234"/>
              <a:gd name="connsiteX7" fmla="*/ 11704541 w 12213430"/>
              <a:gd name="connsiteY7" fmla="*/ 141117 h 6656234"/>
              <a:gd name="connsiteX8" fmla="*/ 12200794 w 12213430"/>
              <a:gd name="connsiteY8" fmla="*/ 141147 h 6656234"/>
              <a:gd name="connsiteX9" fmla="*/ 12200352 w 12213430"/>
              <a:gd name="connsiteY9" fmla="*/ 6417683 h 6656234"/>
              <a:gd name="connsiteX10" fmla="*/ 3175 w 12213430"/>
              <a:gd name="connsiteY10" fmla="*/ 6505576 h 6656234"/>
              <a:gd name="connsiteX11" fmla="*/ 0 w 12213430"/>
              <a:gd name="connsiteY11" fmla="*/ 229967 h 6656234"/>
              <a:gd name="connsiteX12" fmla="*/ 3846824 w 12213430"/>
              <a:gd name="connsiteY12" fmla="*/ 170 h 6656234"/>
              <a:gd name="connsiteX0" fmla="*/ 3846824 w 12213430"/>
              <a:gd name="connsiteY0" fmla="*/ 170 h 6657635"/>
              <a:gd name="connsiteX1" fmla="*/ 10334943 w 12213430"/>
              <a:gd name="connsiteY1" fmla="*/ 125535 h 6657635"/>
              <a:gd name="connsiteX2" fmla="*/ 10785474 w 12213430"/>
              <a:gd name="connsiteY2" fmla="*/ 131718 h 6657635"/>
              <a:gd name="connsiteX3" fmla="*/ 10785474 w 12213430"/>
              <a:gd name="connsiteY3" fmla="*/ 954097 h 6657635"/>
              <a:gd name="connsiteX4" fmla="*/ 10856104 w 12213430"/>
              <a:gd name="connsiteY4" fmla="*/ 1024727 h 6657635"/>
              <a:gd name="connsiteX5" fmla="*/ 11633911 w 12213430"/>
              <a:gd name="connsiteY5" fmla="*/ 1024727 h 6657635"/>
              <a:gd name="connsiteX6" fmla="*/ 11704541 w 12213430"/>
              <a:gd name="connsiteY6" fmla="*/ 954097 h 6657635"/>
              <a:gd name="connsiteX7" fmla="*/ 11704541 w 12213430"/>
              <a:gd name="connsiteY7" fmla="*/ 141117 h 6657635"/>
              <a:gd name="connsiteX8" fmla="*/ 12200794 w 12213430"/>
              <a:gd name="connsiteY8" fmla="*/ 141147 h 6657635"/>
              <a:gd name="connsiteX9" fmla="*/ 12200352 w 12213430"/>
              <a:gd name="connsiteY9" fmla="*/ 6417683 h 6657635"/>
              <a:gd name="connsiteX10" fmla="*/ 3175 w 12213430"/>
              <a:gd name="connsiteY10" fmla="*/ 6505576 h 6657635"/>
              <a:gd name="connsiteX11" fmla="*/ 0 w 12213430"/>
              <a:gd name="connsiteY11" fmla="*/ 229967 h 6657635"/>
              <a:gd name="connsiteX12" fmla="*/ 3846824 w 12213430"/>
              <a:gd name="connsiteY12" fmla="*/ 170 h 6657635"/>
              <a:gd name="connsiteX0" fmla="*/ 3846824 w 12213430"/>
              <a:gd name="connsiteY0" fmla="*/ 170 h 6659594"/>
              <a:gd name="connsiteX1" fmla="*/ 10334943 w 12213430"/>
              <a:gd name="connsiteY1" fmla="*/ 125535 h 6659594"/>
              <a:gd name="connsiteX2" fmla="*/ 10785474 w 12213430"/>
              <a:gd name="connsiteY2" fmla="*/ 131718 h 6659594"/>
              <a:gd name="connsiteX3" fmla="*/ 10785474 w 12213430"/>
              <a:gd name="connsiteY3" fmla="*/ 954097 h 6659594"/>
              <a:gd name="connsiteX4" fmla="*/ 10856104 w 12213430"/>
              <a:gd name="connsiteY4" fmla="*/ 1024727 h 6659594"/>
              <a:gd name="connsiteX5" fmla="*/ 11633911 w 12213430"/>
              <a:gd name="connsiteY5" fmla="*/ 1024727 h 6659594"/>
              <a:gd name="connsiteX6" fmla="*/ 11704541 w 12213430"/>
              <a:gd name="connsiteY6" fmla="*/ 954097 h 6659594"/>
              <a:gd name="connsiteX7" fmla="*/ 11704541 w 12213430"/>
              <a:gd name="connsiteY7" fmla="*/ 141117 h 6659594"/>
              <a:gd name="connsiteX8" fmla="*/ 12200794 w 12213430"/>
              <a:gd name="connsiteY8" fmla="*/ 141147 h 6659594"/>
              <a:gd name="connsiteX9" fmla="*/ 12200352 w 12213430"/>
              <a:gd name="connsiteY9" fmla="*/ 6417683 h 6659594"/>
              <a:gd name="connsiteX10" fmla="*/ 3175 w 12213430"/>
              <a:gd name="connsiteY10" fmla="*/ 6511926 h 6659594"/>
              <a:gd name="connsiteX11" fmla="*/ 0 w 12213430"/>
              <a:gd name="connsiteY11" fmla="*/ 229967 h 6659594"/>
              <a:gd name="connsiteX12" fmla="*/ 3846824 w 12213430"/>
              <a:gd name="connsiteY12" fmla="*/ 170 h 6659594"/>
              <a:gd name="connsiteX0" fmla="*/ 3846824 w 12213430"/>
              <a:gd name="connsiteY0" fmla="*/ 1364 h 6660788"/>
              <a:gd name="connsiteX1" fmla="*/ 10334943 w 12213430"/>
              <a:gd name="connsiteY1" fmla="*/ 126729 h 6660788"/>
              <a:gd name="connsiteX2" fmla="*/ 10785474 w 12213430"/>
              <a:gd name="connsiteY2" fmla="*/ 132912 h 6660788"/>
              <a:gd name="connsiteX3" fmla="*/ 10785474 w 12213430"/>
              <a:gd name="connsiteY3" fmla="*/ 955291 h 6660788"/>
              <a:gd name="connsiteX4" fmla="*/ 10856104 w 12213430"/>
              <a:gd name="connsiteY4" fmla="*/ 1025921 h 6660788"/>
              <a:gd name="connsiteX5" fmla="*/ 11633911 w 12213430"/>
              <a:gd name="connsiteY5" fmla="*/ 1025921 h 6660788"/>
              <a:gd name="connsiteX6" fmla="*/ 11704541 w 12213430"/>
              <a:gd name="connsiteY6" fmla="*/ 955291 h 6660788"/>
              <a:gd name="connsiteX7" fmla="*/ 11704541 w 12213430"/>
              <a:gd name="connsiteY7" fmla="*/ 142311 h 6660788"/>
              <a:gd name="connsiteX8" fmla="*/ 12200794 w 12213430"/>
              <a:gd name="connsiteY8" fmla="*/ 142341 h 6660788"/>
              <a:gd name="connsiteX9" fmla="*/ 12200352 w 12213430"/>
              <a:gd name="connsiteY9" fmla="*/ 6418877 h 6660788"/>
              <a:gd name="connsiteX10" fmla="*/ 3175 w 12213430"/>
              <a:gd name="connsiteY10" fmla="*/ 6513120 h 6660788"/>
              <a:gd name="connsiteX11" fmla="*/ 0 w 12213430"/>
              <a:gd name="connsiteY11" fmla="*/ 231161 h 6660788"/>
              <a:gd name="connsiteX12" fmla="*/ 3846824 w 12213430"/>
              <a:gd name="connsiteY12" fmla="*/ 1364 h 6660788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5864223 w 12213430"/>
              <a:gd name="connsiteY1" fmla="*/ 8888 h 6659424"/>
              <a:gd name="connsiteX2" fmla="*/ 10334943 w 12213430"/>
              <a:gd name="connsiteY2" fmla="*/ 125365 h 6659424"/>
              <a:gd name="connsiteX3" fmla="*/ 10785474 w 12213430"/>
              <a:gd name="connsiteY3" fmla="*/ 131548 h 6659424"/>
              <a:gd name="connsiteX4" fmla="*/ 10785474 w 12213430"/>
              <a:gd name="connsiteY4" fmla="*/ 953927 h 6659424"/>
              <a:gd name="connsiteX5" fmla="*/ 10856104 w 12213430"/>
              <a:gd name="connsiteY5" fmla="*/ 1024557 h 6659424"/>
              <a:gd name="connsiteX6" fmla="*/ 11633911 w 12213430"/>
              <a:gd name="connsiteY6" fmla="*/ 1024557 h 6659424"/>
              <a:gd name="connsiteX7" fmla="*/ 11704541 w 12213430"/>
              <a:gd name="connsiteY7" fmla="*/ 953927 h 6659424"/>
              <a:gd name="connsiteX8" fmla="*/ 11704541 w 12213430"/>
              <a:gd name="connsiteY8" fmla="*/ 140947 h 6659424"/>
              <a:gd name="connsiteX9" fmla="*/ 12200794 w 12213430"/>
              <a:gd name="connsiteY9" fmla="*/ 140977 h 6659424"/>
              <a:gd name="connsiteX10" fmla="*/ 12200352 w 12213430"/>
              <a:gd name="connsiteY10" fmla="*/ 6417513 h 6659424"/>
              <a:gd name="connsiteX11" fmla="*/ 3175 w 12213430"/>
              <a:gd name="connsiteY11" fmla="*/ 6511756 h 6659424"/>
              <a:gd name="connsiteX12" fmla="*/ 0 w 12213430"/>
              <a:gd name="connsiteY12" fmla="*/ 229797 h 6659424"/>
              <a:gd name="connsiteX13" fmla="*/ 3846824 w 12213430"/>
              <a:gd name="connsiteY13" fmla="*/ 0 h 6659424"/>
              <a:gd name="connsiteX0" fmla="*/ 4173849 w 12213430"/>
              <a:gd name="connsiteY0" fmla="*/ 0 h 6668949"/>
              <a:gd name="connsiteX1" fmla="*/ 5864223 w 12213430"/>
              <a:gd name="connsiteY1" fmla="*/ 18413 h 6668949"/>
              <a:gd name="connsiteX2" fmla="*/ 10334943 w 12213430"/>
              <a:gd name="connsiteY2" fmla="*/ 134890 h 6668949"/>
              <a:gd name="connsiteX3" fmla="*/ 10785474 w 12213430"/>
              <a:gd name="connsiteY3" fmla="*/ 141073 h 6668949"/>
              <a:gd name="connsiteX4" fmla="*/ 10785474 w 12213430"/>
              <a:gd name="connsiteY4" fmla="*/ 963452 h 6668949"/>
              <a:gd name="connsiteX5" fmla="*/ 10856104 w 12213430"/>
              <a:gd name="connsiteY5" fmla="*/ 1034082 h 6668949"/>
              <a:gd name="connsiteX6" fmla="*/ 11633911 w 12213430"/>
              <a:gd name="connsiteY6" fmla="*/ 1034082 h 6668949"/>
              <a:gd name="connsiteX7" fmla="*/ 11704541 w 12213430"/>
              <a:gd name="connsiteY7" fmla="*/ 963452 h 6668949"/>
              <a:gd name="connsiteX8" fmla="*/ 11704541 w 12213430"/>
              <a:gd name="connsiteY8" fmla="*/ 150472 h 6668949"/>
              <a:gd name="connsiteX9" fmla="*/ 12200794 w 12213430"/>
              <a:gd name="connsiteY9" fmla="*/ 150502 h 6668949"/>
              <a:gd name="connsiteX10" fmla="*/ 12200352 w 12213430"/>
              <a:gd name="connsiteY10" fmla="*/ 6427038 h 6668949"/>
              <a:gd name="connsiteX11" fmla="*/ 3175 w 12213430"/>
              <a:gd name="connsiteY11" fmla="*/ 6521281 h 6668949"/>
              <a:gd name="connsiteX12" fmla="*/ 0 w 12213430"/>
              <a:gd name="connsiteY12" fmla="*/ 239322 h 6668949"/>
              <a:gd name="connsiteX13" fmla="*/ 4173849 w 12213430"/>
              <a:gd name="connsiteY13" fmla="*/ 0 h 666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3430" h="6668949">
                <a:moveTo>
                  <a:pt x="4173849" y="0"/>
                </a:moveTo>
                <a:lnTo>
                  <a:pt x="5864223" y="18413"/>
                </a:lnTo>
                <a:lnTo>
                  <a:pt x="10334943" y="134890"/>
                </a:lnTo>
                <a:lnTo>
                  <a:pt x="10785474" y="141073"/>
                </a:lnTo>
                <a:lnTo>
                  <a:pt x="10785474" y="963452"/>
                </a:lnTo>
                <a:cubicBezTo>
                  <a:pt x="10785474" y="1002460"/>
                  <a:pt x="10817096" y="1034082"/>
                  <a:pt x="10856104" y="1034082"/>
                </a:cubicBezTo>
                <a:lnTo>
                  <a:pt x="11633911" y="1034082"/>
                </a:lnTo>
                <a:cubicBezTo>
                  <a:pt x="11672919" y="1034082"/>
                  <a:pt x="11704541" y="1002460"/>
                  <a:pt x="11704541" y="963452"/>
                </a:cubicBezTo>
                <a:lnTo>
                  <a:pt x="11704541" y="150472"/>
                </a:lnTo>
                <a:lnTo>
                  <a:pt x="12200794" y="150502"/>
                </a:lnTo>
                <a:cubicBezTo>
                  <a:pt x="12221951" y="2609991"/>
                  <a:pt x="12212824" y="4233526"/>
                  <a:pt x="12200352" y="6427038"/>
                </a:cubicBezTo>
                <a:cubicBezTo>
                  <a:pt x="8292381" y="6924937"/>
                  <a:pt x="3832847" y="6495765"/>
                  <a:pt x="3175" y="6521281"/>
                </a:cubicBezTo>
                <a:cubicBezTo>
                  <a:pt x="2117" y="4450578"/>
                  <a:pt x="1058" y="2310025"/>
                  <a:pt x="0" y="239322"/>
                </a:cubicBezTo>
                <a:cubicBezTo>
                  <a:pt x="1481354" y="69395"/>
                  <a:pt x="3313044" y="9793"/>
                  <a:pt x="4173849" y="0"/>
                </a:cubicBezTo>
                <a:close/>
              </a:path>
            </a:pathLst>
          </a:custGeom>
          <a:noFill/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ECEF1E-2C6E-933D-68AB-407FE6A281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8573" y="4837919"/>
            <a:ext cx="10296525" cy="8763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>
                <a:solidFill>
                  <a:schemeClr val="bg1"/>
                </a:solidFill>
              </a:rPr>
              <a:t>Takk for deltakelsen!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A9FB09F-5AF3-1298-E0B7-375F917102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9276" y="3872435"/>
            <a:ext cx="8593137" cy="19843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8188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36AE49E-B455-9856-1C21-A610C92FA0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0901" y="921057"/>
            <a:ext cx="5416241" cy="876378"/>
          </a:xfrm>
        </p:spPr>
        <p:txBody>
          <a:bodyPr/>
          <a:lstStyle/>
          <a:p>
            <a:pPr algn="l"/>
            <a:r>
              <a:rPr lang="en-US"/>
              <a:t>Agenda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924D49-90A2-EB56-3EA4-549B7FEA8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14" b="6802"/>
          <a:stretch/>
        </p:blipFill>
        <p:spPr>
          <a:xfrm>
            <a:off x="6554851" y="124588"/>
            <a:ext cx="5646674" cy="6631092"/>
          </a:xfrm>
          <a:custGeom>
            <a:avLst/>
            <a:gdLst>
              <a:gd name="connsiteX0" fmla="*/ 91440 w 5646674"/>
              <a:gd name="connsiteY0" fmla="*/ 0 h 6631092"/>
              <a:gd name="connsiteX1" fmla="*/ 4230624 w 5646674"/>
              <a:gd name="connsiteY1" fmla="*/ 81848 h 6631092"/>
              <a:gd name="connsiteX2" fmla="*/ 4230624 w 5646674"/>
              <a:gd name="connsiteY2" fmla="*/ 932104 h 6631092"/>
              <a:gd name="connsiteX3" fmla="*/ 4297548 w 5646674"/>
              <a:gd name="connsiteY3" fmla="*/ 999028 h 6631092"/>
              <a:gd name="connsiteX4" fmla="*/ 5079592 w 5646674"/>
              <a:gd name="connsiteY4" fmla="*/ 999028 h 6631092"/>
              <a:gd name="connsiteX5" fmla="*/ 5146516 w 5646674"/>
              <a:gd name="connsiteY5" fmla="*/ 932104 h 6631092"/>
              <a:gd name="connsiteX6" fmla="*/ 5146516 w 5646674"/>
              <a:gd name="connsiteY6" fmla="*/ 99959 h 6631092"/>
              <a:gd name="connsiteX7" fmla="*/ 5640578 w 5646674"/>
              <a:gd name="connsiteY7" fmla="*/ 109728 h 6631092"/>
              <a:gd name="connsiteX8" fmla="*/ 5646674 w 5646674"/>
              <a:gd name="connsiteY8" fmla="*/ 6407531 h 6631092"/>
              <a:gd name="connsiteX9" fmla="*/ 2930525 w 5646674"/>
              <a:gd name="connsiteY9" fmla="*/ 6611493 h 6631092"/>
              <a:gd name="connsiteX10" fmla="*/ 0 w 5646674"/>
              <a:gd name="connsiteY10" fmla="*/ 6620891 h 6631092"/>
              <a:gd name="connsiteX11" fmla="*/ 91440 w 5646674"/>
              <a:gd name="connsiteY11" fmla="*/ 0 h 663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46674" h="6631092">
                <a:moveTo>
                  <a:pt x="91440" y="0"/>
                </a:moveTo>
                <a:lnTo>
                  <a:pt x="4230624" y="81848"/>
                </a:lnTo>
                <a:lnTo>
                  <a:pt x="4230624" y="932104"/>
                </a:lnTo>
                <a:cubicBezTo>
                  <a:pt x="4230624" y="969065"/>
                  <a:pt x="4260587" y="999028"/>
                  <a:pt x="4297548" y="999028"/>
                </a:cubicBezTo>
                <a:lnTo>
                  <a:pt x="5079592" y="999028"/>
                </a:lnTo>
                <a:cubicBezTo>
                  <a:pt x="5116553" y="999028"/>
                  <a:pt x="5146516" y="969065"/>
                  <a:pt x="5146516" y="932104"/>
                </a:cubicBezTo>
                <a:lnTo>
                  <a:pt x="5146516" y="99959"/>
                </a:lnTo>
                <a:lnTo>
                  <a:pt x="5640578" y="109728"/>
                </a:lnTo>
                <a:lnTo>
                  <a:pt x="5646674" y="6407531"/>
                </a:lnTo>
                <a:cubicBezTo>
                  <a:pt x="4779899" y="6479582"/>
                  <a:pt x="4583684" y="6557730"/>
                  <a:pt x="2930525" y="6611493"/>
                </a:cubicBezTo>
                <a:cubicBezTo>
                  <a:pt x="1892723" y="6651202"/>
                  <a:pt x="976842" y="6617758"/>
                  <a:pt x="0" y="6620891"/>
                </a:cubicBezTo>
                <a:cubicBezTo>
                  <a:pt x="1048512" y="4176183"/>
                  <a:pt x="883920" y="2261828"/>
                  <a:pt x="91440" y="0"/>
                </a:cubicBezTo>
                <a:close/>
              </a:path>
            </a:pathLst>
          </a:custGeom>
          <a:noFill/>
          <a:effectLst/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2A1ACC2-EAC9-090A-955B-AB8696C19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973349"/>
              </p:ext>
            </p:extLst>
          </p:nvPr>
        </p:nvGraphicFramePr>
        <p:xfrm>
          <a:off x="1008320" y="2091440"/>
          <a:ext cx="4613870" cy="25603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4613870">
                  <a:extLst>
                    <a:ext uri="{9D8B030D-6E8A-4147-A177-3AD203B41FA5}">
                      <a16:colId xmlns:a16="http://schemas.microsoft.com/office/drawing/2014/main" val="35578434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>
                          <a:solidFill>
                            <a:schemeClr val="tx1"/>
                          </a:solidFill>
                        </a:rPr>
                        <a:t>Praktisk informasjon 2 min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44138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Velkommen og info v/ Bjørn 15 min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9812669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Prosjektleder informerer om FF 7 min 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7592844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Spørsmål til Bjørn 5 min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334732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746395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8993461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78423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1574152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7DBF71E-D659-4F0B-86F3-C11FE961E1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7DBF71E-D659-4F0B-86F3-C11FE961E1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EDC01C2-5FC1-4942-AAAD-071CC20A94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48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3F3D6-E0A0-4DBF-9DF4-5ECE52D6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BD5E1B-33C2-438B-ADF1-B1B19A71D65F}"/>
              </a:ext>
            </a:extLst>
          </p:cNvPr>
          <p:cNvGrpSpPr/>
          <p:nvPr/>
        </p:nvGrpSpPr>
        <p:grpSpPr>
          <a:xfrm>
            <a:off x="484447" y="1921802"/>
            <a:ext cx="3003471" cy="3513993"/>
            <a:chOff x="317191" y="1620719"/>
            <a:chExt cx="3003471" cy="3513993"/>
          </a:xfrm>
        </p:grpSpPr>
        <p:pic>
          <p:nvPicPr>
            <p:cNvPr id="7" name="Graphic 6" descr="Information">
              <a:extLst>
                <a:ext uri="{FF2B5EF4-FFF2-40B4-BE49-F238E27FC236}">
                  <a16:creationId xmlns:a16="http://schemas.microsoft.com/office/drawing/2014/main" id="{C05648B7-7E93-4424-ADCA-A2A638BE1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21577" y="1620719"/>
              <a:ext cx="1791442" cy="179144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4D2262-1BF8-41B7-A62B-C3953D60E089}"/>
                </a:ext>
              </a:extLst>
            </p:cNvPr>
            <p:cNvSpPr/>
            <p:nvPr/>
          </p:nvSpPr>
          <p:spPr>
            <a:xfrm>
              <a:off x="317191" y="3380386"/>
              <a:ext cx="3003471" cy="1754326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nb-NO"/>
                <a:t>Dette er et kort informasjonsmøte.</a:t>
              </a:r>
            </a:p>
            <a:p>
              <a:pPr algn="ctr"/>
              <a:r>
                <a:rPr lang="nb-NO"/>
                <a:t>Spørsmål i chat blir ikke besvart </a:t>
              </a:r>
            </a:p>
            <a:p>
              <a:pPr algn="ctr"/>
              <a:endParaRPr lang="nb-NO"/>
            </a:p>
            <a:p>
              <a:pPr algn="ctr"/>
              <a:endParaRPr lang="nb-NO">
                <a:cs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7D8ED19-9960-4B74-B005-A4B46ABE50F3}"/>
              </a:ext>
            </a:extLst>
          </p:cNvPr>
          <p:cNvGrpSpPr/>
          <p:nvPr/>
        </p:nvGrpSpPr>
        <p:grpSpPr>
          <a:xfrm>
            <a:off x="8239603" y="1921801"/>
            <a:ext cx="3580704" cy="2682997"/>
            <a:chOff x="8406858" y="1620719"/>
            <a:chExt cx="3580704" cy="2682997"/>
          </a:xfrm>
        </p:grpSpPr>
        <p:pic>
          <p:nvPicPr>
            <p:cNvPr id="9" name="Graphic 8" descr="Web cam">
              <a:extLst>
                <a:ext uri="{FF2B5EF4-FFF2-40B4-BE49-F238E27FC236}">
                  <a16:creationId xmlns:a16="http://schemas.microsoft.com/office/drawing/2014/main" id="{917E1E28-4D47-441C-BF02-80995E9F3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95479" y="1620719"/>
              <a:ext cx="1791442" cy="179144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8B9C46-76B4-4278-89A2-5D0051F2489D}"/>
                </a:ext>
              </a:extLst>
            </p:cNvPr>
            <p:cNvSpPr/>
            <p:nvPr/>
          </p:nvSpPr>
          <p:spPr>
            <a:xfrm>
              <a:off x="8406858" y="3380386"/>
              <a:ext cx="3580704" cy="92333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nb-NO"/>
                <a:t>Vi vil gjøre opptak  av møtet som vi deler på prosjektets nettside i etterkant.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2BFAB41-6732-4893-AFB9-3D7DC5223560}"/>
              </a:ext>
            </a:extLst>
          </p:cNvPr>
          <p:cNvGrpSpPr/>
          <p:nvPr/>
        </p:nvGrpSpPr>
        <p:grpSpPr>
          <a:xfrm>
            <a:off x="4362025" y="1921801"/>
            <a:ext cx="3580704" cy="2405996"/>
            <a:chOff x="4362024" y="1620719"/>
            <a:chExt cx="3580704" cy="2405997"/>
          </a:xfrm>
        </p:grpSpPr>
        <p:pic>
          <p:nvPicPr>
            <p:cNvPr id="11" name="Graphic 10" descr="Radio microphone">
              <a:extLst>
                <a:ext uri="{FF2B5EF4-FFF2-40B4-BE49-F238E27FC236}">
                  <a16:creationId xmlns:a16="http://schemas.microsoft.com/office/drawing/2014/main" id="{72B72DDA-A44F-47A9-A947-702CD79AC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256655" y="1620719"/>
              <a:ext cx="1791442" cy="179144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2C2CD8-3CCB-46AC-8E7D-8FE36AD32298}"/>
                </a:ext>
              </a:extLst>
            </p:cNvPr>
            <p:cNvSpPr/>
            <p:nvPr/>
          </p:nvSpPr>
          <p:spPr>
            <a:xfrm>
              <a:off x="4362024" y="3380385"/>
              <a:ext cx="35807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b-NO"/>
                <a:t>Vi er mange deltagere – husk å dempe mikrofonen. 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4749654-D5E7-4FB6-B9BF-F35DC6D47528}"/>
                </a:ext>
              </a:extLst>
            </p:cNvPr>
            <p:cNvCxnSpPr/>
            <p:nvPr/>
          </p:nvCxnSpPr>
          <p:spPr>
            <a:xfrm flipV="1">
              <a:off x="5533251" y="1881427"/>
              <a:ext cx="1238250" cy="12382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C6BD5F5-1ABF-4FD6-B1DD-61505B400A76}"/>
              </a:ext>
            </a:extLst>
          </p:cNvPr>
          <p:cNvSpPr txBox="1"/>
          <p:nvPr/>
        </p:nvSpPr>
        <p:spPr>
          <a:xfrm>
            <a:off x="484447" y="1292342"/>
            <a:ext cx="387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/>
              <a:t>Kort før vi begynner:</a:t>
            </a:r>
          </a:p>
        </p:txBody>
      </p:sp>
    </p:spTree>
    <p:extLst>
      <p:ext uri="{BB962C8B-B14F-4D97-AF65-F5344CB8AC3E}">
        <p14:creationId xmlns:p14="http://schemas.microsoft.com/office/powerpoint/2010/main" val="2572989264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36AE49E-B455-9856-1C21-A610C92FA0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0901" y="921057"/>
            <a:ext cx="5416241" cy="876378"/>
          </a:xfrm>
        </p:spPr>
        <p:txBody>
          <a:bodyPr/>
          <a:lstStyle/>
          <a:p>
            <a:pPr algn="l"/>
            <a:r>
              <a:rPr lang="en-US"/>
              <a:t>Agenda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924D49-90A2-EB56-3EA4-549B7FEA8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14" b="6802"/>
          <a:stretch/>
        </p:blipFill>
        <p:spPr>
          <a:xfrm>
            <a:off x="6554851" y="124588"/>
            <a:ext cx="5646674" cy="6631092"/>
          </a:xfrm>
          <a:custGeom>
            <a:avLst/>
            <a:gdLst>
              <a:gd name="connsiteX0" fmla="*/ 91440 w 5646674"/>
              <a:gd name="connsiteY0" fmla="*/ 0 h 6631092"/>
              <a:gd name="connsiteX1" fmla="*/ 4230624 w 5646674"/>
              <a:gd name="connsiteY1" fmla="*/ 81848 h 6631092"/>
              <a:gd name="connsiteX2" fmla="*/ 4230624 w 5646674"/>
              <a:gd name="connsiteY2" fmla="*/ 932104 h 6631092"/>
              <a:gd name="connsiteX3" fmla="*/ 4297548 w 5646674"/>
              <a:gd name="connsiteY3" fmla="*/ 999028 h 6631092"/>
              <a:gd name="connsiteX4" fmla="*/ 5079592 w 5646674"/>
              <a:gd name="connsiteY4" fmla="*/ 999028 h 6631092"/>
              <a:gd name="connsiteX5" fmla="*/ 5146516 w 5646674"/>
              <a:gd name="connsiteY5" fmla="*/ 932104 h 6631092"/>
              <a:gd name="connsiteX6" fmla="*/ 5146516 w 5646674"/>
              <a:gd name="connsiteY6" fmla="*/ 99959 h 6631092"/>
              <a:gd name="connsiteX7" fmla="*/ 5640578 w 5646674"/>
              <a:gd name="connsiteY7" fmla="*/ 109728 h 6631092"/>
              <a:gd name="connsiteX8" fmla="*/ 5646674 w 5646674"/>
              <a:gd name="connsiteY8" fmla="*/ 6407531 h 6631092"/>
              <a:gd name="connsiteX9" fmla="*/ 2930525 w 5646674"/>
              <a:gd name="connsiteY9" fmla="*/ 6611493 h 6631092"/>
              <a:gd name="connsiteX10" fmla="*/ 0 w 5646674"/>
              <a:gd name="connsiteY10" fmla="*/ 6620891 h 6631092"/>
              <a:gd name="connsiteX11" fmla="*/ 91440 w 5646674"/>
              <a:gd name="connsiteY11" fmla="*/ 0 h 663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46674" h="6631092">
                <a:moveTo>
                  <a:pt x="91440" y="0"/>
                </a:moveTo>
                <a:lnTo>
                  <a:pt x="4230624" y="81848"/>
                </a:lnTo>
                <a:lnTo>
                  <a:pt x="4230624" y="932104"/>
                </a:lnTo>
                <a:cubicBezTo>
                  <a:pt x="4230624" y="969065"/>
                  <a:pt x="4260587" y="999028"/>
                  <a:pt x="4297548" y="999028"/>
                </a:cubicBezTo>
                <a:lnTo>
                  <a:pt x="5079592" y="999028"/>
                </a:lnTo>
                <a:cubicBezTo>
                  <a:pt x="5116553" y="999028"/>
                  <a:pt x="5146516" y="969065"/>
                  <a:pt x="5146516" y="932104"/>
                </a:cubicBezTo>
                <a:lnTo>
                  <a:pt x="5146516" y="99959"/>
                </a:lnTo>
                <a:lnTo>
                  <a:pt x="5640578" y="109728"/>
                </a:lnTo>
                <a:lnTo>
                  <a:pt x="5646674" y="6407531"/>
                </a:lnTo>
                <a:cubicBezTo>
                  <a:pt x="4779899" y="6479582"/>
                  <a:pt x="4583684" y="6557730"/>
                  <a:pt x="2930525" y="6611493"/>
                </a:cubicBezTo>
                <a:cubicBezTo>
                  <a:pt x="1892723" y="6651202"/>
                  <a:pt x="976842" y="6617758"/>
                  <a:pt x="0" y="6620891"/>
                </a:cubicBezTo>
                <a:cubicBezTo>
                  <a:pt x="1048512" y="4176183"/>
                  <a:pt x="883920" y="2261828"/>
                  <a:pt x="91440" y="0"/>
                </a:cubicBezTo>
                <a:close/>
              </a:path>
            </a:pathLst>
          </a:custGeom>
          <a:noFill/>
          <a:effectLst/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2A1ACC2-EAC9-090A-955B-AB8696C19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93311"/>
              </p:ext>
            </p:extLst>
          </p:nvPr>
        </p:nvGraphicFramePr>
        <p:xfrm>
          <a:off x="1008320" y="2091440"/>
          <a:ext cx="4613870" cy="25603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4613870">
                  <a:extLst>
                    <a:ext uri="{9D8B030D-6E8A-4147-A177-3AD203B41FA5}">
                      <a16:colId xmlns:a16="http://schemas.microsoft.com/office/drawing/2014/main" val="35578434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>
                          <a:solidFill>
                            <a:schemeClr val="tx1"/>
                          </a:solidFill>
                        </a:rPr>
                        <a:t>Praktisk informasjon 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44138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 dirty="0">
                          <a:solidFill>
                            <a:schemeClr val="tx1"/>
                          </a:solidFill>
                        </a:rPr>
                        <a:t>Bjørn ønsker velkommen og orienterer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12669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dirty="0"/>
                        <a:t>Informasjon om prosjektet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7592844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 dirty="0"/>
                        <a:t>Spørsmål til Bjørn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334732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746395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8993461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 dirty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78423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9852612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36AE49E-B455-9856-1C21-A610C92FA0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0901" y="921057"/>
            <a:ext cx="5416241" cy="876378"/>
          </a:xfrm>
        </p:spPr>
        <p:txBody>
          <a:bodyPr/>
          <a:lstStyle/>
          <a:p>
            <a:pPr algn="l"/>
            <a:r>
              <a:rPr lang="en-US"/>
              <a:t>Agenda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924D49-90A2-EB56-3EA4-549B7FEA8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14" b="6802"/>
          <a:stretch/>
        </p:blipFill>
        <p:spPr>
          <a:xfrm>
            <a:off x="6554851" y="124588"/>
            <a:ext cx="5646674" cy="6631092"/>
          </a:xfrm>
          <a:custGeom>
            <a:avLst/>
            <a:gdLst>
              <a:gd name="connsiteX0" fmla="*/ 91440 w 5646674"/>
              <a:gd name="connsiteY0" fmla="*/ 0 h 6631092"/>
              <a:gd name="connsiteX1" fmla="*/ 4230624 w 5646674"/>
              <a:gd name="connsiteY1" fmla="*/ 81848 h 6631092"/>
              <a:gd name="connsiteX2" fmla="*/ 4230624 w 5646674"/>
              <a:gd name="connsiteY2" fmla="*/ 932104 h 6631092"/>
              <a:gd name="connsiteX3" fmla="*/ 4297548 w 5646674"/>
              <a:gd name="connsiteY3" fmla="*/ 999028 h 6631092"/>
              <a:gd name="connsiteX4" fmla="*/ 5079592 w 5646674"/>
              <a:gd name="connsiteY4" fmla="*/ 999028 h 6631092"/>
              <a:gd name="connsiteX5" fmla="*/ 5146516 w 5646674"/>
              <a:gd name="connsiteY5" fmla="*/ 932104 h 6631092"/>
              <a:gd name="connsiteX6" fmla="*/ 5146516 w 5646674"/>
              <a:gd name="connsiteY6" fmla="*/ 99959 h 6631092"/>
              <a:gd name="connsiteX7" fmla="*/ 5640578 w 5646674"/>
              <a:gd name="connsiteY7" fmla="*/ 109728 h 6631092"/>
              <a:gd name="connsiteX8" fmla="*/ 5646674 w 5646674"/>
              <a:gd name="connsiteY8" fmla="*/ 6407531 h 6631092"/>
              <a:gd name="connsiteX9" fmla="*/ 2930525 w 5646674"/>
              <a:gd name="connsiteY9" fmla="*/ 6611493 h 6631092"/>
              <a:gd name="connsiteX10" fmla="*/ 0 w 5646674"/>
              <a:gd name="connsiteY10" fmla="*/ 6620891 h 6631092"/>
              <a:gd name="connsiteX11" fmla="*/ 91440 w 5646674"/>
              <a:gd name="connsiteY11" fmla="*/ 0 h 663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46674" h="6631092">
                <a:moveTo>
                  <a:pt x="91440" y="0"/>
                </a:moveTo>
                <a:lnTo>
                  <a:pt x="4230624" y="81848"/>
                </a:lnTo>
                <a:lnTo>
                  <a:pt x="4230624" y="932104"/>
                </a:lnTo>
                <a:cubicBezTo>
                  <a:pt x="4230624" y="969065"/>
                  <a:pt x="4260587" y="999028"/>
                  <a:pt x="4297548" y="999028"/>
                </a:cubicBezTo>
                <a:lnTo>
                  <a:pt x="5079592" y="999028"/>
                </a:lnTo>
                <a:cubicBezTo>
                  <a:pt x="5116553" y="999028"/>
                  <a:pt x="5146516" y="969065"/>
                  <a:pt x="5146516" y="932104"/>
                </a:cubicBezTo>
                <a:lnTo>
                  <a:pt x="5146516" y="99959"/>
                </a:lnTo>
                <a:lnTo>
                  <a:pt x="5640578" y="109728"/>
                </a:lnTo>
                <a:lnTo>
                  <a:pt x="5646674" y="6407531"/>
                </a:lnTo>
                <a:cubicBezTo>
                  <a:pt x="4779899" y="6479582"/>
                  <a:pt x="4583684" y="6557730"/>
                  <a:pt x="2930525" y="6611493"/>
                </a:cubicBezTo>
                <a:cubicBezTo>
                  <a:pt x="1892723" y="6651202"/>
                  <a:pt x="976842" y="6617758"/>
                  <a:pt x="0" y="6620891"/>
                </a:cubicBezTo>
                <a:cubicBezTo>
                  <a:pt x="1048512" y="4176183"/>
                  <a:pt x="883920" y="2261828"/>
                  <a:pt x="91440" y="0"/>
                </a:cubicBezTo>
                <a:close/>
              </a:path>
            </a:pathLst>
          </a:custGeom>
          <a:noFill/>
          <a:effectLst/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2A1ACC2-EAC9-090A-955B-AB8696C19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275556"/>
              </p:ext>
            </p:extLst>
          </p:nvPr>
        </p:nvGraphicFramePr>
        <p:xfrm>
          <a:off x="1008320" y="2091440"/>
          <a:ext cx="4613870" cy="25603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4613870">
                  <a:extLst>
                    <a:ext uri="{9D8B030D-6E8A-4147-A177-3AD203B41FA5}">
                      <a16:colId xmlns:a16="http://schemas.microsoft.com/office/drawing/2014/main" val="35578434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dirty="0">
                          <a:solidFill>
                            <a:schemeClr val="tx1"/>
                          </a:solidFill>
                        </a:rPr>
                        <a:t>Praktisk informasjon 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44138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1" dirty="0">
                          <a:solidFill>
                            <a:schemeClr val="bg1"/>
                          </a:solidFill>
                        </a:rPr>
                        <a:t>Bjørn ønsker velkommen og orienterer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12669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Informasjon om prosjektet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7592844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Spørsmål til Bjørn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334732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746395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8993461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 dirty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78423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7239184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36AE49E-B455-9856-1C21-A610C92FA0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0901" y="921057"/>
            <a:ext cx="5416241" cy="876378"/>
          </a:xfrm>
        </p:spPr>
        <p:txBody>
          <a:bodyPr/>
          <a:lstStyle/>
          <a:p>
            <a:pPr algn="l"/>
            <a:r>
              <a:rPr lang="en-US"/>
              <a:t>Agenda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924D49-90A2-EB56-3EA4-549B7FEA8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14" b="6802"/>
          <a:stretch/>
        </p:blipFill>
        <p:spPr>
          <a:xfrm>
            <a:off x="6554851" y="124588"/>
            <a:ext cx="5646674" cy="6631092"/>
          </a:xfrm>
          <a:custGeom>
            <a:avLst/>
            <a:gdLst>
              <a:gd name="connsiteX0" fmla="*/ 91440 w 5646674"/>
              <a:gd name="connsiteY0" fmla="*/ 0 h 6631092"/>
              <a:gd name="connsiteX1" fmla="*/ 4230624 w 5646674"/>
              <a:gd name="connsiteY1" fmla="*/ 81848 h 6631092"/>
              <a:gd name="connsiteX2" fmla="*/ 4230624 w 5646674"/>
              <a:gd name="connsiteY2" fmla="*/ 932104 h 6631092"/>
              <a:gd name="connsiteX3" fmla="*/ 4297548 w 5646674"/>
              <a:gd name="connsiteY3" fmla="*/ 999028 h 6631092"/>
              <a:gd name="connsiteX4" fmla="*/ 5079592 w 5646674"/>
              <a:gd name="connsiteY4" fmla="*/ 999028 h 6631092"/>
              <a:gd name="connsiteX5" fmla="*/ 5146516 w 5646674"/>
              <a:gd name="connsiteY5" fmla="*/ 932104 h 6631092"/>
              <a:gd name="connsiteX6" fmla="*/ 5146516 w 5646674"/>
              <a:gd name="connsiteY6" fmla="*/ 99959 h 6631092"/>
              <a:gd name="connsiteX7" fmla="*/ 5640578 w 5646674"/>
              <a:gd name="connsiteY7" fmla="*/ 109728 h 6631092"/>
              <a:gd name="connsiteX8" fmla="*/ 5646674 w 5646674"/>
              <a:gd name="connsiteY8" fmla="*/ 6407531 h 6631092"/>
              <a:gd name="connsiteX9" fmla="*/ 2930525 w 5646674"/>
              <a:gd name="connsiteY9" fmla="*/ 6611493 h 6631092"/>
              <a:gd name="connsiteX10" fmla="*/ 0 w 5646674"/>
              <a:gd name="connsiteY10" fmla="*/ 6620891 h 6631092"/>
              <a:gd name="connsiteX11" fmla="*/ 91440 w 5646674"/>
              <a:gd name="connsiteY11" fmla="*/ 0 h 663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46674" h="6631092">
                <a:moveTo>
                  <a:pt x="91440" y="0"/>
                </a:moveTo>
                <a:lnTo>
                  <a:pt x="4230624" y="81848"/>
                </a:lnTo>
                <a:lnTo>
                  <a:pt x="4230624" y="932104"/>
                </a:lnTo>
                <a:cubicBezTo>
                  <a:pt x="4230624" y="969065"/>
                  <a:pt x="4260587" y="999028"/>
                  <a:pt x="4297548" y="999028"/>
                </a:cubicBezTo>
                <a:lnTo>
                  <a:pt x="5079592" y="999028"/>
                </a:lnTo>
                <a:cubicBezTo>
                  <a:pt x="5116553" y="999028"/>
                  <a:pt x="5146516" y="969065"/>
                  <a:pt x="5146516" y="932104"/>
                </a:cubicBezTo>
                <a:lnTo>
                  <a:pt x="5146516" y="99959"/>
                </a:lnTo>
                <a:lnTo>
                  <a:pt x="5640578" y="109728"/>
                </a:lnTo>
                <a:lnTo>
                  <a:pt x="5646674" y="6407531"/>
                </a:lnTo>
                <a:cubicBezTo>
                  <a:pt x="4779899" y="6479582"/>
                  <a:pt x="4583684" y="6557730"/>
                  <a:pt x="2930525" y="6611493"/>
                </a:cubicBezTo>
                <a:cubicBezTo>
                  <a:pt x="1892723" y="6651202"/>
                  <a:pt x="976842" y="6617758"/>
                  <a:pt x="0" y="6620891"/>
                </a:cubicBezTo>
                <a:cubicBezTo>
                  <a:pt x="1048512" y="4176183"/>
                  <a:pt x="883920" y="2261828"/>
                  <a:pt x="91440" y="0"/>
                </a:cubicBezTo>
                <a:close/>
              </a:path>
            </a:pathLst>
          </a:custGeom>
          <a:noFill/>
          <a:effectLst/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2A1ACC2-EAC9-090A-955B-AB8696C19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874884"/>
              </p:ext>
            </p:extLst>
          </p:nvPr>
        </p:nvGraphicFramePr>
        <p:xfrm>
          <a:off x="1008320" y="2091440"/>
          <a:ext cx="4613870" cy="25603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4613870">
                  <a:extLst>
                    <a:ext uri="{9D8B030D-6E8A-4147-A177-3AD203B41FA5}">
                      <a16:colId xmlns:a16="http://schemas.microsoft.com/office/drawing/2014/main" val="35578434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>
                          <a:solidFill>
                            <a:schemeClr val="tx1"/>
                          </a:solidFill>
                        </a:rPr>
                        <a:t>Praktisk informasjon 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44138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 dirty="0">
                          <a:solidFill>
                            <a:schemeClr val="tx1"/>
                          </a:solidFill>
                        </a:rPr>
                        <a:t>Bjørn ønsker velkommen og orienterer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12669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Informasjon om prosjektet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92844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 dirty="0"/>
                        <a:t>Spørsmål til Bjørn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334732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746395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8993461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 dirty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78423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0955168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8C1937F-7017-687C-3E2D-3A83425A77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41596" y="1039869"/>
            <a:ext cx="5563625" cy="876378"/>
          </a:xfrm>
        </p:spPr>
        <p:txBody>
          <a:bodyPr/>
          <a:lstStyle/>
          <a:p>
            <a:r>
              <a:rPr lang="nb-NO" sz="4400">
                <a:solidFill>
                  <a:schemeClr val="tx1"/>
                </a:solidFill>
              </a:rPr>
              <a:t>Prosjektet så langt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BDC5245-7CC0-8581-2462-08EFA80A26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0450" y="2109162"/>
            <a:ext cx="5563625" cy="3774477"/>
          </a:xfrm>
        </p:spPr>
        <p:txBody>
          <a:bodyPr/>
          <a:lstStyle/>
          <a:p>
            <a:r>
              <a:rPr lang="nb-NO" sz="2400">
                <a:solidFill>
                  <a:schemeClr val="tx1"/>
                </a:solidFill>
              </a:rPr>
              <a:t>Vi har: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tx1"/>
                </a:solidFill>
              </a:rPr>
              <a:t>Utarbeidet et konseptnotat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tx1"/>
                </a:solidFill>
              </a:rPr>
              <a:t>Gjennomført en kartlegging og utarbeidet et kunnskapsgrunnlag om samhandlingsflater i fellesadministrasjonen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tx1"/>
                </a:solidFill>
              </a:rPr>
              <a:t>Gjennomført dialogmøter om konseptnotatet  med alle enheter som er omfattet av omorganiseringen</a:t>
            </a:r>
          </a:p>
          <a:p>
            <a:endParaRPr lang="nb-NO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/>
          </a:p>
        </p:txBody>
      </p:sp>
      <p:pic>
        <p:nvPicPr>
          <p:cNvPr id="14" name="Plassholder for bilde 13">
            <a:extLst>
              <a:ext uri="{FF2B5EF4-FFF2-40B4-BE49-F238E27FC236}">
                <a16:creationId xmlns:a16="http://schemas.microsoft.com/office/drawing/2014/main" id="{01F6FB52-5F32-621E-8171-F42299AF4B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818" r="19818"/>
          <a:stretch/>
        </p:blipFill>
        <p:spPr/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820E255D-2559-A223-7986-7F217D25FCC0}"/>
              </a:ext>
            </a:extLst>
          </p:cNvPr>
          <p:cNvSpPr txBox="1"/>
          <p:nvPr/>
        </p:nvSpPr>
        <p:spPr>
          <a:xfrm>
            <a:off x="117566" y="6297475"/>
            <a:ext cx="4839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>
                <a:solidFill>
                  <a:schemeClr val="bg1"/>
                </a:solidFill>
              </a:rPr>
              <a:t>Bilde fra workshop om kunnskapsgrunnlag 14. august </a:t>
            </a:r>
          </a:p>
        </p:txBody>
      </p:sp>
    </p:spTree>
    <p:extLst>
      <p:ext uri="{BB962C8B-B14F-4D97-AF65-F5344CB8AC3E}">
        <p14:creationId xmlns:p14="http://schemas.microsoft.com/office/powerpoint/2010/main" val="2243853871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38A642C-C3D4-3438-D06E-94A3EA2E92E3}"/>
              </a:ext>
            </a:extLst>
          </p:cNvPr>
          <p:cNvSpPr/>
          <p:nvPr/>
        </p:nvSpPr>
        <p:spPr>
          <a:xfrm>
            <a:off x="5837793" y="2168197"/>
            <a:ext cx="4315673" cy="1571292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  <a:alpha val="14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 defTabSz="1219140">
              <a:defRPr/>
            </a:pPr>
            <a:r>
              <a:rPr lang="nb-NO" sz="1100" b="1" kern="0">
                <a:solidFill>
                  <a:prstClr val="black"/>
                </a:solidFill>
                <a:latin typeface="Calibri" panose="020F0502020204030204"/>
              </a:rPr>
              <a:t>Prosjektgruppe</a:t>
            </a:r>
          </a:p>
          <a:p>
            <a:pPr algn="ctr" defTabSz="1219140">
              <a:defRPr/>
            </a:pPr>
            <a:r>
              <a:rPr lang="nb-NO" sz="1100" kern="0">
                <a:solidFill>
                  <a:prstClr val="black"/>
                </a:solidFill>
                <a:latin typeface="Calibri" panose="020F0502020204030204"/>
              </a:rPr>
              <a:t>Toril Viken Haugen – Avdeling for dokumentasjonsforvaltning</a:t>
            </a:r>
          </a:p>
          <a:p>
            <a:pPr algn="ctr" defTabSz="1219140">
              <a:defRPr/>
            </a:pPr>
            <a:r>
              <a:rPr lang="nb-NO" sz="1100" kern="0">
                <a:solidFill>
                  <a:prstClr val="black"/>
                </a:solidFill>
                <a:latin typeface="Calibri" panose="020F0502020204030204"/>
              </a:rPr>
              <a:t>Eivind Voldhagen – Digitaliseringsprogrammet</a:t>
            </a:r>
          </a:p>
          <a:p>
            <a:pPr algn="ctr" defTabSz="1219140">
              <a:defRPr/>
            </a:pPr>
            <a:r>
              <a:rPr lang="nb-NO" sz="1100" kern="0">
                <a:latin typeface="Calibri" panose="020F0502020204030204"/>
              </a:rPr>
              <a:t>Annette </a:t>
            </a:r>
            <a:r>
              <a:rPr lang="nb-NO" sz="1100" kern="0" err="1">
                <a:latin typeface="Calibri" panose="020F0502020204030204"/>
              </a:rPr>
              <a:t>Ysland</a:t>
            </a:r>
            <a:r>
              <a:rPr lang="nb-NO" sz="1100" kern="0">
                <a:latin typeface="Calibri" panose="020F0502020204030204"/>
              </a:rPr>
              <a:t> Ludvigsen - Avdeling for virksomhetsstyring</a:t>
            </a:r>
            <a:endParaRPr lang="nb-NO" sz="1100" kern="0">
              <a:latin typeface="Calibri" panose="020F0502020204030204"/>
              <a:cs typeface="Calibri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94ABD5EA-6068-F865-D271-DC884F127772}"/>
              </a:ext>
            </a:extLst>
          </p:cNvPr>
          <p:cNvSpPr/>
          <p:nvPr/>
        </p:nvSpPr>
        <p:spPr>
          <a:xfrm>
            <a:off x="4774058" y="385345"/>
            <a:ext cx="2258828" cy="1782851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  <a:alpha val="14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nb-NO" sz="1200" b="1" kern="0">
                <a:solidFill>
                  <a:prstClr val="black"/>
                </a:solidFill>
                <a:latin typeface="Calibri" panose="020F0502020204030204"/>
              </a:rPr>
              <a:t>Styringsgruppe</a:t>
            </a:r>
          </a:p>
          <a:p>
            <a:pPr algn="ctr" defTabSz="1219140">
              <a:defRPr/>
            </a:pPr>
            <a:r>
              <a:rPr lang="nb-NO" sz="1200" kern="0">
                <a:solidFill>
                  <a:prstClr val="black"/>
                </a:solidFill>
                <a:latin typeface="Calibri" panose="020F0502020204030204"/>
              </a:rPr>
              <a:t>Ingrid Volden</a:t>
            </a:r>
          </a:p>
          <a:p>
            <a:pPr algn="ctr" defTabSz="1219140">
              <a:defRPr/>
            </a:pPr>
            <a:r>
              <a:rPr lang="nb-NO" sz="1200" kern="0">
                <a:solidFill>
                  <a:prstClr val="black"/>
                </a:solidFill>
                <a:latin typeface="Calibri" panose="020F0502020204030204"/>
              </a:rPr>
              <a:t>Arne Kr. Hestnes</a:t>
            </a:r>
          </a:p>
          <a:p>
            <a:pPr algn="ctr" defTabSz="1219140">
              <a:defRPr/>
            </a:pPr>
            <a:r>
              <a:rPr lang="nb-NO" sz="1200" kern="0">
                <a:solidFill>
                  <a:prstClr val="black"/>
                </a:solidFill>
                <a:latin typeface="Calibri" panose="020F0502020204030204"/>
              </a:rPr>
              <a:t>Lisbeth Viken</a:t>
            </a:r>
          </a:p>
          <a:p>
            <a:pPr algn="ctr" defTabSz="1219140">
              <a:defRPr/>
            </a:pPr>
            <a:r>
              <a:rPr lang="nb-NO" sz="1200" kern="0">
                <a:solidFill>
                  <a:prstClr val="black"/>
                </a:solidFill>
                <a:latin typeface="Calibri" panose="020F0502020204030204"/>
              </a:rPr>
              <a:t>Håkon Alstad</a:t>
            </a:r>
          </a:p>
          <a:p>
            <a:pPr algn="ctr" defTabSz="1219140">
              <a:defRPr/>
            </a:pPr>
            <a:r>
              <a:rPr lang="nb-NO" sz="1200" kern="0">
                <a:solidFill>
                  <a:prstClr val="black"/>
                </a:solidFill>
                <a:latin typeface="Calibri" panose="020F0502020204030204"/>
              </a:rPr>
              <a:t>Geir Nysetvold</a:t>
            </a:r>
          </a:p>
          <a:p>
            <a:pPr algn="ctr" defTabSz="1219140">
              <a:defRPr/>
            </a:pPr>
            <a:r>
              <a:rPr lang="nb-NO" sz="1200" kern="0">
                <a:solidFill>
                  <a:prstClr val="black"/>
                </a:solidFill>
                <a:latin typeface="Calibri" panose="020F0502020204030204"/>
              </a:rPr>
              <a:t>Elin Cecilie Balstad</a:t>
            </a:r>
          </a:p>
          <a:p>
            <a:pPr algn="ctr" defTabSz="1219140">
              <a:defRPr/>
            </a:pPr>
            <a:r>
              <a:rPr lang="nb-NO" sz="1200" kern="0">
                <a:solidFill>
                  <a:prstClr val="black"/>
                </a:solidFill>
                <a:latin typeface="Calibri" panose="020F0502020204030204"/>
              </a:rPr>
              <a:t>Freddy Barstad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CFD61FD-E666-2402-7C83-2EC8212D3A53}"/>
              </a:ext>
            </a:extLst>
          </p:cNvPr>
          <p:cNvSpPr/>
          <p:nvPr/>
        </p:nvSpPr>
        <p:spPr>
          <a:xfrm>
            <a:off x="75064" y="3824779"/>
            <a:ext cx="11980088" cy="370957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  <a:alpha val="58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nb-NO" sz="1600" kern="0">
                <a:solidFill>
                  <a:prstClr val="black"/>
                </a:solidFill>
                <a:latin typeface="Calibri" panose="020F0502020204030204"/>
              </a:rPr>
              <a:t>Organisering av designsprint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C8BDDF58-692E-17F1-032B-64A229577835}"/>
              </a:ext>
            </a:extLst>
          </p:cNvPr>
          <p:cNvSpPr/>
          <p:nvPr/>
        </p:nvSpPr>
        <p:spPr>
          <a:xfrm>
            <a:off x="115511" y="4354343"/>
            <a:ext cx="3774684" cy="2083928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  <a:alpha val="14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nb-NO" sz="1467" b="1" kern="0">
                <a:solidFill>
                  <a:prstClr val="black"/>
                </a:solidFill>
                <a:latin typeface="Calibri" panose="020F0502020204030204"/>
              </a:rPr>
              <a:t>Kjernegruppe</a:t>
            </a:r>
          </a:p>
          <a:p>
            <a:pPr algn="ctr" defTabSz="1219140">
              <a:defRPr/>
            </a:pPr>
            <a:r>
              <a:rPr lang="nb-NO" sz="1467" kern="0">
                <a:solidFill>
                  <a:prstClr val="black"/>
                </a:solidFill>
                <a:latin typeface="Calibri" panose="020F0502020204030204"/>
              </a:rPr>
              <a:t>Prosjektgruppe +</a:t>
            </a:r>
          </a:p>
          <a:p>
            <a:pPr algn="ctr" defTabSz="1219140">
              <a:defRPr/>
            </a:pPr>
            <a:r>
              <a:rPr lang="nb-NO" sz="1467" kern="0">
                <a:solidFill>
                  <a:prstClr val="black"/>
                </a:solidFill>
                <a:latin typeface="Calibri" panose="020F0502020204030204"/>
              </a:rPr>
              <a:t>Jan Eirik Eggan</a:t>
            </a:r>
          </a:p>
          <a:p>
            <a:pPr algn="ctr" defTabSz="1219140">
              <a:defRPr/>
            </a:pPr>
            <a:r>
              <a:rPr lang="nb-NO" sz="1467" kern="0">
                <a:solidFill>
                  <a:prstClr val="black"/>
                </a:solidFill>
                <a:latin typeface="Calibri" panose="020F0502020204030204"/>
              </a:rPr>
              <a:t>Gry Lene Johansen</a:t>
            </a:r>
          </a:p>
          <a:p>
            <a:pPr algn="ctr" defTabSz="1219140">
              <a:defRPr/>
            </a:pPr>
            <a:r>
              <a:rPr lang="nb-NO" sz="1467" kern="0">
                <a:solidFill>
                  <a:prstClr val="black"/>
                </a:solidFill>
                <a:latin typeface="Calibri" panose="020F0502020204030204"/>
              </a:rPr>
              <a:t>Gry Jordet Kibsgaard</a:t>
            </a:r>
          </a:p>
          <a:p>
            <a:pPr algn="ctr" defTabSz="1219140">
              <a:defRPr/>
            </a:pPr>
            <a:r>
              <a:rPr lang="nb-NO" sz="1467" kern="0">
                <a:solidFill>
                  <a:prstClr val="black"/>
                </a:solidFill>
                <a:latin typeface="Calibri" panose="020F0502020204030204"/>
              </a:rPr>
              <a:t>Anja </a:t>
            </a:r>
            <a:r>
              <a:rPr lang="nb-NO" sz="1467" kern="0" err="1">
                <a:solidFill>
                  <a:prstClr val="black"/>
                </a:solidFill>
                <a:latin typeface="Calibri" panose="020F0502020204030204"/>
              </a:rPr>
              <a:t>Sterten</a:t>
            </a:r>
            <a:r>
              <a:rPr lang="nb-NO" sz="1467" kern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219140">
              <a:defRPr/>
            </a:pPr>
            <a:endParaRPr lang="nb-NO" sz="1467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E3DA1414-C4F0-4204-8013-3E83AF00EB5A}"/>
              </a:ext>
            </a:extLst>
          </p:cNvPr>
          <p:cNvSpPr/>
          <p:nvPr/>
        </p:nvSpPr>
        <p:spPr>
          <a:xfrm>
            <a:off x="4017522" y="4354343"/>
            <a:ext cx="3774684" cy="2083928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  <a:alpha val="14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 defTabSz="1219140">
              <a:defRPr/>
            </a:pPr>
            <a:r>
              <a:rPr lang="nb-NO" sz="1467" b="1" kern="0">
                <a:solidFill>
                  <a:prstClr val="black"/>
                </a:solidFill>
                <a:latin typeface="Calibri" panose="020F0502020204030204"/>
              </a:rPr>
              <a:t>Referansegruppe</a:t>
            </a:r>
          </a:p>
          <a:p>
            <a:pPr algn="ctr" defTabSz="1219140">
              <a:defRPr/>
            </a:pPr>
            <a:r>
              <a:rPr lang="nb-NO" sz="1467" kern="0">
                <a:solidFill>
                  <a:prstClr val="black"/>
                </a:solidFill>
                <a:latin typeface="Calibri" panose="020F0502020204030204"/>
              </a:rPr>
              <a:t>Avdeling for virksomhetsstyring</a:t>
            </a:r>
          </a:p>
          <a:p>
            <a:pPr algn="ctr" defTabSz="1219140">
              <a:defRPr/>
            </a:pPr>
            <a:r>
              <a:rPr lang="nb-NO" sz="1467" kern="0">
                <a:solidFill>
                  <a:prstClr val="black"/>
                </a:solidFill>
                <a:latin typeface="Calibri" panose="020F0502020204030204"/>
              </a:rPr>
              <a:t>Avdeling for dokumentasjonsforvaltning</a:t>
            </a:r>
          </a:p>
          <a:p>
            <a:pPr algn="ctr" defTabSz="1219140">
              <a:defRPr/>
            </a:pPr>
            <a:r>
              <a:rPr lang="nb-NO" sz="1467" kern="0">
                <a:solidFill>
                  <a:prstClr val="black"/>
                </a:solidFill>
                <a:latin typeface="Calibri" panose="020F0502020204030204"/>
              </a:rPr>
              <a:t>HR- og HMS-avdelingen/TUT</a:t>
            </a:r>
          </a:p>
          <a:p>
            <a:pPr algn="ctr" defTabSz="1219140">
              <a:defRPr/>
            </a:pPr>
            <a:r>
              <a:rPr lang="nb-NO" sz="1451" kern="0">
                <a:latin typeface="Calibri" panose="020F0502020204030204"/>
              </a:rPr>
              <a:t>Digitaliseringsprogrammet</a:t>
            </a:r>
            <a:endParaRPr lang="nb-NO" sz="1451" kern="0">
              <a:latin typeface="Calibri" panose="020F0502020204030204"/>
              <a:cs typeface="Calibri"/>
            </a:endParaRPr>
          </a:p>
          <a:p>
            <a:pPr algn="ctr" defTabSz="1219140">
              <a:defRPr/>
            </a:pPr>
            <a:endParaRPr lang="nb-NO" sz="2133" kern="0">
              <a:latin typeface="Calibri" panose="020F0502020204030204"/>
              <a:cs typeface="Calibri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71F6022-5B85-384A-1D79-094C7903BCCF}"/>
              </a:ext>
            </a:extLst>
          </p:cNvPr>
          <p:cNvSpPr/>
          <p:nvPr/>
        </p:nvSpPr>
        <p:spPr>
          <a:xfrm>
            <a:off x="4774058" y="66956"/>
            <a:ext cx="2258828" cy="475787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  <a:alpha val="14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nb-NO" sz="1200" b="1" kern="0">
                <a:solidFill>
                  <a:prstClr val="black"/>
                </a:solidFill>
                <a:latin typeface="Calibri" panose="020F0502020204030204"/>
              </a:rPr>
              <a:t>Prosjekteier</a:t>
            </a:r>
          </a:p>
          <a:p>
            <a:pPr algn="ctr" defTabSz="1219140">
              <a:defRPr/>
            </a:pPr>
            <a:r>
              <a:rPr lang="nb-NO" sz="1200" kern="0">
                <a:solidFill>
                  <a:prstClr val="black"/>
                </a:solidFill>
                <a:latin typeface="Calibri" panose="020F0502020204030204"/>
              </a:rPr>
              <a:t>Bjørn Haugstad</a:t>
            </a:r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509F79CA-8424-7CBB-95E0-0F5B3CB1C9B2}"/>
              </a:ext>
            </a:extLst>
          </p:cNvPr>
          <p:cNvSpPr txBox="1">
            <a:spLocks/>
          </p:cNvSpPr>
          <p:nvPr/>
        </p:nvSpPr>
        <p:spPr>
          <a:xfrm>
            <a:off x="278434" y="217184"/>
            <a:ext cx="6844145" cy="1143000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3733"/>
              <a:t>Organisering av </a:t>
            </a:r>
          </a:p>
          <a:p>
            <a:r>
              <a:rPr lang="nb-NO" sz="3733"/>
              <a:t>arbeidet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2344138D-B1B3-27E0-EC13-A9E601231E6A}"/>
              </a:ext>
            </a:extLst>
          </p:cNvPr>
          <p:cNvSpPr/>
          <p:nvPr/>
        </p:nvSpPr>
        <p:spPr>
          <a:xfrm>
            <a:off x="7880917" y="4354925"/>
            <a:ext cx="3497979" cy="2082763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  <a:alpha val="14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 defTabSz="1219140">
              <a:defRPr/>
            </a:pPr>
            <a:r>
              <a:rPr lang="nb-NO" sz="1200" b="1" kern="0">
                <a:solidFill>
                  <a:prstClr val="black"/>
                </a:solidFill>
                <a:latin typeface="Calibri" panose="020F0502020204030204"/>
              </a:rPr>
              <a:t>Ekspertgruppe</a:t>
            </a:r>
          </a:p>
          <a:p>
            <a:pPr algn="ctr" defTabSz="1219140">
              <a:defRPr/>
            </a:pPr>
            <a:r>
              <a:rPr lang="nb-NO" sz="1200" kern="0">
                <a:latin typeface="Calibri" panose="020F0502020204030204"/>
              </a:rPr>
              <a:t>Siv Hilde </a:t>
            </a:r>
            <a:r>
              <a:rPr lang="nb-NO" sz="1200" kern="0" err="1">
                <a:latin typeface="Calibri" panose="020F0502020204030204"/>
              </a:rPr>
              <a:t>Bjørkund</a:t>
            </a:r>
            <a:r>
              <a:rPr lang="nb-NO" sz="1200" kern="0">
                <a:latin typeface="Calibri" panose="020F0502020204030204"/>
              </a:rPr>
              <a:t> Mora</a:t>
            </a:r>
            <a:endParaRPr lang="nb-NO" sz="1200" kern="0">
              <a:latin typeface="Calibri" panose="020F0502020204030204"/>
              <a:cs typeface="Calibri"/>
            </a:endParaRPr>
          </a:p>
          <a:p>
            <a:pPr algn="ctr" defTabSz="1219140">
              <a:defRPr/>
            </a:pPr>
            <a:r>
              <a:rPr lang="nb-NO" sz="1200" kern="0">
                <a:cs typeface="Calibri"/>
              </a:rPr>
              <a:t>Hanne Sørgjerd</a:t>
            </a:r>
          </a:p>
          <a:p>
            <a:pPr algn="ctr" defTabSz="1219140">
              <a:defRPr/>
            </a:pPr>
            <a:r>
              <a:rPr lang="nb-NO" sz="1200" kern="0">
                <a:cs typeface="Calibri"/>
              </a:rPr>
              <a:t>Harald Godø Gjerdahl</a:t>
            </a:r>
          </a:p>
          <a:p>
            <a:pPr algn="ctr" defTabSz="1219140">
              <a:defRPr/>
            </a:pPr>
            <a:r>
              <a:rPr lang="nb-NO" sz="1200" kern="0">
                <a:cs typeface="Calibri"/>
              </a:rPr>
              <a:t>Roar Tobro</a:t>
            </a:r>
          </a:p>
          <a:p>
            <a:pPr algn="ctr" defTabSz="1219140">
              <a:defRPr/>
            </a:pPr>
            <a:r>
              <a:rPr lang="nb-NO" sz="1200" kern="0">
                <a:cs typeface="Calibri"/>
              </a:rPr>
              <a:t>Rannveig Helene Pedersen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4F78011-6FEC-6B81-26DE-59F082471E5B}"/>
              </a:ext>
            </a:extLst>
          </p:cNvPr>
          <p:cNvSpPr/>
          <p:nvPr/>
        </p:nvSpPr>
        <p:spPr>
          <a:xfrm>
            <a:off x="1268904" y="2168197"/>
            <a:ext cx="4315673" cy="1571292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  <a:alpha val="14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nb-NO" sz="1100" b="1" kern="0" err="1">
                <a:solidFill>
                  <a:prstClr val="black"/>
                </a:solidFill>
                <a:latin typeface="Calibri" panose="020F0502020204030204"/>
              </a:rPr>
              <a:t>Sektretariat</a:t>
            </a:r>
            <a:endParaRPr lang="nb-NO" sz="1100" b="1" kern="0">
              <a:solidFill>
                <a:prstClr val="black"/>
              </a:solidFill>
              <a:latin typeface="Calibri" panose="020F0502020204030204"/>
            </a:endParaRPr>
          </a:p>
          <a:p>
            <a:pPr algn="ctr" defTabSz="1219140">
              <a:defRPr/>
            </a:pPr>
            <a:r>
              <a:rPr lang="nb-NO" sz="1100" kern="0">
                <a:solidFill>
                  <a:prstClr val="black"/>
                </a:solidFill>
                <a:latin typeface="Calibri" panose="020F0502020204030204"/>
              </a:rPr>
              <a:t>Gunn Nancy Halsetrønning PL</a:t>
            </a:r>
          </a:p>
          <a:p>
            <a:pPr algn="ctr" defTabSz="1219140">
              <a:defRPr/>
            </a:pPr>
            <a:r>
              <a:rPr lang="nb-NO" sz="1100" kern="0">
                <a:solidFill>
                  <a:prstClr val="black"/>
                </a:solidFill>
                <a:latin typeface="Calibri" panose="020F0502020204030204"/>
              </a:rPr>
              <a:t>Merete Aagesen (kommunikasjon) - Digitaliseringsprogrammet</a:t>
            </a:r>
          </a:p>
          <a:p>
            <a:pPr algn="ctr" defTabSz="1219140">
              <a:defRPr/>
            </a:pPr>
            <a:r>
              <a:rPr lang="nb-NO" sz="1100" kern="0">
                <a:solidFill>
                  <a:prstClr val="black"/>
                </a:solidFill>
                <a:latin typeface="Calibri" panose="020F0502020204030204"/>
              </a:rPr>
              <a:t>Marte </a:t>
            </a:r>
            <a:r>
              <a:rPr lang="nb-NO" sz="1100" kern="0" err="1">
                <a:solidFill>
                  <a:prstClr val="black"/>
                </a:solidFill>
                <a:latin typeface="Calibri" panose="020F0502020204030204"/>
              </a:rPr>
              <a:t>Nubdal</a:t>
            </a:r>
            <a:r>
              <a:rPr lang="nb-NO" sz="1100" kern="0">
                <a:solidFill>
                  <a:prstClr val="black"/>
                </a:solidFill>
                <a:latin typeface="Calibri" panose="020F0502020204030204"/>
              </a:rPr>
              <a:t> (metode) - Tjenesteutviklingsteamet</a:t>
            </a:r>
          </a:p>
          <a:p>
            <a:pPr algn="ctr" defTabSz="1219140">
              <a:defRPr/>
            </a:pPr>
            <a:r>
              <a:rPr lang="nb-NO" sz="1100" kern="0">
                <a:solidFill>
                  <a:prstClr val="black"/>
                </a:solidFill>
                <a:latin typeface="Calibri" panose="020F0502020204030204"/>
              </a:rPr>
              <a:t>Maya Sol Sørgård – IT-avdelingen</a:t>
            </a:r>
          </a:p>
        </p:txBody>
      </p:sp>
    </p:spTree>
    <p:extLst>
      <p:ext uri="{BB962C8B-B14F-4D97-AF65-F5344CB8AC3E}">
        <p14:creationId xmlns:p14="http://schemas.microsoft.com/office/powerpoint/2010/main" val="2795634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diagram&#10;&#10;Description automatically generated">
            <a:extLst>
              <a:ext uri="{FF2B5EF4-FFF2-40B4-BE49-F238E27FC236}">
                <a16:creationId xmlns:a16="http://schemas.microsoft.com/office/drawing/2014/main" id="{B5A6A226-637B-9B67-4736-6C86BFFA9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351"/>
            <a:ext cx="12324456" cy="587828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516854-7D3E-38B2-E1C0-9E31D9BA0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b-NO"/>
            </a:br>
            <a:r>
              <a:rPr lang="nb-NO"/>
              <a:t>Framdriftsplan for prosjektet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F82156-55A0-3B61-8156-D7338FEA0227}"/>
              </a:ext>
            </a:extLst>
          </p:cNvPr>
          <p:cNvSpPr txBox="1"/>
          <p:nvPr/>
        </p:nvSpPr>
        <p:spPr>
          <a:xfrm>
            <a:off x="8901047" y="-44388"/>
            <a:ext cx="1737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/>
              <a:t>Sist oppdatert 16.08.23</a:t>
            </a:r>
          </a:p>
        </p:txBody>
      </p:sp>
      <p:pic>
        <p:nvPicPr>
          <p:cNvPr id="6" name="Content Placeholder 4" descr="A diagram of a diagram&#10;&#10;Description automatically generated">
            <a:extLst>
              <a:ext uri="{FF2B5EF4-FFF2-40B4-BE49-F238E27FC236}">
                <a16:creationId xmlns:a16="http://schemas.microsoft.com/office/drawing/2014/main" id="{85375742-FAD2-8A5F-BD51-7E76525C9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56751"/>
            <a:ext cx="12324456" cy="5878285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4B7EDAA-7392-B771-B981-B3B1FEBEE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6254"/>
            <a:ext cx="12192000" cy="5818635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4D512FD2-F6FF-5829-5B6B-71E15BEFEA12}"/>
              </a:ext>
            </a:extLst>
          </p:cNvPr>
          <p:cNvSpPr txBox="1">
            <a:spLocks/>
          </p:cNvSpPr>
          <p:nvPr/>
        </p:nvSpPr>
        <p:spPr>
          <a:xfrm>
            <a:off x="432731" y="592582"/>
            <a:ext cx="6545118" cy="876378"/>
          </a:xfr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err="1"/>
              <a:t>Framdriftsplan</a:t>
            </a:r>
            <a:r>
              <a:rPr lang="en-US" sz="3600" b="1"/>
              <a:t> for </a:t>
            </a:r>
            <a:r>
              <a:rPr lang="en-US" sz="3600" b="1" err="1"/>
              <a:t>prosjektet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1737015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7B3C88-8D56-ADE3-A1A3-E74B82EEF285}"/>
              </a:ext>
            </a:extLst>
          </p:cNvPr>
          <p:cNvSpPr/>
          <p:nvPr/>
        </p:nvSpPr>
        <p:spPr>
          <a:xfrm>
            <a:off x="9960746" y="0"/>
            <a:ext cx="2231254" cy="134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099296E-E9E7-4801-A9DB-8DCC4065C07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099296E-E9E7-4801-A9DB-8DCC4065C0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6E753D5-3587-433C-803B-2AA666ECEEFE}"/>
                  </a:ext>
                </a:extLst>
              </p14:cNvPr>
              <p14:cNvContentPartPr/>
              <p14:nvPr/>
            </p14:nvContentPartPr>
            <p14:xfrm>
              <a:off x="1142026" y="1015403"/>
              <a:ext cx="8670452" cy="4548192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6E753D5-3587-433C-803B-2AA666ECEEF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4026" y="997403"/>
                <a:ext cx="8706091" cy="4583832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2073538A-9B1C-441B-BF61-432DB5479706}"/>
              </a:ext>
            </a:extLst>
          </p:cNvPr>
          <p:cNvSpPr/>
          <p:nvPr/>
        </p:nvSpPr>
        <p:spPr>
          <a:xfrm>
            <a:off x="10031113" y="2043430"/>
            <a:ext cx="1250631" cy="692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18. aug</a:t>
            </a:r>
          </a:p>
          <a:p>
            <a:pPr>
              <a:lnSpc>
                <a:spcPts val="1200"/>
              </a:lnSpc>
            </a:pPr>
            <a:r>
              <a:rPr lang="nn-NO" sz="1051"/>
              <a:t>Første møte i styringsgruppa</a:t>
            </a:r>
            <a:br>
              <a:rPr lang="nn-NO" sz="1051" i="1"/>
            </a:br>
            <a:endParaRPr lang="nb-NO" sz="800" i="1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6A09FA0-AC3F-4726-9893-2EF994D3783C}"/>
              </a:ext>
            </a:extLst>
          </p:cNvPr>
          <p:cNvSpPr/>
          <p:nvPr/>
        </p:nvSpPr>
        <p:spPr>
          <a:xfrm>
            <a:off x="9245851" y="1873025"/>
            <a:ext cx="672420" cy="6724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19" name="Graphic 18" descr="Meeting">
            <a:extLst>
              <a:ext uri="{FF2B5EF4-FFF2-40B4-BE49-F238E27FC236}">
                <a16:creationId xmlns:a16="http://schemas.microsoft.com/office/drawing/2014/main" id="{0159E0B9-2F80-4009-AF6B-1754CDC5B5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64523" y="1847490"/>
            <a:ext cx="663908" cy="6639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92F3F49-9BA0-4C37-AEA9-B26EDFE1EBA9}"/>
              </a:ext>
            </a:extLst>
          </p:cNvPr>
          <p:cNvSpPr/>
          <p:nvPr/>
        </p:nvSpPr>
        <p:spPr>
          <a:xfrm>
            <a:off x="619759" y="2062749"/>
            <a:ext cx="1489455" cy="846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2. juni</a:t>
            </a:r>
            <a:br>
              <a:rPr lang="nn-NO" sz="1051" b="1"/>
            </a:br>
            <a:r>
              <a:rPr lang="nn-NO" sz="1051"/>
              <a:t>Konseptnotat sendt til ledere </a:t>
            </a:r>
            <a:r>
              <a:rPr lang="nn-NO" sz="1051" err="1"/>
              <a:t>omfattet</a:t>
            </a:r>
            <a:r>
              <a:rPr lang="nn-NO" sz="1051"/>
              <a:t> av </a:t>
            </a:r>
          </a:p>
          <a:p>
            <a:pPr>
              <a:lnSpc>
                <a:spcPts val="1200"/>
              </a:lnSpc>
            </a:pPr>
            <a:r>
              <a:rPr lang="nn-NO" sz="1051"/>
              <a:t>omorganisering</a:t>
            </a:r>
            <a:br>
              <a:rPr lang="nn-NO" sz="1051"/>
            </a:br>
            <a:endParaRPr lang="nb-NO" sz="8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3FD8A7F-D3C3-45D7-B795-E97BEAEDB8E3}"/>
              </a:ext>
            </a:extLst>
          </p:cNvPr>
          <p:cNvSpPr/>
          <p:nvPr/>
        </p:nvSpPr>
        <p:spPr>
          <a:xfrm>
            <a:off x="1062547" y="1326311"/>
            <a:ext cx="672420" cy="6724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392C0C-283D-462A-BF5D-8633E2C61F6D}"/>
              </a:ext>
            </a:extLst>
          </p:cNvPr>
          <p:cNvSpPr/>
          <p:nvPr/>
        </p:nvSpPr>
        <p:spPr>
          <a:xfrm>
            <a:off x="3180487" y="1754561"/>
            <a:ext cx="9805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Sommer</a:t>
            </a:r>
          </a:p>
          <a:p>
            <a:pPr>
              <a:lnSpc>
                <a:spcPts val="1200"/>
              </a:lnSpc>
            </a:pPr>
            <a:r>
              <a:rPr lang="nn-NO" sz="1051"/>
              <a:t>Arbeid med kunnskaps-</a:t>
            </a:r>
          </a:p>
          <a:p>
            <a:pPr>
              <a:lnSpc>
                <a:spcPts val="1200"/>
              </a:lnSpc>
            </a:pPr>
            <a:r>
              <a:rPr lang="nn-NO" sz="1051"/>
              <a:t>grunnlag i </a:t>
            </a:r>
            <a:r>
              <a:rPr lang="nn-NO" sz="1051" err="1"/>
              <a:t>arb</a:t>
            </a:r>
            <a:r>
              <a:rPr lang="nn-NO" sz="1051"/>
              <a:t>. grupper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F868EC3-9AA3-4EF3-A432-F0A6FF3228A5}"/>
              </a:ext>
            </a:extLst>
          </p:cNvPr>
          <p:cNvSpPr/>
          <p:nvPr/>
        </p:nvSpPr>
        <p:spPr>
          <a:xfrm>
            <a:off x="3297819" y="885563"/>
            <a:ext cx="672420" cy="6724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29" name="Graphic 28" descr="Boardroom">
            <a:extLst>
              <a:ext uri="{FF2B5EF4-FFF2-40B4-BE49-F238E27FC236}">
                <a16:creationId xmlns:a16="http://schemas.microsoft.com/office/drawing/2014/main" id="{CA075793-B7CE-4850-A3C6-1268DD6C5C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85847" y="868189"/>
            <a:ext cx="672420" cy="672420"/>
          </a:xfrm>
          <a:prstGeom prst="rect">
            <a:avLst/>
          </a:prstGeom>
        </p:spPr>
      </p:pic>
      <p:pic>
        <p:nvPicPr>
          <p:cNvPr id="31" name="Graphic 30" descr="Document">
            <a:extLst>
              <a:ext uri="{FF2B5EF4-FFF2-40B4-BE49-F238E27FC236}">
                <a16:creationId xmlns:a16="http://schemas.microsoft.com/office/drawing/2014/main" id="{4B02E818-A50E-4E95-9FA0-7F09EAEB1C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1921" y="1395504"/>
            <a:ext cx="529384" cy="52938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868AE7D-3800-4CBD-B57A-2986491EFDC8}"/>
              </a:ext>
            </a:extLst>
          </p:cNvPr>
          <p:cNvSpPr/>
          <p:nvPr/>
        </p:nvSpPr>
        <p:spPr>
          <a:xfrm>
            <a:off x="7932796" y="1513205"/>
            <a:ext cx="9348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16. aug</a:t>
            </a:r>
          </a:p>
          <a:p>
            <a:pPr>
              <a:lnSpc>
                <a:spcPts val="1200"/>
              </a:lnSpc>
            </a:pPr>
            <a:r>
              <a:rPr lang="nn-NO" sz="1051" err="1"/>
              <a:t>Ferdigstit</a:t>
            </a:r>
            <a:r>
              <a:rPr lang="nn-NO" sz="1051"/>
              <a:t> </a:t>
            </a:r>
          </a:p>
          <a:p>
            <a:pPr>
              <a:lnSpc>
                <a:spcPts val="1200"/>
              </a:lnSpc>
            </a:pPr>
            <a:r>
              <a:rPr lang="nn-NO" sz="1051"/>
              <a:t>Kunnskaps- </a:t>
            </a:r>
          </a:p>
          <a:p>
            <a:pPr>
              <a:lnSpc>
                <a:spcPts val="1200"/>
              </a:lnSpc>
            </a:pPr>
            <a:r>
              <a:rPr lang="nn-NO" sz="1051"/>
              <a:t>grunnlag</a:t>
            </a:r>
            <a:endParaRPr lang="nb-NO" sz="8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9A804C4-09ED-4BED-AB01-AE2C006A4CF8}"/>
              </a:ext>
            </a:extLst>
          </p:cNvPr>
          <p:cNvSpPr/>
          <p:nvPr/>
        </p:nvSpPr>
        <p:spPr>
          <a:xfrm>
            <a:off x="7941447" y="783179"/>
            <a:ext cx="672420" cy="6724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34" name="Graphic 33" descr="Document">
            <a:extLst>
              <a:ext uri="{FF2B5EF4-FFF2-40B4-BE49-F238E27FC236}">
                <a16:creationId xmlns:a16="http://schemas.microsoft.com/office/drawing/2014/main" id="{6934F771-0A55-49FB-87AB-D18B451196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13227" y="797808"/>
            <a:ext cx="529384" cy="59026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F711177-C7F0-4513-B7B2-7373C03FB0B4}"/>
              </a:ext>
            </a:extLst>
          </p:cNvPr>
          <p:cNvSpPr/>
          <p:nvPr/>
        </p:nvSpPr>
        <p:spPr>
          <a:xfrm>
            <a:off x="4047071" y="3719900"/>
            <a:ext cx="9471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31. aug</a:t>
            </a:r>
          </a:p>
          <a:p>
            <a:pPr>
              <a:lnSpc>
                <a:spcPts val="1200"/>
              </a:lnSpc>
            </a:pPr>
            <a:r>
              <a:rPr lang="nn-NO" sz="1051" b="1"/>
              <a:t>ALU</a:t>
            </a:r>
            <a:br>
              <a:rPr lang="nn-NO" sz="1051"/>
            </a:br>
            <a:r>
              <a:rPr lang="nn-NO" sz="1051"/>
              <a:t>Orientering</a:t>
            </a:r>
            <a:endParaRPr lang="nb-NO" sz="80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34AF43E-60F0-404A-B435-335D9E92BE18}"/>
              </a:ext>
            </a:extLst>
          </p:cNvPr>
          <p:cNvSpPr/>
          <p:nvPr/>
        </p:nvSpPr>
        <p:spPr>
          <a:xfrm>
            <a:off x="2608725" y="5194662"/>
            <a:ext cx="672420" cy="67242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44" name="Graphic 43" descr="Meeting">
            <a:extLst>
              <a:ext uri="{FF2B5EF4-FFF2-40B4-BE49-F238E27FC236}">
                <a16:creationId xmlns:a16="http://schemas.microsoft.com/office/drawing/2014/main" id="{B6ACEA45-5914-4979-B589-41C2BECB10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27397" y="5189447"/>
            <a:ext cx="663908" cy="663908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EA459C3C-AF84-4E4B-9E54-5A57019C2A4D}"/>
              </a:ext>
            </a:extLst>
          </p:cNvPr>
          <p:cNvSpPr/>
          <p:nvPr/>
        </p:nvSpPr>
        <p:spPr>
          <a:xfrm>
            <a:off x="9129599" y="5337503"/>
            <a:ext cx="25996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November</a:t>
            </a:r>
            <a:br>
              <a:rPr lang="nn-NO" sz="1051" i="1"/>
            </a:br>
            <a:r>
              <a:rPr lang="nn-NO" sz="1051"/>
              <a:t>Beslutning av organisering, funksjoner og stillingsstruktur</a:t>
            </a:r>
            <a:endParaRPr lang="nb-NO" sz="800" i="1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17CD017-97F3-40AC-8789-628C1B96DAD9}"/>
              </a:ext>
            </a:extLst>
          </p:cNvPr>
          <p:cNvSpPr/>
          <p:nvPr/>
        </p:nvSpPr>
        <p:spPr>
          <a:xfrm>
            <a:off x="9083533" y="4535226"/>
            <a:ext cx="672420" cy="67242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71" name="Graphic 70" descr="Gavel">
            <a:extLst>
              <a:ext uri="{FF2B5EF4-FFF2-40B4-BE49-F238E27FC236}">
                <a16:creationId xmlns:a16="http://schemas.microsoft.com/office/drawing/2014/main" id="{6BB05313-33FC-4ED6-98D8-03E230C05E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147903" y="4549860"/>
            <a:ext cx="560540" cy="560541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4517F0E-0D0D-442A-8ED3-4E4F804D0AFA}"/>
              </a:ext>
            </a:extLst>
          </p:cNvPr>
          <p:cNvSpPr/>
          <p:nvPr/>
        </p:nvSpPr>
        <p:spPr>
          <a:xfrm>
            <a:off x="9525905" y="462847"/>
            <a:ext cx="382527" cy="38252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FA1E1D9-A2B0-45E1-8C83-130B57A4976D}"/>
              </a:ext>
            </a:extLst>
          </p:cNvPr>
          <p:cNvSpPr/>
          <p:nvPr/>
        </p:nvSpPr>
        <p:spPr>
          <a:xfrm>
            <a:off x="9525905" y="41473"/>
            <a:ext cx="382527" cy="38252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7E58F1-B66F-4E61-9C16-30DFB322C3D4}"/>
              </a:ext>
            </a:extLst>
          </p:cNvPr>
          <p:cNvSpPr txBox="1"/>
          <p:nvPr/>
        </p:nvSpPr>
        <p:spPr>
          <a:xfrm>
            <a:off x="9943607" y="131310"/>
            <a:ext cx="2589588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1" dirty="0"/>
              <a:t>Prosess i regi av FF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477F15E-E88F-4DF1-8536-6F880EFE5973}"/>
              </a:ext>
            </a:extLst>
          </p:cNvPr>
          <p:cNvSpPr txBox="1"/>
          <p:nvPr/>
        </p:nvSpPr>
        <p:spPr>
          <a:xfrm>
            <a:off x="9934729" y="536962"/>
            <a:ext cx="2589588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1"/>
              <a:t>Medvirkning og medbestemmelse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63DFB5-B924-420D-A4EE-247829504F8A}"/>
              </a:ext>
            </a:extLst>
          </p:cNvPr>
          <p:cNvSpPr txBox="1"/>
          <p:nvPr/>
        </p:nvSpPr>
        <p:spPr>
          <a:xfrm>
            <a:off x="94124" y="109308"/>
            <a:ext cx="754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/>
              <a:t>Medvirkning og medbestemmelse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C5DDC6-CADE-C61F-2D58-3F2B23F95F22}"/>
              </a:ext>
            </a:extLst>
          </p:cNvPr>
          <p:cNvSpPr/>
          <p:nvPr/>
        </p:nvSpPr>
        <p:spPr>
          <a:xfrm>
            <a:off x="5461899" y="733163"/>
            <a:ext cx="672420" cy="6724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0BEE37-73ED-4F30-DB41-80AF001822DB}"/>
              </a:ext>
            </a:extLst>
          </p:cNvPr>
          <p:cNvSpPr/>
          <p:nvPr/>
        </p:nvSpPr>
        <p:spPr>
          <a:xfrm>
            <a:off x="5288122" y="1487354"/>
            <a:ext cx="14987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14. aug</a:t>
            </a:r>
          </a:p>
          <a:p>
            <a:pPr>
              <a:lnSpc>
                <a:spcPts val="1200"/>
              </a:lnSpc>
            </a:pPr>
            <a:r>
              <a:rPr lang="nn-NO" sz="1051" b="1"/>
              <a:t>Workshop</a:t>
            </a:r>
          </a:p>
          <a:p>
            <a:pPr>
              <a:lnSpc>
                <a:spcPts val="1200"/>
              </a:lnSpc>
            </a:pPr>
            <a:r>
              <a:rPr lang="nn-NO" sz="1051"/>
              <a:t>Arbeidsgruppene oppsummerte arbeid og ga </a:t>
            </a:r>
            <a:r>
              <a:rPr lang="nn-NO" sz="1051" err="1"/>
              <a:t>innspill</a:t>
            </a:r>
            <a:endParaRPr lang="nn-NO" sz="1051"/>
          </a:p>
        </p:txBody>
      </p:sp>
      <p:pic>
        <p:nvPicPr>
          <p:cNvPr id="14" name="Graphic 13" descr="Teacher with solid fill">
            <a:extLst>
              <a:ext uri="{FF2B5EF4-FFF2-40B4-BE49-F238E27FC236}">
                <a16:creationId xmlns:a16="http://schemas.microsoft.com/office/drawing/2014/main" id="{0C0EEBA3-381C-89C2-B231-2B20CB485E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517476" y="757516"/>
            <a:ext cx="567771" cy="56777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79AECA8-056C-C285-8A39-E61834E6C9AC}"/>
              </a:ext>
            </a:extLst>
          </p:cNvPr>
          <p:cNvSpPr/>
          <p:nvPr/>
        </p:nvSpPr>
        <p:spPr>
          <a:xfrm>
            <a:off x="3968307" y="2972231"/>
            <a:ext cx="672420" cy="6724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20" name="Graphic 19" descr="Meeting with solid fill">
            <a:extLst>
              <a:ext uri="{FF2B5EF4-FFF2-40B4-BE49-F238E27FC236}">
                <a16:creationId xmlns:a16="http://schemas.microsoft.com/office/drawing/2014/main" id="{8AF48C0F-808C-807B-CD7D-549C8822EF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985407" y="2964327"/>
            <a:ext cx="624548" cy="62454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2625EF0-B20C-7A05-D773-24B174BA4C6F}"/>
              </a:ext>
            </a:extLst>
          </p:cNvPr>
          <p:cNvSpPr/>
          <p:nvPr/>
        </p:nvSpPr>
        <p:spPr>
          <a:xfrm>
            <a:off x="1846434" y="5667044"/>
            <a:ext cx="926689" cy="692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20. </a:t>
            </a:r>
            <a:r>
              <a:rPr lang="nn-NO" sz="1051" b="1" err="1"/>
              <a:t>sep</a:t>
            </a:r>
            <a:endParaRPr lang="nn-NO" sz="1051" b="1"/>
          </a:p>
          <a:p>
            <a:pPr>
              <a:lnSpc>
                <a:spcPts val="1200"/>
              </a:lnSpc>
            </a:pPr>
            <a:r>
              <a:rPr lang="nn-NO" sz="1051" b="1"/>
              <a:t>SESAM</a:t>
            </a:r>
            <a:br>
              <a:rPr lang="nn-NO" sz="1051"/>
            </a:br>
            <a:r>
              <a:rPr lang="nn-NO" sz="1051"/>
              <a:t>Orientering</a:t>
            </a:r>
            <a:br>
              <a:rPr lang="nn-NO" sz="1051" i="1"/>
            </a:br>
            <a:endParaRPr lang="nb-NO" sz="8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42B304B-F883-3792-90EE-6490214547B3}"/>
              </a:ext>
            </a:extLst>
          </p:cNvPr>
          <p:cNvSpPr/>
          <p:nvPr/>
        </p:nvSpPr>
        <p:spPr>
          <a:xfrm>
            <a:off x="9525905" y="906635"/>
            <a:ext cx="382527" cy="38252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9463C3-8D27-748E-03D5-360F7705432E}"/>
              </a:ext>
            </a:extLst>
          </p:cNvPr>
          <p:cNvSpPr txBox="1"/>
          <p:nvPr/>
        </p:nvSpPr>
        <p:spPr>
          <a:xfrm>
            <a:off x="9934729" y="969291"/>
            <a:ext cx="2589588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1"/>
              <a:t>Uavklart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FB47E8-5295-3F85-10C2-36900C3551C3}"/>
              </a:ext>
            </a:extLst>
          </p:cNvPr>
          <p:cNvGrpSpPr/>
          <p:nvPr/>
        </p:nvGrpSpPr>
        <p:grpSpPr>
          <a:xfrm>
            <a:off x="2100703" y="3696749"/>
            <a:ext cx="672420" cy="697955"/>
            <a:chOff x="3699141" y="3133166"/>
            <a:chExt cx="752475" cy="78105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D1979A5-5FD4-69DB-4A1F-2E4E9BA34675}"/>
                </a:ext>
              </a:extLst>
            </p:cNvPr>
            <p:cNvSpPr/>
            <p:nvPr/>
          </p:nvSpPr>
          <p:spPr>
            <a:xfrm>
              <a:off x="3699141" y="3161741"/>
              <a:ext cx="752475" cy="75247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pic>
          <p:nvPicPr>
            <p:cNvPr id="35" name="Graphic 34" descr="Meeting">
              <a:extLst>
                <a:ext uri="{FF2B5EF4-FFF2-40B4-BE49-F238E27FC236}">
                  <a16:creationId xmlns:a16="http://schemas.microsoft.com/office/drawing/2014/main" id="{9B9B8B5C-EF96-811E-5CAB-95B68964D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708666" y="3133166"/>
              <a:ext cx="742950" cy="742950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284BCEE0-1338-B420-F50B-6B1C18755F64}"/>
              </a:ext>
            </a:extLst>
          </p:cNvPr>
          <p:cNvSpPr/>
          <p:nvPr/>
        </p:nvSpPr>
        <p:spPr>
          <a:xfrm>
            <a:off x="1200719" y="3751012"/>
            <a:ext cx="908495" cy="692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8. </a:t>
            </a:r>
            <a:r>
              <a:rPr lang="nn-NO" sz="1051" b="1" err="1"/>
              <a:t>sep</a:t>
            </a:r>
            <a:endParaRPr lang="nn-NO" sz="1051" b="1"/>
          </a:p>
          <a:p>
            <a:pPr>
              <a:lnSpc>
                <a:spcPts val="1200"/>
              </a:lnSpc>
            </a:pPr>
            <a:r>
              <a:rPr lang="nn-NO" sz="1051" b="1"/>
              <a:t>LOSAM RO</a:t>
            </a:r>
            <a:br>
              <a:rPr lang="nn-NO" sz="1051"/>
            </a:br>
            <a:r>
              <a:rPr lang="nn-NO" sz="1051"/>
              <a:t>Orientering</a:t>
            </a:r>
            <a:br>
              <a:rPr lang="nn-NO" sz="1051" i="1"/>
            </a:br>
            <a:endParaRPr lang="nb-NO" sz="8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412A5A9-5996-A1A6-F5CA-8968EFD49EDA}"/>
              </a:ext>
            </a:extLst>
          </p:cNvPr>
          <p:cNvGrpSpPr/>
          <p:nvPr/>
        </p:nvGrpSpPr>
        <p:grpSpPr>
          <a:xfrm>
            <a:off x="4518783" y="5048029"/>
            <a:ext cx="672420" cy="697955"/>
            <a:chOff x="3699141" y="3133166"/>
            <a:chExt cx="752475" cy="78105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ACA13C5-9CB7-A923-EB66-83258DEA690D}"/>
                </a:ext>
              </a:extLst>
            </p:cNvPr>
            <p:cNvSpPr/>
            <p:nvPr/>
          </p:nvSpPr>
          <p:spPr>
            <a:xfrm>
              <a:off x="3699141" y="3161741"/>
              <a:ext cx="752475" cy="75247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pic>
          <p:nvPicPr>
            <p:cNvPr id="41" name="Graphic 40" descr="Meeting">
              <a:extLst>
                <a:ext uri="{FF2B5EF4-FFF2-40B4-BE49-F238E27FC236}">
                  <a16:creationId xmlns:a16="http://schemas.microsoft.com/office/drawing/2014/main" id="{FED6996F-4731-2E6C-C07E-02BE63AB9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708666" y="3133166"/>
              <a:ext cx="742950" cy="742950"/>
            </a:xfrm>
            <a:prstGeom prst="rect">
              <a:avLst/>
            </a:prstGeom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B5679843-7208-FDC3-D605-39B54DDCDCB2}"/>
              </a:ext>
            </a:extLst>
          </p:cNvPr>
          <p:cNvSpPr/>
          <p:nvPr/>
        </p:nvSpPr>
        <p:spPr>
          <a:xfrm>
            <a:off x="4361433" y="5831283"/>
            <a:ext cx="926689" cy="692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20. </a:t>
            </a:r>
            <a:r>
              <a:rPr lang="nn-NO" sz="1051" b="1" err="1"/>
              <a:t>sep</a:t>
            </a:r>
            <a:endParaRPr lang="nn-NO" sz="1051" b="1"/>
          </a:p>
          <a:p>
            <a:pPr>
              <a:lnSpc>
                <a:spcPts val="1200"/>
              </a:lnSpc>
            </a:pPr>
            <a:r>
              <a:rPr lang="nn-NO" sz="1051" b="1"/>
              <a:t>AMU</a:t>
            </a:r>
            <a:br>
              <a:rPr lang="nn-NO" sz="1051"/>
            </a:br>
            <a:r>
              <a:rPr lang="nn-NO" sz="1051"/>
              <a:t>Orientering</a:t>
            </a:r>
            <a:br>
              <a:rPr lang="nn-NO" sz="1051" i="1"/>
            </a:br>
            <a:endParaRPr lang="nb-NO" sz="8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D1DB407-59CA-3EDF-158F-0DE545A08CDB}"/>
              </a:ext>
            </a:extLst>
          </p:cNvPr>
          <p:cNvSpPr/>
          <p:nvPr/>
        </p:nvSpPr>
        <p:spPr>
          <a:xfrm>
            <a:off x="7282982" y="3402474"/>
            <a:ext cx="10979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31. aug</a:t>
            </a:r>
          </a:p>
          <a:p>
            <a:pPr>
              <a:lnSpc>
                <a:spcPts val="1200"/>
              </a:lnSpc>
            </a:pPr>
            <a:r>
              <a:rPr lang="nn-NO" sz="1051" b="1"/>
              <a:t>GSAM</a:t>
            </a:r>
            <a:br>
              <a:rPr lang="nn-NO" sz="1051"/>
            </a:br>
            <a:r>
              <a:rPr lang="nn-NO" sz="1051"/>
              <a:t>Orientering</a:t>
            </a:r>
            <a:endParaRPr lang="nb-NO" sz="8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805CF5B-D202-51F4-BE60-02549E7296F6}"/>
              </a:ext>
            </a:extLst>
          </p:cNvPr>
          <p:cNvSpPr/>
          <p:nvPr/>
        </p:nvSpPr>
        <p:spPr>
          <a:xfrm>
            <a:off x="7260219" y="2653403"/>
            <a:ext cx="672420" cy="67242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54" name="Graphic 53" descr="Meeting with solid fill">
            <a:extLst>
              <a:ext uri="{FF2B5EF4-FFF2-40B4-BE49-F238E27FC236}">
                <a16:creationId xmlns:a16="http://schemas.microsoft.com/office/drawing/2014/main" id="{2DCF9E73-50E0-1A67-04DD-EBBF33AF83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277247" y="2679847"/>
            <a:ext cx="624548" cy="624548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AE04DEE-86D5-6770-F744-770B2A7CA8AB}"/>
              </a:ext>
            </a:extLst>
          </p:cNvPr>
          <p:cNvSpPr/>
          <p:nvPr/>
        </p:nvSpPr>
        <p:spPr>
          <a:xfrm>
            <a:off x="5637753" y="3629446"/>
            <a:ext cx="9268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31. aug</a:t>
            </a:r>
          </a:p>
          <a:p>
            <a:pPr>
              <a:lnSpc>
                <a:spcPts val="1200"/>
              </a:lnSpc>
            </a:pPr>
            <a:r>
              <a:rPr lang="nn-NO" sz="1051" b="1"/>
              <a:t>ÅSAM</a:t>
            </a:r>
            <a:br>
              <a:rPr lang="nn-NO" sz="1051"/>
            </a:br>
            <a:r>
              <a:rPr lang="nn-NO" sz="1051"/>
              <a:t>Orientering</a:t>
            </a:r>
            <a:endParaRPr lang="nb-NO" sz="80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65D0072-EF61-E5FC-7FFE-B7DC40F5BEC9}"/>
              </a:ext>
            </a:extLst>
          </p:cNvPr>
          <p:cNvSpPr/>
          <p:nvPr/>
        </p:nvSpPr>
        <p:spPr>
          <a:xfrm>
            <a:off x="5614299" y="2846443"/>
            <a:ext cx="672420" cy="67242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77" name="Graphic 76" descr="Meeting with solid fill">
            <a:extLst>
              <a:ext uri="{FF2B5EF4-FFF2-40B4-BE49-F238E27FC236}">
                <a16:creationId xmlns:a16="http://schemas.microsoft.com/office/drawing/2014/main" id="{AD6C18C7-4EB8-39A0-2552-56747294F6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621167" y="2842407"/>
            <a:ext cx="624548" cy="624548"/>
          </a:xfrm>
          <a:prstGeom prst="rect">
            <a:avLst/>
          </a:prstGeom>
        </p:spPr>
      </p:pic>
      <p:sp>
        <p:nvSpPr>
          <p:cNvPr id="80" name="Wave 79">
            <a:extLst>
              <a:ext uri="{FF2B5EF4-FFF2-40B4-BE49-F238E27FC236}">
                <a16:creationId xmlns:a16="http://schemas.microsoft.com/office/drawing/2014/main" id="{2B71341D-D9B6-2CC9-8A63-4E20DA8ADDAB}"/>
              </a:ext>
            </a:extLst>
          </p:cNvPr>
          <p:cNvSpPr/>
          <p:nvPr/>
        </p:nvSpPr>
        <p:spPr>
          <a:xfrm rot="21302702">
            <a:off x="5818610" y="4874283"/>
            <a:ext cx="2979945" cy="550548"/>
          </a:xfrm>
          <a:prstGeom prst="wave">
            <a:avLst/>
          </a:prstGeom>
          <a:solidFill>
            <a:schemeClr val="tx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200"/>
              <a:t>Oppdateres forløpende med datoer</a:t>
            </a:r>
          </a:p>
        </p:txBody>
      </p:sp>
    </p:spTree>
    <p:extLst>
      <p:ext uri="{BB962C8B-B14F-4D97-AF65-F5344CB8AC3E}">
        <p14:creationId xmlns:p14="http://schemas.microsoft.com/office/powerpoint/2010/main" val="1155951937"/>
      </p:ext>
    </p:extLst>
  </p:cSld>
  <p:clrMapOvr>
    <a:masterClrMapping/>
  </p:clrMapOvr>
  <p:transition spd="slow">
    <p:cover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hIB77P0CxpZ68A1ZDQjT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TNU Mal - 2021">
  <a:themeElements>
    <a:clrScheme name="NTNU farger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59595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okmålmal.pptx" id="{EC071237-0CD5-4256-8352-F3268C457FDA}" vid="{EC63358C-A31B-41CC-A272-3412BF83E7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E9EFBDF293034F8780F62B2F4DE493" ma:contentTypeVersion="10" ma:contentTypeDescription="Create a new document." ma:contentTypeScope="" ma:versionID="b9ed54d35c08666307ab5720dc3f844c">
  <xsd:schema xmlns:xsd="http://www.w3.org/2001/XMLSchema" xmlns:xs="http://www.w3.org/2001/XMLSchema" xmlns:p="http://schemas.microsoft.com/office/2006/metadata/properties" xmlns:ns2="84dda099-7573-4d78-b2d3-4517f20a6f55" xmlns:ns3="a58213c8-5473-4b69-9221-576d8b9bd682" targetNamespace="http://schemas.microsoft.com/office/2006/metadata/properties" ma:root="true" ma:fieldsID="1f7e0981a468d1209c9f39cb1abcbcab" ns2:_="" ns3:_="">
    <xsd:import namespace="84dda099-7573-4d78-b2d3-4517f20a6f55"/>
    <xsd:import namespace="a58213c8-5473-4b69-9221-576d8b9bd6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dda099-7573-4d78-b2d3-4517f20a6f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6e7bc199-5fe5-462f-a3d8-26f806c1f4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8213c8-5473-4b69-9221-576d8b9bd68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dda099-7573-4d78-b2d3-4517f20a6f5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7918078-584C-4C40-903F-744E89D8D55F}">
  <ds:schemaRefs>
    <ds:schemaRef ds:uri="84dda099-7573-4d78-b2d3-4517f20a6f55"/>
    <ds:schemaRef ds:uri="a58213c8-5473-4b69-9221-576d8b9bd68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3969B56-9208-48E2-BAB9-367A2E0B80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730278-8214-41FD-8701-84B09B6881A4}">
  <ds:schemaRefs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a58213c8-5473-4b69-9221-576d8b9bd682"/>
    <ds:schemaRef ds:uri="http://purl.org/dc/terms/"/>
    <ds:schemaRef ds:uri="http://schemas.microsoft.com/office/infopath/2007/PartnerControls"/>
    <ds:schemaRef ds:uri="84dda099-7573-4d78-b2d3-4517f20a6f5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NTNU_mal_widescreen_16_9_bokm</Template>
  <TotalTime>0</TotalTime>
  <Words>706</Words>
  <Application>Microsoft Office PowerPoint</Application>
  <PresentationFormat>Widescreen</PresentationFormat>
  <Paragraphs>207</Paragraphs>
  <Slides>15</Slides>
  <Notes>4</Notes>
  <HiddenSlides>2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Open Sans</vt:lpstr>
      <vt:lpstr>NTNU Mal - 2021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Framdriftsplan for prosjektet</vt:lpstr>
      <vt:lpstr>PowerPoint Presentation</vt:lpstr>
      <vt:lpstr>PowerPoint Presentation</vt:lpstr>
      <vt:lpstr>Her finner du mer informasjon</vt:lpstr>
      <vt:lpstr>PowerPoint Presentation</vt:lpstr>
      <vt:lpstr>Spørsmål til Bjørn?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Merete Aagesen</dc:creator>
  <cp:lastModifiedBy>Merete Aagesen</cp:lastModifiedBy>
  <cp:revision>1</cp:revision>
  <dcterms:created xsi:type="dcterms:W3CDTF">2023-08-15T07:25:44Z</dcterms:created>
  <dcterms:modified xsi:type="dcterms:W3CDTF">2023-08-18T07:20:05Z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0x010100F9E9EFBDF293034F8780F62B2F4DE493</vt:lpwstr>
  </property>
  <property fmtid="{D5CDD505-2E9C-101B-9397-08002B2CF9AE}" pid="3" name="MediaServiceImageTags">
    <vt:lpwstr/>
  </property>
</Properties>
</file>