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tags/tag16.xml" ContentType="application/vnd.openxmlformats-officedocument.presentationml.tags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8.xml" ContentType="application/vnd.openxmlformats-officedocument.them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heme/theme9.xml" ContentType="application/vnd.openxmlformats-officedocument.them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1.xml" ContentType="application/vnd.openxmlformats-officedocument.presentationml.notesSlide+xml"/>
  <Override PartName="/ppt/tags/tag21.xml" ContentType="application/vnd.openxmlformats-officedocument.presentationml.tags+xml"/>
  <Override PartName="/ppt/notesSlides/notesSlide2.xml" ContentType="application/vnd.openxmlformats-officedocument.presentationml.notesSlide+xml"/>
  <Override PartName="/ppt/tags/tag22.xml" ContentType="application/vnd.openxmlformats-officedocument.presentationml.tags+xml"/>
  <Override PartName="/ppt/notesSlides/notesSlide3.xml" ContentType="application/vnd.openxmlformats-officedocument.presentationml.notesSlide+xml"/>
  <Override PartName="/ppt/tags/tag23.xml" ContentType="application/vnd.openxmlformats-officedocument.presentationml.tags+xml"/>
  <Override PartName="/ppt/notesSlides/notesSlide4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5.xml" ContentType="application/vnd.openxmlformats-officedocument.presentationml.notesSlide+xml"/>
  <Override PartName="/ppt/tags/tag26.xml" ContentType="application/vnd.openxmlformats-officedocument.presentationml.tags+xml"/>
  <Override PartName="/ppt/notesSlides/notesSlide6.xml" ContentType="application/vnd.openxmlformats-officedocument.presentationml.notesSlide+xml"/>
  <Override PartName="/ppt/tags/tag27.xml" ContentType="application/vnd.openxmlformats-officedocument.presentationml.tags+xml"/>
  <Override PartName="/ppt/notesSlides/notesSlide7.xml" ContentType="application/vnd.openxmlformats-officedocument.presentationml.notesSlide+xml"/>
  <Override PartName="/ppt/tags/tag28.xml" ContentType="application/vnd.openxmlformats-officedocument.presentationml.tags+xml"/>
  <Override PartName="/ppt/notesSlides/notesSlide8.xml" ContentType="application/vnd.openxmlformats-officedocument.presentationml.notesSlide+xml"/>
  <Override PartName="/ppt/tags/tag29.xml" ContentType="application/vnd.openxmlformats-officedocument.presentationml.tags+xml"/>
  <Override PartName="/ppt/notesSlides/notesSlide9.xml" ContentType="application/vnd.openxmlformats-officedocument.presentationml.notesSlide+xml"/>
  <Override PartName="/ppt/tags/tag30.xml" ContentType="application/vnd.openxmlformats-officedocument.presentationml.tags+xml"/>
  <Override PartName="/ppt/notesSlides/notesSlide10.xml" ContentType="application/vnd.openxmlformats-officedocument.presentationml.notesSlide+xml"/>
  <Override PartName="/ppt/tags/tag31.xml" ContentType="application/vnd.openxmlformats-officedocument.presentationml.tags+xml"/>
  <Override PartName="/ppt/notesSlides/notesSlide11.xml" ContentType="application/vnd.openxmlformats-officedocument.presentationml.notesSlide+xml"/>
  <Override PartName="/ppt/tags/tag32.xml" ContentType="application/vnd.openxmlformats-officedocument.presentationml.tags+xml"/>
  <Override PartName="/ppt/notesSlides/notesSlide12.xml" ContentType="application/vnd.openxmlformats-officedocument.presentationml.notesSlide+xml"/>
  <Override PartName="/ppt/tags/tag33.xml" ContentType="application/vnd.openxmlformats-officedocument.presentationml.tags+xml"/>
  <Override PartName="/ppt/notesSlides/notesSlide13.xml" ContentType="application/vnd.openxmlformats-officedocument.presentationml.notesSlide+xml"/>
  <Override PartName="/ppt/tags/tag34.xml" ContentType="application/vnd.openxmlformats-officedocument.presentationml.tags+xml"/>
  <Override PartName="/ppt/notesSlides/notesSlide14.xml" ContentType="application/vnd.openxmlformats-officedocument.presentationml.notesSlide+xml"/>
  <Override PartName="/ppt/tags/tag35.xml" ContentType="application/vnd.openxmlformats-officedocument.presentationml.tags+xml"/>
  <Override PartName="/ppt/notesSlides/notesSlide15.xml" ContentType="application/vnd.openxmlformats-officedocument.presentationml.notesSlide+xml"/>
  <Override PartName="/ppt/tags/tag36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37.xml" ContentType="application/vnd.openxmlformats-officedocument.presentationml.tags+xml"/>
  <Override PartName="/ppt/notesSlides/notesSlide18.xml" ContentType="application/vnd.openxmlformats-officedocument.presentationml.notesSlide+xml"/>
  <Override PartName="/ppt/tags/tag38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39.xml" ContentType="application/vnd.openxmlformats-officedocument.presentationml.tags+xml"/>
  <Override PartName="/ppt/notesSlides/notesSlide21.xml" ContentType="application/vnd.openxmlformats-officedocument.presentationml.notesSlide+xml"/>
  <Override PartName="/ppt/tags/tag40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4"/>
    <p:sldMasterId id="2147483710" r:id="rId5"/>
    <p:sldMasterId id="2147483723" r:id="rId6"/>
    <p:sldMasterId id="2147483735" r:id="rId7"/>
    <p:sldMasterId id="2147483760" r:id="rId8"/>
    <p:sldMasterId id="2147483772" r:id="rId9"/>
    <p:sldMasterId id="2147483785" r:id="rId10"/>
    <p:sldMasterId id="2147483648" r:id="rId11"/>
  </p:sldMasterIdLst>
  <p:notesMasterIdLst>
    <p:notesMasterId r:id="rId35"/>
  </p:notesMasterIdLst>
  <p:sldIdLst>
    <p:sldId id="2147309307" r:id="rId12"/>
    <p:sldId id="2147309362" r:id="rId13"/>
    <p:sldId id="3537" r:id="rId14"/>
    <p:sldId id="2147309361" r:id="rId15"/>
    <p:sldId id="2147309296" r:id="rId16"/>
    <p:sldId id="2147309299" r:id="rId17"/>
    <p:sldId id="2147309364" r:id="rId18"/>
    <p:sldId id="2147309281" r:id="rId19"/>
    <p:sldId id="2147309353" r:id="rId20"/>
    <p:sldId id="2147309365" r:id="rId21"/>
    <p:sldId id="2147309358" r:id="rId22"/>
    <p:sldId id="2147309357" r:id="rId23"/>
    <p:sldId id="2147309306" r:id="rId24"/>
    <p:sldId id="2147309305" r:id="rId25"/>
    <p:sldId id="2147309366" r:id="rId26"/>
    <p:sldId id="2147309302" r:id="rId27"/>
    <p:sldId id="2147309310" r:id="rId28"/>
    <p:sldId id="2147309360" r:id="rId29"/>
    <p:sldId id="2147309367" r:id="rId30"/>
    <p:sldId id="2147309354" r:id="rId31"/>
    <p:sldId id="2147309368" r:id="rId32"/>
    <p:sldId id="667" r:id="rId33"/>
    <p:sldId id="2147309370" r:id="rId34"/>
  </p:sldIdLst>
  <p:sldSz cx="12192000" cy="6858000"/>
  <p:notesSz cx="6858000" cy="9144000"/>
  <p:custDataLst>
    <p:tags r:id="rId36"/>
  </p:custDataLst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osjektleder" id="{F4CD55A5-75CE-4953-9740-03F781353E64}">
          <p14:sldIdLst>
            <p14:sldId id="2147309307"/>
            <p14:sldId id="2147309362"/>
            <p14:sldId id="3537"/>
          </p14:sldIdLst>
        </p14:section>
        <p14:section name="Bakgrunn for prosjektet" id="{65D95475-97E2-4C82-B4EB-2E6E69F270DF}">
          <p14:sldIdLst>
            <p14:sldId id="2147309361"/>
            <p14:sldId id="2147309296"/>
            <p14:sldId id="2147309299"/>
          </p14:sldIdLst>
        </p14:section>
        <p14:section name="Infornasjon om rollen prosjektleder" id="{F75C3F90-6A94-46C1-A26C-ED0E98314AD1}">
          <p14:sldIdLst>
            <p14:sldId id="2147309364"/>
            <p14:sldId id="2147309281"/>
            <p14:sldId id="2147309353"/>
          </p14:sldIdLst>
        </p14:section>
        <p14:section name="Endringer og konsekvenser for en prosjektleder" id="{0CEED759-D180-4E80-AA01-F19DFCF50A99}">
          <p14:sldIdLst>
            <p14:sldId id="2147309365"/>
            <p14:sldId id="2147309358"/>
            <p14:sldId id="2147309357"/>
            <p14:sldId id="2147309306"/>
            <p14:sldId id="2147309305"/>
          </p14:sldIdLst>
        </p14:section>
        <p14:section name="Opplæring for en prosjektleder" id="{20E97D48-5621-4FAB-A501-17B244CBDFA4}">
          <p14:sldIdLst>
            <p14:sldId id="2147309366"/>
            <p14:sldId id="2147309302"/>
            <p14:sldId id="2147309310"/>
          </p14:sldIdLst>
        </p14:section>
        <p14:section name="Hvor kan du finne mer informasjon" id="{C680AF1D-6285-41B8-86F0-8BFD8F3C77C7}">
          <p14:sldIdLst>
            <p14:sldId id="2147309360"/>
            <p14:sldId id="2147309367"/>
            <p14:sldId id="2147309354"/>
          </p14:sldIdLst>
        </p14:section>
        <p14:section name="Spørsmål og svar" id="{88382E4A-1424-486D-BEE3-524906AA4014}">
          <p14:sldIdLst>
            <p14:sldId id="2147309368"/>
            <p14:sldId id="667"/>
            <p14:sldId id="214730937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273F832-6C13-68EF-6B7B-ABA9C5EDE550}" name="Gry-Lene Johansen" initials="GJ" userId="S::grylj@ntnu.no::acbf094c-51cb-4117-b367-2a5f9274475b" providerId="AD"/>
  <p188:author id="{6A30DE3C-ADBE-EBD8-CF14-CDE767CFE6CB}" name="Horvei, Christina" initials="HC" userId="S::chorvei@deloitte.no::cd24bc57-60b2-4e37-aa14-cf0aa018956c" providerId="AD"/>
  <p188:author id="{BD64E2F5-DE5F-9D2F-522B-67584DCD03ED}" name="Christina Horvei" initials="CH" userId="S::chrihorv@ntnu.no::a883ca73-a3a6-4204-991d-57d11551949a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Terje Ruud" initials="TR" lastIdx="24" clrIdx="6">
    <p:extLst>
      <p:ext uri="{19B8F6BF-5375-455C-9EA6-DF929625EA0E}">
        <p15:presenceInfo xmlns:p15="http://schemas.microsoft.com/office/powerpoint/2012/main" userId="S::terjru@ntnu.no::80210fc6-dbb7-49cc-ba3b-9524c1a7b209" providerId="AD"/>
      </p:ext>
    </p:extLst>
  </p:cmAuthor>
  <p:cmAuthor id="1" name="Myrvag, Oda" initials="MO" lastIdx="82" clrIdx="0">
    <p:extLst>
      <p:ext uri="{19B8F6BF-5375-455C-9EA6-DF929625EA0E}">
        <p15:presenceInfo xmlns:p15="http://schemas.microsoft.com/office/powerpoint/2012/main" userId="S::omyrvag@deloitte.no::a8cbc5d5-a60f-469f-af81-81e559ffaccc" providerId="AD"/>
      </p:ext>
    </p:extLst>
  </p:cmAuthor>
  <p:cmAuthor id="8" name="Gøril Wærum" initials="GW" lastIdx="15" clrIdx="7">
    <p:extLst>
      <p:ext uri="{19B8F6BF-5375-455C-9EA6-DF929625EA0E}">
        <p15:presenceInfo xmlns:p15="http://schemas.microsoft.com/office/powerpoint/2012/main" userId="S::gorilwa@ntnu.no::2751ae55-18cd-4611-8c47-90739a439a5f" providerId="AD"/>
      </p:ext>
    </p:extLst>
  </p:cmAuthor>
  <p:cmAuthor id="2" name="Tor Prestegard" initials="TP" lastIdx="15" clrIdx="1">
    <p:extLst>
      <p:ext uri="{19B8F6BF-5375-455C-9EA6-DF929625EA0E}">
        <p15:presenceInfo xmlns:p15="http://schemas.microsoft.com/office/powerpoint/2012/main" userId="S::torpr@ntnu.no::70b1b567-2bf3-47e4-af3f-844159642694" providerId="AD"/>
      </p:ext>
    </p:extLst>
  </p:cmAuthor>
  <p:cmAuthor id="9" name="Trude Wictoria Bersvendsen" initials="TWB" lastIdx="10" clrIdx="8">
    <p:extLst>
      <p:ext uri="{19B8F6BF-5375-455C-9EA6-DF929625EA0E}">
        <p15:presenceInfo xmlns:p15="http://schemas.microsoft.com/office/powerpoint/2012/main" userId="S::trudeber@ntnu.no::b0bd4654-ae9e-4d2a-ac5e-f9ef4df2258d" providerId="AD"/>
      </p:ext>
    </p:extLst>
  </p:cmAuthor>
  <p:cmAuthor id="3" name="Myrvag, Oda" initials="MO [2]" lastIdx="2" clrIdx="2">
    <p:extLst>
      <p:ext uri="{19B8F6BF-5375-455C-9EA6-DF929625EA0E}">
        <p15:presenceInfo xmlns:p15="http://schemas.microsoft.com/office/powerpoint/2012/main" userId="S::omyrvag_deloitte.no#ext#@studntnu.onmicrosoft.com::cbd7d047-da8f-4ff5-9673-e6685fee313e" providerId="AD"/>
      </p:ext>
    </p:extLst>
  </p:cmAuthor>
  <p:cmAuthor id="10" name="Matre, Anders" initials="MA" lastIdx="6" clrIdx="9">
    <p:extLst>
      <p:ext uri="{19B8F6BF-5375-455C-9EA6-DF929625EA0E}">
        <p15:presenceInfo xmlns:p15="http://schemas.microsoft.com/office/powerpoint/2012/main" userId="S::anmatre@deloitte.no::97ea8afc-3909-4395-93f4-b1d9d084b756" providerId="AD"/>
      </p:ext>
    </p:extLst>
  </p:cmAuthor>
  <p:cmAuthor id="4" name="Kristin Kårøy Overvik" initials="KO" lastIdx="10" clrIdx="3">
    <p:extLst>
      <p:ext uri="{19B8F6BF-5375-455C-9EA6-DF929625EA0E}">
        <p15:presenceInfo xmlns:p15="http://schemas.microsoft.com/office/powerpoint/2012/main" userId="S::kristo@ntnu.no::9f32c53a-86e1-4034-b7b9-1fcc4812f6dd" providerId="AD"/>
      </p:ext>
    </p:extLst>
  </p:cmAuthor>
  <p:cmAuthor id="11" name="Horvei, Christina" initials="HC" lastIdx="15" clrIdx="10">
    <p:extLst>
      <p:ext uri="{19B8F6BF-5375-455C-9EA6-DF929625EA0E}">
        <p15:presenceInfo xmlns:p15="http://schemas.microsoft.com/office/powerpoint/2012/main" userId="S::chorvei@deloitte.no::cd24bc57-60b2-4e37-aa14-cf0aa018956c" providerId="AD"/>
      </p:ext>
    </p:extLst>
  </p:cmAuthor>
  <p:cmAuthor id="5" name="Gry-Lene Johansen" initials="GJ" lastIdx="27" clrIdx="4">
    <p:extLst>
      <p:ext uri="{19B8F6BF-5375-455C-9EA6-DF929625EA0E}">
        <p15:presenceInfo xmlns:p15="http://schemas.microsoft.com/office/powerpoint/2012/main" userId="S::grylj@ntnu.no::acbf094c-51cb-4117-b367-2a5f9274475b" providerId="AD"/>
      </p:ext>
    </p:extLst>
  </p:cmAuthor>
  <p:cmAuthor id="12" name="Elisabeth Utstrand Åsmul" initials="EÅ" lastIdx="8" clrIdx="11">
    <p:extLst>
      <p:ext uri="{19B8F6BF-5375-455C-9EA6-DF929625EA0E}">
        <p15:presenceInfo xmlns:p15="http://schemas.microsoft.com/office/powerpoint/2012/main" userId="S::elisabua@ntnu.no::47f88cf1-77c3-4cb8-a2ca-7d83e592abcf" providerId="AD"/>
      </p:ext>
    </p:extLst>
  </p:cmAuthor>
  <p:cmAuthor id="6" name="Prestegard, Tor Sivertsen" initials="PTS" lastIdx="2" clrIdx="5">
    <p:extLst>
      <p:ext uri="{19B8F6BF-5375-455C-9EA6-DF929625EA0E}">
        <p15:presenceInfo xmlns:p15="http://schemas.microsoft.com/office/powerpoint/2012/main" userId="S::toprestegard@deloitte.no::799e702e-8b8c-44e0-982e-450794514f6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09E"/>
    <a:srgbClr val="0D3475"/>
    <a:srgbClr val="000000"/>
    <a:srgbClr val="3E628A"/>
    <a:srgbClr val="253A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microsoft.com/office/2018/10/relationships/authors" Target="author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tags" Target="tags/tag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A4BD99-97BB-44B6-BCF1-3F8AA7ACBC93}" type="datetimeFigureOut">
              <a:rPr lang="nb-NO" smtClean="0"/>
              <a:t>25.11.2022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C1D193-156D-49E0-8F8B-B7BDA735AEB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96684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4A2C8-6C88-4E71-83EE-698B9D4FE22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36523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11CE02-016B-4607-B79A-B59DDB6195E9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19075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C1D193-156D-49E0-8F8B-B7BDA735AEBD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362431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C1D193-156D-49E0-8F8B-B7BDA735AEBD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858842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C1D193-156D-49E0-8F8B-B7BDA735AEBD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33903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  <a:p>
            <a:r>
              <a:rPr lang="nb-NO" dirty="0"/>
              <a:t>Christina</a:t>
            </a:r>
          </a:p>
          <a:p>
            <a:r>
              <a:rPr lang="nb-NO" dirty="0"/>
              <a:t>Skal vi også ta med det som treffer en vanlig ansatt – skal vi evt. ta den med på neste slide?</a:t>
            </a:r>
            <a:br>
              <a:rPr lang="nb-NO" dirty="0"/>
            </a:br>
            <a:r>
              <a:rPr lang="nb-NO" dirty="0"/>
              <a:t>Spørsmålet er også om vi skal ha mer enn 1 slide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C06897-3B0A-4CDC-8014-567E0C88F3CB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32443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11CE02-016B-4607-B79A-B59DDB6195E9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999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C1D193-156D-49E0-8F8B-B7BDA735AEBD}" type="slidenum">
              <a:rPr lang="nb-NO" smtClean="0"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047041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C1D193-156D-49E0-8F8B-B7BDA735AEBD}" type="slidenum">
              <a:rPr lang="nb-NO" smtClean="0"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514633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C1D193-156D-49E0-8F8B-B7BDA735AEBD}" type="slidenum">
              <a:rPr lang="nb-NO" smtClean="0"/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243209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11CE02-016B-4607-B79A-B59DDB6195E9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7909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C1D193-156D-49E0-8F8B-B7BDA735AEBD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066569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C1D193-156D-49E0-8F8B-B7BDA735AEBD}" type="slidenum">
              <a:rPr lang="nb-NO" smtClean="0"/>
              <a:t>20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722588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11CE02-016B-4607-B79A-B59DDB6195E9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3773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E073E2-DE77-4445-980F-3DE415846DB5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77451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C1D193-156D-49E0-8F8B-B7BDA735AEBD}" type="slidenum">
              <a:rPr lang="nb-NO" smtClean="0"/>
              <a:t>23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00262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11CE02-016B-4607-B79A-B59DDB6195E9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67883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C1D193-156D-49E0-8F8B-B7BDA735AEBD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368451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4A2C8-6C88-4E71-83EE-698B9D4FE22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0466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846D82-44E8-40A6-85B6-D7152429B698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95022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11CE02-016B-4607-B79A-B59DDB6195E9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00124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C1D193-156D-49E0-8F8B-B7BDA735AEBD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86675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C1D193-156D-49E0-8F8B-B7BDA735AEBD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55559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6.xml"/><Relationship Id="rId4" Type="http://schemas.openxmlformats.org/officeDocument/2006/relationships/image" Target="../media/image3.emf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11.xml"/><Relationship Id="rId4" Type="http://schemas.openxmlformats.org/officeDocument/2006/relationships/image" Target="../media/image3.emf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491087" y="2677418"/>
            <a:ext cx="10363200" cy="861775"/>
          </a:xfrm>
          <a:prstGeom prst="rect">
            <a:avLst/>
          </a:prstGeom>
        </p:spPr>
        <p:txBody>
          <a:bodyPr anchor="t" anchorCtr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491087" y="3645155"/>
            <a:ext cx="10363200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3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3110103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0" y="274642"/>
            <a:ext cx="10972800" cy="861775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773690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9920408" y="274640"/>
            <a:ext cx="1661993" cy="5851525"/>
          </a:xfrm>
          <a:prstGeom prst="rect">
            <a:avLst/>
          </a:prstGeo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4515155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491087" y="2677415"/>
            <a:ext cx="10363200" cy="830997"/>
          </a:xfrm>
          <a:prstGeom prst="rect">
            <a:avLst/>
          </a:prstGeom>
        </p:spPr>
        <p:txBody>
          <a:bodyPr anchor="t" anchorCtr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491087" y="3645155"/>
            <a:ext cx="10363200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23387361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ssholder for lysbildenummer 5"/>
          <p:cNvSpPr txBox="1">
            <a:spLocks/>
          </p:cNvSpPr>
          <p:nvPr userDrawn="1"/>
        </p:nvSpPr>
        <p:spPr>
          <a:xfrm>
            <a:off x="11299735" y="6421248"/>
            <a:ext cx="456108" cy="365125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853A39-49B3-554A-AE82-85611CEBD8E3}" type="slidenum">
              <a:rPr lang="nb-NO" sz="1333" b="0" i="0" smtClean="0">
                <a:solidFill>
                  <a:schemeClr val="tx1"/>
                </a:solidFill>
                <a:latin typeface="Arial"/>
                <a:cs typeface="Arial"/>
              </a:rPr>
              <a:pPr algn="ctr"/>
              <a:t>‹#›</a:t>
            </a:fld>
            <a:endParaRPr lang="nb-NO" sz="1333" b="0" i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313B4243-673D-8446-80E9-474870DDA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847" y="397785"/>
            <a:ext cx="11224996" cy="864683"/>
          </a:xfrm>
          <a:prstGeom prst="rect">
            <a:avLst/>
          </a:prstGeom>
        </p:spPr>
        <p:txBody>
          <a:bodyPr wrap="square" lIns="90000" tIns="46800" rIns="90000" bIns="46800" anchor="t" anchorCtr="0">
            <a:sp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5CE35FA2-62CD-F64A-A367-5A26CCC55F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847" y="1347021"/>
            <a:ext cx="11224996" cy="4818365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7715493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733680"/>
          </a:xfrm>
          <a:prstGeom prst="rect">
            <a:avLst/>
          </a:prstGeo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0988392" y="6421248"/>
            <a:ext cx="569288" cy="365125"/>
          </a:xfrm>
          <a:prstGeom prst="rect">
            <a:avLst/>
          </a:prstGeom>
        </p:spPr>
        <p:txBody>
          <a:bodyPr/>
          <a:lstStyle>
            <a:lvl1pPr>
              <a:defRPr sz="1333"/>
            </a:lvl1pPr>
          </a:lstStyle>
          <a:p>
            <a:pPr algn="r"/>
            <a:fld id="{91853A39-49B3-554A-AE82-85611CEBD8E3}" type="slidenum">
              <a:rPr lang="nb-NO" smtClean="0">
                <a:latin typeface="Arial"/>
                <a:cs typeface="Arial"/>
              </a:rPr>
              <a:pPr algn="r"/>
              <a:t>‹#›</a:t>
            </a:fld>
            <a:endParaRPr lang="nb-NO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183438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830997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63864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1">
            <a:extLst>
              <a:ext uri="{FF2B5EF4-FFF2-40B4-BE49-F238E27FC236}">
                <a16:creationId xmlns:a16="http://schemas.microsoft.com/office/drawing/2014/main" id="{959970DA-EE83-6D4C-A7D9-242707344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625" y="274639"/>
            <a:ext cx="10972800" cy="861775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22250DC5-D43E-DF47-8946-5803455459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3626" y="1925790"/>
            <a:ext cx="5386917" cy="4484841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ekst 4">
            <a:extLst>
              <a:ext uri="{FF2B5EF4-FFF2-40B4-BE49-F238E27FC236}">
                <a16:creationId xmlns:a16="http://schemas.microsoft.com/office/drawing/2014/main" id="{4938533B-98B9-FE49-BD38-3FE354B5DB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57394" y="1286029"/>
            <a:ext cx="5389033" cy="639763"/>
          </a:xfrm>
        </p:spPr>
        <p:txBody>
          <a:bodyPr anchor="t" anchorCtr="0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nb-NO"/>
              <a:t>Klikk for å redigere</a:t>
            </a:r>
          </a:p>
        </p:txBody>
      </p:sp>
      <p:sp>
        <p:nvSpPr>
          <p:cNvPr id="10" name="Plassholder for innhold 5">
            <a:extLst>
              <a:ext uri="{FF2B5EF4-FFF2-40B4-BE49-F238E27FC236}">
                <a16:creationId xmlns:a16="http://schemas.microsoft.com/office/drawing/2014/main" id="{AAE60141-BB9F-7A45-AD28-419E734080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57394" y="1925790"/>
            <a:ext cx="5389033" cy="4484841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ekst 4">
            <a:extLst>
              <a:ext uri="{FF2B5EF4-FFF2-40B4-BE49-F238E27FC236}">
                <a16:creationId xmlns:a16="http://schemas.microsoft.com/office/drawing/2014/main" id="{DE388575-68AB-9547-8F46-F2D9AF39D5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3625" y="1286028"/>
            <a:ext cx="5389033" cy="639763"/>
          </a:xfrm>
        </p:spPr>
        <p:txBody>
          <a:bodyPr anchor="t" anchorCtr="0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nb-NO"/>
              <a:t>Klikk for å redigere</a:t>
            </a:r>
          </a:p>
        </p:txBody>
      </p:sp>
    </p:spTree>
    <p:extLst>
      <p:ext uri="{BB962C8B-B14F-4D97-AF65-F5344CB8AC3E}">
        <p14:creationId xmlns:p14="http://schemas.microsoft.com/office/powerpoint/2010/main" val="32595223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830997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7953326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03292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2" y="521901"/>
            <a:ext cx="4011084" cy="913199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102749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ssholder for lysbildenummer 5"/>
          <p:cNvSpPr txBox="1">
            <a:spLocks/>
          </p:cNvSpPr>
          <p:nvPr userDrawn="1"/>
        </p:nvSpPr>
        <p:spPr>
          <a:xfrm>
            <a:off x="11299735" y="6421248"/>
            <a:ext cx="456108" cy="365125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853A39-49B3-554A-AE82-85611CEBD8E3}" type="slidenum">
              <a:rPr lang="nb-NO" sz="1333" b="0" i="0" smtClean="0">
                <a:solidFill>
                  <a:schemeClr val="tx1"/>
                </a:solidFill>
                <a:latin typeface="Arial"/>
                <a:cs typeface="Arial"/>
              </a:rPr>
              <a:pPr algn="ctr"/>
              <a:t>‹#›</a:t>
            </a:fld>
            <a:endParaRPr lang="nb-NO" sz="1333" b="0" i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313B4243-673D-8446-80E9-474870DDA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847" y="397785"/>
            <a:ext cx="11224996" cy="864683"/>
          </a:xfrm>
          <a:prstGeom prst="rect">
            <a:avLst/>
          </a:prstGeom>
        </p:spPr>
        <p:txBody>
          <a:bodyPr wrap="square" lIns="90000" tIns="46800" rIns="90000" bIns="46800" anchor="t" anchorCtr="0">
            <a:sp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5CE35FA2-62CD-F64A-A367-5A26CCC55F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847" y="1347021"/>
            <a:ext cx="11224996" cy="4818365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8323949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89717" y="4864573"/>
            <a:ext cx="7315200" cy="502766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2190895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830997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8260989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9920407" y="274639"/>
            <a:ext cx="1661993" cy="5851525"/>
          </a:xfrm>
          <a:prstGeom prst="rect">
            <a:avLst/>
          </a:prstGeo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1581151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e page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98474636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30" imgH="531" progId="TCLayout.ActiveDocument.1">
                  <p:embed/>
                </p:oleObj>
              </mc:Choice>
              <mc:Fallback>
                <p:oleObj name="think-cell Slide" r:id="rId3" imgW="530" imgH="531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459868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491087" y="2677417"/>
            <a:ext cx="10363200" cy="861775"/>
          </a:xfrm>
          <a:prstGeom prst="rect">
            <a:avLst/>
          </a:prstGeom>
        </p:spPr>
        <p:txBody>
          <a:bodyPr anchor="t" anchorCtr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491087" y="3645155"/>
            <a:ext cx="10363200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40781047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ssholder for lysbildenummer 5"/>
          <p:cNvSpPr txBox="1">
            <a:spLocks/>
          </p:cNvSpPr>
          <p:nvPr userDrawn="1"/>
        </p:nvSpPr>
        <p:spPr>
          <a:xfrm>
            <a:off x="11299735" y="6421248"/>
            <a:ext cx="456108" cy="365125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853A39-49B3-554A-AE82-85611CEBD8E3}" type="slidenum">
              <a:rPr lang="nb-NO" sz="1333" b="0" i="0" smtClean="0">
                <a:solidFill>
                  <a:schemeClr val="tx1"/>
                </a:solidFill>
                <a:latin typeface="Arial"/>
                <a:cs typeface="Arial"/>
              </a:rPr>
              <a:pPr algn="ctr"/>
              <a:t>‹#›</a:t>
            </a:fld>
            <a:endParaRPr lang="nb-NO" sz="1333" b="0" i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313B4243-673D-8446-80E9-474870DDA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847" y="397785"/>
            <a:ext cx="11224996" cy="864683"/>
          </a:xfrm>
          <a:prstGeom prst="rect">
            <a:avLst/>
          </a:prstGeom>
        </p:spPr>
        <p:txBody>
          <a:bodyPr wrap="square" lIns="90000" tIns="46800" rIns="90000" bIns="46800" anchor="t" anchorCtr="0">
            <a:sp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5CE35FA2-62CD-F64A-A367-5A26CCC55F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847" y="1347021"/>
            <a:ext cx="11224996" cy="4818365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42695590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764585"/>
          </a:xfrm>
          <a:prstGeom prst="rect">
            <a:avLst/>
          </a:prstGeo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4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2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84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41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698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55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0988392" y="6421248"/>
            <a:ext cx="569288" cy="365125"/>
          </a:xfrm>
          <a:prstGeom prst="rect">
            <a:avLst/>
          </a:prstGeom>
        </p:spPr>
        <p:txBody>
          <a:bodyPr/>
          <a:lstStyle>
            <a:lvl1pPr>
              <a:defRPr sz="1333"/>
            </a:lvl1pPr>
          </a:lstStyle>
          <a:p>
            <a:pPr algn="r"/>
            <a:fld id="{91853A39-49B3-554A-AE82-85611CEBD8E3}" type="slidenum">
              <a:rPr lang="nb-NO" smtClean="0">
                <a:latin typeface="Arial"/>
                <a:cs typeface="Arial"/>
              </a:rPr>
              <a:pPr algn="r"/>
              <a:t>‹#›</a:t>
            </a:fld>
            <a:endParaRPr lang="nb-NO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05696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0" y="274641"/>
            <a:ext cx="10972800" cy="861775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6632516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1">
            <a:extLst>
              <a:ext uri="{FF2B5EF4-FFF2-40B4-BE49-F238E27FC236}">
                <a16:creationId xmlns:a16="http://schemas.microsoft.com/office/drawing/2014/main" id="{959970DA-EE83-6D4C-A7D9-242707344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625" y="274641"/>
            <a:ext cx="10972800" cy="861775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22250DC5-D43E-DF47-8946-5803455459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3627" y="1925792"/>
            <a:ext cx="5386917" cy="4484841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ekst 4">
            <a:extLst>
              <a:ext uri="{FF2B5EF4-FFF2-40B4-BE49-F238E27FC236}">
                <a16:creationId xmlns:a16="http://schemas.microsoft.com/office/drawing/2014/main" id="{4938533B-98B9-FE49-BD38-3FE354B5DB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57396" y="1286029"/>
            <a:ext cx="5389033" cy="639763"/>
          </a:xfrm>
        </p:spPr>
        <p:txBody>
          <a:bodyPr anchor="t" anchorCtr="0"/>
          <a:lstStyle>
            <a:lvl1pPr marL="0" indent="0">
              <a:buNone/>
              <a:defRPr sz="3200" b="1"/>
            </a:lvl1pPr>
            <a:lvl2pPr marL="609570" indent="0">
              <a:buNone/>
              <a:defRPr sz="2667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33" b="1"/>
            </a:lvl4pPr>
            <a:lvl5pPr marL="2438278" indent="0">
              <a:buNone/>
              <a:defRPr sz="2133" b="1"/>
            </a:lvl5pPr>
            <a:lvl6pPr marL="3047848" indent="0">
              <a:buNone/>
              <a:defRPr sz="2133" b="1"/>
            </a:lvl6pPr>
            <a:lvl7pPr marL="3657418" indent="0">
              <a:buNone/>
              <a:defRPr sz="2133" b="1"/>
            </a:lvl7pPr>
            <a:lvl8pPr marL="4266987" indent="0">
              <a:buNone/>
              <a:defRPr sz="2133" b="1"/>
            </a:lvl8pPr>
            <a:lvl9pPr marL="4876557" indent="0">
              <a:buNone/>
              <a:defRPr sz="2133" b="1"/>
            </a:lvl9pPr>
          </a:lstStyle>
          <a:p>
            <a:pPr lvl="0"/>
            <a:r>
              <a:rPr lang="nb-NO"/>
              <a:t>Klikk for å redigere</a:t>
            </a:r>
          </a:p>
        </p:txBody>
      </p:sp>
      <p:sp>
        <p:nvSpPr>
          <p:cNvPr id="10" name="Plassholder for innhold 5">
            <a:extLst>
              <a:ext uri="{FF2B5EF4-FFF2-40B4-BE49-F238E27FC236}">
                <a16:creationId xmlns:a16="http://schemas.microsoft.com/office/drawing/2014/main" id="{AAE60141-BB9F-7A45-AD28-419E734080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57396" y="1925792"/>
            <a:ext cx="5389033" cy="4484841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ekst 4">
            <a:extLst>
              <a:ext uri="{FF2B5EF4-FFF2-40B4-BE49-F238E27FC236}">
                <a16:creationId xmlns:a16="http://schemas.microsoft.com/office/drawing/2014/main" id="{DE388575-68AB-9547-8F46-F2D9AF39D5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3626" y="1286029"/>
            <a:ext cx="5389033" cy="639763"/>
          </a:xfrm>
        </p:spPr>
        <p:txBody>
          <a:bodyPr anchor="t" anchorCtr="0"/>
          <a:lstStyle>
            <a:lvl1pPr marL="0" indent="0">
              <a:buNone/>
              <a:defRPr sz="3200" b="1"/>
            </a:lvl1pPr>
            <a:lvl2pPr marL="609570" indent="0">
              <a:buNone/>
              <a:defRPr sz="2667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33" b="1"/>
            </a:lvl4pPr>
            <a:lvl5pPr marL="2438278" indent="0">
              <a:buNone/>
              <a:defRPr sz="2133" b="1"/>
            </a:lvl5pPr>
            <a:lvl6pPr marL="3047848" indent="0">
              <a:buNone/>
              <a:defRPr sz="2133" b="1"/>
            </a:lvl6pPr>
            <a:lvl7pPr marL="3657418" indent="0">
              <a:buNone/>
              <a:defRPr sz="2133" b="1"/>
            </a:lvl7pPr>
            <a:lvl8pPr marL="4266987" indent="0">
              <a:buNone/>
              <a:defRPr sz="2133" b="1"/>
            </a:lvl8pPr>
            <a:lvl9pPr marL="4876557" indent="0">
              <a:buNone/>
              <a:defRPr sz="2133" b="1"/>
            </a:lvl9pPr>
          </a:lstStyle>
          <a:p>
            <a:pPr lvl="0"/>
            <a:r>
              <a:rPr lang="nb-NO"/>
              <a:t>Klikk for å redigere</a:t>
            </a:r>
          </a:p>
        </p:txBody>
      </p:sp>
    </p:spTree>
    <p:extLst>
      <p:ext uri="{BB962C8B-B14F-4D97-AF65-F5344CB8AC3E}">
        <p14:creationId xmlns:p14="http://schemas.microsoft.com/office/powerpoint/2010/main" val="35136614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0" y="274641"/>
            <a:ext cx="10972800" cy="861775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1008272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3084" y="4406904"/>
            <a:ext cx="10363200" cy="1764585"/>
          </a:xfrm>
          <a:prstGeom prst="rect">
            <a:avLst/>
          </a:prstGeo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5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1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66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21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772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32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6880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435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0988392" y="6421248"/>
            <a:ext cx="569288" cy="365125"/>
          </a:xfrm>
          <a:prstGeom prst="rect">
            <a:avLst/>
          </a:prstGeom>
        </p:spPr>
        <p:txBody>
          <a:bodyPr/>
          <a:lstStyle>
            <a:lvl1pPr>
              <a:defRPr sz="1333"/>
            </a:lvl1pPr>
          </a:lstStyle>
          <a:p>
            <a:pPr algn="r"/>
            <a:fld id="{91853A39-49B3-554A-AE82-85611CEBD8E3}" type="slidenum">
              <a:rPr lang="nb-NO" smtClean="0">
                <a:latin typeface="Arial"/>
                <a:cs typeface="Arial"/>
              </a:rPr>
              <a:pPr algn="r"/>
              <a:t>‹#›</a:t>
            </a:fld>
            <a:endParaRPr lang="nb-NO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176306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2303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3" y="491252"/>
            <a:ext cx="4011084" cy="943848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4112018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89717" y="4864574"/>
            <a:ext cx="7315200" cy="502766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/>
            </a:lvl1pPr>
            <a:lvl2pPr marL="609570" indent="0">
              <a:buNone/>
              <a:defRPr sz="3733"/>
            </a:lvl2pPr>
            <a:lvl3pPr marL="1219140" indent="0">
              <a:buNone/>
              <a:defRPr sz="3200"/>
            </a:lvl3pPr>
            <a:lvl4pPr marL="1828709" indent="0">
              <a:buNone/>
              <a:defRPr sz="2667"/>
            </a:lvl4pPr>
            <a:lvl5pPr marL="2438278" indent="0">
              <a:buNone/>
              <a:defRPr sz="2667"/>
            </a:lvl5pPr>
            <a:lvl6pPr marL="3047848" indent="0">
              <a:buNone/>
              <a:defRPr sz="2667"/>
            </a:lvl6pPr>
            <a:lvl7pPr marL="3657418" indent="0">
              <a:buNone/>
              <a:defRPr sz="2667"/>
            </a:lvl7pPr>
            <a:lvl8pPr marL="4266987" indent="0">
              <a:buNone/>
              <a:defRPr sz="2667"/>
            </a:lvl8pPr>
            <a:lvl9pPr marL="4876557" indent="0">
              <a:buNone/>
              <a:defRPr sz="2667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7639424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0" y="274641"/>
            <a:ext cx="10972800" cy="861775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431580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9920408" y="274640"/>
            <a:ext cx="1661993" cy="5851525"/>
          </a:xfrm>
          <a:prstGeom prst="rect">
            <a:avLst/>
          </a:prstGeo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69480046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491087" y="2677417"/>
            <a:ext cx="10363200" cy="861775"/>
          </a:xfrm>
          <a:prstGeom prst="rect">
            <a:avLst/>
          </a:prstGeom>
        </p:spPr>
        <p:txBody>
          <a:bodyPr anchor="t" anchorCtr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491087" y="3645155"/>
            <a:ext cx="10363200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313598214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ssholder for lysbildenummer 5"/>
          <p:cNvSpPr txBox="1">
            <a:spLocks/>
          </p:cNvSpPr>
          <p:nvPr userDrawn="1"/>
        </p:nvSpPr>
        <p:spPr>
          <a:xfrm>
            <a:off x="11299735" y="6421248"/>
            <a:ext cx="456108" cy="365125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853A39-49B3-554A-AE82-85611CEBD8E3}" type="slidenum">
              <a:rPr lang="nb-NO" sz="1333" b="0" i="0" smtClean="0">
                <a:solidFill>
                  <a:schemeClr val="tx1"/>
                </a:solidFill>
                <a:latin typeface="Arial"/>
                <a:cs typeface="Arial"/>
              </a:rPr>
              <a:pPr algn="ctr"/>
              <a:t>‹#›</a:t>
            </a:fld>
            <a:endParaRPr lang="nb-NO" sz="1333" b="0" i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313B4243-673D-8446-80E9-474870DDA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847" y="397785"/>
            <a:ext cx="11224996" cy="864683"/>
          </a:xfrm>
          <a:prstGeom prst="rect">
            <a:avLst/>
          </a:prstGeom>
        </p:spPr>
        <p:txBody>
          <a:bodyPr wrap="square" lIns="90000" tIns="46800" rIns="90000" bIns="46800" anchor="t" anchorCtr="0">
            <a:sp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5CE35FA2-62CD-F64A-A367-5A26CCC55F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847" y="1347021"/>
            <a:ext cx="11224996" cy="4818365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25037201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764585"/>
          </a:xfrm>
          <a:prstGeom prst="rect">
            <a:avLst/>
          </a:prstGeo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4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2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84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41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698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55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0988392" y="6421248"/>
            <a:ext cx="569288" cy="365125"/>
          </a:xfrm>
          <a:prstGeom prst="rect">
            <a:avLst/>
          </a:prstGeom>
        </p:spPr>
        <p:txBody>
          <a:bodyPr/>
          <a:lstStyle>
            <a:lvl1pPr>
              <a:defRPr sz="1333"/>
            </a:lvl1pPr>
          </a:lstStyle>
          <a:p>
            <a:pPr algn="r"/>
            <a:fld id="{91853A39-49B3-554A-AE82-85611CEBD8E3}" type="slidenum">
              <a:rPr lang="nb-NO" smtClean="0">
                <a:latin typeface="Arial"/>
                <a:cs typeface="Arial"/>
              </a:rPr>
              <a:pPr algn="r"/>
              <a:t>‹#›</a:t>
            </a:fld>
            <a:endParaRPr lang="nb-NO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7758792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0" y="274641"/>
            <a:ext cx="10972800" cy="861775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93485097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1">
            <a:extLst>
              <a:ext uri="{FF2B5EF4-FFF2-40B4-BE49-F238E27FC236}">
                <a16:creationId xmlns:a16="http://schemas.microsoft.com/office/drawing/2014/main" id="{959970DA-EE83-6D4C-A7D9-242707344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625" y="274641"/>
            <a:ext cx="10972800" cy="861775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22250DC5-D43E-DF47-8946-5803455459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3627" y="1925792"/>
            <a:ext cx="5386917" cy="4484841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ekst 4">
            <a:extLst>
              <a:ext uri="{FF2B5EF4-FFF2-40B4-BE49-F238E27FC236}">
                <a16:creationId xmlns:a16="http://schemas.microsoft.com/office/drawing/2014/main" id="{4938533B-98B9-FE49-BD38-3FE354B5DB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57396" y="1286029"/>
            <a:ext cx="5389033" cy="639763"/>
          </a:xfrm>
        </p:spPr>
        <p:txBody>
          <a:bodyPr anchor="t" anchorCtr="0"/>
          <a:lstStyle>
            <a:lvl1pPr marL="0" indent="0">
              <a:buNone/>
              <a:defRPr sz="3200" b="1"/>
            </a:lvl1pPr>
            <a:lvl2pPr marL="609570" indent="0">
              <a:buNone/>
              <a:defRPr sz="2667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33" b="1"/>
            </a:lvl4pPr>
            <a:lvl5pPr marL="2438278" indent="0">
              <a:buNone/>
              <a:defRPr sz="2133" b="1"/>
            </a:lvl5pPr>
            <a:lvl6pPr marL="3047848" indent="0">
              <a:buNone/>
              <a:defRPr sz="2133" b="1"/>
            </a:lvl6pPr>
            <a:lvl7pPr marL="3657418" indent="0">
              <a:buNone/>
              <a:defRPr sz="2133" b="1"/>
            </a:lvl7pPr>
            <a:lvl8pPr marL="4266987" indent="0">
              <a:buNone/>
              <a:defRPr sz="2133" b="1"/>
            </a:lvl8pPr>
            <a:lvl9pPr marL="4876557" indent="0">
              <a:buNone/>
              <a:defRPr sz="2133" b="1"/>
            </a:lvl9pPr>
          </a:lstStyle>
          <a:p>
            <a:pPr lvl="0"/>
            <a:r>
              <a:rPr lang="nb-NO"/>
              <a:t>Klikk for å redigere</a:t>
            </a:r>
          </a:p>
        </p:txBody>
      </p:sp>
      <p:sp>
        <p:nvSpPr>
          <p:cNvPr id="10" name="Plassholder for innhold 5">
            <a:extLst>
              <a:ext uri="{FF2B5EF4-FFF2-40B4-BE49-F238E27FC236}">
                <a16:creationId xmlns:a16="http://schemas.microsoft.com/office/drawing/2014/main" id="{AAE60141-BB9F-7A45-AD28-419E734080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57396" y="1925792"/>
            <a:ext cx="5389033" cy="4484841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ekst 4">
            <a:extLst>
              <a:ext uri="{FF2B5EF4-FFF2-40B4-BE49-F238E27FC236}">
                <a16:creationId xmlns:a16="http://schemas.microsoft.com/office/drawing/2014/main" id="{DE388575-68AB-9547-8F46-F2D9AF39D5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3626" y="1286029"/>
            <a:ext cx="5389033" cy="639763"/>
          </a:xfrm>
        </p:spPr>
        <p:txBody>
          <a:bodyPr anchor="t" anchorCtr="0"/>
          <a:lstStyle>
            <a:lvl1pPr marL="0" indent="0">
              <a:buNone/>
              <a:defRPr sz="3200" b="1"/>
            </a:lvl1pPr>
            <a:lvl2pPr marL="609570" indent="0">
              <a:buNone/>
              <a:defRPr sz="2667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33" b="1"/>
            </a:lvl4pPr>
            <a:lvl5pPr marL="2438278" indent="0">
              <a:buNone/>
              <a:defRPr sz="2133" b="1"/>
            </a:lvl5pPr>
            <a:lvl6pPr marL="3047848" indent="0">
              <a:buNone/>
              <a:defRPr sz="2133" b="1"/>
            </a:lvl6pPr>
            <a:lvl7pPr marL="3657418" indent="0">
              <a:buNone/>
              <a:defRPr sz="2133" b="1"/>
            </a:lvl7pPr>
            <a:lvl8pPr marL="4266987" indent="0">
              <a:buNone/>
              <a:defRPr sz="2133" b="1"/>
            </a:lvl8pPr>
            <a:lvl9pPr marL="4876557" indent="0">
              <a:buNone/>
              <a:defRPr sz="2133" b="1"/>
            </a:lvl9pPr>
          </a:lstStyle>
          <a:p>
            <a:pPr lvl="0"/>
            <a:r>
              <a:rPr lang="nb-NO"/>
              <a:t>Klikk for å redigere</a:t>
            </a:r>
          </a:p>
        </p:txBody>
      </p:sp>
    </p:spTree>
    <p:extLst>
      <p:ext uri="{BB962C8B-B14F-4D97-AF65-F5344CB8AC3E}">
        <p14:creationId xmlns:p14="http://schemas.microsoft.com/office/powerpoint/2010/main" val="883605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0" y="274642"/>
            <a:ext cx="10972800" cy="861775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97239042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0" y="274641"/>
            <a:ext cx="10972800" cy="861775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426710167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207511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3" y="491252"/>
            <a:ext cx="4011084" cy="943848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24358761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89717" y="4864574"/>
            <a:ext cx="7315200" cy="502766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/>
            </a:lvl1pPr>
            <a:lvl2pPr marL="609570" indent="0">
              <a:buNone/>
              <a:defRPr sz="3733"/>
            </a:lvl2pPr>
            <a:lvl3pPr marL="1219140" indent="0">
              <a:buNone/>
              <a:defRPr sz="3200"/>
            </a:lvl3pPr>
            <a:lvl4pPr marL="1828709" indent="0">
              <a:buNone/>
              <a:defRPr sz="2667"/>
            </a:lvl4pPr>
            <a:lvl5pPr marL="2438278" indent="0">
              <a:buNone/>
              <a:defRPr sz="2667"/>
            </a:lvl5pPr>
            <a:lvl6pPr marL="3047848" indent="0">
              <a:buNone/>
              <a:defRPr sz="2667"/>
            </a:lvl6pPr>
            <a:lvl7pPr marL="3657418" indent="0">
              <a:buNone/>
              <a:defRPr sz="2667"/>
            </a:lvl7pPr>
            <a:lvl8pPr marL="4266987" indent="0">
              <a:buNone/>
              <a:defRPr sz="2667"/>
            </a:lvl8pPr>
            <a:lvl9pPr marL="4876557" indent="0">
              <a:buNone/>
              <a:defRPr sz="2667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63715853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0" y="274641"/>
            <a:ext cx="10972800" cy="861775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35194190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9920408" y="274640"/>
            <a:ext cx="1661993" cy="5851525"/>
          </a:xfrm>
          <a:prstGeom prst="rect">
            <a:avLst/>
          </a:prstGeo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85456213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e page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1768277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30" imgH="531" progId="TCLayout.ActiveDocument.1">
                  <p:embed/>
                </p:oleObj>
              </mc:Choice>
              <mc:Fallback>
                <p:oleObj name="think-cell Slide" r:id="rId3" imgW="530" imgH="531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8142363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491087" y="2677418"/>
            <a:ext cx="10363200" cy="861775"/>
          </a:xfrm>
          <a:prstGeom prst="rect">
            <a:avLst/>
          </a:prstGeom>
        </p:spPr>
        <p:txBody>
          <a:bodyPr anchor="t" anchorCtr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491087" y="3645155"/>
            <a:ext cx="10363200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3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390235380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ssholder for lysbildenummer 5"/>
          <p:cNvSpPr txBox="1">
            <a:spLocks/>
          </p:cNvSpPr>
          <p:nvPr userDrawn="1"/>
        </p:nvSpPr>
        <p:spPr>
          <a:xfrm>
            <a:off x="11299735" y="6421248"/>
            <a:ext cx="456108" cy="365125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853A39-49B3-554A-AE82-85611CEBD8E3}" type="slidenum">
              <a:rPr lang="nb-NO" sz="1333" b="0" i="0" smtClean="0">
                <a:solidFill>
                  <a:schemeClr val="tx1"/>
                </a:solidFill>
                <a:latin typeface="Arial"/>
                <a:cs typeface="Arial"/>
              </a:rPr>
              <a:pPr algn="ctr"/>
              <a:t>‹#›</a:t>
            </a:fld>
            <a:endParaRPr lang="nb-NO" sz="1333" b="0" i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313B4243-673D-8446-80E9-474870DDA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847" y="397785"/>
            <a:ext cx="11224996" cy="864683"/>
          </a:xfrm>
          <a:prstGeom prst="rect">
            <a:avLst/>
          </a:prstGeom>
        </p:spPr>
        <p:txBody>
          <a:bodyPr wrap="square" lIns="90000" tIns="46800" rIns="90000" bIns="46800" anchor="t" anchorCtr="0">
            <a:sp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5CE35FA2-62CD-F64A-A367-5A26CCC55F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847" y="1347021"/>
            <a:ext cx="11224996" cy="4818365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42663716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3084" y="4406904"/>
            <a:ext cx="10363200" cy="1764585"/>
          </a:xfrm>
          <a:prstGeom prst="rect">
            <a:avLst/>
          </a:prstGeo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5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1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66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21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772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32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6880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435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0988392" y="6421248"/>
            <a:ext cx="569288" cy="365125"/>
          </a:xfrm>
          <a:prstGeom prst="rect">
            <a:avLst/>
          </a:prstGeom>
        </p:spPr>
        <p:txBody>
          <a:bodyPr/>
          <a:lstStyle>
            <a:lvl1pPr>
              <a:defRPr sz="1333"/>
            </a:lvl1pPr>
          </a:lstStyle>
          <a:p>
            <a:pPr algn="r"/>
            <a:fld id="{91853A39-49B3-554A-AE82-85611CEBD8E3}" type="slidenum">
              <a:rPr lang="nb-NO" smtClean="0">
                <a:latin typeface="Arial"/>
                <a:cs typeface="Arial"/>
              </a:rPr>
              <a:pPr algn="r"/>
              <a:t>‹#›</a:t>
            </a:fld>
            <a:endParaRPr lang="nb-NO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62929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1">
            <a:extLst>
              <a:ext uri="{FF2B5EF4-FFF2-40B4-BE49-F238E27FC236}">
                <a16:creationId xmlns:a16="http://schemas.microsoft.com/office/drawing/2014/main" id="{959970DA-EE83-6D4C-A7D9-242707344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625" y="274642"/>
            <a:ext cx="10972800" cy="861775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22250DC5-D43E-DF47-8946-5803455459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3628" y="1925793"/>
            <a:ext cx="5386917" cy="4484841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ekst 4">
            <a:extLst>
              <a:ext uri="{FF2B5EF4-FFF2-40B4-BE49-F238E27FC236}">
                <a16:creationId xmlns:a16="http://schemas.microsoft.com/office/drawing/2014/main" id="{4938533B-98B9-FE49-BD38-3FE354B5DB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57397" y="1286029"/>
            <a:ext cx="5389033" cy="639763"/>
          </a:xfrm>
        </p:spPr>
        <p:txBody>
          <a:bodyPr anchor="t" anchorCtr="0"/>
          <a:lstStyle>
            <a:lvl1pPr marL="0" indent="0">
              <a:buNone/>
              <a:defRPr sz="3200" b="1"/>
            </a:lvl1pPr>
            <a:lvl2pPr marL="609555" indent="0">
              <a:buNone/>
              <a:defRPr sz="2667" b="1"/>
            </a:lvl2pPr>
            <a:lvl3pPr marL="1219110" indent="0">
              <a:buNone/>
              <a:defRPr sz="2400" b="1"/>
            </a:lvl3pPr>
            <a:lvl4pPr marL="1828664" indent="0">
              <a:buNone/>
              <a:defRPr sz="2133" b="1"/>
            </a:lvl4pPr>
            <a:lvl5pPr marL="2438218" indent="0">
              <a:buNone/>
              <a:defRPr sz="2133" b="1"/>
            </a:lvl5pPr>
            <a:lvl6pPr marL="3047772" indent="0">
              <a:buNone/>
              <a:defRPr sz="2133" b="1"/>
            </a:lvl6pPr>
            <a:lvl7pPr marL="3657327" indent="0">
              <a:buNone/>
              <a:defRPr sz="2133" b="1"/>
            </a:lvl7pPr>
            <a:lvl8pPr marL="4266880" indent="0">
              <a:buNone/>
              <a:defRPr sz="2133" b="1"/>
            </a:lvl8pPr>
            <a:lvl9pPr marL="4876435" indent="0">
              <a:buNone/>
              <a:defRPr sz="2133" b="1"/>
            </a:lvl9pPr>
          </a:lstStyle>
          <a:p>
            <a:pPr lvl="0"/>
            <a:r>
              <a:rPr lang="nb-NO"/>
              <a:t>Klikk for å redigere</a:t>
            </a:r>
          </a:p>
        </p:txBody>
      </p:sp>
      <p:sp>
        <p:nvSpPr>
          <p:cNvPr id="10" name="Plassholder for innhold 5">
            <a:extLst>
              <a:ext uri="{FF2B5EF4-FFF2-40B4-BE49-F238E27FC236}">
                <a16:creationId xmlns:a16="http://schemas.microsoft.com/office/drawing/2014/main" id="{AAE60141-BB9F-7A45-AD28-419E734080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57397" y="1925793"/>
            <a:ext cx="5389033" cy="4484841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ekst 4">
            <a:extLst>
              <a:ext uri="{FF2B5EF4-FFF2-40B4-BE49-F238E27FC236}">
                <a16:creationId xmlns:a16="http://schemas.microsoft.com/office/drawing/2014/main" id="{DE388575-68AB-9547-8F46-F2D9AF39D5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3628" y="1286029"/>
            <a:ext cx="5389033" cy="639763"/>
          </a:xfrm>
        </p:spPr>
        <p:txBody>
          <a:bodyPr anchor="t" anchorCtr="0"/>
          <a:lstStyle>
            <a:lvl1pPr marL="0" indent="0">
              <a:buNone/>
              <a:defRPr sz="3200" b="1"/>
            </a:lvl1pPr>
            <a:lvl2pPr marL="609555" indent="0">
              <a:buNone/>
              <a:defRPr sz="2667" b="1"/>
            </a:lvl2pPr>
            <a:lvl3pPr marL="1219110" indent="0">
              <a:buNone/>
              <a:defRPr sz="2400" b="1"/>
            </a:lvl3pPr>
            <a:lvl4pPr marL="1828664" indent="0">
              <a:buNone/>
              <a:defRPr sz="2133" b="1"/>
            </a:lvl4pPr>
            <a:lvl5pPr marL="2438218" indent="0">
              <a:buNone/>
              <a:defRPr sz="2133" b="1"/>
            </a:lvl5pPr>
            <a:lvl6pPr marL="3047772" indent="0">
              <a:buNone/>
              <a:defRPr sz="2133" b="1"/>
            </a:lvl6pPr>
            <a:lvl7pPr marL="3657327" indent="0">
              <a:buNone/>
              <a:defRPr sz="2133" b="1"/>
            </a:lvl7pPr>
            <a:lvl8pPr marL="4266880" indent="0">
              <a:buNone/>
              <a:defRPr sz="2133" b="1"/>
            </a:lvl8pPr>
            <a:lvl9pPr marL="4876435" indent="0">
              <a:buNone/>
              <a:defRPr sz="2133" b="1"/>
            </a:lvl9pPr>
          </a:lstStyle>
          <a:p>
            <a:pPr lvl="0"/>
            <a:r>
              <a:rPr lang="nb-NO"/>
              <a:t>Klikk for å redigere</a:t>
            </a:r>
          </a:p>
        </p:txBody>
      </p:sp>
    </p:spTree>
    <p:extLst>
      <p:ext uri="{BB962C8B-B14F-4D97-AF65-F5344CB8AC3E}">
        <p14:creationId xmlns:p14="http://schemas.microsoft.com/office/powerpoint/2010/main" val="266954792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0" y="274642"/>
            <a:ext cx="10972800" cy="861775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57773421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1">
            <a:extLst>
              <a:ext uri="{FF2B5EF4-FFF2-40B4-BE49-F238E27FC236}">
                <a16:creationId xmlns:a16="http://schemas.microsoft.com/office/drawing/2014/main" id="{959970DA-EE83-6D4C-A7D9-242707344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625" y="274642"/>
            <a:ext cx="10972800" cy="861775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22250DC5-D43E-DF47-8946-5803455459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3628" y="1925793"/>
            <a:ext cx="5386917" cy="4484841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ekst 4">
            <a:extLst>
              <a:ext uri="{FF2B5EF4-FFF2-40B4-BE49-F238E27FC236}">
                <a16:creationId xmlns:a16="http://schemas.microsoft.com/office/drawing/2014/main" id="{4938533B-98B9-FE49-BD38-3FE354B5DB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57397" y="1286029"/>
            <a:ext cx="5389033" cy="639763"/>
          </a:xfrm>
        </p:spPr>
        <p:txBody>
          <a:bodyPr anchor="t" anchorCtr="0"/>
          <a:lstStyle>
            <a:lvl1pPr marL="0" indent="0">
              <a:buNone/>
              <a:defRPr sz="3200" b="1"/>
            </a:lvl1pPr>
            <a:lvl2pPr marL="609555" indent="0">
              <a:buNone/>
              <a:defRPr sz="2667" b="1"/>
            </a:lvl2pPr>
            <a:lvl3pPr marL="1219110" indent="0">
              <a:buNone/>
              <a:defRPr sz="2400" b="1"/>
            </a:lvl3pPr>
            <a:lvl4pPr marL="1828664" indent="0">
              <a:buNone/>
              <a:defRPr sz="2133" b="1"/>
            </a:lvl4pPr>
            <a:lvl5pPr marL="2438218" indent="0">
              <a:buNone/>
              <a:defRPr sz="2133" b="1"/>
            </a:lvl5pPr>
            <a:lvl6pPr marL="3047772" indent="0">
              <a:buNone/>
              <a:defRPr sz="2133" b="1"/>
            </a:lvl6pPr>
            <a:lvl7pPr marL="3657327" indent="0">
              <a:buNone/>
              <a:defRPr sz="2133" b="1"/>
            </a:lvl7pPr>
            <a:lvl8pPr marL="4266880" indent="0">
              <a:buNone/>
              <a:defRPr sz="2133" b="1"/>
            </a:lvl8pPr>
            <a:lvl9pPr marL="4876435" indent="0">
              <a:buNone/>
              <a:defRPr sz="2133" b="1"/>
            </a:lvl9pPr>
          </a:lstStyle>
          <a:p>
            <a:pPr lvl="0"/>
            <a:r>
              <a:rPr lang="nb-NO"/>
              <a:t>Klikk for å redigere</a:t>
            </a:r>
          </a:p>
        </p:txBody>
      </p:sp>
      <p:sp>
        <p:nvSpPr>
          <p:cNvPr id="10" name="Plassholder for innhold 5">
            <a:extLst>
              <a:ext uri="{FF2B5EF4-FFF2-40B4-BE49-F238E27FC236}">
                <a16:creationId xmlns:a16="http://schemas.microsoft.com/office/drawing/2014/main" id="{AAE60141-BB9F-7A45-AD28-419E734080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57397" y="1925793"/>
            <a:ext cx="5389033" cy="4484841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ekst 4">
            <a:extLst>
              <a:ext uri="{FF2B5EF4-FFF2-40B4-BE49-F238E27FC236}">
                <a16:creationId xmlns:a16="http://schemas.microsoft.com/office/drawing/2014/main" id="{DE388575-68AB-9547-8F46-F2D9AF39D5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3628" y="1286029"/>
            <a:ext cx="5389033" cy="639763"/>
          </a:xfrm>
        </p:spPr>
        <p:txBody>
          <a:bodyPr anchor="t" anchorCtr="0"/>
          <a:lstStyle>
            <a:lvl1pPr marL="0" indent="0">
              <a:buNone/>
              <a:defRPr sz="3200" b="1"/>
            </a:lvl1pPr>
            <a:lvl2pPr marL="609555" indent="0">
              <a:buNone/>
              <a:defRPr sz="2667" b="1"/>
            </a:lvl2pPr>
            <a:lvl3pPr marL="1219110" indent="0">
              <a:buNone/>
              <a:defRPr sz="2400" b="1"/>
            </a:lvl3pPr>
            <a:lvl4pPr marL="1828664" indent="0">
              <a:buNone/>
              <a:defRPr sz="2133" b="1"/>
            </a:lvl4pPr>
            <a:lvl5pPr marL="2438218" indent="0">
              <a:buNone/>
              <a:defRPr sz="2133" b="1"/>
            </a:lvl5pPr>
            <a:lvl6pPr marL="3047772" indent="0">
              <a:buNone/>
              <a:defRPr sz="2133" b="1"/>
            </a:lvl6pPr>
            <a:lvl7pPr marL="3657327" indent="0">
              <a:buNone/>
              <a:defRPr sz="2133" b="1"/>
            </a:lvl7pPr>
            <a:lvl8pPr marL="4266880" indent="0">
              <a:buNone/>
              <a:defRPr sz="2133" b="1"/>
            </a:lvl8pPr>
            <a:lvl9pPr marL="4876435" indent="0">
              <a:buNone/>
              <a:defRPr sz="2133" b="1"/>
            </a:lvl9pPr>
          </a:lstStyle>
          <a:p>
            <a:pPr lvl="0"/>
            <a:r>
              <a:rPr lang="nb-NO"/>
              <a:t>Klikk for å redigere</a:t>
            </a:r>
          </a:p>
        </p:txBody>
      </p:sp>
    </p:spTree>
    <p:extLst>
      <p:ext uri="{BB962C8B-B14F-4D97-AF65-F5344CB8AC3E}">
        <p14:creationId xmlns:p14="http://schemas.microsoft.com/office/powerpoint/2010/main" val="388459785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0" y="274642"/>
            <a:ext cx="10972800" cy="861775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21039635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973914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3" y="491252"/>
            <a:ext cx="4011084" cy="943848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55" indent="0">
              <a:buNone/>
              <a:defRPr sz="1600"/>
            </a:lvl2pPr>
            <a:lvl3pPr marL="1219110" indent="0">
              <a:buNone/>
              <a:defRPr sz="1333"/>
            </a:lvl3pPr>
            <a:lvl4pPr marL="1828664" indent="0">
              <a:buNone/>
              <a:defRPr sz="1200"/>
            </a:lvl4pPr>
            <a:lvl5pPr marL="2438218" indent="0">
              <a:buNone/>
              <a:defRPr sz="1200"/>
            </a:lvl5pPr>
            <a:lvl6pPr marL="3047772" indent="0">
              <a:buNone/>
              <a:defRPr sz="1200"/>
            </a:lvl6pPr>
            <a:lvl7pPr marL="3657327" indent="0">
              <a:buNone/>
              <a:defRPr sz="1200"/>
            </a:lvl7pPr>
            <a:lvl8pPr marL="4266880" indent="0">
              <a:buNone/>
              <a:defRPr sz="1200"/>
            </a:lvl8pPr>
            <a:lvl9pPr marL="4876435" indent="0">
              <a:buNone/>
              <a:defRPr sz="12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03489085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89717" y="4864574"/>
            <a:ext cx="7315200" cy="502766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/>
            </a:lvl1pPr>
            <a:lvl2pPr marL="609555" indent="0">
              <a:buNone/>
              <a:defRPr sz="3733"/>
            </a:lvl2pPr>
            <a:lvl3pPr marL="1219110" indent="0">
              <a:buNone/>
              <a:defRPr sz="3200"/>
            </a:lvl3pPr>
            <a:lvl4pPr marL="1828664" indent="0">
              <a:buNone/>
              <a:defRPr sz="2667"/>
            </a:lvl4pPr>
            <a:lvl5pPr marL="2438218" indent="0">
              <a:buNone/>
              <a:defRPr sz="2667"/>
            </a:lvl5pPr>
            <a:lvl6pPr marL="3047772" indent="0">
              <a:buNone/>
              <a:defRPr sz="2667"/>
            </a:lvl6pPr>
            <a:lvl7pPr marL="3657327" indent="0">
              <a:buNone/>
              <a:defRPr sz="2667"/>
            </a:lvl7pPr>
            <a:lvl8pPr marL="4266880" indent="0">
              <a:buNone/>
              <a:defRPr sz="2667"/>
            </a:lvl8pPr>
            <a:lvl9pPr marL="4876435" indent="0">
              <a:buNone/>
              <a:defRPr sz="2667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55" indent="0">
              <a:buNone/>
              <a:defRPr sz="1600"/>
            </a:lvl2pPr>
            <a:lvl3pPr marL="1219110" indent="0">
              <a:buNone/>
              <a:defRPr sz="1333"/>
            </a:lvl3pPr>
            <a:lvl4pPr marL="1828664" indent="0">
              <a:buNone/>
              <a:defRPr sz="1200"/>
            </a:lvl4pPr>
            <a:lvl5pPr marL="2438218" indent="0">
              <a:buNone/>
              <a:defRPr sz="1200"/>
            </a:lvl5pPr>
            <a:lvl6pPr marL="3047772" indent="0">
              <a:buNone/>
              <a:defRPr sz="1200"/>
            </a:lvl6pPr>
            <a:lvl7pPr marL="3657327" indent="0">
              <a:buNone/>
              <a:defRPr sz="1200"/>
            </a:lvl7pPr>
            <a:lvl8pPr marL="4266880" indent="0">
              <a:buNone/>
              <a:defRPr sz="1200"/>
            </a:lvl8pPr>
            <a:lvl9pPr marL="4876435" indent="0">
              <a:buNone/>
              <a:defRPr sz="12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79615128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0" y="274642"/>
            <a:ext cx="10972800" cy="861775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07914546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9920408" y="274640"/>
            <a:ext cx="1661993" cy="5851525"/>
          </a:xfrm>
          <a:prstGeom prst="rect">
            <a:avLst/>
          </a:prstGeo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24918269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491087" y="2677415"/>
            <a:ext cx="10363200" cy="830997"/>
          </a:xfrm>
          <a:prstGeom prst="rect">
            <a:avLst/>
          </a:prstGeom>
        </p:spPr>
        <p:txBody>
          <a:bodyPr anchor="t" anchorCtr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491087" y="3645155"/>
            <a:ext cx="10363200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8704245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ssholder for lysbildenummer 5"/>
          <p:cNvSpPr txBox="1">
            <a:spLocks/>
          </p:cNvSpPr>
          <p:nvPr userDrawn="1"/>
        </p:nvSpPr>
        <p:spPr>
          <a:xfrm>
            <a:off x="11299735" y="6421248"/>
            <a:ext cx="456108" cy="365125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853A39-49B3-554A-AE82-85611CEBD8E3}" type="slidenum">
              <a:rPr lang="nb-NO" sz="1333" b="0" i="0" smtClean="0">
                <a:solidFill>
                  <a:schemeClr val="tx1"/>
                </a:solidFill>
                <a:latin typeface="Arial"/>
                <a:cs typeface="Arial"/>
              </a:rPr>
              <a:pPr algn="ctr"/>
              <a:t>‹#›</a:t>
            </a:fld>
            <a:endParaRPr lang="nb-NO" sz="1333" b="0" i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313B4243-673D-8446-80E9-474870DDA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847" y="397785"/>
            <a:ext cx="11224996" cy="864683"/>
          </a:xfrm>
          <a:prstGeom prst="rect">
            <a:avLst/>
          </a:prstGeom>
        </p:spPr>
        <p:txBody>
          <a:bodyPr wrap="square" lIns="90000" tIns="46800" rIns="90000" bIns="46800" anchor="t" anchorCtr="0">
            <a:sp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5CE35FA2-62CD-F64A-A367-5A26CCC55F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847" y="1347021"/>
            <a:ext cx="11224996" cy="4818365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440585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0" y="274642"/>
            <a:ext cx="10972800" cy="861775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05907553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733680"/>
          </a:xfrm>
          <a:prstGeom prst="rect">
            <a:avLst/>
          </a:prstGeo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0988392" y="6421248"/>
            <a:ext cx="569288" cy="365125"/>
          </a:xfrm>
          <a:prstGeom prst="rect">
            <a:avLst/>
          </a:prstGeom>
        </p:spPr>
        <p:txBody>
          <a:bodyPr/>
          <a:lstStyle>
            <a:lvl1pPr>
              <a:defRPr sz="1333"/>
            </a:lvl1pPr>
          </a:lstStyle>
          <a:p>
            <a:pPr algn="r"/>
            <a:fld id="{91853A39-49B3-554A-AE82-85611CEBD8E3}" type="slidenum">
              <a:rPr lang="nb-NO" smtClean="0">
                <a:latin typeface="Arial"/>
                <a:cs typeface="Arial"/>
              </a:rPr>
              <a:pPr algn="r"/>
              <a:t>‹#›</a:t>
            </a:fld>
            <a:endParaRPr lang="nb-NO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7126100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830997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0507679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1">
            <a:extLst>
              <a:ext uri="{FF2B5EF4-FFF2-40B4-BE49-F238E27FC236}">
                <a16:creationId xmlns:a16="http://schemas.microsoft.com/office/drawing/2014/main" id="{959970DA-EE83-6D4C-A7D9-242707344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625" y="274639"/>
            <a:ext cx="10972800" cy="861775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22250DC5-D43E-DF47-8946-5803455459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3626" y="1925790"/>
            <a:ext cx="5386917" cy="4484841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ekst 4">
            <a:extLst>
              <a:ext uri="{FF2B5EF4-FFF2-40B4-BE49-F238E27FC236}">
                <a16:creationId xmlns:a16="http://schemas.microsoft.com/office/drawing/2014/main" id="{4938533B-98B9-FE49-BD38-3FE354B5DB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57394" y="1286029"/>
            <a:ext cx="5389033" cy="639763"/>
          </a:xfrm>
        </p:spPr>
        <p:txBody>
          <a:bodyPr anchor="t" anchorCtr="0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nb-NO"/>
              <a:t>Klikk for å redigere</a:t>
            </a:r>
          </a:p>
        </p:txBody>
      </p:sp>
      <p:sp>
        <p:nvSpPr>
          <p:cNvPr id="10" name="Plassholder for innhold 5">
            <a:extLst>
              <a:ext uri="{FF2B5EF4-FFF2-40B4-BE49-F238E27FC236}">
                <a16:creationId xmlns:a16="http://schemas.microsoft.com/office/drawing/2014/main" id="{AAE60141-BB9F-7A45-AD28-419E734080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57394" y="1925790"/>
            <a:ext cx="5389033" cy="4484841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ekst 4">
            <a:extLst>
              <a:ext uri="{FF2B5EF4-FFF2-40B4-BE49-F238E27FC236}">
                <a16:creationId xmlns:a16="http://schemas.microsoft.com/office/drawing/2014/main" id="{DE388575-68AB-9547-8F46-F2D9AF39D5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3625" y="1286028"/>
            <a:ext cx="5389033" cy="639763"/>
          </a:xfrm>
        </p:spPr>
        <p:txBody>
          <a:bodyPr anchor="t" anchorCtr="0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nb-NO"/>
              <a:t>Klikk for å redigere</a:t>
            </a:r>
          </a:p>
        </p:txBody>
      </p:sp>
    </p:spTree>
    <p:extLst>
      <p:ext uri="{BB962C8B-B14F-4D97-AF65-F5344CB8AC3E}">
        <p14:creationId xmlns:p14="http://schemas.microsoft.com/office/powerpoint/2010/main" val="325338335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830997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10524643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808963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2" y="521901"/>
            <a:ext cx="4011084" cy="913199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27751657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89717" y="4864573"/>
            <a:ext cx="7315200" cy="502766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07809309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830997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96843501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9920407" y="274639"/>
            <a:ext cx="1661993" cy="5851525"/>
          </a:xfrm>
          <a:prstGeom prst="rect">
            <a:avLst/>
          </a:prstGeo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74520004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01652" y="651602"/>
            <a:ext cx="11162349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501652" y="317500"/>
            <a:ext cx="11162349" cy="6985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8" name="Text Placeholder 18"/>
          <p:cNvSpPr>
            <a:spLocks noGrp="1"/>
          </p:cNvSpPr>
          <p:nvPr>
            <p:ph idx="1"/>
          </p:nvPr>
        </p:nvSpPr>
        <p:spPr>
          <a:xfrm>
            <a:off x="501651" y="1700213"/>
            <a:ext cx="11165416" cy="467898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E3FFE4A-BC3E-4A6F-A2F7-DAF075A0450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0A7409F-6336-4A34-BB77-9D5FCA08C53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E3CCE21-0F43-465D-A95C-235E160BA08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9178425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594748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491087" y="2677415"/>
            <a:ext cx="10363200" cy="830997"/>
          </a:xfrm>
        </p:spPr>
        <p:txBody>
          <a:bodyPr anchor="t" anchorCtr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491087" y="3645155"/>
            <a:ext cx="103632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261216905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55733" y="3073401"/>
            <a:ext cx="863600" cy="698500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55733" y="3073401"/>
            <a:ext cx="863600" cy="698500"/>
          </a:xfrm>
          <a:prstGeom prst="rect">
            <a:avLst/>
          </a:prstGeom>
        </p:spPr>
      </p:pic>
      <p:sp>
        <p:nvSpPr>
          <p:cNvPr id="14" name="Plassholder for lysbildenummer 5"/>
          <p:cNvSpPr txBox="1">
            <a:spLocks/>
          </p:cNvSpPr>
          <p:nvPr userDrawn="1"/>
        </p:nvSpPr>
        <p:spPr>
          <a:xfrm>
            <a:off x="11299735" y="6421248"/>
            <a:ext cx="456108" cy="365125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853A39-49B3-554A-AE82-85611CEBD8E3}" type="slidenum">
              <a:rPr lang="nb-NO" sz="1333" b="0" i="0" smtClean="0">
                <a:solidFill>
                  <a:schemeClr val="tx1"/>
                </a:solidFill>
                <a:latin typeface="Arial"/>
                <a:cs typeface="Arial"/>
              </a:rPr>
              <a:pPr algn="ctr"/>
              <a:t>‹#›</a:t>
            </a:fld>
            <a:endParaRPr lang="nb-NO" sz="1333" b="0" i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2344BB71-0781-BE4B-991A-D131BC6BE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431" y="274639"/>
            <a:ext cx="11175996" cy="861775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0" name="Plassholder for innhold 2">
            <a:extLst>
              <a:ext uri="{FF2B5EF4-FFF2-40B4-BE49-F238E27FC236}">
                <a16:creationId xmlns:a16="http://schemas.microsoft.com/office/drawing/2014/main" id="{8AF6411C-65FD-A24C-9C3D-9E5091552B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431" y="1238553"/>
            <a:ext cx="11175996" cy="4887612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4157548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733680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12275523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0525530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1">
            <a:extLst>
              <a:ext uri="{FF2B5EF4-FFF2-40B4-BE49-F238E27FC236}">
                <a16:creationId xmlns:a16="http://schemas.microsoft.com/office/drawing/2014/main" id="{E56B820D-AB7F-5A44-8020-5D09944AA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625" y="274639"/>
            <a:ext cx="10972800" cy="861775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AE7B768E-548A-B44A-978C-328D3FD098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3626" y="1925790"/>
            <a:ext cx="5386917" cy="4484841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ekst 4">
            <a:extLst>
              <a:ext uri="{FF2B5EF4-FFF2-40B4-BE49-F238E27FC236}">
                <a16:creationId xmlns:a16="http://schemas.microsoft.com/office/drawing/2014/main" id="{37E158BE-6530-394F-B377-3FE8EA1DC6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57394" y="1286029"/>
            <a:ext cx="5389033" cy="639763"/>
          </a:xfrm>
        </p:spPr>
        <p:txBody>
          <a:bodyPr anchor="t" anchorCtr="0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" name="Plassholder for innhold 5">
            <a:extLst>
              <a:ext uri="{FF2B5EF4-FFF2-40B4-BE49-F238E27FC236}">
                <a16:creationId xmlns:a16="http://schemas.microsoft.com/office/drawing/2014/main" id="{9F076E42-9075-F143-9FC0-531C50D548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57394" y="1925790"/>
            <a:ext cx="5389033" cy="4484841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ekst 4">
            <a:extLst>
              <a:ext uri="{FF2B5EF4-FFF2-40B4-BE49-F238E27FC236}">
                <a16:creationId xmlns:a16="http://schemas.microsoft.com/office/drawing/2014/main" id="{BF3EDB8E-E4B3-2B49-9493-A3FEF0A85B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3625" y="1286028"/>
            <a:ext cx="5389033" cy="639763"/>
          </a:xfrm>
        </p:spPr>
        <p:txBody>
          <a:bodyPr anchor="t" anchorCtr="0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18380218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161282518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714924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2" y="521901"/>
            <a:ext cx="4011084" cy="91319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54626100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89717" y="4864573"/>
            <a:ext cx="7315200" cy="502766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89623898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64411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3" y="491252"/>
            <a:ext cx="4011084" cy="943848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55" indent="0">
              <a:buNone/>
              <a:defRPr sz="1600"/>
            </a:lvl2pPr>
            <a:lvl3pPr marL="1219110" indent="0">
              <a:buNone/>
              <a:defRPr sz="1333"/>
            </a:lvl3pPr>
            <a:lvl4pPr marL="1828664" indent="0">
              <a:buNone/>
              <a:defRPr sz="1200"/>
            </a:lvl4pPr>
            <a:lvl5pPr marL="2438218" indent="0">
              <a:buNone/>
              <a:defRPr sz="1200"/>
            </a:lvl5pPr>
            <a:lvl6pPr marL="3047772" indent="0">
              <a:buNone/>
              <a:defRPr sz="1200"/>
            </a:lvl6pPr>
            <a:lvl7pPr marL="3657327" indent="0">
              <a:buNone/>
              <a:defRPr sz="1200"/>
            </a:lvl7pPr>
            <a:lvl8pPr marL="4266880" indent="0">
              <a:buNone/>
              <a:defRPr sz="1200"/>
            </a:lvl8pPr>
            <a:lvl9pPr marL="4876435" indent="0">
              <a:buNone/>
              <a:defRPr sz="12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16645835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9920407" y="274639"/>
            <a:ext cx="1661993" cy="58515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54972614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491087" y="2677415"/>
            <a:ext cx="10363200" cy="830997"/>
          </a:xfrm>
          <a:prstGeom prst="rect">
            <a:avLst/>
          </a:prstGeom>
        </p:spPr>
        <p:txBody>
          <a:bodyPr anchor="t" anchorCtr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491087" y="3645155"/>
            <a:ext cx="10363200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100015959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ssholder for lysbildenummer 5"/>
          <p:cNvSpPr txBox="1">
            <a:spLocks/>
          </p:cNvSpPr>
          <p:nvPr userDrawn="1"/>
        </p:nvSpPr>
        <p:spPr>
          <a:xfrm>
            <a:off x="11299735" y="6421248"/>
            <a:ext cx="456108" cy="365125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853A39-49B3-554A-AE82-85611CEBD8E3}" type="slidenum">
              <a:rPr lang="nb-NO" sz="1333" b="0" i="0" smtClean="0">
                <a:solidFill>
                  <a:schemeClr val="tx1"/>
                </a:solidFill>
                <a:latin typeface="Arial"/>
                <a:cs typeface="Arial"/>
              </a:rPr>
              <a:pPr algn="ctr"/>
              <a:t>‹#›</a:t>
            </a:fld>
            <a:endParaRPr lang="nb-NO" sz="1333" b="0" i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313B4243-673D-8446-80E9-474870DDA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847" y="397785"/>
            <a:ext cx="11224996" cy="864683"/>
          </a:xfrm>
          <a:prstGeom prst="rect">
            <a:avLst/>
          </a:prstGeom>
        </p:spPr>
        <p:txBody>
          <a:bodyPr wrap="square" lIns="90000" tIns="46800" rIns="90000" bIns="46800" anchor="t" anchorCtr="0">
            <a:sp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5CE35FA2-62CD-F64A-A367-5A26CCC55F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847" y="1347021"/>
            <a:ext cx="11224996" cy="4818365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06001982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733680"/>
          </a:xfrm>
          <a:prstGeom prst="rect">
            <a:avLst/>
          </a:prstGeo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0988392" y="6421248"/>
            <a:ext cx="569288" cy="365125"/>
          </a:xfrm>
          <a:prstGeom prst="rect">
            <a:avLst/>
          </a:prstGeom>
        </p:spPr>
        <p:txBody>
          <a:bodyPr/>
          <a:lstStyle>
            <a:lvl1pPr>
              <a:defRPr sz="1333"/>
            </a:lvl1pPr>
          </a:lstStyle>
          <a:p>
            <a:pPr algn="r"/>
            <a:fld id="{91853A39-49B3-554A-AE82-85611CEBD8E3}" type="slidenum">
              <a:rPr lang="nb-NO" smtClean="0">
                <a:latin typeface="Arial"/>
                <a:cs typeface="Arial"/>
              </a:rPr>
              <a:pPr algn="r"/>
              <a:t>‹#›</a:t>
            </a:fld>
            <a:endParaRPr lang="nb-NO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8246049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830997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37291424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1">
            <a:extLst>
              <a:ext uri="{FF2B5EF4-FFF2-40B4-BE49-F238E27FC236}">
                <a16:creationId xmlns:a16="http://schemas.microsoft.com/office/drawing/2014/main" id="{959970DA-EE83-6D4C-A7D9-242707344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625" y="274639"/>
            <a:ext cx="10972800" cy="861775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22250DC5-D43E-DF47-8946-5803455459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3626" y="1925790"/>
            <a:ext cx="5386917" cy="4484841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ekst 4">
            <a:extLst>
              <a:ext uri="{FF2B5EF4-FFF2-40B4-BE49-F238E27FC236}">
                <a16:creationId xmlns:a16="http://schemas.microsoft.com/office/drawing/2014/main" id="{4938533B-98B9-FE49-BD38-3FE354B5DB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57394" y="1286029"/>
            <a:ext cx="5389033" cy="639763"/>
          </a:xfrm>
        </p:spPr>
        <p:txBody>
          <a:bodyPr anchor="t" anchorCtr="0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nb-NO"/>
              <a:t>Klikk for å redigere</a:t>
            </a:r>
          </a:p>
        </p:txBody>
      </p:sp>
      <p:sp>
        <p:nvSpPr>
          <p:cNvPr id="10" name="Plassholder for innhold 5">
            <a:extLst>
              <a:ext uri="{FF2B5EF4-FFF2-40B4-BE49-F238E27FC236}">
                <a16:creationId xmlns:a16="http://schemas.microsoft.com/office/drawing/2014/main" id="{AAE60141-BB9F-7A45-AD28-419E734080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57394" y="1925790"/>
            <a:ext cx="5389033" cy="4484841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ekst 4">
            <a:extLst>
              <a:ext uri="{FF2B5EF4-FFF2-40B4-BE49-F238E27FC236}">
                <a16:creationId xmlns:a16="http://schemas.microsoft.com/office/drawing/2014/main" id="{DE388575-68AB-9547-8F46-F2D9AF39D5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3625" y="1286028"/>
            <a:ext cx="5389033" cy="639763"/>
          </a:xfrm>
        </p:spPr>
        <p:txBody>
          <a:bodyPr anchor="t" anchorCtr="0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nb-NO"/>
              <a:t>Klikk for å redigere</a:t>
            </a:r>
          </a:p>
        </p:txBody>
      </p:sp>
    </p:spTree>
    <p:extLst>
      <p:ext uri="{BB962C8B-B14F-4D97-AF65-F5344CB8AC3E}">
        <p14:creationId xmlns:p14="http://schemas.microsoft.com/office/powerpoint/2010/main" val="70223664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830997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17224962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971850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2" y="521901"/>
            <a:ext cx="4011084" cy="913199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59648620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89717" y="4864573"/>
            <a:ext cx="7315200" cy="502766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532236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89717" y="4864574"/>
            <a:ext cx="7315200" cy="502766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/>
            </a:lvl1pPr>
            <a:lvl2pPr marL="609555" indent="0">
              <a:buNone/>
              <a:defRPr sz="3733"/>
            </a:lvl2pPr>
            <a:lvl3pPr marL="1219110" indent="0">
              <a:buNone/>
              <a:defRPr sz="3200"/>
            </a:lvl3pPr>
            <a:lvl4pPr marL="1828664" indent="0">
              <a:buNone/>
              <a:defRPr sz="2667"/>
            </a:lvl4pPr>
            <a:lvl5pPr marL="2438218" indent="0">
              <a:buNone/>
              <a:defRPr sz="2667"/>
            </a:lvl5pPr>
            <a:lvl6pPr marL="3047772" indent="0">
              <a:buNone/>
              <a:defRPr sz="2667"/>
            </a:lvl6pPr>
            <a:lvl7pPr marL="3657327" indent="0">
              <a:buNone/>
              <a:defRPr sz="2667"/>
            </a:lvl7pPr>
            <a:lvl8pPr marL="4266880" indent="0">
              <a:buNone/>
              <a:defRPr sz="2667"/>
            </a:lvl8pPr>
            <a:lvl9pPr marL="4876435" indent="0">
              <a:buNone/>
              <a:defRPr sz="2667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55" indent="0">
              <a:buNone/>
              <a:defRPr sz="1600"/>
            </a:lvl2pPr>
            <a:lvl3pPr marL="1219110" indent="0">
              <a:buNone/>
              <a:defRPr sz="1333"/>
            </a:lvl3pPr>
            <a:lvl4pPr marL="1828664" indent="0">
              <a:buNone/>
              <a:defRPr sz="1200"/>
            </a:lvl4pPr>
            <a:lvl5pPr marL="2438218" indent="0">
              <a:buNone/>
              <a:defRPr sz="1200"/>
            </a:lvl5pPr>
            <a:lvl6pPr marL="3047772" indent="0">
              <a:buNone/>
              <a:defRPr sz="1200"/>
            </a:lvl6pPr>
            <a:lvl7pPr marL="3657327" indent="0">
              <a:buNone/>
              <a:defRPr sz="1200"/>
            </a:lvl7pPr>
            <a:lvl8pPr marL="4266880" indent="0">
              <a:buNone/>
              <a:defRPr sz="1200"/>
            </a:lvl8pPr>
            <a:lvl9pPr marL="4876435" indent="0">
              <a:buNone/>
              <a:defRPr sz="12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72955087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830997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98385065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9920407" y="274639"/>
            <a:ext cx="1661993" cy="5851525"/>
          </a:xfrm>
          <a:prstGeom prst="rect">
            <a:avLst/>
          </a:prstGeo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03183196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01652" y="651602"/>
            <a:ext cx="11162349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501652" y="317500"/>
            <a:ext cx="11162349" cy="6985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8" name="Text Placeholder 18"/>
          <p:cNvSpPr>
            <a:spLocks noGrp="1"/>
          </p:cNvSpPr>
          <p:nvPr>
            <p:ph idx="1"/>
          </p:nvPr>
        </p:nvSpPr>
        <p:spPr>
          <a:xfrm>
            <a:off x="501651" y="1700213"/>
            <a:ext cx="11165416" cy="467898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E3FFE4A-BC3E-4A6F-A2F7-DAF075A0450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0A7409F-6336-4A34-BB77-9D5FCA08C53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E3CCE21-0F43-465D-A95C-235E160BA08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4808436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13.xml"/><Relationship Id="rId16" Type="http://schemas.openxmlformats.org/officeDocument/2006/relationships/oleObject" Target="../embeddings/oleObject2.bin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ags" Target="../tags/tag5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ags" Target="../tags/tag7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5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oleObject" Target="../embeddings/oleObject4.bin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ags" Target="../tags/tag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36.xml"/><Relationship Id="rId16" Type="http://schemas.openxmlformats.org/officeDocument/2006/relationships/oleObject" Target="../embeddings/oleObject5.bin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tags" Target="../tags/tag10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tags" Target="../tags/tag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ags" Target="../tags/tag12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48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5" Type="http://schemas.openxmlformats.org/officeDocument/2006/relationships/oleObject" Target="../embeddings/oleObject7.bin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tags" Target="../tags/tag1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theme" Target="../theme/theme6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59.xml"/><Relationship Id="rId16" Type="http://schemas.openxmlformats.org/officeDocument/2006/relationships/oleObject" Target="../embeddings/oleObject8.bin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5" Type="http://schemas.openxmlformats.org/officeDocument/2006/relationships/tags" Target="../tags/tag15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tags" Target="../tags/tag1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tags" Target="../tags/tag16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1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Relationship Id="rId14" Type="http://schemas.openxmlformats.org/officeDocument/2006/relationships/oleObject" Target="../embeddings/oleObject9.bin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theme" Target="../theme/theme8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slideLayout" Target="../slideLayouts/slideLayout9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82.xml"/><Relationship Id="rId16" Type="http://schemas.openxmlformats.org/officeDocument/2006/relationships/oleObject" Target="../embeddings/oleObject10.bin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5" Type="http://schemas.openxmlformats.org/officeDocument/2006/relationships/tags" Target="../tags/tag18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Relationship Id="rId14" Type="http://schemas.openxmlformats.org/officeDocument/2006/relationships/tags" Target="../tags/tag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A0F553F2-CB7D-46D6-A6A5-D16CF29D07D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1956475270"/>
              </p:ext>
            </p:extLst>
          </p:nvPr>
        </p:nvGraphicFramePr>
        <p:xfrm>
          <a:off x="2120" y="2120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5" imgW="592" imgH="591" progId="TCLayout.ActiveDocument.1">
                  <p:embed/>
                </p:oleObj>
              </mc:Choice>
              <mc:Fallback>
                <p:oleObj name="think-cell Slide" r:id="rId15" imgW="592" imgH="591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A0F553F2-CB7D-46D6-A6A5-D16CF29D07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120" y="2120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5E29948F-3307-473B-885D-E9EEF3840228}"/>
              </a:ext>
            </a:extLst>
          </p:cNvPr>
          <p:cNvSpPr/>
          <p:nvPr userDrawn="1">
            <p:custDataLst>
              <p:tags r:id="rId14"/>
            </p:custDataLst>
          </p:nvPr>
        </p:nvSpPr>
        <p:spPr>
          <a:xfrm>
            <a:off x="1" y="1"/>
            <a:ext cx="211667" cy="211667"/>
          </a:xfrm>
          <a:prstGeom prst="rect">
            <a:avLst/>
          </a:prstGeom>
          <a:solidFill>
            <a:srgbClr val="43B7B0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nb-NO" sz="4800" b="1" i="0" baseline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31799" y="274642"/>
            <a:ext cx="11278420" cy="8617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31799" y="1248697"/>
            <a:ext cx="11278420" cy="48774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AB1FCAE9-E6CF-CA49-A956-CEDD0847952D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564243" y="6401227"/>
            <a:ext cx="3360060" cy="273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3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609555" rtl="0" eaLnBrk="1" latinLnBrk="0" hangingPunct="1">
        <a:spcBef>
          <a:spcPct val="0"/>
        </a:spcBef>
        <a:buNone/>
        <a:defRPr sz="48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457167" indent="-457167" algn="l" defTabSz="60955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990526" indent="-380972" algn="l" defTabSz="60955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Arial"/>
          <a:ea typeface="+mn-ea"/>
          <a:cs typeface="Arial"/>
        </a:defRPr>
      </a:lvl2pPr>
      <a:lvl3pPr marL="1523887" indent="-304776" algn="l" defTabSz="609555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2133440" indent="-304776" algn="l" defTabSz="609555" rtl="0" eaLnBrk="1" latinLnBrk="0" hangingPunct="1">
        <a:spcBef>
          <a:spcPct val="20000"/>
        </a:spcBef>
        <a:buFont typeface="Arial"/>
        <a:buChar char="–"/>
        <a:defRPr sz="2133" kern="1200">
          <a:solidFill>
            <a:schemeClr val="tx1"/>
          </a:solidFill>
          <a:latin typeface="Arial"/>
          <a:ea typeface="+mn-ea"/>
          <a:cs typeface="Arial"/>
        </a:defRPr>
      </a:lvl4pPr>
      <a:lvl5pPr marL="2742994" indent="-304776" algn="l" defTabSz="609555" rtl="0" eaLnBrk="1" latinLnBrk="0" hangingPunct="1">
        <a:spcBef>
          <a:spcPct val="20000"/>
        </a:spcBef>
        <a:buFont typeface="Arial"/>
        <a:buChar char="»"/>
        <a:defRPr sz="1867" kern="1200">
          <a:solidFill>
            <a:schemeClr val="tx1"/>
          </a:solidFill>
          <a:latin typeface="Arial"/>
          <a:ea typeface="+mn-ea"/>
          <a:cs typeface="Arial"/>
        </a:defRPr>
      </a:lvl5pPr>
      <a:lvl6pPr marL="3352548" indent="-304776" algn="l" defTabSz="60955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104" indent="-304776" algn="l" defTabSz="60955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658" indent="-304776" algn="l" defTabSz="60955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212" indent="-304776" algn="l" defTabSz="60955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55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10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64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18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772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327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880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435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A0F553F2-CB7D-46D6-A6A5-D16CF29D07D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2112530238"/>
              </p:ext>
            </p:ext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6" imgW="592" imgH="591" progId="TCLayout.ActiveDocument.1">
                  <p:embed/>
                </p:oleObj>
              </mc:Choice>
              <mc:Fallback>
                <p:oleObj name="think-cell Slide" r:id="rId16" imgW="592" imgH="591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A0F553F2-CB7D-46D6-A6A5-D16CF29D07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5E29948F-3307-473B-885D-E9EEF3840228}"/>
              </a:ext>
            </a:extLst>
          </p:cNvPr>
          <p:cNvSpPr/>
          <p:nvPr userDrawn="1">
            <p:custDataLst>
              <p:tags r:id="rId15"/>
            </p:custDataLst>
          </p:nvPr>
        </p:nvSpPr>
        <p:spPr>
          <a:xfrm>
            <a:off x="0" y="0"/>
            <a:ext cx="211667" cy="211667"/>
          </a:xfrm>
          <a:prstGeom prst="rect">
            <a:avLst/>
          </a:prstGeom>
          <a:solidFill>
            <a:srgbClr val="43B7B0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nb-NO" sz="4800" b="1" i="0" baseline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31799" y="274639"/>
            <a:ext cx="11278420" cy="8617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31799" y="1248697"/>
            <a:ext cx="11278420" cy="48774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AB1FCAE9-E6CF-CA49-A956-CEDD0847952D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564241" y="6401225"/>
            <a:ext cx="3360060" cy="273079"/>
          </a:xfrm>
          <a:prstGeom prst="rect">
            <a:avLst/>
          </a:prstGeom>
        </p:spPr>
      </p:pic>
      <p:sp>
        <p:nvSpPr>
          <p:cNvPr id="7" name="Plassholder for lysbildenummer 5">
            <a:extLst>
              <a:ext uri="{FF2B5EF4-FFF2-40B4-BE49-F238E27FC236}">
                <a16:creationId xmlns:a16="http://schemas.microsoft.com/office/drawing/2014/main" id="{FE08F9A8-C6B7-4BAE-BD6C-8CDE0653CD72}"/>
              </a:ext>
            </a:extLst>
          </p:cNvPr>
          <p:cNvSpPr txBox="1">
            <a:spLocks/>
          </p:cNvSpPr>
          <p:nvPr userDrawn="1"/>
        </p:nvSpPr>
        <p:spPr>
          <a:xfrm>
            <a:off x="11299735" y="6421248"/>
            <a:ext cx="456108" cy="365125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853A39-49B3-554A-AE82-85611CEBD8E3}" type="slidenum">
              <a:rPr lang="nb-NO" sz="1333" b="0" i="0" smtClean="0">
                <a:solidFill>
                  <a:schemeClr val="tx1"/>
                </a:solidFill>
                <a:latin typeface="Arial"/>
                <a:cs typeface="Arial"/>
              </a:rPr>
              <a:pPr algn="ctr"/>
              <a:t>‹#›</a:t>
            </a:fld>
            <a:endParaRPr lang="nb-NO" sz="1333" b="0" i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10184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</p:sldLayoutIdLst>
  <p:txStyles>
    <p:titleStyle>
      <a:lvl1pPr algn="l" defTabSz="609585" rtl="0" eaLnBrk="1" latinLnBrk="0" hangingPunct="1">
        <a:spcBef>
          <a:spcPct val="0"/>
        </a:spcBef>
        <a:buNone/>
        <a:defRPr sz="48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Arial"/>
          <a:ea typeface="+mn-ea"/>
          <a:cs typeface="Arial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133" kern="1200">
          <a:solidFill>
            <a:schemeClr val="tx1"/>
          </a:solidFill>
          <a:latin typeface="Arial"/>
          <a:ea typeface="+mn-ea"/>
          <a:cs typeface="Arial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1867" kern="1200">
          <a:solidFill>
            <a:schemeClr val="tx1"/>
          </a:solidFill>
          <a:latin typeface="Arial"/>
          <a:ea typeface="+mn-ea"/>
          <a:cs typeface="Arial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A0F553F2-CB7D-46D6-A6A5-D16CF29D07D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4252754094"/>
              </p:ext>
            </p:extLst>
          </p:nvPr>
        </p:nvGraphicFramePr>
        <p:xfrm>
          <a:off x="2119" y="2119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5" imgW="592" imgH="591" progId="TCLayout.ActiveDocument.1">
                  <p:embed/>
                </p:oleObj>
              </mc:Choice>
              <mc:Fallback>
                <p:oleObj name="think-cell Slide" r:id="rId15" imgW="592" imgH="591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A0F553F2-CB7D-46D6-A6A5-D16CF29D07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119" y="2119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5E29948F-3307-473B-885D-E9EEF3840228}"/>
              </a:ext>
            </a:extLst>
          </p:cNvPr>
          <p:cNvSpPr/>
          <p:nvPr userDrawn="1">
            <p:custDataLst>
              <p:tags r:id="rId14"/>
            </p:custDataLst>
          </p:nvPr>
        </p:nvSpPr>
        <p:spPr>
          <a:xfrm>
            <a:off x="1" y="1"/>
            <a:ext cx="211667" cy="211667"/>
          </a:xfrm>
          <a:prstGeom prst="rect">
            <a:avLst/>
          </a:prstGeom>
          <a:solidFill>
            <a:srgbClr val="43B7B0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nb-NO" sz="4800" b="1" i="0" baseline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31799" y="274641"/>
            <a:ext cx="11278420" cy="8617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31799" y="1248697"/>
            <a:ext cx="11278420" cy="48774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AB1FCAE9-E6CF-CA49-A956-CEDD0847952D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564242" y="6401226"/>
            <a:ext cx="3360060" cy="273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150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l" defTabSz="609570" rtl="0" eaLnBrk="1" latinLnBrk="0" hangingPunct="1">
        <a:spcBef>
          <a:spcPct val="0"/>
        </a:spcBef>
        <a:buNone/>
        <a:defRPr sz="48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457178" indent="-457178" algn="l" defTabSz="60957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990550" indent="-380981" algn="l" defTabSz="609570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Arial"/>
          <a:ea typeface="+mn-ea"/>
          <a:cs typeface="Arial"/>
        </a:defRPr>
      </a:lvl2pPr>
      <a:lvl3pPr marL="1523925" indent="-304784" algn="l" defTabSz="60957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2133493" indent="-304784" algn="l" defTabSz="609570" rtl="0" eaLnBrk="1" latinLnBrk="0" hangingPunct="1">
        <a:spcBef>
          <a:spcPct val="20000"/>
        </a:spcBef>
        <a:buFont typeface="Arial"/>
        <a:buChar char="–"/>
        <a:defRPr sz="2133" kern="1200">
          <a:solidFill>
            <a:schemeClr val="tx1"/>
          </a:solidFill>
          <a:latin typeface="Arial"/>
          <a:ea typeface="+mn-ea"/>
          <a:cs typeface="Arial"/>
        </a:defRPr>
      </a:lvl4pPr>
      <a:lvl5pPr marL="2743062" indent="-304784" algn="l" defTabSz="609570" rtl="0" eaLnBrk="1" latinLnBrk="0" hangingPunct="1">
        <a:spcBef>
          <a:spcPct val="20000"/>
        </a:spcBef>
        <a:buFont typeface="Arial"/>
        <a:buChar char="»"/>
        <a:defRPr sz="1867" kern="1200">
          <a:solidFill>
            <a:schemeClr val="tx1"/>
          </a:solidFill>
          <a:latin typeface="Arial"/>
          <a:ea typeface="+mn-ea"/>
          <a:cs typeface="Arial"/>
        </a:defRPr>
      </a:lvl5pPr>
      <a:lvl6pPr marL="335263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A0F553F2-CB7D-46D6-A6A5-D16CF29D07D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3844021175"/>
              </p:ext>
            </p:extLst>
          </p:nvPr>
        </p:nvGraphicFramePr>
        <p:xfrm>
          <a:off x="2119" y="2119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6" imgW="592" imgH="591" progId="TCLayout.ActiveDocument.1">
                  <p:embed/>
                </p:oleObj>
              </mc:Choice>
              <mc:Fallback>
                <p:oleObj name="think-cell Slide" r:id="rId16" imgW="592" imgH="591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A0F553F2-CB7D-46D6-A6A5-D16CF29D07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2119" y="2119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5E29948F-3307-473B-885D-E9EEF3840228}"/>
              </a:ext>
            </a:extLst>
          </p:cNvPr>
          <p:cNvSpPr/>
          <p:nvPr userDrawn="1">
            <p:custDataLst>
              <p:tags r:id="rId15"/>
            </p:custDataLst>
          </p:nvPr>
        </p:nvSpPr>
        <p:spPr>
          <a:xfrm>
            <a:off x="1" y="1"/>
            <a:ext cx="211667" cy="211667"/>
          </a:xfrm>
          <a:prstGeom prst="rect">
            <a:avLst/>
          </a:prstGeom>
          <a:solidFill>
            <a:srgbClr val="43B7B0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nb-NO" sz="4800" b="1" i="0" baseline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31799" y="274641"/>
            <a:ext cx="11278420" cy="8617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31799" y="1248697"/>
            <a:ext cx="11278420" cy="48774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AB1FCAE9-E6CF-CA49-A956-CEDD0847952D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564242" y="6401226"/>
            <a:ext cx="3360060" cy="273079"/>
          </a:xfrm>
          <a:prstGeom prst="rect">
            <a:avLst/>
          </a:prstGeom>
        </p:spPr>
      </p:pic>
      <p:sp>
        <p:nvSpPr>
          <p:cNvPr id="7" name="Plassholder for lysbildenummer 5">
            <a:extLst>
              <a:ext uri="{FF2B5EF4-FFF2-40B4-BE49-F238E27FC236}">
                <a16:creationId xmlns:a16="http://schemas.microsoft.com/office/drawing/2014/main" id="{FE08F9A8-C6B7-4BAE-BD6C-8CDE0653CD72}"/>
              </a:ext>
            </a:extLst>
          </p:cNvPr>
          <p:cNvSpPr txBox="1">
            <a:spLocks/>
          </p:cNvSpPr>
          <p:nvPr userDrawn="1"/>
        </p:nvSpPr>
        <p:spPr>
          <a:xfrm>
            <a:off x="11299735" y="6421248"/>
            <a:ext cx="456108" cy="365125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853A39-49B3-554A-AE82-85611CEBD8E3}" type="slidenum">
              <a:rPr lang="nb-NO" sz="1333" b="0" i="0" smtClean="0">
                <a:solidFill>
                  <a:schemeClr val="tx1"/>
                </a:solidFill>
                <a:latin typeface="Arial"/>
                <a:cs typeface="Arial"/>
              </a:rPr>
              <a:pPr algn="ctr"/>
              <a:t>‹#›</a:t>
            </a:fld>
            <a:endParaRPr lang="nb-NO" sz="1333" b="0" i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9801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</p:sldLayoutIdLst>
  <p:txStyles>
    <p:titleStyle>
      <a:lvl1pPr algn="l" defTabSz="609570" rtl="0" eaLnBrk="1" latinLnBrk="0" hangingPunct="1">
        <a:spcBef>
          <a:spcPct val="0"/>
        </a:spcBef>
        <a:buNone/>
        <a:defRPr sz="48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457178" indent="-457178" algn="l" defTabSz="60957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990550" indent="-380981" algn="l" defTabSz="609570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Arial"/>
          <a:ea typeface="+mn-ea"/>
          <a:cs typeface="Arial"/>
        </a:defRPr>
      </a:lvl2pPr>
      <a:lvl3pPr marL="1523925" indent="-304784" algn="l" defTabSz="60957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2133493" indent="-304784" algn="l" defTabSz="609570" rtl="0" eaLnBrk="1" latinLnBrk="0" hangingPunct="1">
        <a:spcBef>
          <a:spcPct val="20000"/>
        </a:spcBef>
        <a:buFont typeface="Arial"/>
        <a:buChar char="–"/>
        <a:defRPr sz="2133" kern="1200">
          <a:solidFill>
            <a:schemeClr val="tx1"/>
          </a:solidFill>
          <a:latin typeface="Arial"/>
          <a:ea typeface="+mn-ea"/>
          <a:cs typeface="Arial"/>
        </a:defRPr>
      </a:lvl4pPr>
      <a:lvl5pPr marL="2743062" indent="-304784" algn="l" defTabSz="609570" rtl="0" eaLnBrk="1" latinLnBrk="0" hangingPunct="1">
        <a:spcBef>
          <a:spcPct val="20000"/>
        </a:spcBef>
        <a:buFont typeface="Arial"/>
        <a:buChar char="»"/>
        <a:defRPr sz="1867" kern="1200">
          <a:solidFill>
            <a:schemeClr val="tx1"/>
          </a:solidFill>
          <a:latin typeface="Arial"/>
          <a:ea typeface="+mn-ea"/>
          <a:cs typeface="Arial"/>
        </a:defRPr>
      </a:lvl5pPr>
      <a:lvl6pPr marL="335263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A0F553F2-CB7D-46D6-A6A5-D16CF29D07D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3876889752"/>
              </p:ext>
            </p:extLst>
          </p:nvPr>
        </p:nvGraphicFramePr>
        <p:xfrm>
          <a:off x="2120" y="2120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5" imgW="592" imgH="591" progId="TCLayout.ActiveDocument.1">
                  <p:embed/>
                </p:oleObj>
              </mc:Choice>
              <mc:Fallback>
                <p:oleObj name="think-cell Slide" r:id="rId15" imgW="592" imgH="591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A0F553F2-CB7D-46D6-A6A5-D16CF29D07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120" y="2120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5E29948F-3307-473B-885D-E9EEF3840228}"/>
              </a:ext>
            </a:extLst>
          </p:cNvPr>
          <p:cNvSpPr/>
          <p:nvPr userDrawn="1">
            <p:custDataLst>
              <p:tags r:id="rId14"/>
            </p:custDataLst>
          </p:nvPr>
        </p:nvSpPr>
        <p:spPr>
          <a:xfrm>
            <a:off x="1" y="1"/>
            <a:ext cx="211667" cy="211667"/>
          </a:xfrm>
          <a:prstGeom prst="rect">
            <a:avLst/>
          </a:prstGeom>
          <a:solidFill>
            <a:srgbClr val="43B7B0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nb-NO" sz="4800" b="1" i="0" baseline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31799" y="274642"/>
            <a:ext cx="11278420" cy="8617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31799" y="1248697"/>
            <a:ext cx="11278420" cy="48774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AB1FCAE9-E6CF-CA49-A956-CEDD0847952D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564243" y="6401227"/>
            <a:ext cx="3360060" cy="273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67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xStyles>
    <p:titleStyle>
      <a:lvl1pPr algn="l" defTabSz="609555" rtl="0" eaLnBrk="1" latinLnBrk="0" hangingPunct="1">
        <a:spcBef>
          <a:spcPct val="0"/>
        </a:spcBef>
        <a:buNone/>
        <a:defRPr sz="48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457167" indent="-457167" algn="l" defTabSz="60955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990526" indent="-380972" algn="l" defTabSz="60955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Arial"/>
          <a:ea typeface="+mn-ea"/>
          <a:cs typeface="Arial"/>
        </a:defRPr>
      </a:lvl2pPr>
      <a:lvl3pPr marL="1523887" indent="-304776" algn="l" defTabSz="609555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2133440" indent="-304776" algn="l" defTabSz="609555" rtl="0" eaLnBrk="1" latinLnBrk="0" hangingPunct="1">
        <a:spcBef>
          <a:spcPct val="20000"/>
        </a:spcBef>
        <a:buFont typeface="Arial"/>
        <a:buChar char="–"/>
        <a:defRPr sz="2133" kern="1200">
          <a:solidFill>
            <a:schemeClr val="tx1"/>
          </a:solidFill>
          <a:latin typeface="Arial"/>
          <a:ea typeface="+mn-ea"/>
          <a:cs typeface="Arial"/>
        </a:defRPr>
      </a:lvl4pPr>
      <a:lvl5pPr marL="2742994" indent="-304776" algn="l" defTabSz="609555" rtl="0" eaLnBrk="1" latinLnBrk="0" hangingPunct="1">
        <a:spcBef>
          <a:spcPct val="20000"/>
        </a:spcBef>
        <a:buFont typeface="Arial"/>
        <a:buChar char="»"/>
        <a:defRPr sz="1867" kern="1200">
          <a:solidFill>
            <a:schemeClr val="tx1"/>
          </a:solidFill>
          <a:latin typeface="Arial"/>
          <a:ea typeface="+mn-ea"/>
          <a:cs typeface="Arial"/>
        </a:defRPr>
      </a:lvl5pPr>
      <a:lvl6pPr marL="3352548" indent="-304776" algn="l" defTabSz="60955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104" indent="-304776" algn="l" defTabSz="60955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658" indent="-304776" algn="l" defTabSz="60955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212" indent="-304776" algn="l" defTabSz="60955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55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10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64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18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772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327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880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435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71165A2F-B939-4493-8B4B-472F2B934C8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3805323669"/>
              </p:ext>
            </p:ext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6" imgW="395" imgH="394" progId="TCLayout.ActiveDocument.1">
                  <p:embed/>
                </p:oleObj>
              </mc:Choice>
              <mc:Fallback>
                <p:oleObj name="think-cell Slide" r:id="rId16" imgW="395" imgH="39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71165A2F-B939-4493-8B4B-472F2B934C8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6AADCD85-0D95-4AE9-8C9D-6336B6FF112D}"/>
              </a:ext>
            </a:extLst>
          </p:cNvPr>
          <p:cNvSpPr/>
          <p:nvPr userDrawn="1">
            <p:custDataLst>
              <p:tags r:id="rId15"/>
            </p:custDataLst>
          </p:nvPr>
        </p:nvSpPr>
        <p:spPr>
          <a:xfrm>
            <a:off x="0" y="0"/>
            <a:ext cx="211667" cy="211667"/>
          </a:xfrm>
          <a:prstGeom prst="rect">
            <a:avLst/>
          </a:prstGeom>
          <a:solidFill>
            <a:srgbClr val="43B7B0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nb-NO" sz="4800" b="1" i="0" baseline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31799" y="274639"/>
            <a:ext cx="11278420" cy="8617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31799" y="1248697"/>
            <a:ext cx="11278420" cy="48774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AB1FCAE9-E6CF-CA49-A956-CEDD0847952D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564241" y="6401225"/>
            <a:ext cx="3360060" cy="273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759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</p:sldLayoutIdLst>
  <p:txStyles>
    <p:titleStyle>
      <a:lvl1pPr algn="l" defTabSz="609585" rtl="0" eaLnBrk="1" latinLnBrk="0" hangingPunct="1">
        <a:spcBef>
          <a:spcPct val="0"/>
        </a:spcBef>
        <a:buNone/>
        <a:defRPr sz="48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Arial"/>
          <a:ea typeface="+mn-ea"/>
          <a:cs typeface="Arial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133" kern="1200">
          <a:solidFill>
            <a:schemeClr val="tx1"/>
          </a:solidFill>
          <a:latin typeface="Arial"/>
          <a:ea typeface="+mn-ea"/>
          <a:cs typeface="Arial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1867" kern="1200">
          <a:solidFill>
            <a:schemeClr val="tx1"/>
          </a:solidFill>
          <a:latin typeface="Arial"/>
          <a:ea typeface="+mn-ea"/>
          <a:cs typeface="Arial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74394623-160E-4BDA-8166-722D8E8F922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2522489179"/>
              </p:ext>
            </p:ext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4" imgW="395" imgH="394" progId="TCLayout.ActiveDocument.1">
                  <p:embed/>
                </p:oleObj>
              </mc:Choice>
              <mc:Fallback>
                <p:oleObj name="think-cell Slide" r:id="rId14" imgW="395" imgH="394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74394623-160E-4BDA-8166-722D8E8F922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09600" y="405733"/>
            <a:ext cx="10972800" cy="8617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367335"/>
            <a:ext cx="10972800" cy="50849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5" name="Bilde 4" descr="sirkler.jpg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451"/>
          <a:stretch/>
        </p:blipFill>
        <p:spPr>
          <a:xfrm>
            <a:off x="10658271" y="505561"/>
            <a:ext cx="1535992" cy="1531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414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txStyles>
    <p:titleStyle>
      <a:lvl1pPr algn="l" defTabSz="609585" rtl="0" eaLnBrk="1" latinLnBrk="0" hangingPunct="1">
        <a:spcBef>
          <a:spcPct val="0"/>
        </a:spcBef>
        <a:buNone/>
        <a:defRPr sz="48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Arial"/>
          <a:ea typeface="+mn-ea"/>
          <a:cs typeface="Arial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133" kern="1200">
          <a:solidFill>
            <a:schemeClr val="tx1"/>
          </a:solidFill>
          <a:latin typeface="Arial"/>
          <a:ea typeface="+mn-ea"/>
          <a:cs typeface="Arial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1867" kern="1200">
          <a:solidFill>
            <a:schemeClr val="tx1"/>
          </a:solidFill>
          <a:latin typeface="Arial"/>
          <a:ea typeface="+mn-ea"/>
          <a:cs typeface="Arial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71165A2F-B939-4493-8B4B-472F2B934C8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4114344162"/>
              </p:ext>
            </p:ext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6" imgW="395" imgH="394" progId="TCLayout.ActiveDocument.1">
                  <p:embed/>
                </p:oleObj>
              </mc:Choice>
              <mc:Fallback>
                <p:oleObj name="think-cell Slide" r:id="rId16" imgW="395" imgH="39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71165A2F-B939-4493-8B4B-472F2B934C8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6AADCD85-0D95-4AE9-8C9D-6336B6FF112D}"/>
              </a:ext>
            </a:extLst>
          </p:cNvPr>
          <p:cNvSpPr/>
          <p:nvPr userDrawn="1">
            <p:custDataLst>
              <p:tags r:id="rId15"/>
            </p:custDataLst>
          </p:nvPr>
        </p:nvSpPr>
        <p:spPr>
          <a:xfrm>
            <a:off x="0" y="0"/>
            <a:ext cx="211667" cy="211667"/>
          </a:xfrm>
          <a:prstGeom prst="rect">
            <a:avLst/>
          </a:prstGeom>
          <a:solidFill>
            <a:srgbClr val="43B7B0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nb-NO" sz="4800" b="1" i="0" baseline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31799" y="274639"/>
            <a:ext cx="11278420" cy="8617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31799" y="1248697"/>
            <a:ext cx="11278420" cy="48774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AB1FCAE9-E6CF-CA49-A956-CEDD0847952D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564241" y="6401225"/>
            <a:ext cx="3360060" cy="273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7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4" r:id="rId12"/>
  </p:sldLayoutIdLst>
  <p:txStyles>
    <p:titleStyle>
      <a:lvl1pPr algn="l" defTabSz="609585" rtl="0" eaLnBrk="1" latinLnBrk="0" hangingPunct="1">
        <a:spcBef>
          <a:spcPct val="0"/>
        </a:spcBef>
        <a:buNone/>
        <a:defRPr sz="48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Arial"/>
          <a:ea typeface="+mn-ea"/>
          <a:cs typeface="Arial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133" kern="1200">
          <a:solidFill>
            <a:schemeClr val="tx1"/>
          </a:solidFill>
          <a:latin typeface="Arial"/>
          <a:ea typeface="+mn-ea"/>
          <a:cs typeface="Arial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1867" kern="1200">
          <a:solidFill>
            <a:schemeClr val="tx1"/>
          </a:solidFill>
          <a:latin typeface="Arial"/>
          <a:ea typeface="+mn-ea"/>
          <a:cs typeface="Arial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6.pn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1.bin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59.xml"/><Relationship Id="rId1" Type="http://schemas.openxmlformats.org/officeDocument/2006/relationships/tags" Target="../tags/tag30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0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31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hyperlink" Target="https://dfo.infocaption.com/media/20221109/1040/Step1.highlighted.mp4" TargetMode="Externa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32.xml"/><Relationship Id="rId6" Type="http://schemas.openxmlformats.org/officeDocument/2006/relationships/image" Target="../media/image16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2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33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3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34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4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59.xml"/><Relationship Id="rId1" Type="http://schemas.openxmlformats.org/officeDocument/2006/relationships/tags" Target="../tags/tag35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5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Relationship Id="rId6" Type="http://schemas.openxmlformats.org/officeDocument/2006/relationships/hyperlink" Target="https://i.ntnu.no/wiki/-/wiki/Norsk/Bott+%C3%B8konomi+og+l%C3%B8nn+-+Oppl%C3%A6ring'" TargetMode="Externa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6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Relationship Id="rId5" Type="http://schemas.openxmlformats.org/officeDocument/2006/relationships/hyperlink" Target="https://i.ntnu.no/wiki/-/wiki/Norsk/Bott+%C3%B8konomi+og+l%C3%B8nn+-+Oppl%C3%A6ring" TargetMode="External"/><Relationship Id="rId4" Type="http://schemas.openxmlformats.org/officeDocument/2006/relationships/hyperlink" Target="https://i.ntnu.no/wiki/-/wiki/Norsk/BOTT+%c3%98konomi+og+l%c3%b8nn+innf%c3%b8ringsprosjekt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tnu.no/ansatte/anders.kvernberg" TargetMode="External"/><Relationship Id="rId13" Type="http://schemas.openxmlformats.org/officeDocument/2006/relationships/hyperlink" Target="https://www.ntnu.no/ansatte/hanne.s.snerting" TargetMode="External"/><Relationship Id="rId18" Type="http://schemas.openxmlformats.org/officeDocument/2006/relationships/hyperlink" Target="https://www.ntnu.no/ansatte/magnus.v.domben" TargetMode="External"/><Relationship Id="rId3" Type="http://schemas.openxmlformats.org/officeDocument/2006/relationships/notesSlide" Target="../notesSlides/notesSlide18.xml"/><Relationship Id="rId21" Type="http://schemas.openxmlformats.org/officeDocument/2006/relationships/hyperlink" Target="https://www.ntnu.no/ansatte/linda.m.vada" TargetMode="External"/><Relationship Id="rId7" Type="http://schemas.openxmlformats.org/officeDocument/2006/relationships/hyperlink" Target="https://www.ntnu.edu/employees/siri.bjornerud" TargetMode="External"/><Relationship Id="rId12" Type="http://schemas.openxmlformats.org/officeDocument/2006/relationships/hyperlink" Target="https://www.ntnu.no/ansatte/maya.f.sharma" TargetMode="External"/><Relationship Id="rId17" Type="http://schemas.openxmlformats.org/officeDocument/2006/relationships/hyperlink" Target="https://www.ntnu.no/ansatte/anniken.herje" TargetMode="External"/><Relationship Id="rId2" Type="http://schemas.openxmlformats.org/officeDocument/2006/relationships/slideLayout" Target="../slideLayouts/slideLayout52.xml"/><Relationship Id="rId16" Type="http://schemas.openxmlformats.org/officeDocument/2006/relationships/hyperlink" Target="https://www.ntnu.no/ansatte/tomas.hermansen" TargetMode="External"/><Relationship Id="rId20" Type="http://schemas.openxmlformats.org/officeDocument/2006/relationships/hyperlink" Target="https://www.ntnu.no/ansatte/ase.lereggen" TargetMode="External"/><Relationship Id="rId1" Type="http://schemas.openxmlformats.org/officeDocument/2006/relationships/tags" Target="../tags/tag37.xml"/><Relationship Id="rId6" Type="http://schemas.openxmlformats.org/officeDocument/2006/relationships/hyperlink" Target="https://i.ntnu.no/wiki/-/wiki/Norsk/Prosessr%C3%A5dgivere+innen+prosjekt%C3%B8konomi+-+Kontaktinformasjon" TargetMode="External"/><Relationship Id="rId11" Type="http://schemas.openxmlformats.org/officeDocument/2006/relationships/hyperlink" Target="https://www.ntnu.no/ansatte/magnus.l.haugskott" TargetMode="External"/><Relationship Id="rId5" Type="http://schemas.openxmlformats.org/officeDocument/2006/relationships/image" Target="../media/image1.emf"/><Relationship Id="rId15" Type="http://schemas.openxmlformats.org/officeDocument/2006/relationships/hyperlink" Target="https://www.ntnu.no/ansatte/tor.m.volden" TargetMode="External"/><Relationship Id="rId10" Type="http://schemas.openxmlformats.org/officeDocument/2006/relationships/hyperlink" Target="https://www.ntnu.no/ansatte/jannike.v.kvendset" TargetMode="External"/><Relationship Id="rId19" Type="http://schemas.openxmlformats.org/officeDocument/2006/relationships/hyperlink" Target="https://www.ntnu.no/ansatte/klaus.ramberg" TargetMode="External"/><Relationship Id="rId4" Type="http://schemas.openxmlformats.org/officeDocument/2006/relationships/oleObject" Target="../embeddings/oleObject27.bin"/><Relationship Id="rId9" Type="http://schemas.openxmlformats.org/officeDocument/2006/relationships/hyperlink" Target="https://www.ntnu.no/ansatte/magnhild.tangvik" TargetMode="External"/><Relationship Id="rId14" Type="http://schemas.openxmlformats.org/officeDocument/2006/relationships/hyperlink" Target="https://www.ntnu.no/ansatte/henning.boganes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59.xml"/><Relationship Id="rId1" Type="http://schemas.openxmlformats.org/officeDocument/2006/relationships/tags" Target="../tags/tag38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8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8.svg"/><Relationship Id="rId2" Type="http://schemas.openxmlformats.org/officeDocument/2006/relationships/slideLayout" Target="../slideLayouts/slideLayout59.xml"/><Relationship Id="rId1" Type="http://schemas.openxmlformats.org/officeDocument/2006/relationships/tags" Target="../tags/tag21.xml"/><Relationship Id="rId6" Type="http://schemas.openxmlformats.org/officeDocument/2006/relationships/image" Target="../media/image7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.bin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dfo.no/kundesider/regnskapstjenester/veiledning-og-opplaering-regnskapstjenestene/opplaeringsmateriell-bott" TargetMode="External"/><Relationship Id="rId13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12" Type="http://schemas.openxmlformats.org/officeDocument/2006/relationships/hyperlink" Target="https://innsida.ntnu.no/start#/feed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2.xml"/><Relationship Id="rId6" Type="http://schemas.openxmlformats.org/officeDocument/2006/relationships/hyperlink" Target="https://www.bott-samarbeidet.no/okonomi/opplering/index.html" TargetMode="External"/><Relationship Id="rId11" Type="http://schemas.openxmlformats.org/officeDocument/2006/relationships/image" Target="../media/image22.png"/><Relationship Id="rId5" Type="http://schemas.openxmlformats.org/officeDocument/2006/relationships/image" Target="../media/image19.png"/><Relationship Id="rId10" Type="http://schemas.openxmlformats.org/officeDocument/2006/relationships/hyperlink" Target="https://i.ntnu.no/wiki/-/wiki/Norsk/NTNU+Hjelp" TargetMode="External"/><Relationship Id="rId4" Type="http://schemas.openxmlformats.org/officeDocument/2006/relationships/hyperlink" Target="https://i.ntnu.no/wiki/-/wiki/Norsk/Bott+%C3%B8konomi+og+l%C3%B8nn+-+Oppl%C3%A6ring'" TargetMode="External"/><Relationship Id="rId9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59.xml"/><Relationship Id="rId1" Type="http://schemas.openxmlformats.org/officeDocument/2006/relationships/tags" Target="../tags/tag39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9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25.svg"/><Relationship Id="rId2" Type="http://schemas.openxmlformats.org/officeDocument/2006/relationships/slideLayout" Target="../slideLayouts/slideLayout71.xml"/><Relationship Id="rId1" Type="http://schemas.openxmlformats.org/officeDocument/2006/relationships/tags" Target="../tags/tag40.xml"/><Relationship Id="rId6" Type="http://schemas.openxmlformats.org/officeDocument/2006/relationships/image" Target="../media/image24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0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9.xml"/><Relationship Id="rId1" Type="http://schemas.openxmlformats.org/officeDocument/2006/relationships/tags" Target="../tags/tag22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3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82.xml"/><Relationship Id="rId1" Type="http://schemas.openxmlformats.org/officeDocument/2006/relationships/tags" Target="../tags/tag23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4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5.bin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6.xml"/><Relationship Id="rId6" Type="http://schemas.openxmlformats.org/officeDocument/2006/relationships/image" Target="../media/image9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6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59.xml"/><Relationship Id="rId1" Type="http://schemas.openxmlformats.org/officeDocument/2006/relationships/tags" Target="../tags/tag27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7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36.xml"/><Relationship Id="rId1" Type="http://schemas.openxmlformats.org/officeDocument/2006/relationships/tags" Target="../tags/tag28.xml"/><Relationship Id="rId6" Type="http://schemas.openxmlformats.org/officeDocument/2006/relationships/hyperlink" Target="https://universityofbergen.sharepoint.com/:b:/s/KvalitetsrammeverkokonomioglonnBOTT/EXvYkOs4Fr1Lqs2VqxgCmVABMH_EVigjqkzOqkmU1jGg2A?e=eJJNuX" TargetMode="Externa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8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notesSlide" Target="../notesSlides/notesSlide9.xml"/><Relationship Id="rId7" Type="http://schemas.openxmlformats.org/officeDocument/2006/relationships/hyperlink" Target="https://www.bott-samarbeidet.no/okonomi/opplering/okonomi/prosjektokonomi/index.html" TargetMode="External"/><Relationship Id="rId2" Type="http://schemas.openxmlformats.org/officeDocument/2006/relationships/slideLayout" Target="../slideLayouts/slideLayout36.xml"/><Relationship Id="rId1" Type="http://schemas.openxmlformats.org/officeDocument/2006/relationships/tags" Target="../tags/tag29.xml"/><Relationship Id="rId6" Type="http://schemas.openxmlformats.org/officeDocument/2006/relationships/image" Target="../media/image1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9.bin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0C2907E4-33AC-47EE-90CC-08CBE65B9E3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52712882"/>
              </p:ext>
            </p:ext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0C2907E4-33AC-47EE-90CC-08CBE65B9E3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303CB462-D9E6-48BE-AF21-E78169557E7B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211667" cy="211667"/>
          </a:xfrm>
          <a:prstGeom prst="rect">
            <a:avLst/>
          </a:prstGeom>
          <a:solidFill>
            <a:srgbClr val="43B7B0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5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1" name="Rektangel 10"/>
          <p:cNvSpPr/>
          <p:nvPr/>
        </p:nvSpPr>
        <p:spPr>
          <a:xfrm>
            <a:off x="0" y="0"/>
            <a:ext cx="1222737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Tittel 1"/>
          <p:cNvSpPr>
            <a:spLocks noGrp="1"/>
          </p:cNvSpPr>
          <p:nvPr>
            <p:ph type="ctrTitle"/>
          </p:nvPr>
        </p:nvSpPr>
        <p:spPr>
          <a:xfrm>
            <a:off x="367553" y="2984914"/>
            <a:ext cx="11137839" cy="923330"/>
          </a:xfrm>
        </p:spPr>
        <p:txBody>
          <a:bodyPr vert="horz"/>
          <a:lstStyle/>
          <a:p>
            <a:pPr algn="ctr"/>
            <a:r>
              <a:rPr lang="nb-NO" sz="5400">
                <a:solidFill>
                  <a:schemeClr val="bg1"/>
                </a:solidFill>
              </a:rPr>
              <a:t>Informasjonskafé – Prosjektleder </a:t>
            </a:r>
          </a:p>
        </p:txBody>
      </p:sp>
      <p:sp>
        <p:nvSpPr>
          <p:cNvPr id="10" name="Undertittel 2"/>
          <p:cNvSpPr>
            <a:spLocks noGrp="1"/>
          </p:cNvSpPr>
          <p:nvPr>
            <p:ph type="subTitle" idx="1"/>
          </p:nvPr>
        </p:nvSpPr>
        <p:spPr>
          <a:xfrm>
            <a:off x="704296" y="5110196"/>
            <a:ext cx="10818785" cy="797463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nb-NO" sz="3600" b="1">
                <a:solidFill>
                  <a:schemeClr val="bg1"/>
                </a:solidFill>
              </a:rPr>
              <a:t>BOTT ØL Innføring</a:t>
            </a:r>
            <a:br>
              <a:rPr lang="nb-NO" sz="3600" b="1">
                <a:solidFill>
                  <a:schemeClr val="bg1"/>
                </a:solidFill>
              </a:rPr>
            </a:br>
            <a:r>
              <a:rPr lang="nb-NO" sz="2000">
                <a:solidFill>
                  <a:schemeClr val="bg1"/>
                </a:solidFill>
              </a:rPr>
              <a:t>25.11.22</a:t>
            </a:r>
            <a:r>
              <a:rPr lang="nb-NO" sz="3600" b="1">
                <a:solidFill>
                  <a:schemeClr val="bg1"/>
                </a:solidFill>
              </a:rPr>
              <a:t> </a:t>
            </a:r>
            <a:endParaRPr lang="nb-NO" sz="3600">
              <a:solidFill>
                <a:schemeClr val="bg1"/>
              </a:solidFill>
            </a:endParaRP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589D61C2-2E0E-8541-A434-8E4817E38E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91761" y="1547553"/>
            <a:ext cx="7208479" cy="577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3741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45CBA7CD-CB59-4B93-883D-65CBF05ED4F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45CBA7CD-CB59-4B93-883D-65CBF05ED4F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97A77EE-7428-4BA9-B2B1-D73C5881D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nb-NO"/>
              <a:t>Agenda</a:t>
            </a:r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6BC5C563-D417-42F7-85F7-ECCA2B7AB6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1303676"/>
              </p:ext>
            </p:extLst>
          </p:nvPr>
        </p:nvGraphicFramePr>
        <p:xfrm>
          <a:off x="502404" y="1622377"/>
          <a:ext cx="10808476" cy="378062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29102">
                  <a:extLst>
                    <a:ext uri="{9D8B030D-6E8A-4147-A177-3AD203B41FA5}">
                      <a16:colId xmlns:a16="http://schemas.microsoft.com/office/drawing/2014/main" val="1601383899"/>
                    </a:ext>
                  </a:extLst>
                </a:gridCol>
                <a:gridCol w="1279374">
                  <a:extLst>
                    <a:ext uri="{9D8B030D-6E8A-4147-A177-3AD203B41FA5}">
                      <a16:colId xmlns:a16="http://schemas.microsoft.com/office/drawing/2014/main" val="1039580725"/>
                    </a:ext>
                  </a:extLst>
                </a:gridCol>
              </a:tblGrid>
              <a:tr h="476199">
                <a:tc>
                  <a:txBody>
                    <a:bodyPr/>
                    <a:lstStyle/>
                    <a:p>
                      <a:r>
                        <a:rPr lang="nb-NO" sz="1900" b="1" i="0">
                          <a:solidFill>
                            <a:schemeClr val="tx1"/>
                          </a:solidFill>
                        </a:rPr>
                        <a:t>Intro: Hva er BOTT ØL og hvorfor gjør vi det?</a:t>
                      </a:r>
                      <a:endParaRPr lang="nb-NO" sz="1900" b="0" i="1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900" b="1" i="0">
                          <a:solidFill>
                            <a:schemeClr val="tx1"/>
                          </a:solidFill>
                        </a:rPr>
                        <a:t>10 min</a:t>
                      </a:r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7801232"/>
                  </a:ext>
                </a:extLst>
              </a:tr>
              <a:tr h="540359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nb-NO" sz="1900" b="1" i="0"/>
                        <a:t>Kort om prosjektlederrollen</a:t>
                      </a:r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nb-NO" sz="1900" b="1" i="0"/>
                        <a:t>5 min</a:t>
                      </a:r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1896127"/>
                  </a:ext>
                </a:extLst>
              </a:tr>
              <a:tr h="651112">
                <a:tc>
                  <a:txBody>
                    <a:bodyPr/>
                    <a:lstStyle/>
                    <a:p>
                      <a:r>
                        <a:rPr lang="nb-NO" sz="1900" b="1" i="0" err="1">
                          <a:solidFill>
                            <a:schemeClr val="bg1"/>
                          </a:solidFill>
                        </a:rPr>
                        <a:t>Hovedendringer</a:t>
                      </a:r>
                      <a:r>
                        <a:rPr lang="nb-NO" sz="1900" b="1" i="0">
                          <a:solidFill>
                            <a:schemeClr val="bg1"/>
                          </a:solidFill>
                        </a:rPr>
                        <a:t> for prosjektleder </a:t>
                      </a:r>
                    </a:p>
                  </a:txBody>
                  <a:tcPr marL="121920" marR="121920" marT="60960" marB="60960">
                    <a:solidFill>
                      <a:srgbClr val="00509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900" b="1" i="0">
                          <a:solidFill>
                            <a:schemeClr val="bg1"/>
                          </a:solidFill>
                        </a:rPr>
                        <a:t>10 min</a:t>
                      </a:r>
                    </a:p>
                  </a:txBody>
                  <a:tcPr marL="121920" marR="121920" marT="60960" marB="60960">
                    <a:solidFill>
                      <a:srgbClr val="0050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5042368"/>
                  </a:ext>
                </a:extLst>
              </a:tr>
              <a:tr h="708212">
                <a:tc>
                  <a:txBody>
                    <a:bodyPr/>
                    <a:lstStyle/>
                    <a:p>
                      <a:r>
                        <a:rPr lang="nb-NO" sz="1900" b="1" i="0"/>
                        <a:t>Opplæring for prosjektleder </a:t>
                      </a:r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900" b="1" i="0"/>
                        <a:t>10 min</a:t>
                      </a:r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11385"/>
                  </a:ext>
                </a:extLst>
              </a:tr>
              <a:tr h="741257">
                <a:tc>
                  <a:txBody>
                    <a:bodyPr/>
                    <a:lstStyle/>
                    <a:p>
                      <a:r>
                        <a:rPr lang="nb-NO" sz="1900" b="1" i="0"/>
                        <a:t>Hvor kan du finne mer informasjon</a:t>
                      </a:r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900" b="1" i="0"/>
                        <a:t>5 min</a:t>
                      </a:r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3655383"/>
                  </a:ext>
                </a:extLst>
              </a:tr>
              <a:tr h="663489">
                <a:tc>
                  <a:txBody>
                    <a:bodyPr/>
                    <a:lstStyle/>
                    <a:p>
                      <a:r>
                        <a:rPr lang="nb-NO" sz="1900" b="1" i="0"/>
                        <a:t>Spørsmål og svar</a:t>
                      </a:r>
                      <a:endParaRPr lang="nb-NO" sz="1900" b="0" i="1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nb-NO" sz="1900" b="1" i="0"/>
                        <a:t>20 min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40990884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98952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BDFCD0C9-D96A-4999-B442-9E6B0592462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062798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BDFCD0C9-D96A-4999-B442-9E6B0592462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AD665E1E-9292-4FE3-AD6B-FADECFD0D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769441"/>
          </a:xfrm>
        </p:spPr>
        <p:txBody>
          <a:bodyPr vert="horz"/>
          <a:lstStyle/>
          <a:p>
            <a:r>
              <a:rPr lang="nb-NO" sz="4400" err="1"/>
              <a:t>Hovedendringer</a:t>
            </a:r>
            <a:r>
              <a:rPr lang="nb-NO" sz="4400"/>
              <a:t> for prosjektleder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ACD29AE-F941-4F8F-B066-1F88C200FE3E}"/>
              </a:ext>
            </a:extLst>
          </p:cNvPr>
          <p:cNvSpPr/>
          <p:nvPr/>
        </p:nvSpPr>
        <p:spPr>
          <a:xfrm>
            <a:off x="723863" y="1307304"/>
            <a:ext cx="4362223" cy="103738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nb-NO" sz="11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nb-NO" sz="11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Dagens systemer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1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172720" marR="0" lvl="0" indent="-1727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Maconomy (timer)</a:t>
            </a:r>
            <a:endParaRPr kumimoji="0" lang="nb-NO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/>
            </a:endParaRPr>
          </a:p>
          <a:p>
            <a:pPr marL="172720" marR="0" lvl="0" indent="-1727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1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ReseachPro</a:t>
            </a: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(prosjektsøknad)</a:t>
            </a:r>
            <a:endParaRPr kumimoji="0" lang="nb-NO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/>
            </a:endParaRPr>
          </a:p>
          <a:p>
            <a:pPr marL="172720" marR="0" lvl="0" indent="-1727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1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iAccess</a:t>
            </a: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(</a:t>
            </a:r>
            <a:r>
              <a:rPr kumimoji="0" lang="nb-NO" sz="11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prosjektrappport</a:t>
            </a: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i Maconomy)</a:t>
            </a:r>
            <a:endParaRPr kumimoji="0" lang="nb-NO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F33615B-5730-4C84-A7F9-F555B5394C05}"/>
              </a:ext>
            </a:extLst>
          </p:cNvPr>
          <p:cNvGrpSpPr/>
          <p:nvPr/>
        </p:nvGrpSpPr>
        <p:grpSpPr>
          <a:xfrm>
            <a:off x="4166154" y="1509329"/>
            <a:ext cx="510490" cy="488061"/>
            <a:chOff x="7650163" y="5060950"/>
            <a:chExt cx="565150" cy="541338"/>
          </a:xfrm>
          <a:solidFill>
            <a:srgbClr val="253A55"/>
          </a:solidFill>
        </p:grpSpPr>
        <p:sp>
          <p:nvSpPr>
            <p:cNvPr id="7" name="Freeform 460">
              <a:extLst>
                <a:ext uri="{FF2B5EF4-FFF2-40B4-BE49-F238E27FC236}">
                  <a16:creationId xmlns:a16="http://schemas.microsoft.com/office/drawing/2014/main" id="{AFA033AA-12B9-4C44-BC79-D494F5B8E4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26388" y="5060950"/>
              <a:ext cx="288925" cy="288925"/>
            </a:xfrm>
            <a:custGeom>
              <a:avLst/>
              <a:gdLst>
                <a:gd name="T0" fmla="*/ 44 w 49"/>
                <a:gd name="T1" fmla="*/ 27 h 49"/>
                <a:gd name="T2" fmla="*/ 45 w 49"/>
                <a:gd name="T3" fmla="*/ 37 h 49"/>
                <a:gd name="T4" fmla="*/ 36 w 49"/>
                <a:gd name="T5" fmla="*/ 40 h 49"/>
                <a:gd name="T6" fmla="*/ 29 w 49"/>
                <a:gd name="T7" fmla="*/ 48 h 49"/>
                <a:gd name="T8" fmla="*/ 20 w 49"/>
                <a:gd name="T9" fmla="*/ 43 h 49"/>
                <a:gd name="T10" fmla="*/ 9 w 49"/>
                <a:gd name="T11" fmla="*/ 43 h 49"/>
                <a:gd name="T12" fmla="*/ 5 w 49"/>
                <a:gd name="T13" fmla="*/ 28 h 49"/>
                <a:gd name="T14" fmla="*/ 6 w 49"/>
                <a:gd name="T15" fmla="*/ 19 h 49"/>
                <a:gd name="T16" fmla="*/ 6 w 49"/>
                <a:gd name="T17" fmla="*/ 10 h 49"/>
                <a:gd name="T18" fmla="*/ 14 w 49"/>
                <a:gd name="T19" fmla="*/ 8 h 49"/>
                <a:gd name="T20" fmla="*/ 20 w 49"/>
                <a:gd name="T21" fmla="*/ 0 h 49"/>
                <a:gd name="T22" fmla="*/ 29 w 49"/>
                <a:gd name="T23" fmla="*/ 5 h 49"/>
                <a:gd name="T24" fmla="*/ 38 w 49"/>
                <a:gd name="T25" fmla="*/ 4 h 49"/>
                <a:gd name="T26" fmla="*/ 40 w 49"/>
                <a:gd name="T27" fmla="*/ 13 h 49"/>
                <a:gd name="T28" fmla="*/ 49 w 49"/>
                <a:gd name="T29" fmla="*/ 18 h 49"/>
                <a:gd name="T30" fmla="*/ 41 w 49"/>
                <a:gd name="T31" fmla="*/ 24 h 49"/>
                <a:gd name="T32" fmla="*/ 41 w 49"/>
                <a:gd name="T33" fmla="*/ 24 h 49"/>
                <a:gd name="T34" fmla="*/ 40 w 49"/>
                <a:gd name="T35" fmla="*/ 39 h 49"/>
                <a:gd name="T36" fmla="*/ 38 w 49"/>
                <a:gd name="T37" fmla="*/ 13 h 49"/>
                <a:gd name="T38" fmla="*/ 36 w 49"/>
                <a:gd name="T39" fmla="*/ 8 h 49"/>
                <a:gd name="T40" fmla="*/ 35 w 49"/>
                <a:gd name="T41" fmla="*/ 15 h 49"/>
                <a:gd name="T42" fmla="*/ 35 w 49"/>
                <a:gd name="T43" fmla="*/ 15 h 49"/>
                <a:gd name="T44" fmla="*/ 34 w 49"/>
                <a:gd name="T45" fmla="*/ 22 h 49"/>
                <a:gd name="T46" fmla="*/ 35 w 49"/>
                <a:gd name="T47" fmla="*/ 22 h 49"/>
                <a:gd name="T48" fmla="*/ 33 w 49"/>
                <a:gd name="T49" fmla="*/ 36 h 49"/>
                <a:gd name="T50" fmla="*/ 34 w 49"/>
                <a:gd name="T51" fmla="*/ 36 h 49"/>
                <a:gd name="T52" fmla="*/ 33 w 49"/>
                <a:gd name="T53" fmla="*/ 26 h 49"/>
                <a:gd name="T54" fmla="*/ 33 w 49"/>
                <a:gd name="T55" fmla="*/ 26 h 49"/>
                <a:gd name="T56" fmla="*/ 18 w 49"/>
                <a:gd name="T57" fmla="*/ 26 h 49"/>
                <a:gd name="T58" fmla="*/ 29 w 49"/>
                <a:gd name="T59" fmla="*/ 23 h 49"/>
                <a:gd name="T60" fmla="*/ 28 w 49"/>
                <a:gd name="T61" fmla="*/ 17 h 49"/>
                <a:gd name="T62" fmla="*/ 24 w 49"/>
                <a:gd name="T63" fmla="*/ 6 h 49"/>
                <a:gd name="T64" fmla="*/ 22 w 49"/>
                <a:gd name="T65" fmla="*/ 31 h 49"/>
                <a:gd name="T66" fmla="*/ 22 w 49"/>
                <a:gd name="T67" fmla="*/ 31 h 49"/>
                <a:gd name="T68" fmla="*/ 23 w 49"/>
                <a:gd name="T69" fmla="*/ 16 h 49"/>
                <a:gd name="T70" fmla="*/ 23 w 49"/>
                <a:gd name="T71" fmla="*/ 39 h 49"/>
                <a:gd name="T72" fmla="*/ 22 w 49"/>
                <a:gd name="T73" fmla="*/ 4 h 49"/>
                <a:gd name="T74" fmla="*/ 19 w 49"/>
                <a:gd name="T75" fmla="*/ 41 h 49"/>
                <a:gd name="T76" fmla="*/ 19 w 49"/>
                <a:gd name="T77" fmla="*/ 41 h 49"/>
                <a:gd name="T78" fmla="*/ 21 w 49"/>
                <a:gd name="T79" fmla="*/ 30 h 49"/>
                <a:gd name="T80" fmla="*/ 20 w 49"/>
                <a:gd name="T81" fmla="*/ 38 h 49"/>
                <a:gd name="T82" fmla="*/ 17 w 49"/>
                <a:gd name="T83" fmla="*/ 20 h 49"/>
                <a:gd name="T84" fmla="*/ 18 w 49"/>
                <a:gd name="T85" fmla="*/ 20 h 49"/>
                <a:gd name="T86" fmla="*/ 17 w 49"/>
                <a:gd name="T87" fmla="*/ 27 h 49"/>
                <a:gd name="T88" fmla="*/ 15 w 49"/>
                <a:gd name="T89" fmla="*/ 39 h 49"/>
                <a:gd name="T90" fmla="*/ 14 w 49"/>
                <a:gd name="T91" fmla="*/ 10 h 49"/>
                <a:gd name="T92" fmla="*/ 14 w 49"/>
                <a:gd name="T93" fmla="*/ 10 h 49"/>
                <a:gd name="T94" fmla="*/ 10 w 49"/>
                <a:gd name="T95" fmla="*/ 7 h 49"/>
                <a:gd name="T96" fmla="*/ 10 w 49"/>
                <a:gd name="T97" fmla="*/ 18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9" h="49">
                  <a:moveTo>
                    <a:pt x="48" y="28"/>
                  </a:moveTo>
                  <a:cubicBezTo>
                    <a:pt x="47" y="29"/>
                    <a:pt x="45" y="27"/>
                    <a:pt x="44" y="27"/>
                  </a:cubicBezTo>
                  <a:cubicBezTo>
                    <a:pt x="43" y="29"/>
                    <a:pt x="43" y="32"/>
                    <a:pt x="42" y="34"/>
                  </a:cubicBezTo>
                  <a:cubicBezTo>
                    <a:pt x="43" y="35"/>
                    <a:pt x="45" y="35"/>
                    <a:pt x="45" y="37"/>
                  </a:cubicBezTo>
                  <a:cubicBezTo>
                    <a:pt x="44" y="39"/>
                    <a:pt x="42" y="41"/>
                    <a:pt x="41" y="43"/>
                  </a:cubicBezTo>
                  <a:cubicBezTo>
                    <a:pt x="39" y="42"/>
                    <a:pt x="38" y="41"/>
                    <a:pt x="36" y="40"/>
                  </a:cubicBezTo>
                  <a:cubicBezTo>
                    <a:pt x="34" y="41"/>
                    <a:pt x="31" y="42"/>
                    <a:pt x="29" y="42"/>
                  </a:cubicBezTo>
                  <a:cubicBezTo>
                    <a:pt x="29" y="44"/>
                    <a:pt x="30" y="46"/>
                    <a:pt x="29" y="48"/>
                  </a:cubicBezTo>
                  <a:cubicBezTo>
                    <a:pt x="26" y="48"/>
                    <a:pt x="24" y="49"/>
                    <a:pt x="21" y="49"/>
                  </a:cubicBezTo>
                  <a:cubicBezTo>
                    <a:pt x="20" y="47"/>
                    <a:pt x="20" y="44"/>
                    <a:pt x="20" y="43"/>
                  </a:cubicBezTo>
                  <a:cubicBezTo>
                    <a:pt x="16" y="42"/>
                    <a:pt x="15" y="40"/>
                    <a:pt x="13" y="39"/>
                  </a:cubicBezTo>
                  <a:cubicBezTo>
                    <a:pt x="11" y="40"/>
                    <a:pt x="11" y="42"/>
                    <a:pt x="9" y="43"/>
                  </a:cubicBezTo>
                  <a:cubicBezTo>
                    <a:pt x="7" y="42"/>
                    <a:pt x="5" y="40"/>
                    <a:pt x="4" y="38"/>
                  </a:cubicBezTo>
                  <a:cubicBezTo>
                    <a:pt x="7" y="36"/>
                    <a:pt x="6" y="32"/>
                    <a:pt x="5" y="28"/>
                  </a:cubicBezTo>
                  <a:cubicBezTo>
                    <a:pt x="0" y="31"/>
                    <a:pt x="0" y="25"/>
                    <a:pt x="0" y="20"/>
                  </a:cubicBezTo>
                  <a:cubicBezTo>
                    <a:pt x="3" y="21"/>
                    <a:pt x="3" y="20"/>
                    <a:pt x="6" y="19"/>
                  </a:cubicBezTo>
                  <a:cubicBezTo>
                    <a:pt x="6" y="17"/>
                    <a:pt x="7" y="15"/>
                    <a:pt x="8" y="13"/>
                  </a:cubicBezTo>
                  <a:cubicBezTo>
                    <a:pt x="8" y="12"/>
                    <a:pt x="6" y="12"/>
                    <a:pt x="6" y="10"/>
                  </a:cubicBezTo>
                  <a:cubicBezTo>
                    <a:pt x="5" y="7"/>
                    <a:pt x="9" y="6"/>
                    <a:pt x="11" y="4"/>
                  </a:cubicBezTo>
                  <a:cubicBezTo>
                    <a:pt x="13" y="5"/>
                    <a:pt x="13" y="7"/>
                    <a:pt x="14" y="8"/>
                  </a:cubicBezTo>
                  <a:cubicBezTo>
                    <a:pt x="17" y="8"/>
                    <a:pt x="18" y="6"/>
                    <a:pt x="21" y="5"/>
                  </a:cubicBezTo>
                  <a:cubicBezTo>
                    <a:pt x="21" y="3"/>
                    <a:pt x="19" y="2"/>
                    <a:pt x="20" y="0"/>
                  </a:cubicBezTo>
                  <a:cubicBezTo>
                    <a:pt x="23" y="0"/>
                    <a:pt x="25" y="0"/>
                    <a:pt x="28" y="0"/>
                  </a:cubicBezTo>
                  <a:cubicBezTo>
                    <a:pt x="29" y="1"/>
                    <a:pt x="29" y="3"/>
                    <a:pt x="29" y="5"/>
                  </a:cubicBezTo>
                  <a:cubicBezTo>
                    <a:pt x="30" y="6"/>
                    <a:pt x="32" y="7"/>
                    <a:pt x="34" y="8"/>
                  </a:cubicBezTo>
                  <a:cubicBezTo>
                    <a:pt x="36" y="7"/>
                    <a:pt x="36" y="5"/>
                    <a:pt x="38" y="4"/>
                  </a:cubicBezTo>
                  <a:cubicBezTo>
                    <a:pt x="39" y="7"/>
                    <a:pt x="42" y="8"/>
                    <a:pt x="42" y="10"/>
                  </a:cubicBezTo>
                  <a:cubicBezTo>
                    <a:pt x="42" y="12"/>
                    <a:pt x="41" y="11"/>
                    <a:pt x="40" y="13"/>
                  </a:cubicBezTo>
                  <a:cubicBezTo>
                    <a:pt x="41" y="15"/>
                    <a:pt x="42" y="16"/>
                    <a:pt x="42" y="18"/>
                  </a:cubicBezTo>
                  <a:cubicBezTo>
                    <a:pt x="45" y="19"/>
                    <a:pt x="46" y="19"/>
                    <a:pt x="49" y="18"/>
                  </a:cubicBezTo>
                  <a:cubicBezTo>
                    <a:pt x="49" y="21"/>
                    <a:pt x="49" y="25"/>
                    <a:pt x="48" y="28"/>
                  </a:cubicBezTo>
                  <a:close/>
                  <a:moveTo>
                    <a:pt x="41" y="24"/>
                  </a:moveTo>
                  <a:cubicBezTo>
                    <a:pt x="40" y="25"/>
                    <a:pt x="42" y="25"/>
                    <a:pt x="42" y="24"/>
                  </a:cubicBezTo>
                  <a:cubicBezTo>
                    <a:pt x="41" y="24"/>
                    <a:pt x="41" y="24"/>
                    <a:pt x="41" y="24"/>
                  </a:cubicBezTo>
                  <a:close/>
                  <a:moveTo>
                    <a:pt x="40" y="40"/>
                  </a:moveTo>
                  <a:cubicBezTo>
                    <a:pt x="40" y="40"/>
                    <a:pt x="41" y="39"/>
                    <a:pt x="40" y="39"/>
                  </a:cubicBezTo>
                  <a:cubicBezTo>
                    <a:pt x="40" y="40"/>
                    <a:pt x="40" y="40"/>
                    <a:pt x="40" y="40"/>
                  </a:cubicBezTo>
                  <a:close/>
                  <a:moveTo>
                    <a:pt x="38" y="13"/>
                  </a:moveTo>
                  <a:cubicBezTo>
                    <a:pt x="38" y="14"/>
                    <a:pt x="38" y="13"/>
                    <a:pt x="38" y="13"/>
                  </a:cubicBezTo>
                  <a:close/>
                  <a:moveTo>
                    <a:pt x="36" y="8"/>
                  </a:moveTo>
                  <a:cubicBezTo>
                    <a:pt x="36" y="8"/>
                    <a:pt x="36" y="8"/>
                    <a:pt x="36" y="8"/>
                  </a:cubicBezTo>
                  <a:close/>
                  <a:moveTo>
                    <a:pt x="35" y="15"/>
                  </a:moveTo>
                  <a:cubicBezTo>
                    <a:pt x="35" y="15"/>
                    <a:pt x="37" y="16"/>
                    <a:pt x="36" y="15"/>
                  </a:cubicBezTo>
                  <a:cubicBezTo>
                    <a:pt x="36" y="15"/>
                    <a:pt x="35" y="15"/>
                    <a:pt x="35" y="15"/>
                  </a:cubicBezTo>
                  <a:close/>
                  <a:moveTo>
                    <a:pt x="34" y="22"/>
                  </a:move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5" y="22"/>
                    <a:pt x="35" y="22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4" y="22"/>
                    <a:pt x="34" y="21"/>
                    <a:pt x="34" y="22"/>
                  </a:cubicBezTo>
                  <a:close/>
                  <a:moveTo>
                    <a:pt x="33" y="36"/>
                  </a:moveTo>
                  <a:cubicBezTo>
                    <a:pt x="34" y="36"/>
                    <a:pt x="34" y="36"/>
                    <a:pt x="34" y="36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4" y="36"/>
                    <a:pt x="33" y="36"/>
                    <a:pt x="33" y="36"/>
                  </a:cubicBezTo>
                  <a:close/>
                  <a:moveTo>
                    <a:pt x="33" y="26"/>
                  </a:moveTo>
                  <a:cubicBezTo>
                    <a:pt x="33" y="26"/>
                    <a:pt x="33" y="25"/>
                    <a:pt x="33" y="25"/>
                  </a:cubicBezTo>
                  <a:cubicBezTo>
                    <a:pt x="33" y="26"/>
                    <a:pt x="33" y="26"/>
                    <a:pt x="33" y="26"/>
                  </a:cubicBezTo>
                  <a:close/>
                  <a:moveTo>
                    <a:pt x="24" y="18"/>
                  </a:moveTo>
                  <a:cubicBezTo>
                    <a:pt x="21" y="18"/>
                    <a:pt x="17" y="22"/>
                    <a:pt x="18" y="26"/>
                  </a:cubicBezTo>
                  <a:cubicBezTo>
                    <a:pt x="19" y="28"/>
                    <a:pt x="23" y="30"/>
                    <a:pt x="25" y="30"/>
                  </a:cubicBezTo>
                  <a:cubicBezTo>
                    <a:pt x="28" y="30"/>
                    <a:pt x="30" y="27"/>
                    <a:pt x="29" y="23"/>
                  </a:cubicBezTo>
                  <a:cubicBezTo>
                    <a:pt x="28" y="20"/>
                    <a:pt x="27" y="18"/>
                    <a:pt x="24" y="18"/>
                  </a:cubicBezTo>
                  <a:close/>
                  <a:moveTo>
                    <a:pt x="28" y="17"/>
                  </a:moveTo>
                  <a:cubicBezTo>
                    <a:pt x="27" y="17"/>
                    <a:pt x="29" y="17"/>
                    <a:pt x="28" y="17"/>
                  </a:cubicBezTo>
                  <a:close/>
                  <a:moveTo>
                    <a:pt x="24" y="6"/>
                  </a:moveTo>
                  <a:cubicBezTo>
                    <a:pt x="24" y="6"/>
                    <a:pt x="24" y="6"/>
                    <a:pt x="24" y="6"/>
                  </a:cubicBezTo>
                  <a:close/>
                  <a:moveTo>
                    <a:pt x="22" y="31"/>
                  </a:moveTo>
                  <a:cubicBezTo>
                    <a:pt x="22" y="32"/>
                    <a:pt x="24" y="32"/>
                    <a:pt x="24" y="31"/>
                  </a:cubicBezTo>
                  <a:cubicBezTo>
                    <a:pt x="23" y="32"/>
                    <a:pt x="23" y="31"/>
                    <a:pt x="22" y="31"/>
                  </a:cubicBezTo>
                  <a:close/>
                  <a:moveTo>
                    <a:pt x="22" y="17"/>
                  </a:moveTo>
                  <a:cubicBezTo>
                    <a:pt x="23" y="17"/>
                    <a:pt x="23" y="17"/>
                    <a:pt x="23" y="16"/>
                  </a:cubicBezTo>
                  <a:cubicBezTo>
                    <a:pt x="23" y="16"/>
                    <a:pt x="22" y="16"/>
                    <a:pt x="22" y="17"/>
                  </a:cubicBezTo>
                  <a:close/>
                  <a:moveTo>
                    <a:pt x="23" y="39"/>
                  </a:moveTo>
                  <a:cubicBezTo>
                    <a:pt x="23" y="39"/>
                    <a:pt x="23" y="39"/>
                    <a:pt x="23" y="39"/>
                  </a:cubicBezTo>
                  <a:close/>
                  <a:moveTo>
                    <a:pt x="22" y="4"/>
                  </a:moveTo>
                  <a:cubicBezTo>
                    <a:pt x="22" y="5"/>
                    <a:pt x="22" y="4"/>
                    <a:pt x="22" y="4"/>
                  </a:cubicBezTo>
                  <a:close/>
                  <a:moveTo>
                    <a:pt x="19" y="41"/>
                  </a:moveTo>
                  <a:cubicBezTo>
                    <a:pt x="21" y="41"/>
                    <a:pt x="21" y="42"/>
                    <a:pt x="22" y="41"/>
                  </a:cubicBezTo>
                  <a:cubicBezTo>
                    <a:pt x="22" y="41"/>
                    <a:pt x="19" y="40"/>
                    <a:pt x="19" y="41"/>
                  </a:cubicBezTo>
                  <a:close/>
                  <a:moveTo>
                    <a:pt x="21" y="30"/>
                  </a:moveTo>
                  <a:cubicBezTo>
                    <a:pt x="20" y="30"/>
                    <a:pt x="22" y="30"/>
                    <a:pt x="21" y="30"/>
                  </a:cubicBezTo>
                  <a:close/>
                  <a:moveTo>
                    <a:pt x="20" y="38"/>
                  </a:moveTo>
                  <a:cubicBezTo>
                    <a:pt x="20" y="38"/>
                    <a:pt x="20" y="38"/>
                    <a:pt x="20" y="38"/>
                  </a:cubicBezTo>
                  <a:close/>
                  <a:moveTo>
                    <a:pt x="17" y="20"/>
                  </a:move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7" y="20"/>
                    <a:pt x="17" y="20"/>
                  </a:cubicBezTo>
                  <a:close/>
                  <a:moveTo>
                    <a:pt x="17" y="27"/>
                  </a:moveTo>
                  <a:cubicBezTo>
                    <a:pt x="17" y="27"/>
                    <a:pt x="18" y="27"/>
                    <a:pt x="17" y="27"/>
                  </a:cubicBezTo>
                  <a:close/>
                  <a:moveTo>
                    <a:pt x="15" y="39"/>
                  </a:moveTo>
                  <a:cubicBezTo>
                    <a:pt x="15" y="38"/>
                    <a:pt x="16" y="40"/>
                    <a:pt x="15" y="39"/>
                  </a:cubicBezTo>
                  <a:close/>
                  <a:moveTo>
                    <a:pt x="14" y="10"/>
                  </a:moveTo>
                  <a:cubicBezTo>
                    <a:pt x="15" y="10"/>
                    <a:pt x="16" y="9"/>
                    <a:pt x="15" y="9"/>
                  </a:cubicBezTo>
                  <a:cubicBezTo>
                    <a:pt x="15" y="10"/>
                    <a:pt x="14" y="10"/>
                    <a:pt x="14" y="10"/>
                  </a:cubicBezTo>
                  <a:close/>
                  <a:moveTo>
                    <a:pt x="10" y="7"/>
                  </a:moveTo>
                  <a:cubicBezTo>
                    <a:pt x="10" y="7"/>
                    <a:pt x="10" y="7"/>
                    <a:pt x="10" y="7"/>
                  </a:cubicBezTo>
                  <a:close/>
                  <a:moveTo>
                    <a:pt x="10" y="18"/>
                  </a:moveTo>
                  <a:cubicBezTo>
                    <a:pt x="9" y="19"/>
                    <a:pt x="11" y="19"/>
                    <a:pt x="10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" name="Freeform 461">
              <a:extLst>
                <a:ext uri="{FF2B5EF4-FFF2-40B4-BE49-F238E27FC236}">
                  <a16:creationId xmlns:a16="http://schemas.microsoft.com/office/drawing/2014/main" id="{3F926B77-984B-4A95-9A0C-B6668F9DCF9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021638" y="5356225"/>
              <a:ext cx="152400" cy="134938"/>
            </a:xfrm>
            <a:custGeom>
              <a:avLst/>
              <a:gdLst>
                <a:gd name="T0" fmla="*/ 26 w 26"/>
                <a:gd name="T1" fmla="*/ 9 h 23"/>
                <a:gd name="T2" fmla="*/ 25 w 26"/>
                <a:gd name="T3" fmla="*/ 14 h 23"/>
                <a:gd name="T4" fmla="*/ 23 w 26"/>
                <a:gd name="T5" fmla="*/ 14 h 23"/>
                <a:gd name="T6" fmla="*/ 22 w 26"/>
                <a:gd name="T7" fmla="*/ 17 h 23"/>
                <a:gd name="T8" fmla="*/ 24 w 26"/>
                <a:gd name="T9" fmla="*/ 19 h 23"/>
                <a:gd name="T10" fmla="*/ 21 w 26"/>
                <a:gd name="T11" fmla="*/ 23 h 23"/>
                <a:gd name="T12" fmla="*/ 16 w 26"/>
                <a:gd name="T13" fmla="*/ 23 h 23"/>
                <a:gd name="T14" fmla="*/ 11 w 26"/>
                <a:gd name="T15" fmla="*/ 23 h 23"/>
                <a:gd name="T16" fmla="*/ 10 w 26"/>
                <a:gd name="T17" fmla="*/ 21 h 23"/>
                <a:gd name="T18" fmla="*/ 8 w 26"/>
                <a:gd name="T19" fmla="*/ 20 h 23"/>
                <a:gd name="T20" fmla="*/ 5 w 26"/>
                <a:gd name="T21" fmla="*/ 22 h 23"/>
                <a:gd name="T22" fmla="*/ 2 w 26"/>
                <a:gd name="T23" fmla="*/ 19 h 23"/>
                <a:gd name="T24" fmla="*/ 1 w 26"/>
                <a:gd name="T25" fmla="*/ 13 h 23"/>
                <a:gd name="T26" fmla="*/ 0 w 26"/>
                <a:gd name="T27" fmla="*/ 9 h 23"/>
                <a:gd name="T28" fmla="*/ 3 w 26"/>
                <a:gd name="T29" fmla="*/ 8 h 23"/>
                <a:gd name="T30" fmla="*/ 2 w 26"/>
                <a:gd name="T31" fmla="*/ 4 h 23"/>
                <a:gd name="T32" fmla="*/ 6 w 26"/>
                <a:gd name="T33" fmla="*/ 1 h 23"/>
                <a:gd name="T34" fmla="*/ 9 w 26"/>
                <a:gd name="T35" fmla="*/ 3 h 23"/>
                <a:gd name="T36" fmla="*/ 10 w 26"/>
                <a:gd name="T37" fmla="*/ 1 h 23"/>
                <a:gd name="T38" fmla="*/ 14 w 26"/>
                <a:gd name="T39" fmla="*/ 0 h 23"/>
                <a:gd name="T40" fmla="*/ 14 w 26"/>
                <a:gd name="T41" fmla="*/ 2 h 23"/>
                <a:gd name="T42" fmla="*/ 18 w 26"/>
                <a:gd name="T43" fmla="*/ 1 h 23"/>
                <a:gd name="T44" fmla="*/ 22 w 26"/>
                <a:gd name="T45" fmla="*/ 3 h 23"/>
                <a:gd name="T46" fmla="*/ 22 w 26"/>
                <a:gd name="T47" fmla="*/ 8 h 23"/>
                <a:gd name="T48" fmla="*/ 26 w 26"/>
                <a:gd name="T49" fmla="*/ 9 h 23"/>
                <a:gd name="T50" fmla="*/ 12 w 26"/>
                <a:gd name="T51" fmla="*/ 10 h 23"/>
                <a:gd name="T52" fmla="*/ 11 w 26"/>
                <a:gd name="T53" fmla="*/ 13 h 23"/>
                <a:gd name="T54" fmla="*/ 15 w 26"/>
                <a:gd name="T55" fmla="*/ 14 h 23"/>
                <a:gd name="T56" fmla="*/ 12 w 26"/>
                <a:gd name="T57" fmla="*/ 10 h 23"/>
                <a:gd name="T58" fmla="*/ 5 w 26"/>
                <a:gd name="T59" fmla="*/ 14 h 23"/>
                <a:gd name="T60" fmla="*/ 6 w 26"/>
                <a:gd name="T61" fmla="*/ 15 h 23"/>
                <a:gd name="T62" fmla="*/ 5 w 26"/>
                <a:gd name="T63" fmla="*/ 1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6" h="23">
                  <a:moveTo>
                    <a:pt x="26" y="9"/>
                  </a:moveTo>
                  <a:cubicBezTo>
                    <a:pt x="26" y="10"/>
                    <a:pt x="26" y="13"/>
                    <a:pt x="25" y="14"/>
                  </a:cubicBezTo>
                  <a:cubicBezTo>
                    <a:pt x="25" y="14"/>
                    <a:pt x="24" y="14"/>
                    <a:pt x="23" y="14"/>
                  </a:cubicBezTo>
                  <a:cubicBezTo>
                    <a:pt x="23" y="15"/>
                    <a:pt x="23" y="16"/>
                    <a:pt x="22" y="17"/>
                  </a:cubicBezTo>
                  <a:cubicBezTo>
                    <a:pt x="22" y="18"/>
                    <a:pt x="24" y="18"/>
                    <a:pt x="24" y="19"/>
                  </a:cubicBezTo>
                  <a:cubicBezTo>
                    <a:pt x="23" y="21"/>
                    <a:pt x="22" y="22"/>
                    <a:pt x="21" y="23"/>
                  </a:cubicBezTo>
                  <a:cubicBezTo>
                    <a:pt x="20" y="21"/>
                    <a:pt x="16" y="19"/>
                    <a:pt x="16" y="23"/>
                  </a:cubicBezTo>
                  <a:cubicBezTo>
                    <a:pt x="14" y="23"/>
                    <a:pt x="13" y="23"/>
                    <a:pt x="11" y="23"/>
                  </a:cubicBezTo>
                  <a:cubicBezTo>
                    <a:pt x="11" y="23"/>
                    <a:pt x="10" y="22"/>
                    <a:pt x="10" y="21"/>
                  </a:cubicBezTo>
                  <a:cubicBezTo>
                    <a:pt x="10" y="20"/>
                    <a:pt x="9" y="20"/>
                    <a:pt x="8" y="20"/>
                  </a:cubicBezTo>
                  <a:cubicBezTo>
                    <a:pt x="7" y="20"/>
                    <a:pt x="7" y="22"/>
                    <a:pt x="5" y="22"/>
                  </a:cubicBezTo>
                  <a:cubicBezTo>
                    <a:pt x="4" y="21"/>
                    <a:pt x="3" y="20"/>
                    <a:pt x="2" y="19"/>
                  </a:cubicBezTo>
                  <a:cubicBezTo>
                    <a:pt x="4" y="17"/>
                    <a:pt x="5" y="13"/>
                    <a:pt x="1" y="13"/>
                  </a:cubicBezTo>
                  <a:cubicBezTo>
                    <a:pt x="0" y="12"/>
                    <a:pt x="0" y="10"/>
                    <a:pt x="0" y="9"/>
                  </a:cubicBezTo>
                  <a:cubicBezTo>
                    <a:pt x="1" y="9"/>
                    <a:pt x="2" y="8"/>
                    <a:pt x="3" y="8"/>
                  </a:cubicBezTo>
                  <a:cubicBezTo>
                    <a:pt x="4" y="6"/>
                    <a:pt x="3" y="6"/>
                    <a:pt x="2" y="4"/>
                  </a:cubicBezTo>
                  <a:cubicBezTo>
                    <a:pt x="3" y="3"/>
                    <a:pt x="5" y="2"/>
                    <a:pt x="6" y="1"/>
                  </a:cubicBezTo>
                  <a:cubicBezTo>
                    <a:pt x="7" y="1"/>
                    <a:pt x="7" y="3"/>
                    <a:pt x="9" y="3"/>
                  </a:cubicBezTo>
                  <a:cubicBezTo>
                    <a:pt x="10" y="2"/>
                    <a:pt x="9" y="1"/>
                    <a:pt x="10" y="1"/>
                  </a:cubicBezTo>
                  <a:cubicBezTo>
                    <a:pt x="11" y="0"/>
                    <a:pt x="12" y="0"/>
                    <a:pt x="14" y="0"/>
                  </a:cubicBezTo>
                  <a:cubicBezTo>
                    <a:pt x="14" y="1"/>
                    <a:pt x="14" y="2"/>
                    <a:pt x="14" y="2"/>
                  </a:cubicBezTo>
                  <a:cubicBezTo>
                    <a:pt x="17" y="3"/>
                    <a:pt x="17" y="1"/>
                    <a:pt x="18" y="1"/>
                  </a:cubicBezTo>
                  <a:cubicBezTo>
                    <a:pt x="20" y="1"/>
                    <a:pt x="21" y="2"/>
                    <a:pt x="22" y="3"/>
                  </a:cubicBezTo>
                  <a:cubicBezTo>
                    <a:pt x="20" y="5"/>
                    <a:pt x="22" y="7"/>
                    <a:pt x="22" y="8"/>
                  </a:cubicBezTo>
                  <a:cubicBezTo>
                    <a:pt x="24" y="8"/>
                    <a:pt x="25" y="8"/>
                    <a:pt x="26" y="9"/>
                  </a:cubicBezTo>
                  <a:close/>
                  <a:moveTo>
                    <a:pt x="12" y="10"/>
                  </a:moveTo>
                  <a:cubicBezTo>
                    <a:pt x="11" y="10"/>
                    <a:pt x="11" y="11"/>
                    <a:pt x="11" y="13"/>
                  </a:cubicBezTo>
                  <a:cubicBezTo>
                    <a:pt x="12" y="13"/>
                    <a:pt x="14" y="13"/>
                    <a:pt x="15" y="14"/>
                  </a:cubicBezTo>
                  <a:cubicBezTo>
                    <a:pt x="17" y="12"/>
                    <a:pt x="15" y="9"/>
                    <a:pt x="12" y="10"/>
                  </a:cubicBezTo>
                  <a:close/>
                  <a:moveTo>
                    <a:pt x="5" y="14"/>
                  </a:moveTo>
                  <a:cubicBezTo>
                    <a:pt x="5" y="15"/>
                    <a:pt x="6" y="15"/>
                    <a:pt x="6" y="15"/>
                  </a:cubicBezTo>
                  <a:cubicBezTo>
                    <a:pt x="6" y="15"/>
                    <a:pt x="6" y="14"/>
                    <a:pt x="5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" name="Freeform 462">
              <a:extLst>
                <a:ext uri="{FF2B5EF4-FFF2-40B4-BE49-F238E27FC236}">
                  <a16:creationId xmlns:a16="http://schemas.microsoft.com/office/drawing/2014/main" id="{9009AEED-5537-4077-9782-B21B9F36EBC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50163" y="5256213"/>
              <a:ext cx="358775" cy="346075"/>
            </a:xfrm>
            <a:custGeom>
              <a:avLst/>
              <a:gdLst>
                <a:gd name="T0" fmla="*/ 53 w 61"/>
                <a:gd name="T1" fmla="*/ 33 h 59"/>
                <a:gd name="T2" fmla="*/ 54 w 61"/>
                <a:gd name="T3" fmla="*/ 47 h 59"/>
                <a:gd name="T4" fmla="*/ 42 w 61"/>
                <a:gd name="T5" fmla="*/ 49 h 59"/>
                <a:gd name="T6" fmla="*/ 35 w 61"/>
                <a:gd name="T7" fmla="*/ 58 h 59"/>
                <a:gd name="T8" fmla="*/ 25 w 61"/>
                <a:gd name="T9" fmla="*/ 53 h 59"/>
                <a:gd name="T10" fmla="*/ 13 w 61"/>
                <a:gd name="T11" fmla="*/ 53 h 59"/>
                <a:gd name="T12" fmla="*/ 5 w 61"/>
                <a:gd name="T13" fmla="*/ 46 h 59"/>
                <a:gd name="T14" fmla="*/ 6 w 61"/>
                <a:gd name="T15" fmla="*/ 35 h 59"/>
                <a:gd name="T16" fmla="*/ 1 w 61"/>
                <a:gd name="T17" fmla="*/ 25 h 59"/>
                <a:gd name="T18" fmla="*/ 9 w 61"/>
                <a:gd name="T19" fmla="*/ 18 h 59"/>
                <a:gd name="T20" fmla="*/ 12 w 61"/>
                <a:gd name="T21" fmla="*/ 6 h 59"/>
                <a:gd name="T22" fmla="*/ 25 w 61"/>
                <a:gd name="T23" fmla="*/ 7 h 59"/>
                <a:gd name="T24" fmla="*/ 25 w 61"/>
                <a:gd name="T25" fmla="*/ 1 h 59"/>
                <a:gd name="T26" fmla="*/ 35 w 61"/>
                <a:gd name="T27" fmla="*/ 7 h 59"/>
                <a:gd name="T28" fmla="*/ 53 w 61"/>
                <a:gd name="T29" fmla="*/ 12 h 59"/>
                <a:gd name="T30" fmla="*/ 58 w 61"/>
                <a:gd name="T31" fmla="*/ 23 h 59"/>
                <a:gd name="T32" fmla="*/ 51 w 61"/>
                <a:gd name="T33" fmla="*/ 23 h 59"/>
                <a:gd name="T34" fmla="*/ 51 w 61"/>
                <a:gd name="T35" fmla="*/ 23 h 59"/>
                <a:gd name="T36" fmla="*/ 49 w 61"/>
                <a:gd name="T37" fmla="*/ 41 h 59"/>
                <a:gd name="T38" fmla="*/ 46 w 61"/>
                <a:gd name="T39" fmla="*/ 37 h 59"/>
                <a:gd name="T40" fmla="*/ 44 w 61"/>
                <a:gd name="T41" fmla="*/ 48 h 59"/>
                <a:gd name="T42" fmla="*/ 45 w 61"/>
                <a:gd name="T43" fmla="*/ 48 h 59"/>
                <a:gd name="T44" fmla="*/ 44 w 61"/>
                <a:gd name="T45" fmla="*/ 48 h 59"/>
                <a:gd name="T46" fmla="*/ 44 w 61"/>
                <a:gd name="T47" fmla="*/ 46 h 59"/>
                <a:gd name="T48" fmla="*/ 43 w 61"/>
                <a:gd name="T49" fmla="*/ 13 h 59"/>
                <a:gd name="T50" fmla="*/ 37 w 61"/>
                <a:gd name="T51" fmla="*/ 22 h 59"/>
                <a:gd name="T52" fmla="*/ 37 w 61"/>
                <a:gd name="T53" fmla="*/ 22 h 59"/>
                <a:gd name="T54" fmla="*/ 37 w 61"/>
                <a:gd name="T55" fmla="*/ 34 h 59"/>
                <a:gd name="T56" fmla="*/ 23 w 61"/>
                <a:gd name="T57" fmla="*/ 36 h 59"/>
                <a:gd name="T58" fmla="*/ 34 w 61"/>
                <a:gd name="T59" fmla="*/ 39 h 59"/>
                <a:gd name="T60" fmla="*/ 34 w 61"/>
                <a:gd name="T61" fmla="*/ 39 h 59"/>
                <a:gd name="T62" fmla="*/ 35 w 61"/>
                <a:gd name="T63" fmla="*/ 51 h 59"/>
                <a:gd name="T64" fmla="*/ 34 w 61"/>
                <a:gd name="T65" fmla="*/ 56 h 59"/>
                <a:gd name="T66" fmla="*/ 29 w 61"/>
                <a:gd name="T67" fmla="*/ 44 h 59"/>
                <a:gd name="T68" fmla="*/ 30 w 61"/>
                <a:gd name="T69" fmla="*/ 45 h 59"/>
                <a:gd name="T70" fmla="*/ 29 w 61"/>
                <a:gd name="T71" fmla="*/ 44 h 59"/>
                <a:gd name="T72" fmla="*/ 28 w 61"/>
                <a:gd name="T73" fmla="*/ 16 h 59"/>
                <a:gd name="T74" fmla="*/ 28 w 61"/>
                <a:gd name="T75" fmla="*/ 45 h 59"/>
                <a:gd name="T76" fmla="*/ 27 w 61"/>
                <a:gd name="T77" fmla="*/ 17 h 59"/>
                <a:gd name="T78" fmla="*/ 26 w 61"/>
                <a:gd name="T79" fmla="*/ 3 h 59"/>
                <a:gd name="T80" fmla="*/ 26 w 61"/>
                <a:gd name="T81" fmla="*/ 3 h 59"/>
                <a:gd name="T82" fmla="*/ 26 w 61"/>
                <a:gd name="T83" fmla="*/ 38 h 59"/>
                <a:gd name="T84" fmla="*/ 25 w 61"/>
                <a:gd name="T85" fmla="*/ 51 h 59"/>
                <a:gd name="T86" fmla="*/ 26 w 61"/>
                <a:gd name="T87" fmla="*/ 50 h 59"/>
                <a:gd name="T88" fmla="*/ 21 w 61"/>
                <a:gd name="T89" fmla="*/ 25 h 59"/>
                <a:gd name="T90" fmla="*/ 21 w 61"/>
                <a:gd name="T91" fmla="*/ 25 h 59"/>
                <a:gd name="T92" fmla="*/ 20 w 61"/>
                <a:gd name="T93" fmla="*/ 48 h 59"/>
                <a:gd name="T94" fmla="*/ 15 w 61"/>
                <a:gd name="T95" fmla="*/ 41 h 59"/>
                <a:gd name="T96" fmla="*/ 15 w 61"/>
                <a:gd name="T97" fmla="*/ 41 h 59"/>
                <a:gd name="T98" fmla="*/ 10 w 61"/>
                <a:gd name="T99" fmla="*/ 43 h 59"/>
                <a:gd name="T100" fmla="*/ 10 w 61"/>
                <a:gd name="T101" fmla="*/ 42 h 59"/>
                <a:gd name="T102" fmla="*/ 6 w 61"/>
                <a:gd name="T103" fmla="*/ 26 h 59"/>
                <a:gd name="T104" fmla="*/ 6 w 61"/>
                <a:gd name="T105" fmla="*/ 26 h 59"/>
                <a:gd name="T106" fmla="*/ 5 w 61"/>
                <a:gd name="T107" fmla="*/ 3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1" h="59">
                  <a:moveTo>
                    <a:pt x="58" y="34"/>
                  </a:moveTo>
                  <a:cubicBezTo>
                    <a:pt x="56" y="34"/>
                    <a:pt x="55" y="33"/>
                    <a:pt x="53" y="33"/>
                  </a:cubicBezTo>
                  <a:cubicBezTo>
                    <a:pt x="52" y="36"/>
                    <a:pt x="52" y="39"/>
                    <a:pt x="50" y="42"/>
                  </a:cubicBezTo>
                  <a:cubicBezTo>
                    <a:pt x="52" y="43"/>
                    <a:pt x="53" y="45"/>
                    <a:pt x="54" y="47"/>
                  </a:cubicBezTo>
                  <a:cubicBezTo>
                    <a:pt x="52" y="50"/>
                    <a:pt x="50" y="52"/>
                    <a:pt x="47" y="54"/>
                  </a:cubicBezTo>
                  <a:cubicBezTo>
                    <a:pt x="45" y="53"/>
                    <a:pt x="44" y="51"/>
                    <a:pt x="42" y="49"/>
                  </a:cubicBezTo>
                  <a:cubicBezTo>
                    <a:pt x="40" y="50"/>
                    <a:pt x="39" y="52"/>
                    <a:pt x="36" y="52"/>
                  </a:cubicBezTo>
                  <a:cubicBezTo>
                    <a:pt x="35" y="54"/>
                    <a:pt x="36" y="57"/>
                    <a:pt x="35" y="58"/>
                  </a:cubicBezTo>
                  <a:cubicBezTo>
                    <a:pt x="32" y="59"/>
                    <a:pt x="27" y="59"/>
                    <a:pt x="25" y="57"/>
                  </a:cubicBezTo>
                  <a:cubicBezTo>
                    <a:pt x="25" y="56"/>
                    <a:pt x="25" y="54"/>
                    <a:pt x="25" y="53"/>
                  </a:cubicBezTo>
                  <a:cubicBezTo>
                    <a:pt x="22" y="52"/>
                    <a:pt x="18" y="51"/>
                    <a:pt x="16" y="49"/>
                  </a:cubicBezTo>
                  <a:cubicBezTo>
                    <a:pt x="14" y="50"/>
                    <a:pt x="14" y="52"/>
                    <a:pt x="13" y="53"/>
                  </a:cubicBezTo>
                  <a:cubicBezTo>
                    <a:pt x="11" y="53"/>
                    <a:pt x="10" y="51"/>
                    <a:pt x="9" y="50"/>
                  </a:cubicBezTo>
                  <a:cubicBezTo>
                    <a:pt x="8" y="50"/>
                    <a:pt x="5" y="48"/>
                    <a:pt x="5" y="46"/>
                  </a:cubicBezTo>
                  <a:cubicBezTo>
                    <a:pt x="5" y="44"/>
                    <a:pt x="8" y="43"/>
                    <a:pt x="8" y="42"/>
                  </a:cubicBezTo>
                  <a:cubicBezTo>
                    <a:pt x="9" y="39"/>
                    <a:pt x="6" y="38"/>
                    <a:pt x="6" y="35"/>
                  </a:cubicBezTo>
                  <a:cubicBezTo>
                    <a:pt x="4" y="34"/>
                    <a:pt x="3" y="35"/>
                    <a:pt x="0" y="35"/>
                  </a:cubicBezTo>
                  <a:cubicBezTo>
                    <a:pt x="0" y="32"/>
                    <a:pt x="0" y="27"/>
                    <a:pt x="1" y="25"/>
                  </a:cubicBezTo>
                  <a:cubicBezTo>
                    <a:pt x="3" y="24"/>
                    <a:pt x="5" y="25"/>
                    <a:pt x="6" y="24"/>
                  </a:cubicBezTo>
                  <a:cubicBezTo>
                    <a:pt x="7" y="22"/>
                    <a:pt x="7" y="19"/>
                    <a:pt x="9" y="18"/>
                  </a:cubicBezTo>
                  <a:cubicBezTo>
                    <a:pt x="8" y="16"/>
                    <a:pt x="6" y="15"/>
                    <a:pt x="5" y="14"/>
                  </a:cubicBezTo>
                  <a:cubicBezTo>
                    <a:pt x="6" y="10"/>
                    <a:pt x="9" y="8"/>
                    <a:pt x="12" y="6"/>
                  </a:cubicBezTo>
                  <a:cubicBezTo>
                    <a:pt x="13" y="8"/>
                    <a:pt x="14" y="9"/>
                    <a:pt x="15" y="10"/>
                  </a:cubicBezTo>
                  <a:cubicBezTo>
                    <a:pt x="19" y="10"/>
                    <a:pt x="21" y="7"/>
                    <a:pt x="25" y="7"/>
                  </a:cubicBezTo>
                  <a:cubicBezTo>
                    <a:pt x="25" y="5"/>
                    <a:pt x="24" y="3"/>
                    <a:pt x="24" y="1"/>
                  </a:cubicBezTo>
                  <a:cubicBezTo>
                    <a:pt x="24" y="1"/>
                    <a:pt x="25" y="1"/>
                    <a:pt x="25" y="1"/>
                  </a:cubicBezTo>
                  <a:cubicBezTo>
                    <a:pt x="27" y="1"/>
                    <a:pt x="31" y="1"/>
                    <a:pt x="34" y="0"/>
                  </a:cubicBezTo>
                  <a:cubicBezTo>
                    <a:pt x="34" y="3"/>
                    <a:pt x="34" y="5"/>
                    <a:pt x="35" y="7"/>
                  </a:cubicBezTo>
                  <a:cubicBezTo>
                    <a:pt x="38" y="8"/>
                    <a:pt x="42" y="10"/>
                    <a:pt x="44" y="6"/>
                  </a:cubicBezTo>
                  <a:cubicBezTo>
                    <a:pt x="48" y="5"/>
                    <a:pt x="53" y="8"/>
                    <a:pt x="53" y="12"/>
                  </a:cubicBezTo>
                  <a:cubicBezTo>
                    <a:pt x="48" y="15"/>
                    <a:pt x="50" y="20"/>
                    <a:pt x="53" y="23"/>
                  </a:cubicBezTo>
                  <a:cubicBezTo>
                    <a:pt x="54" y="23"/>
                    <a:pt x="56" y="24"/>
                    <a:pt x="58" y="23"/>
                  </a:cubicBezTo>
                  <a:cubicBezTo>
                    <a:pt x="61" y="24"/>
                    <a:pt x="59" y="31"/>
                    <a:pt x="58" y="34"/>
                  </a:cubicBezTo>
                  <a:close/>
                  <a:moveTo>
                    <a:pt x="51" y="23"/>
                  </a:moveTo>
                  <a:cubicBezTo>
                    <a:pt x="51" y="22"/>
                    <a:pt x="51" y="22"/>
                    <a:pt x="50" y="22"/>
                  </a:cubicBezTo>
                  <a:cubicBezTo>
                    <a:pt x="50" y="22"/>
                    <a:pt x="50" y="23"/>
                    <a:pt x="51" y="23"/>
                  </a:cubicBezTo>
                  <a:close/>
                  <a:moveTo>
                    <a:pt x="48" y="42"/>
                  </a:moveTo>
                  <a:cubicBezTo>
                    <a:pt x="49" y="42"/>
                    <a:pt x="49" y="42"/>
                    <a:pt x="49" y="41"/>
                  </a:cubicBezTo>
                  <a:cubicBezTo>
                    <a:pt x="48" y="41"/>
                    <a:pt x="48" y="42"/>
                    <a:pt x="48" y="42"/>
                  </a:cubicBezTo>
                  <a:close/>
                  <a:moveTo>
                    <a:pt x="46" y="37"/>
                  </a:moveTo>
                  <a:cubicBezTo>
                    <a:pt x="45" y="37"/>
                    <a:pt x="46" y="37"/>
                    <a:pt x="46" y="37"/>
                  </a:cubicBezTo>
                  <a:close/>
                  <a:moveTo>
                    <a:pt x="44" y="48"/>
                  </a:moveTo>
                  <a:cubicBezTo>
                    <a:pt x="44" y="48"/>
                    <a:pt x="44" y="48"/>
                    <a:pt x="44" y="48"/>
                  </a:cubicBezTo>
                  <a:cubicBezTo>
                    <a:pt x="44" y="48"/>
                    <a:pt x="45" y="48"/>
                    <a:pt x="45" y="48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45" y="48"/>
                    <a:pt x="44" y="48"/>
                    <a:pt x="44" y="48"/>
                  </a:cubicBezTo>
                  <a:close/>
                  <a:moveTo>
                    <a:pt x="44" y="46"/>
                  </a:moveTo>
                  <a:cubicBezTo>
                    <a:pt x="43" y="47"/>
                    <a:pt x="45" y="47"/>
                    <a:pt x="44" y="46"/>
                  </a:cubicBezTo>
                  <a:close/>
                  <a:moveTo>
                    <a:pt x="43" y="12"/>
                  </a:moveTo>
                  <a:cubicBezTo>
                    <a:pt x="43" y="13"/>
                    <a:pt x="43" y="13"/>
                    <a:pt x="43" y="13"/>
                  </a:cubicBezTo>
                  <a:cubicBezTo>
                    <a:pt x="43" y="13"/>
                    <a:pt x="43" y="12"/>
                    <a:pt x="43" y="12"/>
                  </a:cubicBezTo>
                  <a:close/>
                  <a:moveTo>
                    <a:pt x="37" y="22"/>
                  </a:moveTo>
                  <a:cubicBezTo>
                    <a:pt x="36" y="23"/>
                    <a:pt x="37" y="24"/>
                    <a:pt x="37" y="24"/>
                  </a:cubicBezTo>
                  <a:cubicBezTo>
                    <a:pt x="38" y="23"/>
                    <a:pt x="37" y="22"/>
                    <a:pt x="37" y="22"/>
                  </a:cubicBezTo>
                  <a:close/>
                  <a:moveTo>
                    <a:pt x="28" y="38"/>
                  </a:moveTo>
                  <a:cubicBezTo>
                    <a:pt x="32" y="37"/>
                    <a:pt x="36" y="37"/>
                    <a:pt x="37" y="34"/>
                  </a:cubicBezTo>
                  <a:cubicBezTo>
                    <a:pt x="41" y="24"/>
                    <a:pt x="29" y="17"/>
                    <a:pt x="23" y="24"/>
                  </a:cubicBezTo>
                  <a:cubicBezTo>
                    <a:pt x="20" y="27"/>
                    <a:pt x="20" y="32"/>
                    <a:pt x="23" y="36"/>
                  </a:cubicBezTo>
                  <a:cubicBezTo>
                    <a:pt x="25" y="36"/>
                    <a:pt x="26" y="38"/>
                    <a:pt x="28" y="38"/>
                  </a:cubicBezTo>
                  <a:close/>
                  <a:moveTo>
                    <a:pt x="34" y="39"/>
                  </a:moveTo>
                  <a:cubicBezTo>
                    <a:pt x="34" y="40"/>
                    <a:pt x="35" y="40"/>
                    <a:pt x="35" y="39"/>
                  </a:cubicBezTo>
                  <a:cubicBezTo>
                    <a:pt x="35" y="39"/>
                    <a:pt x="34" y="39"/>
                    <a:pt x="34" y="39"/>
                  </a:cubicBezTo>
                  <a:close/>
                  <a:moveTo>
                    <a:pt x="35" y="51"/>
                  </a:moveTo>
                  <a:cubicBezTo>
                    <a:pt x="34" y="51"/>
                    <a:pt x="35" y="50"/>
                    <a:pt x="35" y="51"/>
                  </a:cubicBezTo>
                  <a:close/>
                  <a:moveTo>
                    <a:pt x="33" y="57"/>
                  </a:moveTo>
                  <a:cubicBezTo>
                    <a:pt x="33" y="57"/>
                    <a:pt x="34" y="57"/>
                    <a:pt x="34" y="56"/>
                  </a:cubicBezTo>
                  <a:cubicBezTo>
                    <a:pt x="33" y="56"/>
                    <a:pt x="33" y="56"/>
                    <a:pt x="33" y="57"/>
                  </a:cubicBezTo>
                  <a:close/>
                  <a:moveTo>
                    <a:pt x="29" y="44"/>
                  </a:moveTo>
                  <a:cubicBezTo>
                    <a:pt x="29" y="44"/>
                    <a:pt x="29" y="45"/>
                    <a:pt x="29" y="45"/>
                  </a:cubicBezTo>
                  <a:cubicBezTo>
                    <a:pt x="29" y="45"/>
                    <a:pt x="30" y="45"/>
                    <a:pt x="30" y="45"/>
                  </a:cubicBezTo>
                  <a:cubicBezTo>
                    <a:pt x="30" y="45"/>
                    <a:pt x="30" y="44"/>
                    <a:pt x="30" y="44"/>
                  </a:cubicBezTo>
                  <a:cubicBezTo>
                    <a:pt x="30" y="44"/>
                    <a:pt x="29" y="44"/>
                    <a:pt x="29" y="44"/>
                  </a:cubicBezTo>
                  <a:close/>
                  <a:moveTo>
                    <a:pt x="28" y="16"/>
                  </a:moveTo>
                  <a:cubicBezTo>
                    <a:pt x="28" y="17"/>
                    <a:pt x="28" y="16"/>
                    <a:pt x="28" y="16"/>
                  </a:cubicBezTo>
                  <a:close/>
                  <a:moveTo>
                    <a:pt x="28" y="45"/>
                  </a:moveTo>
                  <a:cubicBezTo>
                    <a:pt x="28" y="43"/>
                    <a:pt x="27" y="45"/>
                    <a:pt x="28" y="45"/>
                  </a:cubicBezTo>
                  <a:close/>
                  <a:moveTo>
                    <a:pt x="27" y="17"/>
                  </a:moveTo>
                  <a:cubicBezTo>
                    <a:pt x="27" y="17"/>
                    <a:pt x="27" y="18"/>
                    <a:pt x="27" y="17"/>
                  </a:cubicBezTo>
                  <a:cubicBezTo>
                    <a:pt x="28" y="17"/>
                    <a:pt x="27" y="17"/>
                    <a:pt x="27" y="17"/>
                  </a:cubicBezTo>
                  <a:close/>
                  <a:moveTo>
                    <a:pt x="26" y="3"/>
                  </a:moveTo>
                  <a:cubicBezTo>
                    <a:pt x="26" y="4"/>
                    <a:pt x="25" y="5"/>
                    <a:pt x="26" y="5"/>
                  </a:cubicBezTo>
                  <a:cubicBezTo>
                    <a:pt x="26" y="4"/>
                    <a:pt x="26" y="3"/>
                    <a:pt x="26" y="3"/>
                  </a:cubicBezTo>
                  <a:close/>
                  <a:moveTo>
                    <a:pt x="26" y="38"/>
                  </a:moveTo>
                  <a:cubicBezTo>
                    <a:pt x="25" y="38"/>
                    <a:pt x="27" y="38"/>
                    <a:pt x="26" y="38"/>
                  </a:cubicBezTo>
                  <a:close/>
                  <a:moveTo>
                    <a:pt x="25" y="50"/>
                  </a:moveTo>
                  <a:cubicBezTo>
                    <a:pt x="25" y="50"/>
                    <a:pt x="25" y="51"/>
                    <a:pt x="25" y="51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26" y="51"/>
                    <a:pt x="26" y="50"/>
                    <a:pt x="26" y="50"/>
                  </a:cubicBezTo>
                  <a:cubicBezTo>
                    <a:pt x="26" y="50"/>
                    <a:pt x="26" y="50"/>
                    <a:pt x="25" y="50"/>
                  </a:cubicBezTo>
                  <a:close/>
                  <a:moveTo>
                    <a:pt x="21" y="25"/>
                  </a:moveTo>
                  <a:cubicBezTo>
                    <a:pt x="21" y="25"/>
                    <a:pt x="21" y="23"/>
                    <a:pt x="21" y="23"/>
                  </a:cubicBezTo>
                  <a:cubicBezTo>
                    <a:pt x="21" y="24"/>
                    <a:pt x="20" y="25"/>
                    <a:pt x="21" y="25"/>
                  </a:cubicBezTo>
                  <a:close/>
                  <a:moveTo>
                    <a:pt x="20" y="46"/>
                  </a:moveTo>
                  <a:cubicBezTo>
                    <a:pt x="20" y="46"/>
                    <a:pt x="20" y="47"/>
                    <a:pt x="20" y="48"/>
                  </a:cubicBezTo>
                  <a:cubicBezTo>
                    <a:pt x="21" y="48"/>
                    <a:pt x="21" y="45"/>
                    <a:pt x="20" y="46"/>
                  </a:cubicBezTo>
                  <a:close/>
                  <a:moveTo>
                    <a:pt x="15" y="41"/>
                  </a:moveTo>
                  <a:cubicBezTo>
                    <a:pt x="15" y="41"/>
                    <a:pt x="15" y="41"/>
                    <a:pt x="15" y="41"/>
                  </a:cubicBezTo>
                  <a:cubicBezTo>
                    <a:pt x="15" y="41"/>
                    <a:pt x="15" y="41"/>
                    <a:pt x="15" y="41"/>
                  </a:cubicBezTo>
                  <a:close/>
                  <a:moveTo>
                    <a:pt x="10" y="42"/>
                  </a:moveTo>
                  <a:cubicBezTo>
                    <a:pt x="10" y="42"/>
                    <a:pt x="10" y="42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10" y="42"/>
                    <a:pt x="10" y="42"/>
                    <a:pt x="10" y="42"/>
                  </a:cubicBezTo>
                  <a:close/>
                  <a:moveTo>
                    <a:pt x="6" y="26"/>
                  </a:moveTo>
                  <a:cubicBezTo>
                    <a:pt x="6" y="26"/>
                    <a:pt x="6" y="26"/>
                    <a:pt x="6" y="26"/>
                  </a:cubicBezTo>
                  <a:cubicBezTo>
                    <a:pt x="6" y="26"/>
                    <a:pt x="6" y="26"/>
                    <a:pt x="6" y="26"/>
                  </a:cubicBezTo>
                  <a:close/>
                  <a:moveTo>
                    <a:pt x="5" y="32"/>
                  </a:moveTo>
                  <a:cubicBezTo>
                    <a:pt x="5" y="32"/>
                    <a:pt x="6" y="32"/>
                    <a:pt x="5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" name="Freeform 463">
              <a:extLst>
                <a:ext uri="{FF2B5EF4-FFF2-40B4-BE49-F238E27FC236}">
                  <a16:creationId xmlns:a16="http://schemas.microsoft.com/office/drawing/2014/main" id="{949AA644-5A41-44C7-A161-6BB36D2639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32713" y="5067300"/>
              <a:ext cx="188913" cy="188913"/>
            </a:xfrm>
            <a:custGeom>
              <a:avLst/>
              <a:gdLst>
                <a:gd name="T0" fmla="*/ 31 w 32"/>
                <a:gd name="T1" fmla="*/ 19 h 32"/>
                <a:gd name="T2" fmla="*/ 26 w 32"/>
                <a:gd name="T3" fmla="*/ 22 h 32"/>
                <a:gd name="T4" fmla="*/ 28 w 32"/>
                <a:gd name="T5" fmla="*/ 24 h 32"/>
                <a:gd name="T6" fmla="*/ 24 w 32"/>
                <a:gd name="T7" fmla="*/ 28 h 32"/>
                <a:gd name="T8" fmla="*/ 21 w 32"/>
                <a:gd name="T9" fmla="*/ 26 h 32"/>
                <a:gd name="T10" fmla="*/ 18 w 32"/>
                <a:gd name="T11" fmla="*/ 27 h 32"/>
                <a:gd name="T12" fmla="*/ 18 w 32"/>
                <a:gd name="T13" fmla="*/ 31 h 32"/>
                <a:gd name="T14" fmla="*/ 12 w 32"/>
                <a:gd name="T15" fmla="*/ 32 h 32"/>
                <a:gd name="T16" fmla="*/ 11 w 32"/>
                <a:gd name="T17" fmla="*/ 26 h 32"/>
                <a:gd name="T18" fmla="*/ 7 w 32"/>
                <a:gd name="T19" fmla="*/ 28 h 32"/>
                <a:gd name="T20" fmla="*/ 4 w 32"/>
                <a:gd name="T21" fmla="*/ 25 h 32"/>
                <a:gd name="T22" fmla="*/ 1 w 32"/>
                <a:gd name="T23" fmla="*/ 19 h 32"/>
                <a:gd name="T24" fmla="*/ 1 w 32"/>
                <a:gd name="T25" fmla="*/ 13 h 32"/>
                <a:gd name="T26" fmla="*/ 4 w 32"/>
                <a:gd name="T27" fmla="*/ 13 h 32"/>
                <a:gd name="T28" fmla="*/ 3 w 32"/>
                <a:gd name="T29" fmla="*/ 8 h 32"/>
                <a:gd name="T30" fmla="*/ 6 w 32"/>
                <a:gd name="T31" fmla="*/ 4 h 32"/>
                <a:gd name="T32" fmla="*/ 9 w 32"/>
                <a:gd name="T33" fmla="*/ 6 h 32"/>
                <a:gd name="T34" fmla="*/ 13 w 32"/>
                <a:gd name="T35" fmla="*/ 4 h 32"/>
                <a:gd name="T36" fmla="*/ 13 w 32"/>
                <a:gd name="T37" fmla="*/ 0 h 32"/>
                <a:gd name="T38" fmla="*/ 18 w 32"/>
                <a:gd name="T39" fmla="*/ 1 h 32"/>
                <a:gd name="T40" fmla="*/ 18 w 32"/>
                <a:gd name="T41" fmla="*/ 4 h 32"/>
                <a:gd name="T42" fmla="*/ 23 w 32"/>
                <a:gd name="T43" fmla="*/ 3 h 32"/>
                <a:gd name="T44" fmla="*/ 27 w 32"/>
                <a:gd name="T45" fmla="*/ 9 h 32"/>
                <a:gd name="T46" fmla="*/ 28 w 32"/>
                <a:gd name="T47" fmla="*/ 13 h 32"/>
                <a:gd name="T48" fmla="*/ 31 w 32"/>
                <a:gd name="T49" fmla="*/ 19 h 32"/>
                <a:gd name="T50" fmla="*/ 22 w 32"/>
                <a:gd name="T51" fmla="*/ 8 h 32"/>
                <a:gd name="T52" fmla="*/ 21 w 32"/>
                <a:gd name="T53" fmla="*/ 7 h 32"/>
                <a:gd name="T54" fmla="*/ 22 w 32"/>
                <a:gd name="T55" fmla="*/ 8 h 32"/>
                <a:gd name="T56" fmla="*/ 20 w 32"/>
                <a:gd name="T57" fmla="*/ 25 h 32"/>
                <a:gd name="T58" fmla="*/ 20 w 32"/>
                <a:gd name="T59" fmla="*/ 25 h 32"/>
                <a:gd name="T60" fmla="*/ 14 w 32"/>
                <a:gd name="T61" fmla="*/ 13 h 32"/>
                <a:gd name="T62" fmla="*/ 13 w 32"/>
                <a:gd name="T63" fmla="*/ 18 h 32"/>
                <a:gd name="T64" fmla="*/ 14 w 32"/>
                <a:gd name="T65" fmla="*/ 13 h 32"/>
                <a:gd name="T66" fmla="*/ 16 w 32"/>
                <a:gd name="T67" fmla="*/ 28 h 32"/>
                <a:gd name="T68" fmla="*/ 16 w 32"/>
                <a:gd name="T69" fmla="*/ 28 h 32"/>
                <a:gd name="T70" fmla="*/ 13 w 32"/>
                <a:gd name="T71" fmla="*/ 28 h 32"/>
                <a:gd name="T72" fmla="*/ 14 w 32"/>
                <a:gd name="T73" fmla="*/ 29 h 32"/>
                <a:gd name="T74" fmla="*/ 13 w 32"/>
                <a:gd name="T75" fmla="*/ 28 h 32"/>
                <a:gd name="T76" fmla="*/ 6 w 32"/>
                <a:gd name="T77" fmla="*/ 19 h 32"/>
                <a:gd name="T78" fmla="*/ 6 w 32"/>
                <a:gd name="T79" fmla="*/ 1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2" h="32">
                  <a:moveTo>
                    <a:pt x="31" y="19"/>
                  </a:moveTo>
                  <a:cubicBezTo>
                    <a:pt x="29" y="18"/>
                    <a:pt x="27" y="20"/>
                    <a:pt x="26" y="22"/>
                  </a:cubicBezTo>
                  <a:cubicBezTo>
                    <a:pt x="26" y="23"/>
                    <a:pt x="28" y="23"/>
                    <a:pt x="28" y="24"/>
                  </a:cubicBezTo>
                  <a:cubicBezTo>
                    <a:pt x="27" y="26"/>
                    <a:pt x="26" y="27"/>
                    <a:pt x="24" y="28"/>
                  </a:cubicBezTo>
                  <a:cubicBezTo>
                    <a:pt x="23" y="28"/>
                    <a:pt x="22" y="27"/>
                    <a:pt x="21" y="26"/>
                  </a:cubicBezTo>
                  <a:cubicBezTo>
                    <a:pt x="20" y="27"/>
                    <a:pt x="19" y="27"/>
                    <a:pt x="18" y="27"/>
                  </a:cubicBezTo>
                  <a:cubicBezTo>
                    <a:pt x="18" y="28"/>
                    <a:pt x="18" y="30"/>
                    <a:pt x="18" y="31"/>
                  </a:cubicBezTo>
                  <a:cubicBezTo>
                    <a:pt x="16" y="32"/>
                    <a:pt x="14" y="31"/>
                    <a:pt x="12" y="32"/>
                  </a:cubicBezTo>
                  <a:cubicBezTo>
                    <a:pt x="11" y="30"/>
                    <a:pt x="13" y="26"/>
                    <a:pt x="11" y="26"/>
                  </a:cubicBezTo>
                  <a:cubicBezTo>
                    <a:pt x="9" y="26"/>
                    <a:pt x="9" y="28"/>
                    <a:pt x="7" y="28"/>
                  </a:cubicBezTo>
                  <a:cubicBezTo>
                    <a:pt x="7" y="26"/>
                    <a:pt x="5" y="26"/>
                    <a:pt x="4" y="25"/>
                  </a:cubicBezTo>
                  <a:cubicBezTo>
                    <a:pt x="5" y="22"/>
                    <a:pt x="5" y="18"/>
                    <a:pt x="1" y="19"/>
                  </a:cubicBezTo>
                  <a:cubicBezTo>
                    <a:pt x="0" y="18"/>
                    <a:pt x="1" y="15"/>
                    <a:pt x="1" y="13"/>
                  </a:cubicBezTo>
                  <a:cubicBezTo>
                    <a:pt x="2" y="13"/>
                    <a:pt x="3" y="13"/>
                    <a:pt x="4" y="13"/>
                  </a:cubicBezTo>
                  <a:cubicBezTo>
                    <a:pt x="6" y="12"/>
                    <a:pt x="4" y="9"/>
                    <a:pt x="3" y="8"/>
                  </a:cubicBezTo>
                  <a:cubicBezTo>
                    <a:pt x="3" y="6"/>
                    <a:pt x="5" y="6"/>
                    <a:pt x="6" y="4"/>
                  </a:cubicBezTo>
                  <a:cubicBezTo>
                    <a:pt x="8" y="4"/>
                    <a:pt x="8" y="5"/>
                    <a:pt x="9" y="6"/>
                  </a:cubicBezTo>
                  <a:cubicBezTo>
                    <a:pt x="10" y="5"/>
                    <a:pt x="11" y="4"/>
                    <a:pt x="13" y="4"/>
                  </a:cubicBezTo>
                  <a:cubicBezTo>
                    <a:pt x="13" y="3"/>
                    <a:pt x="11" y="1"/>
                    <a:pt x="13" y="0"/>
                  </a:cubicBezTo>
                  <a:cubicBezTo>
                    <a:pt x="15" y="1"/>
                    <a:pt x="17" y="0"/>
                    <a:pt x="18" y="1"/>
                  </a:cubicBezTo>
                  <a:cubicBezTo>
                    <a:pt x="18" y="3"/>
                    <a:pt x="18" y="3"/>
                    <a:pt x="18" y="4"/>
                  </a:cubicBezTo>
                  <a:cubicBezTo>
                    <a:pt x="20" y="6"/>
                    <a:pt x="22" y="4"/>
                    <a:pt x="23" y="3"/>
                  </a:cubicBezTo>
                  <a:cubicBezTo>
                    <a:pt x="26" y="4"/>
                    <a:pt x="30" y="6"/>
                    <a:pt x="27" y="9"/>
                  </a:cubicBezTo>
                  <a:cubicBezTo>
                    <a:pt x="27" y="10"/>
                    <a:pt x="27" y="12"/>
                    <a:pt x="28" y="13"/>
                  </a:cubicBezTo>
                  <a:cubicBezTo>
                    <a:pt x="32" y="12"/>
                    <a:pt x="32" y="16"/>
                    <a:pt x="31" y="19"/>
                  </a:cubicBezTo>
                  <a:close/>
                  <a:moveTo>
                    <a:pt x="22" y="8"/>
                  </a:moveTo>
                  <a:cubicBezTo>
                    <a:pt x="22" y="7"/>
                    <a:pt x="22" y="7"/>
                    <a:pt x="21" y="7"/>
                  </a:cubicBezTo>
                  <a:cubicBezTo>
                    <a:pt x="22" y="7"/>
                    <a:pt x="21" y="8"/>
                    <a:pt x="22" y="8"/>
                  </a:cubicBezTo>
                  <a:close/>
                  <a:moveTo>
                    <a:pt x="20" y="25"/>
                  </a:moveTo>
                  <a:cubicBezTo>
                    <a:pt x="19" y="25"/>
                    <a:pt x="20" y="25"/>
                    <a:pt x="20" y="25"/>
                  </a:cubicBezTo>
                  <a:close/>
                  <a:moveTo>
                    <a:pt x="14" y="13"/>
                  </a:moveTo>
                  <a:cubicBezTo>
                    <a:pt x="13" y="13"/>
                    <a:pt x="12" y="16"/>
                    <a:pt x="13" y="18"/>
                  </a:cubicBezTo>
                  <a:cubicBezTo>
                    <a:pt x="18" y="21"/>
                    <a:pt x="20" y="12"/>
                    <a:pt x="14" y="13"/>
                  </a:cubicBezTo>
                  <a:close/>
                  <a:moveTo>
                    <a:pt x="16" y="28"/>
                  </a:moveTo>
                  <a:cubicBezTo>
                    <a:pt x="16" y="29"/>
                    <a:pt x="16" y="28"/>
                    <a:pt x="16" y="28"/>
                  </a:cubicBezTo>
                  <a:close/>
                  <a:moveTo>
                    <a:pt x="13" y="28"/>
                  </a:moveTo>
                  <a:cubicBezTo>
                    <a:pt x="13" y="29"/>
                    <a:pt x="13" y="29"/>
                    <a:pt x="14" y="29"/>
                  </a:cubicBezTo>
                  <a:cubicBezTo>
                    <a:pt x="14" y="29"/>
                    <a:pt x="14" y="28"/>
                    <a:pt x="13" y="28"/>
                  </a:cubicBezTo>
                  <a:close/>
                  <a:moveTo>
                    <a:pt x="6" y="19"/>
                  </a:moveTo>
                  <a:cubicBezTo>
                    <a:pt x="6" y="19"/>
                    <a:pt x="6" y="19"/>
                    <a:pt x="6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BC6946EA-E64D-4114-83B4-72A99760E8E8}"/>
              </a:ext>
            </a:extLst>
          </p:cNvPr>
          <p:cNvSpPr/>
          <p:nvPr/>
        </p:nvSpPr>
        <p:spPr>
          <a:xfrm>
            <a:off x="6833775" y="1319799"/>
            <a:ext cx="4425896" cy="10248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50" marR="0" lvl="0" indent="-172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1129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Systemer etter 01.01.23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Unit4 ERP 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Søknadsmodulen/ Pre-</a:t>
            </a:r>
            <a:r>
              <a:rPr kumimoji="0" lang="nb-NO" sz="11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award</a:t>
            </a: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(i 2023)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SAP Selvbetjeningsportal (timeføring prosjekt)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Bevisst (økonomi)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57015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1728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A0040EB-EB64-495C-B46D-A65FD1CA1919}"/>
              </a:ext>
            </a:extLst>
          </p:cNvPr>
          <p:cNvGrpSpPr/>
          <p:nvPr/>
        </p:nvGrpSpPr>
        <p:grpSpPr>
          <a:xfrm>
            <a:off x="10358499" y="1549961"/>
            <a:ext cx="510491" cy="466621"/>
            <a:chOff x="7526338" y="5778500"/>
            <a:chExt cx="406400" cy="371475"/>
          </a:xfrm>
          <a:solidFill>
            <a:srgbClr val="253A55"/>
          </a:solidFill>
        </p:grpSpPr>
        <p:sp>
          <p:nvSpPr>
            <p:cNvPr id="13" name="Freeform 413">
              <a:extLst>
                <a:ext uri="{FF2B5EF4-FFF2-40B4-BE49-F238E27FC236}">
                  <a16:creationId xmlns:a16="http://schemas.microsoft.com/office/drawing/2014/main" id="{F0969341-79C0-4F1D-9ACE-3BC9238374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26338" y="5778500"/>
              <a:ext cx="406400" cy="371475"/>
            </a:xfrm>
            <a:custGeom>
              <a:avLst/>
              <a:gdLst>
                <a:gd name="T0" fmla="*/ 66 w 69"/>
                <a:gd name="T1" fmla="*/ 6 h 63"/>
                <a:gd name="T2" fmla="*/ 67 w 69"/>
                <a:gd name="T3" fmla="*/ 46 h 63"/>
                <a:gd name="T4" fmla="*/ 64 w 69"/>
                <a:gd name="T5" fmla="*/ 7 h 63"/>
                <a:gd name="T6" fmla="*/ 5 w 69"/>
                <a:gd name="T7" fmla="*/ 6 h 63"/>
                <a:gd name="T8" fmla="*/ 6 w 69"/>
                <a:gd name="T9" fmla="*/ 36 h 63"/>
                <a:gd name="T10" fmla="*/ 20 w 69"/>
                <a:gd name="T11" fmla="*/ 7 h 63"/>
                <a:gd name="T12" fmla="*/ 21 w 69"/>
                <a:gd name="T13" fmla="*/ 15 h 63"/>
                <a:gd name="T14" fmla="*/ 14 w 69"/>
                <a:gd name="T15" fmla="*/ 34 h 63"/>
                <a:gd name="T16" fmla="*/ 12 w 69"/>
                <a:gd name="T17" fmla="*/ 37 h 63"/>
                <a:gd name="T18" fmla="*/ 13 w 69"/>
                <a:gd name="T19" fmla="*/ 30 h 63"/>
                <a:gd name="T20" fmla="*/ 6 w 69"/>
                <a:gd name="T21" fmla="*/ 41 h 63"/>
                <a:gd name="T22" fmla="*/ 54 w 69"/>
                <a:gd name="T23" fmla="*/ 44 h 63"/>
                <a:gd name="T24" fmla="*/ 37 w 69"/>
                <a:gd name="T25" fmla="*/ 46 h 63"/>
                <a:gd name="T26" fmla="*/ 41 w 69"/>
                <a:gd name="T27" fmla="*/ 57 h 63"/>
                <a:gd name="T28" fmla="*/ 48 w 69"/>
                <a:gd name="T29" fmla="*/ 60 h 63"/>
                <a:gd name="T30" fmla="*/ 22 w 69"/>
                <a:gd name="T31" fmla="*/ 62 h 63"/>
                <a:gd name="T32" fmla="*/ 25 w 69"/>
                <a:gd name="T33" fmla="*/ 58 h 63"/>
                <a:gd name="T34" fmla="*/ 33 w 69"/>
                <a:gd name="T35" fmla="*/ 58 h 63"/>
                <a:gd name="T36" fmla="*/ 5 w 69"/>
                <a:gd name="T37" fmla="*/ 48 h 63"/>
                <a:gd name="T38" fmla="*/ 1 w 69"/>
                <a:gd name="T39" fmla="*/ 43 h 63"/>
                <a:gd name="T40" fmla="*/ 2 w 69"/>
                <a:gd name="T41" fmla="*/ 7 h 63"/>
                <a:gd name="T42" fmla="*/ 0 w 69"/>
                <a:gd name="T43" fmla="*/ 4 h 63"/>
                <a:gd name="T44" fmla="*/ 33 w 69"/>
                <a:gd name="T45" fmla="*/ 2 h 63"/>
                <a:gd name="T46" fmla="*/ 66 w 69"/>
                <a:gd name="T47" fmla="*/ 11 h 63"/>
                <a:gd name="T48" fmla="*/ 66 w 69"/>
                <a:gd name="T49" fmla="*/ 11 h 63"/>
                <a:gd name="T50" fmla="*/ 45 w 69"/>
                <a:gd name="T51" fmla="*/ 4 h 63"/>
                <a:gd name="T52" fmla="*/ 64 w 69"/>
                <a:gd name="T53" fmla="*/ 4 h 63"/>
                <a:gd name="T54" fmla="*/ 10 w 69"/>
                <a:gd name="T55" fmla="*/ 44 h 63"/>
                <a:gd name="T56" fmla="*/ 19 w 69"/>
                <a:gd name="T57" fmla="*/ 45 h 63"/>
                <a:gd name="T58" fmla="*/ 18 w 69"/>
                <a:gd name="T59" fmla="*/ 43 h 63"/>
                <a:gd name="T60" fmla="*/ 8 w 69"/>
                <a:gd name="T61" fmla="*/ 34 h 63"/>
                <a:gd name="T62" fmla="*/ 5 w 69"/>
                <a:gd name="T63" fmla="*/ 14 h 63"/>
                <a:gd name="T64" fmla="*/ 5 w 69"/>
                <a:gd name="T65" fmla="*/ 14 h 63"/>
                <a:gd name="T66" fmla="*/ 4 w 69"/>
                <a:gd name="T67" fmla="*/ 17 h 63"/>
                <a:gd name="T68" fmla="*/ 4 w 69"/>
                <a:gd name="T69" fmla="*/ 4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9" h="63">
                  <a:moveTo>
                    <a:pt x="68" y="4"/>
                  </a:moveTo>
                  <a:cubicBezTo>
                    <a:pt x="69" y="6"/>
                    <a:pt x="67" y="4"/>
                    <a:pt x="66" y="6"/>
                  </a:cubicBezTo>
                  <a:cubicBezTo>
                    <a:pt x="68" y="7"/>
                    <a:pt x="68" y="9"/>
                    <a:pt x="68" y="12"/>
                  </a:cubicBezTo>
                  <a:cubicBezTo>
                    <a:pt x="67" y="22"/>
                    <a:pt x="69" y="36"/>
                    <a:pt x="67" y="46"/>
                  </a:cubicBezTo>
                  <a:cubicBezTo>
                    <a:pt x="65" y="45"/>
                    <a:pt x="64" y="41"/>
                    <a:pt x="64" y="38"/>
                  </a:cubicBezTo>
                  <a:cubicBezTo>
                    <a:pt x="63" y="29"/>
                    <a:pt x="63" y="16"/>
                    <a:pt x="64" y="7"/>
                  </a:cubicBezTo>
                  <a:cubicBezTo>
                    <a:pt x="60" y="8"/>
                    <a:pt x="55" y="6"/>
                    <a:pt x="51" y="6"/>
                  </a:cubicBezTo>
                  <a:cubicBezTo>
                    <a:pt x="36" y="4"/>
                    <a:pt x="19" y="6"/>
                    <a:pt x="5" y="6"/>
                  </a:cubicBezTo>
                  <a:cubicBezTo>
                    <a:pt x="5" y="7"/>
                    <a:pt x="7" y="6"/>
                    <a:pt x="7" y="7"/>
                  </a:cubicBezTo>
                  <a:cubicBezTo>
                    <a:pt x="6" y="19"/>
                    <a:pt x="6" y="25"/>
                    <a:pt x="6" y="36"/>
                  </a:cubicBezTo>
                  <a:cubicBezTo>
                    <a:pt x="10" y="29"/>
                    <a:pt x="13" y="21"/>
                    <a:pt x="15" y="13"/>
                  </a:cubicBezTo>
                  <a:cubicBezTo>
                    <a:pt x="17" y="12"/>
                    <a:pt x="17" y="7"/>
                    <a:pt x="20" y="7"/>
                  </a:cubicBezTo>
                  <a:cubicBezTo>
                    <a:pt x="16" y="16"/>
                    <a:pt x="12" y="24"/>
                    <a:pt x="9" y="33"/>
                  </a:cubicBezTo>
                  <a:cubicBezTo>
                    <a:pt x="13" y="28"/>
                    <a:pt x="17" y="21"/>
                    <a:pt x="21" y="15"/>
                  </a:cubicBezTo>
                  <a:cubicBezTo>
                    <a:pt x="22" y="13"/>
                    <a:pt x="23" y="10"/>
                    <a:pt x="25" y="9"/>
                  </a:cubicBezTo>
                  <a:cubicBezTo>
                    <a:pt x="21" y="17"/>
                    <a:pt x="17" y="25"/>
                    <a:pt x="14" y="34"/>
                  </a:cubicBezTo>
                  <a:cubicBezTo>
                    <a:pt x="16" y="33"/>
                    <a:pt x="17" y="29"/>
                    <a:pt x="20" y="27"/>
                  </a:cubicBezTo>
                  <a:cubicBezTo>
                    <a:pt x="17" y="30"/>
                    <a:pt x="16" y="35"/>
                    <a:pt x="12" y="37"/>
                  </a:cubicBezTo>
                  <a:cubicBezTo>
                    <a:pt x="12" y="32"/>
                    <a:pt x="15" y="28"/>
                    <a:pt x="17" y="24"/>
                  </a:cubicBezTo>
                  <a:cubicBezTo>
                    <a:pt x="16" y="25"/>
                    <a:pt x="14" y="27"/>
                    <a:pt x="13" y="30"/>
                  </a:cubicBezTo>
                  <a:cubicBezTo>
                    <a:pt x="10" y="31"/>
                    <a:pt x="9" y="34"/>
                    <a:pt x="8" y="37"/>
                  </a:cubicBezTo>
                  <a:cubicBezTo>
                    <a:pt x="7" y="38"/>
                    <a:pt x="5" y="39"/>
                    <a:pt x="6" y="41"/>
                  </a:cubicBezTo>
                  <a:cubicBezTo>
                    <a:pt x="14" y="42"/>
                    <a:pt x="23" y="42"/>
                    <a:pt x="31" y="42"/>
                  </a:cubicBezTo>
                  <a:cubicBezTo>
                    <a:pt x="39" y="41"/>
                    <a:pt x="46" y="43"/>
                    <a:pt x="54" y="44"/>
                  </a:cubicBezTo>
                  <a:cubicBezTo>
                    <a:pt x="58" y="44"/>
                    <a:pt x="63" y="43"/>
                    <a:pt x="65" y="46"/>
                  </a:cubicBezTo>
                  <a:cubicBezTo>
                    <a:pt x="55" y="48"/>
                    <a:pt x="47" y="46"/>
                    <a:pt x="37" y="46"/>
                  </a:cubicBezTo>
                  <a:cubicBezTo>
                    <a:pt x="35" y="49"/>
                    <a:pt x="36" y="54"/>
                    <a:pt x="37" y="57"/>
                  </a:cubicBezTo>
                  <a:cubicBezTo>
                    <a:pt x="38" y="57"/>
                    <a:pt x="40" y="57"/>
                    <a:pt x="41" y="57"/>
                  </a:cubicBezTo>
                  <a:cubicBezTo>
                    <a:pt x="42" y="58"/>
                    <a:pt x="41" y="58"/>
                    <a:pt x="41" y="60"/>
                  </a:cubicBezTo>
                  <a:cubicBezTo>
                    <a:pt x="43" y="60"/>
                    <a:pt x="45" y="60"/>
                    <a:pt x="48" y="60"/>
                  </a:cubicBezTo>
                  <a:cubicBezTo>
                    <a:pt x="47" y="63"/>
                    <a:pt x="41" y="61"/>
                    <a:pt x="37" y="61"/>
                  </a:cubicBezTo>
                  <a:cubicBezTo>
                    <a:pt x="33" y="62"/>
                    <a:pt x="25" y="62"/>
                    <a:pt x="22" y="62"/>
                  </a:cubicBezTo>
                  <a:cubicBezTo>
                    <a:pt x="25" y="59"/>
                    <a:pt x="31" y="60"/>
                    <a:pt x="35" y="60"/>
                  </a:cubicBezTo>
                  <a:cubicBezTo>
                    <a:pt x="34" y="58"/>
                    <a:pt x="27" y="60"/>
                    <a:pt x="25" y="58"/>
                  </a:cubicBezTo>
                  <a:cubicBezTo>
                    <a:pt x="24" y="56"/>
                    <a:pt x="29" y="58"/>
                    <a:pt x="29" y="56"/>
                  </a:cubicBezTo>
                  <a:cubicBezTo>
                    <a:pt x="29" y="57"/>
                    <a:pt x="31" y="58"/>
                    <a:pt x="33" y="58"/>
                  </a:cubicBezTo>
                  <a:cubicBezTo>
                    <a:pt x="33" y="54"/>
                    <a:pt x="32" y="49"/>
                    <a:pt x="33" y="46"/>
                  </a:cubicBezTo>
                  <a:cubicBezTo>
                    <a:pt x="24" y="46"/>
                    <a:pt x="15" y="47"/>
                    <a:pt x="5" y="48"/>
                  </a:cubicBezTo>
                  <a:cubicBezTo>
                    <a:pt x="4" y="48"/>
                    <a:pt x="4" y="49"/>
                    <a:pt x="3" y="49"/>
                  </a:cubicBezTo>
                  <a:cubicBezTo>
                    <a:pt x="2" y="48"/>
                    <a:pt x="2" y="44"/>
                    <a:pt x="1" y="43"/>
                  </a:cubicBezTo>
                  <a:cubicBezTo>
                    <a:pt x="1" y="42"/>
                    <a:pt x="2" y="42"/>
                    <a:pt x="2" y="40"/>
                  </a:cubicBezTo>
                  <a:cubicBezTo>
                    <a:pt x="2" y="28"/>
                    <a:pt x="2" y="17"/>
                    <a:pt x="2" y="7"/>
                  </a:cubicBezTo>
                  <a:cubicBezTo>
                    <a:pt x="3" y="6"/>
                    <a:pt x="4" y="7"/>
                    <a:pt x="4" y="6"/>
                  </a:cubicBezTo>
                  <a:cubicBezTo>
                    <a:pt x="4" y="5"/>
                    <a:pt x="0" y="6"/>
                    <a:pt x="0" y="4"/>
                  </a:cubicBezTo>
                  <a:cubicBezTo>
                    <a:pt x="2" y="3"/>
                    <a:pt x="6" y="4"/>
                    <a:pt x="7" y="3"/>
                  </a:cubicBezTo>
                  <a:cubicBezTo>
                    <a:pt x="13" y="3"/>
                    <a:pt x="25" y="2"/>
                    <a:pt x="33" y="2"/>
                  </a:cubicBezTo>
                  <a:cubicBezTo>
                    <a:pt x="44" y="2"/>
                    <a:pt x="59" y="0"/>
                    <a:pt x="68" y="4"/>
                  </a:cubicBezTo>
                  <a:close/>
                  <a:moveTo>
                    <a:pt x="66" y="11"/>
                  </a:moveTo>
                  <a:cubicBezTo>
                    <a:pt x="65" y="14"/>
                    <a:pt x="64" y="19"/>
                    <a:pt x="66" y="21"/>
                  </a:cubicBezTo>
                  <a:cubicBezTo>
                    <a:pt x="66" y="18"/>
                    <a:pt x="66" y="14"/>
                    <a:pt x="66" y="11"/>
                  </a:cubicBezTo>
                  <a:close/>
                  <a:moveTo>
                    <a:pt x="64" y="4"/>
                  </a:moveTo>
                  <a:cubicBezTo>
                    <a:pt x="59" y="3"/>
                    <a:pt x="50" y="3"/>
                    <a:pt x="45" y="4"/>
                  </a:cubicBezTo>
                  <a:cubicBezTo>
                    <a:pt x="51" y="4"/>
                    <a:pt x="58" y="7"/>
                    <a:pt x="64" y="5"/>
                  </a:cubicBezTo>
                  <a:cubicBezTo>
                    <a:pt x="64" y="5"/>
                    <a:pt x="64" y="5"/>
                    <a:pt x="64" y="4"/>
                  </a:cubicBezTo>
                  <a:close/>
                  <a:moveTo>
                    <a:pt x="18" y="43"/>
                  </a:moveTo>
                  <a:cubicBezTo>
                    <a:pt x="15" y="43"/>
                    <a:pt x="12" y="43"/>
                    <a:pt x="10" y="44"/>
                  </a:cubicBezTo>
                  <a:cubicBezTo>
                    <a:pt x="8" y="44"/>
                    <a:pt x="5" y="44"/>
                    <a:pt x="4" y="45"/>
                  </a:cubicBezTo>
                  <a:cubicBezTo>
                    <a:pt x="8" y="48"/>
                    <a:pt x="14" y="45"/>
                    <a:pt x="19" y="45"/>
                  </a:cubicBezTo>
                  <a:cubicBezTo>
                    <a:pt x="28" y="44"/>
                    <a:pt x="37" y="44"/>
                    <a:pt x="44" y="44"/>
                  </a:cubicBezTo>
                  <a:cubicBezTo>
                    <a:pt x="36" y="43"/>
                    <a:pt x="27" y="43"/>
                    <a:pt x="18" y="43"/>
                  </a:cubicBezTo>
                  <a:close/>
                  <a:moveTo>
                    <a:pt x="8" y="35"/>
                  </a:moveTo>
                  <a:cubicBezTo>
                    <a:pt x="8" y="35"/>
                    <a:pt x="9" y="34"/>
                    <a:pt x="8" y="34"/>
                  </a:cubicBezTo>
                  <a:cubicBezTo>
                    <a:pt x="8" y="34"/>
                    <a:pt x="8" y="34"/>
                    <a:pt x="8" y="35"/>
                  </a:cubicBezTo>
                  <a:close/>
                  <a:moveTo>
                    <a:pt x="5" y="14"/>
                  </a:moveTo>
                  <a:cubicBezTo>
                    <a:pt x="5" y="14"/>
                    <a:pt x="5" y="14"/>
                    <a:pt x="5" y="14"/>
                  </a:cubicBezTo>
                  <a:cubicBezTo>
                    <a:pt x="5" y="14"/>
                    <a:pt x="5" y="14"/>
                    <a:pt x="5" y="14"/>
                  </a:cubicBezTo>
                  <a:close/>
                  <a:moveTo>
                    <a:pt x="4" y="16"/>
                  </a:moveTo>
                  <a:cubicBezTo>
                    <a:pt x="4" y="16"/>
                    <a:pt x="4" y="16"/>
                    <a:pt x="4" y="17"/>
                  </a:cubicBezTo>
                  <a:cubicBezTo>
                    <a:pt x="3" y="21"/>
                    <a:pt x="4" y="25"/>
                    <a:pt x="4" y="29"/>
                  </a:cubicBezTo>
                  <a:cubicBezTo>
                    <a:pt x="4" y="34"/>
                    <a:pt x="3" y="38"/>
                    <a:pt x="4" y="41"/>
                  </a:cubicBezTo>
                  <a:cubicBezTo>
                    <a:pt x="4" y="33"/>
                    <a:pt x="5" y="24"/>
                    <a:pt x="4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" name="Freeform 414">
              <a:extLst>
                <a:ext uri="{FF2B5EF4-FFF2-40B4-BE49-F238E27FC236}">
                  <a16:creationId xmlns:a16="http://schemas.microsoft.com/office/drawing/2014/main" id="{D0367012-065B-4E9B-9703-8B16EDC3946F}"/>
                </a:ext>
              </a:extLst>
            </p:cNvPr>
            <p:cNvSpPr>
              <a:spLocks/>
            </p:cNvSpPr>
            <p:nvPr/>
          </p:nvSpPr>
          <p:spPr bwMode="auto">
            <a:xfrm>
              <a:off x="7815263" y="5873750"/>
              <a:ext cx="58738" cy="111125"/>
            </a:xfrm>
            <a:custGeom>
              <a:avLst/>
              <a:gdLst>
                <a:gd name="T0" fmla="*/ 7 w 10"/>
                <a:gd name="T1" fmla="*/ 2 h 19"/>
                <a:gd name="T2" fmla="*/ 10 w 10"/>
                <a:gd name="T3" fmla="*/ 0 h 19"/>
                <a:gd name="T4" fmla="*/ 4 w 10"/>
                <a:gd name="T5" fmla="*/ 13 h 19"/>
                <a:gd name="T6" fmla="*/ 8 w 10"/>
                <a:gd name="T7" fmla="*/ 9 h 19"/>
                <a:gd name="T8" fmla="*/ 7 w 10"/>
                <a:gd name="T9" fmla="*/ 17 h 19"/>
                <a:gd name="T10" fmla="*/ 5 w 10"/>
                <a:gd name="T11" fmla="*/ 15 h 19"/>
                <a:gd name="T12" fmla="*/ 2 w 10"/>
                <a:gd name="T13" fmla="*/ 19 h 19"/>
                <a:gd name="T14" fmla="*/ 2 w 10"/>
                <a:gd name="T15" fmla="*/ 13 h 19"/>
                <a:gd name="T16" fmla="*/ 9 w 10"/>
                <a:gd name="T17" fmla="*/ 2 h 19"/>
                <a:gd name="T18" fmla="*/ 7 w 10"/>
                <a:gd name="T19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19">
                  <a:moveTo>
                    <a:pt x="7" y="2"/>
                  </a:moveTo>
                  <a:cubicBezTo>
                    <a:pt x="8" y="1"/>
                    <a:pt x="9" y="0"/>
                    <a:pt x="10" y="0"/>
                  </a:cubicBezTo>
                  <a:cubicBezTo>
                    <a:pt x="10" y="5"/>
                    <a:pt x="5" y="8"/>
                    <a:pt x="4" y="13"/>
                  </a:cubicBezTo>
                  <a:cubicBezTo>
                    <a:pt x="5" y="13"/>
                    <a:pt x="6" y="10"/>
                    <a:pt x="8" y="9"/>
                  </a:cubicBezTo>
                  <a:cubicBezTo>
                    <a:pt x="10" y="11"/>
                    <a:pt x="4" y="14"/>
                    <a:pt x="7" y="17"/>
                  </a:cubicBezTo>
                  <a:cubicBezTo>
                    <a:pt x="5" y="18"/>
                    <a:pt x="4" y="17"/>
                    <a:pt x="5" y="15"/>
                  </a:cubicBezTo>
                  <a:cubicBezTo>
                    <a:pt x="3" y="16"/>
                    <a:pt x="3" y="18"/>
                    <a:pt x="2" y="19"/>
                  </a:cubicBezTo>
                  <a:cubicBezTo>
                    <a:pt x="0" y="17"/>
                    <a:pt x="2" y="14"/>
                    <a:pt x="2" y="13"/>
                  </a:cubicBezTo>
                  <a:cubicBezTo>
                    <a:pt x="4" y="9"/>
                    <a:pt x="8" y="5"/>
                    <a:pt x="9" y="2"/>
                  </a:cubicBezTo>
                  <a:cubicBezTo>
                    <a:pt x="9" y="1"/>
                    <a:pt x="8" y="3"/>
                    <a:pt x="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" name="Freeform 415">
              <a:extLst>
                <a:ext uri="{FF2B5EF4-FFF2-40B4-BE49-F238E27FC236}">
                  <a16:creationId xmlns:a16="http://schemas.microsoft.com/office/drawing/2014/main" id="{214BF4D9-5226-4D92-B289-A53946410170}"/>
                </a:ext>
              </a:extLst>
            </p:cNvPr>
            <p:cNvSpPr>
              <a:spLocks/>
            </p:cNvSpPr>
            <p:nvPr/>
          </p:nvSpPr>
          <p:spPr bwMode="auto">
            <a:xfrm>
              <a:off x="7791450" y="5832475"/>
              <a:ext cx="76200" cy="134938"/>
            </a:xfrm>
            <a:custGeom>
              <a:avLst/>
              <a:gdLst>
                <a:gd name="T0" fmla="*/ 4 w 13"/>
                <a:gd name="T1" fmla="*/ 19 h 23"/>
                <a:gd name="T2" fmla="*/ 2 w 13"/>
                <a:gd name="T3" fmla="*/ 23 h 23"/>
                <a:gd name="T4" fmla="*/ 1 w 13"/>
                <a:gd name="T5" fmla="*/ 19 h 23"/>
                <a:gd name="T6" fmla="*/ 10 w 13"/>
                <a:gd name="T7" fmla="*/ 4 h 23"/>
                <a:gd name="T8" fmla="*/ 12 w 13"/>
                <a:gd name="T9" fmla="*/ 2 h 23"/>
                <a:gd name="T10" fmla="*/ 8 w 13"/>
                <a:gd name="T11" fmla="*/ 5 h 23"/>
                <a:gd name="T12" fmla="*/ 13 w 13"/>
                <a:gd name="T13" fmla="*/ 0 h 23"/>
                <a:gd name="T14" fmla="*/ 10 w 13"/>
                <a:gd name="T15" fmla="*/ 6 h 23"/>
                <a:gd name="T16" fmla="*/ 6 w 13"/>
                <a:gd name="T17" fmla="*/ 12 h 23"/>
                <a:gd name="T18" fmla="*/ 4 w 13"/>
                <a:gd name="T19" fmla="*/ 15 h 23"/>
                <a:gd name="T20" fmla="*/ 3 w 13"/>
                <a:gd name="T21" fmla="*/ 20 h 23"/>
                <a:gd name="T22" fmla="*/ 4 w 13"/>
                <a:gd name="T23" fmla="*/ 1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" h="23">
                  <a:moveTo>
                    <a:pt x="4" y="19"/>
                  </a:moveTo>
                  <a:cubicBezTo>
                    <a:pt x="3" y="21"/>
                    <a:pt x="3" y="22"/>
                    <a:pt x="2" y="23"/>
                  </a:cubicBezTo>
                  <a:cubicBezTo>
                    <a:pt x="0" y="23"/>
                    <a:pt x="1" y="20"/>
                    <a:pt x="1" y="19"/>
                  </a:cubicBezTo>
                  <a:cubicBezTo>
                    <a:pt x="3" y="14"/>
                    <a:pt x="8" y="9"/>
                    <a:pt x="10" y="4"/>
                  </a:cubicBezTo>
                  <a:cubicBezTo>
                    <a:pt x="11" y="3"/>
                    <a:pt x="12" y="3"/>
                    <a:pt x="12" y="2"/>
                  </a:cubicBezTo>
                  <a:cubicBezTo>
                    <a:pt x="10" y="2"/>
                    <a:pt x="9" y="4"/>
                    <a:pt x="8" y="5"/>
                  </a:cubicBezTo>
                  <a:cubicBezTo>
                    <a:pt x="9" y="3"/>
                    <a:pt x="11" y="1"/>
                    <a:pt x="13" y="0"/>
                  </a:cubicBezTo>
                  <a:cubicBezTo>
                    <a:pt x="13" y="2"/>
                    <a:pt x="11" y="4"/>
                    <a:pt x="10" y="6"/>
                  </a:cubicBezTo>
                  <a:cubicBezTo>
                    <a:pt x="8" y="8"/>
                    <a:pt x="7" y="10"/>
                    <a:pt x="6" y="12"/>
                  </a:cubicBezTo>
                  <a:cubicBezTo>
                    <a:pt x="6" y="14"/>
                    <a:pt x="5" y="14"/>
                    <a:pt x="4" y="15"/>
                  </a:cubicBezTo>
                  <a:cubicBezTo>
                    <a:pt x="4" y="17"/>
                    <a:pt x="3" y="18"/>
                    <a:pt x="3" y="20"/>
                  </a:cubicBezTo>
                  <a:cubicBezTo>
                    <a:pt x="3" y="21"/>
                    <a:pt x="3" y="19"/>
                    <a:pt x="4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" name="Freeform 416">
              <a:extLst>
                <a:ext uri="{FF2B5EF4-FFF2-40B4-BE49-F238E27FC236}">
                  <a16:creationId xmlns:a16="http://schemas.microsoft.com/office/drawing/2014/main" id="{9F2D377B-08EE-433C-BD00-A16E6DBF3A4F}"/>
                </a:ext>
              </a:extLst>
            </p:cNvPr>
            <p:cNvSpPr>
              <a:spLocks/>
            </p:cNvSpPr>
            <p:nvPr/>
          </p:nvSpPr>
          <p:spPr bwMode="auto">
            <a:xfrm>
              <a:off x="7856538" y="5884863"/>
              <a:ext cx="0" cy="6350"/>
            </a:xfrm>
            <a:custGeom>
              <a:avLst/>
              <a:gdLst>
                <a:gd name="T0" fmla="*/ 0 h 1"/>
                <a:gd name="T1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" name="Freeform 417">
              <a:extLst>
                <a:ext uri="{FF2B5EF4-FFF2-40B4-BE49-F238E27FC236}">
                  <a16:creationId xmlns:a16="http://schemas.microsoft.com/office/drawing/2014/main" id="{4532144E-82BD-4377-BCAD-E3EF922F9CC5}"/>
                </a:ext>
              </a:extLst>
            </p:cNvPr>
            <p:cNvSpPr>
              <a:spLocks/>
            </p:cNvSpPr>
            <p:nvPr/>
          </p:nvSpPr>
          <p:spPr bwMode="auto">
            <a:xfrm>
              <a:off x="7821613" y="5861050"/>
              <a:ext cx="17463" cy="23813"/>
            </a:xfrm>
            <a:custGeom>
              <a:avLst/>
              <a:gdLst>
                <a:gd name="T0" fmla="*/ 3 w 3"/>
                <a:gd name="T1" fmla="*/ 0 h 4"/>
                <a:gd name="T2" fmla="*/ 0 w 3"/>
                <a:gd name="T3" fmla="*/ 4 h 4"/>
                <a:gd name="T4" fmla="*/ 3 w 3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cubicBezTo>
                    <a:pt x="2" y="2"/>
                    <a:pt x="1" y="3"/>
                    <a:pt x="0" y="4"/>
                  </a:cubicBezTo>
                  <a:cubicBezTo>
                    <a:pt x="0" y="2"/>
                    <a:pt x="1" y="1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" name="Freeform 418">
              <a:extLst>
                <a:ext uri="{FF2B5EF4-FFF2-40B4-BE49-F238E27FC236}">
                  <a16:creationId xmlns:a16="http://schemas.microsoft.com/office/drawing/2014/main" id="{B3C3232F-A733-4A0F-AFA4-FDA4ED216E00}"/>
                </a:ext>
              </a:extLst>
            </p:cNvPr>
            <p:cNvSpPr>
              <a:spLocks/>
            </p:cNvSpPr>
            <p:nvPr/>
          </p:nvSpPr>
          <p:spPr bwMode="auto">
            <a:xfrm>
              <a:off x="7732713" y="5826125"/>
              <a:ext cx="93663" cy="165100"/>
            </a:xfrm>
            <a:custGeom>
              <a:avLst/>
              <a:gdLst>
                <a:gd name="T0" fmla="*/ 12 w 16"/>
                <a:gd name="T1" fmla="*/ 13 h 28"/>
                <a:gd name="T2" fmla="*/ 1 w 16"/>
                <a:gd name="T3" fmla="*/ 28 h 28"/>
                <a:gd name="T4" fmla="*/ 6 w 16"/>
                <a:gd name="T5" fmla="*/ 15 h 28"/>
                <a:gd name="T6" fmla="*/ 0 w 16"/>
                <a:gd name="T7" fmla="*/ 22 h 28"/>
                <a:gd name="T8" fmla="*/ 16 w 16"/>
                <a:gd name="T9" fmla="*/ 0 h 28"/>
                <a:gd name="T10" fmla="*/ 2 w 16"/>
                <a:gd name="T11" fmla="*/ 25 h 28"/>
                <a:gd name="T12" fmla="*/ 12 w 16"/>
                <a:gd name="T13" fmla="*/ 13 h 28"/>
                <a:gd name="T14" fmla="*/ 12 w 16"/>
                <a:gd name="T15" fmla="*/ 1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28">
                  <a:moveTo>
                    <a:pt x="12" y="13"/>
                  </a:moveTo>
                  <a:cubicBezTo>
                    <a:pt x="8" y="17"/>
                    <a:pt x="5" y="25"/>
                    <a:pt x="1" y="28"/>
                  </a:cubicBezTo>
                  <a:cubicBezTo>
                    <a:pt x="1" y="23"/>
                    <a:pt x="4" y="19"/>
                    <a:pt x="6" y="15"/>
                  </a:cubicBezTo>
                  <a:cubicBezTo>
                    <a:pt x="3" y="17"/>
                    <a:pt x="2" y="21"/>
                    <a:pt x="0" y="22"/>
                  </a:cubicBezTo>
                  <a:cubicBezTo>
                    <a:pt x="5" y="15"/>
                    <a:pt x="10" y="7"/>
                    <a:pt x="16" y="0"/>
                  </a:cubicBezTo>
                  <a:cubicBezTo>
                    <a:pt x="11" y="8"/>
                    <a:pt x="6" y="16"/>
                    <a:pt x="2" y="25"/>
                  </a:cubicBezTo>
                  <a:cubicBezTo>
                    <a:pt x="5" y="22"/>
                    <a:pt x="9" y="16"/>
                    <a:pt x="12" y="13"/>
                  </a:cubicBezTo>
                  <a:cubicBezTo>
                    <a:pt x="12" y="13"/>
                    <a:pt x="12" y="13"/>
                    <a:pt x="12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" name="Freeform 419">
              <a:extLst>
                <a:ext uri="{FF2B5EF4-FFF2-40B4-BE49-F238E27FC236}">
                  <a16:creationId xmlns:a16="http://schemas.microsoft.com/office/drawing/2014/main" id="{619873C6-8258-47A2-9A8D-A75856677B0D}"/>
                </a:ext>
              </a:extLst>
            </p:cNvPr>
            <p:cNvSpPr>
              <a:spLocks/>
            </p:cNvSpPr>
            <p:nvPr/>
          </p:nvSpPr>
          <p:spPr bwMode="auto">
            <a:xfrm>
              <a:off x="7821613" y="5932488"/>
              <a:ext cx="4763" cy="0"/>
            </a:xfrm>
            <a:custGeom>
              <a:avLst/>
              <a:gdLst>
                <a:gd name="T0" fmla="*/ 0 w 1"/>
                <a:gd name="T1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" name="Freeform 420">
              <a:extLst>
                <a:ext uri="{FF2B5EF4-FFF2-40B4-BE49-F238E27FC236}">
                  <a16:creationId xmlns:a16="http://schemas.microsoft.com/office/drawing/2014/main" id="{14AB38D0-44F2-4B14-A41D-DC015ED2CF8A}"/>
                </a:ext>
              </a:extLst>
            </p:cNvPr>
            <p:cNvSpPr>
              <a:spLocks/>
            </p:cNvSpPr>
            <p:nvPr/>
          </p:nvSpPr>
          <p:spPr bwMode="auto">
            <a:xfrm>
              <a:off x="7821613" y="59324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" name="Freeform 421">
              <a:extLst>
                <a:ext uri="{FF2B5EF4-FFF2-40B4-BE49-F238E27FC236}">
                  <a16:creationId xmlns:a16="http://schemas.microsoft.com/office/drawing/2014/main" id="{47AF595E-CE3C-4955-B091-73D5BB3FEEE7}"/>
                </a:ext>
              </a:extLst>
            </p:cNvPr>
            <p:cNvSpPr>
              <a:spLocks/>
            </p:cNvSpPr>
            <p:nvPr/>
          </p:nvSpPr>
          <p:spPr bwMode="auto">
            <a:xfrm>
              <a:off x="7821613" y="5932488"/>
              <a:ext cx="0" cy="4763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" name="Freeform 422">
              <a:extLst>
                <a:ext uri="{FF2B5EF4-FFF2-40B4-BE49-F238E27FC236}">
                  <a16:creationId xmlns:a16="http://schemas.microsoft.com/office/drawing/2014/main" id="{35CF1846-1526-450B-8838-695D33BBC3DA}"/>
                </a:ext>
              </a:extLst>
            </p:cNvPr>
            <p:cNvSpPr>
              <a:spLocks/>
            </p:cNvSpPr>
            <p:nvPr/>
          </p:nvSpPr>
          <p:spPr bwMode="auto">
            <a:xfrm>
              <a:off x="7815263" y="5937250"/>
              <a:ext cx="6350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" name="Freeform 423">
              <a:extLst>
                <a:ext uri="{FF2B5EF4-FFF2-40B4-BE49-F238E27FC236}">
                  <a16:creationId xmlns:a16="http://schemas.microsoft.com/office/drawing/2014/main" id="{783FBA16-EDD5-4E6B-A65E-D5D2C5C74314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8913" y="5884863"/>
              <a:ext cx="12700" cy="6350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2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2" y="1"/>
                    <a:pt x="1" y="1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" name="Freeform 424">
              <a:extLst>
                <a:ext uri="{FF2B5EF4-FFF2-40B4-BE49-F238E27FC236}">
                  <a16:creationId xmlns:a16="http://schemas.microsoft.com/office/drawing/2014/main" id="{D269FD4A-9E46-4C70-871B-4BDD32BA86B0}"/>
                </a:ext>
              </a:extLst>
            </p:cNvPr>
            <p:cNvSpPr>
              <a:spLocks/>
            </p:cNvSpPr>
            <p:nvPr/>
          </p:nvSpPr>
          <p:spPr bwMode="auto">
            <a:xfrm>
              <a:off x="7815263" y="5937250"/>
              <a:ext cx="0" cy="6350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" name="Freeform 425">
              <a:extLst>
                <a:ext uri="{FF2B5EF4-FFF2-40B4-BE49-F238E27FC236}">
                  <a16:creationId xmlns:a16="http://schemas.microsoft.com/office/drawing/2014/main" id="{A6C0259A-2802-4C97-B86F-08460F20AE18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8913" y="5891213"/>
              <a:ext cx="0" cy="6350"/>
            </a:xfrm>
            <a:custGeom>
              <a:avLst/>
              <a:gdLst>
                <a:gd name="T0" fmla="*/ 0 h 1"/>
                <a:gd name="T1" fmla="*/ 1 h 1"/>
                <a:gd name="T2" fmla="*/ 0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" name="Freeform 426">
              <a:extLst>
                <a:ext uri="{FF2B5EF4-FFF2-40B4-BE49-F238E27FC236}">
                  <a16:creationId xmlns:a16="http://schemas.microsoft.com/office/drawing/2014/main" id="{9C65DA31-C82C-441B-98AE-C0B3ADD45556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2563" y="5897563"/>
              <a:ext cx="6350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" name="Freeform 427">
              <a:extLst>
                <a:ext uri="{FF2B5EF4-FFF2-40B4-BE49-F238E27FC236}">
                  <a16:creationId xmlns:a16="http://schemas.microsoft.com/office/drawing/2014/main" id="{1C8CA066-676F-479E-A536-F06129F73499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2563" y="5897563"/>
              <a:ext cx="0" cy="4763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" name="Freeform 428">
              <a:extLst>
                <a:ext uri="{FF2B5EF4-FFF2-40B4-BE49-F238E27FC236}">
                  <a16:creationId xmlns:a16="http://schemas.microsoft.com/office/drawing/2014/main" id="{3AD76EF3-DEA4-47ED-A4DB-D71C0BA08AF9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1438" y="5837238"/>
              <a:ext cx="93663" cy="165100"/>
            </a:xfrm>
            <a:custGeom>
              <a:avLst/>
              <a:gdLst>
                <a:gd name="T0" fmla="*/ 7 w 16"/>
                <a:gd name="T1" fmla="*/ 20 h 28"/>
                <a:gd name="T2" fmla="*/ 0 w 16"/>
                <a:gd name="T3" fmla="*/ 28 h 28"/>
                <a:gd name="T4" fmla="*/ 6 w 16"/>
                <a:gd name="T5" fmla="*/ 14 h 28"/>
                <a:gd name="T6" fmla="*/ 6 w 16"/>
                <a:gd name="T7" fmla="*/ 14 h 28"/>
                <a:gd name="T8" fmla="*/ 6 w 16"/>
                <a:gd name="T9" fmla="*/ 14 h 28"/>
                <a:gd name="T10" fmla="*/ 5 w 16"/>
                <a:gd name="T11" fmla="*/ 14 h 28"/>
                <a:gd name="T12" fmla="*/ 10 w 16"/>
                <a:gd name="T13" fmla="*/ 6 h 28"/>
                <a:gd name="T14" fmla="*/ 16 w 16"/>
                <a:gd name="T15" fmla="*/ 0 h 28"/>
                <a:gd name="T16" fmla="*/ 2 w 16"/>
                <a:gd name="T17" fmla="*/ 26 h 28"/>
                <a:gd name="T18" fmla="*/ 6 w 16"/>
                <a:gd name="T19" fmla="*/ 20 h 28"/>
                <a:gd name="T20" fmla="*/ 7 w 16"/>
                <a:gd name="T21" fmla="*/ 2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28">
                  <a:moveTo>
                    <a:pt x="7" y="20"/>
                  </a:moveTo>
                  <a:cubicBezTo>
                    <a:pt x="5" y="23"/>
                    <a:pt x="3" y="27"/>
                    <a:pt x="0" y="28"/>
                  </a:cubicBezTo>
                  <a:cubicBezTo>
                    <a:pt x="0" y="23"/>
                    <a:pt x="4" y="19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4"/>
                    <a:pt x="6" y="14"/>
                  </a:cubicBezTo>
                  <a:cubicBezTo>
                    <a:pt x="6" y="14"/>
                    <a:pt x="5" y="14"/>
                    <a:pt x="5" y="14"/>
                  </a:cubicBezTo>
                  <a:cubicBezTo>
                    <a:pt x="7" y="11"/>
                    <a:pt x="8" y="9"/>
                    <a:pt x="10" y="6"/>
                  </a:cubicBezTo>
                  <a:cubicBezTo>
                    <a:pt x="12" y="4"/>
                    <a:pt x="13" y="1"/>
                    <a:pt x="16" y="0"/>
                  </a:cubicBezTo>
                  <a:cubicBezTo>
                    <a:pt x="11" y="8"/>
                    <a:pt x="5" y="15"/>
                    <a:pt x="2" y="26"/>
                  </a:cubicBezTo>
                  <a:cubicBezTo>
                    <a:pt x="4" y="24"/>
                    <a:pt x="5" y="22"/>
                    <a:pt x="6" y="20"/>
                  </a:cubicBezTo>
                  <a:cubicBezTo>
                    <a:pt x="6" y="20"/>
                    <a:pt x="7" y="20"/>
                    <a:pt x="7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" name="Freeform 429">
              <a:extLst>
                <a:ext uri="{FF2B5EF4-FFF2-40B4-BE49-F238E27FC236}">
                  <a16:creationId xmlns:a16="http://schemas.microsoft.com/office/drawing/2014/main" id="{22E79AAB-3B79-4B20-B526-75084DDC48F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62863" y="5861050"/>
              <a:ext cx="69850" cy="136525"/>
            </a:xfrm>
            <a:custGeom>
              <a:avLst/>
              <a:gdLst>
                <a:gd name="T0" fmla="*/ 3 w 12"/>
                <a:gd name="T1" fmla="*/ 20 h 23"/>
                <a:gd name="T2" fmla="*/ 0 w 12"/>
                <a:gd name="T3" fmla="*/ 22 h 23"/>
                <a:gd name="T4" fmla="*/ 7 w 12"/>
                <a:gd name="T5" fmla="*/ 7 h 23"/>
                <a:gd name="T6" fmla="*/ 5 w 12"/>
                <a:gd name="T7" fmla="*/ 9 h 23"/>
                <a:gd name="T8" fmla="*/ 12 w 12"/>
                <a:gd name="T9" fmla="*/ 0 h 23"/>
                <a:gd name="T10" fmla="*/ 1 w 12"/>
                <a:gd name="T11" fmla="*/ 20 h 23"/>
                <a:gd name="T12" fmla="*/ 3 w 12"/>
                <a:gd name="T13" fmla="*/ 20 h 23"/>
                <a:gd name="T14" fmla="*/ 8 w 12"/>
                <a:gd name="T15" fmla="*/ 5 h 23"/>
                <a:gd name="T16" fmla="*/ 8 w 12"/>
                <a:gd name="T17" fmla="*/ 5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23">
                  <a:moveTo>
                    <a:pt x="3" y="20"/>
                  </a:moveTo>
                  <a:cubicBezTo>
                    <a:pt x="3" y="21"/>
                    <a:pt x="2" y="23"/>
                    <a:pt x="0" y="22"/>
                  </a:cubicBezTo>
                  <a:cubicBezTo>
                    <a:pt x="0" y="16"/>
                    <a:pt x="5" y="12"/>
                    <a:pt x="7" y="7"/>
                  </a:cubicBezTo>
                  <a:cubicBezTo>
                    <a:pt x="6" y="7"/>
                    <a:pt x="6" y="8"/>
                    <a:pt x="5" y="9"/>
                  </a:cubicBezTo>
                  <a:cubicBezTo>
                    <a:pt x="6" y="6"/>
                    <a:pt x="9" y="2"/>
                    <a:pt x="12" y="0"/>
                  </a:cubicBezTo>
                  <a:cubicBezTo>
                    <a:pt x="9" y="7"/>
                    <a:pt x="4" y="12"/>
                    <a:pt x="1" y="20"/>
                  </a:cubicBezTo>
                  <a:cubicBezTo>
                    <a:pt x="2" y="21"/>
                    <a:pt x="3" y="20"/>
                    <a:pt x="3" y="20"/>
                  </a:cubicBezTo>
                  <a:close/>
                  <a:moveTo>
                    <a:pt x="8" y="5"/>
                  </a:moveTo>
                  <a:cubicBezTo>
                    <a:pt x="7" y="6"/>
                    <a:pt x="8" y="5"/>
                    <a:pt x="8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" name="Freeform 430">
              <a:extLst>
                <a:ext uri="{FF2B5EF4-FFF2-40B4-BE49-F238E27FC236}">
                  <a16:creationId xmlns:a16="http://schemas.microsoft.com/office/drawing/2014/main" id="{28166A0F-2A8F-4C44-A46A-92C1D045CF5C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5250" y="5919788"/>
              <a:ext cx="6350" cy="6350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" name="Freeform 431">
              <a:extLst>
                <a:ext uri="{FF2B5EF4-FFF2-40B4-BE49-F238E27FC236}">
                  <a16:creationId xmlns:a16="http://schemas.microsoft.com/office/drawing/2014/main" id="{1A103DB4-1B6A-447B-8423-8FE4FA5D5700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5250" y="59261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8737366A-1B42-473D-AE20-1F8686265C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15250" y="5926138"/>
              <a:ext cx="1588" cy="63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" name="Freeform 433">
              <a:extLst>
                <a:ext uri="{FF2B5EF4-FFF2-40B4-BE49-F238E27FC236}">
                  <a16:creationId xmlns:a16="http://schemas.microsoft.com/office/drawing/2014/main" id="{C73EBB84-8A20-402F-8531-201A57640D69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2550" y="5943600"/>
              <a:ext cx="6350" cy="0"/>
            </a:xfrm>
            <a:custGeom>
              <a:avLst/>
              <a:gdLst>
                <a:gd name="T0" fmla="*/ 0 w 1"/>
                <a:gd name="T1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" name="Freeform 434">
              <a:extLst>
                <a:ext uri="{FF2B5EF4-FFF2-40B4-BE49-F238E27FC236}">
                  <a16:creationId xmlns:a16="http://schemas.microsoft.com/office/drawing/2014/main" id="{C16DDFE5-8BEF-4E48-A6C0-14E34CCA692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39050" y="5849938"/>
              <a:ext cx="63500" cy="123825"/>
            </a:xfrm>
            <a:custGeom>
              <a:avLst/>
              <a:gdLst>
                <a:gd name="T0" fmla="*/ 6 w 11"/>
                <a:gd name="T1" fmla="*/ 15 h 21"/>
                <a:gd name="T2" fmla="*/ 0 w 11"/>
                <a:gd name="T3" fmla="*/ 21 h 21"/>
                <a:gd name="T4" fmla="*/ 5 w 11"/>
                <a:gd name="T5" fmla="*/ 9 h 21"/>
                <a:gd name="T6" fmla="*/ 2 w 11"/>
                <a:gd name="T7" fmla="*/ 13 h 21"/>
                <a:gd name="T8" fmla="*/ 11 w 11"/>
                <a:gd name="T9" fmla="*/ 0 h 21"/>
                <a:gd name="T10" fmla="*/ 1 w 11"/>
                <a:gd name="T11" fmla="*/ 19 h 21"/>
                <a:gd name="T12" fmla="*/ 5 w 11"/>
                <a:gd name="T13" fmla="*/ 15 h 21"/>
                <a:gd name="T14" fmla="*/ 6 w 11"/>
                <a:gd name="T15" fmla="*/ 15 h 21"/>
                <a:gd name="T16" fmla="*/ 5 w 11"/>
                <a:gd name="T17" fmla="*/ 9 h 21"/>
                <a:gd name="T18" fmla="*/ 5 w 11"/>
                <a:gd name="T19" fmla="*/ 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21">
                  <a:moveTo>
                    <a:pt x="6" y="15"/>
                  </a:moveTo>
                  <a:cubicBezTo>
                    <a:pt x="4" y="17"/>
                    <a:pt x="3" y="21"/>
                    <a:pt x="0" y="21"/>
                  </a:cubicBezTo>
                  <a:cubicBezTo>
                    <a:pt x="0" y="17"/>
                    <a:pt x="4" y="13"/>
                    <a:pt x="5" y="9"/>
                  </a:cubicBezTo>
                  <a:cubicBezTo>
                    <a:pt x="3" y="10"/>
                    <a:pt x="3" y="12"/>
                    <a:pt x="2" y="13"/>
                  </a:cubicBezTo>
                  <a:cubicBezTo>
                    <a:pt x="5" y="8"/>
                    <a:pt x="7" y="3"/>
                    <a:pt x="11" y="0"/>
                  </a:cubicBezTo>
                  <a:cubicBezTo>
                    <a:pt x="9" y="7"/>
                    <a:pt x="4" y="12"/>
                    <a:pt x="1" y="19"/>
                  </a:cubicBezTo>
                  <a:cubicBezTo>
                    <a:pt x="3" y="18"/>
                    <a:pt x="4" y="16"/>
                    <a:pt x="5" y="15"/>
                  </a:cubicBezTo>
                  <a:cubicBezTo>
                    <a:pt x="6" y="15"/>
                    <a:pt x="6" y="15"/>
                    <a:pt x="6" y="15"/>
                  </a:cubicBezTo>
                  <a:close/>
                  <a:moveTo>
                    <a:pt x="5" y="9"/>
                  </a:moveTo>
                  <a:cubicBezTo>
                    <a:pt x="5" y="9"/>
                    <a:pt x="5" y="8"/>
                    <a:pt x="5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" name="Freeform 435">
              <a:extLst>
                <a:ext uri="{FF2B5EF4-FFF2-40B4-BE49-F238E27FC236}">
                  <a16:creationId xmlns:a16="http://schemas.microsoft.com/office/drawing/2014/main" id="{ED925769-485C-4705-917D-4B5AE5C6D88A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1438" y="5956300"/>
              <a:ext cx="6350" cy="4763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0"/>
                    <a:pt x="1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6" name="Freeform 436">
              <a:extLst>
                <a:ext uri="{FF2B5EF4-FFF2-40B4-BE49-F238E27FC236}">
                  <a16:creationId xmlns:a16="http://schemas.microsoft.com/office/drawing/2014/main" id="{269FA22C-9160-4A7B-9446-4E1EBBAB5C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1438" y="59610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7" name="Freeform 437">
              <a:extLst>
                <a:ext uri="{FF2B5EF4-FFF2-40B4-BE49-F238E27FC236}">
                  <a16:creationId xmlns:a16="http://schemas.microsoft.com/office/drawing/2014/main" id="{A91828E9-3F32-49CB-8C1B-008ED9A1ED7E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0325" y="5961063"/>
              <a:ext cx="11113" cy="1746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3 h 3"/>
                <a:gd name="T4" fmla="*/ 2 w 2"/>
                <a:gd name="T5" fmla="*/ 0 h 3"/>
                <a:gd name="T6" fmla="*/ 2 w 2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cubicBezTo>
                    <a:pt x="2" y="1"/>
                    <a:pt x="1" y="2"/>
                    <a:pt x="0" y="3"/>
                  </a:cubicBezTo>
                  <a:cubicBezTo>
                    <a:pt x="0" y="1"/>
                    <a:pt x="1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8" name="Freeform 438">
              <a:extLst>
                <a:ext uri="{FF2B5EF4-FFF2-40B4-BE49-F238E27FC236}">
                  <a16:creationId xmlns:a16="http://schemas.microsoft.com/office/drawing/2014/main" id="{15A0DCE5-65F0-4A9D-B2E6-F51E10498D37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5088" y="5915025"/>
              <a:ext cx="6350" cy="4763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0"/>
                    <a:pt x="1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9" name="Freeform 439">
              <a:extLst>
                <a:ext uri="{FF2B5EF4-FFF2-40B4-BE49-F238E27FC236}">
                  <a16:creationId xmlns:a16="http://schemas.microsoft.com/office/drawing/2014/main" id="{B4067823-6974-4B1A-B30F-4256442C3535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3975" y="5919788"/>
              <a:ext cx="11113" cy="6350"/>
            </a:xfrm>
            <a:custGeom>
              <a:avLst/>
              <a:gdLst>
                <a:gd name="T0" fmla="*/ 2 w 2"/>
                <a:gd name="T1" fmla="*/ 0 h 1"/>
                <a:gd name="T2" fmla="*/ 1 w 2"/>
                <a:gd name="T3" fmla="*/ 1 h 1"/>
                <a:gd name="T4" fmla="*/ 2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2" y="1"/>
                    <a:pt x="1" y="0"/>
                    <a:pt x="1" y="1"/>
                  </a:cubicBezTo>
                  <a:cubicBezTo>
                    <a:pt x="0" y="1"/>
                    <a:pt x="2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0" name="Freeform 440">
              <a:extLst>
                <a:ext uri="{FF2B5EF4-FFF2-40B4-BE49-F238E27FC236}">
                  <a16:creationId xmlns:a16="http://schemas.microsoft.com/office/drawing/2014/main" id="{A1069921-7F14-458D-B684-7DA53C8127D8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0325" y="5973763"/>
              <a:ext cx="0" cy="4763"/>
            </a:xfrm>
            <a:custGeom>
              <a:avLst/>
              <a:gdLst>
                <a:gd name="T0" fmla="*/ 1 h 1"/>
                <a:gd name="T1" fmla="*/ 1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418CBD60-020D-4552-9480-E4149B0502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73975" y="5932488"/>
              <a:ext cx="1588" cy="47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2" name="Freeform 442">
              <a:extLst>
                <a:ext uri="{FF2B5EF4-FFF2-40B4-BE49-F238E27FC236}">
                  <a16:creationId xmlns:a16="http://schemas.microsoft.com/office/drawing/2014/main" id="{0EB1A549-5282-4B3A-A80E-A3B6CA9FD5BC}"/>
                </a:ext>
              </a:extLst>
            </p:cNvPr>
            <p:cNvSpPr>
              <a:spLocks/>
            </p:cNvSpPr>
            <p:nvPr/>
          </p:nvSpPr>
          <p:spPr bwMode="auto">
            <a:xfrm>
              <a:off x="7643813" y="5926138"/>
              <a:ext cx="6350" cy="6350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3" name="Freeform 443">
              <a:extLst>
                <a:ext uri="{FF2B5EF4-FFF2-40B4-BE49-F238E27FC236}">
                  <a16:creationId xmlns:a16="http://schemas.microsoft.com/office/drawing/2014/main" id="{BDBFCD7A-DDD8-4E6A-A820-50A62AC7FEBF}"/>
                </a:ext>
              </a:extLst>
            </p:cNvPr>
            <p:cNvSpPr>
              <a:spLocks/>
            </p:cNvSpPr>
            <p:nvPr/>
          </p:nvSpPr>
          <p:spPr bwMode="auto">
            <a:xfrm>
              <a:off x="7639050" y="5932488"/>
              <a:ext cx="4763" cy="4763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1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44" name="Freeform 220">
            <a:extLst>
              <a:ext uri="{FF2B5EF4-FFF2-40B4-BE49-F238E27FC236}">
                <a16:creationId xmlns:a16="http://schemas.microsoft.com/office/drawing/2014/main" id="{E33044AC-6482-41BC-8831-7196D122BE6E}"/>
              </a:ext>
            </a:extLst>
          </p:cNvPr>
          <p:cNvSpPr>
            <a:spLocks/>
          </p:cNvSpPr>
          <p:nvPr/>
        </p:nvSpPr>
        <p:spPr bwMode="auto">
          <a:xfrm>
            <a:off x="5257579" y="1549961"/>
            <a:ext cx="1369771" cy="670473"/>
          </a:xfrm>
          <a:custGeom>
            <a:avLst/>
            <a:gdLst>
              <a:gd name="T0" fmla="*/ 77 w 162"/>
              <a:gd name="T1" fmla="*/ 36 h 51"/>
              <a:gd name="T2" fmla="*/ 61 w 162"/>
              <a:gd name="T3" fmla="*/ 36 h 51"/>
              <a:gd name="T4" fmla="*/ 50 w 162"/>
              <a:gd name="T5" fmla="*/ 35 h 51"/>
              <a:gd name="T6" fmla="*/ 41 w 162"/>
              <a:gd name="T7" fmla="*/ 35 h 51"/>
              <a:gd name="T8" fmla="*/ 14 w 162"/>
              <a:gd name="T9" fmla="*/ 29 h 51"/>
              <a:gd name="T10" fmla="*/ 14 w 162"/>
              <a:gd name="T11" fmla="*/ 29 h 51"/>
              <a:gd name="T12" fmla="*/ 6 w 162"/>
              <a:gd name="T13" fmla="*/ 19 h 51"/>
              <a:gd name="T14" fmla="*/ 11 w 162"/>
              <a:gd name="T15" fmla="*/ 19 h 51"/>
              <a:gd name="T16" fmla="*/ 15 w 162"/>
              <a:gd name="T17" fmla="*/ 21 h 51"/>
              <a:gd name="T18" fmla="*/ 26 w 162"/>
              <a:gd name="T19" fmla="*/ 23 h 51"/>
              <a:gd name="T20" fmla="*/ 41 w 162"/>
              <a:gd name="T21" fmla="*/ 25 h 51"/>
              <a:gd name="T22" fmla="*/ 43 w 162"/>
              <a:gd name="T23" fmla="*/ 26 h 51"/>
              <a:gd name="T24" fmla="*/ 62 w 162"/>
              <a:gd name="T25" fmla="*/ 27 h 51"/>
              <a:gd name="T26" fmla="*/ 63 w 162"/>
              <a:gd name="T27" fmla="*/ 27 h 51"/>
              <a:gd name="T28" fmla="*/ 81 w 162"/>
              <a:gd name="T29" fmla="*/ 27 h 51"/>
              <a:gd name="T30" fmla="*/ 81 w 162"/>
              <a:gd name="T31" fmla="*/ 27 h 51"/>
              <a:gd name="T32" fmla="*/ 105 w 162"/>
              <a:gd name="T33" fmla="*/ 23 h 51"/>
              <a:gd name="T34" fmla="*/ 106 w 162"/>
              <a:gd name="T35" fmla="*/ 23 h 51"/>
              <a:gd name="T36" fmla="*/ 126 w 162"/>
              <a:gd name="T37" fmla="*/ 18 h 51"/>
              <a:gd name="T38" fmla="*/ 108 w 162"/>
              <a:gd name="T39" fmla="*/ 10 h 51"/>
              <a:gd name="T40" fmla="*/ 107 w 162"/>
              <a:gd name="T41" fmla="*/ 8 h 51"/>
              <a:gd name="T42" fmla="*/ 107 w 162"/>
              <a:gd name="T43" fmla="*/ 7 h 51"/>
              <a:gd name="T44" fmla="*/ 113 w 162"/>
              <a:gd name="T45" fmla="*/ 0 h 51"/>
              <a:gd name="T46" fmla="*/ 126 w 162"/>
              <a:gd name="T47" fmla="*/ 4 h 51"/>
              <a:gd name="T48" fmla="*/ 126 w 162"/>
              <a:gd name="T49" fmla="*/ 4 h 51"/>
              <a:gd name="T50" fmla="*/ 137 w 162"/>
              <a:gd name="T51" fmla="*/ 6 h 51"/>
              <a:gd name="T52" fmla="*/ 138 w 162"/>
              <a:gd name="T53" fmla="*/ 6 h 51"/>
              <a:gd name="T54" fmla="*/ 138 w 162"/>
              <a:gd name="T55" fmla="*/ 7 h 51"/>
              <a:gd name="T56" fmla="*/ 156 w 162"/>
              <a:gd name="T57" fmla="*/ 4 h 51"/>
              <a:gd name="T58" fmla="*/ 157 w 162"/>
              <a:gd name="T59" fmla="*/ 4 h 51"/>
              <a:gd name="T60" fmla="*/ 160 w 162"/>
              <a:gd name="T61" fmla="*/ 17 h 51"/>
              <a:gd name="T62" fmla="*/ 160 w 162"/>
              <a:gd name="T63" fmla="*/ 18 h 51"/>
              <a:gd name="T64" fmla="*/ 150 w 162"/>
              <a:gd name="T65" fmla="*/ 24 h 51"/>
              <a:gd name="T66" fmla="*/ 149 w 162"/>
              <a:gd name="T67" fmla="*/ 24 h 51"/>
              <a:gd name="T68" fmla="*/ 127 w 162"/>
              <a:gd name="T69" fmla="*/ 51 h 51"/>
              <a:gd name="T70" fmla="*/ 123 w 162"/>
              <a:gd name="T71" fmla="*/ 46 h 51"/>
              <a:gd name="T72" fmla="*/ 123 w 162"/>
              <a:gd name="T73" fmla="*/ 45 h 51"/>
              <a:gd name="T74" fmla="*/ 124 w 162"/>
              <a:gd name="T75" fmla="*/ 45 h 51"/>
              <a:gd name="T76" fmla="*/ 133 w 162"/>
              <a:gd name="T77" fmla="*/ 26 h 51"/>
              <a:gd name="T78" fmla="*/ 126 w 162"/>
              <a:gd name="T79" fmla="*/ 28 h 51"/>
              <a:gd name="T80" fmla="*/ 126 w 162"/>
              <a:gd name="T81" fmla="*/ 28 h 51"/>
              <a:gd name="T82" fmla="*/ 77 w 162"/>
              <a:gd name="T83" fmla="*/ 36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2" h="51">
                <a:moveTo>
                  <a:pt x="77" y="36"/>
                </a:moveTo>
                <a:cubicBezTo>
                  <a:pt x="73" y="38"/>
                  <a:pt x="68" y="35"/>
                  <a:pt x="61" y="36"/>
                </a:cubicBezTo>
                <a:cubicBezTo>
                  <a:pt x="58" y="34"/>
                  <a:pt x="52" y="35"/>
                  <a:pt x="50" y="35"/>
                </a:cubicBezTo>
                <a:cubicBezTo>
                  <a:pt x="46" y="34"/>
                  <a:pt x="44" y="37"/>
                  <a:pt x="41" y="35"/>
                </a:cubicBezTo>
                <a:cubicBezTo>
                  <a:pt x="33" y="33"/>
                  <a:pt x="21" y="30"/>
                  <a:pt x="14" y="29"/>
                </a:cubicBezTo>
                <a:cubicBezTo>
                  <a:pt x="14" y="29"/>
                  <a:pt x="14" y="29"/>
                  <a:pt x="14" y="29"/>
                </a:cubicBezTo>
                <a:cubicBezTo>
                  <a:pt x="11" y="27"/>
                  <a:pt x="0" y="25"/>
                  <a:pt x="6" y="19"/>
                </a:cubicBezTo>
                <a:cubicBezTo>
                  <a:pt x="8" y="19"/>
                  <a:pt x="9" y="19"/>
                  <a:pt x="11" y="19"/>
                </a:cubicBezTo>
                <a:cubicBezTo>
                  <a:pt x="12" y="21"/>
                  <a:pt x="14" y="21"/>
                  <a:pt x="15" y="21"/>
                </a:cubicBezTo>
                <a:cubicBezTo>
                  <a:pt x="17" y="23"/>
                  <a:pt x="24" y="24"/>
                  <a:pt x="26" y="23"/>
                </a:cubicBezTo>
                <a:cubicBezTo>
                  <a:pt x="32" y="23"/>
                  <a:pt x="37" y="26"/>
                  <a:pt x="41" y="25"/>
                </a:cubicBezTo>
                <a:cubicBezTo>
                  <a:pt x="41" y="26"/>
                  <a:pt x="42" y="26"/>
                  <a:pt x="43" y="26"/>
                </a:cubicBezTo>
                <a:cubicBezTo>
                  <a:pt x="50" y="27"/>
                  <a:pt x="56" y="28"/>
                  <a:pt x="62" y="27"/>
                </a:cubicBezTo>
                <a:cubicBezTo>
                  <a:pt x="63" y="27"/>
                  <a:pt x="63" y="27"/>
                  <a:pt x="63" y="27"/>
                </a:cubicBezTo>
                <a:cubicBezTo>
                  <a:pt x="67" y="28"/>
                  <a:pt x="77" y="28"/>
                  <a:pt x="81" y="27"/>
                </a:cubicBezTo>
                <a:cubicBezTo>
                  <a:pt x="81" y="27"/>
                  <a:pt x="81" y="27"/>
                  <a:pt x="81" y="27"/>
                </a:cubicBezTo>
                <a:cubicBezTo>
                  <a:pt x="87" y="27"/>
                  <a:pt x="99" y="25"/>
                  <a:pt x="105" y="23"/>
                </a:cubicBezTo>
                <a:cubicBezTo>
                  <a:pt x="106" y="23"/>
                  <a:pt x="106" y="23"/>
                  <a:pt x="106" y="23"/>
                </a:cubicBezTo>
                <a:cubicBezTo>
                  <a:pt x="113" y="23"/>
                  <a:pt x="120" y="20"/>
                  <a:pt x="126" y="18"/>
                </a:cubicBezTo>
                <a:cubicBezTo>
                  <a:pt x="122" y="13"/>
                  <a:pt x="114" y="13"/>
                  <a:pt x="108" y="10"/>
                </a:cubicBezTo>
                <a:cubicBezTo>
                  <a:pt x="108" y="10"/>
                  <a:pt x="108" y="8"/>
                  <a:pt x="107" y="8"/>
                </a:cubicBezTo>
                <a:cubicBezTo>
                  <a:pt x="107" y="8"/>
                  <a:pt x="107" y="8"/>
                  <a:pt x="107" y="7"/>
                </a:cubicBezTo>
                <a:cubicBezTo>
                  <a:pt x="110" y="6"/>
                  <a:pt x="107" y="0"/>
                  <a:pt x="113" y="0"/>
                </a:cubicBezTo>
                <a:cubicBezTo>
                  <a:pt x="116" y="2"/>
                  <a:pt x="123" y="4"/>
                  <a:pt x="126" y="4"/>
                </a:cubicBezTo>
                <a:cubicBezTo>
                  <a:pt x="126" y="4"/>
                  <a:pt x="126" y="4"/>
                  <a:pt x="126" y="4"/>
                </a:cubicBezTo>
                <a:cubicBezTo>
                  <a:pt x="129" y="5"/>
                  <a:pt x="136" y="6"/>
                  <a:pt x="137" y="6"/>
                </a:cubicBezTo>
                <a:cubicBezTo>
                  <a:pt x="138" y="6"/>
                  <a:pt x="138" y="6"/>
                  <a:pt x="138" y="6"/>
                </a:cubicBezTo>
                <a:cubicBezTo>
                  <a:pt x="138" y="6"/>
                  <a:pt x="138" y="6"/>
                  <a:pt x="138" y="7"/>
                </a:cubicBezTo>
                <a:cubicBezTo>
                  <a:pt x="146" y="5"/>
                  <a:pt x="150" y="7"/>
                  <a:pt x="156" y="4"/>
                </a:cubicBezTo>
                <a:cubicBezTo>
                  <a:pt x="156" y="4"/>
                  <a:pt x="156" y="4"/>
                  <a:pt x="157" y="4"/>
                </a:cubicBezTo>
                <a:cubicBezTo>
                  <a:pt x="162" y="5"/>
                  <a:pt x="159" y="14"/>
                  <a:pt x="160" y="17"/>
                </a:cubicBezTo>
                <a:cubicBezTo>
                  <a:pt x="160" y="17"/>
                  <a:pt x="160" y="17"/>
                  <a:pt x="160" y="18"/>
                </a:cubicBezTo>
                <a:cubicBezTo>
                  <a:pt x="157" y="20"/>
                  <a:pt x="152" y="20"/>
                  <a:pt x="150" y="24"/>
                </a:cubicBezTo>
                <a:cubicBezTo>
                  <a:pt x="150" y="24"/>
                  <a:pt x="150" y="24"/>
                  <a:pt x="149" y="24"/>
                </a:cubicBezTo>
                <a:cubicBezTo>
                  <a:pt x="141" y="28"/>
                  <a:pt x="137" y="44"/>
                  <a:pt x="127" y="51"/>
                </a:cubicBezTo>
                <a:cubicBezTo>
                  <a:pt x="125" y="50"/>
                  <a:pt x="124" y="47"/>
                  <a:pt x="123" y="46"/>
                </a:cubicBezTo>
                <a:cubicBezTo>
                  <a:pt x="123" y="46"/>
                  <a:pt x="123" y="45"/>
                  <a:pt x="123" y="45"/>
                </a:cubicBezTo>
                <a:cubicBezTo>
                  <a:pt x="123" y="45"/>
                  <a:pt x="123" y="45"/>
                  <a:pt x="124" y="45"/>
                </a:cubicBezTo>
                <a:cubicBezTo>
                  <a:pt x="127" y="39"/>
                  <a:pt x="133" y="32"/>
                  <a:pt x="133" y="26"/>
                </a:cubicBezTo>
                <a:cubicBezTo>
                  <a:pt x="131" y="26"/>
                  <a:pt x="128" y="26"/>
                  <a:pt x="126" y="28"/>
                </a:cubicBezTo>
                <a:cubicBezTo>
                  <a:pt x="126" y="28"/>
                  <a:pt x="126" y="28"/>
                  <a:pt x="126" y="28"/>
                </a:cubicBezTo>
                <a:cubicBezTo>
                  <a:pt x="113" y="31"/>
                  <a:pt x="92" y="35"/>
                  <a:pt x="77" y="36"/>
                </a:cubicBezTo>
                <a:close/>
              </a:path>
            </a:pathLst>
          </a:custGeom>
          <a:solidFill>
            <a:srgbClr val="253A5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1" name="Rektangel 7">
            <a:extLst>
              <a:ext uri="{FF2B5EF4-FFF2-40B4-BE49-F238E27FC236}">
                <a16:creationId xmlns:a16="http://schemas.microsoft.com/office/drawing/2014/main" id="{43FD698A-BBAF-4255-8971-B58450A6DB22}"/>
              </a:ext>
            </a:extLst>
          </p:cNvPr>
          <p:cNvSpPr/>
          <p:nvPr/>
        </p:nvSpPr>
        <p:spPr>
          <a:xfrm>
            <a:off x="1368330" y="2601282"/>
            <a:ext cx="9934036" cy="4308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nb-NO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100">
                <a:solidFill>
                  <a:srgbClr val="000000"/>
                </a:solidFill>
                <a:latin typeface="Arial" panose="020B0604020202020204"/>
              </a:rPr>
              <a:t>Reiseregninger, refusjonskrav og søknad om ferie og fravær skal gjøres i </a:t>
            </a:r>
            <a:r>
              <a:rPr lang="nb-NO" sz="1100" b="1">
                <a:solidFill>
                  <a:srgbClr val="00509E"/>
                </a:solidFill>
                <a:latin typeface="Arial" panose="020B0604020202020204"/>
              </a:rPr>
              <a:t>SAP Selvbetjeningsportal eller DFØ App</a:t>
            </a:r>
            <a:endParaRPr kumimoji="0" lang="nb-NO" sz="1100" b="1" i="0" u="none" strike="noStrike" kern="1200" cap="none" spc="0" normalizeH="0" baseline="0" noProof="0">
              <a:ln>
                <a:noFill/>
              </a:ln>
              <a:solidFill>
                <a:srgbClr val="00509E"/>
              </a:solidFill>
              <a:effectLst/>
              <a:uLnTx/>
              <a:uFillTx/>
              <a:latin typeface="Arial" panose="020B0604020202020204"/>
              <a:ea typeface="+mn-ea"/>
              <a:cs typeface="Arial"/>
            </a:endParaRPr>
          </a:p>
        </p:txBody>
      </p:sp>
      <p:sp>
        <p:nvSpPr>
          <p:cNvPr id="52" name="Rektangel 24">
            <a:extLst>
              <a:ext uri="{FF2B5EF4-FFF2-40B4-BE49-F238E27FC236}">
                <a16:creationId xmlns:a16="http://schemas.microsoft.com/office/drawing/2014/main" id="{15002A8E-0D25-40B0-B967-4FA972EA0E79}"/>
              </a:ext>
            </a:extLst>
          </p:cNvPr>
          <p:cNvSpPr/>
          <p:nvPr/>
        </p:nvSpPr>
        <p:spPr>
          <a:xfrm>
            <a:off x="723863" y="2604203"/>
            <a:ext cx="545584" cy="4315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b-NO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53" name="Group 489">
            <a:extLst>
              <a:ext uri="{FF2B5EF4-FFF2-40B4-BE49-F238E27FC236}">
                <a16:creationId xmlns:a16="http://schemas.microsoft.com/office/drawing/2014/main" id="{15629B68-B842-4F4B-A02F-5F347EF1F8F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02167" y="2633339"/>
            <a:ext cx="396001" cy="396001"/>
            <a:chOff x="2920" y="2264"/>
            <a:chExt cx="340" cy="340"/>
          </a:xfrm>
          <a:solidFill>
            <a:srgbClr val="014694"/>
          </a:solidFill>
        </p:grpSpPr>
        <p:sp>
          <p:nvSpPr>
            <p:cNvPr id="54" name="Freeform 490">
              <a:extLst>
                <a:ext uri="{FF2B5EF4-FFF2-40B4-BE49-F238E27FC236}">
                  <a16:creationId xmlns:a16="http://schemas.microsoft.com/office/drawing/2014/main" id="{4369AA2E-133D-4178-89DE-C8C2B8C5ED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98" y="2363"/>
              <a:ext cx="184" cy="113"/>
            </a:xfrm>
            <a:custGeom>
              <a:avLst/>
              <a:gdLst>
                <a:gd name="T0" fmla="*/ 11 w 277"/>
                <a:gd name="T1" fmla="*/ 171 h 171"/>
                <a:gd name="T2" fmla="*/ 267 w 277"/>
                <a:gd name="T3" fmla="*/ 171 h 171"/>
                <a:gd name="T4" fmla="*/ 277 w 277"/>
                <a:gd name="T5" fmla="*/ 160 h 171"/>
                <a:gd name="T6" fmla="*/ 277 w 277"/>
                <a:gd name="T7" fmla="*/ 11 h 171"/>
                <a:gd name="T8" fmla="*/ 267 w 277"/>
                <a:gd name="T9" fmla="*/ 0 h 171"/>
                <a:gd name="T10" fmla="*/ 11 w 277"/>
                <a:gd name="T11" fmla="*/ 0 h 171"/>
                <a:gd name="T12" fmla="*/ 0 w 277"/>
                <a:gd name="T13" fmla="*/ 11 h 171"/>
                <a:gd name="T14" fmla="*/ 0 w 277"/>
                <a:gd name="T15" fmla="*/ 160 h 171"/>
                <a:gd name="T16" fmla="*/ 11 w 277"/>
                <a:gd name="T17" fmla="*/ 171 h 171"/>
                <a:gd name="T18" fmla="*/ 21 w 277"/>
                <a:gd name="T19" fmla="*/ 21 h 171"/>
                <a:gd name="T20" fmla="*/ 256 w 277"/>
                <a:gd name="T21" fmla="*/ 21 h 171"/>
                <a:gd name="T22" fmla="*/ 256 w 277"/>
                <a:gd name="T23" fmla="*/ 149 h 171"/>
                <a:gd name="T24" fmla="*/ 21 w 277"/>
                <a:gd name="T25" fmla="*/ 149 h 171"/>
                <a:gd name="T26" fmla="*/ 21 w 277"/>
                <a:gd name="T27" fmla="*/ 2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7" h="171">
                  <a:moveTo>
                    <a:pt x="11" y="171"/>
                  </a:moveTo>
                  <a:cubicBezTo>
                    <a:pt x="267" y="171"/>
                    <a:pt x="267" y="171"/>
                    <a:pt x="267" y="171"/>
                  </a:cubicBezTo>
                  <a:cubicBezTo>
                    <a:pt x="273" y="171"/>
                    <a:pt x="277" y="166"/>
                    <a:pt x="277" y="160"/>
                  </a:cubicBezTo>
                  <a:cubicBezTo>
                    <a:pt x="277" y="11"/>
                    <a:pt x="277" y="11"/>
                    <a:pt x="277" y="11"/>
                  </a:cubicBezTo>
                  <a:cubicBezTo>
                    <a:pt x="277" y="5"/>
                    <a:pt x="273" y="0"/>
                    <a:pt x="267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0" y="166"/>
                    <a:pt x="5" y="171"/>
                    <a:pt x="11" y="171"/>
                  </a:cubicBezTo>
                  <a:close/>
                  <a:moveTo>
                    <a:pt x="21" y="21"/>
                  </a:moveTo>
                  <a:cubicBezTo>
                    <a:pt x="256" y="21"/>
                    <a:pt x="256" y="21"/>
                    <a:pt x="256" y="21"/>
                  </a:cubicBezTo>
                  <a:cubicBezTo>
                    <a:pt x="256" y="149"/>
                    <a:pt x="256" y="149"/>
                    <a:pt x="256" y="149"/>
                  </a:cubicBezTo>
                  <a:cubicBezTo>
                    <a:pt x="21" y="149"/>
                    <a:pt x="21" y="149"/>
                    <a:pt x="21" y="149"/>
                  </a:cubicBezTo>
                  <a:lnTo>
                    <a:pt x="21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mc="http://schemas.openxmlformats.org/markup-compatibility/2006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446" tIns="60723" rIns="121446" bIns="6072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1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5" name="Freeform 491">
              <a:extLst>
                <a:ext uri="{FF2B5EF4-FFF2-40B4-BE49-F238E27FC236}">
                  <a16:creationId xmlns:a16="http://schemas.microsoft.com/office/drawing/2014/main" id="{EBC120CC-48C0-41A8-B738-FE41C4E78F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4" y="2490"/>
              <a:ext cx="212" cy="14"/>
            </a:xfrm>
            <a:custGeom>
              <a:avLst/>
              <a:gdLst>
                <a:gd name="T0" fmla="*/ 309 w 320"/>
                <a:gd name="T1" fmla="*/ 0 h 21"/>
                <a:gd name="T2" fmla="*/ 10 w 320"/>
                <a:gd name="T3" fmla="*/ 0 h 21"/>
                <a:gd name="T4" fmla="*/ 0 w 320"/>
                <a:gd name="T5" fmla="*/ 11 h 21"/>
                <a:gd name="T6" fmla="*/ 10 w 320"/>
                <a:gd name="T7" fmla="*/ 21 h 21"/>
                <a:gd name="T8" fmla="*/ 309 w 320"/>
                <a:gd name="T9" fmla="*/ 21 h 21"/>
                <a:gd name="T10" fmla="*/ 320 w 320"/>
                <a:gd name="T11" fmla="*/ 11 h 21"/>
                <a:gd name="T12" fmla="*/ 309 w 320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0" h="21">
                  <a:moveTo>
                    <a:pt x="309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5"/>
                    <a:pt x="0" y="11"/>
                  </a:cubicBezTo>
                  <a:cubicBezTo>
                    <a:pt x="0" y="17"/>
                    <a:pt x="4" y="21"/>
                    <a:pt x="10" y="21"/>
                  </a:cubicBezTo>
                  <a:cubicBezTo>
                    <a:pt x="309" y="21"/>
                    <a:pt x="309" y="21"/>
                    <a:pt x="309" y="21"/>
                  </a:cubicBezTo>
                  <a:cubicBezTo>
                    <a:pt x="315" y="21"/>
                    <a:pt x="320" y="17"/>
                    <a:pt x="320" y="11"/>
                  </a:cubicBezTo>
                  <a:cubicBezTo>
                    <a:pt x="320" y="5"/>
                    <a:pt x="315" y="0"/>
                    <a:pt x="30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mc="http://schemas.openxmlformats.org/markup-compatibility/2006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446" tIns="60723" rIns="121446" bIns="6072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1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6" name="Freeform 492">
              <a:extLst>
                <a:ext uri="{FF2B5EF4-FFF2-40B4-BE49-F238E27FC236}">
                  <a16:creationId xmlns:a16="http://schemas.microsoft.com/office/drawing/2014/main" id="{8989E308-478A-4B16-9351-238EA371623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20" y="2264"/>
              <a:ext cx="340" cy="340"/>
            </a:xfrm>
            <a:custGeom>
              <a:avLst/>
              <a:gdLst>
                <a:gd name="T0" fmla="*/ 256 w 512"/>
                <a:gd name="T1" fmla="*/ 21 h 512"/>
                <a:gd name="T2" fmla="*/ 490 w 512"/>
                <a:gd name="T3" fmla="*/ 256 h 512"/>
                <a:gd name="T4" fmla="*/ 256 w 512"/>
                <a:gd name="T5" fmla="*/ 490 h 512"/>
                <a:gd name="T6" fmla="*/ 21 w 512"/>
                <a:gd name="T7" fmla="*/ 256 h 512"/>
                <a:gd name="T8" fmla="*/ 256 w 512"/>
                <a:gd name="T9" fmla="*/ 21 h 512"/>
                <a:gd name="T10" fmla="*/ 256 w 512"/>
                <a:gd name="T11" fmla="*/ 0 h 512"/>
                <a:gd name="T12" fmla="*/ 0 w 512"/>
                <a:gd name="T13" fmla="*/ 256 h 512"/>
                <a:gd name="T14" fmla="*/ 256 w 512"/>
                <a:gd name="T15" fmla="*/ 512 h 512"/>
                <a:gd name="T16" fmla="*/ 512 w 512"/>
                <a:gd name="T17" fmla="*/ 256 h 512"/>
                <a:gd name="T18" fmla="*/ 256 w 512"/>
                <a:gd name="T1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2" h="512">
                  <a:moveTo>
                    <a:pt x="256" y="21"/>
                  </a:moveTo>
                  <a:cubicBezTo>
                    <a:pt x="385" y="21"/>
                    <a:pt x="490" y="126"/>
                    <a:pt x="490" y="256"/>
                  </a:cubicBezTo>
                  <a:cubicBezTo>
                    <a:pt x="490" y="385"/>
                    <a:pt x="385" y="490"/>
                    <a:pt x="256" y="490"/>
                  </a:cubicBezTo>
                  <a:cubicBezTo>
                    <a:pt x="126" y="490"/>
                    <a:pt x="21" y="385"/>
                    <a:pt x="21" y="256"/>
                  </a:cubicBezTo>
                  <a:cubicBezTo>
                    <a:pt x="21" y="126"/>
                    <a:pt x="126" y="21"/>
                    <a:pt x="256" y="21"/>
                  </a:cubicBezTo>
                  <a:moveTo>
                    <a:pt x="256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7"/>
                    <a:pt x="114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ubicBezTo>
                    <a:pt x="512" y="114"/>
                    <a:pt x="397" y="0"/>
                    <a:pt x="25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mc="http://schemas.openxmlformats.org/markup-compatibility/2006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446" tIns="60723" rIns="121446" bIns="6072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1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D3EC1D24-64FE-410A-A5D1-7B52733F37FA}"/>
              </a:ext>
            </a:extLst>
          </p:cNvPr>
          <p:cNvSpPr txBox="1"/>
          <p:nvPr/>
        </p:nvSpPr>
        <p:spPr>
          <a:xfrm>
            <a:off x="609600" y="4596585"/>
            <a:ext cx="12795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b="1"/>
              <a:t>I løpet av 2023:</a:t>
            </a:r>
          </a:p>
        </p:txBody>
      </p:sp>
      <p:sp>
        <p:nvSpPr>
          <p:cNvPr id="58" name="Rektangel 7">
            <a:extLst>
              <a:ext uri="{FF2B5EF4-FFF2-40B4-BE49-F238E27FC236}">
                <a16:creationId xmlns:a16="http://schemas.microsoft.com/office/drawing/2014/main" id="{CF00E979-8FED-4085-9A2E-1BC83D31CEA1}"/>
              </a:ext>
            </a:extLst>
          </p:cNvPr>
          <p:cNvSpPr/>
          <p:nvPr/>
        </p:nvSpPr>
        <p:spPr>
          <a:xfrm>
            <a:off x="1325635" y="4920796"/>
            <a:ext cx="9934036" cy="4308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nb-NO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100">
                <a:solidFill>
                  <a:srgbClr val="000000"/>
                </a:solidFill>
                <a:latin typeface="Arial" panose="020B0604020202020204"/>
              </a:rPr>
              <a:t>Prosjektleder får tilgang til Bevisst gjennom</a:t>
            </a:r>
            <a:r>
              <a:rPr lang="nb-NO" sz="1100" b="1">
                <a:solidFill>
                  <a:srgbClr val="00509E"/>
                </a:solidFill>
                <a:latin typeface="Arial" panose="020B0604020202020204"/>
              </a:rPr>
              <a:t> Prosjektlederportal </a:t>
            </a:r>
            <a:r>
              <a:rPr lang="nb-NO" sz="1100">
                <a:solidFill>
                  <a:srgbClr val="000000"/>
                </a:solidFill>
                <a:latin typeface="Arial" panose="020B0604020202020204"/>
              </a:rPr>
              <a:t>og kan selv følge med på egen prosjektportefølje i tillegg til prosjektøkonom. </a:t>
            </a:r>
            <a:endParaRPr kumimoji="0" lang="nb-NO" sz="1100" b="1" i="0" u="none" strike="noStrike" kern="1200" cap="none" spc="0" normalizeH="0" baseline="0" noProof="0">
              <a:ln>
                <a:noFill/>
              </a:ln>
              <a:solidFill>
                <a:srgbClr val="00509E"/>
              </a:solidFill>
              <a:effectLst/>
              <a:uLnTx/>
              <a:uFillTx/>
              <a:latin typeface="Arial" panose="020B0604020202020204"/>
              <a:ea typeface="+mn-ea"/>
              <a:cs typeface="Arial"/>
            </a:endParaRPr>
          </a:p>
        </p:txBody>
      </p:sp>
      <p:sp>
        <p:nvSpPr>
          <p:cNvPr id="59" name="Rektangel 24">
            <a:extLst>
              <a:ext uri="{FF2B5EF4-FFF2-40B4-BE49-F238E27FC236}">
                <a16:creationId xmlns:a16="http://schemas.microsoft.com/office/drawing/2014/main" id="{BE287080-B877-44B6-B2DE-C57B120B7CA9}"/>
              </a:ext>
            </a:extLst>
          </p:cNvPr>
          <p:cNvSpPr/>
          <p:nvPr/>
        </p:nvSpPr>
        <p:spPr>
          <a:xfrm>
            <a:off x="681168" y="4922698"/>
            <a:ext cx="545584" cy="4315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b-NO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60" name="Group 489">
            <a:extLst>
              <a:ext uri="{FF2B5EF4-FFF2-40B4-BE49-F238E27FC236}">
                <a16:creationId xmlns:a16="http://schemas.microsoft.com/office/drawing/2014/main" id="{0E2F76E5-1668-4770-9554-2B4CDD34F8B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59472" y="4952851"/>
            <a:ext cx="396001" cy="396001"/>
            <a:chOff x="2920" y="2264"/>
            <a:chExt cx="340" cy="340"/>
          </a:xfrm>
          <a:solidFill>
            <a:srgbClr val="014694"/>
          </a:solidFill>
        </p:grpSpPr>
        <p:sp>
          <p:nvSpPr>
            <p:cNvPr id="61" name="Freeform 490">
              <a:extLst>
                <a:ext uri="{FF2B5EF4-FFF2-40B4-BE49-F238E27FC236}">
                  <a16:creationId xmlns:a16="http://schemas.microsoft.com/office/drawing/2014/main" id="{1FB4D11C-5BB9-4173-A643-139D5D631D0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98" y="2363"/>
              <a:ext cx="184" cy="113"/>
            </a:xfrm>
            <a:custGeom>
              <a:avLst/>
              <a:gdLst>
                <a:gd name="T0" fmla="*/ 11 w 277"/>
                <a:gd name="T1" fmla="*/ 171 h 171"/>
                <a:gd name="T2" fmla="*/ 267 w 277"/>
                <a:gd name="T3" fmla="*/ 171 h 171"/>
                <a:gd name="T4" fmla="*/ 277 w 277"/>
                <a:gd name="T5" fmla="*/ 160 h 171"/>
                <a:gd name="T6" fmla="*/ 277 w 277"/>
                <a:gd name="T7" fmla="*/ 11 h 171"/>
                <a:gd name="T8" fmla="*/ 267 w 277"/>
                <a:gd name="T9" fmla="*/ 0 h 171"/>
                <a:gd name="T10" fmla="*/ 11 w 277"/>
                <a:gd name="T11" fmla="*/ 0 h 171"/>
                <a:gd name="T12" fmla="*/ 0 w 277"/>
                <a:gd name="T13" fmla="*/ 11 h 171"/>
                <a:gd name="T14" fmla="*/ 0 w 277"/>
                <a:gd name="T15" fmla="*/ 160 h 171"/>
                <a:gd name="T16" fmla="*/ 11 w 277"/>
                <a:gd name="T17" fmla="*/ 171 h 171"/>
                <a:gd name="T18" fmla="*/ 21 w 277"/>
                <a:gd name="T19" fmla="*/ 21 h 171"/>
                <a:gd name="T20" fmla="*/ 256 w 277"/>
                <a:gd name="T21" fmla="*/ 21 h 171"/>
                <a:gd name="T22" fmla="*/ 256 w 277"/>
                <a:gd name="T23" fmla="*/ 149 h 171"/>
                <a:gd name="T24" fmla="*/ 21 w 277"/>
                <a:gd name="T25" fmla="*/ 149 h 171"/>
                <a:gd name="T26" fmla="*/ 21 w 277"/>
                <a:gd name="T27" fmla="*/ 2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7" h="171">
                  <a:moveTo>
                    <a:pt x="11" y="171"/>
                  </a:moveTo>
                  <a:cubicBezTo>
                    <a:pt x="267" y="171"/>
                    <a:pt x="267" y="171"/>
                    <a:pt x="267" y="171"/>
                  </a:cubicBezTo>
                  <a:cubicBezTo>
                    <a:pt x="273" y="171"/>
                    <a:pt x="277" y="166"/>
                    <a:pt x="277" y="160"/>
                  </a:cubicBezTo>
                  <a:cubicBezTo>
                    <a:pt x="277" y="11"/>
                    <a:pt x="277" y="11"/>
                    <a:pt x="277" y="11"/>
                  </a:cubicBezTo>
                  <a:cubicBezTo>
                    <a:pt x="277" y="5"/>
                    <a:pt x="273" y="0"/>
                    <a:pt x="267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0" y="166"/>
                    <a:pt x="5" y="171"/>
                    <a:pt x="11" y="171"/>
                  </a:cubicBezTo>
                  <a:close/>
                  <a:moveTo>
                    <a:pt x="21" y="21"/>
                  </a:moveTo>
                  <a:cubicBezTo>
                    <a:pt x="256" y="21"/>
                    <a:pt x="256" y="21"/>
                    <a:pt x="256" y="21"/>
                  </a:cubicBezTo>
                  <a:cubicBezTo>
                    <a:pt x="256" y="149"/>
                    <a:pt x="256" y="149"/>
                    <a:pt x="256" y="149"/>
                  </a:cubicBezTo>
                  <a:cubicBezTo>
                    <a:pt x="21" y="149"/>
                    <a:pt x="21" y="149"/>
                    <a:pt x="21" y="149"/>
                  </a:cubicBezTo>
                  <a:lnTo>
                    <a:pt x="21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mc="http://schemas.openxmlformats.org/markup-compatibility/2006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446" tIns="60723" rIns="121446" bIns="6072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1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2" name="Freeform 491">
              <a:extLst>
                <a:ext uri="{FF2B5EF4-FFF2-40B4-BE49-F238E27FC236}">
                  <a16:creationId xmlns:a16="http://schemas.microsoft.com/office/drawing/2014/main" id="{F3448602-60E9-49EF-903F-0C2BF1ADCB4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4" y="2490"/>
              <a:ext cx="212" cy="14"/>
            </a:xfrm>
            <a:custGeom>
              <a:avLst/>
              <a:gdLst>
                <a:gd name="T0" fmla="*/ 309 w 320"/>
                <a:gd name="T1" fmla="*/ 0 h 21"/>
                <a:gd name="T2" fmla="*/ 10 w 320"/>
                <a:gd name="T3" fmla="*/ 0 h 21"/>
                <a:gd name="T4" fmla="*/ 0 w 320"/>
                <a:gd name="T5" fmla="*/ 11 h 21"/>
                <a:gd name="T6" fmla="*/ 10 w 320"/>
                <a:gd name="T7" fmla="*/ 21 h 21"/>
                <a:gd name="T8" fmla="*/ 309 w 320"/>
                <a:gd name="T9" fmla="*/ 21 h 21"/>
                <a:gd name="T10" fmla="*/ 320 w 320"/>
                <a:gd name="T11" fmla="*/ 11 h 21"/>
                <a:gd name="T12" fmla="*/ 309 w 320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0" h="21">
                  <a:moveTo>
                    <a:pt x="309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5"/>
                    <a:pt x="0" y="11"/>
                  </a:cubicBezTo>
                  <a:cubicBezTo>
                    <a:pt x="0" y="17"/>
                    <a:pt x="4" y="21"/>
                    <a:pt x="10" y="21"/>
                  </a:cubicBezTo>
                  <a:cubicBezTo>
                    <a:pt x="309" y="21"/>
                    <a:pt x="309" y="21"/>
                    <a:pt x="309" y="21"/>
                  </a:cubicBezTo>
                  <a:cubicBezTo>
                    <a:pt x="315" y="21"/>
                    <a:pt x="320" y="17"/>
                    <a:pt x="320" y="11"/>
                  </a:cubicBezTo>
                  <a:cubicBezTo>
                    <a:pt x="320" y="5"/>
                    <a:pt x="315" y="0"/>
                    <a:pt x="30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mc="http://schemas.openxmlformats.org/markup-compatibility/2006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446" tIns="60723" rIns="121446" bIns="6072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1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3" name="Freeform 492">
              <a:extLst>
                <a:ext uri="{FF2B5EF4-FFF2-40B4-BE49-F238E27FC236}">
                  <a16:creationId xmlns:a16="http://schemas.microsoft.com/office/drawing/2014/main" id="{D4D86673-8FB8-4FAC-8AA0-FF2C90848A9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20" y="2264"/>
              <a:ext cx="340" cy="340"/>
            </a:xfrm>
            <a:custGeom>
              <a:avLst/>
              <a:gdLst>
                <a:gd name="T0" fmla="*/ 256 w 512"/>
                <a:gd name="T1" fmla="*/ 21 h 512"/>
                <a:gd name="T2" fmla="*/ 490 w 512"/>
                <a:gd name="T3" fmla="*/ 256 h 512"/>
                <a:gd name="T4" fmla="*/ 256 w 512"/>
                <a:gd name="T5" fmla="*/ 490 h 512"/>
                <a:gd name="T6" fmla="*/ 21 w 512"/>
                <a:gd name="T7" fmla="*/ 256 h 512"/>
                <a:gd name="T8" fmla="*/ 256 w 512"/>
                <a:gd name="T9" fmla="*/ 21 h 512"/>
                <a:gd name="T10" fmla="*/ 256 w 512"/>
                <a:gd name="T11" fmla="*/ 0 h 512"/>
                <a:gd name="T12" fmla="*/ 0 w 512"/>
                <a:gd name="T13" fmla="*/ 256 h 512"/>
                <a:gd name="T14" fmla="*/ 256 w 512"/>
                <a:gd name="T15" fmla="*/ 512 h 512"/>
                <a:gd name="T16" fmla="*/ 512 w 512"/>
                <a:gd name="T17" fmla="*/ 256 h 512"/>
                <a:gd name="T18" fmla="*/ 256 w 512"/>
                <a:gd name="T1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2" h="512">
                  <a:moveTo>
                    <a:pt x="256" y="21"/>
                  </a:moveTo>
                  <a:cubicBezTo>
                    <a:pt x="385" y="21"/>
                    <a:pt x="490" y="126"/>
                    <a:pt x="490" y="256"/>
                  </a:cubicBezTo>
                  <a:cubicBezTo>
                    <a:pt x="490" y="385"/>
                    <a:pt x="385" y="490"/>
                    <a:pt x="256" y="490"/>
                  </a:cubicBezTo>
                  <a:cubicBezTo>
                    <a:pt x="126" y="490"/>
                    <a:pt x="21" y="385"/>
                    <a:pt x="21" y="256"/>
                  </a:cubicBezTo>
                  <a:cubicBezTo>
                    <a:pt x="21" y="126"/>
                    <a:pt x="126" y="21"/>
                    <a:pt x="256" y="21"/>
                  </a:cubicBezTo>
                  <a:moveTo>
                    <a:pt x="256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7"/>
                    <a:pt x="114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ubicBezTo>
                    <a:pt x="512" y="114"/>
                    <a:pt x="397" y="0"/>
                    <a:pt x="25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mc="http://schemas.openxmlformats.org/markup-compatibility/2006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446" tIns="60723" rIns="121446" bIns="6072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1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82053743-4F8F-41A6-A79B-836AE2DDF7E1}"/>
              </a:ext>
            </a:extLst>
          </p:cNvPr>
          <p:cNvCxnSpPr/>
          <p:nvPr/>
        </p:nvCxnSpPr>
        <p:spPr>
          <a:xfrm>
            <a:off x="723863" y="4408941"/>
            <a:ext cx="10661313" cy="0"/>
          </a:xfrm>
          <a:prstGeom prst="line">
            <a:avLst/>
          </a:prstGeom>
          <a:ln w="28575" cap="flat" cmpd="sng" algn="ctr">
            <a:solidFill>
              <a:schemeClr val="accent2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9" name="Rektangel 7">
            <a:extLst>
              <a:ext uri="{FF2B5EF4-FFF2-40B4-BE49-F238E27FC236}">
                <a16:creationId xmlns:a16="http://schemas.microsoft.com/office/drawing/2014/main" id="{45A0610B-B620-4A43-950E-03611C642E63}"/>
              </a:ext>
            </a:extLst>
          </p:cNvPr>
          <p:cNvSpPr/>
          <p:nvPr/>
        </p:nvSpPr>
        <p:spPr>
          <a:xfrm>
            <a:off x="1336525" y="5484957"/>
            <a:ext cx="9934036" cy="4308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nb-NO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100" b="1">
                <a:solidFill>
                  <a:srgbClr val="00509E"/>
                </a:solidFill>
                <a:latin typeface="Arial" panose="020B0604020202020204"/>
              </a:rPr>
              <a:t>Registrerer prosjekt </a:t>
            </a:r>
            <a:r>
              <a:rPr lang="nb-NO" sz="1100">
                <a:solidFill>
                  <a:srgbClr val="000000"/>
                </a:solidFill>
                <a:latin typeface="Arial" panose="020B0604020202020204"/>
              </a:rPr>
              <a:t>i systemløsning allerede ved </a:t>
            </a:r>
            <a:r>
              <a:rPr lang="nb-NO" sz="1100" b="1">
                <a:solidFill>
                  <a:srgbClr val="00509E"/>
                </a:solidFill>
                <a:latin typeface="Arial" panose="020B0604020202020204"/>
              </a:rPr>
              <a:t>søknadsfase</a:t>
            </a:r>
            <a:r>
              <a:rPr lang="nb-NO" sz="1100">
                <a:solidFill>
                  <a:srgbClr val="000000"/>
                </a:solidFill>
                <a:latin typeface="Arial" panose="020B0604020202020204"/>
              </a:rPr>
              <a:t>. </a:t>
            </a:r>
            <a:endParaRPr kumimoji="0" lang="nb-NO" sz="1100" b="1" i="0" u="none" strike="noStrike" kern="1200" cap="none" spc="0" normalizeH="0" baseline="0" noProof="0">
              <a:ln>
                <a:noFill/>
              </a:ln>
              <a:solidFill>
                <a:srgbClr val="00509E"/>
              </a:solidFill>
              <a:effectLst/>
              <a:uLnTx/>
              <a:uFillTx/>
              <a:latin typeface="Arial" panose="020B0604020202020204"/>
              <a:ea typeface="+mn-ea"/>
              <a:cs typeface="Arial"/>
            </a:endParaRPr>
          </a:p>
        </p:txBody>
      </p:sp>
      <p:sp>
        <p:nvSpPr>
          <p:cNvPr id="70" name="Rektangel 24">
            <a:extLst>
              <a:ext uri="{FF2B5EF4-FFF2-40B4-BE49-F238E27FC236}">
                <a16:creationId xmlns:a16="http://schemas.microsoft.com/office/drawing/2014/main" id="{56C44A6F-DD0E-4A9C-94B7-2C21D055C7A3}"/>
              </a:ext>
            </a:extLst>
          </p:cNvPr>
          <p:cNvSpPr/>
          <p:nvPr/>
        </p:nvSpPr>
        <p:spPr>
          <a:xfrm>
            <a:off x="692058" y="5486859"/>
            <a:ext cx="545584" cy="4315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b-NO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71" name="Group 489">
            <a:extLst>
              <a:ext uri="{FF2B5EF4-FFF2-40B4-BE49-F238E27FC236}">
                <a16:creationId xmlns:a16="http://schemas.microsoft.com/office/drawing/2014/main" id="{ED66DC49-A872-4369-A50D-BAB519DB1A0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70362" y="5504609"/>
            <a:ext cx="396001" cy="396001"/>
            <a:chOff x="2920" y="2264"/>
            <a:chExt cx="340" cy="340"/>
          </a:xfrm>
          <a:solidFill>
            <a:srgbClr val="014694"/>
          </a:solidFill>
        </p:grpSpPr>
        <p:sp>
          <p:nvSpPr>
            <p:cNvPr id="72" name="Freeform 490">
              <a:extLst>
                <a:ext uri="{FF2B5EF4-FFF2-40B4-BE49-F238E27FC236}">
                  <a16:creationId xmlns:a16="http://schemas.microsoft.com/office/drawing/2014/main" id="{567A78DE-93FD-4CE9-840C-5BCEFE8A8E5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98" y="2363"/>
              <a:ext cx="184" cy="113"/>
            </a:xfrm>
            <a:custGeom>
              <a:avLst/>
              <a:gdLst>
                <a:gd name="T0" fmla="*/ 11 w 277"/>
                <a:gd name="T1" fmla="*/ 171 h 171"/>
                <a:gd name="T2" fmla="*/ 267 w 277"/>
                <a:gd name="T3" fmla="*/ 171 h 171"/>
                <a:gd name="T4" fmla="*/ 277 w 277"/>
                <a:gd name="T5" fmla="*/ 160 h 171"/>
                <a:gd name="T6" fmla="*/ 277 w 277"/>
                <a:gd name="T7" fmla="*/ 11 h 171"/>
                <a:gd name="T8" fmla="*/ 267 w 277"/>
                <a:gd name="T9" fmla="*/ 0 h 171"/>
                <a:gd name="T10" fmla="*/ 11 w 277"/>
                <a:gd name="T11" fmla="*/ 0 h 171"/>
                <a:gd name="T12" fmla="*/ 0 w 277"/>
                <a:gd name="T13" fmla="*/ 11 h 171"/>
                <a:gd name="T14" fmla="*/ 0 w 277"/>
                <a:gd name="T15" fmla="*/ 160 h 171"/>
                <a:gd name="T16" fmla="*/ 11 w 277"/>
                <a:gd name="T17" fmla="*/ 171 h 171"/>
                <a:gd name="T18" fmla="*/ 21 w 277"/>
                <a:gd name="T19" fmla="*/ 21 h 171"/>
                <a:gd name="T20" fmla="*/ 256 w 277"/>
                <a:gd name="T21" fmla="*/ 21 h 171"/>
                <a:gd name="T22" fmla="*/ 256 w 277"/>
                <a:gd name="T23" fmla="*/ 149 h 171"/>
                <a:gd name="T24" fmla="*/ 21 w 277"/>
                <a:gd name="T25" fmla="*/ 149 h 171"/>
                <a:gd name="T26" fmla="*/ 21 w 277"/>
                <a:gd name="T27" fmla="*/ 2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7" h="171">
                  <a:moveTo>
                    <a:pt x="11" y="171"/>
                  </a:moveTo>
                  <a:cubicBezTo>
                    <a:pt x="267" y="171"/>
                    <a:pt x="267" y="171"/>
                    <a:pt x="267" y="171"/>
                  </a:cubicBezTo>
                  <a:cubicBezTo>
                    <a:pt x="273" y="171"/>
                    <a:pt x="277" y="166"/>
                    <a:pt x="277" y="160"/>
                  </a:cubicBezTo>
                  <a:cubicBezTo>
                    <a:pt x="277" y="11"/>
                    <a:pt x="277" y="11"/>
                    <a:pt x="277" y="11"/>
                  </a:cubicBezTo>
                  <a:cubicBezTo>
                    <a:pt x="277" y="5"/>
                    <a:pt x="273" y="0"/>
                    <a:pt x="267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0" y="166"/>
                    <a:pt x="5" y="171"/>
                    <a:pt x="11" y="171"/>
                  </a:cubicBezTo>
                  <a:close/>
                  <a:moveTo>
                    <a:pt x="21" y="21"/>
                  </a:moveTo>
                  <a:cubicBezTo>
                    <a:pt x="256" y="21"/>
                    <a:pt x="256" y="21"/>
                    <a:pt x="256" y="21"/>
                  </a:cubicBezTo>
                  <a:cubicBezTo>
                    <a:pt x="256" y="149"/>
                    <a:pt x="256" y="149"/>
                    <a:pt x="256" y="149"/>
                  </a:cubicBezTo>
                  <a:cubicBezTo>
                    <a:pt x="21" y="149"/>
                    <a:pt x="21" y="149"/>
                    <a:pt x="21" y="149"/>
                  </a:cubicBezTo>
                  <a:lnTo>
                    <a:pt x="21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mc="http://schemas.openxmlformats.org/markup-compatibility/2006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446" tIns="60723" rIns="121446" bIns="6072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1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3" name="Freeform 491">
              <a:extLst>
                <a:ext uri="{FF2B5EF4-FFF2-40B4-BE49-F238E27FC236}">
                  <a16:creationId xmlns:a16="http://schemas.microsoft.com/office/drawing/2014/main" id="{A2E485D0-7197-4CA8-98D5-0B6ACA6702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4" y="2490"/>
              <a:ext cx="212" cy="14"/>
            </a:xfrm>
            <a:custGeom>
              <a:avLst/>
              <a:gdLst>
                <a:gd name="T0" fmla="*/ 309 w 320"/>
                <a:gd name="T1" fmla="*/ 0 h 21"/>
                <a:gd name="T2" fmla="*/ 10 w 320"/>
                <a:gd name="T3" fmla="*/ 0 h 21"/>
                <a:gd name="T4" fmla="*/ 0 w 320"/>
                <a:gd name="T5" fmla="*/ 11 h 21"/>
                <a:gd name="T6" fmla="*/ 10 w 320"/>
                <a:gd name="T7" fmla="*/ 21 h 21"/>
                <a:gd name="T8" fmla="*/ 309 w 320"/>
                <a:gd name="T9" fmla="*/ 21 h 21"/>
                <a:gd name="T10" fmla="*/ 320 w 320"/>
                <a:gd name="T11" fmla="*/ 11 h 21"/>
                <a:gd name="T12" fmla="*/ 309 w 320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0" h="21">
                  <a:moveTo>
                    <a:pt x="309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5"/>
                    <a:pt x="0" y="11"/>
                  </a:cubicBezTo>
                  <a:cubicBezTo>
                    <a:pt x="0" y="17"/>
                    <a:pt x="4" y="21"/>
                    <a:pt x="10" y="21"/>
                  </a:cubicBezTo>
                  <a:cubicBezTo>
                    <a:pt x="309" y="21"/>
                    <a:pt x="309" y="21"/>
                    <a:pt x="309" y="21"/>
                  </a:cubicBezTo>
                  <a:cubicBezTo>
                    <a:pt x="315" y="21"/>
                    <a:pt x="320" y="17"/>
                    <a:pt x="320" y="11"/>
                  </a:cubicBezTo>
                  <a:cubicBezTo>
                    <a:pt x="320" y="5"/>
                    <a:pt x="315" y="0"/>
                    <a:pt x="30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mc="http://schemas.openxmlformats.org/markup-compatibility/2006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446" tIns="60723" rIns="121446" bIns="6072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1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4" name="Freeform 492">
              <a:extLst>
                <a:ext uri="{FF2B5EF4-FFF2-40B4-BE49-F238E27FC236}">
                  <a16:creationId xmlns:a16="http://schemas.microsoft.com/office/drawing/2014/main" id="{B82815D5-B8D3-4A5E-BB72-43FA4732A84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20" y="2264"/>
              <a:ext cx="340" cy="340"/>
            </a:xfrm>
            <a:custGeom>
              <a:avLst/>
              <a:gdLst>
                <a:gd name="T0" fmla="*/ 256 w 512"/>
                <a:gd name="T1" fmla="*/ 21 h 512"/>
                <a:gd name="T2" fmla="*/ 490 w 512"/>
                <a:gd name="T3" fmla="*/ 256 h 512"/>
                <a:gd name="T4" fmla="*/ 256 w 512"/>
                <a:gd name="T5" fmla="*/ 490 h 512"/>
                <a:gd name="T6" fmla="*/ 21 w 512"/>
                <a:gd name="T7" fmla="*/ 256 h 512"/>
                <a:gd name="T8" fmla="*/ 256 w 512"/>
                <a:gd name="T9" fmla="*/ 21 h 512"/>
                <a:gd name="T10" fmla="*/ 256 w 512"/>
                <a:gd name="T11" fmla="*/ 0 h 512"/>
                <a:gd name="T12" fmla="*/ 0 w 512"/>
                <a:gd name="T13" fmla="*/ 256 h 512"/>
                <a:gd name="T14" fmla="*/ 256 w 512"/>
                <a:gd name="T15" fmla="*/ 512 h 512"/>
                <a:gd name="T16" fmla="*/ 512 w 512"/>
                <a:gd name="T17" fmla="*/ 256 h 512"/>
                <a:gd name="T18" fmla="*/ 256 w 512"/>
                <a:gd name="T1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2" h="512">
                  <a:moveTo>
                    <a:pt x="256" y="21"/>
                  </a:moveTo>
                  <a:cubicBezTo>
                    <a:pt x="385" y="21"/>
                    <a:pt x="490" y="126"/>
                    <a:pt x="490" y="256"/>
                  </a:cubicBezTo>
                  <a:cubicBezTo>
                    <a:pt x="490" y="385"/>
                    <a:pt x="385" y="490"/>
                    <a:pt x="256" y="490"/>
                  </a:cubicBezTo>
                  <a:cubicBezTo>
                    <a:pt x="126" y="490"/>
                    <a:pt x="21" y="385"/>
                    <a:pt x="21" y="256"/>
                  </a:cubicBezTo>
                  <a:cubicBezTo>
                    <a:pt x="21" y="126"/>
                    <a:pt x="126" y="21"/>
                    <a:pt x="256" y="21"/>
                  </a:cubicBezTo>
                  <a:moveTo>
                    <a:pt x="256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7"/>
                    <a:pt x="114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ubicBezTo>
                    <a:pt x="512" y="114"/>
                    <a:pt x="397" y="0"/>
                    <a:pt x="25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mc="http://schemas.openxmlformats.org/markup-compatibility/2006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446" tIns="60723" rIns="121446" bIns="6072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1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75" name="Rektangel 7">
            <a:extLst>
              <a:ext uri="{FF2B5EF4-FFF2-40B4-BE49-F238E27FC236}">
                <a16:creationId xmlns:a16="http://schemas.microsoft.com/office/drawing/2014/main" id="{B3EBD1F4-B6E5-4C9E-BFC1-2C9A885ECAC0}"/>
              </a:ext>
            </a:extLst>
          </p:cNvPr>
          <p:cNvSpPr/>
          <p:nvPr/>
        </p:nvSpPr>
        <p:spPr>
          <a:xfrm>
            <a:off x="1368330" y="3133244"/>
            <a:ext cx="9934036" cy="4308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nb-NO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100">
                <a:solidFill>
                  <a:srgbClr val="000000"/>
                </a:solidFill>
                <a:latin typeface="Arial" panose="020B0604020202020204"/>
              </a:rPr>
              <a:t>Registrering av prosjekttid i </a:t>
            </a:r>
            <a:r>
              <a:rPr lang="nb-NO" sz="1100" b="1">
                <a:solidFill>
                  <a:srgbClr val="00509E"/>
                </a:solidFill>
                <a:latin typeface="Arial" panose="020B0604020202020204"/>
              </a:rPr>
              <a:t>SAP Selvbetjeningsportal eller DFØ App</a:t>
            </a:r>
            <a:endParaRPr kumimoji="0" lang="nb-NO" sz="1100" b="1" i="0" u="none" strike="noStrike" kern="1200" cap="none" spc="0" normalizeH="0" baseline="0" noProof="0">
              <a:ln>
                <a:noFill/>
              </a:ln>
              <a:solidFill>
                <a:srgbClr val="00509E"/>
              </a:solidFill>
              <a:effectLst/>
              <a:uLnTx/>
              <a:uFillTx/>
              <a:latin typeface="Arial" panose="020B0604020202020204"/>
              <a:ea typeface="+mn-ea"/>
              <a:cs typeface="Arial"/>
            </a:endParaRPr>
          </a:p>
        </p:txBody>
      </p:sp>
      <p:sp>
        <p:nvSpPr>
          <p:cNvPr id="76" name="Rektangel 24">
            <a:extLst>
              <a:ext uri="{FF2B5EF4-FFF2-40B4-BE49-F238E27FC236}">
                <a16:creationId xmlns:a16="http://schemas.microsoft.com/office/drawing/2014/main" id="{66B6B39A-3F10-48AD-BCCA-9EC320225E25}"/>
              </a:ext>
            </a:extLst>
          </p:cNvPr>
          <p:cNvSpPr/>
          <p:nvPr/>
        </p:nvSpPr>
        <p:spPr>
          <a:xfrm>
            <a:off x="723863" y="3135146"/>
            <a:ext cx="545584" cy="4315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b-NO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77" name="Group 489">
            <a:extLst>
              <a:ext uri="{FF2B5EF4-FFF2-40B4-BE49-F238E27FC236}">
                <a16:creationId xmlns:a16="http://schemas.microsoft.com/office/drawing/2014/main" id="{CCCF3031-CAAC-4B77-982C-7FB40DE6623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02167" y="3155510"/>
            <a:ext cx="396001" cy="396001"/>
            <a:chOff x="2920" y="2264"/>
            <a:chExt cx="340" cy="340"/>
          </a:xfrm>
          <a:solidFill>
            <a:srgbClr val="014694"/>
          </a:solidFill>
        </p:grpSpPr>
        <p:sp>
          <p:nvSpPr>
            <p:cNvPr id="78" name="Freeform 490">
              <a:extLst>
                <a:ext uri="{FF2B5EF4-FFF2-40B4-BE49-F238E27FC236}">
                  <a16:creationId xmlns:a16="http://schemas.microsoft.com/office/drawing/2014/main" id="{E126E1E0-AF3F-49EE-BABD-26EF858FCC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98" y="2363"/>
              <a:ext cx="184" cy="113"/>
            </a:xfrm>
            <a:custGeom>
              <a:avLst/>
              <a:gdLst>
                <a:gd name="T0" fmla="*/ 11 w 277"/>
                <a:gd name="T1" fmla="*/ 171 h 171"/>
                <a:gd name="T2" fmla="*/ 267 w 277"/>
                <a:gd name="T3" fmla="*/ 171 h 171"/>
                <a:gd name="T4" fmla="*/ 277 w 277"/>
                <a:gd name="T5" fmla="*/ 160 h 171"/>
                <a:gd name="T6" fmla="*/ 277 w 277"/>
                <a:gd name="T7" fmla="*/ 11 h 171"/>
                <a:gd name="T8" fmla="*/ 267 w 277"/>
                <a:gd name="T9" fmla="*/ 0 h 171"/>
                <a:gd name="T10" fmla="*/ 11 w 277"/>
                <a:gd name="T11" fmla="*/ 0 h 171"/>
                <a:gd name="T12" fmla="*/ 0 w 277"/>
                <a:gd name="T13" fmla="*/ 11 h 171"/>
                <a:gd name="T14" fmla="*/ 0 w 277"/>
                <a:gd name="T15" fmla="*/ 160 h 171"/>
                <a:gd name="T16" fmla="*/ 11 w 277"/>
                <a:gd name="T17" fmla="*/ 171 h 171"/>
                <a:gd name="T18" fmla="*/ 21 w 277"/>
                <a:gd name="T19" fmla="*/ 21 h 171"/>
                <a:gd name="T20" fmla="*/ 256 w 277"/>
                <a:gd name="T21" fmla="*/ 21 h 171"/>
                <a:gd name="T22" fmla="*/ 256 w 277"/>
                <a:gd name="T23" fmla="*/ 149 h 171"/>
                <a:gd name="T24" fmla="*/ 21 w 277"/>
                <a:gd name="T25" fmla="*/ 149 h 171"/>
                <a:gd name="T26" fmla="*/ 21 w 277"/>
                <a:gd name="T27" fmla="*/ 2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7" h="171">
                  <a:moveTo>
                    <a:pt x="11" y="171"/>
                  </a:moveTo>
                  <a:cubicBezTo>
                    <a:pt x="267" y="171"/>
                    <a:pt x="267" y="171"/>
                    <a:pt x="267" y="171"/>
                  </a:cubicBezTo>
                  <a:cubicBezTo>
                    <a:pt x="273" y="171"/>
                    <a:pt x="277" y="166"/>
                    <a:pt x="277" y="160"/>
                  </a:cubicBezTo>
                  <a:cubicBezTo>
                    <a:pt x="277" y="11"/>
                    <a:pt x="277" y="11"/>
                    <a:pt x="277" y="11"/>
                  </a:cubicBezTo>
                  <a:cubicBezTo>
                    <a:pt x="277" y="5"/>
                    <a:pt x="273" y="0"/>
                    <a:pt x="267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0" y="166"/>
                    <a:pt x="5" y="171"/>
                    <a:pt x="11" y="171"/>
                  </a:cubicBezTo>
                  <a:close/>
                  <a:moveTo>
                    <a:pt x="21" y="21"/>
                  </a:moveTo>
                  <a:cubicBezTo>
                    <a:pt x="256" y="21"/>
                    <a:pt x="256" y="21"/>
                    <a:pt x="256" y="21"/>
                  </a:cubicBezTo>
                  <a:cubicBezTo>
                    <a:pt x="256" y="149"/>
                    <a:pt x="256" y="149"/>
                    <a:pt x="256" y="149"/>
                  </a:cubicBezTo>
                  <a:cubicBezTo>
                    <a:pt x="21" y="149"/>
                    <a:pt x="21" y="149"/>
                    <a:pt x="21" y="149"/>
                  </a:cubicBezTo>
                  <a:lnTo>
                    <a:pt x="21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mc="http://schemas.openxmlformats.org/markup-compatibility/2006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446" tIns="60723" rIns="121446" bIns="6072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1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9" name="Freeform 491">
              <a:extLst>
                <a:ext uri="{FF2B5EF4-FFF2-40B4-BE49-F238E27FC236}">
                  <a16:creationId xmlns:a16="http://schemas.microsoft.com/office/drawing/2014/main" id="{556EFC21-BD93-4E23-B188-434C1323981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4" y="2490"/>
              <a:ext cx="212" cy="14"/>
            </a:xfrm>
            <a:custGeom>
              <a:avLst/>
              <a:gdLst>
                <a:gd name="T0" fmla="*/ 309 w 320"/>
                <a:gd name="T1" fmla="*/ 0 h 21"/>
                <a:gd name="T2" fmla="*/ 10 w 320"/>
                <a:gd name="T3" fmla="*/ 0 h 21"/>
                <a:gd name="T4" fmla="*/ 0 w 320"/>
                <a:gd name="T5" fmla="*/ 11 h 21"/>
                <a:gd name="T6" fmla="*/ 10 w 320"/>
                <a:gd name="T7" fmla="*/ 21 h 21"/>
                <a:gd name="T8" fmla="*/ 309 w 320"/>
                <a:gd name="T9" fmla="*/ 21 h 21"/>
                <a:gd name="T10" fmla="*/ 320 w 320"/>
                <a:gd name="T11" fmla="*/ 11 h 21"/>
                <a:gd name="T12" fmla="*/ 309 w 320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0" h="21">
                  <a:moveTo>
                    <a:pt x="309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5"/>
                    <a:pt x="0" y="11"/>
                  </a:cubicBezTo>
                  <a:cubicBezTo>
                    <a:pt x="0" y="17"/>
                    <a:pt x="4" y="21"/>
                    <a:pt x="10" y="21"/>
                  </a:cubicBezTo>
                  <a:cubicBezTo>
                    <a:pt x="309" y="21"/>
                    <a:pt x="309" y="21"/>
                    <a:pt x="309" y="21"/>
                  </a:cubicBezTo>
                  <a:cubicBezTo>
                    <a:pt x="315" y="21"/>
                    <a:pt x="320" y="17"/>
                    <a:pt x="320" y="11"/>
                  </a:cubicBezTo>
                  <a:cubicBezTo>
                    <a:pt x="320" y="5"/>
                    <a:pt x="315" y="0"/>
                    <a:pt x="30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mc="http://schemas.openxmlformats.org/markup-compatibility/2006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446" tIns="60723" rIns="121446" bIns="6072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1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0" name="Freeform 492">
              <a:extLst>
                <a:ext uri="{FF2B5EF4-FFF2-40B4-BE49-F238E27FC236}">
                  <a16:creationId xmlns:a16="http://schemas.microsoft.com/office/drawing/2014/main" id="{067253FD-D4F3-4F4C-AD73-5BFFE8FAEC7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20" y="2264"/>
              <a:ext cx="340" cy="340"/>
            </a:xfrm>
            <a:custGeom>
              <a:avLst/>
              <a:gdLst>
                <a:gd name="T0" fmla="*/ 256 w 512"/>
                <a:gd name="T1" fmla="*/ 21 h 512"/>
                <a:gd name="T2" fmla="*/ 490 w 512"/>
                <a:gd name="T3" fmla="*/ 256 h 512"/>
                <a:gd name="T4" fmla="*/ 256 w 512"/>
                <a:gd name="T5" fmla="*/ 490 h 512"/>
                <a:gd name="T6" fmla="*/ 21 w 512"/>
                <a:gd name="T7" fmla="*/ 256 h 512"/>
                <a:gd name="T8" fmla="*/ 256 w 512"/>
                <a:gd name="T9" fmla="*/ 21 h 512"/>
                <a:gd name="T10" fmla="*/ 256 w 512"/>
                <a:gd name="T11" fmla="*/ 0 h 512"/>
                <a:gd name="T12" fmla="*/ 0 w 512"/>
                <a:gd name="T13" fmla="*/ 256 h 512"/>
                <a:gd name="T14" fmla="*/ 256 w 512"/>
                <a:gd name="T15" fmla="*/ 512 h 512"/>
                <a:gd name="T16" fmla="*/ 512 w 512"/>
                <a:gd name="T17" fmla="*/ 256 h 512"/>
                <a:gd name="T18" fmla="*/ 256 w 512"/>
                <a:gd name="T1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2" h="512">
                  <a:moveTo>
                    <a:pt x="256" y="21"/>
                  </a:moveTo>
                  <a:cubicBezTo>
                    <a:pt x="385" y="21"/>
                    <a:pt x="490" y="126"/>
                    <a:pt x="490" y="256"/>
                  </a:cubicBezTo>
                  <a:cubicBezTo>
                    <a:pt x="490" y="385"/>
                    <a:pt x="385" y="490"/>
                    <a:pt x="256" y="490"/>
                  </a:cubicBezTo>
                  <a:cubicBezTo>
                    <a:pt x="126" y="490"/>
                    <a:pt x="21" y="385"/>
                    <a:pt x="21" y="256"/>
                  </a:cubicBezTo>
                  <a:cubicBezTo>
                    <a:pt x="21" y="126"/>
                    <a:pt x="126" y="21"/>
                    <a:pt x="256" y="21"/>
                  </a:cubicBezTo>
                  <a:moveTo>
                    <a:pt x="256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7"/>
                    <a:pt x="114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ubicBezTo>
                    <a:pt x="512" y="114"/>
                    <a:pt x="397" y="0"/>
                    <a:pt x="25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mc="http://schemas.openxmlformats.org/markup-compatibility/2006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446" tIns="60723" rIns="121446" bIns="6072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1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82" name="Rektangel 7">
            <a:extLst>
              <a:ext uri="{FF2B5EF4-FFF2-40B4-BE49-F238E27FC236}">
                <a16:creationId xmlns:a16="http://schemas.microsoft.com/office/drawing/2014/main" id="{416D267E-263E-4AFF-9AE7-7831AF9B5E4A}"/>
              </a:ext>
            </a:extLst>
          </p:cNvPr>
          <p:cNvSpPr/>
          <p:nvPr/>
        </p:nvSpPr>
        <p:spPr>
          <a:xfrm>
            <a:off x="1368330" y="3647674"/>
            <a:ext cx="9934036" cy="4308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nb-NO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100">
                <a:solidFill>
                  <a:srgbClr val="000000"/>
                </a:solidFill>
                <a:latin typeface="Arial" panose="020B0604020202020204"/>
              </a:rPr>
              <a:t>Nye prosjekt- og delprosjektnummer. Delprosjekt man forholder seg. </a:t>
            </a:r>
            <a:endParaRPr kumimoji="0" lang="nb-NO" sz="1100" b="1" i="0" u="none" strike="noStrike" kern="1200" cap="none" spc="0" normalizeH="0" baseline="0" noProof="0">
              <a:ln>
                <a:noFill/>
              </a:ln>
              <a:solidFill>
                <a:srgbClr val="00509E"/>
              </a:solidFill>
              <a:effectLst/>
              <a:uLnTx/>
              <a:uFillTx/>
              <a:latin typeface="Arial" panose="020B0604020202020204"/>
              <a:ea typeface="+mn-ea"/>
              <a:cs typeface="Arial"/>
            </a:endParaRPr>
          </a:p>
        </p:txBody>
      </p:sp>
      <p:sp>
        <p:nvSpPr>
          <p:cNvPr id="83" name="Rektangel 24">
            <a:extLst>
              <a:ext uri="{FF2B5EF4-FFF2-40B4-BE49-F238E27FC236}">
                <a16:creationId xmlns:a16="http://schemas.microsoft.com/office/drawing/2014/main" id="{521DC211-5102-414B-8F87-252C2A226122}"/>
              </a:ext>
            </a:extLst>
          </p:cNvPr>
          <p:cNvSpPr/>
          <p:nvPr/>
        </p:nvSpPr>
        <p:spPr>
          <a:xfrm>
            <a:off x="723863" y="3649576"/>
            <a:ext cx="545584" cy="4315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b-NO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84" name="Group 489">
            <a:extLst>
              <a:ext uri="{FF2B5EF4-FFF2-40B4-BE49-F238E27FC236}">
                <a16:creationId xmlns:a16="http://schemas.microsoft.com/office/drawing/2014/main" id="{92AC6D55-C4CC-4642-9F98-B89D70CEA5E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02167" y="3669940"/>
            <a:ext cx="396001" cy="396001"/>
            <a:chOff x="2920" y="2264"/>
            <a:chExt cx="340" cy="340"/>
          </a:xfrm>
          <a:solidFill>
            <a:srgbClr val="014694"/>
          </a:solidFill>
        </p:grpSpPr>
        <p:sp>
          <p:nvSpPr>
            <p:cNvPr id="85" name="Freeform 490">
              <a:extLst>
                <a:ext uri="{FF2B5EF4-FFF2-40B4-BE49-F238E27FC236}">
                  <a16:creationId xmlns:a16="http://schemas.microsoft.com/office/drawing/2014/main" id="{BF8023F5-2D11-4FBC-92AA-07EC7C82745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98" y="2363"/>
              <a:ext cx="184" cy="113"/>
            </a:xfrm>
            <a:custGeom>
              <a:avLst/>
              <a:gdLst>
                <a:gd name="T0" fmla="*/ 11 w 277"/>
                <a:gd name="T1" fmla="*/ 171 h 171"/>
                <a:gd name="T2" fmla="*/ 267 w 277"/>
                <a:gd name="T3" fmla="*/ 171 h 171"/>
                <a:gd name="T4" fmla="*/ 277 w 277"/>
                <a:gd name="T5" fmla="*/ 160 h 171"/>
                <a:gd name="T6" fmla="*/ 277 w 277"/>
                <a:gd name="T7" fmla="*/ 11 h 171"/>
                <a:gd name="T8" fmla="*/ 267 w 277"/>
                <a:gd name="T9" fmla="*/ 0 h 171"/>
                <a:gd name="T10" fmla="*/ 11 w 277"/>
                <a:gd name="T11" fmla="*/ 0 h 171"/>
                <a:gd name="T12" fmla="*/ 0 w 277"/>
                <a:gd name="T13" fmla="*/ 11 h 171"/>
                <a:gd name="T14" fmla="*/ 0 w 277"/>
                <a:gd name="T15" fmla="*/ 160 h 171"/>
                <a:gd name="T16" fmla="*/ 11 w 277"/>
                <a:gd name="T17" fmla="*/ 171 h 171"/>
                <a:gd name="T18" fmla="*/ 21 w 277"/>
                <a:gd name="T19" fmla="*/ 21 h 171"/>
                <a:gd name="T20" fmla="*/ 256 w 277"/>
                <a:gd name="T21" fmla="*/ 21 h 171"/>
                <a:gd name="T22" fmla="*/ 256 w 277"/>
                <a:gd name="T23" fmla="*/ 149 h 171"/>
                <a:gd name="T24" fmla="*/ 21 w 277"/>
                <a:gd name="T25" fmla="*/ 149 h 171"/>
                <a:gd name="T26" fmla="*/ 21 w 277"/>
                <a:gd name="T27" fmla="*/ 2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7" h="171">
                  <a:moveTo>
                    <a:pt x="11" y="171"/>
                  </a:moveTo>
                  <a:cubicBezTo>
                    <a:pt x="267" y="171"/>
                    <a:pt x="267" y="171"/>
                    <a:pt x="267" y="171"/>
                  </a:cubicBezTo>
                  <a:cubicBezTo>
                    <a:pt x="273" y="171"/>
                    <a:pt x="277" y="166"/>
                    <a:pt x="277" y="160"/>
                  </a:cubicBezTo>
                  <a:cubicBezTo>
                    <a:pt x="277" y="11"/>
                    <a:pt x="277" y="11"/>
                    <a:pt x="277" y="11"/>
                  </a:cubicBezTo>
                  <a:cubicBezTo>
                    <a:pt x="277" y="5"/>
                    <a:pt x="273" y="0"/>
                    <a:pt x="267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0" y="166"/>
                    <a:pt x="5" y="171"/>
                    <a:pt x="11" y="171"/>
                  </a:cubicBezTo>
                  <a:close/>
                  <a:moveTo>
                    <a:pt x="21" y="21"/>
                  </a:moveTo>
                  <a:cubicBezTo>
                    <a:pt x="256" y="21"/>
                    <a:pt x="256" y="21"/>
                    <a:pt x="256" y="21"/>
                  </a:cubicBezTo>
                  <a:cubicBezTo>
                    <a:pt x="256" y="149"/>
                    <a:pt x="256" y="149"/>
                    <a:pt x="256" y="149"/>
                  </a:cubicBezTo>
                  <a:cubicBezTo>
                    <a:pt x="21" y="149"/>
                    <a:pt x="21" y="149"/>
                    <a:pt x="21" y="149"/>
                  </a:cubicBezTo>
                  <a:lnTo>
                    <a:pt x="21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mc="http://schemas.openxmlformats.org/markup-compatibility/2006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446" tIns="60723" rIns="121446" bIns="6072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1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6" name="Freeform 491">
              <a:extLst>
                <a:ext uri="{FF2B5EF4-FFF2-40B4-BE49-F238E27FC236}">
                  <a16:creationId xmlns:a16="http://schemas.microsoft.com/office/drawing/2014/main" id="{ED99A7B8-A65A-48ED-9A8B-BA0C6611A31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4" y="2490"/>
              <a:ext cx="212" cy="14"/>
            </a:xfrm>
            <a:custGeom>
              <a:avLst/>
              <a:gdLst>
                <a:gd name="T0" fmla="*/ 309 w 320"/>
                <a:gd name="T1" fmla="*/ 0 h 21"/>
                <a:gd name="T2" fmla="*/ 10 w 320"/>
                <a:gd name="T3" fmla="*/ 0 h 21"/>
                <a:gd name="T4" fmla="*/ 0 w 320"/>
                <a:gd name="T5" fmla="*/ 11 h 21"/>
                <a:gd name="T6" fmla="*/ 10 w 320"/>
                <a:gd name="T7" fmla="*/ 21 h 21"/>
                <a:gd name="T8" fmla="*/ 309 w 320"/>
                <a:gd name="T9" fmla="*/ 21 h 21"/>
                <a:gd name="T10" fmla="*/ 320 w 320"/>
                <a:gd name="T11" fmla="*/ 11 h 21"/>
                <a:gd name="T12" fmla="*/ 309 w 320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0" h="21">
                  <a:moveTo>
                    <a:pt x="309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5"/>
                    <a:pt x="0" y="11"/>
                  </a:cubicBezTo>
                  <a:cubicBezTo>
                    <a:pt x="0" y="17"/>
                    <a:pt x="4" y="21"/>
                    <a:pt x="10" y="21"/>
                  </a:cubicBezTo>
                  <a:cubicBezTo>
                    <a:pt x="309" y="21"/>
                    <a:pt x="309" y="21"/>
                    <a:pt x="309" y="21"/>
                  </a:cubicBezTo>
                  <a:cubicBezTo>
                    <a:pt x="315" y="21"/>
                    <a:pt x="320" y="17"/>
                    <a:pt x="320" y="11"/>
                  </a:cubicBezTo>
                  <a:cubicBezTo>
                    <a:pt x="320" y="5"/>
                    <a:pt x="315" y="0"/>
                    <a:pt x="30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mc="http://schemas.openxmlformats.org/markup-compatibility/2006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446" tIns="60723" rIns="121446" bIns="6072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1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7" name="Freeform 492">
              <a:extLst>
                <a:ext uri="{FF2B5EF4-FFF2-40B4-BE49-F238E27FC236}">
                  <a16:creationId xmlns:a16="http://schemas.microsoft.com/office/drawing/2014/main" id="{FFA6AC3B-8B63-4A3A-AE31-74C8B08F233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20" y="2264"/>
              <a:ext cx="340" cy="340"/>
            </a:xfrm>
            <a:custGeom>
              <a:avLst/>
              <a:gdLst>
                <a:gd name="T0" fmla="*/ 256 w 512"/>
                <a:gd name="T1" fmla="*/ 21 h 512"/>
                <a:gd name="T2" fmla="*/ 490 w 512"/>
                <a:gd name="T3" fmla="*/ 256 h 512"/>
                <a:gd name="T4" fmla="*/ 256 w 512"/>
                <a:gd name="T5" fmla="*/ 490 h 512"/>
                <a:gd name="T6" fmla="*/ 21 w 512"/>
                <a:gd name="T7" fmla="*/ 256 h 512"/>
                <a:gd name="T8" fmla="*/ 256 w 512"/>
                <a:gd name="T9" fmla="*/ 21 h 512"/>
                <a:gd name="T10" fmla="*/ 256 w 512"/>
                <a:gd name="T11" fmla="*/ 0 h 512"/>
                <a:gd name="T12" fmla="*/ 0 w 512"/>
                <a:gd name="T13" fmla="*/ 256 h 512"/>
                <a:gd name="T14" fmla="*/ 256 w 512"/>
                <a:gd name="T15" fmla="*/ 512 h 512"/>
                <a:gd name="T16" fmla="*/ 512 w 512"/>
                <a:gd name="T17" fmla="*/ 256 h 512"/>
                <a:gd name="T18" fmla="*/ 256 w 512"/>
                <a:gd name="T1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2" h="512">
                  <a:moveTo>
                    <a:pt x="256" y="21"/>
                  </a:moveTo>
                  <a:cubicBezTo>
                    <a:pt x="385" y="21"/>
                    <a:pt x="490" y="126"/>
                    <a:pt x="490" y="256"/>
                  </a:cubicBezTo>
                  <a:cubicBezTo>
                    <a:pt x="490" y="385"/>
                    <a:pt x="385" y="490"/>
                    <a:pt x="256" y="490"/>
                  </a:cubicBezTo>
                  <a:cubicBezTo>
                    <a:pt x="126" y="490"/>
                    <a:pt x="21" y="385"/>
                    <a:pt x="21" y="256"/>
                  </a:cubicBezTo>
                  <a:cubicBezTo>
                    <a:pt x="21" y="126"/>
                    <a:pt x="126" y="21"/>
                    <a:pt x="256" y="21"/>
                  </a:cubicBezTo>
                  <a:moveTo>
                    <a:pt x="256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7"/>
                    <a:pt x="114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ubicBezTo>
                    <a:pt x="512" y="114"/>
                    <a:pt x="397" y="0"/>
                    <a:pt x="25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mc="http://schemas.openxmlformats.org/markup-compatibility/2006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446" tIns="60723" rIns="121446" bIns="6072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1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411264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9158D408-197B-4CFF-8750-9EE9B229A1C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4224307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9158D408-197B-4CFF-8750-9EE9B229A1C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A6D1A34-97C8-47F2-B716-CB0DBBE8C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nb-NO"/>
              <a:t>Presisering om timeføring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165719-BBD8-48A4-8901-683A2F1FE4F5}"/>
              </a:ext>
            </a:extLst>
          </p:cNvPr>
          <p:cNvSpPr txBox="1"/>
          <p:nvPr/>
        </p:nvSpPr>
        <p:spPr>
          <a:xfrm>
            <a:off x="609600" y="1237781"/>
            <a:ext cx="10632141" cy="255454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b-NO" sz="1600"/>
              <a:t>Dersom det er et krav eller ønske om timeføring på et prosjekt skal det gjøres av den ansatte selv (prosjektmedarbeider/prosjektleder), enten i DFØ-app eller i DFØ Selvbetjeningsportal. </a:t>
            </a:r>
            <a:br>
              <a:rPr lang="nb-NO" sz="1600"/>
            </a:br>
            <a:br>
              <a:rPr lang="nb-NO" sz="1600"/>
            </a:br>
            <a:r>
              <a:rPr lang="nb-NO" sz="1600" b="1"/>
              <a:t>Timeføring på prosjekt vil kun være aktuelt dersom:</a:t>
            </a:r>
          </a:p>
          <a:p>
            <a:pPr marL="342900" indent="-342900">
              <a:buAutoNum type="arabicParenR"/>
            </a:pPr>
            <a:r>
              <a:rPr lang="nb-NO" sz="1600" err="1"/>
              <a:t>Finansiør</a:t>
            </a:r>
            <a:r>
              <a:rPr lang="nb-NO" sz="1600"/>
              <a:t> (eks. EU) krever en detaljert oversikt over arbeidsinnsats</a:t>
            </a:r>
          </a:p>
          <a:p>
            <a:pPr marL="342900" indent="-342900">
              <a:buAutoNum type="arabicParenR"/>
            </a:pPr>
            <a:r>
              <a:rPr lang="nb-NO" sz="1600"/>
              <a:t>Det er ikke mulig å føre lønnskostnader direkte på et prosjekt (direktekontering)</a:t>
            </a:r>
            <a:endParaRPr lang="nb-NO" sz="1600" b="1" i="1">
              <a:cs typeface="Arial"/>
            </a:endParaRPr>
          </a:p>
          <a:p>
            <a:pPr marL="342900" indent="-342900">
              <a:buAutoNum type="arabicParenR"/>
            </a:pPr>
            <a:r>
              <a:rPr lang="nb-NO" sz="1600"/>
              <a:t>Frikjøpsløsning for belastning av prosjektleders/ prosjektressurs arbeidsinnsats gir ikke et nøyaktig nok bilde av ressursinnsatsen</a:t>
            </a:r>
            <a:br>
              <a:rPr lang="nb-NO" sz="1600"/>
            </a:br>
            <a:br>
              <a:rPr lang="nb-NO" sz="1600"/>
            </a:br>
            <a:endParaRPr lang="nb-NO" sz="16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B1EA5D3-3250-4BDC-AD19-4EDE529AC72D}"/>
              </a:ext>
            </a:extLst>
          </p:cNvPr>
          <p:cNvSpPr/>
          <p:nvPr/>
        </p:nvSpPr>
        <p:spPr>
          <a:xfrm>
            <a:off x="770833" y="4319888"/>
            <a:ext cx="4649837" cy="13895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14623E-4578-4BA5-904A-71F6B2B810AD}"/>
              </a:ext>
            </a:extLst>
          </p:cNvPr>
          <p:cNvSpPr txBox="1"/>
          <p:nvPr/>
        </p:nvSpPr>
        <p:spPr>
          <a:xfrm>
            <a:off x="6845643" y="3903014"/>
            <a:ext cx="35505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b="1"/>
              <a:t>Hvordan (hvis aktuelt)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3FEE132-2AF4-4699-AEAF-1B171C43A217}"/>
              </a:ext>
            </a:extLst>
          </p:cNvPr>
          <p:cNvSpPr txBox="1"/>
          <p:nvPr/>
        </p:nvSpPr>
        <p:spPr>
          <a:xfrm>
            <a:off x="878133" y="4452209"/>
            <a:ext cx="4155062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1400"/>
              <a:t>Krav om individuell timeføring vil i hovedsak treffe EU-prosjekter, men kan også være aktuelt for andre BOA-prosjekter. Hvilke prosjekter det kan være aktuelt for vil variere mellom enhetene og må avklares lokalt.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FC58484-B117-402E-A8EB-3709F3B565A3}"/>
              </a:ext>
            </a:extLst>
          </p:cNvPr>
          <p:cNvSpPr txBox="1"/>
          <p:nvPr/>
        </p:nvSpPr>
        <p:spPr>
          <a:xfrm>
            <a:off x="712574" y="3924471"/>
            <a:ext cx="35505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b="1"/>
              <a:t>Omfang – hvilke prosjekter: </a:t>
            </a:r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7C23CEA7-4F60-4107-A6A0-772474258349}"/>
              </a:ext>
            </a:extLst>
          </p:cNvPr>
          <p:cNvSpPr/>
          <p:nvPr/>
        </p:nvSpPr>
        <p:spPr>
          <a:xfrm rot="5400000">
            <a:off x="5381551" y="4786237"/>
            <a:ext cx="914400" cy="456831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1EEDD8C-EAD7-432C-BD42-A8D4EA673E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72425" y="3571916"/>
            <a:ext cx="1367425" cy="268503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A8F1ACD-27F4-46A3-B365-E6D18A033F17}"/>
              </a:ext>
            </a:extLst>
          </p:cNvPr>
          <p:cNvSpPr txBox="1"/>
          <p:nvPr/>
        </p:nvSpPr>
        <p:spPr>
          <a:xfrm>
            <a:off x="6845643" y="4378628"/>
            <a:ext cx="216655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>
                <a:hlinkClick r:id="rId7"/>
              </a:rPr>
              <a:t>Video: Hvordan føre prosjekttimer i DFØ-app</a:t>
            </a:r>
            <a:r>
              <a:rPr lang="nb-NO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010306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A969213E-2279-450C-A2F0-FCA8B3211CB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1506849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A969213E-2279-450C-A2F0-FCA8B3211CB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FE681240-EFCB-4778-8526-46F9C59C6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707886"/>
          </a:xfrm>
        </p:spPr>
        <p:txBody>
          <a:bodyPr vert="horz"/>
          <a:lstStyle/>
          <a:p>
            <a:r>
              <a:rPr lang="nb-NO" sz="4000"/>
              <a:t>Oppsummert: Påvirkning Prosjektleder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86D50B-5D21-4C92-B2E5-6577AD43B505}"/>
              </a:ext>
            </a:extLst>
          </p:cNvPr>
          <p:cNvSpPr txBox="1"/>
          <p:nvPr/>
        </p:nvSpPr>
        <p:spPr>
          <a:xfrm>
            <a:off x="719346" y="1407733"/>
            <a:ext cx="29762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b="1">
                <a:solidFill>
                  <a:srgbClr val="00509E"/>
                </a:solidFill>
              </a:rPr>
              <a:t>Hverdag frem mot 01.01.23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10E03F-686A-4A88-8C6B-DCC226024EB4}"/>
              </a:ext>
            </a:extLst>
          </p:cNvPr>
          <p:cNvSpPr txBox="1"/>
          <p:nvPr/>
        </p:nvSpPr>
        <p:spPr>
          <a:xfrm>
            <a:off x="3886201" y="1407733"/>
            <a:ext cx="38957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b="1">
                <a:solidFill>
                  <a:srgbClr val="00509E"/>
                </a:solidFill>
              </a:rPr>
              <a:t>Hverdag etter 01.01.23, men før BEVISST og Pre-</a:t>
            </a:r>
            <a:r>
              <a:rPr lang="nb-NO" sz="1600" b="1" err="1">
                <a:solidFill>
                  <a:srgbClr val="00509E"/>
                </a:solidFill>
              </a:rPr>
              <a:t>award</a:t>
            </a:r>
            <a:r>
              <a:rPr lang="nb-NO" sz="1600" b="1">
                <a:solidFill>
                  <a:srgbClr val="00509E"/>
                </a:solidFill>
              </a:rPr>
              <a:t> tas i bruk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AA1B7B9-E5E2-45BB-8346-867CB848B58B}"/>
              </a:ext>
            </a:extLst>
          </p:cNvPr>
          <p:cNvSpPr txBox="1"/>
          <p:nvPr/>
        </p:nvSpPr>
        <p:spPr>
          <a:xfrm>
            <a:off x="719347" y="2131081"/>
            <a:ext cx="286597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/>
              <a:t>Lite påvirket, men vil kunne oppleve mindre tilgjengelighet fra prosjektøkonomer som følge av opplæring og tilvenning for de i nye systemer</a:t>
            </a:r>
            <a:br>
              <a:rPr lang="nb-NO" sz="1200"/>
            </a:br>
            <a:r>
              <a:rPr lang="nb-NO" sz="1200"/>
              <a:t> </a:t>
            </a:r>
          </a:p>
          <a:p>
            <a:r>
              <a:rPr lang="nb-NO" sz="1200"/>
              <a:t>Forventet opplæringsbehov er knyttet til prosess og rolleopplæring i form av E-læring for rollen, samt relevante informasjonsmøter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2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3C45E48-0DFE-46A7-BED2-EB33BC9A60E6}"/>
              </a:ext>
            </a:extLst>
          </p:cNvPr>
          <p:cNvSpPr txBox="1"/>
          <p:nvPr/>
        </p:nvSpPr>
        <p:spPr>
          <a:xfrm>
            <a:off x="7942728" y="1407733"/>
            <a:ext cx="39730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b="1">
                <a:solidFill>
                  <a:srgbClr val="00509E"/>
                </a:solidFill>
              </a:rPr>
              <a:t>Hverdag etter 01.01.23 og etter innføring av BEVISST og Pre-</a:t>
            </a:r>
            <a:r>
              <a:rPr lang="nb-NO" sz="1600" b="1" err="1">
                <a:solidFill>
                  <a:srgbClr val="00509E"/>
                </a:solidFill>
              </a:rPr>
              <a:t>award</a:t>
            </a:r>
            <a:endParaRPr lang="nb-NO" sz="1600" b="1">
              <a:solidFill>
                <a:srgbClr val="00509E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B22E535-F48E-445D-8669-AAA24CE84DEF}"/>
              </a:ext>
            </a:extLst>
          </p:cNvPr>
          <p:cNvSpPr txBox="1"/>
          <p:nvPr/>
        </p:nvSpPr>
        <p:spPr>
          <a:xfrm>
            <a:off x="7942728" y="2131081"/>
            <a:ext cx="36396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err="1"/>
              <a:t>Hovedendringer</a:t>
            </a:r>
            <a:r>
              <a:rPr lang="nb-NO" sz="1200"/>
              <a:t> for Prosjektleder inntreffer i dette tidsrommet</a:t>
            </a:r>
            <a:br>
              <a:rPr lang="nb-NO" sz="1200"/>
            </a:br>
            <a:endParaRPr lang="nb-NO" sz="1200"/>
          </a:p>
          <a:p>
            <a:r>
              <a:rPr lang="nb-NO" sz="1200"/>
              <a:t>Vil kreve tid til opplæring og tilvenning til nye løsninger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2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CFB7E5A-A1EC-49DB-A9D3-3DB9866A6E0B}"/>
              </a:ext>
            </a:extLst>
          </p:cNvPr>
          <p:cNvSpPr txBox="1"/>
          <p:nvPr/>
        </p:nvSpPr>
        <p:spPr>
          <a:xfrm>
            <a:off x="3886200" y="2131081"/>
            <a:ext cx="363967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/>
              <a:t>Prosjektøkonom har nå tilgang til nye prosjektmodul med et stort utvalg av prosjektstyringsrapporter som vil kunne tilgjengeliggjøres for prosjektleder. </a:t>
            </a:r>
            <a:br>
              <a:rPr lang="nb-NO" sz="1200"/>
            </a:br>
            <a:br>
              <a:rPr lang="nb-NO" sz="1200"/>
            </a:br>
            <a:r>
              <a:rPr lang="nb-NO" sz="1200"/>
              <a:t>Prosjektleder har ikke selv tilgang til rapportløsninger og er i denne perioden avhengig av dialog med prosjektøkonom og at prosjektøkonom distribuerer rapporter til prosjektleder. (for de som selv ikke har tatt ut rapporter fra </a:t>
            </a:r>
            <a:r>
              <a:rPr lang="nb-NO" sz="1200" err="1"/>
              <a:t>iAccess</a:t>
            </a:r>
            <a:r>
              <a:rPr lang="nb-NO" sz="1200"/>
              <a:t> vil dette ikke medføre noen endring)  </a:t>
            </a:r>
          </a:p>
          <a:p>
            <a:endParaRPr lang="nb-NO" sz="1200"/>
          </a:p>
          <a:p>
            <a:r>
              <a:rPr lang="nb-NO" sz="1200">
                <a:solidFill>
                  <a:srgbClr val="000000"/>
                </a:solidFill>
                <a:latin typeface="Arial" panose="020B0604020202020204"/>
              </a:rPr>
              <a:t>For noen prosjektledere innen EU-prosjekter (og enkelte BOA-prosjekter) kan det være behov for at prosjektdeltaker selv fører prosjekttimer i DFØ-app/DFØ Selvbetjeningsportal</a:t>
            </a:r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endParaRPr lang="nb-NO" sz="1200"/>
          </a:p>
          <a:p>
            <a:endParaRPr lang="nb-NO" sz="1200"/>
          </a:p>
          <a:p>
            <a:endParaRPr lang="nb-NO" sz="120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20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90A1512-EFDF-49B8-9F46-4953625DEED2}"/>
              </a:ext>
            </a:extLst>
          </p:cNvPr>
          <p:cNvSpPr/>
          <p:nvPr/>
        </p:nvSpPr>
        <p:spPr>
          <a:xfrm>
            <a:off x="609600" y="5419491"/>
            <a:ext cx="10677525" cy="58477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E3BCE3-F342-4C50-9529-BC434278B9A2}"/>
              </a:ext>
            </a:extLst>
          </p:cNvPr>
          <p:cNvSpPr txBox="1"/>
          <p:nvPr/>
        </p:nvSpPr>
        <p:spPr>
          <a:xfrm>
            <a:off x="643498" y="5506246"/>
            <a:ext cx="10125075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b-NO" sz="1200" b="1"/>
              <a:t>OBS: </a:t>
            </a:r>
            <a:r>
              <a:rPr lang="nb-NO" sz="1200"/>
              <a:t>I tillegg til endringer som treffer rollen din som prosjektleder, se info som gjelder det ordinære ansattforholdet som vitenskapelig ansatt eller administrative roller dersom du får tildelt noen av disse. </a:t>
            </a:r>
          </a:p>
        </p:txBody>
      </p:sp>
    </p:spTree>
    <p:extLst>
      <p:ext uri="{BB962C8B-B14F-4D97-AF65-F5344CB8AC3E}">
        <p14:creationId xmlns:p14="http://schemas.microsoft.com/office/powerpoint/2010/main" val="23854793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59FDDBCE-9EC4-4D7D-9831-0BFC8DAE745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651170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59FDDBCE-9EC4-4D7D-9831-0BFC8DAE745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9745C7F-E009-4C27-849F-1316D5592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646331"/>
          </a:xfrm>
        </p:spPr>
        <p:txBody>
          <a:bodyPr vert="horz"/>
          <a:lstStyle/>
          <a:p>
            <a:r>
              <a:rPr lang="nb-NO" sz="3600"/>
              <a:t>Innføringsløp fra prosjektleders ståsted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3ABAA4B3-4E9E-4A8D-9A59-D191394B8B21}"/>
              </a:ext>
            </a:extLst>
          </p:cNvPr>
          <p:cNvSpPr/>
          <p:nvPr/>
        </p:nvSpPr>
        <p:spPr>
          <a:xfrm>
            <a:off x="757881" y="2428102"/>
            <a:ext cx="10972799" cy="1075038"/>
          </a:xfrm>
          <a:prstGeom prst="rightArrow">
            <a:avLst/>
          </a:prstGeom>
          <a:solidFill>
            <a:srgbClr val="00509E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2F81B7-456E-4F03-A942-BDED070E4F19}"/>
              </a:ext>
            </a:extLst>
          </p:cNvPr>
          <p:cNvSpPr txBox="1"/>
          <p:nvPr/>
        </p:nvSpPr>
        <p:spPr>
          <a:xfrm>
            <a:off x="677562" y="1261270"/>
            <a:ext cx="10263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1" i="0" u="none" strike="noStrike" kern="1200" cap="none" spc="0" normalizeH="0" baseline="0" noProof="0">
                <a:ln>
                  <a:noFill/>
                </a:ln>
                <a:solidFill>
                  <a:srgbClr val="00509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Aktiviteter i prosjektet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147E428-8D77-42A7-A6A2-342D008B3D4A}"/>
              </a:ext>
            </a:extLst>
          </p:cNvPr>
          <p:cNvSpPr txBox="1"/>
          <p:nvPr/>
        </p:nvSpPr>
        <p:spPr>
          <a:xfrm>
            <a:off x="677562" y="3422829"/>
            <a:ext cx="9974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1" i="0" u="none" strike="noStrike" kern="1200" cap="none" spc="0" normalizeH="0" baseline="0" noProof="0">
                <a:ln>
                  <a:noFill/>
                </a:ln>
                <a:solidFill>
                  <a:srgbClr val="00509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Påvirkning for en prosjekt-leder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7D8CAB9-CE59-4B76-996D-034F6DE4E08A}"/>
              </a:ext>
            </a:extLst>
          </p:cNvPr>
          <p:cNvSpPr txBox="1"/>
          <p:nvPr/>
        </p:nvSpPr>
        <p:spPr>
          <a:xfrm>
            <a:off x="4718243" y="1750762"/>
            <a:ext cx="244393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01.01</a:t>
            </a: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: GO-LIVE og oppstartsfase nye systemer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1D23485-EF12-4EFA-92C3-11DF9AEE3C5A}"/>
              </a:ext>
            </a:extLst>
          </p:cNvPr>
          <p:cNvSpPr txBox="1"/>
          <p:nvPr/>
        </p:nvSpPr>
        <p:spPr>
          <a:xfrm>
            <a:off x="1703949" y="1736435"/>
            <a:ext cx="2310714" cy="43088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kumimoji="0" lang="nb-NO" sz="11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20.09 – 20</a:t>
            </a:r>
            <a:r>
              <a:rPr lang="nb-NO" sz="1100" b="1">
                <a:solidFill>
                  <a:srgbClr val="000000"/>
                </a:solidFill>
                <a:latin typeface="Arial" panose="020B0604020202020204"/>
              </a:rPr>
              <a:t>.12</a:t>
            </a:r>
            <a:r>
              <a:rPr kumimoji="0" lang="nb-NO" sz="11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:</a:t>
            </a:r>
            <a:r>
              <a:rPr lang="nb-NO" sz="1100" b="1">
                <a:solidFill>
                  <a:srgbClr val="000000"/>
                </a:solidFill>
                <a:latin typeface="Arial" panose="020B0604020202020204"/>
              </a:rPr>
              <a:t> </a:t>
            </a:r>
            <a:r>
              <a:rPr kumimoji="0" lang="nb-NO" sz="11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Hovedperiode for opplæring</a:t>
            </a:r>
            <a:r>
              <a:rPr lang="nb-NO" sz="1100">
                <a:solidFill>
                  <a:srgbClr val="000000"/>
                </a:solidFill>
                <a:latin typeface="Arial" panose="020B0604020202020204"/>
              </a:rPr>
              <a:t> for prosjektøkonom </a:t>
            </a:r>
            <a:endParaRPr kumimoji="0" lang="nb-NO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632871A-40D2-449D-B644-E9A745CA5E70}"/>
              </a:ext>
            </a:extLst>
          </p:cNvPr>
          <p:cNvSpPr txBox="1"/>
          <p:nvPr/>
        </p:nvSpPr>
        <p:spPr>
          <a:xfrm>
            <a:off x="9813303" y="1750762"/>
            <a:ext cx="172222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TBA</a:t>
            </a: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: Pre-</a:t>
            </a:r>
            <a:r>
              <a:rPr kumimoji="0" lang="nb-NO" sz="11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award</a:t>
            </a: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klar til bruk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EECC76F-ABDB-4EC2-8D6B-835A5730D865}"/>
              </a:ext>
            </a:extLst>
          </p:cNvPr>
          <p:cNvSpPr txBox="1"/>
          <p:nvPr/>
        </p:nvSpPr>
        <p:spPr>
          <a:xfrm>
            <a:off x="10177331" y="3480678"/>
            <a:ext cx="15469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Prosjektledere</a:t>
            </a: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må være tilgjengelig for opplæring og tid må settes av for dette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886EC37-5D49-4EA6-BA44-2BB5B843BC3F}"/>
              </a:ext>
            </a:extLst>
          </p:cNvPr>
          <p:cNvSpPr txBox="1"/>
          <p:nvPr/>
        </p:nvSpPr>
        <p:spPr>
          <a:xfrm>
            <a:off x="4959274" y="3430349"/>
            <a:ext cx="34321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Redusert tilgjengelighet og servicegrad </a:t>
            </a: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fra fagressurser må forventes som følge av tid til å gjøre seg kjent med systemer og eventuelle </a:t>
            </a:r>
            <a:r>
              <a:rPr kumimoji="0" lang="nb-NO" sz="12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oppstartsutfordringer</a:t>
            </a: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92EF273-C643-4F7C-8298-475C8044229B}"/>
              </a:ext>
            </a:extLst>
          </p:cNvPr>
          <p:cNvCxnSpPr>
            <a:cxnSpLocks/>
            <a:endCxn id="32" idx="4"/>
          </p:cNvCxnSpPr>
          <p:nvPr/>
        </p:nvCxnSpPr>
        <p:spPr>
          <a:xfrm>
            <a:off x="8567170" y="2957697"/>
            <a:ext cx="2738" cy="1727844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2" name="Left Brace 21">
            <a:extLst>
              <a:ext uri="{FF2B5EF4-FFF2-40B4-BE49-F238E27FC236}">
                <a16:creationId xmlns:a16="http://schemas.microsoft.com/office/drawing/2014/main" id="{D990711D-25C6-445F-AC43-045326378C91}"/>
              </a:ext>
            </a:extLst>
          </p:cNvPr>
          <p:cNvSpPr/>
          <p:nvPr/>
        </p:nvSpPr>
        <p:spPr>
          <a:xfrm rot="5400000">
            <a:off x="6207578" y="854403"/>
            <a:ext cx="402826" cy="3295644"/>
          </a:xfrm>
          <a:prstGeom prst="leftBrace">
            <a:avLst/>
          </a:prstGeom>
          <a:ln>
            <a:solidFill>
              <a:srgbClr val="00509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45E533F-D2D7-4E87-A947-10299D351A81}"/>
              </a:ext>
            </a:extLst>
          </p:cNvPr>
          <p:cNvCxnSpPr>
            <a:cxnSpLocks/>
            <a:endCxn id="33" idx="4"/>
          </p:cNvCxnSpPr>
          <p:nvPr/>
        </p:nvCxnSpPr>
        <p:spPr>
          <a:xfrm>
            <a:off x="4793849" y="3053770"/>
            <a:ext cx="20190" cy="313474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7" name="Left Brace 16">
            <a:extLst>
              <a:ext uri="{FF2B5EF4-FFF2-40B4-BE49-F238E27FC236}">
                <a16:creationId xmlns:a16="http://schemas.microsoft.com/office/drawing/2014/main" id="{E3683E0B-7DD4-46ED-B6D6-2CB9502E0E05}"/>
              </a:ext>
            </a:extLst>
          </p:cNvPr>
          <p:cNvSpPr/>
          <p:nvPr/>
        </p:nvSpPr>
        <p:spPr>
          <a:xfrm rot="5400000">
            <a:off x="1838145" y="1192489"/>
            <a:ext cx="430886" cy="2591412"/>
          </a:xfrm>
          <a:prstGeom prst="leftBrace">
            <a:avLst/>
          </a:prstGeom>
          <a:ln>
            <a:solidFill>
              <a:srgbClr val="00509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01BF368-8352-4915-B3BA-4A07D498F719}"/>
              </a:ext>
            </a:extLst>
          </p:cNvPr>
          <p:cNvSpPr txBox="1"/>
          <p:nvPr/>
        </p:nvSpPr>
        <p:spPr>
          <a:xfrm>
            <a:off x="4958106" y="5827861"/>
            <a:ext cx="40430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Prosjektleder </a:t>
            </a: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er avhengig av tett </a:t>
            </a:r>
            <a:r>
              <a:rPr kumimoji="0" lang="nb-NO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dialog med prosjektøkonom</a:t>
            </a: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lang="nb-NO" sz="1200">
                <a:solidFill>
                  <a:srgbClr val="000000"/>
                </a:solidFill>
                <a:latin typeface="Arial" panose="020B0604020202020204"/>
              </a:rPr>
              <a:t>som vil bistå i </a:t>
            </a: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oppfølging av prosjektet med blant annet å tilgjengeliggjøre prosjektrapporter fra Unit4 ERP (inntil BEVISST er fullstendig) 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A42935E-B2C4-4A72-8D83-801A1FB5FC72}"/>
              </a:ext>
            </a:extLst>
          </p:cNvPr>
          <p:cNvSpPr txBox="1"/>
          <p:nvPr/>
        </p:nvSpPr>
        <p:spPr>
          <a:xfrm>
            <a:off x="8454424" y="1744896"/>
            <a:ext cx="147560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TBA: </a:t>
            </a: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BEVISST Prosjektlederportal er klar til bruk 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6AC1A30-AEF0-4781-946B-585CB1508441}"/>
              </a:ext>
            </a:extLst>
          </p:cNvPr>
          <p:cNvCxnSpPr>
            <a:cxnSpLocks/>
          </p:cNvCxnSpPr>
          <p:nvPr/>
        </p:nvCxnSpPr>
        <p:spPr>
          <a:xfrm>
            <a:off x="8567169" y="2326739"/>
            <a:ext cx="0" cy="359984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0ADDB9D-1646-4765-BC57-329E37BD080F}"/>
              </a:ext>
            </a:extLst>
          </p:cNvPr>
          <p:cNvCxnSpPr>
            <a:cxnSpLocks/>
          </p:cNvCxnSpPr>
          <p:nvPr/>
        </p:nvCxnSpPr>
        <p:spPr>
          <a:xfrm>
            <a:off x="10004494" y="3218476"/>
            <a:ext cx="0" cy="611064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E8577F3C-BAB4-4730-BD30-C7930A46A0E8}"/>
              </a:ext>
            </a:extLst>
          </p:cNvPr>
          <p:cNvSpPr/>
          <p:nvPr/>
        </p:nvSpPr>
        <p:spPr>
          <a:xfrm>
            <a:off x="4669971" y="3464529"/>
            <a:ext cx="288135" cy="276999"/>
          </a:xfrm>
          <a:prstGeom prst="ellipse">
            <a:avLst/>
          </a:prstGeom>
          <a:solidFill>
            <a:srgbClr val="00509E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8810A564-852C-4C51-A78D-C4A03B449644}"/>
              </a:ext>
            </a:extLst>
          </p:cNvPr>
          <p:cNvSpPr/>
          <p:nvPr/>
        </p:nvSpPr>
        <p:spPr>
          <a:xfrm>
            <a:off x="4669971" y="4408542"/>
            <a:ext cx="288135" cy="276999"/>
          </a:xfrm>
          <a:prstGeom prst="ellipse">
            <a:avLst/>
          </a:prstGeom>
          <a:solidFill>
            <a:srgbClr val="00509E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48E790D-C950-474D-A47D-FF73A593A515}"/>
              </a:ext>
            </a:extLst>
          </p:cNvPr>
          <p:cNvSpPr/>
          <p:nvPr/>
        </p:nvSpPr>
        <p:spPr>
          <a:xfrm>
            <a:off x="9872720" y="3464529"/>
            <a:ext cx="288135" cy="276999"/>
          </a:xfrm>
          <a:prstGeom prst="ellipse">
            <a:avLst/>
          </a:prstGeom>
          <a:solidFill>
            <a:srgbClr val="00509E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968BE2B3-281C-4947-8DB1-03936B8999B1}"/>
              </a:ext>
            </a:extLst>
          </p:cNvPr>
          <p:cNvSpPr/>
          <p:nvPr/>
        </p:nvSpPr>
        <p:spPr>
          <a:xfrm>
            <a:off x="8425840" y="4408542"/>
            <a:ext cx="288135" cy="276999"/>
          </a:xfrm>
          <a:prstGeom prst="ellipse">
            <a:avLst/>
          </a:prstGeom>
          <a:solidFill>
            <a:srgbClr val="00509E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3F652F82-A9B7-4B21-BEEC-CF84D2A1F603}"/>
              </a:ext>
            </a:extLst>
          </p:cNvPr>
          <p:cNvCxnSpPr>
            <a:cxnSpLocks/>
            <a:endCxn id="39" idx="4"/>
          </p:cNvCxnSpPr>
          <p:nvPr/>
        </p:nvCxnSpPr>
        <p:spPr>
          <a:xfrm>
            <a:off x="2026415" y="3239486"/>
            <a:ext cx="11885" cy="50204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9" name="Oval 38">
            <a:extLst>
              <a:ext uri="{FF2B5EF4-FFF2-40B4-BE49-F238E27FC236}">
                <a16:creationId xmlns:a16="http://schemas.microsoft.com/office/drawing/2014/main" id="{5596D5B7-D5BA-4091-97D6-4781C5340A04}"/>
              </a:ext>
            </a:extLst>
          </p:cNvPr>
          <p:cNvSpPr/>
          <p:nvPr/>
        </p:nvSpPr>
        <p:spPr>
          <a:xfrm>
            <a:off x="1894232" y="3464529"/>
            <a:ext cx="288135" cy="276999"/>
          </a:xfrm>
          <a:prstGeom prst="ellipse">
            <a:avLst/>
          </a:prstGeom>
          <a:solidFill>
            <a:srgbClr val="00509E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50130C3-E254-406E-BDBF-EB6DC1D38AD7}"/>
              </a:ext>
            </a:extLst>
          </p:cNvPr>
          <p:cNvSpPr txBox="1"/>
          <p:nvPr/>
        </p:nvSpPr>
        <p:spPr>
          <a:xfrm>
            <a:off x="8768576" y="4332342"/>
            <a:ext cx="2176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Opplæring og tilvenning </a:t>
            </a: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for </a:t>
            </a:r>
            <a:r>
              <a:rPr kumimoji="0" lang="nb-NO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prosjektledere</a:t>
            </a: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i ny prosjektstyringsløsning. 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C7397274-4098-4482-96AB-AA628C745087}"/>
              </a:ext>
            </a:extLst>
          </p:cNvPr>
          <p:cNvCxnSpPr>
            <a:cxnSpLocks/>
          </p:cNvCxnSpPr>
          <p:nvPr/>
        </p:nvCxnSpPr>
        <p:spPr>
          <a:xfrm>
            <a:off x="9976241" y="2312576"/>
            <a:ext cx="0" cy="359984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33DDA17A-FF61-47ED-AE29-D8A61F77920E}"/>
              </a:ext>
            </a:extLst>
          </p:cNvPr>
          <p:cNvSpPr txBox="1"/>
          <p:nvPr/>
        </p:nvSpPr>
        <p:spPr>
          <a:xfrm>
            <a:off x="2239403" y="3389619"/>
            <a:ext cx="206749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 denne perioden vil prosjektøkonom bruke mye tid på opplæring i rolle, prosess og system. Noe </a:t>
            </a:r>
            <a:r>
              <a:rPr kumimoji="0" lang="nb-NO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redusert  tilgjengelighet fra prosjektøkonom </a:t>
            </a:r>
            <a:r>
              <a:rPr kumimoji="0" lang="nb-NO" sz="12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må derfor forventes. 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5FB19364-CC1C-429B-A5A4-441422DEF58D}"/>
              </a:ext>
            </a:extLst>
          </p:cNvPr>
          <p:cNvSpPr/>
          <p:nvPr/>
        </p:nvSpPr>
        <p:spPr>
          <a:xfrm>
            <a:off x="4669971" y="5911511"/>
            <a:ext cx="288135" cy="276999"/>
          </a:xfrm>
          <a:prstGeom prst="ellipse">
            <a:avLst/>
          </a:prstGeom>
          <a:solidFill>
            <a:srgbClr val="00509E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BCF6FEB-1CDC-445A-B95D-AD4E184A3BE1}"/>
              </a:ext>
            </a:extLst>
          </p:cNvPr>
          <p:cNvSpPr txBox="1"/>
          <p:nvPr/>
        </p:nvSpPr>
        <p:spPr>
          <a:xfrm>
            <a:off x="4958106" y="4353281"/>
            <a:ext cx="3228303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kumimoji="0" lang="nb-NO" sz="12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Alle </a:t>
            </a:r>
            <a:r>
              <a:rPr lang="nb-NO" sz="1200" b="1">
                <a:solidFill>
                  <a:srgbClr val="000000"/>
                </a:solidFill>
                <a:latin typeface="Arial" panose="020B0604020202020204"/>
              </a:rPr>
              <a:t>K-steder, prosjektnummer og delprosjektnummer</a:t>
            </a:r>
            <a:r>
              <a:rPr lang="nb-NO" sz="1200">
                <a:solidFill>
                  <a:srgbClr val="000000"/>
                </a:solidFill>
                <a:latin typeface="Arial" panose="020B0604020202020204"/>
              </a:rPr>
              <a:t> </a:t>
            </a:r>
            <a:r>
              <a:rPr kumimoji="0" lang="nb-NO" sz="12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vil være </a:t>
            </a:r>
            <a:r>
              <a:rPr kumimoji="0" lang="nb-NO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nye</a:t>
            </a:r>
            <a:r>
              <a:rPr lang="nb-NO" sz="1200">
                <a:solidFill>
                  <a:srgbClr val="000000"/>
                </a:solidFill>
                <a:latin typeface="Arial" panose="020B0604020202020204"/>
              </a:rPr>
              <a:t> </a:t>
            </a:r>
            <a:endParaRPr kumimoji="0" lang="nb-NO" sz="120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4D632FB-6223-40B4-984C-3B754BB90226}"/>
              </a:ext>
            </a:extLst>
          </p:cNvPr>
          <p:cNvSpPr txBox="1"/>
          <p:nvPr/>
        </p:nvSpPr>
        <p:spPr>
          <a:xfrm>
            <a:off x="4970598" y="4946221"/>
            <a:ext cx="4030527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kumimoji="0" lang="nb-NO" sz="12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Dersom det er et krav eller ønske om timeføring på et prosjekt skal det gjøres av </a:t>
            </a:r>
            <a:r>
              <a:rPr kumimoji="0" lang="nb-NO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prosjektmedarbeider/prosjektleder selv</a:t>
            </a:r>
            <a:r>
              <a:rPr kumimoji="0" lang="nb-NO" sz="12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enten i DFØ-app eller i DFØ Selvbetjeningsportal. 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5D47971A-14C6-4F77-9265-B4CC8D674298}"/>
              </a:ext>
            </a:extLst>
          </p:cNvPr>
          <p:cNvSpPr/>
          <p:nvPr/>
        </p:nvSpPr>
        <p:spPr>
          <a:xfrm>
            <a:off x="4682463" y="5126792"/>
            <a:ext cx="288135" cy="276999"/>
          </a:xfrm>
          <a:prstGeom prst="ellipse">
            <a:avLst/>
          </a:prstGeom>
          <a:solidFill>
            <a:srgbClr val="00509E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17475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45CBA7CD-CB59-4B93-883D-65CBF05ED4F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45CBA7CD-CB59-4B93-883D-65CBF05ED4F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97A77EE-7428-4BA9-B2B1-D73C5881D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nb-NO"/>
              <a:t>Agenda</a:t>
            </a:r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6BC5C563-D417-42F7-85F7-ECCA2B7AB6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1654905"/>
              </p:ext>
            </p:extLst>
          </p:nvPr>
        </p:nvGraphicFramePr>
        <p:xfrm>
          <a:off x="502404" y="1622377"/>
          <a:ext cx="10808476" cy="378062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29102">
                  <a:extLst>
                    <a:ext uri="{9D8B030D-6E8A-4147-A177-3AD203B41FA5}">
                      <a16:colId xmlns:a16="http://schemas.microsoft.com/office/drawing/2014/main" val="1601383899"/>
                    </a:ext>
                  </a:extLst>
                </a:gridCol>
                <a:gridCol w="1279374">
                  <a:extLst>
                    <a:ext uri="{9D8B030D-6E8A-4147-A177-3AD203B41FA5}">
                      <a16:colId xmlns:a16="http://schemas.microsoft.com/office/drawing/2014/main" val="1039580725"/>
                    </a:ext>
                  </a:extLst>
                </a:gridCol>
              </a:tblGrid>
              <a:tr h="476199">
                <a:tc>
                  <a:txBody>
                    <a:bodyPr/>
                    <a:lstStyle/>
                    <a:p>
                      <a:r>
                        <a:rPr lang="nb-NO" sz="1900" b="1" i="0">
                          <a:solidFill>
                            <a:schemeClr val="tx1"/>
                          </a:solidFill>
                        </a:rPr>
                        <a:t>Intro: Hva er BOTT ØL og hvorfor gjør vi det?</a:t>
                      </a:r>
                      <a:endParaRPr lang="nb-NO" sz="1900" b="0" i="1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900" b="1" i="0">
                          <a:solidFill>
                            <a:schemeClr val="tx1"/>
                          </a:solidFill>
                        </a:rPr>
                        <a:t>10 min</a:t>
                      </a:r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7801232"/>
                  </a:ext>
                </a:extLst>
              </a:tr>
              <a:tr h="540359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nb-NO" sz="1900" b="1" i="0"/>
                        <a:t>Kort om prosjektlederrollen</a:t>
                      </a:r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nb-NO" sz="1900" b="1" i="0"/>
                        <a:t>5 min</a:t>
                      </a:r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1896127"/>
                  </a:ext>
                </a:extLst>
              </a:tr>
              <a:tr h="651112">
                <a:tc>
                  <a:txBody>
                    <a:bodyPr/>
                    <a:lstStyle/>
                    <a:p>
                      <a:r>
                        <a:rPr lang="nb-NO" sz="1900" b="1" i="0" err="1"/>
                        <a:t>Hovedendringer</a:t>
                      </a:r>
                      <a:r>
                        <a:rPr lang="nb-NO" sz="1900" b="1" i="0"/>
                        <a:t> for prosjektleder </a:t>
                      </a:r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900" b="1" i="0"/>
                        <a:t>10 min</a:t>
                      </a:r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5042368"/>
                  </a:ext>
                </a:extLst>
              </a:tr>
              <a:tr h="708212">
                <a:tc>
                  <a:txBody>
                    <a:bodyPr/>
                    <a:lstStyle/>
                    <a:p>
                      <a:r>
                        <a:rPr lang="nb-NO" sz="1900" b="1" i="0">
                          <a:solidFill>
                            <a:schemeClr val="bg1"/>
                          </a:solidFill>
                        </a:rPr>
                        <a:t>Opplæring for prosjektleder </a:t>
                      </a:r>
                    </a:p>
                  </a:txBody>
                  <a:tcPr marL="121920" marR="121920" marT="60960" marB="60960">
                    <a:solidFill>
                      <a:srgbClr val="00509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900" b="1" i="0">
                          <a:solidFill>
                            <a:schemeClr val="bg1"/>
                          </a:solidFill>
                        </a:rPr>
                        <a:t>10 min</a:t>
                      </a:r>
                    </a:p>
                  </a:txBody>
                  <a:tcPr marL="121920" marR="121920" marT="60960" marB="60960">
                    <a:solidFill>
                      <a:srgbClr val="0050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11385"/>
                  </a:ext>
                </a:extLst>
              </a:tr>
              <a:tr h="741257">
                <a:tc>
                  <a:txBody>
                    <a:bodyPr/>
                    <a:lstStyle/>
                    <a:p>
                      <a:r>
                        <a:rPr lang="nb-NO" sz="1900" b="1" i="0"/>
                        <a:t>Hvor kan du finne mer informasjon</a:t>
                      </a:r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900" b="1" i="0"/>
                        <a:t>5 min</a:t>
                      </a:r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3655383"/>
                  </a:ext>
                </a:extLst>
              </a:tr>
              <a:tr h="663489">
                <a:tc>
                  <a:txBody>
                    <a:bodyPr/>
                    <a:lstStyle/>
                    <a:p>
                      <a:r>
                        <a:rPr lang="nb-NO" sz="1900" b="1" i="0"/>
                        <a:t>Spørsmål og svar</a:t>
                      </a:r>
                      <a:endParaRPr lang="nb-NO" sz="1900" b="0" i="1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nb-NO" sz="1900" b="1" i="0"/>
                        <a:t>20 min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40990884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44507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08D0E420-DA97-442F-A904-AFD28BDE762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4478802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08D0E420-DA97-442F-A904-AFD28BDE762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04FB751-C0A2-45D9-A06D-FB9D9551DBEF}"/>
              </a:ext>
            </a:extLst>
          </p:cNvPr>
          <p:cNvSpPr/>
          <p:nvPr/>
        </p:nvSpPr>
        <p:spPr>
          <a:xfrm>
            <a:off x="560439" y="2436221"/>
            <a:ext cx="11165068" cy="160299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0C8775-019E-4FA8-BAD6-7D1C09F03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nb-NO"/>
              <a:t>Opplæring for prosjektleder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E19903-3249-43CB-8644-B995F1B69F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847" y="1251771"/>
            <a:ext cx="11224996" cy="2008237"/>
          </a:xfrm>
        </p:spPr>
        <p:txBody>
          <a:bodyPr/>
          <a:lstStyle/>
          <a:p>
            <a:pPr marL="0" indent="0">
              <a:buNone/>
            </a:pPr>
            <a:endParaRPr lang="nb-NO" sz="2000"/>
          </a:p>
          <a:p>
            <a:pPr marL="0" indent="0">
              <a:buNone/>
            </a:pPr>
            <a:r>
              <a:rPr lang="nb-NO" sz="2000"/>
              <a:t>Før Pre-</a:t>
            </a:r>
            <a:r>
              <a:rPr lang="nb-NO" sz="2000" err="1"/>
              <a:t>award</a:t>
            </a:r>
            <a:r>
              <a:rPr lang="nb-NO" sz="2000"/>
              <a:t> og fullstendig BEVISST-løsning foreligger vil opplæring for prosjektleder omfatte: </a:t>
            </a:r>
          </a:p>
          <a:p>
            <a:pPr marL="0" indent="0">
              <a:buNone/>
            </a:pPr>
            <a:endParaRPr lang="nb-NO" sz="28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5E7D3F-73CF-4B4D-8F4C-009794C83ABC}"/>
              </a:ext>
            </a:extLst>
          </p:cNvPr>
          <p:cNvSpPr txBox="1"/>
          <p:nvPr/>
        </p:nvSpPr>
        <p:spPr>
          <a:xfrm>
            <a:off x="8765626" y="2726282"/>
            <a:ext cx="32872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>
                <a:solidFill>
                  <a:srgbClr val="00509E"/>
                </a:solidFill>
              </a:rPr>
              <a:t>DFØ E-læring om DFØ Selvbetjeningsløsning/ DFØ-app</a:t>
            </a:r>
          </a:p>
        </p:txBody>
      </p:sp>
      <p:sp>
        <p:nvSpPr>
          <p:cNvPr id="7" name="Freeform 54">
            <a:extLst>
              <a:ext uri="{FF2B5EF4-FFF2-40B4-BE49-F238E27FC236}">
                <a16:creationId xmlns:a16="http://schemas.microsoft.com/office/drawing/2014/main" id="{E654D726-ECA0-435B-BC0C-5AF2495B903F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86604" y="2696512"/>
            <a:ext cx="991225" cy="991225"/>
          </a:xfrm>
          <a:custGeom>
            <a:avLst/>
            <a:gdLst>
              <a:gd name="T0" fmla="*/ 117 w 512"/>
              <a:gd name="T1" fmla="*/ 330 h 512"/>
              <a:gd name="T2" fmla="*/ 160 w 512"/>
              <a:gd name="T3" fmla="*/ 330 h 512"/>
              <a:gd name="T4" fmla="*/ 170 w 512"/>
              <a:gd name="T5" fmla="*/ 341 h 512"/>
              <a:gd name="T6" fmla="*/ 170 w 512"/>
              <a:gd name="T7" fmla="*/ 376 h 512"/>
              <a:gd name="T8" fmla="*/ 205 w 512"/>
              <a:gd name="T9" fmla="*/ 334 h 512"/>
              <a:gd name="T10" fmla="*/ 213 w 512"/>
              <a:gd name="T11" fmla="*/ 330 h 512"/>
              <a:gd name="T12" fmla="*/ 394 w 512"/>
              <a:gd name="T13" fmla="*/ 330 h 512"/>
              <a:gd name="T14" fmla="*/ 394 w 512"/>
              <a:gd name="T15" fmla="*/ 160 h 512"/>
              <a:gd name="T16" fmla="*/ 117 w 512"/>
              <a:gd name="T17" fmla="*/ 160 h 512"/>
              <a:gd name="T18" fmla="*/ 117 w 512"/>
              <a:gd name="T19" fmla="*/ 330 h 512"/>
              <a:gd name="T20" fmla="*/ 298 w 512"/>
              <a:gd name="T21" fmla="*/ 234 h 512"/>
              <a:gd name="T22" fmla="*/ 309 w 512"/>
              <a:gd name="T23" fmla="*/ 245 h 512"/>
              <a:gd name="T24" fmla="*/ 298 w 512"/>
              <a:gd name="T25" fmla="*/ 256 h 512"/>
              <a:gd name="T26" fmla="*/ 288 w 512"/>
              <a:gd name="T27" fmla="*/ 245 h 512"/>
              <a:gd name="T28" fmla="*/ 298 w 512"/>
              <a:gd name="T29" fmla="*/ 234 h 512"/>
              <a:gd name="T30" fmla="*/ 256 w 512"/>
              <a:gd name="T31" fmla="*/ 234 h 512"/>
              <a:gd name="T32" fmla="*/ 266 w 512"/>
              <a:gd name="T33" fmla="*/ 245 h 512"/>
              <a:gd name="T34" fmla="*/ 256 w 512"/>
              <a:gd name="T35" fmla="*/ 256 h 512"/>
              <a:gd name="T36" fmla="*/ 245 w 512"/>
              <a:gd name="T37" fmla="*/ 245 h 512"/>
              <a:gd name="T38" fmla="*/ 256 w 512"/>
              <a:gd name="T39" fmla="*/ 234 h 512"/>
              <a:gd name="T40" fmla="*/ 213 w 512"/>
              <a:gd name="T41" fmla="*/ 234 h 512"/>
              <a:gd name="T42" fmla="*/ 224 w 512"/>
              <a:gd name="T43" fmla="*/ 245 h 512"/>
              <a:gd name="T44" fmla="*/ 213 w 512"/>
              <a:gd name="T45" fmla="*/ 256 h 512"/>
              <a:gd name="T46" fmla="*/ 202 w 512"/>
              <a:gd name="T47" fmla="*/ 245 h 512"/>
              <a:gd name="T48" fmla="*/ 213 w 512"/>
              <a:gd name="T49" fmla="*/ 234 h 512"/>
              <a:gd name="T50" fmla="*/ 256 w 512"/>
              <a:gd name="T51" fmla="*/ 0 h 512"/>
              <a:gd name="T52" fmla="*/ 0 w 512"/>
              <a:gd name="T53" fmla="*/ 256 h 512"/>
              <a:gd name="T54" fmla="*/ 256 w 512"/>
              <a:gd name="T55" fmla="*/ 512 h 512"/>
              <a:gd name="T56" fmla="*/ 512 w 512"/>
              <a:gd name="T57" fmla="*/ 256 h 512"/>
              <a:gd name="T58" fmla="*/ 256 w 512"/>
              <a:gd name="T59" fmla="*/ 0 h 512"/>
              <a:gd name="T60" fmla="*/ 416 w 512"/>
              <a:gd name="T61" fmla="*/ 341 h 512"/>
              <a:gd name="T62" fmla="*/ 405 w 512"/>
              <a:gd name="T63" fmla="*/ 352 h 512"/>
              <a:gd name="T64" fmla="*/ 218 w 512"/>
              <a:gd name="T65" fmla="*/ 352 h 512"/>
              <a:gd name="T66" fmla="*/ 168 w 512"/>
              <a:gd name="T67" fmla="*/ 412 h 512"/>
              <a:gd name="T68" fmla="*/ 160 w 512"/>
              <a:gd name="T69" fmla="*/ 416 h 512"/>
              <a:gd name="T70" fmla="*/ 156 w 512"/>
              <a:gd name="T71" fmla="*/ 415 h 512"/>
              <a:gd name="T72" fmla="*/ 149 w 512"/>
              <a:gd name="T73" fmla="*/ 405 h 512"/>
              <a:gd name="T74" fmla="*/ 149 w 512"/>
              <a:gd name="T75" fmla="*/ 352 h 512"/>
              <a:gd name="T76" fmla="*/ 106 w 512"/>
              <a:gd name="T77" fmla="*/ 352 h 512"/>
              <a:gd name="T78" fmla="*/ 96 w 512"/>
              <a:gd name="T79" fmla="*/ 341 h 512"/>
              <a:gd name="T80" fmla="*/ 96 w 512"/>
              <a:gd name="T81" fmla="*/ 149 h 512"/>
              <a:gd name="T82" fmla="*/ 106 w 512"/>
              <a:gd name="T83" fmla="*/ 138 h 512"/>
              <a:gd name="T84" fmla="*/ 405 w 512"/>
              <a:gd name="T85" fmla="*/ 138 h 512"/>
              <a:gd name="T86" fmla="*/ 416 w 512"/>
              <a:gd name="T87" fmla="*/ 149 h 512"/>
              <a:gd name="T88" fmla="*/ 416 w 512"/>
              <a:gd name="T89" fmla="*/ 341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512" h="512">
                <a:moveTo>
                  <a:pt x="117" y="330"/>
                </a:moveTo>
                <a:cubicBezTo>
                  <a:pt x="160" y="330"/>
                  <a:pt x="160" y="330"/>
                  <a:pt x="160" y="330"/>
                </a:cubicBezTo>
                <a:cubicBezTo>
                  <a:pt x="166" y="330"/>
                  <a:pt x="170" y="335"/>
                  <a:pt x="170" y="341"/>
                </a:cubicBezTo>
                <a:cubicBezTo>
                  <a:pt x="170" y="376"/>
                  <a:pt x="170" y="376"/>
                  <a:pt x="170" y="376"/>
                </a:cubicBezTo>
                <a:cubicBezTo>
                  <a:pt x="205" y="334"/>
                  <a:pt x="205" y="334"/>
                  <a:pt x="205" y="334"/>
                </a:cubicBezTo>
                <a:cubicBezTo>
                  <a:pt x="207" y="332"/>
                  <a:pt x="210" y="330"/>
                  <a:pt x="213" y="330"/>
                </a:cubicBezTo>
                <a:cubicBezTo>
                  <a:pt x="394" y="330"/>
                  <a:pt x="394" y="330"/>
                  <a:pt x="394" y="330"/>
                </a:cubicBezTo>
                <a:cubicBezTo>
                  <a:pt x="394" y="160"/>
                  <a:pt x="394" y="160"/>
                  <a:pt x="394" y="160"/>
                </a:cubicBezTo>
                <a:cubicBezTo>
                  <a:pt x="117" y="160"/>
                  <a:pt x="117" y="160"/>
                  <a:pt x="117" y="160"/>
                </a:cubicBezTo>
                <a:lnTo>
                  <a:pt x="117" y="330"/>
                </a:lnTo>
                <a:close/>
                <a:moveTo>
                  <a:pt x="298" y="234"/>
                </a:moveTo>
                <a:cubicBezTo>
                  <a:pt x="304" y="234"/>
                  <a:pt x="309" y="239"/>
                  <a:pt x="309" y="245"/>
                </a:cubicBezTo>
                <a:cubicBezTo>
                  <a:pt x="309" y="251"/>
                  <a:pt x="304" y="256"/>
                  <a:pt x="298" y="256"/>
                </a:cubicBezTo>
                <a:cubicBezTo>
                  <a:pt x="292" y="256"/>
                  <a:pt x="288" y="251"/>
                  <a:pt x="288" y="245"/>
                </a:cubicBezTo>
                <a:cubicBezTo>
                  <a:pt x="288" y="239"/>
                  <a:pt x="292" y="234"/>
                  <a:pt x="298" y="234"/>
                </a:cubicBezTo>
                <a:close/>
                <a:moveTo>
                  <a:pt x="256" y="234"/>
                </a:moveTo>
                <a:cubicBezTo>
                  <a:pt x="262" y="234"/>
                  <a:pt x="266" y="239"/>
                  <a:pt x="266" y="245"/>
                </a:cubicBezTo>
                <a:cubicBezTo>
                  <a:pt x="266" y="251"/>
                  <a:pt x="262" y="256"/>
                  <a:pt x="256" y="256"/>
                </a:cubicBezTo>
                <a:cubicBezTo>
                  <a:pt x="250" y="256"/>
                  <a:pt x="245" y="251"/>
                  <a:pt x="245" y="245"/>
                </a:cubicBezTo>
                <a:cubicBezTo>
                  <a:pt x="245" y="239"/>
                  <a:pt x="250" y="234"/>
                  <a:pt x="256" y="234"/>
                </a:cubicBezTo>
                <a:close/>
                <a:moveTo>
                  <a:pt x="213" y="234"/>
                </a:moveTo>
                <a:cubicBezTo>
                  <a:pt x="219" y="234"/>
                  <a:pt x="224" y="239"/>
                  <a:pt x="224" y="245"/>
                </a:cubicBezTo>
                <a:cubicBezTo>
                  <a:pt x="224" y="251"/>
                  <a:pt x="219" y="256"/>
                  <a:pt x="213" y="256"/>
                </a:cubicBezTo>
                <a:cubicBezTo>
                  <a:pt x="207" y="256"/>
                  <a:pt x="202" y="251"/>
                  <a:pt x="202" y="245"/>
                </a:cubicBezTo>
                <a:cubicBezTo>
                  <a:pt x="202" y="239"/>
                  <a:pt x="207" y="234"/>
                  <a:pt x="213" y="234"/>
                </a:cubicBezTo>
                <a:close/>
                <a:moveTo>
                  <a:pt x="256" y="0"/>
                </a:moveTo>
                <a:cubicBezTo>
                  <a:pt x="114" y="0"/>
                  <a:pt x="0" y="114"/>
                  <a:pt x="0" y="256"/>
                </a:cubicBezTo>
                <a:cubicBezTo>
                  <a:pt x="0" y="397"/>
                  <a:pt x="114" y="512"/>
                  <a:pt x="256" y="512"/>
                </a:cubicBezTo>
                <a:cubicBezTo>
                  <a:pt x="397" y="512"/>
                  <a:pt x="512" y="397"/>
                  <a:pt x="512" y="256"/>
                </a:cubicBezTo>
                <a:cubicBezTo>
                  <a:pt x="512" y="114"/>
                  <a:pt x="397" y="0"/>
                  <a:pt x="256" y="0"/>
                </a:cubicBezTo>
                <a:close/>
                <a:moveTo>
                  <a:pt x="416" y="341"/>
                </a:moveTo>
                <a:cubicBezTo>
                  <a:pt x="416" y="347"/>
                  <a:pt x="411" y="352"/>
                  <a:pt x="405" y="352"/>
                </a:cubicBezTo>
                <a:cubicBezTo>
                  <a:pt x="218" y="352"/>
                  <a:pt x="218" y="352"/>
                  <a:pt x="218" y="352"/>
                </a:cubicBezTo>
                <a:cubicBezTo>
                  <a:pt x="168" y="412"/>
                  <a:pt x="168" y="412"/>
                  <a:pt x="168" y="412"/>
                </a:cubicBezTo>
                <a:cubicBezTo>
                  <a:pt x="166" y="414"/>
                  <a:pt x="163" y="416"/>
                  <a:pt x="160" y="416"/>
                </a:cubicBezTo>
                <a:cubicBezTo>
                  <a:pt x="158" y="416"/>
                  <a:pt x="157" y="415"/>
                  <a:pt x="156" y="415"/>
                </a:cubicBezTo>
                <a:cubicBezTo>
                  <a:pt x="152" y="414"/>
                  <a:pt x="149" y="409"/>
                  <a:pt x="149" y="405"/>
                </a:cubicBezTo>
                <a:cubicBezTo>
                  <a:pt x="149" y="352"/>
                  <a:pt x="149" y="352"/>
                  <a:pt x="149" y="352"/>
                </a:cubicBezTo>
                <a:cubicBezTo>
                  <a:pt x="106" y="352"/>
                  <a:pt x="106" y="352"/>
                  <a:pt x="106" y="352"/>
                </a:cubicBezTo>
                <a:cubicBezTo>
                  <a:pt x="100" y="352"/>
                  <a:pt x="96" y="347"/>
                  <a:pt x="96" y="341"/>
                </a:cubicBezTo>
                <a:cubicBezTo>
                  <a:pt x="96" y="149"/>
                  <a:pt x="96" y="149"/>
                  <a:pt x="96" y="149"/>
                </a:cubicBezTo>
                <a:cubicBezTo>
                  <a:pt x="96" y="143"/>
                  <a:pt x="100" y="138"/>
                  <a:pt x="106" y="138"/>
                </a:cubicBezTo>
                <a:cubicBezTo>
                  <a:pt x="405" y="138"/>
                  <a:pt x="405" y="138"/>
                  <a:pt x="405" y="138"/>
                </a:cubicBezTo>
                <a:cubicBezTo>
                  <a:pt x="411" y="138"/>
                  <a:pt x="416" y="143"/>
                  <a:pt x="416" y="149"/>
                </a:cubicBezTo>
                <a:lnTo>
                  <a:pt x="416" y="341"/>
                </a:lnTo>
                <a:close/>
              </a:path>
            </a:pathLst>
          </a:custGeom>
          <a:solidFill>
            <a:srgbClr val="00509E"/>
          </a:solidFill>
          <a:ln>
            <a:noFill/>
          </a:ln>
        </p:spPr>
        <p:txBody>
          <a:bodyPr vert="horz" wrap="square" lIns="121446" tIns="60723" rIns="121446" bIns="60723" numCol="1" anchor="t" anchorCtr="0" compatLnSpc="1">
            <a:prstTxWarp prst="textNoShape">
              <a:avLst/>
            </a:prstTxWarp>
          </a:bodyPr>
          <a:lstStyle/>
          <a:p>
            <a:endParaRPr lang="en-GB" sz="996"/>
          </a:p>
        </p:txBody>
      </p:sp>
      <p:grpSp>
        <p:nvGrpSpPr>
          <p:cNvPr id="8" name="Group 294">
            <a:extLst>
              <a:ext uri="{FF2B5EF4-FFF2-40B4-BE49-F238E27FC236}">
                <a16:creationId xmlns:a16="http://schemas.microsoft.com/office/drawing/2014/main" id="{8C5DA86E-A235-476D-8AF1-2C9B196845A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468930" y="2696512"/>
            <a:ext cx="991225" cy="991225"/>
            <a:chOff x="799" y="1118"/>
            <a:chExt cx="340" cy="340"/>
          </a:xfrm>
          <a:solidFill>
            <a:srgbClr val="00509E"/>
          </a:solidFill>
        </p:grpSpPr>
        <p:sp>
          <p:nvSpPr>
            <p:cNvPr id="9" name="Freeform 295">
              <a:extLst>
                <a:ext uri="{FF2B5EF4-FFF2-40B4-BE49-F238E27FC236}">
                  <a16:creationId xmlns:a16="http://schemas.microsoft.com/office/drawing/2014/main" id="{D747A459-8249-4A08-8222-B2D93FD8EA2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9" y="1118"/>
              <a:ext cx="340" cy="340"/>
            </a:xfrm>
            <a:custGeom>
              <a:avLst/>
              <a:gdLst>
                <a:gd name="T0" fmla="*/ 256 w 512"/>
                <a:gd name="T1" fmla="*/ 0 h 512"/>
                <a:gd name="T2" fmla="*/ 0 w 512"/>
                <a:gd name="T3" fmla="*/ 256 h 512"/>
                <a:gd name="T4" fmla="*/ 256 w 512"/>
                <a:gd name="T5" fmla="*/ 512 h 512"/>
                <a:gd name="T6" fmla="*/ 512 w 512"/>
                <a:gd name="T7" fmla="*/ 256 h 512"/>
                <a:gd name="T8" fmla="*/ 256 w 512"/>
                <a:gd name="T9" fmla="*/ 0 h 512"/>
                <a:gd name="T10" fmla="*/ 416 w 512"/>
                <a:gd name="T11" fmla="*/ 341 h 512"/>
                <a:gd name="T12" fmla="*/ 405 w 512"/>
                <a:gd name="T13" fmla="*/ 352 h 512"/>
                <a:gd name="T14" fmla="*/ 266 w 512"/>
                <a:gd name="T15" fmla="*/ 352 h 512"/>
                <a:gd name="T16" fmla="*/ 266 w 512"/>
                <a:gd name="T17" fmla="*/ 373 h 512"/>
                <a:gd name="T18" fmla="*/ 309 w 512"/>
                <a:gd name="T19" fmla="*/ 373 h 512"/>
                <a:gd name="T20" fmla="*/ 320 w 512"/>
                <a:gd name="T21" fmla="*/ 384 h 512"/>
                <a:gd name="T22" fmla="*/ 309 w 512"/>
                <a:gd name="T23" fmla="*/ 394 h 512"/>
                <a:gd name="T24" fmla="*/ 202 w 512"/>
                <a:gd name="T25" fmla="*/ 394 h 512"/>
                <a:gd name="T26" fmla="*/ 192 w 512"/>
                <a:gd name="T27" fmla="*/ 384 h 512"/>
                <a:gd name="T28" fmla="*/ 202 w 512"/>
                <a:gd name="T29" fmla="*/ 373 h 512"/>
                <a:gd name="T30" fmla="*/ 245 w 512"/>
                <a:gd name="T31" fmla="*/ 373 h 512"/>
                <a:gd name="T32" fmla="*/ 245 w 512"/>
                <a:gd name="T33" fmla="*/ 352 h 512"/>
                <a:gd name="T34" fmla="*/ 106 w 512"/>
                <a:gd name="T35" fmla="*/ 352 h 512"/>
                <a:gd name="T36" fmla="*/ 96 w 512"/>
                <a:gd name="T37" fmla="*/ 341 h 512"/>
                <a:gd name="T38" fmla="*/ 96 w 512"/>
                <a:gd name="T39" fmla="*/ 149 h 512"/>
                <a:gd name="T40" fmla="*/ 106 w 512"/>
                <a:gd name="T41" fmla="*/ 138 h 512"/>
                <a:gd name="T42" fmla="*/ 405 w 512"/>
                <a:gd name="T43" fmla="*/ 138 h 512"/>
                <a:gd name="T44" fmla="*/ 416 w 512"/>
                <a:gd name="T45" fmla="*/ 149 h 512"/>
                <a:gd name="T46" fmla="*/ 416 w 512"/>
                <a:gd name="T47" fmla="*/ 341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12" h="512">
                  <a:moveTo>
                    <a:pt x="256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7"/>
                    <a:pt x="114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ubicBezTo>
                    <a:pt x="512" y="114"/>
                    <a:pt x="397" y="0"/>
                    <a:pt x="256" y="0"/>
                  </a:cubicBezTo>
                  <a:close/>
                  <a:moveTo>
                    <a:pt x="416" y="341"/>
                  </a:moveTo>
                  <a:cubicBezTo>
                    <a:pt x="416" y="347"/>
                    <a:pt x="411" y="352"/>
                    <a:pt x="405" y="352"/>
                  </a:cubicBezTo>
                  <a:cubicBezTo>
                    <a:pt x="266" y="352"/>
                    <a:pt x="266" y="352"/>
                    <a:pt x="266" y="352"/>
                  </a:cubicBezTo>
                  <a:cubicBezTo>
                    <a:pt x="266" y="373"/>
                    <a:pt x="266" y="373"/>
                    <a:pt x="266" y="373"/>
                  </a:cubicBezTo>
                  <a:cubicBezTo>
                    <a:pt x="309" y="373"/>
                    <a:pt x="309" y="373"/>
                    <a:pt x="309" y="373"/>
                  </a:cubicBezTo>
                  <a:cubicBezTo>
                    <a:pt x="315" y="373"/>
                    <a:pt x="320" y="378"/>
                    <a:pt x="320" y="384"/>
                  </a:cubicBezTo>
                  <a:cubicBezTo>
                    <a:pt x="320" y="390"/>
                    <a:pt x="315" y="394"/>
                    <a:pt x="309" y="394"/>
                  </a:cubicBezTo>
                  <a:cubicBezTo>
                    <a:pt x="202" y="394"/>
                    <a:pt x="202" y="394"/>
                    <a:pt x="202" y="394"/>
                  </a:cubicBezTo>
                  <a:cubicBezTo>
                    <a:pt x="196" y="394"/>
                    <a:pt x="192" y="390"/>
                    <a:pt x="192" y="384"/>
                  </a:cubicBezTo>
                  <a:cubicBezTo>
                    <a:pt x="192" y="378"/>
                    <a:pt x="196" y="373"/>
                    <a:pt x="202" y="373"/>
                  </a:cubicBezTo>
                  <a:cubicBezTo>
                    <a:pt x="245" y="373"/>
                    <a:pt x="245" y="373"/>
                    <a:pt x="245" y="373"/>
                  </a:cubicBezTo>
                  <a:cubicBezTo>
                    <a:pt x="245" y="352"/>
                    <a:pt x="245" y="352"/>
                    <a:pt x="245" y="352"/>
                  </a:cubicBezTo>
                  <a:cubicBezTo>
                    <a:pt x="106" y="352"/>
                    <a:pt x="106" y="352"/>
                    <a:pt x="106" y="352"/>
                  </a:cubicBezTo>
                  <a:cubicBezTo>
                    <a:pt x="100" y="352"/>
                    <a:pt x="96" y="347"/>
                    <a:pt x="96" y="341"/>
                  </a:cubicBezTo>
                  <a:cubicBezTo>
                    <a:pt x="96" y="149"/>
                    <a:pt x="96" y="149"/>
                    <a:pt x="96" y="149"/>
                  </a:cubicBezTo>
                  <a:cubicBezTo>
                    <a:pt x="96" y="143"/>
                    <a:pt x="100" y="138"/>
                    <a:pt x="106" y="138"/>
                  </a:cubicBezTo>
                  <a:cubicBezTo>
                    <a:pt x="405" y="138"/>
                    <a:pt x="405" y="138"/>
                    <a:pt x="405" y="138"/>
                  </a:cubicBezTo>
                  <a:cubicBezTo>
                    <a:pt x="411" y="138"/>
                    <a:pt x="416" y="143"/>
                    <a:pt x="416" y="149"/>
                  </a:cubicBezTo>
                  <a:lnTo>
                    <a:pt x="416" y="3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mc="http://schemas.openxmlformats.org/markup-compatibility/2006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446" tIns="60723" rIns="121446" bIns="60723" numCol="1" anchor="t" anchorCtr="0" compatLnSpc="1">
              <a:prstTxWarp prst="textNoShape">
                <a:avLst/>
              </a:prstTxWarp>
            </a:bodyPr>
            <a:lstStyle/>
            <a:p>
              <a:endParaRPr lang="en-GB" sz="996"/>
            </a:p>
          </p:txBody>
        </p:sp>
        <p:sp>
          <p:nvSpPr>
            <p:cNvPr id="10" name="Rectangle 296">
              <a:extLst>
                <a:ext uri="{FF2B5EF4-FFF2-40B4-BE49-F238E27FC236}">
                  <a16:creationId xmlns:a16="http://schemas.microsoft.com/office/drawing/2014/main" id="{A186942C-084A-4FDF-96D9-36982EEA9E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7" y="1224"/>
              <a:ext cx="184" cy="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mc="http://schemas.openxmlformats.org/markup-compatibility/2006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446" tIns="60723" rIns="121446" bIns="60723" numCol="1" anchor="t" anchorCtr="0" compatLnSpc="1">
              <a:prstTxWarp prst="textNoShape">
                <a:avLst/>
              </a:prstTxWarp>
            </a:bodyPr>
            <a:lstStyle/>
            <a:p>
              <a:endParaRPr lang="en-GB" sz="996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0AD66C61-A35F-4EA6-AF2E-FB8567E47A87}"/>
              </a:ext>
            </a:extLst>
          </p:cNvPr>
          <p:cNvSpPr txBox="1"/>
          <p:nvPr/>
        </p:nvSpPr>
        <p:spPr>
          <a:xfrm>
            <a:off x="1782752" y="2916971"/>
            <a:ext cx="24867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>
                <a:solidFill>
                  <a:srgbClr val="00509E"/>
                </a:solidFill>
              </a:rPr>
              <a:t>NTNU Informasjonsmøter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4C0EFA3-8713-4238-B30C-39648490170A}"/>
              </a:ext>
            </a:extLst>
          </p:cNvPr>
          <p:cNvSpPr txBox="1"/>
          <p:nvPr/>
        </p:nvSpPr>
        <p:spPr>
          <a:xfrm>
            <a:off x="560439" y="4369379"/>
            <a:ext cx="106960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/>
              <a:t>Merk at noen prosjektledere også kan inneha andre roller i andre prosesser. For de det gjelder vil man også følge opplæringsløpet knyttet til disse rollene.</a:t>
            </a:r>
            <a:br>
              <a:rPr lang="nb-NO"/>
            </a:br>
            <a:endParaRPr lang="nb-NO"/>
          </a:p>
          <a:p>
            <a:r>
              <a:rPr lang="nb-NO"/>
              <a:t>Se fullstendig oversikt over opplæring per rolle på prosjektets </a:t>
            </a:r>
            <a:r>
              <a:rPr lang="nb-NO">
                <a:hlinkClick r:id="rId6"/>
              </a:rPr>
              <a:t>intranettside for opplæring </a:t>
            </a:r>
            <a:br>
              <a:rPr lang="nb-NO"/>
            </a:br>
            <a:r>
              <a:rPr lang="nb-NO"/>
              <a:t>Spørsmål knyttet til hvilke roller du er tildelt, rettes mot innføringsleder for BOTT ØL lokalt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0F0316B-A16D-4B2A-B942-BF53E050A2B5}"/>
              </a:ext>
            </a:extLst>
          </p:cNvPr>
          <p:cNvSpPr txBox="1"/>
          <p:nvPr/>
        </p:nvSpPr>
        <p:spPr>
          <a:xfrm>
            <a:off x="5539451" y="2967791"/>
            <a:ext cx="24867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>
                <a:solidFill>
                  <a:srgbClr val="00509E"/>
                </a:solidFill>
              </a:rPr>
              <a:t>BOTT E-læring: Prosjektleder </a:t>
            </a:r>
          </a:p>
        </p:txBody>
      </p:sp>
      <p:grpSp>
        <p:nvGrpSpPr>
          <p:cNvPr id="15" name="Group 294">
            <a:extLst>
              <a:ext uri="{FF2B5EF4-FFF2-40B4-BE49-F238E27FC236}">
                <a16:creationId xmlns:a16="http://schemas.microsoft.com/office/drawing/2014/main" id="{822A245C-B6C7-4505-AA7B-8ED800A470B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717118" y="2684281"/>
            <a:ext cx="991225" cy="991225"/>
            <a:chOff x="799" y="1118"/>
            <a:chExt cx="340" cy="340"/>
          </a:xfrm>
          <a:solidFill>
            <a:srgbClr val="00509E"/>
          </a:solidFill>
        </p:grpSpPr>
        <p:sp>
          <p:nvSpPr>
            <p:cNvPr id="16" name="Freeform 295">
              <a:extLst>
                <a:ext uri="{FF2B5EF4-FFF2-40B4-BE49-F238E27FC236}">
                  <a16:creationId xmlns:a16="http://schemas.microsoft.com/office/drawing/2014/main" id="{90EA2824-E41B-4B3E-AA83-DD5229B078B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9" y="1118"/>
              <a:ext cx="340" cy="340"/>
            </a:xfrm>
            <a:custGeom>
              <a:avLst/>
              <a:gdLst>
                <a:gd name="T0" fmla="*/ 256 w 512"/>
                <a:gd name="T1" fmla="*/ 0 h 512"/>
                <a:gd name="T2" fmla="*/ 0 w 512"/>
                <a:gd name="T3" fmla="*/ 256 h 512"/>
                <a:gd name="T4" fmla="*/ 256 w 512"/>
                <a:gd name="T5" fmla="*/ 512 h 512"/>
                <a:gd name="T6" fmla="*/ 512 w 512"/>
                <a:gd name="T7" fmla="*/ 256 h 512"/>
                <a:gd name="T8" fmla="*/ 256 w 512"/>
                <a:gd name="T9" fmla="*/ 0 h 512"/>
                <a:gd name="T10" fmla="*/ 416 w 512"/>
                <a:gd name="T11" fmla="*/ 341 h 512"/>
                <a:gd name="T12" fmla="*/ 405 w 512"/>
                <a:gd name="T13" fmla="*/ 352 h 512"/>
                <a:gd name="T14" fmla="*/ 266 w 512"/>
                <a:gd name="T15" fmla="*/ 352 h 512"/>
                <a:gd name="T16" fmla="*/ 266 w 512"/>
                <a:gd name="T17" fmla="*/ 373 h 512"/>
                <a:gd name="T18" fmla="*/ 309 w 512"/>
                <a:gd name="T19" fmla="*/ 373 h 512"/>
                <a:gd name="T20" fmla="*/ 320 w 512"/>
                <a:gd name="T21" fmla="*/ 384 h 512"/>
                <a:gd name="T22" fmla="*/ 309 w 512"/>
                <a:gd name="T23" fmla="*/ 394 h 512"/>
                <a:gd name="T24" fmla="*/ 202 w 512"/>
                <a:gd name="T25" fmla="*/ 394 h 512"/>
                <a:gd name="T26" fmla="*/ 192 w 512"/>
                <a:gd name="T27" fmla="*/ 384 h 512"/>
                <a:gd name="T28" fmla="*/ 202 w 512"/>
                <a:gd name="T29" fmla="*/ 373 h 512"/>
                <a:gd name="T30" fmla="*/ 245 w 512"/>
                <a:gd name="T31" fmla="*/ 373 h 512"/>
                <a:gd name="T32" fmla="*/ 245 w 512"/>
                <a:gd name="T33" fmla="*/ 352 h 512"/>
                <a:gd name="T34" fmla="*/ 106 w 512"/>
                <a:gd name="T35" fmla="*/ 352 h 512"/>
                <a:gd name="T36" fmla="*/ 96 w 512"/>
                <a:gd name="T37" fmla="*/ 341 h 512"/>
                <a:gd name="T38" fmla="*/ 96 w 512"/>
                <a:gd name="T39" fmla="*/ 149 h 512"/>
                <a:gd name="T40" fmla="*/ 106 w 512"/>
                <a:gd name="T41" fmla="*/ 138 h 512"/>
                <a:gd name="T42" fmla="*/ 405 w 512"/>
                <a:gd name="T43" fmla="*/ 138 h 512"/>
                <a:gd name="T44" fmla="*/ 416 w 512"/>
                <a:gd name="T45" fmla="*/ 149 h 512"/>
                <a:gd name="T46" fmla="*/ 416 w 512"/>
                <a:gd name="T47" fmla="*/ 341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12" h="512">
                  <a:moveTo>
                    <a:pt x="256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7"/>
                    <a:pt x="114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ubicBezTo>
                    <a:pt x="512" y="114"/>
                    <a:pt x="397" y="0"/>
                    <a:pt x="256" y="0"/>
                  </a:cubicBezTo>
                  <a:close/>
                  <a:moveTo>
                    <a:pt x="416" y="341"/>
                  </a:moveTo>
                  <a:cubicBezTo>
                    <a:pt x="416" y="347"/>
                    <a:pt x="411" y="352"/>
                    <a:pt x="405" y="352"/>
                  </a:cubicBezTo>
                  <a:cubicBezTo>
                    <a:pt x="266" y="352"/>
                    <a:pt x="266" y="352"/>
                    <a:pt x="266" y="352"/>
                  </a:cubicBezTo>
                  <a:cubicBezTo>
                    <a:pt x="266" y="373"/>
                    <a:pt x="266" y="373"/>
                    <a:pt x="266" y="373"/>
                  </a:cubicBezTo>
                  <a:cubicBezTo>
                    <a:pt x="309" y="373"/>
                    <a:pt x="309" y="373"/>
                    <a:pt x="309" y="373"/>
                  </a:cubicBezTo>
                  <a:cubicBezTo>
                    <a:pt x="315" y="373"/>
                    <a:pt x="320" y="378"/>
                    <a:pt x="320" y="384"/>
                  </a:cubicBezTo>
                  <a:cubicBezTo>
                    <a:pt x="320" y="390"/>
                    <a:pt x="315" y="394"/>
                    <a:pt x="309" y="394"/>
                  </a:cubicBezTo>
                  <a:cubicBezTo>
                    <a:pt x="202" y="394"/>
                    <a:pt x="202" y="394"/>
                    <a:pt x="202" y="394"/>
                  </a:cubicBezTo>
                  <a:cubicBezTo>
                    <a:pt x="196" y="394"/>
                    <a:pt x="192" y="390"/>
                    <a:pt x="192" y="384"/>
                  </a:cubicBezTo>
                  <a:cubicBezTo>
                    <a:pt x="192" y="378"/>
                    <a:pt x="196" y="373"/>
                    <a:pt x="202" y="373"/>
                  </a:cubicBezTo>
                  <a:cubicBezTo>
                    <a:pt x="245" y="373"/>
                    <a:pt x="245" y="373"/>
                    <a:pt x="245" y="373"/>
                  </a:cubicBezTo>
                  <a:cubicBezTo>
                    <a:pt x="245" y="352"/>
                    <a:pt x="245" y="352"/>
                    <a:pt x="245" y="352"/>
                  </a:cubicBezTo>
                  <a:cubicBezTo>
                    <a:pt x="106" y="352"/>
                    <a:pt x="106" y="352"/>
                    <a:pt x="106" y="352"/>
                  </a:cubicBezTo>
                  <a:cubicBezTo>
                    <a:pt x="100" y="352"/>
                    <a:pt x="96" y="347"/>
                    <a:pt x="96" y="341"/>
                  </a:cubicBezTo>
                  <a:cubicBezTo>
                    <a:pt x="96" y="149"/>
                    <a:pt x="96" y="149"/>
                    <a:pt x="96" y="149"/>
                  </a:cubicBezTo>
                  <a:cubicBezTo>
                    <a:pt x="96" y="143"/>
                    <a:pt x="100" y="138"/>
                    <a:pt x="106" y="138"/>
                  </a:cubicBezTo>
                  <a:cubicBezTo>
                    <a:pt x="405" y="138"/>
                    <a:pt x="405" y="138"/>
                    <a:pt x="405" y="138"/>
                  </a:cubicBezTo>
                  <a:cubicBezTo>
                    <a:pt x="411" y="138"/>
                    <a:pt x="416" y="143"/>
                    <a:pt x="416" y="149"/>
                  </a:cubicBezTo>
                  <a:lnTo>
                    <a:pt x="416" y="3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mc="http://schemas.openxmlformats.org/markup-compatibility/2006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446" tIns="60723" rIns="121446" bIns="60723" numCol="1" anchor="t" anchorCtr="0" compatLnSpc="1">
              <a:prstTxWarp prst="textNoShape">
                <a:avLst/>
              </a:prstTxWarp>
            </a:bodyPr>
            <a:lstStyle/>
            <a:p>
              <a:endParaRPr lang="en-GB" sz="996"/>
            </a:p>
          </p:txBody>
        </p:sp>
        <p:sp>
          <p:nvSpPr>
            <p:cNvPr id="17" name="Rectangle 296">
              <a:extLst>
                <a:ext uri="{FF2B5EF4-FFF2-40B4-BE49-F238E27FC236}">
                  <a16:creationId xmlns:a16="http://schemas.microsoft.com/office/drawing/2014/main" id="{1784D7BF-7A94-4A28-846C-CDAFAD30CF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7" y="1224"/>
              <a:ext cx="184" cy="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mc="http://schemas.openxmlformats.org/markup-compatibility/2006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446" tIns="60723" rIns="121446" bIns="60723" numCol="1" anchor="t" anchorCtr="0" compatLnSpc="1">
              <a:prstTxWarp prst="textNoShape">
                <a:avLst/>
              </a:prstTxWarp>
            </a:bodyPr>
            <a:lstStyle/>
            <a:p>
              <a:endParaRPr lang="en-GB" sz="996"/>
            </a:p>
          </p:txBody>
        </p:sp>
      </p:grpSp>
    </p:spTree>
    <p:extLst>
      <p:ext uri="{BB962C8B-B14F-4D97-AF65-F5344CB8AC3E}">
        <p14:creationId xmlns:p14="http://schemas.microsoft.com/office/powerpoint/2010/main" val="13209332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510AE-4A99-C80D-A8B3-3091F3E81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2" y="521901"/>
            <a:ext cx="4011084" cy="913199"/>
          </a:xfrm>
        </p:spPr>
        <p:txBody>
          <a:bodyPr anchor="b">
            <a:normAutofit/>
          </a:bodyPr>
          <a:lstStyle/>
          <a:p>
            <a:r>
              <a:rPr lang="nb-NO"/>
              <a:t>Nettside</a:t>
            </a:r>
          </a:p>
        </p:txBody>
      </p:sp>
      <p:pic>
        <p:nvPicPr>
          <p:cNvPr id="5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4626B794-B52C-566B-B785-59D1296C3B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6733" y="584097"/>
            <a:ext cx="6815667" cy="5231023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CEAB5B-89F9-4E88-00D6-CD6B8760A5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>
            <a:normAutofit/>
          </a:bodyPr>
          <a:lstStyle/>
          <a:p>
            <a:r>
              <a:rPr lang="nb-NO">
                <a:hlinkClick r:id="rId4"/>
              </a:rPr>
              <a:t>Prosjektets nettside</a:t>
            </a:r>
            <a:endParaRPr lang="nb-NO"/>
          </a:p>
          <a:p>
            <a:r>
              <a:rPr lang="nb-NO">
                <a:hlinkClick r:id="rId5"/>
              </a:rPr>
              <a:t>Opplæringsside</a:t>
            </a:r>
            <a:endParaRPr lang="nb-NO">
              <a:hlinkClick r:id="rId4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6FA2531-2FE0-B9D4-C417-D48BED63A27C}"/>
              </a:ext>
            </a:extLst>
          </p:cNvPr>
          <p:cNvSpPr/>
          <p:nvPr/>
        </p:nvSpPr>
        <p:spPr>
          <a:xfrm>
            <a:off x="4855029" y="3211286"/>
            <a:ext cx="1654628" cy="718457"/>
          </a:xfrm>
          <a:prstGeom prst="ellipse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B01B8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B05565A-798E-BA1B-C54E-513B7ED76C76}"/>
              </a:ext>
            </a:extLst>
          </p:cNvPr>
          <p:cNvSpPr/>
          <p:nvPr/>
        </p:nvSpPr>
        <p:spPr>
          <a:xfrm>
            <a:off x="6672943" y="4463143"/>
            <a:ext cx="3037114" cy="718457"/>
          </a:xfrm>
          <a:prstGeom prst="ellipse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B01B8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94899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D6A177B3-2FD5-4C3A-9AC9-1F237B1527E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5865357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D6A177B3-2FD5-4C3A-9AC9-1F237B1527E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8D0A7B38-D913-4B11-8DB0-FCB931B98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nb-NO"/>
              <a:t>Prosessrådgivere Prosjektøkonomi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1627E56-49D4-4C3C-804D-52C92B054CEA}"/>
              </a:ext>
            </a:extLst>
          </p:cNvPr>
          <p:cNvSpPr txBox="1"/>
          <p:nvPr/>
        </p:nvSpPr>
        <p:spPr>
          <a:xfrm>
            <a:off x="609600" y="5536916"/>
            <a:ext cx="77838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>
                <a:hlinkClick r:id="rId6"/>
              </a:rPr>
              <a:t>Oversikt over prosessrådgivere innen prosjektøkonomi på NTNU</a:t>
            </a:r>
            <a:r>
              <a:rPr lang="nb-NO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4B111E-3F1D-4434-A9FE-D22F7130C8BC}"/>
              </a:ext>
            </a:extLst>
          </p:cNvPr>
          <p:cNvSpPr txBox="1"/>
          <p:nvPr/>
        </p:nvSpPr>
        <p:spPr>
          <a:xfrm>
            <a:off x="630016" y="1705098"/>
            <a:ext cx="919778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b="0" i="0">
                <a:solidFill>
                  <a:srgbClr val="272833"/>
                </a:solidFill>
                <a:effectLst/>
                <a:latin typeface="Open Sans" panose="020B0606030504020204" pitchFamily="34" charset="0"/>
              </a:rPr>
              <a:t>HF - </a:t>
            </a:r>
            <a:r>
              <a:rPr lang="nb-NO" b="0" i="0" u="none" strike="noStrike">
                <a:solidFill>
                  <a:srgbClr val="0B5FFF"/>
                </a:solidFill>
                <a:effectLst/>
                <a:latin typeface="Open Sans" panose="020B0606030504020204" pitchFamily="34" charset="0"/>
                <a:hlinkClick r:id="rId7"/>
              </a:rPr>
              <a:t>Siri Bjørnerud</a:t>
            </a:r>
            <a:endParaRPr lang="nb-NO" b="0" i="0">
              <a:solidFill>
                <a:srgbClr val="272833"/>
              </a:solidFill>
              <a:effectLst/>
              <a:latin typeface="Open Sans" panose="020B0606030504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b="0" i="0">
                <a:solidFill>
                  <a:srgbClr val="272833"/>
                </a:solidFill>
                <a:effectLst/>
                <a:latin typeface="Open Sans" panose="020B0606030504020204" pitchFamily="34" charset="0"/>
              </a:rPr>
              <a:t>IE - </a:t>
            </a:r>
            <a:r>
              <a:rPr lang="nb-NO" b="0" i="0" u="none" strike="noStrike">
                <a:solidFill>
                  <a:srgbClr val="0B5FFF"/>
                </a:solidFill>
                <a:effectLst/>
                <a:latin typeface="Open Sans" panose="020B0606030504020204" pitchFamily="34" charset="0"/>
                <a:hlinkClick r:id="rId8"/>
              </a:rPr>
              <a:t>Anders </a:t>
            </a:r>
            <a:r>
              <a:rPr lang="nb-NO" b="0" i="0" u="none" strike="noStrike" err="1">
                <a:solidFill>
                  <a:srgbClr val="0B5FFF"/>
                </a:solidFill>
                <a:effectLst/>
                <a:latin typeface="Open Sans" panose="020B0606030504020204" pitchFamily="34" charset="0"/>
                <a:hlinkClick r:id="rId8"/>
              </a:rPr>
              <a:t>Kongsli</a:t>
            </a:r>
            <a:r>
              <a:rPr lang="nb-NO" b="0" i="0" u="none" strike="noStrike">
                <a:solidFill>
                  <a:srgbClr val="0B5FFF"/>
                </a:solidFill>
                <a:effectLst/>
                <a:latin typeface="Open Sans" panose="020B0606030504020204" pitchFamily="34" charset="0"/>
                <a:hlinkClick r:id="rId8"/>
              </a:rPr>
              <a:t> Kvernberg</a:t>
            </a:r>
            <a:r>
              <a:rPr lang="nb-NO" b="0" i="0">
                <a:solidFill>
                  <a:srgbClr val="272833"/>
                </a:solidFill>
                <a:effectLst/>
                <a:latin typeface="Open Sans" panose="020B0606030504020204" pitchFamily="34" charset="0"/>
              </a:rPr>
              <a:t>, </a:t>
            </a:r>
            <a:r>
              <a:rPr lang="nb-NO" b="0" i="0" u="none" strike="noStrike">
                <a:solidFill>
                  <a:srgbClr val="0B5FFF"/>
                </a:solidFill>
                <a:effectLst/>
                <a:latin typeface="Open Sans" panose="020B0606030504020204" pitchFamily="34" charset="0"/>
                <a:hlinkClick r:id="rId9"/>
              </a:rPr>
              <a:t>Magnhild Tangvik</a:t>
            </a:r>
            <a:endParaRPr lang="nb-NO" b="0" i="0">
              <a:solidFill>
                <a:srgbClr val="272833"/>
              </a:solidFill>
              <a:effectLst/>
              <a:latin typeface="Open Sans" panose="020B0606030504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b="0" i="0">
                <a:solidFill>
                  <a:srgbClr val="272833"/>
                </a:solidFill>
                <a:effectLst/>
                <a:latin typeface="Open Sans" panose="020B0606030504020204" pitchFamily="34" charset="0"/>
              </a:rPr>
              <a:t>IV - </a:t>
            </a:r>
            <a:r>
              <a:rPr lang="nb-NO" b="0" i="0" u="none" strike="noStrike">
                <a:solidFill>
                  <a:srgbClr val="0B5FFF"/>
                </a:solidFill>
                <a:effectLst/>
                <a:latin typeface="Open Sans" panose="020B0606030504020204" pitchFamily="34" charset="0"/>
                <a:hlinkClick r:id="rId10"/>
              </a:rPr>
              <a:t>Jannike </a:t>
            </a:r>
            <a:r>
              <a:rPr lang="nb-NO" b="0" i="0" u="none" strike="noStrike" err="1">
                <a:solidFill>
                  <a:srgbClr val="0B5FFF"/>
                </a:solidFill>
                <a:effectLst/>
                <a:latin typeface="Open Sans" panose="020B0606030504020204" pitchFamily="34" charset="0"/>
                <a:hlinkClick r:id="rId10"/>
              </a:rPr>
              <a:t>Vaag</a:t>
            </a:r>
            <a:r>
              <a:rPr lang="nb-NO" b="0" i="0" u="none" strike="noStrike">
                <a:solidFill>
                  <a:srgbClr val="0B5FFF"/>
                </a:solidFill>
                <a:effectLst/>
                <a:latin typeface="Open Sans" panose="020B0606030504020204" pitchFamily="34" charset="0"/>
                <a:hlinkClick r:id="rId10"/>
              </a:rPr>
              <a:t> </a:t>
            </a:r>
            <a:r>
              <a:rPr lang="nb-NO" b="0" i="0" u="none" strike="noStrike" err="1">
                <a:solidFill>
                  <a:srgbClr val="0B5FFF"/>
                </a:solidFill>
                <a:effectLst/>
                <a:latin typeface="Open Sans" panose="020B0606030504020204" pitchFamily="34" charset="0"/>
                <a:hlinkClick r:id="rId10"/>
              </a:rPr>
              <a:t>Kvendset</a:t>
            </a:r>
            <a:r>
              <a:rPr lang="nb-NO" b="0" i="0">
                <a:solidFill>
                  <a:srgbClr val="272833"/>
                </a:solidFill>
                <a:effectLst/>
                <a:latin typeface="Open Sans" panose="020B0606030504020204" pitchFamily="34" charset="0"/>
              </a:rPr>
              <a:t>, </a:t>
            </a:r>
            <a:r>
              <a:rPr lang="nb-NO" b="0" i="0" u="none" strike="noStrike">
                <a:solidFill>
                  <a:srgbClr val="0B5FFF"/>
                </a:solidFill>
                <a:effectLst/>
                <a:latin typeface="Open Sans" panose="020B0606030504020204" pitchFamily="34" charset="0"/>
                <a:hlinkClick r:id="rId11"/>
              </a:rPr>
              <a:t>Magnus Lyslo Haugskott</a:t>
            </a:r>
            <a:r>
              <a:rPr lang="nb-NO" b="0" i="0">
                <a:solidFill>
                  <a:srgbClr val="272833"/>
                </a:solidFill>
                <a:effectLst/>
                <a:latin typeface="Open Sans" panose="020B0606030504020204" pitchFamily="34" charset="0"/>
              </a:rPr>
              <a:t>, </a:t>
            </a:r>
            <a:r>
              <a:rPr lang="nb-NO" b="0" i="0" u="none" strike="noStrike">
                <a:solidFill>
                  <a:srgbClr val="0B5FFF"/>
                </a:solidFill>
                <a:effectLst/>
                <a:latin typeface="Open Sans" panose="020B0606030504020204" pitchFamily="34" charset="0"/>
                <a:hlinkClick r:id="rId12"/>
              </a:rPr>
              <a:t>Maya Foss Sharma</a:t>
            </a:r>
            <a:endParaRPr lang="nb-NO" b="0" i="0">
              <a:solidFill>
                <a:srgbClr val="272833"/>
              </a:solidFill>
              <a:effectLst/>
              <a:latin typeface="Open Sans" panose="020B0606030504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b="0" i="0">
                <a:solidFill>
                  <a:srgbClr val="272833"/>
                </a:solidFill>
                <a:effectLst/>
                <a:latin typeface="Open Sans" panose="020B0606030504020204" pitchFamily="34" charset="0"/>
              </a:rPr>
              <a:t>MH - </a:t>
            </a:r>
            <a:r>
              <a:rPr lang="nb-NO" b="0" i="0" u="none" strike="noStrike">
                <a:solidFill>
                  <a:srgbClr val="0B5FFF"/>
                </a:solidFill>
                <a:effectLst/>
                <a:latin typeface="Open Sans" panose="020B0606030504020204" pitchFamily="34" charset="0"/>
                <a:hlinkClick r:id="rId13"/>
              </a:rPr>
              <a:t>Hanne Stene </a:t>
            </a:r>
            <a:r>
              <a:rPr lang="nb-NO" b="0" i="0" u="none" strike="noStrike" err="1">
                <a:solidFill>
                  <a:srgbClr val="0B5FFF"/>
                </a:solidFill>
                <a:effectLst/>
                <a:latin typeface="Open Sans" panose="020B0606030504020204" pitchFamily="34" charset="0"/>
                <a:hlinkClick r:id="rId13"/>
              </a:rPr>
              <a:t>Snerting</a:t>
            </a:r>
            <a:r>
              <a:rPr lang="nb-NO" b="0" i="0">
                <a:solidFill>
                  <a:srgbClr val="272833"/>
                </a:solidFill>
                <a:effectLst/>
                <a:latin typeface="Open Sans" panose="020B0606030504020204" pitchFamily="34" charset="0"/>
              </a:rPr>
              <a:t>, </a:t>
            </a:r>
            <a:r>
              <a:rPr lang="nb-NO" b="0" i="0" u="none" strike="noStrike">
                <a:solidFill>
                  <a:srgbClr val="0B5FFF"/>
                </a:solidFill>
                <a:effectLst/>
                <a:latin typeface="Open Sans" panose="020B0606030504020204" pitchFamily="34" charset="0"/>
                <a:hlinkClick r:id="rId14"/>
              </a:rPr>
              <a:t>Henning Boganes</a:t>
            </a:r>
            <a:r>
              <a:rPr lang="nb-NO" b="0" i="0">
                <a:solidFill>
                  <a:srgbClr val="272833"/>
                </a:solidFill>
                <a:effectLst/>
                <a:latin typeface="Open Sans" panose="020B0606030504020204" pitchFamily="34" charset="0"/>
              </a:rPr>
              <a:t>, Kamilla Korsnes </a:t>
            </a:r>
            <a:r>
              <a:rPr lang="nb-NO" b="0" i="0" err="1">
                <a:solidFill>
                  <a:srgbClr val="272833"/>
                </a:solidFill>
                <a:effectLst/>
                <a:latin typeface="Open Sans" panose="020B0606030504020204" pitchFamily="34" charset="0"/>
              </a:rPr>
              <a:t>Rivera</a:t>
            </a:r>
            <a:endParaRPr lang="nb-NO" b="0" i="0">
              <a:solidFill>
                <a:srgbClr val="272833"/>
              </a:solidFill>
              <a:effectLst/>
              <a:latin typeface="Open Sans" panose="020B0606030504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b="0" i="0">
                <a:solidFill>
                  <a:srgbClr val="272833"/>
                </a:solidFill>
                <a:effectLst/>
                <a:latin typeface="Open Sans" panose="020B0606030504020204" pitchFamily="34" charset="0"/>
              </a:rPr>
              <a:t>NV - </a:t>
            </a:r>
            <a:r>
              <a:rPr lang="nb-NO" b="0" i="0" u="none" strike="noStrike">
                <a:solidFill>
                  <a:srgbClr val="0B5FFF"/>
                </a:solidFill>
                <a:effectLst/>
                <a:latin typeface="Open Sans" panose="020B0606030504020204" pitchFamily="34" charset="0"/>
                <a:hlinkClick r:id="rId15"/>
              </a:rPr>
              <a:t>Tor Magne Volden</a:t>
            </a:r>
            <a:r>
              <a:rPr lang="nb-NO" b="0" i="0">
                <a:solidFill>
                  <a:srgbClr val="272833"/>
                </a:solidFill>
                <a:effectLst/>
                <a:latin typeface="Open Sans" panose="020B0606030504020204" pitchFamily="34" charset="0"/>
              </a:rPr>
              <a:t>, </a:t>
            </a:r>
            <a:r>
              <a:rPr lang="nb-NO" b="0" i="0" u="none" strike="noStrike">
                <a:solidFill>
                  <a:srgbClr val="0B5FFF"/>
                </a:solidFill>
                <a:effectLst/>
                <a:latin typeface="Open Sans" panose="020B0606030504020204" pitchFamily="34" charset="0"/>
                <a:hlinkClick r:id="rId16"/>
              </a:rPr>
              <a:t>Tomas Hermansen</a:t>
            </a:r>
            <a:endParaRPr lang="nb-NO" b="0" i="0">
              <a:solidFill>
                <a:srgbClr val="272833"/>
              </a:solidFill>
              <a:effectLst/>
              <a:latin typeface="Open Sans" panose="020B0606030504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b="0" i="0">
                <a:solidFill>
                  <a:srgbClr val="272833"/>
                </a:solidFill>
                <a:effectLst/>
                <a:latin typeface="Open Sans" panose="020B0606030504020204" pitchFamily="34" charset="0"/>
              </a:rPr>
              <a:t>SU - </a:t>
            </a:r>
            <a:r>
              <a:rPr lang="nb-NO" b="0" i="0" u="none" strike="noStrike">
                <a:solidFill>
                  <a:srgbClr val="0B5FFF"/>
                </a:solidFill>
                <a:effectLst/>
                <a:latin typeface="Open Sans" panose="020B0606030504020204" pitchFamily="34" charset="0"/>
                <a:hlinkClick r:id="rId17"/>
              </a:rPr>
              <a:t>Anniken Herje</a:t>
            </a:r>
            <a:r>
              <a:rPr lang="nb-NO" b="0" i="0" u="none" strike="noStrike">
                <a:solidFill>
                  <a:srgbClr val="0B5FFF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nb-NO" b="0" i="0" u="none" strike="noStrike">
                <a:effectLst/>
                <a:latin typeface="Open Sans" panose="020B0606030504020204" pitchFamily="34" charset="0"/>
              </a:rPr>
              <a:t>(frem til 31.12)</a:t>
            </a:r>
            <a:endParaRPr lang="nb-NO" b="0" i="0">
              <a:effectLst/>
              <a:latin typeface="Open Sans" panose="020B0606030504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b="0" i="0">
                <a:solidFill>
                  <a:srgbClr val="272833"/>
                </a:solidFill>
                <a:effectLst/>
                <a:latin typeface="Open Sans" panose="020B0606030504020204" pitchFamily="34" charset="0"/>
              </a:rPr>
              <a:t>ØK - </a:t>
            </a:r>
            <a:r>
              <a:rPr lang="nb-NO" b="0" i="0" u="none" strike="noStrike">
                <a:solidFill>
                  <a:srgbClr val="0B5FFF"/>
                </a:solidFill>
                <a:effectLst/>
                <a:latin typeface="Open Sans" panose="020B0606030504020204" pitchFamily="34" charset="0"/>
                <a:hlinkClick r:id="rId18"/>
              </a:rPr>
              <a:t>Magnus Brenne </a:t>
            </a:r>
            <a:r>
              <a:rPr lang="nb-NO" b="0" i="0" u="none" strike="noStrike" err="1">
                <a:solidFill>
                  <a:srgbClr val="0B5FFF"/>
                </a:solidFill>
                <a:effectLst/>
                <a:latin typeface="Open Sans" panose="020B0606030504020204" pitchFamily="34" charset="0"/>
                <a:hlinkClick r:id="rId18"/>
              </a:rPr>
              <a:t>Domben</a:t>
            </a:r>
            <a:endParaRPr lang="nb-NO" b="0" i="0">
              <a:solidFill>
                <a:srgbClr val="272833"/>
              </a:solidFill>
              <a:effectLst/>
              <a:latin typeface="Open Sans" panose="020B0606030504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b="0" i="0">
                <a:solidFill>
                  <a:srgbClr val="272833"/>
                </a:solidFill>
                <a:effectLst/>
                <a:latin typeface="Open Sans" panose="020B0606030504020204" pitchFamily="34" charset="0"/>
              </a:rPr>
              <a:t>VM - </a:t>
            </a:r>
            <a:r>
              <a:rPr lang="nb-NO" b="0" i="0" u="none" strike="noStrike">
                <a:solidFill>
                  <a:srgbClr val="0B5FFF"/>
                </a:solidFill>
                <a:effectLst/>
                <a:latin typeface="Open Sans" panose="020B0606030504020204" pitchFamily="34" charset="0"/>
                <a:hlinkClick r:id="rId19"/>
              </a:rPr>
              <a:t>Klaus Ramberg</a:t>
            </a:r>
            <a:endParaRPr lang="nb-NO" b="0" i="0">
              <a:solidFill>
                <a:srgbClr val="272833"/>
              </a:solidFill>
              <a:effectLst/>
              <a:latin typeface="Open Sans" panose="020B0606030504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b="0" i="0">
                <a:solidFill>
                  <a:srgbClr val="272833"/>
                </a:solidFill>
                <a:effectLst/>
                <a:latin typeface="Open Sans" panose="020B0606030504020204" pitchFamily="34" charset="0"/>
              </a:rPr>
              <a:t>AD - </a:t>
            </a:r>
            <a:r>
              <a:rPr lang="nb-NO" b="0" i="0" u="none" strike="noStrike">
                <a:solidFill>
                  <a:srgbClr val="0B5FFF"/>
                </a:solidFill>
                <a:effectLst/>
                <a:latin typeface="Open Sans" panose="020B0606030504020204" pitchFamily="34" charset="0"/>
                <a:hlinkClick r:id="rId20"/>
              </a:rPr>
              <a:t>Åse </a:t>
            </a:r>
            <a:r>
              <a:rPr lang="nb-NO" b="0" i="0" u="none" strike="noStrike" err="1">
                <a:solidFill>
                  <a:srgbClr val="0B5FFF"/>
                </a:solidFill>
                <a:effectLst/>
                <a:latin typeface="Open Sans" panose="020B0606030504020204" pitchFamily="34" charset="0"/>
                <a:hlinkClick r:id="rId20"/>
              </a:rPr>
              <a:t>Lereggen</a:t>
            </a:r>
            <a:endParaRPr lang="nb-NO" b="0" i="0">
              <a:solidFill>
                <a:srgbClr val="272833"/>
              </a:solidFill>
              <a:effectLst/>
              <a:latin typeface="Open Sans" panose="020B0606030504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b="0" i="0">
                <a:solidFill>
                  <a:srgbClr val="272833"/>
                </a:solidFill>
                <a:effectLst/>
                <a:latin typeface="Open Sans" panose="020B0606030504020204" pitchFamily="34" charset="0"/>
              </a:rPr>
              <a:t>FA -</a:t>
            </a:r>
            <a:r>
              <a:rPr lang="nb-NO" b="0" i="0" u="none" strike="noStrike">
                <a:solidFill>
                  <a:srgbClr val="0B5FFF"/>
                </a:solidFill>
                <a:effectLst/>
                <a:latin typeface="Open Sans" panose="020B0606030504020204" pitchFamily="34" charset="0"/>
                <a:hlinkClick r:id="rId21"/>
              </a:rPr>
              <a:t>Linda Katrin Myren Vada</a:t>
            </a:r>
            <a:endParaRPr lang="nb-NO" b="0" i="0">
              <a:solidFill>
                <a:srgbClr val="272833"/>
              </a:solidFill>
              <a:effectLst/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2609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45CBA7CD-CB59-4B93-883D-65CBF05ED4F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45CBA7CD-CB59-4B93-883D-65CBF05ED4F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97A77EE-7428-4BA9-B2B1-D73C5881D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nb-NO"/>
              <a:t>Agenda</a:t>
            </a:r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6BC5C563-D417-42F7-85F7-ECCA2B7AB6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1653832"/>
              </p:ext>
            </p:extLst>
          </p:nvPr>
        </p:nvGraphicFramePr>
        <p:xfrm>
          <a:off x="502404" y="1622377"/>
          <a:ext cx="10808476" cy="378062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29102">
                  <a:extLst>
                    <a:ext uri="{9D8B030D-6E8A-4147-A177-3AD203B41FA5}">
                      <a16:colId xmlns:a16="http://schemas.microsoft.com/office/drawing/2014/main" val="1601383899"/>
                    </a:ext>
                  </a:extLst>
                </a:gridCol>
                <a:gridCol w="1279374">
                  <a:extLst>
                    <a:ext uri="{9D8B030D-6E8A-4147-A177-3AD203B41FA5}">
                      <a16:colId xmlns:a16="http://schemas.microsoft.com/office/drawing/2014/main" val="1039580725"/>
                    </a:ext>
                  </a:extLst>
                </a:gridCol>
              </a:tblGrid>
              <a:tr h="476199">
                <a:tc>
                  <a:txBody>
                    <a:bodyPr/>
                    <a:lstStyle/>
                    <a:p>
                      <a:r>
                        <a:rPr lang="nb-NO" sz="1900" b="1" i="0">
                          <a:solidFill>
                            <a:schemeClr val="tx1"/>
                          </a:solidFill>
                        </a:rPr>
                        <a:t>Intro: Hva er BOTT ØL og hvorfor gjør vi det?</a:t>
                      </a:r>
                      <a:endParaRPr lang="nb-NO" sz="1900" b="0" i="1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900" b="1" i="0">
                          <a:solidFill>
                            <a:schemeClr val="tx1"/>
                          </a:solidFill>
                        </a:rPr>
                        <a:t>10 min</a:t>
                      </a:r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7801232"/>
                  </a:ext>
                </a:extLst>
              </a:tr>
              <a:tr h="540359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nb-NO" sz="1900" b="1" i="0"/>
                        <a:t>Kort om prosjektlederrollen</a:t>
                      </a:r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nb-NO" sz="1900" b="1" i="0"/>
                        <a:t>5 min</a:t>
                      </a:r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1896127"/>
                  </a:ext>
                </a:extLst>
              </a:tr>
              <a:tr h="651112">
                <a:tc>
                  <a:txBody>
                    <a:bodyPr/>
                    <a:lstStyle/>
                    <a:p>
                      <a:r>
                        <a:rPr lang="nb-NO" sz="1900" b="1" i="0" err="1"/>
                        <a:t>Hovedendringer</a:t>
                      </a:r>
                      <a:r>
                        <a:rPr lang="nb-NO" sz="1900" b="1" i="0"/>
                        <a:t> for prosjektleder </a:t>
                      </a:r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900" b="1" i="0"/>
                        <a:t>10 min</a:t>
                      </a:r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5042368"/>
                  </a:ext>
                </a:extLst>
              </a:tr>
              <a:tr h="708212">
                <a:tc>
                  <a:txBody>
                    <a:bodyPr/>
                    <a:lstStyle/>
                    <a:p>
                      <a:r>
                        <a:rPr lang="nb-NO" sz="1900" b="1" i="0"/>
                        <a:t>Opplæring for prosjektleder </a:t>
                      </a:r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900" b="1" i="0"/>
                        <a:t>10 min</a:t>
                      </a:r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11385"/>
                  </a:ext>
                </a:extLst>
              </a:tr>
              <a:tr h="741257">
                <a:tc>
                  <a:txBody>
                    <a:bodyPr/>
                    <a:lstStyle/>
                    <a:p>
                      <a:r>
                        <a:rPr lang="nb-NO" sz="1900" b="1" i="0">
                          <a:solidFill>
                            <a:schemeClr val="bg1"/>
                          </a:solidFill>
                        </a:rPr>
                        <a:t>Hvor kan du finne mer informasjon</a:t>
                      </a:r>
                    </a:p>
                  </a:txBody>
                  <a:tcPr marL="121920" marR="121920" marT="60960" marB="60960">
                    <a:solidFill>
                      <a:srgbClr val="00509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900" b="1" i="0">
                          <a:solidFill>
                            <a:schemeClr val="bg1"/>
                          </a:solidFill>
                        </a:rPr>
                        <a:t>5 min</a:t>
                      </a:r>
                    </a:p>
                  </a:txBody>
                  <a:tcPr marL="121920" marR="121920" marT="60960" marB="60960">
                    <a:solidFill>
                      <a:srgbClr val="0050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3655383"/>
                  </a:ext>
                </a:extLst>
              </a:tr>
              <a:tr h="663489">
                <a:tc>
                  <a:txBody>
                    <a:bodyPr/>
                    <a:lstStyle/>
                    <a:p>
                      <a:r>
                        <a:rPr lang="nb-NO" sz="1900" b="1" i="0"/>
                        <a:t>Spørsmål og svar</a:t>
                      </a:r>
                      <a:endParaRPr lang="nb-NO" sz="1900" b="0" i="1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nb-NO" sz="1900" b="1" i="0"/>
                        <a:t>20 min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40990884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6884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1212B8C2-8A64-4FDE-858B-9BD3B79A8A4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6506481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1212B8C2-8A64-4FDE-858B-9BD3B79A8A4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BB3D09C-0E93-4D0A-A82D-FF9BE58EC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nb-NO"/>
              <a:t>Praktisk info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5287E4-1957-46B5-9BA3-B03405FC1C93}"/>
              </a:ext>
            </a:extLst>
          </p:cNvPr>
          <p:cNvSpPr txBox="1"/>
          <p:nvPr/>
        </p:nvSpPr>
        <p:spPr>
          <a:xfrm>
            <a:off x="401847" y="1735059"/>
            <a:ext cx="7077256" cy="27699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nb-NO" sz="1600" b="1" i="0">
                <a:solidFill>
                  <a:srgbClr val="424242"/>
                </a:solidFill>
                <a:effectLst/>
                <a:latin typeface="Calibri" panose="020F0502020204030204" pitchFamily="34" charset="0"/>
              </a:rPr>
              <a:t> </a:t>
            </a:r>
            <a:br>
              <a:rPr lang="nb-NO" sz="1600" b="1" i="0">
                <a:solidFill>
                  <a:srgbClr val="424242"/>
                </a:solidFill>
                <a:effectLst/>
                <a:latin typeface="Calibri" panose="020F0502020204030204" pitchFamily="34" charset="0"/>
              </a:rPr>
            </a:br>
            <a:r>
              <a:rPr lang="nb-NO" sz="2000" b="1" i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Formålet</a:t>
            </a:r>
            <a:r>
              <a:rPr lang="nb-NO" sz="2000" b="0" i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 med informasjonskafeen er å gi deg som prosjektleder informasjon om hvordan innføring av nye økonomi- og  </a:t>
            </a:r>
            <a:r>
              <a:rPr lang="nb-NO" sz="2000" b="0" i="0" err="1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lønnsystemer</a:t>
            </a:r>
            <a:r>
              <a:rPr lang="nb-NO" sz="2000" b="0" i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 (BOTT ØL Innføring) påvirker deg som prosjektleder og hva som forventes at du gjennomfører av opplæring før 1. januar 2023.</a:t>
            </a:r>
          </a:p>
          <a:p>
            <a:pPr algn="l"/>
            <a:endParaRPr lang="nb-NO" sz="2000">
              <a:solidFill>
                <a:srgbClr val="242424"/>
              </a:solidFill>
              <a:latin typeface="Segoe UI" panose="020B0502040204020203" pitchFamily="34" charset="0"/>
            </a:endParaRPr>
          </a:p>
          <a:p>
            <a:pPr algn="l"/>
            <a:endParaRPr lang="nb-NO" sz="2000" b="0" i="0">
              <a:solidFill>
                <a:srgbClr val="242424"/>
              </a:solidFill>
              <a:effectLst/>
              <a:latin typeface="Segoe UI" panose="020B0502040204020203" pitchFamily="34" charset="0"/>
            </a:endParaRPr>
          </a:p>
          <a:p>
            <a:pPr algn="l"/>
            <a:endParaRPr lang="nb-NO" b="0" i="0">
              <a:solidFill>
                <a:srgbClr val="424242"/>
              </a:solidFill>
              <a:effectLst/>
              <a:latin typeface="Segoe UI" panose="020B0502040204020203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4FA9B8F-9FDB-4CAC-ADBD-5D6DA3190595}"/>
              </a:ext>
            </a:extLst>
          </p:cNvPr>
          <p:cNvSpPr/>
          <p:nvPr/>
        </p:nvSpPr>
        <p:spPr>
          <a:xfrm>
            <a:off x="8531525" y="0"/>
            <a:ext cx="3660476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pic>
        <p:nvPicPr>
          <p:cNvPr id="13" name="Graphic 12" descr="Information outline">
            <a:extLst>
              <a:ext uri="{FF2B5EF4-FFF2-40B4-BE49-F238E27FC236}">
                <a16:creationId xmlns:a16="http://schemas.microsoft.com/office/drawing/2014/main" id="{4B2126A5-712F-4632-BF77-B9B4E394321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935402" y="2100606"/>
            <a:ext cx="2854751" cy="2854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5093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A9E5340-264B-5145-4367-4AA9A5BAD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err="1"/>
              <a:t>Hvor</a:t>
            </a:r>
            <a:r>
              <a:rPr lang="nn-NO"/>
              <a:t> finner jeg mer om prosjektet?</a:t>
            </a:r>
            <a:endParaRPr lang="nb-NO"/>
          </a:p>
        </p:txBody>
      </p:sp>
      <p:pic>
        <p:nvPicPr>
          <p:cNvPr id="3" name="Bilete 3" descr="Eit bilete som inneheld tekst&#10;&#10;Skildring generert automatisk">
            <a:extLst>
              <a:ext uri="{FF2B5EF4-FFF2-40B4-BE49-F238E27FC236}">
                <a16:creationId xmlns:a16="http://schemas.microsoft.com/office/drawing/2014/main" id="{F190995E-9C6C-8FEC-F2D6-FF3D0A0B4B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50" b="12963"/>
          <a:stretch/>
        </p:blipFill>
        <p:spPr>
          <a:xfrm>
            <a:off x="834138" y="1372873"/>
            <a:ext cx="2785156" cy="23023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43B5DAB8-EFC5-5E30-BB13-DE91214B64FD}"/>
              </a:ext>
            </a:extLst>
          </p:cNvPr>
          <p:cNvSpPr txBox="1"/>
          <p:nvPr/>
        </p:nvSpPr>
        <p:spPr>
          <a:xfrm>
            <a:off x="773874" y="3409682"/>
            <a:ext cx="2903990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err="1">
                <a:ln>
                  <a:noFill/>
                </a:ln>
                <a:solidFill>
                  <a:srgbClr val="F7D01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Intranett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7D01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side BOTT ØL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F7D019"/>
              </a:solidFill>
              <a:effectLst/>
              <a:uLnTx/>
              <a:uFillTx/>
              <a:latin typeface="Arial" panose="020B0604020202020204"/>
              <a:ea typeface="+mn-ea"/>
              <a:cs typeface="Arial"/>
            </a:endParaRPr>
          </a:p>
        </p:txBody>
      </p:sp>
      <p:pic>
        <p:nvPicPr>
          <p:cNvPr id="7" name="Bilete 7">
            <a:extLst>
              <a:ext uri="{FF2B5EF4-FFF2-40B4-BE49-F238E27FC236}">
                <a16:creationId xmlns:a16="http://schemas.microsoft.com/office/drawing/2014/main" id="{AEC82E9C-2A7F-171E-DB78-8E3B45DECE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99459" y="1372873"/>
            <a:ext cx="2931952" cy="23577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kstSylinder 8">
            <a:extLst>
              <a:ext uri="{FF2B5EF4-FFF2-40B4-BE49-F238E27FC236}">
                <a16:creationId xmlns:a16="http://schemas.microsoft.com/office/drawing/2014/main" id="{604349CA-55A1-C2FA-BE55-6D6D5C407F50}"/>
              </a:ext>
            </a:extLst>
          </p:cNvPr>
          <p:cNvSpPr txBox="1"/>
          <p:nvPr/>
        </p:nvSpPr>
        <p:spPr>
          <a:xfrm>
            <a:off x="4360168" y="3409682"/>
            <a:ext cx="3043804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7D01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Bott-samarbeidet.no</a:t>
            </a:r>
            <a:endParaRPr kumimoji="0" lang="nb-NO" sz="1800" b="1" i="0" u="none" strike="noStrike" kern="1200" cap="none" spc="0" normalizeH="0" baseline="0" noProof="0">
              <a:ln>
                <a:noFill/>
              </a:ln>
              <a:solidFill>
                <a:srgbClr val="F7D01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8" name="Bilete 8" descr="Eit bilete som inneheld tekst&#10;&#10;Skildring generert automatisk">
            <a:extLst>
              <a:ext uri="{FF2B5EF4-FFF2-40B4-BE49-F238E27FC236}">
                <a16:creationId xmlns:a16="http://schemas.microsoft.com/office/drawing/2014/main" id="{B54D1F85-5635-6FD8-0650-2CCD6CF9B84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264" b="10128"/>
          <a:stretch/>
        </p:blipFill>
        <p:spPr>
          <a:xfrm>
            <a:off x="8160524" y="1372873"/>
            <a:ext cx="2638350" cy="23642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kstSylinder 9">
            <a:extLst>
              <a:ext uri="{FF2B5EF4-FFF2-40B4-BE49-F238E27FC236}">
                <a16:creationId xmlns:a16="http://schemas.microsoft.com/office/drawing/2014/main" id="{D8EE09CE-E3F8-7841-8C71-6884C62278BF}"/>
              </a:ext>
            </a:extLst>
          </p:cNvPr>
          <p:cNvSpPr txBox="1"/>
          <p:nvPr/>
        </p:nvSpPr>
        <p:spPr>
          <a:xfrm>
            <a:off x="8093267" y="3409682"/>
            <a:ext cx="2785146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7D01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8"/>
              </a:rPr>
              <a:t>DFØs opplæringssider</a:t>
            </a:r>
            <a:endParaRPr kumimoji="0" lang="nb-NO" sz="1800" b="1" i="0" u="none" strike="noStrike" kern="1200" cap="none" spc="0" normalizeH="0" baseline="0" noProof="0">
              <a:ln>
                <a:noFill/>
              </a:ln>
              <a:solidFill>
                <a:srgbClr val="F7D01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DC8A9B0D-47CC-988F-0758-833F398C1217}"/>
              </a:ext>
            </a:extLst>
          </p:cNvPr>
          <p:cNvSpPr txBox="1"/>
          <p:nvPr/>
        </p:nvSpPr>
        <p:spPr>
          <a:xfrm>
            <a:off x="773875" y="5593575"/>
            <a:ext cx="2903988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err="1">
                <a:ln>
                  <a:noFill/>
                </a:ln>
                <a:solidFill>
                  <a:srgbClr val="F7D01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Intranett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7D01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side </a:t>
            </a:r>
            <a:r>
              <a:rPr kumimoji="0" lang="en-US" sz="1800" b="1" i="0" u="none" strike="noStrike" kern="1200" cap="none" spc="0" normalizeH="0" baseline="0" noProof="0" err="1">
                <a:ln>
                  <a:noFill/>
                </a:ln>
                <a:solidFill>
                  <a:srgbClr val="F7D01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opplæring</a:t>
            </a:r>
            <a:endParaRPr kumimoji="0" lang="nb-NO" sz="1800" b="1" i="0" u="none" strike="noStrike" kern="1200" cap="none" spc="0" normalizeH="0" baseline="0" noProof="0">
              <a:ln>
                <a:noFill/>
              </a:ln>
              <a:solidFill>
                <a:srgbClr val="F7D01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3" name="Bilete 13">
            <a:extLst>
              <a:ext uri="{FF2B5EF4-FFF2-40B4-BE49-F238E27FC236}">
                <a16:creationId xmlns:a16="http://schemas.microsoft.com/office/drawing/2014/main" id="{37DED074-D0CD-0927-4586-5A7053B65A1A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r="3326" b="25878"/>
          <a:stretch/>
        </p:blipFill>
        <p:spPr>
          <a:xfrm>
            <a:off x="4395124" y="3949632"/>
            <a:ext cx="3003392" cy="1923130"/>
          </a:xfrm>
          <a:prstGeom prst="rect">
            <a:avLst/>
          </a:prstGeom>
        </p:spPr>
      </p:pic>
      <p:sp>
        <p:nvSpPr>
          <p:cNvPr id="14" name="TekstSylinder 13">
            <a:extLst>
              <a:ext uri="{FF2B5EF4-FFF2-40B4-BE49-F238E27FC236}">
                <a16:creationId xmlns:a16="http://schemas.microsoft.com/office/drawing/2014/main" id="{6452B3CB-740D-73B1-2FB8-A1449D7F2FA7}"/>
              </a:ext>
            </a:extLst>
          </p:cNvPr>
          <p:cNvSpPr txBox="1"/>
          <p:nvPr/>
        </p:nvSpPr>
        <p:spPr>
          <a:xfrm>
            <a:off x="4395124" y="5593575"/>
            <a:ext cx="3001858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7D01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NTNU Hjelp</a:t>
            </a:r>
            <a:endParaRPr kumimoji="0" lang="nb-NO" sz="1800" b="1" i="0" u="none" strike="noStrike" kern="1200" cap="none" spc="0" normalizeH="0" baseline="0" noProof="0">
              <a:ln>
                <a:noFill/>
              </a:ln>
              <a:solidFill>
                <a:srgbClr val="F7D01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0" name="Bilete 20" descr="Eit bilete som inneheld tekst&#10;&#10;Skildring generert automatisk">
            <a:extLst>
              <a:ext uri="{FF2B5EF4-FFF2-40B4-BE49-F238E27FC236}">
                <a16:creationId xmlns:a16="http://schemas.microsoft.com/office/drawing/2014/main" id="{524248A2-C477-0913-A4AE-92126330C46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142207" y="3856380"/>
            <a:ext cx="2806118" cy="1843079"/>
          </a:xfrm>
          <a:prstGeom prst="rect">
            <a:avLst/>
          </a:prstGeom>
        </p:spPr>
      </p:pic>
      <p:sp>
        <p:nvSpPr>
          <p:cNvPr id="22" name="TekstSylinder 21">
            <a:extLst>
              <a:ext uri="{FF2B5EF4-FFF2-40B4-BE49-F238E27FC236}">
                <a16:creationId xmlns:a16="http://schemas.microsoft.com/office/drawing/2014/main" id="{A9729EC4-9BD8-137C-91B8-E88D74A01630}"/>
              </a:ext>
            </a:extLst>
          </p:cNvPr>
          <p:cNvSpPr txBox="1"/>
          <p:nvPr/>
        </p:nvSpPr>
        <p:spPr>
          <a:xfrm>
            <a:off x="8140807" y="5600566"/>
            <a:ext cx="2806116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7D01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Innsida</a:t>
            </a:r>
            <a:endParaRPr kumimoji="0" lang="nb-NO" sz="1800" b="1" i="0" u="none" strike="noStrike" kern="1200" cap="none" spc="0" normalizeH="0" baseline="0" noProof="0">
              <a:ln>
                <a:noFill/>
              </a:ln>
              <a:solidFill>
                <a:srgbClr val="F7D01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FFD93D2-CB1E-4A4B-A2B9-F1BF98D21752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-723" t="-8731" r="723" b="21588"/>
          <a:stretch/>
        </p:blipFill>
        <p:spPr>
          <a:xfrm>
            <a:off x="771074" y="3757487"/>
            <a:ext cx="2785156" cy="1843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6843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45CBA7CD-CB59-4B93-883D-65CBF05ED4F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45CBA7CD-CB59-4B93-883D-65CBF05ED4F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97A77EE-7428-4BA9-B2B1-D73C5881D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nb-NO"/>
              <a:t>Agenda</a:t>
            </a:r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6BC5C563-D417-42F7-85F7-ECCA2B7AB6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8028735"/>
              </p:ext>
            </p:extLst>
          </p:nvPr>
        </p:nvGraphicFramePr>
        <p:xfrm>
          <a:off x="502404" y="1622377"/>
          <a:ext cx="10808476" cy="378062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29102">
                  <a:extLst>
                    <a:ext uri="{9D8B030D-6E8A-4147-A177-3AD203B41FA5}">
                      <a16:colId xmlns:a16="http://schemas.microsoft.com/office/drawing/2014/main" val="1601383899"/>
                    </a:ext>
                  </a:extLst>
                </a:gridCol>
                <a:gridCol w="1279374">
                  <a:extLst>
                    <a:ext uri="{9D8B030D-6E8A-4147-A177-3AD203B41FA5}">
                      <a16:colId xmlns:a16="http://schemas.microsoft.com/office/drawing/2014/main" val="1039580725"/>
                    </a:ext>
                  </a:extLst>
                </a:gridCol>
              </a:tblGrid>
              <a:tr h="476199">
                <a:tc>
                  <a:txBody>
                    <a:bodyPr/>
                    <a:lstStyle/>
                    <a:p>
                      <a:r>
                        <a:rPr lang="nb-NO" sz="1900" b="1" i="0">
                          <a:solidFill>
                            <a:schemeClr val="tx1"/>
                          </a:solidFill>
                        </a:rPr>
                        <a:t>Intro: Hva er BOTT ØL og hvorfor gjør vi det?</a:t>
                      </a:r>
                      <a:endParaRPr lang="nb-NO" sz="1900" b="0" i="1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900" b="1" i="0">
                          <a:solidFill>
                            <a:schemeClr val="tx1"/>
                          </a:solidFill>
                        </a:rPr>
                        <a:t>10 min</a:t>
                      </a:r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7801232"/>
                  </a:ext>
                </a:extLst>
              </a:tr>
              <a:tr h="540359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nb-NO" sz="1900" b="1" i="0"/>
                        <a:t>Kort om prosjektlederrollen</a:t>
                      </a:r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nb-NO" sz="1900" b="1" i="0"/>
                        <a:t>5 min</a:t>
                      </a:r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1896127"/>
                  </a:ext>
                </a:extLst>
              </a:tr>
              <a:tr h="651112">
                <a:tc>
                  <a:txBody>
                    <a:bodyPr/>
                    <a:lstStyle/>
                    <a:p>
                      <a:r>
                        <a:rPr lang="nb-NO" sz="1900" b="1" i="0" err="1"/>
                        <a:t>Hovedendringer</a:t>
                      </a:r>
                      <a:r>
                        <a:rPr lang="nb-NO" sz="1900" b="1" i="0"/>
                        <a:t> for prosjektleder </a:t>
                      </a:r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900" b="1" i="0"/>
                        <a:t>10 min</a:t>
                      </a:r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5042368"/>
                  </a:ext>
                </a:extLst>
              </a:tr>
              <a:tr h="708212">
                <a:tc>
                  <a:txBody>
                    <a:bodyPr/>
                    <a:lstStyle/>
                    <a:p>
                      <a:r>
                        <a:rPr lang="nb-NO" sz="1900" b="1" i="0"/>
                        <a:t>Opplæring for prosjektleder </a:t>
                      </a:r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900" b="1" i="0"/>
                        <a:t>10 min</a:t>
                      </a:r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11385"/>
                  </a:ext>
                </a:extLst>
              </a:tr>
              <a:tr h="741257">
                <a:tc>
                  <a:txBody>
                    <a:bodyPr/>
                    <a:lstStyle/>
                    <a:p>
                      <a:r>
                        <a:rPr lang="nb-NO" sz="1900" b="1" i="0"/>
                        <a:t>Hvor kan du finne mer informasjon</a:t>
                      </a:r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900" b="1" i="0"/>
                        <a:t>5 min</a:t>
                      </a:r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3655383"/>
                  </a:ext>
                </a:extLst>
              </a:tr>
              <a:tr h="663489">
                <a:tc>
                  <a:txBody>
                    <a:bodyPr/>
                    <a:lstStyle/>
                    <a:p>
                      <a:r>
                        <a:rPr lang="nb-NO" sz="1900" b="1" i="0">
                          <a:solidFill>
                            <a:schemeClr val="bg1"/>
                          </a:solidFill>
                        </a:rPr>
                        <a:t>Spørsmål og svar</a:t>
                      </a:r>
                      <a:endParaRPr lang="nb-NO" sz="1900" b="0" i="1">
                        <a:solidFill>
                          <a:schemeClr val="bg1"/>
                        </a:solidFill>
                      </a:endParaRPr>
                    </a:p>
                  </a:txBody>
                  <a:tcPr marL="121920" marR="121920" marT="60960" marB="60960">
                    <a:solidFill>
                      <a:srgbClr val="00509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900" b="1" i="0">
                          <a:solidFill>
                            <a:schemeClr val="bg1"/>
                          </a:solidFill>
                        </a:rPr>
                        <a:t>20 min</a:t>
                      </a:r>
                    </a:p>
                  </a:txBody>
                  <a:tcPr marL="121920" marR="121920" marT="60960" marB="60960">
                    <a:solidFill>
                      <a:srgbClr val="0050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90884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80457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D05A046F-C2A3-4431-9059-86CB6D68D80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4055470"/>
              </p:ext>
            </p:ext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D05A046F-C2A3-4431-9059-86CB6D68D80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09794632-94F0-451D-972B-025EC8E86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nb-NO"/>
              <a:t>Spørsmål og svar</a:t>
            </a:r>
          </a:p>
        </p:txBody>
      </p:sp>
      <p:pic>
        <p:nvPicPr>
          <p:cNvPr id="4" name="Graphic 3" descr="Questions with solid fill">
            <a:extLst>
              <a:ext uri="{FF2B5EF4-FFF2-40B4-BE49-F238E27FC236}">
                <a16:creationId xmlns:a16="http://schemas.microsoft.com/office/drawing/2014/main" id="{E1926C42-1E95-42F2-92E2-23C6EC6ECC5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598392" y="1501277"/>
            <a:ext cx="4430003" cy="443000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513F58B-14C9-8BC6-7959-E28EDE9CCABB}"/>
              </a:ext>
            </a:extLst>
          </p:cNvPr>
          <p:cNvSpPr txBox="1"/>
          <p:nvPr/>
        </p:nvSpPr>
        <p:spPr>
          <a:xfrm>
            <a:off x="585600" y="2304000"/>
            <a:ext cx="4819200" cy="2062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>
              <a:defRPr/>
            </a:pPr>
            <a:r>
              <a:rPr lang="nb-NO" sz="4267">
                <a:solidFill>
                  <a:srgbClr val="000000"/>
                </a:solidFill>
                <a:latin typeface="Arial" panose="020B0604020202020204"/>
              </a:rPr>
              <a:t>Gå til menti.com</a:t>
            </a:r>
          </a:p>
          <a:p>
            <a:pPr defTabSz="609585">
              <a:defRPr/>
            </a:pPr>
            <a:endParaRPr lang="nb-NO" sz="4267">
              <a:solidFill>
                <a:srgbClr val="000000"/>
              </a:solidFill>
              <a:latin typeface="Arial" panose="020B0604020202020204"/>
            </a:endParaRPr>
          </a:p>
          <a:p>
            <a:pPr defTabSz="609585">
              <a:defRPr/>
            </a:pPr>
            <a:r>
              <a:rPr lang="nb-NO" sz="4267">
                <a:solidFill>
                  <a:srgbClr val="000000"/>
                </a:solidFill>
                <a:latin typeface="Arial" panose="020B0604020202020204"/>
              </a:rPr>
              <a:t>Kode: 7122 2646</a:t>
            </a:r>
            <a:endParaRPr lang="nb-NO" sz="2400">
              <a:solidFill>
                <a:srgbClr val="000000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5349616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2A62C-E288-6A6C-FE55-87F72BF83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E4C50B-2026-9775-BD7D-0A712F498E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3F05B8-2BD1-FF5E-2434-DB4FA043FB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01880" y="0"/>
            <a:ext cx="1239388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D22FBD2-E9D3-FA65-8A61-85A973176C1C}"/>
              </a:ext>
            </a:extLst>
          </p:cNvPr>
          <p:cNvSpPr txBox="1"/>
          <p:nvPr/>
        </p:nvSpPr>
        <p:spPr>
          <a:xfrm>
            <a:off x="2671950" y="3918856"/>
            <a:ext cx="7517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800">
                <a:solidFill>
                  <a:schemeClr val="bg1"/>
                </a:solidFill>
              </a:rPr>
              <a:t>Takk for deltakelsen!</a:t>
            </a:r>
            <a:endParaRPr lang="nb-NO" sz="2400"/>
          </a:p>
        </p:txBody>
      </p:sp>
    </p:spTree>
    <p:extLst>
      <p:ext uri="{BB962C8B-B14F-4D97-AF65-F5344CB8AC3E}">
        <p14:creationId xmlns:p14="http://schemas.microsoft.com/office/powerpoint/2010/main" val="1302677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45CBA7CD-CB59-4B93-883D-65CBF05ED4F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69030913"/>
              </p:ext>
            </p:ext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45CBA7CD-CB59-4B93-883D-65CBF05ED4F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97A77EE-7428-4BA9-B2B1-D73C5881D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nb-NO"/>
              <a:t>Agenda</a:t>
            </a:r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6BC5C563-D417-42F7-85F7-ECCA2B7AB6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4360534"/>
              </p:ext>
            </p:extLst>
          </p:nvPr>
        </p:nvGraphicFramePr>
        <p:xfrm>
          <a:off x="502404" y="1622377"/>
          <a:ext cx="10808476" cy="378062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29102">
                  <a:extLst>
                    <a:ext uri="{9D8B030D-6E8A-4147-A177-3AD203B41FA5}">
                      <a16:colId xmlns:a16="http://schemas.microsoft.com/office/drawing/2014/main" val="1601383899"/>
                    </a:ext>
                  </a:extLst>
                </a:gridCol>
                <a:gridCol w="1279374">
                  <a:extLst>
                    <a:ext uri="{9D8B030D-6E8A-4147-A177-3AD203B41FA5}">
                      <a16:colId xmlns:a16="http://schemas.microsoft.com/office/drawing/2014/main" val="1039580725"/>
                    </a:ext>
                  </a:extLst>
                </a:gridCol>
              </a:tblGrid>
              <a:tr h="476199">
                <a:tc>
                  <a:txBody>
                    <a:bodyPr/>
                    <a:lstStyle/>
                    <a:p>
                      <a:r>
                        <a:rPr lang="nb-NO" sz="1900" b="1" i="0">
                          <a:solidFill>
                            <a:schemeClr val="bg1"/>
                          </a:solidFill>
                        </a:rPr>
                        <a:t>Intro: Hva er BOTT ØL og hvorfor gjør vi det?</a:t>
                      </a:r>
                      <a:endParaRPr lang="nb-NO" sz="1900" b="0" i="1">
                        <a:solidFill>
                          <a:schemeClr val="bg1"/>
                        </a:solidFill>
                      </a:endParaRPr>
                    </a:p>
                  </a:txBody>
                  <a:tcPr marL="121920" marR="121920" marT="60960" marB="60960">
                    <a:solidFill>
                      <a:srgbClr val="01469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900" b="1" i="0">
                          <a:solidFill>
                            <a:schemeClr val="bg1"/>
                          </a:solidFill>
                        </a:rPr>
                        <a:t>10 min</a:t>
                      </a:r>
                    </a:p>
                  </a:txBody>
                  <a:tcPr marL="121920" marR="121920" marT="60960" marB="60960">
                    <a:solidFill>
                      <a:srgbClr val="0146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7801232"/>
                  </a:ext>
                </a:extLst>
              </a:tr>
              <a:tr h="540359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nb-NO" sz="1900" b="1" i="0"/>
                        <a:t>Kort om prosjektlederrollen</a:t>
                      </a:r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nb-NO" sz="1900" b="1" i="0"/>
                        <a:t>5 min</a:t>
                      </a:r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1896127"/>
                  </a:ext>
                </a:extLst>
              </a:tr>
              <a:tr h="651112">
                <a:tc>
                  <a:txBody>
                    <a:bodyPr/>
                    <a:lstStyle/>
                    <a:p>
                      <a:r>
                        <a:rPr lang="nb-NO" sz="1900" b="1" i="0" err="1"/>
                        <a:t>Hovedendringer</a:t>
                      </a:r>
                      <a:r>
                        <a:rPr lang="nb-NO" sz="1900" b="1" i="0"/>
                        <a:t> for prosjektleder </a:t>
                      </a:r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900" b="1" i="0"/>
                        <a:t>10 min</a:t>
                      </a:r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5042368"/>
                  </a:ext>
                </a:extLst>
              </a:tr>
              <a:tr h="708212">
                <a:tc>
                  <a:txBody>
                    <a:bodyPr/>
                    <a:lstStyle/>
                    <a:p>
                      <a:r>
                        <a:rPr lang="nb-NO" sz="1900" b="1" i="0"/>
                        <a:t>Opplæring for prosjektleder </a:t>
                      </a:r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900" b="1" i="0"/>
                        <a:t>10 min</a:t>
                      </a:r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11385"/>
                  </a:ext>
                </a:extLst>
              </a:tr>
              <a:tr h="741257">
                <a:tc>
                  <a:txBody>
                    <a:bodyPr/>
                    <a:lstStyle/>
                    <a:p>
                      <a:r>
                        <a:rPr lang="nb-NO" sz="1900" b="1" i="0"/>
                        <a:t>Hvor kan du finne mer informasjon</a:t>
                      </a:r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900" b="1" i="0"/>
                        <a:t>5 min</a:t>
                      </a:r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3655383"/>
                  </a:ext>
                </a:extLst>
              </a:tr>
              <a:tr h="663489">
                <a:tc>
                  <a:txBody>
                    <a:bodyPr/>
                    <a:lstStyle/>
                    <a:p>
                      <a:r>
                        <a:rPr lang="nb-NO" sz="1900" b="1" i="0"/>
                        <a:t>Spørsmål og svar</a:t>
                      </a:r>
                      <a:endParaRPr lang="nb-NO" sz="1900" b="0" i="1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nb-NO" sz="1900" b="1" i="0"/>
                        <a:t>20 min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40990884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6751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488B2FAE-23F6-4301-B92D-0724BAA30FB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1820934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92" imgH="591" progId="TCLayout.ActiveDocument.1">
                  <p:embed/>
                </p:oleObj>
              </mc:Choice>
              <mc:Fallback>
                <p:oleObj name="think-cell Slide" r:id="rId4" imgW="592" imgH="591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488B2FAE-23F6-4301-B92D-0724BAA30FB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7">
            <a:extLst>
              <a:ext uri="{FF2B5EF4-FFF2-40B4-BE49-F238E27FC236}">
                <a16:creationId xmlns:a16="http://schemas.microsoft.com/office/drawing/2014/main" id="{A8CB26D1-C91F-4BA8-AF2C-827A1F93B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nb-NO"/>
              <a:t>Hva er "BOTT ØL"?</a:t>
            </a:r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DF78B19E-BE1F-4D4D-8410-5BCDE9D0C4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847" y="1347021"/>
            <a:ext cx="11224996" cy="564157"/>
          </a:xfrm>
        </p:spPr>
        <p:txBody>
          <a:bodyPr/>
          <a:lstStyle/>
          <a:p>
            <a:pPr marL="0" indent="0">
              <a:buNone/>
            </a:pPr>
            <a:r>
              <a:rPr lang="nb-NO"/>
              <a:t>Prosjektet har lenge brukt «BOTT ØL» som et kortnavn.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0C001C5-960A-4B91-A907-255EB5CA150A}"/>
              </a:ext>
            </a:extLst>
          </p:cNvPr>
          <p:cNvSpPr/>
          <p:nvPr/>
        </p:nvSpPr>
        <p:spPr>
          <a:xfrm>
            <a:off x="6968256" y="2144801"/>
            <a:ext cx="3921211" cy="1803952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nb-NO"/>
              <a:t>står for økonomi og lønnssystemer og beskriver hva prosjektet skal levere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5FAF6B1-CEA7-421C-B7EF-C6651C2A95C7}"/>
              </a:ext>
            </a:extLst>
          </p:cNvPr>
          <p:cNvSpPr/>
          <p:nvPr/>
        </p:nvSpPr>
        <p:spPr>
          <a:xfrm>
            <a:off x="1738996" y="2144801"/>
            <a:ext cx="3815925" cy="1803952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nb-NO"/>
              <a:t>står for «Bergen, Oslo, Trondheim (NTNU) og Tromsø og er de fire universitetene som sammen har beskrevet og anskaffet systemene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760BD8C-238E-4C44-BF1E-BFA8127B4E69}"/>
              </a:ext>
            </a:extLst>
          </p:cNvPr>
          <p:cNvSpPr/>
          <p:nvPr/>
        </p:nvSpPr>
        <p:spPr>
          <a:xfrm>
            <a:off x="5884981" y="2144801"/>
            <a:ext cx="1083275" cy="1803952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2400" b="1"/>
              <a:t>ØL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152E1B3-61B2-4A89-A036-C57F84B356CA}"/>
              </a:ext>
            </a:extLst>
          </p:cNvPr>
          <p:cNvSpPr/>
          <p:nvPr/>
        </p:nvSpPr>
        <p:spPr>
          <a:xfrm>
            <a:off x="655721" y="2144801"/>
            <a:ext cx="1083275" cy="1803952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2400" b="1"/>
              <a:t>BOTT</a:t>
            </a:r>
          </a:p>
        </p:txBody>
      </p:sp>
      <p:sp>
        <p:nvSpPr>
          <p:cNvPr id="24" name="Content Placeholder 18">
            <a:extLst>
              <a:ext uri="{FF2B5EF4-FFF2-40B4-BE49-F238E27FC236}">
                <a16:creationId xmlns:a16="http://schemas.microsoft.com/office/drawing/2014/main" id="{9FBE3A8F-6A58-4232-9BA9-4A7D819003FE}"/>
              </a:ext>
            </a:extLst>
          </p:cNvPr>
          <p:cNvSpPr txBox="1">
            <a:spLocks/>
          </p:cNvSpPr>
          <p:nvPr/>
        </p:nvSpPr>
        <p:spPr>
          <a:xfrm>
            <a:off x="401847" y="4135529"/>
            <a:ext cx="11224996" cy="564157"/>
          </a:xfrm>
          <a:prstGeom prst="rect">
            <a:avLst/>
          </a:prstGeom>
        </p:spPr>
        <p:txBody>
          <a:bodyPr vert="horz" lIns="90000" tIns="46800" rIns="90000" bIns="46800" rtlCol="0" anchor="t">
            <a:no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1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18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/>
              <a:t>På NTNU vil vi fra vi tar systemene i drift snakke om </a:t>
            </a:r>
            <a:endParaRPr lang="en-US" sz="2800"/>
          </a:p>
          <a:p>
            <a:pPr marL="456565" indent="-456565"/>
            <a:r>
              <a:rPr lang="nb-NO" sz="2800"/>
              <a:t>Unit 4: økonomisystem (bestilling, prosjekt, faktura og regnskap)</a:t>
            </a:r>
            <a:endParaRPr lang="en-US" sz="2800"/>
          </a:p>
          <a:p>
            <a:pPr marL="456565" indent="-456565"/>
            <a:r>
              <a:rPr lang="nb-NO" sz="2800"/>
              <a:t>SAP: lønnssystem</a:t>
            </a:r>
            <a:endParaRPr lang="en-US" sz="2800"/>
          </a:p>
          <a:p>
            <a:pPr marL="456565" indent="-456565"/>
            <a:r>
              <a:rPr lang="nb-NO" sz="2800"/>
              <a:t>Selvbetjeningsløsninger (tid, ferie, reise, utlegg m.m.)</a:t>
            </a:r>
          </a:p>
        </p:txBody>
      </p:sp>
    </p:spTree>
    <p:extLst>
      <p:ext uri="{BB962C8B-B14F-4D97-AF65-F5344CB8AC3E}">
        <p14:creationId xmlns:p14="http://schemas.microsoft.com/office/powerpoint/2010/main" val="1581039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2F26029E-C611-41FA-9019-9F604A21976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91" y="1591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2F26029E-C611-41FA-9019-9F604A21976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91" y="1591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3F654825-8769-4EA3-B378-EADA0944C684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3" y="3"/>
            <a:ext cx="158751" cy="158751"/>
          </a:xfrm>
          <a:prstGeom prst="rect">
            <a:avLst/>
          </a:prstGeom>
          <a:solidFill>
            <a:srgbClr val="01509D"/>
          </a:solidFill>
          <a:ln>
            <a:noFill/>
          </a:ln>
        </p:spPr>
        <p:txBody>
          <a:bodyPr vert="horz" wrap="non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pPr algn="ctr" defTabSz="1219080"/>
            <a:endParaRPr lang="nb-NO" sz="2667" b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4" name="Rektangel 21">
            <a:extLst>
              <a:ext uri="{FF2B5EF4-FFF2-40B4-BE49-F238E27FC236}">
                <a16:creationId xmlns:a16="http://schemas.microsoft.com/office/drawing/2014/main" id="{B257A21C-A005-4B9E-A4F6-D844B4D9A125}"/>
              </a:ext>
            </a:extLst>
          </p:cNvPr>
          <p:cNvSpPr/>
          <p:nvPr/>
        </p:nvSpPr>
        <p:spPr>
          <a:xfrm>
            <a:off x="4587758" y="1358168"/>
            <a:ext cx="4271407" cy="551173"/>
          </a:xfrm>
          <a:prstGeom prst="rect">
            <a:avLst/>
          </a:prstGeom>
          <a:gradFill flip="none" rotWithShape="1">
            <a:gsLst>
              <a:gs pos="50000">
                <a:schemeClr val="accent1"/>
              </a:gs>
              <a:gs pos="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09523"/>
            <a:r>
              <a:rPr lang="nb-NO" sz="2400" b="1">
                <a:solidFill>
                  <a:prstClr val="white"/>
                </a:solidFill>
                <a:latin typeface="Calibri"/>
              </a:rPr>
              <a:t>System </a:t>
            </a:r>
            <a:r>
              <a:rPr lang="nb-NO" sz="2400" b="1" err="1">
                <a:solidFill>
                  <a:prstClr val="white"/>
                </a:solidFill>
                <a:latin typeface="Calibri"/>
              </a:rPr>
              <a:t>idag</a:t>
            </a:r>
            <a:endParaRPr lang="nb-NO" sz="2400" b="1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5" name="Rektangel 22">
            <a:extLst>
              <a:ext uri="{FF2B5EF4-FFF2-40B4-BE49-F238E27FC236}">
                <a16:creationId xmlns:a16="http://schemas.microsoft.com/office/drawing/2014/main" id="{4C228A11-273B-49D5-B50F-DE91906B23B1}"/>
              </a:ext>
            </a:extLst>
          </p:cNvPr>
          <p:cNvSpPr/>
          <p:nvPr/>
        </p:nvSpPr>
        <p:spPr>
          <a:xfrm>
            <a:off x="8859166" y="1358171"/>
            <a:ext cx="2835713" cy="551175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09523"/>
            <a:r>
              <a:rPr lang="nb-NO" sz="2400" b="1">
                <a:solidFill>
                  <a:prstClr val="white"/>
                </a:solidFill>
                <a:latin typeface="Calibri"/>
              </a:rPr>
              <a:t>  System 2023</a:t>
            </a:r>
          </a:p>
        </p:txBody>
      </p:sp>
      <p:sp>
        <p:nvSpPr>
          <p:cNvPr id="46" name="Rektangel 23">
            <a:extLst>
              <a:ext uri="{FF2B5EF4-FFF2-40B4-BE49-F238E27FC236}">
                <a16:creationId xmlns:a16="http://schemas.microsoft.com/office/drawing/2014/main" id="{E09DA501-C388-45F9-B349-50770D777ED2}"/>
              </a:ext>
            </a:extLst>
          </p:cNvPr>
          <p:cNvSpPr/>
          <p:nvPr/>
        </p:nvSpPr>
        <p:spPr>
          <a:xfrm>
            <a:off x="419405" y="1358089"/>
            <a:ext cx="4178587" cy="551425"/>
          </a:xfrm>
          <a:prstGeom prst="rect">
            <a:avLst/>
          </a:prstGeom>
          <a:solidFill>
            <a:srgbClr val="01509D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09523"/>
            <a:r>
              <a:rPr lang="nb-NO" sz="2400" b="1">
                <a:solidFill>
                  <a:prstClr val="white"/>
                </a:solidFill>
                <a:latin typeface="Calibri"/>
              </a:rPr>
              <a:t>Våre oppgaver i dag</a:t>
            </a:r>
          </a:p>
        </p:txBody>
      </p:sp>
      <p:sp>
        <p:nvSpPr>
          <p:cNvPr id="34" name="Rektangel 8">
            <a:extLst>
              <a:ext uri="{FF2B5EF4-FFF2-40B4-BE49-F238E27FC236}">
                <a16:creationId xmlns:a16="http://schemas.microsoft.com/office/drawing/2014/main" id="{4BB5B19D-25BD-4DEB-B966-94CE1A9D3641}"/>
              </a:ext>
            </a:extLst>
          </p:cNvPr>
          <p:cNvSpPr/>
          <p:nvPr/>
        </p:nvSpPr>
        <p:spPr>
          <a:xfrm>
            <a:off x="4597997" y="2251760"/>
            <a:ext cx="4307779" cy="1116000"/>
          </a:xfrm>
          <a:prstGeom prst="rect">
            <a:avLst/>
          </a:prstGeom>
          <a:gradFill flip="none" rotWithShape="1">
            <a:gsLst>
              <a:gs pos="50000">
                <a:schemeClr val="accent1"/>
              </a:gs>
              <a:gs pos="0">
                <a:schemeClr val="accent1"/>
              </a:gs>
              <a:gs pos="100000">
                <a:srgbClr val="4F81BD"/>
              </a:gs>
            </a:gsLst>
            <a:lin ang="0" scaled="1"/>
            <a:tileRect/>
          </a:gra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09523"/>
            <a:r>
              <a:rPr lang="nb-NO" sz="1400">
                <a:solidFill>
                  <a:prstClr val="white"/>
                </a:solidFill>
                <a:latin typeface="Calibri"/>
              </a:rPr>
              <a:t>BEVISST plan</a:t>
            </a:r>
            <a:br>
              <a:rPr lang="nb-NO" sz="1400">
                <a:solidFill>
                  <a:prstClr val="white"/>
                </a:solidFill>
                <a:latin typeface="Calibri"/>
              </a:rPr>
            </a:br>
            <a:r>
              <a:rPr lang="nb-NO" sz="1400">
                <a:solidFill>
                  <a:prstClr val="white"/>
                </a:solidFill>
                <a:latin typeface="Calibri"/>
              </a:rPr>
              <a:t>BEVISST innsikt</a:t>
            </a:r>
          </a:p>
        </p:txBody>
      </p:sp>
      <p:sp>
        <p:nvSpPr>
          <p:cNvPr id="40" name="Rektangel 15">
            <a:extLst>
              <a:ext uri="{FF2B5EF4-FFF2-40B4-BE49-F238E27FC236}">
                <a16:creationId xmlns:a16="http://schemas.microsoft.com/office/drawing/2014/main" id="{2205FD27-F466-47EC-B421-E3C682CCF646}"/>
              </a:ext>
            </a:extLst>
          </p:cNvPr>
          <p:cNvSpPr/>
          <p:nvPr/>
        </p:nvSpPr>
        <p:spPr>
          <a:xfrm>
            <a:off x="8869404" y="2251760"/>
            <a:ext cx="2825477" cy="111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609523"/>
            <a:r>
              <a:rPr lang="nb-NO" sz="1400">
                <a:solidFill>
                  <a:prstClr val="white"/>
                </a:solidFill>
                <a:latin typeface="Calibri"/>
              </a:rPr>
              <a:t>	BEVISST plan</a:t>
            </a:r>
            <a:br>
              <a:rPr lang="nb-NO" sz="1400">
                <a:solidFill>
                  <a:prstClr val="white"/>
                </a:solidFill>
                <a:latin typeface="Calibri"/>
              </a:rPr>
            </a:br>
            <a:r>
              <a:rPr lang="nb-NO" sz="1400">
                <a:solidFill>
                  <a:prstClr val="white"/>
                </a:solidFill>
                <a:latin typeface="Calibri"/>
              </a:rPr>
              <a:t>	BEVISST innsikt</a:t>
            </a:r>
          </a:p>
        </p:txBody>
      </p:sp>
      <p:sp>
        <p:nvSpPr>
          <p:cNvPr id="41" name="Rektangel 12">
            <a:extLst>
              <a:ext uri="{FF2B5EF4-FFF2-40B4-BE49-F238E27FC236}">
                <a16:creationId xmlns:a16="http://schemas.microsoft.com/office/drawing/2014/main" id="{B1483B8B-BD0C-42DB-9B30-4D3F03F2887E}"/>
              </a:ext>
            </a:extLst>
          </p:cNvPr>
          <p:cNvSpPr/>
          <p:nvPr/>
        </p:nvSpPr>
        <p:spPr>
          <a:xfrm>
            <a:off x="435989" y="2204136"/>
            <a:ext cx="4162003" cy="1116000"/>
          </a:xfrm>
          <a:prstGeom prst="rect">
            <a:avLst/>
          </a:prstGeom>
          <a:solidFill>
            <a:srgbClr val="01509D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09523"/>
            <a:r>
              <a:rPr lang="nb-NO" sz="1400">
                <a:solidFill>
                  <a:prstClr val="white"/>
                </a:solidFill>
                <a:latin typeface="Calibri"/>
              </a:rPr>
              <a:t>Budsjettering, </a:t>
            </a:r>
            <a:br>
              <a:rPr lang="nb-NO" sz="1400">
                <a:solidFill>
                  <a:prstClr val="white"/>
                </a:solidFill>
                <a:latin typeface="Calibri"/>
              </a:rPr>
            </a:br>
            <a:r>
              <a:rPr lang="nb-NO" sz="1400">
                <a:solidFill>
                  <a:prstClr val="white"/>
                </a:solidFill>
                <a:latin typeface="Calibri"/>
              </a:rPr>
              <a:t>bemanningsplan, </a:t>
            </a:r>
            <a:br>
              <a:rPr lang="nb-NO" sz="1400">
                <a:solidFill>
                  <a:prstClr val="white"/>
                </a:solidFill>
                <a:latin typeface="Calibri"/>
              </a:rPr>
            </a:br>
            <a:r>
              <a:rPr lang="nb-NO" sz="1400">
                <a:solidFill>
                  <a:prstClr val="white"/>
                </a:solidFill>
                <a:latin typeface="Calibri"/>
              </a:rPr>
              <a:t>virksomhetsrapporter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D0219A8E-A26A-4C77-A28C-3823EB3254BA}"/>
              </a:ext>
            </a:extLst>
          </p:cNvPr>
          <p:cNvSpPr/>
          <p:nvPr/>
        </p:nvSpPr>
        <p:spPr bwMode="auto">
          <a:xfrm>
            <a:off x="8184267" y="2559679"/>
            <a:ext cx="1269852" cy="464060"/>
          </a:xfrm>
          <a:prstGeom prst="rightArrow">
            <a:avLst/>
          </a:prstGeom>
          <a:pattFill prst="wdUpDiag">
            <a:fgClr>
              <a:srgbClr val="92D050"/>
            </a:fgClr>
            <a:bgClr>
              <a:schemeClr val="bg1"/>
            </a:bgClr>
          </a:pattFill>
          <a:ln>
            <a:solidFill>
              <a:schemeClr val="bg1"/>
            </a:solidFill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09523"/>
            <a:endParaRPr lang="nb-NO" sz="2400" b="1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3" name="Rektangel 7">
            <a:extLst>
              <a:ext uri="{FF2B5EF4-FFF2-40B4-BE49-F238E27FC236}">
                <a16:creationId xmlns:a16="http://schemas.microsoft.com/office/drawing/2014/main" id="{1EFAC45C-EAC9-4514-9BAF-56B972A8DBA9}"/>
              </a:ext>
            </a:extLst>
          </p:cNvPr>
          <p:cNvSpPr/>
          <p:nvPr/>
        </p:nvSpPr>
        <p:spPr>
          <a:xfrm>
            <a:off x="4597998" y="5167352"/>
            <a:ext cx="4271401" cy="1116000"/>
          </a:xfrm>
          <a:prstGeom prst="rect">
            <a:avLst/>
          </a:prstGeom>
          <a:gradFill flip="none" rotWithShape="1">
            <a:gsLst>
              <a:gs pos="50000">
                <a:schemeClr val="accent1"/>
              </a:gs>
              <a:gs pos="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09523"/>
            <a:r>
              <a:rPr lang="nb-NO" sz="1400">
                <a:solidFill>
                  <a:prstClr val="white"/>
                </a:solidFill>
                <a:latin typeface="Calibri"/>
              </a:rPr>
              <a:t>HR-portalen / PAGA</a:t>
            </a:r>
          </a:p>
        </p:txBody>
      </p:sp>
      <p:sp>
        <p:nvSpPr>
          <p:cNvPr id="39" name="Rektangel 14">
            <a:extLst>
              <a:ext uri="{FF2B5EF4-FFF2-40B4-BE49-F238E27FC236}">
                <a16:creationId xmlns:a16="http://schemas.microsoft.com/office/drawing/2014/main" id="{EA6742D3-FEC7-4478-A4D1-031B0C3938BE}"/>
              </a:ext>
            </a:extLst>
          </p:cNvPr>
          <p:cNvSpPr/>
          <p:nvPr/>
        </p:nvSpPr>
        <p:spPr>
          <a:xfrm>
            <a:off x="8869400" y="5167349"/>
            <a:ext cx="2825477" cy="1116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609523"/>
            <a:r>
              <a:rPr lang="nb-NO" sz="1400">
                <a:solidFill>
                  <a:prstClr val="white"/>
                </a:solidFill>
                <a:latin typeface="Calibri"/>
              </a:rPr>
              <a:t>	SAP – DFØ + selvbetjeningsportal</a:t>
            </a:r>
          </a:p>
        </p:txBody>
      </p:sp>
      <p:sp>
        <p:nvSpPr>
          <p:cNvPr id="43" name="Rektangel 17">
            <a:extLst>
              <a:ext uri="{FF2B5EF4-FFF2-40B4-BE49-F238E27FC236}">
                <a16:creationId xmlns:a16="http://schemas.microsoft.com/office/drawing/2014/main" id="{CB71C00E-70D4-4DB3-AA2B-0313C158BEC8}"/>
              </a:ext>
            </a:extLst>
          </p:cNvPr>
          <p:cNvSpPr/>
          <p:nvPr/>
        </p:nvSpPr>
        <p:spPr>
          <a:xfrm>
            <a:off x="435989" y="5119725"/>
            <a:ext cx="4162003" cy="1116000"/>
          </a:xfrm>
          <a:prstGeom prst="rect">
            <a:avLst/>
          </a:prstGeom>
          <a:solidFill>
            <a:srgbClr val="01509D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09523"/>
            <a:r>
              <a:rPr lang="nb-NO" sz="1400">
                <a:solidFill>
                  <a:prstClr val="white"/>
                </a:solidFill>
                <a:latin typeface="Calibri"/>
              </a:rPr>
              <a:t>Lønn, </a:t>
            </a:r>
            <a:br>
              <a:rPr lang="nb-NO" sz="1400">
                <a:solidFill>
                  <a:prstClr val="white"/>
                </a:solidFill>
                <a:latin typeface="Calibri"/>
              </a:rPr>
            </a:br>
            <a:r>
              <a:rPr lang="nb-NO" sz="1400">
                <a:solidFill>
                  <a:prstClr val="white"/>
                </a:solidFill>
                <a:latin typeface="Calibri"/>
              </a:rPr>
              <a:t>timeføring, </a:t>
            </a:r>
            <a:br>
              <a:rPr lang="nb-NO" sz="1400">
                <a:solidFill>
                  <a:prstClr val="white"/>
                </a:solidFill>
                <a:latin typeface="Calibri"/>
              </a:rPr>
            </a:br>
            <a:r>
              <a:rPr lang="nb-NO" sz="1400">
                <a:solidFill>
                  <a:prstClr val="white"/>
                </a:solidFill>
                <a:latin typeface="Calibri"/>
              </a:rPr>
              <a:t>fravær, </a:t>
            </a:r>
            <a:br>
              <a:rPr lang="nb-NO" sz="1400">
                <a:solidFill>
                  <a:prstClr val="white"/>
                </a:solidFill>
                <a:latin typeface="Calibri"/>
              </a:rPr>
            </a:br>
            <a:r>
              <a:rPr lang="nb-NO" sz="1400">
                <a:solidFill>
                  <a:prstClr val="white"/>
                </a:solidFill>
                <a:latin typeface="Calibri"/>
              </a:rPr>
              <a:t>ferie</a:t>
            </a:r>
          </a:p>
        </p:txBody>
      </p:sp>
      <p:sp>
        <p:nvSpPr>
          <p:cNvPr id="78" name="Arrow: Right 77">
            <a:extLst>
              <a:ext uri="{FF2B5EF4-FFF2-40B4-BE49-F238E27FC236}">
                <a16:creationId xmlns:a16="http://schemas.microsoft.com/office/drawing/2014/main" id="{7565877A-8937-4C6F-B6BE-D91C5E80C90C}"/>
              </a:ext>
            </a:extLst>
          </p:cNvPr>
          <p:cNvSpPr/>
          <p:nvPr/>
        </p:nvSpPr>
        <p:spPr bwMode="auto">
          <a:xfrm>
            <a:off x="8184267" y="5499655"/>
            <a:ext cx="1269852" cy="464060"/>
          </a:xfrm>
          <a:prstGeom prst="rightArrow">
            <a:avLst/>
          </a:prstGeom>
          <a:pattFill prst="wdUpDiag">
            <a:fgClr>
              <a:srgbClr val="92D050"/>
            </a:fgClr>
            <a:bgClr>
              <a:schemeClr val="bg1"/>
            </a:bgClr>
          </a:pattFill>
          <a:ln>
            <a:solidFill>
              <a:schemeClr val="bg1"/>
            </a:solidFill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09523"/>
            <a:endParaRPr lang="nb-NO" sz="2400" b="1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2" name="Rektangel 4">
            <a:extLst>
              <a:ext uri="{FF2B5EF4-FFF2-40B4-BE49-F238E27FC236}">
                <a16:creationId xmlns:a16="http://schemas.microsoft.com/office/drawing/2014/main" id="{067053EE-2C4B-4F0A-AF5B-126AA5CEC0C2}"/>
              </a:ext>
            </a:extLst>
          </p:cNvPr>
          <p:cNvSpPr/>
          <p:nvPr/>
        </p:nvSpPr>
        <p:spPr>
          <a:xfrm>
            <a:off x="4597998" y="3709556"/>
            <a:ext cx="4271401" cy="1116000"/>
          </a:xfrm>
          <a:prstGeom prst="rect">
            <a:avLst/>
          </a:prstGeom>
          <a:gradFill flip="none" rotWithShape="1">
            <a:gsLst>
              <a:gs pos="50000">
                <a:schemeClr val="accent1"/>
              </a:gs>
              <a:gs pos="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09523"/>
            <a:r>
              <a:rPr lang="nb-NO" sz="1400">
                <a:solidFill>
                  <a:prstClr val="white"/>
                </a:solidFill>
                <a:latin typeface="Calibri"/>
              </a:rPr>
              <a:t>Oracle</a:t>
            </a:r>
          </a:p>
          <a:p>
            <a:pPr defTabSz="609523"/>
            <a:r>
              <a:rPr lang="nb-NO" sz="1400" err="1">
                <a:solidFill>
                  <a:prstClr val="white"/>
                </a:solidFill>
                <a:latin typeface="Calibri"/>
              </a:rPr>
              <a:t>Basware</a:t>
            </a:r>
            <a:r>
              <a:rPr lang="nb-NO" sz="1400">
                <a:solidFill>
                  <a:prstClr val="white"/>
                </a:solidFill>
                <a:latin typeface="Calibri"/>
              </a:rPr>
              <a:t> PM/IP/CM</a:t>
            </a:r>
          </a:p>
          <a:p>
            <a:pPr defTabSz="609523"/>
            <a:r>
              <a:rPr lang="nb-NO" sz="1400" err="1">
                <a:solidFill>
                  <a:prstClr val="white"/>
                </a:solidFill>
                <a:latin typeface="Calibri"/>
              </a:rPr>
              <a:t>Maconomy</a:t>
            </a:r>
            <a:endParaRPr lang="nb-NO" sz="1400">
              <a:solidFill>
                <a:prstClr val="white"/>
              </a:solidFill>
              <a:latin typeface="Calibri"/>
            </a:endParaRPr>
          </a:p>
          <a:p>
            <a:pPr defTabSz="609523"/>
            <a:r>
              <a:rPr lang="nb-NO" sz="1400" err="1">
                <a:solidFill>
                  <a:prstClr val="white"/>
                </a:solidFill>
                <a:latin typeface="Calibri"/>
              </a:rPr>
              <a:t>ResearchPro</a:t>
            </a:r>
            <a:endParaRPr lang="nb-NO" sz="1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8" name="Rektangel 13">
            <a:extLst>
              <a:ext uri="{FF2B5EF4-FFF2-40B4-BE49-F238E27FC236}">
                <a16:creationId xmlns:a16="http://schemas.microsoft.com/office/drawing/2014/main" id="{92433074-3C90-4637-9376-358A48B0930F}"/>
              </a:ext>
            </a:extLst>
          </p:cNvPr>
          <p:cNvSpPr/>
          <p:nvPr/>
        </p:nvSpPr>
        <p:spPr>
          <a:xfrm>
            <a:off x="8869400" y="3709556"/>
            <a:ext cx="2825477" cy="1116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609523"/>
            <a:r>
              <a:rPr lang="nb-NO" sz="1400">
                <a:solidFill>
                  <a:prstClr val="white"/>
                </a:solidFill>
                <a:latin typeface="Calibri"/>
              </a:rPr>
              <a:t>	Unit 4 ERP - DFØ</a:t>
            </a:r>
          </a:p>
        </p:txBody>
      </p:sp>
      <p:sp>
        <p:nvSpPr>
          <p:cNvPr id="42" name="Rektangel 16">
            <a:extLst>
              <a:ext uri="{FF2B5EF4-FFF2-40B4-BE49-F238E27FC236}">
                <a16:creationId xmlns:a16="http://schemas.microsoft.com/office/drawing/2014/main" id="{789E1960-7FBF-4205-A656-E2575931BA35}"/>
              </a:ext>
            </a:extLst>
          </p:cNvPr>
          <p:cNvSpPr/>
          <p:nvPr/>
        </p:nvSpPr>
        <p:spPr>
          <a:xfrm>
            <a:off x="435989" y="3661931"/>
            <a:ext cx="4162003" cy="1116000"/>
          </a:xfrm>
          <a:prstGeom prst="rect">
            <a:avLst/>
          </a:prstGeom>
          <a:solidFill>
            <a:srgbClr val="01509D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09523"/>
            <a:r>
              <a:rPr lang="nb-NO" sz="1400">
                <a:solidFill>
                  <a:prstClr val="white"/>
                </a:solidFill>
                <a:latin typeface="Calibri"/>
              </a:rPr>
              <a:t>Regnskap, </a:t>
            </a:r>
            <a:br>
              <a:rPr lang="nb-NO" sz="1400">
                <a:solidFill>
                  <a:prstClr val="white"/>
                </a:solidFill>
                <a:latin typeface="Calibri"/>
              </a:rPr>
            </a:br>
            <a:r>
              <a:rPr lang="nb-NO" sz="1400">
                <a:solidFill>
                  <a:prstClr val="white"/>
                </a:solidFill>
                <a:latin typeface="Calibri"/>
              </a:rPr>
              <a:t>bestilling, </a:t>
            </a:r>
            <a:br>
              <a:rPr lang="nb-NO" sz="1400">
                <a:solidFill>
                  <a:prstClr val="white"/>
                </a:solidFill>
                <a:latin typeface="Calibri"/>
              </a:rPr>
            </a:br>
            <a:r>
              <a:rPr lang="nb-NO" sz="1400">
                <a:solidFill>
                  <a:prstClr val="white"/>
                </a:solidFill>
                <a:latin typeface="Calibri"/>
              </a:rPr>
              <a:t>prosjekt,</a:t>
            </a:r>
          </a:p>
        </p:txBody>
      </p:sp>
      <p:sp>
        <p:nvSpPr>
          <p:cNvPr id="79" name="Arrow: Right 78">
            <a:extLst>
              <a:ext uri="{FF2B5EF4-FFF2-40B4-BE49-F238E27FC236}">
                <a16:creationId xmlns:a16="http://schemas.microsoft.com/office/drawing/2014/main" id="{4D04558B-79F1-44DD-83B6-14CD62C3C568}"/>
              </a:ext>
            </a:extLst>
          </p:cNvPr>
          <p:cNvSpPr/>
          <p:nvPr/>
        </p:nvSpPr>
        <p:spPr bwMode="auto">
          <a:xfrm>
            <a:off x="8184267" y="4055347"/>
            <a:ext cx="1269852" cy="464060"/>
          </a:xfrm>
          <a:prstGeom prst="rightArrow">
            <a:avLst/>
          </a:prstGeom>
          <a:pattFill prst="wdUpDiag">
            <a:fgClr>
              <a:srgbClr val="92D050"/>
            </a:fgClr>
            <a:bgClr>
              <a:schemeClr val="bg1"/>
            </a:bgClr>
          </a:pattFill>
          <a:ln>
            <a:solidFill>
              <a:schemeClr val="bg1"/>
            </a:solidFill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09523"/>
            <a:endParaRPr lang="nb-NO" sz="2400" b="1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E3C48161-C21F-7DF8-6E7F-522A6E08501A}"/>
              </a:ext>
            </a:extLst>
          </p:cNvPr>
          <p:cNvSpPr txBox="1">
            <a:spLocks/>
          </p:cNvSpPr>
          <p:nvPr/>
        </p:nvSpPr>
        <p:spPr>
          <a:xfrm>
            <a:off x="384531" y="34105"/>
            <a:ext cx="11224996" cy="1480236"/>
          </a:xfrm>
          <a:prstGeom prst="rect">
            <a:avLst/>
          </a:prstGeom>
        </p:spPr>
        <p:txBody>
          <a:bodyPr vert="horz" lIns="121920" tIns="60960" rIns="121920" bIns="60960" anchor="t"/>
          <a:lstStyle>
            <a:lvl1pPr algn="l" defTabSz="457178" rtl="0" eaLnBrk="1" latinLnBrk="0" hangingPunct="1"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 defTabSz="609555">
              <a:spcBef>
                <a:spcPct val="20000"/>
              </a:spcBef>
            </a:pPr>
            <a:r>
              <a:rPr lang="nb-NO" sz="4800">
                <a:solidFill>
                  <a:srgbClr val="014693"/>
                </a:solidFill>
              </a:rPr>
              <a:t>Hva fører BOTT ØL med seg?</a:t>
            </a:r>
            <a:endParaRPr lang="nb-NO" sz="4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488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3E6A4DDE-46E0-470F-A3D7-1151EF574CC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7418291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92" imgH="591" progId="TCLayout.ActiveDocument.1">
                  <p:embed/>
                </p:oleObj>
              </mc:Choice>
              <mc:Fallback>
                <p:oleObj name="think-cell Slide" r:id="rId4" imgW="592" imgH="591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3E6A4DDE-46E0-470F-A3D7-1151EF574CC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6000956C-57C9-4271-A88F-87B349879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847" y="397785"/>
            <a:ext cx="11224996" cy="1202510"/>
          </a:xfrm>
        </p:spPr>
        <p:txBody>
          <a:bodyPr vert="horz"/>
          <a:lstStyle/>
          <a:p>
            <a:r>
              <a:rPr lang="nb-NO" sz="3600" b="0"/>
              <a:t>Tre</a:t>
            </a:r>
            <a:r>
              <a:rPr lang="nb-NO" sz="3600" b="0">
                <a:solidFill>
                  <a:srgbClr val="000000"/>
                </a:solidFill>
              </a:rPr>
              <a:t> perspektiv:</a:t>
            </a:r>
            <a:br>
              <a:rPr lang="nb-NO" sz="3600">
                <a:solidFill>
                  <a:srgbClr val="000000"/>
                </a:solidFill>
              </a:rPr>
            </a:br>
            <a:r>
              <a:rPr lang="nb-NO" sz="3600">
                <a:solidFill>
                  <a:schemeClr val="accent2"/>
                </a:solidFill>
              </a:rPr>
              <a:t>P</a:t>
            </a:r>
            <a:r>
              <a:rPr lang="nb-NO" sz="3600">
                <a:solidFill>
                  <a:srgbClr val="000000"/>
                </a:solidFill>
              </a:rPr>
              <a:t>rosesser</a:t>
            </a:r>
            <a:r>
              <a:rPr lang="nb-NO" sz="3600"/>
              <a:t>, </a:t>
            </a:r>
            <a:r>
              <a:rPr lang="nb-NO" sz="3600">
                <a:solidFill>
                  <a:schemeClr val="accent2"/>
                </a:solidFill>
              </a:rPr>
              <a:t>S</a:t>
            </a:r>
            <a:r>
              <a:rPr lang="nb-NO" sz="3600"/>
              <a:t>ystemerer og </a:t>
            </a:r>
            <a:r>
              <a:rPr lang="nb-NO" sz="3600">
                <a:solidFill>
                  <a:schemeClr val="accent2"/>
                </a:solidFill>
              </a:rPr>
              <a:t>O</a:t>
            </a:r>
            <a:r>
              <a:rPr lang="nb-NO" sz="3600"/>
              <a:t>rganisering (PSO)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629DD7-40EC-4208-A5AA-57AEB356A3A6}"/>
              </a:ext>
            </a:extLst>
          </p:cNvPr>
          <p:cNvSpPr txBox="1"/>
          <p:nvPr/>
        </p:nvSpPr>
        <p:spPr>
          <a:xfrm>
            <a:off x="193898" y="2075119"/>
            <a:ext cx="3656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Prosesser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FD02E53-7750-47B3-9C81-D88492369694}"/>
              </a:ext>
            </a:extLst>
          </p:cNvPr>
          <p:cNvSpPr txBox="1"/>
          <p:nvPr/>
        </p:nvSpPr>
        <p:spPr>
          <a:xfrm>
            <a:off x="8481030" y="2129477"/>
            <a:ext cx="2973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Organisering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E5281C7-04CE-44A1-88A6-6C20EFD5AB67}"/>
              </a:ext>
            </a:extLst>
          </p:cNvPr>
          <p:cNvSpPr txBox="1"/>
          <p:nvPr/>
        </p:nvSpPr>
        <p:spPr>
          <a:xfrm>
            <a:off x="4834497" y="2135700"/>
            <a:ext cx="2973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Systemer 	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0DD742C-EECE-4226-936D-ADB1CA3FC8A9}"/>
              </a:ext>
            </a:extLst>
          </p:cNvPr>
          <p:cNvSpPr txBox="1"/>
          <p:nvPr/>
        </p:nvSpPr>
        <p:spPr>
          <a:xfrm>
            <a:off x="215541" y="5720816"/>
            <a:ext cx="11820515" cy="369332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Brukerdokumentasjon, roller, opplæringsmateriell med mer ligger på felles samleside: bott-samarbeidet.no</a:t>
            </a:r>
            <a:endParaRPr kumimoji="0" lang="nb-NO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2" name="table">
            <a:extLst>
              <a:ext uri="{FF2B5EF4-FFF2-40B4-BE49-F238E27FC236}">
                <a16:creationId xmlns:a16="http://schemas.microsoft.com/office/drawing/2014/main" id="{1277331B-45BE-4AC0-92F9-1C3C080123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3671" y="2498809"/>
            <a:ext cx="3048000" cy="1714500"/>
          </a:xfrm>
          <a:prstGeom prst="rect">
            <a:avLst/>
          </a:prstGeom>
        </p:spPr>
      </p:pic>
      <p:pic>
        <p:nvPicPr>
          <p:cNvPr id="14" name="table">
            <a:extLst>
              <a:ext uri="{FF2B5EF4-FFF2-40B4-BE49-F238E27FC236}">
                <a16:creationId xmlns:a16="http://schemas.microsoft.com/office/drawing/2014/main" id="{B92B1709-94FF-4324-8CC5-5A1B2169934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37983" y="2522344"/>
            <a:ext cx="3048000" cy="1714500"/>
          </a:xfrm>
          <a:prstGeom prst="rect">
            <a:avLst/>
          </a:prstGeom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id="{D09E94B5-7CDB-B79C-1E9C-7EAFA0F385B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78644" y="2500136"/>
            <a:ext cx="3161370" cy="1625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31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45CBA7CD-CB59-4B93-883D-65CBF05ED4F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45CBA7CD-CB59-4B93-883D-65CBF05ED4F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97A77EE-7428-4BA9-B2B1-D73C5881D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nb-NO"/>
              <a:t>Agenda</a:t>
            </a:r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6BC5C563-D417-42F7-85F7-ECCA2B7AB6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6756973"/>
              </p:ext>
            </p:extLst>
          </p:nvPr>
        </p:nvGraphicFramePr>
        <p:xfrm>
          <a:off x="502404" y="1622377"/>
          <a:ext cx="10808476" cy="378062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29102">
                  <a:extLst>
                    <a:ext uri="{9D8B030D-6E8A-4147-A177-3AD203B41FA5}">
                      <a16:colId xmlns:a16="http://schemas.microsoft.com/office/drawing/2014/main" val="1601383899"/>
                    </a:ext>
                  </a:extLst>
                </a:gridCol>
                <a:gridCol w="1279374">
                  <a:extLst>
                    <a:ext uri="{9D8B030D-6E8A-4147-A177-3AD203B41FA5}">
                      <a16:colId xmlns:a16="http://schemas.microsoft.com/office/drawing/2014/main" val="1039580725"/>
                    </a:ext>
                  </a:extLst>
                </a:gridCol>
              </a:tblGrid>
              <a:tr h="476199">
                <a:tc>
                  <a:txBody>
                    <a:bodyPr/>
                    <a:lstStyle/>
                    <a:p>
                      <a:r>
                        <a:rPr lang="nb-NO" sz="1900" b="1" i="0">
                          <a:solidFill>
                            <a:schemeClr val="tx1"/>
                          </a:solidFill>
                        </a:rPr>
                        <a:t>Intro: Hva er BOTT ØL og hvorfor gjør vi det?</a:t>
                      </a:r>
                      <a:endParaRPr lang="nb-NO" sz="1900" b="0" i="1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900" b="1" i="0">
                          <a:solidFill>
                            <a:schemeClr val="tx1"/>
                          </a:solidFill>
                        </a:rPr>
                        <a:t>10 min</a:t>
                      </a:r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7801232"/>
                  </a:ext>
                </a:extLst>
              </a:tr>
              <a:tr h="540359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nb-NO" sz="1900" b="1" i="0">
                          <a:solidFill>
                            <a:schemeClr val="bg1"/>
                          </a:solidFill>
                        </a:rPr>
                        <a:t>Kort om prosjektlederrollen</a:t>
                      </a:r>
                    </a:p>
                  </a:txBody>
                  <a:tcPr marL="121920" marR="121920" marT="60960" marB="60960">
                    <a:solidFill>
                      <a:srgbClr val="00509E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nb-NO" sz="1900" b="1" i="0">
                          <a:solidFill>
                            <a:schemeClr val="bg1"/>
                          </a:solidFill>
                        </a:rPr>
                        <a:t>5 min</a:t>
                      </a:r>
                    </a:p>
                  </a:txBody>
                  <a:tcPr marL="121920" marR="121920" marT="60960" marB="60960">
                    <a:solidFill>
                      <a:srgbClr val="0050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1896127"/>
                  </a:ext>
                </a:extLst>
              </a:tr>
              <a:tr h="651112">
                <a:tc>
                  <a:txBody>
                    <a:bodyPr/>
                    <a:lstStyle/>
                    <a:p>
                      <a:r>
                        <a:rPr lang="nb-NO" sz="1900" b="1" i="0" err="1"/>
                        <a:t>Hovedendringer</a:t>
                      </a:r>
                      <a:r>
                        <a:rPr lang="nb-NO" sz="1900" b="1" i="0"/>
                        <a:t> for prosjektleder </a:t>
                      </a:r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900" b="1" i="0"/>
                        <a:t>10 min</a:t>
                      </a:r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5042368"/>
                  </a:ext>
                </a:extLst>
              </a:tr>
              <a:tr h="708212">
                <a:tc>
                  <a:txBody>
                    <a:bodyPr/>
                    <a:lstStyle/>
                    <a:p>
                      <a:r>
                        <a:rPr lang="nb-NO" sz="1900" b="1" i="0"/>
                        <a:t>Opplæring for prosjektleder </a:t>
                      </a:r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900" b="1" i="0"/>
                        <a:t>10 min</a:t>
                      </a:r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11385"/>
                  </a:ext>
                </a:extLst>
              </a:tr>
              <a:tr h="741257">
                <a:tc>
                  <a:txBody>
                    <a:bodyPr/>
                    <a:lstStyle/>
                    <a:p>
                      <a:r>
                        <a:rPr lang="nb-NO" sz="1900" b="1" i="0"/>
                        <a:t>Hvor kan du finne mer informasjon</a:t>
                      </a:r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900" b="1" i="0"/>
                        <a:t>5 min</a:t>
                      </a:r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3655383"/>
                  </a:ext>
                </a:extLst>
              </a:tr>
              <a:tr h="663489">
                <a:tc>
                  <a:txBody>
                    <a:bodyPr/>
                    <a:lstStyle/>
                    <a:p>
                      <a:r>
                        <a:rPr lang="nb-NO" sz="1900" b="1" i="0"/>
                        <a:t>Spørsmål og svar</a:t>
                      </a:r>
                      <a:endParaRPr lang="nb-NO" sz="1900" b="0" i="1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nb-NO" sz="1900" b="1" i="0"/>
                        <a:t>20 min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40990884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00028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0713B360-6832-4579-9F39-37C46A2B0E6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67986983"/>
              </p:ext>
            </p:ext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92" imgH="591" progId="TCLayout.ActiveDocument.1">
                  <p:embed/>
                </p:oleObj>
              </mc:Choice>
              <mc:Fallback>
                <p:oleObj name="think-cell Slide" r:id="rId4" imgW="592" imgH="591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0713B360-6832-4579-9F39-37C46A2B0E6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ktangel 7">
            <a:extLst>
              <a:ext uri="{FF2B5EF4-FFF2-40B4-BE49-F238E27FC236}">
                <a16:creationId xmlns:a16="http://schemas.microsoft.com/office/drawing/2014/main" id="{7C8AA404-1545-4DC3-8463-E58A155F88BE}"/>
              </a:ext>
            </a:extLst>
          </p:cNvPr>
          <p:cNvSpPr/>
          <p:nvPr/>
        </p:nvSpPr>
        <p:spPr>
          <a:xfrm>
            <a:off x="614148" y="2400335"/>
            <a:ext cx="2144781" cy="26989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77">
              <a:defRPr/>
            </a:pPr>
            <a:endParaRPr lang="nb-NO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C230719-B27B-4D13-A577-2DC4104ED9BC}"/>
              </a:ext>
            </a:extLst>
          </p:cNvPr>
          <p:cNvSpPr/>
          <p:nvPr/>
        </p:nvSpPr>
        <p:spPr>
          <a:xfrm>
            <a:off x="884195" y="2609158"/>
            <a:ext cx="1683514" cy="22624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5" name="Rektangel 6">
            <a:extLst>
              <a:ext uri="{FF2B5EF4-FFF2-40B4-BE49-F238E27FC236}">
                <a16:creationId xmlns:a16="http://schemas.microsoft.com/office/drawing/2014/main" id="{6D1DD5A1-4DE5-429C-A09D-6777DDAC2252}"/>
              </a:ext>
            </a:extLst>
          </p:cNvPr>
          <p:cNvSpPr/>
          <p:nvPr/>
        </p:nvSpPr>
        <p:spPr>
          <a:xfrm>
            <a:off x="614148" y="1147115"/>
            <a:ext cx="10890843" cy="716437"/>
          </a:xfrm>
          <a:prstGeom prst="rect">
            <a:avLst/>
          </a:prstGeom>
          <a:solidFill>
            <a:schemeClr val="accent1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77">
              <a:defRPr/>
            </a:pPr>
            <a:r>
              <a:rPr lang="nb-NO">
                <a:solidFill>
                  <a:srgbClr val="FFFFFF"/>
                </a:solidFill>
                <a:latin typeface="Arial" panose="020B0604020202020204"/>
              </a:rPr>
              <a:t>Formålet med rollen </a:t>
            </a:r>
            <a:r>
              <a:rPr lang="nb-NO" b="1">
                <a:solidFill>
                  <a:srgbClr val="FFFFFF"/>
                </a:solidFill>
                <a:latin typeface="Arial" panose="020B0604020202020204"/>
              </a:rPr>
              <a:t>Prosjektleder </a:t>
            </a:r>
            <a:r>
              <a:rPr lang="nb-NO">
                <a:solidFill>
                  <a:srgbClr val="FFFFFF"/>
                </a:solidFill>
                <a:latin typeface="Arial" panose="020B0604020202020204"/>
              </a:rPr>
              <a:t>er bidra til å styrke enhetens forskning </a:t>
            </a:r>
            <a:r>
              <a:rPr lang="nb-NO" err="1">
                <a:solidFill>
                  <a:srgbClr val="FFFFFF"/>
                </a:solidFill>
                <a:latin typeface="Arial" panose="020B0604020202020204"/>
              </a:rPr>
              <a:t>iht</a:t>
            </a:r>
            <a:r>
              <a:rPr lang="nb-NO">
                <a:solidFill>
                  <a:srgbClr val="FFFFFF"/>
                </a:solidFill>
                <a:latin typeface="Arial" panose="020B0604020202020204"/>
              </a:rPr>
              <a:t> mål, strategi og faglig interesse gjennom å skape økonomisk handlingsrom </a:t>
            </a:r>
          </a:p>
        </p:txBody>
      </p:sp>
      <p:sp>
        <p:nvSpPr>
          <p:cNvPr id="7" name="TekstSylinder 2">
            <a:extLst>
              <a:ext uri="{FF2B5EF4-FFF2-40B4-BE49-F238E27FC236}">
                <a16:creationId xmlns:a16="http://schemas.microsoft.com/office/drawing/2014/main" id="{F8527C33-0580-43A1-869B-461B68DC2AAA}"/>
              </a:ext>
            </a:extLst>
          </p:cNvPr>
          <p:cNvSpPr txBox="1"/>
          <p:nvPr/>
        </p:nvSpPr>
        <p:spPr>
          <a:xfrm>
            <a:off x="2758929" y="2018033"/>
            <a:ext cx="26420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40">
              <a:defRPr/>
            </a:pPr>
            <a:r>
              <a:rPr lang="nb-NO" sz="1400" b="1">
                <a:solidFill>
                  <a:prstClr val="black"/>
                </a:solidFill>
                <a:latin typeface="Arial"/>
              </a:rPr>
              <a:t>Sentrale oppgaver for rollen*</a:t>
            </a:r>
          </a:p>
        </p:txBody>
      </p:sp>
      <p:sp>
        <p:nvSpPr>
          <p:cNvPr id="8" name="Rektangel 19">
            <a:extLst>
              <a:ext uri="{FF2B5EF4-FFF2-40B4-BE49-F238E27FC236}">
                <a16:creationId xmlns:a16="http://schemas.microsoft.com/office/drawing/2014/main" id="{81AF0185-6617-442A-9C9B-48221C870153}"/>
              </a:ext>
            </a:extLst>
          </p:cNvPr>
          <p:cNvSpPr/>
          <p:nvPr/>
        </p:nvSpPr>
        <p:spPr>
          <a:xfrm>
            <a:off x="2876345" y="2415829"/>
            <a:ext cx="5527427" cy="430485"/>
          </a:xfrm>
          <a:prstGeom prst="rect">
            <a:avLst/>
          </a:prstGeom>
          <a:solidFill>
            <a:srgbClr val="B6C8E9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40">
              <a:defRPr/>
            </a:pPr>
            <a:r>
              <a:rPr lang="nb-NO" sz="1400">
                <a:solidFill>
                  <a:prstClr val="black"/>
                </a:solidFill>
                <a:latin typeface="Arial"/>
              </a:rPr>
              <a:t>Avklare prosjektide, ressursbruk og nettobidrag med prosjekteier</a:t>
            </a:r>
          </a:p>
        </p:txBody>
      </p:sp>
      <p:sp>
        <p:nvSpPr>
          <p:cNvPr id="10" name="Rektangel 19">
            <a:extLst>
              <a:ext uri="{FF2B5EF4-FFF2-40B4-BE49-F238E27FC236}">
                <a16:creationId xmlns:a16="http://schemas.microsoft.com/office/drawing/2014/main" id="{A5B67B4C-07CC-4FC2-B350-46A63A6ACA6D}"/>
              </a:ext>
            </a:extLst>
          </p:cNvPr>
          <p:cNvSpPr/>
          <p:nvPr/>
        </p:nvSpPr>
        <p:spPr>
          <a:xfrm>
            <a:off x="2885054" y="2963515"/>
            <a:ext cx="5527427" cy="453177"/>
          </a:xfrm>
          <a:prstGeom prst="rect">
            <a:avLst/>
          </a:prstGeom>
          <a:solidFill>
            <a:srgbClr val="B6C8E9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40">
              <a:defRPr/>
            </a:pPr>
            <a:r>
              <a:rPr lang="nb-NO" sz="1400">
                <a:solidFill>
                  <a:prstClr val="black"/>
                </a:solidFill>
                <a:latin typeface="Arial"/>
              </a:rPr>
              <a:t>Utarbeide prosjektbeskrivelse, søknad og sende inn søknad, samt vurdere finansieringstilbud sammen med prosjekteier mfl.</a:t>
            </a:r>
          </a:p>
        </p:txBody>
      </p:sp>
      <p:sp>
        <p:nvSpPr>
          <p:cNvPr id="11" name="Rektangel 19">
            <a:extLst>
              <a:ext uri="{FF2B5EF4-FFF2-40B4-BE49-F238E27FC236}">
                <a16:creationId xmlns:a16="http://schemas.microsoft.com/office/drawing/2014/main" id="{D4061D49-3770-4E9E-A5D3-877C04449426}"/>
              </a:ext>
            </a:extLst>
          </p:cNvPr>
          <p:cNvSpPr/>
          <p:nvPr/>
        </p:nvSpPr>
        <p:spPr>
          <a:xfrm>
            <a:off x="2876345" y="3517602"/>
            <a:ext cx="5527427" cy="453177"/>
          </a:xfrm>
          <a:prstGeom prst="rect">
            <a:avLst/>
          </a:prstGeom>
          <a:solidFill>
            <a:srgbClr val="B6C8E9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40">
              <a:defRPr/>
            </a:pPr>
            <a:r>
              <a:rPr lang="nb-NO" sz="1400">
                <a:solidFill>
                  <a:prstClr val="black"/>
                </a:solidFill>
                <a:latin typeface="Arial"/>
              </a:rPr>
              <a:t>Gi input til søknad og prosjektbudsjett og kommunisere prosjektendringer til prosjektøkonom</a:t>
            </a:r>
          </a:p>
        </p:txBody>
      </p:sp>
      <p:sp>
        <p:nvSpPr>
          <p:cNvPr id="12" name="Rektangel 19">
            <a:extLst>
              <a:ext uri="{FF2B5EF4-FFF2-40B4-BE49-F238E27FC236}">
                <a16:creationId xmlns:a16="http://schemas.microsoft.com/office/drawing/2014/main" id="{F4658979-7B79-4F9D-9605-BB77F332F10A}"/>
              </a:ext>
            </a:extLst>
          </p:cNvPr>
          <p:cNvSpPr/>
          <p:nvPr/>
        </p:nvSpPr>
        <p:spPr>
          <a:xfrm>
            <a:off x="2870206" y="4079835"/>
            <a:ext cx="5521435" cy="453177"/>
          </a:xfrm>
          <a:prstGeom prst="rect">
            <a:avLst/>
          </a:prstGeom>
          <a:solidFill>
            <a:srgbClr val="B6C8E9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40">
              <a:defRPr/>
            </a:pPr>
            <a:r>
              <a:rPr lang="nb-NO" sz="1400">
                <a:solidFill>
                  <a:prstClr val="black"/>
                </a:solidFill>
                <a:latin typeface="Arial"/>
              </a:rPr>
              <a:t>Rapportere økonomisk og faglig status, samt sluttrapport til prosjekteier og </a:t>
            </a:r>
            <a:r>
              <a:rPr lang="nb-NO" sz="1400" err="1">
                <a:solidFill>
                  <a:prstClr val="black"/>
                </a:solidFill>
                <a:latin typeface="Arial"/>
              </a:rPr>
              <a:t>finansiør</a:t>
            </a:r>
            <a:r>
              <a:rPr lang="nb-NO" sz="1400">
                <a:solidFill>
                  <a:prstClr val="black"/>
                </a:solidFill>
                <a:latin typeface="Arial"/>
              </a:rPr>
              <a:t>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755B4A8-2215-478F-864E-8BDAD7E454DC}"/>
              </a:ext>
            </a:extLst>
          </p:cNvPr>
          <p:cNvSpPr txBox="1"/>
          <p:nvPr/>
        </p:nvSpPr>
        <p:spPr>
          <a:xfrm>
            <a:off x="554638" y="5414465"/>
            <a:ext cx="11009861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defTabSz="914377">
              <a:defRPr/>
            </a:pPr>
            <a:r>
              <a:rPr lang="nb-NO">
                <a:solidFill>
                  <a:srgbClr val="000000"/>
                </a:solidFill>
                <a:latin typeface="Arial" panose="020B0604020202020204"/>
              </a:rPr>
              <a:t>Merk at for prosjektledere som ikke er aktive brukere av </a:t>
            </a:r>
            <a:r>
              <a:rPr lang="nb-NO" err="1">
                <a:solidFill>
                  <a:srgbClr val="000000"/>
                </a:solidFill>
                <a:latin typeface="Arial" panose="020B0604020202020204"/>
              </a:rPr>
              <a:t>iAccess</a:t>
            </a:r>
            <a:r>
              <a:rPr lang="nb-NO">
                <a:solidFill>
                  <a:srgbClr val="000000"/>
                </a:solidFill>
                <a:latin typeface="Arial" panose="020B0604020202020204"/>
              </a:rPr>
              <a:t> blir det ingen/i svært liten grad endring i hvordan man skaffer seg styringsinformasjonen eller hvilken styringsinformasjon man får.  </a:t>
            </a:r>
          </a:p>
          <a:p>
            <a:pPr defTabSz="914377">
              <a:defRPr/>
            </a:pPr>
            <a:endParaRPr lang="nb-NO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ED6677F5-520C-4463-987D-9A62AEC94A32}"/>
              </a:ext>
            </a:extLst>
          </p:cNvPr>
          <p:cNvSpPr txBox="1">
            <a:spLocks/>
          </p:cNvSpPr>
          <p:nvPr/>
        </p:nvSpPr>
        <p:spPr>
          <a:xfrm>
            <a:off x="495130" y="357635"/>
            <a:ext cx="11224996" cy="525401"/>
          </a:xfrm>
          <a:prstGeom prst="rect">
            <a:avLst/>
          </a:prstGeom>
        </p:spPr>
        <p:txBody>
          <a:bodyPr vert="horz" wrap="square" lIns="90000" tIns="46800" rIns="90000" bIns="46800" rtlCol="0" anchor="t" anchorCtr="0">
            <a:spAutoFit/>
          </a:bodyPr>
          <a:lstStyle>
            <a:lvl1pPr algn="l" defTabSz="609585" rtl="0" eaLnBrk="1" latinLnBrk="0" hangingPunct="1">
              <a:spcBef>
                <a:spcPct val="0"/>
              </a:spcBef>
              <a:buNone/>
              <a:defRPr sz="4800" b="1" i="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defTabSz="609570">
              <a:defRPr/>
            </a:pPr>
            <a:r>
              <a:rPr lang="nb-NO" sz="2800">
                <a:solidFill>
                  <a:srgbClr val="000000"/>
                </a:solidFill>
              </a:rPr>
              <a:t>Intro til Prosjektlederrollen</a:t>
            </a:r>
          </a:p>
        </p:txBody>
      </p:sp>
      <p:sp>
        <p:nvSpPr>
          <p:cNvPr id="17" name="Rektangel 7">
            <a:extLst>
              <a:ext uri="{FF2B5EF4-FFF2-40B4-BE49-F238E27FC236}">
                <a16:creationId xmlns:a16="http://schemas.microsoft.com/office/drawing/2014/main" id="{2BE1C12F-E477-4C6D-9542-ECC8442B8901}"/>
              </a:ext>
            </a:extLst>
          </p:cNvPr>
          <p:cNvSpPr/>
          <p:nvPr/>
        </p:nvSpPr>
        <p:spPr>
          <a:xfrm>
            <a:off x="8507491" y="2415831"/>
            <a:ext cx="2997500" cy="26834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46" indent="-171446" defTabSz="914377">
              <a:buFont typeface="Arial" panose="020B0604020202020204" pitchFamily="34" charset="0"/>
              <a:buChar char="•"/>
              <a:defRPr/>
            </a:pPr>
            <a:r>
              <a:rPr lang="nb-NO" sz="1200">
                <a:solidFill>
                  <a:srgbClr val="000000"/>
                </a:solidFill>
                <a:latin typeface="Arial" panose="020B0604020202020204"/>
              </a:rPr>
              <a:t>Grunnleggende kunnskap om BOA-reglementet og interne retningslinjer</a:t>
            </a:r>
          </a:p>
          <a:p>
            <a:pPr marL="171446" indent="-171446" defTabSz="914377">
              <a:buFont typeface="Arial" panose="020B0604020202020204" pitchFamily="34" charset="0"/>
              <a:buChar char="•"/>
              <a:defRPr/>
            </a:pPr>
            <a:r>
              <a:rPr lang="nb-NO" sz="1200">
                <a:solidFill>
                  <a:srgbClr val="000000"/>
                </a:solidFill>
                <a:latin typeface="Arial" panose="020B0604020202020204"/>
              </a:rPr>
              <a:t>Grunnleggende kunnskap om rutiner innenfor prosjektprosessen</a:t>
            </a:r>
          </a:p>
          <a:p>
            <a:pPr marL="171446" indent="-171446" defTabSz="914377">
              <a:buFont typeface="Arial" panose="020B0604020202020204" pitchFamily="34" charset="0"/>
              <a:buChar char="•"/>
              <a:defRPr/>
            </a:pPr>
            <a:r>
              <a:rPr lang="nb-NO" sz="1200">
                <a:solidFill>
                  <a:srgbClr val="000000"/>
                </a:solidFill>
                <a:latin typeface="Arial" panose="020B0604020202020204"/>
              </a:rPr>
              <a:t>Grunnleggende kunnskap om søknadsprosesser for eksterne finansieringskilder</a:t>
            </a:r>
          </a:p>
          <a:p>
            <a:pPr marL="171446" indent="-171446" defTabSz="914377">
              <a:buFont typeface="Arial" panose="020B0604020202020204" pitchFamily="34" charset="0"/>
              <a:buChar char="•"/>
              <a:defRPr/>
            </a:pPr>
            <a:r>
              <a:rPr lang="nb-NO" sz="1200">
                <a:solidFill>
                  <a:srgbClr val="000000"/>
                </a:solidFill>
                <a:latin typeface="Arial" panose="020B0604020202020204"/>
              </a:rPr>
              <a:t>Grunnleggende kunnskap om TDI-modellen</a:t>
            </a:r>
          </a:p>
          <a:p>
            <a:pPr marL="171446" indent="-171446" defTabSz="914377">
              <a:buFont typeface="Arial" panose="020B0604020202020204" pitchFamily="34" charset="0"/>
              <a:buChar char="•"/>
              <a:defRPr/>
            </a:pPr>
            <a:r>
              <a:rPr lang="nb-NO" sz="1200">
                <a:solidFill>
                  <a:srgbClr val="000000"/>
                </a:solidFill>
                <a:latin typeface="Arial" panose="020B0604020202020204"/>
              </a:rPr>
              <a:t>Grunnleggende kunnskap om virksomhetens økonomimodell</a:t>
            </a:r>
          </a:p>
          <a:p>
            <a:pPr marL="171446" indent="-171446" defTabSz="914377">
              <a:buFont typeface="Arial" panose="020B0604020202020204" pitchFamily="34" charset="0"/>
              <a:buChar char="•"/>
              <a:defRPr/>
            </a:pPr>
            <a:r>
              <a:rPr lang="nb-NO" sz="1200">
                <a:solidFill>
                  <a:srgbClr val="000000"/>
                </a:solidFill>
                <a:latin typeface="Arial" panose="020B0604020202020204"/>
              </a:rPr>
              <a:t>Kompetansekrav stilt til rollen som Godkjenner i øvrige prosesser (</a:t>
            </a:r>
            <a:r>
              <a:rPr lang="nb-NO" sz="1200" err="1">
                <a:solidFill>
                  <a:srgbClr val="000000"/>
                </a:solidFill>
                <a:latin typeface="Arial" panose="020B0604020202020204"/>
              </a:rPr>
              <a:t>BtB</a:t>
            </a:r>
            <a:r>
              <a:rPr lang="nb-NO" sz="1200">
                <a:solidFill>
                  <a:srgbClr val="000000"/>
                </a:solidFill>
                <a:latin typeface="Arial" panose="020B0604020202020204"/>
              </a:rPr>
              <a:t>, </a:t>
            </a:r>
            <a:r>
              <a:rPr lang="nb-NO" sz="1200" err="1">
                <a:solidFill>
                  <a:srgbClr val="000000"/>
                </a:solidFill>
                <a:latin typeface="Arial" panose="020B0604020202020204"/>
              </a:rPr>
              <a:t>FtI</a:t>
            </a:r>
            <a:r>
              <a:rPr lang="nb-NO" sz="1200">
                <a:solidFill>
                  <a:srgbClr val="000000"/>
                </a:solidFill>
                <a:latin typeface="Arial" panose="020B0604020202020204"/>
              </a:rPr>
              <a:t>, Lønn)</a:t>
            </a:r>
          </a:p>
        </p:txBody>
      </p:sp>
      <p:sp>
        <p:nvSpPr>
          <p:cNvPr id="18" name="TekstSylinder 2">
            <a:extLst>
              <a:ext uri="{FF2B5EF4-FFF2-40B4-BE49-F238E27FC236}">
                <a16:creationId xmlns:a16="http://schemas.microsoft.com/office/drawing/2014/main" id="{E8A051A5-33D8-463D-AF17-966FB96BFE66}"/>
              </a:ext>
            </a:extLst>
          </p:cNvPr>
          <p:cNvSpPr txBox="1"/>
          <p:nvPr/>
        </p:nvSpPr>
        <p:spPr>
          <a:xfrm>
            <a:off x="8412481" y="2062875"/>
            <a:ext cx="16273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40">
              <a:defRPr/>
            </a:pPr>
            <a:r>
              <a:rPr lang="nb-NO" sz="1400" b="1">
                <a:solidFill>
                  <a:prstClr val="black"/>
                </a:solidFill>
                <a:latin typeface="Arial"/>
              </a:rPr>
              <a:t>Kompetansekrav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66D631D-1D7C-4B3D-961F-8AB273F27901}"/>
              </a:ext>
            </a:extLst>
          </p:cNvPr>
          <p:cNvSpPr txBox="1"/>
          <p:nvPr/>
        </p:nvSpPr>
        <p:spPr>
          <a:xfrm>
            <a:off x="7617436" y="6419294"/>
            <a:ext cx="6104032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>
              <a:defRPr/>
            </a:pPr>
            <a:r>
              <a:rPr lang="nb-NO" sz="1067" i="1">
                <a:solidFill>
                  <a:srgbClr val="000000"/>
                </a:solidFill>
                <a:latin typeface="Arial" panose="020B0604020202020204"/>
              </a:rPr>
              <a:t>*</a:t>
            </a:r>
            <a:r>
              <a:rPr lang="nb-NO" sz="1067" i="1">
                <a:solidFill>
                  <a:srgbClr val="000000"/>
                </a:solidFill>
                <a:latin typeface="Arial" panose="020B0604020202020204"/>
                <a:hlinkClick r:id="rId6"/>
              </a:rPr>
              <a:t>Se fullstendige beskrivelse av oppgaver i rollebeskrivelse </a:t>
            </a:r>
            <a:endParaRPr lang="nb-NO" sz="1067" i="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19" name="Rektangel 19">
            <a:extLst>
              <a:ext uri="{FF2B5EF4-FFF2-40B4-BE49-F238E27FC236}">
                <a16:creationId xmlns:a16="http://schemas.microsoft.com/office/drawing/2014/main" id="{C7AFDC1F-87CF-4522-97C7-1C17BE11FF0F}"/>
              </a:ext>
            </a:extLst>
          </p:cNvPr>
          <p:cNvSpPr/>
          <p:nvPr/>
        </p:nvSpPr>
        <p:spPr>
          <a:xfrm>
            <a:off x="2870206" y="4646149"/>
            <a:ext cx="5521435" cy="453177"/>
          </a:xfrm>
          <a:prstGeom prst="rect">
            <a:avLst/>
          </a:prstGeom>
          <a:solidFill>
            <a:srgbClr val="B6C8E9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40">
              <a:defRPr/>
            </a:pPr>
            <a:r>
              <a:rPr lang="nb-NO" sz="1400">
                <a:solidFill>
                  <a:prstClr val="black"/>
                </a:solidFill>
                <a:latin typeface="Arial"/>
              </a:rPr>
              <a:t>Iverksette besluttede tiltak og gjennomføre evaluering av prosjekter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4C3A97E-290D-44CD-BA7F-36BBA8476B3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8842" t="4132" r="19104" b="3383"/>
          <a:stretch/>
        </p:blipFill>
        <p:spPr>
          <a:xfrm>
            <a:off x="887932" y="2857051"/>
            <a:ext cx="1597212" cy="1785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1505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4A10D645-0CF5-4A8E-A829-3AF74CBF4DD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5547546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4A10D645-0CF5-4A8E-A829-3AF74CBF4DD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A141EE4F-229D-426C-833C-C2FF7F523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847" y="397785"/>
            <a:ext cx="11224996" cy="1017844"/>
          </a:xfrm>
        </p:spPr>
        <p:txBody>
          <a:bodyPr vert="horz"/>
          <a:lstStyle/>
          <a:p>
            <a:r>
              <a:rPr lang="nb-NO" sz="2000" b="0"/>
              <a:t>Prosjektleder vil ha ansvar og arbeidsoppgaver innenfor prosessene </a:t>
            </a:r>
            <a:r>
              <a:rPr lang="nb-NO" sz="2000" i="1"/>
              <a:t>Prosjektidé til prosjektavslutning, Behov til betaling og Fordring til innbetaling</a:t>
            </a:r>
            <a:br>
              <a:rPr lang="nb-NO" sz="2000" b="0"/>
            </a:br>
            <a:endParaRPr lang="nb-NO" sz="2000" b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1697BDB-02DD-4448-B47D-9A44DAC020E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/>
          <a:stretch/>
        </p:blipFill>
        <p:spPr>
          <a:xfrm>
            <a:off x="4755911" y="1217678"/>
            <a:ext cx="2946312" cy="3400824"/>
          </a:xfrm>
          <a:prstGeom prst="rect">
            <a:avLst/>
          </a:prstGeom>
        </p:spPr>
      </p:pic>
      <p:pic>
        <p:nvPicPr>
          <p:cNvPr id="10" name="Picture 9">
            <a:hlinkClick r:id="rId7"/>
            <a:extLst>
              <a:ext uri="{FF2B5EF4-FFF2-40B4-BE49-F238E27FC236}">
                <a16:creationId xmlns:a16="http://schemas.microsoft.com/office/drawing/2014/main" id="{7EBC5CA6-98F8-4B8D-91F8-CDC27CCD8DE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3763" y="1243274"/>
            <a:ext cx="3036760" cy="4577468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2420518B-3A92-435D-A760-C094FEA8669E}"/>
              </a:ext>
            </a:extLst>
          </p:cNvPr>
          <p:cNvGrpSpPr/>
          <p:nvPr/>
        </p:nvGrpSpPr>
        <p:grpSpPr>
          <a:xfrm>
            <a:off x="8371697" y="1243274"/>
            <a:ext cx="2798345" cy="3905153"/>
            <a:chOff x="742014" y="1482969"/>
            <a:chExt cx="2798345" cy="3905153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7A3C3B5-E74D-4BBE-BCED-6DBFC7F5EB6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42014" y="1482969"/>
              <a:ext cx="2798345" cy="3905153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6D8325F-5AB0-45BA-B2FA-AD34A7BC3E27}"/>
                </a:ext>
              </a:extLst>
            </p:cNvPr>
            <p:cNvSpPr/>
            <p:nvPr/>
          </p:nvSpPr>
          <p:spPr>
            <a:xfrm>
              <a:off x="742014" y="3571195"/>
              <a:ext cx="1330355" cy="384401"/>
            </a:xfrm>
            <a:prstGeom prst="rect">
              <a:avLst/>
            </a:prstGeom>
            <a:noFill/>
            <a:ln w="19050">
              <a:solidFill>
                <a:srgbClr val="C00000"/>
              </a:solidFill>
              <a:prstDash val="sys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442062C4-890B-429A-B446-D0ED9681DC5A}"/>
              </a:ext>
            </a:extLst>
          </p:cNvPr>
          <p:cNvSpPr/>
          <p:nvPr/>
        </p:nvSpPr>
        <p:spPr>
          <a:xfrm>
            <a:off x="1000186" y="2360736"/>
            <a:ext cx="1413864" cy="1134678"/>
          </a:xfrm>
          <a:prstGeom prst="rect">
            <a:avLst/>
          </a:prstGeom>
          <a:noFill/>
          <a:ln w="19050">
            <a:solidFill>
              <a:srgbClr val="C00000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ADB903B-9020-464E-9C72-9FCC598CB210}"/>
              </a:ext>
            </a:extLst>
          </p:cNvPr>
          <p:cNvSpPr/>
          <p:nvPr/>
        </p:nvSpPr>
        <p:spPr>
          <a:xfrm>
            <a:off x="2558144" y="1593741"/>
            <a:ext cx="1371600" cy="1514129"/>
          </a:xfrm>
          <a:prstGeom prst="rect">
            <a:avLst/>
          </a:prstGeom>
          <a:noFill/>
          <a:ln w="19050">
            <a:solidFill>
              <a:srgbClr val="C00000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D1FF6B0-7765-454D-A6D2-0AE0CF7F802B}"/>
              </a:ext>
            </a:extLst>
          </p:cNvPr>
          <p:cNvSpPr/>
          <p:nvPr/>
        </p:nvSpPr>
        <p:spPr>
          <a:xfrm>
            <a:off x="2558143" y="4644098"/>
            <a:ext cx="1371601" cy="369030"/>
          </a:xfrm>
          <a:prstGeom prst="rect">
            <a:avLst/>
          </a:prstGeom>
          <a:noFill/>
          <a:ln w="19050">
            <a:solidFill>
              <a:srgbClr val="C00000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717A045-851E-4D54-8223-00011CEFC691}"/>
              </a:ext>
            </a:extLst>
          </p:cNvPr>
          <p:cNvSpPr/>
          <p:nvPr/>
        </p:nvSpPr>
        <p:spPr>
          <a:xfrm>
            <a:off x="1000186" y="4644098"/>
            <a:ext cx="1413864" cy="369030"/>
          </a:xfrm>
          <a:prstGeom prst="rect">
            <a:avLst/>
          </a:prstGeom>
          <a:noFill/>
          <a:ln w="19050">
            <a:solidFill>
              <a:srgbClr val="C00000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89C403B-E2D0-4EFD-9988-824DCA2090C3}"/>
              </a:ext>
            </a:extLst>
          </p:cNvPr>
          <p:cNvSpPr/>
          <p:nvPr/>
        </p:nvSpPr>
        <p:spPr>
          <a:xfrm>
            <a:off x="4800838" y="3043807"/>
            <a:ext cx="1330355" cy="384401"/>
          </a:xfrm>
          <a:prstGeom prst="rect">
            <a:avLst/>
          </a:prstGeom>
          <a:noFill/>
          <a:ln w="19050">
            <a:solidFill>
              <a:srgbClr val="C00000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774453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TaKSskg._JnrYXWlrABv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TaKSskg._JnrYXWlrABv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uOrJMhjojhWkhTfzHKTG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uOrJMhjojhWkhTfzHKTGA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r22nc0QvwiZ3znuOrOGdw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oceC9aenCddoR5plWKyuA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TaKSskg._JnrYXWlrABv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TaKSskg._JnrYXWlrABv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TaKSskg._JnrYXWlrABv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8_Office-tema">
  <a:themeElements>
    <a:clrScheme name="NTNU FARGER UU">
      <a:dk1>
        <a:srgbClr val="000000"/>
      </a:dk1>
      <a:lt1>
        <a:srgbClr val="FFFFFF"/>
      </a:lt1>
      <a:dk2>
        <a:srgbClr val="014693"/>
      </a:dk2>
      <a:lt2>
        <a:srgbClr val="D6D7D6"/>
      </a:lt2>
      <a:accent1>
        <a:srgbClr val="B6C8E9"/>
      </a:accent1>
      <a:accent2>
        <a:srgbClr val="014693"/>
      </a:accent2>
      <a:accent3>
        <a:srgbClr val="BCD024"/>
      </a:accent3>
      <a:accent4>
        <a:srgbClr val="B01B81"/>
      </a:accent4>
      <a:accent5>
        <a:srgbClr val="F7D019"/>
      </a:accent5>
      <a:accent6>
        <a:srgbClr val="ED8013"/>
      </a:accent6>
      <a:hlink>
        <a:srgbClr val="3D2A68"/>
      </a:hlink>
      <a:folHlink>
        <a:srgbClr val="338C8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43B7B0"/>
        </a:solidFill>
        <a:ln>
          <a:noFill/>
        </a:ln>
        <a:effectLst>
          <a:outerShdw blurRad="114300" dist="12700" dir="5400000" rotWithShape="0">
            <a:srgbClr val="000000">
              <a:alpha val="35000"/>
            </a:srgbClr>
          </a:outerShdw>
        </a:effectLst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-tema">
  <a:themeElements>
    <a:clrScheme name="NTNU FARGER UU">
      <a:dk1>
        <a:srgbClr val="000000"/>
      </a:dk1>
      <a:lt1>
        <a:srgbClr val="FFFFFF"/>
      </a:lt1>
      <a:dk2>
        <a:srgbClr val="014693"/>
      </a:dk2>
      <a:lt2>
        <a:srgbClr val="D6D7D6"/>
      </a:lt2>
      <a:accent1>
        <a:srgbClr val="B6C8E9"/>
      </a:accent1>
      <a:accent2>
        <a:srgbClr val="014693"/>
      </a:accent2>
      <a:accent3>
        <a:srgbClr val="BCD024"/>
      </a:accent3>
      <a:accent4>
        <a:srgbClr val="B01B81"/>
      </a:accent4>
      <a:accent5>
        <a:srgbClr val="F7D019"/>
      </a:accent5>
      <a:accent6>
        <a:srgbClr val="ED8013"/>
      </a:accent6>
      <a:hlink>
        <a:srgbClr val="3D2A68"/>
      </a:hlink>
      <a:folHlink>
        <a:srgbClr val="338C8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43B7B0"/>
        </a:solidFill>
        <a:ln>
          <a:noFill/>
        </a:ln>
        <a:effectLst>
          <a:outerShdw blurRad="114300" dist="12700" dir="5400000" rotWithShape="0">
            <a:srgbClr val="000000">
              <a:alpha val="35000"/>
            </a:srgbClr>
          </a:outerShdw>
        </a:effectLst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4_Office-tema">
  <a:themeElements>
    <a:clrScheme name="NTNU FARGER UU">
      <a:dk1>
        <a:srgbClr val="000000"/>
      </a:dk1>
      <a:lt1>
        <a:srgbClr val="FFFFFF"/>
      </a:lt1>
      <a:dk2>
        <a:srgbClr val="014693"/>
      </a:dk2>
      <a:lt2>
        <a:srgbClr val="D6D7D6"/>
      </a:lt2>
      <a:accent1>
        <a:srgbClr val="B6C8E9"/>
      </a:accent1>
      <a:accent2>
        <a:srgbClr val="014693"/>
      </a:accent2>
      <a:accent3>
        <a:srgbClr val="BCD024"/>
      </a:accent3>
      <a:accent4>
        <a:srgbClr val="B01B81"/>
      </a:accent4>
      <a:accent5>
        <a:srgbClr val="F7D019"/>
      </a:accent5>
      <a:accent6>
        <a:srgbClr val="ED8013"/>
      </a:accent6>
      <a:hlink>
        <a:srgbClr val="3D2A68"/>
      </a:hlink>
      <a:folHlink>
        <a:srgbClr val="338C8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43B7B0"/>
        </a:solidFill>
        <a:ln>
          <a:noFill/>
        </a:ln>
        <a:effectLst>
          <a:outerShdw blurRad="114300" dist="12700" dir="5400000" rotWithShape="0">
            <a:srgbClr val="000000">
              <a:alpha val="35000"/>
            </a:srgbClr>
          </a:outerShdw>
        </a:effectLst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5_Office-tema">
  <a:themeElements>
    <a:clrScheme name="NTNU FARGER UU">
      <a:dk1>
        <a:srgbClr val="000000"/>
      </a:dk1>
      <a:lt1>
        <a:srgbClr val="FFFFFF"/>
      </a:lt1>
      <a:dk2>
        <a:srgbClr val="014693"/>
      </a:dk2>
      <a:lt2>
        <a:srgbClr val="D6D7D6"/>
      </a:lt2>
      <a:accent1>
        <a:srgbClr val="B6C8E9"/>
      </a:accent1>
      <a:accent2>
        <a:srgbClr val="014693"/>
      </a:accent2>
      <a:accent3>
        <a:srgbClr val="BCD024"/>
      </a:accent3>
      <a:accent4>
        <a:srgbClr val="B01B81"/>
      </a:accent4>
      <a:accent5>
        <a:srgbClr val="F7D019"/>
      </a:accent5>
      <a:accent6>
        <a:srgbClr val="ED8013"/>
      </a:accent6>
      <a:hlink>
        <a:srgbClr val="3D2A68"/>
      </a:hlink>
      <a:folHlink>
        <a:srgbClr val="338C8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43B7B0"/>
        </a:solidFill>
        <a:ln>
          <a:noFill/>
        </a:ln>
        <a:effectLst>
          <a:outerShdw blurRad="114300" dist="12700" dir="5400000" rotWithShape="0">
            <a:srgbClr val="000000">
              <a:alpha val="35000"/>
            </a:srgbClr>
          </a:outerShdw>
        </a:effectLst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9_Office-tema">
  <a:themeElements>
    <a:clrScheme name="NTNU FARGER UU">
      <a:dk1>
        <a:srgbClr val="000000"/>
      </a:dk1>
      <a:lt1>
        <a:srgbClr val="FFFFFF"/>
      </a:lt1>
      <a:dk2>
        <a:srgbClr val="014693"/>
      </a:dk2>
      <a:lt2>
        <a:srgbClr val="D6D7D6"/>
      </a:lt2>
      <a:accent1>
        <a:srgbClr val="B6C8E9"/>
      </a:accent1>
      <a:accent2>
        <a:srgbClr val="014693"/>
      </a:accent2>
      <a:accent3>
        <a:srgbClr val="BCD024"/>
      </a:accent3>
      <a:accent4>
        <a:srgbClr val="B01B81"/>
      </a:accent4>
      <a:accent5>
        <a:srgbClr val="F7D019"/>
      </a:accent5>
      <a:accent6>
        <a:srgbClr val="ED8013"/>
      </a:accent6>
      <a:hlink>
        <a:srgbClr val="3D2A68"/>
      </a:hlink>
      <a:folHlink>
        <a:srgbClr val="338C8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43B7B0"/>
        </a:solidFill>
        <a:ln>
          <a:noFill/>
        </a:ln>
        <a:effectLst>
          <a:outerShdw blurRad="114300" dist="12700" dir="5400000" rotWithShape="0">
            <a:srgbClr val="000000">
              <a:alpha val="35000"/>
            </a:srgbClr>
          </a:outerShdw>
        </a:effectLst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-tema">
  <a:themeElements>
    <a:clrScheme name="NTNU FARGER UU">
      <a:dk1>
        <a:srgbClr val="000000"/>
      </a:dk1>
      <a:lt1>
        <a:srgbClr val="FFFFFF"/>
      </a:lt1>
      <a:dk2>
        <a:srgbClr val="014693"/>
      </a:dk2>
      <a:lt2>
        <a:srgbClr val="D6D7D6"/>
      </a:lt2>
      <a:accent1>
        <a:srgbClr val="B6C8E9"/>
      </a:accent1>
      <a:accent2>
        <a:srgbClr val="014693"/>
      </a:accent2>
      <a:accent3>
        <a:srgbClr val="BCD024"/>
      </a:accent3>
      <a:accent4>
        <a:srgbClr val="B01B81"/>
      </a:accent4>
      <a:accent5>
        <a:srgbClr val="F7D019"/>
      </a:accent5>
      <a:accent6>
        <a:srgbClr val="ED8013"/>
      </a:accent6>
      <a:hlink>
        <a:srgbClr val="3D2A68"/>
      </a:hlink>
      <a:folHlink>
        <a:srgbClr val="338C8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43B7B0"/>
        </a:solidFill>
        <a:ln>
          <a:noFill/>
        </a:ln>
        <a:effectLst>
          <a:outerShdw blurRad="114300" dist="12700" dir="5400000" rotWithShape="0">
            <a:srgbClr val="000000">
              <a:alpha val="35000"/>
            </a:srgbClr>
          </a:outerShdw>
        </a:effectLst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2_Office-tema">
  <a:themeElements>
    <a:clrScheme name="NTNU FARGER UU">
      <a:dk1>
        <a:srgbClr val="000000"/>
      </a:dk1>
      <a:lt1>
        <a:srgbClr val="FFFFFF"/>
      </a:lt1>
      <a:dk2>
        <a:srgbClr val="014693"/>
      </a:dk2>
      <a:lt2>
        <a:srgbClr val="D6D7D6"/>
      </a:lt2>
      <a:accent1>
        <a:srgbClr val="B6C8E9"/>
      </a:accent1>
      <a:accent2>
        <a:srgbClr val="014693"/>
      </a:accent2>
      <a:accent3>
        <a:srgbClr val="BCD024"/>
      </a:accent3>
      <a:accent4>
        <a:srgbClr val="B01B81"/>
      </a:accent4>
      <a:accent5>
        <a:srgbClr val="F7D019"/>
      </a:accent5>
      <a:accent6>
        <a:srgbClr val="ED8013"/>
      </a:accent6>
      <a:hlink>
        <a:srgbClr val="3D2A68"/>
      </a:hlink>
      <a:folHlink>
        <a:srgbClr val="338C8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43B7B0"/>
        </a:solidFill>
        <a:ln>
          <a:noFill/>
        </a:ln>
        <a:effectLst>
          <a:outerShdw blurRad="114300" dist="12700" dir="5400000" rotWithShape="0">
            <a:srgbClr val="000000">
              <a:alpha val="35000"/>
            </a:srgbClr>
          </a:outerShdw>
        </a:effectLst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ntnu_nn_16_9" id="{4910B9C1-D771-E44C-AB7F-12A684D03AF5}" vid="{81D91624-0E0F-3E4C-94FB-A3058ED54ED7}"/>
    </a:ext>
  </a:extLst>
</a:theme>
</file>

<file path=ppt/theme/theme8.xml><?xml version="1.0" encoding="utf-8"?>
<a:theme xmlns:a="http://schemas.openxmlformats.org/drawingml/2006/main" name="Office-tema">
  <a:themeElements>
    <a:clrScheme name="NTNU FARGER UU">
      <a:dk1>
        <a:srgbClr val="000000"/>
      </a:dk1>
      <a:lt1>
        <a:srgbClr val="FFFFFF"/>
      </a:lt1>
      <a:dk2>
        <a:srgbClr val="014693"/>
      </a:dk2>
      <a:lt2>
        <a:srgbClr val="D6D7D6"/>
      </a:lt2>
      <a:accent1>
        <a:srgbClr val="B6C8E9"/>
      </a:accent1>
      <a:accent2>
        <a:srgbClr val="014693"/>
      </a:accent2>
      <a:accent3>
        <a:srgbClr val="BCD024"/>
      </a:accent3>
      <a:accent4>
        <a:srgbClr val="B01B81"/>
      </a:accent4>
      <a:accent5>
        <a:srgbClr val="F7D019"/>
      </a:accent5>
      <a:accent6>
        <a:srgbClr val="ED8013"/>
      </a:accent6>
      <a:hlink>
        <a:srgbClr val="3D2A68"/>
      </a:hlink>
      <a:folHlink>
        <a:srgbClr val="338C8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43B7B0"/>
        </a:solidFill>
        <a:ln>
          <a:noFill/>
        </a:ln>
        <a:effectLst>
          <a:outerShdw blurRad="114300" dist="12700" dir="5400000" rotWithShape="0">
            <a:srgbClr val="000000">
              <a:alpha val="35000"/>
            </a:srgbClr>
          </a:outerShdw>
        </a:effectLst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DD5007D4960C04FABF7CEA7C1807523" ma:contentTypeVersion="17" ma:contentTypeDescription="Create a new document." ma:contentTypeScope="" ma:versionID="7dfea05eb712fcac0687887c432bca01">
  <xsd:schema xmlns:xsd="http://www.w3.org/2001/XMLSchema" xmlns:xs="http://www.w3.org/2001/XMLSchema" xmlns:p="http://schemas.microsoft.com/office/2006/metadata/properties" xmlns:ns2="92f31348-0739-4467-8087-a9e650b26e61" xmlns:ns3="5a015d52-1a8c-45a9-b108-712092158594" targetNamespace="http://schemas.microsoft.com/office/2006/metadata/properties" ma:root="true" ma:fieldsID="831fca681fd83310759626df4217888b" ns2:_="" ns3:_="">
    <xsd:import namespace="92f31348-0739-4467-8087-a9e650b26e61"/>
    <xsd:import namespace="5a015d52-1a8c-45a9-b108-7120921585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Kommenta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f31348-0739-4467-8087-a9e650b26e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6e7bc199-5fe5-462f-a3d8-26f806c1f49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Kommentar" ma:index="24" nillable="true" ma:displayName="Kommentar" ma:format="Dropdown" ma:internalName="Kommentar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015d52-1a8c-45a9-b108-71209215859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b9d8c2a-daee-47eb-bde9-bb910d7de7ac}" ma:internalName="TaxCatchAll" ma:showField="CatchAllData" ma:web="5a015d52-1a8c-45a9-b108-71209215859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5a015d52-1a8c-45a9-b108-712092158594">
      <UserInfo>
        <DisplayName>Wetteland, Jan Eric</DisplayName>
        <AccountId>147</AccountId>
        <AccountType/>
      </UserInfo>
      <UserInfo>
        <DisplayName>Chunhong Luo</DisplayName>
        <AccountId>400</AccountId>
        <AccountType/>
      </UserInfo>
      <UserInfo>
        <DisplayName>Jostein Engesmo</DisplayName>
        <AccountId>401</AccountId>
        <AccountType/>
      </UserInfo>
      <UserInfo>
        <DisplayName>Unni Marie Stenholt Berget</DisplayName>
        <AccountId>292</AccountId>
        <AccountType/>
      </UserInfo>
    </SharedWithUsers>
    <lcf76f155ced4ddcb4097134ff3c332f xmlns="92f31348-0739-4467-8087-a9e650b26e61">
      <Terms xmlns="http://schemas.microsoft.com/office/infopath/2007/PartnerControls"/>
    </lcf76f155ced4ddcb4097134ff3c332f>
    <TaxCatchAll xmlns="5a015d52-1a8c-45a9-b108-712092158594" xsi:nil="true"/>
    <Kommentar xmlns="92f31348-0739-4467-8087-a9e650b26e61" xsi:nil="true"/>
  </documentManagement>
</p:properties>
</file>

<file path=customXml/itemProps1.xml><?xml version="1.0" encoding="utf-8"?>
<ds:datastoreItem xmlns:ds="http://schemas.openxmlformats.org/officeDocument/2006/customXml" ds:itemID="{E4355304-6DFA-415A-8C53-1A6C38C97D9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52CED5D-C93D-4820-8152-11E92A4F63DF}">
  <ds:schemaRefs>
    <ds:schemaRef ds:uri="5a015d52-1a8c-45a9-b108-712092158594"/>
    <ds:schemaRef ds:uri="92f31348-0739-4467-8087-a9e650b26e6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FD34A045-2195-40D3-B59F-2C94C0A22A8B}">
  <ds:schemaRefs>
    <ds:schemaRef ds:uri="92f31348-0739-4467-8087-a9e650b26e61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5a015d52-1a8c-45a9-b108-712092158594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1625</Words>
  <Application>Microsoft Office PowerPoint</Application>
  <PresentationFormat>Widescreen</PresentationFormat>
  <Paragraphs>250</Paragraphs>
  <Slides>23</Slides>
  <Notes>23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8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6" baseType="lpstr">
      <vt:lpstr>Arial</vt:lpstr>
      <vt:lpstr>Calibri</vt:lpstr>
      <vt:lpstr>Open Sans</vt:lpstr>
      <vt:lpstr>Segoe UI</vt:lpstr>
      <vt:lpstr>8_Office-tema</vt:lpstr>
      <vt:lpstr>1_Office-tema</vt:lpstr>
      <vt:lpstr>4_Office-tema</vt:lpstr>
      <vt:lpstr>5_Office-tema</vt:lpstr>
      <vt:lpstr>9_Office-tema</vt:lpstr>
      <vt:lpstr>Office-tema</vt:lpstr>
      <vt:lpstr>2_Office-tema</vt:lpstr>
      <vt:lpstr>Office-tema</vt:lpstr>
      <vt:lpstr>think-cell Slide</vt:lpstr>
      <vt:lpstr>Informasjonskafé – Prosjektleder </vt:lpstr>
      <vt:lpstr>Praktisk info</vt:lpstr>
      <vt:lpstr>Agenda</vt:lpstr>
      <vt:lpstr>Hva er "BOTT ØL"?</vt:lpstr>
      <vt:lpstr>PowerPoint Presentation</vt:lpstr>
      <vt:lpstr>Tre perspektiv: Prosesser, Systemerer og Organisering (PSO)</vt:lpstr>
      <vt:lpstr>Agenda</vt:lpstr>
      <vt:lpstr>PowerPoint Presentation</vt:lpstr>
      <vt:lpstr>Prosjektleder vil ha ansvar og arbeidsoppgaver innenfor prosessene Prosjektidé til prosjektavslutning, Behov til betaling og Fordring til innbetaling </vt:lpstr>
      <vt:lpstr>Agenda</vt:lpstr>
      <vt:lpstr>Hovedendringer for prosjektleder </vt:lpstr>
      <vt:lpstr>Presisering om timeføring</vt:lpstr>
      <vt:lpstr>Oppsummert: Påvirkning Prosjektleder</vt:lpstr>
      <vt:lpstr>Innføringsløp fra prosjektleders ståsted</vt:lpstr>
      <vt:lpstr>Agenda</vt:lpstr>
      <vt:lpstr>Opplæring for prosjektleder</vt:lpstr>
      <vt:lpstr>Nettside</vt:lpstr>
      <vt:lpstr>Prosessrådgivere Prosjektøkonomi</vt:lpstr>
      <vt:lpstr>Agenda</vt:lpstr>
      <vt:lpstr>Hvor finner jeg mer om prosjektet?</vt:lpstr>
      <vt:lpstr>Agenda</vt:lpstr>
      <vt:lpstr>Spørsmål og svar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Horvei, Christina</dc:creator>
  <cp:lastModifiedBy>Ingvild Oxaas Wie</cp:lastModifiedBy>
  <cp:revision>2</cp:revision>
  <dcterms:created xsi:type="dcterms:W3CDTF">2022-05-04T05:19:06Z</dcterms:created>
  <dcterms:modified xsi:type="dcterms:W3CDTF">2022-11-25T12:37:24Z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0x0101004DD5007D4960C04FABF7CEA7C1807523</vt:lpwstr>
  </property>
  <property fmtid="{D5CDD505-2E9C-101B-9397-08002B2CF9AE}" pid="3" name="MSIP_Label_ea60d57e-af5b-4752-ac57-3e4f28ca11dc_Enabled">
    <vt:lpwstr>true</vt:lpwstr>
  </property>
  <property fmtid="{D5CDD505-2E9C-101B-9397-08002B2CF9AE}" pid="4" name="MSIP_Label_ea60d57e-af5b-4752-ac57-3e4f28ca11dc_SetDate">
    <vt:lpwstr>2022-05-04T05:19:16Z</vt:lpwstr>
  </property>
  <property fmtid="{D5CDD505-2E9C-101B-9397-08002B2CF9AE}" pid="5" name="MSIP_Label_ea60d57e-af5b-4752-ac57-3e4f28ca11dc_Method">
    <vt:lpwstr>Standard</vt:lpwstr>
  </property>
  <property fmtid="{D5CDD505-2E9C-101B-9397-08002B2CF9AE}" pid="6" name="MSIP_Label_ea60d57e-af5b-4752-ac57-3e4f28ca11dc_Name">
    <vt:lpwstr>ea60d57e-af5b-4752-ac57-3e4f28ca11dc</vt:lpwstr>
  </property>
  <property fmtid="{D5CDD505-2E9C-101B-9397-08002B2CF9AE}" pid="7" name="MSIP_Label_ea60d57e-af5b-4752-ac57-3e4f28ca11dc_SiteId">
    <vt:lpwstr>36da45f1-dd2c-4d1f-af13-5abe46b99921</vt:lpwstr>
  </property>
  <property fmtid="{D5CDD505-2E9C-101B-9397-08002B2CF9AE}" pid="8" name="MSIP_Label_ea60d57e-af5b-4752-ac57-3e4f28ca11dc_ActionId">
    <vt:lpwstr>3ccdce7f-5e8e-4062-85b2-68b3b1c86e1c</vt:lpwstr>
  </property>
  <property fmtid="{D5CDD505-2E9C-101B-9397-08002B2CF9AE}" pid="9" name="MSIP_Label_ea60d57e-af5b-4752-ac57-3e4f28ca11dc_ContentBits">
    <vt:lpwstr>0</vt:lpwstr>
  </property>
  <property fmtid="{D5CDD505-2E9C-101B-9397-08002B2CF9AE}" pid="10" name="MediaServiceImageTags">
    <vt:lpwstr/>
  </property>
  <property fmtid="{D5CDD505-2E9C-101B-9397-08002B2CF9AE}" pid="11" name="Order">
    <vt:r8>32800</vt:r8>
  </property>
  <property fmtid="{D5CDD505-2E9C-101B-9397-08002B2CF9AE}" pid="12" name="xd_ProgID">
    <vt:lpwstr/>
  </property>
  <property fmtid="{D5CDD505-2E9C-101B-9397-08002B2CF9AE}" pid="13" name="ComplianceAssetId">
    <vt:lpwstr/>
  </property>
  <property fmtid="{D5CDD505-2E9C-101B-9397-08002B2CF9AE}" pid="14" name="TemplateUrl">
    <vt:lpwstr/>
  </property>
  <property fmtid="{D5CDD505-2E9C-101B-9397-08002B2CF9AE}" pid="15" name="_ExtendedDescription">
    <vt:lpwstr/>
  </property>
  <property fmtid="{D5CDD505-2E9C-101B-9397-08002B2CF9AE}" pid="16" name="TriggerFlowInfo">
    <vt:lpwstr/>
  </property>
  <property fmtid="{D5CDD505-2E9C-101B-9397-08002B2CF9AE}" pid="17" name="xd_Signature">
    <vt:bool>false</vt:bool>
  </property>
</Properties>
</file>