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5"/>
  </p:notesMasterIdLst>
  <p:sldIdLst>
    <p:sldId id="256" r:id="rId3"/>
    <p:sldId id="294" r:id="rId4"/>
    <p:sldId id="321" r:id="rId5"/>
    <p:sldId id="296" r:id="rId6"/>
    <p:sldId id="329" r:id="rId7"/>
    <p:sldId id="300" r:id="rId8"/>
    <p:sldId id="315" r:id="rId9"/>
    <p:sldId id="322" r:id="rId10"/>
    <p:sldId id="323" r:id="rId11"/>
    <p:sldId id="324" r:id="rId12"/>
    <p:sldId id="325" r:id="rId13"/>
    <p:sldId id="257" r:id="rId14"/>
    <p:sldId id="299" r:id="rId15"/>
    <p:sldId id="318" r:id="rId16"/>
    <p:sldId id="310" r:id="rId17"/>
    <p:sldId id="327" r:id="rId18"/>
    <p:sldId id="328" r:id="rId19"/>
    <p:sldId id="320" r:id="rId20"/>
    <p:sldId id="317" r:id="rId21"/>
    <p:sldId id="258" r:id="rId22"/>
    <p:sldId id="326" r:id="rId23"/>
    <p:sldId id="319" r:id="rId24"/>
  </p:sldIdLst>
  <p:sldSz cx="9144000" cy="6858000" type="screen4x3"/>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AC76"/>
    <a:srgbClr val="0D347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4" autoAdjust="0"/>
    <p:restoredTop sz="94694"/>
  </p:normalViewPr>
  <p:slideViewPr>
    <p:cSldViewPr snapToGrid="0" snapToObjects="1">
      <p:cViewPr varScale="1">
        <p:scale>
          <a:sx n="108" d="100"/>
          <a:sy n="108" d="100"/>
        </p:scale>
        <p:origin x="30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iagrams/_rels/data2.xml.rels><?xml version="1.0" encoding="UTF-8" standalone="yes"?>
<Relationships xmlns="http://schemas.openxmlformats.org/package/2006/relationships"><Relationship Id="rId1" Type="http://schemas.openxmlformats.org/officeDocument/2006/relationships/hyperlink" Target="https://www.ntnu.no/international/studentweb/gnag/gnag.htm" TargetMode="External"/></Relationships>
</file>

<file path=ppt/diagrams/_rels/data4.xml.rels><?xml version="1.0" encoding="UTF-8" standalone="yes"?>
<Relationships xmlns="http://schemas.openxmlformats.org/package/2006/relationships"><Relationship Id="rId1" Type="http://schemas.openxmlformats.org/officeDocument/2006/relationships/image" Target="../media/image12.jpg"/></Relationships>
</file>

<file path=ppt/diagrams/_rels/drawing2.xml.rels><?xml version="1.0" encoding="UTF-8" standalone="yes"?>
<Relationships xmlns="http://schemas.openxmlformats.org/package/2006/relationships"><Relationship Id="rId1" Type="http://schemas.openxmlformats.org/officeDocument/2006/relationships/hyperlink" Target="https://www.ntnu.no/international/studentweb/gnag/gnag.htm" TargetMode="External"/></Relationships>
</file>

<file path=ppt/diagrams/_rels/drawing4.xml.rels><?xml version="1.0" encoding="UTF-8" standalone="yes"?>
<Relationships xmlns="http://schemas.openxmlformats.org/package/2006/relationships"><Relationship Id="rId1" Type="http://schemas.openxmlformats.org/officeDocument/2006/relationships/image" Target="../media/image12.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C65E6C-69AD-416F-A944-C167A5AF7553}"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nb-NO"/>
        </a:p>
      </dgm:t>
    </dgm:pt>
    <dgm:pt modelId="{8CD04750-7AAF-4255-BB82-A479D8A5DC6C}">
      <dgm:prSet/>
      <dgm:spPr/>
      <dgm:t>
        <a:bodyPr/>
        <a:lstStyle/>
        <a:p>
          <a:r>
            <a:rPr lang="nb-NO" dirty="0">
              <a:solidFill>
                <a:schemeClr val="tx1"/>
              </a:solidFill>
            </a:rPr>
            <a:t>Også mulig å reise utenom avtale!</a:t>
          </a:r>
        </a:p>
      </dgm:t>
    </dgm:pt>
    <dgm:pt modelId="{2E31BFC4-F4C8-42C7-BDC6-28AD49CBF1C3}" type="parTrans" cxnId="{A5FE8580-89A3-4449-B3B9-4C75DA810594}">
      <dgm:prSet/>
      <dgm:spPr/>
      <dgm:t>
        <a:bodyPr/>
        <a:lstStyle/>
        <a:p>
          <a:endParaRPr lang="nb-NO"/>
        </a:p>
      </dgm:t>
    </dgm:pt>
    <dgm:pt modelId="{36695DB2-6075-4B00-B01B-7775372EEA82}" type="sibTrans" cxnId="{A5FE8580-89A3-4449-B3B9-4C75DA810594}">
      <dgm:prSet/>
      <dgm:spPr/>
      <dgm:t>
        <a:bodyPr/>
        <a:lstStyle/>
        <a:p>
          <a:endParaRPr lang="nb-NO"/>
        </a:p>
      </dgm:t>
    </dgm:pt>
    <dgm:pt modelId="{3491B4CD-734A-4246-AC80-3E714A078214}" type="pres">
      <dgm:prSet presAssocID="{3BC65E6C-69AD-416F-A944-C167A5AF7553}" presName="cycle" presStyleCnt="0">
        <dgm:presLayoutVars>
          <dgm:dir/>
          <dgm:resizeHandles val="exact"/>
        </dgm:presLayoutVars>
      </dgm:prSet>
      <dgm:spPr/>
    </dgm:pt>
    <dgm:pt modelId="{D7D3D8DE-0D08-453D-952D-5D0C85743302}" type="pres">
      <dgm:prSet presAssocID="{8CD04750-7AAF-4255-BB82-A479D8A5DC6C}" presName="node" presStyleLbl="node1" presStyleIdx="0" presStyleCnt="1" custRadScaleRad="109163" custRadScaleInc="214">
        <dgm:presLayoutVars>
          <dgm:bulletEnabled val="1"/>
        </dgm:presLayoutVars>
      </dgm:prSet>
      <dgm:spPr/>
    </dgm:pt>
  </dgm:ptLst>
  <dgm:cxnLst>
    <dgm:cxn modelId="{95CA9D2C-95B7-4AF9-A670-71940718BCF2}" type="presOf" srcId="{3BC65E6C-69AD-416F-A944-C167A5AF7553}" destId="{3491B4CD-734A-4246-AC80-3E714A078214}" srcOrd="0" destOrd="0" presId="urn:microsoft.com/office/officeart/2005/8/layout/cycle2"/>
    <dgm:cxn modelId="{F55CD369-AA2E-4E55-BCAA-06EEA74BF81C}" type="presOf" srcId="{8CD04750-7AAF-4255-BB82-A479D8A5DC6C}" destId="{D7D3D8DE-0D08-453D-952D-5D0C85743302}" srcOrd="0" destOrd="0" presId="urn:microsoft.com/office/officeart/2005/8/layout/cycle2"/>
    <dgm:cxn modelId="{A5FE8580-89A3-4449-B3B9-4C75DA810594}" srcId="{3BC65E6C-69AD-416F-A944-C167A5AF7553}" destId="{8CD04750-7AAF-4255-BB82-A479D8A5DC6C}" srcOrd="0" destOrd="0" parTransId="{2E31BFC4-F4C8-42C7-BDC6-28AD49CBF1C3}" sibTransId="{36695DB2-6075-4B00-B01B-7775372EEA82}"/>
    <dgm:cxn modelId="{84F228A4-116D-4498-9055-8E89CBEEC547}" type="presParOf" srcId="{3491B4CD-734A-4246-AC80-3E714A078214}" destId="{D7D3D8DE-0D08-453D-952D-5D0C85743302}" srcOrd="0" destOrd="0" presId="urn:microsoft.com/office/officeart/2005/8/layout/cycle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140D43-2DA1-4F11-BF1E-2FA3A4EBE5F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nb-NO"/>
        </a:p>
      </dgm:t>
    </dgm:pt>
    <dgm:pt modelId="{A86E9E82-349B-4781-AF8D-7BDC66BF0824}">
      <dgm:prSet/>
      <dgm:spPr/>
      <dgm:t>
        <a:bodyPr/>
        <a:lstStyle/>
        <a:p>
          <a:r>
            <a:rPr lang="nb-NO" u="none"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GNAG database</a:t>
          </a:r>
          <a:endParaRPr lang="nb-NO" u="none" dirty="0">
            <a:solidFill>
              <a:schemeClr val="tx1"/>
            </a:solidFill>
          </a:endParaRPr>
        </a:p>
      </dgm:t>
    </dgm:pt>
    <dgm:pt modelId="{839F38B7-024F-49EA-9304-D8F87F748199}" type="parTrans" cxnId="{1044BD61-9650-497E-B82E-1861016CF095}">
      <dgm:prSet/>
      <dgm:spPr/>
      <dgm:t>
        <a:bodyPr/>
        <a:lstStyle/>
        <a:p>
          <a:endParaRPr lang="nb-NO"/>
        </a:p>
      </dgm:t>
    </dgm:pt>
    <dgm:pt modelId="{9EBFF3CB-F9C3-4392-AEE0-824D913B2DA7}" type="sibTrans" cxnId="{1044BD61-9650-497E-B82E-1861016CF095}">
      <dgm:prSet/>
      <dgm:spPr/>
      <dgm:t>
        <a:bodyPr/>
        <a:lstStyle/>
        <a:p>
          <a:endParaRPr lang="nb-NO"/>
        </a:p>
      </dgm:t>
    </dgm:pt>
    <dgm:pt modelId="{E741DE6F-FD20-436B-9F81-5233E285890C}" type="pres">
      <dgm:prSet presAssocID="{C7140D43-2DA1-4F11-BF1E-2FA3A4EBE5F6}" presName="linear" presStyleCnt="0">
        <dgm:presLayoutVars>
          <dgm:animLvl val="lvl"/>
          <dgm:resizeHandles val="exact"/>
        </dgm:presLayoutVars>
      </dgm:prSet>
      <dgm:spPr/>
    </dgm:pt>
    <dgm:pt modelId="{55C1B2F4-2FB3-4702-84A9-795C1A1D6344}" type="pres">
      <dgm:prSet presAssocID="{A86E9E82-349B-4781-AF8D-7BDC66BF0824}" presName="parentText" presStyleLbl="node1" presStyleIdx="0" presStyleCnt="1" custLinFactY="100000" custLinFactNeighborX="-99746" custLinFactNeighborY="172088">
        <dgm:presLayoutVars>
          <dgm:chMax val="0"/>
          <dgm:bulletEnabled val="1"/>
        </dgm:presLayoutVars>
      </dgm:prSet>
      <dgm:spPr/>
    </dgm:pt>
  </dgm:ptLst>
  <dgm:cxnLst>
    <dgm:cxn modelId="{1044BD61-9650-497E-B82E-1861016CF095}" srcId="{C7140D43-2DA1-4F11-BF1E-2FA3A4EBE5F6}" destId="{A86E9E82-349B-4781-AF8D-7BDC66BF0824}" srcOrd="0" destOrd="0" parTransId="{839F38B7-024F-49EA-9304-D8F87F748199}" sibTransId="{9EBFF3CB-F9C3-4392-AEE0-824D913B2DA7}"/>
    <dgm:cxn modelId="{A5DA3DAF-A271-49FF-BAF1-E9EAC1A2253B}" type="presOf" srcId="{C7140D43-2DA1-4F11-BF1E-2FA3A4EBE5F6}" destId="{E741DE6F-FD20-436B-9F81-5233E285890C}" srcOrd="0" destOrd="0" presId="urn:microsoft.com/office/officeart/2005/8/layout/vList2"/>
    <dgm:cxn modelId="{408359B3-BA41-4A9B-AD36-D91F97168C1A}" type="presOf" srcId="{A86E9E82-349B-4781-AF8D-7BDC66BF0824}" destId="{55C1B2F4-2FB3-4702-84A9-795C1A1D6344}" srcOrd="0" destOrd="0" presId="urn:microsoft.com/office/officeart/2005/8/layout/vList2"/>
    <dgm:cxn modelId="{7BEC571F-87BA-4896-8EF4-9485EB3C38E3}" type="presParOf" srcId="{E741DE6F-FD20-436B-9F81-5233E285890C}" destId="{55C1B2F4-2FB3-4702-84A9-795C1A1D6344}"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15E185-BF0D-45E5-A46E-22B1F53518D4}" type="doc">
      <dgm:prSet loTypeId="urn:microsoft.com/office/officeart/2005/8/layout/venn1" loCatId="relationship" qsTypeId="urn:microsoft.com/office/officeart/2005/8/quickstyle/simple1" qsCatId="simple" csTypeId="urn:microsoft.com/office/officeart/2005/8/colors/accent1_2" csCatId="accent1"/>
      <dgm:spPr/>
      <dgm:t>
        <a:bodyPr/>
        <a:lstStyle/>
        <a:p>
          <a:endParaRPr lang="nb-NO"/>
        </a:p>
      </dgm:t>
    </dgm:pt>
    <dgm:pt modelId="{1D9B5544-D7FF-44EF-A8D2-118E0D9BCFA3}">
      <dgm:prSet/>
      <dgm:spPr/>
      <dgm:t>
        <a:bodyPr/>
        <a:lstStyle/>
        <a:p>
          <a:r>
            <a:rPr lang="nb-NO" dirty="0">
              <a:latin typeface="Biome" panose="020B0503030204020804" pitchFamily="34" charset="0"/>
              <a:cs typeface="Biome" panose="020B0503030204020804" pitchFamily="34" charset="0"/>
            </a:rPr>
            <a:t>Sjekk om du må ta språktest!</a:t>
          </a:r>
        </a:p>
      </dgm:t>
    </dgm:pt>
    <dgm:pt modelId="{68B492AC-CA3C-42EE-9227-4A85F33CA804}" type="parTrans" cxnId="{BC9808E3-5D9D-4ECC-A4C8-7B605FF1F138}">
      <dgm:prSet/>
      <dgm:spPr/>
      <dgm:t>
        <a:bodyPr/>
        <a:lstStyle/>
        <a:p>
          <a:endParaRPr lang="nb-NO"/>
        </a:p>
      </dgm:t>
    </dgm:pt>
    <dgm:pt modelId="{15AE96BA-DEBF-4B7C-9FC0-26A752EF5056}" type="sibTrans" cxnId="{BC9808E3-5D9D-4ECC-A4C8-7B605FF1F138}">
      <dgm:prSet/>
      <dgm:spPr/>
      <dgm:t>
        <a:bodyPr/>
        <a:lstStyle/>
        <a:p>
          <a:endParaRPr lang="nb-NO"/>
        </a:p>
      </dgm:t>
    </dgm:pt>
    <dgm:pt modelId="{04E98A8F-FB6A-4119-9938-0CAC11064FDB}" type="pres">
      <dgm:prSet presAssocID="{5D15E185-BF0D-45E5-A46E-22B1F53518D4}" presName="compositeShape" presStyleCnt="0">
        <dgm:presLayoutVars>
          <dgm:chMax val="7"/>
          <dgm:dir/>
          <dgm:resizeHandles val="exact"/>
        </dgm:presLayoutVars>
      </dgm:prSet>
      <dgm:spPr/>
    </dgm:pt>
    <dgm:pt modelId="{696E247C-9208-49A8-9AA9-DBEF4FA05312}" type="pres">
      <dgm:prSet presAssocID="{1D9B5544-D7FF-44EF-A8D2-118E0D9BCFA3}" presName="circ1TxSh" presStyleLbl="vennNode1" presStyleIdx="0" presStyleCnt="1" custLinFactNeighborX="307" custLinFactNeighborY="44802"/>
      <dgm:spPr/>
    </dgm:pt>
  </dgm:ptLst>
  <dgm:cxnLst>
    <dgm:cxn modelId="{C834A841-B504-444C-A9D7-6D8FFEE1758C}" type="presOf" srcId="{5D15E185-BF0D-45E5-A46E-22B1F53518D4}" destId="{04E98A8F-FB6A-4119-9938-0CAC11064FDB}" srcOrd="0" destOrd="0" presId="urn:microsoft.com/office/officeart/2005/8/layout/venn1"/>
    <dgm:cxn modelId="{7FF3E76F-D2B4-4852-A7F4-6458DBE653F2}" type="presOf" srcId="{1D9B5544-D7FF-44EF-A8D2-118E0D9BCFA3}" destId="{696E247C-9208-49A8-9AA9-DBEF4FA05312}" srcOrd="0" destOrd="0" presId="urn:microsoft.com/office/officeart/2005/8/layout/venn1"/>
    <dgm:cxn modelId="{BC9808E3-5D9D-4ECC-A4C8-7B605FF1F138}" srcId="{5D15E185-BF0D-45E5-A46E-22B1F53518D4}" destId="{1D9B5544-D7FF-44EF-A8D2-118E0D9BCFA3}" srcOrd="0" destOrd="0" parTransId="{68B492AC-CA3C-42EE-9227-4A85F33CA804}" sibTransId="{15AE96BA-DEBF-4B7C-9FC0-26A752EF5056}"/>
    <dgm:cxn modelId="{0350718F-6040-42B5-8E04-8CFD3F2C8FB9}" type="presParOf" srcId="{04E98A8F-FB6A-4119-9938-0CAC11064FDB}" destId="{696E247C-9208-49A8-9AA9-DBEF4FA05312}" srcOrd="0"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15C3762-8361-4525-8F6D-2573420687A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nb-NO"/>
        </a:p>
      </dgm:t>
    </dgm:pt>
    <dgm:pt modelId="{E17AD5F1-C6BD-4FD6-8740-A7DD37B86C49}">
      <dgm:prSet/>
      <dgm:spPr/>
      <dgm:t>
        <a:bodyPr/>
        <a:lstStyle/>
        <a:p>
          <a:r>
            <a:rPr lang="nb-NO" dirty="0">
              <a:solidFill>
                <a:schemeClr val="tx1"/>
              </a:solidFill>
            </a:rPr>
            <a:t>Praksis</a:t>
          </a:r>
        </a:p>
      </dgm:t>
    </dgm:pt>
    <dgm:pt modelId="{2D567699-B217-4D6A-9453-4D8906F64D00}" type="parTrans" cxnId="{2E2BF416-473D-4BC4-987C-18DCC54A10BC}">
      <dgm:prSet/>
      <dgm:spPr/>
      <dgm:t>
        <a:bodyPr/>
        <a:lstStyle/>
        <a:p>
          <a:endParaRPr lang="nb-NO"/>
        </a:p>
      </dgm:t>
    </dgm:pt>
    <dgm:pt modelId="{32CD8BDB-F358-4D76-9DC3-4FF7198EB9B1}" type="sibTrans" cxnId="{2E2BF416-473D-4BC4-987C-18DCC54A10BC}">
      <dgm:prSet/>
      <dgm:spPr/>
      <dgm:t>
        <a:bodyPr/>
        <a:lstStyle/>
        <a:p>
          <a:endParaRPr lang="nb-NO"/>
        </a:p>
      </dgm:t>
    </dgm:pt>
    <dgm:pt modelId="{386FF1F1-1C63-4318-AF24-ED152F945CC2}">
      <dgm:prSet/>
      <dgm:spPr/>
      <dgm:t>
        <a:bodyPr/>
        <a:lstStyle/>
        <a:p>
          <a:r>
            <a:rPr lang="nb-NO" dirty="0">
              <a:solidFill>
                <a:schemeClr val="tx1"/>
              </a:solidFill>
            </a:rPr>
            <a:t>Tilrettelegging</a:t>
          </a:r>
        </a:p>
      </dgm:t>
    </dgm:pt>
    <dgm:pt modelId="{3BA35464-FD0A-4A99-A2F7-62751BAF29AE}" type="parTrans" cxnId="{28356D40-9BCA-4BFE-AD5D-430F81F250DF}">
      <dgm:prSet/>
      <dgm:spPr/>
      <dgm:t>
        <a:bodyPr/>
        <a:lstStyle/>
        <a:p>
          <a:endParaRPr lang="nb-NO"/>
        </a:p>
      </dgm:t>
    </dgm:pt>
    <dgm:pt modelId="{66FA478F-63FF-4103-9752-89CBCCDA1FD5}" type="sibTrans" cxnId="{28356D40-9BCA-4BFE-AD5D-430F81F250DF}">
      <dgm:prSet/>
      <dgm:spPr/>
      <dgm:t>
        <a:bodyPr/>
        <a:lstStyle/>
        <a:p>
          <a:endParaRPr lang="nb-NO"/>
        </a:p>
      </dgm:t>
    </dgm:pt>
    <dgm:pt modelId="{04A4052B-B7BF-486A-9576-26809FA4E7D9}">
      <dgm:prSet/>
      <dgm:spPr/>
      <dgm:t>
        <a:bodyPr/>
        <a:lstStyle/>
        <a:p>
          <a:r>
            <a:rPr lang="nb-NO" dirty="0">
              <a:solidFill>
                <a:schemeClr val="tx1"/>
              </a:solidFill>
            </a:rPr>
            <a:t>Barn</a:t>
          </a:r>
        </a:p>
      </dgm:t>
    </dgm:pt>
    <dgm:pt modelId="{8DD58EEC-0ED4-4AE3-8E8A-457C0E5CA915}" type="parTrans" cxnId="{26DCA3B2-6404-4D51-94A3-9B2AABB3F8E6}">
      <dgm:prSet/>
      <dgm:spPr/>
      <dgm:t>
        <a:bodyPr/>
        <a:lstStyle/>
        <a:p>
          <a:endParaRPr lang="nb-NO"/>
        </a:p>
      </dgm:t>
    </dgm:pt>
    <dgm:pt modelId="{41FD9EC8-6323-496A-A119-2B1A50556E4B}" type="sibTrans" cxnId="{26DCA3B2-6404-4D51-94A3-9B2AABB3F8E6}">
      <dgm:prSet/>
      <dgm:spPr/>
      <dgm:t>
        <a:bodyPr/>
        <a:lstStyle/>
        <a:p>
          <a:endParaRPr lang="nb-NO"/>
        </a:p>
      </dgm:t>
    </dgm:pt>
    <dgm:pt modelId="{D27683BF-04AF-46B4-8FB3-778B7528C00F}">
      <dgm:prSet/>
      <dgm:spPr/>
      <dgm:t>
        <a:bodyPr/>
        <a:lstStyle/>
        <a:p>
          <a:r>
            <a:rPr lang="nb-NO" dirty="0">
              <a:solidFill>
                <a:schemeClr val="tx1"/>
              </a:solidFill>
            </a:rPr>
            <a:t>Grønn reise</a:t>
          </a:r>
        </a:p>
      </dgm:t>
    </dgm:pt>
    <dgm:pt modelId="{EC30DEB6-726C-4AD8-9EA0-970AFC85496E}" type="parTrans" cxnId="{6C338A37-E747-4BC6-8825-FBB016E3CF30}">
      <dgm:prSet/>
      <dgm:spPr/>
      <dgm:t>
        <a:bodyPr/>
        <a:lstStyle/>
        <a:p>
          <a:endParaRPr lang="nb-NO"/>
        </a:p>
      </dgm:t>
    </dgm:pt>
    <dgm:pt modelId="{3DEE77B6-7B07-4666-8C5C-D5CDADA9BB80}" type="sibTrans" cxnId="{6C338A37-E747-4BC6-8825-FBB016E3CF30}">
      <dgm:prSet/>
      <dgm:spPr/>
      <dgm:t>
        <a:bodyPr/>
        <a:lstStyle/>
        <a:p>
          <a:endParaRPr lang="nb-NO"/>
        </a:p>
      </dgm:t>
    </dgm:pt>
    <dgm:pt modelId="{F39A1366-E517-4D19-A93E-5BFE6C9176AB}" type="pres">
      <dgm:prSet presAssocID="{E15C3762-8361-4525-8F6D-2573420687A5}" presName="linearFlow" presStyleCnt="0">
        <dgm:presLayoutVars>
          <dgm:dir/>
          <dgm:resizeHandles val="exact"/>
        </dgm:presLayoutVars>
      </dgm:prSet>
      <dgm:spPr/>
    </dgm:pt>
    <dgm:pt modelId="{E176392E-AC22-4B8C-84E1-09493B71D8AC}" type="pres">
      <dgm:prSet presAssocID="{E17AD5F1-C6BD-4FD6-8740-A7DD37B86C49}" presName="composite" presStyleCnt="0"/>
      <dgm:spPr/>
    </dgm:pt>
    <dgm:pt modelId="{F5A40170-5373-4E5F-B664-64AF962BD54B}" type="pres">
      <dgm:prSet presAssocID="{E17AD5F1-C6BD-4FD6-8740-A7DD37B86C49}"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4000" r="-24000"/>
          </a:stretch>
        </a:blipFill>
      </dgm:spPr>
    </dgm:pt>
    <dgm:pt modelId="{3ACD1301-1EF6-48A4-A8FE-FF3D8C5ABA3E}" type="pres">
      <dgm:prSet presAssocID="{E17AD5F1-C6BD-4FD6-8740-A7DD37B86C49}" presName="txShp" presStyleLbl="node1" presStyleIdx="0" presStyleCnt="4">
        <dgm:presLayoutVars>
          <dgm:bulletEnabled val="1"/>
        </dgm:presLayoutVars>
      </dgm:prSet>
      <dgm:spPr/>
    </dgm:pt>
    <dgm:pt modelId="{C4664DD4-44C8-4CDB-B9D2-757F95906A42}" type="pres">
      <dgm:prSet presAssocID="{32CD8BDB-F358-4D76-9DC3-4FF7198EB9B1}" presName="spacing" presStyleCnt="0"/>
      <dgm:spPr/>
    </dgm:pt>
    <dgm:pt modelId="{035F8CFD-7404-4EBA-8854-94CAF918AC5C}" type="pres">
      <dgm:prSet presAssocID="{386FF1F1-1C63-4318-AF24-ED152F945CC2}" presName="composite" presStyleCnt="0"/>
      <dgm:spPr/>
    </dgm:pt>
    <dgm:pt modelId="{9D782859-FC31-437B-9971-6C25E15C7238}" type="pres">
      <dgm:prSet presAssocID="{386FF1F1-1C63-4318-AF24-ED152F945CC2}" presName="imgShp" presStyleLbl="fgImgPlace1" presStyleIdx="1"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4000" r="-24000"/>
          </a:stretch>
        </a:blipFill>
      </dgm:spPr>
    </dgm:pt>
    <dgm:pt modelId="{609016DB-179A-4F78-BC53-F72C2AD9F2EC}" type="pres">
      <dgm:prSet presAssocID="{386FF1F1-1C63-4318-AF24-ED152F945CC2}" presName="txShp" presStyleLbl="node1" presStyleIdx="1" presStyleCnt="4">
        <dgm:presLayoutVars>
          <dgm:bulletEnabled val="1"/>
        </dgm:presLayoutVars>
      </dgm:prSet>
      <dgm:spPr/>
    </dgm:pt>
    <dgm:pt modelId="{881620FA-BE18-46C8-A4E9-AAED30B2AC2C}" type="pres">
      <dgm:prSet presAssocID="{66FA478F-63FF-4103-9752-89CBCCDA1FD5}" presName="spacing" presStyleCnt="0"/>
      <dgm:spPr/>
    </dgm:pt>
    <dgm:pt modelId="{06BED9E8-8E6C-4356-98CC-B67D17F63946}" type="pres">
      <dgm:prSet presAssocID="{04A4052B-B7BF-486A-9576-26809FA4E7D9}" presName="composite" presStyleCnt="0"/>
      <dgm:spPr/>
    </dgm:pt>
    <dgm:pt modelId="{6F95E5F8-AB23-41E3-943C-5CF0210DA648}" type="pres">
      <dgm:prSet presAssocID="{04A4052B-B7BF-486A-9576-26809FA4E7D9}" presName="imgShp" presStyleLbl="fgImgPlace1" presStyleIdx="2"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4000" r="-24000"/>
          </a:stretch>
        </a:blipFill>
      </dgm:spPr>
    </dgm:pt>
    <dgm:pt modelId="{C297D8B7-FA6D-45CE-8B25-921F32E0CAB6}" type="pres">
      <dgm:prSet presAssocID="{04A4052B-B7BF-486A-9576-26809FA4E7D9}" presName="txShp" presStyleLbl="node1" presStyleIdx="2" presStyleCnt="4">
        <dgm:presLayoutVars>
          <dgm:bulletEnabled val="1"/>
        </dgm:presLayoutVars>
      </dgm:prSet>
      <dgm:spPr/>
    </dgm:pt>
    <dgm:pt modelId="{FFC343DD-37D9-4B9E-9F64-447541A8C478}" type="pres">
      <dgm:prSet presAssocID="{41FD9EC8-6323-496A-A119-2B1A50556E4B}" presName="spacing" presStyleCnt="0"/>
      <dgm:spPr/>
    </dgm:pt>
    <dgm:pt modelId="{4A575DAB-D368-4965-8135-C5F7E8C9CF82}" type="pres">
      <dgm:prSet presAssocID="{D27683BF-04AF-46B4-8FB3-778B7528C00F}" presName="composite" presStyleCnt="0"/>
      <dgm:spPr/>
    </dgm:pt>
    <dgm:pt modelId="{FF938FFD-440E-4690-9945-286E82F77721}" type="pres">
      <dgm:prSet presAssocID="{D27683BF-04AF-46B4-8FB3-778B7528C00F}" presName="imgShp" presStyleLbl="fgImgPlace1" presStyleIdx="3"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4000" r="-24000"/>
          </a:stretch>
        </a:blipFill>
      </dgm:spPr>
    </dgm:pt>
    <dgm:pt modelId="{759184FD-609C-475F-9685-70ABFD4DD333}" type="pres">
      <dgm:prSet presAssocID="{D27683BF-04AF-46B4-8FB3-778B7528C00F}" presName="txShp" presStyleLbl="node1" presStyleIdx="3" presStyleCnt="4">
        <dgm:presLayoutVars>
          <dgm:bulletEnabled val="1"/>
        </dgm:presLayoutVars>
      </dgm:prSet>
      <dgm:spPr/>
    </dgm:pt>
  </dgm:ptLst>
  <dgm:cxnLst>
    <dgm:cxn modelId="{2E2BF416-473D-4BC4-987C-18DCC54A10BC}" srcId="{E15C3762-8361-4525-8F6D-2573420687A5}" destId="{E17AD5F1-C6BD-4FD6-8740-A7DD37B86C49}" srcOrd="0" destOrd="0" parTransId="{2D567699-B217-4D6A-9453-4D8906F64D00}" sibTransId="{32CD8BDB-F358-4D76-9DC3-4FF7198EB9B1}"/>
    <dgm:cxn modelId="{6C338A37-E747-4BC6-8825-FBB016E3CF30}" srcId="{E15C3762-8361-4525-8F6D-2573420687A5}" destId="{D27683BF-04AF-46B4-8FB3-778B7528C00F}" srcOrd="3" destOrd="0" parTransId="{EC30DEB6-726C-4AD8-9EA0-970AFC85496E}" sibTransId="{3DEE77B6-7B07-4666-8C5C-D5CDADA9BB80}"/>
    <dgm:cxn modelId="{28356D40-9BCA-4BFE-AD5D-430F81F250DF}" srcId="{E15C3762-8361-4525-8F6D-2573420687A5}" destId="{386FF1F1-1C63-4318-AF24-ED152F945CC2}" srcOrd="1" destOrd="0" parTransId="{3BA35464-FD0A-4A99-A2F7-62751BAF29AE}" sibTransId="{66FA478F-63FF-4103-9752-89CBCCDA1FD5}"/>
    <dgm:cxn modelId="{8A5A4D4D-1C0A-4588-876C-C2781B48B43A}" type="presOf" srcId="{E17AD5F1-C6BD-4FD6-8740-A7DD37B86C49}" destId="{3ACD1301-1EF6-48A4-A8FE-FF3D8C5ABA3E}" srcOrd="0" destOrd="0" presId="urn:microsoft.com/office/officeart/2005/8/layout/vList3"/>
    <dgm:cxn modelId="{26DCA3B2-6404-4D51-94A3-9B2AABB3F8E6}" srcId="{E15C3762-8361-4525-8F6D-2573420687A5}" destId="{04A4052B-B7BF-486A-9576-26809FA4E7D9}" srcOrd="2" destOrd="0" parTransId="{8DD58EEC-0ED4-4AE3-8E8A-457C0E5CA915}" sibTransId="{41FD9EC8-6323-496A-A119-2B1A50556E4B}"/>
    <dgm:cxn modelId="{A66506B5-9122-44C0-A412-2F77EE0C6A99}" type="presOf" srcId="{386FF1F1-1C63-4318-AF24-ED152F945CC2}" destId="{609016DB-179A-4F78-BC53-F72C2AD9F2EC}" srcOrd="0" destOrd="0" presId="urn:microsoft.com/office/officeart/2005/8/layout/vList3"/>
    <dgm:cxn modelId="{0E7363C3-5A46-4AEF-9860-6DB5DB48F316}" type="presOf" srcId="{D27683BF-04AF-46B4-8FB3-778B7528C00F}" destId="{759184FD-609C-475F-9685-70ABFD4DD333}" srcOrd="0" destOrd="0" presId="urn:microsoft.com/office/officeart/2005/8/layout/vList3"/>
    <dgm:cxn modelId="{8D294ED2-0DA0-422F-A168-C375D1476523}" type="presOf" srcId="{04A4052B-B7BF-486A-9576-26809FA4E7D9}" destId="{C297D8B7-FA6D-45CE-8B25-921F32E0CAB6}" srcOrd="0" destOrd="0" presId="urn:microsoft.com/office/officeart/2005/8/layout/vList3"/>
    <dgm:cxn modelId="{B26DC0E6-B2E0-4405-8423-F702F49C68EE}" type="presOf" srcId="{E15C3762-8361-4525-8F6D-2573420687A5}" destId="{F39A1366-E517-4D19-A93E-5BFE6C9176AB}" srcOrd="0" destOrd="0" presId="urn:microsoft.com/office/officeart/2005/8/layout/vList3"/>
    <dgm:cxn modelId="{43E3E9FD-DB3E-42C6-AAE6-A7767AA0BE1E}" type="presParOf" srcId="{F39A1366-E517-4D19-A93E-5BFE6C9176AB}" destId="{E176392E-AC22-4B8C-84E1-09493B71D8AC}" srcOrd="0" destOrd="0" presId="urn:microsoft.com/office/officeart/2005/8/layout/vList3"/>
    <dgm:cxn modelId="{37B511F3-B442-49E7-8B0A-7689CE841328}" type="presParOf" srcId="{E176392E-AC22-4B8C-84E1-09493B71D8AC}" destId="{F5A40170-5373-4E5F-B664-64AF962BD54B}" srcOrd="0" destOrd="0" presId="urn:microsoft.com/office/officeart/2005/8/layout/vList3"/>
    <dgm:cxn modelId="{A62BC2EE-5A52-49C8-B666-C65713C9F392}" type="presParOf" srcId="{E176392E-AC22-4B8C-84E1-09493B71D8AC}" destId="{3ACD1301-1EF6-48A4-A8FE-FF3D8C5ABA3E}" srcOrd="1" destOrd="0" presId="urn:microsoft.com/office/officeart/2005/8/layout/vList3"/>
    <dgm:cxn modelId="{A4036751-D1A4-4CFD-949B-A3539B785CEF}" type="presParOf" srcId="{F39A1366-E517-4D19-A93E-5BFE6C9176AB}" destId="{C4664DD4-44C8-4CDB-B9D2-757F95906A42}" srcOrd="1" destOrd="0" presId="urn:microsoft.com/office/officeart/2005/8/layout/vList3"/>
    <dgm:cxn modelId="{F6E339E3-C2B1-4897-B4CC-9168123E1F4A}" type="presParOf" srcId="{F39A1366-E517-4D19-A93E-5BFE6C9176AB}" destId="{035F8CFD-7404-4EBA-8854-94CAF918AC5C}" srcOrd="2" destOrd="0" presId="urn:microsoft.com/office/officeart/2005/8/layout/vList3"/>
    <dgm:cxn modelId="{2F9C7554-52BA-410A-9005-CAF7126B9215}" type="presParOf" srcId="{035F8CFD-7404-4EBA-8854-94CAF918AC5C}" destId="{9D782859-FC31-437B-9971-6C25E15C7238}" srcOrd="0" destOrd="0" presId="urn:microsoft.com/office/officeart/2005/8/layout/vList3"/>
    <dgm:cxn modelId="{7AD3FF3F-4502-41BF-B165-82EB88DAD328}" type="presParOf" srcId="{035F8CFD-7404-4EBA-8854-94CAF918AC5C}" destId="{609016DB-179A-4F78-BC53-F72C2AD9F2EC}" srcOrd="1" destOrd="0" presId="urn:microsoft.com/office/officeart/2005/8/layout/vList3"/>
    <dgm:cxn modelId="{89E71BE0-C5C3-4B3F-B438-7DB3D8B34ECA}" type="presParOf" srcId="{F39A1366-E517-4D19-A93E-5BFE6C9176AB}" destId="{881620FA-BE18-46C8-A4E9-AAED30B2AC2C}" srcOrd="3" destOrd="0" presId="urn:microsoft.com/office/officeart/2005/8/layout/vList3"/>
    <dgm:cxn modelId="{8CFA4EE9-88DE-4E82-A5FD-771548F55227}" type="presParOf" srcId="{F39A1366-E517-4D19-A93E-5BFE6C9176AB}" destId="{06BED9E8-8E6C-4356-98CC-B67D17F63946}" srcOrd="4" destOrd="0" presId="urn:microsoft.com/office/officeart/2005/8/layout/vList3"/>
    <dgm:cxn modelId="{6DF86800-05BB-4898-A7C6-8138F2C6651B}" type="presParOf" srcId="{06BED9E8-8E6C-4356-98CC-B67D17F63946}" destId="{6F95E5F8-AB23-41E3-943C-5CF0210DA648}" srcOrd="0" destOrd="0" presId="urn:microsoft.com/office/officeart/2005/8/layout/vList3"/>
    <dgm:cxn modelId="{18ED0EF5-3CFA-414E-8A63-1764A07AFEC4}" type="presParOf" srcId="{06BED9E8-8E6C-4356-98CC-B67D17F63946}" destId="{C297D8B7-FA6D-45CE-8B25-921F32E0CAB6}" srcOrd="1" destOrd="0" presId="urn:microsoft.com/office/officeart/2005/8/layout/vList3"/>
    <dgm:cxn modelId="{0858D9EA-DEA1-411E-974D-DB49729A1B9E}" type="presParOf" srcId="{F39A1366-E517-4D19-A93E-5BFE6C9176AB}" destId="{FFC343DD-37D9-4B9E-9F64-447541A8C478}" srcOrd="5" destOrd="0" presId="urn:microsoft.com/office/officeart/2005/8/layout/vList3"/>
    <dgm:cxn modelId="{BD70FB4F-59BA-4505-9055-2E3EE7B329F9}" type="presParOf" srcId="{F39A1366-E517-4D19-A93E-5BFE6C9176AB}" destId="{4A575DAB-D368-4965-8135-C5F7E8C9CF82}" srcOrd="6" destOrd="0" presId="urn:microsoft.com/office/officeart/2005/8/layout/vList3"/>
    <dgm:cxn modelId="{1FDC0966-0A02-4159-8C1E-334A4ADB6C44}" type="presParOf" srcId="{4A575DAB-D368-4965-8135-C5F7E8C9CF82}" destId="{FF938FFD-440E-4690-9945-286E82F77721}" srcOrd="0" destOrd="0" presId="urn:microsoft.com/office/officeart/2005/8/layout/vList3"/>
    <dgm:cxn modelId="{F9F90294-8F51-4B2B-8F1D-EE8A3EFE247A}" type="presParOf" srcId="{4A575DAB-D368-4965-8135-C5F7E8C9CF82}" destId="{759184FD-609C-475F-9685-70ABFD4DD333}"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D3D8DE-0D08-453D-952D-5D0C85743302}">
      <dsp:nvSpPr>
        <dsp:cNvPr id="0" name=""/>
        <dsp:cNvSpPr/>
      </dsp:nvSpPr>
      <dsp:spPr>
        <a:xfrm>
          <a:off x="9" y="0"/>
          <a:ext cx="1804705" cy="180470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nb-NO" sz="1900" kern="1200" dirty="0">
              <a:solidFill>
                <a:schemeClr val="tx1"/>
              </a:solidFill>
            </a:rPr>
            <a:t>Også mulig å reise utenom avtale!</a:t>
          </a:r>
        </a:p>
      </dsp:txBody>
      <dsp:txXfrm>
        <a:off x="264302" y="264293"/>
        <a:ext cx="1276119" cy="12761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C1B2F4-2FB3-4702-84A9-795C1A1D6344}">
      <dsp:nvSpPr>
        <dsp:cNvPr id="0" name=""/>
        <dsp:cNvSpPr/>
      </dsp:nvSpPr>
      <dsp:spPr>
        <a:xfrm>
          <a:off x="0" y="389126"/>
          <a:ext cx="2759823" cy="608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b-NO" sz="2600" u="none" kern="120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GNAG database</a:t>
          </a:r>
          <a:endParaRPr lang="nb-NO" sz="2600" u="none" kern="1200" dirty="0">
            <a:solidFill>
              <a:schemeClr val="tx1"/>
            </a:solidFill>
          </a:endParaRPr>
        </a:p>
      </dsp:txBody>
      <dsp:txXfrm>
        <a:off x="29700" y="418826"/>
        <a:ext cx="2700423" cy="549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6E247C-9208-49A8-9AA9-DBEF4FA05312}">
      <dsp:nvSpPr>
        <dsp:cNvPr id="0" name=""/>
        <dsp:cNvSpPr/>
      </dsp:nvSpPr>
      <dsp:spPr>
        <a:xfrm>
          <a:off x="184576" y="0"/>
          <a:ext cx="1410116" cy="141011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nb-NO" sz="1500" kern="1200" dirty="0">
              <a:latin typeface="Biome" panose="020B0503030204020804" pitchFamily="34" charset="0"/>
              <a:cs typeface="Biome" panose="020B0503030204020804" pitchFamily="34" charset="0"/>
            </a:rPr>
            <a:t>Sjekk om du må ta språktest!</a:t>
          </a:r>
        </a:p>
      </dsp:txBody>
      <dsp:txXfrm>
        <a:off x="391083" y="206507"/>
        <a:ext cx="997102" cy="9971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D1301-1EF6-48A4-A8FE-FF3D8C5ABA3E}">
      <dsp:nvSpPr>
        <dsp:cNvPr id="0" name=""/>
        <dsp:cNvSpPr/>
      </dsp:nvSpPr>
      <dsp:spPr>
        <a:xfrm rot="10800000">
          <a:off x="568851" y="2144"/>
          <a:ext cx="1800409" cy="46145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490" tIns="49530" rIns="92456" bIns="49530" numCol="1" spcCol="1270" anchor="ctr" anchorCtr="0">
          <a:noAutofit/>
        </a:bodyPr>
        <a:lstStyle/>
        <a:p>
          <a:pPr marL="0" lvl="0" indent="0" algn="ctr" defTabSz="577850">
            <a:lnSpc>
              <a:spcPct val="90000"/>
            </a:lnSpc>
            <a:spcBef>
              <a:spcPct val="0"/>
            </a:spcBef>
            <a:spcAft>
              <a:spcPct val="35000"/>
            </a:spcAft>
            <a:buNone/>
          </a:pPr>
          <a:r>
            <a:rPr lang="nb-NO" sz="1300" kern="1200" dirty="0">
              <a:solidFill>
                <a:schemeClr val="tx1"/>
              </a:solidFill>
            </a:rPr>
            <a:t>Praksis</a:t>
          </a:r>
        </a:p>
      </dsp:txBody>
      <dsp:txXfrm rot="10800000">
        <a:off x="684215" y="2144"/>
        <a:ext cx="1685045" cy="461458"/>
      </dsp:txXfrm>
    </dsp:sp>
    <dsp:sp modelId="{F5A40170-5373-4E5F-B664-64AF962BD54B}">
      <dsp:nvSpPr>
        <dsp:cNvPr id="0" name=""/>
        <dsp:cNvSpPr/>
      </dsp:nvSpPr>
      <dsp:spPr>
        <a:xfrm>
          <a:off x="338122" y="2144"/>
          <a:ext cx="461458" cy="46145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9016DB-179A-4F78-BC53-F72C2AD9F2EC}">
      <dsp:nvSpPr>
        <dsp:cNvPr id="0" name=""/>
        <dsp:cNvSpPr/>
      </dsp:nvSpPr>
      <dsp:spPr>
        <a:xfrm rot="10800000">
          <a:off x="568851" y="601351"/>
          <a:ext cx="1800409" cy="46145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490" tIns="49530" rIns="92456" bIns="49530" numCol="1" spcCol="1270" anchor="ctr" anchorCtr="0">
          <a:noAutofit/>
        </a:bodyPr>
        <a:lstStyle/>
        <a:p>
          <a:pPr marL="0" lvl="0" indent="0" algn="ctr" defTabSz="577850">
            <a:lnSpc>
              <a:spcPct val="90000"/>
            </a:lnSpc>
            <a:spcBef>
              <a:spcPct val="0"/>
            </a:spcBef>
            <a:spcAft>
              <a:spcPct val="35000"/>
            </a:spcAft>
            <a:buNone/>
          </a:pPr>
          <a:r>
            <a:rPr lang="nb-NO" sz="1300" kern="1200" dirty="0">
              <a:solidFill>
                <a:schemeClr val="tx1"/>
              </a:solidFill>
            </a:rPr>
            <a:t>Tilrettelegging</a:t>
          </a:r>
        </a:p>
      </dsp:txBody>
      <dsp:txXfrm rot="10800000">
        <a:off x="684215" y="601351"/>
        <a:ext cx="1685045" cy="461458"/>
      </dsp:txXfrm>
    </dsp:sp>
    <dsp:sp modelId="{9D782859-FC31-437B-9971-6C25E15C7238}">
      <dsp:nvSpPr>
        <dsp:cNvPr id="0" name=""/>
        <dsp:cNvSpPr/>
      </dsp:nvSpPr>
      <dsp:spPr>
        <a:xfrm>
          <a:off x="338122" y="601351"/>
          <a:ext cx="461458" cy="46145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97D8B7-FA6D-45CE-8B25-921F32E0CAB6}">
      <dsp:nvSpPr>
        <dsp:cNvPr id="0" name=""/>
        <dsp:cNvSpPr/>
      </dsp:nvSpPr>
      <dsp:spPr>
        <a:xfrm rot="10800000">
          <a:off x="568851" y="1200557"/>
          <a:ext cx="1800409" cy="46145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490" tIns="49530" rIns="92456" bIns="49530" numCol="1" spcCol="1270" anchor="ctr" anchorCtr="0">
          <a:noAutofit/>
        </a:bodyPr>
        <a:lstStyle/>
        <a:p>
          <a:pPr marL="0" lvl="0" indent="0" algn="ctr" defTabSz="577850">
            <a:lnSpc>
              <a:spcPct val="90000"/>
            </a:lnSpc>
            <a:spcBef>
              <a:spcPct val="0"/>
            </a:spcBef>
            <a:spcAft>
              <a:spcPct val="35000"/>
            </a:spcAft>
            <a:buNone/>
          </a:pPr>
          <a:r>
            <a:rPr lang="nb-NO" sz="1300" kern="1200" dirty="0">
              <a:solidFill>
                <a:schemeClr val="tx1"/>
              </a:solidFill>
            </a:rPr>
            <a:t>Barn</a:t>
          </a:r>
        </a:p>
      </dsp:txBody>
      <dsp:txXfrm rot="10800000">
        <a:off x="684215" y="1200557"/>
        <a:ext cx="1685045" cy="461458"/>
      </dsp:txXfrm>
    </dsp:sp>
    <dsp:sp modelId="{6F95E5F8-AB23-41E3-943C-5CF0210DA648}">
      <dsp:nvSpPr>
        <dsp:cNvPr id="0" name=""/>
        <dsp:cNvSpPr/>
      </dsp:nvSpPr>
      <dsp:spPr>
        <a:xfrm>
          <a:off x="338122" y="1200557"/>
          <a:ext cx="461458" cy="46145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9184FD-609C-475F-9685-70ABFD4DD333}">
      <dsp:nvSpPr>
        <dsp:cNvPr id="0" name=""/>
        <dsp:cNvSpPr/>
      </dsp:nvSpPr>
      <dsp:spPr>
        <a:xfrm rot="10800000">
          <a:off x="568851" y="1799764"/>
          <a:ext cx="1800409" cy="46145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490" tIns="49530" rIns="92456" bIns="49530" numCol="1" spcCol="1270" anchor="ctr" anchorCtr="0">
          <a:noAutofit/>
        </a:bodyPr>
        <a:lstStyle/>
        <a:p>
          <a:pPr marL="0" lvl="0" indent="0" algn="ctr" defTabSz="577850">
            <a:lnSpc>
              <a:spcPct val="90000"/>
            </a:lnSpc>
            <a:spcBef>
              <a:spcPct val="0"/>
            </a:spcBef>
            <a:spcAft>
              <a:spcPct val="35000"/>
            </a:spcAft>
            <a:buNone/>
          </a:pPr>
          <a:r>
            <a:rPr lang="nb-NO" sz="1300" kern="1200" dirty="0">
              <a:solidFill>
                <a:schemeClr val="tx1"/>
              </a:solidFill>
            </a:rPr>
            <a:t>Grønn reise</a:t>
          </a:r>
        </a:p>
      </dsp:txBody>
      <dsp:txXfrm rot="10800000">
        <a:off x="684215" y="1799764"/>
        <a:ext cx="1685045" cy="461458"/>
      </dsp:txXfrm>
    </dsp:sp>
    <dsp:sp modelId="{FF938FFD-440E-4690-9945-286E82F77721}">
      <dsp:nvSpPr>
        <dsp:cNvPr id="0" name=""/>
        <dsp:cNvSpPr/>
      </dsp:nvSpPr>
      <dsp:spPr>
        <a:xfrm>
          <a:off x="338122" y="1799764"/>
          <a:ext cx="461458" cy="46145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A8D2F6-11E0-4EE6-A6AB-1DD1B22D3825}" type="datetimeFigureOut">
              <a:rPr lang="nb-NO" smtClean="0"/>
              <a:t>30.08.2023</a:t>
            </a:fld>
            <a:endParaRPr lang="nb-NO"/>
          </a:p>
        </p:txBody>
      </p:sp>
      <p:sp>
        <p:nvSpPr>
          <p:cNvPr id="4" name="Plassholder for lysbil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F910E6-E1F3-454B-9875-C890E7F2DEB6}" type="slidenum">
              <a:rPr lang="nb-NO" smtClean="0"/>
              <a:t>‹#›</a:t>
            </a:fld>
            <a:endParaRPr lang="nb-NO"/>
          </a:p>
        </p:txBody>
      </p:sp>
    </p:spTree>
    <p:extLst>
      <p:ext uri="{BB962C8B-B14F-4D97-AF65-F5344CB8AC3E}">
        <p14:creationId xmlns:p14="http://schemas.microsoft.com/office/powerpoint/2010/main" val="4124649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dirty="0"/>
              <a:t>For alle studenter på alle campus. Alle som har fullført 60 </a:t>
            </a:r>
            <a:r>
              <a:rPr lang="nb-NO" dirty="0" err="1"/>
              <a:t>sp</a:t>
            </a:r>
            <a:r>
              <a:rPr lang="nb-NO" dirty="0"/>
              <a:t> kan dra. </a:t>
            </a:r>
          </a:p>
          <a:p>
            <a:pPr marL="171450" indent="-171450">
              <a:buFontTx/>
              <a:buChar char="-"/>
            </a:pPr>
            <a:r>
              <a:rPr lang="nb-NO" dirty="0"/>
              <a:t>Det gjøres opptak. Vil bli lagt ut på samme veiledningssiden vår (samme sted som Zoom-lenken)</a:t>
            </a:r>
          </a:p>
          <a:p>
            <a:pPr marL="171450" indent="-171450">
              <a:buFontTx/>
              <a:buChar char="-"/>
            </a:pPr>
            <a:r>
              <a:rPr lang="nb-NO" dirty="0"/>
              <a:t>Mulighet til å stille spørsmål underveis, Q&amp;A, </a:t>
            </a:r>
            <a:r>
              <a:rPr lang="nb-NO" dirty="0" err="1"/>
              <a:t>upvote</a:t>
            </a:r>
            <a:r>
              <a:rPr lang="nb-NO" dirty="0"/>
              <a:t>. Spm. om spesifikke byer/læresteder vil ikke besvares i plenum.</a:t>
            </a:r>
          </a:p>
        </p:txBody>
      </p:sp>
      <p:sp>
        <p:nvSpPr>
          <p:cNvPr id="4" name="Plassholder for lysbildenummer 3"/>
          <p:cNvSpPr>
            <a:spLocks noGrp="1"/>
          </p:cNvSpPr>
          <p:nvPr>
            <p:ph type="sldNum" sz="quarter" idx="5"/>
          </p:nvPr>
        </p:nvSpPr>
        <p:spPr/>
        <p:txBody>
          <a:bodyPr/>
          <a:lstStyle/>
          <a:p>
            <a:fld id="{75F910E6-E1F3-454B-9875-C890E7F2DEB6}" type="slidenum">
              <a:rPr lang="nb-NO" smtClean="0"/>
              <a:t>1</a:t>
            </a:fld>
            <a:endParaRPr lang="nb-NO"/>
          </a:p>
        </p:txBody>
      </p:sp>
    </p:spTree>
    <p:extLst>
      <p:ext uri="{BB962C8B-B14F-4D97-AF65-F5344CB8AC3E}">
        <p14:creationId xmlns:p14="http://schemas.microsoft.com/office/powerpoint/2010/main" val="1634959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Må bruke NTNU-lenken, ikke Google M-O. </a:t>
            </a:r>
          </a:p>
          <a:p>
            <a:r>
              <a:rPr lang="nb-NO" dirty="0"/>
              <a:t>Viktig å stave e-post (</a:t>
            </a:r>
            <a:r>
              <a:rPr lang="nb-NO" dirty="0" err="1"/>
              <a:t>stud.mailen</a:t>
            </a:r>
            <a:r>
              <a:rPr lang="nb-NO" dirty="0"/>
              <a:t>) riktig!</a:t>
            </a:r>
          </a:p>
          <a:p>
            <a:r>
              <a:rPr lang="nb-NO" dirty="0"/>
              <a:t>NB: Mulighet for å sette opp flere alternativer i praksissøknaden kommer ila. et par dager. </a:t>
            </a:r>
          </a:p>
        </p:txBody>
      </p:sp>
      <p:sp>
        <p:nvSpPr>
          <p:cNvPr id="4" name="Plassholder for lysbildenummer 3"/>
          <p:cNvSpPr>
            <a:spLocks noGrp="1"/>
          </p:cNvSpPr>
          <p:nvPr>
            <p:ph type="sldNum" sz="quarter" idx="5"/>
          </p:nvPr>
        </p:nvSpPr>
        <p:spPr/>
        <p:txBody>
          <a:bodyPr/>
          <a:lstStyle/>
          <a:p>
            <a:fld id="{75F910E6-E1F3-454B-9875-C890E7F2DEB6}" type="slidenum">
              <a:rPr lang="nb-NO" smtClean="0"/>
              <a:t>10</a:t>
            </a:fld>
            <a:endParaRPr lang="nb-NO"/>
          </a:p>
        </p:txBody>
      </p:sp>
    </p:spTree>
    <p:extLst>
      <p:ext uri="{BB962C8B-B14F-4D97-AF65-F5344CB8AC3E}">
        <p14:creationId xmlns:p14="http://schemas.microsoft.com/office/powerpoint/2010/main" val="902439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5F910E6-E1F3-454B-9875-C890E7F2DEB6}" type="slidenum">
              <a:rPr lang="nb-NO" smtClean="0"/>
              <a:t>11</a:t>
            </a:fld>
            <a:endParaRPr lang="nb-NO"/>
          </a:p>
        </p:txBody>
      </p:sp>
    </p:spTree>
    <p:extLst>
      <p:ext uri="{BB962C8B-B14F-4D97-AF65-F5344CB8AC3E}">
        <p14:creationId xmlns:p14="http://schemas.microsoft.com/office/powerpoint/2010/main" val="792938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 Spm. om snitt og antall plasser. Vanskelig å svare på, da det kommer an på søkermassen hvert år samt fleksibilitet ved lærestedet. Merk at enkelte læresteder har egne karakterkrav (sjekk </a:t>
            </a:r>
            <a:r>
              <a:rPr lang="nb-NO" dirty="0" err="1"/>
              <a:t>avt.databasen</a:t>
            </a:r>
            <a:r>
              <a:rPr lang="nb-NO" dirty="0"/>
              <a:t>). Søk! Velg gjerne litt utradisjonelt – at det er få som har utvekslet til et sted betyr ikke at det er et dårlig universitet. Hvis du ikke kommer inn på førstevalget, så går vi videre til 2. valg. De som har dette lærestedet som førstevalg vil få prioritet. </a:t>
            </a:r>
          </a:p>
          <a:p>
            <a:r>
              <a:rPr lang="nb-NO" dirty="0"/>
              <a:t>- Er det mulig at man ikke blir nominert hvis man har satt opp tre avtale læresteder? Ja, men det er sjelden. </a:t>
            </a:r>
          </a:p>
        </p:txBody>
      </p:sp>
      <p:sp>
        <p:nvSpPr>
          <p:cNvPr id="4" name="Plassholder for lysbildenummer 3"/>
          <p:cNvSpPr>
            <a:spLocks noGrp="1"/>
          </p:cNvSpPr>
          <p:nvPr>
            <p:ph type="sldNum" sz="quarter" idx="5"/>
          </p:nvPr>
        </p:nvSpPr>
        <p:spPr/>
        <p:txBody>
          <a:bodyPr/>
          <a:lstStyle/>
          <a:p>
            <a:fld id="{75F910E6-E1F3-454B-9875-C890E7F2DEB6}" type="slidenum">
              <a:rPr lang="nb-NO" smtClean="0"/>
              <a:t>12</a:t>
            </a:fld>
            <a:endParaRPr lang="nb-NO"/>
          </a:p>
        </p:txBody>
      </p:sp>
    </p:spTree>
    <p:extLst>
      <p:ext uri="{BB962C8B-B14F-4D97-AF65-F5344CB8AC3E}">
        <p14:creationId xmlns:p14="http://schemas.microsoft.com/office/powerpoint/2010/main" val="2357974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 I noen tilfeller kan man få fritak fra språktest dersom man har oppnådd karater 4 eller bedre i det aktuelle språket fra VGS. Man får da en bekreftelse fra oss som kan brukes som dokumentasjon. </a:t>
            </a:r>
          </a:p>
        </p:txBody>
      </p:sp>
      <p:sp>
        <p:nvSpPr>
          <p:cNvPr id="4" name="Plassholder for lysbildenummer 3"/>
          <p:cNvSpPr>
            <a:spLocks noGrp="1"/>
          </p:cNvSpPr>
          <p:nvPr>
            <p:ph type="sldNum" sz="quarter" idx="5"/>
          </p:nvPr>
        </p:nvSpPr>
        <p:spPr/>
        <p:txBody>
          <a:bodyPr/>
          <a:lstStyle/>
          <a:p>
            <a:fld id="{75F910E6-E1F3-454B-9875-C890E7F2DEB6}" type="slidenum">
              <a:rPr lang="nb-NO" smtClean="0"/>
              <a:t>13</a:t>
            </a:fld>
            <a:endParaRPr lang="nb-NO"/>
          </a:p>
        </p:txBody>
      </p:sp>
    </p:spTree>
    <p:extLst>
      <p:ext uri="{BB962C8B-B14F-4D97-AF65-F5344CB8AC3E}">
        <p14:creationId xmlns:p14="http://schemas.microsoft.com/office/powerpoint/2010/main" val="2704308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 Språkkurs som gir uttelling i form av </a:t>
            </a:r>
            <a:r>
              <a:rPr lang="nb-NO" dirty="0" err="1"/>
              <a:t>sp</a:t>
            </a:r>
            <a:r>
              <a:rPr lang="nb-NO" dirty="0"/>
              <a:t> kan i noen tilfeller godkjennes som K-emne</a:t>
            </a:r>
          </a:p>
        </p:txBody>
      </p:sp>
      <p:sp>
        <p:nvSpPr>
          <p:cNvPr id="4" name="Plassholder for lysbildenummer 3"/>
          <p:cNvSpPr>
            <a:spLocks noGrp="1"/>
          </p:cNvSpPr>
          <p:nvPr>
            <p:ph type="sldNum" sz="quarter" idx="5"/>
          </p:nvPr>
        </p:nvSpPr>
        <p:spPr/>
        <p:txBody>
          <a:bodyPr/>
          <a:lstStyle/>
          <a:p>
            <a:fld id="{75F910E6-E1F3-454B-9875-C890E7F2DEB6}" type="slidenum">
              <a:rPr lang="nb-NO" smtClean="0"/>
              <a:t>14</a:t>
            </a:fld>
            <a:endParaRPr lang="nb-NO"/>
          </a:p>
        </p:txBody>
      </p:sp>
    </p:spTree>
    <p:extLst>
      <p:ext uri="{BB962C8B-B14F-4D97-AF65-F5344CB8AC3E}">
        <p14:creationId xmlns:p14="http://schemas.microsoft.com/office/powerpoint/2010/main" val="719837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 Sjekk Lånekassens kalkulator!</a:t>
            </a:r>
          </a:p>
          <a:p>
            <a:r>
              <a:rPr lang="nb-NO" dirty="0"/>
              <a:t>- Utbetaling: 2 ganger/mnd. (</a:t>
            </a:r>
            <a:r>
              <a:rPr lang="nb-NO" dirty="0" err="1"/>
              <a:t>Tj.senteret</a:t>
            </a:r>
            <a:r>
              <a:rPr lang="nb-NO" dirty="0"/>
              <a:t>). Kan ta 2-6 uker før pengene er på konto. </a:t>
            </a:r>
          </a:p>
        </p:txBody>
      </p:sp>
      <p:sp>
        <p:nvSpPr>
          <p:cNvPr id="4" name="Plassholder for lysbildenummer 3"/>
          <p:cNvSpPr>
            <a:spLocks noGrp="1"/>
          </p:cNvSpPr>
          <p:nvPr>
            <p:ph type="sldNum" sz="quarter" idx="5"/>
          </p:nvPr>
        </p:nvSpPr>
        <p:spPr/>
        <p:txBody>
          <a:bodyPr/>
          <a:lstStyle/>
          <a:p>
            <a:fld id="{75F910E6-E1F3-454B-9875-C890E7F2DEB6}" type="slidenum">
              <a:rPr lang="nb-NO" smtClean="0"/>
              <a:t>15</a:t>
            </a:fld>
            <a:endParaRPr lang="nb-NO"/>
          </a:p>
        </p:txBody>
      </p:sp>
    </p:spTree>
    <p:extLst>
      <p:ext uri="{BB962C8B-B14F-4D97-AF65-F5344CB8AC3E}">
        <p14:creationId xmlns:p14="http://schemas.microsoft.com/office/powerpoint/2010/main" val="1407127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err="1"/>
              <a:t>Enhance</a:t>
            </a:r>
            <a:r>
              <a:rPr lang="nb-NO"/>
              <a:t> er en Erasmus Universitetsallianse av NTNU fremste EU partner.</a:t>
            </a:r>
          </a:p>
          <a:p>
            <a:r>
              <a:rPr lang="nb-NO"/>
              <a:t>Alliansen består av </a:t>
            </a:r>
          </a:p>
          <a:p>
            <a:r>
              <a:rPr lang="nb-NO" err="1"/>
              <a:t>Politecnico</a:t>
            </a:r>
            <a:r>
              <a:rPr lang="nb-NO"/>
              <a:t> di Milano, UPV Valencia, Chalmers, TU </a:t>
            </a:r>
            <a:r>
              <a:rPr lang="nb-NO" err="1"/>
              <a:t>Warzawa</a:t>
            </a:r>
            <a:r>
              <a:rPr lang="nb-NO"/>
              <a:t>, RWTH Aachen, TU Berlin</a:t>
            </a:r>
          </a:p>
          <a:p>
            <a:endParaRPr lang="nb-NO"/>
          </a:p>
          <a:p>
            <a:r>
              <a:rPr lang="nb-NO"/>
              <a:t>Fordelene med å søke seg til en av disse er en veldig enkelt forhåndsgodkjenning takket være et program som heter European </a:t>
            </a:r>
            <a:r>
              <a:rPr lang="nb-NO" err="1"/>
              <a:t>Education</a:t>
            </a:r>
            <a:r>
              <a:rPr lang="nb-NO"/>
              <a:t> </a:t>
            </a:r>
            <a:r>
              <a:rPr lang="nb-NO" err="1"/>
              <a:t>Pathways</a:t>
            </a:r>
            <a:r>
              <a:rPr lang="nb-NO"/>
              <a:t> som består av fagpakker som er vurdert av fakultetene på forhånd.</a:t>
            </a:r>
          </a:p>
          <a:p>
            <a:endParaRPr lang="nb-NO"/>
          </a:p>
          <a:p>
            <a:r>
              <a:rPr lang="nb-NO"/>
              <a:t>Skriv i kommentarfeltet når du søker om du ønsker å bli vurdert som </a:t>
            </a:r>
            <a:r>
              <a:rPr lang="nb-NO" err="1"/>
              <a:t>Enhance</a:t>
            </a:r>
            <a:r>
              <a:rPr lang="nb-NO"/>
              <a:t> student. </a:t>
            </a:r>
          </a:p>
          <a:p>
            <a:endParaRPr lang="nb-NO"/>
          </a:p>
          <a:p>
            <a:endParaRPr lang="nb-NO"/>
          </a:p>
        </p:txBody>
      </p:sp>
      <p:sp>
        <p:nvSpPr>
          <p:cNvPr id="4" name="Plassholder for lysbildenummer 3"/>
          <p:cNvSpPr>
            <a:spLocks noGrp="1"/>
          </p:cNvSpPr>
          <p:nvPr>
            <p:ph type="sldNum" sz="quarter" idx="5"/>
          </p:nvPr>
        </p:nvSpPr>
        <p:spPr/>
        <p:txBody>
          <a:bodyPr/>
          <a:lstStyle/>
          <a:p>
            <a:fld id="{75F910E6-E1F3-454B-9875-C890E7F2DEB6}" type="slidenum">
              <a:rPr lang="nb-NO" smtClean="0"/>
              <a:t>17</a:t>
            </a:fld>
            <a:endParaRPr lang="nb-NO"/>
          </a:p>
        </p:txBody>
      </p:sp>
    </p:spTree>
    <p:extLst>
      <p:ext uri="{BB962C8B-B14F-4D97-AF65-F5344CB8AC3E}">
        <p14:creationId xmlns:p14="http://schemas.microsoft.com/office/powerpoint/2010/main" val="1532919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0" i="0" dirty="0">
                <a:solidFill>
                  <a:srgbClr val="272833"/>
                </a:solidFill>
                <a:effectLst/>
                <a:latin typeface="Open Sans" panose="020B0606030504020204" pitchFamily="34" charset="0"/>
              </a:rPr>
              <a:t>Du er selv ansvarlig for å ha god nok reise- og sykeforsikring under studietiden din i utlandet.</a:t>
            </a:r>
          </a:p>
          <a:p>
            <a:r>
              <a:rPr lang="nb-NO" b="0" i="0" dirty="0">
                <a:solidFill>
                  <a:srgbClr val="272833"/>
                </a:solidFill>
                <a:effectLst/>
                <a:latin typeface="Open Sans" panose="020B0606030504020204" pitchFamily="34" charset="0"/>
              </a:rPr>
              <a:t>Tilrettelegging: Vi kan bistå i kontakten med lærestedet. </a:t>
            </a:r>
            <a:r>
              <a:rPr lang="nb-NO" b="0" i="0" dirty="0" err="1">
                <a:solidFill>
                  <a:srgbClr val="272833"/>
                </a:solidFill>
                <a:effectLst/>
                <a:latin typeface="Open Sans" panose="020B0606030504020204" pitchFamily="34" charset="0"/>
              </a:rPr>
              <a:t>Finanisering</a:t>
            </a:r>
            <a:r>
              <a:rPr lang="nb-NO" b="0" i="0" dirty="0">
                <a:solidFill>
                  <a:srgbClr val="272833"/>
                </a:solidFill>
                <a:effectLst/>
                <a:latin typeface="Open Sans" panose="020B0606030504020204" pitchFamily="34" charset="0"/>
              </a:rPr>
              <a:t>: Ekstrastipend fra LK kan som hovedregel tas med til utlandet. </a:t>
            </a:r>
            <a:r>
              <a:rPr lang="nb-NO" b="0" i="0" dirty="0" err="1">
                <a:solidFill>
                  <a:srgbClr val="272833"/>
                </a:solidFill>
                <a:effectLst/>
                <a:latin typeface="Open Sans" panose="020B0606030504020204" pitchFamily="34" charset="0"/>
              </a:rPr>
              <a:t>Erasmusstøtte</a:t>
            </a:r>
            <a:r>
              <a:rPr lang="nb-NO" b="0" i="0" dirty="0">
                <a:solidFill>
                  <a:srgbClr val="272833"/>
                </a:solidFill>
                <a:effectLst/>
                <a:latin typeface="Open Sans" panose="020B0606030504020204" pitchFamily="34" charset="0"/>
              </a:rPr>
              <a:t>. </a:t>
            </a:r>
            <a:endParaRPr lang="nb-NO" dirty="0"/>
          </a:p>
        </p:txBody>
      </p:sp>
      <p:sp>
        <p:nvSpPr>
          <p:cNvPr id="4" name="Slide Number Placeholder 3"/>
          <p:cNvSpPr>
            <a:spLocks noGrp="1"/>
          </p:cNvSpPr>
          <p:nvPr>
            <p:ph type="sldNum" sz="quarter" idx="5"/>
          </p:nvPr>
        </p:nvSpPr>
        <p:spPr/>
        <p:txBody>
          <a:bodyPr/>
          <a:lstStyle/>
          <a:p>
            <a:fld id="{75F910E6-E1F3-454B-9875-C890E7F2DEB6}" type="slidenum">
              <a:rPr lang="nb-NO" smtClean="0"/>
              <a:t>18</a:t>
            </a:fld>
            <a:endParaRPr lang="nb-NO"/>
          </a:p>
        </p:txBody>
      </p:sp>
    </p:spTree>
    <p:extLst>
      <p:ext uri="{BB962C8B-B14F-4D97-AF65-F5344CB8AC3E}">
        <p14:creationId xmlns:p14="http://schemas.microsoft.com/office/powerpoint/2010/main" val="4294770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5F910E6-E1F3-454B-9875-C890E7F2DEB6}" type="slidenum">
              <a:rPr lang="nb-NO" smtClean="0"/>
              <a:t>19</a:t>
            </a:fld>
            <a:endParaRPr lang="nb-NO"/>
          </a:p>
        </p:txBody>
      </p:sp>
    </p:spTree>
    <p:extLst>
      <p:ext uri="{BB962C8B-B14F-4D97-AF65-F5344CB8AC3E}">
        <p14:creationId xmlns:p14="http://schemas.microsoft.com/office/powerpoint/2010/main" val="3289938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Fordelt på institutt, og ikke land</a:t>
            </a:r>
          </a:p>
        </p:txBody>
      </p:sp>
      <p:sp>
        <p:nvSpPr>
          <p:cNvPr id="4" name="Plassholder for lysbildenummer 3"/>
          <p:cNvSpPr>
            <a:spLocks noGrp="1"/>
          </p:cNvSpPr>
          <p:nvPr>
            <p:ph type="sldNum" sz="quarter" idx="5"/>
          </p:nvPr>
        </p:nvSpPr>
        <p:spPr/>
        <p:txBody>
          <a:bodyPr/>
          <a:lstStyle/>
          <a:p>
            <a:fld id="{75F910E6-E1F3-454B-9875-C890E7F2DEB6}" type="slidenum">
              <a:rPr lang="nb-NO" smtClean="0"/>
              <a:t>20</a:t>
            </a:fld>
            <a:endParaRPr lang="nb-NO"/>
          </a:p>
        </p:txBody>
      </p:sp>
    </p:spTree>
    <p:extLst>
      <p:ext uri="{BB962C8B-B14F-4D97-AF65-F5344CB8AC3E}">
        <p14:creationId xmlns:p14="http://schemas.microsoft.com/office/powerpoint/2010/main" val="1929507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5F910E6-E1F3-454B-9875-C890E7F2DEB6}" type="slidenum">
              <a:rPr lang="nb-NO" smtClean="0"/>
              <a:t>2</a:t>
            </a:fld>
            <a:endParaRPr lang="nb-NO"/>
          </a:p>
        </p:txBody>
      </p:sp>
    </p:spTree>
    <p:extLst>
      <p:ext uri="{BB962C8B-B14F-4D97-AF65-F5344CB8AC3E}">
        <p14:creationId xmlns:p14="http://schemas.microsoft.com/office/powerpoint/2010/main" val="1951274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dirty="0"/>
          </a:p>
        </p:txBody>
      </p:sp>
      <p:sp>
        <p:nvSpPr>
          <p:cNvPr id="4" name="Plassholder for lysbildenummer 3"/>
          <p:cNvSpPr>
            <a:spLocks noGrp="1"/>
          </p:cNvSpPr>
          <p:nvPr>
            <p:ph type="sldNum" sz="quarter" idx="5"/>
          </p:nvPr>
        </p:nvSpPr>
        <p:spPr/>
        <p:txBody>
          <a:bodyPr/>
          <a:lstStyle/>
          <a:p>
            <a:fld id="{75F910E6-E1F3-454B-9875-C890E7F2DEB6}" type="slidenum">
              <a:rPr lang="nb-NO" smtClean="0"/>
              <a:t>22</a:t>
            </a:fld>
            <a:endParaRPr lang="nb-NO"/>
          </a:p>
        </p:txBody>
      </p:sp>
    </p:spTree>
    <p:extLst>
      <p:ext uri="{BB962C8B-B14F-4D97-AF65-F5344CB8AC3E}">
        <p14:creationId xmlns:p14="http://schemas.microsoft.com/office/powerpoint/2010/main" val="2545663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dirty="0"/>
          </a:p>
        </p:txBody>
      </p:sp>
      <p:sp>
        <p:nvSpPr>
          <p:cNvPr id="4" name="Plassholder for lysbildenummer 3"/>
          <p:cNvSpPr>
            <a:spLocks noGrp="1"/>
          </p:cNvSpPr>
          <p:nvPr>
            <p:ph type="sldNum" sz="quarter" idx="5"/>
          </p:nvPr>
        </p:nvSpPr>
        <p:spPr/>
        <p:txBody>
          <a:bodyPr/>
          <a:lstStyle/>
          <a:p>
            <a:fld id="{75F910E6-E1F3-454B-9875-C890E7F2DEB6}" type="slidenum">
              <a:rPr lang="nb-NO" smtClean="0"/>
              <a:t>3</a:t>
            </a:fld>
            <a:endParaRPr lang="nb-NO"/>
          </a:p>
        </p:txBody>
      </p:sp>
    </p:spTree>
    <p:extLst>
      <p:ext uri="{BB962C8B-B14F-4D97-AF65-F5344CB8AC3E}">
        <p14:creationId xmlns:p14="http://schemas.microsoft.com/office/powerpoint/2010/main" val="241348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dirty="0"/>
              <a:t>Avtaler for forskjellige studieprogrammer/fagområder, bachelor/master, friplasser (fritak for skolepenger, vanlig utenfor Europa), utvekslingsprogrammer som Erasmus. </a:t>
            </a:r>
          </a:p>
          <a:p>
            <a:pPr marL="171450" indent="-171450">
              <a:buFontTx/>
              <a:buChar char="-"/>
            </a:pPr>
            <a:r>
              <a:rPr lang="nb-NO" dirty="0"/>
              <a:t>Viktig å sjekke at avtaletypen passer for deg! Info i databasen, spør </a:t>
            </a:r>
            <a:r>
              <a:rPr lang="nb-NO" dirty="0" err="1"/>
              <a:t>intsek</a:t>
            </a:r>
            <a:r>
              <a:rPr lang="nb-NO" dirty="0"/>
              <a:t> om du er usikker. Finne avtaler for ditt studie: sjekk m/institutt. </a:t>
            </a:r>
          </a:p>
          <a:p>
            <a:pPr marL="171450" indent="-171450">
              <a:buFontTx/>
              <a:buChar char="-"/>
            </a:pPr>
            <a:r>
              <a:rPr lang="nb-NO" dirty="0"/>
              <a:t>Også mulig å reise utenom avtale. Må betale skolepenger dersom det er vanlig ved lærestedet, og gjennomføre søknadsprosessen selv. Kan alltids spørre oss om hjelp (underskrift på dokumenter, e.l.)</a:t>
            </a:r>
          </a:p>
        </p:txBody>
      </p:sp>
      <p:sp>
        <p:nvSpPr>
          <p:cNvPr id="4" name="Plassholder for lysbildenummer 3"/>
          <p:cNvSpPr>
            <a:spLocks noGrp="1"/>
          </p:cNvSpPr>
          <p:nvPr>
            <p:ph type="sldNum" sz="quarter" idx="5"/>
          </p:nvPr>
        </p:nvSpPr>
        <p:spPr/>
        <p:txBody>
          <a:bodyPr/>
          <a:lstStyle/>
          <a:p>
            <a:fld id="{75F910E6-E1F3-454B-9875-C890E7F2DEB6}" type="slidenum">
              <a:rPr lang="nb-NO" smtClean="0"/>
              <a:t>4</a:t>
            </a:fld>
            <a:endParaRPr lang="nb-NO"/>
          </a:p>
        </p:txBody>
      </p:sp>
    </p:spTree>
    <p:extLst>
      <p:ext uri="{BB962C8B-B14F-4D97-AF65-F5344CB8AC3E}">
        <p14:creationId xmlns:p14="http://schemas.microsoft.com/office/powerpoint/2010/main" val="2000974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Europa – Sveits og UK, delvis Irland. </a:t>
            </a:r>
          </a:p>
        </p:txBody>
      </p:sp>
      <p:sp>
        <p:nvSpPr>
          <p:cNvPr id="4" name="Slide Number Placeholder 3"/>
          <p:cNvSpPr>
            <a:spLocks noGrp="1"/>
          </p:cNvSpPr>
          <p:nvPr>
            <p:ph type="sldNum" sz="quarter" idx="5"/>
          </p:nvPr>
        </p:nvSpPr>
        <p:spPr/>
        <p:txBody>
          <a:bodyPr/>
          <a:lstStyle/>
          <a:p>
            <a:fld id="{75F910E6-E1F3-454B-9875-C890E7F2DEB6}" type="slidenum">
              <a:rPr lang="nb-NO" smtClean="0"/>
              <a:t>5</a:t>
            </a:fld>
            <a:endParaRPr lang="nb-NO"/>
          </a:p>
        </p:txBody>
      </p:sp>
    </p:spTree>
    <p:extLst>
      <p:ext uri="{BB962C8B-B14F-4D97-AF65-F5344CB8AC3E}">
        <p14:creationId xmlns:p14="http://schemas.microsoft.com/office/powerpoint/2010/main" val="662889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 Tidligere frist i Nord-Amerika og enkelte land i Asia</a:t>
            </a:r>
          </a:p>
        </p:txBody>
      </p:sp>
      <p:sp>
        <p:nvSpPr>
          <p:cNvPr id="4" name="Plassholder for lysbildenummer 3"/>
          <p:cNvSpPr>
            <a:spLocks noGrp="1"/>
          </p:cNvSpPr>
          <p:nvPr>
            <p:ph type="sldNum" sz="quarter" idx="5"/>
          </p:nvPr>
        </p:nvSpPr>
        <p:spPr/>
        <p:txBody>
          <a:bodyPr/>
          <a:lstStyle/>
          <a:p>
            <a:fld id="{75F910E6-E1F3-454B-9875-C890E7F2DEB6}" type="slidenum">
              <a:rPr lang="nb-NO" smtClean="0"/>
              <a:t>6</a:t>
            </a:fld>
            <a:endParaRPr lang="nb-NO"/>
          </a:p>
        </p:txBody>
      </p:sp>
    </p:spTree>
    <p:extLst>
      <p:ext uri="{BB962C8B-B14F-4D97-AF65-F5344CB8AC3E}">
        <p14:creationId xmlns:p14="http://schemas.microsoft.com/office/powerpoint/2010/main" val="970837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dirty="0"/>
              <a:t>Du må selv finn emner på nettsidene til lærestedet. Liste over emner for utvekslingsstudenter, eller se på studieprogrammene som tilbys. </a:t>
            </a:r>
          </a:p>
          <a:p>
            <a:pPr marL="171450" indent="-171450">
              <a:buFontTx/>
              <a:buChar char="-"/>
            </a:pPr>
            <a:r>
              <a:rPr lang="nb-NO" dirty="0"/>
              <a:t>Sette sammen flere mindre emner til dekke ett større. </a:t>
            </a:r>
          </a:p>
          <a:p>
            <a:pPr marL="171450" indent="-171450">
              <a:buFontTx/>
              <a:buChar char="-"/>
            </a:pPr>
            <a:r>
              <a:rPr lang="nb-NO" dirty="0"/>
              <a:t>Hva skjer hvis man ikke får forhåndsgodkjenning? Forsøk å finn nye emner. Bytt om på studieplan m.m.  </a:t>
            </a:r>
          </a:p>
          <a:p>
            <a:pPr marL="171450" indent="-171450">
              <a:buFontTx/>
              <a:buChar char="-"/>
            </a:pPr>
            <a:r>
              <a:rPr lang="nb-NO" dirty="0"/>
              <a:t>Studiepoengsystem kan variere. Sjekk GNAG. </a:t>
            </a:r>
          </a:p>
        </p:txBody>
      </p:sp>
      <p:sp>
        <p:nvSpPr>
          <p:cNvPr id="4" name="Plassholder for lysbildenummer 3"/>
          <p:cNvSpPr>
            <a:spLocks noGrp="1"/>
          </p:cNvSpPr>
          <p:nvPr>
            <p:ph type="sldNum" sz="quarter" idx="5"/>
          </p:nvPr>
        </p:nvSpPr>
        <p:spPr/>
        <p:txBody>
          <a:bodyPr/>
          <a:lstStyle/>
          <a:p>
            <a:fld id="{75F910E6-E1F3-454B-9875-C890E7F2DEB6}" type="slidenum">
              <a:rPr lang="nb-NO" smtClean="0"/>
              <a:t>7</a:t>
            </a:fld>
            <a:endParaRPr lang="nb-NO"/>
          </a:p>
        </p:txBody>
      </p:sp>
    </p:spTree>
    <p:extLst>
      <p:ext uri="{BB962C8B-B14F-4D97-AF65-F5344CB8AC3E}">
        <p14:creationId xmlns:p14="http://schemas.microsoft.com/office/powerpoint/2010/main" val="1348259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Prioritering: Ikke mulig å endre etter frist. Heller ikke mulig å sette to steder på førstevalg, må ta et valg. Oppfordre alle til å fylle de tre plassene, det er ikke anledning til å legge til flere alternativer. Kun læresteder som er ført opp i søknaden vil bli vurdert. Tips: Tenk litt utradisjonelt, ikke søk til samme sted som alle andre…</a:t>
            </a:r>
          </a:p>
          <a:p>
            <a:endParaRPr lang="nb-NO" b="1" dirty="0"/>
          </a:p>
        </p:txBody>
      </p:sp>
      <p:sp>
        <p:nvSpPr>
          <p:cNvPr id="4" name="Plassholder for lysbildenummer 3"/>
          <p:cNvSpPr>
            <a:spLocks noGrp="1"/>
          </p:cNvSpPr>
          <p:nvPr>
            <p:ph type="sldNum" sz="quarter" idx="5"/>
          </p:nvPr>
        </p:nvSpPr>
        <p:spPr/>
        <p:txBody>
          <a:bodyPr/>
          <a:lstStyle/>
          <a:p>
            <a:fld id="{75F910E6-E1F3-454B-9875-C890E7F2DEB6}" type="slidenum">
              <a:rPr lang="nb-NO" smtClean="0"/>
              <a:t>8</a:t>
            </a:fld>
            <a:endParaRPr lang="nb-NO"/>
          </a:p>
        </p:txBody>
      </p:sp>
    </p:spTree>
    <p:extLst>
      <p:ext uri="{BB962C8B-B14F-4D97-AF65-F5344CB8AC3E}">
        <p14:creationId xmlns:p14="http://schemas.microsoft.com/office/powerpoint/2010/main" val="2764016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5F910E6-E1F3-454B-9875-C890E7F2DEB6}" type="slidenum">
              <a:rPr lang="nb-NO" smtClean="0"/>
              <a:t>9</a:t>
            </a:fld>
            <a:endParaRPr lang="nb-NO"/>
          </a:p>
        </p:txBody>
      </p:sp>
    </p:spTree>
    <p:extLst>
      <p:ext uri="{BB962C8B-B14F-4D97-AF65-F5344CB8AC3E}">
        <p14:creationId xmlns:p14="http://schemas.microsoft.com/office/powerpoint/2010/main" val="2608676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68315" y="2677415"/>
            <a:ext cx="7772400" cy="901094"/>
          </a:xfrm>
        </p:spPr>
        <p:txBody>
          <a:bodyPr anchor="t" anchorCtr="0"/>
          <a:lstStyle/>
          <a:p>
            <a:r>
              <a:rPr lang="nb-NO"/>
              <a:t>Klikk for å redigere tittelstil</a:t>
            </a:r>
            <a:endParaRPr lang="nb-NO" dirty="0"/>
          </a:p>
        </p:txBody>
      </p:sp>
      <p:sp>
        <p:nvSpPr>
          <p:cNvPr id="3" name="Undertittel 2"/>
          <p:cNvSpPr>
            <a:spLocks noGrp="1"/>
          </p:cNvSpPr>
          <p:nvPr>
            <p:ph type="subTitle" idx="1"/>
          </p:nvPr>
        </p:nvSpPr>
        <p:spPr>
          <a:xfrm>
            <a:off x="368315" y="3645154"/>
            <a:ext cx="77724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31831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1543050" y="685801"/>
            <a:ext cx="6086475" cy="3046228"/>
          </a:xfrm>
        </p:spPr>
        <p:txBody>
          <a:bodyPr anchor="b">
            <a:normAutofit/>
          </a:bodyPr>
          <a:lstStyle>
            <a:lvl1pPr algn="ctr">
              <a:defRPr sz="2700" cap="all" spc="225"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1543050" y="4114800"/>
            <a:ext cx="6086475" cy="2057400"/>
          </a:xfrm>
        </p:spPr>
        <p:txBody>
          <a:bodyPr/>
          <a:lstStyle>
            <a:lvl1pPr marL="0" indent="0" algn="ctr">
              <a:buNone/>
              <a:defRPr sz="1800" i="1"/>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8/30/2023</a:t>
            </a:fld>
            <a:endParaRPr lang="en-US" dirty="0"/>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559550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pic>
        <p:nvPicPr>
          <p:cNvPr id="7" name="Bilde 6"/>
          <p:cNvPicPr>
            <a:picLocks noChangeAspect="1"/>
          </p:cNvPicPr>
          <p:nvPr userDrawn="1"/>
        </p:nvPicPr>
        <p:blipFill>
          <a:blip r:embed="rId2"/>
          <a:stretch>
            <a:fillRect/>
          </a:stretch>
        </p:blipFill>
        <p:spPr>
          <a:xfrm>
            <a:off x="4241800" y="3073400"/>
            <a:ext cx="647700" cy="698500"/>
          </a:xfrm>
          <a:prstGeom prst="rect">
            <a:avLst/>
          </a:prstGeom>
        </p:spPr>
      </p:pic>
      <p:pic>
        <p:nvPicPr>
          <p:cNvPr id="8" name="Bilde 7"/>
          <p:cNvPicPr>
            <a:picLocks noChangeAspect="1"/>
          </p:cNvPicPr>
          <p:nvPr userDrawn="1"/>
        </p:nvPicPr>
        <p:blipFill>
          <a:blip r:embed="rId2"/>
          <a:stretch>
            <a:fillRect/>
          </a:stretch>
        </p:blipFill>
        <p:spPr>
          <a:xfrm>
            <a:off x="4241800" y="3073400"/>
            <a:ext cx="647700" cy="698500"/>
          </a:xfrm>
          <a:prstGeom prst="rect">
            <a:avLst/>
          </a:prstGeom>
        </p:spPr>
      </p:pic>
      <p:sp>
        <p:nvSpPr>
          <p:cNvPr id="14" name="Plassholder for lysbildenummer 5"/>
          <p:cNvSpPr txBox="1">
            <a:spLocks/>
          </p:cNvSpPr>
          <p:nvPr userDrawn="1"/>
        </p:nvSpPr>
        <p:spPr>
          <a:xfrm>
            <a:off x="8474800" y="6421247"/>
            <a:ext cx="342081"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0" i="0" smtClean="0">
                <a:solidFill>
                  <a:schemeClr val="tx1"/>
                </a:solidFill>
                <a:latin typeface="Arial"/>
                <a:cs typeface="Arial"/>
              </a:rPr>
              <a:pPr algn="ctr"/>
              <a:t>‹#›</a:t>
            </a:fld>
            <a:endParaRPr lang="nb-NO" b="0" i="0" dirty="0">
              <a:solidFill>
                <a:schemeClr val="tx1"/>
              </a:solidFill>
              <a:latin typeface="Arial"/>
              <a:cs typeface="Arial"/>
            </a:endParaRPr>
          </a:p>
        </p:txBody>
      </p:sp>
      <p:sp>
        <p:nvSpPr>
          <p:cNvPr id="9" name="Tittel 1">
            <a:extLst>
              <a:ext uri="{FF2B5EF4-FFF2-40B4-BE49-F238E27FC236}">
                <a16:creationId xmlns:a16="http://schemas.microsoft.com/office/drawing/2014/main" id="{DB00AE52-E9C6-4743-97C1-BA307B77BA34}"/>
              </a:ext>
            </a:extLst>
          </p:cNvPr>
          <p:cNvSpPr>
            <a:spLocks noGrp="1"/>
          </p:cNvSpPr>
          <p:nvPr>
            <p:ph type="title"/>
          </p:nvPr>
        </p:nvSpPr>
        <p:spPr>
          <a:xfrm>
            <a:off x="407505" y="274638"/>
            <a:ext cx="8229600" cy="646331"/>
          </a:xfrm>
        </p:spPr>
        <p:txBody>
          <a:bodyPr/>
          <a:lstStyle/>
          <a:p>
            <a:r>
              <a:rPr lang="nb-NO"/>
              <a:t>Klikk for å redigere tittelstil</a:t>
            </a:r>
            <a:endParaRPr lang="nb-NO" dirty="0"/>
          </a:p>
        </p:txBody>
      </p:sp>
      <p:sp>
        <p:nvSpPr>
          <p:cNvPr id="10" name="Plassholder for innhold 2">
            <a:extLst>
              <a:ext uri="{FF2B5EF4-FFF2-40B4-BE49-F238E27FC236}">
                <a16:creationId xmlns:a16="http://schemas.microsoft.com/office/drawing/2014/main" id="{AD591F58-54D5-E14F-820C-12FC2A7C391B}"/>
              </a:ext>
            </a:extLst>
          </p:cNvPr>
          <p:cNvSpPr>
            <a:spLocks noGrp="1"/>
          </p:cNvSpPr>
          <p:nvPr>
            <p:ph idx="1"/>
          </p:nvPr>
        </p:nvSpPr>
        <p:spPr>
          <a:xfrm>
            <a:off x="407505" y="1053548"/>
            <a:ext cx="8229600" cy="536769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646331"/>
          </a:xfrm>
          <a:prstGeom prst="rect">
            <a:avLst/>
          </a:prstGeom>
        </p:spPr>
        <p:txBody>
          <a:bodyPr vert="horz" lIns="91440" tIns="45720" rIns="91440" bIns="45720" rtlCol="0" anchor="t" anchorCtr="0">
            <a:spAutoFit/>
          </a:bodyPr>
          <a:lstStyle/>
          <a:p>
            <a:r>
              <a:rPr lang="nb-NO" dirty="0"/>
              <a:t>Klikk for å redigere tittelstil</a:t>
            </a:r>
          </a:p>
        </p:txBody>
      </p:sp>
      <p:sp>
        <p:nvSpPr>
          <p:cNvPr id="3" name="Plassholder for tekst 2"/>
          <p:cNvSpPr>
            <a:spLocks noGrp="1"/>
          </p:cNvSpPr>
          <p:nvPr>
            <p:ph type="body" idx="1"/>
          </p:nvPr>
        </p:nvSpPr>
        <p:spPr>
          <a:xfrm>
            <a:off x="457200" y="1043609"/>
            <a:ext cx="8229600" cy="5387007"/>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4" name="Bilde 3" descr="sirkler.jpg"/>
          <p:cNvPicPr>
            <a:picLocks noChangeAspect="1"/>
          </p:cNvPicPr>
          <p:nvPr userDrawn="1"/>
        </p:nvPicPr>
        <p:blipFill rotWithShape="1">
          <a:blip r:embed="rId13">
            <a:extLst>
              <a:ext uri="{28A0092B-C50C-407E-A947-70E740481C1C}">
                <a14:useLocalDpi xmlns:a14="http://schemas.microsoft.com/office/drawing/2010/main" val="0"/>
              </a:ext>
            </a:extLst>
          </a:blip>
          <a:srcRect r="18451"/>
          <a:stretch/>
        </p:blipFill>
        <p:spPr>
          <a:xfrm>
            <a:off x="7993703" y="511250"/>
            <a:ext cx="1151994" cy="1148515"/>
          </a:xfrm>
          <a:prstGeom prst="rect">
            <a:avLst/>
          </a:prstGeom>
        </p:spPr>
      </p:pic>
    </p:spTree>
    <p:extLst>
      <p:ext uri="{BB962C8B-B14F-4D97-AF65-F5344CB8AC3E}">
        <p14:creationId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028700" y="685800"/>
            <a:ext cx="7115175"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028700" y="2254103"/>
            <a:ext cx="7115176"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6835667" y="3275064"/>
            <a:ext cx="4114801" cy="307876"/>
          </a:xfrm>
          <a:prstGeom prst="rect">
            <a:avLst/>
          </a:prstGeom>
        </p:spPr>
        <p:txBody>
          <a:bodyPr vert="horz" lIns="91440" tIns="45720" rIns="91440" bIns="45720" rtlCol="0" anchor="ctr"/>
          <a:lstStyle>
            <a:lvl1pPr algn="ctr">
              <a:defRPr sz="675" cap="all" spc="225" baseline="0">
                <a:solidFill>
                  <a:schemeClr val="tx2">
                    <a:lumMod val="75000"/>
                    <a:lumOff val="25000"/>
                  </a:schemeClr>
                </a:solidFill>
                <a:latin typeface="+mn-lt"/>
              </a:defRPr>
            </a:lvl1pPr>
          </a:lstStyle>
          <a:p>
            <a:fld id="{D3FE42E8-8B57-452D-A122-4DCE9AC771EF}" type="datetime1">
              <a:rPr lang="en-US" smtClean="0"/>
              <a:t>8/30/2023</a:t>
            </a:fld>
            <a:endParaRPr lang="en-US"/>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95452" y="3275063"/>
            <a:ext cx="4114800" cy="307876"/>
          </a:xfrm>
          <a:prstGeom prst="rect">
            <a:avLst/>
          </a:prstGeom>
        </p:spPr>
        <p:txBody>
          <a:bodyPr vert="horz" lIns="91440" tIns="45720" rIns="91440" bIns="45720" rtlCol="0" anchor="ctr"/>
          <a:lstStyle>
            <a:lvl1pPr algn="ctr">
              <a:defRPr sz="675" cap="all" spc="225"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8337255" y="6356351"/>
            <a:ext cx="653901" cy="365125"/>
          </a:xfrm>
          <a:prstGeom prst="rect">
            <a:avLst/>
          </a:prstGeom>
        </p:spPr>
        <p:txBody>
          <a:bodyPr vert="horz" lIns="91440" tIns="45720" rIns="91440" bIns="45720" rtlCol="0" anchor="ctr"/>
          <a:lstStyle>
            <a:lvl1pPr algn="r">
              <a:defRPr sz="675" spc="225">
                <a:solidFill>
                  <a:schemeClr val="tx2">
                    <a:lumMod val="75000"/>
                    <a:lumOff val="25000"/>
                  </a:schemeClr>
                </a:solidFill>
                <a:latin typeface="+mn-lt"/>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2752468562"/>
      </p:ext>
    </p:extLst>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l" defTabSz="685800" rtl="0" eaLnBrk="1" latinLnBrk="0" hangingPunct="1">
        <a:lnSpc>
          <a:spcPct val="90000"/>
        </a:lnSpc>
        <a:spcBef>
          <a:spcPct val="0"/>
        </a:spcBef>
        <a:buNone/>
        <a:defRPr sz="27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750"/>
        </a:spcBef>
        <a:buSzPct val="70000"/>
        <a:buFont typeface="Arial" panose="020B0604020202020204" pitchFamily="34" charset="0"/>
        <a:buChar char="•"/>
        <a:defRPr sz="1800" kern="1200">
          <a:solidFill>
            <a:schemeClr val="tx2"/>
          </a:solidFill>
          <a:latin typeface="+mj-lt"/>
          <a:ea typeface="+mn-ea"/>
          <a:cs typeface="+mn-cs"/>
        </a:defRPr>
      </a:lvl1pPr>
      <a:lvl2pPr marL="514350" indent="-171450" algn="l" defTabSz="685800" rtl="0" eaLnBrk="1" latinLnBrk="0" hangingPunct="1">
        <a:lnSpc>
          <a:spcPct val="100000"/>
        </a:lnSpc>
        <a:spcBef>
          <a:spcPts val="375"/>
        </a:spcBef>
        <a:buSzPct val="70000"/>
        <a:buFont typeface="Arial" panose="020B0604020202020204" pitchFamily="34" charset="0"/>
        <a:buChar char="•"/>
        <a:defRPr sz="1500" kern="1200">
          <a:solidFill>
            <a:schemeClr val="tx2"/>
          </a:solidFill>
          <a:latin typeface="+mj-lt"/>
          <a:ea typeface="+mn-ea"/>
          <a:cs typeface="+mn-cs"/>
        </a:defRPr>
      </a:lvl2pPr>
      <a:lvl3pPr marL="857250" indent="-171450" algn="l" defTabSz="685800" rtl="0" eaLnBrk="1" latinLnBrk="0" hangingPunct="1">
        <a:lnSpc>
          <a:spcPct val="100000"/>
        </a:lnSpc>
        <a:spcBef>
          <a:spcPts val="375"/>
        </a:spcBef>
        <a:buSzPct val="70000"/>
        <a:buFont typeface="Arial" panose="020B0604020202020204" pitchFamily="34" charset="0"/>
        <a:buChar char="•"/>
        <a:defRPr sz="1350" kern="1200">
          <a:solidFill>
            <a:schemeClr val="tx2"/>
          </a:solidFill>
          <a:latin typeface="+mj-lt"/>
          <a:ea typeface="+mn-ea"/>
          <a:cs typeface="+mn-cs"/>
        </a:defRPr>
      </a:lvl3pPr>
      <a:lvl4pPr marL="1200150" indent="-171450" algn="l" defTabSz="685800" rtl="0" eaLnBrk="1" latinLnBrk="0" hangingPunct="1">
        <a:lnSpc>
          <a:spcPct val="100000"/>
        </a:lnSpc>
        <a:spcBef>
          <a:spcPts val="375"/>
        </a:spcBef>
        <a:buSzPct val="70000"/>
        <a:buFont typeface="Arial" panose="020B0604020202020204" pitchFamily="34" charset="0"/>
        <a:buChar char="•"/>
        <a:defRPr sz="1200" kern="1200">
          <a:solidFill>
            <a:schemeClr val="tx2"/>
          </a:solidFill>
          <a:latin typeface="+mj-lt"/>
          <a:ea typeface="+mn-ea"/>
          <a:cs typeface="+mn-cs"/>
        </a:defRPr>
      </a:lvl4pPr>
      <a:lvl5pPr marL="1543050" indent="-171450" algn="l" defTabSz="685800" rtl="0" eaLnBrk="1" latinLnBrk="0" hangingPunct="1">
        <a:lnSpc>
          <a:spcPct val="100000"/>
        </a:lnSpc>
        <a:spcBef>
          <a:spcPts val="375"/>
        </a:spcBef>
        <a:buSzPct val="70000"/>
        <a:buFont typeface="Arial" panose="020B0604020202020204" pitchFamily="34" charset="0"/>
        <a:buChar char="•"/>
        <a:defRPr sz="1200" kern="1200">
          <a:solidFill>
            <a:schemeClr val="tx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innsida.ntnu.no/wiki/-/wiki/Norsk/S%C3%B8knad+om+utveksling+i+utlandet"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png"/><Relationship Id="rId7" Type="http://schemas.openxmlformats.org/officeDocument/2006/relationships/diagramColors" Target="../diagrams/colors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3" Type="http://schemas.openxmlformats.org/officeDocument/2006/relationships/hyperlink" Target="https://lanekassen.no/nb-NO/stipend-og-lan/utland/sprakkur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hyperlink" Target="https://academy.europa.eu/local/euacademy/pages/course/community-overview.php?title=learn-a-new-language" TargetMode="External"/><Relationship Id="rId4" Type="http://schemas.openxmlformats.org/officeDocument/2006/relationships/hyperlink" Target="https://i.ntnu.no/wiki/-/wiki/Norsk/Engelskspr%C3%A5klige+utenlandsstudier+i+Europa" TargetMode="Externa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1.png"/><Relationship Id="rId7" Type="http://schemas.openxmlformats.org/officeDocument/2006/relationships/diagramColors" Target="../diagrams/colors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2" Type="http://schemas.openxmlformats.org/officeDocument/2006/relationships/hyperlink" Target="https://i.ntnu.no/wiki/-/wiki/Norsk/Gr%C3%B8nn+Erasmus#section-Gr%C3%B8nn+Erasmus-Gr%C3%B8nn+reisest%C3%B8tte"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educationpathways.enhanceuniversity.eu/enhance/app/"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utveksling.onlinebooq.net/"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hyperlink" Target="https://i.ntnu.no/utenlandsstudier" TargetMode="External"/><Relationship Id="rId4" Type="http://schemas.openxmlformats.org/officeDocument/2006/relationships/hyperlink" Target="mailto:utveksling@st.ntnu.no"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hyperlink" Target="http://www.ntnu.no/studier/studier_i_utlandet/avtaler" TargetMode="External"/><Relationship Id="rId7" Type="http://schemas.openxmlformats.org/officeDocument/2006/relationships/diagramLayout" Target="../diagrams/layout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hyperlink" Target="https://i.ntnu.no/utenlandsstudier" TargetMode="External"/><Relationship Id="rId10" Type="http://schemas.microsoft.com/office/2007/relationships/diagramDrawing" Target="../diagrams/drawing1.xml"/><Relationship Id="rId4" Type="http://schemas.openxmlformats.org/officeDocument/2006/relationships/hyperlink" Target="https://www.ntnu.no/studier/studier_i_utlandet/rapport/search.php?language=no" TargetMode="External"/><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innsida.ntnu.no/wiki/-/wiki/Norsk/S%C3%B8knad+om+utveksling+i+utlandet" TargetMode="External"/><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hyperlink" Target="https://i.ntnu.no/wiki/-/wiki/Norsk/S%C3%B8knad+om+utveksling+i+utlande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0103171-0BA0-4AF0-AF05-04AFA1A4A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Gill Sans MT"/>
            </a:endParaRPr>
          </a:p>
        </p:txBody>
      </p:sp>
      <p:pic>
        <p:nvPicPr>
          <p:cNvPr id="4" name="Bilde 3" descr="Et bilde som inneholder gress, sitter, bjørn, stor&#10;&#10;Automatisk generert beskrivelse">
            <a:extLst>
              <a:ext uri="{FF2B5EF4-FFF2-40B4-BE49-F238E27FC236}">
                <a16:creationId xmlns:a16="http://schemas.microsoft.com/office/drawing/2014/main" id="{BE95E29F-3EED-47DD-917D-72D47AE6A9BB}"/>
              </a:ext>
            </a:extLst>
          </p:cNvPr>
          <p:cNvPicPr>
            <a:picLocks noChangeAspect="1"/>
          </p:cNvPicPr>
          <p:nvPr/>
        </p:nvPicPr>
        <p:blipFill rotWithShape="1">
          <a:blip r:embed="rId3"/>
          <a:srcRect r="2" b="20801"/>
          <a:stretch/>
        </p:blipFill>
        <p:spPr>
          <a:xfrm>
            <a:off x="15" y="857258"/>
            <a:ext cx="3571860" cy="5143492"/>
          </a:xfrm>
          <a:prstGeom prst="rect">
            <a:avLst/>
          </a:prstGeom>
        </p:spPr>
      </p:pic>
      <p:sp>
        <p:nvSpPr>
          <p:cNvPr id="20" name="Rectangle 19">
            <a:extLst>
              <a:ext uri="{FF2B5EF4-FFF2-40B4-BE49-F238E27FC236}">
                <a16:creationId xmlns:a16="http://schemas.microsoft.com/office/drawing/2014/main" id="{E128B901-D4EA-4C4D-A150-23D2A6DEC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32095" y="857251"/>
            <a:ext cx="5611906" cy="51434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Gill Sans MT"/>
            </a:endParaRPr>
          </a:p>
        </p:txBody>
      </p:sp>
      <p:sp useBgFill="1">
        <p:nvSpPr>
          <p:cNvPr id="25" name="Rectangle 21">
            <a:extLst>
              <a:ext uri="{FF2B5EF4-FFF2-40B4-BE49-F238E27FC236}">
                <a16:creationId xmlns:a16="http://schemas.microsoft.com/office/drawing/2014/main" id="{A760B08A-B322-4C79-AB6D-7E4246352E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50" y="1371600"/>
            <a:ext cx="4574326" cy="4114800"/>
          </a:xfrm>
          <a:prstGeom prst="rect">
            <a:avLst/>
          </a:prstGeom>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Gill Sans MT"/>
            </a:endParaRPr>
          </a:p>
        </p:txBody>
      </p:sp>
      <p:sp>
        <p:nvSpPr>
          <p:cNvPr id="2" name="Tittel 1">
            <a:extLst>
              <a:ext uri="{FF2B5EF4-FFF2-40B4-BE49-F238E27FC236}">
                <a16:creationId xmlns:a16="http://schemas.microsoft.com/office/drawing/2014/main" id="{70AC442C-20A2-42BD-A4A6-B93609C87B8B}"/>
              </a:ext>
            </a:extLst>
          </p:cNvPr>
          <p:cNvSpPr>
            <a:spLocks noGrp="1"/>
          </p:cNvSpPr>
          <p:nvPr>
            <p:ph type="ctrTitle"/>
          </p:nvPr>
        </p:nvSpPr>
        <p:spPr>
          <a:xfrm>
            <a:off x="4572000" y="1885950"/>
            <a:ext cx="3571875" cy="1770322"/>
          </a:xfrm>
        </p:spPr>
        <p:txBody>
          <a:bodyPr>
            <a:normAutofit/>
          </a:bodyPr>
          <a:lstStyle/>
          <a:p>
            <a:r>
              <a:rPr lang="nb-NO" dirty="0"/>
              <a:t>Infomøte om utveksling </a:t>
            </a:r>
            <a:br>
              <a:rPr lang="nb-NO" dirty="0"/>
            </a:br>
            <a:r>
              <a:rPr lang="nb-NO" dirty="0"/>
              <a:t>vår 2024</a:t>
            </a:r>
          </a:p>
        </p:txBody>
      </p:sp>
      <p:sp>
        <p:nvSpPr>
          <p:cNvPr id="3" name="Undertittel 2">
            <a:extLst>
              <a:ext uri="{FF2B5EF4-FFF2-40B4-BE49-F238E27FC236}">
                <a16:creationId xmlns:a16="http://schemas.microsoft.com/office/drawing/2014/main" id="{23397888-A076-4647-A601-C3B95233F17A}"/>
              </a:ext>
            </a:extLst>
          </p:cNvPr>
          <p:cNvSpPr>
            <a:spLocks noGrp="1"/>
          </p:cNvSpPr>
          <p:nvPr>
            <p:ph type="subTitle" idx="1"/>
          </p:nvPr>
        </p:nvSpPr>
        <p:spPr>
          <a:xfrm>
            <a:off x="4572000" y="3943350"/>
            <a:ext cx="3571875" cy="1028701"/>
          </a:xfrm>
        </p:spPr>
        <p:txBody>
          <a:bodyPr>
            <a:normAutofit/>
          </a:bodyPr>
          <a:lstStyle/>
          <a:p>
            <a:r>
              <a:rPr lang="nb-NO" dirty="0"/>
              <a:t>Velkommen! </a:t>
            </a:r>
          </a:p>
        </p:txBody>
      </p:sp>
    </p:spTree>
    <p:extLst>
      <p:ext uri="{BB962C8B-B14F-4D97-AF65-F5344CB8AC3E}">
        <p14:creationId xmlns:p14="http://schemas.microsoft.com/office/powerpoint/2010/main" val="711645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827088" y="620713"/>
            <a:ext cx="7772400" cy="646331"/>
          </a:xfrm>
        </p:spPr>
        <p:txBody>
          <a:bodyPr/>
          <a:lstStyle/>
          <a:p>
            <a:r>
              <a:rPr lang="nb-NO" dirty="0"/>
              <a:t>Steg 1: Intern søknad</a:t>
            </a:r>
            <a:endParaRPr lang="en-US" altLang="nb-NO" dirty="0"/>
          </a:p>
        </p:txBody>
      </p:sp>
      <p:sp>
        <p:nvSpPr>
          <p:cNvPr id="16387" name="Rectangle 3"/>
          <p:cNvSpPr>
            <a:spLocks noGrp="1" noChangeArrowheads="1"/>
          </p:cNvSpPr>
          <p:nvPr>
            <p:ph type="body" idx="1"/>
          </p:nvPr>
        </p:nvSpPr>
        <p:spPr>
          <a:xfrm>
            <a:off x="900113" y="2076450"/>
            <a:ext cx="7772400" cy="4286250"/>
          </a:xfrm>
        </p:spPr>
        <p:txBody>
          <a:bodyPr>
            <a:normAutofit/>
          </a:bodyPr>
          <a:lstStyle/>
          <a:p>
            <a:pPr>
              <a:lnSpc>
                <a:spcPct val="80000"/>
              </a:lnSpc>
            </a:pPr>
            <a:endParaRPr lang="nb-NO" sz="2800" dirty="0">
              <a:latin typeface="Arial" panose="020B0604020202020204" pitchFamily="34" charset="0"/>
              <a:cs typeface="Arial" panose="020B0604020202020204" pitchFamily="34" charset="0"/>
            </a:endParaRPr>
          </a:p>
          <a:p>
            <a:pPr marL="0" indent="0">
              <a:lnSpc>
                <a:spcPct val="80000"/>
              </a:lnSpc>
              <a:buNone/>
            </a:pPr>
            <a:r>
              <a:rPr lang="nb-NO" sz="2200" dirty="0">
                <a:latin typeface="Arial" panose="020B0604020202020204" pitchFamily="34" charset="0"/>
                <a:cs typeface="Arial" panose="020B0604020202020204" pitchFamily="34" charset="0"/>
              </a:rPr>
              <a:t>	</a:t>
            </a:r>
            <a:endParaRPr lang="en-US" dirty="0"/>
          </a:p>
          <a:p>
            <a:pPr marL="914400" lvl="2" indent="0">
              <a:lnSpc>
                <a:spcPct val="90000"/>
              </a:lnSpc>
              <a:buNone/>
              <a:defRPr/>
            </a:pPr>
            <a:endParaRPr lang="nb-NO" sz="1400" dirty="0"/>
          </a:p>
          <a:p>
            <a:pPr marL="0" indent="0">
              <a:lnSpc>
                <a:spcPct val="90000"/>
              </a:lnSpc>
              <a:buNone/>
              <a:defRPr/>
            </a:pPr>
            <a:endParaRPr lang="nb-NO" dirty="0"/>
          </a:p>
          <a:p>
            <a:pPr lvl="1">
              <a:lnSpc>
                <a:spcPct val="90000"/>
              </a:lnSpc>
              <a:defRPr/>
            </a:pPr>
            <a:endParaRPr lang="nb-NO" sz="1600" dirty="0"/>
          </a:p>
          <a:p>
            <a:pPr marL="0" indent="0">
              <a:lnSpc>
                <a:spcPct val="90000"/>
              </a:lnSpc>
              <a:buFontTx/>
              <a:buNone/>
              <a:defRPr/>
            </a:pPr>
            <a:endParaRPr lang="nb-NO" sz="2000" dirty="0"/>
          </a:p>
          <a:p>
            <a:pPr lvl="1">
              <a:lnSpc>
                <a:spcPct val="90000"/>
              </a:lnSpc>
              <a:buFontTx/>
              <a:buNone/>
              <a:defRPr/>
            </a:pPr>
            <a:endParaRPr lang="nb-NO" sz="1600" dirty="0"/>
          </a:p>
        </p:txBody>
      </p:sp>
      <p:pic>
        <p:nvPicPr>
          <p:cNvPr id="3" name="Picture 2" descr="A screenshot of a computer&#10;&#10;Description automatically generated">
            <a:extLst>
              <a:ext uri="{FF2B5EF4-FFF2-40B4-BE49-F238E27FC236}">
                <a16:creationId xmlns:a16="http://schemas.microsoft.com/office/drawing/2014/main" id="{E0EBE2A2-EBB9-1C12-71DD-9795DEDD27E6}"/>
              </a:ext>
            </a:extLst>
          </p:cNvPr>
          <p:cNvPicPr>
            <a:picLocks noChangeAspect="1"/>
          </p:cNvPicPr>
          <p:nvPr/>
        </p:nvPicPr>
        <p:blipFill>
          <a:blip r:embed="rId3"/>
          <a:stretch>
            <a:fillRect/>
          </a:stretch>
        </p:blipFill>
        <p:spPr>
          <a:xfrm>
            <a:off x="378881" y="1922751"/>
            <a:ext cx="8386237" cy="4187536"/>
          </a:xfrm>
          <a:prstGeom prst="rect">
            <a:avLst/>
          </a:prstGeom>
        </p:spPr>
      </p:pic>
      <p:cxnSp>
        <p:nvCxnSpPr>
          <p:cNvPr id="5" name="Straight Connector 4">
            <a:extLst>
              <a:ext uri="{FF2B5EF4-FFF2-40B4-BE49-F238E27FC236}">
                <a16:creationId xmlns:a16="http://schemas.microsoft.com/office/drawing/2014/main" id="{B9F55C7D-3E2C-20A3-7B71-3B93705E7F56}"/>
              </a:ext>
            </a:extLst>
          </p:cNvPr>
          <p:cNvCxnSpPr/>
          <p:nvPr/>
        </p:nvCxnSpPr>
        <p:spPr>
          <a:xfrm>
            <a:off x="1109133" y="3005667"/>
            <a:ext cx="15494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1982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827088" y="620713"/>
            <a:ext cx="7772400" cy="646331"/>
          </a:xfrm>
        </p:spPr>
        <p:txBody>
          <a:bodyPr/>
          <a:lstStyle/>
          <a:p>
            <a:r>
              <a:rPr lang="nb-NO" dirty="0"/>
              <a:t>Steg 1) Intern søknad</a:t>
            </a:r>
            <a:endParaRPr lang="en-US" altLang="nb-NO" dirty="0"/>
          </a:p>
        </p:txBody>
      </p:sp>
      <p:sp>
        <p:nvSpPr>
          <p:cNvPr id="16387" name="Rectangle 3"/>
          <p:cNvSpPr>
            <a:spLocks noGrp="1" noChangeArrowheads="1"/>
          </p:cNvSpPr>
          <p:nvPr>
            <p:ph type="body" idx="1"/>
          </p:nvPr>
        </p:nvSpPr>
        <p:spPr>
          <a:xfrm>
            <a:off x="900113" y="1944210"/>
            <a:ext cx="7772400" cy="4293077"/>
          </a:xfrm>
        </p:spPr>
        <p:txBody>
          <a:bodyPr>
            <a:normAutofit/>
          </a:bodyPr>
          <a:lstStyle/>
          <a:p>
            <a:pPr marL="0" indent="0">
              <a:lnSpc>
                <a:spcPct val="90000"/>
              </a:lnSpc>
              <a:buNone/>
              <a:defRPr/>
            </a:pPr>
            <a:r>
              <a:rPr lang="nb-NO" sz="2800" b="1" dirty="0"/>
              <a:t>b)  </a:t>
            </a:r>
            <a:r>
              <a:rPr lang="nb-NO" sz="3200" b="1" dirty="0"/>
              <a:t>Mobility-Online</a:t>
            </a:r>
            <a:endParaRPr lang="nb-NO" altLang="nb-NO" sz="2200" dirty="0">
              <a:latin typeface="Arial" panose="020B0604020202020204" pitchFamily="34" charset="0"/>
              <a:cs typeface="Arial" panose="020B0604020202020204" pitchFamily="34" charset="0"/>
            </a:endParaRPr>
          </a:p>
          <a:p>
            <a:pPr>
              <a:lnSpc>
                <a:spcPct val="80000"/>
              </a:lnSpc>
            </a:pPr>
            <a:endParaRPr lang="nb-NO" sz="2200" dirty="0">
              <a:latin typeface="Arial" panose="020B0604020202020204" pitchFamily="34" charset="0"/>
              <a:cs typeface="Arial" panose="020B0604020202020204" pitchFamily="34" charset="0"/>
            </a:endParaRPr>
          </a:p>
          <a:p>
            <a:pPr>
              <a:lnSpc>
                <a:spcPct val="80000"/>
              </a:lnSpc>
            </a:pPr>
            <a:r>
              <a:rPr lang="nb-NO" sz="2800" dirty="0">
                <a:latin typeface="Arial" panose="020B0604020202020204" pitchFamily="34" charset="0"/>
                <a:cs typeface="Arial" panose="020B0604020202020204" pitchFamily="34" charset="0"/>
              </a:rPr>
              <a:t>Logg inn i Mobility-Online og fyll ut personalia</a:t>
            </a:r>
          </a:p>
          <a:p>
            <a:pPr>
              <a:lnSpc>
                <a:spcPct val="80000"/>
              </a:lnSpc>
            </a:pPr>
            <a:r>
              <a:rPr lang="nb-NO" sz="2800" dirty="0">
                <a:latin typeface="Arial" panose="020B0604020202020204" pitchFamily="34" charset="0"/>
                <a:cs typeface="Arial" panose="020B0604020202020204" pitchFamily="34" charset="0"/>
              </a:rPr>
              <a:t>Last opp forhåndsgodkjenningsskjema, og send det på e-post til ditt fakultet</a:t>
            </a:r>
          </a:p>
          <a:p>
            <a:pPr marL="0" indent="0">
              <a:lnSpc>
                <a:spcPct val="80000"/>
              </a:lnSpc>
              <a:buNone/>
            </a:pPr>
            <a:r>
              <a:rPr lang="nb-NO" sz="2800" dirty="0">
                <a:latin typeface="Arial" panose="020B0604020202020204" pitchFamily="34" charset="0"/>
                <a:cs typeface="Arial" panose="020B0604020202020204" pitchFamily="34" charset="0"/>
              </a:rPr>
              <a:t> </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nb-NO"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NB: Noen fakulteter har egne prosedyrer, se info på Innsida: </a:t>
            </a:r>
            <a:r>
              <a:rPr kumimoji="0" lang="nb-NO"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3"/>
              </a:rPr>
              <a:t>Søknad om utveksling i utlandet</a:t>
            </a:r>
            <a:endParaRPr kumimoji="0" lang="nb-NO" sz="2800" b="0" i="0" u="none" strike="noStrike" kern="120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4294329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BA41B3-4160-3D42-B7C1-A4A5043ECA53}"/>
              </a:ext>
            </a:extLst>
          </p:cNvPr>
          <p:cNvSpPr>
            <a:spLocks noGrp="1"/>
          </p:cNvSpPr>
          <p:nvPr>
            <p:ph type="title"/>
          </p:nvPr>
        </p:nvSpPr>
        <p:spPr>
          <a:xfrm>
            <a:off x="407505" y="489449"/>
            <a:ext cx="8229600" cy="646331"/>
          </a:xfrm>
        </p:spPr>
        <p:txBody>
          <a:bodyPr/>
          <a:lstStyle/>
          <a:p>
            <a:r>
              <a:rPr lang="nb-NO" dirty="0"/>
              <a:t>Hva skjer etter 12. september?</a:t>
            </a:r>
          </a:p>
        </p:txBody>
      </p:sp>
      <p:sp>
        <p:nvSpPr>
          <p:cNvPr id="3" name="Plassholder for innhold 2">
            <a:extLst>
              <a:ext uri="{FF2B5EF4-FFF2-40B4-BE49-F238E27FC236}">
                <a16:creationId xmlns:a16="http://schemas.microsoft.com/office/drawing/2014/main" id="{20BD1264-9082-834A-A2C6-A3944D48986C}"/>
              </a:ext>
            </a:extLst>
          </p:cNvPr>
          <p:cNvSpPr>
            <a:spLocks noGrp="1"/>
          </p:cNvSpPr>
          <p:nvPr>
            <p:ph idx="1"/>
          </p:nvPr>
        </p:nvSpPr>
        <p:spPr>
          <a:xfrm>
            <a:off x="407505" y="1495425"/>
            <a:ext cx="8229600" cy="4925822"/>
          </a:xfrm>
        </p:spPr>
        <p:txBody>
          <a:bodyPr/>
          <a:lstStyle/>
          <a:p>
            <a:endParaRPr lang="nb-NO" sz="2800" dirty="0"/>
          </a:p>
          <a:p>
            <a:r>
              <a:rPr lang="nb-NO" sz="2800" dirty="0"/>
              <a:t>Ved avtale: Du får epost fra Internasjonal seksjon 4-8 uker etter fristen med informasjon om videre prosess.</a:t>
            </a:r>
          </a:p>
          <a:p>
            <a:pPr marL="0" indent="0">
              <a:buNone/>
            </a:pPr>
            <a:r>
              <a:rPr lang="nb-NO" dirty="0"/>
              <a:t>	-  </a:t>
            </a:r>
            <a:r>
              <a:rPr lang="nb-NO" i="1" dirty="0"/>
              <a:t>Plasser tildeles på grunnlag av karaktersnitt</a:t>
            </a:r>
          </a:p>
          <a:p>
            <a:pPr marL="0" indent="0">
              <a:buNone/>
            </a:pPr>
            <a:endParaRPr lang="nb-NO" dirty="0"/>
          </a:p>
          <a:p>
            <a:r>
              <a:rPr lang="nb-NO" sz="2800" dirty="0"/>
              <a:t>Uten avtale: Du må selv søke til det utenlandske lærestedet.</a:t>
            </a:r>
          </a:p>
        </p:txBody>
      </p:sp>
    </p:spTree>
    <p:extLst>
      <p:ext uri="{BB962C8B-B14F-4D97-AF65-F5344CB8AC3E}">
        <p14:creationId xmlns:p14="http://schemas.microsoft.com/office/powerpoint/2010/main" val="1255219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07505" y="408671"/>
            <a:ext cx="8229600" cy="646331"/>
          </a:xfrm>
        </p:spPr>
        <p:txBody>
          <a:bodyPr/>
          <a:lstStyle/>
          <a:p>
            <a:r>
              <a:rPr lang="nb-NO" altLang="nb-NO" sz="3200" dirty="0"/>
              <a:t>Steg 2: Hvordan søke til lærestedene?</a:t>
            </a:r>
          </a:p>
        </p:txBody>
      </p:sp>
      <p:sp>
        <p:nvSpPr>
          <p:cNvPr id="19459" name="Rectangle 3"/>
          <p:cNvSpPr>
            <a:spLocks noGrp="1" noChangeArrowheads="1"/>
          </p:cNvSpPr>
          <p:nvPr>
            <p:ph type="body" idx="1"/>
          </p:nvPr>
        </p:nvSpPr>
        <p:spPr>
          <a:xfrm>
            <a:off x="457200" y="1600200"/>
            <a:ext cx="4953000" cy="4525963"/>
          </a:xfrm>
        </p:spPr>
        <p:txBody>
          <a:bodyPr/>
          <a:lstStyle/>
          <a:p>
            <a:pPr>
              <a:lnSpc>
                <a:spcPct val="150000"/>
              </a:lnSpc>
            </a:pPr>
            <a:r>
              <a:rPr lang="nb-NO" altLang="nb-NO" sz="2800" dirty="0"/>
              <a:t>Karakterutskrift</a:t>
            </a:r>
          </a:p>
          <a:p>
            <a:pPr>
              <a:lnSpc>
                <a:spcPct val="150000"/>
              </a:lnSpc>
            </a:pPr>
            <a:r>
              <a:rPr lang="nb-NO" altLang="nb-NO" sz="2800" dirty="0"/>
              <a:t>Bekreftelse på språkferdigheter</a:t>
            </a:r>
          </a:p>
          <a:p>
            <a:pPr>
              <a:lnSpc>
                <a:spcPct val="150000"/>
              </a:lnSpc>
            </a:pPr>
            <a:r>
              <a:rPr lang="nb-NO" altLang="nb-NO" sz="2800" dirty="0"/>
              <a:t>Kopi av pass</a:t>
            </a:r>
          </a:p>
          <a:p>
            <a:pPr>
              <a:lnSpc>
                <a:spcPct val="150000"/>
              </a:lnSpc>
            </a:pPr>
            <a:r>
              <a:rPr lang="nb-NO" altLang="nb-NO" sz="2800" dirty="0"/>
              <a:t>Motivasjonsbrev</a:t>
            </a:r>
          </a:p>
          <a:p>
            <a:pPr>
              <a:lnSpc>
                <a:spcPct val="150000"/>
              </a:lnSpc>
            </a:pPr>
            <a:r>
              <a:rPr lang="nb-NO" altLang="nb-NO" sz="2800" i="1" dirty="0" err="1"/>
              <a:t>Osv</a:t>
            </a:r>
            <a:r>
              <a:rPr lang="nb-NO" altLang="nb-NO" sz="2800" i="1" dirty="0"/>
              <a:t>… </a:t>
            </a:r>
          </a:p>
          <a:p>
            <a:pPr marL="457200" lvl="1" indent="0">
              <a:lnSpc>
                <a:spcPct val="80000"/>
              </a:lnSpc>
              <a:buNone/>
            </a:pPr>
            <a:endParaRPr lang="nb-NO" altLang="nb-NO" dirty="0"/>
          </a:p>
        </p:txBody>
      </p:sp>
      <p:pic>
        <p:nvPicPr>
          <p:cNvPr id="2" name="Bilde 1">
            <a:extLst>
              <a:ext uri="{FF2B5EF4-FFF2-40B4-BE49-F238E27FC236}">
                <a16:creationId xmlns:a16="http://schemas.microsoft.com/office/drawing/2014/main" id="{76ADC66B-C2BA-433B-AE56-E66FEA8F040F}"/>
              </a:ext>
            </a:extLst>
          </p:cNvPr>
          <p:cNvPicPr>
            <a:picLocks noChangeAspect="1"/>
          </p:cNvPicPr>
          <p:nvPr/>
        </p:nvPicPr>
        <p:blipFill>
          <a:blip r:embed="rId3"/>
          <a:stretch>
            <a:fillRect/>
          </a:stretch>
        </p:blipFill>
        <p:spPr>
          <a:xfrm>
            <a:off x="5628533" y="2018885"/>
            <a:ext cx="2437048" cy="3170954"/>
          </a:xfrm>
          <a:prstGeom prst="rect">
            <a:avLst/>
          </a:prstGeom>
        </p:spPr>
      </p:pic>
      <p:graphicFrame>
        <p:nvGraphicFramePr>
          <p:cNvPr id="5" name="Diagram 4">
            <a:extLst>
              <a:ext uri="{FF2B5EF4-FFF2-40B4-BE49-F238E27FC236}">
                <a16:creationId xmlns:a16="http://schemas.microsoft.com/office/drawing/2014/main" id="{25CC0AB4-410F-4145-AE5D-28E17024AF2A}"/>
              </a:ext>
            </a:extLst>
          </p:cNvPr>
          <p:cNvGraphicFramePr/>
          <p:nvPr>
            <p:extLst>
              <p:ext uri="{D42A27DB-BD31-4B8C-83A1-F6EECF244321}">
                <p14:modId xmlns:p14="http://schemas.microsoft.com/office/powerpoint/2010/main" val="79760990"/>
              </p:ext>
            </p:extLst>
          </p:nvPr>
        </p:nvGraphicFramePr>
        <p:xfrm>
          <a:off x="3570031" y="2367290"/>
          <a:ext cx="1770611" cy="14101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1944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0ECC3F5-6A21-4A7D-A68F-02423CB5965D}"/>
              </a:ext>
            </a:extLst>
          </p:cNvPr>
          <p:cNvSpPr>
            <a:spLocks noGrp="1"/>
          </p:cNvSpPr>
          <p:nvPr>
            <p:ph type="title"/>
          </p:nvPr>
        </p:nvSpPr>
        <p:spPr>
          <a:xfrm>
            <a:off x="593711" y="391739"/>
            <a:ext cx="8229600" cy="646331"/>
          </a:xfrm>
        </p:spPr>
        <p:txBody>
          <a:bodyPr/>
          <a:lstStyle/>
          <a:p>
            <a:r>
              <a:rPr lang="nb-NO" dirty="0"/>
              <a:t>Undervisningsspråk</a:t>
            </a:r>
          </a:p>
        </p:txBody>
      </p:sp>
      <p:sp>
        <p:nvSpPr>
          <p:cNvPr id="3" name="Plassholder for innhold 2">
            <a:extLst>
              <a:ext uri="{FF2B5EF4-FFF2-40B4-BE49-F238E27FC236}">
                <a16:creationId xmlns:a16="http://schemas.microsoft.com/office/drawing/2014/main" id="{A6D174FA-B800-40C7-9656-FC027D21A315}"/>
              </a:ext>
            </a:extLst>
          </p:cNvPr>
          <p:cNvSpPr>
            <a:spLocks noGrp="1"/>
          </p:cNvSpPr>
          <p:nvPr>
            <p:ph idx="1"/>
          </p:nvPr>
        </p:nvSpPr>
        <p:spPr>
          <a:xfrm>
            <a:off x="4143738" y="1432918"/>
            <a:ext cx="4493368" cy="4988329"/>
          </a:xfrm>
        </p:spPr>
        <p:txBody>
          <a:bodyPr>
            <a:normAutofit lnSpcReduction="10000"/>
          </a:bodyPr>
          <a:lstStyle/>
          <a:p>
            <a:r>
              <a:rPr lang="nb-NO" dirty="0">
                <a:hlinkClick r:id="rId3"/>
              </a:rPr>
              <a:t>Lånekassens språkstipend</a:t>
            </a:r>
            <a:endParaRPr lang="nb-NO" dirty="0"/>
          </a:p>
          <a:p>
            <a:pPr marL="0" indent="0">
              <a:buNone/>
            </a:pPr>
            <a:r>
              <a:rPr lang="nb-NO" dirty="0"/>
              <a:t>	- 23 127 kr!</a:t>
            </a:r>
          </a:p>
          <a:p>
            <a:pPr marL="0" indent="0">
              <a:buNone/>
            </a:pPr>
            <a:r>
              <a:rPr lang="nb-NO" dirty="0"/>
              <a:t>	- Deler av undervisningen 		  kan være på engelsk</a:t>
            </a:r>
          </a:p>
          <a:p>
            <a:pPr marL="0" indent="0">
              <a:buNone/>
            </a:pPr>
            <a:r>
              <a:rPr lang="nb-NO" dirty="0"/>
              <a:t>	- Minst 4 uker à 15 t/uke</a:t>
            </a:r>
          </a:p>
          <a:p>
            <a:pPr marL="0" indent="0">
              <a:buNone/>
            </a:pPr>
            <a:endParaRPr lang="nb-NO" dirty="0"/>
          </a:p>
          <a:p>
            <a:pPr>
              <a:buFont typeface="Arial" panose="020B0604020202020204" pitchFamily="34" charset="0"/>
              <a:buChar char="•"/>
            </a:pPr>
            <a:r>
              <a:rPr lang="nb-NO" dirty="0">
                <a:hlinkClick r:id="rId4"/>
              </a:rPr>
              <a:t>Studietilbud på engelsk i Europa </a:t>
            </a:r>
            <a:endParaRPr lang="nb-NO" dirty="0"/>
          </a:p>
          <a:p>
            <a:pPr>
              <a:buFont typeface="Arial" panose="020B0604020202020204" pitchFamily="34" charset="0"/>
              <a:buChar char="•"/>
            </a:pPr>
            <a:endParaRPr lang="nb-NO" dirty="0"/>
          </a:p>
          <a:p>
            <a:pPr>
              <a:buFont typeface="Arial" panose="020B0604020202020204" pitchFamily="34" charset="0"/>
              <a:buChar char="•"/>
            </a:pPr>
            <a:r>
              <a:rPr lang="nb-NO" dirty="0"/>
              <a:t>For studenter som reiser gjennom </a:t>
            </a:r>
            <a:r>
              <a:rPr lang="nb-NO" dirty="0" err="1"/>
              <a:t>Erasmusprogrammet</a:t>
            </a:r>
            <a:r>
              <a:rPr lang="nb-NO" dirty="0"/>
              <a:t>: </a:t>
            </a:r>
            <a:r>
              <a:rPr lang="nb-NO" dirty="0">
                <a:hlinkClick r:id="rId5"/>
              </a:rPr>
              <a:t>EU </a:t>
            </a:r>
            <a:r>
              <a:rPr lang="nb-NO" dirty="0" err="1">
                <a:hlinkClick r:id="rId5"/>
              </a:rPr>
              <a:t>Academy</a:t>
            </a:r>
            <a:endParaRPr lang="nb-NO" dirty="0"/>
          </a:p>
        </p:txBody>
      </p:sp>
      <p:pic>
        <p:nvPicPr>
          <p:cNvPr id="5" name="Bilde 4">
            <a:extLst>
              <a:ext uri="{FF2B5EF4-FFF2-40B4-BE49-F238E27FC236}">
                <a16:creationId xmlns:a16="http://schemas.microsoft.com/office/drawing/2014/main" id="{5B3F7D48-7DDD-4B8E-BDD5-2951C7FB8370}"/>
              </a:ext>
            </a:extLst>
          </p:cNvPr>
          <p:cNvPicPr>
            <a:picLocks noChangeAspect="1"/>
          </p:cNvPicPr>
          <p:nvPr/>
        </p:nvPicPr>
        <p:blipFill>
          <a:blip r:embed="rId6"/>
          <a:stretch>
            <a:fillRect/>
          </a:stretch>
        </p:blipFill>
        <p:spPr>
          <a:xfrm>
            <a:off x="743193" y="1533670"/>
            <a:ext cx="3085755" cy="4609426"/>
          </a:xfrm>
          <a:prstGeom prst="rect">
            <a:avLst/>
          </a:prstGeom>
        </p:spPr>
      </p:pic>
    </p:spTree>
    <p:extLst>
      <p:ext uri="{BB962C8B-B14F-4D97-AF65-F5344CB8AC3E}">
        <p14:creationId xmlns:p14="http://schemas.microsoft.com/office/powerpoint/2010/main" val="2704416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Finansiering</a:t>
            </a:r>
          </a:p>
        </p:txBody>
      </p:sp>
      <p:sp>
        <p:nvSpPr>
          <p:cNvPr id="3" name="Plassholder for innhold 2"/>
          <p:cNvSpPr>
            <a:spLocks noGrp="1"/>
          </p:cNvSpPr>
          <p:nvPr>
            <p:ph idx="1"/>
          </p:nvPr>
        </p:nvSpPr>
        <p:spPr>
          <a:xfrm>
            <a:off x="3616036" y="576470"/>
            <a:ext cx="4670714" cy="6006891"/>
          </a:xfrm>
        </p:spPr>
        <p:txBody>
          <a:bodyPr>
            <a:normAutofit fontScale="70000" lnSpcReduction="20000"/>
          </a:bodyPr>
          <a:lstStyle/>
          <a:p>
            <a:pPr marL="0" indent="0">
              <a:buNone/>
            </a:pPr>
            <a:r>
              <a:rPr lang="nb-NO" sz="4500" u="sng" dirty="0"/>
              <a:t>Lånekassen</a:t>
            </a:r>
          </a:p>
          <a:p>
            <a:pPr marL="0" indent="0">
              <a:buNone/>
            </a:pPr>
            <a:r>
              <a:rPr lang="nb-NO" sz="2000" dirty="0"/>
              <a:t>	</a:t>
            </a:r>
          </a:p>
          <a:p>
            <a:pPr marL="0" indent="0">
              <a:buNone/>
            </a:pPr>
            <a:r>
              <a:rPr lang="nb-NO" sz="2000" dirty="0"/>
              <a:t>	</a:t>
            </a:r>
            <a:r>
              <a:rPr lang="nb-NO" sz="3200" dirty="0"/>
              <a:t>Basisstøtte, skolepengestøtte, 	reisestøtte, språkstipend</a:t>
            </a:r>
          </a:p>
          <a:p>
            <a:pPr marL="0" indent="0">
              <a:buNone/>
            </a:pPr>
            <a:r>
              <a:rPr lang="nb-NO" sz="3200" dirty="0"/>
              <a:t>	</a:t>
            </a:r>
            <a:r>
              <a:rPr lang="nb-NO" sz="2300" u="sng" dirty="0"/>
              <a:t>Ekstrastipend på 2675/</a:t>
            </a:r>
            <a:r>
              <a:rPr lang="nb-NO" sz="2300" u="sng" dirty="0" err="1"/>
              <a:t>mnd</a:t>
            </a:r>
            <a:r>
              <a:rPr lang="nb-NO" sz="2300" u="sng" dirty="0"/>
              <a:t> til utvalgte land!</a:t>
            </a:r>
          </a:p>
          <a:p>
            <a:pPr marL="0" indent="0">
              <a:buNone/>
            </a:pPr>
            <a:r>
              <a:rPr lang="nb-NO" sz="2300" dirty="0"/>
              <a:t>		</a:t>
            </a:r>
            <a:r>
              <a:rPr lang="nb-NO" sz="1700" dirty="0"/>
              <a:t>Brasil, India, Japan, Kina, Sør-Afrika, Sør-Korea</a:t>
            </a:r>
          </a:p>
          <a:p>
            <a:pPr marL="0" indent="0">
              <a:buNone/>
            </a:pPr>
            <a:endParaRPr lang="nb-NO" sz="2300" dirty="0"/>
          </a:p>
          <a:p>
            <a:pPr marL="0" indent="0">
              <a:buNone/>
            </a:pPr>
            <a:r>
              <a:rPr lang="nb-NO" sz="4500" u="sng" dirty="0"/>
              <a:t>Stipend fra NTNU</a:t>
            </a:r>
          </a:p>
          <a:p>
            <a:pPr marL="57150" indent="0">
              <a:buNone/>
            </a:pPr>
            <a:endParaRPr lang="nb-NO" sz="3800" b="1" dirty="0"/>
          </a:p>
          <a:p>
            <a:pPr marL="57150" indent="0">
              <a:buNone/>
            </a:pPr>
            <a:endParaRPr lang="nb-NO" sz="3800" b="1" dirty="0"/>
          </a:p>
          <a:p>
            <a:pPr marL="57150" indent="0">
              <a:buNone/>
            </a:pPr>
            <a:r>
              <a:rPr lang="nb-NO" sz="3800" b="1" dirty="0"/>
              <a:t>Erasmus-stipend </a:t>
            </a:r>
            <a:br>
              <a:rPr lang="nb-NO" dirty="0"/>
            </a:br>
            <a:r>
              <a:rPr lang="nb-NO" dirty="0"/>
              <a:t>	</a:t>
            </a:r>
            <a:r>
              <a:rPr lang="nb-NO" sz="3200" dirty="0"/>
              <a:t>470 – 530 €/</a:t>
            </a:r>
            <a:r>
              <a:rPr lang="nb-NO" sz="3200" dirty="0" err="1"/>
              <a:t>mnd</a:t>
            </a:r>
            <a:br>
              <a:rPr lang="nb-NO" dirty="0"/>
            </a:br>
            <a:endParaRPr lang="nb-NO" dirty="0"/>
          </a:p>
          <a:p>
            <a:pPr marL="57150" indent="0">
              <a:buNone/>
            </a:pPr>
            <a:endParaRPr lang="nb-NO" dirty="0"/>
          </a:p>
          <a:p>
            <a:pPr marL="0" indent="0">
              <a:buNone/>
            </a:pPr>
            <a:endParaRPr lang="nb-NO" sz="3800" b="1" dirty="0"/>
          </a:p>
          <a:p>
            <a:pPr marL="0" indent="0">
              <a:buNone/>
            </a:pPr>
            <a:r>
              <a:rPr lang="nb-NO" sz="3800" b="1" dirty="0"/>
              <a:t>NTNU-stipend</a:t>
            </a:r>
            <a:r>
              <a:rPr lang="nb-NO" sz="3200" dirty="0"/>
              <a:t> </a:t>
            </a:r>
            <a:br>
              <a:rPr lang="nb-NO" dirty="0"/>
            </a:br>
            <a:r>
              <a:rPr lang="nb-NO" dirty="0"/>
              <a:t>	</a:t>
            </a:r>
            <a:r>
              <a:rPr lang="nb-NO" sz="3400" dirty="0">
                <a:latin typeface="+mn-lt"/>
              </a:rPr>
              <a:t>Samme sats for alle!</a:t>
            </a:r>
          </a:p>
          <a:p>
            <a:endParaRPr lang="nb-NO" dirty="0"/>
          </a:p>
        </p:txBody>
      </p:sp>
      <p:pic>
        <p:nvPicPr>
          <p:cNvPr id="5" name="Bilde 4">
            <a:extLst>
              <a:ext uri="{FF2B5EF4-FFF2-40B4-BE49-F238E27FC236}">
                <a16:creationId xmlns:a16="http://schemas.microsoft.com/office/drawing/2014/main" id="{B648EE74-673C-4887-BCBA-0505ADCEF01B}"/>
              </a:ext>
            </a:extLst>
          </p:cNvPr>
          <p:cNvPicPr>
            <a:picLocks noChangeAspect="1"/>
          </p:cNvPicPr>
          <p:nvPr/>
        </p:nvPicPr>
        <p:blipFill>
          <a:blip r:embed="rId3"/>
          <a:stretch>
            <a:fillRect/>
          </a:stretch>
        </p:blipFill>
        <p:spPr>
          <a:xfrm>
            <a:off x="474180" y="1283017"/>
            <a:ext cx="2989296" cy="4693602"/>
          </a:xfrm>
          <a:prstGeom prst="rect">
            <a:avLst/>
          </a:prstGeom>
        </p:spPr>
      </p:pic>
      <p:graphicFrame>
        <p:nvGraphicFramePr>
          <p:cNvPr id="16" name="Diagram 15">
            <a:extLst>
              <a:ext uri="{FF2B5EF4-FFF2-40B4-BE49-F238E27FC236}">
                <a16:creationId xmlns:a16="http://schemas.microsoft.com/office/drawing/2014/main" id="{11D1A5CB-E791-4B27-BCA4-5297EC5FC3FB}"/>
              </a:ext>
            </a:extLst>
          </p:cNvPr>
          <p:cNvGraphicFramePr/>
          <p:nvPr>
            <p:extLst>
              <p:ext uri="{D42A27DB-BD31-4B8C-83A1-F6EECF244321}">
                <p14:modId xmlns:p14="http://schemas.microsoft.com/office/powerpoint/2010/main" val="2548762022"/>
              </p:ext>
            </p:extLst>
          </p:nvPr>
        </p:nvGraphicFramePr>
        <p:xfrm>
          <a:off x="6436617" y="3215931"/>
          <a:ext cx="2707383" cy="22633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91448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80675B-CE00-5E09-9315-B77C0BF134F3}"/>
              </a:ext>
            </a:extLst>
          </p:cNvPr>
          <p:cNvSpPr>
            <a:spLocks noGrp="1"/>
          </p:cNvSpPr>
          <p:nvPr>
            <p:ph type="ctrTitle"/>
          </p:nvPr>
        </p:nvSpPr>
        <p:spPr>
          <a:xfrm>
            <a:off x="618939" y="727784"/>
            <a:ext cx="6858000" cy="790298"/>
          </a:xfrm>
        </p:spPr>
        <p:txBody>
          <a:bodyPr>
            <a:normAutofit/>
          </a:bodyPr>
          <a:lstStyle/>
          <a:p>
            <a:r>
              <a:rPr lang="nb-NO" dirty="0"/>
              <a:t>Grønn Erasmus</a:t>
            </a:r>
          </a:p>
        </p:txBody>
      </p:sp>
      <p:sp>
        <p:nvSpPr>
          <p:cNvPr id="3" name="Undertittel 2">
            <a:extLst>
              <a:ext uri="{FF2B5EF4-FFF2-40B4-BE49-F238E27FC236}">
                <a16:creationId xmlns:a16="http://schemas.microsoft.com/office/drawing/2014/main" id="{C3A6EB6E-A37B-25A6-F809-BA9878076EA7}"/>
              </a:ext>
            </a:extLst>
          </p:cNvPr>
          <p:cNvSpPr>
            <a:spLocks noGrp="1"/>
          </p:cNvSpPr>
          <p:nvPr>
            <p:ph type="subTitle" idx="1"/>
          </p:nvPr>
        </p:nvSpPr>
        <p:spPr>
          <a:xfrm>
            <a:off x="3049021" y="4782953"/>
            <a:ext cx="2593731" cy="1488511"/>
          </a:xfrm>
          <a:ln>
            <a:solidFill>
              <a:schemeClr val="tx1"/>
            </a:solidFill>
          </a:ln>
        </p:spPr>
        <p:txBody>
          <a:bodyPr>
            <a:normAutofit fontScale="62500" lnSpcReduction="20000"/>
          </a:bodyPr>
          <a:lstStyle/>
          <a:p>
            <a:endParaRPr lang="nb-NO" dirty="0">
              <a:latin typeface="+mj-lt"/>
            </a:endParaRPr>
          </a:p>
          <a:p>
            <a:r>
              <a:rPr lang="nb-NO" dirty="0">
                <a:solidFill>
                  <a:schemeClr val="tx1"/>
                </a:solidFill>
                <a:latin typeface="+mj-lt"/>
              </a:rPr>
              <a:t>Interrail </a:t>
            </a:r>
          </a:p>
          <a:p>
            <a:r>
              <a:rPr lang="nb-NO" dirty="0">
                <a:solidFill>
                  <a:schemeClr val="tx1"/>
                </a:solidFill>
                <a:latin typeface="+mj-lt"/>
              </a:rPr>
              <a:t>Tog </a:t>
            </a:r>
          </a:p>
          <a:p>
            <a:r>
              <a:rPr lang="nb-NO" dirty="0" err="1">
                <a:solidFill>
                  <a:schemeClr val="tx1"/>
                </a:solidFill>
                <a:latin typeface="+mj-lt"/>
              </a:rPr>
              <a:t>Carpooling</a:t>
            </a:r>
            <a:endParaRPr lang="nb-NO" dirty="0">
              <a:solidFill>
                <a:schemeClr val="tx1"/>
              </a:solidFill>
              <a:latin typeface="+mj-lt"/>
            </a:endParaRPr>
          </a:p>
          <a:p>
            <a:r>
              <a:rPr lang="nb-NO" dirty="0">
                <a:solidFill>
                  <a:schemeClr val="tx1"/>
                </a:solidFill>
                <a:latin typeface="+mj-lt"/>
              </a:rPr>
              <a:t>Elektrisk</a:t>
            </a:r>
          </a:p>
          <a:p>
            <a:r>
              <a:rPr lang="nb-NO" dirty="0">
                <a:solidFill>
                  <a:schemeClr val="tx1"/>
                </a:solidFill>
                <a:latin typeface="+mj-lt"/>
              </a:rPr>
              <a:t>Kollektivt, ferge, buss</a:t>
            </a:r>
          </a:p>
          <a:p>
            <a:endParaRPr lang="nb-NO" dirty="0">
              <a:latin typeface="+mj-lt"/>
            </a:endParaRPr>
          </a:p>
          <a:p>
            <a:endParaRPr lang="nb-NO" dirty="0"/>
          </a:p>
        </p:txBody>
      </p:sp>
      <p:sp>
        <p:nvSpPr>
          <p:cNvPr id="6" name="TekstSylinder 5">
            <a:extLst>
              <a:ext uri="{FF2B5EF4-FFF2-40B4-BE49-F238E27FC236}">
                <a16:creationId xmlns:a16="http://schemas.microsoft.com/office/drawing/2014/main" id="{766CBCCF-63F7-5E0F-1F4D-AF1CB7C5832A}"/>
              </a:ext>
            </a:extLst>
          </p:cNvPr>
          <p:cNvSpPr txBox="1"/>
          <p:nvPr/>
        </p:nvSpPr>
        <p:spPr>
          <a:xfrm>
            <a:off x="1143000" y="1789894"/>
            <a:ext cx="7438293" cy="3093154"/>
          </a:xfrm>
          <a:prstGeom prst="rect">
            <a:avLst/>
          </a:prstGeom>
          <a:noFill/>
        </p:spPr>
        <p:txBody>
          <a:bodyPr wrap="square" rtlCol="0">
            <a:spAutoFit/>
          </a:bodyPr>
          <a:lstStyle/>
          <a:p>
            <a:pPr marL="257175" indent="-257175">
              <a:buFont typeface="Arial" panose="020B0604020202020204" pitchFamily="34" charset="0"/>
              <a:buChar char="•"/>
            </a:pPr>
            <a:r>
              <a:rPr lang="nb-NO" dirty="0"/>
              <a:t>Reisestøtte på opptil 2100 kroner. (1000kr+ 50 Euro + Erasmus stipend i opptil 4 reisedager)</a:t>
            </a:r>
          </a:p>
          <a:p>
            <a:endParaRPr lang="nb-NO" dirty="0"/>
          </a:p>
          <a:p>
            <a:pPr marL="257175" indent="-257175">
              <a:buFont typeface="Arial" panose="020B0604020202020204" pitchFamily="34" charset="0"/>
              <a:buChar char="•"/>
            </a:pPr>
            <a:r>
              <a:rPr lang="nb-NO" dirty="0"/>
              <a:t>50% av reisen, Tur/retur må være grønn (1/2 av antall kilometer totalt) </a:t>
            </a:r>
          </a:p>
          <a:p>
            <a:endParaRPr lang="nb-NO" dirty="0"/>
          </a:p>
          <a:p>
            <a:pPr marL="214313" indent="-214313">
              <a:buFont typeface="Arial" panose="020B0604020202020204" pitchFamily="34" charset="0"/>
              <a:buChar char="•"/>
            </a:pPr>
            <a:r>
              <a:rPr lang="nb-NO" dirty="0"/>
              <a:t>Søk i Mobility Online nærmere avreise</a:t>
            </a:r>
          </a:p>
          <a:p>
            <a:endParaRPr lang="nb-NO" dirty="0"/>
          </a:p>
          <a:p>
            <a:pPr marL="214313" indent="-214313">
              <a:buFont typeface="Arial" panose="020B0604020202020204" pitchFamily="34" charset="0"/>
              <a:buChar char="•"/>
            </a:pPr>
            <a:r>
              <a:rPr lang="nb-NO" dirty="0"/>
              <a:t>Utbetales etter utveksling er gjennomført (last opp kvitteringer fra reise)   </a:t>
            </a:r>
          </a:p>
          <a:p>
            <a:endParaRPr lang="nb-NO" sz="1500" dirty="0"/>
          </a:p>
        </p:txBody>
      </p:sp>
      <p:sp>
        <p:nvSpPr>
          <p:cNvPr id="7" name="TekstSylinder 6">
            <a:extLst>
              <a:ext uri="{FF2B5EF4-FFF2-40B4-BE49-F238E27FC236}">
                <a16:creationId xmlns:a16="http://schemas.microsoft.com/office/drawing/2014/main" id="{56556063-585A-FFFF-E85E-C6632B691EBB}"/>
              </a:ext>
            </a:extLst>
          </p:cNvPr>
          <p:cNvSpPr txBox="1"/>
          <p:nvPr/>
        </p:nvSpPr>
        <p:spPr>
          <a:xfrm>
            <a:off x="6165723" y="5342543"/>
            <a:ext cx="1479892" cy="369332"/>
          </a:xfrm>
          <a:prstGeom prst="rect">
            <a:avLst/>
          </a:prstGeom>
          <a:noFill/>
        </p:spPr>
        <p:txBody>
          <a:bodyPr wrap="none" rtlCol="0">
            <a:spAutoFit/>
          </a:bodyPr>
          <a:lstStyle/>
          <a:p>
            <a:r>
              <a:rPr lang="nb-NO" dirty="0">
                <a:hlinkClick r:id="rId2"/>
              </a:rPr>
              <a:t>Les mer her </a:t>
            </a:r>
            <a:endParaRPr lang="nb-NO" dirty="0"/>
          </a:p>
        </p:txBody>
      </p:sp>
    </p:spTree>
    <p:extLst>
      <p:ext uri="{BB962C8B-B14F-4D97-AF65-F5344CB8AC3E}">
        <p14:creationId xmlns:p14="http://schemas.microsoft.com/office/powerpoint/2010/main" val="4262649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a:extLst>
              <a:ext uri="{FF2B5EF4-FFF2-40B4-BE49-F238E27FC236}">
                <a16:creationId xmlns:a16="http://schemas.microsoft.com/office/drawing/2014/main" id="{3A1FAEEC-CC8F-2084-9AFD-FB4C5D1072AF}"/>
              </a:ext>
            </a:extLst>
          </p:cNvPr>
          <p:cNvSpPr txBox="1"/>
          <p:nvPr/>
        </p:nvSpPr>
        <p:spPr>
          <a:xfrm>
            <a:off x="1132105" y="1547716"/>
            <a:ext cx="6805247" cy="4478149"/>
          </a:xfrm>
          <a:prstGeom prst="rect">
            <a:avLst/>
          </a:prstGeom>
          <a:noFill/>
        </p:spPr>
        <p:txBody>
          <a:bodyPr wrap="square">
            <a:spAutoFit/>
          </a:bodyPr>
          <a:lstStyle/>
          <a:p>
            <a:endParaRPr lang="nb-NO" dirty="0">
              <a:latin typeface="+mj-lt"/>
              <a:ea typeface="Open Sans" panose="020B0606030504020204" pitchFamily="34" charset="0"/>
              <a:cs typeface="Open Sans" panose="020B0606030504020204" pitchFamily="34" charset="0"/>
            </a:endParaRPr>
          </a:p>
          <a:p>
            <a:r>
              <a:rPr lang="nb-NO" dirty="0" err="1">
                <a:latin typeface="+mj-lt"/>
                <a:ea typeface="Open Sans" panose="020B0606030504020204" pitchFamily="34" charset="0"/>
                <a:cs typeface="Open Sans" panose="020B0606030504020204" pitchFamily="34" charset="0"/>
              </a:rPr>
              <a:t>Politecnico</a:t>
            </a:r>
            <a:r>
              <a:rPr lang="nb-NO" dirty="0">
                <a:latin typeface="+mj-lt"/>
                <a:ea typeface="Open Sans" panose="020B0606030504020204" pitchFamily="34" charset="0"/>
                <a:cs typeface="Open Sans" panose="020B0606030504020204" pitchFamily="34" charset="0"/>
              </a:rPr>
              <a:t> di Milano, UPV Valencia, Chalmers, TU </a:t>
            </a:r>
            <a:r>
              <a:rPr lang="nb-NO" dirty="0" err="1">
                <a:latin typeface="+mj-lt"/>
                <a:ea typeface="Open Sans" panose="020B0606030504020204" pitchFamily="34" charset="0"/>
                <a:cs typeface="Open Sans" panose="020B0606030504020204" pitchFamily="34" charset="0"/>
              </a:rPr>
              <a:t>Warzawa</a:t>
            </a:r>
            <a:r>
              <a:rPr lang="nb-NO" dirty="0">
                <a:latin typeface="+mj-lt"/>
                <a:ea typeface="Open Sans" panose="020B0606030504020204" pitchFamily="34" charset="0"/>
                <a:cs typeface="Open Sans" panose="020B0606030504020204" pitchFamily="34" charset="0"/>
              </a:rPr>
              <a:t>, RWTH Aachen, TU Berlin</a:t>
            </a:r>
          </a:p>
          <a:p>
            <a:endParaRPr lang="nb-NO" dirty="0">
              <a:latin typeface="+mj-lt"/>
              <a:ea typeface="Open Sans" panose="020B0606030504020204" pitchFamily="34" charset="0"/>
              <a:cs typeface="Open Sans" panose="020B0606030504020204" pitchFamily="34" charset="0"/>
            </a:endParaRPr>
          </a:p>
          <a:p>
            <a:r>
              <a:rPr lang="nb-NO" b="1" dirty="0">
                <a:latin typeface="+mj-lt"/>
                <a:ea typeface="Open Sans" panose="020B0606030504020204" pitchFamily="34" charset="0"/>
                <a:cs typeface="Open Sans" panose="020B0606030504020204" pitchFamily="34" charset="0"/>
              </a:rPr>
              <a:t>Fagområder</a:t>
            </a:r>
          </a:p>
          <a:p>
            <a:r>
              <a:rPr lang="nb-NO" dirty="0">
                <a:latin typeface="+mj-lt"/>
                <a:ea typeface="Open Sans" panose="020B0606030504020204" pitchFamily="34" charset="0"/>
                <a:cs typeface="Open Sans" panose="020B0606030504020204" pitchFamily="34" charset="0"/>
              </a:rPr>
              <a:t>Byplanlegging</a:t>
            </a:r>
          </a:p>
          <a:p>
            <a:r>
              <a:rPr lang="nb-NO" dirty="0">
                <a:latin typeface="+mj-lt"/>
                <a:ea typeface="Open Sans" panose="020B0606030504020204" pitchFamily="34" charset="0"/>
                <a:cs typeface="Open Sans" panose="020B0606030504020204" pitchFamily="34" charset="0"/>
              </a:rPr>
              <a:t>Maskin</a:t>
            </a:r>
          </a:p>
          <a:p>
            <a:r>
              <a:rPr lang="nb-NO" dirty="0">
                <a:latin typeface="+mj-lt"/>
                <a:ea typeface="Open Sans" panose="020B0606030504020204" pitchFamily="34" charset="0"/>
                <a:cs typeface="Open Sans" panose="020B0606030504020204" pitchFamily="34" charset="0"/>
              </a:rPr>
              <a:t>Energi</a:t>
            </a:r>
          </a:p>
          <a:p>
            <a:r>
              <a:rPr lang="nb-NO" dirty="0">
                <a:latin typeface="+mj-lt"/>
                <a:ea typeface="Open Sans" panose="020B0606030504020204" pitchFamily="34" charset="0"/>
                <a:cs typeface="Open Sans" panose="020B0606030504020204" pitchFamily="34" charset="0"/>
              </a:rPr>
              <a:t>Data</a:t>
            </a:r>
          </a:p>
          <a:p>
            <a:endParaRPr lang="nb-NO" dirty="0">
              <a:latin typeface="+mj-lt"/>
              <a:ea typeface="Open Sans" panose="020B0606030504020204" pitchFamily="34" charset="0"/>
              <a:cs typeface="Open Sans" panose="020B0606030504020204" pitchFamily="34" charset="0"/>
            </a:endParaRPr>
          </a:p>
          <a:p>
            <a:r>
              <a:rPr lang="nb-NO" dirty="0">
                <a:latin typeface="+mj-lt"/>
                <a:ea typeface="Open Sans" panose="020B0606030504020204" pitchFamily="34" charset="0"/>
                <a:cs typeface="Open Sans" panose="020B0606030504020204" pitchFamily="34" charset="0"/>
              </a:rPr>
              <a:t>Skriv i kommentarfeltet når du søker i </a:t>
            </a:r>
            <a:r>
              <a:rPr lang="nb-NO" dirty="0" err="1">
                <a:latin typeface="+mj-lt"/>
                <a:ea typeface="Open Sans" panose="020B0606030504020204" pitchFamily="34" charset="0"/>
                <a:cs typeface="Open Sans" panose="020B0606030504020204" pitchFamily="34" charset="0"/>
              </a:rPr>
              <a:t>Mobilty</a:t>
            </a:r>
            <a:r>
              <a:rPr lang="nb-NO" dirty="0">
                <a:latin typeface="+mj-lt"/>
                <a:ea typeface="Open Sans" panose="020B0606030504020204" pitchFamily="34" charset="0"/>
                <a:cs typeface="Open Sans" panose="020B0606030504020204" pitchFamily="34" charset="0"/>
              </a:rPr>
              <a:t>-Online at du ønsker å bli vurdert som </a:t>
            </a:r>
            <a:r>
              <a:rPr lang="nb-NO" dirty="0" err="1">
                <a:latin typeface="+mj-lt"/>
                <a:ea typeface="Open Sans" panose="020B0606030504020204" pitchFamily="34" charset="0"/>
                <a:cs typeface="Open Sans" panose="020B0606030504020204" pitchFamily="34" charset="0"/>
              </a:rPr>
              <a:t>Enhance</a:t>
            </a:r>
            <a:r>
              <a:rPr lang="nb-NO" dirty="0">
                <a:latin typeface="+mj-lt"/>
                <a:ea typeface="Open Sans" panose="020B0606030504020204" pitchFamily="34" charset="0"/>
                <a:cs typeface="Open Sans" panose="020B0606030504020204" pitchFamily="34" charset="0"/>
              </a:rPr>
              <a:t> student.</a:t>
            </a:r>
          </a:p>
          <a:p>
            <a:endParaRPr lang="nb-NO" dirty="0">
              <a:latin typeface="+mj-lt"/>
              <a:ea typeface="Open Sans" panose="020B0606030504020204" pitchFamily="34" charset="0"/>
              <a:cs typeface="Open Sans" panose="020B0606030504020204" pitchFamily="34" charset="0"/>
            </a:endParaRPr>
          </a:p>
          <a:p>
            <a:r>
              <a:rPr lang="nb-NO" dirty="0">
                <a:latin typeface="+mj-lt"/>
                <a:ea typeface="Open Sans" panose="020B0606030504020204" pitchFamily="34" charset="0"/>
                <a:cs typeface="Open Sans" panose="020B0606030504020204" pitchFamily="34" charset="0"/>
              </a:rPr>
              <a:t>Fagkatalog og mere info finnes her:</a:t>
            </a:r>
          </a:p>
          <a:p>
            <a:r>
              <a:rPr lang="nb-NO" dirty="0">
                <a:latin typeface="+mj-lt"/>
                <a:ea typeface="Open Sans" panose="020B0606030504020204" pitchFamily="34" charset="0"/>
                <a:cs typeface="Open Sans" panose="020B0606030504020204" pitchFamily="34" charset="0"/>
                <a:hlinkClick r:id="rId3"/>
              </a:rPr>
              <a:t>https://educationpathways.enhanceuniversity.eu/enhance/app/</a:t>
            </a:r>
            <a:endParaRPr lang="nb-NO" dirty="0">
              <a:latin typeface="+mj-lt"/>
              <a:ea typeface="Open Sans" panose="020B0606030504020204" pitchFamily="34" charset="0"/>
              <a:cs typeface="Open Sans" panose="020B0606030504020204" pitchFamily="34" charset="0"/>
            </a:endParaRPr>
          </a:p>
          <a:p>
            <a:endParaRPr lang="nb-NO" sz="1500" dirty="0">
              <a:latin typeface="+mj-lt"/>
              <a:ea typeface="Open Sans" panose="020B0606030504020204" pitchFamily="34" charset="0"/>
              <a:cs typeface="Open Sans" panose="020B0606030504020204" pitchFamily="34" charset="0"/>
            </a:endParaRPr>
          </a:p>
        </p:txBody>
      </p:sp>
      <p:sp>
        <p:nvSpPr>
          <p:cNvPr id="8" name="Tittel 1">
            <a:extLst>
              <a:ext uri="{FF2B5EF4-FFF2-40B4-BE49-F238E27FC236}">
                <a16:creationId xmlns:a16="http://schemas.microsoft.com/office/drawing/2014/main" id="{468EF3CC-1C77-5807-319B-4BE87C476C65}"/>
              </a:ext>
            </a:extLst>
          </p:cNvPr>
          <p:cNvSpPr>
            <a:spLocks noGrp="1"/>
          </p:cNvSpPr>
          <p:nvPr>
            <p:ph type="title"/>
          </p:nvPr>
        </p:nvSpPr>
        <p:spPr>
          <a:xfrm>
            <a:off x="489841" y="646437"/>
            <a:ext cx="6172200" cy="484748"/>
          </a:xfrm>
        </p:spPr>
        <p:txBody>
          <a:bodyPr>
            <a:noAutofit/>
          </a:bodyPr>
          <a:lstStyle/>
          <a:p>
            <a:r>
              <a:rPr lang="nb-NO" sz="3000" dirty="0" err="1"/>
              <a:t>Enhance</a:t>
            </a:r>
            <a:r>
              <a:rPr lang="nb-NO" sz="3000" dirty="0"/>
              <a:t> - </a:t>
            </a:r>
            <a:r>
              <a:rPr lang="nb-NO" sz="3000" dirty="0" err="1"/>
              <a:t>Erasmusprogrammet</a:t>
            </a:r>
            <a:endParaRPr lang="nb-NO" sz="3000" dirty="0"/>
          </a:p>
        </p:txBody>
      </p:sp>
    </p:spTree>
    <p:extLst>
      <p:ext uri="{BB962C8B-B14F-4D97-AF65-F5344CB8AC3E}">
        <p14:creationId xmlns:p14="http://schemas.microsoft.com/office/powerpoint/2010/main" val="740923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D4644-9608-2E9B-28AF-B645B23713DF}"/>
              </a:ext>
            </a:extLst>
          </p:cNvPr>
          <p:cNvSpPr>
            <a:spLocks noGrp="1"/>
          </p:cNvSpPr>
          <p:nvPr>
            <p:ph type="title"/>
          </p:nvPr>
        </p:nvSpPr>
        <p:spPr/>
        <p:txBody>
          <a:bodyPr/>
          <a:lstStyle/>
          <a:p>
            <a:r>
              <a:rPr lang="nb-NO" dirty="0"/>
              <a:t>Praktiske forberedelser</a:t>
            </a:r>
          </a:p>
        </p:txBody>
      </p:sp>
      <p:sp>
        <p:nvSpPr>
          <p:cNvPr id="3" name="Content Placeholder 2">
            <a:extLst>
              <a:ext uri="{FF2B5EF4-FFF2-40B4-BE49-F238E27FC236}">
                <a16:creationId xmlns:a16="http://schemas.microsoft.com/office/drawing/2014/main" id="{13F1A65B-6F43-AD7C-D0B7-CA5421016319}"/>
              </a:ext>
            </a:extLst>
          </p:cNvPr>
          <p:cNvSpPr>
            <a:spLocks noGrp="1"/>
          </p:cNvSpPr>
          <p:nvPr>
            <p:ph idx="1"/>
          </p:nvPr>
        </p:nvSpPr>
        <p:spPr>
          <a:xfrm>
            <a:off x="407505" y="1997476"/>
            <a:ext cx="8229600" cy="4423771"/>
          </a:xfrm>
        </p:spPr>
        <p:txBody>
          <a:bodyPr/>
          <a:lstStyle/>
          <a:p>
            <a:r>
              <a:rPr lang="nb-NO" dirty="0"/>
              <a:t>Visum, vaksiner og forsikring</a:t>
            </a:r>
          </a:p>
          <a:p>
            <a:endParaRPr lang="nb-NO" dirty="0"/>
          </a:p>
          <a:p>
            <a:r>
              <a:rPr lang="nb-NO" dirty="0"/>
              <a:t>Tilrettelegging? </a:t>
            </a:r>
          </a:p>
          <a:p>
            <a:endParaRPr lang="nb-NO" dirty="0"/>
          </a:p>
          <a:p>
            <a:r>
              <a:rPr lang="nb-NO" dirty="0"/>
              <a:t>Bolig</a:t>
            </a:r>
          </a:p>
          <a:p>
            <a:endParaRPr lang="nb-NO" dirty="0"/>
          </a:p>
          <a:p>
            <a:r>
              <a:rPr lang="nb-NO" dirty="0"/>
              <a:t>Språkforberedelser</a:t>
            </a:r>
          </a:p>
        </p:txBody>
      </p:sp>
      <p:pic>
        <p:nvPicPr>
          <p:cNvPr id="5" name="Picture 4" descr="Close up of pushpins on roadmap route">
            <a:extLst>
              <a:ext uri="{FF2B5EF4-FFF2-40B4-BE49-F238E27FC236}">
                <a16:creationId xmlns:a16="http://schemas.microsoft.com/office/drawing/2014/main" id="{1A180688-7388-925A-B61B-5800AF0C4EF7}"/>
              </a:ext>
            </a:extLst>
          </p:cNvPr>
          <p:cNvPicPr>
            <a:picLocks noChangeAspect="1"/>
          </p:cNvPicPr>
          <p:nvPr/>
        </p:nvPicPr>
        <p:blipFill>
          <a:blip r:embed="rId3"/>
          <a:stretch>
            <a:fillRect/>
          </a:stretch>
        </p:blipFill>
        <p:spPr>
          <a:xfrm>
            <a:off x="4929351" y="3161248"/>
            <a:ext cx="2921873" cy="1944390"/>
          </a:xfrm>
          <a:prstGeom prst="rect">
            <a:avLst/>
          </a:prstGeom>
        </p:spPr>
      </p:pic>
    </p:spTree>
    <p:extLst>
      <p:ext uri="{BB962C8B-B14F-4D97-AF65-F5344CB8AC3E}">
        <p14:creationId xmlns:p14="http://schemas.microsoft.com/office/powerpoint/2010/main" val="3229504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714734DD-6E22-4295-92D0-6E166F170B4D}"/>
              </a:ext>
            </a:extLst>
          </p:cNvPr>
          <p:cNvSpPr>
            <a:spLocks noGrp="1"/>
          </p:cNvSpPr>
          <p:nvPr>
            <p:ph type="subTitle" idx="1"/>
          </p:nvPr>
        </p:nvSpPr>
        <p:spPr>
          <a:xfrm>
            <a:off x="4418085" y="1358595"/>
            <a:ext cx="4138368" cy="718878"/>
          </a:xfrm>
        </p:spPr>
        <p:txBody>
          <a:bodyPr>
            <a:normAutofit fontScale="85000" lnSpcReduction="10000"/>
          </a:bodyPr>
          <a:lstStyle/>
          <a:p>
            <a:r>
              <a:rPr lang="nb-NO" sz="2400" dirty="0"/>
              <a:t>Veiledere for utveksling, </a:t>
            </a:r>
          </a:p>
          <a:p>
            <a:r>
              <a:rPr lang="nb-NO" sz="2400" dirty="0"/>
              <a:t>Internasjonal seksjon i Trondheim</a:t>
            </a:r>
          </a:p>
        </p:txBody>
      </p:sp>
      <p:pic>
        <p:nvPicPr>
          <p:cNvPr id="7" name="Bilde 6" descr="Et bilde som inneholder gress, utendørs, tre, himmel&#10;&#10;Automatisk generert beskrivelse">
            <a:extLst>
              <a:ext uri="{FF2B5EF4-FFF2-40B4-BE49-F238E27FC236}">
                <a16:creationId xmlns:a16="http://schemas.microsoft.com/office/drawing/2014/main" id="{8698BECE-530B-4539-BA14-2FC33BA4FBF7}"/>
              </a:ext>
            </a:extLst>
          </p:cNvPr>
          <p:cNvPicPr>
            <a:picLocks noChangeAspect="1"/>
          </p:cNvPicPr>
          <p:nvPr/>
        </p:nvPicPr>
        <p:blipFill>
          <a:blip r:embed="rId3"/>
          <a:stretch>
            <a:fillRect/>
          </a:stretch>
        </p:blipFill>
        <p:spPr>
          <a:xfrm>
            <a:off x="1278483" y="771825"/>
            <a:ext cx="2835623" cy="1892418"/>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EEE81F8B-B589-A401-3CCA-A764C1EA7154}"/>
              </a:ext>
            </a:extLst>
          </p:cNvPr>
          <p:cNvPicPr>
            <a:picLocks noChangeAspect="1"/>
          </p:cNvPicPr>
          <p:nvPr/>
        </p:nvPicPr>
        <p:blipFill>
          <a:blip r:embed="rId4"/>
          <a:stretch>
            <a:fillRect/>
          </a:stretch>
        </p:blipFill>
        <p:spPr>
          <a:xfrm>
            <a:off x="751628" y="2900855"/>
            <a:ext cx="7640743" cy="3415862"/>
          </a:xfrm>
          <a:prstGeom prst="rect">
            <a:avLst/>
          </a:prstGeom>
        </p:spPr>
      </p:pic>
    </p:spTree>
    <p:extLst>
      <p:ext uri="{BB962C8B-B14F-4D97-AF65-F5344CB8AC3E}">
        <p14:creationId xmlns:p14="http://schemas.microsoft.com/office/powerpoint/2010/main" val="542672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grpSp>
        <p:nvGrpSpPr>
          <p:cNvPr id="6" name="Gruppe 5"/>
          <p:cNvGrpSpPr/>
          <p:nvPr/>
        </p:nvGrpSpPr>
        <p:grpSpPr>
          <a:xfrm>
            <a:off x="6517094" y="359678"/>
            <a:ext cx="2155389" cy="1751325"/>
            <a:chOff x="6429510" y="337780"/>
            <a:chExt cx="2155389" cy="1751325"/>
          </a:xfrm>
        </p:grpSpPr>
        <p:sp>
          <p:nvSpPr>
            <p:cNvPr id="5" name="Ellipse 4"/>
            <p:cNvSpPr/>
            <p:nvPr/>
          </p:nvSpPr>
          <p:spPr>
            <a:xfrm>
              <a:off x="7596009" y="337780"/>
              <a:ext cx="988890" cy="988890"/>
            </a:xfrm>
            <a:prstGeom prst="ellipse">
              <a:avLst/>
            </a:prstGeom>
            <a:solidFill>
              <a:srgbClr val="0D3475">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 name="Ellipse 11"/>
            <p:cNvSpPr/>
            <p:nvPr/>
          </p:nvSpPr>
          <p:spPr>
            <a:xfrm>
              <a:off x="6815720" y="641606"/>
              <a:ext cx="475240" cy="475240"/>
            </a:xfrm>
            <a:prstGeom prst="ellipse">
              <a:avLst/>
            </a:prstGeom>
            <a:solidFill>
              <a:srgbClr val="0D347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4" name="Ellipse 13"/>
            <p:cNvSpPr/>
            <p:nvPr/>
          </p:nvSpPr>
          <p:spPr>
            <a:xfrm>
              <a:off x="6995176" y="1326670"/>
              <a:ext cx="762435" cy="762435"/>
            </a:xfrm>
            <a:prstGeom prst="ellipse">
              <a:avLst/>
            </a:prstGeom>
            <a:solidFill>
              <a:srgbClr val="BBAC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5" name="Ellipse 14"/>
            <p:cNvSpPr/>
            <p:nvPr/>
          </p:nvSpPr>
          <p:spPr>
            <a:xfrm>
              <a:off x="6429510" y="1339986"/>
              <a:ext cx="218266" cy="218266"/>
            </a:xfrm>
            <a:prstGeom prst="ellipse">
              <a:avLst/>
            </a:prstGeom>
            <a:solidFill>
              <a:srgbClr val="BBAC76">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pic>
        <p:nvPicPr>
          <p:cNvPr id="16" name="Bilde 15" descr="ny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975" y="468820"/>
            <a:ext cx="3139440" cy="893064"/>
          </a:xfrm>
          <a:prstGeom prst="rect">
            <a:avLst/>
          </a:prstGeom>
        </p:spPr>
      </p:pic>
      <p:pic>
        <p:nvPicPr>
          <p:cNvPr id="17" name="Bild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5590" y="1460223"/>
            <a:ext cx="5432820" cy="4104039"/>
          </a:xfrm>
          <a:prstGeom prst="ellipse">
            <a:avLst/>
          </a:prstGeom>
          <a:ln>
            <a:noFill/>
          </a:ln>
          <a:effectLst>
            <a:softEdge rad="112500"/>
          </a:effectLst>
        </p:spPr>
      </p:pic>
      <p:sp>
        <p:nvSpPr>
          <p:cNvPr id="2" name="TekstSylinder 1">
            <a:extLst>
              <a:ext uri="{FF2B5EF4-FFF2-40B4-BE49-F238E27FC236}">
                <a16:creationId xmlns:a16="http://schemas.microsoft.com/office/drawing/2014/main" id="{E9838B3E-5333-4F74-9364-FD5709A8414D}"/>
              </a:ext>
            </a:extLst>
          </p:cNvPr>
          <p:cNvSpPr txBox="1"/>
          <p:nvPr/>
        </p:nvSpPr>
        <p:spPr>
          <a:xfrm>
            <a:off x="1967126" y="5860884"/>
            <a:ext cx="5209748" cy="584775"/>
          </a:xfrm>
          <a:prstGeom prst="rect">
            <a:avLst/>
          </a:prstGeom>
          <a:noFill/>
        </p:spPr>
        <p:txBody>
          <a:bodyPr wrap="square" rtlCol="0">
            <a:spAutoFit/>
          </a:bodyPr>
          <a:lstStyle/>
          <a:p>
            <a:pPr algn="ctr"/>
            <a:r>
              <a:rPr lang="nb-NO" sz="3200" dirty="0">
                <a:latin typeface="+mj-lt"/>
              </a:rPr>
              <a:t>Hvor starter man?</a:t>
            </a:r>
          </a:p>
        </p:txBody>
      </p:sp>
    </p:spTree>
    <p:extLst>
      <p:ext uri="{BB962C8B-B14F-4D97-AF65-F5344CB8AC3E}">
        <p14:creationId xmlns:p14="http://schemas.microsoft.com/office/powerpoint/2010/main" val="2832461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668AE1DD-AACF-A65A-81E0-64133770A069}"/>
              </a:ext>
            </a:extLst>
          </p:cNvPr>
          <p:cNvPicPr>
            <a:picLocks noChangeAspect="1"/>
          </p:cNvPicPr>
          <p:nvPr/>
        </p:nvPicPr>
        <p:blipFill>
          <a:blip r:embed="rId3"/>
          <a:stretch>
            <a:fillRect/>
          </a:stretch>
        </p:blipFill>
        <p:spPr>
          <a:xfrm>
            <a:off x="451945" y="1518893"/>
            <a:ext cx="8290372" cy="3297700"/>
          </a:xfrm>
          <a:prstGeom prst="rect">
            <a:avLst/>
          </a:prstGeom>
        </p:spPr>
      </p:pic>
    </p:spTree>
    <p:extLst>
      <p:ext uri="{BB962C8B-B14F-4D97-AF65-F5344CB8AC3E}">
        <p14:creationId xmlns:p14="http://schemas.microsoft.com/office/powerpoint/2010/main" val="3100314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black text&#10;&#10;Description automatically generated">
            <a:extLst>
              <a:ext uri="{FF2B5EF4-FFF2-40B4-BE49-F238E27FC236}">
                <a16:creationId xmlns:a16="http://schemas.microsoft.com/office/drawing/2014/main" id="{BD2F053F-39C3-F737-4C99-F9695AFC9DB7}"/>
              </a:ext>
            </a:extLst>
          </p:cNvPr>
          <p:cNvPicPr>
            <a:picLocks noChangeAspect="1"/>
          </p:cNvPicPr>
          <p:nvPr/>
        </p:nvPicPr>
        <p:blipFill>
          <a:blip r:embed="rId2"/>
          <a:stretch>
            <a:fillRect/>
          </a:stretch>
        </p:blipFill>
        <p:spPr>
          <a:xfrm>
            <a:off x="1250049" y="1751846"/>
            <a:ext cx="6643902" cy="2711298"/>
          </a:xfrm>
          <a:prstGeom prst="rect">
            <a:avLst/>
          </a:prstGeom>
        </p:spPr>
      </p:pic>
    </p:spTree>
    <p:extLst>
      <p:ext uri="{BB962C8B-B14F-4D97-AF65-F5344CB8AC3E}">
        <p14:creationId xmlns:p14="http://schemas.microsoft.com/office/powerpoint/2010/main" val="272298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59C16EF-1DAE-4896-A21E-32B8CEB151C1}"/>
              </a:ext>
            </a:extLst>
          </p:cNvPr>
          <p:cNvSpPr>
            <a:spLocks noGrp="1"/>
          </p:cNvSpPr>
          <p:nvPr>
            <p:ph type="title"/>
          </p:nvPr>
        </p:nvSpPr>
        <p:spPr/>
        <p:txBody>
          <a:bodyPr/>
          <a:lstStyle/>
          <a:p>
            <a:r>
              <a:rPr lang="nb-NO" dirty="0"/>
              <a:t>Spørsmål?</a:t>
            </a:r>
          </a:p>
        </p:txBody>
      </p:sp>
      <p:sp>
        <p:nvSpPr>
          <p:cNvPr id="3" name="Plassholder for innhold 2">
            <a:extLst>
              <a:ext uri="{FF2B5EF4-FFF2-40B4-BE49-F238E27FC236}">
                <a16:creationId xmlns:a16="http://schemas.microsoft.com/office/drawing/2014/main" id="{D1694894-E903-46B3-B5CD-FA029E1033B3}"/>
              </a:ext>
            </a:extLst>
          </p:cNvPr>
          <p:cNvSpPr>
            <a:spLocks noGrp="1"/>
          </p:cNvSpPr>
          <p:nvPr>
            <p:ph idx="1"/>
          </p:nvPr>
        </p:nvSpPr>
        <p:spPr>
          <a:xfrm>
            <a:off x="407505" y="1309511"/>
            <a:ext cx="7098195" cy="2311084"/>
          </a:xfrm>
        </p:spPr>
        <p:txBody>
          <a:bodyPr/>
          <a:lstStyle/>
          <a:p>
            <a:r>
              <a:rPr lang="nb-NO" dirty="0"/>
              <a:t>Book veiledning via </a:t>
            </a:r>
            <a:r>
              <a:rPr lang="nb-NO" dirty="0">
                <a:hlinkClick r:id="rId3"/>
              </a:rPr>
              <a:t>Innsida</a:t>
            </a:r>
            <a:r>
              <a:rPr lang="nb-NO" dirty="0"/>
              <a:t>, eller send epost til </a:t>
            </a:r>
            <a:r>
              <a:rPr lang="nb-NO" dirty="0">
                <a:hlinkClick r:id="rId4"/>
              </a:rPr>
              <a:t>utveksling@st.ntnu.no</a:t>
            </a:r>
            <a:r>
              <a:rPr lang="nb-NO" dirty="0"/>
              <a:t> </a:t>
            </a:r>
          </a:p>
          <a:p>
            <a:r>
              <a:rPr lang="nb-NO" dirty="0"/>
              <a:t>Ved faglige spørsmål, ta kontakt med studieveileder for ditt program. </a:t>
            </a:r>
          </a:p>
          <a:p>
            <a:endParaRPr lang="nb-NO" dirty="0"/>
          </a:p>
        </p:txBody>
      </p:sp>
      <p:sp>
        <p:nvSpPr>
          <p:cNvPr id="4" name="TekstSylinder 3">
            <a:extLst>
              <a:ext uri="{FF2B5EF4-FFF2-40B4-BE49-F238E27FC236}">
                <a16:creationId xmlns:a16="http://schemas.microsoft.com/office/drawing/2014/main" id="{3FAA7523-52A6-45D4-B492-AAC22D0B7BC0}"/>
              </a:ext>
            </a:extLst>
          </p:cNvPr>
          <p:cNvSpPr txBox="1"/>
          <p:nvPr/>
        </p:nvSpPr>
        <p:spPr>
          <a:xfrm>
            <a:off x="1009650" y="5753100"/>
            <a:ext cx="6667500" cy="523220"/>
          </a:xfrm>
          <a:prstGeom prst="rect">
            <a:avLst/>
          </a:prstGeom>
          <a:noFill/>
        </p:spPr>
        <p:txBody>
          <a:bodyPr wrap="square" rtlCol="0">
            <a:spAutoFit/>
          </a:bodyPr>
          <a:lstStyle/>
          <a:p>
            <a:pPr algn="ctr"/>
            <a:r>
              <a:rPr lang="nb-NO" altLang="nb-NO" sz="2800" dirty="0">
                <a:hlinkClick r:id="rId5"/>
              </a:rPr>
              <a:t>https://i.ntnu.no/utenlandsstudier</a:t>
            </a:r>
            <a:r>
              <a:rPr lang="nb-NO" altLang="nb-NO" sz="2800" dirty="0"/>
              <a:t> </a:t>
            </a:r>
          </a:p>
        </p:txBody>
      </p:sp>
      <p:pic>
        <p:nvPicPr>
          <p:cNvPr id="7" name="Picture 6" descr="Person touching globe">
            <a:extLst>
              <a:ext uri="{FF2B5EF4-FFF2-40B4-BE49-F238E27FC236}">
                <a16:creationId xmlns:a16="http://schemas.microsoft.com/office/drawing/2014/main" id="{113DAA95-7D2E-4ACF-93B2-99A8E7EB7847}"/>
              </a:ext>
            </a:extLst>
          </p:cNvPr>
          <p:cNvPicPr>
            <a:picLocks noChangeAspect="1"/>
          </p:cNvPicPr>
          <p:nvPr/>
        </p:nvPicPr>
        <p:blipFill>
          <a:blip r:embed="rId6"/>
          <a:stretch>
            <a:fillRect/>
          </a:stretch>
        </p:blipFill>
        <p:spPr>
          <a:xfrm>
            <a:off x="3073076" y="3322775"/>
            <a:ext cx="2997847" cy="2019975"/>
          </a:xfrm>
          <a:prstGeom prst="rect">
            <a:avLst/>
          </a:prstGeom>
        </p:spPr>
      </p:pic>
    </p:spTree>
    <p:extLst>
      <p:ext uri="{BB962C8B-B14F-4D97-AF65-F5344CB8AC3E}">
        <p14:creationId xmlns:p14="http://schemas.microsoft.com/office/powerpoint/2010/main" val="1175371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4572000" y="1871045"/>
            <a:ext cx="2876365" cy="3764132"/>
          </a:xfrm>
        </p:spPr>
        <p:txBody>
          <a:bodyPr>
            <a:normAutofit/>
          </a:bodyPr>
          <a:lstStyle/>
          <a:p>
            <a:r>
              <a:rPr lang="nb-NO" altLang="nb-NO" dirty="0"/>
              <a:t>Språk</a:t>
            </a:r>
          </a:p>
          <a:p>
            <a:r>
              <a:rPr lang="nb-NO" altLang="nb-NO" dirty="0"/>
              <a:t>Økonomi</a:t>
            </a:r>
            <a:endParaRPr lang="nb-NO" altLang="nb-NO" dirty="0">
              <a:sym typeface="Wingdings" panose="05000000000000000000" pitchFamily="2" charset="2"/>
            </a:endParaRPr>
          </a:p>
          <a:p>
            <a:r>
              <a:rPr lang="nb-NO" altLang="nb-NO" dirty="0">
                <a:sym typeface="Wingdings" panose="05000000000000000000" pitchFamily="2" charset="2"/>
              </a:rPr>
              <a:t>Faglig</a:t>
            </a:r>
          </a:p>
          <a:p>
            <a:r>
              <a:rPr lang="nb-NO" altLang="nb-NO" dirty="0">
                <a:sym typeface="Wingdings" panose="05000000000000000000" pitchFamily="2" charset="2"/>
              </a:rPr>
              <a:t>Sosialt</a:t>
            </a:r>
          </a:p>
          <a:p>
            <a:r>
              <a:rPr lang="nb-NO" altLang="nb-NO" dirty="0">
                <a:sym typeface="Wingdings" panose="05000000000000000000" pitchFamily="2" charset="2"/>
              </a:rPr>
              <a:t>Semesterlengde </a:t>
            </a:r>
          </a:p>
          <a:p>
            <a:r>
              <a:rPr lang="nb-NO" altLang="nb-NO" dirty="0">
                <a:sym typeface="Wingdings" panose="05000000000000000000" pitchFamily="2" charset="2"/>
              </a:rPr>
              <a:t>Klima</a:t>
            </a:r>
          </a:p>
          <a:p>
            <a:r>
              <a:rPr lang="nb-NO" altLang="nb-NO" dirty="0">
                <a:sym typeface="Wingdings" panose="05000000000000000000" pitchFamily="2" charset="2"/>
              </a:rPr>
              <a:t>Kultur </a:t>
            </a:r>
          </a:p>
        </p:txBody>
      </p:sp>
      <p:sp>
        <p:nvSpPr>
          <p:cNvPr id="16386" name="Rectangle 2"/>
          <p:cNvSpPr>
            <a:spLocks noGrp="1" noChangeArrowheads="1"/>
          </p:cNvSpPr>
          <p:nvPr>
            <p:ph type="title"/>
          </p:nvPr>
        </p:nvSpPr>
        <p:spPr>
          <a:xfrm>
            <a:off x="795521" y="526132"/>
            <a:ext cx="4017146" cy="820737"/>
          </a:xfrm>
        </p:spPr>
        <p:txBody>
          <a:bodyPr>
            <a:normAutofit/>
          </a:bodyPr>
          <a:lstStyle/>
          <a:p>
            <a:r>
              <a:rPr lang="en-US" dirty="0" err="1"/>
              <a:t>Tenk</a:t>
            </a:r>
            <a:r>
              <a:rPr lang="en-US" dirty="0"/>
              <a:t> over:</a:t>
            </a:r>
          </a:p>
        </p:txBody>
      </p:sp>
      <p:pic>
        <p:nvPicPr>
          <p:cNvPr id="4" name="Picture 3" descr="Yellow and blue symbols">
            <a:extLst>
              <a:ext uri="{FF2B5EF4-FFF2-40B4-BE49-F238E27FC236}">
                <a16:creationId xmlns:a16="http://schemas.microsoft.com/office/drawing/2014/main" id="{0C083DF4-7E42-EC12-967A-BA70E8337AA2}"/>
              </a:ext>
            </a:extLst>
          </p:cNvPr>
          <p:cNvPicPr>
            <a:picLocks noChangeAspect="1"/>
          </p:cNvPicPr>
          <p:nvPr/>
        </p:nvPicPr>
        <p:blipFill>
          <a:blip r:embed="rId3"/>
          <a:stretch>
            <a:fillRect/>
          </a:stretch>
        </p:blipFill>
        <p:spPr>
          <a:xfrm>
            <a:off x="1296140" y="2638740"/>
            <a:ext cx="2332273" cy="1784859"/>
          </a:xfrm>
          <a:prstGeom prst="rect">
            <a:avLst/>
          </a:prstGeom>
        </p:spPr>
      </p:pic>
    </p:spTree>
    <p:extLst>
      <p:ext uri="{BB962C8B-B14F-4D97-AF65-F5344CB8AC3E}">
        <p14:creationId xmlns:p14="http://schemas.microsoft.com/office/powerpoint/2010/main" val="2237474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531813"/>
            <a:ext cx="8229600" cy="820737"/>
          </a:xfrm>
        </p:spPr>
        <p:txBody>
          <a:bodyPr>
            <a:normAutofit/>
          </a:bodyPr>
          <a:lstStyle/>
          <a:p>
            <a:r>
              <a:rPr lang="en-US" dirty="0" err="1"/>
              <a:t>Finne</a:t>
            </a:r>
            <a:r>
              <a:rPr lang="en-US" dirty="0"/>
              <a:t> </a:t>
            </a:r>
            <a:r>
              <a:rPr lang="en-US" dirty="0" err="1"/>
              <a:t>lærested</a:t>
            </a:r>
            <a:r>
              <a:rPr lang="en-US" dirty="0"/>
              <a:t> i </a:t>
            </a:r>
            <a:r>
              <a:rPr lang="en-US" dirty="0" err="1"/>
              <a:t>utlandet</a:t>
            </a:r>
            <a:endParaRPr lang="en-US" dirty="0"/>
          </a:p>
        </p:txBody>
      </p:sp>
      <p:sp>
        <p:nvSpPr>
          <p:cNvPr id="16387" name="Rectangle 3"/>
          <p:cNvSpPr>
            <a:spLocks noGrp="1" noChangeArrowheads="1"/>
          </p:cNvSpPr>
          <p:nvPr>
            <p:ph type="body" idx="1"/>
          </p:nvPr>
        </p:nvSpPr>
        <p:spPr>
          <a:xfrm>
            <a:off x="539749" y="1636713"/>
            <a:ext cx="6742199" cy="4689474"/>
          </a:xfrm>
        </p:spPr>
        <p:txBody>
          <a:bodyPr>
            <a:normAutofit/>
          </a:bodyPr>
          <a:lstStyle/>
          <a:p>
            <a:r>
              <a:rPr lang="nb-NO" sz="2800" dirty="0"/>
              <a:t>NTNUs avtaler</a:t>
            </a:r>
          </a:p>
          <a:p>
            <a:pPr marL="457200" lvl="1" indent="0">
              <a:buNone/>
            </a:pPr>
            <a:r>
              <a:rPr lang="nb-NO" sz="2800" dirty="0">
                <a:hlinkClick r:id="rId3"/>
              </a:rPr>
              <a:t>Avtaledatabase</a:t>
            </a:r>
            <a:endParaRPr lang="nb-NO" sz="2800" dirty="0"/>
          </a:p>
          <a:p>
            <a:r>
              <a:rPr lang="nb-NO" altLang="nb-NO" sz="2800" dirty="0"/>
              <a:t>Tidligere studenters erfaringer</a:t>
            </a:r>
          </a:p>
          <a:p>
            <a:pPr marL="0" indent="0">
              <a:buNone/>
            </a:pPr>
            <a:r>
              <a:rPr lang="nb-NO" altLang="nb-NO" sz="2800" dirty="0"/>
              <a:t>	</a:t>
            </a:r>
            <a:r>
              <a:rPr lang="nb-NO" altLang="nb-NO" sz="2800" dirty="0">
                <a:hlinkClick r:id="rId4"/>
              </a:rPr>
              <a:t>Utvekslingsrapporter</a:t>
            </a:r>
            <a:endParaRPr lang="nb-NO" altLang="nb-NO" sz="2800" dirty="0"/>
          </a:p>
          <a:p>
            <a:r>
              <a:rPr lang="nb-NO" sz="2800" dirty="0"/>
              <a:t>Fagmiljø/institutt</a:t>
            </a:r>
          </a:p>
          <a:p>
            <a:pPr marL="0" indent="0">
              <a:buNone/>
            </a:pPr>
            <a:endParaRPr lang="nb-NO" sz="2800" dirty="0"/>
          </a:p>
          <a:p>
            <a:pPr marL="0" indent="0">
              <a:buNone/>
            </a:pPr>
            <a:r>
              <a:rPr lang="nb-NO" sz="2800" dirty="0"/>
              <a:t>Temaside: </a:t>
            </a:r>
            <a:r>
              <a:rPr lang="nb-NO" dirty="0">
                <a:hlinkClick r:id="rId5"/>
              </a:rPr>
              <a:t>https://i.ntnu.no/utenlandsstudier</a:t>
            </a:r>
            <a:r>
              <a:rPr lang="nb-NO" dirty="0"/>
              <a:t> </a:t>
            </a:r>
          </a:p>
          <a:p>
            <a:endParaRPr lang="nb-NO" altLang="nb-NO" dirty="0"/>
          </a:p>
        </p:txBody>
      </p:sp>
      <p:graphicFrame>
        <p:nvGraphicFramePr>
          <p:cNvPr id="5" name="Diagram 4">
            <a:extLst>
              <a:ext uri="{FF2B5EF4-FFF2-40B4-BE49-F238E27FC236}">
                <a16:creationId xmlns:a16="http://schemas.microsoft.com/office/drawing/2014/main" id="{B5414D23-D7E3-4713-AC81-017DFED729E8}"/>
              </a:ext>
            </a:extLst>
          </p:cNvPr>
          <p:cNvGraphicFramePr/>
          <p:nvPr>
            <p:extLst>
              <p:ext uri="{D42A27DB-BD31-4B8C-83A1-F6EECF244321}">
                <p14:modId xmlns:p14="http://schemas.microsoft.com/office/powerpoint/2010/main" val="131213099"/>
              </p:ext>
            </p:extLst>
          </p:nvPr>
        </p:nvGraphicFramePr>
        <p:xfrm>
          <a:off x="5976850" y="1110760"/>
          <a:ext cx="2610195" cy="180700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894251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innhold 5"/>
          <p:cNvSpPr>
            <a:spLocks noGrp="1"/>
          </p:cNvSpPr>
          <p:nvPr>
            <p:ph idx="1"/>
          </p:nvPr>
        </p:nvSpPr>
        <p:spPr>
          <a:xfrm>
            <a:off x="523990" y="605481"/>
            <a:ext cx="4972051" cy="5750075"/>
          </a:xfrm>
        </p:spPr>
        <p:txBody>
          <a:bodyPr>
            <a:normAutofit/>
          </a:bodyPr>
          <a:lstStyle/>
          <a:p>
            <a:pPr marL="0" indent="0">
              <a:buNone/>
            </a:pPr>
            <a:r>
              <a:rPr lang="nb-NO" b="1" dirty="0">
                <a:solidFill>
                  <a:prstClr val="black"/>
                </a:solidFill>
                <a:latin typeface="+mn-lt"/>
              </a:rPr>
              <a:t>Erasmus+ programmet</a:t>
            </a:r>
          </a:p>
          <a:p>
            <a:pPr marL="0" indent="0">
              <a:buNone/>
            </a:pPr>
            <a:endParaRPr lang="nb-NO" sz="1200" dirty="0">
              <a:solidFill>
                <a:prstClr val="black"/>
              </a:solidFill>
              <a:latin typeface="+mn-lt"/>
            </a:endParaRPr>
          </a:p>
          <a:p>
            <a:pPr marL="0" indent="0">
              <a:buNone/>
            </a:pPr>
            <a:r>
              <a:rPr lang="nb-NO" sz="2600" b="1" dirty="0">
                <a:solidFill>
                  <a:prstClr val="black"/>
                </a:solidFill>
                <a:latin typeface="+mn-lt"/>
              </a:rPr>
              <a:t>Gunstige økonomiske betingelser</a:t>
            </a:r>
          </a:p>
          <a:p>
            <a:pPr marL="0" indent="0">
              <a:buNone/>
            </a:pPr>
            <a:endParaRPr lang="nb-NO" sz="2600" b="1" dirty="0">
              <a:solidFill>
                <a:prstClr val="black"/>
              </a:solidFill>
              <a:latin typeface="+mn-lt"/>
            </a:endParaRPr>
          </a:p>
          <a:p>
            <a:r>
              <a:rPr lang="nb-NO" sz="2200" dirty="0">
                <a:solidFill>
                  <a:prstClr val="black"/>
                </a:solidFill>
                <a:latin typeface="+mn-lt"/>
              </a:rPr>
              <a:t>Fullt fritak for skolepenger</a:t>
            </a:r>
          </a:p>
          <a:p>
            <a:r>
              <a:rPr lang="nb-NO" sz="2200" dirty="0">
                <a:solidFill>
                  <a:prstClr val="black"/>
                </a:solidFill>
                <a:latin typeface="+mn-lt"/>
              </a:rPr>
              <a:t>470/530 € i </a:t>
            </a:r>
            <a:r>
              <a:rPr lang="nb-NO" sz="2200" dirty="0" err="1">
                <a:solidFill>
                  <a:prstClr val="black"/>
                </a:solidFill>
                <a:latin typeface="+mn-lt"/>
              </a:rPr>
              <a:t>erasmusstipend</a:t>
            </a:r>
            <a:endParaRPr lang="nb-NO" sz="2200" dirty="0">
              <a:solidFill>
                <a:prstClr val="black"/>
              </a:solidFill>
              <a:latin typeface="+mn-lt"/>
            </a:endParaRPr>
          </a:p>
          <a:p>
            <a:endParaRPr lang="nb-NO" sz="1200" dirty="0">
              <a:solidFill>
                <a:prstClr val="black"/>
              </a:solidFill>
              <a:latin typeface="+mn-lt"/>
            </a:endParaRPr>
          </a:p>
          <a:p>
            <a:endParaRPr lang="nb-NO" sz="1200" dirty="0">
              <a:solidFill>
                <a:prstClr val="black"/>
              </a:solidFill>
              <a:latin typeface="+mn-lt"/>
            </a:endParaRPr>
          </a:p>
          <a:p>
            <a:pPr marL="0" indent="0">
              <a:buNone/>
            </a:pPr>
            <a:r>
              <a:rPr lang="nb-NO" sz="2600" b="1" dirty="0"/>
              <a:t>Fagspesifikke avtaler</a:t>
            </a:r>
          </a:p>
          <a:p>
            <a:pPr>
              <a:buFont typeface="Arial" panose="020B0604020202020204" pitchFamily="34" charset="0"/>
              <a:buChar char="•"/>
            </a:pPr>
            <a:r>
              <a:rPr lang="nb-NO" sz="2200" dirty="0"/>
              <a:t>Sjekk at avtalen gjelder for ditt fagområde!</a:t>
            </a:r>
          </a:p>
        </p:txBody>
      </p:sp>
      <p:pic>
        <p:nvPicPr>
          <p:cNvPr id="3" name="Bilde 2" descr="Et bilde som inneholder utendørs, bygning, klokke, elv&#10;&#10;Automatisk generert beskrivelse">
            <a:extLst>
              <a:ext uri="{FF2B5EF4-FFF2-40B4-BE49-F238E27FC236}">
                <a16:creationId xmlns:a16="http://schemas.microsoft.com/office/drawing/2014/main" id="{7A8771B7-F599-4EF5-BC27-A405A87B3F00}"/>
              </a:ext>
            </a:extLst>
          </p:cNvPr>
          <p:cNvPicPr>
            <a:picLocks noChangeAspect="1"/>
          </p:cNvPicPr>
          <p:nvPr/>
        </p:nvPicPr>
        <p:blipFill>
          <a:blip r:embed="rId3"/>
          <a:stretch>
            <a:fillRect/>
          </a:stretch>
        </p:blipFill>
        <p:spPr>
          <a:xfrm>
            <a:off x="5725465" y="1956551"/>
            <a:ext cx="2894545" cy="4399005"/>
          </a:xfrm>
          <a:prstGeom prst="rect">
            <a:avLst/>
          </a:prstGeom>
        </p:spPr>
      </p:pic>
    </p:spTree>
    <p:extLst>
      <p:ext uri="{BB962C8B-B14F-4D97-AF65-F5344CB8AC3E}">
        <p14:creationId xmlns:p14="http://schemas.microsoft.com/office/powerpoint/2010/main" val="4030455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827088" y="620713"/>
            <a:ext cx="7772400" cy="1143000"/>
          </a:xfrm>
        </p:spPr>
        <p:txBody>
          <a:bodyPr/>
          <a:lstStyle/>
          <a:p>
            <a:r>
              <a:rPr lang="nb-NO" altLang="nb-NO" dirty="0"/>
              <a:t>Søknadsprosessen – to steg</a:t>
            </a:r>
            <a:endParaRPr lang="en-US" altLang="nb-NO" dirty="0"/>
          </a:p>
        </p:txBody>
      </p:sp>
      <p:sp>
        <p:nvSpPr>
          <p:cNvPr id="16387" name="Rectangle 3"/>
          <p:cNvSpPr>
            <a:spLocks noGrp="1" noChangeArrowheads="1"/>
          </p:cNvSpPr>
          <p:nvPr>
            <p:ph type="body" idx="1"/>
          </p:nvPr>
        </p:nvSpPr>
        <p:spPr>
          <a:xfrm>
            <a:off x="900113" y="1989138"/>
            <a:ext cx="7772400" cy="4373562"/>
          </a:xfrm>
        </p:spPr>
        <p:txBody>
          <a:bodyPr>
            <a:normAutofit/>
          </a:bodyPr>
          <a:lstStyle/>
          <a:p>
            <a:pPr marL="0" indent="0">
              <a:lnSpc>
                <a:spcPct val="90000"/>
              </a:lnSpc>
              <a:buNone/>
              <a:defRPr/>
            </a:pPr>
            <a:r>
              <a:rPr lang="nb-NO" sz="2800" b="1" dirty="0"/>
              <a:t>Steg 1:	Intern søknad til NTNU</a:t>
            </a:r>
          </a:p>
          <a:p>
            <a:pPr>
              <a:lnSpc>
                <a:spcPct val="90000"/>
              </a:lnSpc>
              <a:defRPr/>
            </a:pPr>
            <a:endParaRPr lang="nb-NO" sz="2000" dirty="0"/>
          </a:p>
          <a:p>
            <a:pPr>
              <a:lnSpc>
                <a:spcPct val="90000"/>
              </a:lnSpc>
              <a:defRPr/>
            </a:pPr>
            <a:r>
              <a:rPr lang="nb-NO" dirty="0"/>
              <a:t>Frist </a:t>
            </a:r>
            <a:r>
              <a:rPr lang="nb-NO" u="sng" dirty="0"/>
              <a:t>12. september</a:t>
            </a:r>
            <a:r>
              <a:rPr lang="nb-NO" dirty="0"/>
              <a:t> (1. september)</a:t>
            </a:r>
            <a:endParaRPr lang="en-US" dirty="0"/>
          </a:p>
          <a:p>
            <a:pPr>
              <a:lnSpc>
                <a:spcPct val="90000"/>
              </a:lnSpc>
              <a:defRPr/>
            </a:pPr>
            <a:r>
              <a:rPr lang="en-US" dirty="0" err="1"/>
              <a:t>Gjelder</a:t>
            </a:r>
            <a:r>
              <a:rPr lang="en-US" dirty="0"/>
              <a:t> </a:t>
            </a:r>
            <a:r>
              <a:rPr lang="en-US" dirty="0" err="1"/>
              <a:t>søknad</a:t>
            </a:r>
            <a:r>
              <a:rPr lang="en-US" dirty="0"/>
              <a:t> om </a:t>
            </a:r>
            <a:r>
              <a:rPr lang="en-US" dirty="0" err="1"/>
              <a:t>utveksling</a:t>
            </a:r>
            <a:r>
              <a:rPr lang="en-US" dirty="0"/>
              <a:t>, </a:t>
            </a:r>
            <a:r>
              <a:rPr lang="en-US" dirty="0" err="1"/>
              <a:t>evt</a:t>
            </a:r>
            <a:r>
              <a:rPr lang="en-US" dirty="0"/>
              <a:t>. </a:t>
            </a:r>
            <a:r>
              <a:rPr lang="en-US" dirty="0" err="1"/>
              <a:t>friplasser</a:t>
            </a:r>
            <a:r>
              <a:rPr lang="en-US" dirty="0"/>
              <a:t>, </a:t>
            </a:r>
            <a:r>
              <a:rPr lang="en-US" dirty="0" err="1"/>
              <a:t>forhåndsgodkjenning</a:t>
            </a:r>
            <a:r>
              <a:rPr lang="en-US" dirty="0"/>
              <a:t> og stipend </a:t>
            </a:r>
            <a:r>
              <a:rPr lang="en-US" dirty="0" err="1"/>
              <a:t>fra</a:t>
            </a:r>
            <a:r>
              <a:rPr lang="en-US" dirty="0"/>
              <a:t> NTNU</a:t>
            </a:r>
          </a:p>
          <a:p>
            <a:pPr marL="0" indent="0">
              <a:lnSpc>
                <a:spcPct val="90000"/>
              </a:lnSpc>
              <a:buNone/>
              <a:defRPr/>
            </a:pPr>
            <a:endParaRPr lang="en-US" dirty="0"/>
          </a:p>
          <a:p>
            <a:pPr marL="0" indent="0">
              <a:lnSpc>
                <a:spcPct val="90000"/>
              </a:lnSpc>
              <a:buNone/>
              <a:defRPr/>
            </a:pPr>
            <a:r>
              <a:rPr lang="nb-NO" sz="2800" b="1" dirty="0"/>
              <a:t>Steg 2: Ekstern søknad til utenlandsk lærested</a:t>
            </a:r>
          </a:p>
          <a:p>
            <a:pPr marL="0" indent="0">
              <a:lnSpc>
                <a:spcPct val="90000"/>
              </a:lnSpc>
              <a:buNone/>
              <a:defRPr/>
            </a:pPr>
            <a:endParaRPr lang="nb-NO" sz="2000" dirty="0"/>
          </a:p>
          <a:p>
            <a:pPr>
              <a:lnSpc>
                <a:spcPct val="90000"/>
              </a:lnSpc>
              <a:buFont typeface="Arial" panose="020B0604020202020204" pitchFamily="34" charset="0"/>
              <a:buChar char="•"/>
              <a:defRPr/>
            </a:pPr>
            <a:r>
              <a:rPr lang="nb-NO" dirty="0"/>
              <a:t>Fristene varierer</a:t>
            </a:r>
            <a:endParaRPr lang="en-US" dirty="0"/>
          </a:p>
          <a:p>
            <a:pPr marL="0" indent="0">
              <a:lnSpc>
                <a:spcPct val="90000"/>
              </a:lnSpc>
              <a:buNone/>
              <a:defRPr/>
            </a:pPr>
            <a:endParaRPr lang="nb-NO" sz="2000" dirty="0"/>
          </a:p>
          <a:p>
            <a:pPr marL="0" indent="0">
              <a:lnSpc>
                <a:spcPct val="90000"/>
              </a:lnSpc>
              <a:buNone/>
              <a:defRPr/>
            </a:pPr>
            <a:endParaRPr lang="nb-NO" sz="2800" b="1" dirty="0"/>
          </a:p>
          <a:p>
            <a:pPr marL="0" indent="0">
              <a:lnSpc>
                <a:spcPct val="90000"/>
              </a:lnSpc>
              <a:buNone/>
              <a:defRPr/>
            </a:pPr>
            <a:endParaRPr lang="nb-NO" sz="2800" b="1" dirty="0"/>
          </a:p>
          <a:p>
            <a:pPr lvl="1">
              <a:lnSpc>
                <a:spcPct val="90000"/>
              </a:lnSpc>
              <a:defRPr/>
            </a:pPr>
            <a:endParaRPr lang="nb-NO" sz="1600" dirty="0"/>
          </a:p>
          <a:p>
            <a:pPr marL="0" indent="0">
              <a:lnSpc>
                <a:spcPct val="90000"/>
              </a:lnSpc>
              <a:buFontTx/>
              <a:buNone/>
              <a:defRPr/>
            </a:pPr>
            <a:endParaRPr lang="nb-NO" sz="2000" dirty="0"/>
          </a:p>
          <a:p>
            <a:pPr lvl="1">
              <a:lnSpc>
                <a:spcPct val="90000"/>
              </a:lnSpc>
              <a:buFontTx/>
              <a:buNone/>
              <a:defRPr/>
            </a:pPr>
            <a:endParaRPr lang="nb-NO" sz="1600" dirty="0"/>
          </a:p>
        </p:txBody>
      </p:sp>
    </p:spTree>
    <p:extLst>
      <p:ext uri="{BB962C8B-B14F-4D97-AF65-F5344CB8AC3E}">
        <p14:creationId xmlns:p14="http://schemas.microsoft.com/office/powerpoint/2010/main" val="2004412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827088" y="620713"/>
            <a:ext cx="7772400" cy="646331"/>
          </a:xfrm>
        </p:spPr>
        <p:txBody>
          <a:bodyPr/>
          <a:lstStyle/>
          <a:p>
            <a:r>
              <a:rPr lang="nb-NO" dirty="0"/>
              <a:t>Steg 1: Intern søknad</a:t>
            </a:r>
            <a:endParaRPr lang="en-US" altLang="nb-NO" dirty="0"/>
          </a:p>
        </p:txBody>
      </p:sp>
      <p:sp>
        <p:nvSpPr>
          <p:cNvPr id="16387" name="Rectangle 3"/>
          <p:cNvSpPr>
            <a:spLocks noGrp="1" noChangeArrowheads="1"/>
          </p:cNvSpPr>
          <p:nvPr>
            <p:ph type="body" idx="1"/>
          </p:nvPr>
        </p:nvSpPr>
        <p:spPr>
          <a:xfrm>
            <a:off x="900113" y="1429789"/>
            <a:ext cx="7772400" cy="4954386"/>
          </a:xfrm>
        </p:spPr>
        <p:txBody>
          <a:bodyPr>
            <a:normAutofit/>
          </a:bodyPr>
          <a:lstStyle/>
          <a:p>
            <a:pPr marL="514350" indent="-514350">
              <a:lnSpc>
                <a:spcPct val="90000"/>
              </a:lnSpc>
              <a:buAutoNum type="alphaLcParenR"/>
              <a:defRPr/>
            </a:pPr>
            <a:r>
              <a:rPr lang="nb-NO" sz="2800" b="1" dirty="0"/>
              <a:t>Forhåndsgodkjenning</a:t>
            </a:r>
          </a:p>
          <a:p>
            <a:pPr>
              <a:lnSpc>
                <a:spcPct val="80000"/>
              </a:lnSpc>
            </a:pPr>
            <a:endParaRPr lang="nb-NO" altLang="nb-NO" sz="2200" dirty="0">
              <a:latin typeface="Arial" panose="020B0604020202020204" pitchFamily="34" charset="0"/>
              <a:cs typeface="Arial" panose="020B0604020202020204" pitchFamily="34" charset="0"/>
            </a:endParaRPr>
          </a:p>
          <a:p>
            <a:pPr>
              <a:lnSpc>
                <a:spcPct val="80000"/>
              </a:lnSpc>
            </a:pPr>
            <a:r>
              <a:rPr lang="nb-NO" altLang="nb-NO" sz="3000" dirty="0">
                <a:latin typeface="Arial" panose="020B0604020202020204" pitchFamily="34" charset="0"/>
                <a:cs typeface="Arial" panose="020B0604020202020204" pitchFamily="34" charset="0"/>
              </a:rPr>
              <a:t>Søk til ditt fakultet om forhåndsgodkjenning av emner</a:t>
            </a:r>
          </a:p>
          <a:p>
            <a:pPr>
              <a:lnSpc>
                <a:spcPct val="80000"/>
              </a:lnSpc>
            </a:pPr>
            <a:r>
              <a:rPr lang="nb-NO" altLang="nb-NO" sz="3000" dirty="0">
                <a:latin typeface="Arial" panose="020B0604020202020204" pitchFamily="34" charset="0"/>
                <a:cs typeface="Arial" panose="020B0604020202020204" pitchFamily="34" charset="0"/>
              </a:rPr>
              <a:t>Et krav fra Lånekassen</a:t>
            </a:r>
          </a:p>
          <a:p>
            <a:pPr>
              <a:lnSpc>
                <a:spcPct val="80000"/>
              </a:lnSpc>
            </a:pPr>
            <a:r>
              <a:rPr lang="nb-NO" altLang="nb-NO" sz="3000" dirty="0">
                <a:latin typeface="Arial" panose="020B0604020202020204" pitchFamily="34" charset="0"/>
                <a:cs typeface="Arial" panose="020B0604020202020204" pitchFamily="34" charset="0"/>
              </a:rPr>
              <a:t>Full studiebelastning  </a:t>
            </a:r>
          </a:p>
          <a:p>
            <a:pPr lvl="1">
              <a:lnSpc>
                <a:spcPct val="80000"/>
              </a:lnSpc>
            </a:pPr>
            <a:r>
              <a:rPr lang="nb-NO" altLang="nb-NO" sz="3000" dirty="0">
                <a:latin typeface="Arial" panose="020B0604020202020204" pitchFamily="34" charset="0"/>
                <a:cs typeface="Arial" panose="020B0604020202020204" pitchFamily="34" charset="0"/>
              </a:rPr>
              <a:t>dvs. tilsvarende 30 </a:t>
            </a:r>
            <a:r>
              <a:rPr lang="nb-NO" altLang="nb-NO" sz="3000" dirty="0" err="1">
                <a:latin typeface="Arial" panose="020B0604020202020204" pitchFamily="34" charset="0"/>
                <a:cs typeface="Arial" panose="020B0604020202020204" pitchFamily="34" charset="0"/>
              </a:rPr>
              <a:t>sp</a:t>
            </a:r>
            <a:r>
              <a:rPr lang="nb-NO" altLang="nb-NO" sz="3000" dirty="0">
                <a:latin typeface="Arial" panose="020B0604020202020204" pitchFamily="34" charset="0"/>
                <a:cs typeface="Arial" panose="020B0604020202020204" pitchFamily="34" charset="0"/>
              </a:rPr>
              <a:t> pr. semester</a:t>
            </a:r>
            <a:endParaRPr lang="en-US" sz="3000" dirty="0"/>
          </a:p>
          <a:p>
            <a:pPr marL="914400" lvl="2" indent="0">
              <a:lnSpc>
                <a:spcPct val="90000"/>
              </a:lnSpc>
              <a:buNone/>
              <a:defRPr/>
            </a:pPr>
            <a:endParaRPr lang="nb-NO" sz="3000" dirty="0"/>
          </a:p>
          <a:p>
            <a:pPr marL="914400" lvl="2" indent="0">
              <a:lnSpc>
                <a:spcPct val="90000"/>
              </a:lnSpc>
              <a:buNone/>
              <a:defRPr/>
            </a:pPr>
            <a:endParaRPr lang="nb-NO" sz="3000" dirty="0"/>
          </a:p>
          <a:p>
            <a:pPr>
              <a:lnSpc>
                <a:spcPct val="90000"/>
              </a:lnSpc>
              <a:defRPr/>
            </a:pPr>
            <a:r>
              <a:rPr lang="nb-NO" sz="3000" dirty="0"/>
              <a:t>Skjemaet finnes på Innsida - </a:t>
            </a:r>
            <a:r>
              <a:rPr lang="nn-NO" sz="3000" dirty="0">
                <a:hlinkClick r:id="rId3"/>
              </a:rPr>
              <a:t>Søknad om utveksling i utlandet</a:t>
            </a:r>
            <a:endParaRPr lang="nn-NO" sz="3000" dirty="0"/>
          </a:p>
          <a:p>
            <a:pPr>
              <a:lnSpc>
                <a:spcPct val="90000"/>
              </a:lnSpc>
              <a:defRPr/>
            </a:pPr>
            <a:endParaRPr lang="nb-NO" sz="3000" dirty="0"/>
          </a:p>
          <a:p>
            <a:pPr lvl="1">
              <a:lnSpc>
                <a:spcPct val="90000"/>
              </a:lnSpc>
              <a:buFontTx/>
              <a:buNone/>
              <a:defRPr/>
            </a:pPr>
            <a:endParaRPr lang="nb-NO" sz="1600" dirty="0"/>
          </a:p>
        </p:txBody>
      </p:sp>
      <p:graphicFrame>
        <p:nvGraphicFramePr>
          <p:cNvPr id="3" name="Diagram 2">
            <a:extLst>
              <a:ext uri="{FF2B5EF4-FFF2-40B4-BE49-F238E27FC236}">
                <a16:creationId xmlns:a16="http://schemas.microsoft.com/office/drawing/2014/main" id="{98AB25C9-7402-4586-867E-0FCDE92BCD82}"/>
              </a:ext>
            </a:extLst>
          </p:cNvPr>
          <p:cNvGraphicFramePr/>
          <p:nvPr>
            <p:extLst>
              <p:ext uri="{D42A27DB-BD31-4B8C-83A1-F6EECF244321}">
                <p14:modId xmlns:p14="http://schemas.microsoft.com/office/powerpoint/2010/main" val="3175198095"/>
              </p:ext>
            </p:extLst>
          </p:nvPr>
        </p:nvGraphicFramePr>
        <p:xfrm>
          <a:off x="3192088" y="4247804"/>
          <a:ext cx="2759824" cy="9975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48737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827088" y="620713"/>
            <a:ext cx="7772400" cy="646331"/>
          </a:xfrm>
        </p:spPr>
        <p:txBody>
          <a:bodyPr/>
          <a:lstStyle/>
          <a:p>
            <a:r>
              <a:rPr lang="nb-NO" dirty="0"/>
              <a:t>Steg 1: Intern søknad</a:t>
            </a:r>
            <a:endParaRPr lang="en-US" altLang="nb-NO" dirty="0"/>
          </a:p>
        </p:txBody>
      </p:sp>
      <p:sp>
        <p:nvSpPr>
          <p:cNvPr id="16387" name="Rectangle 3"/>
          <p:cNvSpPr>
            <a:spLocks noGrp="1" noChangeArrowheads="1"/>
          </p:cNvSpPr>
          <p:nvPr>
            <p:ph type="body" idx="1"/>
          </p:nvPr>
        </p:nvSpPr>
        <p:spPr>
          <a:xfrm>
            <a:off x="900113" y="2210540"/>
            <a:ext cx="7772400" cy="4152160"/>
          </a:xfrm>
        </p:spPr>
        <p:txBody>
          <a:bodyPr>
            <a:normAutofit lnSpcReduction="10000"/>
          </a:bodyPr>
          <a:lstStyle/>
          <a:p>
            <a:pPr marL="0" indent="0">
              <a:lnSpc>
                <a:spcPct val="90000"/>
              </a:lnSpc>
              <a:buNone/>
              <a:defRPr/>
            </a:pPr>
            <a:r>
              <a:rPr lang="nb-NO" sz="3200" b="1" dirty="0"/>
              <a:t>b)  Mobility-Online</a:t>
            </a:r>
          </a:p>
          <a:p>
            <a:pPr>
              <a:lnSpc>
                <a:spcPct val="80000"/>
              </a:lnSpc>
            </a:pPr>
            <a:endParaRPr lang="nb-NO" altLang="nb-NO" sz="2800" dirty="0">
              <a:latin typeface="Arial" panose="020B0604020202020204" pitchFamily="34" charset="0"/>
              <a:cs typeface="Arial" panose="020B0604020202020204" pitchFamily="34" charset="0"/>
            </a:endParaRPr>
          </a:p>
          <a:p>
            <a:pPr>
              <a:lnSpc>
                <a:spcPct val="80000"/>
              </a:lnSpc>
            </a:pPr>
            <a:endParaRPr lang="nb-NO" altLang="nb-NO" sz="2800" dirty="0">
              <a:latin typeface="Arial" panose="020B0604020202020204" pitchFamily="34" charset="0"/>
              <a:cs typeface="Arial" panose="020B0604020202020204" pitchFamily="34" charset="0"/>
            </a:endParaRPr>
          </a:p>
          <a:p>
            <a:pPr>
              <a:lnSpc>
                <a:spcPct val="80000"/>
              </a:lnSpc>
            </a:pPr>
            <a:endParaRPr lang="nb-NO" altLang="nb-NO" sz="2800" dirty="0">
              <a:latin typeface="Arial" panose="020B0604020202020204" pitchFamily="34" charset="0"/>
              <a:cs typeface="Arial" panose="020B0604020202020204" pitchFamily="34" charset="0"/>
            </a:endParaRPr>
          </a:p>
          <a:p>
            <a:pPr>
              <a:lnSpc>
                <a:spcPct val="80000"/>
              </a:lnSpc>
            </a:pPr>
            <a:r>
              <a:rPr lang="nb-NO" sz="2800" dirty="0">
                <a:latin typeface="Arial" panose="020B0604020202020204" pitchFamily="34" charset="0"/>
                <a:cs typeface="Arial" panose="020B0604020202020204" pitchFamily="34" charset="0"/>
              </a:rPr>
              <a:t>Se wikisiden «</a:t>
            </a:r>
            <a:r>
              <a:rPr lang="nb-NO" sz="2800" dirty="0">
                <a:latin typeface="Arial" panose="020B0604020202020204" pitchFamily="34" charset="0"/>
                <a:cs typeface="Arial" panose="020B0604020202020204" pitchFamily="34" charset="0"/>
                <a:hlinkClick r:id="rId3"/>
              </a:rPr>
              <a:t>Søknad om utveksling i utlandet</a:t>
            </a:r>
            <a:r>
              <a:rPr lang="nb-NO" sz="2800" dirty="0">
                <a:latin typeface="Arial" panose="020B0604020202020204" pitchFamily="34" charset="0"/>
                <a:cs typeface="Arial" panose="020B0604020202020204" pitchFamily="34" charset="0"/>
              </a:rPr>
              <a:t>» </a:t>
            </a:r>
            <a:r>
              <a:rPr lang="nb-NO" sz="2800" dirty="0">
                <a:latin typeface="Arial" panose="020B0604020202020204" pitchFamily="34" charset="0"/>
                <a:cs typeface="Arial" panose="020B0604020202020204" pitchFamily="34" charset="0"/>
                <a:sym typeface="Wingdings" panose="05000000000000000000" pitchFamily="2" charset="2"/>
              </a:rPr>
              <a:t> Lenke til søknadsskjema</a:t>
            </a:r>
            <a:r>
              <a:rPr lang="nb-NO" sz="2800" dirty="0">
                <a:latin typeface="Arial" panose="020B0604020202020204" pitchFamily="34" charset="0"/>
                <a:cs typeface="Arial" panose="020B0604020202020204" pitchFamily="34" charset="0"/>
              </a:rPr>
              <a:t> </a:t>
            </a:r>
          </a:p>
          <a:p>
            <a:pPr>
              <a:lnSpc>
                <a:spcPct val="80000"/>
              </a:lnSpc>
            </a:pPr>
            <a:endParaRPr lang="nb-NO" sz="2800" dirty="0">
              <a:latin typeface="Arial" panose="020B0604020202020204" pitchFamily="34" charset="0"/>
              <a:cs typeface="Arial" panose="020B0604020202020204" pitchFamily="34" charset="0"/>
            </a:endParaRPr>
          </a:p>
          <a:p>
            <a:pPr>
              <a:lnSpc>
                <a:spcPct val="80000"/>
              </a:lnSpc>
            </a:pPr>
            <a:r>
              <a:rPr lang="nb-NO" sz="2800" dirty="0">
                <a:latin typeface="Arial" panose="020B0604020202020204" pitchFamily="34" charset="0"/>
                <a:cs typeface="Arial" panose="020B0604020202020204" pitchFamily="34" charset="0"/>
              </a:rPr>
              <a:t>Inntil tre læresteder i prioritert rekkefølge</a:t>
            </a:r>
          </a:p>
          <a:p>
            <a:pPr>
              <a:lnSpc>
                <a:spcPct val="80000"/>
              </a:lnSpc>
            </a:pPr>
            <a:endParaRPr lang="nb-NO" sz="2800" dirty="0">
              <a:latin typeface="Arial" panose="020B0604020202020204" pitchFamily="34" charset="0"/>
              <a:cs typeface="Arial" panose="020B0604020202020204" pitchFamily="34" charset="0"/>
            </a:endParaRPr>
          </a:p>
          <a:p>
            <a:pPr marL="0" indent="0">
              <a:lnSpc>
                <a:spcPct val="80000"/>
              </a:lnSpc>
              <a:buNone/>
            </a:pPr>
            <a:r>
              <a:rPr lang="nb-NO" sz="2200" dirty="0">
                <a:latin typeface="Arial" panose="020B0604020202020204" pitchFamily="34" charset="0"/>
                <a:cs typeface="Arial" panose="020B0604020202020204" pitchFamily="34" charset="0"/>
              </a:rPr>
              <a:t>	</a:t>
            </a:r>
            <a:endParaRPr lang="en-US" dirty="0"/>
          </a:p>
          <a:p>
            <a:pPr marL="914400" lvl="2" indent="0">
              <a:lnSpc>
                <a:spcPct val="90000"/>
              </a:lnSpc>
              <a:buNone/>
              <a:defRPr/>
            </a:pPr>
            <a:endParaRPr lang="nb-NO" sz="1400" dirty="0"/>
          </a:p>
          <a:p>
            <a:pPr marL="0" indent="0">
              <a:lnSpc>
                <a:spcPct val="90000"/>
              </a:lnSpc>
              <a:buNone/>
              <a:defRPr/>
            </a:pPr>
            <a:endParaRPr lang="nb-NO" dirty="0"/>
          </a:p>
          <a:p>
            <a:pPr lvl="1">
              <a:lnSpc>
                <a:spcPct val="90000"/>
              </a:lnSpc>
              <a:defRPr/>
            </a:pPr>
            <a:endParaRPr lang="nb-NO" sz="1600" dirty="0"/>
          </a:p>
          <a:p>
            <a:pPr marL="0" indent="0">
              <a:lnSpc>
                <a:spcPct val="90000"/>
              </a:lnSpc>
              <a:buFontTx/>
              <a:buNone/>
              <a:defRPr/>
            </a:pPr>
            <a:endParaRPr lang="nb-NO" sz="2000" dirty="0"/>
          </a:p>
          <a:p>
            <a:pPr lvl="1">
              <a:lnSpc>
                <a:spcPct val="90000"/>
              </a:lnSpc>
              <a:buFontTx/>
              <a:buNone/>
              <a:defRPr/>
            </a:pPr>
            <a:endParaRPr lang="nb-NO" sz="1600" dirty="0"/>
          </a:p>
        </p:txBody>
      </p:sp>
      <p:grpSp>
        <p:nvGrpSpPr>
          <p:cNvPr id="2" name="Group 1">
            <a:extLst>
              <a:ext uri="{FF2B5EF4-FFF2-40B4-BE49-F238E27FC236}">
                <a16:creationId xmlns:a16="http://schemas.microsoft.com/office/drawing/2014/main" id="{795CCFB5-B15A-27F8-A187-4C29459BC7E5}"/>
              </a:ext>
            </a:extLst>
          </p:cNvPr>
          <p:cNvGrpSpPr/>
          <p:nvPr/>
        </p:nvGrpSpPr>
        <p:grpSpPr>
          <a:xfrm>
            <a:off x="5676000" y="1402338"/>
            <a:ext cx="1804705" cy="1804705"/>
            <a:chOff x="9" y="0"/>
            <a:chExt cx="1804705" cy="1804705"/>
          </a:xfrm>
        </p:grpSpPr>
        <p:sp>
          <p:nvSpPr>
            <p:cNvPr id="3" name="Oval 2">
              <a:extLst>
                <a:ext uri="{FF2B5EF4-FFF2-40B4-BE49-F238E27FC236}">
                  <a16:creationId xmlns:a16="http://schemas.microsoft.com/office/drawing/2014/main" id="{5F6175D6-D037-861B-4CDA-EE66B0CDE2C8}"/>
                </a:ext>
              </a:extLst>
            </p:cNvPr>
            <p:cNvSpPr/>
            <p:nvPr/>
          </p:nvSpPr>
          <p:spPr>
            <a:xfrm>
              <a:off x="9" y="0"/>
              <a:ext cx="1804705" cy="180470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Oval 4">
              <a:extLst>
                <a:ext uri="{FF2B5EF4-FFF2-40B4-BE49-F238E27FC236}">
                  <a16:creationId xmlns:a16="http://schemas.microsoft.com/office/drawing/2014/main" id="{0DDF4F1D-95D9-6A7D-59E6-53631497F599}"/>
                </a:ext>
              </a:extLst>
            </p:cNvPr>
            <p:cNvSpPr txBox="1"/>
            <p:nvPr/>
          </p:nvSpPr>
          <p:spPr>
            <a:xfrm>
              <a:off x="264302" y="264293"/>
              <a:ext cx="1276119" cy="12761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nb-NO" sz="2400" kern="1200" dirty="0">
                  <a:solidFill>
                    <a:schemeClr val="tx1"/>
                  </a:solidFill>
                </a:rPr>
                <a:t>Nytt system!</a:t>
              </a:r>
            </a:p>
          </p:txBody>
        </p:sp>
      </p:grpSp>
    </p:spTree>
    <p:extLst>
      <p:ext uri="{BB962C8B-B14F-4D97-AF65-F5344CB8AC3E}">
        <p14:creationId xmlns:p14="http://schemas.microsoft.com/office/powerpoint/2010/main" val="3274709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827088" y="620713"/>
            <a:ext cx="7772400" cy="646331"/>
          </a:xfrm>
        </p:spPr>
        <p:txBody>
          <a:bodyPr/>
          <a:lstStyle/>
          <a:p>
            <a:r>
              <a:rPr lang="nb-NO" dirty="0"/>
              <a:t>Steg 1: Intern søknad</a:t>
            </a:r>
            <a:endParaRPr lang="en-US" altLang="nb-NO" dirty="0"/>
          </a:p>
        </p:txBody>
      </p:sp>
      <p:sp>
        <p:nvSpPr>
          <p:cNvPr id="16387" name="Rectangle 3"/>
          <p:cNvSpPr>
            <a:spLocks noGrp="1" noChangeArrowheads="1"/>
          </p:cNvSpPr>
          <p:nvPr>
            <p:ph type="body" idx="1"/>
          </p:nvPr>
        </p:nvSpPr>
        <p:spPr>
          <a:xfrm>
            <a:off x="900113" y="2076450"/>
            <a:ext cx="7772400" cy="4286250"/>
          </a:xfrm>
        </p:spPr>
        <p:txBody>
          <a:bodyPr>
            <a:normAutofit/>
          </a:bodyPr>
          <a:lstStyle/>
          <a:p>
            <a:pPr>
              <a:lnSpc>
                <a:spcPct val="80000"/>
              </a:lnSpc>
            </a:pPr>
            <a:endParaRPr lang="nb-NO" sz="2800" dirty="0">
              <a:latin typeface="Arial" panose="020B0604020202020204" pitchFamily="34" charset="0"/>
              <a:cs typeface="Arial" panose="020B0604020202020204" pitchFamily="34" charset="0"/>
            </a:endParaRPr>
          </a:p>
          <a:p>
            <a:pPr marL="0" indent="0">
              <a:lnSpc>
                <a:spcPct val="80000"/>
              </a:lnSpc>
              <a:buNone/>
            </a:pPr>
            <a:r>
              <a:rPr lang="nb-NO" sz="2200" dirty="0">
                <a:latin typeface="Arial" panose="020B0604020202020204" pitchFamily="34" charset="0"/>
                <a:cs typeface="Arial" panose="020B0604020202020204" pitchFamily="34" charset="0"/>
              </a:rPr>
              <a:t>	</a:t>
            </a:r>
            <a:endParaRPr lang="en-US" dirty="0"/>
          </a:p>
          <a:p>
            <a:pPr marL="914400" lvl="2" indent="0">
              <a:lnSpc>
                <a:spcPct val="90000"/>
              </a:lnSpc>
              <a:buNone/>
              <a:defRPr/>
            </a:pPr>
            <a:endParaRPr lang="nb-NO" sz="1400" dirty="0"/>
          </a:p>
          <a:p>
            <a:pPr marL="0" indent="0">
              <a:lnSpc>
                <a:spcPct val="90000"/>
              </a:lnSpc>
              <a:buNone/>
              <a:defRPr/>
            </a:pPr>
            <a:endParaRPr lang="nb-NO" dirty="0"/>
          </a:p>
          <a:p>
            <a:pPr lvl="1">
              <a:lnSpc>
                <a:spcPct val="90000"/>
              </a:lnSpc>
              <a:defRPr/>
            </a:pPr>
            <a:endParaRPr lang="nb-NO" sz="1600" dirty="0"/>
          </a:p>
          <a:p>
            <a:pPr marL="0" indent="0">
              <a:lnSpc>
                <a:spcPct val="90000"/>
              </a:lnSpc>
              <a:buFontTx/>
              <a:buNone/>
              <a:defRPr/>
            </a:pPr>
            <a:endParaRPr lang="nb-NO" sz="2000" dirty="0"/>
          </a:p>
          <a:p>
            <a:pPr lvl="1">
              <a:lnSpc>
                <a:spcPct val="90000"/>
              </a:lnSpc>
              <a:buFontTx/>
              <a:buNone/>
              <a:defRPr/>
            </a:pPr>
            <a:endParaRPr lang="nb-NO" sz="1600" dirty="0"/>
          </a:p>
        </p:txBody>
      </p:sp>
      <p:pic>
        <p:nvPicPr>
          <p:cNvPr id="3" name="Picture 2" descr="A screenshot of a computer&#10;&#10;Description automatically generated">
            <a:extLst>
              <a:ext uri="{FF2B5EF4-FFF2-40B4-BE49-F238E27FC236}">
                <a16:creationId xmlns:a16="http://schemas.microsoft.com/office/drawing/2014/main" id="{E0EBE2A2-EBB9-1C12-71DD-9795DEDD27E6}"/>
              </a:ext>
            </a:extLst>
          </p:cNvPr>
          <p:cNvPicPr>
            <a:picLocks noChangeAspect="1"/>
          </p:cNvPicPr>
          <p:nvPr/>
        </p:nvPicPr>
        <p:blipFill>
          <a:blip r:embed="rId3"/>
          <a:stretch>
            <a:fillRect/>
          </a:stretch>
        </p:blipFill>
        <p:spPr>
          <a:xfrm>
            <a:off x="378881" y="1922751"/>
            <a:ext cx="8386237" cy="4187536"/>
          </a:xfrm>
          <a:prstGeom prst="rect">
            <a:avLst/>
          </a:prstGeom>
        </p:spPr>
      </p:pic>
    </p:spTree>
    <p:extLst>
      <p:ext uri="{BB962C8B-B14F-4D97-AF65-F5344CB8AC3E}">
        <p14:creationId xmlns:p14="http://schemas.microsoft.com/office/powerpoint/2010/main" val="2983816989"/>
      </p:ext>
    </p:extLst>
  </p:cSld>
  <p:clrMapOvr>
    <a:masterClrMapping/>
  </p:clrMapOvr>
</p:sld>
</file>

<file path=ppt/theme/theme1.xml><?xml version="1.0" encoding="utf-8"?>
<a:theme xmlns:a="http://schemas.openxmlformats.org/drawingml/2006/main" name="Office-tema">
  <a:themeElements>
    <a:clrScheme name="NTNU FARGER UU">
      <a:dk1>
        <a:srgbClr val="000000"/>
      </a:dk1>
      <a:lt1>
        <a:srgbClr val="FFFFFF"/>
      </a:lt1>
      <a:dk2>
        <a:srgbClr val="014693"/>
      </a:dk2>
      <a:lt2>
        <a:srgbClr val="D6D7D6"/>
      </a:lt2>
      <a:accent1>
        <a:srgbClr val="B6C8E9"/>
      </a:accent1>
      <a:accent2>
        <a:srgbClr val="014693"/>
      </a:accent2>
      <a:accent3>
        <a:srgbClr val="BCD024"/>
      </a:accent3>
      <a:accent4>
        <a:srgbClr val="B01B81"/>
      </a:accent4>
      <a:accent5>
        <a:srgbClr val="F7D019"/>
      </a:accent5>
      <a:accent6>
        <a:srgbClr val="ED8013"/>
      </a:accent6>
      <a:hlink>
        <a:srgbClr val="3D2A68"/>
      </a:hlink>
      <a:folHlink>
        <a:srgbClr val="338C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3B7B0"/>
        </a:solidFill>
        <a:ln>
          <a:noFill/>
        </a:ln>
        <a:effectLst>
          <a:outerShdw blurRad="114300" dist="12700" dir="5400000" rotWithShape="0">
            <a:srgbClr val="000000">
              <a:alpha val="35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nu" id="{6D98CCF0-7271-2E46-BB2F-356B8018FF56}" vid="{A59936E1-C24B-F74D-8276-E89D85B1C7A3}"/>
    </a:ext>
  </a:extLst>
</a:theme>
</file>

<file path=ppt/theme/theme2.xml><?xml version="1.0" encoding="utf-8"?>
<a:theme xmlns:a="http://schemas.openxmlformats.org/drawingml/2006/main" name="ClassicFrameVTI">
  <a:themeElements>
    <a:clrScheme name="Custom 22">
      <a:dk1>
        <a:sysClr val="windowText" lastClr="000000"/>
      </a:dk1>
      <a:lt1>
        <a:sysClr val="window" lastClr="FFFFFF"/>
      </a:lt1>
      <a:dk2>
        <a:srgbClr val="293737"/>
      </a:dk2>
      <a:lt2>
        <a:srgbClr val="EEF2F0"/>
      </a:lt2>
      <a:accent1>
        <a:srgbClr val="749090"/>
      </a:accent1>
      <a:accent2>
        <a:srgbClr val="A5A5A5"/>
      </a:accent2>
      <a:accent3>
        <a:srgbClr val="91A39B"/>
      </a:accent3>
      <a:accent4>
        <a:srgbClr val="A9A698"/>
      </a:accent4>
      <a:accent5>
        <a:srgbClr val="A2A79A"/>
      </a:accent5>
      <a:accent6>
        <a:srgbClr val="897F65"/>
      </a:accent6>
      <a:hlink>
        <a:srgbClr val="92872F"/>
      </a:hlink>
      <a:folHlink>
        <a:srgbClr val="AB73A9"/>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ntnu</Template>
  <TotalTime>0</TotalTime>
  <Words>1315</Words>
  <Application>Microsoft Office PowerPoint</Application>
  <PresentationFormat>On-screen Show (4:3)</PresentationFormat>
  <Paragraphs>222</Paragraphs>
  <Slides>22</Slides>
  <Notes>20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Biome</vt:lpstr>
      <vt:lpstr>Calibri</vt:lpstr>
      <vt:lpstr>Gill Sans MT</vt:lpstr>
      <vt:lpstr>Goudy Old Style</vt:lpstr>
      <vt:lpstr>Open Sans</vt:lpstr>
      <vt:lpstr>Office-tema</vt:lpstr>
      <vt:lpstr>ClassicFrameVTI</vt:lpstr>
      <vt:lpstr>Infomøte om utveksling  vår 2024</vt:lpstr>
      <vt:lpstr>PowerPoint Presentation</vt:lpstr>
      <vt:lpstr>Tenk over:</vt:lpstr>
      <vt:lpstr>Finne lærested i utlandet</vt:lpstr>
      <vt:lpstr>PowerPoint Presentation</vt:lpstr>
      <vt:lpstr>Søknadsprosessen – to steg</vt:lpstr>
      <vt:lpstr>Steg 1: Intern søknad</vt:lpstr>
      <vt:lpstr>Steg 1: Intern søknad</vt:lpstr>
      <vt:lpstr>Steg 1: Intern søknad</vt:lpstr>
      <vt:lpstr>Steg 1: Intern søknad</vt:lpstr>
      <vt:lpstr>Steg 1) Intern søknad</vt:lpstr>
      <vt:lpstr>Hva skjer etter 12. september?</vt:lpstr>
      <vt:lpstr>Steg 2: Hvordan søke til lærestedene?</vt:lpstr>
      <vt:lpstr>Undervisningsspråk</vt:lpstr>
      <vt:lpstr>Finansiering</vt:lpstr>
      <vt:lpstr>Grønn Erasmus</vt:lpstr>
      <vt:lpstr>Enhance - Erasmusprogrammet</vt:lpstr>
      <vt:lpstr>Praktiske forberedelser</vt:lpstr>
      <vt:lpstr>PowerPoint Presentation</vt:lpstr>
      <vt:lpstr>PowerPoint Presentation</vt:lpstr>
      <vt:lpstr>PowerPoint Presentation</vt:lpstr>
      <vt:lpstr>Spørsmål?</vt:lpstr>
    </vt:vector>
  </TitlesOfParts>
  <Company>NTNU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Johanne Aarnseth</dc:creator>
  <cp:lastModifiedBy>Johanne Aarnseth</cp:lastModifiedBy>
  <cp:revision>122</cp:revision>
  <dcterms:created xsi:type="dcterms:W3CDTF">2020-09-02T06:31:44Z</dcterms:created>
  <dcterms:modified xsi:type="dcterms:W3CDTF">2023-08-30T13:55:21Z</dcterms:modified>
</cp:coreProperties>
</file>