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8" r:id="rId7"/>
    <p:sldId id="279" r:id="rId8"/>
    <p:sldId id="280" r:id="rId9"/>
    <p:sldId id="281" r:id="rId10"/>
    <p:sldId id="282" r:id="rId11"/>
    <p:sldId id="283" r:id="rId12"/>
    <p:sldId id="285" r:id="rId13"/>
    <p:sldId id="273" r:id="rId14"/>
    <p:sldId id="269" r:id="rId15"/>
    <p:sldId id="323" r:id="rId16"/>
    <p:sldId id="266" r:id="rId17"/>
    <p:sldId id="324" r:id="rId18"/>
    <p:sldId id="325" r:id="rId19"/>
    <p:sldId id="277" r:id="rId20"/>
    <p:sldId id="278" r:id="rId21"/>
    <p:sldId id="270" r:id="rId22"/>
    <p:sldId id="276" r:id="rId23"/>
    <p:sldId id="300" r:id="rId24"/>
    <p:sldId id="727" r:id="rId25"/>
    <p:sldId id="327" r:id="rId26"/>
    <p:sldId id="272" r:id="rId27"/>
    <p:sldId id="262" r:id="rId28"/>
    <p:sldId id="328" r:id="rId29"/>
    <p:sldId id="721" r:id="rId30"/>
    <p:sldId id="635" r:id="rId31"/>
    <p:sldId id="722" r:id="rId32"/>
    <p:sldId id="725" r:id="rId33"/>
    <p:sldId id="723" r:id="rId34"/>
    <p:sldId id="726" r:id="rId3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C76"/>
    <a:srgbClr val="0D3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3EB00-362A-4CED-B408-33406705C91F}" v="5" dt="2020-09-18T09:06:08.0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5" autoAdjust="0"/>
    <p:restoredTop sz="94694"/>
  </p:normalViewPr>
  <p:slideViewPr>
    <p:cSldViewPr snapToGrid="0" snapToObjects="1">
      <p:cViewPr varScale="1">
        <p:scale>
          <a:sx n="158" d="100"/>
          <a:sy n="158" d="100"/>
        </p:scale>
        <p:origin x="178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d Rømo" userId="aca55f87-bf06-43be-9a84-c53c20aa595d" providerId="ADAL" clId="{CB23EB00-362A-4CED-B408-33406705C91F}"/>
    <pc:docChg chg="custSel addSld delSld modSld">
      <pc:chgData name="Tord Rømo" userId="aca55f87-bf06-43be-9a84-c53c20aa595d" providerId="ADAL" clId="{CB23EB00-362A-4CED-B408-33406705C91F}" dt="2020-09-18T09:06:08.066" v="8"/>
      <pc:docMkLst>
        <pc:docMk/>
      </pc:docMkLst>
      <pc:sldChg chg="add">
        <pc:chgData name="Tord Rømo" userId="aca55f87-bf06-43be-9a84-c53c20aa595d" providerId="ADAL" clId="{CB23EB00-362A-4CED-B408-33406705C91F}" dt="2020-09-16T12:09:34.694" v="2"/>
        <pc:sldMkLst>
          <pc:docMk/>
          <pc:sldMk cId="126285368" sldId="262"/>
        </pc:sldMkLst>
      </pc:sldChg>
      <pc:sldChg chg="add">
        <pc:chgData name="Tord Rømo" userId="aca55f87-bf06-43be-9a84-c53c20aa595d" providerId="ADAL" clId="{CB23EB00-362A-4CED-B408-33406705C91F}" dt="2020-09-16T12:09:34.694" v="2"/>
        <pc:sldMkLst>
          <pc:docMk/>
          <pc:sldMk cId="0" sldId="272"/>
        </pc:sldMkLst>
      </pc:sldChg>
      <pc:sldChg chg="modSp">
        <pc:chgData name="Tord Rømo" userId="aca55f87-bf06-43be-9a84-c53c20aa595d" providerId="ADAL" clId="{CB23EB00-362A-4CED-B408-33406705C91F}" dt="2020-09-16T11:36:19.182" v="0" actId="14100"/>
        <pc:sldMkLst>
          <pc:docMk/>
          <pc:sldMk cId="1727616159" sldId="282"/>
        </pc:sldMkLst>
        <pc:spChg chg="mod">
          <ac:chgData name="Tord Rømo" userId="aca55f87-bf06-43be-9a84-c53c20aa595d" providerId="ADAL" clId="{CB23EB00-362A-4CED-B408-33406705C91F}" dt="2020-09-16T11:36:19.182" v="0" actId="14100"/>
          <ac:spMkLst>
            <pc:docMk/>
            <pc:sldMk cId="1727616159" sldId="282"/>
            <ac:spMk id="3" creationId="{A557F05B-3C6A-4246-8D8A-72EDCD947D40}"/>
          </ac:spMkLst>
        </pc:spChg>
      </pc:sldChg>
      <pc:sldChg chg="add del">
        <pc:chgData name="Tord Rømo" userId="aca55f87-bf06-43be-9a84-c53c20aa595d" providerId="ADAL" clId="{CB23EB00-362A-4CED-B408-33406705C91F}" dt="2020-09-16T12:09:49.282" v="4" actId="2696"/>
        <pc:sldMkLst>
          <pc:docMk/>
          <pc:sldMk cId="190877952" sldId="326"/>
        </pc:sldMkLst>
      </pc:sldChg>
      <pc:sldChg chg="add">
        <pc:chgData name="Tord Rømo" userId="aca55f87-bf06-43be-9a84-c53c20aa595d" providerId="ADAL" clId="{CB23EB00-362A-4CED-B408-33406705C91F}" dt="2020-09-16T12:09:34.694" v="2"/>
        <pc:sldMkLst>
          <pc:docMk/>
          <pc:sldMk cId="883558710" sldId="327"/>
        </pc:sldMkLst>
      </pc:sldChg>
      <pc:sldChg chg="modSp add">
        <pc:chgData name="Tord Rømo" userId="aca55f87-bf06-43be-9a84-c53c20aa595d" providerId="ADAL" clId="{CB23EB00-362A-4CED-B408-33406705C91F}" dt="2020-09-16T12:09:34.781" v="3" actId="27636"/>
        <pc:sldMkLst>
          <pc:docMk/>
          <pc:sldMk cId="2146409706" sldId="328"/>
        </pc:sldMkLst>
        <pc:spChg chg="mod">
          <ac:chgData name="Tord Rømo" userId="aca55f87-bf06-43be-9a84-c53c20aa595d" providerId="ADAL" clId="{CB23EB00-362A-4CED-B408-33406705C91F}" dt="2020-09-16T12:09:34.781" v="3" actId="27636"/>
          <ac:spMkLst>
            <pc:docMk/>
            <pc:sldMk cId="2146409706" sldId="328"/>
            <ac:spMk id="3" creationId="{5988DCB7-54B1-487E-941B-13E91F6F32AB}"/>
          </ac:spMkLst>
        </pc:spChg>
      </pc:sldChg>
      <pc:sldChg chg="add del">
        <pc:chgData name="Tord Rømo" userId="aca55f87-bf06-43be-9a84-c53c20aa595d" providerId="ADAL" clId="{CB23EB00-362A-4CED-B408-33406705C91F}" dt="2020-09-16T12:10:31.365" v="7" actId="2696"/>
        <pc:sldMkLst>
          <pc:docMk/>
          <pc:sldMk cId="4141135002" sldId="329"/>
        </pc:sldMkLst>
      </pc:sldChg>
      <pc:sldChg chg="add">
        <pc:chgData name="Tord Rømo" userId="aca55f87-bf06-43be-9a84-c53c20aa595d" providerId="ADAL" clId="{CB23EB00-362A-4CED-B408-33406705C91F}" dt="2020-09-16T12:10:23.955" v="6"/>
        <pc:sldMkLst>
          <pc:docMk/>
          <pc:sldMk cId="1834463540" sldId="635"/>
        </pc:sldMkLst>
      </pc:sldChg>
      <pc:sldChg chg="add">
        <pc:chgData name="Tord Rømo" userId="aca55f87-bf06-43be-9a84-c53c20aa595d" providerId="ADAL" clId="{CB23EB00-362A-4CED-B408-33406705C91F}" dt="2020-09-16T12:10:23.955" v="6"/>
        <pc:sldMkLst>
          <pc:docMk/>
          <pc:sldMk cId="1688436147" sldId="721"/>
        </pc:sldMkLst>
      </pc:sldChg>
      <pc:sldChg chg="add">
        <pc:chgData name="Tord Rømo" userId="aca55f87-bf06-43be-9a84-c53c20aa595d" providerId="ADAL" clId="{CB23EB00-362A-4CED-B408-33406705C91F}" dt="2020-09-16T12:10:23.955" v="6"/>
        <pc:sldMkLst>
          <pc:docMk/>
          <pc:sldMk cId="3289144167" sldId="722"/>
        </pc:sldMkLst>
      </pc:sldChg>
      <pc:sldChg chg="add">
        <pc:chgData name="Tord Rømo" userId="aca55f87-bf06-43be-9a84-c53c20aa595d" providerId="ADAL" clId="{CB23EB00-362A-4CED-B408-33406705C91F}" dt="2020-09-16T12:10:23.955" v="6"/>
        <pc:sldMkLst>
          <pc:docMk/>
          <pc:sldMk cId="2859027447" sldId="723"/>
        </pc:sldMkLst>
      </pc:sldChg>
      <pc:sldChg chg="add">
        <pc:chgData name="Tord Rømo" userId="aca55f87-bf06-43be-9a84-c53c20aa595d" providerId="ADAL" clId="{CB23EB00-362A-4CED-B408-33406705C91F}" dt="2020-09-16T12:10:23.955" v="6"/>
        <pc:sldMkLst>
          <pc:docMk/>
          <pc:sldMk cId="2743952491" sldId="725"/>
        </pc:sldMkLst>
      </pc:sldChg>
      <pc:sldChg chg="add">
        <pc:chgData name="Tord Rømo" userId="aca55f87-bf06-43be-9a84-c53c20aa595d" providerId="ADAL" clId="{CB23EB00-362A-4CED-B408-33406705C91F}" dt="2020-09-16T12:10:23.955" v="6"/>
        <pc:sldMkLst>
          <pc:docMk/>
          <pc:sldMk cId="2593954724" sldId="726"/>
        </pc:sldMkLst>
      </pc:sldChg>
      <pc:sldChg chg="add">
        <pc:chgData name="Tord Rømo" userId="aca55f87-bf06-43be-9a84-c53c20aa595d" providerId="ADAL" clId="{CB23EB00-362A-4CED-B408-33406705C91F}" dt="2020-09-18T09:06:08.066" v="8"/>
        <pc:sldMkLst>
          <pc:docMk/>
          <pc:sldMk cId="2723367185" sldId="7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2E957-4F8D-49CF-9036-1B34F0378D86}" type="datetimeFigureOut">
              <a:rPr lang="nb-NO" smtClean="0"/>
              <a:t>18.09.2020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F98A1-72E2-4AC3-844E-8F1937A976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574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dirty="0"/>
              <a:t>Enzymteknologi (restråstoff) og </a:t>
            </a:r>
            <a:r>
              <a:rPr lang="nb-NO" dirty="0" err="1"/>
              <a:t>bio</a:t>
            </a:r>
            <a:r>
              <a:rPr lang="nb-NO" dirty="0"/>
              <a:t>-konservering</a:t>
            </a:r>
          </a:p>
          <a:p>
            <a:pPr lvl="0"/>
            <a:r>
              <a:rPr lang="nb-NO" dirty="0" err="1"/>
              <a:t>Tverfaglighet</a:t>
            </a:r>
            <a:endParaRPr lang="nb-NO" dirty="0"/>
          </a:p>
          <a:p>
            <a:pPr lvl="0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84BB8-0853-463A-973B-25AABE8A54A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66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>
            <a:extLst>
              <a:ext uri="{FF2B5EF4-FFF2-40B4-BE49-F238E27FC236}">
                <a16:creationId xmlns:a16="http://schemas.microsoft.com/office/drawing/2014/main" id="{82EB0405-16DF-5E4C-AAA7-534F09594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izenplatzhalter 2">
            <a:extLst>
              <a:ext uri="{FF2B5EF4-FFF2-40B4-BE49-F238E27FC236}">
                <a16:creationId xmlns:a16="http://schemas.microsoft.com/office/drawing/2014/main" id="{51FD607C-9E92-DB40-9A4E-66AEA2F78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 dirty="0"/>
          </a:p>
        </p:txBody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CEDB0773-4A95-D64B-BC2E-EDC95AC5D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1EE349-F55C-6547-A2C2-DB3586D875DF}" type="slidenum">
              <a:rPr lang="en-US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89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>
            <a:extLst>
              <a:ext uri="{FF2B5EF4-FFF2-40B4-BE49-F238E27FC236}">
                <a16:creationId xmlns:a16="http://schemas.microsoft.com/office/drawing/2014/main" id="{82EB0405-16DF-5E4C-AAA7-534F09594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izenplatzhalter 2">
            <a:extLst>
              <a:ext uri="{FF2B5EF4-FFF2-40B4-BE49-F238E27FC236}">
                <a16:creationId xmlns:a16="http://schemas.microsoft.com/office/drawing/2014/main" id="{51FD607C-9E92-DB40-9A4E-66AEA2F78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 dirty="0"/>
          </a:p>
        </p:txBody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CEDB0773-4A95-D64B-BC2E-EDC95AC5D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1EE349-F55C-6547-A2C2-DB3586D875DF}" type="slidenum">
              <a:rPr lang="en-US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2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Bjørn</a:t>
            </a:r>
            <a:r>
              <a:rPr lang="en-US" dirty="0"/>
              <a:t> Erik Christensen: </a:t>
            </a:r>
            <a:r>
              <a:rPr lang="en-US" dirty="0" err="1"/>
              <a:t>sette</a:t>
            </a:r>
            <a:r>
              <a:rPr lang="en-US" dirty="0"/>
              <a:t> </a:t>
            </a:r>
            <a:r>
              <a:rPr lang="en-US" dirty="0" err="1"/>
              <a:t>sammen</a:t>
            </a:r>
            <a:r>
              <a:rPr lang="en-US" baseline="0" dirty="0"/>
              <a:t> </a:t>
            </a:r>
            <a:r>
              <a:rPr lang="en-US" baseline="0" dirty="0" err="1"/>
              <a:t>blokk</a:t>
            </a:r>
            <a:r>
              <a:rPr lang="en-US" baseline="0" dirty="0"/>
              <a:t> </a:t>
            </a:r>
            <a:r>
              <a:rPr lang="en-US" baseline="0" dirty="0" err="1"/>
              <a:t>strukturer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nye</a:t>
            </a:r>
            <a:r>
              <a:rPr lang="en-US" baseline="0" dirty="0"/>
              <a:t> </a:t>
            </a:r>
            <a:r>
              <a:rPr lang="en-US" baseline="0" dirty="0" err="1"/>
              <a:t>polymere</a:t>
            </a:r>
            <a:endParaRPr lang="en-US" baseline="0" dirty="0"/>
          </a:p>
          <a:p>
            <a:r>
              <a:rPr lang="en-US" baseline="0" dirty="0" err="1"/>
              <a:t>Marit</a:t>
            </a:r>
            <a:r>
              <a:rPr lang="en-US" baseline="0" dirty="0"/>
              <a:t> </a:t>
            </a:r>
            <a:r>
              <a:rPr lang="en-US" baseline="0" dirty="0" err="1"/>
              <a:t>Sletmoen</a:t>
            </a:r>
            <a:r>
              <a:rPr lang="en-US" baseline="0" dirty="0"/>
              <a:t>: </a:t>
            </a:r>
            <a:r>
              <a:rPr lang="en-US" dirty="0" err="1"/>
              <a:t>interaksjoner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baseline="0" dirty="0"/>
              <a:t> </a:t>
            </a:r>
            <a:r>
              <a:rPr lang="en-US" baseline="0" dirty="0" err="1"/>
              <a:t>makromolekyler</a:t>
            </a:r>
            <a:r>
              <a:rPr lang="en-US" baseline="0" dirty="0"/>
              <a:t> </a:t>
            </a:r>
            <a:r>
              <a:rPr lang="en-US" baseline="0" dirty="0" err="1"/>
              <a:t>ved</a:t>
            </a:r>
            <a:r>
              <a:rPr lang="en-US" baseline="0" dirty="0"/>
              <a:t> </a:t>
            </a:r>
            <a:r>
              <a:rPr lang="en-US" baseline="0" dirty="0" err="1"/>
              <a:t>bruk</a:t>
            </a:r>
            <a:r>
              <a:rPr lang="en-US" baseline="0" dirty="0"/>
              <a:t> </a:t>
            </a:r>
            <a:r>
              <a:rPr lang="en-US" baseline="0" dirty="0" err="1"/>
              <a:t>av</a:t>
            </a:r>
            <a:r>
              <a:rPr lang="en-US" baseline="0" dirty="0"/>
              <a:t> </a:t>
            </a:r>
            <a:r>
              <a:rPr lang="en-US" baseline="0" dirty="0" err="1"/>
              <a:t>optiske</a:t>
            </a:r>
            <a:r>
              <a:rPr lang="en-US" baseline="0" dirty="0"/>
              <a:t> pinsetter </a:t>
            </a:r>
            <a:r>
              <a:rPr lang="en-US" baseline="0" dirty="0" err="1"/>
              <a:t>og</a:t>
            </a:r>
            <a:r>
              <a:rPr lang="en-US" baseline="0"/>
              <a:t> AFM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F59AB-D92B-344A-832F-E2043945D2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7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C056F-C947-4E6C-8519-99BA52C058A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8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448B3-45FB-4B45-BA36-50D04797CDE2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3591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Monitoring microbiomes in RAS and on corresponding fish and correlating with water chemistry and fish welfare using supervised machine learning (Samples from full-scale RAS)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 fish species: Atlantic Salmon, Arctic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Yellowtail Kingfish, Seabream, Seabass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Impact of different water treatment strategies (TiO2-AOP, O3, UV) on microbiomes and microbial loads in RAS (experiments performed in mini-RAS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Targeted fish species: Atlantic salmon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“Optimization of Enhanced Biological Phosphorus Removal (EBPR) process for typical Norwegian conditions”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Municipal wastewater treatment plant in Stavanger (IVAR).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Challenges due to: low temp., low P and VFA, diluted wastewater, large concentration variations, plant configuration and sludge separation issues, etc.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Most of the work can be done in our wastewater lab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Valgrinda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7B8EB-2F96-4E9B-B485-4A76744F49E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6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bildplatzhalter 1">
            <a:extLst>
              <a:ext uri="{FF2B5EF4-FFF2-40B4-BE49-F238E27FC236}">
                <a16:creationId xmlns:a16="http://schemas.microsoft.com/office/drawing/2014/main" id="{357D3925-5B0B-1542-8848-DFAE3E4CB5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izenplatzhalter 2">
            <a:extLst>
              <a:ext uri="{FF2B5EF4-FFF2-40B4-BE49-F238E27FC236}">
                <a16:creationId xmlns:a16="http://schemas.microsoft.com/office/drawing/2014/main" id="{C7B764CC-6859-D94A-9171-1F39D1C9C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/>
          </a:p>
        </p:txBody>
      </p:sp>
      <p:sp>
        <p:nvSpPr>
          <p:cNvPr id="20483" name="Foliennummernplatzhalter 3">
            <a:extLst>
              <a:ext uri="{FF2B5EF4-FFF2-40B4-BE49-F238E27FC236}">
                <a16:creationId xmlns:a16="http://schemas.microsoft.com/office/drawing/2014/main" id="{5A8B031D-6DB9-944F-8151-6FF7D09404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B37FC3-F36C-EB4D-AF62-204D13837312}" type="slidenum">
              <a:rPr lang="en-US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9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>
            <a:extLst>
              <a:ext uri="{FF2B5EF4-FFF2-40B4-BE49-F238E27FC236}">
                <a16:creationId xmlns:a16="http://schemas.microsoft.com/office/drawing/2014/main" id="{82EB0405-16DF-5E4C-AAA7-534F09594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izenplatzhalter 2">
            <a:extLst>
              <a:ext uri="{FF2B5EF4-FFF2-40B4-BE49-F238E27FC236}">
                <a16:creationId xmlns:a16="http://schemas.microsoft.com/office/drawing/2014/main" id="{51FD607C-9E92-DB40-9A4E-66AEA2F78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 dirty="0"/>
          </a:p>
        </p:txBody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CEDB0773-4A95-D64B-BC2E-EDC95AC5D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1EE349-F55C-6547-A2C2-DB3586D875DF}" type="slidenum">
              <a:rPr lang="en-US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25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>
            <a:extLst>
              <a:ext uri="{FF2B5EF4-FFF2-40B4-BE49-F238E27FC236}">
                <a16:creationId xmlns:a16="http://schemas.microsoft.com/office/drawing/2014/main" id="{82EB0405-16DF-5E4C-AAA7-534F09594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izenplatzhalter 2">
            <a:extLst>
              <a:ext uri="{FF2B5EF4-FFF2-40B4-BE49-F238E27FC236}">
                <a16:creationId xmlns:a16="http://schemas.microsoft.com/office/drawing/2014/main" id="{51FD607C-9E92-DB40-9A4E-66AEA2F78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 dirty="0"/>
          </a:p>
        </p:txBody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CEDB0773-4A95-D64B-BC2E-EDC95AC5D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1EE349-F55C-6547-A2C2-DB3586D875DF}" type="slidenum">
              <a:rPr lang="en-US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4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lienbildplatzhalter 1">
            <a:extLst>
              <a:ext uri="{FF2B5EF4-FFF2-40B4-BE49-F238E27FC236}">
                <a16:creationId xmlns:a16="http://schemas.microsoft.com/office/drawing/2014/main" id="{82EB0405-16DF-5E4C-AAA7-534F09594D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izenplatzhalter 2">
            <a:extLst>
              <a:ext uri="{FF2B5EF4-FFF2-40B4-BE49-F238E27FC236}">
                <a16:creationId xmlns:a16="http://schemas.microsoft.com/office/drawing/2014/main" id="{51FD607C-9E92-DB40-9A4E-66AEA2F78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de-DE" dirty="0"/>
          </a:p>
        </p:txBody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CEDB0773-4A95-D64B-BC2E-EDC95AC5D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1EE349-F55C-6547-A2C2-DB3586D875DF}" type="slidenum">
              <a:rPr lang="en-US" altLang="de-DE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6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0D7C8-5EC7-7141-9908-C8F9B71C3771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5EA28-1AFC-1749-9963-9A9ED2735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4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5185F7D-64E0-1D46-A4BC-ABFBDCB9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64633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C61C331-DF52-9842-A822-8A3440773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053548"/>
            <a:ext cx="8229600" cy="507261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97566" y="274638"/>
            <a:ext cx="844826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97566" y="1090308"/>
            <a:ext cx="8448260" cy="503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4207B79-B5F5-C442-B450-15FB119FC0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32509" y="6418693"/>
            <a:ext cx="2520045" cy="2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21" Type="http://schemas.openxmlformats.org/officeDocument/2006/relationships/image" Target="../media/image59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jpeg"/><Relationship Id="rId5" Type="http://schemas.openxmlformats.org/officeDocument/2006/relationships/image" Target="../media/image43.png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finn.l.aachmann@ntnu.no" TargetMode="External"/><Relationship Id="rId2" Type="http://schemas.openxmlformats.org/officeDocument/2006/relationships/hyperlink" Target="mailto:berit.l.strand@ntnu.no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catherine.t.nordgard@ntnu.no" TargetMode="External"/><Relationship Id="rId5" Type="http://schemas.openxmlformats.org/officeDocument/2006/relationships/hyperlink" Target="mailto:kurt.i.draget@ntnu.no" TargetMode="External"/><Relationship Id="rId4" Type="http://schemas.openxmlformats.org/officeDocument/2006/relationships/hyperlink" Target="mailto:bjorn.e.christensen@ntnu.no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edu/employees/jorgen.lerfall" TargetMode="External"/><Relationship Id="rId2" Type="http://schemas.openxmlformats.org/officeDocument/2006/relationships/hyperlink" Target="https://www.ntnu.edu/ibt/research/food-science#/view/abou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ntnu.no/machform/report.php?key=176077xc31903f2c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8111A02-5DC5-2043-B18C-E2918446F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642FBE76-A0C0-9E40-9549-433895386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956" y="3249230"/>
            <a:ext cx="8114088" cy="1200329"/>
          </a:xfrm>
        </p:spPr>
        <p:txBody>
          <a:bodyPr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INFORMASJONSMØTE</a:t>
            </a:r>
            <a:br>
              <a:rPr lang="nb-NO" dirty="0">
                <a:solidFill>
                  <a:schemeClr val="bg1"/>
                </a:solidFill>
              </a:rPr>
            </a:b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602DC60D-4EDB-FA40-B334-CAC62B0B2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956" y="3889489"/>
            <a:ext cx="8114089" cy="59809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nb-NO" dirty="0">
                <a:solidFill>
                  <a:schemeClr val="bg1">
                    <a:lumMod val="85000"/>
                  </a:schemeClr>
                </a:solidFill>
              </a:rPr>
              <a:t>Masterstudenter IBT</a:t>
            </a:r>
          </a:p>
          <a:p>
            <a:pPr algn="ctr"/>
            <a:r>
              <a:rPr lang="nb-NO" dirty="0">
                <a:solidFill>
                  <a:schemeClr val="bg1">
                    <a:lumMod val="85000"/>
                  </a:schemeClr>
                </a:solidFill>
              </a:rPr>
              <a:t>Valg av masteroppgave/veileder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8928ADE2-81E1-784E-8BA7-7A9A35BC7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15" y="1528523"/>
            <a:ext cx="5406359" cy="4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66" y="4638549"/>
            <a:ext cx="2650707" cy="1763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8010" y="2318073"/>
            <a:ext cx="2775209" cy="180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05" y="2318073"/>
            <a:ext cx="2632294" cy="1754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" y="4638549"/>
            <a:ext cx="2705100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4" b="14769"/>
          <a:stretch/>
        </p:blipFill>
        <p:spPr>
          <a:xfrm>
            <a:off x="7156229" y="4561705"/>
            <a:ext cx="1729467" cy="187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229" y="4638549"/>
            <a:ext cx="2540000" cy="1511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389" y="4009626"/>
            <a:ext cx="259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Cellulose and </a:t>
            </a:r>
          </a:p>
          <a:p>
            <a:r>
              <a:rPr lang="en-US" sz="2000" dirty="0"/>
              <a:t>Cellulose derivatives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47106"/>
            <a:ext cx="2711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Agarose</a:t>
            </a:r>
            <a:r>
              <a:rPr lang="en-US" sz="2000" dirty="0"/>
              <a:t> and </a:t>
            </a:r>
            <a:r>
              <a:rPr lang="en-US" sz="2000" dirty="0" err="1"/>
              <a:t>carragenan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61723" y="4009626"/>
            <a:ext cx="283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Collagen and gelatin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6229" y="6447106"/>
            <a:ext cx="2335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Pullulan</a:t>
            </a:r>
            <a:r>
              <a:rPr lang="en-US" sz="2000" dirty="0"/>
              <a:t> and dextran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0705" y="6447106"/>
            <a:ext cx="1394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Hyaluronan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705926" y="6447106"/>
            <a:ext cx="941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Mucins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3496" y="2318073"/>
            <a:ext cx="2046571" cy="17051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41701" y="4009626"/>
            <a:ext cx="1053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Xanthan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9630" y="0"/>
            <a:ext cx="3392255" cy="18236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294" y="0"/>
            <a:ext cx="2632294" cy="18236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95387" y="1789670"/>
            <a:ext cx="283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Alginate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30009" y="1817383"/>
            <a:ext cx="283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Chitin/Chitosan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701AEB-8005-4875-8E35-C29CA2FA1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270" y="4643706"/>
            <a:ext cx="2650707" cy="1763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1DE50D-CF97-4818-ACFA-3634C5D1D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09" y="2323230"/>
            <a:ext cx="2632294" cy="17548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1C1FAD-1385-471C-9A25-6468F4189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0" y="4643706"/>
            <a:ext cx="27051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733425" y="265113"/>
            <a:ext cx="7713663" cy="5854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+mn-cs"/>
              </a:rPr>
              <a:t>BIOPOLYMER ENGINEERING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811417" y="1186113"/>
            <a:ext cx="1754188" cy="469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GENETICS</a:t>
            </a: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457405" y="2133850"/>
            <a:ext cx="2465387" cy="469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+mn-cs"/>
              </a:rPr>
              <a:t>BIOSYNTHESIS</a:t>
            </a: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1904955" y="3080000"/>
            <a:ext cx="3568700" cy="469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PRIMARY STRUCTURE</a:t>
            </a: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2243092" y="4038850"/>
            <a:ext cx="2890838" cy="469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+mn-cs"/>
              </a:rPr>
              <a:t>CONFORMATION</a:t>
            </a:r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1576342" y="4985000"/>
            <a:ext cx="4225925" cy="469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>
                <a:solidFill>
                  <a:srgbClr val="000000"/>
                </a:solidFill>
                <a:latin typeface="Arial" charset="0"/>
                <a:cs typeface="+mn-cs"/>
              </a:rPr>
              <a:t>FUNCTIONAL PROPERTIES</a:t>
            </a:r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573836" y="6039100"/>
            <a:ext cx="3767138" cy="469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BIOLOGICAL FUNCTION</a:t>
            </a: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4485082" y="6039100"/>
            <a:ext cx="2670175" cy="46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+mn-cs"/>
              </a:rPr>
              <a:t>TECHNICAL USE</a:t>
            </a:r>
          </a:p>
        </p:txBody>
      </p:sp>
      <p:sp>
        <p:nvSpPr>
          <p:cNvPr id="2059" name="Line 10"/>
          <p:cNvSpPr>
            <a:spLocks noChangeShapeType="1"/>
          </p:cNvSpPr>
          <p:nvPr/>
        </p:nvSpPr>
        <p:spPr bwMode="auto">
          <a:xfrm>
            <a:off x="3682955" y="2622800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0" name="Line 11"/>
          <p:cNvSpPr>
            <a:spLocks noChangeShapeType="1"/>
          </p:cNvSpPr>
          <p:nvPr/>
        </p:nvSpPr>
        <p:spPr bwMode="auto">
          <a:xfrm>
            <a:off x="3682955" y="1676650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1" name="Line 12"/>
          <p:cNvSpPr>
            <a:spLocks noChangeShapeType="1"/>
          </p:cNvSpPr>
          <p:nvPr/>
        </p:nvSpPr>
        <p:spPr bwMode="auto">
          <a:xfrm>
            <a:off x="3682955" y="3568950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2" name="Line 13"/>
          <p:cNvSpPr>
            <a:spLocks noChangeShapeType="1"/>
          </p:cNvSpPr>
          <p:nvPr/>
        </p:nvSpPr>
        <p:spPr bwMode="auto">
          <a:xfrm>
            <a:off x="3684542" y="4527800"/>
            <a:ext cx="0" cy="40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H="1">
            <a:off x="3397205" y="5480300"/>
            <a:ext cx="261937" cy="514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4" name="Line 15"/>
          <p:cNvSpPr>
            <a:spLocks noChangeShapeType="1"/>
          </p:cNvSpPr>
          <p:nvPr/>
        </p:nvSpPr>
        <p:spPr bwMode="auto">
          <a:xfrm>
            <a:off x="4662304" y="5486650"/>
            <a:ext cx="27305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9887" y="2890301"/>
            <a:ext cx="2625168" cy="8316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defPPr>
              <a:defRPr lang="en-US"/>
            </a:defPPr>
            <a:lvl1pPr algn="ctr" defTabSz="762000">
              <a:defRPr sz="2400" b="1">
                <a:solidFill>
                  <a:srgbClr val="000000"/>
                </a:solidFill>
                <a:latin typeface="Arial" charset="0"/>
              </a:defRPr>
            </a:lvl1pPr>
          </a:lstStyle>
          <a:p>
            <a:r>
              <a:rPr lang="en-US" dirty="0"/>
              <a:t>+ CHEMICAL </a:t>
            </a:r>
          </a:p>
          <a:p>
            <a:r>
              <a:rPr lang="en-US" dirty="0"/>
              <a:t>MODIFICATIONS</a:t>
            </a:r>
          </a:p>
        </p:txBody>
      </p:sp>
      <p:cxnSp>
        <p:nvCxnSpPr>
          <p:cNvPr id="6" name="Straight Arrow Connector 5"/>
          <p:cNvCxnSpPr>
            <a:stCxn id="2" idx="1"/>
            <a:endCxn id="2054" idx="3"/>
          </p:cNvCxnSpPr>
          <p:nvPr/>
        </p:nvCxnSpPr>
        <p:spPr>
          <a:xfrm flipH="1">
            <a:off x="5473655" y="3306121"/>
            <a:ext cx="736232" cy="88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7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818">
            <a:extLst>
              <a:ext uri="{FF2B5EF4-FFF2-40B4-BE49-F238E27FC236}">
                <a16:creationId xmlns:a16="http://schemas.microsoft.com/office/drawing/2014/main" id="{E521BB4E-9D12-4C8C-B4C5-0DBD37FE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7" y="0"/>
            <a:ext cx="89874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Alginate epimerases: from protein engineering to polysaccharide engineering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E77130-8467-45AC-9B3C-DD889A64C8EF}"/>
              </a:ext>
            </a:extLst>
          </p:cNvPr>
          <p:cNvSpPr/>
          <p:nvPr/>
        </p:nvSpPr>
        <p:spPr>
          <a:xfrm>
            <a:off x="1244576" y="6520812"/>
            <a:ext cx="314701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i="1" dirty="0"/>
              <a:t>Tøndervik et.al </a:t>
            </a:r>
            <a:r>
              <a:rPr lang="nb-NO" sz="900" i="1" dirty="0" err="1"/>
              <a:t>Biomacromolecules</a:t>
            </a:r>
            <a:r>
              <a:rPr lang="nb-NO" sz="900" i="1" dirty="0"/>
              <a:t>, 2013, 14 (8), </a:t>
            </a:r>
            <a:r>
              <a:rPr lang="nb-NO" sz="900" i="1" dirty="0" err="1"/>
              <a:t>pp</a:t>
            </a:r>
            <a:r>
              <a:rPr lang="nb-NO" sz="900" i="1" dirty="0"/>
              <a:t> 2657–2666</a:t>
            </a:r>
            <a:endParaRPr lang="nb-NO" sz="9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EF43BC-8696-4B09-9BB9-37249B07EC51}"/>
              </a:ext>
            </a:extLst>
          </p:cNvPr>
          <p:cNvSpPr/>
          <p:nvPr/>
        </p:nvSpPr>
        <p:spPr>
          <a:xfrm>
            <a:off x="4718459" y="6500788"/>
            <a:ext cx="30556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900" i="1" dirty="0" err="1"/>
              <a:t>Staninci</a:t>
            </a:r>
            <a:r>
              <a:rPr lang="nb-NO" sz="900" i="1" dirty="0"/>
              <a:t> et.al , </a:t>
            </a:r>
            <a:r>
              <a:rPr lang="nb-NO" sz="900" i="1" dirty="0" err="1"/>
              <a:t>Carbohydrate</a:t>
            </a:r>
            <a:r>
              <a:rPr lang="nb-NO" sz="900" i="1" dirty="0"/>
              <a:t> polymers  2018, 180, </a:t>
            </a:r>
            <a:r>
              <a:rPr lang="nb-NO" sz="900" i="1" dirty="0" err="1"/>
              <a:t>pp</a:t>
            </a:r>
            <a:r>
              <a:rPr lang="nb-NO" sz="900" i="1" dirty="0"/>
              <a:t> 256-263</a:t>
            </a:r>
            <a:endParaRPr lang="nb-NO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4" y="985611"/>
            <a:ext cx="8948327" cy="55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2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19430671">
            <a:off x="2697648" y="4615680"/>
            <a:ext cx="543473" cy="721741"/>
            <a:chOff x="647700" y="3756519"/>
            <a:chExt cx="584639" cy="986261"/>
          </a:xfrm>
        </p:grpSpPr>
        <p:sp>
          <p:nvSpPr>
            <p:cNvPr id="3" name="Oval 2"/>
            <p:cNvSpPr/>
            <p:nvPr/>
          </p:nvSpPr>
          <p:spPr>
            <a:xfrm>
              <a:off x="647700" y="3756519"/>
              <a:ext cx="584639" cy="98626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787839" y="4154161"/>
              <a:ext cx="304800" cy="3942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2870614" y="3374863"/>
            <a:ext cx="535458" cy="127035"/>
            <a:chOff x="1072" y="1207"/>
            <a:chExt cx="416" cy="135"/>
          </a:xfrm>
        </p:grpSpPr>
        <p:sp>
          <p:nvSpPr>
            <p:cNvPr id="6" name="Freeform 6"/>
            <p:cNvSpPr>
              <a:spLocks noChangeAspect="1"/>
            </p:cNvSpPr>
            <p:nvPr/>
          </p:nvSpPr>
          <p:spPr bwMode="auto">
            <a:xfrm>
              <a:off x="1155" y="1262"/>
              <a:ext cx="83" cy="62"/>
            </a:xfrm>
            <a:custGeom>
              <a:avLst/>
              <a:gdLst>
                <a:gd name="T0" fmla="*/ 0 w 83"/>
                <a:gd name="T1" fmla="*/ 61 h 62"/>
                <a:gd name="T2" fmla="*/ 28 w 83"/>
                <a:gd name="T3" fmla="*/ 0 h 62"/>
                <a:gd name="T4" fmla="*/ 82 w 83"/>
                <a:gd name="T5" fmla="*/ 41 h 62"/>
                <a:gd name="T6" fmla="*/ 0 60000 65536"/>
                <a:gd name="T7" fmla="*/ 0 60000 65536"/>
                <a:gd name="T8" fmla="*/ 0 60000 65536"/>
                <a:gd name="T9" fmla="*/ 0 w 83"/>
                <a:gd name="T10" fmla="*/ 0 h 62"/>
                <a:gd name="T11" fmla="*/ 83 w 83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62">
                  <a:moveTo>
                    <a:pt x="0" y="61"/>
                  </a:moveTo>
                  <a:lnTo>
                    <a:pt x="28" y="0"/>
                  </a:lnTo>
                  <a:lnTo>
                    <a:pt x="82" y="4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>
              <a:spLocks noChangeAspect="1"/>
            </p:cNvSpPr>
            <p:nvPr/>
          </p:nvSpPr>
          <p:spPr bwMode="auto">
            <a:xfrm>
              <a:off x="1238" y="1244"/>
              <a:ext cx="83" cy="61"/>
            </a:xfrm>
            <a:custGeom>
              <a:avLst/>
              <a:gdLst>
                <a:gd name="T0" fmla="*/ 0 w 83"/>
                <a:gd name="T1" fmla="*/ 60 h 61"/>
                <a:gd name="T2" fmla="*/ 28 w 83"/>
                <a:gd name="T3" fmla="*/ 0 h 61"/>
                <a:gd name="T4" fmla="*/ 82 w 83"/>
                <a:gd name="T5" fmla="*/ 40 h 61"/>
                <a:gd name="T6" fmla="*/ 0 60000 65536"/>
                <a:gd name="T7" fmla="*/ 0 60000 65536"/>
                <a:gd name="T8" fmla="*/ 0 60000 65536"/>
                <a:gd name="T9" fmla="*/ 0 w 83"/>
                <a:gd name="T10" fmla="*/ 0 h 61"/>
                <a:gd name="T11" fmla="*/ 83 w 83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61">
                  <a:moveTo>
                    <a:pt x="0" y="60"/>
                  </a:moveTo>
                  <a:lnTo>
                    <a:pt x="28" y="0"/>
                  </a:lnTo>
                  <a:lnTo>
                    <a:pt x="82" y="4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 noChangeAspect="1"/>
            </p:cNvSpPr>
            <p:nvPr/>
          </p:nvSpPr>
          <p:spPr bwMode="auto">
            <a:xfrm>
              <a:off x="1321" y="1225"/>
              <a:ext cx="84" cy="61"/>
            </a:xfrm>
            <a:custGeom>
              <a:avLst/>
              <a:gdLst>
                <a:gd name="T0" fmla="*/ 0 w 84"/>
                <a:gd name="T1" fmla="*/ 60 h 61"/>
                <a:gd name="T2" fmla="*/ 29 w 84"/>
                <a:gd name="T3" fmla="*/ 0 h 61"/>
                <a:gd name="T4" fmla="*/ 83 w 84"/>
                <a:gd name="T5" fmla="*/ 41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0" y="60"/>
                  </a:moveTo>
                  <a:lnTo>
                    <a:pt x="29" y="0"/>
                  </a:lnTo>
                  <a:lnTo>
                    <a:pt x="83" y="4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>
              <a:spLocks noChangeAspect="1"/>
            </p:cNvSpPr>
            <p:nvPr/>
          </p:nvSpPr>
          <p:spPr bwMode="auto">
            <a:xfrm>
              <a:off x="1404" y="1207"/>
              <a:ext cx="84" cy="61"/>
            </a:xfrm>
            <a:custGeom>
              <a:avLst/>
              <a:gdLst>
                <a:gd name="T0" fmla="*/ 0 w 84"/>
                <a:gd name="T1" fmla="*/ 60 h 61"/>
                <a:gd name="T2" fmla="*/ 28 w 84"/>
                <a:gd name="T3" fmla="*/ 0 h 61"/>
                <a:gd name="T4" fmla="*/ 83 w 84"/>
                <a:gd name="T5" fmla="*/ 4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0" y="60"/>
                  </a:moveTo>
                  <a:lnTo>
                    <a:pt x="28" y="0"/>
                  </a:lnTo>
                  <a:lnTo>
                    <a:pt x="83" y="4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 noChangeAspect="1"/>
            </p:cNvSpPr>
            <p:nvPr/>
          </p:nvSpPr>
          <p:spPr bwMode="auto">
            <a:xfrm>
              <a:off x="1072" y="1281"/>
              <a:ext cx="84" cy="61"/>
            </a:xfrm>
            <a:custGeom>
              <a:avLst/>
              <a:gdLst>
                <a:gd name="T0" fmla="*/ 0 w 84"/>
                <a:gd name="T1" fmla="*/ 60 h 61"/>
                <a:gd name="T2" fmla="*/ 28 w 84"/>
                <a:gd name="T3" fmla="*/ 0 h 61"/>
                <a:gd name="T4" fmla="*/ 83 w 84"/>
                <a:gd name="T5" fmla="*/ 4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0" y="60"/>
                  </a:moveTo>
                  <a:lnTo>
                    <a:pt x="28" y="0"/>
                  </a:lnTo>
                  <a:lnTo>
                    <a:pt x="83" y="4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4629014" y="3581566"/>
            <a:ext cx="547043" cy="49873"/>
            <a:chOff x="1068" y="1379"/>
            <a:chExt cx="425" cy="53"/>
          </a:xfrm>
        </p:grpSpPr>
        <p:sp>
          <p:nvSpPr>
            <p:cNvPr id="12" name="Freeform 12"/>
            <p:cNvSpPr>
              <a:spLocks noChangeAspect="1"/>
            </p:cNvSpPr>
            <p:nvPr/>
          </p:nvSpPr>
          <p:spPr bwMode="auto">
            <a:xfrm>
              <a:off x="1153" y="1379"/>
              <a:ext cx="85" cy="53"/>
            </a:xfrm>
            <a:custGeom>
              <a:avLst/>
              <a:gdLst>
                <a:gd name="T0" fmla="*/ 0 w 85"/>
                <a:gd name="T1" fmla="*/ 0 h 53"/>
                <a:gd name="T2" fmla="*/ 41 w 85"/>
                <a:gd name="T3" fmla="*/ 52 h 53"/>
                <a:gd name="T4" fmla="*/ 84 w 85"/>
                <a:gd name="T5" fmla="*/ 0 h 53"/>
                <a:gd name="T6" fmla="*/ 0 60000 65536"/>
                <a:gd name="T7" fmla="*/ 0 60000 65536"/>
                <a:gd name="T8" fmla="*/ 0 60000 65536"/>
                <a:gd name="T9" fmla="*/ 0 w 85"/>
                <a:gd name="T10" fmla="*/ 0 h 53"/>
                <a:gd name="T11" fmla="*/ 85 w 8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53">
                  <a:moveTo>
                    <a:pt x="0" y="0"/>
                  </a:moveTo>
                  <a:lnTo>
                    <a:pt x="41" y="52"/>
                  </a:lnTo>
                  <a:lnTo>
                    <a:pt x="8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ChangeAspect="1"/>
            </p:cNvSpPr>
            <p:nvPr/>
          </p:nvSpPr>
          <p:spPr bwMode="auto">
            <a:xfrm>
              <a:off x="1238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 noChangeAspect="1"/>
            </p:cNvSpPr>
            <p:nvPr/>
          </p:nvSpPr>
          <p:spPr bwMode="auto">
            <a:xfrm>
              <a:off x="1323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 noChangeAspect="1"/>
            </p:cNvSpPr>
            <p:nvPr/>
          </p:nvSpPr>
          <p:spPr bwMode="auto">
            <a:xfrm>
              <a:off x="1407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 noChangeAspect="1"/>
            </p:cNvSpPr>
            <p:nvPr/>
          </p:nvSpPr>
          <p:spPr bwMode="auto">
            <a:xfrm>
              <a:off x="1068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8"/>
          <p:cNvSpPr>
            <a:spLocks noChangeAspect="1"/>
          </p:cNvSpPr>
          <p:nvPr/>
        </p:nvSpPr>
        <p:spPr bwMode="auto">
          <a:xfrm>
            <a:off x="3932017" y="3310674"/>
            <a:ext cx="687343" cy="298297"/>
          </a:xfrm>
          <a:custGeom>
            <a:avLst/>
            <a:gdLst>
              <a:gd name="T0" fmla="*/ 14 w 534"/>
              <a:gd name="T1" fmla="*/ 0 h 317"/>
              <a:gd name="T2" fmla="*/ 35 w 534"/>
              <a:gd name="T3" fmla="*/ 0 h 317"/>
              <a:gd name="T4" fmla="*/ 53 w 534"/>
              <a:gd name="T5" fmla="*/ 0 h 317"/>
              <a:gd name="T6" fmla="*/ 75 w 534"/>
              <a:gd name="T7" fmla="*/ 0 h 317"/>
              <a:gd name="T8" fmla="*/ 94 w 534"/>
              <a:gd name="T9" fmla="*/ 0 h 317"/>
              <a:gd name="T10" fmla="*/ 120 w 534"/>
              <a:gd name="T11" fmla="*/ 0 h 317"/>
              <a:gd name="T12" fmla="*/ 141 w 534"/>
              <a:gd name="T13" fmla="*/ 2 h 317"/>
              <a:gd name="T14" fmla="*/ 160 w 534"/>
              <a:gd name="T15" fmla="*/ 10 h 317"/>
              <a:gd name="T16" fmla="*/ 181 w 534"/>
              <a:gd name="T17" fmla="*/ 21 h 317"/>
              <a:gd name="T18" fmla="*/ 200 w 534"/>
              <a:gd name="T19" fmla="*/ 28 h 317"/>
              <a:gd name="T20" fmla="*/ 222 w 534"/>
              <a:gd name="T21" fmla="*/ 38 h 317"/>
              <a:gd name="T22" fmla="*/ 240 w 534"/>
              <a:gd name="T23" fmla="*/ 49 h 317"/>
              <a:gd name="T24" fmla="*/ 261 w 534"/>
              <a:gd name="T25" fmla="*/ 63 h 317"/>
              <a:gd name="T26" fmla="*/ 280 w 534"/>
              <a:gd name="T27" fmla="*/ 78 h 317"/>
              <a:gd name="T28" fmla="*/ 302 w 534"/>
              <a:gd name="T29" fmla="*/ 102 h 317"/>
              <a:gd name="T30" fmla="*/ 312 w 534"/>
              <a:gd name="T31" fmla="*/ 120 h 317"/>
              <a:gd name="T32" fmla="*/ 321 w 534"/>
              <a:gd name="T33" fmla="*/ 141 h 317"/>
              <a:gd name="T34" fmla="*/ 321 w 534"/>
              <a:gd name="T35" fmla="*/ 162 h 317"/>
              <a:gd name="T36" fmla="*/ 321 w 534"/>
              <a:gd name="T37" fmla="*/ 184 h 317"/>
              <a:gd name="T38" fmla="*/ 321 w 534"/>
              <a:gd name="T39" fmla="*/ 205 h 317"/>
              <a:gd name="T40" fmla="*/ 321 w 534"/>
              <a:gd name="T41" fmla="*/ 223 h 317"/>
              <a:gd name="T42" fmla="*/ 321 w 534"/>
              <a:gd name="T43" fmla="*/ 244 h 317"/>
              <a:gd name="T44" fmla="*/ 331 w 534"/>
              <a:gd name="T45" fmla="*/ 259 h 317"/>
              <a:gd name="T46" fmla="*/ 349 w 534"/>
              <a:gd name="T47" fmla="*/ 276 h 317"/>
              <a:gd name="T48" fmla="*/ 368 w 534"/>
              <a:gd name="T49" fmla="*/ 286 h 317"/>
              <a:gd name="T50" fmla="*/ 386 w 534"/>
              <a:gd name="T51" fmla="*/ 297 h 317"/>
              <a:gd name="T52" fmla="*/ 404 w 534"/>
              <a:gd name="T53" fmla="*/ 304 h 317"/>
              <a:gd name="T54" fmla="*/ 426 w 534"/>
              <a:gd name="T55" fmla="*/ 308 h 317"/>
              <a:gd name="T56" fmla="*/ 445 w 534"/>
              <a:gd name="T57" fmla="*/ 316 h 317"/>
              <a:gd name="T58" fmla="*/ 466 w 534"/>
              <a:gd name="T59" fmla="*/ 316 h 317"/>
              <a:gd name="T60" fmla="*/ 484 w 534"/>
              <a:gd name="T61" fmla="*/ 316 h 317"/>
              <a:gd name="T62" fmla="*/ 506 w 534"/>
              <a:gd name="T63" fmla="*/ 316 h 317"/>
              <a:gd name="T64" fmla="*/ 525 w 534"/>
              <a:gd name="T65" fmla="*/ 308 h 317"/>
              <a:gd name="T66" fmla="*/ 533 w 534"/>
              <a:gd name="T67" fmla="*/ 294 h 31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34"/>
              <a:gd name="T103" fmla="*/ 0 h 317"/>
              <a:gd name="T104" fmla="*/ 534 w 534"/>
              <a:gd name="T105" fmla="*/ 317 h 31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34" h="317">
                <a:moveTo>
                  <a:pt x="0" y="0"/>
                </a:moveTo>
                <a:lnTo>
                  <a:pt x="14" y="0"/>
                </a:lnTo>
                <a:lnTo>
                  <a:pt x="24" y="0"/>
                </a:lnTo>
                <a:lnTo>
                  <a:pt x="35" y="0"/>
                </a:lnTo>
                <a:lnTo>
                  <a:pt x="43" y="0"/>
                </a:lnTo>
                <a:lnTo>
                  <a:pt x="53" y="0"/>
                </a:lnTo>
                <a:lnTo>
                  <a:pt x="65" y="0"/>
                </a:lnTo>
                <a:lnTo>
                  <a:pt x="75" y="0"/>
                </a:lnTo>
                <a:lnTo>
                  <a:pt x="83" y="0"/>
                </a:lnTo>
                <a:lnTo>
                  <a:pt x="94" y="0"/>
                </a:lnTo>
                <a:lnTo>
                  <a:pt x="104" y="0"/>
                </a:lnTo>
                <a:lnTo>
                  <a:pt x="120" y="0"/>
                </a:lnTo>
                <a:lnTo>
                  <a:pt x="130" y="0"/>
                </a:lnTo>
                <a:lnTo>
                  <a:pt x="141" y="2"/>
                </a:lnTo>
                <a:lnTo>
                  <a:pt x="152" y="10"/>
                </a:lnTo>
                <a:lnTo>
                  <a:pt x="160" y="10"/>
                </a:lnTo>
                <a:lnTo>
                  <a:pt x="171" y="17"/>
                </a:lnTo>
                <a:lnTo>
                  <a:pt x="181" y="21"/>
                </a:lnTo>
                <a:lnTo>
                  <a:pt x="192" y="28"/>
                </a:lnTo>
                <a:lnTo>
                  <a:pt x="200" y="28"/>
                </a:lnTo>
                <a:lnTo>
                  <a:pt x="210" y="34"/>
                </a:lnTo>
                <a:lnTo>
                  <a:pt x="222" y="38"/>
                </a:lnTo>
                <a:lnTo>
                  <a:pt x="232" y="45"/>
                </a:lnTo>
                <a:lnTo>
                  <a:pt x="240" y="49"/>
                </a:lnTo>
                <a:lnTo>
                  <a:pt x="251" y="56"/>
                </a:lnTo>
                <a:lnTo>
                  <a:pt x="261" y="63"/>
                </a:lnTo>
                <a:lnTo>
                  <a:pt x="273" y="70"/>
                </a:lnTo>
                <a:lnTo>
                  <a:pt x="280" y="78"/>
                </a:lnTo>
                <a:lnTo>
                  <a:pt x="291" y="91"/>
                </a:lnTo>
                <a:lnTo>
                  <a:pt x="302" y="102"/>
                </a:lnTo>
                <a:lnTo>
                  <a:pt x="312" y="109"/>
                </a:lnTo>
                <a:lnTo>
                  <a:pt x="312" y="120"/>
                </a:lnTo>
                <a:lnTo>
                  <a:pt x="316" y="131"/>
                </a:lnTo>
                <a:lnTo>
                  <a:pt x="321" y="141"/>
                </a:lnTo>
                <a:lnTo>
                  <a:pt x="321" y="152"/>
                </a:lnTo>
                <a:lnTo>
                  <a:pt x="321" y="162"/>
                </a:lnTo>
                <a:lnTo>
                  <a:pt x="321" y="173"/>
                </a:lnTo>
                <a:lnTo>
                  <a:pt x="321" y="184"/>
                </a:lnTo>
                <a:lnTo>
                  <a:pt x="321" y="194"/>
                </a:lnTo>
                <a:lnTo>
                  <a:pt x="321" y="205"/>
                </a:lnTo>
                <a:lnTo>
                  <a:pt x="321" y="213"/>
                </a:lnTo>
                <a:lnTo>
                  <a:pt x="321" y="223"/>
                </a:lnTo>
                <a:lnTo>
                  <a:pt x="321" y="234"/>
                </a:lnTo>
                <a:lnTo>
                  <a:pt x="321" y="244"/>
                </a:lnTo>
                <a:lnTo>
                  <a:pt x="321" y="251"/>
                </a:lnTo>
                <a:lnTo>
                  <a:pt x="331" y="259"/>
                </a:lnTo>
                <a:lnTo>
                  <a:pt x="339" y="269"/>
                </a:lnTo>
                <a:lnTo>
                  <a:pt x="349" y="276"/>
                </a:lnTo>
                <a:lnTo>
                  <a:pt x="361" y="283"/>
                </a:lnTo>
                <a:lnTo>
                  <a:pt x="368" y="286"/>
                </a:lnTo>
                <a:lnTo>
                  <a:pt x="378" y="290"/>
                </a:lnTo>
                <a:lnTo>
                  <a:pt x="386" y="297"/>
                </a:lnTo>
                <a:lnTo>
                  <a:pt x="396" y="304"/>
                </a:lnTo>
                <a:lnTo>
                  <a:pt x="404" y="304"/>
                </a:lnTo>
                <a:lnTo>
                  <a:pt x="415" y="304"/>
                </a:lnTo>
                <a:lnTo>
                  <a:pt x="426" y="308"/>
                </a:lnTo>
                <a:lnTo>
                  <a:pt x="437" y="312"/>
                </a:lnTo>
                <a:lnTo>
                  <a:pt x="445" y="316"/>
                </a:lnTo>
                <a:lnTo>
                  <a:pt x="455" y="316"/>
                </a:lnTo>
                <a:lnTo>
                  <a:pt x="466" y="316"/>
                </a:lnTo>
                <a:lnTo>
                  <a:pt x="477" y="316"/>
                </a:lnTo>
                <a:lnTo>
                  <a:pt x="484" y="316"/>
                </a:lnTo>
                <a:lnTo>
                  <a:pt x="496" y="316"/>
                </a:lnTo>
                <a:lnTo>
                  <a:pt x="506" y="316"/>
                </a:lnTo>
                <a:lnTo>
                  <a:pt x="517" y="312"/>
                </a:lnTo>
                <a:lnTo>
                  <a:pt x="525" y="308"/>
                </a:lnTo>
                <a:lnTo>
                  <a:pt x="529" y="297"/>
                </a:lnTo>
                <a:lnTo>
                  <a:pt x="533" y="294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9"/>
          <p:cNvSpPr>
            <a:spLocks noChangeAspect="1"/>
          </p:cNvSpPr>
          <p:nvPr/>
        </p:nvSpPr>
        <p:spPr bwMode="auto">
          <a:xfrm>
            <a:off x="5719514" y="3327274"/>
            <a:ext cx="409317" cy="269127"/>
          </a:xfrm>
          <a:custGeom>
            <a:avLst/>
            <a:gdLst>
              <a:gd name="T0" fmla="*/ 317 w 318"/>
              <a:gd name="T1" fmla="*/ 0 h 286"/>
              <a:gd name="T2" fmla="*/ 274 w 318"/>
              <a:gd name="T3" fmla="*/ 0 h 286"/>
              <a:gd name="T4" fmla="*/ 244 w 318"/>
              <a:gd name="T5" fmla="*/ 0 h 286"/>
              <a:gd name="T6" fmla="*/ 221 w 318"/>
              <a:gd name="T7" fmla="*/ 0 h 286"/>
              <a:gd name="T8" fmla="*/ 198 w 318"/>
              <a:gd name="T9" fmla="*/ 0 h 286"/>
              <a:gd name="T10" fmla="*/ 190 w 318"/>
              <a:gd name="T11" fmla="*/ 0 h 286"/>
              <a:gd name="T12" fmla="*/ 178 w 318"/>
              <a:gd name="T13" fmla="*/ 1 h 286"/>
              <a:gd name="T14" fmla="*/ 167 w 318"/>
              <a:gd name="T15" fmla="*/ 7 h 286"/>
              <a:gd name="T16" fmla="*/ 156 w 318"/>
              <a:gd name="T17" fmla="*/ 9 h 286"/>
              <a:gd name="T18" fmla="*/ 148 w 318"/>
              <a:gd name="T19" fmla="*/ 11 h 286"/>
              <a:gd name="T20" fmla="*/ 140 w 318"/>
              <a:gd name="T21" fmla="*/ 17 h 286"/>
              <a:gd name="T22" fmla="*/ 129 w 318"/>
              <a:gd name="T23" fmla="*/ 20 h 286"/>
              <a:gd name="T24" fmla="*/ 118 w 318"/>
              <a:gd name="T25" fmla="*/ 24 h 286"/>
              <a:gd name="T26" fmla="*/ 109 w 318"/>
              <a:gd name="T27" fmla="*/ 29 h 286"/>
              <a:gd name="T28" fmla="*/ 102 w 318"/>
              <a:gd name="T29" fmla="*/ 37 h 286"/>
              <a:gd name="T30" fmla="*/ 94 w 318"/>
              <a:gd name="T31" fmla="*/ 45 h 286"/>
              <a:gd name="T32" fmla="*/ 90 w 318"/>
              <a:gd name="T33" fmla="*/ 49 h 286"/>
              <a:gd name="T34" fmla="*/ 87 w 318"/>
              <a:gd name="T35" fmla="*/ 57 h 286"/>
              <a:gd name="T36" fmla="*/ 83 w 318"/>
              <a:gd name="T37" fmla="*/ 65 h 286"/>
              <a:gd name="T38" fmla="*/ 79 w 318"/>
              <a:gd name="T39" fmla="*/ 72 h 286"/>
              <a:gd name="T40" fmla="*/ 75 w 318"/>
              <a:gd name="T41" fmla="*/ 78 h 286"/>
              <a:gd name="T42" fmla="*/ 75 w 318"/>
              <a:gd name="T43" fmla="*/ 85 h 286"/>
              <a:gd name="T44" fmla="*/ 75 w 318"/>
              <a:gd name="T45" fmla="*/ 92 h 286"/>
              <a:gd name="T46" fmla="*/ 75 w 318"/>
              <a:gd name="T47" fmla="*/ 100 h 286"/>
              <a:gd name="T48" fmla="*/ 75 w 318"/>
              <a:gd name="T49" fmla="*/ 105 h 286"/>
              <a:gd name="T50" fmla="*/ 75 w 318"/>
              <a:gd name="T51" fmla="*/ 113 h 286"/>
              <a:gd name="T52" fmla="*/ 75 w 318"/>
              <a:gd name="T53" fmla="*/ 120 h 286"/>
              <a:gd name="T54" fmla="*/ 75 w 318"/>
              <a:gd name="T55" fmla="*/ 127 h 286"/>
              <a:gd name="T56" fmla="*/ 75 w 318"/>
              <a:gd name="T57" fmla="*/ 133 h 286"/>
              <a:gd name="T58" fmla="*/ 75 w 318"/>
              <a:gd name="T59" fmla="*/ 140 h 286"/>
              <a:gd name="T60" fmla="*/ 75 w 318"/>
              <a:gd name="T61" fmla="*/ 148 h 286"/>
              <a:gd name="T62" fmla="*/ 75 w 318"/>
              <a:gd name="T63" fmla="*/ 158 h 286"/>
              <a:gd name="T64" fmla="*/ 79 w 318"/>
              <a:gd name="T65" fmla="*/ 163 h 286"/>
              <a:gd name="T66" fmla="*/ 79 w 318"/>
              <a:gd name="T67" fmla="*/ 171 h 286"/>
              <a:gd name="T68" fmla="*/ 79 w 318"/>
              <a:gd name="T69" fmla="*/ 178 h 286"/>
              <a:gd name="T70" fmla="*/ 79 w 318"/>
              <a:gd name="T71" fmla="*/ 185 h 286"/>
              <a:gd name="T72" fmla="*/ 79 w 318"/>
              <a:gd name="T73" fmla="*/ 191 h 286"/>
              <a:gd name="T74" fmla="*/ 79 w 318"/>
              <a:gd name="T75" fmla="*/ 198 h 286"/>
              <a:gd name="T76" fmla="*/ 79 w 318"/>
              <a:gd name="T77" fmla="*/ 205 h 286"/>
              <a:gd name="T78" fmla="*/ 79 w 318"/>
              <a:gd name="T79" fmla="*/ 214 h 286"/>
              <a:gd name="T80" fmla="*/ 71 w 318"/>
              <a:gd name="T81" fmla="*/ 218 h 286"/>
              <a:gd name="T82" fmla="*/ 68 w 318"/>
              <a:gd name="T83" fmla="*/ 226 h 286"/>
              <a:gd name="T84" fmla="*/ 56 w 318"/>
              <a:gd name="T85" fmla="*/ 231 h 286"/>
              <a:gd name="T86" fmla="*/ 45 w 318"/>
              <a:gd name="T87" fmla="*/ 236 h 286"/>
              <a:gd name="T88" fmla="*/ 34 w 318"/>
              <a:gd name="T89" fmla="*/ 241 h 286"/>
              <a:gd name="T90" fmla="*/ 30 w 318"/>
              <a:gd name="T91" fmla="*/ 246 h 286"/>
              <a:gd name="T92" fmla="*/ 21 w 318"/>
              <a:gd name="T93" fmla="*/ 249 h 286"/>
              <a:gd name="T94" fmla="*/ 17 w 318"/>
              <a:gd name="T95" fmla="*/ 256 h 286"/>
              <a:gd name="T96" fmla="*/ 10 w 318"/>
              <a:gd name="T97" fmla="*/ 263 h 286"/>
              <a:gd name="T98" fmla="*/ 6 w 318"/>
              <a:gd name="T99" fmla="*/ 272 h 286"/>
              <a:gd name="T100" fmla="*/ 6 w 318"/>
              <a:gd name="T101" fmla="*/ 276 h 286"/>
              <a:gd name="T102" fmla="*/ 2 w 318"/>
              <a:gd name="T103" fmla="*/ 285 h 286"/>
              <a:gd name="T104" fmla="*/ 0 w 318"/>
              <a:gd name="T105" fmla="*/ 285 h 28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318"/>
              <a:gd name="T160" fmla="*/ 0 h 286"/>
              <a:gd name="T161" fmla="*/ 318 w 318"/>
              <a:gd name="T162" fmla="*/ 286 h 28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318" h="286">
                <a:moveTo>
                  <a:pt x="317" y="0"/>
                </a:moveTo>
                <a:lnTo>
                  <a:pt x="274" y="0"/>
                </a:lnTo>
                <a:lnTo>
                  <a:pt x="244" y="0"/>
                </a:lnTo>
                <a:lnTo>
                  <a:pt x="221" y="0"/>
                </a:lnTo>
                <a:lnTo>
                  <a:pt x="198" y="0"/>
                </a:lnTo>
                <a:lnTo>
                  <a:pt x="190" y="0"/>
                </a:lnTo>
                <a:lnTo>
                  <a:pt x="178" y="1"/>
                </a:lnTo>
                <a:lnTo>
                  <a:pt x="167" y="7"/>
                </a:lnTo>
                <a:lnTo>
                  <a:pt x="156" y="9"/>
                </a:lnTo>
                <a:lnTo>
                  <a:pt x="148" y="11"/>
                </a:lnTo>
                <a:lnTo>
                  <a:pt x="140" y="17"/>
                </a:lnTo>
                <a:lnTo>
                  <a:pt x="129" y="20"/>
                </a:lnTo>
                <a:lnTo>
                  <a:pt x="118" y="24"/>
                </a:lnTo>
                <a:lnTo>
                  <a:pt x="109" y="29"/>
                </a:lnTo>
                <a:lnTo>
                  <a:pt x="102" y="37"/>
                </a:lnTo>
                <a:lnTo>
                  <a:pt x="94" y="45"/>
                </a:lnTo>
                <a:lnTo>
                  <a:pt x="90" y="49"/>
                </a:lnTo>
                <a:lnTo>
                  <a:pt x="87" y="57"/>
                </a:lnTo>
                <a:lnTo>
                  <a:pt x="83" y="65"/>
                </a:lnTo>
                <a:lnTo>
                  <a:pt x="79" y="72"/>
                </a:lnTo>
                <a:lnTo>
                  <a:pt x="75" y="78"/>
                </a:lnTo>
                <a:lnTo>
                  <a:pt x="75" y="85"/>
                </a:lnTo>
                <a:lnTo>
                  <a:pt x="75" y="92"/>
                </a:lnTo>
                <a:lnTo>
                  <a:pt x="75" y="100"/>
                </a:lnTo>
                <a:lnTo>
                  <a:pt x="75" y="105"/>
                </a:lnTo>
                <a:lnTo>
                  <a:pt x="75" y="113"/>
                </a:lnTo>
                <a:lnTo>
                  <a:pt x="75" y="120"/>
                </a:lnTo>
                <a:lnTo>
                  <a:pt x="75" y="127"/>
                </a:lnTo>
                <a:lnTo>
                  <a:pt x="75" y="133"/>
                </a:lnTo>
                <a:lnTo>
                  <a:pt x="75" y="140"/>
                </a:lnTo>
                <a:lnTo>
                  <a:pt x="75" y="148"/>
                </a:lnTo>
                <a:lnTo>
                  <a:pt x="75" y="158"/>
                </a:lnTo>
                <a:lnTo>
                  <a:pt x="79" y="163"/>
                </a:lnTo>
                <a:lnTo>
                  <a:pt x="79" y="171"/>
                </a:lnTo>
                <a:lnTo>
                  <a:pt x="79" y="178"/>
                </a:lnTo>
                <a:lnTo>
                  <a:pt x="79" y="185"/>
                </a:lnTo>
                <a:lnTo>
                  <a:pt x="79" y="191"/>
                </a:lnTo>
                <a:lnTo>
                  <a:pt x="79" y="198"/>
                </a:lnTo>
                <a:lnTo>
                  <a:pt x="79" y="205"/>
                </a:lnTo>
                <a:lnTo>
                  <a:pt x="79" y="214"/>
                </a:lnTo>
                <a:lnTo>
                  <a:pt x="71" y="218"/>
                </a:lnTo>
                <a:lnTo>
                  <a:pt x="68" y="226"/>
                </a:lnTo>
                <a:lnTo>
                  <a:pt x="56" y="231"/>
                </a:lnTo>
                <a:lnTo>
                  <a:pt x="45" y="236"/>
                </a:lnTo>
                <a:lnTo>
                  <a:pt x="34" y="241"/>
                </a:lnTo>
                <a:lnTo>
                  <a:pt x="30" y="246"/>
                </a:lnTo>
                <a:lnTo>
                  <a:pt x="21" y="249"/>
                </a:lnTo>
                <a:lnTo>
                  <a:pt x="17" y="256"/>
                </a:lnTo>
                <a:lnTo>
                  <a:pt x="10" y="263"/>
                </a:lnTo>
                <a:lnTo>
                  <a:pt x="6" y="272"/>
                </a:lnTo>
                <a:lnTo>
                  <a:pt x="6" y="276"/>
                </a:lnTo>
                <a:lnTo>
                  <a:pt x="2" y="285"/>
                </a:lnTo>
                <a:lnTo>
                  <a:pt x="0" y="28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46"/>
          <p:cNvSpPr>
            <a:spLocks noChangeAspect="1"/>
          </p:cNvSpPr>
          <p:nvPr/>
        </p:nvSpPr>
        <p:spPr bwMode="auto">
          <a:xfrm>
            <a:off x="2089020" y="3270412"/>
            <a:ext cx="772295" cy="231486"/>
          </a:xfrm>
          <a:custGeom>
            <a:avLst/>
            <a:gdLst>
              <a:gd name="T0" fmla="*/ 17 w 600"/>
              <a:gd name="T1" fmla="*/ 3 h 246"/>
              <a:gd name="T2" fmla="*/ 35 w 600"/>
              <a:gd name="T3" fmla="*/ 3 h 246"/>
              <a:gd name="T4" fmla="*/ 57 w 600"/>
              <a:gd name="T5" fmla="*/ 3 h 246"/>
              <a:gd name="T6" fmla="*/ 76 w 600"/>
              <a:gd name="T7" fmla="*/ 3 h 246"/>
              <a:gd name="T8" fmla="*/ 98 w 600"/>
              <a:gd name="T9" fmla="*/ 3 h 246"/>
              <a:gd name="T10" fmla="*/ 127 w 600"/>
              <a:gd name="T11" fmla="*/ 3 h 246"/>
              <a:gd name="T12" fmla="*/ 149 w 600"/>
              <a:gd name="T13" fmla="*/ 3 h 246"/>
              <a:gd name="T14" fmla="*/ 167 w 600"/>
              <a:gd name="T15" fmla="*/ 3 h 246"/>
              <a:gd name="T16" fmla="*/ 196 w 600"/>
              <a:gd name="T17" fmla="*/ 24 h 246"/>
              <a:gd name="T18" fmla="*/ 218 w 600"/>
              <a:gd name="T19" fmla="*/ 34 h 246"/>
              <a:gd name="T20" fmla="*/ 232 w 600"/>
              <a:gd name="T21" fmla="*/ 45 h 246"/>
              <a:gd name="T22" fmla="*/ 240 w 600"/>
              <a:gd name="T23" fmla="*/ 66 h 246"/>
              <a:gd name="T24" fmla="*/ 251 w 600"/>
              <a:gd name="T25" fmla="*/ 85 h 246"/>
              <a:gd name="T26" fmla="*/ 262 w 600"/>
              <a:gd name="T27" fmla="*/ 106 h 246"/>
              <a:gd name="T28" fmla="*/ 269 w 600"/>
              <a:gd name="T29" fmla="*/ 123 h 246"/>
              <a:gd name="T30" fmla="*/ 288 w 600"/>
              <a:gd name="T31" fmla="*/ 141 h 246"/>
              <a:gd name="T32" fmla="*/ 306 w 600"/>
              <a:gd name="T33" fmla="*/ 158 h 246"/>
              <a:gd name="T34" fmla="*/ 320 w 600"/>
              <a:gd name="T35" fmla="*/ 173 h 246"/>
              <a:gd name="T36" fmla="*/ 338 w 600"/>
              <a:gd name="T37" fmla="*/ 187 h 246"/>
              <a:gd name="T38" fmla="*/ 357 w 600"/>
              <a:gd name="T39" fmla="*/ 198 h 246"/>
              <a:gd name="T40" fmla="*/ 379 w 600"/>
              <a:gd name="T41" fmla="*/ 201 h 246"/>
              <a:gd name="T42" fmla="*/ 398 w 600"/>
              <a:gd name="T43" fmla="*/ 205 h 246"/>
              <a:gd name="T44" fmla="*/ 419 w 600"/>
              <a:gd name="T45" fmla="*/ 209 h 246"/>
              <a:gd name="T46" fmla="*/ 438 w 600"/>
              <a:gd name="T47" fmla="*/ 215 h 246"/>
              <a:gd name="T48" fmla="*/ 459 w 600"/>
              <a:gd name="T49" fmla="*/ 215 h 246"/>
              <a:gd name="T50" fmla="*/ 477 w 600"/>
              <a:gd name="T51" fmla="*/ 219 h 246"/>
              <a:gd name="T52" fmla="*/ 499 w 600"/>
              <a:gd name="T53" fmla="*/ 219 h 246"/>
              <a:gd name="T54" fmla="*/ 522 w 600"/>
              <a:gd name="T55" fmla="*/ 219 h 246"/>
              <a:gd name="T56" fmla="*/ 544 w 600"/>
              <a:gd name="T57" fmla="*/ 219 h 246"/>
              <a:gd name="T58" fmla="*/ 562 w 600"/>
              <a:gd name="T59" fmla="*/ 226 h 246"/>
              <a:gd name="T60" fmla="*/ 583 w 600"/>
              <a:gd name="T61" fmla="*/ 233 h 246"/>
              <a:gd name="T62" fmla="*/ 599 w 600"/>
              <a:gd name="T63" fmla="*/ 245 h 2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00"/>
              <a:gd name="T97" fmla="*/ 0 h 246"/>
              <a:gd name="T98" fmla="*/ 600 w 600"/>
              <a:gd name="T99" fmla="*/ 246 h 2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00" h="246">
                <a:moveTo>
                  <a:pt x="0" y="0"/>
                </a:moveTo>
                <a:lnTo>
                  <a:pt x="17" y="3"/>
                </a:lnTo>
                <a:lnTo>
                  <a:pt x="28" y="3"/>
                </a:lnTo>
                <a:lnTo>
                  <a:pt x="35" y="3"/>
                </a:lnTo>
                <a:lnTo>
                  <a:pt x="47" y="3"/>
                </a:lnTo>
                <a:lnTo>
                  <a:pt x="57" y="3"/>
                </a:lnTo>
                <a:lnTo>
                  <a:pt x="69" y="3"/>
                </a:lnTo>
                <a:lnTo>
                  <a:pt x="76" y="3"/>
                </a:lnTo>
                <a:lnTo>
                  <a:pt x="87" y="3"/>
                </a:lnTo>
                <a:lnTo>
                  <a:pt x="98" y="3"/>
                </a:lnTo>
                <a:lnTo>
                  <a:pt x="112" y="3"/>
                </a:lnTo>
                <a:lnTo>
                  <a:pt x="127" y="3"/>
                </a:lnTo>
                <a:lnTo>
                  <a:pt x="138" y="3"/>
                </a:lnTo>
                <a:lnTo>
                  <a:pt x="149" y="3"/>
                </a:lnTo>
                <a:lnTo>
                  <a:pt x="157" y="3"/>
                </a:lnTo>
                <a:lnTo>
                  <a:pt x="167" y="3"/>
                </a:lnTo>
                <a:lnTo>
                  <a:pt x="181" y="17"/>
                </a:lnTo>
                <a:lnTo>
                  <a:pt x="196" y="24"/>
                </a:lnTo>
                <a:lnTo>
                  <a:pt x="208" y="31"/>
                </a:lnTo>
                <a:lnTo>
                  <a:pt x="218" y="34"/>
                </a:lnTo>
                <a:lnTo>
                  <a:pt x="222" y="42"/>
                </a:lnTo>
                <a:lnTo>
                  <a:pt x="232" y="45"/>
                </a:lnTo>
                <a:lnTo>
                  <a:pt x="237" y="56"/>
                </a:lnTo>
                <a:lnTo>
                  <a:pt x="240" y="66"/>
                </a:lnTo>
                <a:lnTo>
                  <a:pt x="247" y="77"/>
                </a:lnTo>
                <a:lnTo>
                  <a:pt x="251" y="85"/>
                </a:lnTo>
                <a:lnTo>
                  <a:pt x="255" y="95"/>
                </a:lnTo>
                <a:lnTo>
                  <a:pt x="262" y="106"/>
                </a:lnTo>
                <a:lnTo>
                  <a:pt x="265" y="116"/>
                </a:lnTo>
                <a:lnTo>
                  <a:pt x="269" y="123"/>
                </a:lnTo>
                <a:lnTo>
                  <a:pt x="277" y="131"/>
                </a:lnTo>
                <a:lnTo>
                  <a:pt x="288" y="141"/>
                </a:lnTo>
                <a:lnTo>
                  <a:pt x="295" y="152"/>
                </a:lnTo>
                <a:lnTo>
                  <a:pt x="306" y="158"/>
                </a:lnTo>
                <a:lnTo>
                  <a:pt x="313" y="166"/>
                </a:lnTo>
                <a:lnTo>
                  <a:pt x="320" y="173"/>
                </a:lnTo>
                <a:lnTo>
                  <a:pt x="332" y="177"/>
                </a:lnTo>
                <a:lnTo>
                  <a:pt x="338" y="187"/>
                </a:lnTo>
                <a:lnTo>
                  <a:pt x="350" y="190"/>
                </a:lnTo>
                <a:lnTo>
                  <a:pt x="357" y="198"/>
                </a:lnTo>
                <a:lnTo>
                  <a:pt x="368" y="198"/>
                </a:lnTo>
                <a:lnTo>
                  <a:pt x="379" y="201"/>
                </a:lnTo>
                <a:lnTo>
                  <a:pt x="389" y="201"/>
                </a:lnTo>
                <a:lnTo>
                  <a:pt x="398" y="205"/>
                </a:lnTo>
                <a:lnTo>
                  <a:pt x="408" y="209"/>
                </a:lnTo>
                <a:lnTo>
                  <a:pt x="419" y="209"/>
                </a:lnTo>
                <a:lnTo>
                  <a:pt x="430" y="212"/>
                </a:lnTo>
                <a:lnTo>
                  <a:pt x="438" y="215"/>
                </a:lnTo>
                <a:lnTo>
                  <a:pt x="448" y="215"/>
                </a:lnTo>
                <a:lnTo>
                  <a:pt x="459" y="215"/>
                </a:lnTo>
                <a:lnTo>
                  <a:pt x="470" y="219"/>
                </a:lnTo>
                <a:lnTo>
                  <a:pt x="477" y="219"/>
                </a:lnTo>
                <a:lnTo>
                  <a:pt x="489" y="219"/>
                </a:lnTo>
                <a:lnTo>
                  <a:pt x="499" y="219"/>
                </a:lnTo>
                <a:lnTo>
                  <a:pt x="510" y="219"/>
                </a:lnTo>
                <a:lnTo>
                  <a:pt x="522" y="219"/>
                </a:lnTo>
                <a:lnTo>
                  <a:pt x="532" y="219"/>
                </a:lnTo>
                <a:lnTo>
                  <a:pt x="544" y="219"/>
                </a:lnTo>
                <a:lnTo>
                  <a:pt x="554" y="219"/>
                </a:lnTo>
                <a:lnTo>
                  <a:pt x="562" y="226"/>
                </a:lnTo>
                <a:lnTo>
                  <a:pt x="573" y="230"/>
                </a:lnTo>
                <a:lnTo>
                  <a:pt x="583" y="233"/>
                </a:lnTo>
                <a:lnTo>
                  <a:pt x="595" y="240"/>
                </a:lnTo>
                <a:lnTo>
                  <a:pt x="599" y="24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5"/>
          <p:cNvGrpSpPr>
            <a:grpSpLocks noChangeAspect="1"/>
          </p:cNvGrpSpPr>
          <p:nvPr/>
        </p:nvGrpSpPr>
        <p:grpSpPr bwMode="auto">
          <a:xfrm>
            <a:off x="3401425" y="3277283"/>
            <a:ext cx="535458" cy="127035"/>
            <a:chOff x="1072" y="1207"/>
            <a:chExt cx="416" cy="135"/>
          </a:xfrm>
        </p:grpSpPr>
        <p:sp>
          <p:nvSpPr>
            <p:cNvPr id="21" name="Freeform 6"/>
            <p:cNvSpPr>
              <a:spLocks noChangeAspect="1"/>
            </p:cNvSpPr>
            <p:nvPr/>
          </p:nvSpPr>
          <p:spPr bwMode="auto">
            <a:xfrm>
              <a:off x="1155" y="1262"/>
              <a:ext cx="83" cy="62"/>
            </a:xfrm>
            <a:custGeom>
              <a:avLst/>
              <a:gdLst>
                <a:gd name="T0" fmla="*/ 0 w 83"/>
                <a:gd name="T1" fmla="*/ 61 h 62"/>
                <a:gd name="T2" fmla="*/ 28 w 83"/>
                <a:gd name="T3" fmla="*/ 0 h 62"/>
                <a:gd name="T4" fmla="*/ 82 w 83"/>
                <a:gd name="T5" fmla="*/ 41 h 62"/>
                <a:gd name="T6" fmla="*/ 0 60000 65536"/>
                <a:gd name="T7" fmla="*/ 0 60000 65536"/>
                <a:gd name="T8" fmla="*/ 0 60000 65536"/>
                <a:gd name="T9" fmla="*/ 0 w 83"/>
                <a:gd name="T10" fmla="*/ 0 h 62"/>
                <a:gd name="T11" fmla="*/ 83 w 83"/>
                <a:gd name="T12" fmla="*/ 62 h 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62">
                  <a:moveTo>
                    <a:pt x="0" y="61"/>
                  </a:moveTo>
                  <a:lnTo>
                    <a:pt x="28" y="0"/>
                  </a:lnTo>
                  <a:lnTo>
                    <a:pt x="82" y="4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7"/>
            <p:cNvSpPr>
              <a:spLocks noChangeAspect="1"/>
            </p:cNvSpPr>
            <p:nvPr/>
          </p:nvSpPr>
          <p:spPr bwMode="auto">
            <a:xfrm>
              <a:off x="1238" y="1244"/>
              <a:ext cx="83" cy="61"/>
            </a:xfrm>
            <a:custGeom>
              <a:avLst/>
              <a:gdLst>
                <a:gd name="T0" fmla="*/ 0 w 83"/>
                <a:gd name="T1" fmla="*/ 60 h 61"/>
                <a:gd name="T2" fmla="*/ 28 w 83"/>
                <a:gd name="T3" fmla="*/ 0 h 61"/>
                <a:gd name="T4" fmla="*/ 82 w 83"/>
                <a:gd name="T5" fmla="*/ 40 h 61"/>
                <a:gd name="T6" fmla="*/ 0 60000 65536"/>
                <a:gd name="T7" fmla="*/ 0 60000 65536"/>
                <a:gd name="T8" fmla="*/ 0 60000 65536"/>
                <a:gd name="T9" fmla="*/ 0 w 83"/>
                <a:gd name="T10" fmla="*/ 0 h 61"/>
                <a:gd name="T11" fmla="*/ 83 w 83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61">
                  <a:moveTo>
                    <a:pt x="0" y="60"/>
                  </a:moveTo>
                  <a:lnTo>
                    <a:pt x="28" y="0"/>
                  </a:lnTo>
                  <a:lnTo>
                    <a:pt x="82" y="4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8"/>
            <p:cNvSpPr>
              <a:spLocks noChangeAspect="1"/>
            </p:cNvSpPr>
            <p:nvPr/>
          </p:nvSpPr>
          <p:spPr bwMode="auto">
            <a:xfrm>
              <a:off x="1321" y="1225"/>
              <a:ext cx="84" cy="61"/>
            </a:xfrm>
            <a:custGeom>
              <a:avLst/>
              <a:gdLst>
                <a:gd name="T0" fmla="*/ 0 w 84"/>
                <a:gd name="T1" fmla="*/ 60 h 61"/>
                <a:gd name="T2" fmla="*/ 29 w 84"/>
                <a:gd name="T3" fmla="*/ 0 h 61"/>
                <a:gd name="T4" fmla="*/ 83 w 84"/>
                <a:gd name="T5" fmla="*/ 41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0" y="60"/>
                  </a:moveTo>
                  <a:lnTo>
                    <a:pt x="29" y="0"/>
                  </a:lnTo>
                  <a:lnTo>
                    <a:pt x="83" y="4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9"/>
            <p:cNvSpPr>
              <a:spLocks noChangeAspect="1"/>
            </p:cNvSpPr>
            <p:nvPr/>
          </p:nvSpPr>
          <p:spPr bwMode="auto">
            <a:xfrm>
              <a:off x="1404" y="1207"/>
              <a:ext cx="84" cy="61"/>
            </a:xfrm>
            <a:custGeom>
              <a:avLst/>
              <a:gdLst>
                <a:gd name="T0" fmla="*/ 0 w 84"/>
                <a:gd name="T1" fmla="*/ 60 h 61"/>
                <a:gd name="T2" fmla="*/ 28 w 84"/>
                <a:gd name="T3" fmla="*/ 0 h 61"/>
                <a:gd name="T4" fmla="*/ 83 w 84"/>
                <a:gd name="T5" fmla="*/ 4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0" y="60"/>
                  </a:moveTo>
                  <a:lnTo>
                    <a:pt x="28" y="0"/>
                  </a:lnTo>
                  <a:lnTo>
                    <a:pt x="83" y="4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 noChangeAspect="1"/>
            </p:cNvSpPr>
            <p:nvPr/>
          </p:nvSpPr>
          <p:spPr bwMode="auto">
            <a:xfrm>
              <a:off x="1072" y="1281"/>
              <a:ext cx="84" cy="61"/>
            </a:xfrm>
            <a:custGeom>
              <a:avLst/>
              <a:gdLst>
                <a:gd name="T0" fmla="*/ 0 w 84"/>
                <a:gd name="T1" fmla="*/ 60 h 61"/>
                <a:gd name="T2" fmla="*/ 28 w 84"/>
                <a:gd name="T3" fmla="*/ 0 h 61"/>
                <a:gd name="T4" fmla="*/ 83 w 84"/>
                <a:gd name="T5" fmla="*/ 4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0" y="60"/>
                  </a:moveTo>
                  <a:lnTo>
                    <a:pt x="28" y="0"/>
                  </a:lnTo>
                  <a:lnTo>
                    <a:pt x="83" y="4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1"/>
          <p:cNvGrpSpPr>
            <a:grpSpLocks noChangeAspect="1"/>
          </p:cNvGrpSpPr>
          <p:nvPr/>
        </p:nvGrpSpPr>
        <p:grpSpPr bwMode="auto">
          <a:xfrm>
            <a:off x="5183972" y="3588662"/>
            <a:ext cx="547043" cy="49873"/>
            <a:chOff x="1068" y="1379"/>
            <a:chExt cx="425" cy="53"/>
          </a:xfrm>
        </p:grpSpPr>
        <p:sp>
          <p:nvSpPr>
            <p:cNvPr id="27" name="Freeform 12"/>
            <p:cNvSpPr>
              <a:spLocks noChangeAspect="1"/>
            </p:cNvSpPr>
            <p:nvPr/>
          </p:nvSpPr>
          <p:spPr bwMode="auto">
            <a:xfrm>
              <a:off x="1153" y="1379"/>
              <a:ext cx="85" cy="53"/>
            </a:xfrm>
            <a:custGeom>
              <a:avLst/>
              <a:gdLst>
                <a:gd name="T0" fmla="*/ 0 w 85"/>
                <a:gd name="T1" fmla="*/ 0 h 53"/>
                <a:gd name="T2" fmla="*/ 41 w 85"/>
                <a:gd name="T3" fmla="*/ 52 h 53"/>
                <a:gd name="T4" fmla="*/ 84 w 85"/>
                <a:gd name="T5" fmla="*/ 0 h 53"/>
                <a:gd name="T6" fmla="*/ 0 60000 65536"/>
                <a:gd name="T7" fmla="*/ 0 60000 65536"/>
                <a:gd name="T8" fmla="*/ 0 60000 65536"/>
                <a:gd name="T9" fmla="*/ 0 w 85"/>
                <a:gd name="T10" fmla="*/ 0 h 53"/>
                <a:gd name="T11" fmla="*/ 85 w 85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53">
                  <a:moveTo>
                    <a:pt x="0" y="0"/>
                  </a:moveTo>
                  <a:lnTo>
                    <a:pt x="41" y="52"/>
                  </a:lnTo>
                  <a:lnTo>
                    <a:pt x="8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3"/>
            <p:cNvSpPr>
              <a:spLocks noChangeAspect="1"/>
            </p:cNvSpPr>
            <p:nvPr/>
          </p:nvSpPr>
          <p:spPr bwMode="auto">
            <a:xfrm>
              <a:off x="1238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 noChangeAspect="1"/>
            </p:cNvSpPr>
            <p:nvPr/>
          </p:nvSpPr>
          <p:spPr bwMode="auto">
            <a:xfrm>
              <a:off x="1323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 noChangeAspect="1"/>
            </p:cNvSpPr>
            <p:nvPr/>
          </p:nvSpPr>
          <p:spPr bwMode="auto">
            <a:xfrm>
              <a:off x="1407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6"/>
            <p:cNvSpPr>
              <a:spLocks noChangeAspect="1"/>
            </p:cNvSpPr>
            <p:nvPr/>
          </p:nvSpPr>
          <p:spPr bwMode="auto">
            <a:xfrm>
              <a:off x="1068" y="1379"/>
              <a:ext cx="86" cy="53"/>
            </a:xfrm>
            <a:custGeom>
              <a:avLst/>
              <a:gdLst>
                <a:gd name="T0" fmla="*/ 0 w 86"/>
                <a:gd name="T1" fmla="*/ 0 h 53"/>
                <a:gd name="T2" fmla="*/ 42 w 86"/>
                <a:gd name="T3" fmla="*/ 52 h 53"/>
                <a:gd name="T4" fmla="*/ 85 w 86"/>
                <a:gd name="T5" fmla="*/ 0 h 53"/>
                <a:gd name="T6" fmla="*/ 0 60000 65536"/>
                <a:gd name="T7" fmla="*/ 0 60000 65536"/>
                <a:gd name="T8" fmla="*/ 0 60000 65536"/>
                <a:gd name="T9" fmla="*/ 0 w 86"/>
                <a:gd name="T10" fmla="*/ 0 h 53"/>
                <a:gd name="T11" fmla="*/ 86 w 86"/>
                <a:gd name="T12" fmla="*/ 53 h 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53">
                  <a:moveTo>
                    <a:pt x="0" y="0"/>
                  </a:moveTo>
                  <a:lnTo>
                    <a:pt x="42" y="52"/>
                  </a:lnTo>
                  <a:lnTo>
                    <a:pt x="8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4"/>
          <p:cNvGrpSpPr>
            <a:grpSpLocks noChangeAspect="1"/>
          </p:cNvGrpSpPr>
          <p:nvPr/>
        </p:nvGrpSpPr>
        <p:grpSpPr bwMode="auto">
          <a:xfrm>
            <a:off x="3210377" y="3922855"/>
            <a:ext cx="538032" cy="93522"/>
            <a:chOff x="1071" y="1684"/>
            <a:chExt cx="418" cy="123"/>
          </a:xfrm>
        </p:grpSpPr>
        <p:sp>
          <p:nvSpPr>
            <p:cNvPr id="33" name="Freeform 35"/>
            <p:cNvSpPr>
              <a:spLocks noChangeAspect="1"/>
            </p:cNvSpPr>
            <p:nvPr/>
          </p:nvSpPr>
          <p:spPr bwMode="auto">
            <a:xfrm>
              <a:off x="1322" y="1730"/>
              <a:ext cx="84" cy="61"/>
            </a:xfrm>
            <a:custGeom>
              <a:avLst/>
              <a:gdLst>
                <a:gd name="T0" fmla="*/ 83 w 84"/>
                <a:gd name="T1" fmla="*/ 15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 noChangeAspect="1"/>
            </p:cNvSpPr>
            <p:nvPr/>
          </p:nvSpPr>
          <p:spPr bwMode="auto">
            <a:xfrm>
              <a:off x="1238" y="1714"/>
              <a:ext cx="84" cy="61"/>
            </a:xfrm>
            <a:custGeom>
              <a:avLst/>
              <a:gdLst>
                <a:gd name="T0" fmla="*/ 83 w 84"/>
                <a:gd name="T1" fmla="*/ 14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4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 noChangeAspect="1"/>
            </p:cNvSpPr>
            <p:nvPr/>
          </p:nvSpPr>
          <p:spPr bwMode="auto">
            <a:xfrm>
              <a:off x="1154" y="1699"/>
              <a:ext cx="85" cy="61"/>
            </a:xfrm>
            <a:custGeom>
              <a:avLst/>
              <a:gdLst>
                <a:gd name="T0" fmla="*/ 84 w 85"/>
                <a:gd name="T1" fmla="*/ 15 h 61"/>
                <a:gd name="T2" fmla="*/ 31 w 85"/>
                <a:gd name="T3" fmla="*/ 60 h 61"/>
                <a:gd name="T4" fmla="*/ 0 w 85"/>
                <a:gd name="T5" fmla="*/ 0 h 61"/>
                <a:gd name="T6" fmla="*/ 0 60000 65536"/>
                <a:gd name="T7" fmla="*/ 0 60000 65536"/>
                <a:gd name="T8" fmla="*/ 0 60000 65536"/>
                <a:gd name="T9" fmla="*/ 0 w 85"/>
                <a:gd name="T10" fmla="*/ 0 h 61"/>
                <a:gd name="T11" fmla="*/ 85 w 85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1">
                  <a:moveTo>
                    <a:pt x="84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 noChangeAspect="1"/>
            </p:cNvSpPr>
            <p:nvPr/>
          </p:nvSpPr>
          <p:spPr bwMode="auto">
            <a:xfrm>
              <a:off x="1071" y="1684"/>
              <a:ext cx="85" cy="60"/>
            </a:xfrm>
            <a:custGeom>
              <a:avLst/>
              <a:gdLst>
                <a:gd name="T0" fmla="*/ 84 w 85"/>
                <a:gd name="T1" fmla="*/ 14 h 60"/>
                <a:gd name="T2" fmla="*/ 31 w 85"/>
                <a:gd name="T3" fmla="*/ 59 h 60"/>
                <a:gd name="T4" fmla="*/ 0 w 85"/>
                <a:gd name="T5" fmla="*/ 0 h 60"/>
                <a:gd name="T6" fmla="*/ 0 60000 65536"/>
                <a:gd name="T7" fmla="*/ 0 60000 65536"/>
                <a:gd name="T8" fmla="*/ 0 60000 65536"/>
                <a:gd name="T9" fmla="*/ 0 w 85"/>
                <a:gd name="T10" fmla="*/ 0 h 60"/>
                <a:gd name="T11" fmla="*/ 85 w 85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0">
                  <a:moveTo>
                    <a:pt x="84" y="14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 noChangeAspect="1"/>
            </p:cNvSpPr>
            <p:nvPr/>
          </p:nvSpPr>
          <p:spPr bwMode="auto">
            <a:xfrm>
              <a:off x="1405" y="1746"/>
              <a:ext cx="84" cy="61"/>
            </a:xfrm>
            <a:custGeom>
              <a:avLst/>
              <a:gdLst>
                <a:gd name="T0" fmla="*/ 83 w 84"/>
                <a:gd name="T1" fmla="*/ 15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40"/>
          <p:cNvGrpSpPr>
            <a:grpSpLocks noChangeAspect="1"/>
          </p:cNvGrpSpPr>
          <p:nvPr/>
        </p:nvGrpSpPr>
        <p:grpSpPr bwMode="auto">
          <a:xfrm rot="620356">
            <a:off x="4375461" y="3679670"/>
            <a:ext cx="539319" cy="93522"/>
            <a:chOff x="993" y="888"/>
            <a:chExt cx="419" cy="123"/>
          </a:xfrm>
        </p:grpSpPr>
        <p:sp>
          <p:nvSpPr>
            <p:cNvPr id="39" name="Freeform 41"/>
            <p:cNvSpPr>
              <a:spLocks noChangeAspect="1"/>
            </p:cNvSpPr>
            <p:nvPr/>
          </p:nvSpPr>
          <p:spPr bwMode="auto">
            <a:xfrm>
              <a:off x="1243" y="935"/>
              <a:ext cx="86" cy="61"/>
            </a:xfrm>
            <a:custGeom>
              <a:avLst/>
              <a:gdLst>
                <a:gd name="T0" fmla="*/ 85 w 86"/>
                <a:gd name="T1" fmla="*/ 15 h 61"/>
                <a:gd name="T2" fmla="*/ 31 w 86"/>
                <a:gd name="T3" fmla="*/ 60 h 61"/>
                <a:gd name="T4" fmla="*/ 0 w 86"/>
                <a:gd name="T5" fmla="*/ 0 h 61"/>
                <a:gd name="T6" fmla="*/ 0 60000 65536"/>
                <a:gd name="T7" fmla="*/ 0 60000 65536"/>
                <a:gd name="T8" fmla="*/ 0 60000 65536"/>
                <a:gd name="T9" fmla="*/ 0 w 86"/>
                <a:gd name="T10" fmla="*/ 0 h 61"/>
                <a:gd name="T11" fmla="*/ 86 w 86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61">
                  <a:moveTo>
                    <a:pt x="85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 noChangeAspect="1"/>
            </p:cNvSpPr>
            <p:nvPr/>
          </p:nvSpPr>
          <p:spPr bwMode="auto">
            <a:xfrm>
              <a:off x="1159" y="919"/>
              <a:ext cx="85" cy="61"/>
            </a:xfrm>
            <a:custGeom>
              <a:avLst/>
              <a:gdLst>
                <a:gd name="T0" fmla="*/ 84 w 85"/>
                <a:gd name="T1" fmla="*/ 14 h 61"/>
                <a:gd name="T2" fmla="*/ 31 w 85"/>
                <a:gd name="T3" fmla="*/ 60 h 61"/>
                <a:gd name="T4" fmla="*/ 0 w 85"/>
                <a:gd name="T5" fmla="*/ 0 h 61"/>
                <a:gd name="T6" fmla="*/ 0 60000 65536"/>
                <a:gd name="T7" fmla="*/ 0 60000 65536"/>
                <a:gd name="T8" fmla="*/ 0 60000 65536"/>
                <a:gd name="T9" fmla="*/ 0 w 85"/>
                <a:gd name="T10" fmla="*/ 0 h 61"/>
                <a:gd name="T11" fmla="*/ 85 w 85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1">
                  <a:moveTo>
                    <a:pt x="84" y="14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 noChangeAspect="1"/>
            </p:cNvSpPr>
            <p:nvPr/>
          </p:nvSpPr>
          <p:spPr bwMode="auto">
            <a:xfrm>
              <a:off x="1078" y="904"/>
              <a:ext cx="84" cy="60"/>
            </a:xfrm>
            <a:custGeom>
              <a:avLst/>
              <a:gdLst>
                <a:gd name="T0" fmla="*/ 83 w 84"/>
                <a:gd name="T1" fmla="*/ 15 h 60"/>
                <a:gd name="T2" fmla="*/ 31 w 84"/>
                <a:gd name="T3" fmla="*/ 59 h 60"/>
                <a:gd name="T4" fmla="*/ 0 w 84"/>
                <a:gd name="T5" fmla="*/ 0 h 60"/>
                <a:gd name="T6" fmla="*/ 0 60000 65536"/>
                <a:gd name="T7" fmla="*/ 0 60000 65536"/>
                <a:gd name="T8" fmla="*/ 0 60000 65536"/>
                <a:gd name="T9" fmla="*/ 0 w 84"/>
                <a:gd name="T10" fmla="*/ 0 h 60"/>
                <a:gd name="T11" fmla="*/ 84 w 8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0">
                  <a:moveTo>
                    <a:pt x="83" y="15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 noChangeAspect="1"/>
            </p:cNvSpPr>
            <p:nvPr/>
          </p:nvSpPr>
          <p:spPr bwMode="auto">
            <a:xfrm>
              <a:off x="993" y="888"/>
              <a:ext cx="85" cy="60"/>
            </a:xfrm>
            <a:custGeom>
              <a:avLst/>
              <a:gdLst>
                <a:gd name="T0" fmla="*/ 84 w 85"/>
                <a:gd name="T1" fmla="*/ 14 h 60"/>
                <a:gd name="T2" fmla="*/ 31 w 85"/>
                <a:gd name="T3" fmla="*/ 59 h 60"/>
                <a:gd name="T4" fmla="*/ 0 w 85"/>
                <a:gd name="T5" fmla="*/ 0 h 60"/>
                <a:gd name="T6" fmla="*/ 0 60000 65536"/>
                <a:gd name="T7" fmla="*/ 0 60000 65536"/>
                <a:gd name="T8" fmla="*/ 0 60000 65536"/>
                <a:gd name="T9" fmla="*/ 0 w 85"/>
                <a:gd name="T10" fmla="*/ 0 h 60"/>
                <a:gd name="T11" fmla="*/ 85 w 85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0">
                  <a:moveTo>
                    <a:pt x="84" y="14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 noChangeAspect="1"/>
            </p:cNvSpPr>
            <p:nvPr/>
          </p:nvSpPr>
          <p:spPr bwMode="auto">
            <a:xfrm>
              <a:off x="1328" y="951"/>
              <a:ext cx="84" cy="60"/>
            </a:xfrm>
            <a:custGeom>
              <a:avLst/>
              <a:gdLst>
                <a:gd name="T0" fmla="*/ 83 w 84"/>
                <a:gd name="T1" fmla="*/ 15 h 60"/>
                <a:gd name="T2" fmla="*/ 31 w 84"/>
                <a:gd name="T3" fmla="*/ 59 h 60"/>
                <a:gd name="T4" fmla="*/ 0 w 84"/>
                <a:gd name="T5" fmla="*/ 0 h 60"/>
                <a:gd name="T6" fmla="*/ 0 60000 65536"/>
                <a:gd name="T7" fmla="*/ 0 60000 65536"/>
                <a:gd name="T8" fmla="*/ 0 60000 65536"/>
                <a:gd name="T9" fmla="*/ 0 w 84"/>
                <a:gd name="T10" fmla="*/ 0 h 60"/>
                <a:gd name="T11" fmla="*/ 84 w 8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0">
                  <a:moveTo>
                    <a:pt x="83" y="15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47"/>
          <p:cNvSpPr>
            <a:spLocks noChangeAspect="1"/>
          </p:cNvSpPr>
          <p:nvPr/>
        </p:nvSpPr>
        <p:spPr bwMode="auto">
          <a:xfrm>
            <a:off x="2315879" y="3595749"/>
            <a:ext cx="364266" cy="270683"/>
          </a:xfrm>
          <a:custGeom>
            <a:avLst/>
            <a:gdLst>
              <a:gd name="T0" fmla="*/ 0 w 283"/>
              <a:gd name="T1" fmla="*/ 0 h 356"/>
              <a:gd name="T2" fmla="*/ 14 w 283"/>
              <a:gd name="T3" fmla="*/ 0 h 356"/>
              <a:gd name="T4" fmla="*/ 25 w 283"/>
              <a:gd name="T5" fmla="*/ 0 h 356"/>
              <a:gd name="T6" fmla="*/ 35 w 283"/>
              <a:gd name="T7" fmla="*/ 0 h 356"/>
              <a:gd name="T8" fmla="*/ 43 w 283"/>
              <a:gd name="T9" fmla="*/ 0 h 356"/>
              <a:gd name="T10" fmla="*/ 51 w 283"/>
              <a:gd name="T11" fmla="*/ 10 h 356"/>
              <a:gd name="T12" fmla="*/ 61 w 283"/>
              <a:gd name="T13" fmla="*/ 13 h 356"/>
              <a:gd name="T14" fmla="*/ 72 w 283"/>
              <a:gd name="T15" fmla="*/ 17 h 356"/>
              <a:gd name="T16" fmla="*/ 80 w 283"/>
              <a:gd name="T17" fmla="*/ 27 h 356"/>
              <a:gd name="T18" fmla="*/ 88 w 283"/>
              <a:gd name="T19" fmla="*/ 31 h 356"/>
              <a:gd name="T20" fmla="*/ 91 w 283"/>
              <a:gd name="T21" fmla="*/ 42 h 356"/>
              <a:gd name="T22" fmla="*/ 102 w 283"/>
              <a:gd name="T23" fmla="*/ 45 h 356"/>
              <a:gd name="T24" fmla="*/ 105 w 283"/>
              <a:gd name="T25" fmla="*/ 56 h 356"/>
              <a:gd name="T26" fmla="*/ 116 w 283"/>
              <a:gd name="T27" fmla="*/ 63 h 356"/>
              <a:gd name="T28" fmla="*/ 120 w 283"/>
              <a:gd name="T29" fmla="*/ 73 h 356"/>
              <a:gd name="T30" fmla="*/ 123 w 283"/>
              <a:gd name="T31" fmla="*/ 80 h 356"/>
              <a:gd name="T32" fmla="*/ 135 w 283"/>
              <a:gd name="T33" fmla="*/ 91 h 356"/>
              <a:gd name="T34" fmla="*/ 139 w 283"/>
              <a:gd name="T35" fmla="*/ 102 h 356"/>
              <a:gd name="T36" fmla="*/ 145 w 283"/>
              <a:gd name="T37" fmla="*/ 113 h 356"/>
              <a:gd name="T38" fmla="*/ 149 w 283"/>
              <a:gd name="T39" fmla="*/ 120 h 356"/>
              <a:gd name="T40" fmla="*/ 157 w 283"/>
              <a:gd name="T41" fmla="*/ 130 h 356"/>
              <a:gd name="T42" fmla="*/ 160 w 283"/>
              <a:gd name="T43" fmla="*/ 141 h 356"/>
              <a:gd name="T44" fmla="*/ 168 w 283"/>
              <a:gd name="T45" fmla="*/ 151 h 356"/>
              <a:gd name="T46" fmla="*/ 172 w 283"/>
              <a:gd name="T47" fmla="*/ 162 h 356"/>
              <a:gd name="T48" fmla="*/ 176 w 283"/>
              <a:gd name="T49" fmla="*/ 173 h 356"/>
              <a:gd name="T50" fmla="*/ 176 w 283"/>
              <a:gd name="T51" fmla="*/ 183 h 356"/>
              <a:gd name="T52" fmla="*/ 176 w 283"/>
              <a:gd name="T53" fmla="*/ 194 h 356"/>
              <a:gd name="T54" fmla="*/ 176 w 283"/>
              <a:gd name="T55" fmla="*/ 202 h 356"/>
              <a:gd name="T56" fmla="*/ 176 w 283"/>
              <a:gd name="T57" fmla="*/ 212 h 356"/>
              <a:gd name="T58" fmla="*/ 176 w 283"/>
              <a:gd name="T59" fmla="*/ 223 h 356"/>
              <a:gd name="T60" fmla="*/ 176 w 283"/>
              <a:gd name="T61" fmla="*/ 233 h 356"/>
              <a:gd name="T62" fmla="*/ 176 w 283"/>
              <a:gd name="T63" fmla="*/ 240 h 356"/>
              <a:gd name="T64" fmla="*/ 176 w 283"/>
              <a:gd name="T65" fmla="*/ 251 h 356"/>
              <a:gd name="T66" fmla="*/ 176 w 283"/>
              <a:gd name="T67" fmla="*/ 262 h 356"/>
              <a:gd name="T68" fmla="*/ 176 w 283"/>
              <a:gd name="T69" fmla="*/ 273 h 356"/>
              <a:gd name="T70" fmla="*/ 176 w 283"/>
              <a:gd name="T71" fmla="*/ 284 h 356"/>
              <a:gd name="T72" fmla="*/ 178 w 283"/>
              <a:gd name="T73" fmla="*/ 294 h 356"/>
              <a:gd name="T74" fmla="*/ 186 w 283"/>
              <a:gd name="T75" fmla="*/ 305 h 356"/>
              <a:gd name="T76" fmla="*/ 190 w 283"/>
              <a:gd name="T77" fmla="*/ 315 h 356"/>
              <a:gd name="T78" fmla="*/ 197 w 283"/>
              <a:gd name="T79" fmla="*/ 322 h 356"/>
              <a:gd name="T80" fmla="*/ 205 w 283"/>
              <a:gd name="T81" fmla="*/ 326 h 356"/>
              <a:gd name="T82" fmla="*/ 215 w 283"/>
              <a:gd name="T83" fmla="*/ 330 h 356"/>
              <a:gd name="T84" fmla="*/ 227 w 283"/>
              <a:gd name="T85" fmla="*/ 336 h 356"/>
              <a:gd name="T86" fmla="*/ 237 w 283"/>
              <a:gd name="T87" fmla="*/ 343 h 356"/>
              <a:gd name="T88" fmla="*/ 245 w 283"/>
              <a:gd name="T89" fmla="*/ 343 h 356"/>
              <a:gd name="T90" fmla="*/ 256 w 283"/>
              <a:gd name="T91" fmla="*/ 351 h 356"/>
              <a:gd name="T92" fmla="*/ 266 w 283"/>
              <a:gd name="T93" fmla="*/ 351 h 356"/>
              <a:gd name="T94" fmla="*/ 282 w 283"/>
              <a:gd name="T95" fmla="*/ 355 h 35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3"/>
              <a:gd name="T145" fmla="*/ 0 h 356"/>
              <a:gd name="T146" fmla="*/ 283 w 283"/>
              <a:gd name="T147" fmla="*/ 356 h 35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3" h="356">
                <a:moveTo>
                  <a:pt x="0" y="0"/>
                </a:moveTo>
                <a:lnTo>
                  <a:pt x="14" y="0"/>
                </a:lnTo>
                <a:lnTo>
                  <a:pt x="25" y="0"/>
                </a:lnTo>
                <a:lnTo>
                  <a:pt x="35" y="0"/>
                </a:lnTo>
                <a:lnTo>
                  <a:pt x="43" y="0"/>
                </a:lnTo>
                <a:lnTo>
                  <a:pt x="51" y="10"/>
                </a:lnTo>
                <a:lnTo>
                  <a:pt x="61" y="13"/>
                </a:lnTo>
                <a:lnTo>
                  <a:pt x="72" y="17"/>
                </a:lnTo>
                <a:lnTo>
                  <a:pt x="80" y="27"/>
                </a:lnTo>
                <a:lnTo>
                  <a:pt x="88" y="31"/>
                </a:lnTo>
                <a:lnTo>
                  <a:pt x="91" y="42"/>
                </a:lnTo>
                <a:lnTo>
                  <a:pt x="102" y="45"/>
                </a:lnTo>
                <a:lnTo>
                  <a:pt x="105" y="56"/>
                </a:lnTo>
                <a:lnTo>
                  <a:pt x="116" y="63"/>
                </a:lnTo>
                <a:lnTo>
                  <a:pt x="120" y="73"/>
                </a:lnTo>
                <a:lnTo>
                  <a:pt x="123" y="80"/>
                </a:lnTo>
                <a:lnTo>
                  <a:pt x="135" y="91"/>
                </a:lnTo>
                <a:lnTo>
                  <a:pt x="139" y="102"/>
                </a:lnTo>
                <a:lnTo>
                  <a:pt x="145" y="113"/>
                </a:lnTo>
                <a:lnTo>
                  <a:pt x="149" y="120"/>
                </a:lnTo>
                <a:lnTo>
                  <a:pt x="157" y="130"/>
                </a:lnTo>
                <a:lnTo>
                  <a:pt x="160" y="141"/>
                </a:lnTo>
                <a:lnTo>
                  <a:pt x="168" y="151"/>
                </a:lnTo>
                <a:lnTo>
                  <a:pt x="172" y="162"/>
                </a:lnTo>
                <a:lnTo>
                  <a:pt x="176" y="173"/>
                </a:lnTo>
                <a:lnTo>
                  <a:pt x="176" y="183"/>
                </a:lnTo>
                <a:lnTo>
                  <a:pt x="176" y="194"/>
                </a:lnTo>
                <a:lnTo>
                  <a:pt x="176" y="202"/>
                </a:lnTo>
                <a:lnTo>
                  <a:pt x="176" y="212"/>
                </a:lnTo>
                <a:lnTo>
                  <a:pt x="176" y="223"/>
                </a:lnTo>
                <a:lnTo>
                  <a:pt x="176" y="233"/>
                </a:lnTo>
                <a:lnTo>
                  <a:pt x="176" y="240"/>
                </a:lnTo>
                <a:lnTo>
                  <a:pt x="176" y="251"/>
                </a:lnTo>
                <a:lnTo>
                  <a:pt x="176" y="262"/>
                </a:lnTo>
                <a:lnTo>
                  <a:pt x="176" y="273"/>
                </a:lnTo>
                <a:lnTo>
                  <a:pt x="176" y="284"/>
                </a:lnTo>
                <a:lnTo>
                  <a:pt x="178" y="294"/>
                </a:lnTo>
                <a:lnTo>
                  <a:pt x="186" y="305"/>
                </a:lnTo>
                <a:lnTo>
                  <a:pt x="190" y="315"/>
                </a:lnTo>
                <a:lnTo>
                  <a:pt x="197" y="322"/>
                </a:lnTo>
                <a:lnTo>
                  <a:pt x="205" y="326"/>
                </a:lnTo>
                <a:lnTo>
                  <a:pt x="215" y="330"/>
                </a:lnTo>
                <a:lnTo>
                  <a:pt x="227" y="336"/>
                </a:lnTo>
                <a:lnTo>
                  <a:pt x="237" y="343"/>
                </a:lnTo>
                <a:lnTo>
                  <a:pt x="245" y="343"/>
                </a:lnTo>
                <a:lnTo>
                  <a:pt x="256" y="351"/>
                </a:lnTo>
                <a:lnTo>
                  <a:pt x="266" y="351"/>
                </a:lnTo>
                <a:lnTo>
                  <a:pt x="282" y="35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" name="Group 34"/>
          <p:cNvGrpSpPr>
            <a:grpSpLocks noChangeAspect="1"/>
          </p:cNvGrpSpPr>
          <p:nvPr/>
        </p:nvGrpSpPr>
        <p:grpSpPr bwMode="auto">
          <a:xfrm>
            <a:off x="2672345" y="3860944"/>
            <a:ext cx="538032" cy="93522"/>
            <a:chOff x="1071" y="1684"/>
            <a:chExt cx="418" cy="123"/>
          </a:xfrm>
        </p:grpSpPr>
        <p:sp>
          <p:nvSpPr>
            <p:cNvPr id="46" name="Freeform 35"/>
            <p:cNvSpPr>
              <a:spLocks noChangeAspect="1"/>
            </p:cNvSpPr>
            <p:nvPr/>
          </p:nvSpPr>
          <p:spPr bwMode="auto">
            <a:xfrm>
              <a:off x="1322" y="1730"/>
              <a:ext cx="84" cy="61"/>
            </a:xfrm>
            <a:custGeom>
              <a:avLst/>
              <a:gdLst>
                <a:gd name="T0" fmla="*/ 83 w 84"/>
                <a:gd name="T1" fmla="*/ 15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6"/>
            <p:cNvSpPr>
              <a:spLocks noChangeAspect="1"/>
            </p:cNvSpPr>
            <p:nvPr/>
          </p:nvSpPr>
          <p:spPr bwMode="auto">
            <a:xfrm>
              <a:off x="1238" y="1714"/>
              <a:ext cx="84" cy="61"/>
            </a:xfrm>
            <a:custGeom>
              <a:avLst/>
              <a:gdLst>
                <a:gd name="T0" fmla="*/ 83 w 84"/>
                <a:gd name="T1" fmla="*/ 14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4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7"/>
            <p:cNvSpPr>
              <a:spLocks noChangeAspect="1"/>
            </p:cNvSpPr>
            <p:nvPr/>
          </p:nvSpPr>
          <p:spPr bwMode="auto">
            <a:xfrm>
              <a:off x="1154" y="1699"/>
              <a:ext cx="85" cy="61"/>
            </a:xfrm>
            <a:custGeom>
              <a:avLst/>
              <a:gdLst>
                <a:gd name="T0" fmla="*/ 84 w 85"/>
                <a:gd name="T1" fmla="*/ 15 h 61"/>
                <a:gd name="T2" fmla="*/ 31 w 85"/>
                <a:gd name="T3" fmla="*/ 60 h 61"/>
                <a:gd name="T4" fmla="*/ 0 w 85"/>
                <a:gd name="T5" fmla="*/ 0 h 61"/>
                <a:gd name="T6" fmla="*/ 0 60000 65536"/>
                <a:gd name="T7" fmla="*/ 0 60000 65536"/>
                <a:gd name="T8" fmla="*/ 0 60000 65536"/>
                <a:gd name="T9" fmla="*/ 0 w 85"/>
                <a:gd name="T10" fmla="*/ 0 h 61"/>
                <a:gd name="T11" fmla="*/ 85 w 85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1">
                  <a:moveTo>
                    <a:pt x="84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8"/>
            <p:cNvSpPr>
              <a:spLocks noChangeAspect="1"/>
            </p:cNvSpPr>
            <p:nvPr/>
          </p:nvSpPr>
          <p:spPr bwMode="auto">
            <a:xfrm>
              <a:off x="1071" y="1684"/>
              <a:ext cx="85" cy="60"/>
            </a:xfrm>
            <a:custGeom>
              <a:avLst/>
              <a:gdLst>
                <a:gd name="T0" fmla="*/ 84 w 85"/>
                <a:gd name="T1" fmla="*/ 14 h 60"/>
                <a:gd name="T2" fmla="*/ 31 w 85"/>
                <a:gd name="T3" fmla="*/ 59 h 60"/>
                <a:gd name="T4" fmla="*/ 0 w 85"/>
                <a:gd name="T5" fmla="*/ 0 h 60"/>
                <a:gd name="T6" fmla="*/ 0 60000 65536"/>
                <a:gd name="T7" fmla="*/ 0 60000 65536"/>
                <a:gd name="T8" fmla="*/ 0 60000 65536"/>
                <a:gd name="T9" fmla="*/ 0 w 85"/>
                <a:gd name="T10" fmla="*/ 0 h 60"/>
                <a:gd name="T11" fmla="*/ 85 w 85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0">
                  <a:moveTo>
                    <a:pt x="84" y="14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9"/>
            <p:cNvSpPr>
              <a:spLocks noChangeAspect="1"/>
            </p:cNvSpPr>
            <p:nvPr/>
          </p:nvSpPr>
          <p:spPr bwMode="auto">
            <a:xfrm>
              <a:off x="1405" y="1746"/>
              <a:ext cx="84" cy="61"/>
            </a:xfrm>
            <a:custGeom>
              <a:avLst/>
              <a:gdLst>
                <a:gd name="T0" fmla="*/ 83 w 84"/>
                <a:gd name="T1" fmla="*/ 15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40"/>
          <p:cNvGrpSpPr>
            <a:grpSpLocks noChangeAspect="1"/>
          </p:cNvGrpSpPr>
          <p:nvPr/>
        </p:nvGrpSpPr>
        <p:grpSpPr bwMode="auto">
          <a:xfrm>
            <a:off x="4904706" y="3783825"/>
            <a:ext cx="539319" cy="93522"/>
            <a:chOff x="993" y="888"/>
            <a:chExt cx="419" cy="123"/>
          </a:xfrm>
        </p:grpSpPr>
        <p:sp>
          <p:nvSpPr>
            <p:cNvPr id="52" name="Freeform 41"/>
            <p:cNvSpPr>
              <a:spLocks noChangeAspect="1"/>
            </p:cNvSpPr>
            <p:nvPr/>
          </p:nvSpPr>
          <p:spPr bwMode="auto">
            <a:xfrm>
              <a:off x="1243" y="935"/>
              <a:ext cx="86" cy="61"/>
            </a:xfrm>
            <a:custGeom>
              <a:avLst/>
              <a:gdLst>
                <a:gd name="T0" fmla="*/ 85 w 86"/>
                <a:gd name="T1" fmla="*/ 15 h 61"/>
                <a:gd name="T2" fmla="*/ 31 w 86"/>
                <a:gd name="T3" fmla="*/ 60 h 61"/>
                <a:gd name="T4" fmla="*/ 0 w 86"/>
                <a:gd name="T5" fmla="*/ 0 h 61"/>
                <a:gd name="T6" fmla="*/ 0 60000 65536"/>
                <a:gd name="T7" fmla="*/ 0 60000 65536"/>
                <a:gd name="T8" fmla="*/ 0 60000 65536"/>
                <a:gd name="T9" fmla="*/ 0 w 86"/>
                <a:gd name="T10" fmla="*/ 0 h 61"/>
                <a:gd name="T11" fmla="*/ 86 w 86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" h="61">
                  <a:moveTo>
                    <a:pt x="85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2"/>
            <p:cNvSpPr>
              <a:spLocks noChangeAspect="1"/>
            </p:cNvSpPr>
            <p:nvPr/>
          </p:nvSpPr>
          <p:spPr bwMode="auto">
            <a:xfrm>
              <a:off x="1159" y="919"/>
              <a:ext cx="85" cy="61"/>
            </a:xfrm>
            <a:custGeom>
              <a:avLst/>
              <a:gdLst>
                <a:gd name="T0" fmla="*/ 84 w 85"/>
                <a:gd name="T1" fmla="*/ 14 h 61"/>
                <a:gd name="T2" fmla="*/ 31 w 85"/>
                <a:gd name="T3" fmla="*/ 60 h 61"/>
                <a:gd name="T4" fmla="*/ 0 w 85"/>
                <a:gd name="T5" fmla="*/ 0 h 61"/>
                <a:gd name="T6" fmla="*/ 0 60000 65536"/>
                <a:gd name="T7" fmla="*/ 0 60000 65536"/>
                <a:gd name="T8" fmla="*/ 0 60000 65536"/>
                <a:gd name="T9" fmla="*/ 0 w 85"/>
                <a:gd name="T10" fmla="*/ 0 h 61"/>
                <a:gd name="T11" fmla="*/ 85 w 85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1">
                  <a:moveTo>
                    <a:pt x="84" y="14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3"/>
            <p:cNvSpPr>
              <a:spLocks noChangeAspect="1"/>
            </p:cNvSpPr>
            <p:nvPr/>
          </p:nvSpPr>
          <p:spPr bwMode="auto">
            <a:xfrm>
              <a:off x="1078" y="904"/>
              <a:ext cx="84" cy="60"/>
            </a:xfrm>
            <a:custGeom>
              <a:avLst/>
              <a:gdLst>
                <a:gd name="T0" fmla="*/ 83 w 84"/>
                <a:gd name="T1" fmla="*/ 15 h 60"/>
                <a:gd name="T2" fmla="*/ 31 w 84"/>
                <a:gd name="T3" fmla="*/ 59 h 60"/>
                <a:gd name="T4" fmla="*/ 0 w 84"/>
                <a:gd name="T5" fmla="*/ 0 h 60"/>
                <a:gd name="T6" fmla="*/ 0 60000 65536"/>
                <a:gd name="T7" fmla="*/ 0 60000 65536"/>
                <a:gd name="T8" fmla="*/ 0 60000 65536"/>
                <a:gd name="T9" fmla="*/ 0 w 84"/>
                <a:gd name="T10" fmla="*/ 0 h 60"/>
                <a:gd name="T11" fmla="*/ 84 w 8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0">
                  <a:moveTo>
                    <a:pt x="83" y="15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4"/>
            <p:cNvSpPr>
              <a:spLocks noChangeAspect="1"/>
            </p:cNvSpPr>
            <p:nvPr/>
          </p:nvSpPr>
          <p:spPr bwMode="auto">
            <a:xfrm>
              <a:off x="993" y="888"/>
              <a:ext cx="85" cy="60"/>
            </a:xfrm>
            <a:custGeom>
              <a:avLst/>
              <a:gdLst>
                <a:gd name="T0" fmla="*/ 84 w 85"/>
                <a:gd name="T1" fmla="*/ 14 h 60"/>
                <a:gd name="T2" fmla="*/ 31 w 85"/>
                <a:gd name="T3" fmla="*/ 59 h 60"/>
                <a:gd name="T4" fmla="*/ 0 w 85"/>
                <a:gd name="T5" fmla="*/ 0 h 60"/>
                <a:gd name="T6" fmla="*/ 0 60000 65536"/>
                <a:gd name="T7" fmla="*/ 0 60000 65536"/>
                <a:gd name="T8" fmla="*/ 0 60000 65536"/>
                <a:gd name="T9" fmla="*/ 0 w 85"/>
                <a:gd name="T10" fmla="*/ 0 h 60"/>
                <a:gd name="T11" fmla="*/ 85 w 85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0">
                  <a:moveTo>
                    <a:pt x="84" y="14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5"/>
            <p:cNvSpPr>
              <a:spLocks noChangeAspect="1"/>
            </p:cNvSpPr>
            <p:nvPr/>
          </p:nvSpPr>
          <p:spPr bwMode="auto">
            <a:xfrm>
              <a:off x="1328" y="951"/>
              <a:ext cx="84" cy="60"/>
            </a:xfrm>
            <a:custGeom>
              <a:avLst/>
              <a:gdLst>
                <a:gd name="T0" fmla="*/ 83 w 84"/>
                <a:gd name="T1" fmla="*/ 15 h 60"/>
                <a:gd name="T2" fmla="*/ 31 w 84"/>
                <a:gd name="T3" fmla="*/ 59 h 60"/>
                <a:gd name="T4" fmla="*/ 0 w 84"/>
                <a:gd name="T5" fmla="*/ 0 h 60"/>
                <a:gd name="T6" fmla="*/ 0 60000 65536"/>
                <a:gd name="T7" fmla="*/ 0 60000 65536"/>
                <a:gd name="T8" fmla="*/ 0 60000 65536"/>
                <a:gd name="T9" fmla="*/ 0 w 84"/>
                <a:gd name="T10" fmla="*/ 0 h 60"/>
                <a:gd name="T11" fmla="*/ 84 w 84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0">
                  <a:moveTo>
                    <a:pt x="83" y="15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Freeform 46"/>
          <p:cNvSpPr>
            <a:spLocks noChangeAspect="1"/>
          </p:cNvSpPr>
          <p:nvPr/>
        </p:nvSpPr>
        <p:spPr bwMode="auto">
          <a:xfrm>
            <a:off x="5445433" y="3835532"/>
            <a:ext cx="772295" cy="187045"/>
          </a:xfrm>
          <a:custGeom>
            <a:avLst/>
            <a:gdLst>
              <a:gd name="T0" fmla="*/ 17 w 600"/>
              <a:gd name="T1" fmla="*/ 3 h 246"/>
              <a:gd name="T2" fmla="*/ 35 w 600"/>
              <a:gd name="T3" fmla="*/ 3 h 246"/>
              <a:gd name="T4" fmla="*/ 57 w 600"/>
              <a:gd name="T5" fmla="*/ 3 h 246"/>
              <a:gd name="T6" fmla="*/ 76 w 600"/>
              <a:gd name="T7" fmla="*/ 3 h 246"/>
              <a:gd name="T8" fmla="*/ 98 w 600"/>
              <a:gd name="T9" fmla="*/ 3 h 246"/>
              <a:gd name="T10" fmla="*/ 127 w 600"/>
              <a:gd name="T11" fmla="*/ 3 h 246"/>
              <a:gd name="T12" fmla="*/ 149 w 600"/>
              <a:gd name="T13" fmla="*/ 3 h 246"/>
              <a:gd name="T14" fmla="*/ 167 w 600"/>
              <a:gd name="T15" fmla="*/ 3 h 246"/>
              <a:gd name="T16" fmla="*/ 196 w 600"/>
              <a:gd name="T17" fmla="*/ 24 h 246"/>
              <a:gd name="T18" fmla="*/ 218 w 600"/>
              <a:gd name="T19" fmla="*/ 34 h 246"/>
              <a:gd name="T20" fmla="*/ 232 w 600"/>
              <a:gd name="T21" fmla="*/ 45 h 246"/>
              <a:gd name="T22" fmla="*/ 240 w 600"/>
              <a:gd name="T23" fmla="*/ 66 h 246"/>
              <a:gd name="T24" fmla="*/ 251 w 600"/>
              <a:gd name="T25" fmla="*/ 85 h 246"/>
              <a:gd name="T26" fmla="*/ 262 w 600"/>
              <a:gd name="T27" fmla="*/ 106 h 246"/>
              <a:gd name="T28" fmla="*/ 269 w 600"/>
              <a:gd name="T29" fmla="*/ 123 h 246"/>
              <a:gd name="T30" fmla="*/ 288 w 600"/>
              <a:gd name="T31" fmla="*/ 141 h 246"/>
              <a:gd name="T32" fmla="*/ 306 w 600"/>
              <a:gd name="T33" fmla="*/ 158 h 246"/>
              <a:gd name="T34" fmla="*/ 320 w 600"/>
              <a:gd name="T35" fmla="*/ 173 h 246"/>
              <a:gd name="T36" fmla="*/ 338 w 600"/>
              <a:gd name="T37" fmla="*/ 187 h 246"/>
              <a:gd name="T38" fmla="*/ 357 w 600"/>
              <a:gd name="T39" fmla="*/ 198 h 246"/>
              <a:gd name="T40" fmla="*/ 379 w 600"/>
              <a:gd name="T41" fmla="*/ 201 h 246"/>
              <a:gd name="T42" fmla="*/ 398 w 600"/>
              <a:gd name="T43" fmla="*/ 205 h 246"/>
              <a:gd name="T44" fmla="*/ 419 w 600"/>
              <a:gd name="T45" fmla="*/ 209 h 246"/>
              <a:gd name="T46" fmla="*/ 438 w 600"/>
              <a:gd name="T47" fmla="*/ 215 h 246"/>
              <a:gd name="T48" fmla="*/ 459 w 600"/>
              <a:gd name="T49" fmla="*/ 215 h 246"/>
              <a:gd name="T50" fmla="*/ 477 w 600"/>
              <a:gd name="T51" fmla="*/ 219 h 246"/>
              <a:gd name="T52" fmla="*/ 499 w 600"/>
              <a:gd name="T53" fmla="*/ 219 h 246"/>
              <a:gd name="T54" fmla="*/ 522 w 600"/>
              <a:gd name="T55" fmla="*/ 219 h 246"/>
              <a:gd name="T56" fmla="*/ 544 w 600"/>
              <a:gd name="T57" fmla="*/ 219 h 246"/>
              <a:gd name="T58" fmla="*/ 562 w 600"/>
              <a:gd name="T59" fmla="*/ 226 h 246"/>
              <a:gd name="T60" fmla="*/ 583 w 600"/>
              <a:gd name="T61" fmla="*/ 233 h 246"/>
              <a:gd name="T62" fmla="*/ 599 w 600"/>
              <a:gd name="T63" fmla="*/ 245 h 2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00"/>
              <a:gd name="T97" fmla="*/ 0 h 246"/>
              <a:gd name="T98" fmla="*/ 600 w 600"/>
              <a:gd name="T99" fmla="*/ 246 h 2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00" h="246">
                <a:moveTo>
                  <a:pt x="0" y="0"/>
                </a:moveTo>
                <a:lnTo>
                  <a:pt x="17" y="3"/>
                </a:lnTo>
                <a:lnTo>
                  <a:pt x="28" y="3"/>
                </a:lnTo>
                <a:lnTo>
                  <a:pt x="35" y="3"/>
                </a:lnTo>
                <a:lnTo>
                  <a:pt x="47" y="3"/>
                </a:lnTo>
                <a:lnTo>
                  <a:pt x="57" y="3"/>
                </a:lnTo>
                <a:lnTo>
                  <a:pt x="69" y="3"/>
                </a:lnTo>
                <a:lnTo>
                  <a:pt x="76" y="3"/>
                </a:lnTo>
                <a:lnTo>
                  <a:pt x="87" y="3"/>
                </a:lnTo>
                <a:lnTo>
                  <a:pt x="98" y="3"/>
                </a:lnTo>
                <a:lnTo>
                  <a:pt x="112" y="3"/>
                </a:lnTo>
                <a:lnTo>
                  <a:pt x="127" y="3"/>
                </a:lnTo>
                <a:lnTo>
                  <a:pt x="138" y="3"/>
                </a:lnTo>
                <a:lnTo>
                  <a:pt x="149" y="3"/>
                </a:lnTo>
                <a:lnTo>
                  <a:pt x="157" y="3"/>
                </a:lnTo>
                <a:lnTo>
                  <a:pt x="167" y="3"/>
                </a:lnTo>
                <a:lnTo>
                  <a:pt x="181" y="17"/>
                </a:lnTo>
                <a:lnTo>
                  <a:pt x="196" y="24"/>
                </a:lnTo>
                <a:lnTo>
                  <a:pt x="208" y="31"/>
                </a:lnTo>
                <a:lnTo>
                  <a:pt x="218" y="34"/>
                </a:lnTo>
                <a:lnTo>
                  <a:pt x="222" y="42"/>
                </a:lnTo>
                <a:lnTo>
                  <a:pt x="232" y="45"/>
                </a:lnTo>
                <a:lnTo>
                  <a:pt x="237" y="56"/>
                </a:lnTo>
                <a:lnTo>
                  <a:pt x="240" y="66"/>
                </a:lnTo>
                <a:lnTo>
                  <a:pt x="247" y="77"/>
                </a:lnTo>
                <a:lnTo>
                  <a:pt x="251" y="85"/>
                </a:lnTo>
                <a:lnTo>
                  <a:pt x="255" y="95"/>
                </a:lnTo>
                <a:lnTo>
                  <a:pt x="262" y="106"/>
                </a:lnTo>
                <a:lnTo>
                  <a:pt x="265" y="116"/>
                </a:lnTo>
                <a:lnTo>
                  <a:pt x="269" y="123"/>
                </a:lnTo>
                <a:lnTo>
                  <a:pt x="277" y="131"/>
                </a:lnTo>
                <a:lnTo>
                  <a:pt x="288" y="141"/>
                </a:lnTo>
                <a:lnTo>
                  <a:pt x="295" y="152"/>
                </a:lnTo>
                <a:lnTo>
                  <a:pt x="306" y="158"/>
                </a:lnTo>
                <a:lnTo>
                  <a:pt x="313" y="166"/>
                </a:lnTo>
                <a:lnTo>
                  <a:pt x="320" y="173"/>
                </a:lnTo>
                <a:lnTo>
                  <a:pt x="332" y="177"/>
                </a:lnTo>
                <a:lnTo>
                  <a:pt x="338" y="187"/>
                </a:lnTo>
                <a:lnTo>
                  <a:pt x="350" y="190"/>
                </a:lnTo>
                <a:lnTo>
                  <a:pt x="357" y="198"/>
                </a:lnTo>
                <a:lnTo>
                  <a:pt x="368" y="198"/>
                </a:lnTo>
                <a:lnTo>
                  <a:pt x="379" y="201"/>
                </a:lnTo>
                <a:lnTo>
                  <a:pt x="389" y="201"/>
                </a:lnTo>
                <a:lnTo>
                  <a:pt x="398" y="205"/>
                </a:lnTo>
                <a:lnTo>
                  <a:pt x="408" y="209"/>
                </a:lnTo>
                <a:lnTo>
                  <a:pt x="419" y="209"/>
                </a:lnTo>
                <a:lnTo>
                  <a:pt x="430" y="212"/>
                </a:lnTo>
                <a:lnTo>
                  <a:pt x="438" y="215"/>
                </a:lnTo>
                <a:lnTo>
                  <a:pt x="448" y="215"/>
                </a:lnTo>
                <a:lnTo>
                  <a:pt x="459" y="215"/>
                </a:lnTo>
                <a:lnTo>
                  <a:pt x="470" y="219"/>
                </a:lnTo>
                <a:lnTo>
                  <a:pt x="477" y="219"/>
                </a:lnTo>
                <a:lnTo>
                  <a:pt x="489" y="219"/>
                </a:lnTo>
                <a:lnTo>
                  <a:pt x="499" y="219"/>
                </a:lnTo>
                <a:lnTo>
                  <a:pt x="510" y="219"/>
                </a:lnTo>
                <a:lnTo>
                  <a:pt x="522" y="219"/>
                </a:lnTo>
                <a:lnTo>
                  <a:pt x="532" y="219"/>
                </a:lnTo>
                <a:lnTo>
                  <a:pt x="544" y="219"/>
                </a:lnTo>
                <a:lnTo>
                  <a:pt x="554" y="219"/>
                </a:lnTo>
                <a:lnTo>
                  <a:pt x="562" y="226"/>
                </a:lnTo>
                <a:lnTo>
                  <a:pt x="573" y="230"/>
                </a:lnTo>
                <a:lnTo>
                  <a:pt x="583" y="233"/>
                </a:lnTo>
                <a:lnTo>
                  <a:pt x="595" y="240"/>
                </a:lnTo>
                <a:lnTo>
                  <a:pt x="599" y="24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Freeform 32"/>
          <p:cNvSpPr>
            <a:spLocks noChangeAspect="1"/>
          </p:cNvSpPr>
          <p:nvPr/>
        </p:nvSpPr>
        <p:spPr bwMode="auto">
          <a:xfrm rot="15219402">
            <a:off x="3966413" y="3476287"/>
            <a:ext cx="212575" cy="723095"/>
          </a:xfrm>
          <a:custGeom>
            <a:avLst/>
            <a:gdLst>
              <a:gd name="T0" fmla="*/ 274 w 275"/>
              <a:gd name="T1" fmla="*/ 419 h 420"/>
              <a:gd name="T2" fmla="*/ 274 w 275"/>
              <a:gd name="T3" fmla="*/ 404 h 420"/>
              <a:gd name="T4" fmla="*/ 274 w 275"/>
              <a:gd name="T5" fmla="*/ 396 h 420"/>
              <a:gd name="T6" fmla="*/ 274 w 275"/>
              <a:gd name="T7" fmla="*/ 386 h 420"/>
              <a:gd name="T8" fmla="*/ 274 w 275"/>
              <a:gd name="T9" fmla="*/ 375 h 420"/>
              <a:gd name="T10" fmla="*/ 274 w 275"/>
              <a:gd name="T11" fmla="*/ 365 h 420"/>
              <a:gd name="T12" fmla="*/ 265 w 275"/>
              <a:gd name="T13" fmla="*/ 358 h 420"/>
              <a:gd name="T14" fmla="*/ 262 w 275"/>
              <a:gd name="T15" fmla="*/ 351 h 420"/>
              <a:gd name="T16" fmla="*/ 258 w 275"/>
              <a:gd name="T17" fmla="*/ 339 h 420"/>
              <a:gd name="T18" fmla="*/ 251 w 275"/>
              <a:gd name="T19" fmla="*/ 329 h 420"/>
              <a:gd name="T20" fmla="*/ 251 w 275"/>
              <a:gd name="T21" fmla="*/ 318 h 420"/>
              <a:gd name="T22" fmla="*/ 247 w 275"/>
              <a:gd name="T23" fmla="*/ 311 h 420"/>
              <a:gd name="T24" fmla="*/ 243 w 275"/>
              <a:gd name="T25" fmla="*/ 301 h 420"/>
              <a:gd name="T26" fmla="*/ 233 w 275"/>
              <a:gd name="T27" fmla="*/ 290 h 420"/>
              <a:gd name="T28" fmla="*/ 225 w 275"/>
              <a:gd name="T29" fmla="*/ 283 h 420"/>
              <a:gd name="T30" fmla="*/ 222 w 275"/>
              <a:gd name="T31" fmla="*/ 276 h 420"/>
              <a:gd name="T32" fmla="*/ 211 w 275"/>
              <a:gd name="T33" fmla="*/ 265 h 420"/>
              <a:gd name="T34" fmla="*/ 200 w 275"/>
              <a:gd name="T35" fmla="*/ 259 h 420"/>
              <a:gd name="T36" fmla="*/ 188 w 275"/>
              <a:gd name="T37" fmla="*/ 255 h 420"/>
              <a:gd name="T38" fmla="*/ 178 w 275"/>
              <a:gd name="T39" fmla="*/ 251 h 420"/>
              <a:gd name="T40" fmla="*/ 167 w 275"/>
              <a:gd name="T41" fmla="*/ 251 h 420"/>
              <a:gd name="T42" fmla="*/ 156 w 275"/>
              <a:gd name="T43" fmla="*/ 251 h 420"/>
              <a:gd name="T44" fmla="*/ 149 w 275"/>
              <a:gd name="T45" fmla="*/ 251 h 420"/>
              <a:gd name="T46" fmla="*/ 137 w 275"/>
              <a:gd name="T47" fmla="*/ 251 h 420"/>
              <a:gd name="T48" fmla="*/ 127 w 275"/>
              <a:gd name="T49" fmla="*/ 251 h 420"/>
              <a:gd name="T50" fmla="*/ 116 w 275"/>
              <a:gd name="T51" fmla="*/ 251 h 420"/>
              <a:gd name="T52" fmla="*/ 108 w 275"/>
              <a:gd name="T53" fmla="*/ 251 h 420"/>
              <a:gd name="T54" fmla="*/ 98 w 275"/>
              <a:gd name="T55" fmla="*/ 248 h 420"/>
              <a:gd name="T56" fmla="*/ 86 w 275"/>
              <a:gd name="T57" fmla="*/ 244 h 420"/>
              <a:gd name="T58" fmla="*/ 76 w 275"/>
              <a:gd name="T59" fmla="*/ 240 h 420"/>
              <a:gd name="T60" fmla="*/ 68 w 275"/>
              <a:gd name="T61" fmla="*/ 240 h 420"/>
              <a:gd name="T62" fmla="*/ 57 w 275"/>
              <a:gd name="T63" fmla="*/ 240 h 420"/>
              <a:gd name="T64" fmla="*/ 47 w 275"/>
              <a:gd name="T65" fmla="*/ 240 h 420"/>
              <a:gd name="T66" fmla="*/ 35 w 275"/>
              <a:gd name="T67" fmla="*/ 240 h 420"/>
              <a:gd name="T68" fmla="*/ 24 w 275"/>
              <a:gd name="T69" fmla="*/ 240 h 420"/>
              <a:gd name="T70" fmla="*/ 14 w 275"/>
              <a:gd name="T71" fmla="*/ 240 h 420"/>
              <a:gd name="T72" fmla="*/ 6 w 275"/>
              <a:gd name="T73" fmla="*/ 229 h 420"/>
              <a:gd name="T74" fmla="*/ 6 w 275"/>
              <a:gd name="T75" fmla="*/ 219 h 420"/>
              <a:gd name="T76" fmla="*/ 2 w 275"/>
              <a:gd name="T77" fmla="*/ 209 h 420"/>
              <a:gd name="T78" fmla="*/ 2 w 275"/>
              <a:gd name="T79" fmla="*/ 177 h 420"/>
              <a:gd name="T80" fmla="*/ 0 w 275"/>
              <a:gd name="T81" fmla="*/ 177 h 420"/>
              <a:gd name="T82" fmla="*/ 0 w 275"/>
              <a:gd name="T83" fmla="*/ 148 h 420"/>
              <a:gd name="T84" fmla="*/ 0 w 275"/>
              <a:gd name="T85" fmla="*/ 137 h 420"/>
              <a:gd name="T86" fmla="*/ 0 w 275"/>
              <a:gd name="T87" fmla="*/ 127 h 420"/>
              <a:gd name="T88" fmla="*/ 0 w 275"/>
              <a:gd name="T89" fmla="*/ 116 h 420"/>
              <a:gd name="T90" fmla="*/ 0 w 275"/>
              <a:gd name="T91" fmla="*/ 105 h 420"/>
              <a:gd name="T92" fmla="*/ 0 w 275"/>
              <a:gd name="T93" fmla="*/ 95 h 420"/>
              <a:gd name="T94" fmla="*/ 0 w 275"/>
              <a:gd name="T95" fmla="*/ 84 h 420"/>
              <a:gd name="T96" fmla="*/ 2 w 275"/>
              <a:gd name="T97" fmla="*/ 73 h 420"/>
              <a:gd name="T98" fmla="*/ 6 w 275"/>
              <a:gd name="T99" fmla="*/ 63 h 420"/>
              <a:gd name="T100" fmla="*/ 14 w 275"/>
              <a:gd name="T101" fmla="*/ 52 h 420"/>
              <a:gd name="T102" fmla="*/ 24 w 275"/>
              <a:gd name="T103" fmla="*/ 42 h 420"/>
              <a:gd name="T104" fmla="*/ 29 w 275"/>
              <a:gd name="T105" fmla="*/ 34 h 420"/>
              <a:gd name="T106" fmla="*/ 35 w 275"/>
              <a:gd name="T107" fmla="*/ 23 h 420"/>
              <a:gd name="T108" fmla="*/ 43 w 275"/>
              <a:gd name="T109" fmla="*/ 13 h 420"/>
              <a:gd name="T110" fmla="*/ 53 w 275"/>
              <a:gd name="T111" fmla="*/ 2 h 420"/>
              <a:gd name="T112" fmla="*/ 65 w 275"/>
              <a:gd name="T113" fmla="*/ 0 h 420"/>
              <a:gd name="T114" fmla="*/ 72 w 275"/>
              <a:gd name="T115" fmla="*/ 0 h 420"/>
              <a:gd name="T116" fmla="*/ 76 w 275"/>
              <a:gd name="T117" fmla="*/ 0 h 4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75"/>
              <a:gd name="T178" fmla="*/ 0 h 420"/>
              <a:gd name="T179" fmla="*/ 275 w 275"/>
              <a:gd name="T180" fmla="*/ 420 h 42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75" h="420">
                <a:moveTo>
                  <a:pt x="274" y="419"/>
                </a:moveTo>
                <a:lnTo>
                  <a:pt x="274" y="404"/>
                </a:lnTo>
                <a:lnTo>
                  <a:pt x="274" y="396"/>
                </a:lnTo>
                <a:lnTo>
                  <a:pt x="274" y="386"/>
                </a:lnTo>
                <a:lnTo>
                  <a:pt x="274" y="375"/>
                </a:lnTo>
                <a:lnTo>
                  <a:pt x="274" y="365"/>
                </a:lnTo>
                <a:lnTo>
                  <a:pt x="265" y="358"/>
                </a:lnTo>
                <a:lnTo>
                  <a:pt x="262" y="351"/>
                </a:lnTo>
                <a:lnTo>
                  <a:pt x="258" y="339"/>
                </a:lnTo>
                <a:lnTo>
                  <a:pt x="251" y="329"/>
                </a:lnTo>
                <a:lnTo>
                  <a:pt x="251" y="318"/>
                </a:lnTo>
                <a:lnTo>
                  <a:pt x="247" y="311"/>
                </a:lnTo>
                <a:lnTo>
                  <a:pt x="243" y="301"/>
                </a:lnTo>
                <a:lnTo>
                  <a:pt x="233" y="290"/>
                </a:lnTo>
                <a:lnTo>
                  <a:pt x="225" y="283"/>
                </a:lnTo>
                <a:lnTo>
                  <a:pt x="222" y="276"/>
                </a:lnTo>
                <a:lnTo>
                  <a:pt x="211" y="265"/>
                </a:lnTo>
                <a:lnTo>
                  <a:pt x="200" y="259"/>
                </a:lnTo>
                <a:lnTo>
                  <a:pt x="188" y="255"/>
                </a:lnTo>
                <a:lnTo>
                  <a:pt x="178" y="251"/>
                </a:lnTo>
                <a:lnTo>
                  <a:pt x="167" y="251"/>
                </a:lnTo>
                <a:lnTo>
                  <a:pt x="156" y="251"/>
                </a:lnTo>
                <a:lnTo>
                  <a:pt x="149" y="251"/>
                </a:lnTo>
                <a:lnTo>
                  <a:pt x="137" y="251"/>
                </a:lnTo>
                <a:lnTo>
                  <a:pt x="127" y="251"/>
                </a:lnTo>
                <a:lnTo>
                  <a:pt x="116" y="251"/>
                </a:lnTo>
                <a:lnTo>
                  <a:pt x="108" y="251"/>
                </a:lnTo>
                <a:lnTo>
                  <a:pt x="98" y="248"/>
                </a:lnTo>
                <a:lnTo>
                  <a:pt x="86" y="244"/>
                </a:lnTo>
                <a:lnTo>
                  <a:pt x="76" y="240"/>
                </a:lnTo>
                <a:lnTo>
                  <a:pt x="68" y="240"/>
                </a:lnTo>
                <a:lnTo>
                  <a:pt x="57" y="240"/>
                </a:lnTo>
                <a:lnTo>
                  <a:pt x="47" y="240"/>
                </a:lnTo>
                <a:lnTo>
                  <a:pt x="35" y="240"/>
                </a:lnTo>
                <a:lnTo>
                  <a:pt x="24" y="240"/>
                </a:lnTo>
                <a:lnTo>
                  <a:pt x="14" y="240"/>
                </a:lnTo>
                <a:lnTo>
                  <a:pt x="6" y="229"/>
                </a:lnTo>
                <a:lnTo>
                  <a:pt x="6" y="219"/>
                </a:lnTo>
                <a:lnTo>
                  <a:pt x="2" y="209"/>
                </a:lnTo>
                <a:lnTo>
                  <a:pt x="2" y="177"/>
                </a:lnTo>
                <a:lnTo>
                  <a:pt x="0" y="177"/>
                </a:lnTo>
                <a:lnTo>
                  <a:pt x="0" y="148"/>
                </a:lnTo>
                <a:lnTo>
                  <a:pt x="0" y="137"/>
                </a:lnTo>
                <a:lnTo>
                  <a:pt x="0" y="127"/>
                </a:lnTo>
                <a:lnTo>
                  <a:pt x="0" y="116"/>
                </a:lnTo>
                <a:lnTo>
                  <a:pt x="0" y="105"/>
                </a:lnTo>
                <a:lnTo>
                  <a:pt x="0" y="95"/>
                </a:lnTo>
                <a:lnTo>
                  <a:pt x="0" y="84"/>
                </a:lnTo>
                <a:lnTo>
                  <a:pt x="2" y="73"/>
                </a:lnTo>
                <a:lnTo>
                  <a:pt x="6" y="63"/>
                </a:lnTo>
                <a:lnTo>
                  <a:pt x="14" y="52"/>
                </a:lnTo>
                <a:lnTo>
                  <a:pt x="24" y="42"/>
                </a:lnTo>
                <a:lnTo>
                  <a:pt x="29" y="34"/>
                </a:lnTo>
                <a:lnTo>
                  <a:pt x="35" y="23"/>
                </a:lnTo>
                <a:lnTo>
                  <a:pt x="43" y="13"/>
                </a:lnTo>
                <a:lnTo>
                  <a:pt x="53" y="2"/>
                </a:lnTo>
                <a:lnTo>
                  <a:pt x="65" y="0"/>
                </a:lnTo>
                <a:lnTo>
                  <a:pt x="72" y="0"/>
                </a:lnTo>
                <a:lnTo>
                  <a:pt x="76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 rot="10800000">
            <a:off x="3721928" y="2921342"/>
            <a:ext cx="2573341" cy="424941"/>
            <a:chOff x="1224464" y="1536615"/>
            <a:chExt cx="3152030" cy="588276"/>
          </a:xfrm>
        </p:grpSpPr>
        <p:grpSp>
          <p:nvGrpSpPr>
            <p:cNvPr id="60" name="Group 59"/>
            <p:cNvGrpSpPr/>
            <p:nvPr/>
          </p:nvGrpSpPr>
          <p:grpSpPr>
            <a:xfrm>
              <a:off x="2166773" y="1536615"/>
              <a:ext cx="1306050" cy="310951"/>
              <a:chOff x="1319420" y="640888"/>
              <a:chExt cx="1080290" cy="416360"/>
            </a:xfrm>
          </p:grpSpPr>
          <p:grpSp>
            <p:nvGrpSpPr>
              <p:cNvPr id="63" name="Group 5"/>
              <p:cNvGrpSpPr>
                <a:grpSpLocks noChangeAspect="1"/>
              </p:cNvGrpSpPr>
              <p:nvPr/>
            </p:nvGrpSpPr>
            <p:grpSpPr bwMode="auto">
              <a:xfrm>
                <a:off x="1319420" y="821768"/>
                <a:ext cx="542499" cy="235480"/>
                <a:chOff x="1072" y="1207"/>
                <a:chExt cx="416" cy="135"/>
              </a:xfrm>
            </p:grpSpPr>
            <p:sp>
              <p:nvSpPr>
                <p:cNvPr id="70" name="Freeform 6"/>
                <p:cNvSpPr>
                  <a:spLocks noChangeAspect="1"/>
                </p:cNvSpPr>
                <p:nvPr/>
              </p:nvSpPr>
              <p:spPr bwMode="auto">
                <a:xfrm>
                  <a:off x="1155" y="1262"/>
                  <a:ext cx="83" cy="62"/>
                </a:xfrm>
                <a:custGeom>
                  <a:avLst/>
                  <a:gdLst>
                    <a:gd name="T0" fmla="*/ 0 w 83"/>
                    <a:gd name="T1" fmla="*/ 61 h 62"/>
                    <a:gd name="T2" fmla="*/ 28 w 83"/>
                    <a:gd name="T3" fmla="*/ 0 h 62"/>
                    <a:gd name="T4" fmla="*/ 82 w 83"/>
                    <a:gd name="T5" fmla="*/ 41 h 62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2"/>
                    <a:gd name="T11" fmla="*/ 83 w 83"/>
                    <a:gd name="T12" fmla="*/ 62 h 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2">
                      <a:moveTo>
                        <a:pt x="0" y="61"/>
                      </a:moveTo>
                      <a:lnTo>
                        <a:pt x="28" y="0"/>
                      </a:lnTo>
                      <a:lnTo>
                        <a:pt x="82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"/>
                <p:cNvSpPr>
                  <a:spLocks noChangeAspect="1"/>
                </p:cNvSpPr>
                <p:nvPr/>
              </p:nvSpPr>
              <p:spPr bwMode="auto">
                <a:xfrm>
                  <a:off x="1238" y="1244"/>
                  <a:ext cx="83" cy="61"/>
                </a:xfrm>
                <a:custGeom>
                  <a:avLst/>
                  <a:gdLst>
                    <a:gd name="T0" fmla="*/ 0 w 83"/>
                    <a:gd name="T1" fmla="*/ 60 h 61"/>
                    <a:gd name="T2" fmla="*/ 28 w 83"/>
                    <a:gd name="T3" fmla="*/ 0 h 61"/>
                    <a:gd name="T4" fmla="*/ 82 w 83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1"/>
                    <a:gd name="T11" fmla="*/ 83 w 8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2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8"/>
                <p:cNvSpPr>
                  <a:spLocks noChangeAspect="1"/>
                </p:cNvSpPr>
                <p:nvPr/>
              </p:nvSpPr>
              <p:spPr bwMode="auto">
                <a:xfrm>
                  <a:off x="1321" y="1225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9 w 84"/>
                    <a:gd name="T3" fmla="*/ 0 h 61"/>
                    <a:gd name="T4" fmla="*/ 83 w 84"/>
                    <a:gd name="T5" fmla="*/ 41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9" y="0"/>
                      </a:lnTo>
                      <a:lnTo>
                        <a:pt x="83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9"/>
                <p:cNvSpPr>
                  <a:spLocks noChangeAspect="1"/>
                </p:cNvSpPr>
                <p:nvPr/>
              </p:nvSpPr>
              <p:spPr bwMode="auto">
                <a:xfrm>
                  <a:off x="1404" y="1207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10"/>
                <p:cNvSpPr>
                  <a:spLocks noChangeAspect="1"/>
                </p:cNvSpPr>
                <p:nvPr/>
              </p:nvSpPr>
              <p:spPr bwMode="auto">
                <a:xfrm>
                  <a:off x="1072" y="1281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5"/>
              <p:cNvGrpSpPr>
                <a:grpSpLocks noChangeAspect="1"/>
              </p:cNvGrpSpPr>
              <p:nvPr/>
            </p:nvGrpSpPr>
            <p:grpSpPr bwMode="auto">
              <a:xfrm>
                <a:off x="1857211" y="640888"/>
                <a:ext cx="542499" cy="235480"/>
                <a:chOff x="1072" y="1207"/>
                <a:chExt cx="416" cy="135"/>
              </a:xfrm>
            </p:grpSpPr>
            <p:sp>
              <p:nvSpPr>
                <p:cNvPr id="65" name="Freeform 6"/>
                <p:cNvSpPr>
                  <a:spLocks noChangeAspect="1"/>
                </p:cNvSpPr>
                <p:nvPr/>
              </p:nvSpPr>
              <p:spPr bwMode="auto">
                <a:xfrm>
                  <a:off x="1155" y="1262"/>
                  <a:ext cx="83" cy="62"/>
                </a:xfrm>
                <a:custGeom>
                  <a:avLst/>
                  <a:gdLst>
                    <a:gd name="T0" fmla="*/ 0 w 83"/>
                    <a:gd name="T1" fmla="*/ 61 h 62"/>
                    <a:gd name="T2" fmla="*/ 28 w 83"/>
                    <a:gd name="T3" fmla="*/ 0 h 62"/>
                    <a:gd name="T4" fmla="*/ 82 w 83"/>
                    <a:gd name="T5" fmla="*/ 41 h 62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2"/>
                    <a:gd name="T11" fmla="*/ 83 w 83"/>
                    <a:gd name="T12" fmla="*/ 62 h 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2">
                      <a:moveTo>
                        <a:pt x="0" y="61"/>
                      </a:moveTo>
                      <a:lnTo>
                        <a:pt x="28" y="0"/>
                      </a:lnTo>
                      <a:lnTo>
                        <a:pt x="82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7"/>
                <p:cNvSpPr>
                  <a:spLocks noChangeAspect="1"/>
                </p:cNvSpPr>
                <p:nvPr/>
              </p:nvSpPr>
              <p:spPr bwMode="auto">
                <a:xfrm>
                  <a:off x="1238" y="1244"/>
                  <a:ext cx="83" cy="61"/>
                </a:xfrm>
                <a:custGeom>
                  <a:avLst/>
                  <a:gdLst>
                    <a:gd name="T0" fmla="*/ 0 w 83"/>
                    <a:gd name="T1" fmla="*/ 60 h 61"/>
                    <a:gd name="T2" fmla="*/ 28 w 83"/>
                    <a:gd name="T3" fmla="*/ 0 h 61"/>
                    <a:gd name="T4" fmla="*/ 82 w 83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1"/>
                    <a:gd name="T11" fmla="*/ 83 w 8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2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8"/>
                <p:cNvSpPr>
                  <a:spLocks noChangeAspect="1"/>
                </p:cNvSpPr>
                <p:nvPr/>
              </p:nvSpPr>
              <p:spPr bwMode="auto">
                <a:xfrm>
                  <a:off x="1321" y="1225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9 w 84"/>
                    <a:gd name="T3" fmla="*/ 0 h 61"/>
                    <a:gd name="T4" fmla="*/ 83 w 84"/>
                    <a:gd name="T5" fmla="*/ 41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9" y="0"/>
                      </a:lnTo>
                      <a:lnTo>
                        <a:pt x="83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9"/>
                <p:cNvSpPr>
                  <a:spLocks noChangeAspect="1"/>
                </p:cNvSpPr>
                <p:nvPr/>
              </p:nvSpPr>
              <p:spPr bwMode="auto">
                <a:xfrm>
                  <a:off x="1404" y="1207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10"/>
                <p:cNvSpPr>
                  <a:spLocks noChangeAspect="1"/>
                </p:cNvSpPr>
                <p:nvPr/>
              </p:nvSpPr>
              <p:spPr bwMode="auto">
                <a:xfrm>
                  <a:off x="1072" y="1281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1" name="Freeform 46"/>
            <p:cNvSpPr>
              <a:spLocks noChangeAspect="1"/>
            </p:cNvSpPr>
            <p:nvPr/>
          </p:nvSpPr>
          <p:spPr bwMode="auto">
            <a:xfrm rot="704251">
              <a:off x="3430526" y="1673408"/>
              <a:ext cx="945968" cy="320463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6"/>
            <p:cNvSpPr>
              <a:spLocks noChangeAspect="1"/>
            </p:cNvSpPr>
            <p:nvPr/>
          </p:nvSpPr>
          <p:spPr bwMode="auto">
            <a:xfrm rot="19664390">
              <a:off x="1224464" y="1865952"/>
              <a:ext cx="945968" cy="258939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560822" y="1807624"/>
            <a:ext cx="5079765" cy="1316909"/>
            <a:chOff x="1503055" y="1182522"/>
            <a:chExt cx="6222095" cy="1823090"/>
          </a:xfrm>
        </p:grpSpPr>
        <p:grpSp>
          <p:nvGrpSpPr>
            <p:cNvPr id="76" name="Group 75"/>
            <p:cNvGrpSpPr/>
            <p:nvPr/>
          </p:nvGrpSpPr>
          <p:grpSpPr>
            <a:xfrm>
              <a:off x="2464313" y="1505168"/>
              <a:ext cx="4460125" cy="1050257"/>
              <a:chOff x="1727713" y="1378168"/>
              <a:chExt cx="4460125" cy="1050257"/>
            </a:xfrm>
          </p:grpSpPr>
          <p:sp>
            <p:nvSpPr>
              <p:cNvPr id="87" name="Freeform 46"/>
              <p:cNvSpPr>
                <a:spLocks noChangeAspect="1"/>
              </p:cNvSpPr>
              <p:nvPr/>
            </p:nvSpPr>
            <p:spPr bwMode="auto">
              <a:xfrm rot="20652056">
                <a:off x="3628835" y="1500885"/>
                <a:ext cx="2559003" cy="92754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46"/>
              <p:cNvSpPr>
                <a:spLocks noChangeAspect="1"/>
              </p:cNvSpPr>
              <p:nvPr/>
            </p:nvSpPr>
            <p:spPr bwMode="auto">
              <a:xfrm rot="20652056">
                <a:off x="1727713" y="1378168"/>
                <a:ext cx="1152835" cy="39054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47"/>
              <p:cNvSpPr>
                <a:spLocks noChangeAspect="1"/>
              </p:cNvSpPr>
              <p:nvPr/>
            </p:nvSpPr>
            <p:spPr bwMode="auto">
              <a:xfrm rot="20652056">
                <a:off x="2956182" y="1499668"/>
                <a:ext cx="543754" cy="456672"/>
              </a:xfrm>
              <a:custGeom>
                <a:avLst/>
                <a:gdLst>
                  <a:gd name="T0" fmla="*/ 0 w 283"/>
                  <a:gd name="T1" fmla="*/ 0 h 356"/>
                  <a:gd name="T2" fmla="*/ 14 w 283"/>
                  <a:gd name="T3" fmla="*/ 0 h 356"/>
                  <a:gd name="T4" fmla="*/ 25 w 283"/>
                  <a:gd name="T5" fmla="*/ 0 h 356"/>
                  <a:gd name="T6" fmla="*/ 35 w 283"/>
                  <a:gd name="T7" fmla="*/ 0 h 356"/>
                  <a:gd name="T8" fmla="*/ 43 w 283"/>
                  <a:gd name="T9" fmla="*/ 0 h 356"/>
                  <a:gd name="T10" fmla="*/ 51 w 283"/>
                  <a:gd name="T11" fmla="*/ 10 h 356"/>
                  <a:gd name="T12" fmla="*/ 61 w 283"/>
                  <a:gd name="T13" fmla="*/ 13 h 356"/>
                  <a:gd name="T14" fmla="*/ 72 w 283"/>
                  <a:gd name="T15" fmla="*/ 17 h 356"/>
                  <a:gd name="T16" fmla="*/ 80 w 283"/>
                  <a:gd name="T17" fmla="*/ 27 h 356"/>
                  <a:gd name="T18" fmla="*/ 88 w 283"/>
                  <a:gd name="T19" fmla="*/ 31 h 356"/>
                  <a:gd name="T20" fmla="*/ 91 w 283"/>
                  <a:gd name="T21" fmla="*/ 42 h 356"/>
                  <a:gd name="T22" fmla="*/ 102 w 283"/>
                  <a:gd name="T23" fmla="*/ 45 h 356"/>
                  <a:gd name="T24" fmla="*/ 105 w 283"/>
                  <a:gd name="T25" fmla="*/ 56 h 356"/>
                  <a:gd name="T26" fmla="*/ 116 w 283"/>
                  <a:gd name="T27" fmla="*/ 63 h 356"/>
                  <a:gd name="T28" fmla="*/ 120 w 283"/>
                  <a:gd name="T29" fmla="*/ 73 h 356"/>
                  <a:gd name="T30" fmla="*/ 123 w 283"/>
                  <a:gd name="T31" fmla="*/ 80 h 356"/>
                  <a:gd name="T32" fmla="*/ 135 w 283"/>
                  <a:gd name="T33" fmla="*/ 91 h 356"/>
                  <a:gd name="T34" fmla="*/ 139 w 283"/>
                  <a:gd name="T35" fmla="*/ 102 h 356"/>
                  <a:gd name="T36" fmla="*/ 145 w 283"/>
                  <a:gd name="T37" fmla="*/ 113 h 356"/>
                  <a:gd name="T38" fmla="*/ 149 w 283"/>
                  <a:gd name="T39" fmla="*/ 120 h 356"/>
                  <a:gd name="T40" fmla="*/ 157 w 283"/>
                  <a:gd name="T41" fmla="*/ 130 h 356"/>
                  <a:gd name="T42" fmla="*/ 160 w 283"/>
                  <a:gd name="T43" fmla="*/ 141 h 356"/>
                  <a:gd name="T44" fmla="*/ 168 w 283"/>
                  <a:gd name="T45" fmla="*/ 151 h 356"/>
                  <a:gd name="T46" fmla="*/ 172 w 283"/>
                  <a:gd name="T47" fmla="*/ 162 h 356"/>
                  <a:gd name="T48" fmla="*/ 176 w 283"/>
                  <a:gd name="T49" fmla="*/ 173 h 356"/>
                  <a:gd name="T50" fmla="*/ 176 w 283"/>
                  <a:gd name="T51" fmla="*/ 183 h 356"/>
                  <a:gd name="T52" fmla="*/ 176 w 283"/>
                  <a:gd name="T53" fmla="*/ 194 h 356"/>
                  <a:gd name="T54" fmla="*/ 176 w 283"/>
                  <a:gd name="T55" fmla="*/ 202 h 356"/>
                  <a:gd name="T56" fmla="*/ 176 w 283"/>
                  <a:gd name="T57" fmla="*/ 212 h 356"/>
                  <a:gd name="T58" fmla="*/ 176 w 283"/>
                  <a:gd name="T59" fmla="*/ 223 h 356"/>
                  <a:gd name="T60" fmla="*/ 176 w 283"/>
                  <a:gd name="T61" fmla="*/ 233 h 356"/>
                  <a:gd name="T62" fmla="*/ 176 w 283"/>
                  <a:gd name="T63" fmla="*/ 240 h 356"/>
                  <a:gd name="T64" fmla="*/ 176 w 283"/>
                  <a:gd name="T65" fmla="*/ 251 h 356"/>
                  <a:gd name="T66" fmla="*/ 176 w 283"/>
                  <a:gd name="T67" fmla="*/ 262 h 356"/>
                  <a:gd name="T68" fmla="*/ 176 w 283"/>
                  <a:gd name="T69" fmla="*/ 273 h 356"/>
                  <a:gd name="T70" fmla="*/ 176 w 283"/>
                  <a:gd name="T71" fmla="*/ 284 h 356"/>
                  <a:gd name="T72" fmla="*/ 178 w 283"/>
                  <a:gd name="T73" fmla="*/ 294 h 356"/>
                  <a:gd name="T74" fmla="*/ 186 w 283"/>
                  <a:gd name="T75" fmla="*/ 305 h 356"/>
                  <a:gd name="T76" fmla="*/ 190 w 283"/>
                  <a:gd name="T77" fmla="*/ 315 h 356"/>
                  <a:gd name="T78" fmla="*/ 197 w 283"/>
                  <a:gd name="T79" fmla="*/ 322 h 356"/>
                  <a:gd name="T80" fmla="*/ 205 w 283"/>
                  <a:gd name="T81" fmla="*/ 326 h 356"/>
                  <a:gd name="T82" fmla="*/ 215 w 283"/>
                  <a:gd name="T83" fmla="*/ 330 h 356"/>
                  <a:gd name="T84" fmla="*/ 227 w 283"/>
                  <a:gd name="T85" fmla="*/ 336 h 356"/>
                  <a:gd name="T86" fmla="*/ 237 w 283"/>
                  <a:gd name="T87" fmla="*/ 343 h 356"/>
                  <a:gd name="T88" fmla="*/ 245 w 283"/>
                  <a:gd name="T89" fmla="*/ 343 h 356"/>
                  <a:gd name="T90" fmla="*/ 256 w 283"/>
                  <a:gd name="T91" fmla="*/ 351 h 356"/>
                  <a:gd name="T92" fmla="*/ 266 w 283"/>
                  <a:gd name="T93" fmla="*/ 351 h 356"/>
                  <a:gd name="T94" fmla="*/ 282 w 283"/>
                  <a:gd name="T95" fmla="*/ 355 h 3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83"/>
                  <a:gd name="T145" fmla="*/ 0 h 356"/>
                  <a:gd name="T146" fmla="*/ 283 w 283"/>
                  <a:gd name="T147" fmla="*/ 356 h 35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83" h="356">
                    <a:moveTo>
                      <a:pt x="0" y="0"/>
                    </a:moveTo>
                    <a:lnTo>
                      <a:pt x="14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72" y="17"/>
                    </a:lnTo>
                    <a:lnTo>
                      <a:pt x="80" y="27"/>
                    </a:lnTo>
                    <a:lnTo>
                      <a:pt x="88" y="31"/>
                    </a:lnTo>
                    <a:lnTo>
                      <a:pt x="91" y="42"/>
                    </a:lnTo>
                    <a:lnTo>
                      <a:pt x="102" y="45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0" y="73"/>
                    </a:lnTo>
                    <a:lnTo>
                      <a:pt x="123" y="80"/>
                    </a:lnTo>
                    <a:lnTo>
                      <a:pt x="135" y="91"/>
                    </a:lnTo>
                    <a:lnTo>
                      <a:pt x="139" y="102"/>
                    </a:lnTo>
                    <a:lnTo>
                      <a:pt x="145" y="113"/>
                    </a:lnTo>
                    <a:lnTo>
                      <a:pt x="149" y="120"/>
                    </a:lnTo>
                    <a:lnTo>
                      <a:pt x="157" y="130"/>
                    </a:lnTo>
                    <a:lnTo>
                      <a:pt x="160" y="141"/>
                    </a:lnTo>
                    <a:lnTo>
                      <a:pt x="168" y="151"/>
                    </a:lnTo>
                    <a:lnTo>
                      <a:pt x="172" y="162"/>
                    </a:lnTo>
                    <a:lnTo>
                      <a:pt x="176" y="173"/>
                    </a:lnTo>
                    <a:lnTo>
                      <a:pt x="176" y="183"/>
                    </a:lnTo>
                    <a:lnTo>
                      <a:pt x="176" y="194"/>
                    </a:lnTo>
                    <a:lnTo>
                      <a:pt x="176" y="202"/>
                    </a:lnTo>
                    <a:lnTo>
                      <a:pt x="176" y="212"/>
                    </a:lnTo>
                    <a:lnTo>
                      <a:pt x="176" y="223"/>
                    </a:lnTo>
                    <a:lnTo>
                      <a:pt x="176" y="233"/>
                    </a:lnTo>
                    <a:lnTo>
                      <a:pt x="176" y="240"/>
                    </a:lnTo>
                    <a:lnTo>
                      <a:pt x="176" y="251"/>
                    </a:lnTo>
                    <a:lnTo>
                      <a:pt x="176" y="262"/>
                    </a:lnTo>
                    <a:lnTo>
                      <a:pt x="176" y="273"/>
                    </a:lnTo>
                    <a:lnTo>
                      <a:pt x="176" y="284"/>
                    </a:lnTo>
                    <a:lnTo>
                      <a:pt x="178" y="294"/>
                    </a:lnTo>
                    <a:lnTo>
                      <a:pt x="186" y="305"/>
                    </a:lnTo>
                    <a:lnTo>
                      <a:pt x="190" y="315"/>
                    </a:lnTo>
                    <a:lnTo>
                      <a:pt x="197" y="322"/>
                    </a:lnTo>
                    <a:lnTo>
                      <a:pt x="205" y="326"/>
                    </a:lnTo>
                    <a:lnTo>
                      <a:pt x="215" y="330"/>
                    </a:lnTo>
                    <a:lnTo>
                      <a:pt x="227" y="336"/>
                    </a:lnTo>
                    <a:lnTo>
                      <a:pt x="237" y="343"/>
                    </a:lnTo>
                    <a:lnTo>
                      <a:pt x="245" y="343"/>
                    </a:lnTo>
                    <a:lnTo>
                      <a:pt x="256" y="351"/>
                    </a:lnTo>
                    <a:lnTo>
                      <a:pt x="266" y="351"/>
                    </a:lnTo>
                    <a:lnTo>
                      <a:pt x="282" y="35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rot="8372268">
              <a:off x="5110188" y="1182522"/>
              <a:ext cx="2614962" cy="1693259"/>
              <a:chOff x="3878288" y="1182522"/>
              <a:chExt cx="2614962" cy="1693259"/>
            </a:xfrm>
          </p:grpSpPr>
          <p:sp>
            <p:nvSpPr>
              <p:cNvPr id="85" name="Freeform 46"/>
              <p:cNvSpPr>
                <a:spLocks noChangeAspect="1"/>
              </p:cNvSpPr>
              <p:nvPr/>
            </p:nvSpPr>
            <p:spPr bwMode="auto">
              <a:xfrm rot="1197890">
                <a:off x="3878288" y="1182522"/>
                <a:ext cx="945968" cy="32046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46"/>
              <p:cNvSpPr>
                <a:spLocks noChangeAspect="1"/>
              </p:cNvSpPr>
              <p:nvPr/>
            </p:nvSpPr>
            <p:spPr bwMode="auto">
              <a:xfrm rot="1833875">
                <a:off x="4393440" y="2114681"/>
                <a:ext cx="2099810" cy="76110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 rot="10800000">
              <a:off x="1803913" y="1555968"/>
              <a:ext cx="4460125" cy="1050257"/>
              <a:chOff x="1727713" y="1378168"/>
              <a:chExt cx="4460125" cy="1050257"/>
            </a:xfrm>
          </p:grpSpPr>
          <p:sp>
            <p:nvSpPr>
              <p:cNvPr id="82" name="Freeform 46"/>
              <p:cNvSpPr>
                <a:spLocks noChangeAspect="1"/>
              </p:cNvSpPr>
              <p:nvPr/>
            </p:nvSpPr>
            <p:spPr bwMode="auto">
              <a:xfrm rot="20652056">
                <a:off x="3628835" y="1500885"/>
                <a:ext cx="2559003" cy="92754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46"/>
              <p:cNvSpPr>
                <a:spLocks noChangeAspect="1"/>
              </p:cNvSpPr>
              <p:nvPr/>
            </p:nvSpPr>
            <p:spPr bwMode="auto">
              <a:xfrm rot="20652056">
                <a:off x="1727713" y="1378168"/>
                <a:ext cx="1152835" cy="39054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47"/>
              <p:cNvSpPr>
                <a:spLocks noChangeAspect="1"/>
              </p:cNvSpPr>
              <p:nvPr/>
            </p:nvSpPr>
            <p:spPr bwMode="auto">
              <a:xfrm rot="20652056">
                <a:off x="2956182" y="1499668"/>
                <a:ext cx="543754" cy="456672"/>
              </a:xfrm>
              <a:custGeom>
                <a:avLst/>
                <a:gdLst>
                  <a:gd name="T0" fmla="*/ 0 w 283"/>
                  <a:gd name="T1" fmla="*/ 0 h 356"/>
                  <a:gd name="T2" fmla="*/ 14 w 283"/>
                  <a:gd name="T3" fmla="*/ 0 h 356"/>
                  <a:gd name="T4" fmla="*/ 25 w 283"/>
                  <a:gd name="T5" fmla="*/ 0 h 356"/>
                  <a:gd name="T6" fmla="*/ 35 w 283"/>
                  <a:gd name="T7" fmla="*/ 0 h 356"/>
                  <a:gd name="T8" fmla="*/ 43 w 283"/>
                  <a:gd name="T9" fmla="*/ 0 h 356"/>
                  <a:gd name="T10" fmla="*/ 51 w 283"/>
                  <a:gd name="T11" fmla="*/ 10 h 356"/>
                  <a:gd name="T12" fmla="*/ 61 w 283"/>
                  <a:gd name="T13" fmla="*/ 13 h 356"/>
                  <a:gd name="T14" fmla="*/ 72 w 283"/>
                  <a:gd name="T15" fmla="*/ 17 h 356"/>
                  <a:gd name="T16" fmla="*/ 80 w 283"/>
                  <a:gd name="T17" fmla="*/ 27 h 356"/>
                  <a:gd name="T18" fmla="*/ 88 w 283"/>
                  <a:gd name="T19" fmla="*/ 31 h 356"/>
                  <a:gd name="T20" fmla="*/ 91 w 283"/>
                  <a:gd name="T21" fmla="*/ 42 h 356"/>
                  <a:gd name="T22" fmla="*/ 102 w 283"/>
                  <a:gd name="T23" fmla="*/ 45 h 356"/>
                  <a:gd name="T24" fmla="*/ 105 w 283"/>
                  <a:gd name="T25" fmla="*/ 56 h 356"/>
                  <a:gd name="T26" fmla="*/ 116 w 283"/>
                  <a:gd name="T27" fmla="*/ 63 h 356"/>
                  <a:gd name="T28" fmla="*/ 120 w 283"/>
                  <a:gd name="T29" fmla="*/ 73 h 356"/>
                  <a:gd name="T30" fmla="*/ 123 w 283"/>
                  <a:gd name="T31" fmla="*/ 80 h 356"/>
                  <a:gd name="T32" fmla="*/ 135 w 283"/>
                  <a:gd name="T33" fmla="*/ 91 h 356"/>
                  <a:gd name="T34" fmla="*/ 139 w 283"/>
                  <a:gd name="T35" fmla="*/ 102 h 356"/>
                  <a:gd name="T36" fmla="*/ 145 w 283"/>
                  <a:gd name="T37" fmla="*/ 113 h 356"/>
                  <a:gd name="T38" fmla="*/ 149 w 283"/>
                  <a:gd name="T39" fmla="*/ 120 h 356"/>
                  <a:gd name="T40" fmla="*/ 157 w 283"/>
                  <a:gd name="T41" fmla="*/ 130 h 356"/>
                  <a:gd name="T42" fmla="*/ 160 w 283"/>
                  <a:gd name="T43" fmla="*/ 141 h 356"/>
                  <a:gd name="T44" fmla="*/ 168 w 283"/>
                  <a:gd name="T45" fmla="*/ 151 h 356"/>
                  <a:gd name="T46" fmla="*/ 172 w 283"/>
                  <a:gd name="T47" fmla="*/ 162 h 356"/>
                  <a:gd name="T48" fmla="*/ 176 w 283"/>
                  <a:gd name="T49" fmla="*/ 173 h 356"/>
                  <a:gd name="T50" fmla="*/ 176 w 283"/>
                  <a:gd name="T51" fmla="*/ 183 h 356"/>
                  <a:gd name="T52" fmla="*/ 176 w 283"/>
                  <a:gd name="T53" fmla="*/ 194 h 356"/>
                  <a:gd name="T54" fmla="*/ 176 w 283"/>
                  <a:gd name="T55" fmla="*/ 202 h 356"/>
                  <a:gd name="T56" fmla="*/ 176 w 283"/>
                  <a:gd name="T57" fmla="*/ 212 h 356"/>
                  <a:gd name="T58" fmla="*/ 176 w 283"/>
                  <a:gd name="T59" fmla="*/ 223 h 356"/>
                  <a:gd name="T60" fmla="*/ 176 w 283"/>
                  <a:gd name="T61" fmla="*/ 233 h 356"/>
                  <a:gd name="T62" fmla="*/ 176 w 283"/>
                  <a:gd name="T63" fmla="*/ 240 h 356"/>
                  <a:gd name="T64" fmla="*/ 176 w 283"/>
                  <a:gd name="T65" fmla="*/ 251 h 356"/>
                  <a:gd name="T66" fmla="*/ 176 w 283"/>
                  <a:gd name="T67" fmla="*/ 262 h 356"/>
                  <a:gd name="T68" fmla="*/ 176 w 283"/>
                  <a:gd name="T69" fmla="*/ 273 h 356"/>
                  <a:gd name="T70" fmla="*/ 176 w 283"/>
                  <a:gd name="T71" fmla="*/ 284 h 356"/>
                  <a:gd name="T72" fmla="*/ 178 w 283"/>
                  <a:gd name="T73" fmla="*/ 294 h 356"/>
                  <a:gd name="T74" fmla="*/ 186 w 283"/>
                  <a:gd name="T75" fmla="*/ 305 h 356"/>
                  <a:gd name="T76" fmla="*/ 190 w 283"/>
                  <a:gd name="T77" fmla="*/ 315 h 356"/>
                  <a:gd name="T78" fmla="*/ 197 w 283"/>
                  <a:gd name="T79" fmla="*/ 322 h 356"/>
                  <a:gd name="T80" fmla="*/ 205 w 283"/>
                  <a:gd name="T81" fmla="*/ 326 h 356"/>
                  <a:gd name="T82" fmla="*/ 215 w 283"/>
                  <a:gd name="T83" fmla="*/ 330 h 356"/>
                  <a:gd name="T84" fmla="*/ 227 w 283"/>
                  <a:gd name="T85" fmla="*/ 336 h 356"/>
                  <a:gd name="T86" fmla="*/ 237 w 283"/>
                  <a:gd name="T87" fmla="*/ 343 h 356"/>
                  <a:gd name="T88" fmla="*/ 245 w 283"/>
                  <a:gd name="T89" fmla="*/ 343 h 356"/>
                  <a:gd name="T90" fmla="*/ 256 w 283"/>
                  <a:gd name="T91" fmla="*/ 351 h 356"/>
                  <a:gd name="T92" fmla="*/ 266 w 283"/>
                  <a:gd name="T93" fmla="*/ 351 h 356"/>
                  <a:gd name="T94" fmla="*/ 282 w 283"/>
                  <a:gd name="T95" fmla="*/ 355 h 3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83"/>
                  <a:gd name="T145" fmla="*/ 0 h 356"/>
                  <a:gd name="T146" fmla="*/ 283 w 283"/>
                  <a:gd name="T147" fmla="*/ 356 h 35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83" h="356">
                    <a:moveTo>
                      <a:pt x="0" y="0"/>
                    </a:moveTo>
                    <a:lnTo>
                      <a:pt x="14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72" y="17"/>
                    </a:lnTo>
                    <a:lnTo>
                      <a:pt x="80" y="27"/>
                    </a:lnTo>
                    <a:lnTo>
                      <a:pt x="88" y="31"/>
                    </a:lnTo>
                    <a:lnTo>
                      <a:pt x="91" y="42"/>
                    </a:lnTo>
                    <a:lnTo>
                      <a:pt x="102" y="45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0" y="73"/>
                    </a:lnTo>
                    <a:lnTo>
                      <a:pt x="123" y="80"/>
                    </a:lnTo>
                    <a:lnTo>
                      <a:pt x="135" y="91"/>
                    </a:lnTo>
                    <a:lnTo>
                      <a:pt x="139" y="102"/>
                    </a:lnTo>
                    <a:lnTo>
                      <a:pt x="145" y="113"/>
                    </a:lnTo>
                    <a:lnTo>
                      <a:pt x="149" y="120"/>
                    </a:lnTo>
                    <a:lnTo>
                      <a:pt x="157" y="130"/>
                    </a:lnTo>
                    <a:lnTo>
                      <a:pt x="160" y="141"/>
                    </a:lnTo>
                    <a:lnTo>
                      <a:pt x="168" y="151"/>
                    </a:lnTo>
                    <a:lnTo>
                      <a:pt x="172" y="162"/>
                    </a:lnTo>
                    <a:lnTo>
                      <a:pt x="176" y="173"/>
                    </a:lnTo>
                    <a:lnTo>
                      <a:pt x="176" y="183"/>
                    </a:lnTo>
                    <a:lnTo>
                      <a:pt x="176" y="194"/>
                    </a:lnTo>
                    <a:lnTo>
                      <a:pt x="176" y="202"/>
                    </a:lnTo>
                    <a:lnTo>
                      <a:pt x="176" y="212"/>
                    </a:lnTo>
                    <a:lnTo>
                      <a:pt x="176" y="223"/>
                    </a:lnTo>
                    <a:lnTo>
                      <a:pt x="176" y="233"/>
                    </a:lnTo>
                    <a:lnTo>
                      <a:pt x="176" y="240"/>
                    </a:lnTo>
                    <a:lnTo>
                      <a:pt x="176" y="251"/>
                    </a:lnTo>
                    <a:lnTo>
                      <a:pt x="176" y="262"/>
                    </a:lnTo>
                    <a:lnTo>
                      <a:pt x="176" y="273"/>
                    </a:lnTo>
                    <a:lnTo>
                      <a:pt x="176" y="284"/>
                    </a:lnTo>
                    <a:lnTo>
                      <a:pt x="178" y="294"/>
                    </a:lnTo>
                    <a:lnTo>
                      <a:pt x="186" y="305"/>
                    </a:lnTo>
                    <a:lnTo>
                      <a:pt x="190" y="315"/>
                    </a:lnTo>
                    <a:lnTo>
                      <a:pt x="197" y="322"/>
                    </a:lnTo>
                    <a:lnTo>
                      <a:pt x="205" y="326"/>
                    </a:lnTo>
                    <a:lnTo>
                      <a:pt x="215" y="330"/>
                    </a:lnTo>
                    <a:lnTo>
                      <a:pt x="227" y="336"/>
                    </a:lnTo>
                    <a:lnTo>
                      <a:pt x="237" y="343"/>
                    </a:lnTo>
                    <a:lnTo>
                      <a:pt x="245" y="343"/>
                    </a:lnTo>
                    <a:lnTo>
                      <a:pt x="256" y="351"/>
                    </a:lnTo>
                    <a:lnTo>
                      <a:pt x="266" y="351"/>
                    </a:lnTo>
                    <a:lnTo>
                      <a:pt x="282" y="35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9089372">
              <a:off x="1503055" y="1312353"/>
              <a:ext cx="2614962" cy="1693259"/>
              <a:chOff x="3878288" y="1182522"/>
              <a:chExt cx="2614962" cy="1693259"/>
            </a:xfrm>
          </p:grpSpPr>
          <p:sp>
            <p:nvSpPr>
              <p:cNvPr id="80" name="Freeform 46"/>
              <p:cNvSpPr>
                <a:spLocks noChangeAspect="1"/>
              </p:cNvSpPr>
              <p:nvPr/>
            </p:nvSpPr>
            <p:spPr bwMode="auto">
              <a:xfrm rot="1197890">
                <a:off x="3878288" y="1182522"/>
                <a:ext cx="945968" cy="32046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46"/>
              <p:cNvSpPr>
                <a:spLocks noChangeAspect="1"/>
              </p:cNvSpPr>
              <p:nvPr/>
            </p:nvSpPr>
            <p:spPr bwMode="auto">
              <a:xfrm rot="1833875">
                <a:off x="4393440" y="2114681"/>
                <a:ext cx="2099810" cy="76110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1549893" y="953429"/>
            <a:ext cx="5079765" cy="1316909"/>
            <a:chOff x="1503055" y="1182522"/>
            <a:chExt cx="6222095" cy="1823090"/>
          </a:xfrm>
        </p:grpSpPr>
        <p:grpSp>
          <p:nvGrpSpPr>
            <p:cNvPr id="91" name="Group 90"/>
            <p:cNvGrpSpPr/>
            <p:nvPr/>
          </p:nvGrpSpPr>
          <p:grpSpPr>
            <a:xfrm>
              <a:off x="2464313" y="1505168"/>
              <a:ext cx="4460125" cy="1050257"/>
              <a:chOff x="1727713" y="1378168"/>
              <a:chExt cx="4460125" cy="1050257"/>
            </a:xfrm>
          </p:grpSpPr>
          <p:sp>
            <p:nvSpPr>
              <p:cNvPr id="102" name="Freeform 46"/>
              <p:cNvSpPr>
                <a:spLocks noChangeAspect="1"/>
              </p:cNvSpPr>
              <p:nvPr/>
            </p:nvSpPr>
            <p:spPr bwMode="auto">
              <a:xfrm rot="20652056">
                <a:off x="3628835" y="1500885"/>
                <a:ext cx="2559003" cy="92754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46"/>
              <p:cNvSpPr>
                <a:spLocks noChangeAspect="1"/>
              </p:cNvSpPr>
              <p:nvPr/>
            </p:nvSpPr>
            <p:spPr bwMode="auto">
              <a:xfrm rot="20652056">
                <a:off x="1727713" y="1378168"/>
                <a:ext cx="1152835" cy="39054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7"/>
              <p:cNvSpPr>
                <a:spLocks noChangeAspect="1"/>
              </p:cNvSpPr>
              <p:nvPr/>
            </p:nvSpPr>
            <p:spPr bwMode="auto">
              <a:xfrm rot="20652056">
                <a:off x="2956182" y="1499668"/>
                <a:ext cx="543754" cy="456672"/>
              </a:xfrm>
              <a:custGeom>
                <a:avLst/>
                <a:gdLst>
                  <a:gd name="T0" fmla="*/ 0 w 283"/>
                  <a:gd name="T1" fmla="*/ 0 h 356"/>
                  <a:gd name="T2" fmla="*/ 14 w 283"/>
                  <a:gd name="T3" fmla="*/ 0 h 356"/>
                  <a:gd name="T4" fmla="*/ 25 w 283"/>
                  <a:gd name="T5" fmla="*/ 0 h 356"/>
                  <a:gd name="T6" fmla="*/ 35 w 283"/>
                  <a:gd name="T7" fmla="*/ 0 h 356"/>
                  <a:gd name="T8" fmla="*/ 43 w 283"/>
                  <a:gd name="T9" fmla="*/ 0 h 356"/>
                  <a:gd name="T10" fmla="*/ 51 w 283"/>
                  <a:gd name="T11" fmla="*/ 10 h 356"/>
                  <a:gd name="T12" fmla="*/ 61 w 283"/>
                  <a:gd name="T13" fmla="*/ 13 h 356"/>
                  <a:gd name="T14" fmla="*/ 72 w 283"/>
                  <a:gd name="T15" fmla="*/ 17 h 356"/>
                  <a:gd name="T16" fmla="*/ 80 w 283"/>
                  <a:gd name="T17" fmla="*/ 27 h 356"/>
                  <a:gd name="T18" fmla="*/ 88 w 283"/>
                  <a:gd name="T19" fmla="*/ 31 h 356"/>
                  <a:gd name="T20" fmla="*/ 91 w 283"/>
                  <a:gd name="T21" fmla="*/ 42 h 356"/>
                  <a:gd name="T22" fmla="*/ 102 w 283"/>
                  <a:gd name="T23" fmla="*/ 45 h 356"/>
                  <a:gd name="T24" fmla="*/ 105 w 283"/>
                  <a:gd name="T25" fmla="*/ 56 h 356"/>
                  <a:gd name="T26" fmla="*/ 116 w 283"/>
                  <a:gd name="T27" fmla="*/ 63 h 356"/>
                  <a:gd name="T28" fmla="*/ 120 w 283"/>
                  <a:gd name="T29" fmla="*/ 73 h 356"/>
                  <a:gd name="T30" fmla="*/ 123 w 283"/>
                  <a:gd name="T31" fmla="*/ 80 h 356"/>
                  <a:gd name="T32" fmla="*/ 135 w 283"/>
                  <a:gd name="T33" fmla="*/ 91 h 356"/>
                  <a:gd name="T34" fmla="*/ 139 w 283"/>
                  <a:gd name="T35" fmla="*/ 102 h 356"/>
                  <a:gd name="T36" fmla="*/ 145 w 283"/>
                  <a:gd name="T37" fmla="*/ 113 h 356"/>
                  <a:gd name="T38" fmla="*/ 149 w 283"/>
                  <a:gd name="T39" fmla="*/ 120 h 356"/>
                  <a:gd name="T40" fmla="*/ 157 w 283"/>
                  <a:gd name="T41" fmla="*/ 130 h 356"/>
                  <a:gd name="T42" fmla="*/ 160 w 283"/>
                  <a:gd name="T43" fmla="*/ 141 h 356"/>
                  <a:gd name="T44" fmla="*/ 168 w 283"/>
                  <a:gd name="T45" fmla="*/ 151 h 356"/>
                  <a:gd name="T46" fmla="*/ 172 w 283"/>
                  <a:gd name="T47" fmla="*/ 162 h 356"/>
                  <a:gd name="T48" fmla="*/ 176 w 283"/>
                  <a:gd name="T49" fmla="*/ 173 h 356"/>
                  <a:gd name="T50" fmla="*/ 176 w 283"/>
                  <a:gd name="T51" fmla="*/ 183 h 356"/>
                  <a:gd name="T52" fmla="*/ 176 w 283"/>
                  <a:gd name="T53" fmla="*/ 194 h 356"/>
                  <a:gd name="T54" fmla="*/ 176 w 283"/>
                  <a:gd name="T55" fmla="*/ 202 h 356"/>
                  <a:gd name="T56" fmla="*/ 176 w 283"/>
                  <a:gd name="T57" fmla="*/ 212 h 356"/>
                  <a:gd name="T58" fmla="*/ 176 w 283"/>
                  <a:gd name="T59" fmla="*/ 223 h 356"/>
                  <a:gd name="T60" fmla="*/ 176 w 283"/>
                  <a:gd name="T61" fmla="*/ 233 h 356"/>
                  <a:gd name="T62" fmla="*/ 176 w 283"/>
                  <a:gd name="T63" fmla="*/ 240 h 356"/>
                  <a:gd name="T64" fmla="*/ 176 w 283"/>
                  <a:gd name="T65" fmla="*/ 251 h 356"/>
                  <a:gd name="T66" fmla="*/ 176 w 283"/>
                  <a:gd name="T67" fmla="*/ 262 h 356"/>
                  <a:gd name="T68" fmla="*/ 176 w 283"/>
                  <a:gd name="T69" fmla="*/ 273 h 356"/>
                  <a:gd name="T70" fmla="*/ 176 w 283"/>
                  <a:gd name="T71" fmla="*/ 284 h 356"/>
                  <a:gd name="T72" fmla="*/ 178 w 283"/>
                  <a:gd name="T73" fmla="*/ 294 h 356"/>
                  <a:gd name="T74" fmla="*/ 186 w 283"/>
                  <a:gd name="T75" fmla="*/ 305 h 356"/>
                  <a:gd name="T76" fmla="*/ 190 w 283"/>
                  <a:gd name="T77" fmla="*/ 315 h 356"/>
                  <a:gd name="T78" fmla="*/ 197 w 283"/>
                  <a:gd name="T79" fmla="*/ 322 h 356"/>
                  <a:gd name="T80" fmla="*/ 205 w 283"/>
                  <a:gd name="T81" fmla="*/ 326 h 356"/>
                  <a:gd name="T82" fmla="*/ 215 w 283"/>
                  <a:gd name="T83" fmla="*/ 330 h 356"/>
                  <a:gd name="T84" fmla="*/ 227 w 283"/>
                  <a:gd name="T85" fmla="*/ 336 h 356"/>
                  <a:gd name="T86" fmla="*/ 237 w 283"/>
                  <a:gd name="T87" fmla="*/ 343 h 356"/>
                  <a:gd name="T88" fmla="*/ 245 w 283"/>
                  <a:gd name="T89" fmla="*/ 343 h 356"/>
                  <a:gd name="T90" fmla="*/ 256 w 283"/>
                  <a:gd name="T91" fmla="*/ 351 h 356"/>
                  <a:gd name="T92" fmla="*/ 266 w 283"/>
                  <a:gd name="T93" fmla="*/ 351 h 356"/>
                  <a:gd name="T94" fmla="*/ 282 w 283"/>
                  <a:gd name="T95" fmla="*/ 355 h 3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83"/>
                  <a:gd name="T145" fmla="*/ 0 h 356"/>
                  <a:gd name="T146" fmla="*/ 283 w 283"/>
                  <a:gd name="T147" fmla="*/ 356 h 35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83" h="356">
                    <a:moveTo>
                      <a:pt x="0" y="0"/>
                    </a:moveTo>
                    <a:lnTo>
                      <a:pt x="14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72" y="17"/>
                    </a:lnTo>
                    <a:lnTo>
                      <a:pt x="80" y="27"/>
                    </a:lnTo>
                    <a:lnTo>
                      <a:pt x="88" y="31"/>
                    </a:lnTo>
                    <a:lnTo>
                      <a:pt x="91" y="42"/>
                    </a:lnTo>
                    <a:lnTo>
                      <a:pt x="102" y="45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0" y="73"/>
                    </a:lnTo>
                    <a:lnTo>
                      <a:pt x="123" y="80"/>
                    </a:lnTo>
                    <a:lnTo>
                      <a:pt x="135" y="91"/>
                    </a:lnTo>
                    <a:lnTo>
                      <a:pt x="139" y="102"/>
                    </a:lnTo>
                    <a:lnTo>
                      <a:pt x="145" y="113"/>
                    </a:lnTo>
                    <a:lnTo>
                      <a:pt x="149" y="120"/>
                    </a:lnTo>
                    <a:lnTo>
                      <a:pt x="157" y="130"/>
                    </a:lnTo>
                    <a:lnTo>
                      <a:pt x="160" y="141"/>
                    </a:lnTo>
                    <a:lnTo>
                      <a:pt x="168" y="151"/>
                    </a:lnTo>
                    <a:lnTo>
                      <a:pt x="172" y="162"/>
                    </a:lnTo>
                    <a:lnTo>
                      <a:pt x="176" y="173"/>
                    </a:lnTo>
                    <a:lnTo>
                      <a:pt x="176" y="183"/>
                    </a:lnTo>
                    <a:lnTo>
                      <a:pt x="176" y="194"/>
                    </a:lnTo>
                    <a:lnTo>
                      <a:pt x="176" y="202"/>
                    </a:lnTo>
                    <a:lnTo>
                      <a:pt x="176" y="212"/>
                    </a:lnTo>
                    <a:lnTo>
                      <a:pt x="176" y="223"/>
                    </a:lnTo>
                    <a:lnTo>
                      <a:pt x="176" y="233"/>
                    </a:lnTo>
                    <a:lnTo>
                      <a:pt x="176" y="240"/>
                    </a:lnTo>
                    <a:lnTo>
                      <a:pt x="176" y="251"/>
                    </a:lnTo>
                    <a:lnTo>
                      <a:pt x="176" y="262"/>
                    </a:lnTo>
                    <a:lnTo>
                      <a:pt x="176" y="273"/>
                    </a:lnTo>
                    <a:lnTo>
                      <a:pt x="176" y="284"/>
                    </a:lnTo>
                    <a:lnTo>
                      <a:pt x="178" y="294"/>
                    </a:lnTo>
                    <a:lnTo>
                      <a:pt x="186" y="305"/>
                    </a:lnTo>
                    <a:lnTo>
                      <a:pt x="190" y="315"/>
                    </a:lnTo>
                    <a:lnTo>
                      <a:pt x="197" y="322"/>
                    </a:lnTo>
                    <a:lnTo>
                      <a:pt x="205" y="326"/>
                    </a:lnTo>
                    <a:lnTo>
                      <a:pt x="215" y="330"/>
                    </a:lnTo>
                    <a:lnTo>
                      <a:pt x="227" y="336"/>
                    </a:lnTo>
                    <a:lnTo>
                      <a:pt x="237" y="343"/>
                    </a:lnTo>
                    <a:lnTo>
                      <a:pt x="245" y="343"/>
                    </a:lnTo>
                    <a:lnTo>
                      <a:pt x="256" y="351"/>
                    </a:lnTo>
                    <a:lnTo>
                      <a:pt x="266" y="351"/>
                    </a:lnTo>
                    <a:lnTo>
                      <a:pt x="282" y="35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 rot="8372268">
              <a:off x="5110188" y="1182522"/>
              <a:ext cx="2614962" cy="1693259"/>
              <a:chOff x="3878288" y="1182522"/>
              <a:chExt cx="2614962" cy="1693259"/>
            </a:xfrm>
          </p:grpSpPr>
          <p:sp>
            <p:nvSpPr>
              <p:cNvPr id="100" name="Freeform 46"/>
              <p:cNvSpPr>
                <a:spLocks noChangeAspect="1"/>
              </p:cNvSpPr>
              <p:nvPr/>
            </p:nvSpPr>
            <p:spPr bwMode="auto">
              <a:xfrm rot="1197890">
                <a:off x="3878288" y="1182522"/>
                <a:ext cx="945968" cy="32046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46"/>
              <p:cNvSpPr>
                <a:spLocks noChangeAspect="1"/>
              </p:cNvSpPr>
              <p:nvPr/>
            </p:nvSpPr>
            <p:spPr bwMode="auto">
              <a:xfrm rot="1833875">
                <a:off x="4393440" y="2114681"/>
                <a:ext cx="2099810" cy="76110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 rot="10800000">
              <a:off x="1803913" y="1555968"/>
              <a:ext cx="4460125" cy="1050257"/>
              <a:chOff x="1727713" y="1378168"/>
              <a:chExt cx="4460125" cy="1050257"/>
            </a:xfrm>
          </p:grpSpPr>
          <p:sp>
            <p:nvSpPr>
              <p:cNvPr id="97" name="Freeform 46"/>
              <p:cNvSpPr>
                <a:spLocks noChangeAspect="1"/>
              </p:cNvSpPr>
              <p:nvPr/>
            </p:nvSpPr>
            <p:spPr bwMode="auto">
              <a:xfrm rot="20652056">
                <a:off x="3628835" y="1500885"/>
                <a:ext cx="2559003" cy="92754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46"/>
              <p:cNvSpPr>
                <a:spLocks noChangeAspect="1"/>
              </p:cNvSpPr>
              <p:nvPr/>
            </p:nvSpPr>
            <p:spPr bwMode="auto">
              <a:xfrm rot="20652056">
                <a:off x="1727713" y="1378168"/>
                <a:ext cx="1152835" cy="39054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47"/>
              <p:cNvSpPr>
                <a:spLocks noChangeAspect="1"/>
              </p:cNvSpPr>
              <p:nvPr/>
            </p:nvSpPr>
            <p:spPr bwMode="auto">
              <a:xfrm rot="20652056">
                <a:off x="2956182" y="1499668"/>
                <a:ext cx="543754" cy="456672"/>
              </a:xfrm>
              <a:custGeom>
                <a:avLst/>
                <a:gdLst>
                  <a:gd name="T0" fmla="*/ 0 w 283"/>
                  <a:gd name="T1" fmla="*/ 0 h 356"/>
                  <a:gd name="T2" fmla="*/ 14 w 283"/>
                  <a:gd name="T3" fmla="*/ 0 h 356"/>
                  <a:gd name="T4" fmla="*/ 25 w 283"/>
                  <a:gd name="T5" fmla="*/ 0 h 356"/>
                  <a:gd name="T6" fmla="*/ 35 w 283"/>
                  <a:gd name="T7" fmla="*/ 0 h 356"/>
                  <a:gd name="T8" fmla="*/ 43 w 283"/>
                  <a:gd name="T9" fmla="*/ 0 h 356"/>
                  <a:gd name="T10" fmla="*/ 51 w 283"/>
                  <a:gd name="T11" fmla="*/ 10 h 356"/>
                  <a:gd name="T12" fmla="*/ 61 w 283"/>
                  <a:gd name="T13" fmla="*/ 13 h 356"/>
                  <a:gd name="T14" fmla="*/ 72 w 283"/>
                  <a:gd name="T15" fmla="*/ 17 h 356"/>
                  <a:gd name="T16" fmla="*/ 80 w 283"/>
                  <a:gd name="T17" fmla="*/ 27 h 356"/>
                  <a:gd name="T18" fmla="*/ 88 w 283"/>
                  <a:gd name="T19" fmla="*/ 31 h 356"/>
                  <a:gd name="T20" fmla="*/ 91 w 283"/>
                  <a:gd name="T21" fmla="*/ 42 h 356"/>
                  <a:gd name="T22" fmla="*/ 102 w 283"/>
                  <a:gd name="T23" fmla="*/ 45 h 356"/>
                  <a:gd name="T24" fmla="*/ 105 w 283"/>
                  <a:gd name="T25" fmla="*/ 56 h 356"/>
                  <a:gd name="T26" fmla="*/ 116 w 283"/>
                  <a:gd name="T27" fmla="*/ 63 h 356"/>
                  <a:gd name="T28" fmla="*/ 120 w 283"/>
                  <a:gd name="T29" fmla="*/ 73 h 356"/>
                  <a:gd name="T30" fmla="*/ 123 w 283"/>
                  <a:gd name="T31" fmla="*/ 80 h 356"/>
                  <a:gd name="T32" fmla="*/ 135 w 283"/>
                  <a:gd name="T33" fmla="*/ 91 h 356"/>
                  <a:gd name="T34" fmla="*/ 139 w 283"/>
                  <a:gd name="T35" fmla="*/ 102 h 356"/>
                  <a:gd name="T36" fmla="*/ 145 w 283"/>
                  <a:gd name="T37" fmla="*/ 113 h 356"/>
                  <a:gd name="T38" fmla="*/ 149 w 283"/>
                  <a:gd name="T39" fmla="*/ 120 h 356"/>
                  <a:gd name="T40" fmla="*/ 157 w 283"/>
                  <a:gd name="T41" fmla="*/ 130 h 356"/>
                  <a:gd name="T42" fmla="*/ 160 w 283"/>
                  <a:gd name="T43" fmla="*/ 141 h 356"/>
                  <a:gd name="T44" fmla="*/ 168 w 283"/>
                  <a:gd name="T45" fmla="*/ 151 h 356"/>
                  <a:gd name="T46" fmla="*/ 172 w 283"/>
                  <a:gd name="T47" fmla="*/ 162 h 356"/>
                  <a:gd name="T48" fmla="*/ 176 w 283"/>
                  <a:gd name="T49" fmla="*/ 173 h 356"/>
                  <a:gd name="T50" fmla="*/ 176 w 283"/>
                  <a:gd name="T51" fmla="*/ 183 h 356"/>
                  <a:gd name="T52" fmla="*/ 176 w 283"/>
                  <a:gd name="T53" fmla="*/ 194 h 356"/>
                  <a:gd name="T54" fmla="*/ 176 w 283"/>
                  <a:gd name="T55" fmla="*/ 202 h 356"/>
                  <a:gd name="T56" fmla="*/ 176 w 283"/>
                  <a:gd name="T57" fmla="*/ 212 h 356"/>
                  <a:gd name="T58" fmla="*/ 176 w 283"/>
                  <a:gd name="T59" fmla="*/ 223 h 356"/>
                  <a:gd name="T60" fmla="*/ 176 w 283"/>
                  <a:gd name="T61" fmla="*/ 233 h 356"/>
                  <a:gd name="T62" fmla="*/ 176 w 283"/>
                  <a:gd name="T63" fmla="*/ 240 h 356"/>
                  <a:gd name="T64" fmla="*/ 176 w 283"/>
                  <a:gd name="T65" fmla="*/ 251 h 356"/>
                  <a:gd name="T66" fmla="*/ 176 w 283"/>
                  <a:gd name="T67" fmla="*/ 262 h 356"/>
                  <a:gd name="T68" fmla="*/ 176 w 283"/>
                  <a:gd name="T69" fmla="*/ 273 h 356"/>
                  <a:gd name="T70" fmla="*/ 176 w 283"/>
                  <a:gd name="T71" fmla="*/ 284 h 356"/>
                  <a:gd name="T72" fmla="*/ 178 w 283"/>
                  <a:gd name="T73" fmla="*/ 294 h 356"/>
                  <a:gd name="T74" fmla="*/ 186 w 283"/>
                  <a:gd name="T75" fmla="*/ 305 h 356"/>
                  <a:gd name="T76" fmla="*/ 190 w 283"/>
                  <a:gd name="T77" fmla="*/ 315 h 356"/>
                  <a:gd name="T78" fmla="*/ 197 w 283"/>
                  <a:gd name="T79" fmla="*/ 322 h 356"/>
                  <a:gd name="T80" fmla="*/ 205 w 283"/>
                  <a:gd name="T81" fmla="*/ 326 h 356"/>
                  <a:gd name="T82" fmla="*/ 215 w 283"/>
                  <a:gd name="T83" fmla="*/ 330 h 356"/>
                  <a:gd name="T84" fmla="*/ 227 w 283"/>
                  <a:gd name="T85" fmla="*/ 336 h 356"/>
                  <a:gd name="T86" fmla="*/ 237 w 283"/>
                  <a:gd name="T87" fmla="*/ 343 h 356"/>
                  <a:gd name="T88" fmla="*/ 245 w 283"/>
                  <a:gd name="T89" fmla="*/ 343 h 356"/>
                  <a:gd name="T90" fmla="*/ 256 w 283"/>
                  <a:gd name="T91" fmla="*/ 351 h 356"/>
                  <a:gd name="T92" fmla="*/ 266 w 283"/>
                  <a:gd name="T93" fmla="*/ 351 h 356"/>
                  <a:gd name="T94" fmla="*/ 282 w 283"/>
                  <a:gd name="T95" fmla="*/ 355 h 35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83"/>
                  <a:gd name="T145" fmla="*/ 0 h 356"/>
                  <a:gd name="T146" fmla="*/ 283 w 283"/>
                  <a:gd name="T147" fmla="*/ 356 h 35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83" h="356">
                    <a:moveTo>
                      <a:pt x="0" y="0"/>
                    </a:moveTo>
                    <a:lnTo>
                      <a:pt x="14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3" y="0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72" y="17"/>
                    </a:lnTo>
                    <a:lnTo>
                      <a:pt x="80" y="27"/>
                    </a:lnTo>
                    <a:lnTo>
                      <a:pt x="88" y="31"/>
                    </a:lnTo>
                    <a:lnTo>
                      <a:pt x="91" y="42"/>
                    </a:lnTo>
                    <a:lnTo>
                      <a:pt x="102" y="45"/>
                    </a:lnTo>
                    <a:lnTo>
                      <a:pt x="105" y="56"/>
                    </a:lnTo>
                    <a:lnTo>
                      <a:pt x="116" y="63"/>
                    </a:lnTo>
                    <a:lnTo>
                      <a:pt x="120" y="73"/>
                    </a:lnTo>
                    <a:lnTo>
                      <a:pt x="123" y="80"/>
                    </a:lnTo>
                    <a:lnTo>
                      <a:pt x="135" y="91"/>
                    </a:lnTo>
                    <a:lnTo>
                      <a:pt x="139" y="102"/>
                    </a:lnTo>
                    <a:lnTo>
                      <a:pt x="145" y="113"/>
                    </a:lnTo>
                    <a:lnTo>
                      <a:pt x="149" y="120"/>
                    </a:lnTo>
                    <a:lnTo>
                      <a:pt x="157" y="130"/>
                    </a:lnTo>
                    <a:lnTo>
                      <a:pt x="160" y="141"/>
                    </a:lnTo>
                    <a:lnTo>
                      <a:pt x="168" y="151"/>
                    </a:lnTo>
                    <a:lnTo>
                      <a:pt x="172" y="162"/>
                    </a:lnTo>
                    <a:lnTo>
                      <a:pt x="176" y="173"/>
                    </a:lnTo>
                    <a:lnTo>
                      <a:pt x="176" y="183"/>
                    </a:lnTo>
                    <a:lnTo>
                      <a:pt x="176" y="194"/>
                    </a:lnTo>
                    <a:lnTo>
                      <a:pt x="176" y="202"/>
                    </a:lnTo>
                    <a:lnTo>
                      <a:pt x="176" y="212"/>
                    </a:lnTo>
                    <a:lnTo>
                      <a:pt x="176" y="223"/>
                    </a:lnTo>
                    <a:lnTo>
                      <a:pt x="176" y="233"/>
                    </a:lnTo>
                    <a:lnTo>
                      <a:pt x="176" y="240"/>
                    </a:lnTo>
                    <a:lnTo>
                      <a:pt x="176" y="251"/>
                    </a:lnTo>
                    <a:lnTo>
                      <a:pt x="176" y="262"/>
                    </a:lnTo>
                    <a:lnTo>
                      <a:pt x="176" y="273"/>
                    </a:lnTo>
                    <a:lnTo>
                      <a:pt x="176" y="284"/>
                    </a:lnTo>
                    <a:lnTo>
                      <a:pt x="178" y="294"/>
                    </a:lnTo>
                    <a:lnTo>
                      <a:pt x="186" y="305"/>
                    </a:lnTo>
                    <a:lnTo>
                      <a:pt x="190" y="315"/>
                    </a:lnTo>
                    <a:lnTo>
                      <a:pt x="197" y="322"/>
                    </a:lnTo>
                    <a:lnTo>
                      <a:pt x="205" y="326"/>
                    </a:lnTo>
                    <a:lnTo>
                      <a:pt x="215" y="330"/>
                    </a:lnTo>
                    <a:lnTo>
                      <a:pt x="227" y="336"/>
                    </a:lnTo>
                    <a:lnTo>
                      <a:pt x="237" y="343"/>
                    </a:lnTo>
                    <a:lnTo>
                      <a:pt x="245" y="343"/>
                    </a:lnTo>
                    <a:lnTo>
                      <a:pt x="256" y="351"/>
                    </a:lnTo>
                    <a:lnTo>
                      <a:pt x="266" y="351"/>
                    </a:lnTo>
                    <a:lnTo>
                      <a:pt x="282" y="35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 rot="19089372">
              <a:off x="1503055" y="1312353"/>
              <a:ext cx="2614962" cy="1693259"/>
              <a:chOff x="3878288" y="1182522"/>
              <a:chExt cx="2614962" cy="1693259"/>
            </a:xfrm>
          </p:grpSpPr>
          <p:sp>
            <p:nvSpPr>
              <p:cNvPr id="95" name="Freeform 46"/>
              <p:cNvSpPr>
                <a:spLocks noChangeAspect="1"/>
              </p:cNvSpPr>
              <p:nvPr/>
            </p:nvSpPr>
            <p:spPr bwMode="auto">
              <a:xfrm rot="1197890">
                <a:off x="3878288" y="1182522"/>
                <a:ext cx="945968" cy="320463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46"/>
              <p:cNvSpPr>
                <a:spLocks noChangeAspect="1"/>
              </p:cNvSpPr>
              <p:nvPr/>
            </p:nvSpPr>
            <p:spPr bwMode="auto">
              <a:xfrm rot="1833875">
                <a:off x="4393440" y="2114681"/>
                <a:ext cx="2099810" cy="761100"/>
              </a:xfrm>
              <a:custGeom>
                <a:avLst/>
                <a:gdLst>
                  <a:gd name="T0" fmla="*/ 17 w 600"/>
                  <a:gd name="T1" fmla="*/ 3 h 246"/>
                  <a:gd name="T2" fmla="*/ 35 w 600"/>
                  <a:gd name="T3" fmla="*/ 3 h 246"/>
                  <a:gd name="T4" fmla="*/ 57 w 600"/>
                  <a:gd name="T5" fmla="*/ 3 h 246"/>
                  <a:gd name="T6" fmla="*/ 76 w 600"/>
                  <a:gd name="T7" fmla="*/ 3 h 246"/>
                  <a:gd name="T8" fmla="*/ 98 w 600"/>
                  <a:gd name="T9" fmla="*/ 3 h 246"/>
                  <a:gd name="T10" fmla="*/ 127 w 600"/>
                  <a:gd name="T11" fmla="*/ 3 h 246"/>
                  <a:gd name="T12" fmla="*/ 149 w 600"/>
                  <a:gd name="T13" fmla="*/ 3 h 246"/>
                  <a:gd name="T14" fmla="*/ 167 w 600"/>
                  <a:gd name="T15" fmla="*/ 3 h 246"/>
                  <a:gd name="T16" fmla="*/ 196 w 600"/>
                  <a:gd name="T17" fmla="*/ 24 h 246"/>
                  <a:gd name="T18" fmla="*/ 218 w 600"/>
                  <a:gd name="T19" fmla="*/ 34 h 246"/>
                  <a:gd name="T20" fmla="*/ 232 w 600"/>
                  <a:gd name="T21" fmla="*/ 45 h 246"/>
                  <a:gd name="T22" fmla="*/ 240 w 600"/>
                  <a:gd name="T23" fmla="*/ 66 h 246"/>
                  <a:gd name="T24" fmla="*/ 251 w 600"/>
                  <a:gd name="T25" fmla="*/ 85 h 246"/>
                  <a:gd name="T26" fmla="*/ 262 w 600"/>
                  <a:gd name="T27" fmla="*/ 106 h 246"/>
                  <a:gd name="T28" fmla="*/ 269 w 600"/>
                  <a:gd name="T29" fmla="*/ 123 h 246"/>
                  <a:gd name="T30" fmla="*/ 288 w 600"/>
                  <a:gd name="T31" fmla="*/ 141 h 246"/>
                  <a:gd name="T32" fmla="*/ 306 w 600"/>
                  <a:gd name="T33" fmla="*/ 158 h 246"/>
                  <a:gd name="T34" fmla="*/ 320 w 600"/>
                  <a:gd name="T35" fmla="*/ 173 h 246"/>
                  <a:gd name="T36" fmla="*/ 338 w 600"/>
                  <a:gd name="T37" fmla="*/ 187 h 246"/>
                  <a:gd name="T38" fmla="*/ 357 w 600"/>
                  <a:gd name="T39" fmla="*/ 198 h 246"/>
                  <a:gd name="T40" fmla="*/ 379 w 600"/>
                  <a:gd name="T41" fmla="*/ 201 h 246"/>
                  <a:gd name="T42" fmla="*/ 398 w 600"/>
                  <a:gd name="T43" fmla="*/ 205 h 246"/>
                  <a:gd name="T44" fmla="*/ 419 w 600"/>
                  <a:gd name="T45" fmla="*/ 209 h 246"/>
                  <a:gd name="T46" fmla="*/ 438 w 600"/>
                  <a:gd name="T47" fmla="*/ 215 h 246"/>
                  <a:gd name="T48" fmla="*/ 459 w 600"/>
                  <a:gd name="T49" fmla="*/ 215 h 246"/>
                  <a:gd name="T50" fmla="*/ 477 w 600"/>
                  <a:gd name="T51" fmla="*/ 219 h 246"/>
                  <a:gd name="T52" fmla="*/ 499 w 600"/>
                  <a:gd name="T53" fmla="*/ 219 h 246"/>
                  <a:gd name="T54" fmla="*/ 522 w 600"/>
                  <a:gd name="T55" fmla="*/ 219 h 246"/>
                  <a:gd name="T56" fmla="*/ 544 w 600"/>
                  <a:gd name="T57" fmla="*/ 219 h 246"/>
                  <a:gd name="T58" fmla="*/ 562 w 600"/>
                  <a:gd name="T59" fmla="*/ 226 h 246"/>
                  <a:gd name="T60" fmla="*/ 583 w 600"/>
                  <a:gd name="T61" fmla="*/ 233 h 246"/>
                  <a:gd name="T62" fmla="*/ 599 w 600"/>
                  <a:gd name="T63" fmla="*/ 245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0"/>
                  <a:gd name="T97" fmla="*/ 0 h 246"/>
                  <a:gd name="T98" fmla="*/ 600 w 600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0" h="246">
                    <a:moveTo>
                      <a:pt x="0" y="0"/>
                    </a:moveTo>
                    <a:lnTo>
                      <a:pt x="17" y="3"/>
                    </a:lnTo>
                    <a:lnTo>
                      <a:pt x="28" y="3"/>
                    </a:lnTo>
                    <a:lnTo>
                      <a:pt x="35" y="3"/>
                    </a:lnTo>
                    <a:lnTo>
                      <a:pt x="47" y="3"/>
                    </a:lnTo>
                    <a:lnTo>
                      <a:pt x="57" y="3"/>
                    </a:lnTo>
                    <a:lnTo>
                      <a:pt x="69" y="3"/>
                    </a:lnTo>
                    <a:lnTo>
                      <a:pt x="76" y="3"/>
                    </a:lnTo>
                    <a:lnTo>
                      <a:pt x="87" y="3"/>
                    </a:lnTo>
                    <a:lnTo>
                      <a:pt x="98" y="3"/>
                    </a:lnTo>
                    <a:lnTo>
                      <a:pt x="112" y="3"/>
                    </a:lnTo>
                    <a:lnTo>
                      <a:pt x="127" y="3"/>
                    </a:lnTo>
                    <a:lnTo>
                      <a:pt x="138" y="3"/>
                    </a:lnTo>
                    <a:lnTo>
                      <a:pt x="149" y="3"/>
                    </a:lnTo>
                    <a:lnTo>
                      <a:pt x="157" y="3"/>
                    </a:lnTo>
                    <a:lnTo>
                      <a:pt x="167" y="3"/>
                    </a:lnTo>
                    <a:lnTo>
                      <a:pt x="181" y="17"/>
                    </a:lnTo>
                    <a:lnTo>
                      <a:pt x="196" y="24"/>
                    </a:lnTo>
                    <a:lnTo>
                      <a:pt x="208" y="31"/>
                    </a:lnTo>
                    <a:lnTo>
                      <a:pt x="218" y="34"/>
                    </a:lnTo>
                    <a:lnTo>
                      <a:pt x="222" y="42"/>
                    </a:lnTo>
                    <a:lnTo>
                      <a:pt x="232" y="45"/>
                    </a:lnTo>
                    <a:lnTo>
                      <a:pt x="237" y="56"/>
                    </a:lnTo>
                    <a:lnTo>
                      <a:pt x="240" y="66"/>
                    </a:lnTo>
                    <a:lnTo>
                      <a:pt x="247" y="77"/>
                    </a:lnTo>
                    <a:lnTo>
                      <a:pt x="251" y="85"/>
                    </a:lnTo>
                    <a:lnTo>
                      <a:pt x="255" y="95"/>
                    </a:lnTo>
                    <a:lnTo>
                      <a:pt x="262" y="106"/>
                    </a:lnTo>
                    <a:lnTo>
                      <a:pt x="265" y="116"/>
                    </a:lnTo>
                    <a:lnTo>
                      <a:pt x="269" y="123"/>
                    </a:lnTo>
                    <a:lnTo>
                      <a:pt x="277" y="131"/>
                    </a:lnTo>
                    <a:lnTo>
                      <a:pt x="288" y="141"/>
                    </a:lnTo>
                    <a:lnTo>
                      <a:pt x="295" y="152"/>
                    </a:lnTo>
                    <a:lnTo>
                      <a:pt x="306" y="158"/>
                    </a:lnTo>
                    <a:lnTo>
                      <a:pt x="313" y="166"/>
                    </a:lnTo>
                    <a:lnTo>
                      <a:pt x="320" y="173"/>
                    </a:lnTo>
                    <a:lnTo>
                      <a:pt x="332" y="177"/>
                    </a:lnTo>
                    <a:lnTo>
                      <a:pt x="338" y="187"/>
                    </a:lnTo>
                    <a:lnTo>
                      <a:pt x="350" y="190"/>
                    </a:lnTo>
                    <a:lnTo>
                      <a:pt x="357" y="198"/>
                    </a:lnTo>
                    <a:lnTo>
                      <a:pt x="368" y="198"/>
                    </a:lnTo>
                    <a:lnTo>
                      <a:pt x="379" y="201"/>
                    </a:lnTo>
                    <a:lnTo>
                      <a:pt x="389" y="201"/>
                    </a:lnTo>
                    <a:lnTo>
                      <a:pt x="398" y="205"/>
                    </a:lnTo>
                    <a:lnTo>
                      <a:pt x="408" y="209"/>
                    </a:lnTo>
                    <a:lnTo>
                      <a:pt x="419" y="209"/>
                    </a:lnTo>
                    <a:lnTo>
                      <a:pt x="430" y="212"/>
                    </a:lnTo>
                    <a:lnTo>
                      <a:pt x="438" y="215"/>
                    </a:lnTo>
                    <a:lnTo>
                      <a:pt x="448" y="215"/>
                    </a:lnTo>
                    <a:lnTo>
                      <a:pt x="459" y="215"/>
                    </a:lnTo>
                    <a:lnTo>
                      <a:pt x="470" y="219"/>
                    </a:lnTo>
                    <a:lnTo>
                      <a:pt x="477" y="219"/>
                    </a:lnTo>
                    <a:lnTo>
                      <a:pt x="489" y="219"/>
                    </a:lnTo>
                    <a:lnTo>
                      <a:pt x="499" y="219"/>
                    </a:lnTo>
                    <a:lnTo>
                      <a:pt x="510" y="219"/>
                    </a:lnTo>
                    <a:lnTo>
                      <a:pt x="522" y="219"/>
                    </a:lnTo>
                    <a:lnTo>
                      <a:pt x="532" y="219"/>
                    </a:lnTo>
                    <a:lnTo>
                      <a:pt x="544" y="219"/>
                    </a:lnTo>
                    <a:lnTo>
                      <a:pt x="554" y="219"/>
                    </a:lnTo>
                    <a:lnTo>
                      <a:pt x="562" y="226"/>
                    </a:lnTo>
                    <a:lnTo>
                      <a:pt x="573" y="230"/>
                    </a:lnTo>
                    <a:lnTo>
                      <a:pt x="583" y="233"/>
                    </a:lnTo>
                    <a:lnTo>
                      <a:pt x="595" y="240"/>
                    </a:lnTo>
                    <a:lnTo>
                      <a:pt x="599" y="245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105" name="Straight Connector 104"/>
          <p:cNvCxnSpPr>
            <a:endCxn id="82" idx="26"/>
          </p:cNvCxnSpPr>
          <p:nvPr/>
        </p:nvCxnSpPr>
        <p:spPr>
          <a:xfrm>
            <a:off x="2098163" y="2203380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1957992" y="2547203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529691" y="1989495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3996087" y="2246815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3996087" y="2471470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280441" y="2246815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2300129" y="3152945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4976525" y="2669874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3083644" y="2719458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788950" y="3914895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206651" y="3596049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435461" y="3511047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29321" y="2900250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4104474" y="3190216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4685421" y="3952607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3481281" y="4171037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2127199" y="4379375"/>
            <a:ext cx="4376639" cy="1284110"/>
            <a:chOff x="1930123" y="4895180"/>
            <a:chExt cx="5360850" cy="1777684"/>
          </a:xfrm>
        </p:grpSpPr>
        <p:sp>
          <p:nvSpPr>
            <p:cNvPr id="122" name="Oval 153"/>
            <p:cNvSpPr>
              <a:spLocks noChangeAspect="1" noChangeArrowheads="1"/>
            </p:cNvSpPr>
            <p:nvPr/>
          </p:nvSpPr>
          <p:spPr bwMode="auto">
            <a:xfrm flipH="1">
              <a:off x="5015974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" name="Group 5"/>
            <p:cNvGrpSpPr>
              <a:grpSpLocks noChangeAspect="1"/>
            </p:cNvGrpSpPr>
            <p:nvPr/>
          </p:nvGrpSpPr>
          <p:grpSpPr bwMode="auto">
            <a:xfrm>
              <a:off x="2887481" y="5430663"/>
              <a:ext cx="655871" cy="175864"/>
              <a:chOff x="1072" y="1207"/>
              <a:chExt cx="416" cy="135"/>
            </a:xfrm>
          </p:grpSpPr>
          <p:sp>
            <p:nvSpPr>
              <p:cNvPr id="241" name="Freeform 6"/>
              <p:cNvSpPr>
                <a:spLocks noChangeAspect="1"/>
              </p:cNvSpPr>
              <p:nvPr/>
            </p:nvSpPr>
            <p:spPr bwMode="auto">
              <a:xfrm>
                <a:off x="1155" y="1262"/>
                <a:ext cx="83" cy="62"/>
              </a:xfrm>
              <a:custGeom>
                <a:avLst/>
                <a:gdLst>
                  <a:gd name="T0" fmla="*/ 0 w 83"/>
                  <a:gd name="T1" fmla="*/ 61 h 62"/>
                  <a:gd name="T2" fmla="*/ 28 w 83"/>
                  <a:gd name="T3" fmla="*/ 0 h 62"/>
                  <a:gd name="T4" fmla="*/ 82 w 83"/>
                  <a:gd name="T5" fmla="*/ 41 h 62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62"/>
                  <a:gd name="T11" fmla="*/ 83 w 83"/>
                  <a:gd name="T12" fmla="*/ 62 h 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62">
                    <a:moveTo>
                      <a:pt x="0" y="61"/>
                    </a:moveTo>
                    <a:lnTo>
                      <a:pt x="28" y="0"/>
                    </a:lnTo>
                    <a:lnTo>
                      <a:pt x="82" y="4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7"/>
              <p:cNvSpPr>
                <a:spLocks noChangeAspect="1"/>
              </p:cNvSpPr>
              <p:nvPr/>
            </p:nvSpPr>
            <p:spPr bwMode="auto">
              <a:xfrm>
                <a:off x="1238" y="1244"/>
                <a:ext cx="83" cy="61"/>
              </a:xfrm>
              <a:custGeom>
                <a:avLst/>
                <a:gdLst>
                  <a:gd name="T0" fmla="*/ 0 w 83"/>
                  <a:gd name="T1" fmla="*/ 60 h 61"/>
                  <a:gd name="T2" fmla="*/ 28 w 83"/>
                  <a:gd name="T3" fmla="*/ 0 h 61"/>
                  <a:gd name="T4" fmla="*/ 82 w 83"/>
                  <a:gd name="T5" fmla="*/ 40 h 61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61"/>
                  <a:gd name="T11" fmla="*/ 83 w 83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61">
                    <a:moveTo>
                      <a:pt x="0" y="60"/>
                    </a:moveTo>
                    <a:lnTo>
                      <a:pt x="28" y="0"/>
                    </a:lnTo>
                    <a:lnTo>
                      <a:pt x="82" y="4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8"/>
              <p:cNvSpPr>
                <a:spLocks noChangeAspect="1"/>
              </p:cNvSpPr>
              <p:nvPr/>
            </p:nvSpPr>
            <p:spPr bwMode="auto">
              <a:xfrm>
                <a:off x="1321" y="1225"/>
                <a:ext cx="84" cy="61"/>
              </a:xfrm>
              <a:custGeom>
                <a:avLst/>
                <a:gdLst>
                  <a:gd name="T0" fmla="*/ 0 w 84"/>
                  <a:gd name="T1" fmla="*/ 60 h 61"/>
                  <a:gd name="T2" fmla="*/ 29 w 84"/>
                  <a:gd name="T3" fmla="*/ 0 h 61"/>
                  <a:gd name="T4" fmla="*/ 83 w 84"/>
                  <a:gd name="T5" fmla="*/ 41 h 61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61"/>
                  <a:gd name="T11" fmla="*/ 84 w 84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61">
                    <a:moveTo>
                      <a:pt x="0" y="60"/>
                    </a:moveTo>
                    <a:lnTo>
                      <a:pt x="29" y="0"/>
                    </a:lnTo>
                    <a:lnTo>
                      <a:pt x="83" y="4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9"/>
              <p:cNvSpPr>
                <a:spLocks noChangeAspect="1"/>
              </p:cNvSpPr>
              <p:nvPr/>
            </p:nvSpPr>
            <p:spPr bwMode="auto">
              <a:xfrm>
                <a:off x="1404" y="1207"/>
                <a:ext cx="84" cy="61"/>
              </a:xfrm>
              <a:custGeom>
                <a:avLst/>
                <a:gdLst>
                  <a:gd name="T0" fmla="*/ 0 w 84"/>
                  <a:gd name="T1" fmla="*/ 60 h 61"/>
                  <a:gd name="T2" fmla="*/ 28 w 84"/>
                  <a:gd name="T3" fmla="*/ 0 h 61"/>
                  <a:gd name="T4" fmla="*/ 83 w 84"/>
                  <a:gd name="T5" fmla="*/ 40 h 61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61"/>
                  <a:gd name="T11" fmla="*/ 84 w 84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61">
                    <a:moveTo>
                      <a:pt x="0" y="60"/>
                    </a:moveTo>
                    <a:lnTo>
                      <a:pt x="28" y="0"/>
                    </a:lnTo>
                    <a:lnTo>
                      <a:pt x="83" y="4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10"/>
              <p:cNvSpPr>
                <a:spLocks noChangeAspect="1"/>
              </p:cNvSpPr>
              <p:nvPr/>
            </p:nvSpPr>
            <p:spPr bwMode="auto">
              <a:xfrm>
                <a:off x="1072" y="1281"/>
                <a:ext cx="84" cy="61"/>
              </a:xfrm>
              <a:custGeom>
                <a:avLst/>
                <a:gdLst>
                  <a:gd name="T0" fmla="*/ 0 w 84"/>
                  <a:gd name="T1" fmla="*/ 60 h 61"/>
                  <a:gd name="T2" fmla="*/ 28 w 84"/>
                  <a:gd name="T3" fmla="*/ 0 h 61"/>
                  <a:gd name="T4" fmla="*/ 83 w 84"/>
                  <a:gd name="T5" fmla="*/ 40 h 61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61"/>
                  <a:gd name="T11" fmla="*/ 84 w 84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61">
                    <a:moveTo>
                      <a:pt x="0" y="60"/>
                    </a:moveTo>
                    <a:lnTo>
                      <a:pt x="28" y="0"/>
                    </a:lnTo>
                    <a:lnTo>
                      <a:pt x="83" y="4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4" name="Freeform 18"/>
            <p:cNvSpPr>
              <a:spLocks noChangeAspect="1"/>
            </p:cNvSpPr>
            <p:nvPr/>
          </p:nvSpPr>
          <p:spPr bwMode="auto">
            <a:xfrm>
              <a:off x="4187570" y="5341801"/>
              <a:ext cx="841911" cy="412954"/>
            </a:xfrm>
            <a:custGeom>
              <a:avLst/>
              <a:gdLst>
                <a:gd name="T0" fmla="*/ 14 w 534"/>
                <a:gd name="T1" fmla="*/ 0 h 317"/>
                <a:gd name="T2" fmla="*/ 35 w 534"/>
                <a:gd name="T3" fmla="*/ 0 h 317"/>
                <a:gd name="T4" fmla="*/ 53 w 534"/>
                <a:gd name="T5" fmla="*/ 0 h 317"/>
                <a:gd name="T6" fmla="*/ 75 w 534"/>
                <a:gd name="T7" fmla="*/ 0 h 317"/>
                <a:gd name="T8" fmla="*/ 94 w 534"/>
                <a:gd name="T9" fmla="*/ 0 h 317"/>
                <a:gd name="T10" fmla="*/ 120 w 534"/>
                <a:gd name="T11" fmla="*/ 0 h 317"/>
                <a:gd name="T12" fmla="*/ 141 w 534"/>
                <a:gd name="T13" fmla="*/ 2 h 317"/>
                <a:gd name="T14" fmla="*/ 160 w 534"/>
                <a:gd name="T15" fmla="*/ 10 h 317"/>
                <a:gd name="T16" fmla="*/ 181 w 534"/>
                <a:gd name="T17" fmla="*/ 21 h 317"/>
                <a:gd name="T18" fmla="*/ 200 w 534"/>
                <a:gd name="T19" fmla="*/ 28 h 317"/>
                <a:gd name="T20" fmla="*/ 222 w 534"/>
                <a:gd name="T21" fmla="*/ 38 h 317"/>
                <a:gd name="T22" fmla="*/ 240 w 534"/>
                <a:gd name="T23" fmla="*/ 49 h 317"/>
                <a:gd name="T24" fmla="*/ 261 w 534"/>
                <a:gd name="T25" fmla="*/ 63 h 317"/>
                <a:gd name="T26" fmla="*/ 280 w 534"/>
                <a:gd name="T27" fmla="*/ 78 h 317"/>
                <a:gd name="T28" fmla="*/ 302 w 534"/>
                <a:gd name="T29" fmla="*/ 102 h 317"/>
                <a:gd name="T30" fmla="*/ 312 w 534"/>
                <a:gd name="T31" fmla="*/ 120 h 317"/>
                <a:gd name="T32" fmla="*/ 321 w 534"/>
                <a:gd name="T33" fmla="*/ 141 h 317"/>
                <a:gd name="T34" fmla="*/ 321 w 534"/>
                <a:gd name="T35" fmla="*/ 162 h 317"/>
                <a:gd name="T36" fmla="*/ 321 w 534"/>
                <a:gd name="T37" fmla="*/ 184 h 317"/>
                <a:gd name="T38" fmla="*/ 321 w 534"/>
                <a:gd name="T39" fmla="*/ 205 h 317"/>
                <a:gd name="T40" fmla="*/ 321 w 534"/>
                <a:gd name="T41" fmla="*/ 223 h 317"/>
                <a:gd name="T42" fmla="*/ 321 w 534"/>
                <a:gd name="T43" fmla="*/ 244 h 317"/>
                <a:gd name="T44" fmla="*/ 331 w 534"/>
                <a:gd name="T45" fmla="*/ 259 h 317"/>
                <a:gd name="T46" fmla="*/ 349 w 534"/>
                <a:gd name="T47" fmla="*/ 276 h 317"/>
                <a:gd name="T48" fmla="*/ 368 w 534"/>
                <a:gd name="T49" fmla="*/ 286 h 317"/>
                <a:gd name="T50" fmla="*/ 386 w 534"/>
                <a:gd name="T51" fmla="*/ 297 h 317"/>
                <a:gd name="T52" fmla="*/ 404 w 534"/>
                <a:gd name="T53" fmla="*/ 304 h 317"/>
                <a:gd name="T54" fmla="*/ 426 w 534"/>
                <a:gd name="T55" fmla="*/ 308 h 317"/>
                <a:gd name="T56" fmla="*/ 445 w 534"/>
                <a:gd name="T57" fmla="*/ 316 h 317"/>
                <a:gd name="T58" fmla="*/ 466 w 534"/>
                <a:gd name="T59" fmla="*/ 316 h 317"/>
                <a:gd name="T60" fmla="*/ 484 w 534"/>
                <a:gd name="T61" fmla="*/ 316 h 317"/>
                <a:gd name="T62" fmla="*/ 506 w 534"/>
                <a:gd name="T63" fmla="*/ 316 h 317"/>
                <a:gd name="T64" fmla="*/ 525 w 534"/>
                <a:gd name="T65" fmla="*/ 308 h 317"/>
                <a:gd name="T66" fmla="*/ 533 w 534"/>
                <a:gd name="T67" fmla="*/ 294 h 3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34"/>
                <a:gd name="T103" fmla="*/ 0 h 317"/>
                <a:gd name="T104" fmla="*/ 534 w 534"/>
                <a:gd name="T105" fmla="*/ 317 h 3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34" h="317">
                  <a:moveTo>
                    <a:pt x="0" y="0"/>
                  </a:moveTo>
                  <a:lnTo>
                    <a:pt x="14" y="0"/>
                  </a:lnTo>
                  <a:lnTo>
                    <a:pt x="24" y="0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53" y="0"/>
                  </a:lnTo>
                  <a:lnTo>
                    <a:pt x="6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20" y="0"/>
                  </a:lnTo>
                  <a:lnTo>
                    <a:pt x="130" y="0"/>
                  </a:lnTo>
                  <a:lnTo>
                    <a:pt x="141" y="2"/>
                  </a:lnTo>
                  <a:lnTo>
                    <a:pt x="152" y="10"/>
                  </a:lnTo>
                  <a:lnTo>
                    <a:pt x="160" y="10"/>
                  </a:lnTo>
                  <a:lnTo>
                    <a:pt x="171" y="17"/>
                  </a:lnTo>
                  <a:lnTo>
                    <a:pt x="181" y="21"/>
                  </a:lnTo>
                  <a:lnTo>
                    <a:pt x="192" y="28"/>
                  </a:lnTo>
                  <a:lnTo>
                    <a:pt x="200" y="28"/>
                  </a:lnTo>
                  <a:lnTo>
                    <a:pt x="210" y="34"/>
                  </a:lnTo>
                  <a:lnTo>
                    <a:pt x="222" y="38"/>
                  </a:lnTo>
                  <a:lnTo>
                    <a:pt x="232" y="45"/>
                  </a:lnTo>
                  <a:lnTo>
                    <a:pt x="240" y="49"/>
                  </a:lnTo>
                  <a:lnTo>
                    <a:pt x="251" y="56"/>
                  </a:lnTo>
                  <a:lnTo>
                    <a:pt x="261" y="63"/>
                  </a:lnTo>
                  <a:lnTo>
                    <a:pt x="273" y="70"/>
                  </a:lnTo>
                  <a:lnTo>
                    <a:pt x="280" y="78"/>
                  </a:lnTo>
                  <a:lnTo>
                    <a:pt x="291" y="91"/>
                  </a:lnTo>
                  <a:lnTo>
                    <a:pt x="302" y="102"/>
                  </a:lnTo>
                  <a:lnTo>
                    <a:pt x="312" y="109"/>
                  </a:lnTo>
                  <a:lnTo>
                    <a:pt x="312" y="120"/>
                  </a:lnTo>
                  <a:lnTo>
                    <a:pt x="316" y="131"/>
                  </a:lnTo>
                  <a:lnTo>
                    <a:pt x="321" y="141"/>
                  </a:lnTo>
                  <a:lnTo>
                    <a:pt x="321" y="152"/>
                  </a:lnTo>
                  <a:lnTo>
                    <a:pt x="321" y="162"/>
                  </a:lnTo>
                  <a:lnTo>
                    <a:pt x="321" y="173"/>
                  </a:lnTo>
                  <a:lnTo>
                    <a:pt x="321" y="184"/>
                  </a:lnTo>
                  <a:lnTo>
                    <a:pt x="321" y="194"/>
                  </a:lnTo>
                  <a:lnTo>
                    <a:pt x="321" y="205"/>
                  </a:lnTo>
                  <a:lnTo>
                    <a:pt x="321" y="213"/>
                  </a:lnTo>
                  <a:lnTo>
                    <a:pt x="321" y="223"/>
                  </a:lnTo>
                  <a:lnTo>
                    <a:pt x="321" y="234"/>
                  </a:lnTo>
                  <a:lnTo>
                    <a:pt x="321" y="244"/>
                  </a:lnTo>
                  <a:lnTo>
                    <a:pt x="321" y="251"/>
                  </a:lnTo>
                  <a:lnTo>
                    <a:pt x="331" y="259"/>
                  </a:lnTo>
                  <a:lnTo>
                    <a:pt x="339" y="269"/>
                  </a:lnTo>
                  <a:lnTo>
                    <a:pt x="349" y="276"/>
                  </a:lnTo>
                  <a:lnTo>
                    <a:pt x="361" y="283"/>
                  </a:lnTo>
                  <a:lnTo>
                    <a:pt x="368" y="286"/>
                  </a:lnTo>
                  <a:lnTo>
                    <a:pt x="378" y="290"/>
                  </a:lnTo>
                  <a:lnTo>
                    <a:pt x="386" y="297"/>
                  </a:lnTo>
                  <a:lnTo>
                    <a:pt x="396" y="304"/>
                  </a:lnTo>
                  <a:lnTo>
                    <a:pt x="404" y="304"/>
                  </a:lnTo>
                  <a:lnTo>
                    <a:pt x="415" y="304"/>
                  </a:lnTo>
                  <a:lnTo>
                    <a:pt x="426" y="308"/>
                  </a:lnTo>
                  <a:lnTo>
                    <a:pt x="437" y="312"/>
                  </a:lnTo>
                  <a:lnTo>
                    <a:pt x="445" y="316"/>
                  </a:lnTo>
                  <a:lnTo>
                    <a:pt x="455" y="316"/>
                  </a:lnTo>
                  <a:lnTo>
                    <a:pt x="466" y="316"/>
                  </a:lnTo>
                  <a:lnTo>
                    <a:pt x="477" y="316"/>
                  </a:lnTo>
                  <a:lnTo>
                    <a:pt x="484" y="316"/>
                  </a:lnTo>
                  <a:lnTo>
                    <a:pt x="496" y="316"/>
                  </a:lnTo>
                  <a:lnTo>
                    <a:pt x="506" y="316"/>
                  </a:lnTo>
                  <a:lnTo>
                    <a:pt x="517" y="312"/>
                  </a:lnTo>
                  <a:lnTo>
                    <a:pt x="525" y="308"/>
                  </a:lnTo>
                  <a:lnTo>
                    <a:pt x="529" y="297"/>
                  </a:lnTo>
                  <a:lnTo>
                    <a:pt x="533" y="29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9"/>
            <p:cNvSpPr>
              <a:spLocks noChangeAspect="1"/>
            </p:cNvSpPr>
            <p:nvPr/>
          </p:nvSpPr>
          <p:spPr bwMode="auto">
            <a:xfrm>
              <a:off x="6377037" y="5364782"/>
              <a:ext cx="501363" cy="372571"/>
            </a:xfrm>
            <a:custGeom>
              <a:avLst/>
              <a:gdLst>
                <a:gd name="T0" fmla="*/ 317 w 318"/>
                <a:gd name="T1" fmla="*/ 0 h 286"/>
                <a:gd name="T2" fmla="*/ 274 w 318"/>
                <a:gd name="T3" fmla="*/ 0 h 286"/>
                <a:gd name="T4" fmla="*/ 244 w 318"/>
                <a:gd name="T5" fmla="*/ 0 h 286"/>
                <a:gd name="T6" fmla="*/ 221 w 318"/>
                <a:gd name="T7" fmla="*/ 0 h 286"/>
                <a:gd name="T8" fmla="*/ 198 w 318"/>
                <a:gd name="T9" fmla="*/ 0 h 286"/>
                <a:gd name="T10" fmla="*/ 190 w 318"/>
                <a:gd name="T11" fmla="*/ 0 h 286"/>
                <a:gd name="T12" fmla="*/ 178 w 318"/>
                <a:gd name="T13" fmla="*/ 1 h 286"/>
                <a:gd name="T14" fmla="*/ 167 w 318"/>
                <a:gd name="T15" fmla="*/ 7 h 286"/>
                <a:gd name="T16" fmla="*/ 156 w 318"/>
                <a:gd name="T17" fmla="*/ 9 h 286"/>
                <a:gd name="T18" fmla="*/ 148 w 318"/>
                <a:gd name="T19" fmla="*/ 11 h 286"/>
                <a:gd name="T20" fmla="*/ 140 w 318"/>
                <a:gd name="T21" fmla="*/ 17 h 286"/>
                <a:gd name="T22" fmla="*/ 129 w 318"/>
                <a:gd name="T23" fmla="*/ 20 h 286"/>
                <a:gd name="T24" fmla="*/ 118 w 318"/>
                <a:gd name="T25" fmla="*/ 24 h 286"/>
                <a:gd name="T26" fmla="*/ 109 w 318"/>
                <a:gd name="T27" fmla="*/ 29 h 286"/>
                <a:gd name="T28" fmla="*/ 102 w 318"/>
                <a:gd name="T29" fmla="*/ 37 h 286"/>
                <a:gd name="T30" fmla="*/ 94 w 318"/>
                <a:gd name="T31" fmla="*/ 45 h 286"/>
                <a:gd name="T32" fmla="*/ 90 w 318"/>
                <a:gd name="T33" fmla="*/ 49 h 286"/>
                <a:gd name="T34" fmla="*/ 87 w 318"/>
                <a:gd name="T35" fmla="*/ 57 h 286"/>
                <a:gd name="T36" fmla="*/ 83 w 318"/>
                <a:gd name="T37" fmla="*/ 65 h 286"/>
                <a:gd name="T38" fmla="*/ 79 w 318"/>
                <a:gd name="T39" fmla="*/ 72 h 286"/>
                <a:gd name="T40" fmla="*/ 75 w 318"/>
                <a:gd name="T41" fmla="*/ 78 h 286"/>
                <a:gd name="T42" fmla="*/ 75 w 318"/>
                <a:gd name="T43" fmla="*/ 85 h 286"/>
                <a:gd name="T44" fmla="*/ 75 w 318"/>
                <a:gd name="T45" fmla="*/ 92 h 286"/>
                <a:gd name="T46" fmla="*/ 75 w 318"/>
                <a:gd name="T47" fmla="*/ 100 h 286"/>
                <a:gd name="T48" fmla="*/ 75 w 318"/>
                <a:gd name="T49" fmla="*/ 105 h 286"/>
                <a:gd name="T50" fmla="*/ 75 w 318"/>
                <a:gd name="T51" fmla="*/ 113 h 286"/>
                <a:gd name="T52" fmla="*/ 75 w 318"/>
                <a:gd name="T53" fmla="*/ 120 h 286"/>
                <a:gd name="T54" fmla="*/ 75 w 318"/>
                <a:gd name="T55" fmla="*/ 127 h 286"/>
                <a:gd name="T56" fmla="*/ 75 w 318"/>
                <a:gd name="T57" fmla="*/ 133 h 286"/>
                <a:gd name="T58" fmla="*/ 75 w 318"/>
                <a:gd name="T59" fmla="*/ 140 h 286"/>
                <a:gd name="T60" fmla="*/ 75 w 318"/>
                <a:gd name="T61" fmla="*/ 148 h 286"/>
                <a:gd name="T62" fmla="*/ 75 w 318"/>
                <a:gd name="T63" fmla="*/ 158 h 286"/>
                <a:gd name="T64" fmla="*/ 79 w 318"/>
                <a:gd name="T65" fmla="*/ 163 h 286"/>
                <a:gd name="T66" fmla="*/ 79 w 318"/>
                <a:gd name="T67" fmla="*/ 171 h 286"/>
                <a:gd name="T68" fmla="*/ 79 w 318"/>
                <a:gd name="T69" fmla="*/ 178 h 286"/>
                <a:gd name="T70" fmla="*/ 79 w 318"/>
                <a:gd name="T71" fmla="*/ 185 h 286"/>
                <a:gd name="T72" fmla="*/ 79 w 318"/>
                <a:gd name="T73" fmla="*/ 191 h 286"/>
                <a:gd name="T74" fmla="*/ 79 w 318"/>
                <a:gd name="T75" fmla="*/ 198 h 286"/>
                <a:gd name="T76" fmla="*/ 79 w 318"/>
                <a:gd name="T77" fmla="*/ 205 h 286"/>
                <a:gd name="T78" fmla="*/ 79 w 318"/>
                <a:gd name="T79" fmla="*/ 214 h 286"/>
                <a:gd name="T80" fmla="*/ 71 w 318"/>
                <a:gd name="T81" fmla="*/ 218 h 286"/>
                <a:gd name="T82" fmla="*/ 68 w 318"/>
                <a:gd name="T83" fmla="*/ 226 h 286"/>
                <a:gd name="T84" fmla="*/ 56 w 318"/>
                <a:gd name="T85" fmla="*/ 231 h 286"/>
                <a:gd name="T86" fmla="*/ 45 w 318"/>
                <a:gd name="T87" fmla="*/ 236 h 286"/>
                <a:gd name="T88" fmla="*/ 34 w 318"/>
                <a:gd name="T89" fmla="*/ 241 h 286"/>
                <a:gd name="T90" fmla="*/ 30 w 318"/>
                <a:gd name="T91" fmla="*/ 246 h 286"/>
                <a:gd name="T92" fmla="*/ 21 w 318"/>
                <a:gd name="T93" fmla="*/ 249 h 286"/>
                <a:gd name="T94" fmla="*/ 17 w 318"/>
                <a:gd name="T95" fmla="*/ 256 h 286"/>
                <a:gd name="T96" fmla="*/ 10 w 318"/>
                <a:gd name="T97" fmla="*/ 263 h 286"/>
                <a:gd name="T98" fmla="*/ 6 w 318"/>
                <a:gd name="T99" fmla="*/ 272 h 286"/>
                <a:gd name="T100" fmla="*/ 6 w 318"/>
                <a:gd name="T101" fmla="*/ 276 h 286"/>
                <a:gd name="T102" fmla="*/ 2 w 318"/>
                <a:gd name="T103" fmla="*/ 285 h 286"/>
                <a:gd name="T104" fmla="*/ 0 w 318"/>
                <a:gd name="T105" fmla="*/ 285 h 28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8"/>
                <a:gd name="T160" fmla="*/ 0 h 286"/>
                <a:gd name="T161" fmla="*/ 318 w 318"/>
                <a:gd name="T162" fmla="*/ 286 h 28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8" h="286">
                  <a:moveTo>
                    <a:pt x="317" y="0"/>
                  </a:moveTo>
                  <a:lnTo>
                    <a:pt x="274" y="0"/>
                  </a:lnTo>
                  <a:lnTo>
                    <a:pt x="244" y="0"/>
                  </a:lnTo>
                  <a:lnTo>
                    <a:pt x="221" y="0"/>
                  </a:lnTo>
                  <a:lnTo>
                    <a:pt x="198" y="0"/>
                  </a:lnTo>
                  <a:lnTo>
                    <a:pt x="190" y="0"/>
                  </a:lnTo>
                  <a:lnTo>
                    <a:pt x="178" y="1"/>
                  </a:lnTo>
                  <a:lnTo>
                    <a:pt x="167" y="7"/>
                  </a:lnTo>
                  <a:lnTo>
                    <a:pt x="156" y="9"/>
                  </a:lnTo>
                  <a:lnTo>
                    <a:pt x="148" y="11"/>
                  </a:lnTo>
                  <a:lnTo>
                    <a:pt x="140" y="17"/>
                  </a:lnTo>
                  <a:lnTo>
                    <a:pt x="129" y="20"/>
                  </a:lnTo>
                  <a:lnTo>
                    <a:pt x="118" y="24"/>
                  </a:lnTo>
                  <a:lnTo>
                    <a:pt x="109" y="29"/>
                  </a:lnTo>
                  <a:lnTo>
                    <a:pt x="102" y="37"/>
                  </a:lnTo>
                  <a:lnTo>
                    <a:pt x="94" y="45"/>
                  </a:lnTo>
                  <a:lnTo>
                    <a:pt x="90" y="49"/>
                  </a:lnTo>
                  <a:lnTo>
                    <a:pt x="87" y="57"/>
                  </a:lnTo>
                  <a:lnTo>
                    <a:pt x="83" y="65"/>
                  </a:lnTo>
                  <a:lnTo>
                    <a:pt x="79" y="72"/>
                  </a:lnTo>
                  <a:lnTo>
                    <a:pt x="75" y="78"/>
                  </a:lnTo>
                  <a:lnTo>
                    <a:pt x="75" y="85"/>
                  </a:lnTo>
                  <a:lnTo>
                    <a:pt x="75" y="92"/>
                  </a:lnTo>
                  <a:lnTo>
                    <a:pt x="75" y="100"/>
                  </a:lnTo>
                  <a:lnTo>
                    <a:pt x="75" y="105"/>
                  </a:lnTo>
                  <a:lnTo>
                    <a:pt x="75" y="113"/>
                  </a:lnTo>
                  <a:lnTo>
                    <a:pt x="75" y="120"/>
                  </a:lnTo>
                  <a:lnTo>
                    <a:pt x="75" y="127"/>
                  </a:lnTo>
                  <a:lnTo>
                    <a:pt x="75" y="133"/>
                  </a:lnTo>
                  <a:lnTo>
                    <a:pt x="75" y="140"/>
                  </a:lnTo>
                  <a:lnTo>
                    <a:pt x="75" y="148"/>
                  </a:lnTo>
                  <a:lnTo>
                    <a:pt x="75" y="158"/>
                  </a:lnTo>
                  <a:lnTo>
                    <a:pt x="79" y="163"/>
                  </a:lnTo>
                  <a:lnTo>
                    <a:pt x="79" y="171"/>
                  </a:lnTo>
                  <a:lnTo>
                    <a:pt x="79" y="178"/>
                  </a:lnTo>
                  <a:lnTo>
                    <a:pt x="79" y="185"/>
                  </a:lnTo>
                  <a:lnTo>
                    <a:pt x="79" y="191"/>
                  </a:lnTo>
                  <a:lnTo>
                    <a:pt x="79" y="198"/>
                  </a:lnTo>
                  <a:lnTo>
                    <a:pt x="79" y="205"/>
                  </a:lnTo>
                  <a:lnTo>
                    <a:pt x="79" y="214"/>
                  </a:lnTo>
                  <a:lnTo>
                    <a:pt x="71" y="218"/>
                  </a:lnTo>
                  <a:lnTo>
                    <a:pt x="68" y="226"/>
                  </a:lnTo>
                  <a:lnTo>
                    <a:pt x="56" y="231"/>
                  </a:lnTo>
                  <a:lnTo>
                    <a:pt x="45" y="236"/>
                  </a:lnTo>
                  <a:lnTo>
                    <a:pt x="34" y="241"/>
                  </a:lnTo>
                  <a:lnTo>
                    <a:pt x="30" y="246"/>
                  </a:lnTo>
                  <a:lnTo>
                    <a:pt x="21" y="249"/>
                  </a:lnTo>
                  <a:lnTo>
                    <a:pt x="17" y="256"/>
                  </a:lnTo>
                  <a:lnTo>
                    <a:pt x="10" y="263"/>
                  </a:lnTo>
                  <a:lnTo>
                    <a:pt x="6" y="272"/>
                  </a:lnTo>
                  <a:lnTo>
                    <a:pt x="6" y="276"/>
                  </a:lnTo>
                  <a:lnTo>
                    <a:pt x="2" y="285"/>
                  </a:lnTo>
                  <a:lnTo>
                    <a:pt x="0" y="28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46"/>
            <p:cNvSpPr>
              <a:spLocks noChangeAspect="1"/>
            </p:cNvSpPr>
            <p:nvPr/>
          </p:nvSpPr>
          <p:spPr bwMode="auto">
            <a:xfrm>
              <a:off x="1930123" y="5286064"/>
              <a:ext cx="945968" cy="320463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7" name="Group 5"/>
            <p:cNvGrpSpPr>
              <a:grpSpLocks noChangeAspect="1"/>
            </p:cNvGrpSpPr>
            <p:nvPr/>
          </p:nvGrpSpPr>
          <p:grpSpPr bwMode="auto">
            <a:xfrm>
              <a:off x="3537660" y="5295576"/>
              <a:ext cx="655871" cy="175864"/>
              <a:chOff x="1072" y="1207"/>
              <a:chExt cx="416" cy="135"/>
            </a:xfrm>
          </p:grpSpPr>
          <p:sp>
            <p:nvSpPr>
              <p:cNvPr id="236" name="Freeform 6"/>
              <p:cNvSpPr>
                <a:spLocks noChangeAspect="1"/>
              </p:cNvSpPr>
              <p:nvPr/>
            </p:nvSpPr>
            <p:spPr bwMode="auto">
              <a:xfrm>
                <a:off x="1155" y="1262"/>
                <a:ext cx="83" cy="62"/>
              </a:xfrm>
              <a:custGeom>
                <a:avLst/>
                <a:gdLst>
                  <a:gd name="T0" fmla="*/ 0 w 83"/>
                  <a:gd name="T1" fmla="*/ 61 h 62"/>
                  <a:gd name="T2" fmla="*/ 28 w 83"/>
                  <a:gd name="T3" fmla="*/ 0 h 62"/>
                  <a:gd name="T4" fmla="*/ 82 w 83"/>
                  <a:gd name="T5" fmla="*/ 41 h 62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62"/>
                  <a:gd name="T11" fmla="*/ 83 w 83"/>
                  <a:gd name="T12" fmla="*/ 62 h 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62">
                    <a:moveTo>
                      <a:pt x="0" y="61"/>
                    </a:moveTo>
                    <a:lnTo>
                      <a:pt x="28" y="0"/>
                    </a:lnTo>
                    <a:lnTo>
                      <a:pt x="82" y="4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7"/>
              <p:cNvSpPr>
                <a:spLocks noChangeAspect="1"/>
              </p:cNvSpPr>
              <p:nvPr/>
            </p:nvSpPr>
            <p:spPr bwMode="auto">
              <a:xfrm>
                <a:off x="1238" y="1244"/>
                <a:ext cx="83" cy="61"/>
              </a:xfrm>
              <a:custGeom>
                <a:avLst/>
                <a:gdLst>
                  <a:gd name="T0" fmla="*/ 0 w 83"/>
                  <a:gd name="T1" fmla="*/ 60 h 61"/>
                  <a:gd name="T2" fmla="*/ 28 w 83"/>
                  <a:gd name="T3" fmla="*/ 0 h 61"/>
                  <a:gd name="T4" fmla="*/ 82 w 83"/>
                  <a:gd name="T5" fmla="*/ 40 h 61"/>
                  <a:gd name="T6" fmla="*/ 0 60000 65536"/>
                  <a:gd name="T7" fmla="*/ 0 60000 65536"/>
                  <a:gd name="T8" fmla="*/ 0 60000 65536"/>
                  <a:gd name="T9" fmla="*/ 0 w 83"/>
                  <a:gd name="T10" fmla="*/ 0 h 61"/>
                  <a:gd name="T11" fmla="*/ 83 w 83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3" h="61">
                    <a:moveTo>
                      <a:pt x="0" y="60"/>
                    </a:moveTo>
                    <a:lnTo>
                      <a:pt x="28" y="0"/>
                    </a:lnTo>
                    <a:lnTo>
                      <a:pt x="82" y="4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8"/>
              <p:cNvSpPr>
                <a:spLocks noChangeAspect="1"/>
              </p:cNvSpPr>
              <p:nvPr/>
            </p:nvSpPr>
            <p:spPr bwMode="auto">
              <a:xfrm>
                <a:off x="1321" y="1225"/>
                <a:ext cx="84" cy="61"/>
              </a:xfrm>
              <a:custGeom>
                <a:avLst/>
                <a:gdLst>
                  <a:gd name="T0" fmla="*/ 0 w 84"/>
                  <a:gd name="T1" fmla="*/ 60 h 61"/>
                  <a:gd name="T2" fmla="*/ 29 w 84"/>
                  <a:gd name="T3" fmla="*/ 0 h 61"/>
                  <a:gd name="T4" fmla="*/ 83 w 84"/>
                  <a:gd name="T5" fmla="*/ 41 h 61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61"/>
                  <a:gd name="T11" fmla="*/ 84 w 84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61">
                    <a:moveTo>
                      <a:pt x="0" y="60"/>
                    </a:moveTo>
                    <a:lnTo>
                      <a:pt x="29" y="0"/>
                    </a:lnTo>
                    <a:lnTo>
                      <a:pt x="83" y="4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9"/>
              <p:cNvSpPr>
                <a:spLocks noChangeAspect="1"/>
              </p:cNvSpPr>
              <p:nvPr/>
            </p:nvSpPr>
            <p:spPr bwMode="auto">
              <a:xfrm>
                <a:off x="1404" y="1207"/>
                <a:ext cx="84" cy="61"/>
              </a:xfrm>
              <a:custGeom>
                <a:avLst/>
                <a:gdLst>
                  <a:gd name="T0" fmla="*/ 0 w 84"/>
                  <a:gd name="T1" fmla="*/ 60 h 61"/>
                  <a:gd name="T2" fmla="*/ 28 w 84"/>
                  <a:gd name="T3" fmla="*/ 0 h 61"/>
                  <a:gd name="T4" fmla="*/ 83 w 84"/>
                  <a:gd name="T5" fmla="*/ 40 h 61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61"/>
                  <a:gd name="T11" fmla="*/ 84 w 84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61">
                    <a:moveTo>
                      <a:pt x="0" y="60"/>
                    </a:moveTo>
                    <a:lnTo>
                      <a:pt x="28" y="0"/>
                    </a:lnTo>
                    <a:lnTo>
                      <a:pt x="83" y="4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10"/>
              <p:cNvSpPr>
                <a:spLocks noChangeAspect="1"/>
              </p:cNvSpPr>
              <p:nvPr/>
            </p:nvSpPr>
            <p:spPr bwMode="auto">
              <a:xfrm>
                <a:off x="1072" y="1281"/>
                <a:ext cx="84" cy="61"/>
              </a:xfrm>
              <a:custGeom>
                <a:avLst/>
                <a:gdLst>
                  <a:gd name="T0" fmla="*/ 0 w 84"/>
                  <a:gd name="T1" fmla="*/ 60 h 61"/>
                  <a:gd name="T2" fmla="*/ 28 w 84"/>
                  <a:gd name="T3" fmla="*/ 0 h 61"/>
                  <a:gd name="T4" fmla="*/ 83 w 84"/>
                  <a:gd name="T5" fmla="*/ 40 h 61"/>
                  <a:gd name="T6" fmla="*/ 0 60000 65536"/>
                  <a:gd name="T7" fmla="*/ 0 60000 65536"/>
                  <a:gd name="T8" fmla="*/ 0 60000 65536"/>
                  <a:gd name="T9" fmla="*/ 0 w 84"/>
                  <a:gd name="T10" fmla="*/ 0 h 61"/>
                  <a:gd name="T11" fmla="*/ 84 w 84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" h="61">
                    <a:moveTo>
                      <a:pt x="0" y="60"/>
                    </a:moveTo>
                    <a:lnTo>
                      <a:pt x="28" y="0"/>
                    </a:lnTo>
                    <a:lnTo>
                      <a:pt x="83" y="4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5041307" y="5716816"/>
              <a:ext cx="1349817" cy="78867"/>
              <a:chOff x="3684388" y="3202254"/>
              <a:chExt cx="1349817" cy="78867"/>
            </a:xfrm>
          </p:grpSpPr>
          <p:grpSp>
            <p:nvGrpSpPr>
              <p:cNvPr id="224" name="Group 11"/>
              <p:cNvGrpSpPr>
                <a:grpSpLocks noChangeAspect="1"/>
              </p:cNvGrpSpPr>
              <p:nvPr/>
            </p:nvGrpSpPr>
            <p:grpSpPr bwMode="auto">
              <a:xfrm>
                <a:off x="3684388" y="3202254"/>
                <a:ext cx="670061" cy="69043"/>
                <a:chOff x="1068" y="1379"/>
                <a:chExt cx="425" cy="53"/>
              </a:xfrm>
            </p:grpSpPr>
            <p:sp>
              <p:nvSpPr>
                <p:cNvPr id="231" name="Freeform 12"/>
                <p:cNvSpPr>
                  <a:spLocks noChangeAspect="1"/>
                </p:cNvSpPr>
                <p:nvPr/>
              </p:nvSpPr>
              <p:spPr bwMode="auto">
                <a:xfrm>
                  <a:off x="1153" y="1379"/>
                  <a:ext cx="85" cy="53"/>
                </a:xfrm>
                <a:custGeom>
                  <a:avLst/>
                  <a:gdLst>
                    <a:gd name="T0" fmla="*/ 0 w 85"/>
                    <a:gd name="T1" fmla="*/ 0 h 53"/>
                    <a:gd name="T2" fmla="*/ 41 w 85"/>
                    <a:gd name="T3" fmla="*/ 52 h 53"/>
                    <a:gd name="T4" fmla="*/ 84 w 85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53"/>
                    <a:gd name="T11" fmla="*/ 85 w 85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53">
                      <a:moveTo>
                        <a:pt x="0" y="0"/>
                      </a:moveTo>
                      <a:lnTo>
                        <a:pt x="41" y="52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13"/>
                <p:cNvSpPr>
                  <a:spLocks noChangeAspect="1"/>
                </p:cNvSpPr>
                <p:nvPr/>
              </p:nvSpPr>
              <p:spPr bwMode="auto">
                <a:xfrm>
                  <a:off x="123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14"/>
                <p:cNvSpPr>
                  <a:spLocks noChangeAspect="1"/>
                </p:cNvSpPr>
                <p:nvPr/>
              </p:nvSpPr>
              <p:spPr bwMode="auto">
                <a:xfrm>
                  <a:off x="1323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15"/>
                <p:cNvSpPr>
                  <a:spLocks noChangeAspect="1"/>
                </p:cNvSpPr>
                <p:nvPr/>
              </p:nvSpPr>
              <p:spPr bwMode="auto">
                <a:xfrm>
                  <a:off x="1407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16"/>
                <p:cNvSpPr>
                  <a:spLocks noChangeAspect="1"/>
                </p:cNvSpPr>
                <p:nvPr/>
              </p:nvSpPr>
              <p:spPr bwMode="auto">
                <a:xfrm>
                  <a:off x="106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1"/>
              <p:cNvGrpSpPr>
                <a:grpSpLocks noChangeAspect="1"/>
              </p:cNvGrpSpPr>
              <p:nvPr/>
            </p:nvGrpSpPr>
            <p:grpSpPr bwMode="auto">
              <a:xfrm>
                <a:off x="4364144" y="3212078"/>
                <a:ext cx="670061" cy="69043"/>
                <a:chOff x="1068" y="1379"/>
                <a:chExt cx="425" cy="53"/>
              </a:xfrm>
            </p:grpSpPr>
            <p:sp>
              <p:nvSpPr>
                <p:cNvPr id="226" name="Freeform 12"/>
                <p:cNvSpPr>
                  <a:spLocks noChangeAspect="1"/>
                </p:cNvSpPr>
                <p:nvPr/>
              </p:nvSpPr>
              <p:spPr bwMode="auto">
                <a:xfrm>
                  <a:off x="1153" y="1379"/>
                  <a:ext cx="85" cy="53"/>
                </a:xfrm>
                <a:custGeom>
                  <a:avLst/>
                  <a:gdLst>
                    <a:gd name="T0" fmla="*/ 0 w 85"/>
                    <a:gd name="T1" fmla="*/ 0 h 53"/>
                    <a:gd name="T2" fmla="*/ 41 w 85"/>
                    <a:gd name="T3" fmla="*/ 52 h 53"/>
                    <a:gd name="T4" fmla="*/ 84 w 85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53"/>
                    <a:gd name="T11" fmla="*/ 85 w 85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53">
                      <a:moveTo>
                        <a:pt x="0" y="0"/>
                      </a:moveTo>
                      <a:lnTo>
                        <a:pt x="41" y="52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13"/>
                <p:cNvSpPr>
                  <a:spLocks noChangeAspect="1"/>
                </p:cNvSpPr>
                <p:nvPr/>
              </p:nvSpPr>
              <p:spPr bwMode="auto">
                <a:xfrm>
                  <a:off x="123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14"/>
                <p:cNvSpPr>
                  <a:spLocks noChangeAspect="1"/>
                </p:cNvSpPr>
                <p:nvPr/>
              </p:nvSpPr>
              <p:spPr bwMode="auto">
                <a:xfrm>
                  <a:off x="1323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15"/>
                <p:cNvSpPr>
                  <a:spLocks noChangeAspect="1"/>
                </p:cNvSpPr>
                <p:nvPr/>
              </p:nvSpPr>
              <p:spPr bwMode="auto">
                <a:xfrm>
                  <a:off x="1407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16"/>
                <p:cNvSpPr>
                  <a:spLocks noChangeAspect="1"/>
                </p:cNvSpPr>
                <p:nvPr/>
              </p:nvSpPr>
              <p:spPr bwMode="auto">
                <a:xfrm>
                  <a:off x="106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9" name="Freeform 47"/>
            <p:cNvSpPr>
              <a:spLocks noChangeAspect="1"/>
            </p:cNvSpPr>
            <p:nvPr/>
          </p:nvSpPr>
          <p:spPr bwMode="auto">
            <a:xfrm>
              <a:off x="2436598" y="5723750"/>
              <a:ext cx="446182" cy="374726"/>
            </a:xfrm>
            <a:custGeom>
              <a:avLst/>
              <a:gdLst>
                <a:gd name="T0" fmla="*/ 0 w 283"/>
                <a:gd name="T1" fmla="*/ 0 h 356"/>
                <a:gd name="T2" fmla="*/ 14 w 283"/>
                <a:gd name="T3" fmla="*/ 0 h 356"/>
                <a:gd name="T4" fmla="*/ 25 w 283"/>
                <a:gd name="T5" fmla="*/ 0 h 356"/>
                <a:gd name="T6" fmla="*/ 35 w 283"/>
                <a:gd name="T7" fmla="*/ 0 h 356"/>
                <a:gd name="T8" fmla="*/ 43 w 283"/>
                <a:gd name="T9" fmla="*/ 0 h 356"/>
                <a:gd name="T10" fmla="*/ 51 w 283"/>
                <a:gd name="T11" fmla="*/ 10 h 356"/>
                <a:gd name="T12" fmla="*/ 61 w 283"/>
                <a:gd name="T13" fmla="*/ 13 h 356"/>
                <a:gd name="T14" fmla="*/ 72 w 283"/>
                <a:gd name="T15" fmla="*/ 17 h 356"/>
                <a:gd name="T16" fmla="*/ 80 w 283"/>
                <a:gd name="T17" fmla="*/ 27 h 356"/>
                <a:gd name="T18" fmla="*/ 88 w 283"/>
                <a:gd name="T19" fmla="*/ 31 h 356"/>
                <a:gd name="T20" fmla="*/ 91 w 283"/>
                <a:gd name="T21" fmla="*/ 42 h 356"/>
                <a:gd name="T22" fmla="*/ 102 w 283"/>
                <a:gd name="T23" fmla="*/ 45 h 356"/>
                <a:gd name="T24" fmla="*/ 105 w 283"/>
                <a:gd name="T25" fmla="*/ 56 h 356"/>
                <a:gd name="T26" fmla="*/ 116 w 283"/>
                <a:gd name="T27" fmla="*/ 63 h 356"/>
                <a:gd name="T28" fmla="*/ 120 w 283"/>
                <a:gd name="T29" fmla="*/ 73 h 356"/>
                <a:gd name="T30" fmla="*/ 123 w 283"/>
                <a:gd name="T31" fmla="*/ 80 h 356"/>
                <a:gd name="T32" fmla="*/ 135 w 283"/>
                <a:gd name="T33" fmla="*/ 91 h 356"/>
                <a:gd name="T34" fmla="*/ 139 w 283"/>
                <a:gd name="T35" fmla="*/ 102 h 356"/>
                <a:gd name="T36" fmla="*/ 145 w 283"/>
                <a:gd name="T37" fmla="*/ 113 h 356"/>
                <a:gd name="T38" fmla="*/ 149 w 283"/>
                <a:gd name="T39" fmla="*/ 120 h 356"/>
                <a:gd name="T40" fmla="*/ 157 w 283"/>
                <a:gd name="T41" fmla="*/ 130 h 356"/>
                <a:gd name="T42" fmla="*/ 160 w 283"/>
                <a:gd name="T43" fmla="*/ 141 h 356"/>
                <a:gd name="T44" fmla="*/ 168 w 283"/>
                <a:gd name="T45" fmla="*/ 151 h 356"/>
                <a:gd name="T46" fmla="*/ 172 w 283"/>
                <a:gd name="T47" fmla="*/ 162 h 356"/>
                <a:gd name="T48" fmla="*/ 176 w 283"/>
                <a:gd name="T49" fmla="*/ 173 h 356"/>
                <a:gd name="T50" fmla="*/ 176 w 283"/>
                <a:gd name="T51" fmla="*/ 183 h 356"/>
                <a:gd name="T52" fmla="*/ 176 w 283"/>
                <a:gd name="T53" fmla="*/ 194 h 356"/>
                <a:gd name="T54" fmla="*/ 176 w 283"/>
                <a:gd name="T55" fmla="*/ 202 h 356"/>
                <a:gd name="T56" fmla="*/ 176 w 283"/>
                <a:gd name="T57" fmla="*/ 212 h 356"/>
                <a:gd name="T58" fmla="*/ 176 w 283"/>
                <a:gd name="T59" fmla="*/ 223 h 356"/>
                <a:gd name="T60" fmla="*/ 176 w 283"/>
                <a:gd name="T61" fmla="*/ 233 h 356"/>
                <a:gd name="T62" fmla="*/ 176 w 283"/>
                <a:gd name="T63" fmla="*/ 240 h 356"/>
                <a:gd name="T64" fmla="*/ 176 w 283"/>
                <a:gd name="T65" fmla="*/ 251 h 356"/>
                <a:gd name="T66" fmla="*/ 176 w 283"/>
                <a:gd name="T67" fmla="*/ 262 h 356"/>
                <a:gd name="T68" fmla="*/ 176 w 283"/>
                <a:gd name="T69" fmla="*/ 273 h 356"/>
                <a:gd name="T70" fmla="*/ 176 w 283"/>
                <a:gd name="T71" fmla="*/ 284 h 356"/>
                <a:gd name="T72" fmla="*/ 178 w 283"/>
                <a:gd name="T73" fmla="*/ 294 h 356"/>
                <a:gd name="T74" fmla="*/ 186 w 283"/>
                <a:gd name="T75" fmla="*/ 305 h 356"/>
                <a:gd name="T76" fmla="*/ 190 w 283"/>
                <a:gd name="T77" fmla="*/ 315 h 356"/>
                <a:gd name="T78" fmla="*/ 197 w 283"/>
                <a:gd name="T79" fmla="*/ 322 h 356"/>
                <a:gd name="T80" fmla="*/ 205 w 283"/>
                <a:gd name="T81" fmla="*/ 326 h 356"/>
                <a:gd name="T82" fmla="*/ 215 w 283"/>
                <a:gd name="T83" fmla="*/ 330 h 356"/>
                <a:gd name="T84" fmla="*/ 227 w 283"/>
                <a:gd name="T85" fmla="*/ 336 h 356"/>
                <a:gd name="T86" fmla="*/ 237 w 283"/>
                <a:gd name="T87" fmla="*/ 343 h 356"/>
                <a:gd name="T88" fmla="*/ 245 w 283"/>
                <a:gd name="T89" fmla="*/ 343 h 356"/>
                <a:gd name="T90" fmla="*/ 256 w 283"/>
                <a:gd name="T91" fmla="*/ 351 h 356"/>
                <a:gd name="T92" fmla="*/ 266 w 283"/>
                <a:gd name="T93" fmla="*/ 351 h 356"/>
                <a:gd name="T94" fmla="*/ 282 w 283"/>
                <a:gd name="T95" fmla="*/ 355 h 3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3"/>
                <a:gd name="T145" fmla="*/ 0 h 356"/>
                <a:gd name="T146" fmla="*/ 283 w 283"/>
                <a:gd name="T147" fmla="*/ 356 h 3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3" h="356">
                  <a:moveTo>
                    <a:pt x="0" y="0"/>
                  </a:moveTo>
                  <a:lnTo>
                    <a:pt x="14" y="0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51" y="10"/>
                  </a:lnTo>
                  <a:lnTo>
                    <a:pt x="61" y="13"/>
                  </a:lnTo>
                  <a:lnTo>
                    <a:pt x="72" y="17"/>
                  </a:lnTo>
                  <a:lnTo>
                    <a:pt x="80" y="27"/>
                  </a:lnTo>
                  <a:lnTo>
                    <a:pt x="88" y="31"/>
                  </a:lnTo>
                  <a:lnTo>
                    <a:pt x="91" y="42"/>
                  </a:lnTo>
                  <a:lnTo>
                    <a:pt x="102" y="45"/>
                  </a:lnTo>
                  <a:lnTo>
                    <a:pt x="105" y="56"/>
                  </a:lnTo>
                  <a:lnTo>
                    <a:pt x="116" y="63"/>
                  </a:lnTo>
                  <a:lnTo>
                    <a:pt x="120" y="73"/>
                  </a:lnTo>
                  <a:lnTo>
                    <a:pt x="123" y="80"/>
                  </a:lnTo>
                  <a:lnTo>
                    <a:pt x="135" y="91"/>
                  </a:lnTo>
                  <a:lnTo>
                    <a:pt x="139" y="102"/>
                  </a:lnTo>
                  <a:lnTo>
                    <a:pt x="145" y="113"/>
                  </a:lnTo>
                  <a:lnTo>
                    <a:pt x="149" y="120"/>
                  </a:lnTo>
                  <a:lnTo>
                    <a:pt x="157" y="130"/>
                  </a:lnTo>
                  <a:lnTo>
                    <a:pt x="160" y="141"/>
                  </a:lnTo>
                  <a:lnTo>
                    <a:pt x="168" y="151"/>
                  </a:lnTo>
                  <a:lnTo>
                    <a:pt x="172" y="162"/>
                  </a:lnTo>
                  <a:lnTo>
                    <a:pt x="176" y="173"/>
                  </a:lnTo>
                  <a:lnTo>
                    <a:pt x="176" y="183"/>
                  </a:lnTo>
                  <a:lnTo>
                    <a:pt x="176" y="194"/>
                  </a:lnTo>
                  <a:lnTo>
                    <a:pt x="176" y="202"/>
                  </a:lnTo>
                  <a:lnTo>
                    <a:pt x="176" y="212"/>
                  </a:lnTo>
                  <a:lnTo>
                    <a:pt x="176" y="223"/>
                  </a:lnTo>
                  <a:lnTo>
                    <a:pt x="176" y="233"/>
                  </a:lnTo>
                  <a:lnTo>
                    <a:pt x="176" y="240"/>
                  </a:lnTo>
                  <a:lnTo>
                    <a:pt x="176" y="251"/>
                  </a:lnTo>
                  <a:lnTo>
                    <a:pt x="176" y="262"/>
                  </a:lnTo>
                  <a:lnTo>
                    <a:pt x="176" y="273"/>
                  </a:lnTo>
                  <a:lnTo>
                    <a:pt x="176" y="284"/>
                  </a:lnTo>
                  <a:lnTo>
                    <a:pt x="178" y="294"/>
                  </a:lnTo>
                  <a:lnTo>
                    <a:pt x="186" y="305"/>
                  </a:lnTo>
                  <a:lnTo>
                    <a:pt x="190" y="315"/>
                  </a:lnTo>
                  <a:lnTo>
                    <a:pt x="197" y="322"/>
                  </a:lnTo>
                  <a:lnTo>
                    <a:pt x="205" y="326"/>
                  </a:lnTo>
                  <a:lnTo>
                    <a:pt x="215" y="330"/>
                  </a:lnTo>
                  <a:lnTo>
                    <a:pt x="227" y="336"/>
                  </a:lnTo>
                  <a:lnTo>
                    <a:pt x="237" y="343"/>
                  </a:lnTo>
                  <a:lnTo>
                    <a:pt x="245" y="343"/>
                  </a:lnTo>
                  <a:lnTo>
                    <a:pt x="256" y="351"/>
                  </a:lnTo>
                  <a:lnTo>
                    <a:pt x="266" y="351"/>
                  </a:lnTo>
                  <a:lnTo>
                    <a:pt x="282" y="35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2878885" y="6103192"/>
              <a:ext cx="1318048" cy="215176"/>
              <a:chOff x="1521966" y="3588630"/>
              <a:chExt cx="1318048" cy="215176"/>
            </a:xfrm>
          </p:grpSpPr>
          <p:grpSp>
            <p:nvGrpSpPr>
              <p:cNvPr id="212" name="Group 34"/>
              <p:cNvGrpSpPr>
                <a:grpSpLocks noChangeAspect="1"/>
              </p:cNvGrpSpPr>
              <p:nvPr/>
            </p:nvGrpSpPr>
            <p:grpSpPr bwMode="auto">
              <a:xfrm>
                <a:off x="2180990" y="3674337"/>
                <a:ext cx="659024" cy="129469"/>
                <a:chOff x="1071" y="1684"/>
                <a:chExt cx="418" cy="123"/>
              </a:xfrm>
            </p:grpSpPr>
            <p:sp>
              <p:nvSpPr>
                <p:cNvPr id="219" name="Freeform 35"/>
                <p:cNvSpPr>
                  <a:spLocks noChangeAspect="1"/>
                </p:cNvSpPr>
                <p:nvPr/>
              </p:nvSpPr>
              <p:spPr bwMode="auto">
                <a:xfrm>
                  <a:off x="1322" y="1730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Freeform 36"/>
                <p:cNvSpPr>
                  <a:spLocks noChangeAspect="1"/>
                </p:cNvSpPr>
                <p:nvPr/>
              </p:nvSpPr>
              <p:spPr bwMode="auto">
                <a:xfrm>
                  <a:off x="1238" y="1714"/>
                  <a:ext cx="84" cy="61"/>
                </a:xfrm>
                <a:custGeom>
                  <a:avLst/>
                  <a:gdLst>
                    <a:gd name="T0" fmla="*/ 83 w 84"/>
                    <a:gd name="T1" fmla="*/ 14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4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37"/>
                <p:cNvSpPr>
                  <a:spLocks noChangeAspect="1"/>
                </p:cNvSpPr>
                <p:nvPr/>
              </p:nvSpPr>
              <p:spPr bwMode="auto">
                <a:xfrm>
                  <a:off x="1154" y="1699"/>
                  <a:ext cx="85" cy="61"/>
                </a:xfrm>
                <a:custGeom>
                  <a:avLst/>
                  <a:gdLst>
                    <a:gd name="T0" fmla="*/ 84 w 85"/>
                    <a:gd name="T1" fmla="*/ 15 h 61"/>
                    <a:gd name="T2" fmla="*/ 31 w 85"/>
                    <a:gd name="T3" fmla="*/ 60 h 61"/>
                    <a:gd name="T4" fmla="*/ 0 w 85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1"/>
                    <a:gd name="T11" fmla="*/ 85 w 85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1">
                      <a:moveTo>
                        <a:pt x="84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38"/>
                <p:cNvSpPr>
                  <a:spLocks noChangeAspect="1"/>
                </p:cNvSpPr>
                <p:nvPr/>
              </p:nvSpPr>
              <p:spPr bwMode="auto">
                <a:xfrm>
                  <a:off x="1071" y="1684"/>
                  <a:ext cx="85" cy="60"/>
                </a:xfrm>
                <a:custGeom>
                  <a:avLst/>
                  <a:gdLst>
                    <a:gd name="T0" fmla="*/ 84 w 85"/>
                    <a:gd name="T1" fmla="*/ 14 h 60"/>
                    <a:gd name="T2" fmla="*/ 31 w 85"/>
                    <a:gd name="T3" fmla="*/ 59 h 60"/>
                    <a:gd name="T4" fmla="*/ 0 w 85"/>
                    <a:gd name="T5" fmla="*/ 0 h 60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0"/>
                    <a:gd name="T11" fmla="*/ 85 w 8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0">
                      <a:moveTo>
                        <a:pt x="84" y="14"/>
                      </a:moveTo>
                      <a:lnTo>
                        <a:pt x="31" y="5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39"/>
                <p:cNvSpPr>
                  <a:spLocks noChangeAspect="1"/>
                </p:cNvSpPr>
                <p:nvPr/>
              </p:nvSpPr>
              <p:spPr bwMode="auto">
                <a:xfrm>
                  <a:off x="1405" y="1746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3" name="Group 34"/>
              <p:cNvGrpSpPr>
                <a:grpSpLocks noChangeAspect="1"/>
              </p:cNvGrpSpPr>
              <p:nvPr/>
            </p:nvGrpSpPr>
            <p:grpSpPr bwMode="auto">
              <a:xfrm>
                <a:off x="1521966" y="3588630"/>
                <a:ext cx="659024" cy="129469"/>
                <a:chOff x="1071" y="1684"/>
                <a:chExt cx="418" cy="123"/>
              </a:xfrm>
            </p:grpSpPr>
            <p:sp>
              <p:nvSpPr>
                <p:cNvPr id="214" name="Freeform 35"/>
                <p:cNvSpPr>
                  <a:spLocks noChangeAspect="1"/>
                </p:cNvSpPr>
                <p:nvPr/>
              </p:nvSpPr>
              <p:spPr bwMode="auto">
                <a:xfrm>
                  <a:off x="1322" y="1730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36"/>
                <p:cNvSpPr>
                  <a:spLocks noChangeAspect="1"/>
                </p:cNvSpPr>
                <p:nvPr/>
              </p:nvSpPr>
              <p:spPr bwMode="auto">
                <a:xfrm>
                  <a:off x="1238" y="1714"/>
                  <a:ext cx="84" cy="61"/>
                </a:xfrm>
                <a:custGeom>
                  <a:avLst/>
                  <a:gdLst>
                    <a:gd name="T0" fmla="*/ 83 w 84"/>
                    <a:gd name="T1" fmla="*/ 14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4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37"/>
                <p:cNvSpPr>
                  <a:spLocks noChangeAspect="1"/>
                </p:cNvSpPr>
                <p:nvPr/>
              </p:nvSpPr>
              <p:spPr bwMode="auto">
                <a:xfrm>
                  <a:off x="1154" y="1699"/>
                  <a:ext cx="85" cy="61"/>
                </a:xfrm>
                <a:custGeom>
                  <a:avLst/>
                  <a:gdLst>
                    <a:gd name="T0" fmla="*/ 84 w 85"/>
                    <a:gd name="T1" fmla="*/ 15 h 61"/>
                    <a:gd name="T2" fmla="*/ 31 w 85"/>
                    <a:gd name="T3" fmla="*/ 60 h 61"/>
                    <a:gd name="T4" fmla="*/ 0 w 85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1"/>
                    <a:gd name="T11" fmla="*/ 85 w 85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1">
                      <a:moveTo>
                        <a:pt x="84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38"/>
                <p:cNvSpPr>
                  <a:spLocks noChangeAspect="1"/>
                </p:cNvSpPr>
                <p:nvPr/>
              </p:nvSpPr>
              <p:spPr bwMode="auto">
                <a:xfrm>
                  <a:off x="1071" y="1684"/>
                  <a:ext cx="85" cy="60"/>
                </a:xfrm>
                <a:custGeom>
                  <a:avLst/>
                  <a:gdLst>
                    <a:gd name="T0" fmla="*/ 84 w 85"/>
                    <a:gd name="T1" fmla="*/ 14 h 60"/>
                    <a:gd name="T2" fmla="*/ 31 w 85"/>
                    <a:gd name="T3" fmla="*/ 59 h 60"/>
                    <a:gd name="T4" fmla="*/ 0 w 85"/>
                    <a:gd name="T5" fmla="*/ 0 h 60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0"/>
                    <a:gd name="T11" fmla="*/ 85 w 8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0">
                      <a:moveTo>
                        <a:pt x="84" y="14"/>
                      </a:moveTo>
                      <a:lnTo>
                        <a:pt x="31" y="5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39"/>
                <p:cNvSpPr>
                  <a:spLocks noChangeAspect="1"/>
                </p:cNvSpPr>
                <p:nvPr/>
              </p:nvSpPr>
              <p:spPr bwMode="auto">
                <a:xfrm>
                  <a:off x="1405" y="1746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1" name="Freeform 46"/>
            <p:cNvSpPr>
              <a:spLocks noChangeAspect="1"/>
            </p:cNvSpPr>
            <p:nvPr/>
          </p:nvSpPr>
          <p:spPr bwMode="auto">
            <a:xfrm>
              <a:off x="6345005" y="5820785"/>
              <a:ext cx="945968" cy="258939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46"/>
            <p:cNvSpPr>
              <a:spLocks noChangeAspect="1"/>
            </p:cNvSpPr>
            <p:nvPr/>
          </p:nvSpPr>
          <p:spPr bwMode="auto">
            <a:xfrm>
              <a:off x="4250470" y="6352401"/>
              <a:ext cx="945968" cy="320463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2"/>
            <p:cNvSpPr>
              <a:spLocks noChangeAspect="1"/>
            </p:cNvSpPr>
            <p:nvPr/>
          </p:nvSpPr>
          <p:spPr bwMode="auto">
            <a:xfrm rot="15219402">
              <a:off x="4451595" y="5628735"/>
              <a:ext cx="294282" cy="885703"/>
            </a:xfrm>
            <a:custGeom>
              <a:avLst/>
              <a:gdLst>
                <a:gd name="T0" fmla="*/ 274 w 275"/>
                <a:gd name="T1" fmla="*/ 419 h 420"/>
                <a:gd name="T2" fmla="*/ 274 w 275"/>
                <a:gd name="T3" fmla="*/ 404 h 420"/>
                <a:gd name="T4" fmla="*/ 274 w 275"/>
                <a:gd name="T5" fmla="*/ 396 h 420"/>
                <a:gd name="T6" fmla="*/ 274 w 275"/>
                <a:gd name="T7" fmla="*/ 386 h 420"/>
                <a:gd name="T8" fmla="*/ 274 w 275"/>
                <a:gd name="T9" fmla="*/ 375 h 420"/>
                <a:gd name="T10" fmla="*/ 274 w 275"/>
                <a:gd name="T11" fmla="*/ 365 h 420"/>
                <a:gd name="T12" fmla="*/ 265 w 275"/>
                <a:gd name="T13" fmla="*/ 358 h 420"/>
                <a:gd name="T14" fmla="*/ 262 w 275"/>
                <a:gd name="T15" fmla="*/ 351 h 420"/>
                <a:gd name="T16" fmla="*/ 258 w 275"/>
                <a:gd name="T17" fmla="*/ 339 h 420"/>
                <a:gd name="T18" fmla="*/ 251 w 275"/>
                <a:gd name="T19" fmla="*/ 329 h 420"/>
                <a:gd name="T20" fmla="*/ 251 w 275"/>
                <a:gd name="T21" fmla="*/ 318 h 420"/>
                <a:gd name="T22" fmla="*/ 247 w 275"/>
                <a:gd name="T23" fmla="*/ 311 h 420"/>
                <a:gd name="T24" fmla="*/ 243 w 275"/>
                <a:gd name="T25" fmla="*/ 301 h 420"/>
                <a:gd name="T26" fmla="*/ 233 w 275"/>
                <a:gd name="T27" fmla="*/ 290 h 420"/>
                <a:gd name="T28" fmla="*/ 225 w 275"/>
                <a:gd name="T29" fmla="*/ 283 h 420"/>
                <a:gd name="T30" fmla="*/ 222 w 275"/>
                <a:gd name="T31" fmla="*/ 276 h 420"/>
                <a:gd name="T32" fmla="*/ 211 w 275"/>
                <a:gd name="T33" fmla="*/ 265 h 420"/>
                <a:gd name="T34" fmla="*/ 200 w 275"/>
                <a:gd name="T35" fmla="*/ 259 h 420"/>
                <a:gd name="T36" fmla="*/ 188 w 275"/>
                <a:gd name="T37" fmla="*/ 255 h 420"/>
                <a:gd name="T38" fmla="*/ 178 w 275"/>
                <a:gd name="T39" fmla="*/ 251 h 420"/>
                <a:gd name="T40" fmla="*/ 167 w 275"/>
                <a:gd name="T41" fmla="*/ 251 h 420"/>
                <a:gd name="T42" fmla="*/ 156 w 275"/>
                <a:gd name="T43" fmla="*/ 251 h 420"/>
                <a:gd name="T44" fmla="*/ 149 w 275"/>
                <a:gd name="T45" fmla="*/ 251 h 420"/>
                <a:gd name="T46" fmla="*/ 137 w 275"/>
                <a:gd name="T47" fmla="*/ 251 h 420"/>
                <a:gd name="T48" fmla="*/ 127 w 275"/>
                <a:gd name="T49" fmla="*/ 251 h 420"/>
                <a:gd name="T50" fmla="*/ 116 w 275"/>
                <a:gd name="T51" fmla="*/ 251 h 420"/>
                <a:gd name="T52" fmla="*/ 108 w 275"/>
                <a:gd name="T53" fmla="*/ 251 h 420"/>
                <a:gd name="T54" fmla="*/ 98 w 275"/>
                <a:gd name="T55" fmla="*/ 248 h 420"/>
                <a:gd name="T56" fmla="*/ 86 w 275"/>
                <a:gd name="T57" fmla="*/ 244 h 420"/>
                <a:gd name="T58" fmla="*/ 76 w 275"/>
                <a:gd name="T59" fmla="*/ 240 h 420"/>
                <a:gd name="T60" fmla="*/ 68 w 275"/>
                <a:gd name="T61" fmla="*/ 240 h 420"/>
                <a:gd name="T62" fmla="*/ 57 w 275"/>
                <a:gd name="T63" fmla="*/ 240 h 420"/>
                <a:gd name="T64" fmla="*/ 47 w 275"/>
                <a:gd name="T65" fmla="*/ 240 h 420"/>
                <a:gd name="T66" fmla="*/ 35 w 275"/>
                <a:gd name="T67" fmla="*/ 240 h 420"/>
                <a:gd name="T68" fmla="*/ 24 w 275"/>
                <a:gd name="T69" fmla="*/ 240 h 420"/>
                <a:gd name="T70" fmla="*/ 14 w 275"/>
                <a:gd name="T71" fmla="*/ 240 h 420"/>
                <a:gd name="T72" fmla="*/ 6 w 275"/>
                <a:gd name="T73" fmla="*/ 229 h 420"/>
                <a:gd name="T74" fmla="*/ 6 w 275"/>
                <a:gd name="T75" fmla="*/ 219 h 420"/>
                <a:gd name="T76" fmla="*/ 2 w 275"/>
                <a:gd name="T77" fmla="*/ 209 h 420"/>
                <a:gd name="T78" fmla="*/ 2 w 275"/>
                <a:gd name="T79" fmla="*/ 177 h 420"/>
                <a:gd name="T80" fmla="*/ 0 w 275"/>
                <a:gd name="T81" fmla="*/ 177 h 420"/>
                <a:gd name="T82" fmla="*/ 0 w 275"/>
                <a:gd name="T83" fmla="*/ 148 h 420"/>
                <a:gd name="T84" fmla="*/ 0 w 275"/>
                <a:gd name="T85" fmla="*/ 137 h 420"/>
                <a:gd name="T86" fmla="*/ 0 w 275"/>
                <a:gd name="T87" fmla="*/ 127 h 420"/>
                <a:gd name="T88" fmla="*/ 0 w 275"/>
                <a:gd name="T89" fmla="*/ 116 h 420"/>
                <a:gd name="T90" fmla="*/ 0 w 275"/>
                <a:gd name="T91" fmla="*/ 105 h 420"/>
                <a:gd name="T92" fmla="*/ 0 w 275"/>
                <a:gd name="T93" fmla="*/ 95 h 420"/>
                <a:gd name="T94" fmla="*/ 0 w 275"/>
                <a:gd name="T95" fmla="*/ 84 h 420"/>
                <a:gd name="T96" fmla="*/ 2 w 275"/>
                <a:gd name="T97" fmla="*/ 73 h 420"/>
                <a:gd name="T98" fmla="*/ 6 w 275"/>
                <a:gd name="T99" fmla="*/ 63 h 420"/>
                <a:gd name="T100" fmla="*/ 14 w 275"/>
                <a:gd name="T101" fmla="*/ 52 h 420"/>
                <a:gd name="T102" fmla="*/ 24 w 275"/>
                <a:gd name="T103" fmla="*/ 42 h 420"/>
                <a:gd name="T104" fmla="*/ 29 w 275"/>
                <a:gd name="T105" fmla="*/ 34 h 420"/>
                <a:gd name="T106" fmla="*/ 35 w 275"/>
                <a:gd name="T107" fmla="*/ 23 h 420"/>
                <a:gd name="T108" fmla="*/ 43 w 275"/>
                <a:gd name="T109" fmla="*/ 13 h 420"/>
                <a:gd name="T110" fmla="*/ 53 w 275"/>
                <a:gd name="T111" fmla="*/ 2 h 420"/>
                <a:gd name="T112" fmla="*/ 65 w 275"/>
                <a:gd name="T113" fmla="*/ 0 h 420"/>
                <a:gd name="T114" fmla="*/ 72 w 275"/>
                <a:gd name="T115" fmla="*/ 0 h 420"/>
                <a:gd name="T116" fmla="*/ 76 w 275"/>
                <a:gd name="T117" fmla="*/ 0 h 4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5"/>
                <a:gd name="T178" fmla="*/ 0 h 420"/>
                <a:gd name="T179" fmla="*/ 275 w 275"/>
                <a:gd name="T180" fmla="*/ 420 h 4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5" h="420">
                  <a:moveTo>
                    <a:pt x="274" y="419"/>
                  </a:moveTo>
                  <a:lnTo>
                    <a:pt x="274" y="404"/>
                  </a:lnTo>
                  <a:lnTo>
                    <a:pt x="274" y="396"/>
                  </a:lnTo>
                  <a:lnTo>
                    <a:pt x="274" y="386"/>
                  </a:lnTo>
                  <a:lnTo>
                    <a:pt x="274" y="375"/>
                  </a:lnTo>
                  <a:lnTo>
                    <a:pt x="274" y="365"/>
                  </a:lnTo>
                  <a:lnTo>
                    <a:pt x="265" y="358"/>
                  </a:lnTo>
                  <a:lnTo>
                    <a:pt x="262" y="351"/>
                  </a:lnTo>
                  <a:lnTo>
                    <a:pt x="258" y="339"/>
                  </a:lnTo>
                  <a:lnTo>
                    <a:pt x="251" y="329"/>
                  </a:lnTo>
                  <a:lnTo>
                    <a:pt x="251" y="318"/>
                  </a:lnTo>
                  <a:lnTo>
                    <a:pt x="247" y="311"/>
                  </a:lnTo>
                  <a:lnTo>
                    <a:pt x="243" y="301"/>
                  </a:lnTo>
                  <a:lnTo>
                    <a:pt x="233" y="290"/>
                  </a:lnTo>
                  <a:lnTo>
                    <a:pt x="225" y="283"/>
                  </a:lnTo>
                  <a:lnTo>
                    <a:pt x="222" y="276"/>
                  </a:lnTo>
                  <a:lnTo>
                    <a:pt x="211" y="265"/>
                  </a:lnTo>
                  <a:lnTo>
                    <a:pt x="200" y="259"/>
                  </a:lnTo>
                  <a:lnTo>
                    <a:pt x="188" y="255"/>
                  </a:lnTo>
                  <a:lnTo>
                    <a:pt x="178" y="251"/>
                  </a:lnTo>
                  <a:lnTo>
                    <a:pt x="167" y="251"/>
                  </a:lnTo>
                  <a:lnTo>
                    <a:pt x="156" y="251"/>
                  </a:lnTo>
                  <a:lnTo>
                    <a:pt x="149" y="251"/>
                  </a:lnTo>
                  <a:lnTo>
                    <a:pt x="137" y="251"/>
                  </a:lnTo>
                  <a:lnTo>
                    <a:pt x="127" y="251"/>
                  </a:lnTo>
                  <a:lnTo>
                    <a:pt x="116" y="251"/>
                  </a:lnTo>
                  <a:lnTo>
                    <a:pt x="108" y="251"/>
                  </a:lnTo>
                  <a:lnTo>
                    <a:pt x="98" y="248"/>
                  </a:lnTo>
                  <a:lnTo>
                    <a:pt x="86" y="244"/>
                  </a:lnTo>
                  <a:lnTo>
                    <a:pt x="76" y="240"/>
                  </a:lnTo>
                  <a:lnTo>
                    <a:pt x="68" y="240"/>
                  </a:lnTo>
                  <a:lnTo>
                    <a:pt x="57" y="240"/>
                  </a:lnTo>
                  <a:lnTo>
                    <a:pt x="47" y="240"/>
                  </a:lnTo>
                  <a:lnTo>
                    <a:pt x="35" y="240"/>
                  </a:lnTo>
                  <a:lnTo>
                    <a:pt x="24" y="240"/>
                  </a:lnTo>
                  <a:lnTo>
                    <a:pt x="14" y="240"/>
                  </a:lnTo>
                  <a:lnTo>
                    <a:pt x="6" y="229"/>
                  </a:lnTo>
                  <a:lnTo>
                    <a:pt x="6" y="219"/>
                  </a:lnTo>
                  <a:lnTo>
                    <a:pt x="2" y="209"/>
                  </a:lnTo>
                  <a:lnTo>
                    <a:pt x="2" y="177"/>
                  </a:lnTo>
                  <a:lnTo>
                    <a:pt x="0" y="177"/>
                  </a:lnTo>
                  <a:lnTo>
                    <a:pt x="0" y="148"/>
                  </a:lnTo>
                  <a:lnTo>
                    <a:pt x="0" y="137"/>
                  </a:lnTo>
                  <a:lnTo>
                    <a:pt x="0" y="127"/>
                  </a:lnTo>
                  <a:lnTo>
                    <a:pt x="0" y="116"/>
                  </a:lnTo>
                  <a:lnTo>
                    <a:pt x="0" y="105"/>
                  </a:lnTo>
                  <a:lnTo>
                    <a:pt x="0" y="95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6" y="63"/>
                  </a:lnTo>
                  <a:lnTo>
                    <a:pt x="14" y="52"/>
                  </a:lnTo>
                  <a:lnTo>
                    <a:pt x="24" y="42"/>
                  </a:lnTo>
                  <a:lnTo>
                    <a:pt x="29" y="34"/>
                  </a:lnTo>
                  <a:lnTo>
                    <a:pt x="35" y="23"/>
                  </a:lnTo>
                  <a:lnTo>
                    <a:pt x="43" y="13"/>
                  </a:lnTo>
                  <a:lnTo>
                    <a:pt x="53" y="2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4983971" y="5810961"/>
              <a:ext cx="1349817" cy="78867"/>
              <a:chOff x="3684388" y="3202254"/>
              <a:chExt cx="1349817" cy="78867"/>
            </a:xfrm>
          </p:grpSpPr>
          <p:grpSp>
            <p:nvGrpSpPr>
              <p:cNvPr id="200" name="Group 11"/>
              <p:cNvGrpSpPr>
                <a:grpSpLocks noChangeAspect="1"/>
              </p:cNvGrpSpPr>
              <p:nvPr/>
            </p:nvGrpSpPr>
            <p:grpSpPr bwMode="auto">
              <a:xfrm>
                <a:off x="3684388" y="3202254"/>
                <a:ext cx="670061" cy="69043"/>
                <a:chOff x="1068" y="1379"/>
                <a:chExt cx="425" cy="53"/>
              </a:xfrm>
            </p:grpSpPr>
            <p:sp>
              <p:nvSpPr>
                <p:cNvPr id="207" name="Freeform 12"/>
                <p:cNvSpPr>
                  <a:spLocks noChangeAspect="1"/>
                </p:cNvSpPr>
                <p:nvPr/>
              </p:nvSpPr>
              <p:spPr bwMode="auto">
                <a:xfrm>
                  <a:off x="1153" y="1379"/>
                  <a:ext cx="85" cy="53"/>
                </a:xfrm>
                <a:custGeom>
                  <a:avLst/>
                  <a:gdLst>
                    <a:gd name="T0" fmla="*/ 0 w 85"/>
                    <a:gd name="T1" fmla="*/ 0 h 53"/>
                    <a:gd name="T2" fmla="*/ 41 w 85"/>
                    <a:gd name="T3" fmla="*/ 52 h 53"/>
                    <a:gd name="T4" fmla="*/ 84 w 85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53"/>
                    <a:gd name="T11" fmla="*/ 85 w 85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53">
                      <a:moveTo>
                        <a:pt x="0" y="0"/>
                      </a:moveTo>
                      <a:lnTo>
                        <a:pt x="41" y="52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3"/>
                <p:cNvSpPr>
                  <a:spLocks noChangeAspect="1"/>
                </p:cNvSpPr>
                <p:nvPr/>
              </p:nvSpPr>
              <p:spPr bwMode="auto">
                <a:xfrm>
                  <a:off x="123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4"/>
                <p:cNvSpPr>
                  <a:spLocks noChangeAspect="1"/>
                </p:cNvSpPr>
                <p:nvPr/>
              </p:nvSpPr>
              <p:spPr bwMode="auto">
                <a:xfrm>
                  <a:off x="1323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15"/>
                <p:cNvSpPr>
                  <a:spLocks noChangeAspect="1"/>
                </p:cNvSpPr>
                <p:nvPr/>
              </p:nvSpPr>
              <p:spPr bwMode="auto">
                <a:xfrm>
                  <a:off x="1407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Freeform 16"/>
                <p:cNvSpPr>
                  <a:spLocks noChangeAspect="1"/>
                </p:cNvSpPr>
                <p:nvPr/>
              </p:nvSpPr>
              <p:spPr bwMode="auto">
                <a:xfrm>
                  <a:off x="106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1" name="Group 11"/>
              <p:cNvGrpSpPr>
                <a:grpSpLocks noChangeAspect="1"/>
              </p:cNvGrpSpPr>
              <p:nvPr/>
            </p:nvGrpSpPr>
            <p:grpSpPr bwMode="auto">
              <a:xfrm>
                <a:off x="4364144" y="3212078"/>
                <a:ext cx="670061" cy="69043"/>
                <a:chOff x="1068" y="1379"/>
                <a:chExt cx="425" cy="53"/>
              </a:xfrm>
            </p:grpSpPr>
            <p:sp>
              <p:nvSpPr>
                <p:cNvPr id="202" name="Freeform 12"/>
                <p:cNvSpPr>
                  <a:spLocks noChangeAspect="1"/>
                </p:cNvSpPr>
                <p:nvPr/>
              </p:nvSpPr>
              <p:spPr bwMode="auto">
                <a:xfrm>
                  <a:off x="1153" y="1379"/>
                  <a:ext cx="85" cy="53"/>
                </a:xfrm>
                <a:custGeom>
                  <a:avLst/>
                  <a:gdLst>
                    <a:gd name="T0" fmla="*/ 0 w 85"/>
                    <a:gd name="T1" fmla="*/ 0 h 53"/>
                    <a:gd name="T2" fmla="*/ 41 w 85"/>
                    <a:gd name="T3" fmla="*/ 52 h 53"/>
                    <a:gd name="T4" fmla="*/ 84 w 85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53"/>
                    <a:gd name="T11" fmla="*/ 85 w 85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53">
                      <a:moveTo>
                        <a:pt x="0" y="0"/>
                      </a:moveTo>
                      <a:lnTo>
                        <a:pt x="41" y="52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13"/>
                <p:cNvSpPr>
                  <a:spLocks noChangeAspect="1"/>
                </p:cNvSpPr>
                <p:nvPr/>
              </p:nvSpPr>
              <p:spPr bwMode="auto">
                <a:xfrm>
                  <a:off x="123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4"/>
                <p:cNvSpPr>
                  <a:spLocks noChangeAspect="1"/>
                </p:cNvSpPr>
                <p:nvPr/>
              </p:nvSpPr>
              <p:spPr bwMode="auto">
                <a:xfrm>
                  <a:off x="1323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5"/>
                <p:cNvSpPr>
                  <a:spLocks noChangeAspect="1"/>
                </p:cNvSpPr>
                <p:nvPr/>
              </p:nvSpPr>
              <p:spPr bwMode="auto">
                <a:xfrm>
                  <a:off x="1407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6"/>
                <p:cNvSpPr>
                  <a:spLocks noChangeAspect="1"/>
                </p:cNvSpPr>
                <p:nvPr/>
              </p:nvSpPr>
              <p:spPr bwMode="auto">
                <a:xfrm>
                  <a:off x="1068" y="1379"/>
                  <a:ext cx="86" cy="53"/>
                </a:xfrm>
                <a:custGeom>
                  <a:avLst/>
                  <a:gdLst>
                    <a:gd name="T0" fmla="*/ 0 w 86"/>
                    <a:gd name="T1" fmla="*/ 0 h 53"/>
                    <a:gd name="T2" fmla="*/ 42 w 86"/>
                    <a:gd name="T3" fmla="*/ 52 h 53"/>
                    <a:gd name="T4" fmla="*/ 85 w 86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53"/>
                    <a:gd name="T11" fmla="*/ 86 w 86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53">
                      <a:moveTo>
                        <a:pt x="0" y="0"/>
                      </a:moveTo>
                      <a:lnTo>
                        <a:pt x="42" y="52"/>
                      </a:lnTo>
                      <a:lnTo>
                        <a:pt x="8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5" name="Oval 153"/>
            <p:cNvSpPr>
              <a:spLocks noChangeAspect="1" noChangeArrowheads="1"/>
            </p:cNvSpPr>
            <p:nvPr/>
          </p:nvSpPr>
          <p:spPr bwMode="auto">
            <a:xfrm flipH="1">
              <a:off x="5161387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53"/>
            <p:cNvSpPr>
              <a:spLocks noChangeAspect="1" noChangeArrowheads="1"/>
            </p:cNvSpPr>
            <p:nvPr/>
          </p:nvSpPr>
          <p:spPr bwMode="auto">
            <a:xfrm flipH="1">
              <a:off x="5281939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53"/>
            <p:cNvSpPr>
              <a:spLocks noChangeAspect="1" noChangeArrowheads="1"/>
            </p:cNvSpPr>
            <p:nvPr/>
          </p:nvSpPr>
          <p:spPr bwMode="auto">
            <a:xfrm flipH="1">
              <a:off x="5423581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53"/>
            <p:cNvSpPr>
              <a:spLocks noChangeAspect="1" noChangeArrowheads="1"/>
            </p:cNvSpPr>
            <p:nvPr/>
          </p:nvSpPr>
          <p:spPr bwMode="auto">
            <a:xfrm flipH="1">
              <a:off x="5564534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53"/>
            <p:cNvSpPr>
              <a:spLocks noChangeAspect="1" noChangeArrowheads="1"/>
            </p:cNvSpPr>
            <p:nvPr/>
          </p:nvSpPr>
          <p:spPr bwMode="auto">
            <a:xfrm flipH="1">
              <a:off x="5686876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53"/>
            <p:cNvSpPr>
              <a:spLocks noChangeAspect="1" noChangeArrowheads="1"/>
            </p:cNvSpPr>
            <p:nvPr/>
          </p:nvSpPr>
          <p:spPr bwMode="auto">
            <a:xfrm flipH="1">
              <a:off x="5832090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153"/>
            <p:cNvSpPr>
              <a:spLocks noChangeAspect="1" noChangeArrowheads="1"/>
            </p:cNvSpPr>
            <p:nvPr/>
          </p:nvSpPr>
          <p:spPr bwMode="auto">
            <a:xfrm flipH="1">
              <a:off x="5974012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53"/>
            <p:cNvSpPr>
              <a:spLocks noChangeAspect="1" noChangeArrowheads="1"/>
            </p:cNvSpPr>
            <p:nvPr/>
          </p:nvSpPr>
          <p:spPr bwMode="auto">
            <a:xfrm flipH="1">
              <a:off x="6092183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53"/>
            <p:cNvSpPr>
              <a:spLocks noChangeAspect="1" noChangeArrowheads="1"/>
            </p:cNvSpPr>
            <p:nvPr/>
          </p:nvSpPr>
          <p:spPr bwMode="auto">
            <a:xfrm flipH="1">
              <a:off x="6235905" y="577001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2929685" y="6192092"/>
              <a:ext cx="1318048" cy="215176"/>
              <a:chOff x="1521966" y="3588630"/>
              <a:chExt cx="1318048" cy="215176"/>
            </a:xfrm>
          </p:grpSpPr>
          <p:grpSp>
            <p:nvGrpSpPr>
              <p:cNvPr id="188" name="Group 34"/>
              <p:cNvGrpSpPr>
                <a:grpSpLocks noChangeAspect="1"/>
              </p:cNvGrpSpPr>
              <p:nvPr/>
            </p:nvGrpSpPr>
            <p:grpSpPr bwMode="auto">
              <a:xfrm>
                <a:off x="2180990" y="3674337"/>
                <a:ext cx="659024" cy="129469"/>
                <a:chOff x="1071" y="1684"/>
                <a:chExt cx="418" cy="123"/>
              </a:xfrm>
            </p:grpSpPr>
            <p:sp>
              <p:nvSpPr>
                <p:cNvPr id="195" name="Freeform 35"/>
                <p:cNvSpPr>
                  <a:spLocks noChangeAspect="1"/>
                </p:cNvSpPr>
                <p:nvPr/>
              </p:nvSpPr>
              <p:spPr bwMode="auto">
                <a:xfrm>
                  <a:off x="1322" y="1730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36"/>
                <p:cNvSpPr>
                  <a:spLocks noChangeAspect="1"/>
                </p:cNvSpPr>
                <p:nvPr/>
              </p:nvSpPr>
              <p:spPr bwMode="auto">
                <a:xfrm>
                  <a:off x="1238" y="1714"/>
                  <a:ext cx="84" cy="61"/>
                </a:xfrm>
                <a:custGeom>
                  <a:avLst/>
                  <a:gdLst>
                    <a:gd name="T0" fmla="*/ 83 w 84"/>
                    <a:gd name="T1" fmla="*/ 14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4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37"/>
                <p:cNvSpPr>
                  <a:spLocks noChangeAspect="1"/>
                </p:cNvSpPr>
                <p:nvPr/>
              </p:nvSpPr>
              <p:spPr bwMode="auto">
                <a:xfrm>
                  <a:off x="1154" y="1699"/>
                  <a:ext cx="85" cy="61"/>
                </a:xfrm>
                <a:custGeom>
                  <a:avLst/>
                  <a:gdLst>
                    <a:gd name="T0" fmla="*/ 84 w 85"/>
                    <a:gd name="T1" fmla="*/ 15 h 61"/>
                    <a:gd name="T2" fmla="*/ 31 w 85"/>
                    <a:gd name="T3" fmla="*/ 60 h 61"/>
                    <a:gd name="T4" fmla="*/ 0 w 85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1"/>
                    <a:gd name="T11" fmla="*/ 85 w 85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1">
                      <a:moveTo>
                        <a:pt x="84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38"/>
                <p:cNvSpPr>
                  <a:spLocks noChangeAspect="1"/>
                </p:cNvSpPr>
                <p:nvPr/>
              </p:nvSpPr>
              <p:spPr bwMode="auto">
                <a:xfrm>
                  <a:off x="1071" y="1684"/>
                  <a:ext cx="85" cy="60"/>
                </a:xfrm>
                <a:custGeom>
                  <a:avLst/>
                  <a:gdLst>
                    <a:gd name="T0" fmla="*/ 84 w 85"/>
                    <a:gd name="T1" fmla="*/ 14 h 60"/>
                    <a:gd name="T2" fmla="*/ 31 w 85"/>
                    <a:gd name="T3" fmla="*/ 59 h 60"/>
                    <a:gd name="T4" fmla="*/ 0 w 85"/>
                    <a:gd name="T5" fmla="*/ 0 h 60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0"/>
                    <a:gd name="T11" fmla="*/ 85 w 8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0">
                      <a:moveTo>
                        <a:pt x="84" y="14"/>
                      </a:moveTo>
                      <a:lnTo>
                        <a:pt x="31" y="5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39"/>
                <p:cNvSpPr>
                  <a:spLocks noChangeAspect="1"/>
                </p:cNvSpPr>
                <p:nvPr/>
              </p:nvSpPr>
              <p:spPr bwMode="auto">
                <a:xfrm>
                  <a:off x="1405" y="1746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9" name="Group 34"/>
              <p:cNvGrpSpPr>
                <a:grpSpLocks noChangeAspect="1"/>
              </p:cNvGrpSpPr>
              <p:nvPr/>
            </p:nvGrpSpPr>
            <p:grpSpPr bwMode="auto">
              <a:xfrm>
                <a:off x="1521966" y="3588630"/>
                <a:ext cx="659024" cy="129469"/>
                <a:chOff x="1071" y="1684"/>
                <a:chExt cx="418" cy="123"/>
              </a:xfrm>
            </p:grpSpPr>
            <p:sp>
              <p:nvSpPr>
                <p:cNvPr id="190" name="Freeform 35"/>
                <p:cNvSpPr>
                  <a:spLocks noChangeAspect="1"/>
                </p:cNvSpPr>
                <p:nvPr/>
              </p:nvSpPr>
              <p:spPr bwMode="auto">
                <a:xfrm>
                  <a:off x="1322" y="1730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36"/>
                <p:cNvSpPr>
                  <a:spLocks noChangeAspect="1"/>
                </p:cNvSpPr>
                <p:nvPr/>
              </p:nvSpPr>
              <p:spPr bwMode="auto">
                <a:xfrm>
                  <a:off x="1238" y="1714"/>
                  <a:ext cx="84" cy="61"/>
                </a:xfrm>
                <a:custGeom>
                  <a:avLst/>
                  <a:gdLst>
                    <a:gd name="T0" fmla="*/ 83 w 84"/>
                    <a:gd name="T1" fmla="*/ 14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4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37"/>
                <p:cNvSpPr>
                  <a:spLocks noChangeAspect="1"/>
                </p:cNvSpPr>
                <p:nvPr/>
              </p:nvSpPr>
              <p:spPr bwMode="auto">
                <a:xfrm>
                  <a:off x="1154" y="1699"/>
                  <a:ext cx="85" cy="61"/>
                </a:xfrm>
                <a:custGeom>
                  <a:avLst/>
                  <a:gdLst>
                    <a:gd name="T0" fmla="*/ 84 w 85"/>
                    <a:gd name="T1" fmla="*/ 15 h 61"/>
                    <a:gd name="T2" fmla="*/ 31 w 85"/>
                    <a:gd name="T3" fmla="*/ 60 h 61"/>
                    <a:gd name="T4" fmla="*/ 0 w 85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1"/>
                    <a:gd name="T11" fmla="*/ 85 w 85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1">
                      <a:moveTo>
                        <a:pt x="84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38"/>
                <p:cNvSpPr>
                  <a:spLocks noChangeAspect="1"/>
                </p:cNvSpPr>
                <p:nvPr/>
              </p:nvSpPr>
              <p:spPr bwMode="auto">
                <a:xfrm>
                  <a:off x="1071" y="1684"/>
                  <a:ext cx="85" cy="60"/>
                </a:xfrm>
                <a:custGeom>
                  <a:avLst/>
                  <a:gdLst>
                    <a:gd name="T0" fmla="*/ 84 w 85"/>
                    <a:gd name="T1" fmla="*/ 14 h 60"/>
                    <a:gd name="T2" fmla="*/ 31 w 85"/>
                    <a:gd name="T3" fmla="*/ 59 h 60"/>
                    <a:gd name="T4" fmla="*/ 0 w 85"/>
                    <a:gd name="T5" fmla="*/ 0 h 60"/>
                    <a:gd name="T6" fmla="*/ 0 60000 65536"/>
                    <a:gd name="T7" fmla="*/ 0 60000 65536"/>
                    <a:gd name="T8" fmla="*/ 0 60000 65536"/>
                    <a:gd name="T9" fmla="*/ 0 w 85"/>
                    <a:gd name="T10" fmla="*/ 0 h 60"/>
                    <a:gd name="T11" fmla="*/ 85 w 8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5" h="60">
                      <a:moveTo>
                        <a:pt x="84" y="14"/>
                      </a:moveTo>
                      <a:lnTo>
                        <a:pt x="31" y="5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Freeform 39"/>
                <p:cNvSpPr>
                  <a:spLocks noChangeAspect="1"/>
                </p:cNvSpPr>
                <p:nvPr/>
              </p:nvSpPr>
              <p:spPr bwMode="auto">
                <a:xfrm>
                  <a:off x="1405" y="1746"/>
                  <a:ext cx="84" cy="61"/>
                </a:xfrm>
                <a:custGeom>
                  <a:avLst/>
                  <a:gdLst>
                    <a:gd name="T0" fmla="*/ 83 w 84"/>
                    <a:gd name="T1" fmla="*/ 15 h 61"/>
                    <a:gd name="T2" fmla="*/ 31 w 84"/>
                    <a:gd name="T3" fmla="*/ 60 h 61"/>
                    <a:gd name="T4" fmla="*/ 0 w 84"/>
                    <a:gd name="T5" fmla="*/ 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83" y="15"/>
                      </a:moveTo>
                      <a:lnTo>
                        <a:pt x="31" y="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5" name="Oval 153"/>
            <p:cNvSpPr>
              <a:spLocks noChangeAspect="1" noChangeArrowheads="1"/>
            </p:cNvSpPr>
            <p:nvPr/>
          </p:nvSpPr>
          <p:spPr bwMode="auto">
            <a:xfrm flipH="1">
              <a:off x="2966132" y="615685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53"/>
            <p:cNvSpPr>
              <a:spLocks noChangeAspect="1" noChangeArrowheads="1"/>
            </p:cNvSpPr>
            <p:nvPr/>
          </p:nvSpPr>
          <p:spPr bwMode="auto">
            <a:xfrm flipH="1">
              <a:off x="3106349" y="617043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53"/>
            <p:cNvSpPr>
              <a:spLocks noChangeAspect="1" noChangeArrowheads="1"/>
            </p:cNvSpPr>
            <p:nvPr/>
          </p:nvSpPr>
          <p:spPr bwMode="auto">
            <a:xfrm flipH="1">
              <a:off x="3230934" y="6188899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53"/>
            <p:cNvSpPr>
              <a:spLocks noChangeAspect="1" noChangeArrowheads="1"/>
            </p:cNvSpPr>
            <p:nvPr/>
          </p:nvSpPr>
          <p:spPr bwMode="auto">
            <a:xfrm flipH="1">
              <a:off x="3364870" y="6208142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153"/>
            <p:cNvSpPr>
              <a:spLocks noChangeAspect="1" noChangeArrowheads="1"/>
            </p:cNvSpPr>
            <p:nvPr/>
          </p:nvSpPr>
          <p:spPr bwMode="auto">
            <a:xfrm flipH="1">
              <a:off x="3494228" y="622664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53"/>
            <p:cNvSpPr>
              <a:spLocks noChangeAspect="1" noChangeArrowheads="1"/>
            </p:cNvSpPr>
            <p:nvPr/>
          </p:nvSpPr>
          <p:spPr bwMode="auto">
            <a:xfrm flipH="1">
              <a:off x="3624259" y="623905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53"/>
            <p:cNvSpPr>
              <a:spLocks noChangeAspect="1" noChangeArrowheads="1"/>
            </p:cNvSpPr>
            <p:nvPr/>
          </p:nvSpPr>
          <p:spPr bwMode="auto">
            <a:xfrm flipH="1">
              <a:off x="3760848" y="6258656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53"/>
            <p:cNvSpPr>
              <a:spLocks noChangeAspect="1" noChangeArrowheads="1"/>
            </p:cNvSpPr>
            <p:nvPr/>
          </p:nvSpPr>
          <p:spPr bwMode="auto">
            <a:xfrm flipH="1">
              <a:off x="3895954" y="6271449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153"/>
            <p:cNvSpPr>
              <a:spLocks noChangeAspect="1" noChangeArrowheads="1"/>
            </p:cNvSpPr>
            <p:nvPr/>
          </p:nvSpPr>
          <p:spPr bwMode="auto">
            <a:xfrm flipH="1">
              <a:off x="4024142" y="6290042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153"/>
            <p:cNvSpPr>
              <a:spLocks noChangeAspect="1" noChangeArrowheads="1"/>
            </p:cNvSpPr>
            <p:nvPr/>
          </p:nvSpPr>
          <p:spPr bwMode="auto">
            <a:xfrm flipH="1">
              <a:off x="4159807" y="6303488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46"/>
            <p:cNvSpPr>
              <a:spLocks noChangeAspect="1"/>
            </p:cNvSpPr>
            <p:nvPr/>
          </p:nvSpPr>
          <p:spPr bwMode="auto">
            <a:xfrm>
              <a:off x="1983716" y="5934772"/>
              <a:ext cx="945968" cy="258939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" name="Group 155"/>
            <p:cNvGrpSpPr/>
            <p:nvPr/>
          </p:nvGrpSpPr>
          <p:grpSpPr>
            <a:xfrm rot="10800000">
              <a:off x="2831516" y="5199176"/>
              <a:ext cx="1306050" cy="310951"/>
              <a:chOff x="1319420" y="640888"/>
              <a:chExt cx="1080290" cy="416360"/>
            </a:xfrm>
          </p:grpSpPr>
          <p:grpSp>
            <p:nvGrpSpPr>
              <p:cNvPr id="176" name="Group 5"/>
              <p:cNvGrpSpPr>
                <a:grpSpLocks noChangeAspect="1"/>
              </p:cNvGrpSpPr>
              <p:nvPr/>
            </p:nvGrpSpPr>
            <p:grpSpPr bwMode="auto">
              <a:xfrm>
                <a:off x="1319420" y="821768"/>
                <a:ext cx="542499" cy="235480"/>
                <a:chOff x="1072" y="1207"/>
                <a:chExt cx="416" cy="135"/>
              </a:xfrm>
            </p:grpSpPr>
            <p:sp>
              <p:nvSpPr>
                <p:cNvPr id="183" name="Freeform 6"/>
                <p:cNvSpPr>
                  <a:spLocks noChangeAspect="1"/>
                </p:cNvSpPr>
                <p:nvPr/>
              </p:nvSpPr>
              <p:spPr bwMode="auto">
                <a:xfrm>
                  <a:off x="1155" y="1262"/>
                  <a:ext cx="83" cy="62"/>
                </a:xfrm>
                <a:custGeom>
                  <a:avLst/>
                  <a:gdLst>
                    <a:gd name="T0" fmla="*/ 0 w 83"/>
                    <a:gd name="T1" fmla="*/ 61 h 62"/>
                    <a:gd name="T2" fmla="*/ 28 w 83"/>
                    <a:gd name="T3" fmla="*/ 0 h 62"/>
                    <a:gd name="T4" fmla="*/ 82 w 83"/>
                    <a:gd name="T5" fmla="*/ 41 h 62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2"/>
                    <a:gd name="T11" fmla="*/ 83 w 83"/>
                    <a:gd name="T12" fmla="*/ 62 h 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2">
                      <a:moveTo>
                        <a:pt x="0" y="61"/>
                      </a:moveTo>
                      <a:lnTo>
                        <a:pt x="28" y="0"/>
                      </a:lnTo>
                      <a:lnTo>
                        <a:pt x="82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7"/>
                <p:cNvSpPr>
                  <a:spLocks noChangeAspect="1"/>
                </p:cNvSpPr>
                <p:nvPr/>
              </p:nvSpPr>
              <p:spPr bwMode="auto">
                <a:xfrm>
                  <a:off x="1238" y="1244"/>
                  <a:ext cx="83" cy="61"/>
                </a:xfrm>
                <a:custGeom>
                  <a:avLst/>
                  <a:gdLst>
                    <a:gd name="T0" fmla="*/ 0 w 83"/>
                    <a:gd name="T1" fmla="*/ 60 h 61"/>
                    <a:gd name="T2" fmla="*/ 28 w 83"/>
                    <a:gd name="T3" fmla="*/ 0 h 61"/>
                    <a:gd name="T4" fmla="*/ 82 w 83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1"/>
                    <a:gd name="T11" fmla="*/ 83 w 8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2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Freeform 8"/>
                <p:cNvSpPr>
                  <a:spLocks noChangeAspect="1"/>
                </p:cNvSpPr>
                <p:nvPr/>
              </p:nvSpPr>
              <p:spPr bwMode="auto">
                <a:xfrm>
                  <a:off x="1321" y="1225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9 w 84"/>
                    <a:gd name="T3" fmla="*/ 0 h 61"/>
                    <a:gd name="T4" fmla="*/ 83 w 84"/>
                    <a:gd name="T5" fmla="*/ 41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9" y="0"/>
                      </a:lnTo>
                      <a:lnTo>
                        <a:pt x="83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9"/>
                <p:cNvSpPr>
                  <a:spLocks noChangeAspect="1"/>
                </p:cNvSpPr>
                <p:nvPr/>
              </p:nvSpPr>
              <p:spPr bwMode="auto">
                <a:xfrm>
                  <a:off x="1404" y="1207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10"/>
                <p:cNvSpPr>
                  <a:spLocks noChangeAspect="1"/>
                </p:cNvSpPr>
                <p:nvPr/>
              </p:nvSpPr>
              <p:spPr bwMode="auto">
                <a:xfrm>
                  <a:off x="1072" y="1281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7" name="Group 5"/>
              <p:cNvGrpSpPr>
                <a:grpSpLocks noChangeAspect="1"/>
              </p:cNvGrpSpPr>
              <p:nvPr/>
            </p:nvGrpSpPr>
            <p:grpSpPr bwMode="auto">
              <a:xfrm>
                <a:off x="1857211" y="640888"/>
                <a:ext cx="542499" cy="235480"/>
                <a:chOff x="1072" y="1207"/>
                <a:chExt cx="416" cy="135"/>
              </a:xfrm>
            </p:grpSpPr>
            <p:sp>
              <p:nvSpPr>
                <p:cNvPr id="178" name="Freeform 6"/>
                <p:cNvSpPr>
                  <a:spLocks noChangeAspect="1"/>
                </p:cNvSpPr>
                <p:nvPr/>
              </p:nvSpPr>
              <p:spPr bwMode="auto">
                <a:xfrm>
                  <a:off x="1155" y="1262"/>
                  <a:ext cx="83" cy="62"/>
                </a:xfrm>
                <a:custGeom>
                  <a:avLst/>
                  <a:gdLst>
                    <a:gd name="T0" fmla="*/ 0 w 83"/>
                    <a:gd name="T1" fmla="*/ 61 h 62"/>
                    <a:gd name="T2" fmla="*/ 28 w 83"/>
                    <a:gd name="T3" fmla="*/ 0 h 62"/>
                    <a:gd name="T4" fmla="*/ 82 w 83"/>
                    <a:gd name="T5" fmla="*/ 41 h 62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2"/>
                    <a:gd name="T11" fmla="*/ 83 w 83"/>
                    <a:gd name="T12" fmla="*/ 62 h 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2">
                      <a:moveTo>
                        <a:pt x="0" y="61"/>
                      </a:moveTo>
                      <a:lnTo>
                        <a:pt x="28" y="0"/>
                      </a:lnTo>
                      <a:lnTo>
                        <a:pt x="82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7"/>
                <p:cNvSpPr>
                  <a:spLocks noChangeAspect="1"/>
                </p:cNvSpPr>
                <p:nvPr/>
              </p:nvSpPr>
              <p:spPr bwMode="auto">
                <a:xfrm>
                  <a:off x="1238" y="1244"/>
                  <a:ext cx="83" cy="61"/>
                </a:xfrm>
                <a:custGeom>
                  <a:avLst/>
                  <a:gdLst>
                    <a:gd name="T0" fmla="*/ 0 w 83"/>
                    <a:gd name="T1" fmla="*/ 60 h 61"/>
                    <a:gd name="T2" fmla="*/ 28 w 83"/>
                    <a:gd name="T3" fmla="*/ 0 h 61"/>
                    <a:gd name="T4" fmla="*/ 82 w 83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1"/>
                    <a:gd name="T11" fmla="*/ 83 w 8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2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8"/>
                <p:cNvSpPr>
                  <a:spLocks noChangeAspect="1"/>
                </p:cNvSpPr>
                <p:nvPr/>
              </p:nvSpPr>
              <p:spPr bwMode="auto">
                <a:xfrm>
                  <a:off x="1321" y="1225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9 w 84"/>
                    <a:gd name="T3" fmla="*/ 0 h 61"/>
                    <a:gd name="T4" fmla="*/ 83 w 84"/>
                    <a:gd name="T5" fmla="*/ 41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9" y="0"/>
                      </a:lnTo>
                      <a:lnTo>
                        <a:pt x="83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9"/>
                <p:cNvSpPr>
                  <a:spLocks noChangeAspect="1"/>
                </p:cNvSpPr>
                <p:nvPr/>
              </p:nvSpPr>
              <p:spPr bwMode="auto">
                <a:xfrm>
                  <a:off x="1404" y="1207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0"/>
                <p:cNvSpPr>
                  <a:spLocks noChangeAspect="1"/>
                </p:cNvSpPr>
                <p:nvPr/>
              </p:nvSpPr>
              <p:spPr bwMode="auto">
                <a:xfrm>
                  <a:off x="1072" y="1281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Freeform 46"/>
            <p:cNvSpPr>
              <a:spLocks noChangeAspect="1"/>
            </p:cNvSpPr>
            <p:nvPr/>
          </p:nvSpPr>
          <p:spPr bwMode="auto">
            <a:xfrm rot="12435905">
              <a:off x="2010395" y="4938571"/>
              <a:ext cx="945968" cy="320463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46"/>
            <p:cNvSpPr>
              <a:spLocks noChangeAspect="1"/>
            </p:cNvSpPr>
            <p:nvPr/>
          </p:nvSpPr>
          <p:spPr bwMode="auto">
            <a:xfrm rot="8864390">
              <a:off x="4133907" y="4921851"/>
              <a:ext cx="945968" cy="258939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Oval 153"/>
            <p:cNvSpPr>
              <a:spLocks noChangeAspect="1" noChangeArrowheads="1"/>
            </p:cNvSpPr>
            <p:nvPr/>
          </p:nvSpPr>
          <p:spPr bwMode="auto">
            <a:xfrm flipH="1">
              <a:off x="2964739" y="5471606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153"/>
            <p:cNvSpPr>
              <a:spLocks noChangeAspect="1" noChangeArrowheads="1"/>
            </p:cNvSpPr>
            <p:nvPr/>
          </p:nvSpPr>
          <p:spPr bwMode="auto">
            <a:xfrm flipH="1">
              <a:off x="3093055" y="5454112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153"/>
            <p:cNvSpPr>
              <a:spLocks noChangeAspect="1" noChangeArrowheads="1"/>
            </p:cNvSpPr>
            <p:nvPr/>
          </p:nvSpPr>
          <p:spPr bwMode="auto">
            <a:xfrm flipH="1">
              <a:off x="3225490" y="5427205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153"/>
            <p:cNvSpPr>
              <a:spLocks noChangeAspect="1" noChangeArrowheads="1"/>
            </p:cNvSpPr>
            <p:nvPr/>
          </p:nvSpPr>
          <p:spPr bwMode="auto">
            <a:xfrm flipH="1">
              <a:off x="3357926" y="5402347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153"/>
            <p:cNvSpPr>
              <a:spLocks noChangeAspect="1" noChangeArrowheads="1"/>
            </p:cNvSpPr>
            <p:nvPr/>
          </p:nvSpPr>
          <p:spPr bwMode="auto">
            <a:xfrm flipH="1">
              <a:off x="3492669" y="5369253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153"/>
            <p:cNvSpPr>
              <a:spLocks noChangeAspect="1" noChangeArrowheads="1"/>
            </p:cNvSpPr>
            <p:nvPr/>
          </p:nvSpPr>
          <p:spPr bwMode="auto">
            <a:xfrm flipH="1">
              <a:off x="3612753" y="5337079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153"/>
            <p:cNvSpPr>
              <a:spLocks noChangeAspect="1" noChangeArrowheads="1"/>
            </p:cNvSpPr>
            <p:nvPr/>
          </p:nvSpPr>
          <p:spPr bwMode="auto">
            <a:xfrm flipH="1">
              <a:off x="3746752" y="5311597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153"/>
            <p:cNvSpPr>
              <a:spLocks noChangeAspect="1" noChangeArrowheads="1"/>
            </p:cNvSpPr>
            <p:nvPr/>
          </p:nvSpPr>
          <p:spPr bwMode="auto">
            <a:xfrm flipH="1">
              <a:off x="3875847" y="5294713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153"/>
            <p:cNvSpPr>
              <a:spLocks noChangeAspect="1" noChangeArrowheads="1"/>
            </p:cNvSpPr>
            <p:nvPr/>
          </p:nvSpPr>
          <p:spPr bwMode="auto">
            <a:xfrm flipH="1">
              <a:off x="4013548" y="5268834"/>
              <a:ext cx="49124" cy="61410"/>
            </a:xfrm>
            <a:prstGeom prst="ellipse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8" name="Straight Connector 167"/>
            <p:cNvCxnSpPr/>
            <p:nvPr/>
          </p:nvCxnSpPr>
          <p:spPr>
            <a:xfrm>
              <a:off x="2154275" y="5128582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4444763" y="4895180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4614290" y="5267775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6707648" y="5848707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4502527" y="6343920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2701389" y="6145783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2590317" y="5754755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4731506" y="5747759"/>
              <a:ext cx="6958" cy="1721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" name="Down Arrow 245"/>
          <p:cNvSpPr/>
          <p:nvPr/>
        </p:nvSpPr>
        <p:spPr>
          <a:xfrm>
            <a:off x="4157596" y="1875094"/>
            <a:ext cx="177916" cy="310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Down Arrow 246"/>
          <p:cNvSpPr/>
          <p:nvPr/>
        </p:nvSpPr>
        <p:spPr>
          <a:xfrm>
            <a:off x="4157596" y="2756176"/>
            <a:ext cx="177916" cy="310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Down Arrow 247"/>
          <p:cNvSpPr/>
          <p:nvPr/>
        </p:nvSpPr>
        <p:spPr>
          <a:xfrm>
            <a:off x="4157596" y="4035862"/>
            <a:ext cx="177916" cy="3101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9" name="Group 248"/>
          <p:cNvGrpSpPr/>
          <p:nvPr/>
        </p:nvGrpSpPr>
        <p:grpSpPr>
          <a:xfrm rot="2364074">
            <a:off x="3653397" y="4643562"/>
            <a:ext cx="543473" cy="721741"/>
            <a:chOff x="647700" y="3756519"/>
            <a:chExt cx="584639" cy="986261"/>
          </a:xfrm>
        </p:grpSpPr>
        <p:sp>
          <p:nvSpPr>
            <p:cNvPr id="250" name="Oval 249"/>
            <p:cNvSpPr/>
            <p:nvPr/>
          </p:nvSpPr>
          <p:spPr>
            <a:xfrm>
              <a:off x="647700" y="3756519"/>
              <a:ext cx="584639" cy="98626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/>
            <p:cNvSpPr/>
            <p:nvPr/>
          </p:nvSpPr>
          <p:spPr>
            <a:xfrm>
              <a:off x="787839" y="4154161"/>
              <a:ext cx="304800" cy="3942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 rot="17416341">
            <a:off x="4732778" y="4265983"/>
            <a:ext cx="480860" cy="815719"/>
            <a:chOff x="647700" y="3756519"/>
            <a:chExt cx="584639" cy="986261"/>
          </a:xfrm>
        </p:grpSpPr>
        <p:sp>
          <p:nvSpPr>
            <p:cNvPr id="253" name="Oval 252"/>
            <p:cNvSpPr/>
            <p:nvPr/>
          </p:nvSpPr>
          <p:spPr>
            <a:xfrm>
              <a:off x="647700" y="3756519"/>
              <a:ext cx="584639" cy="98626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787839" y="4154161"/>
              <a:ext cx="304800" cy="3942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/>
          <p:cNvGrpSpPr/>
          <p:nvPr/>
        </p:nvGrpSpPr>
        <p:grpSpPr>
          <a:xfrm rot="6871459">
            <a:off x="4483001" y="4972642"/>
            <a:ext cx="480860" cy="815719"/>
            <a:chOff x="647700" y="3756519"/>
            <a:chExt cx="584639" cy="986261"/>
          </a:xfrm>
        </p:grpSpPr>
        <p:sp>
          <p:nvSpPr>
            <p:cNvPr id="256" name="Oval 255"/>
            <p:cNvSpPr/>
            <p:nvPr/>
          </p:nvSpPr>
          <p:spPr>
            <a:xfrm>
              <a:off x="647700" y="3756519"/>
              <a:ext cx="584639" cy="98626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787839" y="4154161"/>
              <a:ext cx="304800" cy="3942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9" name="Freeform 46"/>
          <p:cNvSpPr>
            <a:spLocks noChangeAspect="1"/>
          </p:cNvSpPr>
          <p:nvPr/>
        </p:nvSpPr>
        <p:spPr bwMode="auto">
          <a:xfrm rot="20652056">
            <a:off x="97252" y="3437454"/>
            <a:ext cx="493126" cy="147809"/>
          </a:xfrm>
          <a:custGeom>
            <a:avLst/>
            <a:gdLst>
              <a:gd name="T0" fmla="*/ 17 w 600"/>
              <a:gd name="T1" fmla="*/ 3 h 246"/>
              <a:gd name="T2" fmla="*/ 35 w 600"/>
              <a:gd name="T3" fmla="*/ 3 h 246"/>
              <a:gd name="T4" fmla="*/ 57 w 600"/>
              <a:gd name="T5" fmla="*/ 3 h 246"/>
              <a:gd name="T6" fmla="*/ 76 w 600"/>
              <a:gd name="T7" fmla="*/ 3 h 246"/>
              <a:gd name="T8" fmla="*/ 98 w 600"/>
              <a:gd name="T9" fmla="*/ 3 h 246"/>
              <a:gd name="T10" fmla="*/ 127 w 600"/>
              <a:gd name="T11" fmla="*/ 3 h 246"/>
              <a:gd name="T12" fmla="*/ 149 w 600"/>
              <a:gd name="T13" fmla="*/ 3 h 246"/>
              <a:gd name="T14" fmla="*/ 167 w 600"/>
              <a:gd name="T15" fmla="*/ 3 h 246"/>
              <a:gd name="T16" fmla="*/ 196 w 600"/>
              <a:gd name="T17" fmla="*/ 24 h 246"/>
              <a:gd name="T18" fmla="*/ 218 w 600"/>
              <a:gd name="T19" fmla="*/ 34 h 246"/>
              <a:gd name="T20" fmla="*/ 232 w 600"/>
              <a:gd name="T21" fmla="*/ 45 h 246"/>
              <a:gd name="T22" fmla="*/ 240 w 600"/>
              <a:gd name="T23" fmla="*/ 66 h 246"/>
              <a:gd name="T24" fmla="*/ 251 w 600"/>
              <a:gd name="T25" fmla="*/ 85 h 246"/>
              <a:gd name="T26" fmla="*/ 262 w 600"/>
              <a:gd name="T27" fmla="*/ 106 h 246"/>
              <a:gd name="T28" fmla="*/ 269 w 600"/>
              <a:gd name="T29" fmla="*/ 123 h 246"/>
              <a:gd name="T30" fmla="*/ 288 w 600"/>
              <a:gd name="T31" fmla="*/ 141 h 246"/>
              <a:gd name="T32" fmla="*/ 306 w 600"/>
              <a:gd name="T33" fmla="*/ 158 h 246"/>
              <a:gd name="T34" fmla="*/ 320 w 600"/>
              <a:gd name="T35" fmla="*/ 173 h 246"/>
              <a:gd name="T36" fmla="*/ 338 w 600"/>
              <a:gd name="T37" fmla="*/ 187 h 246"/>
              <a:gd name="T38" fmla="*/ 357 w 600"/>
              <a:gd name="T39" fmla="*/ 198 h 246"/>
              <a:gd name="T40" fmla="*/ 379 w 600"/>
              <a:gd name="T41" fmla="*/ 201 h 246"/>
              <a:gd name="T42" fmla="*/ 398 w 600"/>
              <a:gd name="T43" fmla="*/ 205 h 246"/>
              <a:gd name="T44" fmla="*/ 419 w 600"/>
              <a:gd name="T45" fmla="*/ 209 h 246"/>
              <a:gd name="T46" fmla="*/ 438 w 600"/>
              <a:gd name="T47" fmla="*/ 215 h 246"/>
              <a:gd name="T48" fmla="*/ 459 w 600"/>
              <a:gd name="T49" fmla="*/ 215 h 246"/>
              <a:gd name="T50" fmla="*/ 477 w 600"/>
              <a:gd name="T51" fmla="*/ 219 h 246"/>
              <a:gd name="T52" fmla="*/ 499 w 600"/>
              <a:gd name="T53" fmla="*/ 219 h 246"/>
              <a:gd name="T54" fmla="*/ 522 w 600"/>
              <a:gd name="T55" fmla="*/ 219 h 246"/>
              <a:gd name="T56" fmla="*/ 544 w 600"/>
              <a:gd name="T57" fmla="*/ 219 h 246"/>
              <a:gd name="T58" fmla="*/ 562 w 600"/>
              <a:gd name="T59" fmla="*/ 226 h 246"/>
              <a:gd name="T60" fmla="*/ 583 w 600"/>
              <a:gd name="T61" fmla="*/ 233 h 246"/>
              <a:gd name="T62" fmla="*/ 599 w 600"/>
              <a:gd name="T63" fmla="*/ 245 h 2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00"/>
              <a:gd name="T97" fmla="*/ 0 h 246"/>
              <a:gd name="T98" fmla="*/ 600 w 600"/>
              <a:gd name="T99" fmla="*/ 246 h 2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00" h="246">
                <a:moveTo>
                  <a:pt x="0" y="0"/>
                </a:moveTo>
                <a:lnTo>
                  <a:pt x="17" y="3"/>
                </a:lnTo>
                <a:lnTo>
                  <a:pt x="28" y="3"/>
                </a:lnTo>
                <a:lnTo>
                  <a:pt x="35" y="3"/>
                </a:lnTo>
                <a:lnTo>
                  <a:pt x="47" y="3"/>
                </a:lnTo>
                <a:lnTo>
                  <a:pt x="57" y="3"/>
                </a:lnTo>
                <a:lnTo>
                  <a:pt x="69" y="3"/>
                </a:lnTo>
                <a:lnTo>
                  <a:pt x="76" y="3"/>
                </a:lnTo>
                <a:lnTo>
                  <a:pt x="87" y="3"/>
                </a:lnTo>
                <a:lnTo>
                  <a:pt x="98" y="3"/>
                </a:lnTo>
                <a:lnTo>
                  <a:pt x="112" y="3"/>
                </a:lnTo>
                <a:lnTo>
                  <a:pt x="127" y="3"/>
                </a:lnTo>
                <a:lnTo>
                  <a:pt x="138" y="3"/>
                </a:lnTo>
                <a:lnTo>
                  <a:pt x="149" y="3"/>
                </a:lnTo>
                <a:lnTo>
                  <a:pt x="157" y="3"/>
                </a:lnTo>
                <a:lnTo>
                  <a:pt x="167" y="3"/>
                </a:lnTo>
                <a:lnTo>
                  <a:pt x="181" y="17"/>
                </a:lnTo>
                <a:lnTo>
                  <a:pt x="196" y="24"/>
                </a:lnTo>
                <a:lnTo>
                  <a:pt x="208" y="31"/>
                </a:lnTo>
                <a:lnTo>
                  <a:pt x="218" y="34"/>
                </a:lnTo>
                <a:lnTo>
                  <a:pt x="222" y="42"/>
                </a:lnTo>
                <a:lnTo>
                  <a:pt x="232" y="45"/>
                </a:lnTo>
                <a:lnTo>
                  <a:pt x="237" y="56"/>
                </a:lnTo>
                <a:lnTo>
                  <a:pt x="240" y="66"/>
                </a:lnTo>
                <a:lnTo>
                  <a:pt x="247" y="77"/>
                </a:lnTo>
                <a:lnTo>
                  <a:pt x="251" y="85"/>
                </a:lnTo>
                <a:lnTo>
                  <a:pt x="255" y="95"/>
                </a:lnTo>
                <a:lnTo>
                  <a:pt x="262" y="106"/>
                </a:lnTo>
                <a:lnTo>
                  <a:pt x="265" y="116"/>
                </a:lnTo>
                <a:lnTo>
                  <a:pt x="269" y="123"/>
                </a:lnTo>
                <a:lnTo>
                  <a:pt x="277" y="131"/>
                </a:lnTo>
                <a:lnTo>
                  <a:pt x="288" y="141"/>
                </a:lnTo>
                <a:lnTo>
                  <a:pt x="295" y="152"/>
                </a:lnTo>
                <a:lnTo>
                  <a:pt x="306" y="158"/>
                </a:lnTo>
                <a:lnTo>
                  <a:pt x="313" y="166"/>
                </a:lnTo>
                <a:lnTo>
                  <a:pt x="320" y="173"/>
                </a:lnTo>
                <a:lnTo>
                  <a:pt x="332" y="177"/>
                </a:lnTo>
                <a:lnTo>
                  <a:pt x="338" y="187"/>
                </a:lnTo>
                <a:lnTo>
                  <a:pt x="350" y="190"/>
                </a:lnTo>
                <a:lnTo>
                  <a:pt x="357" y="198"/>
                </a:lnTo>
                <a:lnTo>
                  <a:pt x="368" y="198"/>
                </a:lnTo>
                <a:lnTo>
                  <a:pt x="379" y="201"/>
                </a:lnTo>
                <a:lnTo>
                  <a:pt x="389" y="201"/>
                </a:lnTo>
                <a:lnTo>
                  <a:pt x="398" y="205"/>
                </a:lnTo>
                <a:lnTo>
                  <a:pt x="408" y="209"/>
                </a:lnTo>
                <a:lnTo>
                  <a:pt x="419" y="209"/>
                </a:lnTo>
                <a:lnTo>
                  <a:pt x="430" y="212"/>
                </a:lnTo>
                <a:lnTo>
                  <a:pt x="438" y="215"/>
                </a:lnTo>
                <a:lnTo>
                  <a:pt x="448" y="215"/>
                </a:lnTo>
                <a:lnTo>
                  <a:pt x="459" y="215"/>
                </a:lnTo>
                <a:lnTo>
                  <a:pt x="470" y="219"/>
                </a:lnTo>
                <a:lnTo>
                  <a:pt x="477" y="219"/>
                </a:lnTo>
                <a:lnTo>
                  <a:pt x="489" y="219"/>
                </a:lnTo>
                <a:lnTo>
                  <a:pt x="499" y="219"/>
                </a:lnTo>
                <a:lnTo>
                  <a:pt x="510" y="219"/>
                </a:lnTo>
                <a:lnTo>
                  <a:pt x="522" y="219"/>
                </a:lnTo>
                <a:lnTo>
                  <a:pt x="532" y="219"/>
                </a:lnTo>
                <a:lnTo>
                  <a:pt x="544" y="219"/>
                </a:lnTo>
                <a:lnTo>
                  <a:pt x="554" y="219"/>
                </a:lnTo>
                <a:lnTo>
                  <a:pt x="562" y="226"/>
                </a:lnTo>
                <a:lnTo>
                  <a:pt x="573" y="230"/>
                </a:lnTo>
                <a:lnTo>
                  <a:pt x="583" y="233"/>
                </a:lnTo>
                <a:lnTo>
                  <a:pt x="595" y="240"/>
                </a:lnTo>
                <a:lnTo>
                  <a:pt x="599" y="245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" name="TextBox 259"/>
          <p:cNvSpPr txBox="1"/>
          <p:nvPr/>
        </p:nvSpPr>
        <p:spPr>
          <a:xfrm>
            <a:off x="596906" y="3348935"/>
            <a:ext cx="1141983" cy="266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mannuronan</a:t>
            </a:r>
            <a:endParaRPr lang="en-US" dirty="0"/>
          </a:p>
        </p:txBody>
      </p:sp>
      <p:grpSp>
        <p:nvGrpSpPr>
          <p:cNvPr id="261" name="Group 34"/>
          <p:cNvGrpSpPr>
            <a:grpSpLocks noChangeAspect="1"/>
          </p:cNvGrpSpPr>
          <p:nvPr/>
        </p:nvGrpSpPr>
        <p:grpSpPr bwMode="auto">
          <a:xfrm rot="21218310">
            <a:off x="89417" y="3707139"/>
            <a:ext cx="538032" cy="93522"/>
            <a:chOff x="1071" y="1684"/>
            <a:chExt cx="418" cy="123"/>
          </a:xfrm>
        </p:grpSpPr>
        <p:sp>
          <p:nvSpPr>
            <p:cNvPr id="273" name="Freeform 35"/>
            <p:cNvSpPr>
              <a:spLocks noChangeAspect="1"/>
            </p:cNvSpPr>
            <p:nvPr/>
          </p:nvSpPr>
          <p:spPr bwMode="auto">
            <a:xfrm>
              <a:off x="1322" y="1730"/>
              <a:ext cx="84" cy="61"/>
            </a:xfrm>
            <a:custGeom>
              <a:avLst/>
              <a:gdLst>
                <a:gd name="T0" fmla="*/ 83 w 84"/>
                <a:gd name="T1" fmla="*/ 15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36"/>
            <p:cNvSpPr>
              <a:spLocks noChangeAspect="1"/>
            </p:cNvSpPr>
            <p:nvPr/>
          </p:nvSpPr>
          <p:spPr bwMode="auto">
            <a:xfrm>
              <a:off x="1238" y="1714"/>
              <a:ext cx="84" cy="61"/>
            </a:xfrm>
            <a:custGeom>
              <a:avLst/>
              <a:gdLst>
                <a:gd name="T0" fmla="*/ 83 w 84"/>
                <a:gd name="T1" fmla="*/ 14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4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37"/>
            <p:cNvSpPr>
              <a:spLocks noChangeAspect="1"/>
            </p:cNvSpPr>
            <p:nvPr/>
          </p:nvSpPr>
          <p:spPr bwMode="auto">
            <a:xfrm>
              <a:off x="1154" y="1699"/>
              <a:ext cx="85" cy="61"/>
            </a:xfrm>
            <a:custGeom>
              <a:avLst/>
              <a:gdLst>
                <a:gd name="T0" fmla="*/ 84 w 85"/>
                <a:gd name="T1" fmla="*/ 15 h 61"/>
                <a:gd name="T2" fmla="*/ 31 w 85"/>
                <a:gd name="T3" fmla="*/ 60 h 61"/>
                <a:gd name="T4" fmla="*/ 0 w 85"/>
                <a:gd name="T5" fmla="*/ 0 h 61"/>
                <a:gd name="T6" fmla="*/ 0 60000 65536"/>
                <a:gd name="T7" fmla="*/ 0 60000 65536"/>
                <a:gd name="T8" fmla="*/ 0 60000 65536"/>
                <a:gd name="T9" fmla="*/ 0 w 85"/>
                <a:gd name="T10" fmla="*/ 0 h 61"/>
                <a:gd name="T11" fmla="*/ 85 w 85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1">
                  <a:moveTo>
                    <a:pt x="84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38"/>
            <p:cNvSpPr>
              <a:spLocks noChangeAspect="1"/>
            </p:cNvSpPr>
            <p:nvPr/>
          </p:nvSpPr>
          <p:spPr bwMode="auto">
            <a:xfrm>
              <a:off x="1071" y="1684"/>
              <a:ext cx="85" cy="60"/>
            </a:xfrm>
            <a:custGeom>
              <a:avLst/>
              <a:gdLst>
                <a:gd name="T0" fmla="*/ 84 w 85"/>
                <a:gd name="T1" fmla="*/ 14 h 60"/>
                <a:gd name="T2" fmla="*/ 31 w 85"/>
                <a:gd name="T3" fmla="*/ 59 h 60"/>
                <a:gd name="T4" fmla="*/ 0 w 85"/>
                <a:gd name="T5" fmla="*/ 0 h 60"/>
                <a:gd name="T6" fmla="*/ 0 60000 65536"/>
                <a:gd name="T7" fmla="*/ 0 60000 65536"/>
                <a:gd name="T8" fmla="*/ 0 60000 65536"/>
                <a:gd name="T9" fmla="*/ 0 w 85"/>
                <a:gd name="T10" fmla="*/ 0 h 60"/>
                <a:gd name="T11" fmla="*/ 85 w 85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60">
                  <a:moveTo>
                    <a:pt x="84" y="14"/>
                  </a:moveTo>
                  <a:lnTo>
                    <a:pt x="31" y="5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39"/>
            <p:cNvSpPr>
              <a:spLocks noChangeAspect="1"/>
            </p:cNvSpPr>
            <p:nvPr/>
          </p:nvSpPr>
          <p:spPr bwMode="auto">
            <a:xfrm>
              <a:off x="1405" y="1746"/>
              <a:ext cx="84" cy="61"/>
            </a:xfrm>
            <a:custGeom>
              <a:avLst/>
              <a:gdLst>
                <a:gd name="T0" fmla="*/ 83 w 84"/>
                <a:gd name="T1" fmla="*/ 15 h 61"/>
                <a:gd name="T2" fmla="*/ 31 w 84"/>
                <a:gd name="T3" fmla="*/ 60 h 61"/>
                <a:gd name="T4" fmla="*/ 0 w 84"/>
                <a:gd name="T5" fmla="*/ 0 h 61"/>
                <a:gd name="T6" fmla="*/ 0 60000 65536"/>
                <a:gd name="T7" fmla="*/ 0 60000 65536"/>
                <a:gd name="T8" fmla="*/ 0 60000 65536"/>
                <a:gd name="T9" fmla="*/ 0 w 84"/>
                <a:gd name="T10" fmla="*/ 0 h 61"/>
                <a:gd name="T11" fmla="*/ 84 w 84"/>
                <a:gd name="T12" fmla="*/ 61 h 6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" h="61">
                  <a:moveTo>
                    <a:pt x="83" y="15"/>
                  </a:moveTo>
                  <a:lnTo>
                    <a:pt x="31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2" name="TextBox 261"/>
          <p:cNvSpPr txBox="1"/>
          <p:nvPr/>
        </p:nvSpPr>
        <p:spPr>
          <a:xfrm>
            <a:off x="596906" y="3605802"/>
            <a:ext cx="1166316" cy="266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gelling zones</a:t>
            </a:r>
          </a:p>
        </p:txBody>
      </p:sp>
      <p:cxnSp>
        <p:nvCxnSpPr>
          <p:cNvPr id="263" name="Straight Connector 262"/>
          <p:cNvCxnSpPr/>
          <p:nvPr/>
        </p:nvCxnSpPr>
        <p:spPr>
          <a:xfrm>
            <a:off x="362423" y="4091683"/>
            <a:ext cx="5681" cy="12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596906" y="3881534"/>
            <a:ext cx="116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Functional</a:t>
            </a:r>
          </a:p>
          <a:p>
            <a:r>
              <a:rPr lang="en-US" dirty="0"/>
              <a:t>sequence </a:t>
            </a:r>
          </a:p>
        </p:txBody>
      </p:sp>
      <p:sp>
        <p:nvSpPr>
          <p:cNvPr id="265" name="Oval 153"/>
          <p:cNvSpPr>
            <a:spLocks noChangeAspect="1" noChangeArrowheads="1"/>
          </p:cNvSpPr>
          <p:nvPr/>
        </p:nvSpPr>
        <p:spPr bwMode="auto">
          <a:xfrm flipH="1">
            <a:off x="315103" y="4603488"/>
            <a:ext cx="40105" cy="44359"/>
          </a:xfrm>
          <a:prstGeom prst="ellipse">
            <a:avLst/>
          </a:prstGeom>
          <a:solidFill>
            <a:srgbClr val="008000"/>
          </a:solidFill>
          <a:ln w="127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" name="TextBox 265"/>
          <p:cNvSpPr txBox="1"/>
          <p:nvPr/>
        </p:nvSpPr>
        <p:spPr>
          <a:xfrm>
            <a:off x="596906" y="4473039"/>
            <a:ext cx="965124" cy="266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gelling ion</a:t>
            </a:r>
          </a:p>
        </p:txBody>
      </p:sp>
      <p:sp>
        <p:nvSpPr>
          <p:cNvPr id="267" name="Rectangle 266"/>
          <p:cNvSpPr/>
          <p:nvPr/>
        </p:nvSpPr>
        <p:spPr>
          <a:xfrm>
            <a:off x="42351" y="3111330"/>
            <a:ext cx="1977766" cy="218627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TextBox 267"/>
          <p:cNvSpPr txBox="1"/>
          <p:nvPr/>
        </p:nvSpPr>
        <p:spPr>
          <a:xfrm>
            <a:off x="21614" y="3111330"/>
            <a:ext cx="794338" cy="266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Caption:</a:t>
            </a:r>
          </a:p>
        </p:txBody>
      </p:sp>
      <p:grpSp>
        <p:nvGrpSpPr>
          <p:cNvPr id="269" name="Group 268"/>
          <p:cNvGrpSpPr/>
          <p:nvPr/>
        </p:nvGrpSpPr>
        <p:grpSpPr>
          <a:xfrm rot="17416341">
            <a:off x="185926" y="4712596"/>
            <a:ext cx="311729" cy="525343"/>
            <a:chOff x="647700" y="3756519"/>
            <a:chExt cx="584639" cy="986261"/>
          </a:xfrm>
        </p:grpSpPr>
        <p:sp>
          <p:nvSpPr>
            <p:cNvPr id="271" name="Oval 270"/>
            <p:cNvSpPr/>
            <p:nvPr/>
          </p:nvSpPr>
          <p:spPr>
            <a:xfrm>
              <a:off x="647700" y="3756519"/>
              <a:ext cx="584639" cy="986261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787839" y="4154161"/>
              <a:ext cx="304800" cy="394275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642196" y="484518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Cells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4306168" y="1801131"/>
            <a:ext cx="227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Chemical modification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4306168" y="2702524"/>
            <a:ext cx="147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Epimerization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4306168" y="4013703"/>
            <a:ext cx="187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Ionic gel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fomation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81" name="Group 280"/>
          <p:cNvGrpSpPr/>
          <p:nvPr/>
        </p:nvGrpSpPr>
        <p:grpSpPr>
          <a:xfrm>
            <a:off x="2855053" y="3907627"/>
            <a:ext cx="2594078" cy="427041"/>
            <a:chOff x="2707356" y="3772205"/>
            <a:chExt cx="3177430" cy="591183"/>
          </a:xfrm>
        </p:grpSpPr>
        <p:grpSp>
          <p:nvGrpSpPr>
            <p:cNvPr id="282" name="Group 281"/>
            <p:cNvGrpSpPr/>
            <p:nvPr/>
          </p:nvGrpSpPr>
          <p:grpSpPr>
            <a:xfrm>
              <a:off x="3649665" y="3775112"/>
              <a:ext cx="1306050" cy="310951"/>
              <a:chOff x="1319420" y="640888"/>
              <a:chExt cx="1080290" cy="416360"/>
            </a:xfrm>
          </p:grpSpPr>
          <p:grpSp>
            <p:nvGrpSpPr>
              <p:cNvPr id="285" name="Group 5"/>
              <p:cNvGrpSpPr>
                <a:grpSpLocks noChangeAspect="1"/>
              </p:cNvGrpSpPr>
              <p:nvPr/>
            </p:nvGrpSpPr>
            <p:grpSpPr bwMode="auto">
              <a:xfrm>
                <a:off x="1319420" y="821768"/>
                <a:ext cx="542499" cy="235480"/>
                <a:chOff x="1072" y="1207"/>
                <a:chExt cx="416" cy="135"/>
              </a:xfrm>
            </p:grpSpPr>
            <p:sp>
              <p:nvSpPr>
                <p:cNvPr id="292" name="Freeform 6"/>
                <p:cNvSpPr>
                  <a:spLocks noChangeAspect="1"/>
                </p:cNvSpPr>
                <p:nvPr/>
              </p:nvSpPr>
              <p:spPr bwMode="auto">
                <a:xfrm>
                  <a:off x="1155" y="1262"/>
                  <a:ext cx="83" cy="62"/>
                </a:xfrm>
                <a:custGeom>
                  <a:avLst/>
                  <a:gdLst>
                    <a:gd name="T0" fmla="*/ 0 w 83"/>
                    <a:gd name="T1" fmla="*/ 61 h 62"/>
                    <a:gd name="T2" fmla="*/ 28 w 83"/>
                    <a:gd name="T3" fmla="*/ 0 h 62"/>
                    <a:gd name="T4" fmla="*/ 82 w 83"/>
                    <a:gd name="T5" fmla="*/ 41 h 62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2"/>
                    <a:gd name="T11" fmla="*/ 83 w 83"/>
                    <a:gd name="T12" fmla="*/ 62 h 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2">
                      <a:moveTo>
                        <a:pt x="0" y="61"/>
                      </a:moveTo>
                      <a:lnTo>
                        <a:pt x="28" y="0"/>
                      </a:lnTo>
                      <a:lnTo>
                        <a:pt x="82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Freeform 7"/>
                <p:cNvSpPr>
                  <a:spLocks noChangeAspect="1"/>
                </p:cNvSpPr>
                <p:nvPr/>
              </p:nvSpPr>
              <p:spPr bwMode="auto">
                <a:xfrm>
                  <a:off x="1238" y="1244"/>
                  <a:ext cx="83" cy="61"/>
                </a:xfrm>
                <a:custGeom>
                  <a:avLst/>
                  <a:gdLst>
                    <a:gd name="T0" fmla="*/ 0 w 83"/>
                    <a:gd name="T1" fmla="*/ 60 h 61"/>
                    <a:gd name="T2" fmla="*/ 28 w 83"/>
                    <a:gd name="T3" fmla="*/ 0 h 61"/>
                    <a:gd name="T4" fmla="*/ 82 w 83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1"/>
                    <a:gd name="T11" fmla="*/ 83 w 8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2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8"/>
                <p:cNvSpPr>
                  <a:spLocks noChangeAspect="1"/>
                </p:cNvSpPr>
                <p:nvPr/>
              </p:nvSpPr>
              <p:spPr bwMode="auto">
                <a:xfrm>
                  <a:off x="1321" y="1225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9 w 84"/>
                    <a:gd name="T3" fmla="*/ 0 h 61"/>
                    <a:gd name="T4" fmla="*/ 83 w 84"/>
                    <a:gd name="T5" fmla="*/ 41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9" y="0"/>
                      </a:lnTo>
                      <a:lnTo>
                        <a:pt x="83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9"/>
                <p:cNvSpPr>
                  <a:spLocks noChangeAspect="1"/>
                </p:cNvSpPr>
                <p:nvPr/>
              </p:nvSpPr>
              <p:spPr bwMode="auto">
                <a:xfrm>
                  <a:off x="1404" y="1207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Freeform 10"/>
                <p:cNvSpPr>
                  <a:spLocks noChangeAspect="1"/>
                </p:cNvSpPr>
                <p:nvPr/>
              </p:nvSpPr>
              <p:spPr bwMode="auto">
                <a:xfrm>
                  <a:off x="1072" y="1281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86" name="Group 5"/>
              <p:cNvGrpSpPr>
                <a:grpSpLocks noChangeAspect="1"/>
              </p:cNvGrpSpPr>
              <p:nvPr/>
            </p:nvGrpSpPr>
            <p:grpSpPr bwMode="auto">
              <a:xfrm>
                <a:off x="1857211" y="640888"/>
                <a:ext cx="542499" cy="235480"/>
                <a:chOff x="1072" y="1207"/>
                <a:chExt cx="416" cy="135"/>
              </a:xfrm>
            </p:grpSpPr>
            <p:sp>
              <p:nvSpPr>
                <p:cNvPr id="287" name="Freeform 6"/>
                <p:cNvSpPr>
                  <a:spLocks noChangeAspect="1"/>
                </p:cNvSpPr>
                <p:nvPr/>
              </p:nvSpPr>
              <p:spPr bwMode="auto">
                <a:xfrm>
                  <a:off x="1155" y="1262"/>
                  <a:ext cx="83" cy="62"/>
                </a:xfrm>
                <a:custGeom>
                  <a:avLst/>
                  <a:gdLst>
                    <a:gd name="T0" fmla="*/ 0 w 83"/>
                    <a:gd name="T1" fmla="*/ 61 h 62"/>
                    <a:gd name="T2" fmla="*/ 28 w 83"/>
                    <a:gd name="T3" fmla="*/ 0 h 62"/>
                    <a:gd name="T4" fmla="*/ 82 w 83"/>
                    <a:gd name="T5" fmla="*/ 41 h 62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2"/>
                    <a:gd name="T11" fmla="*/ 83 w 83"/>
                    <a:gd name="T12" fmla="*/ 62 h 6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2">
                      <a:moveTo>
                        <a:pt x="0" y="61"/>
                      </a:moveTo>
                      <a:lnTo>
                        <a:pt x="28" y="0"/>
                      </a:lnTo>
                      <a:lnTo>
                        <a:pt x="82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Freeform 7"/>
                <p:cNvSpPr>
                  <a:spLocks noChangeAspect="1"/>
                </p:cNvSpPr>
                <p:nvPr/>
              </p:nvSpPr>
              <p:spPr bwMode="auto">
                <a:xfrm>
                  <a:off x="1238" y="1244"/>
                  <a:ext cx="83" cy="61"/>
                </a:xfrm>
                <a:custGeom>
                  <a:avLst/>
                  <a:gdLst>
                    <a:gd name="T0" fmla="*/ 0 w 83"/>
                    <a:gd name="T1" fmla="*/ 60 h 61"/>
                    <a:gd name="T2" fmla="*/ 28 w 83"/>
                    <a:gd name="T3" fmla="*/ 0 h 61"/>
                    <a:gd name="T4" fmla="*/ 82 w 83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3"/>
                    <a:gd name="T10" fmla="*/ 0 h 61"/>
                    <a:gd name="T11" fmla="*/ 83 w 8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3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2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Freeform 8"/>
                <p:cNvSpPr>
                  <a:spLocks noChangeAspect="1"/>
                </p:cNvSpPr>
                <p:nvPr/>
              </p:nvSpPr>
              <p:spPr bwMode="auto">
                <a:xfrm>
                  <a:off x="1321" y="1225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9 w 84"/>
                    <a:gd name="T3" fmla="*/ 0 h 61"/>
                    <a:gd name="T4" fmla="*/ 83 w 84"/>
                    <a:gd name="T5" fmla="*/ 41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9" y="0"/>
                      </a:lnTo>
                      <a:lnTo>
                        <a:pt x="83" y="41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Freeform 9"/>
                <p:cNvSpPr>
                  <a:spLocks noChangeAspect="1"/>
                </p:cNvSpPr>
                <p:nvPr/>
              </p:nvSpPr>
              <p:spPr bwMode="auto">
                <a:xfrm>
                  <a:off x="1404" y="1207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Freeform 10"/>
                <p:cNvSpPr>
                  <a:spLocks noChangeAspect="1"/>
                </p:cNvSpPr>
                <p:nvPr/>
              </p:nvSpPr>
              <p:spPr bwMode="auto">
                <a:xfrm>
                  <a:off x="1072" y="1281"/>
                  <a:ext cx="84" cy="61"/>
                </a:xfrm>
                <a:custGeom>
                  <a:avLst/>
                  <a:gdLst>
                    <a:gd name="T0" fmla="*/ 0 w 84"/>
                    <a:gd name="T1" fmla="*/ 60 h 61"/>
                    <a:gd name="T2" fmla="*/ 28 w 84"/>
                    <a:gd name="T3" fmla="*/ 0 h 61"/>
                    <a:gd name="T4" fmla="*/ 83 w 84"/>
                    <a:gd name="T5" fmla="*/ 40 h 61"/>
                    <a:gd name="T6" fmla="*/ 0 60000 65536"/>
                    <a:gd name="T7" fmla="*/ 0 60000 65536"/>
                    <a:gd name="T8" fmla="*/ 0 60000 65536"/>
                    <a:gd name="T9" fmla="*/ 0 w 84"/>
                    <a:gd name="T10" fmla="*/ 0 h 61"/>
                    <a:gd name="T11" fmla="*/ 84 w 84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4" h="61">
                      <a:moveTo>
                        <a:pt x="0" y="60"/>
                      </a:moveTo>
                      <a:lnTo>
                        <a:pt x="28" y="0"/>
                      </a:lnTo>
                      <a:lnTo>
                        <a:pt x="83" y="4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83" name="Freeform 46"/>
            <p:cNvSpPr>
              <a:spLocks noChangeAspect="1"/>
            </p:cNvSpPr>
            <p:nvPr/>
          </p:nvSpPr>
          <p:spPr bwMode="auto">
            <a:xfrm rot="21254907">
              <a:off x="4938818" y="3772205"/>
              <a:ext cx="945968" cy="320463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46"/>
            <p:cNvSpPr>
              <a:spLocks noChangeAspect="1"/>
            </p:cNvSpPr>
            <p:nvPr/>
          </p:nvSpPr>
          <p:spPr bwMode="auto">
            <a:xfrm rot="19664390">
              <a:off x="2707356" y="4104449"/>
              <a:ext cx="945968" cy="258939"/>
            </a:xfrm>
            <a:custGeom>
              <a:avLst/>
              <a:gdLst>
                <a:gd name="T0" fmla="*/ 17 w 600"/>
                <a:gd name="T1" fmla="*/ 3 h 246"/>
                <a:gd name="T2" fmla="*/ 35 w 600"/>
                <a:gd name="T3" fmla="*/ 3 h 246"/>
                <a:gd name="T4" fmla="*/ 57 w 600"/>
                <a:gd name="T5" fmla="*/ 3 h 246"/>
                <a:gd name="T6" fmla="*/ 76 w 600"/>
                <a:gd name="T7" fmla="*/ 3 h 246"/>
                <a:gd name="T8" fmla="*/ 98 w 600"/>
                <a:gd name="T9" fmla="*/ 3 h 246"/>
                <a:gd name="T10" fmla="*/ 127 w 600"/>
                <a:gd name="T11" fmla="*/ 3 h 246"/>
                <a:gd name="T12" fmla="*/ 149 w 600"/>
                <a:gd name="T13" fmla="*/ 3 h 246"/>
                <a:gd name="T14" fmla="*/ 167 w 600"/>
                <a:gd name="T15" fmla="*/ 3 h 246"/>
                <a:gd name="T16" fmla="*/ 196 w 600"/>
                <a:gd name="T17" fmla="*/ 24 h 246"/>
                <a:gd name="T18" fmla="*/ 218 w 600"/>
                <a:gd name="T19" fmla="*/ 34 h 246"/>
                <a:gd name="T20" fmla="*/ 232 w 600"/>
                <a:gd name="T21" fmla="*/ 45 h 246"/>
                <a:gd name="T22" fmla="*/ 240 w 600"/>
                <a:gd name="T23" fmla="*/ 66 h 246"/>
                <a:gd name="T24" fmla="*/ 251 w 600"/>
                <a:gd name="T25" fmla="*/ 85 h 246"/>
                <a:gd name="T26" fmla="*/ 262 w 600"/>
                <a:gd name="T27" fmla="*/ 106 h 246"/>
                <a:gd name="T28" fmla="*/ 269 w 600"/>
                <a:gd name="T29" fmla="*/ 123 h 246"/>
                <a:gd name="T30" fmla="*/ 288 w 600"/>
                <a:gd name="T31" fmla="*/ 141 h 246"/>
                <a:gd name="T32" fmla="*/ 306 w 600"/>
                <a:gd name="T33" fmla="*/ 158 h 246"/>
                <a:gd name="T34" fmla="*/ 320 w 600"/>
                <a:gd name="T35" fmla="*/ 173 h 246"/>
                <a:gd name="T36" fmla="*/ 338 w 600"/>
                <a:gd name="T37" fmla="*/ 187 h 246"/>
                <a:gd name="T38" fmla="*/ 357 w 600"/>
                <a:gd name="T39" fmla="*/ 198 h 246"/>
                <a:gd name="T40" fmla="*/ 379 w 600"/>
                <a:gd name="T41" fmla="*/ 201 h 246"/>
                <a:gd name="T42" fmla="*/ 398 w 600"/>
                <a:gd name="T43" fmla="*/ 205 h 246"/>
                <a:gd name="T44" fmla="*/ 419 w 600"/>
                <a:gd name="T45" fmla="*/ 209 h 246"/>
                <a:gd name="T46" fmla="*/ 438 w 600"/>
                <a:gd name="T47" fmla="*/ 215 h 246"/>
                <a:gd name="T48" fmla="*/ 459 w 600"/>
                <a:gd name="T49" fmla="*/ 215 h 246"/>
                <a:gd name="T50" fmla="*/ 477 w 600"/>
                <a:gd name="T51" fmla="*/ 219 h 246"/>
                <a:gd name="T52" fmla="*/ 499 w 600"/>
                <a:gd name="T53" fmla="*/ 219 h 246"/>
                <a:gd name="T54" fmla="*/ 522 w 600"/>
                <a:gd name="T55" fmla="*/ 219 h 246"/>
                <a:gd name="T56" fmla="*/ 544 w 600"/>
                <a:gd name="T57" fmla="*/ 219 h 246"/>
                <a:gd name="T58" fmla="*/ 562 w 600"/>
                <a:gd name="T59" fmla="*/ 226 h 246"/>
                <a:gd name="T60" fmla="*/ 583 w 600"/>
                <a:gd name="T61" fmla="*/ 233 h 246"/>
                <a:gd name="T62" fmla="*/ 599 w 600"/>
                <a:gd name="T63" fmla="*/ 245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0"/>
                <a:gd name="T97" fmla="*/ 0 h 246"/>
                <a:gd name="T98" fmla="*/ 600 w 600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0" h="246">
                  <a:moveTo>
                    <a:pt x="0" y="0"/>
                  </a:moveTo>
                  <a:lnTo>
                    <a:pt x="17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9" y="3"/>
                  </a:lnTo>
                  <a:lnTo>
                    <a:pt x="76" y="3"/>
                  </a:lnTo>
                  <a:lnTo>
                    <a:pt x="87" y="3"/>
                  </a:lnTo>
                  <a:lnTo>
                    <a:pt x="98" y="3"/>
                  </a:lnTo>
                  <a:lnTo>
                    <a:pt x="112" y="3"/>
                  </a:lnTo>
                  <a:lnTo>
                    <a:pt x="127" y="3"/>
                  </a:lnTo>
                  <a:lnTo>
                    <a:pt x="138" y="3"/>
                  </a:lnTo>
                  <a:lnTo>
                    <a:pt x="149" y="3"/>
                  </a:lnTo>
                  <a:lnTo>
                    <a:pt x="157" y="3"/>
                  </a:lnTo>
                  <a:lnTo>
                    <a:pt x="167" y="3"/>
                  </a:lnTo>
                  <a:lnTo>
                    <a:pt x="181" y="17"/>
                  </a:lnTo>
                  <a:lnTo>
                    <a:pt x="196" y="24"/>
                  </a:lnTo>
                  <a:lnTo>
                    <a:pt x="208" y="31"/>
                  </a:lnTo>
                  <a:lnTo>
                    <a:pt x="218" y="34"/>
                  </a:lnTo>
                  <a:lnTo>
                    <a:pt x="222" y="42"/>
                  </a:lnTo>
                  <a:lnTo>
                    <a:pt x="232" y="45"/>
                  </a:lnTo>
                  <a:lnTo>
                    <a:pt x="237" y="56"/>
                  </a:lnTo>
                  <a:lnTo>
                    <a:pt x="240" y="66"/>
                  </a:lnTo>
                  <a:lnTo>
                    <a:pt x="247" y="77"/>
                  </a:lnTo>
                  <a:lnTo>
                    <a:pt x="251" y="85"/>
                  </a:lnTo>
                  <a:lnTo>
                    <a:pt x="255" y="95"/>
                  </a:lnTo>
                  <a:lnTo>
                    <a:pt x="262" y="106"/>
                  </a:lnTo>
                  <a:lnTo>
                    <a:pt x="265" y="116"/>
                  </a:lnTo>
                  <a:lnTo>
                    <a:pt x="269" y="123"/>
                  </a:lnTo>
                  <a:lnTo>
                    <a:pt x="277" y="131"/>
                  </a:lnTo>
                  <a:lnTo>
                    <a:pt x="288" y="141"/>
                  </a:lnTo>
                  <a:lnTo>
                    <a:pt x="295" y="152"/>
                  </a:lnTo>
                  <a:lnTo>
                    <a:pt x="306" y="158"/>
                  </a:lnTo>
                  <a:lnTo>
                    <a:pt x="313" y="166"/>
                  </a:lnTo>
                  <a:lnTo>
                    <a:pt x="320" y="173"/>
                  </a:lnTo>
                  <a:lnTo>
                    <a:pt x="332" y="177"/>
                  </a:lnTo>
                  <a:lnTo>
                    <a:pt x="338" y="187"/>
                  </a:lnTo>
                  <a:lnTo>
                    <a:pt x="350" y="190"/>
                  </a:lnTo>
                  <a:lnTo>
                    <a:pt x="357" y="198"/>
                  </a:lnTo>
                  <a:lnTo>
                    <a:pt x="368" y="198"/>
                  </a:lnTo>
                  <a:lnTo>
                    <a:pt x="379" y="201"/>
                  </a:lnTo>
                  <a:lnTo>
                    <a:pt x="389" y="201"/>
                  </a:lnTo>
                  <a:lnTo>
                    <a:pt x="398" y="205"/>
                  </a:lnTo>
                  <a:lnTo>
                    <a:pt x="408" y="209"/>
                  </a:lnTo>
                  <a:lnTo>
                    <a:pt x="419" y="209"/>
                  </a:lnTo>
                  <a:lnTo>
                    <a:pt x="430" y="212"/>
                  </a:lnTo>
                  <a:lnTo>
                    <a:pt x="438" y="215"/>
                  </a:lnTo>
                  <a:lnTo>
                    <a:pt x="448" y="215"/>
                  </a:lnTo>
                  <a:lnTo>
                    <a:pt x="459" y="215"/>
                  </a:lnTo>
                  <a:lnTo>
                    <a:pt x="470" y="219"/>
                  </a:lnTo>
                  <a:lnTo>
                    <a:pt x="477" y="219"/>
                  </a:lnTo>
                  <a:lnTo>
                    <a:pt x="489" y="219"/>
                  </a:lnTo>
                  <a:lnTo>
                    <a:pt x="499" y="219"/>
                  </a:lnTo>
                  <a:lnTo>
                    <a:pt x="510" y="219"/>
                  </a:lnTo>
                  <a:lnTo>
                    <a:pt x="522" y="219"/>
                  </a:lnTo>
                  <a:lnTo>
                    <a:pt x="532" y="219"/>
                  </a:lnTo>
                  <a:lnTo>
                    <a:pt x="544" y="219"/>
                  </a:lnTo>
                  <a:lnTo>
                    <a:pt x="554" y="219"/>
                  </a:lnTo>
                  <a:lnTo>
                    <a:pt x="562" y="226"/>
                  </a:lnTo>
                  <a:lnTo>
                    <a:pt x="573" y="230"/>
                  </a:lnTo>
                  <a:lnTo>
                    <a:pt x="583" y="233"/>
                  </a:lnTo>
                  <a:lnTo>
                    <a:pt x="595" y="240"/>
                  </a:lnTo>
                  <a:lnTo>
                    <a:pt x="599" y="245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-17640" y="9017"/>
            <a:ext cx="9304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76092"/>
                </a:solidFill>
              </a:rPr>
              <a:t>Biopolymers and biomaterials: Tailoring functional and </a:t>
            </a:r>
          </a:p>
          <a:p>
            <a:r>
              <a:rPr lang="en-US" sz="3200" dirty="0">
                <a:solidFill>
                  <a:srgbClr val="376092"/>
                </a:solidFill>
              </a:rPr>
              <a:t>mechanical properties for use in tissue engineering</a:t>
            </a:r>
          </a:p>
        </p:txBody>
      </p:sp>
      <p:grpSp>
        <p:nvGrpSpPr>
          <p:cNvPr id="303" name="Group 302"/>
          <p:cNvGrpSpPr/>
          <p:nvPr/>
        </p:nvGrpSpPr>
        <p:grpSpPr>
          <a:xfrm>
            <a:off x="711563" y="5768660"/>
            <a:ext cx="5454311" cy="1074410"/>
            <a:chOff x="612765" y="5200205"/>
            <a:chExt cx="7199312" cy="1819275"/>
          </a:xfrm>
        </p:grpSpPr>
        <p:pic>
          <p:nvPicPr>
            <p:cNvPr id="299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15" y="5219255"/>
              <a:ext cx="1871662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0" name="Picture 26" descr="CH008 D141 40x"/>
            <p:cNvPicPr>
              <a:picLocks noChangeAspect="1" noChangeArrowheads="1"/>
            </p:cNvPicPr>
            <p:nvPr/>
          </p:nvPicPr>
          <p:blipFill>
            <a:blip r:embed="rId3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952" y="5219255"/>
              <a:ext cx="2355850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65" y="5219255"/>
              <a:ext cx="1781175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301" descr="Kristin Karstensen2010 5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65" y="5200205"/>
              <a:ext cx="1836737" cy="181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4" name="Right Arrow 303"/>
          <p:cNvSpPr/>
          <p:nvPr/>
        </p:nvSpPr>
        <p:spPr>
          <a:xfrm>
            <a:off x="6374322" y="4320867"/>
            <a:ext cx="364060" cy="236311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6724774" y="4222664"/>
            <a:ext cx="2201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of </a:t>
            </a:r>
            <a:r>
              <a:rPr lang="en-US" u="sng" dirty="0"/>
              <a:t>biomaterial</a:t>
            </a:r>
            <a:r>
              <a:rPr lang="en-US" dirty="0"/>
              <a:t> mechanical properties (</a:t>
            </a:r>
            <a:r>
              <a:rPr lang="en-US" dirty="0" err="1"/>
              <a:t>syneresis</a:t>
            </a:r>
            <a:r>
              <a:rPr lang="en-US" dirty="0"/>
              <a:t>, gel strength, stability, permeability,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306" name="Right Arrow 305"/>
          <p:cNvSpPr/>
          <p:nvPr/>
        </p:nvSpPr>
        <p:spPr>
          <a:xfrm>
            <a:off x="6374322" y="5850474"/>
            <a:ext cx="364060" cy="236311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TextBox 306"/>
          <p:cNvSpPr txBox="1"/>
          <p:nvPr/>
        </p:nvSpPr>
        <p:spPr>
          <a:xfrm>
            <a:off x="6731988" y="5744785"/>
            <a:ext cx="2412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of </a:t>
            </a:r>
            <a:r>
              <a:rPr lang="en-US" u="sng" dirty="0"/>
              <a:t>cells</a:t>
            </a:r>
            <a:r>
              <a:rPr lang="en-US" dirty="0"/>
              <a:t> (viability, morphology, function, etc.)</a:t>
            </a:r>
          </a:p>
        </p:txBody>
      </p:sp>
      <p:sp>
        <p:nvSpPr>
          <p:cNvPr id="308" name="Right Arrow 307"/>
          <p:cNvSpPr/>
          <p:nvPr/>
        </p:nvSpPr>
        <p:spPr>
          <a:xfrm>
            <a:off x="6318399" y="2894654"/>
            <a:ext cx="364060" cy="236311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TextBox 308"/>
          <p:cNvSpPr txBox="1"/>
          <p:nvPr/>
        </p:nvSpPr>
        <p:spPr>
          <a:xfrm>
            <a:off x="6731988" y="2794212"/>
            <a:ext cx="2201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of </a:t>
            </a:r>
            <a:r>
              <a:rPr lang="en-US" u="sng" dirty="0"/>
              <a:t>polymer</a:t>
            </a:r>
            <a:r>
              <a:rPr lang="en-US" dirty="0"/>
              <a:t> structure (composition, block structure, molecular weight,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310" name="Right Arrow 309"/>
          <p:cNvSpPr/>
          <p:nvPr/>
        </p:nvSpPr>
        <p:spPr>
          <a:xfrm>
            <a:off x="6545259" y="1708799"/>
            <a:ext cx="364060" cy="236311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TextBox 311"/>
          <p:cNvSpPr txBox="1"/>
          <p:nvPr/>
        </p:nvSpPr>
        <p:spPr>
          <a:xfrm>
            <a:off x="6912840" y="1620638"/>
            <a:ext cx="2201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Study of </a:t>
            </a:r>
            <a:r>
              <a:rPr lang="en-US" u="sng" dirty="0"/>
              <a:t>polymer</a:t>
            </a:r>
            <a:r>
              <a:rPr lang="en-US" dirty="0"/>
              <a:t> grafting (degree of substitution, side products,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626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1" y="2845708"/>
            <a:ext cx="4703307" cy="2549456"/>
          </a:xfrm>
          <a:prstGeom prst="rect">
            <a:avLst/>
          </a:prstGeom>
        </p:spPr>
      </p:pic>
      <p:pic>
        <p:nvPicPr>
          <p:cNvPr id="16" name="Picture 6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32" y="2671058"/>
            <a:ext cx="4851207" cy="345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441034" y="184597"/>
            <a:ext cx="8229600" cy="168194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4F81BD"/>
                </a:solidFill>
              </a:rPr>
              <a:t>Alginate capsules - immune protection of insulin producing cells for the treatment of Type 1 diabetes</a:t>
            </a:r>
            <a:endParaRPr lang="en-GB" sz="20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96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F81BD"/>
                </a:solidFill>
              </a:rPr>
              <a:t>Enzyme – biopolymer interactions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Alginate </a:t>
            </a:r>
            <a:r>
              <a:rPr lang="en-US" dirty="0" err="1"/>
              <a:t>epimerases</a:t>
            </a:r>
            <a:r>
              <a:rPr lang="en-US" dirty="0"/>
              <a:t> </a:t>
            </a:r>
          </a:p>
          <a:p>
            <a:r>
              <a:rPr lang="en-US" dirty="0"/>
              <a:t>Alginate </a:t>
            </a:r>
            <a:r>
              <a:rPr lang="en-US" dirty="0" err="1"/>
              <a:t>lyases</a:t>
            </a:r>
            <a:endParaRPr lang="en-US" dirty="0"/>
          </a:p>
          <a:p>
            <a:r>
              <a:rPr lang="en-US" dirty="0" err="1"/>
              <a:t>Chitinases</a:t>
            </a:r>
            <a:endParaRPr lang="en-US" dirty="0"/>
          </a:p>
          <a:p>
            <a:r>
              <a:rPr lang="en-US" dirty="0" err="1"/>
              <a:t>Deacetylases</a:t>
            </a:r>
            <a:endParaRPr lang="en-US" dirty="0"/>
          </a:p>
          <a:p>
            <a:r>
              <a:rPr lang="en-US" dirty="0"/>
              <a:t>LPMO – Lytic polysaccharide </a:t>
            </a:r>
            <a:r>
              <a:rPr lang="en-US" dirty="0" err="1"/>
              <a:t>monoxygenases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77" y="1417638"/>
            <a:ext cx="2996517" cy="28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92" y="4528651"/>
            <a:ext cx="3630708" cy="218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703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1034" y="100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From lab bench to market</a:t>
            </a:r>
            <a:br>
              <a:rPr lang="en-GB" dirty="0"/>
            </a:br>
            <a:r>
              <a:rPr lang="en-GB" sz="2000" dirty="0"/>
              <a:t>novel dosage form and novel drug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36" y="2470966"/>
            <a:ext cx="5024464" cy="38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1960" y="2038883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Cystic fibrosis foundation drug pipeline</a:t>
            </a:r>
          </a:p>
        </p:txBody>
      </p:sp>
      <p:sp>
        <p:nvSpPr>
          <p:cNvPr id="7" name="Oval 6"/>
          <p:cNvSpPr/>
          <p:nvPr/>
        </p:nvSpPr>
        <p:spPr>
          <a:xfrm>
            <a:off x="4231798" y="4267336"/>
            <a:ext cx="64807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concordix_pp_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4" y="2038883"/>
            <a:ext cx="2939819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ilderesultat for møllers gelefisk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2980" y="4478694"/>
            <a:ext cx="1648408" cy="2114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giPhar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74373"/>
            <a:ext cx="1800200" cy="825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8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355976" y="2132856"/>
            <a:ext cx="4613724" cy="3816424"/>
          </a:xfrm>
          <a:prstGeom prst="roundRect">
            <a:avLst>
              <a:gd name="adj" fmla="val 6854"/>
            </a:avLst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39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Pharmaceutical innovations</a:t>
            </a:r>
            <a:br>
              <a:rPr lang="en-GB" dirty="0"/>
            </a:br>
            <a:r>
              <a:rPr lang="en-GB" sz="2000" dirty="0"/>
              <a:t>mucosal delivery of </a:t>
            </a:r>
            <a:r>
              <a:rPr lang="en-GB" sz="2000" dirty="0" err="1"/>
              <a:t>nanomedicines</a:t>
            </a:r>
            <a:r>
              <a:rPr lang="en-GB" sz="2000" dirty="0"/>
              <a:t> and oncology applications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21616"/>
            <a:ext cx="3168352" cy="228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254878"/>
            <a:ext cx="3168352" cy="2286338"/>
          </a:xfrm>
          <a:prstGeom prst="rect">
            <a:avLst/>
          </a:prstGeom>
        </p:spPr>
      </p:pic>
      <p:sp>
        <p:nvSpPr>
          <p:cNvPr id="10" name="Curved Left Arrow 9"/>
          <p:cNvSpPr/>
          <p:nvPr/>
        </p:nvSpPr>
        <p:spPr>
          <a:xfrm flipH="1">
            <a:off x="107504" y="2492896"/>
            <a:ext cx="648072" cy="3024336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16" y="2239849"/>
            <a:ext cx="4407044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9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Biopolymer and Biomaterials - NOBIPOL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83" y="1471365"/>
            <a:ext cx="8867885" cy="577248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4500" dirty="0"/>
              <a:t>People</a:t>
            </a:r>
          </a:p>
          <a:p>
            <a:pPr lvl="1"/>
            <a:r>
              <a:rPr lang="en-US" sz="2900"/>
              <a:t>4 professors</a:t>
            </a:r>
            <a:endParaRPr lang="en-US" sz="2900">
              <a:cs typeface="Calibri"/>
            </a:endParaRPr>
          </a:p>
          <a:p>
            <a:pPr lvl="1"/>
            <a:r>
              <a:rPr lang="en-US" sz="2900" dirty="0"/>
              <a:t>2 adjunct professors/researchers</a:t>
            </a:r>
          </a:p>
          <a:p>
            <a:pPr lvl="1"/>
            <a:r>
              <a:rPr lang="en-US" sz="2900" dirty="0"/>
              <a:t>4 post docs</a:t>
            </a:r>
            <a:endParaRPr lang="en-US" sz="2900" dirty="0">
              <a:cs typeface="Calibri"/>
            </a:endParaRPr>
          </a:p>
          <a:p>
            <a:pPr lvl="1"/>
            <a:r>
              <a:rPr lang="en-US" sz="2900"/>
              <a:t>4 engineers</a:t>
            </a:r>
            <a:endParaRPr lang="en-US" sz="2900">
              <a:cs typeface="Calibri"/>
            </a:endParaRPr>
          </a:p>
          <a:p>
            <a:pPr lvl="1"/>
            <a:r>
              <a:rPr lang="en-US" sz="2900" dirty="0"/>
              <a:t>11 PhD candidates</a:t>
            </a:r>
          </a:p>
          <a:p>
            <a:pPr lvl="1"/>
            <a:r>
              <a:rPr lang="en-US" sz="2900" dirty="0"/>
              <a:t>10 </a:t>
            </a:r>
            <a:r>
              <a:rPr lang="mr-IN" sz="2900" dirty="0"/>
              <a:t>–</a:t>
            </a:r>
            <a:r>
              <a:rPr lang="en-US" sz="2900" dirty="0"/>
              <a:t> 15 MSc students</a:t>
            </a:r>
          </a:p>
          <a:p>
            <a:pPr marL="457200" lvl="1" indent="0">
              <a:buNone/>
            </a:pPr>
            <a:endParaRPr lang="en-US" sz="2900" dirty="0"/>
          </a:p>
          <a:p>
            <a:pPr lvl="1"/>
            <a:endParaRPr lang="en-US" sz="2900" dirty="0"/>
          </a:p>
          <a:p>
            <a:r>
              <a:rPr lang="en-US" sz="4400" dirty="0"/>
              <a:t>Collaborations</a:t>
            </a:r>
          </a:p>
          <a:p>
            <a:pPr lvl="1"/>
            <a:r>
              <a:rPr lang="en-US" sz="2900" dirty="0"/>
              <a:t>NTNU Dept. of Cancer Research and Molecular Medicine, Dept of Physics, </a:t>
            </a:r>
          </a:p>
          <a:p>
            <a:pPr lvl="1"/>
            <a:r>
              <a:rPr lang="en-US" sz="2900" dirty="0" err="1"/>
              <a:t>Sintef</a:t>
            </a:r>
            <a:r>
              <a:rPr lang="en-US" sz="2900" dirty="0"/>
              <a:t> (</a:t>
            </a:r>
            <a:r>
              <a:rPr lang="en-US" sz="2900" dirty="0" err="1"/>
              <a:t>Sintef</a:t>
            </a:r>
            <a:r>
              <a:rPr lang="en-US" sz="2900" dirty="0"/>
              <a:t> Materials and Chemistry)</a:t>
            </a:r>
          </a:p>
          <a:p>
            <a:pPr lvl="1"/>
            <a:r>
              <a:rPr lang="en-US" sz="2900" dirty="0"/>
              <a:t>Industry (FMC Health and Nutrition, </a:t>
            </a:r>
            <a:r>
              <a:rPr lang="en-US" sz="2900" dirty="0" err="1"/>
              <a:t>AlgiPharma</a:t>
            </a:r>
            <a:r>
              <a:rPr lang="en-US" sz="2900" dirty="0"/>
              <a:t>, Ayanda, etc.)</a:t>
            </a:r>
          </a:p>
          <a:p>
            <a:pPr lvl="1"/>
            <a:r>
              <a:rPr lang="en-US" sz="2900" dirty="0"/>
              <a:t>Academia, Norway: NMBU, </a:t>
            </a:r>
            <a:r>
              <a:rPr lang="en-US" sz="2900" dirty="0" err="1"/>
              <a:t>UiT</a:t>
            </a:r>
            <a:r>
              <a:rPr lang="en-US" sz="2900" dirty="0"/>
              <a:t>, </a:t>
            </a:r>
            <a:r>
              <a:rPr lang="en-US" sz="2900" dirty="0" err="1"/>
              <a:t>Nofima</a:t>
            </a:r>
            <a:r>
              <a:rPr lang="en-US" sz="2900" dirty="0"/>
              <a:t>, ..</a:t>
            </a:r>
          </a:p>
          <a:p>
            <a:pPr lvl="1"/>
            <a:r>
              <a:rPr lang="en-US" sz="2900" dirty="0"/>
              <a:t>International: University of Trieste, Italy; University of Illinois at Chicago,</a:t>
            </a:r>
          </a:p>
          <a:p>
            <a:pPr marL="457200" lvl="1" indent="0">
              <a:buNone/>
            </a:pPr>
            <a:r>
              <a:rPr lang="en-US" sz="2900" dirty="0"/>
              <a:t> USA, Aarhus University, Denmark, etc..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767" y="3987623"/>
            <a:ext cx="1298485" cy="83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040" y="1194919"/>
            <a:ext cx="575514" cy="644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835" y="2324528"/>
            <a:ext cx="746964" cy="746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000" y="1471365"/>
            <a:ext cx="944466" cy="8122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637" y="1866864"/>
            <a:ext cx="778896" cy="844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68" y="2514841"/>
            <a:ext cx="683118" cy="683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306" y="586337"/>
            <a:ext cx="811145" cy="767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005" y="3827366"/>
            <a:ext cx="626565" cy="626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428" y="3090001"/>
            <a:ext cx="616076" cy="6566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800" y="3090001"/>
            <a:ext cx="493000" cy="652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594" y="2213952"/>
            <a:ext cx="742464" cy="7424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818613" y="326189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+ + +</a:t>
            </a:r>
          </a:p>
        </p:txBody>
      </p:sp>
      <p:pic>
        <p:nvPicPr>
          <p:cNvPr id="1026" name="Picture 2" descr="profileimage">
            <a:extLst>
              <a:ext uri="{FF2B5EF4-FFF2-40B4-BE49-F238E27FC236}">
                <a16:creationId xmlns:a16="http://schemas.microsoft.com/office/drawing/2014/main" id="{48BD593F-2653-482F-AEF6-E6D93FA90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799" y="1157717"/>
            <a:ext cx="812241" cy="81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image">
            <a:extLst>
              <a:ext uri="{FF2B5EF4-FFF2-40B4-BE49-F238E27FC236}">
                <a16:creationId xmlns:a16="http://schemas.microsoft.com/office/drawing/2014/main" id="{9A506341-51D5-4439-82AC-C94E97A5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348" y="1505618"/>
            <a:ext cx="676963" cy="6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ileimage">
            <a:extLst>
              <a:ext uri="{FF2B5EF4-FFF2-40B4-BE49-F238E27FC236}">
                <a16:creationId xmlns:a16="http://schemas.microsoft.com/office/drawing/2014/main" id="{6B3FEF34-82DE-48C7-859D-61C2245F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373" y="1387833"/>
            <a:ext cx="742464" cy="7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image">
            <a:extLst>
              <a:ext uri="{FF2B5EF4-FFF2-40B4-BE49-F238E27FC236}">
                <a16:creationId xmlns:a16="http://schemas.microsoft.com/office/drawing/2014/main" id="{AD4BF9B1-8203-44BB-A01D-2A9206065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583" y="2771594"/>
            <a:ext cx="636814" cy="6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eimage">
            <a:extLst>
              <a:ext uri="{FF2B5EF4-FFF2-40B4-BE49-F238E27FC236}">
                <a16:creationId xmlns:a16="http://schemas.microsoft.com/office/drawing/2014/main" id="{F1402065-1466-46DE-BA04-0BB0FB70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5049" y="455110"/>
            <a:ext cx="697649" cy="69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B746A-F099-421A-BDDB-19061CBFEF0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795" y="2377122"/>
            <a:ext cx="732201" cy="732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6374E9-102E-47FA-8D2C-D446975C75A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384" y="2219586"/>
            <a:ext cx="636814" cy="636814"/>
          </a:xfrm>
          <a:prstGeom prst="rect">
            <a:avLst/>
          </a:prstGeom>
        </p:spPr>
      </p:pic>
      <p:pic>
        <p:nvPicPr>
          <p:cNvPr id="1036" name="Picture 12" descr="profileimage">
            <a:extLst>
              <a:ext uri="{FF2B5EF4-FFF2-40B4-BE49-F238E27FC236}">
                <a16:creationId xmlns:a16="http://schemas.microsoft.com/office/drawing/2014/main" id="{8F44D8C3-5ACA-420F-B676-085CEAE5A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7085" y="3512960"/>
            <a:ext cx="684903" cy="72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fileimage">
            <a:extLst>
              <a:ext uri="{FF2B5EF4-FFF2-40B4-BE49-F238E27FC236}">
                <a16:creationId xmlns:a16="http://schemas.microsoft.com/office/drawing/2014/main" id="{9D554026-70D8-4487-887D-51BB7BC6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7754" y="1579640"/>
            <a:ext cx="413463" cy="41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fileimage">
            <a:extLst>
              <a:ext uri="{FF2B5EF4-FFF2-40B4-BE49-F238E27FC236}">
                <a16:creationId xmlns:a16="http://schemas.microsoft.com/office/drawing/2014/main" id="{29648C74-1807-4CA3-A691-0097DAD0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552" y="690725"/>
            <a:ext cx="504194" cy="50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95973-BB00-4DE7-AB44-DB42588A1167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390" y="3146660"/>
            <a:ext cx="742465" cy="7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3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396204" cy="525780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/>
              <a:t>Projects</a:t>
            </a:r>
          </a:p>
          <a:p>
            <a:pPr lvl="1"/>
            <a:r>
              <a:rPr lang="en-US" sz="3300" dirty="0"/>
              <a:t>EU projects</a:t>
            </a:r>
          </a:p>
          <a:p>
            <a:pPr lvl="1"/>
            <a:r>
              <a:rPr lang="en-US" sz="3300" dirty="0" err="1"/>
              <a:t>Biotek</a:t>
            </a:r>
            <a:r>
              <a:rPr lang="en-US" sz="3300" dirty="0"/>
              <a:t> 2021</a:t>
            </a:r>
          </a:p>
          <a:p>
            <a:pPr lvl="1"/>
            <a:r>
              <a:rPr lang="en-US" sz="3300" dirty="0"/>
              <a:t>Norwegian Research Council: </a:t>
            </a:r>
            <a:r>
              <a:rPr lang="en-US" sz="3300" dirty="0" err="1"/>
              <a:t>FriPro</a:t>
            </a:r>
            <a:r>
              <a:rPr lang="en-US" sz="3300" dirty="0"/>
              <a:t>, ERA Net, </a:t>
            </a:r>
          </a:p>
          <a:p>
            <a:pPr marL="457200" lvl="1" indent="0">
              <a:buNone/>
            </a:pPr>
            <a:r>
              <a:rPr lang="en-US" sz="3300" dirty="0"/>
              <a:t>Optimization</a:t>
            </a:r>
          </a:p>
          <a:p>
            <a:pPr lvl="1"/>
            <a:r>
              <a:rPr lang="en-US" sz="3300" dirty="0"/>
              <a:t>NTNU funded projects (NTNU Biotechnology, SO funding)</a:t>
            </a:r>
          </a:p>
          <a:p>
            <a:pPr lvl="1"/>
            <a:r>
              <a:rPr lang="en-US" sz="3300" dirty="0"/>
              <a:t>Industry</a:t>
            </a:r>
          </a:p>
          <a:p>
            <a:endParaRPr lang="en-US" dirty="0"/>
          </a:p>
          <a:p>
            <a:r>
              <a:rPr lang="en-US" sz="4500" dirty="0"/>
              <a:t>Infrastructure</a:t>
            </a:r>
            <a:r>
              <a:rPr lang="en-US" dirty="0"/>
              <a:t>	</a:t>
            </a:r>
          </a:p>
          <a:p>
            <a:pPr lvl="1"/>
            <a:r>
              <a:rPr lang="en-US" sz="3300" dirty="0"/>
              <a:t>NMR</a:t>
            </a:r>
          </a:p>
          <a:p>
            <a:pPr lvl="1"/>
            <a:r>
              <a:rPr lang="en-US" sz="3300" dirty="0"/>
              <a:t>Preparative and analytical</a:t>
            </a:r>
          </a:p>
          <a:p>
            <a:pPr marL="457200" lvl="1" indent="0">
              <a:buNone/>
            </a:pPr>
            <a:r>
              <a:rPr lang="en-US" sz="3300" dirty="0" err="1"/>
              <a:t>colomns</a:t>
            </a:r>
            <a:r>
              <a:rPr lang="en-US" sz="3300" dirty="0"/>
              <a:t> (SEC-MALS, HPADEC) </a:t>
            </a:r>
          </a:p>
          <a:p>
            <a:pPr lvl="1"/>
            <a:r>
              <a:rPr lang="en-US" sz="3300" dirty="0"/>
              <a:t>Rheology</a:t>
            </a:r>
          </a:p>
          <a:p>
            <a:pPr lvl="1"/>
            <a:r>
              <a:rPr lang="en-US" sz="3300" dirty="0"/>
              <a:t>ITC, Zeta </a:t>
            </a:r>
            <a:r>
              <a:rPr lang="en-US" sz="3300" dirty="0" err="1"/>
              <a:t>sizer</a:t>
            </a:r>
            <a:endParaRPr lang="en-US" sz="3300" dirty="0"/>
          </a:p>
          <a:p>
            <a:pPr lvl="1"/>
            <a:r>
              <a:rPr lang="en-US" sz="3300" dirty="0"/>
              <a:t>Optical tweezers</a:t>
            </a:r>
          </a:p>
          <a:p>
            <a:pPr lvl="1"/>
            <a:r>
              <a:rPr lang="en-US" sz="3300" dirty="0"/>
              <a:t>AFM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Biopolymer and Biomaterials - NOBIPOL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48AB4-E48D-4111-B91A-C008453F8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7" y="1142375"/>
            <a:ext cx="3507459" cy="2390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5AAEF4-9ADE-409B-B2C5-704DA081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3" y="3578656"/>
            <a:ext cx="3054221" cy="32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EEC3E5-7A85-ED47-911C-2D80DA6C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5" y="274638"/>
            <a:ext cx="8229600" cy="1200329"/>
          </a:xfrm>
        </p:spPr>
        <p:txBody>
          <a:bodyPr/>
          <a:lstStyle/>
          <a:p>
            <a:r>
              <a:rPr lang="nb-NO" dirty="0"/>
              <a:t>Masterstudent ved Institutt for bioteknologi og matvitenskap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31118C-52EA-2445-A8FB-DAE196A9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574332"/>
            <a:ext cx="8229600" cy="5072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/>
              <a:t>Henrik Stamnes Dahl - studieveileder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646477D-E53E-4C7B-9A33-5C87BC82E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30" y="2177926"/>
            <a:ext cx="7145643" cy="41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5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Sylinder 1"/>
          <p:cNvSpPr txBox="1"/>
          <p:nvPr/>
        </p:nvSpPr>
        <p:spPr>
          <a:xfrm>
            <a:off x="1055152" y="-46783"/>
            <a:ext cx="6314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004D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Norwegian Biorefinery Platform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63" y="108370"/>
            <a:ext cx="694631" cy="838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" y="435509"/>
            <a:ext cx="5819257" cy="6315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48" y="2130273"/>
            <a:ext cx="1938776" cy="6478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287" y="2927699"/>
            <a:ext cx="1841951" cy="530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298" y="3747047"/>
            <a:ext cx="1998702" cy="47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563" y="4576522"/>
            <a:ext cx="1978056" cy="652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605" y="5779615"/>
            <a:ext cx="2892189" cy="529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b="52419"/>
          <a:stretch/>
        </p:blipFill>
        <p:spPr>
          <a:xfrm>
            <a:off x="5874463" y="1321557"/>
            <a:ext cx="2711833" cy="4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8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C1881-0D65-D640-8149-F9A1AD3A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93350-3563-044C-A3AC-278B6CD60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Berit L. Strand (</a:t>
            </a:r>
            <a:r>
              <a:rPr lang="en-NO" dirty="0">
                <a:hlinkClick r:id="rId2"/>
              </a:rPr>
              <a:t>berit.l.strand@ntnu.no</a:t>
            </a:r>
            <a:r>
              <a:rPr lang="en-NO" dirty="0"/>
              <a:t>)</a:t>
            </a:r>
          </a:p>
          <a:p>
            <a:r>
              <a:rPr lang="en-NO" dirty="0"/>
              <a:t>Finn L. Aachmann (</a:t>
            </a:r>
            <a:r>
              <a:rPr lang="en-NO" dirty="0">
                <a:hlinkClick r:id="rId3"/>
              </a:rPr>
              <a:t>finn.l.aachmann@ntnu.no</a:t>
            </a:r>
            <a:r>
              <a:rPr lang="en-NO" dirty="0"/>
              <a:t>)</a:t>
            </a:r>
          </a:p>
          <a:p>
            <a:r>
              <a:rPr lang="en-NO" dirty="0"/>
              <a:t>Bjørn E. Christensen (</a:t>
            </a:r>
            <a:r>
              <a:rPr lang="en-NO" dirty="0">
                <a:hlinkClick r:id="rId4"/>
              </a:rPr>
              <a:t>bjorn.e.christensen@ntnu.no</a:t>
            </a:r>
            <a:r>
              <a:rPr lang="en-NO" dirty="0"/>
              <a:t>)</a:t>
            </a:r>
          </a:p>
          <a:p>
            <a:r>
              <a:rPr lang="en-NO" dirty="0"/>
              <a:t>Kurt I. Draget (</a:t>
            </a:r>
            <a:r>
              <a:rPr lang="en-NO" dirty="0">
                <a:hlinkClick r:id="rId5"/>
              </a:rPr>
              <a:t>kurt.i.draget@ntnu.no</a:t>
            </a:r>
            <a:r>
              <a:rPr lang="en-NO" dirty="0"/>
              <a:t>)</a:t>
            </a:r>
          </a:p>
          <a:p>
            <a:r>
              <a:rPr lang="en-NO" dirty="0"/>
              <a:t>Catherine Taylor Nordgård (</a:t>
            </a:r>
            <a:r>
              <a:rPr lang="en-NO" dirty="0">
                <a:hlinkClick r:id="rId6"/>
              </a:rPr>
              <a:t>catherine.t.nordgard@ntnu.no</a:t>
            </a:r>
            <a:r>
              <a:rPr lang="en-NO" dirty="0"/>
              <a:t>)</a:t>
            </a:r>
          </a:p>
          <a:p>
            <a:pPr marL="0" indent="0">
              <a:buNone/>
            </a:pP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72336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552881"/>
            <a:ext cx="7772400" cy="901094"/>
          </a:xfrm>
        </p:spPr>
        <p:txBody>
          <a:bodyPr>
            <a:normAutofit fontScale="90000"/>
          </a:bodyPr>
          <a:lstStyle/>
          <a:p>
            <a:r>
              <a:rPr lang="nb-NO" dirty="0"/>
              <a:t>Analysis and Control of </a:t>
            </a:r>
            <a:r>
              <a:rPr lang="nb-NO" dirty="0" err="1"/>
              <a:t>Microbial</a:t>
            </a:r>
            <a:r>
              <a:rPr lang="nb-NO" dirty="0"/>
              <a:t> Systems - ACMS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5" y="2728689"/>
            <a:ext cx="8303347" cy="2576286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Professor Olav Vadstein (</a:t>
            </a:r>
            <a:r>
              <a:rPr lang="nb-NO" dirty="0" err="1"/>
              <a:t>microbial</a:t>
            </a:r>
            <a:r>
              <a:rPr lang="nb-NO" dirty="0"/>
              <a:t> </a:t>
            </a:r>
            <a:r>
              <a:rPr lang="nb-NO" dirty="0" err="1"/>
              <a:t>ecology</a:t>
            </a:r>
            <a:r>
              <a:rPr lang="nb-NO" dirty="0"/>
              <a:t>)</a:t>
            </a:r>
          </a:p>
          <a:p>
            <a:r>
              <a:rPr lang="nb-NO" sz="2400" dirty="0"/>
              <a:t>Professor Ingrid Bakke (</a:t>
            </a:r>
            <a:r>
              <a:rPr lang="nb-NO" dirty="0" err="1"/>
              <a:t>environmental</a:t>
            </a:r>
            <a:r>
              <a:rPr lang="nb-NO" dirty="0"/>
              <a:t> </a:t>
            </a:r>
            <a:r>
              <a:rPr lang="nb-NO" dirty="0" err="1"/>
              <a:t>biotechnology</a:t>
            </a:r>
            <a:r>
              <a:rPr lang="nb-NO" sz="2400" dirty="0"/>
              <a:t>)</a:t>
            </a:r>
          </a:p>
          <a:p>
            <a:r>
              <a:rPr lang="nb-NO" sz="2400" dirty="0" err="1"/>
              <a:t>Adjunct</a:t>
            </a:r>
            <a:r>
              <a:rPr lang="nb-NO" sz="2400" dirty="0"/>
              <a:t> Assistant professor Kari J. K. Attramadal (</a:t>
            </a:r>
            <a:r>
              <a:rPr lang="nb-NO" sz="2400" dirty="0" err="1"/>
              <a:t>aquaculture</a:t>
            </a:r>
            <a:r>
              <a:rPr lang="nb-NO" sz="2400" dirty="0"/>
              <a:t> </a:t>
            </a:r>
            <a:r>
              <a:rPr lang="nb-NO" sz="2400" dirty="0" err="1"/>
              <a:t>technology</a:t>
            </a:r>
            <a:r>
              <a:rPr lang="nb-NO" sz="2400" dirty="0"/>
              <a:t>, 20%)</a:t>
            </a:r>
          </a:p>
          <a:p>
            <a:endParaRPr lang="nb-NO" dirty="0"/>
          </a:p>
          <a:p>
            <a:r>
              <a:rPr lang="nb-NO" dirty="0"/>
              <a:t>2 post.doc / </a:t>
            </a:r>
            <a:r>
              <a:rPr lang="nb-NO" dirty="0" err="1"/>
              <a:t>researchers</a:t>
            </a:r>
            <a:endParaRPr lang="nb-NO" dirty="0"/>
          </a:p>
          <a:p>
            <a:r>
              <a:rPr lang="nb-NO" dirty="0"/>
              <a:t>1</a:t>
            </a:r>
            <a:r>
              <a:rPr lang="nb-NO" sz="2400" dirty="0"/>
              <a:t>0 </a:t>
            </a:r>
            <a:r>
              <a:rPr lang="nb-NO" sz="2400" dirty="0" err="1"/>
              <a:t>doctoral</a:t>
            </a:r>
            <a:r>
              <a:rPr lang="nb-NO" sz="2400" dirty="0"/>
              <a:t> students</a:t>
            </a:r>
          </a:p>
          <a:p>
            <a:r>
              <a:rPr lang="nb-NO" dirty="0"/>
              <a:t>12 – 16 Master students</a:t>
            </a:r>
            <a:endParaRPr lang="nb-NO" sz="2400" dirty="0"/>
          </a:p>
          <a:p>
            <a:endParaRPr lang="nb-NO" sz="2400" dirty="0"/>
          </a:p>
        </p:txBody>
      </p:sp>
      <p:pic>
        <p:nvPicPr>
          <p:cNvPr id="5" name="Bilde 4" descr="tekst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12" y="315635"/>
            <a:ext cx="283464" cy="4922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08556-5049-4326-8CCE-EBC99863E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08849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97EF1B38-CEF7-4C2B-A67D-4E60F48E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48" y="6943635"/>
            <a:ext cx="8352928" cy="140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b-NO" sz="2000" dirty="0">
                <a:solidFill>
                  <a:srgbClr val="0000FF"/>
                </a:solidFill>
              </a:rPr>
              <a:t>Miljøbioteknologi</a:t>
            </a:r>
            <a:r>
              <a:rPr lang="nb-NO" sz="2000" dirty="0">
                <a:solidFill>
                  <a:srgbClr val="002060"/>
                </a:solidFill>
              </a:rPr>
              <a:t>: </a:t>
            </a:r>
          </a:p>
          <a:p>
            <a:r>
              <a:rPr lang="nb-NO" sz="2000" dirty="0">
                <a:solidFill>
                  <a:srgbClr val="002060"/>
                </a:solidFill>
              </a:rPr>
              <a:t>Anvendelse av mikrobiologiske prosesser for å løse miljømessige problemer (f.eks. forurensinger), både i naturlige miljøer og i menneskeskapte økosystemer; typisk ved bruk av mikrobielle samfunn </a:t>
            </a:r>
          </a:p>
        </p:txBody>
      </p:sp>
    </p:spTree>
    <p:extLst>
      <p:ext uri="{BB962C8B-B14F-4D97-AF65-F5344CB8AC3E}">
        <p14:creationId xmlns:p14="http://schemas.microsoft.com/office/powerpoint/2010/main" val="8835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878" y="423076"/>
            <a:ext cx="9013124" cy="1612631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nb-NO" altLang="en-US" sz="2298" dirty="0">
                <a:solidFill>
                  <a:schemeClr val="tx1"/>
                </a:solidFill>
                <a:latin typeface="Comic Sans MS" pitchFamily="66" charset="0"/>
              </a:rPr>
              <a:t>Analysis and Control of Microbial Systems Group, NTNU, 2020  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" y="4735213"/>
            <a:ext cx="9144001" cy="210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3025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3025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30250" eaLnBrk="0" hangingPunct="0">
              <a:spcBef>
                <a:spcPct val="20000"/>
              </a:spcBef>
              <a:buChar char="•"/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302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3025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30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30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30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302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b-NO" altLang="en-US" sz="1451" dirty="0" err="1"/>
              <a:t>Left</a:t>
            </a:r>
            <a:r>
              <a:rPr lang="nb-NO" altLang="en-US" sz="1451" dirty="0"/>
              <a:t> to right: </a:t>
            </a:r>
            <a:r>
              <a:rPr lang="nb-NO" altLang="en-US" sz="1451" i="1" dirty="0"/>
              <a:t>Front </a:t>
            </a:r>
            <a:r>
              <a:rPr lang="nb-NO" altLang="en-US" sz="1451" i="1" dirty="0" err="1"/>
              <a:t>row</a:t>
            </a:r>
            <a:r>
              <a:rPr lang="nb-NO" altLang="en-US" sz="1451" dirty="0"/>
              <a:t>: Marthe Hafskjold &amp; Erik, Charlotte Volpe &amp; </a:t>
            </a:r>
            <a:r>
              <a:rPr lang="nb-NO" altLang="en-US" sz="1451" dirty="0" err="1"/>
              <a:t>Raffaele</a:t>
            </a:r>
            <a:r>
              <a:rPr lang="nb-NO" altLang="en-US" sz="1451" dirty="0"/>
              <a:t>, </a:t>
            </a:r>
            <a:r>
              <a:rPr lang="nn-NO" sz="1451" dirty="0"/>
              <a:t>Sol Gomez de la Torre Canny,</a:t>
            </a:r>
            <a:r>
              <a:rPr lang="nb-NO" sz="1451" dirty="0"/>
              <a:t> Ragnhild Olsen Fossmark,</a:t>
            </a:r>
            <a:r>
              <a:rPr lang="nn-NO" sz="1451" dirty="0"/>
              <a:t> Vilde Årdal, Anne Helene Sandmark; </a:t>
            </a:r>
            <a:r>
              <a:rPr lang="nn-NO" sz="1451" i="1" dirty="0"/>
              <a:t>Second </a:t>
            </a:r>
            <a:r>
              <a:rPr lang="nn-NO" sz="1451" i="1" dirty="0" err="1"/>
              <a:t>row</a:t>
            </a:r>
            <a:r>
              <a:rPr lang="nn-NO" sz="1451" dirty="0"/>
              <a:t>: </a:t>
            </a:r>
            <a:r>
              <a:rPr lang="nb-NO" altLang="en-US" sz="1451" dirty="0"/>
              <a:t>Kathrine Obrestad, Leila Jafari, Annika Messemer, </a:t>
            </a:r>
            <a:r>
              <a:rPr lang="nb-NO" altLang="en-US" sz="1451" dirty="0" err="1"/>
              <a:t>Thomais</a:t>
            </a:r>
            <a:r>
              <a:rPr lang="nb-NO" altLang="en-US" sz="1451" dirty="0"/>
              <a:t> </a:t>
            </a:r>
            <a:r>
              <a:rPr lang="nb-NO" altLang="en-US" sz="1451" dirty="0" err="1"/>
              <a:t>Tsoulia</a:t>
            </a:r>
            <a:r>
              <a:rPr lang="nb-NO" altLang="en-US" sz="1451" dirty="0"/>
              <a:t>, </a:t>
            </a:r>
            <a:r>
              <a:rPr lang="nn-NO" sz="1451" dirty="0"/>
              <a:t>Madeleine Gundersen, Eirik D Lorentsen, Ragnhild L Rong; </a:t>
            </a:r>
            <a:r>
              <a:rPr lang="nn-NO" sz="1451" i="1" dirty="0"/>
              <a:t>Third </a:t>
            </a:r>
            <a:r>
              <a:rPr lang="nn-NO" sz="1451" i="1" dirty="0" err="1"/>
              <a:t>row</a:t>
            </a:r>
            <a:r>
              <a:rPr lang="nn-NO" sz="1451" dirty="0"/>
              <a:t>; </a:t>
            </a:r>
            <a:r>
              <a:rPr lang="nb-NO" altLang="en-US" sz="1451" dirty="0" err="1"/>
              <a:t>Kjetill</a:t>
            </a:r>
            <a:r>
              <a:rPr lang="nb-NO" altLang="en-US" sz="1451" dirty="0"/>
              <a:t> Østgaard, Randi Utgård, Alexander W Fiedler, Ingrid Bakke, Mathew K Avarachen, Martha KR Drågen, Olav Vadstein; </a:t>
            </a:r>
            <a:r>
              <a:rPr lang="nb-NO" altLang="en-US" sz="1451" i="1" dirty="0"/>
              <a:t>Back </a:t>
            </a:r>
            <a:r>
              <a:rPr lang="nb-NO" altLang="en-US" sz="1451" i="1" dirty="0" err="1"/>
              <a:t>row</a:t>
            </a:r>
            <a:r>
              <a:rPr lang="nb-NO" altLang="en-US" sz="1451" dirty="0"/>
              <a:t>: Ragnhild I Vestrum, </a:t>
            </a:r>
            <a:r>
              <a:rPr lang="nn-NO" sz="1451" dirty="0"/>
              <a:t>Tore Brembu, Marita Gresseth, </a:t>
            </a:r>
            <a:r>
              <a:rPr lang="nb-NO" altLang="en-US" sz="1451" dirty="0"/>
              <a:t>Kari JK Attramadal,</a:t>
            </a:r>
            <a:r>
              <a:rPr lang="nn-NO" sz="1451" dirty="0"/>
              <a:t> Rune Hatland, </a:t>
            </a:r>
            <a:r>
              <a:rPr lang="nb-NO" altLang="en-US" sz="1451" dirty="0"/>
              <a:t>Amalie JH Mathisen</a:t>
            </a:r>
            <a:r>
              <a:rPr lang="nn-NO" sz="1451" dirty="0"/>
              <a:t>; </a:t>
            </a:r>
            <a:r>
              <a:rPr lang="nb-NO" altLang="en-US" sz="1451" i="1" dirty="0"/>
              <a:t>Not present</a:t>
            </a:r>
            <a:r>
              <a:rPr lang="nb-NO" altLang="en-US" sz="1451" dirty="0"/>
              <a:t>: Sharada Navada, Stine Wiborg Dahle, Synnøve Lofthus, Hendrik Langeloh, Ann Isabel Carmo Rosvoll, Hugues Palandre, Ingrid E Harris, Daniel Wæge, Renate Sandberg, Jakob Pettersen, Sunniva I Gaarden, Elin Håberg</a:t>
            </a:r>
          </a:p>
          <a:p>
            <a:pPr algn="ctr">
              <a:spcBef>
                <a:spcPct val="0"/>
              </a:spcBef>
              <a:buNone/>
            </a:pPr>
            <a:endParaRPr lang="nb-NO" sz="1451" dirty="0"/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C80050C-5845-4BAB-87BD-ABBCB7912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82" r="4525" b="10083"/>
          <a:stretch/>
        </p:blipFill>
        <p:spPr>
          <a:xfrm>
            <a:off x="258286" y="903655"/>
            <a:ext cx="8667756" cy="3221989"/>
          </a:xfrm>
          <a:prstGeom prst="rect">
            <a:avLst/>
          </a:prstGeom>
        </p:spPr>
      </p:pic>
      <p:pic>
        <p:nvPicPr>
          <p:cNvPr id="1026" name="Picture 2" descr="Koronatelefonen i Oslo 21 80 21 82">
            <a:extLst>
              <a:ext uri="{FF2B5EF4-FFF2-40B4-BE49-F238E27FC236}">
                <a16:creationId xmlns:a16="http://schemas.microsoft.com/office/drawing/2014/main" id="{24852644-DBEF-4BFA-8DCE-AD7416DC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9" y="2559652"/>
            <a:ext cx="996635" cy="100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oronatelefonen i Oslo 21 80 21 82">
            <a:extLst>
              <a:ext uri="{FF2B5EF4-FFF2-40B4-BE49-F238E27FC236}">
                <a16:creationId xmlns:a16="http://schemas.microsoft.com/office/drawing/2014/main" id="{ED1B98D0-2812-4AF5-BC55-24FB361F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234" y="2514650"/>
            <a:ext cx="996635" cy="100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67" y="84631"/>
            <a:ext cx="4680520" cy="93610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0000FF"/>
                </a:solidFill>
              </a:rPr>
              <a:t>Research topics: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10" y="995095"/>
            <a:ext cx="6637752" cy="475252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GB" sz="2000" dirty="0">
                <a:solidFill>
                  <a:srgbClr val="002060"/>
                </a:solidFill>
              </a:rPr>
              <a:t>Microbial waste and water treatment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Microbial biogas production systems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Microbial conversion of ammonium and organic carbon (Recirculating Aquaculture Systems) 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rgbClr val="002060"/>
                </a:solidFill>
              </a:rPr>
              <a:t>Microbial control/management in aquaculture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How to create healthy microbial water quality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rgbClr val="002060"/>
                </a:solidFill>
              </a:rPr>
              <a:t>Fish/microbe – interactions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Interactions between salmon fry and bacteria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Bacteria free and gnotobiotic yolk sac salmon larvae</a:t>
            </a:r>
          </a:p>
          <a:p>
            <a:pPr>
              <a:buFontTx/>
              <a:buChar char="-"/>
            </a:pPr>
            <a:r>
              <a:rPr lang="en-GB" sz="2000" dirty="0">
                <a:solidFill>
                  <a:srgbClr val="002060"/>
                </a:solidFill>
              </a:rPr>
              <a:t>Microalgae as production organisms and raw materials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Molecular analysis of synthesis of silica cell walls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002060"/>
                </a:solidFill>
              </a:rPr>
              <a:t>Microalgae as omega3 producers</a:t>
            </a:r>
          </a:p>
          <a:p>
            <a:pPr marL="0" indent="0">
              <a:buNone/>
            </a:pPr>
            <a:endParaRPr lang="en-GB" sz="1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1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</a:rPr>
              <a:t>					</a:t>
            </a: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5462409" y="492511"/>
            <a:ext cx="1397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Calibri" pitchFamily="34" charset="0"/>
              </a:rPr>
              <a:t>Foto: Tora Bardal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843" t="30635" r="50234"/>
          <a:stretch/>
        </p:blipFill>
        <p:spPr>
          <a:xfrm>
            <a:off x="7252094" y="2812715"/>
            <a:ext cx="1754068" cy="1653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31" y="53698"/>
            <a:ext cx="1766031" cy="1325563"/>
          </a:xfrm>
          <a:prstGeom prst="rect">
            <a:avLst/>
          </a:prstGeom>
        </p:spPr>
      </p:pic>
      <p:pic>
        <p:nvPicPr>
          <p:cNvPr id="20" name="Picture 3" descr="C:\Users\ingrib\AppData\Local\Microsoft\Windows\Temporary Internet Files\Content.Outlook\YG2G1RE2\20151016_141942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36293"/>
            <a:ext cx="3256337" cy="18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magebank.osa.org/getImage.xqy?img=LmxhcmdlLG9lLTE4LTEyLTEyMjAzLWcwMD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1" r="55810"/>
          <a:stretch/>
        </p:blipFill>
        <p:spPr bwMode="auto">
          <a:xfrm>
            <a:off x="7221386" y="1383244"/>
            <a:ext cx="1801961" cy="14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r="1966"/>
          <a:stretch/>
        </p:blipFill>
        <p:spPr>
          <a:xfrm>
            <a:off x="5924991" y="4581128"/>
            <a:ext cx="308117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5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2E9E-4E47-409F-BD27-5ADB156C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200" b="1" dirty="0">
                <a:solidFill>
                  <a:srgbClr val="0000FF"/>
                </a:solidFill>
              </a:rPr>
              <a:t>Potential Master thesis topics: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8DCB7-54B1-487E-941B-13E91F6F3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13" y="1330037"/>
            <a:ext cx="8404454" cy="4796082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/>
              <a:t>Microbial conditions in production systems for the copepod </a:t>
            </a:r>
            <a:r>
              <a:rPr lang="en-GB" sz="2000" i="1" dirty="0" err="1"/>
              <a:t>Acartia</a:t>
            </a:r>
            <a:r>
              <a:rPr lang="en-GB" sz="2000" i="1" dirty="0"/>
              <a:t> </a:t>
            </a:r>
            <a:r>
              <a:rPr lang="en-GB" sz="2000" i="1" dirty="0" err="1"/>
              <a:t>tonsa</a:t>
            </a:r>
            <a:endParaRPr lang="en-GB" sz="2000" dirty="0"/>
          </a:p>
          <a:p>
            <a:r>
              <a:rPr lang="en-US" sz="2000" dirty="0"/>
              <a:t>Adaption of a partial nitrification/anammox process to RAS conditions: mapping of chemical nitrogen conversions and biofilm microbiomes</a:t>
            </a:r>
          </a:p>
          <a:p>
            <a:r>
              <a:rPr lang="en-GB" sz="2000" dirty="0"/>
              <a:t>Relationship between gut microbiota and fitness in the water flea </a:t>
            </a:r>
            <a:r>
              <a:rPr lang="en-GB" sz="2000" i="1" dirty="0"/>
              <a:t>Daphnia magna</a:t>
            </a:r>
            <a:endParaRPr lang="en-GB" sz="2000" dirty="0"/>
          </a:p>
          <a:p>
            <a:r>
              <a:rPr lang="en-GB" sz="2000" dirty="0"/>
              <a:t>Effect of mechanical washing of tank walls on microbial water quality in salmon farming </a:t>
            </a:r>
          </a:p>
          <a:p>
            <a:r>
              <a:rPr lang="en-US" sz="2000" dirty="0"/>
              <a:t>Correlation between microbiomes in RAS and water chemistry/fish welfare using supervised machine learning </a:t>
            </a:r>
          </a:p>
          <a:p>
            <a:r>
              <a:rPr lang="en-US" sz="2000" dirty="0"/>
              <a:t>Impact of different water treatment strategies (TiO</a:t>
            </a:r>
            <a:r>
              <a:rPr lang="en-US" sz="2000" baseline="-25000" dirty="0"/>
              <a:t>2</a:t>
            </a:r>
            <a:r>
              <a:rPr lang="en-US" sz="2000" dirty="0"/>
              <a:t>-AOP, O</a:t>
            </a:r>
            <a:r>
              <a:rPr lang="en-US" sz="2000" baseline="-25000" dirty="0"/>
              <a:t>3</a:t>
            </a:r>
            <a:r>
              <a:rPr lang="en-US" sz="2000" dirty="0"/>
              <a:t>, UV) on microbiomes and microbial loads in RAS </a:t>
            </a:r>
            <a:endParaRPr lang="en-GB" sz="2000" dirty="0"/>
          </a:p>
          <a:p>
            <a:r>
              <a:rPr lang="en-US" sz="2000" dirty="0"/>
              <a:t>Optimization of Enhanced Biological Phosphorus Removal (EBPR) process for typical Norwegian conditions</a:t>
            </a:r>
          </a:p>
          <a:p>
            <a:r>
              <a:rPr lang="en-US" sz="2000" dirty="0"/>
              <a:t>Other topics?????</a:t>
            </a:r>
          </a:p>
          <a:p>
            <a:r>
              <a:rPr lang="en-US" sz="2000" dirty="0">
                <a:solidFill>
                  <a:srgbClr val="FF0000"/>
                </a:solidFill>
              </a:rPr>
              <a:t>Capacity for work on algae is fully booked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09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A15586-E6C6-C841-B2A0-78C8AAD34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4"/>
          <a:stretch/>
        </p:blipFill>
        <p:spPr>
          <a:xfrm>
            <a:off x="1" y="644385"/>
            <a:ext cx="9182637" cy="5569231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95C3714-B138-3343-BF94-D25E28A4A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3068960"/>
            <a:ext cx="6444248" cy="14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684213" rtl="0" fontAlgn="base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457200"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914400"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1371600"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1828800" algn="ctr" defTabSz="684213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r" eaLnBrk="1" hangingPunct="1"/>
            <a:r>
              <a:rPr lang="en-US" altLang="de-DE" sz="2400" b="1" dirty="0">
                <a:solidFill>
                  <a:srgbClr val="FFFFFF"/>
                </a:solidFill>
              </a:rPr>
              <a:t>Martin Wagner</a:t>
            </a:r>
          </a:p>
          <a:p>
            <a:pPr algn="r" eaLnBrk="1" hangingPunct="1"/>
            <a:r>
              <a:rPr lang="en-US" altLang="de-DE" sz="2400" b="1" dirty="0">
                <a:solidFill>
                  <a:srgbClr val="FFFFFF"/>
                </a:solidFill>
              </a:rPr>
              <a:t>Bioanalytical Toxicology Group</a:t>
            </a:r>
          </a:p>
          <a:p>
            <a:pPr algn="r" eaLnBrk="1" hangingPunct="1"/>
            <a:r>
              <a:rPr lang="en-US" altLang="de-DE" sz="2400" b="1" dirty="0">
                <a:solidFill>
                  <a:srgbClr val="FFFFFF"/>
                </a:solidFill>
              </a:rPr>
              <a:t>IBI, NTNU</a:t>
            </a:r>
          </a:p>
        </p:txBody>
      </p:sp>
    </p:spTree>
    <p:extLst>
      <p:ext uri="{BB962C8B-B14F-4D97-AF65-F5344CB8AC3E}">
        <p14:creationId xmlns:p14="http://schemas.microsoft.com/office/powerpoint/2010/main" val="1688436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>
            <a:extLst>
              <a:ext uri="{FF2B5EF4-FFF2-40B4-BE49-F238E27FC236}">
                <a16:creationId xmlns:a16="http://schemas.microsoft.com/office/drawing/2014/main" id="{B8881F37-263E-7242-A126-3308316B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000" y="857251"/>
            <a:ext cx="6444248" cy="461665"/>
          </a:xfrm>
        </p:spPr>
        <p:txBody>
          <a:bodyPr/>
          <a:lstStyle/>
          <a:p>
            <a:pPr algn="l"/>
            <a:r>
              <a:rPr lang="en-US" altLang="de-DE" sz="2400" dirty="0"/>
              <a:t>Our research on plastic pollution</a:t>
            </a:r>
          </a:p>
        </p:txBody>
      </p:sp>
      <p:sp>
        <p:nvSpPr>
          <p:cNvPr id="21507" name="Grafik 3">
            <a:extLst>
              <a:ext uri="{FF2B5EF4-FFF2-40B4-BE49-F238E27FC236}">
                <a16:creationId xmlns:a16="http://schemas.microsoft.com/office/drawing/2014/main" id="{EE9D85DA-037C-F047-A601-84CFF2FF6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3518" y="2142516"/>
            <a:ext cx="274161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3164D52-41E6-114F-8DA6-E44ED5605516}"/>
              </a:ext>
            </a:extLst>
          </p:cNvPr>
          <p:cNvGrpSpPr/>
          <p:nvPr/>
        </p:nvGrpSpPr>
        <p:grpSpPr>
          <a:xfrm>
            <a:off x="450952" y="1772961"/>
            <a:ext cx="5204596" cy="2520000"/>
            <a:chOff x="666976" y="915711"/>
            <a:chExt cx="5204596" cy="2520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93D1820-2A04-9942-8614-FBCD6EC62F1E}"/>
                </a:ext>
              </a:extLst>
            </p:cNvPr>
            <p:cNvSpPr/>
            <p:nvPr/>
          </p:nvSpPr>
          <p:spPr>
            <a:xfrm rot="1171149">
              <a:off x="666976" y="915711"/>
              <a:ext cx="5204596" cy="2520000"/>
            </a:xfrm>
            <a:prstGeom prst="ellipse">
              <a:avLst/>
            </a:prstGeom>
            <a:solidFill>
              <a:schemeClr val="bg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837E1F8-73A7-454A-A900-3748A85F8036}"/>
                </a:ext>
              </a:extLst>
            </p:cNvPr>
            <p:cNvSpPr/>
            <p:nvPr/>
          </p:nvSpPr>
          <p:spPr>
            <a:xfrm>
              <a:off x="1239342" y="956613"/>
              <a:ext cx="2274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b="1" dirty="0">
                  <a:solidFill>
                    <a:srgbClr val="FFFFFF"/>
                  </a:solidFill>
                </a:rPr>
                <a:t>Ecological impacts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9837D2C-AB03-434F-90C9-282DC9C7BCA4}"/>
              </a:ext>
            </a:extLst>
          </p:cNvPr>
          <p:cNvGrpSpPr/>
          <p:nvPr/>
        </p:nvGrpSpPr>
        <p:grpSpPr>
          <a:xfrm>
            <a:off x="450570" y="2850656"/>
            <a:ext cx="5204596" cy="2520000"/>
            <a:chOff x="666594" y="1993406"/>
            <a:chExt cx="5204596" cy="2520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1F1BC6D-53D5-2C46-9B8D-B4DAA1BE6680}"/>
                </a:ext>
              </a:extLst>
            </p:cNvPr>
            <p:cNvSpPr/>
            <p:nvPr/>
          </p:nvSpPr>
          <p:spPr>
            <a:xfrm rot="20432951">
              <a:off x="666594" y="1993406"/>
              <a:ext cx="5204596" cy="2520000"/>
            </a:xfrm>
            <a:prstGeom prst="ellipse">
              <a:avLst/>
            </a:prstGeom>
            <a:solidFill>
              <a:schemeClr val="bg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F3632DAA-ECF3-4247-B5BA-2F2864FB2D8C}"/>
                </a:ext>
              </a:extLst>
            </p:cNvPr>
            <p:cNvSpPr/>
            <p:nvPr/>
          </p:nvSpPr>
          <p:spPr>
            <a:xfrm>
              <a:off x="1239342" y="4083918"/>
              <a:ext cx="1924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b="1" dirty="0">
                  <a:solidFill>
                    <a:srgbClr val="FFFFFF"/>
                  </a:solidFill>
                </a:rPr>
                <a:t>Toxicity in biota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D55909D-F881-7943-9349-24A666BB5197}"/>
              </a:ext>
            </a:extLst>
          </p:cNvPr>
          <p:cNvGrpSpPr/>
          <p:nvPr/>
        </p:nvGrpSpPr>
        <p:grpSpPr>
          <a:xfrm>
            <a:off x="35496" y="2339471"/>
            <a:ext cx="5544616" cy="2520000"/>
            <a:chOff x="251520" y="1482221"/>
            <a:chExt cx="5544616" cy="2520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C4ABDF-6570-7B46-9028-BBE754A791EA}"/>
                </a:ext>
              </a:extLst>
            </p:cNvPr>
            <p:cNvSpPr/>
            <p:nvPr/>
          </p:nvSpPr>
          <p:spPr>
            <a:xfrm>
              <a:off x="251520" y="1482221"/>
              <a:ext cx="5544616" cy="2520000"/>
            </a:xfrm>
            <a:prstGeom prst="ellipse">
              <a:avLst/>
            </a:prstGeom>
            <a:solidFill>
              <a:schemeClr val="bg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D08E6E7-6F63-784D-90D6-C200352351F0}"/>
                </a:ext>
              </a:extLst>
            </p:cNvPr>
            <p:cNvSpPr/>
            <p:nvPr/>
          </p:nvSpPr>
          <p:spPr>
            <a:xfrm>
              <a:off x="539552" y="2521411"/>
              <a:ext cx="17107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b="1" dirty="0">
                  <a:solidFill>
                    <a:srgbClr val="FFFFFF"/>
                  </a:solidFill>
                </a:rPr>
                <a:t>Human health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77C7C0-90C6-704F-ADA6-41FBE958E216}"/>
              </a:ext>
            </a:extLst>
          </p:cNvPr>
          <p:cNvGrpSpPr/>
          <p:nvPr/>
        </p:nvGrpSpPr>
        <p:grpSpPr>
          <a:xfrm>
            <a:off x="3399852" y="1772961"/>
            <a:ext cx="5204596" cy="2520000"/>
            <a:chOff x="3259264" y="915711"/>
            <a:chExt cx="5204596" cy="252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B9DE5E-1992-6B40-9994-3D2459CC24DB}"/>
                </a:ext>
              </a:extLst>
            </p:cNvPr>
            <p:cNvSpPr/>
            <p:nvPr/>
          </p:nvSpPr>
          <p:spPr>
            <a:xfrm rot="20428851" flipH="1">
              <a:off x="3259264" y="915711"/>
              <a:ext cx="5204596" cy="252000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306AD24-636C-334E-A5D7-E29B7C314C67}"/>
                </a:ext>
              </a:extLst>
            </p:cNvPr>
            <p:cNvSpPr/>
            <p:nvPr/>
          </p:nvSpPr>
          <p:spPr>
            <a:xfrm>
              <a:off x="5974140" y="951261"/>
              <a:ext cx="19415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b="1" dirty="0">
                  <a:solidFill>
                    <a:srgbClr val="FFFFFF"/>
                  </a:solidFill>
                </a:rPr>
                <a:t>Societal change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6690E25-DCE8-D748-A0DF-531583A3F133}"/>
              </a:ext>
            </a:extLst>
          </p:cNvPr>
          <p:cNvGrpSpPr/>
          <p:nvPr/>
        </p:nvGrpSpPr>
        <p:grpSpPr>
          <a:xfrm>
            <a:off x="3399471" y="2845807"/>
            <a:ext cx="5204596" cy="2520000"/>
            <a:chOff x="3258883" y="1988557"/>
            <a:chExt cx="5204596" cy="252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88905E-1D98-ED4B-8E94-8B8314985191}"/>
                </a:ext>
              </a:extLst>
            </p:cNvPr>
            <p:cNvSpPr/>
            <p:nvPr/>
          </p:nvSpPr>
          <p:spPr>
            <a:xfrm rot="1167049" flipH="1">
              <a:off x="3258883" y="1988557"/>
              <a:ext cx="5204596" cy="252000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1828738-CB42-F84F-9890-41B55DC52745}"/>
                </a:ext>
              </a:extLst>
            </p:cNvPr>
            <p:cNvSpPr/>
            <p:nvPr/>
          </p:nvSpPr>
          <p:spPr>
            <a:xfrm>
              <a:off x="5976410" y="4074626"/>
              <a:ext cx="2133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b="1" dirty="0">
                  <a:solidFill>
                    <a:srgbClr val="FFFFFF"/>
                  </a:solidFill>
                </a:rPr>
                <a:t>Circular economy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78F4E2D-37BC-4E49-BEB4-006669CBE3A4}"/>
              </a:ext>
            </a:extLst>
          </p:cNvPr>
          <p:cNvGrpSpPr/>
          <p:nvPr/>
        </p:nvGrpSpPr>
        <p:grpSpPr>
          <a:xfrm>
            <a:off x="3491880" y="2334622"/>
            <a:ext cx="5544616" cy="2520000"/>
            <a:chOff x="3361029" y="1477372"/>
            <a:chExt cx="5544616" cy="2520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5BA4779-441A-5847-B397-6BFCB9D33CDF}"/>
                </a:ext>
              </a:extLst>
            </p:cNvPr>
            <p:cNvSpPr/>
            <p:nvPr/>
          </p:nvSpPr>
          <p:spPr>
            <a:xfrm flipH="1">
              <a:off x="3361029" y="1477372"/>
              <a:ext cx="5544616" cy="252000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1891209-746A-4A4C-A38F-95D64F8CC116}"/>
                </a:ext>
              </a:extLst>
            </p:cNvPr>
            <p:cNvSpPr/>
            <p:nvPr/>
          </p:nvSpPr>
          <p:spPr>
            <a:xfrm>
              <a:off x="6838580" y="2521411"/>
              <a:ext cx="1813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b="1" dirty="0">
                  <a:solidFill>
                    <a:srgbClr val="FFFFFF"/>
                  </a:solidFill>
                </a:rPr>
                <a:t>Political action</a:t>
              </a:r>
              <a:endParaRPr lang="de-DE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D95F3940-43CE-7544-AC39-2E0249941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r="12853"/>
          <a:stretch/>
        </p:blipFill>
        <p:spPr>
          <a:xfrm>
            <a:off x="3491881" y="2492896"/>
            <a:ext cx="2088232" cy="20861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44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>
            <a:extLst>
              <a:ext uri="{FF2B5EF4-FFF2-40B4-BE49-F238E27FC236}">
                <a16:creationId xmlns:a16="http://schemas.microsoft.com/office/drawing/2014/main" id="{B8881F37-263E-7242-A126-3308316B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000" y="857251"/>
            <a:ext cx="6444248" cy="461665"/>
          </a:xfrm>
        </p:spPr>
        <p:txBody>
          <a:bodyPr/>
          <a:lstStyle/>
          <a:p>
            <a:pPr algn="l"/>
            <a:r>
              <a:rPr lang="en-US" altLang="de-DE" sz="2400"/>
              <a:t>Some examples</a:t>
            </a:r>
            <a:endParaRPr lang="en-US" altLang="de-DE" sz="2400" dirty="0"/>
          </a:p>
        </p:txBody>
      </p:sp>
      <p:grpSp>
        <p:nvGrpSpPr>
          <p:cNvPr id="292" name="Gruppieren 291">
            <a:extLst>
              <a:ext uri="{FF2B5EF4-FFF2-40B4-BE49-F238E27FC236}">
                <a16:creationId xmlns:a16="http://schemas.microsoft.com/office/drawing/2014/main" id="{3F7085D5-EBA9-9947-A6F4-F342E3175E3C}"/>
              </a:ext>
            </a:extLst>
          </p:cNvPr>
          <p:cNvGrpSpPr>
            <a:grpSpLocks noChangeAspect="1"/>
          </p:cNvGrpSpPr>
          <p:nvPr/>
        </p:nvGrpSpPr>
        <p:grpSpPr>
          <a:xfrm>
            <a:off x="394782" y="1785847"/>
            <a:ext cx="5185330" cy="2721096"/>
            <a:chOff x="374272" y="928598"/>
            <a:chExt cx="3265443" cy="1713600"/>
          </a:xfrm>
        </p:grpSpPr>
        <p:grpSp>
          <p:nvGrpSpPr>
            <p:cNvPr id="293" name="Gruppieren 292">
              <a:extLst>
                <a:ext uri="{FF2B5EF4-FFF2-40B4-BE49-F238E27FC236}">
                  <a16:creationId xmlns:a16="http://schemas.microsoft.com/office/drawing/2014/main" id="{24F08068-F9D3-A74F-9FA0-05487DF29B14}"/>
                </a:ext>
              </a:extLst>
            </p:cNvPr>
            <p:cNvGrpSpPr/>
            <p:nvPr/>
          </p:nvGrpSpPr>
          <p:grpSpPr>
            <a:xfrm>
              <a:off x="606594" y="1268231"/>
              <a:ext cx="224184" cy="737973"/>
              <a:chOff x="3322622" y="697117"/>
              <a:chExt cx="1023041" cy="3268469"/>
            </a:xfrm>
          </p:grpSpPr>
          <p:sp>
            <p:nvSpPr>
              <p:cNvPr id="417" name="Freihandform 416">
                <a:extLst>
                  <a:ext uri="{FF2B5EF4-FFF2-40B4-BE49-F238E27FC236}">
                    <a16:creationId xmlns:a16="http://schemas.microsoft.com/office/drawing/2014/main" id="{5222AA2D-B2BD-8148-8966-44E7D0619E17}"/>
                  </a:ext>
                </a:extLst>
              </p:cNvPr>
              <p:cNvSpPr/>
              <p:nvPr/>
            </p:nvSpPr>
            <p:spPr>
              <a:xfrm>
                <a:off x="3322622" y="1004935"/>
                <a:ext cx="1023041" cy="2960651"/>
              </a:xfrm>
              <a:custGeom>
                <a:avLst/>
                <a:gdLst>
                  <a:gd name="connsiteX0" fmla="*/ 344031 w 1023041"/>
                  <a:gd name="connsiteY0" fmla="*/ 9053 h 2960651"/>
                  <a:gd name="connsiteX1" fmla="*/ 344031 w 1023041"/>
                  <a:gd name="connsiteY1" fmla="*/ 108641 h 2960651"/>
                  <a:gd name="connsiteX2" fmla="*/ 330451 w 1023041"/>
                  <a:gd name="connsiteY2" fmla="*/ 135802 h 2960651"/>
                  <a:gd name="connsiteX3" fmla="*/ 321398 w 1023041"/>
                  <a:gd name="connsiteY3" fmla="*/ 176542 h 2960651"/>
                  <a:gd name="connsiteX4" fmla="*/ 312344 w 1023041"/>
                  <a:gd name="connsiteY4" fmla="*/ 203703 h 2960651"/>
                  <a:gd name="connsiteX5" fmla="*/ 303291 w 1023041"/>
                  <a:gd name="connsiteY5" fmla="*/ 230863 h 2960651"/>
                  <a:gd name="connsiteX6" fmla="*/ 285184 w 1023041"/>
                  <a:gd name="connsiteY6" fmla="*/ 253497 h 2960651"/>
                  <a:gd name="connsiteX7" fmla="*/ 280657 w 1023041"/>
                  <a:gd name="connsiteY7" fmla="*/ 267077 h 2960651"/>
                  <a:gd name="connsiteX8" fmla="*/ 253497 w 1023041"/>
                  <a:gd name="connsiteY8" fmla="*/ 303291 h 2960651"/>
                  <a:gd name="connsiteX9" fmla="*/ 244443 w 1023041"/>
                  <a:gd name="connsiteY9" fmla="*/ 330451 h 2960651"/>
                  <a:gd name="connsiteX10" fmla="*/ 226336 w 1023041"/>
                  <a:gd name="connsiteY10" fmla="*/ 353085 h 2960651"/>
                  <a:gd name="connsiteX11" fmla="*/ 208229 w 1023041"/>
                  <a:gd name="connsiteY11" fmla="*/ 375718 h 2960651"/>
                  <a:gd name="connsiteX12" fmla="*/ 203703 w 1023041"/>
                  <a:gd name="connsiteY12" fmla="*/ 389299 h 2960651"/>
                  <a:gd name="connsiteX13" fmla="*/ 194649 w 1023041"/>
                  <a:gd name="connsiteY13" fmla="*/ 398352 h 2960651"/>
                  <a:gd name="connsiteX14" fmla="*/ 185596 w 1023041"/>
                  <a:gd name="connsiteY14" fmla="*/ 411932 h 2960651"/>
                  <a:gd name="connsiteX15" fmla="*/ 181069 w 1023041"/>
                  <a:gd name="connsiteY15" fmla="*/ 425513 h 2960651"/>
                  <a:gd name="connsiteX16" fmla="*/ 167489 w 1023041"/>
                  <a:gd name="connsiteY16" fmla="*/ 430039 h 2960651"/>
                  <a:gd name="connsiteX17" fmla="*/ 153909 w 1023041"/>
                  <a:gd name="connsiteY17" fmla="*/ 452673 h 2960651"/>
                  <a:gd name="connsiteX18" fmla="*/ 135802 w 1023041"/>
                  <a:gd name="connsiteY18" fmla="*/ 470780 h 2960651"/>
                  <a:gd name="connsiteX19" fmla="*/ 126748 w 1023041"/>
                  <a:gd name="connsiteY19" fmla="*/ 479833 h 2960651"/>
                  <a:gd name="connsiteX20" fmla="*/ 108641 w 1023041"/>
                  <a:gd name="connsiteY20" fmla="*/ 502467 h 2960651"/>
                  <a:gd name="connsiteX21" fmla="*/ 104115 w 1023041"/>
                  <a:gd name="connsiteY21" fmla="*/ 516047 h 2960651"/>
                  <a:gd name="connsiteX22" fmla="*/ 95061 w 1023041"/>
                  <a:gd name="connsiteY22" fmla="*/ 525101 h 2960651"/>
                  <a:gd name="connsiteX23" fmla="*/ 86008 w 1023041"/>
                  <a:gd name="connsiteY23" fmla="*/ 552261 h 2960651"/>
                  <a:gd name="connsiteX24" fmla="*/ 67901 w 1023041"/>
                  <a:gd name="connsiteY24" fmla="*/ 574895 h 2960651"/>
                  <a:gd name="connsiteX25" fmla="*/ 49794 w 1023041"/>
                  <a:gd name="connsiteY25" fmla="*/ 611109 h 2960651"/>
                  <a:gd name="connsiteX26" fmla="*/ 45267 w 1023041"/>
                  <a:gd name="connsiteY26" fmla="*/ 624689 h 2960651"/>
                  <a:gd name="connsiteX27" fmla="*/ 36214 w 1023041"/>
                  <a:gd name="connsiteY27" fmla="*/ 638269 h 2960651"/>
                  <a:gd name="connsiteX28" fmla="*/ 27160 w 1023041"/>
                  <a:gd name="connsiteY28" fmla="*/ 665429 h 2960651"/>
                  <a:gd name="connsiteX29" fmla="*/ 22633 w 1023041"/>
                  <a:gd name="connsiteY29" fmla="*/ 679010 h 2960651"/>
                  <a:gd name="connsiteX30" fmla="*/ 27160 w 1023041"/>
                  <a:gd name="connsiteY30" fmla="*/ 887239 h 2960651"/>
                  <a:gd name="connsiteX31" fmla="*/ 40740 w 1023041"/>
                  <a:gd name="connsiteY31" fmla="*/ 909873 h 2960651"/>
                  <a:gd name="connsiteX32" fmla="*/ 45267 w 1023041"/>
                  <a:gd name="connsiteY32" fmla="*/ 923453 h 2960651"/>
                  <a:gd name="connsiteX33" fmla="*/ 54321 w 1023041"/>
                  <a:gd name="connsiteY33" fmla="*/ 932507 h 2960651"/>
                  <a:gd name="connsiteX34" fmla="*/ 40740 w 1023041"/>
                  <a:gd name="connsiteY34" fmla="*/ 1081889 h 2960651"/>
                  <a:gd name="connsiteX35" fmla="*/ 36214 w 1023041"/>
                  <a:gd name="connsiteY35" fmla="*/ 1095469 h 2960651"/>
                  <a:gd name="connsiteX36" fmla="*/ 18107 w 1023041"/>
                  <a:gd name="connsiteY36" fmla="*/ 1118103 h 2960651"/>
                  <a:gd name="connsiteX37" fmla="*/ 4527 w 1023041"/>
                  <a:gd name="connsiteY37" fmla="*/ 1176950 h 2960651"/>
                  <a:gd name="connsiteX38" fmla="*/ 9053 w 1023041"/>
                  <a:gd name="connsiteY38" fmla="*/ 1244851 h 2960651"/>
                  <a:gd name="connsiteX39" fmla="*/ 13580 w 1023041"/>
                  <a:gd name="connsiteY39" fmla="*/ 1258431 h 2960651"/>
                  <a:gd name="connsiteX40" fmla="*/ 27160 w 1023041"/>
                  <a:gd name="connsiteY40" fmla="*/ 1262958 h 2960651"/>
                  <a:gd name="connsiteX41" fmla="*/ 45267 w 1023041"/>
                  <a:gd name="connsiteY41" fmla="*/ 1299172 h 2960651"/>
                  <a:gd name="connsiteX42" fmla="*/ 49794 w 1023041"/>
                  <a:gd name="connsiteY42" fmla="*/ 1312752 h 2960651"/>
                  <a:gd name="connsiteX43" fmla="*/ 45267 w 1023041"/>
                  <a:gd name="connsiteY43" fmla="*/ 1430447 h 2960651"/>
                  <a:gd name="connsiteX44" fmla="*/ 31687 w 1023041"/>
                  <a:gd name="connsiteY44" fmla="*/ 1434974 h 2960651"/>
                  <a:gd name="connsiteX45" fmla="*/ 27160 w 1023041"/>
                  <a:gd name="connsiteY45" fmla="*/ 1448554 h 2960651"/>
                  <a:gd name="connsiteX46" fmla="*/ 18107 w 1023041"/>
                  <a:gd name="connsiteY46" fmla="*/ 1457608 h 2960651"/>
                  <a:gd name="connsiteX47" fmla="*/ 13580 w 1023041"/>
                  <a:gd name="connsiteY47" fmla="*/ 1475715 h 2960651"/>
                  <a:gd name="connsiteX48" fmla="*/ 9053 w 1023041"/>
                  <a:gd name="connsiteY48" fmla="*/ 1489295 h 2960651"/>
                  <a:gd name="connsiteX49" fmla="*/ 4527 w 1023041"/>
                  <a:gd name="connsiteY49" fmla="*/ 1525509 h 2960651"/>
                  <a:gd name="connsiteX50" fmla="*/ 0 w 1023041"/>
                  <a:gd name="connsiteY50" fmla="*/ 1548142 h 2960651"/>
                  <a:gd name="connsiteX51" fmla="*/ 9053 w 1023041"/>
                  <a:gd name="connsiteY51" fmla="*/ 1665837 h 2960651"/>
                  <a:gd name="connsiteX52" fmla="*/ 0 w 1023041"/>
                  <a:gd name="connsiteY52" fmla="*/ 2014396 h 2960651"/>
                  <a:gd name="connsiteX53" fmla="*/ 4527 w 1023041"/>
                  <a:gd name="connsiteY53" fmla="*/ 2150198 h 2960651"/>
                  <a:gd name="connsiteX54" fmla="*/ 9053 w 1023041"/>
                  <a:gd name="connsiteY54" fmla="*/ 2163778 h 2960651"/>
                  <a:gd name="connsiteX55" fmla="*/ 13580 w 1023041"/>
                  <a:gd name="connsiteY55" fmla="*/ 2181885 h 2960651"/>
                  <a:gd name="connsiteX56" fmla="*/ 13580 w 1023041"/>
                  <a:gd name="connsiteY56" fmla="*/ 2381061 h 2960651"/>
                  <a:gd name="connsiteX57" fmla="*/ 22633 w 1023041"/>
                  <a:gd name="connsiteY57" fmla="*/ 2503283 h 2960651"/>
                  <a:gd name="connsiteX58" fmla="*/ 27160 w 1023041"/>
                  <a:gd name="connsiteY58" fmla="*/ 2530443 h 2960651"/>
                  <a:gd name="connsiteX59" fmla="*/ 31687 w 1023041"/>
                  <a:gd name="connsiteY59" fmla="*/ 2562130 h 2960651"/>
                  <a:gd name="connsiteX60" fmla="*/ 40740 w 1023041"/>
                  <a:gd name="connsiteY60" fmla="*/ 2688879 h 2960651"/>
                  <a:gd name="connsiteX61" fmla="*/ 45267 w 1023041"/>
                  <a:gd name="connsiteY61" fmla="*/ 2756780 h 2960651"/>
                  <a:gd name="connsiteX62" fmla="*/ 54321 w 1023041"/>
                  <a:gd name="connsiteY62" fmla="*/ 2783940 h 2960651"/>
                  <a:gd name="connsiteX63" fmla="*/ 72428 w 1023041"/>
                  <a:gd name="connsiteY63" fmla="*/ 2811101 h 2960651"/>
                  <a:gd name="connsiteX64" fmla="*/ 86008 w 1023041"/>
                  <a:gd name="connsiteY64" fmla="*/ 2860895 h 2960651"/>
                  <a:gd name="connsiteX65" fmla="*/ 90534 w 1023041"/>
                  <a:gd name="connsiteY65" fmla="*/ 2874475 h 2960651"/>
                  <a:gd name="connsiteX66" fmla="*/ 99588 w 1023041"/>
                  <a:gd name="connsiteY66" fmla="*/ 2883528 h 2960651"/>
                  <a:gd name="connsiteX67" fmla="*/ 108641 w 1023041"/>
                  <a:gd name="connsiteY67" fmla="*/ 2897109 h 2960651"/>
                  <a:gd name="connsiteX68" fmla="*/ 149382 w 1023041"/>
                  <a:gd name="connsiteY68" fmla="*/ 2919742 h 2960651"/>
                  <a:gd name="connsiteX69" fmla="*/ 167489 w 1023041"/>
                  <a:gd name="connsiteY69" fmla="*/ 2924269 h 2960651"/>
                  <a:gd name="connsiteX70" fmla="*/ 221810 w 1023041"/>
                  <a:gd name="connsiteY70" fmla="*/ 2933322 h 2960651"/>
                  <a:gd name="connsiteX71" fmla="*/ 248970 w 1023041"/>
                  <a:gd name="connsiteY71" fmla="*/ 2942376 h 2960651"/>
                  <a:gd name="connsiteX72" fmla="*/ 262550 w 1023041"/>
                  <a:gd name="connsiteY72" fmla="*/ 2946903 h 2960651"/>
                  <a:gd name="connsiteX73" fmla="*/ 276130 w 1023041"/>
                  <a:gd name="connsiteY73" fmla="*/ 2942376 h 2960651"/>
                  <a:gd name="connsiteX74" fmla="*/ 294237 w 1023041"/>
                  <a:gd name="connsiteY74" fmla="*/ 2919742 h 2960651"/>
                  <a:gd name="connsiteX75" fmla="*/ 312344 w 1023041"/>
                  <a:gd name="connsiteY75" fmla="*/ 2901635 h 2960651"/>
                  <a:gd name="connsiteX76" fmla="*/ 334978 w 1023041"/>
                  <a:gd name="connsiteY76" fmla="*/ 2879002 h 2960651"/>
                  <a:gd name="connsiteX77" fmla="*/ 357612 w 1023041"/>
                  <a:gd name="connsiteY77" fmla="*/ 2865421 h 2960651"/>
                  <a:gd name="connsiteX78" fmla="*/ 384772 w 1023041"/>
                  <a:gd name="connsiteY78" fmla="*/ 2869948 h 2960651"/>
                  <a:gd name="connsiteX79" fmla="*/ 393826 w 1023041"/>
                  <a:gd name="connsiteY79" fmla="*/ 2879002 h 2960651"/>
                  <a:gd name="connsiteX80" fmla="*/ 411932 w 1023041"/>
                  <a:gd name="connsiteY80" fmla="*/ 2906162 h 2960651"/>
                  <a:gd name="connsiteX81" fmla="*/ 416459 w 1023041"/>
                  <a:gd name="connsiteY81" fmla="*/ 2919742 h 2960651"/>
                  <a:gd name="connsiteX82" fmla="*/ 439093 w 1023041"/>
                  <a:gd name="connsiteY82" fmla="*/ 2937849 h 2960651"/>
                  <a:gd name="connsiteX83" fmla="*/ 448146 w 1023041"/>
                  <a:gd name="connsiteY83" fmla="*/ 2946903 h 2960651"/>
                  <a:gd name="connsiteX84" fmla="*/ 461727 w 1023041"/>
                  <a:gd name="connsiteY84" fmla="*/ 2951429 h 2960651"/>
                  <a:gd name="connsiteX85" fmla="*/ 516047 w 1023041"/>
                  <a:gd name="connsiteY85" fmla="*/ 2955956 h 2960651"/>
                  <a:gd name="connsiteX86" fmla="*/ 538681 w 1023041"/>
                  <a:gd name="connsiteY86" fmla="*/ 2960483 h 2960651"/>
                  <a:gd name="connsiteX87" fmla="*/ 624689 w 1023041"/>
                  <a:gd name="connsiteY87" fmla="*/ 2951429 h 2960651"/>
                  <a:gd name="connsiteX88" fmla="*/ 651849 w 1023041"/>
                  <a:gd name="connsiteY88" fmla="*/ 2919742 h 2960651"/>
                  <a:gd name="connsiteX89" fmla="*/ 660903 w 1023041"/>
                  <a:gd name="connsiteY89" fmla="*/ 2910689 h 2960651"/>
                  <a:gd name="connsiteX90" fmla="*/ 688063 w 1023041"/>
                  <a:gd name="connsiteY90" fmla="*/ 2901635 h 2960651"/>
                  <a:gd name="connsiteX91" fmla="*/ 715224 w 1023041"/>
                  <a:gd name="connsiteY91" fmla="*/ 2888055 h 2960651"/>
                  <a:gd name="connsiteX92" fmla="*/ 742384 w 1023041"/>
                  <a:gd name="connsiteY92" fmla="*/ 2874475 h 2960651"/>
                  <a:gd name="connsiteX93" fmla="*/ 792178 w 1023041"/>
                  <a:gd name="connsiteY93" fmla="*/ 2897109 h 2960651"/>
                  <a:gd name="connsiteX94" fmla="*/ 805758 w 1023041"/>
                  <a:gd name="connsiteY94" fmla="*/ 2910689 h 2960651"/>
                  <a:gd name="connsiteX95" fmla="*/ 814812 w 1023041"/>
                  <a:gd name="connsiteY95" fmla="*/ 2919742 h 2960651"/>
                  <a:gd name="connsiteX96" fmla="*/ 819338 w 1023041"/>
                  <a:gd name="connsiteY96" fmla="*/ 2933322 h 2960651"/>
                  <a:gd name="connsiteX97" fmla="*/ 832919 w 1023041"/>
                  <a:gd name="connsiteY97" fmla="*/ 2937849 h 2960651"/>
                  <a:gd name="connsiteX98" fmla="*/ 855552 w 1023041"/>
                  <a:gd name="connsiteY98" fmla="*/ 2951429 h 2960651"/>
                  <a:gd name="connsiteX99" fmla="*/ 923453 w 1023041"/>
                  <a:gd name="connsiteY99" fmla="*/ 2946903 h 2960651"/>
                  <a:gd name="connsiteX100" fmla="*/ 941560 w 1023041"/>
                  <a:gd name="connsiteY100" fmla="*/ 2910689 h 2960651"/>
                  <a:gd name="connsiteX101" fmla="*/ 959667 w 1023041"/>
                  <a:gd name="connsiteY101" fmla="*/ 2888055 h 2960651"/>
                  <a:gd name="connsiteX102" fmla="*/ 964194 w 1023041"/>
                  <a:gd name="connsiteY102" fmla="*/ 2874475 h 2960651"/>
                  <a:gd name="connsiteX103" fmla="*/ 973247 w 1023041"/>
                  <a:gd name="connsiteY103" fmla="*/ 2860895 h 2960651"/>
                  <a:gd name="connsiteX104" fmla="*/ 986828 w 1023041"/>
                  <a:gd name="connsiteY104" fmla="*/ 2838261 h 2960651"/>
                  <a:gd name="connsiteX105" fmla="*/ 1000408 w 1023041"/>
                  <a:gd name="connsiteY105" fmla="*/ 2797520 h 2960651"/>
                  <a:gd name="connsiteX106" fmla="*/ 1004934 w 1023041"/>
                  <a:gd name="connsiteY106" fmla="*/ 2783940 h 2960651"/>
                  <a:gd name="connsiteX107" fmla="*/ 1009461 w 1023041"/>
                  <a:gd name="connsiteY107" fmla="*/ 2770360 h 2960651"/>
                  <a:gd name="connsiteX108" fmla="*/ 1013988 w 1023041"/>
                  <a:gd name="connsiteY108" fmla="*/ 2702459 h 2960651"/>
                  <a:gd name="connsiteX109" fmla="*/ 1018515 w 1023041"/>
                  <a:gd name="connsiteY109" fmla="*/ 2679825 h 2960651"/>
                  <a:gd name="connsiteX110" fmla="*/ 1023041 w 1023041"/>
                  <a:gd name="connsiteY110" fmla="*/ 2639085 h 2960651"/>
                  <a:gd name="connsiteX111" fmla="*/ 1018515 w 1023041"/>
                  <a:gd name="connsiteY111" fmla="*/ 1815219 h 2960651"/>
                  <a:gd name="connsiteX112" fmla="*/ 1004934 w 1023041"/>
                  <a:gd name="connsiteY112" fmla="*/ 1756372 h 2960651"/>
                  <a:gd name="connsiteX113" fmla="*/ 1000408 w 1023041"/>
                  <a:gd name="connsiteY113" fmla="*/ 1444027 h 2960651"/>
                  <a:gd name="connsiteX114" fmla="*/ 982301 w 1023041"/>
                  <a:gd name="connsiteY114" fmla="*/ 1425920 h 2960651"/>
                  <a:gd name="connsiteX115" fmla="*/ 977774 w 1023041"/>
                  <a:gd name="connsiteY115" fmla="*/ 1308225 h 2960651"/>
                  <a:gd name="connsiteX116" fmla="*/ 995881 w 1023041"/>
                  <a:gd name="connsiteY116" fmla="*/ 1290118 h 2960651"/>
                  <a:gd name="connsiteX117" fmla="*/ 995881 w 1023041"/>
                  <a:gd name="connsiteY117" fmla="*/ 1190530 h 2960651"/>
                  <a:gd name="connsiteX118" fmla="*/ 986828 w 1023041"/>
                  <a:gd name="connsiteY118" fmla="*/ 1158843 h 2960651"/>
                  <a:gd name="connsiteX119" fmla="*/ 977774 w 1023041"/>
                  <a:gd name="connsiteY119" fmla="*/ 1149790 h 2960651"/>
                  <a:gd name="connsiteX120" fmla="*/ 959667 w 1023041"/>
                  <a:gd name="connsiteY120" fmla="*/ 1113576 h 2960651"/>
                  <a:gd name="connsiteX121" fmla="*/ 955140 w 1023041"/>
                  <a:gd name="connsiteY121" fmla="*/ 927980 h 2960651"/>
                  <a:gd name="connsiteX122" fmla="*/ 968721 w 1023041"/>
                  <a:gd name="connsiteY122" fmla="*/ 923453 h 2960651"/>
                  <a:gd name="connsiteX123" fmla="*/ 982301 w 1023041"/>
                  <a:gd name="connsiteY123" fmla="*/ 914400 h 2960651"/>
                  <a:gd name="connsiteX124" fmla="*/ 986828 w 1023041"/>
                  <a:gd name="connsiteY124" fmla="*/ 900819 h 2960651"/>
                  <a:gd name="connsiteX125" fmla="*/ 1009461 w 1023041"/>
                  <a:gd name="connsiteY125" fmla="*/ 860079 h 2960651"/>
                  <a:gd name="connsiteX126" fmla="*/ 1009461 w 1023041"/>
                  <a:gd name="connsiteY126" fmla="*/ 724277 h 2960651"/>
                  <a:gd name="connsiteX127" fmla="*/ 1000408 w 1023041"/>
                  <a:gd name="connsiteY127" fmla="*/ 697116 h 2960651"/>
                  <a:gd name="connsiteX128" fmla="*/ 986828 w 1023041"/>
                  <a:gd name="connsiteY128" fmla="*/ 656376 h 2960651"/>
                  <a:gd name="connsiteX129" fmla="*/ 982301 w 1023041"/>
                  <a:gd name="connsiteY129" fmla="*/ 642796 h 2960651"/>
                  <a:gd name="connsiteX130" fmla="*/ 977774 w 1023041"/>
                  <a:gd name="connsiteY130" fmla="*/ 629215 h 2960651"/>
                  <a:gd name="connsiteX131" fmla="*/ 968721 w 1023041"/>
                  <a:gd name="connsiteY131" fmla="*/ 579421 h 2960651"/>
                  <a:gd name="connsiteX132" fmla="*/ 959667 w 1023041"/>
                  <a:gd name="connsiteY132" fmla="*/ 570368 h 2960651"/>
                  <a:gd name="connsiteX133" fmla="*/ 946087 w 1023041"/>
                  <a:gd name="connsiteY133" fmla="*/ 543208 h 2960651"/>
                  <a:gd name="connsiteX134" fmla="*/ 937033 w 1023041"/>
                  <a:gd name="connsiteY134" fmla="*/ 516047 h 2960651"/>
                  <a:gd name="connsiteX135" fmla="*/ 909873 w 1023041"/>
                  <a:gd name="connsiteY135" fmla="*/ 479833 h 2960651"/>
                  <a:gd name="connsiteX136" fmla="*/ 896293 w 1023041"/>
                  <a:gd name="connsiteY136" fmla="*/ 470780 h 2960651"/>
                  <a:gd name="connsiteX137" fmla="*/ 887239 w 1023041"/>
                  <a:gd name="connsiteY137" fmla="*/ 457200 h 2960651"/>
                  <a:gd name="connsiteX138" fmla="*/ 878186 w 1023041"/>
                  <a:gd name="connsiteY138" fmla="*/ 448146 h 2960651"/>
                  <a:gd name="connsiteX139" fmla="*/ 873659 w 1023041"/>
                  <a:gd name="connsiteY139" fmla="*/ 434566 h 2960651"/>
                  <a:gd name="connsiteX140" fmla="*/ 860079 w 1023041"/>
                  <a:gd name="connsiteY140" fmla="*/ 430039 h 2960651"/>
                  <a:gd name="connsiteX141" fmla="*/ 846499 w 1023041"/>
                  <a:gd name="connsiteY141" fmla="*/ 420986 h 2960651"/>
                  <a:gd name="connsiteX142" fmla="*/ 828392 w 1023041"/>
                  <a:gd name="connsiteY142" fmla="*/ 398352 h 2960651"/>
                  <a:gd name="connsiteX143" fmla="*/ 823865 w 1023041"/>
                  <a:gd name="connsiteY143" fmla="*/ 384772 h 2960651"/>
                  <a:gd name="connsiteX144" fmla="*/ 814812 w 1023041"/>
                  <a:gd name="connsiteY144" fmla="*/ 375718 h 2960651"/>
                  <a:gd name="connsiteX145" fmla="*/ 805758 w 1023041"/>
                  <a:gd name="connsiteY145" fmla="*/ 362138 h 2960651"/>
                  <a:gd name="connsiteX146" fmla="*/ 801231 w 1023041"/>
                  <a:gd name="connsiteY146" fmla="*/ 348558 h 2960651"/>
                  <a:gd name="connsiteX147" fmla="*/ 792178 w 1023041"/>
                  <a:gd name="connsiteY147" fmla="*/ 334978 h 2960651"/>
                  <a:gd name="connsiteX148" fmla="*/ 787651 w 1023041"/>
                  <a:gd name="connsiteY148" fmla="*/ 321398 h 2960651"/>
                  <a:gd name="connsiteX149" fmla="*/ 769544 w 1023041"/>
                  <a:gd name="connsiteY149" fmla="*/ 303291 h 2960651"/>
                  <a:gd name="connsiteX150" fmla="*/ 746911 w 1023041"/>
                  <a:gd name="connsiteY150" fmla="*/ 235390 h 2960651"/>
                  <a:gd name="connsiteX151" fmla="*/ 737857 w 1023041"/>
                  <a:gd name="connsiteY151" fmla="*/ 208229 h 2960651"/>
                  <a:gd name="connsiteX152" fmla="*/ 733330 w 1023041"/>
                  <a:gd name="connsiteY152" fmla="*/ 194649 h 2960651"/>
                  <a:gd name="connsiteX153" fmla="*/ 719750 w 1023041"/>
                  <a:gd name="connsiteY153" fmla="*/ 144855 h 2960651"/>
                  <a:gd name="connsiteX154" fmla="*/ 715224 w 1023041"/>
                  <a:gd name="connsiteY154" fmla="*/ 131275 h 2960651"/>
                  <a:gd name="connsiteX155" fmla="*/ 710697 w 1023041"/>
                  <a:gd name="connsiteY155" fmla="*/ 117695 h 2960651"/>
                  <a:gd name="connsiteX156" fmla="*/ 701643 w 1023041"/>
                  <a:gd name="connsiteY156" fmla="*/ 81481 h 2960651"/>
                  <a:gd name="connsiteX157" fmla="*/ 697117 w 1023041"/>
                  <a:gd name="connsiteY157" fmla="*/ 63374 h 2960651"/>
                  <a:gd name="connsiteX158" fmla="*/ 697117 w 1023041"/>
                  <a:gd name="connsiteY158" fmla="*/ 0 h 296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</a:cxnLst>
                <a:rect l="l" t="t" r="r" b="b"/>
                <a:pathLst>
                  <a:path w="1023041" h="2960651">
                    <a:moveTo>
                      <a:pt x="344031" y="9053"/>
                    </a:moveTo>
                    <a:cubicBezTo>
                      <a:pt x="352973" y="53759"/>
                      <a:pt x="351097" y="34442"/>
                      <a:pt x="344031" y="108641"/>
                    </a:cubicBezTo>
                    <a:cubicBezTo>
                      <a:pt x="342275" y="127084"/>
                      <a:pt x="341294" y="124959"/>
                      <a:pt x="330451" y="135802"/>
                    </a:cubicBezTo>
                    <a:cubicBezTo>
                      <a:pt x="317497" y="174669"/>
                      <a:pt x="337338" y="112784"/>
                      <a:pt x="321398" y="176542"/>
                    </a:cubicBezTo>
                    <a:cubicBezTo>
                      <a:pt x="319083" y="185800"/>
                      <a:pt x="315362" y="194649"/>
                      <a:pt x="312344" y="203703"/>
                    </a:cubicBezTo>
                    <a:cubicBezTo>
                      <a:pt x="312342" y="203708"/>
                      <a:pt x="303294" y="230859"/>
                      <a:pt x="303291" y="230863"/>
                    </a:cubicBezTo>
                    <a:cubicBezTo>
                      <a:pt x="291869" y="247994"/>
                      <a:pt x="298084" y="240596"/>
                      <a:pt x="285184" y="253497"/>
                    </a:cubicBezTo>
                    <a:cubicBezTo>
                      <a:pt x="283675" y="258024"/>
                      <a:pt x="282974" y="262906"/>
                      <a:pt x="280657" y="267077"/>
                    </a:cubicBezTo>
                    <a:cubicBezTo>
                      <a:pt x="267861" y="290108"/>
                      <a:pt x="267232" y="289555"/>
                      <a:pt x="253497" y="303291"/>
                    </a:cubicBezTo>
                    <a:cubicBezTo>
                      <a:pt x="250479" y="312344"/>
                      <a:pt x="249736" y="322511"/>
                      <a:pt x="244443" y="330451"/>
                    </a:cubicBezTo>
                    <a:cubicBezTo>
                      <a:pt x="216580" y="372247"/>
                      <a:pt x="252136" y="320834"/>
                      <a:pt x="226336" y="353085"/>
                    </a:cubicBezTo>
                    <a:cubicBezTo>
                      <a:pt x="203499" y="381631"/>
                      <a:pt x="230086" y="353863"/>
                      <a:pt x="208229" y="375718"/>
                    </a:cubicBezTo>
                    <a:cubicBezTo>
                      <a:pt x="206720" y="380245"/>
                      <a:pt x="206158" y="385207"/>
                      <a:pt x="203703" y="389299"/>
                    </a:cubicBezTo>
                    <a:cubicBezTo>
                      <a:pt x="201507" y="392959"/>
                      <a:pt x="197315" y="395019"/>
                      <a:pt x="194649" y="398352"/>
                    </a:cubicBezTo>
                    <a:cubicBezTo>
                      <a:pt x="191250" y="402600"/>
                      <a:pt x="188029" y="407066"/>
                      <a:pt x="185596" y="411932"/>
                    </a:cubicBezTo>
                    <a:cubicBezTo>
                      <a:pt x="183462" y="416200"/>
                      <a:pt x="184443" y="422139"/>
                      <a:pt x="181069" y="425513"/>
                    </a:cubicBezTo>
                    <a:cubicBezTo>
                      <a:pt x="177695" y="428887"/>
                      <a:pt x="172016" y="428530"/>
                      <a:pt x="167489" y="430039"/>
                    </a:cubicBezTo>
                    <a:cubicBezTo>
                      <a:pt x="134035" y="463493"/>
                      <a:pt x="183290" y="411538"/>
                      <a:pt x="153909" y="452673"/>
                    </a:cubicBezTo>
                    <a:cubicBezTo>
                      <a:pt x="148948" y="459619"/>
                      <a:pt x="141838" y="464744"/>
                      <a:pt x="135802" y="470780"/>
                    </a:cubicBezTo>
                    <a:cubicBezTo>
                      <a:pt x="132784" y="473798"/>
                      <a:pt x="129115" y="476282"/>
                      <a:pt x="126748" y="479833"/>
                    </a:cubicBezTo>
                    <a:cubicBezTo>
                      <a:pt x="115328" y="496965"/>
                      <a:pt x="121542" y="489567"/>
                      <a:pt x="108641" y="502467"/>
                    </a:cubicBezTo>
                    <a:cubicBezTo>
                      <a:pt x="107132" y="506994"/>
                      <a:pt x="106570" y="511955"/>
                      <a:pt x="104115" y="516047"/>
                    </a:cubicBezTo>
                    <a:cubicBezTo>
                      <a:pt x="101919" y="519707"/>
                      <a:pt x="96970" y="521283"/>
                      <a:pt x="95061" y="525101"/>
                    </a:cubicBezTo>
                    <a:cubicBezTo>
                      <a:pt x="90793" y="533637"/>
                      <a:pt x="91302" y="544321"/>
                      <a:pt x="86008" y="552261"/>
                    </a:cubicBezTo>
                    <a:cubicBezTo>
                      <a:pt x="74586" y="569392"/>
                      <a:pt x="80801" y="561994"/>
                      <a:pt x="67901" y="574895"/>
                    </a:cubicBezTo>
                    <a:cubicBezTo>
                      <a:pt x="57497" y="606104"/>
                      <a:pt x="65595" y="595307"/>
                      <a:pt x="49794" y="611109"/>
                    </a:cubicBezTo>
                    <a:cubicBezTo>
                      <a:pt x="48285" y="615636"/>
                      <a:pt x="47401" y="620421"/>
                      <a:pt x="45267" y="624689"/>
                    </a:cubicBezTo>
                    <a:cubicBezTo>
                      <a:pt x="42834" y="629555"/>
                      <a:pt x="38424" y="633298"/>
                      <a:pt x="36214" y="638269"/>
                    </a:cubicBezTo>
                    <a:cubicBezTo>
                      <a:pt x="32338" y="646990"/>
                      <a:pt x="30178" y="656376"/>
                      <a:pt x="27160" y="665429"/>
                    </a:cubicBezTo>
                    <a:lnTo>
                      <a:pt x="22633" y="679010"/>
                    </a:lnTo>
                    <a:cubicBezTo>
                      <a:pt x="24142" y="748420"/>
                      <a:pt x="24328" y="817871"/>
                      <a:pt x="27160" y="887239"/>
                    </a:cubicBezTo>
                    <a:cubicBezTo>
                      <a:pt x="27660" y="899491"/>
                      <a:pt x="33122" y="902254"/>
                      <a:pt x="40740" y="909873"/>
                    </a:cubicBezTo>
                    <a:cubicBezTo>
                      <a:pt x="42249" y="914400"/>
                      <a:pt x="42812" y="919361"/>
                      <a:pt x="45267" y="923453"/>
                    </a:cubicBezTo>
                    <a:cubicBezTo>
                      <a:pt x="47463" y="927113"/>
                      <a:pt x="54174" y="928241"/>
                      <a:pt x="54321" y="932507"/>
                    </a:cubicBezTo>
                    <a:cubicBezTo>
                      <a:pt x="57982" y="1038659"/>
                      <a:pt x="60687" y="1022046"/>
                      <a:pt x="40740" y="1081889"/>
                    </a:cubicBezTo>
                    <a:cubicBezTo>
                      <a:pt x="39231" y="1086416"/>
                      <a:pt x="38861" y="1091499"/>
                      <a:pt x="36214" y="1095469"/>
                    </a:cubicBezTo>
                    <a:cubicBezTo>
                      <a:pt x="24792" y="1112600"/>
                      <a:pt x="31007" y="1105202"/>
                      <a:pt x="18107" y="1118103"/>
                    </a:cubicBezTo>
                    <a:cubicBezTo>
                      <a:pt x="5679" y="1155385"/>
                      <a:pt x="10402" y="1135816"/>
                      <a:pt x="4527" y="1176950"/>
                    </a:cubicBezTo>
                    <a:cubicBezTo>
                      <a:pt x="6036" y="1199584"/>
                      <a:pt x="6548" y="1222306"/>
                      <a:pt x="9053" y="1244851"/>
                    </a:cubicBezTo>
                    <a:cubicBezTo>
                      <a:pt x="9580" y="1249593"/>
                      <a:pt x="10206" y="1255057"/>
                      <a:pt x="13580" y="1258431"/>
                    </a:cubicBezTo>
                    <a:cubicBezTo>
                      <a:pt x="16954" y="1261805"/>
                      <a:pt x="22633" y="1261449"/>
                      <a:pt x="27160" y="1262958"/>
                    </a:cubicBezTo>
                    <a:cubicBezTo>
                      <a:pt x="42962" y="1278760"/>
                      <a:pt x="34864" y="1267962"/>
                      <a:pt x="45267" y="1299172"/>
                    </a:cubicBezTo>
                    <a:lnTo>
                      <a:pt x="49794" y="1312752"/>
                    </a:lnTo>
                    <a:cubicBezTo>
                      <a:pt x="48285" y="1351984"/>
                      <a:pt x="51021" y="1391610"/>
                      <a:pt x="45267" y="1430447"/>
                    </a:cubicBezTo>
                    <a:cubicBezTo>
                      <a:pt x="44568" y="1435167"/>
                      <a:pt x="35061" y="1431600"/>
                      <a:pt x="31687" y="1434974"/>
                    </a:cubicBezTo>
                    <a:cubicBezTo>
                      <a:pt x="28313" y="1438348"/>
                      <a:pt x="29615" y="1444462"/>
                      <a:pt x="27160" y="1448554"/>
                    </a:cubicBezTo>
                    <a:cubicBezTo>
                      <a:pt x="24964" y="1452214"/>
                      <a:pt x="21125" y="1454590"/>
                      <a:pt x="18107" y="1457608"/>
                    </a:cubicBezTo>
                    <a:cubicBezTo>
                      <a:pt x="16598" y="1463644"/>
                      <a:pt x="15289" y="1469733"/>
                      <a:pt x="13580" y="1475715"/>
                    </a:cubicBezTo>
                    <a:cubicBezTo>
                      <a:pt x="12269" y="1480303"/>
                      <a:pt x="9907" y="1484600"/>
                      <a:pt x="9053" y="1489295"/>
                    </a:cubicBezTo>
                    <a:cubicBezTo>
                      <a:pt x="6877" y="1501264"/>
                      <a:pt x="6377" y="1513485"/>
                      <a:pt x="4527" y="1525509"/>
                    </a:cubicBezTo>
                    <a:cubicBezTo>
                      <a:pt x="3357" y="1533113"/>
                      <a:pt x="1509" y="1540598"/>
                      <a:pt x="0" y="1548142"/>
                    </a:cubicBezTo>
                    <a:cubicBezTo>
                      <a:pt x="3018" y="1587374"/>
                      <a:pt x="9649" y="1626494"/>
                      <a:pt x="9053" y="1665837"/>
                    </a:cubicBezTo>
                    <a:cubicBezTo>
                      <a:pt x="4275" y="1981267"/>
                      <a:pt x="13545" y="1865411"/>
                      <a:pt x="0" y="2014396"/>
                    </a:cubicBezTo>
                    <a:cubicBezTo>
                      <a:pt x="1509" y="2059663"/>
                      <a:pt x="1787" y="2104988"/>
                      <a:pt x="4527" y="2150198"/>
                    </a:cubicBezTo>
                    <a:cubicBezTo>
                      <a:pt x="4816" y="2154961"/>
                      <a:pt x="7742" y="2159190"/>
                      <a:pt x="9053" y="2163778"/>
                    </a:cubicBezTo>
                    <a:cubicBezTo>
                      <a:pt x="10762" y="2169760"/>
                      <a:pt x="12071" y="2175849"/>
                      <a:pt x="13580" y="2181885"/>
                    </a:cubicBezTo>
                    <a:cubicBezTo>
                      <a:pt x="23866" y="2315599"/>
                      <a:pt x="13580" y="2153976"/>
                      <a:pt x="13580" y="2381061"/>
                    </a:cubicBezTo>
                    <a:cubicBezTo>
                      <a:pt x="13580" y="2414043"/>
                      <a:pt x="17758" y="2466720"/>
                      <a:pt x="22633" y="2503283"/>
                    </a:cubicBezTo>
                    <a:cubicBezTo>
                      <a:pt x="23846" y="2512381"/>
                      <a:pt x="25764" y="2521372"/>
                      <a:pt x="27160" y="2530443"/>
                    </a:cubicBezTo>
                    <a:cubicBezTo>
                      <a:pt x="28782" y="2540988"/>
                      <a:pt x="30178" y="2551568"/>
                      <a:pt x="31687" y="2562130"/>
                    </a:cubicBezTo>
                    <a:cubicBezTo>
                      <a:pt x="34705" y="2604380"/>
                      <a:pt x="37792" y="2646624"/>
                      <a:pt x="40740" y="2688879"/>
                    </a:cubicBezTo>
                    <a:cubicBezTo>
                      <a:pt x="42319" y="2711508"/>
                      <a:pt x="38093" y="2735260"/>
                      <a:pt x="45267" y="2756780"/>
                    </a:cubicBezTo>
                    <a:cubicBezTo>
                      <a:pt x="48285" y="2765833"/>
                      <a:pt x="49027" y="2776000"/>
                      <a:pt x="54321" y="2783940"/>
                    </a:cubicBezTo>
                    <a:lnTo>
                      <a:pt x="72428" y="2811101"/>
                    </a:lnTo>
                    <a:cubicBezTo>
                      <a:pt x="78826" y="2843096"/>
                      <a:pt x="74520" y="2826430"/>
                      <a:pt x="86008" y="2860895"/>
                    </a:cubicBezTo>
                    <a:cubicBezTo>
                      <a:pt x="87517" y="2865422"/>
                      <a:pt x="87160" y="2871101"/>
                      <a:pt x="90534" y="2874475"/>
                    </a:cubicBezTo>
                    <a:cubicBezTo>
                      <a:pt x="93552" y="2877493"/>
                      <a:pt x="96922" y="2880195"/>
                      <a:pt x="99588" y="2883528"/>
                    </a:cubicBezTo>
                    <a:cubicBezTo>
                      <a:pt x="102987" y="2887776"/>
                      <a:pt x="104547" y="2893526"/>
                      <a:pt x="108641" y="2897109"/>
                    </a:cubicBezTo>
                    <a:cubicBezTo>
                      <a:pt x="124358" y="2910861"/>
                      <a:pt x="132239" y="2914844"/>
                      <a:pt x="149382" y="2919742"/>
                    </a:cubicBezTo>
                    <a:cubicBezTo>
                      <a:pt x="155364" y="2921451"/>
                      <a:pt x="161352" y="2923246"/>
                      <a:pt x="167489" y="2924269"/>
                    </a:cubicBezTo>
                    <a:cubicBezTo>
                      <a:pt x="201173" y="2929883"/>
                      <a:pt x="196352" y="2925685"/>
                      <a:pt x="221810" y="2933322"/>
                    </a:cubicBezTo>
                    <a:cubicBezTo>
                      <a:pt x="230951" y="2936064"/>
                      <a:pt x="239917" y="2939358"/>
                      <a:pt x="248970" y="2942376"/>
                    </a:cubicBezTo>
                    <a:lnTo>
                      <a:pt x="262550" y="2946903"/>
                    </a:lnTo>
                    <a:cubicBezTo>
                      <a:pt x="267077" y="2945394"/>
                      <a:pt x="272038" y="2944831"/>
                      <a:pt x="276130" y="2942376"/>
                    </a:cubicBezTo>
                    <a:cubicBezTo>
                      <a:pt x="285196" y="2936936"/>
                      <a:pt x="287705" y="2927363"/>
                      <a:pt x="294237" y="2919742"/>
                    </a:cubicBezTo>
                    <a:cubicBezTo>
                      <a:pt x="299792" y="2913261"/>
                      <a:pt x="307609" y="2908737"/>
                      <a:pt x="312344" y="2901635"/>
                    </a:cubicBezTo>
                    <a:cubicBezTo>
                      <a:pt x="327867" y="2878352"/>
                      <a:pt x="313420" y="2896249"/>
                      <a:pt x="334978" y="2879002"/>
                    </a:cubicBezTo>
                    <a:cubicBezTo>
                      <a:pt x="352733" y="2864798"/>
                      <a:pt x="334025" y="2873283"/>
                      <a:pt x="357612" y="2865421"/>
                    </a:cubicBezTo>
                    <a:cubicBezTo>
                      <a:pt x="366665" y="2866930"/>
                      <a:pt x="376178" y="2866725"/>
                      <a:pt x="384772" y="2869948"/>
                    </a:cubicBezTo>
                    <a:cubicBezTo>
                      <a:pt x="388768" y="2871447"/>
                      <a:pt x="391265" y="2875588"/>
                      <a:pt x="393826" y="2879002"/>
                    </a:cubicBezTo>
                    <a:cubicBezTo>
                      <a:pt x="400354" y="2887707"/>
                      <a:pt x="405897" y="2897109"/>
                      <a:pt x="411932" y="2906162"/>
                    </a:cubicBezTo>
                    <a:cubicBezTo>
                      <a:pt x="414579" y="2910132"/>
                      <a:pt x="414004" y="2915650"/>
                      <a:pt x="416459" y="2919742"/>
                    </a:cubicBezTo>
                    <a:cubicBezTo>
                      <a:pt x="421505" y="2928151"/>
                      <a:pt x="431974" y="2932154"/>
                      <a:pt x="439093" y="2937849"/>
                    </a:cubicBezTo>
                    <a:cubicBezTo>
                      <a:pt x="442426" y="2940515"/>
                      <a:pt x="444486" y="2944707"/>
                      <a:pt x="448146" y="2946903"/>
                    </a:cubicBezTo>
                    <a:cubicBezTo>
                      <a:pt x="452238" y="2949358"/>
                      <a:pt x="456997" y="2950798"/>
                      <a:pt x="461727" y="2951429"/>
                    </a:cubicBezTo>
                    <a:cubicBezTo>
                      <a:pt x="479737" y="2953830"/>
                      <a:pt x="497940" y="2954447"/>
                      <a:pt x="516047" y="2955956"/>
                    </a:cubicBezTo>
                    <a:cubicBezTo>
                      <a:pt x="523592" y="2957465"/>
                      <a:pt x="530987" y="2960483"/>
                      <a:pt x="538681" y="2960483"/>
                    </a:cubicBezTo>
                    <a:cubicBezTo>
                      <a:pt x="601398" y="2960483"/>
                      <a:pt x="591016" y="2962654"/>
                      <a:pt x="624689" y="2951429"/>
                    </a:cubicBezTo>
                    <a:cubicBezTo>
                      <a:pt x="638476" y="2930748"/>
                      <a:pt x="629897" y="2941693"/>
                      <a:pt x="651849" y="2919742"/>
                    </a:cubicBezTo>
                    <a:cubicBezTo>
                      <a:pt x="654867" y="2916724"/>
                      <a:pt x="656854" y="2912039"/>
                      <a:pt x="660903" y="2910689"/>
                    </a:cubicBezTo>
                    <a:cubicBezTo>
                      <a:pt x="669956" y="2907671"/>
                      <a:pt x="680123" y="2906928"/>
                      <a:pt x="688063" y="2901635"/>
                    </a:cubicBezTo>
                    <a:cubicBezTo>
                      <a:pt x="726979" y="2875692"/>
                      <a:pt x="677741" y="2906796"/>
                      <a:pt x="715224" y="2888055"/>
                    </a:cubicBezTo>
                    <a:cubicBezTo>
                      <a:pt x="750328" y="2870503"/>
                      <a:pt x="708247" y="2885855"/>
                      <a:pt x="742384" y="2874475"/>
                    </a:cubicBezTo>
                    <a:cubicBezTo>
                      <a:pt x="782521" y="2880209"/>
                      <a:pt x="766526" y="2871457"/>
                      <a:pt x="792178" y="2897109"/>
                    </a:cubicBezTo>
                    <a:lnTo>
                      <a:pt x="805758" y="2910689"/>
                    </a:lnTo>
                    <a:lnTo>
                      <a:pt x="814812" y="2919742"/>
                    </a:lnTo>
                    <a:cubicBezTo>
                      <a:pt x="816321" y="2924269"/>
                      <a:pt x="815964" y="2929948"/>
                      <a:pt x="819338" y="2933322"/>
                    </a:cubicBezTo>
                    <a:cubicBezTo>
                      <a:pt x="822712" y="2936696"/>
                      <a:pt x="828827" y="2935394"/>
                      <a:pt x="832919" y="2937849"/>
                    </a:cubicBezTo>
                    <a:cubicBezTo>
                      <a:pt x="863984" y="2956489"/>
                      <a:pt x="817085" y="2938609"/>
                      <a:pt x="855552" y="2951429"/>
                    </a:cubicBezTo>
                    <a:cubicBezTo>
                      <a:pt x="878186" y="2949920"/>
                      <a:pt x="901114" y="2950845"/>
                      <a:pt x="923453" y="2946903"/>
                    </a:cubicBezTo>
                    <a:cubicBezTo>
                      <a:pt x="934753" y="2944909"/>
                      <a:pt x="941224" y="2911025"/>
                      <a:pt x="941560" y="2910689"/>
                    </a:cubicBezTo>
                    <a:cubicBezTo>
                      <a:pt x="949982" y="2902267"/>
                      <a:pt x="953956" y="2899477"/>
                      <a:pt x="959667" y="2888055"/>
                    </a:cubicBezTo>
                    <a:cubicBezTo>
                      <a:pt x="961801" y="2883787"/>
                      <a:pt x="962060" y="2878743"/>
                      <a:pt x="964194" y="2874475"/>
                    </a:cubicBezTo>
                    <a:cubicBezTo>
                      <a:pt x="966627" y="2869609"/>
                      <a:pt x="970814" y="2865761"/>
                      <a:pt x="973247" y="2860895"/>
                    </a:cubicBezTo>
                    <a:cubicBezTo>
                      <a:pt x="984999" y="2837390"/>
                      <a:pt x="969144" y="2855945"/>
                      <a:pt x="986828" y="2838261"/>
                    </a:cubicBezTo>
                    <a:lnTo>
                      <a:pt x="1000408" y="2797520"/>
                    </a:lnTo>
                    <a:lnTo>
                      <a:pt x="1004934" y="2783940"/>
                    </a:lnTo>
                    <a:lnTo>
                      <a:pt x="1009461" y="2770360"/>
                    </a:lnTo>
                    <a:cubicBezTo>
                      <a:pt x="1010970" y="2747726"/>
                      <a:pt x="1011731" y="2725030"/>
                      <a:pt x="1013988" y="2702459"/>
                    </a:cubicBezTo>
                    <a:cubicBezTo>
                      <a:pt x="1014754" y="2694803"/>
                      <a:pt x="1017427" y="2687442"/>
                      <a:pt x="1018515" y="2679825"/>
                    </a:cubicBezTo>
                    <a:cubicBezTo>
                      <a:pt x="1020447" y="2666299"/>
                      <a:pt x="1021532" y="2652665"/>
                      <a:pt x="1023041" y="2639085"/>
                    </a:cubicBezTo>
                    <a:cubicBezTo>
                      <a:pt x="1021532" y="2364463"/>
                      <a:pt x="1022805" y="2089812"/>
                      <a:pt x="1018515" y="1815219"/>
                    </a:cubicBezTo>
                    <a:cubicBezTo>
                      <a:pt x="1018187" y="1794258"/>
                      <a:pt x="1011331" y="1775562"/>
                      <a:pt x="1004934" y="1756372"/>
                    </a:cubicBezTo>
                    <a:cubicBezTo>
                      <a:pt x="1003425" y="1652257"/>
                      <a:pt x="1007523" y="1547910"/>
                      <a:pt x="1000408" y="1444027"/>
                    </a:cubicBezTo>
                    <a:cubicBezTo>
                      <a:pt x="999825" y="1435511"/>
                      <a:pt x="982301" y="1425920"/>
                      <a:pt x="982301" y="1425920"/>
                    </a:cubicBezTo>
                    <a:cubicBezTo>
                      <a:pt x="966771" y="1379332"/>
                      <a:pt x="963020" y="1379043"/>
                      <a:pt x="977774" y="1308225"/>
                    </a:cubicBezTo>
                    <a:cubicBezTo>
                      <a:pt x="979515" y="1299869"/>
                      <a:pt x="995881" y="1290118"/>
                      <a:pt x="995881" y="1290118"/>
                    </a:cubicBezTo>
                    <a:cubicBezTo>
                      <a:pt x="1009076" y="1250535"/>
                      <a:pt x="1003130" y="1273890"/>
                      <a:pt x="995881" y="1190530"/>
                    </a:cubicBezTo>
                    <a:cubicBezTo>
                      <a:pt x="995681" y="1188226"/>
                      <a:pt x="989115" y="1162655"/>
                      <a:pt x="986828" y="1158843"/>
                    </a:cubicBezTo>
                    <a:cubicBezTo>
                      <a:pt x="984632" y="1155183"/>
                      <a:pt x="980792" y="1152808"/>
                      <a:pt x="977774" y="1149790"/>
                    </a:cubicBezTo>
                    <a:cubicBezTo>
                      <a:pt x="967371" y="1118580"/>
                      <a:pt x="975470" y="1129377"/>
                      <a:pt x="959667" y="1113576"/>
                    </a:cubicBezTo>
                    <a:cubicBezTo>
                      <a:pt x="935786" y="1041928"/>
                      <a:pt x="939943" y="1064756"/>
                      <a:pt x="955140" y="927980"/>
                    </a:cubicBezTo>
                    <a:cubicBezTo>
                      <a:pt x="955667" y="923237"/>
                      <a:pt x="964453" y="925587"/>
                      <a:pt x="968721" y="923453"/>
                    </a:cubicBezTo>
                    <a:cubicBezTo>
                      <a:pt x="973587" y="921020"/>
                      <a:pt x="977774" y="917418"/>
                      <a:pt x="982301" y="914400"/>
                    </a:cubicBezTo>
                    <a:cubicBezTo>
                      <a:pt x="983810" y="909873"/>
                      <a:pt x="984511" y="904990"/>
                      <a:pt x="986828" y="900819"/>
                    </a:cubicBezTo>
                    <a:cubicBezTo>
                      <a:pt x="1012770" y="854121"/>
                      <a:pt x="999217" y="890808"/>
                      <a:pt x="1009461" y="860079"/>
                    </a:cubicBezTo>
                    <a:cubicBezTo>
                      <a:pt x="1016005" y="801186"/>
                      <a:pt x="1018089" y="801929"/>
                      <a:pt x="1009461" y="724277"/>
                    </a:cubicBezTo>
                    <a:cubicBezTo>
                      <a:pt x="1008407" y="714792"/>
                      <a:pt x="1003426" y="706170"/>
                      <a:pt x="1000408" y="697116"/>
                    </a:cubicBezTo>
                    <a:lnTo>
                      <a:pt x="986828" y="656376"/>
                    </a:lnTo>
                    <a:lnTo>
                      <a:pt x="982301" y="642796"/>
                    </a:lnTo>
                    <a:lnTo>
                      <a:pt x="977774" y="629215"/>
                    </a:lnTo>
                    <a:cubicBezTo>
                      <a:pt x="977151" y="624232"/>
                      <a:pt x="975330" y="590436"/>
                      <a:pt x="968721" y="579421"/>
                    </a:cubicBezTo>
                    <a:cubicBezTo>
                      <a:pt x="966525" y="575761"/>
                      <a:pt x="962685" y="573386"/>
                      <a:pt x="959667" y="570368"/>
                    </a:cubicBezTo>
                    <a:cubicBezTo>
                      <a:pt x="943155" y="520837"/>
                      <a:pt x="969489" y="595864"/>
                      <a:pt x="946087" y="543208"/>
                    </a:cubicBezTo>
                    <a:cubicBezTo>
                      <a:pt x="942211" y="534487"/>
                      <a:pt x="942327" y="523988"/>
                      <a:pt x="937033" y="516047"/>
                    </a:cubicBezTo>
                    <a:cubicBezTo>
                      <a:pt x="928758" y="503633"/>
                      <a:pt x="921836" y="489403"/>
                      <a:pt x="909873" y="479833"/>
                    </a:cubicBezTo>
                    <a:cubicBezTo>
                      <a:pt x="905625" y="476434"/>
                      <a:pt x="900820" y="473798"/>
                      <a:pt x="896293" y="470780"/>
                    </a:cubicBezTo>
                    <a:cubicBezTo>
                      <a:pt x="893275" y="466253"/>
                      <a:pt x="890638" y="461448"/>
                      <a:pt x="887239" y="457200"/>
                    </a:cubicBezTo>
                    <a:cubicBezTo>
                      <a:pt x="884573" y="453867"/>
                      <a:pt x="880382" y="451806"/>
                      <a:pt x="878186" y="448146"/>
                    </a:cubicBezTo>
                    <a:cubicBezTo>
                      <a:pt x="875731" y="444054"/>
                      <a:pt x="877033" y="437940"/>
                      <a:pt x="873659" y="434566"/>
                    </a:cubicBezTo>
                    <a:cubicBezTo>
                      <a:pt x="870285" y="431192"/>
                      <a:pt x="864347" y="432173"/>
                      <a:pt x="860079" y="430039"/>
                    </a:cubicBezTo>
                    <a:cubicBezTo>
                      <a:pt x="855213" y="427606"/>
                      <a:pt x="850747" y="424385"/>
                      <a:pt x="846499" y="420986"/>
                    </a:cubicBezTo>
                    <a:cubicBezTo>
                      <a:pt x="839481" y="415372"/>
                      <a:pt x="832314" y="406195"/>
                      <a:pt x="828392" y="398352"/>
                    </a:cubicBezTo>
                    <a:cubicBezTo>
                      <a:pt x="826258" y="394084"/>
                      <a:pt x="826320" y="388864"/>
                      <a:pt x="823865" y="384772"/>
                    </a:cubicBezTo>
                    <a:cubicBezTo>
                      <a:pt x="821669" y="381112"/>
                      <a:pt x="817478" y="379051"/>
                      <a:pt x="814812" y="375718"/>
                    </a:cubicBezTo>
                    <a:cubicBezTo>
                      <a:pt x="811413" y="371470"/>
                      <a:pt x="808191" y="367004"/>
                      <a:pt x="805758" y="362138"/>
                    </a:cubicBezTo>
                    <a:cubicBezTo>
                      <a:pt x="803624" y="357870"/>
                      <a:pt x="803365" y="352826"/>
                      <a:pt x="801231" y="348558"/>
                    </a:cubicBezTo>
                    <a:cubicBezTo>
                      <a:pt x="798798" y="343692"/>
                      <a:pt x="794611" y="339844"/>
                      <a:pt x="792178" y="334978"/>
                    </a:cubicBezTo>
                    <a:cubicBezTo>
                      <a:pt x="790044" y="330710"/>
                      <a:pt x="790424" y="325281"/>
                      <a:pt x="787651" y="321398"/>
                    </a:cubicBezTo>
                    <a:cubicBezTo>
                      <a:pt x="782690" y="314452"/>
                      <a:pt x="769544" y="303291"/>
                      <a:pt x="769544" y="303291"/>
                    </a:cubicBezTo>
                    <a:lnTo>
                      <a:pt x="746911" y="235390"/>
                    </a:lnTo>
                    <a:lnTo>
                      <a:pt x="737857" y="208229"/>
                    </a:lnTo>
                    <a:cubicBezTo>
                      <a:pt x="736348" y="203702"/>
                      <a:pt x="734266" y="199328"/>
                      <a:pt x="733330" y="194649"/>
                    </a:cubicBezTo>
                    <a:cubicBezTo>
                      <a:pt x="726932" y="162652"/>
                      <a:pt x="731238" y="179320"/>
                      <a:pt x="719750" y="144855"/>
                    </a:cubicBezTo>
                    <a:lnTo>
                      <a:pt x="715224" y="131275"/>
                    </a:lnTo>
                    <a:cubicBezTo>
                      <a:pt x="713715" y="126748"/>
                      <a:pt x="711854" y="122324"/>
                      <a:pt x="710697" y="117695"/>
                    </a:cubicBezTo>
                    <a:lnTo>
                      <a:pt x="701643" y="81481"/>
                    </a:lnTo>
                    <a:cubicBezTo>
                      <a:pt x="700134" y="75445"/>
                      <a:pt x="697117" y="69595"/>
                      <a:pt x="697117" y="63374"/>
                    </a:cubicBezTo>
                    <a:lnTo>
                      <a:pt x="697117" y="0"/>
                    </a:ln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8" name="Freihandform 417">
                <a:extLst>
                  <a:ext uri="{FF2B5EF4-FFF2-40B4-BE49-F238E27FC236}">
                    <a16:creationId xmlns:a16="http://schemas.microsoft.com/office/drawing/2014/main" id="{E3B477D3-88E0-6E4D-ADE3-3D563B7B3027}"/>
                  </a:ext>
                </a:extLst>
              </p:cNvPr>
              <p:cNvSpPr/>
              <p:nvPr/>
            </p:nvSpPr>
            <p:spPr>
              <a:xfrm>
                <a:off x="3621386" y="855552"/>
                <a:ext cx="460047" cy="144856"/>
              </a:xfrm>
              <a:custGeom>
                <a:avLst/>
                <a:gdLst>
                  <a:gd name="connsiteX0" fmla="*/ 40741 w 460047"/>
                  <a:gd name="connsiteY0" fmla="*/ 0 h 144856"/>
                  <a:gd name="connsiteX1" fmla="*/ 9054 w 460047"/>
                  <a:gd name="connsiteY1" fmla="*/ 40741 h 144856"/>
                  <a:gd name="connsiteX2" fmla="*/ 4527 w 460047"/>
                  <a:gd name="connsiteY2" fmla="*/ 54321 h 144856"/>
                  <a:gd name="connsiteX3" fmla="*/ 0 w 460047"/>
                  <a:gd name="connsiteY3" fmla="*/ 67901 h 144856"/>
                  <a:gd name="connsiteX4" fmla="*/ 4527 w 460047"/>
                  <a:gd name="connsiteY4" fmla="*/ 135802 h 144856"/>
                  <a:gd name="connsiteX5" fmla="*/ 13580 w 460047"/>
                  <a:gd name="connsiteY5" fmla="*/ 144856 h 144856"/>
                  <a:gd name="connsiteX6" fmla="*/ 452673 w 460047"/>
                  <a:gd name="connsiteY6" fmla="*/ 140329 h 144856"/>
                  <a:gd name="connsiteX7" fmla="*/ 452673 w 460047"/>
                  <a:gd name="connsiteY7" fmla="*/ 58848 h 144856"/>
                  <a:gd name="connsiteX8" fmla="*/ 434566 w 460047"/>
                  <a:gd name="connsiteY8" fmla="*/ 18107 h 144856"/>
                  <a:gd name="connsiteX9" fmla="*/ 407406 w 460047"/>
                  <a:gd name="connsiteY9" fmla="*/ 4527 h 144856"/>
                  <a:gd name="connsiteX10" fmla="*/ 280658 w 460047"/>
                  <a:gd name="connsiteY10" fmla="*/ 13581 h 144856"/>
                  <a:gd name="connsiteX11" fmla="*/ 40741 w 460047"/>
                  <a:gd name="connsiteY11" fmla="*/ 0 h 144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0047" h="144856">
                    <a:moveTo>
                      <a:pt x="40741" y="0"/>
                    </a:moveTo>
                    <a:cubicBezTo>
                      <a:pt x="9924" y="18491"/>
                      <a:pt x="20890" y="5234"/>
                      <a:pt x="9054" y="40741"/>
                    </a:cubicBezTo>
                    <a:lnTo>
                      <a:pt x="4527" y="54321"/>
                    </a:lnTo>
                    <a:lnTo>
                      <a:pt x="0" y="67901"/>
                    </a:lnTo>
                    <a:cubicBezTo>
                      <a:pt x="1509" y="90535"/>
                      <a:pt x="585" y="113463"/>
                      <a:pt x="4527" y="135802"/>
                    </a:cubicBezTo>
                    <a:cubicBezTo>
                      <a:pt x="5269" y="140005"/>
                      <a:pt x="9312" y="144813"/>
                      <a:pt x="13580" y="144856"/>
                    </a:cubicBezTo>
                    <a:lnTo>
                      <a:pt x="452673" y="140329"/>
                    </a:lnTo>
                    <a:cubicBezTo>
                      <a:pt x="463559" y="107675"/>
                      <a:pt x="461393" y="119885"/>
                      <a:pt x="452673" y="58848"/>
                    </a:cubicBezTo>
                    <a:cubicBezTo>
                      <a:pt x="451179" y="48388"/>
                      <a:pt x="443623" y="27164"/>
                      <a:pt x="434566" y="18107"/>
                    </a:cubicBezTo>
                    <a:cubicBezTo>
                      <a:pt x="425792" y="9333"/>
                      <a:pt x="418450" y="8209"/>
                      <a:pt x="407406" y="4527"/>
                    </a:cubicBezTo>
                    <a:cubicBezTo>
                      <a:pt x="367561" y="8150"/>
                      <a:pt x="319458" y="13057"/>
                      <a:pt x="280658" y="13581"/>
                    </a:cubicBezTo>
                    <a:cubicBezTo>
                      <a:pt x="194658" y="14743"/>
                      <a:pt x="108642" y="13581"/>
                      <a:pt x="40741" y="0"/>
                    </a:cubicBez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9" name="Freihandform 418">
                <a:extLst>
                  <a:ext uri="{FF2B5EF4-FFF2-40B4-BE49-F238E27FC236}">
                    <a16:creationId xmlns:a16="http://schemas.microsoft.com/office/drawing/2014/main" id="{4A43F4D1-34FC-CB41-9085-9D2D9EAA586C}"/>
                  </a:ext>
                </a:extLst>
              </p:cNvPr>
              <p:cNvSpPr/>
              <p:nvPr/>
            </p:nvSpPr>
            <p:spPr>
              <a:xfrm>
                <a:off x="3662119" y="697117"/>
                <a:ext cx="380403" cy="153909"/>
              </a:xfrm>
              <a:custGeom>
                <a:avLst/>
                <a:gdLst>
                  <a:gd name="connsiteX0" fmla="*/ 4534 w 380403"/>
                  <a:gd name="connsiteY0" fmla="*/ 144855 h 153909"/>
                  <a:gd name="connsiteX1" fmla="*/ 4534 w 380403"/>
                  <a:gd name="connsiteY1" fmla="*/ 108641 h 153909"/>
                  <a:gd name="connsiteX2" fmla="*/ 13588 w 380403"/>
                  <a:gd name="connsiteY2" fmla="*/ 99588 h 153909"/>
                  <a:gd name="connsiteX3" fmla="*/ 9061 w 380403"/>
                  <a:gd name="connsiteY3" fmla="*/ 76954 h 153909"/>
                  <a:gd name="connsiteX4" fmla="*/ 13588 w 380403"/>
                  <a:gd name="connsiteY4" fmla="*/ 13580 h 153909"/>
                  <a:gd name="connsiteX5" fmla="*/ 27168 w 380403"/>
                  <a:gd name="connsiteY5" fmla="*/ 4527 h 153909"/>
                  <a:gd name="connsiteX6" fmla="*/ 81489 w 380403"/>
                  <a:gd name="connsiteY6" fmla="*/ 0 h 153909"/>
                  <a:gd name="connsiteX7" fmla="*/ 289719 w 380403"/>
                  <a:gd name="connsiteY7" fmla="*/ 4527 h 153909"/>
                  <a:gd name="connsiteX8" fmla="*/ 334986 w 380403"/>
                  <a:gd name="connsiteY8" fmla="*/ 18107 h 153909"/>
                  <a:gd name="connsiteX9" fmla="*/ 344039 w 380403"/>
                  <a:gd name="connsiteY9" fmla="*/ 76954 h 153909"/>
                  <a:gd name="connsiteX10" fmla="*/ 348566 w 380403"/>
                  <a:gd name="connsiteY10" fmla="*/ 95061 h 153909"/>
                  <a:gd name="connsiteX11" fmla="*/ 353093 w 380403"/>
                  <a:gd name="connsiteY11" fmla="*/ 122222 h 153909"/>
                  <a:gd name="connsiteX12" fmla="*/ 375727 w 380403"/>
                  <a:gd name="connsiteY12" fmla="*/ 126748 h 153909"/>
                  <a:gd name="connsiteX13" fmla="*/ 380253 w 380403"/>
                  <a:gd name="connsiteY13" fmla="*/ 153909 h 153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0403" h="153909">
                    <a:moveTo>
                      <a:pt x="4534" y="144855"/>
                    </a:moveTo>
                    <a:cubicBezTo>
                      <a:pt x="1317" y="128768"/>
                      <a:pt x="-3817" y="122559"/>
                      <a:pt x="4534" y="108641"/>
                    </a:cubicBezTo>
                    <a:cubicBezTo>
                      <a:pt x="6730" y="104981"/>
                      <a:pt x="10570" y="102606"/>
                      <a:pt x="13588" y="99588"/>
                    </a:cubicBezTo>
                    <a:cubicBezTo>
                      <a:pt x="12079" y="92043"/>
                      <a:pt x="9061" y="84648"/>
                      <a:pt x="9061" y="76954"/>
                    </a:cubicBezTo>
                    <a:cubicBezTo>
                      <a:pt x="9061" y="55776"/>
                      <a:pt x="8451" y="34126"/>
                      <a:pt x="13588" y="13580"/>
                    </a:cubicBezTo>
                    <a:cubicBezTo>
                      <a:pt x="14907" y="8302"/>
                      <a:pt x="21833" y="5594"/>
                      <a:pt x="27168" y="4527"/>
                    </a:cubicBezTo>
                    <a:cubicBezTo>
                      <a:pt x="44985" y="964"/>
                      <a:pt x="63382" y="1509"/>
                      <a:pt x="81489" y="0"/>
                    </a:cubicBezTo>
                    <a:lnTo>
                      <a:pt x="289719" y="4527"/>
                    </a:lnTo>
                    <a:cubicBezTo>
                      <a:pt x="326473" y="5888"/>
                      <a:pt x="318626" y="1747"/>
                      <a:pt x="334986" y="18107"/>
                    </a:cubicBezTo>
                    <a:cubicBezTo>
                      <a:pt x="345489" y="49614"/>
                      <a:pt x="335287" y="15685"/>
                      <a:pt x="344039" y="76954"/>
                    </a:cubicBezTo>
                    <a:cubicBezTo>
                      <a:pt x="344919" y="83113"/>
                      <a:pt x="347346" y="88960"/>
                      <a:pt x="348566" y="95061"/>
                    </a:cubicBezTo>
                    <a:cubicBezTo>
                      <a:pt x="350366" y="104061"/>
                      <a:pt x="347120" y="115253"/>
                      <a:pt x="353093" y="122222"/>
                    </a:cubicBezTo>
                    <a:cubicBezTo>
                      <a:pt x="358100" y="128064"/>
                      <a:pt x="368182" y="125239"/>
                      <a:pt x="375727" y="126748"/>
                    </a:cubicBezTo>
                    <a:cubicBezTo>
                      <a:pt x="381684" y="144623"/>
                      <a:pt x="380253" y="135557"/>
                      <a:pt x="380253" y="153909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0" name="Freihandform 419">
                <a:extLst>
                  <a:ext uri="{FF2B5EF4-FFF2-40B4-BE49-F238E27FC236}">
                    <a16:creationId xmlns:a16="http://schemas.microsoft.com/office/drawing/2014/main" id="{FFCA7B3B-65BC-6D47-90E5-2639D54A60B6}"/>
                  </a:ext>
                </a:extLst>
              </p:cNvPr>
              <p:cNvSpPr/>
              <p:nvPr/>
            </p:nvSpPr>
            <p:spPr>
              <a:xfrm>
                <a:off x="3390523" y="1959530"/>
                <a:ext cx="882713" cy="24043"/>
              </a:xfrm>
              <a:custGeom>
                <a:avLst/>
                <a:gdLst>
                  <a:gd name="connsiteX0" fmla="*/ 0 w 882713"/>
                  <a:gd name="connsiteY0" fmla="*/ 9598 h 24043"/>
                  <a:gd name="connsiteX1" fmla="*/ 117695 w 882713"/>
                  <a:gd name="connsiteY1" fmla="*/ 23178 h 24043"/>
                  <a:gd name="connsiteX2" fmla="*/ 620162 w 882713"/>
                  <a:gd name="connsiteY2" fmla="*/ 18652 h 24043"/>
                  <a:gd name="connsiteX3" fmla="*/ 787651 w 882713"/>
                  <a:gd name="connsiteY3" fmla="*/ 9598 h 24043"/>
                  <a:gd name="connsiteX4" fmla="*/ 841972 w 882713"/>
                  <a:gd name="connsiteY4" fmla="*/ 5071 h 24043"/>
                  <a:gd name="connsiteX5" fmla="*/ 882713 w 882713"/>
                  <a:gd name="connsiteY5" fmla="*/ 545 h 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713" h="24043">
                    <a:moveTo>
                      <a:pt x="0" y="9598"/>
                    </a:moveTo>
                    <a:cubicBezTo>
                      <a:pt x="48942" y="29176"/>
                      <a:pt x="26797" y="23178"/>
                      <a:pt x="117695" y="23178"/>
                    </a:cubicBezTo>
                    <a:lnTo>
                      <a:pt x="620162" y="18652"/>
                    </a:lnTo>
                    <a:cubicBezTo>
                      <a:pt x="720936" y="8574"/>
                      <a:pt x="610108" y="18703"/>
                      <a:pt x="787651" y="9598"/>
                    </a:cubicBezTo>
                    <a:cubicBezTo>
                      <a:pt x="805797" y="8667"/>
                      <a:pt x="823865" y="6580"/>
                      <a:pt x="841972" y="5071"/>
                    </a:cubicBezTo>
                    <a:cubicBezTo>
                      <a:pt x="864141" y="-2318"/>
                      <a:pt x="850781" y="545"/>
                      <a:pt x="882713" y="54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1" name="Freihandform 420">
                <a:extLst>
                  <a:ext uri="{FF2B5EF4-FFF2-40B4-BE49-F238E27FC236}">
                    <a16:creationId xmlns:a16="http://schemas.microsoft.com/office/drawing/2014/main" id="{3EC0EFFE-8302-4A43-A6D9-9E15FCB898A7}"/>
                  </a:ext>
                </a:extLst>
              </p:cNvPr>
              <p:cNvSpPr/>
              <p:nvPr/>
            </p:nvSpPr>
            <p:spPr>
              <a:xfrm>
                <a:off x="3322622" y="2111930"/>
                <a:ext cx="950614" cy="45719"/>
              </a:xfrm>
              <a:custGeom>
                <a:avLst/>
                <a:gdLst>
                  <a:gd name="connsiteX0" fmla="*/ 0 w 882713"/>
                  <a:gd name="connsiteY0" fmla="*/ 9598 h 24043"/>
                  <a:gd name="connsiteX1" fmla="*/ 117695 w 882713"/>
                  <a:gd name="connsiteY1" fmla="*/ 23178 h 24043"/>
                  <a:gd name="connsiteX2" fmla="*/ 620162 w 882713"/>
                  <a:gd name="connsiteY2" fmla="*/ 18652 h 24043"/>
                  <a:gd name="connsiteX3" fmla="*/ 787651 w 882713"/>
                  <a:gd name="connsiteY3" fmla="*/ 9598 h 24043"/>
                  <a:gd name="connsiteX4" fmla="*/ 841972 w 882713"/>
                  <a:gd name="connsiteY4" fmla="*/ 5071 h 24043"/>
                  <a:gd name="connsiteX5" fmla="*/ 882713 w 882713"/>
                  <a:gd name="connsiteY5" fmla="*/ 545 h 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713" h="24043">
                    <a:moveTo>
                      <a:pt x="0" y="9598"/>
                    </a:moveTo>
                    <a:cubicBezTo>
                      <a:pt x="48942" y="29176"/>
                      <a:pt x="26797" y="23178"/>
                      <a:pt x="117695" y="23178"/>
                    </a:cubicBezTo>
                    <a:lnTo>
                      <a:pt x="620162" y="18652"/>
                    </a:lnTo>
                    <a:cubicBezTo>
                      <a:pt x="720936" y="8574"/>
                      <a:pt x="610108" y="18703"/>
                      <a:pt x="787651" y="9598"/>
                    </a:cubicBezTo>
                    <a:cubicBezTo>
                      <a:pt x="805797" y="8667"/>
                      <a:pt x="823865" y="6580"/>
                      <a:pt x="841972" y="5071"/>
                    </a:cubicBezTo>
                    <a:cubicBezTo>
                      <a:pt x="864141" y="-2318"/>
                      <a:pt x="850781" y="545"/>
                      <a:pt x="882713" y="54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2" name="Freihandform 421">
                <a:extLst>
                  <a:ext uri="{FF2B5EF4-FFF2-40B4-BE49-F238E27FC236}">
                    <a16:creationId xmlns:a16="http://schemas.microsoft.com/office/drawing/2014/main" id="{E5600F4B-1CAF-1746-961D-3BFAB4490EDD}"/>
                  </a:ext>
                </a:extLst>
              </p:cNvPr>
              <p:cNvSpPr/>
              <p:nvPr/>
            </p:nvSpPr>
            <p:spPr>
              <a:xfrm>
                <a:off x="3365972" y="2270635"/>
                <a:ext cx="951872" cy="55701"/>
              </a:xfrm>
              <a:custGeom>
                <a:avLst/>
                <a:gdLst>
                  <a:gd name="connsiteX0" fmla="*/ 0 w 882713"/>
                  <a:gd name="connsiteY0" fmla="*/ 9598 h 24043"/>
                  <a:gd name="connsiteX1" fmla="*/ 117695 w 882713"/>
                  <a:gd name="connsiteY1" fmla="*/ 23178 h 24043"/>
                  <a:gd name="connsiteX2" fmla="*/ 620162 w 882713"/>
                  <a:gd name="connsiteY2" fmla="*/ 18652 h 24043"/>
                  <a:gd name="connsiteX3" fmla="*/ 787651 w 882713"/>
                  <a:gd name="connsiteY3" fmla="*/ 9598 h 24043"/>
                  <a:gd name="connsiteX4" fmla="*/ 841972 w 882713"/>
                  <a:gd name="connsiteY4" fmla="*/ 5071 h 24043"/>
                  <a:gd name="connsiteX5" fmla="*/ 882713 w 882713"/>
                  <a:gd name="connsiteY5" fmla="*/ 545 h 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713" h="24043">
                    <a:moveTo>
                      <a:pt x="0" y="9598"/>
                    </a:moveTo>
                    <a:cubicBezTo>
                      <a:pt x="48942" y="29176"/>
                      <a:pt x="26797" y="23178"/>
                      <a:pt x="117695" y="23178"/>
                    </a:cubicBezTo>
                    <a:lnTo>
                      <a:pt x="620162" y="18652"/>
                    </a:lnTo>
                    <a:cubicBezTo>
                      <a:pt x="720936" y="8574"/>
                      <a:pt x="610108" y="18703"/>
                      <a:pt x="787651" y="9598"/>
                    </a:cubicBezTo>
                    <a:cubicBezTo>
                      <a:pt x="805797" y="8667"/>
                      <a:pt x="823865" y="6580"/>
                      <a:pt x="841972" y="5071"/>
                    </a:cubicBezTo>
                    <a:cubicBezTo>
                      <a:pt x="864141" y="-2318"/>
                      <a:pt x="850781" y="545"/>
                      <a:pt x="882713" y="54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3" name="Freihandform 422">
                <a:extLst>
                  <a:ext uri="{FF2B5EF4-FFF2-40B4-BE49-F238E27FC236}">
                    <a16:creationId xmlns:a16="http://schemas.microsoft.com/office/drawing/2014/main" id="{ED9F99A9-4DA9-324D-8E22-2BE068C1D00E}"/>
                  </a:ext>
                </a:extLst>
              </p:cNvPr>
              <p:cNvSpPr/>
              <p:nvPr/>
            </p:nvSpPr>
            <p:spPr>
              <a:xfrm>
                <a:off x="3361445" y="2427717"/>
                <a:ext cx="951872" cy="55701"/>
              </a:xfrm>
              <a:custGeom>
                <a:avLst/>
                <a:gdLst>
                  <a:gd name="connsiteX0" fmla="*/ 0 w 882713"/>
                  <a:gd name="connsiteY0" fmla="*/ 9598 h 24043"/>
                  <a:gd name="connsiteX1" fmla="*/ 117695 w 882713"/>
                  <a:gd name="connsiteY1" fmla="*/ 23178 h 24043"/>
                  <a:gd name="connsiteX2" fmla="*/ 620162 w 882713"/>
                  <a:gd name="connsiteY2" fmla="*/ 18652 h 24043"/>
                  <a:gd name="connsiteX3" fmla="*/ 787651 w 882713"/>
                  <a:gd name="connsiteY3" fmla="*/ 9598 h 24043"/>
                  <a:gd name="connsiteX4" fmla="*/ 841972 w 882713"/>
                  <a:gd name="connsiteY4" fmla="*/ 5071 h 24043"/>
                  <a:gd name="connsiteX5" fmla="*/ 882713 w 882713"/>
                  <a:gd name="connsiteY5" fmla="*/ 545 h 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713" h="24043">
                    <a:moveTo>
                      <a:pt x="0" y="9598"/>
                    </a:moveTo>
                    <a:cubicBezTo>
                      <a:pt x="48942" y="29176"/>
                      <a:pt x="26797" y="23178"/>
                      <a:pt x="117695" y="23178"/>
                    </a:cubicBezTo>
                    <a:lnTo>
                      <a:pt x="620162" y="18652"/>
                    </a:lnTo>
                    <a:cubicBezTo>
                      <a:pt x="720936" y="8574"/>
                      <a:pt x="610108" y="18703"/>
                      <a:pt x="787651" y="9598"/>
                    </a:cubicBezTo>
                    <a:cubicBezTo>
                      <a:pt x="805797" y="8667"/>
                      <a:pt x="823865" y="6580"/>
                      <a:pt x="841972" y="5071"/>
                    </a:cubicBezTo>
                    <a:cubicBezTo>
                      <a:pt x="864141" y="-2318"/>
                      <a:pt x="850781" y="545"/>
                      <a:pt x="882713" y="545"/>
                    </a:cubicBezTo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294" name="Gerade Verbindung mit Pfeil 293">
              <a:extLst>
                <a:ext uri="{FF2B5EF4-FFF2-40B4-BE49-F238E27FC236}">
                  <a16:creationId xmlns:a16="http://schemas.microsoft.com/office/drawing/2014/main" id="{8EA1F685-7BF4-C34D-AC2C-6A4DD9D728C0}"/>
                </a:ext>
              </a:extLst>
            </p:cNvPr>
            <p:cNvCxnSpPr/>
            <p:nvPr/>
          </p:nvCxnSpPr>
          <p:spPr>
            <a:xfrm flipV="1">
              <a:off x="1354892" y="980728"/>
              <a:ext cx="0" cy="50405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cxnSp>
          <p:nvCxnSpPr>
            <p:cNvPr id="295" name="Gerade Verbindung mit Pfeil 294">
              <a:extLst>
                <a:ext uri="{FF2B5EF4-FFF2-40B4-BE49-F238E27FC236}">
                  <a16:creationId xmlns:a16="http://schemas.microsoft.com/office/drawing/2014/main" id="{8FBBD322-8811-0F4D-AB64-7F8588CEA171}"/>
                </a:ext>
              </a:extLst>
            </p:cNvPr>
            <p:cNvCxnSpPr/>
            <p:nvPr/>
          </p:nvCxnSpPr>
          <p:spPr>
            <a:xfrm>
              <a:off x="1354892" y="1484784"/>
              <a:ext cx="1071736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sp>
          <p:nvSpPr>
            <p:cNvPr id="296" name="Textfeld 295">
              <a:extLst>
                <a:ext uri="{FF2B5EF4-FFF2-40B4-BE49-F238E27FC236}">
                  <a16:creationId xmlns:a16="http://schemas.microsoft.com/office/drawing/2014/main" id="{CDB96D0B-57F2-614B-A3B7-C915856DA1AA}"/>
                </a:ext>
              </a:extLst>
            </p:cNvPr>
            <p:cNvSpPr txBox="1"/>
            <p:nvPr/>
          </p:nvSpPr>
          <p:spPr>
            <a:xfrm>
              <a:off x="1299702" y="1450880"/>
              <a:ext cx="1135310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kern="0" dirty="0">
                  <a:solidFill>
                    <a:prstClr val="black"/>
                  </a:solidFill>
                  <a:latin typeface="Calibri"/>
                </a:rPr>
                <a:t>Chemical </a:t>
              </a:r>
              <a:r>
                <a:rPr lang="de-DE" sz="1000" kern="0" dirty="0" err="1">
                  <a:solidFill>
                    <a:prstClr val="black"/>
                  </a:solidFill>
                  <a:latin typeface="Calibri"/>
                </a:rPr>
                <a:t>analysis</a:t>
              </a:r>
              <a:endParaRPr lang="de-DE" sz="10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7" name="Textfeld 296">
              <a:extLst>
                <a:ext uri="{FF2B5EF4-FFF2-40B4-BE49-F238E27FC236}">
                  <a16:creationId xmlns:a16="http://schemas.microsoft.com/office/drawing/2014/main" id="{9D0106FB-4102-8642-AB28-CECA5930D136}"/>
                </a:ext>
              </a:extLst>
            </p:cNvPr>
            <p:cNvSpPr txBox="1"/>
            <p:nvPr/>
          </p:nvSpPr>
          <p:spPr>
            <a:xfrm>
              <a:off x="1348458" y="2412221"/>
              <a:ext cx="1135310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i="1" kern="0" dirty="0">
                  <a:solidFill>
                    <a:prstClr val="black"/>
                  </a:solidFill>
                  <a:latin typeface="Calibri"/>
                </a:rPr>
                <a:t>In vitro </a:t>
              </a:r>
              <a:r>
                <a:rPr lang="de-DE" sz="1000" kern="0" dirty="0" err="1">
                  <a:solidFill>
                    <a:prstClr val="black"/>
                  </a:solidFill>
                  <a:latin typeface="Calibri"/>
                </a:rPr>
                <a:t>bioassays</a:t>
              </a:r>
              <a:endParaRPr lang="de-DE" sz="1000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98" name="Gruppieren 297">
              <a:extLst>
                <a:ext uri="{FF2B5EF4-FFF2-40B4-BE49-F238E27FC236}">
                  <a16:creationId xmlns:a16="http://schemas.microsoft.com/office/drawing/2014/main" id="{C7FB5597-F528-4F4D-A2FD-3DA704B4DC99}"/>
                </a:ext>
              </a:extLst>
            </p:cNvPr>
            <p:cNvGrpSpPr/>
            <p:nvPr/>
          </p:nvGrpSpPr>
          <p:grpSpPr>
            <a:xfrm>
              <a:off x="1354749" y="1791964"/>
              <a:ext cx="1071736" cy="648072"/>
              <a:chOff x="1354749" y="1844824"/>
              <a:chExt cx="1071736" cy="648072"/>
            </a:xfrm>
          </p:grpSpPr>
          <p:sp>
            <p:nvSpPr>
              <p:cNvPr id="332" name="Rechteck 331">
                <a:extLst>
                  <a:ext uri="{FF2B5EF4-FFF2-40B4-BE49-F238E27FC236}">
                    <a16:creationId xmlns:a16="http://schemas.microsoft.com/office/drawing/2014/main" id="{B6AE3688-43A9-9641-B36C-889C6C7B49A7}"/>
                  </a:ext>
                </a:extLst>
              </p:cNvPr>
              <p:cNvSpPr/>
              <p:nvPr/>
            </p:nvSpPr>
            <p:spPr>
              <a:xfrm>
                <a:off x="1354749" y="1844824"/>
                <a:ext cx="1071736" cy="64807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3" name="Ellipse 11">
                <a:extLst>
                  <a:ext uri="{FF2B5EF4-FFF2-40B4-BE49-F238E27FC236}">
                    <a16:creationId xmlns:a16="http://schemas.microsoft.com/office/drawing/2014/main" id="{648A89BE-95D7-0E44-AD7D-5538957E3B20}"/>
                  </a:ext>
                </a:extLst>
              </p:cNvPr>
              <p:cNvSpPr/>
              <p:nvPr/>
            </p:nvSpPr>
            <p:spPr>
              <a:xfrm>
                <a:off x="1389916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4" name="Ellipse 16">
                <a:extLst>
                  <a:ext uri="{FF2B5EF4-FFF2-40B4-BE49-F238E27FC236}">
                    <a16:creationId xmlns:a16="http://schemas.microsoft.com/office/drawing/2014/main" id="{88EF1730-05B0-2044-8E88-2436B16A1AFB}"/>
                  </a:ext>
                </a:extLst>
              </p:cNvPr>
              <p:cNvSpPr/>
              <p:nvPr/>
            </p:nvSpPr>
            <p:spPr>
              <a:xfrm>
                <a:off x="1479953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5" name="Ellipse 17">
                <a:extLst>
                  <a:ext uri="{FF2B5EF4-FFF2-40B4-BE49-F238E27FC236}">
                    <a16:creationId xmlns:a16="http://schemas.microsoft.com/office/drawing/2014/main" id="{2DA0B4F8-F9B5-724D-BDEE-4E7AEF6F7ED3}"/>
                  </a:ext>
                </a:extLst>
              </p:cNvPr>
              <p:cNvSpPr/>
              <p:nvPr/>
            </p:nvSpPr>
            <p:spPr>
              <a:xfrm>
                <a:off x="1747549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6" name="Ellipse 18">
                <a:extLst>
                  <a:ext uri="{FF2B5EF4-FFF2-40B4-BE49-F238E27FC236}">
                    <a16:creationId xmlns:a16="http://schemas.microsoft.com/office/drawing/2014/main" id="{51823178-8C18-334C-9B4E-A7204B0E640E}"/>
                  </a:ext>
                </a:extLst>
              </p:cNvPr>
              <p:cNvSpPr/>
              <p:nvPr/>
            </p:nvSpPr>
            <p:spPr>
              <a:xfrm>
                <a:off x="2180178" y="1869533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7" name="Ellipse 19">
                <a:extLst>
                  <a:ext uri="{FF2B5EF4-FFF2-40B4-BE49-F238E27FC236}">
                    <a16:creationId xmlns:a16="http://schemas.microsoft.com/office/drawing/2014/main" id="{B13C12F7-3A71-4341-98CC-D3A97B3C032A}"/>
                  </a:ext>
                </a:extLst>
              </p:cNvPr>
              <p:cNvSpPr/>
              <p:nvPr/>
            </p:nvSpPr>
            <p:spPr>
              <a:xfrm>
                <a:off x="2012466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8" name="Ellipse 20">
                <a:extLst>
                  <a:ext uri="{FF2B5EF4-FFF2-40B4-BE49-F238E27FC236}">
                    <a16:creationId xmlns:a16="http://schemas.microsoft.com/office/drawing/2014/main" id="{8ED07D5A-A5D7-E744-ADE6-B8E72837DA12}"/>
                  </a:ext>
                </a:extLst>
              </p:cNvPr>
              <p:cNvSpPr/>
              <p:nvPr/>
            </p:nvSpPr>
            <p:spPr>
              <a:xfrm>
                <a:off x="1654963" y="1869533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9" name="Ellipse 21">
                <a:extLst>
                  <a:ext uri="{FF2B5EF4-FFF2-40B4-BE49-F238E27FC236}">
                    <a16:creationId xmlns:a16="http://schemas.microsoft.com/office/drawing/2014/main" id="{01E937E8-01C5-D445-BCD4-9B38B1ACFA01}"/>
                  </a:ext>
                </a:extLst>
              </p:cNvPr>
              <p:cNvSpPr/>
              <p:nvPr/>
            </p:nvSpPr>
            <p:spPr>
              <a:xfrm>
                <a:off x="2344526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0" name="Ellipse 22">
                <a:extLst>
                  <a:ext uri="{FF2B5EF4-FFF2-40B4-BE49-F238E27FC236}">
                    <a16:creationId xmlns:a16="http://schemas.microsoft.com/office/drawing/2014/main" id="{CF7C7948-3571-E94C-BFDC-8AA64792C31B}"/>
                  </a:ext>
                </a:extLst>
              </p:cNvPr>
              <p:cNvSpPr/>
              <p:nvPr/>
            </p:nvSpPr>
            <p:spPr>
              <a:xfrm>
                <a:off x="2261149" y="1869533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1" name="Ellipse 23">
                <a:extLst>
                  <a:ext uri="{FF2B5EF4-FFF2-40B4-BE49-F238E27FC236}">
                    <a16:creationId xmlns:a16="http://schemas.microsoft.com/office/drawing/2014/main" id="{042CAE95-C897-2042-B4EF-3CE4518731C3}"/>
                  </a:ext>
                </a:extLst>
              </p:cNvPr>
              <p:cNvSpPr/>
              <p:nvPr/>
            </p:nvSpPr>
            <p:spPr>
              <a:xfrm>
                <a:off x="1566575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2" name="Ellipse 24">
                <a:extLst>
                  <a:ext uri="{FF2B5EF4-FFF2-40B4-BE49-F238E27FC236}">
                    <a16:creationId xmlns:a16="http://schemas.microsoft.com/office/drawing/2014/main" id="{827B92D2-52C2-1144-882C-76B92F0973C1}"/>
                  </a:ext>
                </a:extLst>
              </p:cNvPr>
              <p:cNvSpPr/>
              <p:nvPr/>
            </p:nvSpPr>
            <p:spPr>
              <a:xfrm>
                <a:off x="2099326" y="1869533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3" name="Ellipse 26">
                <a:extLst>
                  <a:ext uri="{FF2B5EF4-FFF2-40B4-BE49-F238E27FC236}">
                    <a16:creationId xmlns:a16="http://schemas.microsoft.com/office/drawing/2014/main" id="{B6F45186-1DA9-2747-8927-9AC451BAB9DF}"/>
                  </a:ext>
                </a:extLst>
              </p:cNvPr>
              <p:cNvSpPr/>
              <p:nvPr/>
            </p:nvSpPr>
            <p:spPr>
              <a:xfrm>
                <a:off x="1838030" y="1869533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4" name="Ellipse 27">
                <a:extLst>
                  <a:ext uri="{FF2B5EF4-FFF2-40B4-BE49-F238E27FC236}">
                    <a16:creationId xmlns:a16="http://schemas.microsoft.com/office/drawing/2014/main" id="{035049BE-ADBC-D248-BCD8-CF56C681FDA4}"/>
                  </a:ext>
                </a:extLst>
              </p:cNvPr>
              <p:cNvSpPr/>
              <p:nvPr/>
            </p:nvSpPr>
            <p:spPr>
              <a:xfrm>
                <a:off x="1928187" y="1869533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5" name="Ellipse 28">
                <a:extLst>
                  <a:ext uri="{FF2B5EF4-FFF2-40B4-BE49-F238E27FC236}">
                    <a16:creationId xmlns:a16="http://schemas.microsoft.com/office/drawing/2014/main" id="{12A9DB05-E62E-7943-A0DA-9886DE3A955E}"/>
                  </a:ext>
                </a:extLst>
              </p:cNvPr>
              <p:cNvSpPr/>
              <p:nvPr/>
            </p:nvSpPr>
            <p:spPr>
              <a:xfrm>
                <a:off x="1389318" y="1965144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6" name="Ellipse 29">
                <a:extLst>
                  <a:ext uri="{FF2B5EF4-FFF2-40B4-BE49-F238E27FC236}">
                    <a16:creationId xmlns:a16="http://schemas.microsoft.com/office/drawing/2014/main" id="{D7582589-D225-DC48-99D5-A9E18B88256D}"/>
                  </a:ext>
                </a:extLst>
              </p:cNvPr>
              <p:cNvSpPr/>
              <p:nvPr/>
            </p:nvSpPr>
            <p:spPr>
              <a:xfrm>
                <a:off x="1479355" y="1965144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7" name="Ellipse 30">
                <a:extLst>
                  <a:ext uri="{FF2B5EF4-FFF2-40B4-BE49-F238E27FC236}">
                    <a16:creationId xmlns:a16="http://schemas.microsoft.com/office/drawing/2014/main" id="{48C7F7EA-D88E-C848-BE21-E3C9FD7C6DBC}"/>
                  </a:ext>
                </a:extLst>
              </p:cNvPr>
              <p:cNvSpPr/>
              <p:nvPr/>
            </p:nvSpPr>
            <p:spPr>
              <a:xfrm>
                <a:off x="1746951" y="1965144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8" name="Ellipse 31">
                <a:extLst>
                  <a:ext uri="{FF2B5EF4-FFF2-40B4-BE49-F238E27FC236}">
                    <a16:creationId xmlns:a16="http://schemas.microsoft.com/office/drawing/2014/main" id="{63997A12-00CC-E447-936A-16EC482545C8}"/>
                  </a:ext>
                </a:extLst>
              </p:cNvPr>
              <p:cNvSpPr/>
              <p:nvPr/>
            </p:nvSpPr>
            <p:spPr>
              <a:xfrm>
                <a:off x="2179580" y="196514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9" name="Ellipse 32">
                <a:extLst>
                  <a:ext uri="{FF2B5EF4-FFF2-40B4-BE49-F238E27FC236}">
                    <a16:creationId xmlns:a16="http://schemas.microsoft.com/office/drawing/2014/main" id="{614BEA11-3CAA-4A4A-8E7A-E5825BC9429D}"/>
                  </a:ext>
                </a:extLst>
              </p:cNvPr>
              <p:cNvSpPr/>
              <p:nvPr/>
            </p:nvSpPr>
            <p:spPr>
              <a:xfrm>
                <a:off x="2011868" y="196514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0" name="Ellipse 33">
                <a:extLst>
                  <a:ext uri="{FF2B5EF4-FFF2-40B4-BE49-F238E27FC236}">
                    <a16:creationId xmlns:a16="http://schemas.microsoft.com/office/drawing/2014/main" id="{C61C6627-CD3E-354E-BFF1-B0BF5C551E5F}"/>
                  </a:ext>
                </a:extLst>
              </p:cNvPr>
              <p:cNvSpPr/>
              <p:nvPr/>
            </p:nvSpPr>
            <p:spPr>
              <a:xfrm>
                <a:off x="1654365" y="196514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1" name="Ellipse 34">
                <a:extLst>
                  <a:ext uri="{FF2B5EF4-FFF2-40B4-BE49-F238E27FC236}">
                    <a16:creationId xmlns:a16="http://schemas.microsoft.com/office/drawing/2014/main" id="{0F80B60B-F0EA-B647-9B84-E888556C3AC2}"/>
                  </a:ext>
                </a:extLst>
              </p:cNvPr>
              <p:cNvSpPr/>
              <p:nvPr/>
            </p:nvSpPr>
            <p:spPr>
              <a:xfrm>
                <a:off x="2343928" y="1965144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2" name="Ellipse 35">
                <a:extLst>
                  <a:ext uri="{FF2B5EF4-FFF2-40B4-BE49-F238E27FC236}">
                    <a16:creationId xmlns:a16="http://schemas.microsoft.com/office/drawing/2014/main" id="{F4601D8C-0C68-0B4C-A8E8-F725C4B1402F}"/>
                  </a:ext>
                </a:extLst>
              </p:cNvPr>
              <p:cNvSpPr/>
              <p:nvPr/>
            </p:nvSpPr>
            <p:spPr>
              <a:xfrm>
                <a:off x="2260551" y="196514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3" name="Ellipse 36">
                <a:extLst>
                  <a:ext uri="{FF2B5EF4-FFF2-40B4-BE49-F238E27FC236}">
                    <a16:creationId xmlns:a16="http://schemas.microsoft.com/office/drawing/2014/main" id="{F644E4D3-3524-9243-A145-D30047A89246}"/>
                  </a:ext>
                </a:extLst>
              </p:cNvPr>
              <p:cNvSpPr/>
              <p:nvPr/>
            </p:nvSpPr>
            <p:spPr>
              <a:xfrm>
                <a:off x="1565977" y="1965144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4" name="Ellipse 37">
                <a:extLst>
                  <a:ext uri="{FF2B5EF4-FFF2-40B4-BE49-F238E27FC236}">
                    <a16:creationId xmlns:a16="http://schemas.microsoft.com/office/drawing/2014/main" id="{C1BDBA59-512F-5B4A-BB3B-59DA9F16B33F}"/>
                  </a:ext>
                </a:extLst>
              </p:cNvPr>
              <p:cNvSpPr/>
              <p:nvPr/>
            </p:nvSpPr>
            <p:spPr>
              <a:xfrm>
                <a:off x="2098728" y="1965144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5" name="Ellipse 38">
                <a:extLst>
                  <a:ext uri="{FF2B5EF4-FFF2-40B4-BE49-F238E27FC236}">
                    <a16:creationId xmlns:a16="http://schemas.microsoft.com/office/drawing/2014/main" id="{BD40FD74-0157-B84A-82A8-4DDD4405727E}"/>
                  </a:ext>
                </a:extLst>
              </p:cNvPr>
              <p:cNvSpPr/>
              <p:nvPr/>
            </p:nvSpPr>
            <p:spPr>
              <a:xfrm>
                <a:off x="1837432" y="1965144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6" name="Ellipse 39">
                <a:extLst>
                  <a:ext uri="{FF2B5EF4-FFF2-40B4-BE49-F238E27FC236}">
                    <a16:creationId xmlns:a16="http://schemas.microsoft.com/office/drawing/2014/main" id="{85436C61-FB98-AF41-8774-F47FBEC055E7}"/>
                  </a:ext>
                </a:extLst>
              </p:cNvPr>
              <p:cNvSpPr/>
              <p:nvPr/>
            </p:nvSpPr>
            <p:spPr>
              <a:xfrm>
                <a:off x="1927589" y="1965144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7" name="Ellipse 40">
                <a:extLst>
                  <a:ext uri="{FF2B5EF4-FFF2-40B4-BE49-F238E27FC236}">
                    <a16:creationId xmlns:a16="http://schemas.microsoft.com/office/drawing/2014/main" id="{284D7434-2BBE-DD48-92F6-D57A2949BDE2}"/>
                  </a:ext>
                </a:extLst>
              </p:cNvPr>
              <p:cNvSpPr/>
              <p:nvPr/>
            </p:nvSpPr>
            <p:spPr>
              <a:xfrm>
                <a:off x="1389318" y="2060967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8" name="Ellipse 41">
                <a:extLst>
                  <a:ext uri="{FF2B5EF4-FFF2-40B4-BE49-F238E27FC236}">
                    <a16:creationId xmlns:a16="http://schemas.microsoft.com/office/drawing/2014/main" id="{60C5866F-9A24-2F46-9B2D-890181FD3924}"/>
                  </a:ext>
                </a:extLst>
              </p:cNvPr>
              <p:cNvSpPr/>
              <p:nvPr/>
            </p:nvSpPr>
            <p:spPr>
              <a:xfrm>
                <a:off x="1479355" y="2060967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9" name="Ellipse 42">
                <a:extLst>
                  <a:ext uri="{FF2B5EF4-FFF2-40B4-BE49-F238E27FC236}">
                    <a16:creationId xmlns:a16="http://schemas.microsoft.com/office/drawing/2014/main" id="{20CEA87B-C0FF-0D4C-B1F8-65CD2D40E981}"/>
                  </a:ext>
                </a:extLst>
              </p:cNvPr>
              <p:cNvSpPr/>
              <p:nvPr/>
            </p:nvSpPr>
            <p:spPr>
              <a:xfrm>
                <a:off x="1746951" y="2060967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0" name="Ellipse 43">
                <a:extLst>
                  <a:ext uri="{FF2B5EF4-FFF2-40B4-BE49-F238E27FC236}">
                    <a16:creationId xmlns:a16="http://schemas.microsoft.com/office/drawing/2014/main" id="{A60C8127-CBC5-3544-90E4-C05F3B1BEF0B}"/>
                  </a:ext>
                </a:extLst>
              </p:cNvPr>
              <p:cNvSpPr/>
              <p:nvPr/>
            </p:nvSpPr>
            <p:spPr>
              <a:xfrm>
                <a:off x="2179580" y="2060967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1" name="Ellipse 44">
                <a:extLst>
                  <a:ext uri="{FF2B5EF4-FFF2-40B4-BE49-F238E27FC236}">
                    <a16:creationId xmlns:a16="http://schemas.microsoft.com/office/drawing/2014/main" id="{ACB618C1-EB18-4145-BF0C-23566BA78D01}"/>
                  </a:ext>
                </a:extLst>
              </p:cNvPr>
              <p:cNvSpPr/>
              <p:nvPr/>
            </p:nvSpPr>
            <p:spPr>
              <a:xfrm>
                <a:off x="2011868" y="2060967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2" name="Ellipse 45">
                <a:extLst>
                  <a:ext uri="{FF2B5EF4-FFF2-40B4-BE49-F238E27FC236}">
                    <a16:creationId xmlns:a16="http://schemas.microsoft.com/office/drawing/2014/main" id="{B5E201A3-110D-DA42-B1A3-C01294EA21F6}"/>
                  </a:ext>
                </a:extLst>
              </p:cNvPr>
              <p:cNvSpPr/>
              <p:nvPr/>
            </p:nvSpPr>
            <p:spPr>
              <a:xfrm>
                <a:off x="1654365" y="2060967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3" name="Ellipse 46">
                <a:extLst>
                  <a:ext uri="{FF2B5EF4-FFF2-40B4-BE49-F238E27FC236}">
                    <a16:creationId xmlns:a16="http://schemas.microsoft.com/office/drawing/2014/main" id="{61568753-3856-F448-975C-1DE28948A136}"/>
                  </a:ext>
                </a:extLst>
              </p:cNvPr>
              <p:cNvSpPr/>
              <p:nvPr/>
            </p:nvSpPr>
            <p:spPr>
              <a:xfrm>
                <a:off x="2343928" y="2060967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4" name="Ellipse 47">
                <a:extLst>
                  <a:ext uri="{FF2B5EF4-FFF2-40B4-BE49-F238E27FC236}">
                    <a16:creationId xmlns:a16="http://schemas.microsoft.com/office/drawing/2014/main" id="{64CA7A2E-DEF1-A348-B390-362DD2D72EB8}"/>
                  </a:ext>
                </a:extLst>
              </p:cNvPr>
              <p:cNvSpPr/>
              <p:nvPr/>
            </p:nvSpPr>
            <p:spPr>
              <a:xfrm>
                <a:off x="2260551" y="2060967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5" name="Ellipse 48">
                <a:extLst>
                  <a:ext uri="{FF2B5EF4-FFF2-40B4-BE49-F238E27FC236}">
                    <a16:creationId xmlns:a16="http://schemas.microsoft.com/office/drawing/2014/main" id="{03C7AFEC-2807-1B49-97A6-05EC3904A639}"/>
                  </a:ext>
                </a:extLst>
              </p:cNvPr>
              <p:cNvSpPr/>
              <p:nvPr/>
            </p:nvSpPr>
            <p:spPr>
              <a:xfrm>
                <a:off x="1565977" y="2060967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6" name="Ellipse 49">
                <a:extLst>
                  <a:ext uri="{FF2B5EF4-FFF2-40B4-BE49-F238E27FC236}">
                    <a16:creationId xmlns:a16="http://schemas.microsoft.com/office/drawing/2014/main" id="{3B6C8F38-CD59-5243-B36D-8A084635137B}"/>
                  </a:ext>
                </a:extLst>
              </p:cNvPr>
              <p:cNvSpPr/>
              <p:nvPr/>
            </p:nvSpPr>
            <p:spPr>
              <a:xfrm>
                <a:off x="2098728" y="2060967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7" name="Ellipse 50">
                <a:extLst>
                  <a:ext uri="{FF2B5EF4-FFF2-40B4-BE49-F238E27FC236}">
                    <a16:creationId xmlns:a16="http://schemas.microsoft.com/office/drawing/2014/main" id="{2B2ADC28-CB79-ED4A-9D1D-F1B68BA9C5ED}"/>
                  </a:ext>
                </a:extLst>
              </p:cNvPr>
              <p:cNvSpPr/>
              <p:nvPr/>
            </p:nvSpPr>
            <p:spPr>
              <a:xfrm>
                <a:off x="1837432" y="2060967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8" name="Ellipse 51">
                <a:extLst>
                  <a:ext uri="{FF2B5EF4-FFF2-40B4-BE49-F238E27FC236}">
                    <a16:creationId xmlns:a16="http://schemas.microsoft.com/office/drawing/2014/main" id="{17FE943E-8F8D-D642-82C5-03277F291184}"/>
                  </a:ext>
                </a:extLst>
              </p:cNvPr>
              <p:cNvSpPr/>
              <p:nvPr/>
            </p:nvSpPr>
            <p:spPr>
              <a:xfrm>
                <a:off x="1927589" y="2060967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9" name="Ellipse 52">
                <a:extLst>
                  <a:ext uri="{FF2B5EF4-FFF2-40B4-BE49-F238E27FC236}">
                    <a16:creationId xmlns:a16="http://schemas.microsoft.com/office/drawing/2014/main" id="{C690898B-29E9-0946-9CEB-DD70D5733E7A}"/>
                  </a:ext>
                </a:extLst>
              </p:cNvPr>
              <p:cNvSpPr/>
              <p:nvPr/>
            </p:nvSpPr>
            <p:spPr>
              <a:xfrm>
                <a:off x="1388090" y="2147264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0" name="Ellipse 53">
                <a:extLst>
                  <a:ext uri="{FF2B5EF4-FFF2-40B4-BE49-F238E27FC236}">
                    <a16:creationId xmlns:a16="http://schemas.microsoft.com/office/drawing/2014/main" id="{511D3B58-CBF3-6044-B192-446014501CFB}"/>
                  </a:ext>
                </a:extLst>
              </p:cNvPr>
              <p:cNvSpPr/>
              <p:nvPr/>
            </p:nvSpPr>
            <p:spPr>
              <a:xfrm>
                <a:off x="1478127" y="2147264"/>
                <a:ext cx="57600" cy="57600"/>
              </a:xfrm>
              <a:prstGeom prst="ellipse">
                <a:avLst/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1" name="Ellipse 54">
                <a:extLst>
                  <a:ext uri="{FF2B5EF4-FFF2-40B4-BE49-F238E27FC236}">
                    <a16:creationId xmlns:a16="http://schemas.microsoft.com/office/drawing/2014/main" id="{4BBD4597-4B07-764C-A875-9A83912E6822}"/>
                  </a:ext>
                </a:extLst>
              </p:cNvPr>
              <p:cNvSpPr/>
              <p:nvPr/>
            </p:nvSpPr>
            <p:spPr>
              <a:xfrm>
                <a:off x="1745723" y="214726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2" name="Ellipse 55">
                <a:extLst>
                  <a:ext uri="{FF2B5EF4-FFF2-40B4-BE49-F238E27FC236}">
                    <a16:creationId xmlns:a16="http://schemas.microsoft.com/office/drawing/2014/main" id="{873D5495-3146-D143-BCCD-66785ED1BB2E}"/>
                  </a:ext>
                </a:extLst>
              </p:cNvPr>
              <p:cNvSpPr/>
              <p:nvPr/>
            </p:nvSpPr>
            <p:spPr>
              <a:xfrm>
                <a:off x="2178352" y="214726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3" name="Ellipse 56">
                <a:extLst>
                  <a:ext uri="{FF2B5EF4-FFF2-40B4-BE49-F238E27FC236}">
                    <a16:creationId xmlns:a16="http://schemas.microsoft.com/office/drawing/2014/main" id="{3A182C11-4F82-5C4C-8604-1C1827897CBF}"/>
                  </a:ext>
                </a:extLst>
              </p:cNvPr>
              <p:cNvSpPr/>
              <p:nvPr/>
            </p:nvSpPr>
            <p:spPr>
              <a:xfrm>
                <a:off x="2010640" y="214726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4" name="Ellipse 57">
                <a:extLst>
                  <a:ext uri="{FF2B5EF4-FFF2-40B4-BE49-F238E27FC236}">
                    <a16:creationId xmlns:a16="http://schemas.microsoft.com/office/drawing/2014/main" id="{42D1BB13-DF1A-FD45-8D2E-9734FEEEFF87}"/>
                  </a:ext>
                </a:extLst>
              </p:cNvPr>
              <p:cNvSpPr/>
              <p:nvPr/>
            </p:nvSpPr>
            <p:spPr>
              <a:xfrm>
                <a:off x="1653137" y="214726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5" name="Ellipse 58">
                <a:extLst>
                  <a:ext uri="{FF2B5EF4-FFF2-40B4-BE49-F238E27FC236}">
                    <a16:creationId xmlns:a16="http://schemas.microsoft.com/office/drawing/2014/main" id="{46B37F09-F608-C149-9FA4-CCC327ACFFD8}"/>
                  </a:ext>
                </a:extLst>
              </p:cNvPr>
              <p:cNvSpPr/>
              <p:nvPr/>
            </p:nvSpPr>
            <p:spPr>
              <a:xfrm>
                <a:off x="2342700" y="2147264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6" name="Ellipse 59">
                <a:extLst>
                  <a:ext uri="{FF2B5EF4-FFF2-40B4-BE49-F238E27FC236}">
                    <a16:creationId xmlns:a16="http://schemas.microsoft.com/office/drawing/2014/main" id="{F6EB15E4-203A-6D46-BDBE-370200B7A618}"/>
                  </a:ext>
                </a:extLst>
              </p:cNvPr>
              <p:cNvSpPr/>
              <p:nvPr/>
            </p:nvSpPr>
            <p:spPr>
              <a:xfrm>
                <a:off x="2259323" y="214726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7" name="Ellipse 60">
                <a:extLst>
                  <a:ext uri="{FF2B5EF4-FFF2-40B4-BE49-F238E27FC236}">
                    <a16:creationId xmlns:a16="http://schemas.microsoft.com/office/drawing/2014/main" id="{C7064485-9CC8-6745-9F50-364DDEDE120A}"/>
                  </a:ext>
                </a:extLst>
              </p:cNvPr>
              <p:cNvSpPr/>
              <p:nvPr/>
            </p:nvSpPr>
            <p:spPr>
              <a:xfrm>
                <a:off x="1564749" y="2147264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8" name="Ellipse 61">
                <a:extLst>
                  <a:ext uri="{FF2B5EF4-FFF2-40B4-BE49-F238E27FC236}">
                    <a16:creationId xmlns:a16="http://schemas.microsoft.com/office/drawing/2014/main" id="{E74ABA0A-4BDA-F444-B1E4-E3A1F06B232A}"/>
                  </a:ext>
                </a:extLst>
              </p:cNvPr>
              <p:cNvSpPr/>
              <p:nvPr/>
            </p:nvSpPr>
            <p:spPr>
              <a:xfrm>
                <a:off x="2097500" y="2147264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9" name="Ellipse 62">
                <a:extLst>
                  <a:ext uri="{FF2B5EF4-FFF2-40B4-BE49-F238E27FC236}">
                    <a16:creationId xmlns:a16="http://schemas.microsoft.com/office/drawing/2014/main" id="{D95627B7-CE86-0748-9671-EDC76B4384D6}"/>
                  </a:ext>
                </a:extLst>
              </p:cNvPr>
              <p:cNvSpPr/>
              <p:nvPr/>
            </p:nvSpPr>
            <p:spPr>
              <a:xfrm>
                <a:off x="1836204" y="2147264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0" name="Ellipse 63">
                <a:extLst>
                  <a:ext uri="{FF2B5EF4-FFF2-40B4-BE49-F238E27FC236}">
                    <a16:creationId xmlns:a16="http://schemas.microsoft.com/office/drawing/2014/main" id="{165EB73B-59D7-4546-AF96-E985A62C2A04}"/>
                  </a:ext>
                </a:extLst>
              </p:cNvPr>
              <p:cNvSpPr/>
              <p:nvPr/>
            </p:nvSpPr>
            <p:spPr>
              <a:xfrm>
                <a:off x="1926361" y="214726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1" name="Ellipse 64">
                <a:extLst>
                  <a:ext uri="{FF2B5EF4-FFF2-40B4-BE49-F238E27FC236}">
                    <a16:creationId xmlns:a16="http://schemas.microsoft.com/office/drawing/2014/main" id="{DAF09544-4BE3-6F4F-9176-7B9C197B10F8}"/>
                  </a:ext>
                </a:extLst>
              </p:cNvPr>
              <p:cNvSpPr/>
              <p:nvPr/>
            </p:nvSpPr>
            <p:spPr>
              <a:xfrm>
                <a:off x="1389318" y="2238324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2" name="Ellipse 65">
                <a:extLst>
                  <a:ext uri="{FF2B5EF4-FFF2-40B4-BE49-F238E27FC236}">
                    <a16:creationId xmlns:a16="http://schemas.microsoft.com/office/drawing/2014/main" id="{39AD6178-ACE3-4D4F-8BD4-CFB16FB2A7E1}"/>
                  </a:ext>
                </a:extLst>
              </p:cNvPr>
              <p:cNvSpPr/>
              <p:nvPr/>
            </p:nvSpPr>
            <p:spPr>
              <a:xfrm>
                <a:off x="1479355" y="2238324"/>
                <a:ext cx="57600" cy="57600"/>
              </a:xfrm>
              <a:prstGeom prst="ellipse">
                <a:avLst/>
              </a:prstGeom>
              <a:solidFill>
                <a:srgbClr val="FF9933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3" name="Ellipse 66">
                <a:extLst>
                  <a:ext uri="{FF2B5EF4-FFF2-40B4-BE49-F238E27FC236}">
                    <a16:creationId xmlns:a16="http://schemas.microsoft.com/office/drawing/2014/main" id="{323AC09F-4048-554F-85BB-001677270D37}"/>
                  </a:ext>
                </a:extLst>
              </p:cNvPr>
              <p:cNvSpPr/>
              <p:nvPr/>
            </p:nvSpPr>
            <p:spPr>
              <a:xfrm>
                <a:off x="1746951" y="223832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4" name="Ellipse 67">
                <a:extLst>
                  <a:ext uri="{FF2B5EF4-FFF2-40B4-BE49-F238E27FC236}">
                    <a16:creationId xmlns:a16="http://schemas.microsoft.com/office/drawing/2014/main" id="{3BEF20E1-4D82-BB49-9752-1A09BBE9F680}"/>
                  </a:ext>
                </a:extLst>
              </p:cNvPr>
              <p:cNvSpPr/>
              <p:nvPr/>
            </p:nvSpPr>
            <p:spPr>
              <a:xfrm>
                <a:off x="2179580" y="223832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5" name="Ellipse 68">
                <a:extLst>
                  <a:ext uri="{FF2B5EF4-FFF2-40B4-BE49-F238E27FC236}">
                    <a16:creationId xmlns:a16="http://schemas.microsoft.com/office/drawing/2014/main" id="{A02E0ED2-090C-D64A-A684-3A3C48275C13}"/>
                  </a:ext>
                </a:extLst>
              </p:cNvPr>
              <p:cNvSpPr/>
              <p:nvPr/>
            </p:nvSpPr>
            <p:spPr>
              <a:xfrm>
                <a:off x="2011868" y="223832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6" name="Ellipse 69">
                <a:extLst>
                  <a:ext uri="{FF2B5EF4-FFF2-40B4-BE49-F238E27FC236}">
                    <a16:creationId xmlns:a16="http://schemas.microsoft.com/office/drawing/2014/main" id="{27A3ED96-BB27-5543-A05C-C405F4FA05E4}"/>
                  </a:ext>
                </a:extLst>
              </p:cNvPr>
              <p:cNvSpPr/>
              <p:nvPr/>
            </p:nvSpPr>
            <p:spPr>
              <a:xfrm>
                <a:off x="1654365" y="223832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7" name="Ellipse 70">
                <a:extLst>
                  <a:ext uri="{FF2B5EF4-FFF2-40B4-BE49-F238E27FC236}">
                    <a16:creationId xmlns:a16="http://schemas.microsoft.com/office/drawing/2014/main" id="{B3E829FF-9FED-0246-AA8F-F77C260B30ED}"/>
                  </a:ext>
                </a:extLst>
              </p:cNvPr>
              <p:cNvSpPr/>
              <p:nvPr/>
            </p:nvSpPr>
            <p:spPr>
              <a:xfrm>
                <a:off x="2343928" y="2238324"/>
                <a:ext cx="57600" cy="57600"/>
              </a:xfrm>
              <a:prstGeom prst="ellipse">
                <a:avLst/>
              </a:prstGeom>
              <a:solidFill>
                <a:srgbClr val="FF0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8" name="Ellipse 71">
                <a:extLst>
                  <a:ext uri="{FF2B5EF4-FFF2-40B4-BE49-F238E27FC236}">
                    <a16:creationId xmlns:a16="http://schemas.microsoft.com/office/drawing/2014/main" id="{53D82B1F-0795-7B4B-93E9-B0E3A576E7C0}"/>
                  </a:ext>
                </a:extLst>
              </p:cNvPr>
              <p:cNvSpPr/>
              <p:nvPr/>
            </p:nvSpPr>
            <p:spPr>
              <a:xfrm>
                <a:off x="2260551" y="223832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9" name="Ellipse 72">
                <a:extLst>
                  <a:ext uri="{FF2B5EF4-FFF2-40B4-BE49-F238E27FC236}">
                    <a16:creationId xmlns:a16="http://schemas.microsoft.com/office/drawing/2014/main" id="{71081A4B-C72C-0B41-B01D-C605AB0C34DE}"/>
                  </a:ext>
                </a:extLst>
              </p:cNvPr>
              <p:cNvSpPr/>
              <p:nvPr/>
            </p:nvSpPr>
            <p:spPr>
              <a:xfrm>
                <a:off x="1565977" y="2238324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0" name="Ellipse 73">
                <a:extLst>
                  <a:ext uri="{FF2B5EF4-FFF2-40B4-BE49-F238E27FC236}">
                    <a16:creationId xmlns:a16="http://schemas.microsoft.com/office/drawing/2014/main" id="{15D06DAC-7412-9949-A1D9-8F91881DE4B5}"/>
                  </a:ext>
                </a:extLst>
              </p:cNvPr>
              <p:cNvSpPr/>
              <p:nvPr/>
            </p:nvSpPr>
            <p:spPr>
              <a:xfrm>
                <a:off x="2098728" y="2238324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1" name="Ellipse 74">
                <a:extLst>
                  <a:ext uri="{FF2B5EF4-FFF2-40B4-BE49-F238E27FC236}">
                    <a16:creationId xmlns:a16="http://schemas.microsoft.com/office/drawing/2014/main" id="{055A83A8-69BB-D948-A3FD-2A2976EA584F}"/>
                  </a:ext>
                </a:extLst>
              </p:cNvPr>
              <p:cNvSpPr/>
              <p:nvPr/>
            </p:nvSpPr>
            <p:spPr>
              <a:xfrm>
                <a:off x="1837432" y="2238324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2" name="Ellipse 75">
                <a:extLst>
                  <a:ext uri="{FF2B5EF4-FFF2-40B4-BE49-F238E27FC236}">
                    <a16:creationId xmlns:a16="http://schemas.microsoft.com/office/drawing/2014/main" id="{6473B984-9477-994C-9EF0-F7041A7C894A}"/>
                  </a:ext>
                </a:extLst>
              </p:cNvPr>
              <p:cNvSpPr/>
              <p:nvPr/>
            </p:nvSpPr>
            <p:spPr>
              <a:xfrm>
                <a:off x="1927589" y="2238324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3" name="Ellipse 76">
                <a:extLst>
                  <a:ext uri="{FF2B5EF4-FFF2-40B4-BE49-F238E27FC236}">
                    <a16:creationId xmlns:a16="http://schemas.microsoft.com/office/drawing/2014/main" id="{C0F4E56C-A18A-7245-9D64-871117113B2B}"/>
                  </a:ext>
                </a:extLst>
              </p:cNvPr>
              <p:cNvSpPr/>
              <p:nvPr/>
            </p:nvSpPr>
            <p:spPr>
              <a:xfrm>
                <a:off x="1389318" y="2318716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4" name="Ellipse 77">
                <a:extLst>
                  <a:ext uri="{FF2B5EF4-FFF2-40B4-BE49-F238E27FC236}">
                    <a16:creationId xmlns:a16="http://schemas.microsoft.com/office/drawing/2014/main" id="{62AC8E2F-6412-524F-B746-7E5E7DAECED0}"/>
                  </a:ext>
                </a:extLst>
              </p:cNvPr>
              <p:cNvSpPr/>
              <p:nvPr/>
            </p:nvSpPr>
            <p:spPr>
              <a:xfrm>
                <a:off x="1479355" y="2318716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5" name="Ellipse 78">
                <a:extLst>
                  <a:ext uri="{FF2B5EF4-FFF2-40B4-BE49-F238E27FC236}">
                    <a16:creationId xmlns:a16="http://schemas.microsoft.com/office/drawing/2014/main" id="{EE3D78A4-E98A-554F-8841-3F2AFFB6EE64}"/>
                  </a:ext>
                </a:extLst>
              </p:cNvPr>
              <p:cNvSpPr/>
              <p:nvPr/>
            </p:nvSpPr>
            <p:spPr>
              <a:xfrm>
                <a:off x="1746951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6" name="Ellipse 79">
                <a:extLst>
                  <a:ext uri="{FF2B5EF4-FFF2-40B4-BE49-F238E27FC236}">
                    <a16:creationId xmlns:a16="http://schemas.microsoft.com/office/drawing/2014/main" id="{F6FAA517-0901-C949-AF97-0A5C30A6331E}"/>
                  </a:ext>
                </a:extLst>
              </p:cNvPr>
              <p:cNvSpPr/>
              <p:nvPr/>
            </p:nvSpPr>
            <p:spPr>
              <a:xfrm>
                <a:off x="2179580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7" name="Ellipse 80">
                <a:extLst>
                  <a:ext uri="{FF2B5EF4-FFF2-40B4-BE49-F238E27FC236}">
                    <a16:creationId xmlns:a16="http://schemas.microsoft.com/office/drawing/2014/main" id="{4AB4313D-3A5E-034E-A3B0-315EA207DB48}"/>
                  </a:ext>
                </a:extLst>
              </p:cNvPr>
              <p:cNvSpPr/>
              <p:nvPr/>
            </p:nvSpPr>
            <p:spPr>
              <a:xfrm>
                <a:off x="2011868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8" name="Ellipse 81">
                <a:extLst>
                  <a:ext uri="{FF2B5EF4-FFF2-40B4-BE49-F238E27FC236}">
                    <a16:creationId xmlns:a16="http://schemas.microsoft.com/office/drawing/2014/main" id="{E71FA1E6-F032-A849-9632-66A7CE1EF2D7}"/>
                  </a:ext>
                </a:extLst>
              </p:cNvPr>
              <p:cNvSpPr/>
              <p:nvPr/>
            </p:nvSpPr>
            <p:spPr>
              <a:xfrm>
                <a:off x="1654365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9" name="Ellipse 82">
                <a:extLst>
                  <a:ext uri="{FF2B5EF4-FFF2-40B4-BE49-F238E27FC236}">
                    <a16:creationId xmlns:a16="http://schemas.microsoft.com/office/drawing/2014/main" id="{6B0F60CC-9479-D04B-80BE-8E757592C6DE}"/>
                  </a:ext>
                </a:extLst>
              </p:cNvPr>
              <p:cNvSpPr/>
              <p:nvPr/>
            </p:nvSpPr>
            <p:spPr>
              <a:xfrm>
                <a:off x="2343928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0" name="Ellipse 83">
                <a:extLst>
                  <a:ext uri="{FF2B5EF4-FFF2-40B4-BE49-F238E27FC236}">
                    <a16:creationId xmlns:a16="http://schemas.microsoft.com/office/drawing/2014/main" id="{FAB9FCAF-F5B3-2241-834C-6719F83C2B79}"/>
                  </a:ext>
                </a:extLst>
              </p:cNvPr>
              <p:cNvSpPr/>
              <p:nvPr/>
            </p:nvSpPr>
            <p:spPr>
              <a:xfrm>
                <a:off x="2260551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1" name="Ellipse 84">
                <a:extLst>
                  <a:ext uri="{FF2B5EF4-FFF2-40B4-BE49-F238E27FC236}">
                    <a16:creationId xmlns:a16="http://schemas.microsoft.com/office/drawing/2014/main" id="{5E660DFE-31FB-F640-8B72-8586E1404B50}"/>
                  </a:ext>
                </a:extLst>
              </p:cNvPr>
              <p:cNvSpPr/>
              <p:nvPr/>
            </p:nvSpPr>
            <p:spPr>
              <a:xfrm>
                <a:off x="1565977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2" name="Ellipse 85">
                <a:extLst>
                  <a:ext uri="{FF2B5EF4-FFF2-40B4-BE49-F238E27FC236}">
                    <a16:creationId xmlns:a16="http://schemas.microsoft.com/office/drawing/2014/main" id="{DAF28A16-0DB3-8944-9BCB-C7CB76CEF617}"/>
                  </a:ext>
                </a:extLst>
              </p:cNvPr>
              <p:cNvSpPr/>
              <p:nvPr/>
            </p:nvSpPr>
            <p:spPr>
              <a:xfrm>
                <a:off x="2098728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3" name="Ellipse 86">
                <a:extLst>
                  <a:ext uri="{FF2B5EF4-FFF2-40B4-BE49-F238E27FC236}">
                    <a16:creationId xmlns:a16="http://schemas.microsoft.com/office/drawing/2014/main" id="{946B3169-7E27-2741-895B-487EC5E8A6D9}"/>
                  </a:ext>
                </a:extLst>
              </p:cNvPr>
              <p:cNvSpPr/>
              <p:nvPr/>
            </p:nvSpPr>
            <p:spPr>
              <a:xfrm>
                <a:off x="1837432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4" name="Ellipse 87">
                <a:extLst>
                  <a:ext uri="{FF2B5EF4-FFF2-40B4-BE49-F238E27FC236}">
                    <a16:creationId xmlns:a16="http://schemas.microsoft.com/office/drawing/2014/main" id="{BC779120-E767-3643-8867-567631B6CD36}"/>
                  </a:ext>
                </a:extLst>
              </p:cNvPr>
              <p:cNvSpPr/>
              <p:nvPr/>
            </p:nvSpPr>
            <p:spPr>
              <a:xfrm>
                <a:off x="1927589" y="2318716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5" name="Ellipse 88">
                <a:extLst>
                  <a:ext uri="{FF2B5EF4-FFF2-40B4-BE49-F238E27FC236}">
                    <a16:creationId xmlns:a16="http://schemas.microsoft.com/office/drawing/2014/main" id="{EA2F46EC-32C3-1A4B-9329-D8C24DF0956E}"/>
                  </a:ext>
                </a:extLst>
              </p:cNvPr>
              <p:cNvSpPr/>
              <p:nvPr/>
            </p:nvSpPr>
            <p:spPr>
              <a:xfrm>
                <a:off x="1389318" y="2406718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6" name="Ellipse 89">
                <a:extLst>
                  <a:ext uri="{FF2B5EF4-FFF2-40B4-BE49-F238E27FC236}">
                    <a16:creationId xmlns:a16="http://schemas.microsoft.com/office/drawing/2014/main" id="{7C850724-5044-FC4C-A7E4-07044C807E97}"/>
                  </a:ext>
                </a:extLst>
              </p:cNvPr>
              <p:cNvSpPr/>
              <p:nvPr/>
            </p:nvSpPr>
            <p:spPr>
              <a:xfrm>
                <a:off x="1479355" y="2406718"/>
                <a:ext cx="57600" cy="57600"/>
              </a:xfrm>
              <a:prstGeom prst="ellipse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7" name="Ellipse 90">
                <a:extLst>
                  <a:ext uri="{FF2B5EF4-FFF2-40B4-BE49-F238E27FC236}">
                    <a16:creationId xmlns:a16="http://schemas.microsoft.com/office/drawing/2014/main" id="{34A33A0C-9DB9-554F-93B5-424D4CEFD582}"/>
                  </a:ext>
                </a:extLst>
              </p:cNvPr>
              <p:cNvSpPr/>
              <p:nvPr/>
            </p:nvSpPr>
            <p:spPr>
              <a:xfrm>
                <a:off x="1746951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8" name="Ellipse 91">
                <a:extLst>
                  <a:ext uri="{FF2B5EF4-FFF2-40B4-BE49-F238E27FC236}">
                    <a16:creationId xmlns:a16="http://schemas.microsoft.com/office/drawing/2014/main" id="{645B318C-B5EF-1042-BC53-2FDF2A1A047D}"/>
                  </a:ext>
                </a:extLst>
              </p:cNvPr>
              <p:cNvSpPr/>
              <p:nvPr/>
            </p:nvSpPr>
            <p:spPr>
              <a:xfrm>
                <a:off x="2179580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9" name="Ellipse 92">
                <a:extLst>
                  <a:ext uri="{FF2B5EF4-FFF2-40B4-BE49-F238E27FC236}">
                    <a16:creationId xmlns:a16="http://schemas.microsoft.com/office/drawing/2014/main" id="{A1787F90-F500-3B48-8F24-F74BAB864EA5}"/>
                  </a:ext>
                </a:extLst>
              </p:cNvPr>
              <p:cNvSpPr/>
              <p:nvPr/>
            </p:nvSpPr>
            <p:spPr>
              <a:xfrm>
                <a:off x="2011868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0" name="Ellipse 93">
                <a:extLst>
                  <a:ext uri="{FF2B5EF4-FFF2-40B4-BE49-F238E27FC236}">
                    <a16:creationId xmlns:a16="http://schemas.microsoft.com/office/drawing/2014/main" id="{5F75FF24-E6E6-6240-98B3-31DCD3BC036C}"/>
                  </a:ext>
                </a:extLst>
              </p:cNvPr>
              <p:cNvSpPr/>
              <p:nvPr/>
            </p:nvSpPr>
            <p:spPr>
              <a:xfrm>
                <a:off x="1654365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1" name="Ellipse 94">
                <a:extLst>
                  <a:ext uri="{FF2B5EF4-FFF2-40B4-BE49-F238E27FC236}">
                    <a16:creationId xmlns:a16="http://schemas.microsoft.com/office/drawing/2014/main" id="{D8C2F8F1-DF57-9F47-AFEA-FB58F5DD86B8}"/>
                  </a:ext>
                </a:extLst>
              </p:cNvPr>
              <p:cNvSpPr/>
              <p:nvPr/>
            </p:nvSpPr>
            <p:spPr>
              <a:xfrm>
                <a:off x="2343928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2" name="Ellipse 95">
                <a:extLst>
                  <a:ext uri="{FF2B5EF4-FFF2-40B4-BE49-F238E27FC236}">
                    <a16:creationId xmlns:a16="http://schemas.microsoft.com/office/drawing/2014/main" id="{864A692D-C927-BA41-A16C-28CDAA831512}"/>
                  </a:ext>
                </a:extLst>
              </p:cNvPr>
              <p:cNvSpPr/>
              <p:nvPr/>
            </p:nvSpPr>
            <p:spPr>
              <a:xfrm>
                <a:off x="2260551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3" name="Ellipse 96">
                <a:extLst>
                  <a:ext uri="{FF2B5EF4-FFF2-40B4-BE49-F238E27FC236}">
                    <a16:creationId xmlns:a16="http://schemas.microsoft.com/office/drawing/2014/main" id="{59B14110-4A4D-664E-B9B6-41B4898AB0B9}"/>
                  </a:ext>
                </a:extLst>
              </p:cNvPr>
              <p:cNvSpPr/>
              <p:nvPr/>
            </p:nvSpPr>
            <p:spPr>
              <a:xfrm>
                <a:off x="1565977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4" name="Ellipse 97">
                <a:extLst>
                  <a:ext uri="{FF2B5EF4-FFF2-40B4-BE49-F238E27FC236}">
                    <a16:creationId xmlns:a16="http://schemas.microsoft.com/office/drawing/2014/main" id="{C6C43423-3259-144A-BA9C-7D291DDB84AF}"/>
                  </a:ext>
                </a:extLst>
              </p:cNvPr>
              <p:cNvSpPr/>
              <p:nvPr/>
            </p:nvSpPr>
            <p:spPr>
              <a:xfrm>
                <a:off x="2098728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5" name="Ellipse 98">
                <a:extLst>
                  <a:ext uri="{FF2B5EF4-FFF2-40B4-BE49-F238E27FC236}">
                    <a16:creationId xmlns:a16="http://schemas.microsoft.com/office/drawing/2014/main" id="{160F946F-72AF-3743-A407-93535AB223B2}"/>
                  </a:ext>
                </a:extLst>
              </p:cNvPr>
              <p:cNvSpPr/>
              <p:nvPr/>
            </p:nvSpPr>
            <p:spPr>
              <a:xfrm>
                <a:off x="1837432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6" name="Ellipse 99">
                <a:extLst>
                  <a:ext uri="{FF2B5EF4-FFF2-40B4-BE49-F238E27FC236}">
                    <a16:creationId xmlns:a16="http://schemas.microsoft.com/office/drawing/2014/main" id="{DFE99A79-33E0-3444-AF19-BDD549EA6490}"/>
                  </a:ext>
                </a:extLst>
              </p:cNvPr>
              <p:cNvSpPr/>
              <p:nvPr/>
            </p:nvSpPr>
            <p:spPr>
              <a:xfrm>
                <a:off x="1927589" y="2406718"/>
                <a:ext cx="57600" cy="57600"/>
              </a:xfrm>
              <a:prstGeom prst="ellipse">
                <a:avLst/>
              </a:prstGeom>
              <a:solidFill>
                <a:srgbClr val="FFFF00"/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299" name="Gerade Verbindung mit Pfeil 298">
              <a:extLst>
                <a:ext uri="{FF2B5EF4-FFF2-40B4-BE49-F238E27FC236}">
                  <a16:creationId xmlns:a16="http://schemas.microsoft.com/office/drawing/2014/main" id="{1D7C9F3A-C1FE-4046-BEB9-6E8B8339BBC9}"/>
                </a:ext>
              </a:extLst>
            </p:cNvPr>
            <p:cNvCxnSpPr/>
            <p:nvPr/>
          </p:nvCxnSpPr>
          <p:spPr>
            <a:xfrm>
              <a:off x="1043608" y="1700027"/>
              <a:ext cx="29362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sp>
          <p:nvSpPr>
            <p:cNvPr id="300" name="Textfeld 299">
              <a:extLst>
                <a:ext uri="{FF2B5EF4-FFF2-40B4-BE49-F238E27FC236}">
                  <a16:creationId xmlns:a16="http://schemas.microsoft.com/office/drawing/2014/main" id="{168C2FD0-0B8F-4446-8BB1-F7AAC68A3DA2}"/>
                </a:ext>
              </a:extLst>
            </p:cNvPr>
            <p:cNvSpPr txBox="1"/>
            <p:nvPr/>
          </p:nvSpPr>
          <p:spPr>
            <a:xfrm>
              <a:off x="460386" y="1993649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PUR</a:t>
              </a:r>
            </a:p>
          </p:txBody>
        </p:sp>
        <p:sp>
          <p:nvSpPr>
            <p:cNvPr id="301" name="Textfeld 300">
              <a:extLst>
                <a:ext uri="{FF2B5EF4-FFF2-40B4-BE49-F238E27FC236}">
                  <a16:creationId xmlns:a16="http://schemas.microsoft.com/office/drawing/2014/main" id="{EE0D12F1-9E4A-764B-9C4B-5D7A92EFE639}"/>
                </a:ext>
              </a:extLst>
            </p:cNvPr>
            <p:cNvSpPr txBox="1"/>
            <p:nvPr/>
          </p:nvSpPr>
          <p:spPr>
            <a:xfrm>
              <a:off x="548252" y="1036878"/>
              <a:ext cx="523258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HDPE</a:t>
              </a:r>
            </a:p>
          </p:txBody>
        </p:sp>
        <p:sp>
          <p:nvSpPr>
            <p:cNvPr id="302" name="Textfeld 301">
              <a:extLst>
                <a:ext uri="{FF2B5EF4-FFF2-40B4-BE49-F238E27FC236}">
                  <a16:creationId xmlns:a16="http://schemas.microsoft.com/office/drawing/2014/main" id="{E35D9283-98CF-2E48-B75C-B27E881BD24C}"/>
                </a:ext>
              </a:extLst>
            </p:cNvPr>
            <p:cNvSpPr txBox="1"/>
            <p:nvPr/>
          </p:nvSpPr>
          <p:spPr>
            <a:xfrm>
              <a:off x="844023" y="1485771"/>
              <a:ext cx="415255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PET</a:t>
              </a:r>
            </a:p>
          </p:txBody>
        </p:sp>
        <p:sp>
          <p:nvSpPr>
            <p:cNvPr id="303" name="Textfeld 302">
              <a:extLst>
                <a:ext uri="{FF2B5EF4-FFF2-40B4-BE49-F238E27FC236}">
                  <a16:creationId xmlns:a16="http://schemas.microsoft.com/office/drawing/2014/main" id="{C55AD955-B176-2444-BE17-131BF2444B55}"/>
                </a:ext>
              </a:extLst>
            </p:cNvPr>
            <p:cNvSpPr txBox="1"/>
            <p:nvPr/>
          </p:nvSpPr>
          <p:spPr>
            <a:xfrm>
              <a:off x="468020" y="1285606"/>
              <a:ext cx="353367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PS</a:t>
              </a:r>
            </a:p>
          </p:txBody>
        </p:sp>
        <p:sp>
          <p:nvSpPr>
            <p:cNvPr id="304" name="Textfeld 303">
              <a:extLst>
                <a:ext uri="{FF2B5EF4-FFF2-40B4-BE49-F238E27FC236}">
                  <a16:creationId xmlns:a16="http://schemas.microsoft.com/office/drawing/2014/main" id="{B52AEC78-28C0-4649-8F12-11CF504A5EE4}"/>
                </a:ext>
              </a:extLst>
            </p:cNvPr>
            <p:cNvSpPr txBox="1"/>
            <p:nvPr/>
          </p:nvSpPr>
          <p:spPr>
            <a:xfrm>
              <a:off x="3072459" y="1371126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PS</a:t>
              </a:r>
            </a:p>
          </p:txBody>
        </p:sp>
        <p:sp>
          <p:nvSpPr>
            <p:cNvPr id="305" name="Textfeld 304">
              <a:extLst>
                <a:ext uri="{FF2B5EF4-FFF2-40B4-BE49-F238E27FC236}">
                  <a16:creationId xmlns:a16="http://schemas.microsoft.com/office/drawing/2014/main" id="{4C5B216C-E0B6-344B-8BCC-8405F8F74048}"/>
                </a:ext>
              </a:extLst>
            </p:cNvPr>
            <p:cNvSpPr txBox="1"/>
            <p:nvPr/>
          </p:nvSpPr>
          <p:spPr>
            <a:xfrm>
              <a:off x="874977" y="2142745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PVC</a:t>
              </a:r>
            </a:p>
          </p:txBody>
        </p:sp>
        <p:sp>
          <p:nvSpPr>
            <p:cNvPr id="306" name="Textfeld 305">
              <a:extLst>
                <a:ext uri="{FF2B5EF4-FFF2-40B4-BE49-F238E27FC236}">
                  <a16:creationId xmlns:a16="http://schemas.microsoft.com/office/drawing/2014/main" id="{B047BF06-1E6D-884B-AF78-E245BE9BE587}"/>
                </a:ext>
              </a:extLst>
            </p:cNvPr>
            <p:cNvSpPr txBox="1"/>
            <p:nvPr/>
          </p:nvSpPr>
          <p:spPr>
            <a:xfrm>
              <a:off x="420094" y="1628800"/>
              <a:ext cx="354624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PP</a:t>
              </a:r>
            </a:p>
          </p:txBody>
        </p:sp>
        <p:sp>
          <p:nvSpPr>
            <p:cNvPr id="307" name="Freihandform 306">
              <a:extLst>
                <a:ext uri="{FF2B5EF4-FFF2-40B4-BE49-F238E27FC236}">
                  <a16:creationId xmlns:a16="http://schemas.microsoft.com/office/drawing/2014/main" id="{315D9C1A-1F30-E24A-A52B-9DAEB7889D5B}"/>
                </a:ext>
              </a:extLst>
            </p:cNvPr>
            <p:cNvSpPr/>
            <p:nvPr/>
          </p:nvSpPr>
          <p:spPr>
            <a:xfrm>
              <a:off x="1365100" y="1123828"/>
              <a:ext cx="970737" cy="332278"/>
            </a:xfrm>
            <a:custGeom>
              <a:avLst/>
              <a:gdLst>
                <a:gd name="connsiteX0" fmla="*/ 0 w 970737"/>
                <a:gd name="connsiteY0" fmla="*/ 323611 h 332278"/>
                <a:gd name="connsiteX1" fmla="*/ 60671 w 970737"/>
                <a:gd name="connsiteY1" fmla="*/ 306276 h 332278"/>
                <a:gd name="connsiteX2" fmla="*/ 65004 w 970737"/>
                <a:gd name="connsiteY2" fmla="*/ 293275 h 332278"/>
                <a:gd name="connsiteX3" fmla="*/ 78005 w 970737"/>
                <a:gd name="connsiteY3" fmla="*/ 297609 h 332278"/>
                <a:gd name="connsiteX4" fmla="*/ 99673 w 970737"/>
                <a:gd name="connsiteY4" fmla="*/ 327945 h 332278"/>
                <a:gd name="connsiteX5" fmla="*/ 143010 w 970737"/>
                <a:gd name="connsiteY5" fmla="*/ 323611 h 332278"/>
                <a:gd name="connsiteX6" fmla="*/ 147344 w 970737"/>
                <a:gd name="connsiteY6" fmla="*/ 310610 h 332278"/>
                <a:gd name="connsiteX7" fmla="*/ 151677 w 970737"/>
                <a:gd name="connsiteY7" fmla="*/ 284608 h 332278"/>
                <a:gd name="connsiteX8" fmla="*/ 160345 w 970737"/>
                <a:gd name="connsiteY8" fmla="*/ 254272 h 332278"/>
                <a:gd name="connsiteX9" fmla="*/ 164678 w 970737"/>
                <a:gd name="connsiteY9" fmla="*/ 223937 h 332278"/>
                <a:gd name="connsiteX10" fmla="*/ 169012 w 970737"/>
                <a:gd name="connsiteY10" fmla="*/ 210936 h 332278"/>
                <a:gd name="connsiteX11" fmla="*/ 173345 w 970737"/>
                <a:gd name="connsiteY11" fmla="*/ 193601 h 332278"/>
                <a:gd name="connsiteX12" fmla="*/ 186346 w 970737"/>
                <a:gd name="connsiteY12" fmla="*/ 124263 h 332278"/>
                <a:gd name="connsiteX13" fmla="*/ 195014 w 970737"/>
                <a:gd name="connsiteY13" fmla="*/ 167599 h 332278"/>
                <a:gd name="connsiteX14" fmla="*/ 199347 w 970737"/>
                <a:gd name="connsiteY14" fmla="*/ 180600 h 332278"/>
                <a:gd name="connsiteX15" fmla="*/ 212348 w 970737"/>
                <a:gd name="connsiteY15" fmla="*/ 241272 h 332278"/>
                <a:gd name="connsiteX16" fmla="*/ 216682 w 970737"/>
                <a:gd name="connsiteY16" fmla="*/ 275941 h 332278"/>
                <a:gd name="connsiteX17" fmla="*/ 225349 w 970737"/>
                <a:gd name="connsiteY17" fmla="*/ 301943 h 332278"/>
                <a:gd name="connsiteX18" fmla="*/ 225349 w 970737"/>
                <a:gd name="connsiteY18" fmla="*/ 219603 h 332278"/>
                <a:gd name="connsiteX19" fmla="*/ 234017 w 970737"/>
                <a:gd name="connsiteY19" fmla="*/ 206602 h 332278"/>
                <a:gd name="connsiteX20" fmla="*/ 242684 w 970737"/>
                <a:gd name="connsiteY20" fmla="*/ 154599 h 332278"/>
                <a:gd name="connsiteX21" fmla="*/ 251351 w 970737"/>
                <a:gd name="connsiteY21" fmla="*/ 128597 h 332278"/>
                <a:gd name="connsiteX22" fmla="*/ 255685 w 970737"/>
                <a:gd name="connsiteY22" fmla="*/ 72259 h 332278"/>
                <a:gd name="connsiteX23" fmla="*/ 260018 w 970737"/>
                <a:gd name="connsiteY23" fmla="*/ 7254 h 332278"/>
                <a:gd name="connsiteX24" fmla="*/ 268686 w 970737"/>
                <a:gd name="connsiteY24" fmla="*/ 33256 h 332278"/>
                <a:gd name="connsiteX25" fmla="*/ 281687 w 970737"/>
                <a:gd name="connsiteY25" fmla="*/ 54925 h 332278"/>
                <a:gd name="connsiteX26" fmla="*/ 290354 w 970737"/>
                <a:gd name="connsiteY26" fmla="*/ 28923 h 332278"/>
                <a:gd name="connsiteX27" fmla="*/ 294688 w 970737"/>
                <a:gd name="connsiteY27" fmla="*/ 41924 h 332278"/>
                <a:gd name="connsiteX28" fmla="*/ 299021 w 970737"/>
                <a:gd name="connsiteY28" fmla="*/ 80927 h 332278"/>
                <a:gd name="connsiteX29" fmla="*/ 303355 w 970737"/>
                <a:gd name="connsiteY29" fmla="*/ 163266 h 332278"/>
                <a:gd name="connsiteX30" fmla="*/ 307689 w 970737"/>
                <a:gd name="connsiteY30" fmla="*/ 176267 h 332278"/>
                <a:gd name="connsiteX31" fmla="*/ 316356 w 970737"/>
                <a:gd name="connsiteY31" fmla="*/ 189268 h 332278"/>
                <a:gd name="connsiteX32" fmla="*/ 338024 w 970737"/>
                <a:gd name="connsiteY32" fmla="*/ 228271 h 332278"/>
                <a:gd name="connsiteX33" fmla="*/ 351025 w 970737"/>
                <a:gd name="connsiteY33" fmla="*/ 232604 h 332278"/>
                <a:gd name="connsiteX34" fmla="*/ 359692 w 970737"/>
                <a:gd name="connsiteY34" fmla="*/ 241272 h 332278"/>
                <a:gd name="connsiteX35" fmla="*/ 368360 w 970737"/>
                <a:gd name="connsiteY35" fmla="*/ 232604 h 332278"/>
                <a:gd name="connsiteX36" fmla="*/ 385694 w 970737"/>
                <a:gd name="connsiteY36" fmla="*/ 193601 h 332278"/>
                <a:gd name="connsiteX37" fmla="*/ 398695 w 970737"/>
                <a:gd name="connsiteY37" fmla="*/ 189268 h 332278"/>
                <a:gd name="connsiteX38" fmla="*/ 407363 w 970737"/>
                <a:gd name="connsiteY38" fmla="*/ 219603 h 332278"/>
                <a:gd name="connsiteX39" fmla="*/ 411696 w 970737"/>
                <a:gd name="connsiteY39" fmla="*/ 245605 h 332278"/>
                <a:gd name="connsiteX40" fmla="*/ 420364 w 970737"/>
                <a:gd name="connsiteY40" fmla="*/ 271607 h 332278"/>
                <a:gd name="connsiteX41" fmla="*/ 433364 w 970737"/>
                <a:gd name="connsiteY41" fmla="*/ 314944 h 332278"/>
                <a:gd name="connsiteX42" fmla="*/ 446365 w 970737"/>
                <a:gd name="connsiteY42" fmla="*/ 319277 h 332278"/>
                <a:gd name="connsiteX43" fmla="*/ 572041 w 970737"/>
                <a:gd name="connsiteY43" fmla="*/ 314944 h 332278"/>
                <a:gd name="connsiteX44" fmla="*/ 580709 w 970737"/>
                <a:gd name="connsiteY44" fmla="*/ 301943 h 332278"/>
                <a:gd name="connsiteX45" fmla="*/ 589376 w 970737"/>
                <a:gd name="connsiteY45" fmla="*/ 275941 h 332278"/>
                <a:gd name="connsiteX46" fmla="*/ 593709 w 970737"/>
                <a:gd name="connsiteY46" fmla="*/ 262940 h 332278"/>
                <a:gd name="connsiteX47" fmla="*/ 598043 w 970737"/>
                <a:gd name="connsiteY47" fmla="*/ 249939 h 332278"/>
                <a:gd name="connsiteX48" fmla="*/ 602377 w 970737"/>
                <a:gd name="connsiteY48" fmla="*/ 223937 h 332278"/>
                <a:gd name="connsiteX49" fmla="*/ 624045 w 970737"/>
                <a:gd name="connsiteY49" fmla="*/ 271607 h 332278"/>
                <a:gd name="connsiteX50" fmla="*/ 632712 w 970737"/>
                <a:gd name="connsiteY50" fmla="*/ 297609 h 332278"/>
                <a:gd name="connsiteX51" fmla="*/ 637046 w 970737"/>
                <a:gd name="connsiteY51" fmla="*/ 310610 h 332278"/>
                <a:gd name="connsiteX52" fmla="*/ 650047 w 970737"/>
                <a:gd name="connsiteY52" fmla="*/ 319277 h 332278"/>
                <a:gd name="connsiteX53" fmla="*/ 693383 w 970737"/>
                <a:gd name="connsiteY53" fmla="*/ 314944 h 332278"/>
                <a:gd name="connsiteX54" fmla="*/ 697717 w 970737"/>
                <a:gd name="connsiteY54" fmla="*/ 297609 h 332278"/>
                <a:gd name="connsiteX55" fmla="*/ 702051 w 970737"/>
                <a:gd name="connsiteY55" fmla="*/ 215270 h 332278"/>
                <a:gd name="connsiteX56" fmla="*/ 706384 w 970737"/>
                <a:gd name="connsiteY56" fmla="*/ 2921 h 332278"/>
                <a:gd name="connsiteX57" fmla="*/ 710718 w 970737"/>
                <a:gd name="connsiteY57" fmla="*/ 46257 h 332278"/>
                <a:gd name="connsiteX58" fmla="*/ 715052 w 970737"/>
                <a:gd name="connsiteY58" fmla="*/ 72259 h 332278"/>
                <a:gd name="connsiteX59" fmla="*/ 719385 w 970737"/>
                <a:gd name="connsiteY59" fmla="*/ 128597 h 332278"/>
                <a:gd name="connsiteX60" fmla="*/ 728053 w 970737"/>
                <a:gd name="connsiteY60" fmla="*/ 180600 h 332278"/>
                <a:gd name="connsiteX61" fmla="*/ 732386 w 970737"/>
                <a:gd name="connsiteY61" fmla="*/ 219603 h 332278"/>
                <a:gd name="connsiteX62" fmla="*/ 741054 w 970737"/>
                <a:gd name="connsiteY62" fmla="*/ 158932 h 332278"/>
                <a:gd name="connsiteX63" fmla="*/ 745387 w 970737"/>
                <a:gd name="connsiteY63" fmla="*/ 137264 h 332278"/>
                <a:gd name="connsiteX64" fmla="*/ 749721 w 970737"/>
                <a:gd name="connsiteY64" fmla="*/ 124263 h 332278"/>
                <a:gd name="connsiteX65" fmla="*/ 754055 w 970737"/>
                <a:gd name="connsiteY65" fmla="*/ 98261 h 332278"/>
                <a:gd name="connsiteX66" fmla="*/ 758388 w 970737"/>
                <a:gd name="connsiteY66" fmla="*/ 124263 h 332278"/>
                <a:gd name="connsiteX67" fmla="*/ 762722 w 970737"/>
                <a:gd name="connsiteY67" fmla="*/ 158932 h 332278"/>
                <a:gd name="connsiteX68" fmla="*/ 771389 w 970737"/>
                <a:gd name="connsiteY68" fmla="*/ 210936 h 332278"/>
                <a:gd name="connsiteX69" fmla="*/ 780056 w 970737"/>
                <a:gd name="connsiteY69" fmla="*/ 236938 h 332278"/>
                <a:gd name="connsiteX70" fmla="*/ 788724 w 970737"/>
                <a:gd name="connsiteY70" fmla="*/ 280274 h 332278"/>
                <a:gd name="connsiteX71" fmla="*/ 793057 w 970737"/>
                <a:gd name="connsiteY71" fmla="*/ 323611 h 332278"/>
                <a:gd name="connsiteX72" fmla="*/ 801725 w 970737"/>
                <a:gd name="connsiteY72" fmla="*/ 332278 h 332278"/>
                <a:gd name="connsiteX73" fmla="*/ 957736 w 970737"/>
                <a:gd name="connsiteY73" fmla="*/ 327945 h 332278"/>
                <a:gd name="connsiteX74" fmla="*/ 970737 w 970737"/>
                <a:gd name="connsiteY74" fmla="*/ 327945 h 33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970737" h="332278">
                  <a:moveTo>
                    <a:pt x="0" y="323611"/>
                  </a:moveTo>
                  <a:cubicBezTo>
                    <a:pt x="41232" y="320175"/>
                    <a:pt x="47133" y="333351"/>
                    <a:pt x="60671" y="306276"/>
                  </a:cubicBezTo>
                  <a:cubicBezTo>
                    <a:pt x="62714" y="302190"/>
                    <a:pt x="63560" y="297609"/>
                    <a:pt x="65004" y="293275"/>
                  </a:cubicBezTo>
                  <a:cubicBezTo>
                    <a:pt x="69338" y="294720"/>
                    <a:pt x="75350" y="293892"/>
                    <a:pt x="78005" y="297609"/>
                  </a:cubicBezTo>
                  <a:cubicBezTo>
                    <a:pt x="103286" y="333001"/>
                    <a:pt x="70422" y="318193"/>
                    <a:pt x="99673" y="327945"/>
                  </a:cubicBezTo>
                  <a:cubicBezTo>
                    <a:pt x="114119" y="326500"/>
                    <a:pt x="129366" y="328572"/>
                    <a:pt x="143010" y="323611"/>
                  </a:cubicBezTo>
                  <a:cubicBezTo>
                    <a:pt x="147303" y="322050"/>
                    <a:pt x="146353" y="315069"/>
                    <a:pt x="147344" y="310610"/>
                  </a:cubicBezTo>
                  <a:cubicBezTo>
                    <a:pt x="149250" y="302032"/>
                    <a:pt x="149771" y="293186"/>
                    <a:pt x="151677" y="284608"/>
                  </a:cubicBezTo>
                  <a:cubicBezTo>
                    <a:pt x="160961" y="242827"/>
                    <a:pt x="150905" y="306196"/>
                    <a:pt x="160345" y="254272"/>
                  </a:cubicBezTo>
                  <a:cubicBezTo>
                    <a:pt x="162172" y="244222"/>
                    <a:pt x="162675" y="233953"/>
                    <a:pt x="164678" y="223937"/>
                  </a:cubicBezTo>
                  <a:cubicBezTo>
                    <a:pt x="165574" y="219458"/>
                    <a:pt x="167757" y="215328"/>
                    <a:pt x="169012" y="210936"/>
                  </a:cubicBezTo>
                  <a:cubicBezTo>
                    <a:pt x="170648" y="205209"/>
                    <a:pt x="172097" y="199425"/>
                    <a:pt x="173345" y="193601"/>
                  </a:cubicBezTo>
                  <a:cubicBezTo>
                    <a:pt x="181144" y="157207"/>
                    <a:pt x="181138" y="155516"/>
                    <a:pt x="186346" y="124263"/>
                  </a:cubicBezTo>
                  <a:cubicBezTo>
                    <a:pt x="196136" y="153631"/>
                    <a:pt x="185057" y="117811"/>
                    <a:pt x="195014" y="167599"/>
                  </a:cubicBezTo>
                  <a:cubicBezTo>
                    <a:pt x="195910" y="172078"/>
                    <a:pt x="198092" y="176208"/>
                    <a:pt x="199347" y="180600"/>
                  </a:cubicBezTo>
                  <a:cubicBezTo>
                    <a:pt x="203725" y="195925"/>
                    <a:pt x="211241" y="232413"/>
                    <a:pt x="212348" y="241272"/>
                  </a:cubicBezTo>
                  <a:cubicBezTo>
                    <a:pt x="213793" y="252828"/>
                    <a:pt x="214242" y="264553"/>
                    <a:pt x="216682" y="275941"/>
                  </a:cubicBezTo>
                  <a:cubicBezTo>
                    <a:pt x="218596" y="284874"/>
                    <a:pt x="225349" y="301943"/>
                    <a:pt x="225349" y="301943"/>
                  </a:cubicBezTo>
                  <a:cubicBezTo>
                    <a:pt x="222517" y="270787"/>
                    <a:pt x="217172" y="249585"/>
                    <a:pt x="225349" y="219603"/>
                  </a:cubicBezTo>
                  <a:cubicBezTo>
                    <a:pt x="226719" y="214578"/>
                    <a:pt x="231128" y="210936"/>
                    <a:pt x="234017" y="206602"/>
                  </a:cubicBezTo>
                  <a:cubicBezTo>
                    <a:pt x="235878" y="193571"/>
                    <a:pt x="238880" y="168547"/>
                    <a:pt x="242684" y="154599"/>
                  </a:cubicBezTo>
                  <a:cubicBezTo>
                    <a:pt x="245088" y="145785"/>
                    <a:pt x="251351" y="128597"/>
                    <a:pt x="251351" y="128597"/>
                  </a:cubicBezTo>
                  <a:cubicBezTo>
                    <a:pt x="252796" y="109818"/>
                    <a:pt x="254343" y="91046"/>
                    <a:pt x="255685" y="72259"/>
                  </a:cubicBezTo>
                  <a:cubicBezTo>
                    <a:pt x="257232" y="50598"/>
                    <a:pt x="253151" y="27856"/>
                    <a:pt x="260018" y="7254"/>
                  </a:cubicBezTo>
                  <a:lnTo>
                    <a:pt x="268686" y="33256"/>
                  </a:lnTo>
                  <a:cubicBezTo>
                    <a:pt x="274312" y="50135"/>
                    <a:pt x="269788" y="43026"/>
                    <a:pt x="281687" y="54925"/>
                  </a:cubicBezTo>
                  <a:lnTo>
                    <a:pt x="290354" y="28923"/>
                  </a:lnTo>
                  <a:lnTo>
                    <a:pt x="294688" y="41924"/>
                  </a:lnTo>
                  <a:cubicBezTo>
                    <a:pt x="296132" y="54925"/>
                    <a:pt x="298089" y="67879"/>
                    <a:pt x="299021" y="80927"/>
                  </a:cubicBezTo>
                  <a:cubicBezTo>
                    <a:pt x="300979" y="108341"/>
                    <a:pt x="300866" y="135895"/>
                    <a:pt x="303355" y="163266"/>
                  </a:cubicBezTo>
                  <a:cubicBezTo>
                    <a:pt x="303769" y="167815"/>
                    <a:pt x="305646" y="172181"/>
                    <a:pt x="307689" y="176267"/>
                  </a:cubicBezTo>
                  <a:cubicBezTo>
                    <a:pt x="310018" y="180925"/>
                    <a:pt x="313467" y="184934"/>
                    <a:pt x="316356" y="189268"/>
                  </a:cubicBezTo>
                  <a:cubicBezTo>
                    <a:pt x="325919" y="237083"/>
                    <a:pt x="311047" y="237262"/>
                    <a:pt x="338024" y="228271"/>
                  </a:cubicBezTo>
                  <a:cubicBezTo>
                    <a:pt x="342358" y="229715"/>
                    <a:pt x="347108" y="230254"/>
                    <a:pt x="351025" y="232604"/>
                  </a:cubicBezTo>
                  <a:cubicBezTo>
                    <a:pt x="354529" y="234706"/>
                    <a:pt x="355606" y="241272"/>
                    <a:pt x="359692" y="241272"/>
                  </a:cubicBezTo>
                  <a:cubicBezTo>
                    <a:pt x="363778" y="241272"/>
                    <a:pt x="365471" y="235493"/>
                    <a:pt x="368360" y="232604"/>
                  </a:cubicBezTo>
                  <a:cubicBezTo>
                    <a:pt x="371008" y="224660"/>
                    <a:pt x="376330" y="201092"/>
                    <a:pt x="385694" y="193601"/>
                  </a:cubicBezTo>
                  <a:cubicBezTo>
                    <a:pt x="389261" y="190747"/>
                    <a:pt x="394361" y="190712"/>
                    <a:pt x="398695" y="189268"/>
                  </a:cubicBezTo>
                  <a:cubicBezTo>
                    <a:pt x="402825" y="201656"/>
                    <a:pt x="404643" y="206003"/>
                    <a:pt x="407363" y="219603"/>
                  </a:cubicBezTo>
                  <a:cubicBezTo>
                    <a:pt x="409086" y="228219"/>
                    <a:pt x="409565" y="237081"/>
                    <a:pt x="411696" y="245605"/>
                  </a:cubicBezTo>
                  <a:cubicBezTo>
                    <a:pt x="413912" y="254468"/>
                    <a:pt x="418148" y="262743"/>
                    <a:pt x="420364" y="271607"/>
                  </a:cubicBezTo>
                  <a:cubicBezTo>
                    <a:pt x="421911" y="277796"/>
                    <a:pt x="430486" y="313985"/>
                    <a:pt x="433364" y="314944"/>
                  </a:cubicBezTo>
                  <a:lnTo>
                    <a:pt x="446365" y="319277"/>
                  </a:lnTo>
                  <a:cubicBezTo>
                    <a:pt x="488257" y="317833"/>
                    <a:pt x="530469" y="320308"/>
                    <a:pt x="572041" y="314944"/>
                  </a:cubicBezTo>
                  <a:cubicBezTo>
                    <a:pt x="577207" y="314277"/>
                    <a:pt x="578594" y="306703"/>
                    <a:pt x="580709" y="301943"/>
                  </a:cubicBezTo>
                  <a:cubicBezTo>
                    <a:pt x="584420" y="293594"/>
                    <a:pt x="586487" y="284608"/>
                    <a:pt x="589376" y="275941"/>
                  </a:cubicBezTo>
                  <a:lnTo>
                    <a:pt x="593709" y="262940"/>
                  </a:lnTo>
                  <a:cubicBezTo>
                    <a:pt x="595154" y="258606"/>
                    <a:pt x="597292" y="254445"/>
                    <a:pt x="598043" y="249939"/>
                  </a:cubicBezTo>
                  <a:lnTo>
                    <a:pt x="602377" y="223937"/>
                  </a:lnTo>
                  <a:cubicBezTo>
                    <a:pt x="631577" y="233671"/>
                    <a:pt x="607310" y="221401"/>
                    <a:pt x="624045" y="271607"/>
                  </a:cubicBezTo>
                  <a:lnTo>
                    <a:pt x="632712" y="297609"/>
                  </a:lnTo>
                  <a:cubicBezTo>
                    <a:pt x="634157" y="301943"/>
                    <a:pt x="633245" y="308076"/>
                    <a:pt x="637046" y="310610"/>
                  </a:cubicBezTo>
                  <a:lnTo>
                    <a:pt x="650047" y="319277"/>
                  </a:lnTo>
                  <a:cubicBezTo>
                    <a:pt x="664492" y="317833"/>
                    <a:pt x="680167" y="320951"/>
                    <a:pt x="693383" y="314944"/>
                  </a:cubicBezTo>
                  <a:cubicBezTo>
                    <a:pt x="698805" y="312479"/>
                    <a:pt x="697201" y="303543"/>
                    <a:pt x="697717" y="297609"/>
                  </a:cubicBezTo>
                  <a:cubicBezTo>
                    <a:pt x="700098" y="270228"/>
                    <a:pt x="700606" y="242716"/>
                    <a:pt x="702051" y="215270"/>
                  </a:cubicBezTo>
                  <a:cubicBezTo>
                    <a:pt x="703495" y="144487"/>
                    <a:pt x="702758" y="73626"/>
                    <a:pt x="706384" y="2921"/>
                  </a:cubicBezTo>
                  <a:cubicBezTo>
                    <a:pt x="707127" y="-11577"/>
                    <a:pt x="708917" y="31852"/>
                    <a:pt x="710718" y="46257"/>
                  </a:cubicBezTo>
                  <a:cubicBezTo>
                    <a:pt x="711808" y="54976"/>
                    <a:pt x="713607" y="63592"/>
                    <a:pt x="715052" y="72259"/>
                  </a:cubicBezTo>
                  <a:cubicBezTo>
                    <a:pt x="716496" y="91038"/>
                    <a:pt x="717511" y="109856"/>
                    <a:pt x="719385" y="128597"/>
                  </a:cubicBezTo>
                  <a:cubicBezTo>
                    <a:pt x="725244" y="187189"/>
                    <a:pt x="721367" y="133798"/>
                    <a:pt x="728053" y="180600"/>
                  </a:cubicBezTo>
                  <a:cubicBezTo>
                    <a:pt x="729903" y="193550"/>
                    <a:pt x="730942" y="206602"/>
                    <a:pt x="732386" y="219603"/>
                  </a:cubicBezTo>
                  <a:cubicBezTo>
                    <a:pt x="735275" y="199379"/>
                    <a:pt x="737048" y="178964"/>
                    <a:pt x="741054" y="158932"/>
                  </a:cubicBezTo>
                  <a:cubicBezTo>
                    <a:pt x="742498" y="151709"/>
                    <a:pt x="743601" y="144410"/>
                    <a:pt x="745387" y="137264"/>
                  </a:cubicBezTo>
                  <a:cubicBezTo>
                    <a:pt x="746495" y="132832"/>
                    <a:pt x="748730" y="128722"/>
                    <a:pt x="749721" y="124263"/>
                  </a:cubicBezTo>
                  <a:cubicBezTo>
                    <a:pt x="751627" y="115685"/>
                    <a:pt x="752610" y="106928"/>
                    <a:pt x="754055" y="98261"/>
                  </a:cubicBezTo>
                  <a:cubicBezTo>
                    <a:pt x="755499" y="106928"/>
                    <a:pt x="757145" y="115564"/>
                    <a:pt x="758388" y="124263"/>
                  </a:cubicBezTo>
                  <a:cubicBezTo>
                    <a:pt x="760035" y="135792"/>
                    <a:pt x="760994" y="147415"/>
                    <a:pt x="762722" y="158932"/>
                  </a:cubicBezTo>
                  <a:cubicBezTo>
                    <a:pt x="765329" y="176311"/>
                    <a:pt x="765832" y="194264"/>
                    <a:pt x="771389" y="210936"/>
                  </a:cubicBezTo>
                  <a:cubicBezTo>
                    <a:pt x="774278" y="219603"/>
                    <a:pt x="778264" y="227979"/>
                    <a:pt x="780056" y="236938"/>
                  </a:cubicBezTo>
                  <a:lnTo>
                    <a:pt x="788724" y="280274"/>
                  </a:lnTo>
                  <a:cubicBezTo>
                    <a:pt x="790168" y="294720"/>
                    <a:pt x="789536" y="309527"/>
                    <a:pt x="793057" y="323611"/>
                  </a:cubicBezTo>
                  <a:cubicBezTo>
                    <a:pt x="794048" y="327575"/>
                    <a:pt x="797641" y="332171"/>
                    <a:pt x="801725" y="332278"/>
                  </a:cubicBezTo>
                  <a:lnTo>
                    <a:pt x="957736" y="327945"/>
                  </a:lnTo>
                  <a:cubicBezTo>
                    <a:pt x="962068" y="327834"/>
                    <a:pt x="966403" y="327945"/>
                    <a:pt x="970737" y="327945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de-DE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08" name="Gruppieren 307">
              <a:extLst>
                <a:ext uri="{FF2B5EF4-FFF2-40B4-BE49-F238E27FC236}">
                  <a16:creationId xmlns:a16="http://schemas.microsoft.com/office/drawing/2014/main" id="{A803417A-70F9-BE43-B914-E24433C8E670}"/>
                </a:ext>
              </a:extLst>
            </p:cNvPr>
            <p:cNvGrpSpPr/>
            <p:nvPr/>
          </p:nvGrpSpPr>
          <p:grpSpPr>
            <a:xfrm>
              <a:off x="697138" y="1808137"/>
              <a:ext cx="327584" cy="354793"/>
              <a:chOff x="3753806" y="2792096"/>
              <a:chExt cx="985803" cy="1188573"/>
            </a:xfrm>
            <a:solidFill>
              <a:sysClr val="window" lastClr="FFFFFF"/>
            </a:solidFill>
          </p:grpSpPr>
          <p:sp>
            <p:nvSpPr>
              <p:cNvPr id="329" name="Freihandform 328">
                <a:extLst>
                  <a:ext uri="{FF2B5EF4-FFF2-40B4-BE49-F238E27FC236}">
                    <a16:creationId xmlns:a16="http://schemas.microsoft.com/office/drawing/2014/main" id="{9DE8D973-B26B-3D45-B52A-5834DC4E6466}"/>
                  </a:ext>
                </a:extLst>
              </p:cNvPr>
              <p:cNvSpPr/>
              <p:nvPr/>
            </p:nvSpPr>
            <p:spPr>
              <a:xfrm>
                <a:off x="3839326" y="3118191"/>
                <a:ext cx="868248" cy="862478"/>
              </a:xfrm>
              <a:custGeom>
                <a:avLst/>
                <a:gdLst>
                  <a:gd name="connsiteX0" fmla="*/ 865363 w 868248"/>
                  <a:gd name="connsiteY0" fmla="*/ 86536 h 862478"/>
                  <a:gd name="connsiteX1" fmla="*/ 868248 w 868248"/>
                  <a:gd name="connsiteY1" fmla="*/ 100959 h 862478"/>
                  <a:gd name="connsiteX2" fmla="*/ 862478 w 868248"/>
                  <a:gd name="connsiteY2" fmla="*/ 141342 h 862478"/>
                  <a:gd name="connsiteX3" fmla="*/ 859594 w 868248"/>
                  <a:gd name="connsiteY3" fmla="*/ 181726 h 862478"/>
                  <a:gd name="connsiteX4" fmla="*/ 853825 w 868248"/>
                  <a:gd name="connsiteY4" fmla="*/ 199033 h 862478"/>
                  <a:gd name="connsiteX5" fmla="*/ 845171 w 868248"/>
                  <a:gd name="connsiteY5" fmla="*/ 253839 h 862478"/>
                  <a:gd name="connsiteX6" fmla="*/ 842287 w 868248"/>
                  <a:gd name="connsiteY6" fmla="*/ 288454 h 862478"/>
                  <a:gd name="connsiteX7" fmla="*/ 839402 w 868248"/>
                  <a:gd name="connsiteY7" fmla="*/ 297107 h 862478"/>
                  <a:gd name="connsiteX8" fmla="*/ 836518 w 868248"/>
                  <a:gd name="connsiteY8" fmla="*/ 320184 h 862478"/>
                  <a:gd name="connsiteX9" fmla="*/ 833633 w 868248"/>
                  <a:gd name="connsiteY9" fmla="*/ 380759 h 862478"/>
                  <a:gd name="connsiteX10" fmla="*/ 830748 w 868248"/>
                  <a:gd name="connsiteY10" fmla="*/ 395182 h 862478"/>
                  <a:gd name="connsiteX11" fmla="*/ 824979 w 868248"/>
                  <a:gd name="connsiteY11" fmla="*/ 412489 h 862478"/>
                  <a:gd name="connsiteX12" fmla="*/ 819210 w 868248"/>
                  <a:gd name="connsiteY12" fmla="*/ 458642 h 862478"/>
                  <a:gd name="connsiteX13" fmla="*/ 816326 w 868248"/>
                  <a:gd name="connsiteY13" fmla="*/ 467295 h 862478"/>
                  <a:gd name="connsiteX14" fmla="*/ 810557 w 868248"/>
                  <a:gd name="connsiteY14" fmla="*/ 504794 h 862478"/>
                  <a:gd name="connsiteX15" fmla="*/ 807672 w 868248"/>
                  <a:gd name="connsiteY15" fmla="*/ 522102 h 862478"/>
                  <a:gd name="connsiteX16" fmla="*/ 804788 w 868248"/>
                  <a:gd name="connsiteY16" fmla="*/ 548063 h 862478"/>
                  <a:gd name="connsiteX17" fmla="*/ 801903 w 868248"/>
                  <a:gd name="connsiteY17" fmla="*/ 576908 h 862478"/>
                  <a:gd name="connsiteX18" fmla="*/ 799018 w 868248"/>
                  <a:gd name="connsiteY18" fmla="*/ 585562 h 862478"/>
                  <a:gd name="connsiteX19" fmla="*/ 796134 w 868248"/>
                  <a:gd name="connsiteY19" fmla="*/ 599984 h 862478"/>
                  <a:gd name="connsiteX20" fmla="*/ 790365 w 868248"/>
                  <a:gd name="connsiteY20" fmla="*/ 623061 h 862478"/>
                  <a:gd name="connsiteX21" fmla="*/ 784596 w 868248"/>
                  <a:gd name="connsiteY21" fmla="*/ 654791 h 862478"/>
                  <a:gd name="connsiteX22" fmla="*/ 778827 w 868248"/>
                  <a:gd name="connsiteY22" fmla="*/ 744212 h 862478"/>
                  <a:gd name="connsiteX23" fmla="*/ 775942 w 868248"/>
                  <a:gd name="connsiteY23" fmla="*/ 752865 h 862478"/>
                  <a:gd name="connsiteX24" fmla="*/ 767289 w 868248"/>
                  <a:gd name="connsiteY24" fmla="*/ 784595 h 862478"/>
                  <a:gd name="connsiteX25" fmla="*/ 749981 w 868248"/>
                  <a:gd name="connsiteY25" fmla="*/ 790364 h 862478"/>
                  <a:gd name="connsiteX26" fmla="*/ 741328 w 868248"/>
                  <a:gd name="connsiteY26" fmla="*/ 793249 h 862478"/>
                  <a:gd name="connsiteX27" fmla="*/ 724020 w 868248"/>
                  <a:gd name="connsiteY27" fmla="*/ 804787 h 862478"/>
                  <a:gd name="connsiteX28" fmla="*/ 715367 w 868248"/>
                  <a:gd name="connsiteY28" fmla="*/ 810556 h 862478"/>
                  <a:gd name="connsiteX29" fmla="*/ 698059 w 868248"/>
                  <a:gd name="connsiteY29" fmla="*/ 816325 h 862478"/>
                  <a:gd name="connsiteX30" fmla="*/ 672099 w 868248"/>
                  <a:gd name="connsiteY30" fmla="*/ 824979 h 862478"/>
                  <a:gd name="connsiteX31" fmla="*/ 663445 w 868248"/>
                  <a:gd name="connsiteY31" fmla="*/ 827863 h 862478"/>
                  <a:gd name="connsiteX32" fmla="*/ 637484 w 868248"/>
                  <a:gd name="connsiteY32" fmla="*/ 836517 h 862478"/>
                  <a:gd name="connsiteX33" fmla="*/ 628830 w 868248"/>
                  <a:gd name="connsiteY33" fmla="*/ 842286 h 862478"/>
                  <a:gd name="connsiteX34" fmla="*/ 599985 w 868248"/>
                  <a:gd name="connsiteY34" fmla="*/ 850940 h 862478"/>
                  <a:gd name="connsiteX35" fmla="*/ 556717 w 868248"/>
                  <a:gd name="connsiteY35" fmla="*/ 853824 h 862478"/>
                  <a:gd name="connsiteX36" fmla="*/ 510564 w 868248"/>
                  <a:gd name="connsiteY36" fmla="*/ 859593 h 862478"/>
                  <a:gd name="connsiteX37" fmla="*/ 478834 w 868248"/>
                  <a:gd name="connsiteY37" fmla="*/ 862478 h 862478"/>
                  <a:gd name="connsiteX38" fmla="*/ 377875 w 868248"/>
                  <a:gd name="connsiteY38" fmla="*/ 859593 h 862478"/>
                  <a:gd name="connsiteX39" fmla="*/ 360568 w 868248"/>
                  <a:gd name="connsiteY39" fmla="*/ 853824 h 862478"/>
                  <a:gd name="connsiteX40" fmla="*/ 331723 w 868248"/>
                  <a:gd name="connsiteY40" fmla="*/ 850940 h 862478"/>
                  <a:gd name="connsiteX41" fmla="*/ 308646 w 868248"/>
                  <a:gd name="connsiteY41" fmla="*/ 845171 h 862478"/>
                  <a:gd name="connsiteX42" fmla="*/ 288454 w 868248"/>
                  <a:gd name="connsiteY42" fmla="*/ 839401 h 862478"/>
                  <a:gd name="connsiteX43" fmla="*/ 271147 w 868248"/>
                  <a:gd name="connsiteY43" fmla="*/ 830748 h 862478"/>
                  <a:gd name="connsiteX44" fmla="*/ 245186 w 868248"/>
                  <a:gd name="connsiteY44" fmla="*/ 819210 h 862478"/>
                  <a:gd name="connsiteX45" fmla="*/ 236533 w 868248"/>
                  <a:gd name="connsiteY45" fmla="*/ 816325 h 862478"/>
                  <a:gd name="connsiteX46" fmla="*/ 227879 w 868248"/>
                  <a:gd name="connsiteY46" fmla="*/ 813441 h 862478"/>
                  <a:gd name="connsiteX47" fmla="*/ 213456 w 868248"/>
                  <a:gd name="connsiteY47" fmla="*/ 804787 h 862478"/>
                  <a:gd name="connsiteX48" fmla="*/ 196149 w 868248"/>
                  <a:gd name="connsiteY48" fmla="*/ 796133 h 862478"/>
                  <a:gd name="connsiteX49" fmla="*/ 181726 w 868248"/>
                  <a:gd name="connsiteY49" fmla="*/ 778826 h 862478"/>
                  <a:gd name="connsiteX50" fmla="*/ 175957 w 868248"/>
                  <a:gd name="connsiteY50" fmla="*/ 770172 h 862478"/>
                  <a:gd name="connsiteX51" fmla="*/ 173073 w 868248"/>
                  <a:gd name="connsiteY51" fmla="*/ 761519 h 862478"/>
                  <a:gd name="connsiteX52" fmla="*/ 164419 w 868248"/>
                  <a:gd name="connsiteY52" fmla="*/ 755750 h 862478"/>
                  <a:gd name="connsiteX53" fmla="*/ 161535 w 868248"/>
                  <a:gd name="connsiteY53" fmla="*/ 735558 h 862478"/>
                  <a:gd name="connsiteX54" fmla="*/ 149996 w 868248"/>
                  <a:gd name="connsiteY54" fmla="*/ 709597 h 862478"/>
                  <a:gd name="connsiteX55" fmla="*/ 138458 w 868248"/>
                  <a:gd name="connsiteY55" fmla="*/ 683636 h 862478"/>
                  <a:gd name="connsiteX56" fmla="*/ 129805 w 868248"/>
                  <a:gd name="connsiteY56" fmla="*/ 649022 h 862478"/>
                  <a:gd name="connsiteX57" fmla="*/ 126920 w 868248"/>
                  <a:gd name="connsiteY57" fmla="*/ 614407 h 862478"/>
                  <a:gd name="connsiteX58" fmla="*/ 115382 w 868248"/>
                  <a:gd name="connsiteY58" fmla="*/ 588446 h 862478"/>
                  <a:gd name="connsiteX59" fmla="*/ 106728 w 868248"/>
                  <a:gd name="connsiteY59" fmla="*/ 571139 h 862478"/>
                  <a:gd name="connsiteX60" fmla="*/ 103844 w 868248"/>
                  <a:gd name="connsiteY60" fmla="*/ 545178 h 862478"/>
                  <a:gd name="connsiteX61" fmla="*/ 95190 w 868248"/>
                  <a:gd name="connsiteY61" fmla="*/ 478834 h 862478"/>
                  <a:gd name="connsiteX62" fmla="*/ 89421 w 868248"/>
                  <a:gd name="connsiteY62" fmla="*/ 461526 h 862478"/>
                  <a:gd name="connsiteX63" fmla="*/ 86536 w 868248"/>
                  <a:gd name="connsiteY63" fmla="*/ 452873 h 862478"/>
                  <a:gd name="connsiteX64" fmla="*/ 80767 w 868248"/>
                  <a:gd name="connsiteY64" fmla="*/ 444219 h 862478"/>
                  <a:gd name="connsiteX65" fmla="*/ 77883 w 868248"/>
                  <a:gd name="connsiteY65" fmla="*/ 432681 h 862478"/>
                  <a:gd name="connsiteX66" fmla="*/ 74998 w 868248"/>
                  <a:gd name="connsiteY66" fmla="*/ 424027 h 862478"/>
                  <a:gd name="connsiteX67" fmla="*/ 72114 w 868248"/>
                  <a:gd name="connsiteY67" fmla="*/ 363452 h 862478"/>
                  <a:gd name="connsiteX68" fmla="*/ 69229 w 868248"/>
                  <a:gd name="connsiteY68" fmla="*/ 354798 h 862478"/>
                  <a:gd name="connsiteX69" fmla="*/ 63460 w 868248"/>
                  <a:gd name="connsiteY69" fmla="*/ 334606 h 862478"/>
                  <a:gd name="connsiteX70" fmla="*/ 57691 w 868248"/>
                  <a:gd name="connsiteY70" fmla="*/ 325953 h 862478"/>
                  <a:gd name="connsiteX71" fmla="*/ 51922 w 868248"/>
                  <a:gd name="connsiteY71" fmla="*/ 308646 h 862478"/>
                  <a:gd name="connsiteX72" fmla="*/ 46153 w 868248"/>
                  <a:gd name="connsiteY72" fmla="*/ 285569 h 862478"/>
                  <a:gd name="connsiteX73" fmla="*/ 43268 w 868248"/>
                  <a:gd name="connsiteY73" fmla="*/ 242301 h 862478"/>
                  <a:gd name="connsiteX74" fmla="*/ 40384 w 868248"/>
                  <a:gd name="connsiteY74" fmla="*/ 233647 h 862478"/>
                  <a:gd name="connsiteX75" fmla="*/ 37499 w 868248"/>
                  <a:gd name="connsiteY75" fmla="*/ 216340 h 862478"/>
                  <a:gd name="connsiteX76" fmla="*/ 28846 w 868248"/>
                  <a:gd name="connsiteY76" fmla="*/ 199033 h 862478"/>
                  <a:gd name="connsiteX77" fmla="*/ 25961 w 868248"/>
                  <a:gd name="connsiteY77" fmla="*/ 190379 h 862478"/>
                  <a:gd name="connsiteX78" fmla="*/ 20192 w 868248"/>
                  <a:gd name="connsiteY78" fmla="*/ 147111 h 862478"/>
                  <a:gd name="connsiteX79" fmla="*/ 14423 w 868248"/>
                  <a:gd name="connsiteY79" fmla="*/ 103843 h 862478"/>
                  <a:gd name="connsiteX80" fmla="*/ 8654 w 868248"/>
                  <a:gd name="connsiteY80" fmla="*/ 95189 h 862478"/>
                  <a:gd name="connsiteX81" fmla="*/ 2885 w 868248"/>
                  <a:gd name="connsiteY81" fmla="*/ 77882 h 862478"/>
                  <a:gd name="connsiteX82" fmla="*/ 0 w 868248"/>
                  <a:gd name="connsiteY82" fmla="*/ 69229 h 862478"/>
                  <a:gd name="connsiteX83" fmla="*/ 0 w 868248"/>
                  <a:gd name="connsiteY83" fmla="*/ 0 h 86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868248" h="862478">
                    <a:moveTo>
                      <a:pt x="865363" y="86536"/>
                    </a:moveTo>
                    <a:cubicBezTo>
                      <a:pt x="866325" y="91344"/>
                      <a:pt x="868248" y="96056"/>
                      <a:pt x="868248" y="100959"/>
                    </a:cubicBezTo>
                    <a:cubicBezTo>
                      <a:pt x="868248" y="114662"/>
                      <a:pt x="865141" y="128028"/>
                      <a:pt x="862478" y="141342"/>
                    </a:cubicBezTo>
                    <a:cubicBezTo>
                      <a:pt x="861517" y="154803"/>
                      <a:pt x="861596" y="168380"/>
                      <a:pt x="859594" y="181726"/>
                    </a:cubicBezTo>
                    <a:cubicBezTo>
                      <a:pt x="858692" y="187740"/>
                      <a:pt x="854825" y="193035"/>
                      <a:pt x="853825" y="199033"/>
                    </a:cubicBezTo>
                    <a:cubicBezTo>
                      <a:pt x="850783" y="217283"/>
                      <a:pt x="848213" y="235589"/>
                      <a:pt x="845171" y="253839"/>
                    </a:cubicBezTo>
                    <a:cubicBezTo>
                      <a:pt x="844210" y="265377"/>
                      <a:pt x="843817" y="276977"/>
                      <a:pt x="842287" y="288454"/>
                    </a:cubicBezTo>
                    <a:cubicBezTo>
                      <a:pt x="841885" y="291468"/>
                      <a:pt x="839946" y="294116"/>
                      <a:pt x="839402" y="297107"/>
                    </a:cubicBezTo>
                    <a:cubicBezTo>
                      <a:pt x="838015" y="304734"/>
                      <a:pt x="837479" y="312492"/>
                      <a:pt x="836518" y="320184"/>
                    </a:cubicBezTo>
                    <a:cubicBezTo>
                      <a:pt x="835556" y="340376"/>
                      <a:pt x="835184" y="360604"/>
                      <a:pt x="833633" y="380759"/>
                    </a:cubicBezTo>
                    <a:cubicBezTo>
                      <a:pt x="833257" y="385647"/>
                      <a:pt x="832038" y="390452"/>
                      <a:pt x="830748" y="395182"/>
                    </a:cubicBezTo>
                    <a:cubicBezTo>
                      <a:pt x="829148" y="401049"/>
                      <a:pt x="824979" y="412489"/>
                      <a:pt x="824979" y="412489"/>
                    </a:cubicBezTo>
                    <a:cubicBezTo>
                      <a:pt x="823978" y="421503"/>
                      <a:pt x="821270" y="448341"/>
                      <a:pt x="819210" y="458642"/>
                    </a:cubicBezTo>
                    <a:cubicBezTo>
                      <a:pt x="818614" y="461623"/>
                      <a:pt x="816986" y="464327"/>
                      <a:pt x="816326" y="467295"/>
                    </a:cubicBezTo>
                    <a:cubicBezTo>
                      <a:pt x="814524" y="475404"/>
                      <a:pt x="811710" y="497301"/>
                      <a:pt x="810557" y="504794"/>
                    </a:cubicBezTo>
                    <a:cubicBezTo>
                      <a:pt x="809668" y="510575"/>
                      <a:pt x="808445" y="516304"/>
                      <a:pt x="807672" y="522102"/>
                    </a:cubicBezTo>
                    <a:cubicBezTo>
                      <a:pt x="806521" y="530733"/>
                      <a:pt x="805699" y="539404"/>
                      <a:pt x="804788" y="548063"/>
                    </a:cubicBezTo>
                    <a:cubicBezTo>
                      <a:pt x="803776" y="557673"/>
                      <a:pt x="803373" y="567357"/>
                      <a:pt x="801903" y="576908"/>
                    </a:cubicBezTo>
                    <a:cubicBezTo>
                      <a:pt x="801441" y="579913"/>
                      <a:pt x="799755" y="582612"/>
                      <a:pt x="799018" y="585562"/>
                    </a:cubicBezTo>
                    <a:cubicBezTo>
                      <a:pt x="797829" y="590318"/>
                      <a:pt x="797236" y="595207"/>
                      <a:pt x="796134" y="599984"/>
                    </a:cubicBezTo>
                    <a:cubicBezTo>
                      <a:pt x="794351" y="607710"/>
                      <a:pt x="791920" y="615286"/>
                      <a:pt x="790365" y="623061"/>
                    </a:cubicBezTo>
                    <a:cubicBezTo>
                      <a:pt x="786333" y="643218"/>
                      <a:pt x="788286" y="632647"/>
                      <a:pt x="784596" y="654791"/>
                    </a:cubicBezTo>
                    <a:cubicBezTo>
                      <a:pt x="783537" y="681253"/>
                      <a:pt x="785164" y="715694"/>
                      <a:pt x="778827" y="744212"/>
                    </a:cubicBezTo>
                    <a:cubicBezTo>
                      <a:pt x="778167" y="747180"/>
                      <a:pt x="776679" y="749915"/>
                      <a:pt x="775942" y="752865"/>
                    </a:cubicBezTo>
                    <a:cubicBezTo>
                      <a:pt x="775045" y="756455"/>
                      <a:pt x="770666" y="783470"/>
                      <a:pt x="767289" y="784595"/>
                    </a:cubicBezTo>
                    <a:lnTo>
                      <a:pt x="749981" y="790364"/>
                    </a:lnTo>
                    <a:cubicBezTo>
                      <a:pt x="747097" y="791326"/>
                      <a:pt x="743858" y="791563"/>
                      <a:pt x="741328" y="793249"/>
                    </a:cubicBezTo>
                    <a:lnTo>
                      <a:pt x="724020" y="804787"/>
                    </a:lnTo>
                    <a:cubicBezTo>
                      <a:pt x="721136" y="806710"/>
                      <a:pt x="718656" y="809460"/>
                      <a:pt x="715367" y="810556"/>
                    </a:cubicBezTo>
                    <a:lnTo>
                      <a:pt x="698059" y="816325"/>
                    </a:lnTo>
                    <a:lnTo>
                      <a:pt x="672099" y="824979"/>
                    </a:lnTo>
                    <a:lnTo>
                      <a:pt x="663445" y="827863"/>
                    </a:lnTo>
                    <a:cubicBezTo>
                      <a:pt x="643781" y="840971"/>
                      <a:pt x="668575" y="826153"/>
                      <a:pt x="637484" y="836517"/>
                    </a:cubicBezTo>
                    <a:cubicBezTo>
                      <a:pt x="634195" y="837613"/>
                      <a:pt x="631998" y="840878"/>
                      <a:pt x="628830" y="842286"/>
                    </a:cubicBezTo>
                    <a:cubicBezTo>
                      <a:pt x="626081" y="843508"/>
                      <a:pt x="605480" y="850362"/>
                      <a:pt x="599985" y="850940"/>
                    </a:cubicBezTo>
                    <a:cubicBezTo>
                      <a:pt x="585610" y="852453"/>
                      <a:pt x="571122" y="852624"/>
                      <a:pt x="556717" y="853824"/>
                    </a:cubicBezTo>
                    <a:cubicBezTo>
                      <a:pt x="514605" y="857333"/>
                      <a:pt x="546710" y="855577"/>
                      <a:pt x="510564" y="859593"/>
                    </a:cubicBezTo>
                    <a:cubicBezTo>
                      <a:pt x="500009" y="860766"/>
                      <a:pt x="489411" y="861516"/>
                      <a:pt x="478834" y="862478"/>
                    </a:cubicBezTo>
                    <a:cubicBezTo>
                      <a:pt x="445181" y="861516"/>
                      <a:pt x="411452" y="862050"/>
                      <a:pt x="377875" y="859593"/>
                    </a:cubicBezTo>
                    <a:cubicBezTo>
                      <a:pt x="371810" y="859149"/>
                      <a:pt x="366619" y="854429"/>
                      <a:pt x="360568" y="853824"/>
                    </a:cubicBezTo>
                    <a:lnTo>
                      <a:pt x="331723" y="850940"/>
                    </a:lnTo>
                    <a:lnTo>
                      <a:pt x="308646" y="845171"/>
                    </a:lnTo>
                    <a:cubicBezTo>
                      <a:pt x="304949" y="844247"/>
                      <a:pt x="292592" y="841470"/>
                      <a:pt x="288454" y="839401"/>
                    </a:cubicBezTo>
                    <a:cubicBezTo>
                      <a:pt x="266095" y="828221"/>
                      <a:pt x="292893" y="837995"/>
                      <a:pt x="271147" y="830748"/>
                    </a:cubicBezTo>
                    <a:cubicBezTo>
                      <a:pt x="257433" y="821605"/>
                      <a:pt x="265785" y="826077"/>
                      <a:pt x="245186" y="819210"/>
                    </a:cubicBezTo>
                    <a:lnTo>
                      <a:pt x="236533" y="816325"/>
                    </a:lnTo>
                    <a:lnTo>
                      <a:pt x="227879" y="813441"/>
                    </a:lnTo>
                    <a:cubicBezTo>
                      <a:pt x="216611" y="802171"/>
                      <a:pt x="228435" y="812276"/>
                      <a:pt x="213456" y="804787"/>
                    </a:cubicBezTo>
                    <a:cubicBezTo>
                      <a:pt x="191081" y="793600"/>
                      <a:pt x="217909" y="803387"/>
                      <a:pt x="196149" y="796133"/>
                    </a:cubicBezTo>
                    <a:cubicBezTo>
                      <a:pt x="181823" y="774645"/>
                      <a:pt x="200239" y="801042"/>
                      <a:pt x="181726" y="778826"/>
                    </a:cubicBezTo>
                    <a:cubicBezTo>
                      <a:pt x="179507" y="776163"/>
                      <a:pt x="177880" y="773057"/>
                      <a:pt x="175957" y="770172"/>
                    </a:cubicBezTo>
                    <a:cubicBezTo>
                      <a:pt x="174996" y="767288"/>
                      <a:pt x="174972" y="763893"/>
                      <a:pt x="173073" y="761519"/>
                    </a:cubicBezTo>
                    <a:cubicBezTo>
                      <a:pt x="170907" y="758812"/>
                      <a:pt x="165827" y="758918"/>
                      <a:pt x="164419" y="755750"/>
                    </a:cubicBezTo>
                    <a:cubicBezTo>
                      <a:pt x="161658" y="749537"/>
                      <a:pt x="163064" y="742183"/>
                      <a:pt x="161535" y="735558"/>
                    </a:cubicBezTo>
                    <a:cubicBezTo>
                      <a:pt x="157901" y="719811"/>
                      <a:pt x="157295" y="720547"/>
                      <a:pt x="149996" y="709597"/>
                    </a:cubicBezTo>
                    <a:cubicBezTo>
                      <a:pt x="143131" y="689001"/>
                      <a:pt x="147600" y="697350"/>
                      <a:pt x="138458" y="683636"/>
                    </a:cubicBezTo>
                    <a:cubicBezTo>
                      <a:pt x="132858" y="666836"/>
                      <a:pt x="131747" y="666504"/>
                      <a:pt x="129805" y="649022"/>
                    </a:cubicBezTo>
                    <a:cubicBezTo>
                      <a:pt x="128526" y="637514"/>
                      <a:pt x="128824" y="625828"/>
                      <a:pt x="126920" y="614407"/>
                    </a:cubicBezTo>
                    <a:cubicBezTo>
                      <a:pt x="123200" y="592086"/>
                      <a:pt x="122731" y="603143"/>
                      <a:pt x="115382" y="588446"/>
                    </a:cubicBezTo>
                    <a:cubicBezTo>
                      <a:pt x="103439" y="564561"/>
                      <a:pt x="123262" y="595941"/>
                      <a:pt x="106728" y="571139"/>
                    </a:cubicBezTo>
                    <a:cubicBezTo>
                      <a:pt x="105767" y="562485"/>
                      <a:pt x="104632" y="553849"/>
                      <a:pt x="103844" y="545178"/>
                    </a:cubicBezTo>
                    <a:cubicBezTo>
                      <a:pt x="101928" y="524104"/>
                      <a:pt x="102071" y="499479"/>
                      <a:pt x="95190" y="478834"/>
                    </a:cubicBezTo>
                    <a:lnTo>
                      <a:pt x="89421" y="461526"/>
                    </a:lnTo>
                    <a:cubicBezTo>
                      <a:pt x="88459" y="458642"/>
                      <a:pt x="88222" y="455403"/>
                      <a:pt x="86536" y="452873"/>
                    </a:cubicBezTo>
                    <a:lnTo>
                      <a:pt x="80767" y="444219"/>
                    </a:lnTo>
                    <a:cubicBezTo>
                      <a:pt x="79806" y="440373"/>
                      <a:pt x="78972" y="436493"/>
                      <a:pt x="77883" y="432681"/>
                    </a:cubicBezTo>
                    <a:cubicBezTo>
                      <a:pt x="77048" y="429757"/>
                      <a:pt x="75251" y="427057"/>
                      <a:pt x="74998" y="424027"/>
                    </a:cubicBezTo>
                    <a:cubicBezTo>
                      <a:pt x="73319" y="403882"/>
                      <a:pt x="73793" y="383597"/>
                      <a:pt x="72114" y="363452"/>
                    </a:cubicBezTo>
                    <a:cubicBezTo>
                      <a:pt x="71861" y="360422"/>
                      <a:pt x="70064" y="357722"/>
                      <a:pt x="69229" y="354798"/>
                    </a:cubicBezTo>
                    <a:cubicBezTo>
                      <a:pt x="67995" y="350479"/>
                      <a:pt x="65767" y="339221"/>
                      <a:pt x="63460" y="334606"/>
                    </a:cubicBezTo>
                    <a:cubicBezTo>
                      <a:pt x="61910" y="331505"/>
                      <a:pt x="59099" y="329121"/>
                      <a:pt x="57691" y="325953"/>
                    </a:cubicBezTo>
                    <a:cubicBezTo>
                      <a:pt x="55221" y="320396"/>
                      <a:pt x="53845" y="314415"/>
                      <a:pt x="51922" y="308646"/>
                    </a:cubicBezTo>
                    <a:cubicBezTo>
                      <a:pt x="47486" y="295338"/>
                      <a:pt x="49634" y="302978"/>
                      <a:pt x="46153" y="285569"/>
                    </a:cubicBezTo>
                    <a:cubicBezTo>
                      <a:pt x="45191" y="271146"/>
                      <a:pt x="44864" y="256667"/>
                      <a:pt x="43268" y="242301"/>
                    </a:cubicBezTo>
                    <a:cubicBezTo>
                      <a:pt x="42932" y="239279"/>
                      <a:pt x="41044" y="236615"/>
                      <a:pt x="40384" y="233647"/>
                    </a:cubicBezTo>
                    <a:cubicBezTo>
                      <a:pt x="39115" y="227938"/>
                      <a:pt x="38768" y="222049"/>
                      <a:pt x="37499" y="216340"/>
                    </a:cubicBezTo>
                    <a:cubicBezTo>
                      <a:pt x="34599" y="203290"/>
                      <a:pt x="35070" y="211481"/>
                      <a:pt x="28846" y="199033"/>
                    </a:cubicBezTo>
                    <a:cubicBezTo>
                      <a:pt x="27486" y="196313"/>
                      <a:pt x="26923" y="193264"/>
                      <a:pt x="25961" y="190379"/>
                    </a:cubicBezTo>
                    <a:cubicBezTo>
                      <a:pt x="19223" y="129729"/>
                      <a:pt x="26663" y="192403"/>
                      <a:pt x="20192" y="147111"/>
                    </a:cubicBezTo>
                    <a:cubicBezTo>
                      <a:pt x="19988" y="145680"/>
                      <a:pt x="15312" y="106807"/>
                      <a:pt x="14423" y="103843"/>
                    </a:cubicBezTo>
                    <a:cubicBezTo>
                      <a:pt x="13427" y="100522"/>
                      <a:pt x="10062" y="98357"/>
                      <a:pt x="8654" y="95189"/>
                    </a:cubicBezTo>
                    <a:cubicBezTo>
                      <a:pt x="6184" y="89632"/>
                      <a:pt x="4808" y="83651"/>
                      <a:pt x="2885" y="77882"/>
                    </a:cubicBezTo>
                    <a:cubicBezTo>
                      <a:pt x="1923" y="74998"/>
                      <a:pt x="0" y="72269"/>
                      <a:pt x="0" y="69229"/>
                    </a:cubicBezTo>
                    <a:lnTo>
                      <a:pt x="0" y="0"/>
                    </a:lnTo>
                  </a:path>
                </a:pathLst>
              </a:cu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0" name="Freihandform 329">
                <a:extLst>
                  <a:ext uri="{FF2B5EF4-FFF2-40B4-BE49-F238E27FC236}">
                    <a16:creationId xmlns:a16="http://schemas.microsoft.com/office/drawing/2014/main" id="{402F783D-39DC-B643-9F36-6FE7B2F7808D}"/>
                  </a:ext>
                </a:extLst>
              </p:cNvPr>
              <p:cNvSpPr/>
              <p:nvPr/>
            </p:nvSpPr>
            <p:spPr>
              <a:xfrm>
                <a:off x="3839319" y="3072038"/>
                <a:ext cx="876908" cy="274031"/>
              </a:xfrm>
              <a:custGeom>
                <a:avLst/>
                <a:gdLst>
                  <a:gd name="connsiteX0" fmla="*/ 871139 w 876908"/>
                  <a:gd name="connsiteY0" fmla="*/ 0 h 274031"/>
                  <a:gd name="connsiteX1" fmla="*/ 876908 w 876908"/>
                  <a:gd name="connsiteY1" fmla="*/ 34614 h 274031"/>
                  <a:gd name="connsiteX2" fmla="*/ 874024 w 876908"/>
                  <a:gd name="connsiteY2" fmla="*/ 86536 h 274031"/>
                  <a:gd name="connsiteX3" fmla="*/ 868255 w 876908"/>
                  <a:gd name="connsiteY3" fmla="*/ 103843 h 274031"/>
                  <a:gd name="connsiteX4" fmla="*/ 859601 w 876908"/>
                  <a:gd name="connsiteY4" fmla="*/ 132689 h 274031"/>
                  <a:gd name="connsiteX5" fmla="*/ 850947 w 876908"/>
                  <a:gd name="connsiteY5" fmla="*/ 141342 h 274031"/>
                  <a:gd name="connsiteX6" fmla="*/ 839409 w 876908"/>
                  <a:gd name="connsiteY6" fmla="*/ 155765 h 274031"/>
                  <a:gd name="connsiteX7" fmla="*/ 827871 w 876908"/>
                  <a:gd name="connsiteY7" fmla="*/ 167303 h 274031"/>
                  <a:gd name="connsiteX8" fmla="*/ 819217 w 876908"/>
                  <a:gd name="connsiteY8" fmla="*/ 173072 h 274031"/>
                  <a:gd name="connsiteX9" fmla="*/ 810564 w 876908"/>
                  <a:gd name="connsiteY9" fmla="*/ 175957 h 274031"/>
                  <a:gd name="connsiteX10" fmla="*/ 784603 w 876908"/>
                  <a:gd name="connsiteY10" fmla="*/ 181726 h 274031"/>
                  <a:gd name="connsiteX11" fmla="*/ 775949 w 876908"/>
                  <a:gd name="connsiteY11" fmla="*/ 184611 h 274031"/>
                  <a:gd name="connsiteX12" fmla="*/ 767296 w 876908"/>
                  <a:gd name="connsiteY12" fmla="*/ 193264 h 274031"/>
                  <a:gd name="connsiteX13" fmla="*/ 758642 w 876908"/>
                  <a:gd name="connsiteY13" fmla="*/ 196149 h 274031"/>
                  <a:gd name="connsiteX14" fmla="*/ 749988 w 876908"/>
                  <a:gd name="connsiteY14" fmla="*/ 201918 h 274031"/>
                  <a:gd name="connsiteX15" fmla="*/ 741335 w 876908"/>
                  <a:gd name="connsiteY15" fmla="*/ 204802 h 274031"/>
                  <a:gd name="connsiteX16" fmla="*/ 715374 w 876908"/>
                  <a:gd name="connsiteY16" fmla="*/ 210571 h 274031"/>
                  <a:gd name="connsiteX17" fmla="*/ 689413 w 876908"/>
                  <a:gd name="connsiteY17" fmla="*/ 222110 h 274031"/>
                  <a:gd name="connsiteX18" fmla="*/ 672106 w 876908"/>
                  <a:gd name="connsiteY18" fmla="*/ 227879 h 274031"/>
                  <a:gd name="connsiteX19" fmla="*/ 663452 w 876908"/>
                  <a:gd name="connsiteY19" fmla="*/ 233648 h 274031"/>
                  <a:gd name="connsiteX20" fmla="*/ 651914 w 876908"/>
                  <a:gd name="connsiteY20" fmla="*/ 236532 h 274031"/>
                  <a:gd name="connsiteX21" fmla="*/ 623068 w 876908"/>
                  <a:gd name="connsiteY21" fmla="*/ 242301 h 274031"/>
                  <a:gd name="connsiteX22" fmla="*/ 614415 w 876908"/>
                  <a:gd name="connsiteY22" fmla="*/ 245186 h 274031"/>
                  <a:gd name="connsiteX23" fmla="*/ 579800 w 876908"/>
                  <a:gd name="connsiteY23" fmla="*/ 250955 h 274031"/>
                  <a:gd name="connsiteX24" fmla="*/ 553839 w 876908"/>
                  <a:gd name="connsiteY24" fmla="*/ 259609 h 274031"/>
                  <a:gd name="connsiteX25" fmla="*/ 545186 w 876908"/>
                  <a:gd name="connsiteY25" fmla="*/ 262493 h 274031"/>
                  <a:gd name="connsiteX26" fmla="*/ 536532 w 876908"/>
                  <a:gd name="connsiteY26" fmla="*/ 265378 h 274031"/>
                  <a:gd name="connsiteX27" fmla="*/ 484610 w 876908"/>
                  <a:gd name="connsiteY27" fmla="*/ 271147 h 274031"/>
                  <a:gd name="connsiteX28" fmla="*/ 458649 w 876908"/>
                  <a:gd name="connsiteY28" fmla="*/ 274031 h 274031"/>
                  <a:gd name="connsiteX29" fmla="*/ 337499 w 876908"/>
                  <a:gd name="connsiteY29" fmla="*/ 271147 h 274031"/>
                  <a:gd name="connsiteX30" fmla="*/ 325960 w 876908"/>
                  <a:gd name="connsiteY30" fmla="*/ 268262 h 274031"/>
                  <a:gd name="connsiteX31" fmla="*/ 311538 w 876908"/>
                  <a:gd name="connsiteY31" fmla="*/ 265378 h 274031"/>
                  <a:gd name="connsiteX32" fmla="*/ 294231 w 876908"/>
                  <a:gd name="connsiteY32" fmla="*/ 259609 h 274031"/>
                  <a:gd name="connsiteX33" fmla="*/ 245193 w 876908"/>
                  <a:gd name="connsiteY33" fmla="*/ 253840 h 274031"/>
                  <a:gd name="connsiteX34" fmla="*/ 225002 w 876908"/>
                  <a:gd name="connsiteY34" fmla="*/ 248071 h 274031"/>
                  <a:gd name="connsiteX35" fmla="*/ 216348 w 876908"/>
                  <a:gd name="connsiteY35" fmla="*/ 242301 h 274031"/>
                  <a:gd name="connsiteX36" fmla="*/ 196156 w 876908"/>
                  <a:gd name="connsiteY36" fmla="*/ 239417 h 274031"/>
                  <a:gd name="connsiteX37" fmla="*/ 175964 w 876908"/>
                  <a:gd name="connsiteY37" fmla="*/ 233648 h 274031"/>
                  <a:gd name="connsiteX38" fmla="*/ 155772 w 876908"/>
                  <a:gd name="connsiteY38" fmla="*/ 227879 h 274031"/>
                  <a:gd name="connsiteX39" fmla="*/ 147119 w 876908"/>
                  <a:gd name="connsiteY39" fmla="*/ 222110 h 274031"/>
                  <a:gd name="connsiteX40" fmla="*/ 138465 w 876908"/>
                  <a:gd name="connsiteY40" fmla="*/ 219225 h 274031"/>
                  <a:gd name="connsiteX41" fmla="*/ 118273 w 876908"/>
                  <a:gd name="connsiteY41" fmla="*/ 213456 h 274031"/>
                  <a:gd name="connsiteX42" fmla="*/ 109620 w 876908"/>
                  <a:gd name="connsiteY42" fmla="*/ 207687 h 274031"/>
                  <a:gd name="connsiteX43" fmla="*/ 92313 w 876908"/>
                  <a:gd name="connsiteY43" fmla="*/ 201918 h 274031"/>
                  <a:gd name="connsiteX44" fmla="*/ 86543 w 876908"/>
                  <a:gd name="connsiteY44" fmla="*/ 196149 h 274031"/>
                  <a:gd name="connsiteX45" fmla="*/ 69236 w 876908"/>
                  <a:gd name="connsiteY45" fmla="*/ 190380 h 274031"/>
                  <a:gd name="connsiteX46" fmla="*/ 51929 w 876908"/>
                  <a:gd name="connsiteY46" fmla="*/ 178841 h 274031"/>
                  <a:gd name="connsiteX47" fmla="*/ 46160 w 876908"/>
                  <a:gd name="connsiteY47" fmla="*/ 170188 h 274031"/>
                  <a:gd name="connsiteX48" fmla="*/ 28853 w 876908"/>
                  <a:gd name="connsiteY48" fmla="*/ 158650 h 274031"/>
                  <a:gd name="connsiteX49" fmla="*/ 20199 w 876908"/>
                  <a:gd name="connsiteY49" fmla="*/ 141342 h 274031"/>
                  <a:gd name="connsiteX50" fmla="*/ 11545 w 876908"/>
                  <a:gd name="connsiteY50" fmla="*/ 124035 h 274031"/>
                  <a:gd name="connsiteX51" fmla="*/ 8661 w 876908"/>
                  <a:gd name="connsiteY51" fmla="*/ 115382 h 274031"/>
                  <a:gd name="connsiteX52" fmla="*/ 2892 w 876908"/>
                  <a:gd name="connsiteY52" fmla="*/ 34614 h 274031"/>
                  <a:gd name="connsiteX53" fmla="*/ 7 w 876908"/>
                  <a:gd name="connsiteY53" fmla="*/ 23076 h 274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876908" h="274031">
                    <a:moveTo>
                      <a:pt x="871139" y="0"/>
                    </a:moveTo>
                    <a:cubicBezTo>
                      <a:pt x="872778" y="8192"/>
                      <a:pt x="876908" y="27453"/>
                      <a:pt x="876908" y="34614"/>
                    </a:cubicBezTo>
                    <a:cubicBezTo>
                      <a:pt x="876908" y="51948"/>
                      <a:pt x="876174" y="69336"/>
                      <a:pt x="874024" y="86536"/>
                    </a:cubicBezTo>
                    <a:cubicBezTo>
                      <a:pt x="873270" y="92570"/>
                      <a:pt x="869730" y="97944"/>
                      <a:pt x="868255" y="103843"/>
                    </a:cubicBezTo>
                    <a:cubicBezTo>
                      <a:pt x="866948" y="109071"/>
                      <a:pt x="861941" y="130349"/>
                      <a:pt x="859601" y="132689"/>
                    </a:cubicBezTo>
                    <a:lnTo>
                      <a:pt x="850947" y="141342"/>
                    </a:lnTo>
                    <a:cubicBezTo>
                      <a:pt x="843698" y="163094"/>
                      <a:pt x="854320" y="137125"/>
                      <a:pt x="839409" y="155765"/>
                    </a:cubicBezTo>
                    <a:cubicBezTo>
                      <a:pt x="828221" y="169751"/>
                      <a:pt x="846753" y="161011"/>
                      <a:pt x="827871" y="167303"/>
                    </a:cubicBezTo>
                    <a:cubicBezTo>
                      <a:pt x="824986" y="169226"/>
                      <a:pt x="822318" y="171521"/>
                      <a:pt x="819217" y="173072"/>
                    </a:cubicBezTo>
                    <a:cubicBezTo>
                      <a:pt x="816498" y="174432"/>
                      <a:pt x="813487" y="175122"/>
                      <a:pt x="810564" y="175957"/>
                    </a:cubicBezTo>
                    <a:cubicBezTo>
                      <a:pt x="789854" y="181874"/>
                      <a:pt x="808372" y="175783"/>
                      <a:pt x="784603" y="181726"/>
                    </a:cubicBezTo>
                    <a:cubicBezTo>
                      <a:pt x="781653" y="182464"/>
                      <a:pt x="778834" y="183649"/>
                      <a:pt x="775949" y="184611"/>
                    </a:cubicBezTo>
                    <a:cubicBezTo>
                      <a:pt x="773065" y="187495"/>
                      <a:pt x="770690" y="191001"/>
                      <a:pt x="767296" y="193264"/>
                    </a:cubicBezTo>
                    <a:cubicBezTo>
                      <a:pt x="764766" y="194951"/>
                      <a:pt x="761362" y="194789"/>
                      <a:pt x="758642" y="196149"/>
                    </a:cubicBezTo>
                    <a:cubicBezTo>
                      <a:pt x="755541" y="197699"/>
                      <a:pt x="753089" y="200368"/>
                      <a:pt x="749988" y="201918"/>
                    </a:cubicBezTo>
                    <a:cubicBezTo>
                      <a:pt x="747269" y="203278"/>
                      <a:pt x="744258" y="203967"/>
                      <a:pt x="741335" y="204802"/>
                    </a:cubicBezTo>
                    <a:cubicBezTo>
                      <a:pt x="731822" y="207520"/>
                      <a:pt x="725297" y="208587"/>
                      <a:pt x="715374" y="210571"/>
                    </a:cubicBezTo>
                    <a:cubicBezTo>
                      <a:pt x="701661" y="219714"/>
                      <a:pt x="710008" y="215246"/>
                      <a:pt x="689413" y="222110"/>
                    </a:cubicBezTo>
                    <a:cubicBezTo>
                      <a:pt x="689408" y="222112"/>
                      <a:pt x="672111" y="227875"/>
                      <a:pt x="672106" y="227879"/>
                    </a:cubicBezTo>
                    <a:cubicBezTo>
                      <a:pt x="669221" y="229802"/>
                      <a:pt x="666639" y="232282"/>
                      <a:pt x="663452" y="233648"/>
                    </a:cubicBezTo>
                    <a:cubicBezTo>
                      <a:pt x="659808" y="235210"/>
                      <a:pt x="655790" y="235701"/>
                      <a:pt x="651914" y="236532"/>
                    </a:cubicBezTo>
                    <a:cubicBezTo>
                      <a:pt x="642326" y="238586"/>
                      <a:pt x="632370" y="239200"/>
                      <a:pt x="623068" y="242301"/>
                    </a:cubicBezTo>
                    <a:cubicBezTo>
                      <a:pt x="620184" y="243263"/>
                      <a:pt x="617365" y="244448"/>
                      <a:pt x="614415" y="245186"/>
                    </a:cubicBezTo>
                    <a:cubicBezTo>
                      <a:pt x="603164" y="247999"/>
                      <a:pt x="591202" y="249326"/>
                      <a:pt x="579800" y="250955"/>
                    </a:cubicBezTo>
                    <a:lnTo>
                      <a:pt x="553839" y="259609"/>
                    </a:lnTo>
                    <a:lnTo>
                      <a:pt x="545186" y="262493"/>
                    </a:lnTo>
                    <a:cubicBezTo>
                      <a:pt x="542301" y="263455"/>
                      <a:pt x="539554" y="265042"/>
                      <a:pt x="536532" y="265378"/>
                    </a:cubicBezTo>
                    <a:lnTo>
                      <a:pt x="484610" y="271147"/>
                    </a:lnTo>
                    <a:lnTo>
                      <a:pt x="458649" y="274031"/>
                    </a:lnTo>
                    <a:lnTo>
                      <a:pt x="337499" y="271147"/>
                    </a:lnTo>
                    <a:cubicBezTo>
                      <a:pt x="333538" y="270975"/>
                      <a:pt x="329830" y="269122"/>
                      <a:pt x="325960" y="268262"/>
                    </a:cubicBezTo>
                    <a:cubicBezTo>
                      <a:pt x="321174" y="267199"/>
                      <a:pt x="316268" y="266668"/>
                      <a:pt x="311538" y="265378"/>
                    </a:cubicBezTo>
                    <a:cubicBezTo>
                      <a:pt x="305671" y="263778"/>
                      <a:pt x="300229" y="260609"/>
                      <a:pt x="294231" y="259609"/>
                    </a:cubicBezTo>
                    <a:cubicBezTo>
                      <a:pt x="266447" y="254978"/>
                      <a:pt x="282748" y="257253"/>
                      <a:pt x="245193" y="253840"/>
                    </a:cubicBezTo>
                    <a:cubicBezTo>
                      <a:pt x="241502" y="252917"/>
                      <a:pt x="229136" y="250138"/>
                      <a:pt x="225002" y="248071"/>
                    </a:cubicBezTo>
                    <a:cubicBezTo>
                      <a:pt x="221901" y="246520"/>
                      <a:pt x="219669" y="243297"/>
                      <a:pt x="216348" y="242301"/>
                    </a:cubicBezTo>
                    <a:cubicBezTo>
                      <a:pt x="209836" y="240347"/>
                      <a:pt x="202845" y="240633"/>
                      <a:pt x="196156" y="239417"/>
                    </a:cubicBezTo>
                    <a:cubicBezTo>
                      <a:pt x="183774" y="237166"/>
                      <a:pt x="186764" y="236734"/>
                      <a:pt x="175964" y="233648"/>
                    </a:cubicBezTo>
                    <a:cubicBezTo>
                      <a:pt x="150610" y="226404"/>
                      <a:pt x="176521" y="234794"/>
                      <a:pt x="155772" y="227879"/>
                    </a:cubicBezTo>
                    <a:cubicBezTo>
                      <a:pt x="152888" y="225956"/>
                      <a:pt x="150220" y="223660"/>
                      <a:pt x="147119" y="222110"/>
                    </a:cubicBezTo>
                    <a:cubicBezTo>
                      <a:pt x="144399" y="220750"/>
                      <a:pt x="141389" y="220060"/>
                      <a:pt x="138465" y="219225"/>
                    </a:cubicBezTo>
                    <a:cubicBezTo>
                      <a:pt x="134146" y="217991"/>
                      <a:pt x="122888" y="215763"/>
                      <a:pt x="118273" y="213456"/>
                    </a:cubicBezTo>
                    <a:cubicBezTo>
                      <a:pt x="115172" y="211906"/>
                      <a:pt x="112788" y="209095"/>
                      <a:pt x="109620" y="207687"/>
                    </a:cubicBezTo>
                    <a:cubicBezTo>
                      <a:pt x="104063" y="205217"/>
                      <a:pt x="92313" y="201918"/>
                      <a:pt x="92313" y="201918"/>
                    </a:cubicBezTo>
                    <a:cubicBezTo>
                      <a:pt x="90390" y="199995"/>
                      <a:pt x="88976" y="197365"/>
                      <a:pt x="86543" y="196149"/>
                    </a:cubicBezTo>
                    <a:cubicBezTo>
                      <a:pt x="81104" y="193430"/>
                      <a:pt x="69236" y="190380"/>
                      <a:pt x="69236" y="190380"/>
                    </a:cubicBezTo>
                    <a:cubicBezTo>
                      <a:pt x="63467" y="186534"/>
                      <a:pt x="55775" y="184610"/>
                      <a:pt x="51929" y="178841"/>
                    </a:cubicBezTo>
                    <a:cubicBezTo>
                      <a:pt x="50006" y="175957"/>
                      <a:pt x="48769" y="172471"/>
                      <a:pt x="46160" y="170188"/>
                    </a:cubicBezTo>
                    <a:cubicBezTo>
                      <a:pt x="40942" y="165622"/>
                      <a:pt x="28853" y="158650"/>
                      <a:pt x="28853" y="158650"/>
                    </a:cubicBezTo>
                    <a:cubicBezTo>
                      <a:pt x="21603" y="136901"/>
                      <a:pt x="31382" y="163706"/>
                      <a:pt x="20199" y="141342"/>
                    </a:cubicBezTo>
                    <a:cubicBezTo>
                      <a:pt x="8256" y="117457"/>
                      <a:pt x="28079" y="148837"/>
                      <a:pt x="11545" y="124035"/>
                    </a:cubicBezTo>
                    <a:cubicBezTo>
                      <a:pt x="10584" y="121151"/>
                      <a:pt x="9321" y="118350"/>
                      <a:pt x="8661" y="115382"/>
                    </a:cubicBezTo>
                    <a:cubicBezTo>
                      <a:pt x="2454" y="87450"/>
                      <a:pt x="5464" y="66761"/>
                      <a:pt x="2892" y="34614"/>
                    </a:cubicBezTo>
                    <a:cubicBezTo>
                      <a:pt x="-297" y="-5251"/>
                      <a:pt x="7" y="38585"/>
                      <a:pt x="7" y="23076"/>
                    </a:cubicBezTo>
                  </a:path>
                </a:pathLst>
              </a:cu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1" name="Freihandform 330">
                <a:extLst>
                  <a:ext uri="{FF2B5EF4-FFF2-40B4-BE49-F238E27FC236}">
                    <a16:creationId xmlns:a16="http://schemas.microsoft.com/office/drawing/2014/main" id="{29571DB1-43FB-C344-939C-457F9BADB40F}"/>
                  </a:ext>
                </a:extLst>
              </p:cNvPr>
              <p:cNvSpPr/>
              <p:nvPr/>
            </p:nvSpPr>
            <p:spPr>
              <a:xfrm>
                <a:off x="3753806" y="2792096"/>
                <a:ext cx="985803" cy="424170"/>
              </a:xfrm>
              <a:custGeom>
                <a:avLst/>
                <a:gdLst>
                  <a:gd name="connsiteX0" fmla="*/ 7639 w 985803"/>
                  <a:gd name="connsiteY0" fmla="*/ 207829 h 424170"/>
                  <a:gd name="connsiteX1" fmla="*/ 19178 w 985803"/>
                  <a:gd name="connsiteY1" fmla="*/ 193406 h 424170"/>
                  <a:gd name="connsiteX2" fmla="*/ 45138 w 985803"/>
                  <a:gd name="connsiteY2" fmla="*/ 167446 h 424170"/>
                  <a:gd name="connsiteX3" fmla="*/ 59561 w 985803"/>
                  <a:gd name="connsiteY3" fmla="*/ 150138 h 424170"/>
                  <a:gd name="connsiteX4" fmla="*/ 76868 w 985803"/>
                  <a:gd name="connsiteY4" fmla="*/ 129947 h 424170"/>
                  <a:gd name="connsiteX5" fmla="*/ 85522 w 985803"/>
                  <a:gd name="connsiteY5" fmla="*/ 124177 h 424170"/>
                  <a:gd name="connsiteX6" fmla="*/ 94176 w 985803"/>
                  <a:gd name="connsiteY6" fmla="*/ 115524 h 424170"/>
                  <a:gd name="connsiteX7" fmla="*/ 99945 w 985803"/>
                  <a:gd name="connsiteY7" fmla="*/ 106870 h 424170"/>
                  <a:gd name="connsiteX8" fmla="*/ 128790 w 985803"/>
                  <a:gd name="connsiteY8" fmla="*/ 92448 h 424170"/>
                  <a:gd name="connsiteX9" fmla="*/ 140328 w 985803"/>
                  <a:gd name="connsiteY9" fmla="*/ 86678 h 424170"/>
                  <a:gd name="connsiteX10" fmla="*/ 148982 w 985803"/>
                  <a:gd name="connsiteY10" fmla="*/ 83794 h 424170"/>
                  <a:gd name="connsiteX11" fmla="*/ 166289 w 985803"/>
                  <a:gd name="connsiteY11" fmla="*/ 72256 h 424170"/>
                  <a:gd name="connsiteX12" fmla="*/ 183596 w 985803"/>
                  <a:gd name="connsiteY12" fmla="*/ 57833 h 424170"/>
                  <a:gd name="connsiteX13" fmla="*/ 200904 w 985803"/>
                  <a:gd name="connsiteY13" fmla="*/ 52064 h 424170"/>
                  <a:gd name="connsiteX14" fmla="*/ 226865 w 985803"/>
                  <a:gd name="connsiteY14" fmla="*/ 43410 h 424170"/>
                  <a:gd name="connsiteX15" fmla="*/ 235518 w 985803"/>
                  <a:gd name="connsiteY15" fmla="*/ 40526 h 424170"/>
                  <a:gd name="connsiteX16" fmla="*/ 244172 w 985803"/>
                  <a:gd name="connsiteY16" fmla="*/ 34757 h 424170"/>
                  <a:gd name="connsiteX17" fmla="*/ 267248 w 985803"/>
                  <a:gd name="connsiteY17" fmla="*/ 28988 h 424170"/>
                  <a:gd name="connsiteX18" fmla="*/ 287440 w 985803"/>
                  <a:gd name="connsiteY18" fmla="*/ 23218 h 424170"/>
                  <a:gd name="connsiteX19" fmla="*/ 313401 w 985803"/>
                  <a:gd name="connsiteY19" fmla="*/ 11680 h 424170"/>
                  <a:gd name="connsiteX20" fmla="*/ 322055 w 985803"/>
                  <a:gd name="connsiteY20" fmla="*/ 8796 h 424170"/>
                  <a:gd name="connsiteX21" fmla="*/ 362438 w 985803"/>
                  <a:gd name="connsiteY21" fmla="*/ 142 h 424170"/>
                  <a:gd name="connsiteX22" fmla="*/ 662431 w 985803"/>
                  <a:gd name="connsiteY22" fmla="*/ 3027 h 424170"/>
                  <a:gd name="connsiteX23" fmla="*/ 688391 w 985803"/>
                  <a:gd name="connsiteY23" fmla="*/ 8796 h 424170"/>
                  <a:gd name="connsiteX24" fmla="*/ 705699 w 985803"/>
                  <a:gd name="connsiteY24" fmla="*/ 17449 h 424170"/>
                  <a:gd name="connsiteX25" fmla="*/ 723006 w 985803"/>
                  <a:gd name="connsiteY25" fmla="*/ 28988 h 424170"/>
                  <a:gd name="connsiteX26" fmla="*/ 743198 w 985803"/>
                  <a:gd name="connsiteY26" fmla="*/ 34757 h 424170"/>
                  <a:gd name="connsiteX27" fmla="*/ 760505 w 985803"/>
                  <a:gd name="connsiteY27" fmla="*/ 40526 h 424170"/>
                  <a:gd name="connsiteX28" fmla="*/ 777812 w 985803"/>
                  <a:gd name="connsiteY28" fmla="*/ 46295 h 424170"/>
                  <a:gd name="connsiteX29" fmla="*/ 786466 w 985803"/>
                  <a:gd name="connsiteY29" fmla="*/ 49179 h 424170"/>
                  <a:gd name="connsiteX30" fmla="*/ 815311 w 985803"/>
                  <a:gd name="connsiteY30" fmla="*/ 57833 h 424170"/>
                  <a:gd name="connsiteX31" fmla="*/ 823965 w 985803"/>
                  <a:gd name="connsiteY31" fmla="*/ 63602 h 424170"/>
                  <a:gd name="connsiteX32" fmla="*/ 832619 w 985803"/>
                  <a:gd name="connsiteY32" fmla="*/ 66487 h 424170"/>
                  <a:gd name="connsiteX33" fmla="*/ 849926 w 985803"/>
                  <a:gd name="connsiteY33" fmla="*/ 78025 h 424170"/>
                  <a:gd name="connsiteX34" fmla="*/ 858579 w 985803"/>
                  <a:gd name="connsiteY34" fmla="*/ 83794 h 424170"/>
                  <a:gd name="connsiteX35" fmla="*/ 867233 w 985803"/>
                  <a:gd name="connsiteY35" fmla="*/ 86678 h 424170"/>
                  <a:gd name="connsiteX36" fmla="*/ 881656 w 985803"/>
                  <a:gd name="connsiteY36" fmla="*/ 95332 h 424170"/>
                  <a:gd name="connsiteX37" fmla="*/ 898963 w 985803"/>
                  <a:gd name="connsiteY37" fmla="*/ 106870 h 424170"/>
                  <a:gd name="connsiteX38" fmla="*/ 907617 w 985803"/>
                  <a:gd name="connsiteY38" fmla="*/ 112639 h 424170"/>
                  <a:gd name="connsiteX39" fmla="*/ 916270 w 985803"/>
                  <a:gd name="connsiteY39" fmla="*/ 118408 h 424170"/>
                  <a:gd name="connsiteX40" fmla="*/ 924924 w 985803"/>
                  <a:gd name="connsiteY40" fmla="*/ 124177 h 424170"/>
                  <a:gd name="connsiteX41" fmla="*/ 930693 w 985803"/>
                  <a:gd name="connsiteY41" fmla="*/ 129947 h 424170"/>
                  <a:gd name="connsiteX42" fmla="*/ 936462 w 985803"/>
                  <a:gd name="connsiteY42" fmla="*/ 138600 h 424170"/>
                  <a:gd name="connsiteX43" fmla="*/ 945116 w 985803"/>
                  <a:gd name="connsiteY43" fmla="*/ 144369 h 424170"/>
                  <a:gd name="connsiteX44" fmla="*/ 956654 w 985803"/>
                  <a:gd name="connsiteY44" fmla="*/ 158792 h 424170"/>
                  <a:gd name="connsiteX45" fmla="*/ 965308 w 985803"/>
                  <a:gd name="connsiteY45" fmla="*/ 178984 h 424170"/>
                  <a:gd name="connsiteX46" fmla="*/ 976846 w 985803"/>
                  <a:gd name="connsiteY46" fmla="*/ 196291 h 424170"/>
                  <a:gd name="connsiteX47" fmla="*/ 979730 w 985803"/>
                  <a:gd name="connsiteY47" fmla="*/ 204945 h 424170"/>
                  <a:gd name="connsiteX48" fmla="*/ 985499 w 985803"/>
                  <a:gd name="connsiteY48" fmla="*/ 213598 h 424170"/>
                  <a:gd name="connsiteX49" fmla="*/ 971077 w 985803"/>
                  <a:gd name="connsiteY49" fmla="*/ 251097 h 424170"/>
                  <a:gd name="connsiteX50" fmla="*/ 959538 w 985803"/>
                  <a:gd name="connsiteY50" fmla="*/ 268405 h 424170"/>
                  <a:gd name="connsiteX51" fmla="*/ 953769 w 985803"/>
                  <a:gd name="connsiteY51" fmla="*/ 277058 h 424170"/>
                  <a:gd name="connsiteX52" fmla="*/ 936462 w 985803"/>
                  <a:gd name="connsiteY52" fmla="*/ 291481 h 424170"/>
                  <a:gd name="connsiteX53" fmla="*/ 930693 w 985803"/>
                  <a:gd name="connsiteY53" fmla="*/ 300135 h 424170"/>
                  <a:gd name="connsiteX54" fmla="*/ 922039 w 985803"/>
                  <a:gd name="connsiteY54" fmla="*/ 303019 h 424170"/>
                  <a:gd name="connsiteX55" fmla="*/ 904732 w 985803"/>
                  <a:gd name="connsiteY55" fmla="*/ 314557 h 424170"/>
                  <a:gd name="connsiteX56" fmla="*/ 887425 w 985803"/>
                  <a:gd name="connsiteY56" fmla="*/ 326095 h 424170"/>
                  <a:gd name="connsiteX57" fmla="*/ 881656 w 985803"/>
                  <a:gd name="connsiteY57" fmla="*/ 331865 h 424170"/>
                  <a:gd name="connsiteX58" fmla="*/ 855695 w 985803"/>
                  <a:gd name="connsiteY58" fmla="*/ 343403 h 424170"/>
                  <a:gd name="connsiteX59" fmla="*/ 841272 w 985803"/>
                  <a:gd name="connsiteY59" fmla="*/ 354941 h 424170"/>
                  <a:gd name="connsiteX60" fmla="*/ 823965 w 985803"/>
                  <a:gd name="connsiteY60" fmla="*/ 366479 h 424170"/>
                  <a:gd name="connsiteX61" fmla="*/ 806658 w 985803"/>
                  <a:gd name="connsiteY61" fmla="*/ 372248 h 424170"/>
                  <a:gd name="connsiteX62" fmla="*/ 798004 w 985803"/>
                  <a:gd name="connsiteY62" fmla="*/ 375133 h 424170"/>
                  <a:gd name="connsiteX63" fmla="*/ 789350 w 985803"/>
                  <a:gd name="connsiteY63" fmla="*/ 380902 h 424170"/>
                  <a:gd name="connsiteX64" fmla="*/ 777812 w 985803"/>
                  <a:gd name="connsiteY64" fmla="*/ 383786 h 424170"/>
                  <a:gd name="connsiteX65" fmla="*/ 748967 w 985803"/>
                  <a:gd name="connsiteY65" fmla="*/ 389555 h 424170"/>
                  <a:gd name="connsiteX66" fmla="*/ 731660 w 985803"/>
                  <a:gd name="connsiteY66" fmla="*/ 395324 h 424170"/>
                  <a:gd name="connsiteX67" fmla="*/ 720121 w 985803"/>
                  <a:gd name="connsiteY67" fmla="*/ 398209 h 424170"/>
                  <a:gd name="connsiteX68" fmla="*/ 702814 w 985803"/>
                  <a:gd name="connsiteY68" fmla="*/ 403978 h 424170"/>
                  <a:gd name="connsiteX69" fmla="*/ 676853 w 985803"/>
                  <a:gd name="connsiteY69" fmla="*/ 406863 h 424170"/>
                  <a:gd name="connsiteX70" fmla="*/ 613393 w 985803"/>
                  <a:gd name="connsiteY70" fmla="*/ 412632 h 424170"/>
                  <a:gd name="connsiteX71" fmla="*/ 564356 w 985803"/>
                  <a:gd name="connsiteY71" fmla="*/ 421285 h 424170"/>
                  <a:gd name="connsiteX72" fmla="*/ 544164 w 985803"/>
                  <a:gd name="connsiteY72" fmla="*/ 424170 h 424170"/>
                  <a:gd name="connsiteX73" fmla="*/ 443205 w 985803"/>
                  <a:gd name="connsiteY73" fmla="*/ 421285 h 424170"/>
                  <a:gd name="connsiteX74" fmla="*/ 434552 w 985803"/>
                  <a:gd name="connsiteY74" fmla="*/ 418401 h 424170"/>
                  <a:gd name="connsiteX75" fmla="*/ 423013 w 985803"/>
                  <a:gd name="connsiteY75" fmla="*/ 415516 h 424170"/>
                  <a:gd name="connsiteX76" fmla="*/ 405706 w 985803"/>
                  <a:gd name="connsiteY76" fmla="*/ 409747 h 424170"/>
                  <a:gd name="connsiteX77" fmla="*/ 376861 w 985803"/>
                  <a:gd name="connsiteY77" fmla="*/ 406863 h 424170"/>
                  <a:gd name="connsiteX78" fmla="*/ 365323 w 985803"/>
                  <a:gd name="connsiteY78" fmla="*/ 403978 h 424170"/>
                  <a:gd name="connsiteX79" fmla="*/ 342246 w 985803"/>
                  <a:gd name="connsiteY79" fmla="*/ 401094 h 424170"/>
                  <a:gd name="connsiteX80" fmla="*/ 324939 w 985803"/>
                  <a:gd name="connsiteY80" fmla="*/ 395324 h 424170"/>
                  <a:gd name="connsiteX81" fmla="*/ 310516 w 985803"/>
                  <a:gd name="connsiteY81" fmla="*/ 392440 h 424170"/>
                  <a:gd name="connsiteX82" fmla="*/ 281671 w 985803"/>
                  <a:gd name="connsiteY82" fmla="*/ 383786 h 424170"/>
                  <a:gd name="connsiteX83" fmla="*/ 273017 w 985803"/>
                  <a:gd name="connsiteY83" fmla="*/ 378017 h 424170"/>
                  <a:gd name="connsiteX84" fmla="*/ 255710 w 985803"/>
                  <a:gd name="connsiteY84" fmla="*/ 372248 h 424170"/>
                  <a:gd name="connsiteX85" fmla="*/ 247056 w 985803"/>
                  <a:gd name="connsiteY85" fmla="*/ 366479 h 424170"/>
                  <a:gd name="connsiteX86" fmla="*/ 229749 w 985803"/>
                  <a:gd name="connsiteY86" fmla="*/ 360710 h 424170"/>
                  <a:gd name="connsiteX87" fmla="*/ 203788 w 985803"/>
                  <a:gd name="connsiteY87" fmla="*/ 352056 h 424170"/>
                  <a:gd name="connsiteX88" fmla="*/ 186481 w 985803"/>
                  <a:gd name="connsiteY88" fmla="*/ 346287 h 424170"/>
                  <a:gd name="connsiteX89" fmla="*/ 177827 w 985803"/>
                  <a:gd name="connsiteY89" fmla="*/ 343403 h 424170"/>
                  <a:gd name="connsiteX90" fmla="*/ 160520 w 985803"/>
                  <a:gd name="connsiteY90" fmla="*/ 331865 h 424170"/>
                  <a:gd name="connsiteX91" fmla="*/ 137444 w 985803"/>
                  <a:gd name="connsiteY91" fmla="*/ 314557 h 424170"/>
                  <a:gd name="connsiteX92" fmla="*/ 120137 w 985803"/>
                  <a:gd name="connsiteY92" fmla="*/ 305904 h 424170"/>
                  <a:gd name="connsiteX93" fmla="*/ 108598 w 985803"/>
                  <a:gd name="connsiteY93" fmla="*/ 294365 h 424170"/>
                  <a:gd name="connsiteX94" fmla="*/ 91291 w 985803"/>
                  <a:gd name="connsiteY94" fmla="*/ 288596 h 424170"/>
                  <a:gd name="connsiteX95" fmla="*/ 82637 w 985803"/>
                  <a:gd name="connsiteY95" fmla="*/ 282827 h 424170"/>
                  <a:gd name="connsiteX96" fmla="*/ 56677 w 985803"/>
                  <a:gd name="connsiteY96" fmla="*/ 274174 h 424170"/>
                  <a:gd name="connsiteX97" fmla="*/ 48023 w 985803"/>
                  <a:gd name="connsiteY97" fmla="*/ 271289 h 424170"/>
                  <a:gd name="connsiteX98" fmla="*/ 39369 w 985803"/>
                  <a:gd name="connsiteY98" fmla="*/ 265520 h 424170"/>
                  <a:gd name="connsiteX99" fmla="*/ 24947 w 985803"/>
                  <a:gd name="connsiteY99" fmla="*/ 248213 h 424170"/>
                  <a:gd name="connsiteX100" fmla="*/ 16293 w 985803"/>
                  <a:gd name="connsiteY100" fmla="*/ 245328 h 424170"/>
                  <a:gd name="connsiteX101" fmla="*/ 10524 w 985803"/>
                  <a:gd name="connsiteY101" fmla="*/ 236675 h 424170"/>
                  <a:gd name="connsiteX102" fmla="*/ 1870 w 985803"/>
                  <a:gd name="connsiteY102" fmla="*/ 230906 h 424170"/>
                  <a:gd name="connsiteX103" fmla="*/ 13408 w 985803"/>
                  <a:gd name="connsiteY103" fmla="*/ 202060 h 424170"/>
                  <a:gd name="connsiteX104" fmla="*/ 7639 w 985803"/>
                  <a:gd name="connsiteY104" fmla="*/ 207829 h 424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985803" h="424170">
                    <a:moveTo>
                      <a:pt x="7639" y="207829"/>
                    </a:moveTo>
                    <a:cubicBezTo>
                      <a:pt x="8601" y="206387"/>
                      <a:pt x="14988" y="197918"/>
                      <a:pt x="19178" y="193406"/>
                    </a:cubicBezTo>
                    <a:cubicBezTo>
                      <a:pt x="27505" y="184438"/>
                      <a:pt x="38349" y="177628"/>
                      <a:pt x="45138" y="167446"/>
                    </a:cubicBezTo>
                    <a:cubicBezTo>
                      <a:pt x="57890" y="148320"/>
                      <a:pt x="42904" y="169572"/>
                      <a:pt x="59561" y="150138"/>
                    </a:cubicBezTo>
                    <a:cubicBezTo>
                      <a:pt x="69108" y="138999"/>
                      <a:pt x="66134" y="138892"/>
                      <a:pt x="76868" y="129947"/>
                    </a:cubicBezTo>
                    <a:cubicBezTo>
                      <a:pt x="79531" y="127727"/>
                      <a:pt x="82859" y="126397"/>
                      <a:pt x="85522" y="124177"/>
                    </a:cubicBezTo>
                    <a:cubicBezTo>
                      <a:pt x="88656" y="121566"/>
                      <a:pt x="91564" y="118658"/>
                      <a:pt x="94176" y="115524"/>
                    </a:cubicBezTo>
                    <a:cubicBezTo>
                      <a:pt x="96395" y="112861"/>
                      <a:pt x="97336" y="109153"/>
                      <a:pt x="99945" y="106870"/>
                    </a:cubicBezTo>
                    <a:cubicBezTo>
                      <a:pt x="113682" y="94850"/>
                      <a:pt x="114453" y="96032"/>
                      <a:pt x="128790" y="92448"/>
                    </a:cubicBezTo>
                    <a:cubicBezTo>
                      <a:pt x="132636" y="90525"/>
                      <a:pt x="136376" y="88372"/>
                      <a:pt x="140328" y="86678"/>
                    </a:cubicBezTo>
                    <a:cubicBezTo>
                      <a:pt x="143123" y="85480"/>
                      <a:pt x="146324" y="85271"/>
                      <a:pt x="148982" y="83794"/>
                    </a:cubicBezTo>
                    <a:cubicBezTo>
                      <a:pt x="155043" y="80427"/>
                      <a:pt x="161386" y="77159"/>
                      <a:pt x="166289" y="72256"/>
                    </a:cubicBezTo>
                    <a:cubicBezTo>
                      <a:pt x="171722" y="66823"/>
                      <a:pt x="176369" y="61045"/>
                      <a:pt x="183596" y="57833"/>
                    </a:cubicBezTo>
                    <a:cubicBezTo>
                      <a:pt x="189153" y="55363"/>
                      <a:pt x="195135" y="53987"/>
                      <a:pt x="200904" y="52064"/>
                    </a:cubicBezTo>
                    <a:lnTo>
                      <a:pt x="226865" y="43410"/>
                    </a:lnTo>
                    <a:lnTo>
                      <a:pt x="235518" y="40526"/>
                    </a:lnTo>
                    <a:cubicBezTo>
                      <a:pt x="238403" y="38603"/>
                      <a:pt x="240914" y="35942"/>
                      <a:pt x="244172" y="34757"/>
                    </a:cubicBezTo>
                    <a:cubicBezTo>
                      <a:pt x="251623" y="32047"/>
                      <a:pt x="259726" y="31496"/>
                      <a:pt x="267248" y="28988"/>
                    </a:cubicBezTo>
                    <a:cubicBezTo>
                      <a:pt x="279663" y="24849"/>
                      <a:pt x="272952" y="26841"/>
                      <a:pt x="287440" y="23218"/>
                    </a:cubicBezTo>
                    <a:cubicBezTo>
                      <a:pt x="301153" y="14077"/>
                      <a:pt x="292807" y="18544"/>
                      <a:pt x="313401" y="11680"/>
                    </a:cubicBezTo>
                    <a:lnTo>
                      <a:pt x="322055" y="8796"/>
                    </a:lnTo>
                    <a:cubicBezTo>
                      <a:pt x="337978" y="-1820"/>
                      <a:pt x="332054" y="142"/>
                      <a:pt x="362438" y="142"/>
                    </a:cubicBezTo>
                    <a:lnTo>
                      <a:pt x="662431" y="3027"/>
                    </a:lnTo>
                    <a:cubicBezTo>
                      <a:pt x="669085" y="4136"/>
                      <a:pt x="681287" y="5244"/>
                      <a:pt x="688391" y="8796"/>
                    </a:cubicBezTo>
                    <a:cubicBezTo>
                      <a:pt x="710747" y="19975"/>
                      <a:pt x="683957" y="10203"/>
                      <a:pt x="705699" y="17449"/>
                    </a:cubicBezTo>
                    <a:cubicBezTo>
                      <a:pt x="711468" y="21295"/>
                      <a:pt x="716428" y="26796"/>
                      <a:pt x="723006" y="28988"/>
                    </a:cubicBezTo>
                    <a:cubicBezTo>
                      <a:pt x="752128" y="38693"/>
                      <a:pt x="706928" y="23875"/>
                      <a:pt x="743198" y="34757"/>
                    </a:cubicBezTo>
                    <a:cubicBezTo>
                      <a:pt x="749023" y="36504"/>
                      <a:pt x="754736" y="38603"/>
                      <a:pt x="760505" y="40526"/>
                    </a:cubicBezTo>
                    <a:lnTo>
                      <a:pt x="777812" y="46295"/>
                    </a:lnTo>
                    <a:cubicBezTo>
                      <a:pt x="780697" y="47257"/>
                      <a:pt x="783516" y="48441"/>
                      <a:pt x="786466" y="49179"/>
                    </a:cubicBezTo>
                    <a:cubicBezTo>
                      <a:pt x="792915" y="50791"/>
                      <a:pt x="811099" y="55025"/>
                      <a:pt x="815311" y="57833"/>
                    </a:cubicBezTo>
                    <a:cubicBezTo>
                      <a:pt x="818196" y="59756"/>
                      <a:pt x="820864" y="62052"/>
                      <a:pt x="823965" y="63602"/>
                    </a:cubicBezTo>
                    <a:cubicBezTo>
                      <a:pt x="826685" y="64962"/>
                      <a:pt x="829961" y="65010"/>
                      <a:pt x="832619" y="66487"/>
                    </a:cubicBezTo>
                    <a:cubicBezTo>
                      <a:pt x="838680" y="69854"/>
                      <a:pt x="844157" y="74179"/>
                      <a:pt x="849926" y="78025"/>
                    </a:cubicBezTo>
                    <a:cubicBezTo>
                      <a:pt x="852810" y="79948"/>
                      <a:pt x="855290" y="82698"/>
                      <a:pt x="858579" y="83794"/>
                    </a:cubicBezTo>
                    <a:lnTo>
                      <a:pt x="867233" y="86678"/>
                    </a:lnTo>
                    <a:cubicBezTo>
                      <a:pt x="880175" y="99622"/>
                      <a:pt x="864806" y="85971"/>
                      <a:pt x="881656" y="95332"/>
                    </a:cubicBezTo>
                    <a:cubicBezTo>
                      <a:pt x="887717" y="98699"/>
                      <a:pt x="893194" y="103024"/>
                      <a:pt x="898963" y="106870"/>
                    </a:cubicBezTo>
                    <a:lnTo>
                      <a:pt x="907617" y="112639"/>
                    </a:lnTo>
                    <a:lnTo>
                      <a:pt x="916270" y="118408"/>
                    </a:lnTo>
                    <a:cubicBezTo>
                      <a:pt x="919155" y="120331"/>
                      <a:pt x="922473" y="121725"/>
                      <a:pt x="924924" y="124177"/>
                    </a:cubicBezTo>
                    <a:cubicBezTo>
                      <a:pt x="926847" y="126100"/>
                      <a:pt x="928994" y="127823"/>
                      <a:pt x="930693" y="129947"/>
                    </a:cubicBezTo>
                    <a:cubicBezTo>
                      <a:pt x="932859" y="132654"/>
                      <a:pt x="934011" y="136149"/>
                      <a:pt x="936462" y="138600"/>
                    </a:cubicBezTo>
                    <a:cubicBezTo>
                      <a:pt x="938914" y="141051"/>
                      <a:pt x="942231" y="142446"/>
                      <a:pt x="945116" y="144369"/>
                    </a:cubicBezTo>
                    <a:cubicBezTo>
                      <a:pt x="952001" y="165030"/>
                      <a:pt x="942158" y="141397"/>
                      <a:pt x="956654" y="158792"/>
                    </a:cubicBezTo>
                    <a:cubicBezTo>
                      <a:pt x="966280" y="170342"/>
                      <a:pt x="959298" y="168165"/>
                      <a:pt x="965308" y="178984"/>
                    </a:cubicBezTo>
                    <a:cubicBezTo>
                      <a:pt x="968675" y="185045"/>
                      <a:pt x="976846" y="196291"/>
                      <a:pt x="976846" y="196291"/>
                    </a:cubicBezTo>
                    <a:cubicBezTo>
                      <a:pt x="977807" y="199176"/>
                      <a:pt x="978370" y="202225"/>
                      <a:pt x="979730" y="204945"/>
                    </a:cubicBezTo>
                    <a:cubicBezTo>
                      <a:pt x="981280" y="208046"/>
                      <a:pt x="985154" y="210149"/>
                      <a:pt x="985499" y="213598"/>
                    </a:cubicBezTo>
                    <a:cubicBezTo>
                      <a:pt x="987348" y="232084"/>
                      <a:pt x="980560" y="236872"/>
                      <a:pt x="971077" y="251097"/>
                    </a:cubicBezTo>
                    <a:lnTo>
                      <a:pt x="959538" y="268405"/>
                    </a:lnTo>
                    <a:cubicBezTo>
                      <a:pt x="957615" y="271289"/>
                      <a:pt x="956220" y="274607"/>
                      <a:pt x="953769" y="277058"/>
                    </a:cubicBezTo>
                    <a:cubicBezTo>
                      <a:pt x="942665" y="288164"/>
                      <a:pt x="948510" y="283449"/>
                      <a:pt x="936462" y="291481"/>
                    </a:cubicBezTo>
                    <a:cubicBezTo>
                      <a:pt x="934539" y="294366"/>
                      <a:pt x="933400" y="297969"/>
                      <a:pt x="930693" y="300135"/>
                    </a:cubicBezTo>
                    <a:cubicBezTo>
                      <a:pt x="928319" y="302034"/>
                      <a:pt x="924697" y="301542"/>
                      <a:pt x="922039" y="303019"/>
                    </a:cubicBezTo>
                    <a:cubicBezTo>
                      <a:pt x="915978" y="306386"/>
                      <a:pt x="910501" y="310711"/>
                      <a:pt x="904732" y="314557"/>
                    </a:cubicBezTo>
                    <a:lnTo>
                      <a:pt x="887425" y="326095"/>
                    </a:lnTo>
                    <a:cubicBezTo>
                      <a:pt x="885502" y="328018"/>
                      <a:pt x="884089" y="330649"/>
                      <a:pt x="881656" y="331865"/>
                    </a:cubicBezTo>
                    <a:cubicBezTo>
                      <a:pt x="840449" y="352470"/>
                      <a:pt x="881160" y="326428"/>
                      <a:pt x="855695" y="343403"/>
                    </a:cubicBezTo>
                    <a:cubicBezTo>
                      <a:pt x="845036" y="359391"/>
                      <a:pt x="856025" y="346745"/>
                      <a:pt x="841272" y="354941"/>
                    </a:cubicBezTo>
                    <a:cubicBezTo>
                      <a:pt x="835211" y="358308"/>
                      <a:pt x="830543" y="364286"/>
                      <a:pt x="823965" y="366479"/>
                    </a:cubicBezTo>
                    <a:lnTo>
                      <a:pt x="806658" y="372248"/>
                    </a:lnTo>
                    <a:cubicBezTo>
                      <a:pt x="803773" y="373210"/>
                      <a:pt x="800534" y="373446"/>
                      <a:pt x="798004" y="375133"/>
                    </a:cubicBezTo>
                    <a:cubicBezTo>
                      <a:pt x="795119" y="377056"/>
                      <a:pt x="792537" y="379536"/>
                      <a:pt x="789350" y="380902"/>
                    </a:cubicBezTo>
                    <a:cubicBezTo>
                      <a:pt x="785706" y="382464"/>
                      <a:pt x="781624" y="382697"/>
                      <a:pt x="777812" y="383786"/>
                    </a:cubicBezTo>
                    <a:cubicBezTo>
                      <a:pt x="757669" y="389541"/>
                      <a:pt x="783440" y="384631"/>
                      <a:pt x="748967" y="389555"/>
                    </a:cubicBezTo>
                    <a:cubicBezTo>
                      <a:pt x="743198" y="391478"/>
                      <a:pt x="737559" y="393849"/>
                      <a:pt x="731660" y="395324"/>
                    </a:cubicBezTo>
                    <a:cubicBezTo>
                      <a:pt x="727814" y="396286"/>
                      <a:pt x="723919" y="397070"/>
                      <a:pt x="720121" y="398209"/>
                    </a:cubicBezTo>
                    <a:cubicBezTo>
                      <a:pt x="714296" y="399956"/>
                      <a:pt x="708858" y="403306"/>
                      <a:pt x="702814" y="403978"/>
                    </a:cubicBezTo>
                    <a:lnTo>
                      <a:pt x="676853" y="406863"/>
                    </a:lnTo>
                    <a:cubicBezTo>
                      <a:pt x="646661" y="414410"/>
                      <a:pt x="677307" y="407519"/>
                      <a:pt x="613393" y="412632"/>
                    </a:cubicBezTo>
                    <a:cubicBezTo>
                      <a:pt x="591008" y="414423"/>
                      <a:pt x="589032" y="417759"/>
                      <a:pt x="564356" y="421285"/>
                    </a:cubicBezTo>
                    <a:lnTo>
                      <a:pt x="544164" y="424170"/>
                    </a:lnTo>
                    <a:cubicBezTo>
                      <a:pt x="510511" y="423208"/>
                      <a:pt x="476825" y="423054"/>
                      <a:pt x="443205" y="421285"/>
                    </a:cubicBezTo>
                    <a:cubicBezTo>
                      <a:pt x="440169" y="421125"/>
                      <a:pt x="437475" y="419236"/>
                      <a:pt x="434552" y="418401"/>
                    </a:cubicBezTo>
                    <a:cubicBezTo>
                      <a:pt x="430740" y="417312"/>
                      <a:pt x="426811" y="416655"/>
                      <a:pt x="423013" y="415516"/>
                    </a:cubicBezTo>
                    <a:cubicBezTo>
                      <a:pt x="417188" y="413769"/>
                      <a:pt x="411757" y="410352"/>
                      <a:pt x="405706" y="409747"/>
                    </a:cubicBezTo>
                    <a:lnTo>
                      <a:pt x="376861" y="406863"/>
                    </a:lnTo>
                    <a:cubicBezTo>
                      <a:pt x="373015" y="405901"/>
                      <a:pt x="369233" y="404630"/>
                      <a:pt x="365323" y="403978"/>
                    </a:cubicBezTo>
                    <a:cubicBezTo>
                      <a:pt x="357676" y="402704"/>
                      <a:pt x="349826" y="402718"/>
                      <a:pt x="342246" y="401094"/>
                    </a:cubicBezTo>
                    <a:cubicBezTo>
                      <a:pt x="336300" y="399820"/>
                      <a:pt x="330902" y="396516"/>
                      <a:pt x="324939" y="395324"/>
                    </a:cubicBezTo>
                    <a:cubicBezTo>
                      <a:pt x="320131" y="394363"/>
                      <a:pt x="315302" y="393504"/>
                      <a:pt x="310516" y="392440"/>
                    </a:cubicBezTo>
                    <a:cubicBezTo>
                      <a:pt x="304471" y="391097"/>
                      <a:pt x="285264" y="386181"/>
                      <a:pt x="281671" y="383786"/>
                    </a:cubicBezTo>
                    <a:cubicBezTo>
                      <a:pt x="278786" y="381863"/>
                      <a:pt x="276185" y="379425"/>
                      <a:pt x="273017" y="378017"/>
                    </a:cubicBezTo>
                    <a:cubicBezTo>
                      <a:pt x="267460" y="375547"/>
                      <a:pt x="260770" y="375621"/>
                      <a:pt x="255710" y="372248"/>
                    </a:cubicBezTo>
                    <a:cubicBezTo>
                      <a:pt x="252825" y="370325"/>
                      <a:pt x="250224" y="367887"/>
                      <a:pt x="247056" y="366479"/>
                    </a:cubicBezTo>
                    <a:cubicBezTo>
                      <a:pt x="241499" y="364009"/>
                      <a:pt x="235518" y="362633"/>
                      <a:pt x="229749" y="360710"/>
                    </a:cubicBezTo>
                    <a:lnTo>
                      <a:pt x="203788" y="352056"/>
                    </a:lnTo>
                    <a:lnTo>
                      <a:pt x="186481" y="346287"/>
                    </a:lnTo>
                    <a:lnTo>
                      <a:pt x="177827" y="343403"/>
                    </a:lnTo>
                    <a:cubicBezTo>
                      <a:pt x="172058" y="339557"/>
                      <a:pt x="165422" y="336768"/>
                      <a:pt x="160520" y="331865"/>
                    </a:cubicBezTo>
                    <a:cubicBezTo>
                      <a:pt x="149849" y="321192"/>
                      <a:pt x="157013" y="327603"/>
                      <a:pt x="137444" y="314557"/>
                    </a:cubicBezTo>
                    <a:cubicBezTo>
                      <a:pt x="126261" y="307102"/>
                      <a:pt x="132078" y="309884"/>
                      <a:pt x="120137" y="305904"/>
                    </a:cubicBezTo>
                    <a:cubicBezTo>
                      <a:pt x="116291" y="302058"/>
                      <a:pt x="113758" y="296085"/>
                      <a:pt x="108598" y="294365"/>
                    </a:cubicBezTo>
                    <a:lnTo>
                      <a:pt x="91291" y="288596"/>
                    </a:lnTo>
                    <a:cubicBezTo>
                      <a:pt x="88002" y="287500"/>
                      <a:pt x="85805" y="284235"/>
                      <a:pt x="82637" y="282827"/>
                    </a:cubicBezTo>
                    <a:cubicBezTo>
                      <a:pt x="82627" y="282823"/>
                      <a:pt x="61009" y="275618"/>
                      <a:pt x="56677" y="274174"/>
                    </a:cubicBezTo>
                    <a:cubicBezTo>
                      <a:pt x="53792" y="273212"/>
                      <a:pt x="50553" y="272976"/>
                      <a:pt x="48023" y="271289"/>
                    </a:cubicBezTo>
                    <a:lnTo>
                      <a:pt x="39369" y="265520"/>
                    </a:lnTo>
                    <a:cubicBezTo>
                      <a:pt x="35112" y="259134"/>
                      <a:pt x="31610" y="252655"/>
                      <a:pt x="24947" y="248213"/>
                    </a:cubicBezTo>
                    <a:cubicBezTo>
                      <a:pt x="22417" y="246526"/>
                      <a:pt x="19178" y="246290"/>
                      <a:pt x="16293" y="245328"/>
                    </a:cubicBezTo>
                    <a:cubicBezTo>
                      <a:pt x="14370" y="242444"/>
                      <a:pt x="12975" y="239126"/>
                      <a:pt x="10524" y="236675"/>
                    </a:cubicBezTo>
                    <a:cubicBezTo>
                      <a:pt x="8072" y="234224"/>
                      <a:pt x="2550" y="234306"/>
                      <a:pt x="1870" y="230906"/>
                    </a:cubicBezTo>
                    <a:cubicBezTo>
                      <a:pt x="-3021" y="206452"/>
                      <a:pt x="1974" y="211207"/>
                      <a:pt x="13408" y="202060"/>
                    </a:cubicBezTo>
                    <a:cubicBezTo>
                      <a:pt x="22319" y="194931"/>
                      <a:pt x="6677" y="209271"/>
                      <a:pt x="7639" y="207829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309" name="Gerade Verbindung mit Pfeil 308">
              <a:extLst>
                <a:ext uri="{FF2B5EF4-FFF2-40B4-BE49-F238E27FC236}">
                  <a16:creationId xmlns:a16="http://schemas.microsoft.com/office/drawing/2014/main" id="{7AB25328-A510-064F-9E92-689F8D260D89}"/>
                </a:ext>
              </a:extLst>
            </p:cNvPr>
            <p:cNvCxnSpPr/>
            <p:nvPr/>
          </p:nvCxnSpPr>
          <p:spPr>
            <a:xfrm>
              <a:off x="2417984" y="1697101"/>
              <a:ext cx="293621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tailEnd type="stealth"/>
            </a:ln>
            <a:effectLst/>
          </p:spPr>
        </p:cxnSp>
        <p:sp>
          <p:nvSpPr>
            <p:cNvPr id="310" name="Textfeld 309">
              <a:extLst>
                <a:ext uri="{FF2B5EF4-FFF2-40B4-BE49-F238E27FC236}">
                  <a16:creationId xmlns:a16="http://schemas.microsoft.com/office/drawing/2014/main" id="{8E8C6CC2-5E2E-C04E-B856-20DB7FE3CB30}"/>
                </a:ext>
              </a:extLst>
            </p:cNvPr>
            <p:cNvSpPr txBox="1"/>
            <p:nvPr/>
          </p:nvSpPr>
          <p:spPr>
            <a:xfrm>
              <a:off x="3067435" y="2203071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PUR</a:t>
              </a:r>
            </a:p>
          </p:txBody>
        </p:sp>
        <p:sp>
          <p:nvSpPr>
            <p:cNvPr id="311" name="Textfeld 310">
              <a:extLst>
                <a:ext uri="{FF2B5EF4-FFF2-40B4-BE49-F238E27FC236}">
                  <a16:creationId xmlns:a16="http://schemas.microsoft.com/office/drawing/2014/main" id="{175410D9-9EB8-524C-BB79-C6E89F307195}"/>
                </a:ext>
              </a:extLst>
            </p:cNvPr>
            <p:cNvSpPr txBox="1"/>
            <p:nvPr/>
          </p:nvSpPr>
          <p:spPr>
            <a:xfrm>
              <a:off x="3067435" y="2380856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PVC</a:t>
              </a:r>
            </a:p>
          </p:txBody>
        </p:sp>
        <p:sp>
          <p:nvSpPr>
            <p:cNvPr id="312" name="Textfeld 311">
              <a:extLst>
                <a:ext uri="{FF2B5EF4-FFF2-40B4-BE49-F238E27FC236}">
                  <a16:creationId xmlns:a16="http://schemas.microsoft.com/office/drawing/2014/main" id="{F9370CB7-C735-AD4B-8AFC-1EEC3D68C8B7}"/>
                </a:ext>
              </a:extLst>
            </p:cNvPr>
            <p:cNvSpPr txBox="1"/>
            <p:nvPr/>
          </p:nvSpPr>
          <p:spPr>
            <a:xfrm>
              <a:off x="3067435" y="1011085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PET</a:t>
              </a:r>
            </a:p>
          </p:txBody>
        </p:sp>
        <p:sp>
          <p:nvSpPr>
            <p:cNvPr id="313" name="Textfeld 312">
              <a:extLst>
                <a:ext uri="{FF2B5EF4-FFF2-40B4-BE49-F238E27FC236}">
                  <a16:creationId xmlns:a16="http://schemas.microsoft.com/office/drawing/2014/main" id="{3C16ACA4-6E38-5440-B477-9291DD064C55}"/>
                </a:ext>
              </a:extLst>
            </p:cNvPr>
            <p:cNvSpPr txBox="1"/>
            <p:nvPr/>
          </p:nvSpPr>
          <p:spPr>
            <a:xfrm>
              <a:off x="3067435" y="1186919"/>
              <a:ext cx="50405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HDPE</a:t>
              </a:r>
            </a:p>
          </p:txBody>
        </p:sp>
        <p:sp>
          <p:nvSpPr>
            <p:cNvPr id="314" name="Textfeld 313">
              <a:extLst>
                <a:ext uri="{FF2B5EF4-FFF2-40B4-BE49-F238E27FC236}">
                  <a16:creationId xmlns:a16="http://schemas.microsoft.com/office/drawing/2014/main" id="{2FD03103-9824-A74E-9072-45F7200283F0}"/>
                </a:ext>
              </a:extLst>
            </p:cNvPr>
            <p:cNvSpPr txBox="1"/>
            <p:nvPr/>
          </p:nvSpPr>
          <p:spPr>
            <a:xfrm>
              <a:off x="3067435" y="2003859"/>
              <a:ext cx="572280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LDPE</a:t>
              </a:r>
            </a:p>
          </p:txBody>
        </p:sp>
        <p:sp>
          <p:nvSpPr>
            <p:cNvPr id="315" name="Textfeld 314">
              <a:extLst>
                <a:ext uri="{FF2B5EF4-FFF2-40B4-BE49-F238E27FC236}">
                  <a16:creationId xmlns:a16="http://schemas.microsoft.com/office/drawing/2014/main" id="{9DC3AA81-EB77-3F44-A79A-B1931C7A86DC}"/>
                </a:ext>
              </a:extLst>
            </p:cNvPr>
            <p:cNvSpPr txBox="1"/>
            <p:nvPr/>
          </p:nvSpPr>
          <p:spPr>
            <a:xfrm>
              <a:off x="3067435" y="1778054"/>
              <a:ext cx="439616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PLA</a:t>
              </a:r>
            </a:p>
          </p:txBody>
        </p:sp>
        <p:sp>
          <p:nvSpPr>
            <p:cNvPr id="316" name="Textfeld 315">
              <a:extLst>
                <a:ext uri="{FF2B5EF4-FFF2-40B4-BE49-F238E27FC236}">
                  <a16:creationId xmlns:a16="http://schemas.microsoft.com/office/drawing/2014/main" id="{FCB25496-91F5-2C41-90A9-E5F300A5F224}"/>
                </a:ext>
              </a:extLst>
            </p:cNvPr>
            <p:cNvSpPr txBox="1"/>
            <p:nvPr/>
          </p:nvSpPr>
          <p:spPr>
            <a:xfrm>
              <a:off x="811164" y="1263736"/>
              <a:ext cx="384671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PLA</a:t>
              </a:r>
            </a:p>
          </p:txBody>
        </p:sp>
        <p:sp>
          <p:nvSpPr>
            <p:cNvPr id="317" name="Textfeld 316">
              <a:extLst>
                <a:ext uri="{FF2B5EF4-FFF2-40B4-BE49-F238E27FC236}">
                  <a16:creationId xmlns:a16="http://schemas.microsoft.com/office/drawing/2014/main" id="{B7F0F685-536E-C741-BCBB-AFE63E738FA8}"/>
                </a:ext>
              </a:extLst>
            </p:cNvPr>
            <p:cNvSpPr txBox="1"/>
            <p:nvPr/>
          </p:nvSpPr>
          <p:spPr>
            <a:xfrm>
              <a:off x="3067435" y="1577405"/>
              <a:ext cx="353367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PP</a:t>
              </a:r>
            </a:p>
          </p:txBody>
        </p:sp>
        <p:sp>
          <p:nvSpPr>
            <p:cNvPr id="318" name="Textfeld 317">
              <a:extLst>
                <a:ext uri="{FF2B5EF4-FFF2-40B4-BE49-F238E27FC236}">
                  <a16:creationId xmlns:a16="http://schemas.microsoft.com/office/drawing/2014/main" id="{A7B3C18F-23CA-7942-B327-36E0A0891555}"/>
                </a:ext>
              </a:extLst>
            </p:cNvPr>
            <p:cNvSpPr txBox="1"/>
            <p:nvPr/>
          </p:nvSpPr>
          <p:spPr>
            <a:xfrm>
              <a:off x="516217" y="2214264"/>
              <a:ext cx="523258" cy="15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de-DE" sz="1000" b="1" kern="0" dirty="0">
                  <a:solidFill>
                    <a:prstClr val="black"/>
                  </a:solidFill>
                  <a:latin typeface="Calibri"/>
                </a:rPr>
                <a:t>LDPE</a:t>
              </a:r>
            </a:p>
          </p:txBody>
        </p:sp>
        <p:grpSp>
          <p:nvGrpSpPr>
            <p:cNvPr id="319" name="Gruppieren 318">
              <a:extLst>
                <a:ext uri="{FF2B5EF4-FFF2-40B4-BE49-F238E27FC236}">
                  <a16:creationId xmlns:a16="http://schemas.microsoft.com/office/drawing/2014/main" id="{DFF9BE70-96EF-FD48-B490-B7956F532F20}"/>
                </a:ext>
              </a:extLst>
            </p:cNvPr>
            <p:cNvGrpSpPr/>
            <p:nvPr/>
          </p:nvGrpSpPr>
          <p:grpSpPr>
            <a:xfrm>
              <a:off x="2771800" y="1028302"/>
              <a:ext cx="226848" cy="1512168"/>
              <a:chOff x="2771800" y="980728"/>
              <a:chExt cx="226848" cy="1512168"/>
            </a:xfrm>
          </p:grpSpPr>
          <p:sp>
            <p:nvSpPr>
              <p:cNvPr id="321" name="Rechteck 320">
                <a:extLst>
                  <a:ext uri="{FF2B5EF4-FFF2-40B4-BE49-F238E27FC236}">
                    <a16:creationId xmlns:a16="http://schemas.microsoft.com/office/drawing/2014/main" id="{D4D4F668-C40D-C741-9EED-9A7B960DFFC0}"/>
                  </a:ext>
                </a:extLst>
              </p:cNvPr>
              <p:cNvSpPr/>
              <p:nvPr/>
            </p:nvSpPr>
            <p:spPr>
              <a:xfrm>
                <a:off x="2777590" y="986013"/>
                <a:ext cx="216000" cy="303953"/>
              </a:xfrm>
              <a:prstGeom prst="rect">
                <a:avLst/>
              </a:prstGeom>
              <a:solidFill>
                <a:srgbClr val="00CC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2" name="Rechteck 321">
                <a:extLst>
                  <a:ext uri="{FF2B5EF4-FFF2-40B4-BE49-F238E27FC236}">
                    <a16:creationId xmlns:a16="http://schemas.microsoft.com/office/drawing/2014/main" id="{E63C5BF6-F32F-CB41-9710-0C0BB8ADC2FF}"/>
                  </a:ext>
                </a:extLst>
              </p:cNvPr>
              <p:cNvSpPr/>
              <p:nvPr/>
            </p:nvSpPr>
            <p:spPr>
              <a:xfrm>
                <a:off x="2782624" y="2168860"/>
                <a:ext cx="205200" cy="318750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3" name="Rechteck 322">
                <a:extLst>
                  <a:ext uri="{FF2B5EF4-FFF2-40B4-BE49-F238E27FC236}">
                    <a16:creationId xmlns:a16="http://schemas.microsoft.com/office/drawing/2014/main" id="{6320893E-1D94-FE4C-B10A-702079B4A6F6}"/>
                  </a:ext>
                </a:extLst>
              </p:cNvPr>
              <p:cNvSpPr/>
              <p:nvPr/>
            </p:nvSpPr>
            <p:spPr>
              <a:xfrm>
                <a:off x="2777338" y="1284943"/>
                <a:ext cx="72000" cy="888671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4" name="Rechteck 323">
                <a:extLst>
                  <a:ext uri="{FF2B5EF4-FFF2-40B4-BE49-F238E27FC236}">
                    <a16:creationId xmlns:a16="http://schemas.microsoft.com/office/drawing/2014/main" id="{C5337269-5B84-9A4F-B971-6619954AAD14}"/>
                  </a:ext>
                </a:extLst>
              </p:cNvPr>
              <p:cNvSpPr/>
              <p:nvPr/>
            </p:nvSpPr>
            <p:spPr>
              <a:xfrm>
                <a:off x="2920271" y="1287393"/>
                <a:ext cx="72000" cy="888671"/>
              </a:xfrm>
              <a:prstGeom prst="rect">
                <a:avLst/>
              </a:prstGeom>
              <a:solidFill>
                <a:srgbClr val="00CC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5" name="Rechteck 324">
                <a:extLst>
                  <a:ext uri="{FF2B5EF4-FFF2-40B4-BE49-F238E27FC236}">
                    <a16:creationId xmlns:a16="http://schemas.microsoft.com/office/drawing/2014/main" id="{17B4D082-9F77-2B47-AA20-3AA7DAF69392}"/>
                  </a:ext>
                </a:extLst>
              </p:cNvPr>
              <p:cNvSpPr/>
              <p:nvPr/>
            </p:nvSpPr>
            <p:spPr>
              <a:xfrm>
                <a:off x="2846056" y="1285213"/>
                <a:ext cx="75600" cy="888671"/>
              </a:xfrm>
              <a:prstGeom prst="rect">
                <a:avLst/>
              </a:prstGeom>
              <a:solidFill>
                <a:srgbClr val="FF993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6" name="Rechteck 325">
                <a:extLst>
                  <a:ext uri="{FF2B5EF4-FFF2-40B4-BE49-F238E27FC236}">
                    <a16:creationId xmlns:a16="http://schemas.microsoft.com/office/drawing/2014/main" id="{49C7523F-4C28-F641-82FF-D285B16E4666}"/>
                  </a:ext>
                </a:extLst>
              </p:cNvPr>
              <p:cNvSpPr/>
              <p:nvPr/>
            </p:nvSpPr>
            <p:spPr>
              <a:xfrm>
                <a:off x="2777338" y="980728"/>
                <a:ext cx="216024" cy="15121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de-DE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27" name="Gerade Verbindung 326">
                <a:extLst>
                  <a:ext uri="{FF2B5EF4-FFF2-40B4-BE49-F238E27FC236}">
                    <a16:creationId xmlns:a16="http://schemas.microsoft.com/office/drawing/2014/main" id="{E4376225-BFF3-FB4A-90F0-E9D9F791D48B}"/>
                  </a:ext>
                </a:extLst>
              </p:cNvPr>
              <p:cNvCxnSpPr/>
              <p:nvPr/>
            </p:nvCxnSpPr>
            <p:spPr>
              <a:xfrm>
                <a:off x="2771800" y="2176064"/>
                <a:ext cx="21602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28" name="Gerade Verbindung 327">
                <a:extLst>
                  <a:ext uri="{FF2B5EF4-FFF2-40B4-BE49-F238E27FC236}">
                    <a16:creationId xmlns:a16="http://schemas.microsoft.com/office/drawing/2014/main" id="{9FE5B4C8-94F1-EB48-A1FA-F55D67E9CA35}"/>
                  </a:ext>
                </a:extLst>
              </p:cNvPr>
              <p:cNvCxnSpPr/>
              <p:nvPr/>
            </p:nvCxnSpPr>
            <p:spPr>
              <a:xfrm>
                <a:off x="2782624" y="1291417"/>
                <a:ext cx="216024" cy="0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sp>
          <p:nvSpPr>
            <p:cNvPr id="320" name="Rechteck 319">
              <a:extLst>
                <a:ext uri="{FF2B5EF4-FFF2-40B4-BE49-F238E27FC236}">
                  <a16:creationId xmlns:a16="http://schemas.microsoft.com/office/drawing/2014/main" id="{3CE22537-4042-D445-9BA4-54B49EC8BA6A}"/>
                </a:ext>
              </a:extLst>
            </p:cNvPr>
            <p:cNvSpPr/>
            <p:nvPr/>
          </p:nvSpPr>
          <p:spPr>
            <a:xfrm>
              <a:off x="374272" y="928598"/>
              <a:ext cx="3045600" cy="171360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de-DE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24" name="Grafik 423" descr="Ein Bild, das drinnen, Person, Schrank, Mann enthält.&#10;&#10;Automatisch generierte Beschreibung">
            <a:extLst>
              <a:ext uri="{FF2B5EF4-FFF2-40B4-BE49-F238E27FC236}">
                <a16:creationId xmlns:a16="http://schemas.microsoft.com/office/drawing/2014/main" id="{3E37DA2D-B740-A84A-B6F1-B81FCFB4E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7604" y="2135695"/>
            <a:ext cx="3981317" cy="29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44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>
            <a:extLst>
              <a:ext uri="{FF2B5EF4-FFF2-40B4-BE49-F238E27FC236}">
                <a16:creationId xmlns:a16="http://schemas.microsoft.com/office/drawing/2014/main" id="{B8881F37-263E-7242-A126-3308316B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000" y="857251"/>
            <a:ext cx="6444248" cy="461665"/>
          </a:xfrm>
        </p:spPr>
        <p:txBody>
          <a:bodyPr/>
          <a:lstStyle/>
          <a:p>
            <a:pPr algn="l"/>
            <a:r>
              <a:rPr lang="en-US" altLang="de-DE" sz="2400"/>
              <a:t>Some examples</a:t>
            </a:r>
            <a:endParaRPr lang="en-US" altLang="de-DE" sz="2400" dirty="0"/>
          </a:p>
        </p:txBody>
      </p:sp>
      <p:pic>
        <p:nvPicPr>
          <p:cNvPr id="13" name="Grafik 12" descr="Ein Bild, das drinnen, sitzend, ausgestaltet, Gewebe enthält.&#10;&#10;Automatisch generierte Beschreibung">
            <a:extLst>
              <a:ext uri="{FF2B5EF4-FFF2-40B4-BE49-F238E27FC236}">
                <a16:creationId xmlns:a16="http://schemas.microsoft.com/office/drawing/2014/main" id="{D3B4F83C-2AD2-DB4C-B412-1BAFDC50A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711939"/>
            <a:ext cx="3418928" cy="3434123"/>
          </a:xfrm>
          <a:prstGeom prst="rect">
            <a:avLst/>
          </a:prstGeom>
        </p:spPr>
      </p:pic>
      <p:pic>
        <p:nvPicPr>
          <p:cNvPr id="137" name="Grafik 136" descr="Ein Bild, das Monitor, Bildschirm, Computer, computer enthält.&#10;&#10;Automatisch generierte Beschreibung">
            <a:extLst>
              <a:ext uri="{FF2B5EF4-FFF2-40B4-BE49-F238E27FC236}">
                <a16:creationId xmlns:a16="http://schemas.microsoft.com/office/drawing/2014/main" id="{B485B321-DC25-8E4A-805A-CCF8437C1D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327" r="11414" b="8000"/>
          <a:stretch/>
        </p:blipFill>
        <p:spPr>
          <a:xfrm>
            <a:off x="3778929" y="1922397"/>
            <a:ext cx="5176803" cy="30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5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7556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2929230"/>
            <a:ext cx="7772400" cy="1938992"/>
          </a:xfrm>
        </p:spPr>
        <p:txBody>
          <a:bodyPr/>
          <a:lstStyle/>
          <a:p>
            <a:r>
              <a:rPr lang="en-US" dirty="0"/>
              <a:t>Department of biotechnology and food science</a:t>
            </a:r>
            <a:br>
              <a:rPr lang="en-US" dirty="0"/>
            </a:br>
            <a:r>
              <a:rPr lang="en-US" sz="2800" dirty="0"/>
              <a:t>Food science division</a:t>
            </a:r>
            <a:br>
              <a:rPr lang="en-US" sz="2800" dirty="0"/>
            </a:br>
            <a:r>
              <a:rPr lang="nb-NO" sz="2000" dirty="0">
                <a:hlinkClick r:id="rId2"/>
              </a:rPr>
              <a:t>https://www.ntnu.edu/ibt/research/food-science#/view/about</a:t>
            </a:r>
            <a:r>
              <a:rPr lang="nb-NO" sz="2000" dirty="0"/>
              <a:t> </a:t>
            </a:r>
            <a:endParaRPr lang="en-US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5076530"/>
            <a:ext cx="7772400" cy="1314450"/>
          </a:xfrm>
        </p:spPr>
        <p:txBody>
          <a:bodyPr>
            <a:normAutofit/>
          </a:bodyPr>
          <a:lstStyle/>
          <a:p>
            <a:r>
              <a:rPr lang="en-US" sz="2000" dirty="0"/>
              <a:t>Division leader Jørgen Lerfall</a:t>
            </a:r>
          </a:p>
          <a:p>
            <a:r>
              <a:rPr lang="nb-NO" sz="1800" dirty="0">
                <a:hlinkClick r:id="rId3"/>
              </a:rPr>
              <a:t>https://www.ntnu.edu/employees/jorgen.lerfall</a:t>
            </a:r>
            <a:endParaRPr lang="en-US" sz="1800" dirty="0"/>
          </a:p>
          <a:p>
            <a:endParaRPr lang="nb-NO" dirty="0"/>
          </a:p>
        </p:txBody>
      </p:sp>
      <p:grpSp>
        <p:nvGrpSpPr>
          <p:cNvPr id="13" name="Gruppe 12"/>
          <p:cNvGrpSpPr/>
          <p:nvPr/>
        </p:nvGrpSpPr>
        <p:grpSpPr>
          <a:xfrm>
            <a:off x="6517095" y="1216929"/>
            <a:ext cx="2155389" cy="1751325"/>
            <a:chOff x="6429510" y="337780"/>
            <a:chExt cx="2155389" cy="1751325"/>
          </a:xfrm>
        </p:grpSpPr>
        <p:sp>
          <p:nvSpPr>
            <p:cNvPr id="17" name="Ellipse 16"/>
            <p:cNvSpPr/>
            <p:nvPr/>
          </p:nvSpPr>
          <p:spPr>
            <a:xfrm>
              <a:off x="7596009" y="337780"/>
              <a:ext cx="988890" cy="988890"/>
            </a:xfrm>
            <a:prstGeom prst="ellipse">
              <a:avLst/>
            </a:prstGeom>
            <a:solidFill>
              <a:srgbClr val="0D3475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Ellipse 17"/>
            <p:cNvSpPr/>
            <p:nvPr/>
          </p:nvSpPr>
          <p:spPr>
            <a:xfrm>
              <a:off x="6815720" y="641606"/>
              <a:ext cx="475240" cy="475240"/>
            </a:xfrm>
            <a:prstGeom prst="ellipse">
              <a:avLst/>
            </a:prstGeom>
            <a:solidFill>
              <a:srgbClr val="0D347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995176" y="1326670"/>
              <a:ext cx="762435" cy="762435"/>
            </a:xfrm>
            <a:prstGeom prst="ellipse">
              <a:avLst/>
            </a:prstGeom>
            <a:solidFill>
              <a:srgbClr val="BBAC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Ellipse 19"/>
            <p:cNvSpPr/>
            <p:nvPr/>
          </p:nvSpPr>
          <p:spPr>
            <a:xfrm>
              <a:off x="6429510" y="1339986"/>
              <a:ext cx="218266" cy="218266"/>
            </a:xfrm>
            <a:prstGeom prst="ellipse">
              <a:avLst/>
            </a:prstGeom>
            <a:solidFill>
              <a:srgbClr val="BBAC7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5" name="Bilde 14">
            <a:extLst>
              <a:ext uri="{FF2B5EF4-FFF2-40B4-BE49-F238E27FC236}">
                <a16:creationId xmlns:a16="http://schemas.microsoft.com/office/drawing/2014/main" id="{8FA13D59-2894-5240-81B4-A3D7DAE8F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79" y="1483246"/>
            <a:ext cx="3214264" cy="82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95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6FE36D3-857A-CC4E-B19C-BF3DAB476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020022" y="1637184"/>
            <a:ext cx="3800450" cy="3800450"/>
          </a:xfrm>
          <a:prstGeom prst="rect">
            <a:avLst/>
          </a:prstGeom>
        </p:spPr>
      </p:pic>
      <p:sp>
        <p:nvSpPr>
          <p:cNvPr id="21505" name="Titel 1">
            <a:extLst>
              <a:ext uri="{FF2B5EF4-FFF2-40B4-BE49-F238E27FC236}">
                <a16:creationId xmlns:a16="http://schemas.microsoft.com/office/drawing/2014/main" id="{B8881F37-263E-7242-A126-3308316B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000" y="857251"/>
            <a:ext cx="6444248" cy="461665"/>
          </a:xfrm>
        </p:spPr>
        <p:txBody>
          <a:bodyPr/>
          <a:lstStyle/>
          <a:p>
            <a:pPr algn="l"/>
            <a:r>
              <a:rPr lang="en-US" altLang="de-DE" sz="2400" dirty="0"/>
              <a:t>Some examples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A1BA3FF-4275-6F44-A0B0-9684B885D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03" y="1637184"/>
            <a:ext cx="5133311" cy="1791816"/>
          </a:xfrm>
          <a:prstGeom prst="rect">
            <a:avLst/>
          </a:prstGeom>
        </p:spPr>
      </p:pic>
      <p:pic>
        <p:nvPicPr>
          <p:cNvPr id="6" name="Grafik 5" descr="Ein Bild, das drinnen, Tisch, Fenster, Computer enthält.&#10;&#10;Automatisch generierte Beschreibung">
            <a:extLst>
              <a:ext uri="{FF2B5EF4-FFF2-40B4-BE49-F238E27FC236}">
                <a16:creationId xmlns:a16="http://schemas.microsoft.com/office/drawing/2014/main" id="{C12380B4-A144-BE4A-B710-BB86ABB5E0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18500" r="9026" b="32511"/>
          <a:stretch/>
        </p:blipFill>
        <p:spPr>
          <a:xfrm>
            <a:off x="339503" y="3645024"/>
            <a:ext cx="5133311" cy="179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27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Gras, Berg, Mann enthält.&#10;&#10;Automatisch generierte Beschreibung">
            <a:extLst>
              <a:ext uri="{FF2B5EF4-FFF2-40B4-BE49-F238E27FC236}">
                <a16:creationId xmlns:a16="http://schemas.microsoft.com/office/drawing/2014/main" id="{B7581EB3-03B0-5D49-982D-D6888BB30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 rot="5400000">
            <a:off x="0" y="857250"/>
            <a:ext cx="5143500" cy="51435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33C488A-0FD0-D645-9391-1F00CC42D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2080" y="2564904"/>
            <a:ext cx="3744416" cy="1569660"/>
          </a:xfrm>
        </p:spPr>
        <p:txBody>
          <a:bodyPr/>
          <a:lstStyle/>
          <a:p>
            <a:pPr algn="l"/>
            <a:r>
              <a:rPr lang="en-US" altLang="de-DE" sz="2400" dirty="0"/>
              <a:t>Martin Wagner</a:t>
            </a:r>
            <a:br>
              <a:rPr lang="en-US" altLang="de-DE" sz="2400" dirty="0"/>
            </a:br>
            <a:r>
              <a:rPr lang="en-US" altLang="de-DE" sz="2400" dirty="0" err="1"/>
              <a:t>martin.wagner@ntnu.no</a:t>
            </a:r>
            <a:br>
              <a:rPr lang="en-US" altLang="de-DE" sz="2400" dirty="0"/>
            </a:br>
            <a:r>
              <a:rPr lang="en-US" altLang="de-DE" sz="2400" dirty="0"/>
              <a:t>www.biotox.de</a:t>
            </a:r>
            <a:br>
              <a:rPr lang="en-US" altLang="de-DE" sz="2400" dirty="0"/>
            </a:br>
            <a:r>
              <a:rPr lang="en-US" altLang="de-DE" sz="2400" dirty="0"/>
              <a:t>@</a:t>
            </a:r>
            <a:r>
              <a:rPr lang="en-US" altLang="de-DE" sz="2400" dirty="0" err="1"/>
              <a:t>martwagn</a:t>
            </a:r>
            <a:endParaRPr lang="en-US" altLang="de-DE" sz="2400" dirty="0"/>
          </a:p>
        </p:txBody>
      </p:sp>
    </p:spTree>
    <p:extLst>
      <p:ext uri="{BB962C8B-B14F-4D97-AF65-F5344CB8AC3E}">
        <p14:creationId xmlns:p14="http://schemas.microsoft.com/office/powerpoint/2010/main" val="259395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95" y="1392172"/>
            <a:ext cx="6172200" cy="642938"/>
          </a:xfrm>
        </p:spPr>
        <p:txBody>
          <a:bodyPr>
            <a:normAutofit/>
          </a:bodyPr>
          <a:lstStyle/>
          <a:p>
            <a:r>
              <a:rPr lang="nb-NO" sz="2400" dirty="0"/>
              <a:t>Food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519" y="2131052"/>
            <a:ext cx="6678386" cy="1713430"/>
          </a:xfrm>
        </p:spPr>
        <p:txBody>
          <a:bodyPr>
            <a:normAutofit/>
          </a:bodyPr>
          <a:lstStyle/>
          <a:p>
            <a:r>
              <a:rPr lang="en-US" sz="1600" dirty="0"/>
              <a:t>Quality of food raw materials and food products including changes during processing</a:t>
            </a:r>
          </a:p>
          <a:p>
            <a:r>
              <a:rPr lang="en-US" sz="1600" dirty="0"/>
              <a:t>Shelf life, food safety, food quality, hygienic design, biofilm, bio-preservation</a:t>
            </a:r>
          </a:p>
          <a:p>
            <a:r>
              <a:rPr lang="en-US" sz="1600" dirty="0"/>
              <a:t>Marine lipids and proteins</a:t>
            </a:r>
          </a:p>
          <a:p>
            <a:r>
              <a:rPr lang="en-US" sz="1600" dirty="0"/>
              <a:t>Utilization of rest raw materials and new food raw materials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02078" y="5083214"/>
            <a:ext cx="48763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nb-NO" sz="675" dirty="0">
                <a:solidFill>
                  <a:prstClr val="black"/>
                </a:solidFill>
                <a:latin typeface="Arial"/>
              </a:rPr>
              <a:t>*pr </a:t>
            </a:r>
            <a:r>
              <a:rPr lang="nb-NO" sz="675" dirty="0" err="1">
                <a:solidFill>
                  <a:prstClr val="black"/>
                </a:solidFill>
                <a:latin typeface="Arial"/>
              </a:rPr>
              <a:t>year</a:t>
            </a:r>
            <a:endParaRPr lang="nb-NO" sz="675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166" y="1557974"/>
            <a:ext cx="426066" cy="426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778" y="3925103"/>
            <a:ext cx="2474224" cy="1487509"/>
          </a:xfrm>
          <a:prstGeom prst="rect">
            <a:avLst/>
          </a:prstGeom>
        </p:spPr>
      </p:pic>
      <p:graphicFrame>
        <p:nvGraphicFramePr>
          <p:cNvPr id="11" name="Content Placeholder 7"/>
          <p:cNvGraphicFramePr>
            <a:graphicFrameLocks/>
          </p:cNvGraphicFramePr>
          <p:nvPr/>
        </p:nvGraphicFramePr>
        <p:xfrm>
          <a:off x="705622" y="3932296"/>
          <a:ext cx="3389514" cy="153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828">
                  <a:extLst>
                    <a:ext uri="{9D8B030D-6E8A-4147-A177-3AD203B41FA5}">
                      <a16:colId xmlns:a16="http://schemas.microsoft.com/office/drawing/2014/main" val="2406072859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1952021200"/>
                    </a:ext>
                  </a:extLst>
                </a:gridCol>
              </a:tblGrid>
              <a:tr h="214313">
                <a:tc gridSpan="2">
                  <a:txBody>
                    <a:bodyPr/>
                    <a:lstStyle/>
                    <a:p>
                      <a:pPr algn="ctr"/>
                      <a:r>
                        <a:rPr lang="nb-NO" sz="1100" dirty="0"/>
                        <a:t>Key-</a:t>
                      </a:r>
                      <a:r>
                        <a:rPr lang="nb-NO" sz="1100" dirty="0" err="1"/>
                        <a:t>numbers</a:t>
                      </a:r>
                      <a:endParaRPr lang="nb-NO" sz="1100" dirty="0"/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98120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r>
                        <a:rPr lang="nb-NO" sz="1100" dirty="0"/>
                        <a:t>Master students*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/>
                        <a:t>30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66025758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r>
                        <a:rPr lang="nb-NO" sz="1100" dirty="0"/>
                        <a:t>Bachelor students*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/>
                        <a:t>40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061357055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r>
                        <a:rPr lang="nb-NO" sz="1100" dirty="0"/>
                        <a:t>Ph.d.-</a:t>
                      </a:r>
                      <a:r>
                        <a:rPr lang="nb-NO" sz="1100" dirty="0" err="1"/>
                        <a:t>candidates</a:t>
                      </a:r>
                      <a:endParaRPr lang="nb-NO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baseline="0" dirty="0"/>
                        <a:t>16</a:t>
                      </a:r>
                      <a:endParaRPr lang="nb-NO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9509597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dirty="0"/>
                        <a:t>Post</a:t>
                      </a:r>
                      <a:r>
                        <a:rPr lang="nb-NO" sz="1100" baseline="0" dirty="0"/>
                        <a:t> </a:t>
                      </a:r>
                      <a:r>
                        <a:rPr lang="nb-NO" sz="1100" baseline="0" dirty="0" err="1"/>
                        <a:t>docs</a:t>
                      </a:r>
                      <a:r>
                        <a:rPr lang="nb-NO" sz="1100" baseline="0" dirty="0"/>
                        <a:t>/</a:t>
                      </a:r>
                      <a:r>
                        <a:rPr lang="nb-NO" sz="1100" baseline="0" dirty="0" err="1"/>
                        <a:t>Prof</a:t>
                      </a:r>
                      <a:r>
                        <a:rPr lang="nb-NO" sz="1100" baseline="0" dirty="0"/>
                        <a:t> II</a:t>
                      </a:r>
                      <a:endParaRPr lang="nb-NO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/>
                        <a:t>1(2)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291235974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r>
                        <a:rPr lang="nb-NO" sz="1100" dirty="0"/>
                        <a:t>Scientific staff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/>
                        <a:t>15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804941782"/>
                  </a:ext>
                </a:extLst>
              </a:tr>
              <a:tr h="214313">
                <a:tc>
                  <a:txBody>
                    <a:bodyPr/>
                    <a:lstStyle/>
                    <a:p>
                      <a:r>
                        <a:rPr lang="nb-NO" sz="1100" dirty="0"/>
                        <a:t>Technical staff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 dirty="0"/>
                        <a:t>4/5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38762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78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A7FF-41A0-45D5-ACD7-AE5A7D724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230"/>
            <a:ext cx="8229600" cy="646331"/>
          </a:xfrm>
        </p:spPr>
        <p:txBody>
          <a:bodyPr/>
          <a:lstStyle/>
          <a:p>
            <a:r>
              <a:rPr lang="nb-NO" dirty="0"/>
              <a:t>Laboratories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454E6-217A-43BC-A8B0-D3B10215A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4191000" cy="3394472"/>
          </a:xfrm>
        </p:spPr>
        <p:txBody>
          <a:bodyPr>
            <a:normAutofit fontScale="70000" lnSpcReduction="20000"/>
          </a:bodyPr>
          <a:lstStyle/>
          <a:p>
            <a:r>
              <a:rPr lang="nb-NO" b="1" dirty="0"/>
              <a:t>Akrinn</a:t>
            </a:r>
          </a:p>
          <a:p>
            <a:pPr lvl="1"/>
            <a:r>
              <a:rPr lang="en-US" dirty="0"/>
              <a:t>Food processing lab</a:t>
            </a:r>
          </a:p>
          <a:p>
            <a:pPr lvl="2"/>
            <a:r>
              <a:rPr lang="en-US" dirty="0"/>
              <a:t>Packaging, salting, drying, smoking, heating, pasteurization, fermentation, hydrolysis etc.</a:t>
            </a:r>
          </a:p>
          <a:p>
            <a:pPr lvl="1"/>
            <a:r>
              <a:rPr lang="en-US" dirty="0"/>
              <a:t>Analytical food chemistry lab</a:t>
            </a:r>
          </a:p>
          <a:p>
            <a:pPr lvl="2"/>
            <a:r>
              <a:rPr lang="en-US" dirty="0"/>
              <a:t>HPLCs, GC, spectrophotometry etc.</a:t>
            </a:r>
          </a:p>
          <a:p>
            <a:pPr lvl="2"/>
            <a:r>
              <a:rPr lang="en-US" dirty="0"/>
              <a:t>Vision technology</a:t>
            </a:r>
          </a:p>
          <a:p>
            <a:pPr lvl="1"/>
            <a:r>
              <a:rPr lang="en-US" dirty="0"/>
              <a:t>Microbiology lab</a:t>
            </a:r>
          </a:p>
          <a:p>
            <a:pPr lvl="2"/>
            <a:r>
              <a:rPr lang="en-US" dirty="0"/>
              <a:t>PCR etc.</a:t>
            </a:r>
          </a:p>
          <a:p>
            <a:pPr lvl="2"/>
            <a:r>
              <a:rPr lang="en-US" dirty="0"/>
              <a:t>Class I</a:t>
            </a:r>
          </a:p>
          <a:p>
            <a:pPr lvl="2"/>
            <a:r>
              <a:rPr lang="en-US" dirty="0"/>
              <a:t>Class II (pathogens)</a:t>
            </a:r>
          </a:p>
          <a:p>
            <a:pPr lvl="1"/>
            <a:r>
              <a:rPr lang="en-US" dirty="0"/>
              <a:t>Sensory laboratory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A4DF8-7500-4C2F-81C7-48E5BD7541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b="1" dirty="0"/>
              <a:t>Gløshaugen</a:t>
            </a:r>
          </a:p>
          <a:p>
            <a:pPr lvl="1"/>
            <a:r>
              <a:rPr lang="nb-NO" dirty="0"/>
              <a:t>Food </a:t>
            </a:r>
            <a:r>
              <a:rPr lang="nb-NO" dirty="0" err="1"/>
              <a:t>chemistry</a:t>
            </a:r>
            <a:r>
              <a:rPr lang="nb-NO" dirty="0"/>
              <a:t> lab</a:t>
            </a:r>
          </a:p>
          <a:p>
            <a:pPr lvl="1"/>
            <a:r>
              <a:rPr lang="nb-NO" dirty="0" err="1"/>
              <a:t>Analytical</a:t>
            </a:r>
            <a:r>
              <a:rPr lang="nb-NO" dirty="0"/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162397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73E9D93D-5195-4FA5-91C3-52E2FCFF91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7951" y="1573945"/>
          <a:ext cx="8928099" cy="4401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1350">
                  <a:extLst>
                    <a:ext uri="{9D8B030D-6E8A-4147-A177-3AD203B41FA5}">
                      <a16:colId xmlns:a16="http://schemas.microsoft.com/office/drawing/2014/main" val="1504269601"/>
                    </a:ext>
                  </a:extLst>
                </a:gridCol>
                <a:gridCol w="5727700">
                  <a:extLst>
                    <a:ext uri="{9D8B030D-6E8A-4147-A177-3AD203B41FA5}">
                      <a16:colId xmlns:a16="http://schemas.microsoft.com/office/drawing/2014/main" val="2149029037"/>
                    </a:ext>
                  </a:extLst>
                </a:gridCol>
                <a:gridCol w="1289049">
                  <a:extLst>
                    <a:ext uri="{9D8B030D-6E8A-4147-A177-3AD203B41FA5}">
                      <a16:colId xmlns:a16="http://schemas.microsoft.com/office/drawing/2014/main" val="887890107"/>
                    </a:ext>
                  </a:extLst>
                </a:gridCol>
              </a:tblGrid>
              <a:tr h="322464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Supervisors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Topics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603190"/>
                  </a:ext>
                </a:extLst>
              </a:tr>
              <a:tr h="280775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Jørgen Lerfall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Processing of seafood, food chemistry, packaging, quality, shelf- life, food safety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676398"/>
                  </a:ext>
                </a:extLst>
              </a:tr>
              <a:tr h="320256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Turid Rustad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Food chemistry, rest raw materials, macro algae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/>
                        <a:t>Gløshaugen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909042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en-US" sz="1400" noProof="0"/>
                        <a:t>Alexander Dikiy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Food metabolomics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/>
                        <a:t>Gløshaugen</a:t>
                      </a:r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47875"/>
                  </a:ext>
                </a:extLst>
              </a:tr>
              <a:tr h="325453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Anita N. Jakobsen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Food microbiology, preservation technology and food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928349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Eva Falch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Bioeconomy, sustainable food processing, utilization of by-products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712810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Marcin A. Kurek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Food chemistry, cereals, vegetables, encapsulation, nutrition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906394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Ida-Johanne Jensen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Food nutrition, underutilized seafood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920994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Eirin Marie S.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Hygenic design, food safety, sustainable food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762126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Lisbeth Mehli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Food microbiology, molecular biology, food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646200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Sunniva Hoel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Food microbiology, molecular biology, food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672987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Atle Hannisdal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Risk assessment, HACCP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504680"/>
                  </a:ext>
                </a:extLst>
              </a:tr>
              <a:tr h="322464">
                <a:tc>
                  <a:txBody>
                    <a:bodyPr/>
                    <a:lstStyle/>
                    <a:p>
                      <a:r>
                        <a:rPr lang="nb-NO" sz="1400" dirty="0"/>
                        <a:t>Lene Waldenstrøm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Sensory evaluation of food quality and consumer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Akrinn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394849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63AECD71-6021-442B-AE0D-3A80E7F1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70703"/>
            <a:ext cx="6172200" cy="642938"/>
          </a:xfrm>
        </p:spPr>
        <p:txBody>
          <a:bodyPr>
            <a:normAutofit/>
          </a:bodyPr>
          <a:lstStyle/>
          <a:p>
            <a:r>
              <a:rPr lang="nb-NO" sz="2400" dirty="0" err="1"/>
              <a:t>Potential</a:t>
            </a:r>
            <a:r>
              <a:rPr lang="nb-NO" sz="2400" dirty="0"/>
              <a:t> supervisors</a:t>
            </a:r>
          </a:p>
        </p:txBody>
      </p:sp>
    </p:spTree>
    <p:extLst>
      <p:ext uri="{BB962C8B-B14F-4D97-AF65-F5344CB8AC3E}">
        <p14:creationId xmlns:p14="http://schemas.microsoft.com/office/powerpoint/2010/main" val="3456562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C5A6-B2B6-48C0-B766-37644EB98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5590"/>
            <a:ext cx="7615382" cy="586957"/>
          </a:xfrm>
        </p:spPr>
        <p:txBody>
          <a:bodyPr/>
          <a:lstStyle/>
          <a:p>
            <a:r>
              <a:rPr lang="en-US" sz="3200" dirty="0"/>
              <a:t>Master projects in food science?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7F05B-3C6A-4246-8D8A-72EDCD94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683465"/>
            <a:ext cx="8229600" cy="4442698"/>
          </a:xfrm>
        </p:spPr>
        <p:txBody>
          <a:bodyPr/>
          <a:lstStyle/>
          <a:p>
            <a:r>
              <a:rPr lang="en-US" dirty="0"/>
              <a:t>Contact a supervisor within your field of interest</a:t>
            </a:r>
          </a:p>
          <a:p>
            <a:r>
              <a:rPr lang="en-US" dirty="0"/>
              <a:t>Search for available project and thesis proposals at the NV faculty Hub </a:t>
            </a:r>
            <a:r>
              <a:rPr lang="nb-NO" u="sng" dirty="0">
                <a:hlinkClick r:id="rId2"/>
              </a:rPr>
              <a:t>https://www.ntnu.no/machform/report.php?key=176077xc31903f2c1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AC0D8-9158-479D-91F0-91A5D883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71434"/>
            <a:ext cx="3164320" cy="1827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D7F1D-70E8-4865-82C5-EF683ECE5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036" y="4297400"/>
            <a:ext cx="2283348" cy="1601751"/>
          </a:xfrm>
          <a:prstGeom prst="rect">
            <a:avLst/>
          </a:prstGeom>
        </p:spPr>
      </p:pic>
      <p:pic>
        <p:nvPicPr>
          <p:cNvPr id="1026" name="Picture 2" descr="NewPolySea | Nofima">
            <a:extLst>
              <a:ext uri="{FF2B5EF4-FFF2-40B4-BE49-F238E27FC236}">
                <a16:creationId xmlns:a16="http://schemas.microsoft.com/office/drawing/2014/main" id="{7B9ADDD9-CFC5-4C52-83AE-DF6F7AC6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92" y="4603750"/>
            <a:ext cx="187273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61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E1BBA3-DBDE-48AB-B2D3-2EAE4AE0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905125"/>
            <a:ext cx="7772400" cy="707886"/>
          </a:xfrm>
        </p:spPr>
        <p:txBody>
          <a:bodyPr/>
          <a:lstStyle/>
          <a:p>
            <a:r>
              <a:rPr lang="nb-NO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03E6F-BB92-4DEA-A178-EA753C89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900885"/>
            <a:ext cx="7772400" cy="1125140"/>
          </a:xfrm>
        </p:spPr>
        <p:txBody>
          <a:bodyPr>
            <a:normAutofit fontScale="85000" lnSpcReduction="20000"/>
          </a:bodyPr>
          <a:lstStyle/>
          <a:p>
            <a:r>
              <a:rPr lang="nb-NO" dirty="0" err="1"/>
              <a:t>Please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food science </a:t>
            </a:r>
            <a:r>
              <a:rPr lang="nb-NO" dirty="0" err="1"/>
              <a:t>division</a:t>
            </a:r>
            <a:endParaRPr lang="nb-NO" dirty="0"/>
          </a:p>
          <a:p>
            <a:r>
              <a:rPr lang="nb-NO" dirty="0"/>
              <a:t>Jørgen Lerfall</a:t>
            </a:r>
          </a:p>
          <a:p>
            <a:r>
              <a:rPr lang="nb-NO" dirty="0"/>
              <a:t>+47 920 34 444 / +47 73 55 97 49</a:t>
            </a:r>
          </a:p>
          <a:p>
            <a:r>
              <a:rPr lang="nb-NO" dirty="0"/>
              <a:t>jorgen.lerfall@ntnu.no</a:t>
            </a:r>
          </a:p>
        </p:txBody>
      </p:sp>
    </p:spTree>
    <p:extLst>
      <p:ext uri="{BB962C8B-B14F-4D97-AF65-F5344CB8AC3E}">
        <p14:creationId xmlns:p14="http://schemas.microsoft.com/office/powerpoint/2010/main" val="315341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1978" y="278939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4F81BD"/>
                </a:solidFill>
              </a:rPr>
              <a:t>Biopolymer and Biomaterials - NOBIPOL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8" y="4522205"/>
            <a:ext cx="3164136" cy="1423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10" y="4522205"/>
            <a:ext cx="2107228" cy="1503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974" y="4422066"/>
            <a:ext cx="1851266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424" b="20417"/>
          <a:stretch/>
        </p:blipFill>
        <p:spPr>
          <a:xfrm>
            <a:off x="401978" y="523019"/>
            <a:ext cx="5232793" cy="112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63066" r="15767"/>
          <a:stretch/>
        </p:blipFill>
        <p:spPr>
          <a:xfrm>
            <a:off x="4556354" y="1112875"/>
            <a:ext cx="4270575" cy="15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18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enkel" id="{B892BEB8-E98A-414B-BCC6-D411EE3B5D17}" vid="{D128FF0B-7B51-7B4C-A06D-7A4A55E195C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232736AE4644A863A13743C5780DF" ma:contentTypeVersion="11" ma:contentTypeDescription="Create a new document." ma:contentTypeScope="" ma:versionID="2e890f79c097b65d2181bbb3eae83a12">
  <xsd:schema xmlns:xsd="http://www.w3.org/2001/XMLSchema" xmlns:xs="http://www.w3.org/2001/XMLSchema" xmlns:p="http://schemas.microsoft.com/office/2006/metadata/properties" xmlns:ns3="f2d8f10d-b810-4c69-b8f5-f60786b06b65" xmlns:ns4="f59c227f-708b-4efc-97e5-01eead8b75e6" targetNamespace="http://schemas.microsoft.com/office/2006/metadata/properties" ma:root="true" ma:fieldsID="c75df9747af8505e710f5ba9ac56c2a7" ns3:_="" ns4:_="">
    <xsd:import namespace="f2d8f10d-b810-4c69-b8f5-f60786b06b65"/>
    <xsd:import namespace="f59c227f-708b-4efc-97e5-01eead8b75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8f10d-b810-4c69-b8f5-f60786b06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c227f-708b-4efc-97e5-01eead8b75e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549D2C-0937-4F16-8210-6383EBDB4C6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639BAF-2417-427E-911C-3758A3DC09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C213D9-D4B0-4881-BBC8-3D5C40A07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d8f10d-b810-4c69-b8f5-f60786b06b65"/>
    <ds:schemaRef ds:uri="f59c227f-708b-4efc-97e5-01eead8b75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ntnu_enkel</Template>
  <TotalTime>0</TotalTime>
  <Words>1588</Words>
  <Application>Microsoft Office PowerPoint</Application>
  <PresentationFormat>Skjermfremvisning (4:3)</PresentationFormat>
  <Paragraphs>286</Paragraphs>
  <Slides>31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5" baseType="lpstr">
      <vt:lpstr>Arial</vt:lpstr>
      <vt:lpstr>Calibri</vt:lpstr>
      <vt:lpstr>Comic Sans MS</vt:lpstr>
      <vt:lpstr>Office-tema</vt:lpstr>
      <vt:lpstr>INFORMASJONSMØTE </vt:lpstr>
      <vt:lpstr>Masterstudent ved Institutt for bioteknologi og matvitenskap</vt:lpstr>
      <vt:lpstr>Department of biotechnology and food science Food science division https://www.ntnu.edu/ibt/research/food-science#/view/about </vt:lpstr>
      <vt:lpstr>Food science</vt:lpstr>
      <vt:lpstr>Laboratories</vt:lpstr>
      <vt:lpstr>Potential supervisors</vt:lpstr>
      <vt:lpstr>Master projects in food science?</vt:lpstr>
      <vt:lpstr>Questions?</vt:lpstr>
      <vt:lpstr>Biopolymer and Biomaterials - NOBIPOL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Enzyme – biopolymer interactions</vt:lpstr>
      <vt:lpstr>From lab bench to market novel dosage form and novel drug</vt:lpstr>
      <vt:lpstr>Pharmaceutical innovations mucosal delivery of nanomedicines and oncology applications</vt:lpstr>
      <vt:lpstr>Biopolymer and Biomaterials - NOBIPOL</vt:lpstr>
      <vt:lpstr>Biopolymer and Biomaterials - NOBIPOL</vt:lpstr>
      <vt:lpstr>PowerPoint-presentasjon</vt:lpstr>
      <vt:lpstr>Contacts</vt:lpstr>
      <vt:lpstr>Analysis and Control of Microbial Systems - ACMS</vt:lpstr>
      <vt:lpstr>PowerPoint-presentasjon</vt:lpstr>
      <vt:lpstr>Research topics:</vt:lpstr>
      <vt:lpstr>Potential Master thesis topics:</vt:lpstr>
      <vt:lpstr>PowerPoint-presentasjon</vt:lpstr>
      <vt:lpstr>Our research on plastic pollution</vt:lpstr>
      <vt:lpstr>Some examples</vt:lpstr>
      <vt:lpstr>Some examples</vt:lpstr>
      <vt:lpstr>Some examples</vt:lpstr>
      <vt:lpstr>Martin Wagner martin.wagner@ntnu.no www.biotox.de @martwagn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INFORMASJONSMØTE </dc:title>
  <dc:creator>Tord Rømo</dc:creator>
  <cp:lastModifiedBy>Tord Rømo</cp:lastModifiedBy>
  <cp:revision>1</cp:revision>
  <dcterms:created xsi:type="dcterms:W3CDTF">2020-09-16T11:28:55Z</dcterms:created>
  <dcterms:modified xsi:type="dcterms:W3CDTF">2020-09-18T09:06:18Z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0x010100CF4232736AE4644A863A13743C5780DF</vt:lpwstr>
  </property>
</Properties>
</file>