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6" r:id="rId4"/>
    <p:sldId id="275" r:id="rId5"/>
    <p:sldId id="257" r:id="rId6"/>
    <p:sldId id="258" r:id="rId7"/>
    <p:sldId id="260" r:id="rId8"/>
    <p:sldId id="274" r:id="rId9"/>
    <p:sldId id="267" r:id="rId10"/>
    <p:sldId id="278" r:id="rId11"/>
    <p:sldId id="268" r:id="rId12"/>
    <p:sldId id="270" r:id="rId13"/>
    <p:sldId id="273" r:id="rId14"/>
    <p:sldId id="264" r:id="rId15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0D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6" autoAdjust="0"/>
    <p:restoredTop sz="94694"/>
  </p:normalViewPr>
  <p:slideViewPr>
    <p:cSldViewPr snapToGrid="0" snapToObjects="1">
      <p:cViewPr varScale="1">
        <p:scale>
          <a:sx n="146" d="100"/>
          <a:sy n="146" d="100"/>
        </p:scale>
        <p:origin x="126" y="12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5AB0DDD-5101-CF40-8356-9C539FE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34AFF7B-7C34-7B47-812A-63DDBA93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7B44B46-B0BE-A64D-8CD4-1109D469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C4D38D1-6ECD-794C-8B46-83AEE2679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D8E673F-9EC8-124B-9ACB-8BF4AAF3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9043" y="952901"/>
            <a:ext cx="8552985" cy="3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fLFP94EO0" TargetMode="External"/><Relationship Id="rId2" Type="http://schemas.openxmlformats.org/officeDocument/2006/relationships/hyperlink" Target="https://www.sikresiden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ydiaweb.itea.ntnu.no/Lydia/demand/NewDemand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omr%C3%A5deansvarlige+-+hovedbygningen+-+gl%C3%B8shaug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 dirty="0"/>
              <a:t>Brannvern i Hovedbygget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2016773"/>
            <a:ext cx="7772400" cy="131445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AutoNum type="arabicParenR"/>
            </a:pPr>
            <a:r>
              <a:rPr lang="nb-NO" dirty="0"/>
              <a:t>Generell brannforebygging</a:t>
            </a:r>
          </a:p>
          <a:p>
            <a:pPr marL="457200" indent="-457200">
              <a:buFont typeface="Arial"/>
              <a:buAutoNum type="arabicParenR"/>
            </a:pPr>
            <a:r>
              <a:rPr lang="nb-NO" dirty="0"/>
              <a:t>Brannvern på NTNU – roller og ansvar</a:t>
            </a:r>
          </a:p>
          <a:p>
            <a:pPr marL="457200" indent="-457200">
              <a:buAutoNum type="arabicParenR"/>
            </a:pPr>
            <a:r>
              <a:rPr lang="nb-NO" dirty="0"/>
              <a:t>Områdeansvarliges oppgaver</a:t>
            </a:r>
          </a:p>
          <a:p>
            <a:pPr marL="457200" indent="-457200">
              <a:buAutoNum type="arabicParenR"/>
            </a:pPr>
            <a:r>
              <a:rPr lang="nb-NO" dirty="0"/>
              <a:t>Områdekart og områdeansvar i Hovedbygget 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1" y="1422890"/>
            <a:ext cx="6187602" cy="326350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6"/>
            <a:ext cx="9144000" cy="482278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698CCFA-325E-40F7-8D06-D5818C9B50F7}"/>
              </a:ext>
            </a:extLst>
          </p:cNvPr>
          <p:cNvSpPr/>
          <p:nvPr/>
        </p:nvSpPr>
        <p:spPr>
          <a:xfrm>
            <a:off x="2507177" y="790647"/>
            <a:ext cx="508389" cy="4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300" b="1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B58889F-E278-46E4-923D-55E7F39D68A7}"/>
              </a:ext>
            </a:extLst>
          </p:cNvPr>
          <p:cNvCxnSpPr>
            <a:cxnSpLocks/>
          </p:cNvCxnSpPr>
          <p:nvPr/>
        </p:nvCxnSpPr>
        <p:spPr>
          <a:xfrm>
            <a:off x="2214770" y="348863"/>
            <a:ext cx="1360733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904FD23-62D6-4D29-BFE4-09351535B12B}"/>
              </a:ext>
            </a:extLst>
          </p:cNvPr>
          <p:cNvCxnSpPr>
            <a:cxnSpLocks/>
          </p:cNvCxnSpPr>
          <p:nvPr/>
        </p:nvCxnSpPr>
        <p:spPr>
          <a:xfrm>
            <a:off x="2216796" y="1902131"/>
            <a:ext cx="1358707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54BFB600-2A68-4949-9FC7-DAF9587B2A60}"/>
              </a:ext>
            </a:extLst>
          </p:cNvPr>
          <p:cNvCxnSpPr>
            <a:cxnSpLocks/>
          </p:cNvCxnSpPr>
          <p:nvPr/>
        </p:nvCxnSpPr>
        <p:spPr>
          <a:xfrm>
            <a:off x="2214770" y="348863"/>
            <a:ext cx="0" cy="155326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8DAB53F-BBA9-493A-AE9F-D200E0059030}"/>
              </a:ext>
            </a:extLst>
          </p:cNvPr>
          <p:cNvCxnSpPr>
            <a:cxnSpLocks/>
          </p:cNvCxnSpPr>
          <p:nvPr/>
        </p:nvCxnSpPr>
        <p:spPr>
          <a:xfrm flipV="1">
            <a:off x="3575503" y="348863"/>
            <a:ext cx="0" cy="155326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5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" y="0"/>
            <a:ext cx="9143362" cy="51435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5AD7B6A-F403-4D33-894B-E515B16B7C8F}"/>
              </a:ext>
            </a:extLst>
          </p:cNvPr>
          <p:cNvSpPr/>
          <p:nvPr/>
        </p:nvSpPr>
        <p:spPr>
          <a:xfrm>
            <a:off x="2392876" y="3857624"/>
            <a:ext cx="508389" cy="48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4B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E9D3EE-9A82-46D2-BB29-6E74B2348853}"/>
              </a:ext>
            </a:extLst>
          </p:cNvPr>
          <p:cNvSpPr/>
          <p:nvPr/>
        </p:nvSpPr>
        <p:spPr>
          <a:xfrm>
            <a:off x="438736" y="3502959"/>
            <a:ext cx="563069" cy="48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4A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C0BA0-7CAA-4FCF-970B-556CFC142B75}"/>
              </a:ext>
            </a:extLst>
          </p:cNvPr>
          <p:cNvSpPr/>
          <p:nvPr/>
        </p:nvSpPr>
        <p:spPr>
          <a:xfrm>
            <a:off x="2218764" y="1124512"/>
            <a:ext cx="1261549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A2573B-6AB4-48D8-BC9D-9AA2A676968B}"/>
              </a:ext>
            </a:extLst>
          </p:cNvPr>
          <p:cNvSpPr/>
          <p:nvPr/>
        </p:nvSpPr>
        <p:spPr>
          <a:xfrm>
            <a:off x="438736" y="4578722"/>
            <a:ext cx="1158097" cy="41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E96F655-4810-42F2-9727-FC14E16CA101}"/>
              </a:ext>
            </a:extLst>
          </p:cNvPr>
          <p:cNvSpPr/>
          <p:nvPr/>
        </p:nvSpPr>
        <p:spPr>
          <a:xfrm>
            <a:off x="7547168" y="4605613"/>
            <a:ext cx="1158097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56678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2" y="143300"/>
            <a:ext cx="9144000" cy="485690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8C53738-2760-49B5-94D4-4E1677ADEE24}"/>
              </a:ext>
            </a:extLst>
          </p:cNvPr>
          <p:cNvSpPr/>
          <p:nvPr/>
        </p:nvSpPr>
        <p:spPr>
          <a:xfrm>
            <a:off x="3563471" y="739586"/>
            <a:ext cx="1317812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046DDD-1A55-4B3D-90BF-9432F44400C0}"/>
              </a:ext>
            </a:extLst>
          </p:cNvPr>
          <p:cNvSpPr/>
          <p:nvPr/>
        </p:nvSpPr>
        <p:spPr>
          <a:xfrm>
            <a:off x="7091674" y="4605615"/>
            <a:ext cx="1534615" cy="39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E7A085-735C-407B-AAC4-5CCB332D4290}"/>
              </a:ext>
            </a:extLst>
          </p:cNvPr>
          <p:cNvSpPr/>
          <p:nvPr/>
        </p:nvSpPr>
        <p:spPr>
          <a:xfrm>
            <a:off x="1396845" y="403410"/>
            <a:ext cx="418509" cy="5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673331B-044A-4609-94BC-BF303952150E}"/>
              </a:ext>
            </a:extLst>
          </p:cNvPr>
          <p:cNvSpPr/>
          <p:nvPr/>
        </p:nvSpPr>
        <p:spPr>
          <a:xfrm>
            <a:off x="440866" y="2440640"/>
            <a:ext cx="508389" cy="4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7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69F8CB-8900-42C1-893F-BF05908E8487}"/>
              </a:ext>
            </a:extLst>
          </p:cNvPr>
          <p:cNvSpPr/>
          <p:nvPr/>
        </p:nvSpPr>
        <p:spPr>
          <a:xfrm>
            <a:off x="1129552" y="3839134"/>
            <a:ext cx="1539689" cy="62528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25" dirty="0">
                <a:solidFill>
                  <a:schemeClr val="tx1"/>
                </a:solidFill>
              </a:rPr>
              <a:t>228</a:t>
            </a:r>
          </a:p>
        </p:txBody>
      </p:sp>
    </p:spTree>
    <p:extLst>
      <p:ext uri="{BB962C8B-B14F-4D97-AF65-F5344CB8AC3E}">
        <p14:creationId xmlns:p14="http://schemas.microsoft.com/office/powerpoint/2010/main" val="186090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516"/>
            <a:ext cx="9144000" cy="382846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75026B1-87B0-42EE-AD43-5B3659A32D47}"/>
              </a:ext>
            </a:extLst>
          </p:cNvPr>
          <p:cNvSpPr/>
          <p:nvPr/>
        </p:nvSpPr>
        <p:spPr>
          <a:xfrm>
            <a:off x="4679052" y="1136276"/>
            <a:ext cx="548640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E4C5B94-8CA5-4793-9CD9-7C3C4F5F0C1E}"/>
              </a:ext>
            </a:extLst>
          </p:cNvPr>
          <p:cNvSpPr/>
          <p:nvPr/>
        </p:nvSpPr>
        <p:spPr>
          <a:xfrm>
            <a:off x="1083435" y="3334360"/>
            <a:ext cx="2449773" cy="63873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316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A22A3CD-4EAD-43C7-8FE6-449AFF55D186}"/>
              </a:ext>
            </a:extLst>
          </p:cNvPr>
          <p:cNvSpPr/>
          <p:nvPr/>
        </p:nvSpPr>
        <p:spPr>
          <a:xfrm>
            <a:off x="7493379" y="4102740"/>
            <a:ext cx="1158097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C17370E-E456-4A4B-80ED-57792428C70D}"/>
              </a:ext>
            </a:extLst>
          </p:cNvPr>
          <p:cNvSpPr/>
          <p:nvPr/>
        </p:nvSpPr>
        <p:spPr>
          <a:xfrm>
            <a:off x="5610792" y="753031"/>
            <a:ext cx="1158097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127AA9B-1615-4B04-9AF9-AFA282337327}"/>
              </a:ext>
            </a:extLst>
          </p:cNvPr>
          <p:cNvSpPr/>
          <p:nvPr/>
        </p:nvSpPr>
        <p:spPr>
          <a:xfrm>
            <a:off x="5263135" y="3360752"/>
            <a:ext cx="304501" cy="7419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00" dirty="0">
                <a:solidFill>
                  <a:schemeClr val="tx1"/>
                </a:solidFill>
              </a:rPr>
              <a:t>318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EF5D7DC-1D6F-4470-ADA2-9E78DE8F01BD}"/>
              </a:ext>
            </a:extLst>
          </p:cNvPr>
          <p:cNvSpPr/>
          <p:nvPr/>
        </p:nvSpPr>
        <p:spPr>
          <a:xfrm>
            <a:off x="5610793" y="3334360"/>
            <a:ext cx="1203204" cy="689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316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2A3EE2-92D9-4D98-B28C-632D18CC8ACD}"/>
              </a:ext>
            </a:extLst>
          </p:cNvPr>
          <p:cNvSpPr/>
          <p:nvPr/>
        </p:nvSpPr>
        <p:spPr>
          <a:xfrm>
            <a:off x="3576365" y="3360752"/>
            <a:ext cx="304501" cy="7419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00" dirty="0">
                <a:solidFill>
                  <a:schemeClr val="tx1"/>
                </a:solidFill>
              </a:rPr>
              <a:t>322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89518B8-3F3D-4C6E-A903-DA35CB0720CD}"/>
              </a:ext>
            </a:extLst>
          </p:cNvPr>
          <p:cNvSpPr/>
          <p:nvPr/>
        </p:nvSpPr>
        <p:spPr>
          <a:xfrm>
            <a:off x="5306291" y="3394365"/>
            <a:ext cx="304501" cy="7419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00" dirty="0">
                <a:solidFill>
                  <a:schemeClr val="tx1"/>
                </a:solidFill>
              </a:rPr>
              <a:t>318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60A24DF-E199-4668-A3EF-B71358A7C764}"/>
              </a:ext>
            </a:extLst>
          </p:cNvPr>
          <p:cNvSpPr/>
          <p:nvPr/>
        </p:nvSpPr>
        <p:spPr>
          <a:xfrm>
            <a:off x="870818" y="3487237"/>
            <a:ext cx="548640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11B</a:t>
            </a:r>
          </a:p>
        </p:txBody>
      </p:sp>
    </p:spTree>
    <p:extLst>
      <p:ext uri="{BB962C8B-B14F-4D97-AF65-F5344CB8AC3E}">
        <p14:creationId xmlns:p14="http://schemas.microsoft.com/office/powerpoint/2010/main" val="324285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48"/>
            <a:ext cx="9144000" cy="361000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94439B-D2AC-480C-B8B7-E278170AEEAC}"/>
              </a:ext>
            </a:extLst>
          </p:cNvPr>
          <p:cNvSpPr/>
          <p:nvPr/>
        </p:nvSpPr>
        <p:spPr>
          <a:xfrm>
            <a:off x="6000756" y="3993507"/>
            <a:ext cx="1158097" cy="38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938768-AA51-48D6-A86A-7D79D1E43DE1}"/>
              </a:ext>
            </a:extLst>
          </p:cNvPr>
          <p:cNvSpPr/>
          <p:nvPr/>
        </p:nvSpPr>
        <p:spPr>
          <a:xfrm>
            <a:off x="4261757" y="1717766"/>
            <a:ext cx="620485" cy="450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12A</a:t>
            </a:r>
            <a:endParaRPr lang="nb-NO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F68A8DA-76AA-45C2-AB6D-F391037ED277}"/>
              </a:ext>
            </a:extLst>
          </p:cNvPr>
          <p:cNvSpPr/>
          <p:nvPr/>
        </p:nvSpPr>
        <p:spPr>
          <a:xfrm>
            <a:off x="6934123" y="3312647"/>
            <a:ext cx="620485" cy="450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12C</a:t>
            </a:r>
            <a:endParaRPr lang="nb-NO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F68A8DA-76AA-45C2-AB6D-F391037ED277}"/>
              </a:ext>
            </a:extLst>
          </p:cNvPr>
          <p:cNvSpPr/>
          <p:nvPr/>
        </p:nvSpPr>
        <p:spPr>
          <a:xfrm>
            <a:off x="1175121" y="3303746"/>
            <a:ext cx="620485" cy="450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12B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01842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0F7EF0-1776-4122-885F-9DF54BE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Sikresiden.no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50B2B8-BC11-4EA7-B835-E261A161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65" y="990466"/>
            <a:ext cx="8418747" cy="3613774"/>
          </a:xfrm>
        </p:spPr>
        <p:txBody>
          <a:bodyPr/>
          <a:lstStyle/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endParaRPr lang="nb-NO" dirty="0">
              <a:hlinkClick r:id="rId3"/>
            </a:endParaRPr>
          </a:p>
          <a:p>
            <a:pPr marL="0" indent="0">
              <a:buNone/>
            </a:pPr>
            <a:r>
              <a:rPr lang="nb-NO" dirty="0">
                <a:hlinkClick r:id="rId3"/>
              </a:rPr>
              <a:t>https://www.youtube.com/watch?v=j_fLFP94EO0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9E0E8CF-1D8C-437D-82FB-E88CBA52D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2" y="990466"/>
            <a:ext cx="4097905" cy="22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A68D1-2E9E-4096-A62A-A3ABE83D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du 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09F2E8-0F52-4471-98FD-9641EBB9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Hvis brann oppstår</a:t>
            </a:r>
          </a:p>
          <a:p>
            <a:r>
              <a:rPr lang="nb-NO" dirty="0"/>
              <a:t>Utløs brannmelder og ring brannvesen </a:t>
            </a:r>
            <a:r>
              <a:rPr lang="nb-NO" dirty="0" err="1"/>
              <a:t>tlf</a:t>
            </a:r>
            <a:r>
              <a:rPr lang="nb-NO" dirty="0"/>
              <a:t> 110</a:t>
            </a:r>
          </a:p>
          <a:p>
            <a:r>
              <a:rPr lang="nb-NO" dirty="0"/>
              <a:t>Prøv å slukke branntilløp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Når brannalarm er utløst:</a:t>
            </a:r>
          </a:p>
          <a:p>
            <a:r>
              <a:rPr lang="nb-NO" dirty="0"/>
              <a:t>Lukk dører og vinduer</a:t>
            </a:r>
          </a:p>
          <a:p>
            <a:r>
              <a:rPr lang="nb-NO" dirty="0"/>
              <a:t>Evakuer bygningen</a:t>
            </a:r>
          </a:p>
          <a:p>
            <a:r>
              <a:rPr lang="nb-NO" dirty="0"/>
              <a:t>Meld fra hvis du vet årsaken til utløst alarm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596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4CAC9-76AF-40EF-9DDC-0B8F0305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Brannforebygging på enhetene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70E1F9-B04F-4C8E-BCCE-9B57DE27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5"/>
            <a:ext cx="8418747" cy="3649787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Gjør deg kjent med bygget ditt:</a:t>
            </a:r>
          </a:p>
          <a:p>
            <a:r>
              <a:rPr lang="nb-NO" sz="1800" dirty="0"/>
              <a:t>Hvor er plakaten med nødnummer og møteplasser?</a:t>
            </a:r>
          </a:p>
          <a:p>
            <a:r>
              <a:rPr lang="nb-NO" sz="1800" dirty="0"/>
              <a:t>Hvor er nærmeste brannmeldere og brannslukkingsapparat? </a:t>
            </a:r>
          </a:p>
          <a:p>
            <a:r>
              <a:rPr lang="nb-NO" sz="1800" dirty="0"/>
              <a:t>Hva er våre rømningsveier?</a:t>
            </a:r>
          </a:p>
          <a:p>
            <a:r>
              <a:rPr lang="nb-NO" sz="1800" dirty="0"/>
              <a:t>Er det ansatte vi må ivareta spesielt?</a:t>
            </a:r>
          </a:p>
          <a:p>
            <a:pPr marL="0" indent="0">
              <a:buNone/>
            </a:pPr>
            <a:r>
              <a:rPr lang="nb-NO" sz="1800" dirty="0"/>
              <a:t>Avvik meldes </a:t>
            </a:r>
            <a:r>
              <a:rPr lang="nb-NO" sz="1800" dirty="0">
                <a:hlinkClick r:id="rId2"/>
              </a:rPr>
              <a:t>e-vaktmester</a:t>
            </a:r>
            <a:r>
              <a:rPr lang="nb-NO" sz="1800" dirty="0"/>
              <a:t> for utbedring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/>
              <a:t>Føre-var i forhold til skade / akutt sykdom:</a:t>
            </a:r>
          </a:p>
          <a:p>
            <a:r>
              <a:rPr lang="nb-NO" sz="1600" dirty="0"/>
              <a:t>Hvor er plakaten med nødnummer? (legevakt / nødnummer)</a:t>
            </a:r>
          </a:p>
          <a:p>
            <a:r>
              <a:rPr lang="nb-NO" sz="1600" dirty="0"/>
              <a:t>Hvor er hjertestarteren? (Bibliotekets skranke, hos </a:t>
            </a:r>
            <a:r>
              <a:rPr lang="nb-NO" sz="1600" dirty="0" err="1"/>
              <a:t>Kommunikasjonsavd</a:t>
            </a:r>
            <a:r>
              <a:rPr lang="nb-NO" sz="1600" dirty="0"/>
              <a:t>. rom 136)</a:t>
            </a:r>
          </a:p>
          <a:p>
            <a:r>
              <a:rPr lang="nb-NO" sz="1600" dirty="0"/>
              <a:t>Er det innhold i førstehjelpskapet vårt?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286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B6F7FE-1C5B-314E-9EB6-C3D6F936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 dirty="0"/>
              <a:t>Brannvern på NTNU – roller og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10C514-EF45-4E45-AC21-B580BE9D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117454"/>
            <a:ext cx="8418747" cy="2908591"/>
          </a:xfrm>
        </p:spPr>
        <p:txBody>
          <a:bodyPr/>
          <a:lstStyle/>
          <a:p>
            <a:r>
              <a:rPr lang="nb-NO" sz="2000" b="1" dirty="0"/>
              <a:t>Linjeleder </a:t>
            </a:r>
            <a:r>
              <a:rPr lang="nb-NO" sz="2000" dirty="0"/>
              <a:t>har systemansvaret</a:t>
            </a:r>
            <a:endParaRPr lang="nb-NO" sz="1800" dirty="0"/>
          </a:p>
          <a:p>
            <a:endParaRPr lang="nb-NO" sz="2000" dirty="0"/>
          </a:p>
          <a:p>
            <a:r>
              <a:rPr lang="nb-NO" sz="2000" b="1" dirty="0"/>
              <a:t>Områdeansvarlige</a:t>
            </a:r>
            <a:r>
              <a:rPr lang="nb-NO" sz="2000" dirty="0"/>
              <a:t> bidrar til evakuering av personer fra sitt område</a:t>
            </a:r>
          </a:p>
          <a:p>
            <a:pPr marL="457200" lvl="1" indent="0">
              <a:buNone/>
            </a:pPr>
            <a:endParaRPr lang="nb-NO" sz="1800" dirty="0"/>
          </a:p>
          <a:p>
            <a:r>
              <a:rPr lang="nb-NO" sz="2000" b="1" dirty="0"/>
              <a:t>Møteplassansvarlig</a:t>
            </a:r>
            <a:r>
              <a:rPr lang="nb-NO" sz="2000" dirty="0"/>
              <a:t> er «koordinator» for områdeansvarlige</a:t>
            </a:r>
          </a:p>
          <a:p>
            <a:endParaRPr lang="nb-NO" sz="2000" b="1" dirty="0"/>
          </a:p>
          <a:p>
            <a:r>
              <a:rPr lang="nb-NO" sz="2000" b="1" dirty="0"/>
              <a:t>Evakueringsansvarlig </a:t>
            </a:r>
            <a:r>
              <a:rPr lang="nb-NO" sz="1800" dirty="0"/>
              <a:t>- vaktmester møter nødetatene </a:t>
            </a:r>
          </a:p>
          <a:p>
            <a:pPr marL="40005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089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A7CD7B-3DA6-4F32-B360-7A2375EE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148116"/>
            <a:ext cx="8418747" cy="648512"/>
          </a:xfrm>
        </p:spPr>
        <p:txBody>
          <a:bodyPr/>
          <a:lstStyle/>
          <a:p>
            <a:r>
              <a:rPr lang="nb-NO" dirty="0"/>
              <a:t>Områdeansvarliges oppgaver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EB6677-1F2C-4BFD-99B8-9BABC1A9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54" b="11387"/>
          <a:stretch/>
        </p:blipFill>
        <p:spPr>
          <a:xfrm>
            <a:off x="398720" y="946851"/>
            <a:ext cx="3116745" cy="302405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149132C-B29F-47D2-A8B1-5A594EB8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5" b="23801"/>
          <a:stretch/>
        </p:blipFill>
        <p:spPr>
          <a:xfrm>
            <a:off x="4510758" y="1064620"/>
            <a:ext cx="2986905" cy="257338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96F3CFE-D3E0-444F-B7A2-E948D2E44791}"/>
              </a:ext>
            </a:extLst>
          </p:cNvPr>
          <p:cNvSpPr/>
          <p:nvPr/>
        </p:nvSpPr>
        <p:spPr>
          <a:xfrm>
            <a:off x="398719" y="4021458"/>
            <a:ext cx="3116745" cy="68881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0" dirty="0"/>
              <a:t>Merk: Send straks avvik til møteplass-ansvarlig som sender inn felles evalueringsskjema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F1A6F12-3C55-4EA6-9E46-6B7993F3BAEB}"/>
              </a:ext>
            </a:extLst>
          </p:cNvPr>
          <p:cNvSpPr/>
          <p:nvPr/>
        </p:nvSpPr>
        <p:spPr>
          <a:xfrm>
            <a:off x="4510758" y="4021255"/>
            <a:ext cx="3116745" cy="68881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0" dirty="0"/>
              <a:t>Merk: Hvis områdeansvarlig er borte, må andre på enheten kunne ta ansvar</a:t>
            </a:r>
          </a:p>
        </p:txBody>
      </p:sp>
    </p:spTree>
    <p:extLst>
      <p:ext uri="{BB962C8B-B14F-4D97-AF65-F5344CB8AC3E}">
        <p14:creationId xmlns:p14="http://schemas.microsoft.com/office/powerpoint/2010/main" val="11125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74F853C-3311-42DB-9103-9E909D54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14" y="770642"/>
            <a:ext cx="5775386" cy="4093022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2E086996-CC47-4EB1-97FC-2E2388C5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70593"/>
            <a:ext cx="8418747" cy="460425"/>
          </a:xfrm>
        </p:spPr>
        <p:txBody>
          <a:bodyPr/>
          <a:lstStyle/>
          <a:p>
            <a:r>
              <a:rPr lang="nb-NO" dirty="0"/>
              <a:t>Møteplass foran og bak hovedbygget</a:t>
            </a:r>
          </a:p>
        </p:txBody>
      </p:sp>
    </p:spTree>
    <p:extLst>
      <p:ext uri="{BB962C8B-B14F-4D97-AF65-F5344CB8AC3E}">
        <p14:creationId xmlns:p14="http://schemas.microsoft.com/office/powerpoint/2010/main" val="26659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FB4B4E4-D8F8-4E47-B877-DE146A1D2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48396"/>
              </p:ext>
            </p:extLst>
          </p:nvPr>
        </p:nvGraphicFramePr>
        <p:xfrm>
          <a:off x="594360" y="116988"/>
          <a:ext cx="7989817" cy="446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val="324240145"/>
                    </a:ext>
                  </a:extLst>
                </a:gridCol>
                <a:gridCol w="3426130">
                  <a:extLst>
                    <a:ext uri="{9D8B030D-6E8A-4147-A177-3AD203B41FA5}">
                      <a16:colId xmlns:a16="http://schemas.microsoft.com/office/drawing/2014/main" val="2923287505"/>
                    </a:ext>
                  </a:extLst>
                </a:gridCol>
                <a:gridCol w="3812573">
                  <a:extLst>
                    <a:ext uri="{9D8B030D-6E8A-4147-A177-3AD203B41FA5}">
                      <a16:colId xmlns:a16="http://schemas.microsoft.com/office/drawing/2014/main" val="1142812906"/>
                    </a:ext>
                  </a:extLst>
                </a:gridCol>
              </a:tblGrid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Kart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Ansvarsområder </a:t>
                      </a:r>
                      <a:r>
                        <a:rPr lang="nb-NO" sz="1100" b="0" i="1" dirty="0"/>
                        <a:t>(fellesarealer / ikke i bruk)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Spesielle oppgaver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10277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ISFIT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06356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Rektors staber, møterom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Vakt innganger bakgård vest. Evalueringsskjema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7036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KOMM nett og nyheter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Vakt innganger bakgård øst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351482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KOMM lederstøtte, lunsjrom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07891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Teknisk bibliotek magasin </a:t>
                      </a:r>
                      <a:r>
                        <a:rPr lang="nb-NO" sz="1100" dirty="0" err="1"/>
                        <a:t>etc</a:t>
                      </a:r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14626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KOMM profilering/arr, 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Vakt inngang øst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4427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Rektorat og eksamensvakt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Møteplassansvarlig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50174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i="1" dirty="0"/>
                        <a:t>(H1, kontorarealer)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89730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Teknisk bibliotek og lesesal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99116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Virksomhetsstyring, Rådssalen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3319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Utdanningskvalitet, møterom, disputasrom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91198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Bibliotek fellestjenester, Styrerom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020127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i="1" dirty="0"/>
                        <a:t>(Undervisningsrom og læringsarealer)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43238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Bibliotek fellestjenester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29904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i="1" dirty="0"/>
                        <a:t>(H3, møterom, undervisningsrom)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95374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nb-NO" sz="1100" dirty="0"/>
                        <a:t>12A,B,C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i="1" dirty="0"/>
                        <a:t>(Møterom, undervisningsrom og læringsareal)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2722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DEC45D44-2E3F-41B7-B4E6-CF08D53E12B6}"/>
              </a:ext>
            </a:extLst>
          </p:cNvPr>
          <p:cNvSpPr/>
          <p:nvPr/>
        </p:nvSpPr>
        <p:spPr>
          <a:xfrm>
            <a:off x="4199709" y="2442754"/>
            <a:ext cx="4493622" cy="9797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dirty="0"/>
              <a:t>Innsida om brannvern og evakueringsansvarlige: </a:t>
            </a:r>
          </a:p>
          <a:p>
            <a:r>
              <a:rPr lang="nb-NO" sz="1400" dirty="0">
                <a:hlinkClick r:id="rId2"/>
              </a:rPr>
              <a:t>Områdeansvarlige – Hovedbygningen - Gløshaugen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6361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"/>
            <a:ext cx="9144000" cy="482278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E54E5A6-07D0-41B2-9039-9D99669F84B0}"/>
              </a:ext>
            </a:extLst>
          </p:cNvPr>
          <p:cNvSpPr/>
          <p:nvPr/>
        </p:nvSpPr>
        <p:spPr>
          <a:xfrm>
            <a:off x="632176" y="736225"/>
            <a:ext cx="1358153" cy="34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DA58054-9288-4DE8-95A4-C200C5FBAE5F}"/>
              </a:ext>
            </a:extLst>
          </p:cNvPr>
          <p:cNvSpPr/>
          <p:nvPr/>
        </p:nvSpPr>
        <p:spPr>
          <a:xfrm>
            <a:off x="1396845" y="403410"/>
            <a:ext cx="1158097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14D9B8-8F64-4F14-BE9D-A137E7AF4AA5}"/>
              </a:ext>
            </a:extLst>
          </p:cNvPr>
          <p:cNvSpPr/>
          <p:nvPr/>
        </p:nvSpPr>
        <p:spPr>
          <a:xfrm>
            <a:off x="7609386" y="1163170"/>
            <a:ext cx="1164820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F65B06-7A91-449A-8975-93B27C2904D3}"/>
              </a:ext>
            </a:extLst>
          </p:cNvPr>
          <p:cNvSpPr/>
          <p:nvPr/>
        </p:nvSpPr>
        <p:spPr>
          <a:xfrm>
            <a:off x="2809735" y="487454"/>
            <a:ext cx="508389" cy="4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3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757B8E-8259-44E7-B833-F34BBC32F0DD}"/>
              </a:ext>
            </a:extLst>
          </p:cNvPr>
          <p:cNvSpPr/>
          <p:nvPr/>
        </p:nvSpPr>
        <p:spPr>
          <a:xfrm>
            <a:off x="1142650" y="1460110"/>
            <a:ext cx="508389" cy="4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05A439-004A-4AFF-80E3-65ED7975CE0C}"/>
              </a:ext>
            </a:extLst>
          </p:cNvPr>
          <p:cNvSpPr/>
          <p:nvPr/>
        </p:nvSpPr>
        <p:spPr>
          <a:xfrm>
            <a:off x="857725" y="3946711"/>
            <a:ext cx="508389" cy="47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2B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1958D04-EB1F-4D41-BDA4-113B1F634D86}"/>
              </a:ext>
            </a:extLst>
          </p:cNvPr>
          <p:cNvCxnSpPr>
            <a:cxnSpLocks/>
          </p:cNvCxnSpPr>
          <p:nvPr/>
        </p:nvCxnSpPr>
        <p:spPr>
          <a:xfrm>
            <a:off x="2197888" y="217956"/>
            <a:ext cx="1339515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7DEFFA0-431F-4A8F-838D-1DE1F496287D}"/>
              </a:ext>
            </a:extLst>
          </p:cNvPr>
          <p:cNvCxnSpPr>
            <a:cxnSpLocks/>
          </p:cNvCxnSpPr>
          <p:nvPr/>
        </p:nvCxnSpPr>
        <p:spPr>
          <a:xfrm>
            <a:off x="2204884" y="1708840"/>
            <a:ext cx="1332519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B4FE23A-7718-4E3E-AD45-017BB5C7E85E}"/>
              </a:ext>
            </a:extLst>
          </p:cNvPr>
          <p:cNvCxnSpPr>
            <a:cxnSpLocks/>
          </p:cNvCxnSpPr>
          <p:nvPr/>
        </p:nvCxnSpPr>
        <p:spPr>
          <a:xfrm flipV="1">
            <a:off x="2211880" y="182845"/>
            <a:ext cx="0" cy="156395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AE09618-728C-499A-BF01-7B076866E10A}"/>
              </a:ext>
            </a:extLst>
          </p:cNvPr>
          <p:cNvCxnSpPr>
            <a:cxnSpLocks/>
          </p:cNvCxnSpPr>
          <p:nvPr/>
        </p:nvCxnSpPr>
        <p:spPr>
          <a:xfrm>
            <a:off x="3537403" y="217956"/>
            <a:ext cx="0" cy="153131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9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16_9" id="{06CDA077-D319-284F-8119-D9CA2608E69B}" vid="{5E773DD7-F7CF-F243-90E7-78EC275BD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Skjermfremvisning (16:9)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Arial</vt:lpstr>
      <vt:lpstr>Office-tema</vt:lpstr>
      <vt:lpstr>Brannvern i Hovedbygget</vt:lpstr>
      <vt:lpstr>Sikresiden.no</vt:lpstr>
      <vt:lpstr>Hva gjør du …</vt:lpstr>
      <vt:lpstr>Brannforebygging på enhetene</vt:lpstr>
      <vt:lpstr>Brannvern på NTNU – roller og ansvar</vt:lpstr>
      <vt:lpstr>Områdeansvarliges oppgaver</vt:lpstr>
      <vt:lpstr>Møteplass foran og bak hovedbygget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Brannvern i Hovedbygget</dc:title>
  <dc:creator>Kristin Wergeland Brekke</dc:creator>
  <cp:lastModifiedBy>Kristin Wergeland Brekke</cp:lastModifiedBy>
  <cp:revision>13</cp:revision>
  <cp:lastPrinted>2020-10-06T07:27:07Z</cp:lastPrinted>
  <dcterms:created xsi:type="dcterms:W3CDTF">2020-03-06T07:54:11Z</dcterms:created>
  <dcterms:modified xsi:type="dcterms:W3CDTF">2021-10-05T14:11:49Z</dcterms:modified>
</cp:coreProperties>
</file>