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79" r:id="rId2"/>
    <p:sldId id="477" r:id="rId3"/>
    <p:sldId id="440" r:id="rId4"/>
    <p:sldId id="476" r:id="rId5"/>
    <p:sldId id="490" r:id="rId6"/>
    <p:sldId id="466" r:id="rId7"/>
    <p:sldId id="493" r:id="rId8"/>
    <p:sldId id="452" r:id="rId9"/>
    <p:sldId id="462" r:id="rId10"/>
    <p:sldId id="478" r:id="rId11"/>
    <p:sldId id="494" r:id="rId12"/>
    <p:sldId id="447" r:id="rId13"/>
    <p:sldId id="49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1685" autoAdjust="0"/>
  </p:normalViewPr>
  <p:slideViewPr>
    <p:cSldViewPr snapToGrid="0">
      <p:cViewPr varScale="1">
        <p:scale>
          <a:sx n="100" d="100"/>
          <a:sy n="100" d="100"/>
        </p:scale>
        <p:origin x="4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409F2-9542-44BC-A994-EABB9D0C7788}" type="datetimeFigureOut">
              <a:rPr lang="nb-NO" smtClean="0"/>
              <a:t>07.02.2024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5035C-E920-477F-A7AF-BFA145E6FD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2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Disse lysarkene er utarbeidet med tanke på diskusjon i fagmiljøene om implementering av CoARA og NOR-CAM. </a:t>
            </a:r>
          </a:p>
          <a:p>
            <a:r>
              <a:rPr lang="nb-NO" dirty="0"/>
              <a:t>I 2024 knyttes implementering av CoARA til arbeidet med revisjon av NTNUs retningslinjer som følge av ny forskrift om undervisnings- og forskningsstillinger og rekrutteringsstillinger som trer i kraft 1. august 2024.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3543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Tradisjonelt har man lagt stor vekt på forskning ved vurdering av ansettelse og opprykk.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Dessuten ble kravene til utdanningsfaglig kompetanse hevet gjennom forskriftsendringen i 2019.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Det «tredje samfunnsoppdraget» har ikke være meritterende på samme måte og bl.a. Innovasjonsutvalget har diskutert hvordan innovasjon – bredt forstått – kan gjøres meritterende.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CoARA er inspirert av det nederlandske programmet «</a:t>
            </a:r>
            <a:r>
              <a:rPr lang="nb-NO" dirty="0" err="1"/>
              <a:t>Rewards</a:t>
            </a:r>
            <a:r>
              <a:rPr lang="nb-NO" dirty="0"/>
              <a:t> and </a:t>
            </a:r>
            <a:r>
              <a:rPr lang="nb-NO" dirty="0" err="1"/>
              <a:t>Recognition</a:t>
            </a:r>
            <a:r>
              <a:rPr lang="nb-NO" dirty="0"/>
              <a:t>» om å anerkjenne ulike kompetanser som fagmiljøene samlet sett trenger for å løse samfunnsoppdraget.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«Alle skal ikke gjøre alt» er NOR-CAM sin måte å si det samme på.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Det handler om bevisstgjøring av hvilken kompetanseprofil man trenger ved utlysning av stillinger, men også om å gi rom for faglig fordypning på ulike områder gjennom karrieren.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4643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 den nye forskriften er kvalifikasjonskravene i de to karrierestigene bygget opp etter en felles lest: </a:t>
            </a:r>
          </a:p>
          <a:p>
            <a:pPr marL="228600" indent="-228600">
              <a:buAutoNum type="arabicPeriod"/>
            </a:pPr>
            <a:r>
              <a:rPr lang="nb-NO" b="0" dirty="0"/>
              <a:t>Krav til grad: I dosentstigen må man ha høyere grads eksamen innen relevant fagområde. I professorstigen må man ha doktorgrad eller kompetanse på tilsvarende nivå dokumentert enten ved vitenskapelig arbeid eller kunstnerisk utviklingsarbeid av samme omfang og kvalitet.</a:t>
            </a:r>
          </a:p>
          <a:p>
            <a:pPr marL="228600" indent="-228600">
              <a:buAutoNum type="arabicPeriod"/>
            </a:pPr>
            <a:r>
              <a:rPr lang="nb-NO" b="0" dirty="0"/>
              <a:t>Krav til erfaring: I dosentstigen er relevant erfaring knyttet til yrkesfeltet og undervisningsområdet, mens det i professorstigen er knyttet til vitenskapelig arbeid eller kunstnerisk utviklingsarbeid.</a:t>
            </a:r>
          </a:p>
          <a:p>
            <a:pPr marL="228600" indent="-228600">
              <a:buAutoNum type="arabicPeriod"/>
            </a:pPr>
            <a:r>
              <a:rPr lang="nb-NO" b="0" dirty="0"/>
              <a:t>Krav til utdanningsfaglig kompetanse. HK-</a:t>
            </a:r>
            <a:r>
              <a:rPr lang="nb-NO" b="0" dirty="0" err="1"/>
              <a:t>dir</a:t>
            </a:r>
            <a:r>
              <a:rPr lang="nb-NO" b="0" dirty="0"/>
              <a:t> skriver at hensikten ikke er å senke kravene, men åpner for at institusjonene kan differensiere kravene tilpasset stillingskategori. Utover utdanningsfaglig basiskompetanse, antyder KH-dir. at det kan være forskjell på tilleggskravene til en professor og til en dosent. </a:t>
            </a:r>
          </a:p>
          <a:p>
            <a:pPr marL="228600" indent="-228600">
              <a:buAutoNum type="arabicPeriod"/>
            </a:pPr>
            <a:r>
              <a:rPr lang="nb-NO" b="0" dirty="0"/>
              <a:t>Krav til norsk kompetanse for undervisningsstillinger (B2 tilsvarer </a:t>
            </a:r>
            <a:r>
              <a:rPr lang="nb-NO" b="0"/>
              <a:t>trinn 3 </a:t>
            </a:r>
            <a:r>
              <a:rPr lang="nb-NO" b="0" dirty="0"/>
              <a:t>i NTNUs kurs). Institusjonen kan velge å tilsette med 3 års frist. Institusjonen har en tilretteleggingsplikt. Hvis ikke den ansatte har oppnådd B2 kompetanse innen 3 år, er man ikke kvalifisert for stillingen (kan i ytterste konsekvens være grunnlag for oppsigelse etter </a:t>
            </a:r>
            <a:r>
              <a:rPr lang="nb-NO" b="0" dirty="0" err="1"/>
              <a:t>statsansatteloven</a:t>
            </a:r>
            <a:r>
              <a:rPr lang="nb-NO" b="0" dirty="0"/>
              <a:t>).</a:t>
            </a:r>
          </a:p>
          <a:p>
            <a:endParaRPr lang="nb-NO" b="1" dirty="0"/>
          </a:p>
          <a:p>
            <a:r>
              <a:rPr lang="nb-NO" b="1" dirty="0"/>
              <a:t>Forskriften legger opp til at institusjonene utarbeider utfyllende kvalifikasjonskrav.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Lohndal-arbeidsgruppen foreslår at NTNU setter tilleggskrav til «kunnskap i bruk» og/eller «faglig ledelse og verv» for vitenskapelige toppstillinger (se egen høring)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Grimstad-arbeidsgruppen vil revidere NTNUs kriterier for utdanningsfaglig kompetanse (behandles i Utdanningsutvalget)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Fakultetene må revidere sine utfyllende retningslinjer om kvalifikasjonskrav i henhold til ny forskrift og NTNU fellesbestemmelser senest innen 1.1.2025. Gamle retningslinjer legges til grunn for opprykk i 2024. De kan også benyttes for ansettelser ut 2024.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NTNU og fakultetene følger UHR-retningslinjene der slike finnes. UHR-retningslinjene vil også bli revidert i løpet av 2024.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I arbeidet med utfyllende kvalifikasjonskrav er det viktig å følge CoARA prinsippene om ansvarlig vurdering og helhetlig kompetansevurdering.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Hvilke kvalifikasjoner er krevet (eller kan telle positivt) ved ansettelse / opprykk?</a:t>
            </a:r>
            <a:br>
              <a:rPr lang="nb-NO" b="0" dirty="0"/>
            </a:br>
            <a:endParaRPr lang="nb-NO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Når man skal lyse ut nye stillinger, blir det viktig å tenke gjennom hvilken kompetanseprofil man trenger for å løse instituttets samlede oppgaver (samfunnsoppdrag).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På hvilke områder ønsker man at den ansatte har sitt faglige tyngdepunkt?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3D647-9D24-459F-B25C-3D6A0E7C9FD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UHR og fakultetenes utfyllende kvalifikasjonskrav og retningslinjer for kompetansevurdering må revideres om mulig før ny forskrift trer i kraft 1. august 2024, men senest innen utgangen av 2024.</a:t>
            </a:r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773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Nasjonalt og internasjonalt er det tatt en rekke initiativ for å få til en kulturendring i vurdering av forskning. NTNU har sluttet seg til DORA, NOR-CAM og CoARA. Denne tegningen fra Utrecht universitet viser ønsket kulturendring:</a:t>
            </a:r>
          </a:p>
          <a:p>
            <a:endParaRPr lang="nb-NO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Skyvelæret til venstre, illustrerer at man tradisjonelt har vurdert søkere til vitenskapelige stillinger og forskningsmidler på grunnlag av søkernes forskningsinnsats og individuelle resultater.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Man har ikke like systematisk vurdert innsatsen på andre områder som utdanning, faglig ledelse, bidrag til forskningsprosessen og samspill med samfunnet.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Man har i stor grad målt forskningsproduksjon («output») ved hjelp av kvantitative indikatorer.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Den høyre skyvelæret vises framtidens vurderingssystem.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Her anerkjennes ikke bare forskning, men også andre faglige bidrag i samsvar med vitenskapelig ansattes faglige interesser og universitetets samfunnsoppdrag.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Her anerkjennes ikke bare individuelle prestasjoner, men også samarbeid som jo er avgjørende for at vi skal klare å løse sammensatte problemstillinger og løfte ressurskrevende forskning.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Her anerkjennes en større bredde av forskningsresultater («</a:t>
            </a:r>
            <a:r>
              <a:rPr lang="nb-NO" b="0" dirty="0" err="1"/>
              <a:t>outcome</a:t>
            </a:r>
            <a:r>
              <a:rPr lang="nb-NO" b="0" dirty="0"/>
              <a:t>») og de verdsettes for sin faglige kvalitet og </a:t>
            </a:r>
            <a:r>
              <a:rPr lang="nb-NO" b="0" dirty="0" err="1"/>
              <a:t>samfunnsnytte</a:t>
            </a:r>
            <a:r>
              <a:rPr lang="nb-NO" b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Propellen i midten illustrerer hvordan åpen vitenskap har fungert som en pådriver for endring: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Åpen deling er bra for forskning og bra for samfunnet. Det vil imidlertid innebære en ekstra innsats fra forskere og institusjoner, og det må vi verdsette.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NTNUs utviklingsplan for åpen vitenskap </a:t>
            </a:r>
            <a:r>
              <a:rPr lang="nb-NO" b="0" dirty="0"/>
              <a:t>har derfor som mål at åpen vitenskapspraksis skal anerkjennes ved ansettelse og opprykk og ved fordeling av interne midler.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Forskere og forskningsorganisasjoner påpeker at det har vokst fram en ukultur der tellekanter har fått for stor plass i evaluering av forskning.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Kvantitet forveksles med kvalitet. Og ytre faktorer slik som hvor du jobber og hvor du har publisert, påvirker hvordan forskere og forskning vurderes.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Forskere flest går etter det som verdsettes. Dermed får andre aktiviteter mindre oppmerksomhet selv om de kan være vel så viktige og nyttige for universitetet og for samfunnet.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b="1" dirty="0"/>
          </a:p>
          <a:p>
            <a:pPr marL="0" indent="0">
              <a:buFont typeface="Arial" panose="020B0604020202020204" pitchFamily="34" charset="0"/>
              <a:buNone/>
            </a:pPr>
            <a:endParaRPr lang="nb-NO" b="1" dirty="0"/>
          </a:p>
          <a:p>
            <a:pPr marL="0" indent="0">
              <a:buFont typeface="Arial" panose="020B0604020202020204" pitchFamily="34" charset="0"/>
              <a:buNone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925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nb-NO" b="1" dirty="0"/>
              <a:t>NTNU ble medlem av CoARA (</a:t>
            </a:r>
            <a:r>
              <a:rPr lang="nb-NO" b="1" dirty="0" err="1"/>
              <a:t>Coalition</a:t>
            </a:r>
            <a:r>
              <a:rPr lang="nb-NO" b="1" dirty="0"/>
              <a:t> for </a:t>
            </a:r>
            <a:r>
              <a:rPr lang="nb-NO" b="1" dirty="0" err="1"/>
              <a:t>Advancing</a:t>
            </a:r>
            <a:r>
              <a:rPr lang="nb-NO" b="1" dirty="0"/>
              <a:t> Research </a:t>
            </a:r>
            <a:r>
              <a:rPr lang="nb-NO" b="1" dirty="0" err="1"/>
              <a:t>Assessment</a:t>
            </a:r>
            <a:r>
              <a:rPr lang="nb-NO" b="1" dirty="0"/>
              <a:t>) 17. november 2023. </a:t>
            </a:r>
          </a:p>
          <a:p>
            <a:pPr marL="0" indent="0">
              <a:buFont typeface="+mj-lt"/>
              <a:buNone/>
            </a:pPr>
            <a:endParaRPr lang="nb-NO" dirty="0"/>
          </a:p>
          <a:p>
            <a:pPr marL="0" indent="0">
              <a:buFont typeface="+mj-lt"/>
              <a:buNone/>
            </a:pPr>
            <a:r>
              <a:rPr lang="nb-NO" b="1" dirty="0"/>
              <a:t>Det innebærer at NTNU har forpliktet seg til: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å fremme forskningens kvalitet og bruk (</a:t>
            </a:r>
            <a:r>
              <a:rPr lang="nb-NO" dirty="0" err="1"/>
              <a:t>impact</a:t>
            </a:r>
            <a:r>
              <a:rPr lang="nb-NO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å revidere vår vurderingspraksis i samsvar med prinsippene for ansvarlig vurdering av forskning og anerkjennelse av en større bredde av faglige bidrag til forskning </a:t>
            </a:r>
          </a:p>
          <a:p>
            <a:pPr marL="0" indent="0">
              <a:buFont typeface="+mj-lt"/>
              <a:buNone/>
            </a:pPr>
            <a:endParaRPr lang="nb-NO" dirty="0"/>
          </a:p>
          <a:p>
            <a:pPr marL="0" indent="0">
              <a:buFont typeface="+mj-lt"/>
              <a:buNone/>
            </a:pPr>
            <a:endParaRPr lang="nb-NO" dirty="0"/>
          </a:p>
          <a:p>
            <a:pPr marL="0" indent="0">
              <a:buFont typeface="+mj-lt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8E4F2-450C-D548-A987-153093096E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2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En UHR-arbeidsgruppe utviklet i 2021 NOR-CAM kompetansematrise og veileder for vurdering i akademiske karriereløp og kompetansematrisen. </a:t>
            </a:r>
          </a:p>
          <a:p>
            <a:endParaRPr lang="nb-NO" b="1" dirty="0"/>
          </a:p>
          <a:p>
            <a:r>
              <a:rPr lang="nb-NO" b="1" dirty="0"/>
              <a:t>NOR-CAM bygger på de samme prinsippene som CoARA, om ansvarlig vurdering av forskning og anerkjennelse av en større bredde av faglige kompetanser.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NOR-CAM vil derfor bli et nyttig verktøy for dokumentasjon av kompetanse ved ansettelse og opprykk, men også som verktøy for kompetanseutvikling og karriereveiledning. </a:t>
            </a:r>
          </a:p>
          <a:p>
            <a:endParaRPr lang="nb-NO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NOR-CAM matrisen gir eksempler på hvordan resultater og kompetanser kan dokumenteres og vurderes på ulike kompetanseområder.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Det anbefales at søkere lager en beskrivelse av eget arbeids kvalitet og utnyttelse for videre forskning og for samfunnet (eks. egenvurdering, faglig mappe, narrativ CV).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/>
              <a:t>«Alle skal ikke gjøre alt».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Vi må derfor bruke NOR-CAM fleksibelt og bruke det som er relevant for den aktuelle stilling, stillingsnivå og fagområde.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D647-9D24-459F-B25C-3D6A0E7C9F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19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Ny forskrift om undervisnings- og forskningsstillinger og rekrutteringsstillinger ble sendt på høring 18. januar. NTNU intern høring sak 2024/4260 med frist 8. mars.</a:t>
            </a:r>
          </a:p>
          <a:p>
            <a:endParaRPr lang="nb-NO" b="1" dirty="0"/>
          </a:p>
          <a:p>
            <a:r>
              <a:rPr lang="nb-NO" b="1" dirty="0"/>
              <a:t>Forskriften skal tre i kraft samtidig med ny UH-lov 1. august 2024.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Opprykksøknader skal behandles etter gammelt regelverk ut 2024.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er også mulig å benytte gamle kvalifikasjonskrav for søknad om ansettelse ut 2024.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 øvrig vil reviderte NTNU-bestemmelser om overordnede kvalifikasjonskrav og prosedyrer for sakkyndig vurdering, innstilling og </a:t>
            </a:r>
            <a:r>
              <a:rPr lang="nb-NO"/>
              <a:t>ansettelse gjelde.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NTNU vil utarbeide en samlet retningslinje for vitenskapelige stillinger med overordnede kvalifikasjonskrav.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Liksom i dag, vil det være behov for utfyllende retningslinjer ved fakultetene (fortrinnsvis etter en viss nasjonal samordning i UHR).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UHR vil dessuten revidere felles retningslinjer eks. utdanningsfaglig kompetanse og retningslinjer for dosentløpet.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5035C-E920-477F-A7AF-BFA145E6FD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14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Lohndal-arbeidsgruppen har laget en veiledning til medlemmer av sakkyndig komiteer om ansvarlig vurdering av forskning i samsvar med CoARA og NOR-CAM.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Hvordan er egen praksis i lys av disse prinsippene?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Er det praksis som bør revurderes?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Arbeidsgruppen gjennomførte også en enkel GAP-analyse av dagens praksis i lys av prinsippene (se rapporten):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Eks. Det blir viktig å oppnevne sakkyndige som har kompetanse på søkers fagområde /stillingsutlysningens fagområde for å kunne gjøre en kvalitativ vurdering av innsendte arbeider. Det kan påvirke hvordan nasjonale </a:t>
            </a:r>
            <a:r>
              <a:rPr lang="nb-NO" dirty="0" err="1"/>
              <a:t>opprykkskomitéer</a:t>
            </a:r>
            <a:r>
              <a:rPr lang="nb-NO" dirty="0"/>
              <a:t> settes sammen.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073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NOR-CAM bygger på de samme prinsippene som CoARA, om ansvarlig vurdering av forskning og anerkjennelse av en større bredde av faglige kompetanser. </a:t>
            </a:r>
          </a:p>
          <a:p>
            <a:endParaRPr lang="nb-NO" b="0" dirty="0"/>
          </a:p>
          <a:p>
            <a:r>
              <a:rPr lang="nb-NO" b="1" dirty="0"/>
              <a:t>Lohndal-arbeidsgruppen har laget en NTNU versjon inspirert av NOR-CAM og arbeidet ved andre norske universitet (UiO, </a:t>
            </a:r>
            <a:r>
              <a:rPr lang="nb-NO" b="1" dirty="0" err="1"/>
              <a:t>UiS</a:t>
            </a:r>
            <a:r>
              <a:rPr lang="nb-NO" b="1" dirty="0"/>
              <a:t>, NMBU). </a:t>
            </a:r>
          </a:p>
          <a:p>
            <a:endParaRPr lang="nb-NO" b="0" dirty="0"/>
          </a:p>
          <a:p>
            <a:r>
              <a:rPr lang="nb-NO" b="0" dirty="0"/>
              <a:t>NTNU kompetansematrisen vil være et </a:t>
            </a:r>
            <a:r>
              <a:rPr lang="nb-NO" b="1" dirty="0"/>
              <a:t>verktøy for søkere til stillinger og opprykk</a:t>
            </a:r>
            <a:r>
              <a:rPr lang="nb-NO" b="0" dirty="0"/>
              <a:t>. Indirekte vil den også være et </a:t>
            </a:r>
            <a:r>
              <a:rPr lang="nb-NO" b="1" dirty="0"/>
              <a:t>verktøy for kompetanseutvikling og karriereveiledning</a:t>
            </a:r>
            <a:r>
              <a:rPr lang="nb-NO" b="0" dirty="0"/>
              <a:t>. </a:t>
            </a:r>
          </a:p>
          <a:p>
            <a:endParaRPr lang="nb-NO" b="0" dirty="0"/>
          </a:p>
          <a:p>
            <a:r>
              <a:rPr lang="nb-NO" b="0" dirty="0"/>
              <a:t>Det vil finnes relevante eksempler i NTNU kompetansematrisen også for </a:t>
            </a:r>
            <a:r>
              <a:rPr lang="nb-NO" b="1" dirty="0"/>
              <a:t>søknader om eksternfinansiering, eks. der det er krav til «research </a:t>
            </a:r>
            <a:r>
              <a:rPr lang="nb-NO" b="1" dirty="0" err="1"/>
              <a:t>impact</a:t>
            </a:r>
            <a:r>
              <a:rPr lang="nb-NO" b="1" dirty="0"/>
              <a:t>».</a:t>
            </a:r>
          </a:p>
          <a:p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0" dirty="0"/>
              <a:t>«</a:t>
            </a:r>
            <a:r>
              <a:rPr lang="nb-NO" b="1" dirty="0"/>
              <a:t>Alle skal ikke gjøre alt». </a:t>
            </a:r>
            <a:r>
              <a:rPr lang="nb-NO" b="0" dirty="0"/>
              <a:t>Vi må derfor bruke kompetansematrisen fleksibelt og bruke det som er relevant for den aktuelle stilling, stillingsnivå og fagområde.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D647-9D24-459F-B25C-3D6A0E7C9FD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19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 retningslinjene for helhetlig kompetansevurdering (</a:t>
            </a:r>
            <a:r>
              <a:rPr lang="nb-NO" b="1" dirty="0" err="1"/>
              <a:t>pkt</a:t>
            </a:r>
            <a:r>
              <a:rPr lang="nb-NO" b="1" dirty="0"/>
              <a:t> 5) foreslås følgende: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Kravene til vitenskapelig kompetanse på oppfylles. </a:t>
            </a:r>
            <a:r>
              <a:rPr lang="nb-NO" dirty="0"/>
              <a:t>Her bør man i samsvar med NOR-CAM stille krav til forskningsresultater, men også til at man har bidratt til forskningsprosessen.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Likeledes må forskriftskravene til utdanningsfaglig kompetanse oppfylles. </a:t>
            </a:r>
            <a:r>
              <a:rPr lang="nb-NO" b="0" dirty="0"/>
              <a:t>Ny forskrift forutsetter at institusjonene fastsetter krav tilpasset de ulike stillingskategoriene, dvs. at det åpnes for noe ulike krav i dosent- og professorstigen tilpasset deres ulike faglige profiler (faglig utviklingsarbeid rettet mot yrkesfeltet versus forskning/kunstnerisk utviklingsarbeid).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Rektoratet og prodekanene for forskning er tydelige på at disse kravene er ufravikelige mht. nivå og omfang.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 dirty="0"/>
              <a:t>Lohndal-arbeidsgruppen foreslår i likhet med UiOs retningslinjer at man for vitenskapelige toppstillinger bør stille tilleggskrav knyttet til kunnskap i bruk og/eller ledelse og verv.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dirty="0"/>
              <a:t>Den nye forskriften: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følger opp Handlingsplan for norsk fagspråk i akademia og stiller krav til norsk B2 for ansatte med undervisningsandel i stillingene sin. Institusjonene skal legge til rette slik at dette kan oppnås innen tre år.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/>
              <a:t>foreslår at dosentstigen rendyrkes som en karrierevei rettet mot profesjonsområdet (yrkesfeltet, inkl. utdanningsområdet). Relevant praksis og yrkesutdanning vil være et inngangskrav for å få disse stillingene.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D647-9D24-459F-B25C-3D6A0E7C9FD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43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delte meninger om hvorvidt NTNU bør åpne for bruk av sorteringskomiteer slik UiO har gjort. Arbeidsgruppene foreslår heller at leder av ansettelsesutvalget kan beslutte om søkeprosessen skal gjennomføres i to trinn eller i ett trinn: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Forenklet søknad innebærer en totrinnsprosess der de mest relevante søkerne i forhold til utlysningsteksten, inviteres til å sende fullstendig søknad.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Fullstendig søknad er som i dag.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CoARA vektlegger «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judgement</a:t>
            </a:r>
            <a:r>
              <a:rPr lang="nb-NO" dirty="0"/>
              <a:t>, for </a:t>
            </a:r>
            <a:r>
              <a:rPr lang="nb-NO" dirty="0" err="1"/>
              <a:t>which</a:t>
            </a:r>
            <a:r>
              <a:rPr lang="nb-NO" dirty="0"/>
              <a:t> peer </a:t>
            </a:r>
            <a:r>
              <a:rPr lang="nb-NO" dirty="0" err="1"/>
              <a:t>review</a:t>
            </a:r>
            <a:r>
              <a:rPr lang="nb-NO" dirty="0"/>
              <a:t> is </a:t>
            </a:r>
            <a:r>
              <a:rPr lang="nb-NO" dirty="0" err="1"/>
              <a:t>central</a:t>
            </a:r>
            <a:r>
              <a:rPr lang="nb-NO" dirty="0"/>
              <a:t>, </a:t>
            </a:r>
            <a:r>
              <a:rPr lang="nb-NO" dirty="0" err="1"/>
              <a:t>supported</a:t>
            </a:r>
            <a:r>
              <a:rPr lang="nb-NO" dirty="0"/>
              <a:t> by </a:t>
            </a:r>
            <a:r>
              <a:rPr lang="nb-NO" dirty="0" err="1"/>
              <a:t>responsible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quantitative</a:t>
            </a:r>
            <a:r>
              <a:rPr lang="nb-NO" dirty="0"/>
              <a:t> </a:t>
            </a:r>
            <a:r>
              <a:rPr lang="nb-NO" dirty="0" err="1"/>
              <a:t>indicators</a:t>
            </a:r>
            <a:r>
              <a:rPr lang="nb-NO" dirty="0"/>
              <a:t>».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Det tilsier at søkers refleksjonsnotat (med referanser til dokumentasjon) må tillegges vekt i den helhetlige vurderingen.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Av hensyn til arbeidsmengden for fagfellene, må antallet arbeider som skal vurderes kvalitativt, holdes på et rimelig nivå. Eksempler og utdrag av skrivearbeider må vurderes kvalitativt. 3-5 arbeider kan kanskje være tilstrekkelig. Antall arbeider vil variere med stillingsnivå og fagkultur. Tradisjonelt har man levert inn flere arbeider til opprykk.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428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84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3008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0796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2" y="0"/>
            <a:ext cx="2833589" cy="68935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8" y="-11575"/>
            <a:ext cx="11182703" cy="6901255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 sz="1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/>
          <p:nvPr userDrawn="1"/>
        </p:nvCxnSpPr>
        <p:spPr>
          <a:xfrm>
            <a:off x="1753026" y="3427171"/>
            <a:ext cx="433954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5363" y="3741826"/>
            <a:ext cx="4339543" cy="196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Tema/overskrift</a:t>
            </a:r>
          </a:p>
        </p:txBody>
      </p:sp>
      <p:grpSp>
        <p:nvGrpSpPr>
          <p:cNvPr id="17" name="Group 16" descr="Bilde av Hovedbygningen fra Trondheim, Gneis-bygget i Gjøvik og Ankeret i Ålesund">
            <a:extLst>
              <a:ext uri="{FF2B5EF4-FFF2-40B4-BE49-F238E27FC236}">
                <a16:creationId xmlns:a16="http://schemas.microsoft.com/office/drawing/2014/main" id="{EFE48AA9-33DE-0049-923F-811972B1BB9E}"/>
              </a:ext>
            </a:extLst>
          </p:cNvPr>
          <p:cNvGrpSpPr/>
          <p:nvPr userDrawn="1"/>
        </p:nvGrpSpPr>
        <p:grpSpPr>
          <a:xfrm>
            <a:off x="6823652" y="0"/>
            <a:ext cx="4353265" cy="6975915"/>
            <a:chOff x="6850553" y="-11576"/>
            <a:chExt cx="4353265" cy="6975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5F9CF-9BFC-D849-9DC7-B8C7E2989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89CAC-BCCA-2740-B035-B66AEC2C0D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10452-FD0F-2446-ACB3-A546FA77C1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 descr="NTNU logo, kunnskap for en bedre verden">
            <a:extLst>
              <a:ext uri="{FF2B5EF4-FFF2-40B4-BE49-F238E27FC236}">
                <a16:creationId xmlns:a16="http://schemas.microsoft.com/office/drawing/2014/main" id="{8AEC5E4B-C24E-234D-8C52-2C6E356DD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97" y="1485260"/>
            <a:ext cx="5375803" cy="13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486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4" y="6451038"/>
            <a:ext cx="456108" cy="252103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5EC2AE0-B44F-054E-BFCD-76CABF1D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71B43E3-0CFC-1744-898D-8BFB6751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43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393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7280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CB60B315-8747-3D4A-B631-78885B90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B542A489-F3D2-C548-950A-36FB292B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2C5FD02-ABC7-DC40-AB2C-6439D5A58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F31E274-9051-D14F-8975-C186AEDC0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434436D4-0315-0747-8EE7-1FEDFC66B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364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2021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47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97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0023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04261" y="274639"/>
            <a:ext cx="11364227" cy="861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4261" y="1257702"/>
            <a:ext cx="11364227" cy="486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12192000" cy="4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kdir.no/dokumenter/forslag-til-forskrift-om-undervisnings-og-forskningsstillinger-og-rekrutteringsstilling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C9C60-20A1-D71E-66D2-EF8A376BC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3428999"/>
            <a:ext cx="7654339" cy="3076575"/>
          </a:xfrm>
        </p:spPr>
        <p:txBody>
          <a:bodyPr>
            <a:normAutofit fontScale="92500" lnSpcReduction="10000"/>
          </a:bodyPr>
          <a:lstStyle/>
          <a:p>
            <a:r>
              <a:rPr lang="nb-NO" sz="1700" dirty="0"/>
              <a:t>Bakteppe: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/>
              <a:t>Internasjonal kulturendring i vurdering av forskning (CoARA)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/>
              <a:t>UHR NOR-CAM kompetansematrise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/>
              <a:t>Ny forskrift om undervisnings- og forskningsstillinger</a:t>
            </a:r>
          </a:p>
          <a:p>
            <a:endParaRPr lang="nb-NO" sz="1700" dirty="0"/>
          </a:p>
          <a:p>
            <a:r>
              <a:rPr lang="nb-NO" sz="1700" dirty="0"/>
              <a:t>Forslag fra arbeidsgruppen om helhetlig kompetansevurdering: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/>
              <a:t>NTNU retningslinje for ansvarlig vurdering av forskning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/>
              <a:t>NTNU kompetansematrise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/>
              <a:t>NTNU retningslinjer for helhetlig kompetansevurdering</a:t>
            </a:r>
          </a:p>
          <a:p>
            <a:endParaRPr lang="nb-NO" sz="1700" dirty="0"/>
          </a:p>
          <a:p>
            <a:r>
              <a:rPr lang="nb-NO" sz="1700" dirty="0"/>
              <a:t>Diskusjon i fagmiljøene: intern oppfølging og </a:t>
            </a:r>
            <a:r>
              <a:rPr lang="nb-NO" sz="1700" dirty="0" err="1"/>
              <a:t>evnt</a:t>
            </a:r>
            <a:r>
              <a:rPr lang="nb-NO" sz="1700" dirty="0"/>
              <a:t>. forbedringsforslag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3755012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A6082E-07EE-5861-530C-D2F142D9A54B}"/>
              </a:ext>
            </a:extLst>
          </p:cNvPr>
          <p:cNvGrpSpPr/>
          <p:nvPr/>
        </p:nvGrpSpPr>
        <p:grpSpPr>
          <a:xfrm>
            <a:off x="9182099" y="2181449"/>
            <a:ext cx="2867025" cy="1707125"/>
            <a:chOff x="4726442" y="2056039"/>
            <a:chExt cx="3015343" cy="2635829"/>
          </a:xfrm>
        </p:grpSpPr>
        <p:pic>
          <p:nvPicPr>
            <p:cNvPr id="1034" name="Picture 10" descr="Education concept vector illustration in flat style. Online education,  school, university, creative ideas. 518099 Vector Art at Vecteezy">
              <a:extLst>
                <a:ext uri="{FF2B5EF4-FFF2-40B4-BE49-F238E27FC236}">
                  <a16:creationId xmlns:a16="http://schemas.microsoft.com/office/drawing/2014/main" id="{5C763E55-8859-4D99-A9D0-83833CCA8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442" y="2056039"/>
              <a:ext cx="2719388" cy="2177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0EE75B-6EA6-0F4E-7B32-D330A3C74C05}"/>
                </a:ext>
              </a:extLst>
            </p:cNvPr>
            <p:cNvSpPr txBox="1"/>
            <p:nvPr/>
          </p:nvSpPr>
          <p:spPr>
            <a:xfrm>
              <a:off x="4748213" y="4180115"/>
              <a:ext cx="2993572" cy="511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latin typeface="Arial Rounded MT Bold" panose="020F0704030504030204" pitchFamily="34" charset="0"/>
                </a:rPr>
                <a:t>Utdanning</a:t>
              </a:r>
              <a:endParaRPr lang="nb-NO" sz="16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63B633-7521-2F99-63D4-0B77EF1373C8}"/>
              </a:ext>
            </a:extLst>
          </p:cNvPr>
          <p:cNvGrpSpPr/>
          <p:nvPr/>
        </p:nvGrpSpPr>
        <p:grpSpPr>
          <a:xfrm>
            <a:off x="7124122" y="2059677"/>
            <a:ext cx="2699754" cy="1792269"/>
            <a:chOff x="936171" y="2056039"/>
            <a:chExt cx="2993572" cy="2618750"/>
          </a:xfrm>
        </p:grpSpPr>
        <p:pic>
          <p:nvPicPr>
            <p:cNvPr id="1028" name="Picture 4" descr="Free Action Research Cliparts, Download Free Action Research Cliparts png  images, Free ClipArts on Clipart Library">
              <a:extLst>
                <a:ext uri="{FF2B5EF4-FFF2-40B4-BE49-F238E27FC236}">
                  <a16:creationId xmlns:a16="http://schemas.microsoft.com/office/drawing/2014/main" id="{A89773F2-9CA4-093F-7C91-C95E73694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102" y="2056039"/>
              <a:ext cx="2526206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460625-CE5D-8443-1F4C-E111CB209AFE}"/>
                </a:ext>
              </a:extLst>
            </p:cNvPr>
            <p:cNvSpPr txBox="1"/>
            <p:nvPr/>
          </p:nvSpPr>
          <p:spPr>
            <a:xfrm>
              <a:off x="936171" y="4180115"/>
              <a:ext cx="2993572" cy="49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latin typeface="Arial Rounded MT Bold" panose="020F0704030504030204" pitchFamily="34" charset="0"/>
                </a:rPr>
                <a:t>Forskning</a:t>
              </a:r>
              <a:endParaRPr lang="nb-NO" sz="1600" dirty="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24DADE5-D5CE-D075-CC8B-A03CBC4E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274639"/>
            <a:ext cx="11364227" cy="584775"/>
          </a:xfrm>
        </p:spPr>
        <p:txBody>
          <a:bodyPr/>
          <a:lstStyle/>
          <a:p>
            <a:r>
              <a:rPr lang="nb-NO" sz="3200" dirty="0"/>
              <a:t>NTNU retningslinjer for helhetlig kompetansevurdering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ED7573-9A8D-9FF9-5385-A738F895A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36" y="1166018"/>
            <a:ext cx="109797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 dirty="0"/>
              <a:t>Anerkjenne en større bredde av faglige bidrag i samsvar med fagmiljøets samfunnsoppdrag: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000" dirty="0"/>
              <a:t>Hva vektlegges ved søknad om </a:t>
            </a:r>
            <a:br>
              <a:rPr lang="nb-NO" sz="3000" dirty="0"/>
            </a:br>
            <a:r>
              <a:rPr lang="nb-NO" sz="3000" dirty="0"/>
              <a:t>ansettelse og opprykk i dag?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000" dirty="0"/>
              <a:t>Hvordan kan formidling og innovasjon </a:t>
            </a:r>
            <a:br>
              <a:rPr lang="nb-NO" sz="3000" dirty="0"/>
            </a:br>
            <a:r>
              <a:rPr lang="nb-NO" sz="3000" dirty="0"/>
              <a:t>bli mer meritterende?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000" dirty="0"/>
              <a:t>Hvordan bør ulike kompetanser </a:t>
            </a:r>
            <a:br>
              <a:rPr lang="nb-NO" sz="3000" dirty="0"/>
            </a:br>
            <a:r>
              <a:rPr lang="nb-NO" sz="3000" dirty="0"/>
              <a:t>vektlegges i de ulike karrierestigene?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3500" dirty="0"/>
          </a:p>
          <a:p>
            <a:endParaRPr lang="nb-NO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64C3BF-7882-BA45-B2D4-FDE4C7B7B932}"/>
              </a:ext>
            </a:extLst>
          </p:cNvPr>
          <p:cNvGrpSpPr/>
          <p:nvPr/>
        </p:nvGrpSpPr>
        <p:grpSpPr>
          <a:xfrm>
            <a:off x="9790110" y="3968560"/>
            <a:ext cx="2115716" cy="1723421"/>
            <a:chOff x="7884660" y="1564332"/>
            <a:chExt cx="3080620" cy="2031428"/>
          </a:xfrm>
        </p:grpSpPr>
        <p:pic>
          <p:nvPicPr>
            <p:cNvPr id="1036" name="Picture 12" descr="19,780 Call Center Agent Cliparts, Stock Vector and Royalty Free Call  Center Agent Illustrations">
              <a:extLst>
                <a:ext uri="{FF2B5EF4-FFF2-40B4-BE49-F238E27FC236}">
                  <a16:creationId xmlns:a16="http://schemas.microsoft.com/office/drawing/2014/main" id="{FD0421C4-18F8-92F5-7E4D-748B302F3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660" y="1564332"/>
              <a:ext cx="2836161" cy="163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DD663C-30CB-E1A2-0AF5-BF1A4A4A3CDC}"/>
                </a:ext>
              </a:extLst>
            </p:cNvPr>
            <p:cNvSpPr txBox="1"/>
            <p:nvPr/>
          </p:nvSpPr>
          <p:spPr>
            <a:xfrm>
              <a:off x="7971708" y="3196700"/>
              <a:ext cx="2993572" cy="39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latin typeface="Arial Rounded MT Bold" panose="020F0704030504030204" pitchFamily="34" charset="0"/>
                </a:rPr>
                <a:t>Formidling</a:t>
              </a:r>
              <a:endParaRPr lang="nb-NO" sz="1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A6610A-1E05-5133-5F45-E9E54DB599C5}"/>
              </a:ext>
            </a:extLst>
          </p:cNvPr>
          <p:cNvGrpSpPr/>
          <p:nvPr/>
        </p:nvGrpSpPr>
        <p:grpSpPr>
          <a:xfrm>
            <a:off x="7422607" y="3968560"/>
            <a:ext cx="2367503" cy="1679657"/>
            <a:chOff x="7884660" y="4233716"/>
            <a:chExt cx="3397666" cy="2014989"/>
          </a:xfrm>
        </p:grpSpPr>
        <p:pic>
          <p:nvPicPr>
            <p:cNvPr id="1038" name="Picture 14" descr="78,169 Innovative Cliparts, Stock Vector and Royalty Free Innovative  Illustrations">
              <a:extLst>
                <a:ext uri="{FF2B5EF4-FFF2-40B4-BE49-F238E27FC236}">
                  <a16:creationId xmlns:a16="http://schemas.microsoft.com/office/drawing/2014/main" id="{7541A0B4-79A9-0136-3E5B-00A696EFC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03" y="4233716"/>
              <a:ext cx="2861582" cy="160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C2F881-45FB-AFA8-382A-FC7C0554423A}"/>
                </a:ext>
              </a:extLst>
            </p:cNvPr>
            <p:cNvSpPr txBox="1"/>
            <p:nvPr/>
          </p:nvSpPr>
          <p:spPr>
            <a:xfrm>
              <a:off x="7884660" y="5842561"/>
              <a:ext cx="3397666" cy="40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latin typeface="Arial Rounded MT Bold" panose="020F0704030504030204" pitchFamily="34" charset="0"/>
                </a:rPr>
                <a:t>Innovasjon</a:t>
              </a:r>
              <a:endParaRPr lang="nb-N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8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BD31B4A-D8A6-F85E-69AD-5F0A0D6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06" y="179006"/>
            <a:ext cx="11523294" cy="1079399"/>
          </a:xfrm>
        </p:spPr>
        <p:txBody>
          <a:bodyPr/>
          <a:lstStyle/>
          <a:p>
            <a:r>
              <a:rPr lang="nb-NO" sz="2667" dirty="0"/>
              <a:t>NTNUs kompetansematrise og kvalifikasjonskravene i ny forskrift </a:t>
            </a:r>
            <a:br>
              <a:rPr lang="nb-NO" sz="2667" dirty="0"/>
            </a:br>
            <a:endParaRPr lang="nb-NO" sz="3733" dirty="0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26A9E76-59EA-2451-5452-9A0C98CA0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166379"/>
              </p:ext>
            </p:extLst>
          </p:nvPr>
        </p:nvGraphicFramePr>
        <p:xfrm>
          <a:off x="485775" y="752478"/>
          <a:ext cx="11304220" cy="554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75">
                  <a:extLst>
                    <a:ext uri="{9D8B030D-6E8A-4147-A177-3AD203B41FA5}">
                      <a16:colId xmlns:a16="http://schemas.microsoft.com/office/drawing/2014/main" val="367006966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420654725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5174390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935173567"/>
                    </a:ext>
                  </a:extLst>
                </a:gridCol>
                <a:gridCol w="2264995">
                  <a:extLst>
                    <a:ext uri="{9D8B030D-6E8A-4147-A177-3AD203B41FA5}">
                      <a16:colId xmlns:a16="http://schemas.microsoft.com/office/drawing/2014/main" val="3384245193"/>
                    </a:ext>
                  </a:extLst>
                </a:gridCol>
              </a:tblGrid>
              <a:tr h="438147">
                <a:tc>
                  <a:txBody>
                    <a:bodyPr/>
                    <a:lstStyle/>
                    <a:p>
                      <a:r>
                        <a:rPr lang="nb-NO" sz="1600" dirty="0"/>
                        <a:t>Kompetanseområde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1.aman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err="1"/>
                        <a:t>prof</a:t>
                      </a:r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1. lektor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dosent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25795563"/>
                  </a:ext>
                </a:extLst>
              </a:tr>
              <a:tr h="1091747">
                <a:tc>
                  <a:txBody>
                    <a:bodyPr/>
                    <a:lstStyle/>
                    <a:p>
                      <a:r>
                        <a:rPr lang="nb-NO" sz="1600" dirty="0"/>
                        <a:t>Forskningskompetanse eller kunstnerisk kompetanse</a:t>
                      </a:r>
                    </a:p>
                    <a:p>
                      <a:endParaRPr lang="nb-NO" sz="1600" dirty="0"/>
                    </a:p>
                    <a:p>
                      <a:r>
                        <a:rPr lang="nb-NO" sz="1500" i="1" dirty="0"/>
                        <a:t>Yrkesrettet kompetanse i dosentstigen?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Relevant forskningserfaring/ erfaring med kunstnerisk utviklingsarbeid utover eget doktorgradsprosjekt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Vesentlige bidrag til forskning/kunstnerisk utviklingsarbeid på høyeste nivå i samsvar med internasjonal/ nasjonal standard innen fagområdet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Bidrag til faglig utviklingsarbeid på høyt nivå, i samsvar med internasjonal/ nasjonal standard innen fagområdet/ yrkesfeltet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Vesentlige bidrag til faglig utviklingsarbeid på høyt nivå, i samsvar med internasjonal/nasjonal standard innen fagområdet/yrkesfeltet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08023405"/>
                  </a:ext>
                </a:extLst>
              </a:tr>
              <a:tr h="724590">
                <a:tc>
                  <a:txBody>
                    <a:bodyPr/>
                    <a:lstStyle/>
                    <a:p>
                      <a:r>
                        <a:rPr lang="nb-NO" sz="1600" dirty="0"/>
                        <a:t>Utdanningsfaglig kompetanse 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Utdanningsfaglig basiskompetanse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Utdanningsfaglig basiskompetanse </a:t>
                      </a:r>
                      <a:r>
                        <a:rPr lang="nb-NO" sz="1600" i="1" dirty="0"/>
                        <a:t>+ ?</a:t>
                      </a:r>
                    </a:p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Utdanningsfaglig basiskompetanse</a:t>
                      </a:r>
                    </a:p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Utdanningsfaglig basiskompetanse </a:t>
                      </a:r>
                      <a:r>
                        <a:rPr lang="nb-NO" sz="1600" i="1" dirty="0"/>
                        <a:t>+ ?</a:t>
                      </a:r>
                    </a:p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487584"/>
                  </a:ext>
                </a:extLst>
              </a:tr>
              <a:tr h="890737">
                <a:tc>
                  <a:txBody>
                    <a:bodyPr/>
                    <a:lstStyle/>
                    <a:p>
                      <a:r>
                        <a:rPr lang="nb-NO" sz="1600" dirty="0"/>
                        <a:t>Kunnskap i bruk: innovasjon, formidling, samspill m/samfunnet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i="1" dirty="0"/>
                        <a:t>NTNU tilleggskrav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i="1" dirty="0"/>
                        <a:t>NTNU tilleggskrav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4078471"/>
                  </a:ext>
                </a:extLst>
              </a:tr>
              <a:tr h="437738">
                <a:tc>
                  <a:txBody>
                    <a:bodyPr/>
                    <a:lstStyle/>
                    <a:p>
                      <a:r>
                        <a:rPr lang="nb-NO" sz="1600" dirty="0"/>
                        <a:t>Faglig ledelse og verv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i="1" dirty="0"/>
                        <a:t>NTNU tilleggskrav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i="1" dirty="0"/>
                        <a:t>NTNU tilleggskrav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397423"/>
                  </a:ext>
                </a:extLst>
              </a:tr>
              <a:tr h="688442">
                <a:tc>
                  <a:txBody>
                    <a:bodyPr/>
                    <a:lstStyle/>
                    <a:p>
                      <a:r>
                        <a:rPr lang="nb-NO" sz="1600" dirty="0"/>
                        <a:t>Annen kompetanse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Norsk B2</a:t>
                      </a:r>
                    </a:p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Norsk B2</a:t>
                      </a:r>
                    </a:p>
                    <a:p>
                      <a:pPr algn="l"/>
                      <a:endParaRPr lang="nb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Norsk B2</a:t>
                      </a:r>
                    </a:p>
                    <a:p>
                      <a:pPr algn="l"/>
                      <a:r>
                        <a:rPr lang="nb-NO" sz="1600" dirty="0"/>
                        <a:t>Relevant yrkes-/ undervisningserfaring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Norsk B2</a:t>
                      </a:r>
                    </a:p>
                    <a:p>
                      <a:pPr algn="l"/>
                      <a:r>
                        <a:rPr lang="nb-NO" sz="1600" dirty="0"/>
                        <a:t>Relevant yrkes-/ undervisningserfaring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9803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27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C2111B1D-84B2-89F9-676A-5A439DD0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43" y="369204"/>
            <a:ext cx="11151634" cy="1571842"/>
          </a:xfrm>
        </p:spPr>
        <p:txBody>
          <a:bodyPr/>
          <a:lstStyle/>
          <a:p>
            <a:r>
              <a:rPr lang="nb-NO" dirty="0"/>
              <a:t>Oppsummering og oppfølging</a:t>
            </a:r>
            <a:br>
              <a:rPr lang="nb-NO" dirty="0"/>
            </a:br>
            <a:r>
              <a:rPr lang="nb-NO" dirty="0"/>
              <a:t>	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80C5AA6D-CA1E-331E-AC44-F1027DF9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23" y="1757154"/>
            <a:ext cx="11336615" cy="408664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nb-NO" sz="2800" dirty="0"/>
              <a:t>Hva er de viktigste endringene i forhold til egen vurderingspraksis ved rekruttering og opprykk (</a:t>
            </a:r>
            <a:r>
              <a:rPr lang="nb-NO" sz="2800" dirty="0" err="1"/>
              <a:t>evnt</a:t>
            </a:r>
            <a:r>
              <a:rPr lang="nb-NO" sz="2800" dirty="0"/>
              <a:t>. intern fordeling av ressurser)? </a:t>
            </a:r>
          </a:p>
          <a:p>
            <a:pPr marL="0" indent="0">
              <a:buNone/>
            </a:pPr>
            <a:r>
              <a:rPr lang="nb-NO" sz="2800" dirty="0"/>
              <a:t> </a:t>
            </a:r>
          </a:p>
          <a:p>
            <a:pPr marL="514350" indent="-514350">
              <a:buAutoNum type="arabicParenR" startAt="2"/>
            </a:pPr>
            <a:r>
              <a:rPr lang="nb-NO" sz="2800" dirty="0"/>
              <a:t>Hva bør/må vi følge opp og hvordan?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rabicParenR" startAt="2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36A1C68-704C-A4D2-76B1-4D6D5F340D06}"/>
              </a:ext>
            </a:extLst>
          </p:cNvPr>
          <p:cNvSpPr/>
          <p:nvPr/>
        </p:nvSpPr>
        <p:spPr>
          <a:xfrm rot="701152">
            <a:off x="8598642" y="3124200"/>
            <a:ext cx="2542233" cy="23050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muligheter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utfordringer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dilemma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handling</a:t>
            </a:r>
          </a:p>
        </p:txBody>
      </p:sp>
    </p:spTree>
    <p:extLst>
      <p:ext uri="{BB962C8B-B14F-4D97-AF65-F5344CB8AC3E}">
        <p14:creationId xmlns:p14="http://schemas.microsoft.com/office/powerpoint/2010/main" val="126481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68ECC-E678-8720-38BA-7478702E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1325620"/>
          </a:xfrm>
        </p:spPr>
        <p:txBody>
          <a:bodyPr/>
          <a:lstStyle/>
          <a:p>
            <a:r>
              <a:rPr lang="nb-NO" sz="4000" dirty="0"/>
              <a:t>Tidsplan NTNU-implementering ny forskrift: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4601D8-D3FA-08F0-8131-E8760970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213671"/>
            <a:ext cx="11456778" cy="5246544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8. mars: høringsfrist ny forskrift (</a:t>
            </a:r>
            <a:r>
              <a:rPr lang="nb-NO" sz="2400" dirty="0" err="1"/>
              <a:t>evnt</a:t>
            </a:r>
            <a:r>
              <a:rPr lang="nb-NO" sz="2400" dirty="0"/>
              <a:t>. innspill Lohndal-arbeidsgruppas forslag)</a:t>
            </a:r>
          </a:p>
          <a:p>
            <a:pPr marL="0" indent="0">
              <a:buNone/>
            </a:pPr>
            <a:r>
              <a:rPr lang="nb-NO" sz="2400" dirty="0"/>
              <a:t>April-mai: høring reviderte NTNU retningslinjer vitenskapelige stillinger</a:t>
            </a:r>
          </a:p>
          <a:p>
            <a:pPr marL="514350" indent="-514350">
              <a:buAutoNum type="arabicPeriod"/>
            </a:pPr>
            <a:r>
              <a:rPr lang="nb-NO" sz="2400" dirty="0"/>
              <a:t>august: ny forskrift og NTNU retningslinjer trer i kraft</a:t>
            </a:r>
          </a:p>
          <a:p>
            <a:pPr marL="0" indent="0">
              <a:buNone/>
            </a:pPr>
            <a:br>
              <a:rPr lang="nb-NO" sz="2800" b="1" dirty="0"/>
            </a:br>
            <a:r>
              <a:rPr lang="nb-NO" sz="2800" dirty="0"/>
              <a:t>Overgangsperiode høsten 2024:</a:t>
            </a:r>
          </a:p>
          <a:p>
            <a:r>
              <a:rPr lang="nb-NO" sz="2400" dirty="0"/>
              <a:t>opprykk etter gammel forskrift</a:t>
            </a:r>
          </a:p>
          <a:p>
            <a:r>
              <a:rPr lang="nb-NO" sz="2400" dirty="0"/>
              <a:t>kan bruke gamle kvalifikasjonskrav for ansettelse for </a:t>
            </a:r>
            <a:r>
              <a:rPr lang="nb-NO" sz="2400" dirty="0" err="1"/>
              <a:t>undervisnings-og</a:t>
            </a:r>
            <a:r>
              <a:rPr lang="nb-NO" sz="2400" dirty="0"/>
              <a:t> forskerstillinger </a:t>
            </a:r>
          </a:p>
          <a:p>
            <a:r>
              <a:rPr lang="nb-NO" sz="2400" dirty="0"/>
              <a:t>kan bruke gamle regler om ansettelsesvilkår for rekrutteringsstillinger</a:t>
            </a:r>
          </a:p>
          <a:p>
            <a:r>
              <a:rPr lang="nb-NO" sz="2400" dirty="0"/>
              <a:t>kan bruke gamle regler om ansettelsesvilkår for rekrutteringsstillinger ut 2024</a:t>
            </a:r>
          </a:p>
          <a:p>
            <a:r>
              <a:rPr lang="nb-NO" sz="2400" dirty="0"/>
              <a:t>Fakultetene reviderer sine retningslinjer om kvalifikasjonskrav </a:t>
            </a:r>
          </a:p>
          <a:p>
            <a:r>
              <a:rPr lang="nb-NO" sz="2400" dirty="0"/>
              <a:t>NTNU reviderer maler, veiledninger og nettsider</a:t>
            </a:r>
          </a:p>
          <a:p>
            <a:pPr marL="0" indent="0">
              <a:buNone/>
            </a:pP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99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C714296D-A7E2-75B7-0AA6-66DC4A41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2" y="288991"/>
            <a:ext cx="11482563" cy="1387176"/>
          </a:xfrm>
        </p:spPr>
        <p:txBody>
          <a:bodyPr/>
          <a:lstStyle/>
          <a:p>
            <a:r>
              <a:rPr lang="nb-NO" sz="3600" dirty="0"/>
              <a:t>Internasjonal kulturendring i vurdering av forskning</a:t>
            </a:r>
            <a:br>
              <a:rPr lang="nb-NO" dirty="0"/>
            </a:b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0C5EBFA-BFA4-19B4-B617-9BEEABA4B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812" y="5967899"/>
            <a:ext cx="1192315" cy="3141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E25270-7E43-51C0-4DBB-63A101344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951" b="6965"/>
          <a:stretch/>
        </p:blipFill>
        <p:spPr bwMode="auto">
          <a:xfrm>
            <a:off x="1584770" y="1006367"/>
            <a:ext cx="7979719" cy="53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8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53F3F4F-CCFD-2C2E-2A48-57AD6E67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71" y="1132136"/>
            <a:ext cx="2122268" cy="2719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4F16C-5579-174D-A03E-7913AE3B8354}"/>
              </a:ext>
            </a:extLst>
          </p:cNvPr>
          <p:cNvSpPr txBox="1">
            <a:spLocks/>
          </p:cNvSpPr>
          <p:nvPr/>
        </p:nvSpPr>
        <p:spPr>
          <a:xfrm>
            <a:off x="141891" y="274641"/>
            <a:ext cx="11594148" cy="86177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rgbClr val="2B2673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pPr defTabSz="609570">
              <a:spcAft>
                <a:spcPts val="600"/>
              </a:spcAft>
            </a:pPr>
            <a:r>
              <a:rPr lang="nb-NO" sz="3733" dirty="0">
                <a:solidFill>
                  <a:schemeClr val="tx1"/>
                </a:solidFill>
                <a:latin typeface="Arial"/>
                <a:cs typeface="Arial"/>
              </a:rPr>
              <a:t>CoARA forpliktelser i forskningsvurdering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846212C-0630-8261-E127-529489A84986}"/>
              </a:ext>
            </a:extLst>
          </p:cNvPr>
          <p:cNvSpPr/>
          <p:nvPr/>
        </p:nvSpPr>
        <p:spPr>
          <a:xfrm>
            <a:off x="332056" y="1061547"/>
            <a:ext cx="11054403" cy="51816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342882" indent="-228589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AutoNum type="arabicPeriod"/>
            </a:pPr>
            <a:endParaRPr lang="nb-NO" sz="2400" dirty="0">
              <a:latin typeface="Arial"/>
              <a:cs typeface="Arial"/>
            </a:endParaRPr>
          </a:p>
          <a:p>
            <a:pPr marL="114296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nb-NO" sz="1733" dirty="0">
              <a:latin typeface="Arial"/>
              <a:cs typeface="Arial"/>
            </a:endParaRPr>
          </a:p>
          <a:p>
            <a:pPr marL="342882" indent="-228589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AutoNum type="arabicPeriod"/>
            </a:pPr>
            <a:endParaRPr lang="nb-NO" sz="1733" dirty="0">
              <a:latin typeface="Arial"/>
              <a:cs typeface="Arial"/>
            </a:endParaRPr>
          </a:p>
          <a:p>
            <a:pPr marL="11429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nb-NO" sz="1733" dirty="0">
              <a:latin typeface="Arial"/>
              <a:cs typeface="Arial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AEF33B6-3560-AE73-FC57-57743177C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309">
            <a:off x="9464097" y="1317827"/>
            <a:ext cx="2329144" cy="85170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8F3F355-90B3-A2BB-EF2C-046E37CE54AF}"/>
              </a:ext>
            </a:extLst>
          </p:cNvPr>
          <p:cNvSpPr txBox="1"/>
          <p:nvPr/>
        </p:nvSpPr>
        <p:spPr>
          <a:xfrm>
            <a:off x="265797" y="883807"/>
            <a:ext cx="11594147" cy="5326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Anerkjenne </a:t>
            </a:r>
            <a:r>
              <a:rPr lang="nb-NO" sz="2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mangfoldet av karrierer og bidrag til forskning </a:t>
            </a:r>
            <a:br>
              <a:rPr lang="nb-NO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samsvar med samfunnets behov og fagenes egenart:</a:t>
            </a: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Eks. resultater utover artikler og uavhengig av språk</a:t>
            </a: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Bidrag til forskningsprosessen (eks. åpen vitenskap, fagfelleinnsats og samarbeid)</a:t>
            </a:r>
          </a:p>
          <a:p>
            <a:pPr marL="914377" lvl="1" indent="-457189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 aktiviteter (eks. undervisning, veiledning, ledelse)</a:t>
            </a:r>
            <a:b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Basere evaluering av forskning i hovedsak på </a:t>
            </a:r>
            <a:r>
              <a:rPr lang="nb-NO" sz="2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kvalitativ vurdering</a:t>
            </a: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utført av fagfeller</a:t>
            </a:r>
            <a:r>
              <a:rPr lang="nb-NO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støttet av ansvarlig bruk av kvantitative indikatorer.</a:t>
            </a:r>
            <a:b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5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Slutte med uheldig bruk av </a:t>
            </a:r>
            <a:r>
              <a:rPr lang="nb-NO" sz="2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publikasjonsbaserte tellekanter</a:t>
            </a:r>
            <a:endParaRPr lang="nb-NO" sz="25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bare basere vurdering på antall publikasjoner, patenter, siteringer, prosjektmidler o.l.</a:t>
            </a:r>
          </a:p>
          <a:p>
            <a:pPr marL="800080" lvl="1" indent="-34289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vurdere resultat ut fra publiseringskanal, format eller språk</a:t>
            </a:r>
          </a:p>
          <a:p>
            <a:pPr marL="800080" lvl="1" indent="-34289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bruke tellekanter som </a:t>
            </a:r>
            <a:r>
              <a:rPr lang="nb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JiF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Schore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(AIS) eller h-</a:t>
            </a:r>
            <a:r>
              <a:rPr lang="nb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vurdering av forskere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Ikke bruke </a:t>
            </a:r>
            <a:r>
              <a:rPr lang="nb-NO" sz="2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institusjonsrangeringer</a:t>
            </a:r>
            <a:r>
              <a:rPr lang="nb-NO" sz="25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vurdering av forskere og fagmiljøer.</a:t>
            </a:r>
          </a:p>
        </p:txBody>
      </p:sp>
    </p:spTree>
    <p:extLst>
      <p:ext uri="{BB962C8B-B14F-4D97-AF65-F5344CB8AC3E}">
        <p14:creationId xmlns:p14="http://schemas.microsoft.com/office/powerpoint/2010/main" val="319627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DF85C5F-78F9-EBE0-E370-BC8400B5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58" y="409903"/>
            <a:ext cx="11403980" cy="666786"/>
          </a:xfrm>
        </p:spPr>
        <p:txBody>
          <a:bodyPr/>
          <a:lstStyle/>
          <a:p>
            <a:r>
              <a:rPr lang="en-US" sz="3733" noProof="1"/>
              <a:t>NOR-CAM akademisk kompetansevurdering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A7FB83-D3FD-AE70-D4CD-00C037A62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057" y="1178990"/>
            <a:ext cx="11548467" cy="5193235"/>
          </a:xfrm>
        </p:spPr>
        <p:txBody>
          <a:bodyPr>
            <a:noAutofit/>
          </a:bodyPr>
          <a:lstStyle/>
          <a:p>
            <a:r>
              <a:rPr lang="en-US" sz="2400" noProof="1"/>
              <a:t>Bygger på de samme prinsippene som CoARA</a:t>
            </a:r>
          </a:p>
          <a:p>
            <a:r>
              <a:rPr lang="en-US" sz="2400" noProof="1">
                <a:solidFill>
                  <a:schemeClr val="accent2"/>
                </a:solidFill>
              </a:rPr>
              <a:t>Kompetansematrise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noProof="1"/>
              <a:t>forskningsresultater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noProof="1"/>
              <a:t>forskningsprosessen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noProof="1"/>
              <a:t>utdanningsfaglig kompetanse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noProof="1"/>
              <a:t>samspill med samfunnet, formidling, innovasjon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noProof="1"/>
              <a:t>ledelse og verv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noProof="1"/>
              <a:t>annen erfaring</a:t>
            </a:r>
          </a:p>
          <a:p>
            <a:r>
              <a:rPr lang="en-US" sz="2400" noProof="1">
                <a:solidFill>
                  <a:schemeClr val="accent2"/>
                </a:solidFill>
              </a:rPr>
              <a:t>Eksempler på kompetanse og dokumentasjon</a:t>
            </a:r>
          </a:p>
          <a:p>
            <a:r>
              <a:rPr lang="en-US" sz="2400" noProof="1">
                <a:solidFill>
                  <a:schemeClr val="accent2"/>
                </a:solidFill>
              </a:rPr>
              <a:t>Refleksjon om kvalitet og utnyttelse (“impact”)</a:t>
            </a:r>
          </a:p>
          <a:p>
            <a:r>
              <a:rPr lang="en-US" sz="2400" noProof="1"/>
              <a:t>Kvalitativ vurdering av utvalgte arbeider</a:t>
            </a:r>
          </a:p>
        </p:txBody>
      </p:sp>
      <p:pic>
        <p:nvPicPr>
          <p:cNvPr id="5" name="Plassholder for innhold 8">
            <a:extLst>
              <a:ext uri="{FF2B5EF4-FFF2-40B4-BE49-F238E27FC236}">
                <a16:creationId xmlns:a16="http://schemas.microsoft.com/office/drawing/2014/main" id="{C2D06173-85DF-9952-377B-0A2679DE3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72425" y="1337983"/>
            <a:ext cx="3984673" cy="4896659"/>
          </a:xfrm>
        </p:spPr>
      </p:pic>
    </p:spTree>
    <p:extLst>
      <p:ext uri="{BB962C8B-B14F-4D97-AF65-F5344CB8AC3E}">
        <p14:creationId xmlns:p14="http://schemas.microsoft.com/office/powerpoint/2010/main" val="8631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4AAF31-B9DA-866B-E301-A19C05D5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388306" cy="745215"/>
          </a:xfrm>
        </p:spPr>
        <p:txBody>
          <a:bodyPr/>
          <a:lstStyle/>
          <a:p>
            <a:r>
              <a:rPr lang="nb-NO" sz="3600" dirty="0"/>
              <a:t>Forskrift om undervisnings- og forskningsstillinger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8ECDB37-FFA1-DFDC-7680-9E0F4D8B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3"/>
              </a:rPr>
              <a:t>Høringsforslag fra HK-dir. 18. januar 2024: </a:t>
            </a:r>
            <a:endParaRPr lang="nb-NO" dirty="0"/>
          </a:p>
          <a:p>
            <a:r>
              <a:rPr lang="nb-NO" dirty="0"/>
              <a:t>§ 3-1: «</a:t>
            </a:r>
            <a:r>
              <a:rPr lang="nb-NO" dirty="0">
                <a:solidFill>
                  <a:schemeClr val="accent2"/>
                </a:solidFill>
              </a:rPr>
              <a:t>Institusjonene skal fastsette kvalifikasjons- og dokumentasjonskrav for kompetansevurdering ved ansettelse, overgang og opprykk, og eventuelle krav ut over minstekravene i [forskriften]. </a:t>
            </a:r>
            <a:r>
              <a:rPr lang="nb-NO" dirty="0"/>
              <a:t>Kravene skal tilpasses stillingskategorien og reflektere nasjonale eller internasjonale standarder for de ulike stillingskategoriene.»</a:t>
            </a:r>
          </a:p>
          <a:p>
            <a:r>
              <a:rPr lang="nb-NO" dirty="0"/>
              <a:t>§ 3-3: «Institusjonene foretar den endelige innstillingen og ansettelsen basert på en </a:t>
            </a:r>
            <a:r>
              <a:rPr lang="nb-NO" dirty="0">
                <a:solidFill>
                  <a:schemeClr val="accent2"/>
                </a:solidFill>
              </a:rPr>
              <a:t>helhetlig vurdering av søkerne</a:t>
            </a:r>
            <a:r>
              <a:rPr lang="nb-NO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26184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9537E2-DB12-E72F-35E8-7439506C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274639"/>
            <a:ext cx="11364227" cy="584775"/>
          </a:xfrm>
        </p:spPr>
        <p:txBody>
          <a:bodyPr/>
          <a:lstStyle/>
          <a:p>
            <a:r>
              <a:rPr lang="nb-NO" sz="3200" dirty="0"/>
              <a:t>NTNU retningslinjer for ansvarlig vurdering av forskning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675444F-05A9-E17D-DBC2-7A0C11003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11571" y="1879819"/>
            <a:ext cx="2524222" cy="2845704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867B66-C2C9-22BA-D1B3-97D0261D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875" y="1066800"/>
            <a:ext cx="9781807" cy="4876799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/>
              <a:t>Forskningsresultater vurderes for sin kvalitet og bruk (</a:t>
            </a:r>
            <a:r>
              <a:rPr lang="nb-NO" sz="2800" dirty="0" err="1"/>
              <a:t>impact</a:t>
            </a:r>
            <a:r>
              <a:rPr lang="nb-NO" sz="2800" dirty="0"/>
              <a:t>)</a:t>
            </a:r>
          </a:p>
          <a:p>
            <a:r>
              <a:rPr lang="nb-NO" sz="2800" dirty="0"/>
              <a:t>Ansvarlig bruk av kvantitative indikatorer knyttet til søkeren</a:t>
            </a:r>
          </a:p>
          <a:p>
            <a:r>
              <a:rPr lang="nb-NO" sz="2800" dirty="0"/>
              <a:t>Ikke bruke </a:t>
            </a:r>
            <a:r>
              <a:rPr lang="nb-NO" sz="2800" dirty="0" err="1"/>
              <a:t>JiF</a:t>
            </a:r>
            <a:r>
              <a:rPr lang="nb-NO" sz="2800" dirty="0"/>
              <a:t>, </a:t>
            </a:r>
            <a:r>
              <a:rPr lang="nb-NO" sz="2800" dirty="0" err="1"/>
              <a:t>AiS</a:t>
            </a:r>
            <a:r>
              <a:rPr lang="nb-NO" sz="2800" dirty="0"/>
              <a:t>, h-indeks, rankinger i vurdering av søkere</a:t>
            </a:r>
          </a:p>
          <a:p>
            <a:r>
              <a:rPr lang="nb-NO" sz="2800" dirty="0"/>
              <a:t>Anerkjenne resultater utover fagfellevurderte publikasjoner</a:t>
            </a:r>
          </a:p>
          <a:p>
            <a:r>
              <a:rPr lang="nb-NO" sz="2800" dirty="0"/>
              <a:t>Anerkjenne norske publikasjoner for sin kvalitet</a:t>
            </a:r>
          </a:p>
          <a:p>
            <a:r>
              <a:rPr lang="nb-NO" sz="2800" dirty="0"/>
              <a:t>Anerkjenne bidrag til forskningsprosessen </a:t>
            </a:r>
          </a:p>
          <a:p>
            <a:r>
              <a:rPr lang="nb-NO" sz="2800" dirty="0"/>
              <a:t>Anerkjenne bidrag til kunnskap i bruk </a:t>
            </a:r>
          </a:p>
          <a:p>
            <a:r>
              <a:rPr lang="nb-NO" sz="2800" dirty="0"/>
              <a:t>Ta hensyn til mangfold av karrierer og faglige profiler</a:t>
            </a:r>
          </a:p>
          <a:p>
            <a:endParaRPr lang="nb-NO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800" dirty="0"/>
              <a:t>Hvordan er dagens praksis på eget fagområde?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800" dirty="0"/>
              <a:t>Er det grunn til å revurdere egen praksis – i så fall hvordan?</a:t>
            </a: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71BA817A-E753-DCD7-04DC-4410FAE7A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357" y="4595079"/>
            <a:ext cx="1563436" cy="15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0B12B83-8931-687A-45D7-3928CCD8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07096"/>
            <a:ext cx="4476748" cy="502766"/>
          </a:xfrm>
        </p:spPr>
        <p:txBody>
          <a:bodyPr/>
          <a:lstStyle/>
          <a:p>
            <a:r>
              <a:rPr lang="nb-NO" dirty="0"/>
              <a:t>NTNU kompetansematrise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A7FB83-D3FD-AE70-D4CD-00C037A6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273052"/>
            <a:ext cx="6463244" cy="5853113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lphaLcParenR"/>
            </a:pPr>
            <a:r>
              <a:rPr lang="nb-NO" sz="1800" b="1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Forskningskompetanse / kunstnerisk kompetanse </a:t>
            </a:r>
            <a:endParaRPr lang="nb-NO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Vitenskapelige / kunstneriske arbeider 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Bidrag til ulike deler av forskningsprosessen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Fagfellearbeid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b-NO" sz="1800" b="1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Utdanningsfaglig kompetanse </a:t>
            </a:r>
            <a:endParaRPr lang="nb-NO" sz="1800" b="1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Utdanningsfaglig basiskompetanse 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Undervisning og veiledning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Utvikling av utdanningskvalitet i fagmiljøet</a:t>
            </a:r>
            <a:endParaRPr lang="nb-NO" sz="1600" dirty="0">
              <a:solidFill>
                <a:srgbClr val="2728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b-NO" sz="1800" b="1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  </a:t>
            </a:r>
            <a:r>
              <a:rPr lang="nb-NO" sz="1800" b="1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Kunnskap i bruk </a:t>
            </a:r>
            <a:endParaRPr lang="nb-NO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876286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Faglig formidling – allmenrettet og brukerrettet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876286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Kunnskapsbasert innovasjon og samarbeid med arbeidslivet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876286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Samspill med samfunnet – politikk, forvaltning og frivillig sektor</a:t>
            </a:r>
            <a:endParaRPr lang="nb-NO" sz="1600" dirty="0">
              <a:solidFill>
                <a:srgbClr val="27283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b-NO" sz="1800" b="1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Faglig ledelse og verv</a:t>
            </a:r>
            <a:endParaRPr lang="nb-NO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Ledelse og administrasjon – utdanning og praksis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Akademiske verv - nasjonalt og internasjonalt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Valgte verv / tillitsvalgt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nb-NO" sz="1800" b="1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f)  Annen kompetanse</a:t>
            </a:r>
            <a:endParaRPr lang="nb-NO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Norsk/skandinavisk språkkompetanse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2728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Profesjonskompetanse og praksis</a:t>
            </a:r>
            <a:endParaRPr lang="nb-NO" sz="16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800" noProof="1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12E3034-F753-FB14-05EB-E512ECF4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5" y="809862"/>
            <a:ext cx="4914899" cy="53163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Bygger på CoARA, NOR-CAM, UiO-KVM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Eksempler på resultater og kompetanse, dokumentasjon og refleksjon om egen praksis, utvikling og bidrag til fellesskapet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som er relevant, avhenger av fagområde og stillingskategori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pic>
        <p:nvPicPr>
          <p:cNvPr id="7" name="Plassholder for innhold 6" descr="Et bilde som inneholder tekst, matlaging&#10;&#10;Automatisk generert beskrivelse">
            <a:extLst>
              <a:ext uri="{FF2B5EF4-FFF2-40B4-BE49-F238E27FC236}">
                <a16:creationId xmlns:a16="http://schemas.microsoft.com/office/drawing/2014/main" id="{E61DA57D-E292-B0C1-D047-A8D03A04BB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457730">
            <a:off x="1064405" y="3368296"/>
            <a:ext cx="1825026" cy="257007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6305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B2929D-DDD2-1B4B-B6BB-AC5EAB06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3" y="234325"/>
            <a:ext cx="11704320" cy="525401"/>
          </a:xfrm>
        </p:spPr>
        <p:txBody>
          <a:bodyPr/>
          <a:lstStyle/>
          <a:p>
            <a:r>
              <a:rPr lang="nb-NO" sz="2800" dirty="0"/>
              <a:t>NTNU retningslinjer for helhetlig kompetansevurdering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14A4EA-C96C-4A04-F038-D50F9E6975E4}"/>
              </a:ext>
            </a:extLst>
          </p:cNvPr>
          <p:cNvSpPr/>
          <p:nvPr/>
        </p:nvSpPr>
        <p:spPr>
          <a:xfrm>
            <a:off x="1506583" y="1654628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567B68-E453-41D1-91CD-7AC633755201}"/>
              </a:ext>
            </a:extLst>
          </p:cNvPr>
          <p:cNvSpPr/>
          <p:nvPr/>
        </p:nvSpPr>
        <p:spPr>
          <a:xfrm>
            <a:off x="388334" y="958110"/>
            <a:ext cx="11415329" cy="1013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br>
              <a:rPr lang="nb-NO" sz="2400" b="1" dirty="0">
                <a:solidFill>
                  <a:schemeClr val="tx2"/>
                </a:solidFill>
              </a:rPr>
            </a:br>
            <a:r>
              <a:rPr lang="nb-NO" sz="2400" b="1" dirty="0">
                <a:solidFill>
                  <a:schemeClr val="tx1"/>
                </a:solidFill>
              </a:rPr>
              <a:t>1. Vitenskapelig kompetanse / kunstnerisk kompetanse  </a:t>
            </a:r>
            <a:br>
              <a:rPr lang="nb-NO" sz="2400" b="1" dirty="0">
                <a:solidFill>
                  <a:schemeClr val="tx1"/>
                </a:solidFill>
              </a:rPr>
            </a:br>
            <a:r>
              <a:rPr lang="nb-NO" sz="2400" b="1" dirty="0">
                <a:solidFill>
                  <a:schemeClr val="tx1"/>
                </a:solidFill>
              </a:rPr>
              <a:t>(forskningsresultater og forskningsprosess)</a:t>
            </a:r>
          </a:p>
          <a:p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3E440B-705A-63CC-C3A0-9A82AD2BBE72}"/>
              </a:ext>
            </a:extLst>
          </p:cNvPr>
          <p:cNvSpPr/>
          <p:nvPr/>
        </p:nvSpPr>
        <p:spPr>
          <a:xfrm>
            <a:off x="388333" y="2134219"/>
            <a:ext cx="11415328" cy="1143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2400" b="1" dirty="0">
                <a:solidFill>
                  <a:schemeClr val="tx1"/>
                </a:solidFill>
              </a:rPr>
              <a:t>2. Utdanningsfaglig kompetanse </a:t>
            </a:r>
            <a:br>
              <a:rPr lang="nb-NO" sz="2400" b="1" dirty="0">
                <a:solidFill>
                  <a:schemeClr val="tx1"/>
                </a:solidFill>
              </a:rPr>
            </a:br>
            <a:r>
              <a:rPr lang="nb-NO" sz="2400" b="1" dirty="0">
                <a:solidFill>
                  <a:schemeClr val="tx1"/>
                </a:solidFill>
              </a:rPr>
              <a:t>(inkl. museal formidlingskompetanse)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EDD154-AE5E-E9B1-E03E-9818DB0DDC6E}"/>
              </a:ext>
            </a:extLst>
          </p:cNvPr>
          <p:cNvSpPr/>
          <p:nvPr/>
        </p:nvSpPr>
        <p:spPr>
          <a:xfrm>
            <a:off x="401848" y="3439970"/>
            <a:ext cx="11415329" cy="1428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3. Arbeidsgruppens forslag: tilleggskrav for professor/dosent</a:t>
            </a:r>
          </a:p>
          <a:p>
            <a:pPr marL="380981" indent="-380981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tx2"/>
                </a:solidFill>
              </a:rPr>
              <a:t>Kunnskap i bruk - formidling, innovasjon, samspill med samfunnet</a:t>
            </a:r>
          </a:p>
          <a:p>
            <a:pPr marL="380981" indent="-380981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tx2"/>
                </a:solidFill>
              </a:rPr>
              <a:t>Ledelse og verv innenfor akademia og i samfunnet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733F7F-8EFD-12B8-175F-D02E9D31DC91}"/>
              </a:ext>
            </a:extLst>
          </p:cNvPr>
          <p:cNvSpPr/>
          <p:nvPr/>
        </p:nvSpPr>
        <p:spPr>
          <a:xfrm>
            <a:off x="401848" y="5030580"/>
            <a:ext cx="11415329" cy="1305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2400" b="1" dirty="0">
                <a:solidFill>
                  <a:schemeClr val="tx1"/>
                </a:solidFill>
              </a:rPr>
              <a:t>Nye forskriftskrav</a:t>
            </a:r>
          </a:p>
          <a:p>
            <a:pPr marL="380981" indent="-380981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tx1"/>
                </a:solidFill>
              </a:rPr>
              <a:t>Norsk språk (B2) for alle undervisnings- og forskningsstillinger</a:t>
            </a:r>
          </a:p>
          <a:p>
            <a:pPr marL="380981" indent="-380981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tx1"/>
                </a:solidFill>
              </a:rPr>
              <a:t>Dosentstigen: relevant yrkes- eller undervisningserfaring</a:t>
            </a:r>
          </a:p>
        </p:txBody>
      </p:sp>
    </p:spTree>
    <p:extLst>
      <p:ext uri="{BB962C8B-B14F-4D97-AF65-F5344CB8AC3E}">
        <p14:creationId xmlns:p14="http://schemas.microsoft.com/office/powerpoint/2010/main" val="229432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4DADE5-D5CE-D075-CC8B-A03CBC4E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274639"/>
            <a:ext cx="11364227" cy="1077218"/>
          </a:xfrm>
        </p:spPr>
        <p:txBody>
          <a:bodyPr/>
          <a:lstStyle/>
          <a:p>
            <a:r>
              <a:rPr lang="nb-NO" sz="3200" dirty="0"/>
              <a:t>NTNU retningslinjer for helhetlig kompetansevurdering </a:t>
            </a:r>
            <a:br>
              <a:rPr lang="nb-NO" sz="3200" dirty="0"/>
            </a:br>
            <a:r>
              <a:rPr lang="nb-NO" sz="3200" dirty="0"/>
              <a:t>- grunnlag for sakkyndig vurdering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237555-F465-E6DF-0BF3-1AFF56BA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845" y="1595544"/>
            <a:ext cx="928133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800" dirty="0"/>
              <a:t>Forenklet søknad:</a:t>
            </a:r>
          </a:p>
          <a:p>
            <a:r>
              <a:rPr lang="nb-NO" sz="2800" dirty="0"/>
              <a:t>Kort, begrunnet søknad i forhold til utlysningen</a:t>
            </a:r>
          </a:p>
          <a:p>
            <a:r>
              <a:rPr lang="nb-NO" sz="2800" dirty="0"/>
              <a:t>CV og liste over viktigste arbeidene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Fullstendig søknad:</a:t>
            </a:r>
          </a:p>
          <a:p>
            <a:r>
              <a:rPr lang="nb-NO" sz="2800" dirty="0"/>
              <a:t>Kort, begrunnet søknad i forhold til utlysningen</a:t>
            </a:r>
          </a:p>
          <a:p>
            <a:r>
              <a:rPr lang="nb-NO" sz="2800" dirty="0">
                <a:solidFill>
                  <a:schemeClr val="tx2"/>
                </a:solidFill>
              </a:rPr>
              <a:t>Søkers refleksjon om eget arbeid og utvikling, </a:t>
            </a:r>
            <a:br>
              <a:rPr lang="nb-NO" sz="2800" dirty="0">
                <a:solidFill>
                  <a:schemeClr val="tx2"/>
                </a:solidFill>
              </a:rPr>
            </a:br>
            <a:r>
              <a:rPr lang="nb-NO" sz="2800" dirty="0">
                <a:solidFill>
                  <a:schemeClr val="tx2"/>
                </a:solidFill>
              </a:rPr>
              <a:t>kvalitet og bruk (</a:t>
            </a:r>
            <a:r>
              <a:rPr lang="nb-NO" sz="2800" dirty="0" err="1">
                <a:solidFill>
                  <a:schemeClr val="tx2"/>
                </a:solidFill>
              </a:rPr>
              <a:t>impact</a:t>
            </a:r>
            <a:r>
              <a:rPr lang="nb-NO" sz="2800" dirty="0">
                <a:solidFill>
                  <a:schemeClr val="tx2"/>
                </a:solidFill>
              </a:rPr>
              <a:t>)</a:t>
            </a:r>
          </a:p>
          <a:p>
            <a:r>
              <a:rPr lang="nb-NO" sz="2800" dirty="0"/>
              <a:t>Innsendte arbeider (3-5 for stilling, 5-15 for opprykk)</a:t>
            </a:r>
          </a:p>
          <a:p>
            <a:r>
              <a:rPr lang="nb-NO" sz="2800" dirty="0"/>
              <a:t>Utdanningsfaglig kompetanse (faglig mappe)</a:t>
            </a:r>
          </a:p>
          <a:p>
            <a:r>
              <a:rPr lang="nb-NO" sz="2800" dirty="0"/>
              <a:t>Annen relevant kompetanse</a:t>
            </a:r>
          </a:p>
          <a:p>
            <a:r>
              <a:rPr lang="nb-NO" sz="2800" dirty="0"/>
              <a:t>CV og liste over faglige arbeider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 descr="332,637 Document Management Illustrations &amp; Clip Art - iStock">
            <a:extLst>
              <a:ext uri="{FF2B5EF4-FFF2-40B4-BE49-F238E27FC236}">
                <a16:creationId xmlns:a16="http://schemas.microsoft.com/office/drawing/2014/main" id="{07D72ACB-BD60-E124-E103-9BD31E47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31" y="4522035"/>
            <a:ext cx="2321124" cy="17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b Interview Concept With Business Cv Resume Royalty Free SVG, Cliparts,  Vectors, And Stock Illustration. Image 34996941.">
            <a:extLst>
              <a:ext uri="{FF2B5EF4-FFF2-40B4-BE49-F238E27FC236}">
                <a16:creationId xmlns:a16="http://schemas.microsoft.com/office/drawing/2014/main" id="{70D3909C-4A7B-F172-8C84-51371A69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3186430"/>
            <a:ext cx="1657233" cy="11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gn Contract Clip Art, HD Png Download , Transparent Png Image - PNGitem">
            <a:extLst>
              <a:ext uri="{FF2B5EF4-FFF2-40B4-BE49-F238E27FC236}">
                <a16:creationId xmlns:a16="http://schemas.microsoft.com/office/drawing/2014/main" id="{7C75665A-B1D4-7DCC-8934-8A803FDA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1321919"/>
            <a:ext cx="1549854" cy="16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470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nn_16_9" id="{EBE1AC35-47D0-344B-B7C3-CDF8C77E45F0}" vid="{9DE0281C-E8E9-B248-856D-8D0634A25C4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Microsoft Office PowerPoint</Application>
  <PresentationFormat>Widescreen</PresentationFormat>
  <Paragraphs>282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Symbol</vt:lpstr>
      <vt:lpstr>Wingdings</vt:lpstr>
      <vt:lpstr>1_Office-tema</vt:lpstr>
      <vt:lpstr>PowerPoint-presentasjon</vt:lpstr>
      <vt:lpstr>Internasjonal kulturendring i vurdering av forskning </vt:lpstr>
      <vt:lpstr>PowerPoint-presentasjon</vt:lpstr>
      <vt:lpstr>NOR-CAM akademisk kompetansevurdering</vt:lpstr>
      <vt:lpstr>Forskrift om undervisnings- og forskningsstillinger</vt:lpstr>
      <vt:lpstr>NTNU retningslinjer for ansvarlig vurdering av forskning</vt:lpstr>
      <vt:lpstr>NTNU kompetansematrise</vt:lpstr>
      <vt:lpstr>NTNU retningslinjer for helhetlig kompetansevurdering</vt:lpstr>
      <vt:lpstr>NTNU retningslinjer for helhetlig kompetansevurdering  - grunnlag for sakkyndig vurdering</vt:lpstr>
      <vt:lpstr>NTNU retningslinjer for helhetlig kompetansevurdering</vt:lpstr>
      <vt:lpstr>NTNUs kompetansematrise og kvalifikasjonskravene i ny forskrift  </vt:lpstr>
      <vt:lpstr>Oppsummering og oppfølging  </vt:lpstr>
      <vt:lpstr>Tidsplan NTNU-implementering ny forskrift: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arbeidsgruppe oppnevnt av prorektor forskning</dc:title>
  <dc:creator>Kristin Wergeland Brekke</dc:creator>
  <cp:lastModifiedBy>Kristin Wergeland Brekke</cp:lastModifiedBy>
  <cp:revision>50</cp:revision>
  <dcterms:created xsi:type="dcterms:W3CDTF">2023-06-15T13:21:36Z</dcterms:created>
  <dcterms:modified xsi:type="dcterms:W3CDTF">2024-02-07T09:26:37Z</dcterms:modified>
</cp:coreProperties>
</file>