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75" r:id="rId4"/>
    <p:sldId id="260" r:id="rId5"/>
    <p:sldId id="262" r:id="rId6"/>
    <p:sldId id="263" r:id="rId7"/>
    <p:sldId id="261" r:id="rId8"/>
    <p:sldId id="264" r:id="rId9"/>
    <p:sldId id="266" r:id="rId10"/>
    <p:sldId id="268" r:id="rId11"/>
    <p:sldId id="270" r:id="rId12"/>
    <p:sldId id="271" r:id="rId13"/>
    <p:sldId id="269" r:id="rId14"/>
    <p:sldId id="272" r:id="rId15"/>
    <p:sldId id="273" r:id="rId16"/>
    <p:sldId id="257" r:id="rId17"/>
    <p:sldId id="258" r:id="rId18"/>
    <p:sldId id="274" r:id="rId19"/>
    <p:sldId id="267" r:id="rId20"/>
  </p:sldIdLst>
  <p:sldSz cx="9144000" cy="6858000" type="screen4x3"/>
  <p:notesSz cx="6808788" cy="9940925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AC76"/>
    <a:srgbClr val="0D34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AFCA61-F9F7-4710-A232-C49781E6310C}" v="1" dt="2023-04-18T06:39:23.2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7" autoAdjust="0"/>
    <p:restoredTop sz="94694"/>
  </p:normalViewPr>
  <p:slideViewPr>
    <p:cSldViewPr snapToGrid="0" snapToObjects="1">
      <p:cViewPr>
        <p:scale>
          <a:sx n="114" d="100"/>
          <a:sy n="114" d="100"/>
        </p:scale>
        <p:origin x="127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i Klepp" userId="8b5598b4-1c3e-46c2-a06e-741b9ea3aad1" providerId="ADAL" clId="{A1AFCA61-F9F7-4710-A232-C49781E6310C}"/>
    <pc:docChg chg="modSld">
      <pc:chgData name="Kari Klepp" userId="8b5598b4-1c3e-46c2-a06e-741b9ea3aad1" providerId="ADAL" clId="{A1AFCA61-F9F7-4710-A232-C49781E6310C}" dt="2023-04-18T08:08:31.369" v="29" actId="20577"/>
      <pc:docMkLst>
        <pc:docMk/>
      </pc:docMkLst>
      <pc:sldChg chg="modSp mod">
        <pc:chgData name="Kari Klepp" userId="8b5598b4-1c3e-46c2-a06e-741b9ea3aad1" providerId="ADAL" clId="{A1AFCA61-F9F7-4710-A232-C49781E6310C}" dt="2023-04-18T08:08:31.369" v="29" actId="20577"/>
        <pc:sldMkLst>
          <pc:docMk/>
          <pc:sldMk cId="2203900380" sldId="273"/>
        </pc:sldMkLst>
        <pc:spChg chg="mod">
          <ac:chgData name="Kari Klepp" userId="8b5598b4-1c3e-46c2-a06e-741b9ea3aad1" providerId="ADAL" clId="{A1AFCA61-F9F7-4710-A232-C49781E6310C}" dt="2023-04-18T08:08:17.359" v="24" actId="20577"/>
          <ac:spMkLst>
            <pc:docMk/>
            <pc:sldMk cId="2203900380" sldId="273"/>
            <ac:spMk id="9" creationId="{3DEDA699-2C73-1869-6380-7521BD09085E}"/>
          </ac:spMkLst>
        </pc:spChg>
        <pc:spChg chg="mod">
          <ac:chgData name="Kari Klepp" userId="8b5598b4-1c3e-46c2-a06e-741b9ea3aad1" providerId="ADAL" clId="{A1AFCA61-F9F7-4710-A232-C49781E6310C}" dt="2023-04-18T08:08:31.369" v="29" actId="20577"/>
          <ac:spMkLst>
            <pc:docMk/>
            <pc:sldMk cId="2203900380" sldId="273"/>
            <ac:spMk id="15" creationId="{933A12EB-6A79-5561-E0A1-870733B61BD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8315" y="2677415"/>
            <a:ext cx="7772400" cy="901094"/>
          </a:xfrm>
        </p:spPr>
        <p:txBody>
          <a:bodyPr anchor="t" anchorCtr="0"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8315" y="3645154"/>
            <a:ext cx="7772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ssholder for lysbildenummer 5"/>
          <p:cNvSpPr txBox="1">
            <a:spLocks/>
          </p:cNvSpPr>
          <p:nvPr userDrawn="1"/>
        </p:nvSpPr>
        <p:spPr>
          <a:xfrm>
            <a:off x="8474800" y="6421247"/>
            <a:ext cx="342081" cy="365125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0" i="0" smtClean="0">
                <a:solidFill>
                  <a:schemeClr val="tx1"/>
                </a:solidFill>
                <a:latin typeface="Arial"/>
                <a:cs typeface="Arial"/>
              </a:rPr>
              <a:pPr algn="ctr"/>
              <a:t>‹#›</a:t>
            </a:fld>
            <a:endParaRPr lang="nb-NO" b="0" i="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" name="Tittel 1">
            <a:extLst>
              <a:ext uri="{FF2B5EF4-FFF2-40B4-BE49-F238E27FC236}">
                <a16:creationId xmlns:a16="http://schemas.microsoft.com/office/drawing/2014/main" id="{25185F7D-64E0-1D46-A4BC-ABFBDCB95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505" y="274638"/>
            <a:ext cx="8229600" cy="646331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6" name="Plassholder for innhold 2">
            <a:extLst>
              <a:ext uri="{FF2B5EF4-FFF2-40B4-BE49-F238E27FC236}">
                <a16:creationId xmlns:a16="http://schemas.microsoft.com/office/drawing/2014/main" id="{5C61C331-DF52-9842-A822-8A3440773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505" y="1053548"/>
            <a:ext cx="8229600" cy="507261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241294" y="6421247"/>
            <a:ext cx="426966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pPr algn="r"/>
            <a:fld id="{91853A39-49B3-554A-AE82-85611CEBD8E3}" type="slidenum">
              <a:rPr lang="nb-NO" smtClean="0">
                <a:latin typeface="Arial"/>
                <a:cs typeface="Arial"/>
              </a:rPr>
              <a:pPr algn="r"/>
              <a:t>‹#›</a:t>
            </a:fld>
            <a:endParaRPr lang="nb-NO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397566" y="274638"/>
            <a:ext cx="8448260" cy="6463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97566" y="1090308"/>
            <a:ext cx="8448260" cy="50358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64207B79-B5F5-C442-B450-15FB119FC0D1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32509" y="6418693"/>
            <a:ext cx="2520045" cy="204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hjelp.ntnu.no/tas/public/ssp/content/serviceflow?unid=95a335a6670f482bae64b856daae6c94&amp;openedFromService=tru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hjelp.ntnu.no/tas/public/ssp/content/serviceflow?unid=95a335a6670f482bae64b856daae6c94&amp;openedFromService=true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hjelp.ntnu.no/tas/public/ssp/content/serviceflow?unid=95a335a6670f482bae64b856daae6c94&amp;openedFromService=true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hjelp.ntnu.no/tas/public/ssp/content/serviceflow?unid=95a335a6670f482bae64b856daae6c94&amp;openedFromService=true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hjelp.ntnu.no/tas/public/ssp/content/serviceflow?unid=30eab2154043421b9dfd83cc27d535f1&amp;openedFromService=true" TargetMode="External"/><Relationship Id="rId2" Type="http://schemas.openxmlformats.org/officeDocument/2006/relationships/hyperlink" Target="https://hjelp.ntnu.no/tas/public/ssp/content/serviceflow?unid=95a335a6670f482bae64b856daae6c94&amp;openedFromService=true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hjelp.ntnu.no/tas/public/ssp/content/serviceflow?unid=95a335a6670f482bae64b856daae6c94&amp;openedFromService=true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hjelp.ntnu.no/tas/public/ssp/content/serviceflow?unid=f9ab16220a6a41bf91cc0ce509ffa581&amp;openedFromService=true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hjelp.ntnu.no/tas/public/ssp/content/serviceflow?unid=299b2a81441c4490a2e571cf70cacc0f&amp;openedFromService=true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hjelp.ntnu.no/tas/public/ssp/content/serviceflow?unid=0177b3c6384140be88bbbd1c38682e08&amp;from=9aaaae40-17d1-4505-94f5-ca10e0e194d9&amp;openedFromService=tru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hjelp.ntnu.no/tas/public/ssp/content/serviceflow?unid=94cbe39d15d24508bf1fff5e44aed0a5&amp;openedFromService=tru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D8111A02-5DC5-2043-B18C-E2918446F2D7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12" name="Tittel 1">
            <a:extLst>
              <a:ext uri="{FF2B5EF4-FFF2-40B4-BE49-F238E27FC236}">
                <a16:creationId xmlns:a16="http://schemas.microsoft.com/office/drawing/2014/main" id="{642FBE76-A0C0-9E40-9549-4338953863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956" y="3249230"/>
            <a:ext cx="8114088" cy="646331"/>
          </a:xfrm>
        </p:spPr>
        <p:txBody>
          <a:bodyPr/>
          <a:lstStyle/>
          <a:p>
            <a:pPr algn="ctr"/>
            <a:r>
              <a:rPr lang="nb-NO" dirty="0">
                <a:solidFill>
                  <a:schemeClr val="bg1"/>
                </a:solidFill>
              </a:rPr>
              <a:t>HR-prosesser</a:t>
            </a:r>
          </a:p>
        </p:txBody>
      </p:sp>
      <p:sp>
        <p:nvSpPr>
          <p:cNvPr id="13" name="Undertittel 2">
            <a:extLst>
              <a:ext uri="{FF2B5EF4-FFF2-40B4-BE49-F238E27FC236}">
                <a16:creationId xmlns:a16="http://schemas.microsoft.com/office/drawing/2014/main" id="{602DC60D-4EDB-FA40-B334-CAC62B0B28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956" y="3889489"/>
            <a:ext cx="8114089" cy="598097"/>
          </a:xfrm>
        </p:spPr>
        <p:txBody>
          <a:bodyPr>
            <a:normAutofit/>
          </a:bodyPr>
          <a:lstStyle/>
          <a:p>
            <a:pPr algn="ctr"/>
            <a:r>
              <a:rPr lang="nb-NO" dirty="0">
                <a:solidFill>
                  <a:schemeClr val="bg1">
                    <a:lumMod val="85000"/>
                  </a:schemeClr>
                </a:solidFill>
              </a:rPr>
              <a:t>Tjenestesenteret for lønn og HR</a:t>
            </a:r>
          </a:p>
        </p:txBody>
      </p:sp>
      <p:pic>
        <p:nvPicPr>
          <p:cNvPr id="16" name="Bilde 15">
            <a:extLst>
              <a:ext uri="{FF2B5EF4-FFF2-40B4-BE49-F238E27FC236}">
                <a16:creationId xmlns:a16="http://schemas.microsoft.com/office/drawing/2014/main" id="{8928ADE2-81E1-784E-8BA7-7A9A35BC7D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8815" y="1528523"/>
            <a:ext cx="5406359" cy="433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102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24397DD7-FBD5-894E-8099-9C392A6C894B}"/>
              </a:ext>
            </a:extLst>
          </p:cNvPr>
          <p:cNvSpPr/>
          <p:nvPr/>
        </p:nvSpPr>
        <p:spPr>
          <a:xfrm>
            <a:off x="-25168" y="0"/>
            <a:ext cx="4102217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id="{0AFC72D9-7A27-883C-CEAB-C82FA459711C}"/>
              </a:ext>
            </a:extLst>
          </p:cNvPr>
          <p:cNvSpPr txBox="1">
            <a:spLocks/>
          </p:cNvSpPr>
          <p:nvPr/>
        </p:nvSpPr>
        <p:spPr>
          <a:xfrm>
            <a:off x="234892" y="2707232"/>
            <a:ext cx="3657600" cy="23177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b-NO" dirty="0">
                <a:solidFill>
                  <a:schemeClr val="bg1"/>
                </a:solidFill>
              </a:rPr>
              <a:t>Endring kontering</a:t>
            </a:r>
          </a:p>
          <a:p>
            <a:pPr marL="0" indent="0" algn="ctr">
              <a:buNone/>
            </a:pPr>
            <a:endParaRPr lang="nb-NO" sz="1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nb-NO" sz="1400" dirty="0">
              <a:solidFill>
                <a:schemeClr val="bg1"/>
              </a:solidFill>
            </a:endParaRPr>
          </a:p>
        </p:txBody>
      </p:sp>
      <p:grpSp>
        <p:nvGrpSpPr>
          <p:cNvPr id="7" name="Gruppe 6">
            <a:extLst>
              <a:ext uri="{FF2B5EF4-FFF2-40B4-BE49-F238E27FC236}">
                <a16:creationId xmlns:a16="http://schemas.microsoft.com/office/drawing/2014/main" id="{A88A5C5F-E169-039C-6973-4011880887C1}"/>
              </a:ext>
            </a:extLst>
          </p:cNvPr>
          <p:cNvGrpSpPr/>
          <p:nvPr/>
        </p:nvGrpSpPr>
        <p:grpSpPr>
          <a:xfrm>
            <a:off x="4205779" y="780686"/>
            <a:ext cx="4775935" cy="1053996"/>
            <a:chOff x="0" y="269825"/>
            <a:chExt cx="4775935" cy="1746534"/>
          </a:xfrm>
        </p:grpSpPr>
        <p:sp>
          <p:nvSpPr>
            <p:cNvPr id="8" name="Rektangel 7">
              <a:extLst>
                <a:ext uri="{FF2B5EF4-FFF2-40B4-BE49-F238E27FC236}">
                  <a16:creationId xmlns:a16="http://schemas.microsoft.com/office/drawing/2014/main" id="{27FAB445-B813-B62A-F3DC-0B799E20BECA}"/>
                </a:ext>
              </a:extLst>
            </p:cNvPr>
            <p:cNvSpPr/>
            <p:nvPr/>
          </p:nvSpPr>
          <p:spPr>
            <a:xfrm>
              <a:off x="0" y="269829"/>
              <a:ext cx="4775935" cy="1746530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TekstSylinder 8">
              <a:extLst>
                <a:ext uri="{FF2B5EF4-FFF2-40B4-BE49-F238E27FC236}">
                  <a16:creationId xmlns:a16="http://schemas.microsoft.com/office/drawing/2014/main" id="{3DEDA699-2C73-1869-6380-7521BD09085E}"/>
                </a:ext>
              </a:extLst>
            </p:cNvPr>
            <p:cNvSpPr txBox="1"/>
            <p:nvPr/>
          </p:nvSpPr>
          <p:spPr>
            <a:xfrm>
              <a:off x="0" y="269825"/>
              <a:ext cx="4775935" cy="11859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70666" tIns="249936" rIns="370666" bIns="85344" numCol="1" spcCol="1270" anchor="t" anchorCtr="0">
              <a:noAutofit/>
            </a:bodyPr>
            <a:lstStyle/>
            <a:p>
              <a:pPr marL="114300" lvl="1" indent="-114300" algn="l" defTabSz="5334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nb-NO" sz="1200" kern="1200" dirty="0"/>
            </a:p>
            <a:p>
              <a:pPr marL="114300" lvl="1" indent="-114300" algn="l" defTabSz="5334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nb-NO" sz="1200" dirty="0">
                  <a:solidFill>
                    <a:schemeClr val="tx1"/>
                  </a:solidFill>
                </a:rPr>
                <a:t>Skjema om endring kontering sendes i NTNU Hjelp </a:t>
              </a:r>
              <a:r>
                <a:rPr lang="nb-NO" sz="1200" dirty="0">
                  <a:solidFill>
                    <a:srgbClr val="0070C0"/>
                  </a:solidFill>
                  <a:hlinkClick r:id="rId2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Andre endringer arbeidsforhold - NTNU Hjelp</a:t>
              </a:r>
              <a:endParaRPr lang="nb-NO" sz="1200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10" name="Gruppe 9">
            <a:extLst>
              <a:ext uri="{FF2B5EF4-FFF2-40B4-BE49-F238E27FC236}">
                <a16:creationId xmlns:a16="http://schemas.microsoft.com/office/drawing/2014/main" id="{1511C493-7A2A-35D3-AA3F-1DA4FD3C630B}"/>
              </a:ext>
            </a:extLst>
          </p:cNvPr>
          <p:cNvGrpSpPr/>
          <p:nvPr/>
        </p:nvGrpSpPr>
        <p:grpSpPr>
          <a:xfrm>
            <a:off x="4444575" y="620857"/>
            <a:ext cx="3343154" cy="354240"/>
            <a:chOff x="0" y="141637"/>
            <a:chExt cx="3343154" cy="354240"/>
          </a:xfrm>
        </p:grpSpPr>
        <p:sp>
          <p:nvSpPr>
            <p:cNvPr id="11" name="Rektangel: avrundede hjørner 10">
              <a:extLst>
                <a:ext uri="{FF2B5EF4-FFF2-40B4-BE49-F238E27FC236}">
                  <a16:creationId xmlns:a16="http://schemas.microsoft.com/office/drawing/2014/main" id="{18E49BC7-23BC-30E8-E926-6437E16A2298}"/>
                </a:ext>
              </a:extLst>
            </p:cNvPr>
            <p:cNvSpPr/>
            <p:nvPr/>
          </p:nvSpPr>
          <p:spPr>
            <a:xfrm>
              <a:off x="0" y="141637"/>
              <a:ext cx="3343154" cy="3542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ektangel: avrundede hjørner 6">
              <a:extLst>
                <a:ext uri="{FF2B5EF4-FFF2-40B4-BE49-F238E27FC236}">
                  <a16:creationId xmlns:a16="http://schemas.microsoft.com/office/drawing/2014/main" id="{341436A0-99D9-CDEB-AE88-32D61A0D0B1C}"/>
                </a:ext>
              </a:extLst>
            </p:cNvPr>
            <p:cNvSpPr txBox="1"/>
            <p:nvPr/>
          </p:nvSpPr>
          <p:spPr>
            <a:xfrm>
              <a:off x="17293" y="158930"/>
              <a:ext cx="3308568" cy="3196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6363" tIns="0" rIns="126363" bIns="0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050" kern="1200" dirty="0"/>
                <a:t>HR ved enheten/Leder/Controller/Prosjektøkonom</a:t>
              </a:r>
            </a:p>
          </p:txBody>
        </p:sp>
      </p:grpSp>
      <p:grpSp>
        <p:nvGrpSpPr>
          <p:cNvPr id="13" name="Gruppe 12">
            <a:extLst>
              <a:ext uri="{FF2B5EF4-FFF2-40B4-BE49-F238E27FC236}">
                <a16:creationId xmlns:a16="http://schemas.microsoft.com/office/drawing/2014/main" id="{B689F8B3-5CA3-69CF-5492-4A49265378A6}"/>
              </a:ext>
            </a:extLst>
          </p:cNvPr>
          <p:cNvGrpSpPr/>
          <p:nvPr/>
        </p:nvGrpSpPr>
        <p:grpSpPr>
          <a:xfrm>
            <a:off x="4205779" y="3858411"/>
            <a:ext cx="4775935" cy="1166595"/>
            <a:chOff x="0" y="3709799"/>
            <a:chExt cx="4775935" cy="1916018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B1713DEC-024C-DF60-272C-A44C0FD417B0}"/>
                </a:ext>
              </a:extLst>
            </p:cNvPr>
            <p:cNvSpPr/>
            <p:nvPr/>
          </p:nvSpPr>
          <p:spPr>
            <a:xfrm>
              <a:off x="0" y="3709799"/>
              <a:ext cx="4775935" cy="1916018"/>
            </a:xfrm>
            <a:prstGeom prst="rect">
              <a:avLst/>
            </a:prstGeom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TekstSylinder 14">
              <a:extLst>
                <a:ext uri="{FF2B5EF4-FFF2-40B4-BE49-F238E27FC236}">
                  <a16:creationId xmlns:a16="http://schemas.microsoft.com/office/drawing/2014/main" id="{933A12EB-6A79-5561-E0A1-870733B61BDD}"/>
                </a:ext>
              </a:extLst>
            </p:cNvPr>
            <p:cNvSpPr txBox="1"/>
            <p:nvPr/>
          </p:nvSpPr>
          <p:spPr>
            <a:xfrm>
              <a:off x="0" y="3709800"/>
              <a:ext cx="4775935" cy="13458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70666" tIns="249936" rIns="370666" bIns="85344" numCol="1" spcCol="1270" anchor="t" anchorCtr="0">
              <a:noAutofit/>
            </a:bodyPr>
            <a:lstStyle/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endParaRPr lang="nb-NO" sz="1200" kern="1200" dirty="0">
                <a:latin typeface="Arial" panose="020B0604020202020204"/>
              </a:endParaRP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har char="•"/>
                <a:tabLst/>
                <a:defRPr/>
              </a:pPr>
              <a:r>
                <a:rPr lang="nb-NO" sz="1200" kern="1200" dirty="0">
                  <a:latin typeface="Arial" panose="020B0604020202020204"/>
                </a:rPr>
                <a:t> TS kan kontere tilbake i tid i SAP, så     </a:t>
              </a: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r>
                <a:rPr lang="nb-NO" sz="1200" dirty="0">
                  <a:latin typeface="Arial" panose="020B0604020202020204"/>
                </a:rPr>
                <a:t>  </a:t>
              </a:r>
              <a:r>
                <a:rPr lang="nb-NO" sz="1200" kern="1200" dirty="0" err="1">
                  <a:latin typeface="Arial" panose="020B0604020202020204"/>
                </a:rPr>
                <a:t>controller</a:t>
              </a:r>
              <a:r>
                <a:rPr lang="nb-NO" sz="1200" kern="1200" dirty="0">
                  <a:latin typeface="Arial" panose="020B0604020202020204"/>
                </a:rPr>
                <a:t>/prosjektøkonom trenger ikke ompostere for   </a:t>
              </a: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r>
                <a:rPr lang="nb-NO" sz="1200" dirty="0">
                  <a:latin typeface="Arial" panose="020B0604020202020204"/>
                </a:rPr>
                <a:t>  </a:t>
              </a:r>
              <a:r>
                <a:rPr lang="nb-NO" sz="1200" kern="1200" dirty="0">
                  <a:latin typeface="Arial" panose="020B0604020202020204"/>
                </a:rPr>
                <a:t>perioden etter 01.01.2023</a:t>
              </a:r>
            </a:p>
          </p:txBody>
        </p:sp>
      </p:grpSp>
      <p:grpSp>
        <p:nvGrpSpPr>
          <p:cNvPr id="16" name="Gruppe 15">
            <a:extLst>
              <a:ext uri="{FF2B5EF4-FFF2-40B4-BE49-F238E27FC236}">
                <a16:creationId xmlns:a16="http://schemas.microsoft.com/office/drawing/2014/main" id="{7EA01DE8-CA18-B7D7-D6CE-B5697CB10E20}"/>
              </a:ext>
            </a:extLst>
          </p:cNvPr>
          <p:cNvGrpSpPr/>
          <p:nvPr/>
        </p:nvGrpSpPr>
        <p:grpSpPr>
          <a:xfrm>
            <a:off x="4444575" y="3681292"/>
            <a:ext cx="3343154" cy="354240"/>
            <a:chOff x="238796" y="3532680"/>
            <a:chExt cx="3343154" cy="354240"/>
          </a:xfrm>
        </p:grpSpPr>
        <p:sp>
          <p:nvSpPr>
            <p:cNvPr id="17" name="Rektangel: avrundede hjørner 16">
              <a:extLst>
                <a:ext uri="{FF2B5EF4-FFF2-40B4-BE49-F238E27FC236}">
                  <a16:creationId xmlns:a16="http://schemas.microsoft.com/office/drawing/2014/main" id="{A8B531F7-F390-E6C1-F07E-0B5E27AAD2D5}"/>
                </a:ext>
              </a:extLst>
            </p:cNvPr>
            <p:cNvSpPr/>
            <p:nvPr/>
          </p:nvSpPr>
          <p:spPr>
            <a:xfrm>
              <a:off x="238796" y="3532680"/>
              <a:ext cx="3343154" cy="3542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ektangel: avrundede hjørner 6">
              <a:extLst>
                <a:ext uri="{FF2B5EF4-FFF2-40B4-BE49-F238E27FC236}">
                  <a16:creationId xmlns:a16="http://schemas.microsoft.com/office/drawing/2014/main" id="{914432E6-9DFB-390C-B38F-CBD43BE1F4CE}"/>
                </a:ext>
              </a:extLst>
            </p:cNvPr>
            <p:cNvSpPr txBox="1"/>
            <p:nvPr/>
          </p:nvSpPr>
          <p:spPr>
            <a:xfrm>
              <a:off x="256089" y="3549973"/>
              <a:ext cx="3308568" cy="3196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6363" tIns="0" rIns="126363" bIns="0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200" kern="1200" dirty="0"/>
                <a:t>Tilleggsinformasjon</a:t>
              </a:r>
            </a:p>
          </p:txBody>
        </p:sp>
      </p:grp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4FC932AE-699B-56D5-F22C-F2934A2B20F1}"/>
              </a:ext>
            </a:extLst>
          </p:cNvPr>
          <p:cNvGrpSpPr/>
          <p:nvPr/>
        </p:nvGrpSpPr>
        <p:grpSpPr>
          <a:xfrm>
            <a:off x="4223072" y="2309593"/>
            <a:ext cx="4775935" cy="988115"/>
            <a:chOff x="0" y="2258280"/>
            <a:chExt cx="4775935" cy="1209600"/>
          </a:xfrm>
        </p:grpSpPr>
        <p:sp>
          <p:nvSpPr>
            <p:cNvPr id="20" name="Rektangel 19">
              <a:extLst>
                <a:ext uri="{FF2B5EF4-FFF2-40B4-BE49-F238E27FC236}">
                  <a16:creationId xmlns:a16="http://schemas.microsoft.com/office/drawing/2014/main" id="{7D656AE1-F546-8879-D1A9-2F9EE236A167}"/>
                </a:ext>
              </a:extLst>
            </p:cNvPr>
            <p:cNvSpPr/>
            <p:nvPr/>
          </p:nvSpPr>
          <p:spPr>
            <a:xfrm>
              <a:off x="0" y="2258280"/>
              <a:ext cx="4775935" cy="1209600"/>
            </a:xfrm>
            <a:prstGeom prst="rect">
              <a:avLst/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TekstSylinder 20">
              <a:extLst>
                <a:ext uri="{FF2B5EF4-FFF2-40B4-BE49-F238E27FC236}">
                  <a16:creationId xmlns:a16="http://schemas.microsoft.com/office/drawing/2014/main" id="{0C96D188-B1E3-1034-8BCF-A36726881AED}"/>
                </a:ext>
              </a:extLst>
            </p:cNvPr>
            <p:cNvSpPr txBox="1"/>
            <p:nvPr/>
          </p:nvSpPr>
          <p:spPr>
            <a:xfrm>
              <a:off x="0" y="2258280"/>
              <a:ext cx="4775935" cy="12096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70666" tIns="249936" rIns="370666" bIns="85344" numCol="1" spcCol="1270" anchor="t" anchorCtr="0">
              <a:noAutofit/>
            </a:bodyPr>
            <a:lstStyle/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200" kern="1200" dirty="0"/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nb-NO" sz="1200" dirty="0">
                  <a:solidFill>
                    <a:schemeClr val="tx1"/>
                  </a:solidFill>
                </a:rPr>
                <a:t>Registrerer endring i kontering i SAP</a:t>
              </a:r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nb-NO" sz="1200" dirty="0">
                  <a:solidFill>
                    <a:schemeClr val="tx1"/>
                  </a:solidFill>
                </a:rPr>
                <a:t>	-</a:t>
              </a:r>
              <a:r>
                <a:rPr lang="nb-NO" sz="1100" dirty="0">
                  <a:solidFill>
                    <a:schemeClr val="tx1"/>
                  </a:solidFill>
                </a:rPr>
                <a:t>Skjema sendes til leder for godkjenning</a:t>
              </a:r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100" dirty="0">
                <a:solidFill>
                  <a:schemeClr val="tx1"/>
                </a:solidFill>
              </a:endParaRP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nb-NO" sz="1200" dirty="0"/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100" dirty="0">
                <a:solidFill>
                  <a:schemeClr val="tx1"/>
                </a:solidFill>
              </a:endParaRPr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100" dirty="0">
                <a:solidFill>
                  <a:schemeClr val="tx1"/>
                </a:solidFill>
              </a:endParaRPr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100" dirty="0">
                <a:solidFill>
                  <a:schemeClr val="tx1"/>
                </a:solidFill>
              </a:endParaRP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nb-NO" sz="1200" kern="1200" dirty="0"/>
            </a:p>
          </p:txBody>
        </p:sp>
      </p:grpSp>
      <p:grpSp>
        <p:nvGrpSpPr>
          <p:cNvPr id="2" name="Gruppe 1">
            <a:extLst>
              <a:ext uri="{FF2B5EF4-FFF2-40B4-BE49-F238E27FC236}">
                <a16:creationId xmlns:a16="http://schemas.microsoft.com/office/drawing/2014/main" id="{AB701C66-7847-9291-533D-5501C137E2C3}"/>
              </a:ext>
            </a:extLst>
          </p:cNvPr>
          <p:cNvGrpSpPr/>
          <p:nvPr/>
        </p:nvGrpSpPr>
        <p:grpSpPr>
          <a:xfrm>
            <a:off x="4444575" y="2118128"/>
            <a:ext cx="3471883" cy="382929"/>
            <a:chOff x="238796" y="2081160"/>
            <a:chExt cx="3471883" cy="354240"/>
          </a:xfrm>
        </p:grpSpPr>
        <p:sp>
          <p:nvSpPr>
            <p:cNvPr id="3" name="Rektangel: avrundede hjørner 2">
              <a:extLst>
                <a:ext uri="{FF2B5EF4-FFF2-40B4-BE49-F238E27FC236}">
                  <a16:creationId xmlns:a16="http://schemas.microsoft.com/office/drawing/2014/main" id="{5C7DBA92-213D-5F57-2B12-D2924583418A}"/>
                </a:ext>
              </a:extLst>
            </p:cNvPr>
            <p:cNvSpPr/>
            <p:nvPr/>
          </p:nvSpPr>
          <p:spPr>
            <a:xfrm>
              <a:off x="238796" y="2081160"/>
              <a:ext cx="3343154" cy="3542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Rektangel: avrundede hjørner 6">
              <a:extLst>
                <a:ext uri="{FF2B5EF4-FFF2-40B4-BE49-F238E27FC236}">
                  <a16:creationId xmlns:a16="http://schemas.microsoft.com/office/drawing/2014/main" id="{EEA7E460-ED60-AAE9-C847-2025A9C6E7BA}"/>
                </a:ext>
              </a:extLst>
            </p:cNvPr>
            <p:cNvSpPr txBox="1"/>
            <p:nvPr/>
          </p:nvSpPr>
          <p:spPr>
            <a:xfrm>
              <a:off x="256088" y="2098453"/>
              <a:ext cx="3454591" cy="3196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6363" tIns="0" rIns="126363" bIns="0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200" kern="1200" dirty="0"/>
                <a:t>Tjenestesenteret for lønn og HR		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21564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24397DD7-FBD5-894E-8099-9C392A6C894B}"/>
              </a:ext>
            </a:extLst>
          </p:cNvPr>
          <p:cNvSpPr/>
          <p:nvPr/>
        </p:nvSpPr>
        <p:spPr>
          <a:xfrm>
            <a:off x="-25168" y="0"/>
            <a:ext cx="4102217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id="{0AFC72D9-7A27-883C-CEAB-C82FA459711C}"/>
              </a:ext>
            </a:extLst>
          </p:cNvPr>
          <p:cNvSpPr txBox="1">
            <a:spLocks/>
          </p:cNvSpPr>
          <p:nvPr/>
        </p:nvSpPr>
        <p:spPr>
          <a:xfrm>
            <a:off x="234892" y="2707232"/>
            <a:ext cx="3657600" cy="23177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b-NO" dirty="0">
                <a:solidFill>
                  <a:schemeClr val="bg1"/>
                </a:solidFill>
              </a:rPr>
              <a:t>Endring stillingsandel</a:t>
            </a:r>
          </a:p>
          <a:p>
            <a:pPr marL="0" indent="0" algn="ctr">
              <a:buNone/>
            </a:pPr>
            <a:endParaRPr lang="nb-NO" sz="1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nb-NO" sz="1400" dirty="0">
              <a:solidFill>
                <a:schemeClr val="bg1"/>
              </a:solidFill>
            </a:endParaRPr>
          </a:p>
        </p:txBody>
      </p:sp>
      <p:grpSp>
        <p:nvGrpSpPr>
          <p:cNvPr id="7" name="Gruppe 6">
            <a:extLst>
              <a:ext uri="{FF2B5EF4-FFF2-40B4-BE49-F238E27FC236}">
                <a16:creationId xmlns:a16="http://schemas.microsoft.com/office/drawing/2014/main" id="{A88A5C5F-E169-039C-6973-4011880887C1}"/>
              </a:ext>
            </a:extLst>
          </p:cNvPr>
          <p:cNvGrpSpPr/>
          <p:nvPr/>
        </p:nvGrpSpPr>
        <p:grpSpPr>
          <a:xfrm>
            <a:off x="4205779" y="780685"/>
            <a:ext cx="4775935" cy="1562275"/>
            <a:chOff x="0" y="269824"/>
            <a:chExt cx="4775935" cy="1746535"/>
          </a:xfrm>
        </p:grpSpPr>
        <p:sp>
          <p:nvSpPr>
            <p:cNvPr id="8" name="Rektangel 7">
              <a:extLst>
                <a:ext uri="{FF2B5EF4-FFF2-40B4-BE49-F238E27FC236}">
                  <a16:creationId xmlns:a16="http://schemas.microsoft.com/office/drawing/2014/main" id="{27FAB445-B813-B62A-F3DC-0B799E20BECA}"/>
                </a:ext>
              </a:extLst>
            </p:cNvPr>
            <p:cNvSpPr/>
            <p:nvPr/>
          </p:nvSpPr>
          <p:spPr>
            <a:xfrm>
              <a:off x="0" y="269829"/>
              <a:ext cx="4775935" cy="1746530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TekstSylinder 8">
              <a:extLst>
                <a:ext uri="{FF2B5EF4-FFF2-40B4-BE49-F238E27FC236}">
                  <a16:creationId xmlns:a16="http://schemas.microsoft.com/office/drawing/2014/main" id="{3DEDA699-2C73-1869-6380-7521BD09085E}"/>
                </a:ext>
              </a:extLst>
            </p:cNvPr>
            <p:cNvSpPr txBox="1"/>
            <p:nvPr/>
          </p:nvSpPr>
          <p:spPr>
            <a:xfrm>
              <a:off x="0" y="269824"/>
              <a:ext cx="4775935" cy="17465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70666" tIns="249936" rIns="370666" bIns="85344" numCol="1" spcCol="1270" anchor="t" anchorCtr="0">
              <a:noAutofit/>
            </a:bodyPr>
            <a:lstStyle/>
            <a:p>
              <a:pPr marL="114300" lvl="1" indent="-114300" algn="l" defTabSz="5334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nb-NO" sz="1200" kern="1200" dirty="0"/>
            </a:p>
            <a:p>
              <a:pPr marL="114300" lvl="1" indent="-114300" algn="l" defTabSz="5334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nb-NO" sz="1200" dirty="0">
                  <a:solidFill>
                    <a:schemeClr val="tx1"/>
                  </a:solidFill>
                </a:rPr>
                <a:t>Skjema om endring stillingsandel sendes i NTNU Hjelp </a:t>
              </a:r>
              <a:r>
                <a:rPr lang="nb-NO" sz="1200" dirty="0">
                  <a:solidFill>
                    <a:srgbClr val="0070C0"/>
                  </a:solidFill>
                  <a:hlinkClick r:id="rId2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Andre endringer arbeidsforhold - NTNU Hjelp</a:t>
              </a:r>
              <a:endParaRPr lang="nb-NO" sz="1200" dirty="0">
                <a:solidFill>
                  <a:srgbClr val="0070C0"/>
                </a:solidFill>
              </a:endParaRPr>
            </a:p>
            <a:p>
              <a:pPr marL="0" lvl="1" algn="l" defTabSz="5334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nb-NO" sz="1200" dirty="0">
                  <a:solidFill>
                    <a:srgbClr val="0070C0"/>
                  </a:solidFill>
                </a:rPr>
                <a:t>	</a:t>
              </a:r>
              <a:r>
                <a:rPr lang="nb-NO" sz="1100" dirty="0">
                  <a:solidFill>
                    <a:schemeClr val="tx1"/>
                  </a:solidFill>
                </a:rPr>
                <a:t>-Må foreligge dokumentasjon vedlagt i saken i NTNU 	 Hjelp eller i </a:t>
              </a:r>
              <a:r>
                <a:rPr lang="nb-NO" sz="1100" dirty="0" err="1">
                  <a:solidFill>
                    <a:schemeClr val="tx1"/>
                  </a:solidFill>
                </a:rPr>
                <a:t>ePhorte</a:t>
              </a:r>
              <a:endParaRPr lang="nb-NO" sz="1100" dirty="0">
                <a:solidFill>
                  <a:schemeClr val="tx1"/>
                </a:solidFill>
              </a:endParaRPr>
            </a:p>
            <a:p>
              <a:pPr marL="114300" lvl="1" indent="-114300" algn="l" defTabSz="5334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nb-NO" sz="1200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10" name="Gruppe 9">
            <a:extLst>
              <a:ext uri="{FF2B5EF4-FFF2-40B4-BE49-F238E27FC236}">
                <a16:creationId xmlns:a16="http://schemas.microsoft.com/office/drawing/2014/main" id="{1511C493-7A2A-35D3-AA3F-1DA4FD3C630B}"/>
              </a:ext>
            </a:extLst>
          </p:cNvPr>
          <p:cNvGrpSpPr/>
          <p:nvPr/>
        </p:nvGrpSpPr>
        <p:grpSpPr>
          <a:xfrm>
            <a:off x="4444575" y="620857"/>
            <a:ext cx="3343154" cy="354240"/>
            <a:chOff x="0" y="141637"/>
            <a:chExt cx="3343154" cy="354240"/>
          </a:xfrm>
        </p:grpSpPr>
        <p:sp>
          <p:nvSpPr>
            <p:cNvPr id="11" name="Rektangel: avrundede hjørner 10">
              <a:extLst>
                <a:ext uri="{FF2B5EF4-FFF2-40B4-BE49-F238E27FC236}">
                  <a16:creationId xmlns:a16="http://schemas.microsoft.com/office/drawing/2014/main" id="{18E49BC7-23BC-30E8-E926-6437E16A2298}"/>
                </a:ext>
              </a:extLst>
            </p:cNvPr>
            <p:cNvSpPr/>
            <p:nvPr/>
          </p:nvSpPr>
          <p:spPr>
            <a:xfrm>
              <a:off x="0" y="141637"/>
              <a:ext cx="3343154" cy="3542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ektangel: avrundede hjørner 6">
              <a:extLst>
                <a:ext uri="{FF2B5EF4-FFF2-40B4-BE49-F238E27FC236}">
                  <a16:creationId xmlns:a16="http://schemas.microsoft.com/office/drawing/2014/main" id="{341436A0-99D9-CDEB-AE88-32D61A0D0B1C}"/>
                </a:ext>
              </a:extLst>
            </p:cNvPr>
            <p:cNvSpPr txBox="1"/>
            <p:nvPr/>
          </p:nvSpPr>
          <p:spPr>
            <a:xfrm>
              <a:off x="17293" y="158930"/>
              <a:ext cx="3308568" cy="3196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6363" tIns="0" rIns="126363" bIns="0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200" dirty="0"/>
                <a:t>Leder/HR ved enheten</a:t>
              </a:r>
              <a:endParaRPr lang="nb-NO" sz="1200" kern="1200" dirty="0"/>
            </a:p>
          </p:txBody>
        </p:sp>
      </p:grpSp>
      <p:grpSp>
        <p:nvGrpSpPr>
          <p:cNvPr id="13" name="Gruppe 12">
            <a:extLst>
              <a:ext uri="{FF2B5EF4-FFF2-40B4-BE49-F238E27FC236}">
                <a16:creationId xmlns:a16="http://schemas.microsoft.com/office/drawing/2014/main" id="{B689F8B3-5CA3-69CF-5492-4A49265378A6}"/>
              </a:ext>
            </a:extLst>
          </p:cNvPr>
          <p:cNvGrpSpPr/>
          <p:nvPr/>
        </p:nvGrpSpPr>
        <p:grpSpPr>
          <a:xfrm>
            <a:off x="4205779" y="4521141"/>
            <a:ext cx="4775935" cy="1166595"/>
            <a:chOff x="0" y="3709799"/>
            <a:chExt cx="4775935" cy="1916018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B1713DEC-024C-DF60-272C-A44C0FD417B0}"/>
                </a:ext>
              </a:extLst>
            </p:cNvPr>
            <p:cNvSpPr/>
            <p:nvPr/>
          </p:nvSpPr>
          <p:spPr>
            <a:xfrm>
              <a:off x="0" y="3709799"/>
              <a:ext cx="4775935" cy="1916018"/>
            </a:xfrm>
            <a:prstGeom prst="rect">
              <a:avLst/>
            </a:prstGeom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TekstSylinder 14">
              <a:extLst>
                <a:ext uri="{FF2B5EF4-FFF2-40B4-BE49-F238E27FC236}">
                  <a16:creationId xmlns:a16="http://schemas.microsoft.com/office/drawing/2014/main" id="{933A12EB-6A79-5561-E0A1-870733B61BDD}"/>
                </a:ext>
              </a:extLst>
            </p:cNvPr>
            <p:cNvSpPr txBox="1"/>
            <p:nvPr/>
          </p:nvSpPr>
          <p:spPr>
            <a:xfrm>
              <a:off x="0" y="3709800"/>
              <a:ext cx="4775935" cy="13458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70666" tIns="249936" rIns="370666" bIns="85344" numCol="1" spcCol="1270" anchor="t" anchorCtr="0">
              <a:noAutofit/>
            </a:bodyPr>
            <a:lstStyle/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endParaRPr lang="nb-NO" sz="1200" kern="1200" dirty="0">
                <a:latin typeface="Arial" panose="020B0604020202020204"/>
              </a:endParaRP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har char="•"/>
                <a:tabLst/>
                <a:defRPr/>
              </a:pPr>
              <a:r>
                <a:rPr lang="nb-NO" sz="1200" kern="1200" dirty="0">
                  <a:latin typeface="Arial" panose="020B0604020202020204"/>
                </a:rPr>
                <a:t> Ved varig reduksjon i stilling, sier man opp deler av stillingen og delvis sluttoppgjør vil bli utbetalt</a:t>
              </a:r>
            </a:p>
          </p:txBody>
        </p:sp>
      </p:grpSp>
      <p:grpSp>
        <p:nvGrpSpPr>
          <p:cNvPr id="16" name="Gruppe 15">
            <a:extLst>
              <a:ext uri="{FF2B5EF4-FFF2-40B4-BE49-F238E27FC236}">
                <a16:creationId xmlns:a16="http://schemas.microsoft.com/office/drawing/2014/main" id="{7EA01DE8-CA18-B7D7-D6CE-B5697CB10E20}"/>
              </a:ext>
            </a:extLst>
          </p:cNvPr>
          <p:cNvGrpSpPr/>
          <p:nvPr/>
        </p:nvGrpSpPr>
        <p:grpSpPr>
          <a:xfrm>
            <a:off x="4444575" y="4344022"/>
            <a:ext cx="3343154" cy="354240"/>
            <a:chOff x="238796" y="3532680"/>
            <a:chExt cx="3343154" cy="354240"/>
          </a:xfrm>
        </p:grpSpPr>
        <p:sp>
          <p:nvSpPr>
            <p:cNvPr id="17" name="Rektangel: avrundede hjørner 16">
              <a:extLst>
                <a:ext uri="{FF2B5EF4-FFF2-40B4-BE49-F238E27FC236}">
                  <a16:creationId xmlns:a16="http://schemas.microsoft.com/office/drawing/2014/main" id="{A8B531F7-F390-E6C1-F07E-0B5E27AAD2D5}"/>
                </a:ext>
              </a:extLst>
            </p:cNvPr>
            <p:cNvSpPr/>
            <p:nvPr/>
          </p:nvSpPr>
          <p:spPr>
            <a:xfrm>
              <a:off x="238796" y="3532680"/>
              <a:ext cx="3343154" cy="3542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ektangel: avrundede hjørner 6">
              <a:extLst>
                <a:ext uri="{FF2B5EF4-FFF2-40B4-BE49-F238E27FC236}">
                  <a16:creationId xmlns:a16="http://schemas.microsoft.com/office/drawing/2014/main" id="{914432E6-9DFB-390C-B38F-CBD43BE1F4CE}"/>
                </a:ext>
              </a:extLst>
            </p:cNvPr>
            <p:cNvSpPr txBox="1"/>
            <p:nvPr/>
          </p:nvSpPr>
          <p:spPr>
            <a:xfrm>
              <a:off x="256089" y="3549973"/>
              <a:ext cx="3308568" cy="3196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6363" tIns="0" rIns="126363" bIns="0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200" kern="1200" dirty="0"/>
                <a:t>Tilleggsinformasjon</a:t>
              </a:r>
            </a:p>
          </p:txBody>
        </p:sp>
      </p:grp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4FC932AE-699B-56D5-F22C-F2934A2B20F1}"/>
              </a:ext>
            </a:extLst>
          </p:cNvPr>
          <p:cNvGrpSpPr/>
          <p:nvPr/>
        </p:nvGrpSpPr>
        <p:grpSpPr>
          <a:xfrm>
            <a:off x="4205779" y="3002973"/>
            <a:ext cx="4775935" cy="988115"/>
            <a:chOff x="0" y="2258280"/>
            <a:chExt cx="4775935" cy="1209600"/>
          </a:xfrm>
        </p:grpSpPr>
        <p:sp>
          <p:nvSpPr>
            <p:cNvPr id="20" name="Rektangel 19">
              <a:extLst>
                <a:ext uri="{FF2B5EF4-FFF2-40B4-BE49-F238E27FC236}">
                  <a16:creationId xmlns:a16="http://schemas.microsoft.com/office/drawing/2014/main" id="{7D656AE1-F546-8879-D1A9-2F9EE236A167}"/>
                </a:ext>
              </a:extLst>
            </p:cNvPr>
            <p:cNvSpPr/>
            <p:nvPr/>
          </p:nvSpPr>
          <p:spPr>
            <a:xfrm>
              <a:off x="0" y="2258280"/>
              <a:ext cx="4775935" cy="1209600"/>
            </a:xfrm>
            <a:prstGeom prst="rect">
              <a:avLst/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TekstSylinder 20">
              <a:extLst>
                <a:ext uri="{FF2B5EF4-FFF2-40B4-BE49-F238E27FC236}">
                  <a16:creationId xmlns:a16="http://schemas.microsoft.com/office/drawing/2014/main" id="{0C96D188-B1E3-1034-8BCF-A36726881AED}"/>
                </a:ext>
              </a:extLst>
            </p:cNvPr>
            <p:cNvSpPr txBox="1"/>
            <p:nvPr/>
          </p:nvSpPr>
          <p:spPr>
            <a:xfrm>
              <a:off x="0" y="2258280"/>
              <a:ext cx="4775935" cy="12096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70666" tIns="249936" rIns="370666" bIns="85344" numCol="1" spcCol="1270" anchor="t" anchorCtr="0">
              <a:noAutofit/>
            </a:bodyPr>
            <a:lstStyle/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200" kern="1200" dirty="0"/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nb-NO" sz="1200" dirty="0">
                  <a:solidFill>
                    <a:schemeClr val="tx1"/>
                  </a:solidFill>
                </a:rPr>
                <a:t>Registrerer endring i stillingsandel i SAP</a:t>
              </a:r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nb-NO" sz="1200" dirty="0">
                  <a:solidFill>
                    <a:schemeClr val="tx1"/>
                  </a:solidFill>
                </a:rPr>
                <a:t>	-</a:t>
              </a:r>
              <a:r>
                <a:rPr lang="nb-NO" sz="1100" dirty="0">
                  <a:solidFill>
                    <a:schemeClr val="tx1"/>
                  </a:solidFill>
                </a:rPr>
                <a:t>Skjema sendes til leder for godkjenning</a:t>
              </a:r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100" dirty="0">
                <a:solidFill>
                  <a:schemeClr val="tx1"/>
                </a:solidFill>
              </a:endParaRP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nb-NO" sz="1200" dirty="0"/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100" dirty="0">
                <a:solidFill>
                  <a:schemeClr val="tx1"/>
                </a:solidFill>
              </a:endParaRPr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100" dirty="0">
                <a:solidFill>
                  <a:schemeClr val="tx1"/>
                </a:solidFill>
              </a:endParaRPr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100" dirty="0">
                <a:solidFill>
                  <a:schemeClr val="tx1"/>
                </a:solidFill>
              </a:endParaRP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nb-NO" sz="1200" kern="1200" dirty="0"/>
            </a:p>
          </p:txBody>
        </p:sp>
      </p:grpSp>
      <p:grpSp>
        <p:nvGrpSpPr>
          <p:cNvPr id="2" name="Gruppe 1">
            <a:extLst>
              <a:ext uri="{FF2B5EF4-FFF2-40B4-BE49-F238E27FC236}">
                <a16:creationId xmlns:a16="http://schemas.microsoft.com/office/drawing/2014/main" id="{835E84C0-4AD1-0396-695B-ADD16DB12751}"/>
              </a:ext>
            </a:extLst>
          </p:cNvPr>
          <p:cNvGrpSpPr/>
          <p:nvPr/>
        </p:nvGrpSpPr>
        <p:grpSpPr>
          <a:xfrm>
            <a:off x="4461868" y="2811508"/>
            <a:ext cx="3471883" cy="382929"/>
            <a:chOff x="238796" y="2081160"/>
            <a:chExt cx="3471883" cy="354240"/>
          </a:xfrm>
        </p:grpSpPr>
        <p:sp>
          <p:nvSpPr>
            <p:cNvPr id="3" name="Rektangel: avrundede hjørner 2">
              <a:extLst>
                <a:ext uri="{FF2B5EF4-FFF2-40B4-BE49-F238E27FC236}">
                  <a16:creationId xmlns:a16="http://schemas.microsoft.com/office/drawing/2014/main" id="{739D55C3-1CA3-D3A3-E57E-2E0D8A018FCB}"/>
                </a:ext>
              </a:extLst>
            </p:cNvPr>
            <p:cNvSpPr/>
            <p:nvPr/>
          </p:nvSpPr>
          <p:spPr>
            <a:xfrm>
              <a:off x="238796" y="2081160"/>
              <a:ext cx="3343154" cy="3542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Rektangel: avrundede hjørner 6">
              <a:extLst>
                <a:ext uri="{FF2B5EF4-FFF2-40B4-BE49-F238E27FC236}">
                  <a16:creationId xmlns:a16="http://schemas.microsoft.com/office/drawing/2014/main" id="{782F55F5-224B-02B5-C603-BEE3B1A86E2D}"/>
                </a:ext>
              </a:extLst>
            </p:cNvPr>
            <p:cNvSpPr txBox="1"/>
            <p:nvPr/>
          </p:nvSpPr>
          <p:spPr>
            <a:xfrm>
              <a:off x="256088" y="2098453"/>
              <a:ext cx="3454591" cy="3196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6363" tIns="0" rIns="126363" bIns="0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200" kern="1200" dirty="0"/>
                <a:t>Tjenestesenteret for lønn og HR		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016623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24397DD7-FBD5-894E-8099-9C392A6C894B}"/>
              </a:ext>
            </a:extLst>
          </p:cNvPr>
          <p:cNvSpPr/>
          <p:nvPr/>
        </p:nvSpPr>
        <p:spPr>
          <a:xfrm>
            <a:off x="-25168" y="0"/>
            <a:ext cx="4102217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id="{0AFC72D9-7A27-883C-CEAB-C82FA459711C}"/>
              </a:ext>
            </a:extLst>
          </p:cNvPr>
          <p:cNvSpPr txBox="1">
            <a:spLocks/>
          </p:cNvSpPr>
          <p:nvPr/>
        </p:nvSpPr>
        <p:spPr>
          <a:xfrm>
            <a:off x="234892" y="2707232"/>
            <a:ext cx="3657600" cy="23177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b-NO" dirty="0">
                <a:solidFill>
                  <a:schemeClr val="bg1"/>
                </a:solidFill>
              </a:rPr>
              <a:t>Endring organisasjonsenhet</a:t>
            </a:r>
          </a:p>
          <a:p>
            <a:pPr marL="0" indent="0" algn="ctr">
              <a:buNone/>
            </a:pPr>
            <a:endParaRPr lang="nb-NO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nb-NO" sz="1400" dirty="0">
                <a:solidFill>
                  <a:schemeClr val="bg1"/>
                </a:solidFill>
              </a:rPr>
              <a:t>Midlertidig omdisponering</a:t>
            </a:r>
          </a:p>
          <a:p>
            <a:pPr marL="0" indent="0" algn="ctr">
              <a:buNone/>
            </a:pPr>
            <a:r>
              <a:rPr lang="nb-NO" sz="1400" dirty="0">
                <a:solidFill>
                  <a:schemeClr val="bg1"/>
                </a:solidFill>
              </a:rPr>
              <a:t>Konstituering</a:t>
            </a:r>
          </a:p>
          <a:p>
            <a:pPr marL="0" indent="0" algn="ctr">
              <a:buNone/>
            </a:pPr>
            <a:r>
              <a:rPr lang="nb-NO" sz="1400" dirty="0">
                <a:solidFill>
                  <a:schemeClr val="bg1"/>
                </a:solidFill>
              </a:rPr>
              <a:t>Permisjon annen stilling internt</a:t>
            </a:r>
          </a:p>
          <a:p>
            <a:pPr marL="0" indent="0" algn="ctr">
              <a:buNone/>
            </a:pPr>
            <a:r>
              <a:rPr lang="nb-NO" sz="1400" dirty="0">
                <a:solidFill>
                  <a:schemeClr val="bg1"/>
                </a:solidFill>
              </a:rPr>
              <a:t>Permanent flytting av enkeltansatt</a:t>
            </a:r>
          </a:p>
          <a:p>
            <a:pPr marL="0" indent="0" algn="ctr">
              <a:buNone/>
            </a:pPr>
            <a:endParaRPr lang="nb-NO" sz="1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nb-NO" sz="1400" dirty="0">
              <a:solidFill>
                <a:schemeClr val="bg1"/>
              </a:solidFill>
            </a:endParaRPr>
          </a:p>
        </p:txBody>
      </p:sp>
      <p:grpSp>
        <p:nvGrpSpPr>
          <p:cNvPr id="7" name="Gruppe 6">
            <a:extLst>
              <a:ext uri="{FF2B5EF4-FFF2-40B4-BE49-F238E27FC236}">
                <a16:creationId xmlns:a16="http://schemas.microsoft.com/office/drawing/2014/main" id="{A88A5C5F-E169-039C-6973-4011880887C1}"/>
              </a:ext>
            </a:extLst>
          </p:cNvPr>
          <p:cNvGrpSpPr/>
          <p:nvPr/>
        </p:nvGrpSpPr>
        <p:grpSpPr>
          <a:xfrm>
            <a:off x="4205779" y="780685"/>
            <a:ext cx="4775935" cy="1132005"/>
            <a:chOff x="0" y="269825"/>
            <a:chExt cx="4775935" cy="1746534"/>
          </a:xfrm>
        </p:grpSpPr>
        <p:sp>
          <p:nvSpPr>
            <p:cNvPr id="8" name="Rektangel 7">
              <a:extLst>
                <a:ext uri="{FF2B5EF4-FFF2-40B4-BE49-F238E27FC236}">
                  <a16:creationId xmlns:a16="http://schemas.microsoft.com/office/drawing/2014/main" id="{27FAB445-B813-B62A-F3DC-0B799E20BECA}"/>
                </a:ext>
              </a:extLst>
            </p:cNvPr>
            <p:cNvSpPr/>
            <p:nvPr/>
          </p:nvSpPr>
          <p:spPr>
            <a:xfrm>
              <a:off x="0" y="269829"/>
              <a:ext cx="4775935" cy="1746530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TekstSylinder 8">
              <a:extLst>
                <a:ext uri="{FF2B5EF4-FFF2-40B4-BE49-F238E27FC236}">
                  <a16:creationId xmlns:a16="http://schemas.microsoft.com/office/drawing/2014/main" id="{3DEDA699-2C73-1869-6380-7521BD09085E}"/>
                </a:ext>
              </a:extLst>
            </p:cNvPr>
            <p:cNvSpPr txBox="1"/>
            <p:nvPr/>
          </p:nvSpPr>
          <p:spPr>
            <a:xfrm>
              <a:off x="0" y="269825"/>
              <a:ext cx="4775935" cy="17465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70666" tIns="249936" rIns="370666" bIns="85344" numCol="1" spcCol="1270" anchor="t" anchorCtr="0">
              <a:noAutofit/>
            </a:bodyPr>
            <a:lstStyle/>
            <a:p>
              <a:pPr marL="114300" lvl="1" indent="-114300" algn="l" defTabSz="5334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nb-NO" sz="1200" kern="1200" dirty="0"/>
            </a:p>
            <a:p>
              <a:pPr marL="114300" lvl="1" indent="-114300" algn="l" defTabSz="5334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nb-NO" sz="1200" dirty="0">
                  <a:solidFill>
                    <a:schemeClr val="tx1"/>
                  </a:solidFill>
                </a:rPr>
                <a:t>Skjema om endring </a:t>
              </a:r>
              <a:r>
                <a:rPr lang="nb-NO" sz="1200" dirty="0" err="1">
                  <a:solidFill>
                    <a:schemeClr val="tx1"/>
                  </a:solidFill>
                </a:rPr>
                <a:t>org.enhet</a:t>
              </a:r>
              <a:r>
                <a:rPr lang="nb-NO" sz="1200" dirty="0">
                  <a:solidFill>
                    <a:schemeClr val="tx1"/>
                  </a:solidFill>
                </a:rPr>
                <a:t> sendes i NTNU Hjelp </a:t>
              </a:r>
              <a:r>
                <a:rPr lang="nb-NO" sz="1200" dirty="0">
                  <a:solidFill>
                    <a:srgbClr val="0070C0"/>
                  </a:solidFill>
                  <a:hlinkClick r:id="rId2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Andre endringer arbeidsforhold - NTNU Hjelp</a:t>
              </a:r>
              <a:endParaRPr lang="nb-NO" sz="1100" dirty="0">
                <a:solidFill>
                  <a:schemeClr val="tx1"/>
                </a:solidFill>
              </a:endParaRPr>
            </a:p>
            <a:p>
              <a:pPr marL="114300" lvl="1" indent="-114300" algn="l" defTabSz="5334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nb-NO" sz="1200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10" name="Gruppe 9">
            <a:extLst>
              <a:ext uri="{FF2B5EF4-FFF2-40B4-BE49-F238E27FC236}">
                <a16:creationId xmlns:a16="http://schemas.microsoft.com/office/drawing/2014/main" id="{1511C493-7A2A-35D3-AA3F-1DA4FD3C630B}"/>
              </a:ext>
            </a:extLst>
          </p:cNvPr>
          <p:cNvGrpSpPr/>
          <p:nvPr/>
        </p:nvGrpSpPr>
        <p:grpSpPr>
          <a:xfrm>
            <a:off x="4444575" y="620857"/>
            <a:ext cx="3343154" cy="354240"/>
            <a:chOff x="0" y="141637"/>
            <a:chExt cx="3343154" cy="354240"/>
          </a:xfrm>
        </p:grpSpPr>
        <p:sp>
          <p:nvSpPr>
            <p:cNvPr id="11" name="Rektangel: avrundede hjørner 10">
              <a:extLst>
                <a:ext uri="{FF2B5EF4-FFF2-40B4-BE49-F238E27FC236}">
                  <a16:creationId xmlns:a16="http://schemas.microsoft.com/office/drawing/2014/main" id="{18E49BC7-23BC-30E8-E926-6437E16A2298}"/>
                </a:ext>
              </a:extLst>
            </p:cNvPr>
            <p:cNvSpPr/>
            <p:nvPr/>
          </p:nvSpPr>
          <p:spPr>
            <a:xfrm>
              <a:off x="0" y="141637"/>
              <a:ext cx="3343154" cy="3542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ektangel: avrundede hjørner 6">
              <a:extLst>
                <a:ext uri="{FF2B5EF4-FFF2-40B4-BE49-F238E27FC236}">
                  <a16:creationId xmlns:a16="http://schemas.microsoft.com/office/drawing/2014/main" id="{341436A0-99D9-CDEB-AE88-32D61A0D0B1C}"/>
                </a:ext>
              </a:extLst>
            </p:cNvPr>
            <p:cNvSpPr txBox="1"/>
            <p:nvPr/>
          </p:nvSpPr>
          <p:spPr>
            <a:xfrm>
              <a:off x="17293" y="158930"/>
              <a:ext cx="3308568" cy="3196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6363" tIns="0" rIns="126363" bIns="0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200" dirty="0"/>
                <a:t>Leder/HR ved enheten</a:t>
              </a:r>
              <a:endParaRPr lang="nb-NO" sz="1200" kern="1200" dirty="0"/>
            </a:p>
          </p:txBody>
        </p:sp>
      </p:grpSp>
      <p:grpSp>
        <p:nvGrpSpPr>
          <p:cNvPr id="13" name="Gruppe 12">
            <a:extLst>
              <a:ext uri="{FF2B5EF4-FFF2-40B4-BE49-F238E27FC236}">
                <a16:creationId xmlns:a16="http://schemas.microsoft.com/office/drawing/2014/main" id="{B689F8B3-5CA3-69CF-5492-4A49265378A6}"/>
              </a:ext>
            </a:extLst>
          </p:cNvPr>
          <p:cNvGrpSpPr/>
          <p:nvPr/>
        </p:nvGrpSpPr>
        <p:grpSpPr>
          <a:xfrm>
            <a:off x="4205779" y="3882807"/>
            <a:ext cx="4775935" cy="1662316"/>
            <a:chOff x="0" y="3709799"/>
            <a:chExt cx="4775935" cy="1916018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B1713DEC-024C-DF60-272C-A44C0FD417B0}"/>
                </a:ext>
              </a:extLst>
            </p:cNvPr>
            <p:cNvSpPr/>
            <p:nvPr/>
          </p:nvSpPr>
          <p:spPr>
            <a:xfrm>
              <a:off x="0" y="3709799"/>
              <a:ext cx="4775935" cy="1916018"/>
            </a:xfrm>
            <a:prstGeom prst="rect">
              <a:avLst/>
            </a:prstGeom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TekstSylinder 14">
              <a:extLst>
                <a:ext uri="{FF2B5EF4-FFF2-40B4-BE49-F238E27FC236}">
                  <a16:creationId xmlns:a16="http://schemas.microsoft.com/office/drawing/2014/main" id="{933A12EB-6A79-5561-E0A1-870733B61BDD}"/>
                </a:ext>
              </a:extLst>
            </p:cNvPr>
            <p:cNvSpPr txBox="1"/>
            <p:nvPr/>
          </p:nvSpPr>
          <p:spPr>
            <a:xfrm>
              <a:off x="0" y="3709801"/>
              <a:ext cx="4775935" cy="19160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70666" tIns="249936" rIns="370666" bIns="85344" numCol="1" spcCol="1270" anchor="t" anchorCtr="0">
              <a:noAutofit/>
            </a:bodyPr>
            <a:lstStyle/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endParaRPr lang="nb-NO" sz="1200" kern="1200" dirty="0">
                <a:latin typeface="Arial" panose="020B0604020202020204"/>
              </a:endParaRP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har char="•"/>
                <a:tabLst/>
                <a:defRPr/>
              </a:pPr>
              <a:r>
                <a:rPr lang="nb-NO" sz="1200" kern="1200" dirty="0">
                  <a:latin typeface="Arial" panose="020B0604020202020204"/>
                </a:rPr>
                <a:t> Denne rutinen gjelder ikke ved flytting av flere ansatte </a:t>
              </a: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r>
                <a:rPr lang="nb-NO" sz="1200" dirty="0">
                  <a:latin typeface="Arial" panose="020B0604020202020204"/>
                </a:rPr>
                <a:t>  </a:t>
              </a:r>
              <a:r>
                <a:rPr lang="nb-NO" sz="1200" kern="1200" dirty="0">
                  <a:latin typeface="Arial" panose="020B0604020202020204"/>
                </a:rPr>
                <a:t>som del av større omorganiseringer</a:t>
              </a: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endParaRPr lang="nb-NO" sz="1200" kern="1200" dirty="0">
                <a:latin typeface="Arial" panose="020B0604020202020204"/>
              </a:endParaRP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har char="•"/>
                <a:tabLst/>
                <a:defRPr/>
              </a:pPr>
              <a:r>
                <a:rPr lang="nb-NO" sz="1200" kern="1200" dirty="0">
                  <a:latin typeface="Arial" panose="020B0604020202020204"/>
                </a:rPr>
                <a:t> Det er ikke mulig å ha flere enn to arbeidsforhold i SAP. </a:t>
              </a: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r>
                <a:rPr lang="nb-NO" sz="1200" dirty="0">
                  <a:latin typeface="Arial" panose="020B0604020202020204"/>
                </a:rPr>
                <a:t>  </a:t>
              </a:r>
              <a:r>
                <a:rPr lang="nb-NO" sz="1200" kern="1200" dirty="0">
                  <a:latin typeface="Arial" panose="020B0604020202020204"/>
                </a:rPr>
                <a:t>Ved flytting av 100% stilling, vil man få ny hovedstilling  </a:t>
              </a:r>
            </a:p>
          </p:txBody>
        </p:sp>
      </p:grpSp>
      <p:grpSp>
        <p:nvGrpSpPr>
          <p:cNvPr id="16" name="Gruppe 15">
            <a:extLst>
              <a:ext uri="{FF2B5EF4-FFF2-40B4-BE49-F238E27FC236}">
                <a16:creationId xmlns:a16="http://schemas.microsoft.com/office/drawing/2014/main" id="{7EA01DE8-CA18-B7D7-D6CE-B5697CB10E20}"/>
              </a:ext>
            </a:extLst>
          </p:cNvPr>
          <p:cNvGrpSpPr/>
          <p:nvPr/>
        </p:nvGrpSpPr>
        <p:grpSpPr>
          <a:xfrm>
            <a:off x="4444575" y="3705688"/>
            <a:ext cx="3343154" cy="354240"/>
            <a:chOff x="238796" y="3532680"/>
            <a:chExt cx="3343154" cy="354240"/>
          </a:xfrm>
        </p:grpSpPr>
        <p:sp>
          <p:nvSpPr>
            <p:cNvPr id="17" name="Rektangel: avrundede hjørner 16">
              <a:extLst>
                <a:ext uri="{FF2B5EF4-FFF2-40B4-BE49-F238E27FC236}">
                  <a16:creationId xmlns:a16="http://schemas.microsoft.com/office/drawing/2014/main" id="{A8B531F7-F390-E6C1-F07E-0B5E27AAD2D5}"/>
                </a:ext>
              </a:extLst>
            </p:cNvPr>
            <p:cNvSpPr/>
            <p:nvPr/>
          </p:nvSpPr>
          <p:spPr>
            <a:xfrm>
              <a:off x="238796" y="3532680"/>
              <a:ext cx="3343154" cy="3542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ektangel: avrundede hjørner 6">
              <a:extLst>
                <a:ext uri="{FF2B5EF4-FFF2-40B4-BE49-F238E27FC236}">
                  <a16:creationId xmlns:a16="http://schemas.microsoft.com/office/drawing/2014/main" id="{914432E6-9DFB-390C-B38F-CBD43BE1F4CE}"/>
                </a:ext>
              </a:extLst>
            </p:cNvPr>
            <p:cNvSpPr txBox="1"/>
            <p:nvPr/>
          </p:nvSpPr>
          <p:spPr>
            <a:xfrm>
              <a:off x="256089" y="3549973"/>
              <a:ext cx="3308568" cy="3196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6363" tIns="0" rIns="126363" bIns="0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200" kern="1200" dirty="0"/>
                <a:t>Tilleggsinformasjon</a:t>
              </a:r>
            </a:p>
          </p:txBody>
        </p:sp>
      </p:grp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4FC932AE-699B-56D5-F22C-F2934A2B20F1}"/>
              </a:ext>
            </a:extLst>
          </p:cNvPr>
          <p:cNvGrpSpPr/>
          <p:nvPr/>
        </p:nvGrpSpPr>
        <p:grpSpPr>
          <a:xfrm>
            <a:off x="4205779" y="2374136"/>
            <a:ext cx="4775935" cy="988115"/>
            <a:chOff x="0" y="2258280"/>
            <a:chExt cx="4775935" cy="1209600"/>
          </a:xfrm>
        </p:grpSpPr>
        <p:sp>
          <p:nvSpPr>
            <p:cNvPr id="20" name="Rektangel 19">
              <a:extLst>
                <a:ext uri="{FF2B5EF4-FFF2-40B4-BE49-F238E27FC236}">
                  <a16:creationId xmlns:a16="http://schemas.microsoft.com/office/drawing/2014/main" id="{7D656AE1-F546-8879-D1A9-2F9EE236A167}"/>
                </a:ext>
              </a:extLst>
            </p:cNvPr>
            <p:cNvSpPr/>
            <p:nvPr/>
          </p:nvSpPr>
          <p:spPr>
            <a:xfrm>
              <a:off x="0" y="2258280"/>
              <a:ext cx="4775935" cy="1209600"/>
            </a:xfrm>
            <a:prstGeom prst="rect">
              <a:avLst/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TekstSylinder 20">
              <a:extLst>
                <a:ext uri="{FF2B5EF4-FFF2-40B4-BE49-F238E27FC236}">
                  <a16:creationId xmlns:a16="http://schemas.microsoft.com/office/drawing/2014/main" id="{0C96D188-B1E3-1034-8BCF-A36726881AED}"/>
                </a:ext>
              </a:extLst>
            </p:cNvPr>
            <p:cNvSpPr txBox="1"/>
            <p:nvPr/>
          </p:nvSpPr>
          <p:spPr>
            <a:xfrm>
              <a:off x="0" y="2258280"/>
              <a:ext cx="4775935" cy="12096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70666" tIns="249936" rIns="370666" bIns="85344" numCol="1" spcCol="1270" anchor="t" anchorCtr="0">
              <a:noAutofit/>
            </a:bodyPr>
            <a:lstStyle/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200" kern="1200" dirty="0"/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nb-NO" sz="1200" dirty="0">
                  <a:solidFill>
                    <a:schemeClr val="tx1"/>
                  </a:solidFill>
                </a:rPr>
                <a:t>Registrerer endring i organisasjonsenhet i SAP</a:t>
              </a:r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nb-NO" sz="1200" dirty="0">
                  <a:solidFill>
                    <a:schemeClr val="tx1"/>
                  </a:solidFill>
                </a:rPr>
                <a:t>	-</a:t>
              </a:r>
              <a:r>
                <a:rPr lang="nb-NO" sz="1100" dirty="0">
                  <a:solidFill>
                    <a:schemeClr val="tx1"/>
                  </a:solidFill>
                </a:rPr>
                <a:t>Skjema sendes til leder for godkjenning</a:t>
              </a:r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100" dirty="0">
                <a:solidFill>
                  <a:schemeClr val="tx1"/>
                </a:solidFill>
              </a:endParaRP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nb-NO" sz="1200" dirty="0"/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100" dirty="0">
                <a:solidFill>
                  <a:schemeClr val="tx1"/>
                </a:solidFill>
              </a:endParaRPr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100" dirty="0">
                <a:solidFill>
                  <a:schemeClr val="tx1"/>
                </a:solidFill>
              </a:endParaRPr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100" dirty="0">
                <a:solidFill>
                  <a:schemeClr val="tx1"/>
                </a:solidFill>
              </a:endParaRP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nb-NO" sz="1200" kern="1200" dirty="0"/>
            </a:p>
          </p:txBody>
        </p:sp>
      </p:grpSp>
      <p:grpSp>
        <p:nvGrpSpPr>
          <p:cNvPr id="4" name="Gruppe 3">
            <a:extLst>
              <a:ext uri="{FF2B5EF4-FFF2-40B4-BE49-F238E27FC236}">
                <a16:creationId xmlns:a16="http://schemas.microsoft.com/office/drawing/2014/main" id="{3C0F5F5A-B017-C94E-E4DC-269F654FBF43}"/>
              </a:ext>
            </a:extLst>
          </p:cNvPr>
          <p:cNvGrpSpPr/>
          <p:nvPr/>
        </p:nvGrpSpPr>
        <p:grpSpPr>
          <a:xfrm>
            <a:off x="4461868" y="2182671"/>
            <a:ext cx="3471883" cy="382929"/>
            <a:chOff x="238796" y="2081160"/>
            <a:chExt cx="3471883" cy="354240"/>
          </a:xfrm>
        </p:grpSpPr>
        <p:sp>
          <p:nvSpPr>
            <p:cNvPr id="25" name="Rektangel: avrundede hjørner 24">
              <a:extLst>
                <a:ext uri="{FF2B5EF4-FFF2-40B4-BE49-F238E27FC236}">
                  <a16:creationId xmlns:a16="http://schemas.microsoft.com/office/drawing/2014/main" id="{9BBAFA39-D118-2ABE-6FE1-909CFEDE2BEE}"/>
                </a:ext>
              </a:extLst>
            </p:cNvPr>
            <p:cNvSpPr/>
            <p:nvPr/>
          </p:nvSpPr>
          <p:spPr>
            <a:xfrm>
              <a:off x="238796" y="2081160"/>
              <a:ext cx="3343154" cy="3542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Rektangel: avrundede hjørner 6">
              <a:extLst>
                <a:ext uri="{FF2B5EF4-FFF2-40B4-BE49-F238E27FC236}">
                  <a16:creationId xmlns:a16="http://schemas.microsoft.com/office/drawing/2014/main" id="{A1DA8F75-DF6B-BA37-5332-875675914D46}"/>
                </a:ext>
              </a:extLst>
            </p:cNvPr>
            <p:cNvSpPr txBox="1"/>
            <p:nvPr/>
          </p:nvSpPr>
          <p:spPr>
            <a:xfrm>
              <a:off x="256088" y="2098453"/>
              <a:ext cx="3454591" cy="3196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6363" tIns="0" rIns="126363" bIns="0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200" kern="1200" dirty="0"/>
                <a:t>Tjenestesenteret for lønn og HR		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674704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24397DD7-FBD5-894E-8099-9C392A6C894B}"/>
              </a:ext>
            </a:extLst>
          </p:cNvPr>
          <p:cNvSpPr/>
          <p:nvPr/>
        </p:nvSpPr>
        <p:spPr>
          <a:xfrm>
            <a:off x="-25168" y="0"/>
            <a:ext cx="4102217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id="{0AFC72D9-7A27-883C-CEAB-C82FA459711C}"/>
              </a:ext>
            </a:extLst>
          </p:cNvPr>
          <p:cNvSpPr txBox="1">
            <a:spLocks/>
          </p:cNvSpPr>
          <p:nvPr/>
        </p:nvSpPr>
        <p:spPr>
          <a:xfrm>
            <a:off x="234892" y="2707232"/>
            <a:ext cx="3657600" cy="23177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b-NO" dirty="0">
                <a:solidFill>
                  <a:schemeClr val="bg1"/>
                </a:solidFill>
              </a:rPr>
              <a:t>Endring lønn </a:t>
            </a:r>
          </a:p>
          <a:p>
            <a:pPr marL="0" indent="0" algn="ctr">
              <a:buNone/>
            </a:pPr>
            <a:r>
              <a:rPr lang="nb-NO" sz="1800" dirty="0">
                <a:solidFill>
                  <a:schemeClr val="bg1"/>
                </a:solidFill>
              </a:rPr>
              <a:t>(og stillingskode)</a:t>
            </a:r>
          </a:p>
          <a:p>
            <a:pPr marL="0" indent="0" algn="ctr">
              <a:buNone/>
            </a:pPr>
            <a:endParaRPr lang="nb-NO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nb-NO" sz="1400" dirty="0">
                <a:solidFill>
                  <a:schemeClr val="bg1"/>
                </a:solidFill>
              </a:rPr>
              <a:t>2.5.3</a:t>
            </a:r>
          </a:p>
          <a:p>
            <a:pPr marL="0" indent="0" algn="ctr">
              <a:buNone/>
            </a:pPr>
            <a:r>
              <a:rPr lang="nb-NO" sz="1400" dirty="0">
                <a:solidFill>
                  <a:schemeClr val="bg1"/>
                </a:solidFill>
              </a:rPr>
              <a:t>2.5.5,3</a:t>
            </a:r>
          </a:p>
          <a:p>
            <a:pPr marL="0" indent="0" algn="ctr">
              <a:buNone/>
            </a:pPr>
            <a:r>
              <a:rPr lang="nb-NO" sz="1400" dirty="0">
                <a:solidFill>
                  <a:schemeClr val="bg1"/>
                </a:solidFill>
              </a:rPr>
              <a:t>2.5.5,4</a:t>
            </a:r>
          </a:p>
          <a:p>
            <a:pPr marL="0" indent="0" algn="ctr">
              <a:buNone/>
            </a:pPr>
            <a:r>
              <a:rPr lang="nb-NO" sz="1400" dirty="0">
                <a:solidFill>
                  <a:schemeClr val="bg1"/>
                </a:solidFill>
              </a:rPr>
              <a:t>Kompetanseopprykk</a:t>
            </a:r>
          </a:p>
          <a:p>
            <a:pPr marL="0" indent="0" algn="ctr">
              <a:buNone/>
            </a:pPr>
            <a:endParaRPr lang="nb-NO" sz="1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nb-NO" sz="1400" dirty="0">
              <a:solidFill>
                <a:schemeClr val="bg1"/>
              </a:solidFill>
            </a:endParaRPr>
          </a:p>
        </p:txBody>
      </p:sp>
      <p:grpSp>
        <p:nvGrpSpPr>
          <p:cNvPr id="7" name="Gruppe 6">
            <a:extLst>
              <a:ext uri="{FF2B5EF4-FFF2-40B4-BE49-F238E27FC236}">
                <a16:creationId xmlns:a16="http://schemas.microsoft.com/office/drawing/2014/main" id="{A88A5C5F-E169-039C-6973-4011880887C1}"/>
              </a:ext>
            </a:extLst>
          </p:cNvPr>
          <p:cNvGrpSpPr/>
          <p:nvPr/>
        </p:nvGrpSpPr>
        <p:grpSpPr>
          <a:xfrm>
            <a:off x="4205779" y="337672"/>
            <a:ext cx="4775935" cy="1256236"/>
            <a:chOff x="0" y="269825"/>
            <a:chExt cx="4775935" cy="1746534"/>
          </a:xfrm>
        </p:grpSpPr>
        <p:sp>
          <p:nvSpPr>
            <p:cNvPr id="8" name="Rektangel 7">
              <a:extLst>
                <a:ext uri="{FF2B5EF4-FFF2-40B4-BE49-F238E27FC236}">
                  <a16:creationId xmlns:a16="http://schemas.microsoft.com/office/drawing/2014/main" id="{27FAB445-B813-B62A-F3DC-0B799E20BECA}"/>
                </a:ext>
              </a:extLst>
            </p:cNvPr>
            <p:cNvSpPr/>
            <p:nvPr/>
          </p:nvSpPr>
          <p:spPr>
            <a:xfrm>
              <a:off x="0" y="269829"/>
              <a:ext cx="4775935" cy="1746530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TekstSylinder 8">
              <a:extLst>
                <a:ext uri="{FF2B5EF4-FFF2-40B4-BE49-F238E27FC236}">
                  <a16:creationId xmlns:a16="http://schemas.microsoft.com/office/drawing/2014/main" id="{3DEDA699-2C73-1869-6380-7521BD09085E}"/>
                </a:ext>
              </a:extLst>
            </p:cNvPr>
            <p:cNvSpPr txBox="1"/>
            <p:nvPr/>
          </p:nvSpPr>
          <p:spPr>
            <a:xfrm>
              <a:off x="0" y="269825"/>
              <a:ext cx="4775935" cy="17465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70666" tIns="249936" rIns="370666" bIns="85344" numCol="1" spcCol="1270" anchor="t" anchorCtr="0">
              <a:noAutofit/>
            </a:bodyPr>
            <a:lstStyle/>
            <a:p>
              <a:pPr marL="114300" lvl="1" indent="-114300" algn="l" defTabSz="5334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nb-NO" sz="1200" kern="1200" dirty="0"/>
            </a:p>
            <a:p>
              <a:pPr marL="114300" lvl="1" indent="-114300" algn="l" defTabSz="5334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nb-NO" sz="1200" dirty="0">
                  <a:solidFill>
                    <a:schemeClr val="tx1"/>
                  </a:solidFill>
                </a:rPr>
                <a:t>Foretar ny lønnsvurdering </a:t>
              </a:r>
              <a:r>
                <a:rPr lang="nb-NO" sz="1200" dirty="0" err="1">
                  <a:solidFill>
                    <a:schemeClr val="tx1"/>
                  </a:solidFill>
                </a:rPr>
                <a:t>ihht</a:t>
              </a:r>
              <a:r>
                <a:rPr lang="nb-NO" sz="1200" dirty="0">
                  <a:solidFill>
                    <a:schemeClr val="tx1"/>
                  </a:solidFill>
                </a:rPr>
                <a:t> gjeldende kriterier i HTA</a:t>
              </a:r>
            </a:p>
            <a:p>
              <a:pPr marL="0" lvl="1" algn="l" defTabSz="5334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200" dirty="0">
                <a:solidFill>
                  <a:schemeClr val="tx1"/>
                </a:solidFill>
              </a:endParaRPr>
            </a:p>
            <a:p>
              <a:pPr marL="114300" lvl="1" indent="-114300" algn="l" defTabSz="5334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nb-NO" sz="1200" dirty="0">
                  <a:solidFill>
                    <a:schemeClr val="tx1"/>
                  </a:solidFill>
                </a:rPr>
                <a:t>Skjema om endring i lønn sendes i NTNU Hjelp </a:t>
              </a:r>
              <a:r>
                <a:rPr lang="nb-NO" sz="1200" dirty="0">
                  <a:solidFill>
                    <a:srgbClr val="0070C0"/>
                  </a:solidFill>
                  <a:hlinkClick r:id="rId2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Andre endringer arbeidsforhold - NTNU Hjelp</a:t>
              </a:r>
              <a:endParaRPr lang="nb-NO" sz="1200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10" name="Gruppe 9">
            <a:extLst>
              <a:ext uri="{FF2B5EF4-FFF2-40B4-BE49-F238E27FC236}">
                <a16:creationId xmlns:a16="http://schemas.microsoft.com/office/drawing/2014/main" id="{1511C493-7A2A-35D3-AA3F-1DA4FD3C630B}"/>
              </a:ext>
            </a:extLst>
          </p:cNvPr>
          <p:cNvGrpSpPr/>
          <p:nvPr/>
        </p:nvGrpSpPr>
        <p:grpSpPr>
          <a:xfrm>
            <a:off x="4444575" y="177843"/>
            <a:ext cx="3343154" cy="354240"/>
            <a:chOff x="0" y="141637"/>
            <a:chExt cx="3343154" cy="354240"/>
          </a:xfrm>
        </p:grpSpPr>
        <p:sp>
          <p:nvSpPr>
            <p:cNvPr id="11" name="Rektangel: avrundede hjørner 10">
              <a:extLst>
                <a:ext uri="{FF2B5EF4-FFF2-40B4-BE49-F238E27FC236}">
                  <a16:creationId xmlns:a16="http://schemas.microsoft.com/office/drawing/2014/main" id="{18E49BC7-23BC-30E8-E926-6437E16A2298}"/>
                </a:ext>
              </a:extLst>
            </p:cNvPr>
            <p:cNvSpPr/>
            <p:nvPr/>
          </p:nvSpPr>
          <p:spPr>
            <a:xfrm>
              <a:off x="0" y="141637"/>
              <a:ext cx="3343154" cy="3542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ektangel: avrundede hjørner 6">
              <a:extLst>
                <a:ext uri="{FF2B5EF4-FFF2-40B4-BE49-F238E27FC236}">
                  <a16:creationId xmlns:a16="http://schemas.microsoft.com/office/drawing/2014/main" id="{341436A0-99D9-CDEB-AE88-32D61A0D0B1C}"/>
                </a:ext>
              </a:extLst>
            </p:cNvPr>
            <p:cNvSpPr txBox="1"/>
            <p:nvPr/>
          </p:nvSpPr>
          <p:spPr>
            <a:xfrm>
              <a:off x="17293" y="158930"/>
              <a:ext cx="3308568" cy="3196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6363" tIns="0" rIns="126363" bIns="0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200" dirty="0"/>
                <a:t>Leder/HR ved enheten</a:t>
              </a:r>
              <a:endParaRPr lang="nb-NO" sz="1200" kern="1200" dirty="0"/>
            </a:p>
          </p:txBody>
        </p:sp>
      </p:grpSp>
      <p:grpSp>
        <p:nvGrpSpPr>
          <p:cNvPr id="13" name="Gruppe 12">
            <a:extLst>
              <a:ext uri="{FF2B5EF4-FFF2-40B4-BE49-F238E27FC236}">
                <a16:creationId xmlns:a16="http://schemas.microsoft.com/office/drawing/2014/main" id="{B689F8B3-5CA3-69CF-5492-4A49265378A6}"/>
              </a:ext>
            </a:extLst>
          </p:cNvPr>
          <p:cNvGrpSpPr/>
          <p:nvPr/>
        </p:nvGrpSpPr>
        <p:grpSpPr>
          <a:xfrm>
            <a:off x="4205779" y="3687910"/>
            <a:ext cx="4775935" cy="2974953"/>
            <a:chOff x="0" y="3709799"/>
            <a:chExt cx="4775935" cy="1916018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B1713DEC-024C-DF60-272C-A44C0FD417B0}"/>
                </a:ext>
              </a:extLst>
            </p:cNvPr>
            <p:cNvSpPr/>
            <p:nvPr/>
          </p:nvSpPr>
          <p:spPr>
            <a:xfrm>
              <a:off x="0" y="3709799"/>
              <a:ext cx="4775935" cy="1916018"/>
            </a:xfrm>
            <a:prstGeom prst="rect">
              <a:avLst/>
            </a:prstGeom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TekstSylinder 14">
              <a:extLst>
                <a:ext uri="{FF2B5EF4-FFF2-40B4-BE49-F238E27FC236}">
                  <a16:creationId xmlns:a16="http://schemas.microsoft.com/office/drawing/2014/main" id="{933A12EB-6A79-5561-E0A1-870733B61BDD}"/>
                </a:ext>
              </a:extLst>
            </p:cNvPr>
            <p:cNvSpPr txBox="1"/>
            <p:nvPr/>
          </p:nvSpPr>
          <p:spPr>
            <a:xfrm>
              <a:off x="0" y="3709799"/>
              <a:ext cx="4775935" cy="19160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70666" tIns="249936" rIns="370666" bIns="85344" numCol="1" spcCol="1270" anchor="t" anchorCtr="0">
              <a:noAutofit/>
            </a:bodyPr>
            <a:lstStyle/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endParaRPr lang="nb-NO" sz="1200" kern="1200" dirty="0">
                <a:latin typeface="Arial" panose="020B0604020202020204"/>
              </a:endParaRP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har char="•"/>
                <a:tabLst/>
                <a:defRPr/>
              </a:pPr>
              <a:r>
                <a:rPr lang="nb-NO" sz="1200" kern="1200" dirty="0">
                  <a:latin typeface="Arial" panose="020B0604020202020204"/>
                </a:rPr>
                <a:t> Vær obs på hvilken avtale den ansatte tilhører (lønnstrinn </a:t>
              </a: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r>
                <a:rPr lang="nb-NO" sz="1200" dirty="0">
                  <a:latin typeface="Arial" panose="020B0604020202020204"/>
                </a:rPr>
                <a:t>   </a:t>
              </a:r>
              <a:r>
                <a:rPr lang="nb-NO" sz="1200" kern="1200" dirty="0" err="1">
                  <a:latin typeface="Arial" panose="020B0604020202020204"/>
                </a:rPr>
                <a:t>vs</a:t>
              </a:r>
              <a:r>
                <a:rPr lang="nb-NO" sz="1200" kern="1200" dirty="0">
                  <a:latin typeface="Arial" panose="020B0604020202020204"/>
                </a:rPr>
                <a:t> årslønn)</a:t>
              </a: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endParaRPr lang="nb-NO" sz="1200" kern="1200" dirty="0">
                <a:latin typeface="Arial" panose="020B0604020202020204"/>
              </a:endParaRP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har char="•"/>
                <a:tabLst/>
                <a:defRPr/>
              </a:pPr>
              <a:r>
                <a:rPr lang="nb-NO" sz="1200" dirty="0">
                  <a:latin typeface="Arial" panose="020B0604020202020204"/>
                </a:rPr>
                <a:t> Ved 2.5.3-forhandlinger mottar TS alle signerte protokoller </a:t>
              </a: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r>
                <a:rPr lang="nb-NO" sz="1200" dirty="0">
                  <a:latin typeface="Arial" panose="020B0604020202020204"/>
                </a:rPr>
                <a:t>   fra sentral HR</a:t>
              </a: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endParaRPr lang="nb-NO" sz="1200" dirty="0">
                <a:latin typeface="Arial" panose="020B0604020202020204"/>
              </a:endParaRP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har char="•"/>
                <a:tabLst/>
                <a:defRPr/>
              </a:pPr>
              <a:r>
                <a:rPr lang="nb-NO" sz="1200" kern="1200" dirty="0">
                  <a:latin typeface="Arial" panose="020B0604020202020204"/>
                </a:rPr>
                <a:t> Generell tilbakemelding: </a:t>
              </a:r>
              <a:r>
                <a:rPr lang="nb-NO" sz="1200" dirty="0">
                  <a:latin typeface="Arial" panose="020B0604020202020204"/>
                </a:rPr>
                <a:t>Det er sjeldent 2.5.5,3-sakene  </a:t>
              </a: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r>
                <a:rPr lang="nb-NO" sz="1200" dirty="0">
                  <a:latin typeface="Arial" panose="020B0604020202020204"/>
                </a:rPr>
                <a:t>   kommer innen det har gått et år fra startdato i stillingen, </a:t>
              </a: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r>
                <a:rPr lang="nb-NO" sz="1200" dirty="0">
                  <a:latin typeface="Arial" panose="020B0604020202020204"/>
                </a:rPr>
                <a:t>   ofte lenge etter. Vi planlegger for å sende påminnelse til </a:t>
              </a: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r>
                <a:rPr lang="nb-NO" sz="1200" dirty="0">
                  <a:latin typeface="Arial" panose="020B0604020202020204"/>
                </a:rPr>
                <a:t>   leder fra SAP når det nærmer seg et år</a:t>
              </a: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endParaRPr lang="nb-NO" sz="1200" dirty="0">
                <a:latin typeface="Arial" panose="020B0604020202020204"/>
              </a:endParaRP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har char="•"/>
                <a:tabLst/>
                <a:defRPr/>
              </a:pPr>
              <a:r>
                <a:rPr lang="nb-NO" sz="1200" kern="1200" dirty="0">
                  <a:latin typeface="Arial" panose="020B0604020202020204"/>
                </a:rPr>
                <a:t> HTA 2.5.1 inngår ikke i denne rutinen, og </a:t>
              </a:r>
              <a:r>
                <a:rPr lang="nb-NO" sz="1200" dirty="0">
                  <a:latin typeface="Arial" panose="020B0604020202020204"/>
                </a:rPr>
                <a:t>fortsetter på </a:t>
              </a: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r>
                <a:rPr lang="nb-NO" sz="1200" dirty="0">
                  <a:latin typeface="Arial" panose="020B0604020202020204"/>
                </a:rPr>
                <a:t>  samme måte som i dag</a:t>
              </a:r>
              <a:endParaRPr lang="nb-NO" sz="1200" kern="1200" dirty="0">
                <a:latin typeface="Arial" panose="020B0604020202020204"/>
              </a:endParaRPr>
            </a:p>
          </p:txBody>
        </p:sp>
      </p:grpSp>
      <p:grpSp>
        <p:nvGrpSpPr>
          <p:cNvPr id="16" name="Gruppe 15">
            <a:extLst>
              <a:ext uri="{FF2B5EF4-FFF2-40B4-BE49-F238E27FC236}">
                <a16:creationId xmlns:a16="http://schemas.microsoft.com/office/drawing/2014/main" id="{7EA01DE8-CA18-B7D7-D6CE-B5697CB10E20}"/>
              </a:ext>
            </a:extLst>
          </p:cNvPr>
          <p:cNvGrpSpPr/>
          <p:nvPr/>
        </p:nvGrpSpPr>
        <p:grpSpPr>
          <a:xfrm>
            <a:off x="4444575" y="3510794"/>
            <a:ext cx="3343154" cy="378466"/>
            <a:chOff x="238796" y="3532680"/>
            <a:chExt cx="3343154" cy="354240"/>
          </a:xfrm>
        </p:grpSpPr>
        <p:sp>
          <p:nvSpPr>
            <p:cNvPr id="17" name="Rektangel: avrundede hjørner 16">
              <a:extLst>
                <a:ext uri="{FF2B5EF4-FFF2-40B4-BE49-F238E27FC236}">
                  <a16:creationId xmlns:a16="http://schemas.microsoft.com/office/drawing/2014/main" id="{A8B531F7-F390-E6C1-F07E-0B5E27AAD2D5}"/>
                </a:ext>
              </a:extLst>
            </p:cNvPr>
            <p:cNvSpPr/>
            <p:nvPr/>
          </p:nvSpPr>
          <p:spPr>
            <a:xfrm>
              <a:off x="238796" y="3532680"/>
              <a:ext cx="3343154" cy="3542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ektangel: avrundede hjørner 6">
              <a:extLst>
                <a:ext uri="{FF2B5EF4-FFF2-40B4-BE49-F238E27FC236}">
                  <a16:creationId xmlns:a16="http://schemas.microsoft.com/office/drawing/2014/main" id="{914432E6-9DFB-390C-B38F-CBD43BE1F4CE}"/>
                </a:ext>
              </a:extLst>
            </p:cNvPr>
            <p:cNvSpPr txBox="1"/>
            <p:nvPr/>
          </p:nvSpPr>
          <p:spPr>
            <a:xfrm>
              <a:off x="256089" y="3549973"/>
              <a:ext cx="3308568" cy="3196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6363" tIns="0" rIns="126363" bIns="0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200" kern="1200" dirty="0"/>
                <a:t>Tilleggsinformasjon</a:t>
              </a:r>
            </a:p>
          </p:txBody>
        </p:sp>
      </p:grp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4FC932AE-699B-56D5-F22C-F2934A2B20F1}"/>
              </a:ext>
            </a:extLst>
          </p:cNvPr>
          <p:cNvGrpSpPr/>
          <p:nvPr/>
        </p:nvGrpSpPr>
        <p:grpSpPr>
          <a:xfrm>
            <a:off x="4205779" y="1895116"/>
            <a:ext cx="4775935" cy="1452091"/>
            <a:chOff x="0" y="2258280"/>
            <a:chExt cx="4775935" cy="1209600"/>
          </a:xfrm>
        </p:grpSpPr>
        <p:sp>
          <p:nvSpPr>
            <p:cNvPr id="20" name="Rektangel 19">
              <a:extLst>
                <a:ext uri="{FF2B5EF4-FFF2-40B4-BE49-F238E27FC236}">
                  <a16:creationId xmlns:a16="http://schemas.microsoft.com/office/drawing/2014/main" id="{7D656AE1-F546-8879-D1A9-2F9EE236A167}"/>
                </a:ext>
              </a:extLst>
            </p:cNvPr>
            <p:cNvSpPr/>
            <p:nvPr/>
          </p:nvSpPr>
          <p:spPr>
            <a:xfrm>
              <a:off x="0" y="2258280"/>
              <a:ext cx="4775935" cy="1209600"/>
            </a:xfrm>
            <a:prstGeom prst="rect">
              <a:avLst/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TekstSylinder 20">
              <a:extLst>
                <a:ext uri="{FF2B5EF4-FFF2-40B4-BE49-F238E27FC236}">
                  <a16:creationId xmlns:a16="http://schemas.microsoft.com/office/drawing/2014/main" id="{0C96D188-B1E3-1034-8BCF-A36726881AED}"/>
                </a:ext>
              </a:extLst>
            </p:cNvPr>
            <p:cNvSpPr txBox="1"/>
            <p:nvPr/>
          </p:nvSpPr>
          <p:spPr>
            <a:xfrm>
              <a:off x="0" y="2258281"/>
              <a:ext cx="4775935" cy="10889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70666" tIns="249936" rIns="370666" bIns="85344" numCol="1" spcCol="1270" anchor="t" anchorCtr="0">
              <a:noAutofit/>
            </a:bodyPr>
            <a:lstStyle/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200" kern="1200" dirty="0"/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nb-NO" sz="1200" dirty="0">
                  <a:solidFill>
                    <a:schemeClr val="tx1"/>
                  </a:solidFill>
                </a:rPr>
                <a:t>Registrerer endring i lønn i SAP</a:t>
              </a:r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nb-NO" sz="1200" dirty="0">
                  <a:solidFill>
                    <a:schemeClr val="tx1"/>
                  </a:solidFill>
                </a:rPr>
                <a:t>	-</a:t>
              </a:r>
              <a:r>
                <a:rPr lang="nb-NO" sz="1100" dirty="0">
                  <a:solidFill>
                    <a:schemeClr val="tx1"/>
                  </a:solidFill>
                </a:rPr>
                <a:t>Skjema sendes til leder for godkjenning</a:t>
              </a:r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100" dirty="0">
                <a:solidFill>
                  <a:schemeClr val="tx1"/>
                </a:solidFill>
              </a:endParaRP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nb-NO" sz="1200" dirty="0"/>
                <a:t>Brev om ny lønn sendes til ansatt </a:t>
              </a:r>
              <a:r>
                <a:rPr lang="nb-NO" sz="1200" dirty="0">
                  <a:solidFill>
                    <a:schemeClr val="tx1"/>
                  </a:solidFill>
                </a:rPr>
                <a:t>med leder på kopi</a:t>
              </a:r>
            </a:p>
            <a:p>
              <a:pPr marL="0" lvl="1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nb-NO" sz="1200" dirty="0">
                  <a:solidFill>
                    <a:schemeClr val="tx1"/>
                  </a:solidFill>
                </a:rPr>
                <a:t>	-</a:t>
              </a:r>
              <a:r>
                <a:rPr lang="nb-NO" sz="1100" dirty="0">
                  <a:solidFill>
                    <a:schemeClr val="tx1"/>
                  </a:solidFill>
                </a:rPr>
                <a:t>Brevet lagres i personalmappe i </a:t>
              </a:r>
              <a:r>
                <a:rPr lang="nb-NO" sz="1100" dirty="0" err="1">
                  <a:solidFill>
                    <a:schemeClr val="tx1"/>
                  </a:solidFill>
                </a:rPr>
                <a:t>ePhorte</a:t>
              </a:r>
              <a:endParaRPr lang="nb-NO" sz="1100" dirty="0">
                <a:solidFill>
                  <a:srgbClr val="FF0000"/>
                </a:solidFill>
              </a:endParaRPr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100" dirty="0">
                <a:solidFill>
                  <a:schemeClr val="tx1"/>
                </a:solidFill>
              </a:endParaRPr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100" dirty="0">
                <a:solidFill>
                  <a:schemeClr val="tx1"/>
                </a:solidFill>
              </a:endParaRPr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100" dirty="0">
                <a:solidFill>
                  <a:schemeClr val="tx1"/>
                </a:solidFill>
              </a:endParaRP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nb-NO" sz="1200" kern="1200" dirty="0"/>
            </a:p>
          </p:txBody>
        </p:sp>
      </p:grpSp>
      <p:grpSp>
        <p:nvGrpSpPr>
          <p:cNvPr id="2" name="Gruppe 1">
            <a:extLst>
              <a:ext uri="{FF2B5EF4-FFF2-40B4-BE49-F238E27FC236}">
                <a16:creationId xmlns:a16="http://schemas.microsoft.com/office/drawing/2014/main" id="{D8EEE00B-D36D-1563-C662-D9CB0770B4A6}"/>
              </a:ext>
            </a:extLst>
          </p:cNvPr>
          <p:cNvGrpSpPr/>
          <p:nvPr/>
        </p:nvGrpSpPr>
        <p:grpSpPr>
          <a:xfrm>
            <a:off x="4444575" y="1750334"/>
            <a:ext cx="3471883" cy="382929"/>
            <a:chOff x="238796" y="2081160"/>
            <a:chExt cx="3471883" cy="354240"/>
          </a:xfrm>
        </p:grpSpPr>
        <p:sp>
          <p:nvSpPr>
            <p:cNvPr id="3" name="Rektangel: avrundede hjørner 2">
              <a:extLst>
                <a:ext uri="{FF2B5EF4-FFF2-40B4-BE49-F238E27FC236}">
                  <a16:creationId xmlns:a16="http://schemas.microsoft.com/office/drawing/2014/main" id="{65616A57-7948-237A-B5DF-DEE1BD3D7F27}"/>
                </a:ext>
              </a:extLst>
            </p:cNvPr>
            <p:cNvSpPr/>
            <p:nvPr/>
          </p:nvSpPr>
          <p:spPr>
            <a:xfrm>
              <a:off x="238796" y="2081160"/>
              <a:ext cx="3343154" cy="3542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Rektangel: avrundede hjørner 6">
              <a:extLst>
                <a:ext uri="{FF2B5EF4-FFF2-40B4-BE49-F238E27FC236}">
                  <a16:creationId xmlns:a16="http://schemas.microsoft.com/office/drawing/2014/main" id="{9A97F8D7-7CF7-AAF4-259F-72554EB9B32C}"/>
                </a:ext>
              </a:extLst>
            </p:cNvPr>
            <p:cNvSpPr txBox="1"/>
            <p:nvPr/>
          </p:nvSpPr>
          <p:spPr>
            <a:xfrm>
              <a:off x="256088" y="2098453"/>
              <a:ext cx="3454591" cy="3196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6363" tIns="0" rIns="126363" bIns="0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200" kern="1200" dirty="0"/>
                <a:t>Tjenestesenteret for lønn og HR		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274159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24397DD7-FBD5-894E-8099-9C392A6C894B}"/>
              </a:ext>
            </a:extLst>
          </p:cNvPr>
          <p:cNvSpPr/>
          <p:nvPr/>
        </p:nvSpPr>
        <p:spPr>
          <a:xfrm>
            <a:off x="-25168" y="0"/>
            <a:ext cx="4102217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id="{0AFC72D9-7A27-883C-CEAB-C82FA459711C}"/>
              </a:ext>
            </a:extLst>
          </p:cNvPr>
          <p:cNvSpPr txBox="1">
            <a:spLocks/>
          </p:cNvSpPr>
          <p:nvPr/>
        </p:nvSpPr>
        <p:spPr>
          <a:xfrm>
            <a:off x="234892" y="2707232"/>
            <a:ext cx="3657600" cy="23177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b-NO" dirty="0">
                <a:solidFill>
                  <a:schemeClr val="bg1"/>
                </a:solidFill>
              </a:rPr>
              <a:t>Endring arbeidsland</a:t>
            </a:r>
          </a:p>
          <a:p>
            <a:pPr marL="0" indent="0" algn="ctr">
              <a:buNone/>
            </a:pPr>
            <a:endParaRPr lang="nb-NO" sz="1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nb-NO" sz="1400" dirty="0">
              <a:solidFill>
                <a:schemeClr val="bg1"/>
              </a:solidFill>
            </a:endParaRPr>
          </a:p>
        </p:txBody>
      </p:sp>
      <p:grpSp>
        <p:nvGrpSpPr>
          <p:cNvPr id="7" name="Gruppe 6">
            <a:extLst>
              <a:ext uri="{FF2B5EF4-FFF2-40B4-BE49-F238E27FC236}">
                <a16:creationId xmlns:a16="http://schemas.microsoft.com/office/drawing/2014/main" id="{A88A5C5F-E169-039C-6973-4011880887C1}"/>
              </a:ext>
            </a:extLst>
          </p:cNvPr>
          <p:cNvGrpSpPr/>
          <p:nvPr/>
        </p:nvGrpSpPr>
        <p:grpSpPr>
          <a:xfrm>
            <a:off x="4205779" y="358281"/>
            <a:ext cx="4775935" cy="1562275"/>
            <a:chOff x="0" y="269824"/>
            <a:chExt cx="4775935" cy="1746535"/>
          </a:xfrm>
        </p:grpSpPr>
        <p:sp>
          <p:nvSpPr>
            <p:cNvPr id="8" name="Rektangel 7">
              <a:extLst>
                <a:ext uri="{FF2B5EF4-FFF2-40B4-BE49-F238E27FC236}">
                  <a16:creationId xmlns:a16="http://schemas.microsoft.com/office/drawing/2014/main" id="{27FAB445-B813-B62A-F3DC-0B799E20BECA}"/>
                </a:ext>
              </a:extLst>
            </p:cNvPr>
            <p:cNvSpPr/>
            <p:nvPr/>
          </p:nvSpPr>
          <p:spPr>
            <a:xfrm>
              <a:off x="0" y="269829"/>
              <a:ext cx="4775935" cy="1746530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TekstSylinder 8">
              <a:extLst>
                <a:ext uri="{FF2B5EF4-FFF2-40B4-BE49-F238E27FC236}">
                  <a16:creationId xmlns:a16="http://schemas.microsoft.com/office/drawing/2014/main" id="{3DEDA699-2C73-1869-6380-7521BD09085E}"/>
                </a:ext>
              </a:extLst>
            </p:cNvPr>
            <p:cNvSpPr txBox="1"/>
            <p:nvPr/>
          </p:nvSpPr>
          <p:spPr>
            <a:xfrm>
              <a:off x="0" y="269824"/>
              <a:ext cx="4775935" cy="17465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70666" tIns="249936" rIns="370666" bIns="85344" numCol="1" spcCol="1270" anchor="t" anchorCtr="0">
              <a:noAutofit/>
            </a:bodyPr>
            <a:lstStyle/>
            <a:p>
              <a:pPr marL="114300" lvl="1" indent="-114300" algn="l" defTabSz="5334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nb-NO" sz="1200" kern="1200" dirty="0"/>
            </a:p>
            <a:p>
              <a:pPr marL="114300" lvl="1" indent="-114300" algn="l" defTabSz="5334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nb-NO" sz="1200" dirty="0">
                  <a:solidFill>
                    <a:schemeClr val="tx1"/>
                  </a:solidFill>
                </a:rPr>
                <a:t>Skjema om endring arbeidsland sendes i NTNU Hjelp </a:t>
              </a:r>
              <a:r>
                <a:rPr lang="nb-NO" sz="1200" dirty="0">
                  <a:solidFill>
                    <a:srgbClr val="0070C0"/>
                  </a:solidFill>
                  <a:hlinkClick r:id="rId2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Andre endringer arbeidsforhold - NTNU Hjelp</a:t>
              </a:r>
              <a:endParaRPr lang="nb-NO" sz="1200" dirty="0">
                <a:solidFill>
                  <a:srgbClr val="0070C0"/>
                </a:solidFill>
              </a:endParaRPr>
            </a:p>
            <a:p>
              <a:pPr marL="0" lvl="1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nb-NO" sz="1200" dirty="0">
                  <a:solidFill>
                    <a:srgbClr val="0070C0"/>
                  </a:solidFill>
                </a:rPr>
                <a:t>	</a:t>
              </a:r>
              <a:r>
                <a:rPr lang="nb-NO" sz="1100" dirty="0">
                  <a:solidFill>
                    <a:schemeClr val="tx1"/>
                  </a:solidFill>
                </a:rPr>
                <a:t>-For bistand i forbindelse med utenlandske ansatte, 	 kontakt Spesialistgruppen for grenseoverskridende 	 arbeidsforhold (GOA)</a:t>
              </a:r>
            </a:p>
            <a:p>
              <a:pPr marL="0" lvl="1" algn="l" defTabSz="5334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200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10" name="Gruppe 9">
            <a:extLst>
              <a:ext uri="{FF2B5EF4-FFF2-40B4-BE49-F238E27FC236}">
                <a16:creationId xmlns:a16="http://schemas.microsoft.com/office/drawing/2014/main" id="{1511C493-7A2A-35D3-AA3F-1DA4FD3C630B}"/>
              </a:ext>
            </a:extLst>
          </p:cNvPr>
          <p:cNvGrpSpPr/>
          <p:nvPr/>
        </p:nvGrpSpPr>
        <p:grpSpPr>
          <a:xfrm>
            <a:off x="4444575" y="198453"/>
            <a:ext cx="3343154" cy="354240"/>
            <a:chOff x="0" y="141637"/>
            <a:chExt cx="3343154" cy="354240"/>
          </a:xfrm>
        </p:grpSpPr>
        <p:sp>
          <p:nvSpPr>
            <p:cNvPr id="11" name="Rektangel: avrundede hjørner 10">
              <a:extLst>
                <a:ext uri="{FF2B5EF4-FFF2-40B4-BE49-F238E27FC236}">
                  <a16:creationId xmlns:a16="http://schemas.microsoft.com/office/drawing/2014/main" id="{18E49BC7-23BC-30E8-E926-6437E16A2298}"/>
                </a:ext>
              </a:extLst>
            </p:cNvPr>
            <p:cNvSpPr/>
            <p:nvPr/>
          </p:nvSpPr>
          <p:spPr>
            <a:xfrm>
              <a:off x="0" y="141637"/>
              <a:ext cx="3343154" cy="3542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ektangel: avrundede hjørner 6">
              <a:extLst>
                <a:ext uri="{FF2B5EF4-FFF2-40B4-BE49-F238E27FC236}">
                  <a16:creationId xmlns:a16="http://schemas.microsoft.com/office/drawing/2014/main" id="{341436A0-99D9-CDEB-AE88-32D61A0D0B1C}"/>
                </a:ext>
              </a:extLst>
            </p:cNvPr>
            <p:cNvSpPr txBox="1"/>
            <p:nvPr/>
          </p:nvSpPr>
          <p:spPr>
            <a:xfrm>
              <a:off x="17293" y="158930"/>
              <a:ext cx="3308568" cy="3196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6363" tIns="0" rIns="126363" bIns="0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200" dirty="0"/>
                <a:t>Leder/HR ved enheten</a:t>
              </a:r>
              <a:endParaRPr lang="nb-NO" sz="1200" kern="1200" dirty="0"/>
            </a:p>
          </p:txBody>
        </p:sp>
      </p:grpSp>
      <p:grpSp>
        <p:nvGrpSpPr>
          <p:cNvPr id="13" name="Gruppe 12">
            <a:extLst>
              <a:ext uri="{FF2B5EF4-FFF2-40B4-BE49-F238E27FC236}">
                <a16:creationId xmlns:a16="http://schemas.microsoft.com/office/drawing/2014/main" id="{B689F8B3-5CA3-69CF-5492-4A49265378A6}"/>
              </a:ext>
            </a:extLst>
          </p:cNvPr>
          <p:cNvGrpSpPr/>
          <p:nvPr/>
        </p:nvGrpSpPr>
        <p:grpSpPr>
          <a:xfrm>
            <a:off x="4205779" y="3704527"/>
            <a:ext cx="4775935" cy="2955020"/>
            <a:chOff x="0" y="3709799"/>
            <a:chExt cx="4775935" cy="1916018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B1713DEC-024C-DF60-272C-A44C0FD417B0}"/>
                </a:ext>
              </a:extLst>
            </p:cNvPr>
            <p:cNvSpPr/>
            <p:nvPr/>
          </p:nvSpPr>
          <p:spPr>
            <a:xfrm>
              <a:off x="0" y="3709799"/>
              <a:ext cx="4775935" cy="1916018"/>
            </a:xfrm>
            <a:prstGeom prst="rect">
              <a:avLst/>
            </a:prstGeom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TekstSylinder 14">
              <a:extLst>
                <a:ext uri="{FF2B5EF4-FFF2-40B4-BE49-F238E27FC236}">
                  <a16:creationId xmlns:a16="http://schemas.microsoft.com/office/drawing/2014/main" id="{933A12EB-6A79-5561-E0A1-870733B61BDD}"/>
                </a:ext>
              </a:extLst>
            </p:cNvPr>
            <p:cNvSpPr txBox="1"/>
            <p:nvPr/>
          </p:nvSpPr>
          <p:spPr>
            <a:xfrm>
              <a:off x="0" y="3709799"/>
              <a:ext cx="4775935" cy="19160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70666" tIns="249936" rIns="370666" bIns="85344" numCol="1" spcCol="1270" anchor="t" anchorCtr="0">
              <a:noAutofit/>
            </a:bodyPr>
            <a:lstStyle/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endParaRPr lang="nb-NO" sz="1200" kern="1200" dirty="0">
                <a:latin typeface="Arial" panose="020B0604020202020204"/>
              </a:endParaRP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har char="•"/>
                <a:tabLst/>
                <a:defRPr/>
              </a:pPr>
              <a:r>
                <a:rPr lang="nb-NO" sz="1200" dirty="0">
                  <a:latin typeface="Arial" panose="020B0604020202020204"/>
                </a:rPr>
                <a:t> TS registrerer periode (dato fra og til) for </a:t>
              </a: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r>
                <a:rPr lang="nb-NO" sz="1200" dirty="0">
                  <a:latin typeface="Arial" panose="020B0604020202020204"/>
                </a:rPr>
                <a:t>  utenlandsoppholdet i SAP. </a:t>
              </a:r>
              <a:r>
                <a:rPr lang="nb-NO" sz="1200" kern="1200" dirty="0">
                  <a:latin typeface="Arial" panose="020B0604020202020204"/>
                </a:rPr>
                <a:t>Det er ikke mulig å registrere      </a:t>
              </a: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r>
                <a:rPr lang="nb-NO" sz="1200" kern="1200" dirty="0">
                  <a:latin typeface="Arial" panose="020B0604020202020204"/>
                </a:rPr>
                <a:t>  en prosentandel i et land og en annen prosentandel i et   </a:t>
              </a: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r>
                <a:rPr lang="nb-NO" sz="1200" dirty="0">
                  <a:latin typeface="Arial" panose="020B0604020202020204"/>
                </a:rPr>
                <a:t>  </a:t>
              </a:r>
              <a:r>
                <a:rPr lang="nb-NO" sz="1200" kern="1200" dirty="0">
                  <a:latin typeface="Arial" panose="020B0604020202020204"/>
                </a:rPr>
                <a:t>annet land</a:t>
              </a: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endParaRPr lang="nb-NO" sz="1200" dirty="0">
                <a:latin typeface="Arial" panose="020B0604020202020204"/>
              </a:endParaRP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har char="•"/>
                <a:tabLst/>
                <a:defRPr/>
              </a:pPr>
              <a:r>
                <a:rPr lang="nb-NO" sz="1200" dirty="0">
                  <a:latin typeface="Arial" panose="020B0604020202020204"/>
                </a:rPr>
                <a:t> Det er mulig for den ansatte selv å sende inn </a:t>
              </a: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r>
                <a:rPr lang="nb-NO" sz="1200" dirty="0">
                  <a:latin typeface="Arial" panose="020B0604020202020204"/>
                </a:rPr>
                <a:t>  reiseplanlegger dersom man har flere perioder frem </a:t>
              </a: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r>
                <a:rPr lang="nb-NO" sz="1200" dirty="0">
                  <a:latin typeface="Arial" panose="020B0604020202020204"/>
                </a:rPr>
                <a:t>  og tilbake mellom flere land</a:t>
              </a: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r>
                <a:rPr lang="nb-NO" sz="1100" dirty="0">
                  <a:solidFill>
                    <a:schemeClr val="bg1"/>
                  </a:solidFill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                </a:t>
              </a:r>
              <a:r>
                <a:rPr lang="nb-NO" sz="1100" dirty="0">
                  <a:solidFill>
                    <a:srgbClr val="0070C0"/>
                  </a:solidFill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-Reiseplanlegger - NTNU Hjelp</a:t>
              </a:r>
              <a:endParaRPr lang="nb-NO" sz="1100" dirty="0">
                <a:solidFill>
                  <a:srgbClr val="0070C0"/>
                </a:solidFill>
                <a:latin typeface="Arial" panose="020B0604020202020204"/>
              </a:endParaRP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endParaRPr lang="nb-NO" sz="1200" dirty="0">
                <a:latin typeface="Arial" panose="020B0604020202020204"/>
              </a:endParaRP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har char="•"/>
                <a:tabLst/>
                <a:defRPr/>
              </a:pPr>
              <a:r>
                <a:rPr lang="nb-NO" sz="1200" dirty="0">
                  <a:solidFill>
                    <a:schemeClr val="tx1"/>
                  </a:solidFill>
                  <a:latin typeface="Arial" panose="020B0604020202020204"/>
                </a:rPr>
                <a:t> Denne prosessen er under arbeid, og TS samarbeider </a:t>
              </a: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r>
                <a:rPr lang="nb-NO" sz="1200" dirty="0">
                  <a:solidFill>
                    <a:schemeClr val="tx1"/>
                  </a:solidFill>
                  <a:latin typeface="Arial" panose="020B0604020202020204"/>
                </a:rPr>
                <a:t>  med GOA om mer informasjon, oppdatere maler for  </a:t>
              </a: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r>
                <a:rPr lang="nb-NO" sz="1200" dirty="0">
                  <a:solidFill>
                    <a:schemeClr val="tx1"/>
                  </a:solidFill>
                  <a:latin typeface="Arial" panose="020B0604020202020204"/>
                </a:rPr>
                <a:t>  dokumentasjon </a:t>
              </a:r>
              <a:r>
                <a:rPr lang="nb-NO" sz="1200" dirty="0" err="1">
                  <a:solidFill>
                    <a:schemeClr val="tx1"/>
                  </a:solidFill>
                  <a:latin typeface="Arial" panose="020B0604020202020204"/>
                </a:rPr>
                <a:t>osv</a:t>
              </a:r>
              <a:endParaRPr lang="nb-NO" sz="1200" dirty="0">
                <a:solidFill>
                  <a:schemeClr val="tx1"/>
                </a:solidFill>
                <a:latin typeface="Arial" panose="020B0604020202020204"/>
              </a:endParaRP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r>
                <a:rPr lang="nb-NO" sz="1200" kern="1200" dirty="0">
                  <a:latin typeface="Arial" panose="020B0604020202020204"/>
                </a:rPr>
                <a:t> </a:t>
              </a:r>
            </a:p>
          </p:txBody>
        </p:sp>
      </p:grpSp>
      <p:grpSp>
        <p:nvGrpSpPr>
          <p:cNvPr id="16" name="Gruppe 15">
            <a:extLst>
              <a:ext uri="{FF2B5EF4-FFF2-40B4-BE49-F238E27FC236}">
                <a16:creationId xmlns:a16="http://schemas.microsoft.com/office/drawing/2014/main" id="{7EA01DE8-CA18-B7D7-D6CE-B5697CB10E20}"/>
              </a:ext>
            </a:extLst>
          </p:cNvPr>
          <p:cNvGrpSpPr/>
          <p:nvPr/>
        </p:nvGrpSpPr>
        <p:grpSpPr>
          <a:xfrm>
            <a:off x="4444575" y="3527409"/>
            <a:ext cx="3343154" cy="373472"/>
            <a:chOff x="238796" y="3532680"/>
            <a:chExt cx="3343154" cy="354240"/>
          </a:xfrm>
        </p:grpSpPr>
        <p:sp>
          <p:nvSpPr>
            <p:cNvPr id="17" name="Rektangel: avrundede hjørner 16">
              <a:extLst>
                <a:ext uri="{FF2B5EF4-FFF2-40B4-BE49-F238E27FC236}">
                  <a16:creationId xmlns:a16="http://schemas.microsoft.com/office/drawing/2014/main" id="{A8B531F7-F390-E6C1-F07E-0B5E27AAD2D5}"/>
                </a:ext>
              </a:extLst>
            </p:cNvPr>
            <p:cNvSpPr/>
            <p:nvPr/>
          </p:nvSpPr>
          <p:spPr>
            <a:xfrm>
              <a:off x="238796" y="3532680"/>
              <a:ext cx="3343154" cy="3542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ektangel: avrundede hjørner 6">
              <a:extLst>
                <a:ext uri="{FF2B5EF4-FFF2-40B4-BE49-F238E27FC236}">
                  <a16:creationId xmlns:a16="http://schemas.microsoft.com/office/drawing/2014/main" id="{914432E6-9DFB-390C-B38F-CBD43BE1F4CE}"/>
                </a:ext>
              </a:extLst>
            </p:cNvPr>
            <p:cNvSpPr txBox="1"/>
            <p:nvPr/>
          </p:nvSpPr>
          <p:spPr>
            <a:xfrm>
              <a:off x="256089" y="3549973"/>
              <a:ext cx="3308568" cy="3196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6363" tIns="0" rIns="126363" bIns="0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200" kern="1200" dirty="0"/>
                <a:t>Tilleggsinformasjon</a:t>
              </a:r>
            </a:p>
          </p:txBody>
        </p:sp>
      </p:grp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4FC932AE-699B-56D5-F22C-F2934A2B20F1}"/>
              </a:ext>
            </a:extLst>
          </p:cNvPr>
          <p:cNvGrpSpPr/>
          <p:nvPr/>
        </p:nvGrpSpPr>
        <p:grpSpPr>
          <a:xfrm>
            <a:off x="4205779" y="2285382"/>
            <a:ext cx="4775935" cy="993109"/>
            <a:chOff x="0" y="2258280"/>
            <a:chExt cx="4775935" cy="1209600"/>
          </a:xfrm>
        </p:grpSpPr>
        <p:sp>
          <p:nvSpPr>
            <p:cNvPr id="20" name="Rektangel 19">
              <a:extLst>
                <a:ext uri="{FF2B5EF4-FFF2-40B4-BE49-F238E27FC236}">
                  <a16:creationId xmlns:a16="http://schemas.microsoft.com/office/drawing/2014/main" id="{7D656AE1-F546-8879-D1A9-2F9EE236A167}"/>
                </a:ext>
              </a:extLst>
            </p:cNvPr>
            <p:cNvSpPr/>
            <p:nvPr/>
          </p:nvSpPr>
          <p:spPr>
            <a:xfrm>
              <a:off x="0" y="2258280"/>
              <a:ext cx="4775935" cy="1209600"/>
            </a:xfrm>
            <a:prstGeom prst="rect">
              <a:avLst/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TekstSylinder 20">
              <a:extLst>
                <a:ext uri="{FF2B5EF4-FFF2-40B4-BE49-F238E27FC236}">
                  <a16:creationId xmlns:a16="http://schemas.microsoft.com/office/drawing/2014/main" id="{0C96D188-B1E3-1034-8BCF-A36726881AED}"/>
                </a:ext>
              </a:extLst>
            </p:cNvPr>
            <p:cNvSpPr txBox="1"/>
            <p:nvPr/>
          </p:nvSpPr>
          <p:spPr>
            <a:xfrm>
              <a:off x="0" y="2258280"/>
              <a:ext cx="4775935" cy="99869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70666" tIns="249936" rIns="370666" bIns="85344" numCol="1" spcCol="1270" anchor="t" anchorCtr="0">
              <a:noAutofit/>
            </a:bodyPr>
            <a:lstStyle/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200" kern="1200" dirty="0"/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nb-NO" sz="1200" dirty="0">
                  <a:solidFill>
                    <a:schemeClr val="tx1"/>
                  </a:solidFill>
                </a:rPr>
                <a:t>Registrerer endring i arbeidsland i SAP</a:t>
              </a:r>
              <a:endParaRPr lang="nb-NO" sz="1100" dirty="0">
                <a:solidFill>
                  <a:schemeClr val="tx1"/>
                </a:solidFill>
              </a:endParaRP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nb-NO" sz="1200" dirty="0"/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100" dirty="0">
                <a:solidFill>
                  <a:schemeClr val="tx1"/>
                </a:solidFill>
              </a:endParaRPr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100" dirty="0">
                <a:solidFill>
                  <a:schemeClr val="tx1"/>
                </a:solidFill>
              </a:endParaRPr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100" dirty="0">
                <a:solidFill>
                  <a:schemeClr val="tx1"/>
                </a:solidFill>
              </a:endParaRP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nb-NO" sz="1200" kern="1200" dirty="0"/>
            </a:p>
          </p:txBody>
        </p:sp>
      </p:grpSp>
      <p:grpSp>
        <p:nvGrpSpPr>
          <p:cNvPr id="4" name="Gruppe 3">
            <a:extLst>
              <a:ext uri="{FF2B5EF4-FFF2-40B4-BE49-F238E27FC236}">
                <a16:creationId xmlns:a16="http://schemas.microsoft.com/office/drawing/2014/main" id="{38146576-9AAC-A309-410E-DA861E1A72D6}"/>
              </a:ext>
            </a:extLst>
          </p:cNvPr>
          <p:cNvGrpSpPr/>
          <p:nvPr/>
        </p:nvGrpSpPr>
        <p:grpSpPr>
          <a:xfrm>
            <a:off x="4461868" y="2093916"/>
            <a:ext cx="3471883" cy="382929"/>
            <a:chOff x="238796" y="2081160"/>
            <a:chExt cx="3471883" cy="354240"/>
          </a:xfrm>
        </p:grpSpPr>
        <p:sp>
          <p:nvSpPr>
            <p:cNvPr id="25" name="Rektangel: avrundede hjørner 24">
              <a:extLst>
                <a:ext uri="{FF2B5EF4-FFF2-40B4-BE49-F238E27FC236}">
                  <a16:creationId xmlns:a16="http://schemas.microsoft.com/office/drawing/2014/main" id="{9E980662-DAE0-3778-BC31-D273985A552E}"/>
                </a:ext>
              </a:extLst>
            </p:cNvPr>
            <p:cNvSpPr/>
            <p:nvPr/>
          </p:nvSpPr>
          <p:spPr>
            <a:xfrm>
              <a:off x="238796" y="2081160"/>
              <a:ext cx="3343154" cy="3542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Rektangel: avrundede hjørner 6">
              <a:extLst>
                <a:ext uri="{FF2B5EF4-FFF2-40B4-BE49-F238E27FC236}">
                  <a16:creationId xmlns:a16="http://schemas.microsoft.com/office/drawing/2014/main" id="{938392CD-4003-D18D-24C6-07FB9708ABE0}"/>
                </a:ext>
              </a:extLst>
            </p:cNvPr>
            <p:cNvSpPr txBox="1"/>
            <p:nvPr/>
          </p:nvSpPr>
          <p:spPr>
            <a:xfrm>
              <a:off x="256088" y="2098453"/>
              <a:ext cx="3454591" cy="3196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6363" tIns="0" rIns="126363" bIns="0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200" kern="1200" dirty="0"/>
                <a:t>Tjenestesenteret for lønn og HR		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686846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24397DD7-FBD5-894E-8099-9C392A6C894B}"/>
              </a:ext>
            </a:extLst>
          </p:cNvPr>
          <p:cNvSpPr/>
          <p:nvPr/>
        </p:nvSpPr>
        <p:spPr>
          <a:xfrm>
            <a:off x="-25168" y="0"/>
            <a:ext cx="4102217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id="{0AFC72D9-7A27-883C-CEAB-C82FA459711C}"/>
              </a:ext>
            </a:extLst>
          </p:cNvPr>
          <p:cNvSpPr txBox="1">
            <a:spLocks/>
          </p:cNvSpPr>
          <p:nvPr/>
        </p:nvSpPr>
        <p:spPr>
          <a:xfrm>
            <a:off x="234892" y="2707232"/>
            <a:ext cx="3657600" cy="23177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b-NO" dirty="0">
                <a:solidFill>
                  <a:schemeClr val="bg1"/>
                </a:solidFill>
              </a:rPr>
              <a:t>Faste tillegg</a:t>
            </a:r>
          </a:p>
          <a:p>
            <a:pPr marL="0" indent="0" algn="ctr">
              <a:buNone/>
            </a:pPr>
            <a:endParaRPr lang="nb-NO" sz="1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nb-NO" sz="1400" dirty="0">
              <a:solidFill>
                <a:schemeClr val="bg1"/>
              </a:solidFill>
            </a:endParaRPr>
          </a:p>
        </p:txBody>
      </p:sp>
      <p:grpSp>
        <p:nvGrpSpPr>
          <p:cNvPr id="7" name="Gruppe 6">
            <a:extLst>
              <a:ext uri="{FF2B5EF4-FFF2-40B4-BE49-F238E27FC236}">
                <a16:creationId xmlns:a16="http://schemas.microsoft.com/office/drawing/2014/main" id="{A88A5C5F-E169-039C-6973-4011880887C1}"/>
              </a:ext>
            </a:extLst>
          </p:cNvPr>
          <p:cNvGrpSpPr/>
          <p:nvPr/>
        </p:nvGrpSpPr>
        <p:grpSpPr>
          <a:xfrm>
            <a:off x="4205779" y="780686"/>
            <a:ext cx="4775935" cy="1072987"/>
            <a:chOff x="0" y="269824"/>
            <a:chExt cx="4775935" cy="1746535"/>
          </a:xfrm>
        </p:grpSpPr>
        <p:sp>
          <p:nvSpPr>
            <p:cNvPr id="8" name="Rektangel 7">
              <a:extLst>
                <a:ext uri="{FF2B5EF4-FFF2-40B4-BE49-F238E27FC236}">
                  <a16:creationId xmlns:a16="http://schemas.microsoft.com/office/drawing/2014/main" id="{27FAB445-B813-B62A-F3DC-0B799E20BECA}"/>
                </a:ext>
              </a:extLst>
            </p:cNvPr>
            <p:cNvSpPr/>
            <p:nvPr/>
          </p:nvSpPr>
          <p:spPr>
            <a:xfrm>
              <a:off x="0" y="269829"/>
              <a:ext cx="4775935" cy="1746530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TekstSylinder 8">
              <a:extLst>
                <a:ext uri="{FF2B5EF4-FFF2-40B4-BE49-F238E27FC236}">
                  <a16:creationId xmlns:a16="http://schemas.microsoft.com/office/drawing/2014/main" id="{3DEDA699-2C73-1869-6380-7521BD09085E}"/>
                </a:ext>
              </a:extLst>
            </p:cNvPr>
            <p:cNvSpPr txBox="1"/>
            <p:nvPr/>
          </p:nvSpPr>
          <p:spPr>
            <a:xfrm>
              <a:off x="0" y="269824"/>
              <a:ext cx="4775935" cy="17465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70666" tIns="249936" rIns="370666" bIns="85344" numCol="1" spcCol="1270" anchor="t" anchorCtr="0">
              <a:noAutofit/>
            </a:bodyPr>
            <a:lstStyle/>
            <a:p>
              <a:pPr marL="114300" lvl="1" indent="-114300" algn="l" defTabSz="5334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nb-NO" sz="1200" kern="1200" dirty="0"/>
            </a:p>
            <a:p>
              <a:pPr marL="114300" lvl="1" indent="-114300" algn="l" defTabSz="5334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nb-NO" sz="1200" dirty="0">
                  <a:solidFill>
                    <a:schemeClr val="tx1"/>
                  </a:solidFill>
                </a:rPr>
                <a:t>Skjema om faste tillegg sendes i NTNU Hjelp </a:t>
              </a:r>
              <a:r>
                <a:rPr lang="nb-NO" sz="1200" dirty="0">
                  <a:solidFill>
                    <a:srgbClr val="0070C0"/>
                  </a:solidFill>
                  <a:hlinkClick r:id="rId2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Andre endringer arbeidsforhold - NTNU Hjelp</a:t>
              </a:r>
              <a:endParaRPr lang="nb-NO" sz="1200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10" name="Gruppe 9">
            <a:extLst>
              <a:ext uri="{FF2B5EF4-FFF2-40B4-BE49-F238E27FC236}">
                <a16:creationId xmlns:a16="http://schemas.microsoft.com/office/drawing/2014/main" id="{1511C493-7A2A-35D3-AA3F-1DA4FD3C630B}"/>
              </a:ext>
            </a:extLst>
          </p:cNvPr>
          <p:cNvGrpSpPr/>
          <p:nvPr/>
        </p:nvGrpSpPr>
        <p:grpSpPr>
          <a:xfrm>
            <a:off x="4444575" y="620857"/>
            <a:ext cx="3343154" cy="354240"/>
            <a:chOff x="0" y="141637"/>
            <a:chExt cx="3343154" cy="354240"/>
          </a:xfrm>
        </p:grpSpPr>
        <p:sp>
          <p:nvSpPr>
            <p:cNvPr id="11" name="Rektangel: avrundede hjørner 10">
              <a:extLst>
                <a:ext uri="{FF2B5EF4-FFF2-40B4-BE49-F238E27FC236}">
                  <a16:creationId xmlns:a16="http://schemas.microsoft.com/office/drawing/2014/main" id="{18E49BC7-23BC-30E8-E926-6437E16A2298}"/>
                </a:ext>
              </a:extLst>
            </p:cNvPr>
            <p:cNvSpPr/>
            <p:nvPr/>
          </p:nvSpPr>
          <p:spPr>
            <a:xfrm>
              <a:off x="0" y="141637"/>
              <a:ext cx="3343154" cy="3542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ektangel: avrundede hjørner 6">
              <a:extLst>
                <a:ext uri="{FF2B5EF4-FFF2-40B4-BE49-F238E27FC236}">
                  <a16:creationId xmlns:a16="http://schemas.microsoft.com/office/drawing/2014/main" id="{341436A0-99D9-CDEB-AE88-32D61A0D0B1C}"/>
                </a:ext>
              </a:extLst>
            </p:cNvPr>
            <p:cNvSpPr txBox="1"/>
            <p:nvPr/>
          </p:nvSpPr>
          <p:spPr>
            <a:xfrm>
              <a:off x="17293" y="158930"/>
              <a:ext cx="3308568" cy="3196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6363" tIns="0" rIns="126363" bIns="0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200" dirty="0"/>
                <a:t>Leder/HR ved enheten</a:t>
              </a:r>
              <a:endParaRPr lang="nb-NO" sz="1200" kern="1200" dirty="0"/>
            </a:p>
          </p:txBody>
        </p:sp>
      </p:grpSp>
      <p:grpSp>
        <p:nvGrpSpPr>
          <p:cNvPr id="13" name="Gruppe 12">
            <a:extLst>
              <a:ext uri="{FF2B5EF4-FFF2-40B4-BE49-F238E27FC236}">
                <a16:creationId xmlns:a16="http://schemas.microsoft.com/office/drawing/2014/main" id="{B689F8B3-5CA3-69CF-5492-4A49265378A6}"/>
              </a:ext>
            </a:extLst>
          </p:cNvPr>
          <p:cNvGrpSpPr/>
          <p:nvPr/>
        </p:nvGrpSpPr>
        <p:grpSpPr>
          <a:xfrm>
            <a:off x="4205779" y="4032418"/>
            <a:ext cx="4775935" cy="1395259"/>
            <a:chOff x="0" y="3709799"/>
            <a:chExt cx="4775935" cy="1916018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B1713DEC-024C-DF60-272C-A44C0FD417B0}"/>
                </a:ext>
              </a:extLst>
            </p:cNvPr>
            <p:cNvSpPr/>
            <p:nvPr/>
          </p:nvSpPr>
          <p:spPr>
            <a:xfrm>
              <a:off x="0" y="3709799"/>
              <a:ext cx="4775935" cy="1916018"/>
            </a:xfrm>
            <a:prstGeom prst="rect">
              <a:avLst/>
            </a:prstGeom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TekstSylinder 14">
              <a:extLst>
                <a:ext uri="{FF2B5EF4-FFF2-40B4-BE49-F238E27FC236}">
                  <a16:creationId xmlns:a16="http://schemas.microsoft.com/office/drawing/2014/main" id="{933A12EB-6A79-5561-E0A1-870733B61BDD}"/>
                </a:ext>
              </a:extLst>
            </p:cNvPr>
            <p:cNvSpPr txBox="1"/>
            <p:nvPr/>
          </p:nvSpPr>
          <p:spPr>
            <a:xfrm>
              <a:off x="0" y="3709801"/>
              <a:ext cx="4775935" cy="19160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70666" tIns="249936" rIns="370666" bIns="85344" numCol="1" spcCol="1270" anchor="t" anchorCtr="0">
              <a:noAutofit/>
            </a:bodyPr>
            <a:lstStyle/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endParaRPr lang="nb-NO" sz="1200" kern="1200" dirty="0">
                <a:latin typeface="Arial" panose="020B0604020202020204"/>
              </a:endParaRP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har char="•"/>
                <a:tabLst/>
                <a:defRPr/>
              </a:pPr>
              <a:r>
                <a:rPr lang="nb-NO" sz="1200" kern="1200" dirty="0">
                  <a:latin typeface="Arial" panose="020B0604020202020204"/>
                </a:rPr>
                <a:t> Gjelder alle tillegg og særavtaler som ikke inngår i 2.5.3</a:t>
              </a: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endParaRPr lang="nb-NO" sz="1200" kern="1200" dirty="0">
                <a:latin typeface="Arial" panose="020B0604020202020204"/>
              </a:endParaRP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har char="•"/>
                <a:tabLst/>
                <a:defRPr/>
              </a:pPr>
              <a:r>
                <a:rPr lang="nb-NO" sz="1200" dirty="0">
                  <a:latin typeface="Arial" panose="020B0604020202020204"/>
                </a:rPr>
                <a:t> Det arbeides fortsatt med tilleggslønn i samarbeid med </a:t>
              </a: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r>
                <a:rPr lang="nb-NO" sz="1200" dirty="0">
                  <a:latin typeface="Arial" panose="020B0604020202020204"/>
                </a:rPr>
                <a:t>  flere </a:t>
              </a:r>
              <a:r>
                <a:rPr lang="nb-NO" sz="1200">
                  <a:latin typeface="Arial" panose="020B0604020202020204"/>
                </a:rPr>
                <a:t>på NTNU.</a:t>
              </a:r>
              <a:endParaRPr lang="nb-NO" sz="1200" kern="1200" dirty="0">
                <a:latin typeface="Arial" panose="020B0604020202020204"/>
              </a:endParaRPr>
            </a:p>
          </p:txBody>
        </p:sp>
      </p:grpSp>
      <p:grpSp>
        <p:nvGrpSpPr>
          <p:cNvPr id="16" name="Gruppe 15">
            <a:extLst>
              <a:ext uri="{FF2B5EF4-FFF2-40B4-BE49-F238E27FC236}">
                <a16:creationId xmlns:a16="http://schemas.microsoft.com/office/drawing/2014/main" id="{7EA01DE8-CA18-B7D7-D6CE-B5697CB10E20}"/>
              </a:ext>
            </a:extLst>
          </p:cNvPr>
          <p:cNvGrpSpPr/>
          <p:nvPr/>
        </p:nvGrpSpPr>
        <p:grpSpPr>
          <a:xfrm>
            <a:off x="4444575" y="3855299"/>
            <a:ext cx="3343154" cy="354240"/>
            <a:chOff x="238796" y="3532680"/>
            <a:chExt cx="3343154" cy="354240"/>
          </a:xfrm>
        </p:grpSpPr>
        <p:sp>
          <p:nvSpPr>
            <p:cNvPr id="17" name="Rektangel: avrundede hjørner 16">
              <a:extLst>
                <a:ext uri="{FF2B5EF4-FFF2-40B4-BE49-F238E27FC236}">
                  <a16:creationId xmlns:a16="http://schemas.microsoft.com/office/drawing/2014/main" id="{A8B531F7-F390-E6C1-F07E-0B5E27AAD2D5}"/>
                </a:ext>
              </a:extLst>
            </p:cNvPr>
            <p:cNvSpPr/>
            <p:nvPr/>
          </p:nvSpPr>
          <p:spPr>
            <a:xfrm>
              <a:off x="238796" y="3532680"/>
              <a:ext cx="3343154" cy="3542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ektangel: avrundede hjørner 6">
              <a:extLst>
                <a:ext uri="{FF2B5EF4-FFF2-40B4-BE49-F238E27FC236}">
                  <a16:creationId xmlns:a16="http://schemas.microsoft.com/office/drawing/2014/main" id="{914432E6-9DFB-390C-B38F-CBD43BE1F4CE}"/>
                </a:ext>
              </a:extLst>
            </p:cNvPr>
            <p:cNvSpPr txBox="1"/>
            <p:nvPr/>
          </p:nvSpPr>
          <p:spPr>
            <a:xfrm>
              <a:off x="256089" y="3549973"/>
              <a:ext cx="3308568" cy="3196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6363" tIns="0" rIns="126363" bIns="0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200" kern="1200" dirty="0"/>
                <a:t>Tilleggsinformasjon</a:t>
              </a:r>
            </a:p>
          </p:txBody>
        </p:sp>
      </p:grp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4FC932AE-699B-56D5-F22C-F2934A2B20F1}"/>
              </a:ext>
            </a:extLst>
          </p:cNvPr>
          <p:cNvGrpSpPr/>
          <p:nvPr/>
        </p:nvGrpSpPr>
        <p:grpSpPr>
          <a:xfrm>
            <a:off x="4205779" y="2448988"/>
            <a:ext cx="4775935" cy="988115"/>
            <a:chOff x="0" y="2258280"/>
            <a:chExt cx="4775935" cy="1209600"/>
          </a:xfrm>
        </p:grpSpPr>
        <p:sp>
          <p:nvSpPr>
            <p:cNvPr id="20" name="Rektangel 19">
              <a:extLst>
                <a:ext uri="{FF2B5EF4-FFF2-40B4-BE49-F238E27FC236}">
                  <a16:creationId xmlns:a16="http://schemas.microsoft.com/office/drawing/2014/main" id="{7D656AE1-F546-8879-D1A9-2F9EE236A167}"/>
                </a:ext>
              </a:extLst>
            </p:cNvPr>
            <p:cNvSpPr/>
            <p:nvPr/>
          </p:nvSpPr>
          <p:spPr>
            <a:xfrm>
              <a:off x="0" y="2258280"/>
              <a:ext cx="4775935" cy="1209600"/>
            </a:xfrm>
            <a:prstGeom prst="rect">
              <a:avLst/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TekstSylinder 20">
              <a:extLst>
                <a:ext uri="{FF2B5EF4-FFF2-40B4-BE49-F238E27FC236}">
                  <a16:creationId xmlns:a16="http://schemas.microsoft.com/office/drawing/2014/main" id="{0C96D188-B1E3-1034-8BCF-A36726881AED}"/>
                </a:ext>
              </a:extLst>
            </p:cNvPr>
            <p:cNvSpPr txBox="1"/>
            <p:nvPr/>
          </p:nvSpPr>
          <p:spPr>
            <a:xfrm>
              <a:off x="0" y="2258280"/>
              <a:ext cx="4775935" cy="12096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70666" tIns="249936" rIns="370666" bIns="85344" numCol="1" spcCol="1270" anchor="t" anchorCtr="0">
              <a:noAutofit/>
            </a:bodyPr>
            <a:lstStyle/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200" kern="1200" dirty="0"/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nb-NO" sz="1200" dirty="0">
                  <a:solidFill>
                    <a:schemeClr val="tx1"/>
                  </a:solidFill>
                </a:rPr>
                <a:t>Registrerer fast tillegg i SAP</a:t>
              </a:r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100" dirty="0">
                <a:solidFill>
                  <a:schemeClr val="tx1"/>
                </a:solidFill>
              </a:endParaRP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nb-NO" sz="1200" dirty="0"/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100" dirty="0">
                <a:solidFill>
                  <a:schemeClr val="tx1"/>
                </a:solidFill>
              </a:endParaRPr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100" dirty="0">
                <a:solidFill>
                  <a:schemeClr val="tx1"/>
                </a:solidFill>
              </a:endParaRPr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100" dirty="0">
                <a:solidFill>
                  <a:schemeClr val="tx1"/>
                </a:solidFill>
              </a:endParaRP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nb-NO" sz="1200" kern="1200" dirty="0"/>
            </a:p>
          </p:txBody>
        </p:sp>
      </p:grpSp>
      <p:grpSp>
        <p:nvGrpSpPr>
          <p:cNvPr id="2" name="Gruppe 1">
            <a:extLst>
              <a:ext uri="{FF2B5EF4-FFF2-40B4-BE49-F238E27FC236}">
                <a16:creationId xmlns:a16="http://schemas.microsoft.com/office/drawing/2014/main" id="{015847E2-0151-A399-7F11-8734A9E89A55}"/>
              </a:ext>
            </a:extLst>
          </p:cNvPr>
          <p:cNvGrpSpPr/>
          <p:nvPr/>
        </p:nvGrpSpPr>
        <p:grpSpPr>
          <a:xfrm>
            <a:off x="4444575" y="2240230"/>
            <a:ext cx="3471883" cy="382929"/>
            <a:chOff x="238796" y="2081160"/>
            <a:chExt cx="3471883" cy="354240"/>
          </a:xfrm>
        </p:grpSpPr>
        <p:sp>
          <p:nvSpPr>
            <p:cNvPr id="3" name="Rektangel: avrundede hjørner 2">
              <a:extLst>
                <a:ext uri="{FF2B5EF4-FFF2-40B4-BE49-F238E27FC236}">
                  <a16:creationId xmlns:a16="http://schemas.microsoft.com/office/drawing/2014/main" id="{0B6AFD97-2CFE-FB4A-1BB2-83D11DB4131B}"/>
                </a:ext>
              </a:extLst>
            </p:cNvPr>
            <p:cNvSpPr/>
            <p:nvPr/>
          </p:nvSpPr>
          <p:spPr>
            <a:xfrm>
              <a:off x="238796" y="2081160"/>
              <a:ext cx="3343154" cy="3542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Rektangel: avrundede hjørner 6">
              <a:extLst>
                <a:ext uri="{FF2B5EF4-FFF2-40B4-BE49-F238E27FC236}">
                  <a16:creationId xmlns:a16="http://schemas.microsoft.com/office/drawing/2014/main" id="{C697E672-BC25-C21B-9385-028041131CDA}"/>
                </a:ext>
              </a:extLst>
            </p:cNvPr>
            <p:cNvSpPr txBox="1"/>
            <p:nvPr/>
          </p:nvSpPr>
          <p:spPr>
            <a:xfrm>
              <a:off x="256088" y="2098453"/>
              <a:ext cx="3454591" cy="3196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6363" tIns="0" rIns="126363" bIns="0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200" kern="1200" dirty="0"/>
                <a:t>Tjenestesenteret for lønn og HR		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39003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7CA901C2-CD16-66D1-0B5A-10B20AA15003}"/>
              </a:ext>
            </a:extLst>
          </p:cNvPr>
          <p:cNvSpPr/>
          <p:nvPr/>
        </p:nvSpPr>
        <p:spPr>
          <a:xfrm>
            <a:off x="-25168" y="0"/>
            <a:ext cx="4102217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5" name="Undertittel 2">
            <a:extLst>
              <a:ext uri="{FF2B5EF4-FFF2-40B4-BE49-F238E27FC236}">
                <a16:creationId xmlns:a16="http://schemas.microsoft.com/office/drawing/2014/main" id="{BD8888CE-0117-6938-3EA3-0DA1A77FBC5B}"/>
              </a:ext>
            </a:extLst>
          </p:cNvPr>
          <p:cNvSpPr txBox="1">
            <a:spLocks/>
          </p:cNvSpPr>
          <p:nvPr/>
        </p:nvSpPr>
        <p:spPr>
          <a:xfrm>
            <a:off x="234892" y="2707232"/>
            <a:ext cx="3657600" cy="23177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b-NO" dirty="0">
                <a:solidFill>
                  <a:schemeClr val="bg1"/>
                </a:solidFill>
              </a:rPr>
              <a:t>Fratredelse</a:t>
            </a:r>
          </a:p>
          <a:p>
            <a:pPr marL="0" indent="0" algn="ctr">
              <a:buNone/>
            </a:pPr>
            <a:endParaRPr lang="nb-NO" sz="1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nb-NO" sz="1400" dirty="0">
                <a:solidFill>
                  <a:schemeClr val="bg1"/>
                </a:solidFill>
              </a:rPr>
              <a:t>Oppsigelse</a:t>
            </a:r>
          </a:p>
        </p:txBody>
      </p:sp>
      <p:grpSp>
        <p:nvGrpSpPr>
          <p:cNvPr id="8" name="Gruppe 7">
            <a:extLst>
              <a:ext uri="{FF2B5EF4-FFF2-40B4-BE49-F238E27FC236}">
                <a16:creationId xmlns:a16="http://schemas.microsoft.com/office/drawing/2014/main" id="{C81A4684-BC45-8903-C3C2-7B64ED18AC7A}"/>
              </a:ext>
            </a:extLst>
          </p:cNvPr>
          <p:cNvGrpSpPr/>
          <p:nvPr/>
        </p:nvGrpSpPr>
        <p:grpSpPr>
          <a:xfrm>
            <a:off x="4205779" y="380521"/>
            <a:ext cx="4775935" cy="1538208"/>
            <a:chOff x="0" y="269825"/>
            <a:chExt cx="4775935" cy="2087390"/>
          </a:xfrm>
        </p:grpSpPr>
        <p:sp>
          <p:nvSpPr>
            <p:cNvPr id="9" name="Rektangel 8">
              <a:extLst>
                <a:ext uri="{FF2B5EF4-FFF2-40B4-BE49-F238E27FC236}">
                  <a16:creationId xmlns:a16="http://schemas.microsoft.com/office/drawing/2014/main" id="{F6A8D158-A8BC-CF75-66C7-9754CA63241F}"/>
                </a:ext>
              </a:extLst>
            </p:cNvPr>
            <p:cNvSpPr/>
            <p:nvPr/>
          </p:nvSpPr>
          <p:spPr>
            <a:xfrm>
              <a:off x="0" y="269829"/>
              <a:ext cx="4775935" cy="1746530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TekstSylinder 9">
              <a:extLst>
                <a:ext uri="{FF2B5EF4-FFF2-40B4-BE49-F238E27FC236}">
                  <a16:creationId xmlns:a16="http://schemas.microsoft.com/office/drawing/2014/main" id="{24F99EC1-2820-D3F9-F2AC-0C4CB40FCB57}"/>
                </a:ext>
              </a:extLst>
            </p:cNvPr>
            <p:cNvSpPr txBox="1"/>
            <p:nvPr/>
          </p:nvSpPr>
          <p:spPr>
            <a:xfrm>
              <a:off x="0" y="269825"/>
              <a:ext cx="4775935" cy="20873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70666" tIns="249936" rIns="370666" bIns="85344" numCol="1" spcCol="1270" anchor="t" anchorCtr="0">
              <a:noAutofit/>
            </a:bodyPr>
            <a:lstStyle/>
            <a:p>
              <a:pPr marL="114300" lvl="1" indent="-114300" algn="l" defTabSz="5334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nb-NO" sz="1200" kern="1200" dirty="0"/>
            </a:p>
            <a:p>
              <a:pPr marL="114300" lvl="1" indent="-114300" algn="l" defTabSz="5334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nb-NO" sz="1200" kern="1200" dirty="0">
                  <a:solidFill>
                    <a:schemeClr val="tx1"/>
                  </a:solidFill>
                </a:rPr>
                <a:t>Den ansatte sender selv inn oppsigelse via Selvbetjeningsportalen</a:t>
              </a:r>
            </a:p>
            <a:p>
              <a:pPr marL="0" lvl="1" algn="l" defTabSz="5334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200" kern="1200" dirty="0">
                <a:solidFill>
                  <a:schemeClr val="tx1"/>
                </a:solidFill>
              </a:endParaRPr>
            </a:p>
            <a:p>
              <a:pPr marL="114300" lvl="1" indent="-114300" algn="l" defTabSz="5334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nb-NO" sz="1200" kern="1200" dirty="0">
                  <a:solidFill>
                    <a:schemeClr val="tx1"/>
                  </a:solidFill>
                </a:rPr>
                <a:t>Oppsigelsen går til leder for godkjenning</a:t>
              </a:r>
            </a:p>
          </p:txBody>
        </p:sp>
      </p:grp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F1615E20-EAD5-936B-44E0-A13FF9989C2C}"/>
              </a:ext>
            </a:extLst>
          </p:cNvPr>
          <p:cNvGrpSpPr/>
          <p:nvPr/>
        </p:nvGrpSpPr>
        <p:grpSpPr>
          <a:xfrm>
            <a:off x="4444575" y="220693"/>
            <a:ext cx="3343154" cy="354240"/>
            <a:chOff x="0" y="141637"/>
            <a:chExt cx="3343154" cy="354240"/>
          </a:xfrm>
        </p:grpSpPr>
        <p:sp>
          <p:nvSpPr>
            <p:cNvPr id="12" name="Rektangel: avrundede hjørner 11">
              <a:extLst>
                <a:ext uri="{FF2B5EF4-FFF2-40B4-BE49-F238E27FC236}">
                  <a16:creationId xmlns:a16="http://schemas.microsoft.com/office/drawing/2014/main" id="{8931A402-F73D-6488-B7C2-718E3528FAF1}"/>
                </a:ext>
              </a:extLst>
            </p:cNvPr>
            <p:cNvSpPr/>
            <p:nvPr/>
          </p:nvSpPr>
          <p:spPr>
            <a:xfrm>
              <a:off x="0" y="141637"/>
              <a:ext cx="3343154" cy="3542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ektangel: avrundede hjørner 6">
              <a:extLst>
                <a:ext uri="{FF2B5EF4-FFF2-40B4-BE49-F238E27FC236}">
                  <a16:creationId xmlns:a16="http://schemas.microsoft.com/office/drawing/2014/main" id="{7FD166E6-B33E-45F3-4BC5-2623AC743F14}"/>
                </a:ext>
              </a:extLst>
            </p:cNvPr>
            <p:cNvSpPr txBox="1"/>
            <p:nvPr/>
          </p:nvSpPr>
          <p:spPr>
            <a:xfrm>
              <a:off x="17293" y="158930"/>
              <a:ext cx="3308568" cy="3196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6363" tIns="0" rIns="126363" bIns="0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200" dirty="0"/>
                <a:t>Ansatt/Leder</a:t>
              </a:r>
              <a:endParaRPr lang="nb-NO" sz="1200" kern="1200" dirty="0"/>
            </a:p>
          </p:txBody>
        </p:sp>
      </p:grp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80DCACB3-A356-00A6-73FB-1B1E59ECF783}"/>
              </a:ext>
            </a:extLst>
          </p:cNvPr>
          <p:cNvGrpSpPr/>
          <p:nvPr/>
        </p:nvGrpSpPr>
        <p:grpSpPr>
          <a:xfrm>
            <a:off x="4223072" y="1918729"/>
            <a:ext cx="4775935" cy="1638263"/>
            <a:chOff x="0" y="2258280"/>
            <a:chExt cx="4775935" cy="1209600"/>
          </a:xfrm>
        </p:grpSpPr>
        <p:sp>
          <p:nvSpPr>
            <p:cNvPr id="15" name="Rektangel 14">
              <a:extLst>
                <a:ext uri="{FF2B5EF4-FFF2-40B4-BE49-F238E27FC236}">
                  <a16:creationId xmlns:a16="http://schemas.microsoft.com/office/drawing/2014/main" id="{0033582F-FAC4-F61B-AF2B-CCF9C9E980C1}"/>
                </a:ext>
              </a:extLst>
            </p:cNvPr>
            <p:cNvSpPr/>
            <p:nvPr/>
          </p:nvSpPr>
          <p:spPr>
            <a:xfrm>
              <a:off x="0" y="2258280"/>
              <a:ext cx="4775935" cy="1209600"/>
            </a:xfrm>
            <a:prstGeom prst="rect">
              <a:avLst/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TekstSylinder 15">
              <a:extLst>
                <a:ext uri="{FF2B5EF4-FFF2-40B4-BE49-F238E27FC236}">
                  <a16:creationId xmlns:a16="http://schemas.microsoft.com/office/drawing/2014/main" id="{4D0832A2-2C1C-8F7F-D4B1-E7067CF0B0E9}"/>
                </a:ext>
              </a:extLst>
            </p:cNvPr>
            <p:cNvSpPr txBox="1"/>
            <p:nvPr/>
          </p:nvSpPr>
          <p:spPr>
            <a:xfrm>
              <a:off x="0" y="2258280"/>
              <a:ext cx="4775935" cy="12096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70666" tIns="249936" rIns="370666" bIns="85344" numCol="1" spcCol="1270" anchor="t" anchorCtr="0">
              <a:noAutofit/>
            </a:bodyPr>
            <a:lstStyle/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200" kern="1200" dirty="0"/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nb-NO" sz="1200" dirty="0">
                  <a:solidFill>
                    <a:schemeClr val="tx1"/>
                  </a:solidFill>
                </a:rPr>
                <a:t>Oppsigelsen lagres i personalmappe i </a:t>
              </a:r>
              <a:r>
                <a:rPr lang="nb-NO" sz="1200" dirty="0" err="1">
                  <a:solidFill>
                    <a:schemeClr val="tx1"/>
                  </a:solidFill>
                </a:rPr>
                <a:t>ePhorte</a:t>
              </a:r>
              <a:endParaRPr lang="nb-NO" sz="1200" dirty="0">
                <a:solidFill>
                  <a:schemeClr val="tx1"/>
                </a:solidFill>
              </a:endParaRP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nb-NO" sz="1200" kern="1200" dirty="0"/>
                <a:t>S</a:t>
              </a:r>
              <a:r>
                <a:rPr lang="nb-NO" sz="1200" kern="1200" dirty="0">
                  <a:solidFill>
                    <a:schemeClr val="tx1"/>
                  </a:solidFill>
                </a:rPr>
                <a:t>tandard fratredelsesbrev </a:t>
              </a:r>
              <a:r>
                <a:rPr lang="nb-NO" sz="1200" dirty="0">
                  <a:solidFill>
                    <a:schemeClr val="tx1"/>
                  </a:solidFill>
                </a:rPr>
                <a:t>inkludert</a:t>
              </a:r>
              <a:r>
                <a:rPr lang="nb-NO" sz="1200" kern="1200" dirty="0">
                  <a:solidFill>
                    <a:schemeClr val="tx1"/>
                  </a:solidFill>
                </a:rPr>
                <a:t> sjekkliste ved fratreden </a:t>
              </a:r>
              <a:r>
                <a:rPr lang="nb-NO" sz="1200" dirty="0">
                  <a:solidFill>
                    <a:schemeClr val="tx1"/>
                  </a:solidFill>
                </a:rPr>
                <a:t>sendes</a:t>
              </a:r>
              <a:r>
                <a:rPr lang="nb-NO" sz="1200" kern="1200" dirty="0"/>
                <a:t> til ansatt </a:t>
              </a:r>
              <a:r>
                <a:rPr lang="nb-NO" sz="1200" kern="1200" dirty="0">
                  <a:solidFill>
                    <a:schemeClr val="tx1"/>
                  </a:solidFill>
                </a:rPr>
                <a:t>med leder på kopi</a:t>
              </a:r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nb-NO" sz="1200" dirty="0">
                  <a:solidFill>
                    <a:srgbClr val="FF0000"/>
                  </a:solidFill>
                </a:rPr>
                <a:t>	</a:t>
              </a:r>
              <a:r>
                <a:rPr lang="nb-NO" sz="1200" dirty="0">
                  <a:solidFill>
                    <a:schemeClr val="tx1"/>
                  </a:solidFill>
                </a:rPr>
                <a:t>-</a:t>
              </a:r>
              <a:r>
                <a:rPr lang="nb-NO" sz="1100" dirty="0">
                  <a:solidFill>
                    <a:schemeClr val="tx1"/>
                  </a:solidFill>
                </a:rPr>
                <a:t>Brevet lagres i personalmappe i </a:t>
              </a:r>
              <a:r>
                <a:rPr lang="nb-NO" sz="1100" dirty="0" err="1">
                  <a:solidFill>
                    <a:schemeClr val="tx1"/>
                  </a:solidFill>
                </a:rPr>
                <a:t>ePhorte</a:t>
              </a:r>
              <a:endParaRPr lang="nb-NO" sz="1100" dirty="0">
                <a:solidFill>
                  <a:schemeClr val="tx1"/>
                </a:solidFill>
              </a:endParaRP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nb-NO" sz="1200" kern="1200" dirty="0"/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nb-NO" sz="1200" kern="1200" dirty="0"/>
                <a:t>Registrerer sluttoppgjør i </a:t>
              </a:r>
              <a:r>
                <a:rPr lang="nb-NO" sz="1200" dirty="0"/>
                <a:t>SAP</a:t>
              </a:r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100" dirty="0">
                <a:solidFill>
                  <a:schemeClr val="tx1"/>
                </a:solidFill>
              </a:endParaRPr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100" dirty="0">
                <a:solidFill>
                  <a:schemeClr val="tx1"/>
                </a:solidFill>
              </a:endParaRPr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100" dirty="0">
                <a:solidFill>
                  <a:schemeClr val="tx1"/>
                </a:solidFill>
              </a:endParaRP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nb-NO" sz="1200" kern="1200" dirty="0"/>
            </a:p>
          </p:txBody>
        </p:sp>
      </p:grpSp>
      <p:grpSp>
        <p:nvGrpSpPr>
          <p:cNvPr id="20" name="Gruppe 19">
            <a:extLst>
              <a:ext uri="{FF2B5EF4-FFF2-40B4-BE49-F238E27FC236}">
                <a16:creationId xmlns:a16="http://schemas.microsoft.com/office/drawing/2014/main" id="{D61E02CA-61F2-74A8-49FA-2587CC81ED19}"/>
              </a:ext>
            </a:extLst>
          </p:cNvPr>
          <p:cNvGrpSpPr/>
          <p:nvPr/>
        </p:nvGrpSpPr>
        <p:grpSpPr>
          <a:xfrm>
            <a:off x="4223072" y="3854895"/>
            <a:ext cx="4775935" cy="2622581"/>
            <a:chOff x="0" y="3709799"/>
            <a:chExt cx="4775935" cy="1967242"/>
          </a:xfrm>
        </p:grpSpPr>
        <p:sp>
          <p:nvSpPr>
            <p:cNvPr id="21" name="Rektangel 20">
              <a:extLst>
                <a:ext uri="{FF2B5EF4-FFF2-40B4-BE49-F238E27FC236}">
                  <a16:creationId xmlns:a16="http://schemas.microsoft.com/office/drawing/2014/main" id="{DDA57F84-5B28-4957-345F-3A2AF0103B9B}"/>
                </a:ext>
              </a:extLst>
            </p:cNvPr>
            <p:cNvSpPr/>
            <p:nvPr/>
          </p:nvSpPr>
          <p:spPr>
            <a:xfrm>
              <a:off x="0" y="3709799"/>
              <a:ext cx="4775935" cy="1916018"/>
            </a:xfrm>
            <a:prstGeom prst="rect">
              <a:avLst/>
            </a:prstGeom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TekstSylinder 21">
              <a:extLst>
                <a:ext uri="{FF2B5EF4-FFF2-40B4-BE49-F238E27FC236}">
                  <a16:creationId xmlns:a16="http://schemas.microsoft.com/office/drawing/2014/main" id="{8DF743C3-3AB6-AD41-0ABE-C3942DE591FE}"/>
                </a:ext>
              </a:extLst>
            </p:cNvPr>
            <p:cNvSpPr txBox="1"/>
            <p:nvPr/>
          </p:nvSpPr>
          <p:spPr>
            <a:xfrm>
              <a:off x="0" y="3709799"/>
              <a:ext cx="4775935" cy="19672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70666" tIns="249936" rIns="370666" bIns="85344" numCol="1" spcCol="1270" anchor="t" anchorCtr="0">
              <a:noAutofit/>
            </a:bodyPr>
            <a:lstStyle/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endParaRPr lang="nb-NO" sz="1200" kern="1200" dirty="0">
                <a:latin typeface="Arial" panose="020B0604020202020204"/>
              </a:endParaRP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har char="•"/>
                <a:tabLst/>
                <a:defRPr/>
              </a:pPr>
              <a:r>
                <a:rPr lang="nb-NO" sz="1200" kern="1200" dirty="0">
                  <a:latin typeface="Arial" panose="020B0604020202020204"/>
                </a:rPr>
                <a:t> Sluttoppgjør mottas måneden etter sluttdato</a:t>
              </a: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endParaRPr lang="nb-NO" sz="1200" kern="1200" dirty="0">
                <a:latin typeface="Arial" panose="020B0604020202020204"/>
              </a:endParaRP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nb-NO" sz="1200" kern="1200" dirty="0"/>
                <a:t>Det er ikk</a:t>
              </a:r>
              <a:r>
                <a:rPr lang="nb-NO" sz="1200" dirty="0"/>
                <a:t>e nødvendig å sende oppsigelse til TS dersom den ansatte fortsetter i annen stilling på NTNU</a:t>
              </a:r>
              <a:endParaRPr lang="nb-NO" sz="1200" strike="sngStrike" kern="1200" dirty="0">
                <a:solidFill>
                  <a:srgbClr val="FF0000"/>
                </a:solidFill>
              </a:endParaRPr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nb-NO" sz="1200" dirty="0">
                  <a:solidFill>
                    <a:srgbClr val="FF0000"/>
                  </a:solidFill>
                </a:rPr>
                <a:t>	</a:t>
              </a:r>
              <a:r>
                <a:rPr lang="nb-NO" sz="1200" dirty="0">
                  <a:solidFill>
                    <a:schemeClr val="tx1"/>
                  </a:solidFill>
                </a:rPr>
                <a:t>-</a:t>
              </a:r>
              <a:r>
                <a:rPr lang="nb-NO" sz="1100" dirty="0">
                  <a:solidFill>
                    <a:schemeClr val="tx1"/>
                  </a:solidFill>
                </a:rPr>
                <a:t>Ansatt må orientere sin leder</a:t>
              </a: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har char="•"/>
                <a:tabLst/>
                <a:defRPr/>
              </a:pPr>
              <a:endParaRPr lang="nb-NO" sz="1200" kern="1200" dirty="0">
                <a:latin typeface="Arial" panose="020B0604020202020204"/>
              </a:endParaRPr>
            </a:p>
          </p:txBody>
        </p:sp>
      </p:grp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E43C2336-D852-5721-AF4A-8BA1390A5899}"/>
              </a:ext>
            </a:extLst>
          </p:cNvPr>
          <p:cNvGrpSpPr/>
          <p:nvPr/>
        </p:nvGrpSpPr>
        <p:grpSpPr>
          <a:xfrm>
            <a:off x="4461868" y="3677777"/>
            <a:ext cx="3343154" cy="354240"/>
            <a:chOff x="238796" y="3532680"/>
            <a:chExt cx="3343154" cy="354240"/>
          </a:xfrm>
        </p:grpSpPr>
        <p:sp>
          <p:nvSpPr>
            <p:cNvPr id="24" name="Rektangel: avrundede hjørner 23">
              <a:extLst>
                <a:ext uri="{FF2B5EF4-FFF2-40B4-BE49-F238E27FC236}">
                  <a16:creationId xmlns:a16="http://schemas.microsoft.com/office/drawing/2014/main" id="{68D78CD0-2B1C-90F7-85C7-5B3623D92ED1}"/>
                </a:ext>
              </a:extLst>
            </p:cNvPr>
            <p:cNvSpPr/>
            <p:nvPr/>
          </p:nvSpPr>
          <p:spPr>
            <a:xfrm>
              <a:off x="238796" y="3532680"/>
              <a:ext cx="3343154" cy="3542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Rektangel: avrundede hjørner 6">
              <a:extLst>
                <a:ext uri="{FF2B5EF4-FFF2-40B4-BE49-F238E27FC236}">
                  <a16:creationId xmlns:a16="http://schemas.microsoft.com/office/drawing/2014/main" id="{3E2138DC-5445-B848-46E1-0ABE53883589}"/>
                </a:ext>
              </a:extLst>
            </p:cNvPr>
            <p:cNvSpPr txBox="1"/>
            <p:nvPr/>
          </p:nvSpPr>
          <p:spPr>
            <a:xfrm>
              <a:off x="256089" y="3549973"/>
              <a:ext cx="3308568" cy="3196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6363" tIns="0" rIns="126363" bIns="0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200" kern="1200" dirty="0"/>
                <a:t>Tilleggsinformasjon</a:t>
              </a:r>
            </a:p>
          </p:txBody>
        </p:sp>
      </p:grpSp>
      <p:grpSp>
        <p:nvGrpSpPr>
          <p:cNvPr id="26" name="Gruppe 25">
            <a:extLst>
              <a:ext uri="{FF2B5EF4-FFF2-40B4-BE49-F238E27FC236}">
                <a16:creationId xmlns:a16="http://schemas.microsoft.com/office/drawing/2014/main" id="{D3CE99C5-B792-A86F-DBE5-0FF0D8F58A8F}"/>
              </a:ext>
            </a:extLst>
          </p:cNvPr>
          <p:cNvGrpSpPr/>
          <p:nvPr/>
        </p:nvGrpSpPr>
        <p:grpSpPr>
          <a:xfrm>
            <a:off x="4444575" y="1773989"/>
            <a:ext cx="3471883" cy="382929"/>
            <a:chOff x="238796" y="2081160"/>
            <a:chExt cx="3471883" cy="354240"/>
          </a:xfrm>
        </p:grpSpPr>
        <p:sp>
          <p:nvSpPr>
            <p:cNvPr id="27" name="Rektangel: avrundede hjørner 26">
              <a:extLst>
                <a:ext uri="{FF2B5EF4-FFF2-40B4-BE49-F238E27FC236}">
                  <a16:creationId xmlns:a16="http://schemas.microsoft.com/office/drawing/2014/main" id="{B76F6229-0010-6CF2-DABA-5A976BF84D29}"/>
                </a:ext>
              </a:extLst>
            </p:cNvPr>
            <p:cNvSpPr/>
            <p:nvPr/>
          </p:nvSpPr>
          <p:spPr>
            <a:xfrm>
              <a:off x="238796" y="2081160"/>
              <a:ext cx="3343154" cy="3542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Rektangel: avrundede hjørner 6">
              <a:extLst>
                <a:ext uri="{FF2B5EF4-FFF2-40B4-BE49-F238E27FC236}">
                  <a16:creationId xmlns:a16="http://schemas.microsoft.com/office/drawing/2014/main" id="{35B73C15-ABBB-2F86-2B6F-6D7AA80732B3}"/>
                </a:ext>
              </a:extLst>
            </p:cNvPr>
            <p:cNvSpPr txBox="1"/>
            <p:nvPr/>
          </p:nvSpPr>
          <p:spPr>
            <a:xfrm>
              <a:off x="256088" y="2098453"/>
              <a:ext cx="3454591" cy="3196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6363" tIns="0" rIns="126363" bIns="0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200" kern="1200" dirty="0"/>
                <a:t>Tjenestesenteret for lønn og HR		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210598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5605E4FD-17CB-1320-005E-65BDF15E9074}"/>
              </a:ext>
            </a:extLst>
          </p:cNvPr>
          <p:cNvSpPr/>
          <p:nvPr/>
        </p:nvSpPr>
        <p:spPr>
          <a:xfrm>
            <a:off x="-89408" y="0"/>
            <a:ext cx="416356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id="{D6F00676-845A-9F83-AE56-F66A2EF76DA6}"/>
              </a:ext>
            </a:extLst>
          </p:cNvPr>
          <p:cNvSpPr txBox="1">
            <a:spLocks/>
          </p:cNvSpPr>
          <p:nvPr/>
        </p:nvSpPr>
        <p:spPr>
          <a:xfrm>
            <a:off x="184052" y="2707233"/>
            <a:ext cx="3700272" cy="333283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b-NO" dirty="0">
                <a:solidFill>
                  <a:schemeClr val="bg1"/>
                </a:solidFill>
              </a:rPr>
              <a:t>Fratredelse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200" b="0" i="0" u="sng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200" b="0" i="0" u="sng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1" i="0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Melding om sluttoppgjør: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Midlertidig ansatt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Avslutning av stilling </a:t>
            </a:r>
            <a:r>
              <a:rPr kumimoji="0" lang="nb-NO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pga</a:t>
            </a: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manglende finansiering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Oppsigelse av hovedstilling utenfor NTNU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Dødsfall</a:t>
            </a:r>
          </a:p>
          <a:p>
            <a:pPr marL="0" indent="0" algn="ctr">
              <a:buNone/>
            </a:pPr>
            <a:endParaRPr lang="nb-NO" sz="1700" dirty="0">
              <a:solidFill>
                <a:schemeClr val="bg1"/>
              </a:solidFill>
            </a:endParaRPr>
          </a:p>
        </p:txBody>
      </p:sp>
      <p:grpSp>
        <p:nvGrpSpPr>
          <p:cNvPr id="7" name="Gruppe 6">
            <a:extLst>
              <a:ext uri="{FF2B5EF4-FFF2-40B4-BE49-F238E27FC236}">
                <a16:creationId xmlns:a16="http://schemas.microsoft.com/office/drawing/2014/main" id="{3989D89C-6A4E-ED5B-2AF2-9E0960081131}"/>
              </a:ext>
            </a:extLst>
          </p:cNvPr>
          <p:cNvGrpSpPr/>
          <p:nvPr/>
        </p:nvGrpSpPr>
        <p:grpSpPr>
          <a:xfrm>
            <a:off x="4205779" y="380523"/>
            <a:ext cx="4775935" cy="886215"/>
            <a:chOff x="0" y="269829"/>
            <a:chExt cx="4775935" cy="1746530"/>
          </a:xfrm>
        </p:grpSpPr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2355F18A-BECA-845D-AEB1-4BDCF63E0217}"/>
                </a:ext>
              </a:extLst>
            </p:cNvPr>
            <p:cNvSpPr/>
            <p:nvPr/>
          </p:nvSpPr>
          <p:spPr>
            <a:xfrm>
              <a:off x="0" y="269829"/>
              <a:ext cx="4775935" cy="1746530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TekstSylinder 11">
              <a:extLst>
                <a:ext uri="{FF2B5EF4-FFF2-40B4-BE49-F238E27FC236}">
                  <a16:creationId xmlns:a16="http://schemas.microsoft.com/office/drawing/2014/main" id="{B22D9213-44AE-9652-76C2-28846D5000D1}"/>
                </a:ext>
              </a:extLst>
            </p:cNvPr>
            <p:cNvSpPr txBox="1"/>
            <p:nvPr/>
          </p:nvSpPr>
          <p:spPr>
            <a:xfrm>
              <a:off x="0" y="269829"/>
              <a:ext cx="4775935" cy="14914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70666" tIns="249936" rIns="370666" bIns="85344" numCol="1" spcCol="1270" anchor="t" anchorCtr="0">
              <a:noAutofit/>
            </a:bodyPr>
            <a:lstStyle/>
            <a:p>
              <a:pPr marL="114300" lvl="1" indent="-114300" algn="l" defTabSz="5334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nb-NO" sz="1200" kern="1200" dirty="0"/>
            </a:p>
            <a:p>
              <a:pPr marL="114300" lvl="1" indent="-114300" algn="l" defTabSz="5334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nb-NO" sz="1200" kern="1200" dirty="0"/>
                <a:t>Når </a:t>
              </a:r>
              <a:r>
                <a:rPr lang="nb-NO" sz="1200" kern="1200" dirty="0">
                  <a:latin typeface="Arial" panose="020B0604020202020204"/>
                </a:rPr>
                <a:t>sluttdato</a:t>
              </a:r>
              <a:r>
                <a:rPr lang="nb-NO" sz="1200" kern="1200" dirty="0"/>
                <a:t> er </a:t>
              </a:r>
              <a:r>
                <a:rPr lang="nb-NO" sz="1200" dirty="0"/>
                <a:t>avklart,</a:t>
              </a:r>
              <a:r>
                <a:rPr lang="nb-NO" sz="1200" kern="1200" dirty="0"/>
                <a:t> </a:t>
              </a:r>
              <a:r>
                <a:rPr lang="nb-NO" sz="1200" kern="1200" dirty="0">
                  <a:latin typeface="Arial" panose="020B0604020202020204"/>
                </a:rPr>
                <a:t>sendes</a:t>
              </a:r>
              <a:r>
                <a:rPr lang="nb-NO" sz="1200" kern="1200" dirty="0"/>
                <a:t> skjema om sluttoppgjør i NTNU Hjelp </a:t>
              </a:r>
              <a:r>
                <a:rPr lang="nb-NO" sz="1200" dirty="0">
                  <a:solidFill>
                    <a:srgbClr val="0070C0"/>
                  </a:solidFill>
                  <a:hlinkClick r:id="rId2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Fratredelse - NTNU Hjelp</a:t>
              </a:r>
              <a:endParaRPr lang="nb-NO" sz="1200" kern="1200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8" name="Gruppe 7">
            <a:extLst>
              <a:ext uri="{FF2B5EF4-FFF2-40B4-BE49-F238E27FC236}">
                <a16:creationId xmlns:a16="http://schemas.microsoft.com/office/drawing/2014/main" id="{9BFE2257-56D0-0120-5FAC-7398D723B988}"/>
              </a:ext>
            </a:extLst>
          </p:cNvPr>
          <p:cNvGrpSpPr/>
          <p:nvPr/>
        </p:nvGrpSpPr>
        <p:grpSpPr>
          <a:xfrm>
            <a:off x="4444575" y="185196"/>
            <a:ext cx="3343154" cy="354240"/>
            <a:chOff x="0" y="141637"/>
            <a:chExt cx="3343154" cy="354240"/>
          </a:xfrm>
        </p:grpSpPr>
        <p:sp>
          <p:nvSpPr>
            <p:cNvPr id="9" name="Rektangel: avrundede hjørner 8">
              <a:extLst>
                <a:ext uri="{FF2B5EF4-FFF2-40B4-BE49-F238E27FC236}">
                  <a16:creationId xmlns:a16="http://schemas.microsoft.com/office/drawing/2014/main" id="{E2852AEB-551C-CCA7-BADC-B4451C6BA7D2}"/>
                </a:ext>
              </a:extLst>
            </p:cNvPr>
            <p:cNvSpPr/>
            <p:nvPr/>
          </p:nvSpPr>
          <p:spPr>
            <a:xfrm>
              <a:off x="0" y="141637"/>
              <a:ext cx="3343154" cy="3542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ktangel: avrundede hjørner 6">
              <a:extLst>
                <a:ext uri="{FF2B5EF4-FFF2-40B4-BE49-F238E27FC236}">
                  <a16:creationId xmlns:a16="http://schemas.microsoft.com/office/drawing/2014/main" id="{49E63B60-23D3-79C1-F914-6FC7282029FF}"/>
                </a:ext>
              </a:extLst>
            </p:cNvPr>
            <p:cNvSpPr txBox="1"/>
            <p:nvPr/>
          </p:nvSpPr>
          <p:spPr>
            <a:xfrm>
              <a:off x="17293" y="158930"/>
              <a:ext cx="3308568" cy="3196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6363" tIns="0" rIns="126363" bIns="0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200" kern="1200" dirty="0"/>
                <a:t>Leder/HR ved enheten</a:t>
              </a:r>
            </a:p>
          </p:txBody>
        </p:sp>
      </p:grpSp>
      <p:grpSp>
        <p:nvGrpSpPr>
          <p:cNvPr id="13" name="Gruppe 12">
            <a:extLst>
              <a:ext uri="{FF2B5EF4-FFF2-40B4-BE49-F238E27FC236}">
                <a16:creationId xmlns:a16="http://schemas.microsoft.com/office/drawing/2014/main" id="{E8065429-E591-E6C8-7760-C839D507B262}"/>
              </a:ext>
            </a:extLst>
          </p:cNvPr>
          <p:cNvGrpSpPr/>
          <p:nvPr/>
        </p:nvGrpSpPr>
        <p:grpSpPr>
          <a:xfrm>
            <a:off x="4223072" y="1574523"/>
            <a:ext cx="4775935" cy="1428584"/>
            <a:chOff x="0" y="2258280"/>
            <a:chExt cx="4775935" cy="1209600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A680A270-0D53-2DBB-7F22-8EB809605510}"/>
                </a:ext>
              </a:extLst>
            </p:cNvPr>
            <p:cNvSpPr/>
            <p:nvPr/>
          </p:nvSpPr>
          <p:spPr>
            <a:xfrm>
              <a:off x="0" y="2258280"/>
              <a:ext cx="4775935" cy="1209600"/>
            </a:xfrm>
            <a:prstGeom prst="rect">
              <a:avLst/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TekstSylinder 17">
              <a:extLst>
                <a:ext uri="{FF2B5EF4-FFF2-40B4-BE49-F238E27FC236}">
                  <a16:creationId xmlns:a16="http://schemas.microsoft.com/office/drawing/2014/main" id="{A62841B0-4AFD-CF65-070B-F2C08A99587E}"/>
                </a:ext>
              </a:extLst>
            </p:cNvPr>
            <p:cNvSpPr txBox="1"/>
            <p:nvPr/>
          </p:nvSpPr>
          <p:spPr>
            <a:xfrm>
              <a:off x="0" y="2258280"/>
              <a:ext cx="4775935" cy="12096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70666" tIns="249936" rIns="370666" bIns="85344" numCol="1" spcCol="1270" anchor="t" anchorCtr="0">
              <a:noAutofit/>
            </a:bodyPr>
            <a:lstStyle/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200" kern="1200" dirty="0"/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nb-NO" sz="1200" kern="1200" dirty="0">
                  <a:solidFill>
                    <a:schemeClr val="tx1"/>
                  </a:solidFill>
                </a:rPr>
                <a:t>Standard fratredelsesbrev </a:t>
              </a:r>
              <a:r>
                <a:rPr lang="nb-NO" sz="1200" dirty="0">
                  <a:solidFill>
                    <a:schemeClr val="tx1"/>
                  </a:solidFill>
                </a:rPr>
                <a:t>inkludert</a:t>
              </a:r>
              <a:r>
                <a:rPr lang="nb-NO" sz="1200" kern="1200" dirty="0">
                  <a:solidFill>
                    <a:schemeClr val="tx1"/>
                  </a:solidFill>
                </a:rPr>
                <a:t> sjekkliste ved fratreden </a:t>
              </a:r>
              <a:r>
                <a:rPr lang="nb-NO" sz="1200" dirty="0">
                  <a:solidFill>
                    <a:schemeClr val="tx1"/>
                  </a:solidFill>
                </a:rPr>
                <a:t>sendes</a:t>
              </a:r>
              <a:r>
                <a:rPr lang="nb-NO" sz="1200" kern="1200" dirty="0"/>
                <a:t> til ansatt </a:t>
              </a:r>
              <a:r>
                <a:rPr lang="nb-NO" sz="1200" kern="1200" dirty="0">
                  <a:solidFill>
                    <a:schemeClr val="tx1"/>
                  </a:solidFill>
                </a:rPr>
                <a:t>med leder på kopi</a:t>
              </a:r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nb-NO" sz="1200" dirty="0">
                  <a:solidFill>
                    <a:srgbClr val="FF0000"/>
                  </a:solidFill>
                </a:rPr>
                <a:t>	</a:t>
              </a:r>
              <a:r>
                <a:rPr lang="nb-NO" sz="1200" dirty="0">
                  <a:solidFill>
                    <a:schemeClr val="tx1"/>
                  </a:solidFill>
                </a:rPr>
                <a:t>-</a:t>
              </a:r>
              <a:r>
                <a:rPr lang="nb-NO" sz="1100" dirty="0">
                  <a:solidFill>
                    <a:schemeClr val="tx1"/>
                  </a:solidFill>
                </a:rPr>
                <a:t>Brevet lagres i personalmappe i </a:t>
              </a:r>
              <a:r>
                <a:rPr lang="nb-NO" sz="1100" dirty="0" err="1">
                  <a:solidFill>
                    <a:schemeClr val="tx1"/>
                  </a:solidFill>
                </a:rPr>
                <a:t>ePhorte</a:t>
              </a:r>
              <a:endParaRPr lang="nb-NO" sz="1100" dirty="0">
                <a:solidFill>
                  <a:schemeClr val="tx1"/>
                </a:solidFill>
              </a:endParaRPr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200" kern="1200" dirty="0"/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nb-NO" sz="1200" kern="1200" dirty="0"/>
                <a:t>Registrerer sluttoppgjør i </a:t>
              </a:r>
              <a:r>
                <a:rPr lang="nb-NO" sz="1200" dirty="0"/>
                <a:t>SAP</a:t>
              </a:r>
              <a:endParaRPr lang="nb-NO" sz="1200" kern="1200" dirty="0"/>
            </a:p>
          </p:txBody>
        </p:sp>
      </p:grp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B6B58B66-FA2B-E4E9-B1D7-34C88712B1B4}"/>
              </a:ext>
            </a:extLst>
          </p:cNvPr>
          <p:cNvGrpSpPr/>
          <p:nvPr/>
        </p:nvGrpSpPr>
        <p:grpSpPr>
          <a:xfrm>
            <a:off x="4223072" y="3353302"/>
            <a:ext cx="4775935" cy="3319502"/>
            <a:chOff x="0" y="3709799"/>
            <a:chExt cx="4775935" cy="1916018"/>
          </a:xfrm>
        </p:grpSpPr>
        <p:sp>
          <p:nvSpPr>
            <p:cNvPr id="23" name="Rektangel 22">
              <a:extLst>
                <a:ext uri="{FF2B5EF4-FFF2-40B4-BE49-F238E27FC236}">
                  <a16:creationId xmlns:a16="http://schemas.microsoft.com/office/drawing/2014/main" id="{89D2BD54-6360-EBB0-E925-0DB1E1296798}"/>
                </a:ext>
              </a:extLst>
            </p:cNvPr>
            <p:cNvSpPr/>
            <p:nvPr/>
          </p:nvSpPr>
          <p:spPr>
            <a:xfrm>
              <a:off x="0" y="3709799"/>
              <a:ext cx="4775935" cy="1916018"/>
            </a:xfrm>
            <a:prstGeom prst="rect">
              <a:avLst/>
            </a:prstGeom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TekstSylinder 23">
              <a:extLst>
                <a:ext uri="{FF2B5EF4-FFF2-40B4-BE49-F238E27FC236}">
                  <a16:creationId xmlns:a16="http://schemas.microsoft.com/office/drawing/2014/main" id="{573D5E6E-2996-3CB1-84EF-766546A5115F}"/>
                </a:ext>
              </a:extLst>
            </p:cNvPr>
            <p:cNvSpPr txBox="1"/>
            <p:nvPr/>
          </p:nvSpPr>
          <p:spPr>
            <a:xfrm>
              <a:off x="0" y="3709799"/>
              <a:ext cx="4775935" cy="18656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70666" tIns="249936" rIns="370666" bIns="85344" numCol="1" spcCol="1270" anchor="t" anchorCtr="0">
              <a:noAutofit/>
            </a:bodyPr>
            <a:lstStyle/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endParaRPr lang="nb-NO" sz="1200" kern="1200" dirty="0">
                <a:latin typeface="Arial" panose="020B0604020202020204"/>
              </a:endParaRP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har char="•"/>
                <a:tabLst/>
                <a:defRPr/>
              </a:pPr>
              <a:r>
                <a:rPr lang="nb-NO" sz="1200" kern="1200" dirty="0">
                  <a:latin typeface="Arial" panose="020B0604020202020204"/>
                </a:rPr>
                <a:t> Oppfølging av sluttdato for midlertidig ansatt bør starte </a:t>
              </a: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r>
                <a:rPr lang="nb-NO" sz="1200" kern="1200" dirty="0">
                  <a:latin typeface="Arial" panose="020B0604020202020204"/>
                </a:rPr>
                <a:t>   </a:t>
              </a:r>
              <a:r>
                <a:rPr lang="nb-NO" sz="1200" kern="1200" dirty="0" err="1">
                  <a:latin typeface="Arial" panose="020B0604020202020204"/>
                </a:rPr>
                <a:t>ca</a:t>
              </a:r>
              <a:r>
                <a:rPr lang="nb-NO" sz="1200" dirty="0">
                  <a:latin typeface="Arial" panose="020B0604020202020204"/>
                </a:rPr>
                <a:t> </a:t>
              </a:r>
              <a:r>
                <a:rPr lang="nb-NO" sz="1200" kern="1200" dirty="0">
                  <a:latin typeface="Arial" panose="020B0604020202020204"/>
                </a:rPr>
                <a:t>3 </a:t>
              </a:r>
              <a:r>
                <a:rPr lang="nb-NO" sz="1200" kern="1200" dirty="0" err="1">
                  <a:latin typeface="Arial" panose="020B0604020202020204"/>
                </a:rPr>
                <a:t>mnd</a:t>
              </a:r>
              <a:r>
                <a:rPr lang="nb-NO" sz="1200" kern="1200" dirty="0">
                  <a:latin typeface="Arial" panose="020B0604020202020204"/>
                </a:rPr>
                <a:t> før sluttdato. Leder får påminnelse fra SAP. </a:t>
              </a: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r>
                <a:rPr lang="nb-NO" sz="1200" kern="1200" dirty="0">
                  <a:latin typeface="Arial" panose="020B0604020202020204"/>
                </a:rPr>
                <a:t>            -</a:t>
              </a:r>
              <a:r>
                <a:rPr lang="nb-NO" sz="1100" kern="1200" dirty="0">
                  <a:latin typeface="Arial" panose="020B0604020202020204"/>
                </a:rPr>
                <a:t>Både leder og lokal HR kan bruke DFØ Innsikt som          </a:t>
              </a: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r>
                <a:rPr lang="nb-NO" sz="1100" dirty="0">
                  <a:latin typeface="Arial" panose="020B0604020202020204"/>
                </a:rPr>
                <a:t>              </a:t>
              </a:r>
              <a:r>
                <a:rPr lang="nb-NO" sz="1100" kern="1200" dirty="0">
                  <a:latin typeface="Arial" panose="020B0604020202020204"/>
                </a:rPr>
                <a:t>oppfølgingsverktøy</a:t>
              </a:r>
            </a:p>
            <a:p>
              <a:pPr marL="0" lvl="1" algn="l" defTabSz="5334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nb-NO" sz="1100" dirty="0"/>
                <a:t>	-Ved midl. ansettelse over et år, må det</a:t>
              </a:r>
              <a:r>
                <a:rPr lang="nb-NO" sz="1100" kern="1200" dirty="0"/>
                <a:t> sendes 	varsel om fratredelse senest 1 </a:t>
              </a:r>
              <a:r>
                <a:rPr lang="nb-NO" sz="1100" kern="1200" dirty="0" err="1"/>
                <a:t>mnd</a:t>
              </a:r>
              <a:r>
                <a:rPr lang="nb-NO" sz="1100" kern="1200" dirty="0"/>
                <a:t> før sluttdato</a:t>
              </a: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har char="•"/>
                <a:tabLst/>
                <a:defRPr/>
              </a:pPr>
              <a:endParaRPr lang="nb-NO" sz="1200" kern="1200" dirty="0">
                <a:latin typeface="Arial" panose="020B0604020202020204"/>
              </a:endParaRPr>
            </a:p>
            <a:p>
              <a:pPr marL="0" marR="0" lvl="1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har char="•"/>
                <a:tabLst/>
                <a:defRPr/>
              </a:pPr>
              <a:r>
                <a:rPr lang="nb-NO" sz="1200" kern="1200" dirty="0">
                  <a:latin typeface="Arial" panose="020B0604020202020204"/>
                </a:rPr>
                <a:t> Lønna stoppes ikke automatisk ved nådd sluttdato. TS </a:t>
              </a:r>
              <a:r>
                <a:rPr lang="nb-NO" sz="1200" dirty="0">
                  <a:latin typeface="Arial" panose="020B0604020202020204"/>
                </a:rPr>
                <a:t>tar </a:t>
              </a:r>
            </a:p>
            <a:p>
              <a:pPr marL="0" marR="0" lvl="1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r>
                <a:rPr lang="nb-NO" sz="1200" dirty="0">
                  <a:latin typeface="Arial" panose="020B0604020202020204"/>
                </a:rPr>
                <a:t>   ut </a:t>
              </a:r>
              <a:r>
                <a:rPr lang="nb-NO" sz="1200" dirty="0">
                  <a:solidFill>
                    <a:schemeClr val="tx1"/>
                  </a:solidFill>
                  <a:latin typeface="Arial" panose="020B0604020202020204"/>
                </a:rPr>
                <a:t>kvartalsvis</a:t>
              </a:r>
              <a:r>
                <a:rPr lang="nb-NO" sz="1200" dirty="0">
                  <a:latin typeface="Arial" panose="020B0604020202020204"/>
                </a:rPr>
                <a:t> rapport over </a:t>
              </a:r>
              <a:r>
                <a:rPr lang="nb-NO" sz="1200" kern="1200" dirty="0"/>
                <a:t>de som har nådd sluttdato </a:t>
              </a:r>
            </a:p>
            <a:p>
              <a:pPr marL="0" marR="0" lvl="1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r>
                <a:rPr lang="nb-NO" sz="1200" dirty="0"/>
                <a:t>   </a:t>
              </a:r>
              <a:r>
                <a:rPr lang="nb-NO" sz="1200" kern="1200" dirty="0"/>
                <a:t>men ikke har fått sluttoppgjør og kontakter enhet/leder for </a:t>
              </a:r>
            </a:p>
            <a:p>
              <a:pPr marL="0" marR="0" lvl="1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r>
                <a:rPr lang="nb-NO" sz="1200" dirty="0"/>
                <a:t>   </a:t>
              </a:r>
              <a:r>
                <a:rPr lang="nb-NO" sz="1200" kern="1200" dirty="0"/>
                <a:t>avklaring</a:t>
              </a:r>
            </a:p>
            <a:p>
              <a:pPr marL="0" marR="0" lvl="1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endParaRPr lang="nb-NO" sz="1200" kern="1200" dirty="0"/>
            </a:p>
            <a:p>
              <a:pPr marL="0" marR="0" lvl="1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har char="•"/>
                <a:tabLst/>
                <a:defRPr/>
              </a:pPr>
              <a:r>
                <a:rPr lang="nb-NO" sz="1200" dirty="0"/>
                <a:t> Ved dødsfall sender TS pensjonsmelding til SPK og </a:t>
              </a:r>
            </a:p>
            <a:p>
              <a:pPr marL="0" marR="0" lvl="1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r>
                <a:rPr lang="nb-NO" sz="1200" dirty="0"/>
                <a:t>   registrerer sluttoppgjør i SAP</a:t>
              </a:r>
            </a:p>
            <a:p>
              <a:pPr marL="0" marR="0" lvl="1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endParaRPr lang="nb-NO" sz="1200" dirty="0"/>
            </a:p>
            <a:p>
              <a:pPr marL="0" marR="0" lvl="1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har char="•"/>
                <a:tabLst/>
                <a:defRPr/>
              </a:pPr>
              <a:r>
                <a:rPr lang="nb-NO" sz="1200" kern="1200" dirty="0"/>
                <a:t> Sluttoppgjør mottas månede</a:t>
              </a:r>
              <a:r>
                <a:rPr lang="nb-NO" sz="1200" dirty="0"/>
                <a:t>n etter sluttdato</a:t>
              </a:r>
              <a:endParaRPr lang="nb-NO" sz="1200" kern="1200" dirty="0"/>
            </a:p>
          </p:txBody>
        </p:sp>
      </p:grpSp>
      <p:grpSp>
        <p:nvGrpSpPr>
          <p:cNvPr id="20" name="Gruppe 19">
            <a:extLst>
              <a:ext uri="{FF2B5EF4-FFF2-40B4-BE49-F238E27FC236}">
                <a16:creationId xmlns:a16="http://schemas.microsoft.com/office/drawing/2014/main" id="{52B7FE52-80C2-EB21-7661-5B0D24C14F78}"/>
              </a:ext>
            </a:extLst>
          </p:cNvPr>
          <p:cNvGrpSpPr/>
          <p:nvPr/>
        </p:nvGrpSpPr>
        <p:grpSpPr>
          <a:xfrm>
            <a:off x="4461868" y="3176185"/>
            <a:ext cx="3343154" cy="354240"/>
            <a:chOff x="238796" y="3532680"/>
            <a:chExt cx="3343154" cy="354240"/>
          </a:xfrm>
        </p:grpSpPr>
        <p:sp>
          <p:nvSpPr>
            <p:cNvPr id="21" name="Rektangel: avrundede hjørner 20">
              <a:extLst>
                <a:ext uri="{FF2B5EF4-FFF2-40B4-BE49-F238E27FC236}">
                  <a16:creationId xmlns:a16="http://schemas.microsoft.com/office/drawing/2014/main" id="{1DC899EE-8650-4162-5586-79B593F9A61F}"/>
                </a:ext>
              </a:extLst>
            </p:cNvPr>
            <p:cNvSpPr/>
            <p:nvPr/>
          </p:nvSpPr>
          <p:spPr>
            <a:xfrm>
              <a:off x="238796" y="3532680"/>
              <a:ext cx="3343154" cy="3542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Rektangel: avrundede hjørner 6">
              <a:extLst>
                <a:ext uri="{FF2B5EF4-FFF2-40B4-BE49-F238E27FC236}">
                  <a16:creationId xmlns:a16="http://schemas.microsoft.com/office/drawing/2014/main" id="{BB88A78D-939F-214E-C925-603B7DAA7BFB}"/>
                </a:ext>
              </a:extLst>
            </p:cNvPr>
            <p:cNvSpPr txBox="1"/>
            <p:nvPr/>
          </p:nvSpPr>
          <p:spPr>
            <a:xfrm>
              <a:off x="256089" y="3549973"/>
              <a:ext cx="3308568" cy="3196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6363" tIns="0" rIns="126363" bIns="0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200" kern="1200" dirty="0"/>
                <a:t>Tilleggsinformasjon</a:t>
              </a:r>
            </a:p>
          </p:txBody>
        </p:sp>
      </p:grpSp>
      <p:grpSp>
        <p:nvGrpSpPr>
          <p:cNvPr id="28" name="Gruppe 27">
            <a:extLst>
              <a:ext uri="{FF2B5EF4-FFF2-40B4-BE49-F238E27FC236}">
                <a16:creationId xmlns:a16="http://schemas.microsoft.com/office/drawing/2014/main" id="{D2D1F6A7-DC73-903C-993D-643DDE51CC7D}"/>
              </a:ext>
            </a:extLst>
          </p:cNvPr>
          <p:cNvGrpSpPr/>
          <p:nvPr/>
        </p:nvGrpSpPr>
        <p:grpSpPr>
          <a:xfrm>
            <a:off x="4444575" y="1438937"/>
            <a:ext cx="3471883" cy="382929"/>
            <a:chOff x="238796" y="2081160"/>
            <a:chExt cx="3471883" cy="354240"/>
          </a:xfrm>
        </p:grpSpPr>
        <p:sp>
          <p:nvSpPr>
            <p:cNvPr id="29" name="Rektangel: avrundede hjørner 28">
              <a:extLst>
                <a:ext uri="{FF2B5EF4-FFF2-40B4-BE49-F238E27FC236}">
                  <a16:creationId xmlns:a16="http://schemas.microsoft.com/office/drawing/2014/main" id="{68CCF649-D6A0-CAA2-FF45-700C80B9992D}"/>
                </a:ext>
              </a:extLst>
            </p:cNvPr>
            <p:cNvSpPr/>
            <p:nvPr/>
          </p:nvSpPr>
          <p:spPr>
            <a:xfrm>
              <a:off x="238796" y="2081160"/>
              <a:ext cx="3343154" cy="3542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Rektangel: avrundede hjørner 6">
              <a:extLst>
                <a:ext uri="{FF2B5EF4-FFF2-40B4-BE49-F238E27FC236}">
                  <a16:creationId xmlns:a16="http://schemas.microsoft.com/office/drawing/2014/main" id="{5D2D16E6-A888-BB33-4C92-0477D428874A}"/>
                </a:ext>
              </a:extLst>
            </p:cNvPr>
            <p:cNvSpPr txBox="1"/>
            <p:nvPr/>
          </p:nvSpPr>
          <p:spPr>
            <a:xfrm>
              <a:off x="256088" y="2098453"/>
              <a:ext cx="3454591" cy="3196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6363" tIns="0" rIns="126363" bIns="0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200" kern="1200" dirty="0"/>
                <a:t>Tjenestesenteret for lønn og HR		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21929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7CA901C2-CD16-66D1-0B5A-10B20AA15003}"/>
              </a:ext>
            </a:extLst>
          </p:cNvPr>
          <p:cNvSpPr/>
          <p:nvPr/>
        </p:nvSpPr>
        <p:spPr>
          <a:xfrm>
            <a:off x="-25168" y="0"/>
            <a:ext cx="4102217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5" name="Undertittel 2">
            <a:extLst>
              <a:ext uri="{FF2B5EF4-FFF2-40B4-BE49-F238E27FC236}">
                <a16:creationId xmlns:a16="http://schemas.microsoft.com/office/drawing/2014/main" id="{BD8888CE-0117-6938-3EA3-0DA1A77FBC5B}"/>
              </a:ext>
            </a:extLst>
          </p:cNvPr>
          <p:cNvSpPr txBox="1">
            <a:spLocks/>
          </p:cNvSpPr>
          <p:nvPr/>
        </p:nvSpPr>
        <p:spPr>
          <a:xfrm>
            <a:off x="234892" y="2707232"/>
            <a:ext cx="3657600" cy="23177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b-NO" dirty="0">
                <a:solidFill>
                  <a:schemeClr val="bg1"/>
                </a:solidFill>
              </a:rPr>
              <a:t>Pensjon</a:t>
            </a:r>
          </a:p>
          <a:p>
            <a:pPr marL="0" indent="0" algn="ctr">
              <a:buNone/>
            </a:pPr>
            <a:endParaRPr lang="nb-NO" sz="1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nb-NO" sz="1400" dirty="0">
                <a:solidFill>
                  <a:schemeClr val="bg1"/>
                </a:solidFill>
              </a:rPr>
              <a:t>Alderspensjon</a:t>
            </a:r>
          </a:p>
          <a:p>
            <a:pPr marL="0" indent="0" algn="ctr">
              <a:buNone/>
            </a:pPr>
            <a:r>
              <a:rPr lang="nb-NO" sz="1400" dirty="0">
                <a:solidFill>
                  <a:schemeClr val="bg1"/>
                </a:solidFill>
              </a:rPr>
              <a:t>AFP</a:t>
            </a:r>
          </a:p>
        </p:txBody>
      </p:sp>
      <p:grpSp>
        <p:nvGrpSpPr>
          <p:cNvPr id="8" name="Gruppe 7">
            <a:extLst>
              <a:ext uri="{FF2B5EF4-FFF2-40B4-BE49-F238E27FC236}">
                <a16:creationId xmlns:a16="http://schemas.microsoft.com/office/drawing/2014/main" id="{C81A4684-BC45-8903-C3C2-7B64ED18AC7A}"/>
              </a:ext>
            </a:extLst>
          </p:cNvPr>
          <p:cNvGrpSpPr/>
          <p:nvPr/>
        </p:nvGrpSpPr>
        <p:grpSpPr>
          <a:xfrm>
            <a:off x="4205779" y="380521"/>
            <a:ext cx="4775935" cy="920085"/>
            <a:chOff x="0" y="269825"/>
            <a:chExt cx="4775935" cy="1746534"/>
          </a:xfrm>
        </p:grpSpPr>
        <p:sp>
          <p:nvSpPr>
            <p:cNvPr id="9" name="Rektangel 8">
              <a:extLst>
                <a:ext uri="{FF2B5EF4-FFF2-40B4-BE49-F238E27FC236}">
                  <a16:creationId xmlns:a16="http://schemas.microsoft.com/office/drawing/2014/main" id="{F6A8D158-A8BC-CF75-66C7-9754CA63241F}"/>
                </a:ext>
              </a:extLst>
            </p:cNvPr>
            <p:cNvSpPr/>
            <p:nvPr/>
          </p:nvSpPr>
          <p:spPr>
            <a:xfrm>
              <a:off x="0" y="269829"/>
              <a:ext cx="4775935" cy="1746530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TekstSylinder 9">
              <a:extLst>
                <a:ext uri="{FF2B5EF4-FFF2-40B4-BE49-F238E27FC236}">
                  <a16:creationId xmlns:a16="http://schemas.microsoft.com/office/drawing/2014/main" id="{24F99EC1-2820-D3F9-F2AC-0C4CB40FCB57}"/>
                </a:ext>
              </a:extLst>
            </p:cNvPr>
            <p:cNvSpPr txBox="1"/>
            <p:nvPr/>
          </p:nvSpPr>
          <p:spPr>
            <a:xfrm>
              <a:off x="0" y="269825"/>
              <a:ext cx="4775935" cy="15484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70666" tIns="249936" rIns="370666" bIns="85344" numCol="1" spcCol="1270" anchor="t" anchorCtr="0">
              <a:noAutofit/>
            </a:bodyPr>
            <a:lstStyle/>
            <a:p>
              <a:pPr marL="114300" lvl="1" indent="-114300" algn="l" defTabSz="5334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nb-NO" sz="1200" kern="1200" dirty="0"/>
            </a:p>
            <a:p>
              <a:pPr marL="114300" lvl="1" indent="-114300" algn="l" defTabSz="5334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nb-NO" sz="1200" kern="1200" dirty="0">
                  <a:solidFill>
                    <a:schemeClr val="tx1"/>
                  </a:solidFill>
                </a:rPr>
                <a:t>Den ansatte sender selv inn </a:t>
              </a:r>
              <a:r>
                <a:rPr lang="nb-NO" sz="1200" dirty="0">
                  <a:solidFill>
                    <a:schemeClr val="tx1"/>
                  </a:solidFill>
                </a:rPr>
                <a:t>skjema om pensjon i NTNU Hjelp </a:t>
              </a:r>
              <a:r>
                <a:rPr lang="nb-NO" sz="1200" dirty="0">
                  <a:solidFill>
                    <a:srgbClr val="0070C0"/>
                  </a:solidFill>
                  <a:hlinkClick r:id="rId2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Pensjon - NTNU Hjelp</a:t>
              </a:r>
              <a:endParaRPr lang="nb-NO" sz="1200" kern="1200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F1615E20-EAD5-936B-44E0-A13FF9989C2C}"/>
              </a:ext>
            </a:extLst>
          </p:cNvPr>
          <p:cNvGrpSpPr/>
          <p:nvPr/>
        </p:nvGrpSpPr>
        <p:grpSpPr>
          <a:xfrm>
            <a:off x="4444575" y="220693"/>
            <a:ext cx="3343154" cy="354240"/>
            <a:chOff x="0" y="141637"/>
            <a:chExt cx="3343154" cy="354240"/>
          </a:xfrm>
        </p:grpSpPr>
        <p:sp>
          <p:nvSpPr>
            <p:cNvPr id="12" name="Rektangel: avrundede hjørner 11">
              <a:extLst>
                <a:ext uri="{FF2B5EF4-FFF2-40B4-BE49-F238E27FC236}">
                  <a16:creationId xmlns:a16="http://schemas.microsoft.com/office/drawing/2014/main" id="{8931A402-F73D-6488-B7C2-718E3528FAF1}"/>
                </a:ext>
              </a:extLst>
            </p:cNvPr>
            <p:cNvSpPr/>
            <p:nvPr/>
          </p:nvSpPr>
          <p:spPr>
            <a:xfrm>
              <a:off x="0" y="141637"/>
              <a:ext cx="3343154" cy="3542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ektangel: avrundede hjørner 6">
              <a:extLst>
                <a:ext uri="{FF2B5EF4-FFF2-40B4-BE49-F238E27FC236}">
                  <a16:creationId xmlns:a16="http://schemas.microsoft.com/office/drawing/2014/main" id="{7FD166E6-B33E-45F3-4BC5-2623AC743F14}"/>
                </a:ext>
              </a:extLst>
            </p:cNvPr>
            <p:cNvSpPr txBox="1"/>
            <p:nvPr/>
          </p:nvSpPr>
          <p:spPr>
            <a:xfrm>
              <a:off x="17293" y="158930"/>
              <a:ext cx="3308568" cy="3196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6363" tIns="0" rIns="126363" bIns="0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200" dirty="0"/>
                <a:t>Ansatt</a:t>
              </a:r>
              <a:endParaRPr lang="nb-NO" sz="1200" kern="1200" dirty="0"/>
            </a:p>
          </p:txBody>
        </p:sp>
      </p:grp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80DCACB3-A356-00A6-73FB-1B1E59ECF783}"/>
              </a:ext>
            </a:extLst>
          </p:cNvPr>
          <p:cNvGrpSpPr/>
          <p:nvPr/>
        </p:nvGrpSpPr>
        <p:grpSpPr>
          <a:xfrm>
            <a:off x="4205779" y="1616056"/>
            <a:ext cx="4775935" cy="2388939"/>
            <a:chOff x="0" y="2258280"/>
            <a:chExt cx="4775935" cy="1209600"/>
          </a:xfrm>
        </p:grpSpPr>
        <p:sp>
          <p:nvSpPr>
            <p:cNvPr id="15" name="Rektangel 14">
              <a:extLst>
                <a:ext uri="{FF2B5EF4-FFF2-40B4-BE49-F238E27FC236}">
                  <a16:creationId xmlns:a16="http://schemas.microsoft.com/office/drawing/2014/main" id="{0033582F-FAC4-F61B-AF2B-CCF9C9E980C1}"/>
                </a:ext>
              </a:extLst>
            </p:cNvPr>
            <p:cNvSpPr/>
            <p:nvPr/>
          </p:nvSpPr>
          <p:spPr>
            <a:xfrm>
              <a:off x="0" y="2258280"/>
              <a:ext cx="4775935" cy="1209600"/>
            </a:xfrm>
            <a:prstGeom prst="rect">
              <a:avLst/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TekstSylinder 15">
              <a:extLst>
                <a:ext uri="{FF2B5EF4-FFF2-40B4-BE49-F238E27FC236}">
                  <a16:creationId xmlns:a16="http://schemas.microsoft.com/office/drawing/2014/main" id="{4D0832A2-2C1C-8F7F-D4B1-E7067CF0B0E9}"/>
                </a:ext>
              </a:extLst>
            </p:cNvPr>
            <p:cNvSpPr txBox="1"/>
            <p:nvPr/>
          </p:nvSpPr>
          <p:spPr>
            <a:xfrm>
              <a:off x="0" y="2258280"/>
              <a:ext cx="4775935" cy="11631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70666" tIns="249936" rIns="370666" bIns="85344" numCol="1" spcCol="1270" anchor="t" anchorCtr="0">
              <a:noAutofit/>
            </a:bodyPr>
            <a:lstStyle/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200" kern="1200" dirty="0"/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nb-NO" sz="1200" dirty="0">
                  <a:solidFill>
                    <a:schemeClr val="tx1"/>
                  </a:solidFill>
                </a:rPr>
                <a:t>Registrerer pensjonsmelding til SPK</a:t>
              </a:r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200" dirty="0">
                <a:solidFill>
                  <a:schemeClr val="tx1"/>
                </a:solidFill>
              </a:endParaRP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nb-NO" sz="1200" kern="1200" dirty="0"/>
                <a:t>S</a:t>
              </a:r>
              <a:r>
                <a:rPr lang="nb-NO" sz="1200" kern="1200" dirty="0">
                  <a:solidFill>
                    <a:schemeClr val="tx1"/>
                  </a:solidFill>
                </a:rPr>
                <a:t>tandard </a:t>
              </a:r>
              <a:r>
                <a:rPr lang="nb-NO" sz="1200" dirty="0">
                  <a:solidFill>
                    <a:schemeClr val="tx1"/>
                  </a:solidFill>
                </a:rPr>
                <a:t>pensjons</a:t>
              </a:r>
              <a:r>
                <a:rPr lang="nb-NO" sz="1200" kern="1200" dirty="0">
                  <a:solidFill>
                    <a:schemeClr val="tx1"/>
                  </a:solidFill>
                </a:rPr>
                <a:t>brev </a:t>
              </a:r>
              <a:r>
                <a:rPr lang="nb-NO" sz="1200" dirty="0">
                  <a:solidFill>
                    <a:schemeClr val="tx1"/>
                  </a:solidFill>
                </a:rPr>
                <a:t>sendes</a:t>
              </a:r>
              <a:r>
                <a:rPr lang="nb-NO" sz="1200" kern="1200" dirty="0"/>
                <a:t> til ansatt </a:t>
              </a:r>
              <a:r>
                <a:rPr lang="nb-NO" sz="1200" kern="1200" dirty="0">
                  <a:solidFill>
                    <a:schemeClr val="tx1"/>
                  </a:solidFill>
                </a:rPr>
                <a:t>med leder på kopi</a:t>
              </a:r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200" strike="sngStrike" kern="1200" dirty="0">
                <a:solidFill>
                  <a:srgbClr val="FF0000"/>
                </a:solidFill>
              </a:endParaRP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nb-NO" sz="1200" kern="1200" dirty="0">
                  <a:solidFill>
                    <a:schemeClr val="tx1"/>
                  </a:solidFill>
                </a:rPr>
                <a:t>Brev, pensjonsmelding og bekreftelse fra NTNU Hjelp lagres i personalmappe i </a:t>
              </a:r>
              <a:r>
                <a:rPr lang="nb-NO" sz="1200" kern="1200" dirty="0" err="1">
                  <a:solidFill>
                    <a:schemeClr val="tx1"/>
                  </a:solidFill>
                </a:rPr>
                <a:t>ePhorte</a:t>
              </a:r>
              <a:endParaRPr lang="nb-NO" sz="1100" dirty="0">
                <a:solidFill>
                  <a:schemeClr val="tx1"/>
                </a:solidFill>
              </a:endParaRP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nb-NO" sz="1200" kern="1200" dirty="0"/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nb-NO" sz="1200" kern="1200" dirty="0"/>
                <a:t>Registrerer endring stillingsandel (delvis pensjon) eller sluttoppgjør (hel pensjon) i </a:t>
              </a:r>
              <a:r>
                <a:rPr lang="nb-NO" sz="1200" dirty="0"/>
                <a:t>SAP</a:t>
              </a:r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100" dirty="0">
                <a:solidFill>
                  <a:schemeClr val="tx1"/>
                </a:solidFill>
              </a:endParaRPr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100" dirty="0">
                <a:solidFill>
                  <a:schemeClr val="tx1"/>
                </a:solidFill>
              </a:endParaRPr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100" dirty="0">
                <a:solidFill>
                  <a:schemeClr val="tx1"/>
                </a:solidFill>
              </a:endParaRP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nb-NO" sz="1200" kern="1200" dirty="0"/>
            </a:p>
          </p:txBody>
        </p:sp>
      </p:grpSp>
      <p:grpSp>
        <p:nvGrpSpPr>
          <p:cNvPr id="17" name="Gruppe 16">
            <a:extLst>
              <a:ext uri="{FF2B5EF4-FFF2-40B4-BE49-F238E27FC236}">
                <a16:creationId xmlns:a16="http://schemas.microsoft.com/office/drawing/2014/main" id="{E648A3DC-78C7-6C05-43EC-A0A516237D9F}"/>
              </a:ext>
            </a:extLst>
          </p:cNvPr>
          <p:cNvGrpSpPr/>
          <p:nvPr/>
        </p:nvGrpSpPr>
        <p:grpSpPr>
          <a:xfrm>
            <a:off x="4444575" y="1438937"/>
            <a:ext cx="3471883" cy="382929"/>
            <a:chOff x="238796" y="2081160"/>
            <a:chExt cx="3471883" cy="354240"/>
          </a:xfrm>
        </p:grpSpPr>
        <p:sp>
          <p:nvSpPr>
            <p:cNvPr id="18" name="Rektangel: avrundede hjørner 17">
              <a:extLst>
                <a:ext uri="{FF2B5EF4-FFF2-40B4-BE49-F238E27FC236}">
                  <a16:creationId xmlns:a16="http://schemas.microsoft.com/office/drawing/2014/main" id="{283F6C6E-7EA3-E85B-4D6C-D81071B62E33}"/>
                </a:ext>
              </a:extLst>
            </p:cNvPr>
            <p:cNvSpPr/>
            <p:nvPr/>
          </p:nvSpPr>
          <p:spPr>
            <a:xfrm>
              <a:off x="238796" y="2081160"/>
              <a:ext cx="3343154" cy="3542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Rektangel: avrundede hjørner 6">
              <a:extLst>
                <a:ext uri="{FF2B5EF4-FFF2-40B4-BE49-F238E27FC236}">
                  <a16:creationId xmlns:a16="http://schemas.microsoft.com/office/drawing/2014/main" id="{B7D244DB-3EAB-8ACA-5E15-969B04D50E44}"/>
                </a:ext>
              </a:extLst>
            </p:cNvPr>
            <p:cNvSpPr txBox="1"/>
            <p:nvPr/>
          </p:nvSpPr>
          <p:spPr>
            <a:xfrm>
              <a:off x="256088" y="2098453"/>
              <a:ext cx="3454591" cy="3196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6363" tIns="0" rIns="126363" bIns="0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200" kern="1200" dirty="0"/>
                <a:t>Tjenestesenteret for lønn og HR		</a:t>
              </a:r>
            </a:p>
          </p:txBody>
        </p:sp>
      </p:grpSp>
      <p:grpSp>
        <p:nvGrpSpPr>
          <p:cNvPr id="20" name="Gruppe 19">
            <a:extLst>
              <a:ext uri="{FF2B5EF4-FFF2-40B4-BE49-F238E27FC236}">
                <a16:creationId xmlns:a16="http://schemas.microsoft.com/office/drawing/2014/main" id="{D61E02CA-61F2-74A8-49FA-2587CC81ED19}"/>
              </a:ext>
            </a:extLst>
          </p:cNvPr>
          <p:cNvGrpSpPr/>
          <p:nvPr/>
        </p:nvGrpSpPr>
        <p:grpSpPr>
          <a:xfrm>
            <a:off x="4205779" y="4334345"/>
            <a:ext cx="4775935" cy="2388939"/>
            <a:chOff x="0" y="3709799"/>
            <a:chExt cx="4775935" cy="1967242"/>
          </a:xfrm>
        </p:grpSpPr>
        <p:sp>
          <p:nvSpPr>
            <p:cNvPr id="21" name="Rektangel 20">
              <a:extLst>
                <a:ext uri="{FF2B5EF4-FFF2-40B4-BE49-F238E27FC236}">
                  <a16:creationId xmlns:a16="http://schemas.microsoft.com/office/drawing/2014/main" id="{DDA57F84-5B28-4957-345F-3A2AF0103B9B}"/>
                </a:ext>
              </a:extLst>
            </p:cNvPr>
            <p:cNvSpPr/>
            <p:nvPr/>
          </p:nvSpPr>
          <p:spPr>
            <a:xfrm>
              <a:off x="0" y="3709799"/>
              <a:ext cx="4775935" cy="1916018"/>
            </a:xfrm>
            <a:prstGeom prst="rect">
              <a:avLst/>
            </a:prstGeom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TekstSylinder 21">
              <a:extLst>
                <a:ext uri="{FF2B5EF4-FFF2-40B4-BE49-F238E27FC236}">
                  <a16:creationId xmlns:a16="http://schemas.microsoft.com/office/drawing/2014/main" id="{8DF743C3-3AB6-AD41-0ABE-C3942DE591FE}"/>
                </a:ext>
              </a:extLst>
            </p:cNvPr>
            <p:cNvSpPr txBox="1"/>
            <p:nvPr/>
          </p:nvSpPr>
          <p:spPr>
            <a:xfrm>
              <a:off x="0" y="3709799"/>
              <a:ext cx="4775935" cy="19672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70666" tIns="249936" rIns="370666" bIns="85344" numCol="1" spcCol="1270" anchor="t" anchorCtr="0">
              <a:noAutofit/>
            </a:bodyPr>
            <a:lstStyle/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endParaRPr lang="nb-NO" sz="1200" kern="1200" dirty="0">
                <a:latin typeface="Arial" panose="020B0604020202020204"/>
              </a:endParaRP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har char="•"/>
                <a:tabLst/>
                <a:defRPr/>
              </a:pPr>
              <a:r>
                <a:rPr lang="nb-NO" sz="1200" kern="1200" dirty="0">
                  <a:latin typeface="Arial" panose="020B0604020202020204"/>
                </a:rPr>
                <a:t> Sluttoppgjør mottas måneden etter sluttdato</a:t>
              </a: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endParaRPr lang="nb-NO" sz="1200" kern="1200" dirty="0">
                <a:latin typeface="Arial" panose="020B0604020202020204"/>
              </a:endParaRP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nb-NO" sz="1200" kern="1200" dirty="0"/>
                <a:t>Ved delvis alderspensjon eller delvis AFP sier man opp deler av sin stilling, og delvis sluttoppgjør vil utbetales</a:t>
              </a:r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200" kern="1200" dirty="0"/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nb-NO" sz="1200" dirty="0"/>
                <a:t>Ved ønske om det, bistår TS i samtaler med leder og den som ønsker å gå av med pensjon</a:t>
              </a:r>
              <a:r>
                <a:rPr lang="nb-NO" sz="1200" kern="1200" dirty="0"/>
                <a:t> </a:t>
              </a:r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200" kern="1200" dirty="0"/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nb-NO" sz="1200" dirty="0">
                  <a:solidFill>
                    <a:schemeClr val="tx1"/>
                  </a:solidFill>
                </a:rPr>
                <a:t>Vi arbeider med pensjonsområdet, og har flere planer og mål for dette området i 2023</a:t>
              </a:r>
              <a:endParaRPr lang="nb-NO" sz="1100" dirty="0">
                <a:solidFill>
                  <a:schemeClr val="tx1"/>
                </a:solidFill>
              </a:endParaRP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har char="•"/>
                <a:tabLst/>
                <a:defRPr/>
              </a:pPr>
              <a:endParaRPr lang="nb-NO" sz="1200" kern="1200" dirty="0">
                <a:latin typeface="Arial" panose="020B0604020202020204"/>
              </a:endParaRPr>
            </a:p>
          </p:txBody>
        </p:sp>
      </p:grp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E43C2336-D852-5721-AF4A-8BA1390A5899}"/>
              </a:ext>
            </a:extLst>
          </p:cNvPr>
          <p:cNvGrpSpPr/>
          <p:nvPr/>
        </p:nvGrpSpPr>
        <p:grpSpPr>
          <a:xfrm>
            <a:off x="4444575" y="4157227"/>
            <a:ext cx="3343154" cy="356050"/>
            <a:chOff x="238796" y="3532680"/>
            <a:chExt cx="3343154" cy="354240"/>
          </a:xfrm>
        </p:grpSpPr>
        <p:sp>
          <p:nvSpPr>
            <p:cNvPr id="24" name="Rektangel: avrundede hjørner 23">
              <a:extLst>
                <a:ext uri="{FF2B5EF4-FFF2-40B4-BE49-F238E27FC236}">
                  <a16:creationId xmlns:a16="http://schemas.microsoft.com/office/drawing/2014/main" id="{68D78CD0-2B1C-90F7-85C7-5B3623D92ED1}"/>
                </a:ext>
              </a:extLst>
            </p:cNvPr>
            <p:cNvSpPr/>
            <p:nvPr/>
          </p:nvSpPr>
          <p:spPr>
            <a:xfrm>
              <a:off x="238796" y="3532680"/>
              <a:ext cx="3343154" cy="3542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Rektangel: avrundede hjørner 6">
              <a:extLst>
                <a:ext uri="{FF2B5EF4-FFF2-40B4-BE49-F238E27FC236}">
                  <a16:creationId xmlns:a16="http://schemas.microsoft.com/office/drawing/2014/main" id="{3E2138DC-5445-B848-46E1-0ABE53883589}"/>
                </a:ext>
              </a:extLst>
            </p:cNvPr>
            <p:cNvSpPr txBox="1"/>
            <p:nvPr/>
          </p:nvSpPr>
          <p:spPr>
            <a:xfrm>
              <a:off x="256089" y="3549973"/>
              <a:ext cx="3308568" cy="3196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6363" tIns="0" rIns="126363" bIns="0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200" kern="1200" dirty="0"/>
                <a:t>Tilleggsinformasjon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848763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0C0CD56-485F-2272-4656-1F84ABAC2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505" y="736303"/>
            <a:ext cx="8229600" cy="461665"/>
          </a:xfrm>
        </p:spPr>
        <p:txBody>
          <a:bodyPr/>
          <a:lstStyle/>
          <a:p>
            <a:r>
              <a:rPr lang="nb-NO" sz="2400" dirty="0"/>
              <a:t>Prosesser under arbeid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A15A8CE-AEBD-6293-E9E0-072DC5FD9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505" y="1858892"/>
            <a:ext cx="8229600" cy="3401006"/>
          </a:xfrm>
        </p:spPr>
        <p:txBody>
          <a:bodyPr>
            <a:normAutofit/>
          </a:bodyPr>
          <a:lstStyle/>
          <a:p>
            <a:r>
              <a:rPr lang="nb-NO" sz="1800" dirty="0"/>
              <a:t>Organisasjonsendringer</a:t>
            </a:r>
          </a:p>
          <a:p>
            <a:r>
              <a:rPr lang="nb-NO" sz="1800" dirty="0"/>
              <a:t>Permisjon annen stilling internt</a:t>
            </a:r>
          </a:p>
          <a:p>
            <a:r>
              <a:rPr lang="nb-NO" sz="1800" dirty="0"/>
              <a:t>Oppfølging av maksdato (uførepensjon)</a:t>
            </a:r>
          </a:p>
          <a:p>
            <a:r>
              <a:rPr lang="nb-NO" sz="1800" dirty="0"/>
              <a:t>Forlengelser for stipendiater/postdoktorer</a:t>
            </a:r>
          </a:p>
          <a:p>
            <a:r>
              <a:rPr lang="nb-NO" sz="1800" dirty="0"/>
              <a:t>Permisjoner</a:t>
            </a:r>
          </a:p>
          <a:p>
            <a:endParaRPr lang="nb-NO" sz="1800" dirty="0"/>
          </a:p>
          <a:p>
            <a:endParaRPr lang="nb-NO" sz="1800" dirty="0"/>
          </a:p>
          <a:p>
            <a:r>
              <a:rPr lang="nb-NO" sz="1800" dirty="0"/>
              <a:t>Foreldrepermisjon består slik den er i dag</a:t>
            </a:r>
          </a:p>
        </p:txBody>
      </p:sp>
    </p:spTree>
    <p:extLst>
      <p:ext uri="{BB962C8B-B14F-4D97-AF65-F5344CB8AC3E}">
        <p14:creationId xmlns:p14="http://schemas.microsoft.com/office/powerpoint/2010/main" val="3926865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EF36368E-BA94-97C2-B8B8-406E82E94A42}"/>
              </a:ext>
            </a:extLst>
          </p:cNvPr>
          <p:cNvSpPr/>
          <p:nvPr/>
        </p:nvSpPr>
        <p:spPr>
          <a:xfrm>
            <a:off x="0" y="0"/>
            <a:ext cx="398477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530104E-C232-0A2E-AF35-ACB18D6A7E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1779" y="2645828"/>
            <a:ext cx="1745711" cy="461665"/>
          </a:xfrm>
        </p:spPr>
        <p:txBody>
          <a:bodyPr/>
          <a:lstStyle/>
          <a:p>
            <a:r>
              <a:rPr lang="nb-NO" sz="2400" dirty="0">
                <a:solidFill>
                  <a:schemeClr val="bg1"/>
                </a:solidFill>
              </a:rPr>
              <a:t>Agenda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4D59A5A8-CBDF-0E14-7DCA-512687077F9F}"/>
              </a:ext>
            </a:extLst>
          </p:cNvPr>
          <p:cNvSpPr txBox="1"/>
          <p:nvPr/>
        </p:nvSpPr>
        <p:spPr>
          <a:xfrm>
            <a:off x="4105248" y="275730"/>
            <a:ext cx="491595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b-NO" b="1" dirty="0"/>
              <a:t>Tjenestesenterets mandat og oppgaver</a:t>
            </a:r>
            <a:br>
              <a:rPr lang="nb-NO" b="1" dirty="0"/>
            </a:br>
            <a:endParaRPr lang="nb-NO" b="1" dirty="0"/>
          </a:p>
          <a:p>
            <a:pPr marL="342900" indent="-342900">
              <a:buFont typeface="+mj-lt"/>
              <a:buAutoNum type="arabicPeriod"/>
            </a:pPr>
            <a:r>
              <a:rPr lang="nb-NO" b="1" dirty="0"/>
              <a:t>HR-prosessene: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dirty="0"/>
              <a:t>nyansettelse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dirty="0"/>
              <a:t>forlengelse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dirty="0"/>
              <a:t>endre kontering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dirty="0"/>
              <a:t>endre stillingsandel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dirty="0"/>
              <a:t>endre organisasjonsenhet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dirty="0"/>
              <a:t>endre lønn (og stillingskode)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dirty="0"/>
              <a:t>endre arbeidsland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dirty="0"/>
              <a:t>faste tillegg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dirty="0"/>
              <a:t>fratredelse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dirty="0"/>
              <a:t>pensjon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dirty="0"/>
              <a:t>prosesser under arbeid</a:t>
            </a:r>
            <a:endParaRPr lang="nb-NO" b="1" dirty="0"/>
          </a:p>
          <a:p>
            <a:endParaRPr lang="nb-NO" dirty="0"/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9614D83D-1901-A61B-235B-934DFB8BCBEE}"/>
              </a:ext>
            </a:extLst>
          </p:cNvPr>
          <p:cNvSpPr txBox="1"/>
          <p:nvPr/>
        </p:nvSpPr>
        <p:spPr>
          <a:xfrm>
            <a:off x="4106409" y="4643955"/>
            <a:ext cx="51592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dirty="0"/>
              <a:t>3. Spørsmål og innspill etter presentasjonen</a:t>
            </a:r>
          </a:p>
          <a:p>
            <a:endParaRPr lang="nb-NO" b="1" dirty="0"/>
          </a:p>
          <a:p>
            <a:r>
              <a:rPr lang="nb-NO" dirty="0">
                <a:latin typeface="+mj-lt"/>
                <a:ea typeface="Calibri" panose="020F0502020204030204" pitchFamily="34" charset="0"/>
              </a:rPr>
              <a:t>G</a:t>
            </a:r>
            <a:r>
              <a:rPr lang="nb-NO" sz="1800" dirty="0">
                <a:effectLst/>
                <a:latin typeface="+mj-lt"/>
                <a:ea typeface="Calibri" panose="020F0502020204030204" pitchFamily="34" charset="0"/>
              </a:rPr>
              <a:t>enerelle spørsmål </a:t>
            </a:r>
            <a:r>
              <a:rPr lang="nb-NO" dirty="0">
                <a:latin typeface="+mj-lt"/>
                <a:ea typeface="Calibri" panose="020F0502020204030204" pitchFamily="34" charset="0"/>
              </a:rPr>
              <a:t>og innspill til prosessene.</a:t>
            </a:r>
          </a:p>
          <a:p>
            <a:endParaRPr lang="nb-NO" dirty="0">
              <a:latin typeface="+mj-lt"/>
              <a:ea typeface="Calibri" panose="020F0502020204030204" pitchFamily="34" charset="0"/>
            </a:endParaRPr>
          </a:p>
          <a:p>
            <a:r>
              <a:rPr lang="nb-NO" dirty="0">
                <a:latin typeface="+mj-lt"/>
                <a:ea typeface="Calibri" panose="020F0502020204030204" pitchFamily="34" charset="0"/>
              </a:rPr>
              <a:t>Rekk opp hånda </a:t>
            </a:r>
          </a:p>
          <a:p>
            <a:endParaRPr lang="nb-NO" dirty="0">
              <a:latin typeface="+mj-lt"/>
            </a:endParaRPr>
          </a:p>
        </p:txBody>
      </p:sp>
      <p:pic>
        <p:nvPicPr>
          <p:cNvPr id="31" name="Grafikk 30" descr="Hevet hånd kontur">
            <a:extLst>
              <a:ext uri="{FF2B5EF4-FFF2-40B4-BE49-F238E27FC236}">
                <a16:creationId xmlns:a16="http://schemas.microsoft.com/office/drawing/2014/main" id="{C0905F84-4FBB-E3B4-209B-9479B2032B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18433" y="5521118"/>
            <a:ext cx="644790" cy="644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66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530104E-C232-0A2E-AF35-ACB18D6A7E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8315" y="498246"/>
            <a:ext cx="7772400" cy="461665"/>
          </a:xfrm>
        </p:spPr>
        <p:txBody>
          <a:bodyPr/>
          <a:lstStyle/>
          <a:p>
            <a:r>
              <a:rPr lang="nb-NO" sz="2400" dirty="0"/>
              <a:t>Mandat – Tjenestesenteret for lønn og HR</a:t>
            </a:r>
          </a:p>
        </p:txBody>
      </p:sp>
      <p:grpSp>
        <p:nvGrpSpPr>
          <p:cNvPr id="6" name="Group 1">
            <a:extLst>
              <a:ext uri="{FF2B5EF4-FFF2-40B4-BE49-F238E27FC236}">
                <a16:creationId xmlns:a16="http://schemas.microsoft.com/office/drawing/2014/main" id="{06EA0FB5-E46D-0737-B9B9-5CC3423F58EE}"/>
              </a:ext>
            </a:extLst>
          </p:cNvPr>
          <p:cNvGrpSpPr/>
          <p:nvPr/>
        </p:nvGrpSpPr>
        <p:grpSpPr>
          <a:xfrm>
            <a:off x="1072755" y="1497391"/>
            <a:ext cx="1853043" cy="4681278"/>
            <a:chOff x="3447559" y="1379986"/>
            <a:chExt cx="1692470" cy="4797479"/>
          </a:xfrm>
        </p:grpSpPr>
        <p:sp>
          <p:nvSpPr>
            <p:cNvPr id="7" name="Rectangle 2">
              <a:extLst>
                <a:ext uri="{FF2B5EF4-FFF2-40B4-BE49-F238E27FC236}">
                  <a16:creationId xmlns:a16="http://schemas.microsoft.com/office/drawing/2014/main" id="{FA9F672C-D2A6-6F11-E33B-A0D7272825A9}"/>
                </a:ext>
              </a:extLst>
            </p:cNvPr>
            <p:cNvSpPr>
              <a:spLocks/>
            </p:cNvSpPr>
            <p:nvPr/>
          </p:nvSpPr>
          <p:spPr bwMode="gray">
            <a:xfrm>
              <a:off x="3447559" y="2271787"/>
              <a:ext cx="1677600" cy="390567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19050" algn="ctr">
              <a:noFill/>
              <a:miter lim="800000"/>
              <a:headEnd/>
              <a:tailEnd/>
            </a:ln>
            <a:effectLst/>
          </p:spPr>
          <p:txBody>
            <a:bodyPr wrap="square" lIns="66675" tIns="66675" rIns="66675" bIns="66675" rtlCol="0" anchor="ctr"/>
            <a:lstStyle>
              <a:defPPr>
                <a:defRPr lang="nb-NO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00">
                <a:lnSpc>
                  <a:spcPct val="106000"/>
                </a:lnSpc>
                <a:defRPr/>
              </a:pPr>
              <a:endParaRPr lang="en-US" sz="1200" b="1">
                <a:solidFill>
                  <a:prstClr val="white"/>
                </a:solidFill>
                <a:latin typeface="Calibri Light"/>
              </a:endParaRPr>
            </a:p>
          </p:txBody>
        </p:sp>
        <p:sp>
          <p:nvSpPr>
            <p:cNvPr id="8" name="Rectangle 3">
              <a:extLst>
                <a:ext uri="{FF2B5EF4-FFF2-40B4-BE49-F238E27FC236}">
                  <a16:creationId xmlns:a16="http://schemas.microsoft.com/office/drawing/2014/main" id="{4305CCD4-D452-C1A2-EBE3-132BECCF89B7}"/>
                </a:ext>
              </a:extLst>
            </p:cNvPr>
            <p:cNvSpPr/>
            <p:nvPr/>
          </p:nvSpPr>
          <p:spPr>
            <a:xfrm>
              <a:off x="3638359" y="3204006"/>
              <a:ext cx="1501670" cy="725457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nb-NO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85800">
                <a:defRPr/>
              </a:pPr>
              <a:r>
                <a:rPr lang="en-US" sz="2000" b="1" dirty="0">
                  <a:solidFill>
                    <a:prstClr val="white"/>
                  </a:solidFill>
                  <a:latin typeface="Calibri"/>
                </a:rPr>
                <a:t>God </a:t>
              </a:r>
              <a:r>
                <a:rPr lang="en-US" sz="2000" b="1" dirty="0" err="1">
                  <a:solidFill>
                    <a:prstClr val="white"/>
                  </a:solidFill>
                  <a:latin typeface="Calibri"/>
                </a:rPr>
                <a:t>brukerstøtte</a:t>
              </a:r>
              <a:endParaRPr lang="en-US" sz="2000" b="1" dirty="0">
                <a:solidFill>
                  <a:prstClr val="white"/>
                </a:solidFill>
                <a:latin typeface="Calibri"/>
              </a:endParaRPr>
            </a:p>
          </p:txBody>
        </p:sp>
        <p:grpSp>
          <p:nvGrpSpPr>
            <p:cNvPr id="9" name="Group 4">
              <a:extLst>
                <a:ext uri="{FF2B5EF4-FFF2-40B4-BE49-F238E27FC236}">
                  <a16:creationId xmlns:a16="http://schemas.microsoft.com/office/drawing/2014/main" id="{70716690-CD69-2960-2DE4-D21603D5B0C0}"/>
                </a:ext>
              </a:extLst>
            </p:cNvPr>
            <p:cNvGrpSpPr/>
            <p:nvPr/>
          </p:nvGrpSpPr>
          <p:grpSpPr>
            <a:xfrm>
              <a:off x="3447559" y="1379986"/>
              <a:ext cx="1677600" cy="1677326"/>
              <a:chOff x="3447559" y="1379986"/>
              <a:chExt cx="1677600" cy="1677326"/>
            </a:xfrm>
          </p:grpSpPr>
          <p:sp>
            <p:nvSpPr>
              <p:cNvPr id="11" name="Oval 6">
                <a:extLst>
                  <a:ext uri="{FF2B5EF4-FFF2-40B4-BE49-F238E27FC236}">
                    <a16:creationId xmlns:a16="http://schemas.microsoft.com/office/drawing/2014/main" id="{888B1F33-5A03-C64B-952E-81727C16434B}"/>
                  </a:ext>
                </a:extLst>
              </p:cNvPr>
              <p:cNvSpPr/>
              <p:nvPr/>
            </p:nvSpPr>
            <p:spPr bwMode="gray">
              <a:xfrm>
                <a:off x="3447559" y="1379986"/>
                <a:ext cx="1677600" cy="1677326"/>
              </a:xfrm>
              <a:prstGeom prst="ellipse">
                <a:avLst/>
              </a:prstGeom>
              <a:solidFill>
                <a:schemeClr val="tx2"/>
              </a:solidFill>
              <a:ln w="19050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66675" tIns="66675" rIns="66675" bIns="66675" rtlCol="0" anchor="ctr"/>
              <a:lstStyle>
                <a:defPPr>
                  <a:defRPr lang="nb-NO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685800">
                  <a:lnSpc>
                    <a:spcPct val="106000"/>
                  </a:lnSpc>
                  <a:defRPr/>
                </a:pPr>
                <a:endParaRPr lang="en-US" sz="1200" b="1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12" name="Oval 7">
                <a:extLst>
                  <a:ext uri="{FF2B5EF4-FFF2-40B4-BE49-F238E27FC236}">
                    <a16:creationId xmlns:a16="http://schemas.microsoft.com/office/drawing/2014/main" id="{1009AFF6-24A8-5EC7-0C38-E5D6DDF4FDAB}"/>
                  </a:ext>
                </a:extLst>
              </p:cNvPr>
              <p:cNvSpPr/>
              <p:nvPr/>
            </p:nvSpPr>
            <p:spPr bwMode="gray">
              <a:xfrm>
                <a:off x="3638359" y="1570666"/>
                <a:ext cx="1296000" cy="1295967"/>
              </a:xfrm>
              <a:prstGeom prst="ellipse">
                <a:avLst/>
              </a:prstGeom>
              <a:solidFill>
                <a:schemeClr val="bg1"/>
              </a:solidFill>
              <a:ln w="19050" algn="ctr">
                <a:noFill/>
                <a:miter lim="800000"/>
                <a:headEnd/>
                <a:tailEnd/>
              </a:ln>
            </p:spPr>
            <p:txBody>
              <a:bodyPr wrap="square" lIns="66675" tIns="66675" rIns="66675" bIns="66675" rtlCol="0" anchor="ctr"/>
              <a:lstStyle>
                <a:defPPr>
                  <a:defRPr lang="nb-NO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685800">
                  <a:lnSpc>
                    <a:spcPct val="106000"/>
                  </a:lnSpc>
                  <a:defRPr/>
                </a:pPr>
                <a:endParaRPr lang="en-US" sz="1200" b="1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13" name="Freeform 542">
                <a:extLst>
                  <a:ext uri="{FF2B5EF4-FFF2-40B4-BE49-F238E27FC236}">
                    <a16:creationId xmlns:a16="http://schemas.microsoft.com/office/drawing/2014/main" id="{95614732-75CE-AD62-E729-D26FF3294AB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045323" y="1837383"/>
                <a:ext cx="482072" cy="762533"/>
              </a:xfrm>
              <a:custGeom>
                <a:avLst/>
                <a:gdLst>
                  <a:gd name="T0" fmla="*/ 99 w 199"/>
                  <a:gd name="T1" fmla="*/ 0 h 320"/>
                  <a:gd name="T2" fmla="*/ 99 w 199"/>
                  <a:gd name="T3" fmla="*/ 0 h 320"/>
                  <a:gd name="T4" fmla="*/ 99 w 199"/>
                  <a:gd name="T5" fmla="*/ 0 h 320"/>
                  <a:gd name="T6" fmla="*/ 99 w 199"/>
                  <a:gd name="T7" fmla="*/ 0 h 320"/>
                  <a:gd name="T8" fmla="*/ 98 w 199"/>
                  <a:gd name="T9" fmla="*/ 0 h 320"/>
                  <a:gd name="T10" fmla="*/ 0 w 199"/>
                  <a:gd name="T11" fmla="*/ 95 h 320"/>
                  <a:gd name="T12" fmla="*/ 19 w 199"/>
                  <a:gd name="T13" fmla="*/ 158 h 320"/>
                  <a:gd name="T14" fmla="*/ 45 w 199"/>
                  <a:gd name="T15" fmla="*/ 213 h 320"/>
                  <a:gd name="T16" fmla="*/ 45 w 199"/>
                  <a:gd name="T17" fmla="*/ 245 h 320"/>
                  <a:gd name="T18" fmla="*/ 46 w 199"/>
                  <a:gd name="T19" fmla="*/ 246 h 320"/>
                  <a:gd name="T20" fmla="*/ 45 w 199"/>
                  <a:gd name="T21" fmla="*/ 247 h 320"/>
                  <a:gd name="T22" fmla="*/ 56 w 199"/>
                  <a:gd name="T23" fmla="*/ 311 h 320"/>
                  <a:gd name="T24" fmla="*/ 67 w 199"/>
                  <a:gd name="T25" fmla="*/ 320 h 320"/>
                  <a:gd name="T26" fmla="*/ 131 w 199"/>
                  <a:gd name="T27" fmla="*/ 320 h 320"/>
                  <a:gd name="T28" fmla="*/ 141 w 199"/>
                  <a:gd name="T29" fmla="*/ 311 h 320"/>
                  <a:gd name="T30" fmla="*/ 152 w 199"/>
                  <a:gd name="T31" fmla="*/ 247 h 320"/>
                  <a:gd name="T32" fmla="*/ 152 w 199"/>
                  <a:gd name="T33" fmla="*/ 246 h 320"/>
                  <a:gd name="T34" fmla="*/ 152 w 199"/>
                  <a:gd name="T35" fmla="*/ 245 h 320"/>
                  <a:gd name="T36" fmla="*/ 152 w 199"/>
                  <a:gd name="T37" fmla="*/ 213 h 320"/>
                  <a:gd name="T38" fmla="*/ 179 w 199"/>
                  <a:gd name="T39" fmla="*/ 158 h 320"/>
                  <a:gd name="T40" fmla="*/ 199 w 199"/>
                  <a:gd name="T41" fmla="*/ 95 h 320"/>
                  <a:gd name="T42" fmla="*/ 99 w 199"/>
                  <a:gd name="T43" fmla="*/ 0 h 320"/>
                  <a:gd name="T44" fmla="*/ 122 w 199"/>
                  <a:gd name="T45" fmla="*/ 298 h 320"/>
                  <a:gd name="T46" fmla="*/ 76 w 199"/>
                  <a:gd name="T47" fmla="*/ 298 h 320"/>
                  <a:gd name="T48" fmla="*/ 69 w 199"/>
                  <a:gd name="T49" fmla="*/ 256 h 320"/>
                  <a:gd name="T50" fmla="*/ 129 w 199"/>
                  <a:gd name="T51" fmla="*/ 256 h 320"/>
                  <a:gd name="T52" fmla="*/ 122 w 199"/>
                  <a:gd name="T53" fmla="*/ 298 h 320"/>
                  <a:gd name="T54" fmla="*/ 161 w 199"/>
                  <a:gd name="T55" fmla="*/ 147 h 320"/>
                  <a:gd name="T56" fmla="*/ 131 w 199"/>
                  <a:gd name="T57" fmla="*/ 213 h 320"/>
                  <a:gd name="T58" fmla="*/ 131 w 199"/>
                  <a:gd name="T59" fmla="*/ 234 h 320"/>
                  <a:gd name="T60" fmla="*/ 109 w 199"/>
                  <a:gd name="T61" fmla="*/ 234 h 320"/>
                  <a:gd name="T62" fmla="*/ 109 w 199"/>
                  <a:gd name="T63" fmla="*/ 153 h 320"/>
                  <a:gd name="T64" fmla="*/ 128 w 199"/>
                  <a:gd name="T65" fmla="*/ 135 h 320"/>
                  <a:gd name="T66" fmla="*/ 128 w 199"/>
                  <a:gd name="T67" fmla="*/ 120 h 320"/>
                  <a:gd name="T68" fmla="*/ 112 w 199"/>
                  <a:gd name="T69" fmla="*/ 120 h 320"/>
                  <a:gd name="T70" fmla="*/ 99 w 199"/>
                  <a:gd name="T71" fmla="*/ 134 h 320"/>
                  <a:gd name="T72" fmla="*/ 85 w 199"/>
                  <a:gd name="T73" fmla="*/ 120 h 320"/>
                  <a:gd name="T74" fmla="*/ 70 w 199"/>
                  <a:gd name="T75" fmla="*/ 120 h 320"/>
                  <a:gd name="T76" fmla="*/ 70 w 199"/>
                  <a:gd name="T77" fmla="*/ 135 h 320"/>
                  <a:gd name="T78" fmla="*/ 88 w 199"/>
                  <a:gd name="T79" fmla="*/ 153 h 320"/>
                  <a:gd name="T80" fmla="*/ 88 w 199"/>
                  <a:gd name="T81" fmla="*/ 234 h 320"/>
                  <a:gd name="T82" fmla="*/ 67 w 199"/>
                  <a:gd name="T83" fmla="*/ 234 h 320"/>
                  <a:gd name="T84" fmla="*/ 67 w 199"/>
                  <a:gd name="T85" fmla="*/ 213 h 320"/>
                  <a:gd name="T86" fmla="*/ 37 w 199"/>
                  <a:gd name="T87" fmla="*/ 146 h 320"/>
                  <a:gd name="T88" fmla="*/ 21 w 199"/>
                  <a:gd name="T89" fmla="*/ 95 h 320"/>
                  <a:gd name="T90" fmla="*/ 99 w 199"/>
                  <a:gd name="T91" fmla="*/ 21 h 320"/>
                  <a:gd name="T92" fmla="*/ 177 w 199"/>
                  <a:gd name="T93" fmla="*/ 95 h 320"/>
                  <a:gd name="T94" fmla="*/ 161 w 199"/>
                  <a:gd name="T95" fmla="*/ 147 h 3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99" h="320">
                    <a:moveTo>
                      <a:pt x="99" y="0"/>
                    </a:moveTo>
                    <a:cubicBezTo>
                      <a:pt x="99" y="0"/>
                      <a:pt x="99" y="0"/>
                      <a:pt x="99" y="0"/>
                    </a:cubicBezTo>
                    <a:cubicBezTo>
                      <a:pt x="99" y="0"/>
                      <a:pt x="99" y="0"/>
                      <a:pt x="99" y="0"/>
                    </a:cubicBezTo>
                    <a:cubicBezTo>
                      <a:pt x="99" y="0"/>
                      <a:pt x="99" y="0"/>
                      <a:pt x="99" y="0"/>
                    </a:cubicBezTo>
                    <a:cubicBezTo>
                      <a:pt x="99" y="0"/>
                      <a:pt x="99" y="0"/>
                      <a:pt x="98" y="0"/>
                    </a:cubicBezTo>
                    <a:cubicBezTo>
                      <a:pt x="45" y="0"/>
                      <a:pt x="0" y="44"/>
                      <a:pt x="0" y="95"/>
                    </a:cubicBezTo>
                    <a:cubicBezTo>
                      <a:pt x="0" y="129"/>
                      <a:pt x="18" y="157"/>
                      <a:pt x="19" y="158"/>
                    </a:cubicBezTo>
                    <a:cubicBezTo>
                      <a:pt x="32" y="179"/>
                      <a:pt x="45" y="206"/>
                      <a:pt x="45" y="213"/>
                    </a:cubicBezTo>
                    <a:cubicBezTo>
                      <a:pt x="45" y="245"/>
                      <a:pt x="45" y="245"/>
                      <a:pt x="45" y="245"/>
                    </a:cubicBezTo>
                    <a:cubicBezTo>
                      <a:pt x="45" y="245"/>
                      <a:pt x="45" y="246"/>
                      <a:pt x="46" y="246"/>
                    </a:cubicBezTo>
                    <a:cubicBezTo>
                      <a:pt x="46" y="246"/>
                      <a:pt x="45" y="246"/>
                      <a:pt x="45" y="247"/>
                    </a:cubicBezTo>
                    <a:cubicBezTo>
                      <a:pt x="56" y="311"/>
                      <a:pt x="56" y="311"/>
                      <a:pt x="56" y="311"/>
                    </a:cubicBezTo>
                    <a:cubicBezTo>
                      <a:pt x="57" y="316"/>
                      <a:pt x="61" y="320"/>
                      <a:pt x="67" y="320"/>
                    </a:cubicBezTo>
                    <a:cubicBezTo>
                      <a:pt x="131" y="320"/>
                      <a:pt x="131" y="320"/>
                      <a:pt x="131" y="320"/>
                    </a:cubicBezTo>
                    <a:cubicBezTo>
                      <a:pt x="136" y="320"/>
                      <a:pt x="140" y="316"/>
                      <a:pt x="141" y="311"/>
                    </a:cubicBezTo>
                    <a:cubicBezTo>
                      <a:pt x="152" y="247"/>
                      <a:pt x="152" y="247"/>
                      <a:pt x="152" y="247"/>
                    </a:cubicBezTo>
                    <a:cubicBezTo>
                      <a:pt x="152" y="246"/>
                      <a:pt x="152" y="246"/>
                      <a:pt x="152" y="246"/>
                    </a:cubicBezTo>
                    <a:cubicBezTo>
                      <a:pt x="152" y="246"/>
                      <a:pt x="152" y="245"/>
                      <a:pt x="152" y="245"/>
                    </a:cubicBezTo>
                    <a:cubicBezTo>
                      <a:pt x="152" y="213"/>
                      <a:pt x="152" y="213"/>
                      <a:pt x="152" y="213"/>
                    </a:cubicBezTo>
                    <a:cubicBezTo>
                      <a:pt x="152" y="206"/>
                      <a:pt x="166" y="179"/>
                      <a:pt x="179" y="158"/>
                    </a:cubicBezTo>
                    <a:cubicBezTo>
                      <a:pt x="180" y="157"/>
                      <a:pt x="199" y="129"/>
                      <a:pt x="199" y="95"/>
                    </a:cubicBezTo>
                    <a:cubicBezTo>
                      <a:pt x="199" y="44"/>
                      <a:pt x="153" y="0"/>
                      <a:pt x="99" y="0"/>
                    </a:cubicBezTo>
                    <a:close/>
                    <a:moveTo>
                      <a:pt x="122" y="298"/>
                    </a:moveTo>
                    <a:cubicBezTo>
                      <a:pt x="76" y="298"/>
                      <a:pt x="76" y="298"/>
                      <a:pt x="76" y="298"/>
                    </a:cubicBezTo>
                    <a:cubicBezTo>
                      <a:pt x="69" y="256"/>
                      <a:pt x="69" y="256"/>
                      <a:pt x="69" y="256"/>
                    </a:cubicBezTo>
                    <a:cubicBezTo>
                      <a:pt x="129" y="256"/>
                      <a:pt x="129" y="256"/>
                      <a:pt x="129" y="256"/>
                    </a:cubicBezTo>
                    <a:lnTo>
                      <a:pt x="122" y="298"/>
                    </a:lnTo>
                    <a:close/>
                    <a:moveTo>
                      <a:pt x="161" y="147"/>
                    </a:moveTo>
                    <a:cubicBezTo>
                      <a:pt x="154" y="158"/>
                      <a:pt x="131" y="196"/>
                      <a:pt x="131" y="213"/>
                    </a:cubicBezTo>
                    <a:cubicBezTo>
                      <a:pt x="131" y="234"/>
                      <a:pt x="131" y="234"/>
                      <a:pt x="131" y="234"/>
                    </a:cubicBezTo>
                    <a:cubicBezTo>
                      <a:pt x="109" y="234"/>
                      <a:pt x="109" y="234"/>
                      <a:pt x="109" y="234"/>
                    </a:cubicBezTo>
                    <a:cubicBezTo>
                      <a:pt x="109" y="153"/>
                      <a:pt x="109" y="153"/>
                      <a:pt x="109" y="153"/>
                    </a:cubicBezTo>
                    <a:cubicBezTo>
                      <a:pt x="128" y="135"/>
                      <a:pt x="128" y="135"/>
                      <a:pt x="128" y="135"/>
                    </a:cubicBezTo>
                    <a:cubicBezTo>
                      <a:pt x="132" y="131"/>
                      <a:pt x="132" y="124"/>
                      <a:pt x="128" y="120"/>
                    </a:cubicBezTo>
                    <a:cubicBezTo>
                      <a:pt x="123" y="116"/>
                      <a:pt x="117" y="116"/>
                      <a:pt x="112" y="120"/>
                    </a:cubicBezTo>
                    <a:cubicBezTo>
                      <a:pt x="99" y="134"/>
                      <a:pt x="99" y="134"/>
                      <a:pt x="99" y="134"/>
                    </a:cubicBezTo>
                    <a:cubicBezTo>
                      <a:pt x="85" y="120"/>
                      <a:pt x="85" y="120"/>
                      <a:pt x="85" y="120"/>
                    </a:cubicBezTo>
                    <a:cubicBezTo>
                      <a:pt x="81" y="116"/>
                      <a:pt x="74" y="116"/>
                      <a:pt x="70" y="120"/>
                    </a:cubicBezTo>
                    <a:cubicBezTo>
                      <a:pt x="66" y="124"/>
                      <a:pt x="66" y="131"/>
                      <a:pt x="70" y="135"/>
                    </a:cubicBezTo>
                    <a:cubicBezTo>
                      <a:pt x="88" y="153"/>
                      <a:pt x="88" y="153"/>
                      <a:pt x="88" y="153"/>
                    </a:cubicBezTo>
                    <a:cubicBezTo>
                      <a:pt x="88" y="234"/>
                      <a:pt x="88" y="234"/>
                      <a:pt x="88" y="234"/>
                    </a:cubicBezTo>
                    <a:cubicBezTo>
                      <a:pt x="67" y="234"/>
                      <a:pt x="67" y="234"/>
                      <a:pt x="67" y="234"/>
                    </a:cubicBezTo>
                    <a:cubicBezTo>
                      <a:pt x="67" y="213"/>
                      <a:pt x="67" y="213"/>
                      <a:pt x="67" y="213"/>
                    </a:cubicBezTo>
                    <a:cubicBezTo>
                      <a:pt x="67" y="196"/>
                      <a:pt x="44" y="158"/>
                      <a:pt x="37" y="146"/>
                    </a:cubicBezTo>
                    <a:cubicBezTo>
                      <a:pt x="37" y="146"/>
                      <a:pt x="21" y="123"/>
                      <a:pt x="21" y="95"/>
                    </a:cubicBezTo>
                    <a:cubicBezTo>
                      <a:pt x="21" y="55"/>
                      <a:pt x="57" y="21"/>
                      <a:pt x="99" y="21"/>
                    </a:cubicBezTo>
                    <a:cubicBezTo>
                      <a:pt x="141" y="21"/>
                      <a:pt x="177" y="55"/>
                      <a:pt x="177" y="95"/>
                    </a:cubicBezTo>
                    <a:cubicBezTo>
                      <a:pt x="177" y="122"/>
                      <a:pt x="161" y="146"/>
                      <a:pt x="161" y="147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6="http://schemas.microsoft.com/office/drawing/2014/main" xmlns:p14="http://schemas.microsoft.com/office/powerpoint/2010/main" xmlns:a14="http://schemas.microsoft.com/office/drawing/2010/main" xmlns=""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nb-NO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685800">
                  <a:defRPr/>
                </a:pPr>
                <a:endParaRPr lang="en-GB" sz="1350"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id="{2D0E33C1-A4FA-9B1B-ED63-A828B078A330}"/>
                </a:ext>
              </a:extLst>
            </p:cNvPr>
            <p:cNvSpPr/>
            <p:nvPr/>
          </p:nvSpPr>
          <p:spPr>
            <a:xfrm>
              <a:off x="3545980" y="4189507"/>
              <a:ext cx="1480757" cy="977790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nb-NO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85800">
                <a:defRPr/>
              </a:pPr>
              <a:r>
                <a:rPr lang="en-US" sz="1400" dirty="0" err="1">
                  <a:solidFill>
                    <a:prstClr val="white"/>
                  </a:solidFill>
                  <a:latin typeface="Calibri"/>
                </a:rPr>
                <a:t>Senteret</a:t>
              </a:r>
              <a:r>
                <a:rPr lang="en-US" sz="1400" dirty="0">
                  <a:solidFill>
                    <a:prstClr val="white"/>
                  </a:solidFill>
                  <a:latin typeface="Calibri"/>
                </a:rPr>
                <a:t> </a:t>
              </a:r>
              <a:r>
                <a:rPr lang="en-US" sz="1400" dirty="0" err="1">
                  <a:solidFill>
                    <a:prstClr val="white"/>
                  </a:solidFill>
                  <a:latin typeface="Calibri"/>
                </a:rPr>
                <a:t>skal</a:t>
              </a:r>
              <a:r>
                <a:rPr lang="en-US" sz="1400" dirty="0">
                  <a:solidFill>
                    <a:prstClr val="white"/>
                  </a:solidFill>
                  <a:latin typeface="Calibri"/>
                </a:rPr>
                <a:t> </a:t>
              </a:r>
              <a:r>
                <a:rPr lang="en-US" sz="1400" dirty="0" err="1">
                  <a:solidFill>
                    <a:prstClr val="white"/>
                  </a:solidFill>
                  <a:latin typeface="Calibri"/>
                </a:rPr>
                <a:t>fokusere</a:t>
              </a:r>
              <a:r>
                <a:rPr lang="en-US" sz="1400" dirty="0">
                  <a:solidFill>
                    <a:prstClr val="white"/>
                  </a:solidFill>
                  <a:latin typeface="Calibri"/>
                </a:rPr>
                <a:t> </a:t>
              </a:r>
              <a:r>
                <a:rPr lang="en-US" sz="1400" dirty="0" err="1">
                  <a:solidFill>
                    <a:prstClr val="white"/>
                  </a:solidFill>
                  <a:latin typeface="Calibri"/>
                </a:rPr>
                <a:t>på</a:t>
              </a:r>
              <a:r>
                <a:rPr lang="en-US" sz="1400" dirty="0">
                  <a:solidFill>
                    <a:prstClr val="white"/>
                  </a:solidFill>
                  <a:latin typeface="Calibri"/>
                </a:rPr>
                <a:t> å </a:t>
              </a:r>
              <a:r>
                <a:rPr lang="en-US" sz="1400" dirty="0" err="1">
                  <a:solidFill>
                    <a:prstClr val="white"/>
                  </a:solidFill>
                  <a:latin typeface="Calibri"/>
                </a:rPr>
                <a:t>dekke</a:t>
              </a:r>
              <a:r>
                <a:rPr lang="en-US" sz="1400" dirty="0">
                  <a:solidFill>
                    <a:prstClr val="white"/>
                  </a:solidFill>
                  <a:latin typeface="Calibri"/>
                </a:rPr>
                <a:t> </a:t>
              </a:r>
              <a:r>
                <a:rPr lang="en-US" sz="1400" dirty="0" err="1">
                  <a:solidFill>
                    <a:prstClr val="white"/>
                  </a:solidFill>
                  <a:latin typeface="Calibri"/>
                </a:rPr>
                <a:t>brukernes</a:t>
              </a:r>
              <a:r>
                <a:rPr lang="en-US" sz="1400" dirty="0">
                  <a:solidFill>
                    <a:prstClr val="white"/>
                  </a:solidFill>
                  <a:latin typeface="Calibri"/>
                </a:rPr>
                <a:t> </a:t>
              </a:r>
              <a:r>
                <a:rPr lang="en-US" sz="1400" dirty="0" err="1">
                  <a:solidFill>
                    <a:prstClr val="white"/>
                  </a:solidFill>
                  <a:latin typeface="Calibri"/>
                </a:rPr>
                <a:t>behov</a:t>
              </a:r>
              <a:r>
                <a:rPr lang="en-US" sz="1400" dirty="0">
                  <a:solidFill>
                    <a:prstClr val="white"/>
                  </a:solidFill>
                  <a:latin typeface="Calibri"/>
                </a:rPr>
                <a:t> </a:t>
              </a:r>
              <a:r>
                <a:rPr lang="en-US" sz="1400" dirty="0" err="1">
                  <a:solidFill>
                    <a:prstClr val="white"/>
                  </a:solidFill>
                  <a:latin typeface="Calibri"/>
                </a:rPr>
                <a:t>på</a:t>
              </a:r>
              <a:r>
                <a:rPr lang="en-US" sz="1400" dirty="0">
                  <a:solidFill>
                    <a:prstClr val="white"/>
                  </a:solidFill>
                  <a:latin typeface="Calibri"/>
                </a:rPr>
                <a:t> </a:t>
              </a:r>
              <a:r>
                <a:rPr lang="en-US" sz="1400" dirty="0" err="1">
                  <a:solidFill>
                    <a:prstClr val="white"/>
                  </a:solidFill>
                  <a:latin typeface="Calibri"/>
                </a:rPr>
                <a:t>en</a:t>
              </a:r>
              <a:r>
                <a:rPr lang="en-US" sz="1400" dirty="0">
                  <a:solidFill>
                    <a:prstClr val="white"/>
                  </a:solidFill>
                  <a:latin typeface="Calibri"/>
                </a:rPr>
                <a:t> god </a:t>
              </a:r>
              <a:r>
                <a:rPr lang="en-US" sz="1400" dirty="0" err="1">
                  <a:solidFill>
                    <a:prstClr val="white"/>
                  </a:solidFill>
                  <a:latin typeface="Calibri"/>
                </a:rPr>
                <a:t>måte</a:t>
              </a:r>
              <a:endParaRPr lang="en-US" sz="1400" b="1" dirty="0">
                <a:solidFill>
                  <a:prstClr val="white"/>
                </a:solidFill>
                <a:latin typeface="Calibri"/>
              </a:endParaRPr>
            </a:p>
          </p:txBody>
        </p:sp>
      </p:grpSp>
      <p:grpSp>
        <p:nvGrpSpPr>
          <p:cNvPr id="14" name="Group 1">
            <a:extLst>
              <a:ext uri="{FF2B5EF4-FFF2-40B4-BE49-F238E27FC236}">
                <a16:creationId xmlns:a16="http://schemas.microsoft.com/office/drawing/2014/main" id="{1AF36280-733D-C9AF-11E9-3B4BB1DCDFB0}"/>
              </a:ext>
            </a:extLst>
          </p:cNvPr>
          <p:cNvGrpSpPr/>
          <p:nvPr/>
        </p:nvGrpSpPr>
        <p:grpSpPr>
          <a:xfrm>
            <a:off x="3596556" y="1502670"/>
            <a:ext cx="1820381" cy="4676000"/>
            <a:chOff x="5305279" y="1379989"/>
            <a:chExt cx="1677600" cy="4796974"/>
          </a:xfrm>
        </p:grpSpPr>
        <p:sp>
          <p:nvSpPr>
            <p:cNvPr id="15" name="Rectangle 2">
              <a:extLst>
                <a:ext uri="{FF2B5EF4-FFF2-40B4-BE49-F238E27FC236}">
                  <a16:creationId xmlns:a16="http://schemas.microsoft.com/office/drawing/2014/main" id="{98DD6A94-FC5E-F83D-1E0A-0DE163B20D25}"/>
                </a:ext>
              </a:extLst>
            </p:cNvPr>
            <p:cNvSpPr>
              <a:spLocks/>
            </p:cNvSpPr>
            <p:nvPr/>
          </p:nvSpPr>
          <p:spPr bwMode="gray">
            <a:xfrm>
              <a:off x="5305279" y="2271696"/>
              <a:ext cx="1677600" cy="3905267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19050" algn="ctr">
              <a:noFill/>
              <a:miter lim="800000"/>
              <a:headEnd/>
              <a:tailEnd/>
            </a:ln>
            <a:effectLst/>
          </p:spPr>
          <p:txBody>
            <a:bodyPr wrap="square" lIns="66675" tIns="66675" rIns="66675" bIns="66675" rtlCol="0" anchor="ctr"/>
            <a:lstStyle>
              <a:defPPr>
                <a:defRPr lang="nb-NO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00">
                <a:lnSpc>
                  <a:spcPct val="106000"/>
                </a:lnSpc>
                <a:defRPr/>
              </a:pPr>
              <a:endParaRPr lang="en-US" sz="1200" b="1">
                <a:solidFill>
                  <a:prstClr val="white"/>
                </a:solidFill>
                <a:latin typeface="Calibri Light"/>
              </a:endParaRPr>
            </a:p>
          </p:txBody>
        </p:sp>
        <p:sp>
          <p:nvSpPr>
            <p:cNvPr id="16" name="Rectangle 3">
              <a:extLst>
                <a:ext uri="{FF2B5EF4-FFF2-40B4-BE49-F238E27FC236}">
                  <a16:creationId xmlns:a16="http://schemas.microsoft.com/office/drawing/2014/main" id="{864AC2E7-A78A-A989-4B2D-CA1025226D0F}"/>
                </a:ext>
              </a:extLst>
            </p:cNvPr>
            <p:cNvSpPr/>
            <p:nvPr/>
          </p:nvSpPr>
          <p:spPr>
            <a:xfrm>
              <a:off x="5375728" y="3200460"/>
              <a:ext cx="1493581" cy="726200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nb-NO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85800">
                <a:defRPr/>
              </a:pPr>
              <a:r>
                <a:rPr lang="en-US" sz="2000" b="1" dirty="0" err="1">
                  <a:solidFill>
                    <a:prstClr val="white"/>
                  </a:solidFill>
                  <a:latin typeface="Calibri"/>
                </a:rPr>
                <a:t>Tydelig</a:t>
              </a:r>
              <a:r>
                <a:rPr lang="en-US" sz="2000" b="1" dirty="0">
                  <a:solidFill>
                    <a:prstClr val="white"/>
                  </a:solidFill>
                  <a:latin typeface="Calibri"/>
                </a:rPr>
                <a:t> </a:t>
              </a:r>
            </a:p>
            <a:p>
              <a:pPr defTabSz="685800">
                <a:defRPr/>
              </a:pPr>
              <a:r>
                <a:rPr lang="en-US" sz="2000" b="1" dirty="0" err="1">
                  <a:solidFill>
                    <a:prstClr val="white"/>
                  </a:solidFill>
                  <a:latin typeface="Calibri"/>
                </a:rPr>
                <a:t>kontaktpunkt</a:t>
              </a:r>
              <a:endParaRPr lang="en-US" sz="2000" b="1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7" name="Rectangle 4">
              <a:extLst>
                <a:ext uri="{FF2B5EF4-FFF2-40B4-BE49-F238E27FC236}">
                  <a16:creationId xmlns:a16="http://schemas.microsoft.com/office/drawing/2014/main" id="{EB80E1E0-27D6-AE2A-9696-5FA4849B18C6}"/>
                </a:ext>
              </a:extLst>
            </p:cNvPr>
            <p:cNvSpPr/>
            <p:nvPr/>
          </p:nvSpPr>
          <p:spPr>
            <a:xfrm>
              <a:off x="5403702" y="4186970"/>
              <a:ext cx="1480757" cy="1199809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nb-NO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85800">
                <a:defRPr/>
              </a:pPr>
              <a:r>
                <a:rPr lang="en-US" sz="1400" dirty="0" err="1">
                  <a:solidFill>
                    <a:prstClr val="white"/>
                  </a:solidFill>
                  <a:latin typeface="Calibri"/>
                </a:rPr>
                <a:t>Senteret</a:t>
              </a:r>
              <a:r>
                <a:rPr lang="en-US" sz="1400" dirty="0">
                  <a:solidFill>
                    <a:prstClr val="white"/>
                  </a:solidFill>
                  <a:latin typeface="Calibri"/>
                </a:rPr>
                <a:t> </a:t>
              </a:r>
              <a:r>
                <a:rPr lang="en-US" sz="1400" dirty="0" err="1">
                  <a:solidFill>
                    <a:prstClr val="white"/>
                  </a:solidFill>
                  <a:latin typeface="Calibri"/>
                </a:rPr>
                <a:t>skal</a:t>
              </a:r>
              <a:r>
                <a:rPr lang="en-US" sz="1400" dirty="0">
                  <a:solidFill>
                    <a:prstClr val="white"/>
                  </a:solidFill>
                  <a:latin typeface="Calibri"/>
                </a:rPr>
                <a:t> </a:t>
              </a:r>
              <a:r>
                <a:rPr lang="en-US" sz="1400" dirty="0" err="1">
                  <a:solidFill>
                    <a:prstClr val="white"/>
                  </a:solidFill>
                  <a:latin typeface="Calibri"/>
                </a:rPr>
                <a:t>være</a:t>
              </a:r>
              <a:r>
                <a:rPr lang="en-US" sz="1400" dirty="0">
                  <a:solidFill>
                    <a:prstClr val="white"/>
                  </a:solidFill>
                  <a:latin typeface="Calibri"/>
                </a:rPr>
                <a:t> et </a:t>
              </a:r>
              <a:r>
                <a:rPr lang="en-US" sz="1400" dirty="0" err="1">
                  <a:solidFill>
                    <a:prstClr val="white"/>
                  </a:solidFill>
                  <a:latin typeface="Calibri"/>
                </a:rPr>
                <a:t>tydelig</a:t>
              </a:r>
              <a:r>
                <a:rPr lang="en-US" sz="1400" dirty="0">
                  <a:solidFill>
                    <a:prstClr val="white"/>
                  </a:solidFill>
                  <a:latin typeface="Calibri"/>
                </a:rPr>
                <a:t> </a:t>
              </a:r>
              <a:r>
                <a:rPr lang="en-US" sz="1400" dirty="0" err="1">
                  <a:solidFill>
                    <a:prstClr val="white"/>
                  </a:solidFill>
                  <a:latin typeface="Calibri"/>
                </a:rPr>
                <a:t>kontaktpunkt</a:t>
              </a:r>
              <a:r>
                <a:rPr lang="en-US" sz="1400" dirty="0">
                  <a:solidFill>
                    <a:prstClr val="white"/>
                  </a:solidFill>
                  <a:latin typeface="Calibri"/>
                </a:rPr>
                <a:t> for hele </a:t>
              </a:r>
              <a:r>
                <a:rPr lang="en-US" sz="1400" dirty="0" err="1">
                  <a:solidFill>
                    <a:prstClr val="white"/>
                  </a:solidFill>
                  <a:latin typeface="Calibri"/>
                </a:rPr>
                <a:t>organisasjonen</a:t>
              </a:r>
              <a:endParaRPr lang="en-US" sz="1400" b="1" dirty="0">
                <a:solidFill>
                  <a:prstClr val="white"/>
                </a:solidFill>
                <a:latin typeface="Calibri"/>
              </a:endParaRPr>
            </a:p>
          </p:txBody>
        </p:sp>
        <p:grpSp>
          <p:nvGrpSpPr>
            <p:cNvPr id="18" name="Group 5">
              <a:extLst>
                <a:ext uri="{FF2B5EF4-FFF2-40B4-BE49-F238E27FC236}">
                  <a16:creationId xmlns:a16="http://schemas.microsoft.com/office/drawing/2014/main" id="{AAA317CB-220F-0CD1-B1D7-5EEA295D3FF5}"/>
                </a:ext>
              </a:extLst>
            </p:cNvPr>
            <p:cNvGrpSpPr/>
            <p:nvPr/>
          </p:nvGrpSpPr>
          <p:grpSpPr>
            <a:xfrm>
              <a:off x="5305279" y="1379989"/>
              <a:ext cx="1677600" cy="1677150"/>
              <a:chOff x="5305279" y="1379989"/>
              <a:chExt cx="1677600" cy="1677150"/>
            </a:xfrm>
          </p:grpSpPr>
          <p:sp>
            <p:nvSpPr>
              <p:cNvPr id="19" name="Oval 6">
                <a:extLst>
                  <a:ext uri="{FF2B5EF4-FFF2-40B4-BE49-F238E27FC236}">
                    <a16:creationId xmlns:a16="http://schemas.microsoft.com/office/drawing/2014/main" id="{56DE561E-27A5-4ACE-B32B-2F7EDC549AF0}"/>
                  </a:ext>
                </a:extLst>
              </p:cNvPr>
              <p:cNvSpPr/>
              <p:nvPr/>
            </p:nvSpPr>
            <p:spPr bwMode="gray">
              <a:xfrm>
                <a:off x="5305279" y="1379989"/>
                <a:ext cx="1677600" cy="1677150"/>
              </a:xfrm>
              <a:prstGeom prst="ellipse">
                <a:avLst/>
              </a:prstGeom>
              <a:solidFill>
                <a:schemeClr val="accent4"/>
              </a:solidFill>
              <a:ln w="19050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66675" tIns="66675" rIns="66675" bIns="66675" rtlCol="0" anchor="ctr"/>
              <a:lstStyle>
                <a:defPPr>
                  <a:defRPr lang="nb-NO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685800">
                  <a:lnSpc>
                    <a:spcPct val="106000"/>
                  </a:lnSpc>
                  <a:defRPr/>
                </a:pPr>
                <a:endParaRPr lang="en-US" sz="1200" b="1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20" name="Oval 7">
                <a:extLst>
                  <a:ext uri="{FF2B5EF4-FFF2-40B4-BE49-F238E27FC236}">
                    <a16:creationId xmlns:a16="http://schemas.microsoft.com/office/drawing/2014/main" id="{9A96759A-3B6E-3663-906C-060D61C06D45}"/>
                  </a:ext>
                </a:extLst>
              </p:cNvPr>
              <p:cNvSpPr/>
              <p:nvPr/>
            </p:nvSpPr>
            <p:spPr bwMode="gray">
              <a:xfrm>
                <a:off x="5496079" y="1570649"/>
                <a:ext cx="1296000" cy="1295830"/>
              </a:xfrm>
              <a:prstGeom prst="ellipse">
                <a:avLst/>
              </a:prstGeom>
              <a:solidFill>
                <a:schemeClr val="bg1"/>
              </a:solidFill>
              <a:ln w="19050" algn="ctr">
                <a:noFill/>
                <a:miter lim="800000"/>
                <a:headEnd/>
                <a:tailEnd/>
              </a:ln>
            </p:spPr>
            <p:txBody>
              <a:bodyPr wrap="square" lIns="66675" tIns="66675" rIns="66675" bIns="66675" rtlCol="0" anchor="ctr"/>
              <a:lstStyle>
                <a:defPPr>
                  <a:defRPr lang="nb-NO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685800">
                  <a:lnSpc>
                    <a:spcPct val="106000"/>
                  </a:lnSpc>
                  <a:defRPr/>
                </a:pPr>
                <a:endParaRPr lang="en-US" sz="1200" b="1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21" name="Freeform 64">
                <a:extLst>
                  <a:ext uri="{FF2B5EF4-FFF2-40B4-BE49-F238E27FC236}">
                    <a16:creationId xmlns:a16="http://schemas.microsoft.com/office/drawing/2014/main" id="{7863D0E8-A012-3785-C998-42A91E68C5F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681919" y="2036566"/>
                <a:ext cx="924320" cy="363996"/>
              </a:xfrm>
              <a:custGeom>
                <a:avLst/>
                <a:gdLst>
                  <a:gd name="T0" fmla="*/ 309 w 320"/>
                  <a:gd name="T1" fmla="*/ 53 h 128"/>
                  <a:gd name="T2" fmla="*/ 308 w 320"/>
                  <a:gd name="T3" fmla="*/ 53 h 128"/>
                  <a:gd name="T4" fmla="*/ 245 w 320"/>
                  <a:gd name="T5" fmla="*/ 0 h 128"/>
                  <a:gd name="T6" fmla="*/ 183 w 320"/>
                  <a:gd name="T7" fmla="*/ 48 h 128"/>
                  <a:gd name="T8" fmla="*/ 160 w 320"/>
                  <a:gd name="T9" fmla="*/ 42 h 128"/>
                  <a:gd name="T10" fmla="*/ 136 w 320"/>
                  <a:gd name="T11" fmla="*/ 48 h 128"/>
                  <a:gd name="T12" fmla="*/ 74 w 320"/>
                  <a:gd name="T13" fmla="*/ 0 h 128"/>
                  <a:gd name="T14" fmla="*/ 11 w 320"/>
                  <a:gd name="T15" fmla="*/ 53 h 128"/>
                  <a:gd name="T16" fmla="*/ 10 w 320"/>
                  <a:gd name="T17" fmla="*/ 53 h 128"/>
                  <a:gd name="T18" fmla="*/ 0 w 320"/>
                  <a:gd name="T19" fmla="*/ 64 h 128"/>
                  <a:gd name="T20" fmla="*/ 10 w 320"/>
                  <a:gd name="T21" fmla="*/ 74 h 128"/>
                  <a:gd name="T22" fmla="*/ 11 w 320"/>
                  <a:gd name="T23" fmla="*/ 74 h 128"/>
                  <a:gd name="T24" fmla="*/ 74 w 320"/>
                  <a:gd name="T25" fmla="*/ 128 h 128"/>
                  <a:gd name="T26" fmla="*/ 138 w 320"/>
                  <a:gd name="T27" fmla="*/ 73 h 128"/>
                  <a:gd name="T28" fmla="*/ 160 w 320"/>
                  <a:gd name="T29" fmla="*/ 64 h 128"/>
                  <a:gd name="T30" fmla="*/ 182 w 320"/>
                  <a:gd name="T31" fmla="*/ 73 h 128"/>
                  <a:gd name="T32" fmla="*/ 245 w 320"/>
                  <a:gd name="T33" fmla="*/ 128 h 128"/>
                  <a:gd name="T34" fmla="*/ 308 w 320"/>
                  <a:gd name="T35" fmla="*/ 74 h 128"/>
                  <a:gd name="T36" fmla="*/ 309 w 320"/>
                  <a:gd name="T37" fmla="*/ 74 h 128"/>
                  <a:gd name="T38" fmla="*/ 320 w 320"/>
                  <a:gd name="T39" fmla="*/ 64 h 128"/>
                  <a:gd name="T40" fmla="*/ 309 w 320"/>
                  <a:gd name="T41" fmla="*/ 53 h 128"/>
                  <a:gd name="T42" fmla="*/ 74 w 320"/>
                  <a:gd name="T43" fmla="*/ 106 h 128"/>
                  <a:gd name="T44" fmla="*/ 32 w 320"/>
                  <a:gd name="T45" fmla="*/ 64 h 128"/>
                  <a:gd name="T46" fmla="*/ 74 w 320"/>
                  <a:gd name="T47" fmla="*/ 21 h 128"/>
                  <a:gd name="T48" fmla="*/ 117 w 320"/>
                  <a:gd name="T49" fmla="*/ 64 h 128"/>
                  <a:gd name="T50" fmla="*/ 74 w 320"/>
                  <a:gd name="T51" fmla="*/ 106 h 128"/>
                  <a:gd name="T52" fmla="*/ 245 w 320"/>
                  <a:gd name="T53" fmla="*/ 106 h 128"/>
                  <a:gd name="T54" fmla="*/ 202 w 320"/>
                  <a:gd name="T55" fmla="*/ 64 h 128"/>
                  <a:gd name="T56" fmla="*/ 245 w 320"/>
                  <a:gd name="T57" fmla="*/ 21 h 128"/>
                  <a:gd name="T58" fmla="*/ 288 w 320"/>
                  <a:gd name="T59" fmla="*/ 64 h 128"/>
                  <a:gd name="T60" fmla="*/ 245 w 320"/>
                  <a:gd name="T61" fmla="*/ 106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320" h="128">
                    <a:moveTo>
                      <a:pt x="309" y="53"/>
                    </a:moveTo>
                    <a:cubicBezTo>
                      <a:pt x="308" y="53"/>
                      <a:pt x="308" y="53"/>
                      <a:pt x="308" y="53"/>
                    </a:cubicBezTo>
                    <a:cubicBezTo>
                      <a:pt x="303" y="23"/>
                      <a:pt x="277" y="0"/>
                      <a:pt x="245" y="0"/>
                    </a:cubicBezTo>
                    <a:cubicBezTo>
                      <a:pt x="215" y="0"/>
                      <a:pt x="190" y="20"/>
                      <a:pt x="183" y="48"/>
                    </a:cubicBezTo>
                    <a:cubicBezTo>
                      <a:pt x="176" y="44"/>
                      <a:pt x="168" y="42"/>
                      <a:pt x="160" y="42"/>
                    </a:cubicBezTo>
                    <a:cubicBezTo>
                      <a:pt x="151" y="42"/>
                      <a:pt x="143" y="44"/>
                      <a:pt x="136" y="48"/>
                    </a:cubicBezTo>
                    <a:cubicBezTo>
                      <a:pt x="129" y="20"/>
                      <a:pt x="104" y="0"/>
                      <a:pt x="74" y="0"/>
                    </a:cubicBezTo>
                    <a:cubicBezTo>
                      <a:pt x="43" y="0"/>
                      <a:pt x="16" y="23"/>
                      <a:pt x="11" y="53"/>
                    </a:cubicBezTo>
                    <a:cubicBezTo>
                      <a:pt x="10" y="53"/>
                      <a:pt x="10" y="53"/>
                      <a:pt x="10" y="53"/>
                    </a:cubicBezTo>
                    <a:cubicBezTo>
                      <a:pt x="4" y="53"/>
                      <a:pt x="0" y="58"/>
                      <a:pt x="0" y="64"/>
                    </a:cubicBezTo>
                    <a:cubicBezTo>
                      <a:pt x="0" y="70"/>
                      <a:pt x="4" y="74"/>
                      <a:pt x="10" y="74"/>
                    </a:cubicBezTo>
                    <a:cubicBezTo>
                      <a:pt x="11" y="74"/>
                      <a:pt x="11" y="74"/>
                      <a:pt x="11" y="74"/>
                    </a:cubicBezTo>
                    <a:cubicBezTo>
                      <a:pt x="16" y="105"/>
                      <a:pt x="43" y="128"/>
                      <a:pt x="74" y="128"/>
                    </a:cubicBezTo>
                    <a:cubicBezTo>
                      <a:pt x="107" y="128"/>
                      <a:pt x="133" y="104"/>
                      <a:pt x="138" y="73"/>
                    </a:cubicBezTo>
                    <a:cubicBezTo>
                      <a:pt x="144" y="67"/>
                      <a:pt x="151" y="64"/>
                      <a:pt x="160" y="64"/>
                    </a:cubicBezTo>
                    <a:cubicBezTo>
                      <a:pt x="168" y="64"/>
                      <a:pt x="176" y="67"/>
                      <a:pt x="182" y="73"/>
                    </a:cubicBezTo>
                    <a:cubicBezTo>
                      <a:pt x="186" y="104"/>
                      <a:pt x="213" y="128"/>
                      <a:pt x="245" y="128"/>
                    </a:cubicBezTo>
                    <a:cubicBezTo>
                      <a:pt x="277" y="128"/>
                      <a:pt x="303" y="105"/>
                      <a:pt x="308" y="74"/>
                    </a:cubicBezTo>
                    <a:cubicBezTo>
                      <a:pt x="309" y="74"/>
                      <a:pt x="309" y="74"/>
                      <a:pt x="309" y="74"/>
                    </a:cubicBezTo>
                    <a:cubicBezTo>
                      <a:pt x="315" y="74"/>
                      <a:pt x="320" y="70"/>
                      <a:pt x="320" y="64"/>
                    </a:cubicBezTo>
                    <a:cubicBezTo>
                      <a:pt x="320" y="58"/>
                      <a:pt x="315" y="53"/>
                      <a:pt x="309" y="53"/>
                    </a:cubicBezTo>
                    <a:close/>
                    <a:moveTo>
                      <a:pt x="74" y="106"/>
                    </a:moveTo>
                    <a:cubicBezTo>
                      <a:pt x="51" y="106"/>
                      <a:pt x="32" y="87"/>
                      <a:pt x="32" y="64"/>
                    </a:cubicBezTo>
                    <a:cubicBezTo>
                      <a:pt x="32" y="40"/>
                      <a:pt x="51" y="21"/>
                      <a:pt x="74" y="21"/>
                    </a:cubicBezTo>
                    <a:cubicBezTo>
                      <a:pt x="98" y="21"/>
                      <a:pt x="117" y="40"/>
                      <a:pt x="117" y="64"/>
                    </a:cubicBezTo>
                    <a:cubicBezTo>
                      <a:pt x="117" y="87"/>
                      <a:pt x="98" y="106"/>
                      <a:pt x="74" y="106"/>
                    </a:cubicBezTo>
                    <a:close/>
                    <a:moveTo>
                      <a:pt x="245" y="106"/>
                    </a:moveTo>
                    <a:cubicBezTo>
                      <a:pt x="221" y="106"/>
                      <a:pt x="202" y="87"/>
                      <a:pt x="202" y="64"/>
                    </a:cubicBezTo>
                    <a:cubicBezTo>
                      <a:pt x="202" y="40"/>
                      <a:pt x="221" y="21"/>
                      <a:pt x="245" y="21"/>
                    </a:cubicBezTo>
                    <a:cubicBezTo>
                      <a:pt x="269" y="21"/>
                      <a:pt x="288" y="40"/>
                      <a:pt x="288" y="64"/>
                    </a:cubicBezTo>
                    <a:cubicBezTo>
                      <a:pt x="288" y="87"/>
                      <a:pt x="269" y="106"/>
                      <a:pt x="245" y="10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xmlns:a16="http://schemas.microsoft.com/office/drawing/2014/main" xmlns:p14="http://schemas.microsoft.com/office/powerpoint/2010/main" xmlns:a14="http://schemas.microsoft.com/office/drawing/2010/main" xmlns=""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nb-NO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685800">
                  <a:defRPr/>
                </a:pPr>
                <a:endParaRPr lang="en-GB" sz="1350">
                  <a:solidFill>
                    <a:prstClr val="black"/>
                  </a:solidFill>
                  <a:latin typeface="Calibri Light"/>
                </a:endParaRPr>
              </a:p>
            </p:txBody>
          </p:sp>
        </p:grpSp>
      </p:grpSp>
      <p:grpSp>
        <p:nvGrpSpPr>
          <p:cNvPr id="22" name="Group 1">
            <a:extLst>
              <a:ext uri="{FF2B5EF4-FFF2-40B4-BE49-F238E27FC236}">
                <a16:creationId xmlns:a16="http://schemas.microsoft.com/office/drawing/2014/main" id="{29DE995F-E067-74D6-E32F-578B491F376A}"/>
              </a:ext>
            </a:extLst>
          </p:cNvPr>
          <p:cNvGrpSpPr/>
          <p:nvPr/>
        </p:nvGrpSpPr>
        <p:grpSpPr>
          <a:xfrm>
            <a:off x="6087695" y="1512648"/>
            <a:ext cx="1820380" cy="4666022"/>
            <a:chOff x="7162998" y="1379989"/>
            <a:chExt cx="1677600" cy="4796974"/>
          </a:xfrm>
        </p:grpSpPr>
        <p:sp>
          <p:nvSpPr>
            <p:cNvPr id="23" name="Rectangle 2">
              <a:extLst>
                <a:ext uri="{FF2B5EF4-FFF2-40B4-BE49-F238E27FC236}">
                  <a16:creationId xmlns:a16="http://schemas.microsoft.com/office/drawing/2014/main" id="{3ACA7599-D034-ABDD-886B-2D35EB12BF24}"/>
                </a:ext>
              </a:extLst>
            </p:cNvPr>
            <p:cNvSpPr>
              <a:spLocks/>
            </p:cNvSpPr>
            <p:nvPr/>
          </p:nvSpPr>
          <p:spPr bwMode="gray">
            <a:xfrm>
              <a:off x="7162998" y="2271696"/>
              <a:ext cx="1677600" cy="3905267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19050" algn="ctr">
              <a:noFill/>
              <a:miter lim="800000"/>
              <a:headEnd/>
              <a:tailEnd/>
            </a:ln>
            <a:effectLst/>
          </p:spPr>
          <p:txBody>
            <a:bodyPr wrap="square" lIns="66675" tIns="66675" rIns="66675" bIns="66675" rtlCol="0" anchor="ctr"/>
            <a:lstStyle>
              <a:defPPr>
                <a:defRPr lang="nb-NO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00">
                <a:lnSpc>
                  <a:spcPct val="106000"/>
                </a:lnSpc>
                <a:defRPr/>
              </a:pPr>
              <a:endParaRPr lang="en-US" sz="1200" b="1">
                <a:solidFill>
                  <a:prstClr val="white"/>
                </a:solidFill>
                <a:latin typeface="Calibri Light"/>
              </a:endParaRPr>
            </a:p>
          </p:txBody>
        </p:sp>
        <p:sp>
          <p:nvSpPr>
            <p:cNvPr id="24" name="Rectangle 3">
              <a:extLst>
                <a:ext uri="{FF2B5EF4-FFF2-40B4-BE49-F238E27FC236}">
                  <a16:creationId xmlns:a16="http://schemas.microsoft.com/office/drawing/2014/main" id="{6D85B88B-B2C2-51AE-D6FA-C3B6227ACE43}"/>
                </a:ext>
              </a:extLst>
            </p:cNvPr>
            <p:cNvSpPr/>
            <p:nvPr/>
          </p:nvSpPr>
          <p:spPr>
            <a:xfrm>
              <a:off x="7261421" y="3352302"/>
              <a:ext cx="1296809" cy="411339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nb-NO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85800">
                <a:defRPr/>
              </a:pPr>
              <a:r>
                <a:rPr lang="en-US" sz="2000" b="1" dirty="0" err="1">
                  <a:solidFill>
                    <a:prstClr val="white"/>
                  </a:solidFill>
                  <a:latin typeface="Calibri"/>
                </a:rPr>
                <a:t>Fleksibilitet</a:t>
              </a:r>
              <a:endParaRPr lang="en-US" sz="2000" b="1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5" name="Rectangle 4">
              <a:extLst>
                <a:ext uri="{FF2B5EF4-FFF2-40B4-BE49-F238E27FC236}">
                  <a16:creationId xmlns:a16="http://schemas.microsoft.com/office/drawing/2014/main" id="{9EF691A4-F6DD-F05E-D504-9DDA3DCF2A45}"/>
                </a:ext>
              </a:extLst>
            </p:cNvPr>
            <p:cNvSpPr/>
            <p:nvPr/>
          </p:nvSpPr>
          <p:spPr>
            <a:xfrm>
              <a:off x="7261419" y="4182714"/>
              <a:ext cx="1480757" cy="1423865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nb-NO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en-US" sz="1400" dirty="0" err="1">
                  <a:solidFill>
                    <a:prstClr val="white"/>
                  </a:solidFill>
                  <a:latin typeface="Calibri"/>
                </a:rPr>
                <a:t>Senteret</a:t>
              </a:r>
              <a:r>
                <a:rPr lang="en-US" sz="1400" dirty="0">
                  <a:solidFill>
                    <a:prstClr val="white"/>
                  </a:solidFill>
                  <a:latin typeface="Calibri"/>
                </a:rPr>
                <a:t> </a:t>
              </a:r>
              <a:r>
                <a:rPr lang="en-US" sz="1400" dirty="0" err="1">
                  <a:solidFill>
                    <a:prstClr val="white"/>
                  </a:solidFill>
                  <a:latin typeface="Calibri"/>
                </a:rPr>
                <a:t>skal</a:t>
              </a:r>
              <a:r>
                <a:rPr lang="en-US" sz="1400" dirty="0">
                  <a:solidFill>
                    <a:prstClr val="white"/>
                  </a:solidFill>
                  <a:latin typeface="Calibri"/>
                </a:rPr>
                <a:t> </a:t>
              </a:r>
              <a:r>
                <a:rPr lang="nb-NO" sz="1400" dirty="0">
                  <a:solidFill>
                    <a:prstClr val="white"/>
                  </a:solidFill>
                  <a:latin typeface="Calibri"/>
                </a:rPr>
                <a:t>være fremtidsrettet og fleksibelt for endringer og eventuelle nye oppgaver</a:t>
              </a:r>
              <a:endParaRPr lang="en-US" sz="1400" b="1" dirty="0">
                <a:solidFill>
                  <a:prstClr val="white"/>
                </a:solidFill>
                <a:latin typeface="Calibri"/>
              </a:endParaRPr>
            </a:p>
          </p:txBody>
        </p:sp>
        <p:grpSp>
          <p:nvGrpSpPr>
            <p:cNvPr id="26" name="Group 5">
              <a:extLst>
                <a:ext uri="{FF2B5EF4-FFF2-40B4-BE49-F238E27FC236}">
                  <a16:creationId xmlns:a16="http://schemas.microsoft.com/office/drawing/2014/main" id="{49A5FE9A-02D7-9809-5A5E-A02190F60CDB}"/>
                </a:ext>
              </a:extLst>
            </p:cNvPr>
            <p:cNvGrpSpPr/>
            <p:nvPr/>
          </p:nvGrpSpPr>
          <p:grpSpPr>
            <a:xfrm>
              <a:off x="7162998" y="1379989"/>
              <a:ext cx="1677600" cy="1677150"/>
              <a:chOff x="7162998" y="1379989"/>
              <a:chExt cx="1677600" cy="1677150"/>
            </a:xfrm>
          </p:grpSpPr>
          <p:sp>
            <p:nvSpPr>
              <p:cNvPr id="27" name="Oval 6">
                <a:extLst>
                  <a:ext uri="{FF2B5EF4-FFF2-40B4-BE49-F238E27FC236}">
                    <a16:creationId xmlns:a16="http://schemas.microsoft.com/office/drawing/2014/main" id="{F858842A-2E35-2753-58D4-CCB3F55AA1EA}"/>
                  </a:ext>
                </a:extLst>
              </p:cNvPr>
              <p:cNvSpPr/>
              <p:nvPr/>
            </p:nvSpPr>
            <p:spPr bwMode="gray">
              <a:xfrm>
                <a:off x="7162998" y="1379989"/>
                <a:ext cx="1677600" cy="1677150"/>
              </a:xfrm>
              <a:prstGeom prst="ellipse">
                <a:avLst/>
              </a:prstGeom>
              <a:solidFill>
                <a:schemeClr val="accent6"/>
              </a:solidFill>
              <a:ln w="19050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66675" tIns="66675" rIns="66675" bIns="66675" rtlCol="0" anchor="ctr"/>
              <a:lstStyle>
                <a:defPPr>
                  <a:defRPr lang="nb-NO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685800">
                  <a:lnSpc>
                    <a:spcPct val="106000"/>
                  </a:lnSpc>
                  <a:defRPr/>
                </a:pPr>
                <a:endParaRPr lang="en-US" sz="1200" b="1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28" name="Oval 7">
                <a:extLst>
                  <a:ext uri="{FF2B5EF4-FFF2-40B4-BE49-F238E27FC236}">
                    <a16:creationId xmlns:a16="http://schemas.microsoft.com/office/drawing/2014/main" id="{A09C2F23-EA9E-F200-2B9E-5299B52FB3D9}"/>
                  </a:ext>
                </a:extLst>
              </p:cNvPr>
              <p:cNvSpPr/>
              <p:nvPr/>
            </p:nvSpPr>
            <p:spPr bwMode="gray">
              <a:xfrm>
                <a:off x="7353798" y="1570649"/>
                <a:ext cx="1296000" cy="1295830"/>
              </a:xfrm>
              <a:prstGeom prst="ellipse">
                <a:avLst/>
              </a:prstGeom>
              <a:solidFill>
                <a:schemeClr val="bg1"/>
              </a:solidFill>
              <a:ln w="19050" algn="ctr">
                <a:noFill/>
                <a:miter lim="800000"/>
                <a:headEnd/>
                <a:tailEnd/>
              </a:ln>
            </p:spPr>
            <p:txBody>
              <a:bodyPr wrap="square" lIns="66675" tIns="66675" rIns="66675" bIns="66675" rtlCol="0" anchor="ctr"/>
              <a:lstStyle>
                <a:defPPr>
                  <a:defRPr lang="nb-NO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685800">
                  <a:lnSpc>
                    <a:spcPct val="106000"/>
                  </a:lnSpc>
                  <a:defRPr/>
                </a:pPr>
                <a:endParaRPr lang="en-US" sz="1200" b="1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29" name="Freeform 520">
                <a:extLst>
                  <a:ext uri="{FF2B5EF4-FFF2-40B4-BE49-F238E27FC236}">
                    <a16:creationId xmlns:a16="http://schemas.microsoft.com/office/drawing/2014/main" id="{84D8C5E8-63D1-5957-A36D-04941C3369C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687818" y="1912840"/>
                <a:ext cx="627961" cy="611449"/>
              </a:xfrm>
              <a:custGeom>
                <a:avLst/>
                <a:gdLst>
                  <a:gd name="T0" fmla="*/ 267 w 278"/>
                  <a:gd name="T1" fmla="*/ 96 h 277"/>
                  <a:gd name="T2" fmla="*/ 277 w 278"/>
                  <a:gd name="T3" fmla="*/ 13 h 277"/>
                  <a:gd name="T4" fmla="*/ 267 w 278"/>
                  <a:gd name="T5" fmla="*/ 0 h 277"/>
                  <a:gd name="T6" fmla="*/ 163 w 278"/>
                  <a:gd name="T7" fmla="*/ 4 h 277"/>
                  <a:gd name="T8" fmla="*/ 169 w 278"/>
                  <a:gd name="T9" fmla="*/ 96 h 277"/>
                  <a:gd name="T10" fmla="*/ 149 w 278"/>
                  <a:gd name="T11" fmla="*/ 107 h 277"/>
                  <a:gd name="T12" fmla="*/ 128 w 278"/>
                  <a:gd name="T13" fmla="*/ 128 h 277"/>
                  <a:gd name="T14" fmla="*/ 117 w 278"/>
                  <a:gd name="T15" fmla="*/ 96 h 277"/>
                  <a:gd name="T16" fmla="*/ 117 w 278"/>
                  <a:gd name="T17" fmla="*/ 12 h 277"/>
                  <a:gd name="T18" fmla="*/ 107 w 278"/>
                  <a:gd name="T19" fmla="*/ 0 h 277"/>
                  <a:gd name="T20" fmla="*/ 2 w 278"/>
                  <a:gd name="T21" fmla="*/ 4 h 277"/>
                  <a:gd name="T22" fmla="*/ 19 w 278"/>
                  <a:gd name="T23" fmla="*/ 96 h 277"/>
                  <a:gd name="T24" fmla="*/ 3 w 278"/>
                  <a:gd name="T25" fmla="*/ 100 h 277"/>
                  <a:gd name="T26" fmla="*/ 12 w 278"/>
                  <a:gd name="T27" fmla="*/ 225 h 277"/>
                  <a:gd name="T28" fmla="*/ 32 w 278"/>
                  <a:gd name="T29" fmla="*/ 235 h 277"/>
                  <a:gd name="T30" fmla="*/ 43 w 278"/>
                  <a:gd name="T31" fmla="*/ 277 h 277"/>
                  <a:gd name="T32" fmla="*/ 117 w 278"/>
                  <a:gd name="T33" fmla="*/ 267 h 277"/>
                  <a:gd name="T34" fmla="*/ 128 w 278"/>
                  <a:gd name="T35" fmla="*/ 224 h 277"/>
                  <a:gd name="T36" fmla="*/ 149 w 278"/>
                  <a:gd name="T37" fmla="*/ 213 h 277"/>
                  <a:gd name="T38" fmla="*/ 160 w 278"/>
                  <a:gd name="T39" fmla="*/ 235 h 277"/>
                  <a:gd name="T40" fmla="*/ 171 w 278"/>
                  <a:gd name="T41" fmla="*/ 277 h 277"/>
                  <a:gd name="T42" fmla="*/ 245 w 278"/>
                  <a:gd name="T43" fmla="*/ 267 h 277"/>
                  <a:gd name="T44" fmla="*/ 255 w 278"/>
                  <a:gd name="T45" fmla="*/ 235 h 277"/>
                  <a:gd name="T46" fmla="*/ 277 w 278"/>
                  <a:gd name="T47" fmla="*/ 108 h 277"/>
                  <a:gd name="T48" fmla="*/ 183 w 278"/>
                  <a:gd name="T49" fmla="*/ 21 h 277"/>
                  <a:gd name="T50" fmla="*/ 237 w 278"/>
                  <a:gd name="T51" fmla="*/ 96 h 277"/>
                  <a:gd name="T52" fmla="*/ 183 w 278"/>
                  <a:gd name="T53" fmla="*/ 21 h 277"/>
                  <a:gd name="T54" fmla="*/ 95 w 278"/>
                  <a:gd name="T55" fmla="*/ 21 h 277"/>
                  <a:gd name="T56" fmla="*/ 41 w 278"/>
                  <a:gd name="T57" fmla="*/ 96 h 277"/>
                  <a:gd name="T58" fmla="*/ 107 w 278"/>
                  <a:gd name="T59" fmla="*/ 117 h 277"/>
                  <a:gd name="T60" fmla="*/ 32 w 278"/>
                  <a:gd name="T61" fmla="*/ 213 h 277"/>
                  <a:gd name="T62" fmla="*/ 107 w 278"/>
                  <a:gd name="T63" fmla="*/ 117 h 277"/>
                  <a:gd name="T64" fmla="*/ 53 w 278"/>
                  <a:gd name="T65" fmla="*/ 256 h 277"/>
                  <a:gd name="T66" fmla="*/ 96 w 278"/>
                  <a:gd name="T67" fmla="*/ 235 h 277"/>
                  <a:gd name="T68" fmla="*/ 128 w 278"/>
                  <a:gd name="T69" fmla="*/ 192 h 277"/>
                  <a:gd name="T70" fmla="*/ 149 w 278"/>
                  <a:gd name="T71" fmla="*/ 149 h 277"/>
                  <a:gd name="T72" fmla="*/ 128 w 278"/>
                  <a:gd name="T73" fmla="*/ 192 h 277"/>
                  <a:gd name="T74" fmla="*/ 181 w 278"/>
                  <a:gd name="T75" fmla="*/ 256 h 277"/>
                  <a:gd name="T76" fmla="*/ 224 w 278"/>
                  <a:gd name="T77" fmla="*/ 235 h 277"/>
                  <a:gd name="T78" fmla="*/ 245 w 278"/>
                  <a:gd name="T79" fmla="*/ 213 h 277"/>
                  <a:gd name="T80" fmla="*/ 171 w 278"/>
                  <a:gd name="T81" fmla="*/ 117 h 277"/>
                  <a:gd name="T82" fmla="*/ 245 w 278"/>
                  <a:gd name="T83" fmla="*/ 213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78" h="277">
                    <a:moveTo>
                      <a:pt x="275" y="100"/>
                    </a:moveTo>
                    <a:cubicBezTo>
                      <a:pt x="273" y="97"/>
                      <a:pt x="270" y="96"/>
                      <a:pt x="267" y="96"/>
                    </a:cubicBezTo>
                    <a:cubicBezTo>
                      <a:pt x="259" y="96"/>
                      <a:pt x="259" y="96"/>
                      <a:pt x="259" y="96"/>
                    </a:cubicBezTo>
                    <a:cubicBezTo>
                      <a:pt x="277" y="13"/>
                      <a:pt x="277" y="13"/>
                      <a:pt x="277" y="13"/>
                    </a:cubicBezTo>
                    <a:cubicBezTo>
                      <a:pt x="278" y="10"/>
                      <a:pt x="277" y="7"/>
                      <a:pt x="275" y="4"/>
                    </a:cubicBezTo>
                    <a:cubicBezTo>
                      <a:pt x="273" y="1"/>
                      <a:pt x="270" y="0"/>
                      <a:pt x="267" y="0"/>
                    </a:cubicBezTo>
                    <a:cubicBezTo>
                      <a:pt x="171" y="0"/>
                      <a:pt x="171" y="0"/>
                      <a:pt x="171" y="0"/>
                    </a:cubicBezTo>
                    <a:cubicBezTo>
                      <a:pt x="168" y="0"/>
                      <a:pt x="165" y="1"/>
                      <a:pt x="163" y="4"/>
                    </a:cubicBezTo>
                    <a:cubicBezTo>
                      <a:pt x="161" y="6"/>
                      <a:pt x="160" y="9"/>
                      <a:pt x="160" y="12"/>
                    </a:cubicBezTo>
                    <a:cubicBezTo>
                      <a:pt x="169" y="96"/>
                      <a:pt x="169" y="96"/>
                      <a:pt x="169" y="96"/>
                    </a:cubicBezTo>
                    <a:cubicBezTo>
                      <a:pt x="160" y="96"/>
                      <a:pt x="160" y="96"/>
                      <a:pt x="160" y="96"/>
                    </a:cubicBezTo>
                    <a:cubicBezTo>
                      <a:pt x="154" y="96"/>
                      <a:pt x="149" y="101"/>
                      <a:pt x="149" y="107"/>
                    </a:cubicBezTo>
                    <a:cubicBezTo>
                      <a:pt x="149" y="128"/>
                      <a:pt x="149" y="128"/>
                      <a:pt x="149" y="128"/>
                    </a:cubicBezTo>
                    <a:cubicBezTo>
                      <a:pt x="128" y="128"/>
                      <a:pt x="128" y="128"/>
                      <a:pt x="128" y="128"/>
                    </a:cubicBezTo>
                    <a:cubicBezTo>
                      <a:pt x="128" y="107"/>
                      <a:pt x="128" y="107"/>
                      <a:pt x="128" y="107"/>
                    </a:cubicBezTo>
                    <a:cubicBezTo>
                      <a:pt x="128" y="101"/>
                      <a:pt x="123" y="96"/>
                      <a:pt x="117" y="96"/>
                    </a:cubicBezTo>
                    <a:cubicBezTo>
                      <a:pt x="108" y="96"/>
                      <a:pt x="108" y="96"/>
                      <a:pt x="108" y="96"/>
                    </a:cubicBezTo>
                    <a:cubicBezTo>
                      <a:pt x="117" y="12"/>
                      <a:pt x="117" y="12"/>
                      <a:pt x="117" y="12"/>
                    </a:cubicBezTo>
                    <a:cubicBezTo>
                      <a:pt x="118" y="9"/>
                      <a:pt x="117" y="6"/>
                      <a:pt x="115" y="4"/>
                    </a:cubicBezTo>
                    <a:cubicBezTo>
                      <a:pt x="113" y="1"/>
                      <a:pt x="110" y="0"/>
                      <a:pt x="107" y="0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7" y="0"/>
                      <a:pt x="4" y="1"/>
                      <a:pt x="2" y="4"/>
                    </a:cubicBezTo>
                    <a:cubicBezTo>
                      <a:pt x="0" y="7"/>
                      <a:pt x="0" y="10"/>
                      <a:pt x="0" y="13"/>
                    </a:cubicBezTo>
                    <a:cubicBezTo>
                      <a:pt x="19" y="96"/>
                      <a:pt x="19" y="96"/>
                      <a:pt x="19" y="96"/>
                    </a:cubicBezTo>
                    <a:cubicBezTo>
                      <a:pt x="11" y="96"/>
                      <a:pt x="11" y="96"/>
                      <a:pt x="11" y="96"/>
                    </a:cubicBezTo>
                    <a:cubicBezTo>
                      <a:pt x="8" y="96"/>
                      <a:pt x="5" y="97"/>
                      <a:pt x="3" y="100"/>
                    </a:cubicBezTo>
                    <a:cubicBezTo>
                      <a:pt x="1" y="102"/>
                      <a:pt x="0" y="105"/>
                      <a:pt x="0" y="108"/>
                    </a:cubicBezTo>
                    <a:cubicBezTo>
                      <a:pt x="12" y="225"/>
                      <a:pt x="12" y="225"/>
                      <a:pt x="12" y="225"/>
                    </a:cubicBezTo>
                    <a:cubicBezTo>
                      <a:pt x="12" y="231"/>
                      <a:pt x="17" y="235"/>
                      <a:pt x="22" y="235"/>
                    </a:cubicBezTo>
                    <a:cubicBezTo>
                      <a:pt x="32" y="235"/>
                      <a:pt x="32" y="235"/>
                      <a:pt x="32" y="235"/>
                    </a:cubicBezTo>
                    <a:cubicBezTo>
                      <a:pt x="32" y="267"/>
                      <a:pt x="32" y="267"/>
                      <a:pt x="32" y="267"/>
                    </a:cubicBezTo>
                    <a:cubicBezTo>
                      <a:pt x="32" y="273"/>
                      <a:pt x="37" y="277"/>
                      <a:pt x="43" y="277"/>
                    </a:cubicBezTo>
                    <a:cubicBezTo>
                      <a:pt x="107" y="277"/>
                      <a:pt x="107" y="277"/>
                      <a:pt x="107" y="277"/>
                    </a:cubicBezTo>
                    <a:cubicBezTo>
                      <a:pt x="113" y="277"/>
                      <a:pt x="117" y="273"/>
                      <a:pt x="117" y="267"/>
                    </a:cubicBezTo>
                    <a:cubicBezTo>
                      <a:pt x="117" y="235"/>
                      <a:pt x="117" y="235"/>
                      <a:pt x="117" y="235"/>
                    </a:cubicBezTo>
                    <a:cubicBezTo>
                      <a:pt x="123" y="235"/>
                      <a:pt x="128" y="230"/>
                      <a:pt x="128" y="224"/>
                    </a:cubicBezTo>
                    <a:cubicBezTo>
                      <a:pt x="128" y="213"/>
                      <a:pt x="128" y="213"/>
                      <a:pt x="128" y="213"/>
                    </a:cubicBezTo>
                    <a:cubicBezTo>
                      <a:pt x="149" y="213"/>
                      <a:pt x="149" y="213"/>
                      <a:pt x="149" y="213"/>
                    </a:cubicBezTo>
                    <a:cubicBezTo>
                      <a:pt x="149" y="224"/>
                      <a:pt x="149" y="224"/>
                      <a:pt x="149" y="224"/>
                    </a:cubicBezTo>
                    <a:cubicBezTo>
                      <a:pt x="149" y="230"/>
                      <a:pt x="154" y="235"/>
                      <a:pt x="160" y="235"/>
                    </a:cubicBezTo>
                    <a:cubicBezTo>
                      <a:pt x="160" y="267"/>
                      <a:pt x="160" y="267"/>
                      <a:pt x="160" y="267"/>
                    </a:cubicBezTo>
                    <a:cubicBezTo>
                      <a:pt x="160" y="273"/>
                      <a:pt x="165" y="277"/>
                      <a:pt x="171" y="277"/>
                    </a:cubicBezTo>
                    <a:cubicBezTo>
                      <a:pt x="235" y="277"/>
                      <a:pt x="235" y="277"/>
                      <a:pt x="235" y="277"/>
                    </a:cubicBezTo>
                    <a:cubicBezTo>
                      <a:pt x="241" y="277"/>
                      <a:pt x="245" y="273"/>
                      <a:pt x="245" y="267"/>
                    </a:cubicBezTo>
                    <a:cubicBezTo>
                      <a:pt x="245" y="235"/>
                      <a:pt x="245" y="235"/>
                      <a:pt x="245" y="235"/>
                    </a:cubicBezTo>
                    <a:cubicBezTo>
                      <a:pt x="255" y="235"/>
                      <a:pt x="255" y="235"/>
                      <a:pt x="255" y="235"/>
                    </a:cubicBezTo>
                    <a:cubicBezTo>
                      <a:pt x="260" y="235"/>
                      <a:pt x="265" y="231"/>
                      <a:pt x="266" y="225"/>
                    </a:cubicBezTo>
                    <a:cubicBezTo>
                      <a:pt x="277" y="108"/>
                      <a:pt x="277" y="108"/>
                      <a:pt x="277" y="108"/>
                    </a:cubicBezTo>
                    <a:cubicBezTo>
                      <a:pt x="278" y="105"/>
                      <a:pt x="277" y="102"/>
                      <a:pt x="275" y="100"/>
                    </a:cubicBezTo>
                    <a:close/>
                    <a:moveTo>
                      <a:pt x="183" y="21"/>
                    </a:moveTo>
                    <a:cubicBezTo>
                      <a:pt x="253" y="21"/>
                      <a:pt x="253" y="21"/>
                      <a:pt x="253" y="21"/>
                    </a:cubicBezTo>
                    <a:cubicBezTo>
                      <a:pt x="237" y="96"/>
                      <a:pt x="237" y="96"/>
                      <a:pt x="237" y="96"/>
                    </a:cubicBezTo>
                    <a:cubicBezTo>
                      <a:pt x="191" y="96"/>
                      <a:pt x="191" y="96"/>
                      <a:pt x="191" y="96"/>
                    </a:cubicBezTo>
                    <a:lnTo>
                      <a:pt x="183" y="21"/>
                    </a:lnTo>
                    <a:close/>
                    <a:moveTo>
                      <a:pt x="24" y="21"/>
                    </a:moveTo>
                    <a:cubicBezTo>
                      <a:pt x="95" y="21"/>
                      <a:pt x="95" y="21"/>
                      <a:pt x="95" y="21"/>
                    </a:cubicBezTo>
                    <a:cubicBezTo>
                      <a:pt x="86" y="96"/>
                      <a:pt x="86" y="96"/>
                      <a:pt x="86" y="96"/>
                    </a:cubicBezTo>
                    <a:cubicBezTo>
                      <a:pt x="41" y="96"/>
                      <a:pt x="41" y="96"/>
                      <a:pt x="41" y="96"/>
                    </a:cubicBezTo>
                    <a:lnTo>
                      <a:pt x="24" y="21"/>
                    </a:lnTo>
                    <a:close/>
                    <a:moveTo>
                      <a:pt x="107" y="117"/>
                    </a:moveTo>
                    <a:cubicBezTo>
                      <a:pt x="107" y="213"/>
                      <a:pt x="107" y="213"/>
                      <a:pt x="107" y="213"/>
                    </a:cubicBezTo>
                    <a:cubicBezTo>
                      <a:pt x="32" y="213"/>
                      <a:pt x="32" y="213"/>
                      <a:pt x="32" y="213"/>
                    </a:cubicBezTo>
                    <a:cubicBezTo>
                      <a:pt x="22" y="117"/>
                      <a:pt x="22" y="117"/>
                      <a:pt x="22" y="117"/>
                    </a:cubicBezTo>
                    <a:lnTo>
                      <a:pt x="107" y="117"/>
                    </a:lnTo>
                    <a:close/>
                    <a:moveTo>
                      <a:pt x="96" y="256"/>
                    </a:moveTo>
                    <a:cubicBezTo>
                      <a:pt x="53" y="256"/>
                      <a:pt x="53" y="256"/>
                      <a:pt x="53" y="256"/>
                    </a:cubicBezTo>
                    <a:cubicBezTo>
                      <a:pt x="53" y="235"/>
                      <a:pt x="53" y="235"/>
                      <a:pt x="53" y="235"/>
                    </a:cubicBezTo>
                    <a:cubicBezTo>
                      <a:pt x="96" y="235"/>
                      <a:pt x="96" y="235"/>
                      <a:pt x="96" y="235"/>
                    </a:cubicBezTo>
                    <a:lnTo>
                      <a:pt x="96" y="256"/>
                    </a:lnTo>
                    <a:close/>
                    <a:moveTo>
                      <a:pt x="128" y="192"/>
                    </a:moveTo>
                    <a:cubicBezTo>
                      <a:pt x="128" y="149"/>
                      <a:pt x="128" y="149"/>
                      <a:pt x="128" y="149"/>
                    </a:cubicBezTo>
                    <a:cubicBezTo>
                      <a:pt x="149" y="149"/>
                      <a:pt x="149" y="149"/>
                      <a:pt x="149" y="149"/>
                    </a:cubicBezTo>
                    <a:cubicBezTo>
                      <a:pt x="149" y="192"/>
                      <a:pt x="149" y="192"/>
                      <a:pt x="149" y="192"/>
                    </a:cubicBezTo>
                    <a:lnTo>
                      <a:pt x="128" y="192"/>
                    </a:lnTo>
                    <a:close/>
                    <a:moveTo>
                      <a:pt x="224" y="256"/>
                    </a:moveTo>
                    <a:cubicBezTo>
                      <a:pt x="181" y="256"/>
                      <a:pt x="181" y="256"/>
                      <a:pt x="181" y="256"/>
                    </a:cubicBezTo>
                    <a:cubicBezTo>
                      <a:pt x="181" y="235"/>
                      <a:pt x="181" y="235"/>
                      <a:pt x="181" y="235"/>
                    </a:cubicBezTo>
                    <a:cubicBezTo>
                      <a:pt x="224" y="235"/>
                      <a:pt x="224" y="235"/>
                      <a:pt x="224" y="235"/>
                    </a:cubicBezTo>
                    <a:lnTo>
                      <a:pt x="224" y="256"/>
                    </a:lnTo>
                    <a:close/>
                    <a:moveTo>
                      <a:pt x="245" y="213"/>
                    </a:moveTo>
                    <a:cubicBezTo>
                      <a:pt x="171" y="213"/>
                      <a:pt x="171" y="213"/>
                      <a:pt x="171" y="213"/>
                    </a:cubicBezTo>
                    <a:cubicBezTo>
                      <a:pt x="171" y="117"/>
                      <a:pt x="171" y="117"/>
                      <a:pt x="171" y="117"/>
                    </a:cubicBezTo>
                    <a:cubicBezTo>
                      <a:pt x="255" y="117"/>
                      <a:pt x="255" y="117"/>
                      <a:pt x="255" y="117"/>
                    </a:cubicBezTo>
                    <a:lnTo>
                      <a:pt x="245" y="213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  <a:extLst>
                <a:ext uri="{91240B29-F687-4f45-9708-019B960494DF}">
                  <a14:hiddenLine xmlns:p14="http://schemas.microsoft.com/office/powerpoint/2010/main" xmlns:a14="http://schemas.microsoft.com/office/drawing/2010/main" xmlns=""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nb-NO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685800">
                  <a:defRPr/>
                </a:pPr>
                <a:endParaRPr lang="en-GB" sz="1350"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45081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B0BA812-45F0-683B-222F-62D54AF2E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505" y="1577130"/>
            <a:ext cx="3963159" cy="4549033"/>
          </a:xfrm>
        </p:spPr>
        <p:txBody>
          <a:bodyPr>
            <a:normAutofit/>
          </a:bodyPr>
          <a:lstStyle/>
          <a:p>
            <a:r>
              <a:rPr lang="nb-NO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Saksbehandling, rådgivning og veiledning til ledere og ansatte innenfor:</a:t>
            </a:r>
          </a:p>
          <a:p>
            <a:pPr marL="0" indent="0">
              <a:buNone/>
            </a:pPr>
            <a:endParaRPr lang="nb-NO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l" rtl="0" fontAlgn="base">
              <a:buNone/>
            </a:pPr>
            <a:r>
              <a:rPr lang="nb-NO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	- Lønn</a:t>
            </a:r>
            <a:r>
              <a:rPr lang="en-US" sz="1800" b="0" i="0" dirty="0">
                <a:effectLst/>
                <a:latin typeface="Arial" panose="020B0604020202020204" pitchFamily="34" charset="0"/>
              </a:rPr>
              <a:t>​ </a:t>
            </a:r>
            <a:r>
              <a:rPr lang="en-US" sz="1800" b="0" i="0" dirty="0" err="1">
                <a:effectLst/>
                <a:latin typeface="Arial" panose="020B0604020202020204" pitchFamily="34" charset="0"/>
              </a:rPr>
              <a:t>og</a:t>
            </a:r>
            <a:r>
              <a:rPr lang="en-US" sz="1800" b="0" i="0" dirty="0">
                <a:effectLst/>
                <a:latin typeface="Arial" panose="020B0604020202020204" pitchFamily="34" charset="0"/>
              </a:rPr>
              <a:t> HR</a:t>
            </a:r>
          </a:p>
          <a:p>
            <a:pPr marL="0" indent="0" fontAlgn="base">
              <a:buNone/>
            </a:pPr>
            <a:r>
              <a:rPr lang="en-US" sz="1800" dirty="0">
                <a:solidFill>
                  <a:srgbClr val="FF0000"/>
                </a:solidFill>
                <a:latin typeface="Arial" panose="020B0604020202020204" pitchFamily="34" charset="0"/>
              </a:rPr>
              <a:t>		</a:t>
            </a:r>
            <a:r>
              <a:rPr lang="nb-NO" sz="1600" dirty="0">
                <a:solidFill>
                  <a:srgbClr val="000000"/>
                </a:solidFill>
                <a:latin typeface="Arial" panose="020B0604020202020204" pitchFamily="34" charset="0"/>
              </a:rPr>
              <a:t>N</a:t>
            </a:r>
            <a:r>
              <a:rPr lang="nb-NO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yansettelser, forlengelser, 			pensjon, fratredelser, andre 			endringer i arbeidsforholdet</a:t>
            </a:r>
            <a:endParaRPr lang="en-US" sz="1600" b="0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marL="0" indent="0" algn="l" rtl="0" fontAlgn="base">
              <a:buNone/>
            </a:pPr>
            <a:r>
              <a:rPr lang="nb-NO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	- Reise og utlegg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l" rtl="0" fontAlgn="base">
              <a:buNone/>
            </a:pPr>
            <a:r>
              <a:rPr lang="nb-NO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	- Ferie, fravær og arbeidstid</a:t>
            </a:r>
          </a:p>
          <a:p>
            <a:pPr marL="0" indent="0" algn="l" rtl="0" fontAlgn="base">
              <a:buNone/>
            </a:pPr>
            <a:r>
              <a:rPr lang="nb-NO" sz="1800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r>
              <a:rPr lang="nb-NO" sz="1800" dirty="0">
                <a:latin typeface="Arial" panose="020B0604020202020204" pitchFamily="34" charset="0"/>
              </a:rPr>
              <a:t>- Sykefraværsrefusjoner</a:t>
            </a:r>
            <a:r>
              <a:rPr lang="nb-NO" sz="1800" b="0" i="0" u="none" strike="noStrike" dirty="0">
                <a:effectLst/>
                <a:latin typeface="Arial" panose="020B0604020202020204" pitchFamily="34" charset="0"/>
              </a:rPr>
              <a:t> </a:t>
            </a:r>
          </a:p>
        </p:txBody>
      </p:sp>
      <p:sp>
        <p:nvSpPr>
          <p:cNvPr id="4" name="Tittel 1">
            <a:extLst>
              <a:ext uri="{FF2B5EF4-FFF2-40B4-BE49-F238E27FC236}">
                <a16:creationId xmlns:a16="http://schemas.microsoft.com/office/drawing/2014/main" id="{E4770FBF-5A1D-A50C-30F8-FE7C05748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634" y="660531"/>
            <a:ext cx="8229600" cy="461665"/>
          </a:xfrm>
        </p:spPr>
        <p:txBody>
          <a:bodyPr/>
          <a:lstStyle/>
          <a:p>
            <a:r>
              <a:rPr lang="nb-NO" sz="2400" dirty="0"/>
              <a:t>Mandat – Tjenestesenterets oppgaver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FB134FC0-A34D-3FC9-5ED9-4201412EE6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934"/>
          <a:stretch/>
        </p:blipFill>
        <p:spPr>
          <a:xfrm>
            <a:off x="4763192" y="1870111"/>
            <a:ext cx="3771968" cy="3750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16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B0BA812-45F0-683B-222F-62D54AF2E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505" y="1577130"/>
            <a:ext cx="3963159" cy="4549033"/>
          </a:xfrm>
        </p:spPr>
        <p:txBody>
          <a:bodyPr>
            <a:normAutofit/>
          </a:bodyPr>
          <a:lstStyle/>
          <a:p>
            <a:r>
              <a:rPr lang="nb-NO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Saksbehandling, rådgivning og veiledning til ledere og ansatte innenfor:</a:t>
            </a:r>
          </a:p>
          <a:p>
            <a:pPr marL="0" indent="0">
              <a:buNone/>
            </a:pPr>
            <a:endParaRPr lang="nb-NO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l" rtl="0" fontAlgn="base">
              <a:buNone/>
            </a:pPr>
            <a:r>
              <a:rPr lang="nb-NO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	- Rekruttering frem til ferdig 			inngått kontrakt</a:t>
            </a:r>
            <a:endParaRPr lang="en-US" sz="1800" b="0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marL="0" indent="0" fontAlgn="base">
              <a:buNone/>
            </a:pPr>
            <a:r>
              <a:rPr lang="nb-NO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	- Oppfølging av sluttdato for 			midlertidige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l" rtl="0" fontAlgn="base">
              <a:buNone/>
            </a:pPr>
            <a:r>
              <a:rPr lang="nb-NO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	- Oppfølging av 						langtidssykmeldte </a:t>
            </a:r>
          </a:p>
          <a:p>
            <a:pPr marL="0" indent="0" algn="l" rtl="0" fontAlgn="base">
              <a:buNone/>
            </a:pPr>
            <a:r>
              <a:rPr lang="nb-NO" sz="1800" dirty="0">
                <a:solidFill>
                  <a:srgbClr val="000000"/>
                </a:solidFill>
                <a:latin typeface="Arial" panose="020B0604020202020204" pitchFamily="34" charset="0"/>
              </a:rPr>
              <a:t>	- Lederstøtte i personalsaker og 		bemanningsplanlegging</a:t>
            </a:r>
          </a:p>
        </p:txBody>
      </p:sp>
      <p:sp>
        <p:nvSpPr>
          <p:cNvPr id="4" name="Tittel 1">
            <a:extLst>
              <a:ext uri="{FF2B5EF4-FFF2-40B4-BE49-F238E27FC236}">
                <a16:creationId xmlns:a16="http://schemas.microsoft.com/office/drawing/2014/main" id="{E4770FBF-5A1D-A50C-30F8-FE7C05748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634" y="660531"/>
            <a:ext cx="8229600" cy="461665"/>
          </a:xfrm>
        </p:spPr>
        <p:txBody>
          <a:bodyPr/>
          <a:lstStyle/>
          <a:p>
            <a:r>
              <a:rPr lang="nb-NO" sz="2400" dirty="0"/>
              <a:t>Oppgaver på lokale enheter</a:t>
            </a:r>
          </a:p>
        </p:txBody>
      </p:sp>
      <p:pic>
        <p:nvPicPr>
          <p:cNvPr id="2052" name="Picture 4" descr="Hippocratic Oath for developers: Software engineering code of ethics ...">
            <a:extLst>
              <a:ext uri="{FF2B5EF4-FFF2-40B4-BE49-F238E27FC236}">
                <a16:creationId xmlns:a16="http://schemas.microsoft.com/office/drawing/2014/main" id="{8119EC84-3330-401F-A6AF-BE8F6B107E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3338" y="2007023"/>
            <a:ext cx="3775044" cy="3769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8431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25C8C46-D268-3273-C25B-3654DCD6B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505" y="956547"/>
            <a:ext cx="8229600" cy="461665"/>
          </a:xfrm>
        </p:spPr>
        <p:txBody>
          <a:bodyPr/>
          <a:lstStyle/>
          <a:p>
            <a:r>
              <a:rPr lang="nb-NO" sz="2400" dirty="0"/>
              <a:t>Generelt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D9031FE-3DBA-6F39-FDEC-2DCC42AD4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505" y="2102173"/>
            <a:ext cx="8229600" cy="3501674"/>
          </a:xfrm>
        </p:spPr>
        <p:txBody>
          <a:bodyPr>
            <a:normAutofit/>
          </a:bodyPr>
          <a:lstStyle/>
          <a:p>
            <a:r>
              <a:rPr lang="nb-NO" sz="1800" dirty="0"/>
              <a:t>HR-oppgaver sentralisert til TS</a:t>
            </a:r>
          </a:p>
          <a:p>
            <a:r>
              <a:rPr lang="nb-NO" sz="1800" dirty="0"/>
              <a:t>E-skjema – Opplysning og kvalitetssikring til leder </a:t>
            </a:r>
          </a:p>
          <a:p>
            <a:r>
              <a:rPr lang="nb-NO" sz="1800" dirty="0"/>
              <a:t>DFØ Innsikt – verktøy for leder og lokal HR</a:t>
            </a:r>
          </a:p>
          <a:p>
            <a:r>
              <a:rPr lang="nb-NO" sz="1800" dirty="0"/>
              <a:t>SAP er ikke et HR-system</a:t>
            </a:r>
          </a:p>
          <a:p>
            <a:r>
              <a:rPr lang="nb-NO" sz="1800" dirty="0"/>
              <a:t>Registrerer ikke endringer frem i tid</a:t>
            </a:r>
          </a:p>
          <a:p>
            <a:r>
              <a:rPr lang="nb-NO" sz="1800" dirty="0"/>
              <a:t>Ansatt kan kontakte oss direkte og ikke via sin leder eller lokal HR (unngår mellomledd)</a:t>
            </a:r>
          </a:p>
          <a:p>
            <a:r>
              <a:rPr lang="nb-NO" sz="1800" dirty="0"/>
              <a:t>Bemanning og kompetanseutvikling hos TS</a:t>
            </a:r>
          </a:p>
        </p:txBody>
      </p:sp>
    </p:spTree>
    <p:extLst>
      <p:ext uri="{BB962C8B-B14F-4D97-AF65-F5344CB8AC3E}">
        <p14:creationId xmlns:p14="http://schemas.microsoft.com/office/powerpoint/2010/main" val="1989735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1B4BFD66-EEDE-2490-B92D-A8A36A40780B}"/>
              </a:ext>
            </a:extLst>
          </p:cNvPr>
          <p:cNvSpPr/>
          <p:nvPr/>
        </p:nvSpPr>
        <p:spPr>
          <a:xfrm>
            <a:off x="-25168" y="0"/>
            <a:ext cx="4102217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5" name="Undertittel 2">
            <a:extLst>
              <a:ext uri="{FF2B5EF4-FFF2-40B4-BE49-F238E27FC236}">
                <a16:creationId xmlns:a16="http://schemas.microsoft.com/office/drawing/2014/main" id="{3923E016-F9F0-2B4E-1E64-BDB24E1B813B}"/>
              </a:ext>
            </a:extLst>
          </p:cNvPr>
          <p:cNvSpPr txBox="1">
            <a:spLocks/>
          </p:cNvSpPr>
          <p:nvPr/>
        </p:nvSpPr>
        <p:spPr>
          <a:xfrm>
            <a:off x="234892" y="2707232"/>
            <a:ext cx="3657600" cy="23177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b-NO" dirty="0">
                <a:solidFill>
                  <a:schemeClr val="bg1"/>
                </a:solidFill>
              </a:rPr>
              <a:t>HR-prosessene</a:t>
            </a:r>
          </a:p>
          <a:p>
            <a:pPr marL="0" indent="0" algn="ctr">
              <a:buNone/>
            </a:pPr>
            <a:endParaRPr lang="nb-NO" sz="1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nb-NO" sz="1400" dirty="0">
              <a:solidFill>
                <a:schemeClr val="bg1"/>
              </a:solidFill>
            </a:endParaRPr>
          </a:p>
        </p:txBody>
      </p:sp>
      <p:sp>
        <p:nvSpPr>
          <p:cNvPr id="6" name="Plassholder for innhold 2">
            <a:extLst>
              <a:ext uri="{FF2B5EF4-FFF2-40B4-BE49-F238E27FC236}">
                <a16:creationId xmlns:a16="http://schemas.microsoft.com/office/drawing/2014/main" id="{10816A84-8A4A-C55A-4FE3-1569C2E62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7109" y="1053548"/>
            <a:ext cx="4299996" cy="5072615"/>
          </a:xfrm>
        </p:spPr>
        <p:txBody>
          <a:bodyPr/>
          <a:lstStyle/>
          <a:p>
            <a:r>
              <a:rPr lang="nb-NO" dirty="0"/>
              <a:t>Tilpasset BOTT-rutinene</a:t>
            </a:r>
          </a:p>
        </p:txBody>
      </p:sp>
    </p:spTree>
    <p:extLst>
      <p:ext uri="{BB962C8B-B14F-4D97-AF65-F5344CB8AC3E}">
        <p14:creationId xmlns:p14="http://schemas.microsoft.com/office/powerpoint/2010/main" val="3219943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24397DD7-FBD5-894E-8099-9C392A6C894B}"/>
              </a:ext>
            </a:extLst>
          </p:cNvPr>
          <p:cNvSpPr/>
          <p:nvPr/>
        </p:nvSpPr>
        <p:spPr>
          <a:xfrm>
            <a:off x="-25168" y="0"/>
            <a:ext cx="4102217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id="{0AFC72D9-7A27-883C-CEAB-C82FA459711C}"/>
              </a:ext>
            </a:extLst>
          </p:cNvPr>
          <p:cNvSpPr txBox="1">
            <a:spLocks/>
          </p:cNvSpPr>
          <p:nvPr/>
        </p:nvSpPr>
        <p:spPr>
          <a:xfrm>
            <a:off x="234892" y="2707232"/>
            <a:ext cx="3657600" cy="231777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b-NO" dirty="0">
                <a:solidFill>
                  <a:schemeClr val="bg1"/>
                </a:solidFill>
              </a:rPr>
              <a:t>Nyansettelse</a:t>
            </a:r>
          </a:p>
          <a:p>
            <a:pPr marL="0" indent="0" algn="ctr">
              <a:buNone/>
            </a:pPr>
            <a:endParaRPr lang="nb-NO" sz="1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nb-NO" sz="1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nb-NO" sz="1500" dirty="0">
                <a:solidFill>
                  <a:schemeClr val="bg1"/>
                </a:solidFill>
              </a:rPr>
              <a:t>Ansatt via rekruttering</a:t>
            </a:r>
          </a:p>
          <a:p>
            <a:pPr marL="0" indent="0" algn="ctr">
              <a:buNone/>
            </a:pPr>
            <a:r>
              <a:rPr lang="nb-NO" sz="1500" dirty="0">
                <a:solidFill>
                  <a:schemeClr val="bg1"/>
                </a:solidFill>
              </a:rPr>
              <a:t>Bistillinger</a:t>
            </a:r>
          </a:p>
          <a:p>
            <a:pPr marL="0" indent="0" algn="ctr">
              <a:buNone/>
            </a:pPr>
            <a:r>
              <a:rPr lang="nb-NO" sz="1500" dirty="0">
                <a:solidFill>
                  <a:schemeClr val="bg1"/>
                </a:solidFill>
              </a:rPr>
              <a:t>Administrative ansettelser</a:t>
            </a:r>
          </a:p>
          <a:p>
            <a:pPr marL="0" indent="0" algn="ctr">
              <a:buNone/>
            </a:pPr>
            <a:r>
              <a:rPr lang="nb-NO" sz="1500" dirty="0">
                <a:solidFill>
                  <a:schemeClr val="bg1"/>
                </a:solidFill>
              </a:rPr>
              <a:t>Midlertidige under 18 år</a:t>
            </a:r>
          </a:p>
          <a:p>
            <a:pPr marL="0" indent="0" algn="ctr">
              <a:buNone/>
            </a:pPr>
            <a:r>
              <a:rPr lang="nb-NO" sz="1500" dirty="0">
                <a:solidFill>
                  <a:schemeClr val="bg1"/>
                </a:solidFill>
              </a:rPr>
              <a:t>Utdanningsstillinger (stipendiat, </a:t>
            </a:r>
            <a:r>
              <a:rPr lang="nb-NO" sz="1500" dirty="0" err="1">
                <a:solidFill>
                  <a:schemeClr val="bg1"/>
                </a:solidFill>
              </a:rPr>
              <a:t>postdoc</a:t>
            </a:r>
            <a:r>
              <a:rPr lang="nb-NO" sz="1500" dirty="0">
                <a:solidFill>
                  <a:schemeClr val="bg1"/>
                </a:solidFill>
              </a:rPr>
              <a:t>, </a:t>
            </a:r>
            <a:r>
              <a:rPr lang="nb-NO" sz="1500" dirty="0" err="1">
                <a:solidFill>
                  <a:schemeClr val="bg1"/>
                </a:solidFill>
              </a:rPr>
              <a:t>vit.ass</a:t>
            </a:r>
            <a:r>
              <a:rPr lang="nb-NO" sz="1500" dirty="0">
                <a:solidFill>
                  <a:schemeClr val="bg1"/>
                </a:solidFill>
              </a:rPr>
              <a:t> ferdigutdannet)</a:t>
            </a:r>
          </a:p>
          <a:p>
            <a:pPr marL="0" indent="0" algn="ctr">
              <a:buNone/>
            </a:pPr>
            <a:r>
              <a:rPr lang="nb-NO" sz="1500" dirty="0">
                <a:solidFill>
                  <a:schemeClr val="bg1"/>
                </a:solidFill>
              </a:rPr>
              <a:t>Utenlandske ansatte via rekruttering</a:t>
            </a:r>
          </a:p>
        </p:txBody>
      </p:sp>
      <p:grpSp>
        <p:nvGrpSpPr>
          <p:cNvPr id="7" name="Gruppe 6">
            <a:extLst>
              <a:ext uri="{FF2B5EF4-FFF2-40B4-BE49-F238E27FC236}">
                <a16:creationId xmlns:a16="http://schemas.microsoft.com/office/drawing/2014/main" id="{A88A5C5F-E169-039C-6973-4011880887C1}"/>
              </a:ext>
            </a:extLst>
          </p:cNvPr>
          <p:cNvGrpSpPr/>
          <p:nvPr/>
        </p:nvGrpSpPr>
        <p:grpSpPr>
          <a:xfrm>
            <a:off x="4205779" y="277240"/>
            <a:ext cx="4775935" cy="2428853"/>
            <a:chOff x="0" y="269826"/>
            <a:chExt cx="4775935" cy="1746533"/>
          </a:xfrm>
        </p:grpSpPr>
        <p:sp>
          <p:nvSpPr>
            <p:cNvPr id="8" name="Rektangel 7">
              <a:extLst>
                <a:ext uri="{FF2B5EF4-FFF2-40B4-BE49-F238E27FC236}">
                  <a16:creationId xmlns:a16="http://schemas.microsoft.com/office/drawing/2014/main" id="{27FAB445-B813-B62A-F3DC-0B799E20BECA}"/>
                </a:ext>
              </a:extLst>
            </p:cNvPr>
            <p:cNvSpPr/>
            <p:nvPr/>
          </p:nvSpPr>
          <p:spPr>
            <a:xfrm>
              <a:off x="0" y="269829"/>
              <a:ext cx="4775935" cy="1746530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TekstSylinder 8">
              <a:extLst>
                <a:ext uri="{FF2B5EF4-FFF2-40B4-BE49-F238E27FC236}">
                  <a16:creationId xmlns:a16="http://schemas.microsoft.com/office/drawing/2014/main" id="{3DEDA699-2C73-1869-6380-7521BD09085E}"/>
                </a:ext>
              </a:extLst>
            </p:cNvPr>
            <p:cNvSpPr txBox="1"/>
            <p:nvPr/>
          </p:nvSpPr>
          <p:spPr>
            <a:xfrm>
              <a:off x="0" y="269826"/>
              <a:ext cx="4775935" cy="166548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70666" tIns="249936" rIns="370666" bIns="85344" numCol="1" spcCol="1270" anchor="t" anchorCtr="0">
              <a:noAutofit/>
            </a:bodyPr>
            <a:lstStyle/>
            <a:p>
              <a:pPr marL="114300" lvl="1" indent="-114300" algn="l" defTabSz="5334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nb-NO" sz="1200" kern="1200" dirty="0"/>
            </a:p>
            <a:p>
              <a:pPr marL="114300" lvl="1" indent="-114300" algn="l" defTabSz="5334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nb-NO" sz="1200" kern="1200" dirty="0">
                  <a:solidFill>
                    <a:schemeClr val="tx1"/>
                  </a:solidFill>
                </a:rPr>
                <a:t>Utarbeide </a:t>
              </a:r>
              <a:r>
                <a:rPr lang="nb-NO" sz="1200" dirty="0">
                  <a:solidFill>
                    <a:schemeClr val="tx1"/>
                  </a:solidFill>
                </a:rPr>
                <a:t>og sende arbeidskontrakt til nyansatt</a:t>
              </a:r>
            </a:p>
            <a:p>
              <a:pPr marL="0" lvl="1" algn="l" defTabSz="5334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nb-NO" sz="1200" dirty="0">
                  <a:solidFill>
                    <a:schemeClr val="tx1"/>
                  </a:solidFill>
                </a:rPr>
                <a:t>	-</a:t>
              </a:r>
              <a:r>
                <a:rPr lang="nb-NO" sz="1100" dirty="0">
                  <a:solidFill>
                    <a:schemeClr val="tx1"/>
                  </a:solidFill>
                </a:rPr>
                <a:t>For bistand i forbindelse med nytilsetting av 	utenlandsk ansatt, kontakt Spesialistgruppen for 	grenseoverskridende arbeidsforhold (GOA)</a:t>
              </a:r>
            </a:p>
            <a:p>
              <a:pPr marL="0" lvl="1" algn="l" defTabSz="5334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200" dirty="0">
                <a:solidFill>
                  <a:schemeClr val="tx1"/>
                </a:solidFill>
              </a:endParaRPr>
            </a:p>
            <a:p>
              <a:pPr marL="114300" lvl="1" indent="-114300" algn="l" defTabSz="5334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nb-NO" sz="1200" dirty="0">
                  <a:solidFill>
                    <a:schemeClr val="tx1"/>
                  </a:solidFill>
                </a:rPr>
                <a:t>Ved behov, innhent oppholdstillatelse, pass, trygd- og skattevurdering, foreta eksportkontroll</a:t>
              </a:r>
            </a:p>
            <a:p>
              <a:pPr marL="0" lvl="1" algn="l" defTabSz="5334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200" dirty="0">
                <a:solidFill>
                  <a:schemeClr val="tx1"/>
                </a:solidFill>
              </a:endParaRPr>
            </a:p>
            <a:p>
              <a:pPr marL="114300" lvl="1" indent="-114300" algn="l" defTabSz="5334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nb-NO" sz="1200" kern="1200" dirty="0">
                  <a:solidFill>
                    <a:schemeClr val="tx1"/>
                  </a:solidFill>
                </a:rPr>
                <a:t>Signert arbe</a:t>
              </a:r>
              <a:r>
                <a:rPr lang="nb-NO" sz="1200" dirty="0">
                  <a:solidFill>
                    <a:schemeClr val="tx1"/>
                  </a:solidFill>
                </a:rPr>
                <a:t>idsavtale lagres i personalmappe i </a:t>
              </a:r>
              <a:r>
                <a:rPr lang="nb-NO" sz="1200" dirty="0" err="1">
                  <a:solidFill>
                    <a:schemeClr val="tx1"/>
                  </a:solidFill>
                </a:rPr>
                <a:t>ePhorte</a:t>
              </a:r>
              <a:r>
                <a:rPr lang="nb-NO" sz="1200" dirty="0">
                  <a:solidFill>
                    <a:schemeClr val="tx1"/>
                  </a:solidFill>
                </a:rPr>
                <a:t>, og skjema sendes i NTNU Hjelp </a:t>
              </a:r>
              <a:r>
                <a:rPr lang="nb-NO" sz="1200" dirty="0">
                  <a:solidFill>
                    <a:srgbClr val="0070C0"/>
                  </a:solidFill>
                  <a:hlinkClick r:id="rId2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Nyansettelse - NTNU Hjelp</a:t>
              </a:r>
              <a:endParaRPr lang="nb-NO" sz="1200" dirty="0">
                <a:solidFill>
                  <a:srgbClr val="0070C0"/>
                </a:solidFill>
              </a:endParaRPr>
            </a:p>
            <a:p>
              <a:pPr marL="0" lvl="1" algn="l" defTabSz="5334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2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Gruppe 9">
            <a:extLst>
              <a:ext uri="{FF2B5EF4-FFF2-40B4-BE49-F238E27FC236}">
                <a16:creationId xmlns:a16="http://schemas.microsoft.com/office/drawing/2014/main" id="{1511C493-7A2A-35D3-AA3F-1DA4FD3C630B}"/>
              </a:ext>
            </a:extLst>
          </p:cNvPr>
          <p:cNvGrpSpPr/>
          <p:nvPr/>
        </p:nvGrpSpPr>
        <p:grpSpPr>
          <a:xfrm>
            <a:off x="4444575" y="117405"/>
            <a:ext cx="3343154" cy="354240"/>
            <a:chOff x="0" y="141637"/>
            <a:chExt cx="3343154" cy="354240"/>
          </a:xfrm>
        </p:grpSpPr>
        <p:sp>
          <p:nvSpPr>
            <p:cNvPr id="11" name="Rektangel: avrundede hjørner 10">
              <a:extLst>
                <a:ext uri="{FF2B5EF4-FFF2-40B4-BE49-F238E27FC236}">
                  <a16:creationId xmlns:a16="http://schemas.microsoft.com/office/drawing/2014/main" id="{18E49BC7-23BC-30E8-E926-6437E16A2298}"/>
                </a:ext>
              </a:extLst>
            </p:cNvPr>
            <p:cNvSpPr/>
            <p:nvPr/>
          </p:nvSpPr>
          <p:spPr>
            <a:xfrm>
              <a:off x="0" y="141637"/>
              <a:ext cx="3343154" cy="3542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ektangel: avrundede hjørner 6">
              <a:extLst>
                <a:ext uri="{FF2B5EF4-FFF2-40B4-BE49-F238E27FC236}">
                  <a16:creationId xmlns:a16="http://schemas.microsoft.com/office/drawing/2014/main" id="{341436A0-99D9-CDEB-AE88-32D61A0D0B1C}"/>
                </a:ext>
              </a:extLst>
            </p:cNvPr>
            <p:cNvSpPr txBox="1"/>
            <p:nvPr/>
          </p:nvSpPr>
          <p:spPr>
            <a:xfrm>
              <a:off x="17293" y="158930"/>
              <a:ext cx="3308568" cy="3196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6363" tIns="0" rIns="126363" bIns="0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200" kern="1200" dirty="0"/>
                <a:t>HR ved enheten</a:t>
              </a:r>
            </a:p>
          </p:txBody>
        </p:sp>
      </p:grpSp>
      <p:grpSp>
        <p:nvGrpSpPr>
          <p:cNvPr id="13" name="Gruppe 12">
            <a:extLst>
              <a:ext uri="{FF2B5EF4-FFF2-40B4-BE49-F238E27FC236}">
                <a16:creationId xmlns:a16="http://schemas.microsoft.com/office/drawing/2014/main" id="{B689F8B3-5CA3-69CF-5492-4A49265378A6}"/>
              </a:ext>
            </a:extLst>
          </p:cNvPr>
          <p:cNvGrpSpPr/>
          <p:nvPr/>
        </p:nvGrpSpPr>
        <p:grpSpPr>
          <a:xfrm>
            <a:off x="4205779" y="4175363"/>
            <a:ext cx="4775935" cy="2405393"/>
            <a:chOff x="0" y="3709799"/>
            <a:chExt cx="4775935" cy="1916018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B1713DEC-024C-DF60-272C-A44C0FD417B0}"/>
                </a:ext>
              </a:extLst>
            </p:cNvPr>
            <p:cNvSpPr/>
            <p:nvPr/>
          </p:nvSpPr>
          <p:spPr>
            <a:xfrm>
              <a:off x="0" y="3709799"/>
              <a:ext cx="4775935" cy="1916018"/>
            </a:xfrm>
            <a:prstGeom prst="rect">
              <a:avLst/>
            </a:prstGeom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TekstSylinder 14">
              <a:extLst>
                <a:ext uri="{FF2B5EF4-FFF2-40B4-BE49-F238E27FC236}">
                  <a16:creationId xmlns:a16="http://schemas.microsoft.com/office/drawing/2014/main" id="{933A12EB-6A79-5561-E0A1-870733B61BDD}"/>
                </a:ext>
              </a:extLst>
            </p:cNvPr>
            <p:cNvSpPr txBox="1"/>
            <p:nvPr/>
          </p:nvSpPr>
          <p:spPr>
            <a:xfrm>
              <a:off x="0" y="3709800"/>
              <a:ext cx="4775935" cy="19160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70666" tIns="249936" rIns="370666" bIns="85344" numCol="1" spcCol="1270" anchor="t" anchorCtr="0">
              <a:noAutofit/>
            </a:bodyPr>
            <a:lstStyle/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endParaRPr lang="nb-NO" sz="1200" kern="1200" dirty="0">
                <a:latin typeface="Arial" panose="020B0604020202020204"/>
              </a:endParaRP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har char="•"/>
                <a:tabLst/>
                <a:defRPr/>
              </a:pPr>
              <a:r>
                <a:rPr lang="nb-NO" sz="1200" kern="1200" dirty="0">
                  <a:latin typeface="Arial" panose="020B0604020202020204"/>
                </a:rPr>
                <a:t> Startdato må være avklart før sak sendes i NTNU Hjelp</a:t>
              </a: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endParaRPr lang="nb-NO" sz="1200" kern="1200" dirty="0">
                <a:latin typeface="Arial" panose="020B0604020202020204"/>
              </a:endParaRPr>
            </a:p>
            <a:p>
              <a:pPr marL="0" lvl="1" defTabSz="914400">
                <a:spcBef>
                  <a:spcPct val="0"/>
                </a:spcBef>
                <a:buFontTx/>
                <a:buChar char="•"/>
                <a:defRPr/>
              </a:pPr>
              <a:r>
                <a:rPr lang="nb-NO" sz="1200" dirty="0">
                  <a:latin typeface="Arial" panose="020B0604020202020204"/>
                </a:rPr>
                <a:t> Ved </a:t>
              </a:r>
              <a:r>
                <a:rPr lang="nb-NO" sz="1200" kern="1200" dirty="0">
                  <a:latin typeface="Arial" panose="020B0604020202020204"/>
                </a:rPr>
                <a:t>endringer i startdato etter signert kontrakt, opprett  </a:t>
              </a:r>
            </a:p>
            <a:p>
              <a:pPr marL="0" lvl="1" defTabSz="914400">
                <a:spcBef>
                  <a:spcPct val="0"/>
                </a:spcBef>
                <a:defRPr/>
              </a:pPr>
              <a:r>
                <a:rPr lang="nb-NO" sz="1200" dirty="0">
                  <a:latin typeface="Arial" panose="020B0604020202020204"/>
                </a:rPr>
                <a:t>  </a:t>
              </a:r>
              <a:r>
                <a:rPr lang="nb-NO" sz="1200" kern="1200" dirty="0">
                  <a:latin typeface="Arial" panose="020B0604020202020204"/>
                </a:rPr>
                <a:t>merknad i journalposten i </a:t>
              </a:r>
              <a:r>
                <a:rPr lang="nb-NO" sz="1200" kern="1200" dirty="0" err="1">
                  <a:latin typeface="Arial" panose="020B0604020202020204"/>
                </a:rPr>
                <a:t>ePhorte</a:t>
              </a:r>
              <a:r>
                <a:rPr lang="nb-NO" sz="1200" kern="1200" dirty="0">
                  <a:latin typeface="Arial" panose="020B0604020202020204"/>
                </a:rPr>
                <a:t> og oppdater saken i   </a:t>
              </a:r>
            </a:p>
            <a:p>
              <a:pPr marL="0" lvl="1" defTabSz="914400">
                <a:spcBef>
                  <a:spcPct val="0"/>
                </a:spcBef>
                <a:defRPr/>
              </a:pPr>
              <a:r>
                <a:rPr lang="nb-NO" sz="1200" dirty="0">
                  <a:latin typeface="Arial" panose="020B0604020202020204"/>
                </a:rPr>
                <a:t>  </a:t>
              </a:r>
              <a:r>
                <a:rPr lang="nb-NO" sz="1200" kern="1200" dirty="0">
                  <a:latin typeface="Arial" panose="020B0604020202020204"/>
                </a:rPr>
                <a:t>NTNU Hjelp</a:t>
              </a:r>
            </a:p>
            <a:p>
              <a:pPr marL="0" lvl="1" defTabSz="914400">
                <a:spcBef>
                  <a:spcPct val="0"/>
                </a:spcBef>
                <a:defRPr/>
              </a:pPr>
              <a:endParaRPr lang="nb-NO" sz="1200" kern="1200" dirty="0">
                <a:latin typeface="Arial" panose="020B0604020202020204"/>
              </a:endParaRPr>
            </a:p>
            <a:p>
              <a:pPr marL="0" lvl="1" defTabSz="914400">
                <a:spcBef>
                  <a:spcPct val="0"/>
                </a:spcBef>
                <a:buFontTx/>
                <a:buChar char="•"/>
                <a:defRPr/>
              </a:pPr>
              <a:r>
                <a:rPr lang="nb-NO" sz="1200" dirty="0">
                  <a:latin typeface="Arial" panose="020B0604020202020204"/>
                </a:rPr>
                <a:t> </a:t>
              </a:r>
              <a:r>
                <a:rPr lang="nb-NO" sz="1200" dirty="0">
                  <a:solidFill>
                    <a:schemeClr val="tx1"/>
                  </a:solidFill>
                  <a:latin typeface="Arial" panose="020B0604020202020204"/>
                </a:rPr>
                <a:t>Vi må ha bankkonto for å opprette nyansatt i SAP</a:t>
              </a:r>
            </a:p>
            <a:p>
              <a:pPr marL="0" lvl="1" defTabSz="914400">
                <a:spcBef>
                  <a:spcPct val="0"/>
                </a:spcBef>
                <a:buFontTx/>
                <a:buChar char="•"/>
                <a:defRPr/>
              </a:pPr>
              <a:endParaRPr lang="nb-NO" sz="1200" kern="1200" dirty="0">
                <a:solidFill>
                  <a:srgbClr val="FF0000"/>
                </a:solidFill>
                <a:latin typeface="Arial" panose="020B0604020202020204"/>
              </a:endParaRP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har char="•"/>
                <a:tabLst/>
                <a:defRPr/>
              </a:pPr>
              <a:r>
                <a:rPr lang="nb-NO" sz="1200" kern="1200" dirty="0">
                  <a:latin typeface="Arial" panose="020B0604020202020204"/>
                </a:rPr>
                <a:t> Den ansatte får basistilganger. Ekstra tilganger utover   </a:t>
              </a: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r>
                <a:rPr lang="nb-NO" sz="1200" dirty="0">
                  <a:latin typeface="Arial" panose="020B0604020202020204"/>
                </a:rPr>
                <a:t>  </a:t>
              </a:r>
              <a:r>
                <a:rPr lang="nb-NO" sz="1200" kern="1200" dirty="0">
                  <a:latin typeface="Arial" panose="020B0604020202020204"/>
                </a:rPr>
                <a:t>dette må bestilles av leder/BDM</a:t>
              </a:r>
            </a:p>
          </p:txBody>
        </p:sp>
      </p:grpSp>
      <p:grpSp>
        <p:nvGrpSpPr>
          <p:cNvPr id="16" name="Gruppe 15">
            <a:extLst>
              <a:ext uri="{FF2B5EF4-FFF2-40B4-BE49-F238E27FC236}">
                <a16:creationId xmlns:a16="http://schemas.microsoft.com/office/drawing/2014/main" id="{7EA01DE8-CA18-B7D7-D6CE-B5697CB10E20}"/>
              </a:ext>
            </a:extLst>
          </p:cNvPr>
          <p:cNvGrpSpPr/>
          <p:nvPr/>
        </p:nvGrpSpPr>
        <p:grpSpPr>
          <a:xfrm>
            <a:off x="4444575" y="3998248"/>
            <a:ext cx="3343154" cy="354240"/>
            <a:chOff x="238796" y="3532680"/>
            <a:chExt cx="3343154" cy="354240"/>
          </a:xfrm>
        </p:grpSpPr>
        <p:sp>
          <p:nvSpPr>
            <p:cNvPr id="17" name="Rektangel: avrundede hjørner 16">
              <a:extLst>
                <a:ext uri="{FF2B5EF4-FFF2-40B4-BE49-F238E27FC236}">
                  <a16:creationId xmlns:a16="http://schemas.microsoft.com/office/drawing/2014/main" id="{A8B531F7-F390-E6C1-F07E-0B5E27AAD2D5}"/>
                </a:ext>
              </a:extLst>
            </p:cNvPr>
            <p:cNvSpPr/>
            <p:nvPr/>
          </p:nvSpPr>
          <p:spPr>
            <a:xfrm>
              <a:off x="238796" y="3532680"/>
              <a:ext cx="3343154" cy="3542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ektangel: avrundede hjørner 6">
              <a:extLst>
                <a:ext uri="{FF2B5EF4-FFF2-40B4-BE49-F238E27FC236}">
                  <a16:creationId xmlns:a16="http://schemas.microsoft.com/office/drawing/2014/main" id="{914432E6-9DFB-390C-B38F-CBD43BE1F4CE}"/>
                </a:ext>
              </a:extLst>
            </p:cNvPr>
            <p:cNvSpPr txBox="1"/>
            <p:nvPr/>
          </p:nvSpPr>
          <p:spPr>
            <a:xfrm>
              <a:off x="256089" y="3549973"/>
              <a:ext cx="3308568" cy="3196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6363" tIns="0" rIns="126363" bIns="0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200" kern="1200" dirty="0"/>
                <a:t>Tilleggsinformasjon</a:t>
              </a:r>
            </a:p>
          </p:txBody>
        </p:sp>
      </p:grp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4FC932AE-699B-56D5-F22C-F2934A2B20F1}"/>
              </a:ext>
            </a:extLst>
          </p:cNvPr>
          <p:cNvGrpSpPr/>
          <p:nvPr/>
        </p:nvGrpSpPr>
        <p:grpSpPr>
          <a:xfrm>
            <a:off x="4205779" y="2978983"/>
            <a:ext cx="4775935" cy="900033"/>
            <a:chOff x="0" y="2258280"/>
            <a:chExt cx="4775935" cy="1101775"/>
          </a:xfrm>
        </p:grpSpPr>
        <p:sp>
          <p:nvSpPr>
            <p:cNvPr id="20" name="Rektangel 19">
              <a:extLst>
                <a:ext uri="{FF2B5EF4-FFF2-40B4-BE49-F238E27FC236}">
                  <a16:creationId xmlns:a16="http://schemas.microsoft.com/office/drawing/2014/main" id="{7D656AE1-F546-8879-D1A9-2F9EE236A167}"/>
                </a:ext>
              </a:extLst>
            </p:cNvPr>
            <p:cNvSpPr/>
            <p:nvPr/>
          </p:nvSpPr>
          <p:spPr>
            <a:xfrm>
              <a:off x="0" y="2258280"/>
              <a:ext cx="4775935" cy="1101775"/>
            </a:xfrm>
            <a:prstGeom prst="rect">
              <a:avLst/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TekstSylinder 20">
              <a:extLst>
                <a:ext uri="{FF2B5EF4-FFF2-40B4-BE49-F238E27FC236}">
                  <a16:creationId xmlns:a16="http://schemas.microsoft.com/office/drawing/2014/main" id="{0C96D188-B1E3-1034-8BCF-A36726881AED}"/>
                </a:ext>
              </a:extLst>
            </p:cNvPr>
            <p:cNvSpPr txBox="1"/>
            <p:nvPr/>
          </p:nvSpPr>
          <p:spPr>
            <a:xfrm>
              <a:off x="0" y="2258280"/>
              <a:ext cx="4775935" cy="11017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70666" tIns="249936" rIns="370666" bIns="85344" numCol="1" spcCol="1270" anchor="t" anchorCtr="0">
              <a:noAutofit/>
            </a:bodyPr>
            <a:lstStyle/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200" kern="1200" dirty="0"/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nb-NO" sz="1200" dirty="0">
                  <a:solidFill>
                    <a:schemeClr val="tx1"/>
                  </a:solidFill>
                </a:rPr>
                <a:t>Registrerer nyansatt i SAP</a:t>
              </a:r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nb-NO" sz="1200" dirty="0">
                  <a:solidFill>
                    <a:schemeClr val="tx1"/>
                  </a:solidFill>
                </a:rPr>
                <a:t>	-</a:t>
              </a:r>
              <a:r>
                <a:rPr lang="nb-NO" sz="1100" dirty="0">
                  <a:solidFill>
                    <a:schemeClr val="tx1"/>
                  </a:solidFill>
                </a:rPr>
                <a:t>Skjema sendes til leder for godkjenning</a:t>
              </a:r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100" dirty="0">
                <a:solidFill>
                  <a:schemeClr val="tx1"/>
                </a:solidFill>
              </a:endParaRP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nb-NO" sz="1200" dirty="0"/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100" dirty="0">
                <a:solidFill>
                  <a:schemeClr val="tx1"/>
                </a:solidFill>
              </a:endParaRPr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100" dirty="0">
                <a:solidFill>
                  <a:schemeClr val="tx1"/>
                </a:solidFill>
              </a:endParaRPr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100" dirty="0">
                <a:solidFill>
                  <a:schemeClr val="tx1"/>
                </a:solidFill>
              </a:endParaRP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nb-NO" sz="1200" kern="1200" dirty="0"/>
            </a:p>
          </p:txBody>
        </p:sp>
      </p:grpSp>
      <p:grpSp>
        <p:nvGrpSpPr>
          <p:cNvPr id="25" name="Gruppe 24">
            <a:extLst>
              <a:ext uri="{FF2B5EF4-FFF2-40B4-BE49-F238E27FC236}">
                <a16:creationId xmlns:a16="http://schemas.microsoft.com/office/drawing/2014/main" id="{5DE726BF-D3C6-8B19-6FA4-ED482212251E}"/>
              </a:ext>
            </a:extLst>
          </p:cNvPr>
          <p:cNvGrpSpPr/>
          <p:nvPr/>
        </p:nvGrpSpPr>
        <p:grpSpPr>
          <a:xfrm>
            <a:off x="4444575" y="2794698"/>
            <a:ext cx="3471883" cy="382929"/>
            <a:chOff x="238796" y="2081160"/>
            <a:chExt cx="3471883" cy="354240"/>
          </a:xfrm>
        </p:grpSpPr>
        <p:sp>
          <p:nvSpPr>
            <p:cNvPr id="26" name="Rektangel: avrundede hjørner 25">
              <a:extLst>
                <a:ext uri="{FF2B5EF4-FFF2-40B4-BE49-F238E27FC236}">
                  <a16:creationId xmlns:a16="http://schemas.microsoft.com/office/drawing/2014/main" id="{76FE191A-B6FD-C5AB-54AE-A2AC8A47D796}"/>
                </a:ext>
              </a:extLst>
            </p:cNvPr>
            <p:cNvSpPr/>
            <p:nvPr/>
          </p:nvSpPr>
          <p:spPr>
            <a:xfrm>
              <a:off x="238796" y="2081160"/>
              <a:ext cx="3343154" cy="3542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Rektangel: avrundede hjørner 6">
              <a:extLst>
                <a:ext uri="{FF2B5EF4-FFF2-40B4-BE49-F238E27FC236}">
                  <a16:creationId xmlns:a16="http://schemas.microsoft.com/office/drawing/2014/main" id="{61CC26F9-7760-5362-C73C-C82887D88ECE}"/>
                </a:ext>
              </a:extLst>
            </p:cNvPr>
            <p:cNvSpPr txBox="1"/>
            <p:nvPr/>
          </p:nvSpPr>
          <p:spPr>
            <a:xfrm>
              <a:off x="256088" y="2098453"/>
              <a:ext cx="3454591" cy="3196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6363" tIns="0" rIns="126363" bIns="0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200" kern="1200" dirty="0"/>
                <a:t>Tjenestesenteret for lønn og HR		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11552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24397DD7-FBD5-894E-8099-9C392A6C894B}"/>
              </a:ext>
            </a:extLst>
          </p:cNvPr>
          <p:cNvSpPr/>
          <p:nvPr/>
        </p:nvSpPr>
        <p:spPr>
          <a:xfrm>
            <a:off x="-25168" y="0"/>
            <a:ext cx="4102217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id="{0AFC72D9-7A27-883C-CEAB-C82FA459711C}"/>
              </a:ext>
            </a:extLst>
          </p:cNvPr>
          <p:cNvSpPr txBox="1">
            <a:spLocks/>
          </p:cNvSpPr>
          <p:nvPr/>
        </p:nvSpPr>
        <p:spPr>
          <a:xfrm>
            <a:off x="234892" y="2707232"/>
            <a:ext cx="3657600" cy="23177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b-NO" dirty="0">
                <a:solidFill>
                  <a:schemeClr val="bg1"/>
                </a:solidFill>
              </a:rPr>
              <a:t>Forlengelse</a:t>
            </a:r>
          </a:p>
          <a:p>
            <a:pPr marL="0" indent="0" algn="ctr">
              <a:buNone/>
            </a:pPr>
            <a:endParaRPr lang="nb-NO" sz="1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nb-NO" sz="1400" dirty="0">
              <a:solidFill>
                <a:schemeClr val="bg1"/>
              </a:solidFill>
            </a:endParaRPr>
          </a:p>
        </p:txBody>
      </p:sp>
      <p:grpSp>
        <p:nvGrpSpPr>
          <p:cNvPr id="7" name="Gruppe 6">
            <a:extLst>
              <a:ext uri="{FF2B5EF4-FFF2-40B4-BE49-F238E27FC236}">
                <a16:creationId xmlns:a16="http://schemas.microsoft.com/office/drawing/2014/main" id="{A88A5C5F-E169-039C-6973-4011880887C1}"/>
              </a:ext>
            </a:extLst>
          </p:cNvPr>
          <p:cNvGrpSpPr/>
          <p:nvPr/>
        </p:nvGrpSpPr>
        <p:grpSpPr>
          <a:xfrm>
            <a:off x="4205779" y="380521"/>
            <a:ext cx="4775935" cy="2102620"/>
            <a:chOff x="0" y="269825"/>
            <a:chExt cx="4775935" cy="1822922"/>
          </a:xfrm>
        </p:grpSpPr>
        <p:sp>
          <p:nvSpPr>
            <p:cNvPr id="8" name="Rektangel 7">
              <a:extLst>
                <a:ext uri="{FF2B5EF4-FFF2-40B4-BE49-F238E27FC236}">
                  <a16:creationId xmlns:a16="http://schemas.microsoft.com/office/drawing/2014/main" id="{27FAB445-B813-B62A-F3DC-0B799E20BECA}"/>
                </a:ext>
              </a:extLst>
            </p:cNvPr>
            <p:cNvSpPr/>
            <p:nvPr/>
          </p:nvSpPr>
          <p:spPr>
            <a:xfrm>
              <a:off x="0" y="269829"/>
              <a:ext cx="4775935" cy="1746530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TekstSylinder 8">
              <a:extLst>
                <a:ext uri="{FF2B5EF4-FFF2-40B4-BE49-F238E27FC236}">
                  <a16:creationId xmlns:a16="http://schemas.microsoft.com/office/drawing/2014/main" id="{3DEDA699-2C73-1869-6380-7521BD09085E}"/>
                </a:ext>
              </a:extLst>
            </p:cNvPr>
            <p:cNvSpPr txBox="1"/>
            <p:nvPr/>
          </p:nvSpPr>
          <p:spPr>
            <a:xfrm>
              <a:off x="0" y="269825"/>
              <a:ext cx="4775935" cy="18229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70666" tIns="249936" rIns="370666" bIns="85344" numCol="1" spcCol="1270" anchor="t" anchorCtr="0">
              <a:noAutofit/>
            </a:bodyPr>
            <a:lstStyle/>
            <a:p>
              <a:pPr marL="114300" lvl="1" indent="-114300" algn="l" defTabSz="5334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nb-NO" sz="1200" kern="1200" dirty="0"/>
            </a:p>
            <a:p>
              <a:pPr marL="114300" lvl="1" indent="-114300" algn="l" defTabSz="5334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nb-NO" sz="1200" dirty="0">
                  <a:solidFill>
                    <a:schemeClr val="tx1"/>
                  </a:solidFill>
                </a:rPr>
                <a:t>Vurdere forlengelse ut i fra gjeldende kriterier</a:t>
              </a:r>
            </a:p>
            <a:p>
              <a:pPr marL="0" lvl="1" algn="l" defTabSz="5334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200" dirty="0">
                <a:solidFill>
                  <a:schemeClr val="tx1"/>
                </a:solidFill>
              </a:endParaRPr>
            </a:p>
            <a:p>
              <a:pPr marL="114300" lvl="1" indent="-114300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"/>
              </a:pPr>
              <a:r>
                <a:rPr lang="nb-NO" sz="1200" dirty="0">
                  <a:solidFill>
                    <a:schemeClr val="tx1"/>
                  </a:solidFill>
                </a:rPr>
                <a:t>U</a:t>
              </a:r>
              <a:r>
                <a:rPr lang="nb-NO" sz="1200" kern="1200" dirty="0">
                  <a:solidFill>
                    <a:schemeClr val="tx1"/>
                  </a:solidFill>
                </a:rPr>
                <a:t>tarbeide </a:t>
              </a:r>
              <a:r>
                <a:rPr lang="nb-NO" sz="1200" dirty="0">
                  <a:solidFill>
                    <a:schemeClr val="tx1"/>
                  </a:solidFill>
                </a:rPr>
                <a:t>og sende forlengelsesbrev til ansatt</a:t>
              </a:r>
            </a:p>
            <a:p>
              <a:pPr marL="0" lvl="1" algn="l" defTabSz="5334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200" dirty="0">
                <a:solidFill>
                  <a:schemeClr val="tx1"/>
                </a:solidFill>
              </a:endParaRPr>
            </a:p>
            <a:p>
              <a:pPr marL="114300" lvl="1" indent="-114300" algn="l" defTabSz="5334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nb-NO" sz="1200" kern="1200" dirty="0">
                  <a:solidFill>
                    <a:schemeClr val="tx1"/>
                  </a:solidFill>
                </a:rPr>
                <a:t>Signert forlengelsesbrev</a:t>
              </a:r>
              <a:r>
                <a:rPr lang="nb-NO" sz="1200" dirty="0">
                  <a:solidFill>
                    <a:schemeClr val="tx1"/>
                  </a:solidFill>
                </a:rPr>
                <a:t> lagres i personalmappe i </a:t>
              </a:r>
              <a:r>
                <a:rPr lang="nb-NO" sz="1200" dirty="0" err="1">
                  <a:solidFill>
                    <a:schemeClr val="tx1"/>
                  </a:solidFill>
                </a:rPr>
                <a:t>ePhorte</a:t>
              </a:r>
              <a:r>
                <a:rPr lang="nb-NO" sz="1200" dirty="0">
                  <a:solidFill>
                    <a:schemeClr val="tx1"/>
                  </a:solidFill>
                </a:rPr>
                <a:t>, og skjema om forlengelse sendes i NTNU Hjelp </a:t>
              </a:r>
              <a:r>
                <a:rPr lang="nb-NO" sz="1200" dirty="0">
                  <a:solidFill>
                    <a:srgbClr val="0070C0"/>
                  </a:solidFill>
                  <a:hlinkClick r:id="rId2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Forlengelse - NTNU Hjelp</a:t>
              </a:r>
              <a:endParaRPr lang="nb-NO" sz="1200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10" name="Gruppe 9">
            <a:extLst>
              <a:ext uri="{FF2B5EF4-FFF2-40B4-BE49-F238E27FC236}">
                <a16:creationId xmlns:a16="http://schemas.microsoft.com/office/drawing/2014/main" id="{1511C493-7A2A-35D3-AA3F-1DA4FD3C630B}"/>
              </a:ext>
            </a:extLst>
          </p:cNvPr>
          <p:cNvGrpSpPr/>
          <p:nvPr/>
        </p:nvGrpSpPr>
        <p:grpSpPr>
          <a:xfrm>
            <a:off x="4444575" y="220693"/>
            <a:ext cx="3343154" cy="354240"/>
            <a:chOff x="0" y="141637"/>
            <a:chExt cx="3343154" cy="354240"/>
          </a:xfrm>
        </p:grpSpPr>
        <p:sp>
          <p:nvSpPr>
            <p:cNvPr id="11" name="Rektangel: avrundede hjørner 10">
              <a:extLst>
                <a:ext uri="{FF2B5EF4-FFF2-40B4-BE49-F238E27FC236}">
                  <a16:creationId xmlns:a16="http://schemas.microsoft.com/office/drawing/2014/main" id="{18E49BC7-23BC-30E8-E926-6437E16A2298}"/>
                </a:ext>
              </a:extLst>
            </p:cNvPr>
            <p:cNvSpPr/>
            <p:nvPr/>
          </p:nvSpPr>
          <p:spPr>
            <a:xfrm>
              <a:off x="0" y="141637"/>
              <a:ext cx="3343154" cy="3542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ektangel: avrundede hjørner 6">
              <a:extLst>
                <a:ext uri="{FF2B5EF4-FFF2-40B4-BE49-F238E27FC236}">
                  <a16:creationId xmlns:a16="http://schemas.microsoft.com/office/drawing/2014/main" id="{341436A0-99D9-CDEB-AE88-32D61A0D0B1C}"/>
                </a:ext>
              </a:extLst>
            </p:cNvPr>
            <p:cNvSpPr txBox="1"/>
            <p:nvPr/>
          </p:nvSpPr>
          <p:spPr>
            <a:xfrm>
              <a:off x="17293" y="158930"/>
              <a:ext cx="3308568" cy="3196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6363" tIns="0" rIns="126363" bIns="0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200" kern="1200" dirty="0"/>
                <a:t>HR ved enheten</a:t>
              </a:r>
            </a:p>
          </p:txBody>
        </p:sp>
      </p:grpSp>
      <p:grpSp>
        <p:nvGrpSpPr>
          <p:cNvPr id="13" name="Gruppe 12">
            <a:extLst>
              <a:ext uri="{FF2B5EF4-FFF2-40B4-BE49-F238E27FC236}">
                <a16:creationId xmlns:a16="http://schemas.microsoft.com/office/drawing/2014/main" id="{B689F8B3-5CA3-69CF-5492-4A49265378A6}"/>
              </a:ext>
            </a:extLst>
          </p:cNvPr>
          <p:cNvGrpSpPr/>
          <p:nvPr/>
        </p:nvGrpSpPr>
        <p:grpSpPr>
          <a:xfrm>
            <a:off x="4205779" y="4126858"/>
            <a:ext cx="4775935" cy="1804160"/>
            <a:chOff x="0" y="3709799"/>
            <a:chExt cx="4775935" cy="1916018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B1713DEC-024C-DF60-272C-A44C0FD417B0}"/>
                </a:ext>
              </a:extLst>
            </p:cNvPr>
            <p:cNvSpPr/>
            <p:nvPr/>
          </p:nvSpPr>
          <p:spPr>
            <a:xfrm>
              <a:off x="0" y="3709799"/>
              <a:ext cx="4775935" cy="1916018"/>
            </a:xfrm>
            <a:prstGeom prst="rect">
              <a:avLst/>
            </a:prstGeom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TekstSylinder 14">
              <a:extLst>
                <a:ext uri="{FF2B5EF4-FFF2-40B4-BE49-F238E27FC236}">
                  <a16:creationId xmlns:a16="http://schemas.microsoft.com/office/drawing/2014/main" id="{933A12EB-6A79-5561-E0A1-870733B61BDD}"/>
                </a:ext>
              </a:extLst>
            </p:cNvPr>
            <p:cNvSpPr txBox="1"/>
            <p:nvPr/>
          </p:nvSpPr>
          <p:spPr>
            <a:xfrm>
              <a:off x="0" y="3709800"/>
              <a:ext cx="4775935" cy="14371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70666" tIns="249936" rIns="370666" bIns="85344" numCol="1" spcCol="1270" anchor="t" anchorCtr="0">
              <a:noAutofit/>
            </a:bodyPr>
            <a:lstStyle/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endParaRPr lang="nb-NO" sz="1200" kern="1200" dirty="0">
                <a:latin typeface="Arial" panose="020B0604020202020204"/>
              </a:endParaRP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har char="•"/>
                <a:tabLst/>
                <a:defRPr/>
              </a:pPr>
              <a:r>
                <a:rPr lang="nb-NO" sz="1200" kern="1200" dirty="0">
                  <a:latin typeface="Arial" panose="020B0604020202020204"/>
                </a:rPr>
                <a:t> Oppfølging av sluttdato for midlertidig ansatt bør starte </a:t>
              </a: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r>
                <a:rPr lang="nb-NO" sz="1200" kern="1200" dirty="0">
                  <a:latin typeface="Arial" panose="020B0604020202020204"/>
                </a:rPr>
                <a:t>   </a:t>
              </a:r>
              <a:r>
                <a:rPr lang="nb-NO" sz="1200" kern="1200" dirty="0" err="1">
                  <a:latin typeface="Arial" panose="020B0604020202020204"/>
                </a:rPr>
                <a:t>ca</a:t>
              </a:r>
              <a:r>
                <a:rPr lang="nb-NO" sz="1200" dirty="0">
                  <a:latin typeface="Arial" panose="020B0604020202020204"/>
                </a:rPr>
                <a:t> </a:t>
              </a:r>
              <a:r>
                <a:rPr lang="nb-NO" sz="1200" kern="1200" dirty="0">
                  <a:latin typeface="Arial" panose="020B0604020202020204"/>
                </a:rPr>
                <a:t>3 </a:t>
              </a:r>
              <a:r>
                <a:rPr lang="nb-NO" sz="1200" kern="1200" dirty="0" err="1">
                  <a:latin typeface="Arial" panose="020B0604020202020204"/>
                </a:rPr>
                <a:t>mnd</a:t>
              </a:r>
              <a:r>
                <a:rPr lang="nb-NO" sz="1200" kern="1200" dirty="0">
                  <a:latin typeface="Arial" panose="020B0604020202020204"/>
                </a:rPr>
                <a:t> før sluttdato. Leder får påminnelse fra SAP. </a:t>
              </a: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r>
                <a:rPr lang="nb-NO" sz="1200" kern="1200" dirty="0">
                  <a:latin typeface="Arial" panose="020B0604020202020204"/>
                </a:rPr>
                <a:t>            -</a:t>
              </a:r>
              <a:r>
                <a:rPr lang="nb-NO" sz="1100" kern="1200" dirty="0">
                  <a:latin typeface="Arial" panose="020B0604020202020204"/>
                </a:rPr>
                <a:t>Både leder og lokal HR kan bruke DFØ Innsikt som          </a:t>
              </a: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r>
                <a:rPr lang="nb-NO" sz="1100" dirty="0">
                  <a:latin typeface="Arial" panose="020B0604020202020204"/>
                </a:rPr>
                <a:t>              </a:t>
              </a:r>
              <a:r>
                <a:rPr lang="nb-NO" sz="1100" kern="1200" dirty="0">
                  <a:latin typeface="Arial" panose="020B0604020202020204"/>
                </a:rPr>
                <a:t>oppfølgingsverktøy</a:t>
              </a: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endParaRPr lang="nb-NO" sz="1100" kern="1200" dirty="0">
                <a:latin typeface="Arial" panose="020B0604020202020204"/>
              </a:endParaRP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har char="•"/>
                <a:tabLst/>
                <a:defRPr/>
              </a:pPr>
              <a:r>
                <a:rPr lang="nb-NO" sz="1200" kern="1200" dirty="0">
                  <a:latin typeface="Arial" panose="020B0604020202020204"/>
                </a:rPr>
                <a:t> Standardisert forlengelsesbrev i </a:t>
              </a:r>
              <a:r>
                <a:rPr lang="nb-NO" sz="1200" kern="1200" dirty="0" err="1">
                  <a:latin typeface="Arial" panose="020B0604020202020204"/>
                </a:rPr>
                <a:t>ePhorte</a:t>
              </a:r>
              <a:r>
                <a:rPr lang="nb-NO" sz="1200" kern="1200" dirty="0">
                  <a:latin typeface="Arial" panose="020B0604020202020204"/>
                </a:rPr>
                <a:t> skal brukes, ikke      </a:t>
              </a: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tabLst/>
                <a:defRPr/>
              </a:pPr>
              <a:r>
                <a:rPr lang="nb-NO" sz="1200" dirty="0">
                  <a:latin typeface="Arial" panose="020B0604020202020204"/>
                </a:rPr>
                <a:t>   </a:t>
              </a:r>
              <a:r>
                <a:rPr lang="nb-NO" sz="1200" kern="1200" dirty="0">
                  <a:latin typeface="Arial" panose="020B0604020202020204"/>
                </a:rPr>
                <a:t>bruk ny arbeidsavtale</a:t>
              </a: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nb-NO" sz="1200" kern="1200" dirty="0">
                <a:latin typeface="Arial" panose="020B0604020202020204"/>
              </a:endParaRPr>
            </a:p>
          </p:txBody>
        </p:sp>
      </p:grpSp>
      <p:grpSp>
        <p:nvGrpSpPr>
          <p:cNvPr id="16" name="Gruppe 15">
            <a:extLst>
              <a:ext uri="{FF2B5EF4-FFF2-40B4-BE49-F238E27FC236}">
                <a16:creationId xmlns:a16="http://schemas.microsoft.com/office/drawing/2014/main" id="{7EA01DE8-CA18-B7D7-D6CE-B5697CB10E20}"/>
              </a:ext>
            </a:extLst>
          </p:cNvPr>
          <p:cNvGrpSpPr/>
          <p:nvPr/>
        </p:nvGrpSpPr>
        <p:grpSpPr>
          <a:xfrm>
            <a:off x="4444575" y="3949739"/>
            <a:ext cx="3343154" cy="354240"/>
            <a:chOff x="238796" y="3532680"/>
            <a:chExt cx="3343154" cy="354240"/>
          </a:xfrm>
        </p:grpSpPr>
        <p:sp>
          <p:nvSpPr>
            <p:cNvPr id="17" name="Rektangel: avrundede hjørner 16">
              <a:extLst>
                <a:ext uri="{FF2B5EF4-FFF2-40B4-BE49-F238E27FC236}">
                  <a16:creationId xmlns:a16="http://schemas.microsoft.com/office/drawing/2014/main" id="{A8B531F7-F390-E6C1-F07E-0B5E27AAD2D5}"/>
                </a:ext>
              </a:extLst>
            </p:cNvPr>
            <p:cNvSpPr/>
            <p:nvPr/>
          </p:nvSpPr>
          <p:spPr>
            <a:xfrm>
              <a:off x="238796" y="3532680"/>
              <a:ext cx="3343154" cy="3542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ektangel: avrundede hjørner 6">
              <a:extLst>
                <a:ext uri="{FF2B5EF4-FFF2-40B4-BE49-F238E27FC236}">
                  <a16:creationId xmlns:a16="http://schemas.microsoft.com/office/drawing/2014/main" id="{914432E6-9DFB-390C-B38F-CBD43BE1F4CE}"/>
                </a:ext>
              </a:extLst>
            </p:cNvPr>
            <p:cNvSpPr txBox="1"/>
            <p:nvPr/>
          </p:nvSpPr>
          <p:spPr>
            <a:xfrm>
              <a:off x="256089" y="3549973"/>
              <a:ext cx="3308568" cy="3196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6363" tIns="0" rIns="126363" bIns="0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200" kern="1200" dirty="0"/>
                <a:t>Tilleggsinformasjon</a:t>
              </a:r>
            </a:p>
          </p:txBody>
        </p:sp>
      </p:grp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4FC932AE-699B-56D5-F22C-F2934A2B20F1}"/>
              </a:ext>
            </a:extLst>
          </p:cNvPr>
          <p:cNvGrpSpPr/>
          <p:nvPr/>
        </p:nvGrpSpPr>
        <p:grpSpPr>
          <a:xfrm>
            <a:off x="4223072" y="2736597"/>
            <a:ext cx="4775935" cy="988115"/>
            <a:chOff x="0" y="2258280"/>
            <a:chExt cx="4775935" cy="1209600"/>
          </a:xfrm>
        </p:grpSpPr>
        <p:sp>
          <p:nvSpPr>
            <p:cNvPr id="20" name="Rektangel 19">
              <a:extLst>
                <a:ext uri="{FF2B5EF4-FFF2-40B4-BE49-F238E27FC236}">
                  <a16:creationId xmlns:a16="http://schemas.microsoft.com/office/drawing/2014/main" id="{7D656AE1-F546-8879-D1A9-2F9EE236A167}"/>
                </a:ext>
              </a:extLst>
            </p:cNvPr>
            <p:cNvSpPr/>
            <p:nvPr/>
          </p:nvSpPr>
          <p:spPr>
            <a:xfrm>
              <a:off x="0" y="2258280"/>
              <a:ext cx="4775935" cy="1209600"/>
            </a:xfrm>
            <a:prstGeom prst="rect">
              <a:avLst/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TekstSylinder 20">
              <a:extLst>
                <a:ext uri="{FF2B5EF4-FFF2-40B4-BE49-F238E27FC236}">
                  <a16:creationId xmlns:a16="http://schemas.microsoft.com/office/drawing/2014/main" id="{0C96D188-B1E3-1034-8BCF-A36726881AED}"/>
                </a:ext>
              </a:extLst>
            </p:cNvPr>
            <p:cNvSpPr txBox="1"/>
            <p:nvPr/>
          </p:nvSpPr>
          <p:spPr>
            <a:xfrm>
              <a:off x="0" y="2258280"/>
              <a:ext cx="4775935" cy="12096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70666" tIns="249936" rIns="370666" bIns="85344" numCol="1" spcCol="1270" anchor="t" anchorCtr="0">
              <a:noAutofit/>
            </a:bodyPr>
            <a:lstStyle/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200" kern="1200" dirty="0"/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nb-NO" sz="1200" dirty="0">
                  <a:solidFill>
                    <a:schemeClr val="tx1"/>
                  </a:solidFill>
                </a:rPr>
                <a:t>Registrerer forlengelsen i SAP</a:t>
              </a:r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nb-NO" sz="1200" dirty="0">
                  <a:solidFill>
                    <a:schemeClr val="tx1"/>
                  </a:solidFill>
                </a:rPr>
                <a:t>	-</a:t>
              </a:r>
              <a:r>
                <a:rPr lang="nb-NO" sz="1100" dirty="0">
                  <a:solidFill>
                    <a:schemeClr val="tx1"/>
                  </a:solidFill>
                </a:rPr>
                <a:t>Skjema sendes til leder for godkjenning</a:t>
              </a:r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100" dirty="0">
                <a:solidFill>
                  <a:schemeClr val="tx1"/>
                </a:solidFill>
              </a:endParaRP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nb-NO" sz="1200" dirty="0"/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100" dirty="0">
                <a:solidFill>
                  <a:schemeClr val="tx1"/>
                </a:solidFill>
              </a:endParaRPr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100" dirty="0">
                <a:solidFill>
                  <a:schemeClr val="tx1"/>
                </a:solidFill>
              </a:endParaRPr>
            </a:p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nb-NO" sz="1100" dirty="0">
                <a:solidFill>
                  <a:schemeClr val="tx1"/>
                </a:solidFill>
              </a:endParaRP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nb-NO" sz="1200" kern="1200" dirty="0"/>
            </a:p>
          </p:txBody>
        </p:sp>
      </p:grpSp>
      <p:grpSp>
        <p:nvGrpSpPr>
          <p:cNvPr id="2" name="Gruppe 1">
            <a:extLst>
              <a:ext uri="{FF2B5EF4-FFF2-40B4-BE49-F238E27FC236}">
                <a16:creationId xmlns:a16="http://schemas.microsoft.com/office/drawing/2014/main" id="{6468DD44-EF1F-0C50-3A72-5552D4E1C306}"/>
              </a:ext>
            </a:extLst>
          </p:cNvPr>
          <p:cNvGrpSpPr/>
          <p:nvPr/>
        </p:nvGrpSpPr>
        <p:grpSpPr>
          <a:xfrm>
            <a:off x="4444575" y="2527839"/>
            <a:ext cx="3471883" cy="382929"/>
            <a:chOff x="238796" y="2081160"/>
            <a:chExt cx="3471883" cy="354240"/>
          </a:xfrm>
        </p:grpSpPr>
        <p:sp>
          <p:nvSpPr>
            <p:cNvPr id="3" name="Rektangel: avrundede hjørner 2">
              <a:extLst>
                <a:ext uri="{FF2B5EF4-FFF2-40B4-BE49-F238E27FC236}">
                  <a16:creationId xmlns:a16="http://schemas.microsoft.com/office/drawing/2014/main" id="{6B454139-7CCC-FE17-63F8-31322A2A9662}"/>
                </a:ext>
              </a:extLst>
            </p:cNvPr>
            <p:cNvSpPr/>
            <p:nvPr/>
          </p:nvSpPr>
          <p:spPr>
            <a:xfrm>
              <a:off x="238796" y="2081160"/>
              <a:ext cx="3343154" cy="3542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Rektangel: avrundede hjørner 6">
              <a:extLst>
                <a:ext uri="{FF2B5EF4-FFF2-40B4-BE49-F238E27FC236}">
                  <a16:creationId xmlns:a16="http://schemas.microsoft.com/office/drawing/2014/main" id="{9B9E6964-200A-FC3C-71DF-8338C767D1F3}"/>
                </a:ext>
              </a:extLst>
            </p:cNvPr>
            <p:cNvSpPr txBox="1"/>
            <p:nvPr/>
          </p:nvSpPr>
          <p:spPr>
            <a:xfrm>
              <a:off x="256088" y="2098453"/>
              <a:ext cx="3454591" cy="3196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6363" tIns="0" rIns="126363" bIns="0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200" kern="1200" dirty="0"/>
                <a:t>Tjenestesenteret for lønn og HR		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30764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TNU FARGER UU">
      <a:dk1>
        <a:srgbClr val="000000"/>
      </a:dk1>
      <a:lt1>
        <a:srgbClr val="FFFFFF"/>
      </a:lt1>
      <a:dk2>
        <a:srgbClr val="014693"/>
      </a:dk2>
      <a:lt2>
        <a:srgbClr val="D6D7D6"/>
      </a:lt2>
      <a:accent1>
        <a:srgbClr val="B6C8E9"/>
      </a:accent1>
      <a:accent2>
        <a:srgbClr val="014693"/>
      </a:accent2>
      <a:accent3>
        <a:srgbClr val="BCD024"/>
      </a:accent3>
      <a:accent4>
        <a:srgbClr val="B01B81"/>
      </a:accent4>
      <a:accent5>
        <a:srgbClr val="F7D019"/>
      </a:accent5>
      <a:accent6>
        <a:srgbClr val="ED8013"/>
      </a:accent6>
      <a:hlink>
        <a:srgbClr val="3D2A68"/>
      </a:hlink>
      <a:folHlink>
        <a:srgbClr val="338C8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43B7B0"/>
        </a:solidFill>
        <a:ln>
          <a:noFill/>
        </a:ln>
        <a:effectLst>
          <a:outerShdw blurRad="114300" dist="12700" dir="5400000" rotWithShape="0">
            <a:srgbClr val="000000">
              <a:alpha val="35000"/>
            </a:srgb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tnu_enkel" id="{B892BEB8-E98A-414B-BCC6-D411EE3B5D17}" vid="{D128FF0B-7B51-7B4C-A06D-7A4A55E195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ntnu_enkel</Template>
  <TotalTime>0</TotalTime>
  <Words>1599</Words>
  <Application>Microsoft Office PowerPoint</Application>
  <PresentationFormat>Skjermfremvisning (4:3)</PresentationFormat>
  <Paragraphs>346</Paragraphs>
  <Slides>19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Office-tema</vt:lpstr>
      <vt:lpstr>HR-prosesser</vt:lpstr>
      <vt:lpstr>Agenda</vt:lpstr>
      <vt:lpstr>Mandat – Tjenestesenteret for lønn og HR</vt:lpstr>
      <vt:lpstr>Mandat – Tjenestesenterets oppgaver</vt:lpstr>
      <vt:lpstr>Oppgaver på lokale enheter</vt:lpstr>
      <vt:lpstr>Generelt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Prosesser under arbeid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HR-prosesser</dc:title>
  <dc:creator>Mari Haugdahl Lie</dc:creator>
  <cp:lastModifiedBy>Kari Klepp</cp:lastModifiedBy>
  <cp:revision>7</cp:revision>
  <cp:lastPrinted>2023-04-18T06:44:52Z</cp:lastPrinted>
  <dcterms:created xsi:type="dcterms:W3CDTF">2023-04-17T06:53:46Z</dcterms:created>
  <dcterms:modified xsi:type="dcterms:W3CDTF">2023-04-18T08:08:40Z</dcterms:modified>
</cp:coreProperties>
</file>