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5" r:id="rId4"/>
    <p:sldId id="260" r:id="rId5"/>
    <p:sldId id="262" r:id="rId6"/>
    <p:sldId id="263" r:id="rId7"/>
    <p:sldId id="261" r:id="rId8"/>
    <p:sldId id="264" r:id="rId9"/>
    <p:sldId id="266" r:id="rId10"/>
    <p:sldId id="268" r:id="rId11"/>
    <p:sldId id="270" r:id="rId12"/>
    <p:sldId id="271" r:id="rId13"/>
    <p:sldId id="269" r:id="rId14"/>
    <p:sldId id="272" r:id="rId15"/>
    <p:sldId id="273" r:id="rId16"/>
    <p:sldId id="257" r:id="rId17"/>
    <p:sldId id="258" r:id="rId18"/>
    <p:sldId id="274" r:id="rId19"/>
    <p:sldId id="267" r:id="rId20"/>
  </p:sldIdLst>
  <p:sldSz cx="9144000" cy="6858000" type="screen4x3"/>
  <p:notesSz cx="6808788" cy="99409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AFCA61-F9F7-4710-A232-C49781E6310C}" v="1" dt="2023-04-18T06:39:23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94"/>
  </p:normalViewPr>
  <p:slideViewPr>
    <p:cSldViewPr snapToGrid="0" snapToObjects="1">
      <p:cViewPr>
        <p:scale>
          <a:sx n="114" d="100"/>
          <a:sy n="11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 Klepp" userId="8b5598b4-1c3e-46c2-a06e-741b9ea3aad1" providerId="ADAL" clId="{A1AFCA61-F9F7-4710-A232-C49781E6310C}"/>
    <pc:docChg chg="modSld">
      <pc:chgData name="Kari Klepp" userId="8b5598b4-1c3e-46c2-a06e-741b9ea3aad1" providerId="ADAL" clId="{A1AFCA61-F9F7-4710-A232-C49781E6310C}" dt="2023-04-18T08:08:31.369" v="29" actId="20577"/>
      <pc:docMkLst>
        <pc:docMk/>
      </pc:docMkLst>
      <pc:sldChg chg="modSp mod">
        <pc:chgData name="Kari Klepp" userId="8b5598b4-1c3e-46c2-a06e-741b9ea3aad1" providerId="ADAL" clId="{A1AFCA61-F9F7-4710-A232-C49781E6310C}" dt="2023-04-18T08:08:31.369" v="29" actId="20577"/>
        <pc:sldMkLst>
          <pc:docMk/>
          <pc:sldMk cId="2203900380" sldId="273"/>
        </pc:sldMkLst>
        <pc:spChg chg="mod">
          <ac:chgData name="Kari Klepp" userId="8b5598b4-1c3e-46c2-a06e-741b9ea3aad1" providerId="ADAL" clId="{A1AFCA61-F9F7-4710-A232-C49781E6310C}" dt="2023-04-18T08:08:17.359" v="24" actId="20577"/>
          <ac:spMkLst>
            <pc:docMk/>
            <pc:sldMk cId="2203900380" sldId="273"/>
            <ac:spMk id="9" creationId="{3DEDA699-2C73-1869-6380-7521BD09085E}"/>
          </ac:spMkLst>
        </pc:spChg>
        <pc:spChg chg="mod">
          <ac:chgData name="Kari Klepp" userId="8b5598b4-1c3e-46c2-a06e-741b9ea3aad1" providerId="ADAL" clId="{A1AFCA61-F9F7-4710-A232-C49781E6310C}" dt="2023-04-18T08:08:31.369" v="29" actId="20577"/>
          <ac:spMkLst>
            <pc:docMk/>
            <pc:sldMk cId="2203900380" sldId="273"/>
            <ac:spMk id="15" creationId="{933A12EB-6A79-5561-E0A1-870733B61B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25185F7D-64E0-1D46-A4BC-ABFBDCB95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05" y="274638"/>
            <a:ext cx="8229600" cy="646331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61C331-DF52-9842-A822-8A344077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5" y="1053548"/>
            <a:ext cx="8229600" cy="507261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97566" y="274638"/>
            <a:ext cx="844826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97566" y="1090308"/>
            <a:ext cx="8448260" cy="503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64207B79-B5F5-C442-B450-15FB119FC0D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2509" y="6418693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95a335a6670f482bae64b856daae6c94&amp;openedFromService=tru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95a335a6670f482bae64b856daae6c94&amp;openedFromService=tru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95a335a6670f482bae64b856daae6c94&amp;openedFromService=tru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95a335a6670f482bae64b856daae6c94&amp;openedFromService=tru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jelp.ntnu.no/tas/public/ssp/content/serviceflow?unid=30eab2154043421b9dfd83cc27d535f1&amp;openedFromService=true" TargetMode="External"/><Relationship Id="rId2" Type="http://schemas.openxmlformats.org/officeDocument/2006/relationships/hyperlink" Target="https://hjelp.ntnu.no/tas/public/ssp/content/serviceflow?unid=95a335a6670f482bae64b856daae6c94&amp;openedFromService=tru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95a335a6670f482bae64b856daae6c94&amp;openedFromService=tru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f9ab16220a6a41bf91cc0ce509ffa581&amp;openedFromService=tru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299b2a81441c4490a2e571cf70cacc0f&amp;openedFromService=tru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0177b3c6384140be88bbbd1c38682e08&amp;from=9aaaae40-17d1-4505-94f5-ca10e0e194d9&amp;openedFromService=tru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jelp.ntnu.no/tas/public/ssp/content/serviceflow?unid=94cbe39d15d24508bf1fff5e44aed0a5&amp;openedFromService=tr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D8111A02-5DC5-2043-B18C-E2918446F2D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642FBE76-A0C0-9E40-9549-433895386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956" y="3249230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HR-prosesser</a:t>
            </a: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602DC60D-4EDB-FA40-B334-CAC62B0B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6" y="3889489"/>
            <a:ext cx="8114089" cy="598097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bg1">
                    <a:lumMod val="85000"/>
                  </a:schemeClr>
                </a:solidFill>
              </a:rPr>
              <a:t>Tjenestesenteret for lønn og HR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8928ADE2-81E1-784E-8BA7-7A9A35BC7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15" y="1528523"/>
            <a:ext cx="5406359" cy="43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4397DD7-FBD5-894E-8099-9C392A6C894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AFC72D9-7A27-883C-CEAB-C82FA459711C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Endring kontering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88A5C5F-E169-039C-6973-4011880887C1}"/>
              </a:ext>
            </a:extLst>
          </p:cNvPr>
          <p:cNvGrpSpPr/>
          <p:nvPr/>
        </p:nvGrpSpPr>
        <p:grpSpPr>
          <a:xfrm>
            <a:off x="4205779" y="780686"/>
            <a:ext cx="4775935" cy="1053996"/>
            <a:chOff x="0" y="269825"/>
            <a:chExt cx="4775935" cy="1746534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7FAB445-B813-B62A-F3DC-0B799E20BECA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DEDA699-2C73-1869-6380-7521BD09085E}"/>
                </a:ext>
              </a:extLst>
            </p:cNvPr>
            <p:cNvSpPr txBox="1"/>
            <p:nvPr/>
          </p:nvSpPr>
          <p:spPr>
            <a:xfrm>
              <a:off x="0" y="269825"/>
              <a:ext cx="4775935" cy="1185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Skjema om endring kontering sendes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Andre endringer arbeidsforhold - NTNU Hjelp</a:t>
              </a:r>
              <a:endParaRPr lang="nb-NO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511C493-7A2A-35D3-AA3F-1DA4FD3C630B}"/>
              </a:ext>
            </a:extLst>
          </p:cNvPr>
          <p:cNvGrpSpPr/>
          <p:nvPr/>
        </p:nvGrpSpPr>
        <p:grpSpPr>
          <a:xfrm>
            <a:off x="4444575" y="620857"/>
            <a:ext cx="3343154" cy="354240"/>
            <a:chOff x="0" y="141637"/>
            <a:chExt cx="3343154" cy="354240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18E49BC7-23BC-30E8-E926-6437E16A2298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ktangel: avrundede hjørner 6">
              <a:extLst>
                <a:ext uri="{FF2B5EF4-FFF2-40B4-BE49-F238E27FC236}">
                  <a16:creationId xmlns:a16="http://schemas.microsoft.com/office/drawing/2014/main" id="{341436A0-99D9-CDEB-AE88-32D61A0D0B1C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050" kern="1200" dirty="0"/>
                <a:t>HR ved enheten/Leder/Controller/Prosjektøkonom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689F8B3-5CA3-69CF-5492-4A49265378A6}"/>
              </a:ext>
            </a:extLst>
          </p:cNvPr>
          <p:cNvGrpSpPr/>
          <p:nvPr/>
        </p:nvGrpSpPr>
        <p:grpSpPr>
          <a:xfrm>
            <a:off x="4205779" y="3858411"/>
            <a:ext cx="4775935" cy="1166595"/>
            <a:chOff x="0" y="3709799"/>
            <a:chExt cx="4775935" cy="1916018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1713DEC-024C-DF60-272C-A44C0FD417B0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33A12EB-6A79-5561-E0A1-870733B61BDD}"/>
                </a:ext>
              </a:extLst>
            </p:cNvPr>
            <p:cNvSpPr txBox="1"/>
            <p:nvPr/>
          </p:nvSpPr>
          <p:spPr>
            <a:xfrm>
              <a:off x="0" y="3709800"/>
              <a:ext cx="4775935" cy="1345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TS kan kontere tilbake i tid i SAP, så   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</a:t>
              </a:r>
              <a:r>
                <a:rPr lang="nb-NO" sz="1200" kern="1200" dirty="0" err="1">
                  <a:latin typeface="Arial" panose="020B0604020202020204"/>
                </a:rPr>
                <a:t>controller</a:t>
              </a:r>
              <a:r>
                <a:rPr lang="nb-NO" sz="1200" kern="1200" dirty="0">
                  <a:latin typeface="Arial" panose="020B0604020202020204"/>
                </a:rPr>
                <a:t>/prosjektøkonom trenger ikke ompostere for 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</a:t>
              </a:r>
              <a:r>
                <a:rPr lang="nb-NO" sz="1200" kern="1200" dirty="0">
                  <a:latin typeface="Arial" panose="020B0604020202020204"/>
                </a:rPr>
                <a:t>perioden etter 01.01.2023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EA01DE8-CA18-B7D7-D6CE-B5697CB10E20}"/>
              </a:ext>
            </a:extLst>
          </p:cNvPr>
          <p:cNvGrpSpPr/>
          <p:nvPr/>
        </p:nvGrpSpPr>
        <p:grpSpPr>
          <a:xfrm>
            <a:off x="4444575" y="3681292"/>
            <a:ext cx="3343154" cy="354240"/>
            <a:chOff x="238796" y="3532680"/>
            <a:chExt cx="3343154" cy="354240"/>
          </a:xfrm>
        </p:grpSpPr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8B531F7-F390-E6C1-F07E-0B5E27AAD2D5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ktangel: avrundede hjørner 6">
              <a:extLst>
                <a:ext uri="{FF2B5EF4-FFF2-40B4-BE49-F238E27FC236}">
                  <a16:creationId xmlns:a16="http://schemas.microsoft.com/office/drawing/2014/main" id="{914432E6-9DFB-390C-B38F-CBD43BE1F4CE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FC932AE-699B-56D5-F22C-F2934A2B20F1}"/>
              </a:ext>
            </a:extLst>
          </p:cNvPr>
          <p:cNvGrpSpPr/>
          <p:nvPr/>
        </p:nvGrpSpPr>
        <p:grpSpPr>
          <a:xfrm>
            <a:off x="4223072" y="2309593"/>
            <a:ext cx="4775935" cy="988115"/>
            <a:chOff x="0" y="2258280"/>
            <a:chExt cx="4775935" cy="1209600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D656AE1-F546-8879-D1A9-2F9EE236A167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0C96D188-B1E3-1034-8BCF-A36726881AED}"/>
                </a:ext>
              </a:extLst>
            </p:cNvPr>
            <p:cNvSpPr txBox="1"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endring i kontering i 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chemeClr val="tx1"/>
                  </a:solidFill>
                </a:rPr>
                <a:t>	-</a:t>
              </a:r>
              <a:r>
                <a:rPr lang="nb-NO" sz="1100" dirty="0">
                  <a:solidFill>
                    <a:schemeClr val="tx1"/>
                  </a:solidFill>
                </a:rPr>
                <a:t>Skjema sendes til leder for godkjenning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AB701C66-7847-9291-533D-5501C137E2C3}"/>
              </a:ext>
            </a:extLst>
          </p:cNvPr>
          <p:cNvGrpSpPr/>
          <p:nvPr/>
        </p:nvGrpSpPr>
        <p:grpSpPr>
          <a:xfrm>
            <a:off x="4444575" y="2118128"/>
            <a:ext cx="3471883" cy="382929"/>
            <a:chOff x="238796" y="2081160"/>
            <a:chExt cx="3471883" cy="354240"/>
          </a:xfrm>
        </p:grpSpPr>
        <p:sp>
          <p:nvSpPr>
            <p:cNvPr id="3" name="Rektangel: avrundede hjørner 2">
              <a:extLst>
                <a:ext uri="{FF2B5EF4-FFF2-40B4-BE49-F238E27FC236}">
                  <a16:creationId xmlns:a16="http://schemas.microsoft.com/office/drawing/2014/main" id="{5C7DBA92-213D-5F57-2B12-D2924583418A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ktangel: avrundede hjørner 6">
              <a:extLst>
                <a:ext uri="{FF2B5EF4-FFF2-40B4-BE49-F238E27FC236}">
                  <a16:creationId xmlns:a16="http://schemas.microsoft.com/office/drawing/2014/main" id="{EEA7E460-ED60-AAE9-C847-2025A9C6E7BA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1564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4397DD7-FBD5-894E-8099-9C392A6C894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AFC72D9-7A27-883C-CEAB-C82FA459711C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Endring stillingsandel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88A5C5F-E169-039C-6973-4011880887C1}"/>
              </a:ext>
            </a:extLst>
          </p:cNvPr>
          <p:cNvGrpSpPr/>
          <p:nvPr/>
        </p:nvGrpSpPr>
        <p:grpSpPr>
          <a:xfrm>
            <a:off x="4205779" y="780685"/>
            <a:ext cx="4775935" cy="1562275"/>
            <a:chOff x="0" y="269824"/>
            <a:chExt cx="4775935" cy="1746535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7FAB445-B813-B62A-F3DC-0B799E20BECA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DEDA699-2C73-1869-6380-7521BD09085E}"/>
                </a:ext>
              </a:extLst>
            </p:cNvPr>
            <p:cNvSpPr txBox="1"/>
            <p:nvPr/>
          </p:nvSpPr>
          <p:spPr>
            <a:xfrm>
              <a:off x="0" y="269824"/>
              <a:ext cx="4775935" cy="1746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Skjema om endring stillingsandel sendes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Andre endringer arbeidsforhold - NTNU Hjelp</a:t>
              </a:r>
              <a:endParaRPr lang="nb-NO" sz="1200" dirty="0">
                <a:solidFill>
                  <a:srgbClr val="0070C0"/>
                </a:solidFill>
              </a:endParaRP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rgbClr val="0070C0"/>
                  </a:solidFill>
                </a:rPr>
                <a:t>	</a:t>
              </a:r>
              <a:r>
                <a:rPr lang="nb-NO" sz="1100" dirty="0">
                  <a:solidFill>
                    <a:schemeClr val="tx1"/>
                  </a:solidFill>
                </a:rPr>
                <a:t>-Må foreligge dokumentasjon vedlagt i saken i NTNU 	 Hjelp eller i </a:t>
              </a:r>
              <a:r>
                <a:rPr lang="nb-NO" sz="1100" dirty="0" err="1">
                  <a:solidFill>
                    <a:schemeClr val="tx1"/>
                  </a:solidFill>
                </a:rPr>
                <a:t>ePhorte</a:t>
              </a: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511C493-7A2A-35D3-AA3F-1DA4FD3C630B}"/>
              </a:ext>
            </a:extLst>
          </p:cNvPr>
          <p:cNvGrpSpPr/>
          <p:nvPr/>
        </p:nvGrpSpPr>
        <p:grpSpPr>
          <a:xfrm>
            <a:off x="4444575" y="620857"/>
            <a:ext cx="3343154" cy="354240"/>
            <a:chOff x="0" y="141637"/>
            <a:chExt cx="3343154" cy="354240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18E49BC7-23BC-30E8-E926-6437E16A2298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ktangel: avrundede hjørner 6">
              <a:extLst>
                <a:ext uri="{FF2B5EF4-FFF2-40B4-BE49-F238E27FC236}">
                  <a16:creationId xmlns:a16="http://schemas.microsoft.com/office/drawing/2014/main" id="{341436A0-99D9-CDEB-AE88-32D61A0D0B1C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dirty="0"/>
                <a:t>Leder/HR ved enheten</a:t>
              </a:r>
              <a:endParaRPr lang="nb-NO" sz="1200" kern="1200" dirty="0"/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689F8B3-5CA3-69CF-5492-4A49265378A6}"/>
              </a:ext>
            </a:extLst>
          </p:cNvPr>
          <p:cNvGrpSpPr/>
          <p:nvPr/>
        </p:nvGrpSpPr>
        <p:grpSpPr>
          <a:xfrm>
            <a:off x="4205779" y="4521141"/>
            <a:ext cx="4775935" cy="1166595"/>
            <a:chOff x="0" y="3709799"/>
            <a:chExt cx="4775935" cy="1916018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1713DEC-024C-DF60-272C-A44C0FD417B0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33A12EB-6A79-5561-E0A1-870733B61BDD}"/>
                </a:ext>
              </a:extLst>
            </p:cNvPr>
            <p:cNvSpPr txBox="1"/>
            <p:nvPr/>
          </p:nvSpPr>
          <p:spPr>
            <a:xfrm>
              <a:off x="0" y="3709800"/>
              <a:ext cx="4775935" cy="1345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Ved varig reduksjon i stilling, sier man opp deler av stillingen og delvis sluttoppgjør vil bli utbetalt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EA01DE8-CA18-B7D7-D6CE-B5697CB10E20}"/>
              </a:ext>
            </a:extLst>
          </p:cNvPr>
          <p:cNvGrpSpPr/>
          <p:nvPr/>
        </p:nvGrpSpPr>
        <p:grpSpPr>
          <a:xfrm>
            <a:off x="4444575" y="4344022"/>
            <a:ext cx="3343154" cy="354240"/>
            <a:chOff x="238796" y="3532680"/>
            <a:chExt cx="3343154" cy="354240"/>
          </a:xfrm>
        </p:grpSpPr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8B531F7-F390-E6C1-F07E-0B5E27AAD2D5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ktangel: avrundede hjørner 6">
              <a:extLst>
                <a:ext uri="{FF2B5EF4-FFF2-40B4-BE49-F238E27FC236}">
                  <a16:creationId xmlns:a16="http://schemas.microsoft.com/office/drawing/2014/main" id="{914432E6-9DFB-390C-B38F-CBD43BE1F4CE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FC932AE-699B-56D5-F22C-F2934A2B20F1}"/>
              </a:ext>
            </a:extLst>
          </p:cNvPr>
          <p:cNvGrpSpPr/>
          <p:nvPr/>
        </p:nvGrpSpPr>
        <p:grpSpPr>
          <a:xfrm>
            <a:off x="4205779" y="3002973"/>
            <a:ext cx="4775935" cy="988115"/>
            <a:chOff x="0" y="2258280"/>
            <a:chExt cx="4775935" cy="1209600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D656AE1-F546-8879-D1A9-2F9EE236A167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0C96D188-B1E3-1034-8BCF-A36726881AED}"/>
                </a:ext>
              </a:extLst>
            </p:cNvPr>
            <p:cNvSpPr txBox="1"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endring i stillingsandel i 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chemeClr val="tx1"/>
                  </a:solidFill>
                </a:rPr>
                <a:t>	-</a:t>
              </a:r>
              <a:r>
                <a:rPr lang="nb-NO" sz="1100" dirty="0">
                  <a:solidFill>
                    <a:schemeClr val="tx1"/>
                  </a:solidFill>
                </a:rPr>
                <a:t>Skjema sendes til leder for godkjenning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835E84C0-4AD1-0396-695B-ADD16DB12751}"/>
              </a:ext>
            </a:extLst>
          </p:cNvPr>
          <p:cNvGrpSpPr/>
          <p:nvPr/>
        </p:nvGrpSpPr>
        <p:grpSpPr>
          <a:xfrm>
            <a:off x="4461868" y="2811508"/>
            <a:ext cx="3471883" cy="382929"/>
            <a:chOff x="238796" y="2081160"/>
            <a:chExt cx="3471883" cy="354240"/>
          </a:xfrm>
        </p:grpSpPr>
        <p:sp>
          <p:nvSpPr>
            <p:cNvPr id="3" name="Rektangel: avrundede hjørner 2">
              <a:extLst>
                <a:ext uri="{FF2B5EF4-FFF2-40B4-BE49-F238E27FC236}">
                  <a16:creationId xmlns:a16="http://schemas.microsoft.com/office/drawing/2014/main" id="{739D55C3-1CA3-D3A3-E57E-2E0D8A018FCB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ktangel: avrundede hjørner 6">
              <a:extLst>
                <a:ext uri="{FF2B5EF4-FFF2-40B4-BE49-F238E27FC236}">
                  <a16:creationId xmlns:a16="http://schemas.microsoft.com/office/drawing/2014/main" id="{782F55F5-224B-02B5-C603-BEE3B1A86E2D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166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4397DD7-FBD5-894E-8099-9C392A6C894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AFC72D9-7A27-883C-CEAB-C82FA459711C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Endring organisasjonsenhet</a:t>
            </a:r>
          </a:p>
          <a:p>
            <a:pPr marL="0" indent="0" algn="ctr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Midlertidig omdisponering</a:t>
            </a: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Konstituering</a:t>
            </a: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Permisjon annen stilling internt</a:t>
            </a: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Permanent flytting av enkeltansatt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88A5C5F-E169-039C-6973-4011880887C1}"/>
              </a:ext>
            </a:extLst>
          </p:cNvPr>
          <p:cNvGrpSpPr/>
          <p:nvPr/>
        </p:nvGrpSpPr>
        <p:grpSpPr>
          <a:xfrm>
            <a:off x="4205779" y="780685"/>
            <a:ext cx="4775935" cy="1132005"/>
            <a:chOff x="0" y="269825"/>
            <a:chExt cx="4775935" cy="1746534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7FAB445-B813-B62A-F3DC-0B799E20BECA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DEDA699-2C73-1869-6380-7521BD09085E}"/>
                </a:ext>
              </a:extLst>
            </p:cNvPr>
            <p:cNvSpPr txBox="1"/>
            <p:nvPr/>
          </p:nvSpPr>
          <p:spPr>
            <a:xfrm>
              <a:off x="0" y="269825"/>
              <a:ext cx="4775935" cy="1746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Skjema om endring </a:t>
              </a:r>
              <a:r>
                <a:rPr lang="nb-NO" sz="1200" dirty="0" err="1">
                  <a:solidFill>
                    <a:schemeClr val="tx1"/>
                  </a:solidFill>
                </a:rPr>
                <a:t>org.enhet</a:t>
              </a:r>
              <a:r>
                <a:rPr lang="nb-NO" sz="1200" dirty="0">
                  <a:solidFill>
                    <a:schemeClr val="tx1"/>
                  </a:solidFill>
                </a:rPr>
                <a:t> sendes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Andre endringer arbeidsforhold - NTNU Hjelp</a:t>
              </a: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511C493-7A2A-35D3-AA3F-1DA4FD3C630B}"/>
              </a:ext>
            </a:extLst>
          </p:cNvPr>
          <p:cNvGrpSpPr/>
          <p:nvPr/>
        </p:nvGrpSpPr>
        <p:grpSpPr>
          <a:xfrm>
            <a:off x="4444575" y="620857"/>
            <a:ext cx="3343154" cy="354240"/>
            <a:chOff x="0" y="141637"/>
            <a:chExt cx="3343154" cy="354240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18E49BC7-23BC-30E8-E926-6437E16A2298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ktangel: avrundede hjørner 6">
              <a:extLst>
                <a:ext uri="{FF2B5EF4-FFF2-40B4-BE49-F238E27FC236}">
                  <a16:creationId xmlns:a16="http://schemas.microsoft.com/office/drawing/2014/main" id="{341436A0-99D9-CDEB-AE88-32D61A0D0B1C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dirty="0"/>
                <a:t>Leder/HR ved enheten</a:t>
              </a:r>
              <a:endParaRPr lang="nb-NO" sz="1200" kern="1200" dirty="0"/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689F8B3-5CA3-69CF-5492-4A49265378A6}"/>
              </a:ext>
            </a:extLst>
          </p:cNvPr>
          <p:cNvGrpSpPr/>
          <p:nvPr/>
        </p:nvGrpSpPr>
        <p:grpSpPr>
          <a:xfrm>
            <a:off x="4205779" y="3882807"/>
            <a:ext cx="4775935" cy="1662316"/>
            <a:chOff x="0" y="3709799"/>
            <a:chExt cx="4775935" cy="1916018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1713DEC-024C-DF60-272C-A44C0FD417B0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33A12EB-6A79-5561-E0A1-870733B61BDD}"/>
                </a:ext>
              </a:extLst>
            </p:cNvPr>
            <p:cNvSpPr txBox="1"/>
            <p:nvPr/>
          </p:nvSpPr>
          <p:spPr>
            <a:xfrm>
              <a:off x="0" y="3709801"/>
              <a:ext cx="4775935" cy="1916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Denne rutinen gjelder ikke ved flytting av flere ansatte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</a:t>
              </a:r>
              <a:r>
                <a:rPr lang="nb-NO" sz="1200" kern="1200" dirty="0">
                  <a:latin typeface="Arial" panose="020B0604020202020204"/>
                </a:rPr>
                <a:t>som del av større omorganiseringer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Det er ikke mulig å ha flere enn to arbeidsforhold i SAP.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</a:t>
              </a:r>
              <a:r>
                <a:rPr lang="nb-NO" sz="1200" kern="1200" dirty="0">
                  <a:latin typeface="Arial" panose="020B0604020202020204"/>
                </a:rPr>
                <a:t>Ved flytting av 100% stilling, vil man få ny hovedstilling  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EA01DE8-CA18-B7D7-D6CE-B5697CB10E20}"/>
              </a:ext>
            </a:extLst>
          </p:cNvPr>
          <p:cNvGrpSpPr/>
          <p:nvPr/>
        </p:nvGrpSpPr>
        <p:grpSpPr>
          <a:xfrm>
            <a:off x="4444575" y="3705688"/>
            <a:ext cx="3343154" cy="354240"/>
            <a:chOff x="238796" y="3532680"/>
            <a:chExt cx="3343154" cy="354240"/>
          </a:xfrm>
        </p:grpSpPr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8B531F7-F390-E6C1-F07E-0B5E27AAD2D5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ktangel: avrundede hjørner 6">
              <a:extLst>
                <a:ext uri="{FF2B5EF4-FFF2-40B4-BE49-F238E27FC236}">
                  <a16:creationId xmlns:a16="http://schemas.microsoft.com/office/drawing/2014/main" id="{914432E6-9DFB-390C-B38F-CBD43BE1F4CE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FC932AE-699B-56D5-F22C-F2934A2B20F1}"/>
              </a:ext>
            </a:extLst>
          </p:cNvPr>
          <p:cNvGrpSpPr/>
          <p:nvPr/>
        </p:nvGrpSpPr>
        <p:grpSpPr>
          <a:xfrm>
            <a:off x="4205779" y="2374136"/>
            <a:ext cx="4775935" cy="988115"/>
            <a:chOff x="0" y="2258280"/>
            <a:chExt cx="4775935" cy="1209600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D656AE1-F546-8879-D1A9-2F9EE236A167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0C96D188-B1E3-1034-8BCF-A36726881AED}"/>
                </a:ext>
              </a:extLst>
            </p:cNvPr>
            <p:cNvSpPr txBox="1"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endring i organisasjonsenhet i 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chemeClr val="tx1"/>
                  </a:solidFill>
                </a:rPr>
                <a:t>	-</a:t>
              </a:r>
              <a:r>
                <a:rPr lang="nb-NO" sz="1100" dirty="0">
                  <a:solidFill>
                    <a:schemeClr val="tx1"/>
                  </a:solidFill>
                </a:rPr>
                <a:t>Skjema sendes til leder for godkjenning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3C0F5F5A-B017-C94E-E4DC-269F654FBF43}"/>
              </a:ext>
            </a:extLst>
          </p:cNvPr>
          <p:cNvGrpSpPr/>
          <p:nvPr/>
        </p:nvGrpSpPr>
        <p:grpSpPr>
          <a:xfrm>
            <a:off x="4461868" y="2182671"/>
            <a:ext cx="3471883" cy="382929"/>
            <a:chOff x="238796" y="2081160"/>
            <a:chExt cx="3471883" cy="354240"/>
          </a:xfrm>
        </p:grpSpPr>
        <p:sp>
          <p:nvSpPr>
            <p:cNvPr id="25" name="Rektangel: avrundede hjørner 24">
              <a:extLst>
                <a:ext uri="{FF2B5EF4-FFF2-40B4-BE49-F238E27FC236}">
                  <a16:creationId xmlns:a16="http://schemas.microsoft.com/office/drawing/2014/main" id="{9BBAFA39-D118-2ABE-6FE1-909CFEDE2BEE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ktangel: avrundede hjørner 6">
              <a:extLst>
                <a:ext uri="{FF2B5EF4-FFF2-40B4-BE49-F238E27FC236}">
                  <a16:creationId xmlns:a16="http://schemas.microsoft.com/office/drawing/2014/main" id="{A1DA8F75-DF6B-BA37-5332-875675914D46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747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4397DD7-FBD5-894E-8099-9C392A6C894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AFC72D9-7A27-883C-CEAB-C82FA459711C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Endring lønn </a:t>
            </a:r>
          </a:p>
          <a:p>
            <a:pPr marL="0" indent="0" algn="ctr">
              <a:buNone/>
            </a:pPr>
            <a:r>
              <a:rPr lang="nb-NO" sz="1800" dirty="0">
                <a:solidFill>
                  <a:schemeClr val="bg1"/>
                </a:solidFill>
              </a:rPr>
              <a:t>(og stillingskode)</a:t>
            </a:r>
          </a:p>
          <a:p>
            <a:pPr marL="0" indent="0" algn="ctr">
              <a:buNone/>
            </a:pPr>
            <a:endParaRPr lang="nb-NO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2.5.3</a:t>
            </a: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2.5.5,3</a:t>
            </a: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2.5.5,4</a:t>
            </a: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Kompetanseopprykk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88A5C5F-E169-039C-6973-4011880887C1}"/>
              </a:ext>
            </a:extLst>
          </p:cNvPr>
          <p:cNvGrpSpPr/>
          <p:nvPr/>
        </p:nvGrpSpPr>
        <p:grpSpPr>
          <a:xfrm>
            <a:off x="4205779" y="337672"/>
            <a:ext cx="4775935" cy="1256236"/>
            <a:chOff x="0" y="269825"/>
            <a:chExt cx="4775935" cy="1746534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7FAB445-B813-B62A-F3DC-0B799E20BECA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DEDA699-2C73-1869-6380-7521BD09085E}"/>
                </a:ext>
              </a:extLst>
            </p:cNvPr>
            <p:cNvSpPr txBox="1"/>
            <p:nvPr/>
          </p:nvSpPr>
          <p:spPr>
            <a:xfrm>
              <a:off x="0" y="269825"/>
              <a:ext cx="4775935" cy="174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Foretar ny lønnsvurdering </a:t>
              </a:r>
              <a:r>
                <a:rPr lang="nb-NO" sz="1200" dirty="0" err="1">
                  <a:solidFill>
                    <a:schemeClr val="tx1"/>
                  </a:solidFill>
                </a:rPr>
                <a:t>ihht</a:t>
              </a:r>
              <a:r>
                <a:rPr lang="nb-NO" sz="1200" dirty="0">
                  <a:solidFill>
                    <a:schemeClr val="tx1"/>
                  </a:solidFill>
                </a:rPr>
                <a:t> gjeldende kriterier i HTA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dirty="0">
                <a:solidFill>
                  <a:schemeClr val="tx1"/>
                </a:solidFill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Skjema om endring i lønn sendes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Andre endringer arbeidsforhold - NTNU Hjelp</a:t>
              </a:r>
              <a:endParaRPr lang="nb-NO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511C493-7A2A-35D3-AA3F-1DA4FD3C630B}"/>
              </a:ext>
            </a:extLst>
          </p:cNvPr>
          <p:cNvGrpSpPr/>
          <p:nvPr/>
        </p:nvGrpSpPr>
        <p:grpSpPr>
          <a:xfrm>
            <a:off x="4444575" y="177843"/>
            <a:ext cx="3343154" cy="354240"/>
            <a:chOff x="0" y="141637"/>
            <a:chExt cx="3343154" cy="354240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18E49BC7-23BC-30E8-E926-6437E16A2298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ktangel: avrundede hjørner 6">
              <a:extLst>
                <a:ext uri="{FF2B5EF4-FFF2-40B4-BE49-F238E27FC236}">
                  <a16:creationId xmlns:a16="http://schemas.microsoft.com/office/drawing/2014/main" id="{341436A0-99D9-CDEB-AE88-32D61A0D0B1C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dirty="0"/>
                <a:t>Leder/HR ved enheten</a:t>
              </a:r>
              <a:endParaRPr lang="nb-NO" sz="1200" kern="1200" dirty="0"/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689F8B3-5CA3-69CF-5492-4A49265378A6}"/>
              </a:ext>
            </a:extLst>
          </p:cNvPr>
          <p:cNvGrpSpPr/>
          <p:nvPr/>
        </p:nvGrpSpPr>
        <p:grpSpPr>
          <a:xfrm>
            <a:off x="4205779" y="3687910"/>
            <a:ext cx="4775935" cy="2974953"/>
            <a:chOff x="0" y="3709799"/>
            <a:chExt cx="4775935" cy="1916018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1713DEC-024C-DF60-272C-A44C0FD417B0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33A12EB-6A79-5561-E0A1-870733B61BDD}"/>
                </a:ext>
              </a:extLst>
            </p:cNvPr>
            <p:cNvSpPr txBox="1"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Vær obs på hvilken avtale den ansatte tilhører (lønnstrinn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 </a:t>
              </a:r>
              <a:r>
                <a:rPr lang="nb-NO" sz="1200" kern="1200" dirty="0" err="1">
                  <a:latin typeface="Arial" panose="020B0604020202020204"/>
                </a:rPr>
                <a:t>vs</a:t>
              </a:r>
              <a:r>
                <a:rPr lang="nb-NO" sz="1200" kern="1200" dirty="0">
                  <a:latin typeface="Arial" panose="020B0604020202020204"/>
                </a:rPr>
                <a:t> årslønn)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Ved 2.5.3-forhandlinger mottar TS alle signerte protokoller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 fra sentral HR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Generell tilbakemelding: </a:t>
              </a:r>
              <a:r>
                <a:rPr lang="nb-NO" sz="1200" dirty="0">
                  <a:latin typeface="Arial" panose="020B0604020202020204"/>
                </a:rPr>
                <a:t>Det er sjeldent 2.5.5,3-sakene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 kommer innen det har gått et år fra startdato i stillingen,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 ofte lenge etter. Vi planlegger for å sende påminnelse til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 leder fra SAP når det nærmer seg et år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HTA 2.5.1 inngår ikke i denne rutinen, og </a:t>
              </a:r>
              <a:r>
                <a:rPr lang="nb-NO" sz="1200" dirty="0">
                  <a:latin typeface="Arial" panose="020B0604020202020204"/>
                </a:rPr>
                <a:t>fortsetter på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samme måte som i dag</a:t>
              </a:r>
              <a:endParaRPr lang="nb-NO" sz="1200" kern="1200" dirty="0">
                <a:latin typeface="Arial" panose="020B0604020202020204"/>
              </a:endParaRP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EA01DE8-CA18-B7D7-D6CE-B5697CB10E20}"/>
              </a:ext>
            </a:extLst>
          </p:cNvPr>
          <p:cNvGrpSpPr/>
          <p:nvPr/>
        </p:nvGrpSpPr>
        <p:grpSpPr>
          <a:xfrm>
            <a:off x="4444575" y="3510794"/>
            <a:ext cx="3343154" cy="378466"/>
            <a:chOff x="238796" y="3532680"/>
            <a:chExt cx="3343154" cy="354240"/>
          </a:xfrm>
        </p:grpSpPr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8B531F7-F390-E6C1-F07E-0B5E27AAD2D5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ktangel: avrundede hjørner 6">
              <a:extLst>
                <a:ext uri="{FF2B5EF4-FFF2-40B4-BE49-F238E27FC236}">
                  <a16:creationId xmlns:a16="http://schemas.microsoft.com/office/drawing/2014/main" id="{914432E6-9DFB-390C-B38F-CBD43BE1F4CE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FC932AE-699B-56D5-F22C-F2934A2B20F1}"/>
              </a:ext>
            </a:extLst>
          </p:cNvPr>
          <p:cNvGrpSpPr/>
          <p:nvPr/>
        </p:nvGrpSpPr>
        <p:grpSpPr>
          <a:xfrm>
            <a:off x="4205779" y="1895116"/>
            <a:ext cx="4775935" cy="1452091"/>
            <a:chOff x="0" y="2258280"/>
            <a:chExt cx="4775935" cy="1209600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D656AE1-F546-8879-D1A9-2F9EE236A167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0C96D188-B1E3-1034-8BCF-A36726881AED}"/>
                </a:ext>
              </a:extLst>
            </p:cNvPr>
            <p:cNvSpPr txBox="1"/>
            <p:nvPr/>
          </p:nvSpPr>
          <p:spPr>
            <a:xfrm>
              <a:off x="0" y="2258281"/>
              <a:ext cx="4775935" cy="1088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endring i lønn i 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chemeClr val="tx1"/>
                  </a:solidFill>
                </a:rPr>
                <a:t>	-</a:t>
              </a:r>
              <a:r>
                <a:rPr lang="nb-NO" sz="1100" dirty="0">
                  <a:solidFill>
                    <a:schemeClr val="tx1"/>
                  </a:solidFill>
                </a:rPr>
                <a:t>Skjema sendes til leder for godkjenning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/>
                <a:t>Brev om ny lønn sendes til ansatt </a:t>
              </a:r>
              <a:r>
                <a:rPr lang="nb-NO" sz="1200" dirty="0">
                  <a:solidFill>
                    <a:schemeClr val="tx1"/>
                  </a:solidFill>
                </a:rPr>
                <a:t>med leder på kopi</a:t>
              </a: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chemeClr val="tx1"/>
                  </a:solidFill>
                </a:rPr>
                <a:t>	-</a:t>
              </a:r>
              <a:r>
                <a:rPr lang="nb-NO" sz="1100" dirty="0">
                  <a:solidFill>
                    <a:schemeClr val="tx1"/>
                  </a:solidFill>
                </a:rPr>
                <a:t>Brevet lagres i personalmappe i </a:t>
              </a:r>
              <a:r>
                <a:rPr lang="nb-NO" sz="1100" dirty="0" err="1">
                  <a:solidFill>
                    <a:schemeClr val="tx1"/>
                  </a:solidFill>
                </a:rPr>
                <a:t>ePhorte</a:t>
              </a:r>
              <a:endParaRPr lang="nb-NO" sz="1100" dirty="0">
                <a:solidFill>
                  <a:srgbClr val="FF0000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D8EEE00B-D36D-1563-C662-D9CB0770B4A6}"/>
              </a:ext>
            </a:extLst>
          </p:cNvPr>
          <p:cNvGrpSpPr/>
          <p:nvPr/>
        </p:nvGrpSpPr>
        <p:grpSpPr>
          <a:xfrm>
            <a:off x="4444575" y="1750334"/>
            <a:ext cx="3471883" cy="382929"/>
            <a:chOff x="238796" y="2081160"/>
            <a:chExt cx="3471883" cy="354240"/>
          </a:xfrm>
        </p:grpSpPr>
        <p:sp>
          <p:nvSpPr>
            <p:cNvPr id="3" name="Rektangel: avrundede hjørner 2">
              <a:extLst>
                <a:ext uri="{FF2B5EF4-FFF2-40B4-BE49-F238E27FC236}">
                  <a16:creationId xmlns:a16="http://schemas.microsoft.com/office/drawing/2014/main" id="{65616A57-7948-237A-B5DF-DEE1BD3D7F27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ktangel: avrundede hjørner 6">
              <a:extLst>
                <a:ext uri="{FF2B5EF4-FFF2-40B4-BE49-F238E27FC236}">
                  <a16:creationId xmlns:a16="http://schemas.microsoft.com/office/drawing/2014/main" id="{9A97F8D7-7CF7-AAF4-259F-72554EB9B32C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7415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4397DD7-FBD5-894E-8099-9C392A6C894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AFC72D9-7A27-883C-CEAB-C82FA459711C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Endring arbeidsland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88A5C5F-E169-039C-6973-4011880887C1}"/>
              </a:ext>
            </a:extLst>
          </p:cNvPr>
          <p:cNvGrpSpPr/>
          <p:nvPr/>
        </p:nvGrpSpPr>
        <p:grpSpPr>
          <a:xfrm>
            <a:off x="4205779" y="358281"/>
            <a:ext cx="4775935" cy="1562275"/>
            <a:chOff x="0" y="269824"/>
            <a:chExt cx="4775935" cy="1746535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7FAB445-B813-B62A-F3DC-0B799E20BECA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DEDA699-2C73-1869-6380-7521BD09085E}"/>
                </a:ext>
              </a:extLst>
            </p:cNvPr>
            <p:cNvSpPr txBox="1"/>
            <p:nvPr/>
          </p:nvSpPr>
          <p:spPr>
            <a:xfrm>
              <a:off x="0" y="269824"/>
              <a:ext cx="4775935" cy="1746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Skjema om endring arbeidsland sendes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Andre endringer arbeidsforhold - NTNU Hjelp</a:t>
              </a:r>
              <a:endParaRPr lang="nb-NO" sz="1200" dirty="0">
                <a:solidFill>
                  <a:srgbClr val="0070C0"/>
                </a:solidFill>
              </a:endParaRP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rgbClr val="0070C0"/>
                  </a:solidFill>
                </a:rPr>
                <a:t>	</a:t>
              </a:r>
              <a:r>
                <a:rPr lang="nb-NO" sz="1100" dirty="0">
                  <a:solidFill>
                    <a:schemeClr val="tx1"/>
                  </a:solidFill>
                </a:rPr>
                <a:t>-For bistand i forbindelse med utenlandske ansatte, 	 kontakt Spesialistgruppen for grenseoverskridende 	 arbeidsforhold (GOA)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511C493-7A2A-35D3-AA3F-1DA4FD3C630B}"/>
              </a:ext>
            </a:extLst>
          </p:cNvPr>
          <p:cNvGrpSpPr/>
          <p:nvPr/>
        </p:nvGrpSpPr>
        <p:grpSpPr>
          <a:xfrm>
            <a:off x="4444575" y="198453"/>
            <a:ext cx="3343154" cy="354240"/>
            <a:chOff x="0" y="141637"/>
            <a:chExt cx="3343154" cy="354240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18E49BC7-23BC-30E8-E926-6437E16A2298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ktangel: avrundede hjørner 6">
              <a:extLst>
                <a:ext uri="{FF2B5EF4-FFF2-40B4-BE49-F238E27FC236}">
                  <a16:creationId xmlns:a16="http://schemas.microsoft.com/office/drawing/2014/main" id="{341436A0-99D9-CDEB-AE88-32D61A0D0B1C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dirty="0"/>
                <a:t>Leder/HR ved enheten</a:t>
              </a:r>
              <a:endParaRPr lang="nb-NO" sz="1200" kern="1200" dirty="0"/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689F8B3-5CA3-69CF-5492-4A49265378A6}"/>
              </a:ext>
            </a:extLst>
          </p:cNvPr>
          <p:cNvGrpSpPr/>
          <p:nvPr/>
        </p:nvGrpSpPr>
        <p:grpSpPr>
          <a:xfrm>
            <a:off x="4205779" y="3704527"/>
            <a:ext cx="4775935" cy="2955020"/>
            <a:chOff x="0" y="3709799"/>
            <a:chExt cx="4775935" cy="1916018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1713DEC-024C-DF60-272C-A44C0FD417B0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33A12EB-6A79-5561-E0A1-870733B61BDD}"/>
                </a:ext>
              </a:extLst>
            </p:cNvPr>
            <p:cNvSpPr txBox="1"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TS registrerer periode (dato fra og til) for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utenlandsoppholdet i SAP. </a:t>
              </a:r>
              <a:r>
                <a:rPr lang="nb-NO" sz="1200" kern="1200" dirty="0">
                  <a:latin typeface="Arial" panose="020B0604020202020204"/>
                </a:rPr>
                <a:t>Det er ikke mulig å registrere    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 en prosentandel i et land og en annen prosentandel i et 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</a:t>
              </a:r>
              <a:r>
                <a:rPr lang="nb-NO" sz="1200" kern="1200" dirty="0">
                  <a:latin typeface="Arial" panose="020B0604020202020204"/>
                </a:rPr>
                <a:t>annet land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Det er mulig for den ansatte selv å sende inn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reiseplanlegger dersom man har flere perioder frem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og tilbake mellom flere land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100" dirty="0">
                  <a:solidFill>
                    <a:schemeClr val="bg1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               </a:t>
              </a:r>
              <a:r>
                <a:rPr lang="nb-NO" sz="110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-Reiseplanlegger - NTNU Hjelp</a:t>
              </a:r>
              <a:endParaRPr lang="nb-NO" sz="1100" dirty="0">
                <a:solidFill>
                  <a:srgbClr val="0070C0"/>
                </a:solidFill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/>
                </a:rPr>
                <a:t> Denne prosessen er under arbeid, og TS samarbeider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/>
                </a:rPr>
                <a:t>  med GOA om mer informasjon, oppdatere maler for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solidFill>
                    <a:schemeClr val="tx1"/>
                  </a:solidFill>
                  <a:latin typeface="Arial" panose="020B0604020202020204"/>
                </a:rPr>
                <a:t>  dokumentasjon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/>
                </a:rPr>
                <a:t>osv</a:t>
              </a:r>
              <a:endParaRPr lang="nb-NO" sz="1200" dirty="0">
                <a:solidFill>
                  <a:schemeClr val="tx1"/>
                </a:solidFill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EA01DE8-CA18-B7D7-D6CE-B5697CB10E20}"/>
              </a:ext>
            </a:extLst>
          </p:cNvPr>
          <p:cNvGrpSpPr/>
          <p:nvPr/>
        </p:nvGrpSpPr>
        <p:grpSpPr>
          <a:xfrm>
            <a:off x="4444575" y="3527409"/>
            <a:ext cx="3343154" cy="373472"/>
            <a:chOff x="238796" y="3532680"/>
            <a:chExt cx="3343154" cy="354240"/>
          </a:xfrm>
        </p:grpSpPr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8B531F7-F390-E6C1-F07E-0B5E27AAD2D5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ktangel: avrundede hjørner 6">
              <a:extLst>
                <a:ext uri="{FF2B5EF4-FFF2-40B4-BE49-F238E27FC236}">
                  <a16:creationId xmlns:a16="http://schemas.microsoft.com/office/drawing/2014/main" id="{914432E6-9DFB-390C-B38F-CBD43BE1F4CE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FC932AE-699B-56D5-F22C-F2934A2B20F1}"/>
              </a:ext>
            </a:extLst>
          </p:cNvPr>
          <p:cNvGrpSpPr/>
          <p:nvPr/>
        </p:nvGrpSpPr>
        <p:grpSpPr>
          <a:xfrm>
            <a:off x="4205779" y="2285382"/>
            <a:ext cx="4775935" cy="993109"/>
            <a:chOff x="0" y="2258280"/>
            <a:chExt cx="4775935" cy="1209600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D656AE1-F546-8879-D1A9-2F9EE236A167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0C96D188-B1E3-1034-8BCF-A36726881AED}"/>
                </a:ext>
              </a:extLst>
            </p:cNvPr>
            <p:cNvSpPr txBox="1"/>
            <p:nvPr/>
          </p:nvSpPr>
          <p:spPr>
            <a:xfrm>
              <a:off x="0" y="2258280"/>
              <a:ext cx="4775935" cy="9986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endring i arbeidsland i SAP</a:t>
              </a: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38146576-9AAC-A309-410E-DA861E1A72D6}"/>
              </a:ext>
            </a:extLst>
          </p:cNvPr>
          <p:cNvGrpSpPr/>
          <p:nvPr/>
        </p:nvGrpSpPr>
        <p:grpSpPr>
          <a:xfrm>
            <a:off x="4461868" y="2093916"/>
            <a:ext cx="3471883" cy="382929"/>
            <a:chOff x="238796" y="2081160"/>
            <a:chExt cx="3471883" cy="354240"/>
          </a:xfrm>
        </p:grpSpPr>
        <p:sp>
          <p:nvSpPr>
            <p:cNvPr id="25" name="Rektangel: avrundede hjørner 24">
              <a:extLst>
                <a:ext uri="{FF2B5EF4-FFF2-40B4-BE49-F238E27FC236}">
                  <a16:creationId xmlns:a16="http://schemas.microsoft.com/office/drawing/2014/main" id="{9E980662-DAE0-3778-BC31-D273985A552E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ktangel: avrundede hjørner 6">
              <a:extLst>
                <a:ext uri="{FF2B5EF4-FFF2-40B4-BE49-F238E27FC236}">
                  <a16:creationId xmlns:a16="http://schemas.microsoft.com/office/drawing/2014/main" id="{938392CD-4003-D18D-24C6-07FB9708ABE0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8684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4397DD7-FBD5-894E-8099-9C392A6C894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AFC72D9-7A27-883C-CEAB-C82FA459711C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Faste tillegg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88A5C5F-E169-039C-6973-4011880887C1}"/>
              </a:ext>
            </a:extLst>
          </p:cNvPr>
          <p:cNvGrpSpPr/>
          <p:nvPr/>
        </p:nvGrpSpPr>
        <p:grpSpPr>
          <a:xfrm>
            <a:off x="4205779" y="780686"/>
            <a:ext cx="4775935" cy="1072987"/>
            <a:chOff x="0" y="269824"/>
            <a:chExt cx="4775935" cy="1746535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7FAB445-B813-B62A-F3DC-0B799E20BECA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DEDA699-2C73-1869-6380-7521BD09085E}"/>
                </a:ext>
              </a:extLst>
            </p:cNvPr>
            <p:cNvSpPr txBox="1"/>
            <p:nvPr/>
          </p:nvSpPr>
          <p:spPr>
            <a:xfrm>
              <a:off x="0" y="269824"/>
              <a:ext cx="4775935" cy="1746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Skjema om faste tillegg sendes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Andre endringer arbeidsforhold - NTNU Hjelp</a:t>
              </a:r>
              <a:endParaRPr lang="nb-NO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511C493-7A2A-35D3-AA3F-1DA4FD3C630B}"/>
              </a:ext>
            </a:extLst>
          </p:cNvPr>
          <p:cNvGrpSpPr/>
          <p:nvPr/>
        </p:nvGrpSpPr>
        <p:grpSpPr>
          <a:xfrm>
            <a:off x="4444575" y="620857"/>
            <a:ext cx="3343154" cy="354240"/>
            <a:chOff x="0" y="141637"/>
            <a:chExt cx="3343154" cy="354240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18E49BC7-23BC-30E8-E926-6437E16A2298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ktangel: avrundede hjørner 6">
              <a:extLst>
                <a:ext uri="{FF2B5EF4-FFF2-40B4-BE49-F238E27FC236}">
                  <a16:creationId xmlns:a16="http://schemas.microsoft.com/office/drawing/2014/main" id="{341436A0-99D9-CDEB-AE88-32D61A0D0B1C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dirty="0"/>
                <a:t>Leder/HR ved enheten</a:t>
              </a:r>
              <a:endParaRPr lang="nb-NO" sz="1200" kern="1200" dirty="0"/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689F8B3-5CA3-69CF-5492-4A49265378A6}"/>
              </a:ext>
            </a:extLst>
          </p:cNvPr>
          <p:cNvGrpSpPr/>
          <p:nvPr/>
        </p:nvGrpSpPr>
        <p:grpSpPr>
          <a:xfrm>
            <a:off x="4205779" y="4032418"/>
            <a:ext cx="4775935" cy="1395259"/>
            <a:chOff x="0" y="3709799"/>
            <a:chExt cx="4775935" cy="1916018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1713DEC-024C-DF60-272C-A44C0FD417B0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33A12EB-6A79-5561-E0A1-870733B61BDD}"/>
                </a:ext>
              </a:extLst>
            </p:cNvPr>
            <p:cNvSpPr txBox="1"/>
            <p:nvPr/>
          </p:nvSpPr>
          <p:spPr>
            <a:xfrm>
              <a:off x="0" y="3709801"/>
              <a:ext cx="4775935" cy="1916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Gjelder alle tillegg og særavtaler som ikke inngår i 2.5.3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Det arbeides fortsatt med tilleggslønn i samarbeid med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flere </a:t>
              </a:r>
              <a:r>
                <a:rPr lang="nb-NO" sz="1200">
                  <a:latin typeface="Arial" panose="020B0604020202020204"/>
                </a:rPr>
                <a:t>på NTNU.</a:t>
              </a:r>
              <a:endParaRPr lang="nb-NO" sz="1200" kern="1200" dirty="0">
                <a:latin typeface="Arial" panose="020B0604020202020204"/>
              </a:endParaRP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EA01DE8-CA18-B7D7-D6CE-B5697CB10E20}"/>
              </a:ext>
            </a:extLst>
          </p:cNvPr>
          <p:cNvGrpSpPr/>
          <p:nvPr/>
        </p:nvGrpSpPr>
        <p:grpSpPr>
          <a:xfrm>
            <a:off x="4444575" y="3855299"/>
            <a:ext cx="3343154" cy="354240"/>
            <a:chOff x="238796" y="3532680"/>
            <a:chExt cx="3343154" cy="354240"/>
          </a:xfrm>
        </p:grpSpPr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8B531F7-F390-E6C1-F07E-0B5E27AAD2D5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ktangel: avrundede hjørner 6">
              <a:extLst>
                <a:ext uri="{FF2B5EF4-FFF2-40B4-BE49-F238E27FC236}">
                  <a16:creationId xmlns:a16="http://schemas.microsoft.com/office/drawing/2014/main" id="{914432E6-9DFB-390C-B38F-CBD43BE1F4CE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FC932AE-699B-56D5-F22C-F2934A2B20F1}"/>
              </a:ext>
            </a:extLst>
          </p:cNvPr>
          <p:cNvGrpSpPr/>
          <p:nvPr/>
        </p:nvGrpSpPr>
        <p:grpSpPr>
          <a:xfrm>
            <a:off x="4205779" y="2448988"/>
            <a:ext cx="4775935" cy="988115"/>
            <a:chOff x="0" y="2258280"/>
            <a:chExt cx="4775935" cy="1209600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D656AE1-F546-8879-D1A9-2F9EE236A167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0C96D188-B1E3-1034-8BCF-A36726881AED}"/>
                </a:ext>
              </a:extLst>
            </p:cNvPr>
            <p:cNvSpPr txBox="1"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fast tillegg i 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015847E2-0151-A399-7F11-8734A9E89A55}"/>
              </a:ext>
            </a:extLst>
          </p:cNvPr>
          <p:cNvGrpSpPr/>
          <p:nvPr/>
        </p:nvGrpSpPr>
        <p:grpSpPr>
          <a:xfrm>
            <a:off x="4444575" y="2240230"/>
            <a:ext cx="3471883" cy="382929"/>
            <a:chOff x="238796" y="2081160"/>
            <a:chExt cx="3471883" cy="354240"/>
          </a:xfrm>
        </p:grpSpPr>
        <p:sp>
          <p:nvSpPr>
            <p:cNvPr id="3" name="Rektangel: avrundede hjørner 2">
              <a:extLst>
                <a:ext uri="{FF2B5EF4-FFF2-40B4-BE49-F238E27FC236}">
                  <a16:creationId xmlns:a16="http://schemas.microsoft.com/office/drawing/2014/main" id="{0B6AFD97-2CFE-FB4A-1BB2-83D11DB4131B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ktangel: avrundede hjørner 6">
              <a:extLst>
                <a:ext uri="{FF2B5EF4-FFF2-40B4-BE49-F238E27FC236}">
                  <a16:creationId xmlns:a16="http://schemas.microsoft.com/office/drawing/2014/main" id="{C697E672-BC25-C21B-9385-028041131CDA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900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CA901C2-CD16-66D1-0B5A-10B20AA15003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BD8888CE-0117-6938-3EA3-0DA1A77FBC5B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Fratredelse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Oppsigelse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C81A4684-BC45-8903-C3C2-7B64ED18AC7A}"/>
              </a:ext>
            </a:extLst>
          </p:cNvPr>
          <p:cNvGrpSpPr/>
          <p:nvPr/>
        </p:nvGrpSpPr>
        <p:grpSpPr>
          <a:xfrm>
            <a:off x="4205779" y="380521"/>
            <a:ext cx="4775935" cy="1538208"/>
            <a:chOff x="0" y="269825"/>
            <a:chExt cx="4775935" cy="2087390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F6A8D158-A8BC-CF75-66C7-9754CA63241F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24F99EC1-2820-D3F9-F2AC-0C4CB40FCB57}"/>
                </a:ext>
              </a:extLst>
            </p:cNvPr>
            <p:cNvSpPr txBox="1"/>
            <p:nvPr/>
          </p:nvSpPr>
          <p:spPr>
            <a:xfrm>
              <a:off x="0" y="269825"/>
              <a:ext cx="4775935" cy="2087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>
                  <a:solidFill>
                    <a:schemeClr val="tx1"/>
                  </a:solidFill>
                </a:rPr>
                <a:t>Den ansatte sender selv inn oppsigelse via Selvbetjeningsportalen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>
                <a:solidFill>
                  <a:schemeClr val="tx1"/>
                </a:solidFill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>
                  <a:solidFill>
                    <a:schemeClr val="tx1"/>
                  </a:solidFill>
                </a:rPr>
                <a:t>Oppsigelsen går til leder for godkjenning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F1615E20-EAD5-936B-44E0-A13FF9989C2C}"/>
              </a:ext>
            </a:extLst>
          </p:cNvPr>
          <p:cNvGrpSpPr/>
          <p:nvPr/>
        </p:nvGrpSpPr>
        <p:grpSpPr>
          <a:xfrm>
            <a:off x="4444575" y="220693"/>
            <a:ext cx="3343154" cy="354240"/>
            <a:chOff x="0" y="141637"/>
            <a:chExt cx="3343154" cy="354240"/>
          </a:xfrm>
        </p:grpSpPr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8931A402-F73D-6488-B7C2-718E3528FAF1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ktangel: avrundede hjørner 6">
              <a:extLst>
                <a:ext uri="{FF2B5EF4-FFF2-40B4-BE49-F238E27FC236}">
                  <a16:creationId xmlns:a16="http://schemas.microsoft.com/office/drawing/2014/main" id="{7FD166E6-B33E-45F3-4BC5-2623AC743F14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dirty="0"/>
                <a:t>Ansatt/Leder</a:t>
              </a:r>
              <a:endParaRPr lang="nb-NO" sz="1200" kern="1200" dirty="0"/>
            </a:p>
          </p:txBody>
        </p: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80DCACB3-A356-00A6-73FB-1B1E59ECF783}"/>
              </a:ext>
            </a:extLst>
          </p:cNvPr>
          <p:cNvGrpSpPr/>
          <p:nvPr/>
        </p:nvGrpSpPr>
        <p:grpSpPr>
          <a:xfrm>
            <a:off x="4223072" y="1918729"/>
            <a:ext cx="4775935" cy="1638263"/>
            <a:chOff x="0" y="2258280"/>
            <a:chExt cx="4775935" cy="1209600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0033582F-FAC4-F61B-AF2B-CCF9C9E980C1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4D0832A2-2C1C-8F7F-D4B1-E7067CF0B0E9}"/>
                </a:ext>
              </a:extLst>
            </p:cNvPr>
            <p:cNvSpPr txBox="1"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Oppsigelsen lagres i personalmappe i </a:t>
              </a:r>
              <a:r>
                <a:rPr lang="nb-NO" sz="1200" dirty="0" err="1">
                  <a:solidFill>
                    <a:schemeClr val="tx1"/>
                  </a:solidFill>
                </a:rPr>
                <a:t>ePhorte</a:t>
              </a:r>
              <a:endParaRPr lang="nb-NO" sz="12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/>
                <a:t>S</a:t>
              </a:r>
              <a:r>
                <a:rPr lang="nb-NO" sz="1200" kern="1200" dirty="0">
                  <a:solidFill>
                    <a:schemeClr val="tx1"/>
                  </a:solidFill>
                </a:rPr>
                <a:t>tandard fratredelsesbrev </a:t>
              </a:r>
              <a:r>
                <a:rPr lang="nb-NO" sz="1200" dirty="0">
                  <a:solidFill>
                    <a:schemeClr val="tx1"/>
                  </a:solidFill>
                </a:rPr>
                <a:t>inkludert</a:t>
              </a:r>
              <a:r>
                <a:rPr lang="nb-NO" sz="1200" kern="1200" dirty="0">
                  <a:solidFill>
                    <a:schemeClr val="tx1"/>
                  </a:solidFill>
                </a:rPr>
                <a:t> sjekkliste ved fratreden </a:t>
              </a:r>
              <a:r>
                <a:rPr lang="nb-NO" sz="1200" dirty="0">
                  <a:solidFill>
                    <a:schemeClr val="tx1"/>
                  </a:solidFill>
                </a:rPr>
                <a:t>sendes</a:t>
              </a:r>
              <a:r>
                <a:rPr lang="nb-NO" sz="1200" kern="1200" dirty="0"/>
                <a:t> til ansatt </a:t>
              </a:r>
              <a:r>
                <a:rPr lang="nb-NO" sz="1200" kern="1200" dirty="0">
                  <a:solidFill>
                    <a:schemeClr val="tx1"/>
                  </a:solidFill>
                </a:rPr>
                <a:t>med leder på kopi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rgbClr val="FF0000"/>
                  </a:solidFill>
                </a:rPr>
                <a:t>	</a:t>
              </a:r>
              <a:r>
                <a:rPr lang="nb-NO" sz="1200" dirty="0">
                  <a:solidFill>
                    <a:schemeClr val="tx1"/>
                  </a:solidFill>
                </a:rPr>
                <a:t>-</a:t>
              </a:r>
              <a:r>
                <a:rPr lang="nb-NO" sz="1100" dirty="0">
                  <a:solidFill>
                    <a:schemeClr val="tx1"/>
                  </a:solidFill>
                </a:rPr>
                <a:t>Brevet lagres i personalmappe i </a:t>
              </a:r>
              <a:r>
                <a:rPr lang="nb-NO" sz="1100" dirty="0" err="1">
                  <a:solidFill>
                    <a:schemeClr val="tx1"/>
                  </a:solidFill>
                </a:rPr>
                <a:t>ePhorte</a:t>
              </a: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/>
                <a:t>Registrerer sluttoppgjør i </a:t>
              </a:r>
              <a:r>
                <a:rPr lang="nb-NO" sz="1200" dirty="0"/>
                <a:t>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D61E02CA-61F2-74A8-49FA-2587CC81ED19}"/>
              </a:ext>
            </a:extLst>
          </p:cNvPr>
          <p:cNvGrpSpPr/>
          <p:nvPr/>
        </p:nvGrpSpPr>
        <p:grpSpPr>
          <a:xfrm>
            <a:off x="4223072" y="3854895"/>
            <a:ext cx="4775935" cy="2622581"/>
            <a:chOff x="0" y="3709799"/>
            <a:chExt cx="4775935" cy="1967242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DDA57F84-5B28-4957-345F-3A2AF0103B9B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kstSylinder 21">
              <a:extLst>
                <a:ext uri="{FF2B5EF4-FFF2-40B4-BE49-F238E27FC236}">
                  <a16:creationId xmlns:a16="http://schemas.microsoft.com/office/drawing/2014/main" id="{8DF743C3-3AB6-AD41-0ABE-C3942DE591FE}"/>
                </a:ext>
              </a:extLst>
            </p:cNvPr>
            <p:cNvSpPr txBox="1"/>
            <p:nvPr/>
          </p:nvSpPr>
          <p:spPr>
            <a:xfrm>
              <a:off x="0" y="3709799"/>
              <a:ext cx="4775935" cy="1967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Sluttoppgjør mottas måneden etter sluttdato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/>
                <a:t>Det er ikk</a:t>
              </a:r>
              <a:r>
                <a:rPr lang="nb-NO" sz="1200" dirty="0"/>
                <a:t>e nødvendig å sende oppsigelse til TS dersom den ansatte fortsetter i annen stilling på NTNU</a:t>
              </a:r>
              <a:endParaRPr lang="nb-NO" sz="1200" strike="sngStrike" kern="1200" dirty="0">
                <a:solidFill>
                  <a:srgbClr val="FF0000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rgbClr val="FF0000"/>
                  </a:solidFill>
                </a:rPr>
                <a:t>	</a:t>
              </a:r>
              <a:r>
                <a:rPr lang="nb-NO" sz="1200" dirty="0">
                  <a:solidFill>
                    <a:schemeClr val="tx1"/>
                  </a:solidFill>
                </a:rPr>
                <a:t>-</a:t>
              </a:r>
              <a:r>
                <a:rPr lang="nb-NO" sz="1100" dirty="0">
                  <a:solidFill>
                    <a:schemeClr val="tx1"/>
                  </a:solidFill>
                </a:rPr>
                <a:t>Ansatt må orientere sin leder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E43C2336-D852-5721-AF4A-8BA1390A5899}"/>
              </a:ext>
            </a:extLst>
          </p:cNvPr>
          <p:cNvGrpSpPr/>
          <p:nvPr/>
        </p:nvGrpSpPr>
        <p:grpSpPr>
          <a:xfrm>
            <a:off x="4461868" y="3677777"/>
            <a:ext cx="3343154" cy="354240"/>
            <a:chOff x="238796" y="3532680"/>
            <a:chExt cx="3343154" cy="354240"/>
          </a:xfrm>
        </p:grpSpPr>
        <p:sp>
          <p:nvSpPr>
            <p:cNvPr id="24" name="Rektangel: avrundede hjørner 23">
              <a:extLst>
                <a:ext uri="{FF2B5EF4-FFF2-40B4-BE49-F238E27FC236}">
                  <a16:creationId xmlns:a16="http://schemas.microsoft.com/office/drawing/2014/main" id="{68D78CD0-2B1C-90F7-85C7-5B3623D92ED1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ktangel: avrundede hjørner 6">
              <a:extLst>
                <a:ext uri="{FF2B5EF4-FFF2-40B4-BE49-F238E27FC236}">
                  <a16:creationId xmlns:a16="http://schemas.microsoft.com/office/drawing/2014/main" id="{3E2138DC-5445-B848-46E1-0ABE53883589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D3CE99C5-B792-A86F-DBE5-0FF0D8F58A8F}"/>
              </a:ext>
            </a:extLst>
          </p:cNvPr>
          <p:cNvGrpSpPr/>
          <p:nvPr/>
        </p:nvGrpSpPr>
        <p:grpSpPr>
          <a:xfrm>
            <a:off x="4444575" y="1773989"/>
            <a:ext cx="3471883" cy="382929"/>
            <a:chOff x="238796" y="2081160"/>
            <a:chExt cx="3471883" cy="354240"/>
          </a:xfrm>
        </p:grpSpPr>
        <p:sp>
          <p:nvSpPr>
            <p:cNvPr id="27" name="Rektangel: avrundede hjørner 26">
              <a:extLst>
                <a:ext uri="{FF2B5EF4-FFF2-40B4-BE49-F238E27FC236}">
                  <a16:creationId xmlns:a16="http://schemas.microsoft.com/office/drawing/2014/main" id="{B76F6229-0010-6CF2-DABA-5A976BF84D29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ktangel: avrundede hjørner 6">
              <a:extLst>
                <a:ext uri="{FF2B5EF4-FFF2-40B4-BE49-F238E27FC236}">
                  <a16:creationId xmlns:a16="http://schemas.microsoft.com/office/drawing/2014/main" id="{35B73C15-ABBB-2F86-2B6F-6D7AA80732B3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1059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605E4FD-17CB-1320-005E-65BDF15E9074}"/>
              </a:ext>
            </a:extLst>
          </p:cNvPr>
          <p:cNvSpPr/>
          <p:nvPr/>
        </p:nvSpPr>
        <p:spPr>
          <a:xfrm>
            <a:off x="-89408" y="0"/>
            <a:ext cx="416356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D6F00676-845A-9F83-AE56-F66A2EF76DA6}"/>
              </a:ext>
            </a:extLst>
          </p:cNvPr>
          <p:cNvSpPr txBox="1">
            <a:spLocks/>
          </p:cNvSpPr>
          <p:nvPr/>
        </p:nvSpPr>
        <p:spPr>
          <a:xfrm>
            <a:off x="184052" y="2707233"/>
            <a:ext cx="3700272" cy="33328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Fratredelse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Melding om sluttoppgjør: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Midlertidig ansatt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Avslutning av stilling </a:t>
            </a: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pga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manglende finansiering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Oppsigelse av hovedstilling utenfor NTNU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Dødsfall</a:t>
            </a:r>
          </a:p>
          <a:p>
            <a:pPr marL="0" indent="0" algn="ctr">
              <a:buNone/>
            </a:pPr>
            <a:endParaRPr lang="nb-NO" sz="1700" dirty="0">
              <a:solidFill>
                <a:schemeClr val="bg1"/>
              </a:solidFill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3989D89C-6A4E-ED5B-2AF2-9E0960081131}"/>
              </a:ext>
            </a:extLst>
          </p:cNvPr>
          <p:cNvGrpSpPr/>
          <p:nvPr/>
        </p:nvGrpSpPr>
        <p:grpSpPr>
          <a:xfrm>
            <a:off x="4205779" y="380523"/>
            <a:ext cx="4775935" cy="886215"/>
            <a:chOff x="0" y="269829"/>
            <a:chExt cx="4775935" cy="1746530"/>
          </a:xfrm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2355F18A-BECA-845D-AEB1-4BDCF63E0217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B22D9213-44AE-9652-76C2-28846D5000D1}"/>
                </a:ext>
              </a:extLst>
            </p:cNvPr>
            <p:cNvSpPr txBox="1"/>
            <p:nvPr/>
          </p:nvSpPr>
          <p:spPr>
            <a:xfrm>
              <a:off x="0" y="269829"/>
              <a:ext cx="4775935" cy="14914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/>
                <a:t>Når </a:t>
              </a:r>
              <a:r>
                <a:rPr lang="nb-NO" sz="1200" kern="1200" dirty="0">
                  <a:latin typeface="Arial" panose="020B0604020202020204"/>
                </a:rPr>
                <a:t>sluttdato</a:t>
              </a:r>
              <a:r>
                <a:rPr lang="nb-NO" sz="1200" kern="1200" dirty="0"/>
                <a:t> er </a:t>
              </a:r>
              <a:r>
                <a:rPr lang="nb-NO" sz="1200" dirty="0"/>
                <a:t>avklart,</a:t>
              </a:r>
              <a:r>
                <a:rPr lang="nb-NO" sz="1200" kern="1200" dirty="0"/>
                <a:t> </a:t>
              </a:r>
              <a:r>
                <a:rPr lang="nb-NO" sz="1200" kern="1200" dirty="0">
                  <a:latin typeface="Arial" panose="020B0604020202020204"/>
                </a:rPr>
                <a:t>sendes</a:t>
              </a:r>
              <a:r>
                <a:rPr lang="nb-NO" sz="1200" kern="1200" dirty="0"/>
                <a:t> skjema om sluttoppgjør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Fratredelse - NTNU Hjelp</a:t>
              </a:r>
              <a:endParaRPr lang="nb-NO" sz="1200" kern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9BFE2257-56D0-0120-5FAC-7398D723B988}"/>
              </a:ext>
            </a:extLst>
          </p:cNvPr>
          <p:cNvGrpSpPr/>
          <p:nvPr/>
        </p:nvGrpSpPr>
        <p:grpSpPr>
          <a:xfrm>
            <a:off x="4444575" y="185196"/>
            <a:ext cx="3343154" cy="354240"/>
            <a:chOff x="0" y="141637"/>
            <a:chExt cx="3343154" cy="354240"/>
          </a:xfrm>
        </p:grpSpPr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E2852AEB-551C-CCA7-BADC-B4451C6BA7D2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ktangel: avrundede hjørner 6">
              <a:extLst>
                <a:ext uri="{FF2B5EF4-FFF2-40B4-BE49-F238E27FC236}">
                  <a16:creationId xmlns:a16="http://schemas.microsoft.com/office/drawing/2014/main" id="{49E63B60-23D3-79C1-F914-6FC7282029FF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Leder/HR ved enheten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E8065429-E591-E6C8-7760-C839D507B262}"/>
              </a:ext>
            </a:extLst>
          </p:cNvPr>
          <p:cNvGrpSpPr/>
          <p:nvPr/>
        </p:nvGrpSpPr>
        <p:grpSpPr>
          <a:xfrm>
            <a:off x="4223072" y="1574523"/>
            <a:ext cx="4775935" cy="1428584"/>
            <a:chOff x="0" y="2258280"/>
            <a:chExt cx="4775935" cy="1209600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A680A270-0D53-2DBB-7F22-8EB809605510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A62841B0-4AFD-CF65-070B-F2C08A99587E}"/>
                </a:ext>
              </a:extLst>
            </p:cNvPr>
            <p:cNvSpPr txBox="1"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>
                  <a:solidFill>
                    <a:schemeClr val="tx1"/>
                  </a:solidFill>
                </a:rPr>
                <a:t>Standard fratredelsesbrev </a:t>
              </a:r>
              <a:r>
                <a:rPr lang="nb-NO" sz="1200" dirty="0">
                  <a:solidFill>
                    <a:schemeClr val="tx1"/>
                  </a:solidFill>
                </a:rPr>
                <a:t>inkludert</a:t>
              </a:r>
              <a:r>
                <a:rPr lang="nb-NO" sz="1200" kern="1200" dirty="0">
                  <a:solidFill>
                    <a:schemeClr val="tx1"/>
                  </a:solidFill>
                </a:rPr>
                <a:t> sjekkliste ved fratreden </a:t>
              </a:r>
              <a:r>
                <a:rPr lang="nb-NO" sz="1200" dirty="0">
                  <a:solidFill>
                    <a:schemeClr val="tx1"/>
                  </a:solidFill>
                </a:rPr>
                <a:t>sendes</a:t>
              </a:r>
              <a:r>
                <a:rPr lang="nb-NO" sz="1200" kern="1200" dirty="0"/>
                <a:t> til ansatt </a:t>
              </a:r>
              <a:r>
                <a:rPr lang="nb-NO" sz="1200" kern="1200" dirty="0">
                  <a:solidFill>
                    <a:schemeClr val="tx1"/>
                  </a:solidFill>
                </a:rPr>
                <a:t>med leder på kopi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rgbClr val="FF0000"/>
                  </a:solidFill>
                </a:rPr>
                <a:t>	</a:t>
              </a:r>
              <a:r>
                <a:rPr lang="nb-NO" sz="1200" dirty="0">
                  <a:solidFill>
                    <a:schemeClr val="tx1"/>
                  </a:solidFill>
                </a:rPr>
                <a:t>-</a:t>
              </a:r>
              <a:r>
                <a:rPr lang="nb-NO" sz="1100" dirty="0">
                  <a:solidFill>
                    <a:schemeClr val="tx1"/>
                  </a:solidFill>
                </a:rPr>
                <a:t>Brevet lagres i personalmappe i </a:t>
              </a:r>
              <a:r>
                <a:rPr lang="nb-NO" sz="1100" dirty="0" err="1">
                  <a:solidFill>
                    <a:schemeClr val="tx1"/>
                  </a:solidFill>
                </a:rPr>
                <a:t>ePhorte</a:t>
              </a: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/>
                <a:t>Registrerer sluttoppgjør i </a:t>
              </a:r>
              <a:r>
                <a:rPr lang="nb-NO" sz="1200" dirty="0"/>
                <a:t>SAP</a:t>
              </a:r>
              <a:endParaRPr lang="nb-NO" sz="1200" kern="1200" dirty="0"/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B6B58B66-FA2B-E4E9-B1D7-34C88712B1B4}"/>
              </a:ext>
            </a:extLst>
          </p:cNvPr>
          <p:cNvGrpSpPr/>
          <p:nvPr/>
        </p:nvGrpSpPr>
        <p:grpSpPr>
          <a:xfrm>
            <a:off x="4223072" y="3353302"/>
            <a:ext cx="4775935" cy="3319502"/>
            <a:chOff x="0" y="3709799"/>
            <a:chExt cx="4775935" cy="1916018"/>
          </a:xfrm>
        </p:grpSpPr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89D2BD54-6360-EBB0-E925-0DB1E1296798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573D5E6E-2996-3CB1-84EF-766546A5115F}"/>
                </a:ext>
              </a:extLst>
            </p:cNvPr>
            <p:cNvSpPr txBox="1"/>
            <p:nvPr/>
          </p:nvSpPr>
          <p:spPr>
            <a:xfrm>
              <a:off x="0" y="3709799"/>
              <a:ext cx="4775935" cy="18656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Oppfølging av sluttdato for midlertidig ansatt bør starte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  </a:t>
              </a:r>
              <a:r>
                <a:rPr lang="nb-NO" sz="1200" kern="1200" dirty="0" err="1">
                  <a:latin typeface="Arial" panose="020B0604020202020204"/>
                </a:rPr>
                <a:t>ca</a:t>
              </a:r>
              <a:r>
                <a:rPr lang="nb-NO" sz="1200" dirty="0">
                  <a:latin typeface="Arial" panose="020B0604020202020204"/>
                </a:rPr>
                <a:t> </a:t>
              </a:r>
              <a:r>
                <a:rPr lang="nb-NO" sz="1200" kern="1200" dirty="0">
                  <a:latin typeface="Arial" panose="020B0604020202020204"/>
                </a:rPr>
                <a:t>3 </a:t>
              </a:r>
              <a:r>
                <a:rPr lang="nb-NO" sz="1200" kern="1200" dirty="0" err="1">
                  <a:latin typeface="Arial" panose="020B0604020202020204"/>
                </a:rPr>
                <a:t>mnd</a:t>
              </a:r>
              <a:r>
                <a:rPr lang="nb-NO" sz="1200" kern="1200" dirty="0">
                  <a:latin typeface="Arial" panose="020B0604020202020204"/>
                </a:rPr>
                <a:t> før sluttdato. Leder får påminnelse fra SAP.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           -</a:t>
              </a:r>
              <a:r>
                <a:rPr lang="nb-NO" sz="1100" kern="1200" dirty="0">
                  <a:latin typeface="Arial" panose="020B0604020202020204"/>
                </a:rPr>
                <a:t>Både leder og lokal HR kan bruke DFØ Innsikt som        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100" dirty="0">
                  <a:latin typeface="Arial" panose="020B0604020202020204"/>
                </a:rPr>
                <a:t>              </a:t>
              </a:r>
              <a:r>
                <a:rPr lang="nb-NO" sz="1100" kern="1200" dirty="0">
                  <a:latin typeface="Arial" panose="020B0604020202020204"/>
                </a:rPr>
                <a:t>oppfølgingsverktøy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100" dirty="0"/>
                <a:t>	-Ved midl. ansettelse over et år, må det</a:t>
              </a:r>
              <a:r>
                <a:rPr lang="nb-NO" sz="1100" kern="1200" dirty="0"/>
                <a:t> sendes 	varsel om fratredelse senest 1 </a:t>
              </a:r>
              <a:r>
                <a:rPr lang="nb-NO" sz="1100" kern="1200" dirty="0" err="1"/>
                <a:t>mnd</a:t>
              </a:r>
              <a:r>
                <a:rPr lang="nb-NO" sz="1100" kern="1200" dirty="0"/>
                <a:t> før sluttdato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 Lønna stoppes ikke automatisk ved nådd sluttdato. TS </a:t>
              </a:r>
              <a:r>
                <a:rPr lang="nb-NO" sz="1200" dirty="0">
                  <a:latin typeface="Arial" panose="020B0604020202020204"/>
                </a:rPr>
                <a:t>tar </a:t>
              </a:r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 ut 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/>
                </a:rPr>
                <a:t>kvartalsvis</a:t>
              </a:r>
              <a:r>
                <a:rPr lang="nb-NO" sz="1200" dirty="0">
                  <a:latin typeface="Arial" panose="020B0604020202020204"/>
                </a:rPr>
                <a:t> rapport over </a:t>
              </a:r>
              <a:r>
                <a:rPr lang="nb-NO" sz="1200" kern="1200" dirty="0"/>
                <a:t>de som har nådd sluttdato </a:t>
              </a:r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/>
                <a:t>   </a:t>
              </a:r>
              <a:r>
                <a:rPr lang="nb-NO" sz="1200" kern="1200" dirty="0"/>
                <a:t>men ikke har fått sluttoppgjør og kontakter enhet/leder for </a:t>
              </a:r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/>
                <a:t>   </a:t>
              </a:r>
              <a:r>
                <a:rPr lang="nb-NO" sz="1200" kern="1200" dirty="0"/>
                <a:t>avklaring</a:t>
              </a:r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/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dirty="0"/>
                <a:t> Ved dødsfall sender TS pensjonsmelding til SPK og </a:t>
              </a:r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/>
                <a:t>   registrerer sluttoppgjør i SAP</a:t>
              </a:r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dirty="0"/>
            </a:p>
            <a:p>
              <a:pPr marL="0" marR="0" lvl="1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/>
                <a:t> Sluttoppgjør mottas månede</a:t>
              </a:r>
              <a:r>
                <a:rPr lang="nb-NO" sz="1200" dirty="0"/>
                <a:t>n etter sluttdato</a:t>
              </a:r>
              <a:endParaRPr lang="nb-NO" sz="1200" kern="1200" dirty="0"/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52B7FE52-80C2-EB21-7661-5B0D24C14F78}"/>
              </a:ext>
            </a:extLst>
          </p:cNvPr>
          <p:cNvGrpSpPr/>
          <p:nvPr/>
        </p:nvGrpSpPr>
        <p:grpSpPr>
          <a:xfrm>
            <a:off x="4461868" y="3176185"/>
            <a:ext cx="3343154" cy="354240"/>
            <a:chOff x="238796" y="3532680"/>
            <a:chExt cx="3343154" cy="354240"/>
          </a:xfrm>
        </p:grpSpPr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1DC899EE-8650-4162-5586-79B593F9A61F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ktangel: avrundede hjørner 6">
              <a:extLst>
                <a:ext uri="{FF2B5EF4-FFF2-40B4-BE49-F238E27FC236}">
                  <a16:creationId xmlns:a16="http://schemas.microsoft.com/office/drawing/2014/main" id="{BB88A78D-939F-214E-C925-603B7DAA7BFB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D2D1F6A7-DC73-903C-993D-643DDE51CC7D}"/>
              </a:ext>
            </a:extLst>
          </p:cNvPr>
          <p:cNvGrpSpPr/>
          <p:nvPr/>
        </p:nvGrpSpPr>
        <p:grpSpPr>
          <a:xfrm>
            <a:off x="4444575" y="1438937"/>
            <a:ext cx="3471883" cy="382929"/>
            <a:chOff x="238796" y="2081160"/>
            <a:chExt cx="3471883" cy="354240"/>
          </a:xfrm>
        </p:grpSpPr>
        <p:sp>
          <p:nvSpPr>
            <p:cNvPr id="29" name="Rektangel: avrundede hjørner 28">
              <a:extLst>
                <a:ext uri="{FF2B5EF4-FFF2-40B4-BE49-F238E27FC236}">
                  <a16:creationId xmlns:a16="http://schemas.microsoft.com/office/drawing/2014/main" id="{68CCF649-D6A0-CAA2-FF45-700C80B9992D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ktangel: avrundede hjørner 6">
              <a:extLst>
                <a:ext uri="{FF2B5EF4-FFF2-40B4-BE49-F238E27FC236}">
                  <a16:creationId xmlns:a16="http://schemas.microsoft.com/office/drawing/2014/main" id="{5D2D16E6-A888-BB33-4C92-0477D428874A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192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CA901C2-CD16-66D1-0B5A-10B20AA15003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BD8888CE-0117-6938-3EA3-0DA1A77FBC5B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Pensjon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Alderspensjon</a:t>
            </a:r>
          </a:p>
          <a:p>
            <a:pPr marL="0" indent="0" algn="ctr">
              <a:buNone/>
            </a:pPr>
            <a:r>
              <a:rPr lang="nb-NO" sz="1400" dirty="0">
                <a:solidFill>
                  <a:schemeClr val="bg1"/>
                </a:solidFill>
              </a:rPr>
              <a:t>AFP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C81A4684-BC45-8903-C3C2-7B64ED18AC7A}"/>
              </a:ext>
            </a:extLst>
          </p:cNvPr>
          <p:cNvGrpSpPr/>
          <p:nvPr/>
        </p:nvGrpSpPr>
        <p:grpSpPr>
          <a:xfrm>
            <a:off x="4205779" y="380521"/>
            <a:ext cx="4775935" cy="920085"/>
            <a:chOff x="0" y="269825"/>
            <a:chExt cx="4775935" cy="1746534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F6A8D158-A8BC-CF75-66C7-9754CA63241F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24F99EC1-2820-D3F9-F2AC-0C4CB40FCB57}"/>
                </a:ext>
              </a:extLst>
            </p:cNvPr>
            <p:cNvSpPr txBox="1"/>
            <p:nvPr/>
          </p:nvSpPr>
          <p:spPr>
            <a:xfrm>
              <a:off x="0" y="269825"/>
              <a:ext cx="4775935" cy="1548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>
                  <a:solidFill>
                    <a:schemeClr val="tx1"/>
                  </a:solidFill>
                </a:rPr>
                <a:t>Den ansatte sender selv inn </a:t>
              </a:r>
              <a:r>
                <a:rPr lang="nb-NO" sz="1200" dirty="0">
                  <a:solidFill>
                    <a:schemeClr val="tx1"/>
                  </a:solidFill>
                </a:rPr>
                <a:t>skjema om pensjon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Pensjon - NTNU Hjelp</a:t>
              </a:r>
              <a:endParaRPr lang="nb-NO" sz="1200" kern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F1615E20-EAD5-936B-44E0-A13FF9989C2C}"/>
              </a:ext>
            </a:extLst>
          </p:cNvPr>
          <p:cNvGrpSpPr/>
          <p:nvPr/>
        </p:nvGrpSpPr>
        <p:grpSpPr>
          <a:xfrm>
            <a:off x="4444575" y="220693"/>
            <a:ext cx="3343154" cy="354240"/>
            <a:chOff x="0" y="141637"/>
            <a:chExt cx="3343154" cy="354240"/>
          </a:xfrm>
        </p:grpSpPr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8931A402-F73D-6488-B7C2-718E3528FAF1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ktangel: avrundede hjørner 6">
              <a:extLst>
                <a:ext uri="{FF2B5EF4-FFF2-40B4-BE49-F238E27FC236}">
                  <a16:creationId xmlns:a16="http://schemas.microsoft.com/office/drawing/2014/main" id="{7FD166E6-B33E-45F3-4BC5-2623AC743F14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dirty="0"/>
                <a:t>Ansatt</a:t>
              </a:r>
              <a:endParaRPr lang="nb-NO" sz="1200" kern="1200" dirty="0"/>
            </a:p>
          </p:txBody>
        </p: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80DCACB3-A356-00A6-73FB-1B1E59ECF783}"/>
              </a:ext>
            </a:extLst>
          </p:cNvPr>
          <p:cNvGrpSpPr/>
          <p:nvPr/>
        </p:nvGrpSpPr>
        <p:grpSpPr>
          <a:xfrm>
            <a:off x="4205779" y="1616056"/>
            <a:ext cx="4775935" cy="2388939"/>
            <a:chOff x="0" y="2258280"/>
            <a:chExt cx="4775935" cy="1209600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0033582F-FAC4-F61B-AF2B-CCF9C9E980C1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4D0832A2-2C1C-8F7F-D4B1-E7067CF0B0E9}"/>
                </a:ext>
              </a:extLst>
            </p:cNvPr>
            <p:cNvSpPr txBox="1"/>
            <p:nvPr/>
          </p:nvSpPr>
          <p:spPr>
            <a:xfrm>
              <a:off x="0" y="2258280"/>
              <a:ext cx="4775935" cy="11631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pensjonsmelding til SPK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/>
                <a:t>S</a:t>
              </a:r>
              <a:r>
                <a:rPr lang="nb-NO" sz="1200" kern="1200" dirty="0">
                  <a:solidFill>
                    <a:schemeClr val="tx1"/>
                  </a:solidFill>
                </a:rPr>
                <a:t>tandard </a:t>
              </a:r>
              <a:r>
                <a:rPr lang="nb-NO" sz="1200" dirty="0">
                  <a:solidFill>
                    <a:schemeClr val="tx1"/>
                  </a:solidFill>
                </a:rPr>
                <a:t>pensjons</a:t>
              </a:r>
              <a:r>
                <a:rPr lang="nb-NO" sz="1200" kern="1200" dirty="0">
                  <a:solidFill>
                    <a:schemeClr val="tx1"/>
                  </a:solidFill>
                </a:rPr>
                <a:t>brev </a:t>
              </a:r>
              <a:r>
                <a:rPr lang="nb-NO" sz="1200" dirty="0">
                  <a:solidFill>
                    <a:schemeClr val="tx1"/>
                  </a:solidFill>
                </a:rPr>
                <a:t>sendes</a:t>
              </a:r>
              <a:r>
                <a:rPr lang="nb-NO" sz="1200" kern="1200" dirty="0"/>
                <a:t> til ansatt </a:t>
              </a:r>
              <a:r>
                <a:rPr lang="nb-NO" sz="1200" kern="1200" dirty="0">
                  <a:solidFill>
                    <a:schemeClr val="tx1"/>
                  </a:solidFill>
                </a:rPr>
                <a:t>med leder på kopi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strike="sngStrike" kern="1200" dirty="0">
                <a:solidFill>
                  <a:srgbClr val="FF0000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>
                  <a:solidFill>
                    <a:schemeClr val="tx1"/>
                  </a:solidFill>
                </a:rPr>
                <a:t>Brev, pensjonsmelding og bekreftelse fra NTNU Hjelp lagres i personalmappe i </a:t>
              </a:r>
              <a:r>
                <a:rPr lang="nb-NO" sz="1200" kern="1200" dirty="0" err="1">
                  <a:solidFill>
                    <a:schemeClr val="tx1"/>
                  </a:solidFill>
                </a:rPr>
                <a:t>ePhorte</a:t>
              </a: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/>
                <a:t>Registrerer endring stillingsandel (delvis pensjon) eller sluttoppgjør (hel pensjon) i </a:t>
              </a:r>
              <a:r>
                <a:rPr lang="nb-NO" sz="1200" dirty="0"/>
                <a:t>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E648A3DC-78C7-6C05-43EC-A0A516237D9F}"/>
              </a:ext>
            </a:extLst>
          </p:cNvPr>
          <p:cNvGrpSpPr/>
          <p:nvPr/>
        </p:nvGrpSpPr>
        <p:grpSpPr>
          <a:xfrm>
            <a:off x="4444575" y="1438937"/>
            <a:ext cx="3471883" cy="382929"/>
            <a:chOff x="238796" y="2081160"/>
            <a:chExt cx="3471883" cy="354240"/>
          </a:xfrm>
        </p:grpSpPr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283F6C6E-7EA3-E85B-4D6C-D81071B62E33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ktangel: avrundede hjørner 6">
              <a:extLst>
                <a:ext uri="{FF2B5EF4-FFF2-40B4-BE49-F238E27FC236}">
                  <a16:creationId xmlns:a16="http://schemas.microsoft.com/office/drawing/2014/main" id="{B7D244DB-3EAB-8ACA-5E15-969B04D50E44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D61E02CA-61F2-74A8-49FA-2587CC81ED19}"/>
              </a:ext>
            </a:extLst>
          </p:cNvPr>
          <p:cNvGrpSpPr/>
          <p:nvPr/>
        </p:nvGrpSpPr>
        <p:grpSpPr>
          <a:xfrm>
            <a:off x="4205779" y="4334345"/>
            <a:ext cx="4775935" cy="2388939"/>
            <a:chOff x="0" y="3709799"/>
            <a:chExt cx="4775935" cy="1967242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DDA57F84-5B28-4957-345F-3A2AF0103B9B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kstSylinder 21">
              <a:extLst>
                <a:ext uri="{FF2B5EF4-FFF2-40B4-BE49-F238E27FC236}">
                  <a16:creationId xmlns:a16="http://schemas.microsoft.com/office/drawing/2014/main" id="{8DF743C3-3AB6-AD41-0ABE-C3942DE591FE}"/>
                </a:ext>
              </a:extLst>
            </p:cNvPr>
            <p:cNvSpPr txBox="1"/>
            <p:nvPr/>
          </p:nvSpPr>
          <p:spPr>
            <a:xfrm>
              <a:off x="0" y="3709799"/>
              <a:ext cx="4775935" cy="1967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Sluttoppgjør mottas måneden etter sluttdato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/>
                <a:t>Ved delvis alderspensjon eller delvis AFP sier man opp deler av sin stilling, og delvis sluttoppgjør vil utbetales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/>
                <a:t>Ved ønske om det, bistår TS i samtaler med leder og den som ønsker å gå av med pensjon</a:t>
              </a:r>
              <a:r>
                <a:rPr lang="nb-NO" sz="1200" kern="1200" dirty="0"/>
                <a:t> 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Vi arbeider med pensjonsområdet, og har flere planer og mål for dette området i 2023</a:t>
              </a:r>
              <a:endParaRPr lang="nb-NO" sz="1100" dirty="0">
                <a:solidFill>
                  <a:schemeClr val="tx1"/>
                </a:solidFill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E43C2336-D852-5721-AF4A-8BA1390A5899}"/>
              </a:ext>
            </a:extLst>
          </p:cNvPr>
          <p:cNvGrpSpPr/>
          <p:nvPr/>
        </p:nvGrpSpPr>
        <p:grpSpPr>
          <a:xfrm>
            <a:off x="4444575" y="4157227"/>
            <a:ext cx="3343154" cy="356050"/>
            <a:chOff x="238796" y="3532680"/>
            <a:chExt cx="3343154" cy="354240"/>
          </a:xfrm>
        </p:grpSpPr>
        <p:sp>
          <p:nvSpPr>
            <p:cNvPr id="24" name="Rektangel: avrundede hjørner 23">
              <a:extLst>
                <a:ext uri="{FF2B5EF4-FFF2-40B4-BE49-F238E27FC236}">
                  <a16:creationId xmlns:a16="http://schemas.microsoft.com/office/drawing/2014/main" id="{68D78CD0-2B1C-90F7-85C7-5B3623D92ED1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ktangel: avrundede hjørner 6">
              <a:extLst>
                <a:ext uri="{FF2B5EF4-FFF2-40B4-BE49-F238E27FC236}">
                  <a16:creationId xmlns:a16="http://schemas.microsoft.com/office/drawing/2014/main" id="{3E2138DC-5445-B848-46E1-0ABE53883589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4876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C0CD56-485F-2272-4656-1F84ABAC2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05" y="736303"/>
            <a:ext cx="8229600" cy="461665"/>
          </a:xfrm>
        </p:spPr>
        <p:txBody>
          <a:bodyPr/>
          <a:lstStyle/>
          <a:p>
            <a:r>
              <a:rPr lang="nb-NO" sz="2400" dirty="0"/>
              <a:t>Prosesser under 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15A8CE-AEBD-6293-E9E0-072DC5FD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5" y="1858892"/>
            <a:ext cx="8229600" cy="3401006"/>
          </a:xfrm>
        </p:spPr>
        <p:txBody>
          <a:bodyPr>
            <a:normAutofit/>
          </a:bodyPr>
          <a:lstStyle/>
          <a:p>
            <a:r>
              <a:rPr lang="nb-NO" sz="1800" dirty="0"/>
              <a:t>Organisasjonsendringer</a:t>
            </a:r>
          </a:p>
          <a:p>
            <a:r>
              <a:rPr lang="nb-NO" sz="1800" dirty="0"/>
              <a:t>Permisjon annen stilling internt</a:t>
            </a:r>
          </a:p>
          <a:p>
            <a:r>
              <a:rPr lang="nb-NO" sz="1800" dirty="0"/>
              <a:t>Oppfølging av maksdato (uførepensjon)</a:t>
            </a:r>
          </a:p>
          <a:p>
            <a:r>
              <a:rPr lang="nb-NO" sz="1800" dirty="0"/>
              <a:t>Forlengelser for stipendiater/postdoktorer</a:t>
            </a:r>
          </a:p>
          <a:p>
            <a:r>
              <a:rPr lang="nb-NO" sz="1800" dirty="0"/>
              <a:t>Permisjoner</a:t>
            </a:r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Foreldrepermisjon består slik den er i dag</a:t>
            </a:r>
          </a:p>
        </p:txBody>
      </p:sp>
    </p:spTree>
    <p:extLst>
      <p:ext uri="{BB962C8B-B14F-4D97-AF65-F5344CB8AC3E}">
        <p14:creationId xmlns:p14="http://schemas.microsoft.com/office/powerpoint/2010/main" val="392686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F36368E-BA94-97C2-B8B8-406E82E94A42}"/>
              </a:ext>
            </a:extLst>
          </p:cNvPr>
          <p:cNvSpPr/>
          <p:nvPr/>
        </p:nvSpPr>
        <p:spPr>
          <a:xfrm>
            <a:off x="0" y="0"/>
            <a:ext cx="398477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530104E-C232-0A2E-AF35-ACB18D6A7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1779" y="2645828"/>
            <a:ext cx="1745711" cy="461665"/>
          </a:xfrm>
        </p:spPr>
        <p:txBody>
          <a:bodyPr/>
          <a:lstStyle/>
          <a:p>
            <a:r>
              <a:rPr lang="nb-NO" sz="2400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4D59A5A8-CBDF-0E14-7DCA-512687077F9F}"/>
              </a:ext>
            </a:extLst>
          </p:cNvPr>
          <p:cNvSpPr txBox="1"/>
          <p:nvPr/>
        </p:nvSpPr>
        <p:spPr>
          <a:xfrm>
            <a:off x="4105248" y="275730"/>
            <a:ext cx="49159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b="1" dirty="0"/>
              <a:t>Tjenestesenterets mandat og oppgaver</a:t>
            </a:r>
            <a:br>
              <a:rPr lang="nb-NO" b="1" dirty="0"/>
            </a:br>
            <a:endParaRPr lang="nb-NO" b="1" dirty="0"/>
          </a:p>
          <a:p>
            <a:pPr marL="342900" indent="-342900">
              <a:buFont typeface="+mj-lt"/>
              <a:buAutoNum type="arabicPeriod"/>
            </a:pPr>
            <a:r>
              <a:rPr lang="nb-NO" b="1" dirty="0"/>
              <a:t>HR-prosessene: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nyansettelse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forlengelse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endre kontering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endre stillingsandel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endre organisasjonsenhet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endre lønn (og stillingskode)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endre arbeidsland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faste tillegg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fratredelse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pensjon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prosesser under arbeid</a:t>
            </a:r>
            <a:endParaRPr lang="nb-NO" b="1" dirty="0"/>
          </a:p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614D83D-1901-A61B-235B-934DFB8BCBEE}"/>
              </a:ext>
            </a:extLst>
          </p:cNvPr>
          <p:cNvSpPr txBox="1"/>
          <p:nvPr/>
        </p:nvSpPr>
        <p:spPr>
          <a:xfrm>
            <a:off x="4106409" y="4643955"/>
            <a:ext cx="5159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3. Spørsmål og innspill etter presentasjonen</a:t>
            </a:r>
          </a:p>
          <a:p>
            <a:endParaRPr lang="nb-NO" b="1" dirty="0"/>
          </a:p>
          <a:p>
            <a:r>
              <a:rPr lang="nb-NO" dirty="0">
                <a:latin typeface="+mj-lt"/>
                <a:ea typeface="Calibri" panose="020F0502020204030204" pitchFamily="34" charset="0"/>
              </a:rPr>
              <a:t>G</a:t>
            </a:r>
            <a:r>
              <a:rPr lang="nb-NO" sz="1800" dirty="0">
                <a:effectLst/>
                <a:latin typeface="+mj-lt"/>
                <a:ea typeface="Calibri" panose="020F0502020204030204" pitchFamily="34" charset="0"/>
              </a:rPr>
              <a:t>enerelle spørsmål </a:t>
            </a:r>
            <a:r>
              <a:rPr lang="nb-NO" dirty="0">
                <a:latin typeface="+mj-lt"/>
                <a:ea typeface="Calibri" panose="020F0502020204030204" pitchFamily="34" charset="0"/>
              </a:rPr>
              <a:t>og innspill til prosessene.</a:t>
            </a:r>
          </a:p>
          <a:p>
            <a:endParaRPr lang="nb-NO" dirty="0">
              <a:latin typeface="+mj-lt"/>
              <a:ea typeface="Calibri" panose="020F0502020204030204" pitchFamily="34" charset="0"/>
            </a:endParaRPr>
          </a:p>
          <a:p>
            <a:r>
              <a:rPr lang="nb-NO" dirty="0">
                <a:latin typeface="+mj-lt"/>
                <a:ea typeface="Calibri" panose="020F0502020204030204" pitchFamily="34" charset="0"/>
              </a:rPr>
              <a:t>Rekk opp hånda </a:t>
            </a:r>
          </a:p>
          <a:p>
            <a:endParaRPr lang="nb-NO" dirty="0">
              <a:latin typeface="+mj-lt"/>
            </a:endParaRPr>
          </a:p>
        </p:txBody>
      </p:sp>
      <p:pic>
        <p:nvPicPr>
          <p:cNvPr id="31" name="Grafikk 30" descr="Hevet hånd kontur">
            <a:extLst>
              <a:ext uri="{FF2B5EF4-FFF2-40B4-BE49-F238E27FC236}">
                <a16:creationId xmlns:a16="http://schemas.microsoft.com/office/drawing/2014/main" id="{C0905F84-4FBB-E3B4-209B-9479B2032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8433" y="5521118"/>
            <a:ext cx="644790" cy="64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6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30104E-C232-0A2E-AF35-ACB18D6A7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15" y="498246"/>
            <a:ext cx="7772400" cy="461665"/>
          </a:xfrm>
        </p:spPr>
        <p:txBody>
          <a:bodyPr/>
          <a:lstStyle/>
          <a:p>
            <a:r>
              <a:rPr lang="nb-NO" sz="2400" dirty="0"/>
              <a:t>Mandat – Tjenestesenteret for lønn og HR</a:t>
            </a:r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06EA0FB5-E46D-0737-B9B9-5CC3423F58EE}"/>
              </a:ext>
            </a:extLst>
          </p:cNvPr>
          <p:cNvGrpSpPr/>
          <p:nvPr/>
        </p:nvGrpSpPr>
        <p:grpSpPr>
          <a:xfrm>
            <a:off x="1072755" y="1497391"/>
            <a:ext cx="1853043" cy="4681278"/>
            <a:chOff x="3447559" y="1379986"/>
            <a:chExt cx="1692470" cy="4797479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FA9F672C-D2A6-6F11-E33B-A0D7272825A9}"/>
                </a:ext>
              </a:extLst>
            </p:cNvPr>
            <p:cNvSpPr>
              <a:spLocks/>
            </p:cNvSpPr>
            <p:nvPr/>
          </p:nvSpPr>
          <p:spPr bwMode="gray">
            <a:xfrm>
              <a:off x="3447559" y="2271787"/>
              <a:ext cx="1677600" cy="390567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square" lIns="66675" tIns="66675" rIns="66675" bIns="66675" rtlCol="0" anchor="ctr"/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lnSpc>
                  <a:spcPct val="106000"/>
                </a:lnSpc>
                <a:defRPr/>
              </a:pPr>
              <a:endParaRPr lang="en-US" sz="1200" b="1">
                <a:solidFill>
                  <a:prstClr val="white"/>
                </a:solidFill>
                <a:latin typeface="Calibri Light"/>
              </a:endParaRPr>
            </a:p>
          </p:txBody>
        </p:sp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4305CCD4-D452-C1A2-EBE3-132BECCF89B7}"/>
                </a:ext>
              </a:extLst>
            </p:cNvPr>
            <p:cNvSpPr/>
            <p:nvPr/>
          </p:nvSpPr>
          <p:spPr>
            <a:xfrm>
              <a:off x="3638359" y="3204006"/>
              <a:ext cx="1501670" cy="72545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000" b="1" dirty="0">
                  <a:solidFill>
                    <a:prstClr val="white"/>
                  </a:solidFill>
                  <a:latin typeface="Calibri"/>
                </a:rPr>
                <a:t>God </a:t>
              </a:r>
              <a:r>
                <a:rPr lang="en-US" sz="2000" b="1" dirty="0" err="1">
                  <a:solidFill>
                    <a:prstClr val="white"/>
                  </a:solidFill>
                  <a:latin typeface="Calibri"/>
                </a:rPr>
                <a:t>brukerstøtte</a:t>
              </a:r>
              <a:endParaRPr lang="en-US" sz="2000" b="1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9" name="Group 4">
              <a:extLst>
                <a:ext uri="{FF2B5EF4-FFF2-40B4-BE49-F238E27FC236}">
                  <a16:creationId xmlns:a16="http://schemas.microsoft.com/office/drawing/2014/main" id="{70716690-CD69-2960-2DE4-D21603D5B0C0}"/>
                </a:ext>
              </a:extLst>
            </p:cNvPr>
            <p:cNvGrpSpPr/>
            <p:nvPr/>
          </p:nvGrpSpPr>
          <p:grpSpPr>
            <a:xfrm>
              <a:off x="3447559" y="1379986"/>
              <a:ext cx="1677600" cy="1677326"/>
              <a:chOff x="3447559" y="1379986"/>
              <a:chExt cx="1677600" cy="1677326"/>
            </a:xfrm>
          </p:grpSpPr>
          <p:sp>
            <p:nvSpPr>
              <p:cNvPr id="11" name="Oval 6">
                <a:extLst>
                  <a:ext uri="{FF2B5EF4-FFF2-40B4-BE49-F238E27FC236}">
                    <a16:creationId xmlns:a16="http://schemas.microsoft.com/office/drawing/2014/main" id="{888B1F33-5A03-C64B-952E-81727C16434B}"/>
                  </a:ext>
                </a:extLst>
              </p:cNvPr>
              <p:cNvSpPr/>
              <p:nvPr/>
            </p:nvSpPr>
            <p:spPr bwMode="gray">
              <a:xfrm>
                <a:off x="3447559" y="1379986"/>
                <a:ext cx="1677600" cy="1677326"/>
              </a:xfrm>
              <a:prstGeom prst="ellipse">
                <a:avLst/>
              </a:prstGeom>
              <a:solidFill>
                <a:schemeClr val="tx2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66675" tIns="66675" rIns="66675" bIns="66675" rtlCol="0" anchor="ctr"/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lnSpc>
                    <a:spcPct val="106000"/>
                  </a:lnSpc>
                  <a:defRPr/>
                </a:pPr>
                <a:endParaRPr lang="en-US" sz="1200" b="1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1009AFF6-24A8-5EC7-0C38-E5D6DDF4FDAB}"/>
                  </a:ext>
                </a:extLst>
              </p:cNvPr>
              <p:cNvSpPr/>
              <p:nvPr/>
            </p:nvSpPr>
            <p:spPr bwMode="gray">
              <a:xfrm>
                <a:off x="3638359" y="1570666"/>
                <a:ext cx="1296000" cy="1295967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66675" tIns="66675" rIns="66675" bIns="66675" rtlCol="0" anchor="ctr"/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lnSpc>
                    <a:spcPct val="106000"/>
                  </a:lnSpc>
                  <a:defRPr/>
                </a:pPr>
                <a:endParaRPr lang="en-US" sz="1200" b="1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3" name="Freeform 542">
                <a:extLst>
                  <a:ext uri="{FF2B5EF4-FFF2-40B4-BE49-F238E27FC236}">
                    <a16:creationId xmlns:a16="http://schemas.microsoft.com/office/drawing/2014/main" id="{95614732-75CE-AD62-E729-D26FF3294A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45323" y="1837383"/>
                <a:ext cx="482072" cy="762533"/>
              </a:xfrm>
              <a:custGeom>
                <a:avLst/>
                <a:gdLst>
                  <a:gd name="T0" fmla="*/ 99 w 199"/>
                  <a:gd name="T1" fmla="*/ 0 h 320"/>
                  <a:gd name="T2" fmla="*/ 99 w 199"/>
                  <a:gd name="T3" fmla="*/ 0 h 320"/>
                  <a:gd name="T4" fmla="*/ 99 w 199"/>
                  <a:gd name="T5" fmla="*/ 0 h 320"/>
                  <a:gd name="T6" fmla="*/ 99 w 199"/>
                  <a:gd name="T7" fmla="*/ 0 h 320"/>
                  <a:gd name="T8" fmla="*/ 98 w 199"/>
                  <a:gd name="T9" fmla="*/ 0 h 320"/>
                  <a:gd name="T10" fmla="*/ 0 w 199"/>
                  <a:gd name="T11" fmla="*/ 95 h 320"/>
                  <a:gd name="T12" fmla="*/ 19 w 199"/>
                  <a:gd name="T13" fmla="*/ 158 h 320"/>
                  <a:gd name="T14" fmla="*/ 45 w 199"/>
                  <a:gd name="T15" fmla="*/ 213 h 320"/>
                  <a:gd name="T16" fmla="*/ 45 w 199"/>
                  <a:gd name="T17" fmla="*/ 245 h 320"/>
                  <a:gd name="T18" fmla="*/ 46 w 199"/>
                  <a:gd name="T19" fmla="*/ 246 h 320"/>
                  <a:gd name="T20" fmla="*/ 45 w 199"/>
                  <a:gd name="T21" fmla="*/ 247 h 320"/>
                  <a:gd name="T22" fmla="*/ 56 w 199"/>
                  <a:gd name="T23" fmla="*/ 311 h 320"/>
                  <a:gd name="T24" fmla="*/ 67 w 199"/>
                  <a:gd name="T25" fmla="*/ 320 h 320"/>
                  <a:gd name="T26" fmla="*/ 131 w 199"/>
                  <a:gd name="T27" fmla="*/ 320 h 320"/>
                  <a:gd name="T28" fmla="*/ 141 w 199"/>
                  <a:gd name="T29" fmla="*/ 311 h 320"/>
                  <a:gd name="T30" fmla="*/ 152 w 199"/>
                  <a:gd name="T31" fmla="*/ 247 h 320"/>
                  <a:gd name="T32" fmla="*/ 152 w 199"/>
                  <a:gd name="T33" fmla="*/ 246 h 320"/>
                  <a:gd name="T34" fmla="*/ 152 w 199"/>
                  <a:gd name="T35" fmla="*/ 245 h 320"/>
                  <a:gd name="T36" fmla="*/ 152 w 199"/>
                  <a:gd name="T37" fmla="*/ 213 h 320"/>
                  <a:gd name="T38" fmla="*/ 179 w 199"/>
                  <a:gd name="T39" fmla="*/ 158 h 320"/>
                  <a:gd name="T40" fmla="*/ 199 w 199"/>
                  <a:gd name="T41" fmla="*/ 95 h 320"/>
                  <a:gd name="T42" fmla="*/ 99 w 199"/>
                  <a:gd name="T43" fmla="*/ 0 h 320"/>
                  <a:gd name="T44" fmla="*/ 122 w 199"/>
                  <a:gd name="T45" fmla="*/ 298 h 320"/>
                  <a:gd name="T46" fmla="*/ 76 w 199"/>
                  <a:gd name="T47" fmla="*/ 298 h 320"/>
                  <a:gd name="T48" fmla="*/ 69 w 199"/>
                  <a:gd name="T49" fmla="*/ 256 h 320"/>
                  <a:gd name="T50" fmla="*/ 129 w 199"/>
                  <a:gd name="T51" fmla="*/ 256 h 320"/>
                  <a:gd name="T52" fmla="*/ 122 w 199"/>
                  <a:gd name="T53" fmla="*/ 298 h 320"/>
                  <a:gd name="T54" fmla="*/ 161 w 199"/>
                  <a:gd name="T55" fmla="*/ 147 h 320"/>
                  <a:gd name="T56" fmla="*/ 131 w 199"/>
                  <a:gd name="T57" fmla="*/ 213 h 320"/>
                  <a:gd name="T58" fmla="*/ 131 w 199"/>
                  <a:gd name="T59" fmla="*/ 234 h 320"/>
                  <a:gd name="T60" fmla="*/ 109 w 199"/>
                  <a:gd name="T61" fmla="*/ 234 h 320"/>
                  <a:gd name="T62" fmla="*/ 109 w 199"/>
                  <a:gd name="T63" fmla="*/ 153 h 320"/>
                  <a:gd name="T64" fmla="*/ 128 w 199"/>
                  <a:gd name="T65" fmla="*/ 135 h 320"/>
                  <a:gd name="T66" fmla="*/ 128 w 199"/>
                  <a:gd name="T67" fmla="*/ 120 h 320"/>
                  <a:gd name="T68" fmla="*/ 112 w 199"/>
                  <a:gd name="T69" fmla="*/ 120 h 320"/>
                  <a:gd name="T70" fmla="*/ 99 w 199"/>
                  <a:gd name="T71" fmla="*/ 134 h 320"/>
                  <a:gd name="T72" fmla="*/ 85 w 199"/>
                  <a:gd name="T73" fmla="*/ 120 h 320"/>
                  <a:gd name="T74" fmla="*/ 70 w 199"/>
                  <a:gd name="T75" fmla="*/ 120 h 320"/>
                  <a:gd name="T76" fmla="*/ 70 w 199"/>
                  <a:gd name="T77" fmla="*/ 135 h 320"/>
                  <a:gd name="T78" fmla="*/ 88 w 199"/>
                  <a:gd name="T79" fmla="*/ 153 h 320"/>
                  <a:gd name="T80" fmla="*/ 88 w 199"/>
                  <a:gd name="T81" fmla="*/ 234 h 320"/>
                  <a:gd name="T82" fmla="*/ 67 w 199"/>
                  <a:gd name="T83" fmla="*/ 234 h 320"/>
                  <a:gd name="T84" fmla="*/ 67 w 199"/>
                  <a:gd name="T85" fmla="*/ 213 h 320"/>
                  <a:gd name="T86" fmla="*/ 37 w 199"/>
                  <a:gd name="T87" fmla="*/ 146 h 320"/>
                  <a:gd name="T88" fmla="*/ 21 w 199"/>
                  <a:gd name="T89" fmla="*/ 95 h 320"/>
                  <a:gd name="T90" fmla="*/ 99 w 199"/>
                  <a:gd name="T91" fmla="*/ 21 h 320"/>
                  <a:gd name="T92" fmla="*/ 177 w 199"/>
                  <a:gd name="T93" fmla="*/ 95 h 320"/>
                  <a:gd name="T94" fmla="*/ 161 w 199"/>
                  <a:gd name="T95" fmla="*/ 14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9" h="320">
                    <a:moveTo>
                      <a:pt x="99" y="0"/>
                    </a:move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9" y="0"/>
                      <a:pt x="98" y="0"/>
                    </a:cubicBezTo>
                    <a:cubicBezTo>
                      <a:pt x="45" y="0"/>
                      <a:pt x="0" y="44"/>
                      <a:pt x="0" y="95"/>
                    </a:cubicBezTo>
                    <a:cubicBezTo>
                      <a:pt x="0" y="129"/>
                      <a:pt x="18" y="157"/>
                      <a:pt x="19" y="158"/>
                    </a:cubicBezTo>
                    <a:cubicBezTo>
                      <a:pt x="32" y="179"/>
                      <a:pt x="45" y="206"/>
                      <a:pt x="45" y="213"/>
                    </a:cubicBezTo>
                    <a:cubicBezTo>
                      <a:pt x="45" y="245"/>
                      <a:pt x="45" y="245"/>
                      <a:pt x="45" y="245"/>
                    </a:cubicBezTo>
                    <a:cubicBezTo>
                      <a:pt x="45" y="245"/>
                      <a:pt x="45" y="246"/>
                      <a:pt x="46" y="246"/>
                    </a:cubicBezTo>
                    <a:cubicBezTo>
                      <a:pt x="46" y="246"/>
                      <a:pt x="45" y="246"/>
                      <a:pt x="45" y="247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57" y="316"/>
                      <a:pt x="61" y="320"/>
                      <a:pt x="67" y="320"/>
                    </a:cubicBezTo>
                    <a:cubicBezTo>
                      <a:pt x="131" y="320"/>
                      <a:pt x="131" y="320"/>
                      <a:pt x="131" y="320"/>
                    </a:cubicBezTo>
                    <a:cubicBezTo>
                      <a:pt x="136" y="320"/>
                      <a:pt x="140" y="316"/>
                      <a:pt x="141" y="311"/>
                    </a:cubicBezTo>
                    <a:cubicBezTo>
                      <a:pt x="152" y="247"/>
                      <a:pt x="152" y="247"/>
                      <a:pt x="152" y="247"/>
                    </a:cubicBezTo>
                    <a:cubicBezTo>
                      <a:pt x="152" y="246"/>
                      <a:pt x="152" y="246"/>
                      <a:pt x="152" y="246"/>
                    </a:cubicBezTo>
                    <a:cubicBezTo>
                      <a:pt x="152" y="246"/>
                      <a:pt x="152" y="245"/>
                      <a:pt x="152" y="245"/>
                    </a:cubicBezTo>
                    <a:cubicBezTo>
                      <a:pt x="152" y="213"/>
                      <a:pt x="152" y="213"/>
                      <a:pt x="152" y="213"/>
                    </a:cubicBezTo>
                    <a:cubicBezTo>
                      <a:pt x="152" y="206"/>
                      <a:pt x="166" y="179"/>
                      <a:pt x="179" y="158"/>
                    </a:cubicBezTo>
                    <a:cubicBezTo>
                      <a:pt x="180" y="157"/>
                      <a:pt x="199" y="129"/>
                      <a:pt x="199" y="95"/>
                    </a:cubicBezTo>
                    <a:cubicBezTo>
                      <a:pt x="199" y="44"/>
                      <a:pt x="153" y="0"/>
                      <a:pt x="99" y="0"/>
                    </a:cubicBezTo>
                    <a:close/>
                    <a:moveTo>
                      <a:pt x="122" y="298"/>
                    </a:moveTo>
                    <a:cubicBezTo>
                      <a:pt x="76" y="298"/>
                      <a:pt x="76" y="298"/>
                      <a:pt x="76" y="298"/>
                    </a:cubicBezTo>
                    <a:cubicBezTo>
                      <a:pt x="69" y="256"/>
                      <a:pt x="69" y="256"/>
                      <a:pt x="69" y="256"/>
                    </a:cubicBezTo>
                    <a:cubicBezTo>
                      <a:pt x="129" y="256"/>
                      <a:pt x="129" y="256"/>
                      <a:pt x="129" y="256"/>
                    </a:cubicBezTo>
                    <a:lnTo>
                      <a:pt x="122" y="298"/>
                    </a:lnTo>
                    <a:close/>
                    <a:moveTo>
                      <a:pt x="161" y="147"/>
                    </a:moveTo>
                    <a:cubicBezTo>
                      <a:pt x="154" y="158"/>
                      <a:pt x="131" y="196"/>
                      <a:pt x="131" y="213"/>
                    </a:cubicBezTo>
                    <a:cubicBezTo>
                      <a:pt x="131" y="234"/>
                      <a:pt x="131" y="234"/>
                      <a:pt x="131" y="234"/>
                    </a:cubicBezTo>
                    <a:cubicBezTo>
                      <a:pt x="109" y="234"/>
                      <a:pt x="109" y="234"/>
                      <a:pt x="109" y="234"/>
                    </a:cubicBezTo>
                    <a:cubicBezTo>
                      <a:pt x="109" y="153"/>
                      <a:pt x="109" y="153"/>
                      <a:pt x="109" y="153"/>
                    </a:cubicBezTo>
                    <a:cubicBezTo>
                      <a:pt x="128" y="135"/>
                      <a:pt x="128" y="135"/>
                      <a:pt x="128" y="135"/>
                    </a:cubicBezTo>
                    <a:cubicBezTo>
                      <a:pt x="132" y="131"/>
                      <a:pt x="132" y="124"/>
                      <a:pt x="128" y="120"/>
                    </a:cubicBezTo>
                    <a:cubicBezTo>
                      <a:pt x="123" y="116"/>
                      <a:pt x="117" y="116"/>
                      <a:pt x="112" y="120"/>
                    </a:cubicBezTo>
                    <a:cubicBezTo>
                      <a:pt x="99" y="134"/>
                      <a:pt x="99" y="134"/>
                      <a:pt x="99" y="134"/>
                    </a:cubicBezTo>
                    <a:cubicBezTo>
                      <a:pt x="85" y="120"/>
                      <a:pt x="85" y="120"/>
                      <a:pt x="85" y="120"/>
                    </a:cubicBezTo>
                    <a:cubicBezTo>
                      <a:pt x="81" y="116"/>
                      <a:pt x="74" y="116"/>
                      <a:pt x="70" y="120"/>
                    </a:cubicBezTo>
                    <a:cubicBezTo>
                      <a:pt x="66" y="124"/>
                      <a:pt x="66" y="131"/>
                      <a:pt x="70" y="135"/>
                    </a:cubicBezTo>
                    <a:cubicBezTo>
                      <a:pt x="88" y="153"/>
                      <a:pt x="88" y="153"/>
                      <a:pt x="88" y="153"/>
                    </a:cubicBezTo>
                    <a:cubicBezTo>
                      <a:pt x="88" y="234"/>
                      <a:pt x="88" y="234"/>
                      <a:pt x="88" y="234"/>
                    </a:cubicBezTo>
                    <a:cubicBezTo>
                      <a:pt x="67" y="234"/>
                      <a:pt x="67" y="234"/>
                      <a:pt x="67" y="234"/>
                    </a:cubicBezTo>
                    <a:cubicBezTo>
                      <a:pt x="67" y="213"/>
                      <a:pt x="67" y="213"/>
                      <a:pt x="67" y="213"/>
                    </a:cubicBezTo>
                    <a:cubicBezTo>
                      <a:pt x="67" y="196"/>
                      <a:pt x="44" y="158"/>
                      <a:pt x="37" y="146"/>
                    </a:cubicBezTo>
                    <a:cubicBezTo>
                      <a:pt x="37" y="146"/>
                      <a:pt x="21" y="123"/>
                      <a:pt x="21" y="95"/>
                    </a:cubicBezTo>
                    <a:cubicBezTo>
                      <a:pt x="21" y="55"/>
                      <a:pt x="57" y="21"/>
                      <a:pt x="99" y="21"/>
                    </a:cubicBezTo>
                    <a:cubicBezTo>
                      <a:pt x="141" y="21"/>
                      <a:pt x="177" y="55"/>
                      <a:pt x="177" y="95"/>
                    </a:cubicBezTo>
                    <a:cubicBezTo>
                      <a:pt x="177" y="122"/>
                      <a:pt x="161" y="146"/>
                      <a:pt x="161" y="147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6="http://schemas.microsoft.com/office/drawing/2014/main" xmlns:p14="http://schemas.microsoft.com/office/powerpoint/2010/main" xmlns:a14="http://schemas.microsoft.com/office/drawing/2010/main" xmlns=""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85800">
                  <a:defRPr/>
                </a:pPr>
                <a:endParaRPr lang="en-GB" sz="135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2D0E33C1-A4FA-9B1B-ED63-A828B078A330}"/>
                </a:ext>
              </a:extLst>
            </p:cNvPr>
            <p:cNvSpPr/>
            <p:nvPr/>
          </p:nvSpPr>
          <p:spPr>
            <a:xfrm>
              <a:off x="3545980" y="4189507"/>
              <a:ext cx="1480757" cy="97779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Senteret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skal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fokusere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på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å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dekke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brukernes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behov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på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en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god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måte</a:t>
              </a:r>
              <a:endParaRPr lang="en-US" sz="1400" b="1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4" name="Group 1">
            <a:extLst>
              <a:ext uri="{FF2B5EF4-FFF2-40B4-BE49-F238E27FC236}">
                <a16:creationId xmlns:a16="http://schemas.microsoft.com/office/drawing/2014/main" id="{1AF36280-733D-C9AF-11E9-3B4BB1DCDFB0}"/>
              </a:ext>
            </a:extLst>
          </p:cNvPr>
          <p:cNvGrpSpPr/>
          <p:nvPr/>
        </p:nvGrpSpPr>
        <p:grpSpPr>
          <a:xfrm>
            <a:off x="3596556" y="1502670"/>
            <a:ext cx="1820381" cy="4676000"/>
            <a:chOff x="5305279" y="1379989"/>
            <a:chExt cx="1677600" cy="4796974"/>
          </a:xfrm>
        </p:grpSpPr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98DD6A94-FC5E-F83D-1E0A-0DE163B20D25}"/>
                </a:ext>
              </a:extLst>
            </p:cNvPr>
            <p:cNvSpPr>
              <a:spLocks/>
            </p:cNvSpPr>
            <p:nvPr/>
          </p:nvSpPr>
          <p:spPr bwMode="gray">
            <a:xfrm>
              <a:off x="5305279" y="2271696"/>
              <a:ext cx="1677600" cy="39052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square" lIns="66675" tIns="66675" rIns="66675" bIns="66675" rtlCol="0" anchor="ctr"/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lnSpc>
                  <a:spcPct val="106000"/>
                </a:lnSpc>
                <a:defRPr/>
              </a:pPr>
              <a:endParaRPr lang="en-US" sz="1200" b="1">
                <a:solidFill>
                  <a:prstClr val="white"/>
                </a:solidFill>
                <a:latin typeface="Calibri Light"/>
              </a:endParaRPr>
            </a:p>
          </p:txBody>
        </p:sp>
        <p:sp>
          <p:nvSpPr>
            <p:cNvPr id="16" name="Rectangle 3">
              <a:extLst>
                <a:ext uri="{FF2B5EF4-FFF2-40B4-BE49-F238E27FC236}">
                  <a16:creationId xmlns:a16="http://schemas.microsoft.com/office/drawing/2014/main" id="{864AC2E7-A78A-A989-4B2D-CA1025226D0F}"/>
                </a:ext>
              </a:extLst>
            </p:cNvPr>
            <p:cNvSpPr/>
            <p:nvPr/>
          </p:nvSpPr>
          <p:spPr>
            <a:xfrm>
              <a:off x="5375728" y="3200460"/>
              <a:ext cx="1493581" cy="726200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000" b="1" dirty="0" err="1">
                  <a:solidFill>
                    <a:prstClr val="white"/>
                  </a:solidFill>
                  <a:latin typeface="Calibri"/>
                </a:rPr>
                <a:t>Tydelig</a:t>
              </a:r>
              <a:r>
                <a:rPr lang="en-US" sz="2000" b="1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defTabSz="685800">
                <a:defRPr/>
              </a:pPr>
              <a:r>
                <a:rPr lang="en-US" sz="2000" b="1" dirty="0" err="1">
                  <a:solidFill>
                    <a:prstClr val="white"/>
                  </a:solidFill>
                  <a:latin typeface="Calibri"/>
                </a:rPr>
                <a:t>kontaktpunkt</a:t>
              </a:r>
              <a:endParaRPr lang="en-US" sz="200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EB80E1E0-27D6-AE2A-9696-5FA4849B18C6}"/>
                </a:ext>
              </a:extLst>
            </p:cNvPr>
            <p:cNvSpPr/>
            <p:nvPr/>
          </p:nvSpPr>
          <p:spPr>
            <a:xfrm>
              <a:off x="5403702" y="4186970"/>
              <a:ext cx="1480757" cy="119980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Senteret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skal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være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et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tydelig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kontaktpunkt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for hele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organisasjonen</a:t>
              </a:r>
              <a:endParaRPr lang="en-US" sz="1400" b="1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8" name="Group 5">
              <a:extLst>
                <a:ext uri="{FF2B5EF4-FFF2-40B4-BE49-F238E27FC236}">
                  <a16:creationId xmlns:a16="http://schemas.microsoft.com/office/drawing/2014/main" id="{AAA317CB-220F-0CD1-B1D7-5EEA295D3FF5}"/>
                </a:ext>
              </a:extLst>
            </p:cNvPr>
            <p:cNvGrpSpPr/>
            <p:nvPr/>
          </p:nvGrpSpPr>
          <p:grpSpPr>
            <a:xfrm>
              <a:off x="5305279" y="1379989"/>
              <a:ext cx="1677600" cy="1677150"/>
              <a:chOff x="5305279" y="1379989"/>
              <a:chExt cx="1677600" cy="1677150"/>
            </a:xfrm>
          </p:grpSpPr>
          <p:sp>
            <p:nvSpPr>
              <p:cNvPr id="19" name="Oval 6">
                <a:extLst>
                  <a:ext uri="{FF2B5EF4-FFF2-40B4-BE49-F238E27FC236}">
                    <a16:creationId xmlns:a16="http://schemas.microsoft.com/office/drawing/2014/main" id="{56DE561E-27A5-4ACE-B32B-2F7EDC549AF0}"/>
                  </a:ext>
                </a:extLst>
              </p:cNvPr>
              <p:cNvSpPr/>
              <p:nvPr/>
            </p:nvSpPr>
            <p:spPr bwMode="gray">
              <a:xfrm>
                <a:off x="5305279" y="1379989"/>
                <a:ext cx="1677600" cy="1677150"/>
              </a:xfrm>
              <a:prstGeom prst="ellipse">
                <a:avLst/>
              </a:prstGeom>
              <a:solidFill>
                <a:schemeClr val="accent4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66675" tIns="66675" rIns="66675" bIns="66675" rtlCol="0" anchor="ctr"/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lnSpc>
                    <a:spcPct val="106000"/>
                  </a:lnSpc>
                  <a:defRPr/>
                </a:pPr>
                <a:endParaRPr lang="en-US" sz="1200" b="1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0" name="Oval 7">
                <a:extLst>
                  <a:ext uri="{FF2B5EF4-FFF2-40B4-BE49-F238E27FC236}">
                    <a16:creationId xmlns:a16="http://schemas.microsoft.com/office/drawing/2014/main" id="{9A96759A-3B6E-3663-906C-060D61C06D45}"/>
                  </a:ext>
                </a:extLst>
              </p:cNvPr>
              <p:cNvSpPr/>
              <p:nvPr/>
            </p:nvSpPr>
            <p:spPr bwMode="gray">
              <a:xfrm>
                <a:off x="5496079" y="1570649"/>
                <a:ext cx="1296000" cy="1295830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66675" tIns="66675" rIns="66675" bIns="66675" rtlCol="0" anchor="ctr"/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lnSpc>
                    <a:spcPct val="106000"/>
                  </a:lnSpc>
                  <a:defRPr/>
                </a:pPr>
                <a:endParaRPr lang="en-US" sz="1200" b="1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1" name="Freeform 64">
                <a:extLst>
                  <a:ext uri="{FF2B5EF4-FFF2-40B4-BE49-F238E27FC236}">
                    <a16:creationId xmlns:a16="http://schemas.microsoft.com/office/drawing/2014/main" id="{7863D0E8-A012-3785-C998-42A91E68C5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1919" y="2036566"/>
                <a:ext cx="924320" cy="363996"/>
              </a:xfrm>
              <a:custGeom>
                <a:avLst/>
                <a:gdLst>
                  <a:gd name="T0" fmla="*/ 309 w 320"/>
                  <a:gd name="T1" fmla="*/ 53 h 128"/>
                  <a:gd name="T2" fmla="*/ 308 w 320"/>
                  <a:gd name="T3" fmla="*/ 53 h 128"/>
                  <a:gd name="T4" fmla="*/ 245 w 320"/>
                  <a:gd name="T5" fmla="*/ 0 h 128"/>
                  <a:gd name="T6" fmla="*/ 183 w 320"/>
                  <a:gd name="T7" fmla="*/ 48 h 128"/>
                  <a:gd name="T8" fmla="*/ 160 w 320"/>
                  <a:gd name="T9" fmla="*/ 42 h 128"/>
                  <a:gd name="T10" fmla="*/ 136 w 320"/>
                  <a:gd name="T11" fmla="*/ 48 h 128"/>
                  <a:gd name="T12" fmla="*/ 74 w 320"/>
                  <a:gd name="T13" fmla="*/ 0 h 128"/>
                  <a:gd name="T14" fmla="*/ 11 w 320"/>
                  <a:gd name="T15" fmla="*/ 53 h 128"/>
                  <a:gd name="T16" fmla="*/ 10 w 320"/>
                  <a:gd name="T17" fmla="*/ 53 h 128"/>
                  <a:gd name="T18" fmla="*/ 0 w 320"/>
                  <a:gd name="T19" fmla="*/ 64 h 128"/>
                  <a:gd name="T20" fmla="*/ 10 w 320"/>
                  <a:gd name="T21" fmla="*/ 74 h 128"/>
                  <a:gd name="T22" fmla="*/ 11 w 320"/>
                  <a:gd name="T23" fmla="*/ 74 h 128"/>
                  <a:gd name="T24" fmla="*/ 74 w 320"/>
                  <a:gd name="T25" fmla="*/ 128 h 128"/>
                  <a:gd name="T26" fmla="*/ 138 w 320"/>
                  <a:gd name="T27" fmla="*/ 73 h 128"/>
                  <a:gd name="T28" fmla="*/ 160 w 320"/>
                  <a:gd name="T29" fmla="*/ 64 h 128"/>
                  <a:gd name="T30" fmla="*/ 182 w 320"/>
                  <a:gd name="T31" fmla="*/ 73 h 128"/>
                  <a:gd name="T32" fmla="*/ 245 w 320"/>
                  <a:gd name="T33" fmla="*/ 128 h 128"/>
                  <a:gd name="T34" fmla="*/ 308 w 320"/>
                  <a:gd name="T35" fmla="*/ 74 h 128"/>
                  <a:gd name="T36" fmla="*/ 309 w 320"/>
                  <a:gd name="T37" fmla="*/ 74 h 128"/>
                  <a:gd name="T38" fmla="*/ 320 w 320"/>
                  <a:gd name="T39" fmla="*/ 64 h 128"/>
                  <a:gd name="T40" fmla="*/ 309 w 320"/>
                  <a:gd name="T41" fmla="*/ 53 h 128"/>
                  <a:gd name="T42" fmla="*/ 74 w 320"/>
                  <a:gd name="T43" fmla="*/ 106 h 128"/>
                  <a:gd name="T44" fmla="*/ 32 w 320"/>
                  <a:gd name="T45" fmla="*/ 64 h 128"/>
                  <a:gd name="T46" fmla="*/ 74 w 320"/>
                  <a:gd name="T47" fmla="*/ 21 h 128"/>
                  <a:gd name="T48" fmla="*/ 117 w 320"/>
                  <a:gd name="T49" fmla="*/ 64 h 128"/>
                  <a:gd name="T50" fmla="*/ 74 w 320"/>
                  <a:gd name="T51" fmla="*/ 106 h 128"/>
                  <a:gd name="T52" fmla="*/ 245 w 320"/>
                  <a:gd name="T53" fmla="*/ 106 h 128"/>
                  <a:gd name="T54" fmla="*/ 202 w 320"/>
                  <a:gd name="T55" fmla="*/ 64 h 128"/>
                  <a:gd name="T56" fmla="*/ 245 w 320"/>
                  <a:gd name="T57" fmla="*/ 21 h 128"/>
                  <a:gd name="T58" fmla="*/ 288 w 320"/>
                  <a:gd name="T59" fmla="*/ 64 h 128"/>
                  <a:gd name="T60" fmla="*/ 245 w 320"/>
                  <a:gd name="T61" fmla="*/ 106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20" h="128">
                    <a:moveTo>
                      <a:pt x="309" y="53"/>
                    </a:moveTo>
                    <a:cubicBezTo>
                      <a:pt x="308" y="53"/>
                      <a:pt x="308" y="53"/>
                      <a:pt x="308" y="53"/>
                    </a:cubicBezTo>
                    <a:cubicBezTo>
                      <a:pt x="303" y="23"/>
                      <a:pt x="277" y="0"/>
                      <a:pt x="245" y="0"/>
                    </a:cubicBezTo>
                    <a:cubicBezTo>
                      <a:pt x="215" y="0"/>
                      <a:pt x="190" y="20"/>
                      <a:pt x="183" y="48"/>
                    </a:cubicBezTo>
                    <a:cubicBezTo>
                      <a:pt x="176" y="44"/>
                      <a:pt x="168" y="42"/>
                      <a:pt x="160" y="42"/>
                    </a:cubicBezTo>
                    <a:cubicBezTo>
                      <a:pt x="151" y="42"/>
                      <a:pt x="143" y="44"/>
                      <a:pt x="136" y="48"/>
                    </a:cubicBezTo>
                    <a:cubicBezTo>
                      <a:pt x="129" y="20"/>
                      <a:pt x="104" y="0"/>
                      <a:pt x="74" y="0"/>
                    </a:cubicBezTo>
                    <a:cubicBezTo>
                      <a:pt x="43" y="0"/>
                      <a:pt x="16" y="23"/>
                      <a:pt x="11" y="53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4" y="53"/>
                      <a:pt x="0" y="58"/>
                      <a:pt x="0" y="64"/>
                    </a:cubicBezTo>
                    <a:cubicBezTo>
                      <a:pt x="0" y="70"/>
                      <a:pt x="4" y="74"/>
                      <a:pt x="10" y="74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16" y="105"/>
                      <a:pt x="43" y="128"/>
                      <a:pt x="74" y="128"/>
                    </a:cubicBezTo>
                    <a:cubicBezTo>
                      <a:pt x="107" y="128"/>
                      <a:pt x="133" y="104"/>
                      <a:pt x="138" y="73"/>
                    </a:cubicBezTo>
                    <a:cubicBezTo>
                      <a:pt x="144" y="67"/>
                      <a:pt x="151" y="64"/>
                      <a:pt x="160" y="64"/>
                    </a:cubicBezTo>
                    <a:cubicBezTo>
                      <a:pt x="168" y="64"/>
                      <a:pt x="176" y="67"/>
                      <a:pt x="182" y="73"/>
                    </a:cubicBezTo>
                    <a:cubicBezTo>
                      <a:pt x="186" y="104"/>
                      <a:pt x="213" y="128"/>
                      <a:pt x="245" y="128"/>
                    </a:cubicBezTo>
                    <a:cubicBezTo>
                      <a:pt x="277" y="128"/>
                      <a:pt x="303" y="105"/>
                      <a:pt x="308" y="74"/>
                    </a:cubicBezTo>
                    <a:cubicBezTo>
                      <a:pt x="309" y="74"/>
                      <a:pt x="309" y="74"/>
                      <a:pt x="309" y="74"/>
                    </a:cubicBezTo>
                    <a:cubicBezTo>
                      <a:pt x="315" y="74"/>
                      <a:pt x="320" y="70"/>
                      <a:pt x="320" y="64"/>
                    </a:cubicBezTo>
                    <a:cubicBezTo>
                      <a:pt x="320" y="58"/>
                      <a:pt x="315" y="53"/>
                      <a:pt x="309" y="53"/>
                    </a:cubicBezTo>
                    <a:close/>
                    <a:moveTo>
                      <a:pt x="74" y="106"/>
                    </a:moveTo>
                    <a:cubicBezTo>
                      <a:pt x="51" y="106"/>
                      <a:pt x="32" y="87"/>
                      <a:pt x="32" y="64"/>
                    </a:cubicBezTo>
                    <a:cubicBezTo>
                      <a:pt x="32" y="40"/>
                      <a:pt x="51" y="21"/>
                      <a:pt x="74" y="21"/>
                    </a:cubicBezTo>
                    <a:cubicBezTo>
                      <a:pt x="98" y="21"/>
                      <a:pt x="117" y="40"/>
                      <a:pt x="117" y="64"/>
                    </a:cubicBezTo>
                    <a:cubicBezTo>
                      <a:pt x="117" y="87"/>
                      <a:pt x="98" y="106"/>
                      <a:pt x="74" y="106"/>
                    </a:cubicBezTo>
                    <a:close/>
                    <a:moveTo>
                      <a:pt x="245" y="106"/>
                    </a:moveTo>
                    <a:cubicBezTo>
                      <a:pt x="221" y="106"/>
                      <a:pt x="202" y="87"/>
                      <a:pt x="202" y="64"/>
                    </a:cubicBezTo>
                    <a:cubicBezTo>
                      <a:pt x="202" y="40"/>
                      <a:pt x="221" y="21"/>
                      <a:pt x="245" y="21"/>
                    </a:cubicBezTo>
                    <a:cubicBezTo>
                      <a:pt x="269" y="21"/>
                      <a:pt x="288" y="40"/>
                      <a:pt x="288" y="64"/>
                    </a:cubicBezTo>
                    <a:cubicBezTo>
                      <a:pt x="288" y="87"/>
                      <a:pt x="269" y="106"/>
                      <a:pt x="245" y="10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6="http://schemas.microsoft.com/office/drawing/2014/main" xmlns:p14="http://schemas.microsoft.com/office/powerpoint/2010/main" xmlns:a14="http://schemas.microsoft.com/office/drawing/2010/main" xmlns=""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85800">
                  <a:defRPr/>
                </a:pPr>
                <a:endParaRPr lang="en-GB" sz="1350">
                  <a:solidFill>
                    <a:prstClr val="black"/>
                  </a:solidFill>
                  <a:latin typeface="Calibri Light"/>
                </a:endParaRPr>
              </a:p>
            </p:txBody>
          </p:sp>
        </p:grpSp>
      </p:grpSp>
      <p:grpSp>
        <p:nvGrpSpPr>
          <p:cNvPr id="22" name="Group 1">
            <a:extLst>
              <a:ext uri="{FF2B5EF4-FFF2-40B4-BE49-F238E27FC236}">
                <a16:creationId xmlns:a16="http://schemas.microsoft.com/office/drawing/2014/main" id="{29DE995F-E067-74D6-E32F-578B491F376A}"/>
              </a:ext>
            </a:extLst>
          </p:cNvPr>
          <p:cNvGrpSpPr/>
          <p:nvPr/>
        </p:nvGrpSpPr>
        <p:grpSpPr>
          <a:xfrm>
            <a:off x="6087695" y="1512648"/>
            <a:ext cx="1820380" cy="4666022"/>
            <a:chOff x="7162998" y="1379989"/>
            <a:chExt cx="1677600" cy="4796974"/>
          </a:xfrm>
        </p:grpSpPr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3ACA7599-D034-ABDD-886B-2D35EB12BF24}"/>
                </a:ext>
              </a:extLst>
            </p:cNvPr>
            <p:cNvSpPr>
              <a:spLocks/>
            </p:cNvSpPr>
            <p:nvPr/>
          </p:nvSpPr>
          <p:spPr bwMode="gray">
            <a:xfrm>
              <a:off x="7162998" y="2271696"/>
              <a:ext cx="1677600" cy="390526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square" lIns="66675" tIns="66675" rIns="66675" bIns="66675" rtlCol="0" anchor="ctr"/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lnSpc>
                  <a:spcPct val="106000"/>
                </a:lnSpc>
                <a:defRPr/>
              </a:pPr>
              <a:endParaRPr lang="en-US" sz="1200" b="1">
                <a:solidFill>
                  <a:prstClr val="white"/>
                </a:solidFill>
                <a:latin typeface="Calibri Light"/>
              </a:endParaRPr>
            </a:p>
          </p:txBody>
        </p:sp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6D85B88B-B2C2-51AE-D6FA-C3B6227ACE43}"/>
                </a:ext>
              </a:extLst>
            </p:cNvPr>
            <p:cNvSpPr/>
            <p:nvPr/>
          </p:nvSpPr>
          <p:spPr>
            <a:xfrm>
              <a:off x="7261421" y="3352302"/>
              <a:ext cx="1296809" cy="411339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000" b="1" dirty="0" err="1">
                  <a:solidFill>
                    <a:prstClr val="white"/>
                  </a:solidFill>
                  <a:latin typeface="Calibri"/>
                </a:rPr>
                <a:t>Fleksibilitet</a:t>
              </a:r>
              <a:endParaRPr lang="en-US" sz="200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EF691A4-F6DD-F05E-D504-9DDA3DCF2A45}"/>
                </a:ext>
              </a:extLst>
            </p:cNvPr>
            <p:cNvSpPr/>
            <p:nvPr/>
          </p:nvSpPr>
          <p:spPr>
            <a:xfrm>
              <a:off x="7261419" y="4182714"/>
              <a:ext cx="1480757" cy="14238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nb-NO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Senteret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400" dirty="0" err="1">
                  <a:solidFill>
                    <a:prstClr val="white"/>
                  </a:solidFill>
                  <a:latin typeface="Calibri"/>
                </a:rPr>
                <a:t>skal</a:t>
              </a:r>
              <a:r>
                <a:rPr lang="en-US" sz="140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nb-NO" sz="1400" dirty="0">
                  <a:solidFill>
                    <a:prstClr val="white"/>
                  </a:solidFill>
                  <a:latin typeface="Calibri"/>
                </a:rPr>
                <a:t>være fremtidsrettet og fleksibelt for endringer og eventuelle nye oppgaver</a:t>
              </a:r>
              <a:endParaRPr lang="en-US" sz="1400" b="1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6" name="Group 5">
              <a:extLst>
                <a:ext uri="{FF2B5EF4-FFF2-40B4-BE49-F238E27FC236}">
                  <a16:creationId xmlns:a16="http://schemas.microsoft.com/office/drawing/2014/main" id="{49A5FE9A-02D7-9809-5A5E-A02190F60CDB}"/>
                </a:ext>
              </a:extLst>
            </p:cNvPr>
            <p:cNvGrpSpPr/>
            <p:nvPr/>
          </p:nvGrpSpPr>
          <p:grpSpPr>
            <a:xfrm>
              <a:off x="7162998" y="1379989"/>
              <a:ext cx="1677600" cy="1677150"/>
              <a:chOff x="7162998" y="1379989"/>
              <a:chExt cx="1677600" cy="1677150"/>
            </a:xfrm>
          </p:grpSpPr>
          <p:sp>
            <p:nvSpPr>
              <p:cNvPr id="27" name="Oval 6">
                <a:extLst>
                  <a:ext uri="{FF2B5EF4-FFF2-40B4-BE49-F238E27FC236}">
                    <a16:creationId xmlns:a16="http://schemas.microsoft.com/office/drawing/2014/main" id="{F858842A-2E35-2753-58D4-CCB3F55AA1EA}"/>
                  </a:ext>
                </a:extLst>
              </p:cNvPr>
              <p:cNvSpPr/>
              <p:nvPr/>
            </p:nvSpPr>
            <p:spPr bwMode="gray">
              <a:xfrm>
                <a:off x="7162998" y="1379989"/>
                <a:ext cx="1677600" cy="1677150"/>
              </a:xfrm>
              <a:prstGeom prst="ellipse">
                <a:avLst/>
              </a:prstGeom>
              <a:solidFill>
                <a:schemeClr val="accent6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wrap="square" lIns="66675" tIns="66675" rIns="66675" bIns="66675" rtlCol="0" anchor="ctr"/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lnSpc>
                    <a:spcPct val="106000"/>
                  </a:lnSpc>
                  <a:defRPr/>
                </a:pPr>
                <a:endParaRPr lang="en-US" sz="1200" b="1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8" name="Oval 7">
                <a:extLst>
                  <a:ext uri="{FF2B5EF4-FFF2-40B4-BE49-F238E27FC236}">
                    <a16:creationId xmlns:a16="http://schemas.microsoft.com/office/drawing/2014/main" id="{A09C2F23-EA9E-F200-2B9E-5299B52FB3D9}"/>
                  </a:ext>
                </a:extLst>
              </p:cNvPr>
              <p:cNvSpPr/>
              <p:nvPr/>
            </p:nvSpPr>
            <p:spPr bwMode="gray">
              <a:xfrm>
                <a:off x="7353798" y="1570649"/>
                <a:ext cx="1296000" cy="1295830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66675" tIns="66675" rIns="66675" bIns="66675" rtlCol="0" anchor="ctr"/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lnSpc>
                    <a:spcPct val="106000"/>
                  </a:lnSpc>
                  <a:defRPr/>
                </a:pPr>
                <a:endParaRPr lang="en-US" sz="1200" b="1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9" name="Freeform 520">
                <a:extLst>
                  <a:ext uri="{FF2B5EF4-FFF2-40B4-BE49-F238E27FC236}">
                    <a16:creationId xmlns:a16="http://schemas.microsoft.com/office/drawing/2014/main" id="{84D8C5E8-63D1-5957-A36D-04941C3369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87818" y="1912840"/>
                <a:ext cx="627961" cy="611449"/>
              </a:xfrm>
              <a:custGeom>
                <a:avLst/>
                <a:gdLst>
                  <a:gd name="T0" fmla="*/ 267 w 278"/>
                  <a:gd name="T1" fmla="*/ 96 h 277"/>
                  <a:gd name="T2" fmla="*/ 277 w 278"/>
                  <a:gd name="T3" fmla="*/ 13 h 277"/>
                  <a:gd name="T4" fmla="*/ 267 w 278"/>
                  <a:gd name="T5" fmla="*/ 0 h 277"/>
                  <a:gd name="T6" fmla="*/ 163 w 278"/>
                  <a:gd name="T7" fmla="*/ 4 h 277"/>
                  <a:gd name="T8" fmla="*/ 169 w 278"/>
                  <a:gd name="T9" fmla="*/ 96 h 277"/>
                  <a:gd name="T10" fmla="*/ 149 w 278"/>
                  <a:gd name="T11" fmla="*/ 107 h 277"/>
                  <a:gd name="T12" fmla="*/ 128 w 278"/>
                  <a:gd name="T13" fmla="*/ 128 h 277"/>
                  <a:gd name="T14" fmla="*/ 117 w 278"/>
                  <a:gd name="T15" fmla="*/ 96 h 277"/>
                  <a:gd name="T16" fmla="*/ 117 w 278"/>
                  <a:gd name="T17" fmla="*/ 12 h 277"/>
                  <a:gd name="T18" fmla="*/ 107 w 278"/>
                  <a:gd name="T19" fmla="*/ 0 h 277"/>
                  <a:gd name="T20" fmla="*/ 2 w 278"/>
                  <a:gd name="T21" fmla="*/ 4 h 277"/>
                  <a:gd name="T22" fmla="*/ 19 w 278"/>
                  <a:gd name="T23" fmla="*/ 96 h 277"/>
                  <a:gd name="T24" fmla="*/ 3 w 278"/>
                  <a:gd name="T25" fmla="*/ 100 h 277"/>
                  <a:gd name="T26" fmla="*/ 12 w 278"/>
                  <a:gd name="T27" fmla="*/ 225 h 277"/>
                  <a:gd name="T28" fmla="*/ 32 w 278"/>
                  <a:gd name="T29" fmla="*/ 235 h 277"/>
                  <a:gd name="T30" fmla="*/ 43 w 278"/>
                  <a:gd name="T31" fmla="*/ 277 h 277"/>
                  <a:gd name="T32" fmla="*/ 117 w 278"/>
                  <a:gd name="T33" fmla="*/ 267 h 277"/>
                  <a:gd name="T34" fmla="*/ 128 w 278"/>
                  <a:gd name="T35" fmla="*/ 224 h 277"/>
                  <a:gd name="T36" fmla="*/ 149 w 278"/>
                  <a:gd name="T37" fmla="*/ 213 h 277"/>
                  <a:gd name="T38" fmla="*/ 160 w 278"/>
                  <a:gd name="T39" fmla="*/ 235 h 277"/>
                  <a:gd name="T40" fmla="*/ 171 w 278"/>
                  <a:gd name="T41" fmla="*/ 277 h 277"/>
                  <a:gd name="T42" fmla="*/ 245 w 278"/>
                  <a:gd name="T43" fmla="*/ 267 h 277"/>
                  <a:gd name="T44" fmla="*/ 255 w 278"/>
                  <a:gd name="T45" fmla="*/ 235 h 277"/>
                  <a:gd name="T46" fmla="*/ 277 w 278"/>
                  <a:gd name="T47" fmla="*/ 108 h 277"/>
                  <a:gd name="T48" fmla="*/ 183 w 278"/>
                  <a:gd name="T49" fmla="*/ 21 h 277"/>
                  <a:gd name="T50" fmla="*/ 237 w 278"/>
                  <a:gd name="T51" fmla="*/ 96 h 277"/>
                  <a:gd name="T52" fmla="*/ 183 w 278"/>
                  <a:gd name="T53" fmla="*/ 21 h 277"/>
                  <a:gd name="T54" fmla="*/ 95 w 278"/>
                  <a:gd name="T55" fmla="*/ 21 h 277"/>
                  <a:gd name="T56" fmla="*/ 41 w 278"/>
                  <a:gd name="T57" fmla="*/ 96 h 277"/>
                  <a:gd name="T58" fmla="*/ 107 w 278"/>
                  <a:gd name="T59" fmla="*/ 117 h 277"/>
                  <a:gd name="T60" fmla="*/ 32 w 278"/>
                  <a:gd name="T61" fmla="*/ 213 h 277"/>
                  <a:gd name="T62" fmla="*/ 107 w 278"/>
                  <a:gd name="T63" fmla="*/ 117 h 277"/>
                  <a:gd name="T64" fmla="*/ 53 w 278"/>
                  <a:gd name="T65" fmla="*/ 256 h 277"/>
                  <a:gd name="T66" fmla="*/ 96 w 278"/>
                  <a:gd name="T67" fmla="*/ 235 h 277"/>
                  <a:gd name="T68" fmla="*/ 128 w 278"/>
                  <a:gd name="T69" fmla="*/ 192 h 277"/>
                  <a:gd name="T70" fmla="*/ 149 w 278"/>
                  <a:gd name="T71" fmla="*/ 149 h 277"/>
                  <a:gd name="T72" fmla="*/ 128 w 278"/>
                  <a:gd name="T73" fmla="*/ 192 h 277"/>
                  <a:gd name="T74" fmla="*/ 181 w 278"/>
                  <a:gd name="T75" fmla="*/ 256 h 277"/>
                  <a:gd name="T76" fmla="*/ 224 w 278"/>
                  <a:gd name="T77" fmla="*/ 235 h 277"/>
                  <a:gd name="T78" fmla="*/ 245 w 278"/>
                  <a:gd name="T79" fmla="*/ 213 h 277"/>
                  <a:gd name="T80" fmla="*/ 171 w 278"/>
                  <a:gd name="T81" fmla="*/ 117 h 277"/>
                  <a:gd name="T82" fmla="*/ 245 w 278"/>
                  <a:gd name="T83" fmla="*/ 21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8" h="277">
                    <a:moveTo>
                      <a:pt x="275" y="100"/>
                    </a:moveTo>
                    <a:cubicBezTo>
                      <a:pt x="273" y="97"/>
                      <a:pt x="270" y="96"/>
                      <a:pt x="267" y="96"/>
                    </a:cubicBezTo>
                    <a:cubicBezTo>
                      <a:pt x="259" y="96"/>
                      <a:pt x="259" y="96"/>
                      <a:pt x="259" y="96"/>
                    </a:cubicBezTo>
                    <a:cubicBezTo>
                      <a:pt x="277" y="13"/>
                      <a:pt x="277" y="13"/>
                      <a:pt x="277" y="13"/>
                    </a:cubicBezTo>
                    <a:cubicBezTo>
                      <a:pt x="278" y="10"/>
                      <a:pt x="277" y="7"/>
                      <a:pt x="275" y="4"/>
                    </a:cubicBezTo>
                    <a:cubicBezTo>
                      <a:pt x="273" y="1"/>
                      <a:pt x="270" y="0"/>
                      <a:pt x="267" y="0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68" y="0"/>
                      <a:pt x="165" y="1"/>
                      <a:pt x="163" y="4"/>
                    </a:cubicBezTo>
                    <a:cubicBezTo>
                      <a:pt x="161" y="6"/>
                      <a:pt x="160" y="9"/>
                      <a:pt x="160" y="12"/>
                    </a:cubicBezTo>
                    <a:cubicBezTo>
                      <a:pt x="169" y="96"/>
                      <a:pt x="169" y="96"/>
                      <a:pt x="169" y="96"/>
                    </a:cubicBezTo>
                    <a:cubicBezTo>
                      <a:pt x="160" y="96"/>
                      <a:pt x="160" y="96"/>
                      <a:pt x="160" y="96"/>
                    </a:cubicBezTo>
                    <a:cubicBezTo>
                      <a:pt x="154" y="96"/>
                      <a:pt x="149" y="101"/>
                      <a:pt x="149" y="107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28" y="128"/>
                      <a:pt x="128" y="128"/>
                      <a:pt x="128" y="128"/>
                    </a:cubicBezTo>
                    <a:cubicBezTo>
                      <a:pt x="128" y="107"/>
                      <a:pt x="128" y="107"/>
                      <a:pt x="128" y="107"/>
                    </a:cubicBezTo>
                    <a:cubicBezTo>
                      <a:pt x="128" y="101"/>
                      <a:pt x="123" y="96"/>
                      <a:pt x="117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18" y="9"/>
                      <a:pt x="117" y="6"/>
                      <a:pt x="115" y="4"/>
                    </a:cubicBezTo>
                    <a:cubicBezTo>
                      <a:pt x="113" y="1"/>
                      <a:pt x="110" y="0"/>
                      <a:pt x="107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0"/>
                      <a:pt x="4" y="1"/>
                      <a:pt x="2" y="4"/>
                    </a:cubicBezTo>
                    <a:cubicBezTo>
                      <a:pt x="0" y="7"/>
                      <a:pt x="0" y="10"/>
                      <a:pt x="0" y="13"/>
                    </a:cubicBezTo>
                    <a:cubicBezTo>
                      <a:pt x="19" y="96"/>
                      <a:pt x="19" y="96"/>
                      <a:pt x="19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8" y="96"/>
                      <a:pt x="5" y="97"/>
                      <a:pt x="3" y="100"/>
                    </a:cubicBezTo>
                    <a:cubicBezTo>
                      <a:pt x="1" y="102"/>
                      <a:pt x="0" y="105"/>
                      <a:pt x="0" y="108"/>
                    </a:cubicBezTo>
                    <a:cubicBezTo>
                      <a:pt x="12" y="225"/>
                      <a:pt x="12" y="225"/>
                      <a:pt x="12" y="225"/>
                    </a:cubicBezTo>
                    <a:cubicBezTo>
                      <a:pt x="12" y="231"/>
                      <a:pt x="17" y="235"/>
                      <a:pt x="22" y="235"/>
                    </a:cubicBezTo>
                    <a:cubicBezTo>
                      <a:pt x="32" y="235"/>
                      <a:pt x="32" y="235"/>
                      <a:pt x="32" y="235"/>
                    </a:cubicBezTo>
                    <a:cubicBezTo>
                      <a:pt x="32" y="267"/>
                      <a:pt x="32" y="267"/>
                      <a:pt x="32" y="267"/>
                    </a:cubicBezTo>
                    <a:cubicBezTo>
                      <a:pt x="32" y="273"/>
                      <a:pt x="37" y="277"/>
                      <a:pt x="43" y="277"/>
                    </a:cubicBezTo>
                    <a:cubicBezTo>
                      <a:pt x="107" y="277"/>
                      <a:pt x="107" y="277"/>
                      <a:pt x="107" y="277"/>
                    </a:cubicBezTo>
                    <a:cubicBezTo>
                      <a:pt x="113" y="277"/>
                      <a:pt x="117" y="273"/>
                      <a:pt x="117" y="267"/>
                    </a:cubicBezTo>
                    <a:cubicBezTo>
                      <a:pt x="117" y="235"/>
                      <a:pt x="117" y="235"/>
                      <a:pt x="117" y="235"/>
                    </a:cubicBezTo>
                    <a:cubicBezTo>
                      <a:pt x="123" y="235"/>
                      <a:pt x="128" y="230"/>
                      <a:pt x="128" y="224"/>
                    </a:cubicBezTo>
                    <a:cubicBezTo>
                      <a:pt x="128" y="213"/>
                      <a:pt x="128" y="213"/>
                      <a:pt x="128" y="213"/>
                    </a:cubicBezTo>
                    <a:cubicBezTo>
                      <a:pt x="149" y="213"/>
                      <a:pt x="149" y="213"/>
                      <a:pt x="149" y="213"/>
                    </a:cubicBezTo>
                    <a:cubicBezTo>
                      <a:pt x="149" y="224"/>
                      <a:pt x="149" y="224"/>
                      <a:pt x="149" y="224"/>
                    </a:cubicBezTo>
                    <a:cubicBezTo>
                      <a:pt x="149" y="230"/>
                      <a:pt x="154" y="235"/>
                      <a:pt x="160" y="235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60" y="273"/>
                      <a:pt x="165" y="277"/>
                      <a:pt x="171" y="277"/>
                    </a:cubicBezTo>
                    <a:cubicBezTo>
                      <a:pt x="235" y="277"/>
                      <a:pt x="235" y="277"/>
                      <a:pt x="235" y="277"/>
                    </a:cubicBezTo>
                    <a:cubicBezTo>
                      <a:pt x="241" y="277"/>
                      <a:pt x="245" y="273"/>
                      <a:pt x="245" y="267"/>
                    </a:cubicBezTo>
                    <a:cubicBezTo>
                      <a:pt x="245" y="235"/>
                      <a:pt x="245" y="235"/>
                      <a:pt x="245" y="235"/>
                    </a:cubicBezTo>
                    <a:cubicBezTo>
                      <a:pt x="255" y="235"/>
                      <a:pt x="255" y="235"/>
                      <a:pt x="255" y="235"/>
                    </a:cubicBezTo>
                    <a:cubicBezTo>
                      <a:pt x="260" y="235"/>
                      <a:pt x="265" y="231"/>
                      <a:pt x="266" y="225"/>
                    </a:cubicBezTo>
                    <a:cubicBezTo>
                      <a:pt x="277" y="108"/>
                      <a:pt x="277" y="108"/>
                      <a:pt x="277" y="108"/>
                    </a:cubicBezTo>
                    <a:cubicBezTo>
                      <a:pt x="278" y="105"/>
                      <a:pt x="277" y="102"/>
                      <a:pt x="275" y="100"/>
                    </a:cubicBezTo>
                    <a:close/>
                    <a:moveTo>
                      <a:pt x="183" y="21"/>
                    </a:moveTo>
                    <a:cubicBezTo>
                      <a:pt x="253" y="21"/>
                      <a:pt x="253" y="21"/>
                      <a:pt x="253" y="21"/>
                    </a:cubicBezTo>
                    <a:cubicBezTo>
                      <a:pt x="237" y="96"/>
                      <a:pt x="237" y="96"/>
                      <a:pt x="237" y="96"/>
                    </a:cubicBezTo>
                    <a:cubicBezTo>
                      <a:pt x="191" y="96"/>
                      <a:pt x="191" y="96"/>
                      <a:pt x="191" y="96"/>
                    </a:cubicBezTo>
                    <a:lnTo>
                      <a:pt x="183" y="21"/>
                    </a:lnTo>
                    <a:close/>
                    <a:moveTo>
                      <a:pt x="24" y="21"/>
                    </a:moveTo>
                    <a:cubicBezTo>
                      <a:pt x="95" y="21"/>
                      <a:pt x="95" y="21"/>
                      <a:pt x="95" y="21"/>
                    </a:cubicBezTo>
                    <a:cubicBezTo>
                      <a:pt x="86" y="96"/>
                      <a:pt x="86" y="96"/>
                      <a:pt x="86" y="96"/>
                    </a:cubicBezTo>
                    <a:cubicBezTo>
                      <a:pt x="41" y="96"/>
                      <a:pt x="41" y="96"/>
                      <a:pt x="41" y="96"/>
                    </a:cubicBezTo>
                    <a:lnTo>
                      <a:pt x="24" y="21"/>
                    </a:lnTo>
                    <a:close/>
                    <a:moveTo>
                      <a:pt x="107" y="117"/>
                    </a:moveTo>
                    <a:cubicBezTo>
                      <a:pt x="107" y="213"/>
                      <a:pt x="107" y="213"/>
                      <a:pt x="107" y="213"/>
                    </a:cubicBezTo>
                    <a:cubicBezTo>
                      <a:pt x="32" y="213"/>
                      <a:pt x="32" y="213"/>
                      <a:pt x="32" y="213"/>
                    </a:cubicBezTo>
                    <a:cubicBezTo>
                      <a:pt x="22" y="117"/>
                      <a:pt x="22" y="117"/>
                      <a:pt x="22" y="117"/>
                    </a:cubicBezTo>
                    <a:lnTo>
                      <a:pt x="107" y="117"/>
                    </a:lnTo>
                    <a:close/>
                    <a:moveTo>
                      <a:pt x="96" y="256"/>
                    </a:moveTo>
                    <a:cubicBezTo>
                      <a:pt x="53" y="256"/>
                      <a:pt x="53" y="256"/>
                      <a:pt x="53" y="256"/>
                    </a:cubicBezTo>
                    <a:cubicBezTo>
                      <a:pt x="53" y="235"/>
                      <a:pt x="53" y="235"/>
                      <a:pt x="53" y="235"/>
                    </a:cubicBezTo>
                    <a:cubicBezTo>
                      <a:pt x="96" y="235"/>
                      <a:pt x="96" y="235"/>
                      <a:pt x="96" y="235"/>
                    </a:cubicBezTo>
                    <a:lnTo>
                      <a:pt x="96" y="256"/>
                    </a:lnTo>
                    <a:close/>
                    <a:moveTo>
                      <a:pt x="128" y="192"/>
                    </a:move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49" y="149"/>
                      <a:pt x="149" y="149"/>
                      <a:pt x="149" y="149"/>
                    </a:cubicBezTo>
                    <a:cubicBezTo>
                      <a:pt x="149" y="192"/>
                      <a:pt x="149" y="192"/>
                      <a:pt x="149" y="192"/>
                    </a:cubicBezTo>
                    <a:lnTo>
                      <a:pt x="128" y="192"/>
                    </a:lnTo>
                    <a:close/>
                    <a:moveTo>
                      <a:pt x="224" y="256"/>
                    </a:moveTo>
                    <a:cubicBezTo>
                      <a:pt x="181" y="256"/>
                      <a:pt x="181" y="256"/>
                      <a:pt x="181" y="256"/>
                    </a:cubicBezTo>
                    <a:cubicBezTo>
                      <a:pt x="181" y="235"/>
                      <a:pt x="181" y="235"/>
                      <a:pt x="181" y="235"/>
                    </a:cubicBezTo>
                    <a:cubicBezTo>
                      <a:pt x="224" y="235"/>
                      <a:pt x="224" y="235"/>
                      <a:pt x="224" y="235"/>
                    </a:cubicBezTo>
                    <a:lnTo>
                      <a:pt x="224" y="256"/>
                    </a:lnTo>
                    <a:close/>
                    <a:moveTo>
                      <a:pt x="245" y="213"/>
                    </a:moveTo>
                    <a:cubicBezTo>
                      <a:pt x="171" y="213"/>
                      <a:pt x="171" y="213"/>
                      <a:pt x="171" y="213"/>
                    </a:cubicBezTo>
                    <a:cubicBezTo>
                      <a:pt x="171" y="117"/>
                      <a:pt x="171" y="117"/>
                      <a:pt x="171" y="117"/>
                    </a:cubicBezTo>
                    <a:cubicBezTo>
                      <a:pt x="255" y="117"/>
                      <a:pt x="255" y="117"/>
                      <a:pt x="255" y="117"/>
                    </a:cubicBezTo>
                    <a:lnTo>
                      <a:pt x="245" y="21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p14="http://schemas.microsoft.com/office/powerpoint/2010/main" xmlns:a14="http://schemas.microsoft.com/office/drawing/2010/main" xmlns=""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85800">
                  <a:defRPr/>
                </a:pPr>
                <a:endParaRPr lang="en-GB" sz="135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508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0BA812-45F0-683B-222F-62D54AF2E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5" y="1577130"/>
            <a:ext cx="3963159" cy="4549033"/>
          </a:xfrm>
        </p:spPr>
        <p:txBody>
          <a:bodyPr>
            <a:normAutofit/>
          </a:bodyPr>
          <a:lstStyle/>
          <a:p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Saksbehandling, rådgivning og veiledning til ledere og ansatte innenfor:</a:t>
            </a:r>
          </a:p>
          <a:p>
            <a:pPr marL="0" indent="0">
              <a:buNone/>
            </a:pPr>
            <a:endParaRPr lang="nb-NO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- Lønn</a:t>
            </a:r>
            <a:r>
              <a:rPr lang="en-US" sz="1800" b="0" i="0" dirty="0">
                <a:effectLst/>
                <a:latin typeface="Arial" panose="020B0604020202020204" pitchFamily="34" charset="0"/>
              </a:rPr>
              <a:t>​ </a:t>
            </a:r>
            <a:r>
              <a:rPr lang="en-US" sz="1800" b="0" i="0" dirty="0" err="1">
                <a:effectLst/>
                <a:latin typeface="Arial" panose="020B0604020202020204" pitchFamily="34" charset="0"/>
              </a:rPr>
              <a:t>og</a:t>
            </a:r>
            <a:r>
              <a:rPr lang="en-US" sz="1800" b="0" i="0" dirty="0">
                <a:effectLst/>
                <a:latin typeface="Arial" panose="020B0604020202020204" pitchFamily="34" charset="0"/>
              </a:rPr>
              <a:t> HR</a:t>
            </a:r>
          </a:p>
          <a:p>
            <a:pPr marL="0" indent="0" fontAlgn="base">
              <a:buNone/>
            </a:pP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nb-NO" sz="16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nb-NO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yansettelser, forlengelser, 			pensjon, fratredelser, andre 			endringer i arbeidsforholdet</a:t>
            </a:r>
            <a:endParaRPr lang="en-US" sz="16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- Reise og utlegg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- Ferie, fravær og arbeidstid</a:t>
            </a:r>
          </a:p>
          <a:p>
            <a:pPr marL="0" indent="0" algn="l" rtl="0" fontAlgn="base">
              <a:buNone/>
            </a:pPr>
            <a:r>
              <a:rPr lang="nb-NO" sz="1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nb-NO" sz="1800" dirty="0">
                <a:latin typeface="Arial" panose="020B0604020202020204" pitchFamily="34" charset="0"/>
              </a:rPr>
              <a:t>- Sykefraværsrefusjoner</a:t>
            </a:r>
            <a:r>
              <a:rPr lang="nb-NO" sz="1800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E4770FBF-5A1D-A50C-30F8-FE7C0574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34" y="660531"/>
            <a:ext cx="8229600" cy="461665"/>
          </a:xfrm>
        </p:spPr>
        <p:txBody>
          <a:bodyPr/>
          <a:lstStyle/>
          <a:p>
            <a:r>
              <a:rPr lang="nb-NO" sz="2400" dirty="0"/>
              <a:t>Mandat – Tjenestesenterets oppgaver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B134FC0-A34D-3FC9-5ED9-4201412EE6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934"/>
          <a:stretch/>
        </p:blipFill>
        <p:spPr>
          <a:xfrm>
            <a:off x="4763192" y="1870111"/>
            <a:ext cx="3771968" cy="375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0BA812-45F0-683B-222F-62D54AF2E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5" y="1577130"/>
            <a:ext cx="3963159" cy="4549033"/>
          </a:xfrm>
        </p:spPr>
        <p:txBody>
          <a:bodyPr>
            <a:normAutofit/>
          </a:bodyPr>
          <a:lstStyle/>
          <a:p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Saksbehandling, rådgivning og veiledning til ledere og ansatte innenfor:</a:t>
            </a:r>
          </a:p>
          <a:p>
            <a:pPr marL="0" indent="0">
              <a:buNone/>
            </a:pPr>
            <a:endParaRPr lang="nb-NO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- Rekruttering frem til ferdig 			inngått kontrakt</a:t>
            </a:r>
            <a:endParaRPr lang="en-US" sz="18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- Oppfølging av sluttdato for 			midlertidige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- Oppfølging av 						langtidssykmeldte </a:t>
            </a:r>
          </a:p>
          <a:p>
            <a:pPr marL="0" indent="0" algn="l" rtl="0" fontAlgn="base">
              <a:buNone/>
            </a:pPr>
            <a:r>
              <a:rPr lang="nb-NO" sz="1800" dirty="0">
                <a:solidFill>
                  <a:srgbClr val="000000"/>
                </a:solidFill>
                <a:latin typeface="Arial" panose="020B0604020202020204" pitchFamily="34" charset="0"/>
              </a:rPr>
              <a:t>	- Lederstøtte i personalsaker og 		bemanningsplanlegging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E4770FBF-5A1D-A50C-30F8-FE7C0574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34" y="660531"/>
            <a:ext cx="8229600" cy="461665"/>
          </a:xfrm>
        </p:spPr>
        <p:txBody>
          <a:bodyPr/>
          <a:lstStyle/>
          <a:p>
            <a:r>
              <a:rPr lang="nb-NO" sz="2400" dirty="0"/>
              <a:t>Oppgaver på lokale enheter</a:t>
            </a:r>
          </a:p>
        </p:txBody>
      </p:sp>
      <p:pic>
        <p:nvPicPr>
          <p:cNvPr id="2052" name="Picture 4" descr="Hippocratic Oath for developers: Software engineering code of ethics ...">
            <a:extLst>
              <a:ext uri="{FF2B5EF4-FFF2-40B4-BE49-F238E27FC236}">
                <a16:creationId xmlns:a16="http://schemas.microsoft.com/office/drawing/2014/main" id="{8119EC84-3330-401F-A6AF-BE8F6B107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338" y="2007023"/>
            <a:ext cx="3775044" cy="376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43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5C8C46-D268-3273-C25B-3654DCD6B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05" y="956547"/>
            <a:ext cx="8229600" cy="461665"/>
          </a:xfrm>
        </p:spPr>
        <p:txBody>
          <a:bodyPr/>
          <a:lstStyle/>
          <a:p>
            <a:r>
              <a:rPr lang="nb-NO" sz="2400" dirty="0"/>
              <a:t>Generelt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9031FE-3DBA-6F39-FDEC-2DCC42AD4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5" y="2102173"/>
            <a:ext cx="8229600" cy="3501674"/>
          </a:xfrm>
        </p:spPr>
        <p:txBody>
          <a:bodyPr>
            <a:normAutofit/>
          </a:bodyPr>
          <a:lstStyle/>
          <a:p>
            <a:r>
              <a:rPr lang="nb-NO" sz="1800" dirty="0"/>
              <a:t>HR-oppgaver sentralisert til TS</a:t>
            </a:r>
          </a:p>
          <a:p>
            <a:r>
              <a:rPr lang="nb-NO" sz="1800" dirty="0"/>
              <a:t>E-skjema – Opplysning og kvalitetssikring til leder </a:t>
            </a:r>
          </a:p>
          <a:p>
            <a:r>
              <a:rPr lang="nb-NO" sz="1800" dirty="0"/>
              <a:t>DFØ Innsikt – verktøy for leder og lokal HR</a:t>
            </a:r>
          </a:p>
          <a:p>
            <a:r>
              <a:rPr lang="nb-NO" sz="1800" dirty="0"/>
              <a:t>SAP er ikke et HR-system</a:t>
            </a:r>
          </a:p>
          <a:p>
            <a:r>
              <a:rPr lang="nb-NO" sz="1800" dirty="0"/>
              <a:t>Registrerer ikke endringer frem i tid</a:t>
            </a:r>
          </a:p>
          <a:p>
            <a:r>
              <a:rPr lang="nb-NO" sz="1800" dirty="0"/>
              <a:t>Ansatt kan kontakte oss direkte og ikke via sin leder eller lokal HR (unngår mellomledd)</a:t>
            </a:r>
          </a:p>
          <a:p>
            <a:r>
              <a:rPr lang="nb-NO" sz="1800" dirty="0"/>
              <a:t>Bemanning og kompetanseutvikling hos TS</a:t>
            </a:r>
          </a:p>
        </p:txBody>
      </p:sp>
    </p:spTree>
    <p:extLst>
      <p:ext uri="{BB962C8B-B14F-4D97-AF65-F5344CB8AC3E}">
        <p14:creationId xmlns:p14="http://schemas.microsoft.com/office/powerpoint/2010/main" val="198973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1B4BFD66-EEDE-2490-B92D-A8A36A40780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3923E016-F9F0-2B4E-1E64-BDB24E1B813B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HR-prosessene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10816A84-8A4A-C55A-4FE3-1569C2E62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109" y="1053548"/>
            <a:ext cx="4299996" cy="5072615"/>
          </a:xfrm>
        </p:spPr>
        <p:txBody>
          <a:bodyPr/>
          <a:lstStyle/>
          <a:p>
            <a:r>
              <a:rPr lang="nb-NO" dirty="0"/>
              <a:t>Tilpasset BOTT-rutinene</a:t>
            </a:r>
          </a:p>
        </p:txBody>
      </p:sp>
    </p:spTree>
    <p:extLst>
      <p:ext uri="{BB962C8B-B14F-4D97-AF65-F5344CB8AC3E}">
        <p14:creationId xmlns:p14="http://schemas.microsoft.com/office/powerpoint/2010/main" val="321994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4397DD7-FBD5-894E-8099-9C392A6C894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AFC72D9-7A27-883C-CEAB-C82FA459711C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Nyansettelse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b-NO" sz="1500" dirty="0">
                <a:solidFill>
                  <a:schemeClr val="bg1"/>
                </a:solidFill>
              </a:rPr>
              <a:t>Ansatt via rekruttering</a:t>
            </a:r>
          </a:p>
          <a:p>
            <a:pPr marL="0" indent="0" algn="ctr">
              <a:buNone/>
            </a:pPr>
            <a:r>
              <a:rPr lang="nb-NO" sz="1500" dirty="0">
                <a:solidFill>
                  <a:schemeClr val="bg1"/>
                </a:solidFill>
              </a:rPr>
              <a:t>Bistillinger</a:t>
            </a:r>
          </a:p>
          <a:p>
            <a:pPr marL="0" indent="0" algn="ctr">
              <a:buNone/>
            </a:pPr>
            <a:r>
              <a:rPr lang="nb-NO" sz="1500" dirty="0">
                <a:solidFill>
                  <a:schemeClr val="bg1"/>
                </a:solidFill>
              </a:rPr>
              <a:t>Administrative ansettelser</a:t>
            </a:r>
          </a:p>
          <a:p>
            <a:pPr marL="0" indent="0" algn="ctr">
              <a:buNone/>
            </a:pPr>
            <a:r>
              <a:rPr lang="nb-NO" sz="1500" dirty="0">
                <a:solidFill>
                  <a:schemeClr val="bg1"/>
                </a:solidFill>
              </a:rPr>
              <a:t>Midlertidige under 18 år</a:t>
            </a:r>
          </a:p>
          <a:p>
            <a:pPr marL="0" indent="0" algn="ctr">
              <a:buNone/>
            </a:pPr>
            <a:r>
              <a:rPr lang="nb-NO" sz="1500" dirty="0">
                <a:solidFill>
                  <a:schemeClr val="bg1"/>
                </a:solidFill>
              </a:rPr>
              <a:t>Utdanningsstillinger (stipendiat, </a:t>
            </a:r>
            <a:r>
              <a:rPr lang="nb-NO" sz="1500" dirty="0" err="1">
                <a:solidFill>
                  <a:schemeClr val="bg1"/>
                </a:solidFill>
              </a:rPr>
              <a:t>postdoc</a:t>
            </a:r>
            <a:r>
              <a:rPr lang="nb-NO" sz="1500" dirty="0">
                <a:solidFill>
                  <a:schemeClr val="bg1"/>
                </a:solidFill>
              </a:rPr>
              <a:t>, </a:t>
            </a:r>
            <a:r>
              <a:rPr lang="nb-NO" sz="1500" dirty="0" err="1">
                <a:solidFill>
                  <a:schemeClr val="bg1"/>
                </a:solidFill>
              </a:rPr>
              <a:t>vit.ass</a:t>
            </a:r>
            <a:r>
              <a:rPr lang="nb-NO" sz="1500" dirty="0">
                <a:solidFill>
                  <a:schemeClr val="bg1"/>
                </a:solidFill>
              </a:rPr>
              <a:t> ferdigutdannet)</a:t>
            </a:r>
          </a:p>
          <a:p>
            <a:pPr marL="0" indent="0" algn="ctr">
              <a:buNone/>
            </a:pPr>
            <a:r>
              <a:rPr lang="nb-NO" sz="1500" dirty="0">
                <a:solidFill>
                  <a:schemeClr val="bg1"/>
                </a:solidFill>
              </a:rPr>
              <a:t>Utenlandske ansatte via rekruttering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88A5C5F-E169-039C-6973-4011880887C1}"/>
              </a:ext>
            </a:extLst>
          </p:cNvPr>
          <p:cNvGrpSpPr/>
          <p:nvPr/>
        </p:nvGrpSpPr>
        <p:grpSpPr>
          <a:xfrm>
            <a:off x="4205779" y="277240"/>
            <a:ext cx="4775935" cy="2428853"/>
            <a:chOff x="0" y="269826"/>
            <a:chExt cx="4775935" cy="1746533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7FAB445-B813-B62A-F3DC-0B799E20BECA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DEDA699-2C73-1869-6380-7521BD09085E}"/>
                </a:ext>
              </a:extLst>
            </p:cNvPr>
            <p:cNvSpPr txBox="1"/>
            <p:nvPr/>
          </p:nvSpPr>
          <p:spPr>
            <a:xfrm>
              <a:off x="0" y="269826"/>
              <a:ext cx="4775935" cy="1665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>
                  <a:solidFill>
                    <a:schemeClr val="tx1"/>
                  </a:solidFill>
                </a:rPr>
                <a:t>Utarbeide </a:t>
              </a:r>
              <a:r>
                <a:rPr lang="nb-NO" sz="1200" dirty="0">
                  <a:solidFill>
                    <a:schemeClr val="tx1"/>
                  </a:solidFill>
                </a:rPr>
                <a:t>og sende arbeidskontrakt til nyansatt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chemeClr val="tx1"/>
                  </a:solidFill>
                </a:rPr>
                <a:t>	-</a:t>
              </a:r>
              <a:r>
                <a:rPr lang="nb-NO" sz="1100" dirty="0">
                  <a:solidFill>
                    <a:schemeClr val="tx1"/>
                  </a:solidFill>
                </a:rPr>
                <a:t>For bistand i forbindelse med nytilsetting av 	utenlandsk ansatt, kontakt Spesialistgruppen for 	grenseoverskridende arbeidsforhold (GOA)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dirty="0">
                <a:solidFill>
                  <a:schemeClr val="tx1"/>
                </a:solidFill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Ved behov, innhent oppholdstillatelse, pass, trygd- og skattevurdering, foreta eksportkontroll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dirty="0">
                <a:solidFill>
                  <a:schemeClr val="tx1"/>
                </a:solidFill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>
                  <a:solidFill>
                    <a:schemeClr val="tx1"/>
                  </a:solidFill>
                </a:rPr>
                <a:t>Signert arbe</a:t>
              </a:r>
              <a:r>
                <a:rPr lang="nb-NO" sz="1200" dirty="0">
                  <a:solidFill>
                    <a:schemeClr val="tx1"/>
                  </a:solidFill>
                </a:rPr>
                <a:t>idsavtale lagres i personalmappe i </a:t>
              </a:r>
              <a:r>
                <a:rPr lang="nb-NO" sz="1200" dirty="0" err="1">
                  <a:solidFill>
                    <a:schemeClr val="tx1"/>
                  </a:solidFill>
                </a:rPr>
                <a:t>ePhorte</a:t>
              </a:r>
              <a:r>
                <a:rPr lang="nb-NO" sz="1200" dirty="0">
                  <a:solidFill>
                    <a:schemeClr val="tx1"/>
                  </a:solidFill>
                </a:rPr>
                <a:t>, og skjema sendes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Nyansettelse - NTNU Hjelp</a:t>
              </a:r>
              <a:endParaRPr lang="nb-NO" sz="1200" dirty="0">
                <a:solidFill>
                  <a:srgbClr val="0070C0"/>
                </a:solidFill>
              </a:endParaRP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511C493-7A2A-35D3-AA3F-1DA4FD3C630B}"/>
              </a:ext>
            </a:extLst>
          </p:cNvPr>
          <p:cNvGrpSpPr/>
          <p:nvPr/>
        </p:nvGrpSpPr>
        <p:grpSpPr>
          <a:xfrm>
            <a:off x="4444575" y="117405"/>
            <a:ext cx="3343154" cy="354240"/>
            <a:chOff x="0" y="141637"/>
            <a:chExt cx="3343154" cy="354240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18E49BC7-23BC-30E8-E926-6437E16A2298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ktangel: avrundede hjørner 6">
              <a:extLst>
                <a:ext uri="{FF2B5EF4-FFF2-40B4-BE49-F238E27FC236}">
                  <a16:creationId xmlns:a16="http://schemas.microsoft.com/office/drawing/2014/main" id="{341436A0-99D9-CDEB-AE88-32D61A0D0B1C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HR ved enheten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689F8B3-5CA3-69CF-5492-4A49265378A6}"/>
              </a:ext>
            </a:extLst>
          </p:cNvPr>
          <p:cNvGrpSpPr/>
          <p:nvPr/>
        </p:nvGrpSpPr>
        <p:grpSpPr>
          <a:xfrm>
            <a:off x="4205779" y="4175363"/>
            <a:ext cx="4775935" cy="2405393"/>
            <a:chOff x="0" y="3709799"/>
            <a:chExt cx="4775935" cy="1916018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1713DEC-024C-DF60-272C-A44C0FD417B0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33A12EB-6A79-5561-E0A1-870733B61BDD}"/>
                </a:ext>
              </a:extLst>
            </p:cNvPr>
            <p:cNvSpPr txBox="1"/>
            <p:nvPr/>
          </p:nvSpPr>
          <p:spPr>
            <a:xfrm>
              <a:off x="0" y="3709800"/>
              <a:ext cx="4775935" cy="1916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Startdato må være avklart før sak sendes i NTNU Hjelp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lvl="1" defTabSz="914400">
                <a:spcBef>
                  <a:spcPct val="0"/>
                </a:spcBef>
                <a:buFontTx/>
                <a:buChar char="•"/>
                <a:defRPr/>
              </a:pPr>
              <a:r>
                <a:rPr lang="nb-NO" sz="1200" dirty="0">
                  <a:latin typeface="Arial" panose="020B0604020202020204"/>
                </a:rPr>
                <a:t> Ved </a:t>
              </a:r>
              <a:r>
                <a:rPr lang="nb-NO" sz="1200" kern="1200" dirty="0">
                  <a:latin typeface="Arial" panose="020B0604020202020204"/>
                </a:rPr>
                <a:t>endringer i startdato etter signert kontrakt, opprett  </a:t>
              </a:r>
            </a:p>
            <a:p>
              <a:pPr marL="0" lvl="1" defTabSz="914400">
                <a:spcBef>
                  <a:spcPct val="0"/>
                </a:spcBef>
                <a:defRPr/>
              </a:pPr>
              <a:r>
                <a:rPr lang="nb-NO" sz="1200" dirty="0">
                  <a:latin typeface="Arial" panose="020B0604020202020204"/>
                </a:rPr>
                <a:t>  </a:t>
              </a:r>
              <a:r>
                <a:rPr lang="nb-NO" sz="1200" kern="1200" dirty="0">
                  <a:latin typeface="Arial" panose="020B0604020202020204"/>
                </a:rPr>
                <a:t>merknad i journalposten i </a:t>
              </a:r>
              <a:r>
                <a:rPr lang="nb-NO" sz="1200" kern="1200" dirty="0" err="1">
                  <a:latin typeface="Arial" panose="020B0604020202020204"/>
                </a:rPr>
                <a:t>ePhorte</a:t>
              </a:r>
              <a:r>
                <a:rPr lang="nb-NO" sz="1200" kern="1200" dirty="0">
                  <a:latin typeface="Arial" panose="020B0604020202020204"/>
                </a:rPr>
                <a:t> og oppdater saken i   </a:t>
              </a:r>
            </a:p>
            <a:p>
              <a:pPr marL="0" lvl="1" defTabSz="914400">
                <a:spcBef>
                  <a:spcPct val="0"/>
                </a:spcBef>
                <a:defRPr/>
              </a:pPr>
              <a:r>
                <a:rPr lang="nb-NO" sz="1200" dirty="0">
                  <a:latin typeface="Arial" panose="020B0604020202020204"/>
                </a:rPr>
                <a:t>  </a:t>
              </a:r>
              <a:r>
                <a:rPr lang="nb-NO" sz="1200" kern="1200" dirty="0">
                  <a:latin typeface="Arial" panose="020B0604020202020204"/>
                </a:rPr>
                <a:t>NTNU Hjelp</a:t>
              </a:r>
            </a:p>
            <a:p>
              <a:pPr marL="0" lvl="1" defTabSz="914400">
                <a:spcBef>
                  <a:spcPct val="0"/>
                </a:spcBef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lvl="1" defTabSz="914400">
                <a:spcBef>
                  <a:spcPct val="0"/>
                </a:spcBef>
                <a:buFontTx/>
                <a:buChar char="•"/>
                <a:defRPr/>
              </a:pPr>
              <a:r>
                <a:rPr lang="nb-NO" sz="1200" dirty="0">
                  <a:latin typeface="Arial" panose="020B0604020202020204"/>
                </a:rPr>
                <a:t> 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/>
                </a:rPr>
                <a:t>Vi må ha bankkonto for å opprette nyansatt i SAP</a:t>
              </a:r>
            </a:p>
            <a:p>
              <a:pPr marL="0" lvl="1" defTabSz="914400">
                <a:spcBef>
                  <a:spcPct val="0"/>
                </a:spcBef>
                <a:buFontTx/>
                <a:buChar char="•"/>
                <a:defRPr/>
              </a:pPr>
              <a:endParaRPr lang="nb-NO" sz="1200" kern="1200" dirty="0">
                <a:solidFill>
                  <a:srgbClr val="FF0000"/>
                </a:solidFill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Den ansatte får basistilganger. Ekstra tilganger utover 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</a:t>
              </a:r>
              <a:r>
                <a:rPr lang="nb-NO" sz="1200" kern="1200" dirty="0">
                  <a:latin typeface="Arial" panose="020B0604020202020204"/>
                </a:rPr>
                <a:t>dette må bestilles av leder/BDM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EA01DE8-CA18-B7D7-D6CE-B5697CB10E20}"/>
              </a:ext>
            </a:extLst>
          </p:cNvPr>
          <p:cNvGrpSpPr/>
          <p:nvPr/>
        </p:nvGrpSpPr>
        <p:grpSpPr>
          <a:xfrm>
            <a:off x="4444575" y="3998248"/>
            <a:ext cx="3343154" cy="354240"/>
            <a:chOff x="238796" y="3532680"/>
            <a:chExt cx="3343154" cy="354240"/>
          </a:xfrm>
        </p:grpSpPr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8B531F7-F390-E6C1-F07E-0B5E27AAD2D5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ktangel: avrundede hjørner 6">
              <a:extLst>
                <a:ext uri="{FF2B5EF4-FFF2-40B4-BE49-F238E27FC236}">
                  <a16:creationId xmlns:a16="http://schemas.microsoft.com/office/drawing/2014/main" id="{914432E6-9DFB-390C-B38F-CBD43BE1F4CE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FC932AE-699B-56D5-F22C-F2934A2B20F1}"/>
              </a:ext>
            </a:extLst>
          </p:cNvPr>
          <p:cNvGrpSpPr/>
          <p:nvPr/>
        </p:nvGrpSpPr>
        <p:grpSpPr>
          <a:xfrm>
            <a:off x="4205779" y="2978983"/>
            <a:ext cx="4775935" cy="900033"/>
            <a:chOff x="0" y="2258280"/>
            <a:chExt cx="4775935" cy="1101775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D656AE1-F546-8879-D1A9-2F9EE236A167}"/>
                </a:ext>
              </a:extLst>
            </p:cNvPr>
            <p:cNvSpPr/>
            <p:nvPr/>
          </p:nvSpPr>
          <p:spPr>
            <a:xfrm>
              <a:off x="0" y="2258280"/>
              <a:ext cx="4775935" cy="1101775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0C96D188-B1E3-1034-8BCF-A36726881AED}"/>
                </a:ext>
              </a:extLst>
            </p:cNvPr>
            <p:cNvSpPr txBox="1"/>
            <p:nvPr/>
          </p:nvSpPr>
          <p:spPr>
            <a:xfrm>
              <a:off x="0" y="2258280"/>
              <a:ext cx="4775935" cy="1101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nyansatt i 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chemeClr val="tx1"/>
                  </a:solidFill>
                </a:rPr>
                <a:t>	-</a:t>
              </a:r>
              <a:r>
                <a:rPr lang="nb-NO" sz="1100" dirty="0">
                  <a:solidFill>
                    <a:schemeClr val="tx1"/>
                  </a:solidFill>
                </a:rPr>
                <a:t>Skjema sendes til leder for godkjenning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5DE726BF-D3C6-8B19-6FA4-ED482212251E}"/>
              </a:ext>
            </a:extLst>
          </p:cNvPr>
          <p:cNvGrpSpPr/>
          <p:nvPr/>
        </p:nvGrpSpPr>
        <p:grpSpPr>
          <a:xfrm>
            <a:off x="4444575" y="2794698"/>
            <a:ext cx="3471883" cy="382929"/>
            <a:chOff x="238796" y="2081160"/>
            <a:chExt cx="3471883" cy="354240"/>
          </a:xfrm>
        </p:grpSpPr>
        <p:sp>
          <p:nvSpPr>
            <p:cNvPr id="26" name="Rektangel: avrundede hjørner 25">
              <a:extLst>
                <a:ext uri="{FF2B5EF4-FFF2-40B4-BE49-F238E27FC236}">
                  <a16:creationId xmlns:a16="http://schemas.microsoft.com/office/drawing/2014/main" id="{76FE191A-B6FD-C5AB-54AE-A2AC8A47D796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ktangel: avrundede hjørner 6">
              <a:extLst>
                <a:ext uri="{FF2B5EF4-FFF2-40B4-BE49-F238E27FC236}">
                  <a16:creationId xmlns:a16="http://schemas.microsoft.com/office/drawing/2014/main" id="{61CC26F9-7760-5362-C73C-C82887D88ECE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155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4397DD7-FBD5-894E-8099-9C392A6C894B}"/>
              </a:ext>
            </a:extLst>
          </p:cNvPr>
          <p:cNvSpPr/>
          <p:nvPr/>
        </p:nvSpPr>
        <p:spPr>
          <a:xfrm>
            <a:off x="-25168" y="0"/>
            <a:ext cx="41022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AFC72D9-7A27-883C-CEAB-C82FA459711C}"/>
              </a:ext>
            </a:extLst>
          </p:cNvPr>
          <p:cNvSpPr txBox="1">
            <a:spLocks/>
          </p:cNvSpPr>
          <p:nvPr/>
        </p:nvSpPr>
        <p:spPr>
          <a:xfrm>
            <a:off x="234892" y="2707232"/>
            <a:ext cx="3657600" cy="231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>
                <a:solidFill>
                  <a:schemeClr val="bg1"/>
                </a:solidFill>
              </a:rPr>
              <a:t>Forlengelse</a:t>
            </a: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b-NO" sz="1400" dirty="0">
              <a:solidFill>
                <a:schemeClr val="bg1"/>
              </a:solidFill>
            </a:endParaRP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88A5C5F-E169-039C-6973-4011880887C1}"/>
              </a:ext>
            </a:extLst>
          </p:cNvPr>
          <p:cNvGrpSpPr/>
          <p:nvPr/>
        </p:nvGrpSpPr>
        <p:grpSpPr>
          <a:xfrm>
            <a:off x="4205779" y="380521"/>
            <a:ext cx="4775935" cy="2102620"/>
            <a:chOff x="0" y="269825"/>
            <a:chExt cx="4775935" cy="1822922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7FAB445-B813-B62A-F3DC-0B799E20BECA}"/>
                </a:ext>
              </a:extLst>
            </p:cNvPr>
            <p:cNvSpPr/>
            <p:nvPr/>
          </p:nvSpPr>
          <p:spPr>
            <a:xfrm>
              <a:off x="0" y="269829"/>
              <a:ext cx="4775935" cy="174653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3DEDA699-2C73-1869-6380-7521BD09085E}"/>
                </a:ext>
              </a:extLst>
            </p:cNvPr>
            <p:cNvSpPr txBox="1"/>
            <p:nvPr/>
          </p:nvSpPr>
          <p:spPr>
            <a:xfrm>
              <a:off x="0" y="269825"/>
              <a:ext cx="4775935" cy="1822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Vurdere forlengelse ut i fra gjeldende kriterier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dirty="0">
                <a:solidFill>
                  <a:schemeClr val="tx1"/>
                </a:solidFill>
              </a:endParaRP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U</a:t>
              </a:r>
              <a:r>
                <a:rPr lang="nb-NO" sz="1200" kern="1200" dirty="0">
                  <a:solidFill>
                    <a:schemeClr val="tx1"/>
                  </a:solidFill>
                </a:rPr>
                <a:t>tarbeide </a:t>
              </a:r>
              <a:r>
                <a:rPr lang="nb-NO" sz="1200" dirty="0">
                  <a:solidFill>
                    <a:schemeClr val="tx1"/>
                  </a:solidFill>
                </a:rPr>
                <a:t>og sende forlengelsesbrev til ansatt</a:t>
              </a:r>
            </a:p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dirty="0">
                <a:solidFill>
                  <a:schemeClr val="tx1"/>
                </a:solidFill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kern="1200" dirty="0">
                  <a:solidFill>
                    <a:schemeClr val="tx1"/>
                  </a:solidFill>
                </a:rPr>
                <a:t>Signert forlengelsesbrev</a:t>
              </a:r>
              <a:r>
                <a:rPr lang="nb-NO" sz="1200" dirty="0">
                  <a:solidFill>
                    <a:schemeClr val="tx1"/>
                  </a:solidFill>
                </a:rPr>
                <a:t> lagres i personalmappe i </a:t>
              </a:r>
              <a:r>
                <a:rPr lang="nb-NO" sz="1200" dirty="0" err="1">
                  <a:solidFill>
                    <a:schemeClr val="tx1"/>
                  </a:solidFill>
                </a:rPr>
                <a:t>ePhorte</a:t>
              </a:r>
              <a:r>
                <a:rPr lang="nb-NO" sz="1200" dirty="0">
                  <a:solidFill>
                    <a:schemeClr val="tx1"/>
                  </a:solidFill>
                </a:rPr>
                <a:t>, og skjema om forlengelse sendes i NTNU Hjelp </a:t>
              </a:r>
              <a:r>
                <a:rPr lang="nb-NO" sz="1200" dirty="0">
                  <a:solidFill>
                    <a:srgbClr val="0070C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Forlengelse - NTNU Hjelp</a:t>
              </a:r>
              <a:endParaRPr lang="nb-NO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511C493-7A2A-35D3-AA3F-1DA4FD3C630B}"/>
              </a:ext>
            </a:extLst>
          </p:cNvPr>
          <p:cNvGrpSpPr/>
          <p:nvPr/>
        </p:nvGrpSpPr>
        <p:grpSpPr>
          <a:xfrm>
            <a:off x="4444575" y="220693"/>
            <a:ext cx="3343154" cy="354240"/>
            <a:chOff x="0" y="141637"/>
            <a:chExt cx="3343154" cy="354240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18E49BC7-23BC-30E8-E926-6437E16A2298}"/>
                </a:ext>
              </a:extLst>
            </p:cNvPr>
            <p:cNvSpPr/>
            <p:nvPr/>
          </p:nvSpPr>
          <p:spPr>
            <a:xfrm>
              <a:off x="0" y="141637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ktangel: avrundede hjørner 6">
              <a:extLst>
                <a:ext uri="{FF2B5EF4-FFF2-40B4-BE49-F238E27FC236}">
                  <a16:creationId xmlns:a16="http://schemas.microsoft.com/office/drawing/2014/main" id="{341436A0-99D9-CDEB-AE88-32D61A0D0B1C}"/>
                </a:ext>
              </a:extLst>
            </p:cNvPr>
            <p:cNvSpPr txBox="1"/>
            <p:nvPr/>
          </p:nvSpPr>
          <p:spPr>
            <a:xfrm>
              <a:off x="17293" y="158930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HR ved enheten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689F8B3-5CA3-69CF-5492-4A49265378A6}"/>
              </a:ext>
            </a:extLst>
          </p:cNvPr>
          <p:cNvGrpSpPr/>
          <p:nvPr/>
        </p:nvGrpSpPr>
        <p:grpSpPr>
          <a:xfrm>
            <a:off x="4205779" y="4126858"/>
            <a:ext cx="4775935" cy="1804160"/>
            <a:chOff x="0" y="3709799"/>
            <a:chExt cx="4775935" cy="1916018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1713DEC-024C-DF60-272C-A44C0FD417B0}"/>
                </a:ext>
              </a:extLst>
            </p:cNvPr>
            <p:cNvSpPr/>
            <p:nvPr/>
          </p:nvSpPr>
          <p:spPr>
            <a:xfrm>
              <a:off x="0" y="3709799"/>
              <a:ext cx="4775935" cy="1916018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33A12EB-6A79-5561-E0A1-870733B61BDD}"/>
                </a:ext>
              </a:extLst>
            </p:cNvPr>
            <p:cNvSpPr txBox="1"/>
            <p:nvPr/>
          </p:nvSpPr>
          <p:spPr>
            <a:xfrm>
              <a:off x="0" y="3709800"/>
              <a:ext cx="4775935" cy="1437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2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Oppfølging av sluttdato for midlertidig ansatt bør starte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  </a:t>
              </a:r>
              <a:r>
                <a:rPr lang="nb-NO" sz="1200" kern="1200" dirty="0" err="1">
                  <a:latin typeface="Arial" panose="020B0604020202020204"/>
                </a:rPr>
                <a:t>ca</a:t>
              </a:r>
              <a:r>
                <a:rPr lang="nb-NO" sz="1200" dirty="0">
                  <a:latin typeface="Arial" panose="020B0604020202020204"/>
                </a:rPr>
                <a:t> </a:t>
              </a:r>
              <a:r>
                <a:rPr lang="nb-NO" sz="1200" kern="1200" dirty="0">
                  <a:latin typeface="Arial" panose="020B0604020202020204"/>
                </a:rPr>
                <a:t>3 </a:t>
              </a:r>
              <a:r>
                <a:rPr lang="nb-NO" sz="1200" kern="1200" dirty="0" err="1">
                  <a:latin typeface="Arial" panose="020B0604020202020204"/>
                </a:rPr>
                <a:t>mnd</a:t>
              </a:r>
              <a:r>
                <a:rPr lang="nb-NO" sz="1200" kern="1200" dirty="0">
                  <a:latin typeface="Arial" panose="020B0604020202020204"/>
                </a:rPr>
                <a:t> før sluttdato. Leder får påminnelse fra SAP.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           -</a:t>
              </a:r>
              <a:r>
                <a:rPr lang="nb-NO" sz="1100" kern="1200" dirty="0">
                  <a:latin typeface="Arial" panose="020B0604020202020204"/>
                </a:rPr>
                <a:t>Både leder og lokal HR kan bruke DFØ Innsikt som        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100" dirty="0">
                  <a:latin typeface="Arial" panose="020B0604020202020204"/>
                </a:rPr>
                <a:t>              </a:t>
              </a:r>
              <a:r>
                <a:rPr lang="nb-NO" sz="1100" kern="1200" dirty="0">
                  <a:latin typeface="Arial" panose="020B0604020202020204"/>
                </a:rPr>
                <a:t>oppfølgingsverktøy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endParaRPr lang="nb-NO" sz="1100" kern="1200" dirty="0">
                <a:latin typeface="Arial" panose="020B0604020202020204"/>
              </a:endParaRP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"/>
                <a:tabLst/>
                <a:defRPr/>
              </a:pPr>
              <a:r>
                <a:rPr lang="nb-NO" sz="1200" kern="1200" dirty="0">
                  <a:latin typeface="Arial" panose="020B0604020202020204"/>
                </a:rPr>
                <a:t> Standardisert forlengelsesbrev i </a:t>
              </a:r>
              <a:r>
                <a:rPr lang="nb-NO" sz="1200" kern="1200" dirty="0" err="1">
                  <a:latin typeface="Arial" panose="020B0604020202020204"/>
                </a:rPr>
                <a:t>ePhorte</a:t>
              </a:r>
              <a:r>
                <a:rPr lang="nb-NO" sz="1200" kern="1200" dirty="0">
                  <a:latin typeface="Arial" panose="020B0604020202020204"/>
                </a:rPr>
                <a:t> skal brukes, ikke      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tabLst/>
                <a:defRPr/>
              </a:pPr>
              <a:r>
                <a:rPr lang="nb-NO" sz="1200" dirty="0">
                  <a:latin typeface="Arial" panose="020B0604020202020204"/>
                </a:rPr>
                <a:t>   </a:t>
              </a:r>
              <a:r>
                <a:rPr lang="nb-NO" sz="1200" kern="1200" dirty="0">
                  <a:latin typeface="Arial" panose="020B0604020202020204"/>
                </a:rPr>
                <a:t>bruk ny arbeidsavtale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>
                <a:latin typeface="Arial" panose="020B0604020202020204"/>
              </a:endParaRP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7EA01DE8-CA18-B7D7-D6CE-B5697CB10E20}"/>
              </a:ext>
            </a:extLst>
          </p:cNvPr>
          <p:cNvGrpSpPr/>
          <p:nvPr/>
        </p:nvGrpSpPr>
        <p:grpSpPr>
          <a:xfrm>
            <a:off x="4444575" y="3949739"/>
            <a:ext cx="3343154" cy="354240"/>
            <a:chOff x="238796" y="3532680"/>
            <a:chExt cx="3343154" cy="354240"/>
          </a:xfrm>
        </p:grpSpPr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A8B531F7-F390-E6C1-F07E-0B5E27AAD2D5}"/>
                </a:ext>
              </a:extLst>
            </p:cNvPr>
            <p:cNvSpPr/>
            <p:nvPr/>
          </p:nvSpPr>
          <p:spPr>
            <a:xfrm>
              <a:off x="238796" y="353268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ktangel: avrundede hjørner 6">
              <a:extLst>
                <a:ext uri="{FF2B5EF4-FFF2-40B4-BE49-F238E27FC236}">
                  <a16:creationId xmlns:a16="http://schemas.microsoft.com/office/drawing/2014/main" id="{914432E6-9DFB-390C-B38F-CBD43BE1F4CE}"/>
                </a:ext>
              </a:extLst>
            </p:cNvPr>
            <p:cNvSpPr txBox="1"/>
            <p:nvPr/>
          </p:nvSpPr>
          <p:spPr>
            <a:xfrm>
              <a:off x="256089" y="3549973"/>
              <a:ext cx="3308568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Tilleggsinformasjon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FC932AE-699B-56D5-F22C-F2934A2B20F1}"/>
              </a:ext>
            </a:extLst>
          </p:cNvPr>
          <p:cNvGrpSpPr/>
          <p:nvPr/>
        </p:nvGrpSpPr>
        <p:grpSpPr>
          <a:xfrm>
            <a:off x="4223072" y="2736597"/>
            <a:ext cx="4775935" cy="988115"/>
            <a:chOff x="0" y="2258280"/>
            <a:chExt cx="4775935" cy="1209600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D656AE1-F546-8879-D1A9-2F9EE236A167}"/>
                </a:ext>
              </a:extLst>
            </p:cNvPr>
            <p:cNvSpPr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0C96D188-B1E3-1034-8BCF-A36726881AED}"/>
                </a:ext>
              </a:extLst>
            </p:cNvPr>
            <p:cNvSpPr txBox="1"/>
            <p:nvPr/>
          </p:nvSpPr>
          <p:spPr>
            <a:xfrm>
              <a:off x="0" y="2258280"/>
              <a:ext cx="4775935" cy="120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666" tIns="249936" rIns="370666" bIns="85344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b-NO" sz="1200" dirty="0">
                  <a:solidFill>
                    <a:schemeClr val="tx1"/>
                  </a:solidFill>
                </a:rPr>
                <a:t>Registrerer forlengelsen i SAP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>
                  <a:solidFill>
                    <a:schemeClr val="tx1"/>
                  </a:solidFill>
                </a:rPr>
                <a:t>	-</a:t>
              </a:r>
              <a:r>
                <a:rPr lang="nb-NO" sz="1100" dirty="0">
                  <a:solidFill>
                    <a:schemeClr val="tx1"/>
                  </a:solidFill>
                </a:rPr>
                <a:t>Skjema sendes til leder for godkjenning</a:t>
              </a: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dirty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1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b-NO" sz="1200" kern="1200" dirty="0"/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6468DD44-EF1F-0C50-3A72-5552D4E1C306}"/>
              </a:ext>
            </a:extLst>
          </p:cNvPr>
          <p:cNvGrpSpPr/>
          <p:nvPr/>
        </p:nvGrpSpPr>
        <p:grpSpPr>
          <a:xfrm>
            <a:off x="4444575" y="2527839"/>
            <a:ext cx="3471883" cy="382929"/>
            <a:chOff x="238796" y="2081160"/>
            <a:chExt cx="3471883" cy="354240"/>
          </a:xfrm>
        </p:grpSpPr>
        <p:sp>
          <p:nvSpPr>
            <p:cNvPr id="3" name="Rektangel: avrundede hjørner 2">
              <a:extLst>
                <a:ext uri="{FF2B5EF4-FFF2-40B4-BE49-F238E27FC236}">
                  <a16:creationId xmlns:a16="http://schemas.microsoft.com/office/drawing/2014/main" id="{6B454139-7CCC-FE17-63F8-31322A2A9662}"/>
                </a:ext>
              </a:extLst>
            </p:cNvPr>
            <p:cNvSpPr/>
            <p:nvPr/>
          </p:nvSpPr>
          <p:spPr>
            <a:xfrm>
              <a:off x="238796" y="2081160"/>
              <a:ext cx="3343154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ktangel: avrundede hjørner 6">
              <a:extLst>
                <a:ext uri="{FF2B5EF4-FFF2-40B4-BE49-F238E27FC236}">
                  <a16:creationId xmlns:a16="http://schemas.microsoft.com/office/drawing/2014/main" id="{9B9E6964-200A-FC3C-71DF-8338C767D1F3}"/>
                </a:ext>
              </a:extLst>
            </p:cNvPr>
            <p:cNvSpPr txBox="1"/>
            <p:nvPr/>
          </p:nvSpPr>
          <p:spPr>
            <a:xfrm>
              <a:off x="256088" y="2098453"/>
              <a:ext cx="3454591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6363" tIns="0" rIns="126363" bIns="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200" kern="1200" dirty="0"/>
                <a:t>Tjenestesenteret for lønn og HR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076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enkel" id="{B892BEB8-E98A-414B-BCC6-D411EE3B5D17}" vid="{D128FF0B-7B51-7B4C-A06D-7A4A55E195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ntnu_enkel</Template>
  <TotalTime>0</TotalTime>
  <Words>1599</Words>
  <Application>Microsoft Office PowerPoint</Application>
  <PresentationFormat>Skjermfremvisning (4:3)</PresentationFormat>
  <Paragraphs>346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Office-tema</vt:lpstr>
      <vt:lpstr>HR-prosesser</vt:lpstr>
      <vt:lpstr>Agenda</vt:lpstr>
      <vt:lpstr>Mandat – Tjenestesenteret for lønn og HR</vt:lpstr>
      <vt:lpstr>Mandat – Tjenestesenterets oppgaver</vt:lpstr>
      <vt:lpstr>Oppgaver på lokale enheter</vt:lpstr>
      <vt:lpstr>Generelt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Prosesser under arbeid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HR-prosesser</dc:title>
  <dc:creator>Mari Haugdahl Lie</dc:creator>
  <cp:lastModifiedBy>Kari Klepp</cp:lastModifiedBy>
  <cp:revision>7</cp:revision>
  <cp:lastPrinted>2023-04-18T06:44:52Z</cp:lastPrinted>
  <dcterms:created xsi:type="dcterms:W3CDTF">2023-04-17T06:53:46Z</dcterms:created>
  <dcterms:modified xsi:type="dcterms:W3CDTF">2023-04-18T08:08:40Z</dcterms:modified>
</cp:coreProperties>
</file>