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4"/>
  </p:sldMasterIdLst>
  <p:notesMasterIdLst>
    <p:notesMasterId r:id="rId22"/>
  </p:notesMasterIdLst>
  <p:sldIdLst>
    <p:sldId id="256" r:id="rId5"/>
    <p:sldId id="267" r:id="rId6"/>
    <p:sldId id="260" r:id="rId7"/>
    <p:sldId id="263" r:id="rId8"/>
    <p:sldId id="261" r:id="rId9"/>
    <p:sldId id="257" r:id="rId10"/>
    <p:sldId id="258" r:id="rId11"/>
    <p:sldId id="276" r:id="rId12"/>
    <p:sldId id="262" r:id="rId13"/>
    <p:sldId id="266" r:id="rId14"/>
    <p:sldId id="278" r:id="rId15"/>
    <p:sldId id="268" r:id="rId16"/>
    <p:sldId id="279" r:id="rId17"/>
    <p:sldId id="275" r:id="rId18"/>
    <p:sldId id="270" r:id="rId19"/>
    <p:sldId id="269" r:id="rId20"/>
    <p:sldId id="271" r:id="rId2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6386D53-BBC5-7AE3-C391-20BD85EA7949}" name="Kjersti Møller" initials="KM" userId="S::kjersm@ntnu.no::f2d03994-a661-4c4e-9a6a-da65bfd3cd6f" providerId="AD"/>
  <p188:author id="{B102E168-B0F3-FA81-1248-4E511FA767E3}" name="Patricia Schneider-Marin" initials="PSM" userId="S::patrisch@ntnu.no::47e5dca3-8f6d-4305-b902-3e54b1ac586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F89228-A065-0C5B-31FD-20E73E9DF4D9}" v="4" dt="2024-03-13T15:02:41.908"/>
    <p1510:client id="{F94FC00B-ED5A-43D3-40E4-24344F3EFEAA}" v="50" dt="2024-03-15T13:44:07.119"/>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iddels stil 2 – uthev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iddels stil 2 – uthev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080878-16D1-47FD-88AD-B4BF8C567B36}"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nb-NO"/>
        </a:p>
      </dgm:t>
    </dgm:pt>
    <dgm:pt modelId="{07433FDC-1A41-4E57-AEBB-2F523E798C83}">
      <dgm:prSet phldrT="[Tekst]" phldr="0"/>
      <dgm:spPr/>
      <dgm:t>
        <a:bodyPr/>
        <a:lstStyle/>
        <a:p>
          <a:pPr rtl="0">
            <a:buFont typeface="Arial" panose="020B0604020202020204" pitchFamily="34" charset="0"/>
            <a:buChar char="•"/>
          </a:pPr>
          <a:r>
            <a:rPr lang="nb-NO" b="0">
              <a:solidFill>
                <a:schemeClr val="bg1"/>
              </a:solidFill>
              <a:latin typeface="Avenir Next LT Pro"/>
            </a:rPr>
            <a:t>Planlegge evalueringen</a:t>
          </a:r>
        </a:p>
      </dgm:t>
    </dgm:pt>
    <dgm:pt modelId="{B9227BCE-73D3-4299-9A07-84014A84BAFC}" type="parTrans" cxnId="{6242A924-B893-4114-A0A3-2C313A331AAC}">
      <dgm:prSet/>
      <dgm:spPr/>
      <dgm:t>
        <a:bodyPr/>
        <a:lstStyle/>
        <a:p>
          <a:endParaRPr lang="nb-NO"/>
        </a:p>
      </dgm:t>
    </dgm:pt>
    <dgm:pt modelId="{B2CCE1C6-42D3-4067-9534-7752BA1B0137}" type="sibTrans" cxnId="{6242A924-B893-4114-A0A3-2C313A331AAC}">
      <dgm:prSet/>
      <dgm:spPr/>
      <dgm:t>
        <a:bodyPr/>
        <a:lstStyle/>
        <a:p>
          <a:endParaRPr lang="nb-NO"/>
        </a:p>
      </dgm:t>
    </dgm:pt>
    <dgm:pt modelId="{8FD30E5E-4B18-405C-80BF-AE31850D60DF}">
      <dgm:prSet phldr="0"/>
      <dgm:spPr/>
      <dgm:t>
        <a:bodyPr/>
        <a:lstStyle/>
        <a:p>
          <a:pPr rtl="0"/>
          <a:r>
            <a:rPr lang="nb-NO" b="0">
              <a:solidFill>
                <a:schemeClr val="bg1"/>
              </a:solidFill>
              <a:latin typeface="Avenir Next LT Pro"/>
              <a:cs typeface="Calibri"/>
            </a:rPr>
            <a:t>Innhente kunnskapsgrunnlag </a:t>
          </a:r>
        </a:p>
      </dgm:t>
    </dgm:pt>
    <dgm:pt modelId="{AA19A7E6-2567-4911-B601-D6869E64190A}" type="parTrans" cxnId="{3594E70D-1AB7-4F56-9B98-9B02E15D94B0}">
      <dgm:prSet/>
      <dgm:spPr/>
    </dgm:pt>
    <dgm:pt modelId="{AA478F2C-7060-4A86-9FED-D2B7C3A90563}" type="sibTrans" cxnId="{3594E70D-1AB7-4F56-9B98-9B02E15D94B0}">
      <dgm:prSet/>
      <dgm:spPr/>
    </dgm:pt>
    <dgm:pt modelId="{D1D1D9AD-A2DD-43E0-AA41-0EE6EE9899A9}">
      <dgm:prSet phldr="0"/>
      <dgm:spPr/>
      <dgm:t>
        <a:bodyPr/>
        <a:lstStyle/>
        <a:p>
          <a:pPr rtl="0"/>
          <a:r>
            <a:rPr lang="nb-NO" b="0">
              <a:solidFill>
                <a:schemeClr val="bg1"/>
              </a:solidFill>
              <a:latin typeface="Avenir Next LT Pro"/>
              <a:cs typeface="Calibri"/>
            </a:rPr>
            <a:t>Evaluere</a:t>
          </a:r>
        </a:p>
      </dgm:t>
    </dgm:pt>
    <dgm:pt modelId="{56B9BD4A-FA1A-420C-94E3-C9641975A9F9}" type="parTrans" cxnId="{924A7C40-E3EF-4553-85C7-749E2AD3F0E8}">
      <dgm:prSet/>
      <dgm:spPr/>
    </dgm:pt>
    <dgm:pt modelId="{85A793B3-8EAF-4229-824B-E4CD75D94352}" type="sibTrans" cxnId="{924A7C40-E3EF-4553-85C7-749E2AD3F0E8}">
      <dgm:prSet/>
      <dgm:spPr/>
    </dgm:pt>
    <dgm:pt modelId="{2BC184F8-242E-4888-9A1E-5A1573862376}">
      <dgm:prSet phldr="0"/>
      <dgm:spPr/>
      <dgm:t>
        <a:bodyPr/>
        <a:lstStyle/>
        <a:p>
          <a:pPr rtl="0"/>
          <a:r>
            <a:rPr lang="nb-NO" b="0">
              <a:solidFill>
                <a:schemeClr val="bg1"/>
              </a:solidFill>
              <a:latin typeface="Avenir Next LT Pro"/>
              <a:cs typeface="Calibri"/>
            </a:rPr>
            <a:t>Revidere/gjøre endringer</a:t>
          </a:r>
        </a:p>
      </dgm:t>
    </dgm:pt>
    <dgm:pt modelId="{0CA76480-C471-4E7A-99D9-72728E23BE12}" type="parTrans" cxnId="{0EA0ACFE-3E28-4DCF-9F30-C61336FA40A8}">
      <dgm:prSet/>
      <dgm:spPr/>
    </dgm:pt>
    <dgm:pt modelId="{65B94A7C-84BB-4F88-8FDD-13C32CF714D4}" type="sibTrans" cxnId="{0EA0ACFE-3E28-4DCF-9F30-C61336FA40A8}">
      <dgm:prSet/>
      <dgm:spPr/>
    </dgm:pt>
    <dgm:pt modelId="{5DE481C3-D048-4722-9A22-CC222A7CF295}" type="pres">
      <dgm:prSet presAssocID="{29080878-16D1-47FD-88AD-B4BF8C567B36}" presName="cycleMatrixDiagram" presStyleCnt="0">
        <dgm:presLayoutVars>
          <dgm:chMax val="1"/>
          <dgm:dir/>
          <dgm:animLvl val="lvl"/>
          <dgm:resizeHandles val="exact"/>
        </dgm:presLayoutVars>
      </dgm:prSet>
      <dgm:spPr/>
    </dgm:pt>
    <dgm:pt modelId="{C7046644-B196-43A2-8ED8-A3BC5776E863}" type="pres">
      <dgm:prSet presAssocID="{29080878-16D1-47FD-88AD-B4BF8C567B36}" presName="children" presStyleCnt="0"/>
      <dgm:spPr/>
    </dgm:pt>
    <dgm:pt modelId="{EF2EFE6D-47A5-4614-B2EE-28DF7D985ADA}" type="pres">
      <dgm:prSet presAssocID="{29080878-16D1-47FD-88AD-B4BF8C567B36}" presName="childPlaceholder" presStyleCnt="0"/>
      <dgm:spPr/>
    </dgm:pt>
    <dgm:pt modelId="{2A955793-012D-43CA-9AE2-49853634B009}" type="pres">
      <dgm:prSet presAssocID="{29080878-16D1-47FD-88AD-B4BF8C567B36}" presName="circle" presStyleCnt="0"/>
      <dgm:spPr/>
    </dgm:pt>
    <dgm:pt modelId="{DEED20A4-691C-4E92-A64D-C9484E1714D5}" type="pres">
      <dgm:prSet presAssocID="{29080878-16D1-47FD-88AD-B4BF8C567B36}" presName="quadrant1" presStyleLbl="node1" presStyleIdx="0" presStyleCnt="4">
        <dgm:presLayoutVars>
          <dgm:chMax val="1"/>
          <dgm:bulletEnabled val="1"/>
        </dgm:presLayoutVars>
      </dgm:prSet>
      <dgm:spPr/>
    </dgm:pt>
    <dgm:pt modelId="{470BBA32-04CC-41C2-9EF0-31FF071790F9}" type="pres">
      <dgm:prSet presAssocID="{29080878-16D1-47FD-88AD-B4BF8C567B36}" presName="quadrant2" presStyleLbl="node1" presStyleIdx="1" presStyleCnt="4">
        <dgm:presLayoutVars>
          <dgm:chMax val="1"/>
          <dgm:bulletEnabled val="1"/>
        </dgm:presLayoutVars>
      </dgm:prSet>
      <dgm:spPr/>
    </dgm:pt>
    <dgm:pt modelId="{AC9846DD-D2C6-48E2-BAC6-B2B729B8909A}" type="pres">
      <dgm:prSet presAssocID="{29080878-16D1-47FD-88AD-B4BF8C567B36}" presName="quadrant3" presStyleLbl="node1" presStyleIdx="2" presStyleCnt="4">
        <dgm:presLayoutVars>
          <dgm:chMax val="1"/>
          <dgm:bulletEnabled val="1"/>
        </dgm:presLayoutVars>
      </dgm:prSet>
      <dgm:spPr/>
    </dgm:pt>
    <dgm:pt modelId="{217CBBDC-7449-4C57-AF98-2DA22E3548B6}" type="pres">
      <dgm:prSet presAssocID="{29080878-16D1-47FD-88AD-B4BF8C567B36}" presName="quadrant4" presStyleLbl="node1" presStyleIdx="3" presStyleCnt="4">
        <dgm:presLayoutVars>
          <dgm:chMax val="1"/>
          <dgm:bulletEnabled val="1"/>
        </dgm:presLayoutVars>
      </dgm:prSet>
      <dgm:spPr/>
    </dgm:pt>
    <dgm:pt modelId="{7EF116C1-030B-4516-9CC0-8CD630F7F07A}" type="pres">
      <dgm:prSet presAssocID="{29080878-16D1-47FD-88AD-B4BF8C567B36}" presName="quadrantPlaceholder" presStyleCnt="0"/>
      <dgm:spPr/>
    </dgm:pt>
    <dgm:pt modelId="{015EA1C7-8ECA-48D0-BAC1-B5004D59DE16}" type="pres">
      <dgm:prSet presAssocID="{29080878-16D1-47FD-88AD-B4BF8C567B36}" presName="center1" presStyleLbl="fgShp" presStyleIdx="0" presStyleCnt="2"/>
      <dgm:spPr/>
    </dgm:pt>
    <dgm:pt modelId="{61A02BC5-AE77-43BB-B49D-49B83AC0E6A7}" type="pres">
      <dgm:prSet presAssocID="{29080878-16D1-47FD-88AD-B4BF8C567B36}" presName="center2" presStyleLbl="fgShp" presStyleIdx="1" presStyleCnt="2"/>
      <dgm:spPr/>
    </dgm:pt>
  </dgm:ptLst>
  <dgm:cxnLst>
    <dgm:cxn modelId="{0FB65308-254E-4459-A5DE-736403C2B93F}" type="presOf" srcId="{D1D1D9AD-A2DD-43E0-AA41-0EE6EE9899A9}" destId="{AC9846DD-D2C6-48E2-BAC6-B2B729B8909A}" srcOrd="0" destOrd="0" presId="urn:microsoft.com/office/officeart/2005/8/layout/cycle4"/>
    <dgm:cxn modelId="{3594E70D-1AB7-4F56-9B98-9B02E15D94B0}" srcId="{29080878-16D1-47FD-88AD-B4BF8C567B36}" destId="{8FD30E5E-4B18-405C-80BF-AE31850D60DF}" srcOrd="1" destOrd="0" parTransId="{AA19A7E6-2567-4911-B601-D6869E64190A}" sibTransId="{AA478F2C-7060-4A86-9FED-D2B7C3A90563}"/>
    <dgm:cxn modelId="{6242A924-B893-4114-A0A3-2C313A331AAC}" srcId="{29080878-16D1-47FD-88AD-B4BF8C567B36}" destId="{07433FDC-1A41-4E57-AEBB-2F523E798C83}" srcOrd="0" destOrd="0" parTransId="{B9227BCE-73D3-4299-9A07-84014A84BAFC}" sibTransId="{B2CCE1C6-42D3-4067-9534-7752BA1B0137}"/>
    <dgm:cxn modelId="{924A7C40-E3EF-4553-85C7-749E2AD3F0E8}" srcId="{29080878-16D1-47FD-88AD-B4BF8C567B36}" destId="{D1D1D9AD-A2DD-43E0-AA41-0EE6EE9899A9}" srcOrd="2" destOrd="0" parTransId="{56B9BD4A-FA1A-420C-94E3-C9641975A9F9}" sibTransId="{85A793B3-8EAF-4229-824B-E4CD75D94352}"/>
    <dgm:cxn modelId="{C9D4A346-9B33-45E2-8BC1-9C49731FAF9C}" type="presOf" srcId="{8FD30E5E-4B18-405C-80BF-AE31850D60DF}" destId="{470BBA32-04CC-41C2-9EF0-31FF071790F9}" srcOrd="0" destOrd="0" presId="urn:microsoft.com/office/officeart/2005/8/layout/cycle4"/>
    <dgm:cxn modelId="{7D5C1D4E-06D2-45F4-9364-1559ECBFB520}" type="presOf" srcId="{07433FDC-1A41-4E57-AEBB-2F523E798C83}" destId="{DEED20A4-691C-4E92-A64D-C9484E1714D5}" srcOrd="0" destOrd="0" presId="urn:microsoft.com/office/officeart/2005/8/layout/cycle4"/>
    <dgm:cxn modelId="{BCB7239E-8DC4-4E3D-B083-C76F0AC37089}" type="presOf" srcId="{2BC184F8-242E-4888-9A1E-5A1573862376}" destId="{217CBBDC-7449-4C57-AF98-2DA22E3548B6}" srcOrd="0" destOrd="0" presId="urn:microsoft.com/office/officeart/2005/8/layout/cycle4"/>
    <dgm:cxn modelId="{2331CFC1-AA80-414F-B322-D2632CC81740}" type="presOf" srcId="{29080878-16D1-47FD-88AD-B4BF8C567B36}" destId="{5DE481C3-D048-4722-9A22-CC222A7CF295}" srcOrd="0" destOrd="0" presId="urn:microsoft.com/office/officeart/2005/8/layout/cycle4"/>
    <dgm:cxn modelId="{0EA0ACFE-3E28-4DCF-9F30-C61336FA40A8}" srcId="{29080878-16D1-47FD-88AD-B4BF8C567B36}" destId="{2BC184F8-242E-4888-9A1E-5A1573862376}" srcOrd="3" destOrd="0" parTransId="{0CA76480-C471-4E7A-99D9-72728E23BE12}" sibTransId="{65B94A7C-84BB-4F88-8FDD-13C32CF714D4}"/>
    <dgm:cxn modelId="{38CAD700-D309-452F-AC80-8A333D74DA6C}" type="presParOf" srcId="{5DE481C3-D048-4722-9A22-CC222A7CF295}" destId="{C7046644-B196-43A2-8ED8-A3BC5776E863}" srcOrd="0" destOrd="0" presId="urn:microsoft.com/office/officeart/2005/8/layout/cycle4"/>
    <dgm:cxn modelId="{CA808192-12F4-45B4-A7F8-83E603576B3E}" type="presParOf" srcId="{C7046644-B196-43A2-8ED8-A3BC5776E863}" destId="{EF2EFE6D-47A5-4614-B2EE-28DF7D985ADA}" srcOrd="0" destOrd="0" presId="urn:microsoft.com/office/officeart/2005/8/layout/cycle4"/>
    <dgm:cxn modelId="{08F2A2CC-4D34-4CE9-B2AD-F0892895B031}" type="presParOf" srcId="{5DE481C3-D048-4722-9A22-CC222A7CF295}" destId="{2A955793-012D-43CA-9AE2-49853634B009}" srcOrd="1" destOrd="0" presId="urn:microsoft.com/office/officeart/2005/8/layout/cycle4"/>
    <dgm:cxn modelId="{686C5552-11C7-4038-82BC-B16899B6B7E6}" type="presParOf" srcId="{2A955793-012D-43CA-9AE2-49853634B009}" destId="{DEED20A4-691C-4E92-A64D-C9484E1714D5}" srcOrd="0" destOrd="0" presId="urn:microsoft.com/office/officeart/2005/8/layout/cycle4"/>
    <dgm:cxn modelId="{10DA83C5-CB95-4D2A-B84A-C7A330B1877C}" type="presParOf" srcId="{2A955793-012D-43CA-9AE2-49853634B009}" destId="{470BBA32-04CC-41C2-9EF0-31FF071790F9}" srcOrd="1" destOrd="0" presId="urn:microsoft.com/office/officeart/2005/8/layout/cycle4"/>
    <dgm:cxn modelId="{25DBC30B-687A-4F3C-A17D-EA04D8C0755C}" type="presParOf" srcId="{2A955793-012D-43CA-9AE2-49853634B009}" destId="{AC9846DD-D2C6-48E2-BAC6-B2B729B8909A}" srcOrd="2" destOrd="0" presId="urn:microsoft.com/office/officeart/2005/8/layout/cycle4"/>
    <dgm:cxn modelId="{E3322683-EBD5-4FE5-BDA4-D24092CE6A8D}" type="presParOf" srcId="{2A955793-012D-43CA-9AE2-49853634B009}" destId="{217CBBDC-7449-4C57-AF98-2DA22E3548B6}" srcOrd="3" destOrd="0" presId="urn:microsoft.com/office/officeart/2005/8/layout/cycle4"/>
    <dgm:cxn modelId="{F0B760EB-4DCF-4D8E-8770-DE1543863A1E}" type="presParOf" srcId="{2A955793-012D-43CA-9AE2-49853634B009}" destId="{7EF116C1-030B-4516-9CC0-8CD630F7F07A}" srcOrd="4" destOrd="0" presId="urn:microsoft.com/office/officeart/2005/8/layout/cycle4"/>
    <dgm:cxn modelId="{0EDCD207-7B37-4B5B-A90E-BF91462266D5}" type="presParOf" srcId="{5DE481C3-D048-4722-9A22-CC222A7CF295}" destId="{015EA1C7-8ECA-48D0-BAC1-B5004D59DE16}" srcOrd="2" destOrd="0" presId="urn:microsoft.com/office/officeart/2005/8/layout/cycle4"/>
    <dgm:cxn modelId="{DC805613-6970-4FD8-ACB0-37D0446AFD5C}" type="presParOf" srcId="{5DE481C3-D048-4722-9A22-CC222A7CF295}" destId="{61A02BC5-AE77-43BB-B49D-49B83AC0E6A7}"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ED20A4-691C-4E92-A64D-C9484E1714D5}">
      <dsp:nvSpPr>
        <dsp:cNvPr id="0" name=""/>
        <dsp:cNvSpPr/>
      </dsp:nvSpPr>
      <dsp:spPr>
        <a:xfrm>
          <a:off x="3134995" y="335503"/>
          <a:ext cx="2548649" cy="2548649"/>
        </a:xfrm>
        <a:prstGeom prst="pieWedg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Font typeface="Arial" panose="020B0604020202020204" pitchFamily="34" charset="0"/>
            <a:buNone/>
          </a:pPr>
          <a:r>
            <a:rPr lang="nb-NO" sz="1300" b="0" kern="1200">
              <a:solidFill>
                <a:schemeClr val="bg1"/>
              </a:solidFill>
              <a:latin typeface="Avenir Next LT Pro"/>
            </a:rPr>
            <a:t>Planlegge evalueringen</a:t>
          </a:r>
        </a:p>
      </dsp:txBody>
      <dsp:txXfrm>
        <a:off x="3881477" y="1081985"/>
        <a:ext cx="1802167" cy="1802167"/>
      </dsp:txXfrm>
    </dsp:sp>
    <dsp:sp modelId="{470BBA32-04CC-41C2-9EF0-31FF071790F9}">
      <dsp:nvSpPr>
        <dsp:cNvPr id="0" name=""/>
        <dsp:cNvSpPr/>
      </dsp:nvSpPr>
      <dsp:spPr>
        <a:xfrm rot="5400000">
          <a:off x="5801365" y="335503"/>
          <a:ext cx="2548649" cy="2548649"/>
        </a:xfrm>
        <a:prstGeom prst="pieWedg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nb-NO" sz="1300" b="0" kern="1200">
              <a:solidFill>
                <a:schemeClr val="bg1"/>
              </a:solidFill>
              <a:latin typeface="Avenir Next LT Pro"/>
              <a:cs typeface="Calibri"/>
            </a:rPr>
            <a:t>Innhente kunnskapsgrunnlag </a:t>
          </a:r>
        </a:p>
      </dsp:txBody>
      <dsp:txXfrm rot="-5400000">
        <a:off x="5801365" y="1081985"/>
        <a:ext cx="1802167" cy="1802167"/>
      </dsp:txXfrm>
    </dsp:sp>
    <dsp:sp modelId="{AC9846DD-D2C6-48E2-BAC6-B2B729B8909A}">
      <dsp:nvSpPr>
        <dsp:cNvPr id="0" name=""/>
        <dsp:cNvSpPr/>
      </dsp:nvSpPr>
      <dsp:spPr>
        <a:xfrm rot="10800000">
          <a:off x="5801365" y="3001873"/>
          <a:ext cx="2548649" cy="2548649"/>
        </a:xfrm>
        <a:prstGeom prst="pieWedg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nb-NO" sz="1300" b="0" kern="1200">
              <a:solidFill>
                <a:schemeClr val="bg1"/>
              </a:solidFill>
              <a:latin typeface="Avenir Next LT Pro"/>
              <a:cs typeface="Calibri"/>
            </a:rPr>
            <a:t>Evaluere</a:t>
          </a:r>
        </a:p>
      </dsp:txBody>
      <dsp:txXfrm rot="10800000">
        <a:off x="5801365" y="3001873"/>
        <a:ext cx="1802167" cy="1802167"/>
      </dsp:txXfrm>
    </dsp:sp>
    <dsp:sp modelId="{217CBBDC-7449-4C57-AF98-2DA22E3548B6}">
      <dsp:nvSpPr>
        <dsp:cNvPr id="0" name=""/>
        <dsp:cNvSpPr/>
      </dsp:nvSpPr>
      <dsp:spPr>
        <a:xfrm rot="16200000">
          <a:off x="3134995" y="3001873"/>
          <a:ext cx="2548649" cy="2548649"/>
        </a:xfrm>
        <a:prstGeom prst="pieWedg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nb-NO" sz="1300" b="0" kern="1200">
              <a:solidFill>
                <a:schemeClr val="bg1"/>
              </a:solidFill>
              <a:latin typeface="Avenir Next LT Pro"/>
              <a:cs typeface="Calibri"/>
            </a:rPr>
            <a:t>Revidere/gjøre endringer</a:t>
          </a:r>
        </a:p>
      </dsp:txBody>
      <dsp:txXfrm rot="5400000">
        <a:off x="3881477" y="3001873"/>
        <a:ext cx="1802167" cy="1802167"/>
      </dsp:txXfrm>
    </dsp:sp>
    <dsp:sp modelId="{015EA1C7-8ECA-48D0-BAC1-B5004D59DE16}">
      <dsp:nvSpPr>
        <dsp:cNvPr id="0" name=""/>
        <dsp:cNvSpPr/>
      </dsp:nvSpPr>
      <dsp:spPr>
        <a:xfrm>
          <a:off x="5302524" y="2413271"/>
          <a:ext cx="879961" cy="765183"/>
        </a:xfrm>
        <a:prstGeom prst="circularArrow">
          <a:avLst/>
        </a:prstGeom>
        <a:solidFill>
          <a:schemeClr val="accent1">
            <a:tint val="6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A02BC5-AE77-43BB-B49D-49B83AC0E6A7}">
      <dsp:nvSpPr>
        <dsp:cNvPr id="0" name=""/>
        <dsp:cNvSpPr/>
      </dsp:nvSpPr>
      <dsp:spPr>
        <a:xfrm rot="10800000">
          <a:off x="5302524" y="2707572"/>
          <a:ext cx="879961" cy="765183"/>
        </a:xfrm>
        <a:prstGeom prst="circularArrow">
          <a:avLst/>
        </a:prstGeom>
        <a:solidFill>
          <a:schemeClr val="accent1">
            <a:tint val="6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nb-NO"/>
          </a:p>
        </p:txBody>
      </p:sp>
      <p:sp>
        <p:nvSpPr>
          <p:cNvPr id="3" name="Plassholder for dato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01A5225D-B44B-41E2-BB45-181C9E5F475C}" type="datetimeFigureOut">
              <a:rPr lang="nb-NO" smtClean="0"/>
              <a:t>18.03.2024</a:t>
            </a:fld>
            <a:endParaRPr lang="nb-NO"/>
          </a:p>
        </p:txBody>
      </p:sp>
      <p:sp>
        <p:nvSpPr>
          <p:cNvPr id="4" name="Plassholder for lysbilde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nb-NO"/>
          </a:p>
        </p:txBody>
      </p:sp>
      <p:sp>
        <p:nvSpPr>
          <p:cNvPr id="5" name="Plassholder for notat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nb-NO"/>
          </a:p>
        </p:txBody>
      </p:sp>
      <p:sp>
        <p:nvSpPr>
          <p:cNvPr id="7" name="Plassholder for lysbildenumm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998C6536-1C37-4274-8244-3EE0950556D0}" type="slidenum">
              <a:rPr lang="nb-NO" smtClean="0"/>
              <a:t>‹#›</a:t>
            </a:fld>
            <a:endParaRPr lang="nb-NO"/>
          </a:p>
        </p:txBody>
      </p:sp>
    </p:spTree>
    <p:extLst>
      <p:ext uri="{BB962C8B-B14F-4D97-AF65-F5344CB8AC3E}">
        <p14:creationId xmlns:p14="http://schemas.microsoft.com/office/powerpoint/2010/main" val="1589553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98C6536-1C37-4274-8244-3EE0950556D0}" type="slidenum">
              <a:rPr lang="nb-NO" smtClean="0"/>
              <a:t>1</a:t>
            </a:fld>
            <a:endParaRPr lang="nb-NO"/>
          </a:p>
        </p:txBody>
      </p:sp>
    </p:spTree>
    <p:extLst>
      <p:ext uri="{BB962C8B-B14F-4D97-AF65-F5344CB8AC3E}">
        <p14:creationId xmlns:p14="http://schemas.microsoft.com/office/powerpoint/2010/main" val="4273409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98C6536-1C37-4274-8244-3EE0950556D0}" type="slidenum">
              <a:rPr lang="nb-NO" smtClean="0"/>
              <a:t>3</a:t>
            </a:fld>
            <a:endParaRPr lang="nb-NO"/>
          </a:p>
        </p:txBody>
      </p:sp>
    </p:spTree>
    <p:extLst>
      <p:ext uri="{BB962C8B-B14F-4D97-AF65-F5344CB8AC3E}">
        <p14:creationId xmlns:p14="http://schemas.microsoft.com/office/powerpoint/2010/main" val="3058889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998C6536-1C37-4274-8244-3EE0950556D0}" type="slidenum">
              <a:rPr lang="nb-NO" smtClean="0"/>
              <a:t>10</a:t>
            </a:fld>
            <a:endParaRPr lang="nb-NO"/>
          </a:p>
        </p:txBody>
      </p:sp>
    </p:spTree>
    <p:extLst>
      <p:ext uri="{BB962C8B-B14F-4D97-AF65-F5344CB8AC3E}">
        <p14:creationId xmlns:p14="http://schemas.microsoft.com/office/powerpoint/2010/main" val="1490913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A1826-1B3E-4E2E-8D6C-93BCEAA3D6C6}"/>
              </a:ext>
            </a:extLst>
          </p:cNvPr>
          <p:cNvSpPr>
            <a:spLocks noGrp="1"/>
          </p:cNvSpPr>
          <p:nvPr>
            <p:ph type="ctrTitle"/>
          </p:nvPr>
        </p:nvSpPr>
        <p:spPr>
          <a:xfrm>
            <a:off x="2107200" y="1096965"/>
            <a:ext cx="7977600" cy="2085696"/>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AAB5F0CE-1714-4650-9690-5676C06349A0}"/>
              </a:ext>
            </a:extLst>
          </p:cNvPr>
          <p:cNvSpPr>
            <a:spLocks noGrp="1"/>
          </p:cNvSpPr>
          <p:nvPr>
            <p:ph type="subTitle" idx="1"/>
          </p:nvPr>
        </p:nvSpPr>
        <p:spPr>
          <a:xfrm>
            <a:off x="3216000" y="3945771"/>
            <a:ext cx="5760000" cy="1832730"/>
          </a:xfrm>
        </p:spPr>
        <p:txBody>
          <a:bodyPr>
            <a:normAutofit/>
          </a:bodyPr>
          <a:lstStyle>
            <a:lvl1pPr marL="0" indent="0" algn="ctr">
              <a:lnSpc>
                <a:spcPct val="125000"/>
              </a:lnSpc>
              <a:buNone/>
              <a:defRPr sz="2400" i="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D0CA85-BF38-4762-934C-D00F2047C2D1}"/>
              </a:ext>
            </a:extLst>
          </p:cNvPr>
          <p:cNvSpPr>
            <a:spLocks noGrp="1"/>
          </p:cNvSpPr>
          <p:nvPr>
            <p:ph type="dt" sz="half" idx="10"/>
          </p:nvPr>
        </p:nvSpPr>
        <p:spPr/>
        <p:txBody>
          <a:bodyPr/>
          <a:lstStyle/>
          <a:p>
            <a:fld id="{4845534E-F2C9-4379-B8BB-A6108239C663}" type="datetime1">
              <a:rPr lang="en-US" smtClean="0"/>
              <a:t>3/18/2024</a:t>
            </a:fld>
            <a:endParaRPr lang="en-US"/>
          </a:p>
        </p:txBody>
      </p:sp>
      <p:sp>
        <p:nvSpPr>
          <p:cNvPr id="5" name="Footer Placeholder 4">
            <a:extLst>
              <a:ext uri="{FF2B5EF4-FFF2-40B4-BE49-F238E27FC236}">
                <a16:creationId xmlns:a16="http://schemas.microsoft.com/office/drawing/2014/main" id="{649CA3C9-6579-49D9-A5FD-20231FB4B357}"/>
              </a:ext>
            </a:extLst>
          </p:cNvPr>
          <p:cNvSpPr>
            <a:spLocks noGrp="1"/>
          </p:cNvSpPr>
          <p:nvPr>
            <p:ph type="ftr" sz="quarter" idx="11"/>
          </p:nvPr>
        </p:nvSpPr>
        <p:spPr/>
        <p:txBody>
          <a:bodyPr/>
          <a:lstStyle/>
          <a:p>
            <a:r>
              <a:rPr lang="en-US"/>
              <a:t>Studieprogram66</a:t>
            </a:r>
          </a:p>
        </p:txBody>
      </p:sp>
      <p:sp>
        <p:nvSpPr>
          <p:cNvPr id="6" name="Slide Number Placeholder 5">
            <a:extLst>
              <a:ext uri="{FF2B5EF4-FFF2-40B4-BE49-F238E27FC236}">
                <a16:creationId xmlns:a16="http://schemas.microsoft.com/office/drawing/2014/main" id="{BB9B94FE-6287-4D49-B0E5-FE9A9BA75A0C}"/>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7" name="Straight Connector 6">
            <a:extLst>
              <a:ext uri="{FF2B5EF4-FFF2-40B4-BE49-F238E27FC236}">
                <a16:creationId xmlns:a16="http://schemas.microsoft.com/office/drawing/2014/main" id="{AE0C0B2A-3FD1-4235-A16E-0ED1E028A93E}"/>
              </a:ext>
            </a:extLst>
          </p:cNvPr>
          <p:cNvCxnSpPr>
            <a:cxnSpLocks/>
          </p:cNvCxnSpPr>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9494E066-0146-46E9-BAF1-C33240ABA294}"/>
              </a:ext>
            </a:extLst>
          </p:cNvPr>
          <p:cNvGrpSpPr/>
          <p:nvPr/>
        </p:nvGrpSpPr>
        <p:grpSpPr>
          <a:xfrm rot="2700000">
            <a:off x="10127693" y="4178240"/>
            <a:ext cx="633413" cy="1862138"/>
            <a:chOff x="5959192" y="333389"/>
            <a:chExt cx="633413" cy="1862138"/>
          </a:xfrm>
        </p:grpSpPr>
        <p:grpSp>
          <p:nvGrpSpPr>
            <p:cNvPr id="9" name="Group 8">
              <a:extLst>
                <a:ext uri="{FF2B5EF4-FFF2-40B4-BE49-F238E27FC236}">
                  <a16:creationId xmlns:a16="http://schemas.microsoft.com/office/drawing/2014/main" id="{B02BD80B-C499-4DAC-9580-575B04F8658F}"/>
                </a:ext>
              </a:extLst>
            </p:cNvPr>
            <p:cNvGrpSpPr/>
            <p:nvPr/>
          </p:nvGrpSpPr>
          <p:grpSpPr>
            <a:xfrm>
              <a:off x="5959192" y="333389"/>
              <a:ext cx="633413" cy="1419225"/>
              <a:chOff x="5959192" y="333389"/>
              <a:chExt cx="633413" cy="1419225"/>
            </a:xfrm>
          </p:grpSpPr>
          <p:sp>
            <p:nvSpPr>
              <p:cNvPr id="11" name="Freeform 68">
                <a:extLst>
                  <a:ext uri="{FF2B5EF4-FFF2-40B4-BE49-F238E27FC236}">
                    <a16:creationId xmlns:a16="http://schemas.microsoft.com/office/drawing/2014/main" id="{CCF069F3-858C-4C67-90C2-46017C3D4CEB}"/>
                  </a:ext>
                </a:extLst>
              </p:cNvPr>
              <p:cNvSpPr>
                <a:spLocks/>
              </p:cNvSpPr>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9">
                <a:extLst>
                  <a:ext uri="{FF2B5EF4-FFF2-40B4-BE49-F238E27FC236}">
                    <a16:creationId xmlns:a16="http://schemas.microsoft.com/office/drawing/2014/main" id="{8A1FFA52-DFA8-4A81-8A85-50BE13257F51}"/>
                  </a:ext>
                </a:extLst>
              </p:cNvPr>
              <p:cNvSpPr>
                <a:spLocks/>
              </p:cNvSpPr>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0" name="Line 70">
              <a:extLst>
                <a:ext uri="{FF2B5EF4-FFF2-40B4-BE49-F238E27FC236}">
                  <a16:creationId xmlns:a16="http://schemas.microsoft.com/office/drawing/2014/main" id="{BAEDA471-60CB-4A0C-B9AD-B2B3C51EA2FD}"/>
                </a:ext>
              </a:extLst>
            </p:cNvPr>
            <p:cNvSpPr>
              <a:spLocks noChangeShapeType="1"/>
            </p:cNvSpPr>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72271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FB6D0-92CA-4910-AE77-E238F4C89D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913172-A138-4DD4-A5B1-58BA625078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3897B9-E4AD-469B-A60D-9A1A4BD1980A}"/>
              </a:ext>
            </a:extLst>
          </p:cNvPr>
          <p:cNvSpPr>
            <a:spLocks noGrp="1"/>
          </p:cNvSpPr>
          <p:nvPr>
            <p:ph type="dt" sz="half" idx="10"/>
          </p:nvPr>
        </p:nvSpPr>
        <p:spPr/>
        <p:txBody>
          <a:bodyPr/>
          <a:lstStyle/>
          <a:p>
            <a:fld id="{2119A664-AEB9-4C11-962A-6B74FF0C6F11}" type="datetime1">
              <a:rPr lang="en-US" smtClean="0"/>
              <a:t>3/18/2024</a:t>
            </a:fld>
            <a:endParaRPr lang="en-US"/>
          </a:p>
        </p:txBody>
      </p:sp>
      <p:sp>
        <p:nvSpPr>
          <p:cNvPr id="5" name="Footer Placeholder 4">
            <a:extLst>
              <a:ext uri="{FF2B5EF4-FFF2-40B4-BE49-F238E27FC236}">
                <a16:creationId xmlns:a16="http://schemas.microsoft.com/office/drawing/2014/main" id="{31C5E1B0-48D6-4F99-9955-39958BA969EC}"/>
              </a:ext>
            </a:extLst>
          </p:cNvPr>
          <p:cNvSpPr>
            <a:spLocks noGrp="1"/>
          </p:cNvSpPr>
          <p:nvPr>
            <p:ph type="ftr" sz="quarter" idx="11"/>
          </p:nvPr>
        </p:nvSpPr>
        <p:spPr/>
        <p:txBody>
          <a:bodyPr/>
          <a:lstStyle/>
          <a:p>
            <a:r>
              <a:rPr lang="en-US"/>
              <a:t>Studieprogram66</a:t>
            </a:r>
          </a:p>
        </p:txBody>
      </p:sp>
      <p:sp>
        <p:nvSpPr>
          <p:cNvPr id="6" name="Slide Number Placeholder 5">
            <a:extLst>
              <a:ext uri="{FF2B5EF4-FFF2-40B4-BE49-F238E27FC236}">
                <a16:creationId xmlns:a16="http://schemas.microsoft.com/office/drawing/2014/main" id="{F59F49DA-55D4-4E36-AEB9-A0E99E31A87E}"/>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1198044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FEBC7C-C5C1-4A79-A195-B35701C289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D34A74-3328-469B-ABCA-96F2FE3687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AE19AB-5637-455E-89C3-B41702C202D4}"/>
              </a:ext>
            </a:extLst>
          </p:cNvPr>
          <p:cNvSpPr>
            <a:spLocks noGrp="1"/>
          </p:cNvSpPr>
          <p:nvPr>
            <p:ph type="dt" sz="half" idx="10"/>
          </p:nvPr>
        </p:nvSpPr>
        <p:spPr/>
        <p:txBody>
          <a:bodyPr/>
          <a:lstStyle/>
          <a:p>
            <a:fld id="{6F187C6C-DD3F-4FC7-9517-80CEB99084D5}" type="datetime1">
              <a:rPr lang="en-US" smtClean="0"/>
              <a:t>3/18/2024</a:t>
            </a:fld>
            <a:endParaRPr lang="en-US"/>
          </a:p>
        </p:txBody>
      </p:sp>
      <p:sp>
        <p:nvSpPr>
          <p:cNvPr id="5" name="Footer Placeholder 4">
            <a:extLst>
              <a:ext uri="{FF2B5EF4-FFF2-40B4-BE49-F238E27FC236}">
                <a16:creationId xmlns:a16="http://schemas.microsoft.com/office/drawing/2014/main" id="{A364F2A3-EBEE-4F42-BAC2-A482F00E6747}"/>
              </a:ext>
            </a:extLst>
          </p:cNvPr>
          <p:cNvSpPr>
            <a:spLocks noGrp="1"/>
          </p:cNvSpPr>
          <p:nvPr>
            <p:ph type="ftr" sz="quarter" idx="11"/>
          </p:nvPr>
        </p:nvSpPr>
        <p:spPr/>
        <p:txBody>
          <a:bodyPr/>
          <a:lstStyle/>
          <a:p>
            <a:r>
              <a:rPr lang="en-US"/>
              <a:t>Studieprogram66</a:t>
            </a:r>
          </a:p>
        </p:txBody>
      </p:sp>
      <p:sp>
        <p:nvSpPr>
          <p:cNvPr id="6" name="Slide Number Placeholder 5">
            <a:extLst>
              <a:ext uri="{FF2B5EF4-FFF2-40B4-BE49-F238E27FC236}">
                <a16:creationId xmlns:a16="http://schemas.microsoft.com/office/drawing/2014/main" id="{BBFE1C27-1A43-4B0B-88D0-0C5FE1DBE161}"/>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2184983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32E59-6597-437B-B2F8-E2DD1F86A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E3BC1D-912E-4012-84AC-A509C9EF4F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77110C-4AA3-4101-B3BD-140B90AF99C9}"/>
              </a:ext>
            </a:extLst>
          </p:cNvPr>
          <p:cNvSpPr>
            <a:spLocks noGrp="1"/>
          </p:cNvSpPr>
          <p:nvPr>
            <p:ph type="dt" sz="half" idx="10"/>
          </p:nvPr>
        </p:nvSpPr>
        <p:spPr/>
        <p:txBody>
          <a:bodyPr/>
          <a:lstStyle/>
          <a:p>
            <a:fld id="{4C3973B3-745D-4CE8-B209-B175AA8CA2AE}" type="datetime1">
              <a:rPr lang="en-US" smtClean="0"/>
              <a:t>3/18/2024</a:t>
            </a:fld>
            <a:endParaRPr lang="en-US"/>
          </a:p>
        </p:txBody>
      </p:sp>
      <p:sp>
        <p:nvSpPr>
          <p:cNvPr id="5" name="Footer Placeholder 4">
            <a:extLst>
              <a:ext uri="{FF2B5EF4-FFF2-40B4-BE49-F238E27FC236}">
                <a16:creationId xmlns:a16="http://schemas.microsoft.com/office/drawing/2014/main" id="{4C50F189-4D8E-4DE6-8295-CF92FA8BFDEF}"/>
              </a:ext>
            </a:extLst>
          </p:cNvPr>
          <p:cNvSpPr>
            <a:spLocks noGrp="1"/>
          </p:cNvSpPr>
          <p:nvPr>
            <p:ph type="ftr" sz="quarter" idx="11"/>
          </p:nvPr>
        </p:nvSpPr>
        <p:spPr/>
        <p:txBody>
          <a:bodyPr/>
          <a:lstStyle/>
          <a:p>
            <a:r>
              <a:rPr lang="en-US"/>
              <a:t>Studieprogram66</a:t>
            </a:r>
          </a:p>
        </p:txBody>
      </p:sp>
      <p:sp>
        <p:nvSpPr>
          <p:cNvPr id="6" name="Slide Number Placeholder 5">
            <a:extLst>
              <a:ext uri="{FF2B5EF4-FFF2-40B4-BE49-F238E27FC236}">
                <a16:creationId xmlns:a16="http://schemas.microsoft.com/office/drawing/2014/main" id="{575F33EC-1ACF-4D46-AEA5-A20802210B75}"/>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1407862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45267-19A7-4A3D-9658-AD3F78DD35CB}"/>
              </a:ext>
            </a:extLst>
          </p:cNvPr>
          <p:cNvSpPr>
            <a:spLocks noGrp="1"/>
          </p:cNvSpPr>
          <p:nvPr>
            <p:ph type="title"/>
          </p:nvPr>
        </p:nvSpPr>
        <p:spPr>
          <a:xfrm>
            <a:off x="990000" y="2305800"/>
            <a:ext cx="4636800" cy="2246400"/>
          </a:xfrm>
        </p:spPr>
        <p:txBody>
          <a:bodyPr anchor="ctr">
            <a:normAutofit/>
          </a:bodyPr>
          <a:lstStyle>
            <a:lvl1pPr algn="ctr">
              <a:defRPr sz="4800"/>
            </a:lvl1pPr>
          </a:lstStyle>
          <a:p>
            <a:r>
              <a:rPr lang="en-US"/>
              <a:t>Click to edit Master title style</a:t>
            </a:r>
          </a:p>
        </p:txBody>
      </p:sp>
      <p:sp>
        <p:nvSpPr>
          <p:cNvPr id="3" name="Text Placeholder 2">
            <a:extLst>
              <a:ext uri="{FF2B5EF4-FFF2-40B4-BE49-F238E27FC236}">
                <a16:creationId xmlns:a16="http://schemas.microsoft.com/office/drawing/2014/main" id="{85F17554-5672-499F-BEB9-AB069E6D15F2}"/>
              </a:ext>
            </a:extLst>
          </p:cNvPr>
          <p:cNvSpPr>
            <a:spLocks noGrp="1"/>
          </p:cNvSpPr>
          <p:nvPr>
            <p:ph type="body" idx="1"/>
          </p:nvPr>
        </p:nvSpPr>
        <p:spPr>
          <a:xfrm>
            <a:off x="6565250" y="2305800"/>
            <a:ext cx="4636800" cy="2246400"/>
          </a:xfrm>
        </p:spPr>
        <p:txBody>
          <a:bodyPr anchor="ctr">
            <a:normAutofit/>
          </a:bodyPr>
          <a:lstStyle>
            <a:lvl1pPr marL="0" indent="0" algn="ctr">
              <a:lnSpc>
                <a:spcPct val="125000"/>
              </a:lnSpc>
              <a:buNone/>
              <a:defRPr sz="2400" i="1">
                <a:solidFill>
                  <a:schemeClr val="tx1">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CBA3C6-C279-46AA-B4EE-5F861D83D2AC}"/>
              </a:ext>
            </a:extLst>
          </p:cNvPr>
          <p:cNvSpPr>
            <a:spLocks noGrp="1"/>
          </p:cNvSpPr>
          <p:nvPr>
            <p:ph type="dt" sz="half" idx="10"/>
          </p:nvPr>
        </p:nvSpPr>
        <p:spPr/>
        <p:txBody>
          <a:bodyPr/>
          <a:lstStyle/>
          <a:p>
            <a:fld id="{1BB10CA9-5900-4EE3-B336-13F44707281F}" type="datetime1">
              <a:rPr lang="en-US" smtClean="0"/>
              <a:t>3/18/2024</a:t>
            </a:fld>
            <a:endParaRPr lang="en-US"/>
          </a:p>
        </p:txBody>
      </p:sp>
      <p:sp>
        <p:nvSpPr>
          <p:cNvPr id="5" name="Footer Placeholder 4">
            <a:extLst>
              <a:ext uri="{FF2B5EF4-FFF2-40B4-BE49-F238E27FC236}">
                <a16:creationId xmlns:a16="http://schemas.microsoft.com/office/drawing/2014/main" id="{F04C125B-DDB9-4F4E-B9E9-A747E648FC92}"/>
              </a:ext>
            </a:extLst>
          </p:cNvPr>
          <p:cNvSpPr>
            <a:spLocks noGrp="1"/>
          </p:cNvSpPr>
          <p:nvPr>
            <p:ph type="ftr" sz="quarter" idx="11"/>
          </p:nvPr>
        </p:nvSpPr>
        <p:spPr/>
        <p:txBody>
          <a:bodyPr/>
          <a:lstStyle/>
          <a:p>
            <a:r>
              <a:rPr lang="en-US"/>
              <a:t>Studieprogram66</a:t>
            </a:r>
          </a:p>
        </p:txBody>
      </p:sp>
      <p:sp>
        <p:nvSpPr>
          <p:cNvPr id="6" name="Slide Number Placeholder 5">
            <a:extLst>
              <a:ext uri="{FF2B5EF4-FFF2-40B4-BE49-F238E27FC236}">
                <a16:creationId xmlns:a16="http://schemas.microsoft.com/office/drawing/2014/main" id="{A83D465E-E86B-42A8-B18A-9046E40D63D6}"/>
              </a:ext>
            </a:extLst>
          </p:cNvPr>
          <p:cNvSpPr>
            <a:spLocks noGrp="1"/>
          </p:cNvSpPr>
          <p:nvPr>
            <p:ph type="sldNum" sz="quarter" idx="12"/>
          </p:nvPr>
        </p:nvSpPr>
        <p:spPr/>
        <p:txBody>
          <a:bodyPr/>
          <a:lstStyle/>
          <a:p>
            <a:fld id="{FF2BD96E-3838-45D2-9031-D3AF67C920A5}" type="slidenum">
              <a:rPr lang="en-US" smtClean="0"/>
              <a:t>‹#›</a:t>
            </a:fld>
            <a:endParaRPr lang="en-US"/>
          </a:p>
        </p:txBody>
      </p:sp>
      <p:sp>
        <p:nvSpPr>
          <p:cNvPr id="7" name="Oval 6">
            <a:extLst>
              <a:ext uri="{FF2B5EF4-FFF2-40B4-BE49-F238E27FC236}">
                <a16:creationId xmlns:a16="http://schemas.microsoft.com/office/drawing/2014/main" id="{6681007E-0E57-40DB-9A98-D04E0A05937B}"/>
              </a:ext>
            </a:extLst>
          </p:cNvPr>
          <p:cNvSpPr/>
          <p:nvPr/>
        </p:nvSpPr>
        <p:spPr>
          <a:xfrm>
            <a:off x="1437136" y="649304"/>
            <a:ext cx="340415" cy="340415"/>
          </a:xfrm>
          <a:prstGeom prst="ellipse">
            <a:avLst/>
          </a:pr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lvl="0"/>
            <a:endParaRPr lang="en-US">
              <a:solidFill>
                <a:schemeClr val="tx1"/>
              </a:solidFill>
            </a:endParaRPr>
          </a:p>
        </p:txBody>
      </p:sp>
      <p:grpSp>
        <p:nvGrpSpPr>
          <p:cNvPr id="8" name="Group 7">
            <a:extLst>
              <a:ext uri="{FF2B5EF4-FFF2-40B4-BE49-F238E27FC236}">
                <a16:creationId xmlns:a16="http://schemas.microsoft.com/office/drawing/2014/main" id="{4C2D7ED2-BAE3-470E-9EFF-F2A49EDD9767}"/>
              </a:ext>
            </a:extLst>
          </p:cNvPr>
          <p:cNvGrpSpPr/>
          <p:nvPr/>
        </p:nvGrpSpPr>
        <p:grpSpPr>
          <a:xfrm rot="10800000">
            <a:off x="1079500" y="952167"/>
            <a:ext cx="641184" cy="1069728"/>
            <a:chOff x="6484111" y="2967038"/>
            <a:chExt cx="641184" cy="1069728"/>
          </a:xfrm>
        </p:grpSpPr>
        <p:grpSp>
          <p:nvGrpSpPr>
            <p:cNvPr id="9" name="Group 8">
              <a:extLst>
                <a:ext uri="{FF2B5EF4-FFF2-40B4-BE49-F238E27FC236}">
                  <a16:creationId xmlns:a16="http://schemas.microsoft.com/office/drawing/2014/main" id="{15B14D1A-9E1B-41C3-96AA-A5C40C4F9B3A}"/>
                </a:ext>
              </a:extLst>
            </p:cNvPr>
            <p:cNvGrpSpPr/>
            <p:nvPr/>
          </p:nvGrpSpPr>
          <p:grpSpPr>
            <a:xfrm>
              <a:off x="6808136" y="2967038"/>
              <a:ext cx="317159" cy="932400"/>
              <a:chOff x="6808136" y="2967038"/>
              <a:chExt cx="317159" cy="932400"/>
            </a:xfrm>
          </p:grpSpPr>
          <p:sp>
            <p:nvSpPr>
              <p:cNvPr id="14" name="Freeform 68">
                <a:extLst>
                  <a:ext uri="{FF2B5EF4-FFF2-40B4-BE49-F238E27FC236}">
                    <a16:creationId xmlns:a16="http://schemas.microsoft.com/office/drawing/2014/main" id="{00EC83EC-04A6-4533-80A5-B1817F1FB35E}"/>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9">
                <a:extLst>
                  <a:ext uri="{FF2B5EF4-FFF2-40B4-BE49-F238E27FC236}">
                    <a16:creationId xmlns:a16="http://schemas.microsoft.com/office/drawing/2014/main" id="{BF61FF24-9074-4265-ACF4-1AEC3621B766}"/>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Line 70">
                <a:extLst>
                  <a:ext uri="{FF2B5EF4-FFF2-40B4-BE49-F238E27FC236}">
                    <a16:creationId xmlns:a16="http://schemas.microsoft.com/office/drawing/2014/main" id="{8D31D9FF-672B-4C5E-B4B2-DD86A124413F}"/>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9">
              <a:extLst>
                <a:ext uri="{FF2B5EF4-FFF2-40B4-BE49-F238E27FC236}">
                  <a16:creationId xmlns:a16="http://schemas.microsoft.com/office/drawing/2014/main" id="{8991EBFD-EBD5-48CE-9178-AF5B6F50D416}"/>
                </a:ext>
              </a:extLst>
            </p:cNvPr>
            <p:cNvGrpSpPr/>
            <p:nvPr/>
          </p:nvGrpSpPr>
          <p:grpSpPr>
            <a:xfrm rot="18900000" flipH="1">
              <a:off x="6484111" y="3104366"/>
              <a:ext cx="317159" cy="932400"/>
              <a:chOff x="6808136" y="2967038"/>
              <a:chExt cx="317159" cy="932400"/>
            </a:xfrm>
          </p:grpSpPr>
          <p:sp>
            <p:nvSpPr>
              <p:cNvPr id="11" name="Freeform 68">
                <a:extLst>
                  <a:ext uri="{FF2B5EF4-FFF2-40B4-BE49-F238E27FC236}">
                    <a16:creationId xmlns:a16="http://schemas.microsoft.com/office/drawing/2014/main" id="{1B45F046-3129-4A30-9402-44BA590CD1B6}"/>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9">
                <a:extLst>
                  <a:ext uri="{FF2B5EF4-FFF2-40B4-BE49-F238E27FC236}">
                    <a16:creationId xmlns:a16="http://schemas.microsoft.com/office/drawing/2014/main" id="{24589F32-BB2E-46B1-BAB5-75EA779C7A25}"/>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Line 70">
                <a:extLst>
                  <a:ext uri="{FF2B5EF4-FFF2-40B4-BE49-F238E27FC236}">
                    <a16:creationId xmlns:a16="http://schemas.microsoft.com/office/drawing/2014/main" id="{0BD46CA5-AE89-4413-AB8D-347179D88133}"/>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cxnSp>
        <p:nvCxnSpPr>
          <p:cNvPr id="17" name="Straight Connector 16">
            <a:extLst>
              <a:ext uri="{FF2B5EF4-FFF2-40B4-BE49-F238E27FC236}">
                <a16:creationId xmlns:a16="http://schemas.microsoft.com/office/drawing/2014/main" id="{4043A360-3214-4DB8-BD85-C6AE48D02D3A}"/>
              </a:ext>
            </a:extLst>
          </p:cNvPr>
          <p:cNvCxnSpPr>
            <a:cxnSpLocks/>
          </p:cNvCxnSpPr>
          <p:nvPr/>
        </p:nvCxnSpPr>
        <p:spPr>
          <a:xfrm rot="16200000" flipH="1">
            <a:off x="5826000" y="342900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5240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4AEE3-6C7B-402E-B26D-1D079D78D3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101641-6BDA-433D-9393-1DDACE06701C}"/>
              </a:ext>
            </a:extLst>
          </p:cNvPr>
          <p:cNvSpPr>
            <a:spLocks noGrp="1"/>
          </p:cNvSpPr>
          <p:nvPr>
            <p:ph sz="half" idx="1"/>
          </p:nvPr>
        </p:nvSpPr>
        <p:spPr>
          <a:xfrm>
            <a:off x="989400"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8F8D2A-A489-488D-B1E1-23F36D3E95C7}"/>
              </a:ext>
            </a:extLst>
          </p:cNvPr>
          <p:cNvSpPr>
            <a:spLocks noGrp="1"/>
          </p:cNvSpPr>
          <p:nvPr>
            <p:ph sz="half" idx="2"/>
          </p:nvPr>
        </p:nvSpPr>
        <p:spPr>
          <a:xfrm>
            <a:off x="6274202"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A242E8-AEEF-4BBD-94E9-86F89D69522C}"/>
              </a:ext>
            </a:extLst>
          </p:cNvPr>
          <p:cNvSpPr>
            <a:spLocks noGrp="1"/>
          </p:cNvSpPr>
          <p:nvPr>
            <p:ph type="dt" sz="half" idx="10"/>
          </p:nvPr>
        </p:nvSpPr>
        <p:spPr/>
        <p:txBody>
          <a:bodyPr/>
          <a:lstStyle/>
          <a:p>
            <a:fld id="{1D6ED617-48D9-4773-BD36-45350CAF7175}" type="datetime1">
              <a:rPr lang="en-US" smtClean="0"/>
              <a:t>3/18/2024</a:t>
            </a:fld>
            <a:endParaRPr lang="en-US"/>
          </a:p>
        </p:txBody>
      </p:sp>
      <p:sp>
        <p:nvSpPr>
          <p:cNvPr id="6" name="Footer Placeholder 5">
            <a:extLst>
              <a:ext uri="{FF2B5EF4-FFF2-40B4-BE49-F238E27FC236}">
                <a16:creationId xmlns:a16="http://schemas.microsoft.com/office/drawing/2014/main" id="{BD58D2CA-06C9-412D-A5D6-F97DDBBB03DB}"/>
              </a:ext>
            </a:extLst>
          </p:cNvPr>
          <p:cNvSpPr>
            <a:spLocks noGrp="1"/>
          </p:cNvSpPr>
          <p:nvPr>
            <p:ph type="ftr" sz="quarter" idx="11"/>
          </p:nvPr>
        </p:nvSpPr>
        <p:spPr/>
        <p:txBody>
          <a:bodyPr/>
          <a:lstStyle/>
          <a:p>
            <a:r>
              <a:rPr lang="en-US"/>
              <a:t>Studieprogram66</a:t>
            </a:r>
          </a:p>
        </p:txBody>
      </p:sp>
      <p:sp>
        <p:nvSpPr>
          <p:cNvPr id="7" name="Slide Number Placeholder 6">
            <a:extLst>
              <a:ext uri="{FF2B5EF4-FFF2-40B4-BE49-F238E27FC236}">
                <a16:creationId xmlns:a16="http://schemas.microsoft.com/office/drawing/2014/main" id="{021A80D9-E04B-47BF-80DA-01E68346A51C}"/>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3745099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42251-8A4B-463E-982B-C657C3810F36}"/>
              </a:ext>
            </a:extLst>
          </p:cNvPr>
          <p:cNvSpPr>
            <a:spLocks noGrp="1"/>
          </p:cNvSpPr>
          <p:nvPr>
            <p:ph type="title"/>
          </p:nvPr>
        </p:nvSpPr>
        <p:spPr>
          <a:xfrm>
            <a:off x="989400" y="395289"/>
            <a:ext cx="10213200" cy="1112836"/>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C74D5E-AC0B-46BF-8840-61CC89C3B6BE}"/>
              </a:ext>
            </a:extLst>
          </p:cNvPr>
          <p:cNvSpPr>
            <a:spLocks noGrp="1"/>
          </p:cNvSpPr>
          <p:nvPr>
            <p:ph type="body" idx="1"/>
          </p:nvPr>
        </p:nvSpPr>
        <p:spPr>
          <a:xfrm>
            <a:off x="989399" y="1736732"/>
            <a:ext cx="4928400" cy="661912"/>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1A0738-7A90-4A35-AB98-9656D6187286}"/>
              </a:ext>
            </a:extLst>
          </p:cNvPr>
          <p:cNvSpPr>
            <a:spLocks noGrp="1"/>
          </p:cNvSpPr>
          <p:nvPr>
            <p:ph sz="half" idx="2"/>
          </p:nvPr>
        </p:nvSpPr>
        <p:spPr>
          <a:xfrm>
            <a:off x="989400" y="2431256"/>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ADFE01-1BA7-4288-9355-8B2B508BE582}"/>
              </a:ext>
            </a:extLst>
          </p:cNvPr>
          <p:cNvSpPr>
            <a:spLocks noGrp="1"/>
          </p:cNvSpPr>
          <p:nvPr>
            <p:ph type="body" sz="quarter" idx="3"/>
          </p:nvPr>
        </p:nvSpPr>
        <p:spPr>
          <a:xfrm>
            <a:off x="6274200" y="1736732"/>
            <a:ext cx="4928400" cy="662400"/>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D49F77-6C55-47AC-B1AE-5D9906DBD7F6}"/>
              </a:ext>
            </a:extLst>
          </p:cNvPr>
          <p:cNvSpPr>
            <a:spLocks noGrp="1"/>
          </p:cNvSpPr>
          <p:nvPr>
            <p:ph sz="quarter" idx="4"/>
          </p:nvPr>
        </p:nvSpPr>
        <p:spPr>
          <a:xfrm>
            <a:off x="6274200" y="2431257"/>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D8EF53-AF86-47E8-83DC-8C419847A639}"/>
              </a:ext>
            </a:extLst>
          </p:cNvPr>
          <p:cNvSpPr>
            <a:spLocks noGrp="1"/>
          </p:cNvSpPr>
          <p:nvPr>
            <p:ph type="dt" sz="half" idx="10"/>
          </p:nvPr>
        </p:nvSpPr>
        <p:spPr/>
        <p:txBody>
          <a:bodyPr/>
          <a:lstStyle/>
          <a:p>
            <a:fld id="{12530AD0-803E-4B8B-8A9D-3671E28B4D60}" type="datetime1">
              <a:rPr lang="en-US" smtClean="0"/>
              <a:t>3/18/2024</a:t>
            </a:fld>
            <a:endParaRPr lang="en-US"/>
          </a:p>
        </p:txBody>
      </p:sp>
      <p:sp>
        <p:nvSpPr>
          <p:cNvPr id="8" name="Footer Placeholder 7">
            <a:extLst>
              <a:ext uri="{FF2B5EF4-FFF2-40B4-BE49-F238E27FC236}">
                <a16:creationId xmlns:a16="http://schemas.microsoft.com/office/drawing/2014/main" id="{5C01D653-ED9A-46D3-A97F-B5FA1DAE6CA9}"/>
              </a:ext>
            </a:extLst>
          </p:cNvPr>
          <p:cNvSpPr>
            <a:spLocks noGrp="1"/>
          </p:cNvSpPr>
          <p:nvPr>
            <p:ph type="ftr" sz="quarter" idx="11"/>
          </p:nvPr>
        </p:nvSpPr>
        <p:spPr/>
        <p:txBody>
          <a:bodyPr/>
          <a:lstStyle/>
          <a:p>
            <a:r>
              <a:rPr lang="en-US"/>
              <a:t>Studieprogram66</a:t>
            </a:r>
          </a:p>
        </p:txBody>
      </p:sp>
      <p:sp>
        <p:nvSpPr>
          <p:cNvPr id="9" name="Slide Number Placeholder 8">
            <a:extLst>
              <a:ext uri="{FF2B5EF4-FFF2-40B4-BE49-F238E27FC236}">
                <a16:creationId xmlns:a16="http://schemas.microsoft.com/office/drawing/2014/main" id="{CC5B9B66-64EA-4022-BD96-ECF2A80CE2F0}"/>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985750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FFE053-BB16-4940-B248-2D496BB29975}"/>
              </a:ext>
            </a:extLst>
          </p:cNvPr>
          <p:cNvSpPr>
            <a:spLocks noGrp="1"/>
          </p:cNvSpPr>
          <p:nvPr>
            <p:ph type="dt" sz="half" idx="10"/>
          </p:nvPr>
        </p:nvSpPr>
        <p:spPr/>
        <p:txBody>
          <a:bodyPr/>
          <a:lstStyle/>
          <a:p>
            <a:fld id="{7607D34D-A8F0-467B-A30E-C19DB1AF5F5C}" type="datetime1">
              <a:rPr lang="en-US" smtClean="0"/>
              <a:t>3/18/2024</a:t>
            </a:fld>
            <a:endParaRPr lang="en-US"/>
          </a:p>
        </p:txBody>
      </p:sp>
      <p:sp>
        <p:nvSpPr>
          <p:cNvPr id="4" name="Footer Placeholder 3">
            <a:extLst>
              <a:ext uri="{FF2B5EF4-FFF2-40B4-BE49-F238E27FC236}">
                <a16:creationId xmlns:a16="http://schemas.microsoft.com/office/drawing/2014/main" id="{31FBD80C-6CA1-42DB-B732-4807A27DA8C7}"/>
              </a:ext>
            </a:extLst>
          </p:cNvPr>
          <p:cNvSpPr>
            <a:spLocks noGrp="1"/>
          </p:cNvSpPr>
          <p:nvPr>
            <p:ph type="ftr" sz="quarter" idx="11"/>
          </p:nvPr>
        </p:nvSpPr>
        <p:spPr/>
        <p:txBody>
          <a:bodyPr/>
          <a:lstStyle/>
          <a:p>
            <a:r>
              <a:rPr lang="en-US"/>
              <a:t>Studieprogram66</a:t>
            </a:r>
          </a:p>
        </p:txBody>
      </p:sp>
      <p:sp>
        <p:nvSpPr>
          <p:cNvPr id="5" name="Slide Number Placeholder 4">
            <a:extLst>
              <a:ext uri="{FF2B5EF4-FFF2-40B4-BE49-F238E27FC236}">
                <a16:creationId xmlns:a16="http://schemas.microsoft.com/office/drawing/2014/main" id="{B7A9DA86-C177-42C6-90F8-37C6844A2AA8}"/>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1261190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46A27C-9BDA-43B3-96EA-C145EA7F04DE}"/>
              </a:ext>
            </a:extLst>
          </p:cNvPr>
          <p:cNvSpPr>
            <a:spLocks noGrp="1"/>
          </p:cNvSpPr>
          <p:nvPr>
            <p:ph type="dt" sz="half" idx="10"/>
          </p:nvPr>
        </p:nvSpPr>
        <p:spPr/>
        <p:txBody>
          <a:bodyPr/>
          <a:lstStyle/>
          <a:p>
            <a:fld id="{DE56448F-EAD3-4A40-A786-050A597FE2F1}" type="datetime1">
              <a:rPr lang="en-US" smtClean="0"/>
              <a:t>3/18/2024</a:t>
            </a:fld>
            <a:endParaRPr lang="en-US"/>
          </a:p>
        </p:txBody>
      </p:sp>
      <p:sp>
        <p:nvSpPr>
          <p:cNvPr id="3" name="Footer Placeholder 2">
            <a:extLst>
              <a:ext uri="{FF2B5EF4-FFF2-40B4-BE49-F238E27FC236}">
                <a16:creationId xmlns:a16="http://schemas.microsoft.com/office/drawing/2014/main" id="{791FBD5E-AA17-42F1-8615-49F2664DD46F}"/>
              </a:ext>
            </a:extLst>
          </p:cNvPr>
          <p:cNvSpPr>
            <a:spLocks noGrp="1"/>
          </p:cNvSpPr>
          <p:nvPr>
            <p:ph type="ftr" sz="quarter" idx="11"/>
          </p:nvPr>
        </p:nvSpPr>
        <p:spPr/>
        <p:txBody>
          <a:bodyPr/>
          <a:lstStyle/>
          <a:p>
            <a:r>
              <a:rPr lang="en-US"/>
              <a:t>Studieprogram66</a:t>
            </a:r>
          </a:p>
        </p:txBody>
      </p:sp>
      <p:sp>
        <p:nvSpPr>
          <p:cNvPr id="4" name="Slide Number Placeholder 3">
            <a:extLst>
              <a:ext uri="{FF2B5EF4-FFF2-40B4-BE49-F238E27FC236}">
                <a16:creationId xmlns:a16="http://schemas.microsoft.com/office/drawing/2014/main" id="{AE57A2D5-EBE5-43DD-8CF2-8B90801A0DF5}"/>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3654933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451E1-40E1-4ED2-A9E3-6376E774AD27}"/>
              </a:ext>
            </a:extLst>
          </p:cNvPr>
          <p:cNvSpPr>
            <a:spLocks noGrp="1"/>
          </p:cNvSpPr>
          <p:nvPr>
            <p:ph type="title"/>
          </p:nvPr>
        </p:nvSpPr>
        <p:spPr>
          <a:xfrm>
            <a:off x="990001" y="955674"/>
            <a:ext cx="3531600" cy="1384995"/>
          </a:xfrm>
        </p:spPr>
        <p:txBody>
          <a:bodyPr anchor="b">
            <a:normAutofit/>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49BAAE5E-AD83-40D4-8BDB-6B25250247AA}"/>
              </a:ext>
            </a:extLst>
          </p:cNvPr>
          <p:cNvSpPr>
            <a:spLocks noGrp="1"/>
          </p:cNvSpPr>
          <p:nvPr>
            <p:ph idx="1"/>
          </p:nvPr>
        </p:nvSpPr>
        <p:spPr>
          <a:xfrm>
            <a:off x="5444850" y="882651"/>
            <a:ext cx="5760000" cy="48958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4DF8E2-A28B-4889-AD9E-1D733FEA2E0C}"/>
              </a:ext>
            </a:extLst>
          </p:cNvPr>
          <p:cNvSpPr>
            <a:spLocks noGrp="1"/>
          </p:cNvSpPr>
          <p:nvPr>
            <p:ph type="body" sz="half" idx="2"/>
          </p:nvPr>
        </p:nvSpPr>
        <p:spPr>
          <a:xfrm>
            <a:off x="989401" y="2584759"/>
            <a:ext cx="3531600" cy="319374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2EF812-B775-468C-84D9-4394CC19F298}"/>
              </a:ext>
            </a:extLst>
          </p:cNvPr>
          <p:cNvSpPr>
            <a:spLocks noGrp="1"/>
          </p:cNvSpPr>
          <p:nvPr>
            <p:ph type="dt" sz="half" idx="10"/>
          </p:nvPr>
        </p:nvSpPr>
        <p:spPr/>
        <p:txBody>
          <a:bodyPr/>
          <a:lstStyle/>
          <a:p>
            <a:fld id="{53F91DEC-35FD-4A24-9F20-7F273683DB31}" type="datetime1">
              <a:rPr lang="en-US" smtClean="0"/>
              <a:t>3/18/2024</a:t>
            </a:fld>
            <a:endParaRPr lang="en-US"/>
          </a:p>
        </p:txBody>
      </p:sp>
      <p:sp>
        <p:nvSpPr>
          <p:cNvPr id="6" name="Footer Placeholder 5">
            <a:extLst>
              <a:ext uri="{FF2B5EF4-FFF2-40B4-BE49-F238E27FC236}">
                <a16:creationId xmlns:a16="http://schemas.microsoft.com/office/drawing/2014/main" id="{9DE1DEB3-5237-467C-A5B6-EDA7F366EB60}"/>
              </a:ext>
            </a:extLst>
          </p:cNvPr>
          <p:cNvSpPr>
            <a:spLocks noGrp="1"/>
          </p:cNvSpPr>
          <p:nvPr>
            <p:ph type="ftr" sz="quarter" idx="11"/>
          </p:nvPr>
        </p:nvSpPr>
        <p:spPr/>
        <p:txBody>
          <a:bodyPr/>
          <a:lstStyle/>
          <a:p>
            <a:r>
              <a:rPr lang="en-US"/>
              <a:t>Studieprogram66</a:t>
            </a:r>
          </a:p>
        </p:txBody>
      </p:sp>
      <p:sp>
        <p:nvSpPr>
          <p:cNvPr id="7" name="Slide Number Placeholder 6">
            <a:extLst>
              <a:ext uri="{FF2B5EF4-FFF2-40B4-BE49-F238E27FC236}">
                <a16:creationId xmlns:a16="http://schemas.microsoft.com/office/drawing/2014/main" id="{41877A6B-440F-4D7B-92DA-1B964D029F12}"/>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10" name="Straight Connector 9">
            <a:extLst>
              <a:ext uri="{FF2B5EF4-FFF2-40B4-BE49-F238E27FC236}">
                <a16:creationId xmlns:a16="http://schemas.microsoft.com/office/drawing/2014/main" id="{DC89B2F1-1E32-44DB-B50E-BEA1896CAD81}"/>
              </a:ext>
              <a:ext uri="{C183D7F6-B498-43B3-948B-1728B52AA6E4}">
                <adec:decorative xmlns:adec="http://schemas.microsoft.com/office/drawing/2017/decorative"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8874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6B204-119E-45DB-A177-995FF5D9B4E5}"/>
              </a:ext>
            </a:extLst>
          </p:cNvPr>
          <p:cNvSpPr>
            <a:spLocks noGrp="1"/>
          </p:cNvSpPr>
          <p:nvPr>
            <p:ph type="title"/>
          </p:nvPr>
        </p:nvSpPr>
        <p:spPr>
          <a:xfrm>
            <a:off x="990000" y="955456"/>
            <a:ext cx="3531600" cy="1384995"/>
          </a:xfrm>
        </p:spPr>
        <p:txBody>
          <a:bodyPr anchor="b" anchorCtr="0">
            <a:normAutofit/>
          </a:bodyPr>
          <a:lstStyle>
            <a:lvl1pPr>
              <a:defRPr sz="2800"/>
            </a:lvl1pPr>
          </a:lstStyle>
          <a:p>
            <a:r>
              <a:rPr lang="en-US"/>
              <a:t>Click to edit Master title style</a:t>
            </a:r>
          </a:p>
        </p:txBody>
      </p:sp>
      <p:sp>
        <p:nvSpPr>
          <p:cNvPr id="3" name="Picture Placeholder 2">
            <a:extLst>
              <a:ext uri="{FF2B5EF4-FFF2-40B4-BE49-F238E27FC236}">
                <a16:creationId xmlns:a16="http://schemas.microsoft.com/office/drawing/2014/main" id="{9CCD3036-53A8-4361-AAAC-D8072EB470FE}"/>
              </a:ext>
            </a:extLst>
          </p:cNvPr>
          <p:cNvSpPr>
            <a:spLocks noGrp="1"/>
          </p:cNvSpPr>
          <p:nvPr>
            <p:ph type="pic" idx="1"/>
          </p:nvPr>
        </p:nvSpPr>
        <p:spPr>
          <a:xfrm>
            <a:off x="5537200" y="540001"/>
            <a:ext cx="6115050" cy="5238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0FCFCD5-820E-47D9-9A60-57680C4C9405}"/>
              </a:ext>
            </a:extLst>
          </p:cNvPr>
          <p:cNvSpPr>
            <a:spLocks noGrp="1"/>
          </p:cNvSpPr>
          <p:nvPr>
            <p:ph type="body" sz="half" idx="2"/>
          </p:nvPr>
        </p:nvSpPr>
        <p:spPr>
          <a:xfrm>
            <a:off x="990000" y="2584758"/>
            <a:ext cx="3531600" cy="328422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446C3-A62E-4690-9098-53D59C4C33E0}"/>
              </a:ext>
            </a:extLst>
          </p:cNvPr>
          <p:cNvSpPr>
            <a:spLocks noGrp="1"/>
          </p:cNvSpPr>
          <p:nvPr>
            <p:ph type="dt" sz="half" idx="10"/>
          </p:nvPr>
        </p:nvSpPr>
        <p:spPr/>
        <p:txBody>
          <a:bodyPr/>
          <a:lstStyle/>
          <a:p>
            <a:fld id="{388FB935-124C-47F1-BC75-FA74F80BDB46}" type="datetime1">
              <a:rPr lang="en-US" smtClean="0"/>
              <a:t>3/18/2024</a:t>
            </a:fld>
            <a:endParaRPr lang="en-US"/>
          </a:p>
        </p:txBody>
      </p:sp>
      <p:sp>
        <p:nvSpPr>
          <p:cNvPr id="6" name="Footer Placeholder 5">
            <a:extLst>
              <a:ext uri="{FF2B5EF4-FFF2-40B4-BE49-F238E27FC236}">
                <a16:creationId xmlns:a16="http://schemas.microsoft.com/office/drawing/2014/main" id="{40A6C8B8-EA3D-45E5-950A-B6F1EA0B4782}"/>
              </a:ext>
            </a:extLst>
          </p:cNvPr>
          <p:cNvSpPr>
            <a:spLocks noGrp="1"/>
          </p:cNvSpPr>
          <p:nvPr>
            <p:ph type="ftr" sz="quarter" idx="11"/>
          </p:nvPr>
        </p:nvSpPr>
        <p:spPr/>
        <p:txBody>
          <a:bodyPr/>
          <a:lstStyle/>
          <a:p>
            <a:r>
              <a:rPr lang="en-US"/>
              <a:t>Studieprogram66</a:t>
            </a:r>
          </a:p>
        </p:txBody>
      </p:sp>
      <p:sp>
        <p:nvSpPr>
          <p:cNvPr id="7" name="Slide Number Placeholder 6">
            <a:extLst>
              <a:ext uri="{FF2B5EF4-FFF2-40B4-BE49-F238E27FC236}">
                <a16:creationId xmlns:a16="http://schemas.microsoft.com/office/drawing/2014/main" id="{A72ACAB7-ADBF-42E5-A214-232BA9EFB3B6}"/>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9" name="Straight Connector 8">
            <a:extLst>
              <a:ext uri="{FF2B5EF4-FFF2-40B4-BE49-F238E27FC236}">
                <a16:creationId xmlns:a16="http://schemas.microsoft.com/office/drawing/2014/main" id="{D0E80DA6-B971-46B7-B0D3-8581AE0B6ACB}"/>
              </a:ext>
              <a:ext uri="{C183D7F6-B498-43B3-948B-1728B52AA6E4}">
                <adec:decorative xmlns:adec="http://schemas.microsoft.com/office/drawing/2017/decorative"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0350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2DDA7E-8449-42D1-93BD-4E96C1BFC18D}"/>
              </a:ext>
            </a:extLst>
          </p:cNvPr>
          <p:cNvSpPr>
            <a:spLocks noGrp="1"/>
          </p:cNvSpPr>
          <p:nvPr>
            <p:ph type="title"/>
          </p:nvPr>
        </p:nvSpPr>
        <p:spPr>
          <a:xfrm>
            <a:off x="989400" y="395289"/>
            <a:ext cx="10213200" cy="1112836"/>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1172EB64-DBC0-4012-830E-9166670D17C5}"/>
              </a:ext>
            </a:extLst>
          </p:cNvPr>
          <p:cNvSpPr>
            <a:spLocks noGrp="1"/>
          </p:cNvSpPr>
          <p:nvPr>
            <p:ph type="body" idx="1"/>
          </p:nvPr>
        </p:nvSpPr>
        <p:spPr>
          <a:xfrm>
            <a:off x="989400" y="1685925"/>
            <a:ext cx="10213200" cy="40401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49A3E9-8704-4E26-A519-8215B3E943F5}"/>
              </a:ext>
            </a:extLst>
          </p:cNvPr>
          <p:cNvSpPr>
            <a:spLocks noGrp="1"/>
          </p:cNvSpPr>
          <p:nvPr>
            <p:ph type="dt" sz="half" idx="2"/>
          </p:nvPr>
        </p:nvSpPr>
        <p:spPr>
          <a:xfrm>
            <a:off x="450000" y="6357168"/>
            <a:ext cx="1760150"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j-lt"/>
              </a:defRPr>
            </a:lvl1pPr>
          </a:lstStyle>
          <a:p>
            <a:fld id="{4D576F2C-7335-47BD-94B3-34F3B98837BC}" type="datetime1">
              <a:rPr lang="en-US" smtClean="0"/>
              <a:t>3/18/2024</a:t>
            </a:fld>
            <a:endParaRPr lang="en-US"/>
          </a:p>
        </p:txBody>
      </p:sp>
      <p:sp>
        <p:nvSpPr>
          <p:cNvPr id="5" name="Footer Placeholder 4">
            <a:extLst>
              <a:ext uri="{FF2B5EF4-FFF2-40B4-BE49-F238E27FC236}">
                <a16:creationId xmlns:a16="http://schemas.microsoft.com/office/drawing/2014/main" id="{C8590E32-87A0-44C2-A299-D45FAB146E08}"/>
              </a:ext>
            </a:extLst>
          </p:cNvPr>
          <p:cNvSpPr>
            <a:spLocks noGrp="1"/>
          </p:cNvSpPr>
          <p:nvPr>
            <p:ph type="ftr" sz="quarter" idx="3"/>
          </p:nvPr>
        </p:nvSpPr>
        <p:spPr>
          <a:xfrm>
            <a:off x="2754312" y="6357600"/>
            <a:ext cx="6683376" cy="460800"/>
          </a:xfrm>
          <a:prstGeom prst="rect">
            <a:avLst/>
          </a:prstGeom>
        </p:spPr>
        <p:txBody>
          <a:bodyPr vert="horz" lIns="91440" tIns="45720" rIns="91440" bIns="45720" rtlCol="0" anchor="ctr"/>
          <a:lstStyle>
            <a:lvl1pPr algn="ctr">
              <a:defRPr sz="1000" cap="all" spc="300" baseline="0">
                <a:solidFill>
                  <a:schemeClr val="tx1">
                    <a:alpha val="60000"/>
                  </a:schemeClr>
                </a:solidFill>
                <a:latin typeface="+mj-lt"/>
              </a:defRPr>
            </a:lvl1pPr>
          </a:lstStyle>
          <a:p>
            <a:r>
              <a:rPr lang="en-US"/>
              <a:t>Studieprogram66</a:t>
            </a:r>
          </a:p>
        </p:txBody>
      </p:sp>
      <p:sp>
        <p:nvSpPr>
          <p:cNvPr id="6" name="Slide Number Placeholder 5">
            <a:extLst>
              <a:ext uri="{FF2B5EF4-FFF2-40B4-BE49-F238E27FC236}">
                <a16:creationId xmlns:a16="http://schemas.microsoft.com/office/drawing/2014/main" id="{BE1C1A41-01A7-44E2-965B-ACFD4F2806FC}"/>
              </a:ext>
            </a:extLst>
          </p:cNvPr>
          <p:cNvSpPr>
            <a:spLocks noGrp="1"/>
          </p:cNvSpPr>
          <p:nvPr>
            <p:ph type="sldNum" sz="quarter" idx="4"/>
          </p:nvPr>
        </p:nvSpPr>
        <p:spPr>
          <a:xfrm>
            <a:off x="9982800" y="6357600"/>
            <a:ext cx="1760150"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j-lt"/>
              </a:defRPr>
            </a:lvl1pPr>
          </a:lstStyle>
          <a:p>
            <a:fld id="{FF2BD96E-3838-45D2-9031-D3AF67C920A5}" type="slidenum">
              <a:rPr lang="en-US" smtClean="0"/>
              <a:pPr/>
              <a:t>‹#›</a:t>
            </a:fld>
            <a:endParaRPr lang="en-US"/>
          </a:p>
        </p:txBody>
      </p:sp>
    </p:spTree>
    <p:extLst>
      <p:ext uri="{BB962C8B-B14F-4D97-AF65-F5344CB8AC3E}">
        <p14:creationId xmlns:p14="http://schemas.microsoft.com/office/powerpoint/2010/main" val="2525795381"/>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77" r:id="rId6"/>
    <p:sldLayoutId id="2147483773" r:id="rId7"/>
    <p:sldLayoutId id="2147483774" r:id="rId8"/>
    <p:sldLayoutId id="2147483775" r:id="rId9"/>
    <p:sldLayoutId id="2147483776" r:id="rId10"/>
    <p:sldLayoutId id="2147483778" r:id="rId11"/>
  </p:sldLayoutIdLst>
  <p:hf hdr="0" ftr="0" dt="0"/>
  <p:txStyles>
    <p:title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p:titleStyle>
    <p:body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tudntnu-my.sharepoint.com/personal/camillod_ntnu_no/_layouts/15/onedrive.aspx?id=%2Fsites%2FUtdanningskvalitetvedAD%2FUtdanningsforum%2FProgramledernettverket&amp;listurl=https%3A%2F%2Fstudntnu%2Esharepoint%2Ecom%2Fsites%2FUtdanningskvalitetvedAD%2FUtdanningsforum&amp;viewid=f2935cf5%2D402b%2D42ea%2Da0d3%2D6d3062ec48e4&amp;view=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studntnu.sharepoint.com/:w:/r/sites/UtdanningskvalitetvedAD/_layouts/15/Doc.aspx?sourcedoc=%7B19173B22-2705-4A4B-B1BB-E4599FC546F0%7D&amp;file=1_Veiledning%20og%20henvisning%20til%20datakilder%20-%20AD.docx&amp;action=default&amp;mobileredirect=true" TargetMode="External"/><Relationship Id="rId2" Type="http://schemas.openxmlformats.org/officeDocument/2006/relationships/hyperlink" Target="https://studntnu.sharepoint.com/:w:/r/sites/UtdanningskvalitetvedAD/_layouts/15/Doc.aspx?sourcedoc=%7BCABFF385-BFF4-4D5F-B87C-A9FE75FADA28%7D&amp;file=STAR%20Tableau_informasjon%20til%20nye%20brukere.docx&amp;action=default&amp;mobileredirect=tru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create.plandisc.com/D8ljv0y"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studntnu.sharepoint.com/sites/studieplanlegging" TargetMode="External"/><Relationship Id="rId3" Type="http://schemas.openxmlformats.org/officeDocument/2006/relationships/diagramLayout" Target="../diagrams/layout1.xml"/><Relationship Id="rId7" Type="http://schemas.openxmlformats.org/officeDocument/2006/relationships/hyperlink" Target="https://i.ntnu.no/wiki/-/wiki/Norsk/kasper+-+studieplanverkt%c3%b8yet" TargetMode="External"/><Relationship Id="rId12" Type="http://schemas.openxmlformats.org/officeDocument/2006/relationships/hyperlink" Target="https://i.ntnu.no/wiki/-/wiki/Norsk/Emneplanlegging+p%C3%A5+nett" TargetMode="Externa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hyperlink" Target="https://studntnu.sharepoint.com/:w:/r/sites/UtdanningskvalitetvedAD/_layouts/15/Doc.aspx?sourcedoc=%7B19173B22-2705-4A4B-B1BB-E4599FC546F0%7D&amp;file=1_Veiledning%20og%20henvisning%20til%20datakilder%20-%20AD.docx&amp;action=default&amp;mobileredirect=true" TargetMode="External"/><Relationship Id="rId5" Type="http://schemas.openxmlformats.org/officeDocument/2006/relationships/diagramColors" Target="../diagrams/colors1.xml"/><Relationship Id="rId10" Type="http://schemas.openxmlformats.org/officeDocument/2006/relationships/hyperlink" Target="https://studntnu.sharepoint.com/:x:/r/sites/UtdanningskvalitetvedAD/_layouts/15/Doc.aspx?sourcedoc=%7BDA3C8AE4-9300-4188-A577-D44D6240E9E0%7D&amp;file=Kvantitative%20indikatorer%20-%20utdanningskvalitet%20AD.xlsx&amp;action=default&amp;mobileredirect=true" TargetMode="External"/><Relationship Id="rId4" Type="http://schemas.openxmlformats.org/officeDocument/2006/relationships/diagramQuickStyle" Target="../diagrams/quickStyle1.xml"/><Relationship Id="rId9" Type="http://schemas.openxmlformats.org/officeDocument/2006/relationships/hyperlink" Target="https://innsida.ntnu.no/studiekvalitetsportalen/"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i.ntnu.no/wiki/-/wiki/Norsk/Generelle+lover+og+regler+-+studier"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i.ntnu.no/wiki/-/wiki/Norsk/Studieprogramr%C3%A5d+-+AD" TargetMode="External"/><Relationship Id="rId3" Type="http://schemas.openxmlformats.org/officeDocument/2006/relationships/hyperlink" Target="https://o365addins.it.ntnu.no/RadUtvalg/Utdanningsutvalget-UU" TargetMode="External"/><Relationship Id="rId7" Type="http://schemas.openxmlformats.org/officeDocument/2006/relationships/hyperlink" Target="https://studntnu.sharepoint.com/sites/meeting-utdanningsutvalget-ved-ad/SitePages/Hjem.aspx#/" TargetMode="External"/><Relationship Id="rId2" Type="http://schemas.openxmlformats.org/officeDocument/2006/relationships/hyperlink" Target="https://o365addins.it.ntnu.no/RadUtvalg/Dekanmote" TargetMode="External"/><Relationship Id="rId1" Type="http://schemas.openxmlformats.org/officeDocument/2006/relationships/slideLayout" Target="../slideLayouts/slideLayout7.xml"/><Relationship Id="rId6" Type="http://schemas.openxmlformats.org/officeDocument/2006/relationships/hyperlink" Target="https://o365addins.it.ntnu.no/RadUtvalg/AD-Fakultetet-Ledermoter" TargetMode="External"/><Relationship Id="rId5" Type="http://schemas.openxmlformats.org/officeDocument/2006/relationships/hyperlink" Target="https://o365addins.it.ntnu.no/RadUtvalg/AD-Fakultetsstyret" TargetMode="External"/><Relationship Id="rId10" Type="http://schemas.openxmlformats.org/officeDocument/2006/relationships/hyperlink" Target="https://www.ad-studentrad.no/" TargetMode="External"/><Relationship Id="rId4" Type="http://schemas.openxmlformats.org/officeDocument/2006/relationships/hyperlink" Target="https://o365addins.it.ntnu.no/RadUtvalg/FUS#Overview" TargetMode="External"/><Relationship Id="rId9" Type="http://schemas.openxmlformats.org/officeDocument/2006/relationships/hyperlink" Target="https://studntnu.sharepoint.com/sites/UtdanningskvalitetvedAD/Utdanningsforum/Forms/AllItems.aspx?id=%2Fsites%2FUtdanningskvalitetvedAD%2FUtdanningsforum%2FProgramledernettverket&amp;viewid=f2935cf5%2D402b%2D42ea%2Da0d3%2D6d3062ec48e4"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i.ntnu.no/wiki/-/wiki/Norsk/Alle+roller+-+kvalitetssystem+for+utdanning#section-Alle+roller+-+kvalitetssystem+for+utdanning-Instituttleder" TargetMode="External"/><Relationship Id="rId2" Type="http://schemas.openxmlformats.org/officeDocument/2006/relationships/hyperlink" Target="https://i.ntnu.no/wiki/-/wiki/Norsk/Alle+roller+-+kvalitetssystem+for+utdanning#section-Alle+roller+-+kvalitetssystem+for+utdanning-Dekan" TargetMode="External"/><Relationship Id="rId1" Type="http://schemas.openxmlformats.org/officeDocument/2006/relationships/slideLayout" Target="../slideLayouts/slideLayout7.xml"/><Relationship Id="rId5" Type="http://schemas.openxmlformats.org/officeDocument/2006/relationships/hyperlink" Target="https://i.ntnu.no/wiki/-/wiki/Norsk/Mandat+for+studieprogramledere+-+utdanningskvalitet" TargetMode="External"/><Relationship Id="rId4" Type="http://schemas.openxmlformats.org/officeDocument/2006/relationships/hyperlink" Target="https://i.ntnu.no/wiki/-/wiki/Norsk/Alle+roller+-+kvalitetssystem+for+utdanning#section-Alle+roller+-+kvalitetssystem+for+utdanning-Studieprogramleder"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i.ntnu.no/wiki/-/wiki/Norsk/Alle+roller+-+kvalitetssystem+for+utdanning#section-Alle+roller+-+kvalitetssystem+for+utdanning-Student" TargetMode="External"/><Relationship Id="rId3" Type="http://schemas.openxmlformats.org/officeDocument/2006/relationships/hyperlink" Target="https://www.ntnu.no/iat/ansatte" TargetMode="External"/><Relationship Id="rId7" Type="http://schemas.openxmlformats.org/officeDocument/2006/relationships/hyperlink" Target="https://i.ntnu.no/wiki/-/wiki/Norsk/NTNUs+kvalitetssystem+for+utdanning+%E2%80%93+styrevedtak#section-NTNUs+kvalitetssystem+for+utdanning+%E2%80%93+styrevedtak-Emneansvarlig" TargetMode="External"/><Relationship Id="rId2" Type="http://schemas.openxmlformats.org/officeDocument/2006/relationships/hyperlink" Target="https://www.ntnu.no/iap/ansatte" TargetMode="External"/><Relationship Id="rId1" Type="http://schemas.openxmlformats.org/officeDocument/2006/relationships/slideLayout" Target="../slideLayouts/slideLayout7.xml"/><Relationship Id="rId6" Type="http://schemas.openxmlformats.org/officeDocument/2006/relationships/hyperlink" Target="https://www.ntnu.no/ad/forskning1" TargetMode="External"/><Relationship Id="rId5" Type="http://schemas.openxmlformats.org/officeDocument/2006/relationships/hyperlink" Target="https://www.ntnu.no/kit/kunstakademiet-i-trondheim" TargetMode="External"/><Relationship Id="rId4" Type="http://schemas.openxmlformats.org/officeDocument/2006/relationships/hyperlink" Target="https://www.ntnu.no/design"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4.xml"/><Relationship Id="rId3" Type="http://schemas.openxmlformats.org/officeDocument/2006/relationships/slide" Target="slide4.xml"/><Relationship Id="rId7" Type="http://schemas.openxmlformats.org/officeDocument/2006/relationships/slide" Target="slide8.xml"/><Relationship Id="rId12" Type="http://schemas.openxmlformats.org/officeDocument/2006/relationships/slide" Target="slide13.xml"/><Relationship Id="rId17" Type="http://schemas.openxmlformats.org/officeDocument/2006/relationships/image" Target="../media/image2.png"/><Relationship Id="rId2" Type="http://schemas.openxmlformats.org/officeDocument/2006/relationships/slide" Target="slide3.xml"/><Relationship Id="rId16" Type="http://schemas.openxmlformats.org/officeDocument/2006/relationships/slide" Target="slide17.xml"/><Relationship Id="rId1" Type="http://schemas.openxmlformats.org/officeDocument/2006/relationships/slideLayout" Target="../slideLayouts/slideLayout1.xml"/><Relationship Id="rId6" Type="http://schemas.openxmlformats.org/officeDocument/2006/relationships/slide" Target="slide7.xml"/><Relationship Id="rId11" Type="http://schemas.openxmlformats.org/officeDocument/2006/relationships/slide" Target="slide12.xml"/><Relationship Id="rId5" Type="http://schemas.openxmlformats.org/officeDocument/2006/relationships/slide" Target="slide6.xml"/><Relationship Id="rId15" Type="http://schemas.openxmlformats.org/officeDocument/2006/relationships/slide" Target="slide16.xml"/><Relationship Id="rId10" Type="http://schemas.openxmlformats.org/officeDocument/2006/relationships/slide" Target="slide11.xml"/><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slide" Target="slide1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ntnu.no/documents/10310/5486089/AD-Strategi2018-2025finalWeb.pdf/9d63b0e4-d8e4-4fda-8c1d-397e22b5f882"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i.ntnu.no/utdanningskvalitet/studieprogram"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i.ntnu.no/wiki/-/wiki/Norsk/Styringsreglement" TargetMode="Externa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s://studntnu-my.sharepoint.com/personal/camillod_ntnu_no/_layouts/15/onedrive.aspx?listurl=https%3A%2F%2Fstudntnu%2Esharepoint%2Ecom%2Fsites%2FUtdanningskvalitetvedAD%2FUtdanningsforum&amp;viewid=f2935cf5%2D402b%2D42ea%2Da0d3%2D6d3062ec48e4&amp;id=%2Fsites%2FUtdanningskvalitetvedAD%2FUtdanningsforum%2FProgramledernettverket%2FDiverse%2FDekanvedtak%202023%2D03%20Utdanningsomr%C3%A5det%2Epdf&amp;parent=%2Fsites%2FUtdanningskvalitetvedAD%2FUtdanningsforum%2FProgramledernettverket%2FDiverse" TargetMode="External"/><Relationship Id="rId4" Type="http://schemas.openxmlformats.org/officeDocument/2006/relationships/hyperlink" Target="https://i.ntnu.no/wiki/-/wiki/Norsk/Alle+roller+-+kvalitetssystem+for+utdanni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i.ntnu.no/wiki/-/wiki/Norsk/Mandat+for+studieprogramledere+-+utdanningskvalite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ad-studentrad.no/" TargetMode="External"/><Relationship Id="rId2" Type="http://schemas.openxmlformats.org/officeDocument/2006/relationships/hyperlink" Target="https://i.ntnu.no/wiki/-/wiki/Norsk/Studieprogramr%C3%A5d+-+AD" TargetMode="External"/><Relationship Id="rId1" Type="http://schemas.openxmlformats.org/officeDocument/2006/relationships/slideLayout" Target="../slideLayouts/slideLayout2.xml"/><Relationship Id="rId5" Type="http://schemas.openxmlformats.org/officeDocument/2006/relationships/hyperlink" Target="https://i.ntnu.no/wiki/-/wiki/Norsk/Studieprogramr%C3%A5d" TargetMode="Externa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0FA27539-4286-4FA8-9DA6-7CF237447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p:cNvSpPr>
            <a:spLocks noGrp="1"/>
          </p:cNvSpPr>
          <p:nvPr>
            <p:ph type="ctrTitle"/>
          </p:nvPr>
        </p:nvSpPr>
        <p:spPr>
          <a:xfrm>
            <a:off x="7112369" y="846667"/>
            <a:ext cx="4219911" cy="2371233"/>
          </a:xfrm>
        </p:spPr>
        <p:txBody>
          <a:bodyPr>
            <a:normAutofit/>
          </a:bodyPr>
          <a:lstStyle/>
          <a:p>
            <a:pPr>
              <a:lnSpc>
                <a:spcPct val="90000"/>
              </a:lnSpc>
            </a:pPr>
            <a:r>
              <a:rPr lang="en-US" sz="3700" err="1"/>
              <a:t>Håndbok</a:t>
            </a:r>
            <a:r>
              <a:rPr lang="en-US" sz="3700"/>
              <a:t> for </a:t>
            </a:r>
            <a:r>
              <a:rPr lang="en-US" sz="3700" err="1"/>
              <a:t>studieprogramledere</a:t>
            </a:r>
            <a:r>
              <a:rPr lang="en-US" sz="3700"/>
              <a:t> ved AD-</a:t>
            </a:r>
            <a:r>
              <a:rPr lang="en-US" sz="3700" err="1"/>
              <a:t>fakultetet</a:t>
            </a:r>
            <a:br>
              <a:rPr lang="en-US" sz="3700"/>
            </a:br>
            <a:br>
              <a:rPr lang="en-US" sz="3700"/>
            </a:br>
            <a:endParaRPr lang="en-US" sz="1000"/>
          </a:p>
        </p:txBody>
      </p:sp>
      <p:pic>
        <p:nvPicPr>
          <p:cNvPr id="4" name="Picture 3" descr="Skolepult med bøker og blyanter med tavle i bakgrunnen">
            <a:extLst>
              <a:ext uri="{FF2B5EF4-FFF2-40B4-BE49-F238E27FC236}">
                <a16:creationId xmlns:a16="http://schemas.microsoft.com/office/drawing/2014/main" id="{D7D5FD5F-8161-D07F-CE16-010085B30489}"/>
              </a:ext>
            </a:extLst>
          </p:cNvPr>
          <p:cNvPicPr>
            <a:picLocks noChangeAspect="1"/>
          </p:cNvPicPr>
          <p:nvPr/>
        </p:nvPicPr>
        <p:blipFill rotWithShape="1">
          <a:blip r:embed="rId3"/>
          <a:srcRect l="40516" r="-1" b="-1"/>
          <a:stretch/>
        </p:blipFill>
        <p:spPr>
          <a:xfrm>
            <a:off x="20" y="10"/>
            <a:ext cx="6111518" cy="6857990"/>
          </a:xfrm>
          <a:prstGeom prst="rect">
            <a:avLst/>
          </a:prstGeom>
        </p:spPr>
      </p:pic>
      <p:cxnSp>
        <p:nvCxnSpPr>
          <p:cNvPr id="81" name="Straight Connector 80">
            <a:extLst>
              <a:ext uri="{FF2B5EF4-FFF2-40B4-BE49-F238E27FC236}">
                <a16:creationId xmlns:a16="http://schemas.microsoft.com/office/drawing/2014/main" id="{C5E74535-9C0E-4211-B088-610AD56262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81769" y="369087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5" name="Plassholder for lysbildenummer 4">
            <a:extLst>
              <a:ext uri="{FF2B5EF4-FFF2-40B4-BE49-F238E27FC236}">
                <a16:creationId xmlns:a16="http://schemas.microsoft.com/office/drawing/2014/main" id="{A2E864F1-36B7-DBCF-B74C-FE837ACE4AFC}"/>
              </a:ext>
            </a:extLst>
          </p:cNvPr>
          <p:cNvSpPr>
            <a:spLocks noGrp="1"/>
          </p:cNvSpPr>
          <p:nvPr>
            <p:ph type="sldNum" sz="quarter" idx="12"/>
          </p:nvPr>
        </p:nvSpPr>
        <p:spPr/>
        <p:txBody>
          <a:bodyPr/>
          <a:lstStyle/>
          <a:p>
            <a:fld id="{FF2BD96E-3838-45D2-9031-D3AF67C920A5}" type="slidenum">
              <a:rPr lang="en-US" smtClean="0"/>
              <a:t>1</a:t>
            </a:fld>
            <a:endParaRPr lang="en-US"/>
          </a:p>
        </p:txBody>
      </p:sp>
      <p:sp>
        <p:nvSpPr>
          <p:cNvPr id="3" name="Tittel 1">
            <a:extLst>
              <a:ext uri="{FF2B5EF4-FFF2-40B4-BE49-F238E27FC236}">
                <a16:creationId xmlns:a16="http://schemas.microsoft.com/office/drawing/2014/main" id="{3AF1AB18-732C-2ED2-C9EA-319532F75495}"/>
              </a:ext>
            </a:extLst>
          </p:cNvPr>
          <p:cNvSpPr txBox="1">
            <a:spLocks/>
          </p:cNvSpPr>
          <p:nvPr/>
        </p:nvSpPr>
        <p:spPr>
          <a:xfrm>
            <a:off x="9135074" y="5855773"/>
            <a:ext cx="2901121" cy="732227"/>
          </a:xfrm>
          <a:prstGeom prst="rect">
            <a:avLst/>
          </a:prstGeom>
        </p:spPr>
        <p:txBody>
          <a:bodyPr vert="horz" lIns="91440" tIns="45720" rIns="91440" bIns="45720" rtlCol="0" anchor="b" anchorCtr="0">
            <a:normAutofit/>
          </a:bodyPr>
          <a:lstStyle>
            <a:lvl1pPr algn="ctr" defTabSz="914400" rtl="0" eaLnBrk="1" latinLnBrk="0" hangingPunct="1">
              <a:lnSpc>
                <a:spcPct val="100000"/>
              </a:lnSpc>
              <a:spcBef>
                <a:spcPct val="0"/>
              </a:spcBef>
              <a:buNone/>
              <a:defRPr sz="4800" kern="1200" cap="none" spc="0" baseline="0">
                <a:solidFill>
                  <a:schemeClr val="tx1"/>
                </a:solidFill>
                <a:latin typeface="+mj-lt"/>
                <a:ea typeface="+mj-ea"/>
                <a:cs typeface="+mj-cs"/>
              </a:defRPr>
            </a:lvl1pPr>
          </a:lstStyle>
          <a:p>
            <a:pPr>
              <a:lnSpc>
                <a:spcPct val="90000"/>
              </a:lnSpc>
            </a:pPr>
            <a:r>
              <a:rPr lang="en-US" sz="1800" err="1">
                <a:solidFill>
                  <a:schemeClr val="bg1">
                    <a:lumMod val="50000"/>
                  </a:schemeClr>
                </a:solidFill>
              </a:rPr>
              <a:t>Versjon</a:t>
            </a:r>
            <a:r>
              <a:rPr lang="en-US" sz="1800">
                <a:solidFill>
                  <a:schemeClr val="bg1">
                    <a:lumMod val="50000"/>
                  </a:schemeClr>
                </a:solidFill>
              </a:rPr>
              <a:t> 1, 12.03.24</a:t>
            </a:r>
            <a:br>
              <a:rPr lang="en-US" sz="1800"/>
            </a:br>
            <a:br>
              <a:rPr lang="en-US" sz="1800"/>
            </a:br>
            <a:endParaRPr lang="en-US" sz="400"/>
          </a:p>
        </p:txBody>
      </p:sp>
    </p:spTree>
    <p:extLst>
      <p:ext uri="{BB962C8B-B14F-4D97-AF65-F5344CB8AC3E}">
        <p14:creationId xmlns:p14="http://schemas.microsoft.com/office/powerpoint/2010/main" val="4253124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68F3224-623A-370B-01F2-10EBFB398691}"/>
              </a:ext>
            </a:extLst>
          </p:cNvPr>
          <p:cNvSpPr>
            <a:spLocks noGrp="1"/>
          </p:cNvSpPr>
          <p:nvPr>
            <p:ph type="title"/>
          </p:nvPr>
        </p:nvSpPr>
        <p:spPr>
          <a:xfrm>
            <a:off x="857320" y="161609"/>
            <a:ext cx="10213200" cy="1112836"/>
          </a:xfrm>
        </p:spPr>
        <p:txBody>
          <a:bodyPr/>
          <a:lstStyle/>
          <a:p>
            <a:r>
              <a:rPr lang="nb-NO"/>
              <a:t>Programledernettverket</a:t>
            </a:r>
          </a:p>
        </p:txBody>
      </p:sp>
      <p:sp>
        <p:nvSpPr>
          <p:cNvPr id="3" name="Plassholder for innhold 2">
            <a:extLst>
              <a:ext uri="{FF2B5EF4-FFF2-40B4-BE49-F238E27FC236}">
                <a16:creationId xmlns:a16="http://schemas.microsoft.com/office/drawing/2014/main" id="{A9D475A6-5451-FEF0-513C-A8B17930C0C0}"/>
              </a:ext>
            </a:extLst>
          </p:cNvPr>
          <p:cNvSpPr>
            <a:spLocks noGrp="1"/>
          </p:cNvSpPr>
          <p:nvPr>
            <p:ph idx="1"/>
          </p:nvPr>
        </p:nvSpPr>
        <p:spPr>
          <a:xfrm>
            <a:off x="170956" y="1541427"/>
            <a:ext cx="11511422" cy="4040191"/>
          </a:xfrm>
        </p:spPr>
        <p:txBody>
          <a:bodyPr vert="horz" lIns="91440" tIns="45720" rIns="91440" bIns="45720" rtlCol="0" anchor="t">
            <a:noAutofit/>
          </a:bodyPr>
          <a:lstStyle/>
          <a:p>
            <a:pPr marL="0" indent="0">
              <a:buNone/>
            </a:pPr>
            <a:r>
              <a:rPr lang="nb-NO" sz="1600">
                <a:ea typeface="+mn-lt"/>
                <a:cs typeface="+mn-lt"/>
              </a:rPr>
              <a:t>Arbeidet med utdanningskvalitet er et kollektivt arbeid hvor åpenhet, transparens og trygge rammer er en forutsetning. Det innebærer behov for inkluderende møteplasser blant de som har rollen som studieprogramleder. Programledernettverket er en arena for faglig utvikling hvor studieprogramledere møtes på tvers av institutt for å diskutere faglige problemstillinger, undervisningspraksis, utdanningsledelse, utveksle erfaringer og drøfte tema relatert til studieprogramleders mandat. </a:t>
            </a:r>
            <a:endParaRPr lang="nb-NO" sz="1600">
              <a:solidFill>
                <a:srgbClr val="000000">
                  <a:alpha val="60000"/>
                </a:srgbClr>
              </a:solidFill>
            </a:endParaRPr>
          </a:p>
          <a:p>
            <a:pPr marL="359410" indent="-359410"/>
            <a:r>
              <a:rPr lang="nb-NO" sz="1600"/>
              <a:t>Samlingene ledes av prodekan for utdanning og bærekraft og arrangeres to ganger i semesteret.</a:t>
            </a:r>
            <a:endParaRPr lang="nb-NO" sz="1600">
              <a:solidFill>
                <a:srgbClr val="000000">
                  <a:alpha val="60000"/>
                </a:srgbClr>
              </a:solidFill>
            </a:endParaRPr>
          </a:p>
          <a:p>
            <a:pPr marL="359410" indent="-359410"/>
            <a:r>
              <a:rPr lang="nb-NO" sz="1600">
                <a:hlinkClick r:id="rId3"/>
              </a:rPr>
              <a:t>Tidligere</a:t>
            </a:r>
            <a:r>
              <a:rPr lang="nb-NO" sz="1600">
                <a:ea typeface="+mn-lt"/>
                <a:cs typeface="+mn-lt"/>
                <a:hlinkClick r:id="rId3"/>
              </a:rPr>
              <a:t> samlinger i studieprogramledernettverket</a:t>
            </a:r>
            <a:r>
              <a:rPr lang="nb-NO" sz="1600">
                <a:ea typeface="+mn-lt"/>
                <a:cs typeface="+mn-lt"/>
              </a:rPr>
              <a:t>. </a:t>
            </a:r>
            <a:endParaRPr lang="nb-NO" sz="1600">
              <a:solidFill>
                <a:srgbClr val="000000">
                  <a:alpha val="60000"/>
                </a:srgbClr>
              </a:solidFill>
            </a:endParaRPr>
          </a:p>
          <a:p>
            <a:pPr marL="359410" indent="-359410"/>
            <a:r>
              <a:rPr lang="nb-NO" sz="1600"/>
              <a:t>Felles chat i Teams for tips og erfaringsdeling.</a:t>
            </a:r>
            <a:endParaRPr lang="nb-NO" sz="1600">
              <a:solidFill>
                <a:srgbClr val="000000">
                  <a:alpha val="60000"/>
                </a:srgbClr>
              </a:solidFill>
            </a:endParaRPr>
          </a:p>
          <a:p>
            <a:pPr marL="0" indent="0">
              <a:buNone/>
            </a:pPr>
            <a:r>
              <a:rPr lang="nb-NO" sz="1400"/>
              <a:t>     </a:t>
            </a:r>
            <a:endParaRPr lang="nb-NO" sz="1400">
              <a:solidFill>
                <a:srgbClr val="000000">
                  <a:alpha val="60000"/>
                </a:srgbClr>
              </a:solidFill>
            </a:endParaRPr>
          </a:p>
        </p:txBody>
      </p:sp>
      <p:pic>
        <p:nvPicPr>
          <p:cNvPr id="7" name="Bilde 6">
            <a:extLst>
              <a:ext uri="{FF2B5EF4-FFF2-40B4-BE49-F238E27FC236}">
                <a16:creationId xmlns:a16="http://schemas.microsoft.com/office/drawing/2014/main" id="{E7FB4096-052B-D828-4850-70B6F4482F3C}"/>
              </a:ext>
            </a:extLst>
          </p:cNvPr>
          <p:cNvPicPr>
            <a:picLocks noChangeAspect="1"/>
          </p:cNvPicPr>
          <p:nvPr/>
        </p:nvPicPr>
        <p:blipFill>
          <a:blip r:embed="rId4"/>
          <a:stretch>
            <a:fillRect/>
          </a:stretch>
        </p:blipFill>
        <p:spPr>
          <a:xfrm>
            <a:off x="3794877" y="5307397"/>
            <a:ext cx="7279030" cy="1311318"/>
          </a:xfrm>
          <a:prstGeom prst="rect">
            <a:avLst/>
          </a:prstGeom>
        </p:spPr>
      </p:pic>
      <p:sp>
        <p:nvSpPr>
          <p:cNvPr id="9" name="Plassholder for lysbildenummer 8">
            <a:extLst>
              <a:ext uri="{FF2B5EF4-FFF2-40B4-BE49-F238E27FC236}">
                <a16:creationId xmlns:a16="http://schemas.microsoft.com/office/drawing/2014/main" id="{747E2DE6-474A-7CF7-525A-38E1ADE1387F}"/>
              </a:ext>
            </a:extLst>
          </p:cNvPr>
          <p:cNvSpPr>
            <a:spLocks noGrp="1"/>
          </p:cNvSpPr>
          <p:nvPr>
            <p:ph type="sldNum" sz="quarter" idx="12"/>
          </p:nvPr>
        </p:nvSpPr>
        <p:spPr/>
        <p:txBody>
          <a:bodyPr/>
          <a:lstStyle/>
          <a:p>
            <a:fld id="{FF2BD96E-3838-45D2-9031-D3AF67C920A5}" type="slidenum">
              <a:rPr lang="en-US" smtClean="0"/>
              <a:t>10</a:t>
            </a:fld>
            <a:endParaRPr lang="en-US"/>
          </a:p>
        </p:txBody>
      </p:sp>
    </p:spTree>
    <p:extLst>
      <p:ext uri="{BB962C8B-B14F-4D97-AF65-F5344CB8AC3E}">
        <p14:creationId xmlns:p14="http://schemas.microsoft.com/office/powerpoint/2010/main" val="3553178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79333-814C-45EB-C2A8-33EA882D29AD}"/>
              </a:ext>
            </a:extLst>
          </p:cNvPr>
          <p:cNvSpPr>
            <a:spLocks noGrp="1"/>
          </p:cNvSpPr>
          <p:nvPr>
            <p:ph type="title"/>
          </p:nvPr>
        </p:nvSpPr>
        <p:spPr>
          <a:xfrm>
            <a:off x="989400" y="171102"/>
            <a:ext cx="8565154" cy="568552"/>
          </a:xfrm>
        </p:spPr>
        <p:txBody>
          <a:bodyPr>
            <a:normAutofit fontScale="90000"/>
          </a:bodyPr>
          <a:lstStyle/>
          <a:p>
            <a:r>
              <a:rPr lang="nb-NO"/>
              <a:t>Programdrevet utvikling og drift – fora for samarbeid</a:t>
            </a:r>
          </a:p>
        </p:txBody>
      </p:sp>
      <p:sp>
        <p:nvSpPr>
          <p:cNvPr id="3" name="Content Placeholder 2">
            <a:extLst>
              <a:ext uri="{FF2B5EF4-FFF2-40B4-BE49-F238E27FC236}">
                <a16:creationId xmlns:a16="http://schemas.microsoft.com/office/drawing/2014/main" id="{53985788-8224-063A-429B-BF3FF848847C}"/>
              </a:ext>
            </a:extLst>
          </p:cNvPr>
          <p:cNvSpPr>
            <a:spLocks noGrp="1"/>
          </p:cNvSpPr>
          <p:nvPr>
            <p:ph idx="1"/>
          </p:nvPr>
        </p:nvSpPr>
        <p:spPr>
          <a:xfrm>
            <a:off x="91172" y="914031"/>
            <a:ext cx="12024491" cy="5818716"/>
          </a:xfrm>
        </p:spPr>
        <p:txBody>
          <a:bodyPr vert="horz" lIns="91440" tIns="45720" rIns="91440" bIns="45720" rtlCol="0" anchor="t">
            <a:noAutofit/>
          </a:bodyPr>
          <a:lstStyle/>
          <a:p>
            <a:pPr marL="0" indent="0">
              <a:buNone/>
            </a:pPr>
            <a:r>
              <a:rPr lang="nb-NO" sz="1200" b="1">
                <a:ea typeface="+mn-lt"/>
                <a:cs typeface="+mn-lt"/>
              </a:rPr>
              <a:t>Studieprogramleders «dilemma» og "balansekunst": </a:t>
            </a:r>
            <a:r>
              <a:rPr lang="nb-NO" sz="1200">
                <a:ea typeface="+mn-lt"/>
                <a:cs typeface="+mn-lt"/>
              </a:rPr>
              <a:t>Som studieprogramleder har du fokus på programnivået og programmets læringsutbytte, mens det er instituttleder som tildeler ressurser og ofte må prioritere mellom flere studieprogram og ulike målsetninger. Hvilke fora er nødvendig for å legge til rette for et godt samarbeid mellom deg som studieprogramleder, instituttleder/nestleder utdanning og </a:t>
            </a:r>
            <a:r>
              <a:rPr lang="nb-NO" sz="1200" err="1">
                <a:ea typeface="+mn-lt"/>
                <a:cs typeface="+mn-lt"/>
              </a:rPr>
              <a:t>emneansvarlige</a:t>
            </a:r>
            <a:r>
              <a:rPr lang="nb-NO" sz="1200">
                <a:ea typeface="+mn-lt"/>
                <a:cs typeface="+mn-lt"/>
              </a:rPr>
              <a:t> for å nå målet om å utdanne kandidater med etterspurt kompetanse som bidrar til NTNUs visjon, </a:t>
            </a:r>
            <a:r>
              <a:rPr lang="nb-NO" sz="1200" i="1">
                <a:ea typeface="+mn-lt"/>
                <a:cs typeface="+mn-lt"/>
              </a:rPr>
              <a:t>Kunnskap for en bedre verden?</a:t>
            </a:r>
            <a:endParaRPr lang="nb-NO" sz="1200">
              <a:solidFill>
                <a:srgbClr val="000000">
                  <a:alpha val="60000"/>
                </a:srgbClr>
              </a:solidFill>
              <a:ea typeface="+mn-lt"/>
              <a:cs typeface="+mn-lt"/>
            </a:endParaRPr>
          </a:p>
          <a:p>
            <a:pPr marL="0" indent="0">
              <a:buNone/>
            </a:pPr>
            <a:r>
              <a:rPr lang="nb-NO" sz="1200" b="1">
                <a:solidFill>
                  <a:srgbClr val="000000">
                    <a:alpha val="60000"/>
                  </a:srgbClr>
                </a:solidFill>
              </a:rPr>
              <a:t>Fora for samarbeid med undervisere i programmet: </a:t>
            </a:r>
            <a:r>
              <a:rPr lang="nb-NO" sz="1200">
                <a:solidFill>
                  <a:srgbClr val="000000">
                    <a:alpha val="60000"/>
                  </a:srgbClr>
                </a:solidFill>
              </a:rPr>
              <a:t>Pedagogisk og faglig utvikling skjer både innad i og mellom emner og som studieprogramleder som skal gi råd og anbefaleringer på vegne av studieprogrammet, behøver du derfor ulike fora å jobbe i. Dersom det ikke allerede eksisterer et egnet fora der emnenansvarlige og studieprogramleder møtes, så har du en god anledning til å etablere dette.</a:t>
            </a:r>
          </a:p>
          <a:p>
            <a:pPr marL="0" indent="0">
              <a:buNone/>
            </a:pPr>
            <a:r>
              <a:rPr lang="nb-NO" sz="1200" b="1">
                <a:solidFill>
                  <a:srgbClr val="000000">
                    <a:alpha val="60000"/>
                  </a:srgbClr>
                </a:solidFill>
              </a:rPr>
              <a:t>Dialog rundt ressurser og beslutninger: </a:t>
            </a:r>
            <a:r>
              <a:rPr lang="nb-NO" sz="1200">
                <a:solidFill>
                  <a:srgbClr val="000000">
                    <a:alpha val="60000"/>
                  </a:srgbClr>
                </a:solidFill>
              </a:rPr>
              <a:t>Som studieprogramleder har du en begrenset beslutningsmyndighet når det kommer til hvordan instituttets ressurser skal benyttes, men dine råd og anbefalinger har stor betydning i dialogen med instituttleder/nestleder for utdanning for å kunne avklare spørsmål på vegne av programmet.</a:t>
            </a:r>
            <a:endParaRPr lang="nb-NO" sz="1200" b="1">
              <a:solidFill>
                <a:srgbClr val="000000">
                  <a:alpha val="60000"/>
                </a:srgbClr>
              </a:solidFill>
            </a:endParaRPr>
          </a:p>
          <a:p>
            <a:pPr marL="0" indent="0">
              <a:buNone/>
            </a:pPr>
            <a:r>
              <a:rPr lang="nb-NO" sz="1200" b="1">
                <a:solidFill>
                  <a:srgbClr val="000000">
                    <a:alpha val="60000"/>
                  </a:srgbClr>
                </a:solidFill>
              </a:rPr>
              <a:t>Kvalitetsarbeid: </a:t>
            </a:r>
            <a:r>
              <a:rPr lang="nb-NO" sz="1200">
                <a:solidFill>
                  <a:srgbClr val="000000">
                    <a:alpha val="60000"/>
                  </a:srgbClr>
                </a:solidFill>
              </a:rPr>
              <a:t>Din rolle i utdanningskvalitetssystemet er å ivaretar programperspektivet og er å sørge for at studieprogrammets læringsutbyttebeskrivelse er oppdatert og relevant og at emnene som inngår bidrar til at studentene oppnår læringsutbyttet i studieprogrammet. NTNU har etablerte prosesser, retningslinjer og veiledere for hvordan dette arbeidet skal foregå. Et av virkemidlene i kvalitetssystemet er utdanningsdialogmøtene med prorektor ved NTNU og med prodekan for utdanning og bærekraft. Du får invitasjon i god tid før dette skal foregå.</a:t>
            </a:r>
          </a:p>
          <a:p>
            <a:pPr marL="0" indent="0">
              <a:buNone/>
            </a:pPr>
            <a:r>
              <a:rPr lang="nb-NO" sz="1200">
                <a:solidFill>
                  <a:srgbClr val="000000">
                    <a:alpha val="60000"/>
                  </a:srgbClr>
                </a:solidFill>
              </a:rPr>
              <a:t>I kvalitetsarbeidet inngår også vurdering av både kvalitative og kvantitative data. Emnerapporter og studentevalueringer (referansegrupperapporter el.) utgjør en stor del av det kvalitative grunnlaget, mens programlederrapporten i </a:t>
            </a:r>
            <a:r>
              <a:rPr lang="nb-NO" sz="1200">
                <a:solidFill>
                  <a:srgbClr val="000000">
                    <a:alpha val="60000"/>
                  </a:srgbClr>
                </a:solidFill>
                <a:ea typeface="+mn-lt"/>
                <a:cs typeface="+mn-lt"/>
                <a:hlinkClick r:id="rId2"/>
              </a:rPr>
              <a:t>Star Tableau</a:t>
            </a:r>
            <a:r>
              <a:rPr lang="nb-NO" sz="1200">
                <a:solidFill>
                  <a:srgbClr val="000000">
                    <a:alpha val="60000"/>
                  </a:srgbClr>
                </a:solidFill>
                <a:ea typeface="+mn-lt"/>
                <a:cs typeface="+mn-lt"/>
              </a:rPr>
              <a:t> </a:t>
            </a:r>
            <a:r>
              <a:rPr lang="nb-NO" sz="1200">
                <a:solidFill>
                  <a:srgbClr val="000000">
                    <a:alpha val="60000"/>
                  </a:srgbClr>
                </a:solidFill>
              </a:rPr>
              <a:t>gir deg god oversikt over kvantitative data om studieprogrammet. I tillegg har du oversikten</a:t>
            </a:r>
            <a:r>
              <a:rPr lang="nb-NO" sz="1200">
                <a:solidFill>
                  <a:srgbClr val="000000">
                    <a:alpha val="60000"/>
                  </a:srgbClr>
                </a:solidFill>
                <a:ea typeface="+mn-lt"/>
                <a:cs typeface="+mn-lt"/>
              </a:rPr>
              <a:t> </a:t>
            </a:r>
            <a:r>
              <a:rPr lang="nb-NO" sz="1200">
                <a:solidFill>
                  <a:srgbClr val="000000">
                    <a:alpha val="60000"/>
                  </a:srgbClr>
                </a:solidFill>
                <a:ea typeface="+mn-lt"/>
                <a:cs typeface="+mn-lt"/>
                <a:hlinkClick r:id="rId3">
                  <a:extLst>
                    <a:ext uri="{A12FA001-AC4F-418D-AE19-62706E023703}">
                      <ahyp:hlinkClr xmlns:ahyp="http://schemas.microsoft.com/office/drawing/2018/hyperlinkcolor" val="tx"/>
                    </a:ext>
                  </a:extLst>
                </a:hlinkClick>
              </a:rPr>
              <a:t>Kunnskapsgrunnlag og tilgjengelige ressurser til instituttenes kvalitetsmelding for utdanning</a:t>
            </a:r>
            <a:r>
              <a:rPr lang="nb-NO" sz="1200">
                <a:solidFill>
                  <a:srgbClr val="000000">
                    <a:alpha val="60000"/>
                  </a:srgbClr>
                </a:solidFill>
                <a:ea typeface="+mn-lt"/>
                <a:cs typeface="+mn-lt"/>
              </a:rPr>
              <a:t> som er ment å skulle gi en samlet oversikt over tilgjengelige datakilder knyttet til NTNU sine utvalgte kvalitetsområder (inkludert Studiebarometeret og NTNU sin Kandidatundersøkelse).</a:t>
            </a:r>
          </a:p>
          <a:p>
            <a:pPr marL="0" indent="0">
              <a:buNone/>
            </a:pPr>
            <a:endParaRPr lang="nb-NO" sz="1000">
              <a:solidFill>
                <a:srgbClr val="000000">
                  <a:alpha val="60000"/>
                </a:srgbClr>
              </a:solidFill>
            </a:endParaRPr>
          </a:p>
          <a:p>
            <a:pPr marL="0" indent="0">
              <a:buNone/>
            </a:pPr>
            <a:endParaRPr lang="nb-NO" sz="1000">
              <a:solidFill>
                <a:srgbClr val="000000">
                  <a:alpha val="60000"/>
                </a:srgbClr>
              </a:solidFill>
            </a:endParaRPr>
          </a:p>
          <a:p>
            <a:pPr marL="645160" indent="-285750">
              <a:buFont typeface="Wingdings"/>
            </a:pPr>
            <a:endParaRPr lang="nb-NO" sz="1300">
              <a:solidFill>
                <a:srgbClr val="000000">
                  <a:alpha val="60000"/>
                </a:srgbClr>
              </a:solidFill>
            </a:endParaRPr>
          </a:p>
          <a:p>
            <a:pPr marL="359410" indent="-359410"/>
            <a:endParaRPr lang="nb-NO" sz="1300">
              <a:solidFill>
                <a:srgbClr val="000000">
                  <a:alpha val="60000"/>
                </a:srgbClr>
              </a:solidFill>
            </a:endParaRPr>
          </a:p>
          <a:p>
            <a:pPr marL="359410" indent="-359410"/>
            <a:endParaRPr lang="nb-NO" sz="1300">
              <a:solidFill>
                <a:srgbClr val="000000">
                  <a:alpha val="60000"/>
                </a:srgbClr>
              </a:solidFill>
            </a:endParaRPr>
          </a:p>
        </p:txBody>
      </p:sp>
      <p:sp>
        <p:nvSpPr>
          <p:cNvPr id="4" name="Slide Number Placeholder 3">
            <a:extLst>
              <a:ext uri="{FF2B5EF4-FFF2-40B4-BE49-F238E27FC236}">
                <a16:creationId xmlns:a16="http://schemas.microsoft.com/office/drawing/2014/main" id="{50DAA4CB-AF03-A196-56A0-823105C731A3}"/>
              </a:ext>
            </a:extLst>
          </p:cNvPr>
          <p:cNvSpPr>
            <a:spLocks noGrp="1"/>
          </p:cNvSpPr>
          <p:nvPr>
            <p:ph type="sldNum" sz="quarter" idx="12"/>
          </p:nvPr>
        </p:nvSpPr>
        <p:spPr/>
        <p:txBody>
          <a:bodyPr/>
          <a:lstStyle/>
          <a:p>
            <a:fld id="{FF2BD96E-3838-45D2-9031-D3AF67C920A5}" type="slidenum">
              <a:rPr lang="en-US" smtClean="0"/>
              <a:t>11</a:t>
            </a:fld>
            <a:endParaRPr lang="en-US"/>
          </a:p>
        </p:txBody>
      </p:sp>
    </p:spTree>
    <p:extLst>
      <p:ext uri="{BB962C8B-B14F-4D97-AF65-F5344CB8AC3E}">
        <p14:creationId xmlns:p14="http://schemas.microsoft.com/office/powerpoint/2010/main" val="3945425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16">
            <a:extLst>
              <a:ext uri="{FF2B5EF4-FFF2-40B4-BE49-F238E27FC236}">
                <a16:creationId xmlns:a16="http://schemas.microsoft.com/office/drawing/2014/main" id="{B65AA36A-D7CC-493C-A0EE-F8AC3564D1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0F5E62E5-CD0B-3D5B-8486-EE87FDC99F2A}"/>
              </a:ext>
            </a:extLst>
          </p:cNvPr>
          <p:cNvSpPr>
            <a:spLocks noGrp="1"/>
          </p:cNvSpPr>
          <p:nvPr>
            <p:ph type="title"/>
          </p:nvPr>
        </p:nvSpPr>
        <p:spPr>
          <a:xfrm>
            <a:off x="6358070" y="48934"/>
            <a:ext cx="5833929" cy="1192500"/>
          </a:xfrm>
        </p:spPr>
        <p:txBody>
          <a:bodyPr wrap="square" anchor="b">
            <a:normAutofit/>
          </a:bodyPr>
          <a:lstStyle/>
          <a:p>
            <a:pPr algn="ctr">
              <a:lnSpc>
                <a:spcPct val="90000"/>
              </a:lnSpc>
            </a:pPr>
            <a:r>
              <a:rPr lang="nb-NO" sz="2700"/>
              <a:t>«</a:t>
            </a:r>
            <a:r>
              <a:rPr lang="nb-NO" sz="2700" err="1"/>
              <a:t>Hovedbestillingen</a:t>
            </a:r>
            <a:r>
              <a:rPr lang="nb-NO" sz="2700"/>
              <a:t>» – de fire utdanningskvalitetsprosessene</a:t>
            </a:r>
            <a:br>
              <a:rPr lang="nb-NO" sz="2700"/>
            </a:br>
            <a:endParaRPr lang="nb-NO" sz="1100"/>
          </a:p>
        </p:txBody>
      </p:sp>
      <p:cxnSp>
        <p:nvCxnSpPr>
          <p:cNvPr id="25" name="Straight Connector 18">
            <a:extLst>
              <a:ext uri="{FF2B5EF4-FFF2-40B4-BE49-F238E27FC236}">
                <a16:creationId xmlns:a16="http://schemas.microsoft.com/office/drawing/2014/main" id="{1850A2DA-FC3C-4E59-9724-29CF2777D3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81769"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Plassholder for lysbildenummer 8">
            <a:extLst>
              <a:ext uri="{FF2B5EF4-FFF2-40B4-BE49-F238E27FC236}">
                <a16:creationId xmlns:a16="http://schemas.microsoft.com/office/drawing/2014/main" id="{E0B11843-AB6E-FE22-F628-B063933B9719}"/>
              </a:ext>
            </a:extLst>
          </p:cNvPr>
          <p:cNvSpPr>
            <a:spLocks noGrp="1"/>
          </p:cNvSpPr>
          <p:nvPr>
            <p:ph type="sldNum" sz="quarter" idx="12"/>
          </p:nvPr>
        </p:nvSpPr>
        <p:spPr/>
        <p:txBody>
          <a:bodyPr/>
          <a:lstStyle/>
          <a:p>
            <a:fld id="{FF2BD96E-3838-45D2-9031-D3AF67C920A5}" type="slidenum">
              <a:rPr lang="en-US" smtClean="0"/>
              <a:t>12</a:t>
            </a:fld>
            <a:endParaRPr lang="en-US"/>
          </a:p>
        </p:txBody>
      </p:sp>
      <p:sp>
        <p:nvSpPr>
          <p:cNvPr id="14" name="Plassholder for innhold 2">
            <a:extLst>
              <a:ext uri="{FF2B5EF4-FFF2-40B4-BE49-F238E27FC236}">
                <a16:creationId xmlns:a16="http://schemas.microsoft.com/office/drawing/2014/main" id="{09425828-4E87-C306-7C41-C524DD9E30A5}"/>
              </a:ext>
            </a:extLst>
          </p:cNvPr>
          <p:cNvSpPr txBox="1">
            <a:spLocks/>
          </p:cNvSpPr>
          <p:nvPr/>
        </p:nvSpPr>
        <p:spPr>
          <a:xfrm>
            <a:off x="7094164" y="1234157"/>
            <a:ext cx="5020490" cy="4739142"/>
          </a:xfrm>
          <a:prstGeom prst="rect">
            <a:avLst/>
          </a:prstGeom>
        </p:spPr>
        <p:txBody>
          <a:bodyPr vert="horz" lIns="91440" tIns="45720" rIns="91440" bIns="45720" rtlCol="0" anchor="t">
            <a:normAutofit/>
          </a:bodyPr>
          <a:lst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9410" indent="-359410">
              <a:lnSpc>
                <a:spcPct val="140000"/>
              </a:lnSpc>
            </a:pPr>
            <a:r>
              <a:rPr lang="nb-NO" sz="1700"/>
              <a:t>A – Prosess for kvalitetsmelding</a:t>
            </a:r>
            <a:endParaRPr lang="en-US"/>
          </a:p>
          <a:p>
            <a:pPr marL="359410" indent="-359410">
              <a:lnSpc>
                <a:spcPct val="140000"/>
              </a:lnSpc>
            </a:pPr>
            <a:r>
              <a:rPr lang="nb-NO" sz="1700"/>
              <a:t>B – Prosess for opprettelse og nedleggelse av studieprogram</a:t>
            </a:r>
            <a:endParaRPr lang="nb-NO" sz="1700">
              <a:solidFill>
                <a:srgbClr val="000000">
                  <a:alpha val="60000"/>
                </a:srgbClr>
              </a:solidFill>
            </a:endParaRPr>
          </a:p>
          <a:p>
            <a:pPr marL="359410" indent="-359410">
              <a:lnSpc>
                <a:spcPct val="140000"/>
              </a:lnSpc>
            </a:pPr>
            <a:r>
              <a:rPr lang="nb-NO" sz="1700"/>
              <a:t>C – Prosess for dimensjonering av opptaksrammer</a:t>
            </a:r>
            <a:endParaRPr lang="nb-NO" sz="1700">
              <a:solidFill>
                <a:srgbClr val="000000">
                  <a:alpha val="60000"/>
                </a:srgbClr>
              </a:solidFill>
            </a:endParaRPr>
          </a:p>
          <a:p>
            <a:pPr marL="359410" indent="-359410">
              <a:lnSpc>
                <a:spcPct val="140000"/>
              </a:lnSpc>
            </a:pPr>
            <a:r>
              <a:rPr lang="nb-NO" sz="1700"/>
              <a:t>D – Prosess for studieplanrevisjon</a:t>
            </a:r>
            <a:endParaRPr lang="nb-NO" sz="1700">
              <a:solidFill>
                <a:srgbClr val="000000">
                  <a:alpha val="60000"/>
                </a:srgbClr>
              </a:solidFill>
            </a:endParaRPr>
          </a:p>
          <a:p>
            <a:pPr marL="0" indent="0">
              <a:lnSpc>
                <a:spcPct val="140000"/>
              </a:lnSpc>
              <a:buNone/>
            </a:pPr>
            <a:endParaRPr lang="nb-NO" sz="1100">
              <a:solidFill>
                <a:srgbClr val="000000">
                  <a:alpha val="60000"/>
                </a:srgbClr>
              </a:solidFill>
              <a:latin typeface="Goudy Old Style"/>
            </a:endParaRPr>
          </a:p>
          <a:p>
            <a:pPr marL="0" indent="0">
              <a:lnSpc>
                <a:spcPct val="140000"/>
              </a:lnSpc>
              <a:buNone/>
            </a:pPr>
            <a:r>
              <a:rPr lang="nb-NO" sz="1100">
                <a:solidFill>
                  <a:srgbClr val="000000">
                    <a:alpha val="60000"/>
                  </a:srgbClr>
                </a:solidFill>
                <a:latin typeface="Avenir Next LT Pro"/>
              </a:rPr>
              <a:t>Disse fire </a:t>
            </a:r>
            <a:r>
              <a:rPr lang="nb-NO" sz="1100" err="1">
                <a:solidFill>
                  <a:srgbClr val="000000">
                    <a:alpha val="60000"/>
                  </a:srgbClr>
                </a:solidFill>
                <a:latin typeface="Avenir Next LT Pro"/>
              </a:rPr>
              <a:t>årshjulprosessene</a:t>
            </a:r>
            <a:r>
              <a:rPr lang="nb-NO" sz="1100">
                <a:solidFill>
                  <a:srgbClr val="000000">
                    <a:alpha val="60000"/>
                  </a:srgbClr>
                </a:solidFill>
                <a:latin typeface="Avenir Next LT Pro"/>
              </a:rPr>
              <a:t> kalles gjerne NTNUs løpende utdanningskvalitetsprosesser, og til sammen skal de sikre og dokumentere kvalitet gjennom systematisk utvikling, dimensjonering og revisjon av våre studieportefølje i henhold til mål og rammer. Det er viktig at du setter deg inn i retningslinjene som er utarbeidet for disse.</a:t>
            </a:r>
            <a:endParaRPr lang="nb-NO">
              <a:solidFill>
                <a:srgbClr val="000000">
                  <a:alpha val="60000"/>
                </a:srgbClr>
              </a:solidFill>
              <a:latin typeface="Avenir Next LT Pro"/>
            </a:endParaRPr>
          </a:p>
        </p:txBody>
      </p:sp>
      <p:sp>
        <p:nvSpPr>
          <p:cNvPr id="16" name="TekstSylinder 15">
            <a:extLst>
              <a:ext uri="{FF2B5EF4-FFF2-40B4-BE49-F238E27FC236}">
                <a16:creationId xmlns:a16="http://schemas.microsoft.com/office/drawing/2014/main" id="{06EEB287-E6BD-29B4-FC29-A4CC9DE48A8E}"/>
              </a:ext>
            </a:extLst>
          </p:cNvPr>
          <p:cNvSpPr txBox="1"/>
          <p:nvPr/>
        </p:nvSpPr>
        <p:spPr>
          <a:xfrm>
            <a:off x="533793" y="6357600"/>
            <a:ext cx="7096926" cy="369332"/>
          </a:xfrm>
          <a:prstGeom prst="rect">
            <a:avLst/>
          </a:prstGeom>
          <a:noFill/>
        </p:spPr>
        <p:txBody>
          <a:bodyPr wrap="square">
            <a:spAutoFit/>
          </a:bodyPr>
          <a:lstStyle/>
          <a:p>
            <a:r>
              <a:rPr lang="nb-NO" sz="1800" err="1">
                <a:solidFill>
                  <a:srgbClr val="666666"/>
                </a:solidFill>
                <a:latin typeface="Rubik"/>
                <a:hlinkClick r:id="rId2"/>
              </a:rPr>
              <a:t>Årshjul</a:t>
            </a:r>
            <a:r>
              <a:rPr lang="nb-NO" sz="1800">
                <a:solidFill>
                  <a:srgbClr val="666666"/>
                </a:solidFill>
                <a:latin typeface="Rubik"/>
                <a:hlinkClick r:id="rId2"/>
              </a:rPr>
              <a:t> - prosesser for arbeid med utdanningskvalitet ved AD</a:t>
            </a:r>
            <a:r>
              <a:rPr lang="nb-NO" sz="1800">
                <a:solidFill>
                  <a:srgbClr val="666666"/>
                </a:solidFill>
                <a:latin typeface="Rubik"/>
              </a:rPr>
              <a:t> </a:t>
            </a:r>
            <a:endParaRPr lang="nb-NO"/>
          </a:p>
        </p:txBody>
      </p:sp>
      <p:pic>
        <p:nvPicPr>
          <p:cNvPr id="4" name="Picture 3" descr="A circular chart with different colored lines&#10;&#10;Description automatically generated">
            <a:extLst>
              <a:ext uri="{FF2B5EF4-FFF2-40B4-BE49-F238E27FC236}">
                <a16:creationId xmlns:a16="http://schemas.microsoft.com/office/drawing/2014/main" id="{B9656FFE-D354-74A7-181B-8C565C1679C5}"/>
              </a:ext>
            </a:extLst>
          </p:cNvPr>
          <p:cNvPicPr>
            <a:picLocks noChangeAspect="1"/>
          </p:cNvPicPr>
          <p:nvPr/>
        </p:nvPicPr>
        <p:blipFill>
          <a:blip r:embed="rId3"/>
          <a:stretch>
            <a:fillRect/>
          </a:stretch>
        </p:blipFill>
        <p:spPr>
          <a:xfrm>
            <a:off x="3499" y="575592"/>
            <a:ext cx="7087748" cy="5175345"/>
          </a:xfrm>
          <a:prstGeom prst="rect">
            <a:avLst/>
          </a:prstGeom>
        </p:spPr>
      </p:pic>
    </p:spTree>
    <p:extLst>
      <p:ext uri="{BB962C8B-B14F-4D97-AF65-F5344CB8AC3E}">
        <p14:creationId xmlns:p14="http://schemas.microsoft.com/office/powerpoint/2010/main" val="3793236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ABB9D4AA-A21A-1011-3544-62F4D043FF2F}"/>
              </a:ext>
            </a:extLst>
          </p:cNvPr>
          <p:cNvSpPr>
            <a:spLocks noGrp="1"/>
          </p:cNvSpPr>
          <p:nvPr>
            <p:ph type="sldNum" sz="quarter" idx="12"/>
          </p:nvPr>
        </p:nvSpPr>
        <p:spPr/>
        <p:txBody>
          <a:bodyPr/>
          <a:lstStyle/>
          <a:p>
            <a:fld id="{FF2BD96E-3838-45D2-9031-D3AF67C920A5}" type="slidenum">
              <a:rPr lang="en-US" smtClean="0"/>
              <a:t>13</a:t>
            </a:fld>
            <a:endParaRPr lang="en-US"/>
          </a:p>
        </p:txBody>
      </p:sp>
      <p:graphicFrame>
        <p:nvGraphicFramePr>
          <p:cNvPr id="3" name="Diagram 2">
            <a:extLst>
              <a:ext uri="{FF2B5EF4-FFF2-40B4-BE49-F238E27FC236}">
                <a16:creationId xmlns:a16="http://schemas.microsoft.com/office/drawing/2014/main" id="{D4F3CB61-CBAF-A50B-7F21-6892E0478827}"/>
              </a:ext>
            </a:extLst>
          </p:cNvPr>
          <p:cNvGraphicFramePr/>
          <p:nvPr>
            <p:extLst>
              <p:ext uri="{D42A27DB-BD31-4B8C-83A1-F6EECF244321}">
                <p14:modId xmlns:p14="http://schemas.microsoft.com/office/powerpoint/2010/main" val="3763137375"/>
              </p:ext>
            </p:extLst>
          </p:nvPr>
        </p:nvGraphicFramePr>
        <p:xfrm>
          <a:off x="504224" y="1022603"/>
          <a:ext cx="11485011" cy="58860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tel 1">
            <a:extLst>
              <a:ext uri="{FF2B5EF4-FFF2-40B4-BE49-F238E27FC236}">
                <a16:creationId xmlns:a16="http://schemas.microsoft.com/office/drawing/2014/main" id="{B5745C57-A084-102E-AE1A-8CFD1B880035}"/>
              </a:ext>
            </a:extLst>
          </p:cNvPr>
          <p:cNvSpPr txBox="1">
            <a:spLocks/>
          </p:cNvSpPr>
          <p:nvPr/>
        </p:nvSpPr>
        <p:spPr>
          <a:xfrm>
            <a:off x="857320" y="161609"/>
            <a:ext cx="10885630" cy="1112836"/>
          </a:xfrm>
          <a:prstGeom prst="rect">
            <a:avLst/>
          </a:prstGeom>
        </p:spPr>
        <p:txBody>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r>
              <a:rPr lang="nb-NO"/>
              <a:t>Studieprogramleders (administrative) oppgaver i kvalitetssystemet</a:t>
            </a:r>
          </a:p>
        </p:txBody>
      </p:sp>
      <p:sp>
        <p:nvSpPr>
          <p:cNvPr id="8" name="Plassholder for innhold 2">
            <a:extLst>
              <a:ext uri="{FF2B5EF4-FFF2-40B4-BE49-F238E27FC236}">
                <a16:creationId xmlns:a16="http://schemas.microsoft.com/office/drawing/2014/main" id="{699F61C8-567A-AC14-6CAB-1CB1185AE93D}"/>
              </a:ext>
            </a:extLst>
          </p:cNvPr>
          <p:cNvSpPr txBox="1">
            <a:spLocks/>
          </p:cNvSpPr>
          <p:nvPr/>
        </p:nvSpPr>
        <p:spPr>
          <a:xfrm>
            <a:off x="106327" y="2876415"/>
            <a:ext cx="3559241" cy="1095116"/>
          </a:xfrm>
          <a:prstGeom prst="rect">
            <a:avLst/>
          </a:prstGeom>
        </p:spPr>
        <p:txBody>
          <a:bodyPr vert="horz" lIns="91440" tIns="45720" rIns="91440" bIns="45720" rtlCol="0" anchor="t">
            <a:normAutofit/>
          </a:bodyPr>
          <a:lst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0000"/>
              </a:lnSpc>
              <a:buNone/>
            </a:pPr>
            <a:r>
              <a:rPr lang="nn-NO" sz="1400" b="0" i="0">
                <a:hlinkClick r:id="rId7">
                  <a:extLst>
                    <a:ext uri="{A12FA001-AC4F-418D-AE19-62706E023703}">
                      <ahyp:hlinkClr xmlns:ahyp="http://schemas.microsoft.com/office/drawing/2018/hyperlinkcolor" val="tx"/>
                    </a:ext>
                  </a:extLst>
                </a:hlinkClick>
              </a:rPr>
              <a:t>NTNUs verktøy for utdanningskvalitet – </a:t>
            </a:r>
            <a:r>
              <a:rPr lang="nn-NO" sz="1400" b="1" i="0">
                <a:hlinkClick r:id="rId7">
                  <a:extLst>
                    <a:ext uri="{A12FA001-AC4F-418D-AE19-62706E023703}">
                      <ahyp:hlinkClr xmlns:ahyp="http://schemas.microsoft.com/office/drawing/2018/hyperlinkcolor" val="tx"/>
                    </a:ext>
                  </a:extLst>
                </a:hlinkClick>
              </a:rPr>
              <a:t>KASPER</a:t>
            </a:r>
            <a:r>
              <a:rPr lang="nb-NO" sz="1400" b="1" i="0"/>
              <a:t> </a:t>
            </a:r>
            <a:r>
              <a:rPr lang="nb-NO" sz="1400" b="0" i="0"/>
              <a:t>s</a:t>
            </a:r>
            <a:r>
              <a:rPr lang="nb-NO" sz="1400"/>
              <a:t>kal bidra med </a:t>
            </a:r>
            <a:r>
              <a:rPr lang="nb-NO" sz="1400" err="1"/>
              <a:t>prosesstøtte</a:t>
            </a:r>
            <a:r>
              <a:rPr lang="nb-NO" sz="1400"/>
              <a:t> slik at A og D henger godt sammen</a:t>
            </a:r>
          </a:p>
          <a:p>
            <a:pPr marL="359410" indent="-359410">
              <a:lnSpc>
                <a:spcPct val="140000"/>
              </a:lnSpc>
            </a:pPr>
            <a:endParaRPr lang="nb-NO" sz="1700">
              <a:solidFill>
                <a:srgbClr val="000000">
                  <a:alpha val="60000"/>
                </a:srgbClr>
              </a:solidFill>
            </a:endParaRPr>
          </a:p>
        </p:txBody>
      </p:sp>
      <p:sp>
        <p:nvSpPr>
          <p:cNvPr id="42" name="TekstSylinder 41">
            <a:extLst>
              <a:ext uri="{FF2B5EF4-FFF2-40B4-BE49-F238E27FC236}">
                <a16:creationId xmlns:a16="http://schemas.microsoft.com/office/drawing/2014/main" id="{39262D84-F616-E3C4-0A09-2F655BD6A284}"/>
              </a:ext>
            </a:extLst>
          </p:cNvPr>
          <p:cNvSpPr txBox="1"/>
          <p:nvPr/>
        </p:nvSpPr>
        <p:spPr>
          <a:xfrm>
            <a:off x="1124237" y="1678901"/>
            <a:ext cx="4576272" cy="60016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100" b="1">
                <a:latin typeface="Calibri"/>
                <a:cs typeface="Calibri"/>
              </a:rPr>
              <a:t>Planlegging av evalueringen</a:t>
            </a:r>
            <a:r>
              <a:rPr lang="nb-NO" sz="1100" baseline="0">
                <a:latin typeface="Calibri"/>
                <a:cs typeface="Calibri"/>
              </a:rPr>
              <a:t> tar utgangspunkt i studieplanen, sammen med evalueringsrapporter og oppfølgingsplaner fra tidligere gjennomføringer. Disse finner du i </a:t>
            </a:r>
            <a:r>
              <a:rPr lang="nb-NO" sz="1100" u="sng" strike="noStrike" baseline="0">
                <a:latin typeface="Calibri"/>
                <a:ea typeface="Arial"/>
                <a:cs typeface="Arial"/>
                <a:hlinkClick r:id="rId8"/>
              </a:rPr>
              <a:t>KASPER</a:t>
            </a:r>
            <a:r>
              <a:rPr lang="nb-NO" sz="1100" baseline="0">
                <a:latin typeface="Calibri"/>
                <a:cs typeface="Calibri"/>
              </a:rPr>
              <a:t>  eller i </a:t>
            </a:r>
            <a:r>
              <a:rPr lang="nb-NO" sz="1100" u="sng" strike="noStrike" baseline="0">
                <a:latin typeface="Calibri"/>
                <a:ea typeface="Arial"/>
                <a:cs typeface="Arial"/>
                <a:hlinkClick r:id="rId9"/>
              </a:rPr>
              <a:t>Studiekvalitetsportalen</a:t>
            </a:r>
            <a:endParaRPr lang="nb-NO" sz="1100" u="sng" strike="noStrike" baseline="0">
              <a:latin typeface="Calibri"/>
              <a:ea typeface="Arial"/>
              <a:cs typeface="Arial"/>
            </a:endParaRPr>
          </a:p>
        </p:txBody>
      </p:sp>
      <p:sp>
        <p:nvSpPr>
          <p:cNvPr id="43" name="TekstSylinder 42">
            <a:extLst>
              <a:ext uri="{FF2B5EF4-FFF2-40B4-BE49-F238E27FC236}">
                <a16:creationId xmlns:a16="http://schemas.microsoft.com/office/drawing/2014/main" id="{E0632022-1073-0B03-7287-8CDB08D4807B}"/>
              </a:ext>
            </a:extLst>
          </p:cNvPr>
          <p:cNvSpPr txBox="1"/>
          <p:nvPr/>
        </p:nvSpPr>
        <p:spPr>
          <a:xfrm>
            <a:off x="6697469" y="1342203"/>
            <a:ext cx="5152202" cy="1277273"/>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100" b="1">
                <a:solidFill>
                  <a:srgbClr val="444444"/>
                </a:solidFill>
                <a:latin typeface="Calibri"/>
                <a:cs typeface="Calibri"/>
              </a:rPr>
              <a:t>Innhente kunnskapsgrunnlag gjør du ved å:</a:t>
            </a:r>
            <a:endParaRPr lang="en-US" sz="1100" b="1">
              <a:solidFill>
                <a:srgbClr val="000000"/>
              </a:solidFill>
              <a:latin typeface="Calibri"/>
              <a:cs typeface="Calibri"/>
            </a:endParaRPr>
          </a:p>
          <a:p>
            <a:pPr marL="285750" indent="-285750">
              <a:buFont typeface="Arial,Sans-Serif"/>
              <a:buChar char="•"/>
            </a:pPr>
            <a:r>
              <a:rPr lang="nb-NO" sz="1100">
                <a:solidFill>
                  <a:srgbClr val="444444"/>
                </a:solidFill>
                <a:latin typeface="Calibri"/>
                <a:cs typeface="Calibri"/>
              </a:rPr>
              <a:t>lese tidligere emne-, programrapporter og tiltaksplaner</a:t>
            </a:r>
            <a:endParaRPr lang="en-US" sz="1100">
              <a:solidFill>
                <a:srgbClr val="000000"/>
              </a:solidFill>
              <a:latin typeface="Calibri"/>
              <a:cs typeface="Calibri"/>
            </a:endParaRPr>
          </a:p>
          <a:p>
            <a:pPr marL="285750" indent="-285750">
              <a:buFont typeface="Arial,Sans-Serif"/>
              <a:buChar char="•"/>
            </a:pPr>
            <a:r>
              <a:rPr lang="nb-NO" sz="1100">
                <a:solidFill>
                  <a:srgbClr val="444444"/>
                </a:solidFill>
                <a:latin typeface="Calibri"/>
                <a:cs typeface="Calibri"/>
              </a:rPr>
              <a:t>ha dialog med </a:t>
            </a:r>
            <a:r>
              <a:rPr lang="nb-NO" sz="1100" err="1">
                <a:solidFill>
                  <a:srgbClr val="444444"/>
                </a:solidFill>
                <a:latin typeface="Calibri"/>
                <a:cs typeface="Calibri"/>
              </a:rPr>
              <a:t>emneansvarlige</a:t>
            </a:r>
            <a:r>
              <a:rPr lang="nb-NO" sz="1100">
                <a:solidFill>
                  <a:srgbClr val="444444"/>
                </a:solidFill>
                <a:latin typeface="Calibri"/>
                <a:cs typeface="Calibri"/>
              </a:rPr>
              <a:t>, studentrepresentanter, studieprogramråd og studiekonsulenter</a:t>
            </a:r>
            <a:endParaRPr lang="en-US" sz="1100">
              <a:solidFill>
                <a:srgbClr val="000000"/>
              </a:solidFill>
              <a:latin typeface="Calibri"/>
              <a:cs typeface="Calibri"/>
            </a:endParaRPr>
          </a:p>
          <a:p>
            <a:pPr marL="285750" indent="-285750">
              <a:buFont typeface="Arial,Sans-Serif"/>
              <a:buChar char="•"/>
            </a:pPr>
            <a:r>
              <a:rPr lang="nb-NO" sz="1100">
                <a:solidFill>
                  <a:srgbClr val="444444"/>
                </a:solidFill>
                <a:latin typeface="Calibri"/>
                <a:cs typeface="Calibri"/>
              </a:rPr>
              <a:t>analysere  </a:t>
            </a:r>
            <a:r>
              <a:rPr lang="nb-NO" sz="1100">
                <a:solidFill>
                  <a:srgbClr val="444444"/>
                </a:solidFill>
                <a:latin typeface="Calibri"/>
                <a:ea typeface="+mn-lt"/>
                <a:cs typeface="+mn-lt"/>
                <a:hlinkClick r:id="rId10"/>
              </a:rPr>
              <a:t>kvantitative utdanningsdata - utdanningskvalitet AD</a:t>
            </a:r>
            <a:r>
              <a:rPr lang="nb-NO" sz="1100">
                <a:solidFill>
                  <a:srgbClr val="444444"/>
                </a:solidFill>
                <a:latin typeface="Calibri"/>
                <a:ea typeface="+mn-lt"/>
                <a:cs typeface="+mn-lt"/>
              </a:rPr>
              <a:t> </a:t>
            </a:r>
            <a:endParaRPr lang="en-US" sz="1100">
              <a:solidFill>
                <a:srgbClr val="000000"/>
              </a:solidFill>
              <a:latin typeface="Calibri"/>
              <a:cs typeface="Calibri"/>
            </a:endParaRPr>
          </a:p>
          <a:p>
            <a:pPr marL="285750" indent="-285750">
              <a:buFont typeface="Arial,Sans-Serif"/>
              <a:buChar char="•"/>
            </a:pPr>
            <a:r>
              <a:rPr lang="nb-NO" sz="1100">
                <a:solidFill>
                  <a:srgbClr val="444444"/>
                </a:solidFill>
                <a:latin typeface="Calibri"/>
                <a:cs typeface="Calibri"/>
              </a:rPr>
              <a:t>skaffe oversikt over </a:t>
            </a:r>
            <a:r>
              <a:rPr lang="nb-NO" sz="1100">
                <a:solidFill>
                  <a:srgbClr val="444444"/>
                </a:solidFill>
                <a:latin typeface="Calibri"/>
                <a:cs typeface="Calibri"/>
                <a:hlinkClick r:id="rId11"/>
              </a:rPr>
              <a:t>Kunnskapsgrunnlag og tilgjengelige ressurser til instituttenes kvalitetsmelding for utdanning</a:t>
            </a:r>
            <a:r>
              <a:rPr lang="nb-NO" sz="1100">
                <a:solidFill>
                  <a:srgbClr val="444444"/>
                </a:solidFill>
                <a:latin typeface="Calibri"/>
                <a:cs typeface="Calibri"/>
              </a:rPr>
              <a:t> </a:t>
            </a:r>
            <a:endParaRPr lang="nb-NO" sz="1100">
              <a:latin typeface="Calibri"/>
              <a:cs typeface="Calibri"/>
            </a:endParaRPr>
          </a:p>
        </p:txBody>
      </p:sp>
      <p:sp>
        <p:nvSpPr>
          <p:cNvPr id="58" name="TekstSylinder 57">
            <a:extLst>
              <a:ext uri="{FF2B5EF4-FFF2-40B4-BE49-F238E27FC236}">
                <a16:creationId xmlns:a16="http://schemas.microsoft.com/office/drawing/2014/main" id="{FC5D0D01-3BC5-DBFB-2611-379C4428F68E}"/>
              </a:ext>
            </a:extLst>
          </p:cNvPr>
          <p:cNvSpPr txBox="1"/>
          <p:nvPr/>
        </p:nvSpPr>
        <p:spPr>
          <a:xfrm>
            <a:off x="167306" y="5285109"/>
            <a:ext cx="5497761" cy="93871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100" b="1">
                <a:solidFill>
                  <a:srgbClr val="444444"/>
                </a:solidFill>
                <a:latin typeface="Calibri"/>
                <a:cs typeface="Calibri"/>
              </a:rPr>
              <a:t>I studieplanrevisjonen </a:t>
            </a:r>
            <a:r>
              <a:rPr lang="nb-NO" sz="1100">
                <a:solidFill>
                  <a:srgbClr val="444444"/>
                </a:solidFill>
                <a:latin typeface="Calibri"/>
                <a:cs typeface="Calibri"/>
              </a:rPr>
              <a:t>tar du </a:t>
            </a:r>
            <a:r>
              <a:rPr lang="nb-NO" sz="1100">
                <a:solidFill>
                  <a:srgbClr val="444444"/>
                </a:solidFill>
                <a:latin typeface="Calibri"/>
              </a:rPr>
              <a:t> </a:t>
            </a:r>
            <a:r>
              <a:rPr lang="nb-NO" sz="1100" baseline="0">
                <a:solidFill>
                  <a:srgbClr val="444444"/>
                </a:solidFill>
                <a:latin typeface="Calibri"/>
              </a:rPr>
              <a:t>utgangspunkt i </a:t>
            </a:r>
            <a:r>
              <a:rPr lang="nb-NO" sz="1100">
                <a:solidFill>
                  <a:srgbClr val="444444"/>
                </a:solidFill>
                <a:latin typeface="Calibri"/>
              </a:rPr>
              <a:t>tiltaksplan etter programevalueringen for å gjøre den endringene som er ønskelig for det kommende studieåret.</a:t>
            </a:r>
            <a:endParaRPr lang="en-US" sz="1100">
              <a:solidFill>
                <a:srgbClr val="000000"/>
              </a:solidFill>
              <a:latin typeface="Calibri"/>
            </a:endParaRPr>
          </a:p>
          <a:p>
            <a:endParaRPr lang="nb-NO" sz="1100">
              <a:solidFill>
                <a:srgbClr val="444444"/>
              </a:solidFill>
              <a:latin typeface="Calibri"/>
              <a:cs typeface="Calibri"/>
            </a:endParaRPr>
          </a:p>
          <a:p>
            <a:r>
              <a:rPr lang="nb-NO" sz="1100">
                <a:solidFill>
                  <a:srgbClr val="444444"/>
                </a:solidFill>
                <a:latin typeface="Calibri"/>
              </a:rPr>
              <a:t>Endring i studieprogrambeskrivelser og studiets oppbygging gjøres </a:t>
            </a:r>
            <a:r>
              <a:rPr lang="nb-NO" sz="1100" baseline="0">
                <a:solidFill>
                  <a:srgbClr val="444444"/>
                </a:solidFill>
                <a:latin typeface="Calibri"/>
              </a:rPr>
              <a:t>i </a:t>
            </a:r>
            <a:r>
              <a:rPr lang="nn-NO" sz="1100">
                <a:solidFill>
                  <a:srgbClr val="444444"/>
                </a:solidFill>
                <a:latin typeface="Calibri"/>
                <a:cs typeface="Calibri"/>
                <a:hlinkClick r:id="rId7"/>
              </a:rPr>
              <a:t>NTNUs verktøy for utdanningskvalitet – </a:t>
            </a:r>
            <a:r>
              <a:rPr lang="nn-NO" sz="1100" strike="noStrike" baseline="0">
                <a:solidFill>
                  <a:srgbClr val="444444"/>
                </a:solidFill>
                <a:latin typeface="Calibri"/>
                <a:ea typeface="Arial"/>
                <a:cs typeface="Calibri"/>
                <a:hlinkClick r:id="rId7"/>
              </a:rPr>
              <a:t>KASPER</a:t>
            </a:r>
            <a:r>
              <a:rPr lang="nn-NO" sz="1100">
                <a:solidFill>
                  <a:srgbClr val="444444"/>
                </a:solidFill>
                <a:latin typeface="Calibri"/>
                <a:ea typeface="Arial"/>
                <a:cs typeface="Calibri"/>
              </a:rPr>
              <a:t>, mens </a:t>
            </a:r>
            <a:r>
              <a:rPr lang="nn-NO" sz="1100" err="1">
                <a:solidFill>
                  <a:srgbClr val="444444"/>
                </a:solidFill>
                <a:latin typeface="Calibri"/>
                <a:ea typeface="Arial"/>
                <a:cs typeface="Calibri"/>
              </a:rPr>
              <a:t>endringer</a:t>
            </a:r>
            <a:r>
              <a:rPr lang="nn-NO" sz="1100">
                <a:solidFill>
                  <a:srgbClr val="444444"/>
                </a:solidFill>
                <a:latin typeface="Calibri"/>
                <a:ea typeface="Arial"/>
                <a:cs typeface="Calibri"/>
              </a:rPr>
              <a:t> i </a:t>
            </a:r>
            <a:r>
              <a:rPr lang="nn-NO" sz="1100" err="1">
                <a:solidFill>
                  <a:srgbClr val="444444"/>
                </a:solidFill>
                <a:latin typeface="Calibri"/>
                <a:ea typeface="Arial"/>
                <a:cs typeface="Calibri"/>
              </a:rPr>
              <a:t>emner</a:t>
            </a:r>
            <a:r>
              <a:rPr lang="nn-NO" sz="1100">
                <a:solidFill>
                  <a:srgbClr val="444444"/>
                </a:solidFill>
                <a:latin typeface="Calibri"/>
                <a:ea typeface="Arial"/>
                <a:cs typeface="Calibri"/>
              </a:rPr>
              <a:t>/</a:t>
            </a:r>
            <a:r>
              <a:rPr lang="nn-NO" sz="1100">
                <a:solidFill>
                  <a:srgbClr val="444444"/>
                </a:solidFill>
                <a:latin typeface="Calibri"/>
              </a:rPr>
              <a:t>e</a:t>
            </a:r>
            <a:r>
              <a:rPr lang="nb-NO" sz="1100" err="1">
                <a:solidFill>
                  <a:srgbClr val="444444"/>
                </a:solidFill>
                <a:latin typeface="Calibri"/>
              </a:rPr>
              <a:t>mnebeskrivelser</a:t>
            </a:r>
            <a:r>
              <a:rPr lang="nb-NO" sz="1100">
                <a:solidFill>
                  <a:srgbClr val="444444"/>
                </a:solidFill>
                <a:latin typeface="Calibri"/>
              </a:rPr>
              <a:t> revideres </a:t>
            </a:r>
            <a:r>
              <a:rPr lang="nb-NO" sz="1100" baseline="0">
                <a:solidFill>
                  <a:srgbClr val="444444"/>
                </a:solidFill>
                <a:latin typeface="Calibri"/>
              </a:rPr>
              <a:t>i </a:t>
            </a:r>
            <a:r>
              <a:rPr lang="nb-NO" sz="1100">
                <a:solidFill>
                  <a:srgbClr val="444444"/>
                </a:solidFill>
                <a:latin typeface="Calibri"/>
                <a:cs typeface="Calibri"/>
                <a:hlinkClick r:id="rId12"/>
              </a:rPr>
              <a:t>EpN</a:t>
            </a:r>
            <a:r>
              <a:rPr lang="nb-NO" sz="1100">
                <a:solidFill>
                  <a:srgbClr val="444444"/>
                </a:solidFill>
                <a:latin typeface="Calibri"/>
                <a:cs typeface="Calibri"/>
              </a:rPr>
              <a:t> </a:t>
            </a:r>
            <a:endParaRPr lang="en-US" sz="1100">
              <a:latin typeface="Calibri"/>
              <a:cs typeface="Calibri"/>
            </a:endParaRPr>
          </a:p>
        </p:txBody>
      </p:sp>
      <p:sp>
        <p:nvSpPr>
          <p:cNvPr id="59" name="TekstSylinder 58">
            <a:extLst>
              <a:ext uri="{FF2B5EF4-FFF2-40B4-BE49-F238E27FC236}">
                <a16:creationId xmlns:a16="http://schemas.microsoft.com/office/drawing/2014/main" id="{060FDBED-70D8-EB77-5B01-2EF20BD13F2E}"/>
              </a:ext>
            </a:extLst>
          </p:cNvPr>
          <p:cNvSpPr txBox="1"/>
          <p:nvPr/>
        </p:nvSpPr>
        <p:spPr>
          <a:xfrm>
            <a:off x="6529121" y="5196506"/>
            <a:ext cx="5586365" cy="110799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100" b="1">
                <a:solidFill>
                  <a:srgbClr val="444444"/>
                </a:solidFill>
                <a:latin typeface="Calibri"/>
                <a:cs typeface="Calibri"/>
              </a:rPr>
              <a:t>Årlig evaluering av studieprogrammet </a:t>
            </a:r>
            <a:r>
              <a:rPr lang="nb-NO" sz="1100">
                <a:solidFill>
                  <a:srgbClr val="444444"/>
                </a:solidFill>
                <a:latin typeface="Calibri"/>
                <a:cs typeface="Calibri"/>
              </a:rPr>
              <a:t>gjør du ved å skrive </a:t>
            </a:r>
            <a:r>
              <a:rPr lang="nb-NO" sz="1100" err="1">
                <a:solidFill>
                  <a:srgbClr val="444444"/>
                </a:solidFill>
                <a:latin typeface="Calibri"/>
                <a:cs typeface="Calibri"/>
              </a:rPr>
              <a:t>evauleringsrapport</a:t>
            </a:r>
            <a:r>
              <a:rPr lang="nb-NO" sz="1100">
                <a:solidFill>
                  <a:srgbClr val="444444"/>
                </a:solidFill>
                <a:latin typeface="Calibri"/>
                <a:cs typeface="Calibri"/>
              </a:rPr>
              <a:t> og utarbeide plan for utvikling/tiltaksplan i </a:t>
            </a:r>
            <a:r>
              <a:rPr lang="nn-NO" sz="1100">
                <a:solidFill>
                  <a:srgbClr val="444444"/>
                </a:solidFill>
                <a:latin typeface="Calibri"/>
                <a:cs typeface="Calibri"/>
                <a:hlinkClick r:id="rId7"/>
              </a:rPr>
              <a:t>NTNUs verktøy for utdanningskvalitet - KASPER</a:t>
            </a:r>
          </a:p>
          <a:p>
            <a:endParaRPr lang="nn-NO" sz="1100">
              <a:solidFill>
                <a:srgbClr val="444444"/>
              </a:solidFill>
              <a:latin typeface="Calibri"/>
              <a:cs typeface="Calibri"/>
            </a:endParaRPr>
          </a:p>
          <a:p>
            <a:r>
              <a:rPr lang="nn-NO" sz="1100">
                <a:solidFill>
                  <a:srgbClr val="444444"/>
                </a:solidFill>
                <a:latin typeface="Calibri"/>
                <a:cs typeface="Calibri"/>
              </a:rPr>
              <a:t>For å kunne utarbeide evalueringsrapporten, er du avhengig av </a:t>
            </a:r>
            <a:r>
              <a:rPr lang="nn-NO" sz="1100" err="1">
                <a:solidFill>
                  <a:srgbClr val="444444"/>
                </a:solidFill>
                <a:latin typeface="Calibri"/>
                <a:cs typeface="Calibri"/>
              </a:rPr>
              <a:t>emneevalueringer</a:t>
            </a:r>
            <a:r>
              <a:rPr lang="nn-NO" sz="1100">
                <a:solidFill>
                  <a:srgbClr val="444444"/>
                </a:solidFill>
                <a:latin typeface="Calibri"/>
                <a:cs typeface="Calibri"/>
              </a:rPr>
              <a:t> </a:t>
            </a:r>
            <a:r>
              <a:rPr lang="nn-NO" sz="1100" err="1">
                <a:solidFill>
                  <a:srgbClr val="444444"/>
                </a:solidFill>
                <a:latin typeface="Calibri"/>
                <a:cs typeface="Calibri"/>
              </a:rPr>
              <a:t>fra</a:t>
            </a:r>
            <a:r>
              <a:rPr lang="nn-NO" sz="1100">
                <a:solidFill>
                  <a:srgbClr val="444444"/>
                </a:solidFill>
                <a:latin typeface="Calibri"/>
                <a:cs typeface="Calibri"/>
              </a:rPr>
              <a:t> </a:t>
            </a:r>
            <a:r>
              <a:rPr lang="nn-NO" sz="1100" err="1">
                <a:solidFill>
                  <a:srgbClr val="444444"/>
                </a:solidFill>
                <a:latin typeface="Calibri"/>
                <a:cs typeface="Calibri"/>
              </a:rPr>
              <a:t>emneansvarlige</a:t>
            </a:r>
            <a:r>
              <a:rPr lang="nn-NO" sz="1100">
                <a:solidFill>
                  <a:srgbClr val="444444"/>
                </a:solidFill>
                <a:latin typeface="Calibri"/>
                <a:cs typeface="Calibri"/>
              </a:rPr>
              <a:t> i programmet som igjen inkluderer </a:t>
            </a:r>
            <a:r>
              <a:rPr lang="nn-NO" sz="1100" err="1">
                <a:solidFill>
                  <a:srgbClr val="444444"/>
                </a:solidFill>
                <a:latin typeface="Calibri"/>
                <a:cs typeface="Calibri"/>
              </a:rPr>
              <a:t>studenttilbakemeldinger</a:t>
            </a:r>
            <a:r>
              <a:rPr lang="nn-NO" sz="1100">
                <a:solidFill>
                  <a:srgbClr val="444444"/>
                </a:solidFill>
                <a:latin typeface="Calibri"/>
                <a:cs typeface="Calibri"/>
              </a:rPr>
              <a:t> (referansegrupperapporter eller andre </a:t>
            </a:r>
            <a:r>
              <a:rPr lang="nn-NO" sz="1100" err="1">
                <a:solidFill>
                  <a:srgbClr val="444444"/>
                </a:solidFill>
                <a:latin typeface="Calibri"/>
                <a:cs typeface="Calibri"/>
              </a:rPr>
              <a:t>studenttilbakemeldinger</a:t>
            </a:r>
            <a:r>
              <a:rPr lang="nn-NO" sz="1100">
                <a:solidFill>
                  <a:srgbClr val="444444"/>
                </a:solidFill>
                <a:latin typeface="Calibri"/>
                <a:cs typeface="Calibri"/>
              </a:rPr>
              <a:t>)</a:t>
            </a:r>
          </a:p>
        </p:txBody>
      </p:sp>
    </p:spTree>
    <p:extLst>
      <p:ext uri="{BB962C8B-B14F-4D97-AF65-F5344CB8AC3E}">
        <p14:creationId xmlns:p14="http://schemas.microsoft.com/office/powerpoint/2010/main" val="2127444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A7622-80BA-F9F5-4F7C-16C1102D6C63}"/>
              </a:ext>
            </a:extLst>
          </p:cNvPr>
          <p:cNvSpPr>
            <a:spLocks noGrp="1"/>
          </p:cNvSpPr>
          <p:nvPr>
            <p:ph type="title"/>
          </p:nvPr>
        </p:nvSpPr>
        <p:spPr>
          <a:xfrm>
            <a:off x="989400" y="395289"/>
            <a:ext cx="10213200" cy="749557"/>
          </a:xfrm>
        </p:spPr>
        <p:txBody>
          <a:bodyPr/>
          <a:lstStyle/>
          <a:p>
            <a:r>
              <a:rPr lang="en-US" err="1"/>
              <a:t>Hvem</a:t>
            </a:r>
            <a:r>
              <a:rPr lang="en-US"/>
              <a:t> er dine "</a:t>
            </a:r>
            <a:r>
              <a:rPr lang="en-US" err="1"/>
              <a:t>gode</a:t>
            </a:r>
            <a:r>
              <a:rPr lang="en-US"/>
              <a:t>  administrative </a:t>
            </a:r>
            <a:r>
              <a:rPr lang="en-US" err="1"/>
              <a:t>hjelpere</a:t>
            </a:r>
            <a:r>
              <a:rPr lang="en-US"/>
              <a:t>"?</a:t>
            </a:r>
          </a:p>
        </p:txBody>
      </p:sp>
      <p:sp>
        <p:nvSpPr>
          <p:cNvPr id="3" name="Content Placeholder 2">
            <a:extLst>
              <a:ext uri="{FF2B5EF4-FFF2-40B4-BE49-F238E27FC236}">
                <a16:creationId xmlns:a16="http://schemas.microsoft.com/office/drawing/2014/main" id="{1499B5F6-9C0C-67A5-4BF1-03B34AB895A0}"/>
              </a:ext>
            </a:extLst>
          </p:cNvPr>
          <p:cNvSpPr>
            <a:spLocks noGrp="1"/>
          </p:cNvSpPr>
          <p:nvPr>
            <p:ph idx="1"/>
          </p:nvPr>
        </p:nvSpPr>
        <p:spPr>
          <a:xfrm>
            <a:off x="289424" y="1685925"/>
            <a:ext cx="10913176" cy="4040191"/>
          </a:xfrm>
        </p:spPr>
        <p:txBody>
          <a:bodyPr vert="horz" lIns="91440" tIns="45720" rIns="91440" bIns="45720" rtlCol="0" anchor="t">
            <a:normAutofit fontScale="70000" lnSpcReduction="20000"/>
          </a:bodyPr>
          <a:lstStyle/>
          <a:p>
            <a:pPr marL="359410" indent="-359410">
              <a:buFont typeface="Calibri" panose="05000000000000000000" pitchFamily="2" charset="2"/>
              <a:buChar char="-"/>
            </a:pPr>
            <a:r>
              <a:rPr lang="en-US" err="1">
                <a:solidFill>
                  <a:srgbClr val="000000">
                    <a:alpha val="60000"/>
                  </a:srgbClr>
                </a:solidFill>
              </a:rPr>
              <a:t>Gjør</a:t>
            </a:r>
            <a:r>
              <a:rPr lang="en-US">
                <a:solidFill>
                  <a:srgbClr val="000000">
                    <a:alpha val="60000"/>
                  </a:srgbClr>
                </a:solidFill>
              </a:rPr>
              <a:t> deg </a:t>
            </a:r>
            <a:r>
              <a:rPr lang="en-US" err="1">
                <a:solidFill>
                  <a:srgbClr val="000000">
                    <a:alpha val="60000"/>
                  </a:srgbClr>
                </a:solidFill>
              </a:rPr>
              <a:t>kjent</a:t>
            </a:r>
            <a:r>
              <a:rPr lang="en-US">
                <a:solidFill>
                  <a:srgbClr val="000000">
                    <a:alpha val="60000"/>
                  </a:srgbClr>
                </a:solidFill>
              </a:rPr>
              <a:t> med </a:t>
            </a:r>
            <a:r>
              <a:rPr lang="en-US" err="1">
                <a:solidFill>
                  <a:srgbClr val="000000">
                    <a:alpha val="60000"/>
                  </a:srgbClr>
                </a:solidFill>
              </a:rPr>
              <a:t>hvem</a:t>
            </a:r>
            <a:r>
              <a:rPr lang="en-US">
                <a:solidFill>
                  <a:srgbClr val="000000">
                    <a:alpha val="60000"/>
                  </a:srgbClr>
                </a:solidFill>
              </a:rPr>
              <a:t> </a:t>
            </a:r>
            <a:r>
              <a:rPr lang="en-US" err="1">
                <a:solidFill>
                  <a:srgbClr val="000000">
                    <a:alpha val="60000"/>
                  </a:srgbClr>
                </a:solidFill>
              </a:rPr>
              <a:t>som</a:t>
            </a:r>
            <a:r>
              <a:rPr lang="en-US">
                <a:solidFill>
                  <a:srgbClr val="000000">
                    <a:alpha val="60000"/>
                  </a:srgbClr>
                </a:solidFill>
              </a:rPr>
              <a:t> </a:t>
            </a:r>
            <a:r>
              <a:rPr lang="en-US" err="1">
                <a:solidFill>
                  <a:srgbClr val="000000">
                    <a:alpha val="60000"/>
                  </a:srgbClr>
                </a:solidFill>
              </a:rPr>
              <a:t>kan</a:t>
            </a:r>
            <a:r>
              <a:rPr lang="en-US">
                <a:solidFill>
                  <a:srgbClr val="000000">
                    <a:alpha val="60000"/>
                  </a:srgbClr>
                </a:solidFill>
              </a:rPr>
              <a:t> </a:t>
            </a:r>
            <a:r>
              <a:rPr lang="en-US" err="1">
                <a:solidFill>
                  <a:srgbClr val="000000">
                    <a:alpha val="60000"/>
                  </a:srgbClr>
                </a:solidFill>
              </a:rPr>
              <a:t>hjelpe</a:t>
            </a:r>
            <a:r>
              <a:rPr lang="en-US">
                <a:solidFill>
                  <a:srgbClr val="000000">
                    <a:alpha val="60000"/>
                  </a:srgbClr>
                </a:solidFill>
              </a:rPr>
              <a:t> deg med </a:t>
            </a:r>
            <a:r>
              <a:rPr lang="en-US" err="1">
                <a:solidFill>
                  <a:srgbClr val="000000">
                    <a:alpha val="60000"/>
                  </a:srgbClr>
                </a:solidFill>
              </a:rPr>
              <a:t>hva</a:t>
            </a:r>
            <a:r>
              <a:rPr lang="en-US">
                <a:solidFill>
                  <a:srgbClr val="000000">
                    <a:alpha val="60000"/>
                  </a:srgbClr>
                </a:solidFill>
              </a:rPr>
              <a:t> hos </a:t>
            </a:r>
            <a:r>
              <a:rPr lang="en-US" err="1">
                <a:solidFill>
                  <a:srgbClr val="000000">
                    <a:alpha val="60000"/>
                  </a:srgbClr>
                </a:solidFill>
              </a:rPr>
              <a:t>studieadministrasjonen</a:t>
            </a:r>
            <a:r>
              <a:rPr lang="en-US">
                <a:solidFill>
                  <a:srgbClr val="000000">
                    <a:alpha val="60000"/>
                  </a:srgbClr>
                </a:solidFill>
              </a:rPr>
              <a:t>. </a:t>
            </a:r>
            <a:r>
              <a:rPr lang="en-US" err="1">
                <a:solidFill>
                  <a:srgbClr val="000000">
                    <a:alpha val="60000"/>
                  </a:srgbClr>
                </a:solidFill>
              </a:rPr>
              <a:t>Utdanningsområdet</a:t>
            </a:r>
            <a:r>
              <a:rPr lang="en-US">
                <a:solidFill>
                  <a:srgbClr val="000000">
                    <a:alpha val="60000"/>
                  </a:srgbClr>
                </a:solidFill>
              </a:rPr>
              <a:t> er </a:t>
            </a:r>
            <a:r>
              <a:rPr lang="en-US" err="1">
                <a:solidFill>
                  <a:srgbClr val="000000">
                    <a:alpha val="60000"/>
                  </a:srgbClr>
                </a:solidFill>
              </a:rPr>
              <a:t>regulert</a:t>
            </a:r>
            <a:r>
              <a:rPr lang="en-US">
                <a:solidFill>
                  <a:srgbClr val="000000">
                    <a:alpha val="60000"/>
                  </a:srgbClr>
                </a:solidFill>
              </a:rPr>
              <a:t> av mange </a:t>
            </a:r>
            <a:r>
              <a:rPr lang="en-US">
                <a:solidFill>
                  <a:srgbClr val="000000">
                    <a:alpha val="60000"/>
                  </a:srgbClr>
                </a:solidFill>
                <a:hlinkClick r:id="rId2"/>
              </a:rPr>
              <a:t>lover, forskrifter, rutiner og andre rammeverk</a:t>
            </a:r>
            <a:r>
              <a:rPr lang="en-US">
                <a:solidFill>
                  <a:srgbClr val="000000">
                    <a:alpha val="60000"/>
                  </a:srgbClr>
                </a:solidFill>
              </a:rPr>
              <a:t> - </a:t>
            </a:r>
            <a:r>
              <a:rPr lang="en-US" err="1">
                <a:solidFill>
                  <a:srgbClr val="000000">
                    <a:alpha val="60000"/>
                  </a:srgbClr>
                </a:solidFill>
              </a:rPr>
              <a:t>noe</a:t>
            </a:r>
            <a:r>
              <a:rPr lang="en-US">
                <a:solidFill>
                  <a:srgbClr val="000000">
                    <a:alpha val="60000"/>
                  </a:srgbClr>
                </a:solidFill>
              </a:rPr>
              <a:t> </a:t>
            </a:r>
            <a:r>
              <a:rPr lang="en-US" err="1">
                <a:solidFill>
                  <a:srgbClr val="000000">
                    <a:alpha val="60000"/>
                  </a:srgbClr>
                </a:solidFill>
              </a:rPr>
              <a:t>administrasjonen</a:t>
            </a:r>
            <a:r>
              <a:rPr lang="en-US">
                <a:solidFill>
                  <a:srgbClr val="000000">
                    <a:alpha val="60000"/>
                  </a:srgbClr>
                </a:solidFill>
              </a:rPr>
              <a:t> </a:t>
            </a:r>
            <a:r>
              <a:rPr lang="en-US" err="1">
                <a:solidFill>
                  <a:srgbClr val="000000">
                    <a:alpha val="60000"/>
                  </a:srgbClr>
                </a:solidFill>
              </a:rPr>
              <a:t>kjenner</a:t>
            </a:r>
            <a:r>
              <a:rPr lang="en-US">
                <a:solidFill>
                  <a:srgbClr val="000000">
                    <a:alpha val="60000"/>
                  </a:srgbClr>
                </a:solidFill>
              </a:rPr>
              <a:t> </a:t>
            </a:r>
            <a:r>
              <a:rPr lang="en-US" err="1">
                <a:solidFill>
                  <a:srgbClr val="000000">
                    <a:alpha val="60000"/>
                  </a:srgbClr>
                </a:solidFill>
              </a:rPr>
              <a:t>godt</a:t>
            </a:r>
            <a:r>
              <a:rPr lang="en-US">
                <a:solidFill>
                  <a:srgbClr val="000000">
                    <a:alpha val="60000"/>
                  </a:srgbClr>
                </a:solidFill>
              </a:rPr>
              <a:t> </a:t>
            </a:r>
            <a:r>
              <a:rPr lang="en-US" err="1">
                <a:solidFill>
                  <a:srgbClr val="000000">
                    <a:alpha val="60000"/>
                  </a:srgbClr>
                </a:solidFill>
              </a:rPr>
              <a:t>til</a:t>
            </a:r>
            <a:r>
              <a:rPr lang="en-US">
                <a:solidFill>
                  <a:srgbClr val="000000">
                    <a:alpha val="60000"/>
                  </a:srgbClr>
                </a:solidFill>
              </a:rPr>
              <a:t>. </a:t>
            </a:r>
            <a:r>
              <a:rPr lang="en-US" err="1">
                <a:solidFill>
                  <a:srgbClr val="000000">
                    <a:alpha val="60000"/>
                  </a:srgbClr>
                </a:solidFill>
              </a:rPr>
              <a:t>Studieadministrasjonen</a:t>
            </a:r>
            <a:r>
              <a:rPr lang="en-US">
                <a:solidFill>
                  <a:srgbClr val="000000">
                    <a:alpha val="60000"/>
                  </a:srgbClr>
                </a:solidFill>
              </a:rPr>
              <a:t> </a:t>
            </a:r>
            <a:r>
              <a:rPr lang="en-US" err="1">
                <a:solidFill>
                  <a:srgbClr val="000000">
                    <a:alpha val="60000"/>
                  </a:srgbClr>
                </a:solidFill>
              </a:rPr>
              <a:t>på</a:t>
            </a:r>
            <a:r>
              <a:rPr lang="en-US">
                <a:solidFill>
                  <a:srgbClr val="000000">
                    <a:alpha val="60000"/>
                  </a:srgbClr>
                </a:solidFill>
              </a:rPr>
              <a:t> </a:t>
            </a:r>
            <a:r>
              <a:rPr lang="en-US" err="1">
                <a:solidFill>
                  <a:srgbClr val="000000">
                    <a:alpha val="60000"/>
                  </a:srgbClr>
                </a:solidFill>
              </a:rPr>
              <a:t>instituttet</a:t>
            </a:r>
            <a:r>
              <a:rPr lang="en-US">
                <a:solidFill>
                  <a:srgbClr val="000000">
                    <a:alpha val="60000"/>
                  </a:srgbClr>
                </a:solidFill>
              </a:rPr>
              <a:t> vet </a:t>
            </a:r>
            <a:r>
              <a:rPr lang="en-US" err="1">
                <a:solidFill>
                  <a:srgbClr val="000000">
                    <a:alpha val="60000"/>
                  </a:srgbClr>
                </a:solidFill>
              </a:rPr>
              <a:t>ofte</a:t>
            </a:r>
            <a:r>
              <a:rPr lang="en-US">
                <a:solidFill>
                  <a:srgbClr val="000000">
                    <a:alpha val="60000"/>
                  </a:srgbClr>
                </a:solidFill>
              </a:rPr>
              <a:t> </a:t>
            </a:r>
            <a:r>
              <a:rPr lang="en-US" err="1">
                <a:solidFill>
                  <a:srgbClr val="000000">
                    <a:alpha val="60000"/>
                  </a:srgbClr>
                </a:solidFill>
              </a:rPr>
              <a:t>hva</a:t>
            </a:r>
            <a:r>
              <a:rPr lang="en-US">
                <a:solidFill>
                  <a:srgbClr val="000000">
                    <a:alpha val="60000"/>
                  </a:srgbClr>
                </a:solidFill>
              </a:rPr>
              <a:t> </a:t>
            </a:r>
            <a:r>
              <a:rPr lang="en-US" err="1">
                <a:solidFill>
                  <a:srgbClr val="000000">
                    <a:alpha val="60000"/>
                  </a:srgbClr>
                </a:solidFill>
              </a:rPr>
              <a:t>som</a:t>
            </a:r>
            <a:r>
              <a:rPr lang="en-US">
                <a:solidFill>
                  <a:srgbClr val="000000">
                    <a:alpha val="60000"/>
                  </a:srgbClr>
                </a:solidFill>
              </a:rPr>
              <a:t> er "</a:t>
            </a:r>
            <a:r>
              <a:rPr lang="en-US" err="1">
                <a:solidFill>
                  <a:srgbClr val="000000">
                    <a:alpha val="60000"/>
                  </a:srgbClr>
                </a:solidFill>
              </a:rPr>
              <a:t>lov</a:t>
            </a:r>
            <a:r>
              <a:rPr lang="en-US">
                <a:solidFill>
                  <a:srgbClr val="000000">
                    <a:alpha val="60000"/>
                  </a:srgbClr>
                </a:solidFill>
              </a:rPr>
              <a:t>" </a:t>
            </a:r>
            <a:r>
              <a:rPr lang="en-US" err="1">
                <a:solidFill>
                  <a:srgbClr val="000000">
                    <a:alpha val="60000"/>
                  </a:srgbClr>
                </a:solidFill>
              </a:rPr>
              <a:t>og</a:t>
            </a:r>
            <a:r>
              <a:rPr lang="en-US">
                <a:solidFill>
                  <a:srgbClr val="000000">
                    <a:alpha val="60000"/>
                  </a:srgbClr>
                </a:solidFill>
              </a:rPr>
              <a:t> "</a:t>
            </a:r>
            <a:r>
              <a:rPr lang="en-US" err="1">
                <a:solidFill>
                  <a:srgbClr val="000000">
                    <a:alpha val="60000"/>
                  </a:srgbClr>
                </a:solidFill>
              </a:rPr>
              <a:t>ikke</a:t>
            </a:r>
            <a:r>
              <a:rPr lang="en-US">
                <a:solidFill>
                  <a:srgbClr val="000000">
                    <a:alpha val="60000"/>
                  </a:srgbClr>
                </a:solidFill>
              </a:rPr>
              <a:t> </a:t>
            </a:r>
            <a:r>
              <a:rPr lang="en-US" err="1">
                <a:solidFill>
                  <a:srgbClr val="000000">
                    <a:alpha val="60000"/>
                  </a:srgbClr>
                </a:solidFill>
              </a:rPr>
              <a:t>lov</a:t>
            </a:r>
            <a:r>
              <a:rPr lang="en-US">
                <a:solidFill>
                  <a:srgbClr val="000000">
                    <a:alpha val="60000"/>
                  </a:srgbClr>
                </a:solidFill>
              </a:rPr>
              <a:t>", </a:t>
            </a:r>
            <a:r>
              <a:rPr lang="en-US" err="1">
                <a:solidFill>
                  <a:srgbClr val="000000">
                    <a:alpha val="60000"/>
                  </a:srgbClr>
                </a:solidFill>
              </a:rPr>
              <a:t>og</a:t>
            </a:r>
            <a:r>
              <a:rPr lang="en-US">
                <a:solidFill>
                  <a:srgbClr val="000000">
                    <a:alpha val="60000"/>
                  </a:srgbClr>
                </a:solidFill>
              </a:rPr>
              <a:t> </a:t>
            </a:r>
            <a:r>
              <a:rPr lang="en-US" err="1">
                <a:solidFill>
                  <a:srgbClr val="000000">
                    <a:alpha val="60000"/>
                  </a:srgbClr>
                </a:solidFill>
              </a:rPr>
              <a:t>hvordan</a:t>
            </a:r>
            <a:r>
              <a:rPr lang="en-US">
                <a:solidFill>
                  <a:srgbClr val="000000">
                    <a:alpha val="60000"/>
                  </a:srgbClr>
                </a:solidFill>
              </a:rPr>
              <a:t> du best </a:t>
            </a:r>
            <a:r>
              <a:rPr lang="en-US" err="1">
                <a:solidFill>
                  <a:srgbClr val="000000">
                    <a:alpha val="60000"/>
                  </a:srgbClr>
                </a:solidFill>
              </a:rPr>
              <a:t>skal</a:t>
            </a:r>
            <a:r>
              <a:rPr lang="en-US">
                <a:solidFill>
                  <a:srgbClr val="000000">
                    <a:alpha val="60000"/>
                  </a:srgbClr>
                </a:solidFill>
              </a:rPr>
              <a:t> </a:t>
            </a:r>
            <a:r>
              <a:rPr lang="en-US" err="1">
                <a:solidFill>
                  <a:srgbClr val="000000">
                    <a:alpha val="60000"/>
                  </a:srgbClr>
                </a:solidFill>
              </a:rPr>
              <a:t>oppnå</a:t>
            </a:r>
            <a:r>
              <a:rPr lang="en-US">
                <a:solidFill>
                  <a:srgbClr val="000000">
                    <a:alpha val="60000"/>
                  </a:srgbClr>
                </a:solidFill>
              </a:rPr>
              <a:t> det du </a:t>
            </a:r>
            <a:r>
              <a:rPr lang="en-US" err="1">
                <a:solidFill>
                  <a:srgbClr val="000000">
                    <a:alpha val="60000"/>
                  </a:srgbClr>
                </a:solidFill>
              </a:rPr>
              <a:t>ønsker</a:t>
            </a:r>
            <a:r>
              <a:rPr lang="en-US">
                <a:solidFill>
                  <a:srgbClr val="000000">
                    <a:alpha val="60000"/>
                  </a:srgbClr>
                </a:solidFill>
              </a:rPr>
              <a:t> </a:t>
            </a:r>
            <a:r>
              <a:rPr lang="en-US" err="1">
                <a:solidFill>
                  <a:srgbClr val="000000">
                    <a:alpha val="60000"/>
                  </a:srgbClr>
                </a:solidFill>
              </a:rPr>
              <a:t>innenfor</a:t>
            </a:r>
            <a:r>
              <a:rPr lang="en-US">
                <a:solidFill>
                  <a:srgbClr val="000000">
                    <a:alpha val="60000"/>
                  </a:srgbClr>
                </a:solidFill>
              </a:rPr>
              <a:t> </a:t>
            </a:r>
            <a:r>
              <a:rPr lang="en-US" err="1">
                <a:solidFill>
                  <a:srgbClr val="000000">
                    <a:alpha val="60000"/>
                  </a:srgbClr>
                </a:solidFill>
              </a:rPr>
              <a:t>gjeldende</a:t>
            </a:r>
            <a:r>
              <a:rPr lang="en-US">
                <a:solidFill>
                  <a:srgbClr val="000000">
                    <a:alpha val="60000"/>
                  </a:srgbClr>
                </a:solidFill>
              </a:rPr>
              <a:t> </a:t>
            </a:r>
            <a:r>
              <a:rPr lang="en-US" err="1">
                <a:solidFill>
                  <a:srgbClr val="000000">
                    <a:alpha val="60000"/>
                  </a:srgbClr>
                </a:solidFill>
              </a:rPr>
              <a:t>regelverk</a:t>
            </a:r>
            <a:r>
              <a:rPr lang="en-US">
                <a:solidFill>
                  <a:srgbClr val="000000">
                    <a:alpha val="60000"/>
                  </a:srgbClr>
                </a:solidFill>
              </a:rPr>
              <a:t>. </a:t>
            </a:r>
            <a:br>
              <a:rPr lang="en-US"/>
            </a:br>
            <a:endParaRPr lang="en-US"/>
          </a:p>
          <a:p>
            <a:pPr marL="359410" indent="-359410">
              <a:buFont typeface="Calibri" panose="05000000000000000000" pitchFamily="2" charset="2"/>
              <a:buChar char="-"/>
            </a:pPr>
            <a:r>
              <a:rPr lang="en-US" err="1">
                <a:solidFill>
                  <a:srgbClr val="000000">
                    <a:alpha val="60000"/>
                  </a:srgbClr>
                </a:solidFill>
              </a:rPr>
              <a:t>Studieadministrasjonen</a:t>
            </a:r>
            <a:r>
              <a:rPr lang="en-US">
                <a:solidFill>
                  <a:srgbClr val="000000">
                    <a:alpha val="60000"/>
                  </a:srgbClr>
                </a:solidFill>
              </a:rPr>
              <a:t> </a:t>
            </a:r>
            <a:r>
              <a:rPr lang="en-US" err="1">
                <a:solidFill>
                  <a:srgbClr val="000000">
                    <a:alpha val="60000"/>
                  </a:srgbClr>
                </a:solidFill>
              </a:rPr>
              <a:t>tilbyr</a:t>
            </a:r>
            <a:r>
              <a:rPr lang="en-US">
                <a:solidFill>
                  <a:srgbClr val="000000">
                    <a:alpha val="60000"/>
                  </a:srgbClr>
                </a:solidFill>
              </a:rPr>
              <a:t> </a:t>
            </a:r>
            <a:r>
              <a:rPr lang="en-US" err="1">
                <a:solidFill>
                  <a:srgbClr val="000000">
                    <a:alpha val="60000"/>
                  </a:srgbClr>
                </a:solidFill>
              </a:rPr>
              <a:t>studieveiledning</a:t>
            </a:r>
            <a:r>
              <a:rPr lang="en-US">
                <a:solidFill>
                  <a:srgbClr val="000000">
                    <a:alpha val="60000"/>
                  </a:srgbClr>
                </a:solidFill>
              </a:rPr>
              <a:t> </a:t>
            </a:r>
            <a:r>
              <a:rPr lang="en-US" err="1">
                <a:solidFill>
                  <a:srgbClr val="000000">
                    <a:alpha val="60000"/>
                  </a:srgbClr>
                </a:solidFill>
              </a:rPr>
              <a:t>og</a:t>
            </a:r>
            <a:r>
              <a:rPr lang="en-US">
                <a:solidFill>
                  <a:srgbClr val="000000">
                    <a:alpha val="60000"/>
                  </a:srgbClr>
                </a:solidFill>
              </a:rPr>
              <a:t> </a:t>
            </a:r>
            <a:r>
              <a:rPr lang="en-US" err="1">
                <a:solidFill>
                  <a:srgbClr val="000000">
                    <a:alpha val="60000"/>
                  </a:srgbClr>
                </a:solidFill>
              </a:rPr>
              <a:t>har</a:t>
            </a:r>
            <a:r>
              <a:rPr lang="en-US">
                <a:solidFill>
                  <a:srgbClr val="000000">
                    <a:alpha val="60000"/>
                  </a:srgbClr>
                </a:solidFill>
              </a:rPr>
              <a:t> </a:t>
            </a:r>
            <a:r>
              <a:rPr lang="en-US" err="1">
                <a:solidFill>
                  <a:srgbClr val="000000">
                    <a:alpha val="60000"/>
                  </a:srgbClr>
                </a:solidFill>
              </a:rPr>
              <a:t>hovedansvaret</a:t>
            </a:r>
            <a:r>
              <a:rPr lang="en-US">
                <a:solidFill>
                  <a:srgbClr val="000000">
                    <a:alpha val="60000"/>
                  </a:srgbClr>
                </a:solidFill>
              </a:rPr>
              <a:t> for </a:t>
            </a:r>
            <a:r>
              <a:rPr lang="en-US" err="1">
                <a:solidFill>
                  <a:srgbClr val="000000">
                    <a:alpha val="60000"/>
                  </a:srgbClr>
                </a:solidFill>
              </a:rPr>
              <a:t>saksbehandling</a:t>
            </a:r>
            <a:r>
              <a:rPr lang="en-US">
                <a:solidFill>
                  <a:srgbClr val="000000">
                    <a:alpha val="60000"/>
                  </a:srgbClr>
                </a:solidFill>
              </a:rPr>
              <a:t> av alle typer </a:t>
            </a:r>
            <a:r>
              <a:rPr lang="en-US" err="1">
                <a:solidFill>
                  <a:srgbClr val="000000">
                    <a:alpha val="60000"/>
                  </a:srgbClr>
                </a:solidFill>
              </a:rPr>
              <a:t>studentsaker</a:t>
            </a:r>
            <a:r>
              <a:rPr lang="en-US">
                <a:solidFill>
                  <a:srgbClr val="000000">
                    <a:alpha val="60000"/>
                  </a:srgbClr>
                </a:solidFill>
              </a:rPr>
              <a:t>. Det er </a:t>
            </a:r>
            <a:r>
              <a:rPr lang="en-US" err="1">
                <a:solidFill>
                  <a:srgbClr val="000000">
                    <a:alpha val="60000"/>
                  </a:srgbClr>
                </a:solidFill>
              </a:rPr>
              <a:t>viktig</a:t>
            </a:r>
            <a:r>
              <a:rPr lang="en-US">
                <a:solidFill>
                  <a:srgbClr val="000000">
                    <a:alpha val="60000"/>
                  </a:srgbClr>
                </a:solidFill>
              </a:rPr>
              <a:t> at du lar </a:t>
            </a:r>
            <a:r>
              <a:rPr lang="en-US" err="1">
                <a:solidFill>
                  <a:srgbClr val="000000">
                    <a:alpha val="60000"/>
                  </a:srgbClr>
                </a:solidFill>
              </a:rPr>
              <a:t>saksbehandlingen</a:t>
            </a:r>
            <a:r>
              <a:rPr lang="en-US">
                <a:solidFill>
                  <a:srgbClr val="000000">
                    <a:alpha val="60000"/>
                  </a:srgbClr>
                </a:solidFill>
              </a:rPr>
              <a:t> av </a:t>
            </a:r>
            <a:r>
              <a:rPr lang="en-US" err="1">
                <a:solidFill>
                  <a:srgbClr val="000000">
                    <a:alpha val="60000"/>
                  </a:srgbClr>
                </a:solidFill>
              </a:rPr>
              <a:t>studiesaker</a:t>
            </a:r>
            <a:r>
              <a:rPr lang="en-US">
                <a:solidFill>
                  <a:srgbClr val="000000">
                    <a:alpha val="60000"/>
                  </a:srgbClr>
                </a:solidFill>
              </a:rPr>
              <a:t> </a:t>
            </a:r>
            <a:r>
              <a:rPr lang="en-US" err="1">
                <a:solidFill>
                  <a:srgbClr val="000000">
                    <a:alpha val="60000"/>
                  </a:srgbClr>
                </a:solidFill>
              </a:rPr>
              <a:t>alltid</a:t>
            </a:r>
            <a:r>
              <a:rPr lang="en-US">
                <a:solidFill>
                  <a:srgbClr val="000000">
                    <a:alpha val="60000"/>
                  </a:srgbClr>
                </a:solidFill>
              </a:rPr>
              <a:t> "</a:t>
            </a:r>
            <a:r>
              <a:rPr lang="en-US" err="1">
                <a:solidFill>
                  <a:srgbClr val="000000">
                    <a:alpha val="60000"/>
                  </a:srgbClr>
                </a:solidFill>
              </a:rPr>
              <a:t>starte</a:t>
            </a:r>
            <a:r>
              <a:rPr lang="en-US">
                <a:solidFill>
                  <a:srgbClr val="000000">
                    <a:alpha val="60000"/>
                  </a:srgbClr>
                </a:solidFill>
              </a:rPr>
              <a:t>" hos </a:t>
            </a:r>
            <a:r>
              <a:rPr lang="en-US" err="1">
                <a:solidFill>
                  <a:srgbClr val="000000">
                    <a:alpha val="60000"/>
                  </a:srgbClr>
                </a:solidFill>
              </a:rPr>
              <a:t>studieadministrasjonen</a:t>
            </a:r>
            <a:r>
              <a:rPr lang="en-US">
                <a:solidFill>
                  <a:srgbClr val="000000">
                    <a:alpha val="60000"/>
                  </a:srgbClr>
                </a:solidFill>
              </a:rPr>
              <a:t>. Du </a:t>
            </a:r>
            <a:r>
              <a:rPr lang="en-US" err="1">
                <a:solidFill>
                  <a:srgbClr val="000000">
                    <a:alpha val="60000"/>
                  </a:srgbClr>
                </a:solidFill>
              </a:rPr>
              <a:t>vil</a:t>
            </a:r>
            <a:r>
              <a:rPr lang="en-US">
                <a:solidFill>
                  <a:srgbClr val="000000">
                    <a:alpha val="60000"/>
                  </a:srgbClr>
                </a:solidFill>
              </a:rPr>
              <a:t> </a:t>
            </a:r>
            <a:r>
              <a:rPr lang="en-US" err="1">
                <a:solidFill>
                  <a:srgbClr val="000000">
                    <a:alpha val="60000"/>
                  </a:srgbClr>
                </a:solidFill>
              </a:rPr>
              <a:t>bli</a:t>
            </a:r>
            <a:r>
              <a:rPr lang="en-US">
                <a:solidFill>
                  <a:srgbClr val="000000">
                    <a:alpha val="60000"/>
                  </a:srgbClr>
                </a:solidFill>
              </a:rPr>
              <a:t> </a:t>
            </a:r>
            <a:r>
              <a:rPr lang="en-US" err="1">
                <a:solidFill>
                  <a:srgbClr val="000000">
                    <a:alpha val="60000"/>
                  </a:srgbClr>
                </a:solidFill>
              </a:rPr>
              <a:t>involvert</a:t>
            </a:r>
            <a:r>
              <a:rPr lang="en-US">
                <a:solidFill>
                  <a:srgbClr val="000000">
                    <a:alpha val="60000"/>
                  </a:srgbClr>
                </a:solidFill>
              </a:rPr>
              <a:t> </a:t>
            </a:r>
            <a:r>
              <a:rPr lang="en-US" err="1">
                <a:solidFill>
                  <a:srgbClr val="000000">
                    <a:alpha val="60000"/>
                  </a:srgbClr>
                </a:solidFill>
              </a:rPr>
              <a:t>ved</a:t>
            </a:r>
            <a:r>
              <a:rPr lang="en-US">
                <a:solidFill>
                  <a:srgbClr val="000000">
                    <a:alpha val="60000"/>
                  </a:srgbClr>
                </a:solidFill>
              </a:rPr>
              <a:t> </a:t>
            </a:r>
            <a:r>
              <a:rPr lang="en-US" err="1">
                <a:solidFill>
                  <a:srgbClr val="000000">
                    <a:alpha val="60000"/>
                  </a:srgbClr>
                </a:solidFill>
              </a:rPr>
              <a:t>behov</a:t>
            </a:r>
            <a:r>
              <a:rPr lang="en-US">
                <a:solidFill>
                  <a:srgbClr val="000000">
                    <a:alpha val="60000"/>
                  </a:srgbClr>
                </a:solidFill>
              </a:rPr>
              <a:t> (</a:t>
            </a:r>
            <a:r>
              <a:rPr lang="en-US" err="1">
                <a:solidFill>
                  <a:srgbClr val="000000">
                    <a:alpha val="60000"/>
                  </a:srgbClr>
                </a:solidFill>
              </a:rPr>
              <a:t>feks</a:t>
            </a:r>
            <a:r>
              <a:rPr lang="en-US">
                <a:solidFill>
                  <a:srgbClr val="000000">
                    <a:alpha val="60000"/>
                  </a:srgbClr>
                </a:solidFill>
              </a:rPr>
              <a:t> </a:t>
            </a:r>
            <a:r>
              <a:rPr lang="en-US" err="1">
                <a:solidFill>
                  <a:srgbClr val="000000">
                    <a:alpha val="60000"/>
                  </a:srgbClr>
                </a:solidFill>
              </a:rPr>
              <a:t>godkjenning</a:t>
            </a:r>
            <a:r>
              <a:rPr lang="en-US">
                <a:solidFill>
                  <a:srgbClr val="000000">
                    <a:alpha val="60000"/>
                  </a:srgbClr>
                </a:solidFill>
              </a:rPr>
              <a:t> av </a:t>
            </a:r>
            <a:r>
              <a:rPr lang="en-US" err="1">
                <a:solidFill>
                  <a:srgbClr val="000000">
                    <a:alpha val="60000"/>
                  </a:srgbClr>
                </a:solidFill>
              </a:rPr>
              <a:t>utdanning</a:t>
            </a:r>
            <a:r>
              <a:rPr lang="en-US">
                <a:solidFill>
                  <a:srgbClr val="000000">
                    <a:alpha val="60000"/>
                  </a:srgbClr>
                </a:solidFill>
              </a:rPr>
              <a:t>, </a:t>
            </a:r>
            <a:r>
              <a:rPr lang="en-US" err="1">
                <a:solidFill>
                  <a:srgbClr val="000000">
                    <a:alpha val="60000"/>
                  </a:srgbClr>
                </a:solidFill>
              </a:rPr>
              <a:t>klagesaker</a:t>
            </a:r>
            <a:r>
              <a:rPr lang="en-US">
                <a:solidFill>
                  <a:srgbClr val="000000">
                    <a:alpha val="60000"/>
                  </a:srgbClr>
                </a:solidFill>
              </a:rPr>
              <a:t> </a:t>
            </a:r>
            <a:r>
              <a:rPr lang="en-US" err="1">
                <a:solidFill>
                  <a:srgbClr val="000000">
                    <a:alpha val="60000"/>
                  </a:srgbClr>
                </a:solidFill>
              </a:rPr>
              <a:t>eller</a:t>
            </a:r>
            <a:r>
              <a:rPr lang="en-US">
                <a:solidFill>
                  <a:srgbClr val="000000">
                    <a:alpha val="60000"/>
                  </a:srgbClr>
                </a:solidFill>
              </a:rPr>
              <a:t> </a:t>
            </a:r>
            <a:r>
              <a:rPr lang="en-US" err="1">
                <a:solidFill>
                  <a:srgbClr val="000000">
                    <a:alpha val="60000"/>
                  </a:srgbClr>
                </a:solidFill>
              </a:rPr>
              <a:t>tilrettelegging</a:t>
            </a:r>
            <a:r>
              <a:rPr lang="en-US">
                <a:solidFill>
                  <a:srgbClr val="000000">
                    <a:alpha val="60000"/>
                  </a:srgbClr>
                </a:solidFill>
              </a:rPr>
              <a:t> av </a:t>
            </a:r>
            <a:r>
              <a:rPr lang="en-US" err="1">
                <a:solidFill>
                  <a:srgbClr val="000000">
                    <a:alpha val="60000"/>
                  </a:srgbClr>
                </a:solidFill>
              </a:rPr>
              <a:t>undervisning</a:t>
            </a:r>
            <a:r>
              <a:rPr lang="en-US">
                <a:solidFill>
                  <a:srgbClr val="000000">
                    <a:alpha val="60000"/>
                  </a:srgbClr>
                </a:solidFill>
              </a:rPr>
              <a:t>).</a:t>
            </a:r>
            <a:br>
              <a:rPr lang="en-US"/>
            </a:br>
            <a:endParaRPr lang="en-US">
              <a:solidFill>
                <a:srgbClr val="000000">
                  <a:alpha val="60000"/>
                </a:srgbClr>
              </a:solidFill>
            </a:endParaRPr>
          </a:p>
          <a:p>
            <a:pPr marL="359410" indent="-359410">
              <a:buFont typeface="Calibri" panose="05000000000000000000" pitchFamily="2" charset="2"/>
              <a:buChar char="-"/>
            </a:pPr>
            <a:r>
              <a:rPr lang="en-US" err="1">
                <a:solidFill>
                  <a:srgbClr val="000000">
                    <a:alpha val="60000"/>
                  </a:srgbClr>
                </a:solidFill>
              </a:rPr>
              <a:t>Studieadministrasjonen</a:t>
            </a:r>
            <a:r>
              <a:rPr lang="en-US">
                <a:solidFill>
                  <a:srgbClr val="000000">
                    <a:alpha val="60000"/>
                  </a:srgbClr>
                </a:solidFill>
              </a:rPr>
              <a:t> </a:t>
            </a:r>
            <a:r>
              <a:rPr lang="en-US" err="1">
                <a:solidFill>
                  <a:srgbClr val="000000">
                    <a:alpha val="60000"/>
                  </a:srgbClr>
                </a:solidFill>
              </a:rPr>
              <a:t>på</a:t>
            </a:r>
            <a:r>
              <a:rPr lang="en-US">
                <a:solidFill>
                  <a:srgbClr val="000000">
                    <a:alpha val="60000"/>
                  </a:srgbClr>
                </a:solidFill>
              </a:rPr>
              <a:t> </a:t>
            </a:r>
            <a:r>
              <a:rPr lang="en-US" err="1">
                <a:solidFill>
                  <a:srgbClr val="000000">
                    <a:alpha val="60000"/>
                  </a:srgbClr>
                </a:solidFill>
              </a:rPr>
              <a:t>instituttet</a:t>
            </a:r>
            <a:r>
              <a:rPr lang="en-US">
                <a:solidFill>
                  <a:srgbClr val="000000">
                    <a:alpha val="60000"/>
                  </a:srgbClr>
                </a:solidFill>
              </a:rPr>
              <a:t> er </a:t>
            </a:r>
            <a:r>
              <a:rPr lang="en-US" err="1">
                <a:solidFill>
                  <a:srgbClr val="000000">
                    <a:alpha val="60000"/>
                  </a:srgbClr>
                </a:solidFill>
              </a:rPr>
              <a:t>gjerne</a:t>
            </a:r>
            <a:r>
              <a:rPr lang="en-US">
                <a:solidFill>
                  <a:srgbClr val="000000">
                    <a:alpha val="60000"/>
                  </a:srgbClr>
                </a:solidFill>
              </a:rPr>
              <a:t> </a:t>
            </a:r>
            <a:r>
              <a:rPr lang="en-US" err="1">
                <a:solidFill>
                  <a:srgbClr val="000000">
                    <a:alpha val="60000"/>
                  </a:srgbClr>
                </a:solidFill>
              </a:rPr>
              <a:t>førstelinje</a:t>
            </a:r>
            <a:r>
              <a:rPr lang="en-US">
                <a:solidFill>
                  <a:srgbClr val="000000">
                    <a:alpha val="60000"/>
                  </a:srgbClr>
                </a:solidFill>
              </a:rPr>
              <a:t> for </a:t>
            </a:r>
            <a:r>
              <a:rPr lang="en-US" err="1">
                <a:solidFill>
                  <a:srgbClr val="000000">
                    <a:alpha val="60000"/>
                  </a:srgbClr>
                </a:solidFill>
              </a:rPr>
              <a:t>henvendelser</a:t>
            </a:r>
            <a:r>
              <a:rPr lang="en-US">
                <a:solidFill>
                  <a:srgbClr val="000000">
                    <a:alpha val="60000"/>
                  </a:srgbClr>
                </a:solidFill>
              </a:rPr>
              <a:t> </a:t>
            </a:r>
            <a:r>
              <a:rPr lang="en-US" err="1">
                <a:solidFill>
                  <a:srgbClr val="000000">
                    <a:alpha val="60000"/>
                  </a:srgbClr>
                </a:solidFill>
              </a:rPr>
              <a:t>fra</a:t>
            </a:r>
            <a:r>
              <a:rPr lang="en-US">
                <a:solidFill>
                  <a:srgbClr val="000000">
                    <a:alpha val="60000"/>
                  </a:srgbClr>
                </a:solidFill>
              </a:rPr>
              <a:t> </a:t>
            </a:r>
            <a:r>
              <a:rPr lang="en-US" err="1">
                <a:solidFill>
                  <a:srgbClr val="000000">
                    <a:alpha val="60000"/>
                  </a:srgbClr>
                </a:solidFill>
              </a:rPr>
              <a:t>studenter</a:t>
            </a:r>
            <a:r>
              <a:rPr lang="en-US">
                <a:solidFill>
                  <a:srgbClr val="000000">
                    <a:alpha val="60000"/>
                  </a:srgbClr>
                </a:solidFill>
              </a:rPr>
              <a:t> </a:t>
            </a:r>
            <a:r>
              <a:rPr lang="en-US" err="1">
                <a:solidFill>
                  <a:srgbClr val="000000">
                    <a:alpha val="60000"/>
                  </a:srgbClr>
                </a:solidFill>
              </a:rPr>
              <a:t>og</a:t>
            </a:r>
            <a:r>
              <a:rPr lang="en-US">
                <a:solidFill>
                  <a:srgbClr val="000000">
                    <a:alpha val="60000"/>
                  </a:srgbClr>
                </a:solidFill>
              </a:rPr>
              <a:t> </a:t>
            </a:r>
            <a:r>
              <a:rPr lang="en-US" err="1">
                <a:solidFill>
                  <a:srgbClr val="000000">
                    <a:alpha val="60000"/>
                  </a:srgbClr>
                </a:solidFill>
              </a:rPr>
              <a:t>ansatte</a:t>
            </a:r>
            <a:r>
              <a:rPr lang="en-US">
                <a:solidFill>
                  <a:srgbClr val="000000">
                    <a:alpha val="60000"/>
                  </a:srgbClr>
                </a:solidFill>
              </a:rPr>
              <a:t>, men </a:t>
            </a:r>
            <a:r>
              <a:rPr lang="en-US" err="1">
                <a:solidFill>
                  <a:srgbClr val="000000">
                    <a:alpha val="60000"/>
                  </a:srgbClr>
                </a:solidFill>
              </a:rPr>
              <a:t>Seksjon</a:t>
            </a:r>
            <a:r>
              <a:rPr lang="en-US">
                <a:solidFill>
                  <a:srgbClr val="000000">
                    <a:alpha val="60000"/>
                  </a:srgbClr>
                </a:solidFill>
              </a:rPr>
              <a:t> for </a:t>
            </a:r>
            <a:r>
              <a:rPr lang="en-US" err="1">
                <a:solidFill>
                  <a:srgbClr val="000000">
                    <a:alpha val="60000"/>
                  </a:srgbClr>
                </a:solidFill>
              </a:rPr>
              <a:t>utdanning</a:t>
            </a:r>
            <a:r>
              <a:rPr lang="en-US">
                <a:solidFill>
                  <a:srgbClr val="000000">
                    <a:alpha val="60000"/>
                  </a:srgbClr>
                </a:solidFill>
              </a:rPr>
              <a:t> </a:t>
            </a:r>
            <a:r>
              <a:rPr lang="en-US" err="1">
                <a:solidFill>
                  <a:srgbClr val="000000">
                    <a:alpha val="60000"/>
                  </a:srgbClr>
                </a:solidFill>
              </a:rPr>
              <a:t>og</a:t>
            </a:r>
            <a:r>
              <a:rPr lang="en-US">
                <a:solidFill>
                  <a:srgbClr val="000000">
                    <a:alpha val="60000"/>
                  </a:srgbClr>
                </a:solidFill>
              </a:rPr>
              <a:t> </a:t>
            </a:r>
            <a:r>
              <a:rPr lang="en-US" err="1">
                <a:solidFill>
                  <a:srgbClr val="000000">
                    <a:alpha val="60000"/>
                  </a:srgbClr>
                </a:solidFill>
              </a:rPr>
              <a:t>forskning</a:t>
            </a:r>
            <a:r>
              <a:rPr lang="en-US">
                <a:solidFill>
                  <a:srgbClr val="000000">
                    <a:alpha val="60000"/>
                  </a:srgbClr>
                </a:solidFill>
              </a:rPr>
              <a:t> (SUF) </a:t>
            </a:r>
            <a:r>
              <a:rPr lang="en-US" err="1">
                <a:solidFill>
                  <a:srgbClr val="000000">
                    <a:alpha val="60000"/>
                  </a:srgbClr>
                </a:solidFill>
              </a:rPr>
              <a:t>kan</a:t>
            </a:r>
            <a:r>
              <a:rPr lang="en-US">
                <a:solidFill>
                  <a:srgbClr val="000000">
                    <a:alpha val="60000"/>
                  </a:srgbClr>
                </a:solidFill>
              </a:rPr>
              <a:t> </a:t>
            </a:r>
            <a:r>
              <a:rPr lang="en-US" err="1">
                <a:solidFill>
                  <a:srgbClr val="000000">
                    <a:alpha val="60000"/>
                  </a:srgbClr>
                </a:solidFill>
              </a:rPr>
              <a:t>også</a:t>
            </a:r>
            <a:r>
              <a:rPr lang="en-US">
                <a:solidFill>
                  <a:srgbClr val="000000">
                    <a:alpha val="60000"/>
                  </a:srgbClr>
                </a:solidFill>
              </a:rPr>
              <a:t> </a:t>
            </a:r>
            <a:r>
              <a:rPr lang="en-US" err="1">
                <a:solidFill>
                  <a:srgbClr val="000000">
                    <a:alpha val="60000"/>
                  </a:srgbClr>
                </a:solidFill>
              </a:rPr>
              <a:t>gi</a:t>
            </a:r>
            <a:r>
              <a:rPr lang="en-US">
                <a:solidFill>
                  <a:srgbClr val="000000">
                    <a:alpha val="60000"/>
                  </a:srgbClr>
                </a:solidFill>
              </a:rPr>
              <a:t> deg </a:t>
            </a:r>
            <a:r>
              <a:rPr lang="en-US" err="1">
                <a:solidFill>
                  <a:srgbClr val="000000">
                    <a:alpha val="60000"/>
                  </a:srgbClr>
                </a:solidFill>
              </a:rPr>
              <a:t>råd</a:t>
            </a:r>
            <a:r>
              <a:rPr lang="en-US">
                <a:solidFill>
                  <a:srgbClr val="000000">
                    <a:alpha val="60000"/>
                  </a:srgbClr>
                </a:solidFill>
              </a:rPr>
              <a:t> </a:t>
            </a:r>
            <a:r>
              <a:rPr lang="en-US" err="1">
                <a:solidFill>
                  <a:srgbClr val="000000">
                    <a:alpha val="60000"/>
                  </a:srgbClr>
                </a:solidFill>
              </a:rPr>
              <a:t>og</a:t>
            </a:r>
            <a:r>
              <a:rPr lang="en-US">
                <a:solidFill>
                  <a:srgbClr val="000000">
                    <a:alpha val="60000"/>
                  </a:srgbClr>
                </a:solidFill>
              </a:rPr>
              <a:t> </a:t>
            </a:r>
            <a:r>
              <a:rPr lang="en-US" err="1">
                <a:solidFill>
                  <a:srgbClr val="000000">
                    <a:alpha val="60000"/>
                  </a:srgbClr>
                </a:solidFill>
              </a:rPr>
              <a:t>veiledning</a:t>
            </a:r>
            <a:r>
              <a:rPr lang="en-US">
                <a:solidFill>
                  <a:srgbClr val="000000">
                    <a:alpha val="60000"/>
                  </a:srgbClr>
                </a:solidFill>
              </a:rPr>
              <a:t>. </a:t>
            </a:r>
            <a:r>
              <a:rPr lang="en-US" err="1">
                <a:solidFill>
                  <a:srgbClr val="000000">
                    <a:alpha val="60000"/>
                  </a:srgbClr>
                </a:solidFill>
              </a:rPr>
              <a:t>Særlig</a:t>
            </a:r>
            <a:r>
              <a:rPr lang="en-US">
                <a:solidFill>
                  <a:srgbClr val="000000">
                    <a:alpha val="60000"/>
                  </a:srgbClr>
                </a:solidFill>
              </a:rPr>
              <a:t> </a:t>
            </a:r>
            <a:r>
              <a:rPr lang="en-US" err="1">
                <a:solidFill>
                  <a:srgbClr val="000000">
                    <a:alpha val="60000"/>
                  </a:srgbClr>
                </a:solidFill>
              </a:rPr>
              <a:t>gjelder</a:t>
            </a:r>
            <a:r>
              <a:rPr lang="en-US">
                <a:solidFill>
                  <a:srgbClr val="000000">
                    <a:alpha val="60000"/>
                  </a:srgbClr>
                </a:solidFill>
              </a:rPr>
              <a:t> </a:t>
            </a:r>
            <a:r>
              <a:rPr lang="en-US" err="1">
                <a:solidFill>
                  <a:srgbClr val="000000">
                    <a:alpha val="60000"/>
                  </a:srgbClr>
                </a:solidFill>
              </a:rPr>
              <a:t>dette</a:t>
            </a:r>
            <a:r>
              <a:rPr lang="en-US">
                <a:solidFill>
                  <a:srgbClr val="000000">
                    <a:alpha val="60000"/>
                  </a:srgbClr>
                </a:solidFill>
              </a:rPr>
              <a:t> de fire </a:t>
            </a:r>
            <a:r>
              <a:rPr lang="en-US" err="1">
                <a:solidFill>
                  <a:srgbClr val="000000">
                    <a:alpha val="60000"/>
                  </a:srgbClr>
                </a:solidFill>
              </a:rPr>
              <a:t>utdanningskvalitetsprosessene</a:t>
            </a:r>
            <a:r>
              <a:rPr lang="en-US">
                <a:solidFill>
                  <a:srgbClr val="000000">
                    <a:alpha val="60000"/>
                  </a:srgbClr>
                </a:solidFill>
              </a:rPr>
              <a:t>. </a:t>
            </a:r>
            <a:r>
              <a:rPr lang="en-US" err="1">
                <a:solidFill>
                  <a:srgbClr val="000000">
                    <a:alpha val="60000"/>
                  </a:srgbClr>
                </a:solidFill>
              </a:rPr>
              <a:t>Seksjonen</a:t>
            </a:r>
            <a:r>
              <a:rPr lang="en-US">
                <a:solidFill>
                  <a:srgbClr val="000000">
                    <a:alpha val="60000"/>
                  </a:srgbClr>
                </a:solidFill>
              </a:rPr>
              <a:t> </a:t>
            </a:r>
            <a:r>
              <a:rPr lang="en-US" err="1">
                <a:solidFill>
                  <a:srgbClr val="000000">
                    <a:alpha val="60000"/>
                  </a:srgbClr>
                </a:solidFill>
              </a:rPr>
              <a:t>gir</a:t>
            </a:r>
            <a:r>
              <a:rPr lang="en-US">
                <a:solidFill>
                  <a:srgbClr val="000000">
                    <a:alpha val="60000"/>
                  </a:srgbClr>
                </a:solidFill>
              </a:rPr>
              <a:t> </a:t>
            </a:r>
            <a:r>
              <a:rPr lang="en-US" err="1">
                <a:solidFill>
                  <a:srgbClr val="000000">
                    <a:alpha val="60000"/>
                  </a:srgbClr>
                </a:solidFill>
              </a:rPr>
              <a:t>også</a:t>
            </a:r>
            <a:r>
              <a:rPr lang="en-US">
                <a:solidFill>
                  <a:srgbClr val="000000">
                    <a:alpha val="60000"/>
                  </a:srgbClr>
                </a:solidFill>
              </a:rPr>
              <a:t> </a:t>
            </a:r>
            <a:r>
              <a:rPr lang="en-US" err="1">
                <a:solidFill>
                  <a:srgbClr val="000000">
                    <a:alpha val="60000"/>
                  </a:srgbClr>
                </a:solidFill>
              </a:rPr>
              <a:t>lederstøtte</a:t>
            </a:r>
            <a:r>
              <a:rPr lang="en-US">
                <a:solidFill>
                  <a:srgbClr val="000000">
                    <a:alpha val="60000"/>
                  </a:srgbClr>
                </a:solidFill>
              </a:rPr>
              <a:t> </a:t>
            </a:r>
            <a:r>
              <a:rPr lang="en-US" err="1">
                <a:solidFill>
                  <a:srgbClr val="000000">
                    <a:alpha val="60000"/>
                  </a:srgbClr>
                </a:solidFill>
              </a:rPr>
              <a:t>til</a:t>
            </a:r>
            <a:r>
              <a:rPr lang="en-US">
                <a:solidFill>
                  <a:srgbClr val="000000">
                    <a:alpha val="60000"/>
                  </a:srgbClr>
                </a:solidFill>
              </a:rPr>
              <a:t> </a:t>
            </a:r>
            <a:r>
              <a:rPr lang="en-US" err="1">
                <a:solidFill>
                  <a:srgbClr val="000000">
                    <a:alpha val="60000"/>
                  </a:srgbClr>
                </a:solidFill>
              </a:rPr>
              <a:t>fakultetsledelsen</a:t>
            </a:r>
            <a:r>
              <a:rPr lang="en-US">
                <a:solidFill>
                  <a:srgbClr val="000000">
                    <a:alpha val="60000"/>
                  </a:srgbClr>
                </a:solidFill>
              </a:rPr>
              <a:t> </a:t>
            </a:r>
            <a:r>
              <a:rPr lang="en-US" err="1">
                <a:solidFill>
                  <a:srgbClr val="000000">
                    <a:alpha val="60000"/>
                  </a:srgbClr>
                </a:solidFill>
              </a:rPr>
              <a:t>og</a:t>
            </a:r>
            <a:r>
              <a:rPr lang="en-US">
                <a:solidFill>
                  <a:srgbClr val="000000">
                    <a:alpha val="60000"/>
                  </a:srgbClr>
                </a:solidFill>
              </a:rPr>
              <a:t> </a:t>
            </a:r>
            <a:r>
              <a:rPr lang="en-US" err="1">
                <a:solidFill>
                  <a:srgbClr val="000000">
                    <a:alpha val="60000"/>
                  </a:srgbClr>
                </a:solidFill>
              </a:rPr>
              <a:t>til</a:t>
            </a:r>
            <a:r>
              <a:rPr lang="en-US">
                <a:solidFill>
                  <a:srgbClr val="000000">
                    <a:alpha val="60000"/>
                  </a:srgbClr>
                </a:solidFill>
              </a:rPr>
              <a:t> de </a:t>
            </a:r>
            <a:r>
              <a:rPr lang="en-US" err="1">
                <a:solidFill>
                  <a:srgbClr val="000000">
                    <a:alpha val="60000"/>
                  </a:srgbClr>
                </a:solidFill>
              </a:rPr>
              <a:t>prosessene</a:t>
            </a:r>
            <a:r>
              <a:rPr lang="en-US">
                <a:solidFill>
                  <a:srgbClr val="000000">
                    <a:alpha val="60000"/>
                  </a:srgbClr>
                </a:solidFill>
              </a:rPr>
              <a:t> </a:t>
            </a:r>
            <a:r>
              <a:rPr lang="en-US" err="1">
                <a:solidFill>
                  <a:srgbClr val="000000">
                    <a:alpha val="60000"/>
                  </a:srgbClr>
                </a:solidFill>
              </a:rPr>
              <a:t>som</a:t>
            </a:r>
            <a:r>
              <a:rPr lang="en-US">
                <a:solidFill>
                  <a:srgbClr val="000000">
                    <a:alpha val="60000"/>
                  </a:srgbClr>
                </a:solidFill>
              </a:rPr>
              <a:t> </a:t>
            </a:r>
            <a:r>
              <a:rPr lang="en-US" err="1">
                <a:solidFill>
                  <a:srgbClr val="000000">
                    <a:alpha val="60000"/>
                  </a:srgbClr>
                </a:solidFill>
              </a:rPr>
              <a:t>dekan</a:t>
            </a:r>
            <a:r>
              <a:rPr lang="en-US">
                <a:solidFill>
                  <a:srgbClr val="000000">
                    <a:alpha val="60000"/>
                  </a:srgbClr>
                </a:solidFill>
              </a:rPr>
              <a:t> </a:t>
            </a:r>
            <a:r>
              <a:rPr lang="en-US" err="1">
                <a:solidFill>
                  <a:srgbClr val="000000">
                    <a:alpha val="60000"/>
                  </a:srgbClr>
                </a:solidFill>
              </a:rPr>
              <a:t>og</a:t>
            </a:r>
            <a:r>
              <a:rPr lang="en-US">
                <a:solidFill>
                  <a:srgbClr val="000000">
                    <a:alpha val="60000"/>
                  </a:srgbClr>
                </a:solidFill>
              </a:rPr>
              <a:t> </a:t>
            </a:r>
            <a:r>
              <a:rPr lang="en-US" err="1">
                <a:solidFill>
                  <a:srgbClr val="000000">
                    <a:alpha val="60000"/>
                  </a:srgbClr>
                </a:solidFill>
              </a:rPr>
              <a:t>prodekan</a:t>
            </a:r>
            <a:r>
              <a:rPr lang="en-US">
                <a:solidFill>
                  <a:srgbClr val="000000">
                    <a:alpha val="60000"/>
                  </a:srgbClr>
                </a:solidFill>
              </a:rPr>
              <a:t> for </a:t>
            </a:r>
            <a:r>
              <a:rPr lang="en-US" err="1">
                <a:solidFill>
                  <a:srgbClr val="000000">
                    <a:alpha val="60000"/>
                  </a:srgbClr>
                </a:solidFill>
              </a:rPr>
              <a:t>utdanning</a:t>
            </a:r>
            <a:r>
              <a:rPr lang="en-US">
                <a:solidFill>
                  <a:srgbClr val="000000">
                    <a:alpha val="60000"/>
                  </a:srgbClr>
                </a:solidFill>
              </a:rPr>
              <a:t> </a:t>
            </a:r>
            <a:r>
              <a:rPr lang="en-US" err="1">
                <a:solidFill>
                  <a:srgbClr val="000000">
                    <a:alpha val="60000"/>
                  </a:srgbClr>
                </a:solidFill>
              </a:rPr>
              <a:t>og</a:t>
            </a:r>
            <a:r>
              <a:rPr lang="en-US">
                <a:solidFill>
                  <a:srgbClr val="000000">
                    <a:alpha val="60000"/>
                  </a:srgbClr>
                </a:solidFill>
              </a:rPr>
              <a:t> </a:t>
            </a:r>
            <a:r>
              <a:rPr lang="en-US" err="1">
                <a:solidFill>
                  <a:srgbClr val="000000">
                    <a:alpha val="60000"/>
                  </a:srgbClr>
                </a:solidFill>
              </a:rPr>
              <a:t>bærekraft</a:t>
            </a:r>
            <a:r>
              <a:rPr lang="en-US">
                <a:solidFill>
                  <a:srgbClr val="000000">
                    <a:alpha val="60000"/>
                  </a:srgbClr>
                </a:solidFill>
              </a:rPr>
              <a:t> </a:t>
            </a:r>
            <a:r>
              <a:rPr lang="en-US" err="1">
                <a:solidFill>
                  <a:srgbClr val="000000">
                    <a:alpha val="60000"/>
                  </a:srgbClr>
                </a:solidFill>
              </a:rPr>
              <a:t>iverksetter</a:t>
            </a:r>
            <a:r>
              <a:rPr lang="en-US">
                <a:solidFill>
                  <a:srgbClr val="000000">
                    <a:alpha val="60000"/>
                  </a:srgbClr>
                </a:solidFill>
              </a:rPr>
              <a:t>. </a:t>
            </a:r>
          </a:p>
          <a:p>
            <a:pPr marL="359410" indent="-359410">
              <a:buClr>
                <a:srgbClr val="8FA3A3"/>
              </a:buClr>
              <a:buFont typeface="Calibri" panose="05000000000000000000" pitchFamily="2" charset="2"/>
              <a:buChar char="-"/>
            </a:pPr>
            <a:endParaRPr lang="en-US" i="0">
              <a:solidFill>
                <a:srgbClr val="000000">
                  <a:alpha val="60000"/>
                </a:srgbClr>
              </a:solidFill>
            </a:endParaRPr>
          </a:p>
          <a:p>
            <a:pPr marL="359410" lvl="1" indent="0">
              <a:buClr>
                <a:srgbClr val="8FA3A3"/>
              </a:buClr>
              <a:buFontTx/>
              <a:buNone/>
            </a:pPr>
            <a:endParaRPr lang="en-US" i="0">
              <a:solidFill>
                <a:srgbClr val="000000">
                  <a:alpha val="60000"/>
                </a:srgbClr>
              </a:solidFill>
            </a:endParaRPr>
          </a:p>
          <a:p>
            <a:pPr marL="359410" lvl="1">
              <a:buClr>
                <a:srgbClr val="8FA3A3"/>
              </a:buClr>
            </a:pPr>
            <a:endParaRPr lang="en-US" i="0">
              <a:solidFill>
                <a:srgbClr val="000000">
                  <a:alpha val="60000"/>
                </a:srgbClr>
              </a:solidFill>
            </a:endParaRPr>
          </a:p>
        </p:txBody>
      </p:sp>
      <p:sp>
        <p:nvSpPr>
          <p:cNvPr id="4" name="Slide Number Placeholder 3">
            <a:extLst>
              <a:ext uri="{FF2B5EF4-FFF2-40B4-BE49-F238E27FC236}">
                <a16:creationId xmlns:a16="http://schemas.microsoft.com/office/drawing/2014/main" id="{8B791892-76CE-40B1-111A-0B4276A6097F}"/>
              </a:ext>
            </a:extLst>
          </p:cNvPr>
          <p:cNvSpPr>
            <a:spLocks noGrp="1"/>
          </p:cNvSpPr>
          <p:nvPr>
            <p:ph type="sldNum" sz="quarter" idx="12"/>
          </p:nvPr>
        </p:nvSpPr>
        <p:spPr/>
        <p:txBody>
          <a:bodyPr/>
          <a:lstStyle/>
          <a:p>
            <a:fld id="{FF2BD96E-3838-45D2-9031-D3AF67C920A5}" type="slidenum">
              <a:rPr lang="en-US" smtClean="0"/>
              <a:t>14</a:t>
            </a:fld>
            <a:endParaRPr lang="en-US"/>
          </a:p>
        </p:txBody>
      </p:sp>
    </p:spTree>
    <p:extLst>
      <p:ext uri="{BB962C8B-B14F-4D97-AF65-F5344CB8AC3E}">
        <p14:creationId xmlns:p14="http://schemas.microsoft.com/office/powerpoint/2010/main" val="2493537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2">
            <a:extLst>
              <a:ext uri="{FF2B5EF4-FFF2-40B4-BE49-F238E27FC236}">
                <a16:creationId xmlns:a16="http://schemas.microsoft.com/office/drawing/2014/main" id="{ACD03E77-C53A-8CF4-F5CD-904F687C9669}"/>
              </a:ext>
            </a:extLst>
          </p:cNvPr>
          <p:cNvGraphicFramePr>
            <a:graphicFrameLocks noGrp="1"/>
          </p:cNvGraphicFramePr>
          <p:nvPr>
            <p:extLst>
              <p:ext uri="{D42A27DB-BD31-4B8C-83A1-F6EECF244321}">
                <p14:modId xmlns:p14="http://schemas.microsoft.com/office/powerpoint/2010/main" val="2815877329"/>
              </p:ext>
            </p:extLst>
          </p:nvPr>
        </p:nvGraphicFramePr>
        <p:xfrm>
          <a:off x="58615" y="560102"/>
          <a:ext cx="12080428" cy="6137864"/>
        </p:xfrm>
        <a:graphic>
          <a:graphicData uri="http://schemas.openxmlformats.org/drawingml/2006/table">
            <a:tbl>
              <a:tblPr firstRow="1" bandRow="1">
                <a:tableStyleId>{5C22544A-7EE6-4342-B048-85BDC9FD1C3A}</a:tableStyleId>
              </a:tblPr>
              <a:tblGrid>
                <a:gridCol w="1725247">
                  <a:extLst>
                    <a:ext uri="{9D8B030D-6E8A-4147-A177-3AD203B41FA5}">
                      <a16:colId xmlns:a16="http://schemas.microsoft.com/office/drawing/2014/main" val="3414839266"/>
                    </a:ext>
                  </a:extLst>
                </a:gridCol>
                <a:gridCol w="10355181">
                  <a:extLst>
                    <a:ext uri="{9D8B030D-6E8A-4147-A177-3AD203B41FA5}">
                      <a16:colId xmlns:a16="http://schemas.microsoft.com/office/drawing/2014/main" val="2018314807"/>
                    </a:ext>
                  </a:extLst>
                </a:gridCol>
              </a:tblGrid>
              <a:tr h="545029">
                <a:tc>
                  <a:txBody>
                    <a:bodyPr/>
                    <a:lstStyle/>
                    <a:p>
                      <a:r>
                        <a:rPr lang="nb-NO" sz="1400" b="0"/>
                        <a:t>Råd og utvalg – NTNU og AD</a:t>
                      </a:r>
                    </a:p>
                  </a:txBody>
                  <a:tcPr/>
                </a:tc>
                <a:tc>
                  <a:txBody>
                    <a:bodyPr/>
                    <a:lstStyle/>
                    <a:p>
                      <a:r>
                        <a:rPr lang="nb-NO" sz="1400" b="0"/>
                        <a:t>Beskrivelse og ansvar</a:t>
                      </a:r>
                    </a:p>
                  </a:txBody>
                  <a:tcPr/>
                </a:tc>
                <a:extLst>
                  <a:ext uri="{0D108BD9-81ED-4DB2-BD59-A6C34878D82A}">
                    <a16:rowId xmlns:a16="http://schemas.microsoft.com/office/drawing/2014/main" val="3078750360"/>
                  </a:ext>
                </a:extLst>
              </a:tr>
              <a:tr h="276707">
                <a:tc>
                  <a:txBody>
                    <a:bodyPr/>
                    <a:lstStyle/>
                    <a:p>
                      <a:r>
                        <a:rPr lang="nb-NO" sz="900" b="0" i="0" u="sng" strike="noStrike" kern="1200">
                          <a:solidFill>
                            <a:schemeClr val="dk1"/>
                          </a:solidFill>
                          <a:effectLst/>
                          <a:latin typeface="Calibri"/>
                          <a:ea typeface="+mn-ea"/>
                          <a:cs typeface="+mn-cs"/>
                        </a:rPr>
                        <a:t>Styret NTNU</a:t>
                      </a:r>
                      <a:endParaRPr lang="nb-NO" sz="900" b="0">
                        <a:latin typeface="Calibri"/>
                      </a:endParaRPr>
                    </a:p>
                  </a:txBody>
                  <a:tcPr/>
                </a:tc>
                <a:tc>
                  <a:txBody>
                    <a:bodyPr/>
                    <a:lstStyle/>
                    <a:p>
                      <a:r>
                        <a:rPr lang="nb-NO" sz="900" b="0">
                          <a:latin typeface="Calibri"/>
                        </a:rPr>
                        <a:t>Styret er NTNUs øverste organ og tar avgjørelser i saker av prinsipiell og overordnet karakter.</a:t>
                      </a:r>
                    </a:p>
                  </a:txBody>
                  <a:tcPr/>
                </a:tc>
                <a:extLst>
                  <a:ext uri="{0D108BD9-81ED-4DB2-BD59-A6C34878D82A}">
                    <a16:rowId xmlns:a16="http://schemas.microsoft.com/office/drawing/2014/main" val="1712603448"/>
                  </a:ext>
                </a:extLst>
              </a:tr>
              <a:tr h="285092">
                <a:tc>
                  <a:txBody>
                    <a:bodyPr/>
                    <a:lstStyle/>
                    <a:p>
                      <a:pPr lvl="0">
                        <a:buNone/>
                      </a:pPr>
                      <a:r>
                        <a:rPr lang="nb-NO" sz="900" b="0" i="0" kern="1200">
                          <a:solidFill>
                            <a:schemeClr val="dk1"/>
                          </a:solidFill>
                          <a:effectLst/>
                          <a:latin typeface="Calibri"/>
                          <a:ea typeface="+mn-ea"/>
                          <a:cs typeface="+mn-cs"/>
                        </a:rPr>
                        <a:t>Rektorat</a:t>
                      </a:r>
                    </a:p>
                  </a:txBody>
                  <a:tcPr/>
                </a:tc>
                <a:tc>
                  <a:txBody>
                    <a:bodyPr/>
                    <a:lstStyle/>
                    <a:p>
                      <a:pPr lvl="0">
                        <a:buNone/>
                      </a:pPr>
                      <a:r>
                        <a:rPr lang="nb-NO" sz="900" b="0">
                          <a:latin typeface="Calibri"/>
                        </a:rPr>
                        <a:t>Se styringsreglementet.</a:t>
                      </a:r>
                    </a:p>
                  </a:txBody>
                  <a:tcPr/>
                </a:tc>
                <a:extLst>
                  <a:ext uri="{0D108BD9-81ED-4DB2-BD59-A6C34878D82A}">
                    <a16:rowId xmlns:a16="http://schemas.microsoft.com/office/drawing/2014/main" val="3465002348"/>
                  </a:ext>
                </a:extLst>
              </a:tr>
              <a:tr h="444408">
                <a:tc>
                  <a:txBody>
                    <a:bodyPr/>
                    <a:lstStyle/>
                    <a:p>
                      <a:r>
                        <a:rPr lang="nb-NO" sz="900" b="0" i="0" u="sng" strike="noStrike" kern="1200">
                          <a:solidFill>
                            <a:schemeClr val="dk1"/>
                          </a:solidFill>
                          <a:effectLst/>
                          <a:latin typeface="Calibri"/>
                          <a:ea typeface="+mn-ea"/>
                          <a:cs typeface="+mn-cs"/>
                          <a:hlinkClick r:id="rId2"/>
                        </a:rPr>
                        <a:t>Dekanmøte NTNU</a:t>
                      </a:r>
                      <a:r>
                        <a:rPr lang="nb-NO" sz="900" b="0" i="0" kern="1200">
                          <a:solidFill>
                            <a:schemeClr val="dk1"/>
                          </a:solidFill>
                          <a:effectLst/>
                          <a:latin typeface="Calibri"/>
                          <a:ea typeface="+mn-ea"/>
                          <a:cs typeface="+mn-cs"/>
                        </a:rPr>
                        <a:t>  </a:t>
                      </a:r>
                      <a:endParaRPr lang="nb-NO" sz="900" b="0">
                        <a:latin typeface="Calibri"/>
                      </a:endParaRPr>
                    </a:p>
                  </a:txBody>
                  <a:tcPr/>
                </a:tc>
                <a:tc>
                  <a:txBody>
                    <a:bodyPr/>
                    <a:lstStyle/>
                    <a:p>
                      <a:r>
                        <a:rPr lang="nb-NO" sz="900" b="0">
                          <a:latin typeface="Calibri"/>
                        </a:rPr>
                        <a:t>Dekanmøtet er rektors ledermøte der strategiske spørsmål tas opp og drøftes. Dekanmøtet skal gi rektor råd i sentrale spørsmål, bidra til å utvikle felles forståelse mellom ledelse og fakulteter og forankre NTNUs strategi og policy.</a:t>
                      </a:r>
                    </a:p>
                  </a:txBody>
                  <a:tcPr/>
                </a:tc>
                <a:extLst>
                  <a:ext uri="{0D108BD9-81ED-4DB2-BD59-A6C34878D82A}">
                    <a16:rowId xmlns:a16="http://schemas.microsoft.com/office/drawing/2014/main" val="3121293035"/>
                  </a:ext>
                </a:extLst>
              </a:tr>
              <a:tr h="486334">
                <a:tc>
                  <a:txBody>
                    <a:bodyPr/>
                    <a:lstStyle/>
                    <a:p>
                      <a:r>
                        <a:rPr lang="nb-NO" sz="900" b="0" i="0" u="sng" strike="noStrike" kern="1200">
                          <a:solidFill>
                            <a:schemeClr val="dk1"/>
                          </a:solidFill>
                          <a:effectLst/>
                          <a:latin typeface="Calibri"/>
                          <a:ea typeface="+mn-ea"/>
                          <a:cs typeface="+mn-cs"/>
                          <a:hlinkClick r:id="rId3"/>
                        </a:rPr>
                        <a:t>Utdanningsutvalget NTNU</a:t>
                      </a:r>
                      <a:r>
                        <a:rPr lang="nb-NO" sz="900" b="0" i="0" kern="1200">
                          <a:solidFill>
                            <a:schemeClr val="dk1"/>
                          </a:solidFill>
                          <a:effectLst/>
                          <a:latin typeface="Calibri"/>
                          <a:ea typeface="+mn-ea"/>
                          <a:cs typeface="+mn-cs"/>
                        </a:rPr>
                        <a:t>  </a:t>
                      </a:r>
                      <a:endParaRPr lang="nb-NO" sz="900" b="0">
                        <a:latin typeface="Calibri"/>
                      </a:endParaRPr>
                    </a:p>
                  </a:txBody>
                  <a:tcPr/>
                </a:tc>
                <a:tc>
                  <a:txBody>
                    <a:bodyPr/>
                    <a:lstStyle/>
                    <a:p>
                      <a:r>
                        <a:rPr lang="nb-NO" sz="900" b="0">
                          <a:latin typeface="Calibri"/>
                        </a:rPr>
                        <a:t>Utvalget skal drøfte og belyse aktuelle utdanningspolitiske saker og utfordringer og gi Rektor råd i strategiske spørsmål innenfor området. Utvalgets arbeid skal bygge på fakultetenes tenk­ning og medvirke til at NTNU får helhetlig utdanningsstrategi, har relevante utdannings­tilbud og gir forskningsbasert utdanning med høy kvalitet. Utvalget skal være en interfakultær arena for drøfting av aktuelle problemstillinger på fakultetsnivå.</a:t>
                      </a:r>
                    </a:p>
                  </a:txBody>
                  <a:tcPr/>
                </a:tc>
                <a:extLst>
                  <a:ext uri="{0D108BD9-81ED-4DB2-BD59-A6C34878D82A}">
                    <a16:rowId xmlns:a16="http://schemas.microsoft.com/office/drawing/2014/main" val="3401794968"/>
                  </a:ext>
                </a:extLst>
              </a:tr>
              <a:tr h="394098">
                <a:tc>
                  <a:txBody>
                    <a:bodyPr/>
                    <a:lstStyle/>
                    <a:p>
                      <a:r>
                        <a:rPr lang="nb-NO" sz="900" b="0">
                          <a:latin typeface="Calibri"/>
                          <a:hlinkClick r:id="rId4"/>
                        </a:rPr>
                        <a:t>Forvaltningsutvalg for siv.ing.-utdanningen (FUS)</a:t>
                      </a:r>
                      <a:r>
                        <a:rPr lang="nb-NO" sz="900" b="0">
                          <a:latin typeface="Calibri"/>
                        </a:rPr>
                        <a:t> </a:t>
                      </a:r>
                    </a:p>
                  </a:txBody>
                  <a:tcPr/>
                </a:tc>
                <a:tc>
                  <a:txBody>
                    <a:bodyPr/>
                    <a:lstStyle/>
                    <a:p>
                      <a:r>
                        <a:rPr lang="nb-NO" sz="900" b="0">
                          <a:latin typeface="Calibri"/>
                        </a:rPr>
                        <a:t>Forvaltningsutvalget for sivilingeniørutdanningen (FUS) er organisert under rektor. FUS skal ivareta den </a:t>
                      </a:r>
                      <a:r>
                        <a:rPr lang="nb-NO" sz="900" b="0" err="1">
                          <a:latin typeface="Calibri"/>
                        </a:rPr>
                        <a:t>tverrfakultære</a:t>
                      </a:r>
                      <a:r>
                        <a:rPr lang="nb-NO" sz="900" b="0">
                          <a:latin typeface="Calibri"/>
                        </a:rPr>
                        <a:t> koordineringen og kvalitetsutviklingen av de 5- og 2-årige sivilingeniørprogrammene, samt øvrige 2-årige norske og internasjonale masterprogrammer innen teknologi. </a:t>
                      </a:r>
                      <a:r>
                        <a:rPr lang="nb-NO" sz="900" b="0" i="0" u="none" strike="noStrike" noProof="0">
                          <a:solidFill>
                            <a:srgbClr val="000000"/>
                          </a:solidFill>
                          <a:latin typeface="Calibri"/>
                        </a:rPr>
                        <a:t>FUS er ett av tre forvaltningsutvalg ved NTNU (FUL og FUI).</a:t>
                      </a:r>
                    </a:p>
                  </a:txBody>
                  <a:tcPr/>
                </a:tc>
                <a:extLst>
                  <a:ext uri="{0D108BD9-81ED-4DB2-BD59-A6C34878D82A}">
                    <a16:rowId xmlns:a16="http://schemas.microsoft.com/office/drawing/2014/main" val="3522610231"/>
                  </a:ext>
                </a:extLst>
              </a:tr>
              <a:tr h="285092">
                <a:tc>
                  <a:txBody>
                    <a:bodyPr/>
                    <a:lstStyle/>
                    <a:p>
                      <a:pPr lvl="0">
                        <a:buNone/>
                      </a:pPr>
                      <a:r>
                        <a:rPr lang="nb-NO" sz="900" b="0" i="0" u="sng" strike="noStrike" noProof="0">
                          <a:solidFill>
                            <a:schemeClr val="dk1"/>
                          </a:solidFill>
                          <a:latin typeface="Calibri"/>
                          <a:hlinkClick r:id="rId5"/>
                        </a:rPr>
                        <a:t>Fakultetsstyret AD</a:t>
                      </a:r>
                      <a:endParaRPr lang="en-US" sz="900" b="0">
                        <a:latin typeface="Calibri"/>
                      </a:endParaRPr>
                    </a:p>
                  </a:txBody>
                  <a:tcPr/>
                </a:tc>
                <a:tc>
                  <a:txBody>
                    <a:bodyPr/>
                    <a:lstStyle/>
                    <a:p>
                      <a:pPr lvl="0">
                        <a:buNone/>
                      </a:pPr>
                      <a:r>
                        <a:rPr lang="nb-NO" sz="900" b="0" i="0" u="none" strike="noStrike" noProof="0">
                          <a:solidFill>
                            <a:srgbClr val="000000"/>
                          </a:solidFill>
                          <a:latin typeface="Calibri"/>
                        </a:rPr>
                        <a:t>Fakultetsstyret er fakultetets øverste organ. Styret har ansvar for å fastsette mål og strategier for fakultetet og foreta prioriteringer innenfor rammer gitt i regelverk og overordnede nivås beslutninger.</a:t>
                      </a:r>
                      <a:endParaRPr lang="en-US" sz="900">
                        <a:latin typeface="Calibri"/>
                      </a:endParaRPr>
                    </a:p>
                  </a:txBody>
                  <a:tcPr/>
                </a:tc>
                <a:extLst>
                  <a:ext uri="{0D108BD9-81ED-4DB2-BD59-A6C34878D82A}">
                    <a16:rowId xmlns:a16="http://schemas.microsoft.com/office/drawing/2014/main" val="2136330094"/>
                  </a:ext>
                </a:extLst>
              </a:tr>
              <a:tr h="285092">
                <a:tc>
                  <a:txBody>
                    <a:bodyPr/>
                    <a:lstStyle/>
                    <a:p>
                      <a:r>
                        <a:rPr lang="nb-NO" sz="900" b="0">
                          <a:latin typeface="Calibri"/>
                        </a:rPr>
                        <a:t>Dekanat AD</a:t>
                      </a:r>
                    </a:p>
                  </a:txBody>
                  <a:tcPr/>
                </a:tc>
                <a:tc>
                  <a:txBody>
                    <a:bodyPr/>
                    <a:lstStyle/>
                    <a:p>
                      <a:r>
                        <a:rPr lang="nb-NO" sz="900" b="0">
                          <a:latin typeface="Calibri"/>
                        </a:rPr>
                        <a:t>Ledes av dekan, prodekaner og seksjonsledere møter ukentlig.</a:t>
                      </a:r>
                    </a:p>
                  </a:txBody>
                  <a:tcPr/>
                </a:tc>
                <a:extLst>
                  <a:ext uri="{0D108BD9-81ED-4DB2-BD59-A6C34878D82A}">
                    <a16:rowId xmlns:a16="http://schemas.microsoft.com/office/drawing/2014/main" val="2793297821"/>
                  </a:ext>
                </a:extLst>
              </a:tr>
              <a:tr h="444408">
                <a:tc>
                  <a:txBody>
                    <a:bodyPr/>
                    <a:lstStyle/>
                    <a:p>
                      <a:r>
                        <a:rPr lang="nb-NO" sz="900" b="0">
                          <a:latin typeface="Calibri"/>
                          <a:hlinkClick r:id="rId6"/>
                        </a:rPr>
                        <a:t>Ledermøte AD</a:t>
                      </a:r>
                      <a:r>
                        <a:rPr lang="nb-NO" sz="900" b="0">
                          <a:latin typeface="Calibri"/>
                        </a:rPr>
                        <a:t> </a:t>
                      </a:r>
                    </a:p>
                  </a:txBody>
                  <a:tcPr/>
                </a:tc>
                <a:tc>
                  <a:txBody>
                    <a:bodyPr/>
                    <a:lstStyle/>
                    <a:p>
                      <a:r>
                        <a:rPr lang="nb-NO" sz="900" b="0" i="0" u="none" strike="noStrike" noProof="0">
                          <a:latin typeface="Calibri"/>
                        </a:rPr>
                        <a:t>Fakultetets ledergruppe består av instituttledere, fakultetstillitsvalgte, seksjonsledere, prodekan for utdanning og bærekraft, prodekan for forskning og prodekan for innovasjon og formidling. Fakultetets ledergruppe er rådgivende for dekan og møtes ukentlig.</a:t>
                      </a:r>
                      <a:endParaRPr lang="nb-NO" sz="900">
                        <a:latin typeface="Calibri"/>
                      </a:endParaRPr>
                    </a:p>
                  </a:txBody>
                  <a:tcPr/>
                </a:tc>
                <a:extLst>
                  <a:ext uri="{0D108BD9-81ED-4DB2-BD59-A6C34878D82A}">
                    <a16:rowId xmlns:a16="http://schemas.microsoft.com/office/drawing/2014/main" val="860935519"/>
                  </a:ext>
                </a:extLst>
              </a:tr>
              <a:tr h="444408">
                <a:tc>
                  <a:txBody>
                    <a:bodyPr/>
                    <a:lstStyle/>
                    <a:p>
                      <a:r>
                        <a:rPr lang="nb-NO" sz="900" b="0">
                          <a:latin typeface="Calibri"/>
                          <a:hlinkClick r:id="rId7"/>
                        </a:rPr>
                        <a:t>Utdanningsutvalget AD (UU-AD)</a:t>
                      </a:r>
                      <a:r>
                        <a:rPr lang="nb-NO" sz="900" b="0">
                          <a:latin typeface="Calibri"/>
                        </a:rPr>
                        <a:t> </a:t>
                      </a:r>
                    </a:p>
                  </a:txBody>
                  <a:tcPr/>
                </a:tc>
                <a:tc>
                  <a:txBody>
                    <a:bodyPr/>
                    <a:lstStyle/>
                    <a:p>
                      <a:r>
                        <a:rPr lang="nb-NO" sz="900" b="0">
                          <a:latin typeface="Calibri"/>
                        </a:rPr>
                        <a:t>AD-UU er et rådgivende organ overfor dekan og prodekan for utdanning og bærekraft innen utdanningsområdet og ledes av prodekan for utdanning og bærekraft. Nestledere for utdanning ved instituttene og fakultetstillitsvalgte studenter møter. Utvalget møtes en gang i måneden.</a:t>
                      </a:r>
                    </a:p>
                  </a:txBody>
                  <a:tcPr/>
                </a:tc>
                <a:extLst>
                  <a:ext uri="{0D108BD9-81ED-4DB2-BD59-A6C34878D82A}">
                    <a16:rowId xmlns:a16="http://schemas.microsoft.com/office/drawing/2014/main" val="1750270641"/>
                  </a:ext>
                </a:extLst>
              </a:tr>
              <a:tr h="444408">
                <a:tc>
                  <a:txBody>
                    <a:bodyPr/>
                    <a:lstStyle/>
                    <a:p>
                      <a:pPr marL="0" marR="0" lvl="0" indent="0" algn="l" rtl="0" eaLnBrk="1" fontAlgn="auto" latinLnBrk="0" hangingPunct="1">
                        <a:lnSpc>
                          <a:spcPct val="100000"/>
                        </a:lnSpc>
                        <a:spcBef>
                          <a:spcPts val="0"/>
                        </a:spcBef>
                        <a:spcAft>
                          <a:spcPts val="0"/>
                        </a:spcAft>
                        <a:buClrTx/>
                        <a:buSzTx/>
                        <a:buFontTx/>
                        <a:buNone/>
                      </a:pPr>
                      <a:r>
                        <a:rPr lang="nb-NO" sz="900" b="0">
                          <a:latin typeface="Calibri"/>
                          <a:ea typeface="+mn-lt"/>
                          <a:cs typeface="+mn-lt"/>
                          <a:hlinkClick r:id="rId8"/>
                        </a:rPr>
                        <a:t>Studieprogramråd og ph.d.-rådet ved AD</a:t>
                      </a:r>
                      <a:r>
                        <a:rPr lang="nb-NO" sz="900" b="0">
                          <a:latin typeface="Calibri"/>
                          <a:ea typeface="+mn-lt"/>
                          <a:cs typeface="+mn-lt"/>
                        </a:rPr>
                        <a:t> </a:t>
                      </a:r>
                      <a:endParaRPr lang="nb-NO" sz="900" b="0">
                        <a:latin typeface="Calibri"/>
                      </a:endParaRPr>
                    </a:p>
                  </a:txBody>
                  <a:tcPr/>
                </a:tc>
                <a:tc>
                  <a:txBody>
                    <a:bodyPr/>
                    <a:lstStyle/>
                    <a:p>
                      <a:r>
                        <a:rPr lang="nb-NO" sz="900" b="0">
                          <a:latin typeface="Calibri"/>
                        </a:rPr>
                        <a:t>Studieprogramrådet skal gi råd til dekan og instituttledere i saker som vedrører studieprogrammets kvalitet, faglige og pedagogiske profil, innhold, struktur og gjennomføring. Ledes av programrådsleder, medlemmer oppnevnt av </a:t>
                      </a:r>
                      <a:r>
                        <a:rPr lang="nb-NO" sz="900" b="0" err="1">
                          <a:latin typeface="Calibri"/>
                        </a:rPr>
                        <a:t>dekan,.møter</a:t>
                      </a:r>
                      <a:r>
                        <a:rPr lang="nb-NO" sz="900" b="0">
                          <a:latin typeface="Calibri"/>
                        </a:rPr>
                        <a:t>.</a:t>
                      </a:r>
                    </a:p>
                  </a:txBody>
                  <a:tcPr/>
                </a:tc>
                <a:extLst>
                  <a:ext uri="{0D108BD9-81ED-4DB2-BD59-A6C34878D82A}">
                    <a16:rowId xmlns:a16="http://schemas.microsoft.com/office/drawing/2014/main" val="820720323"/>
                  </a:ext>
                </a:extLst>
              </a:tr>
              <a:tr h="293477">
                <a:tc>
                  <a:txBody>
                    <a:bodyPr/>
                    <a:lstStyle/>
                    <a:p>
                      <a:pPr lvl="0">
                        <a:buNone/>
                      </a:pPr>
                      <a:r>
                        <a:rPr lang="nb-NO" sz="900" b="0" i="0" u="none" strike="noStrike" noProof="0">
                          <a:latin typeface="Calibri"/>
                        </a:rPr>
                        <a:t>Doktorgradsutvalget</a:t>
                      </a:r>
                    </a:p>
                  </a:txBody>
                  <a:tcPr/>
                </a:tc>
                <a:tc>
                  <a:txBody>
                    <a:bodyPr/>
                    <a:lstStyle/>
                    <a:p>
                      <a:pPr lvl="0">
                        <a:buNone/>
                      </a:pPr>
                      <a:r>
                        <a:rPr lang="nb-NO" sz="900" b="0" i="0" u="none" strike="noStrike" noProof="0">
                          <a:latin typeface="Calibri"/>
                        </a:rPr>
                        <a:t>Doktorgradsutvalget består av interne faste vitenskapelige medlemmer fra ph.d.-rådet som tar rutinemessig kvalitetskontroll og sikrer at ph.d.-forskriften blir fulgt i ulike kontekster.</a:t>
                      </a:r>
                    </a:p>
                  </a:txBody>
                  <a:tcPr/>
                </a:tc>
                <a:extLst>
                  <a:ext uri="{0D108BD9-81ED-4DB2-BD59-A6C34878D82A}">
                    <a16:rowId xmlns:a16="http://schemas.microsoft.com/office/drawing/2014/main" val="1146150265"/>
                  </a:ext>
                </a:extLst>
              </a:tr>
              <a:tr h="620495">
                <a:tc>
                  <a:txBody>
                    <a:bodyPr/>
                    <a:lstStyle/>
                    <a:p>
                      <a:pPr lvl="0">
                        <a:buNone/>
                      </a:pPr>
                      <a:r>
                        <a:rPr lang="nb-NO" sz="900" b="0" i="0" u="none" strike="noStrike" noProof="0">
                          <a:latin typeface="Calibri"/>
                          <a:hlinkClick r:id="rId9"/>
                        </a:rPr>
                        <a:t>Programledernettverket AD</a:t>
                      </a:r>
                      <a:r>
                        <a:rPr lang="nb-NO" sz="900" b="0" i="0" u="none" strike="noStrike" noProof="0">
                          <a:latin typeface="Calibri"/>
                        </a:rPr>
                        <a:t> </a:t>
                      </a:r>
                      <a:endParaRPr lang="nb-NO" sz="900" b="0">
                        <a:latin typeface="Calibri"/>
                      </a:endParaRPr>
                    </a:p>
                  </a:txBody>
                  <a:tcPr/>
                </a:tc>
                <a:tc>
                  <a:txBody>
                    <a:bodyPr/>
                    <a:lstStyle/>
                    <a:p>
                      <a:pPr lvl="0">
                        <a:buNone/>
                      </a:pPr>
                      <a:r>
                        <a:rPr lang="nb-NO" sz="900" b="0" i="0" u="none" strike="noStrike" noProof="0">
                          <a:latin typeface="Calibri"/>
                        </a:rPr>
                        <a:t>Programledernettverket er en arena for faglig utvikling hvor studieprogramledere møtes på tvers av institutt for å diskutere faglige problemstillinger, undervisningspraksis, utdanningsledelse, utveksle erfaringer og drøfte tema relatert til studieprogramleders mandat. Samlinger arrangeres to ganger i semesteret.</a:t>
                      </a:r>
                    </a:p>
                  </a:txBody>
                  <a:tcPr/>
                </a:tc>
                <a:extLst>
                  <a:ext uri="{0D108BD9-81ED-4DB2-BD59-A6C34878D82A}">
                    <a16:rowId xmlns:a16="http://schemas.microsoft.com/office/drawing/2014/main" val="1986019696"/>
                  </a:ext>
                </a:extLst>
              </a:tr>
              <a:tr h="444408">
                <a:tc>
                  <a:txBody>
                    <a:bodyPr/>
                    <a:lstStyle/>
                    <a:p>
                      <a:r>
                        <a:rPr lang="nb-NO" sz="900" b="0">
                          <a:latin typeface="Calibri"/>
                        </a:rPr>
                        <a:t>Studieadministrativt forum AD</a:t>
                      </a:r>
                    </a:p>
                  </a:txBody>
                  <a:tcPr/>
                </a:tc>
                <a:tc>
                  <a:txBody>
                    <a:bodyPr/>
                    <a:lstStyle/>
                    <a:p>
                      <a:pPr lvl="0">
                        <a:buNone/>
                      </a:pPr>
                      <a:r>
                        <a:rPr lang="nb-NO" sz="900" b="0" i="0" u="none" strike="noStrike" noProof="0">
                          <a:latin typeface="Calibri"/>
                        </a:rPr>
                        <a:t>Forum for administrativt ansatte som jobber med student- og studierelaterte saker på institutt- og fakultetsnivå. Møtes en gang i måneden og behandler saker i samsvar med </a:t>
                      </a:r>
                      <a:r>
                        <a:rPr lang="nb-NO" sz="900" b="0" i="0" u="none" strike="noStrike" noProof="0" err="1">
                          <a:latin typeface="Calibri"/>
                        </a:rPr>
                        <a:t>årshjul</a:t>
                      </a:r>
                      <a:r>
                        <a:rPr lang="nb-NO" sz="900" b="0" i="0" u="none" strike="noStrike" noProof="0">
                          <a:latin typeface="Calibri"/>
                        </a:rPr>
                        <a:t> for </a:t>
                      </a:r>
                      <a:r>
                        <a:rPr lang="nb-NO" sz="900" b="0" i="0" u="none" strike="noStrike" noProof="0" err="1">
                          <a:latin typeface="Calibri"/>
                        </a:rPr>
                        <a:t>utdanningssaker</a:t>
                      </a:r>
                      <a:r>
                        <a:rPr lang="nb-NO" sz="900" b="0" i="0" u="none" strike="noStrike" noProof="0">
                          <a:latin typeface="Calibri"/>
                        </a:rPr>
                        <a:t> og lignende.</a:t>
                      </a:r>
                      <a:endParaRPr lang="nb-NO" sz="900">
                        <a:latin typeface="Calibri"/>
                      </a:endParaRPr>
                    </a:p>
                  </a:txBody>
                  <a:tcPr/>
                </a:tc>
                <a:extLst>
                  <a:ext uri="{0D108BD9-81ED-4DB2-BD59-A6C34878D82A}">
                    <a16:rowId xmlns:a16="http://schemas.microsoft.com/office/drawing/2014/main" val="2878288069"/>
                  </a:ext>
                </a:extLst>
              </a:tr>
              <a:tr h="444408">
                <a:tc>
                  <a:txBody>
                    <a:bodyPr/>
                    <a:lstStyle/>
                    <a:p>
                      <a:r>
                        <a:rPr lang="nb-NO" sz="900" b="0">
                          <a:latin typeface="Calibri"/>
                          <a:hlinkClick r:id="rId10"/>
                        </a:rPr>
                        <a:t>Studentrådet AD</a:t>
                      </a:r>
                      <a:r>
                        <a:rPr lang="nb-NO" sz="900" b="0">
                          <a:latin typeface="Calibri"/>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900">
                          <a:latin typeface="Calibri"/>
                        </a:rPr>
                        <a:t>Representere studentene i utvalg og relevante fora der beslutninger tas. </a:t>
                      </a:r>
                      <a:r>
                        <a:rPr lang="nb-NO" sz="900" b="0">
                          <a:latin typeface="Calibri"/>
                        </a:rPr>
                        <a:t>Fakultetstillitsvalgte (FTV) jobber for alle studentene på fakultetet. </a:t>
                      </a:r>
                      <a:r>
                        <a:rPr lang="nb-NO" sz="900" b="0" err="1">
                          <a:latin typeface="Calibri"/>
                        </a:rPr>
                        <a:t>Instituttillitsvalgte</a:t>
                      </a:r>
                      <a:r>
                        <a:rPr lang="nb-NO" sz="900" b="0">
                          <a:latin typeface="Calibri"/>
                        </a:rPr>
                        <a:t> (ITV) jobber for alle studentene på sitt institutt.</a:t>
                      </a:r>
                    </a:p>
                  </a:txBody>
                  <a:tcPr/>
                </a:tc>
                <a:extLst>
                  <a:ext uri="{0D108BD9-81ED-4DB2-BD59-A6C34878D82A}">
                    <a16:rowId xmlns:a16="http://schemas.microsoft.com/office/drawing/2014/main" val="3796938931"/>
                  </a:ext>
                </a:extLst>
              </a:tr>
            </a:tbl>
          </a:graphicData>
        </a:graphic>
      </p:graphicFrame>
      <p:sp>
        <p:nvSpPr>
          <p:cNvPr id="7" name="Tittel 6">
            <a:extLst>
              <a:ext uri="{FF2B5EF4-FFF2-40B4-BE49-F238E27FC236}">
                <a16:creationId xmlns:a16="http://schemas.microsoft.com/office/drawing/2014/main" id="{8337BB42-2DC6-C00C-CFEC-AE68C12CDF1E}"/>
              </a:ext>
            </a:extLst>
          </p:cNvPr>
          <p:cNvSpPr>
            <a:spLocks noGrp="1"/>
          </p:cNvSpPr>
          <p:nvPr>
            <p:ph type="title" idx="4294967295"/>
          </p:nvPr>
        </p:nvSpPr>
        <p:spPr>
          <a:xfrm>
            <a:off x="109361" y="288480"/>
            <a:ext cx="8374723" cy="622489"/>
          </a:xfrm>
        </p:spPr>
        <p:txBody>
          <a:bodyPr>
            <a:normAutofit fontScale="90000"/>
          </a:bodyPr>
          <a:lstStyle/>
          <a:p>
            <a:r>
              <a:rPr lang="nb-NO" sz="2600"/>
              <a:t>Beskrivelse av roller, råd og utvalg ved NTNU og AD</a:t>
            </a:r>
            <a:br>
              <a:rPr lang="nb-NO"/>
            </a:br>
            <a:endParaRPr lang="nb-NO"/>
          </a:p>
        </p:txBody>
      </p:sp>
    </p:spTree>
    <p:extLst>
      <p:ext uri="{BB962C8B-B14F-4D97-AF65-F5344CB8AC3E}">
        <p14:creationId xmlns:p14="http://schemas.microsoft.com/office/powerpoint/2010/main" val="2155465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2">
            <a:extLst>
              <a:ext uri="{FF2B5EF4-FFF2-40B4-BE49-F238E27FC236}">
                <a16:creationId xmlns:a16="http://schemas.microsoft.com/office/drawing/2014/main" id="{ACD03E77-C53A-8CF4-F5CD-904F687C9669}"/>
              </a:ext>
            </a:extLst>
          </p:cNvPr>
          <p:cNvGraphicFramePr>
            <a:graphicFrameLocks noGrp="1"/>
          </p:cNvGraphicFramePr>
          <p:nvPr>
            <p:extLst>
              <p:ext uri="{D42A27DB-BD31-4B8C-83A1-F6EECF244321}">
                <p14:modId xmlns:p14="http://schemas.microsoft.com/office/powerpoint/2010/main" val="3290499909"/>
              </p:ext>
            </p:extLst>
          </p:nvPr>
        </p:nvGraphicFramePr>
        <p:xfrm>
          <a:off x="39476" y="154590"/>
          <a:ext cx="12106445" cy="6446211"/>
        </p:xfrm>
        <a:graphic>
          <a:graphicData uri="http://schemas.openxmlformats.org/drawingml/2006/table">
            <a:tbl>
              <a:tblPr firstRow="1" bandRow="1">
                <a:tableStyleId>{5C22544A-7EE6-4342-B048-85BDC9FD1C3A}</a:tableStyleId>
              </a:tblPr>
              <a:tblGrid>
                <a:gridCol w="1610412">
                  <a:extLst>
                    <a:ext uri="{9D8B030D-6E8A-4147-A177-3AD203B41FA5}">
                      <a16:colId xmlns:a16="http://schemas.microsoft.com/office/drawing/2014/main" val="3414839266"/>
                    </a:ext>
                  </a:extLst>
                </a:gridCol>
                <a:gridCol w="1743954">
                  <a:extLst>
                    <a:ext uri="{9D8B030D-6E8A-4147-A177-3AD203B41FA5}">
                      <a16:colId xmlns:a16="http://schemas.microsoft.com/office/drawing/2014/main" val="2018314807"/>
                    </a:ext>
                  </a:extLst>
                </a:gridCol>
                <a:gridCol w="8752079">
                  <a:extLst>
                    <a:ext uri="{9D8B030D-6E8A-4147-A177-3AD203B41FA5}">
                      <a16:colId xmlns:a16="http://schemas.microsoft.com/office/drawing/2014/main" val="116739719"/>
                    </a:ext>
                  </a:extLst>
                </a:gridCol>
              </a:tblGrid>
              <a:tr h="350211">
                <a:tc>
                  <a:txBody>
                    <a:bodyPr/>
                    <a:lstStyle/>
                    <a:p>
                      <a:r>
                        <a:rPr lang="nb-NO" sz="1400" b="0"/>
                        <a:t>Roller AD</a:t>
                      </a:r>
                    </a:p>
                  </a:txBody>
                  <a:tcPr/>
                </a:tc>
                <a:tc>
                  <a:txBody>
                    <a:bodyPr/>
                    <a:lstStyle/>
                    <a:p>
                      <a:r>
                        <a:rPr lang="nb-NO" sz="1400" b="0"/>
                        <a:t>Beskrivelse</a:t>
                      </a:r>
                    </a:p>
                  </a:txBody>
                  <a:tcPr/>
                </a:tc>
                <a:tc>
                  <a:txBody>
                    <a:bodyPr/>
                    <a:lstStyle/>
                    <a:p>
                      <a:r>
                        <a:rPr lang="nb-NO" sz="1400" b="0"/>
                        <a:t>Ansvar</a:t>
                      </a:r>
                    </a:p>
                  </a:txBody>
                  <a:tcPr/>
                </a:tc>
                <a:extLst>
                  <a:ext uri="{0D108BD9-81ED-4DB2-BD59-A6C34878D82A}">
                    <a16:rowId xmlns:a16="http://schemas.microsoft.com/office/drawing/2014/main" val="3078750360"/>
                  </a:ext>
                </a:extLst>
              </a:tr>
              <a:tr h="1507066">
                <a:tc>
                  <a:txBody>
                    <a:bodyPr/>
                    <a:lstStyle/>
                    <a:p>
                      <a:pPr marL="0" marR="0" lvl="0" indent="0" algn="l" rtl="0">
                        <a:lnSpc>
                          <a:spcPct val="100000"/>
                        </a:lnSpc>
                        <a:spcBef>
                          <a:spcPts val="0"/>
                        </a:spcBef>
                        <a:spcAft>
                          <a:spcPts val="0"/>
                        </a:spcAft>
                        <a:buClrTx/>
                        <a:buSzTx/>
                        <a:buFontTx/>
                        <a:buNone/>
                      </a:pPr>
                      <a:r>
                        <a:rPr lang="nb-NO" sz="1000" b="0" i="0" u="none" strike="noStrike" kern="1200">
                          <a:solidFill>
                            <a:schemeClr val="dk1"/>
                          </a:solidFill>
                          <a:effectLst/>
                          <a:latin typeface="+mn-lt"/>
                          <a:ea typeface="+mn-ea"/>
                          <a:cs typeface="+mn-cs"/>
                          <a:hlinkClick r:id="rId2"/>
                        </a:rPr>
                        <a:t>Dekan</a:t>
                      </a:r>
                      <a:endParaRPr lang="nb-NO" sz="1000" b="0" i="0" kern="1200">
                        <a:solidFill>
                          <a:schemeClr val="dk1"/>
                        </a:solidFill>
                        <a:effectLst/>
                        <a:latin typeface="+mn-lt"/>
                        <a:ea typeface="+mn-ea"/>
                        <a:cs typeface="+mn-cs"/>
                      </a:endParaRPr>
                    </a:p>
                  </a:txBody>
                  <a:tcPr/>
                </a:tc>
                <a:tc>
                  <a:txBody>
                    <a:bodyPr/>
                    <a:lstStyle/>
                    <a:p>
                      <a:pPr lvl="0">
                        <a:buNone/>
                      </a:pPr>
                      <a:r>
                        <a:rPr lang="nb-NO" sz="1000" b="0" i="0" u="none" strike="noStrike" noProof="0">
                          <a:effectLst/>
                        </a:rPr>
                        <a:t>Dekan er fakultetets øverste leder og skal påse at virksomheten drives innenfor rammene gitt i regelverk, overordnets nivå beslutninger og styrenes vedtak, jf. NTNUs styringsreglement 3.2.7 og NTNUs kvalitetssystem kap.3.</a:t>
                      </a:r>
                      <a:endParaRPr lang="nb-NO"/>
                    </a:p>
                  </a:txBody>
                  <a:tcPr/>
                </a:tc>
                <a:tc>
                  <a:txBody>
                    <a:bodyPr/>
                    <a:lstStyle/>
                    <a:p>
                      <a:pPr marL="285750" lvl="0" indent="-285750">
                        <a:buFont typeface="Wingdings" panose="05000000000000000000" pitchFamily="2" charset="2"/>
                        <a:buChar char="ü"/>
                      </a:pPr>
                      <a:r>
                        <a:rPr lang="nb-NO" sz="1000" b="0" i="0" kern="1200">
                          <a:solidFill>
                            <a:schemeClr val="dk1"/>
                          </a:solidFill>
                          <a:effectLst/>
                          <a:latin typeface="+mn-lt"/>
                          <a:ea typeface="+mn-ea"/>
                          <a:cs typeface="+mn-cs"/>
                        </a:rPr>
                        <a:t>Vedtar opprettelse og nedleggelse av studietilbud på mindre enn 60 studiepoeng (bortsett fra MTDESIG som vedtas av FUS)</a:t>
                      </a:r>
                      <a:endParaRPr lang="nb-NO"/>
                    </a:p>
                    <a:p>
                      <a:pPr marL="285750" lvl="0" indent="-285750">
                        <a:buFont typeface="Wingdings" panose="05000000000000000000" pitchFamily="2" charset="2"/>
                        <a:buChar char="ü"/>
                      </a:pPr>
                      <a:r>
                        <a:rPr lang="nb-NO" sz="1000" b="0" i="0" kern="1200">
                          <a:solidFill>
                            <a:schemeClr val="dk1"/>
                          </a:solidFill>
                          <a:effectLst/>
                          <a:latin typeface="+mn-lt"/>
                          <a:ea typeface="+mn-ea"/>
                          <a:cs typeface="+mn-cs"/>
                        </a:rPr>
                        <a:t>Sørger for at alle studieprogram har en studieprogramleder og et studieprogramråd, og tilstrekkelige ressurser til studieprogramledelse og kvalitetsarbeid</a:t>
                      </a:r>
                      <a:endParaRPr lang="nb-NO"/>
                    </a:p>
                    <a:p>
                      <a:pPr marL="285750" lvl="0" indent="-285750">
                        <a:buFont typeface="Wingdings" panose="05000000000000000000" pitchFamily="2" charset="2"/>
                        <a:buChar char="ü"/>
                      </a:pPr>
                      <a:r>
                        <a:rPr lang="nb-NO" sz="1000" b="0" i="0" kern="1200">
                          <a:solidFill>
                            <a:schemeClr val="dk1"/>
                          </a:solidFill>
                          <a:effectLst/>
                          <a:latin typeface="+mn-lt"/>
                          <a:ea typeface="+mn-ea"/>
                          <a:cs typeface="+mn-cs"/>
                        </a:rPr>
                        <a:t>Kan etablere fakultetsspesifikke rutiner og ordninger som understøtter det felles kvalitetssystemet ut fra fakultetets spesifikke behov</a:t>
                      </a:r>
                      <a:endParaRPr lang="nb-NO"/>
                    </a:p>
                    <a:p>
                      <a:pPr marL="285750" lvl="0" indent="-285750">
                        <a:buFont typeface="Wingdings" panose="05000000000000000000" pitchFamily="2" charset="2"/>
                        <a:buChar char="ü"/>
                      </a:pPr>
                      <a:r>
                        <a:rPr lang="nb-NO" sz="1000" b="0" i="0" kern="1200">
                          <a:solidFill>
                            <a:schemeClr val="dk1"/>
                          </a:solidFill>
                          <a:effectLst/>
                          <a:latin typeface="+mn-lt"/>
                          <a:ea typeface="+mn-ea"/>
                          <a:cs typeface="+mn-cs"/>
                        </a:rPr>
                        <a:t>For studieprogram med praksisstudier har dekan ansvar for at fakultetet har ordninger for å ivareta krav til kvalitet i praksis i studietilsynsforskriften og i forskrift om rammeplaner for ulike profesjonsutdanninger</a:t>
                      </a:r>
                      <a:endParaRPr lang="nb-NO"/>
                    </a:p>
                    <a:p>
                      <a:pPr marL="285750" lvl="0" indent="-285750">
                        <a:buFont typeface="Wingdings" panose="05000000000000000000" pitchFamily="2" charset="2"/>
                        <a:buChar char="ü"/>
                      </a:pPr>
                      <a:r>
                        <a:rPr lang="nb-NO" sz="1000" b="0" i="0" kern="1200">
                          <a:solidFill>
                            <a:schemeClr val="dk1"/>
                          </a:solidFill>
                          <a:effectLst/>
                          <a:latin typeface="+mn-lt"/>
                          <a:ea typeface="+mn-ea"/>
                          <a:cs typeface="+mn-cs"/>
                        </a:rPr>
                        <a:t>Godkjenner oppfølgingsplaner og sørger for oppfølging av disse. Dette skjer i samråd med studieprogramleder, berørte instituttledere og ev. samarbeidende dekaner (</a:t>
                      </a:r>
                      <a:r>
                        <a:rPr lang="nb-NO" sz="1000" b="0" i="0" kern="1200" err="1">
                          <a:solidFill>
                            <a:schemeClr val="dk1"/>
                          </a:solidFill>
                          <a:effectLst/>
                          <a:latin typeface="+mn-lt"/>
                          <a:ea typeface="+mn-ea"/>
                          <a:cs typeface="+mn-cs"/>
                        </a:rPr>
                        <a:t>tverrfakultære</a:t>
                      </a:r>
                      <a:r>
                        <a:rPr lang="nb-NO" sz="1000" b="0" i="0" kern="1200">
                          <a:solidFill>
                            <a:schemeClr val="dk1"/>
                          </a:solidFill>
                          <a:effectLst/>
                          <a:latin typeface="+mn-lt"/>
                          <a:ea typeface="+mn-ea"/>
                          <a:cs typeface="+mn-cs"/>
                        </a:rPr>
                        <a:t> studieprogram)</a:t>
                      </a:r>
                      <a:endParaRPr lang="nb-NO"/>
                    </a:p>
                    <a:p>
                      <a:pPr marL="285750" lvl="0" indent="-285750">
                        <a:buFont typeface="Wingdings" panose="05000000000000000000" pitchFamily="2" charset="2"/>
                        <a:buChar char="ü"/>
                      </a:pPr>
                      <a:r>
                        <a:rPr lang="nb-NO" sz="1000" b="0" i="0" kern="1200">
                          <a:solidFill>
                            <a:schemeClr val="dk1"/>
                          </a:solidFill>
                          <a:effectLst/>
                          <a:latin typeface="+mn-lt"/>
                          <a:ea typeface="+mn-ea"/>
                          <a:cs typeface="+mn-cs"/>
                        </a:rPr>
                        <a:t>Rapporterer til rektor gjennom den årlige kvalitetsmeldingen</a:t>
                      </a:r>
                      <a:endParaRPr lang="nb-NO"/>
                    </a:p>
                  </a:txBody>
                  <a:tcPr/>
                </a:tc>
                <a:extLst>
                  <a:ext uri="{0D108BD9-81ED-4DB2-BD59-A6C34878D82A}">
                    <a16:rowId xmlns:a16="http://schemas.microsoft.com/office/drawing/2014/main" val="3121293035"/>
                  </a:ext>
                </a:extLst>
              </a:tr>
              <a:tr h="408579">
                <a:tc>
                  <a:txBody>
                    <a:bodyPr/>
                    <a:lstStyle/>
                    <a:p>
                      <a:r>
                        <a:rPr lang="nb-NO" sz="1000"/>
                        <a:t>Prodekan for utdanning og bærekraft</a:t>
                      </a:r>
                    </a:p>
                  </a:txBody>
                  <a:tcPr/>
                </a:tc>
                <a:tc>
                  <a:txBody>
                    <a:bodyPr/>
                    <a:lstStyle/>
                    <a:p>
                      <a:r>
                        <a:rPr lang="nb-NO" sz="1000"/>
                        <a:t>Delegert ansvar for utdanningsområdet</a:t>
                      </a:r>
                    </a:p>
                  </a:txBody>
                  <a:tcPr/>
                </a:tc>
                <a:tc>
                  <a:txBody>
                    <a:bodyPr/>
                    <a:lstStyle/>
                    <a:p>
                      <a:pPr lvl="0" algn="l">
                        <a:lnSpc>
                          <a:spcPct val="100000"/>
                        </a:lnSpc>
                        <a:spcBef>
                          <a:spcPts val="0"/>
                        </a:spcBef>
                        <a:spcAft>
                          <a:spcPts val="0"/>
                        </a:spcAft>
                        <a:buNone/>
                      </a:pPr>
                      <a:r>
                        <a:rPr lang="nb-NO" sz="1000" b="0" i="0" u="none" strike="noStrike" noProof="0">
                          <a:latin typeface="Avenir Next LT Pro"/>
                        </a:rPr>
                        <a:t>Prodekan for utdanning og bærekraft har ansvar for å følge opp strategisk utvikling av og kvalitet i fakultetets studieprogram, og inngår i fakultetets ledergruppe. Prodekans oppgaver og myndighet er fastsatt av dekan, og prodekan rapporterer til dekan, jf. NTNUs styringsreglement 3.2.9.</a:t>
                      </a:r>
                      <a:endParaRPr lang="nb-NO"/>
                    </a:p>
                    <a:p>
                      <a:pPr lvl="0" algn="l">
                        <a:lnSpc>
                          <a:spcPct val="100000"/>
                        </a:lnSpc>
                        <a:spcBef>
                          <a:spcPts val="0"/>
                        </a:spcBef>
                        <a:spcAft>
                          <a:spcPts val="0"/>
                        </a:spcAft>
                        <a:buNone/>
                      </a:pPr>
                      <a:endParaRPr lang="nb-NO" sz="1000" b="0" i="0" u="none" strike="noStrike" noProof="0">
                        <a:latin typeface="Avenir Next LT Pro"/>
                      </a:endParaRPr>
                    </a:p>
                    <a:p>
                      <a:pPr lvl="0" algn="l">
                        <a:lnSpc>
                          <a:spcPct val="100000"/>
                        </a:lnSpc>
                        <a:spcBef>
                          <a:spcPts val="0"/>
                        </a:spcBef>
                        <a:spcAft>
                          <a:spcPts val="0"/>
                        </a:spcAft>
                        <a:buNone/>
                      </a:pPr>
                      <a:r>
                        <a:rPr lang="nb-NO" sz="1000" b="0" i="0" u="none" strike="noStrike" noProof="0">
                          <a:latin typeface="Avenir Next LT Pro"/>
                        </a:rPr>
                        <a:t>Prodekan for forskning har ansvar for ph.d.-programmene.</a:t>
                      </a:r>
                      <a:endParaRPr lang="nb-NO"/>
                    </a:p>
                  </a:txBody>
                  <a:tcPr/>
                </a:tc>
                <a:extLst>
                  <a:ext uri="{0D108BD9-81ED-4DB2-BD59-A6C34878D82A}">
                    <a16:rowId xmlns:a16="http://schemas.microsoft.com/office/drawing/2014/main" val="3401794968"/>
                  </a:ext>
                </a:extLst>
              </a:tr>
              <a:tr h="550333">
                <a:tc>
                  <a:txBody>
                    <a:bodyPr/>
                    <a:lstStyle/>
                    <a:p>
                      <a:r>
                        <a:rPr lang="nb-NO" sz="1000" b="0" i="0" u="none" strike="noStrike" kern="1200">
                          <a:solidFill>
                            <a:schemeClr val="dk1"/>
                          </a:solidFill>
                          <a:effectLst/>
                          <a:latin typeface="+mn-lt"/>
                          <a:ea typeface="+mn-ea"/>
                          <a:cs typeface="+mn-cs"/>
                          <a:hlinkClick r:id="rId3"/>
                        </a:rPr>
                        <a:t>Instituttleder</a:t>
                      </a:r>
                      <a:endParaRPr lang="nb-NO" sz="1000" b="0" i="0" kern="1200">
                        <a:solidFill>
                          <a:schemeClr val="dk1"/>
                        </a:solidFill>
                        <a:effectLst/>
                        <a:latin typeface="+mn-lt"/>
                        <a:ea typeface="+mn-ea"/>
                        <a:cs typeface="+mn-cs"/>
                      </a:endParaRPr>
                    </a:p>
                  </a:txBody>
                  <a:tcPr/>
                </a:tc>
                <a:tc>
                  <a:txBody>
                    <a:bodyPr/>
                    <a:lstStyle/>
                    <a:p>
                      <a:r>
                        <a:rPr lang="nb-NO" sz="1000" b="0" i="0" kern="1200">
                          <a:solidFill>
                            <a:schemeClr val="dk1"/>
                          </a:solidFill>
                          <a:effectLst/>
                          <a:latin typeface="+mn-lt"/>
                          <a:ea typeface="+mn-ea"/>
                          <a:cs typeface="+mn-cs"/>
                        </a:rPr>
                        <a:t>Instituttleder skal påse at kvalitetssikring av instituttets emner gjennomføres i henhold til kravene</a:t>
                      </a:r>
                      <a:endParaRPr lang="nb-NO" sz="1000"/>
                    </a:p>
                  </a:txBody>
                  <a:tcPr/>
                </a:tc>
                <a:tc>
                  <a:txBody>
                    <a:bodyPr/>
                    <a:lstStyle/>
                    <a:p>
                      <a:pPr marL="285750" indent="-285750">
                        <a:buFont typeface="Wingdings" panose="05000000000000000000" pitchFamily="2" charset="2"/>
                        <a:buChar char="ü"/>
                      </a:pPr>
                      <a:r>
                        <a:rPr lang="nb-NO" sz="1000" b="0" i="0" kern="1200">
                          <a:solidFill>
                            <a:schemeClr val="dk1"/>
                          </a:solidFill>
                          <a:effectLst/>
                          <a:latin typeface="+mn-lt"/>
                          <a:ea typeface="+mn-ea"/>
                          <a:cs typeface="+mn-cs"/>
                        </a:rPr>
                        <a:t>Skal påse at kvalitetsarbeidet dokumenteres og inngår i den årlige kvalitetsmeldingsprosessen</a:t>
                      </a:r>
                    </a:p>
                    <a:p>
                      <a:pPr marL="285750" indent="-285750">
                        <a:buFont typeface="Wingdings" panose="05000000000000000000" pitchFamily="2" charset="2"/>
                        <a:buChar char="ü"/>
                      </a:pPr>
                      <a:r>
                        <a:rPr lang="nb-NO" sz="1000" b="0" i="0" kern="1200">
                          <a:solidFill>
                            <a:schemeClr val="dk1"/>
                          </a:solidFill>
                          <a:effectLst/>
                          <a:latin typeface="+mn-lt"/>
                          <a:ea typeface="+mn-ea"/>
                          <a:cs typeface="+mn-cs"/>
                        </a:rPr>
                        <a:t>Godkjenner oppfølgingsplaner og følger opp disse gjennom ressurstildeling og personalledelse</a:t>
                      </a:r>
                    </a:p>
                  </a:txBody>
                  <a:tcPr/>
                </a:tc>
                <a:extLst>
                  <a:ext uri="{0D108BD9-81ED-4DB2-BD59-A6C34878D82A}">
                    <a16:rowId xmlns:a16="http://schemas.microsoft.com/office/drawing/2014/main" val="835640999"/>
                  </a:ext>
                </a:extLst>
              </a:tr>
              <a:tr h="263345">
                <a:tc>
                  <a:txBody>
                    <a:bodyPr/>
                    <a:lstStyle/>
                    <a:p>
                      <a:r>
                        <a:rPr lang="nb-NO" sz="1000"/>
                        <a:t>Nestleder utdanning</a:t>
                      </a:r>
                    </a:p>
                  </a:txBody>
                  <a:tcPr/>
                </a:tc>
                <a:tc>
                  <a:txBody>
                    <a:bodyPr/>
                    <a:lstStyle/>
                    <a:p>
                      <a:pPr marL="0" marR="0" lvl="0" indent="0" algn="l">
                        <a:lnSpc>
                          <a:spcPct val="100000"/>
                        </a:lnSpc>
                        <a:spcBef>
                          <a:spcPts val="0"/>
                        </a:spcBef>
                        <a:spcAft>
                          <a:spcPts val="0"/>
                        </a:spcAft>
                        <a:buNone/>
                      </a:pPr>
                      <a:r>
                        <a:rPr lang="nb-NO" sz="1000" b="0" i="0" u="none" strike="noStrike" noProof="0"/>
                        <a:t>Nestleders oppgaver og myndighet fastsettes av instituttleder, og nestleder rapporterer til instituttleder. Nestleder for utdanning skal representere instituttet i UU-AD</a:t>
                      </a:r>
                      <a:endParaRPr lang="nb-NO" sz="1000" b="0" i="0" u="none" strike="noStrike" noProof="0">
                        <a:solidFill>
                          <a:srgbClr val="000000"/>
                        </a:solidFill>
                        <a:latin typeface="Avenir Next LT Pro"/>
                      </a:endParaRPr>
                    </a:p>
                  </a:txBody>
                  <a:tcPr/>
                </a:tc>
                <a:tc>
                  <a:txBody>
                    <a:bodyPr/>
                    <a:lstStyle/>
                    <a:p>
                      <a:pPr marL="171450" lvl="0" indent="-171450" algn="l">
                        <a:lnSpc>
                          <a:spcPct val="100000"/>
                        </a:lnSpc>
                        <a:spcBef>
                          <a:spcPts val="0"/>
                        </a:spcBef>
                        <a:spcAft>
                          <a:spcPts val="0"/>
                        </a:spcAft>
                        <a:buFont typeface="Wingdings"/>
                        <a:buChar char="ü"/>
                      </a:pPr>
                      <a:r>
                        <a:rPr lang="nb-NO" sz="1000" b="0" i="0" u="none" strike="noStrike" noProof="0">
                          <a:latin typeface="Avenir Next LT Pro"/>
                        </a:rPr>
                        <a:t>Har et særlig ansvar for å følge opp strategi og arbeid relatert til instituttets samlede studieportefølje og utdanningsområdet generelt</a:t>
                      </a:r>
                      <a:endParaRPr lang="nb-NO" sz="1000"/>
                    </a:p>
                    <a:p>
                      <a:pPr marL="171450" lvl="0" indent="-171450" algn="l">
                        <a:lnSpc>
                          <a:spcPct val="100000"/>
                        </a:lnSpc>
                        <a:spcBef>
                          <a:spcPts val="0"/>
                        </a:spcBef>
                        <a:spcAft>
                          <a:spcPts val="0"/>
                        </a:spcAft>
                        <a:buFont typeface="Wingdings"/>
                        <a:buChar char="ü"/>
                      </a:pPr>
                      <a:r>
                        <a:rPr lang="nb-NO" sz="1000" b="0" i="0" u="none" strike="noStrike" noProof="0">
                          <a:latin typeface="Avenir Next LT Pro"/>
                        </a:rPr>
                        <a:t>Representerer instituttet i Utdanningsutvalget-AD og andre relevante forum for utdanning ved Fakultet for arkitektur og design og NTNU, og fungere som et bindeledd for og formidler til instituttet i spørsmål om utdanning, utvikling og strategi</a:t>
                      </a:r>
                      <a:endParaRPr lang="nb-NO" sz="1000"/>
                    </a:p>
                    <a:p>
                      <a:pPr marL="171450" lvl="0" indent="-171450" algn="l">
                        <a:lnSpc>
                          <a:spcPct val="100000"/>
                        </a:lnSpc>
                        <a:spcBef>
                          <a:spcPts val="0"/>
                        </a:spcBef>
                        <a:spcAft>
                          <a:spcPts val="0"/>
                        </a:spcAft>
                        <a:buFont typeface="Wingdings"/>
                        <a:buChar char="ü"/>
                      </a:pPr>
                      <a:r>
                        <a:rPr lang="nb-NO" sz="1000" b="0" i="0" u="none" strike="noStrike" noProof="0">
                          <a:latin typeface="Avenir Next LT Pro"/>
                        </a:rPr>
                        <a:t>Uttaler seg i saker UU-AD får seg forelagt, og påser at saker drøftet i UU-AD blir fulgt opp i relevante fora ved instituttet</a:t>
                      </a:r>
                      <a:endParaRPr lang="nb-NO" sz="1000"/>
                    </a:p>
                    <a:p>
                      <a:pPr marL="171450" lvl="0" indent="-171450" algn="l">
                        <a:lnSpc>
                          <a:spcPct val="100000"/>
                        </a:lnSpc>
                        <a:spcBef>
                          <a:spcPts val="0"/>
                        </a:spcBef>
                        <a:spcAft>
                          <a:spcPts val="0"/>
                        </a:spcAft>
                        <a:buFont typeface="Wingdings"/>
                        <a:buChar char="ü"/>
                      </a:pPr>
                      <a:r>
                        <a:rPr lang="nb-NO" sz="1000" b="0" i="0" u="none" strike="noStrike" noProof="0">
                          <a:latin typeface="Avenir Next LT Pro"/>
                        </a:rPr>
                        <a:t>Iverksetter og følger opp utdanningskvalitets- og studieporteføljearbeidet ved instituttet herunder:</a:t>
                      </a:r>
                    </a:p>
                    <a:p>
                      <a:pPr marL="628650" lvl="1" indent="-171450" algn="l">
                        <a:lnSpc>
                          <a:spcPct val="100000"/>
                        </a:lnSpc>
                        <a:spcBef>
                          <a:spcPts val="0"/>
                        </a:spcBef>
                        <a:spcAft>
                          <a:spcPts val="0"/>
                        </a:spcAft>
                        <a:buFont typeface="Courier New"/>
                        <a:buChar char="o"/>
                      </a:pPr>
                      <a:r>
                        <a:rPr lang="nb-NO" sz="1000" b="0" i="0" u="none" strike="noStrike" noProof="0"/>
                        <a:t>årlig studieplanrevisjon inkl. opprettelse og nedleggelse av studieprogram</a:t>
                      </a:r>
                      <a:endParaRPr lang="nb-NO"/>
                    </a:p>
                    <a:p>
                      <a:pPr marL="628650" lvl="1" indent="-171450" algn="l">
                        <a:lnSpc>
                          <a:spcPct val="100000"/>
                        </a:lnSpc>
                        <a:spcBef>
                          <a:spcPts val="0"/>
                        </a:spcBef>
                        <a:spcAft>
                          <a:spcPts val="0"/>
                        </a:spcAft>
                        <a:buFont typeface="Courier New"/>
                        <a:buChar char="o"/>
                      </a:pPr>
                      <a:r>
                        <a:rPr lang="nb-NO" sz="1000" b="0" i="0" u="none" strike="noStrike" noProof="0"/>
                        <a:t>årlig kvalitetsarbeid (studieprogram – og emneevalueringer) og instituttets kvalitetsmelding</a:t>
                      </a:r>
                      <a:endParaRPr lang="nb-NO"/>
                    </a:p>
                    <a:p>
                      <a:pPr marL="628650" lvl="1" indent="-171450" algn="l">
                        <a:lnSpc>
                          <a:spcPct val="100000"/>
                        </a:lnSpc>
                        <a:spcBef>
                          <a:spcPts val="0"/>
                        </a:spcBef>
                        <a:spcAft>
                          <a:spcPts val="0"/>
                        </a:spcAft>
                        <a:buFont typeface="Courier New"/>
                        <a:buChar char="o"/>
                      </a:pPr>
                      <a:r>
                        <a:rPr lang="nb-NO" sz="1000" b="0" i="0" u="none" strike="noStrike" noProof="0"/>
                        <a:t>oppfølging av studentenes læringsmiljø</a:t>
                      </a:r>
                      <a:endParaRPr lang="nb-NO"/>
                    </a:p>
                    <a:p>
                      <a:pPr marL="171450" lvl="0" indent="-171450">
                        <a:buFont typeface="Wingdings"/>
                        <a:buChar char="ü"/>
                      </a:pPr>
                      <a:r>
                        <a:rPr lang="nb-NO" sz="1000" b="0" i="0" u="none" strike="noStrike" noProof="0">
                          <a:latin typeface="Avenir Next LT Pro"/>
                        </a:rPr>
                        <a:t>Har et særlig ansvar for å holde seg oppdatert på aktuelle saker som omhandler utdanningsområdet og bidra til utvikling av utdanningsområdet</a:t>
                      </a:r>
                      <a:endParaRPr lang="nb-NO"/>
                    </a:p>
                  </a:txBody>
                  <a:tcPr/>
                </a:tc>
                <a:extLst>
                  <a:ext uri="{0D108BD9-81ED-4DB2-BD59-A6C34878D82A}">
                    <a16:rowId xmlns:a16="http://schemas.microsoft.com/office/drawing/2014/main" val="2793297821"/>
                  </a:ext>
                </a:extLst>
              </a:tr>
              <a:tr h="776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000" b="0" i="0" u="sng" kern="1200">
                          <a:solidFill>
                            <a:schemeClr val="dk1"/>
                          </a:solidFill>
                          <a:effectLst/>
                          <a:latin typeface="+mn-lt"/>
                          <a:ea typeface="+mn-ea"/>
                          <a:cs typeface="+mn-cs"/>
                          <a:hlinkClick r:id="rId4"/>
                        </a:rPr>
                        <a:t>Studieprogramleder</a:t>
                      </a:r>
                      <a:endParaRPr lang="nb-NO" sz="1000"/>
                    </a:p>
                    <a:p>
                      <a:r>
                        <a:rPr lang="nb-NO" sz="1000"/>
                        <a:t>og studieprogramrådsleder</a:t>
                      </a:r>
                    </a:p>
                  </a:txBody>
                  <a:tcPr/>
                </a:tc>
                <a:tc>
                  <a:txBody>
                    <a:bodyPr/>
                    <a:lstStyle/>
                    <a:p>
                      <a:pPr lvl="0">
                        <a:buNone/>
                      </a:pPr>
                      <a:r>
                        <a:rPr lang="nb-NO" sz="1000" b="0" i="0" u="none" strike="noStrike" kern="1200" noProof="0">
                          <a:effectLst/>
                        </a:rPr>
                        <a:t>Studieprogramleders </a:t>
                      </a:r>
                      <a:r>
                        <a:rPr lang="nb-NO" sz="1000" b="0" i="0" u="none" strike="noStrike" kern="1200" noProof="0">
                          <a:effectLst/>
                          <a:latin typeface="Avenir Next LT Pro"/>
                          <a:hlinkClick r:id="rId5"/>
                        </a:rPr>
                        <a:t>mandat</a:t>
                      </a:r>
                      <a:r>
                        <a:rPr lang="nb-NO" sz="1000" b="0" i="0" u="none" strike="noStrike" kern="1200" noProof="0">
                          <a:effectLst/>
                          <a:latin typeface="Avenir Next LT Pro"/>
                        </a:rPr>
                        <a:t> </a:t>
                      </a:r>
                      <a:r>
                        <a:rPr lang="nb-NO" sz="1000" b="0" i="0" u="none" strike="noStrike" kern="1200" noProof="0">
                          <a:effectLst/>
                        </a:rPr>
                        <a:t>er vedtatt av Rektor. Funksjonen er også beskrevet i NTNUs kvalitetssystem, </a:t>
                      </a:r>
                      <a:r>
                        <a:rPr lang="nb-NO" sz="1000" b="0" i="0" u="none" strike="noStrike" kern="1200" noProof="0" err="1">
                          <a:effectLst/>
                        </a:rPr>
                        <a:t>kap</a:t>
                      </a:r>
                      <a:r>
                        <a:rPr lang="nb-NO" sz="1000" b="0" i="0" u="none" strike="noStrike" kern="1200" noProof="0">
                          <a:effectLst/>
                        </a:rPr>
                        <a:t> 3. Studieprogramleder rapporterer til instituttleder/vertsinstituttleder.</a:t>
                      </a:r>
                      <a:endParaRPr lang="nb-NO"/>
                    </a:p>
                  </a:txBody>
                  <a:tcPr/>
                </a:tc>
                <a:tc>
                  <a:txBody>
                    <a:bodyPr/>
                    <a:lstStyle/>
                    <a:p>
                      <a:pPr lvl="0" algn="l">
                        <a:lnSpc>
                          <a:spcPct val="100000"/>
                        </a:lnSpc>
                        <a:spcBef>
                          <a:spcPts val="0"/>
                        </a:spcBef>
                        <a:spcAft>
                          <a:spcPts val="0"/>
                        </a:spcAft>
                        <a:buNone/>
                      </a:pPr>
                      <a:r>
                        <a:rPr lang="nb-NO" sz="1000" b="0" i="0" u="none" strike="noStrike" kern="1200" noProof="0">
                          <a:effectLst/>
                        </a:rPr>
                        <a:t>Studieprogramleder skal bidra til å utvikle læringsmiljø og faglig og pedagogisk kvalitet i studieprogrammet. Studieprogramleders funksjon er rådgivende og oppgavene utøves i tett dialog og samarbeid med dekan, instituttleder, </a:t>
                      </a:r>
                      <a:r>
                        <a:rPr lang="nb-NO" sz="1000" b="0" i="0" u="none" strike="noStrike" kern="1200" noProof="0" err="1">
                          <a:effectLst/>
                        </a:rPr>
                        <a:t>emneansvarlige</a:t>
                      </a:r>
                      <a:r>
                        <a:rPr lang="nb-NO" sz="1000" b="0" i="0" u="none" strike="noStrike" kern="1200" noProof="0">
                          <a:effectLst/>
                        </a:rPr>
                        <a:t>, faglærere og studenter. Utvikling av kvalitet i studieprogram er en kollektiv oppgave for fagmiljøet. </a:t>
                      </a:r>
                    </a:p>
                    <a:p>
                      <a:pPr lvl="0" algn="l">
                        <a:lnSpc>
                          <a:spcPct val="100000"/>
                        </a:lnSpc>
                        <a:spcBef>
                          <a:spcPts val="0"/>
                        </a:spcBef>
                        <a:spcAft>
                          <a:spcPts val="0"/>
                        </a:spcAft>
                        <a:buNone/>
                      </a:pPr>
                      <a:endParaRPr lang="nb-NO" sz="1000" b="0" i="0" u="none" strike="noStrike" kern="1200" noProof="0">
                        <a:effectLst/>
                      </a:endParaRPr>
                    </a:p>
                    <a:p>
                      <a:pPr lvl="0" algn="l">
                        <a:lnSpc>
                          <a:spcPct val="100000"/>
                        </a:lnSpc>
                        <a:spcBef>
                          <a:spcPts val="0"/>
                        </a:spcBef>
                        <a:spcAft>
                          <a:spcPts val="0"/>
                        </a:spcAft>
                        <a:buNone/>
                      </a:pPr>
                      <a:r>
                        <a:rPr lang="nb-NO" sz="1000"/>
                        <a:t>Noen studieprogramråd består av flere studieprogram, leder av programrådet oppnevnes derfor av dekan. </a:t>
                      </a:r>
                    </a:p>
                  </a:txBody>
                  <a:tcPr/>
                </a:tc>
                <a:extLst>
                  <a:ext uri="{0D108BD9-81ED-4DB2-BD59-A6C34878D82A}">
                    <a16:rowId xmlns:a16="http://schemas.microsoft.com/office/drawing/2014/main" val="1750270641"/>
                  </a:ext>
                </a:extLst>
              </a:tr>
            </a:tbl>
          </a:graphicData>
        </a:graphic>
      </p:graphicFrame>
      <p:sp>
        <p:nvSpPr>
          <p:cNvPr id="5" name="Plassholder for lysbildenummer 4">
            <a:extLst>
              <a:ext uri="{FF2B5EF4-FFF2-40B4-BE49-F238E27FC236}">
                <a16:creationId xmlns:a16="http://schemas.microsoft.com/office/drawing/2014/main" id="{5AC19F55-34C4-9464-CAFC-D6C276532A38}"/>
              </a:ext>
            </a:extLst>
          </p:cNvPr>
          <p:cNvSpPr>
            <a:spLocks noGrp="1"/>
          </p:cNvSpPr>
          <p:nvPr>
            <p:ph type="sldNum" sz="quarter" idx="12"/>
          </p:nvPr>
        </p:nvSpPr>
        <p:spPr/>
        <p:txBody>
          <a:bodyPr/>
          <a:lstStyle/>
          <a:p>
            <a:fld id="{FF2BD96E-3838-45D2-9031-D3AF67C920A5}" type="slidenum">
              <a:rPr lang="en-US" smtClean="0"/>
              <a:t>16</a:t>
            </a:fld>
            <a:endParaRPr lang="en-US"/>
          </a:p>
        </p:txBody>
      </p:sp>
    </p:spTree>
    <p:extLst>
      <p:ext uri="{BB962C8B-B14F-4D97-AF65-F5344CB8AC3E}">
        <p14:creationId xmlns:p14="http://schemas.microsoft.com/office/powerpoint/2010/main" val="4215476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FCCFC81E-4DC7-7E8E-C7B7-8A09B5BA77D2}"/>
              </a:ext>
            </a:extLst>
          </p:cNvPr>
          <p:cNvSpPr>
            <a:spLocks noGrp="1"/>
          </p:cNvSpPr>
          <p:nvPr>
            <p:ph type="sldNum" sz="quarter" idx="12"/>
          </p:nvPr>
        </p:nvSpPr>
        <p:spPr/>
        <p:txBody>
          <a:bodyPr/>
          <a:lstStyle/>
          <a:p>
            <a:fld id="{FF2BD96E-3838-45D2-9031-D3AF67C920A5}" type="slidenum">
              <a:rPr lang="en-US" smtClean="0"/>
              <a:t>17</a:t>
            </a:fld>
            <a:endParaRPr lang="en-US"/>
          </a:p>
        </p:txBody>
      </p:sp>
      <p:graphicFrame>
        <p:nvGraphicFramePr>
          <p:cNvPr id="3" name="Tabell 2">
            <a:extLst>
              <a:ext uri="{FF2B5EF4-FFF2-40B4-BE49-F238E27FC236}">
                <a16:creationId xmlns:a16="http://schemas.microsoft.com/office/drawing/2014/main" id="{E75A4641-1BCC-92AA-9FA1-C4444ADE2D5F}"/>
              </a:ext>
            </a:extLst>
          </p:cNvPr>
          <p:cNvGraphicFramePr>
            <a:graphicFrameLocks noGrp="1"/>
          </p:cNvGraphicFramePr>
          <p:nvPr>
            <p:extLst>
              <p:ext uri="{D42A27DB-BD31-4B8C-83A1-F6EECF244321}">
                <p14:modId xmlns:p14="http://schemas.microsoft.com/office/powerpoint/2010/main" val="4092429756"/>
              </p:ext>
            </p:extLst>
          </p:nvPr>
        </p:nvGraphicFramePr>
        <p:xfrm>
          <a:off x="0" y="0"/>
          <a:ext cx="12192000" cy="6976710"/>
        </p:xfrm>
        <a:graphic>
          <a:graphicData uri="http://schemas.openxmlformats.org/drawingml/2006/table">
            <a:tbl>
              <a:tblPr firstRow="1" bandRow="1">
                <a:tableStyleId>{5C22544A-7EE6-4342-B048-85BDC9FD1C3A}</a:tableStyleId>
              </a:tblPr>
              <a:tblGrid>
                <a:gridCol w="1650961">
                  <a:extLst>
                    <a:ext uri="{9D8B030D-6E8A-4147-A177-3AD203B41FA5}">
                      <a16:colId xmlns:a16="http://schemas.microsoft.com/office/drawing/2014/main" val="1375626757"/>
                    </a:ext>
                  </a:extLst>
                </a:gridCol>
                <a:gridCol w="2388789">
                  <a:extLst>
                    <a:ext uri="{9D8B030D-6E8A-4147-A177-3AD203B41FA5}">
                      <a16:colId xmlns:a16="http://schemas.microsoft.com/office/drawing/2014/main" val="3394547912"/>
                    </a:ext>
                  </a:extLst>
                </a:gridCol>
                <a:gridCol w="8152250">
                  <a:extLst>
                    <a:ext uri="{9D8B030D-6E8A-4147-A177-3AD203B41FA5}">
                      <a16:colId xmlns:a16="http://schemas.microsoft.com/office/drawing/2014/main" val="3557387922"/>
                    </a:ext>
                  </a:extLst>
                </a:gridCol>
              </a:tblGrid>
              <a:tr h="444214">
                <a:tc>
                  <a:txBody>
                    <a:bodyPr/>
                    <a:lstStyle/>
                    <a:p>
                      <a:r>
                        <a:rPr lang="nb-NO" sz="1400" b="0"/>
                        <a:t>Forts.</a:t>
                      </a:r>
                    </a:p>
                  </a:txBody>
                  <a:tcPr/>
                </a:tc>
                <a:tc>
                  <a:txBody>
                    <a:bodyPr/>
                    <a:lstStyle/>
                    <a:p>
                      <a:endParaRPr lang="nb-NO" sz="1000"/>
                    </a:p>
                  </a:txBody>
                  <a:tcPr/>
                </a:tc>
                <a:tc>
                  <a:txBody>
                    <a:bodyPr/>
                    <a:lstStyle/>
                    <a:p>
                      <a:pPr marL="171450" indent="-171450">
                        <a:buFont typeface="Wingdings" panose="05000000000000000000" pitchFamily="2" charset="2"/>
                        <a:buChar char="ü"/>
                      </a:pPr>
                      <a:endParaRPr lang="nb-NO" sz="1000" b="0" i="0" kern="1200">
                        <a:solidFill>
                          <a:schemeClr val="dk1"/>
                        </a:solidFill>
                        <a:effectLst/>
                        <a:latin typeface="+mn-lt"/>
                        <a:ea typeface="+mn-ea"/>
                        <a:cs typeface="+mn-cs"/>
                      </a:endParaRPr>
                    </a:p>
                  </a:txBody>
                  <a:tcPr/>
                </a:tc>
                <a:extLst>
                  <a:ext uri="{0D108BD9-81ED-4DB2-BD59-A6C34878D82A}">
                    <a16:rowId xmlns:a16="http://schemas.microsoft.com/office/drawing/2014/main" val="417195267"/>
                  </a:ext>
                </a:extLst>
              </a:tr>
              <a:tr h="932849">
                <a:tc>
                  <a:txBody>
                    <a:bodyPr/>
                    <a:lstStyle/>
                    <a:p>
                      <a:pPr marL="0" lvl="0" indent="0" algn="l">
                        <a:lnSpc>
                          <a:spcPct val="100000"/>
                        </a:lnSpc>
                        <a:spcBef>
                          <a:spcPts val="0"/>
                        </a:spcBef>
                        <a:spcAft>
                          <a:spcPts val="0"/>
                        </a:spcAft>
                        <a:buNone/>
                      </a:pPr>
                      <a:r>
                        <a:rPr lang="nb-NO" sz="900" b="0" i="0" u="none" strike="noStrike" noProof="0">
                          <a:solidFill>
                            <a:schemeClr val="dk1"/>
                          </a:solidFill>
                          <a:latin typeface="Avenir Next LT Pro"/>
                        </a:rPr>
                        <a:t>Studieveileder/</a:t>
                      </a:r>
                      <a:endParaRPr lang="nb-NO" sz="900" b="0" i="0" u="none" strike="noStrike" noProof="0">
                        <a:solidFill>
                          <a:srgbClr val="000000"/>
                        </a:solidFill>
                        <a:latin typeface="Avenir Next LT Pro"/>
                      </a:endParaRPr>
                    </a:p>
                    <a:p>
                      <a:pPr marL="0" lvl="0" indent="0" algn="l">
                        <a:lnSpc>
                          <a:spcPct val="100000"/>
                        </a:lnSpc>
                        <a:spcBef>
                          <a:spcPts val="0"/>
                        </a:spcBef>
                        <a:spcAft>
                          <a:spcPts val="0"/>
                        </a:spcAft>
                        <a:buNone/>
                      </a:pPr>
                      <a:r>
                        <a:rPr lang="nb-NO" sz="900" b="0" i="0" u="none" strike="noStrike" noProof="0">
                          <a:solidFill>
                            <a:schemeClr val="dk1"/>
                          </a:solidFill>
                          <a:latin typeface="Avenir Next LT Pro"/>
                        </a:rPr>
                        <a:t>instituttadministrasjon</a:t>
                      </a:r>
                      <a:endParaRPr lang="nb-NO" sz="900">
                        <a:latin typeface="Avenir Next LT Pro"/>
                      </a:endParaRPr>
                    </a:p>
                  </a:txBody>
                  <a:tcPr/>
                </a:tc>
                <a:tc>
                  <a:txBody>
                    <a:bodyPr/>
                    <a:lstStyle/>
                    <a:p>
                      <a:pPr marL="0" lvl="0" indent="0">
                        <a:buClr>
                          <a:srgbClr val="000000"/>
                        </a:buClr>
                        <a:buNone/>
                      </a:pPr>
                      <a:r>
                        <a:rPr lang="nb-NO" sz="900" b="0" i="0" u="none" strike="noStrike" noProof="0">
                          <a:solidFill>
                            <a:srgbClr val="000000"/>
                          </a:solidFill>
                          <a:latin typeface="Avenir Next LT Pro"/>
                        </a:rPr>
                        <a:t>Studieveileder/instituttadministrasjon er lederstøtte for instituttets vitenskapelige ledelse i utdanningsfaglige prosesser, og har ut over dette oppgaver knyttet til veiledning av studenter, saksbehandling av studiesaker og forvaltning av utdanningsfaglige lover og forskrifter    </a:t>
                      </a:r>
                      <a:endParaRPr lang="nb-NO" sz="900" b="0" i="0" u="none" strike="noStrike" noProof="0">
                        <a:solidFill>
                          <a:srgbClr val="000000"/>
                        </a:solidFill>
                        <a:highlight>
                          <a:srgbClr val="FFFF00"/>
                        </a:highlight>
                        <a:latin typeface="Avenir Next LT Pro"/>
                      </a:endParaRPr>
                    </a:p>
                  </a:txBody>
                  <a:tcPr/>
                </a:tc>
                <a:tc>
                  <a:txBody>
                    <a:bodyPr/>
                    <a:lstStyle/>
                    <a:p>
                      <a:pPr marL="171450" lvl="0" indent="-171450">
                        <a:buClr>
                          <a:srgbClr val="000000"/>
                        </a:buClr>
                        <a:buFont typeface="Wingdings,Sans-Serif"/>
                        <a:buChar char="ü"/>
                      </a:pPr>
                      <a:r>
                        <a:rPr lang="nb-NO" sz="900" b="0" i="0" u="none" strike="noStrike" kern="1200" noProof="0">
                          <a:solidFill>
                            <a:srgbClr val="000000"/>
                          </a:solidFill>
                          <a:effectLst/>
                          <a:latin typeface="Arial"/>
                          <a:hlinkClick r:id="rId2"/>
                        </a:rPr>
                        <a:t>Institutt for arkitektur og planlegging</a:t>
                      </a:r>
                      <a:endParaRPr lang="nb-NO" sz="900" b="0" i="0" u="none" strike="noStrike" kern="1200" noProof="0">
                        <a:solidFill>
                          <a:srgbClr val="000000"/>
                        </a:solidFill>
                        <a:effectLst/>
                        <a:latin typeface="Arial"/>
                      </a:endParaRPr>
                    </a:p>
                    <a:p>
                      <a:pPr marL="171450" lvl="0" indent="-171450">
                        <a:buClr>
                          <a:srgbClr val="000000"/>
                        </a:buClr>
                        <a:buFont typeface="Wingdings,Sans-Serif"/>
                        <a:buChar char="ü"/>
                      </a:pPr>
                      <a:r>
                        <a:rPr lang="nb-NO" sz="900" b="0" i="0" u="none" strike="noStrike" kern="1200" noProof="0">
                          <a:solidFill>
                            <a:srgbClr val="000000"/>
                          </a:solidFill>
                          <a:effectLst/>
                          <a:latin typeface="Arial"/>
                          <a:hlinkClick r:id="rId3"/>
                        </a:rPr>
                        <a:t>Institutt for arkitektur og teknologi</a:t>
                      </a:r>
                      <a:endParaRPr lang="en-US" sz="900" b="0" i="0" u="none" strike="noStrike" kern="1200" noProof="0">
                        <a:solidFill>
                          <a:srgbClr val="000000"/>
                        </a:solidFill>
                        <a:effectLst/>
                        <a:latin typeface="Arial"/>
                      </a:endParaRPr>
                    </a:p>
                    <a:p>
                      <a:pPr marL="171450" lvl="0" indent="-171450">
                        <a:buClr>
                          <a:srgbClr val="000000"/>
                        </a:buClr>
                        <a:buFont typeface="Wingdings,Sans-Serif"/>
                        <a:buChar char="ü"/>
                      </a:pPr>
                      <a:r>
                        <a:rPr lang="nb-NO" sz="900" b="0" i="0" u="none" strike="noStrike" kern="1200" noProof="0">
                          <a:solidFill>
                            <a:srgbClr val="000000"/>
                          </a:solidFill>
                          <a:effectLst/>
                          <a:latin typeface="Arial"/>
                          <a:hlinkClick r:id="rId4"/>
                        </a:rPr>
                        <a:t>Institutt for design</a:t>
                      </a:r>
                      <a:endParaRPr lang="en-US" sz="900" b="0" i="0" u="none" strike="noStrike" kern="1200" noProof="0">
                        <a:solidFill>
                          <a:srgbClr val="000000"/>
                        </a:solidFill>
                        <a:effectLst/>
                        <a:latin typeface="Arial"/>
                      </a:endParaRPr>
                    </a:p>
                    <a:p>
                      <a:pPr marL="171450" lvl="0" indent="-171450">
                        <a:buClr>
                          <a:srgbClr val="000000"/>
                        </a:buClr>
                        <a:buFont typeface="Wingdings,Sans-Serif"/>
                        <a:buChar char="ü"/>
                      </a:pPr>
                      <a:r>
                        <a:rPr lang="nb-NO" sz="900" b="0" i="0" u="none" strike="noStrike" kern="1200" noProof="0">
                          <a:solidFill>
                            <a:srgbClr val="000000"/>
                          </a:solidFill>
                          <a:effectLst/>
                          <a:latin typeface="Arial"/>
                          <a:hlinkClick r:id="rId5"/>
                        </a:rPr>
                        <a:t>Kunstakademiet i Trondheim</a:t>
                      </a:r>
                      <a:endParaRPr lang="nb-NO"/>
                    </a:p>
                  </a:txBody>
                  <a:tcPr/>
                </a:tc>
                <a:extLst>
                  <a:ext uri="{0D108BD9-81ED-4DB2-BD59-A6C34878D82A}">
                    <a16:rowId xmlns:a16="http://schemas.microsoft.com/office/drawing/2014/main" val="2562626603"/>
                  </a:ext>
                </a:extLst>
              </a:tr>
              <a:tr h="932849">
                <a:tc>
                  <a:txBody>
                    <a:bodyPr/>
                    <a:lstStyle/>
                    <a:p>
                      <a:pPr lvl="0">
                        <a:buNone/>
                      </a:pPr>
                      <a:r>
                        <a:rPr lang="nb-NO" sz="900" b="0" i="0" u="none" strike="noStrike" noProof="0">
                          <a:latin typeface="Avenir Next LT Pro"/>
                          <a:hlinkClick r:id="rId6"/>
                        </a:rPr>
                        <a:t>Seksjon for utdanning og forskning</a:t>
                      </a:r>
                      <a:r>
                        <a:rPr lang="nb-NO" sz="900" b="0" i="0" u="none" strike="noStrike" noProof="0">
                          <a:latin typeface="Avenir Next LT Pro"/>
                        </a:rPr>
                        <a:t> (SUF)</a:t>
                      </a:r>
                      <a:endParaRPr lang="nb-NO" sz="900">
                        <a:latin typeface="Avenir Next LT Pro"/>
                      </a:endParaRPr>
                    </a:p>
                  </a:txBody>
                  <a:tcPr/>
                </a:tc>
                <a:tc>
                  <a:txBody>
                    <a:bodyPr/>
                    <a:lstStyle/>
                    <a:p>
                      <a:pPr lvl="0">
                        <a:buNone/>
                      </a:pPr>
                      <a:r>
                        <a:rPr lang="nb-NO" sz="900" b="0" i="0" u="none" strike="noStrike" kern="1200" noProof="0">
                          <a:effectLst/>
                          <a:latin typeface="Avenir Next LT Pro"/>
                        </a:rPr>
                        <a:t>I SUF er de administrative oppgavene direkte knyttet til kjernevirksomheten samlet, i tillegg til lederstøtte for prodekanene</a:t>
                      </a:r>
                      <a:endParaRPr lang="nb-NO" sz="900">
                        <a:latin typeface="Avenir Next LT Pro"/>
                      </a:endParaRPr>
                    </a:p>
                  </a:txBody>
                  <a:tcPr/>
                </a:tc>
                <a:tc>
                  <a:txBody>
                    <a:bodyPr/>
                    <a:lstStyle/>
                    <a:p>
                      <a:pPr lvl="0" algn="l">
                        <a:lnSpc>
                          <a:spcPct val="100000"/>
                        </a:lnSpc>
                        <a:spcBef>
                          <a:spcPts val="0"/>
                        </a:spcBef>
                        <a:spcAft>
                          <a:spcPts val="0"/>
                        </a:spcAft>
                        <a:buNone/>
                      </a:pPr>
                      <a:r>
                        <a:rPr lang="nb-NO" sz="900">
                          <a:latin typeface="Avenir Next LT Pro"/>
                        </a:rPr>
                        <a:t>Har blant annet ansvar for koordinering og oppfølging av utdanningskvaltetsprosessene, ph.d.-administrasjon, kommunikasjon og studentrekruttering, sekretariat for utdannings- og forskningsutvalgene, gjennomføring av diverse høringer, utredninger og analyser innenfor seksjonens område.</a:t>
                      </a:r>
                    </a:p>
                  </a:txBody>
                  <a:tcPr/>
                </a:tc>
                <a:extLst>
                  <a:ext uri="{0D108BD9-81ED-4DB2-BD59-A6C34878D82A}">
                    <a16:rowId xmlns:a16="http://schemas.microsoft.com/office/drawing/2014/main" val="1527889483"/>
                  </a:ext>
                </a:extLst>
              </a:tr>
              <a:tr h="932849">
                <a:tc>
                  <a:txBody>
                    <a:bodyPr/>
                    <a:lstStyle/>
                    <a:p>
                      <a:r>
                        <a:rPr lang="nb-NO" sz="900">
                          <a:latin typeface="Avenir Next LT Pro"/>
                          <a:hlinkClick r:id="rId7"/>
                        </a:rPr>
                        <a:t>Emneansvarlig</a:t>
                      </a:r>
                    </a:p>
                  </a:txBody>
                  <a:tcPr/>
                </a:tc>
                <a:tc>
                  <a:txBody>
                    <a:bodyPr/>
                    <a:lstStyle/>
                    <a:p>
                      <a:r>
                        <a:rPr lang="nb-NO" sz="900">
                          <a:latin typeface="Avenir Next LT Pro"/>
                        </a:rPr>
                        <a:t>Emneansvarlig har ansvar for planlegging, koordinering og gjennomføring av emnet</a:t>
                      </a:r>
                    </a:p>
                  </a:txBody>
                  <a:tcPr/>
                </a:tc>
                <a:tc>
                  <a:txBody>
                    <a:bodyPr/>
                    <a:lstStyle/>
                    <a:p>
                      <a:pPr marL="171450" indent="-171450">
                        <a:buFont typeface="Wingdings" panose="05000000000000000000" pitchFamily="2" charset="2"/>
                        <a:buChar char="ü"/>
                      </a:pPr>
                      <a:r>
                        <a:rPr lang="nb-NO" sz="900" b="0" i="0" kern="1200">
                          <a:solidFill>
                            <a:schemeClr val="dk1"/>
                          </a:solidFill>
                          <a:effectLst/>
                          <a:latin typeface="Avenir Next LT Pro"/>
                          <a:ea typeface="+mn-ea"/>
                          <a:cs typeface="+mn-cs"/>
                        </a:rPr>
                        <a:t>Skal påse at sammenheng mellom undervisning, læringsaktiviteter og vurdering blir hensiktsmessig og bidrar til at studentene oppnår læringsutbyttet for emnet</a:t>
                      </a:r>
                    </a:p>
                    <a:p>
                      <a:pPr marL="171450" indent="-171450">
                        <a:buFont typeface="Wingdings" panose="05000000000000000000" pitchFamily="2" charset="2"/>
                        <a:buChar char="ü"/>
                      </a:pPr>
                      <a:r>
                        <a:rPr lang="nb-NO" sz="900" b="0" i="0" kern="1200">
                          <a:solidFill>
                            <a:schemeClr val="dk1"/>
                          </a:solidFill>
                          <a:effectLst/>
                          <a:latin typeface="Avenir Next LT Pro"/>
                          <a:ea typeface="+mn-ea"/>
                          <a:cs typeface="+mn-cs"/>
                        </a:rPr>
                        <a:t>Skal innhente innspill fra studentene, evaluere og følge opp forbedringsbehov i samråd med instituttleder, samt kommunisere oppfølgingen til studentene på kommende studentkull</a:t>
                      </a:r>
                    </a:p>
                  </a:txBody>
                  <a:tcPr/>
                </a:tc>
                <a:extLst>
                  <a:ext uri="{0D108BD9-81ED-4DB2-BD59-A6C34878D82A}">
                    <a16:rowId xmlns:a16="http://schemas.microsoft.com/office/drawing/2014/main" val="692997157"/>
                  </a:ext>
                </a:extLst>
              </a:tr>
              <a:tr h="9406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900">
                          <a:latin typeface="Avenir Next LT Pro"/>
                        </a:rPr>
                        <a:t>Faglærer</a:t>
                      </a:r>
                    </a:p>
                  </a:txBody>
                  <a:tcPr/>
                </a:tc>
                <a:tc>
                  <a:txBody>
                    <a:bodyPr/>
                    <a:lstStyle/>
                    <a:p>
                      <a:r>
                        <a:rPr lang="nb-NO" sz="900" b="0" i="0" kern="1200">
                          <a:solidFill>
                            <a:schemeClr val="dk1"/>
                          </a:solidFill>
                          <a:effectLst/>
                          <a:latin typeface="Avenir Next LT Pro"/>
                          <a:ea typeface="+mn-ea"/>
                          <a:cs typeface="+mn-cs"/>
                        </a:rPr>
                        <a:t>Faglærer skal gjennomføre undervisnings- og læringsaktiviteter som bidrar til at studentene oppnår læringsutbyttet for emnet</a:t>
                      </a:r>
                      <a:endParaRPr lang="nb-NO" sz="900">
                        <a:latin typeface="Avenir Next LT Pro"/>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nb-NO" sz="900" b="0" i="0" kern="1200">
                          <a:solidFill>
                            <a:schemeClr val="dk1"/>
                          </a:solidFill>
                          <a:effectLst/>
                          <a:latin typeface="Avenir Next LT Pro"/>
                          <a:ea typeface="+mn-ea"/>
                          <a:cs typeface="+mn-cs"/>
                        </a:rPr>
                        <a:t>Skal ha løpende dialog med studentene om kvaliteten i emnet og ta opp faglige, pedagogiske og praktiske forhold som kan forbedre kvaliteten på emnet med emneansvarlig</a:t>
                      </a:r>
                    </a:p>
                    <a:p>
                      <a:endParaRPr lang="nb-NO" sz="900">
                        <a:latin typeface="Avenir Next LT Pro"/>
                      </a:endParaRPr>
                    </a:p>
                  </a:txBody>
                  <a:tcPr/>
                </a:tc>
                <a:extLst>
                  <a:ext uri="{0D108BD9-81ED-4DB2-BD59-A6C34878D82A}">
                    <a16:rowId xmlns:a16="http://schemas.microsoft.com/office/drawing/2014/main" val="2981603102"/>
                  </a:ext>
                </a:extLst>
              </a:tr>
              <a:tr h="401222">
                <a:tc>
                  <a:txBody>
                    <a:bodyPr/>
                    <a:lstStyle/>
                    <a:p>
                      <a:r>
                        <a:rPr lang="nb-NO" sz="900">
                          <a:latin typeface="Avenir Next LT Pro"/>
                        </a:rPr>
                        <a:t>Studenttillitsvalgt</a:t>
                      </a:r>
                    </a:p>
                  </a:txBody>
                  <a:tcPr/>
                </a:tc>
                <a:tc>
                  <a:txBody>
                    <a:bodyPr/>
                    <a:lstStyle/>
                    <a:p>
                      <a:r>
                        <a:rPr lang="nb-NO" sz="900">
                          <a:latin typeface="Avenir Next LT Pro"/>
                        </a:rPr>
                        <a:t>Utnevnt av Studentrådet AD</a:t>
                      </a:r>
                    </a:p>
                  </a:txBody>
                  <a:tcPr/>
                </a:tc>
                <a:tc>
                  <a:txBody>
                    <a:bodyPr/>
                    <a:lstStyle/>
                    <a:p>
                      <a:r>
                        <a:rPr lang="nb-NO" sz="900">
                          <a:latin typeface="Avenir Next LT Pro"/>
                        </a:rPr>
                        <a:t>Representere studentene i utvalg og relevante fora der beslutninger tas</a:t>
                      </a:r>
                    </a:p>
                  </a:txBody>
                  <a:tcPr/>
                </a:tc>
                <a:extLst>
                  <a:ext uri="{0D108BD9-81ED-4DB2-BD59-A6C34878D82A}">
                    <a16:rowId xmlns:a16="http://schemas.microsoft.com/office/drawing/2014/main" val="734495635"/>
                  </a:ext>
                </a:extLst>
              </a:tr>
              <a:tr h="22733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900" b="0" i="0" u="none" strike="noStrike" kern="1200">
                          <a:solidFill>
                            <a:schemeClr val="dk1"/>
                          </a:solidFill>
                          <a:effectLst/>
                          <a:latin typeface="Avenir Next LT Pro"/>
                          <a:ea typeface="+mn-ea"/>
                          <a:cs typeface="+mn-cs"/>
                          <a:hlinkClick r:id="rId8"/>
                        </a:rPr>
                        <a:t>Student</a:t>
                      </a:r>
                      <a:endParaRPr lang="nb-NO" sz="900" b="0" i="0" kern="1200">
                        <a:solidFill>
                          <a:schemeClr val="dk1"/>
                        </a:solidFill>
                        <a:effectLst/>
                        <a:latin typeface="Avenir Next LT Pro"/>
                        <a:ea typeface="+mn-ea"/>
                        <a:cs typeface="+mn-cs"/>
                      </a:endParaRPr>
                    </a:p>
                  </a:txBody>
                  <a:tcPr/>
                </a:tc>
                <a:tc>
                  <a:txBody>
                    <a:bodyPr/>
                    <a:lstStyle/>
                    <a:p>
                      <a:r>
                        <a:rPr lang="nb-NO" sz="900" b="0" i="0" kern="1200">
                          <a:solidFill>
                            <a:schemeClr val="dk1"/>
                          </a:solidFill>
                          <a:effectLst/>
                          <a:latin typeface="Avenir Next LT Pro"/>
                          <a:ea typeface="+mn-ea"/>
                          <a:cs typeface="+mn-cs"/>
                        </a:rPr>
                        <a:t>Den enkelte student forventes å delta aktivt i utvikling av kvaliteten i utdanningen. Dette skjer gjennom løpende dialog med faglærer, ved å gi innspill til referansegruppene, deltagelse i spørreundersøkelser, referansegrupper dialogmøter med mer</a:t>
                      </a:r>
                      <a:endParaRPr lang="nb-NO" sz="900" b="0">
                        <a:latin typeface="Avenir Next LT Pro"/>
                      </a:endParaRPr>
                    </a:p>
                  </a:txBody>
                  <a:tcPr/>
                </a:tc>
                <a:tc>
                  <a:txBody>
                    <a:bodyPr/>
                    <a:lstStyle/>
                    <a:p>
                      <a:pPr marL="171450" indent="-171450">
                        <a:buFont typeface="Wingdings" panose="05000000000000000000" pitchFamily="2" charset="2"/>
                        <a:buChar char="ü"/>
                      </a:pPr>
                      <a:r>
                        <a:rPr lang="nb-NO" sz="900" b="0" i="0" kern="1200">
                          <a:solidFill>
                            <a:schemeClr val="dk1"/>
                          </a:solidFill>
                          <a:effectLst/>
                          <a:latin typeface="Avenir Next LT Pro"/>
                          <a:ea typeface="+mn-ea"/>
                          <a:cs typeface="+mn-cs"/>
                        </a:rPr>
                        <a:t>Referansegruppa skal ha løpende dialog med alle emnets studenter og representere studentene i referansegruppemøter. Referansegruppa skal skrive referansegrupperapport med forslag til forbedring til emneansvarlig</a:t>
                      </a:r>
                    </a:p>
                    <a:p>
                      <a:pPr marL="171450" indent="-171450">
                        <a:buFont typeface="Wingdings" panose="05000000000000000000" pitchFamily="2" charset="2"/>
                        <a:buChar char="ü"/>
                      </a:pPr>
                      <a:r>
                        <a:rPr lang="nb-NO" sz="900" b="0" i="0" kern="1200">
                          <a:solidFill>
                            <a:schemeClr val="dk1"/>
                          </a:solidFill>
                          <a:effectLst/>
                          <a:latin typeface="Avenir Next LT Pro"/>
                          <a:ea typeface="+mn-ea"/>
                          <a:cs typeface="+mn-cs"/>
                        </a:rPr>
                        <a:t>Studentdemokratiet skal bidra og representere studentene i kvalitetsarbeidet på alle nivå i organisasjonen. Studentdemokratiet har tillitsvalgte på fakultet og instituttnivå og i alle studieprogramråd. Studenttinget har en politisk ledelse som skal bidra i prosessene på sentralt nivå og bistå tillitsvalgtapparatet</a:t>
                      </a:r>
                    </a:p>
                    <a:p>
                      <a:pPr marL="171450" indent="-171450">
                        <a:buFont typeface="Wingdings" panose="05000000000000000000" pitchFamily="2" charset="2"/>
                        <a:buChar char="ü"/>
                      </a:pPr>
                      <a:r>
                        <a:rPr lang="nb-NO" sz="900" b="0" i="0" kern="1200">
                          <a:solidFill>
                            <a:schemeClr val="dk1"/>
                          </a:solidFill>
                          <a:effectLst/>
                          <a:latin typeface="Avenir Next LT Pro"/>
                          <a:ea typeface="+mn-ea"/>
                          <a:cs typeface="+mn-cs"/>
                        </a:rPr>
                        <a:t>Dersom studentene opplever at evalueringer ikke blir gjennomført eller fulgt opp i henhold til krav i NTNUs kvalitetssystem for utdanning, skal de melde fra om dette til studenttillitsvalgte, instituttledelse, programledelse eller fakultetsledelse</a:t>
                      </a:r>
                    </a:p>
                    <a:p>
                      <a:pPr marL="171450" indent="-171450">
                        <a:buFont typeface="Wingdings" panose="05000000000000000000" pitchFamily="2" charset="2"/>
                        <a:buChar char="ü"/>
                      </a:pPr>
                      <a:r>
                        <a:rPr lang="nb-NO" sz="900" b="0" i="0" kern="1200">
                          <a:solidFill>
                            <a:schemeClr val="dk1"/>
                          </a:solidFill>
                          <a:effectLst/>
                          <a:latin typeface="Avenir Next LT Pro"/>
                          <a:ea typeface="+mn-ea"/>
                          <a:cs typeface="+mn-cs"/>
                        </a:rPr>
                        <a:t>Dersom linjeledelsen ikke følger opp, eller saken har en karakter som gjør det vanskelig for studenten å ta den opp, kan studenten melde det inn som avvik på utdanningskvalitet og læringsmiljø. Studenter som opplever alvorlige og kritikkverdige forhold, kan melde inn dette som en varslingssak</a:t>
                      </a:r>
                    </a:p>
                  </a:txBody>
                  <a:tcPr/>
                </a:tc>
                <a:extLst>
                  <a:ext uri="{0D108BD9-81ED-4DB2-BD59-A6C34878D82A}">
                    <a16:rowId xmlns:a16="http://schemas.microsoft.com/office/drawing/2014/main" val="453667160"/>
                  </a:ext>
                </a:extLst>
              </a:tr>
            </a:tbl>
          </a:graphicData>
        </a:graphic>
      </p:graphicFrame>
    </p:spTree>
    <p:extLst>
      <p:ext uri="{BB962C8B-B14F-4D97-AF65-F5344CB8AC3E}">
        <p14:creationId xmlns:p14="http://schemas.microsoft.com/office/powerpoint/2010/main" val="618976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B5DC33F9-0320-0611-350C-3C49817E4E8D}"/>
              </a:ext>
            </a:extLst>
          </p:cNvPr>
          <p:cNvSpPr>
            <a:spLocks noGrp="1"/>
          </p:cNvSpPr>
          <p:nvPr>
            <p:ph type="ctrTitle"/>
          </p:nvPr>
        </p:nvSpPr>
        <p:spPr>
          <a:xfrm>
            <a:off x="990000" y="423382"/>
            <a:ext cx="4078800" cy="913986"/>
          </a:xfrm>
        </p:spPr>
        <p:txBody>
          <a:bodyPr vert="horz" wrap="square" lIns="91440" tIns="45720" rIns="91440" bIns="45720" rtlCol="0" anchor="b" anchorCtr="0">
            <a:normAutofit/>
          </a:bodyPr>
          <a:lstStyle/>
          <a:p>
            <a:r>
              <a:rPr lang="en-US" sz="3200" kern="1200" cap="none" spc="0" baseline="0" err="1">
                <a:solidFill>
                  <a:schemeClr val="tx1"/>
                </a:solidFill>
                <a:latin typeface="+mj-lt"/>
                <a:ea typeface="+mj-ea"/>
                <a:cs typeface="+mj-cs"/>
              </a:rPr>
              <a:t>Innhold</a:t>
            </a:r>
            <a:endParaRPr lang="en-US" sz="3200" kern="1200" cap="none" spc="0" baseline="0">
              <a:solidFill>
                <a:schemeClr val="tx1"/>
              </a:solidFill>
              <a:latin typeface="+mj-lt"/>
              <a:ea typeface="+mj-ea"/>
              <a:cs typeface="+mj-cs"/>
            </a:endParaRPr>
          </a:p>
        </p:txBody>
      </p:sp>
      <p:sp>
        <p:nvSpPr>
          <p:cNvPr id="3" name="Undertittel 2">
            <a:extLst>
              <a:ext uri="{FF2B5EF4-FFF2-40B4-BE49-F238E27FC236}">
                <a16:creationId xmlns:a16="http://schemas.microsoft.com/office/drawing/2014/main" id="{9A92FF73-35FA-F54D-F3BF-2F873CFC585F}"/>
              </a:ext>
            </a:extLst>
          </p:cNvPr>
          <p:cNvSpPr>
            <a:spLocks noGrp="1"/>
          </p:cNvSpPr>
          <p:nvPr>
            <p:ph type="subTitle" idx="1"/>
          </p:nvPr>
        </p:nvSpPr>
        <p:spPr>
          <a:xfrm>
            <a:off x="129091" y="1835414"/>
            <a:ext cx="6852621" cy="4834327"/>
          </a:xfrm>
        </p:spPr>
        <p:txBody>
          <a:bodyPr vert="horz" lIns="91440" tIns="45720" rIns="91440" bIns="45720" rtlCol="0" anchor="t">
            <a:normAutofit fontScale="40000" lnSpcReduction="20000"/>
          </a:bodyPr>
          <a:lstStyle/>
          <a:p>
            <a:pPr marL="228600" indent="-228600" algn="l">
              <a:lnSpc>
                <a:spcPct val="100000"/>
              </a:lnSpc>
              <a:buFont typeface="+mj-lt"/>
              <a:buAutoNum type="arabicPeriod" startAt="3"/>
            </a:pPr>
            <a:r>
              <a:rPr lang="nb-NO" sz="3300">
                <a:hlinkClick r:id="rId2" action="ppaction://hlinksldjump"/>
              </a:rPr>
              <a:t>Innledning og formål</a:t>
            </a:r>
            <a:endParaRPr lang="nb-NO" sz="3300"/>
          </a:p>
          <a:p>
            <a:pPr marL="228600" indent="-228600" algn="l">
              <a:lnSpc>
                <a:spcPct val="100000"/>
              </a:lnSpc>
              <a:buFont typeface="+mj-lt"/>
              <a:buAutoNum type="arabicPeriod" startAt="3"/>
            </a:pPr>
            <a:r>
              <a:rPr lang="nb-NO" sz="3300">
                <a:hlinkClick r:id="rId3" action="ppaction://hlinksldjump"/>
              </a:rPr>
              <a:t>Utdanningskvalitet ved NTNU</a:t>
            </a:r>
            <a:endParaRPr lang="nb-NO" sz="3300"/>
          </a:p>
          <a:p>
            <a:pPr marL="228600" indent="-228600" algn="l">
              <a:lnSpc>
                <a:spcPct val="100000"/>
              </a:lnSpc>
              <a:buFont typeface="+mj-lt"/>
              <a:buAutoNum type="arabicPeriod" startAt="3"/>
            </a:pPr>
            <a:r>
              <a:rPr lang="nb-NO" sz="3300">
                <a:hlinkClick r:id="rId4" action="ppaction://hlinksldjump"/>
              </a:rPr>
              <a:t>Utdanningsledelse ved AD – roller, funksjoner og fora</a:t>
            </a:r>
            <a:endParaRPr lang="nb-NO" sz="3300"/>
          </a:p>
          <a:p>
            <a:pPr marL="228600" indent="-228600" algn="l">
              <a:lnSpc>
                <a:spcPct val="100000"/>
              </a:lnSpc>
              <a:buFont typeface="+mj-lt"/>
              <a:buAutoNum type="arabicPeriod" startAt="3"/>
            </a:pPr>
            <a:r>
              <a:rPr lang="nb-NO" sz="3300">
                <a:hlinkClick r:id="rId5" action="ppaction://hlinksldjump"/>
              </a:rPr>
              <a:t>Studieprogramleders mandat</a:t>
            </a:r>
            <a:endParaRPr lang="nb-NO" sz="3300"/>
          </a:p>
          <a:p>
            <a:pPr marL="228600" indent="-228600" algn="l">
              <a:lnSpc>
                <a:spcPct val="100000"/>
              </a:lnSpc>
              <a:buFont typeface="+mj-lt"/>
              <a:buAutoNum type="arabicPeriod" startAt="3"/>
            </a:pPr>
            <a:r>
              <a:rPr lang="nb-NO" sz="3300">
                <a:hlinkClick r:id="rId6" action="ppaction://hlinksldjump"/>
              </a:rPr>
              <a:t>Rammer for arbeidet som studieprogramleder ved AD</a:t>
            </a:r>
            <a:endParaRPr lang="nb-NO" sz="3300"/>
          </a:p>
          <a:p>
            <a:pPr marL="228600" indent="-228600" algn="l">
              <a:lnSpc>
                <a:spcPct val="100000"/>
              </a:lnSpc>
              <a:buFont typeface="+mj-lt"/>
              <a:buAutoNum type="arabicPeriod" startAt="3"/>
            </a:pPr>
            <a:r>
              <a:rPr lang="nb-NO" sz="3300">
                <a:hlinkClick r:id="rId7" action="ppaction://hlinksldjump"/>
              </a:rPr>
              <a:t>Beslutnings- og rapporteringslinjer</a:t>
            </a:r>
            <a:endParaRPr lang="nb-NO" sz="3300"/>
          </a:p>
          <a:p>
            <a:pPr marL="228600" indent="-228600" algn="l">
              <a:lnSpc>
                <a:spcPct val="100000"/>
              </a:lnSpc>
              <a:buFont typeface="+mj-lt"/>
              <a:buAutoNum type="arabicPeriod" startAt="3"/>
            </a:pPr>
            <a:r>
              <a:rPr lang="nb-NO" sz="3300">
                <a:hlinkClick r:id="rId8" action="ppaction://hlinksldjump"/>
              </a:rPr>
              <a:t>Studieprogramråd ved AD</a:t>
            </a:r>
            <a:endParaRPr lang="nb-NO" sz="3300"/>
          </a:p>
          <a:p>
            <a:pPr marL="228600" indent="-228600" algn="l">
              <a:lnSpc>
                <a:spcPct val="100000"/>
              </a:lnSpc>
              <a:buFont typeface="+mj-lt"/>
              <a:buAutoNum type="arabicPeriod" startAt="3"/>
            </a:pPr>
            <a:r>
              <a:rPr lang="nb-NO" sz="3300">
                <a:hlinkClick r:id="rId9" action="ppaction://hlinksldjump"/>
              </a:rPr>
              <a:t>Programledernettverket</a:t>
            </a:r>
            <a:endParaRPr lang="nb-NO" sz="3300"/>
          </a:p>
          <a:p>
            <a:pPr marL="228600" indent="-228600" algn="l">
              <a:lnSpc>
                <a:spcPct val="100000"/>
              </a:lnSpc>
              <a:buFont typeface="+mj-lt"/>
              <a:buAutoNum type="arabicPeriod" startAt="3"/>
            </a:pPr>
            <a:r>
              <a:rPr lang="nb-NO" sz="3300">
                <a:hlinkClick r:id="rId10" action="ppaction://hlinksldjump"/>
              </a:rPr>
              <a:t>Programdrevet utvikling og drift – fora for samarbeid</a:t>
            </a:r>
            <a:endParaRPr lang="nb-NO" sz="3300"/>
          </a:p>
          <a:p>
            <a:pPr marL="228600" indent="-228600" algn="l">
              <a:lnSpc>
                <a:spcPct val="100000"/>
              </a:lnSpc>
              <a:buFont typeface="+mj-lt"/>
              <a:buAutoNum type="arabicPeriod" startAt="3"/>
            </a:pPr>
            <a:r>
              <a:rPr lang="nb-NO" sz="3300">
                <a:hlinkClick r:id="rId11" action="ppaction://hlinksldjump"/>
              </a:rPr>
              <a:t>«</a:t>
            </a:r>
            <a:r>
              <a:rPr lang="nb-NO" sz="3300" err="1">
                <a:hlinkClick r:id="rId11" action="ppaction://hlinksldjump"/>
              </a:rPr>
              <a:t>Hovedbestillingen</a:t>
            </a:r>
            <a:r>
              <a:rPr lang="nb-NO" sz="3300">
                <a:hlinkClick r:id="rId11" action="ppaction://hlinksldjump"/>
              </a:rPr>
              <a:t>» – de fire utdanningskvalitetsprosessene</a:t>
            </a:r>
            <a:endParaRPr lang="nb-NO" sz="3300"/>
          </a:p>
          <a:p>
            <a:pPr marL="228600" indent="-228600" algn="l">
              <a:lnSpc>
                <a:spcPct val="100000"/>
              </a:lnSpc>
              <a:buFont typeface="+mj-lt"/>
              <a:buAutoNum type="arabicPeriod" startAt="3"/>
            </a:pPr>
            <a:r>
              <a:rPr lang="nb-NO" sz="3300">
                <a:hlinkClick r:id="rId12" action="ppaction://hlinksldjump"/>
              </a:rPr>
              <a:t>Studieprogramleders (administrative) oppgaver i kvalitetssystemet</a:t>
            </a:r>
            <a:endParaRPr lang="nb-NO" sz="3300"/>
          </a:p>
          <a:p>
            <a:pPr marL="228600" indent="-228600" algn="l">
              <a:lnSpc>
                <a:spcPct val="100000"/>
              </a:lnSpc>
              <a:buFont typeface="+mj-lt"/>
              <a:buAutoNum type="arabicPeriod" startAt="3"/>
            </a:pPr>
            <a:r>
              <a:rPr lang="nb-NO" sz="3300">
                <a:hlinkClick r:id="rId13" action="ppaction://hlinksldjump"/>
              </a:rPr>
              <a:t>Hvem er dine "gode  administrative hjelpere"?</a:t>
            </a:r>
            <a:endParaRPr lang="nb-NO" sz="3300"/>
          </a:p>
          <a:p>
            <a:pPr marL="228600" indent="-228600" algn="l">
              <a:lnSpc>
                <a:spcPct val="100000"/>
              </a:lnSpc>
              <a:buFont typeface="+mj-lt"/>
              <a:buAutoNum type="arabicPeriod" startAt="3"/>
            </a:pPr>
            <a:r>
              <a:rPr lang="nb-NO" sz="3300">
                <a:hlinkClick r:id="rId14" action="ppaction://hlinksldjump"/>
              </a:rPr>
              <a:t>Beskrivelse av roller, råd og utvalg ved NTNU og AD (1 av 3)</a:t>
            </a:r>
            <a:endParaRPr lang="nb-NO" sz="3300"/>
          </a:p>
          <a:p>
            <a:pPr marL="228600" indent="-228600" algn="l">
              <a:lnSpc>
                <a:spcPct val="100000"/>
              </a:lnSpc>
              <a:buFont typeface="+mj-lt"/>
              <a:buAutoNum type="arabicPeriod" startAt="3"/>
            </a:pPr>
            <a:r>
              <a:rPr lang="nb-NO" sz="3300">
                <a:hlinkClick r:id="rId15" action="ppaction://hlinksldjump"/>
              </a:rPr>
              <a:t>Beskrivelse av roller, råd og utvalg ved NTNU og AD (2 av 3)</a:t>
            </a:r>
            <a:endParaRPr lang="nb-NO" sz="3300"/>
          </a:p>
          <a:p>
            <a:pPr marL="228600" indent="-228600" algn="l">
              <a:lnSpc>
                <a:spcPct val="100000"/>
              </a:lnSpc>
              <a:buFont typeface="+mj-lt"/>
              <a:buAutoNum type="arabicPeriod" startAt="3"/>
            </a:pPr>
            <a:r>
              <a:rPr lang="nb-NO" sz="3300">
                <a:hlinkClick r:id="rId16" action="ppaction://hlinksldjump"/>
              </a:rPr>
              <a:t>Beskrivelse av roller, råd og utvalg ved NTNU og AD (3 av 3)</a:t>
            </a:r>
            <a:br>
              <a:rPr lang="nb-NO" sz="1100"/>
            </a:br>
            <a:endParaRPr lang="nb-NO" sz="1100"/>
          </a:p>
        </p:txBody>
      </p:sp>
      <p:pic>
        <p:nvPicPr>
          <p:cNvPr id="4" name="Picture 5" descr="A blue and white circular design with symbols&#10;&#10;Description automatically generated">
            <a:extLst>
              <a:ext uri="{FF2B5EF4-FFF2-40B4-BE49-F238E27FC236}">
                <a16:creationId xmlns:a16="http://schemas.microsoft.com/office/drawing/2014/main" id="{276E4C29-ECEB-2EB4-FFE4-CC4D200AB8B3}"/>
              </a:ext>
            </a:extLst>
          </p:cNvPr>
          <p:cNvPicPr>
            <a:picLocks noChangeAspect="1"/>
          </p:cNvPicPr>
          <p:nvPr/>
        </p:nvPicPr>
        <p:blipFill rotWithShape="1">
          <a:blip r:embed="rId17"/>
          <a:srcRect l="3470" r="11886"/>
          <a:stretch/>
        </p:blipFill>
        <p:spPr>
          <a:xfrm>
            <a:off x="7160478" y="1011836"/>
            <a:ext cx="4649948" cy="4834327"/>
          </a:xfrm>
          <a:prstGeom prst="rect">
            <a:avLst/>
          </a:prstGeom>
        </p:spPr>
      </p:pic>
      <p:sp>
        <p:nvSpPr>
          <p:cNvPr id="5" name="Plassholder for lysbildenummer 4">
            <a:extLst>
              <a:ext uri="{FF2B5EF4-FFF2-40B4-BE49-F238E27FC236}">
                <a16:creationId xmlns:a16="http://schemas.microsoft.com/office/drawing/2014/main" id="{3745F69B-BA7E-4699-E59C-833A3B24AF49}"/>
              </a:ext>
            </a:extLst>
          </p:cNvPr>
          <p:cNvSpPr>
            <a:spLocks noGrp="1"/>
          </p:cNvSpPr>
          <p:nvPr>
            <p:ph type="sldNum" sz="quarter" idx="12"/>
          </p:nvPr>
        </p:nvSpPr>
        <p:spPr>
          <a:xfrm>
            <a:off x="9982800" y="6357600"/>
            <a:ext cx="1760150" cy="460800"/>
          </a:xfrm>
        </p:spPr>
        <p:txBody>
          <a:bodyPr vert="horz" lIns="91440" tIns="45720" rIns="91440" bIns="45720" rtlCol="0" anchor="ctr">
            <a:normAutofit/>
          </a:bodyPr>
          <a:lstStyle/>
          <a:p>
            <a:pPr>
              <a:spcAft>
                <a:spcPts val="600"/>
              </a:spcAft>
            </a:pPr>
            <a:fld id="{FF2BD96E-3838-45D2-9031-D3AF67C920A5}" type="slidenum">
              <a:rPr lang="en-US" smtClean="0"/>
              <a:pPr>
                <a:spcAft>
                  <a:spcPts val="600"/>
                </a:spcAft>
              </a:pPr>
              <a:t>2</a:t>
            </a:fld>
            <a:endParaRPr lang="en-US"/>
          </a:p>
        </p:txBody>
      </p:sp>
    </p:spTree>
    <p:extLst>
      <p:ext uri="{BB962C8B-B14F-4D97-AF65-F5344CB8AC3E}">
        <p14:creationId xmlns:p14="http://schemas.microsoft.com/office/powerpoint/2010/main" val="2097618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279C8A1-C4E4-4DE9-934E-91221AC99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91AE20C7-6D2B-3949-F6C1-6C276D0ACB5B}"/>
              </a:ext>
            </a:extLst>
          </p:cNvPr>
          <p:cNvSpPr>
            <a:spLocks noGrp="1"/>
          </p:cNvSpPr>
          <p:nvPr>
            <p:ph type="title"/>
          </p:nvPr>
        </p:nvSpPr>
        <p:spPr>
          <a:xfrm>
            <a:off x="4868987" y="395288"/>
            <a:ext cx="6317998" cy="1120439"/>
          </a:xfrm>
        </p:spPr>
        <p:txBody>
          <a:bodyPr wrap="square" anchor="b">
            <a:normAutofit/>
          </a:bodyPr>
          <a:lstStyle/>
          <a:p>
            <a:pPr algn="ctr"/>
            <a:r>
              <a:rPr lang="nb-NO"/>
              <a:t>Innledning og formål</a:t>
            </a:r>
          </a:p>
        </p:txBody>
      </p:sp>
      <p:pic>
        <p:nvPicPr>
          <p:cNvPr id="7" name="Picture 6" descr="Puslespillbiter">
            <a:extLst>
              <a:ext uri="{FF2B5EF4-FFF2-40B4-BE49-F238E27FC236}">
                <a16:creationId xmlns:a16="http://schemas.microsoft.com/office/drawing/2014/main" id="{EAD754D3-4843-B52D-C608-84D8B4CE7252}"/>
              </a:ext>
            </a:extLst>
          </p:cNvPr>
          <p:cNvPicPr>
            <a:picLocks noChangeAspect="1"/>
          </p:cNvPicPr>
          <p:nvPr/>
        </p:nvPicPr>
        <p:blipFill rotWithShape="1">
          <a:blip r:embed="rId3"/>
          <a:srcRect l="35075" r="27458"/>
          <a:stretch/>
        </p:blipFill>
        <p:spPr>
          <a:xfrm>
            <a:off x="20" y="10"/>
            <a:ext cx="3863955" cy="6857989"/>
          </a:xfrm>
          <a:prstGeom prst="rect">
            <a:avLst/>
          </a:prstGeom>
        </p:spPr>
      </p:pic>
      <p:cxnSp>
        <p:nvCxnSpPr>
          <p:cNvPr id="13" name="Straight Connector 12">
            <a:extLst>
              <a:ext uri="{FF2B5EF4-FFF2-40B4-BE49-F238E27FC236}">
                <a16:creationId xmlns:a16="http://schemas.microsoft.com/office/drawing/2014/main" id="{26C7ED5D-77C4-4564-8B1A-E55609CF44C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57986" y="19645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Plassholder for innhold 2">
            <a:extLst>
              <a:ext uri="{FF2B5EF4-FFF2-40B4-BE49-F238E27FC236}">
                <a16:creationId xmlns:a16="http://schemas.microsoft.com/office/drawing/2014/main" id="{75275112-DE15-43FB-3969-01230FA1BBB0}"/>
              </a:ext>
            </a:extLst>
          </p:cNvPr>
          <p:cNvSpPr>
            <a:spLocks noGrp="1"/>
          </p:cNvSpPr>
          <p:nvPr>
            <p:ph idx="1"/>
          </p:nvPr>
        </p:nvSpPr>
        <p:spPr>
          <a:xfrm>
            <a:off x="4714874" y="2171248"/>
            <a:ext cx="6873964" cy="4049865"/>
          </a:xfrm>
        </p:spPr>
        <p:txBody>
          <a:bodyPr vert="horz" lIns="91440" tIns="45720" rIns="91440" bIns="45720" rtlCol="0" anchor="t">
            <a:normAutofit fontScale="92500"/>
          </a:bodyPr>
          <a:lstStyle/>
          <a:p>
            <a:pPr marL="0" indent="0">
              <a:lnSpc>
                <a:spcPct val="140000"/>
              </a:lnSpc>
              <a:buNone/>
            </a:pPr>
            <a:endParaRPr lang="nb-NO" sz="1400">
              <a:ea typeface="+mn-lt"/>
              <a:cs typeface="+mn-lt"/>
            </a:endParaRPr>
          </a:p>
          <a:p>
            <a:pPr marL="0" indent="0">
              <a:lnSpc>
                <a:spcPct val="140000"/>
              </a:lnSpc>
              <a:buNone/>
            </a:pPr>
            <a:r>
              <a:rPr lang="nb-NO" sz="1400">
                <a:ea typeface="+mn-lt"/>
                <a:cs typeface="+mn-lt"/>
              </a:rPr>
              <a:t>"ADs utdanningsledelse skal fremme kvalitetskultur, og studieprogrammene skal ha en tydelig faglig ledelse med definert ansvar for kvalitetssikring og -utvikling av studiet" (</a:t>
            </a:r>
            <a:r>
              <a:rPr lang="nb-NO" sz="1400">
                <a:ea typeface="+mn-lt"/>
                <a:cs typeface="+mn-lt"/>
                <a:hlinkClick r:id="rId4"/>
              </a:rPr>
              <a:t>AD-fakultetets strategi 2018-2025)</a:t>
            </a:r>
            <a:r>
              <a:rPr lang="nb-NO" sz="1400">
                <a:ea typeface="+mn-lt"/>
                <a:cs typeface="+mn-lt"/>
              </a:rPr>
              <a:t> </a:t>
            </a:r>
            <a:endParaRPr lang="nb-NO">
              <a:solidFill>
                <a:srgbClr val="000000">
                  <a:alpha val="60000"/>
                </a:srgbClr>
              </a:solidFill>
            </a:endParaRPr>
          </a:p>
          <a:p>
            <a:pPr marL="0" indent="0">
              <a:lnSpc>
                <a:spcPct val="140000"/>
              </a:lnSpc>
              <a:buNone/>
            </a:pPr>
            <a:endParaRPr lang="nb-NO" sz="1400"/>
          </a:p>
          <a:p>
            <a:pPr marL="0" indent="0">
              <a:lnSpc>
                <a:spcPct val="140000"/>
              </a:lnSpc>
              <a:buNone/>
            </a:pPr>
            <a:r>
              <a:rPr lang="nb-NO" sz="1400"/>
              <a:t>Vi har laget denne håndboken til deg som har fått den viktige oppgaven som studieprogramleder – du er en nøkkelfunksjon. Formålet med håndboken er å understøtte det viktige ansvaret som ligger til studieprogramledere ved å gi nærmere beskrivelser av prosesser, ansvar og oppgaver som ligger til rollen.</a:t>
            </a:r>
            <a:endParaRPr lang="nb-NO" sz="1400">
              <a:solidFill>
                <a:srgbClr val="000000">
                  <a:alpha val="60000"/>
                </a:srgbClr>
              </a:solidFill>
            </a:endParaRPr>
          </a:p>
          <a:p>
            <a:pPr marL="0" indent="0">
              <a:lnSpc>
                <a:spcPct val="140000"/>
              </a:lnSpc>
              <a:buNone/>
            </a:pPr>
            <a:endParaRPr lang="nb-NO" sz="1400">
              <a:solidFill>
                <a:srgbClr val="000000">
                  <a:alpha val="60000"/>
                </a:srgbClr>
              </a:solidFill>
            </a:endParaRPr>
          </a:p>
          <a:p>
            <a:pPr marL="0" indent="0" algn="ctr">
              <a:lnSpc>
                <a:spcPct val="140000"/>
              </a:lnSpc>
              <a:buNone/>
            </a:pPr>
            <a:r>
              <a:rPr lang="nb-NO" sz="1400" b="1" i="1">
                <a:solidFill>
                  <a:srgbClr val="000000">
                    <a:alpha val="60000"/>
                  </a:srgbClr>
                </a:solidFill>
              </a:rPr>
              <a:t>Takk for at du har tatt på deg oppgaven!</a:t>
            </a:r>
          </a:p>
          <a:p>
            <a:pPr marL="0" indent="0">
              <a:lnSpc>
                <a:spcPct val="140000"/>
              </a:lnSpc>
              <a:buNone/>
            </a:pPr>
            <a:endParaRPr lang="nb-NO" sz="1400">
              <a:solidFill>
                <a:srgbClr val="000000">
                  <a:alpha val="60000"/>
                </a:srgbClr>
              </a:solidFill>
            </a:endParaRPr>
          </a:p>
          <a:p>
            <a:pPr marL="0" indent="0">
              <a:lnSpc>
                <a:spcPct val="140000"/>
              </a:lnSpc>
              <a:buNone/>
            </a:pPr>
            <a:endParaRPr lang="nb-NO" sz="1400">
              <a:solidFill>
                <a:srgbClr val="000000">
                  <a:alpha val="60000"/>
                </a:srgbClr>
              </a:solidFill>
            </a:endParaRPr>
          </a:p>
        </p:txBody>
      </p:sp>
      <p:sp>
        <p:nvSpPr>
          <p:cNvPr id="5" name="Plassholder for lysbildenummer 4">
            <a:extLst>
              <a:ext uri="{FF2B5EF4-FFF2-40B4-BE49-F238E27FC236}">
                <a16:creationId xmlns:a16="http://schemas.microsoft.com/office/drawing/2014/main" id="{0E97F9BE-C7B8-4A7C-848F-13DB898387D5}"/>
              </a:ext>
            </a:extLst>
          </p:cNvPr>
          <p:cNvSpPr>
            <a:spLocks noGrp="1"/>
          </p:cNvSpPr>
          <p:nvPr>
            <p:ph type="sldNum" sz="quarter" idx="12"/>
          </p:nvPr>
        </p:nvSpPr>
        <p:spPr>
          <a:xfrm>
            <a:off x="9982800" y="6357600"/>
            <a:ext cx="1760150" cy="460800"/>
          </a:xfrm>
        </p:spPr>
        <p:txBody>
          <a:bodyPr>
            <a:normAutofit/>
          </a:bodyPr>
          <a:lstStyle/>
          <a:p>
            <a:pPr>
              <a:spcAft>
                <a:spcPts val="600"/>
              </a:spcAft>
            </a:pPr>
            <a:fld id="{FF2BD96E-3838-45D2-9031-D3AF67C920A5}" type="slidenum">
              <a:rPr lang="en-US" smtClean="0"/>
              <a:pPr>
                <a:spcAft>
                  <a:spcPts val="600"/>
                </a:spcAft>
              </a:pPr>
              <a:t>3</a:t>
            </a:fld>
            <a:endParaRPr lang="en-US"/>
          </a:p>
        </p:txBody>
      </p:sp>
    </p:spTree>
    <p:extLst>
      <p:ext uri="{BB962C8B-B14F-4D97-AF65-F5344CB8AC3E}">
        <p14:creationId xmlns:p14="http://schemas.microsoft.com/office/powerpoint/2010/main" val="1992537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40" name="Straight Connector 39">
            <a:extLst>
              <a:ext uri="{FF2B5EF4-FFF2-40B4-BE49-F238E27FC236}">
                <a16:creationId xmlns:a16="http://schemas.microsoft.com/office/drawing/2014/main" id="{AE0C0B2A-3FD1-4235-A16E-0ED1E028A9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9494E066-0146-46E9-BAF1-C33240ABA2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10127693" y="4178240"/>
            <a:ext cx="633413" cy="1862138"/>
            <a:chOff x="5959192" y="333389"/>
            <a:chExt cx="633413" cy="1862138"/>
          </a:xfrm>
        </p:grpSpPr>
        <p:grpSp>
          <p:nvGrpSpPr>
            <p:cNvPr id="43" name="Group 42">
              <a:extLst>
                <a:ext uri="{FF2B5EF4-FFF2-40B4-BE49-F238E27FC236}">
                  <a16:creationId xmlns:a16="http://schemas.microsoft.com/office/drawing/2014/main" id="{B02BD80B-C499-4DAC-9580-575B04F8658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45" name="Freeform 68">
                <a:extLst>
                  <a:ext uri="{FF2B5EF4-FFF2-40B4-BE49-F238E27FC236}">
                    <a16:creationId xmlns:a16="http://schemas.microsoft.com/office/drawing/2014/main" id="{CCF069F3-858C-4C67-90C2-46017C3D4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69">
                <a:extLst>
                  <a:ext uri="{FF2B5EF4-FFF2-40B4-BE49-F238E27FC236}">
                    <a16:creationId xmlns:a16="http://schemas.microsoft.com/office/drawing/2014/main" id="{8A1FFA52-DFA8-4A81-8A85-50BE13257F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44" name="Line 70">
              <a:extLst>
                <a:ext uri="{FF2B5EF4-FFF2-40B4-BE49-F238E27FC236}">
                  <a16:creationId xmlns:a16="http://schemas.microsoft.com/office/drawing/2014/main" id="{BAEDA471-60CB-4A0C-B9AD-B2B3C51EA2F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useBgFill="1">
        <p:nvSpPr>
          <p:cNvPr id="48" name="Rectangle 47">
            <a:extLst>
              <a:ext uri="{FF2B5EF4-FFF2-40B4-BE49-F238E27FC236}">
                <a16:creationId xmlns:a16="http://schemas.microsoft.com/office/drawing/2014/main" id="{3011B0B3-5679-4759-90B8-3B908C4CB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0F5E62E5-CD0B-3D5B-8486-EE87FDC99F2A}"/>
              </a:ext>
            </a:extLst>
          </p:cNvPr>
          <p:cNvSpPr>
            <a:spLocks noGrp="1"/>
          </p:cNvSpPr>
          <p:nvPr>
            <p:ph type="title"/>
          </p:nvPr>
        </p:nvSpPr>
        <p:spPr>
          <a:xfrm>
            <a:off x="304884" y="242069"/>
            <a:ext cx="5326303" cy="1525941"/>
          </a:xfrm>
        </p:spPr>
        <p:txBody>
          <a:bodyPr vert="horz" lIns="91440" tIns="45720" rIns="91440" bIns="45720" rtlCol="0" anchor="b" anchorCtr="0">
            <a:normAutofit/>
          </a:bodyPr>
          <a:lstStyle/>
          <a:p>
            <a:pPr algn="ctr">
              <a:lnSpc>
                <a:spcPct val="90000"/>
              </a:lnSpc>
            </a:pPr>
            <a:r>
              <a:rPr lang="en-US" err="1"/>
              <a:t>Utdanningskvalitet</a:t>
            </a:r>
            <a:r>
              <a:rPr lang="en-US"/>
              <a:t> ved NTNU</a:t>
            </a:r>
            <a:br>
              <a:rPr lang="en-US" sz="1900"/>
            </a:br>
            <a:br>
              <a:rPr lang="en-US" sz="1900"/>
            </a:br>
            <a:br>
              <a:rPr lang="en-US" sz="1900"/>
            </a:br>
            <a:endParaRPr lang="en-US" sz="1900">
              <a:latin typeface="+mn-lt"/>
            </a:endParaRPr>
          </a:p>
        </p:txBody>
      </p:sp>
      <p:grpSp>
        <p:nvGrpSpPr>
          <p:cNvPr id="50" name="Group 49">
            <a:extLst>
              <a:ext uri="{FF2B5EF4-FFF2-40B4-BE49-F238E27FC236}">
                <a16:creationId xmlns:a16="http://schemas.microsoft.com/office/drawing/2014/main" id="{50F37AA1-A09B-4E28-987B-38E5060E1B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19525" y="2840038"/>
            <a:ext cx="2216150" cy="1177924"/>
            <a:chOff x="4987925" y="2840038"/>
            <a:chExt cx="2216150" cy="1177924"/>
          </a:xfrm>
        </p:grpSpPr>
        <p:sp>
          <p:nvSpPr>
            <p:cNvPr id="51" name="Rectangle 50">
              <a:extLst>
                <a:ext uri="{FF2B5EF4-FFF2-40B4-BE49-F238E27FC236}">
                  <a16:creationId xmlns:a16="http://schemas.microsoft.com/office/drawing/2014/main" id="{9874D018-FDBA-4AD4-8C74-17D41F4FB6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DB43F5C4-EF74-49F4-97CB-97938DDC2FF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53" name="Group 52">
                <a:extLst>
                  <a:ext uri="{FF2B5EF4-FFF2-40B4-BE49-F238E27FC236}">
                    <a16:creationId xmlns:a16="http://schemas.microsoft.com/office/drawing/2014/main" id="{B74E0761-A6EC-4896-A2D4-97A0AF0AA00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58" name="Freeform 68">
                  <a:extLst>
                    <a:ext uri="{FF2B5EF4-FFF2-40B4-BE49-F238E27FC236}">
                      <a16:creationId xmlns:a16="http://schemas.microsoft.com/office/drawing/2014/main" id="{E02DDA0C-BC2F-4EA7-B34E-E0A38B82BA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69">
                  <a:extLst>
                    <a:ext uri="{FF2B5EF4-FFF2-40B4-BE49-F238E27FC236}">
                      <a16:creationId xmlns:a16="http://schemas.microsoft.com/office/drawing/2014/main" id="{CF13B05D-4163-4B4E-A2D2-FA7ED94682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60" name="Line 70">
                  <a:extLst>
                    <a:ext uri="{FF2B5EF4-FFF2-40B4-BE49-F238E27FC236}">
                      <a16:creationId xmlns:a16="http://schemas.microsoft.com/office/drawing/2014/main" id="{6D222543-B140-45C1-A731-C56E6B3A17C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4" name="Group 53">
                <a:extLst>
                  <a:ext uri="{FF2B5EF4-FFF2-40B4-BE49-F238E27FC236}">
                    <a16:creationId xmlns:a16="http://schemas.microsoft.com/office/drawing/2014/main" id="{21D25868-4B38-41A5-8DA7-BB01E853424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55" name="Freeform 68">
                  <a:extLst>
                    <a:ext uri="{FF2B5EF4-FFF2-40B4-BE49-F238E27FC236}">
                      <a16:creationId xmlns:a16="http://schemas.microsoft.com/office/drawing/2014/main" id="{9BA6FA89-CCD8-4CC0-954F-FBBFA59737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9">
                  <a:extLst>
                    <a:ext uri="{FF2B5EF4-FFF2-40B4-BE49-F238E27FC236}">
                      <a16:creationId xmlns:a16="http://schemas.microsoft.com/office/drawing/2014/main" id="{73005E59-2B44-4A62-A8F1-504FB17060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7" name="Line 70">
                  <a:extLst>
                    <a:ext uri="{FF2B5EF4-FFF2-40B4-BE49-F238E27FC236}">
                      <a16:creationId xmlns:a16="http://schemas.microsoft.com/office/drawing/2014/main" id="{C9AB3E16-8B92-47B2-BA2E-02935767A808}"/>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62" name="Rectangle 61">
            <a:extLst>
              <a:ext uri="{FF2B5EF4-FFF2-40B4-BE49-F238E27FC236}">
                <a16:creationId xmlns:a16="http://schemas.microsoft.com/office/drawing/2014/main" id="{1B5DF063-A889-4037-8C0F-D6D4241071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pic>
        <p:nvPicPr>
          <p:cNvPr id="12" name="Bilde 11">
            <a:extLst>
              <a:ext uri="{FF2B5EF4-FFF2-40B4-BE49-F238E27FC236}">
                <a16:creationId xmlns:a16="http://schemas.microsoft.com/office/drawing/2014/main" id="{FAF8ECFA-F564-EEF2-17C2-72F21511F4B8}"/>
              </a:ext>
            </a:extLst>
          </p:cNvPr>
          <p:cNvPicPr>
            <a:picLocks noChangeAspect="1"/>
          </p:cNvPicPr>
          <p:nvPr/>
        </p:nvPicPr>
        <p:blipFill>
          <a:blip r:embed="rId2"/>
          <a:stretch>
            <a:fillRect/>
          </a:stretch>
        </p:blipFill>
        <p:spPr>
          <a:xfrm>
            <a:off x="6096384" y="17760"/>
            <a:ext cx="6095616" cy="6339840"/>
          </a:xfrm>
          <a:prstGeom prst="rect">
            <a:avLst/>
          </a:prstGeom>
        </p:spPr>
      </p:pic>
      <p:sp>
        <p:nvSpPr>
          <p:cNvPr id="14" name="Plassholder for lysbildenummer 13">
            <a:extLst>
              <a:ext uri="{FF2B5EF4-FFF2-40B4-BE49-F238E27FC236}">
                <a16:creationId xmlns:a16="http://schemas.microsoft.com/office/drawing/2014/main" id="{C364290C-713D-B39C-915D-5266388A5DAD}"/>
              </a:ext>
            </a:extLst>
          </p:cNvPr>
          <p:cNvSpPr>
            <a:spLocks noGrp="1"/>
          </p:cNvSpPr>
          <p:nvPr>
            <p:ph type="sldNum" sz="quarter" idx="12"/>
          </p:nvPr>
        </p:nvSpPr>
        <p:spPr/>
        <p:txBody>
          <a:bodyPr/>
          <a:lstStyle/>
          <a:p>
            <a:fld id="{FF2BD96E-3838-45D2-9031-D3AF67C920A5}" type="slidenum">
              <a:rPr lang="en-US" smtClean="0"/>
              <a:t>4</a:t>
            </a:fld>
            <a:endParaRPr lang="en-US"/>
          </a:p>
        </p:txBody>
      </p:sp>
      <p:sp>
        <p:nvSpPr>
          <p:cNvPr id="22" name="TekstSylinder 21">
            <a:extLst>
              <a:ext uri="{FF2B5EF4-FFF2-40B4-BE49-F238E27FC236}">
                <a16:creationId xmlns:a16="http://schemas.microsoft.com/office/drawing/2014/main" id="{E0DB8B56-6328-A115-0BEF-E60A6E367F5A}"/>
              </a:ext>
            </a:extLst>
          </p:cNvPr>
          <p:cNvSpPr txBox="1"/>
          <p:nvPr/>
        </p:nvSpPr>
        <p:spPr>
          <a:xfrm>
            <a:off x="164111" y="5813948"/>
            <a:ext cx="5837279" cy="369332"/>
          </a:xfrm>
          <a:prstGeom prst="rect">
            <a:avLst/>
          </a:prstGeom>
          <a:noFill/>
        </p:spPr>
        <p:txBody>
          <a:bodyPr wrap="square" lIns="91440" tIns="45720" rIns="91440" bIns="45720" anchor="t">
            <a:spAutoFit/>
          </a:bodyPr>
          <a:lstStyle/>
          <a:p>
            <a:r>
              <a:rPr lang="en-US">
                <a:hlinkClick r:id="rId3"/>
              </a:rPr>
              <a:t>Om NTNUs kvalitetssystem for utdanning</a:t>
            </a:r>
            <a:r>
              <a:rPr lang="en-US"/>
              <a:t> </a:t>
            </a:r>
            <a:endParaRPr lang="nb-NO"/>
          </a:p>
        </p:txBody>
      </p:sp>
      <p:sp>
        <p:nvSpPr>
          <p:cNvPr id="24" name="TekstSylinder 23">
            <a:extLst>
              <a:ext uri="{FF2B5EF4-FFF2-40B4-BE49-F238E27FC236}">
                <a16:creationId xmlns:a16="http://schemas.microsoft.com/office/drawing/2014/main" id="{768B4454-F537-C9AF-EB4E-76431B59AE09}"/>
              </a:ext>
            </a:extLst>
          </p:cNvPr>
          <p:cNvSpPr txBox="1"/>
          <p:nvPr/>
        </p:nvSpPr>
        <p:spPr>
          <a:xfrm>
            <a:off x="102126" y="1950654"/>
            <a:ext cx="5837280" cy="3493264"/>
          </a:xfrm>
          <a:prstGeom prst="rect">
            <a:avLst/>
          </a:prstGeom>
          <a:noFill/>
        </p:spPr>
        <p:txBody>
          <a:bodyPr wrap="square" lIns="91440" tIns="45720" rIns="91440" bIns="45720" rtlCol="0" anchor="t">
            <a:spAutoFit/>
          </a:bodyPr>
          <a:lstStyle/>
          <a:p>
            <a:r>
              <a:rPr lang="nb-NO" sz="1400">
                <a:solidFill>
                  <a:srgbClr val="272833"/>
                </a:solidFill>
              </a:rPr>
              <a:t>Vi anbefaler at du setter deg godt inn i NTNUs kvalitetssystem  for utdanning som beskriver mål for kvalitetsarbeidet, og hvordan du som studieprogramleder kan bidra til en kollektiv kvalitetskultur og sikre transparens og dokumentasjon i utviklingsarbeidet. </a:t>
            </a:r>
          </a:p>
          <a:p>
            <a:endParaRPr lang="nb-NO" sz="1400">
              <a:solidFill>
                <a:srgbClr val="272833"/>
              </a:solidFill>
            </a:endParaRPr>
          </a:p>
          <a:p>
            <a:pPr algn="l"/>
            <a:endParaRPr lang="nb-NO" sz="1400" b="0" i="0">
              <a:solidFill>
                <a:srgbClr val="272833"/>
              </a:solidFill>
              <a:effectLst/>
            </a:endParaRPr>
          </a:p>
          <a:p>
            <a:pPr algn="l"/>
            <a:r>
              <a:rPr lang="nb-NO" sz="1400" b="0" i="0">
                <a:solidFill>
                  <a:srgbClr val="272833"/>
                </a:solidFill>
                <a:effectLst/>
              </a:rPr>
              <a:t>Målet med NTNUs kvalitetssystem er å:</a:t>
            </a:r>
          </a:p>
          <a:p>
            <a:pPr algn="l"/>
            <a:endParaRPr lang="nb-NO" sz="1400" b="0" i="0">
              <a:solidFill>
                <a:srgbClr val="272833"/>
              </a:solidFill>
              <a:effectLst/>
            </a:endParaRPr>
          </a:p>
          <a:p>
            <a:pPr marL="628650" lvl="1" indent="-171450">
              <a:buFont typeface="Wingdings" panose="05000000000000000000" pitchFamily="2" charset="2"/>
              <a:buChar char="Ø"/>
            </a:pPr>
            <a:r>
              <a:rPr lang="nb-NO" sz="1400" b="0" i="0">
                <a:solidFill>
                  <a:srgbClr val="272833"/>
                </a:solidFill>
                <a:effectLst/>
              </a:rPr>
              <a:t>Holde høy internasjonal kvalitet</a:t>
            </a:r>
          </a:p>
          <a:p>
            <a:pPr marL="628650" lvl="1" indent="-171450">
              <a:buFont typeface="Wingdings" panose="05000000000000000000" pitchFamily="2" charset="2"/>
              <a:buChar char="Ø"/>
            </a:pPr>
            <a:endParaRPr lang="nb-NO" sz="1400" b="0" i="0">
              <a:solidFill>
                <a:srgbClr val="272833"/>
              </a:solidFill>
              <a:effectLst/>
            </a:endParaRPr>
          </a:p>
          <a:p>
            <a:pPr marL="628650" lvl="1" indent="-171450">
              <a:buFont typeface="Wingdings" panose="05000000000000000000" pitchFamily="2" charset="2"/>
              <a:buChar char="Ø"/>
            </a:pPr>
            <a:r>
              <a:rPr lang="nb-NO" sz="1400">
                <a:solidFill>
                  <a:srgbClr val="272833"/>
                </a:solidFill>
              </a:rPr>
              <a:t>V</a:t>
            </a:r>
            <a:r>
              <a:rPr lang="nb-NO" sz="1400" b="0" i="0">
                <a:solidFill>
                  <a:srgbClr val="272833"/>
                </a:solidFill>
                <a:effectLst/>
              </a:rPr>
              <a:t>ære oppdatert på det siste fra </a:t>
            </a:r>
            <a:r>
              <a:rPr lang="nb-NO" sz="1400">
                <a:solidFill>
                  <a:srgbClr val="272833"/>
                </a:solidFill>
              </a:rPr>
              <a:t>forsknings-</a:t>
            </a:r>
            <a:r>
              <a:rPr lang="nb-NO" sz="1400" b="0" i="0">
                <a:solidFill>
                  <a:srgbClr val="272833"/>
                </a:solidFill>
                <a:effectLst/>
              </a:rPr>
              <a:t> og praksisfelt</a:t>
            </a:r>
          </a:p>
          <a:p>
            <a:pPr lvl="1"/>
            <a:endParaRPr lang="nb-NO" sz="1400" b="0" i="0">
              <a:solidFill>
                <a:srgbClr val="272833"/>
              </a:solidFill>
              <a:effectLst/>
            </a:endParaRPr>
          </a:p>
          <a:p>
            <a:pPr marL="628650" lvl="1" indent="-171450">
              <a:buFont typeface="Wingdings" panose="05000000000000000000" pitchFamily="2" charset="2"/>
              <a:buChar char="Ø"/>
            </a:pPr>
            <a:r>
              <a:rPr lang="nb-NO" sz="1400">
                <a:solidFill>
                  <a:srgbClr val="272833"/>
                </a:solidFill>
              </a:rPr>
              <a:t>T</a:t>
            </a:r>
            <a:r>
              <a:rPr lang="nb-NO" sz="1400" b="0" i="0">
                <a:solidFill>
                  <a:srgbClr val="272833"/>
                </a:solidFill>
                <a:effectLst/>
              </a:rPr>
              <a:t>ilby et godt læringsmiljø</a:t>
            </a:r>
          </a:p>
          <a:p>
            <a:pPr lvl="1"/>
            <a:endParaRPr lang="nb-NO" sz="1400" b="0" i="0">
              <a:solidFill>
                <a:srgbClr val="272833"/>
              </a:solidFill>
              <a:effectLst/>
            </a:endParaRPr>
          </a:p>
          <a:p>
            <a:pPr marL="628650" lvl="1" indent="-171450">
              <a:buFont typeface="Wingdings" panose="05000000000000000000" pitchFamily="2" charset="2"/>
              <a:buChar char="Ø"/>
            </a:pPr>
            <a:r>
              <a:rPr lang="nb-NO" sz="1400">
                <a:solidFill>
                  <a:srgbClr val="272833"/>
                </a:solidFill>
              </a:rPr>
              <a:t>F</a:t>
            </a:r>
            <a:r>
              <a:rPr lang="nb-NO" sz="1400" b="0" i="0">
                <a:solidFill>
                  <a:srgbClr val="272833"/>
                </a:solidFill>
                <a:effectLst/>
              </a:rPr>
              <a:t>remme tverrfaglig forståelse og etisk refleksjon</a:t>
            </a:r>
          </a:p>
          <a:p>
            <a:endParaRPr lang="nb-NO" sz="1100"/>
          </a:p>
        </p:txBody>
      </p:sp>
    </p:spTree>
    <p:extLst>
      <p:ext uri="{BB962C8B-B14F-4D97-AF65-F5344CB8AC3E}">
        <p14:creationId xmlns:p14="http://schemas.microsoft.com/office/powerpoint/2010/main" val="4106317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79C8A1-C4E4-4DE9-934E-91221AC99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2F1CF562-1F19-CF66-1F0E-ADFFA2A08334}"/>
              </a:ext>
            </a:extLst>
          </p:cNvPr>
          <p:cNvSpPr>
            <a:spLocks noGrp="1"/>
          </p:cNvSpPr>
          <p:nvPr>
            <p:ph type="title"/>
          </p:nvPr>
        </p:nvSpPr>
        <p:spPr>
          <a:xfrm>
            <a:off x="4868987" y="395288"/>
            <a:ext cx="6317998" cy="1120439"/>
          </a:xfrm>
        </p:spPr>
        <p:txBody>
          <a:bodyPr wrap="square" anchor="b">
            <a:normAutofit/>
          </a:bodyPr>
          <a:lstStyle/>
          <a:p>
            <a:pPr algn="ctr"/>
            <a:r>
              <a:rPr lang="nb-NO"/>
              <a:t>Utdanningsledelse ved AD – roller, funksjoner og fora</a:t>
            </a:r>
          </a:p>
        </p:txBody>
      </p:sp>
      <p:pic>
        <p:nvPicPr>
          <p:cNvPr id="5" name="Picture 4" descr="En gruppe med tre klistre lapper med flere farger">
            <a:extLst>
              <a:ext uri="{FF2B5EF4-FFF2-40B4-BE49-F238E27FC236}">
                <a16:creationId xmlns:a16="http://schemas.microsoft.com/office/drawing/2014/main" id="{B14F23DE-4665-AC45-9ED4-A237605BDF42}"/>
              </a:ext>
            </a:extLst>
          </p:cNvPr>
          <p:cNvPicPr>
            <a:picLocks noChangeAspect="1"/>
          </p:cNvPicPr>
          <p:nvPr/>
        </p:nvPicPr>
        <p:blipFill rotWithShape="1">
          <a:blip r:embed="rId2"/>
          <a:srcRect l="23426" r="37557"/>
          <a:stretch/>
        </p:blipFill>
        <p:spPr>
          <a:xfrm>
            <a:off x="20" y="10"/>
            <a:ext cx="3863955" cy="6857989"/>
          </a:xfrm>
          <a:prstGeom prst="rect">
            <a:avLst/>
          </a:prstGeom>
        </p:spPr>
      </p:pic>
      <p:cxnSp>
        <p:nvCxnSpPr>
          <p:cNvPr id="11" name="Straight Connector 10">
            <a:extLst>
              <a:ext uri="{FF2B5EF4-FFF2-40B4-BE49-F238E27FC236}">
                <a16:creationId xmlns:a16="http://schemas.microsoft.com/office/drawing/2014/main" id="{26C7ED5D-77C4-4564-8B1A-E55609CF44C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57986" y="19645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Plassholder for innhold 2">
            <a:extLst>
              <a:ext uri="{FF2B5EF4-FFF2-40B4-BE49-F238E27FC236}">
                <a16:creationId xmlns:a16="http://schemas.microsoft.com/office/drawing/2014/main" id="{EA311471-541C-5DF3-7845-B78E3FCC8E77}"/>
              </a:ext>
            </a:extLst>
          </p:cNvPr>
          <p:cNvSpPr>
            <a:spLocks noGrp="1"/>
          </p:cNvSpPr>
          <p:nvPr>
            <p:ph idx="1"/>
          </p:nvPr>
        </p:nvSpPr>
        <p:spPr>
          <a:xfrm>
            <a:off x="4058859" y="2413468"/>
            <a:ext cx="7968345" cy="3891946"/>
          </a:xfrm>
        </p:spPr>
        <p:txBody>
          <a:bodyPr vert="horz" lIns="91440" tIns="45720" rIns="91440" bIns="45720" rtlCol="0" anchor="t">
            <a:normAutofit fontScale="85000" lnSpcReduction="10000"/>
          </a:bodyPr>
          <a:lstStyle/>
          <a:p>
            <a:pPr marL="359410" indent="-359410">
              <a:lnSpc>
                <a:spcPct val="140000"/>
              </a:lnSpc>
            </a:pPr>
            <a:r>
              <a:rPr lang="nb-NO" sz="1700">
                <a:solidFill>
                  <a:srgbClr val="000000">
                    <a:alpha val="60000"/>
                  </a:srgbClr>
                </a:solidFill>
              </a:rPr>
              <a:t>Arbeidet med utdanningskvalitet er et kollektivt ansvar der mange bidrar og deler sin kunnskap</a:t>
            </a:r>
            <a:endParaRPr lang="nb-NO" sz="1700"/>
          </a:p>
          <a:p>
            <a:pPr marL="359410" indent="-359410">
              <a:lnSpc>
                <a:spcPct val="140000"/>
              </a:lnSpc>
            </a:pPr>
            <a:r>
              <a:rPr lang="nb-NO" sz="1700"/>
              <a:t>NTNU er en linjestyrt organisasjon, men mye av arbeidet foregår på tvers av program, institutt og fakultet.</a:t>
            </a:r>
            <a:endParaRPr lang="nb-NO"/>
          </a:p>
          <a:p>
            <a:pPr marL="359410" indent="-359410">
              <a:lnSpc>
                <a:spcPct val="140000"/>
              </a:lnSpc>
            </a:pPr>
            <a:r>
              <a:rPr lang="nb-NO" sz="1700">
                <a:hlinkClick r:id="rId3"/>
              </a:rPr>
              <a:t>Styringsreglementet til NTNU</a:t>
            </a:r>
            <a:r>
              <a:rPr lang="nb-NO" sz="1700"/>
              <a:t> delegerer ansvar og myndighet fra NTNUs styre og til dekanene. Ytterligere delegasjon til instituttledere kan gjøres av dekanene der delegasjonsreglementet åpner for dette (der det ikke står «fakultetet selv»).</a:t>
            </a:r>
            <a:endParaRPr lang="nb-NO" sz="1700">
              <a:solidFill>
                <a:srgbClr val="000000">
                  <a:alpha val="60000"/>
                </a:srgbClr>
              </a:solidFill>
            </a:endParaRPr>
          </a:p>
          <a:p>
            <a:pPr marL="359410" indent="-359410">
              <a:lnSpc>
                <a:spcPct val="140000"/>
              </a:lnSpc>
            </a:pPr>
            <a:r>
              <a:rPr lang="nb-NO" sz="1700"/>
              <a:t>Det er utarbeidet mandat for de fleste roller, funksjoner og utvalg ved NTNU og for enkelte roller, funksjoner og utvalg ved AD. Se</a:t>
            </a:r>
            <a:r>
              <a:rPr lang="nb-NO" sz="1700">
                <a:ea typeface="+mn-lt"/>
                <a:cs typeface="+mn-lt"/>
              </a:rPr>
              <a:t> </a:t>
            </a:r>
            <a:r>
              <a:rPr lang="nb-NO" sz="1700">
                <a:ea typeface="+mn-lt"/>
                <a:cs typeface="+mn-lt"/>
                <a:hlinkClick r:id="rId4"/>
              </a:rPr>
              <a:t>alle roller - kvalitetssystem for utdanning</a:t>
            </a:r>
            <a:r>
              <a:rPr lang="nb-NO" sz="1700">
                <a:ea typeface="+mn-lt"/>
                <a:cs typeface="+mn-lt"/>
              </a:rPr>
              <a:t> og </a:t>
            </a:r>
            <a:r>
              <a:rPr lang="nb-NO" sz="1700">
                <a:ea typeface="+mn-lt"/>
                <a:cs typeface="+mn-lt"/>
                <a:hlinkClick r:id="rId5"/>
              </a:rPr>
              <a:t>ledelsesmodell og delegasjon for utdanningsledelse ved Fakultet for arkitektur og design (AD) – dekanvedtak 2023-03</a:t>
            </a:r>
            <a:r>
              <a:rPr lang="nb-NO" sz="1700">
                <a:ea typeface="+mn-lt"/>
                <a:cs typeface="+mn-lt"/>
              </a:rPr>
              <a:t>.</a:t>
            </a:r>
            <a:endParaRPr lang="nb-NO" sz="1700">
              <a:solidFill>
                <a:srgbClr val="000000">
                  <a:alpha val="60000"/>
                </a:srgbClr>
              </a:solidFill>
            </a:endParaRPr>
          </a:p>
        </p:txBody>
      </p:sp>
      <p:sp>
        <p:nvSpPr>
          <p:cNvPr id="6" name="Plassholder for lysbildenummer 5">
            <a:extLst>
              <a:ext uri="{FF2B5EF4-FFF2-40B4-BE49-F238E27FC236}">
                <a16:creationId xmlns:a16="http://schemas.microsoft.com/office/drawing/2014/main" id="{3D21F6C1-2F28-29AE-0A9E-7F2CC15939BF}"/>
              </a:ext>
            </a:extLst>
          </p:cNvPr>
          <p:cNvSpPr>
            <a:spLocks noGrp="1"/>
          </p:cNvSpPr>
          <p:nvPr>
            <p:ph type="sldNum" sz="quarter" idx="12"/>
          </p:nvPr>
        </p:nvSpPr>
        <p:spPr/>
        <p:txBody>
          <a:bodyPr/>
          <a:lstStyle/>
          <a:p>
            <a:fld id="{FF2BD96E-3838-45D2-9031-D3AF67C920A5}" type="slidenum">
              <a:rPr lang="en-US" smtClean="0"/>
              <a:t>5</a:t>
            </a:fld>
            <a:endParaRPr lang="en-US"/>
          </a:p>
        </p:txBody>
      </p:sp>
    </p:spTree>
    <p:extLst>
      <p:ext uri="{BB962C8B-B14F-4D97-AF65-F5344CB8AC3E}">
        <p14:creationId xmlns:p14="http://schemas.microsoft.com/office/powerpoint/2010/main" val="896020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C170C2F4-FD20-2DA3-F44B-B9D979D61035}"/>
              </a:ext>
            </a:extLst>
          </p:cNvPr>
          <p:cNvSpPr>
            <a:spLocks noGrp="1"/>
          </p:cNvSpPr>
          <p:nvPr>
            <p:ph type="title"/>
          </p:nvPr>
        </p:nvSpPr>
        <p:spPr>
          <a:xfrm>
            <a:off x="450168" y="73775"/>
            <a:ext cx="5235246" cy="1453003"/>
          </a:xfrm>
        </p:spPr>
        <p:txBody>
          <a:bodyPr wrap="square" anchor="b">
            <a:normAutofit/>
          </a:bodyPr>
          <a:lstStyle/>
          <a:p>
            <a:pPr>
              <a:lnSpc>
                <a:spcPct val="90000"/>
              </a:lnSpc>
            </a:pPr>
            <a:r>
              <a:rPr lang="nb-NO"/>
              <a:t>Studieprogramleders mandat </a:t>
            </a:r>
          </a:p>
        </p:txBody>
      </p:sp>
      <p:cxnSp>
        <p:nvCxnSpPr>
          <p:cNvPr id="15" name="Straight Connector 10">
            <a:extLst>
              <a:ext uri="{FF2B5EF4-FFF2-40B4-BE49-F238E27FC236}">
                <a16:creationId xmlns:a16="http://schemas.microsoft.com/office/drawing/2014/main" id="{76D745DA-D03E-47A2-9936-01C39D51A4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759400"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Plassholder for innhold 2">
            <a:extLst>
              <a:ext uri="{FF2B5EF4-FFF2-40B4-BE49-F238E27FC236}">
                <a16:creationId xmlns:a16="http://schemas.microsoft.com/office/drawing/2014/main" id="{85875F69-17D1-0DCB-2E38-048AFCA30AE0}"/>
              </a:ext>
            </a:extLst>
          </p:cNvPr>
          <p:cNvSpPr>
            <a:spLocks noGrp="1"/>
          </p:cNvSpPr>
          <p:nvPr>
            <p:ph idx="1"/>
          </p:nvPr>
        </p:nvSpPr>
        <p:spPr>
          <a:xfrm>
            <a:off x="223520" y="2526038"/>
            <a:ext cx="5884719" cy="3161698"/>
          </a:xfrm>
        </p:spPr>
        <p:txBody>
          <a:bodyPr vert="horz" lIns="91440" tIns="45720" rIns="91440" bIns="45720" rtlCol="0" anchor="t">
            <a:normAutofit/>
          </a:bodyPr>
          <a:lstStyle/>
          <a:p>
            <a:pPr marL="0" indent="0">
              <a:lnSpc>
                <a:spcPct val="140000"/>
              </a:lnSpc>
              <a:buNone/>
            </a:pPr>
            <a:r>
              <a:rPr lang="nb-NO" sz="1100">
                <a:ea typeface="+mn-lt"/>
                <a:cs typeface="+mn-lt"/>
              </a:rPr>
              <a:t>Studieprogramleder skal bidra til å utvikle læringsmiljø og faglig og pedagogisk kvalitet i studieprogrammet. </a:t>
            </a:r>
          </a:p>
          <a:p>
            <a:pPr marL="0" indent="0">
              <a:lnSpc>
                <a:spcPct val="140000"/>
              </a:lnSpc>
              <a:buNone/>
            </a:pPr>
            <a:r>
              <a:rPr lang="nb-NO" sz="1100">
                <a:ea typeface="+mn-lt"/>
                <a:cs typeface="+mn-lt"/>
              </a:rPr>
              <a:t>Studieprogramleders funksjon er rådgivende og oppgavene utøves i tett dialog og samarbeid med dekan, instituttleder, </a:t>
            </a:r>
            <a:r>
              <a:rPr lang="nb-NO" sz="1100" err="1">
                <a:ea typeface="+mn-lt"/>
                <a:cs typeface="+mn-lt"/>
              </a:rPr>
              <a:t>emneansvarlige</a:t>
            </a:r>
            <a:r>
              <a:rPr lang="nb-NO" sz="1100">
                <a:ea typeface="+mn-lt"/>
                <a:cs typeface="+mn-lt"/>
              </a:rPr>
              <a:t>, faglærere og studenter. Utvikling av kvalitet i studieprogram er en kollektiv oppgave for fagmiljøet. </a:t>
            </a:r>
            <a:endParaRPr lang="nb-NO" sz="1100">
              <a:solidFill>
                <a:srgbClr val="000000">
                  <a:alpha val="60000"/>
                </a:srgbClr>
              </a:solidFill>
              <a:ea typeface="+mn-lt"/>
              <a:cs typeface="+mn-lt"/>
            </a:endParaRPr>
          </a:p>
          <a:p>
            <a:pPr marL="0" indent="0">
              <a:lnSpc>
                <a:spcPct val="140000"/>
              </a:lnSpc>
              <a:buNone/>
            </a:pPr>
            <a:r>
              <a:rPr lang="nb-NO" sz="1100">
                <a:ea typeface="+mn-lt"/>
                <a:cs typeface="+mn-lt"/>
              </a:rPr>
              <a:t>Studieprogramleder leder normalt studieprogramrådet og rapporterer til ansvarlig linjeleder. </a:t>
            </a:r>
            <a:endParaRPr lang="nb-NO" sz="1100">
              <a:solidFill>
                <a:srgbClr val="000000">
                  <a:alpha val="60000"/>
                </a:srgbClr>
              </a:solidFill>
              <a:ea typeface="+mn-lt"/>
              <a:cs typeface="+mn-lt"/>
            </a:endParaRPr>
          </a:p>
          <a:p>
            <a:pPr marL="0" indent="0">
              <a:lnSpc>
                <a:spcPct val="140000"/>
              </a:lnSpc>
              <a:buNone/>
            </a:pPr>
            <a:r>
              <a:rPr lang="nb-NO" sz="1100">
                <a:ea typeface="+mn-lt"/>
                <a:cs typeface="+mn-lt"/>
              </a:rPr>
              <a:t>Studieprogramleders oppgaver beskrives under, med utgangspunkt i sirkelen hvor utvikling av faglig og pedagogisk kvalitet legger grunnlaget for utviklingen av et helhetlig læringsmiljø.</a:t>
            </a:r>
          </a:p>
        </p:txBody>
      </p:sp>
      <p:sp>
        <p:nvSpPr>
          <p:cNvPr id="13" name="Rectangle 12">
            <a:extLst>
              <a:ext uri="{FF2B5EF4-FFF2-40B4-BE49-F238E27FC236}">
                <a16:creationId xmlns:a16="http://schemas.microsoft.com/office/drawing/2014/main" id="{E95A6F56-5B66-4656-B01E-938834D6A3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pic>
        <p:nvPicPr>
          <p:cNvPr id="4" name="Bilde 4" descr="Et bilde som inneholder diagram&#10;&#10;Automatisk generert beskrivelse">
            <a:extLst>
              <a:ext uri="{FF2B5EF4-FFF2-40B4-BE49-F238E27FC236}">
                <a16:creationId xmlns:a16="http://schemas.microsoft.com/office/drawing/2014/main" id="{7EB4B011-2502-BC53-710E-ACD379476ED3}"/>
              </a:ext>
            </a:extLst>
          </p:cNvPr>
          <p:cNvPicPr>
            <a:picLocks noChangeAspect="1"/>
          </p:cNvPicPr>
          <p:nvPr/>
        </p:nvPicPr>
        <p:blipFill>
          <a:blip r:embed="rId2"/>
          <a:stretch>
            <a:fillRect/>
          </a:stretch>
        </p:blipFill>
        <p:spPr>
          <a:xfrm>
            <a:off x="7691389" y="509362"/>
            <a:ext cx="2426899" cy="2204000"/>
          </a:xfrm>
          <a:prstGeom prst="rect">
            <a:avLst/>
          </a:prstGeom>
        </p:spPr>
      </p:pic>
      <p:sp>
        <p:nvSpPr>
          <p:cNvPr id="6" name="Plassholder for lysbildenummer 5">
            <a:extLst>
              <a:ext uri="{FF2B5EF4-FFF2-40B4-BE49-F238E27FC236}">
                <a16:creationId xmlns:a16="http://schemas.microsoft.com/office/drawing/2014/main" id="{EA1F16F0-A3C2-0C06-F41A-AB888B4E2D51}"/>
              </a:ext>
            </a:extLst>
          </p:cNvPr>
          <p:cNvSpPr>
            <a:spLocks noGrp="1"/>
          </p:cNvSpPr>
          <p:nvPr>
            <p:ph type="sldNum" sz="quarter" idx="12"/>
          </p:nvPr>
        </p:nvSpPr>
        <p:spPr/>
        <p:txBody>
          <a:bodyPr/>
          <a:lstStyle/>
          <a:p>
            <a:fld id="{FF2BD96E-3838-45D2-9031-D3AF67C920A5}" type="slidenum">
              <a:rPr lang="en-US" smtClean="0"/>
              <a:t>6</a:t>
            </a:fld>
            <a:endParaRPr lang="en-US"/>
          </a:p>
        </p:txBody>
      </p:sp>
      <p:pic>
        <p:nvPicPr>
          <p:cNvPr id="7" name="Picture 7" descr="A diagram of a person running&#10;&#10;Description automatically generated">
            <a:extLst>
              <a:ext uri="{FF2B5EF4-FFF2-40B4-BE49-F238E27FC236}">
                <a16:creationId xmlns:a16="http://schemas.microsoft.com/office/drawing/2014/main" id="{D2B41DEE-FF0C-C462-4695-55B3CEC3B1D3}"/>
              </a:ext>
            </a:extLst>
          </p:cNvPr>
          <p:cNvPicPr>
            <a:picLocks noChangeAspect="1"/>
          </p:cNvPicPr>
          <p:nvPr/>
        </p:nvPicPr>
        <p:blipFill>
          <a:blip r:embed="rId3"/>
          <a:stretch>
            <a:fillRect/>
          </a:stretch>
        </p:blipFill>
        <p:spPr>
          <a:xfrm>
            <a:off x="6135584" y="3274207"/>
            <a:ext cx="6007250" cy="3022948"/>
          </a:xfrm>
          <a:prstGeom prst="rect">
            <a:avLst/>
          </a:prstGeom>
        </p:spPr>
      </p:pic>
      <p:sp>
        <p:nvSpPr>
          <p:cNvPr id="8" name="TekstSylinder 7">
            <a:extLst>
              <a:ext uri="{FF2B5EF4-FFF2-40B4-BE49-F238E27FC236}">
                <a16:creationId xmlns:a16="http://schemas.microsoft.com/office/drawing/2014/main" id="{F3CA4ADE-F8F6-B0D1-1429-7D33137C8640}"/>
              </a:ext>
            </a:extLst>
          </p:cNvPr>
          <p:cNvSpPr txBox="1"/>
          <p:nvPr/>
        </p:nvSpPr>
        <p:spPr>
          <a:xfrm>
            <a:off x="223520" y="5765037"/>
            <a:ext cx="604849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600" u="sng">
                <a:solidFill>
                  <a:schemeClr val="accent5"/>
                </a:solidFill>
                <a:cs typeface="Segoe UI"/>
                <a:hlinkClick r:id="rId4">
                  <a:extLst>
                    <a:ext uri="{A12FA001-AC4F-418D-AE19-62706E023703}">
                      <ahyp:hlinkClr xmlns:ahyp="http://schemas.microsoft.com/office/drawing/2018/hyperlinkcolor" val="tx"/>
                    </a:ext>
                  </a:extLst>
                </a:hlinkClick>
              </a:rPr>
              <a:t>Studieprogramleders mandat i sin helhet (vedtatt av rektor)</a:t>
            </a:r>
            <a:endParaRPr lang="nb-NO" sz="1600">
              <a:solidFill>
                <a:schemeClr val="accent5"/>
              </a:solidFill>
            </a:endParaRPr>
          </a:p>
        </p:txBody>
      </p:sp>
    </p:spTree>
    <p:extLst>
      <p:ext uri="{BB962C8B-B14F-4D97-AF65-F5344CB8AC3E}">
        <p14:creationId xmlns:p14="http://schemas.microsoft.com/office/powerpoint/2010/main" val="1494267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D2EE047-566C-48D4-9F44-4BB3B58F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4195B779-0279-5F2F-A7D0-71296D6D44E0}"/>
              </a:ext>
            </a:extLst>
          </p:cNvPr>
          <p:cNvSpPr>
            <a:spLocks noGrp="1"/>
          </p:cNvSpPr>
          <p:nvPr>
            <p:ph type="title"/>
          </p:nvPr>
        </p:nvSpPr>
        <p:spPr>
          <a:xfrm>
            <a:off x="29822" y="1659093"/>
            <a:ext cx="3344176" cy="2483074"/>
          </a:xfrm>
        </p:spPr>
        <p:txBody>
          <a:bodyPr anchor="t">
            <a:normAutofit/>
          </a:bodyPr>
          <a:lstStyle/>
          <a:p>
            <a:r>
              <a:rPr lang="nb-NO"/>
              <a:t>Rammer for arbeidet som studieprogramleder ved AD</a:t>
            </a:r>
          </a:p>
        </p:txBody>
      </p:sp>
      <p:sp>
        <p:nvSpPr>
          <p:cNvPr id="3" name="Plassholder for innhold 2">
            <a:extLst>
              <a:ext uri="{FF2B5EF4-FFF2-40B4-BE49-F238E27FC236}">
                <a16:creationId xmlns:a16="http://schemas.microsoft.com/office/drawing/2014/main" id="{7DD07001-CC5A-03CE-71A4-9403FE7E1CC4}"/>
              </a:ext>
            </a:extLst>
          </p:cNvPr>
          <p:cNvSpPr>
            <a:spLocks noGrp="1"/>
          </p:cNvSpPr>
          <p:nvPr>
            <p:ph idx="1"/>
          </p:nvPr>
        </p:nvSpPr>
        <p:spPr>
          <a:xfrm>
            <a:off x="3179066" y="153407"/>
            <a:ext cx="8878283" cy="6611606"/>
          </a:xfrm>
        </p:spPr>
        <p:txBody>
          <a:bodyPr vert="horz" lIns="91440" tIns="45720" rIns="91440" bIns="45720" rtlCol="0" anchor="t">
            <a:noAutofit/>
          </a:bodyPr>
          <a:lstStyle/>
          <a:p>
            <a:pPr marL="0" indent="0">
              <a:lnSpc>
                <a:spcPct val="140000"/>
              </a:lnSpc>
              <a:buNone/>
            </a:pPr>
            <a:r>
              <a:rPr lang="nb-NO" sz="1300">
                <a:solidFill>
                  <a:schemeClr val="bg1">
                    <a:lumMod val="50000"/>
                  </a:schemeClr>
                </a:solidFill>
              </a:rPr>
              <a:t>Ramme for tidsbruk varierer mellom de ulike studieprogrammene ved AD avhengig av programmets størrelse, kompleksitet og utviklingsbehov – beregnet tidsbruk er beskrevet i studieprogramleders individuelle avtale.</a:t>
            </a:r>
          </a:p>
          <a:p>
            <a:pPr marL="0" indent="0">
              <a:lnSpc>
                <a:spcPct val="140000"/>
              </a:lnSpc>
              <a:buNone/>
            </a:pPr>
            <a:r>
              <a:rPr lang="nb-NO" sz="1300" b="1">
                <a:solidFill>
                  <a:schemeClr val="bg1">
                    <a:lumMod val="50000"/>
                  </a:schemeClr>
                </a:solidFill>
              </a:rPr>
              <a:t>Som studieprogramleder:</a:t>
            </a:r>
          </a:p>
          <a:p>
            <a:pPr marL="359410" indent="-359410">
              <a:lnSpc>
                <a:spcPct val="140000"/>
              </a:lnSpc>
            </a:pPr>
            <a:r>
              <a:rPr lang="nb-NO" sz="1300">
                <a:solidFill>
                  <a:schemeClr val="bg1">
                    <a:lumMod val="50000"/>
                  </a:schemeClr>
                </a:solidFill>
                <a:ea typeface="+mn-lt"/>
                <a:cs typeface="+mn-lt"/>
              </a:rPr>
              <a:t>jobber du med å utvikle et godt læringsmiljø (de fysiske, psykososiale, organisatoriske, digitale og pedagogiske kontekstene for læring) for studenten på studieprogrammet. Dette innebærer blant annet å stimulere til at studentene utvikler en felles identitet og tilhørighet til programmet, og til utvikling av gode relasjoner mellom studenter, fagmiljø og administrasjon</a:t>
            </a:r>
            <a:endParaRPr lang="nb-NO" sz="1300">
              <a:solidFill>
                <a:schemeClr val="bg1">
                  <a:lumMod val="50000"/>
                </a:schemeClr>
              </a:solidFill>
            </a:endParaRPr>
          </a:p>
          <a:p>
            <a:pPr marL="359410" indent="-359410">
              <a:lnSpc>
                <a:spcPct val="140000"/>
              </a:lnSpc>
            </a:pPr>
            <a:r>
              <a:rPr lang="nb-NO" sz="1300">
                <a:solidFill>
                  <a:schemeClr val="bg1">
                    <a:lumMod val="50000"/>
                  </a:schemeClr>
                </a:solidFill>
              </a:rPr>
              <a:t>rapporterer du i det daglige til instituttleder/nestleder for utdanning ved instituttet</a:t>
            </a:r>
          </a:p>
          <a:p>
            <a:pPr marL="359410" indent="-359410">
              <a:lnSpc>
                <a:spcPct val="140000"/>
              </a:lnSpc>
            </a:pPr>
            <a:r>
              <a:rPr lang="nb-NO" sz="1300">
                <a:solidFill>
                  <a:schemeClr val="bg1">
                    <a:lumMod val="50000"/>
                  </a:schemeClr>
                </a:solidFill>
              </a:rPr>
              <a:t>deltar du i prodekan for utdanning og bærekraft sitt nettverk for studieprogramledere som møtes to ganger i semesteret (</a:t>
            </a:r>
            <a:r>
              <a:rPr lang="nb-NO" sz="1300" i="1">
                <a:solidFill>
                  <a:schemeClr val="bg1">
                    <a:lumMod val="50000"/>
                  </a:schemeClr>
                </a:solidFill>
              </a:rPr>
              <a:t>Studieprogramledernettverket</a:t>
            </a:r>
            <a:r>
              <a:rPr lang="nb-NO" sz="1300">
                <a:solidFill>
                  <a:schemeClr val="bg1">
                    <a:lumMod val="50000"/>
                  </a:schemeClr>
                </a:solidFill>
              </a:rPr>
              <a:t>) </a:t>
            </a:r>
            <a:endParaRPr lang="nb-NO" sz="1300">
              <a:solidFill>
                <a:schemeClr val="bg1">
                  <a:lumMod val="50000"/>
                </a:schemeClr>
              </a:solidFill>
              <a:ea typeface="+mn-lt"/>
              <a:cs typeface="+mn-lt"/>
            </a:endParaRPr>
          </a:p>
          <a:p>
            <a:pPr marL="359410" indent="-359410">
              <a:lnSpc>
                <a:spcPct val="140000"/>
              </a:lnSpc>
            </a:pPr>
            <a:r>
              <a:rPr lang="nb-NO" sz="1300">
                <a:solidFill>
                  <a:schemeClr val="bg1">
                    <a:lumMod val="50000"/>
                  </a:schemeClr>
                </a:solidFill>
                <a:ea typeface="+mn-lt"/>
                <a:cs typeface="+mn-lt"/>
              </a:rPr>
              <a:t>har du ansvaret for å utarbeide årlig evalueringsrapport om kvaliteten i studieprogrammet basert på det kvalitative og kvantitative kunnskapsgrunnlaget som er tilgjengelig (emneevalueringer, studentevalueringer, innspill fra studiekonsulenter, kvantitative indikatorer for utdanningskvalitet)</a:t>
            </a:r>
          </a:p>
          <a:p>
            <a:pPr marL="359410" indent="-359410">
              <a:lnSpc>
                <a:spcPct val="140000"/>
              </a:lnSpc>
            </a:pPr>
            <a:r>
              <a:rPr lang="nb-NO" sz="1300">
                <a:solidFill>
                  <a:schemeClr val="bg1">
                    <a:lumMod val="50000"/>
                  </a:schemeClr>
                </a:solidFill>
              </a:rPr>
              <a:t>deltar du i periodisk evaluering av studieprogrammet når dette skal gjennomføres (minst hvert femte år)</a:t>
            </a:r>
          </a:p>
          <a:p>
            <a:pPr marL="359410" indent="-359410">
              <a:lnSpc>
                <a:spcPct val="140000"/>
              </a:lnSpc>
            </a:pPr>
            <a:r>
              <a:rPr lang="nb-NO" sz="1300">
                <a:solidFill>
                  <a:schemeClr val="bg1">
                    <a:lumMod val="50000"/>
                  </a:schemeClr>
                </a:solidFill>
              </a:rPr>
              <a:t>foreslår du tiltak for forbedring og utvikling av programmet basert på evalueringer og tilgjengelige ressurser (dialog med instituttledelsen), og foreslår endringer for kommende studieår (studieplanrevisjon)</a:t>
            </a:r>
          </a:p>
          <a:p>
            <a:pPr marL="359410" indent="-359410">
              <a:lnSpc>
                <a:spcPct val="140000"/>
              </a:lnSpc>
            </a:pPr>
            <a:r>
              <a:rPr lang="nb-NO" sz="1300">
                <a:solidFill>
                  <a:schemeClr val="bg1">
                    <a:lumMod val="50000"/>
                  </a:schemeClr>
                </a:solidFill>
              </a:rPr>
              <a:t>kan du forvente administrativ støtte til arbeidet fra instituttadministrasjonen</a:t>
            </a:r>
          </a:p>
        </p:txBody>
      </p:sp>
      <p:grpSp>
        <p:nvGrpSpPr>
          <p:cNvPr id="10" name="Group 9">
            <a:extLst>
              <a:ext uri="{FF2B5EF4-FFF2-40B4-BE49-F238E27FC236}">
                <a16:creationId xmlns:a16="http://schemas.microsoft.com/office/drawing/2014/main" id="{B48EE24C-0DEE-4852-98D1-766934BDA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8100000" flipH="1">
            <a:off x="1119768" y="3861832"/>
            <a:ext cx="1785984" cy="2211229"/>
            <a:chOff x="3125006" y="3171595"/>
            <a:chExt cx="1785984" cy="2211229"/>
          </a:xfrm>
        </p:grpSpPr>
        <p:grpSp>
          <p:nvGrpSpPr>
            <p:cNvPr id="11" name="Group 10">
              <a:extLst>
                <a:ext uri="{FF2B5EF4-FFF2-40B4-BE49-F238E27FC236}">
                  <a16:creationId xmlns:a16="http://schemas.microsoft.com/office/drawing/2014/main" id="{C6CBEAFE-2CF0-4684-B451-EB4CC26C1CA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5" name="Straight Connector 14">
                <a:extLst>
                  <a:ext uri="{FF2B5EF4-FFF2-40B4-BE49-F238E27FC236}">
                    <a16:creationId xmlns:a16="http://schemas.microsoft.com/office/drawing/2014/main" id="{8829D087-6E8C-49B4-8B14-A7322D6C92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06AD7EE-911D-452D-BB96-558319A672A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Rectangle 30">
                <a:extLst>
                  <a:ext uri="{FF2B5EF4-FFF2-40B4-BE49-F238E27FC236}">
                    <a16:creationId xmlns:a16="http://schemas.microsoft.com/office/drawing/2014/main" id="{EFB3432A-F33E-4636-93EA-39E5DE75C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30">
                <a:extLst>
                  <a:ext uri="{FF2B5EF4-FFF2-40B4-BE49-F238E27FC236}">
                    <a16:creationId xmlns:a16="http://schemas.microsoft.com/office/drawing/2014/main" id="{201E85ED-EC70-4C1F-ADA1-385AFA3DB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596CFCCC-96DF-4A61-9E5D-558B1B94753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3" name="Freeform: Shape 12">
                <a:extLst>
                  <a:ext uri="{FF2B5EF4-FFF2-40B4-BE49-F238E27FC236}">
                    <a16:creationId xmlns:a16="http://schemas.microsoft.com/office/drawing/2014/main" id="{FC78AD6F-09CE-4B30-BD5B-385DC487E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 name="Freeform: Shape 13">
                <a:extLst>
                  <a:ext uri="{FF2B5EF4-FFF2-40B4-BE49-F238E27FC236}">
                    <a16:creationId xmlns:a16="http://schemas.microsoft.com/office/drawing/2014/main" id="{5CE9B157-EB63-48A0-9199-65F4594C1C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sp>
        <p:nvSpPr>
          <p:cNvPr id="5" name="Plassholder for lysbildenummer 4">
            <a:extLst>
              <a:ext uri="{FF2B5EF4-FFF2-40B4-BE49-F238E27FC236}">
                <a16:creationId xmlns:a16="http://schemas.microsoft.com/office/drawing/2014/main" id="{5286D304-BC2A-51C8-9709-1EFCDC3F5A87}"/>
              </a:ext>
            </a:extLst>
          </p:cNvPr>
          <p:cNvSpPr>
            <a:spLocks noGrp="1"/>
          </p:cNvSpPr>
          <p:nvPr>
            <p:ph type="sldNum" sz="quarter" idx="12"/>
          </p:nvPr>
        </p:nvSpPr>
        <p:spPr>
          <a:xfrm>
            <a:off x="10247843" y="6357600"/>
            <a:ext cx="1760150" cy="460800"/>
          </a:xfrm>
        </p:spPr>
        <p:txBody>
          <a:bodyPr/>
          <a:lstStyle/>
          <a:p>
            <a:fld id="{FF2BD96E-3838-45D2-9031-D3AF67C920A5}" type="slidenum">
              <a:rPr lang="en-US" smtClean="0"/>
              <a:t>7</a:t>
            </a:fld>
            <a:endParaRPr lang="en-US"/>
          </a:p>
        </p:txBody>
      </p:sp>
    </p:spTree>
    <p:extLst>
      <p:ext uri="{BB962C8B-B14F-4D97-AF65-F5344CB8AC3E}">
        <p14:creationId xmlns:p14="http://schemas.microsoft.com/office/powerpoint/2010/main" val="3894752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CC9CF63D-A2A3-4ECF-BC53-4B0D56918F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540033"/>
            <a:ext cx="0" cy="5778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3F12C004-626B-A990-022F-67542A92495A}"/>
              </a:ext>
            </a:extLst>
          </p:cNvPr>
          <p:cNvSpPr>
            <a:spLocks noGrp="1"/>
          </p:cNvSpPr>
          <p:nvPr>
            <p:ph type="sldNum" sz="quarter" idx="12"/>
          </p:nvPr>
        </p:nvSpPr>
        <p:spPr>
          <a:xfrm>
            <a:off x="9982800" y="6357600"/>
            <a:ext cx="1760150" cy="460800"/>
          </a:xfrm>
        </p:spPr>
        <p:txBody>
          <a:bodyPr>
            <a:normAutofit/>
          </a:bodyPr>
          <a:lstStyle/>
          <a:p>
            <a:pPr>
              <a:spcAft>
                <a:spcPts val="600"/>
              </a:spcAft>
            </a:pPr>
            <a:fld id="{FF2BD96E-3838-45D2-9031-D3AF67C920A5}" type="slidenum">
              <a:rPr lang="en-US" smtClean="0"/>
              <a:pPr>
                <a:spcAft>
                  <a:spcPts val="600"/>
                </a:spcAft>
              </a:pPr>
              <a:t>8</a:t>
            </a:fld>
            <a:endParaRPr lang="en-US"/>
          </a:p>
        </p:txBody>
      </p:sp>
      <p:pic>
        <p:nvPicPr>
          <p:cNvPr id="3" name="Bilde 2" descr="Et bilde som inneholder tekst, skjermbilde, Font, diagram&#10;&#10;Automatisk generert beskrivelse">
            <a:extLst>
              <a:ext uri="{FF2B5EF4-FFF2-40B4-BE49-F238E27FC236}">
                <a16:creationId xmlns:a16="http://schemas.microsoft.com/office/drawing/2014/main" id="{CABE2867-FA76-658C-840A-42B9DF03E422}"/>
              </a:ext>
            </a:extLst>
          </p:cNvPr>
          <p:cNvPicPr>
            <a:picLocks noChangeAspect="1"/>
          </p:cNvPicPr>
          <p:nvPr/>
        </p:nvPicPr>
        <p:blipFill>
          <a:blip r:embed="rId2"/>
          <a:stretch>
            <a:fillRect/>
          </a:stretch>
        </p:blipFill>
        <p:spPr>
          <a:xfrm>
            <a:off x="851343" y="2461613"/>
            <a:ext cx="4544379" cy="4290883"/>
          </a:xfrm>
          <a:prstGeom prst="rect">
            <a:avLst/>
          </a:prstGeom>
        </p:spPr>
      </p:pic>
      <p:graphicFrame>
        <p:nvGraphicFramePr>
          <p:cNvPr id="7" name="Tabell 6">
            <a:extLst>
              <a:ext uri="{FF2B5EF4-FFF2-40B4-BE49-F238E27FC236}">
                <a16:creationId xmlns:a16="http://schemas.microsoft.com/office/drawing/2014/main" id="{E16A4EFA-076A-A2D1-17CF-9D878C5A1605}"/>
              </a:ext>
            </a:extLst>
          </p:cNvPr>
          <p:cNvGraphicFramePr>
            <a:graphicFrameLocks noGrp="1"/>
          </p:cNvGraphicFramePr>
          <p:nvPr>
            <p:extLst>
              <p:ext uri="{D42A27DB-BD31-4B8C-83A1-F6EECF244321}">
                <p14:modId xmlns:p14="http://schemas.microsoft.com/office/powerpoint/2010/main" val="786216671"/>
              </p:ext>
            </p:extLst>
          </p:nvPr>
        </p:nvGraphicFramePr>
        <p:xfrm>
          <a:off x="6284687" y="5954890"/>
          <a:ext cx="3186996" cy="797606"/>
        </p:xfrm>
        <a:graphic>
          <a:graphicData uri="http://schemas.openxmlformats.org/drawingml/2006/table">
            <a:tbl>
              <a:tblPr firstRow="1" bandRow="1">
                <a:tableStyleId>{F5AB1C69-6EDB-4FF4-983F-18BD219EF322}</a:tableStyleId>
              </a:tblPr>
              <a:tblGrid>
                <a:gridCol w="1224382">
                  <a:extLst>
                    <a:ext uri="{9D8B030D-6E8A-4147-A177-3AD203B41FA5}">
                      <a16:colId xmlns:a16="http://schemas.microsoft.com/office/drawing/2014/main" val="1478437728"/>
                    </a:ext>
                  </a:extLst>
                </a:gridCol>
                <a:gridCol w="1962614">
                  <a:extLst>
                    <a:ext uri="{9D8B030D-6E8A-4147-A177-3AD203B41FA5}">
                      <a16:colId xmlns:a16="http://schemas.microsoft.com/office/drawing/2014/main" val="2037624979"/>
                    </a:ext>
                  </a:extLst>
                </a:gridCol>
              </a:tblGrid>
              <a:tr h="398803">
                <a:tc>
                  <a:txBody>
                    <a:bodyPr/>
                    <a:lstStyle/>
                    <a:p>
                      <a:r>
                        <a:rPr lang="nb-NO" sz="1050"/>
                        <a:t>Emnerapport</a:t>
                      </a:r>
                    </a:p>
                  </a:txBody>
                  <a:tcPr/>
                </a:tc>
                <a:tc>
                  <a:txBody>
                    <a:bodyPr/>
                    <a:lstStyle/>
                    <a:p>
                      <a:r>
                        <a:rPr lang="nb-NO" sz="1050"/>
                        <a:t>Studentevaluering</a:t>
                      </a:r>
                    </a:p>
                  </a:txBody>
                  <a:tcPr/>
                </a:tc>
                <a:extLst>
                  <a:ext uri="{0D108BD9-81ED-4DB2-BD59-A6C34878D82A}">
                    <a16:rowId xmlns:a16="http://schemas.microsoft.com/office/drawing/2014/main" val="466819546"/>
                  </a:ext>
                </a:extLst>
              </a:tr>
              <a:tr h="3988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050"/>
                        <a:t>Emneansvarlig</a:t>
                      </a:r>
                    </a:p>
                  </a:txBody>
                  <a:tcPr/>
                </a:tc>
                <a:tc>
                  <a:txBody>
                    <a:bodyPr/>
                    <a:lstStyle/>
                    <a:p>
                      <a:r>
                        <a:rPr lang="nb-NO" sz="1050"/>
                        <a:t>Studenter/referansegrupper</a:t>
                      </a:r>
                    </a:p>
                  </a:txBody>
                  <a:tcPr/>
                </a:tc>
                <a:extLst>
                  <a:ext uri="{0D108BD9-81ED-4DB2-BD59-A6C34878D82A}">
                    <a16:rowId xmlns:a16="http://schemas.microsoft.com/office/drawing/2014/main" val="2493653640"/>
                  </a:ext>
                </a:extLst>
              </a:tr>
            </a:tbl>
          </a:graphicData>
        </a:graphic>
      </p:graphicFrame>
      <p:graphicFrame>
        <p:nvGraphicFramePr>
          <p:cNvPr id="8" name="Tabell 7">
            <a:extLst>
              <a:ext uri="{FF2B5EF4-FFF2-40B4-BE49-F238E27FC236}">
                <a16:creationId xmlns:a16="http://schemas.microsoft.com/office/drawing/2014/main" id="{6CBF401E-7249-1D3B-42B1-B3FD7696F11E}"/>
              </a:ext>
            </a:extLst>
          </p:cNvPr>
          <p:cNvGraphicFramePr>
            <a:graphicFrameLocks noGrp="1"/>
          </p:cNvGraphicFramePr>
          <p:nvPr>
            <p:extLst>
              <p:ext uri="{D42A27DB-BD31-4B8C-83A1-F6EECF244321}">
                <p14:modId xmlns:p14="http://schemas.microsoft.com/office/powerpoint/2010/main" val="171178805"/>
              </p:ext>
            </p:extLst>
          </p:nvPr>
        </p:nvGraphicFramePr>
        <p:xfrm>
          <a:off x="6284687" y="4887741"/>
          <a:ext cx="2830351" cy="717774"/>
        </p:xfrm>
        <a:graphic>
          <a:graphicData uri="http://schemas.openxmlformats.org/drawingml/2006/table">
            <a:tbl>
              <a:tblPr firstRow="1" bandRow="1">
                <a:tableStyleId>{F5AB1C69-6EDB-4FF4-983F-18BD219EF322}</a:tableStyleId>
              </a:tblPr>
              <a:tblGrid>
                <a:gridCol w="2830351">
                  <a:extLst>
                    <a:ext uri="{9D8B030D-6E8A-4147-A177-3AD203B41FA5}">
                      <a16:colId xmlns:a16="http://schemas.microsoft.com/office/drawing/2014/main" val="1478437728"/>
                    </a:ext>
                  </a:extLst>
                </a:gridCol>
              </a:tblGrid>
              <a:tr h="398803">
                <a:tc>
                  <a:txBody>
                    <a:bodyPr/>
                    <a:lstStyle/>
                    <a:p>
                      <a:r>
                        <a:rPr lang="nb-NO" sz="1050"/>
                        <a:t>Studieprogramrapport</a:t>
                      </a:r>
                    </a:p>
                  </a:txBody>
                  <a:tcPr/>
                </a:tc>
                <a:extLst>
                  <a:ext uri="{0D108BD9-81ED-4DB2-BD59-A6C34878D82A}">
                    <a16:rowId xmlns:a16="http://schemas.microsoft.com/office/drawing/2014/main" val="466819546"/>
                  </a:ext>
                </a:extLst>
              </a:tr>
              <a:tr h="3189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050"/>
                        <a:t>Programleder</a:t>
                      </a:r>
                    </a:p>
                  </a:txBody>
                  <a:tcPr/>
                </a:tc>
                <a:extLst>
                  <a:ext uri="{0D108BD9-81ED-4DB2-BD59-A6C34878D82A}">
                    <a16:rowId xmlns:a16="http://schemas.microsoft.com/office/drawing/2014/main" val="2493653640"/>
                  </a:ext>
                </a:extLst>
              </a:tr>
            </a:tbl>
          </a:graphicData>
        </a:graphic>
      </p:graphicFrame>
      <p:sp>
        <p:nvSpPr>
          <p:cNvPr id="11" name="Pil: ned 10">
            <a:extLst>
              <a:ext uri="{FF2B5EF4-FFF2-40B4-BE49-F238E27FC236}">
                <a16:creationId xmlns:a16="http://schemas.microsoft.com/office/drawing/2014/main" id="{1FBD3EC8-D9A5-E31A-5325-E5AA81198769}"/>
              </a:ext>
            </a:extLst>
          </p:cNvPr>
          <p:cNvSpPr/>
          <p:nvPr/>
        </p:nvSpPr>
        <p:spPr>
          <a:xfrm rot="10800000">
            <a:off x="7497932" y="5606876"/>
            <a:ext cx="100897" cy="618186"/>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nb-NO"/>
          </a:p>
        </p:txBody>
      </p:sp>
      <p:graphicFrame>
        <p:nvGraphicFramePr>
          <p:cNvPr id="13" name="Tabell 12">
            <a:extLst>
              <a:ext uri="{FF2B5EF4-FFF2-40B4-BE49-F238E27FC236}">
                <a16:creationId xmlns:a16="http://schemas.microsoft.com/office/drawing/2014/main" id="{8CA5F794-6BB2-A83D-042E-2DD425A52730}"/>
              </a:ext>
            </a:extLst>
          </p:cNvPr>
          <p:cNvGraphicFramePr>
            <a:graphicFrameLocks noGrp="1"/>
          </p:cNvGraphicFramePr>
          <p:nvPr>
            <p:extLst>
              <p:ext uri="{D42A27DB-BD31-4B8C-83A1-F6EECF244321}">
                <p14:modId xmlns:p14="http://schemas.microsoft.com/office/powerpoint/2010/main" val="2312329118"/>
              </p:ext>
            </p:extLst>
          </p:nvPr>
        </p:nvGraphicFramePr>
        <p:xfrm>
          <a:off x="6284686" y="3872337"/>
          <a:ext cx="2830351" cy="797606"/>
        </p:xfrm>
        <a:graphic>
          <a:graphicData uri="http://schemas.openxmlformats.org/drawingml/2006/table">
            <a:tbl>
              <a:tblPr firstRow="1" bandRow="1">
                <a:tableStyleId>{F5AB1C69-6EDB-4FF4-983F-18BD219EF322}</a:tableStyleId>
              </a:tblPr>
              <a:tblGrid>
                <a:gridCol w="2830351">
                  <a:extLst>
                    <a:ext uri="{9D8B030D-6E8A-4147-A177-3AD203B41FA5}">
                      <a16:colId xmlns:a16="http://schemas.microsoft.com/office/drawing/2014/main" val="1478437728"/>
                    </a:ext>
                  </a:extLst>
                </a:gridCol>
              </a:tblGrid>
              <a:tr h="398803">
                <a:tc>
                  <a:txBody>
                    <a:bodyPr/>
                    <a:lstStyle/>
                    <a:p>
                      <a:r>
                        <a:rPr lang="nb-NO" sz="1050"/>
                        <a:t>Instituttets kvalitetsmelding</a:t>
                      </a:r>
                    </a:p>
                  </a:txBody>
                  <a:tcPr/>
                </a:tc>
                <a:extLst>
                  <a:ext uri="{0D108BD9-81ED-4DB2-BD59-A6C34878D82A}">
                    <a16:rowId xmlns:a16="http://schemas.microsoft.com/office/drawing/2014/main" val="466819546"/>
                  </a:ext>
                </a:extLst>
              </a:tr>
              <a:tr h="3988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050"/>
                        <a:t>Instituttleder</a:t>
                      </a:r>
                    </a:p>
                  </a:txBody>
                  <a:tcPr/>
                </a:tc>
                <a:extLst>
                  <a:ext uri="{0D108BD9-81ED-4DB2-BD59-A6C34878D82A}">
                    <a16:rowId xmlns:a16="http://schemas.microsoft.com/office/drawing/2014/main" val="2493653640"/>
                  </a:ext>
                </a:extLst>
              </a:tr>
            </a:tbl>
          </a:graphicData>
        </a:graphic>
      </p:graphicFrame>
      <p:graphicFrame>
        <p:nvGraphicFramePr>
          <p:cNvPr id="15" name="Tabell 14">
            <a:extLst>
              <a:ext uri="{FF2B5EF4-FFF2-40B4-BE49-F238E27FC236}">
                <a16:creationId xmlns:a16="http://schemas.microsoft.com/office/drawing/2014/main" id="{41BC0F0D-EA77-9A01-3641-E8852084AD68}"/>
              </a:ext>
            </a:extLst>
          </p:cNvPr>
          <p:cNvGraphicFramePr>
            <a:graphicFrameLocks noGrp="1"/>
          </p:cNvGraphicFramePr>
          <p:nvPr>
            <p:extLst>
              <p:ext uri="{D42A27DB-BD31-4B8C-83A1-F6EECF244321}">
                <p14:modId xmlns:p14="http://schemas.microsoft.com/office/powerpoint/2010/main" val="3110305239"/>
              </p:ext>
            </p:extLst>
          </p:nvPr>
        </p:nvGraphicFramePr>
        <p:xfrm>
          <a:off x="6277172" y="2739825"/>
          <a:ext cx="2830351" cy="797606"/>
        </p:xfrm>
        <a:graphic>
          <a:graphicData uri="http://schemas.openxmlformats.org/drawingml/2006/table">
            <a:tbl>
              <a:tblPr firstRow="1" bandRow="1">
                <a:tableStyleId>{F5AB1C69-6EDB-4FF4-983F-18BD219EF322}</a:tableStyleId>
              </a:tblPr>
              <a:tblGrid>
                <a:gridCol w="2830351">
                  <a:extLst>
                    <a:ext uri="{9D8B030D-6E8A-4147-A177-3AD203B41FA5}">
                      <a16:colId xmlns:a16="http://schemas.microsoft.com/office/drawing/2014/main" val="1478437728"/>
                    </a:ext>
                  </a:extLst>
                </a:gridCol>
              </a:tblGrid>
              <a:tr h="398803">
                <a:tc>
                  <a:txBody>
                    <a:bodyPr/>
                    <a:lstStyle/>
                    <a:p>
                      <a:r>
                        <a:rPr lang="nb-NO" sz="1050"/>
                        <a:t>Fakultetets kvalitetsmelding</a:t>
                      </a:r>
                    </a:p>
                  </a:txBody>
                  <a:tcPr/>
                </a:tc>
                <a:extLst>
                  <a:ext uri="{0D108BD9-81ED-4DB2-BD59-A6C34878D82A}">
                    <a16:rowId xmlns:a16="http://schemas.microsoft.com/office/drawing/2014/main" val="466819546"/>
                  </a:ext>
                </a:extLst>
              </a:tr>
              <a:tr h="3988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050"/>
                        <a:t>Dekan</a:t>
                      </a:r>
                    </a:p>
                  </a:txBody>
                  <a:tcPr/>
                </a:tc>
                <a:extLst>
                  <a:ext uri="{0D108BD9-81ED-4DB2-BD59-A6C34878D82A}">
                    <a16:rowId xmlns:a16="http://schemas.microsoft.com/office/drawing/2014/main" val="2493653640"/>
                  </a:ext>
                </a:extLst>
              </a:tr>
            </a:tbl>
          </a:graphicData>
        </a:graphic>
      </p:graphicFrame>
      <p:sp>
        <p:nvSpPr>
          <p:cNvPr id="16" name="Rektangel 15">
            <a:extLst>
              <a:ext uri="{FF2B5EF4-FFF2-40B4-BE49-F238E27FC236}">
                <a16:creationId xmlns:a16="http://schemas.microsoft.com/office/drawing/2014/main" id="{9915FFDE-8474-490B-30A7-58095B1A71C2}"/>
              </a:ext>
            </a:extLst>
          </p:cNvPr>
          <p:cNvSpPr/>
          <p:nvPr/>
        </p:nvSpPr>
        <p:spPr>
          <a:xfrm>
            <a:off x="2649577" y="1540014"/>
            <a:ext cx="1109675" cy="71246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b-NO"/>
              <a:t>Rektor</a:t>
            </a:r>
          </a:p>
        </p:txBody>
      </p:sp>
      <p:sp>
        <p:nvSpPr>
          <p:cNvPr id="17" name="Rektangel 16">
            <a:extLst>
              <a:ext uri="{FF2B5EF4-FFF2-40B4-BE49-F238E27FC236}">
                <a16:creationId xmlns:a16="http://schemas.microsoft.com/office/drawing/2014/main" id="{BD84DD8A-8DD5-04D3-DAAE-E2418766C590}"/>
              </a:ext>
            </a:extLst>
          </p:cNvPr>
          <p:cNvSpPr/>
          <p:nvPr/>
        </p:nvSpPr>
        <p:spPr>
          <a:xfrm>
            <a:off x="2667051" y="674860"/>
            <a:ext cx="1098954" cy="645952"/>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nb-NO"/>
              <a:t>Styret</a:t>
            </a:r>
          </a:p>
          <a:p>
            <a:pPr algn="ctr"/>
            <a:r>
              <a:rPr lang="nb-NO"/>
              <a:t>NTNU</a:t>
            </a:r>
          </a:p>
        </p:txBody>
      </p:sp>
      <p:cxnSp>
        <p:nvCxnSpPr>
          <p:cNvPr id="19" name="Rett linje 18">
            <a:extLst>
              <a:ext uri="{FF2B5EF4-FFF2-40B4-BE49-F238E27FC236}">
                <a16:creationId xmlns:a16="http://schemas.microsoft.com/office/drawing/2014/main" id="{F2FA99A9-BD32-65E8-8783-677CB5673E4B}"/>
              </a:ext>
            </a:extLst>
          </p:cNvPr>
          <p:cNvCxnSpPr/>
          <p:nvPr/>
        </p:nvCxnSpPr>
        <p:spPr>
          <a:xfrm>
            <a:off x="3225963" y="2244285"/>
            <a:ext cx="0" cy="20972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DC8487B1-77F7-0D90-6C41-72BCF6CD3D12}"/>
              </a:ext>
            </a:extLst>
          </p:cNvPr>
          <p:cNvCxnSpPr/>
          <p:nvPr/>
        </p:nvCxnSpPr>
        <p:spPr>
          <a:xfrm>
            <a:off x="3221468" y="1330289"/>
            <a:ext cx="0" cy="20972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21" name="Pil: ned 20">
            <a:extLst>
              <a:ext uri="{FF2B5EF4-FFF2-40B4-BE49-F238E27FC236}">
                <a16:creationId xmlns:a16="http://schemas.microsoft.com/office/drawing/2014/main" id="{27AE8A30-30E6-384E-EF6A-2BC6579E11F5}"/>
              </a:ext>
            </a:extLst>
          </p:cNvPr>
          <p:cNvSpPr/>
          <p:nvPr/>
        </p:nvSpPr>
        <p:spPr>
          <a:xfrm rot="10800000">
            <a:off x="7921255" y="4473144"/>
            <a:ext cx="100897" cy="618186"/>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nb-NO"/>
          </a:p>
        </p:txBody>
      </p:sp>
      <p:sp>
        <p:nvSpPr>
          <p:cNvPr id="22" name="Pil: ned 21">
            <a:extLst>
              <a:ext uri="{FF2B5EF4-FFF2-40B4-BE49-F238E27FC236}">
                <a16:creationId xmlns:a16="http://schemas.microsoft.com/office/drawing/2014/main" id="{8F12D08C-30C2-F97D-AB7D-075D899032F7}"/>
              </a:ext>
            </a:extLst>
          </p:cNvPr>
          <p:cNvSpPr/>
          <p:nvPr/>
        </p:nvSpPr>
        <p:spPr>
          <a:xfrm rot="10800000">
            <a:off x="8298986" y="3429000"/>
            <a:ext cx="100897" cy="618186"/>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nb-NO"/>
          </a:p>
        </p:txBody>
      </p:sp>
      <p:graphicFrame>
        <p:nvGraphicFramePr>
          <p:cNvPr id="23" name="Tabell 22">
            <a:extLst>
              <a:ext uri="{FF2B5EF4-FFF2-40B4-BE49-F238E27FC236}">
                <a16:creationId xmlns:a16="http://schemas.microsoft.com/office/drawing/2014/main" id="{840891B7-C148-3560-8E37-8B1F31A6981E}"/>
              </a:ext>
            </a:extLst>
          </p:cNvPr>
          <p:cNvGraphicFramePr>
            <a:graphicFrameLocks noGrp="1"/>
          </p:cNvGraphicFramePr>
          <p:nvPr>
            <p:extLst>
              <p:ext uri="{D42A27DB-BD31-4B8C-83A1-F6EECF244321}">
                <p14:modId xmlns:p14="http://schemas.microsoft.com/office/powerpoint/2010/main" val="438887000"/>
              </p:ext>
            </p:extLst>
          </p:nvPr>
        </p:nvGraphicFramePr>
        <p:xfrm>
          <a:off x="6277172" y="1641816"/>
          <a:ext cx="2830351" cy="797606"/>
        </p:xfrm>
        <a:graphic>
          <a:graphicData uri="http://schemas.openxmlformats.org/drawingml/2006/table">
            <a:tbl>
              <a:tblPr firstRow="1" bandRow="1">
                <a:tableStyleId>{F5AB1C69-6EDB-4FF4-983F-18BD219EF322}</a:tableStyleId>
              </a:tblPr>
              <a:tblGrid>
                <a:gridCol w="2830351">
                  <a:extLst>
                    <a:ext uri="{9D8B030D-6E8A-4147-A177-3AD203B41FA5}">
                      <a16:colId xmlns:a16="http://schemas.microsoft.com/office/drawing/2014/main" val="1478437728"/>
                    </a:ext>
                  </a:extLst>
                </a:gridCol>
              </a:tblGrid>
              <a:tr h="398803">
                <a:tc>
                  <a:txBody>
                    <a:bodyPr/>
                    <a:lstStyle/>
                    <a:p>
                      <a:r>
                        <a:rPr lang="nb-NO" sz="1050"/>
                        <a:t>Rektors kvalitetsmelding</a:t>
                      </a:r>
                    </a:p>
                  </a:txBody>
                  <a:tcPr/>
                </a:tc>
                <a:extLst>
                  <a:ext uri="{0D108BD9-81ED-4DB2-BD59-A6C34878D82A}">
                    <a16:rowId xmlns:a16="http://schemas.microsoft.com/office/drawing/2014/main" val="466819546"/>
                  </a:ext>
                </a:extLst>
              </a:tr>
              <a:tr h="3988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050"/>
                        <a:t>Rektor</a:t>
                      </a:r>
                    </a:p>
                  </a:txBody>
                  <a:tcPr/>
                </a:tc>
                <a:extLst>
                  <a:ext uri="{0D108BD9-81ED-4DB2-BD59-A6C34878D82A}">
                    <a16:rowId xmlns:a16="http://schemas.microsoft.com/office/drawing/2014/main" val="2493653640"/>
                  </a:ext>
                </a:extLst>
              </a:tr>
            </a:tbl>
          </a:graphicData>
        </a:graphic>
      </p:graphicFrame>
      <p:sp>
        <p:nvSpPr>
          <p:cNvPr id="24" name="Pil: ned 23">
            <a:extLst>
              <a:ext uri="{FF2B5EF4-FFF2-40B4-BE49-F238E27FC236}">
                <a16:creationId xmlns:a16="http://schemas.microsoft.com/office/drawing/2014/main" id="{5A55E808-3A68-9483-C98E-9A1B82634A6C}"/>
              </a:ext>
            </a:extLst>
          </p:cNvPr>
          <p:cNvSpPr/>
          <p:nvPr/>
        </p:nvSpPr>
        <p:spPr>
          <a:xfrm rot="10800000">
            <a:off x="8433702" y="2346783"/>
            <a:ext cx="100897" cy="618186"/>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nb-NO"/>
          </a:p>
        </p:txBody>
      </p:sp>
      <p:sp>
        <p:nvSpPr>
          <p:cNvPr id="25" name="Pil: ned 24">
            <a:extLst>
              <a:ext uri="{FF2B5EF4-FFF2-40B4-BE49-F238E27FC236}">
                <a16:creationId xmlns:a16="http://schemas.microsoft.com/office/drawing/2014/main" id="{4542B838-1B0A-7EE0-3CEB-AB0F45024E3E}"/>
              </a:ext>
            </a:extLst>
          </p:cNvPr>
          <p:cNvSpPr/>
          <p:nvPr/>
        </p:nvSpPr>
        <p:spPr>
          <a:xfrm rot="6376385" flipH="1">
            <a:off x="4949717" y="309434"/>
            <a:ext cx="147344" cy="236849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nb-NO"/>
          </a:p>
        </p:txBody>
      </p:sp>
      <p:graphicFrame>
        <p:nvGraphicFramePr>
          <p:cNvPr id="28" name="Tabell 27">
            <a:extLst>
              <a:ext uri="{FF2B5EF4-FFF2-40B4-BE49-F238E27FC236}">
                <a16:creationId xmlns:a16="http://schemas.microsoft.com/office/drawing/2014/main" id="{C9729791-D6E7-31B1-7278-0B53B01774E3}"/>
              </a:ext>
            </a:extLst>
          </p:cNvPr>
          <p:cNvGraphicFramePr>
            <a:graphicFrameLocks noGrp="1"/>
          </p:cNvGraphicFramePr>
          <p:nvPr>
            <p:extLst>
              <p:ext uri="{D42A27DB-BD31-4B8C-83A1-F6EECF244321}">
                <p14:modId xmlns:p14="http://schemas.microsoft.com/office/powerpoint/2010/main" val="4270875792"/>
              </p:ext>
            </p:extLst>
          </p:nvPr>
        </p:nvGraphicFramePr>
        <p:xfrm>
          <a:off x="123012" y="891786"/>
          <a:ext cx="2274169" cy="457200"/>
        </p:xfrm>
        <a:graphic>
          <a:graphicData uri="http://schemas.openxmlformats.org/drawingml/2006/table">
            <a:tbl>
              <a:tblPr firstRow="1" bandRow="1">
                <a:tableStyleId>{93296810-A885-4BE3-A3E7-6D5BEEA58F35}</a:tableStyleId>
              </a:tblPr>
              <a:tblGrid>
                <a:gridCol w="2274169">
                  <a:extLst>
                    <a:ext uri="{9D8B030D-6E8A-4147-A177-3AD203B41FA5}">
                      <a16:colId xmlns:a16="http://schemas.microsoft.com/office/drawing/2014/main" val="132118687"/>
                    </a:ext>
                  </a:extLst>
                </a:gridCol>
              </a:tblGrid>
              <a:tr h="172118">
                <a:tc>
                  <a:txBody>
                    <a:bodyPr/>
                    <a:lstStyle/>
                    <a:p>
                      <a:r>
                        <a:rPr lang="nb-NO" sz="900">
                          <a:solidFill>
                            <a:schemeClr val="bg1"/>
                          </a:solidFill>
                        </a:rPr>
                        <a:t>LMU-rapport</a:t>
                      </a:r>
                    </a:p>
                  </a:txBody>
                  <a:tcPr/>
                </a:tc>
                <a:extLst>
                  <a:ext uri="{0D108BD9-81ED-4DB2-BD59-A6C34878D82A}">
                    <a16:rowId xmlns:a16="http://schemas.microsoft.com/office/drawing/2014/main" val="151198956"/>
                  </a:ext>
                </a:extLst>
              </a:tr>
              <a:tr h="2271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900">
                          <a:solidFill>
                            <a:schemeClr val="bg1"/>
                          </a:solidFill>
                        </a:rPr>
                        <a:t>Læringsmiljøutvalget (LMU)</a:t>
                      </a:r>
                    </a:p>
                  </a:txBody>
                  <a:tcPr/>
                </a:tc>
                <a:extLst>
                  <a:ext uri="{0D108BD9-81ED-4DB2-BD59-A6C34878D82A}">
                    <a16:rowId xmlns:a16="http://schemas.microsoft.com/office/drawing/2014/main" val="1007949343"/>
                  </a:ext>
                </a:extLst>
              </a:tr>
            </a:tbl>
          </a:graphicData>
        </a:graphic>
      </p:graphicFrame>
      <p:graphicFrame>
        <p:nvGraphicFramePr>
          <p:cNvPr id="30" name="Tabell 29">
            <a:extLst>
              <a:ext uri="{FF2B5EF4-FFF2-40B4-BE49-F238E27FC236}">
                <a16:creationId xmlns:a16="http://schemas.microsoft.com/office/drawing/2014/main" id="{3E90E439-DD04-1CEE-148F-AE2E126CD6C9}"/>
              </a:ext>
            </a:extLst>
          </p:cNvPr>
          <p:cNvGraphicFramePr>
            <a:graphicFrameLocks noGrp="1"/>
          </p:cNvGraphicFramePr>
          <p:nvPr>
            <p:extLst>
              <p:ext uri="{D42A27DB-BD31-4B8C-83A1-F6EECF244321}">
                <p14:modId xmlns:p14="http://schemas.microsoft.com/office/powerpoint/2010/main" val="3306446595"/>
              </p:ext>
            </p:extLst>
          </p:nvPr>
        </p:nvGraphicFramePr>
        <p:xfrm>
          <a:off x="90821" y="1572565"/>
          <a:ext cx="2274171" cy="457200"/>
        </p:xfrm>
        <a:graphic>
          <a:graphicData uri="http://schemas.openxmlformats.org/drawingml/2006/table">
            <a:tbl>
              <a:tblPr firstRow="1" bandRow="1">
                <a:tableStyleId>{93296810-A885-4BE3-A3E7-6D5BEEA58F35}</a:tableStyleId>
              </a:tblPr>
              <a:tblGrid>
                <a:gridCol w="2274171">
                  <a:extLst>
                    <a:ext uri="{9D8B030D-6E8A-4147-A177-3AD203B41FA5}">
                      <a16:colId xmlns:a16="http://schemas.microsoft.com/office/drawing/2014/main" val="132118687"/>
                    </a:ext>
                  </a:extLst>
                </a:gridCol>
              </a:tblGrid>
              <a:tr h="172118">
                <a:tc>
                  <a:txBody>
                    <a:bodyPr/>
                    <a:lstStyle/>
                    <a:p>
                      <a:r>
                        <a:rPr lang="nb-NO" sz="900">
                          <a:solidFill>
                            <a:schemeClr val="bg1"/>
                          </a:solidFill>
                        </a:rPr>
                        <a:t>Kvalitetsrapport</a:t>
                      </a:r>
                    </a:p>
                  </a:txBody>
                  <a:tcPr/>
                </a:tc>
                <a:extLst>
                  <a:ext uri="{0D108BD9-81ED-4DB2-BD59-A6C34878D82A}">
                    <a16:rowId xmlns:a16="http://schemas.microsoft.com/office/drawing/2014/main" val="151198956"/>
                  </a:ext>
                </a:extLst>
              </a:tr>
              <a:tr h="2271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900">
                          <a:solidFill>
                            <a:schemeClr val="bg1"/>
                          </a:solidFill>
                        </a:rPr>
                        <a:t>Forvaltningsutvalgene (FUS, FUI og FUL</a:t>
                      </a:r>
                    </a:p>
                  </a:txBody>
                  <a:tcPr/>
                </a:tc>
                <a:extLst>
                  <a:ext uri="{0D108BD9-81ED-4DB2-BD59-A6C34878D82A}">
                    <a16:rowId xmlns:a16="http://schemas.microsoft.com/office/drawing/2014/main" val="1007949343"/>
                  </a:ext>
                </a:extLst>
              </a:tr>
            </a:tbl>
          </a:graphicData>
        </a:graphic>
      </p:graphicFrame>
      <p:sp>
        <p:nvSpPr>
          <p:cNvPr id="31" name="Pil: ned 30">
            <a:extLst>
              <a:ext uri="{FF2B5EF4-FFF2-40B4-BE49-F238E27FC236}">
                <a16:creationId xmlns:a16="http://schemas.microsoft.com/office/drawing/2014/main" id="{C2EA7F30-9584-38C5-5F04-51A45FBD7841}"/>
              </a:ext>
            </a:extLst>
          </p:cNvPr>
          <p:cNvSpPr/>
          <p:nvPr/>
        </p:nvSpPr>
        <p:spPr>
          <a:xfrm rot="16200000">
            <a:off x="2505270" y="1502779"/>
            <a:ext cx="103671" cy="602668"/>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nb-NO"/>
          </a:p>
        </p:txBody>
      </p:sp>
      <p:sp>
        <p:nvSpPr>
          <p:cNvPr id="32" name="Pil: ned 31">
            <a:extLst>
              <a:ext uri="{FF2B5EF4-FFF2-40B4-BE49-F238E27FC236}">
                <a16:creationId xmlns:a16="http://schemas.microsoft.com/office/drawing/2014/main" id="{FDEB52CD-FD6C-C813-CA17-8B882F1CD5CD}"/>
              </a:ext>
            </a:extLst>
          </p:cNvPr>
          <p:cNvSpPr/>
          <p:nvPr/>
        </p:nvSpPr>
        <p:spPr>
          <a:xfrm rot="14581141">
            <a:off x="2508638" y="670954"/>
            <a:ext cx="96933" cy="54829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nb-NO"/>
          </a:p>
        </p:txBody>
      </p:sp>
      <p:sp>
        <p:nvSpPr>
          <p:cNvPr id="33" name="Pil: ned 32">
            <a:extLst>
              <a:ext uri="{FF2B5EF4-FFF2-40B4-BE49-F238E27FC236}">
                <a16:creationId xmlns:a16="http://schemas.microsoft.com/office/drawing/2014/main" id="{DB535328-1802-822C-3676-FE03D54678BF}"/>
              </a:ext>
            </a:extLst>
          </p:cNvPr>
          <p:cNvSpPr/>
          <p:nvPr/>
        </p:nvSpPr>
        <p:spPr>
          <a:xfrm rot="18914982">
            <a:off x="2562576" y="1104324"/>
            <a:ext cx="113857" cy="710753"/>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nb-NO"/>
          </a:p>
        </p:txBody>
      </p:sp>
      <p:sp>
        <p:nvSpPr>
          <p:cNvPr id="34" name="Rektangel 33">
            <a:extLst>
              <a:ext uri="{FF2B5EF4-FFF2-40B4-BE49-F238E27FC236}">
                <a16:creationId xmlns:a16="http://schemas.microsoft.com/office/drawing/2014/main" id="{CD272525-6336-3232-4302-281977709DD5}"/>
              </a:ext>
            </a:extLst>
          </p:cNvPr>
          <p:cNvSpPr/>
          <p:nvPr/>
        </p:nvSpPr>
        <p:spPr>
          <a:xfrm>
            <a:off x="2187999" y="2350393"/>
            <a:ext cx="2075050" cy="24706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b-NO"/>
              <a:t>AD styre</a:t>
            </a:r>
          </a:p>
        </p:txBody>
      </p:sp>
      <p:sp>
        <p:nvSpPr>
          <p:cNvPr id="35" name="Tittel 1">
            <a:extLst>
              <a:ext uri="{FF2B5EF4-FFF2-40B4-BE49-F238E27FC236}">
                <a16:creationId xmlns:a16="http://schemas.microsoft.com/office/drawing/2014/main" id="{8461CF86-7553-E1E1-1205-F2DAAD5DFF4C}"/>
              </a:ext>
            </a:extLst>
          </p:cNvPr>
          <p:cNvSpPr>
            <a:spLocks noGrp="1"/>
          </p:cNvSpPr>
          <p:nvPr>
            <p:ph type="title"/>
          </p:nvPr>
        </p:nvSpPr>
        <p:spPr>
          <a:xfrm>
            <a:off x="2907259" y="-27181"/>
            <a:ext cx="6872103" cy="907059"/>
          </a:xfrm>
        </p:spPr>
        <p:txBody>
          <a:bodyPr vert="horz" lIns="91440" tIns="45720" rIns="91440" bIns="45720" rtlCol="0" anchor="b" anchorCtr="0">
            <a:normAutofit/>
          </a:bodyPr>
          <a:lstStyle/>
          <a:p>
            <a:pPr algn="ctr">
              <a:lnSpc>
                <a:spcPct val="90000"/>
              </a:lnSpc>
            </a:pPr>
            <a:r>
              <a:rPr lang="nb-NO"/>
              <a:t>Beslutnings- og rapporteringslinjer</a:t>
            </a:r>
            <a:br>
              <a:rPr lang="nb-NO" sz="1900"/>
            </a:br>
            <a:endParaRPr lang="nb-NO" sz="1900">
              <a:latin typeface="+mn-lt"/>
            </a:endParaRPr>
          </a:p>
        </p:txBody>
      </p:sp>
      <p:sp>
        <p:nvSpPr>
          <p:cNvPr id="2" name="TekstSylinder 1">
            <a:extLst>
              <a:ext uri="{FF2B5EF4-FFF2-40B4-BE49-F238E27FC236}">
                <a16:creationId xmlns:a16="http://schemas.microsoft.com/office/drawing/2014/main" id="{EB8E17E3-DEBB-6E81-7B4C-D9E81BBCA1B2}"/>
              </a:ext>
            </a:extLst>
          </p:cNvPr>
          <p:cNvSpPr txBox="1"/>
          <p:nvPr/>
        </p:nvSpPr>
        <p:spPr>
          <a:xfrm>
            <a:off x="3228974" y="5095875"/>
            <a:ext cx="210502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200" dirty="0"/>
              <a:t>Studieprogramleder rapporterer til instituttleder</a:t>
            </a:r>
          </a:p>
        </p:txBody>
      </p:sp>
    </p:spTree>
    <p:extLst>
      <p:ext uri="{BB962C8B-B14F-4D97-AF65-F5344CB8AC3E}">
        <p14:creationId xmlns:p14="http://schemas.microsoft.com/office/powerpoint/2010/main" val="2686287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168F3224-623A-370B-01F2-10EBFB398691}"/>
              </a:ext>
            </a:extLst>
          </p:cNvPr>
          <p:cNvSpPr>
            <a:spLocks noGrp="1"/>
          </p:cNvSpPr>
          <p:nvPr>
            <p:ph type="title"/>
          </p:nvPr>
        </p:nvSpPr>
        <p:spPr>
          <a:xfrm>
            <a:off x="407630" y="42492"/>
            <a:ext cx="6317998" cy="1120439"/>
          </a:xfrm>
        </p:spPr>
        <p:txBody>
          <a:bodyPr wrap="square" anchor="b">
            <a:normAutofit/>
          </a:bodyPr>
          <a:lstStyle/>
          <a:p>
            <a:pPr algn="ctr"/>
            <a:r>
              <a:rPr lang="nb-NO"/>
              <a:t>Studieprogramråd ved AD</a:t>
            </a:r>
          </a:p>
        </p:txBody>
      </p:sp>
      <p:cxnSp>
        <p:nvCxnSpPr>
          <p:cNvPr id="11" name="Straight Connector 10">
            <a:extLst>
              <a:ext uri="{FF2B5EF4-FFF2-40B4-BE49-F238E27FC236}">
                <a16:creationId xmlns:a16="http://schemas.microsoft.com/office/drawing/2014/main" id="{16C132CB-661F-4A80-B2A5-D78FF18C0C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78998" y="19645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Plassholder for innhold 2">
            <a:extLst>
              <a:ext uri="{FF2B5EF4-FFF2-40B4-BE49-F238E27FC236}">
                <a16:creationId xmlns:a16="http://schemas.microsoft.com/office/drawing/2014/main" id="{A9D475A6-5451-FEF0-513C-A8B17930C0C0}"/>
              </a:ext>
            </a:extLst>
          </p:cNvPr>
          <p:cNvSpPr>
            <a:spLocks noGrp="1"/>
          </p:cNvSpPr>
          <p:nvPr>
            <p:ph idx="1"/>
          </p:nvPr>
        </p:nvSpPr>
        <p:spPr>
          <a:xfrm>
            <a:off x="-1" y="2259523"/>
            <a:ext cx="8187191" cy="4303552"/>
          </a:xfrm>
        </p:spPr>
        <p:txBody>
          <a:bodyPr vert="horz" lIns="91440" tIns="45720" rIns="91440" bIns="45720" rtlCol="0" anchor="t">
            <a:normAutofit fontScale="77500" lnSpcReduction="20000"/>
          </a:bodyPr>
          <a:lstStyle/>
          <a:p>
            <a:pPr marL="359410" indent="-359410">
              <a:lnSpc>
                <a:spcPct val="140000"/>
              </a:lnSpc>
            </a:pPr>
            <a:r>
              <a:rPr lang="nb-NO" sz="1400"/>
              <a:t>Ved AD er det oppnevnt 9 studieprogramråd der noen studieprogram inngår i felles programråd. Hvem som leder felles programråd framgår av vedtak for oppnevning av programråd og publiseres på </a:t>
            </a:r>
            <a:r>
              <a:rPr lang="nb-NO" sz="1400">
                <a:ea typeface="+mn-lt"/>
                <a:cs typeface="+mn-lt"/>
                <a:hlinkClick r:id="rId2"/>
              </a:rPr>
              <a:t>Studieprogramråd - AD</a:t>
            </a:r>
            <a:r>
              <a:rPr lang="nb-NO" sz="1400">
                <a:ea typeface="+mn-lt"/>
                <a:cs typeface="+mn-lt"/>
              </a:rPr>
              <a:t>.</a:t>
            </a:r>
            <a:endParaRPr lang="nb-NO" sz="1400">
              <a:solidFill>
                <a:srgbClr val="000000">
                  <a:alpha val="60000"/>
                </a:srgbClr>
              </a:solidFill>
              <a:ea typeface="+mn-lt"/>
              <a:cs typeface="+mn-lt"/>
            </a:endParaRPr>
          </a:p>
          <a:p>
            <a:pPr marL="359410" indent="-359410">
              <a:lnSpc>
                <a:spcPct val="140000"/>
              </a:lnSpc>
            </a:pPr>
            <a:r>
              <a:rPr lang="nb-NO" sz="1400">
                <a:solidFill>
                  <a:srgbClr val="000000">
                    <a:alpha val="60000"/>
                  </a:srgbClr>
                </a:solidFill>
              </a:rPr>
              <a:t>Studieprogramrådene oppnevnes formelt av dekan, men det er instituttet, i samråd med deg som studieprogramleder, som foreslår aktuelle rådsmedlemmer. Programrådene har normalt en varighet på fire år.</a:t>
            </a:r>
            <a:endParaRPr lang="nb-NO" sz="1400">
              <a:ea typeface="+mn-lt"/>
              <a:cs typeface="+mn-lt"/>
            </a:endParaRPr>
          </a:p>
          <a:p>
            <a:pPr marL="359410" indent="-359410">
              <a:lnSpc>
                <a:spcPct val="140000"/>
              </a:lnSpc>
            </a:pPr>
            <a:r>
              <a:rPr lang="nb-NO" sz="1400">
                <a:ea typeface="+mn-lt"/>
                <a:cs typeface="+mn-lt"/>
              </a:rPr>
              <a:t>Studieprogramrådet gir råd i arbeidet med utvikling av kvaliteten i studieprogrammet og gir innspill til din årlige studieprogramevaluering.</a:t>
            </a:r>
            <a:endParaRPr lang="nb-NO" sz="1400">
              <a:solidFill>
                <a:srgbClr val="000000">
                  <a:alpha val="60000"/>
                </a:srgbClr>
              </a:solidFill>
              <a:ea typeface="+mn-lt"/>
              <a:cs typeface="+mn-lt"/>
            </a:endParaRPr>
          </a:p>
          <a:p>
            <a:pPr marL="359410" indent="-359410">
              <a:lnSpc>
                <a:spcPct val="140000"/>
              </a:lnSpc>
            </a:pPr>
            <a:r>
              <a:rPr lang="nb-NO" sz="1400">
                <a:ea typeface="+mn-lt"/>
                <a:cs typeface="+mn-lt"/>
              </a:rPr>
              <a:t>Studieprogramrådet skal bestå av studenter, vitenskapelig ansatte og administrativt ansatte, og skal ha i tillegg ha ekstern representasjon eller sørge for innspill fra eksterne aktører.</a:t>
            </a:r>
            <a:endParaRPr lang="nb-NO" sz="1400">
              <a:solidFill>
                <a:srgbClr val="000000">
                  <a:alpha val="60000"/>
                </a:srgbClr>
              </a:solidFill>
              <a:ea typeface="+mn-lt"/>
              <a:cs typeface="+mn-lt"/>
            </a:endParaRPr>
          </a:p>
          <a:p>
            <a:pPr marL="359410" indent="-359410">
              <a:lnSpc>
                <a:spcPct val="140000"/>
              </a:lnSpc>
            </a:pPr>
            <a:r>
              <a:rPr lang="nb-NO" sz="1400">
                <a:ea typeface="+mn-lt"/>
                <a:cs typeface="+mn-lt"/>
              </a:rPr>
              <a:t>Studentrepresentasjon i programrådene er viktig og velges av </a:t>
            </a:r>
            <a:r>
              <a:rPr lang="nb-NO" sz="1400">
                <a:ea typeface="+mn-lt"/>
                <a:cs typeface="+mn-lt"/>
                <a:hlinkClick r:id="rId3"/>
              </a:rPr>
              <a:t>Studentrådet AD</a:t>
            </a:r>
            <a:r>
              <a:rPr lang="nb-NO" sz="1400">
                <a:ea typeface="+mn-lt"/>
                <a:cs typeface="+mn-lt"/>
              </a:rPr>
              <a:t> for ett år av gangen. Oppnevning av studentrepresentanter forutsetter derfor god dialog med </a:t>
            </a:r>
            <a:r>
              <a:rPr lang="nb-NO" sz="1400" err="1">
                <a:ea typeface="+mn-lt"/>
                <a:cs typeface="+mn-lt"/>
              </a:rPr>
              <a:t>instituttillitsvalgte</a:t>
            </a:r>
            <a:r>
              <a:rPr lang="nb-NO" sz="1400">
                <a:ea typeface="+mn-lt"/>
                <a:cs typeface="+mn-lt"/>
              </a:rPr>
              <a:t> (ITV).</a:t>
            </a:r>
            <a:endParaRPr lang="nb-NO" sz="1400">
              <a:solidFill>
                <a:srgbClr val="000000">
                  <a:alpha val="60000"/>
                </a:srgbClr>
              </a:solidFill>
              <a:ea typeface="+mn-lt"/>
              <a:cs typeface="+mn-lt"/>
            </a:endParaRPr>
          </a:p>
          <a:p>
            <a:pPr marL="359410" indent="-359410">
              <a:lnSpc>
                <a:spcPct val="140000"/>
              </a:lnSpc>
            </a:pPr>
            <a:r>
              <a:rPr lang="nb-NO" sz="1400">
                <a:ea typeface="+mn-lt"/>
                <a:cs typeface="+mn-lt"/>
              </a:rPr>
              <a:t>Alle studieprogramråd skal ha en programrådssekretær for praktisk og administrativ støtte i planlegging og gjennomføring av programrådsmøter. Møtedatoer kan gjerne planlegges i god tid i forveien for å sikre at så mange som mulig kan delta og at møtene legges til tidspunkt som gjør det mulig å innhente råd </a:t>
            </a:r>
            <a:r>
              <a:rPr lang="nb-NO" sz="1400" err="1">
                <a:ea typeface="+mn-lt"/>
                <a:cs typeface="+mn-lt"/>
              </a:rPr>
              <a:t>ifm</a:t>
            </a:r>
            <a:r>
              <a:rPr lang="nb-NO" sz="1400">
                <a:ea typeface="+mn-lt"/>
                <a:cs typeface="+mn-lt"/>
              </a:rPr>
              <a:t> årlig programevaluering og –revisjon. Møtereferatene journalføres slik at de er tilgjengelig for senere bruk.</a:t>
            </a:r>
            <a:endParaRPr lang="nb-NO" sz="1400">
              <a:solidFill>
                <a:srgbClr val="000000">
                  <a:alpha val="60000"/>
                </a:srgbClr>
              </a:solidFill>
            </a:endParaRPr>
          </a:p>
        </p:txBody>
      </p:sp>
      <p:pic>
        <p:nvPicPr>
          <p:cNvPr id="5" name="Picture 4" descr="Hvitt puslespill med én rød brikke">
            <a:extLst>
              <a:ext uri="{FF2B5EF4-FFF2-40B4-BE49-F238E27FC236}">
                <a16:creationId xmlns:a16="http://schemas.microsoft.com/office/drawing/2014/main" id="{25A230BB-1B2D-29D5-7165-7884C9DB8C9D}"/>
              </a:ext>
            </a:extLst>
          </p:cNvPr>
          <p:cNvPicPr>
            <a:picLocks noChangeAspect="1"/>
          </p:cNvPicPr>
          <p:nvPr/>
        </p:nvPicPr>
        <p:blipFill rotWithShape="1">
          <a:blip r:embed="rId4"/>
          <a:srcRect l="34927" r="33323"/>
          <a:stretch/>
        </p:blipFill>
        <p:spPr>
          <a:xfrm>
            <a:off x="8321011" y="10"/>
            <a:ext cx="3870989" cy="6857990"/>
          </a:xfrm>
          <a:prstGeom prst="rect">
            <a:avLst/>
          </a:prstGeom>
        </p:spPr>
      </p:pic>
      <p:sp>
        <p:nvSpPr>
          <p:cNvPr id="6" name="Plassholder for lysbildenummer 5">
            <a:extLst>
              <a:ext uri="{FF2B5EF4-FFF2-40B4-BE49-F238E27FC236}">
                <a16:creationId xmlns:a16="http://schemas.microsoft.com/office/drawing/2014/main" id="{21993CF4-5EE6-7EFE-7427-3DFA2939834E}"/>
              </a:ext>
            </a:extLst>
          </p:cNvPr>
          <p:cNvSpPr>
            <a:spLocks noGrp="1"/>
          </p:cNvSpPr>
          <p:nvPr>
            <p:ph type="sldNum" sz="quarter" idx="12"/>
          </p:nvPr>
        </p:nvSpPr>
        <p:spPr/>
        <p:txBody>
          <a:bodyPr/>
          <a:lstStyle/>
          <a:p>
            <a:fld id="{FF2BD96E-3838-45D2-9031-D3AF67C920A5}" type="slidenum">
              <a:rPr lang="en-US" smtClean="0"/>
              <a:t>9</a:t>
            </a:fld>
            <a:endParaRPr lang="en-US"/>
          </a:p>
        </p:txBody>
      </p:sp>
      <p:sp>
        <p:nvSpPr>
          <p:cNvPr id="4" name="TekstSylinder 3">
            <a:extLst>
              <a:ext uri="{FF2B5EF4-FFF2-40B4-BE49-F238E27FC236}">
                <a16:creationId xmlns:a16="http://schemas.microsoft.com/office/drawing/2014/main" id="{3C90B2F5-BF3E-F6BE-0F44-5A3408BB5301}"/>
              </a:ext>
            </a:extLst>
          </p:cNvPr>
          <p:cNvSpPr txBox="1"/>
          <p:nvPr/>
        </p:nvSpPr>
        <p:spPr>
          <a:xfrm>
            <a:off x="691463" y="1457855"/>
            <a:ext cx="637507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err="1">
                <a:hlinkClick r:id="rId5"/>
              </a:rPr>
              <a:t>Studieprogramrådets</a:t>
            </a:r>
            <a:r>
              <a:rPr lang="en-US" sz="1600">
                <a:hlinkClick r:id="rId5"/>
              </a:rPr>
              <a:t> </a:t>
            </a:r>
            <a:r>
              <a:rPr lang="en-US" sz="1600" err="1">
                <a:hlinkClick r:id="rId5"/>
              </a:rPr>
              <a:t>mandat</a:t>
            </a:r>
            <a:r>
              <a:rPr lang="en-US" sz="1600">
                <a:hlinkClick r:id="rId5"/>
              </a:rPr>
              <a:t> i sin </a:t>
            </a:r>
            <a:r>
              <a:rPr lang="en-US" sz="1600" err="1">
                <a:hlinkClick r:id="rId5"/>
              </a:rPr>
              <a:t>helhet</a:t>
            </a:r>
            <a:r>
              <a:rPr lang="en-US" sz="1600">
                <a:hlinkClick r:id="rId5"/>
              </a:rPr>
              <a:t> (</a:t>
            </a:r>
            <a:r>
              <a:rPr lang="en-US" sz="1600" err="1">
                <a:hlinkClick r:id="rId5"/>
              </a:rPr>
              <a:t>vedtatt</a:t>
            </a:r>
            <a:r>
              <a:rPr lang="en-US" sz="1600">
                <a:hlinkClick r:id="rId5"/>
              </a:rPr>
              <a:t> av </a:t>
            </a:r>
            <a:r>
              <a:rPr lang="en-US" sz="1600" err="1">
                <a:hlinkClick r:id="rId5"/>
              </a:rPr>
              <a:t>rektor</a:t>
            </a:r>
            <a:r>
              <a:rPr lang="en-US" sz="1600">
                <a:hlinkClick r:id="rId5"/>
              </a:rPr>
              <a:t>)</a:t>
            </a:r>
            <a:r>
              <a:rPr lang="en-US" sz="1600"/>
              <a:t> </a:t>
            </a:r>
            <a:endParaRPr lang="nb-NO" sz="1600"/>
          </a:p>
        </p:txBody>
      </p:sp>
    </p:spTree>
    <p:extLst>
      <p:ext uri="{BB962C8B-B14F-4D97-AF65-F5344CB8AC3E}">
        <p14:creationId xmlns:p14="http://schemas.microsoft.com/office/powerpoint/2010/main" val="1809315343"/>
      </p:ext>
    </p:extLst>
  </p:cSld>
  <p:clrMapOvr>
    <a:masterClrMapping/>
  </p:clrMapOvr>
</p:sld>
</file>

<file path=ppt/theme/theme1.xml><?xml version="1.0" encoding="utf-8"?>
<a:theme xmlns:a="http://schemas.openxmlformats.org/drawingml/2006/main" name="FrostyVTI">
  <a:themeElements>
    <a:clrScheme name="Frosty">
      <a:dk1>
        <a:sysClr val="windowText" lastClr="000000"/>
      </a:dk1>
      <a:lt1>
        <a:sysClr val="window" lastClr="FFFFFF"/>
      </a:lt1>
      <a:dk2>
        <a:srgbClr val="0B2827"/>
      </a:dk2>
      <a:lt2>
        <a:srgbClr val="DAE3E3"/>
      </a:lt2>
      <a:accent1>
        <a:srgbClr val="767E37"/>
      </a:accent1>
      <a:accent2>
        <a:srgbClr val="B495C2"/>
      </a:accent2>
      <a:accent3>
        <a:srgbClr val="8FA3A3"/>
      </a:accent3>
      <a:accent4>
        <a:srgbClr val="CE7F01"/>
      </a:accent4>
      <a:accent5>
        <a:srgbClr val="D15A29"/>
      </a:accent5>
      <a:accent6>
        <a:srgbClr val="B88470"/>
      </a:accent6>
      <a:hlink>
        <a:srgbClr val="B57001"/>
      </a:hlink>
      <a:folHlink>
        <a:srgbClr val="996209"/>
      </a:folHlink>
    </a:clrScheme>
    <a:fontScheme name="Frosted Leaf">
      <a:majorFont>
        <a:latin typeface="Goudy Old Style"/>
        <a:ea typeface=""/>
        <a:cs typeface=""/>
      </a:majorFont>
      <a:minorFont>
        <a:latin typeface="Avenir Next LT Pr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ostyVTI" id="{DD283BC3-E0B6-4E4B-91CF-F0F54D51BB21}" vid="{3EE220F7-F497-4893-BE1F-7BB1D607421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D034FCCA7B1840B25500B984A76EB7" ma:contentTypeVersion="12" ma:contentTypeDescription="Create a new document." ma:contentTypeScope="" ma:versionID="fa577660d9ac00db0ad084b0769dbe5c">
  <xsd:schema xmlns:xsd="http://www.w3.org/2001/XMLSchema" xmlns:xs="http://www.w3.org/2001/XMLSchema" xmlns:p="http://schemas.microsoft.com/office/2006/metadata/properties" xmlns:ns2="93009e2f-4f96-4682-bd48-b9d4828380f1" xmlns:ns3="8a7a4c7d-23d2-4642-bab8-faf1360db842" targetNamespace="http://schemas.microsoft.com/office/2006/metadata/properties" ma:root="true" ma:fieldsID="510dbf47fc31d2987440d46607ba4653" ns2:_="" ns3:_="">
    <xsd:import namespace="93009e2f-4f96-4682-bd48-b9d4828380f1"/>
    <xsd:import namespace="8a7a4c7d-23d2-4642-bab8-faf1360db84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09e2f-4f96-4682-bd48-b9d4828380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a7a4c7d-23d2-4642-bab8-faf1360db84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8a7a4c7d-23d2-4642-bab8-faf1360db842">
      <UserInfo>
        <DisplayName/>
        <AccountId xsi:nil="true"/>
        <AccountType/>
      </UserInfo>
    </SharedWithUsers>
  </documentManagement>
</p:properties>
</file>

<file path=customXml/itemProps1.xml><?xml version="1.0" encoding="utf-8"?>
<ds:datastoreItem xmlns:ds="http://schemas.openxmlformats.org/officeDocument/2006/customXml" ds:itemID="{86940FDD-434E-4BA4-95E7-82738FE38A5F}">
  <ds:schemaRefs>
    <ds:schemaRef ds:uri="8a7a4c7d-23d2-4642-bab8-faf1360db842"/>
    <ds:schemaRef ds:uri="93009e2f-4f96-4682-bd48-b9d4828380f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5749608-3FF0-4E17-9269-59B999F5673F}">
  <ds:schemaRefs>
    <ds:schemaRef ds:uri="http://schemas.microsoft.com/sharepoint/v3/contenttype/forms"/>
  </ds:schemaRefs>
</ds:datastoreItem>
</file>

<file path=customXml/itemProps3.xml><?xml version="1.0" encoding="utf-8"?>
<ds:datastoreItem xmlns:ds="http://schemas.openxmlformats.org/officeDocument/2006/customXml" ds:itemID="{1FA57D79-1EB4-41B9-9E52-01AC8E1FBB57}">
  <ds:schemaRefs>
    <ds:schemaRef ds:uri="8a7a4c7d-23d2-4642-bab8-faf1360db842"/>
    <ds:schemaRef ds:uri="93009e2f-4f96-4682-bd48-b9d4828380f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17</Slides>
  <Notes>3</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FrostyVTI</vt:lpstr>
      <vt:lpstr>Håndbok for studieprogramledere ved AD-fakultetet  </vt:lpstr>
      <vt:lpstr>Innhold</vt:lpstr>
      <vt:lpstr>Innledning og formål</vt:lpstr>
      <vt:lpstr>Utdanningskvalitet ved NTNU   </vt:lpstr>
      <vt:lpstr>Utdanningsledelse ved AD – roller, funksjoner og fora</vt:lpstr>
      <vt:lpstr>Studieprogramleders mandat </vt:lpstr>
      <vt:lpstr>Rammer for arbeidet som studieprogramleder ved AD</vt:lpstr>
      <vt:lpstr>Beslutnings- og rapporteringslinjer </vt:lpstr>
      <vt:lpstr>Studieprogramråd ved AD</vt:lpstr>
      <vt:lpstr>Programledernettverket</vt:lpstr>
      <vt:lpstr>Programdrevet utvikling og drift – fora for samarbeid</vt:lpstr>
      <vt:lpstr>«Hovedbestillingen» – de fire utdanningskvalitetsprosessene </vt:lpstr>
      <vt:lpstr>PowerPoint Presentation</vt:lpstr>
      <vt:lpstr>Hvem er dine "gode  administrative hjelpere"?</vt:lpstr>
      <vt:lpstr>Beskrivelse av roller, råd og utvalg ved NTNU og AD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
  <cp:revision>22</cp:revision>
  <cp:lastPrinted>2024-03-12T14:26:25Z</cp:lastPrinted>
  <dcterms:created xsi:type="dcterms:W3CDTF">2023-06-26T09:28:36Z</dcterms:created>
  <dcterms:modified xsi:type="dcterms:W3CDTF">2024-03-18T08:32:25Z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0x0101001CD034FCCA7B1840B25500B984A76EB7</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