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14"/>
  </p:notesMasterIdLst>
  <p:sldIdLst>
    <p:sldId id="256" r:id="rId5"/>
    <p:sldId id="257" r:id="rId6"/>
    <p:sldId id="258" r:id="rId7"/>
    <p:sldId id="259" r:id="rId8"/>
    <p:sldId id="260" r:id="rId9"/>
    <p:sldId id="261" r:id="rId10"/>
    <p:sldId id="275" r:id="rId11"/>
    <p:sldId id="262" r:id="rId12"/>
    <p:sldId id="272" r:id="rId13"/>
  </p:sldIdLst>
  <p:sldSz cx="9144000" cy="5143500" type="screen16x9"/>
  <p:notesSz cx="6858000" cy="9144000"/>
  <p:defaultTextStyle>
    <a:defPPr>
      <a:defRPr lang="nb-NO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BAC76"/>
    <a:srgbClr val="0D4788"/>
    <a:srgbClr val="0D347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ddels stil 2 – uthev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2346" autoAdjust="0"/>
  </p:normalViewPr>
  <p:slideViewPr>
    <p:cSldViewPr snapToGrid="0">
      <p:cViewPr varScale="1">
        <p:scale>
          <a:sx n="115" d="100"/>
          <a:sy n="115" d="100"/>
        </p:scale>
        <p:origin x="1140" y="10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BAC5A50-DB88-4EF8-8159-B7451D8C7208}" type="datetimeFigureOut">
              <a:rPr lang="nb-NO" smtClean="0"/>
              <a:t>24.08.2021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12B57C-7064-42E6-BD46-46BFE41CD397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5550126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regjeringen.no/no/tema/Koronasituasjonen/plan-for-gradvis-gjenapning/id2842645/" TargetMode="External"/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regjeringen.no/no/aktuelt/forlenger-intervallet-mellom-forste-og-andre-vaksinedose/id2846787/" TargetMode="External"/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cs typeface="Calibri"/>
              </a:rPr>
              <a:t>Se </a:t>
            </a:r>
            <a:r>
              <a:rPr lang="en-US" dirty="0" err="1">
                <a:cs typeface="Calibri"/>
              </a:rPr>
              <a:t>detaljer</a:t>
            </a:r>
            <a:r>
              <a:rPr lang="en-US" dirty="0">
                <a:cs typeface="Calibri"/>
              </a:rPr>
              <a:t> I den </a:t>
            </a:r>
            <a:r>
              <a:rPr lang="en-US" dirty="0" err="1">
                <a:cs typeface="Calibri"/>
              </a:rPr>
              <a:t>nasjonale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gjenåpningsplanen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på</a:t>
            </a:r>
            <a:r>
              <a:rPr lang="en-US" dirty="0">
                <a:cs typeface="Calibri"/>
              </a:rPr>
              <a:t>: </a:t>
            </a:r>
            <a:r>
              <a:rPr lang="en-US" dirty="0">
                <a:hlinkClick r:id="rId3"/>
              </a:rPr>
              <a:t>https://www.regjeringen.no/no/tema/Koronasituasjonen/plan-for-gradvis-gjenapning/id2842645/</a:t>
            </a:r>
            <a:r>
              <a:rPr lang="en-US" dirty="0"/>
              <a:t> </a:t>
            </a:r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812B57C-7064-42E6-BD46-46BFE41CD397}" type="slidenum">
              <a:rPr lang="nb-NO" smtClean="0"/>
              <a:t>2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4216609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>
              <a:cs typeface="Calibri"/>
            </a:endParaRPr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812B57C-7064-42E6-BD46-46BFE41CD397}" type="slidenum">
              <a:rPr lang="nb-NO" smtClean="0"/>
              <a:t>4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5367240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cs typeface="Calibri"/>
            </a:endParaRPr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812B57C-7064-42E6-BD46-46BFE41CD397}" type="slidenum">
              <a:rPr lang="nb-NO" smtClean="0"/>
              <a:t>5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8041985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812B57C-7064-42E6-BD46-46BFE41CD397}" type="slidenum">
              <a:rPr lang="nb-NO" smtClean="0"/>
              <a:t>6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30257361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0" dirty="0"/>
              <a:t>Se FHIs </a:t>
            </a:r>
            <a:r>
              <a:rPr lang="en-US" b="0" dirty="0" err="1"/>
              <a:t>vaksineringsscenarioer</a:t>
            </a:r>
            <a:r>
              <a:rPr lang="en-US" b="0" dirty="0"/>
              <a:t>: https://www.fhi.no/publ/plakat/vaksineringsscenario/</a:t>
            </a:r>
          </a:p>
          <a:p>
            <a:endParaRPr lang="en-US" b="1" dirty="0"/>
          </a:p>
          <a:p>
            <a:r>
              <a:rPr lang="en-US" b="1" dirty="0" err="1"/>
              <a:t>Definisjoner</a:t>
            </a:r>
            <a:endParaRPr lang="en-US" dirty="0"/>
          </a:p>
          <a:p>
            <a:r>
              <a:rPr lang="en-US" u="sng" dirty="0" err="1"/>
              <a:t>Fullvaksinert</a:t>
            </a:r>
            <a:r>
              <a:rPr lang="en-US" u="sng" dirty="0"/>
              <a:t>:</a:t>
            </a:r>
          </a:p>
          <a:p>
            <a:pPr marL="171450" indent="-171450">
              <a:buFont typeface="Arial"/>
              <a:buChar char="•"/>
            </a:pPr>
            <a:r>
              <a:rPr lang="en-US" dirty="0"/>
              <a:t>De </a:t>
            </a:r>
            <a:r>
              <a:rPr lang="en-US" dirty="0" err="1"/>
              <a:t>som</a:t>
            </a:r>
            <a:r>
              <a:rPr lang="en-US" dirty="0"/>
              <a:t> </a:t>
            </a:r>
            <a:r>
              <a:rPr lang="en-US" dirty="0" err="1"/>
              <a:t>har</a:t>
            </a:r>
            <a:r>
              <a:rPr lang="en-US" dirty="0"/>
              <a:t> </a:t>
            </a:r>
            <a:r>
              <a:rPr lang="en-US" dirty="0" err="1"/>
              <a:t>fått</a:t>
            </a:r>
            <a:r>
              <a:rPr lang="en-US" dirty="0"/>
              <a:t> to </a:t>
            </a:r>
            <a:r>
              <a:rPr lang="en-US" dirty="0" err="1"/>
              <a:t>doser</a:t>
            </a:r>
            <a:r>
              <a:rPr lang="en-US" dirty="0"/>
              <a:t> med </a:t>
            </a:r>
            <a:r>
              <a:rPr lang="en-US" dirty="0" err="1"/>
              <a:t>vaksine</a:t>
            </a:r>
            <a:r>
              <a:rPr lang="en-US" dirty="0"/>
              <a:t>, med </a:t>
            </a:r>
            <a:r>
              <a:rPr lang="en-US" dirty="0" err="1"/>
              <a:t>virkning</a:t>
            </a:r>
            <a:r>
              <a:rPr lang="en-US" dirty="0"/>
              <a:t> </a:t>
            </a:r>
            <a:r>
              <a:rPr lang="en-US" dirty="0" err="1"/>
              <a:t>fra</a:t>
            </a:r>
            <a:r>
              <a:rPr lang="en-US" dirty="0"/>
              <a:t> 1 uke </a:t>
            </a:r>
            <a:r>
              <a:rPr lang="en-US" dirty="0" err="1"/>
              <a:t>etter</a:t>
            </a:r>
            <a:r>
              <a:rPr lang="en-US" dirty="0"/>
              <a:t> </a:t>
            </a:r>
            <a:r>
              <a:rPr lang="en-US" dirty="0" err="1"/>
              <a:t>siste</a:t>
            </a:r>
            <a:r>
              <a:rPr lang="en-US" dirty="0"/>
              <a:t> dose.</a:t>
            </a:r>
            <a:endParaRPr lang="en-US" dirty="0">
              <a:cs typeface="Calibri"/>
            </a:endParaRPr>
          </a:p>
          <a:p>
            <a:pPr marL="171450" indent="-171450">
              <a:buFont typeface="Arial"/>
              <a:buChar char="•"/>
            </a:pPr>
            <a:r>
              <a:rPr lang="en-US" dirty="0"/>
              <a:t>De </a:t>
            </a:r>
            <a:r>
              <a:rPr lang="en-US" dirty="0" err="1"/>
              <a:t>som</a:t>
            </a:r>
            <a:r>
              <a:rPr lang="en-US" dirty="0"/>
              <a:t> </a:t>
            </a:r>
            <a:r>
              <a:rPr lang="en-US" dirty="0" err="1"/>
              <a:t>har</a:t>
            </a:r>
            <a:r>
              <a:rPr lang="en-US" dirty="0"/>
              <a:t> </a:t>
            </a:r>
            <a:r>
              <a:rPr lang="en-US" dirty="0" err="1"/>
              <a:t>gjennomgått</a:t>
            </a:r>
            <a:r>
              <a:rPr lang="en-US" dirty="0"/>
              <a:t> covid-19 </a:t>
            </a:r>
            <a:r>
              <a:rPr lang="en-US" dirty="0" err="1"/>
              <a:t>og</a:t>
            </a:r>
            <a:r>
              <a:rPr lang="en-US" dirty="0"/>
              <a:t> </a:t>
            </a:r>
            <a:r>
              <a:rPr lang="en-US" dirty="0" err="1"/>
              <a:t>fått</a:t>
            </a:r>
            <a:r>
              <a:rPr lang="en-US" dirty="0"/>
              <a:t> </a:t>
            </a:r>
            <a:r>
              <a:rPr lang="en-US" dirty="0" err="1"/>
              <a:t>én</a:t>
            </a:r>
            <a:r>
              <a:rPr lang="en-US" dirty="0"/>
              <a:t> </a:t>
            </a:r>
            <a:r>
              <a:rPr lang="en-US" dirty="0" err="1"/>
              <a:t>vaksinedose</a:t>
            </a:r>
            <a:r>
              <a:rPr lang="en-US" dirty="0"/>
              <a:t> </a:t>
            </a:r>
            <a:r>
              <a:rPr lang="en-US" dirty="0" err="1"/>
              <a:t>minst</a:t>
            </a:r>
            <a:r>
              <a:rPr lang="en-US" dirty="0"/>
              <a:t> 3 </a:t>
            </a:r>
            <a:r>
              <a:rPr lang="en-US" dirty="0" err="1"/>
              <a:t>uker</a:t>
            </a:r>
            <a:r>
              <a:rPr lang="en-US" dirty="0"/>
              <a:t> </a:t>
            </a:r>
            <a:r>
              <a:rPr lang="en-US" dirty="0" err="1"/>
              <a:t>etter</a:t>
            </a:r>
            <a:r>
              <a:rPr lang="en-US" dirty="0"/>
              <a:t> </a:t>
            </a:r>
            <a:r>
              <a:rPr lang="en-US" dirty="0" err="1"/>
              <a:t>prøvedato</a:t>
            </a:r>
            <a:r>
              <a:rPr lang="en-US" dirty="0"/>
              <a:t>, med </a:t>
            </a:r>
            <a:r>
              <a:rPr lang="en-US" dirty="0" err="1"/>
              <a:t>virkning</a:t>
            </a:r>
            <a:r>
              <a:rPr lang="en-US" dirty="0"/>
              <a:t> </a:t>
            </a:r>
            <a:r>
              <a:rPr lang="en-US" dirty="0" err="1"/>
              <a:t>fra</a:t>
            </a:r>
            <a:r>
              <a:rPr lang="en-US" dirty="0"/>
              <a:t> 1 uke </a:t>
            </a:r>
            <a:r>
              <a:rPr lang="en-US" dirty="0" err="1"/>
              <a:t>etter</a:t>
            </a:r>
            <a:r>
              <a:rPr lang="en-US" dirty="0"/>
              <a:t> </a:t>
            </a:r>
            <a:r>
              <a:rPr lang="en-US" dirty="0" err="1"/>
              <a:t>vaksinasjon</a:t>
            </a:r>
            <a:r>
              <a:rPr lang="en-US" dirty="0"/>
              <a:t>.</a:t>
            </a:r>
            <a:endParaRPr lang="en-US" dirty="0">
              <a:cs typeface="Calibri"/>
            </a:endParaRPr>
          </a:p>
          <a:p>
            <a:pPr marL="171450" indent="-171450">
              <a:buFont typeface="Arial"/>
              <a:buChar char="•"/>
            </a:pPr>
            <a:r>
              <a:rPr lang="en-US" dirty="0"/>
              <a:t>De </a:t>
            </a:r>
            <a:r>
              <a:rPr lang="en-US" dirty="0" err="1"/>
              <a:t>som</a:t>
            </a:r>
            <a:r>
              <a:rPr lang="en-US" dirty="0"/>
              <a:t> </a:t>
            </a:r>
            <a:r>
              <a:rPr lang="en-US" dirty="0" err="1"/>
              <a:t>har</a:t>
            </a:r>
            <a:r>
              <a:rPr lang="en-US" dirty="0"/>
              <a:t> </a:t>
            </a:r>
            <a:r>
              <a:rPr lang="en-US" dirty="0" err="1"/>
              <a:t>fått</a:t>
            </a:r>
            <a:r>
              <a:rPr lang="en-US" dirty="0"/>
              <a:t> 1. </a:t>
            </a:r>
            <a:r>
              <a:rPr lang="en-US" dirty="0" err="1"/>
              <a:t>vaksinedose</a:t>
            </a:r>
            <a:r>
              <a:rPr lang="en-US" dirty="0"/>
              <a:t>, </a:t>
            </a:r>
            <a:r>
              <a:rPr lang="en-US" dirty="0" err="1"/>
              <a:t>og</a:t>
            </a:r>
            <a:r>
              <a:rPr lang="en-US" dirty="0"/>
              <a:t> </a:t>
            </a:r>
            <a:r>
              <a:rPr lang="en-US" dirty="0" err="1"/>
              <a:t>ved</a:t>
            </a:r>
            <a:r>
              <a:rPr lang="en-US" dirty="0"/>
              <a:t> </a:t>
            </a:r>
            <a:r>
              <a:rPr lang="en-US" dirty="0" err="1"/>
              <a:t>godkjent</a:t>
            </a:r>
            <a:r>
              <a:rPr lang="en-US" dirty="0"/>
              <a:t> </a:t>
            </a:r>
            <a:r>
              <a:rPr lang="en-US" dirty="0" err="1"/>
              <a:t>laboratoriemetode</a:t>
            </a:r>
            <a:r>
              <a:rPr lang="en-US" dirty="0"/>
              <a:t> </a:t>
            </a:r>
            <a:r>
              <a:rPr lang="en-US" dirty="0" err="1"/>
              <a:t>har</a:t>
            </a:r>
            <a:r>
              <a:rPr lang="en-US" dirty="0"/>
              <a:t> </a:t>
            </a:r>
            <a:r>
              <a:rPr lang="en-US" dirty="0" err="1"/>
              <a:t>testet</a:t>
            </a:r>
            <a:r>
              <a:rPr lang="en-US" dirty="0"/>
              <a:t> </a:t>
            </a:r>
            <a:r>
              <a:rPr lang="en-US" dirty="0" err="1"/>
              <a:t>positivt</a:t>
            </a:r>
            <a:r>
              <a:rPr lang="en-US" dirty="0"/>
              <a:t> for covid-19 </a:t>
            </a:r>
            <a:r>
              <a:rPr lang="en-US" dirty="0" err="1"/>
              <a:t>minst</a:t>
            </a:r>
            <a:r>
              <a:rPr lang="en-US" dirty="0"/>
              <a:t> 3 </a:t>
            </a:r>
            <a:r>
              <a:rPr lang="en-US" dirty="0" err="1"/>
              <a:t>uker</a:t>
            </a:r>
            <a:r>
              <a:rPr lang="en-US" dirty="0"/>
              <a:t> </a:t>
            </a:r>
            <a:r>
              <a:rPr lang="en-US" dirty="0" err="1"/>
              <a:t>etter</a:t>
            </a:r>
            <a:r>
              <a:rPr lang="en-US" dirty="0"/>
              <a:t> </a:t>
            </a:r>
            <a:r>
              <a:rPr lang="en-US" dirty="0" err="1"/>
              <a:t>vaksinasjonen</a:t>
            </a:r>
            <a:r>
              <a:rPr lang="en-US" dirty="0"/>
              <a:t>, </a:t>
            </a:r>
            <a:r>
              <a:rPr lang="en-US" dirty="0" err="1"/>
              <a:t>og</a:t>
            </a:r>
            <a:r>
              <a:rPr lang="en-US" dirty="0"/>
              <a:t> er </a:t>
            </a:r>
            <a:r>
              <a:rPr lang="en-US" dirty="0" err="1"/>
              <a:t>avisolert</a:t>
            </a:r>
            <a:r>
              <a:rPr lang="en-US" dirty="0"/>
              <a:t>.</a:t>
            </a:r>
            <a:endParaRPr lang="en-US" dirty="0">
              <a:cs typeface="Calibri"/>
            </a:endParaRPr>
          </a:p>
          <a:p>
            <a:r>
              <a:rPr lang="en-US" u="sng" dirty="0" err="1"/>
              <a:t>Beskyttet</a:t>
            </a:r>
            <a:r>
              <a:rPr lang="en-US" u="sng" dirty="0"/>
              <a:t>:</a:t>
            </a:r>
          </a:p>
          <a:p>
            <a:pPr marL="171450" indent="-171450">
              <a:buFont typeface="Arial"/>
              <a:buChar char="•"/>
            </a:pPr>
            <a:r>
              <a:rPr lang="en-US" dirty="0" err="1"/>
              <a:t>Fullvaksinerte</a:t>
            </a:r>
            <a:endParaRPr lang="en-US" dirty="0" err="1">
              <a:cs typeface="Calibri"/>
            </a:endParaRPr>
          </a:p>
          <a:p>
            <a:pPr marL="171450" indent="-171450">
              <a:buFont typeface="Arial"/>
              <a:buChar char="•"/>
            </a:pPr>
            <a:r>
              <a:rPr lang="en-US" dirty="0"/>
              <a:t>De </a:t>
            </a:r>
            <a:r>
              <a:rPr lang="en-US" dirty="0" err="1"/>
              <a:t>som</a:t>
            </a:r>
            <a:r>
              <a:rPr lang="en-US" dirty="0"/>
              <a:t> </a:t>
            </a:r>
            <a:r>
              <a:rPr lang="en-US" dirty="0" err="1"/>
              <a:t>har</a:t>
            </a:r>
            <a:r>
              <a:rPr lang="en-US" dirty="0"/>
              <a:t> </a:t>
            </a:r>
            <a:r>
              <a:rPr lang="en-US" dirty="0" err="1"/>
              <a:t>fått</a:t>
            </a:r>
            <a:r>
              <a:rPr lang="en-US" dirty="0"/>
              <a:t> </a:t>
            </a:r>
            <a:r>
              <a:rPr lang="en-US" dirty="0" err="1"/>
              <a:t>første</a:t>
            </a:r>
            <a:r>
              <a:rPr lang="en-US" dirty="0"/>
              <a:t> </a:t>
            </a:r>
            <a:r>
              <a:rPr lang="en-US" dirty="0" err="1"/>
              <a:t>vaksinedose</a:t>
            </a:r>
            <a:r>
              <a:rPr lang="en-US" dirty="0"/>
              <a:t>, med </a:t>
            </a:r>
            <a:r>
              <a:rPr lang="en-US" dirty="0" err="1"/>
              <a:t>varighet</a:t>
            </a:r>
            <a:r>
              <a:rPr lang="en-US" dirty="0"/>
              <a:t> 3-15 </a:t>
            </a:r>
            <a:r>
              <a:rPr lang="en-US" dirty="0" err="1"/>
              <a:t>uker</a:t>
            </a:r>
            <a:r>
              <a:rPr lang="en-US" dirty="0"/>
              <a:t> </a:t>
            </a:r>
            <a:r>
              <a:rPr lang="en-US" dirty="0" err="1"/>
              <a:t>etter</a:t>
            </a:r>
            <a:r>
              <a:rPr lang="en-US" dirty="0"/>
              <a:t> </a:t>
            </a:r>
            <a:r>
              <a:rPr lang="en-US" dirty="0" err="1"/>
              <a:t>vaksinasjonen</a:t>
            </a:r>
            <a:r>
              <a:rPr lang="en-US" dirty="0"/>
              <a:t>.</a:t>
            </a:r>
            <a:endParaRPr lang="en-US" dirty="0">
              <a:cs typeface="Calibri"/>
            </a:endParaRPr>
          </a:p>
          <a:p>
            <a:pPr marL="171450" indent="-171450">
              <a:buFont typeface="Arial"/>
              <a:buChar char="•"/>
            </a:pPr>
            <a:r>
              <a:rPr lang="en-US" dirty="0"/>
              <a:t>De </a:t>
            </a:r>
            <a:r>
              <a:rPr lang="en-US" dirty="0" err="1"/>
              <a:t>som</a:t>
            </a:r>
            <a:r>
              <a:rPr lang="en-US" dirty="0"/>
              <a:t> </a:t>
            </a:r>
            <a:r>
              <a:rPr lang="en-US" dirty="0" err="1"/>
              <a:t>har</a:t>
            </a:r>
            <a:r>
              <a:rPr lang="en-US" dirty="0"/>
              <a:t> </a:t>
            </a:r>
            <a:r>
              <a:rPr lang="en-US" dirty="0" err="1"/>
              <a:t>hatt</a:t>
            </a:r>
            <a:r>
              <a:rPr lang="en-US" dirty="0"/>
              <a:t> covid-19 med </a:t>
            </a:r>
            <a:r>
              <a:rPr lang="en-US" dirty="0" err="1"/>
              <a:t>varighet</a:t>
            </a:r>
            <a:r>
              <a:rPr lang="en-US" dirty="0"/>
              <a:t> </a:t>
            </a:r>
            <a:r>
              <a:rPr lang="en-US" dirty="0" err="1"/>
              <a:t>fra</a:t>
            </a:r>
            <a:r>
              <a:rPr lang="en-US" dirty="0"/>
              <a:t> </a:t>
            </a:r>
            <a:r>
              <a:rPr lang="en-US" dirty="0" err="1"/>
              <a:t>avisolering</a:t>
            </a:r>
            <a:r>
              <a:rPr lang="en-US" dirty="0"/>
              <a:t> </a:t>
            </a:r>
            <a:r>
              <a:rPr lang="en-US" dirty="0" err="1"/>
              <a:t>til</a:t>
            </a:r>
            <a:r>
              <a:rPr lang="en-US" dirty="0"/>
              <a:t> 6 </a:t>
            </a:r>
            <a:r>
              <a:rPr lang="en-US" dirty="0" err="1"/>
              <a:t>måneder</a:t>
            </a:r>
            <a:r>
              <a:rPr lang="en-US" dirty="0"/>
              <a:t> </a:t>
            </a:r>
            <a:r>
              <a:rPr lang="en-US" dirty="0" err="1"/>
              <a:t>etter</a:t>
            </a:r>
            <a:r>
              <a:rPr lang="en-US" dirty="0"/>
              <a:t> </a:t>
            </a:r>
            <a:r>
              <a:rPr lang="en-US" dirty="0" err="1"/>
              <a:t>prøvedato</a:t>
            </a:r>
            <a:r>
              <a:rPr lang="en-US" dirty="0"/>
              <a:t> </a:t>
            </a:r>
            <a:r>
              <a:rPr lang="en-US" dirty="0" err="1"/>
              <a:t>godkjent</a:t>
            </a:r>
            <a:r>
              <a:rPr lang="en-US" dirty="0"/>
              <a:t> </a:t>
            </a:r>
            <a:r>
              <a:rPr lang="en-US" dirty="0" err="1"/>
              <a:t>laboratoriemetode</a:t>
            </a:r>
            <a:r>
              <a:rPr lang="en-US" dirty="0"/>
              <a:t>.</a:t>
            </a:r>
            <a:endParaRPr lang="en-US" dirty="0">
              <a:cs typeface="Calibri"/>
            </a:endParaRPr>
          </a:p>
          <a:p>
            <a:endParaRPr lang="en-US" dirty="0">
              <a:cs typeface="Calibri"/>
            </a:endParaRPr>
          </a:p>
          <a:p>
            <a:endParaRPr lang="en-US" dirty="0">
              <a:cs typeface="Calibri"/>
            </a:endParaRPr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812B57C-7064-42E6-BD46-46BFE41CD397}" type="slidenum">
              <a:rPr lang="nb-NO" smtClean="0"/>
              <a:t>7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94573555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b-NO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Nyere kunnskap om effekten etter vaksinasjon med mRNA-vaksine, tyder på at det kun er minimal forskjell på antistoffnivået fra seks til 12 uker. Disse vaksinene gir altså god beskyttelse de første 12 ukene etter første dose.</a:t>
            </a:r>
            <a:endParaRPr lang="nb-NO" dirty="0"/>
          </a:p>
          <a:p>
            <a:r>
              <a:rPr lang="nb-NO" dirty="0">
                <a:hlinkClick r:id="rId3"/>
              </a:rPr>
              <a:t>https://www.regjeringen.no/no/aktuelt/forlenger-intervallet-mellom-forste-og-andre-vaksinedose/id2846787/</a:t>
            </a:r>
            <a:r>
              <a:rPr lang="nb-NO" dirty="0"/>
              <a:t>  </a:t>
            </a:r>
            <a:endParaRPr lang="nb-NO" dirty="0">
              <a:cs typeface="Calibri"/>
            </a:endParaRPr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812B57C-7064-42E6-BD46-46BFE41CD397}" type="slidenum">
              <a:rPr lang="nb-NO" smtClean="0"/>
              <a:t>8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6955967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368315" y="2008061"/>
            <a:ext cx="7772400" cy="675821"/>
          </a:xfrm>
        </p:spPr>
        <p:txBody>
          <a:bodyPr anchor="t" anchorCtr="0"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368315" y="2733866"/>
            <a:ext cx="7772400" cy="131445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/>
              <a:t>Klikk for å redigere undertittelstil i malen</a:t>
            </a:r>
          </a:p>
        </p:txBody>
      </p:sp>
    </p:spTree>
    <p:extLst>
      <p:ext uri="{BB962C8B-B14F-4D97-AF65-F5344CB8AC3E}">
        <p14:creationId xmlns:p14="http://schemas.microsoft.com/office/powerpoint/2010/main" val="10001595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19838506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303183196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CD37F6-C850-4256-9C23-4E5E3108BC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774705-3C22-4C93-840C-F12A3AA1BA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2949F9-4D41-4C25-AA5E-37E536A8F2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55CFD-8CDB-4133-AEFC-0F8B45EA048B}" type="datetimeFigureOut">
              <a:rPr lang="nb-NO" smtClean="0"/>
              <a:t>24.08.2021</a:t>
            </a:fld>
            <a:endParaRPr lang="nb-N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97C8B5-22B3-4CEB-A66C-AC3286C778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4F9E05-5358-4357-B531-1A1113175E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DA88C3-D22F-4D5A-A9F9-A16D3503A21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1663416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ssholder for lysbildenummer 5"/>
          <p:cNvSpPr txBox="1">
            <a:spLocks/>
          </p:cNvSpPr>
          <p:nvPr userDrawn="1"/>
        </p:nvSpPr>
        <p:spPr>
          <a:xfrm>
            <a:off x="115120" y="4838278"/>
            <a:ext cx="342081" cy="189077"/>
          </a:xfrm>
          <a:prstGeom prst="rect">
            <a:avLst/>
          </a:prstGeom>
        </p:spPr>
        <p:txBody>
          <a:bodyPr/>
          <a:lstStyle>
            <a:defPPr>
              <a:defRPr lang="nb-NO"/>
            </a:defPPr>
            <a:lvl1pPr marL="0" algn="l" defTabSz="457200" rtl="0" eaLnBrk="1" latinLnBrk="0" hangingPunct="1">
              <a:defRPr sz="1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91853A39-49B3-554A-AE82-85611CEBD8E3}" type="slidenum">
              <a:rPr lang="nb-NO" b="1" i="0" smtClean="0">
                <a:solidFill>
                  <a:schemeClr val="bg1"/>
                </a:solidFill>
                <a:latin typeface="Arial"/>
                <a:cs typeface="Arial"/>
              </a:rPr>
              <a:pPr algn="ctr"/>
              <a:t>‹#›</a:t>
            </a:fld>
            <a:endParaRPr lang="nb-NO" b="1" i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5" name="Tittel 1">
            <a:extLst>
              <a:ext uri="{FF2B5EF4-FFF2-40B4-BE49-F238E27FC236}">
                <a16:creationId xmlns:a16="http://schemas.microsoft.com/office/drawing/2014/main" id="{EDDF0375-0873-B843-9EC0-A06479A80F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1385" y="298339"/>
            <a:ext cx="8418747" cy="648512"/>
          </a:xfrm>
          <a:prstGeom prst="rect">
            <a:avLst/>
          </a:prstGeom>
        </p:spPr>
        <p:txBody>
          <a:bodyPr wrap="square" lIns="90000" tIns="46800" rIns="90000" bIns="46800" anchor="t" anchorCtr="0">
            <a:spAutoFit/>
          </a:bodyPr>
          <a:lstStyle/>
          <a:p>
            <a:r>
              <a:rPr lang="nb-NO"/>
              <a:t>Klikk for å redigere tittelstil</a:t>
            </a:r>
          </a:p>
        </p:txBody>
      </p:sp>
      <p:sp>
        <p:nvSpPr>
          <p:cNvPr id="6" name="Plassholder for innhold 2">
            <a:extLst>
              <a:ext uri="{FF2B5EF4-FFF2-40B4-BE49-F238E27FC236}">
                <a16:creationId xmlns:a16="http://schemas.microsoft.com/office/drawing/2014/main" id="{DE8648CE-2671-CD47-B4B1-0ED8BB6803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1385" y="1010266"/>
            <a:ext cx="8418747" cy="3613774"/>
          </a:xfrm>
          <a:prstGeom prst="rect">
            <a:avLst/>
          </a:prstGeom>
        </p:spPr>
        <p:txBody>
          <a:bodyPr lIns="90000" tIns="46800" rIns="90000" bIns="46800">
            <a:no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20600198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ndeling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7" name="Plassholder for lysbildenummer 5"/>
          <p:cNvSpPr>
            <a:spLocks noGrp="1"/>
          </p:cNvSpPr>
          <p:nvPr>
            <p:ph type="sldNum" sz="quarter" idx="12"/>
          </p:nvPr>
        </p:nvSpPr>
        <p:spPr>
          <a:xfrm>
            <a:off x="8241294" y="4815936"/>
            <a:ext cx="426966" cy="273844"/>
          </a:xfrm>
          <a:prstGeom prst="rect">
            <a:avLst/>
          </a:prstGeom>
        </p:spPr>
        <p:txBody>
          <a:bodyPr/>
          <a:lstStyle>
            <a:lvl1pPr>
              <a:defRPr sz="1000"/>
            </a:lvl1pPr>
          </a:lstStyle>
          <a:p>
            <a:pPr algn="r"/>
            <a:fld id="{91853A39-49B3-554A-AE82-85611CEBD8E3}" type="slidenum">
              <a:rPr lang="nb-NO" smtClean="0">
                <a:latin typeface="Arial"/>
                <a:cs typeface="Arial"/>
              </a:rPr>
              <a:pPr algn="r"/>
              <a:t>‹#›</a:t>
            </a:fld>
            <a:endParaRPr lang="nb-NO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9824604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249043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440043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13729142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tel 1">
            <a:extLst>
              <a:ext uri="{FF2B5EF4-FFF2-40B4-BE49-F238E27FC236}">
                <a16:creationId xmlns:a16="http://schemas.microsoft.com/office/drawing/2014/main" id="{15AB0DDD-5101-CF40-8356-9C539FE928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0219" y="205979"/>
            <a:ext cx="8229600" cy="646331"/>
          </a:xfrm>
        </p:spPr>
        <p:txBody>
          <a:bodyPr/>
          <a:lstStyle>
            <a:lvl1pPr>
              <a:defRPr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8" name="Plassholder for innhold 3">
            <a:extLst>
              <a:ext uri="{FF2B5EF4-FFF2-40B4-BE49-F238E27FC236}">
                <a16:creationId xmlns:a16="http://schemas.microsoft.com/office/drawing/2014/main" id="{234AFF7B-7C34-7B47-812A-63DDBA93AB4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280219" y="1444342"/>
            <a:ext cx="4040188" cy="336363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9" name="Plassholder for tekst 4">
            <a:extLst>
              <a:ext uri="{FF2B5EF4-FFF2-40B4-BE49-F238E27FC236}">
                <a16:creationId xmlns:a16="http://schemas.microsoft.com/office/drawing/2014/main" id="{47B44B46-B0BE-A64D-8CD4-1109D4692A4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468045" y="964522"/>
            <a:ext cx="4041775" cy="479822"/>
          </a:xfrm>
        </p:spPr>
        <p:txBody>
          <a:bodyPr anchor="t" anchorCtr="0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</a:t>
            </a:r>
          </a:p>
        </p:txBody>
      </p:sp>
      <p:sp>
        <p:nvSpPr>
          <p:cNvPr id="10" name="Plassholder for innhold 5">
            <a:extLst>
              <a:ext uri="{FF2B5EF4-FFF2-40B4-BE49-F238E27FC236}">
                <a16:creationId xmlns:a16="http://schemas.microsoft.com/office/drawing/2014/main" id="{1C4D38D1-6ECD-794C-8B46-83AEE26790A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468045" y="1444342"/>
            <a:ext cx="4041775" cy="336363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11" name="Plassholder for tekst 4">
            <a:extLst>
              <a:ext uri="{FF2B5EF4-FFF2-40B4-BE49-F238E27FC236}">
                <a16:creationId xmlns:a16="http://schemas.microsoft.com/office/drawing/2014/main" id="{BD8E673F-9EC8-124B-9ACB-8BF4AAF39D9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280218" y="964521"/>
            <a:ext cx="4041775" cy="479822"/>
          </a:xfrm>
        </p:spPr>
        <p:txBody>
          <a:bodyPr anchor="t" anchorCtr="0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</a:t>
            </a:r>
          </a:p>
        </p:txBody>
      </p:sp>
    </p:spTree>
    <p:extLst>
      <p:ext uri="{BB962C8B-B14F-4D97-AF65-F5344CB8AC3E}">
        <p14:creationId xmlns:p14="http://schemas.microsoft.com/office/powerpoint/2010/main" val="7022366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</p:spTree>
    <p:extLst>
      <p:ext uri="{BB962C8B-B14F-4D97-AF65-F5344CB8AC3E}">
        <p14:creationId xmlns:p14="http://schemas.microsoft.com/office/powerpoint/2010/main" val="31722496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497185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</p:spTree>
    <p:extLst>
      <p:ext uri="{BB962C8B-B14F-4D97-AF65-F5344CB8AC3E}">
        <p14:creationId xmlns:p14="http://schemas.microsoft.com/office/powerpoint/2010/main" val="15964862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</p:spTree>
    <p:extLst>
      <p:ext uri="{BB962C8B-B14F-4D97-AF65-F5344CB8AC3E}">
        <p14:creationId xmlns:p14="http://schemas.microsoft.com/office/powerpoint/2010/main" val="35322368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249043" y="205979"/>
            <a:ext cx="8552985" cy="646331"/>
          </a:xfrm>
          <a:prstGeom prst="rect">
            <a:avLst/>
          </a:prstGeom>
        </p:spPr>
        <p:txBody>
          <a:bodyPr vert="horz" lIns="91440" tIns="45720" rIns="91440" bIns="45720" rtlCol="0" anchor="t" anchorCtr="0">
            <a:spAutoFit/>
          </a:bodyPr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249043" y="952901"/>
            <a:ext cx="8552985" cy="36417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pic>
        <p:nvPicPr>
          <p:cNvPr id="5" name="Bilde 4" descr="hor_blaa_stripe.jpg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783836"/>
            <a:ext cx="9144000" cy="3596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779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73" r:id="rId12"/>
  </p:sldLayoutIdLst>
  <p:txStyles>
    <p:titleStyle>
      <a:lvl1pPr algn="l" defTabSz="457200" rtl="0" eaLnBrk="1" latinLnBrk="0" hangingPunct="1">
        <a:spcBef>
          <a:spcPct val="0"/>
        </a:spcBef>
        <a:buNone/>
        <a:defRPr sz="3600" b="1" i="0" kern="1200">
          <a:solidFill>
            <a:schemeClr val="tx1"/>
          </a:solidFill>
          <a:latin typeface="Arial"/>
          <a:ea typeface="+mj-ea"/>
          <a:cs typeface="Arial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Arial"/>
          <a:ea typeface="+mn-ea"/>
          <a:cs typeface="Arial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Arial"/>
          <a:ea typeface="+mn-ea"/>
          <a:cs typeface="Arial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1800" kern="1200">
          <a:solidFill>
            <a:schemeClr val="tx1"/>
          </a:solidFill>
          <a:latin typeface="Arial"/>
          <a:ea typeface="+mn-ea"/>
          <a:cs typeface="Arial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1600" kern="1200">
          <a:solidFill>
            <a:schemeClr val="tx1"/>
          </a:solidFill>
          <a:latin typeface="Arial"/>
          <a:ea typeface="+mn-ea"/>
          <a:cs typeface="Arial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1400" kern="1200">
          <a:solidFill>
            <a:schemeClr val="tx1"/>
          </a:solidFill>
          <a:latin typeface="Arial"/>
          <a:ea typeface="+mn-ea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innsida.ntnu.no/wiki/-/wiki/Norsk/arrangementer+og+samlinger+under+covid-19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regjeringen.no/no/tema/utenrikssaker/reiseinformasjon/korona_info/id2691821/?expand=factbox2724449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innsida.ntnu.no/wiki/-/wiki/Norsk/arrangementer+og+samlinger+under+covid-19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517126" y="1001374"/>
            <a:ext cx="7772400" cy="1200329"/>
          </a:xfrm>
        </p:spPr>
        <p:txBody>
          <a:bodyPr/>
          <a:lstStyle/>
          <a:p>
            <a:r>
              <a:rPr lang="nb-NO" dirty="0"/>
              <a:t>Gjenåpningsplan for NTNU </a:t>
            </a:r>
            <a:br>
              <a:rPr lang="nb-NO" dirty="0"/>
            </a:br>
            <a:r>
              <a:rPr lang="nb-NO" dirty="0"/>
              <a:t>per 24.8.2021</a:t>
            </a:r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515352" y="2355420"/>
            <a:ext cx="7772400" cy="1314450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b-NO" sz="1600" dirty="0"/>
              <a:t>Fra Sentral beredskapsledelse</a:t>
            </a:r>
          </a:p>
        </p:txBody>
      </p:sp>
      <p:sp>
        <p:nvSpPr>
          <p:cNvPr id="7" name="TekstSylinder 6">
            <a:extLst>
              <a:ext uri="{FF2B5EF4-FFF2-40B4-BE49-F238E27FC236}">
                <a16:creationId xmlns:a16="http://schemas.microsoft.com/office/drawing/2014/main" id="{02E93105-4AEF-5144-BDE5-9DB9B1670EF5}"/>
              </a:ext>
            </a:extLst>
          </p:cNvPr>
          <p:cNvSpPr txBox="1"/>
          <p:nvPr/>
        </p:nvSpPr>
        <p:spPr>
          <a:xfrm rot="16200000">
            <a:off x="7128750" y="1687862"/>
            <a:ext cx="32679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>
                <a:solidFill>
                  <a:srgbClr val="0D4788"/>
                </a:solidFill>
              </a:rPr>
              <a:t>Kunnskap for en bedre verden</a:t>
            </a:r>
          </a:p>
        </p:txBody>
      </p:sp>
    </p:spTree>
    <p:extLst>
      <p:ext uri="{BB962C8B-B14F-4D97-AF65-F5344CB8AC3E}">
        <p14:creationId xmlns:p14="http://schemas.microsoft.com/office/powerpoint/2010/main" val="32431020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44B6F7FE-1C5B-314E-9EB6-C3D6F93630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1385" y="183139"/>
            <a:ext cx="8418747" cy="525401"/>
          </a:xfrm>
        </p:spPr>
        <p:txBody>
          <a:bodyPr/>
          <a:lstStyle/>
          <a:p>
            <a:r>
              <a:rPr lang="nb-NO" sz="2800"/>
              <a:t>Regjeringens gjenåpningsplan for Norge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8B10C514-EF45-4E45-AC21-B580BE9D8E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1385" y="830266"/>
            <a:ext cx="8547415" cy="3613774"/>
          </a:xfrm>
        </p:spPr>
        <p:txBody>
          <a:bodyPr vert="horz" lIns="90000" tIns="46800" rIns="90000" bIns="46800" rtlCol="0" anchor="t">
            <a:noAutofit/>
          </a:bodyPr>
          <a:lstStyle/>
          <a:p>
            <a:pPr marL="0" indent="0">
              <a:buNone/>
            </a:pPr>
            <a:r>
              <a:rPr lang="nb-NO" sz="1600" b="1" dirty="0">
                <a:solidFill>
                  <a:schemeClr val="bg1"/>
                </a:solidFill>
                <a:highlight>
                  <a:srgbClr val="808000"/>
                </a:highlight>
              </a:rPr>
              <a:t>Trinn 1 fra 16.4:</a:t>
            </a:r>
            <a:r>
              <a:rPr lang="nb-NO" sz="1600" dirty="0"/>
              <a:t> Lette på tiltak som ble innført før påske</a:t>
            </a:r>
          </a:p>
          <a:p>
            <a:pPr marL="457200" lvl="1" indent="0">
              <a:buNone/>
            </a:pPr>
            <a:r>
              <a:rPr lang="nb-NO" sz="1200" dirty="0"/>
              <a:t>Tilbake til 1 meter avstand, begrenset alkoholskjenking tillates, flere tilstede på arrangement mm.</a:t>
            </a:r>
          </a:p>
          <a:p>
            <a:pPr marL="0" indent="0">
              <a:buNone/>
            </a:pPr>
            <a:r>
              <a:rPr lang="nb-NO" sz="1600" b="1" dirty="0">
                <a:solidFill>
                  <a:schemeClr val="bg1"/>
                </a:solidFill>
                <a:highlight>
                  <a:srgbClr val="BBAC76"/>
                </a:highlight>
              </a:rPr>
              <a:t>Trinn 2 fra 27.5:</a:t>
            </a:r>
            <a:r>
              <a:rPr lang="nb-NO" sz="1600" dirty="0"/>
              <a:t> Ytterligere lemping på restriksjoner</a:t>
            </a:r>
          </a:p>
          <a:p>
            <a:pPr marL="457200" lvl="1" indent="0">
              <a:buNone/>
            </a:pPr>
            <a:r>
              <a:rPr lang="nb-NO" sz="1200" dirty="0"/>
              <a:t>Mer fysisk undervisning, enda flere tilstede privat og på arrangement, utvidet skjenking, breddeidrett mm.</a:t>
            </a:r>
          </a:p>
          <a:p>
            <a:pPr marL="0" indent="0">
              <a:buNone/>
            </a:pPr>
            <a:r>
              <a:rPr lang="nb-NO" sz="1600" b="1" dirty="0">
                <a:solidFill>
                  <a:schemeClr val="bg1"/>
                </a:solidFill>
                <a:highlight>
                  <a:srgbClr val="008000"/>
                </a:highlight>
              </a:rPr>
              <a:t>Trinn 3 fra 20.6:</a:t>
            </a:r>
            <a:r>
              <a:rPr lang="nb-NO" sz="1600" dirty="0"/>
              <a:t> Åpning på flere områder</a:t>
            </a:r>
          </a:p>
          <a:p>
            <a:pPr marL="457200" lvl="1" indent="0">
              <a:buNone/>
            </a:pPr>
            <a:r>
              <a:rPr lang="nb-NO" sz="1200" dirty="0"/>
              <a:t>Hyppig bruk av hurtigtester og koronasertifikat, konkurranser i breddeidretten, mere utenlandsreiser, økt  arbeidsinnvandring mm.</a:t>
            </a:r>
          </a:p>
          <a:p>
            <a:pPr marL="0" indent="0">
              <a:buNone/>
            </a:pPr>
            <a:r>
              <a:rPr lang="nb-NO" sz="1600" b="1" dirty="0">
                <a:highlight>
                  <a:srgbClr val="00FF00"/>
                </a:highlight>
              </a:rPr>
              <a:t>Trinn 4 – når alle voksne er beskyttet</a:t>
            </a:r>
            <a:r>
              <a:rPr lang="nb-NO" sz="1600" b="1" dirty="0">
                <a:solidFill>
                  <a:srgbClr val="FF0000"/>
                </a:solidFill>
                <a:highlight>
                  <a:srgbClr val="00FF00"/>
                </a:highlight>
              </a:rPr>
              <a:t>:</a:t>
            </a:r>
            <a:r>
              <a:rPr lang="nb-NO" sz="1600" dirty="0">
                <a:solidFill>
                  <a:srgbClr val="FF0000"/>
                </a:solidFill>
              </a:rPr>
              <a:t> </a:t>
            </a:r>
            <a:r>
              <a:rPr lang="nb-NO" sz="1600" dirty="0"/>
              <a:t>Nesten tilbake til normalen</a:t>
            </a:r>
          </a:p>
          <a:p>
            <a:pPr marL="457200" lvl="1" indent="0">
              <a:buNone/>
            </a:pPr>
            <a:r>
              <a:rPr lang="nb-NO" sz="1200" dirty="0"/>
              <a:t>Fortsatt smitteverntiltak, innreiserestriksjoner fra noen land mm. </a:t>
            </a:r>
          </a:p>
          <a:p>
            <a:pPr marL="57150" indent="0">
              <a:buNone/>
            </a:pPr>
            <a:endParaRPr lang="nb-NO" sz="1200" dirty="0"/>
          </a:p>
          <a:p>
            <a:pPr marL="57150" indent="0">
              <a:buNone/>
            </a:pPr>
            <a:r>
              <a:rPr lang="nb-NO" sz="1200" dirty="0"/>
              <a:t>Data og ikke datoer styrer tidsavstanden mellom hvert trinn. Forutsetningene for å gå fra ett trinn til neste er at smittesituasjonen ikke utvikler seg negativt, at helsetjenesten har god kapasitet og at vaksinasjonsplanen følges. </a:t>
            </a:r>
          </a:p>
        </p:txBody>
      </p:sp>
    </p:spTree>
    <p:extLst>
      <p:ext uri="{BB962C8B-B14F-4D97-AF65-F5344CB8AC3E}">
        <p14:creationId xmlns:p14="http://schemas.microsoft.com/office/powerpoint/2010/main" val="35808939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F39D7C4C-0F9F-4FA4-A9E9-5EFCF4E350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3438" y="1010266"/>
            <a:ext cx="8316694" cy="2447180"/>
          </a:xfrm>
        </p:spPr>
        <p:txBody>
          <a:bodyPr vert="horz" lIns="90000" tIns="46800" rIns="90000" bIns="46800" rtlCol="0" anchor="t">
            <a:noAutofit/>
          </a:bodyPr>
          <a:lstStyle/>
          <a:p>
            <a:r>
              <a:rPr lang="nb-NO" dirty="0"/>
              <a:t>Ca. 50% fysisk undervisning</a:t>
            </a:r>
          </a:p>
          <a:p>
            <a:r>
              <a:rPr lang="nb-NO" dirty="0"/>
              <a:t>Maks 200 på forelesninger og 50 på gruppeundervisning</a:t>
            </a:r>
          </a:p>
          <a:p>
            <a:r>
              <a:rPr lang="nb-NO" dirty="0"/>
              <a:t>Fortsatt hjemmekontor for de som har mulighet</a:t>
            </a:r>
          </a:p>
          <a:p>
            <a:r>
              <a:rPr lang="nb-NO" dirty="0"/>
              <a:t>Forsiktig åpning for sosial aktivitet på campus</a:t>
            </a:r>
          </a:p>
          <a:p>
            <a:r>
              <a:rPr lang="nb-NO" dirty="0"/>
              <a:t>Fokus på psykososiale tiltak for studenter</a:t>
            </a:r>
          </a:p>
        </p:txBody>
      </p:sp>
      <p:sp>
        <p:nvSpPr>
          <p:cNvPr id="2" name="Tittel 1">
            <a:extLst>
              <a:ext uri="{FF2B5EF4-FFF2-40B4-BE49-F238E27FC236}">
                <a16:creationId xmlns:a16="http://schemas.microsoft.com/office/drawing/2014/main" id="{A28937FA-2242-455E-BA60-FC7A7CBE36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1385" y="298339"/>
            <a:ext cx="8784507" cy="956288"/>
          </a:xfrm>
        </p:spPr>
        <p:txBody>
          <a:bodyPr/>
          <a:lstStyle/>
          <a:p>
            <a:r>
              <a:rPr lang="nb-NO" sz="2800" dirty="0"/>
              <a:t>Gjenåpningsplanen ved NTNU - </a:t>
            </a:r>
            <a:r>
              <a:rPr lang="nb-NO" sz="2800" dirty="0">
                <a:solidFill>
                  <a:schemeClr val="bg1"/>
                </a:solidFill>
                <a:highlight>
                  <a:srgbClr val="808000"/>
                </a:highlight>
              </a:rPr>
              <a:t>trinn 1</a:t>
            </a:r>
            <a:r>
              <a:rPr lang="nb-NO" sz="2800" b="0" dirty="0"/>
              <a:t> (fra 19.april)</a:t>
            </a:r>
            <a:br>
              <a:rPr lang="nb-NO" sz="2800" b="0" dirty="0"/>
            </a:br>
            <a:endParaRPr lang="nb-NO" sz="2800" b="0" dirty="0"/>
          </a:p>
        </p:txBody>
      </p:sp>
      <p:cxnSp>
        <p:nvCxnSpPr>
          <p:cNvPr id="5" name="Rett linje 4">
            <a:extLst>
              <a:ext uri="{FF2B5EF4-FFF2-40B4-BE49-F238E27FC236}">
                <a16:creationId xmlns:a16="http://schemas.microsoft.com/office/drawing/2014/main" id="{36B21255-996F-4EE8-A26A-82AABDD571C7}"/>
              </a:ext>
            </a:extLst>
          </p:cNvPr>
          <p:cNvCxnSpPr/>
          <p:nvPr/>
        </p:nvCxnSpPr>
        <p:spPr>
          <a:xfrm>
            <a:off x="0" y="0"/>
            <a:ext cx="9144000" cy="4746567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" name="Rett linje 5">
            <a:extLst>
              <a:ext uri="{FF2B5EF4-FFF2-40B4-BE49-F238E27FC236}">
                <a16:creationId xmlns:a16="http://schemas.microsoft.com/office/drawing/2014/main" id="{61546C04-E757-4E0B-BDFA-A2010A939D35}"/>
              </a:ext>
            </a:extLst>
          </p:cNvPr>
          <p:cNvCxnSpPr>
            <a:cxnSpLocks/>
          </p:cNvCxnSpPr>
          <p:nvPr/>
        </p:nvCxnSpPr>
        <p:spPr>
          <a:xfrm flipV="1">
            <a:off x="0" y="0"/>
            <a:ext cx="9144000" cy="4746567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926396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77FACBFA-95A0-4BB1-87A2-467D36F3EC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1385" y="298339"/>
            <a:ext cx="8418747" cy="525401"/>
          </a:xfrm>
        </p:spPr>
        <p:txBody>
          <a:bodyPr/>
          <a:lstStyle/>
          <a:p>
            <a:r>
              <a:rPr lang="nb-NO" sz="2800" dirty="0">
                <a:solidFill>
                  <a:schemeClr val="bg1"/>
                </a:solidFill>
                <a:highlight>
                  <a:srgbClr val="BBAC76"/>
                </a:highlight>
              </a:rPr>
              <a:t>Trinn 2</a:t>
            </a:r>
            <a:r>
              <a:rPr lang="nb-NO" sz="2800" dirty="0">
                <a:solidFill>
                  <a:srgbClr val="000000"/>
                </a:solidFill>
              </a:rPr>
              <a:t> </a:t>
            </a:r>
            <a:r>
              <a:rPr lang="nb-NO" sz="2800" dirty="0"/>
              <a:t>ved NTNU </a:t>
            </a:r>
            <a:r>
              <a:rPr lang="nb-NO" sz="2800" b="0" dirty="0"/>
              <a:t>(fra 27.mai) 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35B03188-E14E-4118-9FBE-1B61539CD9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1385" y="950771"/>
            <a:ext cx="8616986" cy="3501586"/>
          </a:xfrm>
        </p:spPr>
        <p:txBody>
          <a:bodyPr vert="horz" lIns="90000" tIns="46800" rIns="90000" bIns="46800" rtlCol="0" anchor="t">
            <a:noAutofit/>
          </a:bodyPr>
          <a:lstStyle/>
          <a:p>
            <a:r>
              <a:rPr lang="nb-NO" sz="1800" dirty="0"/>
              <a:t>Økt fysisk undervisning. </a:t>
            </a:r>
            <a:endParaRPr lang="nb-NO" dirty="0"/>
          </a:p>
          <a:p>
            <a:r>
              <a:rPr lang="nb-NO" sz="1800" dirty="0"/>
              <a:t>Økt bruk av jevnlig testing og massetesting.</a:t>
            </a:r>
            <a:endParaRPr lang="nb-NO" dirty="0"/>
          </a:p>
          <a:p>
            <a:r>
              <a:rPr lang="nb-NO" sz="1800" dirty="0"/>
              <a:t>Digital eksamen gjennomføres (11.5 - 11.6)</a:t>
            </a:r>
          </a:p>
          <a:p>
            <a:r>
              <a:rPr lang="nb-NO" sz="1800" dirty="0"/>
              <a:t>Fortsatt hjemmekontor for alle som har mulighet og/eller fleksibel arbeidstid.</a:t>
            </a:r>
          </a:p>
          <a:p>
            <a:r>
              <a:rPr lang="nb-NO" sz="1800" dirty="0"/>
              <a:t>Noen flere tilstede på sosiale arrangement for studenter og ansatte (innendørs maks 10 uten faste plasser, 100 med faste plasser). </a:t>
            </a:r>
          </a:p>
          <a:p>
            <a:r>
              <a:rPr lang="nb-NO" sz="1800" dirty="0"/>
              <a:t>Egne regler for utendørs aktiviteter. </a:t>
            </a:r>
          </a:p>
          <a:p>
            <a:r>
              <a:rPr lang="nb-NO" sz="1800" dirty="0"/>
              <a:t>Påbud om munnbind mange steder i Trondheim kommune fra 20.5. </a:t>
            </a:r>
          </a:p>
          <a:p>
            <a:r>
              <a:rPr lang="nb-NO" sz="1800" dirty="0"/>
              <a:t>Innenlandsreiser kan gjennomføres. Reiser til utlandet frarådes fortsatt.</a:t>
            </a:r>
          </a:p>
          <a:p>
            <a:r>
              <a:rPr lang="nb-NO" sz="1800" dirty="0"/>
              <a:t>Fortsatt strenge innreiserestriksjoner for utlendinger som ikke er bosatt i Norge.</a:t>
            </a:r>
          </a:p>
          <a:p>
            <a:r>
              <a:rPr lang="nb-NO" sz="1800" dirty="0"/>
              <a:t>Fortsatt fokus på psykososiale tiltak for studenter.</a:t>
            </a:r>
          </a:p>
        </p:txBody>
      </p:sp>
      <p:cxnSp>
        <p:nvCxnSpPr>
          <p:cNvPr id="6" name="Rett linje 5">
            <a:extLst>
              <a:ext uri="{FF2B5EF4-FFF2-40B4-BE49-F238E27FC236}">
                <a16:creationId xmlns:a16="http://schemas.microsoft.com/office/drawing/2014/main" id="{069BBD26-7187-4FE4-B21F-F82A37AF07D6}"/>
              </a:ext>
            </a:extLst>
          </p:cNvPr>
          <p:cNvCxnSpPr/>
          <p:nvPr/>
        </p:nvCxnSpPr>
        <p:spPr>
          <a:xfrm>
            <a:off x="0" y="0"/>
            <a:ext cx="9144000" cy="4746567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Rett linje 6">
            <a:extLst>
              <a:ext uri="{FF2B5EF4-FFF2-40B4-BE49-F238E27FC236}">
                <a16:creationId xmlns:a16="http://schemas.microsoft.com/office/drawing/2014/main" id="{3AD50891-01A8-4191-8BD0-180BA15DAE7D}"/>
              </a:ext>
            </a:extLst>
          </p:cNvPr>
          <p:cNvCxnSpPr>
            <a:cxnSpLocks/>
          </p:cNvCxnSpPr>
          <p:nvPr/>
        </p:nvCxnSpPr>
        <p:spPr>
          <a:xfrm flipV="1">
            <a:off x="0" y="0"/>
            <a:ext cx="9144000" cy="4746567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677918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A25198F3-A505-430E-A4AF-E8204BBBD8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1385" y="298339"/>
            <a:ext cx="8418747" cy="525401"/>
          </a:xfrm>
        </p:spPr>
        <p:txBody>
          <a:bodyPr/>
          <a:lstStyle/>
          <a:p>
            <a:r>
              <a:rPr lang="nb-NO" sz="2800" dirty="0">
                <a:solidFill>
                  <a:schemeClr val="bg1"/>
                </a:solidFill>
                <a:highlight>
                  <a:srgbClr val="008000"/>
                </a:highlight>
              </a:rPr>
              <a:t>Trinn 3</a:t>
            </a:r>
            <a:r>
              <a:rPr lang="nb-NO" sz="2800" dirty="0"/>
              <a:t> ved NTNU </a:t>
            </a:r>
            <a:r>
              <a:rPr lang="nb-NO" sz="2800" b="0" dirty="0"/>
              <a:t>(fra 22.juni) 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74592891-0B5D-4862-8798-8235C1E3A9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1385" y="990913"/>
            <a:ext cx="8541230" cy="3854248"/>
          </a:xfrm>
        </p:spPr>
        <p:txBody>
          <a:bodyPr vert="horz" lIns="90000" tIns="46800" rIns="90000" bIns="46800" rtlCol="0" anchor="t">
            <a:noAutofit/>
          </a:bodyPr>
          <a:lstStyle/>
          <a:p>
            <a:r>
              <a:rPr lang="nb-NO" sz="1600" dirty="0"/>
              <a:t>Økt fysisk undervisning der det er aktuelt (inntil </a:t>
            </a:r>
            <a:r>
              <a:rPr lang="nb-NO" sz="1600" dirty="0" err="1"/>
              <a:t>ca</a:t>
            </a:r>
            <a:r>
              <a:rPr lang="nb-NO" sz="1600" dirty="0"/>
              <a:t> 80% av normal kapasitet).</a:t>
            </a:r>
          </a:p>
          <a:p>
            <a:r>
              <a:rPr lang="nb-NO" sz="1600" dirty="0"/>
              <a:t>Avstandskravet på én meter i undervisningen midlertidig gjeninnført på grunn av smitteutbrudd i alle tre byer. Ble opprinnelig fjernet av regjeringen 13.8. </a:t>
            </a:r>
          </a:p>
          <a:p>
            <a:r>
              <a:rPr lang="nb-NO" sz="1600" dirty="0"/>
              <a:t>Alle ansatte som ønsker det kan ha campus som hovedarbeidssted etter sommerferien. Fortsatt mulig å jobbe hjemmefra når dette er hensiktsmessig ut fra arbeidets art, og etter avtale med nærmeste leder. </a:t>
            </a:r>
          </a:p>
          <a:p>
            <a:r>
              <a:rPr lang="nb-NO" sz="1600" dirty="0"/>
              <a:t>Generelle smitteverntiltak og bruk av </a:t>
            </a:r>
            <a:r>
              <a:rPr lang="nb-NO" sz="1600" dirty="0" err="1"/>
              <a:t>Check</a:t>
            </a:r>
            <a:r>
              <a:rPr lang="nb-NO" sz="1600" dirty="0"/>
              <a:t>-in.</a:t>
            </a:r>
          </a:p>
          <a:p>
            <a:r>
              <a:rPr lang="nb-NO" sz="1600" dirty="0"/>
              <a:t>Fortsatt anbefaling om heller å gjennomføre arrangement utendørs, enn innendørs.</a:t>
            </a:r>
          </a:p>
          <a:p>
            <a:pPr lvl="1"/>
            <a:r>
              <a:rPr lang="nb-NO" sz="1200" dirty="0"/>
              <a:t>Innendørs: Inntil 400 personer på arr. uten faste plasser, 1000 på faste plasser. Med bruk av adgangstest og koronasertifikat kan antallet økes 50 prosent.</a:t>
            </a:r>
          </a:p>
          <a:p>
            <a:pPr lvl="1"/>
            <a:r>
              <a:rPr lang="nb-NO" sz="1200" dirty="0"/>
              <a:t>Det må gjennomføres </a:t>
            </a:r>
            <a:r>
              <a:rPr lang="nb-NO" sz="1200" dirty="0"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risikovurderinger ved arrangement på campus. </a:t>
            </a:r>
            <a:endParaRPr lang="nb-NO" sz="1200" dirty="0"/>
          </a:p>
          <a:p>
            <a:r>
              <a:rPr lang="nb-NO" sz="1600" dirty="0"/>
              <a:t>Internasjonale studenter får komme til Norge fra 1. august. </a:t>
            </a:r>
            <a:r>
              <a:rPr lang="nb-NO" sz="1600" dirty="0" err="1"/>
              <a:t>Dr.gradsstudenter</a:t>
            </a:r>
            <a:r>
              <a:rPr lang="nb-NO" sz="1600" dirty="0"/>
              <a:t> slipper inn fra 15.8. </a:t>
            </a:r>
          </a:p>
          <a:p>
            <a:r>
              <a:rPr lang="nb-NO" sz="1600" dirty="0"/>
              <a:t>Fortsatt</a:t>
            </a:r>
            <a:r>
              <a:rPr lang="nb-NO" sz="1600" dirty="0">
                <a:solidFill>
                  <a:srgbClr val="FF0000"/>
                </a:solidFill>
              </a:rPr>
              <a:t> </a:t>
            </a:r>
            <a:r>
              <a:rPr lang="nb-NO" sz="1600" dirty="0">
                <a:solidFill>
                  <a:srgbClr val="FF0000"/>
                </a:solidFill>
                <a:hlinkClick r:id="rId4"/>
              </a:rPr>
              <a:t>reisebegrensninger til spesielt rammede land. </a:t>
            </a:r>
            <a:endParaRPr lang="nb-NO" sz="1600" strike="sngStrike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59920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E63579A7-37FE-44DD-BCAE-ED4F64D5A0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1385" y="298339"/>
            <a:ext cx="8692986" cy="525401"/>
          </a:xfrm>
        </p:spPr>
        <p:txBody>
          <a:bodyPr/>
          <a:lstStyle/>
          <a:p>
            <a:r>
              <a:rPr lang="nb-NO" sz="2800" dirty="0">
                <a:highlight>
                  <a:srgbClr val="00FF00"/>
                </a:highlight>
              </a:rPr>
              <a:t>Trinn 4</a:t>
            </a:r>
            <a:r>
              <a:rPr lang="nb-NO" sz="2800" dirty="0"/>
              <a:t> ved NTNU </a:t>
            </a:r>
            <a:r>
              <a:rPr lang="nb-NO" sz="2800" b="0" dirty="0"/>
              <a:t>(når alle voksne er beskyttet)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C1046088-D28D-4F81-B26E-16FAE0C0AD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1384" y="1011050"/>
            <a:ext cx="8576609" cy="3014732"/>
          </a:xfrm>
        </p:spPr>
        <p:txBody>
          <a:bodyPr vert="horz" lIns="90000" tIns="46800" rIns="90000" bIns="46800" rtlCol="0" anchor="t">
            <a:noAutofit/>
          </a:bodyPr>
          <a:lstStyle/>
          <a:p>
            <a:r>
              <a:rPr lang="nb-NO" sz="1600" dirty="0"/>
              <a:t>Fysisk undervisning i inntil </a:t>
            </a:r>
            <a:r>
              <a:rPr lang="nb-NO" sz="1600" dirty="0" err="1"/>
              <a:t>ca</a:t>
            </a:r>
            <a:r>
              <a:rPr lang="nb-NO" sz="1600" dirty="0"/>
              <a:t> 80% av normal kapasitet. Digitale undervisningsformer brukes der de er best egnet. </a:t>
            </a:r>
          </a:p>
          <a:p>
            <a:r>
              <a:rPr lang="nb-NO" sz="1600" dirty="0"/>
              <a:t>Fortsatt generelle smitteverntiltak og bruk av </a:t>
            </a:r>
            <a:r>
              <a:rPr lang="nb-NO" sz="1600" dirty="0" err="1"/>
              <a:t>Check</a:t>
            </a:r>
            <a:r>
              <a:rPr lang="nb-NO" sz="1600" dirty="0"/>
              <a:t>-in til oktober.  </a:t>
            </a:r>
          </a:p>
          <a:p>
            <a:r>
              <a:rPr lang="nb-NO" sz="1600" dirty="0"/>
              <a:t>Alle ansatte som ønsker det kan ha campus som hovedarbeidssted. Fortsatt mulig å jobbe hjemmefra når dette er hensiktsmessig ut fra arbeidets art, og etter avtale med nærmeste leder. </a:t>
            </a:r>
          </a:p>
          <a:p>
            <a:r>
              <a:rPr lang="nb-NO" sz="1600" dirty="0"/>
              <a:t>Arrangement utendørs heller enn innendørs. </a:t>
            </a:r>
          </a:p>
          <a:p>
            <a:pPr lvl="1"/>
            <a:r>
              <a:rPr lang="nb-NO" sz="1200" dirty="0"/>
              <a:t>Innendørs tillates 750 tilstede uten faste plasser, 2500 med faste plasser.</a:t>
            </a:r>
          </a:p>
          <a:p>
            <a:pPr lvl="1"/>
            <a:r>
              <a:rPr lang="nb-NO" sz="1200" dirty="0"/>
              <a:t>Med bruk av adgangstest og koronasertifikat kan antallet økes ytterligere.  </a:t>
            </a:r>
          </a:p>
          <a:p>
            <a:pPr lvl="1"/>
            <a:r>
              <a:rPr lang="nb-NO" sz="1200" dirty="0"/>
              <a:t>Det må gjennomføres </a:t>
            </a:r>
            <a:r>
              <a:rPr lang="nb-NO" sz="1200" dirty="0">
                <a:solidFill>
                  <a:srgbClr val="FF0000"/>
                </a:solidFill>
                <a:hlinkClick r:id="rId3"/>
              </a:rPr>
              <a:t>risikovurderinger ved arrangement på campus. </a:t>
            </a:r>
            <a:endParaRPr lang="nb-NO" sz="1200" dirty="0">
              <a:solidFill>
                <a:srgbClr val="FF0000"/>
              </a:solidFill>
            </a:endParaRPr>
          </a:p>
          <a:p>
            <a:r>
              <a:rPr lang="nb-NO" sz="1600" dirty="0"/>
              <a:t>Sannsynligvis avvikles alle tiltak og vi kan leve tilnærmet normalt fra slutten av september, ifølge uttalelser fra regjeringen 9.8. Men fortsatt beredskap. </a:t>
            </a:r>
          </a:p>
        </p:txBody>
      </p:sp>
    </p:spTree>
    <p:extLst>
      <p:ext uri="{BB962C8B-B14F-4D97-AF65-F5344CB8AC3E}">
        <p14:creationId xmlns:p14="http://schemas.microsoft.com/office/powerpoint/2010/main" val="17095190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9E7E46AA-F8D2-49B8-9C4D-A5089E279B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1385" y="298339"/>
            <a:ext cx="8418747" cy="525401"/>
          </a:xfrm>
        </p:spPr>
        <p:txBody>
          <a:bodyPr/>
          <a:lstStyle/>
          <a:p>
            <a:r>
              <a:rPr lang="nb-NO" sz="2800" dirty="0"/>
              <a:t>Usikkerhetsmoment: Vaksinasjonstakten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F70B05CD-E74E-484E-9E86-AA11E93A90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1385" y="964276"/>
            <a:ext cx="8604816" cy="3537758"/>
          </a:xfrm>
        </p:spPr>
        <p:txBody>
          <a:bodyPr vert="horz" lIns="90000" tIns="46800" rIns="90000" bIns="46800" rtlCol="0" anchor="t">
            <a:noAutofit/>
          </a:bodyPr>
          <a:lstStyle/>
          <a:p>
            <a:r>
              <a:rPr lang="nb-NO" sz="2000" dirty="0"/>
              <a:t>Spredningen av delta-varianten har ført til at trinn fire i den nasjonale gjenåpningen er blitt utsatt. </a:t>
            </a:r>
          </a:p>
          <a:p>
            <a:r>
              <a:rPr lang="nb-NO" sz="2000" dirty="0"/>
              <a:t>Alle studenter får andre dose i studiebyen der de oppholder seg. Ut- og innreisende studenter får også tilbud om vaksine. </a:t>
            </a:r>
          </a:p>
          <a:p>
            <a:r>
              <a:rPr lang="nb-NO" sz="2000" dirty="0"/>
              <a:t>Alle studenter er ikke fullvaksinert ved studiestart. De fleste studenter og ansatte vil få andre dose innen oktober. </a:t>
            </a:r>
          </a:p>
          <a:p>
            <a:r>
              <a:rPr lang="nb-NO" sz="2000" dirty="0"/>
              <a:t>Usikkert hvor lenge vaksinen virker, og hvor godt den beskytter mot nye mutasjoner. </a:t>
            </a:r>
            <a:endParaRPr lang="nb-NO" sz="2000" strike="sngStrike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11382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0CBB722B-8544-4280-B9F7-CC13F1A3D4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9066" y="197855"/>
            <a:ext cx="8418747" cy="525401"/>
          </a:xfrm>
        </p:spPr>
        <p:txBody>
          <a:bodyPr/>
          <a:lstStyle/>
          <a:p>
            <a:r>
              <a:rPr lang="nb-NO" sz="2800" dirty="0"/>
              <a:t>Slik starter høstsemesteret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F30A2FAC-D08E-4529-8356-B2235CBDA9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1385" y="752778"/>
            <a:ext cx="8418747" cy="3871262"/>
          </a:xfrm>
        </p:spPr>
        <p:txBody>
          <a:bodyPr vert="horz" lIns="90000" tIns="46800" rIns="90000" bIns="46800" rtlCol="0" anchor="t">
            <a:noAutofit/>
          </a:bodyPr>
          <a:lstStyle/>
          <a:p>
            <a:r>
              <a:rPr lang="nb-NO" sz="2000" dirty="0"/>
              <a:t>Fra 9.august holdes NTNUs bygg åpne 7-16 på hverdager og 8-15 på lørdager. På kveldstid og søndager må kort og kode benyttes. </a:t>
            </a:r>
          </a:p>
          <a:p>
            <a:r>
              <a:rPr lang="nb-NO" sz="2000" dirty="0"/>
              <a:t>Immatrikulering og oppstart av </a:t>
            </a:r>
            <a:r>
              <a:rPr lang="nb-NO" sz="2000" dirty="0" err="1"/>
              <a:t>fadderuka</a:t>
            </a:r>
            <a:r>
              <a:rPr lang="nb-NO" sz="2000" dirty="0"/>
              <a:t> mandag 16.8. Studenter samles fysisk i sine studieprogram rundt på campus, sceneprogram sendes digitalt.</a:t>
            </a:r>
          </a:p>
          <a:p>
            <a:r>
              <a:rPr lang="nb-NO" sz="2000" dirty="0"/>
              <a:t>Mottaksaktiviteter i uke 33 (16 - 22.8)</a:t>
            </a:r>
          </a:p>
          <a:p>
            <a:r>
              <a:rPr lang="nb-NO" sz="2000" dirty="0"/>
              <a:t>Undervisningsstart i uke 34 (23 - 29.8)</a:t>
            </a:r>
          </a:p>
          <a:p>
            <a:r>
              <a:rPr lang="nb-NO" sz="2000" dirty="0"/>
              <a:t>Egne rammer for trygg gjennomføring av </a:t>
            </a:r>
            <a:r>
              <a:rPr lang="nb-NO" sz="2000" dirty="0" err="1"/>
              <a:t>fadderuka</a:t>
            </a:r>
            <a:r>
              <a:rPr lang="nb-NO" sz="2000" dirty="0"/>
              <a:t> på campus. Flere mindre arrangement, store samlinger utgår. </a:t>
            </a:r>
          </a:p>
          <a:p>
            <a:r>
              <a:rPr lang="nb-NO" sz="2000" dirty="0"/>
              <a:t>Alle ansatte kan jobbe på campus.</a:t>
            </a:r>
          </a:p>
        </p:txBody>
      </p:sp>
    </p:spTree>
    <p:extLst>
      <p:ext uri="{BB962C8B-B14F-4D97-AF65-F5344CB8AC3E}">
        <p14:creationId xmlns:p14="http://schemas.microsoft.com/office/powerpoint/2010/main" val="20160263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061AD2-DB2E-477A-B9C4-DF8315D673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6783" y="154484"/>
            <a:ext cx="8134257" cy="846386"/>
          </a:xfrm>
        </p:spPr>
        <p:txBody>
          <a:bodyPr/>
          <a:lstStyle/>
          <a:p>
            <a:r>
              <a:rPr lang="nb-NO" sz="2800" dirty="0"/>
              <a:t>Gjennomføring av eksamen høsten 2021 </a:t>
            </a:r>
            <a:br>
              <a:rPr lang="nb-NO" dirty="0"/>
            </a:br>
            <a:r>
              <a:rPr lang="nb-NO" sz="2100" b="0" dirty="0"/>
              <a:t>(hovedperiode 29.11 – 21.12)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671628-D95C-4697-965D-2A5464277E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0945" y="1174819"/>
            <a:ext cx="8506712" cy="3263504"/>
          </a:xfrm>
        </p:spPr>
        <p:txBody>
          <a:bodyPr vert="horz" lIns="91440" tIns="45720" rIns="91440" bIns="45720" rtlCol="0" anchor="t">
            <a:normAutofit fontScale="92500"/>
          </a:bodyPr>
          <a:lstStyle/>
          <a:p>
            <a:pPr lvl="0"/>
            <a:r>
              <a:rPr lang="nb-NO" dirty="0"/>
              <a:t>Det vil bli avholdt digital skriftlig skoleeksamen, analog skriftlig skoleeksamen og digital hjemmeeksamen.</a:t>
            </a:r>
          </a:p>
          <a:p>
            <a:pPr lvl="0"/>
            <a:r>
              <a:rPr lang="nb-NO" dirty="0"/>
              <a:t>Kapasiteten i Trondheim er redusert med 20% på grunn av at deler av eksamenshuset benyttes som vaksinasjonssenter.</a:t>
            </a:r>
          </a:p>
          <a:p>
            <a:pPr lvl="0"/>
            <a:r>
              <a:rPr lang="nb-NO" dirty="0"/>
              <a:t>Med forlengelse av den midlertidige koronaforskriften, åpnes det for eksamen første uke i 2022, men kun for noen få emner.</a:t>
            </a:r>
          </a:p>
          <a:p>
            <a:pPr lvl="0"/>
            <a:r>
              <a:rPr lang="nb-NO" dirty="0"/>
              <a:t>Eksamensplanen vil bli publisert ved semesterstart (uke 33/34)</a:t>
            </a:r>
          </a:p>
        </p:txBody>
      </p:sp>
    </p:spTree>
    <p:extLst>
      <p:ext uri="{BB962C8B-B14F-4D97-AF65-F5344CB8AC3E}">
        <p14:creationId xmlns:p14="http://schemas.microsoft.com/office/powerpoint/2010/main" val="33279547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NTNU FARGER UU">
      <a:dk1>
        <a:srgbClr val="000000"/>
      </a:dk1>
      <a:lt1>
        <a:srgbClr val="FFFFFF"/>
      </a:lt1>
      <a:dk2>
        <a:srgbClr val="014693"/>
      </a:dk2>
      <a:lt2>
        <a:srgbClr val="D6D7D6"/>
      </a:lt2>
      <a:accent1>
        <a:srgbClr val="B6C8E9"/>
      </a:accent1>
      <a:accent2>
        <a:srgbClr val="014693"/>
      </a:accent2>
      <a:accent3>
        <a:srgbClr val="BCD024"/>
      </a:accent3>
      <a:accent4>
        <a:srgbClr val="B01B81"/>
      </a:accent4>
      <a:accent5>
        <a:srgbClr val="F7D019"/>
      </a:accent5>
      <a:accent6>
        <a:srgbClr val="ED8013"/>
      </a:accent6>
      <a:hlink>
        <a:srgbClr val="3D2A68"/>
      </a:hlink>
      <a:folHlink>
        <a:srgbClr val="338C8F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43B7B0"/>
        </a:solidFill>
        <a:ln>
          <a:noFill/>
        </a:ln>
        <a:effectLst>
          <a:outerShdw blurRad="114300" dist="12700" dir="5400000" rotWithShape="0">
            <a:srgbClr val="000000">
              <a:alpha val="35000"/>
            </a:srgbClr>
          </a:outerShdw>
        </a:effectLst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134EA1E386FE3429DEF27A24B08E2D1" ma:contentTypeVersion="10" ma:contentTypeDescription="Create a new document." ma:contentTypeScope="" ma:versionID="8391573e54c0a96d73971c69aad8dfd9">
  <xsd:schema xmlns:xsd="http://www.w3.org/2001/XMLSchema" xmlns:xs="http://www.w3.org/2001/XMLSchema" xmlns:p="http://schemas.microsoft.com/office/2006/metadata/properties" xmlns:ns2="f852edba-588a-4c06-b0d4-0251b3c94dcd" xmlns:ns3="9be51df3-bf77-4486-be94-f0e1fcca58ba" targetNamespace="http://schemas.microsoft.com/office/2006/metadata/properties" ma:root="true" ma:fieldsID="e92fa2fb50b7cfb23f11b066f8c4addf" ns2:_="" ns3:_="">
    <xsd:import namespace="f852edba-588a-4c06-b0d4-0251b3c94dcd"/>
    <xsd:import namespace="9be51df3-bf77-4486-be94-f0e1fcca58b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852edba-588a-4c06-b0d4-0251b3c94dc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be51df3-bf77-4486-be94-f0e1fcca58ba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9be51df3-bf77-4486-be94-f0e1fcca58ba">
      <UserInfo>
        <DisplayName>Arve Johansen</DisplayName>
        <AccountId>15</AccountId>
        <AccountType/>
      </UserInfo>
      <UserInfo>
        <DisplayName>Lise M. Konow Linnerud</DisplayName>
        <AccountId>54</AccountId>
        <AccountType/>
      </UserInfo>
    </SharedWithUsers>
  </documentManagement>
</p:properties>
</file>

<file path=customXml/itemProps1.xml><?xml version="1.0" encoding="utf-8"?>
<ds:datastoreItem xmlns:ds="http://schemas.openxmlformats.org/officeDocument/2006/customXml" ds:itemID="{6D306DB6-52AA-49E1-B3FF-53F9A8D6FFF2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4D8449DB-2EED-41FB-A571-05154D4675A5}">
  <ds:schemaRefs>
    <ds:schemaRef ds:uri="9be51df3-bf77-4486-be94-f0e1fcca58ba"/>
    <ds:schemaRef ds:uri="f852edba-588a-4c06-b0d4-0251b3c94dcd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E7ECF4B1-238A-45DC-8DF8-3D336DC12CE1}">
  <ds:schemaRefs>
    <ds:schemaRef ds:uri="f852edba-588a-4c06-b0d4-0251b3c94dcd"/>
    <ds:schemaRef ds:uri="9be51df3-bf77-4486-be94-f0e1fcca58ba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1084</Words>
  <Application>Microsoft Office PowerPoint</Application>
  <PresentationFormat>Skjermfremvisning (16:9)</PresentationFormat>
  <Paragraphs>87</Paragraphs>
  <Slides>9</Slides>
  <Notes>6</Notes>
  <HiddenSlides>0</HiddenSlides>
  <MMClips>0</MMClips>
  <ScaleCrop>false</ScaleCrop>
  <HeadingPairs>
    <vt:vector size="6" baseType="variant">
      <vt:variant>
        <vt:lpstr>Brukte skrifter</vt:lpstr>
      </vt:variant>
      <vt:variant>
        <vt:i4>2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9</vt:i4>
      </vt:variant>
    </vt:vector>
  </HeadingPairs>
  <TitlesOfParts>
    <vt:vector size="12" baseType="lpstr">
      <vt:lpstr>Arial</vt:lpstr>
      <vt:lpstr>Calibri</vt:lpstr>
      <vt:lpstr>Office-tema</vt:lpstr>
      <vt:lpstr>Gjenåpningsplan for NTNU  per 24.8.2021</vt:lpstr>
      <vt:lpstr>Regjeringens gjenåpningsplan for Norge</vt:lpstr>
      <vt:lpstr>Gjenåpningsplanen ved NTNU - trinn 1 (fra 19.april) </vt:lpstr>
      <vt:lpstr>Trinn 2 ved NTNU (fra 27.mai) </vt:lpstr>
      <vt:lpstr>Trinn 3 ved NTNU (fra 22.juni) </vt:lpstr>
      <vt:lpstr>Trinn 4 ved NTNU (når alle voksne er beskyttet)</vt:lpstr>
      <vt:lpstr>Usikkerhetsmoment: Vaksinasjonstakten</vt:lpstr>
      <vt:lpstr>Slik starter høstsemesteret</vt:lpstr>
      <vt:lpstr>Gjennomføring av eksamen høsten 2021  (hovedperiode 29.11 – 21.12)</vt:lpstr>
    </vt:vector>
  </TitlesOfParts>
  <Company>NTNU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Kolbjørn Skarpnes</dc:creator>
  <cp:lastModifiedBy>Jan Erik Kaarø</cp:lastModifiedBy>
  <cp:revision>411</cp:revision>
  <dcterms:created xsi:type="dcterms:W3CDTF">2013-06-10T16:56:09Z</dcterms:created>
  <dcterms:modified xsi:type="dcterms:W3CDTF">2021-08-24T20:53:12Z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0x0101006134EA1E386FE3429DEF27A24B08E2D1</vt:lpwstr>
  </property>
</Properties>
</file>