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75" r:id="rId11"/>
    <p:sldId id="262" r:id="rId12"/>
    <p:sldId id="272" r:id="rId1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4788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46" autoAdjust="0"/>
  </p:normalViewPr>
  <p:slideViewPr>
    <p:cSldViewPr snapToGrid="0">
      <p:cViewPr varScale="1">
        <p:scale>
          <a:sx n="115" d="100"/>
          <a:sy n="115" d="100"/>
        </p:scale>
        <p:origin x="114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C5A50-DB88-4EF8-8159-B7451D8C7208}" type="datetimeFigureOut">
              <a:rPr lang="nb-NO" smtClean="0"/>
              <a:t>03.09.2021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2B57C-7064-42E6-BD46-46BFE41CD3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501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tema/Koronasituasjonen/plan-for-gradvis-gjenapning/id2842645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aktuelt/forlenger-intervallet-mellom-forste-og-andre-vaksinedose/id2846787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 </a:t>
            </a:r>
            <a:r>
              <a:rPr lang="en-US" dirty="0" err="1">
                <a:cs typeface="Calibri"/>
              </a:rPr>
              <a:t>detaljer</a:t>
            </a:r>
            <a:r>
              <a:rPr lang="en-US" dirty="0">
                <a:cs typeface="Calibri"/>
              </a:rPr>
              <a:t> I den </a:t>
            </a:r>
            <a:r>
              <a:rPr lang="en-US" dirty="0" err="1">
                <a:cs typeface="Calibri"/>
              </a:rPr>
              <a:t>nasjonale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gjenåpningsplanen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på</a:t>
            </a:r>
            <a:r>
              <a:rPr lang="en-US" dirty="0">
                <a:cs typeface="Calibri"/>
              </a:rPr>
              <a:t>: </a:t>
            </a:r>
            <a:r>
              <a:rPr lang="en-US" dirty="0">
                <a:hlinkClick r:id="rId3"/>
              </a:rPr>
              <a:t>https://www.regjeringen.no/no/tema/Koronasituasjonen/plan-for-gradvis-gjenapning/id2842645/</a:t>
            </a:r>
            <a:r>
              <a:rPr lang="en-US" dirty="0"/>
              <a:t> 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166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6724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419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257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Se FHIs </a:t>
            </a:r>
            <a:r>
              <a:rPr lang="en-US" b="0" dirty="0" err="1"/>
              <a:t>vaksineringsscenarioer</a:t>
            </a:r>
            <a:r>
              <a:rPr lang="en-US" b="0" dirty="0"/>
              <a:t>: https://www.fhi.no/publ/plakat/vaksineringsscenario/</a:t>
            </a:r>
          </a:p>
          <a:p>
            <a:endParaRPr lang="en-US" b="1" dirty="0"/>
          </a:p>
          <a:p>
            <a:r>
              <a:rPr lang="en-US" b="1" dirty="0" err="1"/>
              <a:t>Definisjoner</a:t>
            </a:r>
            <a:endParaRPr lang="en-US" dirty="0"/>
          </a:p>
          <a:p>
            <a:r>
              <a:rPr lang="en-US" u="sng" dirty="0" err="1"/>
              <a:t>Fullvaksinert</a:t>
            </a:r>
            <a:r>
              <a:rPr lang="en-US" u="sng" dirty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to </a:t>
            </a:r>
            <a:r>
              <a:rPr lang="en-US" dirty="0" err="1"/>
              <a:t>doser</a:t>
            </a:r>
            <a:r>
              <a:rPr lang="en-US" dirty="0"/>
              <a:t> med </a:t>
            </a:r>
            <a:r>
              <a:rPr lang="en-US" dirty="0" err="1"/>
              <a:t>vaksine</a:t>
            </a:r>
            <a:r>
              <a:rPr lang="en-US" dirty="0"/>
              <a:t>, med </a:t>
            </a:r>
            <a:r>
              <a:rPr lang="en-US" dirty="0" err="1"/>
              <a:t>virkning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1 uke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siste</a:t>
            </a:r>
            <a:r>
              <a:rPr lang="en-US" dirty="0"/>
              <a:t> dose.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gjennomgått</a:t>
            </a:r>
            <a:r>
              <a:rPr lang="en-US" dirty="0"/>
              <a:t> covid-19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</a:t>
            </a:r>
            <a:r>
              <a:rPr lang="en-US" dirty="0" err="1"/>
              <a:t>vaksinedose</a:t>
            </a:r>
            <a:r>
              <a:rPr lang="en-US" dirty="0"/>
              <a:t> </a:t>
            </a:r>
            <a:r>
              <a:rPr lang="en-US" dirty="0" err="1"/>
              <a:t>minst</a:t>
            </a:r>
            <a:r>
              <a:rPr lang="en-US" dirty="0"/>
              <a:t> 3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prøvedato</a:t>
            </a:r>
            <a:r>
              <a:rPr lang="en-US" dirty="0"/>
              <a:t>, med </a:t>
            </a:r>
            <a:r>
              <a:rPr lang="en-US" dirty="0" err="1"/>
              <a:t>virkning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1 uke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1. </a:t>
            </a:r>
            <a:r>
              <a:rPr lang="en-US" dirty="0" err="1"/>
              <a:t>vaksinedose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godkjent</a:t>
            </a:r>
            <a:r>
              <a:rPr lang="en-US" dirty="0"/>
              <a:t> </a:t>
            </a:r>
            <a:r>
              <a:rPr lang="en-US" dirty="0" err="1"/>
              <a:t>laboratoriemetode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testet</a:t>
            </a:r>
            <a:r>
              <a:rPr lang="en-US" dirty="0"/>
              <a:t> </a:t>
            </a:r>
            <a:r>
              <a:rPr lang="en-US" dirty="0" err="1"/>
              <a:t>positivt</a:t>
            </a:r>
            <a:r>
              <a:rPr lang="en-US" dirty="0"/>
              <a:t> for covid-19 </a:t>
            </a:r>
            <a:r>
              <a:rPr lang="en-US" dirty="0" err="1"/>
              <a:t>minst</a:t>
            </a:r>
            <a:r>
              <a:rPr lang="en-US" dirty="0"/>
              <a:t> 3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vaksinasjonen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er </a:t>
            </a:r>
            <a:r>
              <a:rPr lang="en-US" dirty="0" err="1"/>
              <a:t>avisolert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u="sng" dirty="0" err="1"/>
              <a:t>Beskyttet</a:t>
            </a:r>
            <a:r>
              <a:rPr lang="en-US" u="sng" dirty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dirty="0" err="1"/>
              <a:t>Fullvaksinerte</a:t>
            </a:r>
            <a:endParaRPr lang="en-US" dirty="0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</a:t>
            </a:r>
            <a:r>
              <a:rPr lang="en-US" dirty="0" err="1"/>
              <a:t>første</a:t>
            </a:r>
            <a:r>
              <a:rPr lang="en-US" dirty="0"/>
              <a:t> </a:t>
            </a:r>
            <a:r>
              <a:rPr lang="en-US" dirty="0" err="1"/>
              <a:t>vaksinedose</a:t>
            </a:r>
            <a:r>
              <a:rPr lang="en-US" dirty="0"/>
              <a:t>, med </a:t>
            </a:r>
            <a:r>
              <a:rPr lang="en-US" dirty="0" err="1"/>
              <a:t>varighet</a:t>
            </a:r>
            <a:r>
              <a:rPr lang="en-US" dirty="0"/>
              <a:t> 3-15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vaksinasjonen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hatt</a:t>
            </a:r>
            <a:r>
              <a:rPr lang="en-US" dirty="0"/>
              <a:t> covid-19 med </a:t>
            </a:r>
            <a:r>
              <a:rPr lang="en-US" dirty="0" err="1"/>
              <a:t>varighet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avisolering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6 </a:t>
            </a:r>
            <a:r>
              <a:rPr lang="en-US" dirty="0" err="1"/>
              <a:t>måneder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prøvedato</a:t>
            </a:r>
            <a:r>
              <a:rPr lang="en-US" dirty="0"/>
              <a:t> </a:t>
            </a:r>
            <a:r>
              <a:rPr lang="en-US" dirty="0" err="1"/>
              <a:t>godkjent</a:t>
            </a:r>
            <a:r>
              <a:rPr lang="en-US" dirty="0"/>
              <a:t> </a:t>
            </a:r>
            <a:r>
              <a:rPr lang="en-US" dirty="0" err="1"/>
              <a:t>laboratoriemetode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735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Nyere kunnskap om effekten etter vaksinasjon med mRNA-vaksine, tyder på at det kun er minimal forskjell på antistoffnivået fra seks til 12 uker. Disse vaksinene gir altså god beskyttelse de første 12 ukene etter første dose.</a:t>
            </a:r>
            <a:endParaRPr lang="nb-NO" dirty="0"/>
          </a:p>
          <a:p>
            <a:r>
              <a:rPr lang="nb-NO" dirty="0">
                <a:hlinkClick r:id="rId3"/>
              </a:rPr>
              <a:t>https://www.regjeringen.no/no/aktuelt/forlenger-intervallet-mellom-forste-og-andre-vaksinedose/id2846787/</a:t>
            </a:r>
            <a:r>
              <a:rPr lang="nb-NO" dirty="0"/>
              <a:t>  </a:t>
            </a:r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59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D37F6-C850-4256-9C23-4E5E3108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74705-3C22-4C93-840C-F12A3AA1B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949F9-4D41-4C25-AA5E-37E536A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5CFD-8CDB-4133-AEFC-0F8B45EA048B}" type="datetimeFigureOut">
              <a:rPr lang="nb-NO" smtClean="0"/>
              <a:t>03.09.2021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7C8B5-22B3-4CEB-A66C-AC3286C7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F9E05-5358-4357-B531-1A111317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88C3-D22F-4D5A-A9F9-A16D3503A2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34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EDDF0375-0873-B843-9EC0-A06479A8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E8648CE-2671-CD47-B4B1-0ED8BB680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49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0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15AB0DDD-5101-CF40-8356-9C539FE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34AFF7B-7C34-7B47-812A-63DDBA93A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7B44B46-B0BE-A64D-8CD4-1109D4692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1C4D38D1-6ECD-794C-8B46-83AEE2679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BD8E673F-9EC8-124B-9ACB-8BF4AAF39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49043" y="205979"/>
            <a:ext cx="855298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49043" y="952901"/>
            <a:ext cx="8552985" cy="3641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nsida.ntnu.no/wiki/-/wiki/Norsk/arrangementer+og+samlinger+under+covid-1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jeringen.no/no/tema/utenrikssaker/reiseinformasjon/korona_info/id2691821/?expand=factbox272444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1200329"/>
          </a:xfrm>
        </p:spPr>
        <p:txBody>
          <a:bodyPr/>
          <a:lstStyle/>
          <a:p>
            <a:r>
              <a:rPr lang="nb-NO" dirty="0"/>
              <a:t>Gjenåpningsplan for NTNU </a:t>
            </a:r>
            <a:br>
              <a:rPr lang="nb-NO" dirty="0"/>
            </a:br>
            <a:r>
              <a:rPr lang="nb-NO" dirty="0"/>
              <a:t>per 3.9.2021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5352" y="2355420"/>
            <a:ext cx="7772400" cy="13144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1600" dirty="0"/>
              <a:t>Fra Sentral beredskapsledelse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2E93105-4AEF-5144-BDE5-9DB9B1670EF5}"/>
              </a:ext>
            </a:extLst>
          </p:cNvPr>
          <p:cNvSpPr txBox="1"/>
          <p:nvPr/>
        </p:nvSpPr>
        <p:spPr>
          <a:xfrm rot="16200000">
            <a:off x="7128750" y="1687862"/>
            <a:ext cx="326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solidFill>
                  <a:srgbClr val="0D4788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B6F7FE-1C5B-314E-9EB6-C3D6F936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183139"/>
            <a:ext cx="8418747" cy="525401"/>
          </a:xfrm>
        </p:spPr>
        <p:txBody>
          <a:bodyPr/>
          <a:lstStyle/>
          <a:p>
            <a:r>
              <a:rPr lang="nb-NO" sz="2800"/>
              <a:t>Regjeringens gjenåpningsplan for Norge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10C514-EF45-4E45-AC21-B580BE9D8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830266"/>
            <a:ext cx="8547415" cy="3613774"/>
          </a:xfrm>
        </p:spPr>
        <p:txBody>
          <a:bodyPr vert="horz" lIns="90000" tIns="46800" rIns="90000" bIns="46800" rtlCol="0" anchor="t">
            <a:noAutofit/>
          </a:bodyPr>
          <a:lstStyle/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808000"/>
                </a:highlight>
              </a:rPr>
              <a:t>Trinn 1 fra 16.4:</a:t>
            </a:r>
            <a:r>
              <a:rPr lang="nb-NO" sz="1600" dirty="0"/>
              <a:t> Lette på tiltak som ble innført før påske</a:t>
            </a:r>
          </a:p>
          <a:p>
            <a:pPr marL="457200" lvl="1" indent="0">
              <a:buNone/>
            </a:pPr>
            <a:r>
              <a:rPr lang="nb-NO" sz="1200" dirty="0"/>
              <a:t>Tilbake til 1 meter avstand, begrenset alkoholskjenking tillates, flere tilstede på arrangement mm.</a:t>
            </a:r>
          </a:p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BBAC76"/>
                </a:highlight>
              </a:rPr>
              <a:t>Trinn 2 fra 27.5:</a:t>
            </a:r>
            <a:r>
              <a:rPr lang="nb-NO" sz="1600" dirty="0"/>
              <a:t> Ytterligere lemping på restriksjoner</a:t>
            </a:r>
          </a:p>
          <a:p>
            <a:pPr marL="457200" lvl="1" indent="0">
              <a:buNone/>
            </a:pPr>
            <a:r>
              <a:rPr lang="nb-NO" sz="1200" dirty="0"/>
              <a:t>Mer fysisk undervisning, enda flere tilstede privat og på arrangement, utvidet skjenking, breddeidrett mm.</a:t>
            </a:r>
          </a:p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008000"/>
                </a:highlight>
              </a:rPr>
              <a:t>Trinn 3 fra 20.6:</a:t>
            </a:r>
            <a:r>
              <a:rPr lang="nb-NO" sz="1600" dirty="0"/>
              <a:t> Åpning på flere områder</a:t>
            </a:r>
          </a:p>
          <a:p>
            <a:pPr marL="457200" lvl="1" indent="0">
              <a:buNone/>
            </a:pPr>
            <a:r>
              <a:rPr lang="nb-NO" sz="1200" dirty="0"/>
              <a:t>Hyppig bruk av hurtigtester og koronasertifikat, konkurranser i breddeidretten, mere utenlandsreiser, økt  arbeidsinnvandring mm.</a:t>
            </a:r>
          </a:p>
          <a:p>
            <a:pPr marL="0" indent="0">
              <a:buNone/>
            </a:pPr>
            <a:r>
              <a:rPr lang="nb-NO" sz="1600" b="1" dirty="0">
                <a:highlight>
                  <a:srgbClr val="00FF00"/>
                </a:highlight>
              </a:rPr>
              <a:t>Nesten normal hverdag, med økt beredskap</a:t>
            </a:r>
            <a:r>
              <a:rPr lang="nb-NO" sz="1600" b="1" dirty="0">
                <a:solidFill>
                  <a:srgbClr val="FF0000"/>
                </a:solidFill>
                <a:highlight>
                  <a:srgbClr val="00FF00"/>
                </a:highlight>
              </a:rPr>
              <a:t>:</a:t>
            </a:r>
            <a:r>
              <a:rPr lang="nb-NO" sz="1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nb-NO" sz="1600" dirty="0">
                <a:solidFill>
                  <a:srgbClr val="FF0000"/>
                </a:solidFill>
              </a:rPr>
              <a:t>	</a:t>
            </a:r>
            <a:r>
              <a:rPr lang="nb-NO" sz="1200" dirty="0"/>
              <a:t>Fortsatt smitteverntiltak, innreiserestriksjoner fra noen land. </a:t>
            </a:r>
          </a:p>
          <a:p>
            <a:pPr marL="57150" indent="0">
              <a:buNone/>
            </a:pPr>
            <a:endParaRPr lang="nb-NO" sz="1200" dirty="0"/>
          </a:p>
          <a:p>
            <a:pPr marL="57150" indent="0">
              <a:buNone/>
            </a:pPr>
            <a:r>
              <a:rPr lang="nb-NO" sz="1200" dirty="0"/>
              <a:t>Data og ikke datoer styrer tidsavstanden mellom hvert trinn. Forutsetningene for å gå fra ett trinn til neste er at smittesituasjonen ikke utvikler seg negativt, at helsetjenesten har god kapasitet og at vaksinasjonsplanen følges. </a:t>
            </a:r>
          </a:p>
        </p:txBody>
      </p:sp>
    </p:spTree>
    <p:extLst>
      <p:ext uri="{BB962C8B-B14F-4D97-AF65-F5344CB8AC3E}">
        <p14:creationId xmlns:p14="http://schemas.microsoft.com/office/powerpoint/2010/main" val="358089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9D7C4C-0F9F-4FA4-A9E9-5EFCF4E35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38" y="1010266"/>
            <a:ext cx="8316694" cy="2447180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dirty="0"/>
              <a:t>Ca. 50% fysisk undervisning</a:t>
            </a:r>
          </a:p>
          <a:p>
            <a:r>
              <a:rPr lang="nb-NO" dirty="0"/>
              <a:t>Maks 200 på forelesninger og 50 på gruppeundervisning</a:t>
            </a:r>
          </a:p>
          <a:p>
            <a:r>
              <a:rPr lang="nb-NO" dirty="0"/>
              <a:t>Fortsatt hjemmekontor for de som har mulighet</a:t>
            </a:r>
          </a:p>
          <a:p>
            <a:r>
              <a:rPr lang="nb-NO" dirty="0"/>
              <a:t>Forsiktig åpning for sosial aktivitet på campus</a:t>
            </a:r>
          </a:p>
          <a:p>
            <a:r>
              <a:rPr lang="nb-NO" dirty="0"/>
              <a:t>Fokus på psykososiale tiltak for studenter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28937FA-2242-455E-BA60-FC7A7CBE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784507" cy="956288"/>
          </a:xfrm>
        </p:spPr>
        <p:txBody>
          <a:bodyPr/>
          <a:lstStyle/>
          <a:p>
            <a:r>
              <a:rPr lang="nb-NO" sz="2800" dirty="0"/>
              <a:t>Gjenåpningsplanen ved NTNU - </a:t>
            </a:r>
            <a:r>
              <a:rPr lang="nb-NO" sz="2800" dirty="0">
                <a:solidFill>
                  <a:schemeClr val="bg1"/>
                </a:solidFill>
                <a:highlight>
                  <a:srgbClr val="808000"/>
                </a:highlight>
              </a:rPr>
              <a:t>trinn 1</a:t>
            </a:r>
            <a:r>
              <a:rPr lang="nb-NO" sz="2800" b="0" dirty="0"/>
              <a:t> (fra 19.april)</a:t>
            </a:r>
            <a:br>
              <a:rPr lang="nb-NO" sz="2800" b="0" dirty="0"/>
            </a:br>
            <a:endParaRPr lang="nb-NO" sz="2800" b="0" dirty="0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36B21255-996F-4EE8-A26A-82AABDD571C7}"/>
              </a:ext>
            </a:extLst>
          </p:cNvPr>
          <p:cNvCxnSpPr/>
          <p:nvPr/>
        </p:nvCxnSpPr>
        <p:spPr>
          <a:xfrm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61546C04-E757-4E0B-BDFA-A2010A939D35}"/>
              </a:ext>
            </a:extLst>
          </p:cNvPr>
          <p:cNvCxnSpPr>
            <a:cxnSpLocks/>
          </p:cNvCxnSpPr>
          <p:nvPr/>
        </p:nvCxnSpPr>
        <p:spPr>
          <a:xfrm flipV="1"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63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FACBFA-95A0-4BB1-87A2-467D36F3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>
                <a:solidFill>
                  <a:schemeClr val="bg1"/>
                </a:solidFill>
                <a:highlight>
                  <a:srgbClr val="BBAC76"/>
                </a:highlight>
              </a:rPr>
              <a:t>Trinn 2</a:t>
            </a:r>
            <a:r>
              <a:rPr lang="nb-NO" sz="2800" dirty="0">
                <a:solidFill>
                  <a:srgbClr val="000000"/>
                </a:solidFill>
              </a:rPr>
              <a:t> </a:t>
            </a:r>
            <a:r>
              <a:rPr lang="nb-NO" sz="2800" dirty="0"/>
              <a:t>ved NTNU </a:t>
            </a:r>
            <a:r>
              <a:rPr lang="nb-NO" sz="2800" b="0" dirty="0"/>
              <a:t>(fra 27.mai) 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B03188-E14E-4118-9FBE-1B61539CD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50771"/>
            <a:ext cx="8616986" cy="3501586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800" dirty="0"/>
              <a:t>Økt fysisk undervisning. </a:t>
            </a:r>
            <a:endParaRPr lang="nb-NO" dirty="0"/>
          </a:p>
          <a:p>
            <a:r>
              <a:rPr lang="nb-NO" sz="1800" dirty="0"/>
              <a:t>Økt bruk av jevnlig testing og massetesting.</a:t>
            </a:r>
            <a:endParaRPr lang="nb-NO" dirty="0"/>
          </a:p>
          <a:p>
            <a:r>
              <a:rPr lang="nb-NO" sz="1800" dirty="0"/>
              <a:t>Digital eksamen gjennomføres (11.5 - 11.6)</a:t>
            </a:r>
          </a:p>
          <a:p>
            <a:r>
              <a:rPr lang="nb-NO" sz="1800" dirty="0"/>
              <a:t>Fortsatt hjemmekontor for alle som har mulighet og/eller fleksibel arbeidstid.</a:t>
            </a:r>
          </a:p>
          <a:p>
            <a:r>
              <a:rPr lang="nb-NO" sz="1800" dirty="0"/>
              <a:t>Noen flere tilstede på sosiale arrangement for studenter og ansatte (innendørs maks 10 uten faste plasser, 100 med faste plasser). </a:t>
            </a:r>
          </a:p>
          <a:p>
            <a:r>
              <a:rPr lang="nb-NO" sz="1800" dirty="0"/>
              <a:t>Egne regler for utendørs aktiviteter. </a:t>
            </a:r>
          </a:p>
          <a:p>
            <a:r>
              <a:rPr lang="nb-NO" sz="1800" dirty="0"/>
              <a:t>Påbud om munnbind mange steder i Trondheim kommune fra 20.5. </a:t>
            </a:r>
          </a:p>
          <a:p>
            <a:r>
              <a:rPr lang="nb-NO" sz="1800" dirty="0"/>
              <a:t>Innenlandsreiser kan gjennomføres. Reiser til utlandet frarådes fortsatt.</a:t>
            </a:r>
          </a:p>
          <a:p>
            <a:r>
              <a:rPr lang="nb-NO" sz="1800" dirty="0"/>
              <a:t>Fortsatt strenge innreiserestriksjoner for utlendinger som ikke er bosatt i Norge.</a:t>
            </a:r>
          </a:p>
          <a:p>
            <a:r>
              <a:rPr lang="nb-NO" sz="1800" dirty="0"/>
              <a:t>Fortsatt fokus på psykososiale tiltak for studenter.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069BBD26-7187-4FE4-B21F-F82A37AF07D6}"/>
              </a:ext>
            </a:extLst>
          </p:cNvPr>
          <p:cNvCxnSpPr/>
          <p:nvPr/>
        </p:nvCxnSpPr>
        <p:spPr>
          <a:xfrm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3AD50891-01A8-4191-8BD0-180BA15DAE7D}"/>
              </a:ext>
            </a:extLst>
          </p:cNvPr>
          <p:cNvCxnSpPr>
            <a:cxnSpLocks/>
          </p:cNvCxnSpPr>
          <p:nvPr/>
        </p:nvCxnSpPr>
        <p:spPr>
          <a:xfrm flipV="1"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7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5198F3-A505-430E-A4AF-E8204BBBD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>
                <a:solidFill>
                  <a:schemeClr val="bg1"/>
                </a:solidFill>
                <a:highlight>
                  <a:srgbClr val="008000"/>
                </a:highlight>
              </a:rPr>
              <a:t>Trinn 3</a:t>
            </a:r>
            <a:r>
              <a:rPr lang="nb-NO" sz="2800" dirty="0"/>
              <a:t> ved NTNU </a:t>
            </a:r>
            <a:r>
              <a:rPr lang="nb-NO" sz="2800" b="0" dirty="0"/>
              <a:t>(fra 22.juni)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592891-0B5D-4862-8798-8235C1E3A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90913"/>
            <a:ext cx="8541230" cy="3854248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600" dirty="0"/>
              <a:t>Økt fysisk undervisning der det er aktuelt (inntil </a:t>
            </a:r>
            <a:r>
              <a:rPr lang="nb-NO" sz="1600" dirty="0" err="1"/>
              <a:t>ca</a:t>
            </a:r>
            <a:r>
              <a:rPr lang="nb-NO" sz="1600" dirty="0"/>
              <a:t> 80% av normal kapasitet).</a:t>
            </a:r>
          </a:p>
          <a:p>
            <a:r>
              <a:rPr lang="nb-NO" sz="1600" dirty="0"/>
              <a:t>Avstandskravet på én meter i undervisningen midlertidig gjeninnført på grunn av smitteutbrudd i alle tre byer. Ble opprinnelig fjernet av regjeringen 13.8. </a:t>
            </a:r>
          </a:p>
          <a:p>
            <a:r>
              <a:rPr lang="nb-NO" sz="1600" dirty="0"/>
              <a:t>Alle ansatte som ønsker det kan ha campus som hovedarbeidssted etter sommerferien. Fortsatt mulig å jobbe hjemmefra når dette er hensiktsmessig ut fra arbeidets art, og etter avtale med nærmeste leder. </a:t>
            </a:r>
          </a:p>
          <a:p>
            <a:r>
              <a:rPr lang="nb-NO" sz="1600" dirty="0"/>
              <a:t>Generelle smitteverntiltak og bruk av </a:t>
            </a:r>
            <a:r>
              <a:rPr lang="nb-NO" sz="1600" dirty="0" err="1"/>
              <a:t>Check</a:t>
            </a:r>
            <a:r>
              <a:rPr lang="nb-NO" sz="1600" dirty="0"/>
              <a:t>-in.</a:t>
            </a:r>
          </a:p>
          <a:p>
            <a:r>
              <a:rPr lang="nb-NO" sz="1600" dirty="0"/>
              <a:t>Fortsatt anbefaling om heller å gjennomføre arrangement utendørs, enn innendørs.</a:t>
            </a:r>
          </a:p>
          <a:p>
            <a:pPr lvl="1"/>
            <a:r>
              <a:rPr lang="nb-NO" sz="1200" dirty="0"/>
              <a:t>Innendørs: Inntil 400 personer på arr. uten faste plasser, 1000 på faste plasser. Med bruk av adgangstest og koronasertifikat kan antallet økes 50 prosent.</a:t>
            </a:r>
          </a:p>
          <a:p>
            <a:pPr lvl="1"/>
            <a:r>
              <a:rPr lang="nb-NO" sz="1200" dirty="0"/>
              <a:t>Det må gjennomføres </a:t>
            </a:r>
            <a:r>
              <a:rPr lang="nb-NO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risikovurderinger ved arrangement på campus. </a:t>
            </a:r>
            <a:endParaRPr lang="nb-NO" sz="1200" dirty="0"/>
          </a:p>
          <a:p>
            <a:r>
              <a:rPr lang="nb-NO" sz="1600" dirty="0"/>
              <a:t>Internasjonale studenter får komme til Norge fra 1. august. </a:t>
            </a:r>
            <a:r>
              <a:rPr lang="nb-NO" sz="1600" dirty="0" err="1"/>
              <a:t>Dr.gradsstudenter</a:t>
            </a:r>
            <a:r>
              <a:rPr lang="nb-NO" sz="1600" dirty="0"/>
              <a:t> slipper inn fra 15.8. </a:t>
            </a:r>
          </a:p>
          <a:p>
            <a:r>
              <a:rPr lang="nb-NO" sz="1600" dirty="0"/>
              <a:t>Fortsatt</a:t>
            </a:r>
            <a:r>
              <a:rPr lang="nb-NO" sz="1600" dirty="0">
                <a:solidFill>
                  <a:srgbClr val="FF0000"/>
                </a:solidFill>
              </a:rPr>
              <a:t> </a:t>
            </a:r>
            <a:r>
              <a:rPr lang="nb-NO" sz="1600" dirty="0">
                <a:solidFill>
                  <a:srgbClr val="FF0000"/>
                </a:solidFill>
                <a:hlinkClick r:id="rId4"/>
              </a:rPr>
              <a:t>reisebegrensninger til spesielt rammede land. </a:t>
            </a:r>
            <a:endParaRPr lang="nb-NO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9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3579A7-37FE-44DD-BCAE-ED4F64D5A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692986" cy="525401"/>
          </a:xfrm>
        </p:spPr>
        <p:txBody>
          <a:bodyPr/>
          <a:lstStyle/>
          <a:p>
            <a:r>
              <a:rPr lang="nb-NO" sz="2800" dirty="0">
                <a:highlight>
                  <a:srgbClr val="00FF00"/>
                </a:highlight>
              </a:rPr>
              <a:t>Nesten normalsituasjon,</a:t>
            </a:r>
            <a:r>
              <a:rPr lang="nb-NO" sz="2800" dirty="0"/>
              <a:t> med økt beredskap</a:t>
            </a:r>
            <a:endParaRPr lang="nb-NO" sz="2800" b="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046088-D28D-4F81-B26E-16FAE0C0A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4" y="1011050"/>
            <a:ext cx="8576609" cy="3014732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600" dirty="0"/>
              <a:t>Trer i kraft når minst 90 prosent av den voksne befolkningen er fullvaksinert. </a:t>
            </a:r>
          </a:p>
          <a:p>
            <a:r>
              <a:rPr lang="nb-NO" sz="1600" dirty="0"/>
              <a:t>Nasjonale tiltak vil stort sett bli avviklet. </a:t>
            </a:r>
          </a:p>
          <a:p>
            <a:r>
              <a:rPr lang="nb-NO" sz="1600" dirty="0"/>
              <a:t>Fysisk undervisning i inntil </a:t>
            </a:r>
            <a:r>
              <a:rPr lang="nb-NO" sz="1600" dirty="0" err="1"/>
              <a:t>ca</a:t>
            </a:r>
            <a:r>
              <a:rPr lang="nb-NO" sz="1600" dirty="0"/>
              <a:t> 80% av normal kapasitet ut denne høsten. Digitale undervisningsformer brukes der de er best egnet. </a:t>
            </a:r>
          </a:p>
          <a:p>
            <a:r>
              <a:rPr lang="nb-NO" sz="1600" dirty="0"/>
              <a:t>Fortsatt generelle smitteverntiltak.</a:t>
            </a:r>
            <a:r>
              <a:rPr lang="nb-NO" sz="1600" strike="sngStrike" dirty="0"/>
              <a:t>  </a:t>
            </a:r>
          </a:p>
          <a:p>
            <a:r>
              <a:rPr lang="nb-NO" sz="1600" dirty="0"/>
              <a:t>Alle ansatte tilbake på campus. </a:t>
            </a:r>
          </a:p>
          <a:p>
            <a:r>
              <a:rPr lang="nb-NO" sz="1600" dirty="0"/>
              <a:t>Kan i beste fall skje i slutten av september, ifølge statsministeren på pressekonferanse 2.september. </a:t>
            </a:r>
          </a:p>
        </p:txBody>
      </p:sp>
    </p:spTree>
    <p:extLst>
      <p:ext uri="{BB962C8B-B14F-4D97-AF65-F5344CB8AC3E}">
        <p14:creationId xmlns:p14="http://schemas.microsoft.com/office/powerpoint/2010/main" val="170951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7E46AA-F8D2-49B8-9C4D-A5089E279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/>
              <a:t>Usikkerhetsmoment: Vaksinasjonstakten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0B05CD-E74E-484E-9E86-AA11E93A9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64276"/>
            <a:ext cx="8604816" cy="3537758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2000" dirty="0"/>
              <a:t>Spredningen av delta-varianten har ført til at trinn fire i den nasjonale gjenåpningen er blitt utsatt. </a:t>
            </a:r>
          </a:p>
          <a:p>
            <a:r>
              <a:rPr lang="nb-NO" sz="2000" dirty="0"/>
              <a:t>Alle studenter får andre dose i studiebyen der de oppholder seg. Ut- og innreisende studenter får også tilbud om vaksine. </a:t>
            </a:r>
          </a:p>
          <a:p>
            <a:r>
              <a:rPr lang="nb-NO" sz="2000" dirty="0"/>
              <a:t>Alle studenter er ikke fullvaksinert ved studiestart. De fleste studenter og ansatte vil få andre dose innen oktober. </a:t>
            </a:r>
          </a:p>
          <a:p>
            <a:r>
              <a:rPr lang="nb-NO" sz="2000" dirty="0"/>
              <a:t>Usikkert hvor lenge vaksinen virker, og hvor godt den beskytter mot nye mutasjoner. </a:t>
            </a:r>
            <a:endParaRPr lang="nb-NO" sz="20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3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B722B-8544-4280-B9F7-CC13F1A3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66" y="197855"/>
            <a:ext cx="8418747" cy="525401"/>
          </a:xfrm>
        </p:spPr>
        <p:txBody>
          <a:bodyPr/>
          <a:lstStyle/>
          <a:p>
            <a:r>
              <a:rPr lang="nb-NO" sz="2800" dirty="0"/>
              <a:t>Slik starter høstsemesteret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0A2FAC-D08E-4529-8356-B2235CBDA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752778"/>
            <a:ext cx="8418747" cy="3871262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2000" dirty="0"/>
              <a:t>Fra 9.august holdes NTNUs bygg åpne 7-16 på hverdager og 8-15 på lørdager. På kveldstid og søndager må kort og kode benyttes. </a:t>
            </a:r>
          </a:p>
          <a:p>
            <a:r>
              <a:rPr lang="nb-NO" sz="2000" dirty="0"/>
              <a:t>Immatrikulering og oppstart av </a:t>
            </a:r>
            <a:r>
              <a:rPr lang="nb-NO" sz="2000" dirty="0" err="1"/>
              <a:t>fadderuka</a:t>
            </a:r>
            <a:r>
              <a:rPr lang="nb-NO" sz="2000" dirty="0"/>
              <a:t> mandag 16.8. Studenter samles fysisk i sine studieprogram rundt på campus, sceneprogram sendes digitalt.</a:t>
            </a:r>
          </a:p>
          <a:p>
            <a:r>
              <a:rPr lang="nb-NO" sz="2000" dirty="0"/>
              <a:t>Mottaksaktiviteter i uke 33 (16 - 22.8)</a:t>
            </a:r>
          </a:p>
          <a:p>
            <a:r>
              <a:rPr lang="nb-NO" sz="2000" dirty="0"/>
              <a:t>Undervisningsstart i uke 34 (23 - 29.8)</a:t>
            </a:r>
          </a:p>
          <a:p>
            <a:r>
              <a:rPr lang="nb-NO" sz="2000" dirty="0"/>
              <a:t>Egne rammer for trygg gjennomføring av </a:t>
            </a:r>
            <a:r>
              <a:rPr lang="nb-NO" sz="2000" dirty="0" err="1"/>
              <a:t>fadderuka</a:t>
            </a:r>
            <a:r>
              <a:rPr lang="nb-NO" sz="2000" dirty="0"/>
              <a:t> på campus. Flere mindre arrangement, store samlinger utgår. </a:t>
            </a:r>
          </a:p>
          <a:p>
            <a:r>
              <a:rPr lang="nb-NO" sz="2000" dirty="0"/>
              <a:t>Alle ansatte kan jobbe på campus.</a:t>
            </a:r>
          </a:p>
        </p:txBody>
      </p:sp>
    </p:spTree>
    <p:extLst>
      <p:ext uri="{BB962C8B-B14F-4D97-AF65-F5344CB8AC3E}">
        <p14:creationId xmlns:p14="http://schemas.microsoft.com/office/powerpoint/2010/main" val="201602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61AD2-DB2E-477A-B9C4-DF8315D6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83" y="154484"/>
            <a:ext cx="8134257" cy="846386"/>
          </a:xfrm>
        </p:spPr>
        <p:txBody>
          <a:bodyPr/>
          <a:lstStyle/>
          <a:p>
            <a:r>
              <a:rPr lang="nb-NO" sz="2800" dirty="0"/>
              <a:t>Gjennomføring av eksamen høsten 2021 </a:t>
            </a:r>
            <a:br>
              <a:rPr lang="nb-NO" dirty="0"/>
            </a:br>
            <a:r>
              <a:rPr lang="nb-NO" sz="2100" b="0" dirty="0"/>
              <a:t>(hovedperiode 29.11 – 21.12)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71628-D95C-4697-965D-2A546427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1174819"/>
            <a:ext cx="8506712" cy="326350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lvl="0"/>
            <a:r>
              <a:rPr lang="nb-NO" dirty="0"/>
              <a:t>Det vil bli avholdt digital skriftlig skoleeksamen, analog skriftlig skoleeksamen og digital hjemmeeksamen.</a:t>
            </a:r>
          </a:p>
          <a:p>
            <a:pPr lvl="0"/>
            <a:r>
              <a:rPr lang="nb-NO" dirty="0"/>
              <a:t>Kapasiteten i Trondheim er redusert med 20% på grunn av at deler av eksamenshuset benyttes som vaksinasjonssenter.</a:t>
            </a:r>
          </a:p>
          <a:p>
            <a:pPr lvl="0"/>
            <a:r>
              <a:rPr lang="nb-NO" dirty="0"/>
              <a:t>Med forlengelse av den midlertidige koronaforskriften, åpnes det for eksamen første uke i 2022, men kun for noen få emner.</a:t>
            </a:r>
          </a:p>
          <a:p>
            <a:pPr lvl="0"/>
            <a:r>
              <a:rPr lang="nb-NO" dirty="0"/>
              <a:t>Eksamensplanen vil bli publisert ved semesterstart (uke 33/34)</a:t>
            </a:r>
          </a:p>
        </p:txBody>
      </p:sp>
    </p:spTree>
    <p:extLst>
      <p:ext uri="{BB962C8B-B14F-4D97-AF65-F5344CB8AC3E}">
        <p14:creationId xmlns:p14="http://schemas.microsoft.com/office/powerpoint/2010/main" val="332795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4EA1E386FE3429DEF27A24B08E2D1" ma:contentTypeVersion="10" ma:contentTypeDescription="Create a new document." ma:contentTypeScope="" ma:versionID="8391573e54c0a96d73971c69aad8dfd9">
  <xsd:schema xmlns:xsd="http://www.w3.org/2001/XMLSchema" xmlns:xs="http://www.w3.org/2001/XMLSchema" xmlns:p="http://schemas.microsoft.com/office/2006/metadata/properties" xmlns:ns2="f852edba-588a-4c06-b0d4-0251b3c94dcd" xmlns:ns3="9be51df3-bf77-4486-be94-f0e1fcca58ba" targetNamespace="http://schemas.microsoft.com/office/2006/metadata/properties" ma:root="true" ma:fieldsID="e92fa2fb50b7cfb23f11b066f8c4addf" ns2:_="" ns3:_="">
    <xsd:import namespace="f852edba-588a-4c06-b0d4-0251b3c94dcd"/>
    <xsd:import namespace="9be51df3-bf77-4486-be94-f0e1fcca58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2edba-588a-4c06-b0d4-0251b3c94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1df3-bf77-4486-be94-f0e1fcca58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e51df3-bf77-4486-be94-f0e1fcca58ba">
      <UserInfo>
        <DisplayName>Arve Johansen</DisplayName>
        <AccountId>15</AccountId>
        <AccountType/>
      </UserInfo>
      <UserInfo>
        <DisplayName>Lise M. Konow Linnerud</DisplayName>
        <AccountId>54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D8449DB-2EED-41FB-A571-05154D4675A5}">
  <ds:schemaRefs>
    <ds:schemaRef ds:uri="9be51df3-bf77-4486-be94-f0e1fcca58ba"/>
    <ds:schemaRef ds:uri="f852edba-588a-4c06-b0d4-0251b3c94d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306DB6-52AA-49E1-B3FF-53F9A8D6FF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ECF4B1-238A-45DC-8DF8-3D336DC12CE1}">
  <ds:schemaRefs>
    <ds:schemaRef ds:uri="f852edba-588a-4c06-b0d4-0251b3c94dcd"/>
    <ds:schemaRef ds:uri="9be51df3-bf77-4486-be94-f0e1fcca58b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1021</Words>
  <Application>Microsoft Office PowerPoint</Application>
  <PresentationFormat>Skjermfremvisning (16:9)</PresentationFormat>
  <Paragraphs>85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Gjenåpningsplan for NTNU  per 3.9.2021</vt:lpstr>
      <vt:lpstr>Regjeringens gjenåpningsplan for Norge</vt:lpstr>
      <vt:lpstr>Gjenåpningsplanen ved NTNU - trinn 1 (fra 19.april) </vt:lpstr>
      <vt:lpstr>Trinn 2 ved NTNU (fra 27.mai) </vt:lpstr>
      <vt:lpstr>Trinn 3 ved NTNU (fra 22.juni) </vt:lpstr>
      <vt:lpstr>Nesten normalsituasjon, med økt beredskap</vt:lpstr>
      <vt:lpstr>Usikkerhetsmoment: Vaksinasjonstakten</vt:lpstr>
      <vt:lpstr>Slik starter høstsemesteret</vt:lpstr>
      <vt:lpstr>Gjennomføring av eksamen høsten 2021  (hovedperiode 29.11 – 21.12)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Jan Erik Kaarø</cp:lastModifiedBy>
  <cp:revision>413</cp:revision>
  <dcterms:created xsi:type="dcterms:W3CDTF">2013-06-10T16:56:09Z</dcterms:created>
  <dcterms:modified xsi:type="dcterms:W3CDTF">2021-09-03T10:47:41Z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0x0101006134EA1E386FE3429DEF27A24B08E2D1</vt:lpwstr>
  </property>
</Properties>
</file>