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ags/tag9.xml" ContentType="application/vnd.openxmlformats-officedocument.presentationml.tags+xml"/>
  <Override PartName="/ppt/theme/theme6.xml" ContentType="application/vnd.openxmlformats-officedocument.theme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tags/tag2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4.xml" ContentType="application/vnd.openxmlformats-officedocument.presentationml.tags+xml"/>
  <Override PartName="/ppt/notesSlides/notesSlide1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15.xml" ContentType="application/vnd.openxmlformats-officedocument.presentationml.tags+xml"/>
  <Override PartName="/ppt/notesSlides/notesSlide21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22.xml" ContentType="application/vnd.openxmlformats-officedocument.presentationml.notesSlide+xml"/>
  <Override PartName="/ppt/tags/tag118.xml" ContentType="application/vnd.openxmlformats-officedocument.presentationml.tags+xml"/>
  <Override PartName="/ppt/notesSlides/notesSlide23.xml" ContentType="application/vnd.openxmlformats-officedocument.presentationml.notesSlide+xml"/>
  <Override PartName="/ppt/tags/tag119.xml" ContentType="application/vnd.openxmlformats-officedocument.presentationml.tags+xml"/>
  <Override PartName="/ppt/notesSlides/notesSlide24.xml" ContentType="application/vnd.openxmlformats-officedocument.presentationml.notesSlide+xml"/>
  <Override PartName="/ppt/tags/tag120.xml" ContentType="application/vnd.openxmlformats-officedocument.presentationml.tags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6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27.xml" ContentType="application/vnd.openxmlformats-officedocument.presentationml.notesSlide+xml"/>
  <Override PartName="/ppt/tags/tag123.xml" ContentType="application/vnd.openxmlformats-officedocument.presentationml.tags+xml"/>
  <Override PartName="/ppt/notesSlides/notesSlide28.xml" ContentType="application/vnd.openxmlformats-officedocument.presentationml.notesSlide+xml"/>
  <Override PartName="/ppt/tags/tag124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25.xml" ContentType="application/vnd.openxmlformats-officedocument.presentationml.tags+xml"/>
  <Override PartName="/ppt/notesSlides/notesSlide31.xml" ContentType="application/vnd.openxmlformats-officedocument.presentationml.notesSlide+xml"/>
  <Override PartName="/ppt/tags/tag126.xml" ContentType="application/vnd.openxmlformats-officedocument.presentationml.tags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8"/>
    <p:sldMasterId id="2147483686" r:id="rId9"/>
    <p:sldMasterId id="2147483698" r:id="rId10"/>
    <p:sldMasterId id="2147483711" r:id="rId11"/>
    <p:sldMasterId id="2147483723" r:id="rId12"/>
  </p:sldMasterIdLst>
  <p:notesMasterIdLst>
    <p:notesMasterId r:id="rId56"/>
  </p:notesMasterIdLst>
  <p:sldIdLst>
    <p:sldId id="256" r:id="rId13"/>
    <p:sldId id="3536" r:id="rId14"/>
    <p:sldId id="3537" r:id="rId15"/>
    <p:sldId id="2147309281" r:id="rId16"/>
    <p:sldId id="2147309290" r:id="rId17"/>
    <p:sldId id="2147309291" r:id="rId18"/>
    <p:sldId id="2147309292" r:id="rId19"/>
    <p:sldId id="2147309171" r:id="rId20"/>
    <p:sldId id="2147309176" r:id="rId21"/>
    <p:sldId id="2147309307" r:id="rId22"/>
    <p:sldId id="2147309282" r:id="rId23"/>
    <p:sldId id="2147309295" r:id="rId24"/>
    <p:sldId id="2147309308" r:id="rId25"/>
    <p:sldId id="2147309315" r:id="rId26"/>
    <p:sldId id="2147309314" r:id="rId27"/>
    <p:sldId id="498" r:id="rId28"/>
    <p:sldId id="536" r:id="rId29"/>
    <p:sldId id="265" r:id="rId30"/>
    <p:sldId id="266" r:id="rId31"/>
    <p:sldId id="268" r:id="rId32"/>
    <p:sldId id="2147309309" r:id="rId33"/>
    <p:sldId id="2147309305" r:id="rId34"/>
    <p:sldId id="2147309303" r:id="rId35"/>
    <p:sldId id="2147309302" r:id="rId36"/>
    <p:sldId id="2147309301" r:id="rId37"/>
    <p:sldId id="2147309304" r:id="rId38"/>
    <p:sldId id="2147309300" r:id="rId39"/>
    <p:sldId id="2147309299" r:id="rId40"/>
    <p:sldId id="2147309310" r:id="rId41"/>
    <p:sldId id="366" r:id="rId42"/>
    <p:sldId id="2147309311" r:id="rId43"/>
    <p:sldId id="2147309285" r:id="rId44"/>
    <p:sldId id="2147309313" r:id="rId45"/>
    <p:sldId id="372" r:id="rId46"/>
    <p:sldId id="2147309316" r:id="rId47"/>
    <p:sldId id="2147309317" r:id="rId48"/>
    <p:sldId id="2147309306" r:id="rId49"/>
    <p:sldId id="375" r:id="rId50"/>
    <p:sldId id="2147309312" r:id="rId51"/>
    <p:sldId id="667" r:id="rId52"/>
    <p:sldId id="374" r:id="rId53"/>
    <p:sldId id="2147309179" r:id="rId54"/>
    <p:sldId id="370" r:id="rId55"/>
  </p:sldIdLst>
  <p:sldSz cx="9144000" cy="5143500" type="screen16x9"/>
  <p:notesSz cx="6858000" cy="9144000"/>
  <p:custDataLst>
    <p:tags r:id="rId57"/>
  </p:custDataLst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60C4A53-7441-406F-BA9C-A7A7CBF0F43F}">
          <p14:sldIdLst>
            <p14:sldId id="256"/>
            <p14:sldId id="3536"/>
            <p14:sldId id="3537"/>
          </p14:sldIdLst>
        </p14:section>
        <p14:section name="Oppsummering fra E-læring" id="{5AA63AD1-4CD3-4BBE-A43C-AE68C074033B}">
          <p14:sldIdLst>
            <p14:sldId id="2147309281"/>
            <p14:sldId id="2147309290"/>
            <p14:sldId id="2147309291"/>
            <p14:sldId id="2147309292"/>
            <p14:sldId id="2147309171"/>
            <p14:sldId id="2147309176"/>
          </p14:sldIdLst>
        </p14:section>
        <p14:section name="Hovedendringer" id="{647DD0DF-BFE3-45C0-A3BE-D7A8F737A85D}">
          <p14:sldIdLst>
            <p14:sldId id="2147309307"/>
            <p14:sldId id="2147309282"/>
            <p14:sldId id="2147309295"/>
          </p14:sldIdLst>
        </p14:section>
        <p14:section name="Om ny økonomimodell" id="{CD0F8225-DE30-4470-BF18-AF7B17A311C3}">
          <p14:sldIdLst>
            <p14:sldId id="2147309308"/>
            <p14:sldId id="2147309315"/>
            <p14:sldId id="2147309314"/>
            <p14:sldId id="498"/>
            <p14:sldId id="536"/>
            <p14:sldId id="265"/>
            <p14:sldId id="266"/>
            <p14:sldId id="268"/>
          </p14:sldIdLst>
        </p14:section>
        <p14:section name="Mer om mva" id="{45C52DBD-AA05-485F-8715-2324D128F83D}">
          <p14:sldIdLst>
            <p14:sldId id="2147309309"/>
            <p14:sldId id="2147309305"/>
            <p14:sldId id="2147309303"/>
            <p14:sldId id="2147309302"/>
            <p14:sldId id="2147309301"/>
            <p14:sldId id="2147309304"/>
            <p14:sldId id="2147309300"/>
            <p14:sldId id="2147309299"/>
          </p14:sldIdLst>
        </p14:section>
        <p14:section name="Nye begreper" id="{5BAEE10F-10B2-48FA-86CB-CA001A24E03A}">
          <p14:sldIdLst>
            <p14:sldId id="2147309310"/>
            <p14:sldId id="366"/>
          </p14:sldIdLst>
        </p14:section>
        <p14:section name="Kort demo" id="{4FE12F6D-3905-4B62-B46D-C482B5B2D15C}">
          <p14:sldIdLst>
            <p14:sldId id="2147309311"/>
            <p14:sldId id="2147309285"/>
          </p14:sldIdLst>
        </p14:section>
        <p14:section name="Hva skjer videre" id="{86DB92A1-4614-491C-A7B5-AC59F68E5BA6}">
          <p14:sldIdLst>
            <p14:sldId id="2147309313"/>
            <p14:sldId id="372"/>
            <p14:sldId id="2147309316"/>
            <p14:sldId id="2147309317"/>
            <p14:sldId id="2147309306"/>
            <p14:sldId id="375"/>
          </p14:sldIdLst>
        </p14:section>
        <p14:section name="Spørsmål og svar" id="{3D2BF11A-BD61-4245-B0CC-F6B1CE4645A8}">
          <p14:sldIdLst>
            <p14:sldId id="2147309312"/>
            <p14:sldId id="667"/>
            <p14:sldId id="374"/>
            <p14:sldId id="2147309179"/>
            <p14:sldId id="3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C89A3F-4397-C7E3-03F5-26A05213A5C8}" name="Gørild Lønvik Syrstad" initials="GS" userId="S::gorill@ntnu.no::8d7dc1d3-782d-452b-b43a-c092425cea1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e, Harald" initials="LH" lastIdx="3" clrIdx="0">
    <p:extLst>
      <p:ext uri="{19B8F6BF-5375-455C-9EA6-DF929625EA0E}">
        <p15:presenceInfo xmlns:p15="http://schemas.microsoft.com/office/powerpoint/2012/main" userId="S::hlie@deloitte.no::6eaf4526-8e81-4b3d-ba16-767687c218e8" providerId="AD"/>
      </p:ext>
    </p:extLst>
  </p:cmAuthor>
  <p:cmAuthor id="2" name="Tor Prestegard" initials="TP" lastIdx="1" clrIdx="1">
    <p:extLst>
      <p:ext uri="{19B8F6BF-5375-455C-9EA6-DF929625EA0E}">
        <p15:presenceInfo xmlns:p15="http://schemas.microsoft.com/office/powerpoint/2012/main" userId="S::torpr@ntnu.no::70b1b567-2bf3-47e4-af3f-844159642694" providerId="AD"/>
      </p:ext>
    </p:extLst>
  </p:cmAuthor>
  <p:cmAuthor id="3" name="Lie, Harald" initials="LH [2]" lastIdx="1" clrIdx="2">
    <p:extLst>
      <p:ext uri="{19B8F6BF-5375-455C-9EA6-DF929625EA0E}">
        <p15:presenceInfo xmlns:p15="http://schemas.microsoft.com/office/powerpoint/2012/main" userId="S::hlie_deloitte.no#ext#@studntnu.onmicrosoft.com::4515d6bf-9a89-4ec2-90d8-a40f6b68936c" providerId="AD"/>
      </p:ext>
    </p:extLst>
  </p:cmAuthor>
  <p:cmAuthor id="4" name="Gry-Lene Johansen" initials="GJ" lastIdx="5" clrIdx="3">
    <p:extLst>
      <p:ext uri="{19B8F6BF-5375-455C-9EA6-DF929625EA0E}">
        <p15:presenceInfo xmlns:p15="http://schemas.microsoft.com/office/powerpoint/2012/main" userId="S::grylj@ntnu.no::acbf094c-51cb-4117-b367-2a5f9274475b" providerId="AD"/>
      </p:ext>
    </p:extLst>
  </p:cmAuthor>
  <p:cmAuthor id="5" name="Horvei, Christina" initials="HC" lastIdx="10" clrIdx="4">
    <p:extLst>
      <p:ext uri="{19B8F6BF-5375-455C-9EA6-DF929625EA0E}">
        <p15:presenceInfo xmlns:p15="http://schemas.microsoft.com/office/powerpoint/2012/main" userId="S::chorvei@deloitte.no::cd24bc57-60b2-4e37-aa14-cf0aa01895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694"/>
    <a:srgbClr val="0D3475"/>
    <a:srgbClr val="8D9C1B"/>
    <a:srgbClr val="C7B98A"/>
    <a:srgbClr val="BB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725852-FCB4-40FE-8FBE-2E1263C850A5}" v="8305" dt="2022-12-05T13:13:01.470"/>
    <p1510:client id="{5280828A-B1B9-BCDB-5977-67EADBBB346F}" v="128" dt="2022-12-05T07:17:48.397"/>
    <p1510:client id="{79157C4A-65C8-40CE-8311-8422771EE7E8}" v="12" vWet="1185" dt="2022-12-05T07:55:37.812"/>
    <p1510:client id="{8497BF52-CEB5-4294-A570-94C9BB45E5D3}" v="22" dt="2022-12-05T07:30:30.223"/>
    <p1510:client id="{8A4CDD2E-6896-25B9-4DDE-633F8E25E892}" v="82" dt="2022-12-05T08:04:45.216"/>
    <p1510:client id="{C4A8539D-F557-47B5-8F6A-A9A5DEB8A455}" v="105" vWet="107" dt="2022-12-05T07:24:47.616"/>
    <p1510:client id="{C7E8DEA2-3345-4558-B940-3C33898C4D6C}" v="42" dt="2022-12-05T13:14:58.391"/>
    <p1510:client id="{F15FED60-E815-F65D-FEDF-1AADBA483B83}" v="42" dt="2022-12-04T20:41:18.7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30" d="100"/>
          <a:sy n="230" d="100"/>
        </p:scale>
        <p:origin x="3552" y="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microsoft.com/office/2015/10/relationships/revisionInfo" Target="revisionInfo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4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tags" Target="tags/tag1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3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2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notesMaster" Target="notesMasters/notesMaster1.xml"/><Relationship Id="rId64" Type="http://schemas.microsoft.com/office/2018/10/relationships/authors" Target="authors.xml"/><Relationship Id="rId8" Type="http://schemas.openxmlformats.org/officeDocument/2006/relationships/slideMaster" Target="slideMasters/slideMaster1.xml"/><Relationship Id="rId51" Type="http://schemas.openxmlformats.org/officeDocument/2006/relationships/slide" Target="slides/slide39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5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0E920E-9192-49B9-A3AD-C70FD43F888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FB88C4-C609-43F4-9557-D28CCE6674C2}">
      <dgm:prSet/>
      <dgm:spPr/>
      <dgm:t>
        <a:bodyPr/>
        <a:lstStyle/>
        <a:p>
          <a:pPr rtl="0"/>
          <a:r>
            <a:rPr lang="nb-NO"/>
            <a:t>NTNU kurs</a:t>
          </a:r>
          <a:endParaRPr lang="en-US">
            <a:latin typeface="Arial" panose="020B0604020202020204"/>
          </a:endParaRPr>
        </a:p>
      </dgm:t>
    </dgm:pt>
    <dgm:pt modelId="{E9200CAD-1510-4591-8424-B440DE098771}" type="parTrans" cxnId="{7D1ECEF0-0B93-483C-9F41-722A246D48D9}">
      <dgm:prSet/>
      <dgm:spPr/>
      <dgm:t>
        <a:bodyPr/>
        <a:lstStyle/>
        <a:p>
          <a:endParaRPr lang="en-US"/>
        </a:p>
      </dgm:t>
    </dgm:pt>
    <dgm:pt modelId="{16F3C3F4-942F-45AC-A1C9-D430258150A1}" type="sibTrans" cxnId="{7D1ECEF0-0B93-483C-9F41-722A246D48D9}">
      <dgm:prSet/>
      <dgm:spPr/>
      <dgm:t>
        <a:bodyPr/>
        <a:lstStyle/>
        <a:p>
          <a:endParaRPr lang="en-US"/>
        </a:p>
      </dgm:t>
    </dgm:pt>
    <dgm:pt modelId="{41CFC889-6DE7-40EA-8C72-17E545475C37}">
      <dgm:prSet/>
      <dgm:spPr/>
      <dgm:t>
        <a:bodyPr/>
        <a:lstStyle/>
        <a:p>
          <a:pPr rtl="0"/>
          <a:r>
            <a:rPr lang="en-US"/>
            <a:t>Egenlæring</a:t>
          </a:r>
          <a:r>
            <a:rPr lang="en-US">
              <a:latin typeface="Arial" panose="020B0604020202020204"/>
            </a:rPr>
            <a:t> </a:t>
          </a:r>
          <a:endParaRPr lang="en-US"/>
        </a:p>
      </dgm:t>
    </dgm:pt>
    <dgm:pt modelId="{0AFF9B63-73C5-4038-9FB3-65C3BFE195E9}" type="parTrans" cxnId="{F9184AB1-D325-424C-A9A7-CA53002BF54F}">
      <dgm:prSet/>
      <dgm:spPr/>
      <dgm:t>
        <a:bodyPr/>
        <a:lstStyle/>
        <a:p>
          <a:endParaRPr lang="nb-NO"/>
        </a:p>
      </dgm:t>
    </dgm:pt>
    <dgm:pt modelId="{1E7E7C64-26BD-426D-8E2F-645DA30952C8}" type="sibTrans" cxnId="{F9184AB1-D325-424C-A9A7-CA53002BF54F}">
      <dgm:prSet/>
      <dgm:spPr/>
      <dgm:t>
        <a:bodyPr/>
        <a:lstStyle/>
        <a:p>
          <a:endParaRPr lang="nb-NO"/>
        </a:p>
      </dgm:t>
    </dgm:pt>
    <dgm:pt modelId="{D334E164-8106-41C1-91C1-0CC14439B609}">
      <dgm:prSet/>
      <dgm:spPr/>
      <dgm:t>
        <a:bodyPr/>
        <a:lstStyle/>
        <a:p>
          <a:r>
            <a:rPr lang="en-US"/>
            <a:t>DFØ </a:t>
          </a:r>
          <a:r>
            <a:rPr lang="en-US" err="1"/>
            <a:t>Systemopplæring</a:t>
          </a:r>
          <a:endParaRPr lang="en-US"/>
        </a:p>
      </dgm:t>
    </dgm:pt>
    <dgm:pt modelId="{A3A7D78A-9B97-4532-814C-762F04B44BF0}" type="parTrans" cxnId="{E52A48B5-F325-4FD8-9C5C-6A505CCCA23F}">
      <dgm:prSet/>
      <dgm:spPr/>
      <dgm:t>
        <a:bodyPr/>
        <a:lstStyle/>
        <a:p>
          <a:endParaRPr lang="nb-NO"/>
        </a:p>
      </dgm:t>
    </dgm:pt>
    <dgm:pt modelId="{7C42AC64-B451-4362-A569-C13893AFB23E}" type="sibTrans" cxnId="{E52A48B5-F325-4FD8-9C5C-6A505CCCA23F}">
      <dgm:prSet/>
      <dgm:spPr/>
      <dgm:t>
        <a:bodyPr/>
        <a:lstStyle/>
        <a:p>
          <a:endParaRPr lang="nb-NO"/>
        </a:p>
      </dgm:t>
    </dgm:pt>
    <dgm:pt modelId="{794BF44F-66A2-4270-93EB-964C3C023992}">
      <dgm:prSet/>
      <dgm:spPr/>
      <dgm:t>
        <a:bodyPr/>
        <a:lstStyle/>
        <a:p>
          <a:r>
            <a:rPr lang="en-US"/>
            <a:t>e-</a:t>
          </a:r>
          <a:r>
            <a:rPr lang="en-US" err="1"/>
            <a:t>læring</a:t>
          </a:r>
          <a:r>
            <a:rPr lang="en-US"/>
            <a:t> </a:t>
          </a:r>
          <a:r>
            <a:rPr lang="en-US" err="1"/>
            <a:t>fakturaansvarlig</a:t>
          </a:r>
          <a:endParaRPr lang="en-US"/>
        </a:p>
      </dgm:t>
    </dgm:pt>
    <dgm:pt modelId="{2EEBF906-B397-46A2-9143-7F5577B19BE7}" type="parTrans" cxnId="{CF78BFA3-72FD-47E6-AB79-7135FBF1F4E1}">
      <dgm:prSet/>
      <dgm:spPr/>
      <dgm:t>
        <a:bodyPr/>
        <a:lstStyle/>
        <a:p>
          <a:endParaRPr lang="nb-NO"/>
        </a:p>
      </dgm:t>
    </dgm:pt>
    <dgm:pt modelId="{C7D41B97-3234-4C33-8168-17996E6E1DFA}" type="sibTrans" cxnId="{CF78BFA3-72FD-47E6-AB79-7135FBF1F4E1}">
      <dgm:prSet/>
      <dgm:spPr/>
      <dgm:t>
        <a:bodyPr/>
        <a:lstStyle/>
        <a:p>
          <a:endParaRPr lang="nb-NO"/>
        </a:p>
      </dgm:t>
    </dgm:pt>
    <dgm:pt modelId="{4126AD9B-28C1-4B53-92BE-BB4E663F4A34}">
      <dgm:prSet/>
      <dgm:spPr/>
      <dgm:t>
        <a:bodyPr/>
        <a:lstStyle/>
        <a:p>
          <a:r>
            <a:rPr lang="en-US"/>
            <a:t>e-</a:t>
          </a:r>
          <a:r>
            <a:rPr lang="en-US" err="1"/>
            <a:t>læring</a:t>
          </a:r>
          <a:r>
            <a:rPr lang="en-US"/>
            <a:t> </a:t>
          </a:r>
          <a:r>
            <a:rPr lang="en-US" err="1"/>
            <a:t>salgsordreoppretter</a:t>
          </a:r>
          <a:endParaRPr lang="en-US"/>
        </a:p>
      </dgm:t>
    </dgm:pt>
    <dgm:pt modelId="{20676C87-302D-420C-A35D-8FFDC272CCA6}" type="parTrans" cxnId="{9237AF1D-123F-4D98-8772-6CA8CB42F4DE}">
      <dgm:prSet/>
      <dgm:spPr/>
      <dgm:t>
        <a:bodyPr/>
        <a:lstStyle/>
        <a:p>
          <a:endParaRPr lang="nb-NO"/>
        </a:p>
      </dgm:t>
    </dgm:pt>
    <dgm:pt modelId="{B6CF74C9-3871-47B2-94B1-C74698787C58}" type="sibTrans" cxnId="{9237AF1D-123F-4D98-8772-6CA8CB42F4DE}">
      <dgm:prSet/>
      <dgm:spPr/>
      <dgm:t>
        <a:bodyPr/>
        <a:lstStyle/>
        <a:p>
          <a:endParaRPr lang="nb-NO"/>
        </a:p>
      </dgm:t>
    </dgm:pt>
    <dgm:pt modelId="{67E1ACAA-E3C9-4123-A621-0E00FDE9BCC4}">
      <dgm:prSet/>
      <dgm:spPr/>
      <dgm:t>
        <a:bodyPr/>
        <a:lstStyle/>
        <a:p>
          <a:r>
            <a:rPr lang="en-US"/>
            <a:t>05.12.22 </a:t>
          </a:r>
          <a:r>
            <a:rPr lang="en-US" err="1"/>
            <a:t>Forberedelse</a:t>
          </a:r>
          <a:r>
            <a:rPr lang="en-US"/>
            <a:t> til </a:t>
          </a:r>
          <a:r>
            <a:rPr lang="en-US" err="1"/>
            <a:t>systemopplæring</a:t>
          </a:r>
          <a:r>
            <a:rPr lang="en-US"/>
            <a:t> (</a:t>
          </a:r>
          <a:r>
            <a:rPr lang="en-US" err="1"/>
            <a:t>tas</a:t>
          </a:r>
          <a:r>
            <a:rPr lang="en-US"/>
            <a:t> </a:t>
          </a:r>
          <a:r>
            <a:rPr lang="en-US" err="1"/>
            <a:t>opptak</a:t>
          </a:r>
          <a:r>
            <a:rPr lang="en-US"/>
            <a:t>)</a:t>
          </a:r>
        </a:p>
      </dgm:t>
    </dgm:pt>
    <dgm:pt modelId="{783D39D8-7D64-4297-83BD-30FB35B3F78C}" type="parTrans" cxnId="{C8378E03-0CE7-499D-B1A9-BE0677A9317F}">
      <dgm:prSet/>
      <dgm:spPr/>
      <dgm:t>
        <a:bodyPr/>
        <a:lstStyle/>
        <a:p>
          <a:endParaRPr lang="nb-NO"/>
        </a:p>
      </dgm:t>
    </dgm:pt>
    <dgm:pt modelId="{2A3638A7-0837-4ABF-A8F3-5BD42B815C13}" type="sibTrans" cxnId="{C8378E03-0CE7-499D-B1A9-BE0677A9317F}">
      <dgm:prSet/>
      <dgm:spPr/>
      <dgm:t>
        <a:bodyPr/>
        <a:lstStyle/>
        <a:p>
          <a:endParaRPr lang="nb-NO"/>
        </a:p>
      </dgm:t>
    </dgm:pt>
    <dgm:pt modelId="{E270C549-FFED-42C4-BF4C-52B6616C59BF}">
      <dgm:prSet/>
      <dgm:spPr/>
      <dgm:t>
        <a:bodyPr/>
        <a:lstStyle/>
        <a:p>
          <a:r>
            <a:rPr lang="en-US"/>
            <a:t>14.12.2022 kl. 09:00-11:30 </a:t>
          </a:r>
          <a:r>
            <a:rPr lang="en-US" err="1"/>
            <a:t>systemopplæring</a:t>
          </a:r>
          <a:r>
            <a:rPr lang="en-US"/>
            <a:t> for </a:t>
          </a:r>
          <a:r>
            <a:rPr lang="en-US" err="1"/>
            <a:t>fakturaansvarlig</a:t>
          </a:r>
          <a:r>
            <a:rPr lang="en-US"/>
            <a:t> og </a:t>
          </a:r>
          <a:r>
            <a:rPr lang="en-US" err="1"/>
            <a:t>salgsordreoppretter</a:t>
          </a:r>
          <a:endParaRPr lang="en-US"/>
        </a:p>
      </dgm:t>
    </dgm:pt>
    <dgm:pt modelId="{8DEDEB7A-6446-4DC7-A702-87A7B841AEC9}" type="parTrans" cxnId="{50CA3DC5-4E90-4847-967B-F75DF7277571}">
      <dgm:prSet/>
      <dgm:spPr/>
      <dgm:t>
        <a:bodyPr/>
        <a:lstStyle/>
        <a:p>
          <a:endParaRPr lang="nb-NO"/>
        </a:p>
      </dgm:t>
    </dgm:pt>
    <dgm:pt modelId="{42B9FE8A-153D-4BBC-BA9D-28C7450E2B61}" type="sibTrans" cxnId="{50CA3DC5-4E90-4847-967B-F75DF7277571}">
      <dgm:prSet/>
      <dgm:spPr/>
      <dgm:t>
        <a:bodyPr/>
        <a:lstStyle/>
        <a:p>
          <a:endParaRPr lang="nb-NO"/>
        </a:p>
      </dgm:t>
    </dgm:pt>
    <dgm:pt modelId="{475CE75D-06A5-42F0-9CA8-DD45A5F0B924}">
      <dgm:prSet/>
      <dgm:spPr/>
      <dgm:t>
        <a:bodyPr/>
        <a:lstStyle/>
        <a:p>
          <a:r>
            <a:rPr lang="en-US"/>
            <a:t>05.01.2023 kl. 09:00-11:30 (</a:t>
          </a:r>
          <a:r>
            <a:rPr lang="en-US" err="1"/>
            <a:t>samme</a:t>
          </a:r>
          <a:r>
            <a:rPr lang="en-US"/>
            <a:t> </a:t>
          </a:r>
          <a:r>
            <a:rPr lang="en-US" err="1"/>
            <a:t>som</a:t>
          </a:r>
          <a:r>
            <a:rPr lang="en-US"/>
            <a:t> over)</a:t>
          </a:r>
        </a:p>
      </dgm:t>
    </dgm:pt>
    <dgm:pt modelId="{81C3D046-16FF-4901-ABDD-1CD68A9C4F52}" type="parTrans" cxnId="{5830F515-5367-4DED-AE8E-B19C0C565E9E}">
      <dgm:prSet/>
      <dgm:spPr/>
      <dgm:t>
        <a:bodyPr/>
        <a:lstStyle/>
        <a:p>
          <a:endParaRPr lang="nb-NO"/>
        </a:p>
      </dgm:t>
    </dgm:pt>
    <dgm:pt modelId="{889C6603-0BC6-4A9A-9438-E6F9DB46A09C}" type="sibTrans" cxnId="{5830F515-5367-4DED-AE8E-B19C0C565E9E}">
      <dgm:prSet/>
      <dgm:spPr/>
      <dgm:t>
        <a:bodyPr/>
        <a:lstStyle/>
        <a:p>
          <a:endParaRPr lang="nb-NO"/>
        </a:p>
      </dgm:t>
    </dgm:pt>
    <dgm:pt modelId="{A192036C-9A3F-4BE4-B271-384E7E433353}">
      <dgm:prSet/>
      <dgm:spPr/>
      <dgm:t>
        <a:bodyPr/>
        <a:lstStyle/>
        <a:p>
          <a:r>
            <a:rPr lang="en-US"/>
            <a:t>28.02.2023 kl. 09:00-11:00 </a:t>
          </a:r>
          <a:r>
            <a:rPr lang="en-US" err="1"/>
            <a:t>Spørretime</a:t>
          </a:r>
          <a:r>
            <a:rPr lang="en-US"/>
            <a:t> med DFØ</a:t>
          </a:r>
        </a:p>
      </dgm:t>
    </dgm:pt>
    <dgm:pt modelId="{BC01853A-F07F-4DB5-9215-065E09CF72CD}" type="parTrans" cxnId="{56695051-A89A-4F5D-AEC5-4995BC762B92}">
      <dgm:prSet/>
      <dgm:spPr/>
      <dgm:t>
        <a:bodyPr/>
        <a:lstStyle/>
        <a:p>
          <a:endParaRPr lang="nb-NO"/>
        </a:p>
      </dgm:t>
    </dgm:pt>
    <dgm:pt modelId="{230F28B9-7BBE-4DF0-9D4E-9476F1F082E9}" type="sibTrans" cxnId="{56695051-A89A-4F5D-AEC5-4995BC762B92}">
      <dgm:prSet/>
      <dgm:spPr/>
      <dgm:t>
        <a:bodyPr/>
        <a:lstStyle/>
        <a:p>
          <a:endParaRPr lang="nb-NO"/>
        </a:p>
      </dgm:t>
    </dgm:pt>
    <dgm:pt modelId="{F4897678-2C58-42DB-9E65-457BC0C56BC6}">
      <dgm:prSet/>
      <dgm:spPr/>
      <dgm:t>
        <a:bodyPr/>
        <a:lstStyle/>
        <a:p>
          <a:r>
            <a:rPr lang="en-US" err="1">
              <a:solidFill>
                <a:srgbClr val="FF0000"/>
              </a:solidFill>
            </a:rPr>
            <a:t>Dere</a:t>
          </a:r>
          <a:r>
            <a:rPr lang="en-US">
              <a:solidFill>
                <a:srgbClr val="FF0000"/>
              </a:solidFill>
            </a:rPr>
            <a:t> </a:t>
          </a:r>
          <a:r>
            <a:rPr lang="en-US" err="1">
              <a:solidFill>
                <a:srgbClr val="FF0000"/>
              </a:solidFill>
            </a:rPr>
            <a:t>må</a:t>
          </a:r>
          <a:r>
            <a:rPr lang="en-US">
              <a:solidFill>
                <a:srgbClr val="FF0000"/>
              </a:solidFill>
            </a:rPr>
            <a:t> </a:t>
          </a:r>
          <a:r>
            <a:rPr lang="en-US" err="1">
              <a:solidFill>
                <a:srgbClr val="FF0000"/>
              </a:solidFill>
            </a:rPr>
            <a:t>melde</a:t>
          </a:r>
          <a:r>
            <a:rPr lang="en-US">
              <a:solidFill>
                <a:srgbClr val="FF0000"/>
              </a:solidFill>
            </a:rPr>
            <a:t> </a:t>
          </a:r>
          <a:r>
            <a:rPr lang="en-US" err="1">
              <a:solidFill>
                <a:srgbClr val="FF0000"/>
              </a:solidFill>
            </a:rPr>
            <a:t>dere</a:t>
          </a:r>
          <a:r>
            <a:rPr lang="en-US">
              <a:solidFill>
                <a:srgbClr val="FF0000"/>
              </a:solidFill>
            </a:rPr>
            <a:t> </a:t>
          </a:r>
          <a:r>
            <a:rPr lang="en-US" err="1">
              <a:solidFill>
                <a:srgbClr val="FF0000"/>
              </a:solidFill>
            </a:rPr>
            <a:t>på</a:t>
          </a:r>
          <a:r>
            <a:rPr lang="en-US">
              <a:solidFill>
                <a:srgbClr val="FF0000"/>
              </a:solidFill>
            </a:rPr>
            <a:t> til DFØ via </a:t>
          </a:r>
          <a:r>
            <a:rPr lang="en-US" err="1">
              <a:solidFill>
                <a:srgbClr val="FF0000"/>
              </a:solidFill>
            </a:rPr>
            <a:t>påmeldingslink</a:t>
          </a:r>
          <a:r>
            <a:rPr lang="en-US">
              <a:solidFill>
                <a:srgbClr val="FF0000"/>
              </a:solidFill>
            </a:rPr>
            <a:t> i </a:t>
          </a:r>
          <a:r>
            <a:rPr lang="en-US" err="1">
              <a:solidFill>
                <a:srgbClr val="FF0000"/>
              </a:solidFill>
            </a:rPr>
            <a:t>kalenderinvitasjon</a:t>
          </a:r>
          <a:r>
            <a:rPr lang="en-US">
              <a:solidFill>
                <a:srgbClr val="FF0000"/>
              </a:solidFill>
            </a:rPr>
            <a:t> (den/ de </a:t>
          </a:r>
          <a:r>
            <a:rPr lang="en-US" err="1">
              <a:solidFill>
                <a:srgbClr val="FF0000"/>
              </a:solidFill>
            </a:rPr>
            <a:t>dagene</a:t>
          </a:r>
          <a:r>
            <a:rPr lang="en-US">
              <a:solidFill>
                <a:srgbClr val="FF0000"/>
              </a:solidFill>
            </a:rPr>
            <a:t> </a:t>
          </a:r>
          <a:r>
            <a:rPr lang="en-US" err="1">
              <a:solidFill>
                <a:srgbClr val="FF0000"/>
              </a:solidFill>
            </a:rPr>
            <a:t>dere</a:t>
          </a:r>
          <a:r>
            <a:rPr lang="en-US">
              <a:solidFill>
                <a:srgbClr val="FF0000"/>
              </a:solidFill>
            </a:rPr>
            <a:t> </a:t>
          </a:r>
          <a:r>
            <a:rPr lang="en-US" err="1">
              <a:solidFill>
                <a:srgbClr val="FF0000"/>
              </a:solidFill>
            </a:rPr>
            <a:t>skal</a:t>
          </a:r>
          <a:r>
            <a:rPr lang="en-US">
              <a:solidFill>
                <a:srgbClr val="FF0000"/>
              </a:solidFill>
            </a:rPr>
            <a:t> delta)</a:t>
          </a:r>
        </a:p>
      </dgm:t>
    </dgm:pt>
    <dgm:pt modelId="{E21A7F76-D8B7-4C2C-BE5D-F796A2AADB2A}" type="parTrans" cxnId="{5AFAA315-1FBC-4A03-AA66-848A19B5C59C}">
      <dgm:prSet/>
      <dgm:spPr/>
      <dgm:t>
        <a:bodyPr/>
        <a:lstStyle/>
        <a:p>
          <a:endParaRPr lang="nb-NO"/>
        </a:p>
      </dgm:t>
    </dgm:pt>
    <dgm:pt modelId="{9150BE35-80E2-437A-ACEC-00854BCA958C}" type="sibTrans" cxnId="{5AFAA315-1FBC-4A03-AA66-848A19B5C59C}">
      <dgm:prSet/>
      <dgm:spPr/>
      <dgm:t>
        <a:bodyPr/>
        <a:lstStyle/>
        <a:p>
          <a:endParaRPr lang="nb-NO"/>
        </a:p>
      </dgm:t>
    </dgm:pt>
    <dgm:pt modelId="{B9112265-13D2-48F6-93C2-F102321F8444}" type="pres">
      <dgm:prSet presAssocID="{3F0E920E-9192-49B9-A3AD-C70FD43F888E}" presName="linear" presStyleCnt="0">
        <dgm:presLayoutVars>
          <dgm:dir/>
          <dgm:animLvl val="lvl"/>
          <dgm:resizeHandles val="exact"/>
        </dgm:presLayoutVars>
      </dgm:prSet>
      <dgm:spPr/>
    </dgm:pt>
    <dgm:pt modelId="{9E814468-6C0B-43A2-A37A-5EB16B5EFC08}" type="pres">
      <dgm:prSet presAssocID="{41CFC889-6DE7-40EA-8C72-17E545475C37}" presName="parentLin" presStyleCnt="0"/>
      <dgm:spPr/>
    </dgm:pt>
    <dgm:pt modelId="{8FD902FF-4F6A-44D7-8E49-152562837A62}" type="pres">
      <dgm:prSet presAssocID="{41CFC889-6DE7-40EA-8C72-17E545475C37}" presName="parentLeftMargin" presStyleLbl="node1" presStyleIdx="0" presStyleCnt="3"/>
      <dgm:spPr/>
    </dgm:pt>
    <dgm:pt modelId="{955F4EDA-02A4-4907-B9D2-9DA15863E28A}" type="pres">
      <dgm:prSet presAssocID="{41CFC889-6DE7-40EA-8C72-17E545475C3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4CD2088-9777-40A2-80F4-59F524A62781}" type="pres">
      <dgm:prSet presAssocID="{41CFC889-6DE7-40EA-8C72-17E545475C37}" presName="negativeSpace" presStyleCnt="0"/>
      <dgm:spPr/>
    </dgm:pt>
    <dgm:pt modelId="{ADCF2BF8-6E1B-4172-9288-B09668FFD91B}" type="pres">
      <dgm:prSet presAssocID="{41CFC889-6DE7-40EA-8C72-17E545475C37}" presName="childText" presStyleLbl="conFgAcc1" presStyleIdx="0" presStyleCnt="3" custLinFactNeighborX="100" custLinFactNeighborY="20939">
        <dgm:presLayoutVars>
          <dgm:bulletEnabled val="1"/>
        </dgm:presLayoutVars>
      </dgm:prSet>
      <dgm:spPr/>
    </dgm:pt>
    <dgm:pt modelId="{C549B681-56AC-402F-A9EC-D0FED1D1A289}" type="pres">
      <dgm:prSet presAssocID="{1E7E7C64-26BD-426D-8E2F-645DA30952C8}" presName="spaceBetweenRectangles" presStyleCnt="0"/>
      <dgm:spPr/>
    </dgm:pt>
    <dgm:pt modelId="{3C3908DE-A245-4B18-9029-A719C1216CCE}" type="pres">
      <dgm:prSet presAssocID="{28FB88C4-C609-43F4-9557-D28CCE6674C2}" presName="parentLin" presStyleCnt="0"/>
      <dgm:spPr/>
    </dgm:pt>
    <dgm:pt modelId="{36FE5F9F-698B-4263-AD2D-8F1B38952897}" type="pres">
      <dgm:prSet presAssocID="{28FB88C4-C609-43F4-9557-D28CCE6674C2}" presName="parentLeftMargin" presStyleLbl="node1" presStyleIdx="0" presStyleCnt="3"/>
      <dgm:spPr/>
    </dgm:pt>
    <dgm:pt modelId="{623783B2-9564-4800-B02C-8290F499A476}" type="pres">
      <dgm:prSet presAssocID="{28FB88C4-C609-43F4-9557-D28CCE6674C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FD0953E-9F36-42D0-9C1C-5AAA581C08B5}" type="pres">
      <dgm:prSet presAssocID="{28FB88C4-C609-43F4-9557-D28CCE6674C2}" presName="negativeSpace" presStyleCnt="0"/>
      <dgm:spPr/>
    </dgm:pt>
    <dgm:pt modelId="{782625D8-8EC9-4AD1-9400-7C9934872CC1}" type="pres">
      <dgm:prSet presAssocID="{28FB88C4-C609-43F4-9557-D28CCE6674C2}" presName="childText" presStyleLbl="conFgAcc1" presStyleIdx="1" presStyleCnt="3">
        <dgm:presLayoutVars>
          <dgm:bulletEnabled val="1"/>
        </dgm:presLayoutVars>
      </dgm:prSet>
      <dgm:spPr/>
    </dgm:pt>
    <dgm:pt modelId="{478BED3C-4B6A-43AA-90C2-5863A3A6C2D8}" type="pres">
      <dgm:prSet presAssocID="{16F3C3F4-942F-45AC-A1C9-D430258150A1}" presName="spaceBetweenRectangles" presStyleCnt="0"/>
      <dgm:spPr/>
    </dgm:pt>
    <dgm:pt modelId="{26E4AFAA-2839-4AC4-8F99-706837D426DD}" type="pres">
      <dgm:prSet presAssocID="{D334E164-8106-41C1-91C1-0CC14439B609}" presName="parentLin" presStyleCnt="0"/>
      <dgm:spPr/>
    </dgm:pt>
    <dgm:pt modelId="{044974E1-B8AC-4FC5-8634-5EA30B751115}" type="pres">
      <dgm:prSet presAssocID="{D334E164-8106-41C1-91C1-0CC14439B609}" presName="parentLeftMargin" presStyleLbl="node1" presStyleIdx="1" presStyleCnt="3"/>
      <dgm:spPr/>
    </dgm:pt>
    <dgm:pt modelId="{A8E1E1C6-8C95-4607-AD6D-5B02C39B72C5}" type="pres">
      <dgm:prSet presAssocID="{D334E164-8106-41C1-91C1-0CC14439B60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2C84110-8F0B-4163-91E6-24421608898E}" type="pres">
      <dgm:prSet presAssocID="{D334E164-8106-41C1-91C1-0CC14439B609}" presName="negativeSpace" presStyleCnt="0"/>
      <dgm:spPr/>
    </dgm:pt>
    <dgm:pt modelId="{F928400C-56CF-41B4-83BB-5FEFCC589BF0}" type="pres">
      <dgm:prSet presAssocID="{D334E164-8106-41C1-91C1-0CC14439B60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8378E03-0CE7-499D-B1A9-BE0677A9317F}" srcId="{28FB88C4-C609-43F4-9557-D28CCE6674C2}" destId="{67E1ACAA-E3C9-4123-A621-0E00FDE9BCC4}" srcOrd="0" destOrd="0" parTransId="{783D39D8-7D64-4297-83BD-30FB35B3F78C}" sibTransId="{2A3638A7-0837-4ABF-A8F3-5BD42B815C13}"/>
    <dgm:cxn modelId="{E06DD10D-58B7-42B8-9856-52E27A054D78}" type="presOf" srcId="{28FB88C4-C609-43F4-9557-D28CCE6674C2}" destId="{623783B2-9564-4800-B02C-8290F499A476}" srcOrd="1" destOrd="0" presId="urn:microsoft.com/office/officeart/2005/8/layout/list1"/>
    <dgm:cxn modelId="{5AFAA315-1FBC-4A03-AA66-848A19B5C59C}" srcId="{D334E164-8106-41C1-91C1-0CC14439B609}" destId="{F4897678-2C58-42DB-9E65-457BC0C56BC6}" srcOrd="3" destOrd="0" parTransId="{E21A7F76-D8B7-4C2C-BE5D-F796A2AADB2A}" sibTransId="{9150BE35-80E2-437A-ACEC-00854BCA958C}"/>
    <dgm:cxn modelId="{5830F515-5367-4DED-AE8E-B19C0C565E9E}" srcId="{D334E164-8106-41C1-91C1-0CC14439B609}" destId="{475CE75D-06A5-42F0-9CA8-DD45A5F0B924}" srcOrd="1" destOrd="0" parTransId="{81C3D046-16FF-4901-ABDD-1CD68A9C4F52}" sibTransId="{889C6603-0BC6-4A9A-9438-E6F9DB46A09C}"/>
    <dgm:cxn modelId="{9237AF1D-123F-4D98-8772-6CA8CB42F4DE}" srcId="{41CFC889-6DE7-40EA-8C72-17E545475C37}" destId="{4126AD9B-28C1-4B53-92BE-BB4E663F4A34}" srcOrd="1" destOrd="0" parTransId="{20676C87-302D-420C-A35D-8FFDC272CCA6}" sibTransId="{B6CF74C9-3871-47B2-94B1-C74698787C58}"/>
    <dgm:cxn modelId="{5ADD9527-0E0A-4E42-BFFC-8BBCD2C1F6A4}" type="presOf" srcId="{F4897678-2C58-42DB-9E65-457BC0C56BC6}" destId="{F928400C-56CF-41B4-83BB-5FEFCC589BF0}" srcOrd="0" destOrd="3" presId="urn:microsoft.com/office/officeart/2005/8/layout/list1"/>
    <dgm:cxn modelId="{737E3630-D564-4F05-B453-84E492F30EB0}" type="presOf" srcId="{794BF44F-66A2-4270-93EB-964C3C023992}" destId="{ADCF2BF8-6E1B-4172-9288-B09668FFD91B}" srcOrd="0" destOrd="0" presId="urn:microsoft.com/office/officeart/2005/8/layout/list1"/>
    <dgm:cxn modelId="{28FD0832-2ED4-42E5-A3E8-DDA3B7956AAE}" type="presOf" srcId="{D334E164-8106-41C1-91C1-0CC14439B609}" destId="{044974E1-B8AC-4FC5-8634-5EA30B751115}" srcOrd="0" destOrd="0" presId="urn:microsoft.com/office/officeart/2005/8/layout/list1"/>
    <dgm:cxn modelId="{B083015C-17EE-49EC-B4FF-0A98731B7E1D}" type="presOf" srcId="{A192036C-9A3F-4BE4-B271-384E7E433353}" destId="{F928400C-56CF-41B4-83BB-5FEFCC589BF0}" srcOrd="0" destOrd="2" presId="urn:microsoft.com/office/officeart/2005/8/layout/list1"/>
    <dgm:cxn modelId="{CEAFEB63-491C-4577-83B7-B6263E2E8884}" type="presOf" srcId="{67E1ACAA-E3C9-4123-A621-0E00FDE9BCC4}" destId="{782625D8-8EC9-4AD1-9400-7C9934872CC1}" srcOrd="0" destOrd="0" presId="urn:microsoft.com/office/officeart/2005/8/layout/list1"/>
    <dgm:cxn modelId="{56695051-A89A-4F5D-AEC5-4995BC762B92}" srcId="{D334E164-8106-41C1-91C1-0CC14439B609}" destId="{A192036C-9A3F-4BE4-B271-384E7E433353}" srcOrd="2" destOrd="0" parTransId="{BC01853A-F07F-4DB5-9215-065E09CF72CD}" sibTransId="{230F28B9-7BBE-4DF0-9D4E-9476F1F082E9}"/>
    <dgm:cxn modelId="{510E7B53-4138-4010-8C3D-2ACFBCDDA11C}" type="presOf" srcId="{28FB88C4-C609-43F4-9557-D28CCE6674C2}" destId="{36FE5F9F-698B-4263-AD2D-8F1B38952897}" srcOrd="0" destOrd="0" presId="urn:microsoft.com/office/officeart/2005/8/layout/list1"/>
    <dgm:cxn modelId="{9755C376-4485-48F9-80E3-8E585C526BDD}" type="presOf" srcId="{E270C549-FFED-42C4-BF4C-52B6616C59BF}" destId="{F928400C-56CF-41B4-83BB-5FEFCC589BF0}" srcOrd="0" destOrd="0" presId="urn:microsoft.com/office/officeart/2005/8/layout/list1"/>
    <dgm:cxn modelId="{9EFFB994-9633-442C-A3DD-25B76F577EF0}" type="presOf" srcId="{41CFC889-6DE7-40EA-8C72-17E545475C37}" destId="{8FD902FF-4F6A-44D7-8E49-152562837A62}" srcOrd="0" destOrd="0" presId="urn:microsoft.com/office/officeart/2005/8/layout/list1"/>
    <dgm:cxn modelId="{CF78BFA3-72FD-47E6-AB79-7135FBF1F4E1}" srcId="{41CFC889-6DE7-40EA-8C72-17E545475C37}" destId="{794BF44F-66A2-4270-93EB-964C3C023992}" srcOrd="0" destOrd="0" parTransId="{2EEBF906-B397-46A2-9143-7F5577B19BE7}" sibTransId="{C7D41B97-3234-4C33-8168-17996E6E1DFA}"/>
    <dgm:cxn modelId="{F9184AB1-D325-424C-A9A7-CA53002BF54F}" srcId="{3F0E920E-9192-49B9-A3AD-C70FD43F888E}" destId="{41CFC889-6DE7-40EA-8C72-17E545475C37}" srcOrd="0" destOrd="0" parTransId="{0AFF9B63-73C5-4038-9FB3-65C3BFE195E9}" sibTransId="{1E7E7C64-26BD-426D-8E2F-645DA30952C8}"/>
    <dgm:cxn modelId="{E52A48B5-F325-4FD8-9C5C-6A505CCCA23F}" srcId="{3F0E920E-9192-49B9-A3AD-C70FD43F888E}" destId="{D334E164-8106-41C1-91C1-0CC14439B609}" srcOrd="2" destOrd="0" parTransId="{A3A7D78A-9B97-4532-814C-762F04B44BF0}" sibTransId="{7C42AC64-B451-4362-A569-C13893AFB23E}"/>
    <dgm:cxn modelId="{42839CBB-5B8B-4E5D-B70C-AD4E8564C1E5}" type="presOf" srcId="{4126AD9B-28C1-4B53-92BE-BB4E663F4A34}" destId="{ADCF2BF8-6E1B-4172-9288-B09668FFD91B}" srcOrd="0" destOrd="1" presId="urn:microsoft.com/office/officeart/2005/8/layout/list1"/>
    <dgm:cxn modelId="{50CA3DC5-4E90-4847-967B-F75DF7277571}" srcId="{D334E164-8106-41C1-91C1-0CC14439B609}" destId="{E270C549-FFED-42C4-BF4C-52B6616C59BF}" srcOrd="0" destOrd="0" parTransId="{8DEDEB7A-6446-4DC7-A702-87A7B841AEC9}" sibTransId="{42B9FE8A-153D-4BBC-BA9D-28C7450E2B61}"/>
    <dgm:cxn modelId="{ED2ED0CB-B90C-4F70-BCB2-48CFE37CE1DA}" type="presOf" srcId="{3F0E920E-9192-49B9-A3AD-C70FD43F888E}" destId="{B9112265-13D2-48F6-93C2-F102321F8444}" srcOrd="0" destOrd="0" presId="urn:microsoft.com/office/officeart/2005/8/layout/list1"/>
    <dgm:cxn modelId="{F1A41DE0-8FA2-42F0-AA49-6BC2EA236914}" type="presOf" srcId="{475CE75D-06A5-42F0-9CA8-DD45A5F0B924}" destId="{F928400C-56CF-41B4-83BB-5FEFCC589BF0}" srcOrd="0" destOrd="1" presId="urn:microsoft.com/office/officeart/2005/8/layout/list1"/>
    <dgm:cxn modelId="{639D9CE1-17F3-4416-8549-8EABADAA32D4}" type="presOf" srcId="{D334E164-8106-41C1-91C1-0CC14439B609}" destId="{A8E1E1C6-8C95-4607-AD6D-5B02C39B72C5}" srcOrd="1" destOrd="0" presId="urn:microsoft.com/office/officeart/2005/8/layout/list1"/>
    <dgm:cxn modelId="{7D1ECEF0-0B93-483C-9F41-722A246D48D9}" srcId="{3F0E920E-9192-49B9-A3AD-C70FD43F888E}" destId="{28FB88C4-C609-43F4-9557-D28CCE6674C2}" srcOrd="1" destOrd="0" parTransId="{E9200CAD-1510-4591-8424-B440DE098771}" sibTransId="{16F3C3F4-942F-45AC-A1C9-D430258150A1}"/>
    <dgm:cxn modelId="{DBCFE4F3-279A-405E-9D4B-21AA7894C992}" type="presOf" srcId="{41CFC889-6DE7-40EA-8C72-17E545475C37}" destId="{955F4EDA-02A4-4907-B9D2-9DA15863E28A}" srcOrd="1" destOrd="0" presId="urn:microsoft.com/office/officeart/2005/8/layout/list1"/>
    <dgm:cxn modelId="{363EE26C-A5C5-4A10-88F7-83D6E95CCE4F}" type="presParOf" srcId="{B9112265-13D2-48F6-93C2-F102321F8444}" destId="{9E814468-6C0B-43A2-A37A-5EB16B5EFC08}" srcOrd="0" destOrd="0" presId="urn:microsoft.com/office/officeart/2005/8/layout/list1"/>
    <dgm:cxn modelId="{909818D5-7A1D-4026-B6C4-00FFE9F9C70B}" type="presParOf" srcId="{9E814468-6C0B-43A2-A37A-5EB16B5EFC08}" destId="{8FD902FF-4F6A-44D7-8E49-152562837A62}" srcOrd="0" destOrd="0" presId="urn:microsoft.com/office/officeart/2005/8/layout/list1"/>
    <dgm:cxn modelId="{C78D5616-1993-4AB9-A053-FF5E48EEE4E3}" type="presParOf" srcId="{9E814468-6C0B-43A2-A37A-5EB16B5EFC08}" destId="{955F4EDA-02A4-4907-B9D2-9DA15863E28A}" srcOrd="1" destOrd="0" presId="urn:microsoft.com/office/officeart/2005/8/layout/list1"/>
    <dgm:cxn modelId="{4A885AC7-10CE-4D77-9119-DEA4C3D321E7}" type="presParOf" srcId="{B9112265-13D2-48F6-93C2-F102321F8444}" destId="{74CD2088-9777-40A2-80F4-59F524A62781}" srcOrd="1" destOrd="0" presId="urn:microsoft.com/office/officeart/2005/8/layout/list1"/>
    <dgm:cxn modelId="{AC06CC17-5F6C-4FC5-B792-17DE2C959D0B}" type="presParOf" srcId="{B9112265-13D2-48F6-93C2-F102321F8444}" destId="{ADCF2BF8-6E1B-4172-9288-B09668FFD91B}" srcOrd="2" destOrd="0" presId="urn:microsoft.com/office/officeart/2005/8/layout/list1"/>
    <dgm:cxn modelId="{A02C1874-EB86-469D-87CB-17E216E6BBF1}" type="presParOf" srcId="{B9112265-13D2-48F6-93C2-F102321F8444}" destId="{C549B681-56AC-402F-A9EC-D0FED1D1A289}" srcOrd="3" destOrd="0" presId="urn:microsoft.com/office/officeart/2005/8/layout/list1"/>
    <dgm:cxn modelId="{06496E62-CFDA-4E27-A1DA-B15BC5F049C8}" type="presParOf" srcId="{B9112265-13D2-48F6-93C2-F102321F8444}" destId="{3C3908DE-A245-4B18-9029-A719C1216CCE}" srcOrd="4" destOrd="0" presId="urn:microsoft.com/office/officeart/2005/8/layout/list1"/>
    <dgm:cxn modelId="{CE808AC6-F46A-4161-8FEA-0A5F24A1D0BF}" type="presParOf" srcId="{3C3908DE-A245-4B18-9029-A719C1216CCE}" destId="{36FE5F9F-698B-4263-AD2D-8F1B38952897}" srcOrd="0" destOrd="0" presId="urn:microsoft.com/office/officeart/2005/8/layout/list1"/>
    <dgm:cxn modelId="{F58B1717-ED64-412F-B47C-C7604A4E36C7}" type="presParOf" srcId="{3C3908DE-A245-4B18-9029-A719C1216CCE}" destId="{623783B2-9564-4800-B02C-8290F499A476}" srcOrd="1" destOrd="0" presId="urn:microsoft.com/office/officeart/2005/8/layout/list1"/>
    <dgm:cxn modelId="{C88BD77D-F7D7-4800-8FCD-58F9DF245938}" type="presParOf" srcId="{B9112265-13D2-48F6-93C2-F102321F8444}" destId="{5FD0953E-9F36-42D0-9C1C-5AAA581C08B5}" srcOrd="5" destOrd="0" presId="urn:microsoft.com/office/officeart/2005/8/layout/list1"/>
    <dgm:cxn modelId="{568A5237-71F2-49E0-BC98-F576C3DF1865}" type="presParOf" srcId="{B9112265-13D2-48F6-93C2-F102321F8444}" destId="{782625D8-8EC9-4AD1-9400-7C9934872CC1}" srcOrd="6" destOrd="0" presId="urn:microsoft.com/office/officeart/2005/8/layout/list1"/>
    <dgm:cxn modelId="{441F3783-527E-42FC-9986-C8EBD302EA10}" type="presParOf" srcId="{B9112265-13D2-48F6-93C2-F102321F8444}" destId="{478BED3C-4B6A-43AA-90C2-5863A3A6C2D8}" srcOrd="7" destOrd="0" presId="urn:microsoft.com/office/officeart/2005/8/layout/list1"/>
    <dgm:cxn modelId="{C6E09E57-6F29-433B-8C39-1ED017854170}" type="presParOf" srcId="{B9112265-13D2-48F6-93C2-F102321F8444}" destId="{26E4AFAA-2839-4AC4-8F99-706837D426DD}" srcOrd="8" destOrd="0" presId="urn:microsoft.com/office/officeart/2005/8/layout/list1"/>
    <dgm:cxn modelId="{D23C389E-369D-47E7-A5E4-22512006949A}" type="presParOf" srcId="{26E4AFAA-2839-4AC4-8F99-706837D426DD}" destId="{044974E1-B8AC-4FC5-8634-5EA30B751115}" srcOrd="0" destOrd="0" presId="urn:microsoft.com/office/officeart/2005/8/layout/list1"/>
    <dgm:cxn modelId="{AD4C7008-9EE3-46F9-956B-5EDC61B03A6D}" type="presParOf" srcId="{26E4AFAA-2839-4AC4-8F99-706837D426DD}" destId="{A8E1E1C6-8C95-4607-AD6D-5B02C39B72C5}" srcOrd="1" destOrd="0" presId="urn:microsoft.com/office/officeart/2005/8/layout/list1"/>
    <dgm:cxn modelId="{0A6A79B7-C17B-4549-A21A-8E11CA3C7856}" type="presParOf" srcId="{B9112265-13D2-48F6-93C2-F102321F8444}" destId="{B2C84110-8F0B-4163-91E6-24421608898E}" srcOrd="9" destOrd="0" presId="urn:microsoft.com/office/officeart/2005/8/layout/list1"/>
    <dgm:cxn modelId="{50262576-CEEB-4106-A43B-EC507DE8414A}" type="presParOf" srcId="{B9112265-13D2-48F6-93C2-F102321F8444}" destId="{F928400C-56CF-41B4-83BB-5FEFCC589BF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F2BF8-6E1B-4172-9288-B09668FFD91B}">
      <dsp:nvSpPr>
        <dsp:cNvPr id="0" name=""/>
        <dsp:cNvSpPr/>
      </dsp:nvSpPr>
      <dsp:spPr>
        <a:xfrm>
          <a:off x="0" y="249134"/>
          <a:ext cx="8418747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388" tIns="291592" rIns="65338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e-</a:t>
          </a:r>
          <a:r>
            <a:rPr lang="en-US" sz="1400" kern="1200" err="1"/>
            <a:t>læring</a:t>
          </a:r>
          <a:r>
            <a:rPr lang="en-US" sz="1400" kern="1200"/>
            <a:t> </a:t>
          </a:r>
          <a:r>
            <a:rPr lang="en-US" sz="1400" kern="1200" err="1"/>
            <a:t>fakturaansvarlig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e-</a:t>
          </a:r>
          <a:r>
            <a:rPr lang="en-US" sz="1400" kern="1200" err="1"/>
            <a:t>læring</a:t>
          </a:r>
          <a:r>
            <a:rPr lang="en-US" sz="1400" kern="1200"/>
            <a:t> </a:t>
          </a:r>
          <a:r>
            <a:rPr lang="en-US" sz="1400" kern="1200" err="1"/>
            <a:t>salgsordreoppretter</a:t>
          </a:r>
          <a:endParaRPr lang="en-US" sz="1400" kern="1200"/>
        </a:p>
      </dsp:txBody>
      <dsp:txXfrm>
        <a:off x="0" y="249134"/>
        <a:ext cx="8418747" cy="793800"/>
      </dsp:txXfrm>
    </dsp:sp>
    <dsp:sp modelId="{955F4EDA-02A4-4907-B9D2-9DA15863E28A}">
      <dsp:nvSpPr>
        <dsp:cNvPr id="0" name=""/>
        <dsp:cNvSpPr/>
      </dsp:nvSpPr>
      <dsp:spPr>
        <a:xfrm>
          <a:off x="420937" y="26664"/>
          <a:ext cx="5893122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746" tIns="0" rIns="222746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Egenlæring</a:t>
          </a:r>
          <a:r>
            <a:rPr lang="en-US" sz="1400" kern="1200">
              <a:latin typeface="Arial" panose="020B0604020202020204"/>
            </a:rPr>
            <a:t> </a:t>
          </a:r>
          <a:endParaRPr lang="en-US" sz="1400" kern="1200"/>
        </a:p>
      </dsp:txBody>
      <dsp:txXfrm>
        <a:off x="441112" y="46839"/>
        <a:ext cx="5852772" cy="372930"/>
      </dsp:txXfrm>
    </dsp:sp>
    <dsp:sp modelId="{782625D8-8EC9-4AD1-9400-7C9934872CC1}">
      <dsp:nvSpPr>
        <dsp:cNvPr id="0" name=""/>
        <dsp:cNvSpPr/>
      </dsp:nvSpPr>
      <dsp:spPr>
        <a:xfrm>
          <a:off x="0" y="1309344"/>
          <a:ext cx="8418747" cy="584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388" tIns="291592" rIns="65338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05.12.22 </a:t>
          </a:r>
          <a:r>
            <a:rPr lang="en-US" sz="1400" kern="1200" err="1"/>
            <a:t>Forberedelse</a:t>
          </a:r>
          <a:r>
            <a:rPr lang="en-US" sz="1400" kern="1200"/>
            <a:t> til </a:t>
          </a:r>
          <a:r>
            <a:rPr lang="en-US" sz="1400" kern="1200" err="1"/>
            <a:t>systemopplæring</a:t>
          </a:r>
          <a:r>
            <a:rPr lang="en-US" sz="1400" kern="1200"/>
            <a:t> (</a:t>
          </a:r>
          <a:r>
            <a:rPr lang="en-US" sz="1400" kern="1200" err="1"/>
            <a:t>tas</a:t>
          </a:r>
          <a:r>
            <a:rPr lang="en-US" sz="1400" kern="1200"/>
            <a:t> </a:t>
          </a:r>
          <a:r>
            <a:rPr lang="en-US" sz="1400" kern="1200" err="1"/>
            <a:t>opptak</a:t>
          </a:r>
          <a:r>
            <a:rPr lang="en-US" sz="1400" kern="1200"/>
            <a:t>)</a:t>
          </a:r>
        </a:p>
      </dsp:txBody>
      <dsp:txXfrm>
        <a:off x="0" y="1309344"/>
        <a:ext cx="8418747" cy="584325"/>
      </dsp:txXfrm>
    </dsp:sp>
    <dsp:sp modelId="{623783B2-9564-4800-B02C-8290F499A476}">
      <dsp:nvSpPr>
        <dsp:cNvPr id="0" name=""/>
        <dsp:cNvSpPr/>
      </dsp:nvSpPr>
      <dsp:spPr>
        <a:xfrm>
          <a:off x="420937" y="1102704"/>
          <a:ext cx="5893122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746" tIns="0" rIns="222746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NTNU kurs</a:t>
          </a:r>
          <a:endParaRPr lang="en-US" sz="1400" kern="1200">
            <a:latin typeface="Arial" panose="020B0604020202020204"/>
          </a:endParaRPr>
        </a:p>
      </dsp:txBody>
      <dsp:txXfrm>
        <a:off x="441112" y="1122879"/>
        <a:ext cx="5852772" cy="372930"/>
      </dsp:txXfrm>
    </dsp:sp>
    <dsp:sp modelId="{F928400C-56CF-41B4-83BB-5FEFCC589BF0}">
      <dsp:nvSpPr>
        <dsp:cNvPr id="0" name=""/>
        <dsp:cNvSpPr/>
      </dsp:nvSpPr>
      <dsp:spPr>
        <a:xfrm>
          <a:off x="0" y="2175909"/>
          <a:ext cx="8418747" cy="141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388" tIns="291592" rIns="65338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14.12.2022 kl. 09:00-11:30 </a:t>
          </a:r>
          <a:r>
            <a:rPr lang="en-US" sz="1400" kern="1200" err="1"/>
            <a:t>systemopplæring</a:t>
          </a:r>
          <a:r>
            <a:rPr lang="en-US" sz="1400" kern="1200"/>
            <a:t> for </a:t>
          </a:r>
          <a:r>
            <a:rPr lang="en-US" sz="1400" kern="1200" err="1"/>
            <a:t>fakturaansvarlig</a:t>
          </a:r>
          <a:r>
            <a:rPr lang="en-US" sz="1400" kern="1200"/>
            <a:t> og </a:t>
          </a:r>
          <a:r>
            <a:rPr lang="en-US" sz="1400" kern="1200" err="1"/>
            <a:t>salgsordreoppretter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05.01.2023 kl. 09:00-11:30 (</a:t>
          </a:r>
          <a:r>
            <a:rPr lang="en-US" sz="1400" kern="1200" err="1"/>
            <a:t>samme</a:t>
          </a:r>
          <a:r>
            <a:rPr lang="en-US" sz="1400" kern="1200"/>
            <a:t> </a:t>
          </a:r>
          <a:r>
            <a:rPr lang="en-US" sz="1400" kern="1200" err="1"/>
            <a:t>som</a:t>
          </a:r>
          <a:r>
            <a:rPr lang="en-US" sz="1400" kern="1200"/>
            <a:t> over)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28.02.2023 kl. 09:00-11:00 </a:t>
          </a:r>
          <a:r>
            <a:rPr lang="en-US" sz="1400" kern="1200" err="1"/>
            <a:t>Spørretime</a:t>
          </a:r>
          <a:r>
            <a:rPr lang="en-US" sz="1400" kern="1200"/>
            <a:t> med DFØ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err="1">
              <a:solidFill>
                <a:srgbClr val="FF0000"/>
              </a:solidFill>
            </a:rPr>
            <a:t>Dere</a:t>
          </a:r>
          <a:r>
            <a:rPr lang="en-US" sz="1400" kern="1200">
              <a:solidFill>
                <a:srgbClr val="FF0000"/>
              </a:solidFill>
            </a:rPr>
            <a:t> </a:t>
          </a:r>
          <a:r>
            <a:rPr lang="en-US" sz="1400" kern="1200" err="1">
              <a:solidFill>
                <a:srgbClr val="FF0000"/>
              </a:solidFill>
            </a:rPr>
            <a:t>må</a:t>
          </a:r>
          <a:r>
            <a:rPr lang="en-US" sz="1400" kern="1200">
              <a:solidFill>
                <a:srgbClr val="FF0000"/>
              </a:solidFill>
            </a:rPr>
            <a:t> </a:t>
          </a:r>
          <a:r>
            <a:rPr lang="en-US" sz="1400" kern="1200" err="1">
              <a:solidFill>
                <a:srgbClr val="FF0000"/>
              </a:solidFill>
            </a:rPr>
            <a:t>melde</a:t>
          </a:r>
          <a:r>
            <a:rPr lang="en-US" sz="1400" kern="1200">
              <a:solidFill>
                <a:srgbClr val="FF0000"/>
              </a:solidFill>
            </a:rPr>
            <a:t> </a:t>
          </a:r>
          <a:r>
            <a:rPr lang="en-US" sz="1400" kern="1200" err="1">
              <a:solidFill>
                <a:srgbClr val="FF0000"/>
              </a:solidFill>
            </a:rPr>
            <a:t>dere</a:t>
          </a:r>
          <a:r>
            <a:rPr lang="en-US" sz="1400" kern="1200">
              <a:solidFill>
                <a:srgbClr val="FF0000"/>
              </a:solidFill>
            </a:rPr>
            <a:t> </a:t>
          </a:r>
          <a:r>
            <a:rPr lang="en-US" sz="1400" kern="1200" err="1">
              <a:solidFill>
                <a:srgbClr val="FF0000"/>
              </a:solidFill>
            </a:rPr>
            <a:t>på</a:t>
          </a:r>
          <a:r>
            <a:rPr lang="en-US" sz="1400" kern="1200">
              <a:solidFill>
                <a:srgbClr val="FF0000"/>
              </a:solidFill>
            </a:rPr>
            <a:t> til DFØ via </a:t>
          </a:r>
          <a:r>
            <a:rPr lang="en-US" sz="1400" kern="1200" err="1">
              <a:solidFill>
                <a:srgbClr val="FF0000"/>
              </a:solidFill>
            </a:rPr>
            <a:t>påmeldingslink</a:t>
          </a:r>
          <a:r>
            <a:rPr lang="en-US" sz="1400" kern="1200">
              <a:solidFill>
                <a:srgbClr val="FF0000"/>
              </a:solidFill>
            </a:rPr>
            <a:t> i </a:t>
          </a:r>
          <a:r>
            <a:rPr lang="en-US" sz="1400" kern="1200" err="1">
              <a:solidFill>
                <a:srgbClr val="FF0000"/>
              </a:solidFill>
            </a:rPr>
            <a:t>kalenderinvitasjon</a:t>
          </a:r>
          <a:r>
            <a:rPr lang="en-US" sz="1400" kern="1200">
              <a:solidFill>
                <a:srgbClr val="FF0000"/>
              </a:solidFill>
            </a:rPr>
            <a:t> (den/ de </a:t>
          </a:r>
          <a:r>
            <a:rPr lang="en-US" sz="1400" kern="1200" err="1">
              <a:solidFill>
                <a:srgbClr val="FF0000"/>
              </a:solidFill>
            </a:rPr>
            <a:t>dagene</a:t>
          </a:r>
          <a:r>
            <a:rPr lang="en-US" sz="1400" kern="1200">
              <a:solidFill>
                <a:srgbClr val="FF0000"/>
              </a:solidFill>
            </a:rPr>
            <a:t> </a:t>
          </a:r>
          <a:r>
            <a:rPr lang="en-US" sz="1400" kern="1200" err="1">
              <a:solidFill>
                <a:srgbClr val="FF0000"/>
              </a:solidFill>
            </a:rPr>
            <a:t>dere</a:t>
          </a:r>
          <a:r>
            <a:rPr lang="en-US" sz="1400" kern="1200">
              <a:solidFill>
                <a:srgbClr val="FF0000"/>
              </a:solidFill>
            </a:rPr>
            <a:t> </a:t>
          </a:r>
          <a:r>
            <a:rPr lang="en-US" sz="1400" kern="1200" err="1">
              <a:solidFill>
                <a:srgbClr val="FF0000"/>
              </a:solidFill>
            </a:rPr>
            <a:t>skal</a:t>
          </a:r>
          <a:r>
            <a:rPr lang="en-US" sz="1400" kern="1200">
              <a:solidFill>
                <a:srgbClr val="FF0000"/>
              </a:solidFill>
            </a:rPr>
            <a:t> delta)</a:t>
          </a:r>
        </a:p>
      </dsp:txBody>
      <dsp:txXfrm>
        <a:off x="0" y="2175909"/>
        <a:ext cx="8418747" cy="1411200"/>
      </dsp:txXfrm>
    </dsp:sp>
    <dsp:sp modelId="{A8E1E1C6-8C95-4607-AD6D-5B02C39B72C5}">
      <dsp:nvSpPr>
        <dsp:cNvPr id="0" name=""/>
        <dsp:cNvSpPr/>
      </dsp:nvSpPr>
      <dsp:spPr>
        <a:xfrm>
          <a:off x="420937" y="1969269"/>
          <a:ext cx="5893122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746" tIns="0" rIns="22274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DFØ </a:t>
          </a:r>
          <a:r>
            <a:rPr lang="en-US" sz="1400" kern="1200" err="1"/>
            <a:t>Systemopplæring</a:t>
          </a:r>
          <a:endParaRPr lang="en-US" sz="1400" kern="1200"/>
        </a:p>
      </dsp:txBody>
      <dsp:txXfrm>
        <a:off x="441112" y="1989444"/>
        <a:ext cx="5852772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460C-0593-4204-B744-C4DC7BB971AF}" type="datetimeFigureOut">
              <a:rPr lang="nb-NO" smtClean="0"/>
              <a:t>05.12.2022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1CE02-016B-4607-B79A-B59DDB6195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05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048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6360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4469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9320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2166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8992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7388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9CD87-CB3F-43AD-B570-7AC3017860C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816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A82D5-02B8-4079-9D1A-0A0654A4C4D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1144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73164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B602D-C486-44D3-87FB-44448D974DB1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7886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Spørr</a:t>
            </a:r>
            <a:r>
              <a:rPr lang="nb-NO" dirty="0"/>
              <a:t> gjerne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29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B602D-C486-44D3-87FB-44448D974DB1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29785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98680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86241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77660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31944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74215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83038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00808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62489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073E2-DE77-4445-980F-3DE415846DB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745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67883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88746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073E2-DE77-4445-980F-3DE415846DB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0016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5145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0031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073E2-DE77-4445-980F-3DE415846DB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220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073E2-DE77-4445-980F-3DE415846DB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175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073E2-DE77-4445-980F-3DE415846DB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554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C1D193-156D-49E0-8F8B-B7BDA735AEB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261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b-NO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C1D193-156D-49E0-8F8B-B7BDA735AEB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892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.xml"/><Relationship Id="rId4" Type="http://schemas.openxmlformats.org/officeDocument/2006/relationships/image" Target="../media/image5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488701"/>
            <a:ext cx="8371762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35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9" y="238125"/>
            <a:ext cx="8371762" cy="5238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275160"/>
            <a:ext cx="8374062" cy="35092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3FFE4A-BC3E-4A6F-A2F7-DAF075A045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A7409F-6336-4A34-BB77-9D5FCA08C53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3CCE21-0F43-465D-A95C-235E160BA0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80843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4191007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2344BB71-0781-BE4B-991A-D131BC6B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64633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8AF6411C-65FD-A24C-9C3D-9E5091552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928914"/>
            <a:ext cx="8381997" cy="366570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77088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26638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55316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E56B820D-AB7F-5A44-8020-5D09944A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E7B768E-548A-B44A-978C-328D3FD09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37E158BE-6530-394F-B377-3FE8EA1DC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9F076E42-9075-F143-9FC0-531C50D54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BF3EDB8E-E4B3-2B49-9493-A3FEF0A85B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70808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221205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007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66453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94949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90582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9063599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2"/>
            <a:ext cx="7772400" cy="64633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738446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294474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05271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852482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80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20" y="1444343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6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6" y="1444343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9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3369514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39284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037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368439"/>
            <a:ext cx="3008313" cy="70788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823959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25395"/>
            <a:ext cx="5486400" cy="4001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302733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042827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94139" y="205980"/>
            <a:ext cx="1292662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08519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pag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768277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58791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744298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98339"/>
            <a:ext cx="7615382" cy="648512"/>
          </a:xfrm>
          <a:prstGeom prst="rect">
            <a:avLst/>
          </a:prstGeom>
        </p:spPr>
        <p:txBody>
          <a:bodyPr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21492"/>
            <a:ext cx="8229600" cy="3794443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88663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43158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472765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23984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F029CD80-4653-1D40-8828-D130A1CE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2198496-915B-0544-B4C5-2520C5B26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7EDE4B5C-3CB2-3941-8546-1481B2148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0E4E6626-5F8B-9E4F-A2AA-C91201942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1D073737-7B80-A24C-AB05-449F502783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856939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7396271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4039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184368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085764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7492314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737550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489354" y="205979"/>
            <a:ext cx="1254211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5844746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140964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507831"/>
          </a:xfr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75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75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DB00AE52-E9C6-4743-97C1-BA307B77B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05" y="205979"/>
            <a:ext cx="8229600" cy="50783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AD591F58-54D5-E14F-820C-12FC2A7C3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05" y="790162"/>
            <a:ext cx="8229600" cy="402577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553998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753160"/>
            <a:ext cx="3008313" cy="32316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702339"/>
            <a:ext cx="5486400" cy="32316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671137" y="205979"/>
            <a:ext cx="1015663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5.xml"/><Relationship Id="rId16" Type="http://schemas.openxmlformats.org/officeDocument/2006/relationships/oleObject" Target="../embeddings/oleObject3.bin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ags" Target="../tags/tag6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ags" Target="../tags/tag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ags" Target="../tags/tag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oleObject" Target="../embeddings/oleObject5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oleObject" Target="../embeddings/oleObject6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1165A2F-B939-4493-8B4B-472F2B934C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213898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395" imgH="394" progId="TCLayout.ActiveDocument.1">
                  <p:embed/>
                </p:oleObj>
              </mc:Choice>
              <mc:Fallback>
                <p:oleObj name="think-cell Slide" r:id="rId16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1165A2F-B939-4493-8B4B-472F2B934C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AADCD85-0D95-4AE9-8C9D-6336B6FF112D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79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23180" y="4800918"/>
            <a:ext cx="2520045" cy="20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4394623-160E-4BDA-8166-722D8E8F92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8278734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4" progId="TCLayout.ActiveDocument.1">
                  <p:embed/>
                </p:oleObj>
              </mc:Choice>
              <mc:Fallback>
                <p:oleObj name="think-cell Slide" r:id="rId1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4394623-160E-4BDA-8166-722D8E8F92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304299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25501"/>
            <a:ext cx="8229600" cy="381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8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587843601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592" imgH="591" progId="TCLayout.ActiveDocument.1">
                  <p:embed/>
                </p:oleObj>
              </mc:Choice>
              <mc:Fallback>
                <p:oleObj name="think-cell Slide" r:id="rId1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80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23181" y="4800919"/>
            <a:ext cx="2520045" cy="204809"/>
          </a:xfrm>
          <a:prstGeom prst="rect">
            <a:avLst/>
          </a:prstGeom>
        </p:spPr>
      </p:pic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E08F9A8-C6B7-4BAE-BD6C-8CDE0653CD72}"/>
              </a:ext>
            </a:extLst>
          </p:cNvPr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752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457189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8EC9471-A79C-4DDA-A5D4-F49B36D71BC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5645153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4" progId="TCLayout.ActiveDocument.1">
                  <p:embed/>
                </p:oleObj>
              </mc:Choice>
              <mc:Fallback>
                <p:oleObj name="think-cell Slide" r:id="rId1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8EC9471-A79C-4DDA-A5D4-F49B36D71B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307575"/>
            <a:ext cx="7643091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96834"/>
            <a:ext cx="8229600" cy="3658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5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21B8205-BCFB-4377-A555-B6BD505BAD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42828712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4" progId="TCLayout.ActiveDocument.1">
                  <p:embed/>
                </p:oleObj>
              </mc:Choice>
              <mc:Fallback>
                <p:oleObj name="think-cell Slide" r:id="rId1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21B8205-BCFB-4377-A555-B6BD505BAD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078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782707"/>
            <a:ext cx="8229600" cy="4040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Bilde 3" descr="sirkler.jpg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83438"/>
            <a:ext cx="1151994" cy="86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342900" rtl="0" eaLnBrk="1" latinLnBrk="0" hangingPunct="1">
        <a:spcBef>
          <a:spcPct val="0"/>
        </a:spcBef>
        <a:buNone/>
        <a:defRPr sz="27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35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5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universityofbergen.sharepoint.com/:b:/s/KvalitetsrammeverkokonomioglonnBOTT/EQDncA5VK4pPvC8xhKQ03qkB9CijOA6Jz43G5JrasdM9PA?e=sU4jmH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s://universityofbergen.sharepoint.com/:b:/s/KvalitetsrammeverkokonomioglonnBOTT/EXR8sje_sb1MpgAP5qcXmpgBKVZ1vKJEVaF26hJrfSCdDw?e=Vyg0C3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emf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0.sv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37.xml"/><Relationship Id="rId18" Type="http://schemas.openxmlformats.org/officeDocument/2006/relationships/tags" Target="../tags/tag42.xml"/><Relationship Id="rId26" Type="http://schemas.openxmlformats.org/officeDocument/2006/relationships/tags" Target="../tags/tag50.xml"/><Relationship Id="rId39" Type="http://schemas.openxmlformats.org/officeDocument/2006/relationships/tags" Target="../tags/tag63.xml"/><Relationship Id="rId21" Type="http://schemas.openxmlformats.org/officeDocument/2006/relationships/tags" Target="../tags/tag45.xml"/><Relationship Id="rId34" Type="http://schemas.openxmlformats.org/officeDocument/2006/relationships/tags" Target="../tags/tag58.xml"/><Relationship Id="rId42" Type="http://schemas.openxmlformats.org/officeDocument/2006/relationships/tags" Target="../tags/tag66.xml"/><Relationship Id="rId47" Type="http://schemas.openxmlformats.org/officeDocument/2006/relationships/tags" Target="../tags/tag71.xml"/><Relationship Id="rId50" Type="http://schemas.openxmlformats.org/officeDocument/2006/relationships/tags" Target="../tags/tag74.xml"/><Relationship Id="rId55" Type="http://schemas.openxmlformats.org/officeDocument/2006/relationships/tags" Target="../tags/tag79.xml"/><Relationship Id="rId63" Type="http://schemas.openxmlformats.org/officeDocument/2006/relationships/tags" Target="../tags/tag87.xml"/><Relationship Id="rId68" Type="http://schemas.openxmlformats.org/officeDocument/2006/relationships/tags" Target="../tags/tag92.xml"/><Relationship Id="rId76" Type="http://schemas.openxmlformats.org/officeDocument/2006/relationships/tags" Target="../tags/tag100.xml"/><Relationship Id="rId84" Type="http://schemas.openxmlformats.org/officeDocument/2006/relationships/tags" Target="../tags/tag108.xml"/><Relationship Id="rId89" Type="http://schemas.openxmlformats.org/officeDocument/2006/relationships/tags" Target="../tags/tag113.xml"/><Relationship Id="rId7" Type="http://schemas.openxmlformats.org/officeDocument/2006/relationships/tags" Target="../tags/tag31.xml"/><Relationship Id="rId71" Type="http://schemas.openxmlformats.org/officeDocument/2006/relationships/tags" Target="../tags/tag95.xml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9" Type="http://schemas.openxmlformats.org/officeDocument/2006/relationships/tags" Target="../tags/tag53.xml"/><Relationship Id="rId11" Type="http://schemas.openxmlformats.org/officeDocument/2006/relationships/tags" Target="../tags/tag35.xml"/><Relationship Id="rId24" Type="http://schemas.openxmlformats.org/officeDocument/2006/relationships/tags" Target="../tags/tag48.xml"/><Relationship Id="rId32" Type="http://schemas.openxmlformats.org/officeDocument/2006/relationships/tags" Target="../tags/tag56.xml"/><Relationship Id="rId37" Type="http://schemas.openxmlformats.org/officeDocument/2006/relationships/tags" Target="../tags/tag61.xml"/><Relationship Id="rId40" Type="http://schemas.openxmlformats.org/officeDocument/2006/relationships/tags" Target="../tags/tag64.xml"/><Relationship Id="rId45" Type="http://schemas.openxmlformats.org/officeDocument/2006/relationships/tags" Target="../tags/tag69.xml"/><Relationship Id="rId53" Type="http://schemas.openxmlformats.org/officeDocument/2006/relationships/tags" Target="../tags/tag77.xml"/><Relationship Id="rId58" Type="http://schemas.openxmlformats.org/officeDocument/2006/relationships/tags" Target="../tags/tag82.xml"/><Relationship Id="rId66" Type="http://schemas.openxmlformats.org/officeDocument/2006/relationships/tags" Target="../tags/tag90.xml"/><Relationship Id="rId74" Type="http://schemas.openxmlformats.org/officeDocument/2006/relationships/tags" Target="../tags/tag98.xml"/><Relationship Id="rId79" Type="http://schemas.openxmlformats.org/officeDocument/2006/relationships/tags" Target="../tags/tag103.xml"/><Relationship Id="rId87" Type="http://schemas.openxmlformats.org/officeDocument/2006/relationships/tags" Target="../tags/tag111.xml"/><Relationship Id="rId5" Type="http://schemas.openxmlformats.org/officeDocument/2006/relationships/tags" Target="../tags/tag29.xml"/><Relationship Id="rId61" Type="http://schemas.openxmlformats.org/officeDocument/2006/relationships/tags" Target="../tags/tag85.xml"/><Relationship Id="rId82" Type="http://schemas.openxmlformats.org/officeDocument/2006/relationships/tags" Target="../tags/tag106.xml"/><Relationship Id="rId90" Type="http://schemas.openxmlformats.org/officeDocument/2006/relationships/tags" Target="../tags/tag114.xml"/><Relationship Id="rId19" Type="http://schemas.openxmlformats.org/officeDocument/2006/relationships/tags" Target="../tags/tag43.xml"/><Relationship Id="rId14" Type="http://schemas.openxmlformats.org/officeDocument/2006/relationships/tags" Target="../tags/tag38.xml"/><Relationship Id="rId22" Type="http://schemas.openxmlformats.org/officeDocument/2006/relationships/tags" Target="../tags/tag46.xml"/><Relationship Id="rId27" Type="http://schemas.openxmlformats.org/officeDocument/2006/relationships/tags" Target="../tags/tag51.xml"/><Relationship Id="rId30" Type="http://schemas.openxmlformats.org/officeDocument/2006/relationships/tags" Target="../tags/tag54.xml"/><Relationship Id="rId35" Type="http://schemas.openxmlformats.org/officeDocument/2006/relationships/tags" Target="../tags/tag59.xml"/><Relationship Id="rId43" Type="http://schemas.openxmlformats.org/officeDocument/2006/relationships/tags" Target="../tags/tag67.xml"/><Relationship Id="rId48" Type="http://schemas.openxmlformats.org/officeDocument/2006/relationships/tags" Target="../tags/tag72.xml"/><Relationship Id="rId56" Type="http://schemas.openxmlformats.org/officeDocument/2006/relationships/tags" Target="../tags/tag80.xml"/><Relationship Id="rId64" Type="http://schemas.openxmlformats.org/officeDocument/2006/relationships/tags" Target="../tags/tag88.xml"/><Relationship Id="rId69" Type="http://schemas.openxmlformats.org/officeDocument/2006/relationships/tags" Target="../tags/tag93.xml"/><Relationship Id="rId77" Type="http://schemas.openxmlformats.org/officeDocument/2006/relationships/tags" Target="../tags/tag101.xml"/><Relationship Id="rId8" Type="http://schemas.openxmlformats.org/officeDocument/2006/relationships/tags" Target="../tags/tag32.xml"/><Relationship Id="rId51" Type="http://schemas.openxmlformats.org/officeDocument/2006/relationships/tags" Target="../tags/tag75.xml"/><Relationship Id="rId72" Type="http://schemas.openxmlformats.org/officeDocument/2006/relationships/tags" Target="../tags/tag96.xml"/><Relationship Id="rId80" Type="http://schemas.openxmlformats.org/officeDocument/2006/relationships/tags" Target="../tags/tag104.xml"/><Relationship Id="rId85" Type="http://schemas.openxmlformats.org/officeDocument/2006/relationships/tags" Target="../tags/tag109.xml"/><Relationship Id="rId3" Type="http://schemas.openxmlformats.org/officeDocument/2006/relationships/tags" Target="../tags/tag27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5" Type="http://schemas.openxmlformats.org/officeDocument/2006/relationships/tags" Target="../tags/tag49.xml"/><Relationship Id="rId33" Type="http://schemas.openxmlformats.org/officeDocument/2006/relationships/tags" Target="../tags/tag57.xml"/><Relationship Id="rId38" Type="http://schemas.openxmlformats.org/officeDocument/2006/relationships/tags" Target="../tags/tag62.xml"/><Relationship Id="rId46" Type="http://schemas.openxmlformats.org/officeDocument/2006/relationships/tags" Target="../tags/tag70.xml"/><Relationship Id="rId59" Type="http://schemas.openxmlformats.org/officeDocument/2006/relationships/tags" Target="../tags/tag83.xml"/><Relationship Id="rId67" Type="http://schemas.openxmlformats.org/officeDocument/2006/relationships/tags" Target="../tags/tag91.xml"/><Relationship Id="rId20" Type="http://schemas.openxmlformats.org/officeDocument/2006/relationships/tags" Target="../tags/tag44.xml"/><Relationship Id="rId41" Type="http://schemas.openxmlformats.org/officeDocument/2006/relationships/tags" Target="../tags/tag65.xml"/><Relationship Id="rId54" Type="http://schemas.openxmlformats.org/officeDocument/2006/relationships/tags" Target="../tags/tag78.xml"/><Relationship Id="rId62" Type="http://schemas.openxmlformats.org/officeDocument/2006/relationships/tags" Target="../tags/tag86.xml"/><Relationship Id="rId70" Type="http://schemas.openxmlformats.org/officeDocument/2006/relationships/tags" Target="../tags/tag94.xml"/><Relationship Id="rId75" Type="http://schemas.openxmlformats.org/officeDocument/2006/relationships/tags" Target="../tags/tag99.xml"/><Relationship Id="rId83" Type="http://schemas.openxmlformats.org/officeDocument/2006/relationships/tags" Target="../tags/tag107.xml"/><Relationship Id="rId88" Type="http://schemas.openxmlformats.org/officeDocument/2006/relationships/tags" Target="../tags/tag112.xml"/><Relationship Id="rId91" Type="http://schemas.openxmlformats.org/officeDocument/2006/relationships/slideLayout" Target="../slideLayouts/slideLayout53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5" Type="http://schemas.openxmlformats.org/officeDocument/2006/relationships/tags" Target="../tags/tag39.xml"/><Relationship Id="rId23" Type="http://schemas.openxmlformats.org/officeDocument/2006/relationships/tags" Target="../tags/tag47.xml"/><Relationship Id="rId28" Type="http://schemas.openxmlformats.org/officeDocument/2006/relationships/tags" Target="../tags/tag52.xml"/><Relationship Id="rId36" Type="http://schemas.openxmlformats.org/officeDocument/2006/relationships/tags" Target="../tags/tag60.xml"/><Relationship Id="rId49" Type="http://schemas.openxmlformats.org/officeDocument/2006/relationships/tags" Target="../tags/tag73.xml"/><Relationship Id="rId57" Type="http://schemas.openxmlformats.org/officeDocument/2006/relationships/tags" Target="../tags/tag81.xml"/><Relationship Id="rId10" Type="http://schemas.openxmlformats.org/officeDocument/2006/relationships/tags" Target="../tags/tag34.xml"/><Relationship Id="rId31" Type="http://schemas.openxmlformats.org/officeDocument/2006/relationships/tags" Target="../tags/tag55.xml"/><Relationship Id="rId44" Type="http://schemas.openxmlformats.org/officeDocument/2006/relationships/tags" Target="../tags/tag68.xml"/><Relationship Id="rId52" Type="http://schemas.openxmlformats.org/officeDocument/2006/relationships/tags" Target="../tags/tag76.xml"/><Relationship Id="rId60" Type="http://schemas.openxmlformats.org/officeDocument/2006/relationships/tags" Target="../tags/tag84.xml"/><Relationship Id="rId65" Type="http://schemas.openxmlformats.org/officeDocument/2006/relationships/tags" Target="../tags/tag89.xml"/><Relationship Id="rId73" Type="http://schemas.openxmlformats.org/officeDocument/2006/relationships/tags" Target="../tags/tag97.xml"/><Relationship Id="rId78" Type="http://schemas.openxmlformats.org/officeDocument/2006/relationships/tags" Target="../tags/tag102.xml"/><Relationship Id="rId81" Type="http://schemas.openxmlformats.org/officeDocument/2006/relationships/tags" Target="../tags/tag105.xml"/><Relationship Id="rId86" Type="http://schemas.openxmlformats.org/officeDocument/2006/relationships/tags" Target="../tags/tag110.xml"/><Relationship Id="rId4" Type="http://schemas.openxmlformats.org/officeDocument/2006/relationships/tags" Target="../tags/tag28.xml"/><Relationship Id="rId9" Type="http://schemas.openxmlformats.org/officeDocument/2006/relationships/tags" Target="../tags/tag3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6.xml"/><Relationship Id="rId4" Type="http://schemas.openxmlformats.org/officeDocument/2006/relationships/image" Target="../media/image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2.sv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18.xml"/><Relationship Id="rId6" Type="http://schemas.openxmlformats.org/officeDocument/2006/relationships/image" Target="../media/image3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25.xml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Relationship Id="rId6" Type="http://schemas.openxmlformats.org/officeDocument/2006/relationships/diagramData" Target="../diagrams/data1.xml"/><Relationship Id="rId5" Type="http://schemas.openxmlformats.org/officeDocument/2006/relationships/image" Target="../media/image1.emf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26.bin"/><Relationship Id="rId9" Type="http://schemas.openxmlformats.org/officeDocument/2006/relationships/diagramColors" Target="../diagrams/colors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1.xml"/><Relationship Id="rId5" Type="http://schemas.openxmlformats.org/officeDocument/2006/relationships/image" Target="../media/image35.png"/><Relationship Id="rId4" Type="http://schemas.openxmlformats.org/officeDocument/2006/relationships/image" Target="../media/image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7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2.xml"/><Relationship Id="rId6" Type="http://schemas.openxmlformats.org/officeDocument/2006/relationships/image" Target="../media/image3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9.sv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4.xml"/><Relationship Id="rId6" Type="http://schemas.openxmlformats.org/officeDocument/2006/relationships/image" Target="../media/image3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ppaering-bott-ol@ntnu.no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i.ntnu.no/wiki/-/wiki/Norsk/Bott+%C3%B8konomi+og+l%C3%B8nn+-+Oppl%C3%A6ring" TargetMode="External"/><Relationship Id="rId3" Type="http://schemas.openxmlformats.org/officeDocument/2006/relationships/notesSlide" Target="../notesSlides/notesSlide31.xml"/><Relationship Id="rId7" Type="http://schemas.openxmlformats.org/officeDocument/2006/relationships/hyperlink" Target="https://i.ntnu.no/wiki/-/wiki/Norsk/BOTT+%C3%98konomi+og+l%C3%B8nn+innf%C3%B8ringsprosjekt" TargetMode="Externa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5.xml"/><Relationship Id="rId6" Type="http://schemas.openxmlformats.org/officeDocument/2006/relationships/hyperlink" Target="https://www.bott-samarbeidet.no/okonomi/opplering/index.html" TargetMode="External"/><Relationship Id="rId11" Type="http://schemas.openxmlformats.org/officeDocument/2006/relationships/image" Target="../media/image42.svg"/><Relationship Id="rId5" Type="http://schemas.openxmlformats.org/officeDocument/2006/relationships/image" Target="../media/image1.emf"/><Relationship Id="rId10" Type="http://schemas.openxmlformats.org/officeDocument/2006/relationships/image" Target="../media/image41.png"/><Relationship Id="rId4" Type="http://schemas.openxmlformats.org/officeDocument/2006/relationships/oleObject" Target="../embeddings/oleObject31.bin"/><Relationship Id="rId9" Type="http://schemas.openxmlformats.org/officeDocument/2006/relationships/hyperlink" Target="mailto:opplaering-bott-ol@ntnu.no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.emf"/><Relationship Id="rId10" Type="http://schemas.openxmlformats.org/officeDocument/2006/relationships/image" Target="../media/image19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universityofbergen.sharepoint.com/:b:/s/KvalitetsrammeverkokonomioglonnBOTT/EViR45P5sC9IppnrTYK0DQUBslmQzOxkK7zahrNeKQo_JA?e=XKM1VC" TargetMode="External"/><Relationship Id="rId3" Type="http://schemas.openxmlformats.org/officeDocument/2006/relationships/notesSlide" Target="../notesSlides/notesSlide6.xml"/><Relationship Id="rId7" Type="http://schemas.openxmlformats.org/officeDocument/2006/relationships/hyperlink" Target="https://universityofbergen.sharepoint.com/:b:/s/KvalitetsrammeverkokonomioglonnBOTT/EQcQ6Zk0v_RBjXVki_-p4Z8Be0P_MU8pD_pXFqgb0IaCow?e=BwtxfO" TargetMode="Externa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6.xml"/><Relationship Id="rId6" Type="http://schemas.openxmlformats.org/officeDocument/2006/relationships/image" Target="../media/image2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7.xml"/><Relationship Id="rId6" Type="http://schemas.openxmlformats.org/officeDocument/2006/relationships/image" Target="../media/image2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8.xml"/><Relationship Id="rId6" Type="http://schemas.openxmlformats.org/officeDocument/2006/relationships/hyperlink" Target="https://universityofbergen.sharepoint.com/:b:/s/KvalitetsrammeverkokonomioglonnBOTT/Eeunwl9GWeBIl_XgNS6Q8eMBUozwH__NL0P5SNJyvRO2rw?e=tdaZNQ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9.xml"/><Relationship Id="rId6" Type="http://schemas.openxmlformats.org/officeDocument/2006/relationships/hyperlink" Target="https://universityofbergen.sharepoint.com/:b:/s/KvalitetsrammeverkokonomioglonnBOTT/EQDuPops0DlDvkmK_x_KWs0BIlJaC0XF3XAF1vgCRy64Eg?e=sbXSPv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F7AA266-F56E-437F-A01F-296C153524B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90600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F7AA266-F56E-437F-A01F-296C153524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ktangel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514957" y="1878467"/>
            <a:ext cx="8114088" cy="1692771"/>
          </a:xfrm>
        </p:spPr>
        <p:txBody>
          <a:bodyPr vert="horz"/>
          <a:lstStyle/>
          <a:p>
            <a:pPr algn="ctr"/>
            <a:r>
              <a:rPr lang="nb-NO" sz="3200">
                <a:solidFill>
                  <a:schemeClr val="bg1"/>
                </a:solidFill>
              </a:rPr>
              <a:t>NTNU Kurs 2 – Fordring til innbetaling</a:t>
            </a:r>
            <a:br>
              <a:rPr lang="nb-NO"/>
            </a:br>
            <a:r>
              <a:rPr lang="nb-NO" b="0">
                <a:solidFill>
                  <a:schemeClr val="bg1"/>
                </a:solidFill>
              </a:rPr>
              <a:t>Fakturaansvarlig og salgsordreoppretter</a:t>
            </a:r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514956" y="3794190"/>
            <a:ext cx="8114089" cy="598097"/>
          </a:xfrm>
        </p:spPr>
        <p:txBody>
          <a:bodyPr>
            <a:normAutofit/>
          </a:bodyPr>
          <a:lstStyle/>
          <a:p>
            <a:pPr algn="ctr"/>
            <a:r>
              <a:rPr lang="nb-NO">
                <a:solidFill>
                  <a:schemeClr val="bg1">
                    <a:lumMod val="85000"/>
                  </a:schemeClr>
                </a:solidFill>
              </a:rPr>
              <a:t>BOTT ØL Innføring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89D61C2-2E0E-8541-A434-8E4817E38E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8815" y="1160664"/>
            <a:ext cx="5406359" cy="4332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694C40-2A8D-4DC4-92C6-3D3387A17632}"/>
              </a:ext>
            </a:extLst>
          </p:cNvPr>
          <p:cNvSpPr/>
          <p:nvPr/>
        </p:nvSpPr>
        <p:spPr>
          <a:xfrm>
            <a:off x="4096550" y="4544295"/>
            <a:ext cx="950901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nb-NO" sz="1200">
                <a:solidFill>
                  <a:schemeClr val="bg1">
                    <a:lumMod val="85000"/>
                  </a:schemeClr>
                </a:solidFill>
              </a:rPr>
              <a:t>05.12.2022</a:t>
            </a:r>
            <a:endParaRPr lang="nb-NO" sz="1200">
              <a:solidFill>
                <a:schemeClr val="bg1">
                  <a:lumMod val="85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CBA7CD-CB59-4B93-883D-65CBF05ED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CBA7CD-CB59-4B93-883D-65CBF05E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7A77EE-7428-4BA9-B2B1-D73C5881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C5C563-D417-42F7-85F7-ECCA2B7A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799244"/>
              </p:ext>
            </p:extLst>
          </p:nvPr>
        </p:nvGraphicFramePr>
        <p:xfrm>
          <a:off x="362626" y="1133771"/>
          <a:ext cx="8418747" cy="3701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70910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  <a:gridCol w="1347837">
                  <a:extLst>
                    <a:ext uri="{9D8B030D-6E8A-4147-A177-3AD203B41FA5}">
                      <a16:colId xmlns:a16="http://schemas.microsoft.com/office/drawing/2014/main" val="694349209"/>
                    </a:ext>
                  </a:extLst>
                </a:gridCol>
              </a:tblGrid>
              <a:tr h="323577">
                <a:tc>
                  <a:txBody>
                    <a:bodyPr/>
                    <a:lstStyle/>
                    <a:p>
                      <a:r>
                        <a:rPr lang="nb-NO" sz="1400" b="1">
                          <a:solidFill>
                            <a:schemeClr val="tx1"/>
                          </a:solidFill>
                        </a:rPr>
                        <a:t>Oppsummering av BOTT E-læring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32"/>
                  </a:ext>
                </a:extLst>
              </a:tr>
              <a:tr h="367174">
                <a:tc>
                  <a:txBody>
                    <a:bodyPr/>
                    <a:lstStyle/>
                    <a:p>
                      <a:r>
                        <a:rPr lang="nb-NO" sz="1400" b="1" i="0">
                          <a:solidFill>
                            <a:schemeClr val="bg1"/>
                          </a:solidFill>
                        </a:rPr>
                        <a:t>Hovedforskjeller fra dagens løsning</a:t>
                      </a:r>
                      <a:endParaRPr lang="nb-NO" sz="1400" b="0" i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14694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i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14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991962"/>
                  </a:ext>
                </a:extLst>
              </a:tr>
              <a:tr h="36717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400" b="1" i="0"/>
                        <a:t>Om ny økonomimodell – hva betyr det for deg som fakturaansvarlig eller salgsordreoppretter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96127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nb-NO" sz="1400" b="1" i="0"/>
                        <a:t>Mer om mva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42368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nb-NO" sz="1400" b="1" i="0"/>
                        <a:t>Nye begreper / Terminologi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1385"/>
                  </a:ext>
                </a:extLst>
              </a:tr>
              <a:tr h="385516">
                <a:tc>
                  <a:txBody>
                    <a:bodyPr/>
                    <a:lstStyle/>
                    <a:p>
                      <a:r>
                        <a:rPr lang="nb-NO" sz="1400" b="1" i="0"/>
                        <a:t>Kort demo av skjema for fakturagrunnlag/kreditnota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472846"/>
                  </a:ext>
                </a:extLst>
              </a:tr>
              <a:tr h="450841">
                <a:tc>
                  <a:txBody>
                    <a:bodyPr/>
                    <a:lstStyle/>
                    <a:p>
                      <a:r>
                        <a:rPr lang="nb-NO" sz="1400" b="1" i="0"/>
                        <a:t>Hva skjer videre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011862"/>
                  </a:ext>
                </a:extLst>
              </a:tr>
              <a:tr h="450841">
                <a:tc>
                  <a:txBody>
                    <a:bodyPr/>
                    <a:lstStyle/>
                    <a:p>
                      <a:r>
                        <a:rPr lang="nb-NO" sz="1400" b="1" i="0"/>
                        <a:t>Spørsmål og svar</a:t>
                      </a:r>
                      <a:endParaRPr lang="nb-NO" sz="1400" b="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332376"/>
                  </a:ext>
                </a:extLst>
              </a:tr>
              <a:tr h="450841">
                <a:tc>
                  <a:txBody>
                    <a:bodyPr/>
                    <a:lstStyle/>
                    <a:p>
                      <a:endParaRPr lang="nb-NO" sz="1400" b="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88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554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6A313E9-F04F-49A2-B09B-8380EAB67A9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521737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6A313E9-F04F-49A2-B09B-8380EAB67A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6DACF3A-9624-4BB9-91F7-390F10A5C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956288"/>
          </a:xfrm>
        </p:spPr>
        <p:txBody>
          <a:bodyPr vert="horz"/>
          <a:lstStyle/>
          <a:p>
            <a:r>
              <a:rPr lang="nb-NO" sz="2800"/>
              <a:t>Kundedata, salgsordre/negativ salgsordre og utgående faktura/kreditnota:</a:t>
            </a:r>
          </a:p>
        </p:txBody>
      </p:sp>
      <p:sp>
        <p:nvSpPr>
          <p:cNvPr id="13" name="Rektangel 7">
            <a:extLst>
              <a:ext uri="{FF2B5EF4-FFF2-40B4-BE49-F238E27FC236}">
                <a16:creationId xmlns:a16="http://schemas.microsoft.com/office/drawing/2014/main" id="{3A815C49-A948-4978-9A49-C6BC506A3EC1}"/>
              </a:ext>
            </a:extLst>
          </p:cNvPr>
          <p:cNvSpPr/>
          <p:nvPr/>
        </p:nvSpPr>
        <p:spPr>
          <a:xfrm>
            <a:off x="1054762" y="1259443"/>
            <a:ext cx="7520901" cy="32141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100" b="1">
                <a:solidFill>
                  <a:schemeClr val="tx2"/>
                </a:solidFill>
              </a:rPr>
              <a:t>Endringer:</a:t>
            </a:r>
          </a:p>
          <a:p>
            <a:pPr marL="171450" indent="-171450">
              <a:buFont typeface="Arial"/>
              <a:buChar char="•"/>
            </a:pPr>
            <a:r>
              <a:rPr lang="nb-NO" sz="1100">
                <a:solidFill>
                  <a:schemeClr val="tx1"/>
                </a:solidFill>
                <a:cs typeface="Arial"/>
              </a:rPr>
              <a:t>Fakturaansvarlig (kundeoppretter) oppretter/endrer kunden selv</a:t>
            </a:r>
          </a:p>
          <a:p>
            <a:pPr marL="171450" indent="-171450">
              <a:buFont typeface="Arial"/>
              <a:buChar char="•"/>
            </a:pPr>
            <a:r>
              <a:rPr lang="nb-NO" sz="1100">
                <a:solidFill>
                  <a:schemeClr val="tx1"/>
                </a:solidFill>
                <a:cs typeface="Arial"/>
              </a:rPr>
              <a:t>Utsendelse til kunde avhenger av informasjon registrert på kunden</a:t>
            </a:r>
          </a:p>
          <a:p>
            <a:pPr marL="171450" indent="-171450">
              <a:buFont typeface="Arial,Sans-Serif"/>
              <a:buChar char="•"/>
            </a:pPr>
            <a:r>
              <a:rPr lang="nb-NO" sz="1100">
                <a:solidFill>
                  <a:schemeClr val="tx1"/>
                </a:solidFill>
                <a:ea typeface="+mn-lt"/>
                <a:cs typeface="+mn-lt"/>
              </a:rPr>
              <a:t>Det er åpnet opp for at flere på fakultet/institutt kan taste inn salgsordren i Kunder og Salg modulen selv</a:t>
            </a:r>
            <a:endParaRPr lang="en-US" sz="1100">
              <a:solidFill>
                <a:schemeClr val="tx1"/>
              </a:solidFill>
              <a:ea typeface="+mn-lt"/>
              <a:cs typeface="+mn-lt"/>
            </a:endParaRPr>
          </a:p>
          <a:p>
            <a:pPr marL="628650" lvl="1" indent="-171450">
              <a:buFont typeface="Arial,Sans-Serif"/>
              <a:buChar char="•"/>
            </a:pPr>
            <a:r>
              <a:rPr lang="nb-NO" sz="1100">
                <a:solidFill>
                  <a:schemeClr val="tx1"/>
                </a:solidFill>
                <a:cs typeface="Arial"/>
              </a:rPr>
              <a:t>Omtales som salgsordre til endelig faktureringsjobb er kjørt (sentralt) - først da blir det en faktura</a:t>
            </a:r>
            <a:endParaRPr lang="en-US" sz="1100">
              <a:solidFill>
                <a:schemeClr val="tx1"/>
              </a:solidFill>
              <a:ea typeface="+mn-lt"/>
              <a:cs typeface="+mn-lt"/>
            </a:endParaRPr>
          </a:p>
          <a:p>
            <a:pPr marL="628650" lvl="1" indent="-171450">
              <a:buFont typeface="Arial,Sans-Serif"/>
              <a:buChar char="•"/>
            </a:pPr>
            <a:r>
              <a:rPr lang="nb-NO" sz="1100">
                <a:solidFill>
                  <a:schemeClr val="tx1"/>
                </a:solidFill>
                <a:cs typeface="Arial"/>
              </a:rPr>
              <a:t>Salgordre med negativ sluttsum (negativ salgordre) blir først en kreditnota når endelig faktureringsjobb er kjørt (sentralt)</a:t>
            </a:r>
            <a:endParaRPr lang="en-US" sz="1100">
              <a:solidFill>
                <a:schemeClr val="tx1"/>
              </a:solidFill>
              <a:ea typeface="+mn-lt"/>
              <a:cs typeface="+mn-lt"/>
            </a:endParaRPr>
          </a:p>
          <a:p>
            <a:pPr marL="171450" indent="-171450">
              <a:buFont typeface="Arial,Sans-Serif"/>
              <a:buChar char="•"/>
            </a:pPr>
            <a:r>
              <a:rPr lang="nb-NO" sz="1100">
                <a:solidFill>
                  <a:schemeClr val="tx1"/>
                </a:solidFill>
                <a:ea typeface="+mn-lt"/>
                <a:cs typeface="+mn-lt"/>
              </a:rPr>
              <a:t>Nytt felt: Tekst til hovedbok, det du skriver her vil vises i rapportene</a:t>
            </a:r>
            <a:endParaRPr lang="nb-NO" sz="1100">
              <a:solidFill>
                <a:schemeClr val="tx1"/>
              </a:solidFill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nb-NO" sz="1100">
                <a:solidFill>
                  <a:schemeClr val="tx1"/>
                </a:solidFill>
                <a:cs typeface="Arial"/>
              </a:rPr>
              <a:t>Artikkel = </a:t>
            </a:r>
            <a:r>
              <a:rPr lang="nb-NO" sz="1100" err="1">
                <a:solidFill>
                  <a:schemeClr val="tx1"/>
                </a:solidFill>
                <a:cs typeface="Arial"/>
              </a:rPr>
              <a:t>kontoart</a:t>
            </a:r>
            <a:r>
              <a:rPr lang="nb-NO" sz="1100">
                <a:solidFill>
                  <a:schemeClr val="tx1"/>
                </a:solidFill>
                <a:cs typeface="Arial"/>
              </a:rPr>
              <a:t>, det er alltid artikkel som må endres dersom en ønsker en annen </a:t>
            </a:r>
            <a:r>
              <a:rPr lang="nb-NO" sz="1100" err="1">
                <a:solidFill>
                  <a:schemeClr val="tx1"/>
                </a:solidFill>
                <a:cs typeface="Arial"/>
              </a:rPr>
              <a:t>kontoart</a:t>
            </a:r>
            <a:r>
              <a:rPr lang="nb-NO" sz="1100">
                <a:solidFill>
                  <a:schemeClr val="tx1"/>
                </a:solidFill>
                <a:cs typeface="Arial"/>
              </a:rPr>
              <a:t>.</a:t>
            </a:r>
          </a:p>
          <a:p>
            <a:pPr marL="171450" indent="-171450">
              <a:buFont typeface="Arial"/>
              <a:buChar char="•"/>
            </a:pPr>
            <a:r>
              <a:rPr lang="nb-NO" sz="1100">
                <a:solidFill>
                  <a:schemeClr val="tx1"/>
                </a:solidFill>
                <a:cs typeface="Arial"/>
              </a:rPr>
              <a:t>Mulig å splitte konteringen på flere </a:t>
            </a:r>
            <a:r>
              <a:rPr lang="nb-NO" sz="1100" err="1">
                <a:solidFill>
                  <a:schemeClr val="tx1"/>
                </a:solidFill>
                <a:cs typeface="Arial"/>
              </a:rPr>
              <a:t>ksted</a:t>
            </a:r>
            <a:r>
              <a:rPr lang="nb-NO" sz="1100">
                <a:solidFill>
                  <a:schemeClr val="tx1"/>
                </a:solidFill>
                <a:cs typeface="Arial"/>
              </a:rPr>
              <a:t> - delprosjekt</a:t>
            </a:r>
          </a:p>
          <a:p>
            <a:pPr marL="171450" indent="-171450">
              <a:buFont typeface="Arial"/>
              <a:buChar char="•"/>
            </a:pPr>
            <a:r>
              <a:rPr lang="nb-NO" sz="1100">
                <a:solidFill>
                  <a:schemeClr val="tx1"/>
                </a:solidFill>
                <a:cs typeface="Arial"/>
              </a:rPr>
              <a:t>Mulig å legge til både eksterne (PDF) og interne vedlegg (valgfritt format)</a:t>
            </a:r>
          </a:p>
          <a:p>
            <a:pPr marL="171450" indent="-171450">
              <a:buFont typeface="Arial"/>
              <a:buChar char="•"/>
            </a:pPr>
            <a:r>
              <a:rPr lang="nb-NO" sz="1100">
                <a:solidFill>
                  <a:schemeClr val="tx1"/>
                </a:solidFill>
                <a:cs typeface="Arial"/>
              </a:rPr>
              <a:t>Unødvendig med signatur på kreditnotaskjema, negativ salgsordre går automatisk på flyt til </a:t>
            </a:r>
            <a:r>
              <a:rPr lang="nb-NO" sz="1100" err="1">
                <a:solidFill>
                  <a:schemeClr val="tx1"/>
                </a:solidFill>
                <a:cs typeface="Arial"/>
              </a:rPr>
              <a:t>kostnadsgodkjenner</a:t>
            </a:r>
            <a:endParaRPr lang="nb-NO" sz="1100">
              <a:solidFill>
                <a:schemeClr val="tx1"/>
              </a:solidFill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nb-NO" sz="1100">
                <a:solidFill>
                  <a:schemeClr val="tx1"/>
                </a:solidFill>
                <a:cs typeface="Arial"/>
              </a:rPr>
              <a:t>Mulighet for massefakturering</a:t>
            </a:r>
          </a:p>
          <a:p>
            <a:pPr marL="171450" indent="-171450">
              <a:buFont typeface="Arial"/>
              <a:buChar char="•"/>
            </a:pPr>
            <a:r>
              <a:rPr lang="nb-NO" sz="1100">
                <a:solidFill>
                  <a:schemeClr val="tx1"/>
                </a:solidFill>
                <a:cs typeface="Arial"/>
              </a:rPr>
              <a:t>Mulighet for periodisering (kun husleie)</a:t>
            </a:r>
          </a:p>
          <a:p>
            <a:pPr marL="171450" indent="-171450">
              <a:buFont typeface="Arial"/>
              <a:buChar char="•"/>
            </a:pPr>
            <a:r>
              <a:rPr lang="nb-NO" sz="1100">
                <a:solidFill>
                  <a:schemeClr val="tx1"/>
                </a:solidFill>
                <a:cs typeface="Arial"/>
              </a:rPr>
              <a:t>Mulighet for å remittere fra kundereskontroen</a:t>
            </a:r>
          </a:p>
          <a:p>
            <a:pPr marL="171450" indent="-171450">
              <a:buFont typeface="Arial"/>
              <a:buChar char="•"/>
            </a:pPr>
            <a:r>
              <a:rPr lang="nb-NO" sz="1100">
                <a:solidFill>
                  <a:schemeClr val="tx1"/>
                </a:solidFill>
                <a:cs typeface="Arial"/>
              </a:rPr>
              <a:t>Anvisningsskjema før oversendelse til inkasso</a:t>
            </a:r>
          </a:p>
          <a:p>
            <a:pPr marL="171450" indent="-171450">
              <a:buFont typeface="Arial"/>
              <a:buChar char="•"/>
            </a:pPr>
            <a:endParaRPr lang="nb-NO" sz="1100">
              <a:solidFill>
                <a:schemeClr val="tx1"/>
              </a:solidFill>
              <a:cs typeface="Arial"/>
            </a:endParaRPr>
          </a:p>
          <a:p>
            <a:endParaRPr lang="nb-NO" sz="1100">
              <a:solidFill>
                <a:schemeClr val="tx1"/>
              </a:solidFill>
              <a:cs typeface="Arial"/>
            </a:endParaRPr>
          </a:p>
        </p:txBody>
      </p:sp>
      <p:sp>
        <p:nvSpPr>
          <p:cNvPr id="14" name="Rektangel 24">
            <a:extLst>
              <a:ext uri="{FF2B5EF4-FFF2-40B4-BE49-F238E27FC236}">
                <a16:creationId xmlns:a16="http://schemas.microsoft.com/office/drawing/2014/main" id="{E2E9A47A-430A-473E-8C91-56E7D86E3646}"/>
              </a:ext>
            </a:extLst>
          </p:cNvPr>
          <p:cNvSpPr/>
          <p:nvPr/>
        </p:nvSpPr>
        <p:spPr>
          <a:xfrm>
            <a:off x="410295" y="1264460"/>
            <a:ext cx="545584" cy="32252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40B25E3-DF68-4F56-A6A8-D850B55CD41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4769" y="1449558"/>
            <a:ext cx="396697" cy="406627"/>
            <a:chOff x="5042" y="3019"/>
            <a:chExt cx="341" cy="340"/>
          </a:xfrm>
          <a:solidFill>
            <a:schemeClr val="accent2"/>
          </a:solidFill>
        </p:grpSpPr>
        <p:sp>
          <p:nvSpPr>
            <p:cNvPr id="16" name="Freeform 829">
              <a:extLst>
                <a:ext uri="{FF2B5EF4-FFF2-40B4-BE49-F238E27FC236}">
                  <a16:creationId xmlns:a16="http://schemas.microsoft.com/office/drawing/2014/main" id="{3479A89D-7E84-4A50-B240-35519E9D36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6" y="3139"/>
              <a:ext cx="72" cy="156"/>
            </a:xfrm>
            <a:custGeom>
              <a:avLst/>
              <a:gdLst>
                <a:gd name="T0" fmla="*/ 74 w 107"/>
                <a:gd name="T1" fmla="*/ 8 h 235"/>
                <a:gd name="T2" fmla="*/ 64 w 107"/>
                <a:gd name="T3" fmla="*/ 0 h 235"/>
                <a:gd name="T4" fmla="*/ 43 w 107"/>
                <a:gd name="T5" fmla="*/ 0 h 235"/>
                <a:gd name="T6" fmla="*/ 32 w 107"/>
                <a:gd name="T7" fmla="*/ 8 h 235"/>
                <a:gd name="T8" fmla="*/ 0 w 107"/>
                <a:gd name="T9" fmla="*/ 136 h 235"/>
                <a:gd name="T10" fmla="*/ 2 w 107"/>
                <a:gd name="T11" fmla="*/ 145 h 235"/>
                <a:gd name="T12" fmla="*/ 11 w 107"/>
                <a:gd name="T13" fmla="*/ 149 h 235"/>
                <a:gd name="T14" fmla="*/ 21 w 107"/>
                <a:gd name="T15" fmla="*/ 149 h 235"/>
                <a:gd name="T16" fmla="*/ 21 w 107"/>
                <a:gd name="T17" fmla="*/ 224 h 235"/>
                <a:gd name="T18" fmla="*/ 32 w 107"/>
                <a:gd name="T19" fmla="*/ 235 h 235"/>
                <a:gd name="T20" fmla="*/ 43 w 107"/>
                <a:gd name="T21" fmla="*/ 224 h 235"/>
                <a:gd name="T22" fmla="*/ 43 w 107"/>
                <a:gd name="T23" fmla="*/ 149 h 235"/>
                <a:gd name="T24" fmla="*/ 64 w 107"/>
                <a:gd name="T25" fmla="*/ 149 h 235"/>
                <a:gd name="T26" fmla="*/ 64 w 107"/>
                <a:gd name="T27" fmla="*/ 224 h 235"/>
                <a:gd name="T28" fmla="*/ 75 w 107"/>
                <a:gd name="T29" fmla="*/ 235 h 235"/>
                <a:gd name="T30" fmla="*/ 85 w 107"/>
                <a:gd name="T31" fmla="*/ 224 h 235"/>
                <a:gd name="T32" fmla="*/ 85 w 107"/>
                <a:gd name="T33" fmla="*/ 149 h 235"/>
                <a:gd name="T34" fmla="*/ 96 w 107"/>
                <a:gd name="T35" fmla="*/ 149 h 235"/>
                <a:gd name="T36" fmla="*/ 104 w 107"/>
                <a:gd name="T37" fmla="*/ 145 h 235"/>
                <a:gd name="T38" fmla="*/ 106 w 107"/>
                <a:gd name="T39" fmla="*/ 136 h 235"/>
                <a:gd name="T40" fmla="*/ 74 w 107"/>
                <a:gd name="T41" fmla="*/ 8 h 235"/>
                <a:gd name="T42" fmla="*/ 51 w 107"/>
                <a:gd name="T43" fmla="*/ 21 h 235"/>
                <a:gd name="T44" fmla="*/ 56 w 107"/>
                <a:gd name="T45" fmla="*/ 21 h 235"/>
                <a:gd name="T46" fmla="*/ 82 w 107"/>
                <a:gd name="T47" fmla="*/ 128 h 235"/>
                <a:gd name="T48" fmla="*/ 24 w 107"/>
                <a:gd name="T49" fmla="*/ 128 h 235"/>
                <a:gd name="T50" fmla="*/ 51 w 107"/>
                <a:gd name="T51" fmla="*/ 2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7" h="235">
                  <a:moveTo>
                    <a:pt x="74" y="8"/>
                  </a:moveTo>
                  <a:cubicBezTo>
                    <a:pt x="73" y="3"/>
                    <a:pt x="69" y="0"/>
                    <a:pt x="6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0"/>
                    <a:pt x="34" y="3"/>
                    <a:pt x="32" y="8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9"/>
                    <a:pt x="0" y="143"/>
                    <a:pt x="2" y="145"/>
                  </a:cubicBezTo>
                  <a:cubicBezTo>
                    <a:pt x="4" y="148"/>
                    <a:pt x="7" y="149"/>
                    <a:pt x="11" y="149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21" y="224"/>
                    <a:pt x="21" y="224"/>
                    <a:pt x="21" y="224"/>
                  </a:cubicBezTo>
                  <a:cubicBezTo>
                    <a:pt x="21" y="230"/>
                    <a:pt x="26" y="235"/>
                    <a:pt x="32" y="235"/>
                  </a:cubicBezTo>
                  <a:cubicBezTo>
                    <a:pt x="38" y="235"/>
                    <a:pt x="43" y="230"/>
                    <a:pt x="43" y="224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64" y="149"/>
                    <a:pt x="64" y="149"/>
                    <a:pt x="64" y="149"/>
                  </a:cubicBezTo>
                  <a:cubicBezTo>
                    <a:pt x="64" y="224"/>
                    <a:pt x="64" y="224"/>
                    <a:pt x="64" y="224"/>
                  </a:cubicBezTo>
                  <a:cubicBezTo>
                    <a:pt x="64" y="230"/>
                    <a:pt x="69" y="235"/>
                    <a:pt x="75" y="235"/>
                  </a:cubicBezTo>
                  <a:cubicBezTo>
                    <a:pt x="81" y="235"/>
                    <a:pt x="85" y="230"/>
                    <a:pt x="85" y="224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9" y="149"/>
                    <a:pt x="102" y="148"/>
                    <a:pt x="104" y="145"/>
                  </a:cubicBezTo>
                  <a:cubicBezTo>
                    <a:pt x="106" y="143"/>
                    <a:pt x="107" y="139"/>
                    <a:pt x="106" y="136"/>
                  </a:cubicBezTo>
                  <a:lnTo>
                    <a:pt x="74" y="8"/>
                  </a:lnTo>
                  <a:close/>
                  <a:moveTo>
                    <a:pt x="51" y="21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82" y="128"/>
                    <a:pt x="82" y="128"/>
                    <a:pt x="82" y="128"/>
                  </a:cubicBezTo>
                  <a:cubicBezTo>
                    <a:pt x="24" y="128"/>
                    <a:pt x="24" y="128"/>
                    <a:pt x="24" y="128"/>
                  </a:cubicBezTo>
                  <a:lnTo>
                    <a:pt x="5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Freeform 830">
              <a:extLst>
                <a:ext uri="{FF2B5EF4-FFF2-40B4-BE49-F238E27FC236}">
                  <a16:creationId xmlns:a16="http://schemas.microsoft.com/office/drawing/2014/main" id="{48EBE319-DF7C-418B-ADDE-32423F28F7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0" y="3083"/>
              <a:ext cx="43" cy="42"/>
            </a:xfrm>
            <a:custGeom>
              <a:avLst/>
              <a:gdLst>
                <a:gd name="T0" fmla="*/ 32 w 64"/>
                <a:gd name="T1" fmla="*/ 64 h 64"/>
                <a:gd name="T2" fmla="*/ 64 w 64"/>
                <a:gd name="T3" fmla="*/ 32 h 64"/>
                <a:gd name="T4" fmla="*/ 32 w 64"/>
                <a:gd name="T5" fmla="*/ 0 h 64"/>
                <a:gd name="T6" fmla="*/ 0 w 64"/>
                <a:gd name="T7" fmla="*/ 32 h 64"/>
                <a:gd name="T8" fmla="*/ 32 w 64"/>
                <a:gd name="T9" fmla="*/ 64 h 64"/>
                <a:gd name="T10" fmla="*/ 32 w 64"/>
                <a:gd name="T11" fmla="*/ 21 h 64"/>
                <a:gd name="T12" fmla="*/ 43 w 64"/>
                <a:gd name="T13" fmla="*/ 32 h 64"/>
                <a:gd name="T14" fmla="*/ 32 w 64"/>
                <a:gd name="T15" fmla="*/ 42 h 64"/>
                <a:gd name="T16" fmla="*/ 22 w 64"/>
                <a:gd name="T17" fmla="*/ 32 h 64"/>
                <a:gd name="T18" fmla="*/ 32 w 64"/>
                <a:gd name="T19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50" y="64"/>
                    <a:pt x="64" y="49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lose/>
                  <a:moveTo>
                    <a:pt x="32" y="21"/>
                  </a:moveTo>
                  <a:cubicBezTo>
                    <a:pt x="38" y="21"/>
                    <a:pt x="43" y="26"/>
                    <a:pt x="43" y="32"/>
                  </a:cubicBezTo>
                  <a:cubicBezTo>
                    <a:pt x="43" y="38"/>
                    <a:pt x="38" y="42"/>
                    <a:pt x="32" y="42"/>
                  </a:cubicBezTo>
                  <a:cubicBezTo>
                    <a:pt x="26" y="42"/>
                    <a:pt x="22" y="38"/>
                    <a:pt x="22" y="32"/>
                  </a:cubicBezTo>
                  <a:cubicBezTo>
                    <a:pt x="22" y="26"/>
                    <a:pt x="26" y="21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Freeform 831">
              <a:extLst>
                <a:ext uri="{FF2B5EF4-FFF2-40B4-BE49-F238E27FC236}">
                  <a16:creationId xmlns:a16="http://schemas.microsoft.com/office/drawing/2014/main" id="{BAC99FEE-B8FF-4525-979C-0F6493355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27" y="3139"/>
              <a:ext cx="71" cy="156"/>
            </a:xfrm>
            <a:custGeom>
              <a:avLst/>
              <a:gdLst>
                <a:gd name="T0" fmla="*/ 96 w 106"/>
                <a:gd name="T1" fmla="*/ 0 h 235"/>
                <a:gd name="T2" fmla="*/ 10 w 106"/>
                <a:gd name="T3" fmla="*/ 0 h 235"/>
                <a:gd name="T4" fmla="*/ 0 w 106"/>
                <a:gd name="T5" fmla="*/ 11 h 235"/>
                <a:gd name="T6" fmla="*/ 0 w 106"/>
                <a:gd name="T7" fmla="*/ 117 h 235"/>
                <a:gd name="T8" fmla="*/ 10 w 106"/>
                <a:gd name="T9" fmla="*/ 128 h 235"/>
                <a:gd name="T10" fmla="*/ 21 w 106"/>
                <a:gd name="T11" fmla="*/ 128 h 235"/>
                <a:gd name="T12" fmla="*/ 21 w 106"/>
                <a:gd name="T13" fmla="*/ 224 h 235"/>
                <a:gd name="T14" fmla="*/ 32 w 106"/>
                <a:gd name="T15" fmla="*/ 235 h 235"/>
                <a:gd name="T16" fmla="*/ 42 w 106"/>
                <a:gd name="T17" fmla="*/ 224 h 235"/>
                <a:gd name="T18" fmla="*/ 42 w 106"/>
                <a:gd name="T19" fmla="*/ 128 h 235"/>
                <a:gd name="T20" fmla="*/ 64 w 106"/>
                <a:gd name="T21" fmla="*/ 128 h 235"/>
                <a:gd name="T22" fmla="*/ 64 w 106"/>
                <a:gd name="T23" fmla="*/ 224 h 235"/>
                <a:gd name="T24" fmla="*/ 74 w 106"/>
                <a:gd name="T25" fmla="*/ 235 h 235"/>
                <a:gd name="T26" fmla="*/ 85 w 106"/>
                <a:gd name="T27" fmla="*/ 224 h 235"/>
                <a:gd name="T28" fmla="*/ 85 w 106"/>
                <a:gd name="T29" fmla="*/ 128 h 235"/>
                <a:gd name="T30" fmla="*/ 96 w 106"/>
                <a:gd name="T31" fmla="*/ 128 h 235"/>
                <a:gd name="T32" fmla="*/ 106 w 106"/>
                <a:gd name="T33" fmla="*/ 117 h 235"/>
                <a:gd name="T34" fmla="*/ 106 w 106"/>
                <a:gd name="T35" fmla="*/ 11 h 235"/>
                <a:gd name="T36" fmla="*/ 96 w 106"/>
                <a:gd name="T37" fmla="*/ 0 h 235"/>
                <a:gd name="T38" fmla="*/ 85 w 106"/>
                <a:gd name="T39" fmla="*/ 107 h 235"/>
                <a:gd name="T40" fmla="*/ 21 w 106"/>
                <a:gd name="T41" fmla="*/ 107 h 235"/>
                <a:gd name="T42" fmla="*/ 21 w 106"/>
                <a:gd name="T43" fmla="*/ 21 h 235"/>
                <a:gd name="T44" fmla="*/ 85 w 106"/>
                <a:gd name="T45" fmla="*/ 21 h 235"/>
                <a:gd name="T46" fmla="*/ 85 w 106"/>
                <a:gd name="T47" fmla="*/ 10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6" h="235">
                  <a:moveTo>
                    <a:pt x="96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23"/>
                    <a:pt x="4" y="128"/>
                    <a:pt x="10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1" y="224"/>
                    <a:pt x="21" y="224"/>
                    <a:pt x="21" y="224"/>
                  </a:cubicBezTo>
                  <a:cubicBezTo>
                    <a:pt x="21" y="230"/>
                    <a:pt x="26" y="235"/>
                    <a:pt x="32" y="235"/>
                  </a:cubicBezTo>
                  <a:cubicBezTo>
                    <a:pt x="38" y="235"/>
                    <a:pt x="42" y="230"/>
                    <a:pt x="42" y="224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64" y="224"/>
                    <a:pt x="64" y="224"/>
                    <a:pt x="64" y="224"/>
                  </a:cubicBezTo>
                  <a:cubicBezTo>
                    <a:pt x="64" y="230"/>
                    <a:pt x="68" y="235"/>
                    <a:pt x="74" y="235"/>
                  </a:cubicBezTo>
                  <a:cubicBezTo>
                    <a:pt x="80" y="235"/>
                    <a:pt x="85" y="230"/>
                    <a:pt x="85" y="224"/>
                  </a:cubicBezTo>
                  <a:cubicBezTo>
                    <a:pt x="85" y="128"/>
                    <a:pt x="85" y="128"/>
                    <a:pt x="85" y="128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102" y="128"/>
                    <a:pt x="106" y="123"/>
                    <a:pt x="106" y="117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6" y="5"/>
                    <a:pt x="102" y="0"/>
                    <a:pt x="96" y="0"/>
                  </a:cubicBezTo>
                  <a:close/>
                  <a:moveTo>
                    <a:pt x="85" y="107"/>
                  </a:moveTo>
                  <a:cubicBezTo>
                    <a:pt x="21" y="107"/>
                    <a:pt x="21" y="107"/>
                    <a:pt x="21" y="107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85" y="21"/>
                    <a:pt x="85" y="21"/>
                    <a:pt x="85" y="21"/>
                  </a:cubicBezTo>
                  <a:lnTo>
                    <a:pt x="85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Freeform 832">
              <a:extLst>
                <a:ext uri="{FF2B5EF4-FFF2-40B4-BE49-F238E27FC236}">
                  <a16:creationId xmlns:a16="http://schemas.microsoft.com/office/drawing/2014/main" id="{4E9A7457-C003-456C-AA41-92D2FA0355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1" y="3083"/>
              <a:ext cx="43" cy="42"/>
            </a:xfrm>
            <a:custGeom>
              <a:avLst/>
              <a:gdLst>
                <a:gd name="T0" fmla="*/ 32 w 64"/>
                <a:gd name="T1" fmla="*/ 64 h 64"/>
                <a:gd name="T2" fmla="*/ 64 w 64"/>
                <a:gd name="T3" fmla="*/ 32 h 64"/>
                <a:gd name="T4" fmla="*/ 32 w 64"/>
                <a:gd name="T5" fmla="*/ 0 h 64"/>
                <a:gd name="T6" fmla="*/ 0 w 64"/>
                <a:gd name="T7" fmla="*/ 32 h 64"/>
                <a:gd name="T8" fmla="*/ 32 w 64"/>
                <a:gd name="T9" fmla="*/ 64 h 64"/>
                <a:gd name="T10" fmla="*/ 32 w 64"/>
                <a:gd name="T11" fmla="*/ 21 h 64"/>
                <a:gd name="T12" fmla="*/ 43 w 64"/>
                <a:gd name="T13" fmla="*/ 32 h 64"/>
                <a:gd name="T14" fmla="*/ 32 w 64"/>
                <a:gd name="T15" fmla="*/ 42 h 64"/>
                <a:gd name="T16" fmla="*/ 21 w 64"/>
                <a:gd name="T17" fmla="*/ 32 h 64"/>
                <a:gd name="T18" fmla="*/ 32 w 64"/>
                <a:gd name="T19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50" y="64"/>
                    <a:pt x="64" y="49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9"/>
                    <a:pt x="14" y="64"/>
                    <a:pt x="32" y="64"/>
                  </a:cubicBezTo>
                  <a:close/>
                  <a:moveTo>
                    <a:pt x="32" y="21"/>
                  </a:moveTo>
                  <a:cubicBezTo>
                    <a:pt x="38" y="21"/>
                    <a:pt x="43" y="26"/>
                    <a:pt x="43" y="32"/>
                  </a:cubicBezTo>
                  <a:cubicBezTo>
                    <a:pt x="43" y="38"/>
                    <a:pt x="38" y="42"/>
                    <a:pt x="32" y="42"/>
                  </a:cubicBezTo>
                  <a:cubicBezTo>
                    <a:pt x="26" y="42"/>
                    <a:pt x="21" y="38"/>
                    <a:pt x="21" y="32"/>
                  </a:cubicBezTo>
                  <a:cubicBezTo>
                    <a:pt x="21" y="26"/>
                    <a:pt x="26" y="21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Freeform 833">
              <a:extLst>
                <a:ext uri="{FF2B5EF4-FFF2-40B4-BE49-F238E27FC236}">
                  <a16:creationId xmlns:a16="http://schemas.microsoft.com/office/drawing/2014/main" id="{FBE0667F-FEE8-4AC8-A3F5-673C1B2CB9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2" y="3019"/>
              <a:ext cx="341" cy="340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256 w 512"/>
                <a:gd name="T11" fmla="*/ 490 h 512"/>
                <a:gd name="T12" fmla="*/ 21 w 512"/>
                <a:gd name="T13" fmla="*/ 256 h 512"/>
                <a:gd name="T14" fmla="*/ 256 w 512"/>
                <a:gd name="T15" fmla="*/ 21 h 512"/>
                <a:gd name="T16" fmla="*/ 490 w 512"/>
                <a:gd name="T17" fmla="*/ 256 h 512"/>
                <a:gd name="T18" fmla="*/ 256 w 512"/>
                <a:gd name="T19" fmla="*/ 49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256" y="490"/>
                  </a:move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19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6A313E9-F04F-49A2-B09B-8380EAB67A9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6A313E9-F04F-49A2-B09B-8380EAB67A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6DACF3A-9624-4BB9-91F7-390F10A5C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956288"/>
          </a:xfrm>
        </p:spPr>
        <p:txBody>
          <a:bodyPr vert="horz"/>
          <a:lstStyle/>
          <a:p>
            <a:r>
              <a:rPr lang="nb-NO" sz="2800"/>
              <a:t>Kundedata, salgsordre/negativ salgsordre og utgående faktura/kreditnota forts.:</a:t>
            </a:r>
          </a:p>
        </p:txBody>
      </p:sp>
      <p:sp>
        <p:nvSpPr>
          <p:cNvPr id="21" name="Rektangel 7">
            <a:extLst>
              <a:ext uri="{FF2B5EF4-FFF2-40B4-BE49-F238E27FC236}">
                <a16:creationId xmlns:a16="http://schemas.microsoft.com/office/drawing/2014/main" id="{D0E16615-BF0B-464E-BF5F-31863CC7FBFE}"/>
              </a:ext>
            </a:extLst>
          </p:cNvPr>
          <p:cNvSpPr/>
          <p:nvPr/>
        </p:nvSpPr>
        <p:spPr>
          <a:xfrm>
            <a:off x="1056123" y="1495928"/>
            <a:ext cx="7520900" cy="1855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100" b="1">
                <a:solidFill>
                  <a:schemeClr val="tx2"/>
                </a:solidFill>
                <a:cs typeface="Arial"/>
              </a:rPr>
              <a:t>Automatisk:</a:t>
            </a:r>
          </a:p>
          <a:p>
            <a:pPr marL="171450" indent="-171450">
              <a:buFont typeface="Arial"/>
              <a:buChar char="•"/>
            </a:pPr>
            <a:r>
              <a:rPr lang="nb-NO" sz="1100">
                <a:solidFill>
                  <a:schemeClr val="tx1"/>
                </a:solidFill>
                <a:cs typeface="Arial" panose="020B0604020202020204"/>
              </a:rPr>
              <a:t>Ny kunde eller endring på kunde går automatisk på flyt til </a:t>
            </a:r>
            <a:r>
              <a:rPr lang="nb-NO" sz="1100" err="1">
                <a:solidFill>
                  <a:schemeClr val="tx1"/>
                </a:solidFill>
                <a:cs typeface="Arial" panose="020B0604020202020204"/>
              </a:rPr>
              <a:t>Kundegodkjenner</a:t>
            </a:r>
            <a:r>
              <a:rPr lang="nb-NO" sz="1100">
                <a:solidFill>
                  <a:schemeClr val="tx1"/>
                </a:solidFill>
                <a:cs typeface="Arial" panose="020B0604020202020204"/>
              </a:rPr>
              <a:t> for kontroll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>
                <a:solidFill>
                  <a:schemeClr val="tx1"/>
                </a:solidFill>
              </a:rPr>
              <a:t>Ved utfylling av negativ salgsordre, går denne automatisk på flyt til </a:t>
            </a:r>
            <a:r>
              <a:rPr lang="nb-NO" sz="1100" err="1">
                <a:solidFill>
                  <a:schemeClr val="tx1"/>
                </a:solidFill>
              </a:rPr>
              <a:t>kostnadsgodkjenner</a:t>
            </a:r>
            <a:r>
              <a:rPr lang="nb-NO" sz="1100">
                <a:solidFill>
                  <a:schemeClr val="tx1"/>
                </a:solidFill>
              </a:rPr>
              <a:t> på ditt k-sted</a:t>
            </a:r>
            <a:endParaRPr lang="nb-NO" sz="1100">
              <a:solidFill>
                <a:schemeClr val="tx1"/>
              </a:solidFill>
              <a:cs typeface="Arial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100">
                <a:solidFill>
                  <a:schemeClr val="tx1"/>
                </a:solidFill>
                <a:cs typeface="Arial"/>
              </a:rPr>
              <a:t>Signatur på skjema er ikke lenger nødvendig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>
                <a:solidFill>
                  <a:schemeClr val="tx1"/>
                </a:solidFill>
              </a:rPr>
              <a:t>Godkjent negativ salgsordre, legger seg automatisk som faktureringsklar salgsordre</a:t>
            </a:r>
            <a:endParaRPr lang="nb-NO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>
                <a:solidFill>
                  <a:schemeClr val="tx1"/>
                </a:solidFill>
                <a:cs typeface="Arial"/>
              </a:rPr>
              <a:t>Avvist negativ salgsordre, kommer som oppgave til salgsordreoppretter for oppfølging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>
                <a:solidFill>
                  <a:schemeClr val="tx1"/>
                </a:solidFill>
                <a:cs typeface="Arial"/>
              </a:rPr>
              <a:t>Lagret salgsordre med status klar til fakturering, legger seg klar til å bli med når neste utfaktureringsjobb kjøres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>
                <a:solidFill>
                  <a:schemeClr val="tx1"/>
                </a:solidFill>
                <a:cs typeface="Arial"/>
              </a:rPr>
              <a:t>Utbetaling fra kundereskontro utligner automatisk åpen post på kundereskontroen</a:t>
            </a:r>
          </a:p>
          <a:p>
            <a:endParaRPr lang="nb-NO" sz="1100">
              <a:solidFill>
                <a:schemeClr val="tx1"/>
              </a:solidFill>
              <a:cs typeface="Arial"/>
            </a:endParaRPr>
          </a:p>
        </p:txBody>
      </p:sp>
      <p:sp>
        <p:nvSpPr>
          <p:cNvPr id="22" name="Rektangel 24">
            <a:extLst>
              <a:ext uri="{FF2B5EF4-FFF2-40B4-BE49-F238E27FC236}">
                <a16:creationId xmlns:a16="http://schemas.microsoft.com/office/drawing/2014/main" id="{A31905A7-4353-4850-A871-198B73584ECC}"/>
              </a:ext>
            </a:extLst>
          </p:cNvPr>
          <p:cNvSpPr/>
          <p:nvPr/>
        </p:nvSpPr>
        <p:spPr>
          <a:xfrm>
            <a:off x="410295" y="1492352"/>
            <a:ext cx="545584" cy="18536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Rektangel 7">
            <a:extLst>
              <a:ext uri="{FF2B5EF4-FFF2-40B4-BE49-F238E27FC236}">
                <a16:creationId xmlns:a16="http://schemas.microsoft.com/office/drawing/2014/main" id="{32415137-CE73-42D7-8992-21FDCCC29E97}"/>
              </a:ext>
            </a:extLst>
          </p:cNvPr>
          <p:cNvSpPr/>
          <p:nvPr/>
        </p:nvSpPr>
        <p:spPr>
          <a:xfrm>
            <a:off x="1088053" y="3651302"/>
            <a:ext cx="7520901" cy="6895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100" b="1">
                <a:solidFill>
                  <a:schemeClr val="tx2"/>
                </a:solidFill>
                <a:ea typeface="+mn-lt"/>
                <a:cs typeface="+mn-lt"/>
              </a:rPr>
              <a:t>DFØ:</a:t>
            </a:r>
            <a:endParaRPr lang="en-US" sz="1100">
              <a:solidFill>
                <a:schemeClr val="tx2"/>
              </a:solidFill>
              <a:ea typeface="+mn-lt"/>
              <a:cs typeface="+mn-lt"/>
            </a:endParaRPr>
          </a:p>
          <a:p>
            <a:pPr marL="171450" indent="-171450">
              <a:buFont typeface="Arial,Sans-Serif"/>
              <a:buChar char="•"/>
            </a:pPr>
            <a:r>
              <a:rPr lang="nb-NO" sz="1100">
                <a:solidFill>
                  <a:schemeClr val="tx1"/>
                </a:solidFill>
                <a:cs typeface="Arial"/>
              </a:rPr>
              <a:t>DFØ sender ut faktura for NTNU på bakgrunn av informasjon oppgitt på kunden</a:t>
            </a:r>
            <a:endParaRPr lang="en-US" sz="1100">
              <a:solidFill>
                <a:schemeClr val="tx1"/>
              </a:solidFill>
              <a:ea typeface="+mn-lt"/>
              <a:cs typeface="+mn-lt"/>
            </a:endParaRPr>
          </a:p>
          <a:p>
            <a:pPr marL="628650" lvl="1" indent="-171450">
              <a:buFont typeface="Arial,Sans-Serif"/>
              <a:buChar char="•"/>
            </a:pPr>
            <a:r>
              <a:rPr lang="nb-NO" sz="1100">
                <a:solidFill>
                  <a:schemeClr val="tx1"/>
                </a:solidFill>
                <a:cs typeface="Arial"/>
              </a:rPr>
              <a:t>EHF for norsk organisasjonskunder legges på automatisk hver morgen</a:t>
            </a:r>
            <a:endParaRPr lang="en-US" sz="1100">
              <a:solidFill>
                <a:schemeClr val="tx1"/>
              </a:solidFill>
              <a:ea typeface="+mn-lt"/>
              <a:cs typeface="+mn-lt"/>
            </a:endParaRPr>
          </a:p>
          <a:p>
            <a:pPr marL="171450" indent="-171450">
              <a:buFont typeface="Arial,Sans-Serif"/>
              <a:buChar char="•"/>
            </a:pPr>
            <a:r>
              <a:rPr lang="nb-NO" sz="1100">
                <a:solidFill>
                  <a:schemeClr val="tx1"/>
                </a:solidFill>
                <a:ea typeface="+mn-lt"/>
                <a:cs typeface="+mn-lt"/>
              </a:rPr>
              <a:t>Posterer utgående faktura/kreditnota automatisk i hovedbok</a:t>
            </a:r>
            <a:endParaRPr lang="nb-NO">
              <a:solidFill>
                <a:schemeClr val="tx1"/>
              </a:solidFill>
            </a:endParaRPr>
          </a:p>
        </p:txBody>
      </p:sp>
      <p:sp>
        <p:nvSpPr>
          <p:cNvPr id="30" name="Rektangel 24">
            <a:extLst>
              <a:ext uri="{FF2B5EF4-FFF2-40B4-BE49-F238E27FC236}">
                <a16:creationId xmlns:a16="http://schemas.microsoft.com/office/drawing/2014/main" id="{5785522D-EE48-4A66-B8D8-2CFF2D9062F0}"/>
              </a:ext>
            </a:extLst>
          </p:cNvPr>
          <p:cNvSpPr/>
          <p:nvPr/>
        </p:nvSpPr>
        <p:spPr>
          <a:xfrm>
            <a:off x="410295" y="3667416"/>
            <a:ext cx="540036" cy="6784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3" name="Group 39">
            <a:extLst>
              <a:ext uri="{FF2B5EF4-FFF2-40B4-BE49-F238E27FC236}">
                <a16:creationId xmlns:a16="http://schemas.microsoft.com/office/drawing/2014/main" id="{E55F31BD-9747-4E51-96F0-6060C3CBD75E}"/>
              </a:ext>
            </a:extLst>
          </p:cNvPr>
          <p:cNvGrpSpPr>
            <a:grpSpLocks/>
          </p:cNvGrpSpPr>
          <p:nvPr/>
        </p:nvGrpSpPr>
        <p:grpSpPr bwMode="auto">
          <a:xfrm>
            <a:off x="484769" y="1879931"/>
            <a:ext cx="396000" cy="396000"/>
            <a:chOff x="3987" y="1509"/>
            <a:chExt cx="340" cy="340"/>
          </a:xfrm>
          <a:solidFill>
            <a:schemeClr val="tx2"/>
          </a:solidFill>
        </p:grpSpPr>
        <p:sp>
          <p:nvSpPr>
            <p:cNvPr id="24" name="Freeform 40">
              <a:extLst>
                <a:ext uri="{FF2B5EF4-FFF2-40B4-BE49-F238E27FC236}">
                  <a16:creationId xmlns:a16="http://schemas.microsoft.com/office/drawing/2014/main" id="{3C0FE68C-E2CD-4F2E-9C76-99EA88845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7" y="1509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27" name="Freeform 41">
              <a:extLst>
                <a:ext uri="{FF2B5EF4-FFF2-40B4-BE49-F238E27FC236}">
                  <a16:creationId xmlns:a16="http://schemas.microsoft.com/office/drawing/2014/main" id="{D25A7180-D676-4C1C-A81E-42F92C939C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3" y="1568"/>
              <a:ext cx="215" cy="214"/>
            </a:xfrm>
            <a:custGeom>
              <a:avLst/>
              <a:gdLst>
                <a:gd name="T0" fmla="*/ 168 w 324"/>
                <a:gd name="T1" fmla="*/ 177 h 322"/>
                <a:gd name="T2" fmla="*/ 123 w 324"/>
                <a:gd name="T3" fmla="*/ 143 h 322"/>
                <a:gd name="T4" fmla="*/ 65 w 324"/>
                <a:gd name="T5" fmla="*/ 142 h 322"/>
                <a:gd name="T6" fmla="*/ 18 w 324"/>
                <a:gd name="T7" fmla="*/ 175 h 322"/>
                <a:gd name="T8" fmla="*/ 0 w 324"/>
                <a:gd name="T9" fmla="*/ 229 h 322"/>
                <a:gd name="T10" fmla="*/ 17 w 324"/>
                <a:gd name="T11" fmla="*/ 284 h 322"/>
                <a:gd name="T12" fmla="*/ 63 w 324"/>
                <a:gd name="T13" fmla="*/ 319 h 322"/>
                <a:gd name="T14" fmla="*/ 115 w 324"/>
                <a:gd name="T15" fmla="*/ 320 h 322"/>
                <a:gd name="T16" fmla="*/ 145 w 324"/>
                <a:gd name="T17" fmla="*/ 294 h 322"/>
                <a:gd name="T18" fmla="*/ 172 w 324"/>
                <a:gd name="T19" fmla="*/ 252 h 322"/>
                <a:gd name="T20" fmla="*/ 146 w 324"/>
                <a:gd name="T21" fmla="*/ 249 h 322"/>
                <a:gd name="T22" fmla="*/ 125 w 324"/>
                <a:gd name="T23" fmla="*/ 277 h 322"/>
                <a:gd name="T24" fmla="*/ 92 w 324"/>
                <a:gd name="T25" fmla="*/ 284 h 322"/>
                <a:gd name="T26" fmla="*/ 69 w 324"/>
                <a:gd name="T27" fmla="*/ 293 h 322"/>
                <a:gd name="T28" fmla="*/ 37 w 324"/>
                <a:gd name="T29" fmla="*/ 267 h 322"/>
                <a:gd name="T30" fmla="*/ 26 w 324"/>
                <a:gd name="T31" fmla="*/ 227 h 322"/>
                <a:gd name="T32" fmla="*/ 41 w 324"/>
                <a:gd name="T33" fmla="*/ 189 h 322"/>
                <a:gd name="T34" fmla="*/ 76 w 324"/>
                <a:gd name="T35" fmla="*/ 168 h 322"/>
                <a:gd name="T36" fmla="*/ 115 w 324"/>
                <a:gd name="T37" fmla="*/ 164 h 322"/>
                <a:gd name="T38" fmla="*/ 150 w 324"/>
                <a:gd name="T39" fmla="*/ 190 h 322"/>
                <a:gd name="T40" fmla="*/ 163 w 324"/>
                <a:gd name="T41" fmla="*/ 232 h 322"/>
                <a:gd name="T42" fmla="*/ 61 w 324"/>
                <a:gd name="T43" fmla="*/ 214 h 322"/>
                <a:gd name="T44" fmla="*/ 103 w 324"/>
                <a:gd name="T45" fmla="*/ 265 h 322"/>
                <a:gd name="T46" fmla="*/ 105 w 324"/>
                <a:gd name="T47" fmla="*/ 237 h 322"/>
                <a:gd name="T48" fmla="*/ 80 w 324"/>
                <a:gd name="T49" fmla="*/ 224 h 322"/>
                <a:gd name="T50" fmla="*/ 106 w 324"/>
                <a:gd name="T51" fmla="*/ 226 h 322"/>
                <a:gd name="T52" fmla="*/ 308 w 324"/>
                <a:gd name="T53" fmla="*/ 62 h 322"/>
                <a:gd name="T54" fmla="*/ 276 w 324"/>
                <a:gd name="T55" fmla="*/ 23 h 322"/>
                <a:gd name="T56" fmla="*/ 227 w 324"/>
                <a:gd name="T57" fmla="*/ 10 h 322"/>
                <a:gd name="T58" fmla="*/ 180 w 324"/>
                <a:gd name="T59" fmla="*/ 29 h 322"/>
                <a:gd name="T60" fmla="*/ 152 w 324"/>
                <a:gd name="T61" fmla="*/ 71 h 322"/>
                <a:gd name="T62" fmla="*/ 155 w 324"/>
                <a:gd name="T63" fmla="*/ 122 h 322"/>
                <a:gd name="T64" fmla="*/ 187 w 324"/>
                <a:gd name="T65" fmla="*/ 161 h 322"/>
                <a:gd name="T66" fmla="*/ 236 w 324"/>
                <a:gd name="T67" fmla="*/ 174 h 322"/>
                <a:gd name="T68" fmla="*/ 276 w 324"/>
                <a:gd name="T69" fmla="*/ 156 h 322"/>
                <a:gd name="T70" fmla="*/ 305 w 324"/>
                <a:gd name="T71" fmla="*/ 117 h 322"/>
                <a:gd name="T72" fmla="*/ 298 w 324"/>
                <a:gd name="T73" fmla="*/ 96 h 322"/>
                <a:gd name="T74" fmla="*/ 283 w 324"/>
                <a:gd name="T75" fmla="*/ 134 h 322"/>
                <a:gd name="T76" fmla="*/ 248 w 324"/>
                <a:gd name="T77" fmla="*/ 155 h 322"/>
                <a:gd name="T78" fmla="*/ 209 w 324"/>
                <a:gd name="T79" fmla="*/ 158 h 322"/>
                <a:gd name="T80" fmla="*/ 174 w 324"/>
                <a:gd name="T81" fmla="*/ 132 h 322"/>
                <a:gd name="T82" fmla="*/ 161 w 324"/>
                <a:gd name="T83" fmla="*/ 91 h 322"/>
                <a:gd name="T84" fmla="*/ 175 w 324"/>
                <a:gd name="T85" fmla="*/ 50 h 322"/>
                <a:gd name="T86" fmla="*/ 211 w 324"/>
                <a:gd name="T87" fmla="*/ 26 h 322"/>
                <a:gd name="T88" fmla="*/ 250 w 324"/>
                <a:gd name="T89" fmla="*/ 30 h 322"/>
                <a:gd name="T90" fmla="*/ 284 w 324"/>
                <a:gd name="T91" fmla="*/ 51 h 322"/>
                <a:gd name="T92" fmla="*/ 298 w 324"/>
                <a:gd name="T93" fmla="*/ 90 h 322"/>
                <a:gd name="T94" fmla="*/ 221 w 324"/>
                <a:gd name="T95" fmla="*/ 58 h 322"/>
                <a:gd name="T96" fmla="*/ 231 w 324"/>
                <a:gd name="T97" fmla="*/ 128 h 322"/>
                <a:gd name="T98" fmla="*/ 248 w 324"/>
                <a:gd name="T99" fmla="*/ 61 h 322"/>
                <a:gd name="T100" fmla="*/ 218 w 324"/>
                <a:gd name="T101" fmla="*/ 96 h 322"/>
                <a:gd name="T102" fmla="*/ 238 w 324"/>
                <a:gd name="T103" fmla="*/ 79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4" h="322">
                  <a:moveTo>
                    <a:pt x="172" y="212"/>
                  </a:moveTo>
                  <a:cubicBezTo>
                    <a:pt x="171" y="211"/>
                    <a:pt x="168" y="209"/>
                    <a:pt x="167" y="208"/>
                  </a:cubicBezTo>
                  <a:cubicBezTo>
                    <a:pt x="167" y="206"/>
                    <a:pt x="168" y="203"/>
                    <a:pt x="169" y="201"/>
                  </a:cubicBezTo>
                  <a:cubicBezTo>
                    <a:pt x="171" y="194"/>
                    <a:pt x="174" y="185"/>
                    <a:pt x="168" y="177"/>
                  </a:cubicBezTo>
                  <a:cubicBezTo>
                    <a:pt x="163" y="169"/>
                    <a:pt x="153" y="169"/>
                    <a:pt x="146" y="169"/>
                  </a:cubicBezTo>
                  <a:cubicBezTo>
                    <a:pt x="144" y="169"/>
                    <a:pt x="141" y="168"/>
                    <a:pt x="139" y="168"/>
                  </a:cubicBezTo>
                  <a:cubicBezTo>
                    <a:pt x="139" y="167"/>
                    <a:pt x="138" y="164"/>
                    <a:pt x="137" y="162"/>
                  </a:cubicBezTo>
                  <a:cubicBezTo>
                    <a:pt x="135" y="155"/>
                    <a:pt x="132" y="146"/>
                    <a:pt x="123" y="143"/>
                  </a:cubicBezTo>
                  <a:cubicBezTo>
                    <a:pt x="114" y="140"/>
                    <a:pt x="105" y="145"/>
                    <a:pt x="100" y="149"/>
                  </a:cubicBezTo>
                  <a:cubicBezTo>
                    <a:pt x="98" y="150"/>
                    <a:pt x="95" y="152"/>
                    <a:pt x="94" y="153"/>
                  </a:cubicBezTo>
                  <a:cubicBezTo>
                    <a:pt x="92" y="152"/>
                    <a:pt x="90" y="150"/>
                    <a:pt x="88" y="149"/>
                  </a:cubicBezTo>
                  <a:cubicBezTo>
                    <a:pt x="83" y="145"/>
                    <a:pt x="74" y="139"/>
                    <a:pt x="65" y="142"/>
                  </a:cubicBezTo>
                  <a:cubicBezTo>
                    <a:pt x="56" y="145"/>
                    <a:pt x="53" y="154"/>
                    <a:pt x="50" y="161"/>
                  </a:cubicBezTo>
                  <a:cubicBezTo>
                    <a:pt x="49" y="163"/>
                    <a:pt x="48" y="166"/>
                    <a:pt x="48" y="167"/>
                  </a:cubicBezTo>
                  <a:cubicBezTo>
                    <a:pt x="46" y="167"/>
                    <a:pt x="43" y="167"/>
                    <a:pt x="41" y="167"/>
                  </a:cubicBezTo>
                  <a:cubicBezTo>
                    <a:pt x="34" y="167"/>
                    <a:pt x="24" y="168"/>
                    <a:pt x="18" y="175"/>
                  </a:cubicBezTo>
                  <a:cubicBezTo>
                    <a:pt x="13" y="183"/>
                    <a:pt x="15" y="192"/>
                    <a:pt x="17" y="199"/>
                  </a:cubicBezTo>
                  <a:cubicBezTo>
                    <a:pt x="18" y="201"/>
                    <a:pt x="19" y="204"/>
                    <a:pt x="19" y="206"/>
                  </a:cubicBezTo>
                  <a:cubicBezTo>
                    <a:pt x="18" y="207"/>
                    <a:pt x="15" y="209"/>
                    <a:pt x="14" y="210"/>
                  </a:cubicBezTo>
                  <a:cubicBezTo>
                    <a:pt x="8" y="214"/>
                    <a:pt x="0" y="220"/>
                    <a:pt x="0" y="229"/>
                  </a:cubicBezTo>
                  <a:cubicBezTo>
                    <a:pt x="0" y="239"/>
                    <a:pt x="7" y="245"/>
                    <a:pt x="13" y="249"/>
                  </a:cubicBezTo>
                  <a:cubicBezTo>
                    <a:pt x="15" y="251"/>
                    <a:pt x="18" y="253"/>
                    <a:pt x="18" y="253"/>
                  </a:cubicBezTo>
                  <a:cubicBezTo>
                    <a:pt x="18" y="255"/>
                    <a:pt x="17" y="258"/>
                    <a:pt x="16" y="261"/>
                  </a:cubicBezTo>
                  <a:cubicBezTo>
                    <a:pt x="14" y="268"/>
                    <a:pt x="11" y="277"/>
                    <a:pt x="17" y="284"/>
                  </a:cubicBezTo>
                  <a:cubicBezTo>
                    <a:pt x="22" y="292"/>
                    <a:pt x="32" y="292"/>
                    <a:pt x="39" y="293"/>
                  </a:cubicBezTo>
                  <a:cubicBezTo>
                    <a:pt x="41" y="293"/>
                    <a:pt x="44" y="293"/>
                    <a:pt x="46" y="293"/>
                  </a:cubicBezTo>
                  <a:cubicBezTo>
                    <a:pt x="47" y="295"/>
                    <a:pt x="48" y="298"/>
                    <a:pt x="48" y="299"/>
                  </a:cubicBezTo>
                  <a:cubicBezTo>
                    <a:pt x="51" y="306"/>
                    <a:pt x="54" y="315"/>
                    <a:pt x="63" y="319"/>
                  </a:cubicBezTo>
                  <a:cubicBezTo>
                    <a:pt x="72" y="322"/>
                    <a:pt x="80" y="316"/>
                    <a:pt x="86" y="312"/>
                  </a:cubicBezTo>
                  <a:cubicBezTo>
                    <a:pt x="87" y="311"/>
                    <a:pt x="90" y="309"/>
                    <a:pt x="92" y="309"/>
                  </a:cubicBezTo>
                  <a:cubicBezTo>
                    <a:pt x="93" y="309"/>
                    <a:pt x="95" y="311"/>
                    <a:pt x="97" y="312"/>
                  </a:cubicBezTo>
                  <a:cubicBezTo>
                    <a:pt x="102" y="316"/>
                    <a:pt x="108" y="320"/>
                    <a:pt x="115" y="320"/>
                  </a:cubicBezTo>
                  <a:cubicBezTo>
                    <a:pt x="117" y="320"/>
                    <a:pt x="118" y="320"/>
                    <a:pt x="120" y="319"/>
                  </a:cubicBezTo>
                  <a:cubicBezTo>
                    <a:pt x="129" y="316"/>
                    <a:pt x="133" y="307"/>
                    <a:pt x="135" y="300"/>
                  </a:cubicBezTo>
                  <a:cubicBezTo>
                    <a:pt x="136" y="298"/>
                    <a:pt x="137" y="296"/>
                    <a:pt x="138" y="294"/>
                  </a:cubicBezTo>
                  <a:cubicBezTo>
                    <a:pt x="139" y="294"/>
                    <a:pt x="142" y="294"/>
                    <a:pt x="145" y="294"/>
                  </a:cubicBezTo>
                  <a:cubicBezTo>
                    <a:pt x="152" y="294"/>
                    <a:pt x="161" y="294"/>
                    <a:pt x="167" y="286"/>
                  </a:cubicBezTo>
                  <a:cubicBezTo>
                    <a:pt x="173" y="279"/>
                    <a:pt x="170" y="269"/>
                    <a:pt x="168" y="262"/>
                  </a:cubicBezTo>
                  <a:cubicBezTo>
                    <a:pt x="168" y="260"/>
                    <a:pt x="167" y="257"/>
                    <a:pt x="167" y="256"/>
                  </a:cubicBezTo>
                  <a:cubicBezTo>
                    <a:pt x="168" y="255"/>
                    <a:pt x="170" y="253"/>
                    <a:pt x="172" y="252"/>
                  </a:cubicBezTo>
                  <a:cubicBezTo>
                    <a:pt x="177" y="247"/>
                    <a:pt x="185" y="242"/>
                    <a:pt x="185" y="232"/>
                  </a:cubicBezTo>
                  <a:cubicBezTo>
                    <a:pt x="186" y="223"/>
                    <a:pt x="178" y="217"/>
                    <a:pt x="172" y="212"/>
                  </a:cubicBezTo>
                  <a:close/>
                  <a:moveTo>
                    <a:pt x="159" y="235"/>
                  </a:moveTo>
                  <a:cubicBezTo>
                    <a:pt x="154" y="238"/>
                    <a:pt x="148" y="242"/>
                    <a:pt x="146" y="249"/>
                  </a:cubicBezTo>
                  <a:cubicBezTo>
                    <a:pt x="144" y="255"/>
                    <a:pt x="146" y="262"/>
                    <a:pt x="148" y="268"/>
                  </a:cubicBezTo>
                  <a:cubicBezTo>
                    <a:pt x="148" y="269"/>
                    <a:pt x="148" y="271"/>
                    <a:pt x="149" y="272"/>
                  </a:cubicBezTo>
                  <a:cubicBezTo>
                    <a:pt x="147" y="273"/>
                    <a:pt x="145" y="273"/>
                    <a:pt x="144" y="273"/>
                  </a:cubicBezTo>
                  <a:cubicBezTo>
                    <a:pt x="138" y="273"/>
                    <a:pt x="131" y="273"/>
                    <a:pt x="125" y="277"/>
                  </a:cubicBezTo>
                  <a:cubicBezTo>
                    <a:pt x="120" y="281"/>
                    <a:pt x="117" y="287"/>
                    <a:pt x="115" y="293"/>
                  </a:cubicBezTo>
                  <a:cubicBezTo>
                    <a:pt x="115" y="294"/>
                    <a:pt x="114" y="295"/>
                    <a:pt x="113" y="297"/>
                  </a:cubicBezTo>
                  <a:cubicBezTo>
                    <a:pt x="112" y="296"/>
                    <a:pt x="110" y="294"/>
                    <a:pt x="109" y="293"/>
                  </a:cubicBezTo>
                  <a:cubicBezTo>
                    <a:pt x="104" y="290"/>
                    <a:pt x="99" y="284"/>
                    <a:pt x="92" y="284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85" y="284"/>
                    <a:pt x="79" y="289"/>
                    <a:pt x="74" y="293"/>
                  </a:cubicBezTo>
                  <a:cubicBezTo>
                    <a:pt x="73" y="294"/>
                    <a:pt x="71" y="296"/>
                    <a:pt x="70" y="297"/>
                  </a:cubicBezTo>
                  <a:cubicBezTo>
                    <a:pt x="70" y="296"/>
                    <a:pt x="69" y="294"/>
                    <a:pt x="69" y="293"/>
                  </a:cubicBezTo>
                  <a:cubicBezTo>
                    <a:pt x="67" y="287"/>
                    <a:pt x="64" y="280"/>
                    <a:pt x="59" y="276"/>
                  </a:cubicBezTo>
                  <a:cubicBezTo>
                    <a:pt x="53" y="272"/>
                    <a:pt x="46" y="272"/>
                    <a:pt x="40" y="271"/>
                  </a:cubicBezTo>
                  <a:cubicBezTo>
                    <a:pt x="39" y="271"/>
                    <a:pt x="37" y="271"/>
                    <a:pt x="36" y="271"/>
                  </a:cubicBezTo>
                  <a:cubicBezTo>
                    <a:pt x="36" y="270"/>
                    <a:pt x="36" y="268"/>
                    <a:pt x="37" y="267"/>
                  </a:cubicBezTo>
                  <a:cubicBezTo>
                    <a:pt x="39" y="261"/>
                    <a:pt x="41" y="254"/>
                    <a:pt x="39" y="247"/>
                  </a:cubicBezTo>
                  <a:cubicBezTo>
                    <a:pt x="37" y="241"/>
                    <a:pt x="31" y="236"/>
                    <a:pt x="26" y="232"/>
                  </a:cubicBezTo>
                  <a:cubicBezTo>
                    <a:pt x="25" y="232"/>
                    <a:pt x="24" y="231"/>
                    <a:pt x="23" y="230"/>
                  </a:cubicBezTo>
                  <a:cubicBezTo>
                    <a:pt x="24" y="229"/>
                    <a:pt x="25" y="228"/>
                    <a:pt x="26" y="227"/>
                  </a:cubicBezTo>
                  <a:cubicBezTo>
                    <a:pt x="31" y="223"/>
                    <a:pt x="37" y="219"/>
                    <a:pt x="39" y="213"/>
                  </a:cubicBezTo>
                  <a:cubicBezTo>
                    <a:pt x="41" y="206"/>
                    <a:pt x="39" y="199"/>
                    <a:pt x="38" y="193"/>
                  </a:cubicBezTo>
                  <a:cubicBezTo>
                    <a:pt x="37" y="192"/>
                    <a:pt x="37" y="190"/>
                    <a:pt x="37" y="189"/>
                  </a:cubicBezTo>
                  <a:cubicBezTo>
                    <a:pt x="38" y="189"/>
                    <a:pt x="40" y="189"/>
                    <a:pt x="41" y="189"/>
                  </a:cubicBezTo>
                  <a:cubicBezTo>
                    <a:pt x="47" y="189"/>
                    <a:pt x="54" y="189"/>
                    <a:pt x="60" y="185"/>
                  </a:cubicBezTo>
                  <a:cubicBezTo>
                    <a:pt x="66" y="181"/>
                    <a:pt x="68" y="174"/>
                    <a:pt x="70" y="169"/>
                  </a:cubicBezTo>
                  <a:cubicBezTo>
                    <a:pt x="71" y="167"/>
                    <a:pt x="71" y="166"/>
                    <a:pt x="72" y="164"/>
                  </a:cubicBezTo>
                  <a:cubicBezTo>
                    <a:pt x="73" y="165"/>
                    <a:pt x="75" y="167"/>
                    <a:pt x="76" y="168"/>
                  </a:cubicBezTo>
                  <a:cubicBezTo>
                    <a:pt x="81" y="172"/>
                    <a:pt x="87" y="177"/>
                    <a:pt x="93" y="177"/>
                  </a:cubicBezTo>
                  <a:cubicBezTo>
                    <a:pt x="94" y="177"/>
                    <a:pt x="94" y="177"/>
                    <a:pt x="94" y="177"/>
                  </a:cubicBezTo>
                  <a:cubicBezTo>
                    <a:pt x="101" y="177"/>
                    <a:pt x="106" y="172"/>
                    <a:pt x="111" y="168"/>
                  </a:cubicBezTo>
                  <a:cubicBezTo>
                    <a:pt x="112" y="168"/>
                    <a:pt x="114" y="165"/>
                    <a:pt x="115" y="164"/>
                  </a:cubicBezTo>
                  <a:cubicBezTo>
                    <a:pt x="116" y="166"/>
                    <a:pt x="116" y="168"/>
                    <a:pt x="117" y="169"/>
                  </a:cubicBezTo>
                  <a:cubicBezTo>
                    <a:pt x="119" y="175"/>
                    <a:pt x="121" y="181"/>
                    <a:pt x="127" y="185"/>
                  </a:cubicBezTo>
                  <a:cubicBezTo>
                    <a:pt x="132" y="189"/>
                    <a:pt x="139" y="190"/>
                    <a:pt x="145" y="190"/>
                  </a:cubicBezTo>
                  <a:cubicBezTo>
                    <a:pt x="146" y="190"/>
                    <a:pt x="148" y="190"/>
                    <a:pt x="150" y="190"/>
                  </a:cubicBezTo>
                  <a:cubicBezTo>
                    <a:pt x="149" y="192"/>
                    <a:pt x="149" y="193"/>
                    <a:pt x="149" y="194"/>
                  </a:cubicBezTo>
                  <a:cubicBezTo>
                    <a:pt x="147" y="200"/>
                    <a:pt x="145" y="207"/>
                    <a:pt x="147" y="214"/>
                  </a:cubicBezTo>
                  <a:cubicBezTo>
                    <a:pt x="149" y="221"/>
                    <a:pt x="154" y="225"/>
                    <a:pt x="159" y="229"/>
                  </a:cubicBezTo>
                  <a:cubicBezTo>
                    <a:pt x="160" y="230"/>
                    <a:pt x="162" y="231"/>
                    <a:pt x="163" y="232"/>
                  </a:cubicBezTo>
                  <a:cubicBezTo>
                    <a:pt x="161" y="233"/>
                    <a:pt x="160" y="234"/>
                    <a:pt x="159" y="235"/>
                  </a:cubicBezTo>
                  <a:close/>
                  <a:moveTo>
                    <a:pt x="109" y="199"/>
                  </a:moveTo>
                  <a:cubicBezTo>
                    <a:pt x="101" y="195"/>
                    <a:pt x="91" y="194"/>
                    <a:pt x="82" y="197"/>
                  </a:cubicBezTo>
                  <a:cubicBezTo>
                    <a:pt x="73" y="200"/>
                    <a:pt x="66" y="206"/>
                    <a:pt x="61" y="214"/>
                  </a:cubicBezTo>
                  <a:cubicBezTo>
                    <a:pt x="57" y="223"/>
                    <a:pt x="56" y="232"/>
                    <a:pt x="59" y="241"/>
                  </a:cubicBezTo>
                  <a:cubicBezTo>
                    <a:pt x="62" y="250"/>
                    <a:pt x="68" y="258"/>
                    <a:pt x="76" y="262"/>
                  </a:cubicBezTo>
                  <a:cubicBezTo>
                    <a:pt x="81" y="265"/>
                    <a:pt x="87" y="266"/>
                    <a:pt x="93" y="266"/>
                  </a:cubicBezTo>
                  <a:cubicBezTo>
                    <a:pt x="96" y="266"/>
                    <a:pt x="100" y="266"/>
                    <a:pt x="103" y="265"/>
                  </a:cubicBezTo>
                  <a:cubicBezTo>
                    <a:pt x="112" y="262"/>
                    <a:pt x="120" y="256"/>
                    <a:pt x="124" y="247"/>
                  </a:cubicBezTo>
                  <a:cubicBezTo>
                    <a:pt x="129" y="239"/>
                    <a:pt x="129" y="229"/>
                    <a:pt x="127" y="220"/>
                  </a:cubicBezTo>
                  <a:cubicBezTo>
                    <a:pt x="124" y="211"/>
                    <a:pt x="118" y="204"/>
                    <a:pt x="109" y="199"/>
                  </a:cubicBezTo>
                  <a:close/>
                  <a:moveTo>
                    <a:pt x="105" y="237"/>
                  </a:moveTo>
                  <a:cubicBezTo>
                    <a:pt x="103" y="241"/>
                    <a:pt x="101" y="243"/>
                    <a:pt x="97" y="244"/>
                  </a:cubicBezTo>
                  <a:cubicBezTo>
                    <a:pt x="93" y="245"/>
                    <a:pt x="89" y="245"/>
                    <a:pt x="86" y="243"/>
                  </a:cubicBezTo>
                  <a:cubicBezTo>
                    <a:pt x="83" y="241"/>
                    <a:pt x="80" y="239"/>
                    <a:pt x="79" y="235"/>
                  </a:cubicBezTo>
                  <a:cubicBezTo>
                    <a:pt x="78" y="231"/>
                    <a:pt x="78" y="227"/>
                    <a:pt x="80" y="224"/>
                  </a:cubicBezTo>
                  <a:cubicBezTo>
                    <a:pt x="82" y="221"/>
                    <a:pt x="85" y="218"/>
                    <a:pt x="88" y="217"/>
                  </a:cubicBezTo>
                  <a:cubicBezTo>
                    <a:pt x="90" y="217"/>
                    <a:pt x="91" y="216"/>
                    <a:pt x="93" y="216"/>
                  </a:cubicBezTo>
                  <a:cubicBezTo>
                    <a:pt x="95" y="216"/>
                    <a:pt x="97" y="217"/>
                    <a:pt x="99" y="218"/>
                  </a:cubicBezTo>
                  <a:cubicBezTo>
                    <a:pt x="103" y="220"/>
                    <a:pt x="105" y="223"/>
                    <a:pt x="106" y="226"/>
                  </a:cubicBezTo>
                  <a:cubicBezTo>
                    <a:pt x="107" y="230"/>
                    <a:pt x="107" y="234"/>
                    <a:pt x="105" y="237"/>
                  </a:cubicBezTo>
                  <a:close/>
                  <a:moveTo>
                    <a:pt x="311" y="74"/>
                  </a:moveTo>
                  <a:cubicBezTo>
                    <a:pt x="309" y="72"/>
                    <a:pt x="307" y="70"/>
                    <a:pt x="306" y="69"/>
                  </a:cubicBezTo>
                  <a:cubicBezTo>
                    <a:pt x="306" y="67"/>
                    <a:pt x="307" y="64"/>
                    <a:pt x="308" y="62"/>
                  </a:cubicBezTo>
                  <a:cubicBezTo>
                    <a:pt x="310" y="55"/>
                    <a:pt x="313" y="46"/>
                    <a:pt x="307" y="38"/>
                  </a:cubicBezTo>
                  <a:cubicBezTo>
                    <a:pt x="302" y="31"/>
                    <a:pt x="292" y="30"/>
                    <a:pt x="285" y="30"/>
                  </a:cubicBezTo>
                  <a:cubicBezTo>
                    <a:pt x="283" y="30"/>
                    <a:pt x="280" y="30"/>
                    <a:pt x="278" y="29"/>
                  </a:cubicBezTo>
                  <a:cubicBezTo>
                    <a:pt x="277" y="28"/>
                    <a:pt x="276" y="25"/>
                    <a:pt x="276" y="23"/>
                  </a:cubicBezTo>
                  <a:cubicBezTo>
                    <a:pt x="273" y="16"/>
                    <a:pt x="270" y="7"/>
                    <a:pt x="261" y="4"/>
                  </a:cubicBezTo>
                  <a:cubicBezTo>
                    <a:pt x="252" y="1"/>
                    <a:pt x="244" y="6"/>
                    <a:pt x="238" y="10"/>
                  </a:cubicBezTo>
                  <a:cubicBezTo>
                    <a:pt x="237" y="12"/>
                    <a:pt x="234" y="13"/>
                    <a:pt x="232" y="14"/>
                  </a:cubicBezTo>
                  <a:cubicBezTo>
                    <a:pt x="231" y="13"/>
                    <a:pt x="229" y="12"/>
                    <a:pt x="227" y="10"/>
                  </a:cubicBezTo>
                  <a:cubicBezTo>
                    <a:pt x="221" y="6"/>
                    <a:pt x="213" y="0"/>
                    <a:pt x="204" y="3"/>
                  </a:cubicBezTo>
                  <a:cubicBezTo>
                    <a:pt x="195" y="6"/>
                    <a:pt x="191" y="16"/>
                    <a:pt x="189" y="22"/>
                  </a:cubicBezTo>
                  <a:cubicBezTo>
                    <a:pt x="188" y="24"/>
                    <a:pt x="187" y="27"/>
                    <a:pt x="186" y="28"/>
                  </a:cubicBezTo>
                  <a:cubicBezTo>
                    <a:pt x="185" y="29"/>
                    <a:pt x="182" y="29"/>
                    <a:pt x="180" y="29"/>
                  </a:cubicBezTo>
                  <a:cubicBezTo>
                    <a:pt x="172" y="29"/>
                    <a:pt x="163" y="29"/>
                    <a:pt x="157" y="36"/>
                  </a:cubicBezTo>
                  <a:cubicBezTo>
                    <a:pt x="151" y="44"/>
                    <a:pt x="154" y="53"/>
                    <a:pt x="156" y="60"/>
                  </a:cubicBezTo>
                  <a:cubicBezTo>
                    <a:pt x="156" y="62"/>
                    <a:pt x="157" y="65"/>
                    <a:pt x="157" y="67"/>
                  </a:cubicBezTo>
                  <a:cubicBezTo>
                    <a:pt x="156" y="68"/>
                    <a:pt x="154" y="70"/>
                    <a:pt x="152" y="71"/>
                  </a:cubicBezTo>
                  <a:cubicBezTo>
                    <a:pt x="147" y="75"/>
                    <a:pt x="139" y="81"/>
                    <a:pt x="139" y="91"/>
                  </a:cubicBezTo>
                  <a:cubicBezTo>
                    <a:pt x="138" y="100"/>
                    <a:pt x="146" y="106"/>
                    <a:pt x="152" y="110"/>
                  </a:cubicBezTo>
                  <a:cubicBezTo>
                    <a:pt x="153" y="112"/>
                    <a:pt x="156" y="114"/>
                    <a:pt x="157" y="115"/>
                  </a:cubicBezTo>
                  <a:cubicBezTo>
                    <a:pt x="157" y="116"/>
                    <a:pt x="156" y="120"/>
                    <a:pt x="155" y="122"/>
                  </a:cubicBezTo>
                  <a:cubicBezTo>
                    <a:pt x="153" y="129"/>
                    <a:pt x="150" y="138"/>
                    <a:pt x="156" y="146"/>
                  </a:cubicBezTo>
                  <a:cubicBezTo>
                    <a:pt x="161" y="153"/>
                    <a:pt x="171" y="154"/>
                    <a:pt x="178" y="154"/>
                  </a:cubicBezTo>
                  <a:cubicBezTo>
                    <a:pt x="180" y="154"/>
                    <a:pt x="183" y="154"/>
                    <a:pt x="185" y="155"/>
                  </a:cubicBezTo>
                  <a:cubicBezTo>
                    <a:pt x="185" y="156"/>
                    <a:pt x="186" y="159"/>
                    <a:pt x="187" y="161"/>
                  </a:cubicBezTo>
                  <a:cubicBezTo>
                    <a:pt x="189" y="168"/>
                    <a:pt x="192" y="177"/>
                    <a:pt x="201" y="180"/>
                  </a:cubicBezTo>
                  <a:cubicBezTo>
                    <a:pt x="210" y="183"/>
                    <a:pt x="218" y="178"/>
                    <a:pt x="224" y="174"/>
                  </a:cubicBezTo>
                  <a:cubicBezTo>
                    <a:pt x="226" y="172"/>
                    <a:pt x="229" y="171"/>
                    <a:pt x="230" y="170"/>
                  </a:cubicBezTo>
                  <a:cubicBezTo>
                    <a:pt x="232" y="171"/>
                    <a:pt x="234" y="172"/>
                    <a:pt x="236" y="174"/>
                  </a:cubicBezTo>
                  <a:cubicBezTo>
                    <a:pt x="240" y="177"/>
                    <a:pt x="247" y="181"/>
                    <a:pt x="254" y="181"/>
                  </a:cubicBezTo>
                  <a:cubicBezTo>
                    <a:pt x="255" y="181"/>
                    <a:pt x="257" y="181"/>
                    <a:pt x="259" y="181"/>
                  </a:cubicBezTo>
                  <a:cubicBezTo>
                    <a:pt x="268" y="178"/>
                    <a:pt x="271" y="168"/>
                    <a:pt x="274" y="162"/>
                  </a:cubicBezTo>
                  <a:cubicBezTo>
                    <a:pt x="275" y="160"/>
                    <a:pt x="276" y="157"/>
                    <a:pt x="276" y="156"/>
                  </a:cubicBezTo>
                  <a:cubicBezTo>
                    <a:pt x="278" y="155"/>
                    <a:pt x="281" y="155"/>
                    <a:pt x="283" y="155"/>
                  </a:cubicBezTo>
                  <a:cubicBezTo>
                    <a:pt x="290" y="155"/>
                    <a:pt x="300" y="155"/>
                    <a:pt x="306" y="148"/>
                  </a:cubicBezTo>
                  <a:cubicBezTo>
                    <a:pt x="311" y="140"/>
                    <a:pt x="309" y="131"/>
                    <a:pt x="307" y="124"/>
                  </a:cubicBezTo>
                  <a:cubicBezTo>
                    <a:pt x="306" y="122"/>
                    <a:pt x="305" y="119"/>
                    <a:pt x="305" y="117"/>
                  </a:cubicBezTo>
                  <a:cubicBezTo>
                    <a:pt x="306" y="116"/>
                    <a:pt x="309" y="114"/>
                    <a:pt x="310" y="113"/>
                  </a:cubicBezTo>
                  <a:cubicBezTo>
                    <a:pt x="316" y="109"/>
                    <a:pt x="324" y="103"/>
                    <a:pt x="324" y="93"/>
                  </a:cubicBezTo>
                  <a:cubicBezTo>
                    <a:pt x="324" y="84"/>
                    <a:pt x="317" y="78"/>
                    <a:pt x="311" y="74"/>
                  </a:cubicBezTo>
                  <a:close/>
                  <a:moveTo>
                    <a:pt x="298" y="96"/>
                  </a:moveTo>
                  <a:cubicBezTo>
                    <a:pt x="293" y="100"/>
                    <a:pt x="287" y="104"/>
                    <a:pt x="285" y="110"/>
                  </a:cubicBezTo>
                  <a:cubicBezTo>
                    <a:pt x="283" y="117"/>
                    <a:pt x="285" y="123"/>
                    <a:pt x="286" y="129"/>
                  </a:cubicBezTo>
                  <a:cubicBezTo>
                    <a:pt x="287" y="131"/>
                    <a:pt x="287" y="132"/>
                    <a:pt x="287" y="134"/>
                  </a:cubicBezTo>
                  <a:cubicBezTo>
                    <a:pt x="286" y="134"/>
                    <a:pt x="284" y="134"/>
                    <a:pt x="283" y="134"/>
                  </a:cubicBezTo>
                  <a:cubicBezTo>
                    <a:pt x="277" y="134"/>
                    <a:pt x="270" y="134"/>
                    <a:pt x="264" y="138"/>
                  </a:cubicBezTo>
                  <a:cubicBezTo>
                    <a:pt x="258" y="142"/>
                    <a:pt x="256" y="148"/>
                    <a:pt x="254" y="154"/>
                  </a:cubicBezTo>
                  <a:cubicBezTo>
                    <a:pt x="253" y="155"/>
                    <a:pt x="253" y="157"/>
                    <a:pt x="252" y="158"/>
                  </a:cubicBezTo>
                  <a:cubicBezTo>
                    <a:pt x="251" y="157"/>
                    <a:pt x="249" y="155"/>
                    <a:pt x="248" y="155"/>
                  </a:cubicBezTo>
                  <a:cubicBezTo>
                    <a:pt x="243" y="151"/>
                    <a:pt x="237" y="145"/>
                    <a:pt x="231" y="145"/>
                  </a:cubicBezTo>
                  <a:cubicBezTo>
                    <a:pt x="230" y="145"/>
                    <a:pt x="230" y="145"/>
                    <a:pt x="230" y="145"/>
                  </a:cubicBezTo>
                  <a:cubicBezTo>
                    <a:pt x="223" y="145"/>
                    <a:pt x="218" y="151"/>
                    <a:pt x="213" y="154"/>
                  </a:cubicBezTo>
                  <a:cubicBezTo>
                    <a:pt x="212" y="155"/>
                    <a:pt x="210" y="157"/>
                    <a:pt x="209" y="158"/>
                  </a:cubicBezTo>
                  <a:cubicBezTo>
                    <a:pt x="208" y="157"/>
                    <a:pt x="208" y="155"/>
                    <a:pt x="207" y="154"/>
                  </a:cubicBezTo>
                  <a:cubicBezTo>
                    <a:pt x="205" y="148"/>
                    <a:pt x="203" y="141"/>
                    <a:pt x="197" y="137"/>
                  </a:cubicBezTo>
                  <a:cubicBezTo>
                    <a:pt x="192" y="133"/>
                    <a:pt x="185" y="133"/>
                    <a:pt x="179" y="133"/>
                  </a:cubicBezTo>
                  <a:cubicBezTo>
                    <a:pt x="178" y="133"/>
                    <a:pt x="176" y="133"/>
                    <a:pt x="174" y="132"/>
                  </a:cubicBezTo>
                  <a:cubicBezTo>
                    <a:pt x="175" y="131"/>
                    <a:pt x="175" y="129"/>
                    <a:pt x="175" y="128"/>
                  </a:cubicBezTo>
                  <a:cubicBezTo>
                    <a:pt x="177" y="122"/>
                    <a:pt x="179" y="115"/>
                    <a:pt x="177" y="109"/>
                  </a:cubicBezTo>
                  <a:cubicBezTo>
                    <a:pt x="175" y="102"/>
                    <a:pt x="170" y="98"/>
                    <a:pt x="165" y="94"/>
                  </a:cubicBezTo>
                  <a:cubicBezTo>
                    <a:pt x="164" y="93"/>
                    <a:pt x="162" y="92"/>
                    <a:pt x="161" y="91"/>
                  </a:cubicBezTo>
                  <a:cubicBezTo>
                    <a:pt x="163" y="90"/>
                    <a:pt x="164" y="89"/>
                    <a:pt x="165" y="88"/>
                  </a:cubicBezTo>
                  <a:cubicBezTo>
                    <a:pt x="170" y="84"/>
                    <a:pt x="176" y="80"/>
                    <a:pt x="178" y="74"/>
                  </a:cubicBezTo>
                  <a:cubicBezTo>
                    <a:pt x="180" y="67"/>
                    <a:pt x="178" y="61"/>
                    <a:pt x="176" y="55"/>
                  </a:cubicBezTo>
                  <a:cubicBezTo>
                    <a:pt x="176" y="53"/>
                    <a:pt x="176" y="52"/>
                    <a:pt x="175" y="50"/>
                  </a:cubicBezTo>
                  <a:cubicBezTo>
                    <a:pt x="177" y="50"/>
                    <a:pt x="179" y="50"/>
                    <a:pt x="180" y="50"/>
                  </a:cubicBezTo>
                  <a:cubicBezTo>
                    <a:pt x="186" y="50"/>
                    <a:pt x="193" y="50"/>
                    <a:pt x="199" y="46"/>
                  </a:cubicBezTo>
                  <a:cubicBezTo>
                    <a:pt x="204" y="42"/>
                    <a:pt x="207" y="36"/>
                    <a:pt x="209" y="30"/>
                  </a:cubicBezTo>
                  <a:cubicBezTo>
                    <a:pt x="209" y="29"/>
                    <a:pt x="210" y="27"/>
                    <a:pt x="211" y="26"/>
                  </a:cubicBezTo>
                  <a:cubicBezTo>
                    <a:pt x="212" y="27"/>
                    <a:pt x="214" y="29"/>
                    <a:pt x="215" y="29"/>
                  </a:cubicBezTo>
                  <a:cubicBezTo>
                    <a:pt x="220" y="33"/>
                    <a:pt x="225" y="39"/>
                    <a:pt x="232" y="39"/>
                  </a:cubicBezTo>
                  <a:cubicBezTo>
                    <a:pt x="232" y="39"/>
                    <a:pt x="232" y="39"/>
                    <a:pt x="232" y="39"/>
                  </a:cubicBezTo>
                  <a:cubicBezTo>
                    <a:pt x="239" y="39"/>
                    <a:pt x="245" y="33"/>
                    <a:pt x="250" y="30"/>
                  </a:cubicBezTo>
                  <a:cubicBezTo>
                    <a:pt x="251" y="29"/>
                    <a:pt x="253" y="27"/>
                    <a:pt x="254" y="26"/>
                  </a:cubicBezTo>
                  <a:cubicBezTo>
                    <a:pt x="254" y="27"/>
                    <a:pt x="255" y="29"/>
                    <a:pt x="255" y="30"/>
                  </a:cubicBezTo>
                  <a:cubicBezTo>
                    <a:pt x="257" y="36"/>
                    <a:pt x="260" y="43"/>
                    <a:pt x="265" y="47"/>
                  </a:cubicBezTo>
                  <a:cubicBezTo>
                    <a:pt x="271" y="51"/>
                    <a:pt x="278" y="51"/>
                    <a:pt x="284" y="51"/>
                  </a:cubicBezTo>
                  <a:cubicBezTo>
                    <a:pt x="285" y="51"/>
                    <a:pt x="287" y="51"/>
                    <a:pt x="288" y="52"/>
                  </a:cubicBezTo>
                  <a:cubicBezTo>
                    <a:pt x="288" y="53"/>
                    <a:pt x="288" y="55"/>
                    <a:pt x="287" y="56"/>
                  </a:cubicBezTo>
                  <a:cubicBezTo>
                    <a:pt x="285" y="62"/>
                    <a:pt x="283" y="69"/>
                    <a:pt x="285" y="75"/>
                  </a:cubicBezTo>
                  <a:cubicBezTo>
                    <a:pt x="287" y="82"/>
                    <a:pt x="293" y="86"/>
                    <a:pt x="298" y="90"/>
                  </a:cubicBezTo>
                  <a:cubicBezTo>
                    <a:pt x="299" y="91"/>
                    <a:pt x="300" y="92"/>
                    <a:pt x="301" y="93"/>
                  </a:cubicBezTo>
                  <a:cubicBezTo>
                    <a:pt x="300" y="94"/>
                    <a:pt x="299" y="95"/>
                    <a:pt x="298" y="96"/>
                  </a:cubicBezTo>
                  <a:close/>
                  <a:moveTo>
                    <a:pt x="248" y="61"/>
                  </a:moveTo>
                  <a:cubicBezTo>
                    <a:pt x="239" y="56"/>
                    <a:pt x="230" y="55"/>
                    <a:pt x="221" y="58"/>
                  </a:cubicBezTo>
                  <a:cubicBezTo>
                    <a:pt x="212" y="61"/>
                    <a:pt x="204" y="67"/>
                    <a:pt x="200" y="75"/>
                  </a:cubicBezTo>
                  <a:cubicBezTo>
                    <a:pt x="195" y="84"/>
                    <a:pt x="195" y="93"/>
                    <a:pt x="197" y="103"/>
                  </a:cubicBezTo>
                  <a:cubicBezTo>
                    <a:pt x="200" y="112"/>
                    <a:pt x="206" y="119"/>
                    <a:pt x="215" y="123"/>
                  </a:cubicBezTo>
                  <a:cubicBezTo>
                    <a:pt x="220" y="126"/>
                    <a:pt x="226" y="128"/>
                    <a:pt x="231" y="128"/>
                  </a:cubicBezTo>
                  <a:cubicBezTo>
                    <a:pt x="235" y="128"/>
                    <a:pt x="238" y="127"/>
                    <a:pt x="242" y="126"/>
                  </a:cubicBezTo>
                  <a:cubicBezTo>
                    <a:pt x="251" y="123"/>
                    <a:pt x="258" y="117"/>
                    <a:pt x="263" y="109"/>
                  </a:cubicBezTo>
                  <a:cubicBezTo>
                    <a:pt x="267" y="100"/>
                    <a:pt x="268" y="91"/>
                    <a:pt x="265" y="81"/>
                  </a:cubicBezTo>
                  <a:cubicBezTo>
                    <a:pt x="262" y="72"/>
                    <a:pt x="256" y="65"/>
                    <a:pt x="248" y="61"/>
                  </a:cubicBezTo>
                  <a:close/>
                  <a:moveTo>
                    <a:pt x="244" y="99"/>
                  </a:moveTo>
                  <a:cubicBezTo>
                    <a:pt x="242" y="102"/>
                    <a:pt x="239" y="104"/>
                    <a:pt x="236" y="106"/>
                  </a:cubicBezTo>
                  <a:cubicBezTo>
                    <a:pt x="232" y="107"/>
                    <a:pt x="228" y="106"/>
                    <a:pt x="225" y="105"/>
                  </a:cubicBezTo>
                  <a:cubicBezTo>
                    <a:pt x="221" y="103"/>
                    <a:pt x="219" y="100"/>
                    <a:pt x="218" y="96"/>
                  </a:cubicBezTo>
                  <a:cubicBezTo>
                    <a:pt x="217" y="93"/>
                    <a:pt x="217" y="89"/>
                    <a:pt x="219" y="85"/>
                  </a:cubicBezTo>
                  <a:cubicBezTo>
                    <a:pt x="221" y="82"/>
                    <a:pt x="223" y="80"/>
                    <a:pt x="227" y="78"/>
                  </a:cubicBezTo>
                  <a:cubicBezTo>
                    <a:pt x="229" y="78"/>
                    <a:pt x="230" y="78"/>
                    <a:pt x="231" y="78"/>
                  </a:cubicBezTo>
                  <a:cubicBezTo>
                    <a:pt x="234" y="78"/>
                    <a:pt x="236" y="78"/>
                    <a:pt x="238" y="79"/>
                  </a:cubicBezTo>
                  <a:cubicBezTo>
                    <a:pt x="241" y="81"/>
                    <a:pt x="244" y="84"/>
                    <a:pt x="245" y="88"/>
                  </a:cubicBezTo>
                  <a:cubicBezTo>
                    <a:pt x="246" y="91"/>
                    <a:pt x="246" y="95"/>
                    <a:pt x="244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</p:grpSp>
      <p:grpSp>
        <p:nvGrpSpPr>
          <p:cNvPr id="33" name="Group 614">
            <a:extLst>
              <a:ext uri="{FF2B5EF4-FFF2-40B4-BE49-F238E27FC236}">
                <a16:creationId xmlns:a16="http://schemas.microsoft.com/office/drawing/2014/main" id="{0545338C-AFA0-423B-9A7D-8F01C456AD0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4758" y="3779060"/>
            <a:ext cx="457032" cy="495865"/>
            <a:chOff x="3780" y="2658"/>
            <a:chExt cx="340" cy="340"/>
          </a:xfrm>
          <a:solidFill>
            <a:srgbClr val="014694"/>
          </a:solidFill>
        </p:grpSpPr>
        <p:sp>
          <p:nvSpPr>
            <p:cNvPr id="34" name="Freeform 615">
              <a:extLst>
                <a:ext uri="{FF2B5EF4-FFF2-40B4-BE49-F238E27FC236}">
                  <a16:creationId xmlns:a16="http://schemas.microsoft.com/office/drawing/2014/main" id="{DAD7CCF8-E46F-4245-9434-74C887810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" y="2799"/>
              <a:ext cx="28" cy="14"/>
            </a:xfrm>
            <a:custGeom>
              <a:avLst/>
              <a:gdLst>
                <a:gd name="T0" fmla="*/ 32 w 43"/>
                <a:gd name="T1" fmla="*/ 0 h 21"/>
                <a:gd name="T2" fmla="*/ 11 w 43"/>
                <a:gd name="T3" fmla="*/ 0 h 21"/>
                <a:gd name="T4" fmla="*/ 0 w 43"/>
                <a:gd name="T5" fmla="*/ 11 h 21"/>
                <a:gd name="T6" fmla="*/ 11 w 43"/>
                <a:gd name="T7" fmla="*/ 21 h 21"/>
                <a:gd name="T8" fmla="*/ 32 w 43"/>
                <a:gd name="T9" fmla="*/ 21 h 21"/>
                <a:gd name="T10" fmla="*/ 43 w 43"/>
                <a:gd name="T11" fmla="*/ 11 h 21"/>
                <a:gd name="T12" fmla="*/ 32 w 43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1">
                  <a:moveTo>
                    <a:pt x="3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1"/>
                    <a:pt x="1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8" y="21"/>
                    <a:pt x="43" y="17"/>
                    <a:pt x="43" y="11"/>
                  </a:cubicBezTo>
                  <a:cubicBezTo>
                    <a:pt x="43" y="5"/>
                    <a:pt x="38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35" name="Freeform 616">
              <a:extLst>
                <a:ext uri="{FF2B5EF4-FFF2-40B4-BE49-F238E27FC236}">
                  <a16:creationId xmlns:a16="http://schemas.microsoft.com/office/drawing/2014/main" id="{D4C0F9BF-FCFE-4F6B-8E9F-DFA453E89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" y="2757"/>
              <a:ext cx="28" cy="14"/>
            </a:xfrm>
            <a:custGeom>
              <a:avLst/>
              <a:gdLst>
                <a:gd name="T0" fmla="*/ 32 w 43"/>
                <a:gd name="T1" fmla="*/ 0 h 21"/>
                <a:gd name="T2" fmla="*/ 11 w 43"/>
                <a:gd name="T3" fmla="*/ 0 h 21"/>
                <a:gd name="T4" fmla="*/ 0 w 43"/>
                <a:gd name="T5" fmla="*/ 11 h 21"/>
                <a:gd name="T6" fmla="*/ 11 w 43"/>
                <a:gd name="T7" fmla="*/ 21 h 21"/>
                <a:gd name="T8" fmla="*/ 32 w 43"/>
                <a:gd name="T9" fmla="*/ 21 h 21"/>
                <a:gd name="T10" fmla="*/ 43 w 43"/>
                <a:gd name="T11" fmla="*/ 11 h 21"/>
                <a:gd name="T12" fmla="*/ 32 w 43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1">
                  <a:moveTo>
                    <a:pt x="3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1"/>
                    <a:pt x="1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8" y="21"/>
                    <a:pt x="43" y="17"/>
                    <a:pt x="43" y="11"/>
                  </a:cubicBezTo>
                  <a:cubicBezTo>
                    <a:pt x="43" y="5"/>
                    <a:pt x="38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36" name="Freeform 617">
              <a:extLst>
                <a:ext uri="{FF2B5EF4-FFF2-40B4-BE49-F238E27FC236}">
                  <a16:creationId xmlns:a16="http://schemas.microsoft.com/office/drawing/2014/main" id="{91103113-953E-41ED-B59A-B3E874329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" y="2842"/>
              <a:ext cx="28" cy="14"/>
            </a:xfrm>
            <a:custGeom>
              <a:avLst/>
              <a:gdLst>
                <a:gd name="T0" fmla="*/ 32 w 43"/>
                <a:gd name="T1" fmla="*/ 0 h 21"/>
                <a:gd name="T2" fmla="*/ 11 w 43"/>
                <a:gd name="T3" fmla="*/ 0 h 21"/>
                <a:gd name="T4" fmla="*/ 0 w 43"/>
                <a:gd name="T5" fmla="*/ 11 h 21"/>
                <a:gd name="T6" fmla="*/ 11 w 43"/>
                <a:gd name="T7" fmla="*/ 21 h 21"/>
                <a:gd name="T8" fmla="*/ 32 w 43"/>
                <a:gd name="T9" fmla="*/ 21 h 21"/>
                <a:gd name="T10" fmla="*/ 43 w 43"/>
                <a:gd name="T11" fmla="*/ 11 h 21"/>
                <a:gd name="T12" fmla="*/ 32 w 43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1">
                  <a:moveTo>
                    <a:pt x="3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1"/>
                    <a:pt x="1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8" y="21"/>
                    <a:pt x="43" y="17"/>
                    <a:pt x="43" y="11"/>
                  </a:cubicBezTo>
                  <a:cubicBezTo>
                    <a:pt x="43" y="5"/>
                    <a:pt x="38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37" name="Freeform 618">
              <a:extLst>
                <a:ext uri="{FF2B5EF4-FFF2-40B4-BE49-F238E27FC236}">
                  <a16:creationId xmlns:a16="http://schemas.microsoft.com/office/drawing/2014/main" id="{5D35476D-9FBA-4899-9CAC-F43B97BFC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2799"/>
              <a:ext cx="135" cy="14"/>
            </a:xfrm>
            <a:custGeom>
              <a:avLst/>
              <a:gdLst>
                <a:gd name="T0" fmla="*/ 192 w 202"/>
                <a:gd name="T1" fmla="*/ 0 h 21"/>
                <a:gd name="T2" fmla="*/ 10 w 202"/>
                <a:gd name="T3" fmla="*/ 0 h 21"/>
                <a:gd name="T4" fmla="*/ 0 w 202"/>
                <a:gd name="T5" fmla="*/ 11 h 21"/>
                <a:gd name="T6" fmla="*/ 10 w 202"/>
                <a:gd name="T7" fmla="*/ 21 h 21"/>
                <a:gd name="T8" fmla="*/ 192 w 202"/>
                <a:gd name="T9" fmla="*/ 21 h 21"/>
                <a:gd name="T10" fmla="*/ 202 w 202"/>
                <a:gd name="T11" fmla="*/ 11 h 21"/>
                <a:gd name="T12" fmla="*/ 192 w 20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21">
                  <a:moveTo>
                    <a:pt x="19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1"/>
                    <a:pt x="10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8" y="21"/>
                    <a:pt x="202" y="17"/>
                    <a:pt x="202" y="11"/>
                  </a:cubicBezTo>
                  <a:cubicBezTo>
                    <a:pt x="202" y="5"/>
                    <a:pt x="198" y="0"/>
                    <a:pt x="1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38" name="Freeform 619">
              <a:extLst>
                <a:ext uri="{FF2B5EF4-FFF2-40B4-BE49-F238E27FC236}">
                  <a16:creationId xmlns:a16="http://schemas.microsoft.com/office/drawing/2014/main" id="{85F9C14B-9E17-4A36-8E2B-DD1FFC193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2757"/>
              <a:ext cx="135" cy="14"/>
            </a:xfrm>
            <a:custGeom>
              <a:avLst/>
              <a:gdLst>
                <a:gd name="T0" fmla="*/ 10 w 202"/>
                <a:gd name="T1" fmla="*/ 21 h 21"/>
                <a:gd name="T2" fmla="*/ 192 w 202"/>
                <a:gd name="T3" fmla="*/ 21 h 21"/>
                <a:gd name="T4" fmla="*/ 202 w 202"/>
                <a:gd name="T5" fmla="*/ 11 h 21"/>
                <a:gd name="T6" fmla="*/ 192 w 202"/>
                <a:gd name="T7" fmla="*/ 0 h 21"/>
                <a:gd name="T8" fmla="*/ 10 w 202"/>
                <a:gd name="T9" fmla="*/ 0 h 21"/>
                <a:gd name="T10" fmla="*/ 0 w 202"/>
                <a:gd name="T11" fmla="*/ 11 h 21"/>
                <a:gd name="T12" fmla="*/ 10 w 202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21">
                  <a:moveTo>
                    <a:pt x="10" y="21"/>
                  </a:moveTo>
                  <a:cubicBezTo>
                    <a:pt x="192" y="21"/>
                    <a:pt x="192" y="21"/>
                    <a:pt x="192" y="21"/>
                  </a:cubicBezTo>
                  <a:cubicBezTo>
                    <a:pt x="198" y="21"/>
                    <a:pt x="202" y="17"/>
                    <a:pt x="202" y="11"/>
                  </a:cubicBezTo>
                  <a:cubicBezTo>
                    <a:pt x="202" y="5"/>
                    <a:pt x="198" y="0"/>
                    <a:pt x="19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1"/>
                    <a:pt x="1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39" name="Freeform 620">
              <a:extLst>
                <a:ext uri="{FF2B5EF4-FFF2-40B4-BE49-F238E27FC236}">
                  <a16:creationId xmlns:a16="http://schemas.microsoft.com/office/drawing/2014/main" id="{602CFDBC-A5B0-4A1A-AEC2-DEC57CC31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2842"/>
              <a:ext cx="135" cy="14"/>
            </a:xfrm>
            <a:custGeom>
              <a:avLst/>
              <a:gdLst>
                <a:gd name="T0" fmla="*/ 192 w 202"/>
                <a:gd name="T1" fmla="*/ 0 h 21"/>
                <a:gd name="T2" fmla="*/ 10 w 202"/>
                <a:gd name="T3" fmla="*/ 0 h 21"/>
                <a:gd name="T4" fmla="*/ 0 w 202"/>
                <a:gd name="T5" fmla="*/ 11 h 21"/>
                <a:gd name="T6" fmla="*/ 10 w 202"/>
                <a:gd name="T7" fmla="*/ 21 h 21"/>
                <a:gd name="T8" fmla="*/ 192 w 202"/>
                <a:gd name="T9" fmla="*/ 21 h 21"/>
                <a:gd name="T10" fmla="*/ 202 w 202"/>
                <a:gd name="T11" fmla="*/ 11 h 21"/>
                <a:gd name="T12" fmla="*/ 192 w 20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21">
                  <a:moveTo>
                    <a:pt x="19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1"/>
                    <a:pt x="10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8" y="21"/>
                    <a:pt x="202" y="17"/>
                    <a:pt x="202" y="11"/>
                  </a:cubicBezTo>
                  <a:cubicBezTo>
                    <a:pt x="202" y="5"/>
                    <a:pt x="198" y="0"/>
                    <a:pt x="1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40" name="Freeform 621">
              <a:extLst>
                <a:ext uri="{FF2B5EF4-FFF2-40B4-BE49-F238E27FC236}">
                  <a16:creationId xmlns:a16="http://schemas.microsoft.com/office/drawing/2014/main" id="{83925D3E-BACB-41FD-95EB-9B429B826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" y="2884"/>
              <a:ext cx="28" cy="14"/>
            </a:xfrm>
            <a:custGeom>
              <a:avLst/>
              <a:gdLst>
                <a:gd name="T0" fmla="*/ 32 w 43"/>
                <a:gd name="T1" fmla="*/ 0 h 21"/>
                <a:gd name="T2" fmla="*/ 11 w 43"/>
                <a:gd name="T3" fmla="*/ 0 h 21"/>
                <a:gd name="T4" fmla="*/ 0 w 43"/>
                <a:gd name="T5" fmla="*/ 11 h 21"/>
                <a:gd name="T6" fmla="*/ 11 w 43"/>
                <a:gd name="T7" fmla="*/ 21 h 21"/>
                <a:gd name="T8" fmla="*/ 32 w 43"/>
                <a:gd name="T9" fmla="*/ 21 h 21"/>
                <a:gd name="T10" fmla="*/ 43 w 43"/>
                <a:gd name="T11" fmla="*/ 11 h 21"/>
                <a:gd name="T12" fmla="*/ 32 w 43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1">
                  <a:moveTo>
                    <a:pt x="3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1"/>
                    <a:pt x="1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8" y="21"/>
                    <a:pt x="43" y="17"/>
                    <a:pt x="43" y="11"/>
                  </a:cubicBezTo>
                  <a:cubicBezTo>
                    <a:pt x="43" y="5"/>
                    <a:pt x="38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41" name="Freeform 622">
              <a:extLst>
                <a:ext uri="{FF2B5EF4-FFF2-40B4-BE49-F238E27FC236}">
                  <a16:creationId xmlns:a16="http://schemas.microsoft.com/office/drawing/2014/main" id="{FD6360BF-6166-4376-9427-B2D8FDA9F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2884"/>
              <a:ext cx="135" cy="14"/>
            </a:xfrm>
            <a:custGeom>
              <a:avLst/>
              <a:gdLst>
                <a:gd name="T0" fmla="*/ 192 w 202"/>
                <a:gd name="T1" fmla="*/ 0 h 21"/>
                <a:gd name="T2" fmla="*/ 10 w 202"/>
                <a:gd name="T3" fmla="*/ 0 h 21"/>
                <a:gd name="T4" fmla="*/ 0 w 202"/>
                <a:gd name="T5" fmla="*/ 11 h 21"/>
                <a:gd name="T6" fmla="*/ 10 w 202"/>
                <a:gd name="T7" fmla="*/ 21 h 21"/>
                <a:gd name="T8" fmla="*/ 192 w 202"/>
                <a:gd name="T9" fmla="*/ 21 h 21"/>
                <a:gd name="T10" fmla="*/ 202 w 202"/>
                <a:gd name="T11" fmla="*/ 11 h 21"/>
                <a:gd name="T12" fmla="*/ 192 w 20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21">
                  <a:moveTo>
                    <a:pt x="19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1"/>
                    <a:pt x="10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8" y="21"/>
                    <a:pt x="202" y="17"/>
                    <a:pt x="202" y="11"/>
                  </a:cubicBezTo>
                  <a:cubicBezTo>
                    <a:pt x="202" y="5"/>
                    <a:pt x="198" y="0"/>
                    <a:pt x="1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42" name="Freeform 623">
              <a:extLst>
                <a:ext uri="{FF2B5EF4-FFF2-40B4-BE49-F238E27FC236}">
                  <a16:creationId xmlns:a16="http://schemas.microsoft.com/office/drawing/2014/main" id="{5771B5AB-8101-4A85-B29F-7116AAE853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0" y="2658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</p:grpSp>
    </p:spTree>
    <p:extLst>
      <p:ext uri="{BB962C8B-B14F-4D97-AF65-F5344CB8AC3E}">
        <p14:creationId xmlns:p14="http://schemas.microsoft.com/office/powerpoint/2010/main" val="1670790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CBA7CD-CB59-4B93-883D-65CBF05ED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CBA7CD-CB59-4B93-883D-65CBF05E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7A77EE-7428-4BA9-B2B1-D73C5881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C5C563-D417-42F7-85F7-ECCA2B7A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538968"/>
              </p:ext>
            </p:extLst>
          </p:nvPr>
        </p:nvGraphicFramePr>
        <p:xfrm>
          <a:off x="362626" y="1133771"/>
          <a:ext cx="8418747" cy="3701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70910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  <a:gridCol w="1347837">
                  <a:extLst>
                    <a:ext uri="{9D8B030D-6E8A-4147-A177-3AD203B41FA5}">
                      <a16:colId xmlns:a16="http://schemas.microsoft.com/office/drawing/2014/main" val="694349209"/>
                    </a:ext>
                  </a:extLst>
                </a:gridCol>
              </a:tblGrid>
              <a:tr h="323577">
                <a:tc>
                  <a:txBody>
                    <a:bodyPr/>
                    <a:lstStyle/>
                    <a:p>
                      <a:r>
                        <a:rPr lang="nb-NO" sz="1400" b="1">
                          <a:solidFill>
                            <a:schemeClr val="tx1"/>
                          </a:solidFill>
                        </a:rPr>
                        <a:t>Oppsummering av BOTT E-læring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32"/>
                  </a:ext>
                </a:extLst>
              </a:tr>
              <a:tr h="367174">
                <a:tc>
                  <a:txBody>
                    <a:bodyPr/>
                    <a:lstStyle/>
                    <a:p>
                      <a:r>
                        <a:rPr lang="nb-NO" sz="1400" b="1" i="0"/>
                        <a:t>Hovedforskjeller fra dagens løsning</a:t>
                      </a:r>
                      <a:endParaRPr lang="nb-NO" sz="1400" b="0" i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991962"/>
                  </a:ext>
                </a:extLst>
              </a:tr>
              <a:tr h="36717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400" b="1" i="0">
                          <a:solidFill>
                            <a:schemeClr val="bg1"/>
                          </a:solidFill>
                        </a:rPr>
                        <a:t>Om ny økonomimodell – hva betyr det for deg som fakturaansvarlig eller salgsordreoppretter</a:t>
                      </a:r>
                    </a:p>
                  </a:txBody>
                  <a:tcPr>
                    <a:solidFill>
                      <a:srgbClr val="014694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i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14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96127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nb-NO" sz="1400" b="1" i="0"/>
                        <a:t>Mer om mva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42368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nb-NO" sz="1400" b="1" i="0"/>
                        <a:t>Nye begreper / Terminologi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1385"/>
                  </a:ext>
                </a:extLst>
              </a:tr>
              <a:tr h="385516">
                <a:tc>
                  <a:txBody>
                    <a:bodyPr/>
                    <a:lstStyle/>
                    <a:p>
                      <a:r>
                        <a:rPr lang="nb-NO" sz="1400" b="1" i="0"/>
                        <a:t>Kort demo av skjema for fakturagrunnlag/kreditnota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472846"/>
                  </a:ext>
                </a:extLst>
              </a:tr>
              <a:tr h="450841">
                <a:tc>
                  <a:txBody>
                    <a:bodyPr/>
                    <a:lstStyle/>
                    <a:p>
                      <a:r>
                        <a:rPr lang="nb-NO" sz="1400" b="1" i="0"/>
                        <a:t>Hva skjer videre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011862"/>
                  </a:ext>
                </a:extLst>
              </a:tr>
              <a:tr h="450841">
                <a:tc>
                  <a:txBody>
                    <a:bodyPr/>
                    <a:lstStyle/>
                    <a:p>
                      <a:r>
                        <a:rPr lang="nb-NO" sz="1400" b="1" i="0"/>
                        <a:t>Spørsmål og svar</a:t>
                      </a:r>
                      <a:endParaRPr lang="nb-NO" sz="1400" b="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332376"/>
                  </a:ext>
                </a:extLst>
              </a:tr>
              <a:tr h="450841">
                <a:tc>
                  <a:txBody>
                    <a:bodyPr/>
                    <a:lstStyle/>
                    <a:p>
                      <a:endParaRPr lang="nb-NO" sz="1400" b="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88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46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862FAAF3-5850-878C-367C-ECDBDFC32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172527"/>
            <a:ext cx="3008313" cy="871538"/>
          </a:xfrm>
        </p:spPr>
        <p:txBody>
          <a:bodyPr anchor="b">
            <a:normAutofit/>
          </a:bodyPr>
          <a:lstStyle/>
          <a:p>
            <a:r>
              <a:rPr lang="nb-NO"/>
              <a:t>BOTT økonomimodell</a:t>
            </a:r>
          </a:p>
        </p:txBody>
      </p:sp>
      <p:pic>
        <p:nvPicPr>
          <p:cNvPr id="2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A561092-7C7D-A73B-001E-CAD78AF5C6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3454553" y="204792"/>
            <a:ext cx="5074952" cy="4389835"/>
          </a:xfrm>
          <a:prstGeom prst="rect">
            <a:avLst/>
          </a:prstGeom>
          <a:noFill/>
        </p:spPr>
      </p:pic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8C24BE2-694B-B649-8BE1-6E9AE2794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2044067"/>
            <a:ext cx="3008313" cy="1389082"/>
          </a:xfrm>
        </p:spPr>
        <p:txBody>
          <a:bodyPr>
            <a:normAutofit/>
          </a:bodyPr>
          <a:lstStyle/>
          <a:p>
            <a:r>
              <a:rPr lang="nb-NO" sz="1600"/>
              <a:t>En kort innføring</a:t>
            </a:r>
          </a:p>
        </p:txBody>
      </p:sp>
    </p:spTree>
    <p:extLst>
      <p:ext uri="{BB962C8B-B14F-4D97-AF65-F5344CB8AC3E}">
        <p14:creationId xmlns:p14="http://schemas.microsoft.com/office/powerpoint/2010/main" val="3417915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862FAAF3-5850-878C-367C-ECDBDFC32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>
            <a:normAutofit/>
          </a:bodyPr>
          <a:lstStyle/>
          <a:p>
            <a:r>
              <a:rPr lang="nb-NO"/>
              <a:t>Læringsmål</a:t>
            </a:r>
          </a:p>
        </p:txBody>
      </p:sp>
      <p:pic>
        <p:nvPicPr>
          <p:cNvPr id="2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A561092-7C7D-A73B-001E-CAD78AF5C6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3454553" y="204792"/>
            <a:ext cx="5074952" cy="4389835"/>
          </a:xfrm>
          <a:prstGeom prst="rect">
            <a:avLst/>
          </a:prstGeom>
          <a:noFill/>
        </p:spPr>
      </p:pic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8C24BE2-694B-B649-8BE1-6E9AE2794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1389082"/>
          </a:xfrm>
        </p:spPr>
        <p:txBody>
          <a:bodyPr>
            <a:normAutofit/>
          </a:bodyPr>
          <a:lstStyle/>
          <a:p>
            <a:r>
              <a:rPr lang="nb-NO" sz="1600"/>
              <a:t>Ha oversikt over: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Ny konteringsstreng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Hvilke konteringsfelt du skal bruke</a:t>
            </a:r>
          </a:p>
        </p:txBody>
      </p:sp>
      <p:sp>
        <p:nvSpPr>
          <p:cNvPr id="3" name="Pil: høyre 2">
            <a:extLst>
              <a:ext uri="{FF2B5EF4-FFF2-40B4-BE49-F238E27FC236}">
                <a16:creationId xmlns:a16="http://schemas.microsoft.com/office/drawing/2014/main" id="{1972E8BB-3B09-21A7-FBBF-345C1D774899}"/>
              </a:ext>
            </a:extLst>
          </p:cNvPr>
          <p:cNvSpPr/>
          <p:nvPr/>
        </p:nvSpPr>
        <p:spPr>
          <a:xfrm>
            <a:off x="1380565" y="2835474"/>
            <a:ext cx="2084949" cy="427679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9678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316627"/>
            <a:ext cx="8499348" cy="648512"/>
          </a:xfrm>
        </p:spPr>
        <p:txBody>
          <a:bodyPr>
            <a:noAutofit/>
          </a:bodyPr>
          <a:lstStyle/>
          <a:p>
            <a:r>
              <a:rPr lang="nb-NO" sz="2400"/>
              <a:t>Endringer sammenlignet med dagens økonomimodell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965140"/>
            <a:ext cx="8229600" cy="41189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sz="3400" u="sng"/>
              <a:t>Ny konteringsstreng</a:t>
            </a:r>
          </a:p>
          <a:p>
            <a:endParaRPr lang="nb-NO"/>
          </a:p>
          <a:p>
            <a:r>
              <a:rPr lang="nb-NO"/>
              <a:t>Ny felles BOTT kontoplan</a:t>
            </a:r>
          </a:p>
          <a:p>
            <a:pPr lvl="1"/>
            <a:r>
              <a:rPr lang="nb-NO"/>
              <a:t>Felles firesifret kontoplan</a:t>
            </a:r>
          </a:p>
          <a:p>
            <a:r>
              <a:rPr lang="nb-NO"/>
              <a:t>Ny koststedstruktur</a:t>
            </a:r>
          </a:p>
          <a:p>
            <a:pPr lvl="1"/>
            <a:r>
              <a:rPr lang="nb-NO"/>
              <a:t>Åtte sifre</a:t>
            </a:r>
          </a:p>
          <a:p>
            <a:r>
              <a:rPr lang="nb-NO"/>
              <a:t>Nytt prosjekthierarki</a:t>
            </a:r>
          </a:p>
          <a:p>
            <a:pPr lvl="1"/>
            <a:r>
              <a:rPr lang="nb-NO"/>
              <a:t>Hovedprosjekt-prosjekt-delprosjekt</a:t>
            </a:r>
          </a:p>
          <a:p>
            <a:pPr lvl="1"/>
            <a:r>
              <a:rPr lang="nb-NO"/>
              <a:t>Gjelder både BOA- og interne prosjekter</a:t>
            </a:r>
          </a:p>
          <a:p>
            <a:pPr lvl="1"/>
            <a:r>
              <a:rPr lang="nb-NO"/>
              <a:t>Nye nummer</a:t>
            </a:r>
          </a:p>
          <a:p>
            <a:r>
              <a:rPr lang="nb-NO"/>
              <a:t>Anleggsnummer på anleggskonteringer</a:t>
            </a:r>
          </a:p>
          <a:p>
            <a:r>
              <a:rPr lang="nb-NO"/>
              <a:t>Ansattnummer på alle lønnskonteringer </a:t>
            </a:r>
          </a:p>
          <a:p>
            <a:r>
              <a:rPr lang="nb-NO"/>
              <a:t>Byggnummer på alle </a:t>
            </a:r>
            <a:r>
              <a:rPr lang="nb-NO" err="1"/>
              <a:t>byggposteringer</a:t>
            </a:r>
            <a:endParaRPr lang="nb-NO"/>
          </a:p>
          <a:p>
            <a:r>
              <a:rPr lang="nb-NO"/>
              <a:t>Arbeidspakkenummer på alle BOA-prosjekter med arbeidspakker</a:t>
            </a:r>
          </a:p>
          <a:p>
            <a:r>
              <a:rPr lang="nb-NO"/>
              <a:t>Nåværende analysedimensjon utgår</a:t>
            </a:r>
          </a:p>
          <a:p>
            <a:pPr lvl="1"/>
            <a:r>
              <a:rPr lang="nb-NO"/>
              <a:t>Erstattes med hovedprosjekt-prosjekt-delprosjekt</a:t>
            </a:r>
          </a:p>
        </p:txBody>
      </p:sp>
      <p:pic>
        <p:nvPicPr>
          <p:cNvPr id="6" name="Bilde 5" descr="Et bilde som inneholder skjermbilde&#10;&#10;Automatisk generert beskrivels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" t="5970" r="1682" b="8183"/>
          <a:stretch/>
        </p:blipFill>
        <p:spPr>
          <a:xfrm>
            <a:off x="3621024" y="978855"/>
            <a:ext cx="4727448" cy="47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10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Konteringsstrengen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59525" y="825729"/>
            <a:ext cx="7927276" cy="319177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Dagens konteringsstreng ved NTNU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Ny konteringsstreng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Nytt konteringsnivå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Rectangle 3"/>
          <p:cNvSpPr/>
          <p:nvPr/>
        </p:nvSpPr>
        <p:spPr>
          <a:xfrm>
            <a:off x="958437" y="1276996"/>
            <a:ext cx="1110343" cy="581891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Art (konto)</a:t>
            </a:r>
          </a:p>
        </p:txBody>
      </p:sp>
      <p:sp>
        <p:nvSpPr>
          <p:cNvPr id="29" name="Rectangle 4"/>
          <p:cNvSpPr/>
          <p:nvPr/>
        </p:nvSpPr>
        <p:spPr>
          <a:xfrm>
            <a:off x="2267692" y="1276670"/>
            <a:ext cx="1110343" cy="581891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Koststed</a:t>
            </a:r>
          </a:p>
        </p:txBody>
      </p:sp>
      <p:sp>
        <p:nvSpPr>
          <p:cNvPr id="30" name="Rectangle 5"/>
          <p:cNvSpPr/>
          <p:nvPr/>
        </p:nvSpPr>
        <p:spPr>
          <a:xfrm>
            <a:off x="3671206" y="1276669"/>
            <a:ext cx="1110343" cy="581891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Prosjekt</a:t>
            </a:r>
          </a:p>
        </p:txBody>
      </p:sp>
      <p:sp>
        <p:nvSpPr>
          <p:cNvPr id="31" name="Rectangle 6"/>
          <p:cNvSpPr/>
          <p:nvPr/>
        </p:nvSpPr>
        <p:spPr>
          <a:xfrm>
            <a:off x="5053940" y="1276996"/>
            <a:ext cx="1110343" cy="581891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Analyse</a:t>
            </a:r>
          </a:p>
        </p:txBody>
      </p:sp>
      <p:sp>
        <p:nvSpPr>
          <p:cNvPr id="33" name="Rectangle 13"/>
          <p:cNvSpPr/>
          <p:nvPr/>
        </p:nvSpPr>
        <p:spPr>
          <a:xfrm>
            <a:off x="958436" y="2618042"/>
            <a:ext cx="1110343" cy="581891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Konto</a:t>
            </a:r>
          </a:p>
        </p:txBody>
      </p:sp>
      <p:sp>
        <p:nvSpPr>
          <p:cNvPr id="34" name="Rectangle 17"/>
          <p:cNvSpPr/>
          <p:nvPr/>
        </p:nvSpPr>
        <p:spPr>
          <a:xfrm>
            <a:off x="2267690" y="2618041"/>
            <a:ext cx="1110343" cy="581891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Koststed</a:t>
            </a:r>
          </a:p>
        </p:txBody>
      </p:sp>
      <p:sp>
        <p:nvSpPr>
          <p:cNvPr id="35" name="Rectangle 18"/>
          <p:cNvSpPr/>
          <p:nvPr/>
        </p:nvSpPr>
        <p:spPr>
          <a:xfrm>
            <a:off x="3671205" y="2618041"/>
            <a:ext cx="1110343" cy="581891"/>
          </a:xfrm>
          <a:prstGeom prst="rect">
            <a:avLst/>
          </a:prstGeom>
          <a:gradFill>
            <a:gsLst>
              <a:gs pos="0">
                <a:srgbClr val="4472C4">
                  <a:lumMod val="75000"/>
                </a:srgbClr>
              </a:gs>
              <a:gs pos="92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Prosjekt</a:t>
            </a:r>
          </a:p>
        </p:txBody>
      </p:sp>
      <p:sp>
        <p:nvSpPr>
          <p:cNvPr id="36" name="Rectangle 19"/>
          <p:cNvSpPr/>
          <p:nvPr/>
        </p:nvSpPr>
        <p:spPr>
          <a:xfrm>
            <a:off x="5047732" y="2607109"/>
            <a:ext cx="1110343" cy="581891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Delprosjekt</a:t>
            </a:r>
          </a:p>
        </p:txBody>
      </p:sp>
      <p:sp>
        <p:nvSpPr>
          <p:cNvPr id="37" name="Rectangle 20"/>
          <p:cNvSpPr/>
          <p:nvPr/>
        </p:nvSpPr>
        <p:spPr>
          <a:xfrm>
            <a:off x="6356986" y="2607108"/>
            <a:ext cx="1110343" cy="581891"/>
          </a:xfrm>
          <a:prstGeom prst="rect">
            <a:avLst/>
          </a:prstGeom>
          <a:gradFill>
            <a:gsLst>
              <a:gs pos="0">
                <a:srgbClr val="4472C4">
                  <a:lumMod val="75000"/>
                </a:srgbClr>
              </a:gs>
              <a:gs pos="92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Anlegg/ </a:t>
            </a:r>
            <a:r>
              <a:rPr kumimoji="0" lang="nb-NO" sz="1800" b="0" i="0" u="none" strike="noStrike" kern="0" cap="none" spc="0" normalizeH="0" baseline="0" noProof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ansattnr</a:t>
            </a:r>
            <a:endParaRPr kumimoji="0" lang="nb-NO" sz="1800" b="0" i="0" u="none" strike="noStrike" kern="0" cap="none" spc="0" normalizeH="0" baseline="0" noProof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21"/>
          <p:cNvSpPr/>
          <p:nvPr/>
        </p:nvSpPr>
        <p:spPr>
          <a:xfrm>
            <a:off x="7723044" y="2607109"/>
            <a:ext cx="1110343" cy="581891"/>
          </a:xfrm>
          <a:prstGeom prst="rect">
            <a:avLst/>
          </a:prstGeom>
          <a:gradFill>
            <a:gsLst>
              <a:gs pos="0">
                <a:srgbClr val="4472C4">
                  <a:lumMod val="75000"/>
                </a:srgbClr>
              </a:gs>
              <a:gs pos="92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Bygg/ arbeids-pakke</a:t>
            </a:r>
          </a:p>
        </p:txBody>
      </p:sp>
      <p:cxnSp>
        <p:nvCxnSpPr>
          <p:cNvPr id="39" name="Straight Connector 10"/>
          <p:cNvCxnSpPr>
            <a:stCxn id="36" idx="2"/>
          </p:cNvCxnSpPr>
          <p:nvPr/>
        </p:nvCxnSpPr>
        <p:spPr>
          <a:xfrm flipH="1">
            <a:off x="5602903" y="3189000"/>
            <a:ext cx="1" cy="286999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0" name="Straight Connector 25"/>
          <p:cNvCxnSpPr/>
          <p:nvPr/>
        </p:nvCxnSpPr>
        <p:spPr>
          <a:xfrm flipH="1">
            <a:off x="4226377" y="3475999"/>
            <a:ext cx="1376527" cy="10932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1" name="Straight Arrow Connector 27"/>
          <p:cNvCxnSpPr>
            <a:endCxn id="35" idx="2"/>
          </p:cNvCxnSpPr>
          <p:nvPr/>
        </p:nvCxnSpPr>
        <p:spPr>
          <a:xfrm flipV="1">
            <a:off x="4226376" y="3199932"/>
            <a:ext cx="1" cy="286999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2" name="TextBox 28"/>
          <p:cNvSpPr txBox="1"/>
          <p:nvPr/>
        </p:nvSpPr>
        <p:spPr>
          <a:xfrm>
            <a:off x="4488849" y="3427682"/>
            <a:ext cx="962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Utledes</a:t>
            </a:r>
          </a:p>
        </p:txBody>
      </p:sp>
      <p:sp>
        <p:nvSpPr>
          <p:cNvPr id="43" name="Rectangle 23"/>
          <p:cNvSpPr/>
          <p:nvPr/>
        </p:nvSpPr>
        <p:spPr>
          <a:xfrm>
            <a:off x="958435" y="3921654"/>
            <a:ext cx="1110343" cy="581891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Konto</a:t>
            </a:r>
          </a:p>
        </p:txBody>
      </p:sp>
      <p:sp>
        <p:nvSpPr>
          <p:cNvPr id="44" name="Rectangle 24"/>
          <p:cNvSpPr/>
          <p:nvPr/>
        </p:nvSpPr>
        <p:spPr>
          <a:xfrm>
            <a:off x="2267688" y="3927166"/>
            <a:ext cx="1110343" cy="581891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Koststed</a:t>
            </a:r>
          </a:p>
        </p:txBody>
      </p:sp>
      <p:sp>
        <p:nvSpPr>
          <p:cNvPr id="45" name="Rectangle 26"/>
          <p:cNvSpPr/>
          <p:nvPr/>
        </p:nvSpPr>
        <p:spPr>
          <a:xfrm>
            <a:off x="5047731" y="3926267"/>
            <a:ext cx="1110343" cy="581891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Delprosjekt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EE5687-6C02-66AE-4278-09FEA7D19348}"/>
              </a:ext>
            </a:extLst>
          </p:cNvPr>
          <p:cNvSpPr txBox="1"/>
          <p:nvPr/>
        </p:nvSpPr>
        <p:spPr>
          <a:xfrm>
            <a:off x="6356984" y="3509438"/>
            <a:ext cx="2780041" cy="1428083"/>
          </a:xfrm>
          <a:prstGeom prst="rect">
            <a:avLst/>
          </a:prstGeom>
          <a:noFill/>
          <a:ln>
            <a:solidFill>
              <a:srgbClr val="BBAC7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Viktig: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Riktig valg av verdier ved kontering vil være avgjørende for å oppnå god kvalitet på informasjonen i regnskapet og for økonomistyringen.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849FD13-76D7-D80A-4F2A-020152A6A0D0}"/>
              </a:ext>
            </a:extLst>
          </p:cNvPr>
          <p:cNvSpPr/>
          <p:nvPr/>
        </p:nvSpPr>
        <p:spPr>
          <a:xfrm>
            <a:off x="755418" y="3528200"/>
            <a:ext cx="5518429" cy="1387456"/>
          </a:xfrm>
          <a:prstGeom prst="rect">
            <a:avLst/>
          </a:prstGeom>
          <a:noFill/>
          <a:ln w="28575" cap="flat" cmpd="sng" algn="ctr">
            <a:solidFill>
              <a:srgbClr val="BBAC7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BCD02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91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D4E25D-8F15-4BE1-A686-B348750C0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46331"/>
          </a:xfrm>
        </p:spPr>
        <p:txBody>
          <a:bodyPr/>
          <a:lstStyle/>
          <a:p>
            <a:r>
              <a:rPr lang="nb-NO"/>
              <a:t>Kontering konto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AD76AE-D5D1-42AD-90C4-F25381002F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 sz="1800"/>
          </a:p>
          <a:p>
            <a:pPr marL="0" indent="0">
              <a:buNone/>
            </a:pPr>
            <a:endParaRPr lang="nb-NO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5E5B5650-8011-4149-8879-ECAD049C5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5734" y="1627871"/>
            <a:ext cx="8147705" cy="324178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/>
              <a:t>Deler opp regnskapet og organiserer inntekter, kostnader, eiendeler og gjeld på en slik måte at de gir oversikt over virksomhetens økonomiske situasjon</a:t>
            </a:r>
          </a:p>
          <a:p>
            <a:endParaRPr lang="nb-NO" b="1"/>
          </a:p>
          <a:p>
            <a:r>
              <a:rPr lang="nb-NO" b="1"/>
              <a:t>Obligatorisk for alle transaksjoner, MÅ fylles ut</a:t>
            </a:r>
          </a:p>
          <a:p>
            <a:r>
              <a:rPr lang="nb-NO"/>
              <a:t>Består av 4 siffer</a:t>
            </a:r>
          </a:p>
          <a:p>
            <a:r>
              <a:rPr lang="nb-NO"/>
              <a:t>Standardisert for BOTT (NY kontoplan)</a:t>
            </a:r>
          </a:p>
          <a:p>
            <a:r>
              <a:rPr lang="nb-NO"/>
              <a:t>Utarbeidet kontoplan med beskrivelser</a:t>
            </a:r>
          </a:p>
          <a:p>
            <a:r>
              <a:rPr lang="nb-NO"/>
              <a:t>Følger standard statlig kontoplan</a:t>
            </a:r>
          </a:p>
          <a:p>
            <a:endParaRPr lang="nb-NO"/>
          </a:p>
          <a:p>
            <a:pPr marL="0" indent="0">
              <a:buNone/>
            </a:pPr>
            <a:r>
              <a:rPr lang="nb-NO" b="0" i="0" u="sng">
                <a:solidFill>
                  <a:srgbClr val="2D3B45"/>
                </a:solidFill>
                <a:effectLst/>
                <a:latin typeface="Lato Extended"/>
                <a:hlinkClick r:id="rId3"/>
              </a:rPr>
              <a:t>Lenke til kontoplan med beskrivelse (</a:t>
            </a:r>
            <a:r>
              <a:rPr lang="nb-NO" b="0" i="0" u="sng" err="1">
                <a:solidFill>
                  <a:srgbClr val="2D3B45"/>
                </a:solidFill>
                <a:effectLst/>
                <a:latin typeface="Lato Extended"/>
                <a:hlinkClick r:id="rId3"/>
              </a:rPr>
              <a:t>pdf</a:t>
            </a:r>
            <a:r>
              <a:rPr lang="nb-NO" b="0" i="0" u="sng">
                <a:solidFill>
                  <a:srgbClr val="2D3B45"/>
                </a:solidFill>
                <a:effectLst/>
                <a:latin typeface="Lato Extended"/>
                <a:hlinkClick r:id="rId3"/>
              </a:rPr>
              <a:t>) (Lenker til en ekstern side.)</a:t>
            </a:r>
            <a:endParaRPr lang="nb-NO" b="0" i="0">
              <a:solidFill>
                <a:srgbClr val="2D3B45"/>
              </a:solidFill>
              <a:effectLst/>
              <a:latin typeface="Lato Extended"/>
            </a:endParaRPr>
          </a:p>
          <a:p>
            <a:pPr marL="0" indent="0">
              <a:buNone/>
            </a:pPr>
            <a:r>
              <a:rPr lang="nb-NO" b="0" i="0" u="sng">
                <a:solidFill>
                  <a:srgbClr val="2D3B45"/>
                </a:solidFill>
                <a:effectLst/>
                <a:latin typeface="Lato Extended"/>
                <a:hlinkClick r:id="rId4"/>
              </a:rPr>
              <a:t>Lenke til Håndbok 9-konti (tillegg til BOTT kontoplan) (</a:t>
            </a:r>
            <a:r>
              <a:rPr lang="nb-NO" b="0" i="0" u="sng" err="1">
                <a:solidFill>
                  <a:srgbClr val="2D3B45"/>
                </a:solidFill>
                <a:effectLst/>
                <a:latin typeface="Lato Extended"/>
                <a:hlinkClick r:id="rId4"/>
              </a:rPr>
              <a:t>pdf</a:t>
            </a:r>
            <a:r>
              <a:rPr lang="nb-NO" b="0" i="0" u="sng">
                <a:solidFill>
                  <a:srgbClr val="2D3B45"/>
                </a:solidFill>
                <a:effectLst/>
                <a:latin typeface="Lato Extended"/>
                <a:hlinkClick r:id="rId4"/>
              </a:rPr>
              <a:t>)</a:t>
            </a:r>
            <a:endParaRPr lang="nb-NO" b="0" i="0">
              <a:solidFill>
                <a:srgbClr val="2D3B45"/>
              </a:solidFill>
              <a:effectLst/>
              <a:latin typeface="Lato Extended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5F2E330-1821-4C81-8A21-23F241F916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7"/>
          <a:stretch/>
        </p:blipFill>
        <p:spPr>
          <a:xfrm>
            <a:off x="532328" y="904975"/>
            <a:ext cx="6064079" cy="722897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172B2349-B931-C9C1-9B7A-920F9B766AA5}"/>
              </a:ext>
            </a:extLst>
          </p:cNvPr>
          <p:cNvSpPr txBox="1"/>
          <p:nvPr/>
        </p:nvSpPr>
        <p:spPr>
          <a:xfrm>
            <a:off x="5883134" y="2244128"/>
            <a:ext cx="2901222" cy="1477328"/>
          </a:xfrm>
          <a:prstGeom prst="rect">
            <a:avLst/>
          </a:prstGeom>
          <a:noFill/>
          <a:ln w="28575">
            <a:solidFill>
              <a:srgbClr val="BBAC76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Stå i feltet konto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Du kan søke på tall eller tekst for å få opp </a:t>
            </a:r>
            <a:r>
              <a:rPr lang="nb-NO">
                <a:solidFill>
                  <a:srgbClr val="000000"/>
                </a:solidFill>
                <a:latin typeface="Arial" panose="020B0604020202020204"/>
              </a:rPr>
              <a:t>kontonummer. Eks</a:t>
            </a: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.: Søk på </a:t>
            </a:r>
            <a:r>
              <a:rPr lang="nb-NO">
                <a:solidFill>
                  <a:srgbClr val="000000"/>
                </a:solidFill>
                <a:latin typeface="Arial" panose="020B0604020202020204"/>
              </a:rPr>
              <a:t>30</a:t>
            </a:r>
            <a:endParaRPr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94F8E09-E6F8-F012-FB12-FC0236EB98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50" y="3916542"/>
            <a:ext cx="8410574" cy="84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9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69DD2D-EA7A-4E6B-BA9C-211702880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6331"/>
          </a:xfrm>
        </p:spPr>
        <p:txBody>
          <a:bodyPr/>
          <a:lstStyle/>
          <a:p>
            <a:r>
              <a:rPr lang="nb-NO"/>
              <a:t>Kontering koststed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062E7CC8-1AFC-419B-876B-BB1B938EF7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</p:txBody>
      </p:sp>
      <p:sp>
        <p:nvSpPr>
          <p:cNvPr id="21" name="Plassholder for innhold 20">
            <a:extLst>
              <a:ext uri="{FF2B5EF4-FFF2-40B4-BE49-F238E27FC236}">
                <a16:creationId xmlns:a16="http://schemas.microsoft.com/office/drawing/2014/main" id="{6E3A5CB6-CC3E-4527-B463-921048ED0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760" y="1949572"/>
            <a:ext cx="5882640" cy="28524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/>
              <a:t>Definerer hvilken enhet i organisasjonen transaksjonen skal tilordnes</a:t>
            </a:r>
          </a:p>
          <a:p>
            <a:pPr marL="0" indent="0">
              <a:buNone/>
            </a:pPr>
            <a:endParaRPr lang="nb-NO"/>
          </a:p>
          <a:p>
            <a:r>
              <a:rPr lang="nb-NO" b="1"/>
              <a:t>Obligatorisk for alle transaksjoner, MÅ fylles ut</a:t>
            </a:r>
          </a:p>
          <a:p>
            <a:r>
              <a:rPr lang="nb-NO"/>
              <a:t>Består av 8 siffer (NYE koststednummer)</a:t>
            </a:r>
          </a:p>
          <a:p>
            <a:r>
              <a:rPr lang="nb-NO"/>
              <a:t>Hierarkisk oppbygging som angir nivået i organisasjonen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0965D42C-9575-4A7B-938F-4A2069F6B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74" y="1022989"/>
            <a:ext cx="6352408" cy="852460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902D8601-B0EB-7DC1-3986-CEBACD53F1CE}"/>
              </a:ext>
            </a:extLst>
          </p:cNvPr>
          <p:cNvSpPr txBox="1"/>
          <p:nvPr/>
        </p:nvSpPr>
        <p:spPr>
          <a:xfrm>
            <a:off x="5994400" y="2017162"/>
            <a:ext cx="2834640" cy="1754326"/>
          </a:xfrm>
          <a:prstGeom prst="rect">
            <a:avLst/>
          </a:prstGeom>
          <a:noFill/>
          <a:ln w="28575">
            <a:solidFill>
              <a:srgbClr val="BBAC76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Stå i feltet koststed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Du kan søke på tall eller tekst for å få opp koststednummer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Eks.: Søk på 6610 eller IBI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146CAC95-3A5D-75AB-DF8B-0F2D3063DBE6}"/>
              </a:ext>
            </a:extLst>
          </p:cNvPr>
          <p:cNvGraphicFramePr>
            <a:graphicFrameLocks noGrp="1"/>
          </p:cNvGraphicFramePr>
          <p:nvPr/>
        </p:nvGraphicFramePr>
        <p:xfrm>
          <a:off x="4155440" y="4120511"/>
          <a:ext cx="4876800" cy="8890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945202627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413702839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66100501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NV-IBI Institutt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05737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66101001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NV-IBI-Økologi-sekv.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47475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66101002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NV-IBI-Veksthus PBS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478201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66101003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NV-IBI-TBS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3493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66101501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NV-IBI-SFF-CBD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840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10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7DBF71E-D659-4F0B-86F3-C11FE961E19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3119553"/>
              </p:ext>
            </p:extLst>
          </p:nvPr>
        </p:nvGraphicFramePr>
        <p:xfrm>
          <a:off x="1192" y="119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7DBF71E-D659-4F0B-86F3-C11FE961E1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EDC01C2-5FC1-4942-AAAD-071CC20A94C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19063" cy="119063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6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BD5E1B-33C2-438B-ADF1-B1B19A71D65F}"/>
              </a:ext>
            </a:extLst>
          </p:cNvPr>
          <p:cNvGrpSpPr/>
          <p:nvPr/>
        </p:nvGrpSpPr>
        <p:grpSpPr>
          <a:xfrm>
            <a:off x="363335" y="1441351"/>
            <a:ext cx="2685528" cy="1804498"/>
            <a:chOff x="317191" y="1620719"/>
            <a:chExt cx="3580704" cy="2405997"/>
          </a:xfrm>
        </p:grpSpPr>
        <p:pic>
          <p:nvPicPr>
            <p:cNvPr id="7" name="Graphic 6" descr="Information">
              <a:extLst>
                <a:ext uri="{FF2B5EF4-FFF2-40B4-BE49-F238E27FC236}">
                  <a16:creationId xmlns:a16="http://schemas.microsoft.com/office/drawing/2014/main" id="{C05648B7-7E93-4424-ADCA-A2A638BE1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21577" y="1620719"/>
              <a:ext cx="1791442" cy="179144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4D2262-1BF8-41B7-A62B-C3953D60E089}"/>
                </a:ext>
              </a:extLst>
            </p:cNvPr>
            <p:cNvSpPr/>
            <p:nvPr/>
          </p:nvSpPr>
          <p:spPr>
            <a:xfrm>
              <a:off x="317191" y="3380386"/>
              <a:ext cx="3580704" cy="646330"/>
            </a:xfrm>
            <a:prstGeom prst="rect">
              <a:avLst/>
            </a:prstGeom>
          </p:spPr>
          <p:txBody>
            <a:bodyPr wrap="square" lIns="68580" tIns="34290" rIns="68580" bIns="34290" anchor="t">
              <a:spAutoFit/>
            </a:bodyPr>
            <a:lstStyle/>
            <a:p>
              <a:pPr algn="ctr"/>
              <a:r>
                <a:rPr lang="nb-NO" sz="1350"/>
                <a:t>Vi skal dele mye informasjon med dere i dag.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7D8ED19-9960-4B74-B005-A4B46ABE50F3}"/>
              </a:ext>
            </a:extLst>
          </p:cNvPr>
          <p:cNvGrpSpPr/>
          <p:nvPr/>
        </p:nvGrpSpPr>
        <p:grpSpPr>
          <a:xfrm>
            <a:off x="6179702" y="1441351"/>
            <a:ext cx="2685528" cy="1596749"/>
            <a:chOff x="8406858" y="1620719"/>
            <a:chExt cx="3580704" cy="2128998"/>
          </a:xfrm>
        </p:grpSpPr>
        <p:pic>
          <p:nvPicPr>
            <p:cNvPr id="9" name="Graphic 8" descr="Web cam">
              <a:extLst>
                <a:ext uri="{FF2B5EF4-FFF2-40B4-BE49-F238E27FC236}">
                  <a16:creationId xmlns:a16="http://schemas.microsoft.com/office/drawing/2014/main" id="{917E1E28-4D47-441C-BF02-80995E9F3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295479" y="1620719"/>
              <a:ext cx="1791442" cy="179144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C8B9C46-76B4-4278-89A2-5D0051F2489D}"/>
                </a:ext>
              </a:extLst>
            </p:cNvPr>
            <p:cNvSpPr/>
            <p:nvPr/>
          </p:nvSpPr>
          <p:spPr>
            <a:xfrm>
              <a:off x="8406858" y="3380385"/>
              <a:ext cx="3580704" cy="369332"/>
            </a:xfrm>
            <a:prstGeom prst="rect">
              <a:avLst/>
            </a:prstGeom>
          </p:spPr>
          <p:txBody>
            <a:bodyPr wrap="square" lIns="68580" tIns="34290" rIns="68580" bIns="34290" anchor="t">
              <a:spAutoFit/>
            </a:bodyPr>
            <a:lstStyle/>
            <a:p>
              <a:pPr algn="ctr"/>
              <a:r>
                <a:rPr lang="nb-NO" sz="1350"/>
                <a:t>Vi vil gjøre opptak  av møtet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2BFAB41-6732-4893-AFB9-3D7DC5223560}"/>
              </a:ext>
            </a:extLst>
          </p:cNvPr>
          <p:cNvGrpSpPr/>
          <p:nvPr/>
        </p:nvGrpSpPr>
        <p:grpSpPr>
          <a:xfrm>
            <a:off x="3271519" y="1441351"/>
            <a:ext cx="2685528" cy="1827580"/>
            <a:chOff x="4362024" y="1620719"/>
            <a:chExt cx="3580704" cy="2436774"/>
          </a:xfrm>
        </p:grpSpPr>
        <p:pic>
          <p:nvPicPr>
            <p:cNvPr id="11" name="Graphic 10" descr="Radio microphone">
              <a:extLst>
                <a:ext uri="{FF2B5EF4-FFF2-40B4-BE49-F238E27FC236}">
                  <a16:creationId xmlns:a16="http://schemas.microsoft.com/office/drawing/2014/main" id="{72B72DDA-A44F-47A9-A947-702CD79AC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256655" y="1620719"/>
              <a:ext cx="1791442" cy="1791441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D2C2CD8-3CCB-46AC-8E7D-8FE36AD32298}"/>
                </a:ext>
              </a:extLst>
            </p:cNvPr>
            <p:cNvSpPr/>
            <p:nvPr/>
          </p:nvSpPr>
          <p:spPr>
            <a:xfrm>
              <a:off x="4362024" y="3380385"/>
              <a:ext cx="3580704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350"/>
                <a:t>Vi er mange deltagere – husk å dempe mikrofonen. 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4749654-D5E7-4FB6-B9BF-F35DC6D47528}"/>
                </a:ext>
              </a:extLst>
            </p:cNvPr>
            <p:cNvCxnSpPr/>
            <p:nvPr/>
          </p:nvCxnSpPr>
          <p:spPr>
            <a:xfrm flipV="1">
              <a:off x="5533251" y="1881427"/>
              <a:ext cx="1238250" cy="12382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C6BD5F5-1ABF-4FD6-B1DD-61505B400A76}"/>
              </a:ext>
            </a:extLst>
          </p:cNvPr>
          <p:cNvSpPr txBox="1"/>
          <p:nvPr/>
        </p:nvSpPr>
        <p:spPr>
          <a:xfrm>
            <a:off x="363335" y="969257"/>
            <a:ext cx="2903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Kort før vi begynner:</a:t>
            </a:r>
          </a:p>
        </p:txBody>
      </p:sp>
    </p:spTree>
    <p:extLst>
      <p:ext uri="{BB962C8B-B14F-4D97-AF65-F5344CB8AC3E}">
        <p14:creationId xmlns:p14="http://schemas.microsoft.com/office/powerpoint/2010/main" val="2572989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21F683-72E6-4F88-98A3-168CF5D9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6331"/>
          </a:xfrm>
        </p:spPr>
        <p:txBody>
          <a:bodyPr/>
          <a:lstStyle/>
          <a:p>
            <a:r>
              <a:rPr lang="nb-NO"/>
              <a:t>Kontering delprosjekt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BEDB7FF7-A17D-444C-BC1E-872817346F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12" y="1263254"/>
            <a:ext cx="5162550" cy="727450"/>
          </a:xfrm>
        </p:spPr>
      </p:pic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CC71455-81E5-43A3-9D21-4F1223292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2880" y="2011100"/>
            <a:ext cx="5963921" cy="293951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/>
              <a:t>Ivaretar behovet for mer detaljert aktivitets- og styringsinformasjon</a:t>
            </a:r>
          </a:p>
          <a:p>
            <a:pPr marL="0" indent="0">
              <a:buNone/>
            </a:pPr>
            <a:endParaRPr lang="nb-NO"/>
          </a:p>
          <a:p>
            <a:r>
              <a:rPr lang="nb-NO" b="1"/>
              <a:t>Obligatorisk for alle transaksjoner, MÅ fylles ut</a:t>
            </a:r>
          </a:p>
          <a:p>
            <a:pPr lvl="1"/>
            <a:r>
              <a:rPr lang="nb-NO"/>
              <a:t>Når det konteres en verdi på denne dimensjonen kommer prosjekt automatisk.</a:t>
            </a:r>
          </a:p>
          <a:p>
            <a:r>
              <a:rPr lang="nb-NO"/>
              <a:t>Et delprosjekt kan kun knyttes til et prosjekt</a:t>
            </a:r>
          </a:p>
          <a:p>
            <a:r>
              <a:rPr lang="nb-NO"/>
              <a:t>Består av 9 siffer 	</a:t>
            </a:r>
          </a:p>
          <a:p>
            <a:pPr lvl="1"/>
            <a:r>
              <a:rPr lang="nb-NO"/>
              <a:t>De seks første er samme som prosjektet</a:t>
            </a:r>
          </a:p>
          <a:p>
            <a:pPr lvl="1"/>
            <a:r>
              <a:rPr lang="nb-NO"/>
              <a:t>De tre siste er løpenummer</a:t>
            </a:r>
          </a:p>
          <a:p>
            <a:endParaRPr 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363126E5-1372-5678-0E43-EA9F5B740B03}"/>
              </a:ext>
            </a:extLst>
          </p:cNvPr>
          <p:cNvSpPr txBox="1"/>
          <p:nvPr/>
        </p:nvSpPr>
        <p:spPr>
          <a:xfrm>
            <a:off x="6259062" y="2679917"/>
            <a:ext cx="2834640" cy="1200329"/>
          </a:xfrm>
          <a:prstGeom prst="rect">
            <a:avLst/>
          </a:prstGeom>
          <a:noFill/>
          <a:ln w="28575">
            <a:solidFill>
              <a:srgbClr val="BBAC76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Stå i feltet delprosjekt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Du kan søke på tall eller tekst for å få opp delprosjektnummer</a:t>
            </a:r>
          </a:p>
        </p:txBody>
      </p:sp>
    </p:spTree>
    <p:extLst>
      <p:ext uri="{BB962C8B-B14F-4D97-AF65-F5344CB8AC3E}">
        <p14:creationId xmlns:p14="http://schemas.microsoft.com/office/powerpoint/2010/main" val="265615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CBA7CD-CB59-4B93-883D-65CBF05ED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CBA7CD-CB59-4B93-883D-65CBF05E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7A77EE-7428-4BA9-B2B1-D73C5881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C5C563-D417-42F7-85F7-ECCA2B7A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013788"/>
              </p:ext>
            </p:extLst>
          </p:nvPr>
        </p:nvGraphicFramePr>
        <p:xfrm>
          <a:off x="362626" y="1133771"/>
          <a:ext cx="8418747" cy="3701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70910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  <a:gridCol w="1347837">
                  <a:extLst>
                    <a:ext uri="{9D8B030D-6E8A-4147-A177-3AD203B41FA5}">
                      <a16:colId xmlns:a16="http://schemas.microsoft.com/office/drawing/2014/main" val="694349209"/>
                    </a:ext>
                  </a:extLst>
                </a:gridCol>
              </a:tblGrid>
              <a:tr h="323577">
                <a:tc>
                  <a:txBody>
                    <a:bodyPr/>
                    <a:lstStyle/>
                    <a:p>
                      <a:r>
                        <a:rPr lang="nb-NO" sz="1400" b="1">
                          <a:solidFill>
                            <a:schemeClr val="tx1"/>
                          </a:solidFill>
                        </a:rPr>
                        <a:t>Oppsummering av BOTT E-læring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32"/>
                  </a:ext>
                </a:extLst>
              </a:tr>
              <a:tr h="367174">
                <a:tc>
                  <a:txBody>
                    <a:bodyPr/>
                    <a:lstStyle/>
                    <a:p>
                      <a:r>
                        <a:rPr lang="nb-NO" sz="1400" b="1" i="0"/>
                        <a:t>Hovedforskjeller fra dagens løsning</a:t>
                      </a:r>
                      <a:endParaRPr lang="nb-NO" sz="1400" b="0" i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991962"/>
                  </a:ext>
                </a:extLst>
              </a:tr>
              <a:tr h="36717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400" b="1" i="0"/>
                        <a:t>Om ny økonomimodell – hva betyr det for deg som fakturaansvarlig eller salgsordreoppretter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96127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nb-NO" sz="1400" b="1" i="0">
                          <a:solidFill>
                            <a:schemeClr val="bg1"/>
                          </a:solidFill>
                        </a:rPr>
                        <a:t>Mer om </a:t>
                      </a:r>
                      <a:r>
                        <a:rPr lang="nb-NO" sz="1400" b="1" i="0" err="1">
                          <a:solidFill>
                            <a:schemeClr val="bg1"/>
                          </a:solidFill>
                        </a:rPr>
                        <a:t>mva</a:t>
                      </a:r>
                      <a:r>
                        <a:rPr lang="nb-NO" sz="1400" b="1" i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rgbClr val="014694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i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14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42368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nb-NO" sz="1400" b="1" i="0"/>
                        <a:t>Nye begreper / Terminologi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1385"/>
                  </a:ext>
                </a:extLst>
              </a:tr>
              <a:tr h="385516">
                <a:tc>
                  <a:txBody>
                    <a:bodyPr/>
                    <a:lstStyle/>
                    <a:p>
                      <a:r>
                        <a:rPr lang="nb-NO" sz="1400" b="1" i="0"/>
                        <a:t>Kort demo av skjema for fakturagrunnlag/kreditnota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472846"/>
                  </a:ext>
                </a:extLst>
              </a:tr>
              <a:tr h="450841">
                <a:tc>
                  <a:txBody>
                    <a:bodyPr/>
                    <a:lstStyle/>
                    <a:p>
                      <a:r>
                        <a:rPr lang="nb-NO" sz="1400" b="1" i="0"/>
                        <a:t>Hva skjer videre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011862"/>
                  </a:ext>
                </a:extLst>
              </a:tr>
              <a:tr h="450841">
                <a:tc>
                  <a:txBody>
                    <a:bodyPr/>
                    <a:lstStyle/>
                    <a:p>
                      <a:r>
                        <a:rPr lang="nb-NO" sz="1400" b="1" i="0"/>
                        <a:t>Spørsmål og svar</a:t>
                      </a:r>
                      <a:endParaRPr lang="nb-NO" sz="1400" b="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332376"/>
                  </a:ext>
                </a:extLst>
              </a:tr>
              <a:tr h="450841">
                <a:tc>
                  <a:txBody>
                    <a:bodyPr/>
                    <a:lstStyle/>
                    <a:p>
                      <a:endParaRPr lang="nb-NO" sz="1400" b="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88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901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EBB55D-3A0E-B69F-2EF8-B9159F8BB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83" y="205979"/>
            <a:ext cx="6962214" cy="584775"/>
          </a:xfrm>
        </p:spPr>
        <p:txBody>
          <a:bodyPr/>
          <a:lstStyle/>
          <a:p>
            <a:r>
              <a:rPr lang="nb-NO" sz="3200"/>
              <a:t>Grunnregler utgående </a:t>
            </a:r>
            <a:r>
              <a:rPr lang="nb-NO" sz="3200" err="1"/>
              <a:t>mva</a:t>
            </a:r>
            <a:r>
              <a:rPr lang="nb-NO" sz="3200"/>
              <a:t> NTNU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82C6161-4AC3-5C4F-3235-D774098A8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b-NO"/>
          </a:p>
          <a:p>
            <a:endParaRPr lang="nb-NO"/>
          </a:p>
          <a:p>
            <a:r>
              <a:rPr lang="nb-NO"/>
              <a:t>Offentlig virksomhet (NTNU), er avgiftspliktig når vi </a:t>
            </a:r>
            <a:r>
              <a:rPr lang="nb-NO" b="1" i="1"/>
              <a:t>selger </a:t>
            </a:r>
            <a:r>
              <a:rPr lang="nb-NO"/>
              <a:t>avgiftspliktige varer og tjenester på lik linje med andre næringsdrivende jfr. </a:t>
            </a:r>
          </a:p>
          <a:p>
            <a:pPr marL="0" indent="0">
              <a:buNone/>
            </a:pPr>
            <a:r>
              <a:rPr lang="nb-NO"/>
              <a:t>    </a:t>
            </a:r>
            <a:r>
              <a:rPr lang="nb-NO" err="1"/>
              <a:t>Mval</a:t>
            </a:r>
            <a:r>
              <a:rPr lang="nb-NO"/>
              <a:t> </a:t>
            </a:r>
            <a:r>
              <a:rPr lang="nb-NO" b="0" i="0">
                <a:solidFill>
                  <a:srgbClr val="444444"/>
                </a:solidFill>
                <a:effectLst/>
              </a:rPr>
              <a:t>§ </a:t>
            </a:r>
            <a:r>
              <a:rPr lang="nb-NO"/>
              <a:t> par 2-1.1</a:t>
            </a:r>
          </a:p>
          <a:p>
            <a:endParaRPr lang="nb-NO"/>
          </a:p>
          <a:p>
            <a:r>
              <a:rPr lang="nb-NO"/>
              <a:t>Hovedregel for avgiftsplikten er ikke knyttet til hvem som er kunde, men hva NTNU selger av varer og tjenester.</a:t>
            </a:r>
          </a:p>
        </p:txBody>
      </p:sp>
    </p:spTree>
    <p:extLst>
      <p:ext uri="{BB962C8B-B14F-4D97-AF65-F5344CB8AC3E}">
        <p14:creationId xmlns:p14="http://schemas.microsoft.com/office/powerpoint/2010/main" val="4040922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id" hidden="1"/>
          <p:cNvGrpSpPr/>
          <p:nvPr>
            <p:custDataLst>
              <p:tags r:id="rId2"/>
            </p:custDataLst>
          </p:nvPr>
        </p:nvGrpSpPr>
        <p:grpSpPr>
          <a:xfrm>
            <a:off x="1594821" y="453839"/>
            <a:ext cx="5954358" cy="4441564"/>
            <a:chOff x="530352" y="685800"/>
            <a:chExt cx="8997696" cy="6711696"/>
          </a:xfrm>
        </p:grpSpPr>
        <p:sp>
          <p:nvSpPr>
            <p:cNvPr id="23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42008" tIns="0" rIns="42867" bIns="0" anchor="ctr"/>
            <a:lstStyle/>
            <a:p>
              <a:pPr algn="ctr" defTabSz="604100">
                <a:defRPr/>
              </a:pPr>
              <a:endParaRPr lang="nb-NO" sz="1191"/>
            </a:p>
          </p:txBody>
        </p:sp>
        <p:sp>
          <p:nvSpPr>
            <p:cNvPr id="24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42008" tIns="0" rIns="42867" bIns="0" anchor="ctr"/>
            <a:lstStyle/>
            <a:p>
              <a:pPr algn="ctr" defTabSz="604100">
                <a:defRPr/>
              </a:pPr>
              <a:endParaRPr lang="nb-NO" sz="1191"/>
            </a:p>
          </p:txBody>
        </p:sp>
        <p:sp>
          <p:nvSpPr>
            <p:cNvPr id="25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41894" tIns="0" rIns="42750" bIns="0" anchor="ctr"/>
            <a:lstStyle/>
            <a:p>
              <a:pPr algn="ctr" defTabSz="530557">
                <a:buSzPct val="90000"/>
                <a:defRPr/>
              </a:pPr>
              <a:endParaRPr lang="nb-NO" sz="926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26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62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42008" tIns="0" rIns="42867" bIns="0" anchor="ctr"/>
              <a:lstStyle/>
              <a:p>
                <a:pPr algn="ctr" defTabSz="604100">
                  <a:defRPr/>
                </a:pPr>
                <a:endParaRPr lang="nb-NO" sz="1191"/>
              </a:p>
            </p:txBody>
          </p:sp>
          <p:sp>
            <p:nvSpPr>
              <p:cNvPr id="63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42008" tIns="0" rIns="42867" bIns="0" anchor="ctr"/>
              <a:lstStyle/>
              <a:p>
                <a:pPr algn="ctr" defTabSz="604100">
                  <a:defRPr/>
                </a:pPr>
                <a:endParaRPr lang="nb-NO" sz="1191"/>
              </a:p>
            </p:txBody>
          </p:sp>
          <p:sp>
            <p:nvSpPr>
              <p:cNvPr id="64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42008" tIns="0" rIns="42867" bIns="0" anchor="ctr"/>
              <a:lstStyle/>
              <a:p>
                <a:pPr algn="ctr" defTabSz="604100">
                  <a:defRPr/>
                </a:pPr>
                <a:endParaRPr lang="nb-NO" sz="1191"/>
              </a:p>
            </p:txBody>
          </p:sp>
          <p:sp>
            <p:nvSpPr>
              <p:cNvPr id="65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42008" tIns="0" rIns="42867" bIns="0" anchor="ctr"/>
              <a:lstStyle/>
              <a:p>
                <a:pPr algn="ctr" defTabSz="604100">
                  <a:defRPr/>
                </a:pPr>
                <a:endParaRPr lang="nb-NO" sz="1191"/>
              </a:p>
            </p:txBody>
          </p:sp>
          <p:sp>
            <p:nvSpPr>
              <p:cNvPr id="66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42008" tIns="0" rIns="42867" bIns="0" anchor="ctr"/>
              <a:lstStyle/>
              <a:p>
                <a:pPr algn="ctr" defTabSz="604100">
                  <a:defRPr/>
                </a:pPr>
                <a:endParaRPr lang="nb-NO" sz="1191"/>
              </a:p>
            </p:txBody>
          </p:sp>
          <p:sp>
            <p:nvSpPr>
              <p:cNvPr id="67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42008" tIns="0" rIns="42867" bIns="0" anchor="ctr"/>
              <a:lstStyle/>
              <a:p>
                <a:pPr algn="ctr" defTabSz="604100">
                  <a:defRPr/>
                </a:pPr>
                <a:endParaRPr lang="nb-NO" sz="1191"/>
              </a:p>
            </p:txBody>
          </p:sp>
        </p:grpSp>
        <p:grpSp>
          <p:nvGrpSpPr>
            <p:cNvPr id="27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56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42008" tIns="0" rIns="42867" bIns="0" anchor="ctr"/>
              <a:lstStyle/>
              <a:p>
                <a:pPr algn="ctr" defTabSz="604100">
                  <a:defRPr/>
                </a:pPr>
                <a:endParaRPr lang="nb-NO" sz="1191"/>
              </a:p>
            </p:txBody>
          </p:sp>
          <p:sp>
            <p:nvSpPr>
              <p:cNvPr id="57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42008" tIns="0" rIns="42867" bIns="0" anchor="ctr"/>
              <a:lstStyle/>
              <a:p>
                <a:pPr algn="ctr" defTabSz="604100">
                  <a:defRPr/>
                </a:pPr>
                <a:endParaRPr lang="nb-NO" sz="1191"/>
              </a:p>
            </p:txBody>
          </p:sp>
          <p:sp>
            <p:nvSpPr>
              <p:cNvPr id="58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42008" tIns="0" rIns="42867" bIns="0" anchor="ctr"/>
              <a:lstStyle/>
              <a:p>
                <a:pPr algn="ctr" defTabSz="604100">
                  <a:defRPr/>
                </a:pPr>
                <a:endParaRPr lang="nb-NO" sz="1191"/>
              </a:p>
            </p:txBody>
          </p:sp>
          <p:sp>
            <p:nvSpPr>
              <p:cNvPr id="59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42008" tIns="0" rIns="42867" bIns="0" anchor="ctr"/>
              <a:lstStyle/>
              <a:p>
                <a:pPr algn="ctr" defTabSz="604100">
                  <a:defRPr/>
                </a:pPr>
                <a:endParaRPr lang="nb-NO" sz="1191"/>
              </a:p>
            </p:txBody>
          </p:sp>
          <p:sp>
            <p:nvSpPr>
              <p:cNvPr id="60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42008" tIns="0" rIns="42867" bIns="0" anchor="ctr"/>
              <a:lstStyle/>
              <a:p>
                <a:pPr algn="ctr" defTabSz="604100">
                  <a:defRPr/>
                </a:pPr>
                <a:endParaRPr lang="nb-NO" sz="1191"/>
              </a:p>
            </p:txBody>
          </p:sp>
          <p:sp>
            <p:nvSpPr>
              <p:cNvPr id="61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42008" tIns="0" rIns="42867" bIns="0" anchor="ctr"/>
              <a:lstStyle/>
              <a:p>
                <a:pPr algn="ctr" defTabSz="604100">
                  <a:defRPr/>
                </a:pPr>
                <a:endParaRPr lang="nb-NO" sz="1191"/>
              </a:p>
            </p:txBody>
          </p:sp>
        </p:grpSp>
        <p:grpSp>
          <p:nvGrpSpPr>
            <p:cNvPr id="28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50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42008" tIns="0" rIns="42867" bIns="0" anchor="ctr"/>
              <a:lstStyle/>
              <a:p>
                <a:pPr algn="ctr" defTabSz="604100">
                  <a:defRPr/>
                </a:pPr>
                <a:endParaRPr lang="nb-NO" sz="1191"/>
              </a:p>
            </p:txBody>
          </p:sp>
          <p:sp>
            <p:nvSpPr>
              <p:cNvPr id="51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42008" tIns="0" rIns="42867" bIns="0" anchor="ctr"/>
              <a:lstStyle/>
              <a:p>
                <a:pPr algn="ctr" defTabSz="604100">
                  <a:defRPr/>
                </a:pPr>
                <a:endParaRPr lang="nb-NO" sz="1191"/>
              </a:p>
            </p:txBody>
          </p:sp>
          <p:sp>
            <p:nvSpPr>
              <p:cNvPr id="52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42008" tIns="0" rIns="42867" bIns="0" anchor="ctr"/>
              <a:lstStyle/>
              <a:p>
                <a:pPr algn="ctr" defTabSz="604100">
                  <a:defRPr/>
                </a:pPr>
                <a:endParaRPr lang="nb-NO" sz="1191"/>
              </a:p>
            </p:txBody>
          </p:sp>
          <p:sp>
            <p:nvSpPr>
              <p:cNvPr id="53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42008" tIns="0" rIns="42867" bIns="0" anchor="ctr"/>
              <a:lstStyle/>
              <a:p>
                <a:pPr algn="ctr" defTabSz="604100">
                  <a:defRPr/>
                </a:pPr>
                <a:endParaRPr lang="nb-NO" sz="1191"/>
              </a:p>
            </p:txBody>
          </p:sp>
          <p:sp>
            <p:nvSpPr>
              <p:cNvPr id="54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42008" tIns="0" rIns="42867" bIns="0" anchor="ctr"/>
              <a:lstStyle/>
              <a:p>
                <a:pPr algn="ctr" defTabSz="604100">
                  <a:defRPr/>
                </a:pPr>
                <a:endParaRPr lang="nb-NO" sz="1191"/>
              </a:p>
            </p:txBody>
          </p:sp>
          <p:sp>
            <p:nvSpPr>
              <p:cNvPr id="55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42008" tIns="0" rIns="42867" bIns="0" anchor="ctr"/>
              <a:lstStyle/>
              <a:p>
                <a:pPr algn="ctr" defTabSz="604100">
                  <a:defRPr/>
                </a:pPr>
                <a:endParaRPr lang="nb-NO" sz="1191"/>
              </a:p>
            </p:txBody>
          </p:sp>
        </p:grpSp>
        <p:grpSp>
          <p:nvGrpSpPr>
            <p:cNvPr id="29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44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42008" tIns="0" rIns="42867" bIns="0" anchor="ctr"/>
              <a:lstStyle/>
              <a:p>
                <a:pPr algn="ctr" defTabSz="604100">
                  <a:defRPr/>
                </a:pPr>
                <a:endParaRPr lang="nb-NO" sz="1191"/>
              </a:p>
            </p:txBody>
          </p:sp>
          <p:sp>
            <p:nvSpPr>
              <p:cNvPr id="45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42008" tIns="0" rIns="42867" bIns="0" anchor="ctr"/>
              <a:lstStyle/>
              <a:p>
                <a:pPr algn="ctr" defTabSz="604100">
                  <a:defRPr/>
                </a:pPr>
                <a:endParaRPr lang="nb-NO" sz="1191"/>
              </a:p>
            </p:txBody>
          </p:sp>
          <p:sp>
            <p:nvSpPr>
              <p:cNvPr id="46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42008" tIns="0" rIns="42867" bIns="0" anchor="ctr"/>
              <a:lstStyle/>
              <a:p>
                <a:pPr algn="ctr" defTabSz="604100">
                  <a:defRPr/>
                </a:pPr>
                <a:endParaRPr lang="nb-NO" sz="1191"/>
              </a:p>
            </p:txBody>
          </p:sp>
          <p:sp>
            <p:nvSpPr>
              <p:cNvPr id="47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42008" tIns="0" rIns="42867" bIns="0" anchor="ctr"/>
              <a:lstStyle/>
              <a:p>
                <a:pPr algn="ctr" defTabSz="604100">
                  <a:defRPr/>
                </a:pPr>
                <a:endParaRPr lang="nb-NO" sz="1191"/>
              </a:p>
            </p:txBody>
          </p:sp>
          <p:sp>
            <p:nvSpPr>
              <p:cNvPr id="48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42008" tIns="0" rIns="42867" bIns="0" anchor="ctr"/>
              <a:lstStyle/>
              <a:p>
                <a:pPr algn="ctr" defTabSz="604100">
                  <a:defRPr/>
                </a:pPr>
                <a:endParaRPr lang="nb-NO" sz="1191"/>
              </a:p>
            </p:txBody>
          </p:sp>
          <p:sp>
            <p:nvSpPr>
              <p:cNvPr id="49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42008" tIns="0" rIns="42867" bIns="0" anchor="ctr"/>
              <a:lstStyle/>
              <a:p>
                <a:pPr algn="ctr" defTabSz="604100">
                  <a:defRPr/>
                </a:pPr>
                <a:endParaRPr lang="nb-NO" sz="1191"/>
              </a:p>
            </p:txBody>
          </p:sp>
        </p:grpSp>
        <p:grpSp>
          <p:nvGrpSpPr>
            <p:cNvPr id="30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38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42008" tIns="0" rIns="42867" bIns="0" anchor="ctr"/>
              <a:lstStyle/>
              <a:p>
                <a:pPr algn="ctr" defTabSz="604100">
                  <a:defRPr/>
                </a:pPr>
                <a:endParaRPr lang="nb-NO" sz="1191"/>
              </a:p>
            </p:txBody>
          </p:sp>
          <p:sp>
            <p:nvSpPr>
              <p:cNvPr id="39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42008" tIns="0" rIns="42867" bIns="0" anchor="ctr"/>
              <a:lstStyle/>
              <a:p>
                <a:pPr algn="ctr" defTabSz="604100">
                  <a:defRPr/>
                </a:pPr>
                <a:endParaRPr lang="nb-NO" sz="1191"/>
              </a:p>
            </p:txBody>
          </p:sp>
          <p:sp>
            <p:nvSpPr>
              <p:cNvPr id="40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42008" tIns="0" rIns="42867" bIns="0" anchor="ctr"/>
              <a:lstStyle/>
              <a:p>
                <a:pPr algn="ctr" defTabSz="604100">
                  <a:defRPr/>
                </a:pPr>
                <a:endParaRPr lang="nb-NO" sz="1191"/>
              </a:p>
            </p:txBody>
          </p:sp>
          <p:sp>
            <p:nvSpPr>
              <p:cNvPr id="41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42008" tIns="0" rIns="42867" bIns="0" anchor="ctr"/>
              <a:lstStyle/>
              <a:p>
                <a:pPr algn="ctr" defTabSz="604100">
                  <a:defRPr/>
                </a:pPr>
                <a:endParaRPr lang="nb-NO" sz="1191"/>
              </a:p>
            </p:txBody>
          </p:sp>
          <p:sp>
            <p:nvSpPr>
              <p:cNvPr id="42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42008" tIns="0" rIns="42867" bIns="0" anchor="ctr"/>
              <a:lstStyle/>
              <a:p>
                <a:pPr algn="ctr" defTabSz="604100">
                  <a:defRPr/>
                </a:pPr>
                <a:endParaRPr lang="nb-NO" sz="1191"/>
              </a:p>
            </p:txBody>
          </p:sp>
          <p:sp>
            <p:nvSpPr>
              <p:cNvPr id="43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42008" tIns="0" rIns="42867" bIns="0" anchor="ctr"/>
              <a:lstStyle/>
              <a:p>
                <a:pPr algn="ctr" defTabSz="604100">
                  <a:defRPr/>
                </a:pPr>
                <a:endParaRPr lang="nb-NO" sz="1191"/>
              </a:p>
            </p:txBody>
          </p:sp>
        </p:grpSp>
        <p:grpSp>
          <p:nvGrpSpPr>
            <p:cNvPr id="31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32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42008" tIns="0" rIns="42867" bIns="0" anchor="ctr"/>
              <a:lstStyle/>
              <a:p>
                <a:pPr algn="ctr" defTabSz="604100">
                  <a:defRPr/>
                </a:pPr>
                <a:endParaRPr lang="nb-NO" sz="1191"/>
              </a:p>
            </p:txBody>
          </p:sp>
          <p:sp>
            <p:nvSpPr>
              <p:cNvPr id="33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42008" tIns="0" rIns="42867" bIns="0" anchor="ctr"/>
              <a:lstStyle/>
              <a:p>
                <a:pPr algn="ctr" defTabSz="604100">
                  <a:defRPr/>
                </a:pPr>
                <a:endParaRPr lang="nb-NO" sz="1191"/>
              </a:p>
            </p:txBody>
          </p:sp>
          <p:sp>
            <p:nvSpPr>
              <p:cNvPr id="34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42008" tIns="0" rIns="42867" bIns="0" anchor="ctr"/>
              <a:lstStyle/>
              <a:p>
                <a:pPr algn="ctr" defTabSz="604100">
                  <a:defRPr/>
                </a:pPr>
                <a:endParaRPr lang="nb-NO" sz="1191"/>
              </a:p>
            </p:txBody>
          </p:sp>
          <p:sp>
            <p:nvSpPr>
              <p:cNvPr id="35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42008" tIns="0" rIns="42867" bIns="0" anchor="ctr"/>
              <a:lstStyle/>
              <a:p>
                <a:pPr algn="ctr" defTabSz="604100">
                  <a:defRPr/>
                </a:pPr>
                <a:endParaRPr lang="nb-NO" sz="1191"/>
              </a:p>
            </p:txBody>
          </p:sp>
          <p:sp>
            <p:nvSpPr>
              <p:cNvPr id="36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42008" tIns="0" rIns="42867" bIns="0" anchor="ctr"/>
              <a:lstStyle/>
              <a:p>
                <a:pPr algn="ctr" defTabSz="604100">
                  <a:defRPr/>
                </a:pPr>
                <a:endParaRPr lang="nb-NO" sz="1191"/>
              </a:p>
            </p:txBody>
          </p:sp>
          <p:sp>
            <p:nvSpPr>
              <p:cNvPr id="37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42008" tIns="0" rIns="42867" bIns="0" anchor="ctr"/>
              <a:lstStyle/>
              <a:p>
                <a:pPr algn="ctr" defTabSz="604100">
                  <a:defRPr/>
                </a:pPr>
                <a:endParaRPr lang="nb-NO" sz="1191"/>
              </a:p>
            </p:txBody>
          </p:sp>
        </p:grpSp>
      </p:grpSp>
      <p:sp>
        <p:nvSpPr>
          <p:cNvPr id="399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8782" y="75640"/>
            <a:ext cx="8032880" cy="553998"/>
          </a:xfrm>
          <a:noFill/>
        </p:spPr>
        <p:txBody>
          <a:bodyPr lIns="91440" tIns="45720" rIns="91440" bIns="45720" anchor="t"/>
          <a:lstStyle/>
          <a:p>
            <a:r>
              <a:rPr lang="nb-NO" sz="2400"/>
              <a:t>Hvilke deler av NTNUs virksomhet er avgiftspliktig i.h.h.t </a:t>
            </a:r>
            <a:r>
              <a:rPr lang="nb-NO" sz="2400" err="1"/>
              <a:t>mva</a:t>
            </a:r>
            <a:r>
              <a:rPr lang="nb-NO" sz="2400"/>
              <a:t>-loven?</a:t>
            </a:r>
          </a:p>
        </p:txBody>
      </p:sp>
      <p:sp>
        <p:nvSpPr>
          <p:cNvPr id="39942" name="Rectangle 4"/>
          <p:cNvSpPr>
            <a:spLocks noChangeArrowheads="1"/>
          </p:cNvSpPr>
          <p:nvPr/>
        </p:nvSpPr>
        <p:spPr bwMode="auto">
          <a:xfrm>
            <a:off x="1696850" y="2389165"/>
            <a:ext cx="1624784" cy="1178719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SzTx/>
            </a:pPr>
            <a:r>
              <a:rPr lang="nb-NO" sz="1191">
                <a:solidFill>
                  <a:schemeClr val="bg1"/>
                </a:solidFill>
              </a:rPr>
              <a:t>Bidrags- og </a:t>
            </a:r>
          </a:p>
          <a:p>
            <a:pPr algn="ctr">
              <a:buSzTx/>
            </a:pPr>
            <a:r>
              <a:rPr lang="nb-NO" sz="1191">
                <a:solidFill>
                  <a:schemeClr val="bg1"/>
                </a:solidFill>
              </a:rPr>
              <a:t>oppdragsfinansiert</a:t>
            </a:r>
          </a:p>
          <a:p>
            <a:pPr algn="ctr">
              <a:buSzTx/>
            </a:pPr>
            <a:r>
              <a:rPr lang="nb-NO" sz="1191">
                <a:solidFill>
                  <a:schemeClr val="bg1"/>
                </a:solidFill>
              </a:rPr>
              <a:t>aktivitet</a:t>
            </a:r>
          </a:p>
          <a:p>
            <a:pPr algn="ctr">
              <a:buSzTx/>
            </a:pPr>
            <a:endParaRPr lang="nb-NO" sz="1019" i="1"/>
          </a:p>
        </p:txBody>
      </p:sp>
      <p:sp>
        <p:nvSpPr>
          <p:cNvPr id="39943" name="Rectangle 5"/>
          <p:cNvSpPr>
            <a:spLocks noChangeArrowheads="1"/>
          </p:cNvSpPr>
          <p:nvPr/>
        </p:nvSpPr>
        <p:spPr bwMode="auto">
          <a:xfrm>
            <a:off x="4836804" y="2366121"/>
            <a:ext cx="1782327" cy="1178719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algn="ctr">
              <a:buSzTx/>
            </a:pPr>
            <a:r>
              <a:rPr lang="nb-NO" sz="1191">
                <a:solidFill>
                  <a:schemeClr val="bg1"/>
                </a:solidFill>
              </a:rPr>
              <a:t>Ramme/drift</a:t>
            </a:r>
          </a:p>
          <a:p>
            <a:pPr algn="ctr"/>
            <a:r>
              <a:rPr lang="nb-NO" sz="1150">
                <a:solidFill>
                  <a:schemeClr val="bg1"/>
                </a:solidFill>
              </a:rPr>
              <a:t>RD og RSO</a:t>
            </a:r>
            <a:endParaRPr lang="nb-NO" sz="1150">
              <a:solidFill>
                <a:schemeClr val="bg1"/>
              </a:solidFill>
              <a:cs typeface="Arial"/>
            </a:endParaRPr>
          </a:p>
          <a:p>
            <a:pPr algn="ctr">
              <a:buSzTx/>
            </a:pPr>
            <a:endParaRPr lang="nb-NO" sz="1456"/>
          </a:p>
        </p:txBody>
      </p:sp>
      <p:sp>
        <p:nvSpPr>
          <p:cNvPr id="39945" name="Text Box 7"/>
          <p:cNvSpPr txBox="1">
            <a:spLocks noChangeArrowheads="1"/>
          </p:cNvSpPr>
          <p:nvPr/>
        </p:nvSpPr>
        <p:spPr bwMode="auto">
          <a:xfrm>
            <a:off x="5681383" y="2598330"/>
            <a:ext cx="680653" cy="31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Tx/>
            </a:pPr>
            <a:endParaRPr lang="nb-NO" sz="1456"/>
          </a:p>
        </p:txBody>
      </p:sp>
      <p:sp>
        <p:nvSpPr>
          <p:cNvPr id="39946" name="Text Box 8"/>
          <p:cNvSpPr txBox="1">
            <a:spLocks noChangeArrowheads="1"/>
          </p:cNvSpPr>
          <p:nvPr/>
        </p:nvSpPr>
        <p:spPr bwMode="auto">
          <a:xfrm>
            <a:off x="5681382" y="2508192"/>
            <a:ext cx="628650" cy="31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Tx/>
            </a:pPr>
            <a:endParaRPr lang="nb-NO" sz="1456"/>
          </a:p>
        </p:txBody>
      </p:sp>
      <p:sp>
        <p:nvSpPr>
          <p:cNvPr id="39947" name="Line 9"/>
          <p:cNvSpPr>
            <a:spLocks noChangeShapeType="1"/>
          </p:cNvSpPr>
          <p:nvPr/>
        </p:nvSpPr>
        <p:spPr bwMode="auto">
          <a:xfrm>
            <a:off x="2530942" y="1865361"/>
            <a:ext cx="1" cy="50468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nb-NO" sz="1456"/>
          </a:p>
        </p:txBody>
      </p:sp>
      <p:sp>
        <p:nvSpPr>
          <p:cNvPr id="39948" name="Line 10"/>
          <p:cNvSpPr>
            <a:spLocks noChangeShapeType="1"/>
          </p:cNvSpPr>
          <p:nvPr/>
        </p:nvSpPr>
        <p:spPr bwMode="auto">
          <a:xfrm>
            <a:off x="5847990" y="2126842"/>
            <a:ext cx="0" cy="26232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nb-NO" sz="1456"/>
          </a:p>
        </p:txBody>
      </p:sp>
      <p:sp>
        <p:nvSpPr>
          <p:cNvPr id="39950" name="Text Box 12"/>
          <p:cNvSpPr txBox="1">
            <a:spLocks noChangeArrowheads="1"/>
          </p:cNvSpPr>
          <p:nvPr/>
        </p:nvSpPr>
        <p:spPr bwMode="auto">
          <a:xfrm>
            <a:off x="5275105" y="1658806"/>
            <a:ext cx="1243013" cy="54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SzTx/>
            </a:pPr>
            <a:r>
              <a:rPr lang="nb-NO" sz="1456" b="1"/>
              <a:t>Ramme-</a:t>
            </a:r>
          </a:p>
          <a:p>
            <a:pPr>
              <a:buSzTx/>
            </a:pPr>
            <a:r>
              <a:rPr lang="nb-NO" sz="1456" b="1"/>
              <a:t>bevilgning</a:t>
            </a:r>
          </a:p>
        </p:txBody>
      </p:sp>
      <p:sp>
        <p:nvSpPr>
          <p:cNvPr id="39951" name="Text Box 13"/>
          <p:cNvSpPr txBox="1">
            <a:spLocks noChangeArrowheads="1"/>
          </p:cNvSpPr>
          <p:nvPr/>
        </p:nvSpPr>
        <p:spPr bwMode="auto">
          <a:xfrm>
            <a:off x="1733830" y="1063025"/>
            <a:ext cx="1587803" cy="825354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SzTx/>
            </a:pPr>
            <a:r>
              <a:rPr lang="nb-NO" sz="1191" b="1">
                <a:solidFill>
                  <a:schemeClr val="bg1"/>
                </a:solidFill>
              </a:rPr>
              <a:t>Eksterne</a:t>
            </a:r>
          </a:p>
          <a:p>
            <a:pPr algn="ctr">
              <a:buSzTx/>
            </a:pPr>
            <a:r>
              <a:rPr lang="nb-NO" sz="1191" b="1">
                <a:solidFill>
                  <a:schemeClr val="bg1"/>
                </a:solidFill>
              </a:rPr>
              <a:t>oppdragsgivere</a:t>
            </a:r>
          </a:p>
          <a:p>
            <a:pPr algn="ctr">
              <a:buSzTx/>
            </a:pPr>
            <a:r>
              <a:rPr lang="nb-NO" sz="1191" b="1">
                <a:solidFill>
                  <a:schemeClr val="bg1"/>
                </a:solidFill>
              </a:rPr>
              <a:t>og bidragsytere</a:t>
            </a:r>
          </a:p>
          <a:p>
            <a:pPr algn="ctr">
              <a:buSzTx/>
            </a:pPr>
            <a:r>
              <a:rPr lang="nb-NO" sz="1191" b="1">
                <a:solidFill>
                  <a:schemeClr val="bg1"/>
                </a:solidFill>
              </a:rPr>
              <a:t>(BOA aktivitet)</a:t>
            </a:r>
          </a:p>
        </p:txBody>
      </p:sp>
      <p:sp>
        <p:nvSpPr>
          <p:cNvPr id="39952" name="Rectangle 14"/>
          <p:cNvSpPr>
            <a:spLocks noChangeArrowheads="1"/>
          </p:cNvSpPr>
          <p:nvPr/>
        </p:nvSpPr>
        <p:spPr bwMode="auto">
          <a:xfrm>
            <a:off x="4202930" y="1011722"/>
            <a:ext cx="3354725" cy="419486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algn="ctr"/>
            <a:r>
              <a:rPr lang="nb-NO" sz="1150" b="1">
                <a:solidFill>
                  <a:schemeClr val="bg1"/>
                </a:solidFill>
              </a:rPr>
              <a:t>Bevilgningsfinansiert aktivitet</a:t>
            </a:r>
            <a:endParaRPr lang="en-US"/>
          </a:p>
        </p:txBody>
      </p:sp>
      <p:sp>
        <p:nvSpPr>
          <p:cNvPr id="39953" name="Line 15"/>
          <p:cNvSpPr>
            <a:spLocks noChangeShapeType="1"/>
          </p:cNvSpPr>
          <p:nvPr/>
        </p:nvSpPr>
        <p:spPr bwMode="auto">
          <a:xfrm>
            <a:off x="5797292" y="1431208"/>
            <a:ext cx="0" cy="26232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nb-NO" sz="1456"/>
          </a:p>
        </p:txBody>
      </p:sp>
      <p:sp>
        <p:nvSpPr>
          <p:cNvPr id="39957" name="Line 19"/>
          <p:cNvSpPr>
            <a:spLocks noChangeShapeType="1"/>
          </p:cNvSpPr>
          <p:nvPr/>
        </p:nvSpPr>
        <p:spPr bwMode="auto">
          <a:xfrm>
            <a:off x="2535821" y="3567884"/>
            <a:ext cx="0" cy="26232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nb-NO" sz="1456"/>
          </a:p>
        </p:txBody>
      </p:sp>
      <p:sp>
        <p:nvSpPr>
          <p:cNvPr id="39958" name="Line 20"/>
          <p:cNvSpPr>
            <a:spLocks noChangeShapeType="1"/>
          </p:cNvSpPr>
          <p:nvPr/>
        </p:nvSpPr>
        <p:spPr bwMode="auto">
          <a:xfrm>
            <a:off x="5797293" y="3567884"/>
            <a:ext cx="0" cy="26232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nb-NO" sz="1456"/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>
            <p:custDataLst>
              <p:tags r:id="rId5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>
            <p:custDataLst>
              <p:tags r:id="rId6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>
            <p:custDataLst>
              <p:tags r:id="rId7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>
            <p:custDataLst>
              <p:tags r:id="rId8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>
            <p:custDataLst>
              <p:tags r:id="rId9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>
            <p:custDataLst>
              <p:tags r:id="rId10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>
            <p:custDataLst>
              <p:tags r:id="rId11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>
            <p:custDataLst>
              <p:tags r:id="rId12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>
            <p:custDataLst>
              <p:tags r:id="rId13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>
            <p:custDataLst>
              <p:tags r:id="rId14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>
            <p:custDataLst>
              <p:tags r:id="rId15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>
            <p:custDataLst>
              <p:tags r:id="rId16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6" name="TextBox 15"/>
          <p:cNvSpPr txBox="1"/>
          <p:nvPr>
            <p:custDataLst>
              <p:tags r:id="rId17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>
            <p:custDataLst>
              <p:tags r:id="rId18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8" name="TextBox 17"/>
          <p:cNvSpPr txBox="1"/>
          <p:nvPr>
            <p:custDataLst>
              <p:tags r:id="rId19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9" name="TextBox 18"/>
          <p:cNvSpPr txBox="1"/>
          <p:nvPr>
            <p:custDataLst>
              <p:tags r:id="rId20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20" name="TextBox 19"/>
          <p:cNvSpPr txBox="1"/>
          <p:nvPr>
            <p:custDataLst>
              <p:tags r:id="rId21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21" name="TextBox 20"/>
          <p:cNvSpPr txBox="1"/>
          <p:nvPr>
            <p:custDataLst>
              <p:tags r:id="rId22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9936" name="TextBox 39935"/>
          <p:cNvSpPr txBox="1"/>
          <p:nvPr>
            <p:custDataLst>
              <p:tags r:id="rId23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9937" name="TextBox 39936"/>
          <p:cNvSpPr txBox="1"/>
          <p:nvPr>
            <p:custDataLst>
              <p:tags r:id="rId24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9939" name="TextBox 39938"/>
          <p:cNvSpPr txBox="1"/>
          <p:nvPr>
            <p:custDataLst>
              <p:tags r:id="rId25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9955" name="TextBox 39954"/>
          <p:cNvSpPr txBox="1"/>
          <p:nvPr>
            <p:custDataLst>
              <p:tags r:id="rId26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9960" name="TextBox 39959"/>
          <p:cNvSpPr txBox="1"/>
          <p:nvPr>
            <p:custDataLst>
              <p:tags r:id="rId27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9961" name="TextBox 39960"/>
          <p:cNvSpPr txBox="1"/>
          <p:nvPr>
            <p:custDataLst>
              <p:tags r:id="rId28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9962" name="TextBox 39961"/>
          <p:cNvSpPr txBox="1"/>
          <p:nvPr>
            <p:custDataLst>
              <p:tags r:id="rId29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9963" name="TextBox 39962"/>
          <p:cNvSpPr txBox="1"/>
          <p:nvPr>
            <p:custDataLst>
              <p:tags r:id="rId30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9964" name="TextBox 39963"/>
          <p:cNvSpPr txBox="1"/>
          <p:nvPr>
            <p:custDataLst>
              <p:tags r:id="rId31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9965" name="TextBox 39964"/>
          <p:cNvSpPr txBox="1"/>
          <p:nvPr>
            <p:custDataLst>
              <p:tags r:id="rId32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9966" name="TextBox 39965"/>
          <p:cNvSpPr txBox="1"/>
          <p:nvPr>
            <p:custDataLst>
              <p:tags r:id="rId33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9967" name="TextBox 39966"/>
          <p:cNvSpPr txBox="1"/>
          <p:nvPr>
            <p:custDataLst>
              <p:tags r:id="rId34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8" name="TextBox 67"/>
          <p:cNvSpPr txBox="1"/>
          <p:nvPr>
            <p:custDataLst>
              <p:tags r:id="rId35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9" name="TextBox 68"/>
          <p:cNvSpPr txBox="1"/>
          <p:nvPr>
            <p:custDataLst>
              <p:tags r:id="rId36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0" name="TextBox 69"/>
          <p:cNvSpPr txBox="1"/>
          <p:nvPr>
            <p:custDataLst>
              <p:tags r:id="rId37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1" name="TextBox 70"/>
          <p:cNvSpPr txBox="1"/>
          <p:nvPr>
            <p:custDataLst>
              <p:tags r:id="rId38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2" name="TextBox 71"/>
          <p:cNvSpPr txBox="1"/>
          <p:nvPr>
            <p:custDataLst>
              <p:tags r:id="rId39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3" name="TextBox 72"/>
          <p:cNvSpPr txBox="1"/>
          <p:nvPr>
            <p:custDataLst>
              <p:tags r:id="rId40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4" name="TextBox 73"/>
          <p:cNvSpPr txBox="1"/>
          <p:nvPr>
            <p:custDataLst>
              <p:tags r:id="rId41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5" name="TextBox 74"/>
          <p:cNvSpPr txBox="1"/>
          <p:nvPr>
            <p:custDataLst>
              <p:tags r:id="rId42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6" name="TextBox 75"/>
          <p:cNvSpPr txBox="1"/>
          <p:nvPr>
            <p:custDataLst>
              <p:tags r:id="rId43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7" name="TextBox 76"/>
          <p:cNvSpPr txBox="1"/>
          <p:nvPr>
            <p:custDataLst>
              <p:tags r:id="rId44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8" name="TextBox 77"/>
          <p:cNvSpPr txBox="1"/>
          <p:nvPr>
            <p:custDataLst>
              <p:tags r:id="rId45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9" name="TextBox 78"/>
          <p:cNvSpPr txBox="1"/>
          <p:nvPr>
            <p:custDataLst>
              <p:tags r:id="rId46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0" name="TextBox 79"/>
          <p:cNvSpPr txBox="1"/>
          <p:nvPr>
            <p:custDataLst>
              <p:tags r:id="rId47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1" name="TextBox 80"/>
          <p:cNvSpPr txBox="1"/>
          <p:nvPr>
            <p:custDataLst>
              <p:tags r:id="rId48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2" name="TextBox 81"/>
          <p:cNvSpPr txBox="1"/>
          <p:nvPr>
            <p:custDataLst>
              <p:tags r:id="rId49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3" name="TextBox 82"/>
          <p:cNvSpPr txBox="1"/>
          <p:nvPr>
            <p:custDataLst>
              <p:tags r:id="rId50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4" name="TextBox 83"/>
          <p:cNvSpPr txBox="1"/>
          <p:nvPr>
            <p:custDataLst>
              <p:tags r:id="rId51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5" name="TextBox 84"/>
          <p:cNvSpPr txBox="1"/>
          <p:nvPr>
            <p:custDataLst>
              <p:tags r:id="rId52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6" name="TextBox 85"/>
          <p:cNvSpPr txBox="1"/>
          <p:nvPr>
            <p:custDataLst>
              <p:tags r:id="rId53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7" name="TextBox 86"/>
          <p:cNvSpPr txBox="1"/>
          <p:nvPr>
            <p:custDataLst>
              <p:tags r:id="rId54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8" name="TextBox 87"/>
          <p:cNvSpPr txBox="1"/>
          <p:nvPr>
            <p:custDataLst>
              <p:tags r:id="rId55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9" name="TextBox 88"/>
          <p:cNvSpPr txBox="1"/>
          <p:nvPr>
            <p:custDataLst>
              <p:tags r:id="rId56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0" name="TextBox 89"/>
          <p:cNvSpPr txBox="1"/>
          <p:nvPr>
            <p:custDataLst>
              <p:tags r:id="rId57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1" name="TextBox 90"/>
          <p:cNvSpPr txBox="1"/>
          <p:nvPr>
            <p:custDataLst>
              <p:tags r:id="rId58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2" name="TextBox 91"/>
          <p:cNvSpPr txBox="1"/>
          <p:nvPr>
            <p:custDataLst>
              <p:tags r:id="rId59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3" name="TextBox 92"/>
          <p:cNvSpPr txBox="1"/>
          <p:nvPr>
            <p:custDataLst>
              <p:tags r:id="rId60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4" name="TextBox 93"/>
          <p:cNvSpPr txBox="1"/>
          <p:nvPr>
            <p:custDataLst>
              <p:tags r:id="rId61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5" name="TextBox 94"/>
          <p:cNvSpPr txBox="1"/>
          <p:nvPr>
            <p:custDataLst>
              <p:tags r:id="rId62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9968" name="TextBox 39967"/>
          <p:cNvSpPr txBox="1"/>
          <p:nvPr>
            <p:custDataLst>
              <p:tags r:id="rId63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9969" name="TextBox 39968"/>
          <p:cNvSpPr txBox="1"/>
          <p:nvPr>
            <p:custDataLst>
              <p:tags r:id="rId64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9970" name="TextBox 39969"/>
          <p:cNvSpPr txBox="1"/>
          <p:nvPr>
            <p:custDataLst>
              <p:tags r:id="rId65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9971" name="TextBox 39970"/>
          <p:cNvSpPr txBox="1"/>
          <p:nvPr>
            <p:custDataLst>
              <p:tags r:id="rId66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9972" name="TextBox 39971"/>
          <p:cNvSpPr txBox="1"/>
          <p:nvPr>
            <p:custDataLst>
              <p:tags r:id="rId67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9973" name="TextBox 39972"/>
          <p:cNvSpPr txBox="1"/>
          <p:nvPr>
            <p:custDataLst>
              <p:tags r:id="rId68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9974" name="TextBox 39973"/>
          <p:cNvSpPr txBox="1"/>
          <p:nvPr>
            <p:custDataLst>
              <p:tags r:id="rId69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9975" name="TextBox 39974"/>
          <p:cNvSpPr txBox="1"/>
          <p:nvPr>
            <p:custDataLst>
              <p:tags r:id="rId70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9976" name="TextBox 39975"/>
          <p:cNvSpPr txBox="1"/>
          <p:nvPr>
            <p:custDataLst>
              <p:tags r:id="rId71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9977" name="TextBox 39976"/>
          <p:cNvSpPr txBox="1"/>
          <p:nvPr>
            <p:custDataLst>
              <p:tags r:id="rId72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9978" name="TextBox 39977"/>
          <p:cNvSpPr txBox="1"/>
          <p:nvPr>
            <p:custDataLst>
              <p:tags r:id="rId73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9979" name="TextBox 39978"/>
          <p:cNvSpPr txBox="1"/>
          <p:nvPr>
            <p:custDataLst>
              <p:tags r:id="rId74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9980" name="TextBox 39979"/>
          <p:cNvSpPr txBox="1"/>
          <p:nvPr>
            <p:custDataLst>
              <p:tags r:id="rId75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9981" name="TextBox 39980"/>
          <p:cNvSpPr txBox="1"/>
          <p:nvPr>
            <p:custDataLst>
              <p:tags r:id="rId76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9982" name="TextBox 39981"/>
          <p:cNvSpPr txBox="1"/>
          <p:nvPr>
            <p:custDataLst>
              <p:tags r:id="rId77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9983" name="TextBox 39982"/>
          <p:cNvSpPr txBox="1"/>
          <p:nvPr>
            <p:custDataLst>
              <p:tags r:id="rId78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9984" name="TextBox 39983"/>
          <p:cNvSpPr txBox="1"/>
          <p:nvPr>
            <p:custDataLst>
              <p:tags r:id="rId79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9985" name="TextBox 39984"/>
          <p:cNvSpPr txBox="1"/>
          <p:nvPr>
            <p:custDataLst>
              <p:tags r:id="rId80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9986" name="TextBox 39985"/>
          <p:cNvSpPr txBox="1"/>
          <p:nvPr>
            <p:custDataLst>
              <p:tags r:id="rId81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9987" name="TextBox 39986"/>
          <p:cNvSpPr txBox="1"/>
          <p:nvPr>
            <p:custDataLst>
              <p:tags r:id="rId82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9988" name="TextBox 39987"/>
          <p:cNvSpPr txBox="1"/>
          <p:nvPr>
            <p:custDataLst>
              <p:tags r:id="rId83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9989" name="TextBox 39988"/>
          <p:cNvSpPr txBox="1"/>
          <p:nvPr>
            <p:custDataLst>
              <p:tags r:id="rId84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9990" name="TextBox 39989"/>
          <p:cNvSpPr txBox="1"/>
          <p:nvPr>
            <p:custDataLst>
              <p:tags r:id="rId85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9991" name="TextBox 39990"/>
          <p:cNvSpPr txBox="1"/>
          <p:nvPr>
            <p:custDataLst>
              <p:tags r:id="rId86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9992" name="TextBox 39991"/>
          <p:cNvSpPr txBox="1"/>
          <p:nvPr>
            <p:custDataLst>
              <p:tags r:id="rId87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9993" name="TextBox 39992"/>
          <p:cNvSpPr txBox="1"/>
          <p:nvPr>
            <p:custDataLst>
              <p:tags r:id="rId88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9994" name="TextBox 39993"/>
          <p:cNvSpPr txBox="1"/>
          <p:nvPr>
            <p:custDataLst>
              <p:tags r:id="rId89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9995" name="TextBox 39994"/>
          <p:cNvSpPr txBox="1"/>
          <p:nvPr>
            <p:custDataLst>
              <p:tags r:id="rId90"/>
            </p:custDataLst>
          </p:nvPr>
        </p:nvSpPr>
        <p:spPr>
          <a:xfrm>
            <a:off x="3975287" y="294155"/>
            <a:ext cx="3781985" cy="30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181545"/>
            <a:r>
              <a:rPr lang="nb-NO" sz="1985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9938" name="Rektangel 39937">
            <a:extLst>
              <a:ext uri="{FF2B5EF4-FFF2-40B4-BE49-F238E27FC236}">
                <a16:creationId xmlns:a16="http://schemas.microsoft.com/office/drawing/2014/main" id="{05E11AE3-4D6F-FAC7-5719-984CA051921E}"/>
              </a:ext>
            </a:extLst>
          </p:cNvPr>
          <p:cNvSpPr/>
          <p:nvPr/>
        </p:nvSpPr>
        <p:spPr>
          <a:xfrm>
            <a:off x="1696850" y="3882839"/>
            <a:ext cx="1816188" cy="112608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13995" indent="-213995">
              <a:buFont typeface="Arial" panose="020B0604020202020204" pitchFamily="34" charset="0"/>
              <a:buChar char="•"/>
            </a:pPr>
            <a:r>
              <a:rPr lang="nb-NO" sz="750">
                <a:solidFill>
                  <a:schemeClr val="tx1"/>
                </a:solidFill>
              </a:rPr>
              <a:t>Bidrag regnes ikke som omsetning og det skal normalt ikke beregnes utgående mva. Ingen motytelse.</a:t>
            </a:r>
            <a:endParaRPr lang="nb-NO" sz="750">
              <a:solidFill>
                <a:schemeClr val="tx1"/>
              </a:solidFill>
              <a:cs typeface="Arial" panose="020B0604020202020204"/>
            </a:endParaRP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nb-NO" sz="750">
                <a:solidFill>
                  <a:schemeClr val="tx1"/>
                </a:solidFill>
              </a:rPr>
              <a:t>Oppdrag er omsetning. Det skal beregnes utgående </a:t>
            </a:r>
            <a:r>
              <a:rPr lang="nb-NO" sz="750" err="1">
                <a:solidFill>
                  <a:schemeClr val="tx1"/>
                </a:solidFill>
              </a:rPr>
              <a:t>mva</a:t>
            </a:r>
            <a:r>
              <a:rPr lang="nb-NO" sz="750">
                <a:solidFill>
                  <a:schemeClr val="tx1"/>
                </a:solidFill>
              </a:rPr>
              <a:t> dersom den levert varen/tjenesten ikke er særskilt unntatt i </a:t>
            </a:r>
            <a:r>
              <a:rPr lang="nb-NO" sz="750" err="1">
                <a:solidFill>
                  <a:schemeClr val="tx1"/>
                </a:solidFill>
              </a:rPr>
              <a:t>Mval</a:t>
            </a:r>
            <a:r>
              <a:rPr lang="nb-NO" sz="750">
                <a:solidFill>
                  <a:schemeClr val="tx1"/>
                </a:solidFill>
              </a:rPr>
              <a:t> loven. </a:t>
            </a:r>
            <a:r>
              <a:rPr lang="nb-NO" sz="750" err="1">
                <a:solidFill>
                  <a:schemeClr val="tx1"/>
                </a:solidFill>
              </a:rPr>
              <a:t>F.eks</a:t>
            </a:r>
            <a:r>
              <a:rPr lang="nb-NO" sz="750">
                <a:solidFill>
                  <a:schemeClr val="tx1"/>
                </a:solidFill>
              </a:rPr>
              <a:t> eksport og undervisningstjenester</a:t>
            </a:r>
            <a:endParaRPr lang="nb-NO" sz="750">
              <a:solidFill>
                <a:schemeClr val="tx1"/>
              </a:solidFill>
              <a:cs typeface="Arial" panose="020B0604020202020204"/>
            </a:endParaRPr>
          </a:p>
        </p:txBody>
      </p:sp>
      <p:sp>
        <p:nvSpPr>
          <p:cNvPr id="39996" name="Rektangel 39995">
            <a:extLst>
              <a:ext uri="{FF2B5EF4-FFF2-40B4-BE49-F238E27FC236}">
                <a16:creationId xmlns:a16="http://schemas.microsoft.com/office/drawing/2014/main" id="{94045BA8-F102-3AAD-951A-C6C28E724F09}"/>
              </a:ext>
            </a:extLst>
          </p:cNvPr>
          <p:cNvSpPr/>
          <p:nvPr/>
        </p:nvSpPr>
        <p:spPr>
          <a:xfrm>
            <a:off x="4203441" y="3829551"/>
            <a:ext cx="3727638" cy="1216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13995" indent="-213995">
              <a:buFont typeface="Arial" panose="020B0604020202020204" pitchFamily="34" charset="0"/>
              <a:buChar char="•"/>
            </a:pPr>
            <a:endParaRPr lang="nb-NO" sz="750">
              <a:solidFill>
                <a:schemeClr val="tx1"/>
              </a:solidFill>
            </a:endParaRPr>
          </a:p>
          <a:p>
            <a:pPr marL="213995" indent="-213995">
              <a:buFont typeface="Arial" panose="020B0604020202020204" pitchFamily="34" charset="0"/>
              <a:buChar char="•"/>
            </a:pPr>
            <a:endParaRPr lang="nb-NO" sz="750">
              <a:solidFill>
                <a:schemeClr val="tx1"/>
              </a:solidFill>
            </a:endParaRP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nb-NO" sz="750">
                <a:solidFill>
                  <a:schemeClr val="tx1"/>
                </a:solidFill>
              </a:rPr>
              <a:t>Salg til kunde:</a:t>
            </a:r>
            <a:endParaRPr lang="en-US">
              <a:solidFill>
                <a:schemeClr val="tx1"/>
              </a:solidFill>
              <a:cs typeface="Arial"/>
            </a:endParaRPr>
          </a:p>
          <a:p>
            <a:pPr marL="556895" lvl="1" indent="-213995">
              <a:buFont typeface="Arial" panose="020B0604020202020204" pitchFamily="34" charset="0"/>
              <a:buChar char="•"/>
            </a:pPr>
            <a:r>
              <a:rPr lang="nb-NO" sz="750">
                <a:solidFill>
                  <a:schemeClr val="tx1"/>
                </a:solidFill>
              </a:rPr>
              <a:t>Innenfor mva loven 12%,15% ,25% – artikkel/konto  30xx</a:t>
            </a:r>
            <a:endParaRPr lang="nb-NO" sz="750">
              <a:solidFill>
                <a:schemeClr val="tx1"/>
              </a:solidFill>
              <a:cs typeface="Arial" panose="020B0604020202020204"/>
            </a:endParaRPr>
          </a:p>
          <a:p>
            <a:pPr marL="556895" lvl="1" indent="-213995">
              <a:buFont typeface="Arial" panose="020B0604020202020204" pitchFamily="34" charset="0"/>
              <a:buChar char="•"/>
            </a:pPr>
            <a:r>
              <a:rPr lang="nb-NO" sz="750">
                <a:solidFill>
                  <a:schemeClr val="tx1"/>
                </a:solidFill>
              </a:rPr>
              <a:t>Salgsinntekt avgiftsfri innenfor loven - 0% – artikkel/konto 31xx</a:t>
            </a:r>
            <a:endParaRPr lang="nb-NO" sz="750">
              <a:solidFill>
                <a:schemeClr val="tx1"/>
              </a:solidFill>
              <a:cs typeface="Arial" panose="020B0604020202020204"/>
            </a:endParaRPr>
          </a:p>
          <a:p>
            <a:pPr marL="556895" lvl="1" indent="-213995">
              <a:buFont typeface="Arial" panose="020B0604020202020204" pitchFamily="34" charset="0"/>
              <a:buChar char="•"/>
            </a:pPr>
            <a:r>
              <a:rPr lang="nb-NO" sz="750">
                <a:solidFill>
                  <a:schemeClr val="tx1"/>
                </a:solidFill>
              </a:rPr>
              <a:t>Utenfor avgiftsområdet –artikkel/konto 32xx</a:t>
            </a:r>
            <a:endParaRPr lang="nb-NO" sz="750">
              <a:solidFill>
                <a:schemeClr val="tx1"/>
              </a:solidFill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nb-NO" sz="750">
                <a:solidFill>
                  <a:schemeClr val="tx1"/>
                </a:solidFill>
              </a:rPr>
              <a:t>  Leieinntekter fast eiendom - både innenfor og utenfor avgiftsområdet.         </a:t>
            </a:r>
            <a:endParaRPr lang="nb-NO" sz="750">
              <a:solidFill>
                <a:schemeClr val="tx1"/>
              </a:solidFill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nb-NO" sz="750">
                <a:solidFill>
                  <a:schemeClr val="tx1"/>
                </a:solidFill>
              </a:rPr>
              <a:t>  Bevilgning: Utenfor avgiftsområdet </a:t>
            </a:r>
            <a:endParaRPr lang="nb-NO" sz="750">
              <a:solidFill>
                <a:schemeClr val="tx1"/>
              </a:solidFill>
              <a:cs typeface="Arial" panose="020B0604020202020204"/>
            </a:endParaRP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nb-NO" sz="750">
                <a:solidFill>
                  <a:schemeClr val="tx1"/>
                </a:solidFill>
                <a:cs typeface="Arial" panose="020B0604020202020204"/>
              </a:rPr>
              <a:t>Andre tilfeldig inntekter: Utenfor avgiftsområdet: Gaver, Erstatning, Driftstilskudd </a:t>
            </a:r>
          </a:p>
          <a:p>
            <a:pPr marL="671195" lvl="1" indent="-213995">
              <a:buFont typeface="Arial" panose="020B0604020202020204" pitchFamily="34" charset="0"/>
              <a:buChar char="•"/>
            </a:pPr>
            <a:endParaRPr lang="nb-NO" sz="750">
              <a:solidFill>
                <a:schemeClr val="tx1"/>
              </a:solidFill>
              <a:cs typeface="Arial" panose="020B0604020202020204"/>
            </a:endParaRPr>
          </a:p>
          <a:p>
            <a:endParaRPr lang="nb-NO" sz="1350">
              <a:solidFill>
                <a:schemeClr val="tx1"/>
              </a:solidFill>
              <a:cs typeface="Arial"/>
            </a:endParaRPr>
          </a:p>
        </p:txBody>
      </p:sp>
      <p:sp>
        <p:nvSpPr>
          <p:cNvPr id="39944" name="Ellipse 39943">
            <a:extLst>
              <a:ext uri="{FF2B5EF4-FFF2-40B4-BE49-F238E27FC236}">
                <a16:creationId xmlns:a16="http://schemas.microsoft.com/office/drawing/2014/main" id="{69DE18B6-A64B-5B0A-6F70-555EAB4D1F1B}"/>
              </a:ext>
            </a:extLst>
          </p:cNvPr>
          <p:cNvSpPr/>
          <p:nvPr/>
        </p:nvSpPr>
        <p:spPr>
          <a:xfrm>
            <a:off x="3865196" y="3711751"/>
            <a:ext cx="4290263" cy="1387333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9388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83343D-B2F0-1E6C-48FD-8A34945AF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05" y="205979"/>
            <a:ext cx="8229600" cy="584775"/>
          </a:xfrm>
        </p:spPr>
        <p:txBody>
          <a:bodyPr/>
          <a:lstStyle/>
          <a:p>
            <a:r>
              <a:rPr lang="nb-NO" sz="3200"/>
              <a:t>Salgsinntekter – bruk av riktig konto</a:t>
            </a:r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DEA97A1A-53C0-6B2C-8628-24C81C0D43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728905"/>
              </p:ext>
            </p:extLst>
          </p:nvPr>
        </p:nvGraphicFramePr>
        <p:xfrm>
          <a:off x="495860" y="865654"/>
          <a:ext cx="7031751" cy="2915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772">
                  <a:extLst>
                    <a:ext uri="{9D8B030D-6E8A-4147-A177-3AD203B41FA5}">
                      <a16:colId xmlns:a16="http://schemas.microsoft.com/office/drawing/2014/main" val="38462298"/>
                    </a:ext>
                  </a:extLst>
                </a:gridCol>
                <a:gridCol w="2198697">
                  <a:extLst>
                    <a:ext uri="{9D8B030D-6E8A-4147-A177-3AD203B41FA5}">
                      <a16:colId xmlns:a16="http://schemas.microsoft.com/office/drawing/2014/main" val="3295543584"/>
                    </a:ext>
                  </a:extLst>
                </a:gridCol>
                <a:gridCol w="181936">
                  <a:extLst>
                    <a:ext uri="{9D8B030D-6E8A-4147-A177-3AD203B41FA5}">
                      <a16:colId xmlns:a16="http://schemas.microsoft.com/office/drawing/2014/main" val="3616057117"/>
                    </a:ext>
                  </a:extLst>
                </a:gridCol>
                <a:gridCol w="406773">
                  <a:extLst>
                    <a:ext uri="{9D8B030D-6E8A-4147-A177-3AD203B41FA5}">
                      <a16:colId xmlns:a16="http://schemas.microsoft.com/office/drawing/2014/main" val="556583565"/>
                    </a:ext>
                  </a:extLst>
                </a:gridCol>
                <a:gridCol w="1384336">
                  <a:extLst>
                    <a:ext uri="{9D8B030D-6E8A-4147-A177-3AD203B41FA5}">
                      <a16:colId xmlns:a16="http://schemas.microsoft.com/office/drawing/2014/main" val="4166883970"/>
                    </a:ext>
                  </a:extLst>
                </a:gridCol>
                <a:gridCol w="181936">
                  <a:extLst>
                    <a:ext uri="{9D8B030D-6E8A-4147-A177-3AD203B41FA5}">
                      <a16:colId xmlns:a16="http://schemas.microsoft.com/office/drawing/2014/main" val="2565666176"/>
                    </a:ext>
                  </a:extLst>
                </a:gridCol>
                <a:gridCol w="397528">
                  <a:extLst>
                    <a:ext uri="{9D8B030D-6E8A-4147-A177-3AD203B41FA5}">
                      <a16:colId xmlns:a16="http://schemas.microsoft.com/office/drawing/2014/main" val="1266852376"/>
                    </a:ext>
                  </a:extLst>
                </a:gridCol>
                <a:gridCol w="1873773">
                  <a:extLst>
                    <a:ext uri="{9D8B030D-6E8A-4147-A177-3AD203B41FA5}">
                      <a16:colId xmlns:a16="http://schemas.microsoft.com/office/drawing/2014/main" val="718471123"/>
                    </a:ext>
                  </a:extLst>
                </a:gridCol>
              </a:tblGrid>
              <a:tr h="40576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600" b="0">
                          <a:solidFill>
                            <a:schemeClr val="tx1"/>
                          </a:solidFill>
                        </a:rPr>
                        <a:t>Artikkel/konto</a:t>
                      </a:r>
                    </a:p>
                    <a:p>
                      <a:endParaRPr lang="nb-NO" sz="6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600" b="0">
                          <a:solidFill>
                            <a:schemeClr val="tx1"/>
                          </a:solidFill>
                        </a:rPr>
                        <a:t>30xx Salgsinntekter avgiftspliktig</a:t>
                      </a:r>
                    </a:p>
                    <a:p>
                      <a:endParaRPr lang="nb-NO" sz="6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Artikkel/konto</a:t>
                      </a:r>
                    </a:p>
                    <a:p>
                      <a:pPr marL="0" algn="l" defTabSz="457200" rtl="0" eaLnBrk="1" latinLnBrk="0" hangingPunct="1"/>
                      <a:endParaRPr lang="nb-NO" sz="6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nb-NO" sz="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31xx Salgsinntekt avgiftsfritt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endParaRPr lang="nb-NO" sz="100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Artikkel/konto</a:t>
                      </a:r>
                    </a:p>
                    <a:p>
                      <a:pPr algn="l"/>
                      <a:endParaRPr lang="nb-NO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nb-NO" sz="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32xx Salgsinntekt utenfor avgiftsområdet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88595952"/>
                  </a:ext>
                </a:extLst>
              </a:tr>
              <a:tr h="234273">
                <a:tc>
                  <a:txBody>
                    <a:bodyPr/>
                    <a:lstStyle/>
                    <a:p>
                      <a:pPr algn="ctr" fontAlgn="t"/>
                      <a:r>
                        <a:rPr lang="nb-NO" sz="800" u="none" strike="noStrike">
                          <a:effectLst/>
                        </a:rPr>
                        <a:t>3001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800" u="none" strike="noStrike">
                          <a:effectLst/>
                        </a:rPr>
                        <a:t>Salg av varer - avgiftspliktig alminnelig sats -  25%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800" u="none" strike="noStrike">
                          <a:effectLst/>
                        </a:rPr>
                        <a:t>3101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800" u="none" strike="noStrike">
                          <a:effectLst/>
                        </a:rPr>
                        <a:t>Eksport av varer – avgiftsfri -0%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800" u="none" strike="noStrike">
                          <a:effectLst/>
                        </a:rPr>
                        <a:t>3201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800" u="none" strike="noStrike">
                          <a:effectLst/>
                        </a:rPr>
                        <a:t>Salg bøker/kompendier/hefter/kopi-unntatt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/>
                </a:tc>
                <a:extLst>
                  <a:ext uri="{0D108BD9-81ED-4DB2-BD59-A6C34878D82A}">
                    <a16:rowId xmlns:a16="http://schemas.microsoft.com/office/drawing/2014/main" val="3592294115"/>
                  </a:ext>
                </a:extLst>
              </a:tr>
              <a:tr h="462873">
                <a:tc>
                  <a:txBody>
                    <a:bodyPr/>
                    <a:lstStyle/>
                    <a:p>
                      <a:pPr algn="ctr" fontAlgn="t"/>
                      <a:r>
                        <a:rPr lang="nb-NO" sz="800" u="none" strike="noStrike">
                          <a:effectLst/>
                        </a:rPr>
                        <a:t>3002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800" u="none" strike="noStrike">
                          <a:effectLst/>
                        </a:rPr>
                        <a:t>Salg av varer - avgiftspliktig redusert sats næringsmidler -15%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800" u="none" strike="noStrike">
                          <a:effectLst/>
                        </a:rPr>
                        <a:t>3102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800" u="none" strike="noStrike">
                          <a:effectLst/>
                        </a:rPr>
                        <a:t>Salg bøker/kompendier/hefter – avgiftsfri -0% i siste omsetningsledd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800" u="none" strike="noStrike">
                          <a:effectLst/>
                        </a:rPr>
                        <a:t>3202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800" u="none" strike="noStrike">
                          <a:effectLst/>
                        </a:rPr>
                        <a:t>Salg av lab- og undervisningsmateriell - unntatt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/>
                </a:tc>
                <a:extLst>
                  <a:ext uri="{0D108BD9-81ED-4DB2-BD59-A6C34878D82A}">
                    <a16:rowId xmlns:a16="http://schemas.microsoft.com/office/drawing/2014/main" val="937575714"/>
                  </a:ext>
                </a:extLst>
              </a:tr>
              <a:tr h="234273">
                <a:tc>
                  <a:txBody>
                    <a:bodyPr/>
                    <a:lstStyle/>
                    <a:p>
                      <a:pPr algn="ctr" fontAlgn="t"/>
                      <a:r>
                        <a:rPr lang="nb-NO" sz="800" u="none" strike="noStrike">
                          <a:effectLst/>
                        </a:rPr>
                        <a:t>3031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800" u="none" strike="noStrike">
                          <a:effectLst/>
                        </a:rPr>
                        <a:t>Oppdragsinntekter - avgiftspliktig alminnelig sats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800" u="none" strike="noStrike">
                          <a:effectLst/>
                        </a:rPr>
                        <a:t>3131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800" u="none" strike="noStrike">
                          <a:effectLst/>
                        </a:rPr>
                        <a:t>Oppdragsinntekter fra utlandet - avgiftsfri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nb-NO" sz="6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73" marR="5673" marT="5673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800" u="none" strike="noStrike">
                          <a:effectLst/>
                        </a:rPr>
                        <a:t>3231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800" u="none" strike="noStrike">
                          <a:effectLst/>
                        </a:rPr>
                        <a:t>Oppdragsinntekter - unntatt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28009"/>
                  </a:ext>
                </a:extLst>
              </a:tr>
              <a:tr h="234273">
                <a:tc>
                  <a:txBody>
                    <a:bodyPr/>
                    <a:lstStyle/>
                    <a:p>
                      <a:pPr algn="ctr" fontAlgn="t"/>
                      <a:r>
                        <a:rPr lang="nb-NO" sz="800" u="none" strike="noStrike">
                          <a:effectLst/>
                        </a:rPr>
                        <a:t>3032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800" u="none" strike="noStrike">
                          <a:effectLst/>
                        </a:rPr>
                        <a:t>Bidragsinntekter - avgiftspliktig alminnelig sats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800" u="none" strike="noStrike">
                          <a:effectLst/>
                        </a:rPr>
                        <a:t>3132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800" u="none" strike="noStrike">
                          <a:effectLst/>
                        </a:rPr>
                        <a:t>Bidragsinntekter fra utlandet - avgiftsfri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800" u="none" strike="noStrike">
                          <a:effectLst/>
                        </a:rPr>
                        <a:t>3233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800" u="none" strike="noStrike">
                          <a:effectLst/>
                        </a:rPr>
                        <a:t>Pasientinntekter - unntatt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/>
                </a:tc>
                <a:extLst>
                  <a:ext uri="{0D108BD9-81ED-4DB2-BD59-A6C34878D82A}">
                    <a16:rowId xmlns:a16="http://schemas.microsoft.com/office/drawing/2014/main" val="2591941074"/>
                  </a:ext>
                </a:extLst>
              </a:tr>
              <a:tr h="234273">
                <a:tc>
                  <a:txBody>
                    <a:bodyPr/>
                    <a:lstStyle/>
                    <a:p>
                      <a:pPr algn="ctr" fontAlgn="t"/>
                      <a:r>
                        <a:rPr lang="nb-NO" sz="800" u="none" strike="noStrike">
                          <a:effectLst/>
                        </a:rPr>
                        <a:t>3033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800" u="none" strike="noStrike">
                          <a:effectLst/>
                        </a:rPr>
                        <a:t>Salg av tjenester- avgiftspliktig alminnelig sats -25%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800" u="none" strike="noStrike">
                          <a:effectLst/>
                        </a:rPr>
                        <a:t>3133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800" u="none" strike="noStrike">
                          <a:effectLst/>
                        </a:rPr>
                        <a:t>Eksport av tjenester - avgiftsfri -0%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/>
                </a:tc>
                <a:tc>
                  <a:txBody>
                    <a:bodyPr/>
                    <a:lstStyle/>
                    <a:p>
                      <a:pPr algn="l" fontAlgn="t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800" u="none" strike="noStrike">
                          <a:effectLst/>
                        </a:rPr>
                        <a:t>3234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800" u="none" strike="noStrike">
                          <a:effectLst/>
                        </a:rPr>
                        <a:t>Salg av undervisningstjenester - unntatt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/>
                </a:tc>
                <a:extLst>
                  <a:ext uri="{0D108BD9-81ED-4DB2-BD59-A6C34878D82A}">
                    <a16:rowId xmlns:a16="http://schemas.microsoft.com/office/drawing/2014/main" val="3588009912"/>
                  </a:ext>
                </a:extLst>
              </a:tr>
              <a:tr h="234273">
                <a:tc>
                  <a:txBody>
                    <a:bodyPr/>
                    <a:lstStyle/>
                    <a:p>
                      <a:pPr algn="ctr" fontAlgn="t"/>
                      <a:r>
                        <a:rPr lang="nb-NO" sz="800" u="none" strike="noStrike">
                          <a:effectLst/>
                        </a:rPr>
                        <a:t>3034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800" u="none" strike="noStrike">
                          <a:effectLst/>
                        </a:rPr>
                        <a:t>Konferanseinntekter - avgiftspliktig alminnelig sats -25%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/>
                </a:tc>
                <a:tc>
                  <a:txBody>
                    <a:bodyPr/>
                    <a:lstStyle/>
                    <a:p>
                      <a:pPr algn="l" fontAlgn="t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/>
                </a:tc>
                <a:tc>
                  <a:txBody>
                    <a:bodyPr/>
                    <a:lstStyle/>
                    <a:p>
                      <a:pPr algn="l" fontAlgn="t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800" u="none" strike="noStrike">
                          <a:effectLst/>
                        </a:rPr>
                        <a:t>3235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800" u="none" strike="noStrike">
                          <a:effectLst/>
                        </a:rPr>
                        <a:t>Salg av helsetjenester - unntatt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/>
                </a:tc>
                <a:extLst>
                  <a:ext uri="{0D108BD9-81ED-4DB2-BD59-A6C34878D82A}">
                    <a16:rowId xmlns:a16="http://schemas.microsoft.com/office/drawing/2014/main" val="2016502221"/>
                  </a:ext>
                </a:extLst>
              </a:tr>
              <a:tr h="266354">
                <a:tc>
                  <a:txBody>
                    <a:bodyPr/>
                    <a:lstStyle/>
                    <a:p>
                      <a:pPr algn="ctr" fontAlgn="t"/>
                      <a:r>
                        <a:rPr lang="nb-NO" sz="800" u="none" strike="noStrike">
                          <a:effectLst/>
                        </a:rPr>
                        <a:t>3035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800" u="none" strike="noStrike">
                          <a:effectLst/>
                        </a:rPr>
                        <a:t>Billettinntekter - redusert sats - 12%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/>
                </a:tc>
                <a:tc>
                  <a:txBody>
                    <a:bodyPr/>
                    <a:lstStyle/>
                    <a:p>
                      <a:pPr algn="l" fontAlgn="t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/>
                </a:tc>
                <a:tc>
                  <a:txBody>
                    <a:bodyPr/>
                    <a:lstStyle/>
                    <a:p>
                      <a:pPr algn="l" fontAlgn="t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800" u="none" strike="noStrike">
                          <a:effectLst/>
                        </a:rPr>
                        <a:t>3236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800" u="none" strike="noStrike">
                          <a:effectLst/>
                        </a:rPr>
                        <a:t>Eksamensavgift, privatist - unntatt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/>
                </a:tc>
                <a:extLst>
                  <a:ext uri="{0D108BD9-81ED-4DB2-BD59-A6C34878D82A}">
                    <a16:rowId xmlns:a16="http://schemas.microsoft.com/office/drawing/2014/main" val="222987941"/>
                  </a:ext>
                </a:extLst>
              </a:tr>
              <a:tr h="266354">
                <a:tc>
                  <a:txBody>
                    <a:bodyPr/>
                    <a:lstStyle/>
                    <a:p>
                      <a:pPr algn="ctr" fontAlgn="t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/>
                </a:tc>
                <a:tc>
                  <a:txBody>
                    <a:bodyPr/>
                    <a:lstStyle/>
                    <a:p>
                      <a:pPr algn="l" fontAlgn="t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/>
                </a:tc>
                <a:tc>
                  <a:txBody>
                    <a:bodyPr/>
                    <a:lstStyle/>
                    <a:p>
                      <a:pPr algn="l" fontAlgn="t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/>
                </a:tc>
                <a:tc>
                  <a:txBody>
                    <a:bodyPr/>
                    <a:lstStyle/>
                    <a:p>
                      <a:pPr algn="l" fontAlgn="t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800" u="none" strike="noStrike">
                          <a:effectLst/>
                        </a:rPr>
                        <a:t>3237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800" u="none" strike="noStrike">
                          <a:effectLst/>
                        </a:rPr>
                        <a:t>Salg av tjenester - unntatt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/>
                </a:tc>
                <a:extLst>
                  <a:ext uri="{0D108BD9-81ED-4DB2-BD59-A6C34878D82A}">
                    <a16:rowId xmlns:a16="http://schemas.microsoft.com/office/drawing/2014/main" val="2407620017"/>
                  </a:ext>
                </a:extLst>
              </a:tr>
              <a:tr h="266354">
                <a:tc>
                  <a:txBody>
                    <a:bodyPr/>
                    <a:lstStyle/>
                    <a:p>
                      <a:pPr algn="ctr" fontAlgn="t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/>
                </a:tc>
                <a:tc>
                  <a:txBody>
                    <a:bodyPr/>
                    <a:lstStyle/>
                    <a:p>
                      <a:pPr algn="l" fontAlgn="t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/>
                </a:tc>
                <a:tc>
                  <a:txBody>
                    <a:bodyPr/>
                    <a:lstStyle/>
                    <a:p>
                      <a:pPr algn="l" fontAlgn="t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/>
                </a:tc>
                <a:tc>
                  <a:txBody>
                    <a:bodyPr/>
                    <a:lstStyle/>
                    <a:p>
                      <a:pPr algn="l" fontAlgn="t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800" u="none" strike="noStrike">
                          <a:effectLst/>
                        </a:rPr>
                        <a:t>3238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800" u="none" strike="noStrike">
                          <a:effectLst/>
                        </a:rPr>
                        <a:t>Inntekt fellesregistrering - unntatt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5673" marR="5673" marT="5673" marB="0"/>
                </a:tc>
                <a:extLst>
                  <a:ext uri="{0D108BD9-81ED-4DB2-BD59-A6C34878D82A}">
                    <a16:rowId xmlns:a16="http://schemas.microsoft.com/office/drawing/2014/main" val="2882231026"/>
                  </a:ext>
                </a:extLst>
              </a:tr>
            </a:tbl>
          </a:graphicData>
        </a:graphic>
      </p:graphicFrame>
      <p:sp>
        <p:nvSpPr>
          <p:cNvPr id="8" name="Rektangel 7">
            <a:extLst>
              <a:ext uri="{FF2B5EF4-FFF2-40B4-BE49-F238E27FC236}">
                <a16:creationId xmlns:a16="http://schemas.microsoft.com/office/drawing/2014/main" id="{2ED18ABD-CA23-8B3A-1DA4-037DD645A2F4}"/>
              </a:ext>
            </a:extLst>
          </p:cNvPr>
          <p:cNvSpPr/>
          <p:nvPr/>
        </p:nvSpPr>
        <p:spPr>
          <a:xfrm>
            <a:off x="539633" y="4091474"/>
            <a:ext cx="4405592" cy="7417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750">
                <a:solidFill>
                  <a:schemeClr val="tx1"/>
                </a:solidFill>
              </a:rPr>
              <a:t>Fakturering på bidrag og oppdragsprosjekt (BOA) skal kun </a:t>
            </a:r>
            <a:r>
              <a:rPr lang="nb-NO" sz="750" b="1" i="1">
                <a:solidFill>
                  <a:schemeClr val="tx1"/>
                </a:solidFill>
              </a:rPr>
              <a:t>unntaksvis</a:t>
            </a:r>
            <a:r>
              <a:rPr lang="nb-NO" sz="750">
                <a:solidFill>
                  <a:schemeClr val="tx1"/>
                </a:solidFill>
              </a:rPr>
              <a:t> gjøres fra salgs og ordremodulen. Herunder kontogruppe 34xx Tilskudd og overføringer. Bruk av salgs og ordremodulen for BOA prosjekt blir gjennomgått på kurs i fakturering  for prosjektøkonomer.</a:t>
            </a:r>
          </a:p>
        </p:txBody>
      </p:sp>
    </p:spTree>
    <p:extLst>
      <p:ext uri="{BB962C8B-B14F-4D97-AF65-F5344CB8AC3E}">
        <p14:creationId xmlns:p14="http://schemas.microsoft.com/office/powerpoint/2010/main" val="945958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0C53E5-1C53-9A04-6475-93EE97B5D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Litt om øvrige salgsinntekter – kontogruppe 36xx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C00E18-2DB2-B7DB-F3FF-561CCE079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endParaRPr lang="nb-NO"/>
          </a:p>
          <a:p>
            <a:r>
              <a:rPr lang="nb-NO"/>
              <a:t>Husleieinntekt - Kontogruppe 36xx</a:t>
            </a:r>
          </a:p>
          <a:p>
            <a:pPr marL="556895" lvl="1" indent="-213995"/>
            <a:r>
              <a:rPr lang="nb-NO"/>
              <a:t>Fakturering av husleieinntekter fra utleie på bygg som inngår i "frivillig registrering" er avgiftspliktig  (Husleieinntekter som faktureres fra sentral eiendomsavdeling) </a:t>
            </a:r>
          </a:p>
          <a:p>
            <a:pPr marL="556895" lvl="1" indent="-213995"/>
            <a:r>
              <a:rPr lang="nb-NO"/>
              <a:t>Fakturering av andre husleieinntekter utenfor avgiftsområdet</a:t>
            </a:r>
          </a:p>
          <a:p>
            <a:pPr marL="556895" lvl="1" indent="-213995"/>
            <a:r>
              <a:rPr lang="nb-NO"/>
              <a:t>Parkeringsinntekter 25% </a:t>
            </a:r>
            <a:r>
              <a:rPr lang="nb-NO" err="1"/>
              <a:t>mva</a:t>
            </a:r>
            <a:r>
              <a:rPr lang="nb-NO"/>
              <a:t> </a:t>
            </a:r>
          </a:p>
          <a:p>
            <a:pPr marL="556895" lvl="1" indent="-213995"/>
            <a:endParaRPr lang="nb-NO"/>
          </a:p>
          <a:p>
            <a:pPr marL="257175" lvl="1" indent="-257175">
              <a:buFont typeface="Arial"/>
              <a:buChar char="•"/>
            </a:pPr>
            <a:r>
              <a:rPr lang="nb-NO" sz="1800"/>
              <a:t>Andre tilfeldige inntekter –  se utfyllende beskrivelse i kontoplanen</a:t>
            </a:r>
          </a:p>
          <a:p>
            <a:pPr marL="285750" lvl="1" indent="-285750">
              <a:buChar char="•"/>
            </a:pPr>
            <a:endParaRPr lang="nb-NO" sz="1800"/>
          </a:p>
          <a:p>
            <a:pPr marL="285750" lvl="1" indent="-285750">
              <a:buChar char="•"/>
            </a:pPr>
            <a:endParaRPr lang="nb-NO" sz="1800"/>
          </a:p>
          <a:p>
            <a:pPr marL="285750" lvl="1" indent="-285750">
              <a:buChar char="•"/>
            </a:pPr>
            <a:r>
              <a:rPr lang="nb-NO" sz="1800"/>
              <a:t>Refusjon av utlegg 3672 (nytt kontonummer, gammel konto 7196)</a:t>
            </a:r>
          </a:p>
          <a:p>
            <a:pPr marL="556895" lvl="1" indent="-213995"/>
            <a:r>
              <a:rPr lang="nb-NO"/>
              <a:t>Viderefakturering av utlegg uten administrativt påslag. Dokumentasjon av utlegg vedlegges ordregrunnlag. Denne konto kan ikke benyttes dersom det også skal faktureres timer</a:t>
            </a:r>
          </a:p>
          <a:p>
            <a:pPr marL="257175" lvl="1" indent="-257175">
              <a:buFont typeface="Arial"/>
              <a:buChar char="•"/>
            </a:pPr>
            <a:endParaRPr lang="nb-NO" sz="1800"/>
          </a:p>
          <a:p>
            <a:pPr marL="257175" lvl="1" indent="-257175">
              <a:buFont typeface="Arial"/>
              <a:buChar char="•"/>
            </a:pPr>
            <a:endParaRPr lang="nb-NO" sz="1800"/>
          </a:p>
          <a:p>
            <a:pPr marL="556895" lvl="1" indent="-213995"/>
            <a:endParaRPr lang="nb-NO">
              <a:highlight>
                <a:srgbClr val="FFFF00"/>
              </a:highlight>
            </a:endParaRPr>
          </a:p>
          <a:p>
            <a:pPr marL="556895" lvl="1" indent="-213995"/>
            <a:endParaRPr lang="nb-NO"/>
          </a:p>
          <a:p>
            <a:pPr marL="556895" lvl="1" indent="-213995"/>
            <a:endParaRPr lang="nb-NO"/>
          </a:p>
          <a:p>
            <a:pPr marL="556895" lvl="1" indent="-213995"/>
            <a:endParaRPr lang="nb-NO"/>
          </a:p>
          <a:p>
            <a:pPr marL="556895" lvl="1" indent="-213995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919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0FB81C-ED5F-CFF9-6742-280E36358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931" y="205979"/>
            <a:ext cx="7121898" cy="923330"/>
          </a:xfrm>
        </p:spPr>
        <p:txBody>
          <a:bodyPr/>
          <a:lstStyle/>
          <a:p>
            <a:r>
              <a:rPr lang="nb-NO"/>
              <a:t>Artikkel styrer </a:t>
            </a:r>
            <a:r>
              <a:rPr lang="nb-NO" err="1"/>
              <a:t>mva</a:t>
            </a:r>
            <a:r>
              <a:rPr lang="nb-NO"/>
              <a:t> behandlingen i salgs- og ordremodulen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C75AC72-B1DE-4D30-3B30-D7C73350F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endParaRPr lang="nb-NO"/>
          </a:p>
          <a:p>
            <a:endParaRPr lang="nb-NO"/>
          </a:p>
          <a:p>
            <a:r>
              <a:rPr lang="nb-NO"/>
              <a:t>Det er artikkelnummer som styrer mva behandlingen på faktura og i regnskapet	</a:t>
            </a:r>
          </a:p>
          <a:p>
            <a:endParaRPr lang="nb-NO"/>
          </a:p>
          <a:p>
            <a:r>
              <a:rPr lang="nb-NO"/>
              <a:t>Artikkel nummer = konto nummer i kontoplanen</a:t>
            </a:r>
          </a:p>
          <a:p>
            <a:endParaRPr lang="nb-NO"/>
          </a:p>
          <a:p>
            <a:r>
              <a:rPr lang="nb-NO"/>
              <a:t>Når du velger riktig artikkel blir mva behandlingen korrekt</a:t>
            </a:r>
          </a:p>
          <a:p>
            <a:pPr marL="556895" lvl="1" indent="-213995"/>
            <a:r>
              <a:rPr lang="nb-NO"/>
              <a:t>Du legger inn «netto beløp» som er avtalt med kunden</a:t>
            </a:r>
          </a:p>
          <a:p>
            <a:pPr marL="556895" lvl="1" indent="-213995"/>
            <a:r>
              <a:rPr lang="nb-NO"/>
              <a:t>Du skal ikke legge inn mva kode</a:t>
            </a:r>
          </a:p>
          <a:p>
            <a:pPr marL="556895" lvl="1" indent="-213995"/>
            <a:r>
              <a:rPr lang="nb-NO"/>
              <a:t>Utfra valgt artikkel blir det lagt på 0%,12%,15% eller 25% mva på utgående faktura til kunden</a:t>
            </a:r>
          </a:p>
          <a:p>
            <a:endParaRPr lang="nb-NO"/>
          </a:p>
          <a:p>
            <a:r>
              <a:rPr lang="nb-NO"/>
              <a:t>Kontonummer må ikke overstyres – konto utledes utfra artikkel (avvik mellom artikkel og konto medfører feil </a:t>
            </a:r>
            <a:r>
              <a:rPr lang="nb-NO" err="1"/>
              <a:t>avgiftsbehandling</a:t>
            </a:r>
            <a:r>
              <a:rPr lang="nb-NO"/>
              <a:t> i regnskapet og til kunde)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1356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BA41B3-4160-3D42-B7C1-A4A5043EC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Mva koder i Unit 4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BD1264-9082-834A-A2C6-A3944D489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050"/>
              <a:t>Omsetning/salg av varer eller tjenester</a:t>
            </a:r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92E4295C-8737-3A7E-49B5-BF538D0C9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560718"/>
              </p:ext>
            </p:extLst>
          </p:nvPr>
        </p:nvGraphicFramePr>
        <p:xfrm>
          <a:off x="487455" y="1042147"/>
          <a:ext cx="4945548" cy="3213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644">
                  <a:extLst>
                    <a:ext uri="{9D8B030D-6E8A-4147-A177-3AD203B41FA5}">
                      <a16:colId xmlns:a16="http://schemas.microsoft.com/office/drawing/2014/main" val="4146709832"/>
                    </a:ext>
                  </a:extLst>
                </a:gridCol>
                <a:gridCol w="1251080">
                  <a:extLst>
                    <a:ext uri="{9D8B030D-6E8A-4147-A177-3AD203B41FA5}">
                      <a16:colId xmlns:a16="http://schemas.microsoft.com/office/drawing/2014/main" val="1343713922"/>
                    </a:ext>
                  </a:extLst>
                </a:gridCol>
                <a:gridCol w="1251080">
                  <a:extLst>
                    <a:ext uri="{9D8B030D-6E8A-4147-A177-3AD203B41FA5}">
                      <a16:colId xmlns:a16="http://schemas.microsoft.com/office/drawing/2014/main" val="3244871194"/>
                    </a:ext>
                  </a:extLst>
                </a:gridCol>
                <a:gridCol w="1176744">
                  <a:extLst>
                    <a:ext uri="{9D8B030D-6E8A-4147-A177-3AD203B41FA5}">
                      <a16:colId xmlns:a16="http://schemas.microsoft.com/office/drawing/2014/main" val="2455597296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r>
                        <a:rPr lang="nb-NO" sz="1200">
                          <a:solidFill>
                            <a:schemeClr val="tx1"/>
                          </a:solidFill>
                        </a:rPr>
                        <a:t>MVA-Kode Unit 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solidFill>
                            <a:schemeClr val="tx1"/>
                          </a:solidFill>
                        </a:rPr>
                        <a:t>Forklaring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solidFill>
                            <a:schemeClr val="tx1"/>
                          </a:solidFill>
                        </a:rPr>
                        <a:t>Eksempel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solidFill>
                            <a:schemeClr val="tx1"/>
                          </a:solidFill>
                        </a:rPr>
                        <a:t>Gammel MVA kode Oracle 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39781298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nb-NO" sz="800"/>
                        <a:t>3N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800"/>
                        <a:t>Salg av varer eller tjenester med 25% MVA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800"/>
                        <a:t>Eks. forskningstjenester, </a:t>
                      </a:r>
                      <a:r>
                        <a:rPr lang="nb-NO" sz="800" err="1"/>
                        <a:t>labtjenester</a:t>
                      </a:r>
                      <a:r>
                        <a:rPr lang="nb-NO" sz="800"/>
                        <a:t>, varer i museumsbutikk.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800"/>
                        <a:t>16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05713524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nb-NO" sz="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3J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nb-NO" sz="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Salg av varer eller tjenester med 15% MVA 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nb-NO" sz="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Salg av matvarer (ikke servering) 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nb-NO" sz="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79321737"/>
                  </a:ext>
                </a:extLst>
              </a:tr>
              <a:tr h="53675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nb-NO" sz="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3Q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nb-NO" sz="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Salg av varer eller tjenester med 12% MVA 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nb-NO" sz="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Eks. Inngangsbillett museum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nb-NO" sz="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1679057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nb-NO" sz="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nb-NO" sz="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Salg som er fritatt MVA 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nb-NO" sz="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Eks. Bøker 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nb-NO" sz="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4543491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nb-NO" sz="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4U 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nb-NO" sz="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Salg fritatt norsk MVA -0%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nb-NO" sz="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Eksport av varer og tjenester 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nb-NO" sz="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99071814"/>
                  </a:ext>
                </a:extLst>
              </a:tr>
              <a:tr h="585353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nb-NO" sz="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nb-NO" sz="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Salg som er unntatt MVA-0%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nb-NO" sz="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Undervisning, helsetjenester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nb-NO" sz="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72843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991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43BEDA-AADB-ADB3-364F-0EA43D23F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40" y="205978"/>
            <a:ext cx="7105089" cy="461665"/>
          </a:xfrm>
        </p:spPr>
        <p:txBody>
          <a:bodyPr/>
          <a:lstStyle/>
          <a:p>
            <a:r>
              <a:rPr lang="nb-NO" sz="2400"/>
              <a:t>Krav til dokumentasjon og innhold i faktura</a:t>
            </a:r>
            <a:r>
              <a:rPr lang="nb-NO" sz="2100"/>
              <a:t> 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90F1320-BB7D-BFAE-39E7-F1F1834EF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nb-NO"/>
              <a:t>Svært viktig at teksten i faktura er presis i forhold til hva som leveres (underliggende avtale) og tilstrekkelig i forhold til å avklare korrekt </a:t>
            </a:r>
            <a:r>
              <a:rPr lang="nb-NO" err="1"/>
              <a:t>mva</a:t>
            </a:r>
            <a:r>
              <a:rPr lang="nb-NO"/>
              <a:t>-behandling. 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/>
              <a:t>Eksempler:</a:t>
            </a:r>
          </a:p>
          <a:p>
            <a:r>
              <a:rPr lang="nb-NO"/>
              <a:t>Kurs og undervisningstjenester (unntatt </a:t>
            </a:r>
            <a:r>
              <a:rPr lang="nb-NO" err="1"/>
              <a:t>mva</a:t>
            </a:r>
            <a:r>
              <a:rPr lang="nb-NO"/>
              <a:t> ) avgrensning mot konferanseinntekter </a:t>
            </a:r>
          </a:p>
          <a:p>
            <a:pPr marL="556895" lvl="1" indent="-213995" fontAlgn="t"/>
            <a:r>
              <a:rPr lang="nb-NO" sz="1300"/>
              <a:t>Artikkel/konto 3234 - Salg av undervisningstjenester – utenfor for </a:t>
            </a:r>
            <a:r>
              <a:rPr lang="nb-NO" sz="1300" err="1"/>
              <a:t>avgiftområdet</a:t>
            </a:r>
            <a:endParaRPr lang="nb-NO" sz="1300"/>
          </a:p>
          <a:p>
            <a:pPr marL="556895" lvl="1" indent="-213995" fontAlgn="t"/>
            <a:endParaRPr lang="nb-NO" sz="1300"/>
          </a:p>
          <a:p>
            <a:r>
              <a:rPr lang="nb-NO"/>
              <a:t>Konferanse (med </a:t>
            </a:r>
            <a:r>
              <a:rPr lang="nb-NO" err="1"/>
              <a:t>mva</a:t>
            </a:r>
            <a:r>
              <a:rPr lang="nb-NO"/>
              <a:t>) </a:t>
            </a:r>
          </a:p>
          <a:p>
            <a:pPr marL="556895" lvl="1" indent="-213995" fontAlgn="t"/>
            <a:r>
              <a:rPr lang="nb-NO" sz="1350"/>
              <a:t>Artikkel /konto 3034 - Konferanseinntekter - avgiftspliktig alminnelig sats -25%</a:t>
            </a:r>
          </a:p>
          <a:p>
            <a:pPr marL="556895" lvl="1" indent="-213995"/>
            <a:endParaRPr lang="nb-NO" sz="1575"/>
          </a:p>
          <a:p>
            <a:r>
              <a:rPr lang="nb-NO"/>
              <a:t>Konsulenttjeneste (med </a:t>
            </a:r>
            <a:r>
              <a:rPr lang="nb-NO" err="1"/>
              <a:t>mva</a:t>
            </a:r>
            <a:r>
              <a:rPr lang="nb-NO"/>
              <a:t>) </a:t>
            </a:r>
            <a:r>
              <a:rPr lang="nb-NO">
                <a:solidFill>
                  <a:srgbClr val="000000"/>
                </a:solidFill>
              </a:rPr>
              <a:t>avgrensning mot undervisningstjenester som er unntatt</a:t>
            </a:r>
            <a:r>
              <a:rPr lang="nb-NO" sz="1350" b="1">
                <a:solidFill>
                  <a:srgbClr val="FFFFFF"/>
                </a:solidFill>
              </a:rPr>
              <a:t>3</a:t>
            </a:r>
            <a:endParaRPr lang="nb-NO" sz="1350">
              <a:latin typeface="Arial" panose="020B0604020202020204" pitchFamily="34" charset="0"/>
            </a:endParaRPr>
          </a:p>
          <a:p>
            <a:pPr marL="556895" lvl="1" indent="-213995" fontAlgn="t"/>
            <a:r>
              <a:rPr lang="nb-NO" sz="1350"/>
              <a:t>Artikkel/konto 3033 - Salg av tjenester- avgiftspliktig alminnelig sats -25%</a:t>
            </a:r>
            <a:endParaRPr lang="nb-NO" sz="1350">
              <a:solidFill>
                <a:srgbClr val="000000"/>
              </a:solidFill>
              <a:latin typeface="Poppins" panose="00000500000000000000" pitchFamily="2" charset="0"/>
            </a:endParaRPr>
          </a:p>
          <a:p>
            <a:pPr marL="556895" lvl="1" indent="-213995" fontAlgn="t"/>
            <a:r>
              <a:rPr lang="nb-NO" sz="1350" b="1">
                <a:solidFill>
                  <a:srgbClr val="FFFFFF"/>
                </a:solidFill>
              </a:rPr>
              <a:t>av tjenester- avgiftspliktig alminnelig sats -25%</a:t>
            </a:r>
            <a:endParaRPr lang="nb-NO" sz="1350"/>
          </a:p>
          <a:p>
            <a:endParaRPr lang="nb-NO"/>
          </a:p>
          <a:p>
            <a:pPr marL="0" indent="0">
              <a:buNone/>
            </a:pPr>
            <a:r>
              <a:rPr lang="nb-NO"/>
              <a:t>Generell fakturatekst som «diverse tjenester» el lign. er ikke tilstrekkelig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5238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CBA7CD-CB59-4B93-883D-65CBF05ED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CBA7CD-CB59-4B93-883D-65CBF05E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7A77EE-7428-4BA9-B2B1-D73C5881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C5C563-D417-42F7-85F7-ECCA2B7A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741963"/>
              </p:ext>
            </p:extLst>
          </p:nvPr>
        </p:nvGraphicFramePr>
        <p:xfrm>
          <a:off x="362626" y="1133771"/>
          <a:ext cx="8418747" cy="3701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70910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  <a:gridCol w="1347837">
                  <a:extLst>
                    <a:ext uri="{9D8B030D-6E8A-4147-A177-3AD203B41FA5}">
                      <a16:colId xmlns:a16="http://schemas.microsoft.com/office/drawing/2014/main" val="694349209"/>
                    </a:ext>
                  </a:extLst>
                </a:gridCol>
              </a:tblGrid>
              <a:tr h="323577">
                <a:tc>
                  <a:txBody>
                    <a:bodyPr/>
                    <a:lstStyle/>
                    <a:p>
                      <a:r>
                        <a:rPr lang="nb-NO" sz="1400" b="1">
                          <a:solidFill>
                            <a:schemeClr val="tx1"/>
                          </a:solidFill>
                        </a:rPr>
                        <a:t>Oppsummering av BOTT E-læring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32"/>
                  </a:ext>
                </a:extLst>
              </a:tr>
              <a:tr h="367174">
                <a:tc>
                  <a:txBody>
                    <a:bodyPr/>
                    <a:lstStyle/>
                    <a:p>
                      <a:r>
                        <a:rPr lang="nb-NO" sz="1400" b="1" i="0"/>
                        <a:t>Hovedforskjeller fra dagens løsning</a:t>
                      </a:r>
                      <a:endParaRPr lang="nb-NO" sz="1400" b="0" i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991962"/>
                  </a:ext>
                </a:extLst>
              </a:tr>
              <a:tr h="36717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400" b="1" i="0"/>
                        <a:t>Om ny økonomimodell – hva betyr det for deg som fakturaansvarlig eller salgsordreoppretter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96127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nb-NO" sz="1400" b="1" i="0"/>
                        <a:t>Mer om mva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42368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nb-NO" sz="1400" b="1" i="0">
                          <a:solidFill>
                            <a:schemeClr val="bg1"/>
                          </a:solidFill>
                        </a:rPr>
                        <a:t>Nye begreper / Terminologi</a:t>
                      </a:r>
                    </a:p>
                  </a:txBody>
                  <a:tcPr>
                    <a:solidFill>
                      <a:srgbClr val="014694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i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14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1385"/>
                  </a:ext>
                </a:extLst>
              </a:tr>
              <a:tr h="385516">
                <a:tc>
                  <a:txBody>
                    <a:bodyPr/>
                    <a:lstStyle/>
                    <a:p>
                      <a:r>
                        <a:rPr lang="nb-NO" sz="1400" b="1" i="0"/>
                        <a:t>Kort demo av skjema for fakturagrunnlag/kreditnota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472846"/>
                  </a:ext>
                </a:extLst>
              </a:tr>
              <a:tr h="450841">
                <a:tc>
                  <a:txBody>
                    <a:bodyPr/>
                    <a:lstStyle/>
                    <a:p>
                      <a:r>
                        <a:rPr lang="nb-NO" sz="1400" b="1" i="0"/>
                        <a:t>Hva skjer videre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011862"/>
                  </a:ext>
                </a:extLst>
              </a:tr>
              <a:tr h="450841">
                <a:tc>
                  <a:txBody>
                    <a:bodyPr/>
                    <a:lstStyle/>
                    <a:p>
                      <a:r>
                        <a:rPr lang="nb-NO" sz="1400" b="1" i="0"/>
                        <a:t>Spørsmål og svar</a:t>
                      </a:r>
                      <a:endParaRPr lang="nb-NO" sz="1400" b="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332376"/>
                  </a:ext>
                </a:extLst>
              </a:tr>
              <a:tr h="450841">
                <a:tc>
                  <a:txBody>
                    <a:bodyPr/>
                    <a:lstStyle/>
                    <a:p>
                      <a:endParaRPr lang="nb-NO" sz="1400" b="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88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047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CBA7CD-CB59-4B93-883D-65CBF05ED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2810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CBA7CD-CB59-4B93-883D-65CBF05E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7A77EE-7428-4BA9-B2B1-D73C5881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C5C563-D417-42F7-85F7-ECCA2B7A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734238"/>
              </p:ext>
            </p:extLst>
          </p:nvPr>
        </p:nvGraphicFramePr>
        <p:xfrm>
          <a:off x="362626" y="1133771"/>
          <a:ext cx="8418747" cy="3701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70910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  <a:gridCol w="1347837">
                  <a:extLst>
                    <a:ext uri="{9D8B030D-6E8A-4147-A177-3AD203B41FA5}">
                      <a16:colId xmlns:a16="http://schemas.microsoft.com/office/drawing/2014/main" val="694349209"/>
                    </a:ext>
                  </a:extLst>
                </a:gridCol>
              </a:tblGrid>
              <a:tr h="323577">
                <a:tc>
                  <a:txBody>
                    <a:bodyPr/>
                    <a:lstStyle/>
                    <a:p>
                      <a:r>
                        <a:rPr lang="nb-NO" sz="1400" b="1">
                          <a:solidFill>
                            <a:schemeClr val="bg1"/>
                          </a:solidFill>
                        </a:rPr>
                        <a:t>Oppsummering av BOTT E-læring</a:t>
                      </a:r>
                    </a:p>
                  </a:txBody>
                  <a:tcPr>
                    <a:solidFill>
                      <a:srgbClr val="01469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146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32"/>
                  </a:ext>
                </a:extLst>
              </a:tr>
              <a:tr h="367174">
                <a:tc>
                  <a:txBody>
                    <a:bodyPr/>
                    <a:lstStyle/>
                    <a:p>
                      <a:r>
                        <a:rPr lang="nb-NO" sz="1400" b="1" i="0"/>
                        <a:t>Hovedforskjeller fra dagens løsning</a:t>
                      </a:r>
                      <a:endParaRPr lang="nb-NO" sz="1400" b="0" i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991962"/>
                  </a:ext>
                </a:extLst>
              </a:tr>
              <a:tr h="36717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400" b="1" i="0"/>
                        <a:t>Om ny økonomimodell – hva betyr det for deg som fakturaansvarlig eller salgsordreoppretter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96127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nb-NO" sz="1400" b="1" i="0"/>
                        <a:t>Mer om mva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42368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nb-NO" sz="1400" b="1" i="0"/>
                        <a:t>Nye begreper / Terminologi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1385"/>
                  </a:ext>
                </a:extLst>
              </a:tr>
              <a:tr h="385516">
                <a:tc>
                  <a:txBody>
                    <a:bodyPr/>
                    <a:lstStyle/>
                    <a:p>
                      <a:r>
                        <a:rPr lang="nb-NO" sz="1400" b="1" i="0"/>
                        <a:t>Kort demo av skjema for fakturagrunnlag/kreditnota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472846"/>
                  </a:ext>
                </a:extLst>
              </a:tr>
              <a:tr h="450841">
                <a:tc>
                  <a:txBody>
                    <a:bodyPr/>
                    <a:lstStyle/>
                    <a:p>
                      <a:r>
                        <a:rPr lang="nb-NO" sz="1400" b="1" i="0"/>
                        <a:t>Hva skjer videre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011862"/>
                  </a:ext>
                </a:extLst>
              </a:tr>
              <a:tr h="450841">
                <a:tc>
                  <a:txBody>
                    <a:bodyPr/>
                    <a:lstStyle/>
                    <a:p>
                      <a:r>
                        <a:rPr lang="nb-NO" sz="1400" b="1" i="0"/>
                        <a:t>Spørsmål og svar</a:t>
                      </a:r>
                      <a:endParaRPr lang="nb-NO" sz="1400" b="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332376"/>
                  </a:ext>
                </a:extLst>
              </a:tr>
              <a:tr h="450841">
                <a:tc>
                  <a:txBody>
                    <a:bodyPr/>
                    <a:lstStyle/>
                    <a:p>
                      <a:endParaRPr lang="nb-NO" sz="1400" b="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88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751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EC66C86-BD83-4083-A8BF-D9AC399336C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660254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EC66C86-BD83-4083-A8BF-D9AC399336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044071FA-CC40-5CE5-7230-63E079C76B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5662891"/>
              </p:ext>
            </p:extLst>
          </p:nvPr>
        </p:nvGraphicFramePr>
        <p:xfrm>
          <a:off x="361690" y="1084313"/>
          <a:ext cx="8302752" cy="3198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7061">
                  <a:extLst>
                    <a:ext uri="{9D8B030D-6E8A-4147-A177-3AD203B41FA5}">
                      <a16:colId xmlns:a16="http://schemas.microsoft.com/office/drawing/2014/main" val="3406027728"/>
                    </a:ext>
                  </a:extLst>
                </a:gridCol>
                <a:gridCol w="5605691">
                  <a:extLst>
                    <a:ext uri="{9D8B030D-6E8A-4147-A177-3AD203B41FA5}">
                      <a16:colId xmlns:a16="http://schemas.microsoft.com/office/drawing/2014/main" val="3389980063"/>
                    </a:ext>
                  </a:extLst>
                </a:gridCol>
              </a:tblGrid>
              <a:tr h="299284">
                <a:tc>
                  <a:txBody>
                    <a:bodyPr/>
                    <a:lstStyle/>
                    <a:p>
                      <a:r>
                        <a:rPr lang="nb-NO">
                          <a:solidFill>
                            <a:schemeClr val="bg1"/>
                          </a:solidFill>
                        </a:rPr>
                        <a:t>Begrep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>
                          <a:solidFill>
                            <a:schemeClr val="bg1"/>
                          </a:solidFill>
                        </a:rPr>
                        <a:t>Forklaring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280464"/>
                  </a:ext>
                </a:extLst>
              </a:tr>
              <a:tr h="344381">
                <a:tc>
                  <a:txBody>
                    <a:bodyPr/>
                    <a:lstStyle/>
                    <a:p>
                      <a:r>
                        <a:rPr lang="en-US" sz="1100"/>
                        <a:t>Artikkel</a:t>
                      </a:r>
                      <a:endParaRPr lang="en-US" sz="110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Felles veivalg I BOTT, artikkelnummer og kontoart har identisk nummerserie, en til en forhold. Oppdager en på konteringsnivå at feil kontoart er valgt, må en endre på artikkelnivå for å unngå potensiell feil I mva.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947389"/>
                  </a:ext>
                </a:extLst>
              </a:tr>
              <a:tr h="614967">
                <a:tc>
                  <a:txBody>
                    <a:bodyPr/>
                    <a:lstStyle/>
                    <a:p>
                      <a:r>
                        <a:rPr lang="en-US" sz="1100"/>
                        <a:t>Salgordre</a:t>
                      </a:r>
                      <a:endParaRPr lang="en-US" sz="110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Ordre registrert I Kunder og Salg modulen, får eget ordrenummer og blir først til en faktura når endelig faktureringsjobb er kjørt. Da blir den til en faktura og får I tillegg et fakturanummer</a:t>
                      </a:r>
                      <a:endParaRPr lang="en-US" sz="110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08997"/>
                  </a:ext>
                </a:extLst>
              </a:tr>
              <a:tr h="344381">
                <a:tc>
                  <a:txBody>
                    <a:bodyPr/>
                    <a:lstStyle/>
                    <a:p>
                      <a:r>
                        <a:rPr lang="en-US" sz="1100"/>
                        <a:t>Negativ salgsordre</a:t>
                      </a:r>
                      <a:endParaRPr lang="en-US" sz="110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Ordre registrert I Kunder og Salg modulen med negativ sluttsum, går automatisk på flyt til kostnadsgodkjenner og blir til en Kreditnota når endelig faktureringsjobb er kjørt.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081729"/>
                  </a:ext>
                </a:extLst>
              </a:tr>
              <a:tr h="29928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834807"/>
                  </a:ext>
                </a:extLst>
              </a:tr>
              <a:tr h="299284"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263088"/>
                  </a:ext>
                </a:extLst>
              </a:tr>
              <a:tr h="299284"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055015"/>
                  </a:ext>
                </a:extLst>
              </a:tr>
              <a:tr h="299284"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05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987524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A6F3DABF-0B4C-4054-9514-0451393C8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586957"/>
          </a:xfrm>
        </p:spPr>
        <p:txBody>
          <a:bodyPr vert="horz"/>
          <a:lstStyle/>
          <a:p>
            <a:r>
              <a:rPr lang="nb-NO" sz="3200"/>
              <a:t>Nye begreper</a:t>
            </a:r>
          </a:p>
        </p:txBody>
      </p:sp>
    </p:spTree>
    <p:extLst>
      <p:ext uri="{BB962C8B-B14F-4D97-AF65-F5344CB8AC3E}">
        <p14:creationId xmlns:p14="http://schemas.microsoft.com/office/powerpoint/2010/main" val="2756248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CBA7CD-CB59-4B93-883D-65CBF05ED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CBA7CD-CB59-4B93-883D-65CBF05E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7A77EE-7428-4BA9-B2B1-D73C5881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C5C563-D417-42F7-85F7-ECCA2B7A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324455"/>
              </p:ext>
            </p:extLst>
          </p:nvPr>
        </p:nvGraphicFramePr>
        <p:xfrm>
          <a:off x="362626" y="1133771"/>
          <a:ext cx="8418747" cy="3701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70910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  <a:gridCol w="1347837">
                  <a:extLst>
                    <a:ext uri="{9D8B030D-6E8A-4147-A177-3AD203B41FA5}">
                      <a16:colId xmlns:a16="http://schemas.microsoft.com/office/drawing/2014/main" val="694349209"/>
                    </a:ext>
                  </a:extLst>
                </a:gridCol>
              </a:tblGrid>
              <a:tr h="323577">
                <a:tc>
                  <a:txBody>
                    <a:bodyPr/>
                    <a:lstStyle/>
                    <a:p>
                      <a:r>
                        <a:rPr lang="nb-NO" sz="1400" b="1">
                          <a:solidFill>
                            <a:schemeClr val="tx1"/>
                          </a:solidFill>
                        </a:rPr>
                        <a:t>Oppsummering av BOTT E-læring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32"/>
                  </a:ext>
                </a:extLst>
              </a:tr>
              <a:tr h="367174">
                <a:tc>
                  <a:txBody>
                    <a:bodyPr/>
                    <a:lstStyle/>
                    <a:p>
                      <a:r>
                        <a:rPr lang="nb-NO" sz="1400" b="1" i="0"/>
                        <a:t>Hovedforskjeller fra dagens løsning</a:t>
                      </a:r>
                      <a:endParaRPr lang="nb-NO" sz="1400" b="0" i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991962"/>
                  </a:ext>
                </a:extLst>
              </a:tr>
              <a:tr h="36717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400" b="1" i="0"/>
                        <a:t>Om ny økonomimodell – hva betyr det for deg som fakturaansvarlig eller salgsordreoppretter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96127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nb-NO" sz="1400" b="1" i="0"/>
                        <a:t>Mer om mva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42368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nb-NO" sz="1400" b="1" i="0"/>
                        <a:t>Nye begreper / Terminologi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1385"/>
                  </a:ext>
                </a:extLst>
              </a:tr>
              <a:tr h="385516">
                <a:tc>
                  <a:txBody>
                    <a:bodyPr/>
                    <a:lstStyle/>
                    <a:p>
                      <a:r>
                        <a:rPr lang="nb-NO" sz="1400" b="1" i="0">
                          <a:solidFill>
                            <a:schemeClr val="bg1"/>
                          </a:solidFill>
                        </a:rPr>
                        <a:t>Kort demo av skjema for fakturagrunnlag/kreditnota</a:t>
                      </a:r>
                    </a:p>
                  </a:txBody>
                  <a:tcPr>
                    <a:solidFill>
                      <a:srgbClr val="014694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i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14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472846"/>
                  </a:ext>
                </a:extLst>
              </a:tr>
              <a:tr h="450841">
                <a:tc>
                  <a:txBody>
                    <a:bodyPr/>
                    <a:lstStyle/>
                    <a:p>
                      <a:r>
                        <a:rPr lang="nb-NO" sz="1400" b="1" i="0"/>
                        <a:t>Hva skjer videre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011862"/>
                  </a:ext>
                </a:extLst>
              </a:tr>
              <a:tr h="450841">
                <a:tc>
                  <a:txBody>
                    <a:bodyPr/>
                    <a:lstStyle/>
                    <a:p>
                      <a:r>
                        <a:rPr lang="nb-NO" sz="1400" b="1" i="0"/>
                        <a:t>Spørsmål og svar</a:t>
                      </a:r>
                      <a:endParaRPr lang="nb-NO" sz="1400" b="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332376"/>
                  </a:ext>
                </a:extLst>
              </a:tr>
              <a:tr h="450841">
                <a:tc>
                  <a:txBody>
                    <a:bodyPr/>
                    <a:lstStyle/>
                    <a:p>
                      <a:endParaRPr lang="nb-NO" sz="1400" b="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88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131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73751C6-19EA-4A04-A4E2-FF5A555DD76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494181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73751C6-19EA-4A04-A4E2-FF5A555DD7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B03C6FD-E64D-4F44-97A7-21E799BD5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586957"/>
          </a:xfrm>
        </p:spPr>
        <p:txBody>
          <a:bodyPr vert="horz"/>
          <a:lstStyle/>
          <a:p>
            <a:r>
              <a:rPr lang="nb-NO" sz="3200"/>
              <a:t>Fakturagrunnlag-/kreditnotaskjema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CD5C9-0D8F-8563-063F-F4E2AC08918B}"/>
              </a:ext>
            </a:extLst>
          </p:cNvPr>
          <p:cNvSpPr txBox="1"/>
          <p:nvPr/>
        </p:nvSpPr>
        <p:spPr>
          <a:xfrm>
            <a:off x="301385" y="1227866"/>
            <a:ext cx="848927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Arial"/>
              </a:rPr>
              <a:t>Sett inn </a:t>
            </a:r>
            <a:r>
              <a:rPr lang="en-US" err="1">
                <a:cs typeface="Arial"/>
              </a:rPr>
              <a:t>lenke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til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fakturagrunnlagsskjema</a:t>
            </a:r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r>
              <a:rPr lang="en-US">
                <a:cs typeface="Arial"/>
              </a:rPr>
              <a:t>Sett inn </a:t>
            </a:r>
            <a:r>
              <a:rPr lang="en-US" err="1">
                <a:cs typeface="Arial"/>
              </a:rPr>
              <a:t>lenke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til</a:t>
            </a:r>
            <a:r>
              <a:rPr lang="en-US">
                <a:cs typeface="Arial"/>
              </a:rPr>
              <a:t> LG04 </a:t>
            </a:r>
            <a:r>
              <a:rPr lang="en-US" err="1">
                <a:cs typeface="Arial"/>
              </a:rPr>
              <a:t>skjema</a:t>
            </a:r>
            <a:r>
              <a:rPr lang="en-US">
                <a:cs typeface="Arial"/>
              </a:rPr>
              <a:t> (</a:t>
            </a:r>
            <a:r>
              <a:rPr lang="en-US" err="1">
                <a:cs typeface="Arial"/>
              </a:rPr>
              <a:t>massefakturering</a:t>
            </a:r>
            <a:r>
              <a:rPr lang="en-US">
                <a:cs typeface="Arial"/>
              </a:rPr>
              <a:t>)</a:t>
            </a:r>
          </a:p>
        </p:txBody>
      </p:sp>
      <p:pic>
        <p:nvPicPr>
          <p:cNvPr id="5" name="Graphic 4" descr="Laptop with solid fill">
            <a:extLst>
              <a:ext uri="{FF2B5EF4-FFF2-40B4-BE49-F238E27FC236}">
                <a16:creationId xmlns:a16="http://schemas.microsoft.com/office/drawing/2014/main" id="{54FCCBD3-86CF-437A-B617-1656590A60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26575" y="2017915"/>
            <a:ext cx="3125585" cy="312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64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CBA7CD-CB59-4B93-883D-65CBF05ED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CBA7CD-CB59-4B93-883D-65CBF05E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7A77EE-7428-4BA9-B2B1-D73C5881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C5C563-D417-42F7-85F7-ECCA2B7A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111107"/>
              </p:ext>
            </p:extLst>
          </p:nvPr>
        </p:nvGraphicFramePr>
        <p:xfrm>
          <a:off x="362626" y="1133771"/>
          <a:ext cx="8418747" cy="3701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70910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  <a:gridCol w="1347837">
                  <a:extLst>
                    <a:ext uri="{9D8B030D-6E8A-4147-A177-3AD203B41FA5}">
                      <a16:colId xmlns:a16="http://schemas.microsoft.com/office/drawing/2014/main" val="694349209"/>
                    </a:ext>
                  </a:extLst>
                </a:gridCol>
              </a:tblGrid>
              <a:tr h="323577">
                <a:tc>
                  <a:txBody>
                    <a:bodyPr/>
                    <a:lstStyle/>
                    <a:p>
                      <a:r>
                        <a:rPr lang="nb-NO" sz="1400" b="1">
                          <a:solidFill>
                            <a:schemeClr val="tx1"/>
                          </a:solidFill>
                        </a:rPr>
                        <a:t>Oppsummering av BOTT E-læring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32"/>
                  </a:ext>
                </a:extLst>
              </a:tr>
              <a:tr h="367174">
                <a:tc>
                  <a:txBody>
                    <a:bodyPr/>
                    <a:lstStyle/>
                    <a:p>
                      <a:r>
                        <a:rPr lang="nb-NO" sz="1400" b="1" i="0"/>
                        <a:t>Hovedforskjeller fra dagens løsning</a:t>
                      </a:r>
                      <a:endParaRPr lang="nb-NO" sz="1400" b="0" i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991962"/>
                  </a:ext>
                </a:extLst>
              </a:tr>
              <a:tr h="36717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400" b="1" i="0"/>
                        <a:t>Om ny økonomimodell – hva betyr det for deg som fakturaansvarlig eller salgsordreoppretter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96127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nb-NO" sz="1400" b="1" i="0"/>
                        <a:t>Mer om mva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42368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nb-NO" sz="1400" b="1" i="0"/>
                        <a:t>Nye begreper / Terminologi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1385"/>
                  </a:ext>
                </a:extLst>
              </a:tr>
              <a:tr h="385516">
                <a:tc>
                  <a:txBody>
                    <a:bodyPr/>
                    <a:lstStyle/>
                    <a:p>
                      <a:r>
                        <a:rPr lang="nb-NO" sz="1400" b="1" i="0"/>
                        <a:t>Kort demo av skjema for fakturagrunnlag/kreditnota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472846"/>
                  </a:ext>
                </a:extLst>
              </a:tr>
              <a:tr h="450841">
                <a:tc>
                  <a:txBody>
                    <a:bodyPr/>
                    <a:lstStyle/>
                    <a:p>
                      <a:r>
                        <a:rPr lang="nb-NO" sz="1400" b="1" i="0">
                          <a:solidFill>
                            <a:schemeClr val="bg1"/>
                          </a:solidFill>
                        </a:rPr>
                        <a:t>Hva skjer videre </a:t>
                      </a:r>
                    </a:p>
                  </a:txBody>
                  <a:tcPr>
                    <a:solidFill>
                      <a:srgbClr val="014694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i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14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11862"/>
                  </a:ext>
                </a:extLst>
              </a:tr>
              <a:tr h="450841">
                <a:tc>
                  <a:txBody>
                    <a:bodyPr/>
                    <a:lstStyle/>
                    <a:p>
                      <a:r>
                        <a:rPr lang="nb-NO" sz="1400" b="1" i="0"/>
                        <a:t>Spørsmål og svar</a:t>
                      </a:r>
                      <a:endParaRPr lang="nb-NO" sz="1400" b="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332376"/>
                  </a:ext>
                </a:extLst>
              </a:tr>
              <a:tr h="450841">
                <a:tc>
                  <a:txBody>
                    <a:bodyPr/>
                    <a:lstStyle/>
                    <a:p>
                      <a:endParaRPr lang="nb-NO" sz="1400" b="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88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0186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49188B9-A6F7-440D-A2F0-8AF5491499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685119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49188B9-A6F7-440D-A2F0-8AF5491499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D9EEACF-30AA-062D-B233-32AA2BF7A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88400"/>
            <a:ext cx="8692833" cy="953681"/>
          </a:xfrm>
        </p:spPr>
        <p:txBody>
          <a:bodyPr vert="horz" wrap="square" anchor="t">
            <a:noAutofit/>
          </a:bodyPr>
          <a:lstStyle/>
          <a:p>
            <a:r>
              <a:rPr lang="nb-NO" sz="2400"/>
              <a:t>Videre opplæring – fakturaansvarlig og salgsordreoppretter 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5D12DDB-020C-DBAF-279A-E4D33857DB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531835"/>
              </p:ext>
            </p:extLst>
          </p:nvPr>
        </p:nvGraphicFramePr>
        <p:xfrm>
          <a:off x="301385" y="925849"/>
          <a:ext cx="8418747" cy="3613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3906290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ssholder for bilde 5" descr="Workbench - Work - Microsoft​ Edge">
            <a:extLst>
              <a:ext uri="{FF2B5EF4-FFF2-40B4-BE49-F238E27FC236}">
                <a16:creationId xmlns:a16="http://schemas.microsoft.com/office/drawing/2014/main" id="{E174B5DE-0F2B-E4D3-71FE-0ADFBC660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2617" y="152400"/>
            <a:ext cx="6938766" cy="456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096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ssholder for bilde 5" descr="Workbench - Work - Microsoft​ Edge">
            <a:extLst>
              <a:ext uri="{FF2B5EF4-FFF2-40B4-BE49-F238E27FC236}">
                <a16:creationId xmlns:a16="http://schemas.microsoft.com/office/drawing/2014/main" id="{2D7E2A49-E244-0B6A-4EE8-83824FF41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3818" y="0"/>
            <a:ext cx="7204273" cy="472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700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B29CA59-FFB8-4E23-957A-6698C6C130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4205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B29CA59-FFB8-4E23-957A-6698C6C13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6">
            <a:extLst>
              <a:ext uri="{FF2B5EF4-FFF2-40B4-BE49-F238E27FC236}">
                <a16:creationId xmlns:a16="http://schemas.microsoft.com/office/drawing/2014/main" id="{D02CDAAA-D80B-AAC0-EDC1-1AAF015033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732"/>
          <a:stretch/>
        </p:blipFill>
        <p:spPr>
          <a:xfrm>
            <a:off x="167780" y="567411"/>
            <a:ext cx="8751704" cy="4241507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30B5A60A-1EE4-8DFB-A883-49632F917518}"/>
              </a:ext>
            </a:extLst>
          </p:cNvPr>
          <p:cNvSpPr txBox="1"/>
          <p:nvPr/>
        </p:nvSpPr>
        <p:spPr>
          <a:xfrm>
            <a:off x="167780" y="114189"/>
            <a:ext cx="3609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Bruk brukerstøtten: </a:t>
            </a:r>
          </a:p>
        </p:txBody>
      </p:sp>
    </p:spTree>
    <p:extLst>
      <p:ext uri="{BB962C8B-B14F-4D97-AF65-F5344CB8AC3E}">
        <p14:creationId xmlns:p14="http://schemas.microsoft.com/office/powerpoint/2010/main" val="35297184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B4DDF2-6FBF-4265-AA2E-E2924460D38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33427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B4DDF2-6FBF-4265-AA2E-E2924460D3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7F06DE0-2138-CF8E-7F48-A3A81D53E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Viktig</a:t>
            </a:r>
          </a:p>
        </p:txBody>
      </p:sp>
      <p:pic>
        <p:nvPicPr>
          <p:cNvPr id="9" name="Graphic 8" descr="Warning with solid fill">
            <a:extLst>
              <a:ext uri="{FF2B5EF4-FFF2-40B4-BE49-F238E27FC236}">
                <a16:creationId xmlns:a16="http://schemas.microsoft.com/office/drawing/2014/main" id="{BB2D0561-4D97-4553-9A08-43940A5D9D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148" y="1151783"/>
            <a:ext cx="1542905" cy="1542905"/>
          </a:xfrm>
          <a:prstGeom prst="rect">
            <a:avLst/>
          </a:prstGeom>
        </p:spPr>
      </p:pic>
      <p:pic>
        <p:nvPicPr>
          <p:cNvPr id="10" name="Graphic 9" descr="Warning with solid fill">
            <a:extLst>
              <a:ext uri="{FF2B5EF4-FFF2-40B4-BE49-F238E27FC236}">
                <a16:creationId xmlns:a16="http://schemas.microsoft.com/office/drawing/2014/main" id="{AEEA1383-4003-4E23-BF7D-BE5A394C98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0547" y="1151783"/>
            <a:ext cx="1542905" cy="1542905"/>
          </a:xfrm>
          <a:prstGeom prst="rect">
            <a:avLst/>
          </a:prstGeom>
        </p:spPr>
      </p:pic>
      <p:pic>
        <p:nvPicPr>
          <p:cNvPr id="11" name="Graphic 10" descr="Warning with solid fill">
            <a:extLst>
              <a:ext uri="{FF2B5EF4-FFF2-40B4-BE49-F238E27FC236}">
                <a16:creationId xmlns:a16="http://schemas.microsoft.com/office/drawing/2014/main" id="{91482371-0A6A-4D13-BD19-16A3870794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63196" y="1141211"/>
            <a:ext cx="1542905" cy="15429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F8AAD13-15D0-4892-A577-3ECEAFA04BCA}"/>
              </a:ext>
            </a:extLst>
          </p:cNvPr>
          <p:cNvSpPr txBox="1"/>
          <p:nvPr/>
        </p:nvSpPr>
        <p:spPr>
          <a:xfrm>
            <a:off x="3437750" y="3068386"/>
            <a:ext cx="24626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b="1"/>
              <a:t>15.12.22 </a:t>
            </a:r>
            <a:r>
              <a:rPr lang="nb-NO"/>
              <a:t>= siste frist for innsendelse av faktura og kreditnotagrunnlag</a:t>
            </a:r>
            <a:endParaRPr lang="nb-NO"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1AA222-EBBA-439D-ACBD-2575008DD5DB}"/>
              </a:ext>
            </a:extLst>
          </p:cNvPr>
          <p:cNvSpPr txBox="1"/>
          <p:nvPr/>
        </p:nvSpPr>
        <p:spPr>
          <a:xfrm>
            <a:off x="6201742" y="3068387"/>
            <a:ext cx="24658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b="1">
                <a:cs typeface="Arial"/>
              </a:rPr>
              <a:t>06.01.23 </a:t>
            </a:r>
            <a:r>
              <a:rPr lang="nb-NO">
                <a:cs typeface="Arial"/>
              </a:rPr>
              <a:t>= siste frist for godkjenning av BOA faktura i Maconomy</a:t>
            </a:r>
            <a:endParaRPr lang="nb-NO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957520-EE83-4E36-8426-9E0AEF76422D}"/>
              </a:ext>
            </a:extLst>
          </p:cNvPr>
          <p:cNvSpPr txBox="1"/>
          <p:nvPr/>
        </p:nvSpPr>
        <p:spPr>
          <a:xfrm>
            <a:off x="563828" y="3047757"/>
            <a:ext cx="20962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/>
              <a:t>Husk å melde deg på lenker til DFØ-kurs + resterende e-læring</a:t>
            </a:r>
            <a:endParaRPr lang="nb-NO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824834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CBA7CD-CB59-4B93-883D-65CBF05ED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CBA7CD-CB59-4B93-883D-65CBF05E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7A77EE-7428-4BA9-B2B1-D73C5881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C5C563-D417-42F7-85F7-ECCA2B7A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809075"/>
              </p:ext>
            </p:extLst>
          </p:nvPr>
        </p:nvGraphicFramePr>
        <p:xfrm>
          <a:off x="362626" y="1133771"/>
          <a:ext cx="8418747" cy="3701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70910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  <a:gridCol w="1347837">
                  <a:extLst>
                    <a:ext uri="{9D8B030D-6E8A-4147-A177-3AD203B41FA5}">
                      <a16:colId xmlns:a16="http://schemas.microsoft.com/office/drawing/2014/main" val="694349209"/>
                    </a:ext>
                  </a:extLst>
                </a:gridCol>
              </a:tblGrid>
              <a:tr h="323577">
                <a:tc>
                  <a:txBody>
                    <a:bodyPr/>
                    <a:lstStyle/>
                    <a:p>
                      <a:r>
                        <a:rPr lang="nb-NO" sz="1400" b="1">
                          <a:solidFill>
                            <a:schemeClr val="tx1"/>
                          </a:solidFill>
                        </a:rPr>
                        <a:t>Oppsummering av BOTT E-læring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32"/>
                  </a:ext>
                </a:extLst>
              </a:tr>
              <a:tr h="367174">
                <a:tc>
                  <a:txBody>
                    <a:bodyPr/>
                    <a:lstStyle/>
                    <a:p>
                      <a:r>
                        <a:rPr lang="nb-NO" sz="1400" b="1" i="0"/>
                        <a:t>Hovedforskjeller fra dagens løsning</a:t>
                      </a:r>
                      <a:endParaRPr lang="nb-NO" sz="1400" b="0" i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991962"/>
                  </a:ext>
                </a:extLst>
              </a:tr>
              <a:tr h="36717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400" b="1" i="0"/>
                        <a:t>Om ny økonomimodell – hva betyr det for deg som fakturaansvarlig eller salgsordreoppretter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96127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nb-NO" sz="1400" b="1" i="0"/>
                        <a:t>Mer om mva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42368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nb-NO" sz="1400" b="1" i="0"/>
                        <a:t>Nye begreper / Terminologi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1385"/>
                  </a:ext>
                </a:extLst>
              </a:tr>
              <a:tr h="385516">
                <a:tc>
                  <a:txBody>
                    <a:bodyPr/>
                    <a:lstStyle/>
                    <a:p>
                      <a:r>
                        <a:rPr lang="nb-NO" sz="1400" b="1" i="0"/>
                        <a:t>Kort demo av skjema for fakturagrunnlag/kreditnota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472846"/>
                  </a:ext>
                </a:extLst>
              </a:tr>
              <a:tr h="450841">
                <a:tc>
                  <a:txBody>
                    <a:bodyPr/>
                    <a:lstStyle/>
                    <a:p>
                      <a:r>
                        <a:rPr lang="nb-NO" sz="1400" b="1" i="0"/>
                        <a:t>Hva skjer videre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011862"/>
                  </a:ext>
                </a:extLst>
              </a:tr>
              <a:tr h="450841">
                <a:tc>
                  <a:txBody>
                    <a:bodyPr/>
                    <a:lstStyle/>
                    <a:p>
                      <a:r>
                        <a:rPr lang="nb-NO" sz="1400" b="1" i="0">
                          <a:solidFill>
                            <a:schemeClr val="bg1"/>
                          </a:solidFill>
                        </a:rPr>
                        <a:t>Spørsmål og svar</a:t>
                      </a:r>
                      <a:endParaRPr lang="nb-NO" sz="1400" b="0" i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14694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i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14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332376"/>
                  </a:ext>
                </a:extLst>
              </a:tr>
              <a:tr h="450841">
                <a:tc>
                  <a:txBody>
                    <a:bodyPr/>
                    <a:lstStyle/>
                    <a:p>
                      <a:endParaRPr lang="nb-NO" sz="1400" b="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88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354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AA96A91-1EAD-4D0D-BA78-D730EC797E5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42273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AA96A91-1EAD-4D0D-BA78-D730EC797E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C9FBAE6-B04A-42D4-9A99-86927F895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Læringsmål i E-læringskurs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4BA56-6B5A-4A3C-A988-029EDCF7F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373098"/>
            <a:ext cx="5977971" cy="2054403"/>
          </a:xfrm>
        </p:spPr>
        <p:txBody>
          <a:bodyPr/>
          <a:lstStyle/>
          <a:p>
            <a:pPr marL="0" indent="0">
              <a:buNone/>
            </a:pPr>
            <a:r>
              <a:rPr lang="nb-NO" i="1"/>
              <a:t>BOTT E-læring skal introdusere den ansatte for </a:t>
            </a:r>
            <a:r>
              <a:rPr lang="nb-NO" i="1" err="1"/>
              <a:t>fti</a:t>
            </a:r>
            <a:r>
              <a:rPr lang="nb-NO" i="1"/>
              <a:t>-prosessenes innhold, rutiner og avgrensninger samt hvilke oppgaver rollen utfører i prosessen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275EA1-620B-4928-99E2-E4770198096F}"/>
              </a:ext>
            </a:extLst>
          </p:cNvPr>
          <p:cNvSpPr/>
          <p:nvPr/>
        </p:nvSpPr>
        <p:spPr>
          <a:xfrm>
            <a:off x="6672263" y="0"/>
            <a:ext cx="2471737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6" name="Graphic 5" descr="Classroom with solid fill">
            <a:extLst>
              <a:ext uri="{FF2B5EF4-FFF2-40B4-BE49-F238E27FC236}">
                <a16:creationId xmlns:a16="http://schemas.microsoft.com/office/drawing/2014/main" id="{3D2D5FF9-A7E0-47E3-A833-BA19189381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38937" y="1516857"/>
            <a:ext cx="2405063" cy="240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271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05A046F-C2A3-4431-9059-86CB6D68D80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05A046F-C2A3-4431-9059-86CB6D68D8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9794632-94F0-451D-972B-025EC8E8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Spørsmål og svar</a:t>
            </a:r>
          </a:p>
        </p:txBody>
      </p:sp>
      <p:pic>
        <p:nvPicPr>
          <p:cNvPr id="4" name="Graphic 3" descr="Questions with solid fill">
            <a:extLst>
              <a:ext uri="{FF2B5EF4-FFF2-40B4-BE49-F238E27FC236}">
                <a16:creationId xmlns:a16="http://schemas.microsoft.com/office/drawing/2014/main" id="{E1926C42-1E95-42F2-92E2-23C6EC6ECC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48794" y="1125958"/>
            <a:ext cx="3322502" cy="33225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13F58B-14C9-8BC6-7959-E28EDE9CCABB}"/>
              </a:ext>
            </a:extLst>
          </p:cNvPr>
          <p:cNvSpPr txBox="1"/>
          <p:nvPr/>
        </p:nvSpPr>
        <p:spPr>
          <a:xfrm>
            <a:off x="439200" y="1728000"/>
            <a:ext cx="3614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Gå til menti.com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Kode: 8540 0277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9616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5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1000-D606-359A-FFCB-FE7C6F960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Kontaktpunkt - opplæring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40BEB-414E-1333-0E6E-5F9772AB9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773" y="1443722"/>
            <a:ext cx="6199306" cy="1874904"/>
          </a:xfrm>
        </p:spPr>
        <p:txBody>
          <a:bodyPr/>
          <a:lstStyle/>
          <a:p>
            <a:pPr marL="0" indent="0">
              <a:buNone/>
            </a:pPr>
            <a:endParaRPr lang="nb-NO">
              <a:hlinkClick r:id="rId4"/>
            </a:endParaRPr>
          </a:p>
          <a:p>
            <a:pPr marL="0" indent="0">
              <a:buNone/>
            </a:pPr>
            <a:endParaRPr lang="nb-NO">
              <a:hlinkClick r:id="rId4"/>
            </a:endParaRPr>
          </a:p>
          <a:p>
            <a:pPr marL="0" indent="0">
              <a:buNone/>
            </a:pPr>
            <a:r>
              <a:rPr lang="nb-NO" sz="3600">
                <a:hlinkClick r:id="rId4"/>
              </a:rPr>
              <a:t>opplaering-bott-ol@ntnu.no</a:t>
            </a:r>
            <a:endParaRPr lang="nb-NO" sz="3600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6904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0809FA4-B265-439C-A1D1-65847F8572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0809FA4-B265-439C-A1D1-65847F8572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B720FB8-DC71-4AAD-8500-79831D043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523220"/>
          </a:xfrm>
        </p:spPr>
        <p:txBody>
          <a:bodyPr vert="horz"/>
          <a:lstStyle/>
          <a:p>
            <a:r>
              <a:rPr lang="nb-NO" sz="2800"/>
              <a:t>Hvor kan du finne mer informasjon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3C999-4171-48C8-970D-6FE7968043D0}"/>
              </a:ext>
            </a:extLst>
          </p:cNvPr>
          <p:cNvSpPr txBox="1"/>
          <p:nvPr/>
        </p:nvSpPr>
        <p:spPr>
          <a:xfrm>
            <a:off x="356067" y="1294088"/>
            <a:ext cx="579352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6"/>
              </a:rPr>
              <a:t>BOTT-samarbeidet.no 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– Alt tilgjengelig materiale utarbeidet av BOTT. Inkluderer prosesskart, rutinebeskrivelse, rollebeskrivelser, lenker til e-læringskurs og brukerskjemaer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7"/>
              </a:rPr>
              <a:t>NTNU Intranettside for innføringsprosjekt 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– Siste nytt, generell informasjon om prosjektet, informasjonspakker </a:t>
            </a:r>
            <a:r>
              <a:rPr kumimoji="0" lang="nb-NO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osv</a:t>
            </a: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8"/>
              </a:rPr>
              <a:t>NTNU Intranettside for opplæring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Info om opplæringsstruktur, aktuell opplæring per rolle og info om registrering for e-læringskurs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Spørsmål om opplæring sendes til: </a:t>
            </a:r>
            <a:r>
              <a:rPr kumimoji="0" lang="nb-NO" sz="1800" b="0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9"/>
              </a:rPr>
              <a:t>opplaering-bott-ol@ntnu.no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32313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FE1B3C-D5AB-42BD-AC61-6A3FE6B47981}"/>
              </a:ext>
            </a:extLst>
          </p:cNvPr>
          <p:cNvSpPr/>
          <p:nvPr/>
        </p:nvSpPr>
        <p:spPr>
          <a:xfrm>
            <a:off x="6803409" y="1"/>
            <a:ext cx="2340591" cy="5143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8" name="Graphic 7" descr="Information outline">
            <a:extLst>
              <a:ext uri="{FF2B5EF4-FFF2-40B4-BE49-F238E27FC236}">
                <a16:creationId xmlns:a16="http://schemas.microsoft.com/office/drawing/2014/main" id="{E11C71C0-1DA1-4476-9978-16C3307FE8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8695" y="1596741"/>
            <a:ext cx="1950017" cy="195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197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4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2755EC8-3F9A-40C6-992B-5654BC16EDB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46816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2755EC8-3F9A-40C6-992B-5654BC16ED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48A1596-FDAC-4A10-8206-13DB956AB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08" y="1700380"/>
            <a:ext cx="8229600" cy="212365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/>
          <a:lstStyle/>
          <a:p>
            <a:pPr algn="ctr"/>
            <a:r>
              <a:rPr lang="nb-NO" sz="4400"/>
              <a:t>Takk for møtet </a:t>
            </a:r>
            <a:br>
              <a:rPr lang="nb-NO" sz="4400"/>
            </a:br>
            <a:r>
              <a:rPr lang="nb-NO" sz="4400"/>
              <a:t>og </a:t>
            </a:r>
            <a:br>
              <a:rPr lang="nb-NO" sz="4400"/>
            </a:br>
            <a:r>
              <a:rPr lang="nb-NO" sz="4400"/>
              <a:t>velkommen neste gang </a:t>
            </a:r>
            <a:r>
              <a:rPr lang="nb-NO" sz="4400">
                <a:sym typeface="Wingdings" panose="05000000000000000000" pitchFamily="2" charset="2"/>
              </a:rPr>
              <a:t></a:t>
            </a:r>
            <a:endParaRPr lang="nb-NO" sz="4400"/>
          </a:p>
        </p:txBody>
      </p:sp>
    </p:spTree>
    <p:extLst>
      <p:ext uri="{BB962C8B-B14F-4D97-AF65-F5344CB8AC3E}">
        <p14:creationId xmlns:p14="http://schemas.microsoft.com/office/powerpoint/2010/main" val="291984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B242AEC-46F1-4736-9513-24F067C4055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B242AEC-46F1-4736-9513-24F067C405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1A361D2-7FAC-4684-AB32-C6DB7D428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523220"/>
          </a:xfrm>
        </p:spPr>
        <p:txBody>
          <a:bodyPr vert="horz"/>
          <a:lstStyle/>
          <a:p>
            <a:r>
              <a:rPr lang="nb-NO" sz="2800"/>
              <a:t>Intro til FTI-prosessen: Prosessflyt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63E0D7-8721-4654-A316-7713C9609B32}"/>
              </a:ext>
            </a:extLst>
          </p:cNvPr>
          <p:cNvGrpSpPr/>
          <p:nvPr/>
        </p:nvGrpSpPr>
        <p:grpSpPr>
          <a:xfrm>
            <a:off x="5111886" y="2970972"/>
            <a:ext cx="1162122" cy="1219365"/>
            <a:chOff x="3467100" y="1822704"/>
            <a:chExt cx="1417447" cy="1481455"/>
          </a:xfrm>
        </p:grpSpPr>
        <p:sp>
          <p:nvSpPr>
            <p:cNvPr id="7" name="object 17">
              <a:extLst>
                <a:ext uri="{FF2B5EF4-FFF2-40B4-BE49-F238E27FC236}">
                  <a16:creationId xmlns:a16="http://schemas.microsoft.com/office/drawing/2014/main" id="{26A3BC38-ADF3-4577-BB9E-104A59D412A2}"/>
                </a:ext>
              </a:extLst>
            </p:cNvPr>
            <p:cNvSpPr/>
            <p:nvPr/>
          </p:nvSpPr>
          <p:spPr>
            <a:xfrm>
              <a:off x="3550284" y="1898904"/>
              <a:ext cx="1259840" cy="1405255"/>
            </a:xfrm>
            <a:custGeom>
              <a:avLst/>
              <a:gdLst/>
              <a:ahLst/>
              <a:cxnLst/>
              <a:rect l="l" t="t" r="r" b="b"/>
              <a:pathLst>
                <a:path w="1259839" h="1405254">
                  <a:moveTo>
                    <a:pt x="556132" y="0"/>
                  </a:moveTo>
                  <a:lnTo>
                    <a:pt x="604293" y="1620"/>
                  </a:lnTo>
                  <a:lnTo>
                    <a:pt x="651582" y="6414"/>
                  </a:lnTo>
                  <a:lnTo>
                    <a:pt x="697894" y="14274"/>
                  </a:lnTo>
                  <a:lnTo>
                    <a:pt x="743124" y="25098"/>
                  </a:lnTo>
                  <a:lnTo>
                    <a:pt x="787169" y="38780"/>
                  </a:lnTo>
                  <a:lnTo>
                    <a:pt x="829923" y="55215"/>
                  </a:lnTo>
                  <a:lnTo>
                    <a:pt x="871281" y="74299"/>
                  </a:lnTo>
                  <a:lnTo>
                    <a:pt x="911140" y="95927"/>
                  </a:lnTo>
                  <a:lnTo>
                    <a:pt x="949394" y="119994"/>
                  </a:lnTo>
                  <a:lnTo>
                    <a:pt x="985938" y="146397"/>
                  </a:lnTo>
                  <a:lnTo>
                    <a:pt x="1020669" y="175029"/>
                  </a:lnTo>
                  <a:lnTo>
                    <a:pt x="1053480" y="205787"/>
                  </a:lnTo>
                  <a:lnTo>
                    <a:pt x="1084269" y="238566"/>
                  </a:lnTo>
                  <a:lnTo>
                    <a:pt x="1112929" y="273261"/>
                  </a:lnTo>
                  <a:lnTo>
                    <a:pt x="1139356" y="309767"/>
                  </a:lnTo>
                  <a:lnTo>
                    <a:pt x="1163447" y="347980"/>
                  </a:lnTo>
                  <a:lnTo>
                    <a:pt x="1185094" y="387794"/>
                  </a:lnTo>
                  <a:lnTo>
                    <a:pt x="1204196" y="429107"/>
                  </a:lnTo>
                  <a:lnTo>
                    <a:pt x="1220645" y="471812"/>
                  </a:lnTo>
                  <a:lnTo>
                    <a:pt x="1234339" y="515805"/>
                  </a:lnTo>
                  <a:lnTo>
                    <a:pt x="1245172" y="560981"/>
                  </a:lnTo>
                  <a:lnTo>
                    <a:pt x="1253039" y="607236"/>
                  </a:lnTo>
                  <a:lnTo>
                    <a:pt x="1257836" y="654465"/>
                  </a:lnTo>
                  <a:lnTo>
                    <a:pt x="1259459" y="702563"/>
                  </a:lnTo>
                  <a:lnTo>
                    <a:pt x="1257836" y="750662"/>
                  </a:lnTo>
                  <a:lnTo>
                    <a:pt x="1253039" y="797891"/>
                  </a:lnTo>
                  <a:lnTo>
                    <a:pt x="1245172" y="844146"/>
                  </a:lnTo>
                  <a:lnTo>
                    <a:pt x="1234339" y="889322"/>
                  </a:lnTo>
                  <a:lnTo>
                    <a:pt x="1220645" y="933315"/>
                  </a:lnTo>
                  <a:lnTo>
                    <a:pt x="1204196" y="976020"/>
                  </a:lnTo>
                  <a:lnTo>
                    <a:pt x="1185094" y="1017333"/>
                  </a:lnTo>
                  <a:lnTo>
                    <a:pt x="1163447" y="1057147"/>
                  </a:lnTo>
                  <a:lnTo>
                    <a:pt x="1139356" y="1095360"/>
                  </a:lnTo>
                  <a:lnTo>
                    <a:pt x="1112929" y="1131866"/>
                  </a:lnTo>
                  <a:lnTo>
                    <a:pt x="1084269" y="1166561"/>
                  </a:lnTo>
                  <a:lnTo>
                    <a:pt x="1053480" y="1199340"/>
                  </a:lnTo>
                  <a:lnTo>
                    <a:pt x="1020669" y="1230098"/>
                  </a:lnTo>
                  <a:lnTo>
                    <a:pt x="985938" y="1258730"/>
                  </a:lnTo>
                  <a:lnTo>
                    <a:pt x="949394" y="1285133"/>
                  </a:lnTo>
                  <a:lnTo>
                    <a:pt x="911140" y="1309200"/>
                  </a:lnTo>
                  <a:lnTo>
                    <a:pt x="871281" y="1330828"/>
                  </a:lnTo>
                  <a:lnTo>
                    <a:pt x="829923" y="1349912"/>
                  </a:lnTo>
                  <a:lnTo>
                    <a:pt x="787169" y="1366347"/>
                  </a:lnTo>
                  <a:lnTo>
                    <a:pt x="743124" y="1380029"/>
                  </a:lnTo>
                  <a:lnTo>
                    <a:pt x="697894" y="1390853"/>
                  </a:lnTo>
                  <a:lnTo>
                    <a:pt x="651582" y="1398713"/>
                  </a:lnTo>
                  <a:lnTo>
                    <a:pt x="604293" y="1403507"/>
                  </a:lnTo>
                  <a:lnTo>
                    <a:pt x="556132" y="1405128"/>
                  </a:lnTo>
                  <a:lnTo>
                    <a:pt x="506172" y="1403355"/>
                  </a:lnTo>
                  <a:lnTo>
                    <a:pt x="456808" y="1398092"/>
                  </a:lnTo>
                  <a:lnTo>
                    <a:pt x="408205" y="1389418"/>
                  </a:lnTo>
                  <a:lnTo>
                    <a:pt x="360525" y="1377414"/>
                  </a:lnTo>
                  <a:lnTo>
                    <a:pt x="313933" y="1362159"/>
                  </a:lnTo>
                  <a:lnTo>
                    <a:pt x="268593" y="1343733"/>
                  </a:lnTo>
                  <a:lnTo>
                    <a:pt x="224667" y="1322217"/>
                  </a:lnTo>
                  <a:lnTo>
                    <a:pt x="182321" y="1297691"/>
                  </a:lnTo>
                  <a:lnTo>
                    <a:pt x="141717" y="1270235"/>
                  </a:lnTo>
                  <a:lnTo>
                    <a:pt x="103019" y="1239929"/>
                  </a:lnTo>
                  <a:lnTo>
                    <a:pt x="66391" y="1206853"/>
                  </a:lnTo>
                  <a:lnTo>
                    <a:pt x="31997" y="1171088"/>
                  </a:lnTo>
                  <a:lnTo>
                    <a:pt x="0" y="1132713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9" name="object 18">
              <a:extLst>
                <a:ext uri="{FF2B5EF4-FFF2-40B4-BE49-F238E27FC236}">
                  <a16:creationId xmlns:a16="http://schemas.microsoft.com/office/drawing/2014/main" id="{3A306187-6FBF-4340-BB42-81CBA3C1E3A8}"/>
                </a:ext>
              </a:extLst>
            </p:cNvPr>
            <p:cNvSpPr/>
            <p:nvPr/>
          </p:nvSpPr>
          <p:spPr>
            <a:xfrm>
              <a:off x="3467100" y="1962911"/>
              <a:ext cx="1278890" cy="1277620"/>
            </a:xfrm>
            <a:custGeom>
              <a:avLst/>
              <a:gdLst/>
              <a:ahLst/>
              <a:cxnLst/>
              <a:rect l="l" t="t" r="r" b="b"/>
              <a:pathLst>
                <a:path w="1278889" h="1277620">
                  <a:moveTo>
                    <a:pt x="639317" y="0"/>
                  </a:moveTo>
                  <a:lnTo>
                    <a:pt x="687027" y="1751"/>
                  </a:lnTo>
                  <a:lnTo>
                    <a:pt x="733785" y="6923"/>
                  </a:lnTo>
                  <a:lnTo>
                    <a:pt x="779468" y="15392"/>
                  </a:lnTo>
                  <a:lnTo>
                    <a:pt x="823952" y="27034"/>
                  </a:lnTo>
                  <a:lnTo>
                    <a:pt x="867112" y="41727"/>
                  </a:lnTo>
                  <a:lnTo>
                    <a:pt x="908827" y="59346"/>
                  </a:lnTo>
                  <a:lnTo>
                    <a:pt x="948971" y="79769"/>
                  </a:lnTo>
                  <a:lnTo>
                    <a:pt x="987422" y="102871"/>
                  </a:lnTo>
                  <a:lnTo>
                    <a:pt x="1024055" y="128530"/>
                  </a:lnTo>
                  <a:lnTo>
                    <a:pt x="1058747" y="156622"/>
                  </a:lnTo>
                  <a:lnTo>
                    <a:pt x="1091374" y="187023"/>
                  </a:lnTo>
                  <a:lnTo>
                    <a:pt x="1121813" y="219610"/>
                  </a:lnTo>
                  <a:lnTo>
                    <a:pt x="1149940" y="254260"/>
                  </a:lnTo>
                  <a:lnTo>
                    <a:pt x="1175631" y="290849"/>
                  </a:lnTo>
                  <a:lnTo>
                    <a:pt x="1198763" y="329253"/>
                  </a:lnTo>
                  <a:lnTo>
                    <a:pt x="1219212" y="369350"/>
                  </a:lnTo>
                  <a:lnTo>
                    <a:pt x="1236854" y="411016"/>
                  </a:lnTo>
                  <a:lnTo>
                    <a:pt x="1251565" y="454127"/>
                  </a:lnTo>
                  <a:lnTo>
                    <a:pt x="1263223" y="498560"/>
                  </a:lnTo>
                  <a:lnTo>
                    <a:pt x="1271703" y="544191"/>
                  </a:lnTo>
                  <a:lnTo>
                    <a:pt x="1276882" y="590898"/>
                  </a:lnTo>
                  <a:lnTo>
                    <a:pt x="1278636" y="638555"/>
                  </a:lnTo>
                  <a:lnTo>
                    <a:pt x="1276882" y="686213"/>
                  </a:lnTo>
                  <a:lnTo>
                    <a:pt x="1271703" y="732920"/>
                  </a:lnTo>
                  <a:lnTo>
                    <a:pt x="1263223" y="778551"/>
                  </a:lnTo>
                  <a:lnTo>
                    <a:pt x="1251565" y="822984"/>
                  </a:lnTo>
                  <a:lnTo>
                    <a:pt x="1236854" y="866095"/>
                  </a:lnTo>
                  <a:lnTo>
                    <a:pt x="1219212" y="907761"/>
                  </a:lnTo>
                  <a:lnTo>
                    <a:pt x="1198763" y="947858"/>
                  </a:lnTo>
                  <a:lnTo>
                    <a:pt x="1175631" y="986262"/>
                  </a:lnTo>
                  <a:lnTo>
                    <a:pt x="1149940" y="1022851"/>
                  </a:lnTo>
                  <a:lnTo>
                    <a:pt x="1121813" y="1057501"/>
                  </a:lnTo>
                  <a:lnTo>
                    <a:pt x="1091374" y="1090088"/>
                  </a:lnTo>
                  <a:lnTo>
                    <a:pt x="1058747" y="1120489"/>
                  </a:lnTo>
                  <a:lnTo>
                    <a:pt x="1024055" y="1148581"/>
                  </a:lnTo>
                  <a:lnTo>
                    <a:pt x="987422" y="1174240"/>
                  </a:lnTo>
                  <a:lnTo>
                    <a:pt x="948971" y="1197342"/>
                  </a:lnTo>
                  <a:lnTo>
                    <a:pt x="908827" y="1217765"/>
                  </a:lnTo>
                  <a:lnTo>
                    <a:pt x="867112" y="1235384"/>
                  </a:lnTo>
                  <a:lnTo>
                    <a:pt x="823952" y="1250077"/>
                  </a:lnTo>
                  <a:lnTo>
                    <a:pt x="779468" y="1261719"/>
                  </a:lnTo>
                  <a:lnTo>
                    <a:pt x="733785" y="1270188"/>
                  </a:lnTo>
                  <a:lnTo>
                    <a:pt x="687027" y="1275360"/>
                  </a:lnTo>
                  <a:lnTo>
                    <a:pt x="639317" y="1277112"/>
                  </a:lnTo>
                  <a:lnTo>
                    <a:pt x="591608" y="1275360"/>
                  </a:lnTo>
                  <a:lnTo>
                    <a:pt x="544850" y="1270188"/>
                  </a:lnTo>
                  <a:lnTo>
                    <a:pt x="499167" y="1261719"/>
                  </a:lnTo>
                  <a:lnTo>
                    <a:pt x="454683" y="1250077"/>
                  </a:lnTo>
                  <a:lnTo>
                    <a:pt x="411523" y="1235384"/>
                  </a:lnTo>
                  <a:lnTo>
                    <a:pt x="369808" y="1217765"/>
                  </a:lnTo>
                  <a:lnTo>
                    <a:pt x="329664" y="1197342"/>
                  </a:lnTo>
                  <a:lnTo>
                    <a:pt x="291213" y="1174240"/>
                  </a:lnTo>
                  <a:lnTo>
                    <a:pt x="254580" y="1148581"/>
                  </a:lnTo>
                  <a:lnTo>
                    <a:pt x="219888" y="1120489"/>
                  </a:lnTo>
                  <a:lnTo>
                    <a:pt x="187261" y="1090088"/>
                  </a:lnTo>
                  <a:lnTo>
                    <a:pt x="156822" y="1057501"/>
                  </a:lnTo>
                  <a:lnTo>
                    <a:pt x="128695" y="1022851"/>
                  </a:lnTo>
                  <a:lnTo>
                    <a:pt x="103004" y="986262"/>
                  </a:lnTo>
                  <a:lnTo>
                    <a:pt x="79872" y="947858"/>
                  </a:lnTo>
                  <a:lnTo>
                    <a:pt x="59423" y="907761"/>
                  </a:lnTo>
                  <a:lnTo>
                    <a:pt x="41781" y="866095"/>
                  </a:lnTo>
                  <a:lnTo>
                    <a:pt x="27070" y="822984"/>
                  </a:lnTo>
                  <a:lnTo>
                    <a:pt x="15412" y="778551"/>
                  </a:lnTo>
                  <a:lnTo>
                    <a:pt x="6932" y="732920"/>
                  </a:lnTo>
                  <a:lnTo>
                    <a:pt x="1753" y="686213"/>
                  </a:lnTo>
                  <a:lnTo>
                    <a:pt x="0" y="638555"/>
                  </a:lnTo>
                  <a:lnTo>
                    <a:pt x="2217" y="585401"/>
                  </a:lnTo>
                  <a:lnTo>
                    <a:pt x="8812" y="532886"/>
                  </a:lnTo>
                  <a:lnTo>
                    <a:pt x="19696" y="481266"/>
                  </a:lnTo>
                  <a:lnTo>
                    <a:pt x="34782" y="430799"/>
                  </a:lnTo>
                  <a:lnTo>
                    <a:pt x="53981" y="381744"/>
                  </a:lnTo>
                  <a:lnTo>
                    <a:pt x="77206" y="334357"/>
                  </a:lnTo>
                  <a:lnTo>
                    <a:pt x="104368" y="288895"/>
                  </a:lnTo>
                  <a:lnTo>
                    <a:pt x="135382" y="245617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0" name="object 19">
              <a:extLst>
                <a:ext uri="{FF2B5EF4-FFF2-40B4-BE49-F238E27FC236}">
                  <a16:creationId xmlns:a16="http://schemas.microsoft.com/office/drawing/2014/main" id="{7B5F03CE-4961-46EA-9240-FE8C9B845E56}"/>
                </a:ext>
              </a:extLst>
            </p:cNvPr>
            <p:cNvSpPr/>
            <p:nvPr/>
          </p:nvSpPr>
          <p:spPr>
            <a:xfrm>
              <a:off x="4111752" y="1822704"/>
              <a:ext cx="772795" cy="1082675"/>
            </a:xfrm>
            <a:custGeom>
              <a:avLst/>
              <a:gdLst/>
              <a:ahLst/>
              <a:cxnLst/>
              <a:rect l="l" t="t" r="r" b="b"/>
              <a:pathLst>
                <a:path w="772795" h="1082675">
                  <a:moveTo>
                    <a:pt x="0" y="0"/>
                  </a:moveTo>
                  <a:lnTo>
                    <a:pt x="48863" y="1521"/>
                  </a:lnTo>
                  <a:lnTo>
                    <a:pt x="96919" y="6026"/>
                  </a:lnTo>
                  <a:lnTo>
                    <a:pt x="144077" y="13424"/>
                  </a:lnTo>
                  <a:lnTo>
                    <a:pt x="190246" y="23624"/>
                  </a:lnTo>
                  <a:lnTo>
                    <a:pt x="235337" y="36535"/>
                  </a:lnTo>
                  <a:lnTo>
                    <a:pt x="279258" y="52067"/>
                  </a:lnTo>
                  <a:lnTo>
                    <a:pt x="321919" y="70128"/>
                  </a:lnTo>
                  <a:lnTo>
                    <a:pt x="363229" y="90629"/>
                  </a:lnTo>
                  <a:lnTo>
                    <a:pt x="403098" y="113479"/>
                  </a:lnTo>
                  <a:lnTo>
                    <a:pt x="441436" y="138587"/>
                  </a:lnTo>
                  <a:lnTo>
                    <a:pt x="478151" y="165862"/>
                  </a:lnTo>
                  <a:lnTo>
                    <a:pt x="513154" y="195214"/>
                  </a:lnTo>
                  <a:lnTo>
                    <a:pt x="546354" y="226552"/>
                  </a:lnTo>
                  <a:lnTo>
                    <a:pt x="577659" y="259785"/>
                  </a:lnTo>
                  <a:lnTo>
                    <a:pt x="606981" y="294823"/>
                  </a:lnTo>
                  <a:lnTo>
                    <a:pt x="634228" y="331575"/>
                  </a:lnTo>
                  <a:lnTo>
                    <a:pt x="659309" y="369951"/>
                  </a:lnTo>
                  <a:lnTo>
                    <a:pt x="682135" y="409859"/>
                  </a:lnTo>
                  <a:lnTo>
                    <a:pt x="702614" y="451210"/>
                  </a:lnTo>
                  <a:lnTo>
                    <a:pt x="720657" y="493912"/>
                  </a:lnTo>
                  <a:lnTo>
                    <a:pt x="736172" y="537875"/>
                  </a:lnTo>
                  <a:lnTo>
                    <a:pt x="749069" y="583008"/>
                  </a:lnTo>
                  <a:lnTo>
                    <a:pt x="759257" y="629221"/>
                  </a:lnTo>
                  <a:lnTo>
                    <a:pt x="766647" y="676422"/>
                  </a:lnTo>
                  <a:lnTo>
                    <a:pt x="771147" y="724522"/>
                  </a:lnTo>
                  <a:lnTo>
                    <a:pt x="772668" y="773430"/>
                  </a:lnTo>
                  <a:lnTo>
                    <a:pt x="770853" y="826453"/>
                  </a:lnTo>
                  <a:lnTo>
                    <a:pt x="765433" y="879103"/>
                  </a:lnTo>
                  <a:lnTo>
                    <a:pt x="756443" y="931195"/>
                  </a:lnTo>
                  <a:lnTo>
                    <a:pt x="743918" y="982547"/>
                  </a:lnTo>
                  <a:lnTo>
                    <a:pt x="727894" y="1032974"/>
                  </a:lnTo>
                  <a:lnTo>
                    <a:pt x="708406" y="1082294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1" name="object 40">
              <a:extLst>
                <a:ext uri="{FF2B5EF4-FFF2-40B4-BE49-F238E27FC236}">
                  <a16:creationId xmlns:a16="http://schemas.microsoft.com/office/drawing/2014/main" id="{FF12392D-21CE-4BE1-8CE6-8A5695A002CE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565403" y="0"/>
                  </a:moveTo>
                  <a:lnTo>
                    <a:pt x="516614" y="2075"/>
                  </a:lnTo>
                  <a:lnTo>
                    <a:pt x="468978" y="8187"/>
                  </a:lnTo>
                  <a:lnTo>
                    <a:pt x="422665" y="18167"/>
                  </a:lnTo>
                  <a:lnTo>
                    <a:pt x="377844" y="31845"/>
                  </a:lnTo>
                  <a:lnTo>
                    <a:pt x="334686" y="49051"/>
                  </a:lnTo>
                  <a:lnTo>
                    <a:pt x="293360" y="69615"/>
                  </a:lnTo>
                  <a:lnTo>
                    <a:pt x="254034" y="93369"/>
                  </a:lnTo>
                  <a:lnTo>
                    <a:pt x="216881" y="120142"/>
                  </a:lnTo>
                  <a:lnTo>
                    <a:pt x="182067" y="149765"/>
                  </a:lnTo>
                  <a:lnTo>
                    <a:pt x="149765" y="182067"/>
                  </a:lnTo>
                  <a:lnTo>
                    <a:pt x="120142" y="216881"/>
                  </a:lnTo>
                  <a:lnTo>
                    <a:pt x="93369" y="254034"/>
                  </a:lnTo>
                  <a:lnTo>
                    <a:pt x="69615" y="293360"/>
                  </a:lnTo>
                  <a:lnTo>
                    <a:pt x="49051" y="334686"/>
                  </a:lnTo>
                  <a:lnTo>
                    <a:pt x="31845" y="377844"/>
                  </a:lnTo>
                  <a:lnTo>
                    <a:pt x="18167" y="422665"/>
                  </a:lnTo>
                  <a:lnTo>
                    <a:pt x="8187" y="468978"/>
                  </a:lnTo>
                  <a:lnTo>
                    <a:pt x="2075" y="516614"/>
                  </a:lnTo>
                  <a:lnTo>
                    <a:pt x="0" y="565404"/>
                  </a:lnTo>
                  <a:lnTo>
                    <a:pt x="2075" y="614193"/>
                  </a:lnTo>
                  <a:lnTo>
                    <a:pt x="8187" y="661829"/>
                  </a:lnTo>
                  <a:lnTo>
                    <a:pt x="18167" y="708142"/>
                  </a:lnTo>
                  <a:lnTo>
                    <a:pt x="31845" y="752963"/>
                  </a:lnTo>
                  <a:lnTo>
                    <a:pt x="49051" y="796121"/>
                  </a:lnTo>
                  <a:lnTo>
                    <a:pt x="69615" y="837447"/>
                  </a:lnTo>
                  <a:lnTo>
                    <a:pt x="93369" y="876773"/>
                  </a:lnTo>
                  <a:lnTo>
                    <a:pt x="120142" y="913926"/>
                  </a:lnTo>
                  <a:lnTo>
                    <a:pt x="149765" y="948740"/>
                  </a:lnTo>
                  <a:lnTo>
                    <a:pt x="182067" y="981042"/>
                  </a:lnTo>
                  <a:lnTo>
                    <a:pt x="216881" y="1010665"/>
                  </a:lnTo>
                  <a:lnTo>
                    <a:pt x="254034" y="1037438"/>
                  </a:lnTo>
                  <a:lnTo>
                    <a:pt x="293360" y="1061192"/>
                  </a:lnTo>
                  <a:lnTo>
                    <a:pt x="334686" y="1081756"/>
                  </a:lnTo>
                  <a:lnTo>
                    <a:pt x="377844" y="1098962"/>
                  </a:lnTo>
                  <a:lnTo>
                    <a:pt x="422665" y="1112640"/>
                  </a:lnTo>
                  <a:lnTo>
                    <a:pt x="468978" y="1122620"/>
                  </a:lnTo>
                  <a:lnTo>
                    <a:pt x="516614" y="1128732"/>
                  </a:lnTo>
                  <a:lnTo>
                    <a:pt x="565403" y="1130808"/>
                  </a:lnTo>
                  <a:lnTo>
                    <a:pt x="614193" y="1128732"/>
                  </a:lnTo>
                  <a:lnTo>
                    <a:pt x="661829" y="1122620"/>
                  </a:lnTo>
                  <a:lnTo>
                    <a:pt x="708142" y="1112640"/>
                  </a:lnTo>
                  <a:lnTo>
                    <a:pt x="752963" y="1098962"/>
                  </a:lnTo>
                  <a:lnTo>
                    <a:pt x="796121" y="1081756"/>
                  </a:lnTo>
                  <a:lnTo>
                    <a:pt x="837447" y="1061192"/>
                  </a:lnTo>
                  <a:lnTo>
                    <a:pt x="876773" y="1037438"/>
                  </a:lnTo>
                  <a:lnTo>
                    <a:pt x="913926" y="1010665"/>
                  </a:lnTo>
                  <a:lnTo>
                    <a:pt x="948740" y="981042"/>
                  </a:lnTo>
                  <a:lnTo>
                    <a:pt x="981042" y="948740"/>
                  </a:lnTo>
                  <a:lnTo>
                    <a:pt x="1010665" y="913926"/>
                  </a:lnTo>
                  <a:lnTo>
                    <a:pt x="1037438" y="876773"/>
                  </a:lnTo>
                  <a:lnTo>
                    <a:pt x="1061192" y="837447"/>
                  </a:lnTo>
                  <a:lnTo>
                    <a:pt x="1081756" y="796121"/>
                  </a:lnTo>
                  <a:lnTo>
                    <a:pt x="1098962" y="752963"/>
                  </a:lnTo>
                  <a:lnTo>
                    <a:pt x="1112640" y="708142"/>
                  </a:lnTo>
                  <a:lnTo>
                    <a:pt x="1122620" y="661829"/>
                  </a:lnTo>
                  <a:lnTo>
                    <a:pt x="1128732" y="614193"/>
                  </a:lnTo>
                  <a:lnTo>
                    <a:pt x="1130807" y="565404"/>
                  </a:lnTo>
                  <a:lnTo>
                    <a:pt x="1128732" y="516614"/>
                  </a:lnTo>
                  <a:lnTo>
                    <a:pt x="1122620" y="468978"/>
                  </a:lnTo>
                  <a:lnTo>
                    <a:pt x="1112640" y="422665"/>
                  </a:lnTo>
                  <a:lnTo>
                    <a:pt x="1098962" y="377844"/>
                  </a:lnTo>
                  <a:lnTo>
                    <a:pt x="1081756" y="334686"/>
                  </a:lnTo>
                  <a:lnTo>
                    <a:pt x="1061192" y="293360"/>
                  </a:lnTo>
                  <a:lnTo>
                    <a:pt x="1037438" y="254034"/>
                  </a:lnTo>
                  <a:lnTo>
                    <a:pt x="1010665" y="216881"/>
                  </a:lnTo>
                  <a:lnTo>
                    <a:pt x="981042" y="182067"/>
                  </a:lnTo>
                  <a:lnTo>
                    <a:pt x="948740" y="149765"/>
                  </a:lnTo>
                  <a:lnTo>
                    <a:pt x="913926" y="120142"/>
                  </a:lnTo>
                  <a:lnTo>
                    <a:pt x="876773" y="93369"/>
                  </a:lnTo>
                  <a:lnTo>
                    <a:pt x="837447" y="69615"/>
                  </a:lnTo>
                  <a:lnTo>
                    <a:pt x="796121" y="49051"/>
                  </a:lnTo>
                  <a:lnTo>
                    <a:pt x="752963" y="31845"/>
                  </a:lnTo>
                  <a:lnTo>
                    <a:pt x="708142" y="18167"/>
                  </a:lnTo>
                  <a:lnTo>
                    <a:pt x="661829" y="8187"/>
                  </a:lnTo>
                  <a:lnTo>
                    <a:pt x="614193" y="2075"/>
                  </a:lnTo>
                  <a:lnTo>
                    <a:pt x="5654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2" name="object 41">
              <a:extLst>
                <a:ext uri="{FF2B5EF4-FFF2-40B4-BE49-F238E27FC236}">
                  <a16:creationId xmlns:a16="http://schemas.microsoft.com/office/drawing/2014/main" id="{C5CC4628-5DA1-4A6F-8825-88BAD5060069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0" y="565404"/>
                  </a:moveTo>
                  <a:lnTo>
                    <a:pt x="2075" y="516614"/>
                  </a:lnTo>
                  <a:lnTo>
                    <a:pt x="8187" y="468978"/>
                  </a:lnTo>
                  <a:lnTo>
                    <a:pt x="18167" y="422665"/>
                  </a:lnTo>
                  <a:lnTo>
                    <a:pt x="31845" y="377844"/>
                  </a:lnTo>
                  <a:lnTo>
                    <a:pt x="49051" y="334686"/>
                  </a:lnTo>
                  <a:lnTo>
                    <a:pt x="69615" y="293360"/>
                  </a:lnTo>
                  <a:lnTo>
                    <a:pt x="93369" y="254034"/>
                  </a:lnTo>
                  <a:lnTo>
                    <a:pt x="120142" y="216881"/>
                  </a:lnTo>
                  <a:lnTo>
                    <a:pt x="149765" y="182067"/>
                  </a:lnTo>
                  <a:lnTo>
                    <a:pt x="182067" y="149765"/>
                  </a:lnTo>
                  <a:lnTo>
                    <a:pt x="216881" y="120142"/>
                  </a:lnTo>
                  <a:lnTo>
                    <a:pt x="254034" y="93369"/>
                  </a:lnTo>
                  <a:lnTo>
                    <a:pt x="293360" y="69615"/>
                  </a:lnTo>
                  <a:lnTo>
                    <a:pt x="334686" y="49051"/>
                  </a:lnTo>
                  <a:lnTo>
                    <a:pt x="377844" y="31845"/>
                  </a:lnTo>
                  <a:lnTo>
                    <a:pt x="422665" y="18167"/>
                  </a:lnTo>
                  <a:lnTo>
                    <a:pt x="468978" y="8187"/>
                  </a:lnTo>
                  <a:lnTo>
                    <a:pt x="516614" y="2075"/>
                  </a:lnTo>
                  <a:lnTo>
                    <a:pt x="565403" y="0"/>
                  </a:lnTo>
                  <a:lnTo>
                    <a:pt x="614193" y="2075"/>
                  </a:lnTo>
                  <a:lnTo>
                    <a:pt x="661829" y="8187"/>
                  </a:lnTo>
                  <a:lnTo>
                    <a:pt x="708142" y="18167"/>
                  </a:lnTo>
                  <a:lnTo>
                    <a:pt x="752963" y="31845"/>
                  </a:lnTo>
                  <a:lnTo>
                    <a:pt x="796121" y="49051"/>
                  </a:lnTo>
                  <a:lnTo>
                    <a:pt x="837447" y="69615"/>
                  </a:lnTo>
                  <a:lnTo>
                    <a:pt x="876773" y="93369"/>
                  </a:lnTo>
                  <a:lnTo>
                    <a:pt x="913926" y="120142"/>
                  </a:lnTo>
                  <a:lnTo>
                    <a:pt x="948740" y="149765"/>
                  </a:lnTo>
                  <a:lnTo>
                    <a:pt x="981042" y="182067"/>
                  </a:lnTo>
                  <a:lnTo>
                    <a:pt x="1010665" y="216881"/>
                  </a:lnTo>
                  <a:lnTo>
                    <a:pt x="1037438" y="254034"/>
                  </a:lnTo>
                  <a:lnTo>
                    <a:pt x="1061192" y="293360"/>
                  </a:lnTo>
                  <a:lnTo>
                    <a:pt x="1081756" y="334686"/>
                  </a:lnTo>
                  <a:lnTo>
                    <a:pt x="1098962" y="377844"/>
                  </a:lnTo>
                  <a:lnTo>
                    <a:pt x="1112640" y="422665"/>
                  </a:lnTo>
                  <a:lnTo>
                    <a:pt x="1122620" y="468978"/>
                  </a:lnTo>
                  <a:lnTo>
                    <a:pt x="1128732" y="516614"/>
                  </a:lnTo>
                  <a:lnTo>
                    <a:pt x="1130807" y="565404"/>
                  </a:lnTo>
                  <a:lnTo>
                    <a:pt x="1128732" y="614193"/>
                  </a:lnTo>
                  <a:lnTo>
                    <a:pt x="1122620" y="661829"/>
                  </a:lnTo>
                  <a:lnTo>
                    <a:pt x="1112640" y="708142"/>
                  </a:lnTo>
                  <a:lnTo>
                    <a:pt x="1098962" y="752963"/>
                  </a:lnTo>
                  <a:lnTo>
                    <a:pt x="1081756" y="796121"/>
                  </a:lnTo>
                  <a:lnTo>
                    <a:pt x="1061192" y="837447"/>
                  </a:lnTo>
                  <a:lnTo>
                    <a:pt x="1037438" y="876773"/>
                  </a:lnTo>
                  <a:lnTo>
                    <a:pt x="1010665" y="913926"/>
                  </a:lnTo>
                  <a:lnTo>
                    <a:pt x="981042" y="948740"/>
                  </a:lnTo>
                  <a:lnTo>
                    <a:pt x="948740" y="981042"/>
                  </a:lnTo>
                  <a:lnTo>
                    <a:pt x="913926" y="1010665"/>
                  </a:lnTo>
                  <a:lnTo>
                    <a:pt x="876773" y="1037438"/>
                  </a:lnTo>
                  <a:lnTo>
                    <a:pt x="837447" y="1061192"/>
                  </a:lnTo>
                  <a:lnTo>
                    <a:pt x="796121" y="1081756"/>
                  </a:lnTo>
                  <a:lnTo>
                    <a:pt x="752963" y="1098962"/>
                  </a:lnTo>
                  <a:lnTo>
                    <a:pt x="708142" y="1112640"/>
                  </a:lnTo>
                  <a:lnTo>
                    <a:pt x="661829" y="1122620"/>
                  </a:lnTo>
                  <a:lnTo>
                    <a:pt x="614193" y="1128732"/>
                  </a:lnTo>
                  <a:lnTo>
                    <a:pt x="565403" y="1130808"/>
                  </a:lnTo>
                  <a:lnTo>
                    <a:pt x="516614" y="1128732"/>
                  </a:lnTo>
                  <a:lnTo>
                    <a:pt x="468978" y="1122620"/>
                  </a:lnTo>
                  <a:lnTo>
                    <a:pt x="422665" y="1112640"/>
                  </a:lnTo>
                  <a:lnTo>
                    <a:pt x="377844" y="1098962"/>
                  </a:lnTo>
                  <a:lnTo>
                    <a:pt x="334686" y="1081756"/>
                  </a:lnTo>
                  <a:lnTo>
                    <a:pt x="293360" y="1061192"/>
                  </a:lnTo>
                  <a:lnTo>
                    <a:pt x="254034" y="1037438"/>
                  </a:lnTo>
                  <a:lnTo>
                    <a:pt x="216881" y="1010665"/>
                  </a:lnTo>
                  <a:lnTo>
                    <a:pt x="182067" y="981042"/>
                  </a:lnTo>
                  <a:lnTo>
                    <a:pt x="149765" y="948740"/>
                  </a:lnTo>
                  <a:lnTo>
                    <a:pt x="120142" y="913926"/>
                  </a:lnTo>
                  <a:lnTo>
                    <a:pt x="93369" y="876773"/>
                  </a:lnTo>
                  <a:lnTo>
                    <a:pt x="69615" y="837447"/>
                  </a:lnTo>
                  <a:lnTo>
                    <a:pt x="49051" y="796121"/>
                  </a:lnTo>
                  <a:lnTo>
                    <a:pt x="31845" y="752963"/>
                  </a:lnTo>
                  <a:lnTo>
                    <a:pt x="18167" y="708142"/>
                  </a:lnTo>
                  <a:lnTo>
                    <a:pt x="8187" y="661829"/>
                  </a:lnTo>
                  <a:lnTo>
                    <a:pt x="2075" y="614193"/>
                  </a:lnTo>
                  <a:lnTo>
                    <a:pt x="0" y="565404"/>
                  </a:lnTo>
                  <a:close/>
                </a:path>
              </a:pathLst>
            </a:custGeom>
            <a:ln w="198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D92DB3-46C0-4390-8054-5C9C3D49FA4B}"/>
              </a:ext>
            </a:extLst>
          </p:cNvPr>
          <p:cNvGrpSpPr/>
          <p:nvPr/>
        </p:nvGrpSpPr>
        <p:grpSpPr>
          <a:xfrm>
            <a:off x="6501533" y="2363189"/>
            <a:ext cx="1076172" cy="1145911"/>
            <a:chOff x="3467100" y="1822704"/>
            <a:chExt cx="1417447" cy="1481455"/>
          </a:xfrm>
        </p:grpSpPr>
        <p:sp>
          <p:nvSpPr>
            <p:cNvPr id="14" name="object 17">
              <a:extLst>
                <a:ext uri="{FF2B5EF4-FFF2-40B4-BE49-F238E27FC236}">
                  <a16:creationId xmlns:a16="http://schemas.microsoft.com/office/drawing/2014/main" id="{024FFB91-37ED-4E39-B56C-C4A1078BDF30}"/>
                </a:ext>
              </a:extLst>
            </p:cNvPr>
            <p:cNvSpPr/>
            <p:nvPr/>
          </p:nvSpPr>
          <p:spPr>
            <a:xfrm>
              <a:off x="3550284" y="1898904"/>
              <a:ext cx="1259840" cy="1405255"/>
            </a:xfrm>
            <a:custGeom>
              <a:avLst/>
              <a:gdLst/>
              <a:ahLst/>
              <a:cxnLst/>
              <a:rect l="l" t="t" r="r" b="b"/>
              <a:pathLst>
                <a:path w="1259839" h="1405254">
                  <a:moveTo>
                    <a:pt x="556132" y="0"/>
                  </a:moveTo>
                  <a:lnTo>
                    <a:pt x="604293" y="1620"/>
                  </a:lnTo>
                  <a:lnTo>
                    <a:pt x="651582" y="6414"/>
                  </a:lnTo>
                  <a:lnTo>
                    <a:pt x="697894" y="14274"/>
                  </a:lnTo>
                  <a:lnTo>
                    <a:pt x="743124" y="25098"/>
                  </a:lnTo>
                  <a:lnTo>
                    <a:pt x="787169" y="38780"/>
                  </a:lnTo>
                  <a:lnTo>
                    <a:pt x="829923" y="55215"/>
                  </a:lnTo>
                  <a:lnTo>
                    <a:pt x="871281" y="74299"/>
                  </a:lnTo>
                  <a:lnTo>
                    <a:pt x="911140" y="95927"/>
                  </a:lnTo>
                  <a:lnTo>
                    <a:pt x="949394" y="119994"/>
                  </a:lnTo>
                  <a:lnTo>
                    <a:pt x="985938" y="146397"/>
                  </a:lnTo>
                  <a:lnTo>
                    <a:pt x="1020669" y="175029"/>
                  </a:lnTo>
                  <a:lnTo>
                    <a:pt x="1053480" y="205787"/>
                  </a:lnTo>
                  <a:lnTo>
                    <a:pt x="1084269" y="238566"/>
                  </a:lnTo>
                  <a:lnTo>
                    <a:pt x="1112929" y="273261"/>
                  </a:lnTo>
                  <a:lnTo>
                    <a:pt x="1139356" y="309767"/>
                  </a:lnTo>
                  <a:lnTo>
                    <a:pt x="1163447" y="347980"/>
                  </a:lnTo>
                  <a:lnTo>
                    <a:pt x="1185094" y="387794"/>
                  </a:lnTo>
                  <a:lnTo>
                    <a:pt x="1204196" y="429107"/>
                  </a:lnTo>
                  <a:lnTo>
                    <a:pt x="1220645" y="471812"/>
                  </a:lnTo>
                  <a:lnTo>
                    <a:pt x="1234339" y="515805"/>
                  </a:lnTo>
                  <a:lnTo>
                    <a:pt x="1245172" y="560981"/>
                  </a:lnTo>
                  <a:lnTo>
                    <a:pt x="1253039" y="607236"/>
                  </a:lnTo>
                  <a:lnTo>
                    <a:pt x="1257836" y="654465"/>
                  </a:lnTo>
                  <a:lnTo>
                    <a:pt x="1259459" y="702563"/>
                  </a:lnTo>
                  <a:lnTo>
                    <a:pt x="1257836" y="750662"/>
                  </a:lnTo>
                  <a:lnTo>
                    <a:pt x="1253039" y="797891"/>
                  </a:lnTo>
                  <a:lnTo>
                    <a:pt x="1245172" y="844146"/>
                  </a:lnTo>
                  <a:lnTo>
                    <a:pt x="1234339" y="889322"/>
                  </a:lnTo>
                  <a:lnTo>
                    <a:pt x="1220645" y="933315"/>
                  </a:lnTo>
                  <a:lnTo>
                    <a:pt x="1204196" y="976020"/>
                  </a:lnTo>
                  <a:lnTo>
                    <a:pt x="1185094" y="1017333"/>
                  </a:lnTo>
                  <a:lnTo>
                    <a:pt x="1163447" y="1057147"/>
                  </a:lnTo>
                  <a:lnTo>
                    <a:pt x="1139356" y="1095360"/>
                  </a:lnTo>
                  <a:lnTo>
                    <a:pt x="1112929" y="1131866"/>
                  </a:lnTo>
                  <a:lnTo>
                    <a:pt x="1084269" y="1166561"/>
                  </a:lnTo>
                  <a:lnTo>
                    <a:pt x="1053480" y="1199340"/>
                  </a:lnTo>
                  <a:lnTo>
                    <a:pt x="1020669" y="1230098"/>
                  </a:lnTo>
                  <a:lnTo>
                    <a:pt x="985938" y="1258730"/>
                  </a:lnTo>
                  <a:lnTo>
                    <a:pt x="949394" y="1285133"/>
                  </a:lnTo>
                  <a:lnTo>
                    <a:pt x="911140" y="1309200"/>
                  </a:lnTo>
                  <a:lnTo>
                    <a:pt x="871281" y="1330828"/>
                  </a:lnTo>
                  <a:lnTo>
                    <a:pt x="829923" y="1349912"/>
                  </a:lnTo>
                  <a:lnTo>
                    <a:pt x="787169" y="1366347"/>
                  </a:lnTo>
                  <a:lnTo>
                    <a:pt x="743124" y="1380029"/>
                  </a:lnTo>
                  <a:lnTo>
                    <a:pt x="697894" y="1390853"/>
                  </a:lnTo>
                  <a:lnTo>
                    <a:pt x="651582" y="1398713"/>
                  </a:lnTo>
                  <a:lnTo>
                    <a:pt x="604293" y="1403507"/>
                  </a:lnTo>
                  <a:lnTo>
                    <a:pt x="556132" y="1405128"/>
                  </a:lnTo>
                  <a:lnTo>
                    <a:pt x="506172" y="1403355"/>
                  </a:lnTo>
                  <a:lnTo>
                    <a:pt x="456808" y="1398092"/>
                  </a:lnTo>
                  <a:lnTo>
                    <a:pt x="408205" y="1389418"/>
                  </a:lnTo>
                  <a:lnTo>
                    <a:pt x="360525" y="1377414"/>
                  </a:lnTo>
                  <a:lnTo>
                    <a:pt x="313933" y="1362159"/>
                  </a:lnTo>
                  <a:lnTo>
                    <a:pt x="268593" y="1343733"/>
                  </a:lnTo>
                  <a:lnTo>
                    <a:pt x="224667" y="1322217"/>
                  </a:lnTo>
                  <a:lnTo>
                    <a:pt x="182321" y="1297691"/>
                  </a:lnTo>
                  <a:lnTo>
                    <a:pt x="141717" y="1270235"/>
                  </a:lnTo>
                  <a:lnTo>
                    <a:pt x="103019" y="1239929"/>
                  </a:lnTo>
                  <a:lnTo>
                    <a:pt x="66391" y="1206853"/>
                  </a:lnTo>
                  <a:lnTo>
                    <a:pt x="31997" y="1171088"/>
                  </a:lnTo>
                  <a:lnTo>
                    <a:pt x="0" y="1132713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5" name="object 18">
              <a:extLst>
                <a:ext uri="{FF2B5EF4-FFF2-40B4-BE49-F238E27FC236}">
                  <a16:creationId xmlns:a16="http://schemas.microsoft.com/office/drawing/2014/main" id="{D0C6E9F2-8D69-4E81-94DE-6FAFF1008A2B}"/>
                </a:ext>
              </a:extLst>
            </p:cNvPr>
            <p:cNvSpPr/>
            <p:nvPr/>
          </p:nvSpPr>
          <p:spPr>
            <a:xfrm>
              <a:off x="3467100" y="1962911"/>
              <a:ext cx="1278890" cy="1277620"/>
            </a:xfrm>
            <a:custGeom>
              <a:avLst/>
              <a:gdLst/>
              <a:ahLst/>
              <a:cxnLst/>
              <a:rect l="l" t="t" r="r" b="b"/>
              <a:pathLst>
                <a:path w="1278889" h="1277620">
                  <a:moveTo>
                    <a:pt x="639317" y="0"/>
                  </a:moveTo>
                  <a:lnTo>
                    <a:pt x="687027" y="1751"/>
                  </a:lnTo>
                  <a:lnTo>
                    <a:pt x="733785" y="6923"/>
                  </a:lnTo>
                  <a:lnTo>
                    <a:pt x="779468" y="15392"/>
                  </a:lnTo>
                  <a:lnTo>
                    <a:pt x="823952" y="27034"/>
                  </a:lnTo>
                  <a:lnTo>
                    <a:pt x="867112" y="41727"/>
                  </a:lnTo>
                  <a:lnTo>
                    <a:pt x="908827" y="59346"/>
                  </a:lnTo>
                  <a:lnTo>
                    <a:pt x="948971" y="79769"/>
                  </a:lnTo>
                  <a:lnTo>
                    <a:pt x="987422" y="102871"/>
                  </a:lnTo>
                  <a:lnTo>
                    <a:pt x="1024055" y="128530"/>
                  </a:lnTo>
                  <a:lnTo>
                    <a:pt x="1058747" y="156622"/>
                  </a:lnTo>
                  <a:lnTo>
                    <a:pt x="1091374" y="187023"/>
                  </a:lnTo>
                  <a:lnTo>
                    <a:pt x="1121813" y="219610"/>
                  </a:lnTo>
                  <a:lnTo>
                    <a:pt x="1149940" y="254260"/>
                  </a:lnTo>
                  <a:lnTo>
                    <a:pt x="1175631" y="290849"/>
                  </a:lnTo>
                  <a:lnTo>
                    <a:pt x="1198763" y="329253"/>
                  </a:lnTo>
                  <a:lnTo>
                    <a:pt x="1219212" y="369350"/>
                  </a:lnTo>
                  <a:lnTo>
                    <a:pt x="1236854" y="411016"/>
                  </a:lnTo>
                  <a:lnTo>
                    <a:pt x="1251565" y="454127"/>
                  </a:lnTo>
                  <a:lnTo>
                    <a:pt x="1263223" y="498560"/>
                  </a:lnTo>
                  <a:lnTo>
                    <a:pt x="1271703" y="544191"/>
                  </a:lnTo>
                  <a:lnTo>
                    <a:pt x="1276882" y="590898"/>
                  </a:lnTo>
                  <a:lnTo>
                    <a:pt x="1278636" y="638555"/>
                  </a:lnTo>
                  <a:lnTo>
                    <a:pt x="1276882" y="686213"/>
                  </a:lnTo>
                  <a:lnTo>
                    <a:pt x="1271703" y="732920"/>
                  </a:lnTo>
                  <a:lnTo>
                    <a:pt x="1263223" y="778551"/>
                  </a:lnTo>
                  <a:lnTo>
                    <a:pt x="1251565" y="822984"/>
                  </a:lnTo>
                  <a:lnTo>
                    <a:pt x="1236854" y="866095"/>
                  </a:lnTo>
                  <a:lnTo>
                    <a:pt x="1219212" y="907761"/>
                  </a:lnTo>
                  <a:lnTo>
                    <a:pt x="1198763" y="947858"/>
                  </a:lnTo>
                  <a:lnTo>
                    <a:pt x="1175631" y="986262"/>
                  </a:lnTo>
                  <a:lnTo>
                    <a:pt x="1149940" y="1022851"/>
                  </a:lnTo>
                  <a:lnTo>
                    <a:pt x="1121813" y="1057501"/>
                  </a:lnTo>
                  <a:lnTo>
                    <a:pt x="1091374" y="1090088"/>
                  </a:lnTo>
                  <a:lnTo>
                    <a:pt x="1058747" y="1120489"/>
                  </a:lnTo>
                  <a:lnTo>
                    <a:pt x="1024055" y="1148581"/>
                  </a:lnTo>
                  <a:lnTo>
                    <a:pt x="987422" y="1174240"/>
                  </a:lnTo>
                  <a:lnTo>
                    <a:pt x="948971" y="1197342"/>
                  </a:lnTo>
                  <a:lnTo>
                    <a:pt x="908827" y="1217765"/>
                  </a:lnTo>
                  <a:lnTo>
                    <a:pt x="867112" y="1235384"/>
                  </a:lnTo>
                  <a:lnTo>
                    <a:pt x="823952" y="1250077"/>
                  </a:lnTo>
                  <a:lnTo>
                    <a:pt x="779468" y="1261719"/>
                  </a:lnTo>
                  <a:lnTo>
                    <a:pt x="733785" y="1270188"/>
                  </a:lnTo>
                  <a:lnTo>
                    <a:pt x="687027" y="1275360"/>
                  </a:lnTo>
                  <a:lnTo>
                    <a:pt x="639317" y="1277112"/>
                  </a:lnTo>
                  <a:lnTo>
                    <a:pt x="591608" y="1275360"/>
                  </a:lnTo>
                  <a:lnTo>
                    <a:pt x="544850" y="1270188"/>
                  </a:lnTo>
                  <a:lnTo>
                    <a:pt x="499167" y="1261719"/>
                  </a:lnTo>
                  <a:lnTo>
                    <a:pt x="454683" y="1250077"/>
                  </a:lnTo>
                  <a:lnTo>
                    <a:pt x="411523" y="1235384"/>
                  </a:lnTo>
                  <a:lnTo>
                    <a:pt x="369808" y="1217765"/>
                  </a:lnTo>
                  <a:lnTo>
                    <a:pt x="329664" y="1197342"/>
                  </a:lnTo>
                  <a:lnTo>
                    <a:pt x="291213" y="1174240"/>
                  </a:lnTo>
                  <a:lnTo>
                    <a:pt x="254580" y="1148581"/>
                  </a:lnTo>
                  <a:lnTo>
                    <a:pt x="219888" y="1120489"/>
                  </a:lnTo>
                  <a:lnTo>
                    <a:pt x="187261" y="1090088"/>
                  </a:lnTo>
                  <a:lnTo>
                    <a:pt x="156822" y="1057501"/>
                  </a:lnTo>
                  <a:lnTo>
                    <a:pt x="128695" y="1022851"/>
                  </a:lnTo>
                  <a:lnTo>
                    <a:pt x="103004" y="986262"/>
                  </a:lnTo>
                  <a:lnTo>
                    <a:pt x="79872" y="947858"/>
                  </a:lnTo>
                  <a:lnTo>
                    <a:pt x="59423" y="907761"/>
                  </a:lnTo>
                  <a:lnTo>
                    <a:pt x="41781" y="866095"/>
                  </a:lnTo>
                  <a:lnTo>
                    <a:pt x="27070" y="822984"/>
                  </a:lnTo>
                  <a:lnTo>
                    <a:pt x="15412" y="778551"/>
                  </a:lnTo>
                  <a:lnTo>
                    <a:pt x="6932" y="732920"/>
                  </a:lnTo>
                  <a:lnTo>
                    <a:pt x="1753" y="686213"/>
                  </a:lnTo>
                  <a:lnTo>
                    <a:pt x="0" y="638555"/>
                  </a:lnTo>
                  <a:lnTo>
                    <a:pt x="2217" y="585401"/>
                  </a:lnTo>
                  <a:lnTo>
                    <a:pt x="8812" y="532886"/>
                  </a:lnTo>
                  <a:lnTo>
                    <a:pt x="19696" y="481266"/>
                  </a:lnTo>
                  <a:lnTo>
                    <a:pt x="34782" y="430799"/>
                  </a:lnTo>
                  <a:lnTo>
                    <a:pt x="53981" y="381744"/>
                  </a:lnTo>
                  <a:lnTo>
                    <a:pt x="77206" y="334357"/>
                  </a:lnTo>
                  <a:lnTo>
                    <a:pt x="104368" y="288895"/>
                  </a:lnTo>
                  <a:lnTo>
                    <a:pt x="135382" y="245617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6" name="object 19">
              <a:extLst>
                <a:ext uri="{FF2B5EF4-FFF2-40B4-BE49-F238E27FC236}">
                  <a16:creationId xmlns:a16="http://schemas.microsoft.com/office/drawing/2014/main" id="{B5AE537E-F309-4E4E-BB06-6CD0675F78D2}"/>
                </a:ext>
              </a:extLst>
            </p:cNvPr>
            <p:cNvSpPr/>
            <p:nvPr/>
          </p:nvSpPr>
          <p:spPr>
            <a:xfrm>
              <a:off x="4111752" y="1822704"/>
              <a:ext cx="772795" cy="1082675"/>
            </a:xfrm>
            <a:custGeom>
              <a:avLst/>
              <a:gdLst/>
              <a:ahLst/>
              <a:cxnLst/>
              <a:rect l="l" t="t" r="r" b="b"/>
              <a:pathLst>
                <a:path w="772795" h="1082675">
                  <a:moveTo>
                    <a:pt x="0" y="0"/>
                  </a:moveTo>
                  <a:lnTo>
                    <a:pt x="48863" y="1521"/>
                  </a:lnTo>
                  <a:lnTo>
                    <a:pt x="96919" y="6026"/>
                  </a:lnTo>
                  <a:lnTo>
                    <a:pt x="144077" y="13424"/>
                  </a:lnTo>
                  <a:lnTo>
                    <a:pt x="190246" y="23624"/>
                  </a:lnTo>
                  <a:lnTo>
                    <a:pt x="235337" y="36535"/>
                  </a:lnTo>
                  <a:lnTo>
                    <a:pt x="279258" y="52067"/>
                  </a:lnTo>
                  <a:lnTo>
                    <a:pt x="321919" y="70128"/>
                  </a:lnTo>
                  <a:lnTo>
                    <a:pt x="363229" y="90629"/>
                  </a:lnTo>
                  <a:lnTo>
                    <a:pt x="403098" y="113479"/>
                  </a:lnTo>
                  <a:lnTo>
                    <a:pt x="441436" y="138587"/>
                  </a:lnTo>
                  <a:lnTo>
                    <a:pt x="478151" y="165862"/>
                  </a:lnTo>
                  <a:lnTo>
                    <a:pt x="513154" y="195214"/>
                  </a:lnTo>
                  <a:lnTo>
                    <a:pt x="546354" y="226552"/>
                  </a:lnTo>
                  <a:lnTo>
                    <a:pt x="577659" y="259785"/>
                  </a:lnTo>
                  <a:lnTo>
                    <a:pt x="606981" y="294823"/>
                  </a:lnTo>
                  <a:lnTo>
                    <a:pt x="634228" y="331575"/>
                  </a:lnTo>
                  <a:lnTo>
                    <a:pt x="659309" y="369951"/>
                  </a:lnTo>
                  <a:lnTo>
                    <a:pt x="682135" y="409859"/>
                  </a:lnTo>
                  <a:lnTo>
                    <a:pt x="702614" y="451210"/>
                  </a:lnTo>
                  <a:lnTo>
                    <a:pt x="720657" y="493912"/>
                  </a:lnTo>
                  <a:lnTo>
                    <a:pt x="736172" y="537875"/>
                  </a:lnTo>
                  <a:lnTo>
                    <a:pt x="749069" y="583008"/>
                  </a:lnTo>
                  <a:lnTo>
                    <a:pt x="759257" y="629221"/>
                  </a:lnTo>
                  <a:lnTo>
                    <a:pt x="766647" y="676422"/>
                  </a:lnTo>
                  <a:lnTo>
                    <a:pt x="771147" y="724522"/>
                  </a:lnTo>
                  <a:lnTo>
                    <a:pt x="772668" y="773430"/>
                  </a:lnTo>
                  <a:lnTo>
                    <a:pt x="770853" y="826453"/>
                  </a:lnTo>
                  <a:lnTo>
                    <a:pt x="765433" y="879103"/>
                  </a:lnTo>
                  <a:lnTo>
                    <a:pt x="756443" y="931195"/>
                  </a:lnTo>
                  <a:lnTo>
                    <a:pt x="743918" y="982547"/>
                  </a:lnTo>
                  <a:lnTo>
                    <a:pt x="727894" y="1032974"/>
                  </a:lnTo>
                  <a:lnTo>
                    <a:pt x="708406" y="1082294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7" name="object 40">
              <a:extLst>
                <a:ext uri="{FF2B5EF4-FFF2-40B4-BE49-F238E27FC236}">
                  <a16:creationId xmlns:a16="http://schemas.microsoft.com/office/drawing/2014/main" id="{AE73C185-26A1-452B-A48C-AFD9735E1C8A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565403" y="0"/>
                  </a:moveTo>
                  <a:lnTo>
                    <a:pt x="516614" y="2075"/>
                  </a:lnTo>
                  <a:lnTo>
                    <a:pt x="468978" y="8187"/>
                  </a:lnTo>
                  <a:lnTo>
                    <a:pt x="422665" y="18167"/>
                  </a:lnTo>
                  <a:lnTo>
                    <a:pt x="377844" y="31845"/>
                  </a:lnTo>
                  <a:lnTo>
                    <a:pt x="334686" y="49051"/>
                  </a:lnTo>
                  <a:lnTo>
                    <a:pt x="293360" y="69615"/>
                  </a:lnTo>
                  <a:lnTo>
                    <a:pt x="254034" y="93369"/>
                  </a:lnTo>
                  <a:lnTo>
                    <a:pt x="216881" y="120142"/>
                  </a:lnTo>
                  <a:lnTo>
                    <a:pt x="182067" y="149765"/>
                  </a:lnTo>
                  <a:lnTo>
                    <a:pt x="149765" y="182067"/>
                  </a:lnTo>
                  <a:lnTo>
                    <a:pt x="120142" y="216881"/>
                  </a:lnTo>
                  <a:lnTo>
                    <a:pt x="93369" y="254034"/>
                  </a:lnTo>
                  <a:lnTo>
                    <a:pt x="69615" y="293360"/>
                  </a:lnTo>
                  <a:lnTo>
                    <a:pt x="49051" y="334686"/>
                  </a:lnTo>
                  <a:lnTo>
                    <a:pt x="31845" y="377844"/>
                  </a:lnTo>
                  <a:lnTo>
                    <a:pt x="18167" y="422665"/>
                  </a:lnTo>
                  <a:lnTo>
                    <a:pt x="8187" y="468978"/>
                  </a:lnTo>
                  <a:lnTo>
                    <a:pt x="2075" y="516614"/>
                  </a:lnTo>
                  <a:lnTo>
                    <a:pt x="0" y="565404"/>
                  </a:lnTo>
                  <a:lnTo>
                    <a:pt x="2075" y="614193"/>
                  </a:lnTo>
                  <a:lnTo>
                    <a:pt x="8187" y="661829"/>
                  </a:lnTo>
                  <a:lnTo>
                    <a:pt x="18167" y="708142"/>
                  </a:lnTo>
                  <a:lnTo>
                    <a:pt x="31845" y="752963"/>
                  </a:lnTo>
                  <a:lnTo>
                    <a:pt x="49051" y="796121"/>
                  </a:lnTo>
                  <a:lnTo>
                    <a:pt x="69615" y="837447"/>
                  </a:lnTo>
                  <a:lnTo>
                    <a:pt x="93369" y="876773"/>
                  </a:lnTo>
                  <a:lnTo>
                    <a:pt x="120142" y="913926"/>
                  </a:lnTo>
                  <a:lnTo>
                    <a:pt x="149765" y="948740"/>
                  </a:lnTo>
                  <a:lnTo>
                    <a:pt x="182067" y="981042"/>
                  </a:lnTo>
                  <a:lnTo>
                    <a:pt x="216881" y="1010665"/>
                  </a:lnTo>
                  <a:lnTo>
                    <a:pt x="254034" y="1037438"/>
                  </a:lnTo>
                  <a:lnTo>
                    <a:pt x="293360" y="1061192"/>
                  </a:lnTo>
                  <a:lnTo>
                    <a:pt x="334686" y="1081756"/>
                  </a:lnTo>
                  <a:lnTo>
                    <a:pt x="377844" y="1098962"/>
                  </a:lnTo>
                  <a:lnTo>
                    <a:pt x="422665" y="1112640"/>
                  </a:lnTo>
                  <a:lnTo>
                    <a:pt x="468978" y="1122620"/>
                  </a:lnTo>
                  <a:lnTo>
                    <a:pt x="516614" y="1128732"/>
                  </a:lnTo>
                  <a:lnTo>
                    <a:pt x="565403" y="1130808"/>
                  </a:lnTo>
                  <a:lnTo>
                    <a:pt x="614193" y="1128732"/>
                  </a:lnTo>
                  <a:lnTo>
                    <a:pt x="661829" y="1122620"/>
                  </a:lnTo>
                  <a:lnTo>
                    <a:pt x="708142" y="1112640"/>
                  </a:lnTo>
                  <a:lnTo>
                    <a:pt x="752963" y="1098962"/>
                  </a:lnTo>
                  <a:lnTo>
                    <a:pt x="796121" y="1081756"/>
                  </a:lnTo>
                  <a:lnTo>
                    <a:pt x="837447" y="1061192"/>
                  </a:lnTo>
                  <a:lnTo>
                    <a:pt x="876773" y="1037438"/>
                  </a:lnTo>
                  <a:lnTo>
                    <a:pt x="913926" y="1010665"/>
                  </a:lnTo>
                  <a:lnTo>
                    <a:pt x="948740" y="981042"/>
                  </a:lnTo>
                  <a:lnTo>
                    <a:pt x="981042" y="948740"/>
                  </a:lnTo>
                  <a:lnTo>
                    <a:pt x="1010665" y="913926"/>
                  </a:lnTo>
                  <a:lnTo>
                    <a:pt x="1037438" y="876773"/>
                  </a:lnTo>
                  <a:lnTo>
                    <a:pt x="1061192" y="837447"/>
                  </a:lnTo>
                  <a:lnTo>
                    <a:pt x="1081756" y="796121"/>
                  </a:lnTo>
                  <a:lnTo>
                    <a:pt x="1098962" y="752963"/>
                  </a:lnTo>
                  <a:lnTo>
                    <a:pt x="1112640" y="708142"/>
                  </a:lnTo>
                  <a:lnTo>
                    <a:pt x="1122620" y="661829"/>
                  </a:lnTo>
                  <a:lnTo>
                    <a:pt x="1128732" y="614193"/>
                  </a:lnTo>
                  <a:lnTo>
                    <a:pt x="1130807" y="565404"/>
                  </a:lnTo>
                  <a:lnTo>
                    <a:pt x="1128732" y="516614"/>
                  </a:lnTo>
                  <a:lnTo>
                    <a:pt x="1122620" y="468978"/>
                  </a:lnTo>
                  <a:lnTo>
                    <a:pt x="1112640" y="422665"/>
                  </a:lnTo>
                  <a:lnTo>
                    <a:pt x="1098962" y="377844"/>
                  </a:lnTo>
                  <a:lnTo>
                    <a:pt x="1081756" y="334686"/>
                  </a:lnTo>
                  <a:lnTo>
                    <a:pt x="1061192" y="293360"/>
                  </a:lnTo>
                  <a:lnTo>
                    <a:pt x="1037438" y="254034"/>
                  </a:lnTo>
                  <a:lnTo>
                    <a:pt x="1010665" y="216881"/>
                  </a:lnTo>
                  <a:lnTo>
                    <a:pt x="981042" y="182067"/>
                  </a:lnTo>
                  <a:lnTo>
                    <a:pt x="948740" y="149765"/>
                  </a:lnTo>
                  <a:lnTo>
                    <a:pt x="913926" y="120142"/>
                  </a:lnTo>
                  <a:lnTo>
                    <a:pt x="876773" y="93369"/>
                  </a:lnTo>
                  <a:lnTo>
                    <a:pt x="837447" y="69615"/>
                  </a:lnTo>
                  <a:lnTo>
                    <a:pt x="796121" y="49051"/>
                  </a:lnTo>
                  <a:lnTo>
                    <a:pt x="752963" y="31845"/>
                  </a:lnTo>
                  <a:lnTo>
                    <a:pt x="708142" y="18167"/>
                  </a:lnTo>
                  <a:lnTo>
                    <a:pt x="661829" y="8187"/>
                  </a:lnTo>
                  <a:lnTo>
                    <a:pt x="614193" y="2075"/>
                  </a:lnTo>
                  <a:lnTo>
                    <a:pt x="5654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8" name="object 41">
              <a:extLst>
                <a:ext uri="{FF2B5EF4-FFF2-40B4-BE49-F238E27FC236}">
                  <a16:creationId xmlns:a16="http://schemas.microsoft.com/office/drawing/2014/main" id="{C129DCCC-6F40-4565-A1BB-DED48C9B0155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0" y="565404"/>
                  </a:moveTo>
                  <a:lnTo>
                    <a:pt x="2075" y="516614"/>
                  </a:lnTo>
                  <a:lnTo>
                    <a:pt x="8187" y="468978"/>
                  </a:lnTo>
                  <a:lnTo>
                    <a:pt x="18167" y="422665"/>
                  </a:lnTo>
                  <a:lnTo>
                    <a:pt x="31845" y="377844"/>
                  </a:lnTo>
                  <a:lnTo>
                    <a:pt x="49051" y="334686"/>
                  </a:lnTo>
                  <a:lnTo>
                    <a:pt x="69615" y="293360"/>
                  </a:lnTo>
                  <a:lnTo>
                    <a:pt x="93369" y="254034"/>
                  </a:lnTo>
                  <a:lnTo>
                    <a:pt x="120142" y="216881"/>
                  </a:lnTo>
                  <a:lnTo>
                    <a:pt x="149765" y="182067"/>
                  </a:lnTo>
                  <a:lnTo>
                    <a:pt x="182067" y="149765"/>
                  </a:lnTo>
                  <a:lnTo>
                    <a:pt x="216881" y="120142"/>
                  </a:lnTo>
                  <a:lnTo>
                    <a:pt x="254034" y="93369"/>
                  </a:lnTo>
                  <a:lnTo>
                    <a:pt x="293360" y="69615"/>
                  </a:lnTo>
                  <a:lnTo>
                    <a:pt x="334686" y="49051"/>
                  </a:lnTo>
                  <a:lnTo>
                    <a:pt x="377844" y="31845"/>
                  </a:lnTo>
                  <a:lnTo>
                    <a:pt x="422665" y="18167"/>
                  </a:lnTo>
                  <a:lnTo>
                    <a:pt x="468978" y="8187"/>
                  </a:lnTo>
                  <a:lnTo>
                    <a:pt x="516614" y="2075"/>
                  </a:lnTo>
                  <a:lnTo>
                    <a:pt x="565403" y="0"/>
                  </a:lnTo>
                  <a:lnTo>
                    <a:pt x="614193" y="2075"/>
                  </a:lnTo>
                  <a:lnTo>
                    <a:pt x="661829" y="8187"/>
                  </a:lnTo>
                  <a:lnTo>
                    <a:pt x="708142" y="18167"/>
                  </a:lnTo>
                  <a:lnTo>
                    <a:pt x="752963" y="31845"/>
                  </a:lnTo>
                  <a:lnTo>
                    <a:pt x="796121" y="49051"/>
                  </a:lnTo>
                  <a:lnTo>
                    <a:pt x="837447" y="69615"/>
                  </a:lnTo>
                  <a:lnTo>
                    <a:pt x="876773" y="93369"/>
                  </a:lnTo>
                  <a:lnTo>
                    <a:pt x="913926" y="120142"/>
                  </a:lnTo>
                  <a:lnTo>
                    <a:pt x="948740" y="149765"/>
                  </a:lnTo>
                  <a:lnTo>
                    <a:pt x="981042" y="182067"/>
                  </a:lnTo>
                  <a:lnTo>
                    <a:pt x="1010665" y="216881"/>
                  </a:lnTo>
                  <a:lnTo>
                    <a:pt x="1037438" y="254034"/>
                  </a:lnTo>
                  <a:lnTo>
                    <a:pt x="1061192" y="293360"/>
                  </a:lnTo>
                  <a:lnTo>
                    <a:pt x="1081756" y="334686"/>
                  </a:lnTo>
                  <a:lnTo>
                    <a:pt x="1098962" y="377844"/>
                  </a:lnTo>
                  <a:lnTo>
                    <a:pt x="1112640" y="422665"/>
                  </a:lnTo>
                  <a:lnTo>
                    <a:pt x="1122620" y="468978"/>
                  </a:lnTo>
                  <a:lnTo>
                    <a:pt x="1128732" y="516614"/>
                  </a:lnTo>
                  <a:lnTo>
                    <a:pt x="1130807" y="565404"/>
                  </a:lnTo>
                  <a:lnTo>
                    <a:pt x="1128732" y="614193"/>
                  </a:lnTo>
                  <a:lnTo>
                    <a:pt x="1122620" y="661829"/>
                  </a:lnTo>
                  <a:lnTo>
                    <a:pt x="1112640" y="708142"/>
                  </a:lnTo>
                  <a:lnTo>
                    <a:pt x="1098962" y="752963"/>
                  </a:lnTo>
                  <a:lnTo>
                    <a:pt x="1081756" y="796121"/>
                  </a:lnTo>
                  <a:lnTo>
                    <a:pt x="1061192" y="837447"/>
                  </a:lnTo>
                  <a:lnTo>
                    <a:pt x="1037438" y="876773"/>
                  </a:lnTo>
                  <a:lnTo>
                    <a:pt x="1010665" y="913926"/>
                  </a:lnTo>
                  <a:lnTo>
                    <a:pt x="981042" y="948740"/>
                  </a:lnTo>
                  <a:lnTo>
                    <a:pt x="948740" y="981042"/>
                  </a:lnTo>
                  <a:lnTo>
                    <a:pt x="913926" y="1010665"/>
                  </a:lnTo>
                  <a:lnTo>
                    <a:pt x="876773" y="1037438"/>
                  </a:lnTo>
                  <a:lnTo>
                    <a:pt x="837447" y="1061192"/>
                  </a:lnTo>
                  <a:lnTo>
                    <a:pt x="796121" y="1081756"/>
                  </a:lnTo>
                  <a:lnTo>
                    <a:pt x="752963" y="1098962"/>
                  </a:lnTo>
                  <a:lnTo>
                    <a:pt x="708142" y="1112640"/>
                  </a:lnTo>
                  <a:lnTo>
                    <a:pt x="661829" y="1122620"/>
                  </a:lnTo>
                  <a:lnTo>
                    <a:pt x="614193" y="1128732"/>
                  </a:lnTo>
                  <a:lnTo>
                    <a:pt x="565403" y="1130808"/>
                  </a:lnTo>
                  <a:lnTo>
                    <a:pt x="516614" y="1128732"/>
                  </a:lnTo>
                  <a:lnTo>
                    <a:pt x="468978" y="1122620"/>
                  </a:lnTo>
                  <a:lnTo>
                    <a:pt x="422665" y="1112640"/>
                  </a:lnTo>
                  <a:lnTo>
                    <a:pt x="377844" y="1098962"/>
                  </a:lnTo>
                  <a:lnTo>
                    <a:pt x="334686" y="1081756"/>
                  </a:lnTo>
                  <a:lnTo>
                    <a:pt x="293360" y="1061192"/>
                  </a:lnTo>
                  <a:lnTo>
                    <a:pt x="254034" y="1037438"/>
                  </a:lnTo>
                  <a:lnTo>
                    <a:pt x="216881" y="1010665"/>
                  </a:lnTo>
                  <a:lnTo>
                    <a:pt x="182067" y="981042"/>
                  </a:lnTo>
                  <a:lnTo>
                    <a:pt x="149765" y="948740"/>
                  </a:lnTo>
                  <a:lnTo>
                    <a:pt x="120142" y="913926"/>
                  </a:lnTo>
                  <a:lnTo>
                    <a:pt x="93369" y="876773"/>
                  </a:lnTo>
                  <a:lnTo>
                    <a:pt x="69615" y="837447"/>
                  </a:lnTo>
                  <a:lnTo>
                    <a:pt x="49051" y="796121"/>
                  </a:lnTo>
                  <a:lnTo>
                    <a:pt x="31845" y="752963"/>
                  </a:lnTo>
                  <a:lnTo>
                    <a:pt x="18167" y="708142"/>
                  </a:lnTo>
                  <a:lnTo>
                    <a:pt x="8187" y="661829"/>
                  </a:lnTo>
                  <a:lnTo>
                    <a:pt x="2075" y="614193"/>
                  </a:lnTo>
                  <a:lnTo>
                    <a:pt x="0" y="565404"/>
                  </a:lnTo>
                  <a:close/>
                </a:path>
              </a:pathLst>
            </a:custGeom>
            <a:ln w="198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782C18F-F0EB-47C1-B06B-3CA58BFEACF6}"/>
              </a:ext>
            </a:extLst>
          </p:cNvPr>
          <p:cNvGrpSpPr/>
          <p:nvPr/>
        </p:nvGrpSpPr>
        <p:grpSpPr>
          <a:xfrm>
            <a:off x="3930036" y="1405401"/>
            <a:ext cx="1399355" cy="1437113"/>
            <a:chOff x="3467100" y="1822704"/>
            <a:chExt cx="1417447" cy="1481455"/>
          </a:xfrm>
        </p:grpSpPr>
        <p:sp>
          <p:nvSpPr>
            <p:cNvPr id="20" name="object 17">
              <a:extLst>
                <a:ext uri="{FF2B5EF4-FFF2-40B4-BE49-F238E27FC236}">
                  <a16:creationId xmlns:a16="http://schemas.microsoft.com/office/drawing/2014/main" id="{A44539D8-127B-458A-8B65-4BD1CA8F6068}"/>
                </a:ext>
              </a:extLst>
            </p:cNvPr>
            <p:cNvSpPr/>
            <p:nvPr/>
          </p:nvSpPr>
          <p:spPr>
            <a:xfrm>
              <a:off x="3550284" y="1898904"/>
              <a:ext cx="1259840" cy="1405255"/>
            </a:xfrm>
            <a:custGeom>
              <a:avLst/>
              <a:gdLst/>
              <a:ahLst/>
              <a:cxnLst/>
              <a:rect l="l" t="t" r="r" b="b"/>
              <a:pathLst>
                <a:path w="1259839" h="1405254">
                  <a:moveTo>
                    <a:pt x="556132" y="0"/>
                  </a:moveTo>
                  <a:lnTo>
                    <a:pt x="604293" y="1620"/>
                  </a:lnTo>
                  <a:lnTo>
                    <a:pt x="651582" y="6414"/>
                  </a:lnTo>
                  <a:lnTo>
                    <a:pt x="697894" y="14274"/>
                  </a:lnTo>
                  <a:lnTo>
                    <a:pt x="743124" y="25098"/>
                  </a:lnTo>
                  <a:lnTo>
                    <a:pt x="787169" y="38780"/>
                  </a:lnTo>
                  <a:lnTo>
                    <a:pt x="829923" y="55215"/>
                  </a:lnTo>
                  <a:lnTo>
                    <a:pt x="871281" y="74299"/>
                  </a:lnTo>
                  <a:lnTo>
                    <a:pt x="911140" y="95927"/>
                  </a:lnTo>
                  <a:lnTo>
                    <a:pt x="949394" y="119994"/>
                  </a:lnTo>
                  <a:lnTo>
                    <a:pt x="985938" y="146397"/>
                  </a:lnTo>
                  <a:lnTo>
                    <a:pt x="1020669" y="175029"/>
                  </a:lnTo>
                  <a:lnTo>
                    <a:pt x="1053480" y="205787"/>
                  </a:lnTo>
                  <a:lnTo>
                    <a:pt x="1084269" y="238566"/>
                  </a:lnTo>
                  <a:lnTo>
                    <a:pt x="1112929" y="273261"/>
                  </a:lnTo>
                  <a:lnTo>
                    <a:pt x="1139356" y="309767"/>
                  </a:lnTo>
                  <a:lnTo>
                    <a:pt x="1163447" y="347980"/>
                  </a:lnTo>
                  <a:lnTo>
                    <a:pt x="1185094" y="387794"/>
                  </a:lnTo>
                  <a:lnTo>
                    <a:pt x="1204196" y="429107"/>
                  </a:lnTo>
                  <a:lnTo>
                    <a:pt x="1220645" y="471812"/>
                  </a:lnTo>
                  <a:lnTo>
                    <a:pt x="1234339" y="515805"/>
                  </a:lnTo>
                  <a:lnTo>
                    <a:pt x="1245172" y="560981"/>
                  </a:lnTo>
                  <a:lnTo>
                    <a:pt x="1253039" y="607236"/>
                  </a:lnTo>
                  <a:lnTo>
                    <a:pt x="1257836" y="654465"/>
                  </a:lnTo>
                  <a:lnTo>
                    <a:pt x="1259459" y="702563"/>
                  </a:lnTo>
                  <a:lnTo>
                    <a:pt x="1257836" y="750662"/>
                  </a:lnTo>
                  <a:lnTo>
                    <a:pt x="1253039" y="797891"/>
                  </a:lnTo>
                  <a:lnTo>
                    <a:pt x="1245172" y="844146"/>
                  </a:lnTo>
                  <a:lnTo>
                    <a:pt x="1234339" y="889322"/>
                  </a:lnTo>
                  <a:lnTo>
                    <a:pt x="1220645" y="933315"/>
                  </a:lnTo>
                  <a:lnTo>
                    <a:pt x="1204196" y="976020"/>
                  </a:lnTo>
                  <a:lnTo>
                    <a:pt x="1185094" y="1017333"/>
                  </a:lnTo>
                  <a:lnTo>
                    <a:pt x="1163447" y="1057147"/>
                  </a:lnTo>
                  <a:lnTo>
                    <a:pt x="1139356" y="1095360"/>
                  </a:lnTo>
                  <a:lnTo>
                    <a:pt x="1112929" y="1131866"/>
                  </a:lnTo>
                  <a:lnTo>
                    <a:pt x="1084269" y="1166561"/>
                  </a:lnTo>
                  <a:lnTo>
                    <a:pt x="1053480" y="1199340"/>
                  </a:lnTo>
                  <a:lnTo>
                    <a:pt x="1020669" y="1230098"/>
                  </a:lnTo>
                  <a:lnTo>
                    <a:pt x="985938" y="1258730"/>
                  </a:lnTo>
                  <a:lnTo>
                    <a:pt x="949394" y="1285133"/>
                  </a:lnTo>
                  <a:lnTo>
                    <a:pt x="911140" y="1309200"/>
                  </a:lnTo>
                  <a:lnTo>
                    <a:pt x="871281" y="1330828"/>
                  </a:lnTo>
                  <a:lnTo>
                    <a:pt x="829923" y="1349912"/>
                  </a:lnTo>
                  <a:lnTo>
                    <a:pt x="787169" y="1366347"/>
                  </a:lnTo>
                  <a:lnTo>
                    <a:pt x="743124" y="1380029"/>
                  </a:lnTo>
                  <a:lnTo>
                    <a:pt x="697894" y="1390853"/>
                  </a:lnTo>
                  <a:lnTo>
                    <a:pt x="651582" y="1398713"/>
                  </a:lnTo>
                  <a:lnTo>
                    <a:pt x="604293" y="1403507"/>
                  </a:lnTo>
                  <a:lnTo>
                    <a:pt x="556132" y="1405128"/>
                  </a:lnTo>
                  <a:lnTo>
                    <a:pt x="506172" y="1403355"/>
                  </a:lnTo>
                  <a:lnTo>
                    <a:pt x="456808" y="1398092"/>
                  </a:lnTo>
                  <a:lnTo>
                    <a:pt x="408205" y="1389418"/>
                  </a:lnTo>
                  <a:lnTo>
                    <a:pt x="360525" y="1377414"/>
                  </a:lnTo>
                  <a:lnTo>
                    <a:pt x="313933" y="1362159"/>
                  </a:lnTo>
                  <a:lnTo>
                    <a:pt x="268593" y="1343733"/>
                  </a:lnTo>
                  <a:lnTo>
                    <a:pt x="224667" y="1322217"/>
                  </a:lnTo>
                  <a:lnTo>
                    <a:pt x="182321" y="1297691"/>
                  </a:lnTo>
                  <a:lnTo>
                    <a:pt x="141717" y="1270235"/>
                  </a:lnTo>
                  <a:lnTo>
                    <a:pt x="103019" y="1239929"/>
                  </a:lnTo>
                  <a:lnTo>
                    <a:pt x="66391" y="1206853"/>
                  </a:lnTo>
                  <a:lnTo>
                    <a:pt x="31997" y="1171088"/>
                  </a:lnTo>
                  <a:lnTo>
                    <a:pt x="0" y="1132713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1" name="object 18">
              <a:extLst>
                <a:ext uri="{FF2B5EF4-FFF2-40B4-BE49-F238E27FC236}">
                  <a16:creationId xmlns:a16="http://schemas.microsoft.com/office/drawing/2014/main" id="{6008F586-D88D-44B2-9813-8F792CB5DF40}"/>
                </a:ext>
              </a:extLst>
            </p:cNvPr>
            <p:cNvSpPr/>
            <p:nvPr/>
          </p:nvSpPr>
          <p:spPr>
            <a:xfrm>
              <a:off x="3467100" y="1962911"/>
              <a:ext cx="1278890" cy="1277620"/>
            </a:xfrm>
            <a:custGeom>
              <a:avLst/>
              <a:gdLst/>
              <a:ahLst/>
              <a:cxnLst/>
              <a:rect l="l" t="t" r="r" b="b"/>
              <a:pathLst>
                <a:path w="1278889" h="1277620">
                  <a:moveTo>
                    <a:pt x="639317" y="0"/>
                  </a:moveTo>
                  <a:lnTo>
                    <a:pt x="687027" y="1751"/>
                  </a:lnTo>
                  <a:lnTo>
                    <a:pt x="733785" y="6923"/>
                  </a:lnTo>
                  <a:lnTo>
                    <a:pt x="779468" y="15392"/>
                  </a:lnTo>
                  <a:lnTo>
                    <a:pt x="823952" y="27034"/>
                  </a:lnTo>
                  <a:lnTo>
                    <a:pt x="867112" y="41727"/>
                  </a:lnTo>
                  <a:lnTo>
                    <a:pt x="908827" y="59346"/>
                  </a:lnTo>
                  <a:lnTo>
                    <a:pt x="948971" y="79769"/>
                  </a:lnTo>
                  <a:lnTo>
                    <a:pt x="987422" y="102871"/>
                  </a:lnTo>
                  <a:lnTo>
                    <a:pt x="1024055" y="128530"/>
                  </a:lnTo>
                  <a:lnTo>
                    <a:pt x="1058747" y="156622"/>
                  </a:lnTo>
                  <a:lnTo>
                    <a:pt x="1091374" y="187023"/>
                  </a:lnTo>
                  <a:lnTo>
                    <a:pt x="1121813" y="219610"/>
                  </a:lnTo>
                  <a:lnTo>
                    <a:pt x="1149940" y="254260"/>
                  </a:lnTo>
                  <a:lnTo>
                    <a:pt x="1175631" y="290849"/>
                  </a:lnTo>
                  <a:lnTo>
                    <a:pt x="1198763" y="329253"/>
                  </a:lnTo>
                  <a:lnTo>
                    <a:pt x="1219212" y="369350"/>
                  </a:lnTo>
                  <a:lnTo>
                    <a:pt x="1236854" y="411016"/>
                  </a:lnTo>
                  <a:lnTo>
                    <a:pt x="1251565" y="454127"/>
                  </a:lnTo>
                  <a:lnTo>
                    <a:pt x="1263223" y="498560"/>
                  </a:lnTo>
                  <a:lnTo>
                    <a:pt x="1271703" y="544191"/>
                  </a:lnTo>
                  <a:lnTo>
                    <a:pt x="1276882" y="590898"/>
                  </a:lnTo>
                  <a:lnTo>
                    <a:pt x="1278636" y="638555"/>
                  </a:lnTo>
                  <a:lnTo>
                    <a:pt x="1276882" y="686213"/>
                  </a:lnTo>
                  <a:lnTo>
                    <a:pt x="1271703" y="732920"/>
                  </a:lnTo>
                  <a:lnTo>
                    <a:pt x="1263223" y="778551"/>
                  </a:lnTo>
                  <a:lnTo>
                    <a:pt x="1251565" y="822984"/>
                  </a:lnTo>
                  <a:lnTo>
                    <a:pt x="1236854" y="866095"/>
                  </a:lnTo>
                  <a:lnTo>
                    <a:pt x="1219212" y="907761"/>
                  </a:lnTo>
                  <a:lnTo>
                    <a:pt x="1198763" y="947858"/>
                  </a:lnTo>
                  <a:lnTo>
                    <a:pt x="1175631" y="986262"/>
                  </a:lnTo>
                  <a:lnTo>
                    <a:pt x="1149940" y="1022851"/>
                  </a:lnTo>
                  <a:lnTo>
                    <a:pt x="1121813" y="1057501"/>
                  </a:lnTo>
                  <a:lnTo>
                    <a:pt x="1091374" y="1090088"/>
                  </a:lnTo>
                  <a:lnTo>
                    <a:pt x="1058747" y="1120489"/>
                  </a:lnTo>
                  <a:lnTo>
                    <a:pt x="1024055" y="1148581"/>
                  </a:lnTo>
                  <a:lnTo>
                    <a:pt x="987422" y="1174240"/>
                  </a:lnTo>
                  <a:lnTo>
                    <a:pt x="948971" y="1197342"/>
                  </a:lnTo>
                  <a:lnTo>
                    <a:pt x="908827" y="1217765"/>
                  </a:lnTo>
                  <a:lnTo>
                    <a:pt x="867112" y="1235384"/>
                  </a:lnTo>
                  <a:lnTo>
                    <a:pt x="823952" y="1250077"/>
                  </a:lnTo>
                  <a:lnTo>
                    <a:pt x="779468" y="1261719"/>
                  </a:lnTo>
                  <a:lnTo>
                    <a:pt x="733785" y="1270188"/>
                  </a:lnTo>
                  <a:lnTo>
                    <a:pt x="687027" y="1275360"/>
                  </a:lnTo>
                  <a:lnTo>
                    <a:pt x="639317" y="1277112"/>
                  </a:lnTo>
                  <a:lnTo>
                    <a:pt x="591608" y="1275360"/>
                  </a:lnTo>
                  <a:lnTo>
                    <a:pt x="544850" y="1270188"/>
                  </a:lnTo>
                  <a:lnTo>
                    <a:pt x="499167" y="1261719"/>
                  </a:lnTo>
                  <a:lnTo>
                    <a:pt x="454683" y="1250077"/>
                  </a:lnTo>
                  <a:lnTo>
                    <a:pt x="411523" y="1235384"/>
                  </a:lnTo>
                  <a:lnTo>
                    <a:pt x="369808" y="1217765"/>
                  </a:lnTo>
                  <a:lnTo>
                    <a:pt x="329664" y="1197342"/>
                  </a:lnTo>
                  <a:lnTo>
                    <a:pt x="291213" y="1174240"/>
                  </a:lnTo>
                  <a:lnTo>
                    <a:pt x="254580" y="1148581"/>
                  </a:lnTo>
                  <a:lnTo>
                    <a:pt x="219888" y="1120489"/>
                  </a:lnTo>
                  <a:lnTo>
                    <a:pt x="187261" y="1090088"/>
                  </a:lnTo>
                  <a:lnTo>
                    <a:pt x="156822" y="1057501"/>
                  </a:lnTo>
                  <a:lnTo>
                    <a:pt x="128695" y="1022851"/>
                  </a:lnTo>
                  <a:lnTo>
                    <a:pt x="103004" y="986262"/>
                  </a:lnTo>
                  <a:lnTo>
                    <a:pt x="79872" y="947858"/>
                  </a:lnTo>
                  <a:lnTo>
                    <a:pt x="59423" y="907761"/>
                  </a:lnTo>
                  <a:lnTo>
                    <a:pt x="41781" y="866095"/>
                  </a:lnTo>
                  <a:lnTo>
                    <a:pt x="27070" y="822984"/>
                  </a:lnTo>
                  <a:lnTo>
                    <a:pt x="15412" y="778551"/>
                  </a:lnTo>
                  <a:lnTo>
                    <a:pt x="6932" y="732920"/>
                  </a:lnTo>
                  <a:lnTo>
                    <a:pt x="1753" y="686213"/>
                  </a:lnTo>
                  <a:lnTo>
                    <a:pt x="0" y="638555"/>
                  </a:lnTo>
                  <a:lnTo>
                    <a:pt x="2217" y="585401"/>
                  </a:lnTo>
                  <a:lnTo>
                    <a:pt x="8812" y="532886"/>
                  </a:lnTo>
                  <a:lnTo>
                    <a:pt x="19696" y="481266"/>
                  </a:lnTo>
                  <a:lnTo>
                    <a:pt x="34782" y="430799"/>
                  </a:lnTo>
                  <a:lnTo>
                    <a:pt x="53981" y="381744"/>
                  </a:lnTo>
                  <a:lnTo>
                    <a:pt x="77206" y="334357"/>
                  </a:lnTo>
                  <a:lnTo>
                    <a:pt x="104368" y="288895"/>
                  </a:lnTo>
                  <a:lnTo>
                    <a:pt x="135382" y="245617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76951D07-9A62-4742-97CF-7FFC980016A1}"/>
                </a:ext>
              </a:extLst>
            </p:cNvPr>
            <p:cNvSpPr/>
            <p:nvPr/>
          </p:nvSpPr>
          <p:spPr>
            <a:xfrm>
              <a:off x="4111752" y="1822704"/>
              <a:ext cx="772795" cy="1082675"/>
            </a:xfrm>
            <a:custGeom>
              <a:avLst/>
              <a:gdLst/>
              <a:ahLst/>
              <a:cxnLst/>
              <a:rect l="l" t="t" r="r" b="b"/>
              <a:pathLst>
                <a:path w="772795" h="1082675">
                  <a:moveTo>
                    <a:pt x="0" y="0"/>
                  </a:moveTo>
                  <a:lnTo>
                    <a:pt x="48863" y="1521"/>
                  </a:lnTo>
                  <a:lnTo>
                    <a:pt x="96919" y="6026"/>
                  </a:lnTo>
                  <a:lnTo>
                    <a:pt x="144077" y="13424"/>
                  </a:lnTo>
                  <a:lnTo>
                    <a:pt x="190246" y="23624"/>
                  </a:lnTo>
                  <a:lnTo>
                    <a:pt x="235337" y="36535"/>
                  </a:lnTo>
                  <a:lnTo>
                    <a:pt x="279258" y="52067"/>
                  </a:lnTo>
                  <a:lnTo>
                    <a:pt x="321919" y="70128"/>
                  </a:lnTo>
                  <a:lnTo>
                    <a:pt x="363229" y="90629"/>
                  </a:lnTo>
                  <a:lnTo>
                    <a:pt x="403098" y="113479"/>
                  </a:lnTo>
                  <a:lnTo>
                    <a:pt x="441436" y="138587"/>
                  </a:lnTo>
                  <a:lnTo>
                    <a:pt x="478151" y="165862"/>
                  </a:lnTo>
                  <a:lnTo>
                    <a:pt x="513154" y="195214"/>
                  </a:lnTo>
                  <a:lnTo>
                    <a:pt x="546354" y="226552"/>
                  </a:lnTo>
                  <a:lnTo>
                    <a:pt x="577659" y="259785"/>
                  </a:lnTo>
                  <a:lnTo>
                    <a:pt x="606981" y="294823"/>
                  </a:lnTo>
                  <a:lnTo>
                    <a:pt x="634228" y="331575"/>
                  </a:lnTo>
                  <a:lnTo>
                    <a:pt x="659309" y="369951"/>
                  </a:lnTo>
                  <a:lnTo>
                    <a:pt x="682135" y="409859"/>
                  </a:lnTo>
                  <a:lnTo>
                    <a:pt x="702614" y="451210"/>
                  </a:lnTo>
                  <a:lnTo>
                    <a:pt x="720657" y="493912"/>
                  </a:lnTo>
                  <a:lnTo>
                    <a:pt x="736172" y="537875"/>
                  </a:lnTo>
                  <a:lnTo>
                    <a:pt x="749069" y="583008"/>
                  </a:lnTo>
                  <a:lnTo>
                    <a:pt x="759257" y="629221"/>
                  </a:lnTo>
                  <a:lnTo>
                    <a:pt x="766647" y="676422"/>
                  </a:lnTo>
                  <a:lnTo>
                    <a:pt x="771147" y="724522"/>
                  </a:lnTo>
                  <a:lnTo>
                    <a:pt x="772668" y="773430"/>
                  </a:lnTo>
                  <a:lnTo>
                    <a:pt x="770853" y="826453"/>
                  </a:lnTo>
                  <a:lnTo>
                    <a:pt x="765433" y="879103"/>
                  </a:lnTo>
                  <a:lnTo>
                    <a:pt x="756443" y="931195"/>
                  </a:lnTo>
                  <a:lnTo>
                    <a:pt x="743918" y="982547"/>
                  </a:lnTo>
                  <a:lnTo>
                    <a:pt x="727894" y="1032974"/>
                  </a:lnTo>
                  <a:lnTo>
                    <a:pt x="708406" y="1082294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3" name="object 40">
              <a:extLst>
                <a:ext uri="{FF2B5EF4-FFF2-40B4-BE49-F238E27FC236}">
                  <a16:creationId xmlns:a16="http://schemas.microsoft.com/office/drawing/2014/main" id="{9E7775A2-C182-4AFC-B146-87D7A4A8B3BF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565403" y="0"/>
                  </a:moveTo>
                  <a:lnTo>
                    <a:pt x="516614" y="2075"/>
                  </a:lnTo>
                  <a:lnTo>
                    <a:pt x="468978" y="8187"/>
                  </a:lnTo>
                  <a:lnTo>
                    <a:pt x="422665" y="18167"/>
                  </a:lnTo>
                  <a:lnTo>
                    <a:pt x="377844" y="31845"/>
                  </a:lnTo>
                  <a:lnTo>
                    <a:pt x="334686" y="49051"/>
                  </a:lnTo>
                  <a:lnTo>
                    <a:pt x="293360" y="69615"/>
                  </a:lnTo>
                  <a:lnTo>
                    <a:pt x="254034" y="93369"/>
                  </a:lnTo>
                  <a:lnTo>
                    <a:pt x="216881" y="120142"/>
                  </a:lnTo>
                  <a:lnTo>
                    <a:pt x="182067" y="149765"/>
                  </a:lnTo>
                  <a:lnTo>
                    <a:pt x="149765" y="182067"/>
                  </a:lnTo>
                  <a:lnTo>
                    <a:pt x="120142" y="216881"/>
                  </a:lnTo>
                  <a:lnTo>
                    <a:pt x="93369" y="254034"/>
                  </a:lnTo>
                  <a:lnTo>
                    <a:pt x="69615" y="293360"/>
                  </a:lnTo>
                  <a:lnTo>
                    <a:pt x="49051" y="334686"/>
                  </a:lnTo>
                  <a:lnTo>
                    <a:pt x="31845" y="377844"/>
                  </a:lnTo>
                  <a:lnTo>
                    <a:pt x="18167" y="422665"/>
                  </a:lnTo>
                  <a:lnTo>
                    <a:pt x="8187" y="468978"/>
                  </a:lnTo>
                  <a:lnTo>
                    <a:pt x="2075" y="516614"/>
                  </a:lnTo>
                  <a:lnTo>
                    <a:pt x="0" y="565404"/>
                  </a:lnTo>
                  <a:lnTo>
                    <a:pt x="2075" y="614193"/>
                  </a:lnTo>
                  <a:lnTo>
                    <a:pt x="8187" y="661829"/>
                  </a:lnTo>
                  <a:lnTo>
                    <a:pt x="18167" y="708142"/>
                  </a:lnTo>
                  <a:lnTo>
                    <a:pt x="31845" y="752963"/>
                  </a:lnTo>
                  <a:lnTo>
                    <a:pt x="49051" y="796121"/>
                  </a:lnTo>
                  <a:lnTo>
                    <a:pt x="69615" y="837447"/>
                  </a:lnTo>
                  <a:lnTo>
                    <a:pt x="93369" y="876773"/>
                  </a:lnTo>
                  <a:lnTo>
                    <a:pt x="120142" y="913926"/>
                  </a:lnTo>
                  <a:lnTo>
                    <a:pt x="149765" y="948740"/>
                  </a:lnTo>
                  <a:lnTo>
                    <a:pt x="182067" y="981042"/>
                  </a:lnTo>
                  <a:lnTo>
                    <a:pt x="216881" y="1010665"/>
                  </a:lnTo>
                  <a:lnTo>
                    <a:pt x="254034" y="1037438"/>
                  </a:lnTo>
                  <a:lnTo>
                    <a:pt x="293360" y="1061192"/>
                  </a:lnTo>
                  <a:lnTo>
                    <a:pt x="334686" y="1081756"/>
                  </a:lnTo>
                  <a:lnTo>
                    <a:pt x="377844" y="1098962"/>
                  </a:lnTo>
                  <a:lnTo>
                    <a:pt x="422665" y="1112640"/>
                  </a:lnTo>
                  <a:lnTo>
                    <a:pt x="468978" y="1122620"/>
                  </a:lnTo>
                  <a:lnTo>
                    <a:pt x="516614" y="1128732"/>
                  </a:lnTo>
                  <a:lnTo>
                    <a:pt x="565403" y="1130808"/>
                  </a:lnTo>
                  <a:lnTo>
                    <a:pt x="614193" y="1128732"/>
                  </a:lnTo>
                  <a:lnTo>
                    <a:pt x="661829" y="1122620"/>
                  </a:lnTo>
                  <a:lnTo>
                    <a:pt x="708142" y="1112640"/>
                  </a:lnTo>
                  <a:lnTo>
                    <a:pt x="752963" y="1098962"/>
                  </a:lnTo>
                  <a:lnTo>
                    <a:pt x="796121" y="1081756"/>
                  </a:lnTo>
                  <a:lnTo>
                    <a:pt x="837447" y="1061192"/>
                  </a:lnTo>
                  <a:lnTo>
                    <a:pt x="876773" y="1037438"/>
                  </a:lnTo>
                  <a:lnTo>
                    <a:pt x="913926" y="1010665"/>
                  </a:lnTo>
                  <a:lnTo>
                    <a:pt x="948740" y="981042"/>
                  </a:lnTo>
                  <a:lnTo>
                    <a:pt x="981042" y="948740"/>
                  </a:lnTo>
                  <a:lnTo>
                    <a:pt x="1010665" y="913926"/>
                  </a:lnTo>
                  <a:lnTo>
                    <a:pt x="1037438" y="876773"/>
                  </a:lnTo>
                  <a:lnTo>
                    <a:pt x="1061192" y="837447"/>
                  </a:lnTo>
                  <a:lnTo>
                    <a:pt x="1081756" y="796121"/>
                  </a:lnTo>
                  <a:lnTo>
                    <a:pt x="1098962" y="752963"/>
                  </a:lnTo>
                  <a:lnTo>
                    <a:pt x="1112640" y="708142"/>
                  </a:lnTo>
                  <a:lnTo>
                    <a:pt x="1122620" y="661829"/>
                  </a:lnTo>
                  <a:lnTo>
                    <a:pt x="1128732" y="614193"/>
                  </a:lnTo>
                  <a:lnTo>
                    <a:pt x="1130807" y="565404"/>
                  </a:lnTo>
                  <a:lnTo>
                    <a:pt x="1128732" y="516614"/>
                  </a:lnTo>
                  <a:lnTo>
                    <a:pt x="1122620" y="468978"/>
                  </a:lnTo>
                  <a:lnTo>
                    <a:pt x="1112640" y="422665"/>
                  </a:lnTo>
                  <a:lnTo>
                    <a:pt x="1098962" y="377844"/>
                  </a:lnTo>
                  <a:lnTo>
                    <a:pt x="1081756" y="334686"/>
                  </a:lnTo>
                  <a:lnTo>
                    <a:pt x="1061192" y="293360"/>
                  </a:lnTo>
                  <a:lnTo>
                    <a:pt x="1037438" y="254034"/>
                  </a:lnTo>
                  <a:lnTo>
                    <a:pt x="1010665" y="216881"/>
                  </a:lnTo>
                  <a:lnTo>
                    <a:pt x="981042" y="182067"/>
                  </a:lnTo>
                  <a:lnTo>
                    <a:pt x="948740" y="149765"/>
                  </a:lnTo>
                  <a:lnTo>
                    <a:pt x="913926" y="120142"/>
                  </a:lnTo>
                  <a:lnTo>
                    <a:pt x="876773" y="93369"/>
                  </a:lnTo>
                  <a:lnTo>
                    <a:pt x="837447" y="69615"/>
                  </a:lnTo>
                  <a:lnTo>
                    <a:pt x="796121" y="49051"/>
                  </a:lnTo>
                  <a:lnTo>
                    <a:pt x="752963" y="31845"/>
                  </a:lnTo>
                  <a:lnTo>
                    <a:pt x="708142" y="18167"/>
                  </a:lnTo>
                  <a:lnTo>
                    <a:pt x="661829" y="8187"/>
                  </a:lnTo>
                  <a:lnTo>
                    <a:pt x="614193" y="2075"/>
                  </a:lnTo>
                  <a:lnTo>
                    <a:pt x="5654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4" name="object 41">
              <a:extLst>
                <a:ext uri="{FF2B5EF4-FFF2-40B4-BE49-F238E27FC236}">
                  <a16:creationId xmlns:a16="http://schemas.microsoft.com/office/drawing/2014/main" id="{D18BA2D3-2D4C-4BF1-ADB1-5BD9975C3981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0" y="565404"/>
                  </a:moveTo>
                  <a:lnTo>
                    <a:pt x="2075" y="516614"/>
                  </a:lnTo>
                  <a:lnTo>
                    <a:pt x="8187" y="468978"/>
                  </a:lnTo>
                  <a:lnTo>
                    <a:pt x="18167" y="422665"/>
                  </a:lnTo>
                  <a:lnTo>
                    <a:pt x="31845" y="377844"/>
                  </a:lnTo>
                  <a:lnTo>
                    <a:pt x="49051" y="334686"/>
                  </a:lnTo>
                  <a:lnTo>
                    <a:pt x="69615" y="293360"/>
                  </a:lnTo>
                  <a:lnTo>
                    <a:pt x="93369" y="254034"/>
                  </a:lnTo>
                  <a:lnTo>
                    <a:pt x="120142" y="216881"/>
                  </a:lnTo>
                  <a:lnTo>
                    <a:pt x="149765" y="182067"/>
                  </a:lnTo>
                  <a:lnTo>
                    <a:pt x="182067" y="149765"/>
                  </a:lnTo>
                  <a:lnTo>
                    <a:pt x="216881" y="120142"/>
                  </a:lnTo>
                  <a:lnTo>
                    <a:pt x="254034" y="93369"/>
                  </a:lnTo>
                  <a:lnTo>
                    <a:pt x="293360" y="69615"/>
                  </a:lnTo>
                  <a:lnTo>
                    <a:pt x="334686" y="49051"/>
                  </a:lnTo>
                  <a:lnTo>
                    <a:pt x="377844" y="31845"/>
                  </a:lnTo>
                  <a:lnTo>
                    <a:pt x="422665" y="18167"/>
                  </a:lnTo>
                  <a:lnTo>
                    <a:pt x="468978" y="8187"/>
                  </a:lnTo>
                  <a:lnTo>
                    <a:pt x="516614" y="2075"/>
                  </a:lnTo>
                  <a:lnTo>
                    <a:pt x="565403" y="0"/>
                  </a:lnTo>
                  <a:lnTo>
                    <a:pt x="614193" y="2075"/>
                  </a:lnTo>
                  <a:lnTo>
                    <a:pt x="661829" y="8187"/>
                  </a:lnTo>
                  <a:lnTo>
                    <a:pt x="708142" y="18167"/>
                  </a:lnTo>
                  <a:lnTo>
                    <a:pt x="752963" y="31845"/>
                  </a:lnTo>
                  <a:lnTo>
                    <a:pt x="796121" y="49051"/>
                  </a:lnTo>
                  <a:lnTo>
                    <a:pt x="837447" y="69615"/>
                  </a:lnTo>
                  <a:lnTo>
                    <a:pt x="876773" y="93369"/>
                  </a:lnTo>
                  <a:lnTo>
                    <a:pt x="913926" y="120142"/>
                  </a:lnTo>
                  <a:lnTo>
                    <a:pt x="948740" y="149765"/>
                  </a:lnTo>
                  <a:lnTo>
                    <a:pt x="981042" y="182067"/>
                  </a:lnTo>
                  <a:lnTo>
                    <a:pt x="1010665" y="216881"/>
                  </a:lnTo>
                  <a:lnTo>
                    <a:pt x="1037438" y="254034"/>
                  </a:lnTo>
                  <a:lnTo>
                    <a:pt x="1061192" y="293360"/>
                  </a:lnTo>
                  <a:lnTo>
                    <a:pt x="1081756" y="334686"/>
                  </a:lnTo>
                  <a:lnTo>
                    <a:pt x="1098962" y="377844"/>
                  </a:lnTo>
                  <a:lnTo>
                    <a:pt x="1112640" y="422665"/>
                  </a:lnTo>
                  <a:lnTo>
                    <a:pt x="1122620" y="468978"/>
                  </a:lnTo>
                  <a:lnTo>
                    <a:pt x="1128732" y="516614"/>
                  </a:lnTo>
                  <a:lnTo>
                    <a:pt x="1130807" y="565404"/>
                  </a:lnTo>
                  <a:lnTo>
                    <a:pt x="1128732" y="614193"/>
                  </a:lnTo>
                  <a:lnTo>
                    <a:pt x="1122620" y="661829"/>
                  </a:lnTo>
                  <a:lnTo>
                    <a:pt x="1112640" y="708142"/>
                  </a:lnTo>
                  <a:lnTo>
                    <a:pt x="1098962" y="752963"/>
                  </a:lnTo>
                  <a:lnTo>
                    <a:pt x="1081756" y="796121"/>
                  </a:lnTo>
                  <a:lnTo>
                    <a:pt x="1061192" y="837447"/>
                  </a:lnTo>
                  <a:lnTo>
                    <a:pt x="1037438" y="876773"/>
                  </a:lnTo>
                  <a:lnTo>
                    <a:pt x="1010665" y="913926"/>
                  </a:lnTo>
                  <a:lnTo>
                    <a:pt x="981042" y="948740"/>
                  </a:lnTo>
                  <a:lnTo>
                    <a:pt x="948740" y="981042"/>
                  </a:lnTo>
                  <a:lnTo>
                    <a:pt x="913926" y="1010665"/>
                  </a:lnTo>
                  <a:lnTo>
                    <a:pt x="876773" y="1037438"/>
                  </a:lnTo>
                  <a:lnTo>
                    <a:pt x="837447" y="1061192"/>
                  </a:lnTo>
                  <a:lnTo>
                    <a:pt x="796121" y="1081756"/>
                  </a:lnTo>
                  <a:lnTo>
                    <a:pt x="752963" y="1098962"/>
                  </a:lnTo>
                  <a:lnTo>
                    <a:pt x="708142" y="1112640"/>
                  </a:lnTo>
                  <a:lnTo>
                    <a:pt x="661829" y="1122620"/>
                  </a:lnTo>
                  <a:lnTo>
                    <a:pt x="614193" y="1128732"/>
                  </a:lnTo>
                  <a:lnTo>
                    <a:pt x="565403" y="1130808"/>
                  </a:lnTo>
                  <a:lnTo>
                    <a:pt x="516614" y="1128732"/>
                  </a:lnTo>
                  <a:lnTo>
                    <a:pt x="468978" y="1122620"/>
                  </a:lnTo>
                  <a:lnTo>
                    <a:pt x="422665" y="1112640"/>
                  </a:lnTo>
                  <a:lnTo>
                    <a:pt x="377844" y="1098962"/>
                  </a:lnTo>
                  <a:lnTo>
                    <a:pt x="334686" y="1081756"/>
                  </a:lnTo>
                  <a:lnTo>
                    <a:pt x="293360" y="1061192"/>
                  </a:lnTo>
                  <a:lnTo>
                    <a:pt x="254034" y="1037438"/>
                  </a:lnTo>
                  <a:lnTo>
                    <a:pt x="216881" y="1010665"/>
                  </a:lnTo>
                  <a:lnTo>
                    <a:pt x="182067" y="981042"/>
                  </a:lnTo>
                  <a:lnTo>
                    <a:pt x="149765" y="948740"/>
                  </a:lnTo>
                  <a:lnTo>
                    <a:pt x="120142" y="913926"/>
                  </a:lnTo>
                  <a:lnTo>
                    <a:pt x="93369" y="876773"/>
                  </a:lnTo>
                  <a:lnTo>
                    <a:pt x="69615" y="837447"/>
                  </a:lnTo>
                  <a:lnTo>
                    <a:pt x="49051" y="796121"/>
                  </a:lnTo>
                  <a:lnTo>
                    <a:pt x="31845" y="752963"/>
                  </a:lnTo>
                  <a:lnTo>
                    <a:pt x="18167" y="708142"/>
                  </a:lnTo>
                  <a:lnTo>
                    <a:pt x="8187" y="661829"/>
                  </a:lnTo>
                  <a:lnTo>
                    <a:pt x="2075" y="614193"/>
                  </a:lnTo>
                  <a:lnTo>
                    <a:pt x="0" y="565404"/>
                  </a:lnTo>
                  <a:close/>
                </a:path>
              </a:pathLst>
            </a:custGeom>
            <a:ln w="198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25" name="object 65">
            <a:extLst>
              <a:ext uri="{FF2B5EF4-FFF2-40B4-BE49-F238E27FC236}">
                <a16:creationId xmlns:a16="http://schemas.microsoft.com/office/drawing/2014/main" id="{BE7D4710-4342-48A4-9A0D-E4305690911B}"/>
              </a:ext>
            </a:extLst>
          </p:cNvPr>
          <p:cNvSpPr/>
          <p:nvPr/>
        </p:nvSpPr>
        <p:spPr>
          <a:xfrm rot="20164623">
            <a:off x="3033312" y="2157857"/>
            <a:ext cx="965731" cy="209366"/>
          </a:xfrm>
          <a:custGeom>
            <a:avLst/>
            <a:gdLst/>
            <a:ahLst/>
            <a:cxnLst/>
            <a:rect l="l" t="t" r="r" b="b"/>
            <a:pathLst>
              <a:path w="1685289" h="352425">
                <a:moveTo>
                  <a:pt x="1621144" y="306764"/>
                </a:moveTo>
                <a:lnTo>
                  <a:pt x="1602486" y="327913"/>
                </a:lnTo>
                <a:lnTo>
                  <a:pt x="1684782" y="349758"/>
                </a:lnTo>
                <a:lnTo>
                  <a:pt x="1670790" y="315087"/>
                </a:lnTo>
                <a:lnTo>
                  <a:pt x="1631188" y="315087"/>
                </a:lnTo>
                <a:lnTo>
                  <a:pt x="1621144" y="306764"/>
                </a:lnTo>
                <a:close/>
              </a:path>
              <a:path w="1685289" h="352425">
                <a:moveTo>
                  <a:pt x="1633736" y="292491"/>
                </a:moveTo>
                <a:lnTo>
                  <a:pt x="1621144" y="306764"/>
                </a:lnTo>
                <a:lnTo>
                  <a:pt x="1631188" y="315087"/>
                </a:lnTo>
                <a:lnTo>
                  <a:pt x="1643380" y="300482"/>
                </a:lnTo>
                <a:lnTo>
                  <a:pt x="1633736" y="292491"/>
                </a:lnTo>
                <a:close/>
              </a:path>
              <a:path w="1685289" h="352425">
                <a:moveTo>
                  <a:pt x="1652905" y="270763"/>
                </a:moveTo>
                <a:lnTo>
                  <a:pt x="1633736" y="292491"/>
                </a:lnTo>
                <a:lnTo>
                  <a:pt x="1643380" y="300482"/>
                </a:lnTo>
                <a:lnTo>
                  <a:pt x="1631188" y="315087"/>
                </a:lnTo>
                <a:lnTo>
                  <a:pt x="1670790" y="315087"/>
                </a:lnTo>
                <a:lnTo>
                  <a:pt x="1652905" y="270763"/>
                </a:lnTo>
                <a:close/>
              </a:path>
              <a:path w="1685289" h="352425">
                <a:moveTo>
                  <a:pt x="1583689" y="252222"/>
                </a:moveTo>
                <a:lnTo>
                  <a:pt x="1572387" y="267588"/>
                </a:lnTo>
                <a:lnTo>
                  <a:pt x="1585976" y="277622"/>
                </a:lnTo>
                <a:lnTo>
                  <a:pt x="1621144" y="306764"/>
                </a:lnTo>
                <a:lnTo>
                  <a:pt x="1633736" y="292491"/>
                </a:lnTo>
                <a:lnTo>
                  <a:pt x="1598168" y="263017"/>
                </a:lnTo>
                <a:lnTo>
                  <a:pt x="1583689" y="252222"/>
                </a:lnTo>
                <a:close/>
              </a:path>
              <a:path w="1685289" h="352425">
                <a:moveTo>
                  <a:pt x="1472311" y="177292"/>
                </a:moveTo>
                <a:lnTo>
                  <a:pt x="1462532" y="193675"/>
                </a:lnTo>
                <a:lnTo>
                  <a:pt x="1488567" y="209296"/>
                </a:lnTo>
                <a:lnTo>
                  <a:pt x="1526286" y="234442"/>
                </a:lnTo>
                <a:lnTo>
                  <a:pt x="1536954" y="218694"/>
                </a:lnTo>
                <a:lnTo>
                  <a:pt x="1499108" y="193421"/>
                </a:lnTo>
                <a:lnTo>
                  <a:pt x="1472311" y="177292"/>
                </a:lnTo>
                <a:close/>
              </a:path>
              <a:path w="1685289" h="352425">
                <a:moveTo>
                  <a:pt x="1353693" y="114553"/>
                </a:moveTo>
                <a:lnTo>
                  <a:pt x="1345564" y="131825"/>
                </a:lnTo>
                <a:lnTo>
                  <a:pt x="1386586" y="151384"/>
                </a:lnTo>
                <a:lnTo>
                  <a:pt x="1413256" y="165608"/>
                </a:lnTo>
                <a:lnTo>
                  <a:pt x="1422273" y="148844"/>
                </a:lnTo>
                <a:lnTo>
                  <a:pt x="1395602" y="134493"/>
                </a:lnTo>
                <a:lnTo>
                  <a:pt x="1353693" y="114553"/>
                </a:lnTo>
                <a:close/>
              </a:path>
              <a:path w="1685289" h="352425">
                <a:moveTo>
                  <a:pt x="1228725" y="64770"/>
                </a:moveTo>
                <a:lnTo>
                  <a:pt x="1223010" y="82931"/>
                </a:lnTo>
                <a:lnTo>
                  <a:pt x="1226820" y="84200"/>
                </a:lnTo>
                <a:lnTo>
                  <a:pt x="1280922" y="103886"/>
                </a:lnTo>
                <a:lnTo>
                  <a:pt x="1293495" y="109220"/>
                </a:lnTo>
                <a:lnTo>
                  <a:pt x="1300861" y="91694"/>
                </a:lnTo>
                <a:lnTo>
                  <a:pt x="1288288" y="86360"/>
                </a:lnTo>
                <a:lnTo>
                  <a:pt x="1233424" y="66294"/>
                </a:lnTo>
                <a:lnTo>
                  <a:pt x="1228725" y="64770"/>
                </a:lnTo>
                <a:close/>
              </a:path>
              <a:path w="1685289" h="352425">
                <a:moveTo>
                  <a:pt x="1099312" y="29210"/>
                </a:moveTo>
                <a:lnTo>
                  <a:pt x="1095375" y="47751"/>
                </a:lnTo>
                <a:lnTo>
                  <a:pt x="1116965" y="52450"/>
                </a:lnTo>
                <a:lnTo>
                  <a:pt x="1168781" y="66039"/>
                </a:lnTo>
                <a:lnTo>
                  <a:pt x="1173734" y="47625"/>
                </a:lnTo>
                <a:lnTo>
                  <a:pt x="1121918" y="34036"/>
                </a:lnTo>
                <a:lnTo>
                  <a:pt x="1099312" y="29210"/>
                </a:lnTo>
                <a:close/>
              </a:path>
              <a:path w="1685289" h="352425">
                <a:moveTo>
                  <a:pt x="966978" y="7365"/>
                </a:moveTo>
                <a:lnTo>
                  <a:pt x="964692" y="26288"/>
                </a:lnTo>
                <a:lnTo>
                  <a:pt x="1005459" y="31114"/>
                </a:lnTo>
                <a:lnTo>
                  <a:pt x="1039749" y="36957"/>
                </a:lnTo>
                <a:lnTo>
                  <a:pt x="1042797" y="18161"/>
                </a:lnTo>
                <a:lnTo>
                  <a:pt x="1008634" y="12446"/>
                </a:lnTo>
                <a:lnTo>
                  <a:pt x="966978" y="7365"/>
                </a:lnTo>
                <a:close/>
              </a:path>
              <a:path w="1685289" h="352425">
                <a:moveTo>
                  <a:pt x="837057" y="0"/>
                </a:moveTo>
                <a:lnTo>
                  <a:pt x="832612" y="0"/>
                </a:lnTo>
                <a:lnTo>
                  <a:pt x="832993" y="19050"/>
                </a:lnTo>
                <a:lnTo>
                  <a:pt x="836549" y="19050"/>
                </a:lnTo>
                <a:lnTo>
                  <a:pt x="892937" y="20447"/>
                </a:lnTo>
                <a:lnTo>
                  <a:pt x="908177" y="21462"/>
                </a:lnTo>
                <a:lnTo>
                  <a:pt x="909574" y="2539"/>
                </a:lnTo>
                <a:lnTo>
                  <a:pt x="894334" y="1397"/>
                </a:lnTo>
                <a:lnTo>
                  <a:pt x="837057" y="0"/>
                </a:lnTo>
                <a:close/>
              </a:path>
              <a:path w="1685289" h="352425">
                <a:moveTo>
                  <a:pt x="774954" y="1397"/>
                </a:moveTo>
                <a:lnTo>
                  <a:pt x="722884" y="4952"/>
                </a:lnTo>
                <a:lnTo>
                  <a:pt x="698627" y="7747"/>
                </a:lnTo>
                <a:lnTo>
                  <a:pt x="700786" y="26670"/>
                </a:lnTo>
                <a:lnTo>
                  <a:pt x="724281" y="24002"/>
                </a:lnTo>
                <a:lnTo>
                  <a:pt x="776224" y="20447"/>
                </a:lnTo>
                <a:lnTo>
                  <a:pt x="774954" y="1397"/>
                </a:lnTo>
                <a:close/>
              </a:path>
              <a:path w="1685289" h="352425">
                <a:moveTo>
                  <a:pt x="641604" y="15494"/>
                </a:moveTo>
                <a:lnTo>
                  <a:pt x="609854" y="20574"/>
                </a:lnTo>
                <a:lnTo>
                  <a:pt x="566293" y="29845"/>
                </a:lnTo>
                <a:lnTo>
                  <a:pt x="570230" y="48513"/>
                </a:lnTo>
                <a:lnTo>
                  <a:pt x="612902" y="39370"/>
                </a:lnTo>
                <a:lnTo>
                  <a:pt x="644652" y="34289"/>
                </a:lnTo>
                <a:lnTo>
                  <a:pt x="641604" y="15494"/>
                </a:lnTo>
                <a:close/>
              </a:path>
              <a:path w="1685289" h="352425">
                <a:moveTo>
                  <a:pt x="510413" y="43814"/>
                </a:moveTo>
                <a:lnTo>
                  <a:pt x="498602" y="46989"/>
                </a:lnTo>
                <a:lnTo>
                  <a:pt x="443992" y="64135"/>
                </a:lnTo>
                <a:lnTo>
                  <a:pt x="436753" y="66801"/>
                </a:lnTo>
                <a:lnTo>
                  <a:pt x="443357" y="84709"/>
                </a:lnTo>
                <a:lnTo>
                  <a:pt x="449707" y="82296"/>
                </a:lnTo>
                <a:lnTo>
                  <a:pt x="503555" y="65405"/>
                </a:lnTo>
                <a:lnTo>
                  <a:pt x="515239" y="62357"/>
                </a:lnTo>
                <a:lnTo>
                  <a:pt x="510413" y="43814"/>
                </a:lnTo>
                <a:close/>
              </a:path>
              <a:path w="1685289" h="352425">
                <a:moveTo>
                  <a:pt x="382905" y="86995"/>
                </a:moveTo>
                <a:lnTo>
                  <a:pt x="337185" y="106425"/>
                </a:lnTo>
                <a:lnTo>
                  <a:pt x="312928" y="118237"/>
                </a:lnTo>
                <a:lnTo>
                  <a:pt x="321183" y="135382"/>
                </a:lnTo>
                <a:lnTo>
                  <a:pt x="344678" y="123951"/>
                </a:lnTo>
                <a:lnTo>
                  <a:pt x="390398" y="104521"/>
                </a:lnTo>
                <a:lnTo>
                  <a:pt x="382905" y="86995"/>
                </a:lnTo>
                <a:close/>
              </a:path>
              <a:path w="1685289" h="352425">
                <a:moveTo>
                  <a:pt x="261620" y="144525"/>
                </a:moveTo>
                <a:lnTo>
                  <a:pt x="234442" y="159385"/>
                </a:lnTo>
                <a:lnTo>
                  <a:pt x="195580" y="183387"/>
                </a:lnTo>
                <a:lnTo>
                  <a:pt x="205486" y="199517"/>
                </a:lnTo>
                <a:lnTo>
                  <a:pt x="243586" y="176149"/>
                </a:lnTo>
                <a:lnTo>
                  <a:pt x="270764" y="161289"/>
                </a:lnTo>
                <a:lnTo>
                  <a:pt x="261620" y="144525"/>
                </a:lnTo>
                <a:close/>
              </a:path>
              <a:path w="1685289" h="352425">
                <a:moveTo>
                  <a:pt x="147574" y="215392"/>
                </a:moveTo>
                <a:lnTo>
                  <a:pt x="136398" y="223138"/>
                </a:lnTo>
                <a:lnTo>
                  <a:pt x="89408" y="258952"/>
                </a:lnTo>
                <a:lnTo>
                  <a:pt x="85979" y="261747"/>
                </a:lnTo>
                <a:lnTo>
                  <a:pt x="98298" y="276225"/>
                </a:lnTo>
                <a:lnTo>
                  <a:pt x="100837" y="274065"/>
                </a:lnTo>
                <a:lnTo>
                  <a:pt x="147193" y="238760"/>
                </a:lnTo>
                <a:lnTo>
                  <a:pt x="158369" y="231139"/>
                </a:lnTo>
                <a:lnTo>
                  <a:pt x="147574" y="215392"/>
                </a:lnTo>
                <a:close/>
              </a:path>
              <a:path w="1685289" h="352425">
                <a:moveTo>
                  <a:pt x="42037" y="299085"/>
                </a:moveTo>
                <a:lnTo>
                  <a:pt x="0" y="338582"/>
                </a:lnTo>
                <a:lnTo>
                  <a:pt x="13081" y="352425"/>
                </a:lnTo>
                <a:lnTo>
                  <a:pt x="55118" y="313055"/>
                </a:lnTo>
                <a:lnTo>
                  <a:pt x="42037" y="29908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6" name="object 65">
            <a:extLst>
              <a:ext uri="{FF2B5EF4-FFF2-40B4-BE49-F238E27FC236}">
                <a16:creationId xmlns:a16="http://schemas.microsoft.com/office/drawing/2014/main" id="{0405BE5A-A4ED-452D-81D2-FECB484796BF}"/>
              </a:ext>
            </a:extLst>
          </p:cNvPr>
          <p:cNvSpPr/>
          <p:nvPr/>
        </p:nvSpPr>
        <p:spPr>
          <a:xfrm rot="20966979">
            <a:off x="5660426" y="2759454"/>
            <a:ext cx="817653" cy="235869"/>
          </a:xfrm>
          <a:custGeom>
            <a:avLst/>
            <a:gdLst/>
            <a:ahLst/>
            <a:cxnLst/>
            <a:rect l="l" t="t" r="r" b="b"/>
            <a:pathLst>
              <a:path w="1685289" h="352425">
                <a:moveTo>
                  <a:pt x="1621144" y="306764"/>
                </a:moveTo>
                <a:lnTo>
                  <a:pt x="1602486" y="327913"/>
                </a:lnTo>
                <a:lnTo>
                  <a:pt x="1684782" y="349758"/>
                </a:lnTo>
                <a:lnTo>
                  <a:pt x="1670790" y="315087"/>
                </a:lnTo>
                <a:lnTo>
                  <a:pt x="1631188" y="315087"/>
                </a:lnTo>
                <a:lnTo>
                  <a:pt x="1621144" y="306764"/>
                </a:lnTo>
                <a:close/>
              </a:path>
              <a:path w="1685289" h="352425">
                <a:moveTo>
                  <a:pt x="1633736" y="292491"/>
                </a:moveTo>
                <a:lnTo>
                  <a:pt x="1621144" y="306764"/>
                </a:lnTo>
                <a:lnTo>
                  <a:pt x="1631188" y="315087"/>
                </a:lnTo>
                <a:lnTo>
                  <a:pt x="1643380" y="300482"/>
                </a:lnTo>
                <a:lnTo>
                  <a:pt x="1633736" y="292491"/>
                </a:lnTo>
                <a:close/>
              </a:path>
              <a:path w="1685289" h="352425">
                <a:moveTo>
                  <a:pt x="1652905" y="270763"/>
                </a:moveTo>
                <a:lnTo>
                  <a:pt x="1633736" y="292491"/>
                </a:lnTo>
                <a:lnTo>
                  <a:pt x="1643380" y="300482"/>
                </a:lnTo>
                <a:lnTo>
                  <a:pt x="1631188" y="315087"/>
                </a:lnTo>
                <a:lnTo>
                  <a:pt x="1670790" y="315087"/>
                </a:lnTo>
                <a:lnTo>
                  <a:pt x="1652905" y="270763"/>
                </a:lnTo>
                <a:close/>
              </a:path>
              <a:path w="1685289" h="352425">
                <a:moveTo>
                  <a:pt x="1583689" y="252222"/>
                </a:moveTo>
                <a:lnTo>
                  <a:pt x="1572387" y="267588"/>
                </a:lnTo>
                <a:lnTo>
                  <a:pt x="1585976" y="277622"/>
                </a:lnTo>
                <a:lnTo>
                  <a:pt x="1621144" y="306764"/>
                </a:lnTo>
                <a:lnTo>
                  <a:pt x="1633736" y="292491"/>
                </a:lnTo>
                <a:lnTo>
                  <a:pt x="1598168" y="263017"/>
                </a:lnTo>
                <a:lnTo>
                  <a:pt x="1583689" y="252222"/>
                </a:lnTo>
                <a:close/>
              </a:path>
              <a:path w="1685289" h="352425">
                <a:moveTo>
                  <a:pt x="1472311" y="177292"/>
                </a:moveTo>
                <a:lnTo>
                  <a:pt x="1462532" y="193675"/>
                </a:lnTo>
                <a:lnTo>
                  <a:pt x="1488567" y="209296"/>
                </a:lnTo>
                <a:lnTo>
                  <a:pt x="1526286" y="234442"/>
                </a:lnTo>
                <a:lnTo>
                  <a:pt x="1536954" y="218694"/>
                </a:lnTo>
                <a:lnTo>
                  <a:pt x="1499108" y="193421"/>
                </a:lnTo>
                <a:lnTo>
                  <a:pt x="1472311" y="177292"/>
                </a:lnTo>
                <a:close/>
              </a:path>
              <a:path w="1685289" h="352425">
                <a:moveTo>
                  <a:pt x="1353693" y="114553"/>
                </a:moveTo>
                <a:lnTo>
                  <a:pt x="1345564" y="131825"/>
                </a:lnTo>
                <a:lnTo>
                  <a:pt x="1386586" y="151384"/>
                </a:lnTo>
                <a:lnTo>
                  <a:pt x="1413256" y="165608"/>
                </a:lnTo>
                <a:lnTo>
                  <a:pt x="1422273" y="148844"/>
                </a:lnTo>
                <a:lnTo>
                  <a:pt x="1395602" y="134493"/>
                </a:lnTo>
                <a:lnTo>
                  <a:pt x="1353693" y="114553"/>
                </a:lnTo>
                <a:close/>
              </a:path>
              <a:path w="1685289" h="352425">
                <a:moveTo>
                  <a:pt x="1228725" y="64770"/>
                </a:moveTo>
                <a:lnTo>
                  <a:pt x="1223010" y="82931"/>
                </a:lnTo>
                <a:lnTo>
                  <a:pt x="1226820" y="84200"/>
                </a:lnTo>
                <a:lnTo>
                  <a:pt x="1280922" y="103886"/>
                </a:lnTo>
                <a:lnTo>
                  <a:pt x="1293495" y="109220"/>
                </a:lnTo>
                <a:lnTo>
                  <a:pt x="1300861" y="91694"/>
                </a:lnTo>
                <a:lnTo>
                  <a:pt x="1288288" y="86360"/>
                </a:lnTo>
                <a:lnTo>
                  <a:pt x="1233424" y="66294"/>
                </a:lnTo>
                <a:lnTo>
                  <a:pt x="1228725" y="64770"/>
                </a:lnTo>
                <a:close/>
              </a:path>
              <a:path w="1685289" h="352425">
                <a:moveTo>
                  <a:pt x="1099312" y="29210"/>
                </a:moveTo>
                <a:lnTo>
                  <a:pt x="1095375" y="47751"/>
                </a:lnTo>
                <a:lnTo>
                  <a:pt x="1116965" y="52450"/>
                </a:lnTo>
                <a:lnTo>
                  <a:pt x="1168781" y="66039"/>
                </a:lnTo>
                <a:lnTo>
                  <a:pt x="1173734" y="47625"/>
                </a:lnTo>
                <a:lnTo>
                  <a:pt x="1121918" y="34036"/>
                </a:lnTo>
                <a:lnTo>
                  <a:pt x="1099312" y="29210"/>
                </a:lnTo>
                <a:close/>
              </a:path>
              <a:path w="1685289" h="352425">
                <a:moveTo>
                  <a:pt x="966978" y="7365"/>
                </a:moveTo>
                <a:lnTo>
                  <a:pt x="964692" y="26288"/>
                </a:lnTo>
                <a:lnTo>
                  <a:pt x="1005459" y="31114"/>
                </a:lnTo>
                <a:lnTo>
                  <a:pt x="1039749" y="36957"/>
                </a:lnTo>
                <a:lnTo>
                  <a:pt x="1042797" y="18161"/>
                </a:lnTo>
                <a:lnTo>
                  <a:pt x="1008634" y="12446"/>
                </a:lnTo>
                <a:lnTo>
                  <a:pt x="966978" y="7365"/>
                </a:lnTo>
                <a:close/>
              </a:path>
              <a:path w="1685289" h="352425">
                <a:moveTo>
                  <a:pt x="837057" y="0"/>
                </a:moveTo>
                <a:lnTo>
                  <a:pt x="832612" y="0"/>
                </a:lnTo>
                <a:lnTo>
                  <a:pt x="832993" y="19050"/>
                </a:lnTo>
                <a:lnTo>
                  <a:pt x="836549" y="19050"/>
                </a:lnTo>
                <a:lnTo>
                  <a:pt x="892937" y="20447"/>
                </a:lnTo>
                <a:lnTo>
                  <a:pt x="908177" y="21462"/>
                </a:lnTo>
                <a:lnTo>
                  <a:pt x="909574" y="2539"/>
                </a:lnTo>
                <a:lnTo>
                  <a:pt x="894334" y="1397"/>
                </a:lnTo>
                <a:lnTo>
                  <a:pt x="837057" y="0"/>
                </a:lnTo>
                <a:close/>
              </a:path>
              <a:path w="1685289" h="352425">
                <a:moveTo>
                  <a:pt x="774954" y="1397"/>
                </a:moveTo>
                <a:lnTo>
                  <a:pt x="722884" y="4952"/>
                </a:lnTo>
                <a:lnTo>
                  <a:pt x="698627" y="7747"/>
                </a:lnTo>
                <a:lnTo>
                  <a:pt x="700786" y="26670"/>
                </a:lnTo>
                <a:lnTo>
                  <a:pt x="724281" y="24002"/>
                </a:lnTo>
                <a:lnTo>
                  <a:pt x="776224" y="20447"/>
                </a:lnTo>
                <a:lnTo>
                  <a:pt x="774954" y="1397"/>
                </a:lnTo>
                <a:close/>
              </a:path>
              <a:path w="1685289" h="352425">
                <a:moveTo>
                  <a:pt x="641604" y="15494"/>
                </a:moveTo>
                <a:lnTo>
                  <a:pt x="609854" y="20574"/>
                </a:lnTo>
                <a:lnTo>
                  <a:pt x="566293" y="29845"/>
                </a:lnTo>
                <a:lnTo>
                  <a:pt x="570230" y="48513"/>
                </a:lnTo>
                <a:lnTo>
                  <a:pt x="612902" y="39370"/>
                </a:lnTo>
                <a:lnTo>
                  <a:pt x="644652" y="34289"/>
                </a:lnTo>
                <a:lnTo>
                  <a:pt x="641604" y="15494"/>
                </a:lnTo>
                <a:close/>
              </a:path>
              <a:path w="1685289" h="352425">
                <a:moveTo>
                  <a:pt x="510413" y="43814"/>
                </a:moveTo>
                <a:lnTo>
                  <a:pt x="498602" y="46989"/>
                </a:lnTo>
                <a:lnTo>
                  <a:pt x="443992" y="64135"/>
                </a:lnTo>
                <a:lnTo>
                  <a:pt x="436753" y="66801"/>
                </a:lnTo>
                <a:lnTo>
                  <a:pt x="443357" y="84709"/>
                </a:lnTo>
                <a:lnTo>
                  <a:pt x="449707" y="82296"/>
                </a:lnTo>
                <a:lnTo>
                  <a:pt x="503555" y="65405"/>
                </a:lnTo>
                <a:lnTo>
                  <a:pt x="515239" y="62357"/>
                </a:lnTo>
                <a:lnTo>
                  <a:pt x="510413" y="43814"/>
                </a:lnTo>
                <a:close/>
              </a:path>
              <a:path w="1685289" h="352425">
                <a:moveTo>
                  <a:pt x="382905" y="86995"/>
                </a:moveTo>
                <a:lnTo>
                  <a:pt x="337185" y="106425"/>
                </a:lnTo>
                <a:lnTo>
                  <a:pt x="312928" y="118237"/>
                </a:lnTo>
                <a:lnTo>
                  <a:pt x="321183" y="135382"/>
                </a:lnTo>
                <a:lnTo>
                  <a:pt x="344678" y="123951"/>
                </a:lnTo>
                <a:lnTo>
                  <a:pt x="390398" y="104521"/>
                </a:lnTo>
                <a:lnTo>
                  <a:pt x="382905" y="86995"/>
                </a:lnTo>
                <a:close/>
              </a:path>
              <a:path w="1685289" h="352425">
                <a:moveTo>
                  <a:pt x="261620" y="144525"/>
                </a:moveTo>
                <a:lnTo>
                  <a:pt x="234442" y="159385"/>
                </a:lnTo>
                <a:lnTo>
                  <a:pt x="195580" y="183387"/>
                </a:lnTo>
                <a:lnTo>
                  <a:pt x="205486" y="199517"/>
                </a:lnTo>
                <a:lnTo>
                  <a:pt x="243586" y="176149"/>
                </a:lnTo>
                <a:lnTo>
                  <a:pt x="270764" y="161289"/>
                </a:lnTo>
                <a:lnTo>
                  <a:pt x="261620" y="144525"/>
                </a:lnTo>
                <a:close/>
              </a:path>
              <a:path w="1685289" h="352425">
                <a:moveTo>
                  <a:pt x="147574" y="215392"/>
                </a:moveTo>
                <a:lnTo>
                  <a:pt x="136398" y="223138"/>
                </a:lnTo>
                <a:lnTo>
                  <a:pt x="89408" y="258952"/>
                </a:lnTo>
                <a:lnTo>
                  <a:pt x="85979" y="261747"/>
                </a:lnTo>
                <a:lnTo>
                  <a:pt x="98298" y="276225"/>
                </a:lnTo>
                <a:lnTo>
                  <a:pt x="100837" y="274065"/>
                </a:lnTo>
                <a:lnTo>
                  <a:pt x="147193" y="238760"/>
                </a:lnTo>
                <a:lnTo>
                  <a:pt x="158369" y="231139"/>
                </a:lnTo>
                <a:lnTo>
                  <a:pt x="147574" y="215392"/>
                </a:lnTo>
                <a:close/>
              </a:path>
              <a:path w="1685289" h="352425">
                <a:moveTo>
                  <a:pt x="42037" y="299085"/>
                </a:moveTo>
                <a:lnTo>
                  <a:pt x="0" y="338582"/>
                </a:lnTo>
                <a:lnTo>
                  <a:pt x="13081" y="352425"/>
                </a:lnTo>
                <a:lnTo>
                  <a:pt x="55118" y="313055"/>
                </a:lnTo>
                <a:lnTo>
                  <a:pt x="42037" y="29908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3E8C4F2-0015-4A5A-8878-047475127707}"/>
              </a:ext>
            </a:extLst>
          </p:cNvPr>
          <p:cNvGrpSpPr/>
          <p:nvPr/>
        </p:nvGrpSpPr>
        <p:grpSpPr>
          <a:xfrm>
            <a:off x="4557718" y="2044969"/>
            <a:ext cx="370209" cy="456556"/>
            <a:chOff x="6267547" y="1891446"/>
            <a:chExt cx="692727" cy="768296"/>
          </a:xfrm>
        </p:grpSpPr>
        <p:sp>
          <p:nvSpPr>
            <p:cNvPr id="28" name="object 40">
              <a:extLst>
                <a:ext uri="{FF2B5EF4-FFF2-40B4-BE49-F238E27FC236}">
                  <a16:creationId xmlns:a16="http://schemas.microsoft.com/office/drawing/2014/main" id="{9B37D7AE-A885-465E-A00C-FC8655DB7AC2}"/>
                </a:ext>
              </a:extLst>
            </p:cNvPr>
            <p:cNvSpPr/>
            <p:nvPr/>
          </p:nvSpPr>
          <p:spPr>
            <a:xfrm>
              <a:off x="6267547" y="1891446"/>
              <a:ext cx="692727" cy="768296"/>
            </a:xfrm>
            <a:prstGeom prst="rect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9" name="object 43">
              <a:extLst>
                <a:ext uri="{FF2B5EF4-FFF2-40B4-BE49-F238E27FC236}">
                  <a16:creationId xmlns:a16="http://schemas.microsoft.com/office/drawing/2014/main" id="{E831DA37-6B67-4E14-975B-D87D777CAA0D}"/>
                </a:ext>
              </a:extLst>
            </p:cNvPr>
            <p:cNvSpPr/>
            <p:nvPr/>
          </p:nvSpPr>
          <p:spPr>
            <a:xfrm>
              <a:off x="6441454" y="2057207"/>
              <a:ext cx="203678" cy="218975"/>
            </a:xfrm>
            <a:prstGeom prst="rect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A58DFE6-21D5-4315-A954-7B39E547D59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61414" y="2067619"/>
              <a:ext cx="125496" cy="125496"/>
              <a:chOff x="5060951" y="5997575"/>
              <a:chExt cx="247650" cy="247651"/>
            </a:xfrm>
          </p:grpSpPr>
          <p:sp>
            <p:nvSpPr>
              <p:cNvPr id="31" name="Freeform 328">
                <a:extLst>
                  <a:ext uri="{FF2B5EF4-FFF2-40B4-BE49-F238E27FC236}">
                    <a16:creationId xmlns:a16="http://schemas.microsoft.com/office/drawing/2014/main" id="{D4117124-8522-4DAD-B019-73B6BF72B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3338" y="6189663"/>
                <a:ext cx="55563" cy="55563"/>
              </a:xfrm>
              <a:custGeom>
                <a:avLst/>
                <a:gdLst>
                  <a:gd name="T0" fmla="*/ 36 w 71"/>
                  <a:gd name="T1" fmla="*/ 0 h 71"/>
                  <a:gd name="T2" fmla="*/ 36 w 71"/>
                  <a:gd name="T3" fmla="*/ 0 h 71"/>
                  <a:gd name="T4" fmla="*/ 28 w 71"/>
                  <a:gd name="T5" fmla="*/ 0 h 71"/>
                  <a:gd name="T6" fmla="*/ 21 w 71"/>
                  <a:gd name="T7" fmla="*/ 2 h 71"/>
                  <a:gd name="T8" fmla="*/ 16 w 71"/>
                  <a:gd name="T9" fmla="*/ 5 h 71"/>
                  <a:gd name="T10" fmla="*/ 10 w 71"/>
                  <a:gd name="T11" fmla="*/ 10 h 71"/>
                  <a:gd name="T12" fmla="*/ 5 w 71"/>
                  <a:gd name="T13" fmla="*/ 16 h 71"/>
                  <a:gd name="T14" fmla="*/ 2 w 71"/>
                  <a:gd name="T15" fmla="*/ 21 h 71"/>
                  <a:gd name="T16" fmla="*/ 0 w 71"/>
                  <a:gd name="T17" fmla="*/ 28 h 71"/>
                  <a:gd name="T18" fmla="*/ 0 w 71"/>
                  <a:gd name="T19" fmla="*/ 34 h 71"/>
                  <a:gd name="T20" fmla="*/ 0 w 71"/>
                  <a:gd name="T21" fmla="*/ 34 h 71"/>
                  <a:gd name="T22" fmla="*/ 0 w 71"/>
                  <a:gd name="T23" fmla="*/ 43 h 71"/>
                  <a:gd name="T24" fmla="*/ 2 w 71"/>
                  <a:gd name="T25" fmla="*/ 49 h 71"/>
                  <a:gd name="T26" fmla="*/ 5 w 71"/>
                  <a:gd name="T27" fmla="*/ 55 h 71"/>
                  <a:gd name="T28" fmla="*/ 10 w 71"/>
                  <a:gd name="T29" fmla="*/ 60 h 71"/>
                  <a:gd name="T30" fmla="*/ 16 w 71"/>
                  <a:gd name="T31" fmla="*/ 65 h 71"/>
                  <a:gd name="T32" fmla="*/ 21 w 71"/>
                  <a:gd name="T33" fmla="*/ 68 h 71"/>
                  <a:gd name="T34" fmla="*/ 28 w 71"/>
                  <a:gd name="T35" fmla="*/ 71 h 71"/>
                  <a:gd name="T36" fmla="*/ 36 w 71"/>
                  <a:gd name="T37" fmla="*/ 71 h 71"/>
                  <a:gd name="T38" fmla="*/ 36 w 71"/>
                  <a:gd name="T39" fmla="*/ 71 h 71"/>
                  <a:gd name="T40" fmla="*/ 43 w 71"/>
                  <a:gd name="T41" fmla="*/ 71 h 71"/>
                  <a:gd name="T42" fmla="*/ 49 w 71"/>
                  <a:gd name="T43" fmla="*/ 68 h 71"/>
                  <a:gd name="T44" fmla="*/ 56 w 71"/>
                  <a:gd name="T45" fmla="*/ 65 h 71"/>
                  <a:gd name="T46" fmla="*/ 60 w 71"/>
                  <a:gd name="T47" fmla="*/ 60 h 71"/>
                  <a:gd name="T48" fmla="*/ 65 w 71"/>
                  <a:gd name="T49" fmla="*/ 55 h 71"/>
                  <a:gd name="T50" fmla="*/ 68 w 71"/>
                  <a:gd name="T51" fmla="*/ 49 h 71"/>
                  <a:gd name="T52" fmla="*/ 71 w 71"/>
                  <a:gd name="T53" fmla="*/ 43 h 71"/>
                  <a:gd name="T54" fmla="*/ 71 w 71"/>
                  <a:gd name="T55" fmla="*/ 34 h 71"/>
                  <a:gd name="T56" fmla="*/ 71 w 71"/>
                  <a:gd name="T57" fmla="*/ 34 h 71"/>
                  <a:gd name="T58" fmla="*/ 71 w 71"/>
                  <a:gd name="T59" fmla="*/ 28 h 71"/>
                  <a:gd name="T60" fmla="*/ 68 w 71"/>
                  <a:gd name="T61" fmla="*/ 21 h 71"/>
                  <a:gd name="T62" fmla="*/ 65 w 71"/>
                  <a:gd name="T63" fmla="*/ 16 h 71"/>
                  <a:gd name="T64" fmla="*/ 60 w 71"/>
                  <a:gd name="T65" fmla="*/ 10 h 71"/>
                  <a:gd name="T66" fmla="*/ 56 w 71"/>
                  <a:gd name="T67" fmla="*/ 5 h 71"/>
                  <a:gd name="T68" fmla="*/ 49 w 71"/>
                  <a:gd name="T69" fmla="*/ 2 h 71"/>
                  <a:gd name="T70" fmla="*/ 43 w 71"/>
                  <a:gd name="T71" fmla="*/ 0 h 71"/>
                  <a:gd name="T72" fmla="*/ 36 w 71"/>
                  <a:gd name="T73" fmla="*/ 0 h 71"/>
                  <a:gd name="T74" fmla="*/ 36 w 71"/>
                  <a:gd name="T7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71">
                    <a:moveTo>
                      <a:pt x="36" y="0"/>
                    </a:moveTo>
                    <a:lnTo>
                      <a:pt x="36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6" y="5"/>
                    </a:lnTo>
                    <a:lnTo>
                      <a:pt x="10" y="10"/>
                    </a:lnTo>
                    <a:lnTo>
                      <a:pt x="5" y="16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43"/>
                    </a:lnTo>
                    <a:lnTo>
                      <a:pt x="2" y="49"/>
                    </a:lnTo>
                    <a:lnTo>
                      <a:pt x="5" y="55"/>
                    </a:lnTo>
                    <a:lnTo>
                      <a:pt x="10" y="60"/>
                    </a:lnTo>
                    <a:lnTo>
                      <a:pt x="16" y="65"/>
                    </a:lnTo>
                    <a:lnTo>
                      <a:pt x="21" y="68"/>
                    </a:lnTo>
                    <a:lnTo>
                      <a:pt x="28" y="71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43" y="71"/>
                    </a:lnTo>
                    <a:lnTo>
                      <a:pt x="49" y="68"/>
                    </a:lnTo>
                    <a:lnTo>
                      <a:pt x="56" y="65"/>
                    </a:lnTo>
                    <a:lnTo>
                      <a:pt x="60" y="60"/>
                    </a:lnTo>
                    <a:lnTo>
                      <a:pt x="65" y="55"/>
                    </a:lnTo>
                    <a:lnTo>
                      <a:pt x="68" y="49"/>
                    </a:lnTo>
                    <a:lnTo>
                      <a:pt x="71" y="43"/>
                    </a:lnTo>
                    <a:lnTo>
                      <a:pt x="71" y="34"/>
                    </a:lnTo>
                    <a:lnTo>
                      <a:pt x="71" y="34"/>
                    </a:lnTo>
                    <a:lnTo>
                      <a:pt x="71" y="28"/>
                    </a:lnTo>
                    <a:lnTo>
                      <a:pt x="68" y="21"/>
                    </a:lnTo>
                    <a:lnTo>
                      <a:pt x="65" y="16"/>
                    </a:lnTo>
                    <a:lnTo>
                      <a:pt x="60" y="10"/>
                    </a:lnTo>
                    <a:lnTo>
                      <a:pt x="56" y="5"/>
                    </a:lnTo>
                    <a:lnTo>
                      <a:pt x="49" y="2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2" name="Freeform 329">
                <a:extLst>
                  <a:ext uri="{FF2B5EF4-FFF2-40B4-BE49-F238E27FC236}">
                    <a16:creationId xmlns:a16="http://schemas.microsoft.com/office/drawing/2014/main" id="{448A224B-36C4-4650-B82E-548B46233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3513" y="6189663"/>
                <a:ext cx="58738" cy="55563"/>
              </a:xfrm>
              <a:custGeom>
                <a:avLst/>
                <a:gdLst>
                  <a:gd name="T0" fmla="*/ 36 w 72"/>
                  <a:gd name="T1" fmla="*/ 0 h 71"/>
                  <a:gd name="T2" fmla="*/ 36 w 72"/>
                  <a:gd name="T3" fmla="*/ 0 h 71"/>
                  <a:gd name="T4" fmla="*/ 29 w 72"/>
                  <a:gd name="T5" fmla="*/ 0 h 71"/>
                  <a:gd name="T6" fmla="*/ 23 w 72"/>
                  <a:gd name="T7" fmla="*/ 2 h 71"/>
                  <a:gd name="T8" fmla="*/ 16 w 72"/>
                  <a:gd name="T9" fmla="*/ 5 h 71"/>
                  <a:gd name="T10" fmla="*/ 11 w 72"/>
                  <a:gd name="T11" fmla="*/ 10 h 71"/>
                  <a:gd name="T12" fmla="*/ 6 w 72"/>
                  <a:gd name="T13" fmla="*/ 16 h 71"/>
                  <a:gd name="T14" fmla="*/ 4 w 72"/>
                  <a:gd name="T15" fmla="*/ 21 h 71"/>
                  <a:gd name="T16" fmla="*/ 1 w 72"/>
                  <a:gd name="T17" fmla="*/ 28 h 71"/>
                  <a:gd name="T18" fmla="*/ 0 w 72"/>
                  <a:gd name="T19" fmla="*/ 34 h 71"/>
                  <a:gd name="T20" fmla="*/ 0 w 72"/>
                  <a:gd name="T21" fmla="*/ 34 h 71"/>
                  <a:gd name="T22" fmla="*/ 1 w 72"/>
                  <a:gd name="T23" fmla="*/ 43 h 71"/>
                  <a:gd name="T24" fmla="*/ 4 w 72"/>
                  <a:gd name="T25" fmla="*/ 49 h 71"/>
                  <a:gd name="T26" fmla="*/ 6 w 72"/>
                  <a:gd name="T27" fmla="*/ 55 h 71"/>
                  <a:gd name="T28" fmla="*/ 11 w 72"/>
                  <a:gd name="T29" fmla="*/ 60 h 71"/>
                  <a:gd name="T30" fmla="*/ 16 w 72"/>
                  <a:gd name="T31" fmla="*/ 65 h 71"/>
                  <a:gd name="T32" fmla="*/ 23 w 72"/>
                  <a:gd name="T33" fmla="*/ 68 h 71"/>
                  <a:gd name="T34" fmla="*/ 29 w 72"/>
                  <a:gd name="T35" fmla="*/ 71 h 71"/>
                  <a:gd name="T36" fmla="*/ 36 w 72"/>
                  <a:gd name="T37" fmla="*/ 71 h 71"/>
                  <a:gd name="T38" fmla="*/ 36 w 72"/>
                  <a:gd name="T39" fmla="*/ 71 h 71"/>
                  <a:gd name="T40" fmla="*/ 44 w 72"/>
                  <a:gd name="T41" fmla="*/ 71 h 71"/>
                  <a:gd name="T42" fmla="*/ 51 w 72"/>
                  <a:gd name="T43" fmla="*/ 68 h 71"/>
                  <a:gd name="T44" fmla="*/ 56 w 72"/>
                  <a:gd name="T45" fmla="*/ 65 h 71"/>
                  <a:gd name="T46" fmla="*/ 62 w 72"/>
                  <a:gd name="T47" fmla="*/ 60 h 71"/>
                  <a:gd name="T48" fmla="*/ 66 w 72"/>
                  <a:gd name="T49" fmla="*/ 55 h 71"/>
                  <a:gd name="T50" fmla="*/ 70 w 72"/>
                  <a:gd name="T51" fmla="*/ 49 h 71"/>
                  <a:gd name="T52" fmla="*/ 71 w 72"/>
                  <a:gd name="T53" fmla="*/ 43 h 71"/>
                  <a:gd name="T54" fmla="*/ 72 w 72"/>
                  <a:gd name="T55" fmla="*/ 34 h 71"/>
                  <a:gd name="T56" fmla="*/ 72 w 72"/>
                  <a:gd name="T57" fmla="*/ 34 h 71"/>
                  <a:gd name="T58" fmla="*/ 71 w 72"/>
                  <a:gd name="T59" fmla="*/ 28 h 71"/>
                  <a:gd name="T60" fmla="*/ 70 w 72"/>
                  <a:gd name="T61" fmla="*/ 21 h 71"/>
                  <a:gd name="T62" fmla="*/ 66 w 72"/>
                  <a:gd name="T63" fmla="*/ 16 h 71"/>
                  <a:gd name="T64" fmla="*/ 62 w 72"/>
                  <a:gd name="T65" fmla="*/ 10 h 71"/>
                  <a:gd name="T66" fmla="*/ 56 w 72"/>
                  <a:gd name="T67" fmla="*/ 5 h 71"/>
                  <a:gd name="T68" fmla="*/ 51 w 72"/>
                  <a:gd name="T69" fmla="*/ 2 h 71"/>
                  <a:gd name="T70" fmla="*/ 44 w 72"/>
                  <a:gd name="T71" fmla="*/ 0 h 71"/>
                  <a:gd name="T72" fmla="*/ 36 w 72"/>
                  <a:gd name="T73" fmla="*/ 0 h 71"/>
                  <a:gd name="T74" fmla="*/ 36 w 72"/>
                  <a:gd name="T7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1">
                    <a:moveTo>
                      <a:pt x="36" y="0"/>
                    </a:moveTo>
                    <a:lnTo>
                      <a:pt x="36" y="0"/>
                    </a:lnTo>
                    <a:lnTo>
                      <a:pt x="29" y="0"/>
                    </a:lnTo>
                    <a:lnTo>
                      <a:pt x="23" y="2"/>
                    </a:lnTo>
                    <a:lnTo>
                      <a:pt x="16" y="5"/>
                    </a:lnTo>
                    <a:lnTo>
                      <a:pt x="11" y="10"/>
                    </a:lnTo>
                    <a:lnTo>
                      <a:pt x="6" y="16"/>
                    </a:lnTo>
                    <a:lnTo>
                      <a:pt x="4" y="21"/>
                    </a:lnTo>
                    <a:lnTo>
                      <a:pt x="1" y="28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1" y="43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0"/>
                    </a:lnTo>
                    <a:lnTo>
                      <a:pt x="16" y="65"/>
                    </a:lnTo>
                    <a:lnTo>
                      <a:pt x="23" y="68"/>
                    </a:lnTo>
                    <a:lnTo>
                      <a:pt x="29" y="71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44" y="71"/>
                    </a:lnTo>
                    <a:lnTo>
                      <a:pt x="51" y="68"/>
                    </a:lnTo>
                    <a:lnTo>
                      <a:pt x="56" y="65"/>
                    </a:lnTo>
                    <a:lnTo>
                      <a:pt x="62" y="60"/>
                    </a:lnTo>
                    <a:lnTo>
                      <a:pt x="66" y="55"/>
                    </a:lnTo>
                    <a:lnTo>
                      <a:pt x="70" y="49"/>
                    </a:lnTo>
                    <a:lnTo>
                      <a:pt x="71" y="43"/>
                    </a:lnTo>
                    <a:lnTo>
                      <a:pt x="72" y="34"/>
                    </a:lnTo>
                    <a:lnTo>
                      <a:pt x="72" y="34"/>
                    </a:lnTo>
                    <a:lnTo>
                      <a:pt x="71" y="28"/>
                    </a:lnTo>
                    <a:lnTo>
                      <a:pt x="70" y="21"/>
                    </a:lnTo>
                    <a:lnTo>
                      <a:pt x="66" y="16"/>
                    </a:lnTo>
                    <a:lnTo>
                      <a:pt x="62" y="10"/>
                    </a:lnTo>
                    <a:lnTo>
                      <a:pt x="56" y="5"/>
                    </a:lnTo>
                    <a:lnTo>
                      <a:pt x="51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3" name="Freeform 330">
                <a:extLst>
                  <a:ext uri="{FF2B5EF4-FFF2-40B4-BE49-F238E27FC236}">
                    <a16:creationId xmlns:a16="http://schemas.microsoft.com/office/drawing/2014/main" id="{322CDBCD-BE84-448B-AC77-790323ABE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0951" y="5997575"/>
                <a:ext cx="247650" cy="176213"/>
              </a:xfrm>
              <a:custGeom>
                <a:avLst/>
                <a:gdLst>
                  <a:gd name="T0" fmla="*/ 307 w 311"/>
                  <a:gd name="T1" fmla="*/ 63 h 223"/>
                  <a:gd name="T2" fmla="*/ 307 w 311"/>
                  <a:gd name="T3" fmla="*/ 63 h 223"/>
                  <a:gd name="T4" fmla="*/ 303 w 311"/>
                  <a:gd name="T5" fmla="*/ 59 h 223"/>
                  <a:gd name="T6" fmla="*/ 297 w 311"/>
                  <a:gd name="T7" fmla="*/ 58 h 223"/>
                  <a:gd name="T8" fmla="*/ 111 w 311"/>
                  <a:gd name="T9" fmla="*/ 58 h 223"/>
                  <a:gd name="T10" fmla="*/ 111 w 311"/>
                  <a:gd name="T11" fmla="*/ 58 h 223"/>
                  <a:gd name="T12" fmla="*/ 106 w 311"/>
                  <a:gd name="T13" fmla="*/ 59 h 223"/>
                  <a:gd name="T14" fmla="*/ 100 w 311"/>
                  <a:gd name="T15" fmla="*/ 62 h 223"/>
                  <a:gd name="T16" fmla="*/ 98 w 311"/>
                  <a:gd name="T17" fmla="*/ 67 h 223"/>
                  <a:gd name="T18" fmla="*/ 96 w 311"/>
                  <a:gd name="T19" fmla="*/ 72 h 223"/>
                  <a:gd name="T20" fmla="*/ 96 w 311"/>
                  <a:gd name="T21" fmla="*/ 72 h 223"/>
                  <a:gd name="T22" fmla="*/ 98 w 311"/>
                  <a:gd name="T23" fmla="*/ 78 h 223"/>
                  <a:gd name="T24" fmla="*/ 100 w 311"/>
                  <a:gd name="T25" fmla="*/ 82 h 223"/>
                  <a:gd name="T26" fmla="*/ 106 w 311"/>
                  <a:gd name="T27" fmla="*/ 86 h 223"/>
                  <a:gd name="T28" fmla="*/ 111 w 311"/>
                  <a:gd name="T29" fmla="*/ 86 h 223"/>
                  <a:gd name="T30" fmla="*/ 279 w 311"/>
                  <a:gd name="T31" fmla="*/ 86 h 223"/>
                  <a:gd name="T32" fmla="*/ 256 w 311"/>
                  <a:gd name="T33" fmla="*/ 195 h 223"/>
                  <a:gd name="T34" fmla="*/ 103 w 311"/>
                  <a:gd name="T35" fmla="*/ 195 h 223"/>
                  <a:gd name="T36" fmla="*/ 67 w 311"/>
                  <a:gd name="T37" fmla="*/ 11 h 223"/>
                  <a:gd name="T38" fmla="*/ 67 w 311"/>
                  <a:gd name="T39" fmla="*/ 11 h 223"/>
                  <a:gd name="T40" fmla="*/ 64 w 311"/>
                  <a:gd name="T41" fmla="*/ 7 h 223"/>
                  <a:gd name="T42" fmla="*/ 62 w 311"/>
                  <a:gd name="T43" fmla="*/ 2 h 223"/>
                  <a:gd name="T44" fmla="*/ 58 w 311"/>
                  <a:gd name="T45" fmla="*/ 0 h 223"/>
                  <a:gd name="T46" fmla="*/ 52 w 311"/>
                  <a:gd name="T47" fmla="*/ 0 h 223"/>
                  <a:gd name="T48" fmla="*/ 13 w 311"/>
                  <a:gd name="T49" fmla="*/ 0 h 223"/>
                  <a:gd name="T50" fmla="*/ 13 w 311"/>
                  <a:gd name="T51" fmla="*/ 0 h 223"/>
                  <a:gd name="T52" fmla="*/ 8 w 311"/>
                  <a:gd name="T53" fmla="*/ 0 h 223"/>
                  <a:gd name="T54" fmla="*/ 4 w 311"/>
                  <a:gd name="T55" fmla="*/ 4 h 223"/>
                  <a:gd name="T56" fmla="*/ 0 w 311"/>
                  <a:gd name="T57" fmla="*/ 8 h 223"/>
                  <a:gd name="T58" fmla="*/ 0 w 311"/>
                  <a:gd name="T59" fmla="*/ 13 h 223"/>
                  <a:gd name="T60" fmla="*/ 0 w 311"/>
                  <a:gd name="T61" fmla="*/ 13 h 223"/>
                  <a:gd name="T62" fmla="*/ 0 w 311"/>
                  <a:gd name="T63" fmla="*/ 19 h 223"/>
                  <a:gd name="T64" fmla="*/ 4 w 311"/>
                  <a:gd name="T65" fmla="*/ 24 h 223"/>
                  <a:gd name="T66" fmla="*/ 8 w 311"/>
                  <a:gd name="T67" fmla="*/ 27 h 223"/>
                  <a:gd name="T68" fmla="*/ 13 w 311"/>
                  <a:gd name="T69" fmla="*/ 28 h 223"/>
                  <a:gd name="T70" fmla="*/ 41 w 311"/>
                  <a:gd name="T71" fmla="*/ 28 h 223"/>
                  <a:gd name="T72" fmla="*/ 78 w 311"/>
                  <a:gd name="T73" fmla="*/ 212 h 223"/>
                  <a:gd name="T74" fmla="*/ 78 w 311"/>
                  <a:gd name="T75" fmla="*/ 212 h 223"/>
                  <a:gd name="T76" fmla="*/ 79 w 311"/>
                  <a:gd name="T77" fmla="*/ 216 h 223"/>
                  <a:gd name="T78" fmla="*/ 83 w 311"/>
                  <a:gd name="T79" fmla="*/ 220 h 223"/>
                  <a:gd name="T80" fmla="*/ 87 w 311"/>
                  <a:gd name="T81" fmla="*/ 223 h 223"/>
                  <a:gd name="T82" fmla="*/ 91 w 311"/>
                  <a:gd name="T83" fmla="*/ 223 h 223"/>
                  <a:gd name="T84" fmla="*/ 267 w 311"/>
                  <a:gd name="T85" fmla="*/ 223 h 223"/>
                  <a:gd name="T86" fmla="*/ 267 w 311"/>
                  <a:gd name="T87" fmla="*/ 223 h 223"/>
                  <a:gd name="T88" fmla="*/ 272 w 311"/>
                  <a:gd name="T89" fmla="*/ 223 h 223"/>
                  <a:gd name="T90" fmla="*/ 276 w 311"/>
                  <a:gd name="T91" fmla="*/ 220 h 223"/>
                  <a:gd name="T92" fmla="*/ 279 w 311"/>
                  <a:gd name="T93" fmla="*/ 216 h 223"/>
                  <a:gd name="T94" fmla="*/ 282 w 311"/>
                  <a:gd name="T95" fmla="*/ 212 h 223"/>
                  <a:gd name="T96" fmla="*/ 310 w 311"/>
                  <a:gd name="T97" fmla="*/ 75 h 223"/>
                  <a:gd name="T98" fmla="*/ 310 w 311"/>
                  <a:gd name="T99" fmla="*/ 75 h 223"/>
                  <a:gd name="T100" fmla="*/ 311 w 311"/>
                  <a:gd name="T101" fmla="*/ 72 h 223"/>
                  <a:gd name="T102" fmla="*/ 310 w 311"/>
                  <a:gd name="T103" fmla="*/ 70 h 223"/>
                  <a:gd name="T104" fmla="*/ 310 w 311"/>
                  <a:gd name="T105" fmla="*/ 66 h 223"/>
                  <a:gd name="T106" fmla="*/ 307 w 311"/>
                  <a:gd name="T107" fmla="*/ 63 h 223"/>
                  <a:gd name="T108" fmla="*/ 307 w 311"/>
                  <a:gd name="T109" fmla="*/ 6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1" h="223">
                    <a:moveTo>
                      <a:pt x="307" y="63"/>
                    </a:moveTo>
                    <a:lnTo>
                      <a:pt x="307" y="63"/>
                    </a:lnTo>
                    <a:lnTo>
                      <a:pt x="303" y="59"/>
                    </a:lnTo>
                    <a:lnTo>
                      <a:pt x="297" y="58"/>
                    </a:lnTo>
                    <a:lnTo>
                      <a:pt x="111" y="58"/>
                    </a:lnTo>
                    <a:lnTo>
                      <a:pt x="111" y="58"/>
                    </a:lnTo>
                    <a:lnTo>
                      <a:pt x="106" y="59"/>
                    </a:lnTo>
                    <a:lnTo>
                      <a:pt x="100" y="62"/>
                    </a:lnTo>
                    <a:lnTo>
                      <a:pt x="98" y="67"/>
                    </a:lnTo>
                    <a:lnTo>
                      <a:pt x="96" y="72"/>
                    </a:lnTo>
                    <a:lnTo>
                      <a:pt x="96" y="72"/>
                    </a:lnTo>
                    <a:lnTo>
                      <a:pt x="98" y="78"/>
                    </a:lnTo>
                    <a:lnTo>
                      <a:pt x="100" y="82"/>
                    </a:lnTo>
                    <a:lnTo>
                      <a:pt x="106" y="86"/>
                    </a:lnTo>
                    <a:lnTo>
                      <a:pt x="111" y="86"/>
                    </a:lnTo>
                    <a:lnTo>
                      <a:pt x="279" y="86"/>
                    </a:lnTo>
                    <a:lnTo>
                      <a:pt x="256" y="195"/>
                    </a:lnTo>
                    <a:lnTo>
                      <a:pt x="103" y="195"/>
                    </a:lnTo>
                    <a:lnTo>
                      <a:pt x="67" y="11"/>
                    </a:lnTo>
                    <a:lnTo>
                      <a:pt x="67" y="11"/>
                    </a:lnTo>
                    <a:lnTo>
                      <a:pt x="64" y="7"/>
                    </a:lnTo>
                    <a:lnTo>
                      <a:pt x="62" y="2"/>
                    </a:lnTo>
                    <a:lnTo>
                      <a:pt x="58" y="0"/>
                    </a:lnTo>
                    <a:lnTo>
                      <a:pt x="5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7"/>
                    </a:lnTo>
                    <a:lnTo>
                      <a:pt x="13" y="28"/>
                    </a:lnTo>
                    <a:lnTo>
                      <a:pt x="41" y="28"/>
                    </a:lnTo>
                    <a:lnTo>
                      <a:pt x="78" y="212"/>
                    </a:lnTo>
                    <a:lnTo>
                      <a:pt x="78" y="212"/>
                    </a:lnTo>
                    <a:lnTo>
                      <a:pt x="79" y="216"/>
                    </a:lnTo>
                    <a:lnTo>
                      <a:pt x="83" y="220"/>
                    </a:lnTo>
                    <a:lnTo>
                      <a:pt x="87" y="223"/>
                    </a:lnTo>
                    <a:lnTo>
                      <a:pt x="91" y="223"/>
                    </a:lnTo>
                    <a:lnTo>
                      <a:pt x="267" y="223"/>
                    </a:lnTo>
                    <a:lnTo>
                      <a:pt x="267" y="223"/>
                    </a:lnTo>
                    <a:lnTo>
                      <a:pt x="272" y="223"/>
                    </a:lnTo>
                    <a:lnTo>
                      <a:pt x="276" y="220"/>
                    </a:lnTo>
                    <a:lnTo>
                      <a:pt x="279" y="216"/>
                    </a:lnTo>
                    <a:lnTo>
                      <a:pt x="282" y="212"/>
                    </a:lnTo>
                    <a:lnTo>
                      <a:pt x="310" y="75"/>
                    </a:lnTo>
                    <a:lnTo>
                      <a:pt x="310" y="75"/>
                    </a:lnTo>
                    <a:lnTo>
                      <a:pt x="311" y="72"/>
                    </a:lnTo>
                    <a:lnTo>
                      <a:pt x="310" y="70"/>
                    </a:lnTo>
                    <a:lnTo>
                      <a:pt x="310" y="66"/>
                    </a:lnTo>
                    <a:lnTo>
                      <a:pt x="307" y="63"/>
                    </a:lnTo>
                    <a:lnTo>
                      <a:pt x="307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</p:grpSp>
      <p:sp>
        <p:nvSpPr>
          <p:cNvPr id="34" name="object 65">
            <a:extLst>
              <a:ext uri="{FF2B5EF4-FFF2-40B4-BE49-F238E27FC236}">
                <a16:creationId xmlns:a16="http://schemas.microsoft.com/office/drawing/2014/main" id="{0184876B-4861-4342-AEE6-6187A62C72BF}"/>
              </a:ext>
            </a:extLst>
          </p:cNvPr>
          <p:cNvSpPr/>
          <p:nvPr/>
        </p:nvSpPr>
        <p:spPr>
          <a:xfrm rot="2023954" flipV="1">
            <a:off x="4739120" y="2943078"/>
            <a:ext cx="739920" cy="190815"/>
          </a:xfrm>
          <a:custGeom>
            <a:avLst/>
            <a:gdLst/>
            <a:ahLst/>
            <a:cxnLst/>
            <a:rect l="l" t="t" r="r" b="b"/>
            <a:pathLst>
              <a:path w="1685289" h="352425">
                <a:moveTo>
                  <a:pt x="1621144" y="306764"/>
                </a:moveTo>
                <a:lnTo>
                  <a:pt x="1602486" y="327913"/>
                </a:lnTo>
                <a:lnTo>
                  <a:pt x="1684782" y="349758"/>
                </a:lnTo>
                <a:lnTo>
                  <a:pt x="1670790" y="315087"/>
                </a:lnTo>
                <a:lnTo>
                  <a:pt x="1631188" y="315087"/>
                </a:lnTo>
                <a:lnTo>
                  <a:pt x="1621144" y="306764"/>
                </a:lnTo>
                <a:close/>
              </a:path>
              <a:path w="1685289" h="352425">
                <a:moveTo>
                  <a:pt x="1633736" y="292491"/>
                </a:moveTo>
                <a:lnTo>
                  <a:pt x="1621144" y="306764"/>
                </a:lnTo>
                <a:lnTo>
                  <a:pt x="1631188" y="315087"/>
                </a:lnTo>
                <a:lnTo>
                  <a:pt x="1643380" y="300482"/>
                </a:lnTo>
                <a:lnTo>
                  <a:pt x="1633736" y="292491"/>
                </a:lnTo>
                <a:close/>
              </a:path>
              <a:path w="1685289" h="352425">
                <a:moveTo>
                  <a:pt x="1652905" y="270763"/>
                </a:moveTo>
                <a:lnTo>
                  <a:pt x="1633736" y="292491"/>
                </a:lnTo>
                <a:lnTo>
                  <a:pt x="1643380" y="300482"/>
                </a:lnTo>
                <a:lnTo>
                  <a:pt x="1631188" y="315087"/>
                </a:lnTo>
                <a:lnTo>
                  <a:pt x="1670790" y="315087"/>
                </a:lnTo>
                <a:lnTo>
                  <a:pt x="1652905" y="270763"/>
                </a:lnTo>
                <a:close/>
              </a:path>
              <a:path w="1685289" h="352425">
                <a:moveTo>
                  <a:pt x="1583689" y="252222"/>
                </a:moveTo>
                <a:lnTo>
                  <a:pt x="1572387" y="267588"/>
                </a:lnTo>
                <a:lnTo>
                  <a:pt x="1585976" y="277622"/>
                </a:lnTo>
                <a:lnTo>
                  <a:pt x="1621144" y="306764"/>
                </a:lnTo>
                <a:lnTo>
                  <a:pt x="1633736" y="292491"/>
                </a:lnTo>
                <a:lnTo>
                  <a:pt x="1598168" y="263017"/>
                </a:lnTo>
                <a:lnTo>
                  <a:pt x="1583689" y="252222"/>
                </a:lnTo>
                <a:close/>
              </a:path>
              <a:path w="1685289" h="352425">
                <a:moveTo>
                  <a:pt x="1472311" y="177292"/>
                </a:moveTo>
                <a:lnTo>
                  <a:pt x="1462532" y="193675"/>
                </a:lnTo>
                <a:lnTo>
                  <a:pt x="1488567" y="209296"/>
                </a:lnTo>
                <a:lnTo>
                  <a:pt x="1526286" y="234442"/>
                </a:lnTo>
                <a:lnTo>
                  <a:pt x="1536954" y="218694"/>
                </a:lnTo>
                <a:lnTo>
                  <a:pt x="1499108" y="193421"/>
                </a:lnTo>
                <a:lnTo>
                  <a:pt x="1472311" y="177292"/>
                </a:lnTo>
                <a:close/>
              </a:path>
              <a:path w="1685289" h="352425">
                <a:moveTo>
                  <a:pt x="1353693" y="114553"/>
                </a:moveTo>
                <a:lnTo>
                  <a:pt x="1345564" y="131825"/>
                </a:lnTo>
                <a:lnTo>
                  <a:pt x="1386586" y="151384"/>
                </a:lnTo>
                <a:lnTo>
                  <a:pt x="1413256" y="165608"/>
                </a:lnTo>
                <a:lnTo>
                  <a:pt x="1422273" y="148844"/>
                </a:lnTo>
                <a:lnTo>
                  <a:pt x="1395602" y="134493"/>
                </a:lnTo>
                <a:lnTo>
                  <a:pt x="1353693" y="114553"/>
                </a:lnTo>
                <a:close/>
              </a:path>
              <a:path w="1685289" h="352425">
                <a:moveTo>
                  <a:pt x="1228725" y="64770"/>
                </a:moveTo>
                <a:lnTo>
                  <a:pt x="1223010" y="82931"/>
                </a:lnTo>
                <a:lnTo>
                  <a:pt x="1226820" y="84200"/>
                </a:lnTo>
                <a:lnTo>
                  <a:pt x="1280922" y="103886"/>
                </a:lnTo>
                <a:lnTo>
                  <a:pt x="1293495" y="109220"/>
                </a:lnTo>
                <a:lnTo>
                  <a:pt x="1300861" y="91694"/>
                </a:lnTo>
                <a:lnTo>
                  <a:pt x="1288288" y="86360"/>
                </a:lnTo>
                <a:lnTo>
                  <a:pt x="1233424" y="66294"/>
                </a:lnTo>
                <a:lnTo>
                  <a:pt x="1228725" y="64770"/>
                </a:lnTo>
                <a:close/>
              </a:path>
              <a:path w="1685289" h="352425">
                <a:moveTo>
                  <a:pt x="1099312" y="29210"/>
                </a:moveTo>
                <a:lnTo>
                  <a:pt x="1095375" y="47751"/>
                </a:lnTo>
                <a:lnTo>
                  <a:pt x="1116965" y="52450"/>
                </a:lnTo>
                <a:lnTo>
                  <a:pt x="1168781" y="66039"/>
                </a:lnTo>
                <a:lnTo>
                  <a:pt x="1173734" y="47625"/>
                </a:lnTo>
                <a:lnTo>
                  <a:pt x="1121918" y="34036"/>
                </a:lnTo>
                <a:lnTo>
                  <a:pt x="1099312" y="29210"/>
                </a:lnTo>
                <a:close/>
              </a:path>
              <a:path w="1685289" h="352425">
                <a:moveTo>
                  <a:pt x="966978" y="7365"/>
                </a:moveTo>
                <a:lnTo>
                  <a:pt x="964692" y="26288"/>
                </a:lnTo>
                <a:lnTo>
                  <a:pt x="1005459" y="31114"/>
                </a:lnTo>
                <a:lnTo>
                  <a:pt x="1039749" y="36957"/>
                </a:lnTo>
                <a:lnTo>
                  <a:pt x="1042797" y="18161"/>
                </a:lnTo>
                <a:lnTo>
                  <a:pt x="1008634" y="12446"/>
                </a:lnTo>
                <a:lnTo>
                  <a:pt x="966978" y="7365"/>
                </a:lnTo>
                <a:close/>
              </a:path>
              <a:path w="1685289" h="352425">
                <a:moveTo>
                  <a:pt x="837057" y="0"/>
                </a:moveTo>
                <a:lnTo>
                  <a:pt x="832612" y="0"/>
                </a:lnTo>
                <a:lnTo>
                  <a:pt x="832993" y="19050"/>
                </a:lnTo>
                <a:lnTo>
                  <a:pt x="836549" y="19050"/>
                </a:lnTo>
                <a:lnTo>
                  <a:pt x="892937" y="20447"/>
                </a:lnTo>
                <a:lnTo>
                  <a:pt x="908177" y="21462"/>
                </a:lnTo>
                <a:lnTo>
                  <a:pt x="909574" y="2539"/>
                </a:lnTo>
                <a:lnTo>
                  <a:pt x="894334" y="1397"/>
                </a:lnTo>
                <a:lnTo>
                  <a:pt x="837057" y="0"/>
                </a:lnTo>
                <a:close/>
              </a:path>
              <a:path w="1685289" h="352425">
                <a:moveTo>
                  <a:pt x="774954" y="1397"/>
                </a:moveTo>
                <a:lnTo>
                  <a:pt x="722884" y="4952"/>
                </a:lnTo>
                <a:lnTo>
                  <a:pt x="698627" y="7747"/>
                </a:lnTo>
                <a:lnTo>
                  <a:pt x="700786" y="26670"/>
                </a:lnTo>
                <a:lnTo>
                  <a:pt x="724281" y="24002"/>
                </a:lnTo>
                <a:lnTo>
                  <a:pt x="776224" y="20447"/>
                </a:lnTo>
                <a:lnTo>
                  <a:pt x="774954" y="1397"/>
                </a:lnTo>
                <a:close/>
              </a:path>
              <a:path w="1685289" h="352425">
                <a:moveTo>
                  <a:pt x="641604" y="15494"/>
                </a:moveTo>
                <a:lnTo>
                  <a:pt x="609854" y="20574"/>
                </a:lnTo>
                <a:lnTo>
                  <a:pt x="566293" y="29845"/>
                </a:lnTo>
                <a:lnTo>
                  <a:pt x="570230" y="48513"/>
                </a:lnTo>
                <a:lnTo>
                  <a:pt x="612902" y="39370"/>
                </a:lnTo>
                <a:lnTo>
                  <a:pt x="644652" y="34289"/>
                </a:lnTo>
                <a:lnTo>
                  <a:pt x="641604" y="15494"/>
                </a:lnTo>
                <a:close/>
              </a:path>
              <a:path w="1685289" h="352425">
                <a:moveTo>
                  <a:pt x="510413" y="43814"/>
                </a:moveTo>
                <a:lnTo>
                  <a:pt x="498602" y="46989"/>
                </a:lnTo>
                <a:lnTo>
                  <a:pt x="443992" y="64135"/>
                </a:lnTo>
                <a:lnTo>
                  <a:pt x="436753" y="66801"/>
                </a:lnTo>
                <a:lnTo>
                  <a:pt x="443357" y="84709"/>
                </a:lnTo>
                <a:lnTo>
                  <a:pt x="449707" y="82296"/>
                </a:lnTo>
                <a:lnTo>
                  <a:pt x="503555" y="65405"/>
                </a:lnTo>
                <a:lnTo>
                  <a:pt x="515239" y="62357"/>
                </a:lnTo>
                <a:lnTo>
                  <a:pt x="510413" y="43814"/>
                </a:lnTo>
                <a:close/>
              </a:path>
              <a:path w="1685289" h="352425">
                <a:moveTo>
                  <a:pt x="382905" y="86995"/>
                </a:moveTo>
                <a:lnTo>
                  <a:pt x="337185" y="106425"/>
                </a:lnTo>
                <a:lnTo>
                  <a:pt x="312928" y="118237"/>
                </a:lnTo>
                <a:lnTo>
                  <a:pt x="321183" y="135382"/>
                </a:lnTo>
                <a:lnTo>
                  <a:pt x="344678" y="123951"/>
                </a:lnTo>
                <a:lnTo>
                  <a:pt x="390398" y="104521"/>
                </a:lnTo>
                <a:lnTo>
                  <a:pt x="382905" y="86995"/>
                </a:lnTo>
                <a:close/>
              </a:path>
              <a:path w="1685289" h="352425">
                <a:moveTo>
                  <a:pt x="261620" y="144525"/>
                </a:moveTo>
                <a:lnTo>
                  <a:pt x="234442" y="159385"/>
                </a:lnTo>
                <a:lnTo>
                  <a:pt x="195580" y="183387"/>
                </a:lnTo>
                <a:lnTo>
                  <a:pt x="205486" y="199517"/>
                </a:lnTo>
                <a:lnTo>
                  <a:pt x="243586" y="176149"/>
                </a:lnTo>
                <a:lnTo>
                  <a:pt x="270764" y="161289"/>
                </a:lnTo>
                <a:lnTo>
                  <a:pt x="261620" y="144525"/>
                </a:lnTo>
                <a:close/>
              </a:path>
              <a:path w="1685289" h="352425">
                <a:moveTo>
                  <a:pt x="147574" y="215392"/>
                </a:moveTo>
                <a:lnTo>
                  <a:pt x="136398" y="223138"/>
                </a:lnTo>
                <a:lnTo>
                  <a:pt x="89408" y="258952"/>
                </a:lnTo>
                <a:lnTo>
                  <a:pt x="85979" y="261747"/>
                </a:lnTo>
                <a:lnTo>
                  <a:pt x="98298" y="276225"/>
                </a:lnTo>
                <a:lnTo>
                  <a:pt x="100837" y="274065"/>
                </a:lnTo>
                <a:lnTo>
                  <a:pt x="147193" y="238760"/>
                </a:lnTo>
                <a:lnTo>
                  <a:pt x="158369" y="231139"/>
                </a:lnTo>
                <a:lnTo>
                  <a:pt x="147574" y="215392"/>
                </a:lnTo>
                <a:close/>
              </a:path>
              <a:path w="1685289" h="352425">
                <a:moveTo>
                  <a:pt x="42037" y="299085"/>
                </a:moveTo>
                <a:lnTo>
                  <a:pt x="0" y="338582"/>
                </a:lnTo>
                <a:lnTo>
                  <a:pt x="13081" y="352425"/>
                </a:lnTo>
                <a:lnTo>
                  <a:pt x="55118" y="313055"/>
                </a:lnTo>
                <a:lnTo>
                  <a:pt x="42037" y="29908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5" name="object 21">
            <a:extLst>
              <a:ext uri="{FF2B5EF4-FFF2-40B4-BE49-F238E27FC236}">
                <a16:creationId xmlns:a16="http://schemas.microsoft.com/office/drawing/2014/main" id="{8268FE59-467B-4D91-BAD6-95D1AE828D7D}"/>
              </a:ext>
            </a:extLst>
          </p:cNvPr>
          <p:cNvSpPr txBox="1"/>
          <p:nvPr/>
        </p:nvSpPr>
        <p:spPr>
          <a:xfrm>
            <a:off x="5156240" y="4181005"/>
            <a:ext cx="1158689" cy="231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635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Kontrollerer og bokfører faktura</a:t>
            </a: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Verdana"/>
            </a:endParaRPr>
          </a:p>
        </p:txBody>
      </p:sp>
      <p:sp>
        <p:nvSpPr>
          <p:cNvPr id="36" name="object 56">
            <a:extLst>
              <a:ext uri="{FF2B5EF4-FFF2-40B4-BE49-F238E27FC236}">
                <a16:creationId xmlns:a16="http://schemas.microsoft.com/office/drawing/2014/main" id="{39135B24-0760-430B-B456-779A329E5E6B}"/>
              </a:ext>
            </a:extLst>
          </p:cNvPr>
          <p:cNvSpPr txBox="1"/>
          <p:nvPr/>
        </p:nvSpPr>
        <p:spPr>
          <a:xfrm>
            <a:off x="6562074" y="3623229"/>
            <a:ext cx="1444529" cy="1257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Faktura sendes til kunde</a:t>
            </a:r>
            <a:endParaRPr kumimoji="0" lang="nb-NO" sz="900" b="0" i="0" u="none" strike="noStrike" kern="1200" cap="none" spc="-5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Verdana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50463FC-318C-45BC-AAFA-1F4793DDC6AC}"/>
              </a:ext>
            </a:extLst>
          </p:cNvPr>
          <p:cNvGrpSpPr/>
          <p:nvPr/>
        </p:nvGrpSpPr>
        <p:grpSpPr>
          <a:xfrm>
            <a:off x="396117" y="1661979"/>
            <a:ext cx="1387346" cy="1448394"/>
            <a:chOff x="3467100" y="1822704"/>
            <a:chExt cx="1417447" cy="1481455"/>
          </a:xfrm>
        </p:grpSpPr>
        <p:sp>
          <p:nvSpPr>
            <p:cNvPr id="38" name="object 17">
              <a:extLst>
                <a:ext uri="{FF2B5EF4-FFF2-40B4-BE49-F238E27FC236}">
                  <a16:creationId xmlns:a16="http://schemas.microsoft.com/office/drawing/2014/main" id="{87F3C5D0-8D43-4ED4-A9FB-36F09CBDCD70}"/>
                </a:ext>
              </a:extLst>
            </p:cNvPr>
            <p:cNvSpPr/>
            <p:nvPr/>
          </p:nvSpPr>
          <p:spPr>
            <a:xfrm>
              <a:off x="3550284" y="1898904"/>
              <a:ext cx="1259840" cy="1405255"/>
            </a:xfrm>
            <a:custGeom>
              <a:avLst/>
              <a:gdLst/>
              <a:ahLst/>
              <a:cxnLst/>
              <a:rect l="l" t="t" r="r" b="b"/>
              <a:pathLst>
                <a:path w="1259839" h="1405254">
                  <a:moveTo>
                    <a:pt x="556132" y="0"/>
                  </a:moveTo>
                  <a:lnTo>
                    <a:pt x="604293" y="1620"/>
                  </a:lnTo>
                  <a:lnTo>
                    <a:pt x="651582" y="6414"/>
                  </a:lnTo>
                  <a:lnTo>
                    <a:pt x="697894" y="14274"/>
                  </a:lnTo>
                  <a:lnTo>
                    <a:pt x="743124" y="25098"/>
                  </a:lnTo>
                  <a:lnTo>
                    <a:pt x="787169" y="38780"/>
                  </a:lnTo>
                  <a:lnTo>
                    <a:pt x="829923" y="55215"/>
                  </a:lnTo>
                  <a:lnTo>
                    <a:pt x="871281" y="74299"/>
                  </a:lnTo>
                  <a:lnTo>
                    <a:pt x="911140" y="95927"/>
                  </a:lnTo>
                  <a:lnTo>
                    <a:pt x="949394" y="119994"/>
                  </a:lnTo>
                  <a:lnTo>
                    <a:pt x="985938" y="146397"/>
                  </a:lnTo>
                  <a:lnTo>
                    <a:pt x="1020669" y="175029"/>
                  </a:lnTo>
                  <a:lnTo>
                    <a:pt x="1053480" y="205787"/>
                  </a:lnTo>
                  <a:lnTo>
                    <a:pt x="1084269" y="238566"/>
                  </a:lnTo>
                  <a:lnTo>
                    <a:pt x="1112929" y="273261"/>
                  </a:lnTo>
                  <a:lnTo>
                    <a:pt x="1139356" y="309767"/>
                  </a:lnTo>
                  <a:lnTo>
                    <a:pt x="1163447" y="347980"/>
                  </a:lnTo>
                  <a:lnTo>
                    <a:pt x="1185094" y="387794"/>
                  </a:lnTo>
                  <a:lnTo>
                    <a:pt x="1204196" y="429107"/>
                  </a:lnTo>
                  <a:lnTo>
                    <a:pt x="1220645" y="471812"/>
                  </a:lnTo>
                  <a:lnTo>
                    <a:pt x="1234339" y="515805"/>
                  </a:lnTo>
                  <a:lnTo>
                    <a:pt x="1245172" y="560981"/>
                  </a:lnTo>
                  <a:lnTo>
                    <a:pt x="1253039" y="607236"/>
                  </a:lnTo>
                  <a:lnTo>
                    <a:pt x="1257836" y="654465"/>
                  </a:lnTo>
                  <a:lnTo>
                    <a:pt x="1259459" y="702563"/>
                  </a:lnTo>
                  <a:lnTo>
                    <a:pt x="1257836" y="750662"/>
                  </a:lnTo>
                  <a:lnTo>
                    <a:pt x="1253039" y="797891"/>
                  </a:lnTo>
                  <a:lnTo>
                    <a:pt x="1245172" y="844146"/>
                  </a:lnTo>
                  <a:lnTo>
                    <a:pt x="1234339" y="889322"/>
                  </a:lnTo>
                  <a:lnTo>
                    <a:pt x="1220645" y="933315"/>
                  </a:lnTo>
                  <a:lnTo>
                    <a:pt x="1204196" y="976020"/>
                  </a:lnTo>
                  <a:lnTo>
                    <a:pt x="1185094" y="1017333"/>
                  </a:lnTo>
                  <a:lnTo>
                    <a:pt x="1163447" y="1057147"/>
                  </a:lnTo>
                  <a:lnTo>
                    <a:pt x="1139356" y="1095360"/>
                  </a:lnTo>
                  <a:lnTo>
                    <a:pt x="1112929" y="1131866"/>
                  </a:lnTo>
                  <a:lnTo>
                    <a:pt x="1084269" y="1166561"/>
                  </a:lnTo>
                  <a:lnTo>
                    <a:pt x="1053480" y="1199340"/>
                  </a:lnTo>
                  <a:lnTo>
                    <a:pt x="1020669" y="1230098"/>
                  </a:lnTo>
                  <a:lnTo>
                    <a:pt x="985938" y="1258730"/>
                  </a:lnTo>
                  <a:lnTo>
                    <a:pt x="949394" y="1285133"/>
                  </a:lnTo>
                  <a:lnTo>
                    <a:pt x="911140" y="1309200"/>
                  </a:lnTo>
                  <a:lnTo>
                    <a:pt x="871281" y="1330828"/>
                  </a:lnTo>
                  <a:lnTo>
                    <a:pt x="829923" y="1349912"/>
                  </a:lnTo>
                  <a:lnTo>
                    <a:pt x="787169" y="1366347"/>
                  </a:lnTo>
                  <a:lnTo>
                    <a:pt x="743124" y="1380029"/>
                  </a:lnTo>
                  <a:lnTo>
                    <a:pt x="697894" y="1390853"/>
                  </a:lnTo>
                  <a:lnTo>
                    <a:pt x="651582" y="1398713"/>
                  </a:lnTo>
                  <a:lnTo>
                    <a:pt x="604293" y="1403507"/>
                  </a:lnTo>
                  <a:lnTo>
                    <a:pt x="556132" y="1405128"/>
                  </a:lnTo>
                  <a:lnTo>
                    <a:pt x="506172" y="1403355"/>
                  </a:lnTo>
                  <a:lnTo>
                    <a:pt x="456808" y="1398092"/>
                  </a:lnTo>
                  <a:lnTo>
                    <a:pt x="408205" y="1389418"/>
                  </a:lnTo>
                  <a:lnTo>
                    <a:pt x="360525" y="1377414"/>
                  </a:lnTo>
                  <a:lnTo>
                    <a:pt x="313933" y="1362159"/>
                  </a:lnTo>
                  <a:lnTo>
                    <a:pt x="268593" y="1343733"/>
                  </a:lnTo>
                  <a:lnTo>
                    <a:pt x="224667" y="1322217"/>
                  </a:lnTo>
                  <a:lnTo>
                    <a:pt x="182321" y="1297691"/>
                  </a:lnTo>
                  <a:lnTo>
                    <a:pt x="141717" y="1270235"/>
                  </a:lnTo>
                  <a:lnTo>
                    <a:pt x="103019" y="1239929"/>
                  </a:lnTo>
                  <a:lnTo>
                    <a:pt x="66391" y="1206853"/>
                  </a:lnTo>
                  <a:lnTo>
                    <a:pt x="31997" y="1171088"/>
                  </a:lnTo>
                  <a:lnTo>
                    <a:pt x="0" y="1132713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9" name="object 18">
              <a:extLst>
                <a:ext uri="{FF2B5EF4-FFF2-40B4-BE49-F238E27FC236}">
                  <a16:creationId xmlns:a16="http://schemas.microsoft.com/office/drawing/2014/main" id="{F0261825-18BB-4E6C-B521-486014DE37E8}"/>
                </a:ext>
              </a:extLst>
            </p:cNvPr>
            <p:cNvSpPr/>
            <p:nvPr/>
          </p:nvSpPr>
          <p:spPr>
            <a:xfrm>
              <a:off x="3467100" y="1962911"/>
              <a:ext cx="1278890" cy="1277620"/>
            </a:xfrm>
            <a:custGeom>
              <a:avLst/>
              <a:gdLst/>
              <a:ahLst/>
              <a:cxnLst/>
              <a:rect l="l" t="t" r="r" b="b"/>
              <a:pathLst>
                <a:path w="1278889" h="1277620">
                  <a:moveTo>
                    <a:pt x="639317" y="0"/>
                  </a:moveTo>
                  <a:lnTo>
                    <a:pt x="687027" y="1751"/>
                  </a:lnTo>
                  <a:lnTo>
                    <a:pt x="733785" y="6923"/>
                  </a:lnTo>
                  <a:lnTo>
                    <a:pt x="779468" y="15392"/>
                  </a:lnTo>
                  <a:lnTo>
                    <a:pt x="823952" y="27034"/>
                  </a:lnTo>
                  <a:lnTo>
                    <a:pt x="867112" y="41727"/>
                  </a:lnTo>
                  <a:lnTo>
                    <a:pt x="908827" y="59346"/>
                  </a:lnTo>
                  <a:lnTo>
                    <a:pt x="948971" y="79769"/>
                  </a:lnTo>
                  <a:lnTo>
                    <a:pt x="987422" y="102871"/>
                  </a:lnTo>
                  <a:lnTo>
                    <a:pt x="1024055" y="128530"/>
                  </a:lnTo>
                  <a:lnTo>
                    <a:pt x="1058747" y="156622"/>
                  </a:lnTo>
                  <a:lnTo>
                    <a:pt x="1091374" y="187023"/>
                  </a:lnTo>
                  <a:lnTo>
                    <a:pt x="1121813" y="219610"/>
                  </a:lnTo>
                  <a:lnTo>
                    <a:pt x="1149940" y="254260"/>
                  </a:lnTo>
                  <a:lnTo>
                    <a:pt x="1175631" y="290849"/>
                  </a:lnTo>
                  <a:lnTo>
                    <a:pt x="1198763" y="329253"/>
                  </a:lnTo>
                  <a:lnTo>
                    <a:pt x="1219212" y="369350"/>
                  </a:lnTo>
                  <a:lnTo>
                    <a:pt x="1236854" y="411016"/>
                  </a:lnTo>
                  <a:lnTo>
                    <a:pt x="1251565" y="454127"/>
                  </a:lnTo>
                  <a:lnTo>
                    <a:pt x="1263223" y="498560"/>
                  </a:lnTo>
                  <a:lnTo>
                    <a:pt x="1271703" y="544191"/>
                  </a:lnTo>
                  <a:lnTo>
                    <a:pt x="1276882" y="590898"/>
                  </a:lnTo>
                  <a:lnTo>
                    <a:pt x="1278636" y="638555"/>
                  </a:lnTo>
                  <a:lnTo>
                    <a:pt x="1276882" y="686213"/>
                  </a:lnTo>
                  <a:lnTo>
                    <a:pt x="1271703" y="732920"/>
                  </a:lnTo>
                  <a:lnTo>
                    <a:pt x="1263223" y="778551"/>
                  </a:lnTo>
                  <a:lnTo>
                    <a:pt x="1251565" y="822984"/>
                  </a:lnTo>
                  <a:lnTo>
                    <a:pt x="1236854" y="866095"/>
                  </a:lnTo>
                  <a:lnTo>
                    <a:pt x="1219212" y="907761"/>
                  </a:lnTo>
                  <a:lnTo>
                    <a:pt x="1198763" y="947858"/>
                  </a:lnTo>
                  <a:lnTo>
                    <a:pt x="1175631" y="986262"/>
                  </a:lnTo>
                  <a:lnTo>
                    <a:pt x="1149940" y="1022851"/>
                  </a:lnTo>
                  <a:lnTo>
                    <a:pt x="1121813" y="1057501"/>
                  </a:lnTo>
                  <a:lnTo>
                    <a:pt x="1091374" y="1090088"/>
                  </a:lnTo>
                  <a:lnTo>
                    <a:pt x="1058747" y="1120489"/>
                  </a:lnTo>
                  <a:lnTo>
                    <a:pt x="1024055" y="1148581"/>
                  </a:lnTo>
                  <a:lnTo>
                    <a:pt x="987422" y="1174240"/>
                  </a:lnTo>
                  <a:lnTo>
                    <a:pt x="948971" y="1197342"/>
                  </a:lnTo>
                  <a:lnTo>
                    <a:pt x="908827" y="1217765"/>
                  </a:lnTo>
                  <a:lnTo>
                    <a:pt x="867112" y="1235384"/>
                  </a:lnTo>
                  <a:lnTo>
                    <a:pt x="823952" y="1250077"/>
                  </a:lnTo>
                  <a:lnTo>
                    <a:pt x="779468" y="1261719"/>
                  </a:lnTo>
                  <a:lnTo>
                    <a:pt x="733785" y="1270188"/>
                  </a:lnTo>
                  <a:lnTo>
                    <a:pt x="687027" y="1275360"/>
                  </a:lnTo>
                  <a:lnTo>
                    <a:pt x="639317" y="1277112"/>
                  </a:lnTo>
                  <a:lnTo>
                    <a:pt x="591608" y="1275360"/>
                  </a:lnTo>
                  <a:lnTo>
                    <a:pt x="544850" y="1270188"/>
                  </a:lnTo>
                  <a:lnTo>
                    <a:pt x="499167" y="1261719"/>
                  </a:lnTo>
                  <a:lnTo>
                    <a:pt x="454683" y="1250077"/>
                  </a:lnTo>
                  <a:lnTo>
                    <a:pt x="411523" y="1235384"/>
                  </a:lnTo>
                  <a:lnTo>
                    <a:pt x="369808" y="1217765"/>
                  </a:lnTo>
                  <a:lnTo>
                    <a:pt x="329664" y="1197342"/>
                  </a:lnTo>
                  <a:lnTo>
                    <a:pt x="291213" y="1174240"/>
                  </a:lnTo>
                  <a:lnTo>
                    <a:pt x="254580" y="1148581"/>
                  </a:lnTo>
                  <a:lnTo>
                    <a:pt x="219888" y="1120489"/>
                  </a:lnTo>
                  <a:lnTo>
                    <a:pt x="187261" y="1090088"/>
                  </a:lnTo>
                  <a:lnTo>
                    <a:pt x="156822" y="1057501"/>
                  </a:lnTo>
                  <a:lnTo>
                    <a:pt x="128695" y="1022851"/>
                  </a:lnTo>
                  <a:lnTo>
                    <a:pt x="103004" y="986262"/>
                  </a:lnTo>
                  <a:lnTo>
                    <a:pt x="79872" y="947858"/>
                  </a:lnTo>
                  <a:lnTo>
                    <a:pt x="59423" y="907761"/>
                  </a:lnTo>
                  <a:lnTo>
                    <a:pt x="41781" y="866095"/>
                  </a:lnTo>
                  <a:lnTo>
                    <a:pt x="27070" y="822984"/>
                  </a:lnTo>
                  <a:lnTo>
                    <a:pt x="15412" y="778551"/>
                  </a:lnTo>
                  <a:lnTo>
                    <a:pt x="6932" y="732920"/>
                  </a:lnTo>
                  <a:lnTo>
                    <a:pt x="1753" y="686213"/>
                  </a:lnTo>
                  <a:lnTo>
                    <a:pt x="0" y="638555"/>
                  </a:lnTo>
                  <a:lnTo>
                    <a:pt x="2217" y="585401"/>
                  </a:lnTo>
                  <a:lnTo>
                    <a:pt x="8812" y="532886"/>
                  </a:lnTo>
                  <a:lnTo>
                    <a:pt x="19696" y="481266"/>
                  </a:lnTo>
                  <a:lnTo>
                    <a:pt x="34782" y="430799"/>
                  </a:lnTo>
                  <a:lnTo>
                    <a:pt x="53981" y="381744"/>
                  </a:lnTo>
                  <a:lnTo>
                    <a:pt x="77206" y="334357"/>
                  </a:lnTo>
                  <a:lnTo>
                    <a:pt x="104368" y="288895"/>
                  </a:lnTo>
                  <a:lnTo>
                    <a:pt x="135382" y="245617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0" name="object 19">
              <a:extLst>
                <a:ext uri="{FF2B5EF4-FFF2-40B4-BE49-F238E27FC236}">
                  <a16:creationId xmlns:a16="http://schemas.microsoft.com/office/drawing/2014/main" id="{1569E6A2-4AFE-4E04-B228-A5512F9FF46E}"/>
                </a:ext>
              </a:extLst>
            </p:cNvPr>
            <p:cNvSpPr/>
            <p:nvPr/>
          </p:nvSpPr>
          <p:spPr>
            <a:xfrm>
              <a:off x="4111752" y="1822704"/>
              <a:ext cx="772795" cy="1082675"/>
            </a:xfrm>
            <a:custGeom>
              <a:avLst/>
              <a:gdLst/>
              <a:ahLst/>
              <a:cxnLst/>
              <a:rect l="l" t="t" r="r" b="b"/>
              <a:pathLst>
                <a:path w="772795" h="1082675">
                  <a:moveTo>
                    <a:pt x="0" y="0"/>
                  </a:moveTo>
                  <a:lnTo>
                    <a:pt x="48863" y="1521"/>
                  </a:lnTo>
                  <a:lnTo>
                    <a:pt x="96919" y="6026"/>
                  </a:lnTo>
                  <a:lnTo>
                    <a:pt x="144077" y="13424"/>
                  </a:lnTo>
                  <a:lnTo>
                    <a:pt x="190246" y="23624"/>
                  </a:lnTo>
                  <a:lnTo>
                    <a:pt x="235337" y="36535"/>
                  </a:lnTo>
                  <a:lnTo>
                    <a:pt x="279258" y="52067"/>
                  </a:lnTo>
                  <a:lnTo>
                    <a:pt x="321919" y="70128"/>
                  </a:lnTo>
                  <a:lnTo>
                    <a:pt x="363229" y="90629"/>
                  </a:lnTo>
                  <a:lnTo>
                    <a:pt x="403098" y="113479"/>
                  </a:lnTo>
                  <a:lnTo>
                    <a:pt x="441436" y="138587"/>
                  </a:lnTo>
                  <a:lnTo>
                    <a:pt x="478151" y="165862"/>
                  </a:lnTo>
                  <a:lnTo>
                    <a:pt x="513154" y="195214"/>
                  </a:lnTo>
                  <a:lnTo>
                    <a:pt x="546354" y="226552"/>
                  </a:lnTo>
                  <a:lnTo>
                    <a:pt x="577659" y="259785"/>
                  </a:lnTo>
                  <a:lnTo>
                    <a:pt x="606981" y="294823"/>
                  </a:lnTo>
                  <a:lnTo>
                    <a:pt x="634228" y="331575"/>
                  </a:lnTo>
                  <a:lnTo>
                    <a:pt x="659309" y="369951"/>
                  </a:lnTo>
                  <a:lnTo>
                    <a:pt x="682135" y="409859"/>
                  </a:lnTo>
                  <a:lnTo>
                    <a:pt x="702614" y="451210"/>
                  </a:lnTo>
                  <a:lnTo>
                    <a:pt x="720657" y="493912"/>
                  </a:lnTo>
                  <a:lnTo>
                    <a:pt x="736172" y="537875"/>
                  </a:lnTo>
                  <a:lnTo>
                    <a:pt x="749069" y="583008"/>
                  </a:lnTo>
                  <a:lnTo>
                    <a:pt x="759257" y="629221"/>
                  </a:lnTo>
                  <a:lnTo>
                    <a:pt x="766647" y="676422"/>
                  </a:lnTo>
                  <a:lnTo>
                    <a:pt x="771147" y="724522"/>
                  </a:lnTo>
                  <a:lnTo>
                    <a:pt x="772668" y="773430"/>
                  </a:lnTo>
                  <a:lnTo>
                    <a:pt x="770853" y="826453"/>
                  </a:lnTo>
                  <a:lnTo>
                    <a:pt x="765433" y="879103"/>
                  </a:lnTo>
                  <a:lnTo>
                    <a:pt x="756443" y="931195"/>
                  </a:lnTo>
                  <a:lnTo>
                    <a:pt x="743918" y="982547"/>
                  </a:lnTo>
                  <a:lnTo>
                    <a:pt x="727894" y="1032974"/>
                  </a:lnTo>
                  <a:lnTo>
                    <a:pt x="708406" y="1082294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1" name="object 40">
              <a:extLst>
                <a:ext uri="{FF2B5EF4-FFF2-40B4-BE49-F238E27FC236}">
                  <a16:creationId xmlns:a16="http://schemas.microsoft.com/office/drawing/2014/main" id="{EF842BC4-0417-4125-8845-1AF53BCF83E4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565403" y="0"/>
                  </a:moveTo>
                  <a:lnTo>
                    <a:pt x="516614" y="2075"/>
                  </a:lnTo>
                  <a:lnTo>
                    <a:pt x="468978" y="8187"/>
                  </a:lnTo>
                  <a:lnTo>
                    <a:pt x="422665" y="18167"/>
                  </a:lnTo>
                  <a:lnTo>
                    <a:pt x="377844" y="31845"/>
                  </a:lnTo>
                  <a:lnTo>
                    <a:pt x="334686" y="49051"/>
                  </a:lnTo>
                  <a:lnTo>
                    <a:pt x="293360" y="69615"/>
                  </a:lnTo>
                  <a:lnTo>
                    <a:pt x="254034" y="93369"/>
                  </a:lnTo>
                  <a:lnTo>
                    <a:pt x="216881" y="120142"/>
                  </a:lnTo>
                  <a:lnTo>
                    <a:pt x="182067" y="149765"/>
                  </a:lnTo>
                  <a:lnTo>
                    <a:pt x="149765" y="182067"/>
                  </a:lnTo>
                  <a:lnTo>
                    <a:pt x="120142" y="216881"/>
                  </a:lnTo>
                  <a:lnTo>
                    <a:pt x="93369" y="254034"/>
                  </a:lnTo>
                  <a:lnTo>
                    <a:pt x="69615" y="293360"/>
                  </a:lnTo>
                  <a:lnTo>
                    <a:pt x="49051" y="334686"/>
                  </a:lnTo>
                  <a:lnTo>
                    <a:pt x="31845" y="377844"/>
                  </a:lnTo>
                  <a:lnTo>
                    <a:pt x="18167" y="422665"/>
                  </a:lnTo>
                  <a:lnTo>
                    <a:pt x="8187" y="468978"/>
                  </a:lnTo>
                  <a:lnTo>
                    <a:pt x="2075" y="516614"/>
                  </a:lnTo>
                  <a:lnTo>
                    <a:pt x="0" y="565404"/>
                  </a:lnTo>
                  <a:lnTo>
                    <a:pt x="2075" y="614193"/>
                  </a:lnTo>
                  <a:lnTo>
                    <a:pt x="8187" y="661829"/>
                  </a:lnTo>
                  <a:lnTo>
                    <a:pt x="18167" y="708142"/>
                  </a:lnTo>
                  <a:lnTo>
                    <a:pt x="31845" y="752963"/>
                  </a:lnTo>
                  <a:lnTo>
                    <a:pt x="49051" y="796121"/>
                  </a:lnTo>
                  <a:lnTo>
                    <a:pt x="69615" y="837447"/>
                  </a:lnTo>
                  <a:lnTo>
                    <a:pt x="93369" y="876773"/>
                  </a:lnTo>
                  <a:lnTo>
                    <a:pt x="120142" y="913926"/>
                  </a:lnTo>
                  <a:lnTo>
                    <a:pt x="149765" y="948740"/>
                  </a:lnTo>
                  <a:lnTo>
                    <a:pt x="182067" y="981042"/>
                  </a:lnTo>
                  <a:lnTo>
                    <a:pt x="216881" y="1010665"/>
                  </a:lnTo>
                  <a:lnTo>
                    <a:pt x="254034" y="1037438"/>
                  </a:lnTo>
                  <a:lnTo>
                    <a:pt x="293360" y="1061192"/>
                  </a:lnTo>
                  <a:lnTo>
                    <a:pt x="334686" y="1081756"/>
                  </a:lnTo>
                  <a:lnTo>
                    <a:pt x="377844" y="1098962"/>
                  </a:lnTo>
                  <a:lnTo>
                    <a:pt x="422665" y="1112640"/>
                  </a:lnTo>
                  <a:lnTo>
                    <a:pt x="468978" y="1122620"/>
                  </a:lnTo>
                  <a:lnTo>
                    <a:pt x="516614" y="1128732"/>
                  </a:lnTo>
                  <a:lnTo>
                    <a:pt x="565403" y="1130808"/>
                  </a:lnTo>
                  <a:lnTo>
                    <a:pt x="614193" y="1128732"/>
                  </a:lnTo>
                  <a:lnTo>
                    <a:pt x="661829" y="1122620"/>
                  </a:lnTo>
                  <a:lnTo>
                    <a:pt x="708142" y="1112640"/>
                  </a:lnTo>
                  <a:lnTo>
                    <a:pt x="752963" y="1098962"/>
                  </a:lnTo>
                  <a:lnTo>
                    <a:pt x="796121" y="1081756"/>
                  </a:lnTo>
                  <a:lnTo>
                    <a:pt x="837447" y="1061192"/>
                  </a:lnTo>
                  <a:lnTo>
                    <a:pt x="876773" y="1037438"/>
                  </a:lnTo>
                  <a:lnTo>
                    <a:pt x="913926" y="1010665"/>
                  </a:lnTo>
                  <a:lnTo>
                    <a:pt x="948740" y="981042"/>
                  </a:lnTo>
                  <a:lnTo>
                    <a:pt x="981042" y="948740"/>
                  </a:lnTo>
                  <a:lnTo>
                    <a:pt x="1010665" y="913926"/>
                  </a:lnTo>
                  <a:lnTo>
                    <a:pt x="1037438" y="876773"/>
                  </a:lnTo>
                  <a:lnTo>
                    <a:pt x="1061192" y="837447"/>
                  </a:lnTo>
                  <a:lnTo>
                    <a:pt x="1081756" y="796121"/>
                  </a:lnTo>
                  <a:lnTo>
                    <a:pt x="1098962" y="752963"/>
                  </a:lnTo>
                  <a:lnTo>
                    <a:pt x="1112640" y="708142"/>
                  </a:lnTo>
                  <a:lnTo>
                    <a:pt x="1122620" y="661829"/>
                  </a:lnTo>
                  <a:lnTo>
                    <a:pt x="1128732" y="614193"/>
                  </a:lnTo>
                  <a:lnTo>
                    <a:pt x="1130807" y="565404"/>
                  </a:lnTo>
                  <a:lnTo>
                    <a:pt x="1128732" y="516614"/>
                  </a:lnTo>
                  <a:lnTo>
                    <a:pt x="1122620" y="468978"/>
                  </a:lnTo>
                  <a:lnTo>
                    <a:pt x="1112640" y="422665"/>
                  </a:lnTo>
                  <a:lnTo>
                    <a:pt x="1098962" y="377844"/>
                  </a:lnTo>
                  <a:lnTo>
                    <a:pt x="1081756" y="334686"/>
                  </a:lnTo>
                  <a:lnTo>
                    <a:pt x="1061192" y="293360"/>
                  </a:lnTo>
                  <a:lnTo>
                    <a:pt x="1037438" y="254034"/>
                  </a:lnTo>
                  <a:lnTo>
                    <a:pt x="1010665" y="216881"/>
                  </a:lnTo>
                  <a:lnTo>
                    <a:pt x="981042" y="182067"/>
                  </a:lnTo>
                  <a:lnTo>
                    <a:pt x="948740" y="149765"/>
                  </a:lnTo>
                  <a:lnTo>
                    <a:pt x="913926" y="120142"/>
                  </a:lnTo>
                  <a:lnTo>
                    <a:pt x="876773" y="93369"/>
                  </a:lnTo>
                  <a:lnTo>
                    <a:pt x="837447" y="69615"/>
                  </a:lnTo>
                  <a:lnTo>
                    <a:pt x="796121" y="49051"/>
                  </a:lnTo>
                  <a:lnTo>
                    <a:pt x="752963" y="31845"/>
                  </a:lnTo>
                  <a:lnTo>
                    <a:pt x="708142" y="18167"/>
                  </a:lnTo>
                  <a:lnTo>
                    <a:pt x="661829" y="8187"/>
                  </a:lnTo>
                  <a:lnTo>
                    <a:pt x="614193" y="2075"/>
                  </a:lnTo>
                  <a:lnTo>
                    <a:pt x="5654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2" name="object 41">
              <a:extLst>
                <a:ext uri="{FF2B5EF4-FFF2-40B4-BE49-F238E27FC236}">
                  <a16:creationId xmlns:a16="http://schemas.microsoft.com/office/drawing/2014/main" id="{FB0715EF-F403-4887-85F0-2DEEDC75464D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0" y="565404"/>
                  </a:moveTo>
                  <a:lnTo>
                    <a:pt x="2075" y="516614"/>
                  </a:lnTo>
                  <a:lnTo>
                    <a:pt x="8187" y="468978"/>
                  </a:lnTo>
                  <a:lnTo>
                    <a:pt x="18167" y="422665"/>
                  </a:lnTo>
                  <a:lnTo>
                    <a:pt x="31845" y="377844"/>
                  </a:lnTo>
                  <a:lnTo>
                    <a:pt x="49051" y="334686"/>
                  </a:lnTo>
                  <a:lnTo>
                    <a:pt x="69615" y="293360"/>
                  </a:lnTo>
                  <a:lnTo>
                    <a:pt x="93369" y="254034"/>
                  </a:lnTo>
                  <a:lnTo>
                    <a:pt x="120142" y="216881"/>
                  </a:lnTo>
                  <a:lnTo>
                    <a:pt x="149765" y="182067"/>
                  </a:lnTo>
                  <a:lnTo>
                    <a:pt x="182067" y="149765"/>
                  </a:lnTo>
                  <a:lnTo>
                    <a:pt x="216881" y="120142"/>
                  </a:lnTo>
                  <a:lnTo>
                    <a:pt x="254034" y="93369"/>
                  </a:lnTo>
                  <a:lnTo>
                    <a:pt x="293360" y="69615"/>
                  </a:lnTo>
                  <a:lnTo>
                    <a:pt x="334686" y="49051"/>
                  </a:lnTo>
                  <a:lnTo>
                    <a:pt x="377844" y="31845"/>
                  </a:lnTo>
                  <a:lnTo>
                    <a:pt x="422665" y="18167"/>
                  </a:lnTo>
                  <a:lnTo>
                    <a:pt x="468978" y="8187"/>
                  </a:lnTo>
                  <a:lnTo>
                    <a:pt x="516614" y="2075"/>
                  </a:lnTo>
                  <a:lnTo>
                    <a:pt x="565403" y="0"/>
                  </a:lnTo>
                  <a:lnTo>
                    <a:pt x="614193" y="2075"/>
                  </a:lnTo>
                  <a:lnTo>
                    <a:pt x="661829" y="8187"/>
                  </a:lnTo>
                  <a:lnTo>
                    <a:pt x="708142" y="18167"/>
                  </a:lnTo>
                  <a:lnTo>
                    <a:pt x="752963" y="31845"/>
                  </a:lnTo>
                  <a:lnTo>
                    <a:pt x="796121" y="49051"/>
                  </a:lnTo>
                  <a:lnTo>
                    <a:pt x="837447" y="69615"/>
                  </a:lnTo>
                  <a:lnTo>
                    <a:pt x="876773" y="93369"/>
                  </a:lnTo>
                  <a:lnTo>
                    <a:pt x="913926" y="120142"/>
                  </a:lnTo>
                  <a:lnTo>
                    <a:pt x="948740" y="149765"/>
                  </a:lnTo>
                  <a:lnTo>
                    <a:pt x="981042" y="182067"/>
                  </a:lnTo>
                  <a:lnTo>
                    <a:pt x="1010665" y="216881"/>
                  </a:lnTo>
                  <a:lnTo>
                    <a:pt x="1037438" y="254034"/>
                  </a:lnTo>
                  <a:lnTo>
                    <a:pt x="1061192" y="293360"/>
                  </a:lnTo>
                  <a:lnTo>
                    <a:pt x="1081756" y="334686"/>
                  </a:lnTo>
                  <a:lnTo>
                    <a:pt x="1098962" y="377844"/>
                  </a:lnTo>
                  <a:lnTo>
                    <a:pt x="1112640" y="422665"/>
                  </a:lnTo>
                  <a:lnTo>
                    <a:pt x="1122620" y="468978"/>
                  </a:lnTo>
                  <a:lnTo>
                    <a:pt x="1128732" y="516614"/>
                  </a:lnTo>
                  <a:lnTo>
                    <a:pt x="1130807" y="565404"/>
                  </a:lnTo>
                  <a:lnTo>
                    <a:pt x="1128732" y="614193"/>
                  </a:lnTo>
                  <a:lnTo>
                    <a:pt x="1122620" y="661829"/>
                  </a:lnTo>
                  <a:lnTo>
                    <a:pt x="1112640" y="708142"/>
                  </a:lnTo>
                  <a:lnTo>
                    <a:pt x="1098962" y="752963"/>
                  </a:lnTo>
                  <a:lnTo>
                    <a:pt x="1081756" y="796121"/>
                  </a:lnTo>
                  <a:lnTo>
                    <a:pt x="1061192" y="837447"/>
                  </a:lnTo>
                  <a:lnTo>
                    <a:pt x="1037438" y="876773"/>
                  </a:lnTo>
                  <a:lnTo>
                    <a:pt x="1010665" y="913926"/>
                  </a:lnTo>
                  <a:lnTo>
                    <a:pt x="981042" y="948740"/>
                  </a:lnTo>
                  <a:lnTo>
                    <a:pt x="948740" y="981042"/>
                  </a:lnTo>
                  <a:lnTo>
                    <a:pt x="913926" y="1010665"/>
                  </a:lnTo>
                  <a:lnTo>
                    <a:pt x="876773" y="1037438"/>
                  </a:lnTo>
                  <a:lnTo>
                    <a:pt x="837447" y="1061192"/>
                  </a:lnTo>
                  <a:lnTo>
                    <a:pt x="796121" y="1081756"/>
                  </a:lnTo>
                  <a:lnTo>
                    <a:pt x="752963" y="1098962"/>
                  </a:lnTo>
                  <a:lnTo>
                    <a:pt x="708142" y="1112640"/>
                  </a:lnTo>
                  <a:lnTo>
                    <a:pt x="661829" y="1122620"/>
                  </a:lnTo>
                  <a:lnTo>
                    <a:pt x="614193" y="1128732"/>
                  </a:lnTo>
                  <a:lnTo>
                    <a:pt x="565403" y="1130808"/>
                  </a:lnTo>
                  <a:lnTo>
                    <a:pt x="516614" y="1128732"/>
                  </a:lnTo>
                  <a:lnTo>
                    <a:pt x="468978" y="1122620"/>
                  </a:lnTo>
                  <a:lnTo>
                    <a:pt x="422665" y="1112640"/>
                  </a:lnTo>
                  <a:lnTo>
                    <a:pt x="377844" y="1098962"/>
                  </a:lnTo>
                  <a:lnTo>
                    <a:pt x="334686" y="1081756"/>
                  </a:lnTo>
                  <a:lnTo>
                    <a:pt x="293360" y="1061192"/>
                  </a:lnTo>
                  <a:lnTo>
                    <a:pt x="254034" y="1037438"/>
                  </a:lnTo>
                  <a:lnTo>
                    <a:pt x="216881" y="1010665"/>
                  </a:lnTo>
                  <a:lnTo>
                    <a:pt x="182067" y="981042"/>
                  </a:lnTo>
                  <a:lnTo>
                    <a:pt x="149765" y="948740"/>
                  </a:lnTo>
                  <a:lnTo>
                    <a:pt x="120142" y="913926"/>
                  </a:lnTo>
                  <a:lnTo>
                    <a:pt x="93369" y="876773"/>
                  </a:lnTo>
                  <a:lnTo>
                    <a:pt x="69615" y="837447"/>
                  </a:lnTo>
                  <a:lnTo>
                    <a:pt x="49051" y="796121"/>
                  </a:lnTo>
                  <a:lnTo>
                    <a:pt x="31845" y="752963"/>
                  </a:lnTo>
                  <a:lnTo>
                    <a:pt x="18167" y="708142"/>
                  </a:lnTo>
                  <a:lnTo>
                    <a:pt x="8187" y="661829"/>
                  </a:lnTo>
                  <a:lnTo>
                    <a:pt x="2075" y="614193"/>
                  </a:lnTo>
                  <a:lnTo>
                    <a:pt x="0" y="565404"/>
                  </a:lnTo>
                  <a:close/>
                </a:path>
              </a:pathLst>
            </a:custGeom>
            <a:ln w="198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C9DC490E-F0A7-4C46-A8DB-D457C9190DF9}"/>
              </a:ext>
            </a:extLst>
          </p:cNvPr>
          <p:cNvSpPr txBox="1"/>
          <p:nvPr/>
        </p:nvSpPr>
        <p:spPr>
          <a:xfrm>
            <a:off x="525283" y="2082989"/>
            <a:ext cx="9922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Ordremottaker</a:t>
            </a:r>
            <a:endParaRPr kumimoji="0" lang="nb-NO" sz="8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4" name="object 21">
            <a:extLst>
              <a:ext uri="{FF2B5EF4-FFF2-40B4-BE49-F238E27FC236}">
                <a16:creationId xmlns:a16="http://schemas.microsoft.com/office/drawing/2014/main" id="{56D88227-2FB3-4C30-8441-F5CA43E80303}"/>
              </a:ext>
            </a:extLst>
          </p:cNvPr>
          <p:cNvSpPr txBox="1"/>
          <p:nvPr/>
        </p:nvSpPr>
        <p:spPr>
          <a:xfrm>
            <a:off x="520923" y="3191962"/>
            <a:ext cx="883115" cy="1156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635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Mottar ordre fra kunde</a:t>
            </a: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Verdana"/>
            </a:endParaRPr>
          </a:p>
        </p:txBody>
      </p:sp>
      <p:sp>
        <p:nvSpPr>
          <p:cNvPr id="45" name="object 65">
            <a:extLst>
              <a:ext uri="{FF2B5EF4-FFF2-40B4-BE49-F238E27FC236}">
                <a16:creationId xmlns:a16="http://schemas.microsoft.com/office/drawing/2014/main" id="{ADDD8352-063C-4302-A72E-CAD8157E5D18}"/>
              </a:ext>
            </a:extLst>
          </p:cNvPr>
          <p:cNvSpPr/>
          <p:nvPr/>
        </p:nvSpPr>
        <p:spPr>
          <a:xfrm rot="797174" flipV="1">
            <a:off x="1603708" y="2913089"/>
            <a:ext cx="708318" cy="150968"/>
          </a:xfrm>
          <a:custGeom>
            <a:avLst/>
            <a:gdLst/>
            <a:ahLst/>
            <a:cxnLst/>
            <a:rect l="l" t="t" r="r" b="b"/>
            <a:pathLst>
              <a:path w="1685289" h="352425">
                <a:moveTo>
                  <a:pt x="1621144" y="306764"/>
                </a:moveTo>
                <a:lnTo>
                  <a:pt x="1602486" y="327913"/>
                </a:lnTo>
                <a:lnTo>
                  <a:pt x="1684782" y="349758"/>
                </a:lnTo>
                <a:lnTo>
                  <a:pt x="1670790" y="315087"/>
                </a:lnTo>
                <a:lnTo>
                  <a:pt x="1631188" y="315087"/>
                </a:lnTo>
                <a:lnTo>
                  <a:pt x="1621144" y="306764"/>
                </a:lnTo>
                <a:close/>
              </a:path>
              <a:path w="1685289" h="352425">
                <a:moveTo>
                  <a:pt x="1633736" y="292491"/>
                </a:moveTo>
                <a:lnTo>
                  <a:pt x="1621144" y="306764"/>
                </a:lnTo>
                <a:lnTo>
                  <a:pt x="1631188" y="315087"/>
                </a:lnTo>
                <a:lnTo>
                  <a:pt x="1643380" y="300482"/>
                </a:lnTo>
                <a:lnTo>
                  <a:pt x="1633736" y="292491"/>
                </a:lnTo>
                <a:close/>
              </a:path>
              <a:path w="1685289" h="352425">
                <a:moveTo>
                  <a:pt x="1652905" y="270763"/>
                </a:moveTo>
                <a:lnTo>
                  <a:pt x="1633736" y="292491"/>
                </a:lnTo>
                <a:lnTo>
                  <a:pt x="1643380" y="300482"/>
                </a:lnTo>
                <a:lnTo>
                  <a:pt x="1631188" y="315087"/>
                </a:lnTo>
                <a:lnTo>
                  <a:pt x="1670790" y="315087"/>
                </a:lnTo>
                <a:lnTo>
                  <a:pt x="1652905" y="270763"/>
                </a:lnTo>
                <a:close/>
              </a:path>
              <a:path w="1685289" h="352425">
                <a:moveTo>
                  <a:pt x="1583689" y="252222"/>
                </a:moveTo>
                <a:lnTo>
                  <a:pt x="1572387" y="267588"/>
                </a:lnTo>
                <a:lnTo>
                  <a:pt x="1585976" y="277622"/>
                </a:lnTo>
                <a:lnTo>
                  <a:pt x="1621144" y="306764"/>
                </a:lnTo>
                <a:lnTo>
                  <a:pt x="1633736" y="292491"/>
                </a:lnTo>
                <a:lnTo>
                  <a:pt x="1598168" y="263017"/>
                </a:lnTo>
                <a:lnTo>
                  <a:pt x="1583689" y="252222"/>
                </a:lnTo>
                <a:close/>
              </a:path>
              <a:path w="1685289" h="352425">
                <a:moveTo>
                  <a:pt x="1472311" y="177292"/>
                </a:moveTo>
                <a:lnTo>
                  <a:pt x="1462532" y="193675"/>
                </a:lnTo>
                <a:lnTo>
                  <a:pt x="1488567" y="209296"/>
                </a:lnTo>
                <a:lnTo>
                  <a:pt x="1526286" y="234442"/>
                </a:lnTo>
                <a:lnTo>
                  <a:pt x="1536954" y="218694"/>
                </a:lnTo>
                <a:lnTo>
                  <a:pt x="1499108" y="193421"/>
                </a:lnTo>
                <a:lnTo>
                  <a:pt x="1472311" y="177292"/>
                </a:lnTo>
                <a:close/>
              </a:path>
              <a:path w="1685289" h="352425">
                <a:moveTo>
                  <a:pt x="1353693" y="114553"/>
                </a:moveTo>
                <a:lnTo>
                  <a:pt x="1345564" y="131825"/>
                </a:lnTo>
                <a:lnTo>
                  <a:pt x="1386586" y="151384"/>
                </a:lnTo>
                <a:lnTo>
                  <a:pt x="1413256" y="165608"/>
                </a:lnTo>
                <a:lnTo>
                  <a:pt x="1422273" y="148844"/>
                </a:lnTo>
                <a:lnTo>
                  <a:pt x="1395602" y="134493"/>
                </a:lnTo>
                <a:lnTo>
                  <a:pt x="1353693" y="114553"/>
                </a:lnTo>
                <a:close/>
              </a:path>
              <a:path w="1685289" h="352425">
                <a:moveTo>
                  <a:pt x="1228725" y="64770"/>
                </a:moveTo>
                <a:lnTo>
                  <a:pt x="1223010" y="82931"/>
                </a:lnTo>
                <a:lnTo>
                  <a:pt x="1226820" y="84200"/>
                </a:lnTo>
                <a:lnTo>
                  <a:pt x="1280922" y="103886"/>
                </a:lnTo>
                <a:lnTo>
                  <a:pt x="1293495" y="109220"/>
                </a:lnTo>
                <a:lnTo>
                  <a:pt x="1300861" y="91694"/>
                </a:lnTo>
                <a:lnTo>
                  <a:pt x="1288288" y="86360"/>
                </a:lnTo>
                <a:lnTo>
                  <a:pt x="1233424" y="66294"/>
                </a:lnTo>
                <a:lnTo>
                  <a:pt x="1228725" y="64770"/>
                </a:lnTo>
                <a:close/>
              </a:path>
              <a:path w="1685289" h="352425">
                <a:moveTo>
                  <a:pt x="1099312" y="29210"/>
                </a:moveTo>
                <a:lnTo>
                  <a:pt x="1095375" y="47751"/>
                </a:lnTo>
                <a:lnTo>
                  <a:pt x="1116965" y="52450"/>
                </a:lnTo>
                <a:lnTo>
                  <a:pt x="1168781" y="66039"/>
                </a:lnTo>
                <a:lnTo>
                  <a:pt x="1173734" y="47625"/>
                </a:lnTo>
                <a:lnTo>
                  <a:pt x="1121918" y="34036"/>
                </a:lnTo>
                <a:lnTo>
                  <a:pt x="1099312" y="29210"/>
                </a:lnTo>
                <a:close/>
              </a:path>
              <a:path w="1685289" h="352425">
                <a:moveTo>
                  <a:pt x="966978" y="7365"/>
                </a:moveTo>
                <a:lnTo>
                  <a:pt x="964692" y="26288"/>
                </a:lnTo>
                <a:lnTo>
                  <a:pt x="1005459" y="31114"/>
                </a:lnTo>
                <a:lnTo>
                  <a:pt x="1039749" y="36957"/>
                </a:lnTo>
                <a:lnTo>
                  <a:pt x="1042797" y="18161"/>
                </a:lnTo>
                <a:lnTo>
                  <a:pt x="1008634" y="12446"/>
                </a:lnTo>
                <a:lnTo>
                  <a:pt x="966978" y="7365"/>
                </a:lnTo>
                <a:close/>
              </a:path>
              <a:path w="1685289" h="352425">
                <a:moveTo>
                  <a:pt x="837057" y="0"/>
                </a:moveTo>
                <a:lnTo>
                  <a:pt x="832612" y="0"/>
                </a:lnTo>
                <a:lnTo>
                  <a:pt x="832993" y="19050"/>
                </a:lnTo>
                <a:lnTo>
                  <a:pt x="836549" y="19050"/>
                </a:lnTo>
                <a:lnTo>
                  <a:pt x="892937" y="20447"/>
                </a:lnTo>
                <a:lnTo>
                  <a:pt x="908177" y="21462"/>
                </a:lnTo>
                <a:lnTo>
                  <a:pt x="909574" y="2539"/>
                </a:lnTo>
                <a:lnTo>
                  <a:pt x="894334" y="1397"/>
                </a:lnTo>
                <a:lnTo>
                  <a:pt x="837057" y="0"/>
                </a:lnTo>
                <a:close/>
              </a:path>
              <a:path w="1685289" h="352425">
                <a:moveTo>
                  <a:pt x="774954" y="1397"/>
                </a:moveTo>
                <a:lnTo>
                  <a:pt x="722884" y="4952"/>
                </a:lnTo>
                <a:lnTo>
                  <a:pt x="698627" y="7747"/>
                </a:lnTo>
                <a:lnTo>
                  <a:pt x="700786" y="26670"/>
                </a:lnTo>
                <a:lnTo>
                  <a:pt x="724281" y="24002"/>
                </a:lnTo>
                <a:lnTo>
                  <a:pt x="776224" y="20447"/>
                </a:lnTo>
                <a:lnTo>
                  <a:pt x="774954" y="1397"/>
                </a:lnTo>
                <a:close/>
              </a:path>
              <a:path w="1685289" h="352425">
                <a:moveTo>
                  <a:pt x="641604" y="15494"/>
                </a:moveTo>
                <a:lnTo>
                  <a:pt x="609854" y="20574"/>
                </a:lnTo>
                <a:lnTo>
                  <a:pt x="566293" y="29845"/>
                </a:lnTo>
                <a:lnTo>
                  <a:pt x="570230" y="48513"/>
                </a:lnTo>
                <a:lnTo>
                  <a:pt x="612902" y="39370"/>
                </a:lnTo>
                <a:lnTo>
                  <a:pt x="644652" y="34289"/>
                </a:lnTo>
                <a:lnTo>
                  <a:pt x="641604" y="15494"/>
                </a:lnTo>
                <a:close/>
              </a:path>
              <a:path w="1685289" h="352425">
                <a:moveTo>
                  <a:pt x="510413" y="43814"/>
                </a:moveTo>
                <a:lnTo>
                  <a:pt x="498602" y="46989"/>
                </a:lnTo>
                <a:lnTo>
                  <a:pt x="443992" y="64135"/>
                </a:lnTo>
                <a:lnTo>
                  <a:pt x="436753" y="66801"/>
                </a:lnTo>
                <a:lnTo>
                  <a:pt x="443357" y="84709"/>
                </a:lnTo>
                <a:lnTo>
                  <a:pt x="449707" y="82296"/>
                </a:lnTo>
                <a:lnTo>
                  <a:pt x="503555" y="65405"/>
                </a:lnTo>
                <a:lnTo>
                  <a:pt x="515239" y="62357"/>
                </a:lnTo>
                <a:lnTo>
                  <a:pt x="510413" y="43814"/>
                </a:lnTo>
                <a:close/>
              </a:path>
              <a:path w="1685289" h="352425">
                <a:moveTo>
                  <a:pt x="382905" y="86995"/>
                </a:moveTo>
                <a:lnTo>
                  <a:pt x="337185" y="106425"/>
                </a:lnTo>
                <a:lnTo>
                  <a:pt x="312928" y="118237"/>
                </a:lnTo>
                <a:lnTo>
                  <a:pt x="321183" y="135382"/>
                </a:lnTo>
                <a:lnTo>
                  <a:pt x="344678" y="123951"/>
                </a:lnTo>
                <a:lnTo>
                  <a:pt x="390398" y="104521"/>
                </a:lnTo>
                <a:lnTo>
                  <a:pt x="382905" y="86995"/>
                </a:lnTo>
                <a:close/>
              </a:path>
              <a:path w="1685289" h="352425">
                <a:moveTo>
                  <a:pt x="261620" y="144525"/>
                </a:moveTo>
                <a:lnTo>
                  <a:pt x="234442" y="159385"/>
                </a:lnTo>
                <a:lnTo>
                  <a:pt x="195580" y="183387"/>
                </a:lnTo>
                <a:lnTo>
                  <a:pt x="205486" y="199517"/>
                </a:lnTo>
                <a:lnTo>
                  <a:pt x="243586" y="176149"/>
                </a:lnTo>
                <a:lnTo>
                  <a:pt x="270764" y="161289"/>
                </a:lnTo>
                <a:lnTo>
                  <a:pt x="261620" y="144525"/>
                </a:lnTo>
                <a:close/>
              </a:path>
              <a:path w="1685289" h="352425">
                <a:moveTo>
                  <a:pt x="147574" y="215392"/>
                </a:moveTo>
                <a:lnTo>
                  <a:pt x="136398" y="223138"/>
                </a:lnTo>
                <a:lnTo>
                  <a:pt x="89408" y="258952"/>
                </a:lnTo>
                <a:lnTo>
                  <a:pt x="85979" y="261747"/>
                </a:lnTo>
                <a:lnTo>
                  <a:pt x="98298" y="276225"/>
                </a:lnTo>
                <a:lnTo>
                  <a:pt x="100837" y="274065"/>
                </a:lnTo>
                <a:lnTo>
                  <a:pt x="147193" y="238760"/>
                </a:lnTo>
                <a:lnTo>
                  <a:pt x="158369" y="231139"/>
                </a:lnTo>
                <a:lnTo>
                  <a:pt x="147574" y="215392"/>
                </a:lnTo>
                <a:close/>
              </a:path>
              <a:path w="1685289" h="352425">
                <a:moveTo>
                  <a:pt x="42037" y="299085"/>
                </a:moveTo>
                <a:lnTo>
                  <a:pt x="0" y="338582"/>
                </a:lnTo>
                <a:lnTo>
                  <a:pt x="13081" y="352425"/>
                </a:lnTo>
                <a:lnTo>
                  <a:pt x="55118" y="313055"/>
                </a:lnTo>
                <a:lnTo>
                  <a:pt x="42037" y="29908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6" name="object 8">
            <a:extLst>
              <a:ext uri="{FF2B5EF4-FFF2-40B4-BE49-F238E27FC236}">
                <a16:creationId xmlns:a16="http://schemas.microsoft.com/office/drawing/2014/main" id="{B4901F95-E913-4920-9D32-80F5BC247252}"/>
              </a:ext>
            </a:extLst>
          </p:cNvPr>
          <p:cNvSpPr/>
          <p:nvPr/>
        </p:nvSpPr>
        <p:spPr>
          <a:xfrm>
            <a:off x="637960" y="2348179"/>
            <a:ext cx="180129" cy="525144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847FCB6-0A7C-4B7A-8A59-F36339CD9EEB}"/>
              </a:ext>
            </a:extLst>
          </p:cNvPr>
          <p:cNvGrpSpPr/>
          <p:nvPr/>
        </p:nvGrpSpPr>
        <p:grpSpPr>
          <a:xfrm>
            <a:off x="2317853" y="2367729"/>
            <a:ext cx="1608298" cy="1761215"/>
            <a:chOff x="4471223" y="2681586"/>
            <a:chExt cx="1580239" cy="1615616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F10F70CD-7F23-4F00-949D-D3F500B90519}"/>
                </a:ext>
              </a:extLst>
            </p:cNvPr>
            <p:cNvGrpSpPr/>
            <p:nvPr/>
          </p:nvGrpSpPr>
          <p:grpSpPr>
            <a:xfrm>
              <a:off x="4471223" y="2681586"/>
              <a:ext cx="1580239" cy="1615616"/>
              <a:chOff x="2320780" y="1682998"/>
              <a:chExt cx="1580239" cy="1615616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7B36793B-07AD-42C0-B118-FF4A09166DE1}"/>
                  </a:ext>
                </a:extLst>
              </p:cNvPr>
              <p:cNvGrpSpPr/>
              <p:nvPr/>
            </p:nvGrpSpPr>
            <p:grpSpPr>
              <a:xfrm>
                <a:off x="2320780" y="1682998"/>
                <a:ext cx="1171444" cy="1224343"/>
                <a:chOff x="3467100" y="1822704"/>
                <a:chExt cx="1417447" cy="1481455"/>
              </a:xfrm>
            </p:grpSpPr>
            <p:sp>
              <p:nvSpPr>
                <p:cNvPr id="53" name="object 17">
                  <a:extLst>
                    <a:ext uri="{FF2B5EF4-FFF2-40B4-BE49-F238E27FC236}">
                      <a16:creationId xmlns:a16="http://schemas.microsoft.com/office/drawing/2014/main" id="{CB6F089D-7E32-47A8-AA01-719FC6931FAB}"/>
                    </a:ext>
                  </a:extLst>
                </p:cNvPr>
                <p:cNvSpPr/>
                <p:nvPr/>
              </p:nvSpPr>
              <p:spPr>
                <a:xfrm>
                  <a:off x="3550284" y="1898904"/>
                  <a:ext cx="1259840" cy="1405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839" h="1405254">
                      <a:moveTo>
                        <a:pt x="556132" y="0"/>
                      </a:moveTo>
                      <a:lnTo>
                        <a:pt x="604293" y="1620"/>
                      </a:lnTo>
                      <a:lnTo>
                        <a:pt x="651582" y="6414"/>
                      </a:lnTo>
                      <a:lnTo>
                        <a:pt x="697894" y="14274"/>
                      </a:lnTo>
                      <a:lnTo>
                        <a:pt x="743124" y="25098"/>
                      </a:lnTo>
                      <a:lnTo>
                        <a:pt x="787169" y="38780"/>
                      </a:lnTo>
                      <a:lnTo>
                        <a:pt x="829923" y="55215"/>
                      </a:lnTo>
                      <a:lnTo>
                        <a:pt x="871281" y="74299"/>
                      </a:lnTo>
                      <a:lnTo>
                        <a:pt x="911140" y="95927"/>
                      </a:lnTo>
                      <a:lnTo>
                        <a:pt x="949394" y="119994"/>
                      </a:lnTo>
                      <a:lnTo>
                        <a:pt x="985938" y="146397"/>
                      </a:lnTo>
                      <a:lnTo>
                        <a:pt x="1020669" y="175029"/>
                      </a:lnTo>
                      <a:lnTo>
                        <a:pt x="1053480" y="205787"/>
                      </a:lnTo>
                      <a:lnTo>
                        <a:pt x="1084269" y="238566"/>
                      </a:lnTo>
                      <a:lnTo>
                        <a:pt x="1112929" y="273261"/>
                      </a:lnTo>
                      <a:lnTo>
                        <a:pt x="1139356" y="309767"/>
                      </a:lnTo>
                      <a:lnTo>
                        <a:pt x="1163447" y="347980"/>
                      </a:lnTo>
                      <a:lnTo>
                        <a:pt x="1185094" y="387794"/>
                      </a:lnTo>
                      <a:lnTo>
                        <a:pt x="1204196" y="429107"/>
                      </a:lnTo>
                      <a:lnTo>
                        <a:pt x="1220645" y="471812"/>
                      </a:lnTo>
                      <a:lnTo>
                        <a:pt x="1234339" y="515805"/>
                      </a:lnTo>
                      <a:lnTo>
                        <a:pt x="1245172" y="560981"/>
                      </a:lnTo>
                      <a:lnTo>
                        <a:pt x="1253039" y="607236"/>
                      </a:lnTo>
                      <a:lnTo>
                        <a:pt x="1257836" y="654465"/>
                      </a:lnTo>
                      <a:lnTo>
                        <a:pt x="1259459" y="702563"/>
                      </a:lnTo>
                      <a:lnTo>
                        <a:pt x="1257836" y="750662"/>
                      </a:lnTo>
                      <a:lnTo>
                        <a:pt x="1253039" y="797891"/>
                      </a:lnTo>
                      <a:lnTo>
                        <a:pt x="1245172" y="844146"/>
                      </a:lnTo>
                      <a:lnTo>
                        <a:pt x="1234339" y="889322"/>
                      </a:lnTo>
                      <a:lnTo>
                        <a:pt x="1220645" y="933315"/>
                      </a:lnTo>
                      <a:lnTo>
                        <a:pt x="1204196" y="976020"/>
                      </a:lnTo>
                      <a:lnTo>
                        <a:pt x="1185094" y="1017333"/>
                      </a:lnTo>
                      <a:lnTo>
                        <a:pt x="1163447" y="1057147"/>
                      </a:lnTo>
                      <a:lnTo>
                        <a:pt x="1139356" y="1095360"/>
                      </a:lnTo>
                      <a:lnTo>
                        <a:pt x="1112929" y="1131866"/>
                      </a:lnTo>
                      <a:lnTo>
                        <a:pt x="1084269" y="1166561"/>
                      </a:lnTo>
                      <a:lnTo>
                        <a:pt x="1053480" y="1199340"/>
                      </a:lnTo>
                      <a:lnTo>
                        <a:pt x="1020669" y="1230098"/>
                      </a:lnTo>
                      <a:lnTo>
                        <a:pt x="985938" y="1258730"/>
                      </a:lnTo>
                      <a:lnTo>
                        <a:pt x="949394" y="1285133"/>
                      </a:lnTo>
                      <a:lnTo>
                        <a:pt x="911140" y="1309200"/>
                      </a:lnTo>
                      <a:lnTo>
                        <a:pt x="871281" y="1330828"/>
                      </a:lnTo>
                      <a:lnTo>
                        <a:pt x="829923" y="1349912"/>
                      </a:lnTo>
                      <a:lnTo>
                        <a:pt x="787169" y="1366347"/>
                      </a:lnTo>
                      <a:lnTo>
                        <a:pt x="743124" y="1380029"/>
                      </a:lnTo>
                      <a:lnTo>
                        <a:pt x="697894" y="1390853"/>
                      </a:lnTo>
                      <a:lnTo>
                        <a:pt x="651582" y="1398713"/>
                      </a:lnTo>
                      <a:lnTo>
                        <a:pt x="604293" y="1403507"/>
                      </a:lnTo>
                      <a:lnTo>
                        <a:pt x="556132" y="1405128"/>
                      </a:lnTo>
                      <a:lnTo>
                        <a:pt x="506172" y="1403355"/>
                      </a:lnTo>
                      <a:lnTo>
                        <a:pt x="456808" y="1398092"/>
                      </a:lnTo>
                      <a:lnTo>
                        <a:pt x="408205" y="1389418"/>
                      </a:lnTo>
                      <a:lnTo>
                        <a:pt x="360525" y="1377414"/>
                      </a:lnTo>
                      <a:lnTo>
                        <a:pt x="313933" y="1362159"/>
                      </a:lnTo>
                      <a:lnTo>
                        <a:pt x="268593" y="1343733"/>
                      </a:lnTo>
                      <a:lnTo>
                        <a:pt x="224667" y="1322217"/>
                      </a:lnTo>
                      <a:lnTo>
                        <a:pt x="182321" y="1297691"/>
                      </a:lnTo>
                      <a:lnTo>
                        <a:pt x="141717" y="1270235"/>
                      </a:lnTo>
                      <a:lnTo>
                        <a:pt x="103019" y="1239929"/>
                      </a:lnTo>
                      <a:lnTo>
                        <a:pt x="66391" y="1206853"/>
                      </a:lnTo>
                      <a:lnTo>
                        <a:pt x="31997" y="1171088"/>
                      </a:lnTo>
                      <a:lnTo>
                        <a:pt x="0" y="1132713"/>
                      </a:lnTo>
                    </a:path>
                  </a:pathLst>
                </a:custGeom>
                <a:ln w="15240">
                  <a:solidFill>
                    <a:srgbClr val="A6A6A6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b-NO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object 18">
                  <a:extLst>
                    <a:ext uri="{FF2B5EF4-FFF2-40B4-BE49-F238E27FC236}">
                      <a16:creationId xmlns:a16="http://schemas.microsoft.com/office/drawing/2014/main" id="{718AE06E-3498-4E57-A58F-E6C2662D886D}"/>
                    </a:ext>
                  </a:extLst>
                </p:cNvPr>
                <p:cNvSpPr/>
                <p:nvPr/>
              </p:nvSpPr>
              <p:spPr>
                <a:xfrm>
                  <a:off x="3467100" y="1962911"/>
                  <a:ext cx="1278890" cy="1277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889" h="1277620">
                      <a:moveTo>
                        <a:pt x="639317" y="0"/>
                      </a:moveTo>
                      <a:lnTo>
                        <a:pt x="687027" y="1751"/>
                      </a:lnTo>
                      <a:lnTo>
                        <a:pt x="733785" y="6923"/>
                      </a:lnTo>
                      <a:lnTo>
                        <a:pt x="779468" y="15392"/>
                      </a:lnTo>
                      <a:lnTo>
                        <a:pt x="823952" y="27034"/>
                      </a:lnTo>
                      <a:lnTo>
                        <a:pt x="867112" y="41727"/>
                      </a:lnTo>
                      <a:lnTo>
                        <a:pt x="908827" y="59346"/>
                      </a:lnTo>
                      <a:lnTo>
                        <a:pt x="948971" y="79769"/>
                      </a:lnTo>
                      <a:lnTo>
                        <a:pt x="987422" y="102871"/>
                      </a:lnTo>
                      <a:lnTo>
                        <a:pt x="1024055" y="128530"/>
                      </a:lnTo>
                      <a:lnTo>
                        <a:pt x="1058747" y="156622"/>
                      </a:lnTo>
                      <a:lnTo>
                        <a:pt x="1091374" y="187023"/>
                      </a:lnTo>
                      <a:lnTo>
                        <a:pt x="1121813" y="219610"/>
                      </a:lnTo>
                      <a:lnTo>
                        <a:pt x="1149940" y="254260"/>
                      </a:lnTo>
                      <a:lnTo>
                        <a:pt x="1175631" y="290849"/>
                      </a:lnTo>
                      <a:lnTo>
                        <a:pt x="1198763" y="329253"/>
                      </a:lnTo>
                      <a:lnTo>
                        <a:pt x="1219212" y="369350"/>
                      </a:lnTo>
                      <a:lnTo>
                        <a:pt x="1236854" y="411016"/>
                      </a:lnTo>
                      <a:lnTo>
                        <a:pt x="1251565" y="454127"/>
                      </a:lnTo>
                      <a:lnTo>
                        <a:pt x="1263223" y="498560"/>
                      </a:lnTo>
                      <a:lnTo>
                        <a:pt x="1271703" y="544191"/>
                      </a:lnTo>
                      <a:lnTo>
                        <a:pt x="1276882" y="590898"/>
                      </a:lnTo>
                      <a:lnTo>
                        <a:pt x="1278636" y="638555"/>
                      </a:lnTo>
                      <a:lnTo>
                        <a:pt x="1276882" y="686213"/>
                      </a:lnTo>
                      <a:lnTo>
                        <a:pt x="1271703" y="732920"/>
                      </a:lnTo>
                      <a:lnTo>
                        <a:pt x="1263223" y="778551"/>
                      </a:lnTo>
                      <a:lnTo>
                        <a:pt x="1251565" y="822984"/>
                      </a:lnTo>
                      <a:lnTo>
                        <a:pt x="1236854" y="866095"/>
                      </a:lnTo>
                      <a:lnTo>
                        <a:pt x="1219212" y="907761"/>
                      </a:lnTo>
                      <a:lnTo>
                        <a:pt x="1198763" y="947858"/>
                      </a:lnTo>
                      <a:lnTo>
                        <a:pt x="1175631" y="986262"/>
                      </a:lnTo>
                      <a:lnTo>
                        <a:pt x="1149940" y="1022851"/>
                      </a:lnTo>
                      <a:lnTo>
                        <a:pt x="1121813" y="1057501"/>
                      </a:lnTo>
                      <a:lnTo>
                        <a:pt x="1091374" y="1090088"/>
                      </a:lnTo>
                      <a:lnTo>
                        <a:pt x="1058747" y="1120489"/>
                      </a:lnTo>
                      <a:lnTo>
                        <a:pt x="1024055" y="1148581"/>
                      </a:lnTo>
                      <a:lnTo>
                        <a:pt x="987422" y="1174240"/>
                      </a:lnTo>
                      <a:lnTo>
                        <a:pt x="948971" y="1197342"/>
                      </a:lnTo>
                      <a:lnTo>
                        <a:pt x="908827" y="1217765"/>
                      </a:lnTo>
                      <a:lnTo>
                        <a:pt x="867112" y="1235384"/>
                      </a:lnTo>
                      <a:lnTo>
                        <a:pt x="823952" y="1250077"/>
                      </a:lnTo>
                      <a:lnTo>
                        <a:pt x="779468" y="1261719"/>
                      </a:lnTo>
                      <a:lnTo>
                        <a:pt x="733785" y="1270188"/>
                      </a:lnTo>
                      <a:lnTo>
                        <a:pt x="687027" y="1275360"/>
                      </a:lnTo>
                      <a:lnTo>
                        <a:pt x="639317" y="1277112"/>
                      </a:lnTo>
                      <a:lnTo>
                        <a:pt x="591608" y="1275360"/>
                      </a:lnTo>
                      <a:lnTo>
                        <a:pt x="544850" y="1270188"/>
                      </a:lnTo>
                      <a:lnTo>
                        <a:pt x="499167" y="1261719"/>
                      </a:lnTo>
                      <a:lnTo>
                        <a:pt x="454683" y="1250077"/>
                      </a:lnTo>
                      <a:lnTo>
                        <a:pt x="411523" y="1235384"/>
                      </a:lnTo>
                      <a:lnTo>
                        <a:pt x="369808" y="1217765"/>
                      </a:lnTo>
                      <a:lnTo>
                        <a:pt x="329664" y="1197342"/>
                      </a:lnTo>
                      <a:lnTo>
                        <a:pt x="291213" y="1174240"/>
                      </a:lnTo>
                      <a:lnTo>
                        <a:pt x="254580" y="1148581"/>
                      </a:lnTo>
                      <a:lnTo>
                        <a:pt x="219888" y="1120489"/>
                      </a:lnTo>
                      <a:lnTo>
                        <a:pt x="187261" y="1090088"/>
                      </a:lnTo>
                      <a:lnTo>
                        <a:pt x="156822" y="1057501"/>
                      </a:lnTo>
                      <a:lnTo>
                        <a:pt x="128695" y="1022851"/>
                      </a:lnTo>
                      <a:lnTo>
                        <a:pt x="103004" y="986262"/>
                      </a:lnTo>
                      <a:lnTo>
                        <a:pt x="79872" y="947858"/>
                      </a:lnTo>
                      <a:lnTo>
                        <a:pt x="59423" y="907761"/>
                      </a:lnTo>
                      <a:lnTo>
                        <a:pt x="41781" y="866095"/>
                      </a:lnTo>
                      <a:lnTo>
                        <a:pt x="27070" y="822984"/>
                      </a:lnTo>
                      <a:lnTo>
                        <a:pt x="15412" y="778551"/>
                      </a:lnTo>
                      <a:lnTo>
                        <a:pt x="6932" y="732920"/>
                      </a:lnTo>
                      <a:lnTo>
                        <a:pt x="1753" y="686213"/>
                      </a:lnTo>
                      <a:lnTo>
                        <a:pt x="0" y="638555"/>
                      </a:lnTo>
                      <a:lnTo>
                        <a:pt x="2217" y="585401"/>
                      </a:lnTo>
                      <a:lnTo>
                        <a:pt x="8812" y="532886"/>
                      </a:lnTo>
                      <a:lnTo>
                        <a:pt x="19696" y="481266"/>
                      </a:lnTo>
                      <a:lnTo>
                        <a:pt x="34782" y="430799"/>
                      </a:lnTo>
                      <a:lnTo>
                        <a:pt x="53981" y="381744"/>
                      </a:lnTo>
                      <a:lnTo>
                        <a:pt x="77206" y="334357"/>
                      </a:lnTo>
                      <a:lnTo>
                        <a:pt x="104368" y="288895"/>
                      </a:lnTo>
                      <a:lnTo>
                        <a:pt x="135382" y="245617"/>
                      </a:lnTo>
                    </a:path>
                  </a:pathLst>
                </a:custGeom>
                <a:ln w="15240">
                  <a:solidFill>
                    <a:srgbClr val="A6A6A6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b-NO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object 19">
                  <a:extLst>
                    <a:ext uri="{FF2B5EF4-FFF2-40B4-BE49-F238E27FC236}">
                      <a16:creationId xmlns:a16="http://schemas.microsoft.com/office/drawing/2014/main" id="{C0723D01-3E0F-4255-9234-302A27CC7512}"/>
                    </a:ext>
                  </a:extLst>
                </p:cNvPr>
                <p:cNvSpPr/>
                <p:nvPr/>
              </p:nvSpPr>
              <p:spPr>
                <a:xfrm>
                  <a:off x="4111752" y="1822704"/>
                  <a:ext cx="772795" cy="108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2795" h="1082675">
                      <a:moveTo>
                        <a:pt x="0" y="0"/>
                      </a:moveTo>
                      <a:lnTo>
                        <a:pt x="48863" y="1521"/>
                      </a:lnTo>
                      <a:lnTo>
                        <a:pt x="96919" y="6026"/>
                      </a:lnTo>
                      <a:lnTo>
                        <a:pt x="144077" y="13424"/>
                      </a:lnTo>
                      <a:lnTo>
                        <a:pt x="190246" y="23624"/>
                      </a:lnTo>
                      <a:lnTo>
                        <a:pt x="235337" y="36535"/>
                      </a:lnTo>
                      <a:lnTo>
                        <a:pt x="279258" y="52067"/>
                      </a:lnTo>
                      <a:lnTo>
                        <a:pt x="321919" y="70128"/>
                      </a:lnTo>
                      <a:lnTo>
                        <a:pt x="363229" y="90629"/>
                      </a:lnTo>
                      <a:lnTo>
                        <a:pt x="403098" y="113479"/>
                      </a:lnTo>
                      <a:lnTo>
                        <a:pt x="441436" y="138587"/>
                      </a:lnTo>
                      <a:lnTo>
                        <a:pt x="478151" y="165862"/>
                      </a:lnTo>
                      <a:lnTo>
                        <a:pt x="513154" y="195214"/>
                      </a:lnTo>
                      <a:lnTo>
                        <a:pt x="546354" y="226552"/>
                      </a:lnTo>
                      <a:lnTo>
                        <a:pt x="577659" y="259785"/>
                      </a:lnTo>
                      <a:lnTo>
                        <a:pt x="606981" y="294823"/>
                      </a:lnTo>
                      <a:lnTo>
                        <a:pt x="634228" y="331575"/>
                      </a:lnTo>
                      <a:lnTo>
                        <a:pt x="659309" y="369951"/>
                      </a:lnTo>
                      <a:lnTo>
                        <a:pt x="682135" y="409859"/>
                      </a:lnTo>
                      <a:lnTo>
                        <a:pt x="702614" y="451210"/>
                      </a:lnTo>
                      <a:lnTo>
                        <a:pt x="720657" y="493912"/>
                      </a:lnTo>
                      <a:lnTo>
                        <a:pt x="736172" y="537875"/>
                      </a:lnTo>
                      <a:lnTo>
                        <a:pt x="749069" y="583008"/>
                      </a:lnTo>
                      <a:lnTo>
                        <a:pt x="759257" y="629221"/>
                      </a:lnTo>
                      <a:lnTo>
                        <a:pt x="766647" y="676422"/>
                      </a:lnTo>
                      <a:lnTo>
                        <a:pt x="771147" y="724522"/>
                      </a:lnTo>
                      <a:lnTo>
                        <a:pt x="772668" y="773430"/>
                      </a:lnTo>
                      <a:lnTo>
                        <a:pt x="770853" y="826453"/>
                      </a:lnTo>
                      <a:lnTo>
                        <a:pt x="765433" y="879103"/>
                      </a:lnTo>
                      <a:lnTo>
                        <a:pt x="756443" y="931195"/>
                      </a:lnTo>
                      <a:lnTo>
                        <a:pt x="743918" y="982547"/>
                      </a:lnTo>
                      <a:lnTo>
                        <a:pt x="727894" y="1032974"/>
                      </a:lnTo>
                      <a:lnTo>
                        <a:pt x="708406" y="1082294"/>
                      </a:lnTo>
                    </a:path>
                  </a:pathLst>
                </a:custGeom>
                <a:ln w="15240">
                  <a:solidFill>
                    <a:srgbClr val="A6A6A6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b-NO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object 40">
                  <a:extLst>
                    <a:ext uri="{FF2B5EF4-FFF2-40B4-BE49-F238E27FC236}">
                      <a16:creationId xmlns:a16="http://schemas.microsoft.com/office/drawing/2014/main" id="{B39EB4C3-72EE-469B-9134-120B1CACDBD0}"/>
                    </a:ext>
                  </a:extLst>
                </p:cNvPr>
                <p:cNvSpPr/>
                <p:nvPr/>
              </p:nvSpPr>
              <p:spPr>
                <a:xfrm>
                  <a:off x="3547109" y="2032254"/>
                  <a:ext cx="1130935" cy="1130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35" h="1130935">
                      <a:moveTo>
                        <a:pt x="565403" y="0"/>
                      </a:moveTo>
                      <a:lnTo>
                        <a:pt x="516614" y="2075"/>
                      </a:lnTo>
                      <a:lnTo>
                        <a:pt x="468978" y="8187"/>
                      </a:lnTo>
                      <a:lnTo>
                        <a:pt x="422665" y="18167"/>
                      </a:lnTo>
                      <a:lnTo>
                        <a:pt x="377844" y="31845"/>
                      </a:lnTo>
                      <a:lnTo>
                        <a:pt x="334686" y="49051"/>
                      </a:lnTo>
                      <a:lnTo>
                        <a:pt x="293360" y="69615"/>
                      </a:lnTo>
                      <a:lnTo>
                        <a:pt x="254034" y="93369"/>
                      </a:lnTo>
                      <a:lnTo>
                        <a:pt x="216881" y="120142"/>
                      </a:lnTo>
                      <a:lnTo>
                        <a:pt x="182067" y="149765"/>
                      </a:lnTo>
                      <a:lnTo>
                        <a:pt x="149765" y="182067"/>
                      </a:lnTo>
                      <a:lnTo>
                        <a:pt x="120142" y="216881"/>
                      </a:lnTo>
                      <a:lnTo>
                        <a:pt x="93369" y="254034"/>
                      </a:lnTo>
                      <a:lnTo>
                        <a:pt x="69615" y="293360"/>
                      </a:lnTo>
                      <a:lnTo>
                        <a:pt x="49051" y="334686"/>
                      </a:lnTo>
                      <a:lnTo>
                        <a:pt x="31845" y="377844"/>
                      </a:lnTo>
                      <a:lnTo>
                        <a:pt x="18167" y="422665"/>
                      </a:lnTo>
                      <a:lnTo>
                        <a:pt x="8187" y="468978"/>
                      </a:lnTo>
                      <a:lnTo>
                        <a:pt x="2075" y="516614"/>
                      </a:lnTo>
                      <a:lnTo>
                        <a:pt x="0" y="565404"/>
                      </a:lnTo>
                      <a:lnTo>
                        <a:pt x="2075" y="614193"/>
                      </a:lnTo>
                      <a:lnTo>
                        <a:pt x="8187" y="661829"/>
                      </a:lnTo>
                      <a:lnTo>
                        <a:pt x="18167" y="708142"/>
                      </a:lnTo>
                      <a:lnTo>
                        <a:pt x="31845" y="752963"/>
                      </a:lnTo>
                      <a:lnTo>
                        <a:pt x="49051" y="796121"/>
                      </a:lnTo>
                      <a:lnTo>
                        <a:pt x="69615" y="837447"/>
                      </a:lnTo>
                      <a:lnTo>
                        <a:pt x="93369" y="876773"/>
                      </a:lnTo>
                      <a:lnTo>
                        <a:pt x="120142" y="913926"/>
                      </a:lnTo>
                      <a:lnTo>
                        <a:pt x="149765" y="948740"/>
                      </a:lnTo>
                      <a:lnTo>
                        <a:pt x="182067" y="981042"/>
                      </a:lnTo>
                      <a:lnTo>
                        <a:pt x="216881" y="1010665"/>
                      </a:lnTo>
                      <a:lnTo>
                        <a:pt x="254034" y="1037438"/>
                      </a:lnTo>
                      <a:lnTo>
                        <a:pt x="293360" y="1061192"/>
                      </a:lnTo>
                      <a:lnTo>
                        <a:pt x="334686" y="1081756"/>
                      </a:lnTo>
                      <a:lnTo>
                        <a:pt x="377844" y="1098962"/>
                      </a:lnTo>
                      <a:lnTo>
                        <a:pt x="422665" y="1112640"/>
                      </a:lnTo>
                      <a:lnTo>
                        <a:pt x="468978" y="1122620"/>
                      </a:lnTo>
                      <a:lnTo>
                        <a:pt x="516614" y="1128732"/>
                      </a:lnTo>
                      <a:lnTo>
                        <a:pt x="565403" y="1130808"/>
                      </a:lnTo>
                      <a:lnTo>
                        <a:pt x="614193" y="1128732"/>
                      </a:lnTo>
                      <a:lnTo>
                        <a:pt x="661829" y="1122620"/>
                      </a:lnTo>
                      <a:lnTo>
                        <a:pt x="708142" y="1112640"/>
                      </a:lnTo>
                      <a:lnTo>
                        <a:pt x="752963" y="1098962"/>
                      </a:lnTo>
                      <a:lnTo>
                        <a:pt x="796121" y="1081756"/>
                      </a:lnTo>
                      <a:lnTo>
                        <a:pt x="837447" y="1061192"/>
                      </a:lnTo>
                      <a:lnTo>
                        <a:pt x="876773" y="1037438"/>
                      </a:lnTo>
                      <a:lnTo>
                        <a:pt x="913926" y="1010665"/>
                      </a:lnTo>
                      <a:lnTo>
                        <a:pt x="948740" y="981042"/>
                      </a:lnTo>
                      <a:lnTo>
                        <a:pt x="981042" y="948740"/>
                      </a:lnTo>
                      <a:lnTo>
                        <a:pt x="1010665" y="913926"/>
                      </a:lnTo>
                      <a:lnTo>
                        <a:pt x="1037438" y="876773"/>
                      </a:lnTo>
                      <a:lnTo>
                        <a:pt x="1061192" y="837447"/>
                      </a:lnTo>
                      <a:lnTo>
                        <a:pt x="1081756" y="796121"/>
                      </a:lnTo>
                      <a:lnTo>
                        <a:pt x="1098962" y="752963"/>
                      </a:lnTo>
                      <a:lnTo>
                        <a:pt x="1112640" y="708142"/>
                      </a:lnTo>
                      <a:lnTo>
                        <a:pt x="1122620" y="661829"/>
                      </a:lnTo>
                      <a:lnTo>
                        <a:pt x="1128732" y="614193"/>
                      </a:lnTo>
                      <a:lnTo>
                        <a:pt x="1130807" y="565404"/>
                      </a:lnTo>
                      <a:lnTo>
                        <a:pt x="1128732" y="516614"/>
                      </a:lnTo>
                      <a:lnTo>
                        <a:pt x="1122620" y="468978"/>
                      </a:lnTo>
                      <a:lnTo>
                        <a:pt x="1112640" y="422665"/>
                      </a:lnTo>
                      <a:lnTo>
                        <a:pt x="1098962" y="377844"/>
                      </a:lnTo>
                      <a:lnTo>
                        <a:pt x="1081756" y="334686"/>
                      </a:lnTo>
                      <a:lnTo>
                        <a:pt x="1061192" y="293360"/>
                      </a:lnTo>
                      <a:lnTo>
                        <a:pt x="1037438" y="254034"/>
                      </a:lnTo>
                      <a:lnTo>
                        <a:pt x="1010665" y="216881"/>
                      </a:lnTo>
                      <a:lnTo>
                        <a:pt x="981042" y="182067"/>
                      </a:lnTo>
                      <a:lnTo>
                        <a:pt x="948740" y="149765"/>
                      </a:lnTo>
                      <a:lnTo>
                        <a:pt x="913926" y="120142"/>
                      </a:lnTo>
                      <a:lnTo>
                        <a:pt x="876773" y="93369"/>
                      </a:lnTo>
                      <a:lnTo>
                        <a:pt x="837447" y="69615"/>
                      </a:lnTo>
                      <a:lnTo>
                        <a:pt x="796121" y="49051"/>
                      </a:lnTo>
                      <a:lnTo>
                        <a:pt x="752963" y="31845"/>
                      </a:lnTo>
                      <a:lnTo>
                        <a:pt x="708142" y="18167"/>
                      </a:lnTo>
                      <a:lnTo>
                        <a:pt x="661829" y="8187"/>
                      </a:lnTo>
                      <a:lnTo>
                        <a:pt x="614193" y="2075"/>
                      </a:lnTo>
                      <a:lnTo>
                        <a:pt x="56540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b-NO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object 41">
                  <a:extLst>
                    <a:ext uri="{FF2B5EF4-FFF2-40B4-BE49-F238E27FC236}">
                      <a16:creationId xmlns:a16="http://schemas.microsoft.com/office/drawing/2014/main" id="{11E28AB3-38D5-4273-AB04-D81474D2FC4E}"/>
                    </a:ext>
                  </a:extLst>
                </p:cNvPr>
                <p:cNvSpPr/>
                <p:nvPr/>
              </p:nvSpPr>
              <p:spPr>
                <a:xfrm>
                  <a:off x="3547109" y="2032254"/>
                  <a:ext cx="1130935" cy="1130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35" h="1130935">
                      <a:moveTo>
                        <a:pt x="0" y="565404"/>
                      </a:moveTo>
                      <a:lnTo>
                        <a:pt x="2075" y="516614"/>
                      </a:lnTo>
                      <a:lnTo>
                        <a:pt x="8187" y="468978"/>
                      </a:lnTo>
                      <a:lnTo>
                        <a:pt x="18167" y="422665"/>
                      </a:lnTo>
                      <a:lnTo>
                        <a:pt x="31845" y="377844"/>
                      </a:lnTo>
                      <a:lnTo>
                        <a:pt x="49051" y="334686"/>
                      </a:lnTo>
                      <a:lnTo>
                        <a:pt x="69615" y="293360"/>
                      </a:lnTo>
                      <a:lnTo>
                        <a:pt x="93369" y="254034"/>
                      </a:lnTo>
                      <a:lnTo>
                        <a:pt x="120142" y="216881"/>
                      </a:lnTo>
                      <a:lnTo>
                        <a:pt x="149765" y="182067"/>
                      </a:lnTo>
                      <a:lnTo>
                        <a:pt x="182067" y="149765"/>
                      </a:lnTo>
                      <a:lnTo>
                        <a:pt x="216881" y="120142"/>
                      </a:lnTo>
                      <a:lnTo>
                        <a:pt x="254034" y="93369"/>
                      </a:lnTo>
                      <a:lnTo>
                        <a:pt x="293360" y="69615"/>
                      </a:lnTo>
                      <a:lnTo>
                        <a:pt x="334686" y="49051"/>
                      </a:lnTo>
                      <a:lnTo>
                        <a:pt x="377844" y="31845"/>
                      </a:lnTo>
                      <a:lnTo>
                        <a:pt x="422665" y="18167"/>
                      </a:lnTo>
                      <a:lnTo>
                        <a:pt x="468978" y="8187"/>
                      </a:lnTo>
                      <a:lnTo>
                        <a:pt x="516614" y="2075"/>
                      </a:lnTo>
                      <a:lnTo>
                        <a:pt x="565403" y="0"/>
                      </a:lnTo>
                      <a:lnTo>
                        <a:pt x="614193" y="2075"/>
                      </a:lnTo>
                      <a:lnTo>
                        <a:pt x="661829" y="8187"/>
                      </a:lnTo>
                      <a:lnTo>
                        <a:pt x="708142" y="18167"/>
                      </a:lnTo>
                      <a:lnTo>
                        <a:pt x="752963" y="31845"/>
                      </a:lnTo>
                      <a:lnTo>
                        <a:pt x="796121" y="49051"/>
                      </a:lnTo>
                      <a:lnTo>
                        <a:pt x="837447" y="69615"/>
                      </a:lnTo>
                      <a:lnTo>
                        <a:pt x="876773" y="93369"/>
                      </a:lnTo>
                      <a:lnTo>
                        <a:pt x="913926" y="120142"/>
                      </a:lnTo>
                      <a:lnTo>
                        <a:pt x="948740" y="149765"/>
                      </a:lnTo>
                      <a:lnTo>
                        <a:pt x="981042" y="182067"/>
                      </a:lnTo>
                      <a:lnTo>
                        <a:pt x="1010665" y="216881"/>
                      </a:lnTo>
                      <a:lnTo>
                        <a:pt x="1037438" y="254034"/>
                      </a:lnTo>
                      <a:lnTo>
                        <a:pt x="1061192" y="293360"/>
                      </a:lnTo>
                      <a:lnTo>
                        <a:pt x="1081756" y="334686"/>
                      </a:lnTo>
                      <a:lnTo>
                        <a:pt x="1098962" y="377844"/>
                      </a:lnTo>
                      <a:lnTo>
                        <a:pt x="1112640" y="422665"/>
                      </a:lnTo>
                      <a:lnTo>
                        <a:pt x="1122620" y="468978"/>
                      </a:lnTo>
                      <a:lnTo>
                        <a:pt x="1128732" y="516614"/>
                      </a:lnTo>
                      <a:lnTo>
                        <a:pt x="1130807" y="565404"/>
                      </a:lnTo>
                      <a:lnTo>
                        <a:pt x="1128732" y="614193"/>
                      </a:lnTo>
                      <a:lnTo>
                        <a:pt x="1122620" y="661829"/>
                      </a:lnTo>
                      <a:lnTo>
                        <a:pt x="1112640" y="708142"/>
                      </a:lnTo>
                      <a:lnTo>
                        <a:pt x="1098962" y="752963"/>
                      </a:lnTo>
                      <a:lnTo>
                        <a:pt x="1081756" y="796121"/>
                      </a:lnTo>
                      <a:lnTo>
                        <a:pt x="1061192" y="837447"/>
                      </a:lnTo>
                      <a:lnTo>
                        <a:pt x="1037438" y="876773"/>
                      </a:lnTo>
                      <a:lnTo>
                        <a:pt x="1010665" y="913926"/>
                      </a:lnTo>
                      <a:lnTo>
                        <a:pt x="981042" y="948740"/>
                      </a:lnTo>
                      <a:lnTo>
                        <a:pt x="948740" y="981042"/>
                      </a:lnTo>
                      <a:lnTo>
                        <a:pt x="913926" y="1010665"/>
                      </a:lnTo>
                      <a:lnTo>
                        <a:pt x="876773" y="1037438"/>
                      </a:lnTo>
                      <a:lnTo>
                        <a:pt x="837447" y="1061192"/>
                      </a:lnTo>
                      <a:lnTo>
                        <a:pt x="796121" y="1081756"/>
                      </a:lnTo>
                      <a:lnTo>
                        <a:pt x="752963" y="1098962"/>
                      </a:lnTo>
                      <a:lnTo>
                        <a:pt x="708142" y="1112640"/>
                      </a:lnTo>
                      <a:lnTo>
                        <a:pt x="661829" y="1122620"/>
                      </a:lnTo>
                      <a:lnTo>
                        <a:pt x="614193" y="1128732"/>
                      </a:lnTo>
                      <a:lnTo>
                        <a:pt x="565403" y="1130808"/>
                      </a:lnTo>
                      <a:lnTo>
                        <a:pt x="516614" y="1128732"/>
                      </a:lnTo>
                      <a:lnTo>
                        <a:pt x="468978" y="1122620"/>
                      </a:lnTo>
                      <a:lnTo>
                        <a:pt x="422665" y="1112640"/>
                      </a:lnTo>
                      <a:lnTo>
                        <a:pt x="377844" y="1098962"/>
                      </a:lnTo>
                      <a:lnTo>
                        <a:pt x="334686" y="1081756"/>
                      </a:lnTo>
                      <a:lnTo>
                        <a:pt x="293360" y="1061192"/>
                      </a:lnTo>
                      <a:lnTo>
                        <a:pt x="254034" y="1037438"/>
                      </a:lnTo>
                      <a:lnTo>
                        <a:pt x="216881" y="1010665"/>
                      </a:lnTo>
                      <a:lnTo>
                        <a:pt x="182067" y="981042"/>
                      </a:lnTo>
                      <a:lnTo>
                        <a:pt x="149765" y="948740"/>
                      </a:lnTo>
                      <a:lnTo>
                        <a:pt x="120142" y="913926"/>
                      </a:lnTo>
                      <a:lnTo>
                        <a:pt x="93369" y="876773"/>
                      </a:lnTo>
                      <a:lnTo>
                        <a:pt x="69615" y="837447"/>
                      </a:lnTo>
                      <a:lnTo>
                        <a:pt x="49051" y="796121"/>
                      </a:lnTo>
                      <a:lnTo>
                        <a:pt x="31845" y="752963"/>
                      </a:lnTo>
                      <a:lnTo>
                        <a:pt x="18167" y="708142"/>
                      </a:lnTo>
                      <a:lnTo>
                        <a:pt x="8187" y="661829"/>
                      </a:lnTo>
                      <a:lnTo>
                        <a:pt x="2075" y="614193"/>
                      </a:lnTo>
                      <a:lnTo>
                        <a:pt x="0" y="565404"/>
                      </a:lnTo>
                      <a:close/>
                    </a:path>
                  </a:pathLst>
                </a:custGeom>
                <a:ln w="19812">
                  <a:solidFill>
                    <a:srgbClr val="A6A6A6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b-NO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1" name="object 21">
                <a:extLst>
                  <a:ext uri="{FF2B5EF4-FFF2-40B4-BE49-F238E27FC236}">
                    <a16:creationId xmlns:a16="http://schemas.microsoft.com/office/drawing/2014/main" id="{9A0345E9-8B73-4AD1-B82E-367207B0E52A}"/>
                  </a:ext>
                </a:extLst>
              </p:cNvPr>
              <p:cNvSpPr txBox="1"/>
              <p:nvPr/>
            </p:nvSpPr>
            <p:spPr>
              <a:xfrm>
                <a:off x="2501134" y="2917465"/>
                <a:ext cx="1399885" cy="38114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12700" marR="5080" lvl="0" indent="635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900" b="0" i="0" u="none" strike="noStrike" kern="0" cap="none" spc="-1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Verdana"/>
                  </a:rPr>
                  <a:t>Registrerer ev. nye kunder og ferdigstiller fakturagrunnlagsskjema</a:t>
                </a:r>
              </a:p>
            </p:txBody>
          </p:sp>
          <p:sp>
            <p:nvSpPr>
              <p:cNvPr id="52" name="object 66">
                <a:extLst>
                  <a:ext uri="{FF2B5EF4-FFF2-40B4-BE49-F238E27FC236}">
                    <a16:creationId xmlns:a16="http://schemas.microsoft.com/office/drawing/2014/main" id="{52981ED4-80A2-49D1-A3DF-D9BEB476D7EC}"/>
                  </a:ext>
                </a:extLst>
              </p:cNvPr>
              <p:cNvSpPr/>
              <p:nvPr/>
            </p:nvSpPr>
            <p:spPr>
              <a:xfrm>
                <a:off x="2613388" y="2200392"/>
                <a:ext cx="534975" cy="445470"/>
              </a:xfrm>
              <a:prstGeom prst="rect">
                <a:avLst/>
              </a:prstGeom>
              <a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9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950ACAF-0058-4105-AFBC-4ECF58C406B0}"/>
                </a:ext>
              </a:extLst>
            </p:cNvPr>
            <p:cNvSpPr txBox="1"/>
            <p:nvPr/>
          </p:nvSpPr>
          <p:spPr>
            <a:xfrm>
              <a:off x="4538030" y="2983535"/>
              <a:ext cx="12821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800" b="1" i="0" u="none" strike="noStrike" kern="120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Fakturaansvarlig</a:t>
              </a:r>
            </a:p>
          </p:txBody>
        </p:sp>
      </p:grpSp>
      <p:sp>
        <p:nvSpPr>
          <p:cNvPr id="58" name="object 8">
            <a:extLst>
              <a:ext uri="{FF2B5EF4-FFF2-40B4-BE49-F238E27FC236}">
                <a16:creationId xmlns:a16="http://schemas.microsoft.com/office/drawing/2014/main" id="{763DC30C-4393-4D40-AC50-626FA5D24C6F}"/>
              </a:ext>
            </a:extLst>
          </p:cNvPr>
          <p:cNvSpPr/>
          <p:nvPr/>
        </p:nvSpPr>
        <p:spPr>
          <a:xfrm>
            <a:off x="4255005" y="2056464"/>
            <a:ext cx="180129" cy="525144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6E07E49-9ABF-474F-8ECA-2E1EDEE35371}"/>
              </a:ext>
            </a:extLst>
          </p:cNvPr>
          <p:cNvSpPr txBox="1"/>
          <p:nvPr/>
        </p:nvSpPr>
        <p:spPr>
          <a:xfrm>
            <a:off x="4212820" y="1737457"/>
            <a:ext cx="944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Salgsordre-oppretter</a:t>
            </a:r>
          </a:p>
        </p:txBody>
      </p:sp>
      <p:sp>
        <p:nvSpPr>
          <p:cNvPr id="60" name="object 52">
            <a:extLst>
              <a:ext uri="{FF2B5EF4-FFF2-40B4-BE49-F238E27FC236}">
                <a16:creationId xmlns:a16="http://schemas.microsoft.com/office/drawing/2014/main" id="{622A166E-8A13-44CE-ABD0-6E5263DD1E79}"/>
              </a:ext>
            </a:extLst>
          </p:cNvPr>
          <p:cNvSpPr txBox="1"/>
          <p:nvPr/>
        </p:nvSpPr>
        <p:spPr>
          <a:xfrm>
            <a:off x="3789795" y="2927384"/>
            <a:ext cx="896892" cy="427681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 lvl="0" indent="0" algn="ctr" defTabSz="4572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Registrerer</a:t>
            </a:r>
            <a:r>
              <a:rPr kumimoji="0" lang="nb-NO" sz="90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salgsordre i system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77546DD-82C4-476B-BDBA-BF017F03A712}"/>
              </a:ext>
            </a:extLst>
          </p:cNvPr>
          <p:cNvGrpSpPr/>
          <p:nvPr/>
        </p:nvGrpSpPr>
        <p:grpSpPr>
          <a:xfrm>
            <a:off x="5273126" y="3227901"/>
            <a:ext cx="990836" cy="696420"/>
            <a:chOff x="8210348" y="3393464"/>
            <a:chExt cx="1345364" cy="834325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365E6D8-65C2-4688-BAEE-E5BD9A31289F}"/>
                </a:ext>
              </a:extLst>
            </p:cNvPr>
            <p:cNvGrpSpPr/>
            <p:nvPr/>
          </p:nvGrpSpPr>
          <p:grpSpPr>
            <a:xfrm>
              <a:off x="8210348" y="3791116"/>
              <a:ext cx="803985" cy="436673"/>
              <a:chOff x="8210348" y="3791116"/>
              <a:chExt cx="803985" cy="436673"/>
            </a:xfrm>
          </p:grpSpPr>
          <p:sp>
            <p:nvSpPr>
              <p:cNvPr id="64" name="object 69">
                <a:extLst>
                  <a:ext uri="{FF2B5EF4-FFF2-40B4-BE49-F238E27FC236}">
                    <a16:creationId xmlns:a16="http://schemas.microsoft.com/office/drawing/2014/main" id="{1662A72E-BFF3-415A-AA6D-3964B63F84E7}"/>
                  </a:ext>
                </a:extLst>
              </p:cNvPr>
              <p:cNvSpPr/>
              <p:nvPr/>
            </p:nvSpPr>
            <p:spPr>
              <a:xfrm flipH="1">
                <a:off x="8210348" y="3791116"/>
                <a:ext cx="581679" cy="416122"/>
              </a:xfrm>
              <a:prstGeom prst="rect">
                <a:avLst/>
              </a:prstGeom>
              <a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65" name="object 74">
                <a:extLst>
                  <a:ext uri="{FF2B5EF4-FFF2-40B4-BE49-F238E27FC236}">
                    <a16:creationId xmlns:a16="http://schemas.microsoft.com/office/drawing/2014/main" id="{7D94375E-08F9-447E-8226-4FF7275B8FBF}"/>
                  </a:ext>
                </a:extLst>
              </p:cNvPr>
              <p:cNvSpPr/>
              <p:nvPr/>
            </p:nvSpPr>
            <p:spPr>
              <a:xfrm>
                <a:off x="8665606" y="3824026"/>
                <a:ext cx="234696" cy="239268"/>
              </a:xfrm>
              <a:prstGeom prst="rect">
                <a:avLst/>
              </a:prstGeom>
              <a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66" name="object 74">
                <a:extLst>
                  <a:ext uri="{FF2B5EF4-FFF2-40B4-BE49-F238E27FC236}">
                    <a16:creationId xmlns:a16="http://schemas.microsoft.com/office/drawing/2014/main" id="{355DAE6A-4541-44F1-81A1-42D053EB7B40}"/>
                  </a:ext>
                </a:extLst>
              </p:cNvPr>
              <p:cNvSpPr/>
              <p:nvPr/>
            </p:nvSpPr>
            <p:spPr>
              <a:xfrm>
                <a:off x="8717776" y="3898758"/>
                <a:ext cx="234696" cy="239268"/>
              </a:xfrm>
              <a:prstGeom prst="rect">
                <a:avLst/>
              </a:prstGeom>
              <a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67" name="object 74">
                <a:extLst>
                  <a:ext uri="{FF2B5EF4-FFF2-40B4-BE49-F238E27FC236}">
                    <a16:creationId xmlns:a16="http://schemas.microsoft.com/office/drawing/2014/main" id="{A6A28F29-C486-456C-98E2-B03B24B3DF56}"/>
                  </a:ext>
                </a:extLst>
              </p:cNvPr>
              <p:cNvSpPr/>
              <p:nvPr/>
            </p:nvSpPr>
            <p:spPr>
              <a:xfrm>
                <a:off x="8779637" y="3988521"/>
                <a:ext cx="234696" cy="239268"/>
              </a:xfrm>
              <a:prstGeom prst="rect">
                <a:avLst/>
              </a:prstGeom>
              <a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5F0F63E-4E76-4219-BFB7-1DADE130035C}"/>
                </a:ext>
              </a:extLst>
            </p:cNvPr>
            <p:cNvSpPr txBox="1"/>
            <p:nvPr/>
          </p:nvSpPr>
          <p:spPr>
            <a:xfrm>
              <a:off x="8226249" y="3393464"/>
              <a:ext cx="1329463" cy="405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800" b="1" i="0" u="none" strike="noStrike" kern="120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Faktura-utsteder</a:t>
              </a:r>
            </a:p>
          </p:txBody>
        </p:sp>
      </p:grpSp>
      <p:sp>
        <p:nvSpPr>
          <p:cNvPr id="68" name="Freeform 756">
            <a:extLst>
              <a:ext uri="{FF2B5EF4-FFF2-40B4-BE49-F238E27FC236}">
                <a16:creationId xmlns:a16="http://schemas.microsoft.com/office/drawing/2014/main" id="{594D0662-C55A-411F-8245-1819410A10D1}"/>
              </a:ext>
            </a:extLst>
          </p:cNvPr>
          <p:cNvSpPr>
            <a:spLocks noEditPoints="1"/>
          </p:cNvSpPr>
          <p:nvPr/>
        </p:nvSpPr>
        <p:spPr bwMode="auto">
          <a:xfrm>
            <a:off x="6783443" y="2829166"/>
            <a:ext cx="341971" cy="314261"/>
          </a:xfrm>
          <a:custGeom>
            <a:avLst/>
            <a:gdLst>
              <a:gd name="T0" fmla="*/ 165 w 299"/>
              <a:gd name="T1" fmla="*/ 29 h 299"/>
              <a:gd name="T2" fmla="*/ 121 w 299"/>
              <a:gd name="T3" fmla="*/ 24 h 299"/>
              <a:gd name="T4" fmla="*/ 154 w 299"/>
              <a:gd name="T5" fmla="*/ 1 h 299"/>
              <a:gd name="T6" fmla="*/ 64 w 299"/>
              <a:gd name="T7" fmla="*/ 61 h 299"/>
              <a:gd name="T8" fmla="*/ 107 w 299"/>
              <a:gd name="T9" fmla="*/ 31 h 299"/>
              <a:gd name="T10" fmla="*/ 54 w 299"/>
              <a:gd name="T11" fmla="*/ 55 h 299"/>
              <a:gd name="T12" fmla="*/ 26 w 299"/>
              <a:gd name="T13" fmla="*/ 56 h 299"/>
              <a:gd name="T14" fmla="*/ 0 w 299"/>
              <a:gd name="T15" fmla="*/ 96 h 299"/>
              <a:gd name="T16" fmla="*/ 22 w 299"/>
              <a:gd name="T17" fmla="*/ 91 h 299"/>
              <a:gd name="T18" fmla="*/ 40 w 299"/>
              <a:gd name="T19" fmla="*/ 88 h 299"/>
              <a:gd name="T20" fmla="*/ 59 w 299"/>
              <a:gd name="T21" fmla="*/ 109 h 299"/>
              <a:gd name="T22" fmla="*/ 107 w 299"/>
              <a:gd name="T23" fmla="*/ 119 h 299"/>
              <a:gd name="T24" fmla="*/ 54 w 299"/>
              <a:gd name="T25" fmla="*/ 95 h 299"/>
              <a:gd name="T26" fmla="*/ 150 w 299"/>
              <a:gd name="T27" fmla="*/ 127 h 299"/>
              <a:gd name="T28" fmla="*/ 126 w 299"/>
              <a:gd name="T29" fmla="*/ 139 h 299"/>
              <a:gd name="T30" fmla="*/ 150 w 299"/>
              <a:gd name="T31" fmla="*/ 171 h 299"/>
              <a:gd name="T32" fmla="*/ 174 w 299"/>
              <a:gd name="T33" fmla="*/ 139 h 299"/>
              <a:gd name="T34" fmla="*/ 231 w 299"/>
              <a:gd name="T35" fmla="*/ 89 h 299"/>
              <a:gd name="T36" fmla="*/ 202 w 299"/>
              <a:gd name="T37" fmla="*/ 125 h 299"/>
              <a:gd name="T38" fmla="*/ 245 w 299"/>
              <a:gd name="T39" fmla="*/ 95 h 299"/>
              <a:gd name="T40" fmla="*/ 273 w 299"/>
              <a:gd name="T41" fmla="*/ 56 h 299"/>
              <a:gd name="T42" fmla="*/ 259 w 299"/>
              <a:gd name="T43" fmla="*/ 88 h 299"/>
              <a:gd name="T44" fmla="*/ 278 w 299"/>
              <a:gd name="T45" fmla="*/ 91 h 299"/>
              <a:gd name="T46" fmla="*/ 299 w 299"/>
              <a:gd name="T47" fmla="*/ 96 h 299"/>
              <a:gd name="T48" fmla="*/ 240 w 299"/>
              <a:gd name="T49" fmla="*/ 41 h 299"/>
              <a:gd name="T50" fmla="*/ 198 w 299"/>
              <a:gd name="T51" fmla="*/ 45 h 299"/>
              <a:gd name="T52" fmla="*/ 245 w 299"/>
              <a:gd name="T53" fmla="*/ 55 h 299"/>
              <a:gd name="T54" fmla="*/ 22 w 299"/>
              <a:gd name="T55" fmla="*/ 160 h 299"/>
              <a:gd name="T56" fmla="*/ 0 w 299"/>
              <a:gd name="T57" fmla="*/ 128 h 299"/>
              <a:gd name="T58" fmla="*/ 35 w 299"/>
              <a:gd name="T59" fmla="*/ 214 h 299"/>
              <a:gd name="T60" fmla="*/ 11 w 299"/>
              <a:gd name="T61" fmla="*/ 181 h 299"/>
              <a:gd name="T62" fmla="*/ 6 w 299"/>
              <a:gd name="T63" fmla="*/ 223 h 299"/>
              <a:gd name="T64" fmla="*/ 39 w 299"/>
              <a:gd name="T65" fmla="*/ 229 h 299"/>
              <a:gd name="T66" fmla="*/ 69 w 299"/>
              <a:gd name="T67" fmla="*/ 232 h 299"/>
              <a:gd name="T68" fmla="*/ 92 w 299"/>
              <a:gd name="T69" fmla="*/ 269 h 299"/>
              <a:gd name="T70" fmla="*/ 102 w 299"/>
              <a:gd name="T71" fmla="*/ 250 h 299"/>
              <a:gd name="T72" fmla="*/ 160 w 299"/>
              <a:gd name="T73" fmla="*/ 203 h 299"/>
              <a:gd name="T74" fmla="*/ 139 w 299"/>
              <a:gd name="T75" fmla="*/ 235 h 299"/>
              <a:gd name="T76" fmla="*/ 160 w 299"/>
              <a:gd name="T77" fmla="*/ 271 h 299"/>
              <a:gd name="T78" fmla="*/ 139 w 299"/>
              <a:gd name="T79" fmla="*/ 267 h 299"/>
              <a:gd name="T80" fmla="*/ 121 w 299"/>
              <a:gd name="T81" fmla="*/ 273 h 299"/>
              <a:gd name="T82" fmla="*/ 150 w 299"/>
              <a:gd name="T83" fmla="*/ 299 h 299"/>
              <a:gd name="T84" fmla="*/ 174 w 299"/>
              <a:gd name="T85" fmla="*/ 289 h 299"/>
              <a:gd name="T86" fmla="*/ 231 w 299"/>
              <a:gd name="T87" fmla="*/ 239 h 299"/>
              <a:gd name="T88" fmla="*/ 202 w 299"/>
              <a:gd name="T89" fmla="*/ 274 h 299"/>
              <a:gd name="T90" fmla="*/ 245 w 299"/>
              <a:gd name="T91" fmla="*/ 244 h 299"/>
              <a:gd name="T92" fmla="*/ 278 w 299"/>
              <a:gd name="T93" fmla="*/ 203 h 299"/>
              <a:gd name="T94" fmla="*/ 259 w 299"/>
              <a:gd name="T95" fmla="*/ 237 h 299"/>
              <a:gd name="T96" fmla="*/ 293 w 299"/>
              <a:gd name="T97" fmla="*/ 234 h 299"/>
              <a:gd name="T98" fmla="*/ 288 w 299"/>
              <a:gd name="T99" fmla="*/ 192 h 299"/>
              <a:gd name="T100" fmla="*/ 278 w 299"/>
              <a:gd name="T101" fmla="*/ 171 h 299"/>
              <a:gd name="T102" fmla="*/ 299 w 299"/>
              <a:gd name="T103" fmla="*/ 13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99" h="299">
                <a:moveTo>
                  <a:pt x="179" y="24"/>
                </a:moveTo>
                <a:cubicBezTo>
                  <a:pt x="177" y="28"/>
                  <a:pt x="173" y="30"/>
                  <a:pt x="169" y="30"/>
                </a:cubicBezTo>
                <a:cubicBezTo>
                  <a:pt x="168" y="30"/>
                  <a:pt x="166" y="30"/>
                  <a:pt x="165" y="29"/>
                </a:cubicBezTo>
                <a:cubicBezTo>
                  <a:pt x="150" y="22"/>
                  <a:pt x="150" y="22"/>
                  <a:pt x="150" y="22"/>
                </a:cubicBezTo>
                <a:cubicBezTo>
                  <a:pt x="135" y="29"/>
                  <a:pt x="135" y="29"/>
                  <a:pt x="135" y="29"/>
                </a:cubicBezTo>
                <a:cubicBezTo>
                  <a:pt x="129" y="32"/>
                  <a:pt x="123" y="29"/>
                  <a:pt x="121" y="24"/>
                </a:cubicBezTo>
                <a:cubicBezTo>
                  <a:pt x="118" y="19"/>
                  <a:pt x="120" y="12"/>
                  <a:pt x="126" y="10"/>
                </a:cubicBezTo>
                <a:cubicBezTo>
                  <a:pt x="145" y="1"/>
                  <a:pt x="145" y="1"/>
                  <a:pt x="145" y="1"/>
                </a:cubicBezTo>
                <a:cubicBezTo>
                  <a:pt x="148" y="0"/>
                  <a:pt x="151" y="0"/>
                  <a:pt x="154" y="1"/>
                </a:cubicBezTo>
                <a:cubicBezTo>
                  <a:pt x="174" y="10"/>
                  <a:pt x="174" y="10"/>
                  <a:pt x="174" y="10"/>
                </a:cubicBezTo>
                <a:cubicBezTo>
                  <a:pt x="179" y="12"/>
                  <a:pt x="181" y="19"/>
                  <a:pt x="179" y="24"/>
                </a:cubicBezTo>
                <a:close/>
                <a:moveTo>
                  <a:pt x="64" y="61"/>
                </a:moveTo>
                <a:cubicBezTo>
                  <a:pt x="65" y="61"/>
                  <a:pt x="67" y="61"/>
                  <a:pt x="68" y="60"/>
                </a:cubicBezTo>
                <a:cubicBezTo>
                  <a:pt x="101" y="45"/>
                  <a:pt x="101" y="45"/>
                  <a:pt x="101" y="45"/>
                </a:cubicBezTo>
                <a:cubicBezTo>
                  <a:pt x="107" y="42"/>
                  <a:pt x="109" y="36"/>
                  <a:pt x="107" y="31"/>
                </a:cubicBezTo>
                <a:cubicBezTo>
                  <a:pt x="104" y="25"/>
                  <a:pt x="98" y="23"/>
                  <a:pt x="93" y="25"/>
                </a:cubicBezTo>
                <a:cubicBezTo>
                  <a:pt x="59" y="41"/>
                  <a:pt x="59" y="41"/>
                  <a:pt x="59" y="41"/>
                </a:cubicBezTo>
                <a:cubicBezTo>
                  <a:pt x="54" y="43"/>
                  <a:pt x="52" y="49"/>
                  <a:pt x="54" y="55"/>
                </a:cubicBezTo>
                <a:cubicBezTo>
                  <a:pt x="56" y="59"/>
                  <a:pt x="60" y="61"/>
                  <a:pt x="64" y="61"/>
                </a:cubicBezTo>
                <a:close/>
                <a:moveTo>
                  <a:pt x="40" y="61"/>
                </a:moveTo>
                <a:cubicBezTo>
                  <a:pt x="38" y="56"/>
                  <a:pt x="31" y="54"/>
                  <a:pt x="26" y="56"/>
                </a:cubicBezTo>
                <a:cubicBezTo>
                  <a:pt x="7" y="65"/>
                  <a:pt x="7" y="65"/>
                  <a:pt x="7" y="65"/>
                </a:cubicBezTo>
                <a:cubicBezTo>
                  <a:pt x="3" y="67"/>
                  <a:pt x="0" y="71"/>
                  <a:pt x="0" y="75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2"/>
                  <a:pt x="5" y="107"/>
                  <a:pt x="11" y="107"/>
                </a:cubicBezTo>
                <a:cubicBezTo>
                  <a:pt x="17" y="107"/>
                  <a:pt x="22" y="102"/>
                  <a:pt x="22" y="96"/>
                </a:cubicBezTo>
                <a:cubicBezTo>
                  <a:pt x="22" y="91"/>
                  <a:pt x="22" y="91"/>
                  <a:pt x="22" y="91"/>
                </a:cubicBezTo>
                <a:cubicBezTo>
                  <a:pt x="26" y="93"/>
                  <a:pt x="26" y="93"/>
                  <a:pt x="26" y="93"/>
                </a:cubicBezTo>
                <a:cubicBezTo>
                  <a:pt x="27" y="94"/>
                  <a:pt x="29" y="94"/>
                  <a:pt x="30" y="94"/>
                </a:cubicBezTo>
                <a:cubicBezTo>
                  <a:pt x="34" y="94"/>
                  <a:pt x="38" y="92"/>
                  <a:pt x="40" y="88"/>
                </a:cubicBezTo>
                <a:cubicBezTo>
                  <a:pt x="42" y="83"/>
                  <a:pt x="41" y="78"/>
                  <a:pt x="36" y="75"/>
                </a:cubicBezTo>
                <a:cubicBezTo>
                  <a:pt x="41" y="72"/>
                  <a:pt x="42" y="66"/>
                  <a:pt x="40" y="61"/>
                </a:cubicBezTo>
                <a:close/>
                <a:moveTo>
                  <a:pt x="59" y="109"/>
                </a:moveTo>
                <a:cubicBezTo>
                  <a:pt x="93" y="124"/>
                  <a:pt x="93" y="124"/>
                  <a:pt x="93" y="124"/>
                </a:cubicBezTo>
                <a:cubicBezTo>
                  <a:pt x="94" y="125"/>
                  <a:pt x="95" y="125"/>
                  <a:pt x="97" y="125"/>
                </a:cubicBezTo>
                <a:cubicBezTo>
                  <a:pt x="101" y="125"/>
                  <a:pt x="105" y="123"/>
                  <a:pt x="107" y="119"/>
                </a:cubicBezTo>
                <a:cubicBezTo>
                  <a:pt x="109" y="113"/>
                  <a:pt x="107" y="107"/>
                  <a:pt x="101" y="105"/>
                </a:cubicBezTo>
                <a:cubicBezTo>
                  <a:pt x="68" y="89"/>
                  <a:pt x="68" y="89"/>
                  <a:pt x="68" y="89"/>
                </a:cubicBezTo>
                <a:cubicBezTo>
                  <a:pt x="63" y="87"/>
                  <a:pt x="56" y="89"/>
                  <a:pt x="54" y="95"/>
                </a:cubicBezTo>
                <a:cubicBezTo>
                  <a:pt x="52" y="100"/>
                  <a:pt x="54" y="106"/>
                  <a:pt x="59" y="109"/>
                </a:cubicBezTo>
                <a:close/>
                <a:moveTo>
                  <a:pt x="165" y="120"/>
                </a:moveTo>
                <a:cubicBezTo>
                  <a:pt x="150" y="127"/>
                  <a:pt x="150" y="127"/>
                  <a:pt x="150" y="127"/>
                </a:cubicBezTo>
                <a:cubicBezTo>
                  <a:pt x="135" y="120"/>
                  <a:pt x="135" y="120"/>
                  <a:pt x="135" y="120"/>
                </a:cubicBezTo>
                <a:cubicBezTo>
                  <a:pt x="129" y="118"/>
                  <a:pt x="123" y="120"/>
                  <a:pt x="121" y="125"/>
                </a:cubicBezTo>
                <a:cubicBezTo>
                  <a:pt x="118" y="131"/>
                  <a:pt x="120" y="137"/>
                  <a:pt x="126" y="139"/>
                </a:cubicBezTo>
                <a:cubicBezTo>
                  <a:pt x="139" y="145"/>
                  <a:pt x="139" y="145"/>
                  <a:pt x="139" y="145"/>
                </a:cubicBezTo>
                <a:cubicBezTo>
                  <a:pt x="139" y="160"/>
                  <a:pt x="139" y="160"/>
                  <a:pt x="139" y="160"/>
                </a:cubicBezTo>
                <a:cubicBezTo>
                  <a:pt x="139" y="166"/>
                  <a:pt x="144" y="171"/>
                  <a:pt x="150" y="171"/>
                </a:cubicBezTo>
                <a:cubicBezTo>
                  <a:pt x="156" y="171"/>
                  <a:pt x="160" y="166"/>
                  <a:pt x="160" y="160"/>
                </a:cubicBezTo>
                <a:cubicBezTo>
                  <a:pt x="160" y="145"/>
                  <a:pt x="160" y="145"/>
                  <a:pt x="160" y="145"/>
                </a:cubicBezTo>
                <a:cubicBezTo>
                  <a:pt x="174" y="139"/>
                  <a:pt x="174" y="139"/>
                  <a:pt x="174" y="139"/>
                </a:cubicBezTo>
                <a:cubicBezTo>
                  <a:pt x="179" y="137"/>
                  <a:pt x="181" y="131"/>
                  <a:pt x="179" y="125"/>
                </a:cubicBezTo>
                <a:cubicBezTo>
                  <a:pt x="176" y="120"/>
                  <a:pt x="170" y="118"/>
                  <a:pt x="165" y="120"/>
                </a:cubicBezTo>
                <a:close/>
                <a:moveTo>
                  <a:pt x="231" y="89"/>
                </a:moveTo>
                <a:cubicBezTo>
                  <a:pt x="198" y="105"/>
                  <a:pt x="198" y="105"/>
                  <a:pt x="198" y="105"/>
                </a:cubicBezTo>
                <a:cubicBezTo>
                  <a:pt x="193" y="107"/>
                  <a:pt x="190" y="113"/>
                  <a:pt x="193" y="119"/>
                </a:cubicBezTo>
                <a:cubicBezTo>
                  <a:pt x="194" y="123"/>
                  <a:pt x="198" y="125"/>
                  <a:pt x="202" y="125"/>
                </a:cubicBezTo>
                <a:cubicBezTo>
                  <a:pt x="204" y="125"/>
                  <a:pt x="205" y="125"/>
                  <a:pt x="207" y="124"/>
                </a:cubicBezTo>
                <a:cubicBezTo>
                  <a:pt x="240" y="109"/>
                  <a:pt x="240" y="109"/>
                  <a:pt x="240" y="109"/>
                </a:cubicBezTo>
                <a:cubicBezTo>
                  <a:pt x="245" y="106"/>
                  <a:pt x="248" y="100"/>
                  <a:pt x="245" y="95"/>
                </a:cubicBezTo>
                <a:cubicBezTo>
                  <a:pt x="243" y="89"/>
                  <a:pt x="237" y="87"/>
                  <a:pt x="231" y="89"/>
                </a:cubicBezTo>
                <a:close/>
                <a:moveTo>
                  <a:pt x="293" y="65"/>
                </a:moveTo>
                <a:cubicBezTo>
                  <a:pt x="273" y="56"/>
                  <a:pt x="273" y="56"/>
                  <a:pt x="273" y="56"/>
                </a:cubicBezTo>
                <a:cubicBezTo>
                  <a:pt x="268" y="54"/>
                  <a:pt x="262" y="56"/>
                  <a:pt x="259" y="61"/>
                </a:cubicBezTo>
                <a:cubicBezTo>
                  <a:pt x="257" y="66"/>
                  <a:pt x="259" y="72"/>
                  <a:pt x="263" y="75"/>
                </a:cubicBezTo>
                <a:cubicBezTo>
                  <a:pt x="259" y="78"/>
                  <a:pt x="257" y="83"/>
                  <a:pt x="259" y="88"/>
                </a:cubicBezTo>
                <a:cubicBezTo>
                  <a:pt x="261" y="92"/>
                  <a:pt x="265" y="94"/>
                  <a:pt x="269" y="94"/>
                </a:cubicBezTo>
                <a:cubicBezTo>
                  <a:pt x="270" y="94"/>
                  <a:pt x="272" y="94"/>
                  <a:pt x="273" y="93"/>
                </a:cubicBezTo>
                <a:cubicBezTo>
                  <a:pt x="278" y="91"/>
                  <a:pt x="278" y="91"/>
                  <a:pt x="278" y="91"/>
                </a:cubicBezTo>
                <a:cubicBezTo>
                  <a:pt x="278" y="96"/>
                  <a:pt x="278" y="96"/>
                  <a:pt x="278" y="96"/>
                </a:cubicBezTo>
                <a:cubicBezTo>
                  <a:pt x="278" y="102"/>
                  <a:pt x="282" y="107"/>
                  <a:pt x="288" y="107"/>
                </a:cubicBezTo>
                <a:cubicBezTo>
                  <a:pt x="294" y="107"/>
                  <a:pt x="299" y="102"/>
                  <a:pt x="299" y="96"/>
                </a:cubicBezTo>
                <a:cubicBezTo>
                  <a:pt x="299" y="75"/>
                  <a:pt x="299" y="75"/>
                  <a:pt x="299" y="75"/>
                </a:cubicBezTo>
                <a:cubicBezTo>
                  <a:pt x="299" y="71"/>
                  <a:pt x="297" y="67"/>
                  <a:pt x="293" y="65"/>
                </a:cubicBezTo>
                <a:close/>
                <a:moveTo>
                  <a:pt x="240" y="41"/>
                </a:moveTo>
                <a:cubicBezTo>
                  <a:pt x="207" y="25"/>
                  <a:pt x="207" y="25"/>
                  <a:pt x="207" y="25"/>
                </a:cubicBezTo>
                <a:cubicBezTo>
                  <a:pt x="201" y="23"/>
                  <a:pt x="195" y="25"/>
                  <a:pt x="193" y="31"/>
                </a:cubicBezTo>
                <a:cubicBezTo>
                  <a:pt x="190" y="36"/>
                  <a:pt x="193" y="42"/>
                  <a:pt x="198" y="45"/>
                </a:cubicBezTo>
                <a:cubicBezTo>
                  <a:pt x="231" y="60"/>
                  <a:pt x="231" y="60"/>
                  <a:pt x="231" y="60"/>
                </a:cubicBezTo>
                <a:cubicBezTo>
                  <a:pt x="233" y="61"/>
                  <a:pt x="234" y="61"/>
                  <a:pt x="236" y="61"/>
                </a:cubicBezTo>
                <a:cubicBezTo>
                  <a:pt x="240" y="61"/>
                  <a:pt x="244" y="59"/>
                  <a:pt x="245" y="55"/>
                </a:cubicBezTo>
                <a:cubicBezTo>
                  <a:pt x="248" y="49"/>
                  <a:pt x="245" y="43"/>
                  <a:pt x="240" y="41"/>
                </a:cubicBezTo>
                <a:close/>
                <a:moveTo>
                  <a:pt x="11" y="171"/>
                </a:moveTo>
                <a:cubicBezTo>
                  <a:pt x="17" y="171"/>
                  <a:pt x="22" y="166"/>
                  <a:pt x="22" y="160"/>
                </a:cubicBezTo>
                <a:cubicBezTo>
                  <a:pt x="22" y="128"/>
                  <a:pt x="22" y="128"/>
                  <a:pt x="22" y="128"/>
                </a:cubicBezTo>
                <a:cubicBezTo>
                  <a:pt x="22" y="122"/>
                  <a:pt x="17" y="117"/>
                  <a:pt x="11" y="117"/>
                </a:cubicBezTo>
                <a:cubicBezTo>
                  <a:pt x="5" y="117"/>
                  <a:pt x="0" y="122"/>
                  <a:pt x="0" y="128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6"/>
                  <a:pt x="5" y="171"/>
                  <a:pt x="11" y="171"/>
                </a:cubicBezTo>
                <a:close/>
                <a:moveTo>
                  <a:pt x="35" y="214"/>
                </a:moveTo>
                <a:cubicBezTo>
                  <a:pt x="22" y="207"/>
                  <a:pt x="22" y="207"/>
                  <a:pt x="22" y="207"/>
                </a:cubicBezTo>
                <a:cubicBezTo>
                  <a:pt x="22" y="192"/>
                  <a:pt x="22" y="192"/>
                  <a:pt x="22" y="192"/>
                </a:cubicBezTo>
                <a:cubicBezTo>
                  <a:pt x="22" y="186"/>
                  <a:pt x="17" y="181"/>
                  <a:pt x="11" y="181"/>
                </a:cubicBezTo>
                <a:cubicBezTo>
                  <a:pt x="5" y="181"/>
                  <a:pt x="0" y="186"/>
                  <a:pt x="0" y="192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17"/>
                  <a:pt x="2" y="221"/>
                  <a:pt x="6" y="223"/>
                </a:cubicBezTo>
                <a:cubicBezTo>
                  <a:pt x="25" y="233"/>
                  <a:pt x="25" y="233"/>
                  <a:pt x="25" y="233"/>
                </a:cubicBezTo>
                <a:cubicBezTo>
                  <a:pt x="26" y="234"/>
                  <a:pt x="28" y="234"/>
                  <a:pt x="30" y="234"/>
                </a:cubicBezTo>
                <a:cubicBezTo>
                  <a:pt x="34" y="234"/>
                  <a:pt x="37" y="232"/>
                  <a:pt x="39" y="229"/>
                </a:cubicBezTo>
                <a:cubicBezTo>
                  <a:pt x="42" y="223"/>
                  <a:pt x="40" y="217"/>
                  <a:pt x="35" y="214"/>
                </a:cubicBezTo>
                <a:close/>
                <a:moveTo>
                  <a:pt x="102" y="250"/>
                </a:moveTo>
                <a:cubicBezTo>
                  <a:pt x="69" y="232"/>
                  <a:pt x="69" y="232"/>
                  <a:pt x="69" y="232"/>
                </a:cubicBezTo>
                <a:cubicBezTo>
                  <a:pt x="63" y="229"/>
                  <a:pt x="57" y="231"/>
                  <a:pt x="54" y="237"/>
                </a:cubicBezTo>
                <a:cubicBezTo>
                  <a:pt x="51" y="242"/>
                  <a:pt x="53" y="248"/>
                  <a:pt x="58" y="251"/>
                </a:cubicBezTo>
                <a:cubicBezTo>
                  <a:pt x="92" y="269"/>
                  <a:pt x="92" y="269"/>
                  <a:pt x="92" y="269"/>
                </a:cubicBezTo>
                <a:cubicBezTo>
                  <a:pt x="94" y="270"/>
                  <a:pt x="95" y="270"/>
                  <a:pt x="97" y="270"/>
                </a:cubicBezTo>
                <a:cubicBezTo>
                  <a:pt x="101" y="270"/>
                  <a:pt x="105" y="268"/>
                  <a:pt x="107" y="265"/>
                </a:cubicBezTo>
                <a:cubicBezTo>
                  <a:pt x="109" y="260"/>
                  <a:pt x="107" y="253"/>
                  <a:pt x="102" y="250"/>
                </a:cubicBezTo>
                <a:close/>
                <a:moveTo>
                  <a:pt x="150" y="245"/>
                </a:moveTo>
                <a:cubicBezTo>
                  <a:pt x="156" y="245"/>
                  <a:pt x="160" y="241"/>
                  <a:pt x="160" y="235"/>
                </a:cubicBezTo>
                <a:cubicBezTo>
                  <a:pt x="160" y="203"/>
                  <a:pt x="160" y="203"/>
                  <a:pt x="160" y="203"/>
                </a:cubicBezTo>
                <a:cubicBezTo>
                  <a:pt x="160" y="197"/>
                  <a:pt x="156" y="192"/>
                  <a:pt x="150" y="192"/>
                </a:cubicBezTo>
                <a:cubicBezTo>
                  <a:pt x="144" y="192"/>
                  <a:pt x="139" y="197"/>
                  <a:pt x="139" y="203"/>
                </a:cubicBezTo>
                <a:cubicBezTo>
                  <a:pt x="139" y="235"/>
                  <a:pt x="139" y="235"/>
                  <a:pt x="139" y="235"/>
                </a:cubicBezTo>
                <a:cubicBezTo>
                  <a:pt x="139" y="241"/>
                  <a:pt x="144" y="245"/>
                  <a:pt x="150" y="245"/>
                </a:cubicBezTo>
                <a:close/>
                <a:moveTo>
                  <a:pt x="165" y="269"/>
                </a:moveTo>
                <a:cubicBezTo>
                  <a:pt x="160" y="271"/>
                  <a:pt x="160" y="271"/>
                  <a:pt x="160" y="271"/>
                </a:cubicBezTo>
                <a:cubicBezTo>
                  <a:pt x="160" y="267"/>
                  <a:pt x="160" y="267"/>
                  <a:pt x="160" y="267"/>
                </a:cubicBezTo>
                <a:cubicBezTo>
                  <a:pt x="160" y="261"/>
                  <a:pt x="156" y="256"/>
                  <a:pt x="150" y="256"/>
                </a:cubicBezTo>
                <a:cubicBezTo>
                  <a:pt x="144" y="256"/>
                  <a:pt x="139" y="261"/>
                  <a:pt x="139" y="267"/>
                </a:cubicBezTo>
                <a:cubicBezTo>
                  <a:pt x="139" y="270"/>
                  <a:pt x="139" y="270"/>
                  <a:pt x="139" y="270"/>
                </a:cubicBezTo>
                <a:cubicBezTo>
                  <a:pt x="136" y="268"/>
                  <a:pt x="136" y="268"/>
                  <a:pt x="136" y="268"/>
                </a:cubicBezTo>
                <a:cubicBezTo>
                  <a:pt x="131" y="266"/>
                  <a:pt x="124" y="268"/>
                  <a:pt x="121" y="273"/>
                </a:cubicBezTo>
                <a:cubicBezTo>
                  <a:pt x="119" y="278"/>
                  <a:pt x="121" y="284"/>
                  <a:pt x="126" y="287"/>
                </a:cubicBezTo>
                <a:cubicBezTo>
                  <a:pt x="145" y="297"/>
                  <a:pt x="145" y="297"/>
                  <a:pt x="145" y="297"/>
                </a:cubicBezTo>
                <a:cubicBezTo>
                  <a:pt x="146" y="298"/>
                  <a:pt x="148" y="299"/>
                  <a:pt x="150" y="299"/>
                </a:cubicBezTo>
                <a:cubicBezTo>
                  <a:pt x="151" y="299"/>
                  <a:pt x="153" y="298"/>
                  <a:pt x="154" y="298"/>
                </a:cubicBezTo>
                <a:cubicBezTo>
                  <a:pt x="154" y="298"/>
                  <a:pt x="154" y="298"/>
                  <a:pt x="154" y="298"/>
                </a:cubicBezTo>
                <a:cubicBezTo>
                  <a:pt x="174" y="289"/>
                  <a:pt x="174" y="289"/>
                  <a:pt x="174" y="289"/>
                </a:cubicBezTo>
                <a:cubicBezTo>
                  <a:pt x="179" y="286"/>
                  <a:pt x="181" y="280"/>
                  <a:pt x="179" y="275"/>
                </a:cubicBezTo>
                <a:cubicBezTo>
                  <a:pt x="176" y="269"/>
                  <a:pt x="170" y="267"/>
                  <a:pt x="165" y="269"/>
                </a:cubicBezTo>
                <a:close/>
                <a:moveTo>
                  <a:pt x="231" y="239"/>
                </a:moveTo>
                <a:cubicBezTo>
                  <a:pt x="198" y="254"/>
                  <a:pt x="198" y="254"/>
                  <a:pt x="198" y="254"/>
                </a:cubicBezTo>
                <a:cubicBezTo>
                  <a:pt x="193" y="256"/>
                  <a:pt x="190" y="263"/>
                  <a:pt x="193" y="268"/>
                </a:cubicBezTo>
                <a:cubicBezTo>
                  <a:pt x="194" y="272"/>
                  <a:pt x="198" y="274"/>
                  <a:pt x="202" y="274"/>
                </a:cubicBezTo>
                <a:cubicBezTo>
                  <a:pt x="204" y="274"/>
                  <a:pt x="205" y="274"/>
                  <a:pt x="207" y="273"/>
                </a:cubicBezTo>
                <a:cubicBezTo>
                  <a:pt x="240" y="258"/>
                  <a:pt x="240" y="258"/>
                  <a:pt x="240" y="258"/>
                </a:cubicBezTo>
                <a:cubicBezTo>
                  <a:pt x="245" y="256"/>
                  <a:pt x="248" y="249"/>
                  <a:pt x="245" y="244"/>
                </a:cubicBezTo>
                <a:cubicBezTo>
                  <a:pt x="243" y="238"/>
                  <a:pt x="237" y="236"/>
                  <a:pt x="231" y="239"/>
                </a:cubicBezTo>
                <a:close/>
                <a:moveTo>
                  <a:pt x="288" y="192"/>
                </a:moveTo>
                <a:cubicBezTo>
                  <a:pt x="282" y="192"/>
                  <a:pt x="278" y="197"/>
                  <a:pt x="278" y="203"/>
                </a:cubicBezTo>
                <a:cubicBezTo>
                  <a:pt x="278" y="217"/>
                  <a:pt x="278" y="217"/>
                  <a:pt x="278" y="217"/>
                </a:cubicBezTo>
                <a:cubicBezTo>
                  <a:pt x="264" y="223"/>
                  <a:pt x="264" y="223"/>
                  <a:pt x="264" y="223"/>
                </a:cubicBezTo>
                <a:cubicBezTo>
                  <a:pt x="259" y="226"/>
                  <a:pt x="257" y="232"/>
                  <a:pt x="259" y="237"/>
                </a:cubicBezTo>
                <a:cubicBezTo>
                  <a:pt x="261" y="241"/>
                  <a:pt x="265" y="244"/>
                  <a:pt x="269" y="244"/>
                </a:cubicBezTo>
                <a:cubicBezTo>
                  <a:pt x="270" y="244"/>
                  <a:pt x="272" y="243"/>
                  <a:pt x="273" y="243"/>
                </a:cubicBezTo>
                <a:cubicBezTo>
                  <a:pt x="293" y="234"/>
                  <a:pt x="293" y="234"/>
                  <a:pt x="293" y="234"/>
                </a:cubicBezTo>
                <a:cubicBezTo>
                  <a:pt x="297" y="232"/>
                  <a:pt x="299" y="228"/>
                  <a:pt x="299" y="224"/>
                </a:cubicBezTo>
                <a:cubicBezTo>
                  <a:pt x="299" y="203"/>
                  <a:pt x="299" y="203"/>
                  <a:pt x="299" y="203"/>
                </a:cubicBezTo>
                <a:cubicBezTo>
                  <a:pt x="299" y="197"/>
                  <a:pt x="294" y="192"/>
                  <a:pt x="288" y="192"/>
                </a:cubicBezTo>
                <a:close/>
                <a:moveTo>
                  <a:pt x="288" y="128"/>
                </a:moveTo>
                <a:cubicBezTo>
                  <a:pt x="282" y="128"/>
                  <a:pt x="278" y="133"/>
                  <a:pt x="278" y="139"/>
                </a:cubicBezTo>
                <a:cubicBezTo>
                  <a:pt x="278" y="171"/>
                  <a:pt x="278" y="171"/>
                  <a:pt x="278" y="171"/>
                </a:cubicBezTo>
                <a:cubicBezTo>
                  <a:pt x="278" y="177"/>
                  <a:pt x="282" y="181"/>
                  <a:pt x="288" y="181"/>
                </a:cubicBezTo>
                <a:cubicBezTo>
                  <a:pt x="294" y="181"/>
                  <a:pt x="299" y="177"/>
                  <a:pt x="299" y="171"/>
                </a:cubicBezTo>
                <a:cubicBezTo>
                  <a:pt x="299" y="139"/>
                  <a:pt x="299" y="139"/>
                  <a:pt x="299" y="139"/>
                </a:cubicBezTo>
                <a:cubicBezTo>
                  <a:pt x="299" y="133"/>
                  <a:pt x="294" y="128"/>
                  <a:pt x="288" y="1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="" xmlns:p14="http://schemas.microsoft.com/office/powerpoint/2010/main" xmlns:mc="http://schemas.openxmlformats.org/markup-compatibility/2006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446" tIns="60723" rIns="121446" bIns="6072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31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" name="object 56">
            <a:extLst>
              <a:ext uri="{FF2B5EF4-FFF2-40B4-BE49-F238E27FC236}">
                <a16:creationId xmlns:a16="http://schemas.microsoft.com/office/drawing/2014/main" id="{72CF874F-B75C-4C86-ACBE-94781EF0441F}"/>
              </a:ext>
            </a:extLst>
          </p:cNvPr>
          <p:cNvSpPr txBox="1"/>
          <p:nvPr/>
        </p:nvSpPr>
        <p:spPr>
          <a:xfrm>
            <a:off x="8375546" y="3048782"/>
            <a:ext cx="706958" cy="1257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Betaler faktura</a:t>
            </a:r>
            <a:endParaRPr kumimoji="0" lang="nb-NO" sz="900" b="0" i="0" u="none" strike="noStrike" kern="1200" cap="none" spc="-5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Verdana"/>
            </a:endParaRPr>
          </a:p>
        </p:txBody>
      </p:sp>
      <p:sp>
        <p:nvSpPr>
          <p:cNvPr id="70" name="object 65">
            <a:extLst>
              <a:ext uri="{FF2B5EF4-FFF2-40B4-BE49-F238E27FC236}">
                <a16:creationId xmlns:a16="http://schemas.microsoft.com/office/drawing/2014/main" id="{67B02AC2-E00B-4699-A67B-8BE76E9CF7CE}"/>
              </a:ext>
            </a:extLst>
          </p:cNvPr>
          <p:cNvSpPr/>
          <p:nvPr/>
        </p:nvSpPr>
        <p:spPr>
          <a:xfrm rot="20354384" flipV="1">
            <a:off x="7527600" y="2933229"/>
            <a:ext cx="601916" cy="140972"/>
          </a:xfrm>
          <a:custGeom>
            <a:avLst/>
            <a:gdLst/>
            <a:ahLst/>
            <a:cxnLst/>
            <a:rect l="l" t="t" r="r" b="b"/>
            <a:pathLst>
              <a:path w="1685289" h="352425">
                <a:moveTo>
                  <a:pt x="1621144" y="306764"/>
                </a:moveTo>
                <a:lnTo>
                  <a:pt x="1602486" y="327913"/>
                </a:lnTo>
                <a:lnTo>
                  <a:pt x="1684782" y="349758"/>
                </a:lnTo>
                <a:lnTo>
                  <a:pt x="1670790" y="315087"/>
                </a:lnTo>
                <a:lnTo>
                  <a:pt x="1631188" y="315087"/>
                </a:lnTo>
                <a:lnTo>
                  <a:pt x="1621144" y="306764"/>
                </a:lnTo>
                <a:close/>
              </a:path>
              <a:path w="1685289" h="352425">
                <a:moveTo>
                  <a:pt x="1633736" y="292491"/>
                </a:moveTo>
                <a:lnTo>
                  <a:pt x="1621144" y="306764"/>
                </a:lnTo>
                <a:lnTo>
                  <a:pt x="1631188" y="315087"/>
                </a:lnTo>
                <a:lnTo>
                  <a:pt x="1643380" y="300482"/>
                </a:lnTo>
                <a:lnTo>
                  <a:pt x="1633736" y="292491"/>
                </a:lnTo>
                <a:close/>
              </a:path>
              <a:path w="1685289" h="352425">
                <a:moveTo>
                  <a:pt x="1652905" y="270763"/>
                </a:moveTo>
                <a:lnTo>
                  <a:pt x="1633736" y="292491"/>
                </a:lnTo>
                <a:lnTo>
                  <a:pt x="1643380" y="300482"/>
                </a:lnTo>
                <a:lnTo>
                  <a:pt x="1631188" y="315087"/>
                </a:lnTo>
                <a:lnTo>
                  <a:pt x="1670790" y="315087"/>
                </a:lnTo>
                <a:lnTo>
                  <a:pt x="1652905" y="270763"/>
                </a:lnTo>
                <a:close/>
              </a:path>
              <a:path w="1685289" h="352425">
                <a:moveTo>
                  <a:pt x="1583689" y="252222"/>
                </a:moveTo>
                <a:lnTo>
                  <a:pt x="1572387" y="267588"/>
                </a:lnTo>
                <a:lnTo>
                  <a:pt x="1585976" y="277622"/>
                </a:lnTo>
                <a:lnTo>
                  <a:pt x="1621144" y="306764"/>
                </a:lnTo>
                <a:lnTo>
                  <a:pt x="1633736" y="292491"/>
                </a:lnTo>
                <a:lnTo>
                  <a:pt x="1598168" y="263017"/>
                </a:lnTo>
                <a:lnTo>
                  <a:pt x="1583689" y="252222"/>
                </a:lnTo>
                <a:close/>
              </a:path>
              <a:path w="1685289" h="352425">
                <a:moveTo>
                  <a:pt x="1472311" y="177292"/>
                </a:moveTo>
                <a:lnTo>
                  <a:pt x="1462532" y="193675"/>
                </a:lnTo>
                <a:lnTo>
                  <a:pt x="1488567" y="209296"/>
                </a:lnTo>
                <a:lnTo>
                  <a:pt x="1526286" y="234442"/>
                </a:lnTo>
                <a:lnTo>
                  <a:pt x="1536954" y="218694"/>
                </a:lnTo>
                <a:lnTo>
                  <a:pt x="1499108" y="193421"/>
                </a:lnTo>
                <a:lnTo>
                  <a:pt x="1472311" y="177292"/>
                </a:lnTo>
                <a:close/>
              </a:path>
              <a:path w="1685289" h="352425">
                <a:moveTo>
                  <a:pt x="1353693" y="114553"/>
                </a:moveTo>
                <a:lnTo>
                  <a:pt x="1345564" y="131825"/>
                </a:lnTo>
                <a:lnTo>
                  <a:pt x="1386586" y="151384"/>
                </a:lnTo>
                <a:lnTo>
                  <a:pt x="1413256" y="165608"/>
                </a:lnTo>
                <a:lnTo>
                  <a:pt x="1422273" y="148844"/>
                </a:lnTo>
                <a:lnTo>
                  <a:pt x="1395602" y="134493"/>
                </a:lnTo>
                <a:lnTo>
                  <a:pt x="1353693" y="114553"/>
                </a:lnTo>
                <a:close/>
              </a:path>
              <a:path w="1685289" h="352425">
                <a:moveTo>
                  <a:pt x="1228725" y="64770"/>
                </a:moveTo>
                <a:lnTo>
                  <a:pt x="1223010" y="82931"/>
                </a:lnTo>
                <a:lnTo>
                  <a:pt x="1226820" y="84200"/>
                </a:lnTo>
                <a:lnTo>
                  <a:pt x="1280922" y="103886"/>
                </a:lnTo>
                <a:lnTo>
                  <a:pt x="1293495" y="109220"/>
                </a:lnTo>
                <a:lnTo>
                  <a:pt x="1300861" y="91694"/>
                </a:lnTo>
                <a:lnTo>
                  <a:pt x="1288288" y="86360"/>
                </a:lnTo>
                <a:lnTo>
                  <a:pt x="1233424" y="66294"/>
                </a:lnTo>
                <a:lnTo>
                  <a:pt x="1228725" y="64770"/>
                </a:lnTo>
                <a:close/>
              </a:path>
              <a:path w="1685289" h="352425">
                <a:moveTo>
                  <a:pt x="1099312" y="29210"/>
                </a:moveTo>
                <a:lnTo>
                  <a:pt x="1095375" y="47751"/>
                </a:lnTo>
                <a:lnTo>
                  <a:pt x="1116965" y="52450"/>
                </a:lnTo>
                <a:lnTo>
                  <a:pt x="1168781" y="66039"/>
                </a:lnTo>
                <a:lnTo>
                  <a:pt x="1173734" y="47625"/>
                </a:lnTo>
                <a:lnTo>
                  <a:pt x="1121918" y="34036"/>
                </a:lnTo>
                <a:lnTo>
                  <a:pt x="1099312" y="29210"/>
                </a:lnTo>
                <a:close/>
              </a:path>
              <a:path w="1685289" h="352425">
                <a:moveTo>
                  <a:pt x="966978" y="7365"/>
                </a:moveTo>
                <a:lnTo>
                  <a:pt x="964692" y="26288"/>
                </a:lnTo>
                <a:lnTo>
                  <a:pt x="1005459" y="31114"/>
                </a:lnTo>
                <a:lnTo>
                  <a:pt x="1039749" y="36957"/>
                </a:lnTo>
                <a:lnTo>
                  <a:pt x="1042797" y="18161"/>
                </a:lnTo>
                <a:lnTo>
                  <a:pt x="1008634" y="12446"/>
                </a:lnTo>
                <a:lnTo>
                  <a:pt x="966978" y="7365"/>
                </a:lnTo>
                <a:close/>
              </a:path>
              <a:path w="1685289" h="352425">
                <a:moveTo>
                  <a:pt x="837057" y="0"/>
                </a:moveTo>
                <a:lnTo>
                  <a:pt x="832612" y="0"/>
                </a:lnTo>
                <a:lnTo>
                  <a:pt x="832993" y="19050"/>
                </a:lnTo>
                <a:lnTo>
                  <a:pt x="836549" y="19050"/>
                </a:lnTo>
                <a:lnTo>
                  <a:pt x="892937" y="20447"/>
                </a:lnTo>
                <a:lnTo>
                  <a:pt x="908177" y="21462"/>
                </a:lnTo>
                <a:lnTo>
                  <a:pt x="909574" y="2539"/>
                </a:lnTo>
                <a:lnTo>
                  <a:pt x="894334" y="1397"/>
                </a:lnTo>
                <a:lnTo>
                  <a:pt x="837057" y="0"/>
                </a:lnTo>
                <a:close/>
              </a:path>
              <a:path w="1685289" h="352425">
                <a:moveTo>
                  <a:pt x="774954" y="1397"/>
                </a:moveTo>
                <a:lnTo>
                  <a:pt x="722884" y="4952"/>
                </a:lnTo>
                <a:lnTo>
                  <a:pt x="698627" y="7747"/>
                </a:lnTo>
                <a:lnTo>
                  <a:pt x="700786" y="26670"/>
                </a:lnTo>
                <a:lnTo>
                  <a:pt x="724281" y="24002"/>
                </a:lnTo>
                <a:lnTo>
                  <a:pt x="776224" y="20447"/>
                </a:lnTo>
                <a:lnTo>
                  <a:pt x="774954" y="1397"/>
                </a:lnTo>
                <a:close/>
              </a:path>
              <a:path w="1685289" h="352425">
                <a:moveTo>
                  <a:pt x="641604" y="15494"/>
                </a:moveTo>
                <a:lnTo>
                  <a:pt x="609854" y="20574"/>
                </a:lnTo>
                <a:lnTo>
                  <a:pt x="566293" y="29845"/>
                </a:lnTo>
                <a:lnTo>
                  <a:pt x="570230" y="48513"/>
                </a:lnTo>
                <a:lnTo>
                  <a:pt x="612902" y="39370"/>
                </a:lnTo>
                <a:lnTo>
                  <a:pt x="644652" y="34289"/>
                </a:lnTo>
                <a:lnTo>
                  <a:pt x="641604" y="15494"/>
                </a:lnTo>
                <a:close/>
              </a:path>
              <a:path w="1685289" h="352425">
                <a:moveTo>
                  <a:pt x="510413" y="43814"/>
                </a:moveTo>
                <a:lnTo>
                  <a:pt x="498602" y="46989"/>
                </a:lnTo>
                <a:lnTo>
                  <a:pt x="443992" y="64135"/>
                </a:lnTo>
                <a:lnTo>
                  <a:pt x="436753" y="66801"/>
                </a:lnTo>
                <a:lnTo>
                  <a:pt x="443357" y="84709"/>
                </a:lnTo>
                <a:lnTo>
                  <a:pt x="449707" y="82296"/>
                </a:lnTo>
                <a:lnTo>
                  <a:pt x="503555" y="65405"/>
                </a:lnTo>
                <a:lnTo>
                  <a:pt x="515239" y="62357"/>
                </a:lnTo>
                <a:lnTo>
                  <a:pt x="510413" y="43814"/>
                </a:lnTo>
                <a:close/>
              </a:path>
              <a:path w="1685289" h="352425">
                <a:moveTo>
                  <a:pt x="382905" y="86995"/>
                </a:moveTo>
                <a:lnTo>
                  <a:pt x="337185" y="106425"/>
                </a:lnTo>
                <a:lnTo>
                  <a:pt x="312928" y="118237"/>
                </a:lnTo>
                <a:lnTo>
                  <a:pt x="321183" y="135382"/>
                </a:lnTo>
                <a:lnTo>
                  <a:pt x="344678" y="123951"/>
                </a:lnTo>
                <a:lnTo>
                  <a:pt x="390398" y="104521"/>
                </a:lnTo>
                <a:lnTo>
                  <a:pt x="382905" y="86995"/>
                </a:lnTo>
                <a:close/>
              </a:path>
              <a:path w="1685289" h="352425">
                <a:moveTo>
                  <a:pt x="261620" y="144525"/>
                </a:moveTo>
                <a:lnTo>
                  <a:pt x="234442" y="159385"/>
                </a:lnTo>
                <a:lnTo>
                  <a:pt x="195580" y="183387"/>
                </a:lnTo>
                <a:lnTo>
                  <a:pt x="205486" y="199517"/>
                </a:lnTo>
                <a:lnTo>
                  <a:pt x="243586" y="176149"/>
                </a:lnTo>
                <a:lnTo>
                  <a:pt x="270764" y="161289"/>
                </a:lnTo>
                <a:lnTo>
                  <a:pt x="261620" y="144525"/>
                </a:lnTo>
                <a:close/>
              </a:path>
              <a:path w="1685289" h="352425">
                <a:moveTo>
                  <a:pt x="147574" y="215392"/>
                </a:moveTo>
                <a:lnTo>
                  <a:pt x="136398" y="223138"/>
                </a:lnTo>
                <a:lnTo>
                  <a:pt x="89408" y="258952"/>
                </a:lnTo>
                <a:lnTo>
                  <a:pt x="85979" y="261747"/>
                </a:lnTo>
                <a:lnTo>
                  <a:pt x="98298" y="276225"/>
                </a:lnTo>
                <a:lnTo>
                  <a:pt x="100837" y="274065"/>
                </a:lnTo>
                <a:lnTo>
                  <a:pt x="147193" y="238760"/>
                </a:lnTo>
                <a:lnTo>
                  <a:pt x="158369" y="231139"/>
                </a:lnTo>
                <a:lnTo>
                  <a:pt x="147574" y="215392"/>
                </a:lnTo>
                <a:close/>
              </a:path>
              <a:path w="1685289" h="352425">
                <a:moveTo>
                  <a:pt x="42037" y="299085"/>
                </a:moveTo>
                <a:lnTo>
                  <a:pt x="0" y="338582"/>
                </a:lnTo>
                <a:lnTo>
                  <a:pt x="13081" y="352425"/>
                </a:lnTo>
                <a:lnTo>
                  <a:pt x="55118" y="313055"/>
                </a:lnTo>
                <a:lnTo>
                  <a:pt x="42037" y="29908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71" name="Group 349">
            <a:extLst>
              <a:ext uri="{FF2B5EF4-FFF2-40B4-BE49-F238E27FC236}">
                <a16:creationId xmlns:a16="http://schemas.microsoft.com/office/drawing/2014/main" id="{A1424CF2-5CBB-4B12-A3F2-A9B3F8A8F24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15188" y="2440519"/>
            <a:ext cx="248978" cy="282186"/>
            <a:chOff x="5018" y="1229"/>
            <a:chExt cx="340" cy="340"/>
          </a:xfrm>
          <a:solidFill>
            <a:schemeClr val="tx1"/>
          </a:solidFill>
        </p:grpSpPr>
        <p:sp>
          <p:nvSpPr>
            <p:cNvPr id="72" name="Freeform 350">
              <a:extLst>
                <a:ext uri="{FF2B5EF4-FFF2-40B4-BE49-F238E27FC236}">
                  <a16:creationId xmlns:a16="http://schemas.microsoft.com/office/drawing/2014/main" id="{054E89C8-7440-452C-A4D0-C9E79311E5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3" y="1293"/>
              <a:ext cx="170" cy="212"/>
            </a:xfrm>
            <a:custGeom>
              <a:avLst/>
              <a:gdLst>
                <a:gd name="T0" fmla="*/ 160 w 256"/>
                <a:gd name="T1" fmla="*/ 85 h 320"/>
                <a:gd name="T2" fmla="*/ 10 w 256"/>
                <a:gd name="T3" fmla="*/ 85 h 320"/>
                <a:gd name="T4" fmla="*/ 0 w 256"/>
                <a:gd name="T5" fmla="*/ 96 h 320"/>
                <a:gd name="T6" fmla="*/ 0 w 256"/>
                <a:gd name="T7" fmla="*/ 309 h 320"/>
                <a:gd name="T8" fmla="*/ 10 w 256"/>
                <a:gd name="T9" fmla="*/ 320 h 320"/>
                <a:gd name="T10" fmla="*/ 160 w 256"/>
                <a:gd name="T11" fmla="*/ 320 h 320"/>
                <a:gd name="T12" fmla="*/ 170 w 256"/>
                <a:gd name="T13" fmla="*/ 309 h 320"/>
                <a:gd name="T14" fmla="*/ 170 w 256"/>
                <a:gd name="T15" fmla="*/ 96 h 320"/>
                <a:gd name="T16" fmla="*/ 160 w 256"/>
                <a:gd name="T17" fmla="*/ 85 h 320"/>
                <a:gd name="T18" fmla="*/ 149 w 256"/>
                <a:gd name="T19" fmla="*/ 298 h 320"/>
                <a:gd name="T20" fmla="*/ 21 w 256"/>
                <a:gd name="T21" fmla="*/ 298 h 320"/>
                <a:gd name="T22" fmla="*/ 21 w 256"/>
                <a:gd name="T23" fmla="*/ 106 h 320"/>
                <a:gd name="T24" fmla="*/ 149 w 256"/>
                <a:gd name="T25" fmla="*/ 106 h 320"/>
                <a:gd name="T26" fmla="*/ 149 w 256"/>
                <a:gd name="T27" fmla="*/ 298 h 320"/>
                <a:gd name="T28" fmla="*/ 213 w 256"/>
                <a:gd name="T29" fmla="*/ 53 h 320"/>
                <a:gd name="T30" fmla="*/ 213 w 256"/>
                <a:gd name="T31" fmla="*/ 266 h 320"/>
                <a:gd name="T32" fmla="*/ 202 w 256"/>
                <a:gd name="T33" fmla="*/ 277 h 320"/>
                <a:gd name="T34" fmla="*/ 192 w 256"/>
                <a:gd name="T35" fmla="*/ 266 h 320"/>
                <a:gd name="T36" fmla="*/ 192 w 256"/>
                <a:gd name="T37" fmla="*/ 64 h 320"/>
                <a:gd name="T38" fmla="*/ 53 w 256"/>
                <a:gd name="T39" fmla="*/ 64 h 320"/>
                <a:gd name="T40" fmla="*/ 42 w 256"/>
                <a:gd name="T41" fmla="*/ 53 h 320"/>
                <a:gd name="T42" fmla="*/ 53 w 256"/>
                <a:gd name="T43" fmla="*/ 42 h 320"/>
                <a:gd name="T44" fmla="*/ 202 w 256"/>
                <a:gd name="T45" fmla="*/ 42 h 320"/>
                <a:gd name="T46" fmla="*/ 213 w 256"/>
                <a:gd name="T47" fmla="*/ 53 h 320"/>
                <a:gd name="T48" fmla="*/ 256 w 256"/>
                <a:gd name="T49" fmla="*/ 10 h 320"/>
                <a:gd name="T50" fmla="*/ 256 w 256"/>
                <a:gd name="T51" fmla="*/ 224 h 320"/>
                <a:gd name="T52" fmla="*/ 245 w 256"/>
                <a:gd name="T53" fmla="*/ 234 h 320"/>
                <a:gd name="T54" fmla="*/ 234 w 256"/>
                <a:gd name="T55" fmla="*/ 224 h 320"/>
                <a:gd name="T56" fmla="*/ 234 w 256"/>
                <a:gd name="T57" fmla="*/ 21 h 320"/>
                <a:gd name="T58" fmla="*/ 96 w 256"/>
                <a:gd name="T59" fmla="*/ 21 h 320"/>
                <a:gd name="T60" fmla="*/ 85 w 256"/>
                <a:gd name="T61" fmla="*/ 10 h 320"/>
                <a:gd name="T62" fmla="*/ 96 w 256"/>
                <a:gd name="T63" fmla="*/ 0 h 320"/>
                <a:gd name="T64" fmla="*/ 245 w 256"/>
                <a:gd name="T65" fmla="*/ 0 h 320"/>
                <a:gd name="T66" fmla="*/ 256 w 256"/>
                <a:gd name="T67" fmla="*/ 10 h 320"/>
                <a:gd name="T68" fmla="*/ 32 w 256"/>
                <a:gd name="T69" fmla="*/ 266 h 320"/>
                <a:gd name="T70" fmla="*/ 42 w 256"/>
                <a:gd name="T71" fmla="*/ 256 h 320"/>
                <a:gd name="T72" fmla="*/ 128 w 256"/>
                <a:gd name="T73" fmla="*/ 256 h 320"/>
                <a:gd name="T74" fmla="*/ 138 w 256"/>
                <a:gd name="T75" fmla="*/ 266 h 320"/>
                <a:gd name="T76" fmla="*/ 128 w 256"/>
                <a:gd name="T77" fmla="*/ 277 h 320"/>
                <a:gd name="T78" fmla="*/ 42 w 256"/>
                <a:gd name="T79" fmla="*/ 277 h 320"/>
                <a:gd name="T80" fmla="*/ 32 w 256"/>
                <a:gd name="T81" fmla="*/ 266 h 320"/>
                <a:gd name="T82" fmla="*/ 32 w 256"/>
                <a:gd name="T83" fmla="*/ 224 h 320"/>
                <a:gd name="T84" fmla="*/ 42 w 256"/>
                <a:gd name="T85" fmla="*/ 213 h 320"/>
                <a:gd name="T86" fmla="*/ 128 w 256"/>
                <a:gd name="T87" fmla="*/ 213 h 320"/>
                <a:gd name="T88" fmla="*/ 138 w 256"/>
                <a:gd name="T89" fmla="*/ 224 h 320"/>
                <a:gd name="T90" fmla="*/ 128 w 256"/>
                <a:gd name="T91" fmla="*/ 234 h 320"/>
                <a:gd name="T92" fmla="*/ 42 w 256"/>
                <a:gd name="T93" fmla="*/ 234 h 320"/>
                <a:gd name="T94" fmla="*/ 32 w 256"/>
                <a:gd name="T95" fmla="*/ 224 h 320"/>
                <a:gd name="T96" fmla="*/ 32 w 256"/>
                <a:gd name="T97" fmla="*/ 181 h 320"/>
                <a:gd name="T98" fmla="*/ 42 w 256"/>
                <a:gd name="T99" fmla="*/ 170 h 320"/>
                <a:gd name="T100" fmla="*/ 128 w 256"/>
                <a:gd name="T101" fmla="*/ 170 h 320"/>
                <a:gd name="T102" fmla="*/ 138 w 256"/>
                <a:gd name="T103" fmla="*/ 181 h 320"/>
                <a:gd name="T104" fmla="*/ 128 w 256"/>
                <a:gd name="T105" fmla="*/ 192 h 320"/>
                <a:gd name="T106" fmla="*/ 42 w 256"/>
                <a:gd name="T107" fmla="*/ 192 h 320"/>
                <a:gd name="T108" fmla="*/ 32 w 256"/>
                <a:gd name="T109" fmla="*/ 181 h 320"/>
                <a:gd name="T110" fmla="*/ 32 w 256"/>
                <a:gd name="T111" fmla="*/ 138 h 320"/>
                <a:gd name="T112" fmla="*/ 42 w 256"/>
                <a:gd name="T113" fmla="*/ 128 h 320"/>
                <a:gd name="T114" fmla="*/ 128 w 256"/>
                <a:gd name="T115" fmla="*/ 128 h 320"/>
                <a:gd name="T116" fmla="*/ 138 w 256"/>
                <a:gd name="T117" fmla="*/ 138 h 320"/>
                <a:gd name="T118" fmla="*/ 128 w 256"/>
                <a:gd name="T119" fmla="*/ 149 h 320"/>
                <a:gd name="T120" fmla="*/ 42 w 256"/>
                <a:gd name="T121" fmla="*/ 149 h 320"/>
                <a:gd name="T122" fmla="*/ 32 w 256"/>
                <a:gd name="T123" fmla="*/ 13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6" h="320">
                  <a:moveTo>
                    <a:pt x="160" y="85"/>
                  </a:moveTo>
                  <a:cubicBezTo>
                    <a:pt x="10" y="85"/>
                    <a:pt x="10" y="85"/>
                    <a:pt x="10" y="85"/>
                  </a:cubicBezTo>
                  <a:cubicBezTo>
                    <a:pt x="4" y="85"/>
                    <a:pt x="0" y="90"/>
                    <a:pt x="0" y="96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0" y="315"/>
                    <a:pt x="4" y="320"/>
                    <a:pt x="10" y="320"/>
                  </a:cubicBezTo>
                  <a:cubicBezTo>
                    <a:pt x="160" y="320"/>
                    <a:pt x="160" y="320"/>
                    <a:pt x="160" y="320"/>
                  </a:cubicBezTo>
                  <a:cubicBezTo>
                    <a:pt x="166" y="320"/>
                    <a:pt x="170" y="315"/>
                    <a:pt x="170" y="309"/>
                  </a:cubicBezTo>
                  <a:cubicBezTo>
                    <a:pt x="170" y="96"/>
                    <a:pt x="170" y="96"/>
                    <a:pt x="170" y="96"/>
                  </a:cubicBezTo>
                  <a:cubicBezTo>
                    <a:pt x="170" y="90"/>
                    <a:pt x="166" y="85"/>
                    <a:pt x="160" y="85"/>
                  </a:cubicBezTo>
                  <a:close/>
                  <a:moveTo>
                    <a:pt x="149" y="298"/>
                  </a:moveTo>
                  <a:cubicBezTo>
                    <a:pt x="21" y="298"/>
                    <a:pt x="21" y="298"/>
                    <a:pt x="21" y="298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149" y="106"/>
                    <a:pt x="149" y="106"/>
                    <a:pt x="149" y="106"/>
                  </a:cubicBezTo>
                  <a:lnTo>
                    <a:pt x="149" y="298"/>
                  </a:lnTo>
                  <a:close/>
                  <a:moveTo>
                    <a:pt x="213" y="53"/>
                  </a:moveTo>
                  <a:cubicBezTo>
                    <a:pt x="213" y="266"/>
                    <a:pt x="213" y="266"/>
                    <a:pt x="213" y="266"/>
                  </a:cubicBezTo>
                  <a:cubicBezTo>
                    <a:pt x="213" y="272"/>
                    <a:pt x="208" y="277"/>
                    <a:pt x="202" y="277"/>
                  </a:cubicBezTo>
                  <a:cubicBezTo>
                    <a:pt x="196" y="277"/>
                    <a:pt x="192" y="272"/>
                    <a:pt x="192" y="266"/>
                  </a:cubicBezTo>
                  <a:cubicBezTo>
                    <a:pt x="192" y="64"/>
                    <a:pt x="192" y="64"/>
                    <a:pt x="192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47" y="64"/>
                    <a:pt x="42" y="59"/>
                    <a:pt x="42" y="53"/>
                  </a:cubicBezTo>
                  <a:cubicBezTo>
                    <a:pt x="42" y="47"/>
                    <a:pt x="47" y="42"/>
                    <a:pt x="53" y="42"/>
                  </a:cubicBezTo>
                  <a:cubicBezTo>
                    <a:pt x="202" y="42"/>
                    <a:pt x="202" y="42"/>
                    <a:pt x="202" y="42"/>
                  </a:cubicBezTo>
                  <a:cubicBezTo>
                    <a:pt x="208" y="42"/>
                    <a:pt x="213" y="47"/>
                    <a:pt x="213" y="53"/>
                  </a:cubicBezTo>
                  <a:close/>
                  <a:moveTo>
                    <a:pt x="256" y="10"/>
                  </a:moveTo>
                  <a:cubicBezTo>
                    <a:pt x="256" y="224"/>
                    <a:pt x="256" y="224"/>
                    <a:pt x="256" y="224"/>
                  </a:cubicBezTo>
                  <a:cubicBezTo>
                    <a:pt x="256" y="230"/>
                    <a:pt x="251" y="234"/>
                    <a:pt x="245" y="234"/>
                  </a:cubicBezTo>
                  <a:cubicBezTo>
                    <a:pt x="239" y="234"/>
                    <a:pt x="234" y="230"/>
                    <a:pt x="234" y="224"/>
                  </a:cubicBezTo>
                  <a:cubicBezTo>
                    <a:pt x="234" y="21"/>
                    <a:pt x="234" y="21"/>
                    <a:pt x="234" y="21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0" y="21"/>
                    <a:pt x="85" y="16"/>
                    <a:pt x="85" y="10"/>
                  </a:cubicBezTo>
                  <a:cubicBezTo>
                    <a:pt x="85" y="4"/>
                    <a:pt x="90" y="0"/>
                    <a:pt x="96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51" y="0"/>
                    <a:pt x="256" y="4"/>
                    <a:pt x="256" y="10"/>
                  </a:cubicBezTo>
                  <a:close/>
                  <a:moveTo>
                    <a:pt x="32" y="266"/>
                  </a:moveTo>
                  <a:cubicBezTo>
                    <a:pt x="32" y="260"/>
                    <a:pt x="36" y="256"/>
                    <a:pt x="42" y="256"/>
                  </a:cubicBezTo>
                  <a:cubicBezTo>
                    <a:pt x="128" y="256"/>
                    <a:pt x="128" y="256"/>
                    <a:pt x="128" y="256"/>
                  </a:cubicBezTo>
                  <a:cubicBezTo>
                    <a:pt x="134" y="256"/>
                    <a:pt x="138" y="260"/>
                    <a:pt x="138" y="266"/>
                  </a:cubicBezTo>
                  <a:cubicBezTo>
                    <a:pt x="138" y="272"/>
                    <a:pt x="134" y="277"/>
                    <a:pt x="128" y="277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36" y="277"/>
                    <a:pt x="32" y="272"/>
                    <a:pt x="32" y="266"/>
                  </a:cubicBezTo>
                  <a:close/>
                  <a:moveTo>
                    <a:pt x="32" y="224"/>
                  </a:moveTo>
                  <a:cubicBezTo>
                    <a:pt x="32" y="218"/>
                    <a:pt x="36" y="213"/>
                    <a:pt x="42" y="213"/>
                  </a:cubicBezTo>
                  <a:cubicBezTo>
                    <a:pt x="128" y="213"/>
                    <a:pt x="128" y="213"/>
                    <a:pt x="128" y="213"/>
                  </a:cubicBezTo>
                  <a:cubicBezTo>
                    <a:pt x="134" y="213"/>
                    <a:pt x="138" y="218"/>
                    <a:pt x="138" y="224"/>
                  </a:cubicBezTo>
                  <a:cubicBezTo>
                    <a:pt x="138" y="230"/>
                    <a:pt x="134" y="234"/>
                    <a:pt x="128" y="234"/>
                  </a:cubicBezTo>
                  <a:cubicBezTo>
                    <a:pt x="42" y="234"/>
                    <a:pt x="42" y="234"/>
                    <a:pt x="42" y="234"/>
                  </a:cubicBezTo>
                  <a:cubicBezTo>
                    <a:pt x="36" y="234"/>
                    <a:pt x="32" y="230"/>
                    <a:pt x="32" y="224"/>
                  </a:cubicBezTo>
                  <a:close/>
                  <a:moveTo>
                    <a:pt x="32" y="181"/>
                  </a:moveTo>
                  <a:cubicBezTo>
                    <a:pt x="32" y="175"/>
                    <a:pt x="36" y="170"/>
                    <a:pt x="42" y="170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34" y="170"/>
                    <a:pt x="138" y="175"/>
                    <a:pt x="138" y="181"/>
                  </a:cubicBezTo>
                  <a:cubicBezTo>
                    <a:pt x="138" y="187"/>
                    <a:pt x="134" y="192"/>
                    <a:pt x="128" y="192"/>
                  </a:cubicBezTo>
                  <a:cubicBezTo>
                    <a:pt x="42" y="192"/>
                    <a:pt x="42" y="192"/>
                    <a:pt x="42" y="192"/>
                  </a:cubicBezTo>
                  <a:cubicBezTo>
                    <a:pt x="36" y="192"/>
                    <a:pt x="32" y="187"/>
                    <a:pt x="32" y="181"/>
                  </a:cubicBezTo>
                  <a:close/>
                  <a:moveTo>
                    <a:pt x="32" y="138"/>
                  </a:moveTo>
                  <a:cubicBezTo>
                    <a:pt x="32" y="132"/>
                    <a:pt x="36" y="128"/>
                    <a:pt x="42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34" y="128"/>
                    <a:pt x="138" y="132"/>
                    <a:pt x="138" y="138"/>
                  </a:cubicBezTo>
                  <a:cubicBezTo>
                    <a:pt x="138" y="144"/>
                    <a:pt x="134" y="149"/>
                    <a:pt x="128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36" y="149"/>
                    <a:pt x="32" y="144"/>
                    <a:pt x="32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99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351">
              <a:extLst>
                <a:ext uri="{FF2B5EF4-FFF2-40B4-BE49-F238E27FC236}">
                  <a16:creationId xmlns:a16="http://schemas.microsoft.com/office/drawing/2014/main" id="{5C8E9F8D-4DA2-4075-8EA8-68CD245848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8" y="1229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99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74" name="object 21">
            <a:extLst>
              <a:ext uri="{FF2B5EF4-FFF2-40B4-BE49-F238E27FC236}">
                <a16:creationId xmlns:a16="http://schemas.microsoft.com/office/drawing/2014/main" id="{192CF9CB-7E9A-4331-AEC4-2D0A5B7CDD92}"/>
              </a:ext>
            </a:extLst>
          </p:cNvPr>
          <p:cNvSpPr txBox="1"/>
          <p:nvPr/>
        </p:nvSpPr>
        <p:spPr>
          <a:xfrm>
            <a:off x="1868407" y="1877295"/>
            <a:ext cx="906459" cy="4154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 marR="5080" lvl="0" indent="635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Beskriver hva som er solgt og til hvem </a:t>
            </a:r>
            <a:endParaRPr kumimoji="0" lang="nb-NO" sz="900" b="0" i="0" u="none" strike="noStrike" kern="1200" cap="none" spc="-1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Verdana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A57434F-769E-4D81-8589-763B853BC1EF}"/>
              </a:ext>
            </a:extLst>
          </p:cNvPr>
          <p:cNvGrpSpPr/>
          <p:nvPr/>
        </p:nvGrpSpPr>
        <p:grpSpPr>
          <a:xfrm>
            <a:off x="7707144" y="1728540"/>
            <a:ext cx="1400617" cy="1311315"/>
            <a:chOff x="10549290" y="3817701"/>
            <a:chExt cx="1305707" cy="1224343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A638FD5-DF7C-4360-A338-116C5A2D5070}"/>
                </a:ext>
              </a:extLst>
            </p:cNvPr>
            <p:cNvGrpSpPr/>
            <p:nvPr/>
          </p:nvGrpSpPr>
          <p:grpSpPr>
            <a:xfrm>
              <a:off x="10549290" y="3817701"/>
              <a:ext cx="1305707" cy="1224343"/>
              <a:chOff x="8054463" y="3292881"/>
              <a:chExt cx="1305707" cy="1224343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4526A654-BAE5-46F0-9B47-BFAE2517637B}"/>
                  </a:ext>
                </a:extLst>
              </p:cNvPr>
              <p:cNvGrpSpPr/>
              <p:nvPr/>
            </p:nvGrpSpPr>
            <p:grpSpPr>
              <a:xfrm>
                <a:off x="8054463" y="3292881"/>
                <a:ext cx="1171444" cy="1224343"/>
                <a:chOff x="3467100" y="1822704"/>
                <a:chExt cx="1417447" cy="1481455"/>
              </a:xfrm>
            </p:grpSpPr>
            <p:sp>
              <p:nvSpPr>
                <p:cNvPr id="83" name="object 17">
                  <a:extLst>
                    <a:ext uri="{FF2B5EF4-FFF2-40B4-BE49-F238E27FC236}">
                      <a16:creationId xmlns:a16="http://schemas.microsoft.com/office/drawing/2014/main" id="{D6FB7EBD-9EC2-44BE-BDC5-9F8C8609AB4D}"/>
                    </a:ext>
                  </a:extLst>
                </p:cNvPr>
                <p:cNvSpPr/>
                <p:nvPr/>
              </p:nvSpPr>
              <p:spPr>
                <a:xfrm>
                  <a:off x="3550284" y="1898904"/>
                  <a:ext cx="1259840" cy="1405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839" h="1405254">
                      <a:moveTo>
                        <a:pt x="556132" y="0"/>
                      </a:moveTo>
                      <a:lnTo>
                        <a:pt x="604293" y="1620"/>
                      </a:lnTo>
                      <a:lnTo>
                        <a:pt x="651582" y="6414"/>
                      </a:lnTo>
                      <a:lnTo>
                        <a:pt x="697894" y="14274"/>
                      </a:lnTo>
                      <a:lnTo>
                        <a:pt x="743124" y="25098"/>
                      </a:lnTo>
                      <a:lnTo>
                        <a:pt x="787169" y="38780"/>
                      </a:lnTo>
                      <a:lnTo>
                        <a:pt x="829923" y="55215"/>
                      </a:lnTo>
                      <a:lnTo>
                        <a:pt x="871281" y="74299"/>
                      </a:lnTo>
                      <a:lnTo>
                        <a:pt x="911140" y="95927"/>
                      </a:lnTo>
                      <a:lnTo>
                        <a:pt x="949394" y="119994"/>
                      </a:lnTo>
                      <a:lnTo>
                        <a:pt x="985938" y="146397"/>
                      </a:lnTo>
                      <a:lnTo>
                        <a:pt x="1020669" y="175029"/>
                      </a:lnTo>
                      <a:lnTo>
                        <a:pt x="1053480" y="205787"/>
                      </a:lnTo>
                      <a:lnTo>
                        <a:pt x="1084269" y="238566"/>
                      </a:lnTo>
                      <a:lnTo>
                        <a:pt x="1112929" y="273261"/>
                      </a:lnTo>
                      <a:lnTo>
                        <a:pt x="1139356" y="309767"/>
                      </a:lnTo>
                      <a:lnTo>
                        <a:pt x="1163447" y="347980"/>
                      </a:lnTo>
                      <a:lnTo>
                        <a:pt x="1185094" y="387794"/>
                      </a:lnTo>
                      <a:lnTo>
                        <a:pt x="1204196" y="429107"/>
                      </a:lnTo>
                      <a:lnTo>
                        <a:pt x="1220645" y="471812"/>
                      </a:lnTo>
                      <a:lnTo>
                        <a:pt x="1234339" y="515805"/>
                      </a:lnTo>
                      <a:lnTo>
                        <a:pt x="1245172" y="560981"/>
                      </a:lnTo>
                      <a:lnTo>
                        <a:pt x="1253039" y="607236"/>
                      </a:lnTo>
                      <a:lnTo>
                        <a:pt x="1257836" y="654465"/>
                      </a:lnTo>
                      <a:lnTo>
                        <a:pt x="1259459" y="702563"/>
                      </a:lnTo>
                      <a:lnTo>
                        <a:pt x="1257836" y="750662"/>
                      </a:lnTo>
                      <a:lnTo>
                        <a:pt x="1253039" y="797891"/>
                      </a:lnTo>
                      <a:lnTo>
                        <a:pt x="1245172" y="844146"/>
                      </a:lnTo>
                      <a:lnTo>
                        <a:pt x="1234339" y="889322"/>
                      </a:lnTo>
                      <a:lnTo>
                        <a:pt x="1220645" y="933315"/>
                      </a:lnTo>
                      <a:lnTo>
                        <a:pt x="1204196" y="976020"/>
                      </a:lnTo>
                      <a:lnTo>
                        <a:pt x="1185094" y="1017333"/>
                      </a:lnTo>
                      <a:lnTo>
                        <a:pt x="1163447" y="1057147"/>
                      </a:lnTo>
                      <a:lnTo>
                        <a:pt x="1139356" y="1095360"/>
                      </a:lnTo>
                      <a:lnTo>
                        <a:pt x="1112929" y="1131866"/>
                      </a:lnTo>
                      <a:lnTo>
                        <a:pt x="1084269" y="1166561"/>
                      </a:lnTo>
                      <a:lnTo>
                        <a:pt x="1053480" y="1199340"/>
                      </a:lnTo>
                      <a:lnTo>
                        <a:pt x="1020669" y="1230098"/>
                      </a:lnTo>
                      <a:lnTo>
                        <a:pt x="985938" y="1258730"/>
                      </a:lnTo>
                      <a:lnTo>
                        <a:pt x="949394" y="1285133"/>
                      </a:lnTo>
                      <a:lnTo>
                        <a:pt x="911140" y="1309200"/>
                      </a:lnTo>
                      <a:lnTo>
                        <a:pt x="871281" y="1330828"/>
                      </a:lnTo>
                      <a:lnTo>
                        <a:pt x="829923" y="1349912"/>
                      </a:lnTo>
                      <a:lnTo>
                        <a:pt x="787169" y="1366347"/>
                      </a:lnTo>
                      <a:lnTo>
                        <a:pt x="743124" y="1380029"/>
                      </a:lnTo>
                      <a:lnTo>
                        <a:pt x="697894" y="1390853"/>
                      </a:lnTo>
                      <a:lnTo>
                        <a:pt x="651582" y="1398713"/>
                      </a:lnTo>
                      <a:lnTo>
                        <a:pt x="604293" y="1403507"/>
                      </a:lnTo>
                      <a:lnTo>
                        <a:pt x="556132" y="1405128"/>
                      </a:lnTo>
                      <a:lnTo>
                        <a:pt x="506172" y="1403355"/>
                      </a:lnTo>
                      <a:lnTo>
                        <a:pt x="456808" y="1398092"/>
                      </a:lnTo>
                      <a:lnTo>
                        <a:pt x="408205" y="1389418"/>
                      </a:lnTo>
                      <a:lnTo>
                        <a:pt x="360525" y="1377414"/>
                      </a:lnTo>
                      <a:lnTo>
                        <a:pt x="313933" y="1362159"/>
                      </a:lnTo>
                      <a:lnTo>
                        <a:pt x="268593" y="1343733"/>
                      </a:lnTo>
                      <a:lnTo>
                        <a:pt x="224667" y="1322217"/>
                      </a:lnTo>
                      <a:lnTo>
                        <a:pt x="182321" y="1297691"/>
                      </a:lnTo>
                      <a:lnTo>
                        <a:pt x="141717" y="1270235"/>
                      </a:lnTo>
                      <a:lnTo>
                        <a:pt x="103019" y="1239929"/>
                      </a:lnTo>
                      <a:lnTo>
                        <a:pt x="66391" y="1206853"/>
                      </a:lnTo>
                      <a:lnTo>
                        <a:pt x="31997" y="1171088"/>
                      </a:lnTo>
                      <a:lnTo>
                        <a:pt x="0" y="1132713"/>
                      </a:lnTo>
                    </a:path>
                  </a:pathLst>
                </a:custGeom>
                <a:ln w="15240">
                  <a:solidFill>
                    <a:schemeClr val="accent1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b-NO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object 18">
                  <a:extLst>
                    <a:ext uri="{FF2B5EF4-FFF2-40B4-BE49-F238E27FC236}">
                      <a16:creationId xmlns:a16="http://schemas.microsoft.com/office/drawing/2014/main" id="{04605630-A6A9-497B-9EC3-BE52A2444A42}"/>
                    </a:ext>
                  </a:extLst>
                </p:cNvPr>
                <p:cNvSpPr/>
                <p:nvPr/>
              </p:nvSpPr>
              <p:spPr>
                <a:xfrm>
                  <a:off x="3467100" y="1962911"/>
                  <a:ext cx="1278890" cy="1277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889" h="1277620">
                      <a:moveTo>
                        <a:pt x="639317" y="0"/>
                      </a:moveTo>
                      <a:lnTo>
                        <a:pt x="687027" y="1751"/>
                      </a:lnTo>
                      <a:lnTo>
                        <a:pt x="733785" y="6923"/>
                      </a:lnTo>
                      <a:lnTo>
                        <a:pt x="779468" y="15392"/>
                      </a:lnTo>
                      <a:lnTo>
                        <a:pt x="823952" y="27034"/>
                      </a:lnTo>
                      <a:lnTo>
                        <a:pt x="867112" y="41727"/>
                      </a:lnTo>
                      <a:lnTo>
                        <a:pt x="908827" y="59346"/>
                      </a:lnTo>
                      <a:lnTo>
                        <a:pt x="948971" y="79769"/>
                      </a:lnTo>
                      <a:lnTo>
                        <a:pt x="987422" y="102871"/>
                      </a:lnTo>
                      <a:lnTo>
                        <a:pt x="1024055" y="128530"/>
                      </a:lnTo>
                      <a:lnTo>
                        <a:pt x="1058747" y="156622"/>
                      </a:lnTo>
                      <a:lnTo>
                        <a:pt x="1091374" y="187023"/>
                      </a:lnTo>
                      <a:lnTo>
                        <a:pt x="1121813" y="219610"/>
                      </a:lnTo>
                      <a:lnTo>
                        <a:pt x="1149940" y="254260"/>
                      </a:lnTo>
                      <a:lnTo>
                        <a:pt x="1175631" y="290849"/>
                      </a:lnTo>
                      <a:lnTo>
                        <a:pt x="1198763" y="329253"/>
                      </a:lnTo>
                      <a:lnTo>
                        <a:pt x="1219212" y="369350"/>
                      </a:lnTo>
                      <a:lnTo>
                        <a:pt x="1236854" y="411016"/>
                      </a:lnTo>
                      <a:lnTo>
                        <a:pt x="1251565" y="454127"/>
                      </a:lnTo>
                      <a:lnTo>
                        <a:pt x="1263223" y="498560"/>
                      </a:lnTo>
                      <a:lnTo>
                        <a:pt x="1271703" y="544191"/>
                      </a:lnTo>
                      <a:lnTo>
                        <a:pt x="1276882" y="590898"/>
                      </a:lnTo>
                      <a:lnTo>
                        <a:pt x="1278636" y="638555"/>
                      </a:lnTo>
                      <a:lnTo>
                        <a:pt x="1276882" y="686213"/>
                      </a:lnTo>
                      <a:lnTo>
                        <a:pt x="1271703" y="732920"/>
                      </a:lnTo>
                      <a:lnTo>
                        <a:pt x="1263223" y="778551"/>
                      </a:lnTo>
                      <a:lnTo>
                        <a:pt x="1251565" y="822984"/>
                      </a:lnTo>
                      <a:lnTo>
                        <a:pt x="1236854" y="866095"/>
                      </a:lnTo>
                      <a:lnTo>
                        <a:pt x="1219212" y="907761"/>
                      </a:lnTo>
                      <a:lnTo>
                        <a:pt x="1198763" y="947858"/>
                      </a:lnTo>
                      <a:lnTo>
                        <a:pt x="1175631" y="986262"/>
                      </a:lnTo>
                      <a:lnTo>
                        <a:pt x="1149940" y="1022851"/>
                      </a:lnTo>
                      <a:lnTo>
                        <a:pt x="1121813" y="1057501"/>
                      </a:lnTo>
                      <a:lnTo>
                        <a:pt x="1091374" y="1090088"/>
                      </a:lnTo>
                      <a:lnTo>
                        <a:pt x="1058747" y="1120489"/>
                      </a:lnTo>
                      <a:lnTo>
                        <a:pt x="1024055" y="1148581"/>
                      </a:lnTo>
                      <a:lnTo>
                        <a:pt x="987422" y="1174240"/>
                      </a:lnTo>
                      <a:lnTo>
                        <a:pt x="948971" y="1197342"/>
                      </a:lnTo>
                      <a:lnTo>
                        <a:pt x="908827" y="1217765"/>
                      </a:lnTo>
                      <a:lnTo>
                        <a:pt x="867112" y="1235384"/>
                      </a:lnTo>
                      <a:lnTo>
                        <a:pt x="823952" y="1250077"/>
                      </a:lnTo>
                      <a:lnTo>
                        <a:pt x="779468" y="1261719"/>
                      </a:lnTo>
                      <a:lnTo>
                        <a:pt x="733785" y="1270188"/>
                      </a:lnTo>
                      <a:lnTo>
                        <a:pt x="687027" y="1275360"/>
                      </a:lnTo>
                      <a:lnTo>
                        <a:pt x="639317" y="1277112"/>
                      </a:lnTo>
                      <a:lnTo>
                        <a:pt x="591608" y="1275360"/>
                      </a:lnTo>
                      <a:lnTo>
                        <a:pt x="544850" y="1270188"/>
                      </a:lnTo>
                      <a:lnTo>
                        <a:pt x="499167" y="1261719"/>
                      </a:lnTo>
                      <a:lnTo>
                        <a:pt x="454683" y="1250077"/>
                      </a:lnTo>
                      <a:lnTo>
                        <a:pt x="411523" y="1235384"/>
                      </a:lnTo>
                      <a:lnTo>
                        <a:pt x="369808" y="1217765"/>
                      </a:lnTo>
                      <a:lnTo>
                        <a:pt x="329664" y="1197342"/>
                      </a:lnTo>
                      <a:lnTo>
                        <a:pt x="291213" y="1174240"/>
                      </a:lnTo>
                      <a:lnTo>
                        <a:pt x="254580" y="1148581"/>
                      </a:lnTo>
                      <a:lnTo>
                        <a:pt x="219888" y="1120489"/>
                      </a:lnTo>
                      <a:lnTo>
                        <a:pt x="187261" y="1090088"/>
                      </a:lnTo>
                      <a:lnTo>
                        <a:pt x="156822" y="1057501"/>
                      </a:lnTo>
                      <a:lnTo>
                        <a:pt x="128695" y="1022851"/>
                      </a:lnTo>
                      <a:lnTo>
                        <a:pt x="103004" y="986262"/>
                      </a:lnTo>
                      <a:lnTo>
                        <a:pt x="79872" y="947858"/>
                      </a:lnTo>
                      <a:lnTo>
                        <a:pt x="59423" y="907761"/>
                      </a:lnTo>
                      <a:lnTo>
                        <a:pt x="41781" y="866095"/>
                      </a:lnTo>
                      <a:lnTo>
                        <a:pt x="27070" y="822984"/>
                      </a:lnTo>
                      <a:lnTo>
                        <a:pt x="15412" y="778551"/>
                      </a:lnTo>
                      <a:lnTo>
                        <a:pt x="6932" y="732920"/>
                      </a:lnTo>
                      <a:lnTo>
                        <a:pt x="1753" y="686213"/>
                      </a:lnTo>
                      <a:lnTo>
                        <a:pt x="0" y="638555"/>
                      </a:lnTo>
                      <a:lnTo>
                        <a:pt x="2217" y="585401"/>
                      </a:lnTo>
                      <a:lnTo>
                        <a:pt x="8812" y="532886"/>
                      </a:lnTo>
                      <a:lnTo>
                        <a:pt x="19696" y="481266"/>
                      </a:lnTo>
                      <a:lnTo>
                        <a:pt x="34782" y="430799"/>
                      </a:lnTo>
                      <a:lnTo>
                        <a:pt x="53981" y="381744"/>
                      </a:lnTo>
                      <a:lnTo>
                        <a:pt x="77206" y="334357"/>
                      </a:lnTo>
                      <a:lnTo>
                        <a:pt x="104368" y="288895"/>
                      </a:lnTo>
                      <a:lnTo>
                        <a:pt x="135382" y="245617"/>
                      </a:lnTo>
                    </a:path>
                  </a:pathLst>
                </a:custGeom>
                <a:ln w="15240">
                  <a:solidFill>
                    <a:schemeClr val="accent1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b-NO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object 19">
                  <a:extLst>
                    <a:ext uri="{FF2B5EF4-FFF2-40B4-BE49-F238E27FC236}">
                      <a16:creationId xmlns:a16="http://schemas.microsoft.com/office/drawing/2014/main" id="{DCDE25A2-5E57-49A6-AEF1-C806D4CB99AA}"/>
                    </a:ext>
                  </a:extLst>
                </p:cNvPr>
                <p:cNvSpPr/>
                <p:nvPr/>
              </p:nvSpPr>
              <p:spPr>
                <a:xfrm>
                  <a:off x="4111752" y="1822704"/>
                  <a:ext cx="772795" cy="108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2795" h="1082675">
                      <a:moveTo>
                        <a:pt x="0" y="0"/>
                      </a:moveTo>
                      <a:lnTo>
                        <a:pt x="48863" y="1521"/>
                      </a:lnTo>
                      <a:lnTo>
                        <a:pt x="96919" y="6026"/>
                      </a:lnTo>
                      <a:lnTo>
                        <a:pt x="144077" y="13424"/>
                      </a:lnTo>
                      <a:lnTo>
                        <a:pt x="190246" y="23624"/>
                      </a:lnTo>
                      <a:lnTo>
                        <a:pt x="235337" y="36535"/>
                      </a:lnTo>
                      <a:lnTo>
                        <a:pt x="279258" y="52067"/>
                      </a:lnTo>
                      <a:lnTo>
                        <a:pt x="321919" y="70128"/>
                      </a:lnTo>
                      <a:lnTo>
                        <a:pt x="363229" y="90629"/>
                      </a:lnTo>
                      <a:lnTo>
                        <a:pt x="403098" y="113479"/>
                      </a:lnTo>
                      <a:lnTo>
                        <a:pt x="441436" y="138587"/>
                      </a:lnTo>
                      <a:lnTo>
                        <a:pt x="478151" y="165862"/>
                      </a:lnTo>
                      <a:lnTo>
                        <a:pt x="513154" y="195214"/>
                      </a:lnTo>
                      <a:lnTo>
                        <a:pt x="546354" y="226552"/>
                      </a:lnTo>
                      <a:lnTo>
                        <a:pt x="577659" y="259785"/>
                      </a:lnTo>
                      <a:lnTo>
                        <a:pt x="606981" y="294823"/>
                      </a:lnTo>
                      <a:lnTo>
                        <a:pt x="634228" y="331575"/>
                      </a:lnTo>
                      <a:lnTo>
                        <a:pt x="659309" y="369951"/>
                      </a:lnTo>
                      <a:lnTo>
                        <a:pt x="682135" y="409859"/>
                      </a:lnTo>
                      <a:lnTo>
                        <a:pt x="702614" y="451210"/>
                      </a:lnTo>
                      <a:lnTo>
                        <a:pt x="720657" y="493912"/>
                      </a:lnTo>
                      <a:lnTo>
                        <a:pt x="736172" y="537875"/>
                      </a:lnTo>
                      <a:lnTo>
                        <a:pt x="749069" y="583008"/>
                      </a:lnTo>
                      <a:lnTo>
                        <a:pt x="759257" y="629221"/>
                      </a:lnTo>
                      <a:lnTo>
                        <a:pt x="766647" y="676422"/>
                      </a:lnTo>
                      <a:lnTo>
                        <a:pt x="771147" y="724522"/>
                      </a:lnTo>
                      <a:lnTo>
                        <a:pt x="772668" y="773430"/>
                      </a:lnTo>
                      <a:lnTo>
                        <a:pt x="770853" y="826453"/>
                      </a:lnTo>
                      <a:lnTo>
                        <a:pt x="765433" y="879103"/>
                      </a:lnTo>
                      <a:lnTo>
                        <a:pt x="756443" y="931195"/>
                      </a:lnTo>
                      <a:lnTo>
                        <a:pt x="743918" y="982547"/>
                      </a:lnTo>
                      <a:lnTo>
                        <a:pt x="727894" y="1032974"/>
                      </a:lnTo>
                      <a:lnTo>
                        <a:pt x="708406" y="1082294"/>
                      </a:lnTo>
                    </a:path>
                  </a:pathLst>
                </a:custGeom>
                <a:ln w="15240">
                  <a:solidFill>
                    <a:schemeClr val="accent1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b-NO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object 40">
                  <a:extLst>
                    <a:ext uri="{FF2B5EF4-FFF2-40B4-BE49-F238E27FC236}">
                      <a16:creationId xmlns:a16="http://schemas.microsoft.com/office/drawing/2014/main" id="{530409F9-EFD7-4290-8167-9268E70697AB}"/>
                    </a:ext>
                  </a:extLst>
                </p:cNvPr>
                <p:cNvSpPr/>
                <p:nvPr/>
              </p:nvSpPr>
              <p:spPr>
                <a:xfrm>
                  <a:off x="3547109" y="2032254"/>
                  <a:ext cx="1130935" cy="1130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35" h="1130935">
                      <a:moveTo>
                        <a:pt x="565403" y="0"/>
                      </a:moveTo>
                      <a:lnTo>
                        <a:pt x="516614" y="2075"/>
                      </a:lnTo>
                      <a:lnTo>
                        <a:pt x="468978" y="8187"/>
                      </a:lnTo>
                      <a:lnTo>
                        <a:pt x="422665" y="18167"/>
                      </a:lnTo>
                      <a:lnTo>
                        <a:pt x="377844" y="31845"/>
                      </a:lnTo>
                      <a:lnTo>
                        <a:pt x="334686" y="49051"/>
                      </a:lnTo>
                      <a:lnTo>
                        <a:pt x="293360" y="69615"/>
                      </a:lnTo>
                      <a:lnTo>
                        <a:pt x="254034" y="93369"/>
                      </a:lnTo>
                      <a:lnTo>
                        <a:pt x="216881" y="120142"/>
                      </a:lnTo>
                      <a:lnTo>
                        <a:pt x="182067" y="149765"/>
                      </a:lnTo>
                      <a:lnTo>
                        <a:pt x="149765" y="182067"/>
                      </a:lnTo>
                      <a:lnTo>
                        <a:pt x="120142" y="216881"/>
                      </a:lnTo>
                      <a:lnTo>
                        <a:pt x="93369" y="254034"/>
                      </a:lnTo>
                      <a:lnTo>
                        <a:pt x="69615" y="293360"/>
                      </a:lnTo>
                      <a:lnTo>
                        <a:pt x="49051" y="334686"/>
                      </a:lnTo>
                      <a:lnTo>
                        <a:pt x="31845" y="377844"/>
                      </a:lnTo>
                      <a:lnTo>
                        <a:pt x="18167" y="422665"/>
                      </a:lnTo>
                      <a:lnTo>
                        <a:pt x="8187" y="468978"/>
                      </a:lnTo>
                      <a:lnTo>
                        <a:pt x="2075" y="516614"/>
                      </a:lnTo>
                      <a:lnTo>
                        <a:pt x="0" y="565404"/>
                      </a:lnTo>
                      <a:lnTo>
                        <a:pt x="2075" y="614193"/>
                      </a:lnTo>
                      <a:lnTo>
                        <a:pt x="8187" y="661829"/>
                      </a:lnTo>
                      <a:lnTo>
                        <a:pt x="18167" y="708142"/>
                      </a:lnTo>
                      <a:lnTo>
                        <a:pt x="31845" y="752963"/>
                      </a:lnTo>
                      <a:lnTo>
                        <a:pt x="49051" y="796121"/>
                      </a:lnTo>
                      <a:lnTo>
                        <a:pt x="69615" y="837447"/>
                      </a:lnTo>
                      <a:lnTo>
                        <a:pt x="93369" y="876773"/>
                      </a:lnTo>
                      <a:lnTo>
                        <a:pt x="120142" y="913926"/>
                      </a:lnTo>
                      <a:lnTo>
                        <a:pt x="149765" y="948740"/>
                      </a:lnTo>
                      <a:lnTo>
                        <a:pt x="182067" y="981042"/>
                      </a:lnTo>
                      <a:lnTo>
                        <a:pt x="216881" y="1010665"/>
                      </a:lnTo>
                      <a:lnTo>
                        <a:pt x="254034" y="1037438"/>
                      </a:lnTo>
                      <a:lnTo>
                        <a:pt x="293360" y="1061192"/>
                      </a:lnTo>
                      <a:lnTo>
                        <a:pt x="334686" y="1081756"/>
                      </a:lnTo>
                      <a:lnTo>
                        <a:pt x="377844" y="1098962"/>
                      </a:lnTo>
                      <a:lnTo>
                        <a:pt x="422665" y="1112640"/>
                      </a:lnTo>
                      <a:lnTo>
                        <a:pt x="468978" y="1122620"/>
                      </a:lnTo>
                      <a:lnTo>
                        <a:pt x="516614" y="1128732"/>
                      </a:lnTo>
                      <a:lnTo>
                        <a:pt x="565403" y="1130808"/>
                      </a:lnTo>
                      <a:lnTo>
                        <a:pt x="614193" y="1128732"/>
                      </a:lnTo>
                      <a:lnTo>
                        <a:pt x="661829" y="1122620"/>
                      </a:lnTo>
                      <a:lnTo>
                        <a:pt x="708142" y="1112640"/>
                      </a:lnTo>
                      <a:lnTo>
                        <a:pt x="752963" y="1098962"/>
                      </a:lnTo>
                      <a:lnTo>
                        <a:pt x="796121" y="1081756"/>
                      </a:lnTo>
                      <a:lnTo>
                        <a:pt x="837447" y="1061192"/>
                      </a:lnTo>
                      <a:lnTo>
                        <a:pt x="876773" y="1037438"/>
                      </a:lnTo>
                      <a:lnTo>
                        <a:pt x="913926" y="1010665"/>
                      </a:lnTo>
                      <a:lnTo>
                        <a:pt x="948740" y="981042"/>
                      </a:lnTo>
                      <a:lnTo>
                        <a:pt x="981042" y="948740"/>
                      </a:lnTo>
                      <a:lnTo>
                        <a:pt x="1010665" y="913926"/>
                      </a:lnTo>
                      <a:lnTo>
                        <a:pt x="1037438" y="876773"/>
                      </a:lnTo>
                      <a:lnTo>
                        <a:pt x="1061192" y="837447"/>
                      </a:lnTo>
                      <a:lnTo>
                        <a:pt x="1081756" y="796121"/>
                      </a:lnTo>
                      <a:lnTo>
                        <a:pt x="1098962" y="752963"/>
                      </a:lnTo>
                      <a:lnTo>
                        <a:pt x="1112640" y="708142"/>
                      </a:lnTo>
                      <a:lnTo>
                        <a:pt x="1122620" y="661829"/>
                      </a:lnTo>
                      <a:lnTo>
                        <a:pt x="1128732" y="614193"/>
                      </a:lnTo>
                      <a:lnTo>
                        <a:pt x="1130807" y="565404"/>
                      </a:lnTo>
                      <a:lnTo>
                        <a:pt x="1128732" y="516614"/>
                      </a:lnTo>
                      <a:lnTo>
                        <a:pt x="1122620" y="468978"/>
                      </a:lnTo>
                      <a:lnTo>
                        <a:pt x="1112640" y="422665"/>
                      </a:lnTo>
                      <a:lnTo>
                        <a:pt x="1098962" y="377844"/>
                      </a:lnTo>
                      <a:lnTo>
                        <a:pt x="1081756" y="334686"/>
                      </a:lnTo>
                      <a:lnTo>
                        <a:pt x="1061192" y="293360"/>
                      </a:lnTo>
                      <a:lnTo>
                        <a:pt x="1037438" y="254034"/>
                      </a:lnTo>
                      <a:lnTo>
                        <a:pt x="1010665" y="216881"/>
                      </a:lnTo>
                      <a:lnTo>
                        <a:pt x="981042" y="182067"/>
                      </a:lnTo>
                      <a:lnTo>
                        <a:pt x="948740" y="149765"/>
                      </a:lnTo>
                      <a:lnTo>
                        <a:pt x="913926" y="120142"/>
                      </a:lnTo>
                      <a:lnTo>
                        <a:pt x="876773" y="93369"/>
                      </a:lnTo>
                      <a:lnTo>
                        <a:pt x="837447" y="69615"/>
                      </a:lnTo>
                      <a:lnTo>
                        <a:pt x="796121" y="49051"/>
                      </a:lnTo>
                      <a:lnTo>
                        <a:pt x="752963" y="31845"/>
                      </a:lnTo>
                      <a:lnTo>
                        <a:pt x="708142" y="18167"/>
                      </a:lnTo>
                      <a:lnTo>
                        <a:pt x="661829" y="8187"/>
                      </a:lnTo>
                      <a:lnTo>
                        <a:pt x="614193" y="2075"/>
                      </a:lnTo>
                      <a:lnTo>
                        <a:pt x="56540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34F0FF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b-NO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object 41">
                  <a:extLst>
                    <a:ext uri="{FF2B5EF4-FFF2-40B4-BE49-F238E27FC236}">
                      <a16:creationId xmlns:a16="http://schemas.microsoft.com/office/drawing/2014/main" id="{9AF3B281-6F82-4C59-8877-D48238EAA54A}"/>
                    </a:ext>
                  </a:extLst>
                </p:cNvPr>
                <p:cNvSpPr/>
                <p:nvPr/>
              </p:nvSpPr>
              <p:spPr>
                <a:xfrm>
                  <a:off x="3547109" y="2032254"/>
                  <a:ext cx="1130935" cy="1130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35" h="1130935">
                      <a:moveTo>
                        <a:pt x="0" y="565404"/>
                      </a:moveTo>
                      <a:lnTo>
                        <a:pt x="2075" y="516614"/>
                      </a:lnTo>
                      <a:lnTo>
                        <a:pt x="8187" y="468978"/>
                      </a:lnTo>
                      <a:lnTo>
                        <a:pt x="18167" y="422665"/>
                      </a:lnTo>
                      <a:lnTo>
                        <a:pt x="31845" y="377844"/>
                      </a:lnTo>
                      <a:lnTo>
                        <a:pt x="49051" y="334686"/>
                      </a:lnTo>
                      <a:lnTo>
                        <a:pt x="69615" y="293360"/>
                      </a:lnTo>
                      <a:lnTo>
                        <a:pt x="93369" y="254034"/>
                      </a:lnTo>
                      <a:lnTo>
                        <a:pt x="120142" y="216881"/>
                      </a:lnTo>
                      <a:lnTo>
                        <a:pt x="149765" y="182067"/>
                      </a:lnTo>
                      <a:lnTo>
                        <a:pt x="182067" y="149765"/>
                      </a:lnTo>
                      <a:lnTo>
                        <a:pt x="216881" y="120142"/>
                      </a:lnTo>
                      <a:lnTo>
                        <a:pt x="254034" y="93369"/>
                      </a:lnTo>
                      <a:lnTo>
                        <a:pt x="293360" y="69615"/>
                      </a:lnTo>
                      <a:lnTo>
                        <a:pt x="334686" y="49051"/>
                      </a:lnTo>
                      <a:lnTo>
                        <a:pt x="377844" y="31845"/>
                      </a:lnTo>
                      <a:lnTo>
                        <a:pt x="422665" y="18167"/>
                      </a:lnTo>
                      <a:lnTo>
                        <a:pt x="468978" y="8187"/>
                      </a:lnTo>
                      <a:lnTo>
                        <a:pt x="516614" y="2075"/>
                      </a:lnTo>
                      <a:lnTo>
                        <a:pt x="565403" y="0"/>
                      </a:lnTo>
                      <a:lnTo>
                        <a:pt x="614193" y="2075"/>
                      </a:lnTo>
                      <a:lnTo>
                        <a:pt x="661829" y="8187"/>
                      </a:lnTo>
                      <a:lnTo>
                        <a:pt x="708142" y="18167"/>
                      </a:lnTo>
                      <a:lnTo>
                        <a:pt x="752963" y="31845"/>
                      </a:lnTo>
                      <a:lnTo>
                        <a:pt x="796121" y="49051"/>
                      </a:lnTo>
                      <a:lnTo>
                        <a:pt x="837447" y="69615"/>
                      </a:lnTo>
                      <a:lnTo>
                        <a:pt x="876773" y="93369"/>
                      </a:lnTo>
                      <a:lnTo>
                        <a:pt x="913926" y="120142"/>
                      </a:lnTo>
                      <a:lnTo>
                        <a:pt x="948740" y="149765"/>
                      </a:lnTo>
                      <a:lnTo>
                        <a:pt x="981042" y="182067"/>
                      </a:lnTo>
                      <a:lnTo>
                        <a:pt x="1010665" y="216881"/>
                      </a:lnTo>
                      <a:lnTo>
                        <a:pt x="1037438" y="254034"/>
                      </a:lnTo>
                      <a:lnTo>
                        <a:pt x="1061192" y="293360"/>
                      </a:lnTo>
                      <a:lnTo>
                        <a:pt x="1081756" y="334686"/>
                      </a:lnTo>
                      <a:lnTo>
                        <a:pt x="1098962" y="377844"/>
                      </a:lnTo>
                      <a:lnTo>
                        <a:pt x="1112640" y="422665"/>
                      </a:lnTo>
                      <a:lnTo>
                        <a:pt x="1122620" y="468978"/>
                      </a:lnTo>
                      <a:lnTo>
                        <a:pt x="1128732" y="516614"/>
                      </a:lnTo>
                      <a:lnTo>
                        <a:pt x="1130807" y="565404"/>
                      </a:lnTo>
                      <a:lnTo>
                        <a:pt x="1128732" y="614193"/>
                      </a:lnTo>
                      <a:lnTo>
                        <a:pt x="1122620" y="661829"/>
                      </a:lnTo>
                      <a:lnTo>
                        <a:pt x="1112640" y="708142"/>
                      </a:lnTo>
                      <a:lnTo>
                        <a:pt x="1098962" y="752963"/>
                      </a:lnTo>
                      <a:lnTo>
                        <a:pt x="1081756" y="796121"/>
                      </a:lnTo>
                      <a:lnTo>
                        <a:pt x="1061192" y="837447"/>
                      </a:lnTo>
                      <a:lnTo>
                        <a:pt x="1037438" y="876773"/>
                      </a:lnTo>
                      <a:lnTo>
                        <a:pt x="1010665" y="913926"/>
                      </a:lnTo>
                      <a:lnTo>
                        <a:pt x="981042" y="948740"/>
                      </a:lnTo>
                      <a:lnTo>
                        <a:pt x="948740" y="981042"/>
                      </a:lnTo>
                      <a:lnTo>
                        <a:pt x="913926" y="1010665"/>
                      </a:lnTo>
                      <a:lnTo>
                        <a:pt x="876773" y="1037438"/>
                      </a:lnTo>
                      <a:lnTo>
                        <a:pt x="837447" y="1061192"/>
                      </a:lnTo>
                      <a:lnTo>
                        <a:pt x="796121" y="1081756"/>
                      </a:lnTo>
                      <a:lnTo>
                        <a:pt x="752963" y="1098962"/>
                      </a:lnTo>
                      <a:lnTo>
                        <a:pt x="708142" y="1112640"/>
                      </a:lnTo>
                      <a:lnTo>
                        <a:pt x="661829" y="1122620"/>
                      </a:lnTo>
                      <a:lnTo>
                        <a:pt x="614193" y="1128732"/>
                      </a:lnTo>
                      <a:lnTo>
                        <a:pt x="565403" y="1130808"/>
                      </a:lnTo>
                      <a:lnTo>
                        <a:pt x="516614" y="1128732"/>
                      </a:lnTo>
                      <a:lnTo>
                        <a:pt x="468978" y="1122620"/>
                      </a:lnTo>
                      <a:lnTo>
                        <a:pt x="422665" y="1112640"/>
                      </a:lnTo>
                      <a:lnTo>
                        <a:pt x="377844" y="1098962"/>
                      </a:lnTo>
                      <a:lnTo>
                        <a:pt x="334686" y="1081756"/>
                      </a:lnTo>
                      <a:lnTo>
                        <a:pt x="293360" y="1061192"/>
                      </a:lnTo>
                      <a:lnTo>
                        <a:pt x="254034" y="1037438"/>
                      </a:lnTo>
                      <a:lnTo>
                        <a:pt x="216881" y="1010665"/>
                      </a:lnTo>
                      <a:lnTo>
                        <a:pt x="182067" y="981042"/>
                      </a:lnTo>
                      <a:lnTo>
                        <a:pt x="149765" y="948740"/>
                      </a:lnTo>
                      <a:lnTo>
                        <a:pt x="120142" y="913926"/>
                      </a:lnTo>
                      <a:lnTo>
                        <a:pt x="93369" y="876773"/>
                      </a:lnTo>
                      <a:lnTo>
                        <a:pt x="69615" y="837447"/>
                      </a:lnTo>
                      <a:lnTo>
                        <a:pt x="49051" y="796121"/>
                      </a:lnTo>
                      <a:lnTo>
                        <a:pt x="31845" y="752963"/>
                      </a:lnTo>
                      <a:lnTo>
                        <a:pt x="18167" y="708142"/>
                      </a:lnTo>
                      <a:lnTo>
                        <a:pt x="8187" y="661829"/>
                      </a:lnTo>
                      <a:lnTo>
                        <a:pt x="2075" y="614193"/>
                      </a:lnTo>
                      <a:lnTo>
                        <a:pt x="0" y="565404"/>
                      </a:lnTo>
                      <a:close/>
                    </a:path>
                  </a:pathLst>
                </a:custGeom>
                <a:ln w="19812">
                  <a:solidFill>
                    <a:schemeClr val="accent1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b-NO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6A88C00-19AD-43CC-9895-9005F006D668}"/>
                  </a:ext>
                </a:extLst>
              </p:cNvPr>
              <p:cNvSpPr txBox="1"/>
              <p:nvPr/>
            </p:nvSpPr>
            <p:spPr>
              <a:xfrm>
                <a:off x="8228159" y="3564492"/>
                <a:ext cx="113201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800" b="1" i="0" u="none" strike="noStrike" kern="120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Kunde</a:t>
                </a:r>
              </a:p>
            </p:txBody>
          </p:sp>
        </p:grpSp>
        <p:sp>
          <p:nvSpPr>
            <p:cNvPr id="77" name="object 8">
              <a:extLst>
                <a:ext uri="{FF2B5EF4-FFF2-40B4-BE49-F238E27FC236}">
                  <a16:creationId xmlns:a16="http://schemas.microsoft.com/office/drawing/2014/main" id="{38A4FC5A-5202-4FD7-804C-520AAAEFF48E}"/>
                </a:ext>
              </a:extLst>
            </p:cNvPr>
            <p:cNvSpPr/>
            <p:nvPr/>
          </p:nvSpPr>
          <p:spPr>
            <a:xfrm flipH="1">
              <a:off x="11188118" y="4268496"/>
              <a:ext cx="233970" cy="629132"/>
            </a:xfrm>
            <a:prstGeom prst="rect">
              <a:avLst/>
            </a:pr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grpSp>
          <p:nvGrpSpPr>
            <p:cNvPr id="78" name="Group 349">
              <a:extLst>
                <a:ext uri="{FF2B5EF4-FFF2-40B4-BE49-F238E27FC236}">
                  <a16:creationId xmlns:a16="http://schemas.microsoft.com/office/drawing/2014/main" id="{C3DE69A0-F68F-4470-99FC-1D922DCCBF2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773271" y="4466993"/>
              <a:ext cx="338062" cy="338063"/>
              <a:chOff x="5018" y="1229"/>
              <a:chExt cx="340" cy="340"/>
            </a:xfrm>
            <a:solidFill>
              <a:schemeClr val="tx1"/>
            </a:solidFill>
          </p:grpSpPr>
          <p:sp>
            <p:nvSpPr>
              <p:cNvPr id="79" name="Freeform 350">
                <a:extLst>
                  <a:ext uri="{FF2B5EF4-FFF2-40B4-BE49-F238E27FC236}">
                    <a16:creationId xmlns:a16="http://schemas.microsoft.com/office/drawing/2014/main" id="{047AED15-6E0C-4492-A2BE-AC9C068717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03" y="1293"/>
                <a:ext cx="170" cy="212"/>
              </a:xfrm>
              <a:custGeom>
                <a:avLst/>
                <a:gdLst>
                  <a:gd name="T0" fmla="*/ 160 w 256"/>
                  <a:gd name="T1" fmla="*/ 85 h 320"/>
                  <a:gd name="T2" fmla="*/ 10 w 256"/>
                  <a:gd name="T3" fmla="*/ 85 h 320"/>
                  <a:gd name="T4" fmla="*/ 0 w 256"/>
                  <a:gd name="T5" fmla="*/ 96 h 320"/>
                  <a:gd name="T6" fmla="*/ 0 w 256"/>
                  <a:gd name="T7" fmla="*/ 309 h 320"/>
                  <a:gd name="T8" fmla="*/ 10 w 256"/>
                  <a:gd name="T9" fmla="*/ 320 h 320"/>
                  <a:gd name="T10" fmla="*/ 160 w 256"/>
                  <a:gd name="T11" fmla="*/ 320 h 320"/>
                  <a:gd name="T12" fmla="*/ 170 w 256"/>
                  <a:gd name="T13" fmla="*/ 309 h 320"/>
                  <a:gd name="T14" fmla="*/ 170 w 256"/>
                  <a:gd name="T15" fmla="*/ 96 h 320"/>
                  <a:gd name="T16" fmla="*/ 160 w 256"/>
                  <a:gd name="T17" fmla="*/ 85 h 320"/>
                  <a:gd name="T18" fmla="*/ 149 w 256"/>
                  <a:gd name="T19" fmla="*/ 298 h 320"/>
                  <a:gd name="T20" fmla="*/ 21 w 256"/>
                  <a:gd name="T21" fmla="*/ 298 h 320"/>
                  <a:gd name="T22" fmla="*/ 21 w 256"/>
                  <a:gd name="T23" fmla="*/ 106 h 320"/>
                  <a:gd name="T24" fmla="*/ 149 w 256"/>
                  <a:gd name="T25" fmla="*/ 106 h 320"/>
                  <a:gd name="T26" fmla="*/ 149 w 256"/>
                  <a:gd name="T27" fmla="*/ 298 h 320"/>
                  <a:gd name="T28" fmla="*/ 213 w 256"/>
                  <a:gd name="T29" fmla="*/ 53 h 320"/>
                  <a:gd name="T30" fmla="*/ 213 w 256"/>
                  <a:gd name="T31" fmla="*/ 266 h 320"/>
                  <a:gd name="T32" fmla="*/ 202 w 256"/>
                  <a:gd name="T33" fmla="*/ 277 h 320"/>
                  <a:gd name="T34" fmla="*/ 192 w 256"/>
                  <a:gd name="T35" fmla="*/ 266 h 320"/>
                  <a:gd name="T36" fmla="*/ 192 w 256"/>
                  <a:gd name="T37" fmla="*/ 64 h 320"/>
                  <a:gd name="T38" fmla="*/ 53 w 256"/>
                  <a:gd name="T39" fmla="*/ 64 h 320"/>
                  <a:gd name="T40" fmla="*/ 42 w 256"/>
                  <a:gd name="T41" fmla="*/ 53 h 320"/>
                  <a:gd name="T42" fmla="*/ 53 w 256"/>
                  <a:gd name="T43" fmla="*/ 42 h 320"/>
                  <a:gd name="T44" fmla="*/ 202 w 256"/>
                  <a:gd name="T45" fmla="*/ 42 h 320"/>
                  <a:gd name="T46" fmla="*/ 213 w 256"/>
                  <a:gd name="T47" fmla="*/ 53 h 320"/>
                  <a:gd name="T48" fmla="*/ 256 w 256"/>
                  <a:gd name="T49" fmla="*/ 10 h 320"/>
                  <a:gd name="T50" fmla="*/ 256 w 256"/>
                  <a:gd name="T51" fmla="*/ 224 h 320"/>
                  <a:gd name="T52" fmla="*/ 245 w 256"/>
                  <a:gd name="T53" fmla="*/ 234 h 320"/>
                  <a:gd name="T54" fmla="*/ 234 w 256"/>
                  <a:gd name="T55" fmla="*/ 224 h 320"/>
                  <a:gd name="T56" fmla="*/ 234 w 256"/>
                  <a:gd name="T57" fmla="*/ 21 h 320"/>
                  <a:gd name="T58" fmla="*/ 96 w 256"/>
                  <a:gd name="T59" fmla="*/ 21 h 320"/>
                  <a:gd name="T60" fmla="*/ 85 w 256"/>
                  <a:gd name="T61" fmla="*/ 10 h 320"/>
                  <a:gd name="T62" fmla="*/ 96 w 256"/>
                  <a:gd name="T63" fmla="*/ 0 h 320"/>
                  <a:gd name="T64" fmla="*/ 245 w 256"/>
                  <a:gd name="T65" fmla="*/ 0 h 320"/>
                  <a:gd name="T66" fmla="*/ 256 w 256"/>
                  <a:gd name="T67" fmla="*/ 10 h 320"/>
                  <a:gd name="T68" fmla="*/ 32 w 256"/>
                  <a:gd name="T69" fmla="*/ 266 h 320"/>
                  <a:gd name="T70" fmla="*/ 42 w 256"/>
                  <a:gd name="T71" fmla="*/ 256 h 320"/>
                  <a:gd name="T72" fmla="*/ 128 w 256"/>
                  <a:gd name="T73" fmla="*/ 256 h 320"/>
                  <a:gd name="T74" fmla="*/ 138 w 256"/>
                  <a:gd name="T75" fmla="*/ 266 h 320"/>
                  <a:gd name="T76" fmla="*/ 128 w 256"/>
                  <a:gd name="T77" fmla="*/ 277 h 320"/>
                  <a:gd name="T78" fmla="*/ 42 w 256"/>
                  <a:gd name="T79" fmla="*/ 277 h 320"/>
                  <a:gd name="T80" fmla="*/ 32 w 256"/>
                  <a:gd name="T81" fmla="*/ 266 h 320"/>
                  <a:gd name="T82" fmla="*/ 32 w 256"/>
                  <a:gd name="T83" fmla="*/ 224 h 320"/>
                  <a:gd name="T84" fmla="*/ 42 w 256"/>
                  <a:gd name="T85" fmla="*/ 213 h 320"/>
                  <a:gd name="T86" fmla="*/ 128 w 256"/>
                  <a:gd name="T87" fmla="*/ 213 h 320"/>
                  <a:gd name="T88" fmla="*/ 138 w 256"/>
                  <a:gd name="T89" fmla="*/ 224 h 320"/>
                  <a:gd name="T90" fmla="*/ 128 w 256"/>
                  <a:gd name="T91" fmla="*/ 234 h 320"/>
                  <a:gd name="T92" fmla="*/ 42 w 256"/>
                  <a:gd name="T93" fmla="*/ 234 h 320"/>
                  <a:gd name="T94" fmla="*/ 32 w 256"/>
                  <a:gd name="T95" fmla="*/ 224 h 320"/>
                  <a:gd name="T96" fmla="*/ 32 w 256"/>
                  <a:gd name="T97" fmla="*/ 181 h 320"/>
                  <a:gd name="T98" fmla="*/ 42 w 256"/>
                  <a:gd name="T99" fmla="*/ 170 h 320"/>
                  <a:gd name="T100" fmla="*/ 128 w 256"/>
                  <a:gd name="T101" fmla="*/ 170 h 320"/>
                  <a:gd name="T102" fmla="*/ 138 w 256"/>
                  <a:gd name="T103" fmla="*/ 181 h 320"/>
                  <a:gd name="T104" fmla="*/ 128 w 256"/>
                  <a:gd name="T105" fmla="*/ 192 h 320"/>
                  <a:gd name="T106" fmla="*/ 42 w 256"/>
                  <a:gd name="T107" fmla="*/ 192 h 320"/>
                  <a:gd name="T108" fmla="*/ 32 w 256"/>
                  <a:gd name="T109" fmla="*/ 181 h 320"/>
                  <a:gd name="T110" fmla="*/ 32 w 256"/>
                  <a:gd name="T111" fmla="*/ 138 h 320"/>
                  <a:gd name="T112" fmla="*/ 42 w 256"/>
                  <a:gd name="T113" fmla="*/ 128 h 320"/>
                  <a:gd name="T114" fmla="*/ 128 w 256"/>
                  <a:gd name="T115" fmla="*/ 128 h 320"/>
                  <a:gd name="T116" fmla="*/ 138 w 256"/>
                  <a:gd name="T117" fmla="*/ 138 h 320"/>
                  <a:gd name="T118" fmla="*/ 128 w 256"/>
                  <a:gd name="T119" fmla="*/ 149 h 320"/>
                  <a:gd name="T120" fmla="*/ 42 w 256"/>
                  <a:gd name="T121" fmla="*/ 149 h 320"/>
                  <a:gd name="T122" fmla="*/ 32 w 256"/>
                  <a:gd name="T123" fmla="*/ 138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6" h="320">
                    <a:moveTo>
                      <a:pt x="160" y="85"/>
                    </a:moveTo>
                    <a:cubicBezTo>
                      <a:pt x="10" y="85"/>
                      <a:pt x="10" y="85"/>
                      <a:pt x="10" y="85"/>
                    </a:cubicBezTo>
                    <a:cubicBezTo>
                      <a:pt x="4" y="85"/>
                      <a:pt x="0" y="90"/>
                      <a:pt x="0" y="96"/>
                    </a:cubicBezTo>
                    <a:cubicBezTo>
                      <a:pt x="0" y="309"/>
                      <a:pt x="0" y="309"/>
                      <a:pt x="0" y="309"/>
                    </a:cubicBezTo>
                    <a:cubicBezTo>
                      <a:pt x="0" y="315"/>
                      <a:pt x="4" y="320"/>
                      <a:pt x="10" y="320"/>
                    </a:cubicBezTo>
                    <a:cubicBezTo>
                      <a:pt x="160" y="320"/>
                      <a:pt x="160" y="320"/>
                      <a:pt x="160" y="320"/>
                    </a:cubicBezTo>
                    <a:cubicBezTo>
                      <a:pt x="166" y="320"/>
                      <a:pt x="170" y="315"/>
                      <a:pt x="170" y="309"/>
                    </a:cubicBezTo>
                    <a:cubicBezTo>
                      <a:pt x="170" y="96"/>
                      <a:pt x="170" y="96"/>
                      <a:pt x="170" y="96"/>
                    </a:cubicBezTo>
                    <a:cubicBezTo>
                      <a:pt x="170" y="90"/>
                      <a:pt x="166" y="85"/>
                      <a:pt x="160" y="85"/>
                    </a:cubicBezTo>
                    <a:close/>
                    <a:moveTo>
                      <a:pt x="149" y="298"/>
                    </a:moveTo>
                    <a:cubicBezTo>
                      <a:pt x="21" y="298"/>
                      <a:pt x="21" y="298"/>
                      <a:pt x="21" y="298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149" y="106"/>
                      <a:pt x="149" y="106"/>
                      <a:pt x="149" y="106"/>
                    </a:cubicBezTo>
                    <a:lnTo>
                      <a:pt x="149" y="298"/>
                    </a:lnTo>
                    <a:close/>
                    <a:moveTo>
                      <a:pt x="213" y="53"/>
                    </a:moveTo>
                    <a:cubicBezTo>
                      <a:pt x="213" y="266"/>
                      <a:pt x="213" y="266"/>
                      <a:pt x="213" y="266"/>
                    </a:cubicBezTo>
                    <a:cubicBezTo>
                      <a:pt x="213" y="272"/>
                      <a:pt x="208" y="277"/>
                      <a:pt x="202" y="277"/>
                    </a:cubicBezTo>
                    <a:cubicBezTo>
                      <a:pt x="196" y="277"/>
                      <a:pt x="192" y="272"/>
                      <a:pt x="192" y="266"/>
                    </a:cubicBezTo>
                    <a:cubicBezTo>
                      <a:pt x="192" y="64"/>
                      <a:pt x="192" y="64"/>
                      <a:pt x="192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47" y="64"/>
                      <a:pt x="42" y="59"/>
                      <a:pt x="42" y="53"/>
                    </a:cubicBezTo>
                    <a:cubicBezTo>
                      <a:pt x="42" y="47"/>
                      <a:pt x="47" y="42"/>
                      <a:pt x="53" y="42"/>
                    </a:cubicBezTo>
                    <a:cubicBezTo>
                      <a:pt x="202" y="42"/>
                      <a:pt x="202" y="42"/>
                      <a:pt x="202" y="42"/>
                    </a:cubicBezTo>
                    <a:cubicBezTo>
                      <a:pt x="208" y="42"/>
                      <a:pt x="213" y="47"/>
                      <a:pt x="213" y="53"/>
                    </a:cubicBezTo>
                    <a:close/>
                    <a:moveTo>
                      <a:pt x="256" y="10"/>
                    </a:moveTo>
                    <a:cubicBezTo>
                      <a:pt x="256" y="224"/>
                      <a:pt x="256" y="224"/>
                      <a:pt x="256" y="224"/>
                    </a:cubicBezTo>
                    <a:cubicBezTo>
                      <a:pt x="256" y="230"/>
                      <a:pt x="251" y="234"/>
                      <a:pt x="245" y="234"/>
                    </a:cubicBezTo>
                    <a:cubicBezTo>
                      <a:pt x="239" y="234"/>
                      <a:pt x="234" y="230"/>
                      <a:pt x="234" y="224"/>
                    </a:cubicBezTo>
                    <a:cubicBezTo>
                      <a:pt x="234" y="21"/>
                      <a:pt x="234" y="21"/>
                      <a:pt x="234" y="21"/>
                    </a:cubicBezTo>
                    <a:cubicBezTo>
                      <a:pt x="96" y="21"/>
                      <a:pt x="96" y="21"/>
                      <a:pt x="96" y="21"/>
                    </a:cubicBezTo>
                    <a:cubicBezTo>
                      <a:pt x="90" y="21"/>
                      <a:pt x="85" y="16"/>
                      <a:pt x="85" y="10"/>
                    </a:cubicBezTo>
                    <a:cubicBezTo>
                      <a:pt x="85" y="4"/>
                      <a:pt x="90" y="0"/>
                      <a:pt x="96" y="0"/>
                    </a:cubicBezTo>
                    <a:cubicBezTo>
                      <a:pt x="245" y="0"/>
                      <a:pt x="245" y="0"/>
                      <a:pt x="245" y="0"/>
                    </a:cubicBezTo>
                    <a:cubicBezTo>
                      <a:pt x="251" y="0"/>
                      <a:pt x="256" y="4"/>
                      <a:pt x="256" y="10"/>
                    </a:cubicBezTo>
                    <a:close/>
                    <a:moveTo>
                      <a:pt x="32" y="266"/>
                    </a:moveTo>
                    <a:cubicBezTo>
                      <a:pt x="32" y="260"/>
                      <a:pt x="36" y="256"/>
                      <a:pt x="42" y="256"/>
                    </a:cubicBezTo>
                    <a:cubicBezTo>
                      <a:pt x="128" y="256"/>
                      <a:pt x="128" y="256"/>
                      <a:pt x="128" y="256"/>
                    </a:cubicBezTo>
                    <a:cubicBezTo>
                      <a:pt x="134" y="256"/>
                      <a:pt x="138" y="260"/>
                      <a:pt x="138" y="266"/>
                    </a:cubicBezTo>
                    <a:cubicBezTo>
                      <a:pt x="138" y="272"/>
                      <a:pt x="134" y="277"/>
                      <a:pt x="128" y="277"/>
                    </a:cubicBezTo>
                    <a:cubicBezTo>
                      <a:pt x="42" y="277"/>
                      <a:pt x="42" y="277"/>
                      <a:pt x="42" y="277"/>
                    </a:cubicBezTo>
                    <a:cubicBezTo>
                      <a:pt x="36" y="277"/>
                      <a:pt x="32" y="272"/>
                      <a:pt x="32" y="266"/>
                    </a:cubicBezTo>
                    <a:close/>
                    <a:moveTo>
                      <a:pt x="32" y="224"/>
                    </a:moveTo>
                    <a:cubicBezTo>
                      <a:pt x="32" y="218"/>
                      <a:pt x="36" y="213"/>
                      <a:pt x="42" y="213"/>
                    </a:cubicBezTo>
                    <a:cubicBezTo>
                      <a:pt x="128" y="213"/>
                      <a:pt x="128" y="213"/>
                      <a:pt x="128" y="213"/>
                    </a:cubicBezTo>
                    <a:cubicBezTo>
                      <a:pt x="134" y="213"/>
                      <a:pt x="138" y="218"/>
                      <a:pt x="138" y="224"/>
                    </a:cubicBezTo>
                    <a:cubicBezTo>
                      <a:pt x="138" y="230"/>
                      <a:pt x="134" y="234"/>
                      <a:pt x="128" y="234"/>
                    </a:cubicBezTo>
                    <a:cubicBezTo>
                      <a:pt x="42" y="234"/>
                      <a:pt x="42" y="234"/>
                      <a:pt x="42" y="234"/>
                    </a:cubicBezTo>
                    <a:cubicBezTo>
                      <a:pt x="36" y="234"/>
                      <a:pt x="32" y="230"/>
                      <a:pt x="32" y="224"/>
                    </a:cubicBezTo>
                    <a:close/>
                    <a:moveTo>
                      <a:pt x="32" y="181"/>
                    </a:moveTo>
                    <a:cubicBezTo>
                      <a:pt x="32" y="175"/>
                      <a:pt x="36" y="170"/>
                      <a:pt x="42" y="170"/>
                    </a:cubicBezTo>
                    <a:cubicBezTo>
                      <a:pt x="128" y="170"/>
                      <a:pt x="128" y="170"/>
                      <a:pt x="128" y="170"/>
                    </a:cubicBezTo>
                    <a:cubicBezTo>
                      <a:pt x="134" y="170"/>
                      <a:pt x="138" y="175"/>
                      <a:pt x="138" y="181"/>
                    </a:cubicBezTo>
                    <a:cubicBezTo>
                      <a:pt x="138" y="187"/>
                      <a:pt x="134" y="192"/>
                      <a:pt x="128" y="192"/>
                    </a:cubicBezTo>
                    <a:cubicBezTo>
                      <a:pt x="42" y="192"/>
                      <a:pt x="42" y="192"/>
                      <a:pt x="42" y="192"/>
                    </a:cubicBezTo>
                    <a:cubicBezTo>
                      <a:pt x="36" y="192"/>
                      <a:pt x="32" y="187"/>
                      <a:pt x="32" y="181"/>
                    </a:cubicBezTo>
                    <a:close/>
                    <a:moveTo>
                      <a:pt x="32" y="138"/>
                    </a:moveTo>
                    <a:cubicBezTo>
                      <a:pt x="32" y="132"/>
                      <a:pt x="36" y="128"/>
                      <a:pt x="42" y="128"/>
                    </a:cubicBezTo>
                    <a:cubicBezTo>
                      <a:pt x="128" y="128"/>
                      <a:pt x="128" y="128"/>
                      <a:pt x="128" y="128"/>
                    </a:cubicBezTo>
                    <a:cubicBezTo>
                      <a:pt x="134" y="128"/>
                      <a:pt x="138" y="132"/>
                      <a:pt x="138" y="138"/>
                    </a:cubicBezTo>
                    <a:cubicBezTo>
                      <a:pt x="138" y="144"/>
                      <a:pt x="134" y="149"/>
                      <a:pt x="128" y="149"/>
                    </a:cubicBezTo>
                    <a:cubicBezTo>
                      <a:pt x="42" y="149"/>
                      <a:pt x="42" y="149"/>
                      <a:pt x="42" y="149"/>
                    </a:cubicBezTo>
                    <a:cubicBezTo>
                      <a:pt x="36" y="149"/>
                      <a:pt x="32" y="144"/>
                      <a:pt x="32" y="1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mc="http://schemas.openxmlformats.org/markup-compatibility/2006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446" tIns="60723" rIns="121446" bIns="60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996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" name="Freeform 351">
                <a:extLst>
                  <a:ext uri="{FF2B5EF4-FFF2-40B4-BE49-F238E27FC236}">
                    <a16:creationId xmlns:a16="http://schemas.microsoft.com/office/drawing/2014/main" id="{7505C156-3338-4C79-882A-866F2AAB00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18" y="1229"/>
                <a:ext cx="340" cy="340"/>
              </a:xfrm>
              <a:custGeom>
                <a:avLst/>
                <a:gdLst>
                  <a:gd name="T0" fmla="*/ 256 w 512"/>
                  <a:gd name="T1" fmla="*/ 21 h 512"/>
                  <a:gd name="T2" fmla="*/ 490 w 512"/>
                  <a:gd name="T3" fmla="*/ 256 h 512"/>
                  <a:gd name="T4" fmla="*/ 256 w 512"/>
                  <a:gd name="T5" fmla="*/ 490 h 512"/>
                  <a:gd name="T6" fmla="*/ 21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85" y="21"/>
                      <a:pt x="490" y="126"/>
                      <a:pt x="490" y="256"/>
                    </a:cubicBezTo>
                    <a:cubicBezTo>
                      <a:pt x="490" y="385"/>
                      <a:pt x="385" y="490"/>
                      <a:pt x="256" y="490"/>
                    </a:cubicBezTo>
                    <a:cubicBezTo>
                      <a:pt x="126" y="490"/>
                      <a:pt x="21" y="385"/>
                      <a:pt x="21" y="256"/>
                    </a:cubicBezTo>
                    <a:cubicBezTo>
                      <a:pt x="21" y="126"/>
                      <a:pt x="126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mc="http://schemas.openxmlformats.org/markup-compatibility/2006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446" tIns="60723" rIns="121446" bIns="607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996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88" name="object 8">
            <a:extLst>
              <a:ext uri="{FF2B5EF4-FFF2-40B4-BE49-F238E27FC236}">
                <a16:creationId xmlns:a16="http://schemas.microsoft.com/office/drawing/2014/main" id="{4CE8BEFF-87FA-400D-ACD0-DF30F832A21D}"/>
              </a:ext>
            </a:extLst>
          </p:cNvPr>
          <p:cNvSpPr/>
          <p:nvPr/>
        </p:nvSpPr>
        <p:spPr>
          <a:xfrm flipH="1">
            <a:off x="1217574" y="2329905"/>
            <a:ext cx="172315" cy="525144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354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5FE2C19-1B9A-46A3-864B-AA04A0F0C1C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5FE2C19-1B9A-46A3-864B-AA04A0F0C1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8E4C28B-F1B0-402B-9DE8-288274C06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461665"/>
          </a:xfrm>
        </p:spPr>
        <p:txBody>
          <a:bodyPr vert="horz"/>
          <a:lstStyle/>
          <a:p>
            <a:r>
              <a:rPr lang="nb-NO" sz="2400"/>
              <a:t>Intro til FTI-prosessen: Prosessoversikt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BBC0C8-209A-4AF9-96EA-3F69E2BD3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400" y="683519"/>
            <a:ext cx="8323200" cy="4139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5D6243-BF53-46FA-8CAF-92690A22436A}"/>
              </a:ext>
            </a:extLst>
          </p:cNvPr>
          <p:cNvSpPr txBox="1"/>
          <p:nvPr/>
        </p:nvSpPr>
        <p:spPr>
          <a:xfrm>
            <a:off x="326573" y="4637742"/>
            <a:ext cx="5654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7"/>
              </a:rPr>
              <a:t>Link til prosessoversikt</a:t>
            </a: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8"/>
              </a:rPr>
              <a:t>Link til prosesskart</a:t>
            </a: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16992291-551A-4FA7-249F-EEA8DD2BDCAD}"/>
              </a:ext>
            </a:extLst>
          </p:cNvPr>
          <p:cNvSpPr txBox="1"/>
          <p:nvPr/>
        </p:nvSpPr>
        <p:spPr>
          <a:xfrm>
            <a:off x="1601585" y="3174204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Opprettelse av salgsordre</a:t>
            </a:r>
          </a:p>
        </p:txBody>
      </p:sp>
    </p:spTree>
    <p:extLst>
      <p:ext uri="{BB962C8B-B14F-4D97-AF65-F5344CB8AC3E}">
        <p14:creationId xmlns:p14="http://schemas.microsoft.com/office/powerpoint/2010/main" val="2634941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5FE2C19-1B9A-46A3-864B-AA04A0F0C1C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5FE2C19-1B9A-46A3-864B-AA04A0F0C1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8E4C28B-F1B0-402B-9DE8-288274C06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461665"/>
          </a:xfrm>
        </p:spPr>
        <p:txBody>
          <a:bodyPr vert="horz"/>
          <a:lstStyle/>
          <a:p>
            <a:r>
              <a:rPr lang="nb-NO" sz="2400"/>
              <a:t>Intro til FTI-prosessen: Roller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A2F663-5FAB-4CBE-BD26-9407298501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000" y="667401"/>
            <a:ext cx="7876800" cy="39897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B24B972-70C0-4CB2-A417-D4EB4C94E4BF}"/>
              </a:ext>
            </a:extLst>
          </p:cNvPr>
          <p:cNvSpPr/>
          <p:nvPr/>
        </p:nvSpPr>
        <p:spPr>
          <a:xfrm>
            <a:off x="3702000" y="1190620"/>
            <a:ext cx="2016000" cy="486979"/>
          </a:xfrm>
          <a:prstGeom prst="rect">
            <a:avLst/>
          </a:prstGeom>
          <a:noFill/>
          <a:ln w="19050">
            <a:solidFill>
              <a:srgbClr val="0D3475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609487-173F-406A-A7B9-425A717B57A3}"/>
              </a:ext>
            </a:extLst>
          </p:cNvPr>
          <p:cNvSpPr/>
          <p:nvPr/>
        </p:nvSpPr>
        <p:spPr>
          <a:xfrm>
            <a:off x="484800" y="1190620"/>
            <a:ext cx="2892000" cy="1943470"/>
          </a:xfrm>
          <a:prstGeom prst="rect">
            <a:avLst/>
          </a:prstGeom>
          <a:noFill/>
          <a:ln w="19050">
            <a:solidFill>
              <a:srgbClr val="0D3475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257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713B360-6832-4579-9F39-37C46A2B0E6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713B360-6832-4579-9F39-37C46A2B0E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ktangel 7">
            <a:extLst>
              <a:ext uri="{FF2B5EF4-FFF2-40B4-BE49-F238E27FC236}">
                <a16:creationId xmlns:a16="http://schemas.microsoft.com/office/drawing/2014/main" id="{7C8AA404-1545-4DC3-8463-E58A155F88BE}"/>
              </a:ext>
            </a:extLst>
          </p:cNvPr>
          <p:cNvSpPr/>
          <p:nvPr/>
        </p:nvSpPr>
        <p:spPr>
          <a:xfrm>
            <a:off x="460611" y="1735079"/>
            <a:ext cx="1608586" cy="18862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6D1DD5A1-4DE5-429C-A09D-6777DDAC2252}"/>
              </a:ext>
            </a:extLst>
          </p:cNvPr>
          <p:cNvSpPr/>
          <p:nvPr/>
        </p:nvSpPr>
        <p:spPr>
          <a:xfrm>
            <a:off x="460611" y="1017328"/>
            <a:ext cx="8168132" cy="537328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Formålet med rollen </a:t>
            </a:r>
            <a:r>
              <a:rPr kumimoji="0" lang="nb-NO" sz="13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Fakturaansvarlig </a:t>
            </a:r>
            <a:r>
              <a:rPr kumimoji="0" lang="nb-NO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er å sikre at faktura og kreditnota blir korrekt</a:t>
            </a:r>
          </a:p>
        </p:txBody>
      </p:sp>
      <p:sp>
        <p:nvSpPr>
          <p:cNvPr id="7" name="TekstSylinder 2">
            <a:extLst>
              <a:ext uri="{FF2B5EF4-FFF2-40B4-BE49-F238E27FC236}">
                <a16:creationId xmlns:a16="http://schemas.microsoft.com/office/drawing/2014/main" id="{F8527C33-0580-43A1-869B-461B68DC2AAA}"/>
              </a:ext>
            </a:extLst>
          </p:cNvPr>
          <p:cNvSpPr txBox="1"/>
          <p:nvPr/>
        </p:nvSpPr>
        <p:spPr>
          <a:xfrm>
            <a:off x="2069197" y="1735079"/>
            <a:ext cx="20313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Sentrale oppgaver for rollen*</a:t>
            </a:r>
          </a:p>
        </p:txBody>
      </p:sp>
      <p:sp>
        <p:nvSpPr>
          <p:cNvPr id="8" name="Rektangel 19">
            <a:extLst>
              <a:ext uri="{FF2B5EF4-FFF2-40B4-BE49-F238E27FC236}">
                <a16:creationId xmlns:a16="http://schemas.microsoft.com/office/drawing/2014/main" id="{81AF0185-6617-442A-9C9B-48221C870153}"/>
              </a:ext>
            </a:extLst>
          </p:cNvPr>
          <p:cNvSpPr/>
          <p:nvPr/>
        </p:nvSpPr>
        <p:spPr>
          <a:xfrm>
            <a:off x="2146986" y="2432467"/>
            <a:ext cx="4145570" cy="322864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Ferdigstille fakturagrunnlagsskjema</a:t>
            </a:r>
          </a:p>
        </p:txBody>
      </p:sp>
      <p:sp>
        <p:nvSpPr>
          <p:cNvPr id="10" name="Rektangel 19">
            <a:extLst>
              <a:ext uri="{FF2B5EF4-FFF2-40B4-BE49-F238E27FC236}">
                <a16:creationId xmlns:a16="http://schemas.microsoft.com/office/drawing/2014/main" id="{A5B67B4C-07CC-4FC2-B350-46A63A6ACA6D}"/>
              </a:ext>
            </a:extLst>
          </p:cNvPr>
          <p:cNvSpPr/>
          <p:nvPr/>
        </p:nvSpPr>
        <p:spPr>
          <a:xfrm>
            <a:off x="2157259" y="2848439"/>
            <a:ext cx="4145570" cy="339883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Følge opp fakturaspørsmål, fakturaer sendt i retur og </a:t>
            </a:r>
            <a:r>
              <a:rPr kumimoji="0" lang="nb-NO" sz="105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feilkontering</a:t>
            </a: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11" name="Rektangel 19">
            <a:extLst>
              <a:ext uri="{FF2B5EF4-FFF2-40B4-BE49-F238E27FC236}">
                <a16:creationId xmlns:a16="http://schemas.microsoft.com/office/drawing/2014/main" id="{D4061D49-3770-4E9E-A5D3-877C04449426}"/>
              </a:ext>
            </a:extLst>
          </p:cNvPr>
          <p:cNvSpPr/>
          <p:nvPr/>
        </p:nvSpPr>
        <p:spPr>
          <a:xfrm>
            <a:off x="2156084" y="1999476"/>
            <a:ext cx="4145570" cy="339883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Sikre korrekt fakturagrunnlag </a:t>
            </a:r>
            <a:r>
              <a:rPr kumimoji="0" lang="nb-NO" sz="105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mht</a:t>
            </a: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grunnlagsdata og kontering</a:t>
            </a:r>
          </a:p>
        </p:txBody>
      </p:sp>
      <p:sp>
        <p:nvSpPr>
          <p:cNvPr id="12" name="Rektangel 19">
            <a:extLst>
              <a:ext uri="{FF2B5EF4-FFF2-40B4-BE49-F238E27FC236}">
                <a16:creationId xmlns:a16="http://schemas.microsoft.com/office/drawing/2014/main" id="{F4658979-7B79-4F9D-9605-BB77F332F10A}"/>
              </a:ext>
            </a:extLst>
          </p:cNvPr>
          <p:cNvSpPr/>
          <p:nvPr/>
        </p:nvSpPr>
        <p:spPr>
          <a:xfrm>
            <a:off x="2152655" y="3281431"/>
            <a:ext cx="4141076" cy="339883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Fange opp behov for nye kunder og </a:t>
            </a:r>
            <a:r>
              <a:rPr kumimoji="0" lang="nb-NO" sz="105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bist</a:t>
            </a: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å i oppfølging av kundereskontro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55B4A8-2215-478F-864E-8BDAD7E454DC}"/>
              </a:ext>
            </a:extLst>
          </p:cNvPr>
          <p:cNvSpPr txBox="1"/>
          <p:nvPr/>
        </p:nvSpPr>
        <p:spPr>
          <a:xfrm>
            <a:off x="449447" y="3589032"/>
            <a:ext cx="8435607" cy="17851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Hovedendringer</a:t>
            </a: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for rollen: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skal selv starte opprettelsen/endring av kunden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Må ha kunnskap for korrekt kontering, deriblant mva behandling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viktig å være oppmerksom på: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Fakturaansvarlig er kundens kontaktperson ved spørsmål rundt faktura  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Må sende inn kreditnotaskjema dersom faktura er feil utstedt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At utstedte faktura er reelle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D6677F5-520C-4463-987D-9A62AEC94A32}"/>
              </a:ext>
            </a:extLst>
          </p:cNvPr>
          <p:cNvSpPr txBox="1">
            <a:spLocks/>
          </p:cNvSpPr>
          <p:nvPr/>
        </p:nvSpPr>
        <p:spPr>
          <a:xfrm>
            <a:off x="443302" y="317278"/>
            <a:ext cx="8418747" cy="394051"/>
          </a:xfrm>
          <a:prstGeom prst="rect">
            <a:avLst/>
          </a:prstGeom>
        </p:spPr>
        <p:txBody>
          <a:bodyPr vert="horz" wrap="square" lIns="67500" tIns="35100" rIns="67500" bIns="35100" rtlCol="0" anchor="t" anchorCtr="0">
            <a:sp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Intro til FTI-prosessen: Fakturaansvarlig</a:t>
            </a:r>
          </a:p>
        </p:txBody>
      </p:sp>
      <p:sp>
        <p:nvSpPr>
          <p:cNvPr id="17" name="Rektangel 7">
            <a:extLst>
              <a:ext uri="{FF2B5EF4-FFF2-40B4-BE49-F238E27FC236}">
                <a16:creationId xmlns:a16="http://schemas.microsoft.com/office/drawing/2014/main" id="{2BE1C12F-E477-4C6D-9542-ECC8442B8901}"/>
              </a:ext>
            </a:extLst>
          </p:cNvPr>
          <p:cNvSpPr/>
          <p:nvPr/>
        </p:nvSpPr>
        <p:spPr>
          <a:xfrm>
            <a:off x="6380618" y="1999476"/>
            <a:ext cx="2248125" cy="1621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Kunnskap om virksomhetens økonomimodell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Kunnskap om mva. behandling av inntekter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Kunnskap om rutiner i </a:t>
            </a:r>
            <a:r>
              <a:rPr kumimoji="0" lang="nb-NO" sz="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fti</a:t>
            </a: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-prosessen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Kunnskap om Reglement for økonomistyring i staten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Kunnskap om bokføringsloven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Kunnskap om Brønnøysund- og ELMA-registeret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Kunnskap om bruk av fakturagrunnlagsskjema/kreditnotaskjema</a:t>
            </a:r>
          </a:p>
        </p:txBody>
      </p:sp>
      <p:sp>
        <p:nvSpPr>
          <p:cNvPr id="18" name="TekstSylinder 2">
            <a:extLst>
              <a:ext uri="{FF2B5EF4-FFF2-40B4-BE49-F238E27FC236}">
                <a16:creationId xmlns:a16="http://schemas.microsoft.com/office/drawing/2014/main" id="{E8A051A5-33D8-463D-AF17-966FB96BFE66}"/>
              </a:ext>
            </a:extLst>
          </p:cNvPr>
          <p:cNvSpPr txBox="1"/>
          <p:nvPr/>
        </p:nvSpPr>
        <p:spPr>
          <a:xfrm>
            <a:off x="6309360" y="1735079"/>
            <a:ext cx="12731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Kompetansekrav</a:t>
            </a:r>
          </a:p>
        </p:txBody>
      </p:sp>
      <p:sp>
        <p:nvSpPr>
          <p:cNvPr id="21" name="Rektangel 7">
            <a:extLst>
              <a:ext uri="{FF2B5EF4-FFF2-40B4-BE49-F238E27FC236}">
                <a16:creationId xmlns:a16="http://schemas.microsoft.com/office/drawing/2014/main" id="{34287469-F5F6-4BEB-979D-DA92EA9FBED5}"/>
              </a:ext>
            </a:extLst>
          </p:cNvPr>
          <p:cNvSpPr/>
          <p:nvPr/>
        </p:nvSpPr>
        <p:spPr>
          <a:xfrm>
            <a:off x="609752" y="1898215"/>
            <a:ext cx="1306134" cy="1559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6D631D-1D7C-4B3D-961F-8AB273F27901}"/>
              </a:ext>
            </a:extLst>
          </p:cNvPr>
          <p:cNvSpPr txBox="1"/>
          <p:nvPr/>
        </p:nvSpPr>
        <p:spPr>
          <a:xfrm>
            <a:off x="5713077" y="4814470"/>
            <a:ext cx="4578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6"/>
              </a:rPr>
              <a:t>*Se fullstendige beskrivelse av oppgaver i rollebeskrivelse </a:t>
            </a:r>
            <a:endParaRPr kumimoji="0" lang="nb-NO" sz="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4A6DD312-BC37-47C7-96D7-E7F959EF73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117" y="1824166"/>
            <a:ext cx="1471851" cy="156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58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713B360-6832-4579-9F39-37C46A2B0E6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713B360-6832-4579-9F39-37C46A2B0E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ktangel 7">
            <a:extLst>
              <a:ext uri="{FF2B5EF4-FFF2-40B4-BE49-F238E27FC236}">
                <a16:creationId xmlns:a16="http://schemas.microsoft.com/office/drawing/2014/main" id="{7C8AA404-1545-4DC3-8463-E58A155F88BE}"/>
              </a:ext>
            </a:extLst>
          </p:cNvPr>
          <p:cNvSpPr/>
          <p:nvPr/>
        </p:nvSpPr>
        <p:spPr>
          <a:xfrm>
            <a:off x="460611" y="1735079"/>
            <a:ext cx="1608586" cy="18862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6D1DD5A1-4DE5-429C-A09D-6777DDAC2252}"/>
              </a:ext>
            </a:extLst>
          </p:cNvPr>
          <p:cNvSpPr/>
          <p:nvPr/>
        </p:nvSpPr>
        <p:spPr>
          <a:xfrm>
            <a:off x="460611" y="1017328"/>
            <a:ext cx="8168132" cy="537328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Formålet med rollen </a:t>
            </a:r>
            <a:r>
              <a:rPr kumimoji="0" lang="nb-NO" sz="13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Salgsordreoppretter</a:t>
            </a:r>
            <a:r>
              <a:rPr kumimoji="0" lang="nb-NO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er å sørge for at salgsordre registreres korrekt i systemet</a:t>
            </a:r>
          </a:p>
        </p:txBody>
      </p:sp>
      <p:sp>
        <p:nvSpPr>
          <p:cNvPr id="7" name="TekstSylinder 2">
            <a:extLst>
              <a:ext uri="{FF2B5EF4-FFF2-40B4-BE49-F238E27FC236}">
                <a16:creationId xmlns:a16="http://schemas.microsoft.com/office/drawing/2014/main" id="{F8527C33-0580-43A1-869B-461B68DC2AAA}"/>
              </a:ext>
            </a:extLst>
          </p:cNvPr>
          <p:cNvSpPr txBox="1"/>
          <p:nvPr/>
        </p:nvSpPr>
        <p:spPr>
          <a:xfrm>
            <a:off x="2069197" y="1735079"/>
            <a:ext cx="20313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Sentrale oppgaver for rollen*</a:t>
            </a:r>
          </a:p>
        </p:txBody>
      </p:sp>
      <p:sp>
        <p:nvSpPr>
          <p:cNvPr id="8" name="Rektangel 19">
            <a:extLst>
              <a:ext uri="{FF2B5EF4-FFF2-40B4-BE49-F238E27FC236}">
                <a16:creationId xmlns:a16="http://schemas.microsoft.com/office/drawing/2014/main" id="{81AF0185-6617-442A-9C9B-48221C870153}"/>
              </a:ext>
            </a:extLst>
          </p:cNvPr>
          <p:cNvSpPr/>
          <p:nvPr/>
        </p:nvSpPr>
        <p:spPr>
          <a:xfrm>
            <a:off x="2157259" y="2033427"/>
            <a:ext cx="4145570" cy="322864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Registrere salgsordre</a:t>
            </a:r>
          </a:p>
        </p:txBody>
      </p:sp>
      <p:sp>
        <p:nvSpPr>
          <p:cNvPr id="10" name="Rektangel 19">
            <a:extLst>
              <a:ext uri="{FF2B5EF4-FFF2-40B4-BE49-F238E27FC236}">
                <a16:creationId xmlns:a16="http://schemas.microsoft.com/office/drawing/2014/main" id="{A5B67B4C-07CC-4FC2-B350-46A63A6ACA6D}"/>
              </a:ext>
            </a:extLst>
          </p:cNvPr>
          <p:cNvSpPr/>
          <p:nvPr/>
        </p:nvSpPr>
        <p:spPr>
          <a:xfrm>
            <a:off x="2157259" y="2438082"/>
            <a:ext cx="4145570" cy="339883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 dialog med fakturaansvarlig om grunnlagsskjema</a:t>
            </a:r>
          </a:p>
        </p:txBody>
      </p:sp>
      <p:sp>
        <p:nvSpPr>
          <p:cNvPr id="11" name="Rektangel 19">
            <a:extLst>
              <a:ext uri="{FF2B5EF4-FFF2-40B4-BE49-F238E27FC236}">
                <a16:creationId xmlns:a16="http://schemas.microsoft.com/office/drawing/2014/main" id="{D4061D49-3770-4E9E-A5D3-877C04449426}"/>
              </a:ext>
            </a:extLst>
          </p:cNvPr>
          <p:cNvSpPr/>
          <p:nvPr/>
        </p:nvSpPr>
        <p:spPr>
          <a:xfrm>
            <a:off x="2157259" y="2859756"/>
            <a:ext cx="4145570" cy="339883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Registrere og sende kreditnota </a:t>
            </a:r>
          </a:p>
        </p:txBody>
      </p:sp>
      <p:sp>
        <p:nvSpPr>
          <p:cNvPr id="12" name="Rektangel 19">
            <a:extLst>
              <a:ext uri="{FF2B5EF4-FFF2-40B4-BE49-F238E27FC236}">
                <a16:creationId xmlns:a16="http://schemas.microsoft.com/office/drawing/2014/main" id="{F4658979-7B79-4F9D-9605-BB77F332F10A}"/>
              </a:ext>
            </a:extLst>
          </p:cNvPr>
          <p:cNvSpPr/>
          <p:nvPr/>
        </p:nvSpPr>
        <p:spPr>
          <a:xfrm>
            <a:off x="2152655" y="3281431"/>
            <a:ext cx="4141076" cy="339883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 dialog med fakturautsteder </a:t>
            </a:r>
            <a:r>
              <a:rPr kumimoji="0" lang="nb-NO" sz="105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ifm</a:t>
            </a: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etterkontroll av faktura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D6677F5-520C-4463-987D-9A62AEC94A32}"/>
              </a:ext>
            </a:extLst>
          </p:cNvPr>
          <p:cNvSpPr txBox="1">
            <a:spLocks/>
          </p:cNvSpPr>
          <p:nvPr/>
        </p:nvSpPr>
        <p:spPr>
          <a:xfrm>
            <a:off x="371347" y="279213"/>
            <a:ext cx="8418747" cy="394051"/>
          </a:xfrm>
          <a:prstGeom prst="rect">
            <a:avLst/>
          </a:prstGeom>
        </p:spPr>
        <p:txBody>
          <a:bodyPr vert="horz" wrap="square" lIns="67500" tIns="35100" rIns="67500" bIns="35100" rtlCol="0" anchor="t" anchorCtr="0">
            <a:sp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Intro til FTI-prosessen: Salgsordreoppretter  </a:t>
            </a:r>
          </a:p>
        </p:txBody>
      </p:sp>
      <p:sp>
        <p:nvSpPr>
          <p:cNvPr id="17" name="Rektangel 7">
            <a:extLst>
              <a:ext uri="{FF2B5EF4-FFF2-40B4-BE49-F238E27FC236}">
                <a16:creationId xmlns:a16="http://schemas.microsoft.com/office/drawing/2014/main" id="{2BE1C12F-E477-4C6D-9542-ECC8442B8901}"/>
              </a:ext>
            </a:extLst>
          </p:cNvPr>
          <p:cNvSpPr/>
          <p:nvPr/>
        </p:nvSpPr>
        <p:spPr>
          <a:xfrm>
            <a:off x="6380618" y="2033428"/>
            <a:ext cx="2248125" cy="158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Kunnskap om virksomhetens økonomimodell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Kunnskap om mva. behandling av inntekter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Kunnskap om rutiner i </a:t>
            </a:r>
            <a:r>
              <a:rPr kumimoji="0" lang="nb-NO" sz="9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fti</a:t>
            </a: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-prosessen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Kunnskap om Reglement for økonomistyring i staten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Kunnskap om bokføringsloven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Kunnskap om å arbeide i systemet (kurs i økonomisystemet)</a:t>
            </a:r>
          </a:p>
        </p:txBody>
      </p:sp>
      <p:sp>
        <p:nvSpPr>
          <p:cNvPr id="18" name="TekstSylinder 2">
            <a:extLst>
              <a:ext uri="{FF2B5EF4-FFF2-40B4-BE49-F238E27FC236}">
                <a16:creationId xmlns:a16="http://schemas.microsoft.com/office/drawing/2014/main" id="{E8A051A5-33D8-463D-AF17-966FB96BFE66}"/>
              </a:ext>
            </a:extLst>
          </p:cNvPr>
          <p:cNvSpPr txBox="1"/>
          <p:nvPr/>
        </p:nvSpPr>
        <p:spPr>
          <a:xfrm>
            <a:off x="6309360" y="1735079"/>
            <a:ext cx="12731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Kompetansekrav</a:t>
            </a:r>
          </a:p>
        </p:txBody>
      </p:sp>
      <p:sp>
        <p:nvSpPr>
          <p:cNvPr id="21" name="Rektangel 7">
            <a:extLst>
              <a:ext uri="{FF2B5EF4-FFF2-40B4-BE49-F238E27FC236}">
                <a16:creationId xmlns:a16="http://schemas.microsoft.com/office/drawing/2014/main" id="{34287469-F5F6-4BEB-979D-DA92EA9FBED5}"/>
              </a:ext>
            </a:extLst>
          </p:cNvPr>
          <p:cNvSpPr/>
          <p:nvPr/>
        </p:nvSpPr>
        <p:spPr>
          <a:xfrm>
            <a:off x="609752" y="1898215"/>
            <a:ext cx="1306134" cy="1559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6D631D-1D7C-4B3D-961F-8AB273F27901}"/>
              </a:ext>
            </a:extLst>
          </p:cNvPr>
          <p:cNvSpPr txBox="1"/>
          <p:nvPr/>
        </p:nvSpPr>
        <p:spPr>
          <a:xfrm>
            <a:off x="5713077" y="4814470"/>
            <a:ext cx="4578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</a:t>
            </a:r>
            <a:r>
              <a:rPr kumimoji="0" lang="nb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6"/>
              </a:rPr>
              <a:t>Se fullstendige beskrivelse av oppgaver i rollebeskrivelse </a:t>
            </a:r>
            <a:endParaRPr kumimoji="0" lang="nb-NO" sz="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0070059-1EBB-42FA-B6FF-45236C2781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587" y="1830662"/>
            <a:ext cx="1426723" cy="151319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31650F4-6C55-47EC-B6BE-493A9DF09AF6}"/>
              </a:ext>
            </a:extLst>
          </p:cNvPr>
          <p:cNvSpPr txBox="1"/>
          <p:nvPr/>
        </p:nvSpPr>
        <p:spPr>
          <a:xfrm>
            <a:off x="455592" y="3590105"/>
            <a:ext cx="8338370" cy="12772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Hovedendringer</a:t>
            </a: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for rollen: er at de fleste ikke er vant til å legge inn direkte i systemet selv, bruk tid på å sette deg inn i systemet</a:t>
            </a:r>
            <a:b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Viktig å være oppmerksom på: 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 Unit4 registreres artikkelnummer, dersom det på konteringsnivå oppdages at feil </a:t>
            </a:r>
            <a:r>
              <a:rPr kumimoji="0" lang="nb-NO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kontoart</a:t>
            </a: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er benyttet, må en gå tilbake til artikkelnummer og endre her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Tekst som er lagt inn på artikkel kommer automatisk som tekst på salgsordre, husk å overskrive denne, slik at tekst på fakturaen gir mening for kunden</a:t>
            </a: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4755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0902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IB77P0CxpZ68A1ZDQjT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NO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uOrJMhjojhWkhTfzHKTG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nn_16_9" id="{4910B9C1-D771-E44C-AB7F-12A684D03AF5}" vid="{81D91624-0E0F-3E4C-94FB-A3058ED54ED7}"/>
    </a:ext>
  </a:extLst>
</a:theme>
</file>

<file path=ppt/theme/theme3.xml><?xml version="1.0" encoding="utf-8"?>
<a:theme xmlns:a="http://schemas.openxmlformats.org/drawingml/2006/main" name="2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16_9" id="{85FF4AD1-7FE2-7C44-B48B-6970A3AAF856}" vid="{2428F606-780E-0346-BA3B-59B224E3FCC0}"/>
    </a:ext>
  </a:extLst>
</a:theme>
</file>

<file path=ppt/theme/theme5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" id="{6D98CCF0-7271-2E46-BB2F-356B8018FF56}" vid="{A59936E1-C24B-F74D-8276-E89D85B1C7A3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TemplafySlideFormConfiguration><![CDATA[{"formFields":[],"formDataEntries":[]}]]></TemplafySlideFormConfiguration>
</file>

<file path=customXml/item2.xml><?xml version="1.0" encoding="utf-8"?>
<TemplafySlideTemplateConfiguration><![CDATA[{"documentContentValidatorConfiguration":{"enableDocumentContentValidator":false,"documentContentValidatorVersion":0},"elementsMetadata":[],"slideId":"637274689481644963","enableDocumentContentUpdater":true,"version":"1.1"}]]></TemplafySlideTemplateConfiguratio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D5007D4960C04FABF7CEA7C1807523" ma:contentTypeVersion="17" ma:contentTypeDescription="Create a new document." ma:contentTypeScope="" ma:versionID="7dfea05eb712fcac0687887c432bca01">
  <xsd:schema xmlns:xsd="http://www.w3.org/2001/XMLSchema" xmlns:xs="http://www.w3.org/2001/XMLSchema" xmlns:p="http://schemas.microsoft.com/office/2006/metadata/properties" xmlns:ns2="92f31348-0739-4467-8087-a9e650b26e61" xmlns:ns3="5a015d52-1a8c-45a9-b108-712092158594" targetNamespace="http://schemas.microsoft.com/office/2006/metadata/properties" ma:root="true" ma:fieldsID="831fca681fd83310759626df4217888b" ns2:_="" ns3:_="">
    <xsd:import namespace="92f31348-0739-4467-8087-a9e650b26e61"/>
    <xsd:import namespace="5a015d52-1a8c-45a9-b108-712092158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Komment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31348-0739-4467-8087-a9e650b26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e7bc199-5fe5-462f-a3d8-26f806c1f4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Kommentar" ma:index="24" nillable="true" ma:displayName="Kommentar" ma:format="Dropdown" ma:internalName="Kommenta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15d52-1a8c-45a9-b108-712092158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9d8c2a-daee-47eb-bde9-bb910d7de7ac}" ma:internalName="TaxCatchAll" ma:showField="CatchAllData" ma:web="5a015d52-1a8c-45a9-b108-7120921585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TemplafySlideTemplateConfiguration><![CDATA[{"documentContentValidatorConfiguration":{"enableDocumentContentValidator":false,"documentContentValidatorVersion":0},"elementsMetadata":[],"slideId":"637274689481644963","enableDocumentContentUpdater":true,"version":"1.1"}]]></TemplafySlideTemplate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2f31348-0739-4467-8087-a9e650b26e61">
      <Terms xmlns="http://schemas.microsoft.com/office/infopath/2007/PartnerControls"/>
    </lcf76f155ced4ddcb4097134ff3c332f>
    <Kommentar xmlns="92f31348-0739-4467-8087-a9e650b26e61" xsi:nil="true"/>
    <TaxCatchAll xmlns="5a015d52-1a8c-45a9-b108-712092158594" xsi:nil="true"/>
  </documentManagement>
</p:properties>
</file>

<file path=customXml/itemProps1.xml><?xml version="1.0" encoding="utf-8"?>
<ds:datastoreItem xmlns:ds="http://schemas.openxmlformats.org/officeDocument/2006/customXml" ds:itemID="{387519D4-11B9-441D-B88A-840D71859FC6}">
  <ds:schemaRefs/>
</ds:datastoreItem>
</file>

<file path=customXml/itemProps2.xml><?xml version="1.0" encoding="utf-8"?>
<ds:datastoreItem xmlns:ds="http://schemas.openxmlformats.org/officeDocument/2006/customXml" ds:itemID="{9DC76CE3-B835-446A-A520-10DB5B6EF169}">
  <ds:schemaRefs/>
</ds:datastoreItem>
</file>

<file path=customXml/itemProps3.xml><?xml version="1.0" encoding="utf-8"?>
<ds:datastoreItem xmlns:ds="http://schemas.openxmlformats.org/officeDocument/2006/customXml" ds:itemID="{729DADC4-E941-4143-BEF5-04732A0465D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0F7F9CD-48EC-495E-8331-35A94440FF7E}">
  <ds:schemaRefs>
    <ds:schemaRef ds:uri="5a015d52-1a8c-45a9-b108-712092158594"/>
    <ds:schemaRef ds:uri="92f31348-0739-4467-8087-a9e650b26e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B9CE0B93-D6CB-469D-A0AA-3C983EA3ED05}">
  <ds:schemaRefs/>
</ds:datastoreItem>
</file>

<file path=customXml/itemProps6.xml><?xml version="1.0" encoding="utf-8"?>
<ds:datastoreItem xmlns:ds="http://schemas.openxmlformats.org/officeDocument/2006/customXml" ds:itemID="{D13B9220-694F-4FA8-9552-2F59D8596BC2}">
  <ds:schemaRefs/>
</ds:datastoreItem>
</file>

<file path=customXml/itemProps7.xml><?xml version="1.0" encoding="utf-8"?>
<ds:datastoreItem xmlns:ds="http://schemas.openxmlformats.org/officeDocument/2006/customXml" ds:itemID="{74342386-CCEB-4B03-80C6-C64950812FD5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92f31348-0739-4467-8087-a9e650b26e6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5a015d52-1a8c-45a9-b108-71209215859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2803</Words>
  <Application>Microsoft Office PowerPoint</Application>
  <PresentationFormat>On-screen Show (16:9)</PresentationFormat>
  <Paragraphs>592</Paragraphs>
  <Slides>43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6" baseType="lpstr">
      <vt:lpstr>Arial</vt:lpstr>
      <vt:lpstr>Arial,Sans-Serif</vt:lpstr>
      <vt:lpstr>Calibri</vt:lpstr>
      <vt:lpstr>Georgia</vt:lpstr>
      <vt:lpstr>Lato Extended</vt:lpstr>
      <vt:lpstr>Open Sans</vt:lpstr>
      <vt:lpstr>Poppins</vt:lpstr>
      <vt:lpstr>Office-tema</vt:lpstr>
      <vt:lpstr>1_Office-tema</vt:lpstr>
      <vt:lpstr>2_Office-tema</vt:lpstr>
      <vt:lpstr>3_Office-tema</vt:lpstr>
      <vt:lpstr>Office-tema</vt:lpstr>
      <vt:lpstr>think-cell Slide</vt:lpstr>
      <vt:lpstr>NTNU Kurs 2 – Fordring til innbetaling Fakturaansvarlig og salgsordreoppretter</vt:lpstr>
      <vt:lpstr>PowerPoint Presentation</vt:lpstr>
      <vt:lpstr>Agenda</vt:lpstr>
      <vt:lpstr>Læringsmål i E-læringskurs</vt:lpstr>
      <vt:lpstr>Intro til FTI-prosessen: Prosessflyt</vt:lpstr>
      <vt:lpstr>Intro til FTI-prosessen: Prosessoversikt</vt:lpstr>
      <vt:lpstr>Intro til FTI-prosessen: Roller</vt:lpstr>
      <vt:lpstr>PowerPoint Presentation</vt:lpstr>
      <vt:lpstr>PowerPoint Presentation</vt:lpstr>
      <vt:lpstr>Agenda</vt:lpstr>
      <vt:lpstr>Kundedata, salgsordre/negativ salgsordre og utgående faktura/kreditnota:</vt:lpstr>
      <vt:lpstr>Kundedata, salgsordre/negativ salgsordre og utgående faktura/kreditnota forts.:</vt:lpstr>
      <vt:lpstr>Agenda</vt:lpstr>
      <vt:lpstr>BOTT økonomimodell</vt:lpstr>
      <vt:lpstr>Læringsmål</vt:lpstr>
      <vt:lpstr>Endringer sammenlignet med dagens økonomimodell</vt:lpstr>
      <vt:lpstr>Konteringsstrengen</vt:lpstr>
      <vt:lpstr>Kontering konto</vt:lpstr>
      <vt:lpstr>Kontering koststed</vt:lpstr>
      <vt:lpstr>Kontering delprosjekt</vt:lpstr>
      <vt:lpstr>Agenda</vt:lpstr>
      <vt:lpstr>Grunnregler utgående mva NTNU</vt:lpstr>
      <vt:lpstr>Hvilke deler av NTNUs virksomhet er avgiftspliktig i.h.h.t mva-loven?</vt:lpstr>
      <vt:lpstr>Salgsinntekter – bruk av riktig konto</vt:lpstr>
      <vt:lpstr>Litt om øvrige salgsinntekter – kontogruppe 36xx</vt:lpstr>
      <vt:lpstr>Artikkel styrer mva behandlingen i salgs- og ordremodulen</vt:lpstr>
      <vt:lpstr>Mva koder i Unit 4</vt:lpstr>
      <vt:lpstr>Krav til dokumentasjon og innhold i faktura </vt:lpstr>
      <vt:lpstr>Agenda</vt:lpstr>
      <vt:lpstr>Nye begreper</vt:lpstr>
      <vt:lpstr>Agenda</vt:lpstr>
      <vt:lpstr>Fakturagrunnlag-/kreditnotaskjema</vt:lpstr>
      <vt:lpstr>Agenda</vt:lpstr>
      <vt:lpstr>Videre opplæring – fakturaansvarlig og salgsordreoppretter </vt:lpstr>
      <vt:lpstr>PowerPoint Presentation</vt:lpstr>
      <vt:lpstr>PowerPoint Presentation</vt:lpstr>
      <vt:lpstr>PowerPoint Presentation</vt:lpstr>
      <vt:lpstr>Viktig</vt:lpstr>
      <vt:lpstr>Agenda</vt:lpstr>
      <vt:lpstr>Spørsmål og svar</vt:lpstr>
      <vt:lpstr>Kontaktpunkt - opplæring</vt:lpstr>
      <vt:lpstr>Hvor kan du finne mer informasjon</vt:lpstr>
      <vt:lpstr>Takk for møtet  og  velkommen neste gang 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Ingvild Oxaas Wie</cp:lastModifiedBy>
  <cp:revision>1</cp:revision>
  <dcterms:created xsi:type="dcterms:W3CDTF">2013-06-10T16:56:09Z</dcterms:created>
  <dcterms:modified xsi:type="dcterms:W3CDTF">2022-12-05T13:14:58Z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0x0101004DD5007D4960C04FABF7CEA7C1807523</vt:lpwstr>
  </property>
  <property fmtid="{D5CDD505-2E9C-101B-9397-08002B2CF9AE}" pid="3" name="MSIP_Label_ea60d57e-af5b-4752-ac57-3e4f28ca11dc_SiteId">
    <vt:lpwstr>36da45f1-dd2c-4d1f-af13-5abe46b99921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Enabled">
    <vt:lpwstr>true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etDate">
    <vt:lpwstr>2022-01-14T09:32:21Z</vt:lpwstr>
  </property>
  <property fmtid="{D5CDD505-2E9C-101B-9397-08002B2CF9AE}" pid="8" name="MSIP_Label_ea60d57e-af5b-4752-ac57-3e4f28ca11dc_ContentBits">
    <vt:lpwstr>0</vt:lpwstr>
  </property>
  <property fmtid="{D5CDD505-2E9C-101B-9397-08002B2CF9AE}" pid="9" name="MSIP_Label_ea60d57e-af5b-4752-ac57-3e4f28ca11dc_ActionId">
    <vt:lpwstr>4347e919-3a21-4c8e-80f7-010369338443</vt:lpwstr>
  </property>
  <property fmtid="{D5CDD505-2E9C-101B-9397-08002B2CF9AE}" pid="10" name="MediaServiceImageTags">
    <vt:lpwstr/>
  </property>
</Properties>
</file>