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3" r:id="rId6"/>
    <p:sldMasterId id="2147483686" r:id="rId7"/>
    <p:sldMasterId id="2147483698" r:id="rId8"/>
  </p:sldMasterIdLst>
  <p:notesMasterIdLst>
    <p:notesMasterId r:id="rId35"/>
  </p:notesMasterIdLst>
  <p:sldIdLst>
    <p:sldId id="256" r:id="rId9"/>
    <p:sldId id="3536" r:id="rId10"/>
    <p:sldId id="263" r:id="rId11"/>
    <p:sldId id="5196" r:id="rId12"/>
    <p:sldId id="2147309254" r:id="rId13"/>
    <p:sldId id="2147309256" r:id="rId14"/>
    <p:sldId id="268" r:id="rId15"/>
    <p:sldId id="266" r:id="rId16"/>
    <p:sldId id="265" r:id="rId17"/>
    <p:sldId id="2147309171" r:id="rId18"/>
    <p:sldId id="2147309176" r:id="rId19"/>
    <p:sldId id="269" r:id="rId20"/>
    <p:sldId id="6883" r:id="rId21"/>
    <p:sldId id="6917" r:id="rId22"/>
    <p:sldId id="6929" r:id="rId23"/>
    <p:sldId id="2147309264" r:id="rId24"/>
    <p:sldId id="2147309267" r:id="rId25"/>
    <p:sldId id="2147309268" r:id="rId26"/>
    <p:sldId id="2147309270" r:id="rId27"/>
    <p:sldId id="2147309257" r:id="rId28"/>
    <p:sldId id="2147309271" r:id="rId29"/>
    <p:sldId id="2147309269" r:id="rId30"/>
    <p:sldId id="2147309177" r:id="rId31"/>
    <p:sldId id="2147309179" r:id="rId32"/>
    <p:sldId id="2147309178" r:id="rId33"/>
    <p:sldId id="667" r:id="rId34"/>
  </p:sldIdLst>
  <p:sldSz cx="9144000" cy="5143500" type="screen16x9"/>
  <p:notesSz cx="6797675" cy="9926638"/>
  <p:custDataLst>
    <p:tags r:id="rId36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3536"/>
            <p14:sldId id="263"/>
            <p14:sldId id="5196"/>
            <p14:sldId id="2147309254"/>
            <p14:sldId id="2147309256"/>
            <p14:sldId id="268"/>
            <p14:sldId id="266"/>
            <p14:sldId id="265"/>
            <p14:sldId id="2147309171"/>
            <p14:sldId id="2147309176"/>
            <p14:sldId id="269"/>
            <p14:sldId id="6883"/>
            <p14:sldId id="6917"/>
            <p14:sldId id="6929"/>
            <p14:sldId id="2147309264"/>
            <p14:sldId id="2147309267"/>
            <p14:sldId id="2147309268"/>
            <p14:sldId id="2147309270"/>
            <p14:sldId id="2147309257"/>
            <p14:sldId id="2147309271"/>
            <p14:sldId id="2147309269"/>
            <p14:sldId id="2147309177"/>
            <p14:sldId id="2147309179"/>
            <p14:sldId id="2147309178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BD64E2F5-DE5F-9D2F-522B-67584DCD03ED}" name="Christina Horvei" initials="CH" userId="S::chrihorv@ntnu.no::a883ca73-a3a6-4204-991d-57d1155194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1B9"/>
    <a:srgbClr val="0D3475"/>
    <a:srgbClr val="00509E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24BCC-F06C-4FF9-ADAD-366C77DF45A1}" vWet="2" dt="2022-09-22T09:28:12.808"/>
    <p1510:client id="{541C497D-B830-437F-88CC-DB96E26BA86D}" v="2979" dt="2022-09-22T11:08:43.970"/>
    <p1510:client id="{94E6020C-19AC-41B1-945C-3F4698DBF67B}" v="47" dt="2022-09-22T09:28:44.110"/>
    <p1510:client id="{D4579485-EA91-3C00-92FE-341B233D993D}" v="48" dt="2022-09-22T08:26:29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793" autoAdjust="0"/>
  </p:normalViewPr>
  <p:slideViewPr>
    <p:cSldViewPr snapToGrid="0">
      <p:cViewPr varScale="1">
        <p:scale>
          <a:sx n="35" d="100"/>
          <a:sy n="35" d="100"/>
        </p:scale>
        <p:origin x="2180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9751-E627-443E-86C2-E1F8E53D45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EFFB27-0EB2-416B-AC91-600A41FCF8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200" b="1">
              <a:solidFill>
                <a:schemeClr val="bg1"/>
              </a:solidFill>
            </a:rPr>
            <a:t>Opplæringsplan</a:t>
          </a:r>
        </a:p>
        <a:p>
          <a:endParaRPr lang="nb-NO" sz="1200" b="1">
            <a:solidFill>
              <a:schemeClr val="bg1"/>
            </a:solidFill>
          </a:endParaRPr>
        </a:p>
        <a:p>
          <a:endParaRPr lang="nb-NO" sz="1200" b="1">
            <a:solidFill>
              <a:schemeClr val="bg1"/>
            </a:solidFill>
          </a:endParaRPr>
        </a:p>
      </dgm:t>
    </dgm:pt>
    <dgm:pt modelId="{DDC05AC6-6FDE-45D5-B6D0-91F63CFA3D0B}" type="parTrans" cxnId="{5EB6997E-2515-4492-9ED9-DD997A465287}">
      <dgm:prSet/>
      <dgm:spPr/>
      <dgm:t>
        <a:bodyPr/>
        <a:lstStyle/>
        <a:p>
          <a:endParaRPr lang="nb-NO" sz="1200"/>
        </a:p>
      </dgm:t>
    </dgm:pt>
    <dgm:pt modelId="{7D514737-E564-49EC-B82C-C49065456AFE}" type="sibTrans" cxnId="{5EB6997E-2515-4492-9ED9-DD997A465287}">
      <dgm:prSet/>
      <dgm:spPr/>
      <dgm:t>
        <a:bodyPr/>
        <a:lstStyle/>
        <a:p>
          <a:endParaRPr lang="nb-NO" sz="1200"/>
        </a:p>
      </dgm:t>
    </dgm:pt>
    <dgm:pt modelId="{A0E0BC68-5B44-44FC-9DDD-9A5AFD158759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nb-NO" sz="120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nb-NO" sz="1200" b="1"/>
            <a:t>Brukerstøtte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Ekstra brukerstøtte ved oppstart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Teams-rom/ kanaler for utvalgte roller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Nettsider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Mulighet for </a:t>
          </a:r>
          <a:r>
            <a:rPr lang="nb-NO" sz="1200" err="1"/>
            <a:t>webinarer</a:t>
          </a:r>
          <a:r>
            <a:rPr lang="nb-NO" sz="1200"/>
            <a:t> for utvalgte tema</a:t>
          </a:r>
        </a:p>
      </dgm:t>
    </dgm:pt>
    <dgm:pt modelId="{EDA9A6F0-DCBB-4DA8-9FF3-1738EE242D9C}" type="parTrans" cxnId="{4E76275F-998F-4C50-813D-EBB38F6E743A}">
      <dgm:prSet/>
      <dgm:spPr/>
      <dgm:t>
        <a:bodyPr/>
        <a:lstStyle/>
        <a:p>
          <a:endParaRPr lang="nb-NO" sz="1200"/>
        </a:p>
      </dgm:t>
    </dgm:pt>
    <dgm:pt modelId="{F8BBE20C-11CE-4858-85E6-8D8C11B01E73}" type="sibTrans" cxnId="{4E76275F-998F-4C50-813D-EBB38F6E743A}">
      <dgm:prSet/>
      <dgm:spPr/>
      <dgm:t>
        <a:bodyPr/>
        <a:lstStyle/>
        <a:p>
          <a:endParaRPr lang="nb-NO" sz="1200"/>
        </a:p>
      </dgm:t>
    </dgm:pt>
    <dgm:pt modelId="{ACB6EBE2-8678-4135-983A-A50260ADE38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nb-NO" sz="1200"/>
        </a:p>
        <a:p>
          <a:endParaRPr lang="nb-NO" sz="1200"/>
        </a:p>
        <a:p>
          <a:r>
            <a:rPr lang="nb-NO" sz="1200" b="1"/>
            <a:t>NTNU Spesifikt</a:t>
          </a:r>
        </a:p>
        <a:p>
          <a:r>
            <a:rPr lang="nb-NO" sz="1200"/>
            <a:t>- NTNU Kurs før og etter DFØ systemopplæring</a:t>
          </a:r>
        </a:p>
        <a:p>
          <a:r>
            <a:rPr lang="nb-NO" sz="1200" b="0">
              <a:latin typeface="Arial" panose="020B0604020202020204"/>
            </a:rPr>
            <a:t>- Informasjonsmøter og </a:t>
          </a:r>
          <a:r>
            <a:rPr lang="nb-NO" sz="1200" b="0" err="1">
              <a:latin typeface="Arial" panose="020B0604020202020204"/>
            </a:rPr>
            <a:t>webinarer</a:t>
          </a:r>
          <a:r>
            <a:rPr lang="nb-NO" sz="1200" b="0">
              <a:latin typeface="Arial" panose="020B0604020202020204"/>
            </a:rPr>
            <a:t> om spesielle tema</a:t>
          </a:r>
        </a:p>
        <a:p>
          <a:endParaRPr lang="nb-NO" sz="1200" b="0">
            <a:latin typeface="Arial" panose="020B0604020202020204"/>
          </a:endParaRPr>
        </a:p>
        <a:p>
          <a:endParaRPr lang="nb-NO" sz="1200" b="0">
            <a:latin typeface="Arial" panose="020B0604020202020204"/>
          </a:endParaRPr>
        </a:p>
      </dgm:t>
    </dgm:pt>
    <dgm:pt modelId="{14E0E4D6-713C-4368-BBA4-48B82212E626}" type="parTrans" cxnId="{6ACC1866-D71F-4F59-ADA9-6F6E6720F719}">
      <dgm:prSet/>
      <dgm:spPr/>
      <dgm:t>
        <a:bodyPr/>
        <a:lstStyle/>
        <a:p>
          <a:endParaRPr lang="nb-NO" sz="1200"/>
        </a:p>
      </dgm:t>
    </dgm:pt>
    <dgm:pt modelId="{DBDD4AFB-E753-4B96-B280-EFD60741C05C}" type="sibTrans" cxnId="{6ACC1866-D71F-4F59-ADA9-6F6E6720F719}">
      <dgm:prSet/>
      <dgm:spPr/>
      <dgm:t>
        <a:bodyPr/>
        <a:lstStyle/>
        <a:p>
          <a:endParaRPr lang="nb-NO" sz="1200"/>
        </a:p>
      </dgm:t>
    </dgm:pt>
    <dgm:pt modelId="{6E13336A-1061-4597-829A-45796305466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nb-NO" sz="1200" b="1"/>
            <a:t>DFØ Systemopplæring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Webinarer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Trykkekurs for noen roller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200"/>
        </a:p>
      </dgm:t>
    </dgm:pt>
    <dgm:pt modelId="{0F6F06C4-C879-4D38-A2F6-C248597D04B8}" type="parTrans" cxnId="{A0B73495-747A-4C3F-A337-3E262EE9F610}">
      <dgm:prSet/>
      <dgm:spPr/>
      <dgm:t>
        <a:bodyPr/>
        <a:lstStyle/>
        <a:p>
          <a:endParaRPr lang="nb-NO" sz="1200"/>
        </a:p>
      </dgm:t>
    </dgm:pt>
    <dgm:pt modelId="{C5353622-0F71-47C8-845F-B9F64907EAA9}" type="sibTrans" cxnId="{A0B73495-747A-4C3F-A337-3E262EE9F610}">
      <dgm:prSet/>
      <dgm:spPr/>
      <dgm:t>
        <a:bodyPr/>
        <a:lstStyle/>
        <a:p>
          <a:endParaRPr lang="nb-NO" sz="1200"/>
        </a:p>
      </dgm:t>
    </dgm:pt>
    <dgm:pt modelId="{6A239C10-29D5-4CE5-B783-1125FD68868F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nb-NO" sz="1200" b="1"/>
            <a:t>Egenlæring</a:t>
          </a:r>
        </a:p>
        <a:p>
          <a:pPr>
            <a:spcAft>
              <a:spcPts val="0"/>
            </a:spcAft>
          </a:pPr>
          <a:r>
            <a:rPr lang="nb-NO" sz="1200"/>
            <a:t>- BOTT ØL e-læring</a:t>
          </a:r>
        </a:p>
        <a:p>
          <a:pPr>
            <a:spcAft>
              <a:spcPts val="0"/>
            </a:spcAft>
          </a:pPr>
          <a:r>
            <a:rPr lang="nb-NO" sz="1200"/>
            <a:t>- DFØ Systemvideoer</a:t>
          </a:r>
          <a:br>
            <a:rPr lang="nb-NO" sz="1200"/>
          </a:br>
          <a:r>
            <a:rPr lang="nb-NO" sz="1200"/>
            <a:t>- DFØ e-læring</a:t>
          </a:r>
          <a:br>
            <a:rPr lang="nb-NO" sz="1200"/>
          </a:br>
          <a:r>
            <a:rPr lang="nb-NO" sz="1200"/>
            <a:t>- NTNU videokurs</a:t>
          </a:r>
        </a:p>
      </dgm:t>
    </dgm:pt>
    <dgm:pt modelId="{849EF6D6-C63A-4E4B-B8BF-05070F945AEF}" type="parTrans" cxnId="{D2D1D463-5007-4DDC-8F36-4C982BCFB9C3}">
      <dgm:prSet/>
      <dgm:spPr/>
      <dgm:t>
        <a:bodyPr/>
        <a:lstStyle/>
        <a:p>
          <a:endParaRPr lang="nb-NO" sz="1200"/>
        </a:p>
      </dgm:t>
    </dgm:pt>
    <dgm:pt modelId="{5B4C81A0-08F9-402C-AC69-2CFDF13AF752}" type="sibTrans" cxnId="{D2D1D463-5007-4DDC-8F36-4C982BCFB9C3}">
      <dgm:prSet/>
      <dgm:spPr/>
      <dgm:t>
        <a:bodyPr/>
        <a:lstStyle/>
        <a:p>
          <a:endParaRPr lang="nb-NO" sz="1200"/>
        </a:p>
      </dgm:t>
    </dgm:pt>
    <dgm:pt modelId="{18C14600-A4AE-4ED2-BBC8-91E08359B20F}" type="pres">
      <dgm:prSet presAssocID="{F6899751-E627-443E-86C2-E1F8E53D45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AB38C-CFDC-4DB6-B676-4DAF679346F9}" type="pres">
      <dgm:prSet presAssocID="{F6899751-E627-443E-86C2-E1F8E53D4523}" presName="matrix" presStyleCnt="0"/>
      <dgm:spPr/>
    </dgm:pt>
    <dgm:pt modelId="{59AE269F-53FC-4308-A828-F361FB26BBFE}" type="pres">
      <dgm:prSet presAssocID="{F6899751-E627-443E-86C2-E1F8E53D4523}" presName="tile1" presStyleLbl="node1" presStyleIdx="0" presStyleCnt="4"/>
      <dgm:spPr/>
    </dgm:pt>
    <dgm:pt modelId="{5E81395F-1121-45A0-BC8B-7C1D973BE623}" type="pres">
      <dgm:prSet presAssocID="{F6899751-E627-443E-86C2-E1F8E53D45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1786F-1105-4E7D-B43F-59DDA91D0A9C}" type="pres">
      <dgm:prSet presAssocID="{F6899751-E627-443E-86C2-E1F8E53D4523}" presName="tile2" presStyleLbl="node1" presStyleIdx="1" presStyleCnt="4" custLinFactNeighborX="-446" custLinFactNeighborY="-26733"/>
      <dgm:spPr/>
    </dgm:pt>
    <dgm:pt modelId="{17729412-17DD-495B-9324-66D116D07F43}" type="pres">
      <dgm:prSet presAssocID="{F6899751-E627-443E-86C2-E1F8E53D45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2DEAA-B732-4475-A930-7DF6F868DE27}" type="pres">
      <dgm:prSet presAssocID="{F6899751-E627-443E-86C2-E1F8E53D4523}" presName="tile3" presStyleLbl="node1" presStyleIdx="2" presStyleCnt="4" custLinFactNeighborX="-1656" custLinFactNeighborY="-414"/>
      <dgm:spPr/>
    </dgm:pt>
    <dgm:pt modelId="{BC0ABCDE-F2CB-4E53-8646-385B81A90F34}" type="pres">
      <dgm:prSet presAssocID="{F6899751-E627-443E-86C2-E1F8E53D45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3116BF-33AC-40D9-ABAB-F1408D18153E}" type="pres">
      <dgm:prSet presAssocID="{F6899751-E627-443E-86C2-E1F8E53D4523}" presName="tile4" presStyleLbl="node1" presStyleIdx="3" presStyleCnt="4"/>
      <dgm:spPr/>
    </dgm:pt>
    <dgm:pt modelId="{B29EB35F-0CC2-429B-A8D3-3984220EE9D3}" type="pres">
      <dgm:prSet presAssocID="{F6899751-E627-443E-86C2-E1F8E53D45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75138-22FA-4DF7-935E-8921C252465F}" type="pres">
      <dgm:prSet presAssocID="{F6899751-E627-443E-86C2-E1F8E53D45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84D408-3C55-4250-B759-64DA334E0359}" type="presOf" srcId="{C9EFFB27-0EB2-416B-AC91-600A41FCF8BE}" destId="{81375138-22FA-4DF7-935E-8921C252465F}" srcOrd="0" destOrd="0" presId="urn:microsoft.com/office/officeart/2005/8/layout/matrix1"/>
    <dgm:cxn modelId="{6BD1DC0C-22D7-467D-B119-C57331DF7FA8}" type="presOf" srcId="{6A239C10-29D5-4CE5-B783-1125FD68868F}" destId="{733116BF-33AC-40D9-ABAB-F1408D18153E}" srcOrd="0" destOrd="0" presId="urn:microsoft.com/office/officeart/2005/8/layout/matrix1"/>
    <dgm:cxn modelId="{94799E12-8515-4421-AA37-9D018CE6BDA1}" type="presOf" srcId="{F6899751-E627-443E-86C2-E1F8E53D4523}" destId="{18C14600-A4AE-4ED2-BBC8-91E08359B20F}" srcOrd="0" destOrd="0" presId="urn:microsoft.com/office/officeart/2005/8/layout/matrix1"/>
    <dgm:cxn modelId="{A78CC640-3497-4D15-8FDC-B5450E179A7C}" type="presOf" srcId="{ACB6EBE2-8678-4135-983A-A50260ADE38B}" destId="{C641786F-1105-4E7D-B43F-59DDA91D0A9C}" srcOrd="0" destOrd="0" presId="urn:microsoft.com/office/officeart/2005/8/layout/matrix1"/>
    <dgm:cxn modelId="{4E76275F-998F-4C50-813D-EBB38F6E743A}" srcId="{C9EFFB27-0EB2-416B-AC91-600A41FCF8BE}" destId="{A0E0BC68-5B44-44FC-9DDD-9A5AFD158759}" srcOrd="0" destOrd="0" parTransId="{EDA9A6F0-DCBB-4DA8-9FF3-1738EE242D9C}" sibTransId="{F8BBE20C-11CE-4858-85E6-8D8C11B01E73}"/>
    <dgm:cxn modelId="{D2D1D463-5007-4DDC-8F36-4C982BCFB9C3}" srcId="{C9EFFB27-0EB2-416B-AC91-600A41FCF8BE}" destId="{6A239C10-29D5-4CE5-B783-1125FD68868F}" srcOrd="3" destOrd="0" parTransId="{849EF6D6-C63A-4E4B-B8BF-05070F945AEF}" sibTransId="{5B4C81A0-08F9-402C-AC69-2CFDF13AF752}"/>
    <dgm:cxn modelId="{6ACC1866-D71F-4F59-ADA9-6F6E6720F719}" srcId="{C9EFFB27-0EB2-416B-AC91-600A41FCF8BE}" destId="{ACB6EBE2-8678-4135-983A-A50260ADE38B}" srcOrd="1" destOrd="0" parTransId="{14E0E4D6-713C-4368-BBA4-48B82212E626}" sibTransId="{DBDD4AFB-E753-4B96-B280-EFD60741C05C}"/>
    <dgm:cxn modelId="{D2032A6B-0BB6-4DA8-9D47-089D06243E48}" type="presOf" srcId="{6E13336A-1061-4597-829A-457963054662}" destId="{B552DEAA-B732-4475-A930-7DF6F868DE27}" srcOrd="0" destOrd="0" presId="urn:microsoft.com/office/officeart/2005/8/layout/matrix1"/>
    <dgm:cxn modelId="{5EB6997E-2515-4492-9ED9-DD997A465287}" srcId="{F6899751-E627-443E-86C2-E1F8E53D4523}" destId="{C9EFFB27-0EB2-416B-AC91-600A41FCF8BE}" srcOrd="0" destOrd="0" parTransId="{DDC05AC6-6FDE-45D5-B6D0-91F63CFA3D0B}" sibTransId="{7D514737-E564-49EC-B82C-C49065456AFE}"/>
    <dgm:cxn modelId="{A0B73495-747A-4C3F-A337-3E262EE9F610}" srcId="{C9EFFB27-0EB2-416B-AC91-600A41FCF8BE}" destId="{6E13336A-1061-4597-829A-457963054662}" srcOrd="2" destOrd="0" parTransId="{0F6F06C4-C879-4D38-A2F6-C248597D04B8}" sibTransId="{C5353622-0F71-47C8-845F-B9F64907EAA9}"/>
    <dgm:cxn modelId="{FC0A52B2-EE2D-4397-9E82-A492AB2B3528}" type="presOf" srcId="{A0E0BC68-5B44-44FC-9DDD-9A5AFD158759}" destId="{59AE269F-53FC-4308-A828-F361FB26BBFE}" srcOrd="0" destOrd="0" presId="urn:microsoft.com/office/officeart/2005/8/layout/matrix1"/>
    <dgm:cxn modelId="{15DCA0C9-4251-48EA-AEC7-A5B21208CC30}" type="presOf" srcId="{6A239C10-29D5-4CE5-B783-1125FD68868F}" destId="{B29EB35F-0CC2-429B-A8D3-3984220EE9D3}" srcOrd="1" destOrd="0" presId="urn:microsoft.com/office/officeart/2005/8/layout/matrix1"/>
    <dgm:cxn modelId="{94E730DA-FB50-4708-9F1D-D963070A7A31}" type="presOf" srcId="{6E13336A-1061-4597-829A-457963054662}" destId="{BC0ABCDE-F2CB-4E53-8646-385B81A90F34}" srcOrd="1" destOrd="0" presId="urn:microsoft.com/office/officeart/2005/8/layout/matrix1"/>
    <dgm:cxn modelId="{EE2391E0-0D47-4F7F-A7E9-1669DD21C3D6}" type="presOf" srcId="{A0E0BC68-5B44-44FC-9DDD-9A5AFD158759}" destId="{5E81395F-1121-45A0-BC8B-7C1D973BE623}" srcOrd="1" destOrd="0" presId="urn:microsoft.com/office/officeart/2005/8/layout/matrix1"/>
    <dgm:cxn modelId="{6E17CCE1-40D5-4EF4-87E2-10746512F8D8}" type="presOf" srcId="{ACB6EBE2-8678-4135-983A-A50260ADE38B}" destId="{17729412-17DD-495B-9324-66D116D07F43}" srcOrd="1" destOrd="0" presId="urn:microsoft.com/office/officeart/2005/8/layout/matrix1"/>
    <dgm:cxn modelId="{245845D6-CC7C-40FD-A7C6-AD34D3E91428}" type="presParOf" srcId="{18C14600-A4AE-4ED2-BBC8-91E08359B20F}" destId="{616AB38C-CFDC-4DB6-B676-4DAF679346F9}" srcOrd="0" destOrd="0" presId="urn:microsoft.com/office/officeart/2005/8/layout/matrix1"/>
    <dgm:cxn modelId="{80116A87-1209-4181-893F-9EAC53131393}" type="presParOf" srcId="{616AB38C-CFDC-4DB6-B676-4DAF679346F9}" destId="{59AE269F-53FC-4308-A828-F361FB26BBFE}" srcOrd="0" destOrd="0" presId="urn:microsoft.com/office/officeart/2005/8/layout/matrix1"/>
    <dgm:cxn modelId="{31F437C1-68DE-4FEC-AA8E-F723D9E60B0D}" type="presParOf" srcId="{616AB38C-CFDC-4DB6-B676-4DAF679346F9}" destId="{5E81395F-1121-45A0-BC8B-7C1D973BE623}" srcOrd="1" destOrd="0" presId="urn:microsoft.com/office/officeart/2005/8/layout/matrix1"/>
    <dgm:cxn modelId="{A869D1D5-8966-4DD0-84A3-314EB05462F3}" type="presParOf" srcId="{616AB38C-CFDC-4DB6-B676-4DAF679346F9}" destId="{C641786F-1105-4E7D-B43F-59DDA91D0A9C}" srcOrd="2" destOrd="0" presId="urn:microsoft.com/office/officeart/2005/8/layout/matrix1"/>
    <dgm:cxn modelId="{D24040CC-799E-4208-9E7A-D7576AAC1D1B}" type="presParOf" srcId="{616AB38C-CFDC-4DB6-B676-4DAF679346F9}" destId="{17729412-17DD-495B-9324-66D116D07F43}" srcOrd="3" destOrd="0" presId="urn:microsoft.com/office/officeart/2005/8/layout/matrix1"/>
    <dgm:cxn modelId="{C82ACA8A-BD41-43BB-B027-E15550AC70BB}" type="presParOf" srcId="{616AB38C-CFDC-4DB6-B676-4DAF679346F9}" destId="{B552DEAA-B732-4475-A930-7DF6F868DE27}" srcOrd="4" destOrd="0" presId="urn:microsoft.com/office/officeart/2005/8/layout/matrix1"/>
    <dgm:cxn modelId="{5828148D-2D41-4755-ADBB-104315127780}" type="presParOf" srcId="{616AB38C-CFDC-4DB6-B676-4DAF679346F9}" destId="{BC0ABCDE-F2CB-4E53-8646-385B81A90F34}" srcOrd="5" destOrd="0" presId="urn:microsoft.com/office/officeart/2005/8/layout/matrix1"/>
    <dgm:cxn modelId="{59D10E7A-A302-4477-B1F3-280DC13F24C5}" type="presParOf" srcId="{616AB38C-CFDC-4DB6-B676-4DAF679346F9}" destId="{733116BF-33AC-40D9-ABAB-F1408D18153E}" srcOrd="6" destOrd="0" presId="urn:microsoft.com/office/officeart/2005/8/layout/matrix1"/>
    <dgm:cxn modelId="{5E8F580E-415A-444F-A00E-8D7E4230AC6E}" type="presParOf" srcId="{616AB38C-CFDC-4DB6-B676-4DAF679346F9}" destId="{B29EB35F-0CC2-429B-A8D3-3984220EE9D3}" srcOrd="7" destOrd="0" presId="urn:microsoft.com/office/officeart/2005/8/layout/matrix1"/>
    <dgm:cxn modelId="{C0B748F6-3F1C-45FE-83CF-0C8141043241}" type="presParOf" srcId="{18C14600-A4AE-4ED2-BBC8-91E08359B20F}" destId="{81375138-22FA-4DF7-935E-8921C25246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44B10-7FF8-45EC-8D25-CDB3615F1B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3862B0A-C797-4E60-8A85-EDF0AC49A860}">
      <dgm:prSet phldrT="[Text]" custT="1"/>
      <dgm:spPr/>
      <dgm:t>
        <a:bodyPr/>
        <a:lstStyle/>
        <a:p>
          <a:r>
            <a:rPr lang="nb-NO" sz="1200"/>
            <a:t>Fakturaansvarlig</a:t>
          </a:r>
        </a:p>
      </dgm:t>
    </dgm:pt>
    <dgm:pt modelId="{7317791C-FAF6-45E8-8AE6-7DDBB6F715D0}" type="parTrans" cxnId="{3C5AA8BF-A6C5-46CF-8833-B8643F4DD8DE}">
      <dgm:prSet/>
      <dgm:spPr/>
      <dgm:t>
        <a:bodyPr/>
        <a:lstStyle/>
        <a:p>
          <a:endParaRPr lang="nb-NO" sz="1200"/>
        </a:p>
      </dgm:t>
    </dgm:pt>
    <dgm:pt modelId="{9EA6A098-8C3F-46BB-904C-D33A6AF86DA6}" type="sibTrans" cxnId="{3C5AA8BF-A6C5-46CF-8833-B8643F4DD8DE}">
      <dgm:prSet/>
      <dgm:spPr/>
      <dgm:t>
        <a:bodyPr/>
        <a:lstStyle/>
        <a:p>
          <a:endParaRPr lang="nb-NO" sz="1200"/>
        </a:p>
      </dgm:t>
    </dgm:pt>
    <dgm:pt modelId="{A1172E9B-548D-4514-936B-2B6A5C4274FF}">
      <dgm:prSet phldrT="[Text]" custT="1"/>
      <dgm:spPr/>
      <dgm:t>
        <a:bodyPr/>
        <a:lstStyle/>
        <a:p>
          <a:r>
            <a:rPr lang="nb-NO" sz="1200"/>
            <a:t>Salgsordreoppretter</a:t>
          </a:r>
        </a:p>
      </dgm:t>
    </dgm:pt>
    <dgm:pt modelId="{5428ADDE-42BC-4446-AE43-2869EF038A96}" type="parTrans" cxnId="{79EB789A-50F4-4B57-8A51-0C110E452975}">
      <dgm:prSet/>
      <dgm:spPr/>
      <dgm:t>
        <a:bodyPr/>
        <a:lstStyle/>
        <a:p>
          <a:endParaRPr lang="nb-NO" sz="1200"/>
        </a:p>
      </dgm:t>
    </dgm:pt>
    <dgm:pt modelId="{EA155995-1AE5-4C89-951E-4C5FBA408FA0}" type="sibTrans" cxnId="{79EB789A-50F4-4B57-8A51-0C110E452975}">
      <dgm:prSet/>
      <dgm:spPr/>
      <dgm:t>
        <a:bodyPr/>
        <a:lstStyle/>
        <a:p>
          <a:endParaRPr lang="nb-NO" sz="1200"/>
        </a:p>
      </dgm:t>
    </dgm:pt>
    <dgm:pt modelId="{5DC4D26A-340A-48DD-B551-B4F309869538}">
      <dgm:prSet phldrT="[Text]" custT="1"/>
      <dgm:spPr/>
      <dgm:t>
        <a:bodyPr/>
        <a:lstStyle/>
        <a:p>
          <a:r>
            <a:rPr lang="nb-NO" sz="1200"/>
            <a:t>NTNU kurs</a:t>
          </a:r>
          <a:r>
            <a:rPr lang="nb-NO" sz="1200" baseline="30000"/>
            <a:t>**)</a:t>
          </a:r>
          <a:r>
            <a:rPr lang="nb-NO" sz="1200"/>
            <a:t> for </a:t>
          </a:r>
          <a:r>
            <a:rPr lang="nb-NO" sz="1200" err="1"/>
            <a:t>Fti</a:t>
          </a:r>
          <a:r>
            <a:rPr lang="nb-NO" sz="1200"/>
            <a:t>-prosessen</a:t>
          </a:r>
          <a:endParaRPr lang="nb-NO" sz="1200">
            <a:solidFill>
              <a:schemeClr val="bg1">
                <a:lumMod val="65000"/>
              </a:schemeClr>
            </a:solidFill>
          </a:endParaRPr>
        </a:p>
      </dgm:t>
    </dgm:pt>
    <dgm:pt modelId="{C710F7B1-5923-4144-8DF3-DB68D085A763}" type="parTrans" cxnId="{97DC86C6-EB63-473D-91D0-04A52C50F7FE}">
      <dgm:prSet/>
      <dgm:spPr/>
      <dgm:t>
        <a:bodyPr/>
        <a:lstStyle/>
        <a:p>
          <a:endParaRPr lang="nb-NO" sz="1200"/>
        </a:p>
      </dgm:t>
    </dgm:pt>
    <dgm:pt modelId="{E3BEF9DC-FE4E-4BE1-B7C5-8DE6915AFD37}" type="sibTrans" cxnId="{97DC86C6-EB63-473D-91D0-04A52C50F7FE}">
      <dgm:prSet/>
      <dgm:spPr/>
      <dgm:t>
        <a:bodyPr/>
        <a:lstStyle/>
        <a:p>
          <a:endParaRPr lang="nb-NO" sz="1200"/>
        </a:p>
      </dgm:t>
    </dgm:pt>
    <dgm:pt modelId="{51333C6A-66FD-403D-A6B3-EEFE17028E75}">
      <dgm:prSet phldrT="[Text]" custT="1"/>
      <dgm:spPr/>
      <dgm:t>
        <a:bodyPr/>
        <a:lstStyle/>
        <a:p>
          <a:r>
            <a:rPr lang="nb-NO" sz="1200"/>
            <a:t>NTNU kurs</a:t>
          </a:r>
          <a:r>
            <a:rPr lang="nb-NO" sz="1200" baseline="30000"/>
            <a:t>**)</a:t>
          </a:r>
          <a:r>
            <a:rPr lang="nb-NO" sz="1200"/>
            <a:t> for </a:t>
          </a:r>
          <a:r>
            <a:rPr lang="nb-NO" sz="1200" err="1"/>
            <a:t>Fti</a:t>
          </a:r>
          <a:r>
            <a:rPr lang="nb-NO" sz="1200"/>
            <a:t>-prosessen</a:t>
          </a:r>
          <a:endParaRPr lang="nb-NO" sz="1200">
            <a:solidFill>
              <a:schemeClr val="bg1">
                <a:lumMod val="65000"/>
              </a:schemeClr>
            </a:solidFill>
          </a:endParaRPr>
        </a:p>
      </dgm:t>
    </dgm:pt>
    <dgm:pt modelId="{97A2283F-4F92-4612-A870-C69F7A0E4A2E}" type="parTrans" cxnId="{C99C3F8D-8E3B-4C9D-B74D-EBB02B8E7C56}">
      <dgm:prSet/>
      <dgm:spPr/>
      <dgm:t>
        <a:bodyPr/>
        <a:lstStyle/>
        <a:p>
          <a:endParaRPr lang="nb-NO" sz="1200"/>
        </a:p>
      </dgm:t>
    </dgm:pt>
    <dgm:pt modelId="{3C199E69-DD50-4818-9097-E9DB8A49A33D}" type="sibTrans" cxnId="{C99C3F8D-8E3B-4C9D-B74D-EBB02B8E7C56}">
      <dgm:prSet/>
      <dgm:spPr/>
      <dgm:t>
        <a:bodyPr/>
        <a:lstStyle/>
        <a:p>
          <a:endParaRPr lang="nb-NO" sz="1200"/>
        </a:p>
      </dgm:t>
    </dgm:pt>
    <dgm:pt modelId="{31E7DE5E-2FFF-4458-BE3F-15D348A20477}">
      <dgm:prSet phldrT="[Text]" custT="1"/>
      <dgm:spPr/>
      <dgm:t>
        <a:bodyPr/>
        <a:lstStyle/>
        <a:p>
          <a:r>
            <a:rPr lang="nb-NO" sz="1200"/>
            <a:t>Vurdere å etablere kompetansenettverk for rollen</a:t>
          </a:r>
        </a:p>
      </dgm:t>
    </dgm:pt>
    <dgm:pt modelId="{D5B38865-AC5E-4441-A499-1AA82D615F0A}" type="parTrans" cxnId="{DABA5AB7-6BAD-4080-BE12-E5535A075BEA}">
      <dgm:prSet/>
      <dgm:spPr/>
      <dgm:t>
        <a:bodyPr/>
        <a:lstStyle/>
        <a:p>
          <a:endParaRPr lang="nb-NO" sz="1200"/>
        </a:p>
      </dgm:t>
    </dgm:pt>
    <dgm:pt modelId="{B92B4AF0-A212-4A9F-9116-EE6B8C36F80D}" type="sibTrans" cxnId="{DABA5AB7-6BAD-4080-BE12-E5535A075BEA}">
      <dgm:prSet/>
      <dgm:spPr/>
      <dgm:t>
        <a:bodyPr/>
        <a:lstStyle/>
        <a:p>
          <a:endParaRPr lang="nb-NO" sz="1200"/>
        </a:p>
      </dgm:t>
    </dgm:pt>
    <dgm:pt modelId="{D07FC80D-48D5-4D5A-B991-570CF79C0177}">
      <dgm:prSet phldrT="[Text]" custT="1"/>
      <dgm:spPr/>
      <dgm:t>
        <a:bodyPr/>
        <a:lstStyle/>
        <a:p>
          <a:r>
            <a:rPr lang="nb-NO" sz="1200"/>
            <a:t>DFØ Systemkurs del 1</a:t>
          </a:r>
        </a:p>
      </dgm:t>
    </dgm:pt>
    <dgm:pt modelId="{51C36BFE-49D7-4691-A6FC-6831DA4D5355}" type="parTrans" cxnId="{4AF67F11-499E-4716-A004-90A5D612AA4A}">
      <dgm:prSet/>
      <dgm:spPr/>
      <dgm:t>
        <a:bodyPr/>
        <a:lstStyle/>
        <a:p>
          <a:endParaRPr lang="nb-NO" sz="1200"/>
        </a:p>
      </dgm:t>
    </dgm:pt>
    <dgm:pt modelId="{6E61B5F4-D304-43ED-AB8B-B3DBC1BEFEE6}" type="sibTrans" cxnId="{4AF67F11-499E-4716-A004-90A5D612AA4A}">
      <dgm:prSet/>
      <dgm:spPr/>
      <dgm:t>
        <a:bodyPr/>
        <a:lstStyle/>
        <a:p>
          <a:endParaRPr lang="nb-NO" sz="1200"/>
        </a:p>
      </dgm:t>
    </dgm:pt>
    <dgm:pt modelId="{7961937A-0A7B-438B-82EB-89BECF46CE35}">
      <dgm:prSet phldrT="[Text]" custT="1"/>
      <dgm:spPr/>
      <dgm:t>
        <a:bodyPr/>
        <a:lstStyle/>
        <a:p>
          <a:r>
            <a:rPr lang="nb-NO" sz="1200"/>
            <a:t>Egenlæring</a:t>
          </a:r>
          <a:r>
            <a:rPr lang="nb-NO" sz="1200" baseline="30000"/>
            <a:t>*)</a:t>
          </a:r>
          <a:endParaRPr lang="nb-NO" sz="1200"/>
        </a:p>
      </dgm:t>
    </dgm:pt>
    <dgm:pt modelId="{F796BCC4-14C9-4B54-85FA-9673C37D233C}" type="parTrans" cxnId="{48C1B7FC-89ED-4E54-8C4F-AEA78DF90E51}">
      <dgm:prSet/>
      <dgm:spPr/>
      <dgm:t>
        <a:bodyPr/>
        <a:lstStyle/>
        <a:p>
          <a:endParaRPr lang="nb-NO" sz="1200"/>
        </a:p>
      </dgm:t>
    </dgm:pt>
    <dgm:pt modelId="{14E04A73-54FC-44E4-AF82-FC7E84B1E10A}" type="sibTrans" cxnId="{48C1B7FC-89ED-4E54-8C4F-AEA78DF90E51}">
      <dgm:prSet/>
      <dgm:spPr/>
      <dgm:t>
        <a:bodyPr/>
        <a:lstStyle/>
        <a:p>
          <a:endParaRPr lang="nb-NO" sz="1200"/>
        </a:p>
      </dgm:t>
    </dgm:pt>
    <dgm:pt modelId="{E1D4D699-CB67-4687-A0AB-4CE549FB1EA8}">
      <dgm:prSet phldrT="[Text]" custT="1"/>
      <dgm:spPr/>
      <dgm:t>
        <a:bodyPr/>
        <a:lstStyle/>
        <a:p>
          <a:r>
            <a:rPr lang="nb-NO" sz="1200"/>
            <a:t>Egenlæring</a:t>
          </a:r>
          <a:r>
            <a:rPr lang="nb-NO" sz="1200" baseline="30000"/>
            <a:t>*)</a:t>
          </a:r>
        </a:p>
      </dgm:t>
    </dgm:pt>
    <dgm:pt modelId="{91BCAA64-9406-4B9C-B526-77DE2A6DBF19}" type="parTrans" cxnId="{AE505ED3-EFAF-46D4-8FB9-1BA7AE6EAA33}">
      <dgm:prSet/>
      <dgm:spPr/>
      <dgm:t>
        <a:bodyPr/>
        <a:lstStyle/>
        <a:p>
          <a:endParaRPr lang="nb-NO" sz="1200"/>
        </a:p>
      </dgm:t>
    </dgm:pt>
    <dgm:pt modelId="{22CB13D3-D097-4700-99E6-2506A67B0CFD}" type="sibTrans" cxnId="{AE505ED3-EFAF-46D4-8FB9-1BA7AE6EAA33}">
      <dgm:prSet/>
      <dgm:spPr/>
      <dgm:t>
        <a:bodyPr/>
        <a:lstStyle/>
        <a:p>
          <a:endParaRPr lang="nb-NO" sz="1200"/>
        </a:p>
      </dgm:t>
    </dgm:pt>
    <dgm:pt modelId="{9B21B1B9-9674-4008-840C-2A3A4615AF1A}">
      <dgm:prSet phldrT="[Text]" custT="1"/>
      <dgm:spPr/>
      <dgm:t>
        <a:bodyPr/>
        <a:lstStyle/>
        <a:p>
          <a:r>
            <a:rPr lang="nb-NO" sz="1200"/>
            <a:t>DFØ Systemkurs del  1 og 2</a:t>
          </a:r>
        </a:p>
      </dgm:t>
    </dgm:pt>
    <dgm:pt modelId="{83C37B71-93B0-447A-9379-92B0FEB0AEEB}" type="parTrans" cxnId="{F907D5D8-8130-4E3C-B4E3-A8E113FE7119}">
      <dgm:prSet/>
      <dgm:spPr/>
      <dgm:t>
        <a:bodyPr/>
        <a:lstStyle/>
        <a:p>
          <a:endParaRPr lang="nb-NO" sz="1200"/>
        </a:p>
      </dgm:t>
    </dgm:pt>
    <dgm:pt modelId="{0334FC04-05A4-4BF5-9EC1-478711DA5A4A}" type="sibTrans" cxnId="{F907D5D8-8130-4E3C-B4E3-A8E113FE7119}">
      <dgm:prSet/>
      <dgm:spPr/>
      <dgm:t>
        <a:bodyPr/>
        <a:lstStyle/>
        <a:p>
          <a:endParaRPr lang="nb-NO" sz="1200"/>
        </a:p>
      </dgm:t>
    </dgm:pt>
    <dgm:pt modelId="{BEBF1C45-B8E7-4524-A1B0-D7BB82723CD5}">
      <dgm:prSet phldrT="[Text]" custT="1"/>
      <dgm:spPr/>
      <dgm:t>
        <a:bodyPr/>
        <a:lstStyle/>
        <a:p>
          <a:r>
            <a:rPr lang="nb-NO" sz="1200"/>
            <a:t>DFØ spørretime (frivillig ved behov)</a:t>
          </a:r>
        </a:p>
      </dgm:t>
    </dgm:pt>
    <dgm:pt modelId="{0E4D3016-6598-49CB-80E8-745A16A96FC1}" type="parTrans" cxnId="{BA8B56F8-D087-4BE5-A135-5F177270ACD4}">
      <dgm:prSet/>
      <dgm:spPr/>
      <dgm:t>
        <a:bodyPr/>
        <a:lstStyle/>
        <a:p>
          <a:endParaRPr lang="nb-NO" sz="1200"/>
        </a:p>
      </dgm:t>
    </dgm:pt>
    <dgm:pt modelId="{3C11F863-D20E-4FF8-9759-3F73F96FCAB8}" type="sibTrans" cxnId="{BA8B56F8-D087-4BE5-A135-5F177270ACD4}">
      <dgm:prSet/>
      <dgm:spPr/>
      <dgm:t>
        <a:bodyPr/>
        <a:lstStyle/>
        <a:p>
          <a:endParaRPr lang="nb-NO" sz="1200"/>
        </a:p>
      </dgm:t>
    </dgm:pt>
    <dgm:pt modelId="{D5678B22-DD5D-4526-A19B-42DCE8650564}">
      <dgm:prSet phldrT="[Text]" custT="1"/>
      <dgm:spPr/>
      <dgm:t>
        <a:bodyPr/>
        <a:lstStyle/>
        <a:p>
          <a:r>
            <a:rPr lang="nb-NO" sz="1200"/>
            <a:t>DFØ spørretime (frivillig ved behov)</a:t>
          </a:r>
        </a:p>
      </dgm:t>
    </dgm:pt>
    <dgm:pt modelId="{73C745AD-5158-4C54-86E6-6D0A738B5196}" type="parTrans" cxnId="{5C5EE8BB-827A-4859-B2F8-24136E39D681}">
      <dgm:prSet/>
      <dgm:spPr/>
      <dgm:t>
        <a:bodyPr/>
        <a:lstStyle/>
        <a:p>
          <a:endParaRPr lang="nb-NO"/>
        </a:p>
      </dgm:t>
    </dgm:pt>
    <dgm:pt modelId="{7F61D2CF-178B-421B-BCBF-6562A14945FA}" type="sibTrans" cxnId="{5C5EE8BB-827A-4859-B2F8-24136E39D681}">
      <dgm:prSet/>
      <dgm:spPr/>
      <dgm:t>
        <a:bodyPr/>
        <a:lstStyle/>
        <a:p>
          <a:endParaRPr lang="nb-NO"/>
        </a:p>
      </dgm:t>
    </dgm:pt>
    <dgm:pt modelId="{EE490709-9FF3-41BD-92E4-E0E4236A61EA}" type="pres">
      <dgm:prSet presAssocID="{A8F44B10-7FF8-45EC-8D25-CDB3615F1B86}" presName="linear" presStyleCnt="0">
        <dgm:presLayoutVars>
          <dgm:dir/>
          <dgm:animLvl val="lvl"/>
          <dgm:resizeHandles val="exact"/>
        </dgm:presLayoutVars>
      </dgm:prSet>
      <dgm:spPr/>
    </dgm:pt>
    <dgm:pt modelId="{02F33FE0-ECFB-4163-A52A-88BDED3B1AE3}" type="pres">
      <dgm:prSet presAssocID="{C3862B0A-C797-4E60-8A85-EDF0AC49A860}" presName="parentLin" presStyleCnt="0"/>
      <dgm:spPr/>
    </dgm:pt>
    <dgm:pt modelId="{FD3B798E-7323-426C-A721-40BD98F879D1}" type="pres">
      <dgm:prSet presAssocID="{C3862B0A-C797-4E60-8A85-EDF0AC49A860}" presName="parentLeftMargin" presStyleLbl="node1" presStyleIdx="0" presStyleCnt="2"/>
      <dgm:spPr/>
    </dgm:pt>
    <dgm:pt modelId="{E2173275-397E-4361-AE06-2022A0489D63}" type="pres">
      <dgm:prSet presAssocID="{C3862B0A-C797-4E60-8A85-EDF0AC49A8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E0F7EE-4660-42E1-9D9B-13ECE1EA975A}" type="pres">
      <dgm:prSet presAssocID="{C3862B0A-C797-4E60-8A85-EDF0AC49A860}" presName="negativeSpace" presStyleCnt="0"/>
      <dgm:spPr/>
    </dgm:pt>
    <dgm:pt modelId="{89C00BCB-3CC5-4908-963B-838F80102552}" type="pres">
      <dgm:prSet presAssocID="{C3862B0A-C797-4E60-8A85-EDF0AC49A860}" presName="childText" presStyleLbl="conFgAcc1" presStyleIdx="0" presStyleCnt="2">
        <dgm:presLayoutVars>
          <dgm:bulletEnabled val="1"/>
        </dgm:presLayoutVars>
      </dgm:prSet>
      <dgm:spPr/>
    </dgm:pt>
    <dgm:pt modelId="{D05F8E7B-8533-48C2-98D3-B3C766808E05}" type="pres">
      <dgm:prSet presAssocID="{9EA6A098-8C3F-46BB-904C-D33A6AF86DA6}" presName="spaceBetweenRectangles" presStyleCnt="0"/>
      <dgm:spPr/>
    </dgm:pt>
    <dgm:pt modelId="{4596AAFF-6742-4B09-983C-87121C943644}" type="pres">
      <dgm:prSet presAssocID="{A1172E9B-548D-4514-936B-2B6A5C4274FF}" presName="parentLin" presStyleCnt="0"/>
      <dgm:spPr/>
    </dgm:pt>
    <dgm:pt modelId="{4A1E2842-14A0-429A-8769-B10F585396CC}" type="pres">
      <dgm:prSet presAssocID="{A1172E9B-548D-4514-936B-2B6A5C4274FF}" presName="parentLeftMargin" presStyleLbl="node1" presStyleIdx="0" presStyleCnt="2"/>
      <dgm:spPr/>
    </dgm:pt>
    <dgm:pt modelId="{7F631CD2-0C80-4BE9-9322-01A2C79BC17F}" type="pres">
      <dgm:prSet presAssocID="{A1172E9B-548D-4514-936B-2B6A5C4274F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4D8E8B-52F5-4BF5-BE2A-B14CD0BC3CD8}" type="pres">
      <dgm:prSet presAssocID="{A1172E9B-548D-4514-936B-2B6A5C4274FF}" presName="negativeSpace" presStyleCnt="0"/>
      <dgm:spPr/>
    </dgm:pt>
    <dgm:pt modelId="{2AA9C6AB-26A2-4DB8-84ED-2A7C49A22DDA}" type="pres">
      <dgm:prSet presAssocID="{A1172E9B-548D-4514-936B-2B6A5C4274FF}" presName="childText" presStyleLbl="conFgAcc1" presStyleIdx="1" presStyleCnt="2" custLinFactNeighborX="-2704" custLinFactNeighborY="5247">
        <dgm:presLayoutVars>
          <dgm:bulletEnabled val="1"/>
        </dgm:presLayoutVars>
      </dgm:prSet>
      <dgm:spPr/>
    </dgm:pt>
  </dgm:ptLst>
  <dgm:cxnLst>
    <dgm:cxn modelId="{CE0F8403-DA2E-47C0-9A77-E363750A23E9}" type="presOf" srcId="{A1172E9B-548D-4514-936B-2B6A5C4274FF}" destId="{7F631CD2-0C80-4BE9-9322-01A2C79BC17F}" srcOrd="1" destOrd="0" presId="urn:microsoft.com/office/officeart/2005/8/layout/list1"/>
    <dgm:cxn modelId="{4AF67F11-499E-4716-A004-90A5D612AA4A}" srcId="{C3862B0A-C797-4E60-8A85-EDF0AC49A860}" destId="{D07FC80D-48D5-4D5A-B991-570CF79C0177}" srcOrd="2" destOrd="0" parTransId="{51C36BFE-49D7-4691-A6FC-6831DA4D5355}" sibTransId="{6E61B5F4-D304-43ED-AB8B-B3DBC1BEFEE6}"/>
    <dgm:cxn modelId="{80A6E51F-2A68-42EF-AFBB-E903E8E6229C}" type="presOf" srcId="{A8F44B10-7FF8-45EC-8D25-CDB3615F1B86}" destId="{EE490709-9FF3-41BD-92E4-E0E4236A61EA}" srcOrd="0" destOrd="0" presId="urn:microsoft.com/office/officeart/2005/8/layout/list1"/>
    <dgm:cxn modelId="{36BB0C2C-F3CC-43EA-AC33-06DAD6BCDFFB}" type="presOf" srcId="{A1172E9B-548D-4514-936B-2B6A5C4274FF}" destId="{4A1E2842-14A0-429A-8769-B10F585396CC}" srcOrd="0" destOrd="0" presId="urn:microsoft.com/office/officeart/2005/8/layout/list1"/>
    <dgm:cxn modelId="{343AEC2F-540B-4324-8E85-BA297B435891}" type="presOf" srcId="{C3862B0A-C797-4E60-8A85-EDF0AC49A860}" destId="{E2173275-397E-4361-AE06-2022A0489D63}" srcOrd="1" destOrd="0" presId="urn:microsoft.com/office/officeart/2005/8/layout/list1"/>
    <dgm:cxn modelId="{B9857D32-6B44-4D5D-91F8-7F4C4D377C22}" type="presOf" srcId="{D5678B22-DD5D-4526-A19B-42DCE8650564}" destId="{2AA9C6AB-26A2-4DB8-84ED-2A7C49A22DDA}" srcOrd="0" destOrd="3" presId="urn:microsoft.com/office/officeart/2005/8/layout/list1"/>
    <dgm:cxn modelId="{171C7466-C4CA-402A-985F-D33986E660D8}" type="presOf" srcId="{31E7DE5E-2FFF-4458-BE3F-15D348A20477}" destId="{2AA9C6AB-26A2-4DB8-84ED-2A7C49A22DDA}" srcOrd="0" destOrd="4" presId="urn:microsoft.com/office/officeart/2005/8/layout/list1"/>
    <dgm:cxn modelId="{F8CA2C68-F71B-4CBA-8B02-2B411A4EB667}" type="presOf" srcId="{9B21B1B9-9674-4008-840C-2A3A4615AF1A}" destId="{2AA9C6AB-26A2-4DB8-84ED-2A7C49A22DDA}" srcOrd="0" destOrd="2" presId="urn:microsoft.com/office/officeart/2005/8/layout/list1"/>
    <dgm:cxn modelId="{2345996D-FFEE-4DA3-AC47-031E293FF185}" type="presOf" srcId="{C3862B0A-C797-4E60-8A85-EDF0AC49A860}" destId="{FD3B798E-7323-426C-A721-40BD98F879D1}" srcOrd="0" destOrd="0" presId="urn:microsoft.com/office/officeart/2005/8/layout/list1"/>
    <dgm:cxn modelId="{CB2FE87D-AA2A-4AB5-B7AF-51ABD23CBAB9}" type="presOf" srcId="{51333C6A-66FD-403D-A6B3-EEFE17028E75}" destId="{2AA9C6AB-26A2-4DB8-84ED-2A7C49A22DDA}" srcOrd="0" destOrd="0" presId="urn:microsoft.com/office/officeart/2005/8/layout/list1"/>
    <dgm:cxn modelId="{229E2D86-8943-4A1E-A303-07A2A7C3A4F2}" type="presOf" srcId="{7961937A-0A7B-438B-82EB-89BECF46CE35}" destId="{2AA9C6AB-26A2-4DB8-84ED-2A7C49A22DDA}" srcOrd="0" destOrd="1" presId="urn:microsoft.com/office/officeart/2005/8/layout/list1"/>
    <dgm:cxn modelId="{7643278D-6AD4-4705-ABA4-933CFFA9F292}" type="presOf" srcId="{BEBF1C45-B8E7-4524-A1B0-D7BB82723CD5}" destId="{89C00BCB-3CC5-4908-963B-838F80102552}" srcOrd="0" destOrd="3" presId="urn:microsoft.com/office/officeart/2005/8/layout/list1"/>
    <dgm:cxn modelId="{C99C3F8D-8E3B-4C9D-B74D-EBB02B8E7C56}" srcId="{A1172E9B-548D-4514-936B-2B6A5C4274FF}" destId="{51333C6A-66FD-403D-A6B3-EEFE17028E75}" srcOrd="0" destOrd="0" parTransId="{97A2283F-4F92-4612-A870-C69F7A0E4A2E}" sibTransId="{3C199E69-DD50-4818-9097-E9DB8A49A33D}"/>
    <dgm:cxn modelId="{79EB789A-50F4-4B57-8A51-0C110E452975}" srcId="{A8F44B10-7FF8-45EC-8D25-CDB3615F1B86}" destId="{A1172E9B-548D-4514-936B-2B6A5C4274FF}" srcOrd="1" destOrd="0" parTransId="{5428ADDE-42BC-4446-AE43-2869EF038A96}" sibTransId="{EA155995-1AE5-4C89-951E-4C5FBA408FA0}"/>
    <dgm:cxn modelId="{076C399B-CFD9-464C-9DD3-D7AE01B99E07}" type="presOf" srcId="{E1D4D699-CB67-4687-A0AB-4CE549FB1EA8}" destId="{89C00BCB-3CC5-4908-963B-838F80102552}" srcOrd="0" destOrd="1" presId="urn:microsoft.com/office/officeart/2005/8/layout/list1"/>
    <dgm:cxn modelId="{DABA5AB7-6BAD-4080-BE12-E5535A075BEA}" srcId="{A1172E9B-548D-4514-936B-2B6A5C4274FF}" destId="{31E7DE5E-2FFF-4458-BE3F-15D348A20477}" srcOrd="4" destOrd="0" parTransId="{D5B38865-AC5E-4441-A499-1AA82D615F0A}" sibTransId="{B92B4AF0-A212-4A9F-9116-EE6B8C36F80D}"/>
    <dgm:cxn modelId="{5C5EE8BB-827A-4859-B2F8-24136E39D681}" srcId="{A1172E9B-548D-4514-936B-2B6A5C4274FF}" destId="{D5678B22-DD5D-4526-A19B-42DCE8650564}" srcOrd="3" destOrd="0" parTransId="{73C745AD-5158-4C54-86E6-6D0A738B5196}" sibTransId="{7F61D2CF-178B-421B-BCBF-6562A14945FA}"/>
    <dgm:cxn modelId="{3C5AA8BF-A6C5-46CF-8833-B8643F4DD8DE}" srcId="{A8F44B10-7FF8-45EC-8D25-CDB3615F1B86}" destId="{C3862B0A-C797-4E60-8A85-EDF0AC49A860}" srcOrd="0" destOrd="0" parTransId="{7317791C-FAF6-45E8-8AE6-7DDBB6F715D0}" sibTransId="{9EA6A098-8C3F-46BB-904C-D33A6AF86DA6}"/>
    <dgm:cxn modelId="{97DC86C6-EB63-473D-91D0-04A52C50F7FE}" srcId="{C3862B0A-C797-4E60-8A85-EDF0AC49A860}" destId="{5DC4D26A-340A-48DD-B551-B4F309869538}" srcOrd="0" destOrd="0" parTransId="{C710F7B1-5923-4144-8DF3-DB68D085A763}" sibTransId="{E3BEF9DC-FE4E-4BE1-B7C5-8DE6915AFD37}"/>
    <dgm:cxn modelId="{B05597CD-87B5-45D6-BA00-633D5FB25BCD}" type="presOf" srcId="{D07FC80D-48D5-4D5A-B991-570CF79C0177}" destId="{89C00BCB-3CC5-4908-963B-838F80102552}" srcOrd="0" destOrd="2" presId="urn:microsoft.com/office/officeart/2005/8/layout/list1"/>
    <dgm:cxn modelId="{AE505ED3-EFAF-46D4-8FB9-1BA7AE6EAA33}" srcId="{C3862B0A-C797-4E60-8A85-EDF0AC49A860}" destId="{E1D4D699-CB67-4687-A0AB-4CE549FB1EA8}" srcOrd="1" destOrd="0" parTransId="{91BCAA64-9406-4B9C-B526-77DE2A6DBF19}" sibTransId="{22CB13D3-D097-4700-99E6-2506A67B0CFD}"/>
    <dgm:cxn modelId="{70F850D5-FD12-48E1-B59D-F53F72F993E2}" type="presOf" srcId="{5DC4D26A-340A-48DD-B551-B4F309869538}" destId="{89C00BCB-3CC5-4908-963B-838F80102552}" srcOrd="0" destOrd="0" presId="urn:microsoft.com/office/officeart/2005/8/layout/list1"/>
    <dgm:cxn modelId="{F907D5D8-8130-4E3C-B4E3-A8E113FE7119}" srcId="{A1172E9B-548D-4514-936B-2B6A5C4274FF}" destId="{9B21B1B9-9674-4008-840C-2A3A4615AF1A}" srcOrd="2" destOrd="0" parTransId="{83C37B71-93B0-447A-9379-92B0FEB0AEEB}" sibTransId="{0334FC04-05A4-4BF5-9EC1-478711DA5A4A}"/>
    <dgm:cxn modelId="{BA8B56F8-D087-4BE5-A135-5F177270ACD4}" srcId="{C3862B0A-C797-4E60-8A85-EDF0AC49A860}" destId="{BEBF1C45-B8E7-4524-A1B0-D7BB82723CD5}" srcOrd="3" destOrd="0" parTransId="{0E4D3016-6598-49CB-80E8-745A16A96FC1}" sibTransId="{3C11F863-D20E-4FF8-9759-3F73F96FCAB8}"/>
    <dgm:cxn modelId="{48C1B7FC-89ED-4E54-8C4F-AEA78DF90E51}" srcId="{A1172E9B-548D-4514-936B-2B6A5C4274FF}" destId="{7961937A-0A7B-438B-82EB-89BECF46CE35}" srcOrd="1" destOrd="0" parTransId="{F796BCC4-14C9-4B54-85FA-9673C37D233C}" sibTransId="{14E04A73-54FC-44E4-AF82-FC7E84B1E10A}"/>
    <dgm:cxn modelId="{43B5EAF3-774B-465A-AF2B-9827034BE153}" type="presParOf" srcId="{EE490709-9FF3-41BD-92E4-E0E4236A61EA}" destId="{02F33FE0-ECFB-4163-A52A-88BDED3B1AE3}" srcOrd="0" destOrd="0" presId="urn:microsoft.com/office/officeart/2005/8/layout/list1"/>
    <dgm:cxn modelId="{5197FBB8-E1EB-443F-85A4-AB95FDEB0219}" type="presParOf" srcId="{02F33FE0-ECFB-4163-A52A-88BDED3B1AE3}" destId="{FD3B798E-7323-426C-A721-40BD98F879D1}" srcOrd="0" destOrd="0" presId="urn:microsoft.com/office/officeart/2005/8/layout/list1"/>
    <dgm:cxn modelId="{49E3453F-F17F-46DF-819C-FF8E4BADA7EF}" type="presParOf" srcId="{02F33FE0-ECFB-4163-A52A-88BDED3B1AE3}" destId="{E2173275-397E-4361-AE06-2022A0489D63}" srcOrd="1" destOrd="0" presId="urn:microsoft.com/office/officeart/2005/8/layout/list1"/>
    <dgm:cxn modelId="{7633258C-4ABE-42CD-8BED-2164981A44F3}" type="presParOf" srcId="{EE490709-9FF3-41BD-92E4-E0E4236A61EA}" destId="{A0E0F7EE-4660-42E1-9D9B-13ECE1EA975A}" srcOrd="1" destOrd="0" presId="urn:microsoft.com/office/officeart/2005/8/layout/list1"/>
    <dgm:cxn modelId="{69898534-80B8-44CE-8543-6C8E3065C7B9}" type="presParOf" srcId="{EE490709-9FF3-41BD-92E4-E0E4236A61EA}" destId="{89C00BCB-3CC5-4908-963B-838F80102552}" srcOrd="2" destOrd="0" presId="urn:microsoft.com/office/officeart/2005/8/layout/list1"/>
    <dgm:cxn modelId="{89EE67AF-9D46-42A4-9A14-50A058A2DF4A}" type="presParOf" srcId="{EE490709-9FF3-41BD-92E4-E0E4236A61EA}" destId="{D05F8E7B-8533-48C2-98D3-B3C766808E05}" srcOrd="3" destOrd="0" presId="urn:microsoft.com/office/officeart/2005/8/layout/list1"/>
    <dgm:cxn modelId="{868B0C92-8E3B-4DC0-B0F5-4FB34FA74D4C}" type="presParOf" srcId="{EE490709-9FF3-41BD-92E4-E0E4236A61EA}" destId="{4596AAFF-6742-4B09-983C-87121C943644}" srcOrd="4" destOrd="0" presId="urn:microsoft.com/office/officeart/2005/8/layout/list1"/>
    <dgm:cxn modelId="{FB3ACE80-2362-43D6-BD24-C9D21EB817DD}" type="presParOf" srcId="{4596AAFF-6742-4B09-983C-87121C943644}" destId="{4A1E2842-14A0-429A-8769-B10F585396CC}" srcOrd="0" destOrd="0" presId="urn:microsoft.com/office/officeart/2005/8/layout/list1"/>
    <dgm:cxn modelId="{BC26FB3B-10FB-43E0-8E2F-26D88DFF1CE9}" type="presParOf" srcId="{4596AAFF-6742-4B09-983C-87121C943644}" destId="{7F631CD2-0C80-4BE9-9322-01A2C79BC17F}" srcOrd="1" destOrd="0" presId="urn:microsoft.com/office/officeart/2005/8/layout/list1"/>
    <dgm:cxn modelId="{F7902120-13D6-44A5-8258-E697779EF927}" type="presParOf" srcId="{EE490709-9FF3-41BD-92E4-E0E4236A61EA}" destId="{164D8E8B-52F5-4BF5-BE2A-B14CD0BC3CD8}" srcOrd="5" destOrd="0" presId="urn:microsoft.com/office/officeart/2005/8/layout/list1"/>
    <dgm:cxn modelId="{328A0E5C-9186-4BDA-8077-BD886C3E411D}" type="presParOf" srcId="{EE490709-9FF3-41BD-92E4-E0E4236A61EA}" destId="{2AA9C6AB-26A2-4DB8-84ED-2A7C49A22D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1"/>
            <a:t>NTNU Kurs 1</a:t>
          </a:r>
        </a:p>
        <a:p>
          <a:r>
            <a:rPr lang="nb-NO" sz="1000"/>
            <a:t>Introduksjon til opplæring 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1"/>
            <a:t>NTNU Kurs 2</a:t>
          </a:r>
        </a:p>
        <a:p>
          <a:r>
            <a:rPr lang="nb-NO" sz="900"/>
            <a:t>Refleksjon, spørsmål fra egenlæring, økonomimodell for rolle, nye rutiner og prosesser forberedelse til systemkurs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7DA3CFE7-7D89-4913-BC3F-2CA3C079F89B}">
      <dgm:prSet phldrT="[Text]" custT="1"/>
      <dgm:spPr/>
      <dgm:t>
        <a:bodyPr/>
        <a:lstStyle/>
        <a:p>
          <a:r>
            <a:rPr lang="nb-NO" sz="1000" b="1"/>
            <a:t>DFØ Systemkurs for </a:t>
          </a:r>
        </a:p>
        <a:p>
          <a:r>
            <a:rPr lang="nb-NO" sz="1000" b="0"/>
            <a:t>Faktura-ansvarlig </a:t>
          </a:r>
        </a:p>
        <a:p>
          <a:r>
            <a:rPr lang="nb-NO" sz="1000" b="0"/>
            <a:t>og </a:t>
          </a:r>
        </a:p>
        <a:p>
          <a:r>
            <a:rPr lang="nb-NO" sz="1000" b="0"/>
            <a:t>Salgs-ordreoppretter</a:t>
          </a:r>
        </a:p>
      </dgm:t>
    </dgm:pt>
    <dgm:pt modelId="{72C5A94F-9B0B-4158-A235-5400083F509A}" type="parTrans" cxnId="{A6A97208-54C0-40A1-8650-9F20C646B0B8}">
      <dgm:prSet/>
      <dgm:spPr/>
      <dgm:t>
        <a:bodyPr/>
        <a:lstStyle/>
        <a:p>
          <a:endParaRPr lang="nb-NO" sz="1000"/>
        </a:p>
      </dgm:t>
    </dgm:pt>
    <dgm:pt modelId="{E507EA99-562E-4706-B34B-8AD4B1E89C3A}" type="sibTrans" cxnId="{A6A97208-54C0-40A1-8650-9F20C646B0B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1000"/>
            <a:t>Repetisjon / oppslag etter opplæring og ved oppstart</a:t>
          </a:r>
          <a:r>
            <a:rPr lang="nb-NO" sz="1000" b="1"/>
            <a:t> </a:t>
          </a:r>
          <a:endParaRPr lang="nb-NO" sz="1000"/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5F31299C-3D36-4E2F-95A4-53DE2E77D1D3}">
      <dgm:prSet phldrT="[Text]" custT="1"/>
      <dgm:spPr/>
      <dgm:t>
        <a:bodyPr/>
        <a:lstStyle/>
        <a:p>
          <a:r>
            <a:rPr lang="nb-NO" sz="1000"/>
            <a:t>Spørretime</a:t>
          </a:r>
        </a:p>
        <a:p>
          <a:r>
            <a:rPr lang="nb-NO" sz="1000"/>
            <a:t>(DFØ)</a:t>
          </a:r>
        </a:p>
      </dgm:t>
    </dgm:pt>
    <dgm:pt modelId="{8A7D7BF1-E0FB-4FA6-8926-0228C83DDB83}" type="parTrans" cxnId="{EDFCF0B9-87F3-4C3E-8C9E-CB6B6E53CC23}">
      <dgm:prSet/>
      <dgm:spPr/>
      <dgm:t>
        <a:bodyPr/>
        <a:lstStyle/>
        <a:p>
          <a:endParaRPr lang="nb-NO" sz="1000"/>
        </a:p>
      </dgm:t>
    </dgm:pt>
    <dgm:pt modelId="{FB85289F-621D-4B71-B6F9-9798E79DCC43}" type="sibTrans" cxnId="{EDFCF0B9-87F3-4C3E-8C9E-CB6B6E53CC23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1000"/>
            <a:t>E-læring for rolle og prosess</a:t>
          </a:r>
        </a:p>
        <a:p>
          <a:r>
            <a:rPr lang="nb-NO" sz="1000"/>
            <a:t>Økonomi-modell – videokurs</a:t>
          </a:r>
        </a:p>
        <a:p>
          <a:r>
            <a:rPr lang="nb-NO" sz="10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1"/>
            <a:t>Brukerstøtte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  <a:r>
            <a:rPr lang="nb-NO" sz="1000" b="1"/>
            <a:t> </a:t>
          </a:r>
          <a:endParaRPr lang="nb-NO" sz="1000"/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7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7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80FF13B9-9E37-40F6-9F8E-2F3C6B915A0F}" type="pres">
      <dgm:prSet presAssocID="{7DA3CFE7-7D89-4913-BC3F-2CA3C079F89B}" presName="textNode" presStyleLbl="node1" presStyleIdx="3" presStyleCnt="7">
        <dgm:presLayoutVars>
          <dgm:bulletEnabled val="1"/>
        </dgm:presLayoutVars>
      </dgm:prSet>
      <dgm:spPr/>
    </dgm:pt>
    <dgm:pt modelId="{8DEA0620-39AA-49D8-A548-D1B5BD5E626E}" type="pres">
      <dgm:prSet presAssocID="{E507EA99-562E-4706-B34B-8AD4B1E89C3A}" presName="sibTrans" presStyleCnt="0"/>
      <dgm:spPr/>
    </dgm:pt>
    <dgm:pt modelId="{62201053-D849-4FCD-B993-571EBFA5243E}" type="pres">
      <dgm:prSet presAssocID="{4DE5FC12-B9CD-4A02-BDE0-39B691768F20}" presName="textNode" presStyleLbl="node1" presStyleIdx="4" presStyleCnt="7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62F2A9AF-22A1-407C-B1ED-D4475DDEF1DC}" type="pres">
      <dgm:prSet presAssocID="{8C30EEEE-0037-4F23-960A-F3B8C2B0271A}" presName="textNode" presStyleLbl="node1" presStyleIdx="5" presStyleCnt="7">
        <dgm:presLayoutVars>
          <dgm:bulletEnabled val="1"/>
        </dgm:presLayoutVars>
      </dgm:prSet>
      <dgm:spPr/>
    </dgm:pt>
    <dgm:pt modelId="{8E5AC1BF-75AF-4708-8D92-7D62F28A9D8F}" type="pres">
      <dgm:prSet presAssocID="{98BCD1D1-EAF3-425C-B6F6-E04AA99EC169}" presName="sibTrans" presStyleCnt="0"/>
      <dgm:spPr/>
    </dgm:pt>
    <dgm:pt modelId="{0A6D497F-5BA8-4CAA-B35A-2062CC40F0B1}" type="pres">
      <dgm:prSet presAssocID="{5F31299C-3D36-4E2F-95A4-53DE2E77D1D3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A6A97208-54C0-40A1-8650-9F20C646B0B8}" srcId="{D4510DCF-F6C7-4F55-BB5C-90DAF0DE14B1}" destId="{7DA3CFE7-7D89-4913-BC3F-2CA3C079F89B}" srcOrd="3" destOrd="0" parTransId="{72C5A94F-9B0B-4158-A235-5400083F509A}" sibTransId="{E507EA99-562E-4706-B34B-8AD4B1E89C3A}"/>
    <dgm:cxn modelId="{1BC64411-C5D4-4301-AFCF-0DD4E5231BC2}" type="presOf" srcId="{7DA3CFE7-7D89-4913-BC3F-2CA3C079F89B}" destId="{80FF13B9-9E37-40F6-9F8E-2F3C6B915A0F}" srcOrd="0" destOrd="0" presId="urn:microsoft.com/office/officeart/2005/8/layout/hProcess9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6508A972-8F63-4362-B5E0-51EF2FB243CC}" srcId="{D4510DCF-F6C7-4F55-BB5C-90DAF0DE14B1}" destId="{4DE5FC12-B9CD-4A02-BDE0-39B691768F20}" srcOrd="4" destOrd="0" parTransId="{9D817DC7-AAB1-4058-B8C8-E3D459ED4A18}" sibTransId="{4017AB02-F3AF-439D-BB6B-5BE31340E0A5}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C2D57AAF-F314-4A91-89F3-69BA988A0677}" srcId="{D4510DCF-F6C7-4F55-BB5C-90DAF0DE14B1}" destId="{8C30EEEE-0037-4F23-960A-F3B8C2B0271A}" srcOrd="5" destOrd="0" parTransId="{2ECB347E-C9E3-47E1-9989-C50F39149050}" sibTransId="{98BCD1D1-EAF3-425C-B6F6-E04AA99EC169}"/>
    <dgm:cxn modelId="{EDFCF0B9-87F3-4C3E-8C9E-CB6B6E53CC23}" srcId="{D4510DCF-F6C7-4F55-BB5C-90DAF0DE14B1}" destId="{5F31299C-3D36-4E2F-95A4-53DE2E77D1D3}" srcOrd="6" destOrd="0" parTransId="{8A7D7BF1-E0FB-4FA6-8926-0228C83DDB83}" sibTransId="{FB85289F-621D-4B71-B6F9-9798E79DCC43}"/>
    <dgm:cxn modelId="{B6D2F8BF-D37B-41AC-BCBE-817DD7DEC03B}" type="presOf" srcId="{5F31299C-3D36-4E2F-95A4-53DE2E77D1D3}" destId="{0A6D497F-5BA8-4CAA-B35A-2062CC40F0B1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4E43A739-90AA-4E25-A021-964A002F4E2B}" type="presParOf" srcId="{9D6D4CED-C3A2-46AF-B90D-B5F7A9C8DC25}" destId="{80FF13B9-9E37-40F6-9F8E-2F3C6B915A0F}" srcOrd="6" destOrd="0" presId="urn:microsoft.com/office/officeart/2005/8/layout/hProcess9"/>
    <dgm:cxn modelId="{D4F8C891-386F-4865-A6C2-E10F04B22DE3}" type="presParOf" srcId="{9D6D4CED-C3A2-46AF-B90D-B5F7A9C8DC25}" destId="{8DEA0620-39AA-49D8-A548-D1B5BD5E626E}" srcOrd="7" destOrd="0" presId="urn:microsoft.com/office/officeart/2005/8/layout/hProcess9"/>
    <dgm:cxn modelId="{3D482222-2752-4DFB-9D01-2AE5306C70BE}" type="presParOf" srcId="{9D6D4CED-C3A2-46AF-B90D-B5F7A9C8DC25}" destId="{62201053-D849-4FCD-B993-571EBFA5243E}" srcOrd="8" destOrd="0" presId="urn:microsoft.com/office/officeart/2005/8/layout/hProcess9"/>
    <dgm:cxn modelId="{FEAFEF48-D5E7-4307-B51E-B90CD2DFF2DF}" type="presParOf" srcId="{9D6D4CED-C3A2-46AF-B90D-B5F7A9C8DC25}" destId="{578FC630-A1E1-479C-99C2-977F66AFC56D}" srcOrd="9" destOrd="0" presId="urn:microsoft.com/office/officeart/2005/8/layout/hProcess9"/>
    <dgm:cxn modelId="{06100EBB-F505-49D0-A0A3-6130EC69B616}" type="presParOf" srcId="{9D6D4CED-C3A2-46AF-B90D-B5F7A9C8DC25}" destId="{62F2A9AF-22A1-407C-B1ED-D4475DDEF1DC}" srcOrd="10" destOrd="0" presId="urn:microsoft.com/office/officeart/2005/8/layout/hProcess9"/>
    <dgm:cxn modelId="{5DBD0B83-395A-4E6B-8C2A-29B2F2EA8C26}" type="presParOf" srcId="{9D6D4CED-C3A2-46AF-B90D-B5F7A9C8DC25}" destId="{8E5AC1BF-75AF-4708-8D92-7D62F28A9D8F}" srcOrd="11" destOrd="0" presId="urn:microsoft.com/office/officeart/2005/8/layout/hProcess9"/>
    <dgm:cxn modelId="{896F6208-2167-4BCB-A7A4-C3908EBEC4B0}" type="presParOf" srcId="{9D6D4CED-C3A2-46AF-B90D-B5F7A9C8DC25}" destId="{0A6D497F-5BA8-4CAA-B35A-2062CC40F0B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4F8AA-E008-4EFE-9AC1-AABB60255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2BBA2F0-B8ED-4411-B54B-22D5899E4028}">
      <dgm:prSet phldrT="[Text]" custT="1"/>
      <dgm:spPr/>
      <dgm:t>
        <a:bodyPr/>
        <a:lstStyle/>
        <a:p>
          <a:r>
            <a:rPr lang="nb-NO" sz="1400"/>
            <a:t>Alle kursene i </a:t>
          </a:r>
          <a:r>
            <a:rPr lang="nb-NO" sz="1400" err="1"/>
            <a:t>FtI</a:t>
          </a:r>
          <a:r>
            <a:rPr lang="nb-NO" sz="1400"/>
            <a:t>-prosessen arrangeres som digitale kurs </a:t>
          </a:r>
        </a:p>
      </dgm:t>
    </dgm:pt>
    <dgm:pt modelId="{205EC97E-D891-4A75-B926-95285A863BD7}" type="parTrans" cxnId="{B8D9F1F9-C6D3-4DE0-B876-A27DF74C81CB}">
      <dgm:prSet/>
      <dgm:spPr/>
      <dgm:t>
        <a:bodyPr/>
        <a:lstStyle/>
        <a:p>
          <a:endParaRPr lang="nb-NO"/>
        </a:p>
      </dgm:t>
    </dgm:pt>
    <dgm:pt modelId="{DB500709-0816-477E-95CC-DB4B4AF48A79}" type="sibTrans" cxnId="{B8D9F1F9-C6D3-4DE0-B876-A27DF74C81CB}">
      <dgm:prSet/>
      <dgm:spPr/>
      <dgm:t>
        <a:bodyPr/>
        <a:lstStyle/>
        <a:p>
          <a:endParaRPr lang="nb-NO"/>
        </a:p>
      </dgm:t>
    </dgm:pt>
    <dgm:pt modelId="{AFCF822E-2DCC-40D3-8FBC-32F1B8852667}">
      <dgm:prSet phldrT="[Text]" custT="1"/>
      <dgm:spPr/>
      <dgm:t>
        <a:bodyPr/>
        <a:lstStyle/>
        <a:p>
          <a:r>
            <a:rPr lang="nb-NO" sz="1400"/>
            <a:t>Det sendes ut kalenderinnkalling i Outlook til alle som skal ha rollene Fakturaansvarlig, Salgsordreoppretter og Prosjektøkonom, samt roller i Økonomiavdelingen</a:t>
          </a:r>
        </a:p>
      </dgm:t>
    </dgm:pt>
    <dgm:pt modelId="{504CCEA1-2358-4218-AE52-2F38CCF26CA5}" type="parTrans" cxnId="{568E9300-FC87-4AF5-8342-ED5BD0F1FB51}">
      <dgm:prSet/>
      <dgm:spPr/>
      <dgm:t>
        <a:bodyPr/>
        <a:lstStyle/>
        <a:p>
          <a:endParaRPr lang="nb-NO"/>
        </a:p>
      </dgm:t>
    </dgm:pt>
    <dgm:pt modelId="{8BAF4F52-1871-4D57-8E42-AE61D8E45A81}" type="sibTrans" cxnId="{568E9300-FC87-4AF5-8342-ED5BD0F1FB51}">
      <dgm:prSet/>
      <dgm:spPr/>
      <dgm:t>
        <a:bodyPr/>
        <a:lstStyle/>
        <a:p>
          <a:endParaRPr lang="nb-NO"/>
        </a:p>
      </dgm:t>
    </dgm:pt>
    <dgm:pt modelId="{EB0E145B-615C-4744-A4FC-6EA922E2DBA7}">
      <dgm:prSet phldrT="[Text]" custT="1"/>
      <dgm:spPr/>
      <dgm:t>
        <a:bodyPr/>
        <a:lstStyle/>
        <a:p>
          <a:r>
            <a:rPr lang="nb-NO" sz="1400"/>
            <a:t>Kurs arrangert av DFØ har påmelding</a:t>
          </a:r>
        </a:p>
      </dgm:t>
    </dgm:pt>
    <dgm:pt modelId="{FC090970-668B-4367-A912-3D221D90F788}" type="parTrans" cxnId="{D757B212-CF2F-4ADD-8D1D-05DFCF6942C0}">
      <dgm:prSet/>
      <dgm:spPr/>
      <dgm:t>
        <a:bodyPr/>
        <a:lstStyle/>
        <a:p>
          <a:endParaRPr lang="nb-NO"/>
        </a:p>
      </dgm:t>
    </dgm:pt>
    <dgm:pt modelId="{54E5F7E6-D950-4F51-8B47-6E0B0532BFF2}" type="sibTrans" cxnId="{D757B212-CF2F-4ADD-8D1D-05DFCF6942C0}">
      <dgm:prSet/>
      <dgm:spPr/>
      <dgm:t>
        <a:bodyPr/>
        <a:lstStyle/>
        <a:p>
          <a:endParaRPr lang="nb-NO"/>
        </a:p>
      </dgm:t>
    </dgm:pt>
    <dgm:pt modelId="{9B5DF1A1-064D-4055-A178-E779027903F0}">
      <dgm:prSet phldrT="[Text]" custT="1"/>
      <dgm:spPr/>
      <dgm:t>
        <a:bodyPr/>
        <a:lstStyle/>
        <a:p>
          <a:r>
            <a:rPr lang="nb-NO" sz="1400"/>
            <a:t>Det vil være påmeldingslenke i kalenderinvitasjonen der det er aktuelt. </a:t>
          </a:r>
        </a:p>
      </dgm:t>
    </dgm:pt>
    <dgm:pt modelId="{0EF9CA68-3F2F-4162-A228-EC633CC31CE8}" type="parTrans" cxnId="{EA3069AF-2A58-4199-A14F-E7CBEC83A3E3}">
      <dgm:prSet/>
      <dgm:spPr/>
      <dgm:t>
        <a:bodyPr/>
        <a:lstStyle/>
        <a:p>
          <a:endParaRPr lang="nb-NO"/>
        </a:p>
      </dgm:t>
    </dgm:pt>
    <dgm:pt modelId="{2F84C960-E81E-4685-9441-EF218B652B44}" type="sibTrans" cxnId="{EA3069AF-2A58-4199-A14F-E7CBEC83A3E3}">
      <dgm:prSet/>
      <dgm:spPr/>
      <dgm:t>
        <a:bodyPr/>
        <a:lstStyle/>
        <a:p>
          <a:endParaRPr lang="nb-NO"/>
        </a:p>
      </dgm:t>
    </dgm:pt>
    <dgm:pt modelId="{6095924E-7841-454C-B8E9-0B64B7D5FBC2}">
      <dgm:prSet custT="1"/>
      <dgm:spPr/>
      <dgm:t>
        <a:bodyPr/>
        <a:lstStyle/>
        <a:p>
          <a:r>
            <a:rPr lang="nb-NO" sz="1400"/>
            <a:t>Noen dager før kursstart vil alle som har meldt seg på kurset få påloggingslenke</a:t>
          </a:r>
          <a:endParaRPr lang="en-US" sz="1400"/>
        </a:p>
      </dgm:t>
    </dgm:pt>
    <dgm:pt modelId="{79CE74E1-6544-450E-9460-8D76BFCFDA50}" type="parTrans" cxnId="{9F36F1CD-07D9-4C24-AC6E-130CF505ABA8}">
      <dgm:prSet/>
      <dgm:spPr/>
      <dgm:t>
        <a:bodyPr/>
        <a:lstStyle/>
        <a:p>
          <a:endParaRPr lang="nb-NO"/>
        </a:p>
      </dgm:t>
    </dgm:pt>
    <dgm:pt modelId="{40DA5A8E-7BFA-4853-BD5E-42095C6366C4}" type="sibTrans" cxnId="{9F36F1CD-07D9-4C24-AC6E-130CF505ABA8}">
      <dgm:prSet/>
      <dgm:spPr/>
      <dgm:t>
        <a:bodyPr/>
        <a:lstStyle/>
        <a:p>
          <a:endParaRPr lang="nb-NO"/>
        </a:p>
      </dgm:t>
    </dgm:pt>
    <dgm:pt modelId="{6E80E218-1F6B-44E5-9ED8-B5E725AFA7F1}">
      <dgm:prSet custT="1"/>
      <dgm:spPr/>
      <dgm:t>
        <a:bodyPr/>
        <a:lstStyle/>
        <a:p>
          <a:r>
            <a:rPr lang="nb-NO" sz="1400"/>
            <a:t>DFØ kursene ha to alternative datoer</a:t>
          </a:r>
          <a:endParaRPr lang="en-US" sz="1400"/>
        </a:p>
      </dgm:t>
    </dgm:pt>
    <dgm:pt modelId="{73F1079B-1505-463A-BC08-A5447159AB77}" type="parTrans" cxnId="{98CBC1FD-8780-44B7-B21B-C56835214DB9}">
      <dgm:prSet/>
      <dgm:spPr/>
      <dgm:t>
        <a:bodyPr/>
        <a:lstStyle/>
        <a:p>
          <a:endParaRPr lang="nb-NO"/>
        </a:p>
      </dgm:t>
    </dgm:pt>
    <dgm:pt modelId="{1CDCD4CB-6866-49BB-BC28-4002C7B3A471}" type="sibTrans" cxnId="{98CBC1FD-8780-44B7-B21B-C56835214DB9}">
      <dgm:prSet/>
      <dgm:spPr/>
      <dgm:t>
        <a:bodyPr/>
        <a:lstStyle/>
        <a:p>
          <a:endParaRPr lang="nb-NO"/>
        </a:p>
      </dgm:t>
    </dgm:pt>
    <dgm:pt modelId="{0FC67A59-A934-4102-AEA5-65BE733461AE}">
      <dgm:prSet custT="1"/>
      <dgm:spPr/>
      <dgm:t>
        <a:bodyPr/>
        <a:lstStyle/>
        <a:p>
          <a:r>
            <a:rPr lang="nb-NO" sz="1400"/>
            <a:t>Du velger selv hvilke dato du vil delta</a:t>
          </a:r>
          <a:endParaRPr lang="en-US" sz="1400"/>
        </a:p>
      </dgm:t>
    </dgm:pt>
    <dgm:pt modelId="{29447F64-95A1-47CE-8FDB-D5DC6C502F3F}" type="parTrans" cxnId="{BB788B69-74B1-451A-B9F8-744420EC7307}">
      <dgm:prSet/>
      <dgm:spPr/>
      <dgm:t>
        <a:bodyPr/>
        <a:lstStyle/>
        <a:p>
          <a:endParaRPr lang="nb-NO"/>
        </a:p>
      </dgm:t>
    </dgm:pt>
    <dgm:pt modelId="{BC8CBB7B-6076-40C2-90C6-0293B77B1E2B}" type="sibTrans" cxnId="{BB788B69-74B1-451A-B9F8-744420EC7307}">
      <dgm:prSet/>
      <dgm:spPr/>
      <dgm:t>
        <a:bodyPr/>
        <a:lstStyle/>
        <a:p>
          <a:endParaRPr lang="nb-NO"/>
        </a:p>
      </dgm:t>
    </dgm:pt>
    <dgm:pt modelId="{8E33B4AA-1F8B-4040-9E7C-D21736596130}">
      <dgm:prSet phldrT="[Text]" custT="1"/>
      <dgm:spPr/>
      <dgm:t>
        <a:bodyPr/>
        <a:lstStyle/>
        <a:p>
          <a:r>
            <a:rPr lang="nb-NO" sz="1400"/>
            <a:t>Det er viktig å huske å melde seg på kurset </a:t>
          </a:r>
        </a:p>
      </dgm:t>
    </dgm:pt>
    <dgm:pt modelId="{8238E7B6-FDC0-4BE6-AA8E-98DEFDD3B603}" type="parTrans" cxnId="{A0FEF59D-1197-4FC9-8B6B-2FA189BDADFB}">
      <dgm:prSet/>
      <dgm:spPr/>
      <dgm:t>
        <a:bodyPr/>
        <a:lstStyle/>
        <a:p>
          <a:endParaRPr lang="nb-NO"/>
        </a:p>
      </dgm:t>
    </dgm:pt>
    <dgm:pt modelId="{55D57AB5-527C-4C31-821A-E36422D9A6C3}" type="sibTrans" cxnId="{A0FEF59D-1197-4FC9-8B6B-2FA189BDADFB}">
      <dgm:prSet/>
      <dgm:spPr/>
      <dgm:t>
        <a:bodyPr/>
        <a:lstStyle/>
        <a:p>
          <a:endParaRPr lang="nb-NO"/>
        </a:p>
      </dgm:t>
    </dgm:pt>
    <dgm:pt modelId="{94739FBE-4350-408D-B1B1-CE7A09FA8D78}" type="pres">
      <dgm:prSet presAssocID="{2F94F8AA-E008-4EFE-9AC1-AABB602556E3}" presName="linear" presStyleCnt="0">
        <dgm:presLayoutVars>
          <dgm:animLvl val="lvl"/>
          <dgm:resizeHandles val="exact"/>
        </dgm:presLayoutVars>
      </dgm:prSet>
      <dgm:spPr/>
    </dgm:pt>
    <dgm:pt modelId="{CB3581E3-CBF4-4C37-82D9-EC8AB0BAC01C}" type="pres">
      <dgm:prSet presAssocID="{12BBA2F0-B8ED-4411-B54B-22D5899E40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7EC52C-3386-487A-BD08-AE746165D6FA}" type="pres">
      <dgm:prSet presAssocID="{DB500709-0816-477E-95CC-DB4B4AF48A79}" presName="spacer" presStyleCnt="0"/>
      <dgm:spPr/>
    </dgm:pt>
    <dgm:pt modelId="{D2724AE2-EB22-46F6-AACA-30DB703321F1}" type="pres">
      <dgm:prSet presAssocID="{AFCF822E-2DCC-40D3-8FBC-32F1B88526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B0EC5BD-4168-4C37-896E-9A3B007C4937}" type="pres">
      <dgm:prSet presAssocID="{8BAF4F52-1871-4D57-8E42-AE61D8E45A81}" presName="spacer" presStyleCnt="0"/>
      <dgm:spPr/>
    </dgm:pt>
    <dgm:pt modelId="{8C3CF94D-8BA0-414C-BB9F-5029F48F5003}" type="pres">
      <dgm:prSet presAssocID="{EB0E145B-615C-4744-A4FC-6EA922E2DB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A589DC8-9E93-408C-9137-E87F453A0FFC}" type="pres">
      <dgm:prSet presAssocID="{EB0E145B-615C-4744-A4FC-6EA922E2DBA7}" presName="childText" presStyleLbl="revTx" presStyleIdx="0" presStyleCnt="2">
        <dgm:presLayoutVars>
          <dgm:bulletEnabled val="1"/>
        </dgm:presLayoutVars>
      </dgm:prSet>
      <dgm:spPr/>
    </dgm:pt>
    <dgm:pt modelId="{50D7BA10-CEFB-4E91-B467-A434553DE9E1}" type="pres">
      <dgm:prSet presAssocID="{6E80E218-1F6B-44E5-9ED8-B5E725AFA7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8AEB600-A6CB-4EC3-991F-2B12CC9EEBD2}" type="pres">
      <dgm:prSet presAssocID="{6E80E218-1F6B-44E5-9ED8-B5E725AFA7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E9300-FC87-4AF5-8342-ED5BD0F1FB51}" srcId="{2F94F8AA-E008-4EFE-9AC1-AABB602556E3}" destId="{AFCF822E-2DCC-40D3-8FBC-32F1B8852667}" srcOrd="1" destOrd="0" parTransId="{504CCEA1-2358-4218-AE52-2F38CCF26CA5}" sibTransId="{8BAF4F52-1871-4D57-8E42-AE61D8E45A81}"/>
    <dgm:cxn modelId="{C59D8C0A-4433-41B0-BB72-C7CE8141A323}" type="presOf" srcId="{6095924E-7841-454C-B8E9-0B64B7D5FBC2}" destId="{DA589DC8-9E93-408C-9137-E87F453A0FFC}" srcOrd="0" destOrd="2" presId="urn:microsoft.com/office/officeart/2005/8/layout/vList2"/>
    <dgm:cxn modelId="{D757B212-CF2F-4ADD-8D1D-05DFCF6942C0}" srcId="{2F94F8AA-E008-4EFE-9AC1-AABB602556E3}" destId="{EB0E145B-615C-4744-A4FC-6EA922E2DBA7}" srcOrd="2" destOrd="0" parTransId="{FC090970-668B-4367-A912-3D221D90F788}" sibTransId="{54E5F7E6-D950-4F51-8B47-6E0B0532BFF2}"/>
    <dgm:cxn modelId="{40D03915-7877-4C5C-97C3-4018A7585F1B}" type="presOf" srcId="{0FC67A59-A934-4102-AEA5-65BE733461AE}" destId="{D8AEB600-A6CB-4EC3-991F-2B12CC9EEBD2}" srcOrd="0" destOrd="0" presId="urn:microsoft.com/office/officeart/2005/8/layout/vList2"/>
    <dgm:cxn modelId="{85C5163F-AC4B-42AF-8B01-6F415912EC2C}" type="presOf" srcId="{12BBA2F0-B8ED-4411-B54B-22D5899E4028}" destId="{CB3581E3-CBF4-4C37-82D9-EC8AB0BAC01C}" srcOrd="0" destOrd="0" presId="urn:microsoft.com/office/officeart/2005/8/layout/vList2"/>
    <dgm:cxn modelId="{BB788B69-74B1-451A-B9F8-744420EC7307}" srcId="{6E80E218-1F6B-44E5-9ED8-B5E725AFA7F1}" destId="{0FC67A59-A934-4102-AEA5-65BE733461AE}" srcOrd="0" destOrd="0" parTransId="{29447F64-95A1-47CE-8FDB-D5DC6C502F3F}" sibTransId="{BC8CBB7B-6076-40C2-90C6-0293B77B1E2B}"/>
    <dgm:cxn modelId="{35F2DC49-17F9-410F-AE1D-D4812EDA105D}" type="presOf" srcId="{AFCF822E-2DCC-40D3-8FBC-32F1B8852667}" destId="{D2724AE2-EB22-46F6-AACA-30DB703321F1}" srcOrd="0" destOrd="0" presId="urn:microsoft.com/office/officeart/2005/8/layout/vList2"/>
    <dgm:cxn modelId="{42AA1285-56CA-4380-956A-2B70B5D113B8}" type="presOf" srcId="{EB0E145B-615C-4744-A4FC-6EA922E2DBA7}" destId="{8C3CF94D-8BA0-414C-BB9F-5029F48F5003}" srcOrd="0" destOrd="0" presId="urn:microsoft.com/office/officeart/2005/8/layout/vList2"/>
    <dgm:cxn modelId="{EBA6409A-F52D-4076-86DA-17F6E26ADEE5}" type="presOf" srcId="{6E80E218-1F6B-44E5-9ED8-B5E725AFA7F1}" destId="{50D7BA10-CEFB-4E91-B467-A434553DE9E1}" srcOrd="0" destOrd="0" presId="urn:microsoft.com/office/officeart/2005/8/layout/vList2"/>
    <dgm:cxn modelId="{A0FEF59D-1197-4FC9-8B6B-2FA189BDADFB}" srcId="{EB0E145B-615C-4744-A4FC-6EA922E2DBA7}" destId="{8E33B4AA-1F8B-4040-9E7C-D21736596130}" srcOrd="1" destOrd="0" parTransId="{8238E7B6-FDC0-4BE6-AA8E-98DEFDD3B603}" sibTransId="{55D57AB5-527C-4C31-821A-E36422D9A6C3}"/>
    <dgm:cxn modelId="{EA3069AF-2A58-4199-A14F-E7CBEC83A3E3}" srcId="{EB0E145B-615C-4744-A4FC-6EA922E2DBA7}" destId="{9B5DF1A1-064D-4055-A178-E779027903F0}" srcOrd="0" destOrd="0" parTransId="{0EF9CA68-3F2F-4162-A228-EC633CC31CE8}" sibTransId="{2F84C960-E81E-4685-9441-EF218B652B44}"/>
    <dgm:cxn modelId="{DD26FFB6-13E4-4D51-B5BD-2407F0A349CB}" type="presOf" srcId="{2F94F8AA-E008-4EFE-9AC1-AABB602556E3}" destId="{94739FBE-4350-408D-B1B1-CE7A09FA8D78}" srcOrd="0" destOrd="0" presId="urn:microsoft.com/office/officeart/2005/8/layout/vList2"/>
    <dgm:cxn modelId="{9F36F1CD-07D9-4C24-AC6E-130CF505ABA8}" srcId="{EB0E145B-615C-4744-A4FC-6EA922E2DBA7}" destId="{6095924E-7841-454C-B8E9-0B64B7D5FBC2}" srcOrd="2" destOrd="0" parTransId="{79CE74E1-6544-450E-9460-8D76BFCFDA50}" sibTransId="{40DA5A8E-7BFA-4853-BD5E-42095C6366C4}"/>
    <dgm:cxn modelId="{A04D35DD-8989-4563-90D5-0797C27CCB36}" type="presOf" srcId="{8E33B4AA-1F8B-4040-9E7C-D21736596130}" destId="{DA589DC8-9E93-408C-9137-E87F453A0FFC}" srcOrd="0" destOrd="1" presId="urn:microsoft.com/office/officeart/2005/8/layout/vList2"/>
    <dgm:cxn modelId="{42CEE2DE-08F7-47D9-9255-C834C3173DC8}" type="presOf" srcId="{9B5DF1A1-064D-4055-A178-E779027903F0}" destId="{DA589DC8-9E93-408C-9137-E87F453A0FFC}" srcOrd="0" destOrd="0" presId="urn:microsoft.com/office/officeart/2005/8/layout/vList2"/>
    <dgm:cxn modelId="{B8D9F1F9-C6D3-4DE0-B876-A27DF74C81CB}" srcId="{2F94F8AA-E008-4EFE-9AC1-AABB602556E3}" destId="{12BBA2F0-B8ED-4411-B54B-22D5899E4028}" srcOrd="0" destOrd="0" parTransId="{205EC97E-D891-4A75-B926-95285A863BD7}" sibTransId="{DB500709-0816-477E-95CC-DB4B4AF48A79}"/>
    <dgm:cxn modelId="{98CBC1FD-8780-44B7-B21B-C56835214DB9}" srcId="{2F94F8AA-E008-4EFE-9AC1-AABB602556E3}" destId="{6E80E218-1F6B-44E5-9ED8-B5E725AFA7F1}" srcOrd="3" destOrd="0" parTransId="{73F1079B-1505-463A-BC08-A5447159AB77}" sibTransId="{1CDCD4CB-6866-49BB-BC28-4002C7B3A471}"/>
    <dgm:cxn modelId="{3C712DAC-EA5C-4DF4-B54D-59DD9ABCDA56}" type="presParOf" srcId="{94739FBE-4350-408D-B1B1-CE7A09FA8D78}" destId="{CB3581E3-CBF4-4C37-82D9-EC8AB0BAC01C}" srcOrd="0" destOrd="0" presId="urn:microsoft.com/office/officeart/2005/8/layout/vList2"/>
    <dgm:cxn modelId="{AC7374FE-3F09-40B9-9083-15FFCEF33CAE}" type="presParOf" srcId="{94739FBE-4350-408D-B1B1-CE7A09FA8D78}" destId="{967EC52C-3386-487A-BD08-AE746165D6FA}" srcOrd="1" destOrd="0" presId="urn:microsoft.com/office/officeart/2005/8/layout/vList2"/>
    <dgm:cxn modelId="{DF2BB531-AC32-48AD-8992-B0F38B85A2AA}" type="presParOf" srcId="{94739FBE-4350-408D-B1B1-CE7A09FA8D78}" destId="{D2724AE2-EB22-46F6-AACA-30DB703321F1}" srcOrd="2" destOrd="0" presId="urn:microsoft.com/office/officeart/2005/8/layout/vList2"/>
    <dgm:cxn modelId="{99479097-D439-477F-8D76-DA452F05A789}" type="presParOf" srcId="{94739FBE-4350-408D-B1B1-CE7A09FA8D78}" destId="{AB0EC5BD-4168-4C37-896E-9A3B007C4937}" srcOrd="3" destOrd="0" presId="urn:microsoft.com/office/officeart/2005/8/layout/vList2"/>
    <dgm:cxn modelId="{435AC0B2-2C5F-4AC5-ACC9-EA2D29543FD7}" type="presParOf" srcId="{94739FBE-4350-408D-B1B1-CE7A09FA8D78}" destId="{8C3CF94D-8BA0-414C-BB9F-5029F48F5003}" srcOrd="4" destOrd="0" presId="urn:microsoft.com/office/officeart/2005/8/layout/vList2"/>
    <dgm:cxn modelId="{028B7DBD-E071-4EA6-BD85-72FDF290207A}" type="presParOf" srcId="{94739FBE-4350-408D-B1B1-CE7A09FA8D78}" destId="{DA589DC8-9E93-408C-9137-E87F453A0FFC}" srcOrd="5" destOrd="0" presId="urn:microsoft.com/office/officeart/2005/8/layout/vList2"/>
    <dgm:cxn modelId="{873045DD-2D7D-44C7-9E84-DDB1B070ADCE}" type="presParOf" srcId="{94739FBE-4350-408D-B1B1-CE7A09FA8D78}" destId="{50D7BA10-CEFB-4E91-B467-A434553DE9E1}" srcOrd="6" destOrd="0" presId="urn:microsoft.com/office/officeart/2005/8/layout/vList2"/>
    <dgm:cxn modelId="{3F420FF0-C6FE-4A62-BBE1-A0A155FA5B25}" type="presParOf" srcId="{94739FBE-4350-408D-B1B1-CE7A09FA8D78}" destId="{D8AEB600-A6CB-4EC3-991F-2B12CC9EEBD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69F-53FC-4308-A828-F361FB26BBF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Brukerstøtte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Ekstra brukerstøtte ved oppstart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Teams-rom/ kanaler for utvalgte roller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Nettsider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Mulighet for </a:t>
          </a:r>
          <a:r>
            <a:rPr lang="nb-NO" sz="1200" kern="1200" err="1"/>
            <a:t>webinarer</a:t>
          </a:r>
          <a:r>
            <a:rPr lang="nb-NO" sz="1200" kern="1200"/>
            <a:t> for utvalgte tema</a:t>
          </a:r>
        </a:p>
      </dsp:txBody>
      <dsp:txXfrm rot="5400000">
        <a:off x="0" y="0"/>
        <a:ext cx="3048000" cy="1524000"/>
      </dsp:txXfrm>
    </dsp:sp>
    <dsp:sp modelId="{C641786F-1105-4E7D-B43F-59DDA91D0A9C}">
      <dsp:nvSpPr>
        <dsp:cNvPr id="0" name=""/>
        <dsp:cNvSpPr/>
      </dsp:nvSpPr>
      <dsp:spPr>
        <a:xfrm>
          <a:off x="3034405" y="0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NTNU Spesifikt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- NTNU Kurs før og etter DFØ systemopplæring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>
              <a:latin typeface="Arial" panose="020B0604020202020204"/>
            </a:rPr>
            <a:t>- Informasjonsmøter og </a:t>
          </a:r>
          <a:r>
            <a:rPr lang="nb-NO" sz="1200" b="0" kern="1200" err="1">
              <a:latin typeface="Arial" panose="020B0604020202020204"/>
            </a:rPr>
            <a:t>webinarer</a:t>
          </a:r>
          <a:r>
            <a:rPr lang="nb-NO" sz="1200" b="0" kern="1200">
              <a:latin typeface="Arial" panose="020B0604020202020204"/>
            </a:rPr>
            <a:t> om spesielle tema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</dsp:txBody>
      <dsp:txXfrm>
        <a:off x="3034405" y="0"/>
        <a:ext cx="3048000" cy="1524000"/>
      </dsp:txXfrm>
    </dsp:sp>
    <dsp:sp modelId="{B552DEAA-B732-4475-A930-7DF6F868DE27}">
      <dsp:nvSpPr>
        <dsp:cNvPr id="0" name=""/>
        <dsp:cNvSpPr/>
      </dsp:nvSpPr>
      <dsp:spPr>
        <a:xfrm rot="10800000">
          <a:off x="0" y="2023587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DFØ Systemopplæring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Webinarer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Trykkekurs for noen roller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 rot="10800000">
        <a:off x="0" y="2531587"/>
        <a:ext cx="3048000" cy="1524000"/>
      </dsp:txXfrm>
    </dsp:sp>
    <dsp:sp modelId="{733116BF-33AC-40D9-ABAB-F1408D18153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Egenlæring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BOTT ØL e-læring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DFØ Systemvideoer</a:t>
          </a:r>
          <a:br>
            <a:rPr lang="nb-NO" sz="1200" kern="1200"/>
          </a:br>
          <a:r>
            <a:rPr lang="nb-NO" sz="1200" kern="1200"/>
            <a:t>- DFØ e-læring</a:t>
          </a:r>
          <a:br>
            <a:rPr lang="nb-NO" sz="1200" kern="1200"/>
          </a:br>
          <a:r>
            <a:rPr lang="nb-NO" sz="1200" kern="1200"/>
            <a:t>- NTNU videokurs</a:t>
          </a:r>
        </a:p>
      </dsp:txBody>
      <dsp:txXfrm rot="-5400000">
        <a:off x="3048000" y="2539999"/>
        <a:ext cx="3048000" cy="1524000"/>
      </dsp:txXfrm>
    </dsp:sp>
    <dsp:sp modelId="{81375138-22FA-4DF7-935E-8921C25246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>
              <a:solidFill>
                <a:schemeClr val="bg1"/>
              </a:solidFill>
            </a:rPr>
            <a:t>Opplæringsplan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00BCB-3CC5-4908-963B-838F80102552}">
      <dsp:nvSpPr>
        <dsp:cNvPr id="0" name=""/>
        <dsp:cNvSpPr/>
      </dsp:nvSpPr>
      <dsp:spPr>
        <a:xfrm>
          <a:off x="0" y="331689"/>
          <a:ext cx="4805152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933" tIns="437388" rIns="37293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NTNU kurs</a:t>
          </a:r>
          <a:r>
            <a:rPr lang="nb-NO" sz="1200" kern="1200" baseline="30000"/>
            <a:t>**)</a:t>
          </a:r>
          <a:r>
            <a:rPr lang="nb-NO" sz="1200" kern="1200"/>
            <a:t> for </a:t>
          </a:r>
          <a:r>
            <a:rPr lang="nb-NO" sz="1200" kern="1200" err="1"/>
            <a:t>Fti</a:t>
          </a:r>
          <a:r>
            <a:rPr lang="nb-NO" sz="1200" kern="1200"/>
            <a:t>-prosessen</a:t>
          </a:r>
          <a:endParaRPr lang="nb-NO" sz="12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Egenlæring</a:t>
          </a:r>
          <a:r>
            <a:rPr lang="nb-NO" sz="1200" kern="1200" baseline="30000"/>
            <a:t>*)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DFØ Systemkurs del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DFØ spørretime (frivillig ved behov)</a:t>
          </a:r>
        </a:p>
      </dsp:txBody>
      <dsp:txXfrm>
        <a:off x="0" y="331689"/>
        <a:ext cx="4805152" cy="1256850"/>
      </dsp:txXfrm>
    </dsp:sp>
    <dsp:sp modelId="{E2173275-397E-4361-AE06-2022A0489D63}">
      <dsp:nvSpPr>
        <dsp:cNvPr id="0" name=""/>
        <dsp:cNvSpPr/>
      </dsp:nvSpPr>
      <dsp:spPr>
        <a:xfrm>
          <a:off x="240257" y="21729"/>
          <a:ext cx="336360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36" tIns="0" rIns="12713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Fakturaansvarlig</a:t>
          </a:r>
        </a:p>
      </dsp:txBody>
      <dsp:txXfrm>
        <a:off x="270519" y="51991"/>
        <a:ext cx="3303082" cy="559396"/>
      </dsp:txXfrm>
    </dsp:sp>
    <dsp:sp modelId="{2AA9C6AB-26A2-4DB8-84ED-2A7C49A22DDA}">
      <dsp:nvSpPr>
        <dsp:cNvPr id="0" name=""/>
        <dsp:cNvSpPr/>
      </dsp:nvSpPr>
      <dsp:spPr>
        <a:xfrm>
          <a:off x="0" y="2028163"/>
          <a:ext cx="4805152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933" tIns="437388" rIns="37293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NTNU kurs</a:t>
          </a:r>
          <a:r>
            <a:rPr lang="nb-NO" sz="1200" kern="1200" baseline="30000"/>
            <a:t>**)</a:t>
          </a:r>
          <a:r>
            <a:rPr lang="nb-NO" sz="1200" kern="1200"/>
            <a:t> for </a:t>
          </a:r>
          <a:r>
            <a:rPr lang="nb-NO" sz="1200" kern="1200" err="1"/>
            <a:t>Fti</a:t>
          </a:r>
          <a:r>
            <a:rPr lang="nb-NO" sz="1200" kern="1200"/>
            <a:t>-prosessen</a:t>
          </a:r>
          <a:endParaRPr lang="nb-NO" sz="12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Egenlæring</a:t>
          </a:r>
          <a:r>
            <a:rPr lang="nb-NO" sz="1200" kern="1200" baseline="30000"/>
            <a:t>*)</a:t>
          </a:r>
          <a:endParaRPr lang="nb-NO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DFØ Systemkurs del  1 og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DFØ spørretime (frivillig ved behov)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Vurdere å etablere kompetansenettverk for rollen</a:t>
          </a:r>
        </a:p>
      </dsp:txBody>
      <dsp:txXfrm>
        <a:off x="0" y="2028163"/>
        <a:ext cx="4805152" cy="1422225"/>
      </dsp:txXfrm>
    </dsp:sp>
    <dsp:sp modelId="{7F631CD2-0C80-4BE9-9322-01A2C79BC17F}">
      <dsp:nvSpPr>
        <dsp:cNvPr id="0" name=""/>
        <dsp:cNvSpPr/>
      </dsp:nvSpPr>
      <dsp:spPr>
        <a:xfrm>
          <a:off x="240257" y="1701939"/>
          <a:ext cx="336360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36" tIns="0" rIns="12713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Salgsordreoppretter</a:t>
          </a:r>
        </a:p>
      </dsp:txBody>
      <dsp:txXfrm>
        <a:off x="270519" y="1732201"/>
        <a:ext cx="3303082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009107" cy="36749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54120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Introduksjon til opplæring og egenlæring for rolle og prosess</a:t>
          </a:r>
        </a:p>
      </dsp:txBody>
      <dsp:txXfrm>
        <a:off x="102972" y="1151351"/>
        <a:ext cx="903043" cy="1372295"/>
      </dsp:txXfrm>
    </dsp:sp>
    <dsp:sp modelId="{6DCCF6FC-0881-4755-8B41-48B9DE698B30}">
      <dsp:nvSpPr>
        <dsp:cNvPr id="0" name=""/>
        <dsp:cNvSpPr/>
      </dsp:nvSpPr>
      <dsp:spPr>
        <a:xfrm>
          <a:off x="1169103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Lokal oppfølging</a:t>
          </a:r>
        </a:p>
      </dsp:txBody>
      <dsp:txXfrm>
        <a:off x="1217955" y="1151351"/>
        <a:ext cx="903043" cy="1372295"/>
      </dsp:txXfrm>
    </dsp:sp>
    <dsp:sp modelId="{2CBB4BEF-1A89-49D3-9B59-B25A5049F2EB}">
      <dsp:nvSpPr>
        <dsp:cNvPr id="0" name=""/>
        <dsp:cNvSpPr/>
      </dsp:nvSpPr>
      <dsp:spPr>
        <a:xfrm>
          <a:off x="2336642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Refleksjon, spørsmål fra egenlæring, økonomimodell for rolle, nye rutiner og prosesser forberedelse til systemkurs</a:t>
          </a:r>
        </a:p>
      </dsp:txBody>
      <dsp:txXfrm>
        <a:off x="2385494" y="1151351"/>
        <a:ext cx="903043" cy="1372295"/>
      </dsp:txXfrm>
    </dsp:sp>
    <dsp:sp modelId="{80FF13B9-9E37-40F6-9F8E-2F3C6B915A0F}">
      <dsp:nvSpPr>
        <dsp:cNvPr id="0" name=""/>
        <dsp:cNvSpPr/>
      </dsp:nvSpPr>
      <dsp:spPr>
        <a:xfrm>
          <a:off x="3504182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DFØ Systemkurs for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Faktura-ansvarlig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og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Salgs-ordreoppretter</a:t>
          </a:r>
        </a:p>
      </dsp:txBody>
      <dsp:txXfrm>
        <a:off x="3553034" y="1151351"/>
        <a:ext cx="903043" cy="1372295"/>
      </dsp:txXfrm>
    </dsp:sp>
    <dsp:sp modelId="{62201053-D849-4FCD-B993-571EBFA5243E}">
      <dsp:nvSpPr>
        <dsp:cNvPr id="0" name=""/>
        <dsp:cNvSpPr/>
      </dsp:nvSpPr>
      <dsp:spPr>
        <a:xfrm>
          <a:off x="4671721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  <a:r>
            <a:rPr lang="nb-NO" sz="1000" b="1" kern="1200"/>
            <a:t> </a:t>
          </a:r>
          <a:endParaRPr lang="nb-NO" sz="1000" kern="1200"/>
        </a:p>
      </dsp:txBody>
      <dsp:txXfrm>
        <a:off x="4720573" y="1151351"/>
        <a:ext cx="903043" cy="1372295"/>
      </dsp:txXfrm>
    </dsp:sp>
    <dsp:sp modelId="{62F2A9AF-22A1-407C-B1ED-D4475DDEF1DC}">
      <dsp:nvSpPr>
        <dsp:cNvPr id="0" name=""/>
        <dsp:cNvSpPr/>
      </dsp:nvSpPr>
      <dsp:spPr>
        <a:xfrm>
          <a:off x="5839260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Brukerstøtte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  <a:r>
            <a:rPr lang="nb-NO" sz="1000" b="1" kern="1200"/>
            <a:t> </a:t>
          </a:r>
          <a:endParaRPr lang="nb-NO" sz="1000" kern="1200"/>
        </a:p>
      </dsp:txBody>
      <dsp:txXfrm>
        <a:off x="5888112" y="1151351"/>
        <a:ext cx="903043" cy="1372295"/>
      </dsp:txXfrm>
    </dsp:sp>
    <dsp:sp modelId="{0A6D497F-5BA8-4CAA-B35A-2062CC40F0B1}">
      <dsp:nvSpPr>
        <dsp:cNvPr id="0" name=""/>
        <dsp:cNvSpPr/>
      </dsp:nvSpPr>
      <dsp:spPr>
        <a:xfrm>
          <a:off x="7006799" y="1102499"/>
          <a:ext cx="1000747" cy="14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Spørretime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(DFØ)</a:t>
          </a:r>
        </a:p>
      </dsp:txBody>
      <dsp:txXfrm>
        <a:off x="7055651" y="1151351"/>
        <a:ext cx="903043" cy="1372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581E3-CBF4-4C37-82D9-EC8AB0BAC01C}">
      <dsp:nvSpPr>
        <dsp:cNvPr id="0" name=""/>
        <dsp:cNvSpPr/>
      </dsp:nvSpPr>
      <dsp:spPr>
        <a:xfrm>
          <a:off x="0" y="33218"/>
          <a:ext cx="751756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Alle kursene i </a:t>
          </a:r>
          <a:r>
            <a:rPr lang="nb-NO" sz="1400" kern="1200" err="1"/>
            <a:t>FtI</a:t>
          </a:r>
          <a:r>
            <a:rPr lang="nb-NO" sz="1400" kern="1200"/>
            <a:t>-prosessen arrangeres som digitale kurs </a:t>
          </a:r>
        </a:p>
      </dsp:txBody>
      <dsp:txXfrm>
        <a:off x="27415" y="60633"/>
        <a:ext cx="7462734" cy="506770"/>
      </dsp:txXfrm>
    </dsp:sp>
    <dsp:sp modelId="{D2724AE2-EB22-46F6-AACA-30DB703321F1}">
      <dsp:nvSpPr>
        <dsp:cNvPr id="0" name=""/>
        <dsp:cNvSpPr/>
      </dsp:nvSpPr>
      <dsp:spPr>
        <a:xfrm>
          <a:off x="0" y="681218"/>
          <a:ext cx="751756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sendes ut kalenderinnkalling i Outlook til alle som skal ha rollene Fakturaansvarlig, Salgsordreoppretter og Prosjektøkonom, samt roller i Økonomiavdelingen</a:t>
          </a:r>
        </a:p>
      </dsp:txBody>
      <dsp:txXfrm>
        <a:off x="27415" y="708633"/>
        <a:ext cx="7462734" cy="506770"/>
      </dsp:txXfrm>
    </dsp:sp>
    <dsp:sp modelId="{8C3CF94D-8BA0-414C-BB9F-5029F48F5003}">
      <dsp:nvSpPr>
        <dsp:cNvPr id="0" name=""/>
        <dsp:cNvSpPr/>
      </dsp:nvSpPr>
      <dsp:spPr>
        <a:xfrm>
          <a:off x="0" y="1329218"/>
          <a:ext cx="751756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Kurs arrangert av DFØ har påmelding</a:t>
          </a:r>
        </a:p>
      </dsp:txBody>
      <dsp:txXfrm>
        <a:off x="27415" y="1356633"/>
        <a:ext cx="7462734" cy="506770"/>
      </dsp:txXfrm>
    </dsp:sp>
    <dsp:sp modelId="{DA589DC8-9E93-408C-9137-E87F453A0FFC}">
      <dsp:nvSpPr>
        <dsp:cNvPr id="0" name=""/>
        <dsp:cNvSpPr/>
      </dsp:nvSpPr>
      <dsp:spPr>
        <a:xfrm>
          <a:off x="0" y="1890818"/>
          <a:ext cx="7517564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Det vil være påmeldingslenke i kalenderinvitasjonen der det er aktuelt.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Det er viktig å huske å melde seg på kurset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Noen dager før kursstart vil alle som har meldt seg på kurset få påloggingslenke</a:t>
          </a:r>
          <a:endParaRPr lang="en-US" sz="1400" kern="1200"/>
        </a:p>
      </dsp:txBody>
      <dsp:txXfrm>
        <a:off x="0" y="1890818"/>
        <a:ext cx="7517564" cy="683100"/>
      </dsp:txXfrm>
    </dsp:sp>
    <dsp:sp modelId="{50D7BA10-CEFB-4E91-B467-A434553DE9E1}">
      <dsp:nvSpPr>
        <dsp:cNvPr id="0" name=""/>
        <dsp:cNvSpPr/>
      </dsp:nvSpPr>
      <dsp:spPr>
        <a:xfrm>
          <a:off x="0" y="2573918"/>
          <a:ext cx="751756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DFØ kursene ha to alternative datoer</a:t>
          </a:r>
          <a:endParaRPr lang="en-US" sz="1400" kern="1200"/>
        </a:p>
      </dsp:txBody>
      <dsp:txXfrm>
        <a:off x="27415" y="2601333"/>
        <a:ext cx="7462734" cy="506770"/>
      </dsp:txXfrm>
    </dsp:sp>
    <dsp:sp modelId="{D8AEB600-A6CB-4EC3-991F-2B12CC9EEBD2}">
      <dsp:nvSpPr>
        <dsp:cNvPr id="0" name=""/>
        <dsp:cNvSpPr/>
      </dsp:nvSpPr>
      <dsp:spPr>
        <a:xfrm>
          <a:off x="0" y="3135518"/>
          <a:ext cx="751756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68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Du velger selv hvilke dato du vil delta</a:t>
          </a:r>
          <a:endParaRPr lang="en-US" sz="1400" kern="1200"/>
        </a:p>
      </dsp:txBody>
      <dsp:txXfrm>
        <a:off x="0" y="3135518"/>
        <a:ext cx="7517564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22.09.2022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26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1D193-156D-49E0-8F8B-B7BDA735AEBD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9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14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258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17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90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112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913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581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2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37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0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22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17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7299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978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552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3020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52877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0013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07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38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5524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0776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1425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559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3794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707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06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51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64599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94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9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5048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4295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612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4706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87049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hyperlink" Target="https://universityofbergen.sharepoint.com/:b:/s/KvalitetsrammeverkokonomioglonnBOTT/Eeunwl9GWeBIl_XgNS6Q8eMBUozwH__NL0P5SNJyvRO2rw?e=tdaZNQ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hyperlink" Target="https://universityofbergen.sharepoint.com/:b:/s/KvalitetsrammeverkokonomioglonnBOTT/EQDuPops0DlDvkmK_x_KWs0BIlJaC0XF3XAF1vgCRy64Eg?e=sbXSPv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i.ntnu.no/wiki/-/wiki/Norsk/BOTT+-+Oppl%C3%A6ring+i+nytt+%C3%B8konomisyste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%C3%B8konomi+og+l%C3%B8nn+-+Oppl%C3%A6ring" TargetMode="External"/><Relationship Id="rId2" Type="http://schemas.openxmlformats.org/officeDocument/2006/relationships/hyperlink" Target="https://i.ntnu.no/wiki/-/wiki/Norsk/BOTT+%C3%98konomi+og+l%C3%B8nn+innf%C3%B8ringsprosjek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pplaering-bott-ol@ntnu.n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-+Oppl%C3%A6ring+i+nytt+%C3%B8konomisyste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BOTT+%C3%98konomi+og+l%C3%B8nn+innf%C3%B8ringsprosjekt" TargetMode="External"/><Relationship Id="rId3" Type="http://schemas.openxmlformats.org/officeDocument/2006/relationships/oleObject" Target="../embeddings/oleObject16.bin"/><Relationship Id="rId7" Type="http://schemas.openxmlformats.org/officeDocument/2006/relationships/hyperlink" Target="https://www.bott-samarbeidet.no/okonomi/opplering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hyperlink" Target="mailto:opplaering-bott-ol@ntnu.no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i.ntnu.no/wiki/-/wiki/Norsk/Bott+%C3%B8konomi+og+l%C3%B8nn+-+Oppl%C3%A6ri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.emf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:b:/s/KvalitetsrammeverkokonomioglonnBOTT/EViR45P5sC9IppnrTYK0DQUBslmQzOxkK7zahrNeKQo_JA?e=XKM1VC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s://universityofbergen.sharepoint.com/:b:/s/KvalitetsrammeverkokonomioglonnBOTT/EQcQ6Zk0v_RBjXVki_-p4Z8Be0P_MU8pD_pXFqgb0IaCow?e=Bwtxf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636821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9506" y="2373370"/>
            <a:ext cx="8114088" cy="1338828"/>
          </a:xfrm>
        </p:spPr>
        <p:txBody>
          <a:bodyPr vert="horz"/>
          <a:lstStyle/>
          <a:p>
            <a:r>
              <a:rPr lang="nb-NO" sz="4050">
                <a:solidFill>
                  <a:schemeClr val="bg1"/>
                </a:solidFill>
              </a:rPr>
              <a:t>Fordring til innbetaling – </a:t>
            </a:r>
            <a:br>
              <a:rPr lang="nb-NO" sz="4050">
                <a:solidFill>
                  <a:schemeClr val="bg1"/>
                </a:solidFill>
              </a:rPr>
            </a:br>
            <a:r>
              <a:rPr lang="nb-NO" sz="4050">
                <a:solidFill>
                  <a:schemeClr val="bg1"/>
                </a:solidFill>
              </a:rPr>
              <a:t>Informasjonsmøte om oppæring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84434" y="3784365"/>
            <a:ext cx="8114089" cy="59809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b-NO" sz="270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22. september 2022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lang="nb-NO" sz="1350" b="1">
                <a:solidFill>
                  <a:srgbClr val="FFFFFF"/>
                </a:solidFill>
                <a:latin typeface="Arial" panose="020B0604020202020204"/>
              </a:rPr>
              <a:t>Fakturaansvarlig 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er å sikre at faktura og kreditnota blir korrekt</a:t>
            </a:r>
            <a:endParaRPr kumimoji="0" lang="nb-NO" sz="135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46986" y="243246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Ferdigstille fakturagrunnlagsskjema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848439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Følge opp fakturaspørsmål, fakturaer sendt i retur og </a:t>
            </a:r>
            <a:r>
              <a:rPr lang="nb-NO" sz="1050" err="1">
                <a:solidFill>
                  <a:prstClr val="black"/>
                </a:solidFill>
                <a:latin typeface="Arial"/>
              </a:rPr>
              <a:t>feilkontering</a:t>
            </a:r>
            <a:r>
              <a:rPr lang="nb-NO" sz="1050">
                <a:solidFill>
                  <a:prstClr val="black"/>
                </a:solidFill>
                <a:latin typeface="Arial"/>
              </a:rPr>
              <a:t>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6084" y="199947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Sikre korrekt fakturagrunnlag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mht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grunnlagsdata og kontering</a:t>
            </a: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Fange opp behov for nye kunder og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bist</a:t>
            </a:r>
            <a:r>
              <a:rPr lang="nb-NO" sz="1050">
                <a:solidFill>
                  <a:prstClr val="black"/>
                </a:solidFill>
                <a:latin typeface="Arial"/>
              </a:rPr>
              <a:t>å i oppfølging av kundereskontro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5B4A8-2215-478F-864E-8BDAD7E454DC}"/>
              </a:ext>
            </a:extLst>
          </p:cNvPr>
          <p:cNvSpPr txBox="1"/>
          <p:nvPr/>
        </p:nvSpPr>
        <p:spPr>
          <a:xfrm>
            <a:off x="449447" y="3589032"/>
            <a:ext cx="8435607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Hovedendringer for rollen:</a:t>
            </a:r>
            <a:endParaRPr lang="en-US"/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  <a:cs typeface="Arial"/>
              </a:rPr>
              <a:t>skal selv starte opprettelsen/endring av kunden</a:t>
            </a:r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latin typeface="Arial" panose="020B0604020202020204"/>
                <a:cs typeface="Arial"/>
              </a:rPr>
              <a:t>Må ha kunnskap for korrekt kontering, deriblant </a:t>
            </a:r>
            <a:r>
              <a:rPr lang="nb-NO" sz="1100" err="1">
                <a:latin typeface="Arial" panose="020B0604020202020204"/>
                <a:cs typeface="Arial"/>
              </a:rPr>
              <a:t>mva</a:t>
            </a:r>
            <a:r>
              <a:rPr lang="nb-NO" sz="1100">
                <a:latin typeface="Arial" panose="020B0604020202020204"/>
                <a:cs typeface="Arial"/>
              </a:rPr>
              <a:t> behandling</a:t>
            </a:r>
          </a:p>
          <a:p>
            <a:pPr defTabSz="685800"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viktig å være oppmerksom på:</a:t>
            </a:r>
            <a:endParaRPr lang="nb-NO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Fakturaansvarlig er kundens kontaktperson ved spørsmål rundt faktura  </a:t>
            </a:r>
            <a:endParaRPr lang="nb-NO">
              <a:cs typeface="Arial"/>
            </a:endParaRPr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  <a:cs typeface="Arial"/>
              </a:rPr>
              <a:t>Må sende inn kreditnotaskjema dersom faktura er feil utstedt</a:t>
            </a:r>
            <a:endParaRPr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At utstedte faktura er reelle</a:t>
            </a:r>
          </a:p>
          <a:p>
            <a:pPr marL="171450" indent="-171450" defTabSz="685800">
              <a:buFont typeface="Arial"/>
              <a:buChar char="•"/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171450" indent="-171450" defTabSz="685800">
              <a:buFont typeface="Arial"/>
              <a:buChar char="•"/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defTabSz="685800">
              <a:defRPr/>
            </a:pPr>
            <a:endParaRPr lang="nb-NO" sz="110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443302" y="317278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Intro til FTI-prosessen: Fakturaansvarlig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1999476"/>
            <a:ext cx="2248125" cy="1621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virksomhetens økonomimodell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mva. behandling av inntekter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rutiner i </a:t>
            </a:r>
            <a:r>
              <a:rPr kumimoji="0" lang="nb-NO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fti</a:t>
            </a: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Reglement for økonomistyring i 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bokføringsloven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Brønnøysund- og ELMA-registeret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bruk av fakturagrunnlagsskjema/kreditnotaskjema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35079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*Se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A6DD312-BC37-47C7-96D7-E7F959EF7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17" y="1824166"/>
            <a:ext cx="1471851" cy="15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5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713B360-6832-4579-9F39-37C46A2B0E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713B360-6832-4579-9F39-37C46A2B0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7">
            <a:extLst>
              <a:ext uri="{FF2B5EF4-FFF2-40B4-BE49-F238E27FC236}">
                <a16:creationId xmlns:a16="http://schemas.microsoft.com/office/drawing/2014/main" id="{7C8AA404-1545-4DC3-8463-E58A155F88BE}"/>
              </a:ext>
            </a:extLst>
          </p:cNvPr>
          <p:cNvSpPr/>
          <p:nvPr/>
        </p:nvSpPr>
        <p:spPr>
          <a:xfrm>
            <a:off x="460611" y="1735079"/>
            <a:ext cx="1608586" cy="188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6D1DD5A1-4DE5-429C-A09D-6777DDAC2252}"/>
              </a:ext>
            </a:extLst>
          </p:cNvPr>
          <p:cNvSpPr/>
          <p:nvPr/>
        </p:nvSpPr>
        <p:spPr>
          <a:xfrm>
            <a:off x="460611" y="1017328"/>
            <a:ext cx="8168132" cy="53732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Formålet med rollen </a:t>
            </a:r>
            <a:r>
              <a:rPr lang="nb-NO" sz="1350" b="1">
                <a:solidFill>
                  <a:srgbClr val="FFFFFF"/>
                </a:solidFill>
                <a:latin typeface="Arial" panose="020B0604020202020204"/>
              </a:rPr>
              <a:t>Salgsordreoppretter</a:t>
            </a:r>
            <a:r>
              <a:rPr lang="nb-NO" sz="1350">
                <a:solidFill>
                  <a:srgbClr val="FFFFFF"/>
                </a:solidFill>
                <a:latin typeface="Arial" panose="020B0604020202020204"/>
              </a:rPr>
              <a:t> er å sørge for at salgsordre registreres korrekt i systemet</a:t>
            </a:r>
            <a:endParaRPr kumimoji="0" lang="nb-NO" sz="135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Sylinder 2">
            <a:extLst>
              <a:ext uri="{FF2B5EF4-FFF2-40B4-BE49-F238E27FC236}">
                <a16:creationId xmlns:a16="http://schemas.microsoft.com/office/drawing/2014/main" id="{F8527C33-0580-43A1-869B-461B68DC2AAA}"/>
              </a:ext>
            </a:extLst>
          </p:cNvPr>
          <p:cNvSpPr txBox="1"/>
          <p:nvPr/>
        </p:nvSpPr>
        <p:spPr>
          <a:xfrm>
            <a:off x="2069197" y="1735079"/>
            <a:ext cx="20313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Sentrale oppgaver for rollen*</a:t>
            </a:r>
          </a:p>
        </p:txBody>
      </p:sp>
      <p:sp>
        <p:nvSpPr>
          <p:cNvPr id="8" name="Rektangel 19">
            <a:extLst>
              <a:ext uri="{FF2B5EF4-FFF2-40B4-BE49-F238E27FC236}">
                <a16:creationId xmlns:a16="http://schemas.microsoft.com/office/drawing/2014/main" id="{81AF0185-6617-442A-9C9B-48221C870153}"/>
              </a:ext>
            </a:extLst>
          </p:cNvPr>
          <p:cNvSpPr/>
          <p:nvPr/>
        </p:nvSpPr>
        <p:spPr>
          <a:xfrm>
            <a:off x="2157259" y="2033427"/>
            <a:ext cx="4145570" cy="322864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Registrere salgsordre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19">
            <a:extLst>
              <a:ext uri="{FF2B5EF4-FFF2-40B4-BE49-F238E27FC236}">
                <a16:creationId xmlns:a16="http://schemas.microsoft.com/office/drawing/2014/main" id="{A5B67B4C-07CC-4FC2-B350-46A63A6ACA6D}"/>
              </a:ext>
            </a:extLst>
          </p:cNvPr>
          <p:cNvSpPr/>
          <p:nvPr/>
        </p:nvSpPr>
        <p:spPr>
          <a:xfrm>
            <a:off x="2157259" y="2438082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Ha dialog med fakturaansvarlig om grunnlagsskjema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9">
            <a:extLst>
              <a:ext uri="{FF2B5EF4-FFF2-40B4-BE49-F238E27FC236}">
                <a16:creationId xmlns:a16="http://schemas.microsoft.com/office/drawing/2014/main" id="{D4061D49-3770-4E9E-A5D3-877C04449426}"/>
              </a:ext>
            </a:extLst>
          </p:cNvPr>
          <p:cNvSpPr/>
          <p:nvPr/>
        </p:nvSpPr>
        <p:spPr>
          <a:xfrm>
            <a:off x="2157259" y="2859756"/>
            <a:ext cx="4145570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Registrere og sende kreditnota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9">
            <a:extLst>
              <a:ext uri="{FF2B5EF4-FFF2-40B4-BE49-F238E27FC236}">
                <a16:creationId xmlns:a16="http://schemas.microsoft.com/office/drawing/2014/main" id="{F4658979-7B79-4F9D-9605-BB77F332F10A}"/>
              </a:ext>
            </a:extLst>
          </p:cNvPr>
          <p:cNvSpPr/>
          <p:nvPr/>
        </p:nvSpPr>
        <p:spPr>
          <a:xfrm>
            <a:off x="2152655" y="3281431"/>
            <a:ext cx="4141076" cy="339883"/>
          </a:xfrm>
          <a:prstGeom prst="rect">
            <a:avLst/>
          </a:prstGeom>
          <a:solidFill>
            <a:srgbClr val="B6C8E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>
                <a:solidFill>
                  <a:prstClr val="black"/>
                </a:solidFill>
                <a:latin typeface="Arial"/>
              </a:rPr>
              <a:t>Ha dialog med fakturautsteder </a:t>
            </a:r>
            <a:r>
              <a:rPr lang="nb-NO" sz="1050" err="1">
                <a:solidFill>
                  <a:prstClr val="black"/>
                </a:solidFill>
                <a:latin typeface="Arial"/>
              </a:rPr>
              <a:t>ifm</a:t>
            </a:r>
            <a:r>
              <a:rPr lang="nb-NO" sz="1050">
                <a:solidFill>
                  <a:prstClr val="black"/>
                </a:solidFill>
                <a:latin typeface="Arial"/>
              </a:rPr>
              <a:t> etterkontroll av faktura 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6677F5-520C-4463-987D-9A62AEC94A32}"/>
              </a:ext>
            </a:extLst>
          </p:cNvPr>
          <p:cNvSpPr txBox="1">
            <a:spLocks/>
          </p:cNvSpPr>
          <p:nvPr/>
        </p:nvSpPr>
        <p:spPr>
          <a:xfrm>
            <a:off x="371347" y="279213"/>
            <a:ext cx="8418747" cy="394051"/>
          </a:xfrm>
          <a:prstGeom prst="rect">
            <a:avLst/>
          </a:prstGeom>
        </p:spPr>
        <p:txBody>
          <a:bodyPr vert="horz" wrap="square" lIns="67500" tIns="35100" rIns="67500" bIns="35100" rtlCol="0" anchor="t" anchorCtr="0">
            <a:sp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100">
                <a:solidFill>
                  <a:srgbClr val="000000"/>
                </a:solidFill>
              </a:rPr>
              <a:t>Intro til FTI-prosessen: Salgsordreoppretter </a:t>
            </a:r>
            <a:r>
              <a:rPr kumimoji="0" lang="nb-NO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17" name="Rektangel 7">
            <a:extLst>
              <a:ext uri="{FF2B5EF4-FFF2-40B4-BE49-F238E27FC236}">
                <a16:creationId xmlns:a16="http://schemas.microsoft.com/office/drawing/2014/main" id="{2BE1C12F-E477-4C6D-9542-ECC8442B8901}"/>
              </a:ext>
            </a:extLst>
          </p:cNvPr>
          <p:cNvSpPr/>
          <p:nvPr/>
        </p:nvSpPr>
        <p:spPr>
          <a:xfrm>
            <a:off x="6380618" y="2033428"/>
            <a:ext cx="2248125" cy="158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virksomhetens økonomimodell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mva. behandling av inntekter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rutiner i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fti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-prosessen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Reglement for økonomistyring i staten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bokføringsloven</a:t>
            </a:r>
          </a:p>
          <a:p>
            <a:pPr marL="128588" marR="0" lvl="0" indent="-1285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Kunnskap om å arbeide i systemet (kurs i økonomisystemet)</a:t>
            </a:r>
          </a:p>
        </p:txBody>
      </p:sp>
      <p:sp>
        <p:nvSpPr>
          <p:cNvPr id="18" name="TekstSylinder 2">
            <a:extLst>
              <a:ext uri="{FF2B5EF4-FFF2-40B4-BE49-F238E27FC236}">
                <a16:creationId xmlns:a16="http://schemas.microsoft.com/office/drawing/2014/main" id="{E8A051A5-33D8-463D-AF17-966FB96BFE66}"/>
              </a:ext>
            </a:extLst>
          </p:cNvPr>
          <p:cNvSpPr txBox="1"/>
          <p:nvPr/>
        </p:nvSpPr>
        <p:spPr>
          <a:xfrm>
            <a:off x="6309360" y="1735079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Kompetansekrav</a:t>
            </a:r>
          </a:p>
        </p:txBody>
      </p:sp>
      <p:sp>
        <p:nvSpPr>
          <p:cNvPr id="21" name="Rektangel 7">
            <a:extLst>
              <a:ext uri="{FF2B5EF4-FFF2-40B4-BE49-F238E27FC236}">
                <a16:creationId xmlns:a16="http://schemas.microsoft.com/office/drawing/2014/main" id="{34287469-F5F6-4BEB-979D-DA92EA9FBED5}"/>
              </a:ext>
            </a:extLst>
          </p:cNvPr>
          <p:cNvSpPr/>
          <p:nvPr/>
        </p:nvSpPr>
        <p:spPr>
          <a:xfrm>
            <a:off x="609752" y="1898215"/>
            <a:ext cx="1306134" cy="155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D631D-1D7C-4B3D-961F-8AB273F27901}"/>
              </a:ext>
            </a:extLst>
          </p:cNvPr>
          <p:cNvSpPr txBox="1"/>
          <p:nvPr/>
        </p:nvSpPr>
        <p:spPr>
          <a:xfrm>
            <a:off x="5713077" y="4814470"/>
            <a:ext cx="45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Se fullstendige beskrivelse av oppgaver i rollebeskrivelse </a:t>
            </a:r>
            <a:endParaRPr kumimoji="0" lang="nb-NO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0070059-1EBB-42FA-B6FF-45236C278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87" y="1830662"/>
            <a:ext cx="1426723" cy="15131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1650F4-6C55-47EC-B6BE-493A9DF09AF6}"/>
              </a:ext>
            </a:extLst>
          </p:cNvPr>
          <p:cNvSpPr txBox="1"/>
          <p:nvPr/>
        </p:nvSpPr>
        <p:spPr>
          <a:xfrm>
            <a:off x="455592" y="3828692"/>
            <a:ext cx="8238497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>
              <a:defRPr/>
            </a:pPr>
            <a:r>
              <a:rPr lang="nb-NO" sz="1100" err="1">
                <a:solidFill>
                  <a:srgbClr val="000000"/>
                </a:solidFill>
                <a:latin typeface="Arial" panose="020B0604020202020204"/>
              </a:rPr>
              <a:t>Hovedendringer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 for rollen: er at de fleste ikke er vant til å legge inn direkte i systemet selv, bruk tid på å sette deg inn i systemet</a:t>
            </a:r>
            <a:br>
              <a:rPr lang="nb-NO" sz="1100">
                <a:latin typeface="Arial" panose="020B0604020202020204"/>
              </a:rPr>
            </a:b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Viktig å være oppmerksom på: </a:t>
            </a:r>
            <a:endParaRPr lang="nb-NO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i Unit4 registreres artikkelnummer, dersom det på konteringsnivå oppdages at feil </a:t>
            </a:r>
            <a:r>
              <a:rPr lang="nb-NO" sz="1100" err="1">
                <a:solidFill>
                  <a:srgbClr val="000000"/>
                </a:solidFill>
                <a:latin typeface="Arial" panose="020B0604020202020204"/>
              </a:rPr>
              <a:t>kontoart</a:t>
            </a: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 er benyttet, må en gå tilbake til artikkelnummer og endre her</a:t>
            </a:r>
            <a:endParaRPr lang="nb-NO">
              <a:solidFill>
                <a:srgbClr val="000000"/>
              </a:solidFill>
              <a:latin typeface="Arial" panose="020B0604020202020204"/>
            </a:endParaRPr>
          </a:p>
          <a:p>
            <a:pPr marL="171450" indent="-171450" defTabSz="685800">
              <a:buFont typeface="Arial"/>
              <a:buChar char="•"/>
              <a:defRPr/>
            </a:pPr>
            <a:r>
              <a:rPr lang="nb-NO" sz="1100">
                <a:solidFill>
                  <a:srgbClr val="000000"/>
                </a:solidFill>
                <a:latin typeface="Arial" panose="020B0604020202020204"/>
              </a:rPr>
              <a:t>Tekst som er lagt inn på artikkel kommer automatisk som tekst på salgsordre, husk å overskrive denne, slik at tekst på fakturaen gir mening for kunden</a:t>
            </a:r>
            <a:endParaRPr lang="nb-NO" sz="11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7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34165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 err="1">
                          <a:solidFill>
                            <a:schemeClr val="tx1"/>
                          </a:solidFill>
                        </a:rPr>
                        <a:t>Introntroduksjon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til </a:t>
                      </a:r>
                      <a:r>
                        <a:rPr lang="nb-NO" sz="1600" err="1">
                          <a:solidFill>
                            <a:schemeClr val="tx1"/>
                          </a:solidFill>
                        </a:rPr>
                        <a:t>Fti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tx1"/>
                          </a:solidFill>
                        </a:rPr>
                        <a:t>Hovedflyt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42021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Opplæring for roller i Fti-prosessen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49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165952-38CD-4D86-8DEC-D7905CA9C2B2}"/>
              </a:ext>
            </a:extLst>
          </p:cNvPr>
          <p:cNvGraphicFramePr/>
          <p:nvPr/>
        </p:nvGraphicFramePr>
        <p:xfrm>
          <a:off x="146685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3DA5C5A7-04F2-D008-FFE1-E2EF873EA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6893" y="2368325"/>
            <a:ext cx="698725" cy="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3414EF-1B14-DA8B-9A08-10F1C3B0B87C}"/>
              </a:ext>
            </a:extLst>
          </p:cNvPr>
          <p:cNvSpPr/>
          <p:nvPr/>
        </p:nvSpPr>
        <p:spPr>
          <a:xfrm>
            <a:off x="5299122" y="549434"/>
            <a:ext cx="2909458" cy="4194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200" b="1"/>
              <a:t>Kurs for roller i </a:t>
            </a:r>
            <a:r>
              <a:rPr lang="nb-NO" sz="1200" b="1" err="1"/>
              <a:t>Fti</a:t>
            </a:r>
            <a:r>
              <a:rPr lang="nb-NO" sz="1200" b="1"/>
              <a:t>-prosessen</a:t>
            </a:r>
          </a:p>
          <a:p>
            <a:pPr algn="ctr"/>
            <a:endParaRPr lang="nb-NO" sz="1050"/>
          </a:p>
          <a:p>
            <a:pPr algn="ctr"/>
            <a:r>
              <a:rPr lang="nb-NO" sz="1200" b="1" baseline="30000"/>
              <a:t>*)</a:t>
            </a:r>
            <a:r>
              <a:rPr lang="nb-NO" sz="1200" b="1"/>
              <a:t>Egenlæring</a:t>
            </a:r>
            <a:endParaRPr lang="nb-NO" sz="1050" b="1"/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BOTT e-læring for rolle og prosess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NTNU videokurs Økonomimodell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nb-NO" sz="1050"/>
              <a:t>DFØ Videoer for </a:t>
            </a:r>
            <a:r>
              <a:rPr lang="nb-NO" sz="1050" err="1"/>
              <a:t>Fti</a:t>
            </a:r>
            <a:r>
              <a:rPr lang="nb-NO" sz="1050"/>
              <a:t>-prosessen</a:t>
            </a:r>
          </a:p>
          <a:p>
            <a:pPr algn="ctr"/>
            <a:endParaRPr lang="nb-NO" sz="1050"/>
          </a:p>
          <a:p>
            <a:pPr algn="ctr"/>
            <a:r>
              <a:rPr lang="nb-NO" sz="1200" b="1" baseline="30000"/>
              <a:t>**)</a:t>
            </a:r>
            <a:r>
              <a:rPr lang="nb-NO" sz="1200" b="1"/>
              <a:t>NTNU kurs for </a:t>
            </a:r>
            <a:r>
              <a:rPr lang="nb-NO" sz="1200" b="1" err="1"/>
              <a:t>Fti</a:t>
            </a:r>
            <a:r>
              <a:rPr lang="nb-NO" sz="1200" b="1"/>
              <a:t>-prosessen:</a:t>
            </a:r>
          </a:p>
          <a:p>
            <a:pPr algn="ctr"/>
            <a:r>
              <a:rPr lang="nb-NO" sz="1050"/>
              <a:t>1: Introduksjon til opplæring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nb-NO" sz="1050"/>
              <a:t>2: Oppsummering, refleksjon, spørsmål fra egenlæring</a:t>
            </a:r>
          </a:p>
          <a:p>
            <a:pPr algn="ctr"/>
            <a:r>
              <a:rPr lang="nb-NO" sz="1050"/>
              <a:t>- Økonomimodell for rolle</a:t>
            </a:r>
          </a:p>
          <a:p>
            <a:pPr marL="214313" indent="-214313" algn="ctr">
              <a:buFontTx/>
              <a:buChar char="-"/>
            </a:pPr>
            <a:r>
              <a:rPr lang="nb-NO" sz="1050"/>
              <a:t>Nye roller, rutiner og prosesser </a:t>
            </a:r>
          </a:p>
          <a:p>
            <a:pPr marL="214313" indent="-214313" algn="ctr">
              <a:buFontTx/>
              <a:buChar char="-"/>
            </a:pPr>
            <a:r>
              <a:rPr lang="nb-NO" sz="1050"/>
              <a:t>Spørretime etter opplæring</a:t>
            </a:r>
          </a:p>
          <a:p>
            <a:pPr algn="ctr"/>
            <a:endParaRPr lang="nb-NO" sz="105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8775A646-9F22-D53C-FE0E-404176220CCA}"/>
              </a:ext>
            </a:extLst>
          </p:cNvPr>
          <p:cNvGraphicFramePr>
            <a:graphicFrameLocks/>
          </p:cNvGraphicFramePr>
          <p:nvPr/>
        </p:nvGraphicFramePr>
        <p:xfrm>
          <a:off x="292777" y="918922"/>
          <a:ext cx="4805152" cy="3455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>
                <a:solidFill>
                  <a:schemeClr val="accent2">
                    <a:lumMod val="50000"/>
                  </a:schemeClr>
                </a:solidFill>
              </a:rPr>
              <a:t>Fordring til innbetaling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34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EEB9E95D-9B33-172C-2F83-4E2AE9A676B4}"/>
              </a:ext>
            </a:extLst>
          </p:cNvPr>
          <p:cNvSpPr/>
          <p:nvPr/>
        </p:nvSpPr>
        <p:spPr>
          <a:xfrm>
            <a:off x="698158" y="4005314"/>
            <a:ext cx="8293442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A74C-07DA-4D65-28C1-30630221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218"/>
            <a:ext cx="8418747" cy="461665"/>
          </a:xfrm>
        </p:spPr>
        <p:txBody>
          <a:bodyPr/>
          <a:lstStyle/>
          <a:p>
            <a:r>
              <a:rPr lang="nb-NO" sz="2400" b="0">
                <a:solidFill>
                  <a:schemeClr val="accent2">
                    <a:lumMod val="50000"/>
                  </a:schemeClr>
                </a:solidFill>
              </a:rPr>
              <a:t>Opplæringsløp for roller i </a:t>
            </a:r>
            <a:r>
              <a:rPr lang="nb-NO" sz="2400" b="0" err="1">
                <a:solidFill>
                  <a:schemeClr val="accent2">
                    <a:lumMod val="50000"/>
                  </a:schemeClr>
                </a:solidFill>
              </a:rPr>
              <a:t>Fti</a:t>
            </a:r>
            <a:r>
              <a:rPr lang="nb-NO" sz="2400" b="0">
                <a:solidFill>
                  <a:schemeClr val="accent2">
                    <a:lumMod val="50000"/>
                  </a:schemeClr>
                </a:solidFill>
              </a:rPr>
              <a:t>-prosessen </a:t>
            </a:r>
            <a:r>
              <a:rPr lang="nb-NO" sz="240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BDC43A-29B4-D506-081D-0172FB27B0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8158" y="734251"/>
          <a:ext cx="8009112" cy="367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4A68437-2E32-CAD4-CB53-4C3806FF84BB}"/>
              </a:ext>
            </a:extLst>
          </p:cNvPr>
          <p:cNvSpPr txBox="1"/>
          <p:nvPr/>
        </p:nvSpPr>
        <p:spPr>
          <a:xfrm>
            <a:off x="6608349" y="4401840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1.1.23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A145CC-0E91-9B93-C723-BF23887C2741}"/>
              </a:ext>
            </a:extLst>
          </p:cNvPr>
          <p:cNvSpPr txBox="1"/>
          <p:nvPr/>
        </p:nvSpPr>
        <p:spPr>
          <a:xfrm>
            <a:off x="746774" y="4401840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22.09.22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3A482-F239-0B10-5316-86ED431C78E6}"/>
              </a:ext>
            </a:extLst>
          </p:cNvPr>
          <p:cNvSpPr txBox="1"/>
          <p:nvPr/>
        </p:nvSpPr>
        <p:spPr>
          <a:xfrm>
            <a:off x="7892099" y="4401840"/>
            <a:ext cx="941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28.02.23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75A2E-E979-9771-E7E8-2C1453C196D3}"/>
              </a:ext>
            </a:extLst>
          </p:cNvPr>
          <p:cNvSpPr txBox="1"/>
          <p:nvPr/>
        </p:nvSpPr>
        <p:spPr>
          <a:xfrm>
            <a:off x="3192463" y="4401840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05.12.22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AB2E2-DC24-7C0C-F879-88636CE0F37C}"/>
              </a:ext>
            </a:extLst>
          </p:cNvPr>
          <p:cNvSpPr txBox="1"/>
          <p:nvPr/>
        </p:nvSpPr>
        <p:spPr>
          <a:xfrm>
            <a:off x="4288968" y="4263341"/>
            <a:ext cx="678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14.12.22</a:t>
            </a:r>
          </a:p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eller</a:t>
            </a:r>
          </a:p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05.01.22</a:t>
            </a:r>
          </a:p>
        </p:txBody>
      </p:sp>
    </p:spTree>
    <p:extLst>
      <p:ext uri="{BB962C8B-B14F-4D97-AF65-F5344CB8AC3E}">
        <p14:creationId xmlns:p14="http://schemas.microsoft.com/office/powerpoint/2010/main" val="13442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3"/>
    </mc:Choice>
    <mc:Fallback xmlns="">
      <p:transition spd="slow" advTm="39623"/>
    </mc:Fallback>
  </mc:AlternateContent>
  <p:extLst>
    <p:ext uri="{3A86A75C-4F4B-4683-9AE1-C65F6400EC91}">
      <p14:laserTraceLst xmlns:p14="http://schemas.microsoft.com/office/powerpoint/2010/main">
        <p14:tracePtLst>
          <p14:tracePt t="16556" x="2976563" y="4529138"/>
          <p14:tracePt t="16826" x="409575" y="4829175"/>
          <p14:tracePt t="16833" x="519113" y="4624388"/>
          <p14:tracePt t="16840" x="668338" y="4352925"/>
          <p14:tracePt t="16847" x="804863" y="4119563"/>
          <p14:tracePt t="16854" x="941388" y="3860800"/>
          <p14:tracePt t="16860" x="1092200" y="3587750"/>
          <p14:tracePt t="16867" x="1228725" y="3382963"/>
          <p14:tracePt t="16874" x="1323975" y="3206750"/>
          <p14:tracePt t="16880" x="1446213" y="3028950"/>
          <p14:tracePt t="16887" x="1570038" y="2892425"/>
          <p14:tracePt t="16894" x="1638300" y="2741613"/>
          <p14:tracePt t="16899" x="1706563" y="2633663"/>
          <p14:tracePt t="16906" x="1774825" y="2497138"/>
          <p14:tracePt t="16912" x="1843088" y="2387600"/>
          <p14:tracePt t="16919" x="1882775" y="2305050"/>
          <p14:tracePt t="16927" x="1951038" y="2197100"/>
          <p14:tracePt t="16931" x="1992313" y="2114550"/>
          <p14:tracePt t="16939" x="2033588" y="2033588"/>
          <p14:tracePt t="16945" x="2047875" y="1965325"/>
          <p14:tracePt t="16951" x="2087563" y="1909763"/>
          <p14:tracePt t="16959" x="2128838" y="1828800"/>
          <p14:tracePt t="16965" x="2155825" y="1773238"/>
          <p14:tracePt t="16972" x="2184400" y="1731963"/>
          <p14:tracePt t="16979" x="2197100" y="1677988"/>
          <p14:tracePt t="16985" x="2211388" y="1597025"/>
          <p14:tracePt t="16994" x="2224088" y="1541463"/>
          <p14:tracePt t="16999" x="2252663" y="1500188"/>
          <p14:tracePt t="17006" x="2252663" y="1446213"/>
          <p14:tracePt t="17013" x="2265363" y="1392238"/>
          <p14:tracePt t="17020" x="2265363" y="1336675"/>
          <p14:tracePt t="17027" x="2265363" y="1268413"/>
          <p14:tracePt t="17034" x="2265363" y="1200150"/>
          <p14:tracePt t="17041" x="2265363" y="1131888"/>
          <p14:tracePt t="17048" x="2265363" y="1050925"/>
          <p14:tracePt t="17056" x="2265363" y="982663"/>
          <p14:tracePt t="17063" x="2279650" y="914400"/>
          <p14:tracePt t="17069" x="2279650" y="858838"/>
          <p14:tracePt t="17076" x="2279650" y="790575"/>
          <p14:tracePt t="17082" x="2279650" y="736600"/>
          <p14:tracePt t="17089" x="2279650" y="709613"/>
          <p14:tracePt t="17096" x="2265363" y="695325"/>
          <p14:tracePt t="17103" x="2265363" y="682625"/>
          <p14:tracePt t="17111" x="2252663" y="682625"/>
          <p14:tracePt t="17126" x="2238375" y="668338"/>
          <p14:tracePt t="17131" x="2224088" y="668338"/>
          <p14:tracePt t="17139" x="2211388" y="668338"/>
          <p14:tracePt t="17145" x="2197100" y="668338"/>
          <p14:tracePt t="17160" x="2184400" y="668338"/>
          <p14:tracePt t="17173" x="2170113" y="668338"/>
          <p14:tracePt t="17187" x="2155825" y="668338"/>
          <p14:tracePt t="17194" x="2155825" y="682625"/>
          <p14:tracePt t="17209" x="2155825" y="695325"/>
          <p14:tracePt t="17223" x="2155825" y="709613"/>
          <p14:tracePt t="17243" x="2155825" y="722313"/>
          <p14:tracePt t="17249" x="2155825" y="736600"/>
          <p14:tracePt t="17256" x="2155825" y="750888"/>
          <p14:tracePt t="17263" x="2155825" y="763588"/>
          <p14:tracePt t="17270" x="2143125" y="777875"/>
          <p14:tracePt t="17277" x="2143125" y="804863"/>
          <p14:tracePt t="17284" x="2128838" y="819150"/>
          <p14:tracePt t="17292" x="2116138" y="846138"/>
          <p14:tracePt t="17298" x="2101850" y="873125"/>
          <p14:tracePt t="17306" x="2087563" y="887413"/>
          <p14:tracePt t="17311" x="2074863" y="927100"/>
          <p14:tracePt t="17318" x="2060575" y="955675"/>
          <p14:tracePt t="17326" x="2033588" y="982663"/>
          <p14:tracePt t="17332" x="2006600" y="1036638"/>
          <p14:tracePt t="17340" x="1992313" y="1077913"/>
          <p14:tracePt t="17346" x="1951038" y="1104900"/>
          <p14:tracePt t="17353" x="1938338" y="1146175"/>
          <p14:tracePt t="17360" x="1924050" y="1173163"/>
          <p14:tracePt t="17367" x="1897063" y="1200150"/>
          <p14:tracePt t="17374" x="1897063" y="1214438"/>
          <p14:tracePt t="17389" x="1882775" y="1214438"/>
          <p14:tracePt t="17395" x="1882775" y="1227138"/>
          <p14:tracePt t="17411" x="1870075" y="1241425"/>
          <p14:tracePt t="17450" x="1870075" y="1255713"/>
          <p14:tracePt t="17464" x="1855788" y="1255713"/>
          <p14:tracePt t="17534" x="1843088" y="1255713"/>
          <p14:tracePt t="17645" x="1843088" y="1241425"/>
          <p14:tracePt t="17984" x="1843088" y="1255713"/>
          <p14:tracePt t="17993" x="1855788" y="1268413"/>
          <p14:tracePt t="17998" x="1882775" y="1309688"/>
          <p14:tracePt t="18005" x="1897063" y="1336675"/>
          <p14:tracePt t="18012" x="1924050" y="1350963"/>
          <p14:tracePt t="18019" x="1938338" y="1404938"/>
          <p14:tracePt t="18027" x="1965325" y="1431925"/>
          <p14:tracePt t="18033" x="1979613" y="1473200"/>
          <p14:tracePt t="18040" x="1992313" y="1500188"/>
          <p14:tracePt t="18047" x="2006600" y="1541463"/>
          <p14:tracePt t="18054" x="2019300" y="1568450"/>
          <p14:tracePt t="18061" x="2019300" y="1582738"/>
          <p14:tracePt t="18068" x="2033588" y="1597025"/>
          <p14:tracePt t="18076" x="2033588" y="1609725"/>
          <p14:tracePt t="18082" x="2033588" y="1624013"/>
          <p14:tracePt t="18097" x="2047875" y="1636713"/>
          <p14:tracePt t="18103" x="2047875" y="1651000"/>
          <p14:tracePt t="18109" x="2060575" y="1663700"/>
          <p14:tracePt t="18116" x="2074863" y="1692275"/>
          <p14:tracePt t="18124" x="2074863" y="1719263"/>
          <p14:tracePt t="18130" x="2074863" y="1773238"/>
          <p14:tracePt t="18137" x="2101850" y="1800225"/>
          <p14:tracePt t="18156" x="2128838" y="1909763"/>
          <p14:tracePt t="18160" x="2143125" y="1951038"/>
          <p14:tracePt t="18165" x="2143125" y="1978025"/>
          <p14:tracePt t="18173" x="2143125" y="2005013"/>
          <p14:tracePt t="18179" x="2143125" y="2033588"/>
          <p14:tracePt t="18193" x="2143125" y="2046288"/>
          <p14:tracePt t="18200" x="2155825" y="2060575"/>
          <p14:tracePt t="18206" x="2155825" y="2073275"/>
          <p14:tracePt t="18213" x="2170113" y="2073275"/>
          <p14:tracePt t="18220" x="2170113" y="2087563"/>
          <p14:tracePt t="18228" x="2170113" y="2101850"/>
          <p14:tracePt t="18234" x="2184400" y="2114550"/>
          <p14:tracePt t="18242" x="2184400" y="2128838"/>
          <p14:tracePt t="18248" x="2184400" y="2141538"/>
          <p14:tracePt t="18262" x="2184400" y="2155825"/>
          <p14:tracePt t="18276" x="2184400" y="2168525"/>
          <p14:tracePt t="18311" x="2197100" y="2182813"/>
          <p14:tracePt t="18326" x="2211388" y="2197100"/>
          <p14:tracePt t="18331" x="2211388" y="2209800"/>
          <p14:tracePt t="18339" x="2224088" y="2224088"/>
          <p14:tracePt t="18346" x="2224088" y="2236788"/>
          <p14:tracePt t="18352" x="2238375" y="2251075"/>
          <p14:tracePt t="18361" x="2238375" y="2278063"/>
          <p14:tracePt t="18366" x="2252663" y="2278063"/>
          <p14:tracePt t="18373" x="2252663" y="2292350"/>
          <p14:tracePt t="18380" x="2252663" y="2305050"/>
          <p14:tracePt t="18395" x="2252663" y="2319338"/>
          <p14:tracePt t="18456" x="2265363" y="2333625"/>
          <p14:tracePt t="18470" x="2265363" y="2346325"/>
          <p14:tracePt t="18478" x="2265363" y="2360613"/>
          <p14:tracePt t="18498" x="2265363" y="2373313"/>
          <p14:tracePt t="18512" x="2265363" y="2387600"/>
          <p14:tracePt t="18595" x="2279650" y="2387600"/>
          <p14:tracePt t="18672" x="2292350" y="2387600"/>
          <p14:tracePt t="18694" x="2306638" y="2387600"/>
          <p14:tracePt t="19164" x="2360613" y="2387600"/>
          <p14:tracePt t="19172" x="2428875" y="2401888"/>
          <p14:tracePt t="19178" x="2497138" y="2401888"/>
          <p14:tracePt t="19185" x="2579688" y="2414588"/>
          <p14:tracePt t="19193" x="2633663" y="2428875"/>
          <p14:tracePt t="19199" x="2728913" y="2455863"/>
          <p14:tracePt t="19206" x="2797175" y="2455863"/>
          <p14:tracePt t="19213" x="2865438" y="2455863"/>
          <p14:tracePt t="19220" x="2921000" y="2470150"/>
          <p14:tracePt t="19227" x="2989263" y="2470150"/>
          <p14:tracePt t="19234" x="3043238" y="2482850"/>
          <p14:tracePt t="19241" x="3098800" y="2482850"/>
          <p14:tracePt t="19247" x="3152775" y="2497138"/>
          <p14:tracePt t="19256" x="3206750" y="2524125"/>
          <p14:tracePt t="19262" x="3275013" y="2538413"/>
          <p14:tracePt t="19268" x="3330575" y="2551113"/>
          <p14:tracePt t="19277" x="3384550" y="2551113"/>
          <p14:tracePt t="19282" x="3452813" y="2578100"/>
          <p14:tracePt t="19289" x="3535363" y="2619375"/>
          <p14:tracePt t="19296" x="3589338" y="2633663"/>
          <p14:tracePt t="19303" x="3657600" y="2646363"/>
          <p14:tracePt t="19310" x="3711575" y="2673350"/>
          <p14:tracePt t="19317" x="3779838" y="2701925"/>
          <p14:tracePt t="19324" x="3835400" y="2701925"/>
          <p14:tracePt t="19331" x="3903663" y="2728913"/>
          <p14:tracePt t="19339" x="3984625" y="2741613"/>
          <p14:tracePt t="19345" x="4052888" y="2755900"/>
          <p14:tracePt t="19352" x="4135438" y="2782888"/>
          <p14:tracePt t="19361" x="4176713" y="2782888"/>
          <p14:tracePt t="19365" x="4257675" y="2782888"/>
          <p14:tracePt t="19372" x="4298950" y="2782888"/>
          <p14:tracePt t="19379" x="4352925" y="2797175"/>
          <p14:tracePt t="19386" x="4408488" y="2809875"/>
          <p14:tracePt t="19393" x="4462463" y="2838450"/>
          <p14:tracePt t="19400" x="4518025" y="2851150"/>
          <p14:tracePt t="19407" x="4545013" y="2865438"/>
          <p14:tracePt t="19414" x="4572000" y="2878138"/>
          <p14:tracePt t="19422" x="4586288" y="2878138"/>
          <p14:tracePt t="19428" x="4598988" y="2878138"/>
          <p14:tracePt t="19435" x="4640263" y="2892425"/>
          <p14:tracePt t="19443" x="4667250" y="2892425"/>
          <p14:tracePt t="19449" x="4681538" y="2906713"/>
          <p14:tracePt t="19456" x="4708525" y="2906713"/>
          <p14:tracePt t="19463" x="4735513" y="2933700"/>
          <p14:tracePt t="19469" x="4791075" y="2933700"/>
          <p14:tracePt t="19478" x="4830763" y="2946400"/>
          <p14:tracePt t="19483" x="4859338" y="2946400"/>
          <p14:tracePt t="19491" x="4913313" y="2946400"/>
          <p14:tracePt t="19497" x="4954588" y="2946400"/>
          <p14:tracePt t="19505" x="5008563" y="2946400"/>
          <p14:tracePt t="19512" x="5035550" y="2946400"/>
          <p14:tracePt t="19518" x="5091113" y="2946400"/>
          <p14:tracePt t="19526" x="5118100" y="2946400"/>
          <p14:tracePt t="19532" x="5172075" y="2946400"/>
          <p14:tracePt t="19539" x="5199063" y="2946400"/>
          <p14:tracePt t="19546" x="5213350" y="2946400"/>
          <p14:tracePt t="19553" x="5240338" y="2946400"/>
          <p14:tracePt t="19560" x="5254625" y="2946400"/>
          <p14:tracePt t="19574" x="5267325" y="2946400"/>
          <p14:tracePt t="19589" x="5281613" y="2946400"/>
          <p14:tracePt t="19629" x="5295900" y="2946400"/>
          <p14:tracePt t="19644" x="5308600" y="2933700"/>
          <p14:tracePt t="19650" x="5335588" y="2892425"/>
          <p14:tracePt t="19658" x="5349875" y="2865438"/>
          <p14:tracePt t="19664" x="5349875" y="2838450"/>
          <p14:tracePt t="19671" x="5364163" y="2797175"/>
          <p14:tracePt t="19678" x="5376863" y="2741613"/>
          <p14:tracePt t="19685" x="5391150" y="2714625"/>
          <p14:tracePt t="19693" x="5418138" y="2673350"/>
          <p14:tracePt t="19699" x="5418138" y="2646363"/>
          <p14:tracePt t="19706" x="5432425" y="2619375"/>
          <p14:tracePt t="19712" x="5432425" y="2605088"/>
          <p14:tracePt t="19719" x="5445125" y="2592388"/>
          <p14:tracePt t="19726" x="5445125" y="2578100"/>
          <p14:tracePt t="19733" x="5459413" y="2565400"/>
          <p14:tracePt t="19755" x="5459413" y="2551113"/>
          <p14:tracePt t="19761" x="5472113" y="2524125"/>
          <p14:tracePt t="19768" x="5486400" y="2482850"/>
          <p14:tracePt t="19776" x="5500688" y="2470150"/>
          <p14:tracePt t="19782" x="5500688" y="2455863"/>
          <p14:tracePt t="19789" x="5513388" y="2455863"/>
          <p14:tracePt t="19796" x="5513388" y="2441575"/>
          <p14:tracePt t="19803" x="5540375" y="2414588"/>
          <p14:tracePt t="19811" x="5554663" y="2401888"/>
          <p14:tracePt t="19816" x="5595938" y="2373313"/>
          <p14:tracePt t="19826" x="5608638" y="2360613"/>
          <p14:tracePt t="19830" x="5649913" y="2346325"/>
          <p14:tracePt t="19837" x="5705475" y="2305050"/>
          <p14:tracePt t="19845" x="5759450" y="2305050"/>
          <p14:tracePt t="19851" x="5854700" y="2292350"/>
          <p14:tracePt t="19859" x="5949950" y="2265363"/>
          <p14:tracePt t="19865" x="6059488" y="2251075"/>
          <p14:tracePt t="19872" x="6169025" y="2224088"/>
          <p14:tracePt t="19879" x="6264275" y="2224088"/>
          <p14:tracePt t="19886" x="6386513" y="2224088"/>
          <p14:tracePt t="19893" x="6496050" y="2224088"/>
          <p14:tracePt t="19900" x="6591300" y="2224088"/>
          <p14:tracePt t="19907" x="6646863" y="2224088"/>
          <p14:tracePt t="19913" x="6715125" y="2224088"/>
          <p14:tracePt t="19921" x="6783388" y="2224088"/>
          <p14:tracePt t="19928" x="6837363" y="2224088"/>
          <p14:tracePt t="19935" x="6891338" y="2251075"/>
          <p14:tracePt t="19943" x="6919913" y="2251075"/>
          <p14:tracePt t="19948" x="6932613" y="2251075"/>
          <p14:tracePt t="19956" x="6959600" y="2251075"/>
          <p14:tracePt t="20246" x="7015163" y="2319338"/>
          <p14:tracePt t="20253" x="7069138" y="2387600"/>
          <p14:tracePt t="20261" x="7164388" y="2441575"/>
          <p14:tracePt t="20267" x="7192963" y="2524125"/>
          <p14:tracePt t="20276" x="7246938" y="2551113"/>
          <p14:tracePt t="20281" x="7300913" y="2605088"/>
          <p14:tracePt t="20289" x="7342188" y="2660650"/>
          <p14:tracePt t="20296" x="7356475" y="2701925"/>
          <p14:tracePt t="20302" x="7369175" y="2755900"/>
          <p14:tracePt t="20309" x="7410450" y="2782888"/>
          <p14:tracePt t="20316" x="7424738" y="2838450"/>
          <p14:tracePt t="20323" x="7424738" y="2865438"/>
          <p14:tracePt t="20330" x="7466013" y="2906713"/>
          <p14:tracePt t="20337" x="7478713" y="2933700"/>
          <p14:tracePt t="20344" x="7478713" y="2987675"/>
          <p14:tracePt t="20351" x="7493000" y="3014663"/>
          <p14:tracePt t="20359" x="7505700" y="3055938"/>
          <p14:tracePt t="20365" x="7519988" y="3082925"/>
          <p14:tracePt t="20372" x="7519988" y="3138488"/>
          <p14:tracePt t="20379" x="7546975" y="3165475"/>
          <p14:tracePt t="20385" x="7546975" y="3192463"/>
          <p14:tracePt t="20393" x="7546975" y="3233738"/>
          <p14:tracePt t="20399" x="7546975" y="3260725"/>
          <p14:tracePt t="20406" x="7546975" y="3287713"/>
          <p14:tracePt t="20413" x="7546975" y="3314700"/>
          <p14:tracePt t="20420" x="7546975" y="3355975"/>
          <p14:tracePt t="20434" x="7546975" y="3370263"/>
          <p14:tracePt t="20448" x="7546975" y="3382963"/>
          <p14:tracePt t="20524" x="7546975" y="3370263"/>
          <p14:tracePt t="20545" x="7561263" y="3355975"/>
          <p14:tracePt t="20552" x="7561263" y="3343275"/>
          <p14:tracePt t="20559" x="7561263" y="3328988"/>
          <p14:tracePt t="20566" x="7561263" y="3314700"/>
          <p14:tracePt t="20572" x="7561263" y="3302000"/>
          <p14:tracePt t="20580" x="7561263" y="3287713"/>
          <p14:tracePt t="20587" x="7561263" y="3275013"/>
          <p14:tracePt t="20594" x="7573963" y="3219450"/>
          <p14:tracePt t="20600" x="7573963" y="3206750"/>
          <p14:tracePt t="20609" x="7573963" y="3192463"/>
          <p14:tracePt t="20614" x="7573963" y="3165475"/>
          <p14:tracePt t="20628" x="7573963" y="3151188"/>
          <p14:tracePt t="20635" x="7573963" y="3138488"/>
          <p14:tracePt t="20649" x="7573963" y="3124200"/>
          <p14:tracePt t="20663" x="7573963" y="3109913"/>
          <p14:tracePt t="20705" x="7573963" y="3097213"/>
          <p14:tracePt t="20726" x="7573963" y="3082925"/>
          <p14:tracePt t="20732" x="7588250" y="3082925"/>
          <p14:tracePt t="20746" x="7588250" y="3070225"/>
          <p14:tracePt t="20815" x="7588250" y="3055938"/>
          <p14:tracePt t="20850" x="7588250" y="3041650"/>
          <p14:tracePt t="20864" x="7573963" y="3028950"/>
          <p14:tracePt t="20871" x="7561263" y="3028950"/>
          <p14:tracePt t="20879" x="7561263" y="3014663"/>
          <p14:tracePt t="20885" x="7546975" y="3001963"/>
          <p14:tracePt t="20893" x="7534275" y="2987675"/>
          <p14:tracePt t="20899" x="7505700" y="2974975"/>
          <p14:tracePt t="20906" x="7466013" y="2960688"/>
          <p14:tracePt t="20913" x="7451725" y="2960688"/>
          <p14:tracePt t="20920" x="7424738" y="2946400"/>
          <p14:tracePt t="20927" x="7410450" y="2933700"/>
          <p14:tracePt t="20942" x="7397750" y="2933700"/>
          <p14:tracePt t="20947" x="7383463" y="2933700"/>
          <p14:tracePt t="20955" x="7369175" y="2933700"/>
          <p14:tracePt t="20968" x="7356475" y="2933700"/>
          <p14:tracePt t="20975" x="7329488" y="2919413"/>
          <p14:tracePt t="20982" x="7300913" y="2919413"/>
          <p14:tracePt t="20989" x="7261225" y="2919413"/>
          <p14:tracePt t="20997" x="7219950" y="2919413"/>
          <p14:tracePt t="21003" x="7164388" y="2919413"/>
          <p14:tracePt t="21010" x="7110413" y="2919413"/>
          <p14:tracePt t="21017" x="7056438" y="2919413"/>
          <p14:tracePt t="21025" x="7015163" y="2919413"/>
          <p14:tracePt t="21031" x="6959600" y="2919413"/>
          <p14:tracePt t="21039" x="6891338" y="2919413"/>
          <p14:tracePt t="21045" x="6837363" y="2919413"/>
          <p14:tracePt t="21051" x="6769100" y="2919413"/>
          <p14:tracePt t="21060" x="6715125" y="2919413"/>
          <p14:tracePt t="21065" x="6659563" y="2933700"/>
          <p14:tracePt t="21072" x="6605588" y="2933700"/>
          <p14:tracePt t="21079" x="6564313" y="2933700"/>
          <p14:tracePt t="21086" x="6510338" y="2960688"/>
          <p14:tracePt t="21093" x="6454775" y="2974975"/>
          <p14:tracePt t="21100" x="6386513" y="2974975"/>
          <p14:tracePt t="21109" x="6305550" y="2987675"/>
          <p14:tracePt t="21114" x="6237288" y="3028950"/>
          <p14:tracePt t="21122" x="6181725" y="3041650"/>
          <p14:tracePt t="21128" x="6100763" y="3082925"/>
          <p14:tracePt t="21135" x="6045200" y="3097213"/>
          <p14:tracePt t="21142" x="5991225" y="3138488"/>
          <p14:tracePt t="21148" x="5949950" y="3151188"/>
          <p14:tracePt t="21155" x="5937250" y="3165475"/>
          <p14:tracePt t="21163" x="5895975" y="3165475"/>
          <p14:tracePt t="21169" x="5868988" y="3178175"/>
          <p14:tracePt t="21177" x="5854700" y="3192463"/>
          <p14:tracePt t="21183" x="5842000" y="3192463"/>
          <p14:tracePt t="21191" x="5842000" y="3206750"/>
          <p14:tracePt t="21197" x="5827713" y="3206750"/>
          <p14:tracePt t="21239" x="5827713" y="3219450"/>
          <p14:tracePt t="21253" x="5842000" y="3219450"/>
          <p14:tracePt t="21260" x="5854700" y="3233738"/>
          <p14:tracePt t="21267" x="5881688" y="3275013"/>
          <p14:tracePt t="21275" x="5949950" y="3343275"/>
          <p14:tracePt t="21280" x="5976938" y="3397250"/>
          <p14:tracePt t="21288" x="6018213" y="3479800"/>
          <p14:tracePt t="21295" x="6086475" y="3560763"/>
          <p14:tracePt t="21301" x="6113463" y="3614738"/>
          <p14:tracePt t="21309" x="6169025" y="3670300"/>
          <p14:tracePt t="21315" x="6223000" y="3724275"/>
          <p14:tracePt t="21322" x="6264275" y="3765550"/>
          <p14:tracePt t="21329" x="6318250" y="3819525"/>
          <p14:tracePt t="21336" x="6373813" y="3875088"/>
          <p14:tracePt t="21344" x="6427788" y="3929063"/>
          <p14:tracePt t="21350" x="6483350" y="3956050"/>
          <p14:tracePt t="21358" x="6537325" y="4011613"/>
          <p14:tracePt t="21364" x="6619875" y="4079875"/>
          <p14:tracePt t="21372" x="6700838" y="4119563"/>
          <p14:tracePt t="21378" x="6810375" y="4160838"/>
          <p14:tracePt t="21384" x="6919913" y="4229100"/>
          <p14:tracePt t="21393" x="7000875" y="4284663"/>
          <p14:tracePt t="21398" x="7110413" y="4352925"/>
          <p14:tracePt t="21406" x="7192963" y="4392613"/>
          <p14:tracePt t="21412" x="7246938" y="4448175"/>
          <p14:tracePt t="21419" x="7329488" y="4516438"/>
          <p14:tracePt t="21426" x="7383463" y="4543425"/>
          <p14:tracePt t="21433" x="7410450" y="4584700"/>
          <p14:tracePt t="21884" x="7096125" y="4816475"/>
          <p14:tracePt t="21892" x="6659563" y="4789488"/>
          <p14:tracePt t="21898" x="6249988" y="4748213"/>
          <p14:tracePt t="21905" x="5745163" y="4652963"/>
          <p14:tracePt t="21912" x="5418138" y="4597400"/>
          <p14:tracePt t="21919" x="5130800" y="4543425"/>
          <p14:tracePt t="21926" x="4845050" y="4487863"/>
          <p14:tracePt t="21932" x="4557713" y="4460875"/>
          <p14:tracePt t="21939" x="4271963" y="4448175"/>
          <p14:tracePt t="21946" x="3984625" y="4448175"/>
          <p14:tracePt t="21953" x="3671888" y="4421188"/>
          <p14:tracePt t="21961" x="3384550" y="4421188"/>
          <p14:tracePt t="21967" x="3070225" y="4421188"/>
          <p14:tracePt t="21976" x="2784475" y="4421188"/>
          <p14:tracePt t="21981" x="2565400" y="4421188"/>
          <p14:tracePt t="21989" x="2333625" y="4421188"/>
          <p14:tracePt t="21995" x="2143125" y="4448175"/>
          <p14:tracePt t="22002" x="1938338" y="4475163"/>
          <p14:tracePt t="22009" x="1774825" y="4529138"/>
          <p14:tracePt t="22016" x="1665288" y="4570413"/>
          <p14:tracePt t="22023" x="1570038" y="4584700"/>
          <p14:tracePt t="22030" x="1487488" y="4611688"/>
          <p14:tracePt t="22037" x="1419225" y="4624388"/>
          <p14:tracePt t="22044" x="1365250" y="4638675"/>
          <p14:tracePt t="22051" x="1338263" y="4638675"/>
          <p14:tracePt t="22405" x="1255713" y="4638675"/>
          <p14:tracePt t="22411" x="1187450" y="4638675"/>
          <p14:tracePt t="22418" x="1119188" y="4638675"/>
          <p14:tracePt t="22425" x="1050925" y="4638675"/>
          <p14:tracePt t="22432" x="996950" y="4624388"/>
          <p14:tracePt t="22439" x="928688" y="4624388"/>
          <p14:tracePt t="22446" x="873125" y="4597400"/>
          <p14:tracePt t="22453" x="831850" y="4597400"/>
          <p14:tracePt t="22467" x="792163" y="4597400"/>
          <p14:tracePt t="22475" x="763588" y="4597400"/>
          <p14:tracePt t="22480" x="736600" y="4597400"/>
          <p14:tracePt t="22489" x="723900" y="4597400"/>
          <p14:tracePt t="22495" x="709613" y="4597400"/>
          <p14:tracePt t="22509" x="695325" y="4597400"/>
          <p14:tracePt t="22564" x="695325" y="4611688"/>
          <p14:tracePt t="22571" x="695325" y="4624388"/>
          <p14:tracePt t="22578" x="695325" y="4665663"/>
          <p14:tracePt t="22585" x="695325" y="4706938"/>
          <p14:tracePt t="22592" x="709613" y="4760913"/>
          <p14:tracePt t="22598" x="709613" y="4829175"/>
          <p14:tracePt t="22605" x="736600" y="4911725"/>
          <p14:tracePt t="22612" x="736600" y="4979988"/>
          <p14:tracePt t="22619" x="736600" y="5048250"/>
          <p14:tracePt t="22627" x="750888" y="5102225"/>
          <p14:tracePt t="23251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2" y="135228"/>
            <a:ext cx="8229600" cy="461665"/>
          </a:xfrm>
        </p:spPr>
        <p:txBody>
          <a:bodyPr/>
          <a:lstStyle/>
          <a:p>
            <a:r>
              <a:rPr lang="nb-NO" sz="2400" b="0">
                <a:solidFill>
                  <a:schemeClr val="accent2">
                    <a:lumMod val="50000"/>
                  </a:schemeClr>
                </a:solidFill>
                <a:hlinkClick r:id="rId2"/>
              </a:rPr>
              <a:t>BOTT ØL - Opplæringssider</a:t>
            </a:r>
            <a:endParaRPr lang="nb-NO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CE7590F9-26C7-6CFE-5A35-A89B12DC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7293" y="626281"/>
            <a:ext cx="3495895" cy="45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E1A714-A592-DAEC-6575-DA2498F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461665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: BOTT</a:t>
            </a:r>
            <a:r>
              <a:rPr lang="en-US" sz="2400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ØL 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rolle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og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prosess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Placeholder 5" descr="Fordring til innbetaling - BOTT">
            <a:extLst>
              <a:ext uri="{FF2B5EF4-FFF2-40B4-BE49-F238E27FC236}">
                <a16:creationId xmlns:a16="http://schemas.microsoft.com/office/drawing/2014/main" id="{1F7BCAB2-050E-A7C6-25F4-DB212820D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5" y="1200151"/>
            <a:ext cx="3730189" cy="339447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5A3A7-F2E9-12F2-2AFC-FD837461FD23}"/>
              </a:ext>
            </a:extLst>
          </p:cNvPr>
          <p:cNvSpPr txBox="1"/>
          <p:nvPr/>
        </p:nvSpPr>
        <p:spPr>
          <a:xfrm>
            <a:off x="4513313" y="1530979"/>
            <a:ext cx="3581059" cy="2880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Fakturaansvarlig – estimert tid 1-2 timer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Salgsordreoppretter – estimert tid 1 time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Kan tas så mange ganger du ønsker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Modul-oppbygget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Quiz etter gjennomføringen</a:t>
            </a:r>
            <a:endParaRPr lang="nb-NO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25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4593-1260-D3AD-4FF3-4CDB76F75808}"/>
              </a:ext>
            </a:extLst>
          </p:cNvPr>
          <p:cNvSpPr txBox="1">
            <a:spLocks/>
          </p:cNvSpPr>
          <p:nvPr/>
        </p:nvSpPr>
        <p:spPr>
          <a:xfrm>
            <a:off x="227452" y="212400"/>
            <a:ext cx="8229600" cy="4616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: DFØ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Videoer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Placeholder 5" descr="InfoCaption">
            <a:extLst>
              <a:ext uri="{FF2B5EF4-FFF2-40B4-BE49-F238E27FC236}">
                <a16:creationId xmlns:a16="http://schemas.microsoft.com/office/drawing/2014/main" id="{097C63FE-EF5E-C9CE-2680-F221F0DE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917" y="1137628"/>
            <a:ext cx="7224402" cy="35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1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200B6-E4C4-84D0-1693-5D34E6F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425282"/>
              </p:ext>
            </p:extLst>
          </p:nvPr>
        </p:nvGraphicFramePr>
        <p:xfrm>
          <a:off x="327025" y="1271588"/>
          <a:ext cx="7517564" cy="366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tel 1">
            <a:extLst>
              <a:ext uri="{FF2B5EF4-FFF2-40B4-BE49-F238E27FC236}">
                <a16:creationId xmlns:a16="http://schemas.microsoft.com/office/drawing/2014/main" id="{F1283971-F112-537C-BB94-B9A7B28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206375"/>
            <a:ext cx="8382000" cy="646113"/>
          </a:xfrm>
        </p:spPr>
        <p:txBody>
          <a:bodyPr anchor="t">
            <a:normAutofit/>
          </a:bodyPr>
          <a:lstStyle/>
          <a:p>
            <a:r>
              <a:rPr lang="nb-NO" b="0"/>
              <a:t>Praktisk</a:t>
            </a:r>
            <a:r>
              <a:rPr lang="nb-NO"/>
              <a:t> </a:t>
            </a:r>
            <a:r>
              <a:rPr lang="nb-NO" b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30063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899770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AD156-1516-5FB0-E122-0434FAFDF22A}"/>
              </a:ext>
            </a:extLst>
          </p:cNvPr>
          <p:cNvSpPr txBox="1"/>
          <p:nvPr/>
        </p:nvSpPr>
        <p:spPr>
          <a:xfrm>
            <a:off x="94621" y="60868"/>
            <a:ext cx="8484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DFØ Systemopplæring: </a:t>
            </a:r>
          </a:p>
          <a:p>
            <a:r>
              <a:rPr lang="nb-NO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Påmelding</a:t>
            </a:r>
            <a:r>
              <a:rPr lang="nb-NO" sz="1600"/>
              <a:t> </a:t>
            </a:r>
            <a:r>
              <a:rPr lang="nb-NO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til</a:t>
            </a:r>
            <a:r>
              <a:rPr lang="nb-NO" sz="1600"/>
              <a:t> </a:t>
            </a:r>
            <a:r>
              <a:rPr lang="nb-NO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DFØ-kurs</a:t>
            </a:r>
            <a:r>
              <a:rPr lang="nb-NO" sz="1600"/>
              <a:t> </a:t>
            </a:r>
            <a:r>
              <a:rPr lang="nb-NO">
                <a:solidFill>
                  <a:schemeClr val="accent2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ligger i kalenderinvitasjon</a:t>
            </a:r>
            <a:endParaRPr lang="nb-NO" sz="1600"/>
          </a:p>
        </p:txBody>
      </p:sp>
      <p:pic>
        <p:nvPicPr>
          <p:cNvPr id="8" name="Picture Placeholder 5" descr="Digdir &amp; DFØ - BOTT NTNU Fordring til innbetaling 14.12.2022">
            <a:extLst>
              <a:ext uri="{FF2B5EF4-FFF2-40B4-BE49-F238E27FC236}">
                <a16:creationId xmlns:a16="http://schemas.microsoft.com/office/drawing/2014/main" id="{F7621610-D83C-E57A-EB75-09438392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545" y="1200116"/>
            <a:ext cx="4126862" cy="3436278"/>
          </a:xfrm>
          <a:prstGeom prst="rect">
            <a:avLst/>
          </a:prstGeom>
        </p:spPr>
      </p:pic>
      <p:pic>
        <p:nvPicPr>
          <p:cNvPr id="9" name="Picture Placeholder 5" descr="Digdir &amp; DFØ - BOTT NTNU Fordring til innbetaling 14.12.2022">
            <a:extLst>
              <a:ext uri="{FF2B5EF4-FFF2-40B4-BE49-F238E27FC236}">
                <a16:creationId xmlns:a16="http://schemas.microsoft.com/office/drawing/2014/main" id="{61B52D19-72D1-73BC-A286-4586DAA4DE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57837" y="1200116"/>
            <a:ext cx="3409184" cy="3558628"/>
          </a:xfrm>
          <a:prstGeom prst="rect">
            <a:avLst/>
          </a:prstGeom>
        </p:spPr>
      </p:pic>
      <p:pic>
        <p:nvPicPr>
          <p:cNvPr id="10" name="Picture Placeholder 5" descr="DFØ-Felles opplæringsplan BOTT-NTNU.xlsx - Excel">
            <a:extLst>
              <a:ext uri="{FF2B5EF4-FFF2-40B4-BE49-F238E27FC236}">
                <a16:creationId xmlns:a16="http://schemas.microsoft.com/office/drawing/2014/main" id="{C64714AB-F694-1343-5320-49A2DBD99C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545" y="799532"/>
            <a:ext cx="4339530" cy="2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9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585CFF-6FFA-D3A8-979C-5CE3260DB8E3}"/>
              </a:ext>
            </a:extLst>
          </p:cNvPr>
          <p:cNvSpPr txBox="1">
            <a:spLocks/>
          </p:cNvSpPr>
          <p:nvPr/>
        </p:nvSpPr>
        <p:spPr>
          <a:xfrm>
            <a:off x="292608" y="168961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E6C041-3B17-9A6F-98CE-45DC65C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68819"/>
            <a:ext cx="8381997" cy="562117"/>
          </a:xfrm>
        </p:spPr>
        <p:txBody>
          <a:bodyPr/>
          <a:lstStyle/>
          <a:p>
            <a:r>
              <a:rPr lang="nb-NO"/>
              <a:t>Spørsmål om opplæring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0808-70AE-28C2-4D2B-5A026C55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758952"/>
            <a:ext cx="8381997" cy="4178808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Hvilken rolle har jeg?</a:t>
            </a:r>
          </a:p>
          <a:p>
            <a:pPr lvl="1"/>
            <a:r>
              <a:rPr lang="nb-NO"/>
              <a:t>Ta kontakt med nærmeste leder eller innføringsleder på din enhet </a:t>
            </a:r>
          </a:p>
          <a:p>
            <a:pPr lvl="1"/>
            <a:r>
              <a:rPr lang="nb-NO"/>
              <a:t>Oversikt over innføringsledere finnes på </a:t>
            </a:r>
            <a:r>
              <a:rPr lang="nb-NO">
                <a:hlinkClick r:id="rId2"/>
              </a:rPr>
              <a:t>BOTT ØL Innføring – Lokal innføring på enhetene</a:t>
            </a:r>
            <a:r>
              <a:rPr lang="nb-NO"/>
              <a:t> 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Når skal jeg på kurs?</a:t>
            </a:r>
          </a:p>
          <a:p>
            <a:pPr lvl="1"/>
            <a:r>
              <a:rPr lang="nb-NO"/>
              <a:t>Oppdaterte kursdatoer vil hele tiden ligge på </a:t>
            </a:r>
            <a:r>
              <a:rPr lang="nb-NO">
                <a:hlinkClick r:id="rId3"/>
              </a:rPr>
              <a:t>BOTT ØL- opplæring</a:t>
            </a:r>
            <a:endParaRPr lang="nb-NO"/>
          </a:p>
          <a:p>
            <a:pPr lvl="1"/>
            <a:r>
              <a:rPr lang="nb-NO"/>
              <a:t>Du får kalenderinvitasjon til alle kurs du skal på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Hvilken egenlæring skal jeg gjennomføre?</a:t>
            </a:r>
          </a:p>
          <a:p>
            <a:pPr lvl="1"/>
            <a:r>
              <a:rPr lang="nb-NO"/>
              <a:t>For alle rollene er det spesifisert hvilke egenlæring som skal gjennomgås på opplæringssidene </a:t>
            </a:r>
          </a:p>
          <a:p>
            <a:pPr lvl="1"/>
            <a:r>
              <a:rPr lang="nb-NO"/>
              <a:t>Alle bør gjennomføre Basiskurs i ny økonomimodell </a:t>
            </a:r>
          </a:p>
          <a:p>
            <a:pPr lvl="1"/>
            <a:r>
              <a:rPr lang="nb-NO"/>
              <a:t>Så lenge rollen din har BOTT e-læring skal denne gjennomføres </a:t>
            </a:r>
          </a:p>
          <a:p>
            <a:pPr lvl="1"/>
            <a:r>
              <a:rPr lang="nb-NO"/>
              <a:t>For noen roller/oppgaver ligger har DFØ lagt ut videoer som er aktuelle, i opplæringsløpet for hver rolle er det lenker til aktuelle videoer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Hvor lang tid må jeg bruke?</a:t>
            </a:r>
          </a:p>
          <a:p>
            <a:pPr lvl="1"/>
            <a:r>
              <a:rPr lang="nb-NO"/>
              <a:t>De er det veldig vanskelig å svare på  - det vil avhenge av både av hvilken rolle du skal ha og erfaringsbakgrunn. Estimert tid for gjennomføring av e-læring er spesifisert i kursinformasjonen. Det anbefales også å sette av tid til gjennomgang og diskusjoner med kollegaer.</a:t>
            </a:r>
          </a:p>
          <a:p>
            <a:pPr lvl="1"/>
            <a:r>
              <a:rPr lang="nb-NO"/>
              <a:t>Opplæringsmateriell ligge tilgjengelig fra Innsida også etter kurs</a:t>
            </a:r>
          </a:p>
          <a:p>
            <a:pPr lvl="1"/>
            <a:r>
              <a:rPr lang="nb-NO"/>
              <a:t>Kan være lurt å gjennomføre egenlæring også etter oppgang for oppfrisking og nytt perspektiv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Jeg har problemer med påmelding eller gjennomføring av BOTT ØL e-læring</a:t>
            </a:r>
          </a:p>
          <a:p>
            <a:pPr lvl="1"/>
            <a:r>
              <a:rPr lang="nb-NO"/>
              <a:t>Husk å opprette bruker på Canvas først før du melder deg på kurs. Brukerveiledning ligger på opplæringssidene</a:t>
            </a:r>
          </a:p>
          <a:p>
            <a:pPr lvl="1"/>
            <a:r>
              <a:rPr lang="nb-NO"/>
              <a:t>Fortsatt problemer? Ta kontakt på: </a:t>
            </a:r>
            <a:r>
              <a:rPr lang="nb-NO">
                <a:hlinkClick r:id="rId4"/>
              </a:rPr>
              <a:t>Opplaering-bott-ol@ntnu.no</a:t>
            </a:r>
            <a:r>
              <a:rPr lang="nb-NO"/>
              <a:t>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03DA14-C030-61F3-51E8-85A2FE2CD541}"/>
              </a:ext>
            </a:extLst>
          </p:cNvPr>
          <p:cNvSpPr txBox="1">
            <a:spLocks/>
          </p:cNvSpPr>
          <p:nvPr/>
        </p:nvSpPr>
        <p:spPr>
          <a:xfrm>
            <a:off x="457200" y="162103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7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2" y="135228"/>
            <a:ext cx="8229600" cy="461665"/>
          </a:xfrm>
        </p:spPr>
        <p:txBody>
          <a:bodyPr/>
          <a:lstStyle/>
          <a:p>
            <a:r>
              <a:rPr lang="nb-NO" sz="2400" b="0">
                <a:solidFill>
                  <a:schemeClr val="accent2">
                    <a:lumMod val="50000"/>
                  </a:schemeClr>
                </a:solidFill>
                <a:hlinkClick r:id="rId3"/>
              </a:rPr>
              <a:t>BOTT ØL - Opplæringssider</a:t>
            </a:r>
            <a:endParaRPr lang="nb-NO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604AE39C-D206-86F5-E7B9-715ADD22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94380" y="681961"/>
            <a:ext cx="3374642" cy="43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6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44360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 til </a:t>
                      </a:r>
                      <a:r>
                        <a:rPr lang="nb-NO" sz="1600" err="1">
                          <a:solidFill>
                            <a:schemeClr val="tx1"/>
                          </a:solidFill>
                        </a:rPr>
                        <a:t>fti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tx1"/>
                          </a:solidFill>
                        </a:rPr>
                        <a:t>Hovedflyt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9384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fti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28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8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Information outline">
            <a:extLst>
              <a:ext uri="{FF2B5EF4-FFF2-40B4-BE49-F238E27FC236}">
                <a16:creationId xmlns:a16="http://schemas.microsoft.com/office/drawing/2014/main" id="{EBBBD0AB-E3F5-4444-9615-1E30919B4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2006" y="2987504"/>
            <a:ext cx="1950017" cy="195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481631" y="1109844"/>
            <a:ext cx="72942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hlinkClick r:id="rId7"/>
              </a:rPr>
              <a:t>BOTT-samarbeidet.no </a:t>
            </a:r>
            <a:r>
              <a:rPr lang="nb-NO" sz="1400"/>
              <a:t>– Alt tilgjengelig materiale utarbeidet av BOTT. Inkluderer prosesskart, rutinebeskrivelse, </a:t>
            </a:r>
            <a:r>
              <a:rPr lang="nb-NO" sz="1400" err="1"/>
              <a:t>rollerbeskrivelser</a:t>
            </a:r>
            <a:r>
              <a:rPr lang="nb-NO" sz="1400"/>
              <a:t>, lenker til e-læringskurs og brukerskjemaer </a:t>
            </a:r>
          </a:p>
          <a:p>
            <a:endParaRPr lang="nb-NO" sz="1400"/>
          </a:p>
          <a:p>
            <a:r>
              <a:rPr lang="nb-NO" sz="1400" b="1">
                <a:hlinkClick r:id="rId8"/>
              </a:rPr>
              <a:t>NTNU Intranettside for innføringsprosjekt </a:t>
            </a:r>
            <a:r>
              <a:rPr lang="nb-NO" sz="1400"/>
              <a:t>– Siste nytt, generell info om </a:t>
            </a:r>
            <a:r>
              <a:rPr lang="nb-NO" sz="1400" err="1"/>
              <a:t>prosjekr</a:t>
            </a:r>
            <a:r>
              <a:rPr lang="nb-NO" sz="1400"/>
              <a:t>, informasjonspakker </a:t>
            </a:r>
            <a:r>
              <a:rPr lang="nb-NO" sz="1400" err="1"/>
              <a:t>osv</a:t>
            </a:r>
            <a:endParaRPr lang="nb-NO" sz="1400"/>
          </a:p>
          <a:p>
            <a:endParaRPr lang="nb-NO" sz="1400"/>
          </a:p>
          <a:p>
            <a:r>
              <a:rPr lang="nb-NO" sz="1400" b="1">
                <a:hlinkClick r:id="rId9"/>
              </a:rPr>
              <a:t>NTNU Intranettside for opplæring</a:t>
            </a:r>
            <a:r>
              <a:rPr lang="nb-NO" sz="1400"/>
              <a:t> – Info om opplæringsstruktur, aktuell opplæring per rolle og info om registrering for e-læringskurs</a:t>
            </a:r>
          </a:p>
          <a:p>
            <a:br>
              <a:rPr lang="nb-NO" sz="1400"/>
            </a:br>
            <a:endParaRPr lang="nb-NO" sz="1400"/>
          </a:p>
          <a:p>
            <a:r>
              <a:rPr lang="nb-NO" sz="1400"/>
              <a:t>Spørsmål om opplæring sendes til: </a:t>
            </a:r>
            <a:r>
              <a:rPr lang="nb-NO" sz="18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10"/>
              </a:rPr>
              <a:t>opplaering-bott-ol@ntnu.no</a:t>
            </a:r>
            <a:r>
              <a:rPr lang="nb-NO" sz="14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55082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 til </a:t>
                      </a:r>
                      <a:r>
                        <a:rPr lang="nb-NO" sz="1600" err="1">
                          <a:solidFill>
                            <a:schemeClr val="tx1"/>
                          </a:solidFill>
                        </a:rPr>
                        <a:t>fti</a:t>
                      </a:r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tx1"/>
                          </a:solidFill>
                        </a:rPr>
                        <a:t>Hovedflyt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tx1"/>
                          </a:solidFill>
                        </a:rPr>
                        <a:t>Hovedendringer</a:t>
                      </a: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818278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</a:t>
                      </a:r>
                      <a:r>
                        <a:rPr lang="nb-NO" sz="1600" i="1" err="1"/>
                        <a:t>fti</a:t>
                      </a:r>
                      <a:r>
                        <a:rPr lang="nb-NO" sz="1600" i="1"/>
                        <a:t>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9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 - </a:t>
            </a:r>
            <a:r>
              <a:rPr lang="nb-NO" err="1"/>
              <a:t>menti</a:t>
            </a:r>
            <a:endParaRPr lang="nb-NO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7022" y="1160738"/>
            <a:ext cx="3228382" cy="3228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4EE38-5D1B-8130-8312-49FC397D3313}"/>
              </a:ext>
            </a:extLst>
          </p:cNvPr>
          <p:cNvSpPr txBox="1"/>
          <p:nvPr/>
        </p:nvSpPr>
        <p:spPr>
          <a:xfrm>
            <a:off x="465512" y="1765655"/>
            <a:ext cx="344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Gå inn på menti.com</a:t>
            </a:r>
          </a:p>
          <a:p>
            <a:endParaRPr lang="nb-NO"/>
          </a:p>
          <a:p>
            <a:r>
              <a:rPr lang="nb-NO"/>
              <a:t>Kode: 88336035</a:t>
            </a: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94405"/>
              </p:ext>
            </p:extLst>
          </p:nvPr>
        </p:nvGraphicFramePr>
        <p:xfrm>
          <a:off x="409650" y="994346"/>
          <a:ext cx="6181967" cy="3997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Velkommen </a:t>
                      </a:r>
                    </a:p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- Litt om BOTT ØL Innføring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</a:t>
                      </a:r>
                      <a:r>
                        <a:rPr lang="nb-NO" sz="1600" err="1"/>
                        <a:t>Fti</a:t>
                      </a:r>
                      <a:r>
                        <a:rPr lang="nb-NO" sz="1600"/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Hovedflyt</a:t>
                      </a:r>
                      <a:r>
                        <a:rPr lang="nb-NO" sz="1600" i="1"/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/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/>
                        <a:t>Hovedendringer</a:t>
                      </a:r>
                      <a:r>
                        <a:rPr lang="nb-NO" sz="1600" i="1"/>
                        <a:t> fra slik mange kjenner prosessen i dag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06689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Fti-prosessen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Mål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279431" y="1833207"/>
            <a:ext cx="4535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Informere om </a:t>
            </a:r>
            <a:r>
              <a:rPr lang="nb-NO" sz="2400">
                <a:latin typeface="Arial" panose="020B0604020202020204"/>
              </a:rPr>
              <a:t>opplæringsløp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 for din rolle og gi en introduksjon til </a:t>
            </a:r>
            <a:r>
              <a:rPr lang="nb-NO" sz="2400" b="1" i="1">
                <a:solidFill>
                  <a:srgbClr val="000000"/>
                </a:solidFill>
                <a:latin typeface="Arial" panose="020B0604020202020204"/>
              </a:rPr>
              <a:t>Fordring til innbetalings-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prosessen</a:t>
            </a: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64308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98" y="25578"/>
            <a:ext cx="8418747" cy="1110177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1500" b="0" i="1">
                <a:solidFill>
                  <a:srgbClr val="000000"/>
                </a:solidFill>
              </a:rPr>
              <a:t>Innføringen av nye økonomi- og lønnssystemer vil gi NTNU mange fordeler både i et fagperspektiv og brukerperspektiv</a:t>
            </a:r>
            <a:endParaRPr lang="nb-NO" sz="1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4524005" y="1355260"/>
            <a:ext cx="1890522" cy="1210630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399450" y="1355260"/>
            <a:ext cx="1890522" cy="1232548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6666298" y="1355259"/>
            <a:ext cx="2111329" cy="1371400"/>
            <a:chOff x="8888395" y="1714857"/>
            <a:chExt cx="2815105" cy="18285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økt funksjonalitet innen flere områder som pre-</a:t>
              </a:r>
              <a:r>
                <a:rPr lang="nb-NO" sz="1050" err="1">
                  <a:solidFill>
                    <a:srgbClr val="000000"/>
                  </a:solidFill>
                  <a:latin typeface="Arial" panose="020B0604020202020204"/>
                </a:rPr>
                <a:t>award</a:t>
              </a: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 (prosjektøkonomi) og selvbetjeningsløsninger</a:t>
              </a:r>
              <a:endParaRPr lang="nb-NO" sz="10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322358" y="2948501"/>
            <a:ext cx="1890522" cy="1637921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2445971" y="2955664"/>
            <a:ext cx="1890522" cy="1630759"/>
            <a:chOff x="3261295" y="3940885"/>
            <a:chExt cx="2520696" cy="21743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4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6860971" y="2941860"/>
            <a:ext cx="1890522" cy="1321394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systemer, prosesser og roller som bidrar til å realisere Ett NTNU</a:t>
              </a:r>
              <a:endParaRPr lang="nb-NO" sz="1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5324611" y="3062026"/>
            <a:ext cx="616003" cy="524774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GB" sz="2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4737357" y="3709258"/>
            <a:ext cx="1890522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783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Vi få ny økonomimodell som gir muligheter for god økonomistyring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2381716" y="1500408"/>
            <a:ext cx="1890523" cy="1209065"/>
            <a:chOff x="6178994" y="2113353"/>
            <a:chExt cx="2520696" cy="1612088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="" xmlns:p14="http://schemas.microsoft.com/office/powerpoint/2010/main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783">
                <a:defRPr/>
              </a:pPr>
              <a:endParaRPr lang="en-GB" sz="239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6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768" y="3612151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35926"/>
              </p:ext>
            </p:extLst>
          </p:nvPr>
        </p:nvGraphicFramePr>
        <p:xfrm>
          <a:off x="409650" y="994346"/>
          <a:ext cx="6181967" cy="375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pPr algn="l" defTabSz="457200" rtl="0" eaLnBrk="1" latinLnBrk="0" hangingPunct="1"/>
                      <a:r>
                        <a:rPr lang="nb-NO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Velkommen </a:t>
                      </a:r>
                    </a:p>
                    <a:p>
                      <a:pPr algn="l" defTabSz="457200" rtl="0" eaLnBrk="1" latinLnBrk="0" hangingPunct="1"/>
                      <a:r>
                        <a:rPr lang="nb-NO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Mål for møtet </a:t>
                      </a:r>
                    </a:p>
                    <a:p>
                      <a:pPr algn="l" defTabSz="457200" rtl="0" eaLnBrk="1" latinLnBrk="0" hangingPunct="1"/>
                      <a:r>
                        <a:rPr lang="nb-NO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Hvorfor BOTT ØL?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Introduksjon til </a:t>
                      </a:r>
                      <a:r>
                        <a:rPr lang="nb-NO" sz="1600" err="1">
                          <a:solidFill>
                            <a:schemeClr val="bg1"/>
                          </a:solidFill>
                        </a:rPr>
                        <a:t>Fti</a:t>
                      </a:r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bg1"/>
                          </a:solidFill>
                        </a:rPr>
                        <a:t>Hovedflyt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i prosessen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Roller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 err="1">
                          <a:solidFill>
                            <a:schemeClr val="bg1"/>
                          </a:solidFill>
                        </a:rPr>
                        <a:t>Hovedendringer</a:t>
                      </a: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fra slik mange kjenner prosessen i dag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4541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Informasjon om opplæring </a:t>
                      </a:r>
                    </a:p>
                    <a:p>
                      <a:pPr marL="0" algn="l" defTabSz="457200" rtl="0" eaLnBrk="1" latinLnBrk="0" hangingPunct="1"/>
                      <a:r>
                        <a:rPr lang="nb-NO" sz="16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Struktur for opplæringsløp</a:t>
                      </a:r>
                    </a:p>
                    <a:p>
                      <a:pPr marL="0" algn="l" defTabSz="457200" rtl="0" eaLnBrk="1" latinLnBrk="0" hangingPunct="1"/>
                      <a:r>
                        <a:rPr lang="nb-NO" sz="16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Praktisk info om opplæring</a:t>
                      </a:r>
                    </a:p>
                    <a:p>
                      <a:pPr marL="0" algn="l" defTabSz="457200" rtl="0" eaLnBrk="1" latinLnBrk="0" hangingPunct="1"/>
                      <a:r>
                        <a:rPr lang="nb-NO" sz="16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Opplæring for roller i Fti-prosessen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2"/>
    </mc:Choice>
    <mc:Fallback xmlns="">
      <p:transition spd="slow" advTm="199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B242AEC-46F1-4736-9513-24F067C405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6277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B242AEC-46F1-4736-9513-24F067C40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A361D2-7FAC-4684-AB32-C6DB7D42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Intro til FTI-prosessen: Prosessflyt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3E0D7-8721-4654-A316-7713C9609B32}"/>
              </a:ext>
            </a:extLst>
          </p:cNvPr>
          <p:cNvGrpSpPr/>
          <p:nvPr/>
        </p:nvGrpSpPr>
        <p:grpSpPr>
          <a:xfrm>
            <a:off x="5111886" y="2970972"/>
            <a:ext cx="1162122" cy="1219365"/>
            <a:chOff x="3467100" y="1822704"/>
            <a:chExt cx="1417447" cy="1481455"/>
          </a:xfrm>
        </p:grpSpPr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26A3BC38-ADF3-4577-BB9E-104A59D412A2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3A306187-6FBF-4340-BB42-81CBA3C1E3A8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7B5F03CE-4961-46EA-9240-FE8C9B845E56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id="{FF12392D-21CE-4BE1-8CE6-8A5695A002CE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2" name="object 41">
              <a:extLst>
                <a:ext uri="{FF2B5EF4-FFF2-40B4-BE49-F238E27FC236}">
                  <a16:creationId xmlns:a16="http://schemas.microsoft.com/office/drawing/2014/main" id="{C5CC4628-5DA1-4A6F-8825-88BAD5060069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D92DB3-46C0-4390-8054-5C9C3D49FA4B}"/>
              </a:ext>
            </a:extLst>
          </p:cNvPr>
          <p:cNvGrpSpPr/>
          <p:nvPr/>
        </p:nvGrpSpPr>
        <p:grpSpPr>
          <a:xfrm>
            <a:off x="6501533" y="2363189"/>
            <a:ext cx="1076172" cy="1145911"/>
            <a:chOff x="3467100" y="1822704"/>
            <a:chExt cx="1417447" cy="1481455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024FFB91-37ED-4E39-B56C-C4A1078BDF30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D0C6E9F2-8D69-4E81-94DE-6FAFF1008A2B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B5AE537E-F309-4E4E-BB06-6CD0675F78D2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7" name="object 40">
              <a:extLst>
                <a:ext uri="{FF2B5EF4-FFF2-40B4-BE49-F238E27FC236}">
                  <a16:creationId xmlns:a16="http://schemas.microsoft.com/office/drawing/2014/main" id="{AE73C185-26A1-452B-A48C-AFD9735E1C8A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18" name="object 41">
              <a:extLst>
                <a:ext uri="{FF2B5EF4-FFF2-40B4-BE49-F238E27FC236}">
                  <a16:creationId xmlns:a16="http://schemas.microsoft.com/office/drawing/2014/main" id="{C129DCCC-6F40-4565-A1BB-DED48C9B0155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82C18F-F0EB-47C1-B06B-3CA58BFEACF6}"/>
              </a:ext>
            </a:extLst>
          </p:cNvPr>
          <p:cNvGrpSpPr/>
          <p:nvPr/>
        </p:nvGrpSpPr>
        <p:grpSpPr>
          <a:xfrm>
            <a:off x="3930036" y="1405401"/>
            <a:ext cx="1399355" cy="1437113"/>
            <a:chOff x="3467100" y="1822704"/>
            <a:chExt cx="1417447" cy="1481455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A44539D8-127B-458A-8B65-4BD1CA8F6068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6008F586-D88D-44B2-9813-8F792CB5DF40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76951D07-9A62-4742-97CF-7FFC980016A1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23" name="object 40">
              <a:extLst>
                <a:ext uri="{FF2B5EF4-FFF2-40B4-BE49-F238E27FC236}">
                  <a16:creationId xmlns:a16="http://schemas.microsoft.com/office/drawing/2014/main" id="{9E7775A2-C182-4AFC-B146-87D7A4A8B3BF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24" name="object 41">
              <a:extLst>
                <a:ext uri="{FF2B5EF4-FFF2-40B4-BE49-F238E27FC236}">
                  <a16:creationId xmlns:a16="http://schemas.microsoft.com/office/drawing/2014/main" id="{D18BA2D3-2D4C-4BF1-ADB1-5BD9975C3981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</p:grpSp>
      <p:sp>
        <p:nvSpPr>
          <p:cNvPr id="25" name="object 65">
            <a:extLst>
              <a:ext uri="{FF2B5EF4-FFF2-40B4-BE49-F238E27FC236}">
                <a16:creationId xmlns:a16="http://schemas.microsoft.com/office/drawing/2014/main" id="{BE7D4710-4342-48A4-9A0D-E4305690911B}"/>
              </a:ext>
            </a:extLst>
          </p:cNvPr>
          <p:cNvSpPr/>
          <p:nvPr/>
        </p:nvSpPr>
        <p:spPr>
          <a:xfrm rot="20164623">
            <a:off x="3033312" y="2157857"/>
            <a:ext cx="965731" cy="209366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26" name="object 65">
            <a:extLst>
              <a:ext uri="{FF2B5EF4-FFF2-40B4-BE49-F238E27FC236}">
                <a16:creationId xmlns:a16="http://schemas.microsoft.com/office/drawing/2014/main" id="{0405BE5A-A4ED-452D-81D2-FECB484796BF}"/>
              </a:ext>
            </a:extLst>
          </p:cNvPr>
          <p:cNvSpPr/>
          <p:nvPr/>
        </p:nvSpPr>
        <p:spPr>
          <a:xfrm rot="20966979">
            <a:off x="5660426" y="2759454"/>
            <a:ext cx="817653" cy="235869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E8C4F2-0015-4A5A-8878-047475127707}"/>
              </a:ext>
            </a:extLst>
          </p:cNvPr>
          <p:cNvGrpSpPr/>
          <p:nvPr/>
        </p:nvGrpSpPr>
        <p:grpSpPr>
          <a:xfrm>
            <a:off x="4557718" y="2044969"/>
            <a:ext cx="370209" cy="456556"/>
            <a:chOff x="6267547" y="1891446"/>
            <a:chExt cx="692727" cy="768296"/>
          </a:xfrm>
        </p:grpSpPr>
        <p:sp>
          <p:nvSpPr>
            <p:cNvPr id="28" name="object 40">
              <a:extLst>
                <a:ext uri="{FF2B5EF4-FFF2-40B4-BE49-F238E27FC236}">
                  <a16:creationId xmlns:a16="http://schemas.microsoft.com/office/drawing/2014/main" id="{9B37D7AE-A885-465E-A00C-FC8655DB7AC2}"/>
                </a:ext>
              </a:extLst>
            </p:cNvPr>
            <p:cNvSpPr/>
            <p:nvPr/>
          </p:nvSpPr>
          <p:spPr>
            <a:xfrm>
              <a:off x="6267547" y="1891446"/>
              <a:ext cx="692727" cy="768296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29" name="object 43">
              <a:extLst>
                <a:ext uri="{FF2B5EF4-FFF2-40B4-BE49-F238E27FC236}">
                  <a16:creationId xmlns:a16="http://schemas.microsoft.com/office/drawing/2014/main" id="{E831DA37-6B67-4E14-975B-D87D777CAA0D}"/>
                </a:ext>
              </a:extLst>
            </p:cNvPr>
            <p:cNvSpPr/>
            <p:nvPr/>
          </p:nvSpPr>
          <p:spPr>
            <a:xfrm>
              <a:off x="6441454" y="2057207"/>
              <a:ext cx="203678" cy="218975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58DFE6-21D5-4315-A954-7B39E547D5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61414" y="2067619"/>
              <a:ext cx="125496" cy="125496"/>
              <a:chOff x="5060951" y="5997575"/>
              <a:chExt cx="247650" cy="247651"/>
            </a:xfrm>
          </p:grpSpPr>
          <p:sp>
            <p:nvSpPr>
              <p:cNvPr id="31" name="Freeform 328">
                <a:extLst>
                  <a:ext uri="{FF2B5EF4-FFF2-40B4-BE49-F238E27FC236}">
                    <a16:creationId xmlns:a16="http://schemas.microsoft.com/office/drawing/2014/main" id="{D4117124-8522-4DAD-B019-73B6BF72B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338" y="6189663"/>
                <a:ext cx="55563" cy="55563"/>
              </a:xfrm>
              <a:custGeom>
                <a:avLst/>
                <a:gdLst>
                  <a:gd name="T0" fmla="*/ 36 w 71"/>
                  <a:gd name="T1" fmla="*/ 0 h 71"/>
                  <a:gd name="T2" fmla="*/ 36 w 71"/>
                  <a:gd name="T3" fmla="*/ 0 h 71"/>
                  <a:gd name="T4" fmla="*/ 28 w 71"/>
                  <a:gd name="T5" fmla="*/ 0 h 71"/>
                  <a:gd name="T6" fmla="*/ 21 w 71"/>
                  <a:gd name="T7" fmla="*/ 2 h 71"/>
                  <a:gd name="T8" fmla="*/ 16 w 71"/>
                  <a:gd name="T9" fmla="*/ 5 h 71"/>
                  <a:gd name="T10" fmla="*/ 10 w 71"/>
                  <a:gd name="T11" fmla="*/ 10 h 71"/>
                  <a:gd name="T12" fmla="*/ 5 w 71"/>
                  <a:gd name="T13" fmla="*/ 16 h 71"/>
                  <a:gd name="T14" fmla="*/ 2 w 71"/>
                  <a:gd name="T15" fmla="*/ 21 h 71"/>
                  <a:gd name="T16" fmla="*/ 0 w 71"/>
                  <a:gd name="T17" fmla="*/ 28 h 71"/>
                  <a:gd name="T18" fmla="*/ 0 w 71"/>
                  <a:gd name="T19" fmla="*/ 34 h 71"/>
                  <a:gd name="T20" fmla="*/ 0 w 71"/>
                  <a:gd name="T21" fmla="*/ 34 h 71"/>
                  <a:gd name="T22" fmla="*/ 0 w 71"/>
                  <a:gd name="T23" fmla="*/ 43 h 71"/>
                  <a:gd name="T24" fmla="*/ 2 w 71"/>
                  <a:gd name="T25" fmla="*/ 49 h 71"/>
                  <a:gd name="T26" fmla="*/ 5 w 71"/>
                  <a:gd name="T27" fmla="*/ 55 h 71"/>
                  <a:gd name="T28" fmla="*/ 10 w 71"/>
                  <a:gd name="T29" fmla="*/ 60 h 71"/>
                  <a:gd name="T30" fmla="*/ 16 w 71"/>
                  <a:gd name="T31" fmla="*/ 65 h 71"/>
                  <a:gd name="T32" fmla="*/ 21 w 71"/>
                  <a:gd name="T33" fmla="*/ 68 h 71"/>
                  <a:gd name="T34" fmla="*/ 28 w 71"/>
                  <a:gd name="T35" fmla="*/ 71 h 71"/>
                  <a:gd name="T36" fmla="*/ 36 w 71"/>
                  <a:gd name="T37" fmla="*/ 71 h 71"/>
                  <a:gd name="T38" fmla="*/ 36 w 71"/>
                  <a:gd name="T39" fmla="*/ 71 h 71"/>
                  <a:gd name="T40" fmla="*/ 43 w 71"/>
                  <a:gd name="T41" fmla="*/ 71 h 71"/>
                  <a:gd name="T42" fmla="*/ 49 w 71"/>
                  <a:gd name="T43" fmla="*/ 68 h 71"/>
                  <a:gd name="T44" fmla="*/ 56 w 71"/>
                  <a:gd name="T45" fmla="*/ 65 h 71"/>
                  <a:gd name="T46" fmla="*/ 60 w 71"/>
                  <a:gd name="T47" fmla="*/ 60 h 71"/>
                  <a:gd name="T48" fmla="*/ 65 w 71"/>
                  <a:gd name="T49" fmla="*/ 55 h 71"/>
                  <a:gd name="T50" fmla="*/ 68 w 71"/>
                  <a:gd name="T51" fmla="*/ 49 h 71"/>
                  <a:gd name="T52" fmla="*/ 71 w 71"/>
                  <a:gd name="T53" fmla="*/ 43 h 71"/>
                  <a:gd name="T54" fmla="*/ 71 w 71"/>
                  <a:gd name="T55" fmla="*/ 34 h 71"/>
                  <a:gd name="T56" fmla="*/ 71 w 71"/>
                  <a:gd name="T57" fmla="*/ 34 h 71"/>
                  <a:gd name="T58" fmla="*/ 71 w 71"/>
                  <a:gd name="T59" fmla="*/ 28 h 71"/>
                  <a:gd name="T60" fmla="*/ 68 w 71"/>
                  <a:gd name="T61" fmla="*/ 21 h 71"/>
                  <a:gd name="T62" fmla="*/ 65 w 71"/>
                  <a:gd name="T63" fmla="*/ 16 h 71"/>
                  <a:gd name="T64" fmla="*/ 60 w 71"/>
                  <a:gd name="T65" fmla="*/ 10 h 71"/>
                  <a:gd name="T66" fmla="*/ 56 w 71"/>
                  <a:gd name="T67" fmla="*/ 5 h 71"/>
                  <a:gd name="T68" fmla="*/ 49 w 71"/>
                  <a:gd name="T69" fmla="*/ 2 h 71"/>
                  <a:gd name="T70" fmla="*/ 43 w 71"/>
                  <a:gd name="T71" fmla="*/ 0 h 71"/>
                  <a:gd name="T72" fmla="*/ 36 w 71"/>
                  <a:gd name="T73" fmla="*/ 0 h 71"/>
                  <a:gd name="T74" fmla="*/ 36 w 71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36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6" y="65"/>
                    </a:lnTo>
                    <a:lnTo>
                      <a:pt x="21" y="68"/>
                    </a:lnTo>
                    <a:lnTo>
                      <a:pt x="28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49" y="68"/>
                    </a:lnTo>
                    <a:lnTo>
                      <a:pt x="56" y="65"/>
                    </a:lnTo>
                    <a:lnTo>
                      <a:pt x="60" y="60"/>
                    </a:lnTo>
                    <a:lnTo>
                      <a:pt x="65" y="55"/>
                    </a:lnTo>
                    <a:lnTo>
                      <a:pt x="68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8" y="21"/>
                    </a:lnTo>
                    <a:lnTo>
                      <a:pt x="65" y="16"/>
                    </a:lnTo>
                    <a:lnTo>
                      <a:pt x="60" y="10"/>
                    </a:lnTo>
                    <a:lnTo>
                      <a:pt x="5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b-NO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32" name="Freeform 329">
                <a:extLst>
                  <a:ext uri="{FF2B5EF4-FFF2-40B4-BE49-F238E27FC236}">
                    <a16:creationId xmlns:a16="http://schemas.microsoft.com/office/drawing/2014/main" id="{448A224B-36C4-4650-B82E-548B46233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6189663"/>
                <a:ext cx="58738" cy="55563"/>
              </a:xfrm>
              <a:custGeom>
                <a:avLst/>
                <a:gdLst>
                  <a:gd name="T0" fmla="*/ 36 w 72"/>
                  <a:gd name="T1" fmla="*/ 0 h 71"/>
                  <a:gd name="T2" fmla="*/ 36 w 72"/>
                  <a:gd name="T3" fmla="*/ 0 h 71"/>
                  <a:gd name="T4" fmla="*/ 29 w 72"/>
                  <a:gd name="T5" fmla="*/ 0 h 71"/>
                  <a:gd name="T6" fmla="*/ 23 w 72"/>
                  <a:gd name="T7" fmla="*/ 2 h 71"/>
                  <a:gd name="T8" fmla="*/ 16 w 72"/>
                  <a:gd name="T9" fmla="*/ 5 h 71"/>
                  <a:gd name="T10" fmla="*/ 11 w 72"/>
                  <a:gd name="T11" fmla="*/ 10 h 71"/>
                  <a:gd name="T12" fmla="*/ 6 w 72"/>
                  <a:gd name="T13" fmla="*/ 16 h 71"/>
                  <a:gd name="T14" fmla="*/ 4 w 72"/>
                  <a:gd name="T15" fmla="*/ 21 h 71"/>
                  <a:gd name="T16" fmla="*/ 1 w 72"/>
                  <a:gd name="T17" fmla="*/ 28 h 71"/>
                  <a:gd name="T18" fmla="*/ 0 w 72"/>
                  <a:gd name="T19" fmla="*/ 34 h 71"/>
                  <a:gd name="T20" fmla="*/ 0 w 72"/>
                  <a:gd name="T21" fmla="*/ 34 h 71"/>
                  <a:gd name="T22" fmla="*/ 1 w 72"/>
                  <a:gd name="T23" fmla="*/ 43 h 71"/>
                  <a:gd name="T24" fmla="*/ 4 w 72"/>
                  <a:gd name="T25" fmla="*/ 49 h 71"/>
                  <a:gd name="T26" fmla="*/ 6 w 72"/>
                  <a:gd name="T27" fmla="*/ 55 h 71"/>
                  <a:gd name="T28" fmla="*/ 11 w 72"/>
                  <a:gd name="T29" fmla="*/ 60 h 71"/>
                  <a:gd name="T30" fmla="*/ 16 w 72"/>
                  <a:gd name="T31" fmla="*/ 65 h 71"/>
                  <a:gd name="T32" fmla="*/ 23 w 72"/>
                  <a:gd name="T33" fmla="*/ 68 h 71"/>
                  <a:gd name="T34" fmla="*/ 29 w 72"/>
                  <a:gd name="T35" fmla="*/ 71 h 71"/>
                  <a:gd name="T36" fmla="*/ 36 w 72"/>
                  <a:gd name="T37" fmla="*/ 71 h 71"/>
                  <a:gd name="T38" fmla="*/ 36 w 72"/>
                  <a:gd name="T39" fmla="*/ 71 h 71"/>
                  <a:gd name="T40" fmla="*/ 44 w 72"/>
                  <a:gd name="T41" fmla="*/ 71 h 71"/>
                  <a:gd name="T42" fmla="*/ 51 w 72"/>
                  <a:gd name="T43" fmla="*/ 68 h 71"/>
                  <a:gd name="T44" fmla="*/ 56 w 72"/>
                  <a:gd name="T45" fmla="*/ 65 h 71"/>
                  <a:gd name="T46" fmla="*/ 62 w 72"/>
                  <a:gd name="T47" fmla="*/ 60 h 71"/>
                  <a:gd name="T48" fmla="*/ 66 w 72"/>
                  <a:gd name="T49" fmla="*/ 55 h 71"/>
                  <a:gd name="T50" fmla="*/ 70 w 72"/>
                  <a:gd name="T51" fmla="*/ 49 h 71"/>
                  <a:gd name="T52" fmla="*/ 71 w 72"/>
                  <a:gd name="T53" fmla="*/ 43 h 71"/>
                  <a:gd name="T54" fmla="*/ 72 w 72"/>
                  <a:gd name="T55" fmla="*/ 34 h 71"/>
                  <a:gd name="T56" fmla="*/ 72 w 72"/>
                  <a:gd name="T57" fmla="*/ 34 h 71"/>
                  <a:gd name="T58" fmla="*/ 71 w 72"/>
                  <a:gd name="T59" fmla="*/ 28 h 71"/>
                  <a:gd name="T60" fmla="*/ 70 w 72"/>
                  <a:gd name="T61" fmla="*/ 21 h 71"/>
                  <a:gd name="T62" fmla="*/ 66 w 72"/>
                  <a:gd name="T63" fmla="*/ 16 h 71"/>
                  <a:gd name="T64" fmla="*/ 62 w 72"/>
                  <a:gd name="T65" fmla="*/ 10 h 71"/>
                  <a:gd name="T66" fmla="*/ 56 w 72"/>
                  <a:gd name="T67" fmla="*/ 5 h 71"/>
                  <a:gd name="T68" fmla="*/ 51 w 72"/>
                  <a:gd name="T69" fmla="*/ 2 h 71"/>
                  <a:gd name="T70" fmla="*/ 44 w 72"/>
                  <a:gd name="T71" fmla="*/ 0 h 71"/>
                  <a:gd name="T72" fmla="*/ 36 w 72"/>
                  <a:gd name="T73" fmla="*/ 0 h 71"/>
                  <a:gd name="T74" fmla="*/ 36 w 72"/>
                  <a:gd name="T7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36" y="0"/>
                    </a:moveTo>
                    <a:lnTo>
                      <a:pt x="36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6" y="5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4" y="21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1" y="43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3" y="68"/>
                    </a:lnTo>
                    <a:lnTo>
                      <a:pt x="29" y="71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1"/>
                    </a:lnTo>
                    <a:lnTo>
                      <a:pt x="51" y="68"/>
                    </a:lnTo>
                    <a:lnTo>
                      <a:pt x="56" y="65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70" y="49"/>
                    </a:lnTo>
                    <a:lnTo>
                      <a:pt x="71" y="43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2" y="10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b-NO">
                  <a:solidFill>
                    <a:srgbClr val="5C5C5C"/>
                  </a:solidFill>
                  <a:latin typeface="Open Sans"/>
                </a:endParaRPr>
              </a:p>
            </p:txBody>
          </p:sp>
          <p:sp>
            <p:nvSpPr>
              <p:cNvPr id="33" name="Freeform 330">
                <a:extLst>
                  <a:ext uri="{FF2B5EF4-FFF2-40B4-BE49-F238E27FC236}">
                    <a16:creationId xmlns:a16="http://schemas.microsoft.com/office/drawing/2014/main" id="{322CDBCD-BE84-448B-AC77-790323ABE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1" y="5997575"/>
                <a:ext cx="247650" cy="176213"/>
              </a:xfrm>
              <a:custGeom>
                <a:avLst/>
                <a:gdLst>
                  <a:gd name="T0" fmla="*/ 307 w 311"/>
                  <a:gd name="T1" fmla="*/ 63 h 223"/>
                  <a:gd name="T2" fmla="*/ 307 w 311"/>
                  <a:gd name="T3" fmla="*/ 63 h 223"/>
                  <a:gd name="T4" fmla="*/ 303 w 311"/>
                  <a:gd name="T5" fmla="*/ 59 h 223"/>
                  <a:gd name="T6" fmla="*/ 297 w 311"/>
                  <a:gd name="T7" fmla="*/ 58 h 223"/>
                  <a:gd name="T8" fmla="*/ 111 w 311"/>
                  <a:gd name="T9" fmla="*/ 58 h 223"/>
                  <a:gd name="T10" fmla="*/ 111 w 311"/>
                  <a:gd name="T11" fmla="*/ 58 h 223"/>
                  <a:gd name="T12" fmla="*/ 106 w 311"/>
                  <a:gd name="T13" fmla="*/ 59 h 223"/>
                  <a:gd name="T14" fmla="*/ 100 w 311"/>
                  <a:gd name="T15" fmla="*/ 62 h 223"/>
                  <a:gd name="T16" fmla="*/ 98 w 311"/>
                  <a:gd name="T17" fmla="*/ 67 h 223"/>
                  <a:gd name="T18" fmla="*/ 96 w 311"/>
                  <a:gd name="T19" fmla="*/ 72 h 223"/>
                  <a:gd name="T20" fmla="*/ 96 w 311"/>
                  <a:gd name="T21" fmla="*/ 72 h 223"/>
                  <a:gd name="T22" fmla="*/ 98 w 311"/>
                  <a:gd name="T23" fmla="*/ 78 h 223"/>
                  <a:gd name="T24" fmla="*/ 100 w 311"/>
                  <a:gd name="T25" fmla="*/ 82 h 223"/>
                  <a:gd name="T26" fmla="*/ 106 w 311"/>
                  <a:gd name="T27" fmla="*/ 86 h 223"/>
                  <a:gd name="T28" fmla="*/ 111 w 311"/>
                  <a:gd name="T29" fmla="*/ 86 h 223"/>
                  <a:gd name="T30" fmla="*/ 279 w 311"/>
                  <a:gd name="T31" fmla="*/ 86 h 223"/>
                  <a:gd name="T32" fmla="*/ 256 w 311"/>
                  <a:gd name="T33" fmla="*/ 195 h 223"/>
                  <a:gd name="T34" fmla="*/ 103 w 311"/>
                  <a:gd name="T35" fmla="*/ 195 h 223"/>
                  <a:gd name="T36" fmla="*/ 67 w 311"/>
                  <a:gd name="T37" fmla="*/ 11 h 223"/>
                  <a:gd name="T38" fmla="*/ 67 w 311"/>
                  <a:gd name="T39" fmla="*/ 11 h 223"/>
                  <a:gd name="T40" fmla="*/ 64 w 311"/>
                  <a:gd name="T41" fmla="*/ 7 h 223"/>
                  <a:gd name="T42" fmla="*/ 62 w 311"/>
                  <a:gd name="T43" fmla="*/ 2 h 223"/>
                  <a:gd name="T44" fmla="*/ 58 w 311"/>
                  <a:gd name="T45" fmla="*/ 0 h 223"/>
                  <a:gd name="T46" fmla="*/ 52 w 311"/>
                  <a:gd name="T47" fmla="*/ 0 h 223"/>
                  <a:gd name="T48" fmla="*/ 13 w 311"/>
                  <a:gd name="T49" fmla="*/ 0 h 223"/>
                  <a:gd name="T50" fmla="*/ 13 w 311"/>
                  <a:gd name="T51" fmla="*/ 0 h 223"/>
                  <a:gd name="T52" fmla="*/ 8 w 311"/>
                  <a:gd name="T53" fmla="*/ 0 h 223"/>
                  <a:gd name="T54" fmla="*/ 4 w 311"/>
                  <a:gd name="T55" fmla="*/ 4 h 223"/>
                  <a:gd name="T56" fmla="*/ 0 w 311"/>
                  <a:gd name="T57" fmla="*/ 8 h 223"/>
                  <a:gd name="T58" fmla="*/ 0 w 311"/>
                  <a:gd name="T59" fmla="*/ 13 h 223"/>
                  <a:gd name="T60" fmla="*/ 0 w 311"/>
                  <a:gd name="T61" fmla="*/ 13 h 223"/>
                  <a:gd name="T62" fmla="*/ 0 w 311"/>
                  <a:gd name="T63" fmla="*/ 19 h 223"/>
                  <a:gd name="T64" fmla="*/ 4 w 311"/>
                  <a:gd name="T65" fmla="*/ 24 h 223"/>
                  <a:gd name="T66" fmla="*/ 8 w 311"/>
                  <a:gd name="T67" fmla="*/ 27 h 223"/>
                  <a:gd name="T68" fmla="*/ 13 w 311"/>
                  <a:gd name="T69" fmla="*/ 28 h 223"/>
                  <a:gd name="T70" fmla="*/ 41 w 311"/>
                  <a:gd name="T71" fmla="*/ 28 h 223"/>
                  <a:gd name="T72" fmla="*/ 78 w 311"/>
                  <a:gd name="T73" fmla="*/ 212 h 223"/>
                  <a:gd name="T74" fmla="*/ 78 w 311"/>
                  <a:gd name="T75" fmla="*/ 212 h 223"/>
                  <a:gd name="T76" fmla="*/ 79 w 311"/>
                  <a:gd name="T77" fmla="*/ 216 h 223"/>
                  <a:gd name="T78" fmla="*/ 83 w 311"/>
                  <a:gd name="T79" fmla="*/ 220 h 223"/>
                  <a:gd name="T80" fmla="*/ 87 w 311"/>
                  <a:gd name="T81" fmla="*/ 223 h 223"/>
                  <a:gd name="T82" fmla="*/ 91 w 311"/>
                  <a:gd name="T83" fmla="*/ 223 h 223"/>
                  <a:gd name="T84" fmla="*/ 267 w 311"/>
                  <a:gd name="T85" fmla="*/ 223 h 223"/>
                  <a:gd name="T86" fmla="*/ 267 w 311"/>
                  <a:gd name="T87" fmla="*/ 223 h 223"/>
                  <a:gd name="T88" fmla="*/ 272 w 311"/>
                  <a:gd name="T89" fmla="*/ 223 h 223"/>
                  <a:gd name="T90" fmla="*/ 276 w 311"/>
                  <a:gd name="T91" fmla="*/ 220 h 223"/>
                  <a:gd name="T92" fmla="*/ 279 w 311"/>
                  <a:gd name="T93" fmla="*/ 216 h 223"/>
                  <a:gd name="T94" fmla="*/ 282 w 311"/>
                  <a:gd name="T95" fmla="*/ 212 h 223"/>
                  <a:gd name="T96" fmla="*/ 310 w 311"/>
                  <a:gd name="T97" fmla="*/ 75 h 223"/>
                  <a:gd name="T98" fmla="*/ 310 w 311"/>
                  <a:gd name="T99" fmla="*/ 75 h 223"/>
                  <a:gd name="T100" fmla="*/ 311 w 311"/>
                  <a:gd name="T101" fmla="*/ 72 h 223"/>
                  <a:gd name="T102" fmla="*/ 310 w 311"/>
                  <a:gd name="T103" fmla="*/ 70 h 223"/>
                  <a:gd name="T104" fmla="*/ 310 w 311"/>
                  <a:gd name="T105" fmla="*/ 66 h 223"/>
                  <a:gd name="T106" fmla="*/ 307 w 311"/>
                  <a:gd name="T107" fmla="*/ 63 h 223"/>
                  <a:gd name="T108" fmla="*/ 307 w 311"/>
                  <a:gd name="T109" fmla="*/ 6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1" h="223">
                    <a:moveTo>
                      <a:pt x="307" y="63"/>
                    </a:moveTo>
                    <a:lnTo>
                      <a:pt x="307" y="63"/>
                    </a:lnTo>
                    <a:lnTo>
                      <a:pt x="303" y="59"/>
                    </a:lnTo>
                    <a:lnTo>
                      <a:pt x="297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06" y="59"/>
                    </a:lnTo>
                    <a:lnTo>
                      <a:pt x="100" y="62"/>
                    </a:lnTo>
                    <a:lnTo>
                      <a:pt x="98" y="67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98" y="78"/>
                    </a:lnTo>
                    <a:lnTo>
                      <a:pt x="100" y="82"/>
                    </a:lnTo>
                    <a:lnTo>
                      <a:pt x="106" y="86"/>
                    </a:lnTo>
                    <a:lnTo>
                      <a:pt x="111" y="86"/>
                    </a:lnTo>
                    <a:lnTo>
                      <a:pt x="279" y="86"/>
                    </a:lnTo>
                    <a:lnTo>
                      <a:pt x="256" y="195"/>
                    </a:lnTo>
                    <a:lnTo>
                      <a:pt x="103" y="195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4" y="7"/>
                    </a:lnTo>
                    <a:lnTo>
                      <a:pt x="62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41" y="28"/>
                    </a:lnTo>
                    <a:lnTo>
                      <a:pt x="78" y="212"/>
                    </a:lnTo>
                    <a:lnTo>
                      <a:pt x="78" y="212"/>
                    </a:lnTo>
                    <a:lnTo>
                      <a:pt x="79" y="216"/>
                    </a:lnTo>
                    <a:lnTo>
                      <a:pt x="83" y="220"/>
                    </a:lnTo>
                    <a:lnTo>
                      <a:pt x="87" y="223"/>
                    </a:lnTo>
                    <a:lnTo>
                      <a:pt x="91" y="223"/>
                    </a:lnTo>
                    <a:lnTo>
                      <a:pt x="267" y="223"/>
                    </a:lnTo>
                    <a:lnTo>
                      <a:pt x="267" y="223"/>
                    </a:lnTo>
                    <a:lnTo>
                      <a:pt x="272" y="223"/>
                    </a:lnTo>
                    <a:lnTo>
                      <a:pt x="276" y="220"/>
                    </a:lnTo>
                    <a:lnTo>
                      <a:pt x="279" y="216"/>
                    </a:lnTo>
                    <a:lnTo>
                      <a:pt x="282" y="212"/>
                    </a:lnTo>
                    <a:lnTo>
                      <a:pt x="310" y="75"/>
                    </a:lnTo>
                    <a:lnTo>
                      <a:pt x="310" y="75"/>
                    </a:lnTo>
                    <a:lnTo>
                      <a:pt x="311" y="72"/>
                    </a:lnTo>
                    <a:lnTo>
                      <a:pt x="310" y="70"/>
                    </a:lnTo>
                    <a:lnTo>
                      <a:pt x="310" y="66"/>
                    </a:lnTo>
                    <a:lnTo>
                      <a:pt x="307" y="63"/>
                    </a:lnTo>
                    <a:lnTo>
                      <a:pt x="307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b-NO">
                  <a:solidFill>
                    <a:srgbClr val="5C5C5C"/>
                  </a:solidFill>
                  <a:latin typeface="Open Sans"/>
                </a:endParaRPr>
              </a:p>
            </p:txBody>
          </p:sp>
        </p:grpSp>
      </p:grpSp>
      <p:sp>
        <p:nvSpPr>
          <p:cNvPr id="34" name="object 65">
            <a:extLst>
              <a:ext uri="{FF2B5EF4-FFF2-40B4-BE49-F238E27FC236}">
                <a16:creationId xmlns:a16="http://schemas.microsoft.com/office/drawing/2014/main" id="{0184876B-4861-4342-AEE6-6187A62C72BF}"/>
              </a:ext>
            </a:extLst>
          </p:cNvPr>
          <p:cNvSpPr/>
          <p:nvPr/>
        </p:nvSpPr>
        <p:spPr>
          <a:xfrm rot="2023954" flipV="1">
            <a:off x="4739120" y="2943078"/>
            <a:ext cx="739920" cy="190815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8268FE59-467B-4D91-BAD6-95D1AE828D7D}"/>
              </a:ext>
            </a:extLst>
          </p:cNvPr>
          <p:cNvSpPr txBox="1"/>
          <p:nvPr/>
        </p:nvSpPr>
        <p:spPr>
          <a:xfrm>
            <a:off x="5156240" y="4181005"/>
            <a:ext cx="1158689" cy="231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defRPr/>
            </a:pPr>
            <a:r>
              <a:rPr lang="nb-NO" sz="900" spc="-10">
                <a:solidFill>
                  <a:srgbClr val="000000"/>
                </a:solidFill>
                <a:latin typeface="Open Sans"/>
                <a:cs typeface="Verdana"/>
              </a:rPr>
              <a:t>Kontrollerer og bokfører faktura</a:t>
            </a:r>
            <a:endParaRPr lang="nb-NO" sz="900">
              <a:solidFill>
                <a:srgbClr val="000000"/>
              </a:solidFill>
              <a:latin typeface="Open Sans"/>
              <a:cs typeface="Verdana"/>
            </a:endParaRPr>
          </a:p>
        </p:txBody>
      </p:sp>
      <p:sp>
        <p:nvSpPr>
          <p:cNvPr id="36" name="object 56">
            <a:extLst>
              <a:ext uri="{FF2B5EF4-FFF2-40B4-BE49-F238E27FC236}">
                <a16:creationId xmlns:a16="http://schemas.microsoft.com/office/drawing/2014/main" id="{39135B24-0760-430B-B456-779A329E5E6B}"/>
              </a:ext>
            </a:extLst>
          </p:cNvPr>
          <p:cNvSpPr txBox="1"/>
          <p:nvPr/>
        </p:nvSpPr>
        <p:spPr>
          <a:xfrm>
            <a:off x="6562074" y="3623229"/>
            <a:ext cx="1444529" cy="125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  <a:defRPr/>
            </a:pPr>
            <a:r>
              <a:rPr lang="nb-NO" sz="900" spc="-10">
                <a:solidFill>
                  <a:srgbClr val="000000"/>
                </a:solidFill>
                <a:latin typeface="Open Sans"/>
                <a:cs typeface="Verdana"/>
              </a:rPr>
              <a:t>Faktura sendes til kunde</a:t>
            </a:r>
            <a:endParaRPr lang="nb-NO" sz="900" spc="-5">
              <a:solidFill>
                <a:srgbClr val="000000"/>
              </a:solidFill>
              <a:latin typeface="Open Sans"/>
              <a:cs typeface="Verdana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463FC-318C-45BC-AAFA-1F4793DDC6AC}"/>
              </a:ext>
            </a:extLst>
          </p:cNvPr>
          <p:cNvGrpSpPr/>
          <p:nvPr/>
        </p:nvGrpSpPr>
        <p:grpSpPr>
          <a:xfrm>
            <a:off x="396117" y="1661979"/>
            <a:ext cx="1387346" cy="1448394"/>
            <a:chOff x="3467100" y="1822704"/>
            <a:chExt cx="1417447" cy="1481455"/>
          </a:xfrm>
        </p:grpSpPr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87F3C5D0-8D43-4ED4-A9FB-36F09CBDCD70}"/>
                </a:ext>
              </a:extLst>
            </p:cNvPr>
            <p:cNvSpPr/>
            <p:nvPr/>
          </p:nvSpPr>
          <p:spPr>
            <a:xfrm>
              <a:off x="3550284" y="1898904"/>
              <a:ext cx="1259840" cy="1405255"/>
            </a:xfrm>
            <a:custGeom>
              <a:avLst/>
              <a:gdLst/>
              <a:ahLst/>
              <a:cxnLst/>
              <a:rect l="l" t="t" r="r" b="b"/>
              <a:pathLst>
                <a:path w="1259839" h="1405254">
                  <a:moveTo>
                    <a:pt x="556132" y="0"/>
                  </a:moveTo>
                  <a:lnTo>
                    <a:pt x="604293" y="1620"/>
                  </a:lnTo>
                  <a:lnTo>
                    <a:pt x="651582" y="6414"/>
                  </a:lnTo>
                  <a:lnTo>
                    <a:pt x="697894" y="14274"/>
                  </a:lnTo>
                  <a:lnTo>
                    <a:pt x="743124" y="25098"/>
                  </a:lnTo>
                  <a:lnTo>
                    <a:pt x="787169" y="38780"/>
                  </a:lnTo>
                  <a:lnTo>
                    <a:pt x="829923" y="55215"/>
                  </a:lnTo>
                  <a:lnTo>
                    <a:pt x="871281" y="74299"/>
                  </a:lnTo>
                  <a:lnTo>
                    <a:pt x="911140" y="95927"/>
                  </a:lnTo>
                  <a:lnTo>
                    <a:pt x="949394" y="119994"/>
                  </a:lnTo>
                  <a:lnTo>
                    <a:pt x="985938" y="146397"/>
                  </a:lnTo>
                  <a:lnTo>
                    <a:pt x="1020669" y="175029"/>
                  </a:lnTo>
                  <a:lnTo>
                    <a:pt x="1053480" y="205787"/>
                  </a:lnTo>
                  <a:lnTo>
                    <a:pt x="1084269" y="238566"/>
                  </a:lnTo>
                  <a:lnTo>
                    <a:pt x="1112929" y="273261"/>
                  </a:lnTo>
                  <a:lnTo>
                    <a:pt x="1139356" y="309767"/>
                  </a:lnTo>
                  <a:lnTo>
                    <a:pt x="1163447" y="347980"/>
                  </a:lnTo>
                  <a:lnTo>
                    <a:pt x="1185094" y="387794"/>
                  </a:lnTo>
                  <a:lnTo>
                    <a:pt x="1204196" y="429107"/>
                  </a:lnTo>
                  <a:lnTo>
                    <a:pt x="1220645" y="471812"/>
                  </a:lnTo>
                  <a:lnTo>
                    <a:pt x="1234339" y="515805"/>
                  </a:lnTo>
                  <a:lnTo>
                    <a:pt x="1245172" y="560981"/>
                  </a:lnTo>
                  <a:lnTo>
                    <a:pt x="1253039" y="607236"/>
                  </a:lnTo>
                  <a:lnTo>
                    <a:pt x="1257836" y="654465"/>
                  </a:lnTo>
                  <a:lnTo>
                    <a:pt x="1259459" y="702563"/>
                  </a:lnTo>
                  <a:lnTo>
                    <a:pt x="1257836" y="750662"/>
                  </a:lnTo>
                  <a:lnTo>
                    <a:pt x="1253039" y="797891"/>
                  </a:lnTo>
                  <a:lnTo>
                    <a:pt x="1245172" y="844146"/>
                  </a:lnTo>
                  <a:lnTo>
                    <a:pt x="1234339" y="889322"/>
                  </a:lnTo>
                  <a:lnTo>
                    <a:pt x="1220645" y="933315"/>
                  </a:lnTo>
                  <a:lnTo>
                    <a:pt x="1204196" y="976020"/>
                  </a:lnTo>
                  <a:lnTo>
                    <a:pt x="1185094" y="1017333"/>
                  </a:lnTo>
                  <a:lnTo>
                    <a:pt x="1163447" y="1057147"/>
                  </a:lnTo>
                  <a:lnTo>
                    <a:pt x="1139356" y="1095360"/>
                  </a:lnTo>
                  <a:lnTo>
                    <a:pt x="1112929" y="1131866"/>
                  </a:lnTo>
                  <a:lnTo>
                    <a:pt x="1084269" y="1166561"/>
                  </a:lnTo>
                  <a:lnTo>
                    <a:pt x="1053480" y="1199340"/>
                  </a:lnTo>
                  <a:lnTo>
                    <a:pt x="1020669" y="1230098"/>
                  </a:lnTo>
                  <a:lnTo>
                    <a:pt x="985938" y="1258730"/>
                  </a:lnTo>
                  <a:lnTo>
                    <a:pt x="949394" y="1285133"/>
                  </a:lnTo>
                  <a:lnTo>
                    <a:pt x="911140" y="1309200"/>
                  </a:lnTo>
                  <a:lnTo>
                    <a:pt x="871281" y="1330828"/>
                  </a:lnTo>
                  <a:lnTo>
                    <a:pt x="829923" y="1349912"/>
                  </a:lnTo>
                  <a:lnTo>
                    <a:pt x="787169" y="1366347"/>
                  </a:lnTo>
                  <a:lnTo>
                    <a:pt x="743124" y="1380029"/>
                  </a:lnTo>
                  <a:lnTo>
                    <a:pt x="697894" y="1390853"/>
                  </a:lnTo>
                  <a:lnTo>
                    <a:pt x="651582" y="1398713"/>
                  </a:lnTo>
                  <a:lnTo>
                    <a:pt x="604293" y="1403507"/>
                  </a:lnTo>
                  <a:lnTo>
                    <a:pt x="556132" y="1405128"/>
                  </a:lnTo>
                  <a:lnTo>
                    <a:pt x="506172" y="1403355"/>
                  </a:lnTo>
                  <a:lnTo>
                    <a:pt x="456808" y="1398092"/>
                  </a:lnTo>
                  <a:lnTo>
                    <a:pt x="408205" y="1389418"/>
                  </a:lnTo>
                  <a:lnTo>
                    <a:pt x="360525" y="1377414"/>
                  </a:lnTo>
                  <a:lnTo>
                    <a:pt x="313933" y="1362159"/>
                  </a:lnTo>
                  <a:lnTo>
                    <a:pt x="268593" y="1343733"/>
                  </a:lnTo>
                  <a:lnTo>
                    <a:pt x="224667" y="1322217"/>
                  </a:lnTo>
                  <a:lnTo>
                    <a:pt x="182321" y="1297691"/>
                  </a:lnTo>
                  <a:lnTo>
                    <a:pt x="141717" y="1270235"/>
                  </a:lnTo>
                  <a:lnTo>
                    <a:pt x="103019" y="1239929"/>
                  </a:lnTo>
                  <a:lnTo>
                    <a:pt x="66391" y="1206853"/>
                  </a:lnTo>
                  <a:lnTo>
                    <a:pt x="31997" y="1171088"/>
                  </a:lnTo>
                  <a:lnTo>
                    <a:pt x="0" y="1132713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F0261825-18BB-4E6C-B521-486014DE37E8}"/>
                </a:ext>
              </a:extLst>
            </p:cNvPr>
            <p:cNvSpPr/>
            <p:nvPr/>
          </p:nvSpPr>
          <p:spPr>
            <a:xfrm>
              <a:off x="3467100" y="1962911"/>
              <a:ext cx="1278890" cy="1277620"/>
            </a:xfrm>
            <a:custGeom>
              <a:avLst/>
              <a:gdLst/>
              <a:ahLst/>
              <a:cxnLst/>
              <a:rect l="l" t="t" r="r" b="b"/>
              <a:pathLst>
                <a:path w="1278889" h="1277620">
                  <a:moveTo>
                    <a:pt x="639317" y="0"/>
                  </a:moveTo>
                  <a:lnTo>
                    <a:pt x="687027" y="1751"/>
                  </a:lnTo>
                  <a:lnTo>
                    <a:pt x="733785" y="6923"/>
                  </a:lnTo>
                  <a:lnTo>
                    <a:pt x="779468" y="15392"/>
                  </a:lnTo>
                  <a:lnTo>
                    <a:pt x="823952" y="27034"/>
                  </a:lnTo>
                  <a:lnTo>
                    <a:pt x="867112" y="41727"/>
                  </a:lnTo>
                  <a:lnTo>
                    <a:pt x="908827" y="59346"/>
                  </a:lnTo>
                  <a:lnTo>
                    <a:pt x="948971" y="79769"/>
                  </a:lnTo>
                  <a:lnTo>
                    <a:pt x="987422" y="102871"/>
                  </a:lnTo>
                  <a:lnTo>
                    <a:pt x="1024055" y="128530"/>
                  </a:lnTo>
                  <a:lnTo>
                    <a:pt x="1058747" y="156622"/>
                  </a:lnTo>
                  <a:lnTo>
                    <a:pt x="1091374" y="187023"/>
                  </a:lnTo>
                  <a:lnTo>
                    <a:pt x="1121813" y="219610"/>
                  </a:lnTo>
                  <a:lnTo>
                    <a:pt x="1149940" y="254260"/>
                  </a:lnTo>
                  <a:lnTo>
                    <a:pt x="1175631" y="290849"/>
                  </a:lnTo>
                  <a:lnTo>
                    <a:pt x="1198763" y="329253"/>
                  </a:lnTo>
                  <a:lnTo>
                    <a:pt x="1219212" y="369350"/>
                  </a:lnTo>
                  <a:lnTo>
                    <a:pt x="1236854" y="411016"/>
                  </a:lnTo>
                  <a:lnTo>
                    <a:pt x="1251565" y="454127"/>
                  </a:lnTo>
                  <a:lnTo>
                    <a:pt x="1263223" y="498560"/>
                  </a:lnTo>
                  <a:lnTo>
                    <a:pt x="1271703" y="544191"/>
                  </a:lnTo>
                  <a:lnTo>
                    <a:pt x="1276882" y="590898"/>
                  </a:lnTo>
                  <a:lnTo>
                    <a:pt x="1278636" y="638555"/>
                  </a:lnTo>
                  <a:lnTo>
                    <a:pt x="1276882" y="686213"/>
                  </a:lnTo>
                  <a:lnTo>
                    <a:pt x="1271703" y="732920"/>
                  </a:lnTo>
                  <a:lnTo>
                    <a:pt x="1263223" y="778551"/>
                  </a:lnTo>
                  <a:lnTo>
                    <a:pt x="1251565" y="822984"/>
                  </a:lnTo>
                  <a:lnTo>
                    <a:pt x="1236854" y="866095"/>
                  </a:lnTo>
                  <a:lnTo>
                    <a:pt x="1219212" y="907761"/>
                  </a:lnTo>
                  <a:lnTo>
                    <a:pt x="1198763" y="947858"/>
                  </a:lnTo>
                  <a:lnTo>
                    <a:pt x="1175631" y="986262"/>
                  </a:lnTo>
                  <a:lnTo>
                    <a:pt x="1149940" y="1022851"/>
                  </a:lnTo>
                  <a:lnTo>
                    <a:pt x="1121813" y="1057501"/>
                  </a:lnTo>
                  <a:lnTo>
                    <a:pt x="1091374" y="1090088"/>
                  </a:lnTo>
                  <a:lnTo>
                    <a:pt x="1058747" y="1120489"/>
                  </a:lnTo>
                  <a:lnTo>
                    <a:pt x="1024055" y="1148581"/>
                  </a:lnTo>
                  <a:lnTo>
                    <a:pt x="987422" y="1174240"/>
                  </a:lnTo>
                  <a:lnTo>
                    <a:pt x="948971" y="1197342"/>
                  </a:lnTo>
                  <a:lnTo>
                    <a:pt x="908827" y="1217765"/>
                  </a:lnTo>
                  <a:lnTo>
                    <a:pt x="867112" y="1235384"/>
                  </a:lnTo>
                  <a:lnTo>
                    <a:pt x="823952" y="1250077"/>
                  </a:lnTo>
                  <a:lnTo>
                    <a:pt x="779468" y="1261719"/>
                  </a:lnTo>
                  <a:lnTo>
                    <a:pt x="733785" y="1270188"/>
                  </a:lnTo>
                  <a:lnTo>
                    <a:pt x="687027" y="1275360"/>
                  </a:lnTo>
                  <a:lnTo>
                    <a:pt x="639317" y="1277112"/>
                  </a:lnTo>
                  <a:lnTo>
                    <a:pt x="591608" y="1275360"/>
                  </a:lnTo>
                  <a:lnTo>
                    <a:pt x="544850" y="1270188"/>
                  </a:lnTo>
                  <a:lnTo>
                    <a:pt x="499167" y="1261719"/>
                  </a:lnTo>
                  <a:lnTo>
                    <a:pt x="454683" y="1250077"/>
                  </a:lnTo>
                  <a:lnTo>
                    <a:pt x="411523" y="1235384"/>
                  </a:lnTo>
                  <a:lnTo>
                    <a:pt x="369808" y="1217765"/>
                  </a:lnTo>
                  <a:lnTo>
                    <a:pt x="329664" y="1197342"/>
                  </a:lnTo>
                  <a:lnTo>
                    <a:pt x="291213" y="1174240"/>
                  </a:lnTo>
                  <a:lnTo>
                    <a:pt x="254580" y="1148581"/>
                  </a:lnTo>
                  <a:lnTo>
                    <a:pt x="219888" y="1120489"/>
                  </a:lnTo>
                  <a:lnTo>
                    <a:pt x="187261" y="1090088"/>
                  </a:lnTo>
                  <a:lnTo>
                    <a:pt x="156822" y="1057501"/>
                  </a:lnTo>
                  <a:lnTo>
                    <a:pt x="128695" y="1022851"/>
                  </a:lnTo>
                  <a:lnTo>
                    <a:pt x="103004" y="986262"/>
                  </a:lnTo>
                  <a:lnTo>
                    <a:pt x="79872" y="947858"/>
                  </a:lnTo>
                  <a:lnTo>
                    <a:pt x="59423" y="907761"/>
                  </a:lnTo>
                  <a:lnTo>
                    <a:pt x="41781" y="866095"/>
                  </a:lnTo>
                  <a:lnTo>
                    <a:pt x="27070" y="822984"/>
                  </a:lnTo>
                  <a:lnTo>
                    <a:pt x="15412" y="778551"/>
                  </a:lnTo>
                  <a:lnTo>
                    <a:pt x="6932" y="732920"/>
                  </a:lnTo>
                  <a:lnTo>
                    <a:pt x="1753" y="686213"/>
                  </a:lnTo>
                  <a:lnTo>
                    <a:pt x="0" y="638555"/>
                  </a:lnTo>
                  <a:lnTo>
                    <a:pt x="2217" y="585401"/>
                  </a:lnTo>
                  <a:lnTo>
                    <a:pt x="8812" y="532886"/>
                  </a:lnTo>
                  <a:lnTo>
                    <a:pt x="19696" y="481266"/>
                  </a:lnTo>
                  <a:lnTo>
                    <a:pt x="34782" y="430799"/>
                  </a:lnTo>
                  <a:lnTo>
                    <a:pt x="53981" y="381744"/>
                  </a:lnTo>
                  <a:lnTo>
                    <a:pt x="77206" y="334357"/>
                  </a:lnTo>
                  <a:lnTo>
                    <a:pt x="104368" y="288895"/>
                  </a:lnTo>
                  <a:lnTo>
                    <a:pt x="135382" y="245617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1569E6A2-4AFE-4E04-B228-A5512F9FF46E}"/>
                </a:ext>
              </a:extLst>
            </p:cNvPr>
            <p:cNvSpPr/>
            <p:nvPr/>
          </p:nvSpPr>
          <p:spPr>
            <a:xfrm>
              <a:off x="4111752" y="1822704"/>
              <a:ext cx="772795" cy="1082675"/>
            </a:xfrm>
            <a:custGeom>
              <a:avLst/>
              <a:gdLst/>
              <a:ahLst/>
              <a:cxnLst/>
              <a:rect l="l" t="t" r="r" b="b"/>
              <a:pathLst>
                <a:path w="772795" h="1082675">
                  <a:moveTo>
                    <a:pt x="0" y="0"/>
                  </a:moveTo>
                  <a:lnTo>
                    <a:pt x="48863" y="1521"/>
                  </a:lnTo>
                  <a:lnTo>
                    <a:pt x="96919" y="6026"/>
                  </a:lnTo>
                  <a:lnTo>
                    <a:pt x="144077" y="13424"/>
                  </a:lnTo>
                  <a:lnTo>
                    <a:pt x="190246" y="23624"/>
                  </a:lnTo>
                  <a:lnTo>
                    <a:pt x="235337" y="36535"/>
                  </a:lnTo>
                  <a:lnTo>
                    <a:pt x="279258" y="52067"/>
                  </a:lnTo>
                  <a:lnTo>
                    <a:pt x="321919" y="70128"/>
                  </a:lnTo>
                  <a:lnTo>
                    <a:pt x="363229" y="90629"/>
                  </a:lnTo>
                  <a:lnTo>
                    <a:pt x="403098" y="113479"/>
                  </a:lnTo>
                  <a:lnTo>
                    <a:pt x="441436" y="138587"/>
                  </a:lnTo>
                  <a:lnTo>
                    <a:pt x="478151" y="165862"/>
                  </a:lnTo>
                  <a:lnTo>
                    <a:pt x="513154" y="195214"/>
                  </a:lnTo>
                  <a:lnTo>
                    <a:pt x="546354" y="226552"/>
                  </a:lnTo>
                  <a:lnTo>
                    <a:pt x="577659" y="259785"/>
                  </a:lnTo>
                  <a:lnTo>
                    <a:pt x="606981" y="294823"/>
                  </a:lnTo>
                  <a:lnTo>
                    <a:pt x="634228" y="331575"/>
                  </a:lnTo>
                  <a:lnTo>
                    <a:pt x="659309" y="369951"/>
                  </a:lnTo>
                  <a:lnTo>
                    <a:pt x="682135" y="409859"/>
                  </a:lnTo>
                  <a:lnTo>
                    <a:pt x="702614" y="451210"/>
                  </a:lnTo>
                  <a:lnTo>
                    <a:pt x="720657" y="493912"/>
                  </a:lnTo>
                  <a:lnTo>
                    <a:pt x="736172" y="537875"/>
                  </a:lnTo>
                  <a:lnTo>
                    <a:pt x="749069" y="583008"/>
                  </a:lnTo>
                  <a:lnTo>
                    <a:pt x="759257" y="629221"/>
                  </a:lnTo>
                  <a:lnTo>
                    <a:pt x="766647" y="676422"/>
                  </a:lnTo>
                  <a:lnTo>
                    <a:pt x="771147" y="724522"/>
                  </a:lnTo>
                  <a:lnTo>
                    <a:pt x="772668" y="773430"/>
                  </a:lnTo>
                  <a:lnTo>
                    <a:pt x="770853" y="826453"/>
                  </a:lnTo>
                  <a:lnTo>
                    <a:pt x="765433" y="879103"/>
                  </a:lnTo>
                  <a:lnTo>
                    <a:pt x="756443" y="931195"/>
                  </a:lnTo>
                  <a:lnTo>
                    <a:pt x="743918" y="982547"/>
                  </a:lnTo>
                  <a:lnTo>
                    <a:pt x="727894" y="1032974"/>
                  </a:lnTo>
                  <a:lnTo>
                    <a:pt x="708406" y="1082294"/>
                  </a:lnTo>
                </a:path>
              </a:pathLst>
            </a:custGeom>
            <a:ln w="1524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EF842BC4-0417-4125-8845-1AF53BCF83E4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565403" y="0"/>
                  </a:moveTo>
                  <a:lnTo>
                    <a:pt x="516614" y="2075"/>
                  </a:lnTo>
                  <a:lnTo>
                    <a:pt x="468978" y="8187"/>
                  </a:lnTo>
                  <a:lnTo>
                    <a:pt x="422665" y="18167"/>
                  </a:lnTo>
                  <a:lnTo>
                    <a:pt x="377844" y="31845"/>
                  </a:lnTo>
                  <a:lnTo>
                    <a:pt x="334686" y="49051"/>
                  </a:lnTo>
                  <a:lnTo>
                    <a:pt x="293360" y="69615"/>
                  </a:lnTo>
                  <a:lnTo>
                    <a:pt x="254034" y="93369"/>
                  </a:lnTo>
                  <a:lnTo>
                    <a:pt x="216881" y="120142"/>
                  </a:lnTo>
                  <a:lnTo>
                    <a:pt x="182067" y="149765"/>
                  </a:lnTo>
                  <a:lnTo>
                    <a:pt x="149765" y="182067"/>
                  </a:lnTo>
                  <a:lnTo>
                    <a:pt x="120142" y="216881"/>
                  </a:lnTo>
                  <a:lnTo>
                    <a:pt x="93369" y="254034"/>
                  </a:lnTo>
                  <a:lnTo>
                    <a:pt x="69615" y="293360"/>
                  </a:lnTo>
                  <a:lnTo>
                    <a:pt x="49051" y="334686"/>
                  </a:lnTo>
                  <a:lnTo>
                    <a:pt x="31845" y="377844"/>
                  </a:lnTo>
                  <a:lnTo>
                    <a:pt x="18167" y="422665"/>
                  </a:lnTo>
                  <a:lnTo>
                    <a:pt x="8187" y="468978"/>
                  </a:lnTo>
                  <a:lnTo>
                    <a:pt x="2075" y="516614"/>
                  </a:lnTo>
                  <a:lnTo>
                    <a:pt x="0" y="565404"/>
                  </a:lnTo>
                  <a:lnTo>
                    <a:pt x="2075" y="614193"/>
                  </a:lnTo>
                  <a:lnTo>
                    <a:pt x="8187" y="661829"/>
                  </a:lnTo>
                  <a:lnTo>
                    <a:pt x="18167" y="708142"/>
                  </a:lnTo>
                  <a:lnTo>
                    <a:pt x="31845" y="752963"/>
                  </a:lnTo>
                  <a:lnTo>
                    <a:pt x="49051" y="796121"/>
                  </a:lnTo>
                  <a:lnTo>
                    <a:pt x="69615" y="837447"/>
                  </a:lnTo>
                  <a:lnTo>
                    <a:pt x="93369" y="876773"/>
                  </a:lnTo>
                  <a:lnTo>
                    <a:pt x="120142" y="913926"/>
                  </a:lnTo>
                  <a:lnTo>
                    <a:pt x="149765" y="948740"/>
                  </a:lnTo>
                  <a:lnTo>
                    <a:pt x="182067" y="981042"/>
                  </a:lnTo>
                  <a:lnTo>
                    <a:pt x="216881" y="1010665"/>
                  </a:lnTo>
                  <a:lnTo>
                    <a:pt x="254034" y="1037438"/>
                  </a:lnTo>
                  <a:lnTo>
                    <a:pt x="293360" y="1061192"/>
                  </a:lnTo>
                  <a:lnTo>
                    <a:pt x="334686" y="1081756"/>
                  </a:lnTo>
                  <a:lnTo>
                    <a:pt x="377844" y="1098962"/>
                  </a:lnTo>
                  <a:lnTo>
                    <a:pt x="422665" y="1112640"/>
                  </a:lnTo>
                  <a:lnTo>
                    <a:pt x="468978" y="1122620"/>
                  </a:lnTo>
                  <a:lnTo>
                    <a:pt x="516614" y="1128732"/>
                  </a:lnTo>
                  <a:lnTo>
                    <a:pt x="565403" y="1130808"/>
                  </a:lnTo>
                  <a:lnTo>
                    <a:pt x="614193" y="1128732"/>
                  </a:lnTo>
                  <a:lnTo>
                    <a:pt x="661829" y="1122620"/>
                  </a:lnTo>
                  <a:lnTo>
                    <a:pt x="708142" y="1112640"/>
                  </a:lnTo>
                  <a:lnTo>
                    <a:pt x="752963" y="1098962"/>
                  </a:lnTo>
                  <a:lnTo>
                    <a:pt x="796121" y="1081756"/>
                  </a:lnTo>
                  <a:lnTo>
                    <a:pt x="837447" y="1061192"/>
                  </a:lnTo>
                  <a:lnTo>
                    <a:pt x="876773" y="1037438"/>
                  </a:lnTo>
                  <a:lnTo>
                    <a:pt x="913926" y="1010665"/>
                  </a:lnTo>
                  <a:lnTo>
                    <a:pt x="948740" y="981042"/>
                  </a:lnTo>
                  <a:lnTo>
                    <a:pt x="981042" y="948740"/>
                  </a:lnTo>
                  <a:lnTo>
                    <a:pt x="1010665" y="913926"/>
                  </a:lnTo>
                  <a:lnTo>
                    <a:pt x="1037438" y="876773"/>
                  </a:lnTo>
                  <a:lnTo>
                    <a:pt x="1061192" y="837447"/>
                  </a:lnTo>
                  <a:lnTo>
                    <a:pt x="1081756" y="796121"/>
                  </a:lnTo>
                  <a:lnTo>
                    <a:pt x="1098962" y="752963"/>
                  </a:lnTo>
                  <a:lnTo>
                    <a:pt x="1112640" y="708142"/>
                  </a:lnTo>
                  <a:lnTo>
                    <a:pt x="1122620" y="661829"/>
                  </a:lnTo>
                  <a:lnTo>
                    <a:pt x="1128732" y="614193"/>
                  </a:lnTo>
                  <a:lnTo>
                    <a:pt x="1130807" y="565404"/>
                  </a:lnTo>
                  <a:lnTo>
                    <a:pt x="1128732" y="516614"/>
                  </a:lnTo>
                  <a:lnTo>
                    <a:pt x="1122620" y="468978"/>
                  </a:lnTo>
                  <a:lnTo>
                    <a:pt x="1112640" y="422665"/>
                  </a:lnTo>
                  <a:lnTo>
                    <a:pt x="1098962" y="377844"/>
                  </a:lnTo>
                  <a:lnTo>
                    <a:pt x="1081756" y="334686"/>
                  </a:lnTo>
                  <a:lnTo>
                    <a:pt x="1061192" y="293360"/>
                  </a:lnTo>
                  <a:lnTo>
                    <a:pt x="1037438" y="254034"/>
                  </a:lnTo>
                  <a:lnTo>
                    <a:pt x="1010665" y="216881"/>
                  </a:lnTo>
                  <a:lnTo>
                    <a:pt x="981042" y="182067"/>
                  </a:lnTo>
                  <a:lnTo>
                    <a:pt x="948740" y="149765"/>
                  </a:lnTo>
                  <a:lnTo>
                    <a:pt x="913926" y="120142"/>
                  </a:lnTo>
                  <a:lnTo>
                    <a:pt x="876773" y="93369"/>
                  </a:lnTo>
                  <a:lnTo>
                    <a:pt x="837447" y="69615"/>
                  </a:lnTo>
                  <a:lnTo>
                    <a:pt x="796121" y="49051"/>
                  </a:lnTo>
                  <a:lnTo>
                    <a:pt x="752963" y="31845"/>
                  </a:lnTo>
                  <a:lnTo>
                    <a:pt x="708142" y="18167"/>
                  </a:lnTo>
                  <a:lnTo>
                    <a:pt x="661829" y="8187"/>
                  </a:lnTo>
                  <a:lnTo>
                    <a:pt x="614193" y="207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FB0715EF-F403-4887-85F0-2DEEDC75464D}"/>
                </a:ext>
              </a:extLst>
            </p:cNvPr>
            <p:cNvSpPr/>
            <p:nvPr/>
          </p:nvSpPr>
          <p:spPr>
            <a:xfrm>
              <a:off x="3547109" y="2032254"/>
              <a:ext cx="1130935" cy="1130935"/>
            </a:xfrm>
            <a:custGeom>
              <a:avLst/>
              <a:gdLst/>
              <a:ahLst/>
              <a:cxnLst/>
              <a:rect l="l" t="t" r="r" b="b"/>
              <a:pathLst>
                <a:path w="1130935" h="1130935">
                  <a:moveTo>
                    <a:pt x="0" y="565404"/>
                  </a:moveTo>
                  <a:lnTo>
                    <a:pt x="2075" y="516614"/>
                  </a:lnTo>
                  <a:lnTo>
                    <a:pt x="8187" y="468978"/>
                  </a:lnTo>
                  <a:lnTo>
                    <a:pt x="18167" y="422665"/>
                  </a:lnTo>
                  <a:lnTo>
                    <a:pt x="31845" y="377844"/>
                  </a:lnTo>
                  <a:lnTo>
                    <a:pt x="49051" y="334686"/>
                  </a:lnTo>
                  <a:lnTo>
                    <a:pt x="69615" y="293360"/>
                  </a:lnTo>
                  <a:lnTo>
                    <a:pt x="93369" y="254034"/>
                  </a:lnTo>
                  <a:lnTo>
                    <a:pt x="120142" y="216881"/>
                  </a:lnTo>
                  <a:lnTo>
                    <a:pt x="149765" y="182067"/>
                  </a:lnTo>
                  <a:lnTo>
                    <a:pt x="182067" y="149765"/>
                  </a:lnTo>
                  <a:lnTo>
                    <a:pt x="216881" y="120142"/>
                  </a:lnTo>
                  <a:lnTo>
                    <a:pt x="254034" y="93369"/>
                  </a:lnTo>
                  <a:lnTo>
                    <a:pt x="293360" y="69615"/>
                  </a:lnTo>
                  <a:lnTo>
                    <a:pt x="334686" y="49051"/>
                  </a:lnTo>
                  <a:lnTo>
                    <a:pt x="377844" y="31845"/>
                  </a:lnTo>
                  <a:lnTo>
                    <a:pt x="422665" y="18167"/>
                  </a:lnTo>
                  <a:lnTo>
                    <a:pt x="468978" y="8187"/>
                  </a:lnTo>
                  <a:lnTo>
                    <a:pt x="516614" y="2075"/>
                  </a:lnTo>
                  <a:lnTo>
                    <a:pt x="565403" y="0"/>
                  </a:lnTo>
                  <a:lnTo>
                    <a:pt x="614193" y="2075"/>
                  </a:lnTo>
                  <a:lnTo>
                    <a:pt x="661829" y="8187"/>
                  </a:lnTo>
                  <a:lnTo>
                    <a:pt x="708142" y="18167"/>
                  </a:lnTo>
                  <a:lnTo>
                    <a:pt x="752963" y="31845"/>
                  </a:lnTo>
                  <a:lnTo>
                    <a:pt x="796121" y="49051"/>
                  </a:lnTo>
                  <a:lnTo>
                    <a:pt x="837447" y="69615"/>
                  </a:lnTo>
                  <a:lnTo>
                    <a:pt x="876773" y="93369"/>
                  </a:lnTo>
                  <a:lnTo>
                    <a:pt x="913926" y="120142"/>
                  </a:lnTo>
                  <a:lnTo>
                    <a:pt x="948740" y="149765"/>
                  </a:lnTo>
                  <a:lnTo>
                    <a:pt x="981042" y="182067"/>
                  </a:lnTo>
                  <a:lnTo>
                    <a:pt x="1010665" y="216881"/>
                  </a:lnTo>
                  <a:lnTo>
                    <a:pt x="1037438" y="254034"/>
                  </a:lnTo>
                  <a:lnTo>
                    <a:pt x="1061192" y="293360"/>
                  </a:lnTo>
                  <a:lnTo>
                    <a:pt x="1081756" y="334686"/>
                  </a:lnTo>
                  <a:lnTo>
                    <a:pt x="1098962" y="377844"/>
                  </a:lnTo>
                  <a:lnTo>
                    <a:pt x="1112640" y="422665"/>
                  </a:lnTo>
                  <a:lnTo>
                    <a:pt x="1122620" y="468978"/>
                  </a:lnTo>
                  <a:lnTo>
                    <a:pt x="1128732" y="516614"/>
                  </a:lnTo>
                  <a:lnTo>
                    <a:pt x="1130807" y="565404"/>
                  </a:lnTo>
                  <a:lnTo>
                    <a:pt x="1128732" y="614193"/>
                  </a:lnTo>
                  <a:lnTo>
                    <a:pt x="1122620" y="661829"/>
                  </a:lnTo>
                  <a:lnTo>
                    <a:pt x="1112640" y="708142"/>
                  </a:lnTo>
                  <a:lnTo>
                    <a:pt x="1098962" y="752963"/>
                  </a:lnTo>
                  <a:lnTo>
                    <a:pt x="1081756" y="796121"/>
                  </a:lnTo>
                  <a:lnTo>
                    <a:pt x="1061192" y="837447"/>
                  </a:lnTo>
                  <a:lnTo>
                    <a:pt x="1037438" y="876773"/>
                  </a:lnTo>
                  <a:lnTo>
                    <a:pt x="1010665" y="913926"/>
                  </a:lnTo>
                  <a:lnTo>
                    <a:pt x="981042" y="948740"/>
                  </a:lnTo>
                  <a:lnTo>
                    <a:pt x="948740" y="981042"/>
                  </a:lnTo>
                  <a:lnTo>
                    <a:pt x="913926" y="1010665"/>
                  </a:lnTo>
                  <a:lnTo>
                    <a:pt x="876773" y="1037438"/>
                  </a:lnTo>
                  <a:lnTo>
                    <a:pt x="837447" y="1061192"/>
                  </a:lnTo>
                  <a:lnTo>
                    <a:pt x="796121" y="1081756"/>
                  </a:lnTo>
                  <a:lnTo>
                    <a:pt x="752963" y="1098962"/>
                  </a:lnTo>
                  <a:lnTo>
                    <a:pt x="708142" y="1112640"/>
                  </a:lnTo>
                  <a:lnTo>
                    <a:pt x="661829" y="1122620"/>
                  </a:lnTo>
                  <a:lnTo>
                    <a:pt x="614193" y="1128732"/>
                  </a:lnTo>
                  <a:lnTo>
                    <a:pt x="565403" y="1130808"/>
                  </a:lnTo>
                  <a:lnTo>
                    <a:pt x="516614" y="1128732"/>
                  </a:lnTo>
                  <a:lnTo>
                    <a:pt x="468978" y="1122620"/>
                  </a:lnTo>
                  <a:lnTo>
                    <a:pt x="422665" y="1112640"/>
                  </a:lnTo>
                  <a:lnTo>
                    <a:pt x="377844" y="1098962"/>
                  </a:lnTo>
                  <a:lnTo>
                    <a:pt x="334686" y="1081756"/>
                  </a:lnTo>
                  <a:lnTo>
                    <a:pt x="293360" y="1061192"/>
                  </a:lnTo>
                  <a:lnTo>
                    <a:pt x="254034" y="1037438"/>
                  </a:lnTo>
                  <a:lnTo>
                    <a:pt x="216881" y="1010665"/>
                  </a:lnTo>
                  <a:lnTo>
                    <a:pt x="182067" y="981042"/>
                  </a:lnTo>
                  <a:lnTo>
                    <a:pt x="149765" y="948740"/>
                  </a:lnTo>
                  <a:lnTo>
                    <a:pt x="120142" y="913926"/>
                  </a:lnTo>
                  <a:lnTo>
                    <a:pt x="93369" y="876773"/>
                  </a:lnTo>
                  <a:lnTo>
                    <a:pt x="69615" y="837447"/>
                  </a:lnTo>
                  <a:lnTo>
                    <a:pt x="49051" y="796121"/>
                  </a:lnTo>
                  <a:lnTo>
                    <a:pt x="31845" y="752963"/>
                  </a:lnTo>
                  <a:lnTo>
                    <a:pt x="18167" y="708142"/>
                  </a:lnTo>
                  <a:lnTo>
                    <a:pt x="8187" y="661829"/>
                  </a:lnTo>
                  <a:lnTo>
                    <a:pt x="2075" y="614193"/>
                  </a:lnTo>
                  <a:lnTo>
                    <a:pt x="0" y="565404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9DC490E-F0A7-4C46-A8DB-D457C9190DF9}"/>
              </a:ext>
            </a:extLst>
          </p:cNvPr>
          <p:cNvSpPr txBox="1"/>
          <p:nvPr/>
        </p:nvSpPr>
        <p:spPr>
          <a:xfrm>
            <a:off x="525283" y="2082989"/>
            <a:ext cx="992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800" b="1" err="1">
                <a:solidFill>
                  <a:srgbClr val="5C5C5C"/>
                </a:solidFill>
                <a:latin typeface="Open Sans"/>
              </a:rPr>
              <a:t>Ordremottaker</a:t>
            </a:r>
            <a:endParaRPr lang="nb-NO" sz="800" b="1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44" name="object 21">
            <a:extLst>
              <a:ext uri="{FF2B5EF4-FFF2-40B4-BE49-F238E27FC236}">
                <a16:creationId xmlns:a16="http://schemas.microsoft.com/office/drawing/2014/main" id="{56D88227-2FB3-4C30-8441-F5CA43E80303}"/>
              </a:ext>
            </a:extLst>
          </p:cNvPr>
          <p:cNvSpPr txBox="1"/>
          <p:nvPr/>
        </p:nvSpPr>
        <p:spPr>
          <a:xfrm>
            <a:off x="520923" y="3191962"/>
            <a:ext cx="883115" cy="115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defRPr/>
            </a:pPr>
            <a:r>
              <a:rPr lang="nb-NO" sz="900" spc="-10">
                <a:solidFill>
                  <a:srgbClr val="000000"/>
                </a:solidFill>
                <a:latin typeface="Open Sans"/>
                <a:cs typeface="Verdana"/>
              </a:rPr>
              <a:t>Mottar ordre fra kunde</a:t>
            </a:r>
            <a:endParaRPr lang="nb-NO" sz="900">
              <a:solidFill>
                <a:srgbClr val="000000"/>
              </a:solidFill>
              <a:latin typeface="Open Sans"/>
              <a:cs typeface="Verdana"/>
            </a:endParaRPr>
          </a:p>
        </p:txBody>
      </p:sp>
      <p:sp>
        <p:nvSpPr>
          <p:cNvPr id="45" name="object 65">
            <a:extLst>
              <a:ext uri="{FF2B5EF4-FFF2-40B4-BE49-F238E27FC236}">
                <a16:creationId xmlns:a16="http://schemas.microsoft.com/office/drawing/2014/main" id="{ADDD8352-063C-4302-A72E-CAD8157E5D18}"/>
              </a:ext>
            </a:extLst>
          </p:cNvPr>
          <p:cNvSpPr/>
          <p:nvPr/>
        </p:nvSpPr>
        <p:spPr>
          <a:xfrm rot="797174" flipV="1">
            <a:off x="1603708" y="2913089"/>
            <a:ext cx="708318" cy="150968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B4901F95-E913-4920-9D32-80F5BC247252}"/>
              </a:ext>
            </a:extLst>
          </p:cNvPr>
          <p:cNvSpPr/>
          <p:nvPr/>
        </p:nvSpPr>
        <p:spPr>
          <a:xfrm>
            <a:off x="637960" y="2348179"/>
            <a:ext cx="180129" cy="5251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47FCB6-0A7C-4B7A-8A59-F36339CD9EEB}"/>
              </a:ext>
            </a:extLst>
          </p:cNvPr>
          <p:cNvGrpSpPr/>
          <p:nvPr/>
        </p:nvGrpSpPr>
        <p:grpSpPr>
          <a:xfrm>
            <a:off x="2317853" y="2367729"/>
            <a:ext cx="1608298" cy="1761215"/>
            <a:chOff x="4471223" y="2681586"/>
            <a:chExt cx="1580239" cy="161561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0F70CD-7F23-4F00-949D-D3F500B90519}"/>
                </a:ext>
              </a:extLst>
            </p:cNvPr>
            <p:cNvGrpSpPr/>
            <p:nvPr/>
          </p:nvGrpSpPr>
          <p:grpSpPr>
            <a:xfrm>
              <a:off x="4471223" y="2681586"/>
              <a:ext cx="1580239" cy="1615616"/>
              <a:chOff x="2320780" y="1682998"/>
              <a:chExt cx="1580239" cy="161561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B36793B-07AD-42C0-B118-FF4A09166DE1}"/>
                  </a:ext>
                </a:extLst>
              </p:cNvPr>
              <p:cNvGrpSpPr/>
              <p:nvPr/>
            </p:nvGrpSpPr>
            <p:grpSpPr>
              <a:xfrm>
                <a:off x="2320780" y="1682998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53" name="object 17">
                  <a:extLst>
                    <a:ext uri="{FF2B5EF4-FFF2-40B4-BE49-F238E27FC236}">
                      <a16:creationId xmlns:a16="http://schemas.microsoft.com/office/drawing/2014/main" id="{CB6F089D-7E32-47A8-AA01-719FC6931FAB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54" name="object 18">
                  <a:extLst>
                    <a:ext uri="{FF2B5EF4-FFF2-40B4-BE49-F238E27FC236}">
                      <a16:creationId xmlns:a16="http://schemas.microsoft.com/office/drawing/2014/main" id="{718AE06E-3498-4E57-A58F-E6C2662D886D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55" name="object 19">
                  <a:extLst>
                    <a:ext uri="{FF2B5EF4-FFF2-40B4-BE49-F238E27FC236}">
                      <a16:creationId xmlns:a16="http://schemas.microsoft.com/office/drawing/2014/main" id="{C0723D01-3E0F-4255-9234-302A27CC7512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56" name="object 40">
                  <a:extLst>
                    <a:ext uri="{FF2B5EF4-FFF2-40B4-BE49-F238E27FC236}">
                      <a16:creationId xmlns:a16="http://schemas.microsoft.com/office/drawing/2014/main" id="{B39EB4C3-72EE-469B-9134-120B1CACDBD0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57" name="object 41">
                  <a:extLst>
                    <a:ext uri="{FF2B5EF4-FFF2-40B4-BE49-F238E27FC236}">
                      <a16:creationId xmlns:a16="http://schemas.microsoft.com/office/drawing/2014/main" id="{11E28AB3-38D5-4273-AB04-D81474D2FC4E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rgbClr val="A6A6A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sp>
            <p:nvSpPr>
              <p:cNvPr id="51" name="object 21">
                <a:extLst>
                  <a:ext uri="{FF2B5EF4-FFF2-40B4-BE49-F238E27FC236}">
                    <a16:creationId xmlns:a16="http://schemas.microsoft.com/office/drawing/2014/main" id="{9A0345E9-8B73-4AD1-B82E-367207B0E52A}"/>
                  </a:ext>
                </a:extLst>
              </p:cNvPr>
              <p:cNvSpPr txBox="1"/>
              <p:nvPr/>
            </p:nvSpPr>
            <p:spPr>
              <a:xfrm>
                <a:off x="2501134" y="2917465"/>
                <a:ext cx="1399885" cy="38114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marL="12700" marR="5080" indent="635" algn="ctr">
                  <a:defRPr/>
                </a:pPr>
                <a:r>
                  <a:rPr lang="nb-NO" sz="900" kern="0" spc="-10">
                    <a:solidFill>
                      <a:srgbClr val="000000"/>
                    </a:solidFill>
                    <a:latin typeface="Open Sans"/>
                    <a:cs typeface="Verdana"/>
                  </a:rPr>
                  <a:t>Registrerer ev. nye kunder og ferdigstiller fakturagrunnlagsskjema</a:t>
                </a:r>
              </a:p>
            </p:txBody>
          </p:sp>
          <p:sp>
            <p:nvSpPr>
              <p:cNvPr id="52" name="object 66">
                <a:extLst>
                  <a:ext uri="{FF2B5EF4-FFF2-40B4-BE49-F238E27FC236}">
                    <a16:creationId xmlns:a16="http://schemas.microsoft.com/office/drawing/2014/main" id="{52981ED4-80A2-49D1-A3DF-D9BEB476D7EC}"/>
                  </a:ext>
                </a:extLst>
              </p:cNvPr>
              <p:cNvSpPr/>
              <p:nvPr/>
            </p:nvSpPr>
            <p:spPr>
              <a:xfrm>
                <a:off x="2613388" y="2200392"/>
                <a:ext cx="534975" cy="445470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50ACAF-0058-4105-AFBC-4ECF58C406B0}"/>
                </a:ext>
              </a:extLst>
            </p:cNvPr>
            <p:cNvSpPr txBox="1"/>
            <p:nvPr/>
          </p:nvSpPr>
          <p:spPr>
            <a:xfrm>
              <a:off x="4538030" y="2983535"/>
              <a:ext cx="12821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b-NO" sz="800" b="1">
                  <a:solidFill>
                    <a:srgbClr val="5C5C5C"/>
                  </a:solidFill>
                  <a:latin typeface="Open Sans"/>
                </a:rPr>
                <a:t>Fakturaansvarlig</a:t>
              </a:r>
            </a:p>
          </p:txBody>
        </p:sp>
      </p:grpSp>
      <p:sp>
        <p:nvSpPr>
          <p:cNvPr id="58" name="object 8">
            <a:extLst>
              <a:ext uri="{FF2B5EF4-FFF2-40B4-BE49-F238E27FC236}">
                <a16:creationId xmlns:a16="http://schemas.microsoft.com/office/drawing/2014/main" id="{763DC30C-4393-4D40-AC50-626FA5D24C6F}"/>
              </a:ext>
            </a:extLst>
          </p:cNvPr>
          <p:cNvSpPr/>
          <p:nvPr/>
        </p:nvSpPr>
        <p:spPr>
          <a:xfrm>
            <a:off x="4255005" y="2056464"/>
            <a:ext cx="180129" cy="5251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E07E49-9ABF-474F-8ECA-2E1EDEE35371}"/>
              </a:ext>
            </a:extLst>
          </p:cNvPr>
          <p:cNvSpPr txBox="1"/>
          <p:nvPr/>
        </p:nvSpPr>
        <p:spPr>
          <a:xfrm>
            <a:off x="4212820" y="1737457"/>
            <a:ext cx="94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800" b="1">
                <a:solidFill>
                  <a:srgbClr val="5C5C5C"/>
                </a:solidFill>
                <a:latin typeface="Open Sans"/>
              </a:rPr>
              <a:t>Salgsordre-oppretter</a:t>
            </a:r>
          </a:p>
        </p:txBody>
      </p:sp>
      <p:sp>
        <p:nvSpPr>
          <p:cNvPr id="60" name="object 52">
            <a:extLst>
              <a:ext uri="{FF2B5EF4-FFF2-40B4-BE49-F238E27FC236}">
                <a16:creationId xmlns:a16="http://schemas.microsoft.com/office/drawing/2014/main" id="{622A166E-8A13-44CE-ABD0-6E5263DD1E79}"/>
              </a:ext>
            </a:extLst>
          </p:cNvPr>
          <p:cNvSpPr txBox="1"/>
          <p:nvPr/>
        </p:nvSpPr>
        <p:spPr>
          <a:xfrm>
            <a:off x="3789795" y="2927384"/>
            <a:ext cx="896892" cy="4276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spcBef>
                <a:spcPts val="95"/>
              </a:spcBef>
              <a:defRPr/>
            </a:pPr>
            <a:r>
              <a:rPr lang="nb-NO" sz="900" spc="-5">
                <a:solidFill>
                  <a:srgbClr val="000000"/>
                </a:solidFill>
                <a:latin typeface="Open Sans"/>
              </a:rPr>
              <a:t>Registrerer</a:t>
            </a:r>
            <a:r>
              <a:rPr lang="nb-NO" sz="900" spc="-5">
                <a:solidFill>
                  <a:srgbClr val="000000"/>
                </a:solidFill>
                <a:latin typeface="Open Sans"/>
                <a:cs typeface="Verdana"/>
              </a:rPr>
              <a:t> salgsordre i system</a:t>
            </a:r>
            <a:endParaRPr lang="nb-NO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7546DD-82C4-476B-BDBA-BF017F03A712}"/>
              </a:ext>
            </a:extLst>
          </p:cNvPr>
          <p:cNvGrpSpPr/>
          <p:nvPr/>
        </p:nvGrpSpPr>
        <p:grpSpPr>
          <a:xfrm>
            <a:off x="5273126" y="3227901"/>
            <a:ext cx="990836" cy="696420"/>
            <a:chOff x="8210348" y="3393464"/>
            <a:chExt cx="1345364" cy="83432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65E6D8-65C2-4688-BAEE-E5BD9A31289F}"/>
                </a:ext>
              </a:extLst>
            </p:cNvPr>
            <p:cNvGrpSpPr/>
            <p:nvPr/>
          </p:nvGrpSpPr>
          <p:grpSpPr>
            <a:xfrm>
              <a:off x="8210348" y="3791116"/>
              <a:ext cx="803985" cy="436673"/>
              <a:chOff x="8210348" y="3791116"/>
              <a:chExt cx="803985" cy="436673"/>
            </a:xfrm>
          </p:grpSpPr>
          <p:sp>
            <p:nvSpPr>
              <p:cNvPr id="64" name="object 69">
                <a:extLst>
                  <a:ext uri="{FF2B5EF4-FFF2-40B4-BE49-F238E27FC236}">
                    <a16:creationId xmlns:a16="http://schemas.microsoft.com/office/drawing/2014/main" id="{1662A72E-BFF3-415A-AA6D-3964B63F84E7}"/>
                  </a:ext>
                </a:extLst>
              </p:cNvPr>
              <p:cNvSpPr/>
              <p:nvPr/>
            </p:nvSpPr>
            <p:spPr>
              <a:xfrm flipH="1">
                <a:off x="8210348" y="3791116"/>
                <a:ext cx="581679" cy="416122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5" name="object 74">
                <a:extLst>
                  <a:ext uri="{FF2B5EF4-FFF2-40B4-BE49-F238E27FC236}">
                    <a16:creationId xmlns:a16="http://schemas.microsoft.com/office/drawing/2014/main" id="{7D94375E-08F9-447E-8226-4FF7275B8FBF}"/>
                  </a:ext>
                </a:extLst>
              </p:cNvPr>
              <p:cNvSpPr/>
              <p:nvPr/>
            </p:nvSpPr>
            <p:spPr>
              <a:xfrm>
                <a:off x="8665606" y="3824026"/>
                <a:ext cx="234696" cy="239268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6" name="object 74">
                <a:extLst>
                  <a:ext uri="{FF2B5EF4-FFF2-40B4-BE49-F238E27FC236}">
                    <a16:creationId xmlns:a16="http://schemas.microsoft.com/office/drawing/2014/main" id="{355DAE6A-4541-44F1-81A1-42D053EB7B40}"/>
                  </a:ext>
                </a:extLst>
              </p:cNvPr>
              <p:cNvSpPr/>
              <p:nvPr/>
            </p:nvSpPr>
            <p:spPr>
              <a:xfrm>
                <a:off x="8717776" y="3898758"/>
                <a:ext cx="234696" cy="239268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7" name="object 74">
                <a:extLst>
                  <a:ext uri="{FF2B5EF4-FFF2-40B4-BE49-F238E27FC236}">
                    <a16:creationId xmlns:a16="http://schemas.microsoft.com/office/drawing/2014/main" id="{A6A28F29-C486-456C-98E2-B03B24B3DF56}"/>
                  </a:ext>
                </a:extLst>
              </p:cNvPr>
              <p:cNvSpPr/>
              <p:nvPr/>
            </p:nvSpPr>
            <p:spPr>
              <a:xfrm>
                <a:off x="8779637" y="3988521"/>
                <a:ext cx="234696" cy="239268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5F0F63E-4E76-4219-BFB7-1DADE130035C}"/>
                </a:ext>
              </a:extLst>
            </p:cNvPr>
            <p:cNvSpPr txBox="1"/>
            <p:nvPr/>
          </p:nvSpPr>
          <p:spPr>
            <a:xfrm>
              <a:off x="8226249" y="3393464"/>
              <a:ext cx="1329463" cy="40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nb-NO" sz="800" b="1">
                  <a:solidFill>
                    <a:srgbClr val="5C5C5C"/>
                  </a:solidFill>
                  <a:latin typeface="Open Sans"/>
                </a:rPr>
                <a:t>Faktura-utsteder</a:t>
              </a:r>
            </a:p>
          </p:txBody>
        </p:sp>
      </p:grpSp>
      <p:sp>
        <p:nvSpPr>
          <p:cNvPr id="68" name="Freeform 756">
            <a:extLst>
              <a:ext uri="{FF2B5EF4-FFF2-40B4-BE49-F238E27FC236}">
                <a16:creationId xmlns:a16="http://schemas.microsoft.com/office/drawing/2014/main" id="{594D0662-C55A-411F-8245-1819410A10D1}"/>
              </a:ext>
            </a:extLst>
          </p:cNvPr>
          <p:cNvSpPr>
            <a:spLocks noEditPoints="1"/>
          </p:cNvSpPr>
          <p:nvPr/>
        </p:nvSpPr>
        <p:spPr bwMode="auto">
          <a:xfrm>
            <a:off x="6783443" y="2829166"/>
            <a:ext cx="341971" cy="314261"/>
          </a:xfrm>
          <a:custGeom>
            <a:avLst/>
            <a:gdLst>
              <a:gd name="T0" fmla="*/ 165 w 299"/>
              <a:gd name="T1" fmla="*/ 29 h 299"/>
              <a:gd name="T2" fmla="*/ 121 w 299"/>
              <a:gd name="T3" fmla="*/ 24 h 299"/>
              <a:gd name="T4" fmla="*/ 154 w 299"/>
              <a:gd name="T5" fmla="*/ 1 h 299"/>
              <a:gd name="T6" fmla="*/ 64 w 299"/>
              <a:gd name="T7" fmla="*/ 61 h 299"/>
              <a:gd name="T8" fmla="*/ 107 w 299"/>
              <a:gd name="T9" fmla="*/ 31 h 299"/>
              <a:gd name="T10" fmla="*/ 54 w 299"/>
              <a:gd name="T11" fmla="*/ 55 h 299"/>
              <a:gd name="T12" fmla="*/ 26 w 299"/>
              <a:gd name="T13" fmla="*/ 56 h 299"/>
              <a:gd name="T14" fmla="*/ 0 w 299"/>
              <a:gd name="T15" fmla="*/ 96 h 299"/>
              <a:gd name="T16" fmla="*/ 22 w 299"/>
              <a:gd name="T17" fmla="*/ 91 h 299"/>
              <a:gd name="T18" fmla="*/ 40 w 299"/>
              <a:gd name="T19" fmla="*/ 88 h 299"/>
              <a:gd name="T20" fmla="*/ 59 w 299"/>
              <a:gd name="T21" fmla="*/ 109 h 299"/>
              <a:gd name="T22" fmla="*/ 107 w 299"/>
              <a:gd name="T23" fmla="*/ 119 h 299"/>
              <a:gd name="T24" fmla="*/ 54 w 299"/>
              <a:gd name="T25" fmla="*/ 95 h 299"/>
              <a:gd name="T26" fmla="*/ 150 w 299"/>
              <a:gd name="T27" fmla="*/ 127 h 299"/>
              <a:gd name="T28" fmla="*/ 126 w 299"/>
              <a:gd name="T29" fmla="*/ 139 h 299"/>
              <a:gd name="T30" fmla="*/ 150 w 299"/>
              <a:gd name="T31" fmla="*/ 171 h 299"/>
              <a:gd name="T32" fmla="*/ 174 w 299"/>
              <a:gd name="T33" fmla="*/ 139 h 299"/>
              <a:gd name="T34" fmla="*/ 231 w 299"/>
              <a:gd name="T35" fmla="*/ 89 h 299"/>
              <a:gd name="T36" fmla="*/ 202 w 299"/>
              <a:gd name="T37" fmla="*/ 125 h 299"/>
              <a:gd name="T38" fmla="*/ 245 w 299"/>
              <a:gd name="T39" fmla="*/ 95 h 299"/>
              <a:gd name="T40" fmla="*/ 273 w 299"/>
              <a:gd name="T41" fmla="*/ 56 h 299"/>
              <a:gd name="T42" fmla="*/ 259 w 299"/>
              <a:gd name="T43" fmla="*/ 88 h 299"/>
              <a:gd name="T44" fmla="*/ 278 w 299"/>
              <a:gd name="T45" fmla="*/ 91 h 299"/>
              <a:gd name="T46" fmla="*/ 299 w 299"/>
              <a:gd name="T47" fmla="*/ 96 h 299"/>
              <a:gd name="T48" fmla="*/ 240 w 299"/>
              <a:gd name="T49" fmla="*/ 41 h 299"/>
              <a:gd name="T50" fmla="*/ 198 w 299"/>
              <a:gd name="T51" fmla="*/ 45 h 299"/>
              <a:gd name="T52" fmla="*/ 245 w 299"/>
              <a:gd name="T53" fmla="*/ 55 h 299"/>
              <a:gd name="T54" fmla="*/ 22 w 299"/>
              <a:gd name="T55" fmla="*/ 160 h 299"/>
              <a:gd name="T56" fmla="*/ 0 w 299"/>
              <a:gd name="T57" fmla="*/ 128 h 299"/>
              <a:gd name="T58" fmla="*/ 35 w 299"/>
              <a:gd name="T59" fmla="*/ 214 h 299"/>
              <a:gd name="T60" fmla="*/ 11 w 299"/>
              <a:gd name="T61" fmla="*/ 181 h 299"/>
              <a:gd name="T62" fmla="*/ 6 w 299"/>
              <a:gd name="T63" fmla="*/ 223 h 299"/>
              <a:gd name="T64" fmla="*/ 39 w 299"/>
              <a:gd name="T65" fmla="*/ 229 h 299"/>
              <a:gd name="T66" fmla="*/ 69 w 299"/>
              <a:gd name="T67" fmla="*/ 232 h 299"/>
              <a:gd name="T68" fmla="*/ 92 w 299"/>
              <a:gd name="T69" fmla="*/ 269 h 299"/>
              <a:gd name="T70" fmla="*/ 102 w 299"/>
              <a:gd name="T71" fmla="*/ 250 h 299"/>
              <a:gd name="T72" fmla="*/ 160 w 299"/>
              <a:gd name="T73" fmla="*/ 203 h 299"/>
              <a:gd name="T74" fmla="*/ 139 w 299"/>
              <a:gd name="T75" fmla="*/ 235 h 299"/>
              <a:gd name="T76" fmla="*/ 160 w 299"/>
              <a:gd name="T77" fmla="*/ 271 h 299"/>
              <a:gd name="T78" fmla="*/ 139 w 299"/>
              <a:gd name="T79" fmla="*/ 267 h 299"/>
              <a:gd name="T80" fmla="*/ 121 w 299"/>
              <a:gd name="T81" fmla="*/ 273 h 299"/>
              <a:gd name="T82" fmla="*/ 150 w 299"/>
              <a:gd name="T83" fmla="*/ 299 h 299"/>
              <a:gd name="T84" fmla="*/ 174 w 299"/>
              <a:gd name="T85" fmla="*/ 289 h 299"/>
              <a:gd name="T86" fmla="*/ 231 w 299"/>
              <a:gd name="T87" fmla="*/ 239 h 299"/>
              <a:gd name="T88" fmla="*/ 202 w 299"/>
              <a:gd name="T89" fmla="*/ 274 h 299"/>
              <a:gd name="T90" fmla="*/ 245 w 299"/>
              <a:gd name="T91" fmla="*/ 244 h 299"/>
              <a:gd name="T92" fmla="*/ 278 w 299"/>
              <a:gd name="T93" fmla="*/ 203 h 299"/>
              <a:gd name="T94" fmla="*/ 259 w 299"/>
              <a:gd name="T95" fmla="*/ 237 h 299"/>
              <a:gd name="T96" fmla="*/ 293 w 299"/>
              <a:gd name="T97" fmla="*/ 234 h 299"/>
              <a:gd name="T98" fmla="*/ 288 w 299"/>
              <a:gd name="T99" fmla="*/ 192 h 299"/>
              <a:gd name="T100" fmla="*/ 278 w 299"/>
              <a:gd name="T101" fmla="*/ 171 h 299"/>
              <a:gd name="T102" fmla="*/ 299 w 299"/>
              <a:gd name="T103" fmla="*/ 13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9" h="299">
                <a:moveTo>
                  <a:pt x="179" y="24"/>
                </a:moveTo>
                <a:cubicBezTo>
                  <a:pt x="177" y="28"/>
                  <a:pt x="173" y="30"/>
                  <a:pt x="169" y="30"/>
                </a:cubicBezTo>
                <a:cubicBezTo>
                  <a:pt x="168" y="30"/>
                  <a:pt x="166" y="30"/>
                  <a:pt x="165" y="29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29" y="32"/>
                  <a:pt x="123" y="29"/>
                  <a:pt x="121" y="24"/>
                </a:cubicBezTo>
                <a:cubicBezTo>
                  <a:pt x="118" y="19"/>
                  <a:pt x="120" y="12"/>
                  <a:pt x="126" y="10"/>
                </a:cubicBezTo>
                <a:cubicBezTo>
                  <a:pt x="145" y="1"/>
                  <a:pt x="145" y="1"/>
                  <a:pt x="145" y="1"/>
                </a:cubicBezTo>
                <a:cubicBezTo>
                  <a:pt x="148" y="0"/>
                  <a:pt x="151" y="0"/>
                  <a:pt x="154" y="1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9" y="12"/>
                  <a:pt x="181" y="19"/>
                  <a:pt x="179" y="24"/>
                </a:cubicBezTo>
                <a:close/>
                <a:moveTo>
                  <a:pt x="64" y="61"/>
                </a:moveTo>
                <a:cubicBezTo>
                  <a:pt x="65" y="61"/>
                  <a:pt x="67" y="61"/>
                  <a:pt x="68" y="60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7" y="42"/>
                  <a:pt x="109" y="36"/>
                  <a:pt x="107" y="31"/>
                </a:cubicBezTo>
                <a:cubicBezTo>
                  <a:pt x="104" y="25"/>
                  <a:pt x="98" y="23"/>
                  <a:pt x="93" y="25"/>
                </a:cubicBezTo>
                <a:cubicBezTo>
                  <a:pt x="59" y="41"/>
                  <a:pt x="59" y="41"/>
                  <a:pt x="59" y="41"/>
                </a:cubicBezTo>
                <a:cubicBezTo>
                  <a:pt x="54" y="43"/>
                  <a:pt x="52" y="49"/>
                  <a:pt x="54" y="55"/>
                </a:cubicBezTo>
                <a:cubicBezTo>
                  <a:pt x="56" y="59"/>
                  <a:pt x="60" y="61"/>
                  <a:pt x="64" y="61"/>
                </a:cubicBezTo>
                <a:close/>
                <a:moveTo>
                  <a:pt x="40" y="61"/>
                </a:moveTo>
                <a:cubicBezTo>
                  <a:pt x="38" y="56"/>
                  <a:pt x="31" y="54"/>
                  <a:pt x="26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7"/>
                  <a:pt x="0" y="71"/>
                  <a:pt x="0" y="7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5" y="107"/>
                  <a:pt x="11" y="107"/>
                </a:cubicBezTo>
                <a:cubicBezTo>
                  <a:pt x="17" y="107"/>
                  <a:pt x="22" y="102"/>
                  <a:pt x="22" y="96"/>
                </a:cubicBezTo>
                <a:cubicBezTo>
                  <a:pt x="22" y="91"/>
                  <a:pt x="22" y="91"/>
                  <a:pt x="22" y="91"/>
                </a:cubicBezTo>
                <a:cubicBezTo>
                  <a:pt x="26" y="93"/>
                  <a:pt x="26" y="93"/>
                  <a:pt x="26" y="93"/>
                </a:cubicBezTo>
                <a:cubicBezTo>
                  <a:pt x="27" y="94"/>
                  <a:pt x="29" y="94"/>
                  <a:pt x="30" y="94"/>
                </a:cubicBezTo>
                <a:cubicBezTo>
                  <a:pt x="34" y="94"/>
                  <a:pt x="38" y="92"/>
                  <a:pt x="40" y="88"/>
                </a:cubicBezTo>
                <a:cubicBezTo>
                  <a:pt x="42" y="83"/>
                  <a:pt x="41" y="78"/>
                  <a:pt x="36" y="75"/>
                </a:cubicBezTo>
                <a:cubicBezTo>
                  <a:pt x="41" y="72"/>
                  <a:pt x="42" y="66"/>
                  <a:pt x="40" y="61"/>
                </a:cubicBezTo>
                <a:close/>
                <a:moveTo>
                  <a:pt x="59" y="109"/>
                </a:moveTo>
                <a:cubicBezTo>
                  <a:pt x="93" y="124"/>
                  <a:pt x="93" y="124"/>
                  <a:pt x="93" y="124"/>
                </a:cubicBezTo>
                <a:cubicBezTo>
                  <a:pt x="94" y="125"/>
                  <a:pt x="95" y="125"/>
                  <a:pt x="97" y="125"/>
                </a:cubicBezTo>
                <a:cubicBezTo>
                  <a:pt x="101" y="125"/>
                  <a:pt x="105" y="123"/>
                  <a:pt x="107" y="119"/>
                </a:cubicBezTo>
                <a:cubicBezTo>
                  <a:pt x="109" y="113"/>
                  <a:pt x="107" y="107"/>
                  <a:pt x="101" y="105"/>
                </a:cubicBezTo>
                <a:cubicBezTo>
                  <a:pt x="68" y="89"/>
                  <a:pt x="68" y="89"/>
                  <a:pt x="68" y="89"/>
                </a:cubicBezTo>
                <a:cubicBezTo>
                  <a:pt x="63" y="87"/>
                  <a:pt x="56" y="89"/>
                  <a:pt x="54" y="95"/>
                </a:cubicBezTo>
                <a:cubicBezTo>
                  <a:pt x="52" y="100"/>
                  <a:pt x="54" y="106"/>
                  <a:pt x="59" y="109"/>
                </a:cubicBezTo>
                <a:close/>
                <a:moveTo>
                  <a:pt x="165" y="120"/>
                </a:moveTo>
                <a:cubicBezTo>
                  <a:pt x="150" y="127"/>
                  <a:pt x="150" y="127"/>
                  <a:pt x="150" y="127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29" y="118"/>
                  <a:pt x="123" y="120"/>
                  <a:pt x="121" y="125"/>
                </a:cubicBezTo>
                <a:cubicBezTo>
                  <a:pt x="118" y="131"/>
                  <a:pt x="120" y="137"/>
                  <a:pt x="126" y="139"/>
                </a:cubicBezTo>
                <a:cubicBezTo>
                  <a:pt x="139" y="145"/>
                  <a:pt x="139" y="145"/>
                  <a:pt x="139" y="145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39" y="166"/>
                  <a:pt x="144" y="171"/>
                  <a:pt x="150" y="171"/>
                </a:cubicBezTo>
                <a:cubicBezTo>
                  <a:pt x="156" y="171"/>
                  <a:pt x="160" y="166"/>
                  <a:pt x="160" y="160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74" y="139"/>
                  <a:pt x="174" y="139"/>
                  <a:pt x="174" y="139"/>
                </a:cubicBezTo>
                <a:cubicBezTo>
                  <a:pt x="179" y="137"/>
                  <a:pt x="181" y="131"/>
                  <a:pt x="179" y="125"/>
                </a:cubicBezTo>
                <a:cubicBezTo>
                  <a:pt x="176" y="120"/>
                  <a:pt x="170" y="118"/>
                  <a:pt x="165" y="120"/>
                </a:cubicBezTo>
                <a:close/>
                <a:moveTo>
                  <a:pt x="231" y="89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93" y="107"/>
                  <a:pt x="190" y="113"/>
                  <a:pt x="193" y="119"/>
                </a:cubicBezTo>
                <a:cubicBezTo>
                  <a:pt x="194" y="123"/>
                  <a:pt x="198" y="125"/>
                  <a:pt x="202" y="125"/>
                </a:cubicBezTo>
                <a:cubicBezTo>
                  <a:pt x="204" y="125"/>
                  <a:pt x="205" y="125"/>
                  <a:pt x="207" y="124"/>
                </a:cubicBezTo>
                <a:cubicBezTo>
                  <a:pt x="240" y="109"/>
                  <a:pt x="240" y="109"/>
                  <a:pt x="240" y="109"/>
                </a:cubicBezTo>
                <a:cubicBezTo>
                  <a:pt x="245" y="106"/>
                  <a:pt x="248" y="100"/>
                  <a:pt x="245" y="95"/>
                </a:cubicBezTo>
                <a:cubicBezTo>
                  <a:pt x="243" y="89"/>
                  <a:pt x="237" y="87"/>
                  <a:pt x="231" y="89"/>
                </a:cubicBezTo>
                <a:close/>
                <a:moveTo>
                  <a:pt x="293" y="65"/>
                </a:moveTo>
                <a:cubicBezTo>
                  <a:pt x="273" y="56"/>
                  <a:pt x="273" y="56"/>
                  <a:pt x="273" y="56"/>
                </a:cubicBezTo>
                <a:cubicBezTo>
                  <a:pt x="268" y="54"/>
                  <a:pt x="262" y="56"/>
                  <a:pt x="259" y="61"/>
                </a:cubicBezTo>
                <a:cubicBezTo>
                  <a:pt x="257" y="66"/>
                  <a:pt x="259" y="72"/>
                  <a:pt x="263" y="75"/>
                </a:cubicBezTo>
                <a:cubicBezTo>
                  <a:pt x="259" y="78"/>
                  <a:pt x="257" y="83"/>
                  <a:pt x="259" y="88"/>
                </a:cubicBezTo>
                <a:cubicBezTo>
                  <a:pt x="261" y="92"/>
                  <a:pt x="265" y="94"/>
                  <a:pt x="269" y="94"/>
                </a:cubicBezTo>
                <a:cubicBezTo>
                  <a:pt x="270" y="94"/>
                  <a:pt x="272" y="94"/>
                  <a:pt x="273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78" y="102"/>
                  <a:pt x="282" y="107"/>
                  <a:pt x="288" y="107"/>
                </a:cubicBezTo>
                <a:cubicBezTo>
                  <a:pt x="294" y="107"/>
                  <a:pt x="299" y="102"/>
                  <a:pt x="299" y="96"/>
                </a:cubicBezTo>
                <a:cubicBezTo>
                  <a:pt x="299" y="75"/>
                  <a:pt x="299" y="75"/>
                  <a:pt x="299" y="75"/>
                </a:cubicBezTo>
                <a:cubicBezTo>
                  <a:pt x="299" y="71"/>
                  <a:pt x="297" y="67"/>
                  <a:pt x="293" y="65"/>
                </a:cubicBezTo>
                <a:close/>
                <a:moveTo>
                  <a:pt x="240" y="41"/>
                </a:moveTo>
                <a:cubicBezTo>
                  <a:pt x="207" y="25"/>
                  <a:pt x="207" y="25"/>
                  <a:pt x="207" y="25"/>
                </a:cubicBezTo>
                <a:cubicBezTo>
                  <a:pt x="201" y="23"/>
                  <a:pt x="195" y="25"/>
                  <a:pt x="193" y="31"/>
                </a:cubicBezTo>
                <a:cubicBezTo>
                  <a:pt x="190" y="36"/>
                  <a:pt x="193" y="42"/>
                  <a:pt x="198" y="45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33" y="61"/>
                  <a:pt x="234" y="61"/>
                  <a:pt x="236" y="61"/>
                </a:cubicBezTo>
                <a:cubicBezTo>
                  <a:pt x="240" y="61"/>
                  <a:pt x="244" y="59"/>
                  <a:pt x="245" y="55"/>
                </a:cubicBezTo>
                <a:cubicBezTo>
                  <a:pt x="248" y="49"/>
                  <a:pt x="245" y="43"/>
                  <a:pt x="240" y="41"/>
                </a:cubicBezTo>
                <a:close/>
                <a:moveTo>
                  <a:pt x="11" y="171"/>
                </a:moveTo>
                <a:cubicBezTo>
                  <a:pt x="17" y="171"/>
                  <a:pt x="22" y="166"/>
                  <a:pt x="22" y="160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2"/>
                  <a:pt x="17" y="117"/>
                  <a:pt x="11" y="117"/>
                </a:cubicBezTo>
                <a:cubicBezTo>
                  <a:pt x="5" y="117"/>
                  <a:pt x="0" y="122"/>
                  <a:pt x="0" y="12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5" y="171"/>
                  <a:pt x="11" y="171"/>
                </a:cubicBezTo>
                <a:close/>
                <a:moveTo>
                  <a:pt x="35" y="214"/>
                </a:moveTo>
                <a:cubicBezTo>
                  <a:pt x="22" y="207"/>
                  <a:pt x="22" y="207"/>
                  <a:pt x="22" y="207"/>
                </a:cubicBezTo>
                <a:cubicBezTo>
                  <a:pt x="22" y="192"/>
                  <a:pt x="22" y="192"/>
                  <a:pt x="22" y="192"/>
                </a:cubicBezTo>
                <a:cubicBezTo>
                  <a:pt x="22" y="186"/>
                  <a:pt x="17" y="181"/>
                  <a:pt x="11" y="181"/>
                </a:cubicBezTo>
                <a:cubicBezTo>
                  <a:pt x="5" y="181"/>
                  <a:pt x="0" y="186"/>
                  <a:pt x="0" y="192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17"/>
                  <a:pt x="2" y="221"/>
                  <a:pt x="6" y="223"/>
                </a:cubicBezTo>
                <a:cubicBezTo>
                  <a:pt x="25" y="233"/>
                  <a:pt x="25" y="233"/>
                  <a:pt x="25" y="233"/>
                </a:cubicBezTo>
                <a:cubicBezTo>
                  <a:pt x="26" y="234"/>
                  <a:pt x="28" y="234"/>
                  <a:pt x="30" y="234"/>
                </a:cubicBezTo>
                <a:cubicBezTo>
                  <a:pt x="34" y="234"/>
                  <a:pt x="37" y="232"/>
                  <a:pt x="39" y="229"/>
                </a:cubicBezTo>
                <a:cubicBezTo>
                  <a:pt x="42" y="223"/>
                  <a:pt x="40" y="217"/>
                  <a:pt x="35" y="214"/>
                </a:cubicBezTo>
                <a:close/>
                <a:moveTo>
                  <a:pt x="102" y="250"/>
                </a:moveTo>
                <a:cubicBezTo>
                  <a:pt x="69" y="232"/>
                  <a:pt x="69" y="232"/>
                  <a:pt x="69" y="232"/>
                </a:cubicBezTo>
                <a:cubicBezTo>
                  <a:pt x="63" y="229"/>
                  <a:pt x="57" y="231"/>
                  <a:pt x="54" y="237"/>
                </a:cubicBezTo>
                <a:cubicBezTo>
                  <a:pt x="51" y="242"/>
                  <a:pt x="53" y="248"/>
                  <a:pt x="58" y="251"/>
                </a:cubicBezTo>
                <a:cubicBezTo>
                  <a:pt x="92" y="269"/>
                  <a:pt x="92" y="269"/>
                  <a:pt x="92" y="269"/>
                </a:cubicBezTo>
                <a:cubicBezTo>
                  <a:pt x="94" y="270"/>
                  <a:pt x="95" y="270"/>
                  <a:pt x="97" y="270"/>
                </a:cubicBezTo>
                <a:cubicBezTo>
                  <a:pt x="101" y="270"/>
                  <a:pt x="105" y="268"/>
                  <a:pt x="107" y="265"/>
                </a:cubicBezTo>
                <a:cubicBezTo>
                  <a:pt x="109" y="260"/>
                  <a:pt x="107" y="253"/>
                  <a:pt x="102" y="250"/>
                </a:cubicBezTo>
                <a:close/>
                <a:moveTo>
                  <a:pt x="150" y="245"/>
                </a:moveTo>
                <a:cubicBezTo>
                  <a:pt x="156" y="245"/>
                  <a:pt x="160" y="241"/>
                  <a:pt x="160" y="235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0" y="197"/>
                  <a:pt x="156" y="192"/>
                  <a:pt x="150" y="192"/>
                </a:cubicBezTo>
                <a:cubicBezTo>
                  <a:pt x="144" y="192"/>
                  <a:pt x="139" y="197"/>
                  <a:pt x="139" y="203"/>
                </a:cubicBezTo>
                <a:cubicBezTo>
                  <a:pt x="139" y="235"/>
                  <a:pt x="139" y="235"/>
                  <a:pt x="139" y="235"/>
                </a:cubicBezTo>
                <a:cubicBezTo>
                  <a:pt x="139" y="241"/>
                  <a:pt x="144" y="245"/>
                  <a:pt x="150" y="245"/>
                </a:cubicBezTo>
                <a:close/>
                <a:moveTo>
                  <a:pt x="165" y="269"/>
                </a:moveTo>
                <a:cubicBezTo>
                  <a:pt x="160" y="271"/>
                  <a:pt x="160" y="271"/>
                  <a:pt x="160" y="271"/>
                </a:cubicBezTo>
                <a:cubicBezTo>
                  <a:pt x="160" y="267"/>
                  <a:pt x="160" y="267"/>
                  <a:pt x="160" y="267"/>
                </a:cubicBezTo>
                <a:cubicBezTo>
                  <a:pt x="160" y="261"/>
                  <a:pt x="156" y="256"/>
                  <a:pt x="150" y="256"/>
                </a:cubicBezTo>
                <a:cubicBezTo>
                  <a:pt x="144" y="256"/>
                  <a:pt x="139" y="261"/>
                  <a:pt x="139" y="267"/>
                </a:cubicBezTo>
                <a:cubicBezTo>
                  <a:pt x="139" y="270"/>
                  <a:pt x="139" y="270"/>
                  <a:pt x="139" y="270"/>
                </a:cubicBezTo>
                <a:cubicBezTo>
                  <a:pt x="136" y="268"/>
                  <a:pt x="136" y="268"/>
                  <a:pt x="136" y="268"/>
                </a:cubicBezTo>
                <a:cubicBezTo>
                  <a:pt x="131" y="266"/>
                  <a:pt x="124" y="268"/>
                  <a:pt x="121" y="273"/>
                </a:cubicBezTo>
                <a:cubicBezTo>
                  <a:pt x="119" y="278"/>
                  <a:pt x="121" y="284"/>
                  <a:pt x="126" y="28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46" y="298"/>
                  <a:pt x="148" y="299"/>
                  <a:pt x="150" y="299"/>
                </a:cubicBezTo>
                <a:cubicBezTo>
                  <a:pt x="151" y="299"/>
                  <a:pt x="153" y="298"/>
                  <a:pt x="154" y="298"/>
                </a:cubicBezTo>
                <a:cubicBezTo>
                  <a:pt x="154" y="298"/>
                  <a:pt x="154" y="298"/>
                  <a:pt x="154" y="298"/>
                </a:cubicBezTo>
                <a:cubicBezTo>
                  <a:pt x="174" y="289"/>
                  <a:pt x="174" y="289"/>
                  <a:pt x="174" y="289"/>
                </a:cubicBezTo>
                <a:cubicBezTo>
                  <a:pt x="179" y="286"/>
                  <a:pt x="181" y="280"/>
                  <a:pt x="179" y="275"/>
                </a:cubicBezTo>
                <a:cubicBezTo>
                  <a:pt x="176" y="269"/>
                  <a:pt x="170" y="267"/>
                  <a:pt x="165" y="269"/>
                </a:cubicBezTo>
                <a:close/>
                <a:moveTo>
                  <a:pt x="231" y="239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3" y="256"/>
                  <a:pt x="190" y="263"/>
                  <a:pt x="193" y="268"/>
                </a:cubicBezTo>
                <a:cubicBezTo>
                  <a:pt x="194" y="272"/>
                  <a:pt x="198" y="274"/>
                  <a:pt x="202" y="274"/>
                </a:cubicBezTo>
                <a:cubicBezTo>
                  <a:pt x="204" y="274"/>
                  <a:pt x="205" y="274"/>
                  <a:pt x="207" y="273"/>
                </a:cubicBezTo>
                <a:cubicBezTo>
                  <a:pt x="240" y="258"/>
                  <a:pt x="240" y="258"/>
                  <a:pt x="240" y="258"/>
                </a:cubicBezTo>
                <a:cubicBezTo>
                  <a:pt x="245" y="256"/>
                  <a:pt x="248" y="249"/>
                  <a:pt x="245" y="244"/>
                </a:cubicBezTo>
                <a:cubicBezTo>
                  <a:pt x="243" y="238"/>
                  <a:pt x="237" y="236"/>
                  <a:pt x="231" y="239"/>
                </a:cubicBezTo>
                <a:close/>
                <a:moveTo>
                  <a:pt x="288" y="192"/>
                </a:moveTo>
                <a:cubicBezTo>
                  <a:pt x="282" y="192"/>
                  <a:pt x="278" y="197"/>
                  <a:pt x="278" y="203"/>
                </a:cubicBezTo>
                <a:cubicBezTo>
                  <a:pt x="278" y="217"/>
                  <a:pt x="278" y="217"/>
                  <a:pt x="278" y="217"/>
                </a:cubicBezTo>
                <a:cubicBezTo>
                  <a:pt x="264" y="223"/>
                  <a:pt x="264" y="223"/>
                  <a:pt x="264" y="223"/>
                </a:cubicBezTo>
                <a:cubicBezTo>
                  <a:pt x="259" y="226"/>
                  <a:pt x="257" y="232"/>
                  <a:pt x="259" y="237"/>
                </a:cubicBezTo>
                <a:cubicBezTo>
                  <a:pt x="261" y="241"/>
                  <a:pt x="265" y="244"/>
                  <a:pt x="269" y="244"/>
                </a:cubicBezTo>
                <a:cubicBezTo>
                  <a:pt x="270" y="244"/>
                  <a:pt x="272" y="243"/>
                  <a:pt x="273" y="243"/>
                </a:cubicBezTo>
                <a:cubicBezTo>
                  <a:pt x="293" y="234"/>
                  <a:pt x="293" y="234"/>
                  <a:pt x="293" y="234"/>
                </a:cubicBezTo>
                <a:cubicBezTo>
                  <a:pt x="297" y="232"/>
                  <a:pt x="299" y="228"/>
                  <a:pt x="299" y="224"/>
                </a:cubicBezTo>
                <a:cubicBezTo>
                  <a:pt x="299" y="203"/>
                  <a:pt x="299" y="203"/>
                  <a:pt x="299" y="203"/>
                </a:cubicBezTo>
                <a:cubicBezTo>
                  <a:pt x="299" y="197"/>
                  <a:pt x="294" y="192"/>
                  <a:pt x="288" y="192"/>
                </a:cubicBezTo>
                <a:close/>
                <a:moveTo>
                  <a:pt x="288" y="128"/>
                </a:moveTo>
                <a:cubicBezTo>
                  <a:pt x="282" y="128"/>
                  <a:pt x="278" y="133"/>
                  <a:pt x="278" y="139"/>
                </a:cubicBezTo>
                <a:cubicBezTo>
                  <a:pt x="278" y="171"/>
                  <a:pt x="278" y="171"/>
                  <a:pt x="278" y="171"/>
                </a:cubicBezTo>
                <a:cubicBezTo>
                  <a:pt x="278" y="177"/>
                  <a:pt x="282" y="181"/>
                  <a:pt x="288" y="181"/>
                </a:cubicBezTo>
                <a:cubicBezTo>
                  <a:pt x="294" y="181"/>
                  <a:pt x="299" y="177"/>
                  <a:pt x="299" y="171"/>
                </a:cubicBezTo>
                <a:cubicBezTo>
                  <a:pt x="299" y="139"/>
                  <a:pt x="299" y="139"/>
                  <a:pt x="299" y="139"/>
                </a:cubicBezTo>
                <a:cubicBezTo>
                  <a:pt x="299" y="133"/>
                  <a:pt x="294" y="128"/>
                  <a:pt x="288" y="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nb-NO" sz="319"/>
          </a:p>
        </p:txBody>
      </p:sp>
      <p:sp>
        <p:nvSpPr>
          <p:cNvPr id="69" name="object 56">
            <a:extLst>
              <a:ext uri="{FF2B5EF4-FFF2-40B4-BE49-F238E27FC236}">
                <a16:creationId xmlns:a16="http://schemas.microsoft.com/office/drawing/2014/main" id="{72CF874F-B75C-4C86-ACBE-94781EF0441F}"/>
              </a:ext>
            </a:extLst>
          </p:cNvPr>
          <p:cNvSpPr txBox="1"/>
          <p:nvPr/>
        </p:nvSpPr>
        <p:spPr>
          <a:xfrm>
            <a:off x="8375546" y="3048782"/>
            <a:ext cx="706958" cy="125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  <a:defRPr/>
            </a:pPr>
            <a:r>
              <a:rPr lang="nb-NO" sz="900" spc="-10">
                <a:solidFill>
                  <a:srgbClr val="000000"/>
                </a:solidFill>
                <a:latin typeface="Open Sans"/>
                <a:cs typeface="Verdana"/>
              </a:rPr>
              <a:t>Betaler faktura</a:t>
            </a:r>
            <a:endParaRPr lang="nb-NO" sz="900" spc="-5">
              <a:solidFill>
                <a:srgbClr val="000000"/>
              </a:solidFill>
              <a:latin typeface="Open Sans"/>
              <a:cs typeface="Verdana"/>
            </a:endParaRPr>
          </a:p>
        </p:txBody>
      </p:sp>
      <p:sp>
        <p:nvSpPr>
          <p:cNvPr id="70" name="object 65">
            <a:extLst>
              <a:ext uri="{FF2B5EF4-FFF2-40B4-BE49-F238E27FC236}">
                <a16:creationId xmlns:a16="http://schemas.microsoft.com/office/drawing/2014/main" id="{67B02AC2-E00B-4699-A67B-8BE76E9CF7CE}"/>
              </a:ext>
            </a:extLst>
          </p:cNvPr>
          <p:cNvSpPr/>
          <p:nvPr/>
        </p:nvSpPr>
        <p:spPr>
          <a:xfrm rot="20354384" flipV="1">
            <a:off x="7527600" y="2933229"/>
            <a:ext cx="601916" cy="140972"/>
          </a:xfrm>
          <a:custGeom>
            <a:avLst/>
            <a:gdLst/>
            <a:ahLst/>
            <a:cxnLst/>
            <a:rect l="l" t="t" r="r" b="b"/>
            <a:pathLst>
              <a:path w="1685289" h="352425">
                <a:moveTo>
                  <a:pt x="1621144" y="306764"/>
                </a:moveTo>
                <a:lnTo>
                  <a:pt x="1602486" y="327913"/>
                </a:lnTo>
                <a:lnTo>
                  <a:pt x="1684782" y="349758"/>
                </a:lnTo>
                <a:lnTo>
                  <a:pt x="1670790" y="315087"/>
                </a:lnTo>
                <a:lnTo>
                  <a:pt x="1631188" y="315087"/>
                </a:lnTo>
                <a:lnTo>
                  <a:pt x="1621144" y="306764"/>
                </a:lnTo>
                <a:close/>
              </a:path>
              <a:path w="1685289" h="352425">
                <a:moveTo>
                  <a:pt x="1633736" y="292491"/>
                </a:moveTo>
                <a:lnTo>
                  <a:pt x="1621144" y="306764"/>
                </a:lnTo>
                <a:lnTo>
                  <a:pt x="1631188" y="315087"/>
                </a:lnTo>
                <a:lnTo>
                  <a:pt x="1643380" y="300482"/>
                </a:lnTo>
                <a:lnTo>
                  <a:pt x="1633736" y="292491"/>
                </a:lnTo>
                <a:close/>
              </a:path>
              <a:path w="1685289" h="352425">
                <a:moveTo>
                  <a:pt x="1652905" y="270763"/>
                </a:moveTo>
                <a:lnTo>
                  <a:pt x="1633736" y="292491"/>
                </a:lnTo>
                <a:lnTo>
                  <a:pt x="1643380" y="300482"/>
                </a:lnTo>
                <a:lnTo>
                  <a:pt x="1631188" y="315087"/>
                </a:lnTo>
                <a:lnTo>
                  <a:pt x="1670790" y="315087"/>
                </a:lnTo>
                <a:lnTo>
                  <a:pt x="1652905" y="270763"/>
                </a:lnTo>
                <a:close/>
              </a:path>
              <a:path w="1685289" h="352425">
                <a:moveTo>
                  <a:pt x="1583689" y="252222"/>
                </a:moveTo>
                <a:lnTo>
                  <a:pt x="1572387" y="267588"/>
                </a:lnTo>
                <a:lnTo>
                  <a:pt x="1585976" y="277622"/>
                </a:lnTo>
                <a:lnTo>
                  <a:pt x="1621144" y="306764"/>
                </a:lnTo>
                <a:lnTo>
                  <a:pt x="1633736" y="292491"/>
                </a:lnTo>
                <a:lnTo>
                  <a:pt x="1598168" y="263017"/>
                </a:lnTo>
                <a:lnTo>
                  <a:pt x="1583689" y="252222"/>
                </a:lnTo>
                <a:close/>
              </a:path>
              <a:path w="1685289" h="352425">
                <a:moveTo>
                  <a:pt x="1472311" y="177292"/>
                </a:moveTo>
                <a:lnTo>
                  <a:pt x="1462532" y="193675"/>
                </a:lnTo>
                <a:lnTo>
                  <a:pt x="1488567" y="209296"/>
                </a:lnTo>
                <a:lnTo>
                  <a:pt x="1526286" y="234442"/>
                </a:lnTo>
                <a:lnTo>
                  <a:pt x="1536954" y="218694"/>
                </a:lnTo>
                <a:lnTo>
                  <a:pt x="1499108" y="193421"/>
                </a:lnTo>
                <a:lnTo>
                  <a:pt x="1472311" y="177292"/>
                </a:lnTo>
                <a:close/>
              </a:path>
              <a:path w="1685289" h="352425">
                <a:moveTo>
                  <a:pt x="1353693" y="114553"/>
                </a:moveTo>
                <a:lnTo>
                  <a:pt x="1345564" y="131825"/>
                </a:lnTo>
                <a:lnTo>
                  <a:pt x="1386586" y="151384"/>
                </a:lnTo>
                <a:lnTo>
                  <a:pt x="1413256" y="165608"/>
                </a:lnTo>
                <a:lnTo>
                  <a:pt x="1422273" y="148844"/>
                </a:lnTo>
                <a:lnTo>
                  <a:pt x="1395602" y="134493"/>
                </a:lnTo>
                <a:lnTo>
                  <a:pt x="1353693" y="114553"/>
                </a:lnTo>
                <a:close/>
              </a:path>
              <a:path w="1685289" h="352425">
                <a:moveTo>
                  <a:pt x="1228725" y="64770"/>
                </a:moveTo>
                <a:lnTo>
                  <a:pt x="1223010" y="82931"/>
                </a:lnTo>
                <a:lnTo>
                  <a:pt x="1226820" y="84200"/>
                </a:lnTo>
                <a:lnTo>
                  <a:pt x="1280922" y="103886"/>
                </a:lnTo>
                <a:lnTo>
                  <a:pt x="1293495" y="109220"/>
                </a:lnTo>
                <a:lnTo>
                  <a:pt x="1300861" y="91694"/>
                </a:lnTo>
                <a:lnTo>
                  <a:pt x="1288288" y="86360"/>
                </a:lnTo>
                <a:lnTo>
                  <a:pt x="1233424" y="66294"/>
                </a:lnTo>
                <a:lnTo>
                  <a:pt x="1228725" y="64770"/>
                </a:lnTo>
                <a:close/>
              </a:path>
              <a:path w="1685289" h="352425">
                <a:moveTo>
                  <a:pt x="1099312" y="29210"/>
                </a:moveTo>
                <a:lnTo>
                  <a:pt x="1095375" y="47751"/>
                </a:lnTo>
                <a:lnTo>
                  <a:pt x="1116965" y="52450"/>
                </a:lnTo>
                <a:lnTo>
                  <a:pt x="1168781" y="66039"/>
                </a:lnTo>
                <a:lnTo>
                  <a:pt x="1173734" y="47625"/>
                </a:lnTo>
                <a:lnTo>
                  <a:pt x="1121918" y="34036"/>
                </a:lnTo>
                <a:lnTo>
                  <a:pt x="1099312" y="29210"/>
                </a:lnTo>
                <a:close/>
              </a:path>
              <a:path w="1685289" h="352425">
                <a:moveTo>
                  <a:pt x="966978" y="7365"/>
                </a:moveTo>
                <a:lnTo>
                  <a:pt x="964692" y="26288"/>
                </a:lnTo>
                <a:lnTo>
                  <a:pt x="1005459" y="31114"/>
                </a:lnTo>
                <a:lnTo>
                  <a:pt x="1039749" y="36957"/>
                </a:lnTo>
                <a:lnTo>
                  <a:pt x="1042797" y="18161"/>
                </a:lnTo>
                <a:lnTo>
                  <a:pt x="1008634" y="12446"/>
                </a:lnTo>
                <a:lnTo>
                  <a:pt x="966978" y="7365"/>
                </a:lnTo>
                <a:close/>
              </a:path>
              <a:path w="1685289" h="352425">
                <a:moveTo>
                  <a:pt x="837057" y="0"/>
                </a:moveTo>
                <a:lnTo>
                  <a:pt x="832612" y="0"/>
                </a:lnTo>
                <a:lnTo>
                  <a:pt x="832993" y="19050"/>
                </a:lnTo>
                <a:lnTo>
                  <a:pt x="836549" y="19050"/>
                </a:lnTo>
                <a:lnTo>
                  <a:pt x="892937" y="20447"/>
                </a:lnTo>
                <a:lnTo>
                  <a:pt x="908177" y="21462"/>
                </a:lnTo>
                <a:lnTo>
                  <a:pt x="909574" y="2539"/>
                </a:lnTo>
                <a:lnTo>
                  <a:pt x="894334" y="1397"/>
                </a:lnTo>
                <a:lnTo>
                  <a:pt x="837057" y="0"/>
                </a:lnTo>
                <a:close/>
              </a:path>
              <a:path w="1685289" h="352425">
                <a:moveTo>
                  <a:pt x="774954" y="1397"/>
                </a:moveTo>
                <a:lnTo>
                  <a:pt x="722884" y="4952"/>
                </a:lnTo>
                <a:lnTo>
                  <a:pt x="698627" y="7747"/>
                </a:lnTo>
                <a:lnTo>
                  <a:pt x="700786" y="26670"/>
                </a:lnTo>
                <a:lnTo>
                  <a:pt x="724281" y="24002"/>
                </a:lnTo>
                <a:lnTo>
                  <a:pt x="776224" y="20447"/>
                </a:lnTo>
                <a:lnTo>
                  <a:pt x="774954" y="1397"/>
                </a:lnTo>
                <a:close/>
              </a:path>
              <a:path w="1685289" h="352425">
                <a:moveTo>
                  <a:pt x="641604" y="15494"/>
                </a:moveTo>
                <a:lnTo>
                  <a:pt x="609854" y="20574"/>
                </a:lnTo>
                <a:lnTo>
                  <a:pt x="566293" y="29845"/>
                </a:lnTo>
                <a:lnTo>
                  <a:pt x="570230" y="48513"/>
                </a:lnTo>
                <a:lnTo>
                  <a:pt x="612902" y="39370"/>
                </a:lnTo>
                <a:lnTo>
                  <a:pt x="644652" y="34289"/>
                </a:lnTo>
                <a:lnTo>
                  <a:pt x="641604" y="15494"/>
                </a:lnTo>
                <a:close/>
              </a:path>
              <a:path w="1685289" h="352425">
                <a:moveTo>
                  <a:pt x="510413" y="43814"/>
                </a:moveTo>
                <a:lnTo>
                  <a:pt x="498602" y="46989"/>
                </a:lnTo>
                <a:lnTo>
                  <a:pt x="443992" y="64135"/>
                </a:lnTo>
                <a:lnTo>
                  <a:pt x="436753" y="66801"/>
                </a:lnTo>
                <a:lnTo>
                  <a:pt x="443357" y="84709"/>
                </a:lnTo>
                <a:lnTo>
                  <a:pt x="449707" y="82296"/>
                </a:lnTo>
                <a:lnTo>
                  <a:pt x="503555" y="65405"/>
                </a:lnTo>
                <a:lnTo>
                  <a:pt x="515239" y="62357"/>
                </a:lnTo>
                <a:lnTo>
                  <a:pt x="510413" y="43814"/>
                </a:lnTo>
                <a:close/>
              </a:path>
              <a:path w="1685289" h="352425">
                <a:moveTo>
                  <a:pt x="382905" y="86995"/>
                </a:moveTo>
                <a:lnTo>
                  <a:pt x="337185" y="106425"/>
                </a:lnTo>
                <a:lnTo>
                  <a:pt x="312928" y="118237"/>
                </a:lnTo>
                <a:lnTo>
                  <a:pt x="321183" y="135382"/>
                </a:lnTo>
                <a:lnTo>
                  <a:pt x="344678" y="123951"/>
                </a:lnTo>
                <a:lnTo>
                  <a:pt x="390398" y="104521"/>
                </a:lnTo>
                <a:lnTo>
                  <a:pt x="382905" y="86995"/>
                </a:lnTo>
                <a:close/>
              </a:path>
              <a:path w="1685289" h="352425">
                <a:moveTo>
                  <a:pt x="261620" y="144525"/>
                </a:moveTo>
                <a:lnTo>
                  <a:pt x="234442" y="159385"/>
                </a:lnTo>
                <a:lnTo>
                  <a:pt x="195580" y="183387"/>
                </a:lnTo>
                <a:lnTo>
                  <a:pt x="205486" y="199517"/>
                </a:lnTo>
                <a:lnTo>
                  <a:pt x="243586" y="176149"/>
                </a:lnTo>
                <a:lnTo>
                  <a:pt x="270764" y="161289"/>
                </a:lnTo>
                <a:lnTo>
                  <a:pt x="261620" y="144525"/>
                </a:lnTo>
                <a:close/>
              </a:path>
              <a:path w="1685289" h="352425">
                <a:moveTo>
                  <a:pt x="147574" y="215392"/>
                </a:moveTo>
                <a:lnTo>
                  <a:pt x="136398" y="223138"/>
                </a:lnTo>
                <a:lnTo>
                  <a:pt x="89408" y="258952"/>
                </a:lnTo>
                <a:lnTo>
                  <a:pt x="85979" y="261747"/>
                </a:lnTo>
                <a:lnTo>
                  <a:pt x="98298" y="276225"/>
                </a:lnTo>
                <a:lnTo>
                  <a:pt x="100837" y="274065"/>
                </a:lnTo>
                <a:lnTo>
                  <a:pt x="147193" y="238760"/>
                </a:lnTo>
                <a:lnTo>
                  <a:pt x="158369" y="231139"/>
                </a:lnTo>
                <a:lnTo>
                  <a:pt x="147574" y="215392"/>
                </a:lnTo>
                <a:close/>
              </a:path>
              <a:path w="1685289" h="352425">
                <a:moveTo>
                  <a:pt x="42037" y="299085"/>
                </a:moveTo>
                <a:lnTo>
                  <a:pt x="0" y="338582"/>
                </a:lnTo>
                <a:lnTo>
                  <a:pt x="13081" y="352425"/>
                </a:lnTo>
                <a:lnTo>
                  <a:pt x="55118" y="313055"/>
                </a:lnTo>
                <a:lnTo>
                  <a:pt x="42037" y="29908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  <p:grpSp>
        <p:nvGrpSpPr>
          <p:cNvPr id="71" name="Group 349">
            <a:extLst>
              <a:ext uri="{FF2B5EF4-FFF2-40B4-BE49-F238E27FC236}">
                <a16:creationId xmlns:a16="http://schemas.microsoft.com/office/drawing/2014/main" id="{A1424CF2-5CBB-4B12-A3F2-A9B3F8A8F2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5056" y="2440519"/>
            <a:ext cx="248978" cy="282186"/>
            <a:chOff x="5018" y="1229"/>
            <a:chExt cx="340" cy="340"/>
          </a:xfrm>
          <a:solidFill>
            <a:schemeClr val="tx1"/>
          </a:solidFill>
        </p:grpSpPr>
        <p:sp>
          <p:nvSpPr>
            <p:cNvPr id="72" name="Freeform 350">
              <a:extLst>
                <a:ext uri="{FF2B5EF4-FFF2-40B4-BE49-F238E27FC236}">
                  <a16:creationId xmlns:a16="http://schemas.microsoft.com/office/drawing/2014/main" id="{054E89C8-7440-452C-A4D0-C9E79311E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" y="1293"/>
              <a:ext cx="170" cy="212"/>
            </a:xfrm>
            <a:custGeom>
              <a:avLst/>
              <a:gdLst>
                <a:gd name="T0" fmla="*/ 160 w 256"/>
                <a:gd name="T1" fmla="*/ 85 h 320"/>
                <a:gd name="T2" fmla="*/ 10 w 256"/>
                <a:gd name="T3" fmla="*/ 85 h 320"/>
                <a:gd name="T4" fmla="*/ 0 w 256"/>
                <a:gd name="T5" fmla="*/ 96 h 320"/>
                <a:gd name="T6" fmla="*/ 0 w 256"/>
                <a:gd name="T7" fmla="*/ 309 h 320"/>
                <a:gd name="T8" fmla="*/ 10 w 256"/>
                <a:gd name="T9" fmla="*/ 320 h 320"/>
                <a:gd name="T10" fmla="*/ 160 w 256"/>
                <a:gd name="T11" fmla="*/ 320 h 320"/>
                <a:gd name="T12" fmla="*/ 170 w 256"/>
                <a:gd name="T13" fmla="*/ 309 h 320"/>
                <a:gd name="T14" fmla="*/ 170 w 256"/>
                <a:gd name="T15" fmla="*/ 96 h 320"/>
                <a:gd name="T16" fmla="*/ 160 w 256"/>
                <a:gd name="T17" fmla="*/ 85 h 320"/>
                <a:gd name="T18" fmla="*/ 149 w 256"/>
                <a:gd name="T19" fmla="*/ 298 h 320"/>
                <a:gd name="T20" fmla="*/ 21 w 256"/>
                <a:gd name="T21" fmla="*/ 298 h 320"/>
                <a:gd name="T22" fmla="*/ 21 w 256"/>
                <a:gd name="T23" fmla="*/ 106 h 320"/>
                <a:gd name="T24" fmla="*/ 149 w 256"/>
                <a:gd name="T25" fmla="*/ 106 h 320"/>
                <a:gd name="T26" fmla="*/ 149 w 256"/>
                <a:gd name="T27" fmla="*/ 298 h 320"/>
                <a:gd name="T28" fmla="*/ 213 w 256"/>
                <a:gd name="T29" fmla="*/ 53 h 320"/>
                <a:gd name="T30" fmla="*/ 213 w 256"/>
                <a:gd name="T31" fmla="*/ 266 h 320"/>
                <a:gd name="T32" fmla="*/ 202 w 256"/>
                <a:gd name="T33" fmla="*/ 277 h 320"/>
                <a:gd name="T34" fmla="*/ 192 w 256"/>
                <a:gd name="T35" fmla="*/ 266 h 320"/>
                <a:gd name="T36" fmla="*/ 192 w 256"/>
                <a:gd name="T37" fmla="*/ 64 h 320"/>
                <a:gd name="T38" fmla="*/ 53 w 256"/>
                <a:gd name="T39" fmla="*/ 64 h 320"/>
                <a:gd name="T40" fmla="*/ 42 w 256"/>
                <a:gd name="T41" fmla="*/ 53 h 320"/>
                <a:gd name="T42" fmla="*/ 53 w 256"/>
                <a:gd name="T43" fmla="*/ 42 h 320"/>
                <a:gd name="T44" fmla="*/ 202 w 256"/>
                <a:gd name="T45" fmla="*/ 42 h 320"/>
                <a:gd name="T46" fmla="*/ 213 w 256"/>
                <a:gd name="T47" fmla="*/ 53 h 320"/>
                <a:gd name="T48" fmla="*/ 256 w 256"/>
                <a:gd name="T49" fmla="*/ 10 h 320"/>
                <a:gd name="T50" fmla="*/ 256 w 256"/>
                <a:gd name="T51" fmla="*/ 224 h 320"/>
                <a:gd name="T52" fmla="*/ 245 w 256"/>
                <a:gd name="T53" fmla="*/ 234 h 320"/>
                <a:gd name="T54" fmla="*/ 234 w 256"/>
                <a:gd name="T55" fmla="*/ 224 h 320"/>
                <a:gd name="T56" fmla="*/ 234 w 256"/>
                <a:gd name="T57" fmla="*/ 21 h 320"/>
                <a:gd name="T58" fmla="*/ 96 w 256"/>
                <a:gd name="T59" fmla="*/ 21 h 320"/>
                <a:gd name="T60" fmla="*/ 85 w 256"/>
                <a:gd name="T61" fmla="*/ 10 h 320"/>
                <a:gd name="T62" fmla="*/ 96 w 256"/>
                <a:gd name="T63" fmla="*/ 0 h 320"/>
                <a:gd name="T64" fmla="*/ 245 w 256"/>
                <a:gd name="T65" fmla="*/ 0 h 320"/>
                <a:gd name="T66" fmla="*/ 256 w 256"/>
                <a:gd name="T67" fmla="*/ 10 h 320"/>
                <a:gd name="T68" fmla="*/ 32 w 256"/>
                <a:gd name="T69" fmla="*/ 266 h 320"/>
                <a:gd name="T70" fmla="*/ 42 w 256"/>
                <a:gd name="T71" fmla="*/ 256 h 320"/>
                <a:gd name="T72" fmla="*/ 128 w 256"/>
                <a:gd name="T73" fmla="*/ 256 h 320"/>
                <a:gd name="T74" fmla="*/ 138 w 256"/>
                <a:gd name="T75" fmla="*/ 266 h 320"/>
                <a:gd name="T76" fmla="*/ 128 w 256"/>
                <a:gd name="T77" fmla="*/ 277 h 320"/>
                <a:gd name="T78" fmla="*/ 42 w 256"/>
                <a:gd name="T79" fmla="*/ 277 h 320"/>
                <a:gd name="T80" fmla="*/ 32 w 256"/>
                <a:gd name="T81" fmla="*/ 266 h 320"/>
                <a:gd name="T82" fmla="*/ 32 w 256"/>
                <a:gd name="T83" fmla="*/ 224 h 320"/>
                <a:gd name="T84" fmla="*/ 42 w 256"/>
                <a:gd name="T85" fmla="*/ 213 h 320"/>
                <a:gd name="T86" fmla="*/ 128 w 256"/>
                <a:gd name="T87" fmla="*/ 213 h 320"/>
                <a:gd name="T88" fmla="*/ 138 w 256"/>
                <a:gd name="T89" fmla="*/ 224 h 320"/>
                <a:gd name="T90" fmla="*/ 128 w 256"/>
                <a:gd name="T91" fmla="*/ 234 h 320"/>
                <a:gd name="T92" fmla="*/ 42 w 256"/>
                <a:gd name="T93" fmla="*/ 234 h 320"/>
                <a:gd name="T94" fmla="*/ 32 w 256"/>
                <a:gd name="T95" fmla="*/ 224 h 320"/>
                <a:gd name="T96" fmla="*/ 32 w 256"/>
                <a:gd name="T97" fmla="*/ 181 h 320"/>
                <a:gd name="T98" fmla="*/ 42 w 256"/>
                <a:gd name="T99" fmla="*/ 170 h 320"/>
                <a:gd name="T100" fmla="*/ 128 w 256"/>
                <a:gd name="T101" fmla="*/ 170 h 320"/>
                <a:gd name="T102" fmla="*/ 138 w 256"/>
                <a:gd name="T103" fmla="*/ 181 h 320"/>
                <a:gd name="T104" fmla="*/ 128 w 256"/>
                <a:gd name="T105" fmla="*/ 192 h 320"/>
                <a:gd name="T106" fmla="*/ 42 w 256"/>
                <a:gd name="T107" fmla="*/ 192 h 320"/>
                <a:gd name="T108" fmla="*/ 32 w 256"/>
                <a:gd name="T109" fmla="*/ 181 h 320"/>
                <a:gd name="T110" fmla="*/ 32 w 256"/>
                <a:gd name="T111" fmla="*/ 138 h 320"/>
                <a:gd name="T112" fmla="*/ 42 w 256"/>
                <a:gd name="T113" fmla="*/ 128 h 320"/>
                <a:gd name="T114" fmla="*/ 128 w 256"/>
                <a:gd name="T115" fmla="*/ 128 h 320"/>
                <a:gd name="T116" fmla="*/ 138 w 256"/>
                <a:gd name="T117" fmla="*/ 138 h 320"/>
                <a:gd name="T118" fmla="*/ 128 w 256"/>
                <a:gd name="T119" fmla="*/ 149 h 320"/>
                <a:gd name="T120" fmla="*/ 42 w 256"/>
                <a:gd name="T121" fmla="*/ 149 h 320"/>
                <a:gd name="T122" fmla="*/ 32 w 256"/>
                <a:gd name="T123" fmla="*/ 13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6" h="320">
                  <a:moveTo>
                    <a:pt x="160" y="85"/>
                  </a:moveTo>
                  <a:cubicBezTo>
                    <a:pt x="10" y="85"/>
                    <a:pt x="10" y="85"/>
                    <a:pt x="10" y="85"/>
                  </a:cubicBezTo>
                  <a:cubicBezTo>
                    <a:pt x="4" y="85"/>
                    <a:pt x="0" y="90"/>
                    <a:pt x="0" y="96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4" y="320"/>
                    <a:pt x="10" y="320"/>
                  </a:cubicBezTo>
                  <a:cubicBezTo>
                    <a:pt x="160" y="320"/>
                    <a:pt x="160" y="320"/>
                    <a:pt x="160" y="320"/>
                  </a:cubicBezTo>
                  <a:cubicBezTo>
                    <a:pt x="166" y="320"/>
                    <a:pt x="170" y="315"/>
                    <a:pt x="170" y="309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90"/>
                    <a:pt x="166" y="85"/>
                    <a:pt x="160" y="85"/>
                  </a:cubicBezTo>
                  <a:close/>
                  <a:moveTo>
                    <a:pt x="149" y="298"/>
                  </a:moveTo>
                  <a:cubicBezTo>
                    <a:pt x="21" y="298"/>
                    <a:pt x="21" y="298"/>
                    <a:pt x="21" y="298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49" y="106"/>
                    <a:pt x="149" y="106"/>
                    <a:pt x="149" y="106"/>
                  </a:cubicBezTo>
                  <a:lnTo>
                    <a:pt x="149" y="298"/>
                  </a:lnTo>
                  <a:close/>
                  <a:moveTo>
                    <a:pt x="213" y="53"/>
                  </a:moveTo>
                  <a:cubicBezTo>
                    <a:pt x="213" y="266"/>
                    <a:pt x="213" y="266"/>
                    <a:pt x="213" y="266"/>
                  </a:cubicBezTo>
                  <a:cubicBezTo>
                    <a:pt x="213" y="272"/>
                    <a:pt x="208" y="277"/>
                    <a:pt x="202" y="277"/>
                  </a:cubicBezTo>
                  <a:cubicBezTo>
                    <a:pt x="196" y="277"/>
                    <a:pt x="192" y="272"/>
                    <a:pt x="192" y="266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47" y="64"/>
                    <a:pt x="42" y="59"/>
                    <a:pt x="42" y="53"/>
                  </a:cubicBezTo>
                  <a:cubicBezTo>
                    <a:pt x="42" y="47"/>
                    <a:pt x="47" y="42"/>
                    <a:pt x="53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8" y="42"/>
                    <a:pt x="213" y="47"/>
                    <a:pt x="213" y="53"/>
                  </a:cubicBezTo>
                  <a:close/>
                  <a:moveTo>
                    <a:pt x="256" y="10"/>
                  </a:moveTo>
                  <a:cubicBezTo>
                    <a:pt x="256" y="224"/>
                    <a:pt x="256" y="224"/>
                    <a:pt x="256" y="224"/>
                  </a:cubicBezTo>
                  <a:cubicBezTo>
                    <a:pt x="256" y="230"/>
                    <a:pt x="251" y="234"/>
                    <a:pt x="245" y="234"/>
                  </a:cubicBezTo>
                  <a:cubicBezTo>
                    <a:pt x="239" y="234"/>
                    <a:pt x="234" y="230"/>
                    <a:pt x="234" y="224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0" y="21"/>
                    <a:pt x="85" y="16"/>
                    <a:pt x="85" y="10"/>
                  </a:cubicBezTo>
                  <a:cubicBezTo>
                    <a:pt x="85" y="4"/>
                    <a:pt x="90" y="0"/>
                    <a:pt x="96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51" y="0"/>
                    <a:pt x="256" y="4"/>
                    <a:pt x="256" y="10"/>
                  </a:cubicBezTo>
                  <a:close/>
                  <a:moveTo>
                    <a:pt x="32" y="266"/>
                  </a:moveTo>
                  <a:cubicBezTo>
                    <a:pt x="32" y="260"/>
                    <a:pt x="36" y="256"/>
                    <a:pt x="42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34" y="256"/>
                    <a:pt x="138" y="260"/>
                    <a:pt x="138" y="266"/>
                  </a:cubicBezTo>
                  <a:cubicBezTo>
                    <a:pt x="138" y="272"/>
                    <a:pt x="134" y="277"/>
                    <a:pt x="128" y="277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36" y="277"/>
                    <a:pt x="32" y="272"/>
                    <a:pt x="32" y="266"/>
                  </a:cubicBezTo>
                  <a:close/>
                  <a:moveTo>
                    <a:pt x="32" y="224"/>
                  </a:moveTo>
                  <a:cubicBezTo>
                    <a:pt x="32" y="218"/>
                    <a:pt x="36" y="213"/>
                    <a:pt x="42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34" y="213"/>
                    <a:pt x="138" y="218"/>
                    <a:pt x="138" y="224"/>
                  </a:cubicBezTo>
                  <a:cubicBezTo>
                    <a:pt x="138" y="230"/>
                    <a:pt x="134" y="234"/>
                    <a:pt x="128" y="234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36" y="234"/>
                    <a:pt x="32" y="230"/>
                    <a:pt x="32" y="224"/>
                  </a:cubicBezTo>
                  <a:close/>
                  <a:moveTo>
                    <a:pt x="32" y="181"/>
                  </a:moveTo>
                  <a:cubicBezTo>
                    <a:pt x="32" y="175"/>
                    <a:pt x="36" y="170"/>
                    <a:pt x="42" y="170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70"/>
                    <a:pt x="138" y="175"/>
                    <a:pt x="138" y="181"/>
                  </a:cubicBezTo>
                  <a:cubicBezTo>
                    <a:pt x="138" y="187"/>
                    <a:pt x="134" y="192"/>
                    <a:pt x="128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6" y="192"/>
                    <a:pt x="32" y="187"/>
                    <a:pt x="32" y="181"/>
                  </a:cubicBezTo>
                  <a:close/>
                  <a:moveTo>
                    <a:pt x="32" y="138"/>
                  </a:moveTo>
                  <a:cubicBezTo>
                    <a:pt x="32" y="132"/>
                    <a:pt x="36" y="128"/>
                    <a:pt x="42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34" y="128"/>
                    <a:pt x="138" y="132"/>
                    <a:pt x="138" y="138"/>
                  </a:cubicBezTo>
                  <a:cubicBezTo>
                    <a:pt x="138" y="144"/>
                    <a:pt x="134" y="149"/>
                    <a:pt x="128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36" y="149"/>
                    <a:pt x="32" y="144"/>
                    <a:pt x="32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nb-NO" sz="996"/>
            </a:p>
          </p:txBody>
        </p:sp>
        <p:sp>
          <p:nvSpPr>
            <p:cNvPr id="73" name="Freeform 351">
              <a:extLst>
                <a:ext uri="{FF2B5EF4-FFF2-40B4-BE49-F238E27FC236}">
                  <a16:creationId xmlns:a16="http://schemas.microsoft.com/office/drawing/2014/main" id="{5C8E9F8D-4DA2-4075-8EA8-68CD24584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8" y="122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mc="http://schemas.openxmlformats.org/markup-compatibility/2006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446" tIns="60723" rIns="121446" bIns="60723" numCol="1" anchor="t" anchorCtr="0" compatLnSpc="1">
              <a:prstTxWarp prst="textNoShape">
                <a:avLst/>
              </a:prstTxWarp>
            </a:bodyPr>
            <a:lstStyle/>
            <a:p>
              <a:endParaRPr lang="nb-NO" sz="996"/>
            </a:p>
          </p:txBody>
        </p:sp>
      </p:grpSp>
      <p:sp>
        <p:nvSpPr>
          <p:cNvPr id="74" name="object 21">
            <a:extLst>
              <a:ext uri="{FF2B5EF4-FFF2-40B4-BE49-F238E27FC236}">
                <a16:creationId xmlns:a16="http://schemas.microsoft.com/office/drawing/2014/main" id="{192CF9CB-7E9A-4331-AEC4-2D0A5B7CDD92}"/>
              </a:ext>
            </a:extLst>
          </p:cNvPr>
          <p:cNvSpPr txBox="1"/>
          <p:nvPr/>
        </p:nvSpPr>
        <p:spPr>
          <a:xfrm>
            <a:off x="1868407" y="1877295"/>
            <a:ext cx="906459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635" algn="ctr">
              <a:defRPr/>
            </a:pPr>
            <a:r>
              <a:rPr lang="nb-NO" sz="900" spc="-10">
                <a:solidFill>
                  <a:srgbClr val="000000"/>
                </a:solidFill>
                <a:latin typeface="Open Sans"/>
                <a:cs typeface="Verdana"/>
              </a:rPr>
              <a:t>Beskriver hva som er solgt og til hvem </a:t>
            </a:r>
            <a:endParaRPr lang="nb-NO" sz="900" spc="-10">
              <a:solidFill>
                <a:srgbClr val="000000"/>
              </a:solidFill>
              <a:latin typeface="Open Sans"/>
              <a:ea typeface="Open Sans"/>
              <a:cs typeface="Verdana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57434F-769E-4D81-8589-763B853BC1EF}"/>
              </a:ext>
            </a:extLst>
          </p:cNvPr>
          <p:cNvGrpSpPr/>
          <p:nvPr/>
        </p:nvGrpSpPr>
        <p:grpSpPr>
          <a:xfrm>
            <a:off x="7707144" y="1728540"/>
            <a:ext cx="1400617" cy="1311315"/>
            <a:chOff x="10549290" y="3817701"/>
            <a:chExt cx="1305707" cy="122434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A638FD5-DF7C-4360-A338-116C5A2D5070}"/>
                </a:ext>
              </a:extLst>
            </p:cNvPr>
            <p:cNvGrpSpPr/>
            <p:nvPr/>
          </p:nvGrpSpPr>
          <p:grpSpPr>
            <a:xfrm>
              <a:off x="10549290" y="3817701"/>
              <a:ext cx="1305707" cy="1224343"/>
              <a:chOff x="8054463" y="3292881"/>
              <a:chExt cx="1305707" cy="1224343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526A654-BAE5-46F0-9B47-BFAE2517637B}"/>
                  </a:ext>
                </a:extLst>
              </p:cNvPr>
              <p:cNvGrpSpPr/>
              <p:nvPr/>
            </p:nvGrpSpPr>
            <p:grpSpPr>
              <a:xfrm>
                <a:off x="8054463" y="3292881"/>
                <a:ext cx="1171444" cy="1224343"/>
                <a:chOff x="3467100" y="1822704"/>
                <a:chExt cx="1417447" cy="1481455"/>
              </a:xfrm>
            </p:grpSpPr>
            <p:sp>
              <p:nvSpPr>
                <p:cNvPr id="83" name="object 17">
                  <a:extLst>
                    <a:ext uri="{FF2B5EF4-FFF2-40B4-BE49-F238E27FC236}">
                      <a16:creationId xmlns:a16="http://schemas.microsoft.com/office/drawing/2014/main" id="{D6FB7EBD-9EC2-44BE-BDC5-9F8C8609AB4D}"/>
                    </a:ext>
                  </a:extLst>
                </p:cNvPr>
                <p:cNvSpPr/>
                <p:nvPr/>
              </p:nvSpPr>
              <p:spPr>
                <a:xfrm>
                  <a:off x="3550284" y="1898904"/>
                  <a:ext cx="1259840" cy="1405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839" h="1405254">
                      <a:moveTo>
                        <a:pt x="556132" y="0"/>
                      </a:moveTo>
                      <a:lnTo>
                        <a:pt x="604293" y="1620"/>
                      </a:lnTo>
                      <a:lnTo>
                        <a:pt x="651582" y="6414"/>
                      </a:lnTo>
                      <a:lnTo>
                        <a:pt x="697894" y="14274"/>
                      </a:lnTo>
                      <a:lnTo>
                        <a:pt x="743124" y="25098"/>
                      </a:lnTo>
                      <a:lnTo>
                        <a:pt x="787169" y="38780"/>
                      </a:lnTo>
                      <a:lnTo>
                        <a:pt x="829923" y="55215"/>
                      </a:lnTo>
                      <a:lnTo>
                        <a:pt x="871281" y="74299"/>
                      </a:lnTo>
                      <a:lnTo>
                        <a:pt x="911140" y="95927"/>
                      </a:lnTo>
                      <a:lnTo>
                        <a:pt x="949394" y="119994"/>
                      </a:lnTo>
                      <a:lnTo>
                        <a:pt x="985938" y="146397"/>
                      </a:lnTo>
                      <a:lnTo>
                        <a:pt x="1020669" y="175029"/>
                      </a:lnTo>
                      <a:lnTo>
                        <a:pt x="1053480" y="205787"/>
                      </a:lnTo>
                      <a:lnTo>
                        <a:pt x="1084269" y="238566"/>
                      </a:lnTo>
                      <a:lnTo>
                        <a:pt x="1112929" y="273261"/>
                      </a:lnTo>
                      <a:lnTo>
                        <a:pt x="1139356" y="309767"/>
                      </a:lnTo>
                      <a:lnTo>
                        <a:pt x="1163447" y="347980"/>
                      </a:lnTo>
                      <a:lnTo>
                        <a:pt x="1185094" y="387794"/>
                      </a:lnTo>
                      <a:lnTo>
                        <a:pt x="1204196" y="429107"/>
                      </a:lnTo>
                      <a:lnTo>
                        <a:pt x="1220645" y="471812"/>
                      </a:lnTo>
                      <a:lnTo>
                        <a:pt x="1234339" y="515805"/>
                      </a:lnTo>
                      <a:lnTo>
                        <a:pt x="1245172" y="560981"/>
                      </a:lnTo>
                      <a:lnTo>
                        <a:pt x="1253039" y="607236"/>
                      </a:lnTo>
                      <a:lnTo>
                        <a:pt x="1257836" y="654465"/>
                      </a:lnTo>
                      <a:lnTo>
                        <a:pt x="1259459" y="702563"/>
                      </a:lnTo>
                      <a:lnTo>
                        <a:pt x="1257836" y="750662"/>
                      </a:lnTo>
                      <a:lnTo>
                        <a:pt x="1253039" y="797891"/>
                      </a:lnTo>
                      <a:lnTo>
                        <a:pt x="1245172" y="844146"/>
                      </a:lnTo>
                      <a:lnTo>
                        <a:pt x="1234339" y="889322"/>
                      </a:lnTo>
                      <a:lnTo>
                        <a:pt x="1220645" y="933315"/>
                      </a:lnTo>
                      <a:lnTo>
                        <a:pt x="1204196" y="976020"/>
                      </a:lnTo>
                      <a:lnTo>
                        <a:pt x="1185094" y="1017333"/>
                      </a:lnTo>
                      <a:lnTo>
                        <a:pt x="1163447" y="1057147"/>
                      </a:lnTo>
                      <a:lnTo>
                        <a:pt x="1139356" y="1095360"/>
                      </a:lnTo>
                      <a:lnTo>
                        <a:pt x="1112929" y="1131866"/>
                      </a:lnTo>
                      <a:lnTo>
                        <a:pt x="1084269" y="1166561"/>
                      </a:lnTo>
                      <a:lnTo>
                        <a:pt x="1053480" y="1199340"/>
                      </a:lnTo>
                      <a:lnTo>
                        <a:pt x="1020669" y="1230098"/>
                      </a:lnTo>
                      <a:lnTo>
                        <a:pt x="985938" y="1258730"/>
                      </a:lnTo>
                      <a:lnTo>
                        <a:pt x="949394" y="1285133"/>
                      </a:lnTo>
                      <a:lnTo>
                        <a:pt x="911140" y="1309200"/>
                      </a:lnTo>
                      <a:lnTo>
                        <a:pt x="871281" y="1330828"/>
                      </a:lnTo>
                      <a:lnTo>
                        <a:pt x="829923" y="1349912"/>
                      </a:lnTo>
                      <a:lnTo>
                        <a:pt x="787169" y="1366347"/>
                      </a:lnTo>
                      <a:lnTo>
                        <a:pt x="743124" y="1380029"/>
                      </a:lnTo>
                      <a:lnTo>
                        <a:pt x="697894" y="1390853"/>
                      </a:lnTo>
                      <a:lnTo>
                        <a:pt x="651582" y="1398713"/>
                      </a:lnTo>
                      <a:lnTo>
                        <a:pt x="604293" y="1403507"/>
                      </a:lnTo>
                      <a:lnTo>
                        <a:pt x="556132" y="1405128"/>
                      </a:lnTo>
                      <a:lnTo>
                        <a:pt x="506172" y="1403355"/>
                      </a:lnTo>
                      <a:lnTo>
                        <a:pt x="456808" y="1398092"/>
                      </a:lnTo>
                      <a:lnTo>
                        <a:pt x="408205" y="1389418"/>
                      </a:lnTo>
                      <a:lnTo>
                        <a:pt x="360525" y="1377414"/>
                      </a:lnTo>
                      <a:lnTo>
                        <a:pt x="313933" y="1362159"/>
                      </a:lnTo>
                      <a:lnTo>
                        <a:pt x="268593" y="1343733"/>
                      </a:lnTo>
                      <a:lnTo>
                        <a:pt x="224667" y="1322217"/>
                      </a:lnTo>
                      <a:lnTo>
                        <a:pt x="182321" y="1297691"/>
                      </a:lnTo>
                      <a:lnTo>
                        <a:pt x="141717" y="1270235"/>
                      </a:lnTo>
                      <a:lnTo>
                        <a:pt x="103019" y="1239929"/>
                      </a:lnTo>
                      <a:lnTo>
                        <a:pt x="66391" y="1206853"/>
                      </a:lnTo>
                      <a:lnTo>
                        <a:pt x="31997" y="1171088"/>
                      </a:lnTo>
                      <a:lnTo>
                        <a:pt x="0" y="1132713"/>
                      </a:lnTo>
                    </a:path>
                  </a:pathLst>
                </a:custGeom>
                <a:ln w="15240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84" name="object 18">
                  <a:extLst>
                    <a:ext uri="{FF2B5EF4-FFF2-40B4-BE49-F238E27FC236}">
                      <a16:creationId xmlns:a16="http://schemas.microsoft.com/office/drawing/2014/main" id="{04605630-A6A9-497B-9EC3-BE52A2444A42}"/>
                    </a:ext>
                  </a:extLst>
                </p:cNvPr>
                <p:cNvSpPr/>
                <p:nvPr/>
              </p:nvSpPr>
              <p:spPr>
                <a:xfrm>
                  <a:off x="3467100" y="1962911"/>
                  <a:ext cx="1278890" cy="127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889" h="1277620">
                      <a:moveTo>
                        <a:pt x="639317" y="0"/>
                      </a:moveTo>
                      <a:lnTo>
                        <a:pt x="687027" y="1751"/>
                      </a:lnTo>
                      <a:lnTo>
                        <a:pt x="733785" y="6923"/>
                      </a:lnTo>
                      <a:lnTo>
                        <a:pt x="779468" y="15392"/>
                      </a:lnTo>
                      <a:lnTo>
                        <a:pt x="823952" y="27034"/>
                      </a:lnTo>
                      <a:lnTo>
                        <a:pt x="867112" y="41727"/>
                      </a:lnTo>
                      <a:lnTo>
                        <a:pt x="908827" y="59346"/>
                      </a:lnTo>
                      <a:lnTo>
                        <a:pt x="948971" y="79769"/>
                      </a:lnTo>
                      <a:lnTo>
                        <a:pt x="987422" y="102871"/>
                      </a:lnTo>
                      <a:lnTo>
                        <a:pt x="1024055" y="128530"/>
                      </a:lnTo>
                      <a:lnTo>
                        <a:pt x="1058747" y="156622"/>
                      </a:lnTo>
                      <a:lnTo>
                        <a:pt x="1091374" y="187023"/>
                      </a:lnTo>
                      <a:lnTo>
                        <a:pt x="1121813" y="219610"/>
                      </a:lnTo>
                      <a:lnTo>
                        <a:pt x="1149940" y="254260"/>
                      </a:lnTo>
                      <a:lnTo>
                        <a:pt x="1175631" y="290849"/>
                      </a:lnTo>
                      <a:lnTo>
                        <a:pt x="1198763" y="329253"/>
                      </a:lnTo>
                      <a:lnTo>
                        <a:pt x="1219212" y="369350"/>
                      </a:lnTo>
                      <a:lnTo>
                        <a:pt x="1236854" y="411016"/>
                      </a:lnTo>
                      <a:lnTo>
                        <a:pt x="1251565" y="454127"/>
                      </a:lnTo>
                      <a:lnTo>
                        <a:pt x="1263223" y="498560"/>
                      </a:lnTo>
                      <a:lnTo>
                        <a:pt x="1271703" y="544191"/>
                      </a:lnTo>
                      <a:lnTo>
                        <a:pt x="1276882" y="590898"/>
                      </a:lnTo>
                      <a:lnTo>
                        <a:pt x="1278636" y="638555"/>
                      </a:lnTo>
                      <a:lnTo>
                        <a:pt x="1276882" y="686213"/>
                      </a:lnTo>
                      <a:lnTo>
                        <a:pt x="1271703" y="732920"/>
                      </a:lnTo>
                      <a:lnTo>
                        <a:pt x="1263223" y="778551"/>
                      </a:lnTo>
                      <a:lnTo>
                        <a:pt x="1251565" y="822984"/>
                      </a:lnTo>
                      <a:lnTo>
                        <a:pt x="1236854" y="866095"/>
                      </a:lnTo>
                      <a:lnTo>
                        <a:pt x="1219212" y="907761"/>
                      </a:lnTo>
                      <a:lnTo>
                        <a:pt x="1198763" y="947858"/>
                      </a:lnTo>
                      <a:lnTo>
                        <a:pt x="1175631" y="986262"/>
                      </a:lnTo>
                      <a:lnTo>
                        <a:pt x="1149940" y="1022851"/>
                      </a:lnTo>
                      <a:lnTo>
                        <a:pt x="1121813" y="1057501"/>
                      </a:lnTo>
                      <a:lnTo>
                        <a:pt x="1091374" y="1090088"/>
                      </a:lnTo>
                      <a:lnTo>
                        <a:pt x="1058747" y="1120489"/>
                      </a:lnTo>
                      <a:lnTo>
                        <a:pt x="1024055" y="1148581"/>
                      </a:lnTo>
                      <a:lnTo>
                        <a:pt x="987422" y="1174240"/>
                      </a:lnTo>
                      <a:lnTo>
                        <a:pt x="948971" y="1197342"/>
                      </a:lnTo>
                      <a:lnTo>
                        <a:pt x="908827" y="1217765"/>
                      </a:lnTo>
                      <a:lnTo>
                        <a:pt x="867112" y="1235384"/>
                      </a:lnTo>
                      <a:lnTo>
                        <a:pt x="823952" y="1250077"/>
                      </a:lnTo>
                      <a:lnTo>
                        <a:pt x="779468" y="1261719"/>
                      </a:lnTo>
                      <a:lnTo>
                        <a:pt x="733785" y="1270188"/>
                      </a:lnTo>
                      <a:lnTo>
                        <a:pt x="687027" y="1275360"/>
                      </a:lnTo>
                      <a:lnTo>
                        <a:pt x="639317" y="1277112"/>
                      </a:lnTo>
                      <a:lnTo>
                        <a:pt x="591608" y="1275360"/>
                      </a:lnTo>
                      <a:lnTo>
                        <a:pt x="544850" y="1270188"/>
                      </a:lnTo>
                      <a:lnTo>
                        <a:pt x="499167" y="1261719"/>
                      </a:lnTo>
                      <a:lnTo>
                        <a:pt x="454683" y="1250077"/>
                      </a:lnTo>
                      <a:lnTo>
                        <a:pt x="411523" y="1235384"/>
                      </a:lnTo>
                      <a:lnTo>
                        <a:pt x="369808" y="1217765"/>
                      </a:lnTo>
                      <a:lnTo>
                        <a:pt x="329664" y="1197342"/>
                      </a:lnTo>
                      <a:lnTo>
                        <a:pt x="291213" y="1174240"/>
                      </a:lnTo>
                      <a:lnTo>
                        <a:pt x="254580" y="1148581"/>
                      </a:lnTo>
                      <a:lnTo>
                        <a:pt x="219888" y="1120489"/>
                      </a:lnTo>
                      <a:lnTo>
                        <a:pt x="187261" y="1090088"/>
                      </a:lnTo>
                      <a:lnTo>
                        <a:pt x="156822" y="1057501"/>
                      </a:lnTo>
                      <a:lnTo>
                        <a:pt x="128695" y="1022851"/>
                      </a:lnTo>
                      <a:lnTo>
                        <a:pt x="103004" y="986262"/>
                      </a:lnTo>
                      <a:lnTo>
                        <a:pt x="79872" y="947858"/>
                      </a:lnTo>
                      <a:lnTo>
                        <a:pt x="59423" y="907761"/>
                      </a:lnTo>
                      <a:lnTo>
                        <a:pt x="41781" y="866095"/>
                      </a:lnTo>
                      <a:lnTo>
                        <a:pt x="27070" y="822984"/>
                      </a:lnTo>
                      <a:lnTo>
                        <a:pt x="15412" y="778551"/>
                      </a:lnTo>
                      <a:lnTo>
                        <a:pt x="6932" y="732920"/>
                      </a:lnTo>
                      <a:lnTo>
                        <a:pt x="1753" y="686213"/>
                      </a:lnTo>
                      <a:lnTo>
                        <a:pt x="0" y="638555"/>
                      </a:lnTo>
                      <a:lnTo>
                        <a:pt x="2217" y="585401"/>
                      </a:lnTo>
                      <a:lnTo>
                        <a:pt x="8812" y="532886"/>
                      </a:lnTo>
                      <a:lnTo>
                        <a:pt x="19696" y="481266"/>
                      </a:lnTo>
                      <a:lnTo>
                        <a:pt x="34782" y="430799"/>
                      </a:lnTo>
                      <a:lnTo>
                        <a:pt x="53981" y="381744"/>
                      </a:lnTo>
                      <a:lnTo>
                        <a:pt x="77206" y="334357"/>
                      </a:lnTo>
                      <a:lnTo>
                        <a:pt x="104368" y="288895"/>
                      </a:lnTo>
                      <a:lnTo>
                        <a:pt x="135382" y="245617"/>
                      </a:lnTo>
                    </a:path>
                  </a:pathLst>
                </a:custGeom>
                <a:ln w="15240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85" name="object 19">
                  <a:extLst>
                    <a:ext uri="{FF2B5EF4-FFF2-40B4-BE49-F238E27FC236}">
                      <a16:creationId xmlns:a16="http://schemas.microsoft.com/office/drawing/2014/main" id="{DCDE25A2-5E57-49A6-AEF1-C806D4CB99AA}"/>
                    </a:ext>
                  </a:extLst>
                </p:cNvPr>
                <p:cNvSpPr/>
                <p:nvPr/>
              </p:nvSpPr>
              <p:spPr>
                <a:xfrm>
                  <a:off x="4111752" y="1822704"/>
                  <a:ext cx="772795" cy="10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795" h="1082675">
                      <a:moveTo>
                        <a:pt x="0" y="0"/>
                      </a:moveTo>
                      <a:lnTo>
                        <a:pt x="48863" y="1521"/>
                      </a:lnTo>
                      <a:lnTo>
                        <a:pt x="96919" y="6026"/>
                      </a:lnTo>
                      <a:lnTo>
                        <a:pt x="144077" y="13424"/>
                      </a:lnTo>
                      <a:lnTo>
                        <a:pt x="190246" y="23624"/>
                      </a:lnTo>
                      <a:lnTo>
                        <a:pt x="235337" y="36535"/>
                      </a:lnTo>
                      <a:lnTo>
                        <a:pt x="279258" y="52067"/>
                      </a:lnTo>
                      <a:lnTo>
                        <a:pt x="321919" y="70128"/>
                      </a:lnTo>
                      <a:lnTo>
                        <a:pt x="363229" y="90629"/>
                      </a:lnTo>
                      <a:lnTo>
                        <a:pt x="403098" y="113479"/>
                      </a:lnTo>
                      <a:lnTo>
                        <a:pt x="441436" y="138587"/>
                      </a:lnTo>
                      <a:lnTo>
                        <a:pt x="478151" y="165862"/>
                      </a:lnTo>
                      <a:lnTo>
                        <a:pt x="513154" y="195214"/>
                      </a:lnTo>
                      <a:lnTo>
                        <a:pt x="546354" y="226552"/>
                      </a:lnTo>
                      <a:lnTo>
                        <a:pt x="577659" y="259785"/>
                      </a:lnTo>
                      <a:lnTo>
                        <a:pt x="606981" y="294823"/>
                      </a:lnTo>
                      <a:lnTo>
                        <a:pt x="634228" y="331575"/>
                      </a:lnTo>
                      <a:lnTo>
                        <a:pt x="659309" y="369951"/>
                      </a:lnTo>
                      <a:lnTo>
                        <a:pt x="682135" y="409859"/>
                      </a:lnTo>
                      <a:lnTo>
                        <a:pt x="702614" y="451210"/>
                      </a:lnTo>
                      <a:lnTo>
                        <a:pt x="720657" y="493912"/>
                      </a:lnTo>
                      <a:lnTo>
                        <a:pt x="736172" y="537875"/>
                      </a:lnTo>
                      <a:lnTo>
                        <a:pt x="749069" y="583008"/>
                      </a:lnTo>
                      <a:lnTo>
                        <a:pt x="759257" y="629221"/>
                      </a:lnTo>
                      <a:lnTo>
                        <a:pt x="766647" y="676422"/>
                      </a:lnTo>
                      <a:lnTo>
                        <a:pt x="771147" y="724522"/>
                      </a:lnTo>
                      <a:lnTo>
                        <a:pt x="772668" y="773430"/>
                      </a:lnTo>
                      <a:lnTo>
                        <a:pt x="770853" y="826453"/>
                      </a:lnTo>
                      <a:lnTo>
                        <a:pt x="765433" y="879103"/>
                      </a:lnTo>
                      <a:lnTo>
                        <a:pt x="756443" y="931195"/>
                      </a:lnTo>
                      <a:lnTo>
                        <a:pt x="743918" y="982547"/>
                      </a:lnTo>
                      <a:lnTo>
                        <a:pt x="727894" y="1032974"/>
                      </a:lnTo>
                      <a:lnTo>
                        <a:pt x="708406" y="1082294"/>
                      </a:lnTo>
                    </a:path>
                  </a:pathLst>
                </a:custGeom>
                <a:ln w="15240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86" name="object 40">
                  <a:extLst>
                    <a:ext uri="{FF2B5EF4-FFF2-40B4-BE49-F238E27FC236}">
                      <a16:creationId xmlns:a16="http://schemas.microsoft.com/office/drawing/2014/main" id="{530409F9-EFD7-4290-8167-9268E70697AB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565403" y="0"/>
                      </a:moveTo>
                      <a:lnTo>
                        <a:pt x="516614" y="2075"/>
                      </a:lnTo>
                      <a:lnTo>
                        <a:pt x="468978" y="8187"/>
                      </a:lnTo>
                      <a:lnTo>
                        <a:pt x="422665" y="18167"/>
                      </a:lnTo>
                      <a:lnTo>
                        <a:pt x="377844" y="31845"/>
                      </a:lnTo>
                      <a:lnTo>
                        <a:pt x="334686" y="49051"/>
                      </a:lnTo>
                      <a:lnTo>
                        <a:pt x="293360" y="69615"/>
                      </a:lnTo>
                      <a:lnTo>
                        <a:pt x="254034" y="93369"/>
                      </a:lnTo>
                      <a:lnTo>
                        <a:pt x="216881" y="120142"/>
                      </a:lnTo>
                      <a:lnTo>
                        <a:pt x="182067" y="149765"/>
                      </a:lnTo>
                      <a:lnTo>
                        <a:pt x="149765" y="182067"/>
                      </a:lnTo>
                      <a:lnTo>
                        <a:pt x="120142" y="216881"/>
                      </a:lnTo>
                      <a:lnTo>
                        <a:pt x="93369" y="254034"/>
                      </a:lnTo>
                      <a:lnTo>
                        <a:pt x="69615" y="293360"/>
                      </a:lnTo>
                      <a:lnTo>
                        <a:pt x="49051" y="334686"/>
                      </a:lnTo>
                      <a:lnTo>
                        <a:pt x="31845" y="377844"/>
                      </a:lnTo>
                      <a:lnTo>
                        <a:pt x="18167" y="422665"/>
                      </a:lnTo>
                      <a:lnTo>
                        <a:pt x="8187" y="468978"/>
                      </a:lnTo>
                      <a:lnTo>
                        <a:pt x="2075" y="516614"/>
                      </a:lnTo>
                      <a:lnTo>
                        <a:pt x="0" y="565404"/>
                      </a:lnTo>
                      <a:lnTo>
                        <a:pt x="2075" y="614193"/>
                      </a:lnTo>
                      <a:lnTo>
                        <a:pt x="8187" y="661829"/>
                      </a:lnTo>
                      <a:lnTo>
                        <a:pt x="18167" y="708142"/>
                      </a:lnTo>
                      <a:lnTo>
                        <a:pt x="31845" y="752963"/>
                      </a:lnTo>
                      <a:lnTo>
                        <a:pt x="49051" y="796121"/>
                      </a:lnTo>
                      <a:lnTo>
                        <a:pt x="69615" y="837447"/>
                      </a:lnTo>
                      <a:lnTo>
                        <a:pt x="93369" y="876773"/>
                      </a:lnTo>
                      <a:lnTo>
                        <a:pt x="120142" y="913926"/>
                      </a:lnTo>
                      <a:lnTo>
                        <a:pt x="149765" y="948740"/>
                      </a:lnTo>
                      <a:lnTo>
                        <a:pt x="182067" y="981042"/>
                      </a:lnTo>
                      <a:lnTo>
                        <a:pt x="216881" y="1010665"/>
                      </a:lnTo>
                      <a:lnTo>
                        <a:pt x="254034" y="1037438"/>
                      </a:lnTo>
                      <a:lnTo>
                        <a:pt x="293360" y="1061192"/>
                      </a:lnTo>
                      <a:lnTo>
                        <a:pt x="334686" y="1081756"/>
                      </a:lnTo>
                      <a:lnTo>
                        <a:pt x="377844" y="1098962"/>
                      </a:lnTo>
                      <a:lnTo>
                        <a:pt x="422665" y="1112640"/>
                      </a:lnTo>
                      <a:lnTo>
                        <a:pt x="468978" y="1122620"/>
                      </a:lnTo>
                      <a:lnTo>
                        <a:pt x="516614" y="1128732"/>
                      </a:lnTo>
                      <a:lnTo>
                        <a:pt x="565403" y="1130808"/>
                      </a:lnTo>
                      <a:lnTo>
                        <a:pt x="614193" y="1128732"/>
                      </a:lnTo>
                      <a:lnTo>
                        <a:pt x="661829" y="1122620"/>
                      </a:lnTo>
                      <a:lnTo>
                        <a:pt x="708142" y="1112640"/>
                      </a:lnTo>
                      <a:lnTo>
                        <a:pt x="752963" y="1098962"/>
                      </a:lnTo>
                      <a:lnTo>
                        <a:pt x="796121" y="1081756"/>
                      </a:lnTo>
                      <a:lnTo>
                        <a:pt x="837447" y="1061192"/>
                      </a:lnTo>
                      <a:lnTo>
                        <a:pt x="876773" y="1037438"/>
                      </a:lnTo>
                      <a:lnTo>
                        <a:pt x="913926" y="1010665"/>
                      </a:lnTo>
                      <a:lnTo>
                        <a:pt x="948740" y="981042"/>
                      </a:lnTo>
                      <a:lnTo>
                        <a:pt x="981042" y="948740"/>
                      </a:lnTo>
                      <a:lnTo>
                        <a:pt x="1010665" y="913926"/>
                      </a:lnTo>
                      <a:lnTo>
                        <a:pt x="1037438" y="876773"/>
                      </a:lnTo>
                      <a:lnTo>
                        <a:pt x="1061192" y="837447"/>
                      </a:lnTo>
                      <a:lnTo>
                        <a:pt x="1081756" y="796121"/>
                      </a:lnTo>
                      <a:lnTo>
                        <a:pt x="1098962" y="752963"/>
                      </a:lnTo>
                      <a:lnTo>
                        <a:pt x="1112640" y="708142"/>
                      </a:lnTo>
                      <a:lnTo>
                        <a:pt x="1122620" y="661829"/>
                      </a:lnTo>
                      <a:lnTo>
                        <a:pt x="1128732" y="614193"/>
                      </a:lnTo>
                      <a:lnTo>
                        <a:pt x="1130807" y="565404"/>
                      </a:lnTo>
                      <a:lnTo>
                        <a:pt x="1128732" y="516614"/>
                      </a:lnTo>
                      <a:lnTo>
                        <a:pt x="1122620" y="468978"/>
                      </a:lnTo>
                      <a:lnTo>
                        <a:pt x="1112640" y="422665"/>
                      </a:lnTo>
                      <a:lnTo>
                        <a:pt x="1098962" y="377844"/>
                      </a:lnTo>
                      <a:lnTo>
                        <a:pt x="1081756" y="334686"/>
                      </a:lnTo>
                      <a:lnTo>
                        <a:pt x="1061192" y="293360"/>
                      </a:lnTo>
                      <a:lnTo>
                        <a:pt x="1037438" y="254034"/>
                      </a:lnTo>
                      <a:lnTo>
                        <a:pt x="1010665" y="216881"/>
                      </a:lnTo>
                      <a:lnTo>
                        <a:pt x="981042" y="182067"/>
                      </a:lnTo>
                      <a:lnTo>
                        <a:pt x="948740" y="149765"/>
                      </a:lnTo>
                      <a:lnTo>
                        <a:pt x="913926" y="120142"/>
                      </a:lnTo>
                      <a:lnTo>
                        <a:pt x="876773" y="93369"/>
                      </a:lnTo>
                      <a:lnTo>
                        <a:pt x="837447" y="69615"/>
                      </a:lnTo>
                      <a:lnTo>
                        <a:pt x="796121" y="49051"/>
                      </a:lnTo>
                      <a:lnTo>
                        <a:pt x="752963" y="31845"/>
                      </a:lnTo>
                      <a:lnTo>
                        <a:pt x="708142" y="18167"/>
                      </a:lnTo>
                      <a:lnTo>
                        <a:pt x="661829" y="8187"/>
                      </a:lnTo>
                      <a:lnTo>
                        <a:pt x="614193" y="2075"/>
                      </a:lnTo>
                      <a:lnTo>
                        <a:pt x="5654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solidFill>
                    <a:srgbClr val="34F0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87" name="object 41">
                  <a:extLst>
                    <a:ext uri="{FF2B5EF4-FFF2-40B4-BE49-F238E27FC236}">
                      <a16:creationId xmlns:a16="http://schemas.microsoft.com/office/drawing/2014/main" id="{9AF3B281-6F82-4C59-8877-D48238EAA54A}"/>
                    </a:ext>
                  </a:extLst>
                </p:cNvPr>
                <p:cNvSpPr/>
                <p:nvPr/>
              </p:nvSpPr>
              <p:spPr>
                <a:xfrm>
                  <a:off x="3547109" y="2032254"/>
                  <a:ext cx="1130935" cy="113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35" h="1130935">
                      <a:moveTo>
                        <a:pt x="0" y="565404"/>
                      </a:moveTo>
                      <a:lnTo>
                        <a:pt x="2075" y="516614"/>
                      </a:lnTo>
                      <a:lnTo>
                        <a:pt x="8187" y="468978"/>
                      </a:lnTo>
                      <a:lnTo>
                        <a:pt x="18167" y="422665"/>
                      </a:lnTo>
                      <a:lnTo>
                        <a:pt x="31845" y="377844"/>
                      </a:lnTo>
                      <a:lnTo>
                        <a:pt x="49051" y="334686"/>
                      </a:lnTo>
                      <a:lnTo>
                        <a:pt x="69615" y="293360"/>
                      </a:lnTo>
                      <a:lnTo>
                        <a:pt x="93369" y="254034"/>
                      </a:lnTo>
                      <a:lnTo>
                        <a:pt x="120142" y="216881"/>
                      </a:lnTo>
                      <a:lnTo>
                        <a:pt x="149765" y="182067"/>
                      </a:lnTo>
                      <a:lnTo>
                        <a:pt x="182067" y="149765"/>
                      </a:lnTo>
                      <a:lnTo>
                        <a:pt x="216881" y="120142"/>
                      </a:lnTo>
                      <a:lnTo>
                        <a:pt x="254034" y="93369"/>
                      </a:lnTo>
                      <a:lnTo>
                        <a:pt x="293360" y="69615"/>
                      </a:lnTo>
                      <a:lnTo>
                        <a:pt x="334686" y="49051"/>
                      </a:lnTo>
                      <a:lnTo>
                        <a:pt x="377844" y="31845"/>
                      </a:lnTo>
                      <a:lnTo>
                        <a:pt x="422665" y="18167"/>
                      </a:lnTo>
                      <a:lnTo>
                        <a:pt x="468978" y="8187"/>
                      </a:lnTo>
                      <a:lnTo>
                        <a:pt x="516614" y="2075"/>
                      </a:lnTo>
                      <a:lnTo>
                        <a:pt x="565403" y="0"/>
                      </a:lnTo>
                      <a:lnTo>
                        <a:pt x="614193" y="2075"/>
                      </a:lnTo>
                      <a:lnTo>
                        <a:pt x="661829" y="8187"/>
                      </a:lnTo>
                      <a:lnTo>
                        <a:pt x="708142" y="18167"/>
                      </a:lnTo>
                      <a:lnTo>
                        <a:pt x="752963" y="31845"/>
                      </a:lnTo>
                      <a:lnTo>
                        <a:pt x="796121" y="49051"/>
                      </a:lnTo>
                      <a:lnTo>
                        <a:pt x="837447" y="69615"/>
                      </a:lnTo>
                      <a:lnTo>
                        <a:pt x="876773" y="93369"/>
                      </a:lnTo>
                      <a:lnTo>
                        <a:pt x="913926" y="120142"/>
                      </a:lnTo>
                      <a:lnTo>
                        <a:pt x="948740" y="149765"/>
                      </a:lnTo>
                      <a:lnTo>
                        <a:pt x="981042" y="182067"/>
                      </a:lnTo>
                      <a:lnTo>
                        <a:pt x="1010665" y="216881"/>
                      </a:lnTo>
                      <a:lnTo>
                        <a:pt x="1037438" y="254034"/>
                      </a:lnTo>
                      <a:lnTo>
                        <a:pt x="1061192" y="293360"/>
                      </a:lnTo>
                      <a:lnTo>
                        <a:pt x="1081756" y="334686"/>
                      </a:lnTo>
                      <a:lnTo>
                        <a:pt x="1098962" y="377844"/>
                      </a:lnTo>
                      <a:lnTo>
                        <a:pt x="1112640" y="422665"/>
                      </a:lnTo>
                      <a:lnTo>
                        <a:pt x="1122620" y="468978"/>
                      </a:lnTo>
                      <a:lnTo>
                        <a:pt x="1128732" y="516614"/>
                      </a:lnTo>
                      <a:lnTo>
                        <a:pt x="1130807" y="565404"/>
                      </a:lnTo>
                      <a:lnTo>
                        <a:pt x="1128732" y="614193"/>
                      </a:lnTo>
                      <a:lnTo>
                        <a:pt x="1122620" y="661829"/>
                      </a:lnTo>
                      <a:lnTo>
                        <a:pt x="1112640" y="708142"/>
                      </a:lnTo>
                      <a:lnTo>
                        <a:pt x="1098962" y="752963"/>
                      </a:lnTo>
                      <a:lnTo>
                        <a:pt x="1081756" y="796121"/>
                      </a:lnTo>
                      <a:lnTo>
                        <a:pt x="1061192" y="837447"/>
                      </a:lnTo>
                      <a:lnTo>
                        <a:pt x="1037438" y="876773"/>
                      </a:lnTo>
                      <a:lnTo>
                        <a:pt x="1010665" y="913926"/>
                      </a:lnTo>
                      <a:lnTo>
                        <a:pt x="981042" y="948740"/>
                      </a:lnTo>
                      <a:lnTo>
                        <a:pt x="948740" y="981042"/>
                      </a:lnTo>
                      <a:lnTo>
                        <a:pt x="913926" y="1010665"/>
                      </a:lnTo>
                      <a:lnTo>
                        <a:pt x="876773" y="1037438"/>
                      </a:lnTo>
                      <a:lnTo>
                        <a:pt x="837447" y="1061192"/>
                      </a:lnTo>
                      <a:lnTo>
                        <a:pt x="796121" y="1081756"/>
                      </a:lnTo>
                      <a:lnTo>
                        <a:pt x="752963" y="1098962"/>
                      </a:lnTo>
                      <a:lnTo>
                        <a:pt x="708142" y="1112640"/>
                      </a:lnTo>
                      <a:lnTo>
                        <a:pt x="661829" y="1122620"/>
                      </a:lnTo>
                      <a:lnTo>
                        <a:pt x="614193" y="1128732"/>
                      </a:lnTo>
                      <a:lnTo>
                        <a:pt x="565403" y="1130808"/>
                      </a:lnTo>
                      <a:lnTo>
                        <a:pt x="516614" y="1128732"/>
                      </a:lnTo>
                      <a:lnTo>
                        <a:pt x="468978" y="1122620"/>
                      </a:lnTo>
                      <a:lnTo>
                        <a:pt x="422665" y="1112640"/>
                      </a:lnTo>
                      <a:lnTo>
                        <a:pt x="377844" y="1098962"/>
                      </a:lnTo>
                      <a:lnTo>
                        <a:pt x="334686" y="1081756"/>
                      </a:lnTo>
                      <a:lnTo>
                        <a:pt x="293360" y="1061192"/>
                      </a:lnTo>
                      <a:lnTo>
                        <a:pt x="254034" y="1037438"/>
                      </a:lnTo>
                      <a:lnTo>
                        <a:pt x="216881" y="1010665"/>
                      </a:lnTo>
                      <a:lnTo>
                        <a:pt x="182067" y="981042"/>
                      </a:lnTo>
                      <a:lnTo>
                        <a:pt x="149765" y="948740"/>
                      </a:lnTo>
                      <a:lnTo>
                        <a:pt x="120142" y="913926"/>
                      </a:lnTo>
                      <a:lnTo>
                        <a:pt x="93369" y="876773"/>
                      </a:lnTo>
                      <a:lnTo>
                        <a:pt x="69615" y="837447"/>
                      </a:lnTo>
                      <a:lnTo>
                        <a:pt x="49051" y="796121"/>
                      </a:lnTo>
                      <a:lnTo>
                        <a:pt x="31845" y="752963"/>
                      </a:lnTo>
                      <a:lnTo>
                        <a:pt x="18167" y="708142"/>
                      </a:lnTo>
                      <a:lnTo>
                        <a:pt x="8187" y="661829"/>
                      </a:lnTo>
                      <a:lnTo>
                        <a:pt x="2075" y="614193"/>
                      </a:lnTo>
                      <a:lnTo>
                        <a:pt x="0" y="565404"/>
                      </a:lnTo>
                      <a:close/>
                    </a:path>
                  </a:pathLst>
                </a:custGeom>
                <a:ln w="19812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A88C00-19AD-43CC-9895-9005F006D668}"/>
                  </a:ext>
                </a:extLst>
              </p:cNvPr>
              <p:cNvSpPr txBox="1"/>
              <p:nvPr/>
            </p:nvSpPr>
            <p:spPr>
              <a:xfrm>
                <a:off x="8228159" y="3564492"/>
                <a:ext cx="113201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nb-NO" sz="800" b="1">
                    <a:solidFill>
                      <a:srgbClr val="5C5C5C"/>
                    </a:solidFill>
                    <a:latin typeface="Open Sans"/>
                  </a:rPr>
                  <a:t>Kunde</a:t>
                </a:r>
              </a:p>
            </p:txBody>
          </p:sp>
        </p:grpSp>
        <p:sp>
          <p:nvSpPr>
            <p:cNvPr id="77" name="object 8">
              <a:extLst>
                <a:ext uri="{FF2B5EF4-FFF2-40B4-BE49-F238E27FC236}">
                  <a16:creationId xmlns:a16="http://schemas.microsoft.com/office/drawing/2014/main" id="{38A4FC5A-5202-4FD7-804C-520AAAEFF48E}"/>
                </a:ext>
              </a:extLst>
            </p:cNvPr>
            <p:cNvSpPr/>
            <p:nvPr/>
          </p:nvSpPr>
          <p:spPr>
            <a:xfrm flipH="1">
              <a:off x="11188118" y="4268496"/>
              <a:ext cx="233970" cy="629132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lang="nb-NO">
                <a:solidFill>
                  <a:srgbClr val="5C5C5C"/>
                </a:solidFill>
                <a:latin typeface="Open Sans"/>
              </a:endParaRPr>
            </a:p>
          </p:txBody>
        </p:sp>
        <p:grpSp>
          <p:nvGrpSpPr>
            <p:cNvPr id="78" name="Group 349">
              <a:extLst>
                <a:ext uri="{FF2B5EF4-FFF2-40B4-BE49-F238E27FC236}">
                  <a16:creationId xmlns:a16="http://schemas.microsoft.com/office/drawing/2014/main" id="{C3DE69A0-F68F-4470-99FC-1D922DCCBF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773139" y="4466993"/>
              <a:ext cx="338062" cy="338063"/>
              <a:chOff x="5018" y="1229"/>
              <a:chExt cx="340" cy="340"/>
            </a:xfrm>
            <a:solidFill>
              <a:schemeClr val="tx1"/>
            </a:solidFill>
          </p:grpSpPr>
          <p:sp>
            <p:nvSpPr>
              <p:cNvPr id="79" name="Freeform 350">
                <a:extLst>
                  <a:ext uri="{FF2B5EF4-FFF2-40B4-BE49-F238E27FC236}">
                    <a16:creationId xmlns:a16="http://schemas.microsoft.com/office/drawing/2014/main" id="{047AED15-6E0C-4492-A2BE-AC9C06871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3" y="1293"/>
                <a:ext cx="170" cy="212"/>
              </a:xfrm>
              <a:custGeom>
                <a:avLst/>
                <a:gdLst>
                  <a:gd name="T0" fmla="*/ 160 w 256"/>
                  <a:gd name="T1" fmla="*/ 85 h 320"/>
                  <a:gd name="T2" fmla="*/ 10 w 256"/>
                  <a:gd name="T3" fmla="*/ 85 h 320"/>
                  <a:gd name="T4" fmla="*/ 0 w 256"/>
                  <a:gd name="T5" fmla="*/ 96 h 320"/>
                  <a:gd name="T6" fmla="*/ 0 w 256"/>
                  <a:gd name="T7" fmla="*/ 309 h 320"/>
                  <a:gd name="T8" fmla="*/ 10 w 256"/>
                  <a:gd name="T9" fmla="*/ 320 h 320"/>
                  <a:gd name="T10" fmla="*/ 160 w 256"/>
                  <a:gd name="T11" fmla="*/ 320 h 320"/>
                  <a:gd name="T12" fmla="*/ 170 w 256"/>
                  <a:gd name="T13" fmla="*/ 309 h 320"/>
                  <a:gd name="T14" fmla="*/ 170 w 256"/>
                  <a:gd name="T15" fmla="*/ 96 h 320"/>
                  <a:gd name="T16" fmla="*/ 160 w 256"/>
                  <a:gd name="T17" fmla="*/ 85 h 320"/>
                  <a:gd name="T18" fmla="*/ 149 w 256"/>
                  <a:gd name="T19" fmla="*/ 298 h 320"/>
                  <a:gd name="T20" fmla="*/ 21 w 256"/>
                  <a:gd name="T21" fmla="*/ 298 h 320"/>
                  <a:gd name="T22" fmla="*/ 21 w 256"/>
                  <a:gd name="T23" fmla="*/ 106 h 320"/>
                  <a:gd name="T24" fmla="*/ 149 w 256"/>
                  <a:gd name="T25" fmla="*/ 106 h 320"/>
                  <a:gd name="T26" fmla="*/ 149 w 256"/>
                  <a:gd name="T27" fmla="*/ 298 h 320"/>
                  <a:gd name="T28" fmla="*/ 213 w 256"/>
                  <a:gd name="T29" fmla="*/ 53 h 320"/>
                  <a:gd name="T30" fmla="*/ 213 w 256"/>
                  <a:gd name="T31" fmla="*/ 266 h 320"/>
                  <a:gd name="T32" fmla="*/ 202 w 256"/>
                  <a:gd name="T33" fmla="*/ 277 h 320"/>
                  <a:gd name="T34" fmla="*/ 192 w 256"/>
                  <a:gd name="T35" fmla="*/ 266 h 320"/>
                  <a:gd name="T36" fmla="*/ 192 w 256"/>
                  <a:gd name="T37" fmla="*/ 64 h 320"/>
                  <a:gd name="T38" fmla="*/ 53 w 256"/>
                  <a:gd name="T39" fmla="*/ 64 h 320"/>
                  <a:gd name="T40" fmla="*/ 42 w 256"/>
                  <a:gd name="T41" fmla="*/ 53 h 320"/>
                  <a:gd name="T42" fmla="*/ 53 w 256"/>
                  <a:gd name="T43" fmla="*/ 42 h 320"/>
                  <a:gd name="T44" fmla="*/ 202 w 256"/>
                  <a:gd name="T45" fmla="*/ 42 h 320"/>
                  <a:gd name="T46" fmla="*/ 213 w 256"/>
                  <a:gd name="T47" fmla="*/ 53 h 320"/>
                  <a:gd name="T48" fmla="*/ 256 w 256"/>
                  <a:gd name="T49" fmla="*/ 10 h 320"/>
                  <a:gd name="T50" fmla="*/ 256 w 256"/>
                  <a:gd name="T51" fmla="*/ 224 h 320"/>
                  <a:gd name="T52" fmla="*/ 245 w 256"/>
                  <a:gd name="T53" fmla="*/ 234 h 320"/>
                  <a:gd name="T54" fmla="*/ 234 w 256"/>
                  <a:gd name="T55" fmla="*/ 224 h 320"/>
                  <a:gd name="T56" fmla="*/ 234 w 256"/>
                  <a:gd name="T57" fmla="*/ 21 h 320"/>
                  <a:gd name="T58" fmla="*/ 96 w 256"/>
                  <a:gd name="T59" fmla="*/ 21 h 320"/>
                  <a:gd name="T60" fmla="*/ 85 w 256"/>
                  <a:gd name="T61" fmla="*/ 10 h 320"/>
                  <a:gd name="T62" fmla="*/ 96 w 256"/>
                  <a:gd name="T63" fmla="*/ 0 h 320"/>
                  <a:gd name="T64" fmla="*/ 245 w 256"/>
                  <a:gd name="T65" fmla="*/ 0 h 320"/>
                  <a:gd name="T66" fmla="*/ 256 w 256"/>
                  <a:gd name="T67" fmla="*/ 10 h 320"/>
                  <a:gd name="T68" fmla="*/ 32 w 256"/>
                  <a:gd name="T69" fmla="*/ 266 h 320"/>
                  <a:gd name="T70" fmla="*/ 42 w 256"/>
                  <a:gd name="T71" fmla="*/ 256 h 320"/>
                  <a:gd name="T72" fmla="*/ 128 w 256"/>
                  <a:gd name="T73" fmla="*/ 256 h 320"/>
                  <a:gd name="T74" fmla="*/ 138 w 256"/>
                  <a:gd name="T75" fmla="*/ 266 h 320"/>
                  <a:gd name="T76" fmla="*/ 128 w 256"/>
                  <a:gd name="T77" fmla="*/ 277 h 320"/>
                  <a:gd name="T78" fmla="*/ 42 w 256"/>
                  <a:gd name="T79" fmla="*/ 277 h 320"/>
                  <a:gd name="T80" fmla="*/ 32 w 256"/>
                  <a:gd name="T81" fmla="*/ 266 h 320"/>
                  <a:gd name="T82" fmla="*/ 32 w 256"/>
                  <a:gd name="T83" fmla="*/ 224 h 320"/>
                  <a:gd name="T84" fmla="*/ 42 w 256"/>
                  <a:gd name="T85" fmla="*/ 213 h 320"/>
                  <a:gd name="T86" fmla="*/ 128 w 256"/>
                  <a:gd name="T87" fmla="*/ 213 h 320"/>
                  <a:gd name="T88" fmla="*/ 138 w 256"/>
                  <a:gd name="T89" fmla="*/ 224 h 320"/>
                  <a:gd name="T90" fmla="*/ 128 w 256"/>
                  <a:gd name="T91" fmla="*/ 234 h 320"/>
                  <a:gd name="T92" fmla="*/ 42 w 256"/>
                  <a:gd name="T93" fmla="*/ 234 h 320"/>
                  <a:gd name="T94" fmla="*/ 32 w 256"/>
                  <a:gd name="T95" fmla="*/ 224 h 320"/>
                  <a:gd name="T96" fmla="*/ 32 w 256"/>
                  <a:gd name="T97" fmla="*/ 181 h 320"/>
                  <a:gd name="T98" fmla="*/ 42 w 256"/>
                  <a:gd name="T99" fmla="*/ 170 h 320"/>
                  <a:gd name="T100" fmla="*/ 128 w 256"/>
                  <a:gd name="T101" fmla="*/ 170 h 320"/>
                  <a:gd name="T102" fmla="*/ 138 w 256"/>
                  <a:gd name="T103" fmla="*/ 181 h 320"/>
                  <a:gd name="T104" fmla="*/ 128 w 256"/>
                  <a:gd name="T105" fmla="*/ 192 h 320"/>
                  <a:gd name="T106" fmla="*/ 42 w 256"/>
                  <a:gd name="T107" fmla="*/ 192 h 320"/>
                  <a:gd name="T108" fmla="*/ 32 w 256"/>
                  <a:gd name="T109" fmla="*/ 181 h 320"/>
                  <a:gd name="T110" fmla="*/ 32 w 256"/>
                  <a:gd name="T111" fmla="*/ 138 h 320"/>
                  <a:gd name="T112" fmla="*/ 42 w 256"/>
                  <a:gd name="T113" fmla="*/ 128 h 320"/>
                  <a:gd name="T114" fmla="*/ 128 w 256"/>
                  <a:gd name="T115" fmla="*/ 128 h 320"/>
                  <a:gd name="T116" fmla="*/ 138 w 256"/>
                  <a:gd name="T117" fmla="*/ 138 h 320"/>
                  <a:gd name="T118" fmla="*/ 128 w 256"/>
                  <a:gd name="T119" fmla="*/ 149 h 320"/>
                  <a:gd name="T120" fmla="*/ 42 w 256"/>
                  <a:gd name="T121" fmla="*/ 149 h 320"/>
                  <a:gd name="T122" fmla="*/ 32 w 256"/>
                  <a:gd name="T123" fmla="*/ 13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6" h="320">
                    <a:moveTo>
                      <a:pt x="160" y="85"/>
                    </a:moveTo>
                    <a:cubicBezTo>
                      <a:pt x="10" y="85"/>
                      <a:pt x="10" y="85"/>
                      <a:pt x="10" y="85"/>
                    </a:cubicBezTo>
                    <a:cubicBezTo>
                      <a:pt x="4" y="85"/>
                      <a:pt x="0" y="90"/>
                      <a:pt x="0" y="96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315"/>
                      <a:pt x="4" y="320"/>
                      <a:pt x="10" y="320"/>
                    </a:cubicBezTo>
                    <a:cubicBezTo>
                      <a:pt x="160" y="320"/>
                      <a:pt x="160" y="320"/>
                      <a:pt x="160" y="320"/>
                    </a:cubicBezTo>
                    <a:cubicBezTo>
                      <a:pt x="166" y="320"/>
                      <a:pt x="170" y="315"/>
                      <a:pt x="170" y="309"/>
                    </a:cubicBezTo>
                    <a:cubicBezTo>
                      <a:pt x="170" y="96"/>
                      <a:pt x="170" y="96"/>
                      <a:pt x="170" y="96"/>
                    </a:cubicBezTo>
                    <a:cubicBezTo>
                      <a:pt x="170" y="90"/>
                      <a:pt x="166" y="85"/>
                      <a:pt x="160" y="85"/>
                    </a:cubicBezTo>
                    <a:close/>
                    <a:moveTo>
                      <a:pt x="149" y="298"/>
                    </a:moveTo>
                    <a:cubicBezTo>
                      <a:pt x="21" y="298"/>
                      <a:pt x="21" y="298"/>
                      <a:pt x="21" y="298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149" y="106"/>
                      <a:pt x="149" y="106"/>
                      <a:pt x="149" y="106"/>
                    </a:cubicBezTo>
                    <a:lnTo>
                      <a:pt x="149" y="298"/>
                    </a:lnTo>
                    <a:close/>
                    <a:moveTo>
                      <a:pt x="213" y="53"/>
                    </a:moveTo>
                    <a:cubicBezTo>
                      <a:pt x="213" y="266"/>
                      <a:pt x="213" y="266"/>
                      <a:pt x="213" y="266"/>
                    </a:cubicBezTo>
                    <a:cubicBezTo>
                      <a:pt x="213" y="272"/>
                      <a:pt x="208" y="277"/>
                      <a:pt x="202" y="277"/>
                    </a:cubicBezTo>
                    <a:cubicBezTo>
                      <a:pt x="196" y="277"/>
                      <a:pt x="192" y="272"/>
                      <a:pt x="192" y="266"/>
                    </a:cubicBezTo>
                    <a:cubicBezTo>
                      <a:pt x="192" y="64"/>
                      <a:pt x="192" y="64"/>
                      <a:pt x="192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47" y="64"/>
                      <a:pt x="42" y="59"/>
                      <a:pt x="42" y="53"/>
                    </a:cubicBezTo>
                    <a:cubicBezTo>
                      <a:pt x="42" y="47"/>
                      <a:pt x="47" y="42"/>
                      <a:pt x="53" y="42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8" y="42"/>
                      <a:pt x="213" y="47"/>
                      <a:pt x="213" y="53"/>
                    </a:cubicBezTo>
                    <a:close/>
                    <a:moveTo>
                      <a:pt x="256" y="10"/>
                    </a:moveTo>
                    <a:cubicBezTo>
                      <a:pt x="256" y="224"/>
                      <a:pt x="256" y="224"/>
                      <a:pt x="256" y="224"/>
                    </a:cubicBezTo>
                    <a:cubicBezTo>
                      <a:pt x="256" y="230"/>
                      <a:pt x="251" y="234"/>
                      <a:pt x="245" y="234"/>
                    </a:cubicBezTo>
                    <a:cubicBezTo>
                      <a:pt x="239" y="234"/>
                      <a:pt x="234" y="230"/>
                      <a:pt x="234" y="224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1"/>
                      <a:pt x="85" y="16"/>
                      <a:pt x="85" y="10"/>
                    </a:cubicBezTo>
                    <a:cubicBezTo>
                      <a:pt x="85" y="4"/>
                      <a:pt x="90" y="0"/>
                      <a:pt x="96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51" y="0"/>
                      <a:pt x="256" y="4"/>
                      <a:pt x="256" y="10"/>
                    </a:cubicBezTo>
                    <a:close/>
                    <a:moveTo>
                      <a:pt x="32" y="266"/>
                    </a:moveTo>
                    <a:cubicBezTo>
                      <a:pt x="32" y="260"/>
                      <a:pt x="36" y="256"/>
                      <a:pt x="42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34" y="256"/>
                      <a:pt x="138" y="260"/>
                      <a:pt x="138" y="266"/>
                    </a:cubicBezTo>
                    <a:cubicBezTo>
                      <a:pt x="138" y="272"/>
                      <a:pt x="134" y="277"/>
                      <a:pt x="128" y="277"/>
                    </a:cubicBezTo>
                    <a:cubicBezTo>
                      <a:pt x="42" y="277"/>
                      <a:pt x="42" y="277"/>
                      <a:pt x="42" y="277"/>
                    </a:cubicBezTo>
                    <a:cubicBezTo>
                      <a:pt x="36" y="277"/>
                      <a:pt x="32" y="272"/>
                      <a:pt x="32" y="266"/>
                    </a:cubicBezTo>
                    <a:close/>
                    <a:moveTo>
                      <a:pt x="32" y="224"/>
                    </a:moveTo>
                    <a:cubicBezTo>
                      <a:pt x="32" y="218"/>
                      <a:pt x="36" y="213"/>
                      <a:pt x="42" y="213"/>
                    </a:cubicBezTo>
                    <a:cubicBezTo>
                      <a:pt x="128" y="213"/>
                      <a:pt x="128" y="213"/>
                      <a:pt x="128" y="213"/>
                    </a:cubicBezTo>
                    <a:cubicBezTo>
                      <a:pt x="134" y="213"/>
                      <a:pt x="138" y="218"/>
                      <a:pt x="138" y="224"/>
                    </a:cubicBezTo>
                    <a:cubicBezTo>
                      <a:pt x="138" y="230"/>
                      <a:pt x="134" y="234"/>
                      <a:pt x="128" y="234"/>
                    </a:cubicBezTo>
                    <a:cubicBezTo>
                      <a:pt x="42" y="234"/>
                      <a:pt x="42" y="234"/>
                      <a:pt x="42" y="234"/>
                    </a:cubicBezTo>
                    <a:cubicBezTo>
                      <a:pt x="36" y="234"/>
                      <a:pt x="32" y="230"/>
                      <a:pt x="32" y="224"/>
                    </a:cubicBezTo>
                    <a:close/>
                    <a:moveTo>
                      <a:pt x="32" y="181"/>
                    </a:moveTo>
                    <a:cubicBezTo>
                      <a:pt x="32" y="175"/>
                      <a:pt x="36" y="170"/>
                      <a:pt x="42" y="170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34" y="170"/>
                      <a:pt x="138" y="175"/>
                      <a:pt x="138" y="181"/>
                    </a:cubicBezTo>
                    <a:cubicBezTo>
                      <a:pt x="138" y="187"/>
                      <a:pt x="134" y="192"/>
                      <a:pt x="128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36" y="192"/>
                      <a:pt x="32" y="187"/>
                      <a:pt x="32" y="181"/>
                    </a:cubicBezTo>
                    <a:close/>
                    <a:moveTo>
                      <a:pt x="32" y="138"/>
                    </a:moveTo>
                    <a:cubicBezTo>
                      <a:pt x="32" y="132"/>
                      <a:pt x="36" y="128"/>
                      <a:pt x="42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34" y="128"/>
                      <a:pt x="138" y="132"/>
                      <a:pt x="138" y="138"/>
                    </a:cubicBezTo>
                    <a:cubicBezTo>
                      <a:pt x="138" y="144"/>
                      <a:pt x="134" y="149"/>
                      <a:pt x="128" y="149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36" y="149"/>
                      <a:pt x="32" y="144"/>
                      <a:pt x="32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c="http://schemas.openxmlformats.org/markup-compatibility/2006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996"/>
              </a:p>
            </p:txBody>
          </p:sp>
          <p:sp>
            <p:nvSpPr>
              <p:cNvPr id="80" name="Freeform 351">
                <a:extLst>
                  <a:ext uri="{FF2B5EF4-FFF2-40B4-BE49-F238E27FC236}">
                    <a16:creationId xmlns:a16="http://schemas.microsoft.com/office/drawing/2014/main" id="{7505C156-3338-4C79-882A-866F2AAB0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8" y="1229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c="http://schemas.openxmlformats.org/markup-compatibility/2006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446" tIns="60723" rIns="121446" bIns="60723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996"/>
              </a:p>
            </p:txBody>
          </p:sp>
        </p:grpSp>
      </p:grpSp>
      <p:sp>
        <p:nvSpPr>
          <p:cNvPr id="88" name="object 8">
            <a:extLst>
              <a:ext uri="{FF2B5EF4-FFF2-40B4-BE49-F238E27FC236}">
                <a16:creationId xmlns:a16="http://schemas.microsoft.com/office/drawing/2014/main" id="{4CE8BEFF-87FA-400D-ACD0-DF30F832A21D}"/>
              </a:ext>
            </a:extLst>
          </p:cNvPr>
          <p:cNvSpPr/>
          <p:nvPr/>
        </p:nvSpPr>
        <p:spPr>
          <a:xfrm flipH="1">
            <a:off x="1217574" y="2329905"/>
            <a:ext cx="172315" cy="52514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lang="nb-NO">
              <a:solidFill>
                <a:srgbClr val="5C5C5C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35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3197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FTI-prosessen: Prosessoversikt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BC0C8-209A-4AF9-96EA-3F69E2BD3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00" y="667644"/>
            <a:ext cx="8323200" cy="413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5D6243-BF53-46FA-8CAF-92690A22436A}"/>
              </a:ext>
            </a:extLst>
          </p:cNvPr>
          <p:cNvSpPr txBox="1"/>
          <p:nvPr/>
        </p:nvSpPr>
        <p:spPr>
          <a:xfrm>
            <a:off x="326573" y="4637742"/>
            <a:ext cx="5654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hlinkClick r:id="rId7"/>
              </a:rPr>
              <a:t>Link til prosessoversikt</a:t>
            </a:r>
            <a:endParaRPr lang="nb-NO" sz="800"/>
          </a:p>
          <a:p>
            <a:r>
              <a:rPr lang="nb-NO" sz="800">
                <a:hlinkClick r:id="rId8"/>
              </a:rPr>
              <a:t>Link til prosesskart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63494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9580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FTI-prosessen: Roller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2F663-5FAB-4CBE-BD26-940729850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00" y="667401"/>
            <a:ext cx="7876800" cy="39897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24B972-70C0-4CB2-A417-D4EB4C94E4BF}"/>
              </a:ext>
            </a:extLst>
          </p:cNvPr>
          <p:cNvSpPr/>
          <p:nvPr/>
        </p:nvSpPr>
        <p:spPr>
          <a:xfrm>
            <a:off x="3702000" y="1190620"/>
            <a:ext cx="2016000" cy="486979"/>
          </a:xfrm>
          <a:prstGeom prst="rect">
            <a:avLst/>
          </a:prstGeom>
          <a:noFill/>
          <a:ln w="19050">
            <a:solidFill>
              <a:srgbClr val="0D3475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609487-173F-406A-A7B9-425A717B57A3}"/>
              </a:ext>
            </a:extLst>
          </p:cNvPr>
          <p:cNvSpPr/>
          <p:nvPr/>
        </p:nvSpPr>
        <p:spPr>
          <a:xfrm>
            <a:off x="484800" y="1190620"/>
            <a:ext cx="2892000" cy="1943470"/>
          </a:xfrm>
          <a:prstGeom prst="rect">
            <a:avLst/>
          </a:prstGeom>
          <a:noFill/>
          <a:ln w="19050">
            <a:solidFill>
              <a:srgbClr val="0D3475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D3706DB7-D589-483A-988C-EF803A425D9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3F270-11ED-4F08-A7D9-D3F9906BA1B0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1635</Words>
  <Application>Microsoft Office PowerPoint</Application>
  <PresentationFormat>On-screen Show (16:9)</PresentationFormat>
  <Paragraphs>301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Open Sans</vt:lpstr>
      <vt:lpstr>Office-tema</vt:lpstr>
      <vt:lpstr>1_Office-tema</vt:lpstr>
      <vt:lpstr>2_Office-tema</vt:lpstr>
      <vt:lpstr>8_Office-tema</vt:lpstr>
      <vt:lpstr>3_Office-tema</vt:lpstr>
      <vt:lpstr>think-cell Slide</vt:lpstr>
      <vt:lpstr>Fordring til innbetaling –  Informasjonsmøte om oppæring</vt:lpstr>
      <vt:lpstr>PowerPoint Presentation</vt:lpstr>
      <vt:lpstr>Agenda</vt:lpstr>
      <vt:lpstr>Mål for møtet </vt:lpstr>
      <vt:lpstr>Hvorfor BOTT ØL Innføringen av nye økonomi- og lønnssystemer vil gi NTNU mange fordeler både i et fagperspektiv og brukerperspektiv</vt:lpstr>
      <vt:lpstr>Agenda</vt:lpstr>
      <vt:lpstr>Intro til FTI-prosessen: Prosessflyt</vt:lpstr>
      <vt:lpstr>Intro til FTI-prosessen: Prosessoversikt</vt:lpstr>
      <vt:lpstr>Intro til FTI-prosessen: Roller</vt:lpstr>
      <vt:lpstr>PowerPoint Presentation</vt:lpstr>
      <vt:lpstr>PowerPoint Presentation</vt:lpstr>
      <vt:lpstr>Agenda</vt:lpstr>
      <vt:lpstr>PowerPoint Presentation</vt:lpstr>
      <vt:lpstr>PowerPoint Presentation</vt:lpstr>
      <vt:lpstr>Opplæringsløp for roller i Fti-prosessen  </vt:lpstr>
      <vt:lpstr>BOTT ØL - Opplæringssider</vt:lpstr>
      <vt:lpstr>Egenlæring: BOTT ØL e-læring for rolle og prosess</vt:lpstr>
      <vt:lpstr>PowerPoint Presentation</vt:lpstr>
      <vt:lpstr>Praktisk informasjon</vt:lpstr>
      <vt:lpstr>PowerPoint Presentation</vt:lpstr>
      <vt:lpstr>Spørsmål om opplæring</vt:lpstr>
      <vt:lpstr>BOTT ØL - Opplæringssider</vt:lpstr>
      <vt:lpstr>Agenda</vt:lpstr>
      <vt:lpstr>Hvor kan du finne mer informasjon</vt:lpstr>
      <vt:lpstr>Agenda</vt:lpstr>
      <vt:lpstr>Spørsmål og svar - menti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1</cp:revision>
  <cp:lastPrinted>2022-09-22T08:14:48Z</cp:lastPrinted>
  <dcterms:created xsi:type="dcterms:W3CDTF">2022-03-25T07:38:29Z</dcterms:created>
  <dcterms:modified xsi:type="dcterms:W3CDTF">2022-09-22T11:08:44Z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