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0"/>
  </p:notesMasterIdLst>
  <p:sldIdLst>
    <p:sldId id="256" r:id="rId2"/>
    <p:sldId id="312" r:id="rId3"/>
    <p:sldId id="400" r:id="rId4"/>
    <p:sldId id="315" r:id="rId5"/>
    <p:sldId id="314" r:id="rId6"/>
    <p:sldId id="356" r:id="rId7"/>
    <p:sldId id="352" r:id="rId8"/>
    <p:sldId id="341" r:id="rId9"/>
    <p:sldId id="317" r:id="rId10"/>
    <p:sldId id="318" r:id="rId11"/>
    <p:sldId id="358" r:id="rId12"/>
    <p:sldId id="319" r:id="rId13"/>
    <p:sldId id="359" r:id="rId14"/>
    <p:sldId id="386" r:id="rId15"/>
    <p:sldId id="401" r:id="rId16"/>
    <p:sldId id="385" r:id="rId17"/>
    <p:sldId id="388" r:id="rId18"/>
    <p:sldId id="390" r:id="rId19"/>
    <p:sldId id="391" r:id="rId20"/>
    <p:sldId id="403" r:id="rId21"/>
    <p:sldId id="405" r:id="rId22"/>
    <p:sldId id="393" r:id="rId23"/>
    <p:sldId id="395" r:id="rId24"/>
    <p:sldId id="394" r:id="rId25"/>
    <p:sldId id="340" r:id="rId26"/>
    <p:sldId id="348" r:id="rId27"/>
    <p:sldId id="396" r:id="rId28"/>
    <p:sldId id="398" r:id="rId29"/>
    <p:sldId id="389" r:id="rId30"/>
    <p:sldId id="291" r:id="rId31"/>
    <p:sldId id="366" r:id="rId32"/>
    <p:sldId id="367" r:id="rId33"/>
    <p:sldId id="305" r:id="rId34"/>
    <p:sldId id="402" r:id="rId35"/>
    <p:sldId id="333" r:id="rId36"/>
    <p:sldId id="339" r:id="rId37"/>
    <p:sldId id="347" r:id="rId38"/>
    <p:sldId id="266" r:id="rId39"/>
    <p:sldId id="343" r:id="rId40"/>
    <p:sldId id="345" r:id="rId41"/>
    <p:sldId id="383" r:id="rId42"/>
    <p:sldId id="337" r:id="rId43"/>
    <p:sldId id="349" r:id="rId44"/>
    <p:sldId id="384" r:id="rId45"/>
    <p:sldId id="355" r:id="rId46"/>
    <p:sldId id="354" r:id="rId47"/>
    <p:sldId id="380" r:id="rId48"/>
    <p:sldId id="381" r:id="rId49"/>
  </p:sldIdLst>
  <p:sldSz cx="9144000" cy="6858000" type="screen4x3"/>
  <p:notesSz cx="6858000" cy="9144000"/>
  <p:defaultText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3475"/>
    <a:srgbClr val="BBAC7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35" autoAdjust="0"/>
    <p:restoredTop sz="94801"/>
  </p:normalViewPr>
  <p:slideViewPr>
    <p:cSldViewPr snapToGrid="0" snapToObjects="1">
      <p:cViewPr varScale="1">
        <p:scale>
          <a:sx n="105" d="100"/>
          <a:sy n="105" d="100"/>
        </p:scale>
        <p:origin x="165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A24E69-F121-4DD3-8113-988B8B45AC95}" type="datetimeFigureOut">
              <a:rPr lang="nb-NO" smtClean="0"/>
              <a:t>05.01.2023</a:t>
            </a:fld>
            <a:endParaRPr lang="nb-NO"/>
          </a:p>
        </p:txBody>
      </p:sp>
      <p:sp>
        <p:nvSpPr>
          <p:cNvPr id="4" name="Plassholder for lysbil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FDB711-1B1C-49BD-8D8C-6BD1874B800E}" type="slidenum">
              <a:rPr lang="nb-NO" smtClean="0"/>
              <a:t>‹#›</a:t>
            </a:fld>
            <a:endParaRPr lang="nb-NO"/>
          </a:p>
        </p:txBody>
      </p:sp>
    </p:spTree>
    <p:extLst>
      <p:ext uri="{BB962C8B-B14F-4D97-AF65-F5344CB8AC3E}">
        <p14:creationId xmlns:p14="http://schemas.microsoft.com/office/powerpoint/2010/main" val="4184759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err="1"/>
              <a:t>Dysthe</a:t>
            </a:r>
            <a:r>
              <a:rPr lang="nb-NO" dirty="0"/>
              <a:t> sin bok «Ulike perspektiv på læring og læringsforskning»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Foretrukket læringsstil er ofte situasjonsbetinget og kan endre seg i løpet av praksisperioden.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Noe å formidle til praksisveileder – hvordan skape et klima mellom</a:t>
            </a:r>
            <a:r>
              <a:rPr lang="nb-NO" baseline="0" dirty="0"/>
              <a:t> deg og din </a:t>
            </a:r>
            <a:r>
              <a:rPr lang="nb-NO" baseline="0" dirty="0" err="1"/>
              <a:t>studen</a:t>
            </a:r>
            <a:r>
              <a:rPr lang="nb-NO" baseline="0" dirty="0"/>
              <a:t> som støtter opp under din læring og utvikling</a:t>
            </a: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endParaRPr lang="nb-NO" dirty="0"/>
          </a:p>
        </p:txBody>
      </p:sp>
      <p:sp>
        <p:nvSpPr>
          <p:cNvPr id="4" name="Slide Number Placeholder 3"/>
          <p:cNvSpPr>
            <a:spLocks noGrp="1"/>
          </p:cNvSpPr>
          <p:nvPr>
            <p:ph type="sldNum" sz="quarter" idx="10"/>
          </p:nvPr>
        </p:nvSpPr>
        <p:spPr/>
        <p:txBody>
          <a:bodyPr/>
          <a:lstStyle/>
          <a:p>
            <a:fld id="{73FDB711-1B1C-49BD-8D8C-6BD1874B800E}" type="slidenum">
              <a:rPr lang="nb-NO" smtClean="0"/>
              <a:t>13</a:t>
            </a:fld>
            <a:endParaRPr lang="nb-NO"/>
          </a:p>
        </p:txBody>
      </p:sp>
    </p:spTree>
    <p:extLst>
      <p:ext uri="{BB962C8B-B14F-4D97-AF65-F5344CB8AC3E}">
        <p14:creationId xmlns:p14="http://schemas.microsoft.com/office/powerpoint/2010/main" val="1662045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73FDB711-1B1C-49BD-8D8C-6BD1874B800E}" type="slidenum">
              <a:rPr lang="nb-NO" smtClean="0"/>
              <a:t>25</a:t>
            </a:fld>
            <a:endParaRPr lang="nb-NO"/>
          </a:p>
        </p:txBody>
      </p:sp>
    </p:spTree>
    <p:extLst>
      <p:ext uri="{BB962C8B-B14F-4D97-AF65-F5344CB8AC3E}">
        <p14:creationId xmlns:p14="http://schemas.microsoft.com/office/powerpoint/2010/main" val="2684966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Arbeidskravet i denne praksisperioden handler om </a:t>
            </a:r>
            <a:r>
              <a:rPr lang="nb-NO" b="1" dirty="0"/>
              <a:t>begrunnelse for valg av tiltak – </a:t>
            </a:r>
            <a:r>
              <a:rPr lang="nb-NO" b="0" dirty="0"/>
              <a:t>noe som gjør at en slik veiledningsmodell vil være spesielt egnet for både å få innsikt i egne tanker og prosesser, og bli utfordret av veileder på nettopp dette – altså kan det være til god hjelp i arbeidet gjennom denne praksisperioden – inkl. arbeid med arbeidskravet – som i denne praksisen vil foregå som en prosess gjennom hele perioden. Dere vil kunne dra </a:t>
            </a:r>
            <a:r>
              <a:rPr lang="nb-NO" dirty="0">
                <a:latin typeface="+mn-lt"/>
              </a:rPr>
              <a:t>nytte av refleksjoner og begrunnelser for hvordan og hvorfor handle, kjenne og gjenkjenne alternative valgmuligheter med begrunnelser…</a:t>
            </a:r>
            <a:endParaRPr lang="nb-NO" b="0" dirty="0"/>
          </a:p>
          <a:p>
            <a:endParaRPr lang="nb-NO" b="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b="0" dirty="0"/>
              <a:t>I </a:t>
            </a:r>
            <a:r>
              <a:rPr lang="nb-NO" sz="1200" kern="1200" dirty="0">
                <a:solidFill>
                  <a:schemeClr val="tx1"/>
                </a:solidFill>
                <a:effectLst/>
                <a:latin typeface="+mn-lt"/>
                <a:ea typeface="+mn-ea"/>
                <a:cs typeface="+mn-cs"/>
              </a:rPr>
              <a:t>journalen som arbeidskravet skal bygge på, skal dere relatere mål og tiltak ved bruk av ICF (begrunnelser for valg av tiltak kan hentes fra alle studieemner dere har hatt til nå, både i 1. og 2. studieår), noe som vi også vil jobbe mer med i samarbeid med praksisfeltet…</a:t>
            </a:r>
          </a:p>
          <a:p>
            <a:endParaRPr lang="nb-NO" b="0" dirty="0"/>
          </a:p>
        </p:txBody>
      </p:sp>
      <p:sp>
        <p:nvSpPr>
          <p:cNvPr id="4" name="Slide Number Placeholder 3"/>
          <p:cNvSpPr>
            <a:spLocks noGrp="1"/>
          </p:cNvSpPr>
          <p:nvPr>
            <p:ph type="sldNum" sz="quarter" idx="5"/>
          </p:nvPr>
        </p:nvSpPr>
        <p:spPr/>
        <p:txBody>
          <a:bodyPr/>
          <a:lstStyle/>
          <a:p>
            <a:fld id="{73FDB711-1B1C-49BD-8D8C-6BD1874B800E}" type="slidenum">
              <a:rPr lang="nb-NO" smtClean="0"/>
              <a:t>26</a:t>
            </a:fld>
            <a:endParaRPr lang="nb-NO"/>
          </a:p>
        </p:txBody>
      </p:sp>
    </p:spTree>
    <p:extLst>
      <p:ext uri="{BB962C8B-B14F-4D97-AF65-F5344CB8AC3E}">
        <p14:creationId xmlns:p14="http://schemas.microsoft.com/office/powerpoint/2010/main" val="1312230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Donald </a:t>
            </a:r>
            <a:r>
              <a:rPr lang="nb-NO" dirty="0" err="1"/>
              <a:t>Schøn</a:t>
            </a:r>
            <a:endParaRPr lang="nb-NO" dirty="0"/>
          </a:p>
        </p:txBody>
      </p:sp>
      <p:sp>
        <p:nvSpPr>
          <p:cNvPr id="4" name="Plassholder for lysbildenummer 3"/>
          <p:cNvSpPr>
            <a:spLocks noGrp="1"/>
          </p:cNvSpPr>
          <p:nvPr>
            <p:ph type="sldNum" sz="quarter" idx="5"/>
          </p:nvPr>
        </p:nvSpPr>
        <p:spPr/>
        <p:txBody>
          <a:bodyPr/>
          <a:lstStyle/>
          <a:p>
            <a:fld id="{73FDB711-1B1C-49BD-8D8C-6BD1874B800E}" type="slidenum">
              <a:rPr lang="nb-NO" smtClean="0"/>
              <a:t>31</a:t>
            </a:fld>
            <a:endParaRPr lang="nb-NO"/>
          </a:p>
        </p:txBody>
      </p:sp>
    </p:spTree>
    <p:extLst>
      <p:ext uri="{BB962C8B-B14F-4D97-AF65-F5344CB8AC3E}">
        <p14:creationId xmlns:p14="http://schemas.microsoft.com/office/powerpoint/2010/main" val="3025168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effectLst/>
              </a:rPr>
              <a:t>Først lages en beskrivelse av situasjonen, slik studenten opplevde det. Deretter er poenget av studenten prøver å skille hva hun/han tenkte – følte og kjente i egen kropp. Dette kan hjelpe studenten til å bearbeide det som skjedde. Videre er det viktig at studenten for egen læring tenker igjennom hva hun/han har lært av denne situasjonen.</a:t>
            </a:r>
            <a:endParaRPr lang="nb-NO" dirty="0"/>
          </a:p>
        </p:txBody>
      </p:sp>
      <p:sp>
        <p:nvSpPr>
          <p:cNvPr id="4" name="Slide Number Placeholder 3"/>
          <p:cNvSpPr>
            <a:spLocks noGrp="1"/>
          </p:cNvSpPr>
          <p:nvPr>
            <p:ph type="sldNum" sz="quarter" idx="10"/>
          </p:nvPr>
        </p:nvSpPr>
        <p:spPr/>
        <p:txBody>
          <a:bodyPr/>
          <a:lstStyle/>
          <a:p>
            <a:fld id="{73FDB711-1B1C-49BD-8D8C-6BD1874B800E}" type="slidenum">
              <a:rPr lang="nb-NO" smtClean="0"/>
              <a:t>33</a:t>
            </a:fld>
            <a:endParaRPr lang="nb-NO"/>
          </a:p>
        </p:txBody>
      </p:sp>
    </p:spTree>
    <p:extLst>
      <p:ext uri="{BB962C8B-B14F-4D97-AF65-F5344CB8AC3E}">
        <p14:creationId xmlns:p14="http://schemas.microsoft.com/office/powerpoint/2010/main" val="2805120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Plassholder for lysbilde 1"/>
          <p:cNvSpPr>
            <a:spLocks noGrp="1" noRot="1" noChangeAspect="1" noTextEdit="1"/>
          </p:cNvSpPr>
          <p:nvPr>
            <p:ph type="sldImg"/>
          </p:nvPr>
        </p:nvSpPr>
        <p:spPr>
          <a:ln/>
        </p:spPr>
      </p:sp>
      <p:sp>
        <p:nvSpPr>
          <p:cNvPr id="48131" name="Plassholder for notater 2"/>
          <p:cNvSpPr>
            <a:spLocks noGrp="1"/>
          </p:cNvSpPr>
          <p:nvPr>
            <p:ph type="body" idx="1"/>
          </p:nvPr>
        </p:nvSpPr>
        <p:spPr>
          <a:noFill/>
        </p:spPr>
        <p:txBody>
          <a:bodyPr/>
          <a:lstStyle/>
          <a:p>
            <a:r>
              <a:rPr lang="nb-NO" altLang="nb-NO" dirty="0">
                <a:latin typeface="Arial" panose="020B0604020202020204" pitchFamily="34" charset="0"/>
              </a:rPr>
              <a:t>Kontaktlærer ved utdanninga skal kontaktes dersom tvil om skikkethet. Vet at veiledere tidligere har pekt på at dette har vært vanskelig fordi utdanninga har vært litt vanskelige å ha med å gjøre her, men stort fokus på skikkethet nå og bedre med en telefon for mye enn en for lite</a:t>
            </a:r>
          </a:p>
        </p:txBody>
      </p:sp>
      <p:sp>
        <p:nvSpPr>
          <p:cNvPr id="48132" name="Plassholder for lysbildenummer 3"/>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DB89BCA1-A5AE-432A-88B7-0C358A1B9255}" type="slidenum">
              <a:rPr kumimoji="0" lang="nb-NO" altLang="nb-NO" smtClean="0">
                <a:latin typeface="Times New Roman" panose="02020603050405020304" pitchFamily="18" charset="0"/>
              </a:rPr>
              <a:pPr>
                <a:spcBef>
                  <a:spcPct val="0"/>
                </a:spcBef>
              </a:pPr>
              <a:t>35</a:t>
            </a:fld>
            <a:endParaRPr kumimoji="0" lang="nb-NO" altLang="nb-NO">
              <a:latin typeface="Times New Roman" panose="02020603050405020304" pitchFamily="18" charset="0"/>
            </a:endParaRPr>
          </a:p>
        </p:txBody>
      </p:sp>
    </p:spTree>
    <p:extLst>
      <p:ext uri="{BB962C8B-B14F-4D97-AF65-F5344CB8AC3E}">
        <p14:creationId xmlns:p14="http://schemas.microsoft.com/office/powerpoint/2010/main" val="3711695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114753" y="2677415"/>
            <a:ext cx="7772400" cy="901094"/>
          </a:xfrm>
        </p:spPr>
        <p:txBody>
          <a:bodyPr anchor="t" anchorCtr="0"/>
          <a:lstStyle/>
          <a:p>
            <a:r>
              <a:rPr lang="nb-NO" dirty="0"/>
              <a:t>Klikk for å redigere tittelstil</a:t>
            </a:r>
          </a:p>
        </p:txBody>
      </p:sp>
      <p:sp>
        <p:nvSpPr>
          <p:cNvPr id="3" name="Undertittel 2"/>
          <p:cNvSpPr>
            <a:spLocks noGrp="1"/>
          </p:cNvSpPr>
          <p:nvPr>
            <p:ph type="subTitle" idx="1"/>
          </p:nvPr>
        </p:nvSpPr>
        <p:spPr>
          <a:xfrm>
            <a:off x="1114753" y="3645154"/>
            <a:ext cx="77724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a:t>Klikk for å redigere undertittelstil i malen</a:t>
            </a:r>
          </a:p>
        </p:txBody>
      </p:sp>
    </p:spTree>
    <p:extLst>
      <p:ext uri="{BB962C8B-B14F-4D97-AF65-F5344CB8AC3E}">
        <p14:creationId xmlns:p14="http://schemas.microsoft.com/office/powerpoint/2010/main" val="1000159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983850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1017750" y="274638"/>
            <a:ext cx="5459249" cy="5851525"/>
          </a:xfrm>
        </p:spPr>
        <p:txBody>
          <a:bodyPr vert="eaVert"/>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3031831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lysbildenummer 5"/>
          <p:cNvSpPr txBox="1">
            <a:spLocks/>
          </p:cNvSpPr>
          <p:nvPr userDrawn="1"/>
        </p:nvSpPr>
        <p:spPr>
          <a:xfrm>
            <a:off x="-1" y="6421247"/>
            <a:ext cx="862779" cy="365125"/>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b="1" i="0" smtClean="0">
                <a:latin typeface="Arial"/>
                <a:cs typeface="Arial"/>
              </a:rPr>
              <a:pPr algn="ctr"/>
              <a:t>‹#›</a:t>
            </a:fld>
            <a:endParaRPr lang="nb-NO" b="1" i="0" dirty="0">
              <a:latin typeface="Arial"/>
              <a:cs typeface="Arial"/>
            </a:endParaRPr>
          </a:p>
        </p:txBody>
      </p:sp>
    </p:spTree>
    <p:extLst>
      <p:ext uri="{BB962C8B-B14F-4D97-AF65-F5344CB8AC3E}">
        <p14:creationId xmlns:p14="http://schemas.microsoft.com/office/powerpoint/2010/main" val="2060019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1035765" y="4406900"/>
            <a:ext cx="7458948" cy="1362075"/>
          </a:xfrm>
        </p:spPr>
        <p:txBody>
          <a:bodyPr anchor="t"/>
          <a:lstStyle>
            <a:lvl1pPr algn="l">
              <a:defRPr sz="4000" b="1" cap="all"/>
            </a:lvl1pPr>
          </a:lstStyle>
          <a:p>
            <a:r>
              <a:rPr lang="nb-NO" dirty="0"/>
              <a:t>Klikk for å redigere tittelstil</a:t>
            </a:r>
          </a:p>
        </p:txBody>
      </p:sp>
      <p:sp>
        <p:nvSpPr>
          <p:cNvPr id="3" name="Plassholder for tekst 2"/>
          <p:cNvSpPr>
            <a:spLocks noGrp="1"/>
          </p:cNvSpPr>
          <p:nvPr>
            <p:ph type="body" idx="1"/>
          </p:nvPr>
        </p:nvSpPr>
        <p:spPr>
          <a:xfrm>
            <a:off x="1035765" y="2906713"/>
            <a:ext cx="7458948"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2982460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1095551" y="274638"/>
            <a:ext cx="7407404" cy="1143000"/>
          </a:xfrm>
        </p:spPr>
        <p:txBody>
          <a:bodyPr/>
          <a:lstStyle/>
          <a:p>
            <a:r>
              <a:rPr lang="nb-NO" dirty="0"/>
              <a:t>Klikk for å redigere tittelstil</a:t>
            </a:r>
          </a:p>
        </p:txBody>
      </p:sp>
      <p:sp>
        <p:nvSpPr>
          <p:cNvPr id="3" name="Plassholder for innhold 2"/>
          <p:cNvSpPr>
            <a:spLocks noGrp="1"/>
          </p:cNvSpPr>
          <p:nvPr>
            <p:ph sz="half" idx="1"/>
          </p:nvPr>
        </p:nvSpPr>
        <p:spPr>
          <a:xfrm>
            <a:off x="1114711" y="1600200"/>
            <a:ext cx="366784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5305711" y="1600200"/>
            <a:ext cx="367394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1372914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1059523" y="274638"/>
            <a:ext cx="7407404" cy="1143000"/>
          </a:xfrm>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1069676" y="1535113"/>
            <a:ext cx="376691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1069676" y="2174875"/>
            <a:ext cx="376691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tekst 4"/>
          <p:cNvSpPr>
            <a:spLocks noGrp="1"/>
          </p:cNvSpPr>
          <p:nvPr>
            <p:ph type="body" sz="quarter" idx="3"/>
          </p:nvPr>
        </p:nvSpPr>
        <p:spPr>
          <a:xfrm>
            <a:off x="5257502" y="1535113"/>
            <a:ext cx="381221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5257501" y="2174875"/>
            <a:ext cx="381221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702236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3172249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9718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024641" y="273050"/>
            <a:ext cx="3008313"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4142491" y="273050"/>
            <a:ext cx="476508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1024641"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Tree>
    <p:extLst>
      <p:ext uri="{BB962C8B-B14F-4D97-AF65-F5344CB8AC3E}">
        <p14:creationId xmlns:p14="http://schemas.microsoft.com/office/powerpoint/2010/main" val="1596486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Tree>
    <p:extLst>
      <p:ext uri="{BB962C8B-B14F-4D97-AF65-F5344CB8AC3E}">
        <p14:creationId xmlns:p14="http://schemas.microsoft.com/office/powerpoint/2010/main" val="3532236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1194628" y="274638"/>
            <a:ext cx="7407404" cy="1143000"/>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p:cNvSpPr>
            <a:spLocks noGrp="1"/>
          </p:cNvSpPr>
          <p:nvPr>
            <p:ph type="body" idx="1"/>
          </p:nvPr>
        </p:nvSpPr>
        <p:spPr>
          <a:xfrm>
            <a:off x="1194628" y="1600200"/>
            <a:ext cx="7407404" cy="4525963"/>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pic>
        <p:nvPicPr>
          <p:cNvPr id="6" name="Bilde 5" descr="stripe.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860290" cy="6858000"/>
          </a:xfrm>
          <a:prstGeom prst="rect">
            <a:avLst/>
          </a:prstGeom>
        </p:spPr>
      </p:pic>
    </p:spTree>
    <p:extLst>
      <p:ext uri="{BB962C8B-B14F-4D97-AF65-F5344CB8AC3E}">
        <p14:creationId xmlns:p14="http://schemas.microsoft.com/office/powerpoint/2010/main" val="57779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36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i.ntnu.no/wiki/-/wiki/Norsk/Praksis+ved+fysioterapiutdanningen+%e2%80%93+INB"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innsida.ntnu.no/wiki/-/wiki/Norsk/Skikkethetsvurderin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regjeringen.no/no/dokumenter/rundskriv-f-14-06/id109640/" TargetMode="External"/><Relationship Id="rId2" Type="http://schemas.openxmlformats.org/officeDocument/2006/relationships/hyperlink" Target="https://lovdata.no/dokument/SF/forskrift/2006-06-30-859"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084997" y="1016666"/>
            <a:ext cx="7772400" cy="2031333"/>
          </a:xfrm>
        </p:spPr>
        <p:txBody>
          <a:bodyPr>
            <a:normAutofit/>
          </a:bodyPr>
          <a:lstStyle/>
          <a:p>
            <a:r>
              <a:rPr lang="nb-NO" dirty="0">
                <a:latin typeface="+mj-lt"/>
              </a:rPr>
              <a:t>Forberedelse til mottak av studenter i  4.semesters praksis våren 2023</a:t>
            </a:r>
          </a:p>
        </p:txBody>
      </p:sp>
      <p:sp>
        <p:nvSpPr>
          <p:cNvPr id="3" name="Undertittel 2"/>
          <p:cNvSpPr>
            <a:spLocks noGrp="1"/>
          </p:cNvSpPr>
          <p:nvPr>
            <p:ph type="subTitle" idx="1"/>
          </p:nvPr>
        </p:nvSpPr>
        <p:spPr>
          <a:xfrm>
            <a:off x="1084997" y="3950756"/>
            <a:ext cx="7772400" cy="1752600"/>
          </a:xfrm>
        </p:spPr>
        <p:txBody>
          <a:bodyPr>
            <a:normAutofit fontScale="92500" lnSpcReduction="20000"/>
          </a:bodyPr>
          <a:lstStyle/>
          <a:p>
            <a:r>
              <a:rPr lang="nb-NO" dirty="0">
                <a:latin typeface="+mn-lt"/>
              </a:rPr>
              <a:t>Kull FT21</a:t>
            </a:r>
          </a:p>
          <a:p>
            <a:endParaRPr lang="nb-NO" dirty="0">
              <a:latin typeface="+mn-lt"/>
            </a:endParaRPr>
          </a:p>
          <a:p>
            <a:r>
              <a:rPr lang="nb-NO" b="1" dirty="0">
                <a:latin typeface="+mn-lt"/>
              </a:rPr>
              <a:t>04 01 2023</a:t>
            </a:r>
          </a:p>
          <a:p>
            <a:endParaRPr lang="nb-NO" b="1" dirty="0">
              <a:latin typeface="+mn-lt"/>
            </a:endParaRPr>
          </a:p>
          <a:p>
            <a:r>
              <a:rPr lang="nb-NO" b="1" dirty="0">
                <a:latin typeface="+mn-lt"/>
              </a:rPr>
              <a:t>Per Johnny Garli </a:t>
            </a:r>
          </a:p>
          <a:p>
            <a:endParaRPr lang="nb-NO" dirty="0">
              <a:latin typeface="+mn-lt"/>
            </a:endParaRPr>
          </a:p>
          <a:p>
            <a:endParaRPr lang="nb-NO" dirty="0">
              <a:latin typeface="+mn-lt"/>
            </a:endParaRPr>
          </a:p>
        </p:txBody>
      </p:sp>
      <p:pic>
        <p:nvPicPr>
          <p:cNvPr id="4" name="Bilde 3" descr="stripe_teks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60290" cy="6858000"/>
          </a:xfrm>
          <a:prstGeom prst="rect">
            <a:avLst/>
          </a:prstGeom>
        </p:spPr>
      </p:pic>
      <p:pic>
        <p:nvPicPr>
          <p:cNvPr id="5" name="Picture 4" descr="Fysio fysioterapi og rehabilitering behandling Stick Arkivvektor  (royaltyfri) 291062033">
            <a:extLst>
              <a:ext uri="{FF2B5EF4-FFF2-40B4-BE49-F238E27FC236}">
                <a16:creationId xmlns:a16="http://schemas.microsoft.com/office/drawing/2014/main" id="{A0A9F948-5D37-4DC5-A8BF-1EE9B64F81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4135" y="3404830"/>
            <a:ext cx="2154868" cy="2298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3102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194628" y="274637"/>
            <a:ext cx="7407404" cy="1446007"/>
          </a:xfrm>
        </p:spPr>
        <p:txBody>
          <a:bodyPr>
            <a:normAutofit fontScale="90000"/>
          </a:bodyPr>
          <a:lstStyle/>
          <a:p>
            <a:r>
              <a:rPr lang="nb-NO" dirty="0">
                <a:latin typeface="+mj-lt"/>
              </a:rPr>
              <a:t>Praksisveileders oppgaver i forhold til utarbeidelse av individuelle læringsutbytter</a:t>
            </a:r>
          </a:p>
        </p:txBody>
      </p:sp>
      <p:sp>
        <p:nvSpPr>
          <p:cNvPr id="3" name="Plassholder for innhold 2"/>
          <p:cNvSpPr>
            <a:spLocks noGrp="1"/>
          </p:cNvSpPr>
          <p:nvPr>
            <p:ph idx="1"/>
          </p:nvPr>
        </p:nvSpPr>
        <p:spPr>
          <a:xfrm>
            <a:off x="1194628" y="1898584"/>
            <a:ext cx="7492172" cy="4174958"/>
          </a:xfrm>
        </p:spPr>
        <p:txBody>
          <a:bodyPr>
            <a:normAutofit/>
          </a:bodyPr>
          <a:lstStyle/>
          <a:p>
            <a:r>
              <a:rPr lang="nb-NO" dirty="0">
                <a:latin typeface="+mn-lt"/>
              </a:rPr>
              <a:t>Informere om læringsmuligheter på den aktuelle praksisplass</a:t>
            </a:r>
          </a:p>
          <a:p>
            <a:endParaRPr lang="nb-NO" dirty="0">
              <a:latin typeface="+mn-lt"/>
            </a:endParaRPr>
          </a:p>
          <a:p>
            <a:r>
              <a:rPr lang="nb-NO" dirty="0">
                <a:latin typeface="+mn-lt"/>
              </a:rPr>
              <a:t>Etterspørre kompetanse og tidligere erfaringer</a:t>
            </a:r>
          </a:p>
          <a:p>
            <a:endParaRPr lang="nb-NO" dirty="0">
              <a:latin typeface="+mn-lt"/>
            </a:endParaRPr>
          </a:p>
          <a:p>
            <a:r>
              <a:rPr lang="nb-NO" dirty="0">
                <a:latin typeface="+mn-lt"/>
              </a:rPr>
              <a:t>Etterspørre tilbakemeldinger fra forrige praksisperiode</a:t>
            </a:r>
          </a:p>
          <a:p>
            <a:endParaRPr lang="nb-NO" dirty="0">
              <a:latin typeface="+mn-lt"/>
            </a:endParaRPr>
          </a:p>
          <a:p>
            <a:r>
              <a:rPr lang="nb-NO" dirty="0">
                <a:latin typeface="+mn-lt"/>
              </a:rPr>
              <a:t>Bidra til at studentene utarbeider mest mulig konkrete, realistiske og </a:t>
            </a:r>
            <a:r>
              <a:rPr lang="nb-NO" dirty="0" err="1">
                <a:latin typeface="+mn-lt"/>
              </a:rPr>
              <a:t>evaluerbare</a:t>
            </a:r>
            <a:r>
              <a:rPr lang="nb-NO" dirty="0">
                <a:latin typeface="+mn-lt"/>
              </a:rPr>
              <a:t> læringsmål</a:t>
            </a:r>
          </a:p>
          <a:p>
            <a:endParaRPr lang="nb-NO" dirty="0"/>
          </a:p>
          <a:p>
            <a:endParaRPr lang="nb-NO" dirty="0"/>
          </a:p>
        </p:txBody>
      </p:sp>
    </p:spTree>
    <p:extLst>
      <p:ext uri="{BB962C8B-B14F-4D97-AF65-F5344CB8AC3E}">
        <p14:creationId xmlns:p14="http://schemas.microsoft.com/office/powerpoint/2010/main" val="3895299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8CDE964-0F81-4AD0-9626-B0205EF1F93A}"/>
              </a:ext>
            </a:extLst>
          </p:cNvPr>
          <p:cNvSpPr>
            <a:spLocks noGrp="1"/>
          </p:cNvSpPr>
          <p:nvPr>
            <p:ph type="title"/>
          </p:nvPr>
        </p:nvSpPr>
        <p:spPr/>
        <p:txBody>
          <a:bodyPr/>
          <a:lstStyle/>
          <a:p>
            <a:endParaRPr lang="nb-NO" dirty="0"/>
          </a:p>
        </p:txBody>
      </p:sp>
      <p:pic>
        <p:nvPicPr>
          <p:cNvPr id="1026" name="Picture 2" descr="Målsettinger del 2: hvorfor SMARTE målsettinger kan være ganske teite |  UltraMari">
            <a:extLst>
              <a:ext uri="{FF2B5EF4-FFF2-40B4-BE49-F238E27FC236}">
                <a16:creationId xmlns:a16="http://schemas.microsoft.com/office/drawing/2014/main" id="{F092DBCE-26C2-4E08-B5FF-FE2ABE32C30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8991" y="518062"/>
            <a:ext cx="7572005" cy="5928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3547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id="{9A38C2C8-2809-4327-BF7D-DFD6E34232F6}"/>
              </a:ext>
            </a:extLst>
          </p:cNvPr>
          <p:cNvSpPr>
            <a:spLocks noGrp="1"/>
          </p:cNvSpPr>
          <p:nvPr>
            <p:ph type="title"/>
          </p:nvPr>
        </p:nvSpPr>
        <p:spPr>
          <a:xfrm>
            <a:off x="457200" y="274638"/>
            <a:ext cx="8229600" cy="1143000"/>
          </a:xfrm>
        </p:spPr>
        <p:txBody>
          <a:bodyPr/>
          <a:lstStyle/>
          <a:p>
            <a:endParaRPr lang="en-US"/>
          </a:p>
        </p:txBody>
      </p:sp>
      <p:sp>
        <p:nvSpPr>
          <p:cNvPr id="73" name="Text Placeholder 2">
            <a:extLst>
              <a:ext uri="{FF2B5EF4-FFF2-40B4-BE49-F238E27FC236}">
                <a16:creationId xmlns:a16="http://schemas.microsoft.com/office/drawing/2014/main" id="{FAADE41D-BE70-4BDF-8AA9-E5B481F5D75C}"/>
              </a:ext>
            </a:extLst>
          </p:cNvPr>
          <p:cNvSpPr>
            <a:spLocks noGrp="1"/>
          </p:cNvSpPr>
          <p:nvPr>
            <p:ph type="body" idx="1"/>
          </p:nvPr>
        </p:nvSpPr>
        <p:spPr>
          <a:xfrm>
            <a:off x="457200" y="1535113"/>
            <a:ext cx="4040188" cy="639762"/>
          </a:xfrm>
        </p:spPr>
        <p:txBody>
          <a:bodyPr/>
          <a:lstStyle/>
          <a:p>
            <a:endParaRPr lang="en-US"/>
          </a:p>
        </p:txBody>
      </p:sp>
      <p:sp>
        <p:nvSpPr>
          <p:cNvPr id="3" name="Plassholder for innhold 2">
            <a:extLst>
              <a:ext uri="{FF2B5EF4-FFF2-40B4-BE49-F238E27FC236}">
                <a16:creationId xmlns:a16="http://schemas.microsoft.com/office/drawing/2014/main" id="{6DDF7010-C42A-43C4-9382-91AE3A1EC752}"/>
              </a:ext>
            </a:extLst>
          </p:cNvPr>
          <p:cNvSpPr>
            <a:spLocks noGrp="1"/>
          </p:cNvSpPr>
          <p:nvPr>
            <p:ph sz="half" idx="2"/>
          </p:nvPr>
        </p:nvSpPr>
        <p:spPr>
          <a:xfrm>
            <a:off x="1344168" y="2174875"/>
            <a:ext cx="3694176" cy="3951288"/>
          </a:xfrm>
        </p:spPr>
        <p:txBody>
          <a:bodyPr>
            <a:normAutofit/>
          </a:bodyPr>
          <a:lstStyle/>
          <a:p>
            <a:pPr marL="0" indent="0">
              <a:buNone/>
            </a:pPr>
            <a:endParaRPr lang="nb-NO" sz="3600" b="1" dirty="0"/>
          </a:p>
          <a:p>
            <a:pPr marL="0" indent="0">
              <a:buNone/>
            </a:pPr>
            <a:r>
              <a:rPr lang="nb-NO" sz="3600" b="1" dirty="0"/>
              <a:t>Veiledning av     studenter i praksis</a:t>
            </a:r>
          </a:p>
          <a:p>
            <a:pPr marL="0" indent="0">
              <a:buNone/>
            </a:pPr>
            <a:endParaRPr lang="nb-NO" b="1" dirty="0"/>
          </a:p>
          <a:p>
            <a:pPr marL="0" indent="0">
              <a:buNone/>
            </a:pPr>
            <a:endParaRPr lang="nb-NO" b="1" dirty="0"/>
          </a:p>
        </p:txBody>
      </p:sp>
      <p:sp>
        <p:nvSpPr>
          <p:cNvPr id="75" name="Text Placeholder 4">
            <a:extLst>
              <a:ext uri="{FF2B5EF4-FFF2-40B4-BE49-F238E27FC236}">
                <a16:creationId xmlns:a16="http://schemas.microsoft.com/office/drawing/2014/main" id="{CD82B986-5AA1-44DF-BE9B-801357737421}"/>
              </a:ext>
            </a:extLst>
          </p:cNvPr>
          <p:cNvSpPr>
            <a:spLocks noGrp="1"/>
          </p:cNvSpPr>
          <p:nvPr>
            <p:ph type="body" sz="quarter" idx="3"/>
          </p:nvPr>
        </p:nvSpPr>
        <p:spPr>
          <a:xfrm>
            <a:off x="4645025" y="1535113"/>
            <a:ext cx="4041775" cy="639762"/>
          </a:xfrm>
        </p:spPr>
        <p:txBody>
          <a:bodyPr/>
          <a:lstStyle/>
          <a:p>
            <a:endParaRPr lang="en-US"/>
          </a:p>
        </p:txBody>
      </p:sp>
      <p:pic>
        <p:nvPicPr>
          <p:cNvPr id="7170" name="Picture 2" descr="Pædagog eller dagplejemor metalfigur med børn - gaven.shop">
            <a:extLst>
              <a:ext uri="{FF2B5EF4-FFF2-40B4-BE49-F238E27FC236}">
                <a16:creationId xmlns:a16="http://schemas.microsoft.com/office/drawing/2014/main" id="{AEECF5AB-ED93-4242-A5C1-348CFAE1317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33883" y="1727626"/>
            <a:ext cx="3457377" cy="4482229"/>
          </a:xfrm>
          <a:prstGeom prst="rect">
            <a:avLst/>
          </a:prstGeom>
          <a:solidFill>
            <a:srgbClr val="FFFFFF"/>
          </a:solidFill>
        </p:spPr>
      </p:pic>
    </p:spTree>
    <p:extLst>
      <p:ext uri="{BB962C8B-B14F-4D97-AF65-F5344CB8AC3E}">
        <p14:creationId xmlns:p14="http://schemas.microsoft.com/office/powerpoint/2010/main" val="14744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4627" y="274638"/>
            <a:ext cx="7664237" cy="1689356"/>
          </a:xfrm>
        </p:spPr>
        <p:txBody>
          <a:bodyPr>
            <a:normAutofit/>
          </a:bodyPr>
          <a:lstStyle/>
          <a:p>
            <a:r>
              <a:rPr lang="en-US" sz="4000" dirty="0"/>
              <a:t>LÆRING I PRAKSIS</a:t>
            </a:r>
            <a:br>
              <a:rPr lang="en-US" sz="4000" dirty="0"/>
            </a:br>
            <a:r>
              <a:rPr lang="nb-NO" sz="4000" dirty="0">
                <a:latin typeface="+mj-lt"/>
              </a:rPr>
              <a:t>Ulike «læringsstiler»</a:t>
            </a:r>
            <a:endParaRPr lang="nb-NO" sz="3100" dirty="0">
              <a:latin typeface="+mn-lt"/>
            </a:endParaRPr>
          </a:p>
        </p:txBody>
      </p:sp>
      <p:sp>
        <p:nvSpPr>
          <p:cNvPr id="3" name="Content Placeholder 2"/>
          <p:cNvSpPr>
            <a:spLocks noGrp="1"/>
          </p:cNvSpPr>
          <p:nvPr>
            <p:ph idx="1"/>
          </p:nvPr>
        </p:nvSpPr>
        <p:spPr>
          <a:xfrm>
            <a:off x="1194628" y="2563762"/>
            <a:ext cx="7407404" cy="3365090"/>
          </a:xfrm>
        </p:spPr>
        <p:txBody>
          <a:bodyPr>
            <a:normAutofit/>
          </a:bodyPr>
          <a:lstStyle/>
          <a:p>
            <a:r>
              <a:rPr lang="nb-NO" dirty="0"/>
              <a:t>Jeg lærer ved å LESE først og så GJØRE</a:t>
            </a:r>
          </a:p>
          <a:p>
            <a:r>
              <a:rPr lang="nb-NO" dirty="0"/>
              <a:t>Jeg lærer best ved å OBSERVERE og så GJØRE</a:t>
            </a:r>
          </a:p>
          <a:p>
            <a:r>
              <a:rPr lang="nb-NO" dirty="0"/>
              <a:t>Jeg lærer best ved å SAMTALE og så GJØRE</a:t>
            </a:r>
          </a:p>
          <a:p>
            <a:r>
              <a:rPr lang="nb-NO" dirty="0"/>
              <a:t>Jeg lærer best ved å TØRRTRENE først</a:t>
            </a:r>
          </a:p>
          <a:p>
            <a:r>
              <a:rPr lang="nb-NO" dirty="0"/>
              <a:t>Jeg lærer best ved å PRØVE og FEILE</a:t>
            </a:r>
          </a:p>
          <a:p>
            <a:endParaRPr lang="nb-NO" dirty="0"/>
          </a:p>
          <a:p>
            <a:pPr marL="1828800" lvl="4" indent="0">
              <a:buNone/>
            </a:pPr>
            <a:r>
              <a:rPr lang="nb-NO" sz="2200" dirty="0">
                <a:latin typeface="+mn-lt"/>
              </a:rPr>
              <a:t>							</a:t>
            </a:r>
            <a:r>
              <a:rPr lang="nb-NO" sz="2200" dirty="0" err="1">
                <a:latin typeface="+mn-lt"/>
              </a:rPr>
              <a:t>Dysthe</a:t>
            </a:r>
            <a:r>
              <a:rPr lang="nb-NO" sz="2200" dirty="0">
                <a:latin typeface="+mn-lt"/>
              </a:rPr>
              <a:t>, O (1996</a:t>
            </a:r>
            <a:r>
              <a:rPr lang="nb-NO" sz="2200" i="1" dirty="0">
                <a:latin typeface="+mn-lt"/>
              </a:rPr>
              <a:t>)</a:t>
            </a:r>
            <a:endParaRPr lang="nb-NO" sz="2200" dirty="0">
              <a:latin typeface="+mn-lt"/>
            </a:endParaRPr>
          </a:p>
          <a:p>
            <a:pPr marL="0" indent="0">
              <a:buNone/>
            </a:pPr>
            <a:endParaRPr lang="nb-NO" dirty="0"/>
          </a:p>
        </p:txBody>
      </p:sp>
    </p:spTree>
    <p:extLst>
      <p:ext uri="{BB962C8B-B14F-4D97-AF65-F5344CB8AC3E}">
        <p14:creationId xmlns:p14="http://schemas.microsoft.com/office/powerpoint/2010/main" val="120759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860FBA5-3C07-54CF-A844-85994780CD2E}"/>
              </a:ext>
            </a:extLst>
          </p:cNvPr>
          <p:cNvSpPr>
            <a:spLocks noGrp="1"/>
          </p:cNvSpPr>
          <p:nvPr>
            <p:ph type="title"/>
          </p:nvPr>
        </p:nvSpPr>
        <p:spPr>
          <a:xfrm>
            <a:off x="1194628" y="192342"/>
            <a:ext cx="7407404" cy="1618170"/>
          </a:xfrm>
        </p:spPr>
        <p:txBody>
          <a:bodyPr>
            <a:normAutofit/>
          </a:bodyPr>
          <a:lstStyle/>
          <a:p>
            <a:r>
              <a:rPr lang="nb-NO" dirty="0"/>
              <a:t>Veiledning </a:t>
            </a:r>
            <a:r>
              <a:rPr lang="nb-NO" sz="2700" dirty="0"/>
              <a:t>– både en bestemt arbeidsmåte og et paraplybegrep</a:t>
            </a:r>
          </a:p>
        </p:txBody>
      </p:sp>
      <p:sp>
        <p:nvSpPr>
          <p:cNvPr id="3" name="Plassholder for innhold 2">
            <a:extLst>
              <a:ext uri="{FF2B5EF4-FFF2-40B4-BE49-F238E27FC236}">
                <a16:creationId xmlns:a16="http://schemas.microsoft.com/office/drawing/2014/main" id="{E1A8AF6A-4976-C064-5940-C8D020F6B5D9}"/>
              </a:ext>
            </a:extLst>
          </p:cNvPr>
          <p:cNvSpPr>
            <a:spLocks noGrp="1"/>
          </p:cNvSpPr>
          <p:nvPr>
            <p:ph idx="1"/>
          </p:nvPr>
        </p:nvSpPr>
        <p:spPr>
          <a:xfrm>
            <a:off x="1194628" y="2112264"/>
            <a:ext cx="7407404" cy="4013899"/>
          </a:xfrm>
        </p:spPr>
        <p:txBody>
          <a:bodyPr/>
          <a:lstStyle/>
          <a:p>
            <a:pPr marL="0" indent="0">
              <a:buNone/>
            </a:pPr>
            <a:r>
              <a:rPr lang="nb-NO" dirty="0"/>
              <a:t>• Rendyrket veiledning </a:t>
            </a:r>
          </a:p>
          <a:p>
            <a:pPr marL="0" indent="0">
              <a:buNone/>
            </a:pPr>
            <a:endParaRPr lang="nb-NO" dirty="0"/>
          </a:p>
          <a:p>
            <a:pPr marL="0" indent="0">
              <a:buNone/>
            </a:pPr>
            <a:r>
              <a:rPr lang="nb-NO" dirty="0"/>
              <a:t>• Instruksjon </a:t>
            </a:r>
          </a:p>
          <a:p>
            <a:pPr marL="0" indent="0">
              <a:buNone/>
            </a:pPr>
            <a:r>
              <a:rPr lang="nb-NO" dirty="0"/>
              <a:t>• Informasjon </a:t>
            </a:r>
          </a:p>
          <a:p>
            <a:pPr marL="0" indent="0">
              <a:buNone/>
            </a:pPr>
            <a:r>
              <a:rPr lang="nb-NO" dirty="0"/>
              <a:t>• Rådgivning </a:t>
            </a:r>
          </a:p>
          <a:p>
            <a:pPr marL="0" indent="0">
              <a:buNone/>
            </a:pPr>
            <a:r>
              <a:rPr lang="nb-NO" dirty="0"/>
              <a:t>• Undervisning</a:t>
            </a:r>
          </a:p>
        </p:txBody>
      </p:sp>
    </p:spTree>
    <p:extLst>
      <p:ext uri="{BB962C8B-B14F-4D97-AF65-F5344CB8AC3E}">
        <p14:creationId xmlns:p14="http://schemas.microsoft.com/office/powerpoint/2010/main" val="1482031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F45EA16-0D9D-30D9-4A7F-9FC7373802E7}"/>
              </a:ext>
            </a:extLst>
          </p:cNvPr>
          <p:cNvSpPr>
            <a:spLocks noGrp="1"/>
          </p:cNvSpPr>
          <p:nvPr>
            <p:ph type="title"/>
          </p:nvPr>
        </p:nvSpPr>
        <p:spPr/>
        <p:txBody>
          <a:bodyPr>
            <a:normAutofit fontScale="90000"/>
          </a:bodyPr>
          <a:lstStyle/>
          <a:p>
            <a:r>
              <a:rPr lang="nb-NO" dirty="0"/>
              <a:t>Som praksisveileder har du ulike roller</a:t>
            </a:r>
          </a:p>
        </p:txBody>
      </p:sp>
      <p:sp>
        <p:nvSpPr>
          <p:cNvPr id="3" name="Plassholder for tekst 2">
            <a:extLst>
              <a:ext uri="{FF2B5EF4-FFF2-40B4-BE49-F238E27FC236}">
                <a16:creationId xmlns:a16="http://schemas.microsoft.com/office/drawing/2014/main" id="{7B33BDAB-0C07-C492-EA73-A6EBBE8A4373}"/>
              </a:ext>
            </a:extLst>
          </p:cNvPr>
          <p:cNvSpPr>
            <a:spLocks noGrp="1"/>
          </p:cNvSpPr>
          <p:nvPr>
            <p:ph type="body" idx="1"/>
          </p:nvPr>
        </p:nvSpPr>
        <p:spPr/>
        <p:txBody>
          <a:bodyPr/>
          <a:lstStyle/>
          <a:p>
            <a:endParaRPr lang="nb-NO"/>
          </a:p>
        </p:txBody>
      </p:sp>
      <p:sp>
        <p:nvSpPr>
          <p:cNvPr id="4" name="Plassholder for innhold 3">
            <a:extLst>
              <a:ext uri="{FF2B5EF4-FFF2-40B4-BE49-F238E27FC236}">
                <a16:creationId xmlns:a16="http://schemas.microsoft.com/office/drawing/2014/main" id="{6EB2E507-E0B3-B286-2C15-2934133AF16B}"/>
              </a:ext>
            </a:extLst>
          </p:cNvPr>
          <p:cNvSpPr>
            <a:spLocks noGrp="1"/>
          </p:cNvSpPr>
          <p:nvPr>
            <p:ph sz="half" idx="2"/>
          </p:nvPr>
        </p:nvSpPr>
        <p:spPr/>
        <p:txBody>
          <a:bodyPr/>
          <a:lstStyle/>
          <a:p>
            <a:pPr marL="0" indent="0">
              <a:buNone/>
            </a:pPr>
            <a:r>
              <a:rPr lang="nb-NO" sz="3600" b="1" dirty="0"/>
              <a:t>Veileder </a:t>
            </a:r>
            <a:br>
              <a:rPr lang="nb-NO" dirty="0"/>
            </a:br>
            <a:endParaRPr lang="nb-NO" dirty="0"/>
          </a:p>
          <a:p>
            <a:pPr marL="0" indent="0">
              <a:buNone/>
            </a:pPr>
            <a:r>
              <a:rPr lang="nb-NO" dirty="0"/>
              <a:t>• Rollemodell </a:t>
            </a:r>
          </a:p>
          <a:p>
            <a:pPr marL="0" indent="0">
              <a:buNone/>
            </a:pPr>
            <a:r>
              <a:rPr lang="nb-NO" dirty="0"/>
              <a:t>• Underviser </a:t>
            </a:r>
          </a:p>
          <a:p>
            <a:pPr marL="0" indent="0">
              <a:buNone/>
            </a:pPr>
            <a:r>
              <a:rPr lang="nb-NO" dirty="0"/>
              <a:t>• «Sensor»</a:t>
            </a:r>
          </a:p>
          <a:p>
            <a:pPr marL="0" indent="0">
              <a:buNone/>
            </a:pPr>
            <a:r>
              <a:rPr lang="nb-NO" dirty="0"/>
              <a:t>• Kollega </a:t>
            </a:r>
          </a:p>
          <a:p>
            <a:pPr marL="0" indent="0">
              <a:buNone/>
            </a:pPr>
            <a:r>
              <a:rPr lang="nb-NO" dirty="0"/>
              <a:t>• Profesjonell / privat </a:t>
            </a:r>
          </a:p>
          <a:p>
            <a:endParaRPr lang="nb-NO" dirty="0"/>
          </a:p>
        </p:txBody>
      </p:sp>
      <p:sp>
        <p:nvSpPr>
          <p:cNvPr id="5" name="Plassholder for tekst 4">
            <a:extLst>
              <a:ext uri="{FF2B5EF4-FFF2-40B4-BE49-F238E27FC236}">
                <a16:creationId xmlns:a16="http://schemas.microsoft.com/office/drawing/2014/main" id="{F02C4527-0487-9BD4-BD81-E4A54F20BE71}"/>
              </a:ext>
            </a:extLst>
          </p:cNvPr>
          <p:cNvSpPr>
            <a:spLocks noGrp="1"/>
          </p:cNvSpPr>
          <p:nvPr>
            <p:ph type="body" sz="quarter" idx="3"/>
          </p:nvPr>
        </p:nvSpPr>
        <p:spPr/>
        <p:txBody>
          <a:bodyPr/>
          <a:lstStyle/>
          <a:p>
            <a:endParaRPr lang="nb-NO"/>
          </a:p>
        </p:txBody>
      </p:sp>
      <p:pic>
        <p:nvPicPr>
          <p:cNvPr id="4098" name="Picture 2" descr="Digital veiledning til våre nye innbyggere">
            <a:extLst>
              <a:ext uri="{FF2B5EF4-FFF2-40B4-BE49-F238E27FC236}">
                <a16:creationId xmlns:a16="http://schemas.microsoft.com/office/drawing/2014/main" id="{E6F1BEB6-1046-798A-A7E6-4F3B132652FF}"/>
              </a:ext>
            </a:extLst>
          </p:cNvPr>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5257800" y="2919376"/>
            <a:ext cx="3811588" cy="2462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5883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CB55B46-B869-05A5-DC28-78E35900CDA6}"/>
              </a:ext>
            </a:extLst>
          </p:cNvPr>
          <p:cNvSpPr>
            <a:spLocks noGrp="1"/>
          </p:cNvSpPr>
          <p:nvPr>
            <p:ph type="title"/>
          </p:nvPr>
        </p:nvSpPr>
        <p:spPr/>
        <p:txBody>
          <a:bodyPr>
            <a:normAutofit fontScale="90000"/>
          </a:bodyPr>
          <a:lstStyle/>
          <a:p>
            <a:r>
              <a:rPr lang="nb-NO" dirty="0"/>
              <a:t>Praksisstudiene som læringsarena </a:t>
            </a:r>
          </a:p>
        </p:txBody>
      </p:sp>
      <p:sp>
        <p:nvSpPr>
          <p:cNvPr id="3" name="Plassholder for innhold 2">
            <a:extLst>
              <a:ext uri="{FF2B5EF4-FFF2-40B4-BE49-F238E27FC236}">
                <a16:creationId xmlns:a16="http://schemas.microsoft.com/office/drawing/2014/main" id="{351852EC-821A-4EC8-1DB6-E3C188B37387}"/>
              </a:ext>
            </a:extLst>
          </p:cNvPr>
          <p:cNvSpPr>
            <a:spLocks noGrp="1"/>
          </p:cNvSpPr>
          <p:nvPr>
            <p:ph idx="1"/>
          </p:nvPr>
        </p:nvSpPr>
        <p:spPr/>
        <p:txBody>
          <a:bodyPr/>
          <a:lstStyle/>
          <a:p>
            <a:pPr marL="0" indent="0">
              <a:buNone/>
            </a:pPr>
            <a:r>
              <a:rPr lang="nb-NO" dirty="0"/>
              <a:t>• </a:t>
            </a:r>
            <a:r>
              <a:rPr lang="nb-NO" b="1" dirty="0"/>
              <a:t>Erfaringslæring </a:t>
            </a:r>
          </a:p>
          <a:p>
            <a:pPr marL="0" indent="0">
              <a:buNone/>
            </a:pPr>
            <a:r>
              <a:rPr lang="nb-NO" b="1" dirty="0"/>
              <a:t>• Identitetsbygging </a:t>
            </a:r>
          </a:p>
          <a:p>
            <a:pPr marL="0" indent="0">
              <a:buNone/>
            </a:pPr>
            <a:endParaRPr lang="nb-NO" dirty="0"/>
          </a:p>
          <a:p>
            <a:pPr marL="0" indent="0">
              <a:buNone/>
            </a:pPr>
            <a:r>
              <a:rPr lang="nb-NO" dirty="0"/>
              <a:t>• </a:t>
            </a:r>
            <a:r>
              <a:rPr lang="nb-NO" b="1" dirty="0"/>
              <a:t>Viktigste læringen: </a:t>
            </a:r>
          </a:p>
          <a:p>
            <a:pPr marL="0" indent="0">
              <a:buNone/>
            </a:pPr>
            <a:r>
              <a:rPr lang="nb-NO" dirty="0"/>
              <a:t>Hjelpe studentene til å forstå og håndtere usikkerheten som klinisk praksis rommer</a:t>
            </a:r>
          </a:p>
        </p:txBody>
      </p:sp>
    </p:spTree>
    <p:extLst>
      <p:ext uri="{BB962C8B-B14F-4D97-AF65-F5344CB8AC3E}">
        <p14:creationId xmlns:p14="http://schemas.microsoft.com/office/powerpoint/2010/main" val="20548613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B54C811-F60B-F94E-B5FF-7D67E117CCBA}"/>
              </a:ext>
            </a:extLst>
          </p:cNvPr>
          <p:cNvSpPr>
            <a:spLocks noGrp="1"/>
          </p:cNvSpPr>
          <p:nvPr>
            <p:ph type="title"/>
          </p:nvPr>
        </p:nvSpPr>
        <p:spPr/>
        <p:txBody>
          <a:bodyPr/>
          <a:lstStyle/>
          <a:p>
            <a:r>
              <a:rPr lang="nb-NO" dirty="0"/>
              <a:t>En definisjon av veiledning</a:t>
            </a:r>
          </a:p>
        </p:txBody>
      </p:sp>
      <p:sp>
        <p:nvSpPr>
          <p:cNvPr id="3" name="Plassholder for innhold 2">
            <a:extLst>
              <a:ext uri="{FF2B5EF4-FFF2-40B4-BE49-F238E27FC236}">
                <a16:creationId xmlns:a16="http://schemas.microsoft.com/office/drawing/2014/main" id="{E75E1B44-8A97-6A34-764A-9F1ACADB44A2}"/>
              </a:ext>
            </a:extLst>
          </p:cNvPr>
          <p:cNvSpPr>
            <a:spLocks noGrp="1"/>
          </p:cNvSpPr>
          <p:nvPr>
            <p:ph idx="1"/>
          </p:nvPr>
        </p:nvSpPr>
        <p:spPr>
          <a:xfrm>
            <a:off x="1194628" y="2212848"/>
            <a:ext cx="7407404" cy="3913315"/>
          </a:xfrm>
        </p:spPr>
        <p:txBody>
          <a:bodyPr>
            <a:normAutofit lnSpcReduction="10000"/>
          </a:bodyPr>
          <a:lstStyle/>
          <a:p>
            <a:r>
              <a:rPr lang="nb-NO" dirty="0"/>
              <a:t>«Veiledning er en formell, relasjonell og pedagogisk </a:t>
            </a:r>
            <a:r>
              <a:rPr lang="nb-NO" b="1" dirty="0"/>
              <a:t>istandsettingsprosess</a:t>
            </a:r>
            <a:r>
              <a:rPr lang="nb-NO" dirty="0"/>
              <a:t> som er rettet mot at veisøkers mestringskompetanse styrkes gjennom dialog basert på kunnskap og humanistiske verdier» </a:t>
            </a:r>
            <a:br>
              <a:rPr lang="nb-NO" dirty="0"/>
            </a:br>
            <a:r>
              <a:rPr lang="nb-NO" dirty="0"/>
              <a:t>											</a:t>
            </a:r>
            <a:r>
              <a:rPr lang="nb-NO" sz="2000" i="1" dirty="0"/>
              <a:t>Sidsel Tveiten</a:t>
            </a:r>
          </a:p>
          <a:p>
            <a:endParaRPr lang="nb-NO" sz="2000" i="1" dirty="0"/>
          </a:p>
          <a:p>
            <a:endParaRPr lang="nb-NO" sz="2000" i="1" dirty="0"/>
          </a:p>
          <a:p>
            <a:pPr marL="0" indent="0">
              <a:buNone/>
            </a:pPr>
            <a:r>
              <a:rPr lang="nb-NO" sz="2000" dirty="0">
                <a:latin typeface="+mn-lt"/>
              </a:rPr>
              <a:t>Grunnleggende verdi i veiledning: </a:t>
            </a:r>
          </a:p>
          <a:p>
            <a:pPr marL="0" indent="0">
              <a:buNone/>
            </a:pPr>
            <a:endParaRPr lang="nb-NO" sz="2000" b="1" dirty="0">
              <a:latin typeface="+mn-lt"/>
            </a:endParaRPr>
          </a:p>
          <a:p>
            <a:pPr marL="0" indent="0">
              <a:buNone/>
            </a:pPr>
            <a:r>
              <a:rPr lang="nb-NO" sz="2000" b="1" dirty="0">
                <a:latin typeface="+mn-lt"/>
              </a:rPr>
              <a:t>Å VILLE HVERANDRE  VEL</a:t>
            </a:r>
          </a:p>
          <a:p>
            <a:endParaRPr lang="nb-NO" sz="2000" i="1" dirty="0"/>
          </a:p>
        </p:txBody>
      </p:sp>
    </p:spTree>
    <p:extLst>
      <p:ext uri="{BB962C8B-B14F-4D97-AF65-F5344CB8AC3E}">
        <p14:creationId xmlns:p14="http://schemas.microsoft.com/office/powerpoint/2010/main" val="26238552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263B438-0E9A-E32A-27A1-F2A7241EA011}"/>
              </a:ext>
            </a:extLst>
          </p:cNvPr>
          <p:cNvSpPr>
            <a:spLocks noGrp="1"/>
          </p:cNvSpPr>
          <p:nvPr>
            <p:ph type="title"/>
          </p:nvPr>
        </p:nvSpPr>
        <p:spPr/>
        <p:txBody>
          <a:bodyPr>
            <a:normAutofit fontScale="90000"/>
          </a:bodyPr>
          <a:lstStyle/>
          <a:p>
            <a:r>
              <a:rPr lang="nb-NO" dirty="0"/>
              <a:t>Veiledning som dialogisk virksomhet</a:t>
            </a:r>
          </a:p>
        </p:txBody>
      </p:sp>
      <p:sp>
        <p:nvSpPr>
          <p:cNvPr id="3" name="Plassholder for innhold 2">
            <a:extLst>
              <a:ext uri="{FF2B5EF4-FFF2-40B4-BE49-F238E27FC236}">
                <a16:creationId xmlns:a16="http://schemas.microsoft.com/office/drawing/2014/main" id="{E14E7122-D023-1DE5-BD4F-EED51027ACAC}"/>
              </a:ext>
            </a:extLst>
          </p:cNvPr>
          <p:cNvSpPr>
            <a:spLocks noGrp="1"/>
          </p:cNvSpPr>
          <p:nvPr>
            <p:ph idx="1"/>
          </p:nvPr>
        </p:nvSpPr>
        <p:spPr/>
        <p:txBody>
          <a:bodyPr/>
          <a:lstStyle/>
          <a:p>
            <a:r>
              <a:rPr lang="nb-NO" dirty="0"/>
              <a:t>Veisøkeren som fokusperson. </a:t>
            </a:r>
          </a:p>
          <a:p>
            <a:r>
              <a:rPr lang="nb-NO" dirty="0"/>
              <a:t>Veilederen skal være utforskende og lyttende. </a:t>
            </a:r>
          </a:p>
          <a:p>
            <a:r>
              <a:rPr lang="nb-NO" dirty="0"/>
              <a:t>Lytting og spørsmål er kjerneaktiviteter i veiledning. </a:t>
            </a:r>
          </a:p>
          <a:p>
            <a:r>
              <a:rPr lang="nb-NO" dirty="0"/>
              <a:t>Møte personen der hen er og sammen skape forståelse.</a:t>
            </a:r>
          </a:p>
        </p:txBody>
      </p:sp>
    </p:spTree>
    <p:extLst>
      <p:ext uri="{BB962C8B-B14F-4D97-AF65-F5344CB8AC3E}">
        <p14:creationId xmlns:p14="http://schemas.microsoft.com/office/powerpoint/2010/main" val="29351412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EA236A1-97D4-E50A-CFFE-697BD837677C}"/>
              </a:ext>
            </a:extLst>
          </p:cNvPr>
          <p:cNvSpPr>
            <a:spLocks noGrp="1"/>
          </p:cNvSpPr>
          <p:nvPr>
            <p:ph type="title"/>
          </p:nvPr>
        </p:nvSpPr>
        <p:spPr/>
        <p:txBody>
          <a:bodyPr>
            <a:normAutofit fontScale="90000"/>
          </a:bodyPr>
          <a:lstStyle/>
          <a:p>
            <a:r>
              <a:rPr lang="nb-NO" altLang="nb-NO" sz="4000" b="1" dirty="0"/>
              <a:t>Veiledningens faser </a:t>
            </a:r>
            <a:br>
              <a:rPr lang="nb-NO" altLang="nb-NO" sz="4000" b="1" dirty="0"/>
            </a:br>
            <a:r>
              <a:rPr lang="nb-NO" altLang="nb-NO" sz="1600" dirty="0"/>
              <a:t>(Tveiten, 2013, s. 89)</a:t>
            </a:r>
            <a:br>
              <a:rPr lang="en-US" sz="1600" dirty="0"/>
            </a:br>
            <a:endParaRPr lang="nb-NO" sz="1600" dirty="0"/>
          </a:p>
        </p:txBody>
      </p:sp>
      <p:pic>
        <p:nvPicPr>
          <p:cNvPr id="5122" name="Picture 2" descr="Å møte veisøker der han eller hun er - Veiledning og vurdering 1">
            <a:extLst>
              <a:ext uri="{FF2B5EF4-FFF2-40B4-BE49-F238E27FC236}">
                <a16:creationId xmlns:a16="http://schemas.microsoft.com/office/drawing/2014/main" id="{82AF7AE7-10C9-134D-1636-9169E6399F0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94628" y="1716328"/>
            <a:ext cx="7632390" cy="3297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5059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latin typeface="+mj-lt"/>
              </a:rPr>
              <a:t>INNHOLD</a:t>
            </a:r>
          </a:p>
        </p:txBody>
      </p:sp>
      <p:sp>
        <p:nvSpPr>
          <p:cNvPr id="3" name="Content Placeholder 2"/>
          <p:cNvSpPr>
            <a:spLocks noGrp="1"/>
          </p:cNvSpPr>
          <p:nvPr>
            <p:ph idx="1"/>
          </p:nvPr>
        </p:nvSpPr>
        <p:spPr>
          <a:xfrm>
            <a:off x="1194628" y="1417638"/>
            <a:ext cx="7407404" cy="5165724"/>
          </a:xfrm>
        </p:spPr>
        <p:txBody>
          <a:bodyPr>
            <a:normAutofit fontScale="85000" lnSpcReduction="10000"/>
          </a:bodyPr>
          <a:lstStyle/>
          <a:p>
            <a:pPr>
              <a:buFont typeface="Wingdings" panose="05000000000000000000" pitchFamily="2" charset="2"/>
              <a:buChar char="q"/>
            </a:pPr>
            <a:r>
              <a:rPr lang="nb-NO" dirty="0">
                <a:latin typeface="+mn-lt"/>
              </a:rPr>
              <a:t>Hva kan forventes av 4.sem studentene?</a:t>
            </a:r>
          </a:p>
          <a:p>
            <a:pPr lvl="1">
              <a:buFont typeface="Wingdings" panose="05000000000000000000" pitchFamily="2" charset="2"/>
              <a:buChar char="q"/>
            </a:pPr>
            <a:r>
              <a:rPr lang="nb-NO" dirty="0">
                <a:latin typeface="+mn-lt"/>
              </a:rPr>
              <a:t>Læringsutbytter 4.semester</a:t>
            </a:r>
          </a:p>
          <a:p>
            <a:pPr lvl="1">
              <a:buFont typeface="Wingdings" panose="05000000000000000000" pitchFamily="2" charset="2"/>
              <a:buChar char="q"/>
            </a:pPr>
            <a:r>
              <a:rPr lang="nb-NO" dirty="0">
                <a:latin typeface="+mn-lt"/>
              </a:rPr>
              <a:t>Hva har vært i fokus høst- og vårsemesteret?</a:t>
            </a:r>
          </a:p>
          <a:p>
            <a:pPr marL="457200" lvl="1" indent="0">
              <a:buNone/>
            </a:pPr>
            <a:endParaRPr lang="nb-NO" dirty="0">
              <a:latin typeface="+mn-lt"/>
            </a:endParaRPr>
          </a:p>
          <a:p>
            <a:pPr>
              <a:buFont typeface="Wingdings" panose="05000000000000000000" pitchFamily="2" charset="2"/>
              <a:buChar char="q"/>
            </a:pPr>
            <a:r>
              <a:rPr lang="nb-NO" dirty="0">
                <a:latin typeface="+mn-lt"/>
              </a:rPr>
              <a:t>Studentenes forberedelser før praksis</a:t>
            </a:r>
          </a:p>
          <a:p>
            <a:pPr marL="457200" lvl="1" indent="0">
              <a:buNone/>
            </a:pPr>
            <a:endParaRPr lang="nb-NO" dirty="0">
              <a:latin typeface="+mn-lt"/>
            </a:endParaRPr>
          </a:p>
          <a:p>
            <a:pPr>
              <a:buFont typeface="Wingdings" panose="05000000000000000000" pitchFamily="2" charset="2"/>
              <a:buChar char="q"/>
            </a:pPr>
            <a:r>
              <a:rPr lang="nb-NO" dirty="0">
                <a:latin typeface="+mn-lt"/>
              </a:rPr>
              <a:t>Veiledning av studenter i praksis</a:t>
            </a:r>
          </a:p>
          <a:p>
            <a:pPr marL="0" indent="0">
              <a:buNone/>
            </a:pPr>
            <a:endParaRPr lang="nb-NO" dirty="0">
              <a:latin typeface="+mn-lt"/>
            </a:endParaRPr>
          </a:p>
          <a:p>
            <a:pPr>
              <a:buFont typeface="Wingdings" panose="05000000000000000000" pitchFamily="2" charset="2"/>
              <a:buChar char="q"/>
            </a:pPr>
            <a:r>
              <a:rPr lang="nb-NO" dirty="0">
                <a:latin typeface="+mn-lt"/>
              </a:rPr>
              <a:t>Veiledning og vurdering </a:t>
            </a:r>
          </a:p>
          <a:p>
            <a:pPr lvl="1">
              <a:buFont typeface="Wingdings" panose="05000000000000000000" pitchFamily="2" charset="2"/>
              <a:buChar char="q"/>
            </a:pPr>
            <a:r>
              <a:rPr lang="nb-NO" dirty="0">
                <a:latin typeface="+mn-lt"/>
              </a:rPr>
              <a:t>Midtveis- og sluttvurdering av studentens læring</a:t>
            </a:r>
          </a:p>
          <a:p>
            <a:pPr>
              <a:buFont typeface="Wingdings" panose="05000000000000000000" pitchFamily="2" charset="2"/>
              <a:buChar char="q"/>
            </a:pPr>
            <a:endParaRPr lang="nb-NO" dirty="0">
              <a:latin typeface="+mn-lt"/>
            </a:endParaRPr>
          </a:p>
          <a:p>
            <a:pPr>
              <a:buFont typeface="Wingdings" panose="05000000000000000000" pitchFamily="2" charset="2"/>
              <a:buChar char="q"/>
            </a:pPr>
            <a:r>
              <a:rPr lang="nb-NO" dirty="0">
                <a:latin typeface="+mn-lt"/>
              </a:rPr>
              <a:t>Skikkethetsvurdering</a:t>
            </a:r>
          </a:p>
          <a:p>
            <a:pPr>
              <a:buFont typeface="Wingdings" panose="05000000000000000000" pitchFamily="2" charset="2"/>
              <a:buChar char="q"/>
            </a:pPr>
            <a:endParaRPr lang="nb-NO" dirty="0">
              <a:latin typeface="+mn-lt"/>
            </a:endParaRPr>
          </a:p>
          <a:p>
            <a:pPr>
              <a:buFont typeface="Wingdings" panose="05000000000000000000" pitchFamily="2" charset="2"/>
              <a:buChar char="q"/>
            </a:pPr>
            <a:r>
              <a:rPr lang="nb-NO" dirty="0">
                <a:latin typeface="+mn-lt"/>
              </a:rPr>
              <a:t>Arbeidskrav - frister</a:t>
            </a:r>
          </a:p>
          <a:p>
            <a:pPr marL="0" indent="0">
              <a:buNone/>
            </a:pPr>
            <a:endParaRPr lang="nb-NO" dirty="0">
              <a:latin typeface="+mn-lt"/>
            </a:endParaRPr>
          </a:p>
          <a:p>
            <a:pPr>
              <a:buFont typeface="Wingdings" panose="05000000000000000000" pitchFamily="2" charset="2"/>
              <a:buChar char="q"/>
            </a:pPr>
            <a:r>
              <a:rPr lang="nb-NO" dirty="0">
                <a:latin typeface="+mn-lt"/>
              </a:rPr>
              <a:t>Samarbeid utdanning – praksissted, før, under og etter praksis</a:t>
            </a:r>
          </a:p>
          <a:p>
            <a:pPr>
              <a:buFont typeface="Wingdings" panose="05000000000000000000" pitchFamily="2" charset="2"/>
              <a:buChar char="q"/>
            </a:pPr>
            <a:endParaRPr lang="nb-NO" dirty="0">
              <a:latin typeface="+mn-lt"/>
            </a:endParaRPr>
          </a:p>
          <a:p>
            <a:pPr marL="457200" lvl="1" indent="0">
              <a:buNone/>
            </a:pPr>
            <a:endParaRPr lang="nb-NO" dirty="0">
              <a:latin typeface="+mn-lt"/>
            </a:endParaRPr>
          </a:p>
        </p:txBody>
      </p:sp>
    </p:spTree>
    <p:extLst>
      <p:ext uri="{BB962C8B-B14F-4D97-AF65-F5344CB8AC3E}">
        <p14:creationId xmlns:p14="http://schemas.microsoft.com/office/powerpoint/2010/main" val="9212080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FECC864-FC82-1174-B582-2477BBC82B25}"/>
              </a:ext>
            </a:extLst>
          </p:cNvPr>
          <p:cNvSpPr>
            <a:spLocks noGrp="1"/>
          </p:cNvSpPr>
          <p:nvPr>
            <p:ph type="title"/>
          </p:nvPr>
        </p:nvSpPr>
        <p:spPr>
          <a:xfrm>
            <a:off x="1194628" y="274638"/>
            <a:ext cx="7407404" cy="1801050"/>
          </a:xfrm>
        </p:spPr>
        <p:txBody>
          <a:bodyPr>
            <a:normAutofit/>
          </a:bodyPr>
          <a:lstStyle/>
          <a:p>
            <a:r>
              <a:rPr lang="nb-NO" dirty="0"/>
              <a:t>Planleggingsfasen</a:t>
            </a:r>
            <a:br>
              <a:rPr lang="nb-NO" dirty="0"/>
            </a:br>
            <a:br>
              <a:rPr lang="nb-NO" dirty="0"/>
            </a:br>
            <a:r>
              <a:rPr lang="nb-NO" dirty="0"/>
              <a:t>Oppstartsfasen</a:t>
            </a:r>
          </a:p>
        </p:txBody>
      </p:sp>
      <p:pic>
        <p:nvPicPr>
          <p:cNvPr id="4" name="Picture 2" descr="Å møte veisøker der han eller hun er - Veiledning og vurdering 1">
            <a:extLst>
              <a:ext uri="{FF2B5EF4-FFF2-40B4-BE49-F238E27FC236}">
                <a16:creationId xmlns:a16="http://schemas.microsoft.com/office/drawing/2014/main" id="{A0BDDDC7-A093-9538-B41B-3C26A3AE9EC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0621" y="2304288"/>
            <a:ext cx="7471529" cy="3227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68224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FECC864-FC82-1174-B582-2477BBC82B25}"/>
              </a:ext>
            </a:extLst>
          </p:cNvPr>
          <p:cNvSpPr>
            <a:spLocks noGrp="1"/>
          </p:cNvSpPr>
          <p:nvPr>
            <p:ph type="title"/>
          </p:nvPr>
        </p:nvSpPr>
        <p:spPr>
          <a:xfrm>
            <a:off x="1194628" y="274638"/>
            <a:ext cx="7407404" cy="1801050"/>
          </a:xfrm>
        </p:spPr>
        <p:txBody>
          <a:bodyPr>
            <a:normAutofit/>
          </a:bodyPr>
          <a:lstStyle/>
          <a:p>
            <a:r>
              <a:rPr lang="nb-NO" dirty="0"/>
              <a:t>Arbeidsfasen</a:t>
            </a:r>
          </a:p>
        </p:txBody>
      </p:sp>
      <p:pic>
        <p:nvPicPr>
          <p:cNvPr id="4" name="Picture 2" descr="Å møte veisøker der han eller hun er - Veiledning og vurdering 1">
            <a:extLst>
              <a:ext uri="{FF2B5EF4-FFF2-40B4-BE49-F238E27FC236}">
                <a16:creationId xmlns:a16="http://schemas.microsoft.com/office/drawing/2014/main" id="{A0BDDDC7-A093-9538-B41B-3C26A3AE9EC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0621" y="2304288"/>
            <a:ext cx="7471529" cy="3227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34072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BB1244D-BFF5-9620-F1C2-04B1693E6585}"/>
              </a:ext>
            </a:extLst>
          </p:cNvPr>
          <p:cNvSpPr>
            <a:spLocks noGrp="1"/>
          </p:cNvSpPr>
          <p:nvPr>
            <p:ph type="title"/>
          </p:nvPr>
        </p:nvSpPr>
        <p:spPr/>
        <p:txBody>
          <a:bodyPr>
            <a:normAutofit fontScale="90000"/>
          </a:bodyPr>
          <a:lstStyle/>
          <a:p>
            <a:r>
              <a:rPr lang="nb-NO" altLang="nb-NO" dirty="0">
                <a:latin typeface="+mj-lt"/>
              </a:rPr>
              <a:t>Veiledningens sløyfer </a:t>
            </a:r>
            <a:br>
              <a:rPr lang="nb-NO" altLang="nb-NO" dirty="0">
                <a:latin typeface="+mj-lt"/>
              </a:rPr>
            </a:br>
            <a:r>
              <a:rPr lang="nb-NO" altLang="nb-NO" dirty="0">
                <a:latin typeface="+mj-lt"/>
              </a:rPr>
              <a:t>- hvordan veiledning kan foregå</a:t>
            </a:r>
            <a:endParaRPr lang="nb-NO" dirty="0"/>
          </a:p>
        </p:txBody>
      </p:sp>
      <p:sp>
        <p:nvSpPr>
          <p:cNvPr id="3" name="Plassholder for innhold 2">
            <a:extLst>
              <a:ext uri="{FF2B5EF4-FFF2-40B4-BE49-F238E27FC236}">
                <a16:creationId xmlns:a16="http://schemas.microsoft.com/office/drawing/2014/main" id="{6DED4541-375C-9661-812E-AAB4A3E69E48}"/>
              </a:ext>
            </a:extLst>
          </p:cNvPr>
          <p:cNvSpPr>
            <a:spLocks noGrp="1"/>
          </p:cNvSpPr>
          <p:nvPr>
            <p:ph sz="half" idx="1"/>
          </p:nvPr>
        </p:nvSpPr>
        <p:spPr/>
        <p:txBody>
          <a:bodyPr>
            <a:normAutofit/>
          </a:bodyPr>
          <a:lstStyle/>
          <a:p>
            <a:pPr marL="0" indent="0">
              <a:lnSpc>
                <a:spcPct val="107000"/>
              </a:lnSpc>
              <a:spcAft>
                <a:spcPts val="800"/>
              </a:spcAft>
              <a:buNone/>
            </a:pPr>
            <a:r>
              <a:rPr lang="nb-NO" sz="1800" b="1" u="sng" dirty="0">
                <a:effectLst/>
                <a:latin typeface="Calibri" panose="020F0502020204030204" pitchFamily="34" charset="0"/>
                <a:ea typeface="Calibri" panose="020F0502020204030204" pitchFamily="34" charset="0"/>
                <a:cs typeface="Times New Roman" panose="02020603050405020304" pitchFamily="18" charset="0"/>
              </a:rPr>
              <a:t>• Før - veiledning </a:t>
            </a:r>
            <a:br>
              <a:rPr lang="nb-NO" sz="1800" dirty="0">
                <a:effectLst/>
                <a:latin typeface="Calibri" panose="020F0502020204030204" pitchFamily="34" charset="0"/>
                <a:ea typeface="Calibri" panose="020F0502020204030204" pitchFamily="34" charset="0"/>
                <a:cs typeface="Times New Roman" panose="02020603050405020304" pitchFamily="18" charset="0"/>
              </a:rPr>
            </a:br>
            <a:r>
              <a:rPr lang="nb-NO" sz="1800" dirty="0">
                <a:effectLst/>
                <a:latin typeface="Calibri" panose="020F0502020204030204" pitchFamily="34" charset="0"/>
                <a:ea typeface="Calibri" panose="020F0502020204030204" pitchFamily="34" charset="0"/>
                <a:cs typeface="Times New Roman" panose="02020603050405020304" pitchFamily="18" charset="0"/>
              </a:rPr>
              <a:t>- Har studenten en  hensiktsmessig        plan? </a:t>
            </a:r>
            <a:br>
              <a:rPr lang="nb-NO" sz="1800" dirty="0">
                <a:effectLst/>
                <a:latin typeface="Calibri" panose="020F0502020204030204" pitchFamily="34" charset="0"/>
                <a:ea typeface="Calibri" panose="020F0502020204030204" pitchFamily="34" charset="0"/>
                <a:cs typeface="Times New Roman" panose="02020603050405020304" pitchFamily="18" charset="0"/>
              </a:rPr>
            </a:br>
            <a:r>
              <a:rPr lang="nb-NO" sz="1800" dirty="0">
                <a:effectLst/>
                <a:latin typeface="Calibri" panose="020F0502020204030204" pitchFamily="34" charset="0"/>
                <a:ea typeface="Calibri" panose="020F0502020204030204" pitchFamily="34" charset="0"/>
                <a:cs typeface="Times New Roman" panose="02020603050405020304" pitchFamily="18" charset="0"/>
              </a:rPr>
              <a:t>- Innspill for å utvikle planen </a:t>
            </a:r>
            <a:br>
              <a:rPr lang="nb-NO" sz="1800" dirty="0">
                <a:effectLst/>
                <a:latin typeface="Calibri" panose="020F0502020204030204" pitchFamily="34" charset="0"/>
                <a:ea typeface="Calibri" panose="020F0502020204030204" pitchFamily="34" charset="0"/>
                <a:cs typeface="Times New Roman" panose="02020603050405020304" pitchFamily="18" charset="0"/>
              </a:rPr>
            </a:br>
            <a:r>
              <a:rPr lang="nb-NO" sz="1800" dirty="0">
                <a:effectLst/>
                <a:latin typeface="Calibri" panose="020F0502020204030204" pitchFamily="34" charset="0"/>
                <a:ea typeface="Calibri" panose="020F0502020204030204" pitchFamily="34" charset="0"/>
                <a:cs typeface="Times New Roman" panose="02020603050405020304" pitchFamily="18" charset="0"/>
              </a:rPr>
              <a:t>- Øve? </a:t>
            </a:r>
          </a:p>
          <a:p>
            <a:pPr marL="0" indent="0">
              <a:lnSpc>
                <a:spcPct val="107000"/>
              </a:lnSpc>
              <a:spcAft>
                <a:spcPts val="800"/>
              </a:spcAft>
              <a:buNone/>
            </a:pPr>
            <a:r>
              <a:rPr lang="nb-NO" sz="1800" b="1" u="sng" dirty="0">
                <a:effectLst/>
                <a:latin typeface="Calibri" panose="020F0502020204030204" pitchFamily="34" charset="0"/>
                <a:ea typeface="Calibri" panose="020F0502020204030204" pitchFamily="34" charset="0"/>
                <a:cs typeface="Times New Roman" panose="02020603050405020304" pitchFamily="18" charset="0"/>
              </a:rPr>
              <a:t>• Underveis - veiledning </a:t>
            </a:r>
            <a:br>
              <a:rPr lang="nb-NO" sz="1800" dirty="0">
                <a:effectLst/>
                <a:latin typeface="Calibri" panose="020F0502020204030204" pitchFamily="34" charset="0"/>
                <a:ea typeface="Calibri" panose="020F0502020204030204" pitchFamily="34" charset="0"/>
                <a:cs typeface="Times New Roman" panose="02020603050405020304" pitchFamily="18" charset="0"/>
              </a:rPr>
            </a:br>
            <a:r>
              <a:rPr lang="nb-NO" sz="1800" dirty="0">
                <a:effectLst/>
                <a:latin typeface="Calibri" panose="020F0502020204030204" pitchFamily="34" charset="0"/>
                <a:ea typeface="Calibri" panose="020F0502020204030204" pitchFamily="34" charset="0"/>
                <a:cs typeface="Times New Roman" panose="02020603050405020304" pitchFamily="18" charset="0"/>
              </a:rPr>
              <a:t>- Relasjon med pasienten </a:t>
            </a:r>
            <a:br>
              <a:rPr lang="nb-NO" sz="1800" dirty="0">
                <a:effectLst/>
                <a:latin typeface="Calibri" panose="020F0502020204030204" pitchFamily="34" charset="0"/>
                <a:ea typeface="Calibri" panose="020F0502020204030204" pitchFamily="34" charset="0"/>
                <a:cs typeface="Times New Roman" panose="02020603050405020304" pitchFamily="18" charset="0"/>
              </a:rPr>
            </a:br>
            <a:r>
              <a:rPr lang="nb-NO" sz="1800" dirty="0">
                <a:effectLst/>
                <a:latin typeface="Calibri" panose="020F0502020204030204" pitchFamily="34" charset="0"/>
                <a:ea typeface="Calibri" panose="020F0502020204030204" pitchFamily="34" charset="0"/>
                <a:cs typeface="Times New Roman" panose="02020603050405020304" pitchFamily="18" charset="0"/>
              </a:rPr>
              <a:t>- Praktisk gjennomføring </a:t>
            </a:r>
            <a:br>
              <a:rPr lang="nb-NO" sz="1800" dirty="0">
                <a:effectLst/>
                <a:latin typeface="Calibri" panose="020F0502020204030204" pitchFamily="34" charset="0"/>
                <a:ea typeface="Calibri" panose="020F0502020204030204" pitchFamily="34" charset="0"/>
                <a:cs typeface="Times New Roman" panose="02020603050405020304" pitchFamily="18" charset="0"/>
              </a:rPr>
            </a:br>
            <a:r>
              <a:rPr lang="nb-NO" sz="1800" dirty="0">
                <a:effectLst/>
                <a:latin typeface="Calibri" panose="020F0502020204030204" pitchFamily="34" charset="0"/>
                <a:ea typeface="Calibri" panose="020F0502020204030204" pitchFamily="34" charset="0"/>
                <a:cs typeface="Times New Roman" panose="02020603050405020304" pitchFamily="18" charset="0"/>
              </a:rPr>
              <a:t>- Fange opp og forholde seg til </a:t>
            </a:r>
            <a:br>
              <a:rPr lang="nb-NO" sz="1800" dirty="0">
                <a:effectLst/>
                <a:latin typeface="Calibri" panose="020F0502020204030204" pitchFamily="34" charset="0"/>
                <a:ea typeface="Calibri" panose="020F0502020204030204" pitchFamily="34" charset="0"/>
                <a:cs typeface="Times New Roman" panose="02020603050405020304" pitchFamily="18" charset="0"/>
              </a:rPr>
            </a:br>
            <a:r>
              <a:rPr lang="nb-NO" sz="1800" dirty="0">
                <a:effectLst/>
                <a:latin typeface="Calibri" panose="020F0502020204030204" pitchFamily="34" charset="0"/>
                <a:ea typeface="Calibri" panose="020F0502020204030204" pitchFamily="34" charset="0"/>
                <a:cs typeface="Times New Roman" panose="02020603050405020304" pitchFamily="18" charset="0"/>
              </a:rPr>
              <a:t>- Endre og justere </a:t>
            </a:r>
            <a:br>
              <a:rPr lang="nb-NO" sz="1800" dirty="0">
                <a:effectLst/>
                <a:latin typeface="Calibri" panose="020F0502020204030204" pitchFamily="34" charset="0"/>
                <a:ea typeface="Calibri" panose="020F0502020204030204" pitchFamily="34" charset="0"/>
                <a:cs typeface="Times New Roman" panose="02020603050405020304" pitchFamily="18" charset="0"/>
              </a:rPr>
            </a:br>
            <a:r>
              <a:rPr lang="nb-NO" sz="1800" dirty="0">
                <a:effectLst/>
                <a:latin typeface="Calibri" panose="020F0502020204030204" pitchFamily="34" charset="0"/>
                <a:ea typeface="Calibri" panose="020F0502020204030204" pitchFamily="34" charset="0"/>
                <a:cs typeface="Times New Roman" panose="02020603050405020304" pitchFamily="18" charset="0"/>
              </a:rPr>
              <a:t>- Veileder som observatør eller deltaker? </a:t>
            </a:r>
          </a:p>
          <a:p>
            <a:endParaRPr lang="nb-NO" dirty="0"/>
          </a:p>
        </p:txBody>
      </p:sp>
      <p:sp>
        <p:nvSpPr>
          <p:cNvPr id="4" name="Plassholder for innhold 3">
            <a:extLst>
              <a:ext uri="{FF2B5EF4-FFF2-40B4-BE49-F238E27FC236}">
                <a16:creationId xmlns:a16="http://schemas.microsoft.com/office/drawing/2014/main" id="{546FE8DF-7AC3-350A-98D5-3A72D20D530A}"/>
              </a:ext>
            </a:extLst>
          </p:cNvPr>
          <p:cNvSpPr>
            <a:spLocks noGrp="1"/>
          </p:cNvSpPr>
          <p:nvPr>
            <p:ph sz="half" idx="2"/>
          </p:nvPr>
        </p:nvSpPr>
        <p:spPr/>
        <p:txBody>
          <a:bodyPr>
            <a:normAutofit/>
          </a:bodyPr>
          <a:lstStyle/>
          <a:p>
            <a:pPr marL="0" indent="0">
              <a:buNone/>
            </a:pPr>
            <a:r>
              <a:rPr lang="nb-NO" sz="1800" b="1" u="sng" dirty="0">
                <a:effectLst/>
                <a:latin typeface="Calibri" panose="020F0502020204030204" pitchFamily="34" charset="0"/>
                <a:ea typeface="Calibri" panose="020F0502020204030204" pitchFamily="34" charset="0"/>
                <a:cs typeface="Times New Roman" panose="02020603050405020304" pitchFamily="18" charset="0"/>
              </a:rPr>
              <a:t>• Etter - veiledning </a:t>
            </a:r>
            <a:br>
              <a:rPr lang="nb-NO" sz="1800" dirty="0">
                <a:effectLst/>
                <a:latin typeface="Calibri" panose="020F0502020204030204" pitchFamily="34" charset="0"/>
                <a:ea typeface="Calibri" panose="020F0502020204030204" pitchFamily="34" charset="0"/>
                <a:cs typeface="Times New Roman" panose="02020603050405020304" pitchFamily="18" charset="0"/>
              </a:rPr>
            </a:br>
            <a:r>
              <a:rPr lang="nb-NO" sz="1800" dirty="0">
                <a:effectLst/>
                <a:latin typeface="Calibri" panose="020F0502020204030204" pitchFamily="34" charset="0"/>
                <a:ea typeface="Calibri" panose="020F0502020204030204" pitchFamily="34" charset="0"/>
                <a:cs typeface="Times New Roman" panose="02020603050405020304" pitchFamily="18" charset="0"/>
              </a:rPr>
              <a:t>- Metakognisjon og selvevaluering </a:t>
            </a:r>
            <a:br>
              <a:rPr lang="nb-NO" sz="1800" dirty="0">
                <a:effectLst/>
                <a:latin typeface="Calibri" panose="020F0502020204030204" pitchFamily="34" charset="0"/>
                <a:ea typeface="Calibri" panose="020F0502020204030204" pitchFamily="34" charset="0"/>
                <a:cs typeface="Times New Roman" panose="02020603050405020304" pitchFamily="18" charset="0"/>
              </a:rPr>
            </a:br>
            <a:r>
              <a:rPr lang="nb-NO" sz="1800" dirty="0">
                <a:effectLst/>
                <a:latin typeface="Calibri" panose="020F0502020204030204" pitchFamily="34" charset="0"/>
                <a:ea typeface="Calibri" panose="020F0502020204030204" pitchFamily="34" charset="0"/>
                <a:cs typeface="Times New Roman" panose="02020603050405020304" pitchFamily="18" charset="0"/>
              </a:rPr>
              <a:t>- Sette ord på: hva skjedde, hva så du, hva hørte du, hva kjente du? </a:t>
            </a:r>
            <a:br>
              <a:rPr lang="nb-NO" sz="1800" dirty="0">
                <a:effectLst/>
                <a:latin typeface="Calibri" panose="020F0502020204030204" pitchFamily="34" charset="0"/>
                <a:ea typeface="Calibri" panose="020F0502020204030204" pitchFamily="34" charset="0"/>
                <a:cs typeface="Times New Roman" panose="02020603050405020304" pitchFamily="18" charset="0"/>
              </a:rPr>
            </a:br>
            <a:r>
              <a:rPr lang="nb-NO" sz="1800" dirty="0">
                <a:effectLst/>
                <a:latin typeface="Calibri" panose="020F0502020204030204" pitchFamily="34" charset="0"/>
                <a:ea typeface="Calibri" panose="020F0502020204030204" pitchFamily="34" charset="0"/>
                <a:cs typeface="Times New Roman" panose="02020603050405020304" pitchFamily="18" charset="0"/>
              </a:rPr>
              <a:t>- Ble det som planlagt? Hvorfor ble det som det ble? </a:t>
            </a:r>
            <a:br>
              <a:rPr lang="nb-NO" sz="1800" dirty="0">
                <a:effectLst/>
                <a:latin typeface="Calibri" panose="020F0502020204030204" pitchFamily="34" charset="0"/>
                <a:ea typeface="Calibri" panose="020F0502020204030204" pitchFamily="34" charset="0"/>
                <a:cs typeface="Times New Roman" panose="02020603050405020304" pitchFamily="18" charset="0"/>
              </a:rPr>
            </a:br>
            <a:r>
              <a:rPr lang="nb-NO" sz="1800" dirty="0">
                <a:effectLst/>
                <a:latin typeface="Calibri" panose="020F0502020204030204" pitchFamily="34" charset="0"/>
                <a:ea typeface="Calibri" panose="020F0502020204030204" pitchFamily="34" charset="0"/>
                <a:cs typeface="Times New Roman" panose="02020603050405020304" pitchFamily="18" charset="0"/>
              </a:rPr>
              <a:t>- Studentens opplevelse: Hvordan var dette for deg? </a:t>
            </a:r>
            <a:br>
              <a:rPr lang="nb-NO" sz="1800" dirty="0">
                <a:effectLst/>
                <a:latin typeface="Calibri" panose="020F0502020204030204" pitchFamily="34" charset="0"/>
                <a:ea typeface="Calibri" panose="020F0502020204030204" pitchFamily="34" charset="0"/>
                <a:cs typeface="Times New Roman" panose="02020603050405020304" pitchFamily="18" charset="0"/>
              </a:rPr>
            </a:br>
            <a:r>
              <a:rPr lang="nb-NO" sz="1800" dirty="0">
                <a:effectLst/>
                <a:latin typeface="Calibri" panose="020F0502020204030204" pitchFamily="34" charset="0"/>
                <a:ea typeface="Calibri" panose="020F0502020204030204" pitchFamily="34" charset="0"/>
                <a:cs typeface="Times New Roman" panose="02020603050405020304" pitchFamily="18" charset="0"/>
              </a:rPr>
              <a:t>- Hvilke faglige vurderinger gjorde du? Hvilke teoretiske og praktiske kunnskaper brukte du? </a:t>
            </a:r>
            <a:br>
              <a:rPr lang="nb-NO" sz="1800" dirty="0">
                <a:effectLst/>
                <a:latin typeface="Calibri" panose="020F0502020204030204" pitchFamily="34" charset="0"/>
                <a:ea typeface="Calibri" panose="020F0502020204030204" pitchFamily="34" charset="0"/>
                <a:cs typeface="Times New Roman" panose="02020603050405020304" pitchFamily="18" charset="0"/>
              </a:rPr>
            </a:br>
            <a:r>
              <a:rPr lang="nb-NO" sz="1800" dirty="0">
                <a:effectLst/>
                <a:latin typeface="Calibri" panose="020F0502020204030204" pitchFamily="34" charset="0"/>
                <a:ea typeface="Calibri" panose="020F0502020204030204" pitchFamily="34" charset="0"/>
                <a:cs typeface="Times New Roman" panose="02020603050405020304" pitchFamily="18" charset="0"/>
              </a:rPr>
              <a:t>- Hva oppdaget du, hva lærte du? • Hva gjør du neste gang? </a:t>
            </a:r>
            <a:endParaRPr lang="nb-NO" dirty="0"/>
          </a:p>
        </p:txBody>
      </p:sp>
    </p:spTree>
    <p:extLst>
      <p:ext uri="{BB962C8B-B14F-4D97-AF65-F5344CB8AC3E}">
        <p14:creationId xmlns:p14="http://schemas.microsoft.com/office/powerpoint/2010/main" val="36712244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5E6CAF9-CE21-8C8A-661B-A0DFBBB51B4D}"/>
              </a:ext>
            </a:extLst>
          </p:cNvPr>
          <p:cNvSpPr>
            <a:spLocks noGrp="1"/>
          </p:cNvSpPr>
          <p:nvPr>
            <p:ph type="title"/>
          </p:nvPr>
        </p:nvSpPr>
        <p:spPr/>
        <p:txBody>
          <a:bodyPr/>
          <a:lstStyle/>
          <a:p>
            <a:r>
              <a:rPr lang="nb-NO" dirty="0"/>
              <a:t>Aktiv lytting </a:t>
            </a:r>
          </a:p>
        </p:txBody>
      </p:sp>
      <p:sp>
        <p:nvSpPr>
          <p:cNvPr id="3" name="Plassholder for innhold 2">
            <a:extLst>
              <a:ext uri="{FF2B5EF4-FFF2-40B4-BE49-F238E27FC236}">
                <a16:creationId xmlns:a16="http://schemas.microsoft.com/office/drawing/2014/main" id="{58B37B06-B7E4-0E7B-97F6-7006E5E801A8}"/>
              </a:ext>
            </a:extLst>
          </p:cNvPr>
          <p:cNvSpPr>
            <a:spLocks noGrp="1"/>
          </p:cNvSpPr>
          <p:nvPr>
            <p:ph idx="1"/>
          </p:nvPr>
        </p:nvSpPr>
        <p:spPr>
          <a:xfrm>
            <a:off x="1194628" y="2121408"/>
            <a:ext cx="7407404" cy="4004755"/>
          </a:xfrm>
        </p:spPr>
        <p:txBody>
          <a:bodyPr>
            <a:normAutofit/>
          </a:bodyPr>
          <a:lstStyle/>
          <a:p>
            <a:pPr marL="0" indent="0">
              <a:buNone/>
            </a:pPr>
            <a:r>
              <a:rPr lang="nb-NO" dirty="0"/>
              <a:t>Aktiv lytting er både </a:t>
            </a:r>
            <a:r>
              <a:rPr lang="nb-NO" i="1" dirty="0"/>
              <a:t>handlinger</a:t>
            </a:r>
            <a:r>
              <a:rPr lang="nb-NO" dirty="0"/>
              <a:t> og </a:t>
            </a:r>
            <a:r>
              <a:rPr lang="nb-NO" i="1" dirty="0"/>
              <a:t>holdning</a:t>
            </a:r>
            <a:r>
              <a:rPr lang="nb-NO" dirty="0"/>
              <a:t>: </a:t>
            </a:r>
          </a:p>
          <a:p>
            <a:pPr marL="0" indent="0">
              <a:buNone/>
            </a:pPr>
            <a:endParaRPr lang="nb-NO" dirty="0"/>
          </a:p>
          <a:p>
            <a:pPr marL="0" indent="0">
              <a:buNone/>
            </a:pPr>
            <a:r>
              <a:rPr lang="nb-NO" dirty="0"/>
              <a:t>Handlinger - kjennetegnes av oppmerksomhet</a:t>
            </a:r>
            <a:br>
              <a:rPr lang="nb-NO" dirty="0"/>
            </a:br>
            <a:r>
              <a:rPr lang="nb-NO" dirty="0"/>
              <a:t> </a:t>
            </a:r>
          </a:p>
          <a:p>
            <a:pPr marL="0" indent="0">
              <a:buNone/>
            </a:pPr>
            <a:r>
              <a:rPr lang="nb-NO" dirty="0"/>
              <a:t>Holdning - er anerkjennende og støttende</a:t>
            </a:r>
          </a:p>
        </p:txBody>
      </p:sp>
    </p:spTree>
    <p:extLst>
      <p:ext uri="{BB962C8B-B14F-4D97-AF65-F5344CB8AC3E}">
        <p14:creationId xmlns:p14="http://schemas.microsoft.com/office/powerpoint/2010/main" val="25707124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32BD4D2-2DDD-165A-8D69-94C7AA67E1CD}"/>
              </a:ext>
            </a:extLst>
          </p:cNvPr>
          <p:cNvSpPr>
            <a:spLocks noGrp="1"/>
          </p:cNvSpPr>
          <p:nvPr>
            <p:ph type="title"/>
          </p:nvPr>
        </p:nvSpPr>
        <p:spPr/>
        <p:txBody>
          <a:bodyPr/>
          <a:lstStyle/>
          <a:p>
            <a:r>
              <a:rPr lang="nb-NO" dirty="0"/>
              <a:t>Utfordre med spørsmål</a:t>
            </a:r>
          </a:p>
        </p:txBody>
      </p:sp>
      <p:sp>
        <p:nvSpPr>
          <p:cNvPr id="3" name="Plassholder for innhold 2">
            <a:extLst>
              <a:ext uri="{FF2B5EF4-FFF2-40B4-BE49-F238E27FC236}">
                <a16:creationId xmlns:a16="http://schemas.microsoft.com/office/drawing/2014/main" id="{62850489-D4FB-4983-F01F-82567E9295F0}"/>
              </a:ext>
            </a:extLst>
          </p:cNvPr>
          <p:cNvSpPr>
            <a:spLocks noGrp="1"/>
          </p:cNvSpPr>
          <p:nvPr>
            <p:ph idx="1"/>
          </p:nvPr>
        </p:nvSpPr>
        <p:spPr/>
        <p:txBody>
          <a:bodyPr>
            <a:normAutofit fontScale="92500" lnSpcReduction="10000"/>
          </a:bodyPr>
          <a:lstStyle/>
          <a:p>
            <a:pPr marL="0" indent="0">
              <a:buNone/>
            </a:pPr>
            <a:r>
              <a:rPr lang="nb-NO" b="1" dirty="0"/>
              <a:t>• Still åpne spørsmål. </a:t>
            </a:r>
            <a:br>
              <a:rPr lang="nb-NO" dirty="0"/>
            </a:br>
            <a:r>
              <a:rPr lang="nb-NO" dirty="0"/>
              <a:t>Det stimulerer til refleksjon og oppdagelse. </a:t>
            </a:r>
          </a:p>
          <a:p>
            <a:pPr marL="0" indent="0">
              <a:buNone/>
            </a:pPr>
            <a:endParaRPr lang="nb-NO" dirty="0"/>
          </a:p>
          <a:p>
            <a:pPr marL="0" indent="0">
              <a:buNone/>
            </a:pPr>
            <a:r>
              <a:rPr lang="nb-NO" dirty="0"/>
              <a:t>• </a:t>
            </a:r>
            <a:r>
              <a:rPr lang="nb-NO" b="1" dirty="0"/>
              <a:t>Utdypende spørsmål. </a:t>
            </a:r>
            <a:br>
              <a:rPr lang="nb-NO" dirty="0"/>
            </a:br>
            <a:r>
              <a:rPr lang="nb-NO" dirty="0"/>
              <a:t>Be studenten utdype/ forklare sine utsagn. </a:t>
            </a:r>
          </a:p>
          <a:p>
            <a:pPr marL="0" indent="0">
              <a:buNone/>
            </a:pPr>
            <a:endParaRPr lang="nb-NO" dirty="0"/>
          </a:p>
          <a:p>
            <a:pPr marL="0" indent="0">
              <a:buNone/>
            </a:pPr>
            <a:r>
              <a:rPr lang="nb-NO" dirty="0"/>
              <a:t>• </a:t>
            </a:r>
            <a:r>
              <a:rPr lang="nb-NO" b="1" dirty="0"/>
              <a:t>Parafrasering/ gjengivelse av nøkkelord. </a:t>
            </a:r>
            <a:br>
              <a:rPr lang="nb-NO" dirty="0"/>
            </a:br>
            <a:r>
              <a:rPr lang="nb-NO" dirty="0"/>
              <a:t>Gjengi det studenten sier, for å hjelpe studenten å snakke videre/si noe mer om saken. </a:t>
            </a:r>
          </a:p>
          <a:p>
            <a:pPr marL="0" indent="0">
              <a:buNone/>
            </a:pPr>
            <a:endParaRPr lang="nb-NO" dirty="0"/>
          </a:p>
          <a:p>
            <a:pPr marL="0" indent="0">
              <a:buNone/>
            </a:pPr>
            <a:r>
              <a:rPr lang="nb-NO" dirty="0"/>
              <a:t>• </a:t>
            </a:r>
            <a:r>
              <a:rPr lang="nb-NO" b="1" dirty="0"/>
              <a:t>Oppsummering. </a:t>
            </a:r>
            <a:br>
              <a:rPr lang="nb-NO" dirty="0"/>
            </a:br>
            <a:r>
              <a:rPr lang="nb-NO" dirty="0"/>
              <a:t>Din forståelse av hva studenten har sagt, for å skape felles forståelse/ avklare misforståelser</a:t>
            </a:r>
          </a:p>
        </p:txBody>
      </p:sp>
    </p:spTree>
    <p:extLst>
      <p:ext uri="{BB962C8B-B14F-4D97-AF65-F5344CB8AC3E}">
        <p14:creationId xmlns:p14="http://schemas.microsoft.com/office/powerpoint/2010/main" val="15731992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1381" y="274638"/>
            <a:ext cx="7885471" cy="1120053"/>
          </a:xfrm>
        </p:spPr>
        <p:txBody>
          <a:bodyPr>
            <a:normAutofit fontScale="90000"/>
          </a:bodyPr>
          <a:lstStyle/>
          <a:p>
            <a:r>
              <a:rPr lang="nb-NO" dirty="0">
                <a:latin typeface="+mj-lt"/>
              </a:rPr>
              <a:t>Viktige faktorer for god veiledning</a:t>
            </a:r>
            <a:br>
              <a:rPr lang="nb-NO" dirty="0">
                <a:latin typeface="+mj-lt"/>
              </a:rPr>
            </a:br>
            <a:r>
              <a:rPr lang="nb-NO" dirty="0">
                <a:latin typeface="+mj-lt"/>
              </a:rPr>
              <a:t>- </a:t>
            </a:r>
            <a:r>
              <a:rPr lang="nb-NO" sz="2800" dirty="0">
                <a:latin typeface="+mj-lt"/>
              </a:rPr>
              <a:t>studenters utsagn etter diskusjoner i klassen</a:t>
            </a:r>
          </a:p>
        </p:txBody>
      </p:sp>
      <p:sp>
        <p:nvSpPr>
          <p:cNvPr id="3" name="Content Placeholder 2"/>
          <p:cNvSpPr>
            <a:spLocks noGrp="1"/>
          </p:cNvSpPr>
          <p:nvPr>
            <p:ph idx="1"/>
          </p:nvPr>
        </p:nvSpPr>
        <p:spPr>
          <a:xfrm>
            <a:off x="1194627" y="1552273"/>
            <a:ext cx="7407404" cy="4769274"/>
          </a:xfrm>
        </p:spPr>
        <p:txBody>
          <a:bodyPr>
            <a:normAutofit/>
          </a:bodyPr>
          <a:lstStyle/>
          <a:p>
            <a:r>
              <a:rPr lang="nb-NO" sz="1600" dirty="0"/>
              <a:t>Åpenhet</a:t>
            </a:r>
          </a:p>
          <a:p>
            <a:r>
              <a:rPr lang="nb-NO" sz="1600" dirty="0"/>
              <a:t>Ærlighet </a:t>
            </a:r>
          </a:p>
          <a:p>
            <a:r>
              <a:rPr lang="nb-NO" sz="1600" dirty="0"/>
              <a:t>Muligheter for spontan veiledning</a:t>
            </a:r>
          </a:p>
          <a:p>
            <a:r>
              <a:rPr lang="nb-NO" sz="1600" b="1" dirty="0"/>
              <a:t>Ønske om å bli stilt spørsmål</a:t>
            </a:r>
          </a:p>
          <a:p>
            <a:r>
              <a:rPr lang="nb-NO" sz="1600" dirty="0"/>
              <a:t>Konkrete tilbakemeldinger (hva arbeide videre med)</a:t>
            </a:r>
          </a:p>
          <a:p>
            <a:r>
              <a:rPr lang="nb-NO" sz="1600" dirty="0"/>
              <a:t>Trygg veiledningssituasjon</a:t>
            </a:r>
          </a:p>
          <a:p>
            <a:r>
              <a:rPr lang="nb-NO" sz="1600" b="1" dirty="0"/>
              <a:t>Avklaringer av roller på forhånd – hvordan veiledningen skal være</a:t>
            </a:r>
          </a:p>
          <a:p>
            <a:r>
              <a:rPr lang="nb-NO" sz="1600" b="1" dirty="0"/>
              <a:t>Få anledning til å vurdere seg selv først</a:t>
            </a:r>
          </a:p>
          <a:p>
            <a:r>
              <a:rPr lang="nb-NO" sz="1600" dirty="0"/>
              <a:t>Tilstedeværelse i situasjoner (bli sett av veileder)</a:t>
            </a:r>
          </a:p>
          <a:p>
            <a:r>
              <a:rPr lang="nb-NO" sz="1600" dirty="0"/>
              <a:t>Tørre å snakke om følelser</a:t>
            </a:r>
          </a:p>
          <a:p>
            <a:r>
              <a:rPr lang="nb-NO" sz="1600" dirty="0"/>
              <a:t>Trygging av utrygge situasjoner (det å være utenfor komfortsonen)</a:t>
            </a:r>
          </a:p>
          <a:p>
            <a:r>
              <a:rPr lang="nb-NO" sz="1600" dirty="0"/>
              <a:t>Utvikling – fra å være en perifer til fullverdig deltaker i praksisfelleskapet</a:t>
            </a:r>
          </a:p>
          <a:p>
            <a:r>
              <a:rPr lang="nb-NO" sz="1600" dirty="0"/>
              <a:t>Å bli sett som en person</a:t>
            </a:r>
          </a:p>
          <a:p>
            <a:r>
              <a:rPr lang="nb-NO" sz="1600" dirty="0"/>
              <a:t>God begrunnelse/konkret/noe «håndfast» å gå videre på.</a:t>
            </a:r>
          </a:p>
          <a:p>
            <a:r>
              <a:rPr lang="nb-NO" sz="1600" b="1" dirty="0"/>
              <a:t>Å bli møtt «der man er» når du kommer med en problemstilling</a:t>
            </a:r>
          </a:p>
          <a:p>
            <a:r>
              <a:rPr lang="nb-NO" sz="1600" b="1" dirty="0"/>
              <a:t>Få mulighet til å finne løsningene selv</a:t>
            </a:r>
          </a:p>
          <a:p>
            <a:endParaRPr lang="nb-NO" dirty="0"/>
          </a:p>
          <a:p>
            <a:endParaRPr lang="nb-NO" dirty="0"/>
          </a:p>
        </p:txBody>
      </p:sp>
    </p:spTree>
    <p:extLst>
      <p:ext uri="{BB962C8B-B14F-4D97-AF65-F5344CB8AC3E}">
        <p14:creationId xmlns:p14="http://schemas.microsoft.com/office/powerpoint/2010/main" val="1977639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5EBF1-85BF-4A8C-A69F-4EE91090C64D}"/>
              </a:ext>
            </a:extLst>
          </p:cNvPr>
          <p:cNvSpPr>
            <a:spLocks noGrp="1"/>
          </p:cNvSpPr>
          <p:nvPr>
            <p:ph type="title"/>
          </p:nvPr>
        </p:nvSpPr>
        <p:spPr/>
        <p:txBody>
          <a:bodyPr>
            <a:normAutofit fontScale="90000"/>
          </a:bodyPr>
          <a:lstStyle/>
          <a:p>
            <a:br>
              <a:rPr lang="nb-NO" dirty="0"/>
            </a:br>
            <a:r>
              <a:rPr lang="nb-NO" dirty="0"/>
              <a:t>Handlings- og refleksjonsmodellen</a:t>
            </a:r>
            <a:br>
              <a:rPr lang="nb-NO" dirty="0"/>
            </a:br>
            <a:endParaRPr lang="nb-NO" dirty="0"/>
          </a:p>
        </p:txBody>
      </p:sp>
      <p:sp>
        <p:nvSpPr>
          <p:cNvPr id="3" name="Content Placeholder 2">
            <a:extLst>
              <a:ext uri="{FF2B5EF4-FFF2-40B4-BE49-F238E27FC236}">
                <a16:creationId xmlns:a16="http://schemas.microsoft.com/office/drawing/2014/main" id="{DA539E08-D4D0-46A2-B63F-F4DF1F82B75C}"/>
              </a:ext>
            </a:extLst>
          </p:cNvPr>
          <p:cNvSpPr>
            <a:spLocks noGrp="1"/>
          </p:cNvSpPr>
          <p:nvPr>
            <p:ph idx="1"/>
          </p:nvPr>
        </p:nvSpPr>
        <p:spPr/>
        <p:txBody>
          <a:bodyPr/>
          <a:lstStyle/>
          <a:p>
            <a:pPr marL="0" indent="0">
              <a:buNone/>
            </a:pPr>
            <a:r>
              <a:rPr lang="nb-NO" dirty="0">
                <a:latin typeface="+mn-lt"/>
              </a:rPr>
              <a:t>En veiledningsmodell for bedre </a:t>
            </a:r>
            <a:r>
              <a:rPr lang="nb-NO" b="1" dirty="0">
                <a:latin typeface="+mn-lt"/>
              </a:rPr>
              <a:t>å forstå hvilke verdier, erfaringer og kunnskaper som ligger bak det man planlegger å gjøre eller det man gjør. </a:t>
            </a:r>
          </a:p>
          <a:p>
            <a:pPr marL="0" indent="0">
              <a:buNone/>
            </a:pPr>
            <a:endParaRPr lang="nb-NO" dirty="0">
              <a:latin typeface="+mn-lt"/>
            </a:endParaRPr>
          </a:p>
          <a:p>
            <a:pPr marL="0" indent="0">
              <a:buNone/>
            </a:pPr>
            <a:r>
              <a:rPr lang="nb-NO" dirty="0">
                <a:latin typeface="+mn-lt"/>
              </a:rPr>
              <a:t>Fokus kan være på det som går bra og/eller det som oppleves som vanskelig, problematisk eller utfordrende. </a:t>
            </a:r>
          </a:p>
          <a:p>
            <a:pPr marL="0" indent="0">
              <a:buNone/>
            </a:pPr>
            <a:endParaRPr lang="nb-NO" dirty="0">
              <a:latin typeface="+mn-lt"/>
            </a:endParaRPr>
          </a:p>
          <a:p>
            <a:pPr marL="0" indent="0">
              <a:buNone/>
            </a:pPr>
            <a:r>
              <a:rPr lang="nb-NO" dirty="0">
                <a:latin typeface="+mn-lt"/>
              </a:rPr>
              <a:t>Veiledningen tar </a:t>
            </a:r>
            <a:r>
              <a:rPr lang="nb-NO" b="1" dirty="0">
                <a:latin typeface="+mn-lt"/>
              </a:rPr>
              <a:t>utgangspunkt i studentens eget lærings- og veiledningsbehov, dvs. veiledningsgrunnlag</a:t>
            </a:r>
            <a:r>
              <a:rPr lang="nb-NO" dirty="0">
                <a:latin typeface="+mn-lt"/>
              </a:rPr>
              <a:t>.</a:t>
            </a:r>
          </a:p>
          <a:p>
            <a:endParaRPr lang="nb-NO" dirty="0"/>
          </a:p>
        </p:txBody>
      </p:sp>
    </p:spTree>
    <p:extLst>
      <p:ext uri="{BB962C8B-B14F-4D97-AF65-F5344CB8AC3E}">
        <p14:creationId xmlns:p14="http://schemas.microsoft.com/office/powerpoint/2010/main" val="2188343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9548C24-DE6D-0948-4DD7-27FA61D1DFFE}"/>
              </a:ext>
            </a:extLst>
          </p:cNvPr>
          <p:cNvSpPr>
            <a:spLocks noGrp="1"/>
          </p:cNvSpPr>
          <p:nvPr>
            <p:ph type="title"/>
          </p:nvPr>
        </p:nvSpPr>
        <p:spPr/>
        <p:txBody>
          <a:bodyPr/>
          <a:lstStyle/>
          <a:p>
            <a:r>
              <a:rPr lang="nb-NO" dirty="0"/>
              <a:t>Veiledningsgrunnlag</a:t>
            </a:r>
          </a:p>
        </p:txBody>
      </p:sp>
      <p:sp>
        <p:nvSpPr>
          <p:cNvPr id="3" name="Plassholder for innhold 2">
            <a:extLst>
              <a:ext uri="{FF2B5EF4-FFF2-40B4-BE49-F238E27FC236}">
                <a16:creationId xmlns:a16="http://schemas.microsoft.com/office/drawing/2014/main" id="{25E15703-4FAD-27C8-7375-AB39BB2BFC24}"/>
              </a:ext>
            </a:extLst>
          </p:cNvPr>
          <p:cNvSpPr>
            <a:spLocks noGrp="1"/>
          </p:cNvSpPr>
          <p:nvPr>
            <p:ph idx="1"/>
          </p:nvPr>
        </p:nvSpPr>
        <p:spPr/>
        <p:txBody>
          <a:bodyPr>
            <a:normAutofit fontScale="85000" lnSpcReduction="20000"/>
          </a:bodyPr>
          <a:lstStyle/>
          <a:p>
            <a:pPr marL="0" indent="0">
              <a:buNone/>
            </a:pPr>
            <a:r>
              <a:rPr lang="nb-NO" dirty="0"/>
              <a:t>• Er et virkemiddel i veiledning</a:t>
            </a:r>
          </a:p>
          <a:p>
            <a:pPr marL="0" indent="0">
              <a:buNone/>
            </a:pPr>
            <a:r>
              <a:rPr lang="nb-NO" dirty="0"/>
              <a:t> </a:t>
            </a:r>
          </a:p>
          <a:p>
            <a:pPr marL="0" indent="0">
              <a:buNone/>
            </a:pPr>
            <a:r>
              <a:rPr lang="nb-NO" dirty="0"/>
              <a:t>• Skriftlig notat som beskriver det studenten ønsker å få veiledning på </a:t>
            </a:r>
          </a:p>
          <a:p>
            <a:pPr marL="0" indent="0">
              <a:buNone/>
            </a:pPr>
            <a:endParaRPr lang="nb-NO" dirty="0"/>
          </a:p>
          <a:p>
            <a:pPr marL="0" indent="0">
              <a:buNone/>
            </a:pPr>
            <a:r>
              <a:rPr lang="nb-NO" dirty="0"/>
              <a:t>• Studenten må tenke på forhånd </a:t>
            </a:r>
          </a:p>
          <a:p>
            <a:pPr marL="0" indent="0">
              <a:buNone/>
            </a:pPr>
            <a:endParaRPr lang="nb-NO" dirty="0"/>
          </a:p>
          <a:p>
            <a:pPr marL="0" indent="0">
              <a:buNone/>
            </a:pPr>
            <a:r>
              <a:rPr lang="nb-NO" dirty="0"/>
              <a:t>• Veileder får forberedt seg </a:t>
            </a:r>
          </a:p>
          <a:p>
            <a:pPr marL="0" indent="0">
              <a:buNone/>
            </a:pPr>
            <a:endParaRPr lang="nb-NO" dirty="0"/>
          </a:p>
          <a:p>
            <a:pPr marL="0" indent="0">
              <a:buNone/>
            </a:pPr>
            <a:r>
              <a:rPr lang="nb-NO" dirty="0"/>
              <a:t>• Lettere å treffe behovet </a:t>
            </a:r>
          </a:p>
          <a:p>
            <a:pPr marL="0" indent="0">
              <a:buNone/>
            </a:pPr>
            <a:endParaRPr lang="nb-NO" dirty="0"/>
          </a:p>
          <a:p>
            <a:pPr marL="0" indent="0">
              <a:buNone/>
            </a:pPr>
            <a:r>
              <a:rPr lang="nb-NO" dirty="0"/>
              <a:t>• Sette ord på vanskelige ting </a:t>
            </a:r>
          </a:p>
          <a:p>
            <a:pPr marL="0" indent="0">
              <a:buNone/>
            </a:pPr>
            <a:endParaRPr lang="nb-NO" dirty="0"/>
          </a:p>
          <a:p>
            <a:pPr marL="0" indent="0">
              <a:buNone/>
            </a:pPr>
            <a:r>
              <a:rPr lang="nb-NO" dirty="0"/>
              <a:t>• Kan være mer tidkrevende – men også tidsbesparende</a:t>
            </a:r>
          </a:p>
        </p:txBody>
      </p:sp>
    </p:spTree>
    <p:extLst>
      <p:ext uri="{BB962C8B-B14F-4D97-AF65-F5344CB8AC3E}">
        <p14:creationId xmlns:p14="http://schemas.microsoft.com/office/powerpoint/2010/main" val="32936315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576FBEB-BD46-1F60-F7B1-70C869F77E00}"/>
              </a:ext>
            </a:extLst>
          </p:cNvPr>
          <p:cNvSpPr>
            <a:spLocks noGrp="1"/>
          </p:cNvSpPr>
          <p:nvPr>
            <p:ph type="title"/>
          </p:nvPr>
        </p:nvSpPr>
        <p:spPr/>
        <p:txBody>
          <a:bodyPr>
            <a:normAutofit/>
          </a:bodyPr>
          <a:lstStyle/>
          <a:p>
            <a:r>
              <a:rPr lang="nb-NO" dirty="0"/>
              <a:t>Mestring vs. Utfordring</a:t>
            </a:r>
            <a:br>
              <a:rPr lang="nb-NO" dirty="0"/>
            </a:br>
            <a:r>
              <a:rPr lang="nb-NO" sz="2200" dirty="0"/>
              <a:t>(</a:t>
            </a:r>
            <a:r>
              <a:rPr lang="nb-NO" sz="2200" dirty="0" err="1"/>
              <a:t>Csikszentmihalyi</a:t>
            </a:r>
            <a:r>
              <a:rPr lang="nb-NO" sz="2200" dirty="0"/>
              <a:t>, 2002)</a:t>
            </a:r>
          </a:p>
        </p:txBody>
      </p:sp>
      <p:sp>
        <p:nvSpPr>
          <p:cNvPr id="4" name="Plassholder for innhold 3">
            <a:extLst>
              <a:ext uri="{FF2B5EF4-FFF2-40B4-BE49-F238E27FC236}">
                <a16:creationId xmlns:a16="http://schemas.microsoft.com/office/drawing/2014/main" id="{15490BC4-8B5F-7FEA-9689-A70BB9A9A50B}"/>
              </a:ext>
            </a:extLst>
          </p:cNvPr>
          <p:cNvSpPr>
            <a:spLocks noGrp="1"/>
          </p:cNvSpPr>
          <p:nvPr>
            <p:ph sz="half" idx="2"/>
          </p:nvPr>
        </p:nvSpPr>
        <p:spPr/>
        <p:txBody>
          <a:bodyPr>
            <a:normAutofit lnSpcReduction="10000"/>
          </a:bodyPr>
          <a:lstStyle/>
          <a:p>
            <a:pPr marL="0" indent="0">
              <a:buNone/>
            </a:pPr>
            <a:r>
              <a:rPr lang="nb-NO" dirty="0"/>
              <a:t>Verken for lett eller for vanskelig </a:t>
            </a:r>
          </a:p>
          <a:p>
            <a:pPr marL="0" indent="0">
              <a:buNone/>
            </a:pPr>
            <a:endParaRPr lang="nb-NO" dirty="0"/>
          </a:p>
          <a:p>
            <a:pPr marL="0" indent="0">
              <a:buNone/>
            </a:pPr>
            <a:r>
              <a:rPr lang="nb-NO" dirty="0"/>
              <a:t>Hva liker/ takler den enkelte student? </a:t>
            </a:r>
          </a:p>
          <a:p>
            <a:pPr marL="0" indent="0">
              <a:buNone/>
            </a:pPr>
            <a:endParaRPr lang="nb-NO" dirty="0"/>
          </a:p>
          <a:p>
            <a:pPr marL="0" indent="0">
              <a:buNone/>
            </a:pPr>
            <a:r>
              <a:rPr lang="nb-NO" dirty="0"/>
              <a:t>Målet er å styrke studentens mestringsopplevelse og kompetanse.</a:t>
            </a:r>
          </a:p>
        </p:txBody>
      </p:sp>
      <p:pic>
        <p:nvPicPr>
          <p:cNvPr id="1026" name="Picture 2" descr="Flytsoneteorien - Pedagogisk arbeid - NDLA">
            <a:extLst>
              <a:ext uri="{FF2B5EF4-FFF2-40B4-BE49-F238E27FC236}">
                <a16:creationId xmlns:a16="http://schemas.microsoft.com/office/drawing/2014/main" id="{BF4FDEBB-DDF3-1C21-80FC-DD90F2F9DC87}"/>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895219" y="2036316"/>
            <a:ext cx="4410491" cy="3127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74840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6BB6304-A24A-3EEE-491F-26822D31E882}"/>
              </a:ext>
            </a:extLst>
          </p:cNvPr>
          <p:cNvSpPr>
            <a:spLocks noGrp="1"/>
          </p:cNvSpPr>
          <p:nvPr>
            <p:ph type="title"/>
          </p:nvPr>
        </p:nvSpPr>
        <p:spPr>
          <a:xfrm>
            <a:off x="1011748" y="987552"/>
            <a:ext cx="7407404" cy="430086"/>
          </a:xfrm>
        </p:spPr>
        <p:txBody>
          <a:bodyPr>
            <a:normAutofit fontScale="90000"/>
          </a:bodyPr>
          <a:lstStyle/>
          <a:p>
            <a:r>
              <a:rPr lang="nb-NO" sz="4400" dirty="0">
                <a:latin typeface="+mn-lt"/>
              </a:rPr>
              <a:t>Refleksjon</a:t>
            </a:r>
            <a:br>
              <a:rPr lang="en-US" dirty="0">
                <a:latin typeface="+mn-lt"/>
              </a:rPr>
            </a:br>
            <a:endParaRPr lang="nb-NO" dirty="0"/>
          </a:p>
        </p:txBody>
      </p:sp>
      <p:sp>
        <p:nvSpPr>
          <p:cNvPr id="3" name="Plassholder for innhold 2">
            <a:extLst>
              <a:ext uri="{FF2B5EF4-FFF2-40B4-BE49-F238E27FC236}">
                <a16:creationId xmlns:a16="http://schemas.microsoft.com/office/drawing/2014/main" id="{1AA83342-D84A-9E95-5380-5977D2659532}"/>
              </a:ext>
            </a:extLst>
          </p:cNvPr>
          <p:cNvSpPr>
            <a:spLocks noGrp="1"/>
          </p:cNvSpPr>
          <p:nvPr>
            <p:ph idx="1"/>
          </p:nvPr>
        </p:nvSpPr>
        <p:spPr>
          <a:xfrm>
            <a:off x="1194628" y="1728216"/>
            <a:ext cx="7407404" cy="4397947"/>
          </a:xfrm>
        </p:spPr>
        <p:txBody>
          <a:bodyPr/>
          <a:lstStyle/>
          <a:p>
            <a:r>
              <a:rPr lang="en-US" sz="3200" dirty="0" err="1">
                <a:latin typeface="+mn-lt"/>
              </a:rPr>
              <a:t>kan</a:t>
            </a:r>
            <a:r>
              <a:rPr lang="en-US" sz="3200" dirty="0">
                <a:latin typeface="+mn-lt"/>
              </a:rPr>
              <a:t> </a:t>
            </a:r>
            <a:r>
              <a:rPr lang="en-US" sz="3200" dirty="0" err="1">
                <a:latin typeface="+mn-lt"/>
              </a:rPr>
              <a:t>hjelpe</a:t>
            </a:r>
            <a:r>
              <a:rPr lang="en-US" sz="3200" dirty="0">
                <a:latin typeface="+mn-lt"/>
              </a:rPr>
              <a:t> </a:t>
            </a:r>
            <a:r>
              <a:rPr lang="en-US" sz="3200" dirty="0" err="1">
                <a:latin typeface="+mn-lt"/>
              </a:rPr>
              <a:t>oss</a:t>
            </a:r>
            <a:r>
              <a:rPr lang="en-US" sz="3200" dirty="0">
                <a:latin typeface="+mn-lt"/>
              </a:rPr>
              <a:t> </a:t>
            </a:r>
            <a:r>
              <a:rPr lang="en-US" sz="3200" dirty="0" err="1">
                <a:latin typeface="+mn-lt"/>
              </a:rPr>
              <a:t>til</a:t>
            </a:r>
            <a:r>
              <a:rPr lang="en-US" sz="3200" dirty="0">
                <a:latin typeface="+mn-lt"/>
              </a:rPr>
              <a:t> å </a:t>
            </a:r>
            <a:r>
              <a:rPr lang="en-US" sz="3200" dirty="0" err="1">
                <a:latin typeface="+mn-lt"/>
              </a:rPr>
              <a:t>tenke</a:t>
            </a:r>
            <a:r>
              <a:rPr lang="en-US" sz="3200" dirty="0">
                <a:latin typeface="+mn-lt"/>
              </a:rPr>
              <a:t> </a:t>
            </a:r>
            <a:r>
              <a:rPr lang="en-US" sz="3200" dirty="0" err="1">
                <a:latin typeface="+mn-lt"/>
              </a:rPr>
              <a:t>og</a:t>
            </a:r>
            <a:r>
              <a:rPr lang="en-US" sz="3200" dirty="0">
                <a:latin typeface="+mn-lt"/>
              </a:rPr>
              <a:t> handle </a:t>
            </a:r>
            <a:r>
              <a:rPr lang="en-US" sz="3200" dirty="0" err="1">
                <a:latin typeface="+mn-lt"/>
              </a:rPr>
              <a:t>på</a:t>
            </a:r>
            <a:r>
              <a:rPr lang="en-US" sz="3200" dirty="0">
                <a:latin typeface="+mn-lt"/>
              </a:rPr>
              <a:t> </a:t>
            </a:r>
            <a:r>
              <a:rPr lang="en-US" sz="3200" dirty="0" err="1">
                <a:latin typeface="+mn-lt"/>
              </a:rPr>
              <a:t>en</a:t>
            </a:r>
            <a:r>
              <a:rPr lang="en-US" sz="3200" dirty="0">
                <a:latin typeface="+mn-lt"/>
              </a:rPr>
              <a:t> </a:t>
            </a:r>
            <a:r>
              <a:rPr lang="en-US" sz="3200" dirty="0" err="1">
                <a:latin typeface="+mn-lt"/>
              </a:rPr>
              <a:t>bevisst</a:t>
            </a:r>
            <a:r>
              <a:rPr lang="en-US" sz="3200" dirty="0">
                <a:latin typeface="+mn-lt"/>
              </a:rPr>
              <a:t>, </a:t>
            </a:r>
            <a:r>
              <a:rPr lang="en-US" sz="3200" dirty="0" err="1">
                <a:latin typeface="+mn-lt"/>
              </a:rPr>
              <a:t>overeveid</a:t>
            </a:r>
            <a:r>
              <a:rPr lang="en-US" sz="3200" dirty="0">
                <a:latin typeface="+mn-lt"/>
              </a:rPr>
              <a:t> </a:t>
            </a:r>
            <a:r>
              <a:rPr lang="en-US" sz="3200" dirty="0" err="1">
                <a:latin typeface="+mn-lt"/>
              </a:rPr>
              <a:t>og</a:t>
            </a:r>
            <a:r>
              <a:rPr lang="en-US" sz="3200" dirty="0">
                <a:latin typeface="+mn-lt"/>
              </a:rPr>
              <a:t> </a:t>
            </a:r>
            <a:r>
              <a:rPr lang="en-US" sz="3200" dirty="0" err="1">
                <a:latin typeface="+mn-lt"/>
              </a:rPr>
              <a:t>systematisk</a:t>
            </a:r>
            <a:r>
              <a:rPr lang="en-US" sz="3200" dirty="0">
                <a:latin typeface="+mn-lt"/>
              </a:rPr>
              <a:t> </a:t>
            </a:r>
            <a:r>
              <a:rPr lang="en-US" sz="3200" dirty="0" err="1">
                <a:latin typeface="+mn-lt"/>
              </a:rPr>
              <a:t>måte</a:t>
            </a:r>
            <a:r>
              <a:rPr lang="en-US" sz="3200" dirty="0">
                <a:latin typeface="+mn-lt"/>
              </a:rPr>
              <a:t> – </a:t>
            </a:r>
            <a:r>
              <a:rPr lang="en-US" sz="3200" dirty="0" err="1">
                <a:latin typeface="+mn-lt"/>
              </a:rPr>
              <a:t>som</a:t>
            </a:r>
            <a:r>
              <a:rPr lang="en-US" sz="3200" dirty="0">
                <a:latin typeface="+mn-lt"/>
              </a:rPr>
              <a:t> et </a:t>
            </a:r>
            <a:r>
              <a:rPr lang="en-US" sz="3200" dirty="0" err="1">
                <a:latin typeface="+mn-lt"/>
              </a:rPr>
              <a:t>grunnlag</a:t>
            </a:r>
            <a:r>
              <a:rPr lang="en-US" sz="3200" dirty="0">
                <a:latin typeface="+mn-lt"/>
              </a:rPr>
              <a:t> for de </a:t>
            </a:r>
            <a:r>
              <a:rPr lang="en-US" sz="3200" dirty="0" err="1">
                <a:latin typeface="+mn-lt"/>
              </a:rPr>
              <a:t>valg</a:t>
            </a:r>
            <a:r>
              <a:rPr lang="en-US" sz="3200" dirty="0">
                <a:latin typeface="+mn-lt"/>
              </a:rPr>
              <a:t> </a:t>
            </a:r>
            <a:r>
              <a:rPr lang="en-US" sz="3200" dirty="0" err="1">
                <a:latin typeface="+mn-lt"/>
              </a:rPr>
              <a:t>og</a:t>
            </a:r>
            <a:r>
              <a:rPr lang="en-US" sz="3200" dirty="0">
                <a:latin typeface="+mn-lt"/>
              </a:rPr>
              <a:t> </a:t>
            </a:r>
            <a:r>
              <a:rPr lang="en-US" sz="3200" dirty="0" err="1">
                <a:latin typeface="+mn-lt"/>
              </a:rPr>
              <a:t>avgjørelser</a:t>
            </a:r>
            <a:r>
              <a:rPr lang="en-US" sz="3200" dirty="0">
                <a:latin typeface="+mn-lt"/>
              </a:rPr>
              <a:t> vi tar i </a:t>
            </a:r>
            <a:r>
              <a:rPr lang="en-US" sz="3200" dirty="0" err="1">
                <a:latin typeface="+mn-lt"/>
              </a:rPr>
              <a:t>praksis</a:t>
            </a:r>
            <a:r>
              <a:rPr lang="en-US" sz="3200" dirty="0">
                <a:latin typeface="+mn-lt"/>
              </a:rPr>
              <a:t> </a:t>
            </a:r>
            <a:br>
              <a:rPr lang="en-US" sz="3200" dirty="0">
                <a:latin typeface="+mn-lt"/>
              </a:rPr>
            </a:br>
            <a:endParaRPr lang="en-US" sz="3200" dirty="0">
              <a:latin typeface="+mn-lt"/>
            </a:endParaRPr>
          </a:p>
          <a:p>
            <a:pPr marL="0" indent="0">
              <a:buNone/>
            </a:pPr>
            <a:r>
              <a:rPr lang="en-US" sz="3200" i="1" dirty="0">
                <a:latin typeface="+mn-lt"/>
              </a:rPr>
              <a:t>(</a:t>
            </a:r>
            <a:r>
              <a:rPr lang="en-US" sz="3200" i="1" dirty="0" err="1">
                <a:latin typeface="+mn-lt"/>
              </a:rPr>
              <a:t>dette</a:t>
            </a:r>
            <a:r>
              <a:rPr lang="en-US" sz="3200" i="1" dirty="0">
                <a:latin typeface="+mn-lt"/>
              </a:rPr>
              <a:t> </a:t>
            </a:r>
            <a:r>
              <a:rPr lang="en-US" sz="3200" i="1" dirty="0" err="1">
                <a:latin typeface="+mn-lt"/>
              </a:rPr>
              <a:t>må</a:t>
            </a:r>
            <a:r>
              <a:rPr lang="en-US" sz="3200" i="1" dirty="0">
                <a:latin typeface="+mn-lt"/>
              </a:rPr>
              <a:t> </a:t>
            </a:r>
            <a:r>
              <a:rPr lang="en-US" sz="3200" i="1" dirty="0" err="1">
                <a:latin typeface="+mn-lt"/>
              </a:rPr>
              <a:t>kanskje</a:t>
            </a:r>
            <a:r>
              <a:rPr lang="en-US" sz="3200" i="1" dirty="0">
                <a:latin typeface="+mn-lt"/>
              </a:rPr>
              <a:t> </a:t>
            </a:r>
            <a:r>
              <a:rPr lang="en-US" sz="3200" i="1" dirty="0" err="1">
                <a:latin typeface="+mn-lt"/>
              </a:rPr>
              <a:t>studentene</a:t>
            </a:r>
            <a:r>
              <a:rPr lang="en-US" sz="3200" i="1" dirty="0">
                <a:latin typeface="+mn-lt"/>
              </a:rPr>
              <a:t> ha </a:t>
            </a:r>
            <a:r>
              <a:rPr lang="en-US" sz="3200" i="1" dirty="0" err="1">
                <a:latin typeface="+mn-lt"/>
              </a:rPr>
              <a:t>hjelp</a:t>
            </a:r>
            <a:r>
              <a:rPr lang="en-US" sz="3200" i="1" dirty="0">
                <a:latin typeface="+mn-lt"/>
              </a:rPr>
              <a:t> </a:t>
            </a:r>
            <a:r>
              <a:rPr lang="en-US" sz="3200" i="1" dirty="0" err="1">
                <a:latin typeface="+mn-lt"/>
              </a:rPr>
              <a:t>til</a:t>
            </a:r>
            <a:r>
              <a:rPr lang="en-US" sz="3200" i="1" dirty="0">
                <a:latin typeface="+mn-lt"/>
              </a:rPr>
              <a:t>)</a:t>
            </a:r>
          </a:p>
          <a:p>
            <a:endParaRPr lang="nb-NO" dirty="0"/>
          </a:p>
        </p:txBody>
      </p:sp>
    </p:spTree>
    <p:extLst>
      <p:ext uri="{BB962C8B-B14F-4D97-AF65-F5344CB8AC3E}">
        <p14:creationId xmlns:p14="http://schemas.microsoft.com/office/powerpoint/2010/main" val="1233695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11AF789-DCD5-4784-364B-84AED9D4A689}"/>
              </a:ext>
            </a:extLst>
          </p:cNvPr>
          <p:cNvSpPr>
            <a:spLocks noGrp="1"/>
          </p:cNvSpPr>
          <p:nvPr>
            <p:ph type="title"/>
          </p:nvPr>
        </p:nvSpPr>
        <p:spPr/>
        <p:txBody>
          <a:bodyPr/>
          <a:lstStyle/>
          <a:p>
            <a:endParaRPr lang="nb-NO"/>
          </a:p>
        </p:txBody>
      </p:sp>
      <p:sp>
        <p:nvSpPr>
          <p:cNvPr id="3" name="Plassholder for innhold 2">
            <a:extLst>
              <a:ext uri="{FF2B5EF4-FFF2-40B4-BE49-F238E27FC236}">
                <a16:creationId xmlns:a16="http://schemas.microsoft.com/office/drawing/2014/main" id="{715FF568-D7D7-96FB-FB10-BEB460997DAA}"/>
              </a:ext>
            </a:extLst>
          </p:cNvPr>
          <p:cNvSpPr>
            <a:spLocks noGrp="1"/>
          </p:cNvSpPr>
          <p:nvPr>
            <p:ph sz="half" idx="1"/>
          </p:nvPr>
        </p:nvSpPr>
        <p:spPr/>
        <p:txBody>
          <a:bodyPr/>
          <a:lstStyle/>
          <a:p>
            <a:pPr marL="0" indent="0">
              <a:buNone/>
            </a:pPr>
            <a:endParaRPr lang="nb-NO" sz="2800" b="1" dirty="0">
              <a:latin typeface="+mj-lt"/>
            </a:endParaRPr>
          </a:p>
          <a:p>
            <a:pPr marL="0" indent="0">
              <a:buNone/>
            </a:pPr>
            <a:endParaRPr lang="nb-NO" b="1" dirty="0">
              <a:latin typeface="+mj-lt"/>
            </a:endParaRPr>
          </a:p>
          <a:p>
            <a:pPr marL="0" indent="0">
              <a:buNone/>
            </a:pPr>
            <a:r>
              <a:rPr lang="nb-NO" sz="2800" b="1" dirty="0">
                <a:latin typeface="+mj-lt"/>
              </a:rPr>
              <a:t>HVA KAN FORVENTES AV STUDENTENE I  PRAKSIS 4.SEMESTER</a:t>
            </a:r>
          </a:p>
          <a:p>
            <a:endParaRPr lang="nb-NO" dirty="0"/>
          </a:p>
        </p:txBody>
      </p:sp>
      <p:pic>
        <p:nvPicPr>
          <p:cNvPr id="3074" name="Picture 2" descr="Forventning vs virkelighed – Venterpaavin">
            <a:extLst>
              <a:ext uri="{FF2B5EF4-FFF2-40B4-BE49-F238E27FC236}">
                <a16:creationId xmlns:a16="http://schemas.microsoft.com/office/drawing/2014/main" id="{B358C574-FBCE-77E7-EDFA-9D4732C83AC1}"/>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121791" y="2211354"/>
            <a:ext cx="3365439" cy="3320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86510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EF6F2-2A31-4D72-868A-B87667C2431F}"/>
              </a:ext>
            </a:extLst>
          </p:cNvPr>
          <p:cNvSpPr>
            <a:spLocks noGrp="1"/>
          </p:cNvSpPr>
          <p:nvPr>
            <p:ph type="title"/>
          </p:nvPr>
        </p:nvSpPr>
        <p:spPr/>
        <p:txBody>
          <a:bodyPr>
            <a:normAutofit fontScale="90000"/>
          </a:bodyPr>
          <a:lstStyle/>
          <a:p>
            <a:pPr marL="0" indent="0"/>
            <a:br>
              <a:rPr lang="en-US" sz="4800" dirty="0"/>
            </a:br>
            <a:r>
              <a:rPr lang="en-US" sz="4800" dirty="0">
                <a:latin typeface="+mj-lt"/>
              </a:rPr>
              <a:t> </a:t>
            </a:r>
            <a:r>
              <a:rPr lang="en-US" sz="4800" dirty="0" err="1">
                <a:latin typeface="+mj-lt"/>
              </a:rPr>
              <a:t>Refleksjon</a:t>
            </a:r>
            <a:br>
              <a:rPr lang="en-US" sz="4800" dirty="0"/>
            </a:br>
            <a:endParaRPr lang="en-US" dirty="0"/>
          </a:p>
        </p:txBody>
      </p:sp>
      <p:sp>
        <p:nvSpPr>
          <p:cNvPr id="3" name="Content Placeholder 2">
            <a:extLst>
              <a:ext uri="{FF2B5EF4-FFF2-40B4-BE49-F238E27FC236}">
                <a16:creationId xmlns:a16="http://schemas.microsoft.com/office/drawing/2014/main" id="{210DE4D3-45D4-4881-9053-8804E2FAC47B}"/>
              </a:ext>
            </a:extLst>
          </p:cNvPr>
          <p:cNvSpPr>
            <a:spLocks noGrp="1"/>
          </p:cNvSpPr>
          <p:nvPr>
            <p:ph idx="1"/>
          </p:nvPr>
        </p:nvSpPr>
        <p:spPr/>
        <p:txBody>
          <a:bodyPr>
            <a:normAutofit/>
          </a:bodyPr>
          <a:lstStyle/>
          <a:p>
            <a:r>
              <a:rPr lang="en-US" sz="2000" dirty="0" err="1">
                <a:latin typeface="+mn-lt"/>
              </a:rPr>
              <a:t>Deskriptiv</a:t>
            </a:r>
            <a:r>
              <a:rPr lang="en-US" sz="2000" dirty="0">
                <a:latin typeface="+mn-lt"/>
              </a:rPr>
              <a:t> -, </a:t>
            </a:r>
            <a:r>
              <a:rPr lang="en-US" sz="2000" dirty="0" err="1">
                <a:latin typeface="+mn-lt"/>
              </a:rPr>
              <a:t>dialogisk</a:t>
            </a:r>
            <a:r>
              <a:rPr lang="en-US" sz="2000" dirty="0">
                <a:latin typeface="+mn-lt"/>
              </a:rPr>
              <a:t> -, </a:t>
            </a:r>
            <a:r>
              <a:rPr lang="en-US" sz="2000" dirty="0" err="1">
                <a:latin typeface="+mn-lt"/>
              </a:rPr>
              <a:t>kritisk</a:t>
            </a:r>
            <a:r>
              <a:rPr lang="en-US" sz="2000" dirty="0">
                <a:latin typeface="+mn-lt"/>
              </a:rPr>
              <a:t> - og </a:t>
            </a:r>
            <a:r>
              <a:rPr lang="en-US" sz="2000" dirty="0" err="1">
                <a:latin typeface="+mn-lt"/>
              </a:rPr>
              <a:t>etisk</a:t>
            </a:r>
            <a:r>
              <a:rPr lang="en-US" sz="2000" dirty="0">
                <a:latin typeface="+mn-lt"/>
              </a:rPr>
              <a:t> </a:t>
            </a:r>
            <a:r>
              <a:rPr lang="en-US" sz="2000" dirty="0" err="1">
                <a:latin typeface="+mn-lt"/>
              </a:rPr>
              <a:t>refleksjon</a:t>
            </a:r>
            <a:r>
              <a:rPr lang="en-US" sz="2000" dirty="0">
                <a:latin typeface="+mn-lt"/>
              </a:rPr>
              <a:t> (Sissel </a:t>
            </a:r>
            <a:r>
              <a:rPr lang="en-US" sz="2000" dirty="0" err="1">
                <a:latin typeface="+mn-lt"/>
              </a:rPr>
              <a:t>Tveiten</a:t>
            </a:r>
            <a:r>
              <a:rPr lang="en-US" sz="2000" dirty="0">
                <a:latin typeface="+mn-lt"/>
              </a:rPr>
              <a:t>)</a:t>
            </a:r>
          </a:p>
        </p:txBody>
      </p:sp>
      <p:pic>
        <p:nvPicPr>
          <p:cNvPr id="4" name="Picture 3">
            <a:extLst>
              <a:ext uri="{FF2B5EF4-FFF2-40B4-BE49-F238E27FC236}">
                <a16:creationId xmlns:a16="http://schemas.microsoft.com/office/drawing/2014/main" id="{AE796963-00D1-4F4D-BDEE-54E20D6C72C8}"/>
              </a:ext>
            </a:extLst>
          </p:cNvPr>
          <p:cNvPicPr/>
          <p:nvPr/>
        </p:nvPicPr>
        <p:blipFill rotWithShape="1">
          <a:blip r:embed="rId2"/>
          <a:srcRect l="32692" t="6648" r="33654" b="43020"/>
          <a:stretch/>
        </p:blipFill>
        <p:spPr bwMode="auto">
          <a:xfrm>
            <a:off x="1229682" y="2042160"/>
            <a:ext cx="7372350" cy="462914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439270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95A76-7B65-4AF3-B990-2D1E85E45B40}"/>
              </a:ext>
            </a:extLst>
          </p:cNvPr>
          <p:cNvSpPr>
            <a:spLocks noGrp="1"/>
          </p:cNvSpPr>
          <p:nvPr>
            <p:ph type="title"/>
          </p:nvPr>
        </p:nvSpPr>
        <p:spPr/>
        <p:txBody>
          <a:bodyPr/>
          <a:lstStyle/>
          <a:p>
            <a:r>
              <a:rPr lang="en-US" dirty="0"/>
              <a:t>Tre </a:t>
            </a:r>
            <a:r>
              <a:rPr lang="en-US" dirty="0" err="1"/>
              <a:t>typer</a:t>
            </a:r>
            <a:r>
              <a:rPr lang="en-US" dirty="0"/>
              <a:t> </a:t>
            </a:r>
            <a:r>
              <a:rPr lang="en-US" dirty="0" err="1"/>
              <a:t>refleksjon</a:t>
            </a:r>
            <a:endParaRPr lang="en-US" dirty="0"/>
          </a:p>
        </p:txBody>
      </p:sp>
      <p:sp>
        <p:nvSpPr>
          <p:cNvPr id="5" name="Rectangle 4">
            <a:extLst>
              <a:ext uri="{FF2B5EF4-FFF2-40B4-BE49-F238E27FC236}">
                <a16:creationId xmlns:a16="http://schemas.microsoft.com/office/drawing/2014/main" id="{7BA4DADD-5F2D-4FEC-9AAC-8CD1E7FF3914}"/>
              </a:ext>
            </a:extLst>
          </p:cNvPr>
          <p:cNvSpPr/>
          <p:nvPr/>
        </p:nvSpPr>
        <p:spPr>
          <a:xfrm>
            <a:off x="1133573" y="2288605"/>
            <a:ext cx="6876853" cy="2554545"/>
          </a:xfrm>
          <a:prstGeom prst="rect">
            <a:avLst/>
          </a:prstGeom>
        </p:spPr>
        <p:txBody>
          <a:bodyPr wrap="square">
            <a:spAutoFit/>
          </a:bodyPr>
          <a:lstStyle/>
          <a:p>
            <a:r>
              <a:rPr lang="en-US" sz="3200" dirty="0">
                <a:solidFill>
                  <a:srgbClr val="A63010"/>
                </a:solidFill>
                <a:latin typeface="Arial" panose="020B0604020202020204" pitchFamily="34" charset="0"/>
                <a:cs typeface="Arial" panose="020B0604020202020204" pitchFamily="34" charset="0"/>
              </a:rPr>
              <a:t> </a:t>
            </a:r>
            <a:r>
              <a:rPr lang="en-US" sz="3200" dirty="0" err="1">
                <a:solidFill>
                  <a:srgbClr val="404040"/>
                </a:solidFill>
                <a:latin typeface="Arial" panose="020B0604020202020204" pitchFamily="34" charset="0"/>
                <a:cs typeface="Arial" panose="020B0604020202020204" pitchFamily="34" charset="0"/>
              </a:rPr>
              <a:t>Refleksjon</a:t>
            </a:r>
            <a:r>
              <a:rPr lang="en-US" sz="3200" dirty="0">
                <a:solidFill>
                  <a:srgbClr val="404040"/>
                </a:solidFill>
                <a:latin typeface="Arial" panose="020B0604020202020204" pitchFamily="34" charset="0"/>
                <a:cs typeface="Arial" panose="020B0604020202020204" pitchFamily="34" charset="0"/>
              </a:rPr>
              <a:t> i handling</a:t>
            </a:r>
          </a:p>
          <a:p>
            <a:endParaRPr lang="en-US" sz="3200" dirty="0">
              <a:solidFill>
                <a:srgbClr val="404040"/>
              </a:solidFill>
              <a:latin typeface="Arial" panose="020B0604020202020204" pitchFamily="34" charset="0"/>
              <a:cs typeface="Arial" panose="020B0604020202020204" pitchFamily="34" charset="0"/>
            </a:endParaRPr>
          </a:p>
          <a:p>
            <a:r>
              <a:rPr lang="en-US" sz="3200" dirty="0">
                <a:solidFill>
                  <a:srgbClr val="A63010"/>
                </a:solidFill>
                <a:latin typeface="Arial" panose="020B0604020202020204" pitchFamily="34" charset="0"/>
                <a:cs typeface="Arial" panose="020B0604020202020204" pitchFamily="34" charset="0"/>
              </a:rPr>
              <a:t> </a:t>
            </a:r>
            <a:r>
              <a:rPr lang="en-US" sz="3200" dirty="0" err="1">
                <a:solidFill>
                  <a:srgbClr val="404040"/>
                </a:solidFill>
                <a:latin typeface="Arial" panose="020B0604020202020204" pitchFamily="34" charset="0"/>
                <a:cs typeface="Arial" panose="020B0604020202020204" pitchFamily="34" charset="0"/>
              </a:rPr>
              <a:t>Refleksjon</a:t>
            </a:r>
            <a:r>
              <a:rPr lang="en-US" sz="3200" dirty="0">
                <a:solidFill>
                  <a:srgbClr val="404040"/>
                </a:solidFill>
                <a:latin typeface="Arial" panose="020B0604020202020204" pitchFamily="34" charset="0"/>
                <a:cs typeface="Arial" panose="020B0604020202020204" pitchFamily="34" charset="0"/>
              </a:rPr>
              <a:t> over handling</a:t>
            </a:r>
          </a:p>
          <a:p>
            <a:endParaRPr lang="en-US" sz="3200" dirty="0">
              <a:solidFill>
                <a:srgbClr val="404040"/>
              </a:solidFill>
              <a:latin typeface="Arial" panose="020B0604020202020204" pitchFamily="34" charset="0"/>
              <a:cs typeface="Arial" panose="020B0604020202020204" pitchFamily="34" charset="0"/>
            </a:endParaRPr>
          </a:p>
          <a:p>
            <a:r>
              <a:rPr lang="en-US" sz="3200" dirty="0">
                <a:solidFill>
                  <a:srgbClr val="A63010"/>
                </a:solidFill>
                <a:latin typeface="Arial" panose="020B0604020202020204" pitchFamily="34" charset="0"/>
                <a:cs typeface="Arial" panose="020B0604020202020204" pitchFamily="34" charset="0"/>
              </a:rPr>
              <a:t> </a:t>
            </a:r>
            <a:r>
              <a:rPr lang="en-US" sz="3200" dirty="0" err="1">
                <a:solidFill>
                  <a:srgbClr val="404040"/>
                </a:solidFill>
                <a:latin typeface="Arial" panose="020B0604020202020204" pitchFamily="34" charset="0"/>
                <a:cs typeface="Arial" panose="020B0604020202020204" pitchFamily="34" charset="0"/>
              </a:rPr>
              <a:t>Refleksjon</a:t>
            </a:r>
            <a:r>
              <a:rPr lang="en-US" sz="3200" dirty="0">
                <a:solidFill>
                  <a:srgbClr val="404040"/>
                </a:solidFill>
                <a:latin typeface="Arial" panose="020B0604020202020204" pitchFamily="34" charset="0"/>
                <a:cs typeface="Arial" panose="020B0604020202020204" pitchFamily="34" charset="0"/>
              </a:rPr>
              <a:t> </a:t>
            </a:r>
            <a:r>
              <a:rPr lang="en-US" sz="3200" dirty="0" err="1">
                <a:solidFill>
                  <a:srgbClr val="404040"/>
                </a:solidFill>
                <a:latin typeface="Arial" panose="020B0604020202020204" pitchFamily="34" charset="0"/>
                <a:cs typeface="Arial" panose="020B0604020202020204" pitchFamily="34" charset="0"/>
              </a:rPr>
              <a:t>etter</a:t>
            </a:r>
            <a:r>
              <a:rPr lang="en-US" sz="3200" dirty="0">
                <a:solidFill>
                  <a:srgbClr val="404040"/>
                </a:solidFill>
                <a:latin typeface="Arial" panose="020B0604020202020204" pitchFamily="34" charset="0"/>
                <a:cs typeface="Arial" panose="020B0604020202020204" pitchFamily="34" charset="0"/>
              </a:rPr>
              <a:t> handling</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4485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8E19094-FBB9-4F6A-AAF6-A544CE55D8BF}"/>
              </a:ext>
            </a:extLst>
          </p:cNvPr>
          <p:cNvSpPr/>
          <p:nvPr/>
        </p:nvSpPr>
        <p:spPr>
          <a:xfrm>
            <a:off x="1537189" y="1481493"/>
            <a:ext cx="5953027" cy="4708981"/>
          </a:xfrm>
          <a:prstGeom prst="rect">
            <a:avLst/>
          </a:prstGeom>
        </p:spPr>
        <p:txBody>
          <a:bodyPr wrap="square">
            <a:spAutoFit/>
          </a:bodyPr>
          <a:lstStyle/>
          <a:p>
            <a:r>
              <a:rPr lang="en-US" sz="3600" dirty="0"/>
              <a:t>LOGGBOK - PRAKSISDAGBOK</a:t>
            </a:r>
          </a:p>
          <a:p>
            <a:endParaRPr lang="en-US" sz="3600" dirty="0">
              <a:solidFill>
                <a:srgbClr val="404040"/>
              </a:solidFill>
              <a:latin typeface="Arial" panose="020B0604020202020204" pitchFamily="34" charset="0"/>
              <a:cs typeface="Arial" panose="020B0604020202020204" pitchFamily="34" charset="0"/>
            </a:endParaRPr>
          </a:p>
          <a:p>
            <a:r>
              <a:rPr lang="en-US" sz="2400" dirty="0" err="1">
                <a:solidFill>
                  <a:srgbClr val="404040"/>
                </a:solidFill>
                <a:latin typeface="Arial" panose="020B0604020202020204" pitchFamily="34" charset="0"/>
                <a:cs typeface="Arial" panose="020B0604020202020204" pitchFamily="34" charset="0"/>
              </a:rPr>
              <a:t>Spontanlogg</a:t>
            </a:r>
            <a:endParaRPr lang="en-US" sz="2400" dirty="0">
              <a:solidFill>
                <a:srgbClr val="404040"/>
              </a:solidFill>
              <a:latin typeface="Arial" panose="020B0604020202020204" pitchFamily="34" charset="0"/>
              <a:cs typeface="Arial" panose="020B0604020202020204" pitchFamily="34" charset="0"/>
            </a:endParaRPr>
          </a:p>
          <a:p>
            <a:endParaRPr lang="en-US" sz="2400" dirty="0">
              <a:solidFill>
                <a:srgbClr val="404040"/>
              </a:solidFill>
              <a:latin typeface="Arial" panose="020B0604020202020204" pitchFamily="34" charset="0"/>
              <a:cs typeface="Arial" panose="020B0604020202020204" pitchFamily="34" charset="0"/>
            </a:endParaRPr>
          </a:p>
          <a:p>
            <a:r>
              <a:rPr lang="en-US" sz="2400" dirty="0" err="1">
                <a:solidFill>
                  <a:srgbClr val="404040"/>
                </a:solidFill>
                <a:latin typeface="Arial" panose="020B0604020202020204" pitchFamily="34" charset="0"/>
                <a:cs typeface="Arial" panose="020B0604020202020204" pitchFamily="34" charset="0"/>
              </a:rPr>
              <a:t>Refleksjonslogg</a:t>
            </a:r>
            <a:endParaRPr lang="en-US" sz="2400" dirty="0">
              <a:solidFill>
                <a:srgbClr val="404040"/>
              </a:solidFill>
              <a:latin typeface="Arial" panose="020B0604020202020204" pitchFamily="34" charset="0"/>
              <a:cs typeface="Arial" panose="020B0604020202020204" pitchFamily="34" charset="0"/>
            </a:endParaRPr>
          </a:p>
          <a:p>
            <a:endParaRPr lang="en-US" sz="2400" dirty="0">
              <a:solidFill>
                <a:srgbClr val="404040"/>
              </a:solidFill>
              <a:latin typeface="Arial" panose="020B0604020202020204" pitchFamily="34" charset="0"/>
              <a:cs typeface="Arial" panose="020B0604020202020204" pitchFamily="34" charset="0"/>
            </a:endParaRPr>
          </a:p>
          <a:p>
            <a:r>
              <a:rPr lang="en-US" sz="2400" dirty="0" err="1">
                <a:solidFill>
                  <a:srgbClr val="404040"/>
                </a:solidFill>
                <a:latin typeface="Arial" panose="020B0604020202020204" pitchFamily="34" charset="0"/>
                <a:cs typeface="Arial" panose="020B0604020202020204" pitchFamily="34" charset="0"/>
              </a:rPr>
              <a:t>Representerer</a:t>
            </a:r>
            <a:r>
              <a:rPr lang="en-US" sz="2400" dirty="0">
                <a:solidFill>
                  <a:srgbClr val="404040"/>
                </a:solidFill>
                <a:latin typeface="Arial" panose="020B0604020202020204" pitchFamily="34" charset="0"/>
                <a:cs typeface="Arial" panose="020B0604020202020204" pitchFamily="34" charset="0"/>
              </a:rPr>
              <a:t> to </a:t>
            </a:r>
            <a:r>
              <a:rPr lang="en-US" sz="2400" dirty="0" err="1">
                <a:solidFill>
                  <a:srgbClr val="404040"/>
                </a:solidFill>
                <a:latin typeface="Arial" panose="020B0604020202020204" pitchFamily="34" charset="0"/>
                <a:cs typeface="Arial" panose="020B0604020202020204" pitchFamily="34" charset="0"/>
              </a:rPr>
              <a:t>ulike</a:t>
            </a:r>
            <a:r>
              <a:rPr lang="en-US" sz="2400" dirty="0">
                <a:solidFill>
                  <a:srgbClr val="404040"/>
                </a:solidFill>
                <a:latin typeface="Arial" panose="020B0604020202020204" pitchFamily="34" charset="0"/>
                <a:cs typeface="Arial" panose="020B0604020202020204" pitchFamily="34" charset="0"/>
              </a:rPr>
              <a:t> </a:t>
            </a:r>
            <a:r>
              <a:rPr lang="en-US" sz="2400" dirty="0" err="1">
                <a:solidFill>
                  <a:srgbClr val="404040"/>
                </a:solidFill>
                <a:latin typeface="Arial" panose="020B0604020202020204" pitchFamily="34" charset="0"/>
                <a:cs typeface="Arial" panose="020B0604020202020204" pitchFamily="34" charset="0"/>
              </a:rPr>
              <a:t>refleksjonsnivå</a:t>
            </a:r>
            <a:endParaRPr lang="en-US" sz="2400" dirty="0">
              <a:latin typeface="Arial" panose="020B0604020202020204" pitchFamily="34" charset="0"/>
              <a:cs typeface="Arial" panose="020B0604020202020204" pitchFamily="34" charset="0"/>
            </a:endParaRPr>
          </a:p>
          <a:p>
            <a:endParaRPr lang="en-US" sz="3600" dirty="0">
              <a:solidFill>
                <a:srgbClr val="404040"/>
              </a:solidFill>
              <a:latin typeface="Arial" panose="020B0604020202020204" pitchFamily="34" charset="0"/>
              <a:cs typeface="Arial" panose="020B0604020202020204" pitchFamily="34" charset="0"/>
            </a:endParaRPr>
          </a:p>
          <a:p>
            <a:endParaRPr lang="en-US" sz="3600" dirty="0">
              <a:solidFill>
                <a:srgbClr val="404040"/>
              </a:solidFill>
              <a:latin typeface="Arial" panose="020B0604020202020204" pitchFamily="34" charset="0"/>
              <a:cs typeface="Arial" panose="020B0604020202020204" pitchFamily="34" charset="0"/>
            </a:endParaRPr>
          </a:p>
          <a:p>
            <a:endParaRPr lang="en-US" sz="3600" dirty="0">
              <a:solidFill>
                <a:srgbClr val="40404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48676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latin typeface="+mj-lt"/>
              </a:rPr>
              <a:t>Praksisdagboka</a:t>
            </a:r>
          </a:p>
        </p:txBody>
      </p:sp>
      <p:sp>
        <p:nvSpPr>
          <p:cNvPr id="3" name="Content Placeholder 2"/>
          <p:cNvSpPr>
            <a:spLocks noGrp="1"/>
          </p:cNvSpPr>
          <p:nvPr>
            <p:ph idx="1"/>
          </p:nvPr>
        </p:nvSpPr>
        <p:spPr>
          <a:xfrm>
            <a:off x="1194627" y="1417638"/>
            <a:ext cx="7683901" cy="4708525"/>
          </a:xfrm>
        </p:spPr>
        <p:txBody>
          <a:bodyPr/>
          <a:lstStyle/>
          <a:p>
            <a:pPr marL="0" indent="0">
              <a:buNone/>
            </a:pPr>
            <a:r>
              <a:rPr lang="nb-NO" dirty="0">
                <a:latin typeface="+mj-lt"/>
              </a:rPr>
              <a:t>En av læringsutbyttene er </a:t>
            </a:r>
            <a:r>
              <a:rPr lang="nb-NO" b="1" i="1" dirty="0">
                <a:latin typeface="+mj-lt"/>
              </a:rPr>
              <a:t>evne til å</a:t>
            </a:r>
            <a:r>
              <a:rPr lang="nb-NO" dirty="0">
                <a:latin typeface="+mj-lt"/>
              </a:rPr>
              <a:t>: </a:t>
            </a:r>
          </a:p>
          <a:p>
            <a:pPr marL="0" indent="0">
              <a:buNone/>
            </a:pPr>
            <a:r>
              <a:rPr lang="nb-NO" dirty="0">
                <a:solidFill>
                  <a:srgbClr val="FF0000"/>
                </a:solidFill>
                <a:latin typeface="+mj-lt"/>
              </a:rPr>
              <a:t>sette ord på og bearbeide egne kroppslige opplevelser fra samhandlingssituasjoner </a:t>
            </a:r>
          </a:p>
          <a:p>
            <a:pPr marL="0" indent="0">
              <a:buNone/>
            </a:pPr>
            <a:endParaRPr lang="nb-NO" dirty="0"/>
          </a:p>
        </p:txBody>
      </p:sp>
      <p:pic>
        <p:nvPicPr>
          <p:cNvPr id="4" name="Picture 3"/>
          <p:cNvPicPr/>
          <p:nvPr/>
        </p:nvPicPr>
        <p:blipFill rotWithShape="1">
          <a:blip r:embed="rId3"/>
          <a:srcRect l="23377" t="55939" r="47706" b="19441"/>
          <a:stretch/>
        </p:blipFill>
        <p:spPr bwMode="auto">
          <a:xfrm>
            <a:off x="1288026" y="3038835"/>
            <a:ext cx="4601497" cy="308732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803695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4EFD2B9-CAE4-6619-1EE0-C15B64A33047}"/>
              </a:ext>
            </a:extLst>
          </p:cNvPr>
          <p:cNvSpPr>
            <a:spLocks noGrp="1"/>
          </p:cNvSpPr>
          <p:nvPr>
            <p:ph type="title"/>
          </p:nvPr>
        </p:nvSpPr>
        <p:spPr>
          <a:xfrm>
            <a:off x="1194628" y="274638"/>
            <a:ext cx="7407404" cy="1691322"/>
          </a:xfrm>
        </p:spPr>
        <p:txBody>
          <a:bodyPr>
            <a:normAutofit fontScale="90000"/>
          </a:bodyPr>
          <a:lstStyle/>
          <a:p>
            <a:r>
              <a:rPr lang="nb-NO" dirty="0"/>
              <a:t>Avslutningsfasen</a:t>
            </a:r>
            <a:br>
              <a:rPr lang="nb-NO" dirty="0"/>
            </a:br>
            <a:r>
              <a:rPr lang="nb-NO" dirty="0"/>
              <a:t> </a:t>
            </a:r>
            <a:br>
              <a:rPr lang="nb-NO" dirty="0"/>
            </a:br>
            <a:r>
              <a:rPr lang="nb-NO" dirty="0"/>
              <a:t>Evalueringsfasen</a:t>
            </a:r>
          </a:p>
        </p:txBody>
      </p:sp>
      <p:pic>
        <p:nvPicPr>
          <p:cNvPr id="4" name="Picture 2" descr="Å møte veisøker der han eller hun er - Veiledning og vurdering 1">
            <a:extLst>
              <a:ext uri="{FF2B5EF4-FFF2-40B4-BE49-F238E27FC236}">
                <a16:creationId xmlns:a16="http://schemas.microsoft.com/office/drawing/2014/main" id="{74C1EB34-4869-FECC-2C55-A4476885A72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81113" y="2386584"/>
            <a:ext cx="6709561" cy="2898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7552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277144" y="455638"/>
            <a:ext cx="6589712" cy="968375"/>
          </a:xfrm>
        </p:spPr>
        <p:txBody>
          <a:bodyPr/>
          <a:lstStyle/>
          <a:p>
            <a:pPr algn="ctr" eaLnBrk="1" hangingPunct="1"/>
            <a:r>
              <a:rPr lang="nb-NO" altLang="nb-NO" dirty="0">
                <a:latin typeface="+mj-lt"/>
              </a:rPr>
              <a:t>TAUSHETSPLIKT</a:t>
            </a:r>
            <a:r>
              <a:rPr lang="nb-NO" altLang="nb-NO" dirty="0"/>
              <a:t> </a:t>
            </a:r>
          </a:p>
        </p:txBody>
      </p:sp>
      <p:sp>
        <p:nvSpPr>
          <p:cNvPr id="17413" name="Rectangle 3"/>
          <p:cNvSpPr>
            <a:spLocks noGrp="1" noChangeArrowheads="1"/>
          </p:cNvSpPr>
          <p:nvPr>
            <p:ph idx="1"/>
          </p:nvPr>
        </p:nvSpPr>
        <p:spPr>
          <a:xfrm>
            <a:off x="1277144" y="1509344"/>
            <a:ext cx="6591300" cy="4854880"/>
          </a:xfrm>
        </p:spPr>
        <p:txBody>
          <a:bodyPr rtlCol="0">
            <a:normAutofit lnSpcReduction="10000"/>
          </a:bodyPr>
          <a:lstStyle/>
          <a:p>
            <a:pPr eaLnBrk="1" fontAlgn="auto" hangingPunct="1">
              <a:spcAft>
                <a:spcPts val="0"/>
              </a:spcAft>
              <a:buFont typeface="Wingdings" panose="05000000000000000000" pitchFamily="2" charset="2"/>
              <a:buNone/>
              <a:defRPr/>
            </a:pPr>
            <a:endParaRPr lang="nb-NO" altLang="nb-NO" dirty="0">
              <a:solidFill>
                <a:schemeClr val="tx1">
                  <a:lumMod val="75000"/>
                  <a:lumOff val="25000"/>
                </a:schemeClr>
              </a:solidFill>
            </a:endParaRPr>
          </a:p>
          <a:p>
            <a:pPr eaLnBrk="1" fontAlgn="auto" hangingPunct="1">
              <a:spcAft>
                <a:spcPts val="0"/>
              </a:spcAft>
              <a:buFont typeface="Wingdings" panose="05000000000000000000" pitchFamily="2" charset="2"/>
              <a:buNone/>
              <a:defRPr/>
            </a:pPr>
            <a:r>
              <a:rPr lang="nb-NO" altLang="nb-NO" sz="2800" dirty="0">
                <a:solidFill>
                  <a:schemeClr val="tx1">
                    <a:lumMod val="75000"/>
                    <a:lumOff val="25000"/>
                  </a:schemeClr>
                </a:solidFill>
                <a:latin typeface="+mn-lt"/>
              </a:rPr>
              <a:t>Utgangspunkt:</a:t>
            </a:r>
          </a:p>
          <a:p>
            <a:pPr lvl="1" eaLnBrk="1" fontAlgn="auto" hangingPunct="1">
              <a:spcAft>
                <a:spcPts val="0"/>
              </a:spcAft>
              <a:buFont typeface="Wingdings 3" charset="2"/>
              <a:buChar char=""/>
              <a:defRPr/>
            </a:pPr>
            <a:r>
              <a:rPr lang="nb-NO" altLang="nb-NO" sz="2800" dirty="0">
                <a:solidFill>
                  <a:schemeClr val="tx1">
                    <a:lumMod val="75000"/>
                    <a:lumOff val="25000"/>
                  </a:schemeClr>
                </a:solidFill>
                <a:latin typeface="+mn-lt"/>
              </a:rPr>
              <a:t>Det som blir sagt, handlinger eller skrevet i praksis blir mellom veileder og fokusperson. </a:t>
            </a:r>
          </a:p>
          <a:p>
            <a:pPr lvl="1" eaLnBrk="1" fontAlgn="auto" hangingPunct="1">
              <a:spcAft>
                <a:spcPts val="0"/>
              </a:spcAft>
              <a:buFont typeface="Wingdings 3" charset="2"/>
              <a:buChar char=""/>
              <a:defRPr/>
            </a:pPr>
            <a:r>
              <a:rPr lang="nb-NO" altLang="nb-NO" sz="2800" dirty="0">
                <a:solidFill>
                  <a:schemeClr val="tx1">
                    <a:lumMod val="75000"/>
                    <a:lumOff val="25000"/>
                  </a:schemeClr>
                </a:solidFill>
                <a:latin typeface="+mn-lt"/>
              </a:rPr>
              <a:t>Gjennom hele studiet foregår en skikkethetsvurdering og derfor skal utdanningen ha kunnskap dersom det dukker opp forhold i praksis-perioden  som kan ha betydning ved vurdering av skikkethet. </a:t>
            </a:r>
          </a:p>
        </p:txBody>
      </p:sp>
      <p:sp>
        <p:nvSpPr>
          <p:cNvPr id="47108" name="Plassholder for lysbildenummer 5"/>
          <p:cNvSpPr>
            <a:spLocks noGrp="1"/>
          </p:cNvSpPr>
          <p:nvPr>
            <p:ph type="sldNum" sz="quarter"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fld id="{5D0CDFAF-95EB-4FD8-81F1-4ACE38597919}" type="slidenum">
              <a:rPr lang="nb-NO" altLang="nb-NO" sz="1200" smtClean="0">
                <a:solidFill>
                  <a:schemeClr val="tx1"/>
                </a:solidFill>
                <a:latin typeface="Verdana" panose="020B0604030504040204" pitchFamily="34" charset="0"/>
              </a:rPr>
              <a:pPr>
                <a:spcBef>
                  <a:spcPct val="0"/>
                </a:spcBef>
                <a:buClrTx/>
                <a:buFontTx/>
                <a:buNone/>
              </a:pPr>
              <a:t>35</a:t>
            </a:fld>
            <a:endParaRPr lang="nb-NO" altLang="nb-NO" sz="1200">
              <a:solidFill>
                <a:schemeClr val="tx1"/>
              </a:solidFill>
              <a:latin typeface="Verdana" panose="020B0604030504040204" pitchFamily="34" charset="0"/>
            </a:endParaRPr>
          </a:p>
        </p:txBody>
      </p:sp>
    </p:spTree>
    <p:extLst>
      <p:ext uri="{BB962C8B-B14F-4D97-AF65-F5344CB8AC3E}">
        <p14:creationId xmlns:p14="http://schemas.microsoft.com/office/powerpoint/2010/main" val="419271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4232" y="2196082"/>
            <a:ext cx="7762568" cy="2139944"/>
          </a:xfrm>
        </p:spPr>
        <p:txBody>
          <a:bodyPr>
            <a:normAutofit/>
          </a:bodyPr>
          <a:lstStyle/>
          <a:p>
            <a:pPr algn="ctr"/>
            <a:r>
              <a:rPr lang="nb-NO" dirty="0"/>
              <a:t>Veiledning og vurdering av studentens læring og utvikling gjennom praksis</a:t>
            </a:r>
          </a:p>
        </p:txBody>
      </p:sp>
    </p:spTree>
    <p:extLst>
      <p:ext uri="{BB962C8B-B14F-4D97-AF65-F5344CB8AC3E}">
        <p14:creationId xmlns:p14="http://schemas.microsoft.com/office/powerpoint/2010/main" val="15376342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latin typeface="+mj-lt"/>
              </a:rPr>
              <a:t>Aktuelle skjemaer/hjelpemidler</a:t>
            </a:r>
          </a:p>
        </p:txBody>
      </p:sp>
      <p:sp>
        <p:nvSpPr>
          <p:cNvPr id="3" name="Content Placeholder 2"/>
          <p:cNvSpPr>
            <a:spLocks noGrp="1"/>
          </p:cNvSpPr>
          <p:nvPr>
            <p:ph idx="1"/>
          </p:nvPr>
        </p:nvSpPr>
        <p:spPr/>
        <p:txBody>
          <a:bodyPr/>
          <a:lstStyle/>
          <a:p>
            <a:endParaRPr lang="nb-NO" b="1" dirty="0">
              <a:latin typeface="+mn-lt"/>
            </a:endParaRPr>
          </a:p>
          <a:p>
            <a:r>
              <a:rPr lang="nb-NO" b="1" dirty="0">
                <a:latin typeface="+mn-lt"/>
              </a:rPr>
              <a:t>Wiki-side </a:t>
            </a:r>
          </a:p>
          <a:p>
            <a:r>
              <a:rPr lang="nb-NO" sz="1600" dirty="0">
                <a:hlinkClick r:id="rId2"/>
              </a:rPr>
              <a:t>Praksis ved fysioterapiutdanningen – INB - Kunnskapsbasen - NTNU</a:t>
            </a:r>
            <a:endParaRPr lang="nb-NO" sz="1600" b="1" dirty="0">
              <a:latin typeface="+mn-lt"/>
            </a:endParaRPr>
          </a:p>
          <a:p>
            <a:pPr marL="0" indent="0">
              <a:buNone/>
            </a:pPr>
            <a:endParaRPr lang="nb-NO" b="1" dirty="0">
              <a:latin typeface="+mn-lt"/>
            </a:endParaRPr>
          </a:p>
          <a:p>
            <a:r>
              <a:rPr lang="nb-NO" b="1" dirty="0">
                <a:latin typeface="+mn-lt"/>
              </a:rPr>
              <a:t>Signeringsskjema for midtveis og avsluttende vurdering</a:t>
            </a:r>
          </a:p>
          <a:p>
            <a:r>
              <a:rPr lang="nb-NO" b="1" dirty="0">
                <a:latin typeface="+mn-lt"/>
              </a:rPr>
              <a:t>Skjema for midtveis- og avsluttende vurdering</a:t>
            </a:r>
          </a:p>
          <a:p>
            <a:r>
              <a:rPr lang="nb-NO" b="1" dirty="0">
                <a:latin typeface="+mn-lt"/>
              </a:rPr>
              <a:t>Skjema for læringsutbytter og mål 4. semester</a:t>
            </a:r>
          </a:p>
          <a:p>
            <a:r>
              <a:rPr lang="nb-NO" b="1" dirty="0">
                <a:latin typeface="+mn-lt"/>
              </a:rPr>
              <a:t>PP-presentasjon fra forberedende møte </a:t>
            </a:r>
            <a:endParaRPr lang="nb-NO" dirty="0">
              <a:latin typeface="+mn-lt"/>
            </a:endParaRPr>
          </a:p>
          <a:p>
            <a:endParaRPr lang="nb-NO" dirty="0">
              <a:latin typeface="+mn-lt"/>
            </a:endParaRPr>
          </a:p>
        </p:txBody>
      </p:sp>
    </p:spTree>
    <p:extLst>
      <p:ext uri="{BB962C8B-B14F-4D97-AF65-F5344CB8AC3E}">
        <p14:creationId xmlns:p14="http://schemas.microsoft.com/office/powerpoint/2010/main" val="1315318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Vurdering av læring og utvikling</a:t>
            </a:r>
          </a:p>
        </p:txBody>
      </p:sp>
      <p:sp>
        <p:nvSpPr>
          <p:cNvPr id="3" name="Plassholder for innhold 2"/>
          <p:cNvSpPr>
            <a:spLocks noGrp="1"/>
          </p:cNvSpPr>
          <p:nvPr>
            <p:ph idx="1"/>
          </p:nvPr>
        </p:nvSpPr>
        <p:spPr/>
        <p:txBody>
          <a:bodyPr>
            <a:normAutofit/>
          </a:bodyPr>
          <a:lstStyle/>
          <a:p>
            <a:endParaRPr lang="nb-NO" dirty="0"/>
          </a:p>
          <a:p>
            <a:r>
              <a:rPr lang="nb-NO" dirty="0"/>
              <a:t>Halvtidsvurdering</a:t>
            </a:r>
          </a:p>
          <a:p>
            <a:endParaRPr lang="nb-NO" dirty="0"/>
          </a:p>
          <a:p>
            <a:r>
              <a:rPr lang="nb-NO" dirty="0"/>
              <a:t>Sluttvurdering</a:t>
            </a:r>
          </a:p>
          <a:p>
            <a:endParaRPr lang="nb-NO" dirty="0"/>
          </a:p>
          <a:p>
            <a:endParaRPr lang="nb-NO" dirty="0"/>
          </a:p>
          <a:p>
            <a:r>
              <a:rPr lang="nb-NO" i="1" dirty="0"/>
              <a:t>Skikkethetsvurdering</a:t>
            </a:r>
          </a:p>
          <a:p>
            <a:endParaRPr lang="nb-NO" dirty="0"/>
          </a:p>
          <a:p>
            <a:pPr marL="0" indent="0">
              <a:buNone/>
            </a:pPr>
            <a:endParaRPr lang="nb-NO" dirty="0"/>
          </a:p>
          <a:p>
            <a:endParaRPr lang="nb-NO" dirty="0"/>
          </a:p>
        </p:txBody>
      </p:sp>
    </p:spTree>
    <p:extLst>
      <p:ext uri="{BB962C8B-B14F-4D97-AF65-F5344CB8AC3E}">
        <p14:creationId xmlns:p14="http://schemas.microsoft.com/office/powerpoint/2010/main" val="10712642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Skikkethetsvurdering</a:t>
            </a:r>
          </a:p>
        </p:txBody>
      </p:sp>
      <p:sp>
        <p:nvSpPr>
          <p:cNvPr id="3" name="Content Placeholder 2"/>
          <p:cNvSpPr>
            <a:spLocks noGrp="1"/>
          </p:cNvSpPr>
          <p:nvPr>
            <p:ph idx="1"/>
          </p:nvPr>
        </p:nvSpPr>
        <p:spPr/>
        <p:txBody>
          <a:bodyPr/>
          <a:lstStyle/>
          <a:p>
            <a:pPr marL="0" indent="0">
              <a:buNone/>
            </a:pPr>
            <a:endParaRPr lang="nb-NO" dirty="0"/>
          </a:p>
          <a:p>
            <a:pPr marL="0" indent="0">
              <a:buNone/>
            </a:pPr>
            <a:r>
              <a:rPr lang="nb-NO" dirty="0"/>
              <a:t>En skikkethetsvurdering innebærer at NTNU foretar en </a:t>
            </a:r>
            <a:r>
              <a:rPr lang="nb-NO" b="1" dirty="0"/>
              <a:t>løpende vurdering av studentens faglige og personlige forutsetning for å kunne fungere </a:t>
            </a:r>
            <a:r>
              <a:rPr lang="nb-NO" dirty="0"/>
              <a:t>som lærer eller </a:t>
            </a:r>
            <a:r>
              <a:rPr lang="nb-NO" b="1" u="sng" dirty="0"/>
              <a:t>helse- og sosialpersonell. </a:t>
            </a:r>
          </a:p>
          <a:p>
            <a:pPr marL="0" indent="0">
              <a:buNone/>
            </a:pPr>
            <a:endParaRPr lang="nb-NO" dirty="0"/>
          </a:p>
          <a:p>
            <a:pPr marL="0" indent="0">
              <a:buNone/>
            </a:pPr>
            <a:endParaRPr lang="nb-NO" dirty="0"/>
          </a:p>
          <a:p>
            <a:pPr marL="0" indent="0">
              <a:buNone/>
            </a:pPr>
            <a:r>
              <a:rPr lang="nb-NO" sz="2000" dirty="0">
                <a:hlinkClick r:id="rId2"/>
              </a:rPr>
              <a:t>https://innsida.ntnu.no/wiki/-/wiki/Norsk/Skikkethetsvurdering</a:t>
            </a:r>
            <a:r>
              <a:rPr lang="nb-NO" sz="2000" dirty="0"/>
              <a:t> </a:t>
            </a:r>
          </a:p>
        </p:txBody>
      </p:sp>
    </p:spTree>
    <p:extLst>
      <p:ext uri="{BB962C8B-B14F-4D97-AF65-F5344CB8AC3E}">
        <p14:creationId xmlns:p14="http://schemas.microsoft.com/office/powerpoint/2010/main" val="1830065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b-NO" dirty="0">
                <a:latin typeface="+mj-lt"/>
              </a:rPr>
              <a:t>HVA HAR STUDENTENE GJENNOMFØRT </a:t>
            </a:r>
          </a:p>
        </p:txBody>
      </p:sp>
      <p:sp>
        <p:nvSpPr>
          <p:cNvPr id="3" name="Content Placeholder 2"/>
          <p:cNvSpPr>
            <a:spLocks noGrp="1"/>
          </p:cNvSpPr>
          <p:nvPr>
            <p:ph idx="1"/>
          </p:nvPr>
        </p:nvSpPr>
        <p:spPr>
          <a:xfrm>
            <a:off x="1194628" y="1417639"/>
            <a:ext cx="7723230" cy="5238800"/>
          </a:xfrm>
        </p:spPr>
        <p:txBody>
          <a:bodyPr>
            <a:normAutofit fontScale="25000" lnSpcReduction="20000"/>
          </a:bodyPr>
          <a:lstStyle/>
          <a:p>
            <a:pPr marL="0" indent="0">
              <a:buNone/>
            </a:pPr>
            <a:r>
              <a:rPr lang="nb-NO" sz="5000" b="1" dirty="0"/>
              <a:t>Studieområder i andre studieår </a:t>
            </a:r>
          </a:p>
          <a:p>
            <a:pPr marL="0" indent="0">
              <a:buNone/>
            </a:pPr>
            <a:r>
              <a:rPr lang="nb-NO" sz="4500" dirty="0"/>
              <a:t>(forberedelse til praksis i 4.semester):</a:t>
            </a:r>
          </a:p>
          <a:p>
            <a:pPr marL="0" indent="0">
              <a:buNone/>
            </a:pPr>
            <a:r>
              <a:rPr lang="nb-NO" b="1" dirty="0"/>
              <a:t> </a:t>
            </a:r>
            <a:endParaRPr lang="nb-NO" dirty="0"/>
          </a:p>
          <a:p>
            <a:pPr marL="0" indent="0">
              <a:buNone/>
            </a:pPr>
            <a:r>
              <a:rPr lang="nb-NO" sz="5000" b="1" dirty="0"/>
              <a:t>Studieområder: </a:t>
            </a:r>
          </a:p>
          <a:p>
            <a:pPr>
              <a:buFont typeface="Wingdings" panose="05000000000000000000" pitchFamily="2" charset="2"/>
              <a:buChar char="q"/>
            </a:pPr>
            <a:r>
              <a:rPr lang="nb-NO" sz="5000" b="1" i="1" dirty="0">
                <a:latin typeface="+mn-lt"/>
              </a:rPr>
              <a:t>Generell patologi</a:t>
            </a:r>
          </a:p>
          <a:p>
            <a:pPr>
              <a:buFont typeface="Wingdings" panose="05000000000000000000" pitchFamily="2" charset="2"/>
              <a:buChar char="q"/>
            </a:pPr>
            <a:r>
              <a:rPr lang="nb-NO" sz="5000" b="1" i="1" dirty="0">
                <a:latin typeface="+mn-lt"/>
              </a:rPr>
              <a:t>Kommunikasjon, samhandling og helse 2  </a:t>
            </a:r>
            <a:endParaRPr lang="nb-NO" sz="5000" b="1" dirty="0">
              <a:latin typeface="+mn-lt"/>
            </a:endParaRPr>
          </a:p>
          <a:p>
            <a:pPr>
              <a:buFont typeface="Wingdings" panose="05000000000000000000" pitchFamily="2" charset="2"/>
              <a:buChar char="q"/>
            </a:pPr>
            <a:r>
              <a:rPr lang="nb-NO" sz="5000" b="1" i="1" dirty="0">
                <a:latin typeface="+mn-lt"/>
              </a:rPr>
              <a:t>Fysioterapi – klinisk arbeid 1</a:t>
            </a:r>
          </a:p>
          <a:p>
            <a:pPr>
              <a:buFont typeface="Wingdings" panose="05000000000000000000" pitchFamily="2" charset="2"/>
              <a:buChar char="q"/>
            </a:pPr>
            <a:r>
              <a:rPr lang="nb-NO" sz="5000" b="1" i="1" dirty="0">
                <a:latin typeface="+mn-lt"/>
              </a:rPr>
              <a:t>Spesiell patologi</a:t>
            </a:r>
            <a:endParaRPr lang="nb-NO" sz="5000" b="1" dirty="0">
              <a:latin typeface="+mn-lt"/>
            </a:endParaRPr>
          </a:p>
          <a:p>
            <a:pPr marL="0" indent="0">
              <a:buNone/>
            </a:pPr>
            <a:endParaRPr lang="nb-NO" sz="5000" b="1" dirty="0"/>
          </a:p>
          <a:p>
            <a:pPr marL="0" indent="0">
              <a:buNone/>
            </a:pPr>
            <a:r>
              <a:rPr lang="nb-NO" b="1" dirty="0"/>
              <a:t> </a:t>
            </a:r>
            <a:endParaRPr lang="nb-NO" dirty="0"/>
          </a:p>
          <a:p>
            <a:pPr marL="0" indent="0">
              <a:buNone/>
            </a:pPr>
            <a:r>
              <a:rPr lang="nb-NO" sz="6400" b="1" dirty="0"/>
              <a:t>FYST2201</a:t>
            </a:r>
            <a:r>
              <a:rPr lang="nb-NO" sz="6400" dirty="0"/>
              <a:t>: Fysioterapi – klinisk arbeid 1 </a:t>
            </a:r>
          </a:p>
          <a:p>
            <a:r>
              <a:rPr lang="nb-NO" sz="6400" dirty="0">
                <a:latin typeface="+mn-lt"/>
              </a:rPr>
              <a:t>Slagbehandling teori/demonstrasjon, ADL – teori/ferdighet</a:t>
            </a:r>
          </a:p>
          <a:p>
            <a:r>
              <a:rPr lang="nb-NO" sz="6400" dirty="0">
                <a:latin typeface="+mn-lt"/>
              </a:rPr>
              <a:t>Ryggplager – ferdighet</a:t>
            </a:r>
          </a:p>
          <a:p>
            <a:r>
              <a:rPr lang="nb-NO" sz="6400" dirty="0">
                <a:latin typeface="+mn-lt"/>
              </a:rPr>
              <a:t>Hofte/kne, proteser - ferdighet</a:t>
            </a:r>
          </a:p>
          <a:p>
            <a:r>
              <a:rPr lang="nb-NO" sz="6400" dirty="0">
                <a:latin typeface="+mn-lt"/>
              </a:rPr>
              <a:t>Lungefysioterapi - pre- og postoperativ fysioterapi </a:t>
            </a:r>
          </a:p>
          <a:p>
            <a:r>
              <a:rPr lang="nb-NO" sz="6400" dirty="0">
                <a:latin typeface="+mn-lt"/>
              </a:rPr>
              <a:t>Nevrologi, nevrologiske utfall/nevropsykologi - teori</a:t>
            </a:r>
          </a:p>
          <a:p>
            <a:r>
              <a:rPr lang="nb-NO" sz="6400" dirty="0">
                <a:latin typeface="+mn-lt"/>
              </a:rPr>
              <a:t>Fallutredning/fallforebygging, ferdighet</a:t>
            </a:r>
          </a:p>
          <a:p>
            <a:r>
              <a:rPr lang="nb-NO" sz="6400" dirty="0">
                <a:latin typeface="+mn-lt"/>
              </a:rPr>
              <a:t>Rehabilitering etter korsbåndskade - teori/ferdighet</a:t>
            </a:r>
          </a:p>
          <a:p>
            <a:r>
              <a:rPr lang="nb-NO" sz="6400" dirty="0">
                <a:latin typeface="+mn-lt"/>
              </a:rPr>
              <a:t>Skulder - ferdighet</a:t>
            </a:r>
          </a:p>
          <a:p>
            <a:r>
              <a:rPr lang="nb-NO" sz="6400" dirty="0">
                <a:latin typeface="+mn-lt"/>
              </a:rPr>
              <a:t>Albue/underarm/hånd – ferdighet</a:t>
            </a:r>
          </a:p>
          <a:p>
            <a:r>
              <a:rPr lang="nb-NO" sz="6400" dirty="0">
                <a:latin typeface="+mn-lt"/>
              </a:rPr>
              <a:t>Bevegelsesanalyse og kasuistikkarbeid på barn</a:t>
            </a:r>
          </a:p>
          <a:p>
            <a:r>
              <a:rPr lang="nb-NO" sz="6400" dirty="0">
                <a:latin typeface="+mn-lt"/>
              </a:rPr>
              <a:t>Workshop idrettsskader - ferdighet</a:t>
            </a:r>
          </a:p>
          <a:p>
            <a:r>
              <a:rPr lang="nb-NO" sz="6400" dirty="0">
                <a:latin typeface="+mn-lt"/>
              </a:rPr>
              <a:t>Ferdighetstrening: bløtvevsbehandling, avspenning, øvelser som tiltak</a:t>
            </a:r>
          </a:p>
          <a:p>
            <a:r>
              <a:rPr lang="nb-NO" sz="6400" dirty="0">
                <a:latin typeface="+mn-lt"/>
              </a:rPr>
              <a:t>Klinisk resonnering</a:t>
            </a:r>
          </a:p>
          <a:p>
            <a:pPr marL="0" indent="0">
              <a:buNone/>
            </a:pPr>
            <a:endParaRPr lang="nb-NO" sz="3500" dirty="0">
              <a:latin typeface="+mn-lt"/>
            </a:endParaRPr>
          </a:p>
        </p:txBody>
      </p:sp>
    </p:spTree>
    <p:extLst>
      <p:ext uri="{BB962C8B-B14F-4D97-AF65-F5344CB8AC3E}">
        <p14:creationId xmlns:p14="http://schemas.microsoft.com/office/powerpoint/2010/main" val="41042083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b-NO" sz="2400" dirty="0"/>
              <a:t>§ 4. Vurderingskriterier for logoped-, </a:t>
            </a:r>
            <a:r>
              <a:rPr lang="nb-NO" sz="2400" u="sng" dirty="0"/>
              <a:t>helse- og sosialfagutdanningene </a:t>
            </a:r>
            <a:r>
              <a:rPr lang="nb-NO" sz="2400" dirty="0"/>
              <a:t>og tolkeutdanning i tegnspråk</a:t>
            </a:r>
          </a:p>
        </p:txBody>
      </p:sp>
      <p:sp>
        <p:nvSpPr>
          <p:cNvPr id="3" name="Content Placeholder 2"/>
          <p:cNvSpPr>
            <a:spLocks noGrp="1"/>
          </p:cNvSpPr>
          <p:nvPr>
            <p:ph idx="1"/>
          </p:nvPr>
        </p:nvSpPr>
        <p:spPr>
          <a:xfrm>
            <a:off x="1194628" y="1497874"/>
            <a:ext cx="7492172" cy="4127863"/>
          </a:xfrm>
        </p:spPr>
        <p:txBody>
          <a:bodyPr>
            <a:normAutofit fontScale="25000" lnSpcReduction="20000"/>
          </a:bodyPr>
          <a:lstStyle/>
          <a:p>
            <a:pPr marL="0" indent="0">
              <a:buNone/>
            </a:pPr>
            <a:r>
              <a:rPr lang="nb-NO" sz="6400" b="1" i="1" dirty="0"/>
              <a:t>En student er uskikket i utdanningene som nevnt i § 1 nr. 3 til og med 22, 25 og 27 dersom ett eller flere av følgende kriterier er oppfylt:</a:t>
            </a:r>
          </a:p>
          <a:p>
            <a:pPr marL="0" indent="0">
              <a:buNone/>
            </a:pPr>
            <a:endParaRPr lang="nb-NO" sz="4500" dirty="0"/>
          </a:p>
          <a:p>
            <a:pPr marL="457200" lvl="0" indent="-457200">
              <a:buFont typeface="+mj-lt"/>
              <a:buAutoNum type="alphaLcParenR"/>
            </a:pPr>
            <a:r>
              <a:rPr lang="nb-NO" sz="6400" dirty="0"/>
              <a:t>studenten viser </a:t>
            </a:r>
            <a:r>
              <a:rPr lang="nb-NO" sz="6400" u="sng" dirty="0"/>
              <a:t>manglende vilje eller evne til omsorg, forståelse og respekt </a:t>
            </a:r>
            <a:r>
              <a:rPr lang="nb-NO" sz="6400" dirty="0"/>
              <a:t>for elever, pasienter, klienter eller brukere.</a:t>
            </a:r>
          </a:p>
          <a:p>
            <a:pPr marL="457200" lvl="0" indent="-457200">
              <a:buFont typeface="+mj-lt"/>
              <a:buAutoNum type="alphaLcParenR"/>
            </a:pPr>
            <a:r>
              <a:rPr lang="nb-NO" sz="6400" dirty="0"/>
              <a:t>studenten viser </a:t>
            </a:r>
            <a:r>
              <a:rPr lang="nb-NO" sz="6400" u="sng" dirty="0"/>
              <a:t>manglende vilje eller evne til å samarbeide </a:t>
            </a:r>
            <a:r>
              <a:rPr lang="nb-NO" sz="6400" dirty="0"/>
              <a:t>og til å etablere tillitsforhold og kommunisere med elever, pasienter, klienter, brukere, pårørende og samarbeidspartnere.</a:t>
            </a:r>
          </a:p>
          <a:p>
            <a:pPr marL="457200" lvl="0" indent="-457200">
              <a:buFont typeface="+mj-lt"/>
              <a:buAutoNum type="alphaLcParenR"/>
            </a:pPr>
            <a:r>
              <a:rPr lang="nb-NO" sz="6400" dirty="0"/>
              <a:t>studenten viser truende eller krenkende atferd i studiesituasjonen.</a:t>
            </a:r>
          </a:p>
          <a:p>
            <a:pPr marL="457200" lvl="0" indent="-457200">
              <a:buFont typeface="+mj-lt"/>
              <a:buAutoNum type="alphaLcParenR"/>
            </a:pPr>
            <a:r>
              <a:rPr lang="nb-NO" sz="6400" dirty="0"/>
              <a:t>studenten misbruker rusmidler eller tilegner seg medikamenter på ulovlig vis.</a:t>
            </a:r>
          </a:p>
          <a:p>
            <a:pPr marL="457200" lvl="0" indent="-457200">
              <a:buFont typeface="+mj-lt"/>
              <a:buAutoNum type="alphaLcParenR"/>
            </a:pPr>
            <a:r>
              <a:rPr lang="nb-NO" sz="6400" dirty="0"/>
              <a:t>studenten har problemer av en slik art at han/hun fungerer svært dårlig i forhold til sine omgivelser.</a:t>
            </a:r>
          </a:p>
          <a:p>
            <a:pPr marL="457200" lvl="0" indent="-457200">
              <a:buFont typeface="+mj-lt"/>
              <a:buAutoNum type="alphaLcParenR"/>
            </a:pPr>
            <a:r>
              <a:rPr lang="nb-NO" sz="6400" dirty="0"/>
              <a:t>studenten </a:t>
            </a:r>
            <a:r>
              <a:rPr lang="nb-NO" sz="6400" u="sng" dirty="0"/>
              <a:t>viser for liten grad av selvinnsikt </a:t>
            </a:r>
            <a:r>
              <a:rPr lang="nb-NO" sz="6400" dirty="0"/>
              <a:t>i forbindelse med oppgaver i studiet og kommende yrkesrolle.</a:t>
            </a:r>
          </a:p>
          <a:p>
            <a:pPr marL="457200" lvl="0" indent="-457200">
              <a:buFont typeface="+mj-lt"/>
              <a:buAutoNum type="alphaLcParenR"/>
            </a:pPr>
            <a:r>
              <a:rPr lang="nb-NO" sz="6400" dirty="0"/>
              <a:t>studenten viser </a:t>
            </a:r>
            <a:r>
              <a:rPr lang="nb-NO" sz="6400" u="sng" dirty="0"/>
              <a:t>uaktsomhet og uansvarlighet </a:t>
            </a:r>
            <a:r>
              <a:rPr lang="nb-NO" sz="6400" dirty="0"/>
              <a:t>som kan medføre risiko for skade av elever, pasienter, klienter eller brukere.</a:t>
            </a:r>
          </a:p>
          <a:p>
            <a:pPr marL="457200" lvl="0" indent="-457200">
              <a:buFont typeface="+mj-lt"/>
              <a:buAutoNum type="alphaLcParenR"/>
            </a:pPr>
            <a:r>
              <a:rPr lang="nb-NO" sz="6400" dirty="0"/>
              <a:t>studenten viser </a:t>
            </a:r>
            <a:r>
              <a:rPr lang="nb-NO" sz="6400" u="sng" dirty="0"/>
              <a:t>manglende vilje eller evne til å endre uakseptabel adferd i samsvar med veiledning.</a:t>
            </a:r>
          </a:p>
          <a:p>
            <a:pPr marL="457200" lvl="0" indent="-457200">
              <a:buFont typeface="+mj-lt"/>
              <a:buAutoNum type="alphaLcParenR"/>
            </a:pPr>
            <a:endParaRPr lang="nb-NO" sz="4500" dirty="0"/>
          </a:p>
          <a:p>
            <a:pPr marL="0" indent="0">
              <a:buNone/>
            </a:pPr>
            <a:endParaRPr lang="nb-NO" sz="4500" b="1" dirty="0"/>
          </a:p>
          <a:p>
            <a:pPr marL="0" indent="0">
              <a:buNone/>
            </a:pPr>
            <a:endParaRPr lang="nb-NO" sz="4500" b="1" dirty="0"/>
          </a:p>
          <a:p>
            <a:pPr marL="0" indent="0">
              <a:buNone/>
            </a:pPr>
            <a:endParaRPr lang="nb-NO" b="1" dirty="0"/>
          </a:p>
          <a:p>
            <a:pPr marL="0" indent="0">
              <a:buNone/>
            </a:pPr>
            <a:endParaRPr lang="nb-NO" b="1" dirty="0"/>
          </a:p>
          <a:p>
            <a:pPr marL="0" indent="0">
              <a:buNone/>
            </a:pPr>
            <a:endParaRPr lang="nb-NO" b="1" dirty="0"/>
          </a:p>
          <a:p>
            <a:pPr marL="0" indent="0">
              <a:buNone/>
            </a:pPr>
            <a:endParaRPr lang="nb-NO" b="1" dirty="0"/>
          </a:p>
          <a:p>
            <a:pPr marL="0" indent="0">
              <a:buNone/>
            </a:pPr>
            <a:endParaRPr lang="nb-NO" b="1" dirty="0"/>
          </a:p>
          <a:p>
            <a:pPr marL="0" indent="0">
              <a:buNone/>
            </a:pPr>
            <a:br>
              <a:rPr lang="nb-NO" dirty="0"/>
            </a:br>
            <a:endParaRPr lang="nb-NO" dirty="0"/>
          </a:p>
          <a:p>
            <a:pPr marL="457200" lvl="0" indent="-457200">
              <a:buFont typeface="+mj-lt"/>
              <a:buAutoNum type="alphaLcParenR"/>
            </a:pPr>
            <a:endParaRPr lang="nb-NO" dirty="0"/>
          </a:p>
          <a:p>
            <a:pPr marL="457200" indent="-457200">
              <a:buFont typeface="+mj-lt"/>
              <a:buAutoNum type="alphaLcParenR"/>
            </a:pPr>
            <a:endParaRPr lang="nb-NO" dirty="0"/>
          </a:p>
        </p:txBody>
      </p:sp>
      <p:sp>
        <p:nvSpPr>
          <p:cNvPr id="4" name="TextBox 3"/>
          <p:cNvSpPr txBox="1"/>
          <p:nvPr/>
        </p:nvSpPr>
        <p:spPr>
          <a:xfrm>
            <a:off x="1101213" y="5747658"/>
            <a:ext cx="7293850" cy="923330"/>
          </a:xfrm>
          <a:prstGeom prst="rect">
            <a:avLst/>
          </a:prstGeom>
          <a:noFill/>
        </p:spPr>
        <p:txBody>
          <a:bodyPr wrap="square" rtlCol="0">
            <a:spAutoFit/>
          </a:bodyPr>
          <a:lstStyle/>
          <a:p>
            <a:r>
              <a:rPr lang="nb-NO" b="1" dirty="0"/>
              <a:t>Se også</a:t>
            </a:r>
            <a:br>
              <a:rPr lang="nb-NO" dirty="0"/>
            </a:br>
            <a:r>
              <a:rPr lang="nb-NO" dirty="0">
                <a:hlinkClick r:id="rId2"/>
              </a:rPr>
              <a:t>Forskrift om skikkethetsvurdering i høyere utdanning</a:t>
            </a:r>
            <a:br>
              <a:rPr lang="nb-NO" dirty="0"/>
            </a:br>
            <a:r>
              <a:rPr lang="nb-NO" dirty="0">
                <a:hlinkClick r:id="rId3"/>
              </a:rPr>
              <a:t>Rundskriv F-14-06</a:t>
            </a:r>
            <a:r>
              <a:rPr lang="nb-NO" dirty="0"/>
              <a:t> (inneholder merknader til enkelte paragrafer i </a:t>
            </a:r>
            <a:r>
              <a:rPr lang="nb-NO" dirty="0" err="1"/>
              <a:t>forskriften</a:t>
            </a:r>
            <a:r>
              <a:rPr lang="nb-NO" dirty="0"/>
              <a:t>)</a:t>
            </a:r>
          </a:p>
        </p:txBody>
      </p:sp>
    </p:spTree>
    <p:extLst>
      <p:ext uri="{BB962C8B-B14F-4D97-AF65-F5344CB8AC3E}">
        <p14:creationId xmlns:p14="http://schemas.microsoft.com/office/powerpoint/2010/main" val="20853727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BFD33E8-5B66-44DE-A8FF-7F6ECE10128A}"/>
              </a:ext>
            </a:extLst>
          </p:cNvPr>
          <p:cNvSpPr>
            <a:spLocks noGrp="1"/>
          </p:cNvSpPr>
          <p:nvPr>
            <p:ph type="title"/>
          </p:nvPr>
        </p:nvSpPr>
        <p:spPr/>
        <p:txBody>
          <a:bodyPr/>
          <a:lstStyle/>
          <a:p>
            <a:endParaRPr lang="nb-NO"/>
          </a:p>
        </p:txBody>
      </p:sp>
      <p:sp>
        <p:nvSpPr>
          <p:cNvPr id="3" name="Plassholder for innhold 2">
            <a:extLst>
              <a:ext uri="{FF2B5EF4-FFF2-40B4-BE49-F238E27FC236}">
                <a16:creationId xmlns:a16="http://schemas.microsoft.com/office/drawing/2014/main" id="{51F26C9A-BC59-4548-9E1C-E78C2895DF48}"/>
              </a:ext>
            </a:extLst>
          </p:cNvPr>
          <p:cNvSpPr>
            <a:spLocks noGrp="1"/>
          </p:cNvSpPr>
          <p:nvPr>
            <p:ph sz="half" idx="1"/>
          </p:nvPr>
        </p:nvSpPr>
        <p:spPr/>
        <p:txBody>
          <a:bodyPr/>
          <a:lstStyle/>
          <a:p>
            <a:pPr marL="0" indent="0">
              <a:buNone/>
            </a:pPr>
            <a:endParaRPr lang="nb-NO" dirty="0"/>
          </a:p>
          <a:p>
            <a:pPr marL="0" indent="0">
              <a:buNone/>
            </a:pPr>
            <a:endParaRPr lang="nb-NO" dirty="0"/>
          </a:p>
          <a:p>
            <a:pPr marL="0" indent="0">
              <a:buNone/>
            </a:pPr>
            <a:endParaRPr lang="nb-NO" dirty="0"/>
          </a:p>
          <a:p>
            <a:pPr marL="0" indent="0">
              <a:buNone/>
            </a:pPr>
            <a:r>
              <a:rPr lang="nb-NO" sz="2800" b="1" dirty="0"/>
              <a:t>Arbeidskrav</a:t>
            </a:r>
          </a:p>
          <a:p>
            <a:pPr marL="0" indent="0">
              <a:buNone/>
            </a:pPr>
            <a:endParaRPr lang="nb-NO" dirty="0"/>
          </a:p>
        </p:txBody>
      </p:sp>
      <p:pic>
        <p:nvPicPr>
          <p:cNvPr id="5" name="Picture 2" descr="Vinterbader og wellness metalfigur - gaven.shop">
            <a:extLst>
              <a:ext uri="{FF2B5EF4-FFF2-40B4-BE49-F238E27FC236}">
                <a16:creationId xmlns:a16="http://schemas.microsoft.com/office/drawing/2014/main" id="{27959F0B-3E6C-4BD0-8AFA-7F2096E65834}"/>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4459577" y="1984248"/>
            <a:ext cx="3510977" cy="4014216"/>
          </a:xfrm>
          <a:prstGeom prst="rect">
            <a:avLst/>
          </a:prstGeom>
          <a:solidFill>
            <a:srgbClr val="FFFFFF"/>
          </a:solidFill>
        </p:spPr>
      </p:pic>
    </p:spTree>
    <p:extLst>
      <p:ext uri="{BB962C8B-B14F-4D97-AF65-F5344CB8AC3E}">
        <p14:creationId xmlns:p14="http://schemas.microsoft.com/office/powerpoint/2010/main" val="36071200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194628" y="1060396"/>
            <a:ext cx="7407404" cy="357241"/>
          </a:xfrm>
        </p:spPr>
        <p:txBody>
          <a:bodyPr>
            <a:normAutofit fontScale="90000"/>
          </a:bodyPr>
          <a:lstStyle/>
          <a:p>
            <a:r>
              <a:rPr lang="nb-NO" dirty="0">
                <a:latin typeface="+mj-lt"/>
              </a:rPr>
              <a:t>Arbeidskrav i 4.semester </a:t>
            </a:r>
            <a:br>
              <a:rPr lang="nb-NO" dirty="0">
                <a:latin typeface="+mj-lt"/>
              </a:rPr>
            </a:br>
            <a:endParaRPr lang="nb-NO" sz="2700" dirty="0">
              <a:latin typeface="+mj-lt"/>
            </a:endParaRPr>
          </a:p>
        </p:txBody>
      </p:sp>
      <p:sp>
        <p:nvSpPr>
          <p:cNvPr id="3" name="Plassholder for innhold 2"/>
          <p:cNvSpPr>
            <a:spLocks noGrp="1"/>
          </p:cNvSpPr>
          <p:nvPr>
            <p:ph idx="1"/>
          </p:nvPr>
        </p:nvSpPr>
        <p:spPr/>
        <p:txBody>
          <a:bodyPr/>
          <a:lstStyle/>
          <a:p>
            <a:pPr marL="0" indent="0">
              <a:buNone/>
            </a:pPr>
            <a:endParaRPr lang="nb-NO" sz="2800" dirty="0">
              <a:latin typeface="+mn-lt"/>
            </a:endParaRPr>
          </a:p>
          <a:p>
            <a:pPr marL="0" indent="0">
              <a:buNone/>
            </a:pPr>
            <a:endParaRPr lang="nb-NO" sz="2800" dirty="0">
              <a:latin typeface="+mn-lt"/>
            </a:endParaRPr>
          </a:p>
          <a:p>
            <a:pPr>
              <a:buFont typeface="Wingdings" panose="05000000000000000000" pitchFamily="2" charset="2"/>
              <a:buChar char="ü"/>
            </a:pPr>
            <a:r>
              <a:rPr lang="nb-NO" sz="2800" dirty="0">
                <a:latin typeface="+mn-lt"/>
              </a:rPr>
              <a:t>Journal etter skolens mal </a:t>
            </a:r>
          </a:p>
          <a:p>
            <a:pPr marL="0" indent="0">
              <a:buNone/>
            </a:pPr>
            <a:endParaRPr lang="nb-NO" sz="2800" dirty="0">
              <a:latin typeface="+mn-lt"/>
            </a:endParaRPr>
          </a:p>
          <a:p>
            <a:pPr>
              <a:buFont typeface="Wingdings" panose="05000000000000000000" pitchFamily="2" charset="2"/>
              <a:buChar char="ü"/>
            </a:pPr>
            <a:r>
              <a:rPr lang="nb-NO" sz="2800" dirty="0">
                <a:latin typeface="+mn-lt"/>
              </a:rPr>
              <a:t>Begrunnelse for foreslåtte/gjennomførte tiltak</a:t>
            </a:r>
          </a:p>
          <a:p>
            <a:pPr marL="0" indent="0">
              <a:buNone/>
            </a:pPr>
            <a:endParaRPr lang="nb-NO" dirty="0"/>
          </a:p>
          <a:p>
            <a:pPr marL="0" indent="0">
              <a:buNone/>
            </a:pPr>
            <a:endParaRPr lang="nb-NO" dirty="0"/>
          </a:p>
        </p:txBody>
      </p:sp>
    </p:spTree>
    <p:extLst>
      <p:ext uri="{BB962C8B-B14F-4D97-AF65-F5344CB8AC3E}">
        <p14:creationId xmlns:p14="http://schemas.microsoft.com/office/powerpoint/2010/main" val="30673039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Diverse frister</a:t>
            </a:r>
          </a:p>
        </p:txBody>
      </p:sp>
      <p:sp>
        <p:nvSpPr>
          <p:cNvPr id="3" name="Plassholder for innhold 2"/>
          <p:cNvSpPr>
            <a:spLocks noGrp="1"/>
          </p:cNvSpPr>
          <p:nvPr>
            <p:ph idx="1"/>
          </p:nvPr>
        </p:nvSpPr>
        <p:spPr/>
        <p:txBody>
          <a:bodyPr>
            <a:normAutofit fontScale="92500" lnSpcReduction="10000"/>
          </a:bodyPr>
          <a:lstStyle/>
          <a:p>
            <a:r>
              <a:rPr lang="nb-NO" dirty="0"/>
              <a:t>Kompetanseprofil og læringsutbytter:</a:t>
            </a:r>
            <a:br>
              <a:rPr lang="nb-NO" dirty="0"/>
            </a:br>
            <a:r>
              <a:rPr lang="nb-NO" dirty="0"/>
              <a:t>Fredag 20.januar, innen 15.00</a:t>
            </a:r>
          </a:p>
          <a:p>
            <a:endParaRPr lang="nb-NO" dirty="0"/>
          </a:p>
          <a:p>
            <a:r>
              <a:rPr lang="nb-NO" dirty="0"/>
              <a:t>Arbeidskrav (journal + begrunnelse for tiltak)</a:t>
            </a:r>
            <a:br>
              <a:rPr lang="nb-NO" dirty="0"/>
            </a:br>
            <a:r>
              <a:rPr lang="nb-NO" dirty="0"/>
              <a:t>Fredag 3. mars, innen 23.59</a:t>
            </a:r>
          </a:p>
          <a:p>
            <a:endParaRPr lang="nb-NO" dirty="0"/>
          </a:p>
          <a:p>
            <a:endParaRPr lang="nb-NO" dirty="0"/>
          </a:p>
          <a:p>
            <a:r>
              <a:rPr lang="nb-NO" dirty="0"/>
              <a:t>Midtveisevaluering</a:t>
            </a:r>
            <a:br>
              <a:rPr lang="nb-NO" dirty="0"/>
            </a:br>
            <a:r>
              <a:rPr lang="nb-NO" sz="1800" dirty="0"/>
              <a:t>(sendes ikke inn)</a:t>
            </a:r>
          </a:p>
          <a:p>
            <a:endParaRPr lang="nb-NO" dirty="0"/>
          </a:p>
          <a:p>
            <a:r>
              <a:rPr lang="nb-NO" dirty="0"/>
              <a:t>Signeringsskjema og sluttevaluering</a:t>
            </a:r>
          </a:p>
          <a:p>
            <a:pPr marL="0" indent="0">
              <a:buNone/>
            </a:pPr>
            <a:r>
              <a:rPr lang="nb-NO" dirty="0"/>
              <a:t>    </a:t>
            </a:r>
            <a:r>
              <a:rPr lang="nb-NO" sz="1800" dirty="0"/>
              <a:t>(sendes inn. NB! Mottaker; Turid Beitland)</a:t>
            </a:r>
          </a:p>
          <a:p>
            <a:endParaRPr lang="nb-NO" dirty="0"/>
          </a:p>
        </p:txBody>
      </p:sp>
    </p:spTree>
    <p:extLst>
      <p:ext uri="{BB962C8B-B14F-4D97-AF65-F5344CB8AC3E}">
        <p14:creationId xmlns:p14="http://schemas.microsoft.com/office/powerpoint/2010/main" val="38380898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E111CA0-E8CB-4011-B0BC-F66A63C8567D}"/>
              </a:ext>
            </a:extLst>
          </p:cNvPr>
          <p:cNvSpPr>
            <a:spLocks noGrp="1"/>
          </p:cNvSpPr>
          <p:nvPr>
            <p:ph type="title"/>
          </p:nvPr>
        </p:nvSpPr>
        <p:spPr/>
        <p:txBody>
          <a:bodyPr/>
          <a:lstStyle/>
          <a:p>
            <a:endParaRPr lang="nb-NO"/>
          </a:p>
        </p:txBody>
      </p:sp>
      <p:sp>
        <p:nvSpPr>
          <p:cNvPr id="3" name="Plassholder for innhold 2">
            <a:extLst>
              <a:ext uri="{FF2B5EF4-FFF2-40B4-BE49-F238E27FC236}">
                <a16:creationId xmlns:a16="http://schemas.microsoft.com/office/drawing/2014/main" id="{67F880B6-7405-40C3-8542-34DDB925B365}"/>
              </a:ext>
            </a:extLst>
          </p:cNvPr>
          <p:cNvSpPr>
            <a:spLocks noGrp="1"/>
          </p:cNvSpPr>
          <p:nvPr>
            <p:ph sz="half" idx="1"/>
          </p:nvPr>
        </p:nvSpPr>
        <p:spPr/>
        <p:txBody>
          <a:bodyPr/>
          <a:lstStyle/>
          <a:p>
            <a:pPr marL="0" indent="0">
              <a:buNone/>
            </a:pPr>
            <a:r>
              <a:rPr lang="nb-NO" b="1" dirty="0"/>
              <a:t>Samarbeid utdanning og praksissted</a:t>
            </a:r>
          </a:p>
          <a:p>
            <a:pPr marL="0" indent="0">
              <a:buNone/>
            </a:pPr>
            <a:r>
              <a:rPr lang="nb-NO" b="1" dirty="0"/>
              <a:t> </a:t>
            </a:r>
            <a:br>
              <a:rPr lang="nb-NO" b="1" dirty="0"/>
            </a:br>
            <a:r>
              <a:rPr lang="nb-NO" b="1" dirty="0"/>
              <a:t>- før, under og etter praksisperioden</a:t>
            </a:r>
            <a:br>
              <a:rPr lang="nb-NO" dirty="0"/>
            </a:br>
            <a:endParaRPr lang="nb-NO" dirty="0"/>
          </a:p>
        </p:txBody>
      </p:sp>
      <p:pic>
        <p:nvPicPr>
          <p:cNvPr id="5" name="Picture 2" descr="Forelsket kærestepar metalfigur med fotorammer - gaven.shop">
            <a:extLst>
              <a:ext uri="{FF2B5EF4-FFF2-40B4-BE49-F238E27FC236}">
                <a16:creationId xmlns:a16="http://schemas.microsoft.com/office/drawing/2014/main" id="{8E8278D5-84D8-4AA9-8CB4-EF98E6AE6AD1}"/>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4541806" y="1385665"/>
            <a:ext cx="3668153" cy="4192175"/>
          </a:xfrm>
          <a:prstGeom prst="rect">
            <a:avLst/>
          </a:prstGeom>
          <a:solidFill>
            <a:srgbClr val="FFFFFF"/>
          </a:solidFill>
        </p:spPr>
      </p:pic>
    </p:spTree>
    <p:extLst>
      <p:ext uri="{BB962C8B-B14F-4D97-AF65-F5344CB8AC3E}">
        <p14:creationId xmlns:p14="http://schemas.microsoft.com/office/powerpoint/2010/main" val="50866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194628" y="968188"/>
            <a:ext cx="7407404" cy="449450"/>
          </a:xfrm>
        </p:spPr>
        <p:txBody>
          <a:bodyPr>
            <a:normAutofit fontScale="90000"/>
          </a:bodyPr>
          <a:lstStyle/>
          <a:p>
            <a:r>
              <a:rPr lang="nb-NO" dirty="0"/>
              <a:t>Kontakt med utdanninga</a:t>
            </a:r>
            <a:br>
              <a:rPr lang="nb-NO" dirty="0"/>
            </a:br>
            <a:br>
              <a:rPr lang="nb-NO" dirty="0"/>
            </a:br>
            <a:r>
              <a:rPr lang="nb-NO" sz="2200" dirty="0"/>
              <a:t>Kontaktlærer, student og praksisveileder</a:t>
            </a:r>
          </a:p>
        </p:txBody>
      </p:sp>
      <p:sp>
        <p:nvSpPr>
          <p:cNvPr id="3" name="Plassholder for innhold 2"/>
          <p:cNvSpPr>
            <a:spLocks noGrp="1"/>
          </p:cNvSpPr>
          <p:nvPr>
            <p:ph idx="1"/>
          </p:nvPr>
        </p:nvSpPr>
        <p:spPr>
          <a:xfrm>
            <a:off x="1194628" y="2097741"/>
            <a:ext cx="7407404" cy="4028422"/>
          </a:xfrm>
        </p:spPr>
        <p:txBody>
          <a:bodyPr>
            <a:normAutofit fontScale="92500" lnSpcReduction="10000"/>
          </a:bodyPr>
          <a:lstStyle/>
          <a:p>
            <a:r>
              <a:rPr lang="nb-NO" dirty="0"/>
              <a:t>Møte (digitalt/telefon) i 2. uka av praksisperioden</a:t>
            </a:r>
            <a:br>
              <a:rPr lang="nb-NO" dirty="0"/>
            </a:br>
            <a:r>
              <a:rPr lang="nb-NO" dirty="0"/>
              <a:t>- «Oppstartsamtale»</a:t>
            </a:r>
            <a:br>
              <a:rPr lang="nb-NO" dirty="0"/>
            </a:br>
            <a:r>
              <a:rPr lang="nb-NO" dirty="0"/>
              <a:t>- Kompetanseprofil og læringsutbytter</a:t>
            </a:r>
          </a:p>
          <a:p>
            <a:endParaRPr lang="nb-NO" dirty="0"/>
          </a:p>
          <a:p>
            <a:r>
              <a:rPr lang="nb-NO" dirty="0"/>
              <a:t>Møte </a:t>
            </a:r>
            <a:r>
              <a:rPr lang="nb-NO" dirty="0" err="1"/>
              <a:t>ifm</a:t>
            </a:r>
            <a:r>
              <a:rPr lang="nb-NO" dirty="0"/>
              <a:t> midtveisevalueringen (digitalt/</a:t>
            </a:r>
            <a:r>
              <a:rPr lang="nb-NO" dirty="0" err="1"/>
              <a:t>tlf</a:t>
            </a:r>
            <a:r>
              <a:rPr lang="nb-NO" dirty="0"/>
              <a:t>) </a:t>
            </a:r>
          </a:p>
          <a:p>
            <a:endParaRPr lang="nb-NO" dirty="0"/>
          </a:p>
          <a:p>
            <a:r>
              <a:rPr lang="nb-NO" dirty="0"/>
              <a:t>Etter behov fra praksisveileder eller kontaktlærer</a:t>
            </a:r>
          </a:p>
          <a:p>
            <a:endParaRPr lang="nb-NO" dirty="0"/>
          </a:p>
          <a:p>
            <a:r>
              <a:rPr lang="nb-NO" dirty="0"/>
              <a:t>Praksisbesøk?</a:t>
            </a:r>
          </a:p>
          <a:p>
            <a:endParaRPr lang="nb-NO" dirty="0"/>
          </a:p>
          <a:p>
            <a:r>
              <a:rPr lang="nb-NO" dirty="0"/>
              <a:t>Fravær - 10%</a:t>
            </a:r>
          </a:p>
          <a:p>
            <a:endParaRPr lang="nb-NO" dirty="0"/>
          </a:p>
        </p:txBody>
      </p:sp>
    </p:spTree>
    <p:extLst>
      <p:ext uri="{BB962C8B-B14F-4D97-AF65-F5344CB8AC3E}">
        <p14:creationId xmlns:p14="http://schemas.microsoft.com/office/powerpoint/2010/main" val="38128363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416D9-C590-4FEA-AF28-47268CAABD5F}"/>
              </a:ext>
            </a:extLst>
          </p:cNvPr>
          <p:cNvSpPr>
            <a:spLocks noGrp="1"/>
          </p:cNvSpPr>
          <p:nvPr>
            <p:ph type="title"/>
          </p:nvPr>
        </p:nvSpPr>
        <p:spPr/>
        <p:txBody>
          <a:bodyPr/>
          <a:lstStyle/>
          <a:p>
            <a:r>
              <a:rPr lang="en-US" dirty="0" err="1">
                <a:latin typeface="+mj-lt"/>
              </a:rPr>
              <a:t>Lyst</a:t>
            </a:r>
            <a:r>
              <a:rPr lang="en-US" dirty="0">
                <a:latin typeface="+mj-lt"/>
              </a:rPr>
              <a:t> </a:t>
            </a:r>
            <a:r>
              <a:rPr lang="en-US" dirty="0" err="1">
                <a:latin typeface="+mj-lt"/>
              </a:rPr>
              <a:t>på</a:t>
            </a:r>
            <a:r>
              <a:rPr lang="en-US" dirty="0">
                <a:latin typeface="+mj-lt"/>
              </a:rPr>
              <a:t> mere “</a:t>
            </a:r>
            <a:r>
              <a:rPr lang="en-US" dirty="0" err="1">
                <a:latin typeface="+mj-lt"/>
              </a:rPr>
              <a:t>påfyll</a:t>
            </a:r>
            <a:r>
              <a:rPr lang="en-US" dirty="0">
                <a:latin typeface="+mj-lt"/>
              </a:rPr>
              <a:t>”?</a:t>
            </a:r>
          </a:p>
        </p:txBody>
      </p:sp>
      <p:sp>
        <p:nvSpPr>
          <p:cNvPr id="3" name="Content Placeholder 2">
            <a:extLst>
              <a:ext uri="{FF2B5EF4-FFF2-40B4-BE49-F238E27FC236}">
                <a16:creationId xmlns:a16="http://schemas.microsoft.com/office/drawing/2014/main" id="{9D10CC71-E780-4E06-8580-73A9DAD572E4}"/>
              </a:ext>
            </a:extLst>
          </p:cNvPr>
          <p:cNvSpPr>
            <a:spLocks noGrp="1"/>
          </p:cNvSpPr>
          <p:nvPr>
            <p:ph idx="1"/>
          </p:nvPr>
        </p:nvSpPr>
        <p:spPr/>
        <p:txBody>
          <a:bodyPr/>
          <a:lstStyle/>
          <a:p>
            <a:endParaRPr lang="en-US" dirty="0"/>
          </a:p>
          <a:p>
            <a:r>
              <a:rPr lang="en-US" dirty="0"/>
              <a:t>E-</a:t>
            </a:r>
            <a:r>
              <a:rPr lang="en-US" dirty="0" err="1"/>
              <a:t>læringskurs</a:t>
            </a:r>
            <a:r>
              <a:rPr lang="en-US" dirty="0"/>
              <a:t> i </a:t>
            </a:r>
            <a:r>
              <a:rPr lang="en-US" dirty="0" err="1"/>
              <a:t>praksisveiledning</a:t>
            </a:r>
            <a:endParaRPr lang="en-US" dirty="0"/>
          </a:p>
          <a:p>
            <a:pPr marL="0" indent="0">
              <a:buNone/>
            </a:pPr>
            <a:r>
              <a:rPr lang="en-US" dirty="0"/>
              <a:t>    </a:t>
            </a:r>
            <a:r>
              <a:rPr lang="en-US" sz="1800" i="1" dirty="0"/>
              <a:t>(Ta </a:t>
            </a:r>
            <a:r>
              <a:rPr lang="en-US" sz="1800" i="1" dirty="0" err="1"/>
              <a:t>kontakt</a:t>
            </a:r>
            <a:r>
              <a:rPr lang="en-US" sz="1800" i="1" dirty="0"/>
              <a:t> for å </a:t>
            </a:r>
            <a:r>
              <a:rPr lang="en-US" sz="1800" i="1" dirty="0" err="1"/>
              <a:t>få</a:t>
            </a:r>
            <a:r>
              <a:rPr lang="en-US" sz="1800" i="1" dirty="0"/>
              <a:t> </a:t>
            </a:r>
            <a:r>
              <a:rPr lang="en-US" sz="1800" i="1" dirty="0" err="1"/>
              <a:t>tilgang</a:t>
            </a:r>
            <a:r>
              <a:rPr lang="en-US" sz="1800" i="1" dirty="0"/>
              <a:t> </a:t>
            </a:r>
            <a:r>
              <a:rPr lang="en-US" sz="1800" i="1" dirty="0" err="1"/>
              <a:t>til</a:t>
            </a:r>
            <a:r>
              <a:rPr lang="en-US" sz="1800" i="1" dirty="0"/>
              <a:t> </a:t>
            </a:r>
            <a:r>
              <a:rPr lang="en-US" sz="1800" i="1" dirty="0" err="1"/>
              <a:t>kurset</a:t>
            </a:r>
            <a:r>
              <a:rPr lang="en-US" sz="1800" i="1" dirty="0"/>
              <a:t>)</a:t>
            </a:r>
          </a:p>
          <a:p>
            <a:pPr marL="0" indent="0">
              <a:buNone/>
            </a:pPr>
            <a:endParaRPr lang="en-US" dirty="0"/>
          </a:p>
        </p:txBody>
      </p:sp>
      <p:pic>
        <p:nvPicPr>
          <p:cNvPr id="4" name="Picture 3">
            <a:extLst>
              <a:ext uri="{FF2B5EF4-FFF2-40B4-BE49-F238E27FC236}">
                <a16:creationId xmlns:a16="http://schemas.microsoft.com/office/drawing/2014/main" id="{C05C63CB-7FDA-1192-35AB-F560470AB527}"/>
              </a:ext>
            </a:extLst>
          </p:cNvPr>
          <p:cNvPicPr/>
          <p:nvPr/>
        </p:nvPicPr>
        <p:blipFill rotWithShape="1">
          <a:blip r:embed="rId2"/>
          <a:srcRect l="59942" t="21577" r="11463" b="32980"/>
          <a:stretch/>
        </p:blipFill>
        <p:spPr bwMode="auto">
          <a:xfrm>
            <a:off x="3200400" y="3538728"/>
            <a:ext cx="4847674" cy="258743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923719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pPr algn="ctr"/>
            <a:br>
              <a:rPr lang="nb-NO" dirty="0"/>
            </a:br>
            <a:br>
              <a:rPr lang="nb-NO" dirty="0"/>
            </a:br>
            <a:br>
              <a:rPr lang="nb-NO" dirty="0"/>
            </a:br>
            <a:br>
              <a:rPr lang="nb-NO" dirty="0"/>
            </a:br>
            <a:br>
              <a:rPr lang="nb-NO" dirty="0"/>
            </a:br>
            <a:br>
              <a:rPr lang="nb-NO" dirty="0"/>
            </a:br>
            <a:br>
              <a:rPr lang="nb-NO" dirty="0"/>
            </a:br>
            <a:r>
              <a:rPr lang="nb-NO" dirty="0"/>
              <a:t>SPØRSMÅL ?</a:t>
            </a:r>
            <a:br>
              <a:rPr lang="nb-NO" dirty="0"/>
            </a:br>
            <a:endParaRPr lang="nb-NO" dirty="0"/>
          </a:p>
        </p:txBody>
      </p:sp>
      <p:sp>
        <p:nvSpPr>
          <p:cNvPr id="3" name="Plassholder for innhold 2"/>
          <p:cNvSpPr>
            <a:spLocks noGrp="1"/>
          </p:cNvSpPr>
          <p:nvPr>
            <p:ph idx="1"/>
          </p:nvPr>
        </p:nvSpPr>
        <p:spPr>
          <a:xfrm>
            <a:off x="457200" y="3546331"/>
            <a:ext cx="8229600" cy="2080346"/>
          </a:xfrm>
        </p:spPr>
        <p:txBody>
          <a:bodyPr>
            <a:normAutofit/>
          </a:bodyPr>
          <a:lstStyle/>
          <a:p>
            <a:pPr marL="0" indent="0">
              <a:buNone/>
            </a:pPr>
            <a:endParaRPr lang="nb-NO" dirty="0"/>
          </a:p>
          <a:p>
            <a:pPr marL="0" indent="0">
              <a:buNone/>
            </a:pPr>
            <a:endParaRPr lang="nb-NO" dirty="0"/>
          </a:p>
          <a:p>
            <a:pPr marL="0" indent="0">
              <a:buNone/>
            </a:pPr>
            <a:endParaRPr lang="nb-NO" dirty="0"/>
          </a:p>
          <a:p>
            <a:pPr marL="0" indent="0">
              <a:buNone/>
            </a:pPr>
            <a:endParaRPr lang="nb-NO" dirty="0"/>
          </a:p>
          <a:p>
            <a:pPr marL="0" indent="0" algn="ctr">
              <a:buNone/>
            </a:pPr>
            <a:endParaRPr lang="nb-NO" sz="4800" dirty="0"/>
          </a:p>
          <a:p>
            <a:pPr marL="0" indent="0" algn="ctr">
              <a:buNone/>
            </a:pPr>
            <a:endParaRPr lang="nb-NO" sz="4800" dirty="0"/>
          </a:p>
        </p:txBody>
      </p:sp>
      <p:pic>
        <p:nvPicPr>
          <p:cNvPr id="3076" name="Picture 4" descr="Spørsmål Spørsmålstegn Svar - Gratis bilde på Pixabay">
            <a:extLst>
              <a:ext uri="{FF2B5EF4-FFF2-40B4-BE49-F238E27FC236}">
                <a16:creationId xmlns:a16="http://schemas.microsoft.com/office/drawing/2014/main" id="{AE3FA92A-55A1-4EE6-B974-C44F0866A7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0" y="3314700"/>
            <a:ext cx="4094018" cy="2660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19708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6596" y="2114550"/>
            <a:ext cx="7407404" cy="2106861"/>
          </a:xfrm>
        </p:spPr>
        <p:txBody>
          <a:bodyPr>
            <a:normAutofit fontScale="90000"/>
          </a:bodyPr>
          <a:lstStyle/>
          <a:p>
            <a:r>
              <a:rPr lang="nb-NO" sz="4000" dirty="0">
                <a:effectLst>
                  <a:outerShdw blurRad="38100" dist="38100" dir="2700000" algn="tl">
                    <a:srgbClr val="000000">
                      <a:alpha val="43137"/>
                    </a:srgbClr>
                  </a:outerShdw>
                </a:effectLst>
                <a:latin typeface="+mj-lt"/>
              </a:rPr>
              <a:t>Lykke til med veiledninga!</a:t>
            </a:r>
            <a:br>
              <a:rPr lang="nb-NO" sz="4000" dirty="0">
                <a:effectLst>
                  <a:outerShdw blurRad="38100" dist="38100" dir="2700000" algn="tl">
                    <a:srgbClr val="000000">
                      <a:alpha val="43137"/>
                    </a:srgbClr>
                  </a:outerShdw>
                </a:effectLst>
                <a:latin typeface="+mj-lt"/>
              </a:rPr>
            </a:br>
            <a:br>
              <a:rPr lang="nb-NO" sz="4000" dirty="0">
                <a:effectLst>
                  <a:outerShdw blurRad="38100" dist="38100" dir="2700000" algn="tl">
                    <a:srgbClr val="000000">
                      <a:alpha val="43137"/>
                    </a:srgbClr>
                  </a:outerShdw>
                </a:effectLst>
                <a:latin typeface="+mj-lt"/>
              </a:rPr>
            </a:br>
            <a:br>
              <a:rPr lang="nb-NO" sz="4000" dirty="0">
                <a:effectLst>
                  <a:outerShdw blurRad="38100" dist="38100" dir="2700000" algn="tl">
                    <a:srgbClr val="000000">
                      <a:alpha val="43137"/>
                    </a:srgbClr>
                  </a:outerShdw>
                </a:effectLst>
                <a:latin typeface="+mj-lt"/>
              </a:rPr>
            </a:br>
            <a:endParaRPr lang="nb-NO" sz="4000" dirty="0">
              <a:effectLst>
                <a:outerShdw blurRad="38100" dist="38100" dir="2700000" algn="tl">
                  <a:srgbClr val="000000">
                    <a:alpha val="43137"/>
                  </a:srgbClr>
                </a:outerShdw>
              </a:effectLst>
              <a:latin typeface="+mj-lt"/>
            </a:endParaRPr>
          </a:p>
        </p:txBody>
      </p:sp>
      <p:pic>
        <p:nvPicPr>
          <p:cNvPr id="2052" name="Picture 4" descr="Smilefjes Glede Omfavne Smiler - Gratis bilde på Pixabay">
            <a:extLst>
              <a:ext uri="{FF2B5EF4-FFF2-40B4-BE49-F238E27FC236}">
                <a16:creationId xmlns:a16="http://schemas.microsoft.com/office/drawing/2014/main" id="{9489C952-E0AE-4F7D-B2B2-8676D2CDC0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3961" y="3429000"/>
            <a:ext cx="2457450" cy="2265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1893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b-NO" dirty="0">
                <a:latin typeface="+mj-lt"/>
              </a:rPr>
              <a:t>HVA HAR STUDENTENE GJENNOMFØRT </a:t>
            </a:r>
          </a:p>
        </p:txBody>
      </p:sp>
      <p:sp>
        <p:nvSpPr>
          <p:cNvPr id="3" name="Content Placeholder 2"/>
          <p:cNvSpPr>
            <a:spLocks noGrp="1"/>
          </p:cNvSpPr>
          <p:nvPr>
            <p:ph idx="1"/>
          </p:nvPr>
        </p:nvSpPr>
        <p:spPr>
          <a:xfrm>
            <a:off x="1194628" y="1600200"/>
            <a:ext cx="7737616" cy="5086927"/>
          </a:xfrm>
        </p:spPr>
        <p:txBody>
          <a:bodyPr>
            <a:normAutofit/>
          </a:bodyPr>
          <a:lstStyle/>
          <a:p>
            <a:pPr marL="0" indent="0">
              <a:buNone/>
            </a:pPr>
            <a:r>
              <a:rPr lang="nb-NO" b="1" dirty="0">
                <a:latin typeface="+mn-lt"/>
              </a:rPr>
              <a:t>Praksis 2. studieår: </a:t>
            </a:r>
          </a:p>
          <a:p>
            <a:r>
              <a:rPr lang="nb-NO" dirty="0">
                <a:latin typeface="+mn-lt"/>
              </a:rPr>
              <a:t>3.semester:  klinisk praksis med fokus på anamnese og undersøkelse (i tråd med skolens </a:t>
            </a:r>
            <a:r>
              <a:rPr lang="nb-NO" dirty="0" err="1">
                <a:latin typeface="+mn-lt"/>
              </a:rPr>
              <a:t>journalmal</a:t>
            </a:r>
            <a:r>
              <a:rPr lang="nb-NO" dirty="0">
                <a:latin typeface="+mn-lt"/>
              </a:rPr>
              <a:t>).</a:t>
            </a:r>
          </a:p>
          <a:p>
            <a:pPr marL="0" indent="0">
              <a:buNone/>
            </a:pPr>
            <a:endParaRPr lang="nb-NO" b="1" dirty="0">
              <a:latin typeface="+mn-lt"/>
            </a:endParaRPr>
          </a:p>
          <a:p>
            <a:pPr marL="0" indent="0">
              <a:buNone/>
            </a:pPr>
            <a:r>
              <a:rPr lang="nb-NO" b="1" dirty="0">
                <a:latin typeface="+mn-lt"/>
              </a:rPr>
              <a:t>Eksamener 2. studieår:</a:t>
            </a:r>
            <a:r>
              <a:rPr lang="nb-NO" dirty="0">
                <a:latin typeface="+mn-lt"/>
              </a:rPr>
              <a:t>	</a:t>
            </a:r>
          </a:p>
          <a:p>
            <a:pPr>
              <a:buFont typeface="Wingdings" panose="05000000000000000000" pitchFamily="2" charset="2"/>
              <a:buChar char="ü"/>
            </a:pPr>
            <a:r>
              <a:rPr lang="nb-NO" dirty="0">
                <a:latin typeface="+mn-lt"/>
              </a:rPr>
              <a:t>Generell patologi</a:t>
            </a:r>
          </a:p>
          <a:p>
            <a:pPr marL="0" indent="0">
              <a:buNone/>
            </a:pPr>
            <a:endParaRPr lang="nb-NO" b="1" dirty="0">
              <a:latin typeface="+mn-lt"/>
            </a:endParaRPr>
          </a:p>
          <a:p>
            <a:pPr marL="0" indent="0">
              <a:buNone/>
            </a:pPr>
            <a:r>
              <a:rPr lang="nb-NO" b="1" dirty="0">
                <a:latin typeface="+mn-lt"/>
              </a:rPr>
              <a:t>Mappevurdering:</a:t>
            </a:r>
            <a:endParaRPr lang="nb-NO" dirty="0">
              <a:latin typeface="+mn-lt"/>
            </a:endParaRPr>
          </a:p>
          <a:p>
            <a:pPr>
              <a:buFont typeface="Wingdings" panose="05000000000000000000" pitchFamily="2" charset="2"/>
              <a:buChar char="ü"/>
            </a:pPr>
            <a:r>
              <a:rPr lang="nb-NO" dirty="0">
                <a:latin typeface="+mn-lt"/>
              </a:rPr>
              <a:t>Kommunikasjon, samhandling og helse</a:t>
            </a:r>
          </a:p>
        </p:txBody>
      </p:sp>
    </p:spTree>
    <p:extLst>
      <p:ext uri="{BB962C8B-B14F-4D97-AF65-F5344CB8AC3E}">
        <p14:creationId xmlns:p14="http://schemas.microsoft.com/office/powerpoint/2010/main" val="2380075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50CE33C-1310-4E0D-AA6A-918125E79A98}"/>
              </a:ext>
            </a:extLst>
          </p:cNvPr>
          <p:cNvSpPr>
            <a:spLocks noGrp="1"/>
          </p:cNvSpPr>
          <p:nvPr>
            <p:ph type="title"/>
          </p:nvPr>
        </p:nvSpPr>
        <p:spPr>
          <a:xfrm>
            <a:off x="1095551" y="274638"/>
            <a:ext cx="7407404" cy="1143000"/>
          </a:xfrm>
        </p:spPr>
        <p:txBody>
          <a:bodyPr anchor="ctr">
            <a:normAutofit/>
          </a:bodyPr>
          <a:lstStyle/>
          <a:p>
            <a:pPr>
              <a:lnSpc>
                <a:spcPct val="90000"/>
              </a:lnSpc>
            </a:pPr>
            <a:br>
              <a:rPr lang="nb-NO" sz="2500" b="1" dirty="0"/>
            </a:br>
            <a:endParaRPr lang="nb-NO" sz="2500" dirty="0"/>
          </a:p>
        </p:txBody>
      </p:sp>
      <p:sp>
        <p:nvSpPr>
          <p:cNvPr id="9" name="Content Placeholder 2">
            <a:extLst>
              <a:ext uri="{FF2B5EF4-FFF2-40B4-BE49-F238E27FC236}">
                <a16:creationId xmlns:a16="http://schemas.microsoft.com/office/drawing/2014/main" id="{FFCB92CE-7D83-462F-B71B-F2206FFA1A39}"/>
              </a:ext>
            </a:extLst>
          </p:cNvPr>
          <p:cNvSpPr>
            <a:spLocks noGrp="1"/>
          </p:cNvSpPr>
          <p:nvPr>
            <p:ph sz="half" idx="1"/>
          </p:nvPr>
        </p:nvSpPr>
        <p:spPr>
          <a:xfrm>
            <a:off x="1114711" y="1600200"/>
            <a:ext cx="3667845" cy="4525963"/>
          </a:xfrm>
        </p:spPr>
        <p:txBody>
          <a:bodyPr/>
          <a:lstStyle/>
          <a:p>
            <a:pPr marL="0" indent="0">
              <a:buNone/>
            </a:pPr>
            <a:r>
              <a:rPr lang="nb-NO" b="1" dirty="0"/>
              <a:t>Studentenes forberedelse til praksis</a:t>
            </a:r>
            <a:br>
              <a:rPr lang="nb-NO" b="1" dirty="0"/>
            </a:br>
            <a:endParaRPr lang="en-US" dirty="0"/>
          </a:p>
        </p:txBody>
      </p:sp>
      <p:pic>
        <p:nvPicPr>
          <p:cNvPr id="4" name="Picture 2" descr="Metalfigur - Bygningskonstruktør - Byggeleder - Svendegaver - Design Og  Handelshuset">
            <a:extLst>
              <a:ext uri="{FF2B5EF4-FFF2-40B4-BE49-F238E27FC236}">
                <a16:creationId xmlns:a16="http://schemas.microsoft.com/office/drawing/2014/main" id="{251EE53E-AF56-4822-9134-2613F0F05C42}"/>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5305711" y="2026210"/>
            <a:ext cx="3673943" cy="3673943"/>
          </a:xfrm>
          <a:prstGeom prst="rect">
            <a:avLst/>
          </a:prstGeom>
          <a:noFill/>
        </p:spPr>
      </p:pic>
    </p:spTree>
    <p:extLst>
      <p:ext uri="{BB962C8B-B14F-4D97-AF65-F5344CB8AC3E}">
        <p14:creationId xmlns:p14="http://schemas.microsoft.com/office/powerpoint/2010/main" val="982361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C048B-4C90-41F5-B792-90891CF1870F}"/>
              </a:ext>
            </a:extLst>
          </p:cNvPr>
          <p:cNvSpPr>
            <a:spLocks noGrp="1"/>
          </p:cNvSpPr>
          <p:nvPr>
            <p:ph type="title"/>
          </p:nvPr>
        </p:nvSpPr>
        <p:spPr/>
        <p:txBody>
          <a:bodyPr>
            <a:normAutofit fontScale="90000"/>
          </a:bodyPr>
          <a:lstStyle/>
          <a:p>
            <a:r>
              <a:rPr lang="en-US" dirty="0" err="1"/>
              <a:t>Arbeid</a:t>
            </a:r>
            <a:r>
              <a:rPr lang="en-US" dirty="0"/>
              <a:t> med </a:t>
            </a:r>
            <a:r>
              <a:rPr lang="en-US" dirty="0" err="1"/>
              <a:t>kompetanseprofiler</a:t>
            </a:r>
            <a:r>
              <a:rPr lang="en-US" dirty="0"/>
              <a:t> </a:t>
            </a:r>
            <a:r>
              <a:rPr lang="en-US" dirty="0" err="1"/>
              <a:t>og</a:t>
            </a:r>
            <a:r>
              <a:rPr lang="en-US" dirty="0"/>
              <a:t> </a:t>
            </a:r>
            <a:br>
              <a:rPr lang="en-US" dirty="0"/>
            </a:br>
            <a:r>
              <a:rPr lang="en-US" dirty="0" err="1"/>
              <a:t>individuelle</a:t>
            </a:r>
            <a:r>
              <a:rPr lang="en-US" dirty="0"/>
              <a:t> </a:t>
            </a:r>
            <a:r>
              <a:rPr lang="en-US" dirty="0" err="1"/>
              <a:t>læringsutbytter</a:t>
            </a:r>
            <a:endParaRPr lang="en-US" dirty="0"/>
          </a:p>
        </p:txBody>
      </p:sp>
      <p:sp>
        <p:nvSpPr>
          <p:cNvPr id="3" name="Content Placeholder 2">
            <a:extLst>
              <a:ext uri="{FF2B5EF4-FFF2-40B4-BE49-F238E27FC236}">
                <a16:creationId xmlns:a16="http://schemas.microsoft.com/office/drawing/2014/main" id="{79668A57-1480-4998-BB51-C590F392D963}"/>
              </a:ext>
            </a:extLst>
          </p:cNvPr>
          <p:cNvSpPr>
            <a:spLocks noGrp="1"/>
          </p:cNvSpPr>
          <p:nvPr>
            <p:ph idx="1"/>
          </p:nvPr>
        </p:nvSpPr>
        <p:spPr>
          <a:xfrm>
            <a:off x="922084" y="1600200"/>
            <a:ext cx="7764716" cy="4983162"/>
          </a:xfrm>
        </p:spPr>
        <p:txBody>
          <a:bodyPr>
            <a:normAutofit fontScale="92500" lnSpcReduction="20000"/>
          </a:bodyPr>
          <a:lstStyle/>
          <a:p>
            <a:pPr marL="0" indent="0">
              <a:buNone/>
            </a:pPr>
            <a:endParaRPr lang="nb-NO" dirty="0">
              <a:latin typeface="+mn-lt"/>
            </a:endParaRPr>
          </a:p>
          <a:p>
            <a:pPr marL="0" indent="0">
              <a:buNone/>
            </a:pPr>
            <a:endParaRPr lang="nb-NO" dirty="0">
              <a:latin typeface="+mn-lt"/>
            </a:endParaRPr>
          </a:p>
          <a:p>
            <a:pPr marL="0" indent="0">
              <a:buNone/>
            </a:pPr>
            <a:endParaRPr lang="nb-NO" dirty="0">
              <a:latin typeface="+mn-lt"/>
            </a:endParaRPr>
          </a:p>
          <a:p>
            <a:pPr marL="0" indent="0">
              <a:buNone/>
            </a:pPr>
            <a:endParaRPr lang="nb-NO" dirty="0">
              <a:latin typeface="+mn-lt"/>
            </a:endParaRPr>
          </a:p>
          <a:p>
            <a:pPr marL="0" indent="0">
              <a:buNone/>
            </a:pPr>
            <a:endParaRPr lang="nb-NO" dirty="0">
              <a:latin typeface="+mn-lt"/>
            </a:endParaRPr>
          </a:p>
          <a:p>
            <a:pPr marL="0" indent="0">
              <a:buNone/>
            </a:pPr>
            <a:r>
              <a:rPr lang="nb-NO" sz="2800" dirty="0">
                <a:latin typeface="+mn-lt"/>
              </a:rPr>
              <a:t>Studentenes forberedelser </a:t>
            </a:r>
          </a:p>
          <a:p>
            <a:pPr marL="0" indent="0">
              <a:buNone/>
            </a:pPr>
            <a:r>
              <a:rPr lang="nb-NO" dirty="0">
                <a:latin typeface="+mn-lt"/>
              </a:rPr>
              <a:t>	</a:t>
            </a:r>
            <a:br>
              <a:rPr lang="nb-NO" sz="1600" dirty="0"/>
            </a:br>
            <a:endParaRPr lang="nb-NO" sz="1600" dirty="0"/>
          </a:p>
          <a:p>
            <a:pPr marL="0" indent="0">
              <a:buNone/>
            </a:pPr>
            <a:endParaRPr lang="nb-NO" dirty="0"/>
          </a:p>
          <a:p>
            <a:pPr marL="0" indent="0">
              <a:buNone/>
            </a:pPr>
            <a:endParaRPr lang="nb-NO" dirty="0"/>
          </a:p>
          <a:p>
            <a:r>
              <a:rPr lang="nb-NO" dirty="0"/>
              <a:t>Hvilke utfordringer/utviklingsbehov har du i kommende praksisperiode når det gjelder utvikling av personlig kompetanse:</a:t>
            </a:r>
          </a:p>
          <a:p>
            <a:pPr lvl="1"/>
            <a:r>
              <a:rPr lang="nb-NO" dirty="0"/>
              <a:t>med utgangspunkt i </a:t>
            </a:r>
            <a:r>
              <a:rPr lang="nb-NO" i="1" dirty="0"/>
              <a:t>din egen vurdering fra forrige praksis </a:t>
            </a:r>
          </a:p>
          <a:p>
            <a:pPr lvl="1"/>
            <a:r>
              <a:rPr lang="nb-NO" dirty="0"/>
              <a:t>med utgangspunkt i </a:t>
            </a:r>
            <a:r>
              <a:rPr lang="nb-NO" i="1" dirty="0"/>
              <a:t>tilbakemeldinger fra din(e) praksisveileder(e) i 3. semester.</a:t>
            </a:r>
          </a:p>
          <a:p>
            <a:pPr marL="0" indent="0">
              <a:buNone/>
            </a:pPr>
            <a:endParaRPr lang="en-US" dirty="0"/>
          </a:p>
        </p:txBody>
      </p:sp>
      <p:pic>
        <p:nvPicPr>
          <p:cNvPr id="5" name="Picture 4">
            <a:extLst>
              <a:ext uri="{FF2B5EF4-FFF2-40B4-BE49-F238E27FC236}">
                <a16:creationId xmlns:a16="http://schemas.microsoft.com/office/drawing/2014/main" id="{C8A629A8-D8ED-41E6-8E38-B6AD3C9AD0AB}"/>
              </a:ext>
            </a:extLst>
          </p:cNvPr>
          <p:cNvPicPr>
            <a:picLocks noChangeAspect="1"/>
          </p:cNvPicPr>
          <p:nvPr/>
        </p:nvPicPr>
        <p:blipFill>
          <a:blip r:embed="rId2"/>
          <a:stretch>
            <a:fillRect/>
          </a:stretch>
        </p:blipFill>
        <p:spPr>
          <a:xfrm>
            <a:off x="4915918" y="1674814"/>
            <a:ext cx="3885182" cy="3249612"/>
          </a:xfrm>
          <a:prstGeom prst="rect">
            <a:avLst/>
          </a:prstGeom>
        </p:spPr>
      </p:pic>
    </p:spTree>
    <p:extLst>
      <p:ext uri="{BB962C8B-B14F-4D97-AF65-F5344CB8AC3E}">
        <p14:creationId xmlns:p14="http://schemas.microsoft.com/office/powerpoint/2010/main" val="2567369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ktangel 18"/>
          <p:cNvSpPr/>
          <p:nvPr/>
        </p:nvSpPr>
        <p:spPr>
          <a:xfrm>
            <a:off x="899033" y="5424785"/>
            <a:ext cx="7691718" cy="1999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3" name="Tittel 1"/>
          <p:cNvSpPr>
            <a:spLocks noGrp="1"/>
          </p:cNvSpPr>
          <p:nvPr>
            <p:ph type="title"/>
          </p:nvPr>
        </p:nvSpPr>
        <p:spPr>
          <a:xfrm>
            <a:off x="1052712" y="163751"/>
            <a:ext cx="7384358" cy="681965"/>
          </a:xfrm>
        </p:spPr>
        <p:txBody>
          <a:bodyPr>
            <a:normAutofit fontScale="90000"/>
          </a:bodyPr>
          <a:lstStyle/>
          <a:p>
            <a:r>
              <a:rPr lang="nb-NO" dirty="0"/>
              <a:t>Læringsutbytter for 4.sem. praksis</a:t>
            </a:r>
          </a:p>
        </p:txBody>
      </p:sp>
      <p:sp>
        <p:nvSpPr>
          <p:cNvPr id="20" name="Plassholder for innhold 2"/>
          <p:cNvSpPr>
            <a:spLocks noGrp="1"/>
          </p:cNvSpPr>
          <p:nvPr>
            <p:ph idx="1"/>
          </p:nvPr>
        </p:nvSpPr>
        <p:spPr>
          <a:xfrm>
            <a:off x="968188" y="967472"/>
            <a:ext cx="7999078" cy="5786794"/>
          </a:xfrm>
        </p:spPr>
        <p:txBody>
          <a:bodyPr>
            <a:noAutofit/>
          </a:bodyPr>
          <a:lstStyle/>
          <a:p>
            <a:pPr marL="0" indent="0">
              <a:buNone/>
            </a:pPr>
            <a:r>
              <a:rPr lang="nb-NO" sz="1400" dirty="0"/>
              <a:t>Personlige: Studieområde FYST2203</a:t>
            </a:r>
          </a:p>
          <a:p>
            <a:pPr marL="0" indent="0">
              <a:buNone/>
            </a:pPr>
            <a:r>
              <a:rPr lang="nb-NO" sz="1200" b="1" i="1" dirty="0"/>
              <a:t>Studenten skal vise evne til:</a:t>
            </a:r>
            <a:endParaRPr lang="nb-NO" sz="1200" dirty="0"/>
          </a:p>
          <a:p>
            <a:pPr lvl="0">
              <a:buFont typeface="Arial" panose="020B0604020202020204" pitchFamily="34" charset="0"/>
              <a:buChar char="•"/>
            </a:pPr>
            <a:r>
              <a:rPr lang="nb-NO" sz="1200" dirty="0"/>
              <a:t>refleksjon over egne holdninger, verdier og handlemåter og forstå konsekvensene av disse i møte med pasienter og samarbeidspartnere</a:t>
            </a:r>
          </a:p>
          <a:p>
            <a:pPr lvl="0">
              <a:buFont typeface="Arial" panose="020B0604020202020204" pitchFamily="34" charset="0"/>
              <a:buChar char="•"/>
            </a:pPr>
            <a:r>
              <a:rPr lang="nb-NO" sz="1200" dirty="0"/>
              <a:t>sette ord på og bearbeide egne kroppslige opplevelser fra samhandlingssituasjoner </a:t>
            </a:r>
          </a:p>
          <a:p>
            <a:pPr marL="0" indent="0">
              <a:buNone/>
            </a:pPr>
            <a:r>
              <a:rPr lang="nb-NO" sz="1200" b="1" dirty="0"/>
              <a:t>Individuelle mål:</a:t>
            </a:r>
            <a:endParaRPr lang="nb-NO" sz="1200" dirty="0"/>
          </a:p>
          <a:p>
            <a:pPr marL="0" indent="0">
              <a:buNone/>
            </a:pPr>
            <a:r>
              <a:rPr lang="nb-NO" sz="1200" dirty="0"/>
              <a:t>1.</a:t>
            </a:r>
          </a:p>
          <a:p>
            <a:pPr marL="0" indent="0">
              <a:buNone/>
            </a:pPr>
            <a:r>
              <a:rPr lang="nb-NO" sz="1200" dirty="0"/>
              <a:t>2.</a:t>
            </a:r>
          </a:p>
          <a:p>
            <a:pPr marL="0" indent="0">
              <a:buNone/>
            </a:pPr>
            <a:r>
              <a:rPr lang="nb-NO" sz="1200" dirty="0"/>
              <a:t>3.</a:t>
            </a:r>
          </a:p>
          <a:p>
            <a:pPr marL="0" indent="0">
              <a:buNone/>
            </a:pPr>
            <a:r>
              <a:rPr lang="nb-NO" sz="1400" dirty="0"/>
              <a:t>Praktiske/yrkesmessige ferdigheter: Studieområde FYST2201</a:t>
            </a:r>
          </a:p>
          <a:p>
            <a:pPr marL="0" indent="0">
              <a:buNone/>
            </a:pPr>
            <a:r>
              <a:rPr lang="nb-NO" sz="1200" b="1" i="1" dirty="0"/>
              <a:t>Studenten skal få erfaring fra klinisk resonnering:</a:t>
            </a:r>
            <a:endParaRPr lang="nb-NO" sz="1200" dirty="0"/>
          </a:p>
          <a:p>
            <a:pPr lvl="0"/>
            <a:r>
              <a:rPr lang="nb-NO" sz="1200" dirty="0"/>
              <a:t>gjennom utarbeidelse av mål og tiltak basert på undersøkelse og funksjonsvurdering kunne vurdere reaksjoner på og effekt av undersøkelser og tiltak og foreta nødvendige justeringer</a:t>
            </a:r>
          </a:p>
          <a:p>
            <a:pPr lvl="0"/>
            <a:r>
              <a:rPr lang="nb-NO" sz="1200" dirty="0"/>
              <a:t>dokumentere faglig forsvarlighet gjennom journal- og epikriseskriving </a:t>
            </a:r>
          </a:p>
          <a:p>
            <a:pPr marL="0" indent="0">
              <a:buNone/>
            </a:pPr>
            <a:r>
              <a:rPr lang="nb-NO" sz="1200" b="1" dirty="0"/>
              <a:t>Individuelle mål:</a:t>
            </a:r>
            <a:endParaRPr lang="nb-NO" sz="1200" dirty="0"/>
          </a:p>
          <a:p>
            <a:pPr marL="0" indent="0">
              <a:buNone/>
            </a:pPr>
            <a:r>
              <a:rPr lang="nb-NO" sz="1200" dirty="0"/>
              <a:t>1.</a:t>
            </a:r>
          </a:p>
          <a:p>
            <a:pPr marL="0" indent="0">
              <a:buNone/>
            </a:pPr>
            <a:r>
              <a:rPr lang="nb-NO" sz="1200" dirty="0"/>
              <a:t>2.</a:t>
            </a:r>
          </a:p>
          <a:p>
            <a:pPr marL="0" indent="0">
              <a:buNone/>
            </a:pPr>
            <a:r>
              <a:rPr lang="nb-NO" sz="1200" dirty="0"/>
              <a:t>3.</a:t>
            </a:r>
          </a:p>
          <a:p>
            <a:pPr marL="0" indent="0">
              <a:buNone/>
            </a:pPr>
            <a:r>
              <a:rPr lang="nb-NO" sz="1400" b="1" dirty="0"/>
              <a:t>Teoretiske: </a:t>
            </a:r>
            <a:r>
              <a:rPr lang="nb-NO" sz="1400" dirty="0"/>
              <a:t>Studieområde FYST2202 og 2004</a:t>
            </a:r>
          </a:p>
          <a:p>
            <a:pPr marL="0" indent="0">
              <a:buNone/>
            </a:pPr>
            <a:r>
              <a:rPr lang="nb-NO" sz="1200" b="1" i="1" dirty="0"/>
              <a:t>Studenten skal begrunne handlingene sine med bakgrunn i: </a:t>
            </a:r>
            <a:endParaRPr lang="nb-NO" sz="1200" dirty="0"/>
          </a:p>
          <a:p>
            <a:pPr lvl="0"/>
            <a:r>
              <a:rPr lang="nb-NO" sz="1200" dirty="0"/>
              <a:t>kunnskap fra ulike relevante fagområder (bl.a. samfunnsvitenskapelige emner, patologiske tilstander og prosesser) </a:t>
            </a:r>
          </a:p>
          <a:p>
            <a:pPr marL="0" indent="0">
              <a:buNone/>
            </a:pPr>
            <a:r>
              <a:rPr lang="nb-NO" sz="1200" b="1" dirty="0"/>
              <a:t>Individuelle mål:</a:t>
            </a:r>
            <a:endParaRPr lang="nb-NO" sz="1200" dirty="0"/>
          </a:p>
          <a:p>
            <a:pPr marL="0" indent="0">
              <a:buNone/>
            </a:pPr>
            <a:r>
              <a:rPr lang="nb-NO" sz="1200" dirty="0"/>
              <a:t>1.</a:t>
            </a:r>
          </a:p>
          <a:p>
            <a:pPr marL="0" indent="0">
              <a:buNone/>
            </a:pPr>
            <a:r>
              <a:rPr lang="nb-NO" sz="1200" dirty="0"/>
              <a:t>2.</a:t>
            </a:r>
            <a:br>
              <a:rPr lang="nb-NO" sz="1200" dirty="0"/>
            </a:br>
            <a:r>
              <a:rPr lang="nb-NO" sz="1200" dirty="0"/>
              <a:t>3.</a:t>
            </a:r>
          </a:p>
          <a:p>
            <a:pPr marL="0" indent="0">
              <a:buNone/>
            </a:pPr>
            <a:endParaRPr lang="nb-NO" sz="1200" dirty="0"/>
          </a:p>
        </p:txBody>
      </p:sp>
    </p:spTree>
    <p:extLst>
      <p:ext uri="{BB962C8B-B14F-4D97-AF65-F5344CB8AC3E}">
        <p14:creationId xmlns:p14="http://schemas.microsoft.com/office/powerpoint/2010/main" val="3055993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194628" y="274638"/>
            <a:ext cx="7634740" cy="1143000"/>
          </a:xfrm>
        </p:spPr>
        <p:txBody>
          <a:bodyPr>
            <a:normAutofit fontScale="90000"/>
          </a:bodyPr>
          <a:lstStyle/>
          <a:p>
            <a:r>
              <a:rPr lang="nb-NO" dirty="0">
                <a:latin typeface="+mj-lt"/>
              </a:rPr>
              <a:t>Fra generelle til individuelle læringsutbytter</a:t>
            </a:r>
          </a:p>
        </p:txBody>
      </p:sp>
      <p:sp>
        <p:nvSpPr>
          <p:cNvPr id="3" name="Plassholder for innhold 2"/>
          <p:cNvSpPr>
            <a:spLocks noGrp="1"/>
          </p:cNvSpPr>
          <p:nvPr>
            <p:ph idx="1"/>
          </p:nvPr>
        </p:nvSpPr>
        <p:spPr>
          <a:xfrm>
            <a:off x="1194628" y="1600200"/>
            <a:ext cx="7634740" cy="4525963"/>
          </a:xfrm>
        </p:spPr>
        <p:txBody>
          <a:bodyPr>
            <a:normAutofit/>
          </a:bodyPr>
          <a:lstStyle/>
          <a:p>
            <a:r>
              <a:rPr lang="nb-NO" dirty="0">
                <a:latin typeface="+mn-lt"/>
              </a:rPr>
              <a:t>Studentene har ulike praksiserfaringer </a:t>
            </a:r>
          </a:p>
          <a:p>
            <a:pPr marL="0" indent="0">
              <a:buNone/>
            </a:pPr>
            <a:r>
              <a:rPr lang="nb-NO" dirty="0">
                <a:latin typeface="+mn-lt"/>
              </a:rPr>
              <a:t>- </a:t>
            </a:r>
            <a:r>
              <a:rPr lang="nb-NO" sz="1800" dirty="0">
                <a:latin typeface="+mn-lt"/>
              </a:rPr>
              <a:t>klinisk praksis i 3.sem, enten i primær- eller spesialisthelsetjenesten  </a:t>
            </a:r>
          </a:p>
          <a:p>
            <a:pPr marL="0" indent="0">
              <a:buNone/>
            </a:pPr>
            <a:r>
              <a:rPr lang="nb-NO" sz="1800" dirty="0">
                <a:latin typeface="+mn-lt"/>
              </a:rPr>
              <a:t>   (kommune, sykehus eller rehabilitering)</a:t>
            </a:r>
          </a:p>
          <a:p>
            <a:pPr marL="0" indent="0">
              <a:buNone/>
            </a:pPr>
            <a:r>
              <a:rPr lang="nb-NO" sz="1800" dirty="0">
                <a:latin typeface="+mn-lt"/>
              </a:rPr>
              <a:t>- studentene har ulike erfaringer fra arbeid i helsetjenesten eller andre arenaer</a:t>
            </a:r>
          </a:p>
          <a:p>
            <a:pPr marL="0" indent="0">
              <a:buNone/>
            </a:pPr>
            <a:r>
              <a:rPr lang="nb-NO" sz="1800" dirty="0">
                <a:latin typeface="+mn-lt"/>
              </a:rPr>
              <a:t>- ulike praksisarenaer gir ulike muligheter for læring og utvikling</a:t>
            </a:r>
          </a:p>
          <a:p>
            <a:pPr marL="0" indent="0">
              <a:buNone/>
            </a:pPr>
            <a:endParaRPr lang="nb-NO" sz="1800" dirty="0">
              <a:latin typeface="+mn-lt"/>
            </a:endParaRPr>
          </a:p>
          <a:p>
            <a:endParaRPr lang="nb-NO" dirty="0">
              <a:latin typeface="+mn-lt"/>
            </a:endParaRPr>
          </a:p>
          <a:p>
            <a:r>
              <a:rPr lang="nb-NO" i="1" dirty="0">
                <a:latin typeface="+mn-lt"/>
              </a:rPr>
              <a:t>Kunnskap om egen kompetanse og læringsbehov</a:t>
            </a:r>
            <a:r>
              <a:rPr lang="nb-NO" dirty="0">
                <a:latin typeface="+mn-lt"/>
              </a:rPr>
              <a:t>, samt </a:t>
            </a:r>
            <a:r>
              <a:rPr lang="nb-NO" i="1" dirty="0">
                <a:latin typeface="+mn-lt"/>
              </a:rPr>
              <a:t>tilbakemelding fra praksisveileder fra 3. semesters </a:t>
            </a:r>
            <a:r>
              <a:rPr lang="nb-NO" dirty="0">
                <a:latin typeface="+mn-lt"/>
              </a:rPr>
              <a:t>praksis danner utgangspunkt for utarbeidelse av kompetanseprofil og individuelle læringsmål.</a:t>
            </a:r>
          </a:p>
        </p:txBody>
      </p:sp>
    </p:spTree>
    <p:extLst>
      <p:ext uri="{BB962C8B-B14F-4D97-AF65-F5344CB8AC3E}">
        <p14:creationId xmlns:p14="http://schemas.microsoft.com/office/powerpoint/2010/main" val="659097673"/>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2314</Words>
  <Application>Microsoft Office PowerPoint</Application>
  <PresentationFormat>Skjermfremvisning (4:3)</PresentationFormat>
  <Paragraphs>353</Paragraphs>
  <Slides>48</Slides>
  <Notes>6</Notes>
  <HiddenSlides>0</HiddenSlides>
  <MMClips>0</MMClips>
  <ScaleCrop>false</ScaleCrop>
  <HeadingPairs>
    <vt:vector size="6" baseType="variant">
      <vt:variant>
        <vt:lpstr>Brukte skrifter</vt:lpstr>
      </vt:variant>
      <vt:variant>
        <vt:i4>6</vt:i4>
      </vt:variant>
      <vt:variant>
        <vt:lpstr>Tema</vt:lpstr>
      </vt:variant>
      <vt:variant>
        <vt:i4>1</vt:i4>
      </vt:variant>
      <vt:variant>
        <vt:lpstr>Lysbildetitler</vt:lpstr>
      </vt:variant>
      <vt:variant>
        <vt:i4>48</vt:i4>
      </vt:variant>
    </vt:vector>
  </HeadingPairs>
  <TitlesOfParts>
    <vt:vector size="55" baseType="lpstr">
      <vt:lpstr>Arial</vt:lpstr>
      <vt:lpstr>Calibri</vt:lpstr>
      <vt:lpstr>Times New Roman</vt:lpstr>
      <vt:lpstr>Verdana</vt:lpstr>
      <vt:lpstr>Wingdings</vt:lpstr>
      <vt:lpstr>Wingdings 3</vt:lpstr>
      <vt:lpstr>Office-tema</vt:lpstr>
      <vt:lpstr>Forberedelse til mottak av studenter i  4.semesters praksis våren 2023</vt:lpstr>
      <vt:lpstr>INNHOLD</vt:lpstr>
      <vt:lpstr>PowerPoint-presentasjon</vt:lpstr>
      <vt:lpstr>HVA HAR STUDENTENE GJENNOMFØRT </vt:lpstr>
      <vt:lpstr>HVA HAR STUDENTENE GJENNOMFØRT </vt:lpstr>
      <vt:lpstr> </vt:lpstr>
      <vt:lpstr>Arbeid med kompetanseprofiler og  individuelle læringsutbytter</vt:lpstr>
      <vt:lpstr>Læringsutbytter for 4.sem. praksis</vt:lpstr>
      <vt:lpstr>Fra generelle til individuelle læringsutbytter</vt:lpstr>
      <vt:lpstr>Praksisveileders oppgaver i forhold til utarbeidelse av individuelle læringsutbytter</vt:lpstr>
      <vt:lpstr>PowerPoint-presentasjon</vt:lpstr>
      <vt:lpstr>PowerPoint-presentasjon</vt:lpstr>
      <vt:lpstr>LÆRING I PRAKSIS Ulike «læringsstiler»</vt:lpstr>
      <vt:lpstr>Veiledning – både en bestemt arbeidsmåte og et paraplybegrep</vt:lpstr>
      <vt:lpstr>Som praksisveileder har du ulike roller</vt:lpstr>
      <vt:lpstr>Praksisstudiene som læringsarena </vt:lpstr>
      <vt:lpstr>En definisjon av veiledning</vt:lpstr>
      <vt:lpstr>Veiledning som dialogisk virksomhet</vt:lpstr>
      <vt:lpstr>Veiledningens faser  (Tveiten, 2013, s. 89) </vt:lpstr>
      <vt:lpstr>Planleggingsfasen  Oppstartsfasen</vt:lpstr>
      <vt:lpstr>Arbeidsfasen</vt:lpstr>
      <vt:lpstr>Veiledningens sløyfer  - hvordan veiledning kan foregå</vt:lpstr>
      <vt:lpstr>Aktiv lytting </vt:lpstr>
      <vt:lpstr>Utfordre med spørsmål</vt:lpstr>
      <vt:lpstr>Viktige faktorer for god veiledning - studenters utsagn etter diskusjoner i klassen</vt:lpstr>
      <vt:lpstr> Handlings- og refleksjonsmodellen </vt:lpstr>
      <vt:lpstr>Veiledningsgrunnlag</vt:lpstr>
      <vt:lpstr>Mestring vs. Utfordring (Csikszentmihalyi, 2002)</vt:lpstr>
      <vt:lpstr>Refleksjon </vt:lpstr>
      <vt:lpstr>  Refleksjon </vt:lpstr>
      <vt:lpstr>Tre typer refleksjon</vt:lpstr>
      <vt:lpstr>PowerPoint-presentasjon</vt:lpstr>
      <vt:lpstr>Praksisdagboka</vt:lpstr>
      <vt:lpstr>Avslutningsfasen   Evalueringsfasen</vt:lpstr>
      <vt:lpstr>TAUSHETSPLIKT </vt:lpstr>
      <vt:lpstr>Veiledning og vurdering av studentens læring og utvikling gjennom praksis</vt:lpstr>
      <vt:lpstr>Aktuelle skjemaer/hjelpemidler</vt:lpstr>
      <vt:lpstr>Vurdering av læring og utvikling</vt:lpstr>
      <vt:lpstr>Skikkethetsvurdering</vt:lpstr>
      <vt:lpstr>§ 4. Vurderingskriterier for logoped-, helse- og sosialfagutdanningene og tolkeutdanning i tegnspråk</vt:lpstr>
      <vt:lpstr>PowerPoint-presentasjon</vt:lpstr>
      <vt:lpstr>Arbeidskrav i 4.semester  </vt:lpstr>
      <vt:lpstr>Diverse frister</vt:lpstr>
      <vt:lpstr>PowerPoint-presentasjon</vt:lpstr>
      <vt:lpstr>Kontakt med utdanninga  Kontaktlærer, student og praksisveileder</vt:lpstr>
      <vt:lpstr>Lyst på mere “påfyll”?</vt:lpstr>
      <vt:lpstr>       SPØRSMÅL ? </vt:lpstr>
      <vt:lpstr>Lykke til med veiledninga!   </vt:lpstr>
    </vt:vector>
  </TitlesOfParts>
  <Company>NTNU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Kolbjørn Skarpnes</dc:creator>
  <cp:lastModifiedBy>Per Johnny Garli</cp:lastModifiedBy>
  <cp:revision>187</cp:revision>
  <dcterms:created xsi:type="dcterms:W3CDTF">2013-06-10T16:56:09Z</dcterms:created>
  <dcterms:modified xsi:type="dcterms:W3CDTF">2023-01-05T09:22:09Z</dcterms:modified>
</cp:coreProperties>
</file>